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8" r:id="rId2"/>
  </p:sldMasterIdLst>
  <p:notesMasterIdLst>
    <p:notesMasterId r:id="rId86"/>
  </p:notesMasterIdLst>
  <p:sldIdLst>
    <p:sldId id="257" r:id="rId3"/>
    <p:sldId id="561" r:id="rId4"/>
    <p:sldId id="563" r:id="rId5"/>
    <p:sldId id="1261" r:id="rId6"/>
    <p:sldId id="1089" r:id="rId7"/>
    <p:sldId id="1262" r:id="rId8"/>
    <p:sldId id="971" r:id="rId9"/>
    <p:sldId id="607" r:id="rId10"/>
    <p:sldId id="609" r:id="rId11"/>
    <p:sldId id="610" r:id="rId12"/>
    <p:sldId id="612" r:id="rId13"/>
    <p:sldId id="617" r:id="rId14"/>
    <p:sldId id="613" r:id="rId15"/>
    <p:sldId id="614" r:id="rId16"/>
    <p:sldId id="1391" r:id="rId17"/>
    <p:sldId id="695" r:id="rId18"/>
    <p:sldId id="621" r:id="rId19"/>
    <p:sldId id="696" r:id="rId20"/>
    <p:sldId id="697" r:id="rId21"/>
    <p:sldId id="698" r:id="rId22"/>
    <p:sldId id="699" r:id="rId23"/>
    <p:sldId id="758" r:id="rId24"/>
    <p:sldId id="759" r:id="rId25"/>
    <p:sldId id="760" r:id="rId26"/>
    <p:sldId id="761" r:id="rId27"/>
    <p:sldId id="762" r:id="rId28"/>
    <p:sldId id="756" r:id="rId29"/>
    <p:sldId id="757" r:id="rId30"/>
    <p:sldId id="763" r:id="rId31"/>
    <p:sldId id="764" r:id="rId32"/>
    <p:sldId id="765" r:id="rId33"/>
    <p:sldId id="766" r:id="rId34"/>
    <p:sldId id="767" r:id="rId35"/>
    <p:sldId id="1392" r:id="rId36"/>
    <p:sldId id="631" r:id="rId37"/>
    <p:sldId id="632" r:id="rId38"/>
    <p:sldId id="633" r:id="rId39"/>
    <p:sldId id="634" r:id="rId40"/>
    <p:sldId id="641" r:id="rId41"/>
    <p:sldId id="642" r:id="rId42"/>
    <p:sldId id="635" r:id="rId43"/>
    <p:sldId id="636" r:id="rId44"/>
    <p:sldId id="855" r:id="rId45"/>
    <p:sldId id="637" r:id="rId46"/>
    <p:sldId id="638" r:id="rId47"/>
    <p:sldId id="856" r:id="rId48"/>
    <p:sldId id="640" r:id="rId49"/>
    <p:sldId id="644" r:id="rId50"/>
    <p:sldId id="645" r:id="rId51"/>
    <p:sldId id="646" r:id="rId52"/>
    <p:sldId id="647" r:id="rId53"/>
    <p:sldId id="648" r:id="rId54"/>
    <p:sldId id="649" r:id="rId55"/>
    <p:sldId id="650" r:id="rId56"/>
    <p:sldId id="651" r:id="rId57"/>
    <p:sldId id="652" r:id="rId58"/>
    <p:sldId id="653" r:id="rId59"/>
    <p:sldId id="654" r:id="rId60"/>
    <p:sldId id="655" r:id="rId61"/>
    <p:sldId id="656" r:id="rId62"/>
    <p:sldId id="657" r:id="rId63"/>
    <p:sldId id="658" r:id="rId64"/>
    <p:sldId id="659" r:id="rId65"/>
    <p:sldId id="660" r:id="rId66"/>
    <p:sldId id="661" r:id="rId67"/>
    <p:sldId id="678" r:id="rId68"/>
    <p:sldId id="662" r:id="rId69"/>
    <p:sldId id="663" r:id="rId70"/>
    <p:sldId id="840" r:id="rId71"/>
    <p:sldId id="664" r:id="rId72"/>
    <p:sldId id="665" r:id="rId73"/>
    <p:sldId id="666" r:id="rId74"/>
    <p:sldId id="667" r:id="rId75"/>
    <p:sldId id="668" r:id="rId76"/>
    <p:sldId id="669" r:id="rId77"/>
    <p:sldId id="670" r:id="rId78"/>
    <p:sldId id="671" r:id="rId79"/>
    <p:sldId id="672" r:id="rId80"/>
    <p:sldId id="673" r:id="rId81"/>
    <p:sldId id="674" r:id="rId82"/>
    <p:sldId id="675" r:id="rId83"/>
    <p:sldId id="676" r:id="rId84"/>
    <p:sldId id="1390" r:id="rId8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9B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2" autoAdjust="0"/>
    <p:restoredTop sz="92504" autoAdjust="0"/>
  </p:normalViewPr>
  <p:slideViewPr>
    <p:cSldViewPr>
      <p:cViewPr varScale="1">
        <p:scale>
          <a:sx n="80" d="100"/>
          <a:sy n="80" d="100"/>
        </p:scale>
        <p:origin x="1598" y="53"/>
      </p:cViewPr>
      <p:guideLst>
        <p:guide orient="horz" pos="2160"/>
        <p:guide pos="29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5121">
            <a:extLst>
              <a:ext uri="{FF2B5EF4-FFF2-40B4-BE49-F238E27FC236}">
                <a16:creationId xmlns:a16="http://schemas.microsoft.com/office/drawing/2014/main" id="{EDBEC36E-3F69-4C00-91D9-22945BC45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3" name="Date Placeholder 5122">
            <a:extLst>
              <a:ext uri="{FF2B5EF4-FFF2-40B4-BE49-F238E27FC236}">
                <a16:creationId xmlns:a16="http://schemas.microsoft.com/office/drawing/2014/main" id="{3B0C73F3-CFF9-4FC2-BB58-B4E3D51681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9156" name="Slide Image Placeholder 5123">
            <a:extLst>
              <a:ext uri="{FF2B5EF4-FFF2-40B4-BE49-F238E27FC236}">
                <a16:creationId xmlns:a16="http://schemas.microsoft.com/office/drawing/2014/main" id="{16C3699A-AE7B-4633-856B-798503DDCB2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Text Placeholder 5124">
            <a:extLst>
              <a:ext uri="{FF2B5EF4-FFF2-40B4-BE49-F238E27FC236}">
                <a16:creationId xmlns:a16="http://schemas.microsoft.com/office/drawing/2014/main" id="{DA73AFDC-CBC2-4E58-84E5-B397154C20E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Footer Placeholder 5125">
            <a:extLst>
              <a:ext uri="{FF2B5EF4-FFF2-40B4-BE49-F238E27FC236}">
                <a16:creationId xmlns:a16="http://schemas.microsoft.com/office/drawing/2014/main" id="{84AB6DC9-1A06-4552-87C7-D07A8DBE3B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7" name="Slide Number Placeholder 5126">
            <a:extLst>
              <a:ext uri="{FF2B5EF4-FFF2-40B4-BE49-F238E27FC236}">
                <a16:creationId xmlns:a16="http://schemas.microsoft.com/office/drawing/2014/main" id="{227EFE91-5A4B-4630-8CDA-D7738BBE4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46D03316-32FC-471B-8530-9DC85E0555B4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44887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0673FECC-B149-4046-9E18-B48FE2DF6F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9FAA6FE2-5E48-48C6-B8E7-DA3B9C6992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英国财政部慷慨地为这台大型差分机提供出</a:t>
            </a:r>
            <a:r>
              <a:rPr lang="en-US" altLang="zh-CN"/>
              <a:t>1.7</a:t>
            </a:r>
            <a:r>
              <a:rPr lang="zh-CN" altLang="en-US"/>
              <a:t>万英镑的资助。巴贝奇自己也贴进去</a:t>
            </a:r>
            <a:r>
              <a:rPr lang="en-US" altLang="zh-CN"/>
              <a:t>1.3</a:t>
            </a:r>
            <a:r>
              <a:rPr lang="zh-CN" altLang="en-US"/>
              <a:t>万英镑巨款，用以弥补研制经费的不足。在当年，这笔款项的数额无异</a:t>
            </a:r>
            <a:r>
              <a:rPr lang="zh-CN" altLang="en-US">
                <a:hlinkClick r:id="rId3"/>
              </a:rPr>
              <a:t>于天文</a:t>
            </a:r>
            <a:r>
              <a:rPr lang="zh-CN" altLang="en-US"/>
              <a:t>数字──有关资料介绍说，</a:t>
            </a:r>
            <a:r>
              <a:rPr lang="en-US" altLang="zh-CN"/>
              <a:t>1831</a:t>
            </a:r>
            <a:r>
              <a:rPr lang="zh-CN" altLang="en-US"/>
              <a:t>年约翰</a:t>
            </a:r>
            <a:r>
              <a:rPr lang="en-US" altLang="zh-CN"/>
              <a:t>·</a:t>
            </a:r>
            <a:r>
              <a:rPr lang="zh-CN" altLang="en-US"/>
              <a:t>布尔制造一台蒸汽机车的费用才</a:t>
            </a:r>
            <a:r>
              <a:rPr lang="en-US" altLang="zh-CN"/>
              <a:t>784</a:t>
            </a:r>
            <a:r>
              <a:rPr lang="zh-CN" altLang="en-US"/>
              <a:t>英磅。</a:t>
            </a:r>
            <a:endParaRPr lang="en-US" altLang="zh-CN"/>
          </a:p>
          <a:p>
            <a:r>
              <a:rPr lang="en-US" altLang="zh-CN"/>
              <a:t>1842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，伦敦街头人山人海。浩浩荡荡的工人队伍来到国会下院，宪章派全国协会的负责人向下院递交了全国宪章派第二次请愿书。请愿书还指出，在英国“统治者穷奢极欲，被统治者受苦挨饿”。例如，维多利亚女王每天的收入是</a:t>
            </a:r>
            <a:r>
              <a:rPr lang="en-US" altLang="zh-CN"/>
              <a:t>164</a:t>
            </a:r>
            <a:r>
              <a:rPr lang="zh-CN" altLang="en-US"/>
              <a:t>镑</a:t>
            </a:r>
            <a:r>
              <a:rPr lang="en-US" altLang="zh-CN"/>
              <a:t>17</a:t>
            </a:r>
            <a:r>
              <a:rPr lang="zh-CN" altLang="en-US"/>
              <a:t>先令</a:t>
            </a:r>
            <a:r>
              <a:rPr lang="en-US" altLang="zh-CN"/>
              <a:t>60</a:t>
            </a:r>
            <a:r>
              <a:rPr lang="zh-CN" altLang="en-US"/>
              <a:t>便士，她的丈夫亚尔伯特亲王的收入是 </a:t>
            </a:r>
            <a:r>
              <a:rPr lang="en-US" altLang="zh-CN"/>
              <a:t>104</a:t>
            </a:r>
            <a:r>
              <a:rPr lang="zh-CN" altLang="en-US"/>
              <a:t>镑</a:t>
            </a:r>
            <a:r>
              <a:rPr lang="en-US" altLang="zh-CN"/>
              <a:t>20</a:t>
            </a:r>
            <a:r>
              <a:rPr lang="zh-CN" altLang="en-US"/>
              <a:t>先令，而千百万工人每天每人的收入只有两三个便士。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CC9A1-5DED-4B6F-9604-3D39A896C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2C85E8-E783-4E45-A040-B9006F20BF53}" type="slidenum">
              <a:rPr lang="en-US" altLang="zh-CN">
                <a:sym typeface="+mn-ea"/>
              </a:rPr>
              <a:pPr>
                <a:defRPr/>
              </a:pPr>
              <a:t>3</a:t>
            </a:fld>
            <a:endParaRPr lang="zh-CN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03425">
            <a:extLst>
              <a:ext uri="{FF2B5EF4-FFF2-40B4-BE49-F238E27FC236}">
                <a16:creationId xmlns:a16="http://schemas.microsoft.com/office/drawing/2014/main" id="{ECFB95A4-45E5-4CB0-AEEB-8009E4AB81D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3907" name="文本占位符 103426">
            <a:extLst>
              <a:ext uri="{FF2B5EF4-FFF2-40B4-BE49-F238E27FC236}">
                <a16:creationId xmlns:a16="http://schemas.microsoft.com/office/drawing/2014/main" id="{5C1054B7-F86E-49D1-B821-BC52FB18DF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15715" name="灯片编号占位符 1">
            <a:extLst>
              <a:ext uri="{FF2B5EF4-FFF2-40B4-BE49-F238E27FC236}">
                <a16:creationId xmlns:a16="http://schemas.microsoft.com/office/drawing/2014/main" id="{95EEE3CB-97BC-44DC-94B2-DE28B86B9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E23BD3AE-DD9F-4A68-9B53-4F92782729D5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17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847873">
            <a:extLst>
              <a:ext uri="{FF2B5EF4-FFF2-40B4-BE49-F238E27FC236}">
                <a16:creationId xmlns:a16="http://schemas.microsoft.com/office/drawing/2014/main" id="{03936D6B-B715-4834-AEA9-00614746B47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9267" name="文本占位符 847874">
            <a:extLst>
              <a:ext uri="{FF2B5EF4-FFF2-40B4-BE49-F238E27FC236}">
                <a16:creationId xmlns:a16="http://schemas.microsoft.com/office/drawing/2014/main" id="{37C777F1-981B-4944-9700-BFCF93A7FE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31075" name="灯片编号占位符 1">
            <a:extLst>
              <a:ext uri="{FF2B5EF4-FFF2-40B4-BE49-F238E27FC236}">
                <a16:creationId xmlns:a16="http://schemas.microsoft.com/office/drawing/2014/main" id="{D05B3E18-F61A-4DC0-B5E0-B042A9042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B03A6606-609A-44F8-93A2-028A1D60FEB9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31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>
            <a:extLst>
              <a:ext uri="{FF2B5EF4-FFF2-40B4-BE49-F238E27FC236}">
                <a16:creationId xmlns:a16="http://schemas.microsoft.com/office/drawing/2014/main" id="{BFF14505-C49C-47DE-84E6-8C19B1050C1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5651" name="文本占位符 2">
            <a:extLst>
              <a:ext uri="{FF2B5EF4-FFF2-40B4-BE49-F238E27FC236}">
                <a16:creationId xmlns:a16="http://schemas.microsoft.com/office/drawing/2014/main" id="{3E2BC3A5-0814-4C80-B33F-3A6F0E8946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指数部分即使用所谓的偏正值形式表示(也就是移码)，实际值为表示值与一个固定值(32位单精度的情况是127)的和。采用这种方式表示的目的是简化比较。因为，指数的值可能为正也可能为负，如果采用补码表示的话,全体符号位S和Exp自身的符号位将导致不能简单的进行大小比较。正因为如此，指数部分通常采用一个无符号的正数值存储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10593">
            <a:extLst>
              <a:ext uri="{FF2B5EF4-FFF2-40B4-BE49-F238E27FC236}">
                <a16:creationId xmlns:a16="http://schemas.microsoft.com/office/drawing/2014/main" id="{22F6498E-B741-40CC-A15B-1F7D971B560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7699" name="文本占位符 110594">
            <a:extLst>
              <a:ext uri="{FF2B5EF4-FFF2-40B4-BE49-F238E27FC236}">
                <a16:creationId xmlns:a16="http://schemas.microsoft.com/office/drawing/2014/main" id="{6701B151-0426-47E4-B948-EFF0FD718E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9507" name="灯片编号占位符 1">
            <a:extLst>
              <a:ext uri="{FF2B5EF4-FFF2-40B4-BE49-F238E27FC236}">
                <a16:creationId xmlns:a16="http://schemas.microsoft.com/office/drawing/2014/main" id="{2EA03DDC-864F-4D5C-ACAF-1F0E5912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11B815DD-7E52-4FE3-BD61-66F2825A969B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39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79201">
            <a:extLst>
              <a:ext uri="{FF2B5EF4-FFF2-40B4-BE49-F238E27FC236}">
                <a16:creationId xmlns:a16="http://schemas.microsoft.com/office/drawing/2014/main" id="{92CAECD9-B1C2-4CE5-88CC-E232B11915F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9747" name="文本占位符 179202">
            <a:extLst>
              <a:ext uri="{FF2B5EF4-FFF2-40B4-BE49-F238E27FC236}">
                <a16:creationId xmlns:a16="http://schemas.microsoft.com/office/drawing/2014/main" id="{F4E4A8DF-F8EB-4B61-8539-1AB955557C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51555" name="灯片编号占位符 1">
            <a:extLst>
              <a:ext uri="{FF2B5EF4-FFF2-40B4-BE49-F238E27FC236}">
                <a16:creationId xmlns:a16="http://schemas.microsoft.com/office/drawing/2014/main" id="{037C090D-56F7-4EFE-9B51-94CE43BDB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CE67BDAB-77FB-45A1-9873-B7568C58250D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40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>
            <a:extLst>
              <a:ext uri="{FF2B5EF4-FFF2-40B4-BE49-F238E27FC236}">
                <a16:creationId xmlns:a16="http://schemas.microsoft.com/office/drawing/2014/main" id="{3903C715-3731-4723-BB45-7A31C740CCC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5891" name="文本占位符 2">
            <a:extLst>
              <a:ext uri="{FF2B5EF4-FFF2-40B4-BE49-F238E27FC236}">
                <a16:creationId xmlns:a16="http://schemas.microsoft.com/office/drawing/2014/main" id="{69678806-4586-460E-B5B5-B6F64DD148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阶码指数偏差（表示法中的指数为实际指数减掉某个值）为 ，其中的e为存储指数的比特的长度。减掉一个值因为指数必须是有号数才能表达很大或很小的数值，但是有号数通常的表示法——补码（two's complement），将会使比较变得困难。为了解决这个问题，指数在存储之前需要做偏差修正，将它的值调整到一个无符号数的范围内以便进行比较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>
            <a:extLst>
              <a:ext uri="{FF2B5EF4-FFF2-40B4-BE49-F238E27FC236}">
                <a16:creationId xmlns:a16="http://schemas.microsoft.com/office/drawing/2014/main" id="{5614855E-AA10-49B2-8CBF-30550114BA8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7939" name="文本占位符 2">
            <a:extLst>
              <a:ext uri="{FF2B5EF4-FFF2-40B4-BE49-F238E27FC236}">
                <a16:creationId xmlns:a16="http://schemas.microsoft.com/office/drawing/2014/main" id="{B0F6033A-85ED-4220-A1A0-F904D7DE1B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单精度浮点数(Single)，占用4个字节（32位）存储空间，包括符号位1位，阶码8位，尾数23位；</a:t>
            </a:r>
          </a:p>
          <a:p>
            <a:r>
              <a:rPr lang="zh-CN" altLang="en-US"/>
              <a:t>双精度浮点数(double)，用8个字节（64位）存储空间，包括符号位1位，阶码11位，尾数52位。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86369">
            <a:extLst>
              <a:ext uri="{FF2B5EF4-FFF2-40B4-BE49-F238E27FC236}">
                <a16:creationId xmlns:a16="http://schemas.microsoft.com/office/drawing/2014/main" id="{00391049-9962-4084-814A-96B2DC0D672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9443" name="文本占位符 186370">
            <a:extLst>
              <a:ext uri="{FF2B5EF4-FFF2-40B4-BE49-F238E27FC236}">
                <a16:creationId xmlns:a16="http://schemas.microsoft.com/office/drawing/2014/main" id="{51D45341-0F40-4C94-8C6A-6EDA558EB0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81251" name="灯片编号占位符 1">
            <a:extLst>
              <a:ext uri="{FF2B5EF4-FFF2-40B4-BE49-F238E27FC236}">
                <a16:creationId xmlns:a16="http://schemas.microsoft.com/office/drawing/2014/main" id="{6F4A3FEC-3094-4D44-9A28-727453CB0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E3229F6F-E9F4-44B9-97A6-89A10B00CAAB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66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>
            <a:extLst>
              <a:ext uri="{FF2B5EF4-FFF2-40B4-BE49-F238E27FC236}">
                <a16:creationId xmlns:a16="http://schemas.microsoft.com/office/drawing/2014/main" id="{81828A49-4900-419B-B45F-32562DFC5B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2515" name="文本占位符 2">
            <a:extLst>
              <a:ext uri="{FF2B5EF4-FFF2-40B4-BE49-F238E27FC236}">
                <a16:creationId xmlns:a16="http://schemas.microsoft.com/office/drawing/2014/main" id="{1A9F1F33-BB04-4023-B4DC-9FADF2043E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有了补码表示的被加（减）数和加（减）数,要完成计算补码表示的二数之和或二数之差,只需用二数的补码直接执行加减运算即可,符号位与数值位同等对待,一起参加运算,若运算结果不溢出,即不超出计算机所能表示的范围,则结果的符号位和数值位同时为正确值.此外,还可以看到,实现减运算时,用的仍是加法器线路,把减数的负数的补码送加法器即可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幻灯片图像占位符 189441">
            <a:extLst>
              <a:ext uri="{FF2B5EF4-FFF2-40B4-BE49-F238E27FC236}">
                <a16:creationId xmlns:a16="http://schemas.microsoft.com/office/drawing/2014/main" id="{976F3ED2-10AF-4B62-8FD7-71A82F2DAF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7875" name="文本占位符 189442">
            <a:extLst>
              <a:ext uri="{FF2B5EF4-FFF2-40B4-BE49-F238E27FC236}">
                <a16:creationId xmlns:a16="http://schemas.microsoft.com/office/drawing/2014/main" id="{7140271C-DC73-4AED-83AB-55076DB39F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9683" name="灯片编号占位符 1">
            <a:extLst>
              <a:ext uri="{FF2B5EF4-FFF2-40B4-BE49-F238E27FC236}">
                <a16:creationId xmlns:a16="http://schemas.microsoft.com/office/drawing/2014/main" id="{CAD136FD-E295-4D2D-9ED5-FD0256418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B13DED99-DF82-4836-8E60-39DBF27A85AD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82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3DE20A-EE4C-4AAE-A146-81765AB19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61445597-3766-439E-A8F0-7584146188E4}" type="slidenum">
              <a:rPr lang="en-US" altLang="zh-CN" kern="0">
                <a:solidFill>
                  <a:sysClr val="windowText" lastClr="000000"/>
                </a:solidFill>
                <a:sym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zh-CN" kern="0">
              <a:solidFill>
                <a:sysClr val="windowText" lastClr="000000"/>
              </a:solidFill>
              <a:sym typeface="+mn-ea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78BCEEB-A6C6-42DB-9049-3B96D56B9D5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C8CBD07-E6A4-4145-83FF-8747FC210D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89089">
            <a:extLst>
              <a:ext uri="{FF2B5EF4-FFF2-40B4-BE49-F238E27FC236}">
                <a16:creationId xmlns:a16="http://schemas.microsoft.com/office/drawing/2014/main" id="{2ECE26CA-AC61-40F9-ADD6-36C6CF4C4CE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8547" name="文本占位符 89090">
            <a:extLst>
              <a:ext uri="{FF2B5EF4-FFF2-40B4-BE49-F238E27FC236}">
                <a16:creationId xmlns:a16="http://schemas.microsoft.com/office/drawing/2014/main" id="{6352A8E4-63BD-4CEC-B51D-7B8360AA9A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0355" name="灯片编号占位符 1">
            <a:extLst>
              <a:ext uri="{FF2B5EF4-FFF2-40B4-BE49-F238E27FC236}">
                <a16:creationId xmlns:a16="http://schemas.microsoft.com/office/drawing/2014/main" id="{1EECD3D3-24BE-44F5-8EA7-D5A78E0C1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7BC33E6F-130E-4DB4-AE5C-8692A4DC2F15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87041">
            <a:extLst>
              <a:ext uri="{FF2B5EF4-FFF2-40B4-BE49-F238E27FC236}">
                <a16:creationId xmlns:a16="http://schemas.microsoft.com/office/drawing/2014/main" id="{3AA26CF2-1D44-4F5B-8342-0A5D58E88AE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0595" name="文本占位符 87042">
            <a:extLst>
              <a:ext uri="{FF2B5EF4-FFF2-40B4-BE49-F238E27FC236}">
                <a16:creationId xmlns:a16="http://schemas.microsoft.com/office/drawing/2014/main" id="{47EEB7C6-2FE3-43F3-87DA-F20C48C2B4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2403" name="灯片编号占位符 1">
            <a:extLst>
              <a:ext uri="{FF2B5EF4-FFF2-40B4-BE49-F238E27FC236}">
                <a16:creationId xmlns:a16="http://schemas.microsoft.com/office/drawing/2014/main" id="{BD5D0309-B829-4BCE-82F0-616C5B409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BA2E3B24-0EE6-4CBB-9BCB-90EEC7A83C42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86017">
            <a:extLst>
              <a:ext uri="{FF2B5EF4-FFF2-40B4-BE49-F238E27FC236}">
                <a16:creationId xmlns:a16="http://schemas.microsoft.com/office/drawing/2014/main" id="{DBC2D457-B953-4471-AEED-8561DCD4C3F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43" name="文本占位符 86018">
            <a:extLst>
              <a:ext uri="{FF2B5EF4-FFF2-40B4-BE49-F238E27FC236}">
                <a16:creationId xmlns:a16="http://schemas.microsoft.com/office/drawing/2014/main" id="{2AE2D423-26D3-4937-9996-FDA553B43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451" name="灯片编号占位符 1">
            <a:extLst>
              <a:ext uri="{FF2B5EF4-FFF2-40B4-BE49-F238E27FC236}">
                <a16:creationId xmlns:a16="http://schemas.microsoft.com/office/drawing/2014/main" id="{7720DEF2-6C8C-4FEE-8400-2314A5BC1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324E3274-5024-45BF-A6A6-6FCAD4CCC919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83969">
            <a:extLst>
              <a:ext uri="{FF2B5EF4-FFF2-40B4-BE49-F238E27FC236}">
                <a16:creationId xmlns:a16="http://schemas.microsoft.com/office/drawing/2014/main" id="{CC03710B-4406-4E83-9FCF-98EDB74E3CF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4691" name="文本占位符 83970">
            <a:extLst>
              <a:ext uri="{FF2B5EF4-FFF2-40B4-BE49-F238E27FC236}">
                <a16:creationId xmlns:a16="http://schemas.microsoft.com/office/drawing/2014/main" id="{6505EACE-1159-434C-B33C-18F2BDCC96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6499" name="灯片编号占位符 1">
            <a:extLst>
              <a:ext uri="{FF2B5EF4-FFF2-40B4-BE49-F238E27FC236}">
                <a16:creationId xmlns:a16="http://schemas.microsoft.com/office/drawing/2014/main" id="{97AFD402-A3B4-4703-8BFC-CC12566FDA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5D6F2141-A523-4C51-A3B1-FE9E4D11A74B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043457">
            <a:extLst>
              <a:ext uri="{FF2B5EF4-FFF2-40B4-BE49-F238E27FC236}">
                <a16:creationId xmlns:a16="http://schemas.microsoft.com/office/drawing/2014/main" id="{B41AD8E5-20D9-4ACB-9E3B-9A9A159C3BB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3775" y="768350"/>
            <a:ext cx="5114925" cy="3836988"/>
          </a:xfrm>
          <a:solidFill>
            <a:srgbClr val="FFFFFF"/>
          </a:solidFill>
          <a:ln/>
        </p:spPr>
      </p:sp>
      <p:sp>
        <p:nvSpPr>
          <p:cNvPr id="116739" name="文本占位符 1043458">
            <a:extLst>
              <a:ext uri="{FF2B5EF4-FFF2-40B4-BE49-F238E27FC236}">
                <a16:creationId xmlns:a16="http://schemas.microsoft.com/office/drawing/2014/main" id="{2B3461A6-A98B-4F51-966C-AD52A79D1D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47738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66" tIns="49533" rIns="99066" bIns="49533"/>
          <a:lstStyle/>
          <a:p>
            <a:endParaRPr lang="zh-CN" altLang="zh-CN"/>
          </a:p>
        </p:txBody>
      </p:sp>
      <p:sp>
        <p:nvSpPr>
          <p:cNvPr id="108547" name="灯片编号占位符 1">
            <a:extLst>
              <a:ext uri="{FF2B5EF4-FFF2-40B4-BE49-F238E27FC236}">
                <a16:creationId xmlns:a16="http://schemas.microsoft.com/office/drawing/2014/main" id="{F42A5671-9DCF-4B69-BB1E-38E775DC5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1B50A833-D2EF-4646-ADA5-8B76D9792121}" type="slidenum">
              <a:rPr lang="zh-CN" altLang="en-US" sz="1300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12</a:t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82945">
            <a:extLst>
              <a:ext uri="{FF2B5EF4-FFF2-40B4-BE49-F238E27FC236}">
                <a16:creationId xmlns:a16="http://schemas.microsoft.com/office/drawing/2014/main" id="{A17331F5-E8AF-4407-8BBD-64A25950809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8787" name="文本占位符 82946">
            <a:extLst>
              <a:ext uri="{FF2B5EF4-FFF2-40B4-BE49-F238E27FC236}">
                <a16:creationId xmlns:a16="http://schemas.microsoft.com/office/drawing/2014/main" id="{D8E3B987-112E-4960-A226-4760D1D160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10595" name="灯片编号占位符 1">
            <a:extLst>
              <a:ext uri="{FF2B5EF4-FFF2-40B4-BE49-F238E27FC236}">
                <a16:creationId xmlns:a16="http://schemas.microsoft.com/office/drawing/2014/main" id="{7E7C2CDD-4B46-406D-B306-B17DE5202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8AB9BC5B-0D86-47D1-ABCA-6C4005B99346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13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81921">
            <a:extLst>
              <a:ext uri="{FF2B5EF4-FFF2-40B4-BE49-F238E27FC236}">
                <a16:creationId xmlns:a16="http://schemas.microsoft.com/office/drawing/2014/main" id="{0FEA8D17-2999-47FC-89F8-733D4C8F48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0835" name="文本占位符 81923">
            <a:extLst>
              <a:ext uri="{FF2B5EF4-FFF2-40B4-BE49-F238E27FC236}">
                <a16:creationId xmlns:a16="http://schemas.microsoft.com/office/drawing/2014/main" id="{3C9374BA-6CF5-4367-B5CF-380EC82F07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12643" name="灯片编号占位符 1">
            <a:extLst>
              <a:ext uri="{FF2B5EF4-FFF2-40B4-BE49-F238E27FC236}">
                <a16:creationId xmlns:a16="http://schemas.microsoft.com/office/drawing/2014/main" id="{13CFD4B2-9479-410B-A89F-B57F59CD2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fld id="{955B9D4E-ABBC-4E8F-A9C4-C69AB1DF78D3}" type="slidenum">
              <a:rPr lang="zh-CN" altLang="en-US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Char char="•"/>
                <a:defRPr/>
              </a:pPr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C01B63B9-7DB6-41EA-B398-F21F0876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4B60D5E5-409E-4279-84CC-0AD3E5D4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288254DE-1E84-4A7E-8550-38843BB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878C-DBEB-48F6-ACFA-89EFBDA94F0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91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5730A9AF-DDE3-49D9-B9C9-69AC730C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E77ABA67-8AA9-46FF-B80C-2864404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CACD4847-1B24-45AD-808E-FFADB4C5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3C915-A160-431B-BE52-664826F43B7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18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0E7F3600-72A7-4519-AB7C-B194A0DA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1C83A3F7-BA55-4626-9785-8F220F6E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54F3DFC1-A5D4-44A8-B704-E9CDFEFE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04EA6-4341-486A-872B-3BDCFB36781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4212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959C643E-D9E0-423D-8582-7A46BCE8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ADDC10F1-3BE6-4E19-A8E8-71692CF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2C57DF52-4F5E-4168-A011-945321C7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D7A0E-3738-4A3E-B9E3-6D99C810344D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955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8196">
            <a:extLst>
              <a:ext uri="{FF2B5EF4-FFF2-40B4-BE49-F238E27FC236}">
                <a16:creationId xmlns:a16="http://schemas.microsoft.com/office/drawing/2014/main" id="{771BB081-8422-4691-A754-FB1BBD68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8197">
            <a:extLst>
              <a:ext uri="{FF2B5EF4-FFF2-40B4-BE49-F238E27FC236}">
                <a16:creationId xmlns:a16="http://schemas.microsoft.com/office/drawing/2014/main" id="{97FA9ABD-AE08-4AD5-8AAF-84F80DAF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8198">
            <a:extLst>
              <a:ext uri="{FF2B5EF4-FFF2-40B4-BE49-F238E27FC236}">
                <a16:creationId xmlns:a16="http://schemas.microsoft.com/office/drawing/2014/main" id="{C0E7B29F-FBE3-4D2D-A096-6374278E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5D8FE-5E69-442D-85B1-D0B21F35C58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3836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8196">
            <a:extLst>
              <a:ext uri="{FF2B5EF4-FFF2-40B4-BE49-F238E27FC236}">
                <a16:creationId xmlns:a16="http://schemas.microsoft.com/office/drawing/2014/main" id="{A9D8423A-C242-4CB8-9B59-FB1264B9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8197">
            <a:extLst>
              <a:ext uri="{FF2B5EF4-FFF2-40B4-BE49-F238E27FC236}">
                <a16:creationId xmlns:a16="http://schemas.microsoft.com/office/drawing/2014/main" id="{5D2D23FE-B44B-4F0A-A90B-82BFF20D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8198">
            <a:extLst>
              <a:ext uri="{FF2B5EF4-FFF2-40B4-BE49-F238E27FC236}">
                <a16:creationId xmlns:a16="http://schemas.microsoft.com/office/drawing/2014/main" id="{71804CF0-C86D-488C-A05B-409748FD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01139-5C74-4B0F-91CD-4153A57B602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6681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01661339-FD89-4404-8518-451A9128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9F93FE5C-98BC-458F-8993-941A0620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8F36545C-0BC1-433D-BDD1-19659F4E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290D0-7C17-45C8-8A30-56E902ADE1D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5132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498077B3-EA43-4590-AD94-3CAC6F24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C2D458E5-068D-4CDA-B524-583F872A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00F166AA-CB7E-4DF2-8158-AAD15625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5FECC-1BEE-4012-B3CB-F01740CC0EE9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15307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A7A6C903-CF36-491A-93AA-04D82F75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0355E8D5-2AC2-429D-B191-4DC7A5CE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1A5F6FF9-8DB6-4FE4-9525-185F455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23375-CF44-4405-953E-130361B51C64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0926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8F9DA836-3671-4746-9588-22A2FCE5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900352AA-5F28-41A3-A481-DD4575AC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DD857AD7-CC58-4B6C-A5C6-AFDF464C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1AC94-72CE-482C-AE87-8C785585830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07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27A9A057-DA6E-4ED6-B80A-D5DB4623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ED37B6AB-D616-4F68-A3AC-D76E127E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5150A0DC-E056-43F8-BB95-787118DD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EC5CF-654A-44A8-A7BF-8B41E9893A6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63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3C8FB7AC-59E6-457F-9870-9BD19D77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1C568500-A75E-4B43-9F0B-D5CAAE5D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8BA00B8A-BDDA-46B4-A566-9BBD05D4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3744-5345-4DD9-8056-730C46B7E01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5972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8196">
            <a:extLst>
              <a:ext uri="{FF2B5EF4-FFF2-40B4-BE49-F238E27FC236}">
                <a16:creationId xmlns:a16="http://schemas.microsoft.com/office/drawing/2014/main" id="{BD768357-4CCA-4C65-A498-957608EC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8197">
            <a:extLst>
              <a:ext uri="{FF2B5EF4-FFF2-40B4-BE49-F238E27FC236}">
                <a16:creationId xmlns:a16="http://schemas.microsoft.com/office/drawing/2014/main" id="{E9B9442C-230B-401E-A259-05E634CA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Slide Number Placeholder 8198">
            <a:extLst>
              <a:ext uri="{FF2B5EF4-FFF2-40B4-BE49-F238E27FC236}">
                <a16:creationId xmlns:a16="http://schemas.microsoft.com/office/drawing/2014/main" id="{BACED7B2-2FD4-4ED0-AA23-5AC7BB93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F1B78-443C-446E-AC74-2A504F153CE8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3229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8196">
            <a:extLst>
              <a:ext uri="{FF2B5EF4-FFF2-40B4-BE49-F238E27FC236}">
                <a16:creationId xmlns:a16="http://schemas.microsoft.com/office/drawing/2014/main" id="{280B900D-FCEE-492D-991A-D372A984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8197">
            <a:extLst>
              <a:ext uri="{FF2B5EF4-FFF2-40B4-BE49-F238E27FC236}">
                <a16:creationId xmlns:a16="http://schemas.microsoft.com/office/drawing/2014/main" id="{DF59750C-1EB3-4129-BED7-8E289875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Slide Number Placeholder 8198">
            <a:extLst>
              <a:ext uri="{FF2B5EF4-FFF2-40B4-BE49-F238E27FC236}">
                <a16:creationId xmlns:a16="http://schemas.microsoft.com/office/drawing/2014/main" id="{E5616705-5405-4C07-9FCA-E13655D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8E474-4CF2-41B8-A42A-AC052F4822C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70490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196">
            <a:extLst>
              <a:ext uri="{FF2B5EF4-FFF2-40B4-BE49-F238E27FC236}">
                <a16:creationId xmlns:a16="http://schemas.microsoft.com/office/drawing/2014/main" id="{72BD9504-05EE-4EFB-9118-8F53088D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8197">
            <a:extLst>
              <a:ext uri="{FF2B5EF4-FFF2-40B4-BE49-F238E27FC236}">
                <a16:creationId xmlns:a16="http://schemas.microsoft.com/office/drawing/2014/main" id="{34F837C7-E5FE-4B47-8D62-258A2AB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Slide Number Placeholder 8198">
            <a:extLst>
              <a:ext uri="{FF2B5EF4-FFF2-40B4-BE49-F238E27FC236}">
                <a16:creationId xmlns:a16="http://schemas.microsoft.com/office/drawing/2014/main" id="{03BF1A09-1CDA-4486-9230-A83301D0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A68F-0B19-49CC-A701-861374C05C1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97310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394920B4-AC3E-47B1-81A7-06B1903F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5912765C-942C-4173-90E1-F5F86E74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EEDD00B5-A070-42AB-918C-8188DAD1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F72E-F697-4AC4-8092-71190A49E98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3001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647A0D1A-653F-467F-B884-F0C47D4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B4F2AC2A-5E04-4E0A-9006-F6F4881F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04852746-93EE-4E3F-8C7B-02899EA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6591E-260C-4578-B2AF-B22F1FE0E95D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19229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E75775D0-C286-46F6-80AF-1B141760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DCF8FA5A-76DB-4DA0-AE0C-F39C20DD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D18937DD-783E-4F4E-A539-B3BECD5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ACF0C-4BB1-4394-A12E-F3074251AEA6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45928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467DB64A-5983-45D9-88B4-FA05E5E5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1647FC4E-E9FD-43E8-A362-323CDEBA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60C1F6E3-76F3-4196-A4D4-BE79C97D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A7E29-6E06-4E27-87E0-D6827CB0C73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38881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884F2FD7-9141-4A3A-BEB8-52FDA06E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AA0C39D1-8E15-47DE-BF76-2A639C24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5AA161B0-3D8E-4FEE-A456-0EEA4BCA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05BAA-49CB-45BC-A664-A5A12E2F0B2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7663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8196">
            <a:extLst>
              <a:ext uri="{FF2B5EF4-FFF2-40B4-BE49-F238E27FC236}">
                <a16:creationId xmlns:a16="http://schemas.microsoft.com/office/drawing/2014/main" id="{1F375271-5777-44B4-BD7F-71A888AD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8197">
            <a:extLst>
              <a:ext uri="{FF2B5EF4-FFF2-40B4-BE49-F238E27FC236}">
                <a16:creationId xmlns:a16="http://schemas.microsoft.com/office/drawing/2014/main" id="{BCF40A8D-F77F-4463-B89E-7F622712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8198">
            <a:extLst>
              <a:ext uri="{FF2B5EF4-FFF2-40B4-BE49-F238E27FC236}">
                <a16:creationId xmlns:a16="http://schemas.microsoft.com/office/drawing/2014/main" id="{6CDAEF2E-A2B6-4FE2-87F0-94A790B3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BD6E9-D92F-4FA5-B55C-1E473D2B6FC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59253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8196">
            <a:extLst>
              <a:ext uri="{FF2B5EF4-FFF2-40B4-BE49-F238E27FC236}">
                <a16:creationId xmlns:a16="http://schemas.microsoft.com/office/drawing/2014/main" id="{C6225CBE-5CD5-419D-A382-F683452A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8197">
            <a:extLst>
              <a:ext uri="{FF2B5EF4-FFF2-40B4-BE49-F238E27FC236}">
                <a16:creationId xmlns:a16="http://schemas.microsoft.com/office/drawing/2014/main" id="{02BA0242-0407-4AA1-8752-234EBD6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8198">
            <a:extLst>
              <a:ext uri="{FF2B5EF4-FFF2-40B4-BE49-F238E27FC236}">
                <a16:creationId xmlns:a16="http://schemas.microsoft.com/office/drawing/2014/main" id="{AEF9254B-9912-4B56-811D-6F84B9F8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74BD-F0F8-434A-8E47-50E3DB54F1A6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769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8196">
            <a:extLst>
              <a:ext uri="{FF2B5EF4-FFF2-40B4-BE49-F238E27FC236}">
                <a16:creationId xmlns:a16="http://schemas.microsoft.com/office/drawing/2014/main" id="{E6502055-11EE-42A6-95A2-3D9FFA90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8197">
            <a:extLst>
              <a:ext uri="{FF2B5EF4-FFF2-40B4-BE49-F238E27FC236}">
                <a16:creationId xmlns:a16="http://schemas.microsoft.com/office/drawing/2014/main" id="{99291482-BA33-470B-A1D9-0DF804CB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8198">
            <a:extLst>
              <a:ext uri="{FF2B5EF4-FFF2-40B4-BE49-F238E27FC236}">
                <a16:creationId xmlns:a16="http://schemas.microsoft.com/office/drawing/2014/main" id="{C188D65A-0227-4C76-8EDC-9C9CDC8A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3F95-A9C7-436C-80A1-2687098A88CB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70572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FB7981E3-E065-45A4-8156-58AAFF4B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CC068E39-E2A2-4927-AF03-0114A95C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083C22ED-63B8-44BF-B225-8C816BBE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40D36-6943-4073-8B43-E0B464DCA736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13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8A70885A-4BA9-436C-9798-03F6A532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BAFE0B0E-4463-4EF2-A4E0-809A7AEC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5BBAA1D5-3C58-4D1D-8D23-963B2A45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73126-4EB5-40A7-BF46-F44ADAF2547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344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8196">
            <a:extLst>
              <a:ext uri="{FF2B5EF4-FFF2-40B4-BE49-F238E27FC236}">
                <a16:creationId xmlns:a16="http://schemas.microsoft.com/office/drawing/2014/main" id="{65AD0ADA-FE07-4A63-B36C-20EB7D2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8197">
            <a:extLst>
              <a:ext uri="{FF2B5EF4-FFF2-40B4-BE49-F238E27FC236}">
                <a16:creationId xmlns:a16="http://schemas.microsoft.com/office/drawing/2014/main" id="{EDFFF7DE-3C19-4A4A-9298-39AA65FD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Slide Number Placeholder 8198">
            <a:extLst>
              <a:ext uri="{FF2B5EF4-FFF2-40B4-BE49-F238E27FC236}">
                <a16:creationId xmlns:a16="http://schemas.microsoft.com/office/drawing/2014/main" id="{2ED4AEFD-0889-41DD-92C5-34949256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41A6B-A02D-46EE-BAB3-9AED0DBCA4A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493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8196">
            <a:extLst>
              <a:ext uri="{FF2B5EF4-FFF2-40B4-BE49-F238E27FC236}">
                <a16:creationId xmlns:a16="http://schemas.microsoft.com/office/drawing/2014/main" id="{D4DB974C-2BE7-463A-9ABF-9DE9B0ED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8197">
            <a:extLst>
              <a:ext uri="{FF2B5EF4-FFF2-40B4-BE49-F238E27FC236}">
                <a16:creationId xmlns:a16="http://schemas.microsoft.com/office/drawing/2014/main" id="{11250089-59AF-4172-A286-21F3CB4F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Slide Number Placeholder 8198">
            <a:extLst>
              <a:ext uri="{FF2B5EF4-FFF2-40B4-BE49-F238E27FC236}">
                <a16:creationId xmlns:a16="http://schemas.microsoft.com/office/drawing/2014/main" id="{E1CFCFBD-82C8-4FA6-B8C5-1670EDA7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0E744-8074-42C7-99AC-94AE83875319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294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196">
            <a:extLst>
              <a:ext uri="{FF2B5EF4-FFF2-40B4-BE49-F238E27FC236}">
                <a16:creationId xmlns:a16="http://schemas.microsoft.com/office/drawing/2014/main" id="{C9964142-B736-45E1-BF75-CE3E99DA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8197">
            <a:extLst>
              <a:ext uri="{FF2B5EF4-FFF2-40B4-BE49-F238E27FC236}">
                <a16:creationId xmlns:a16="http://schemas.microsoft.com/office/drawing/2014/main" id="{2DDFEF72-8505-4F8F-83C1-785FE21D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Slide Number Placeholder 8198">
            <a:extLst>
              <a:ext uri="{FF2B5EF4-FFF2-40B4-BE49-F238E27FC236}">
                <a16:creationId xmlns:a16="http://schemas.microsoft.com/office/drawing/2014/main" id="{DBFABB34-321D-45D3-853D-FCF86934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89F72-DCBD-4B11-9940-2BAD5CA5766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691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E9204DD6-3293-47C1-AD60-D548D844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82C5CFD7-14D6-4441-9F11-8A170737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DEC5CFD1-180E-4834-9502-EA842849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E1D55-BAB0-4208-B4A7-CB64A80E038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29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8196">
            <a:extLst>
              <a:ext uri="{FF2B5EF4-FFF2-40B4-BE49-F238E27FC236}">
                <a16:creationId xmlns:a16="http://schemas.microsoft.com/office/drawing/2014/main" id="{DDCA5285-93E0-4D4B-BA65-CBC4915B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8197">
            <a:extLst>
              <a:ext uri="{FF2B5EF4-FFF2-40B4-BE49-F238E27FC236}">
                <a16:creationId xmlns:a16="http://schemas.microsoft.com/office/drawing/2014/main" id="{083F6C76-0298-4418-85BF-48BA8A36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8198">
            <a:extLst>
              <a:ext uri="{FF2B5EF4-FFF2-40B4-BE49-F238E27FC236}">
                <a16:creationId xmlns:a16="http://schemas.microsoft.com/office/drawing/2014/main" id="{5632E049-3B14-4742-AEF6-9FB73E74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A4589-673D-4BEB-8F5B-9EA69671ADF4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102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193" descr="USTC-BIGLOG">
            <a:extLst>
              <a:ext uri="{FF2B5EF4-FFF2-40B4-BE49-F238E27FC236}">
                <a16:creationId xmlns:a16="http://schemas.microsoft.com/office/drawing/2014/main" id="{EE12986A-85CA-4333-90B0-76776CBF2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8194">
            <a:extLst>
              <a:ext uri="{FF2B5EF4-FFF2-40B4-BE49-F238E27FC236}">
                <a16:creationId xmlns:a16="http://schemas.microsoft.com/office/drawing/2014/main" id="{C9C12441-6B55-42E8-B118-B3607B8F27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Text Placeholder 8195">
            <a:extLst>
              <a:ext uri="{FF2B5EF4-FFF2-40B4-BE49-F238E27FC236}">
                <a16:creationId xmlns:a16="http://schemas.microsoft.com/office/drawing/2014/main" id="{D208C5C9-142A-490C-B741-9468385B3C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7" name="Date Placeholder 8196">
            <a:extLst>
              <a:ext uri="{FF2B5EF4-FFF2-40B4-BE49-F238E27FC236}">
                <a16:creationId xmlns:a16="http://schemas.microsoft.com/office/drawing/2014/main" id="{3095C6AD-FC9E-47C0-B03D-476464BC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Footer Placeholder 8197">
            <a:extLst>
              <a:ext uri="{FF2B5EF4-FFF2-40B4-BE49-F238E27FC236}">
                <a16:creationId xmlns:a16="http://schemas.microsoft.com/office/drawing/2014/main" id="{3455E5AF-DA48-41BA-96DE-91672E33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199" name="Slide Number Placeholder 8198">
            <a:extLst>
              <a:ext uri="{FF2B5EF4-FFF2-40B4-BE49-F238E27FC236}">
                <a16:creationId xmlns:a16="http://schemas.microsoft.com/office/drawing/2014/main" id="{8DC5BABC-4CEC-4F61-9F51-AFEB09EC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491EC6A3-66CF-456E-A32B-35EC5F50BCDA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193" descr="USTC-BIGLOG">
            <a:extLst>
              <a:ext uri="{FF2B5EF4-FFF2-40B4-BE49-F238E27FC236}">
                <a16:creationId xmlns:a16="http://schemas.microsoft.com/office/drawing/2014/main" id="{21C3AC43-0AE5-4A00-AD53-F6DF5A10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8194">
            <a:extLst>
              <a:ext uri="{FF2B5EF4-FFF2-40B4-BE49-F238E27FC236}">
                <a16:creationId xmlns:a16="http://schemas.microsoft.com/office/drawing/2014/main" id="{70F26978-129B-4451-BDAD-4088C818C0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Text Placeholder 8195">
            <a:extLst>
              <a:ext uri="{FF2B5EF4-FFF2-40B4-BE49-F238E27FC236}">
                <a16:creationId xmlns:a16="http://schemas.microsoft.com/office/drawing/2014/main" id="{A5C15B9E-0C2B-40F4-8E22-D2BF198E66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7" name="Date Placeholder 8196">
            <a:extLst>
              <a:ext uri="{FF2B5EF4-FFF2-40B4-BE49-F238E27FC236}">
                <a16:creationId xmlns:a16="http://schemas.microsoft.com/office/drawing/2014/main" id="{A76A0B88-56A9-4327-AE16-BE66BA6E5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Footer Placeholder 8197">
            <a:extLst>
              <a:ext uri="{FF2B5EF4-FFF2-40B4-BE49-F238E27FC236}">
                <a16:creationId xmlns:a16="http://schemas.microsoft.com/office/drawing/2014/main" id="{162EB916-2080-49E2-8228-EF4ED53DF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199" name="Slide Number Placeholder 8198">
            <a:extLst>
              <a:ext uri="{FF2B5EF4-FFF2-40B4-BE49-F238E27FC236}">
                <a16:creationId xmlns:a16="http://schemas.microsoft.com/office/drawing/2014/main" id="{2B169382-3239-4F66-8941-CE9C4FB84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44AC0734-C564-4264-B97A-83628DA7F7FF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073">
            <a:extLst>
              <a:ext uri="{FF2B5EF4-FFF2-40B4-BE49-F238E27FC236}">
                <a16:creationId xmlns:a16="http://schemas.microsoft.com/office/drawing/2014/main" id="{CAF48BC5-ADF2-4AB1-A31E-B1F7A5DDF3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65263"/>
            <a:ext cx="7772400" cy="2135187"/>
          </a:xfrm>
        </p:spPr>
        <p:txBody>
          <a:bodyPr anchor="ctr"/>
          <a:lstStyle/>
          <a:p>
            <a:pPr eaLnBrk="1" hangingPunct="1"/>
            <a:br>
              <a:rPr lang="en-US" altLang="zh-CN" sz="3600" dirty="0"/>
            </a:br>
            <a:r>
              <a:rPr lang="en-US" altLang="zh-CN" sz="3600" dirty="0"/>
              <a:t>2018</a:t>
            </a:r>
            <a:r>
              <a:rPr lang="zh-CN" altLang="en-US" sz="3600" dirty="0"/>
              <a:t>年暑期</a:t>
            </a:r>
            <a:r>
              <a:rPr lang="en-US" altLang="zh-CN" sz="3600" dirty="0"/>
              <a:t>·</a:t>
            </a:r>
            <a:r>
              <a:rPr lang="zh-CN" altLang="en-US" sz="3600" dirty="0"/>
              <a:t>计算机组成原理</a:t>
            </a:r>
            <a:br>
              <a:rPr lang="en-US" altLang="zh-CN" sz="3600" dirty="0"/>
            </a:br>
            <a:br>
              <a:rPr lang="en-US" altLang="zh-CN" sz="3600" dirty="0"/>
            </a:br>
            <a:br>
              <a:rPr lang="zh-CN" altLang="en-US" sz="3600" dirty="0"/>
            </a:br>
            <a:r>
              <a:rPr lang="zh-CN" altLang="en-US" sz="3600" dirty="0"/>
              <a:t>第二篇 计算机的数据表示及运算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50179" name="Subtitle 3074">
            <a:extLst>
              <a:ext uri="{FF2B5EF4-FFF2-40B4-BE49-F238E27FC236}">
                <a16:creationId xmlns:a16="http://schemas.microsoft.com/office/drawing/2014/main" id="{8CD08F91-18F1-42F4-996D-1B94F1800B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93096"/>
            <a:ext cx="6513513" cy="172829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讲授： 赵振刚 </a:t>
            </a:r>
          </a:p>
          <a:p>
            <a:pPr eaLnBrk="1" hangingPunct="1"/>
            <a:r>
              <a:rPr lang="en-US" altLang="zh-CN" sz="2800" dirty="0"/>
              <a:t>gavin@ustc.edu.cn</a:t>
            </a:r>
          </a:p>
          <a:p>
            <a:pPr eaLnBrk="1" hangingPunct="1"/>
            <a:r>
              <a:rPr lang="zh-CN" altLang="en-US" sz="2400" dirty="0"/>
              <a:t>思贤楼</a:t>
            </a:r>
            <a:r>
              <a:rPr lang="en-US" altLang="zh-CN" sz="2400" dirty="0"/>
              <a:t>3-507    68839303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1400" dirty="0"/>
          </a:p>
          <a:p>
            <a:pPr eaLnBrk="1" hangingPunct="1"/>
            <a:endParaRPr lang="en-US" altLang="zh-CN" sz="1400" dirty="0"/>
          </a:p>
        </p:txBody>
      </p:sp>
      <p:pic>
        <p:nvPicPr>
          <p:cNvPr id="50180" name="Picture 3075" descr="未命名">
            <a:extLst>
              <a:ext uri="{FF2B5EF4-FFF2-40B4-BE49-F238E27FC236}">
                <a16:creationId xmlns:a16="http://schemas.microsoft.com/office/drawing/2014/main" id="{37C33FE9-6838-47E5-8F5D-32D703BB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60350"/>
            <a:ext cx="4210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1505">
            <a:extLst>
              <a:ext uri="{FF2B5EF4-FFF2-40B4-BE49-F238E27FC236}">
                <a16:creationId xmlns:a16="http://schemas.microsoft.com/office/drawing/2014/main" id="{AA220103-AFEC-48C6-94C9-07A50C810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逻辑型</a:t>
            </a:r>
            <a:r>
              <a:rPr lang="zh-CN" altLang="en-US" b="1"/>
              <a:t>数据</a:t>
            </a:r>
            <a:endParaRPr lang="zh-CN" altLang="en-US"/>
          </a:p>
        </p:txBody>
      </p:sp>
      <p:sp>
        <p:nvSpPr>
          <p:cNvPr id="111619" name="内容占位符 21506">
            <a:extLst>
              <a:ext uri="{FF2B5EF4-FFF2-40B4-BE49-F238E27FC236}">
                <a16:creationId xmlns:a16="http://schemas.microsoft.com/office/drawing/2014/main" id="{D2C98E98-1E6A-470F-9DA3-579F8142E91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04800" y="1054100"/>
            <a:ext cx="8382000" cy="4857750"/>
          </a:xfrm>
          <a:ln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zh-CN" altLang="en-US" b="1"/>
              <a:t>逻辑型数据只有两个值：</a:t>
            </a:r>
            <a:r>
              <a:rPr lang="zh-CN" altLang="en-US" b="1">
                <a:solidFill>
                  <a:srgbClr val="3333FF"/>
                </a:solidFill>
              </a:rPr>
              <a:t>真 </a:t>
            </a:r>
            <a:r>
              <a:rPr lang="zh-CN" altLang="en-US" b="1"/>
              <a:t>  和   </a:t>
            </a:r>
            <a:r>
              <a:rPr lang="zh-CN" altLang="en-US" b="1">
                <a:solidFill>
                  <a:schemeClr val="accent1"/>
                </a:solidFill>
              </a:rPr>
              <a:t> </a:t>
            </a:r>
            <a:r>
              <a:rPr lang="zh-CN" altLang="en-US" b="1">
                <a:solidFill>
                  <a:srgbClr val="00B0F0"/>
                </a:solidFill>
              </a:rPr>
              <a:t>假</a:t>
            </a:r>
            <a:r>
              <a:rPr lang="zh-CN" altLang="en-US" b="1"/>
              <a:t>，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zh-CN" altLang="en-US" b="1"/>
              <a:t>正好可以用二进制码的两个符号分别表示，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zh-CN" altLang="en-US" b="1"/>
              <a:t>例如  </a:t>
            </a:r>
            <a:r>
              <a:rPr lang="zh-CN" altLang="en-US" b="1">
                <a:solidFill>
                  <a:srgbClr val="3333FF"/>
                </a:solidFill>
              </a:rPr>
              <a:t> </a:t>
            </a:r>
            <a:r>
              <a:rPr lang="en-US" altLang="zh-CN" b="1">
                <a:solidFill>
                  <a:srgbClr val="3333FF"/>
                </a:solidFill>
              </a:rPr>
              <a:t>1</a:t>
            </a:r>
            <a:r>
              <a:rPr lang="en-US" altLang="zh-CN" b="1"/>
              <a:t>  </a:t>
            </a:r>
            <a:r>
              <a:rPr lang="zh-CN" altLang="en-US" b="1"/>
              <a:t>表示 </a:t>
            </a:r>
            <a:r>
              <a:rPr lang="zh-CN" altLang="en-US" b="1">
                <a:solidFill>
                  <a:srgbClr val="3333FF"/>
                </a:solidFill>
              </a:rPr>
              <a:t>真</a:t>
            </a:r>
            <a:endParaRPr lang="zh-CN" altLang="en-US" b="1"/>
          </a:p>
          <a:p>
            <a:pPr lvl="1">
              <a:buClr>
                <a:schemeClr val="tx1"/>
              </a:buClr>
              <a:buFontTx/>
              <a:buNone/>
            </a:pPr>
            <a:r>
              <a:rPr lang="zh-CN" altLang="en-US" b="1"/>
              <a:t>   则   </a:t>
            </a:r>
            <a:r>
              <a:rPr lang="zh-CN" altLang="en-US" b="1">
                <a:solidFill>
                  <a:schemeClr val="accent1"/>
                </a:solidFill>
              </a:rPr>
              <a:t> </a:t>
            </a:r>
            <a:r>
              <a:rPr lang="en-US" altLang="zh-CN" b="1">
                <a:solidFill>
                  <a:srgbClr val="00B0F0"/>
                </a:solidFill>
              </a:rPr>
              <a:t>0</a:t>
            </a:r>
            <a:r>
              <a:rPr lang="en-US" altLang="zh-CN" b="1">
                <a:solidFill>
                  <a:schemeClr val="accent1"/>
                </a:solidFill>
              </a:rPr>
              <a:t> </a:t>
            </a:r>
            <a:r>
              <a:rPr lang="en-US" altLang="zh-CN" b="1"/>
              <a:t> </a:t>
            </a:r>
            <a:r>
              <a:rPr lang="zh-CN" altLang="en-US" b="1"/>
              <a:t>表示 </a:t>
            </a:r>
            <a:r>
              <a:rPr lang="zh-CN" altLang="en-US" b="1">
                <a:solidFill>
                  <a:srgbClr val="00B0F0"/>
                </a:solidFill>
              </a:rPr>
              <a:t>假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zh-CN" altLang="en-US" b="1"/>
              <a:t>不必使用另外的编码规则。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b="1"/>
              <a:t>    对逻辑型数据可以执行逻辑的 </a:t>
            </a:r>
            <a:r>
              <a:rPr lang="zh-CN" altLang="en-US" b="1">
                <a:solidFill>
                  <a:srgbClr val="FF0000"/>
                </a:solidFill>
              </a:rPr>
              <a:t>与  或</a:t>
            </a:r>
            <a:r>
              <a:rPr lang="zh-CN" altLang="en-US" b="1"/>
              <a:t>  </a:t>
            </a:r>
            <a:r>
              <a:rPr lang="zh-CN" altLang="en-US" b="1">
                <a:solidFill>
                  <a:srgbClr val="FF0000"/>
                </a:solidFill>
              </a:rPr>
              <a:t>非</a:t>
            </a:r>
            <a:r>
              <a:rPr lang="zh-CN" altLang="en-US" b="1"/>
              <a:t>等运算，其基本运算规则如前所述：</a:t>
            </a:r>
            <a:endParaRPr lang="zh-CN" altLang="en-US"/>
          </a:p>
        </p:txBody>
      </p:sp>
      <p:sp>
        <p:nvSpPr>
          <p:cNvPr id="111620" name="直接连接符 21507">
            <a:extLst>
              <a:ext uri="{FF2B5EF4-FFF2-40B4-BE49-F238E27FC236}">
                <a16:creationId xmlns:a16="http://schemas.microsoft.com/office/drawing/2014/main" id="{C2FE39C5-23F5-4D22-942F-8DDB3BDF6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02235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1621" name="内容占位符 1">
            <a:extLst>
              <a:ext uri="{FF2B5EF4-FFF2-40B4-BE49-F238E27FC236}">
                <a16:creationId xmlns:a16="http://schemas.microsoft.com/office/drawing/2014/main" id="{84F2CE75-ED03-4C66-895A-6920D096E7A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2363" y="4751388"/>
            <a:ext cx="4032250" cy="1920875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23553">
            <a:extLst>
              <a:ext uri="{FF2B5EF4-FFF2-40B4-BE49-F238E27FC236}">
                <a16:creationId xmlns:a16="http://schemas.microsoft.com/office/drawing/2014/main" id="{F82E9C99-2466-48FA-8A9B-25FF2A9D2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字符型</a:t>
            </a:r>
            <a:r>
              <a:rPr lang="zh-CN" altLang="en-US" b="1"/>
              <a:t>数据的表示</a:t>
            </a:r>
            <a:endParaRPr lang="zh-CN" altLang="en-US"/>
          </a:p>
        </p:txBody>
      </p:sp>
      <p:sp>
        <p:nvSpPr>
          <p:cNvPr id="113667" name="文本占位符 23554">
            <a:extLst>
              <a:ext uri="{FF2B5EF4-FFF2-40B4-BE49-F238E27FC236}">
                <a16:creationId xmlns:a16="http://schemas.microsoft.com/office/drawing/2014/main" id="{3D83F2AB-B7AC-4EBF-8C26-B9092BA0E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25780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altLang="zh-CN"/>
              <a:t>            </a:t>
            </a:r>
            <a:r>
              <a:rPr lang="zh-CN" altLang="en-US" b="1"/>
              <a:t>字符作为人</a:t>
            </a:r>
            <a:r>
              <a:rPr lang="en-US" altLang="zh-CN" b="1"/>
              <a:t>—</a:t>
            </a:r>
            <a:r>
              <a:rPr lang="zh-CN" altLang="en-US" b="1"/>
              <a:t>机联系的媒介，是最重要的数据类型之一，当前的西文字符集由 </a:t>
            </a:r>
            <a:r>
              <a:rPr lang="en-US" altLang="zh-CN" b="1">
                <a:solidFill>
                  <a:srgbClr val="FF0000"/>
                </a:solidFill>
              </a:rPr>
              <a:t>128</a:t>
            </a:r>
            <a:r>
              <a:rPr lang="en-US" altLang="zh-CN" b="1"/>
              <a:t> </a:t>
            </a:r>
            <a:r>
              <a:rPr lang="zh-CN" altLang="en-US" b="1"/>
              <a:t>个符号组成，通常用 </a:t>
            </a:r>
            <a:r>
              <a:rPr lang="en-US" altLang="zh-CN" b="1"/>
              <a:t>8 </a:t>
            </a:r>
            <a:r>
              <a:rPr lang="zh-CN" altLang="en-US" b="1"/>
              <a:t>位二进制编码</a:t>
            </a:r>
            <a:r>
              <a:rPr lang="en-US" altLang="zh-CN" b="1"/>
              <a:t>,</a:t>
            </a:r>
            <a:r>
              <a:rPr lang="zh-CN" altLang="en-US" b="1"/>
              <a:t>即</a:t>
            </a:r>
            <a:r>
              <a:rPr lang="zh-CN" altLang="en-US" b="1">
                <a:solidFill>
                  <a:srgbClr val="FF0000"/>
                </a:solidFill>
              </a:rPr>
              <a:t>用一个字节来表示每一个符号</a:t>
            </a:r>
            <a:r>
              <a:rPr lang="zh-CN" altLang="en-US" b="1"/>
              <a:t>，当前通用的两个标准字符集是：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ASCII </a:t>
            </a:r>
            <a:r>
              <a:rPr lang="zh-CN" altLang="en-US" b="1">
                <a:solidFill>
                  <a:srgbClr val="FF0000"/>
                </a:solidFill>
              </a:rPr>
              <a:t>码</a:t>
            </a:r>
            <a:r>
              <a:rPr lang="zh-CN" altLang="en-US" b="1"/>
              <a:t>：   即 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en-US" altLang="zh-CN" b="1"/>
              <a:t>merican  </a:t>
            </a:r>
            <a:r>
              <a:rPr lang="en-US" altLang="zh-CN" b="1">
                <a:solidFill>
                  <a:srgbClr val="FF0000"/>
                </a:solidFill>
              </a:rPr>
              <a:t>S</a:t>
            </a:r>
            <a:r>
              <a:rPr lang="en-US" altLang="zh-CN" b="1"/>
              <a:t>tandard </a:t>
            </a:r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/>
              <a:t>ode for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zh-CN" b="1"/>
              <a:t>                           </a:t>
            </a:r>
            <a:r>
              <a:rPr lang="en-US" altLang="zh-CN" b="1">
                <a:solidFill>
                  <a:srgbClr val="FF0000"/>
                </a:solidFill>
              </a:rPr>
              <a:t> I</a:t>
            </a:r>
            <a:r>
              <a:rPr lang="en-US" altLang="zh-CN" b="1"/>
              <a:t>nformation</a:t>
            </a:r>
            <a:r>
              <a:rPr lang="en-US" altLang="zh-CN" b="1">
                <a:solidFill>
                  <a:srgbClr val="FF0000"/>
                </a:solidFill>
              </a:rPr>
              <a:t> I</a:t>
            </a:r>
            <a:r>
              <a:rPr lang="en-US" altLang="zh-CN" b="1"/>
              <a:t>nterchange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UNICODE:  IS10646</a:t>
            </a:r>
            <a:endParaRPr lang="en-US" altLang="zh-CN" b="1"/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b="1"/>
              <a:t>    ASCII</a:t>
            </a:r>
            <a:r>
              <a:rPr lang="zh-CN" altLang="en-US" b="1"/>
              <a:t>码字符集具体编码如下表所示：</a:t>
            </a:r>
            <a:r>
              <a:rPr lang="zh-CN" altLang="en-US"/>
              <a:t> </a:t>
            </a:r>
          </a:p>
        </p:txBody>
      </p:sp>
      <p:sp>
        <p:nvSpPr>
          <p:cNvPr id="113668" name="直接连接符 23555">
            <a:extLst>
              <a:ext uri="{FF2B5EF4-FFF2-40B4-BE49-F238E27FC236}">
                <a16:creationId xmlns:a16="http://schemas.microsoft.com/office/drawing/2014/main" id="{13DF43A1-5E79-4337-84C4-21DC71C95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000125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042433">
            <a:extLst>
              <a:ext uri="{FF2B5EF4-FFF2-40B4-BE49-F238E27FC236}">
                <a16:creationId xmlns:a16="http://schemas.microsoft.com/office/drawing/2014/main" id="{46B488C6-5CAA-4692-9772-25CFC58DC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英文字符的</a:t>
            </a:r>
            <a:r>
              <a:rPr lang="en-US" altLang="zh-CN"/>
              <a:t>ASCII</a:t>
            </a:r>
            <a:r>
              <a:rPr lang="zh-CN" altLang="en-US"/>
              <a:t>编码</a:t>
            </a:r>
          </a:p>
        </p:txBody>
      </p:sp>
      <p:pic>
        <p:nvPicPr>
          <p:cNvPr id="1042435" name="图片 1042434">
            <a:extLst>
              <a:ext uri="{FF2B5EF4-FFF2-40B4-BE49-F238E27FC236}">
                <a16:creationId xmlns:a16="http://schemas.microsoft.com/office/drawing/2014/main" id="{C240D977-E17C-441F-B333-7A7BEFF398F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2805113" cy="4724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436" name="矩形 1042435">
            <a:extLst>
              <a:ext uri="{FF2B5EF4-FFF2-40B4-BE49-F238E27FC236}">
                <a16:creationId xmlns:a16="http://schemas.microsoft.com/office/drawing/2014/main" id="{8CE466E8-D095-4296-BDF5-F4E6CF737A84}"/>
              </a:ext>
            </a:extLst>
          </p:cNvPr>
          <p:cNvSpPr/>
          <p:nvPr/>
        </p:nvSpPr>
        <p:spPr>
          <a:xfrm>
            <a:off x="4267200" y="1747838"/>
            <a:ext cx="4319588" cy="183356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ASCII</a:t>
            </a:r>
            <a:r>
              <a:rPr lang="zh-CN" altLang="en-US" sz="2000" b="1" noProof="1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码是美国信息交换标准代码。</a:t>
            </a:r>
          </a:p>
          <a:p>
            <a:pPr defTabSz="762000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noProof="1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b="1" noProof="1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幼圆" pitchFamily="49" charset="-122"/>
              </a:rPr>
              <a:t>A</a:t>
            </a:r>
            <a:r>
              <a:rPr lang="en-US" altLang="zh-CN" sz="2000" b="1" noProof="1">
                <a:solidFill>
                  <a:schemeClr val="hlink"/>
                </a:solidFill>
                <a:ea typeface="幼圆" pitchFamily="49" charset="-122"/>
              </a:rPr>
              <a:t>merican </a:t>
            </a:r>
            <a:r>
              <a:rPr lang="en-US" altLang="zh-CN" sz="2000" b="1" noProof="1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幼圆" pitchFamily="49" charset="-122"/>
              </a:rPr>
              <a:t>S</a:t>
            </a:r>
            <a:r>
              <a:rPr lang="en-US" altLang="zh-CN" sz="2000" b="1" noProof="1">
                <a:solidFill>
                  <a:schemeClr val="hlink"/>
                </a:solidFill>
                <a:ea typeface="幼圆" pitchFamily="49" charset="-122"/>
              </a:rPr>
              <a:t>tandard </a:t>
            </a:r>
            <a:r>
              <a:rPr lang="en-US" altLang="zh-CN" sz="2000" b="1" noProof="1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幼圆" pitchFamily="49" charset="-122"/>
              </a:rPr>
              <a:t>C</a:t>
            </a:r>
            <a:r>
              <a:rPr lang="en-US" altLang="zh-CN" sz="2000" b="1" noProof="1">
                <a:solidFill>
                  <a:schemeClr val="hlink"/>
                </a:solidFill>
                <a:ea typeface="幼圆" pitchFamily="49" charset="-122"/>
              </a:rPr>
              <a:t>ode for </a:t>
            </a:r>
          </a:p>
          <a:p>
            <a:pPr defTabSz="762000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noProof="1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幼圆" pitchFamily="49" charset="-122"/>
              </a:rPr>
              <a:t>I</a:t>
            </a:r>
            <a:r>
              <a:rPr lang="en-US" altLang="zh-CN" sz="2000" b="1" noProof="1">
                <a:solidFill>
                  <a:schemeClr val="hlink"/>
                </a:solidFill>
                <a:ea typeface="幼圆" pitchFamily="49" charset="-122"/>
              </a:rPr>
              <a:t>nformation </a:t>
            </a:r>
            <a:r>
              <a:rPr lang="en-US" altLang="zh-CN" sz="2000" b="1" noProof="1">
                <a:solidFill>
                  <a:schemeClr val="bg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幼圆" pitchFamily="49" charset="-122"/>
              </a:rPr>
              <a:t>I</a:t>
            </a:r>
            <a:r>
              <a:rPr lang="en-US" altLang="zh-CN" sz="2000" b="1" noProof="1">
                <a:solidFill>
                  <a:schemeClr val="hlink"/>
                </a:solidFill>
                <a:ea typeface="幼圆" pitchFamily="49" charset="-122"/>
              </a:rPr>
              <a:t>nterchange</a:t>
            </a:r>
            <a:r>
              <a:rPr lang="en-US" altLang="zh-CN" sz="2000" b="1" noProof="1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 defTabSz="762000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包括</a:t>
            </a:r>
            <a:r>
              <a:rPr lang="en-US" altLang="zh-CN" sz="2000" b="1" noProof="1">
                <a:solidFill>
                  <a:schemeClr val="hlink"/>
                </a:solidFill>
                <a:ea typeface="幼圆" pitchFamily="49" charset="-122"/>
              </a:rPr>
              <a:t>0</a:t>
            </a:r>
            <a:r>
              <a:rPr lang="en-US" altLang="zh-CN" sz="2000" b="1" noProof="1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b="1" noProof="1">
                <a:solidFill>
                  <a:schemeClr val="hlink"/>
                </a:solidFill>
                <a:ea typeface="幼圆" pitchFamily="49" charset="-122"/>
              </a:rPr>
              <a:t>9</a:t>
            </a:r>
            <a:r>
              <a:rPr lang="zh-CN" altLang="en-US" sz="2000" b="1" noProof="1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十个数字，大小写英文字母</a:t>
            </a:r>
          </a:p>
          <a:p>
            <a:pPr defTabSz="762000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及专用符号等</a:t>
            </a:r>
            <a:r>
              <a:rPr lang="en-US" altLang="zh-CN" sz="2000" b="1" noProof="1">
                <a:solidFill>
                  <a:schemeClr val="hlink"/>
                </a:solidFill>
                <a:ea typeface="幼圆" pitchFamily="49" charset="-122"/>
              </a:rPr>
              <a:t>95</a:t>
            </a:r>
            <a:r>
              <a:rPr lang="zh-CN" altLang="en-US" sz="2000" b="1" noProof="1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种可打印字符。</a:t>
            </a:r>
            <a:endParaRPr lang="zh-CN" altLang="en-US" sz="2000" noProof="1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042437" name="矩形 1042436">
            <a:extLst>
              <a:ext uri="{FF2B5EF4-FFF2-40B4-BE49-F238E27FC236}">
                <a16:creationId xmlns:a16="http://schemas.microsoft.com/office/drawing/2014/main" id="{D2DB86AA-E3CC-449F-8DC3-A0E218A0ABDC}"/>
              </a:ext>
            </a:extLst>
          </p:cNvPr>
          <p:cNvSpPr/>
          <p:nvPr/>
        </p:nvSpPr>
        <p:spPr>
          <a:xfrm>
            <a:off x="4343400" y="3976688"/>
            <a:ext cx="1746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defTabSz="762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Computer</a:t>
            </a:r>
          </a:p>
        </p:txBody>
      </p:sp>
      <p:sp>
        <p:nvSpPr>
          <p:cNvPr id="1042438" name="矩形 1042437">
            <a:extLst>
              <a:ext uri="{FF2B5EF4-FFF2-40B4-BE49-F238E27FC236}">
                <a16:creationId xmlns:a16="http://schemas.microsoft.com/office/drawing/2014/main" id="{9A59F118-338C-4F14-9812-ADF4207F08B0}"/>
              </a:ext>
            </a:extLst>
          </p:cNvPr>
          <p:cNvSpPr/>
          <p:nvPr/>
        </p:nvSpPr>
        <p:spPr>
          <a:xfrm>
            <a:off x="4343400" y="4679950"/>
            <a:ext cx="4222750" cy="11874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defTabSz="762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zh-CN" b="1" noProof="1">
                <a:solidFill>
                  <a:schemeClr val="hlink"/>
                </a:solidFill>
                <a:latin typeface="Times New Roman" panose="02020603050405020304" pitchFamily="18" charset="0"/>
              </a:rPr>
              <a:t>1000011  </a:t>
            </a:r>
            <a:r>
              <a:rPr lang="zh-CN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zh-CN" b="1" noProof="1">
                <a:solidFill>
                  <a:schemeClr val="hlink"/>
                </a:solidFill>
                <a:latin typeface="Times New Roman" panose="02020603050405020304" pitchFamily="18" charset="0"/>
              </a:rPr>
              <a:t>1101111   </a:t>
            </a:r>
            <a:r>
              <a:rPr lang="zh-CN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zh-CN" b="1" noProof="1">
                <a:solidFill>
                  <a:schemeClr val="hlink"/>
                </a:solidFill>
                <a:latin typeface="Times New Roman" panose="02020603050405020304" pitchFamily="18" charset="0"/>
              </a:rPr>
              <a:t>1101101</a:t>
            </a:r>
          </a:p>
          <a:p>
            <a:r>
              <a:rPr lang="zh-CN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zh-CN" b="1" noProof="1">
                <a:solidFill>
                  <a:schemeClr val="hlink"/>
                </a:solidFill>
                <a:latin typeface="Times New Roman" panose="02020603050405020304" pitchFamily="18" charset="0"/>
              </a:rPr>
              <a:t>1110000  </a:t>
            </a:r>
            <a:r>
              <a:rPr lang="zh-CN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zh-CN" b="1" noProof="1">
                <a:solidFill>
                  <a:schemeClr val="hlink"/>
                </a:solidFill>
                <a:latin typeface="Times New Roman" panose="02020603050405020304" pitchFamily="18" charset="0"/>
              </a:rPr>
              <a:t>1110101   </a:t>
            </a:r>
            <a:r>
              <a:rPr lang="zh-CN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zh-CN" b="1" noProof="1">
                <a:solidFill>
                  <a:schemeClr val="hlink"/>
                </a:solidFill>
                <a:latin typeface="Times New Roman" panose="02020603050405020304" pitchFamily="18" charset="0"/>
              </a:rPr>
              <a:t>1110100</a:t>
            </a:r>
          </a:p>
          <a:p>
            <a:r>
              <a:rPr lang="zh-CN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zh-CN" b="1" noProof="1">
                <a:solidFill>
                  <a:schemeClr val="hlink"/>
                </a:solidFill>
                <a:latin typeface="Times New Roman" panose="02020603050405020304" pitchFamily="18" charset="0"/>
              </a:rPr>
              <a:t>1100101  </a:t>
            </a:r>
            <a:r>
              <a:rPr lang="zh-CN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zh-CN" b="1" noProof="1">
                <a:solidFill>
                  <a:schemeClr val="hlink"/>
                </a:solidFill>
                <a:latin typeface="Times New Roman" panose="02020603050405020304" pitchFamily="18" charset="0"/>
              </a:rPr>
              <a:t>1110010</a:t>
            </a:r>
          </a:p>
        </p:txBody>
      </p:sp>
      <p:sp>
        <p:nvSpPr>
          <p:cNvPr id="1042439" name="文本框 1042438">
            <a:extLst>
              <a:ext uri="{FF2B5EF4-FFF2-40B4-BE49-F238E27FC236}">
                <a16:creationId xmlns:a16="http://schemas.microsoft.com/office/drawing/2014/main" id="{DA5B443F-5E7E-4D4E-92F0-83272C155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64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6600CC"/>
                </a:solidFill>
                <a:latin typeface="Times New Roman" panose="02020603050405020304" pitchFamily="18" charset="0"/>
              </a:rPr>
              <a:t>7   6   5   4   3   2   1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42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104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7" grpId="0"/>
      <p:bldP spid="1042438" grpId="0"/>
      <p:bldP spid="10424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24577">
            <a:extLst>
              <a:ext uri="{FF2B5EF4-FFF2-40B4-BE49-F238E27FC236}">
                <a16:creationId xmlns:a16="http://schemas.microsoft.com/office/drawing/2014/main" id="{4F36A3DB-E970-4AC5-B30B-3DC6027C2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125" y="215900"/>
            <a:ext cx="7772400" cy="685800"/>
          </a:xfrm>
        </p:spPr>
        <p:txBody>
          <a:bodyPr/>
          <a:lstStyle/>
          <a:p>
            <a:r>
              <a:rPr lang="zh-CN" altLang="en-US" sz="3200" b="1"/>
              <a:t>完整的</a:t>
            </a:r>
            <a:r>
              <a:rPr lang="en-US" altLang="zh-CN" sz="3200" b="1"/>
              <a:t>ASCII</a:t>
            </a:r>
            <a:r>
              <a:rPr lang="zh-CN" altLang="en-US" sz="3200" b="1"/>
              <a:t>字符编码集</a:t>
            </a:r>
            <a:endParaRPr lang="zh-CN" altLang="en-US"/>
          </a:p>
        </p:txBody>
      </p:sp>
      <p:sp>
        <p:nvSpPr>
          <p:cNvPr id="117763" name="文本占位符 24578">
            <a:extLst>
              <a:ext uri="{FF2B5EF4-FFF2-40B4-BE49-F238E27FC236}">
                <a16:creationId xmlns:a16="http://schemas.microsoft.com/office/drawing/2014/main" id="{A20F5E5F-76B9-4F09-830D-CF1AC911D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973138"/>
            <a:ext cx="7816850" cy="594360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altLang="en-US" sz="1800"/>
              <a:t>                  </a:t>
            </a:r>
            <a:r>
              <a:rPr lang="en-US" altLang="zh-CN" sz="1800" b="1"/>
              <a:t>b6 b5 b4         000     001    010    011    100    101    110    111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b3 b2 b1 b0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 0000                      NUL    DLE    SP      0         @       P       ,         p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 0001                      SOH    DC1      !       1          A       Q       a        q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 0010                      STX    DC2       “      2          B        R        b        r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 0011                      ETX    DC3      #       3          C        S       c        s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 0100                      EOT    DC4      $       4          D        T       d        t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 0101                      ENQ    NAK    %      5          E        U        e       u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 0110                      ACK    SYN     &amp;      6          F        V        f        v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 0111                      BEL     ETB     ‘        7          G       W       g        w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1000                       BS        CAN     (         8         H       X        h        x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1001                       HT       EM        )        9          I        Y        i         y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1010                       LF        SUB     *        :           J         Z        j        z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1011                       VT       ESC      +        ;          K        [        k       {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1100                        FF       FS         ,         &lt;         L        \         l         |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1101                       CR        GS        -        =         M       ]        m       }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1110                       SO        RS        .         &gt;         N       ^        n        ~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800" b="1"/>
              <a:t>          1111                       SI          US        /        ?          O       _        o       </a:t>
            </a:r>
            <a:endParaRPr lang="en-US" altLang="zh-CN" b="1"/>
          </a:p>
        </p:txBody>
      </p:sp>
      <p:sp>
        <p:nvSpPr>
          <p:cNvPr id="117764" name="直接连接符 24579">
            <a:extLst>
              <a:ext uri="{FF2B5EF4-FFF2-40B4-BE49-F238E27FC236}">
                <a16:creationId xmlns:a16="http://schemas.microsoft.com/office/drawing/2014/main" id="{587BA6FC-CF99-42EB-ACBC-0236451B1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3" y="1509713"/>
            <a:ext cx="74914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5" name="直接连接符 24580">
            <a:extLst>
              <a:ext uri="{FF2B5EF4-FFF2-40B4-BE49-F238E27FC236}">
                <a16:creationId xmlns:a16="http://schemas.microsoft.com/office/drawing/2014/main" id="{32DD7021-F188-4CA5-A57A-C4F26907E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63" y="901700"/>
            <a:ext cx="0" cy="601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6" name="直接连接符 24581">
            <a:extLst>
              <a:ext uri="{FF2B5EF4-FFF2-40B4-BE49-F238E27FC236}">
                <a16:creationId xmlns:a16="http://schemas.microsoft.com/office/drawing/2014/main" id="{FC541C91-9B07-485A-83D6-6B88D58B3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3" y="900113"/>
            <a:ext cx="7489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7" name="直接连接符 24582">
            <a:extLst>
              <a:ext uri="{FF2B5EF4-FFF2-40B4-BE49-F238E27FC236}">
                <a16:creationId xmlns:a16="http://schemas.microsoft.com/office/drawing/2014/main" id="{21CFEE60-EA76-4757-9173-CDD7617CB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3" y="9017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8" name="直接连接符 24583">
            <a:extLst>
              <a:ext uri="{FF2B5EF4-FFF2-40B4-BE49-F238E27FC236}">
                <a16:creationId xmlns:a16="http://schemas.microsoft.com/office/drawing/2014/main" id="{91720E6A-8232-46CB-A8E7-152EF9AC3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3" y="901700"/>
            <a:ext cx="0" cy="601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9" name="直接连接符 24584">
            <a:extLst>
              <a:ext uri="{FF2B5EF4-FFF2-40B4-BE49-F238E27FC236}">
                <a16:creationId xmlns:a16="http://schemas.microsoft.com/office/drawing/2014/main" id="{E93FDA9A-0A24-462E-8258-E17925B2C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363" y="6916738"/>
            <a:ext cx="749141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0" name="直接连接符 24585">
            <a:extLst>
              <a:ext uri="{FF2B5EF4-FFF2-40B4-BE49-F238E27FC236}">
                <a16:creationId xmlns:a16="http://schemas.microsoft.com/office/drawing/2014/main" id="{DF0FB342-4EDC-4871-BCB5-689424C1D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413" y="901700"/>
            <a:ext cx="0" cy="601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25601">
            <a:extLst>
              <a:ext uri="{FF2B5EF4-FFF2-40B4-BE49-F238E27FC236}">
                <a16:creationId xmlns:a16="http://schemas.microsoft.com/office/drawing/2014/main" id="{7721C5F1-2A4A-420F-B552-2548ABFA4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375" y="152400"/>
            <a:ext cx="7772400" cy="990600"/>
          </a:xfrm>
        </p:spPr>
        <p:txBody>
          <a:bodyPr/>
          <a:lstStyle/>
          <a:p>
            <a:r>
              <a:rPr lang="zh-CN" altLang="en-US" b="1"/>
              <a:t>字符串的表示与存储</a:t>
            </a:r>
            <a:endParaRPr lang="zh-CN" altLang="en-US"/>
          </a:p>
        </p:txBody>
      </p:sp>
      <p:sp>
        <p:nvSpPr>
          <p:cNvPr id="119811" name="文本占位符 25602">
            <a:extLst>
              <a:ext uri="{FF2B5EF4-FFF2-40B4-BE49-F238E27FC236}">
                <a16:creationId xmlns:a16="http://schemas.microsoft.com/office/drawing/2014/main" id="{710A9319-7C3D-461E-8C19-3A34C9ED2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2925" y="1219200"/>
            <a:ext cx="7772400" cy="54864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 "/>
            </a:pPr>
            <a:r>
              <a:rPr lang="zh-CN" altLang="en-US" sz="2400" b="1" dirty="0"/>
              <a:t>字符串是指连续的一串字符，它们占据主存中连续的多个字节，每个字节存放一个字符，对一个主存字的多个字节，有按从低位到高位字节次序存放的，也有按从高位到低位字节次序存放的。表示字符串数据要给出串存放的主存起始地址和串的长度。例如：</a:t>
            </a:r>
            <a:r>
              <a:rPr lang="en-US" altLang="zh-CN" sz="2400" b="1" dirty="0"/>
              <a:t>IF A&gt;B THEN READ(C)</a:t>
            </a:r>
            <a:r>
              <a:rPr lang="zh-CN" altLang="en-US" sz="2400" b="1" dirty="0"/>
              <a:t>就可以有如下不同的存放方式：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 "/>
            </a:pPr>
            <a:r>
              <a:rPr lang="en-US" altLang="zh-CN" sz="2400" b="1" dirty="0"/>
              <a:t>MSB                        LSB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 "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I  F         A                 </a:t>
            </a:r>
            <a:r>
              <a:rPr lang="en-US" altLang="zh-CN" sz="2400" b="1" dirty="0" err="1"/>
              <a:t>A</a:t>
            </a:r>
            <a:r>
              <a:rPr lang="en-US" altLang="zh-CN" sz="2400" b="1" dirty="0"/>
              <a:t>       F   I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 "/>
            </a:pPr>
            <a:r>
              <a:rPr lang="en-US" altLang="zh-CN" sz="2400" b="1" dirty="0"/>
              <a:t> &gt;  B        T                 </a:t>
            </a:r>
            <a:r>
              <a:rPr lang="en-US" altLang="zh-CN" sz="2400" b="1" dirty="0" err="1"/>
              <a:t>T</a:t>
            </a:r>
            <a:r>
              <a:rPr lang="en-US" altLang="zh-CN" sz="2400" b="1" dirty="0"/>
              <a:t>        B   &gt;           </a:t>
            </a:r>
            <a:r>
              <a:rPr lang="zh-CN" altLang="en-US" sz="2400" b="1" dirty="0"/>
              <a:t>假定每个字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 "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H  E  N                           </a:t>
            </a:r>
            <a:r>
              <a:rPr lang="en-US" altLang="zh-CN" sz="2400" b="1" dirty="0" err="1"/>
              <a:t>N</a:t>
            </a:r>
            <a:r>
              <a:rPr lang="en-US" altLang="zh-CN" sz="2400" b="1" dirty="0"/>
              <a:t>   E   H          </a:t>
            </a:r>
            <a:r>
              <a:rPr lang="zh-CN" altLang="en-US" sz="2400" b="1" dirty="0"/>
              <a:t>由 </a:t>
            </a:r>
            <a:r>
              <a:rPr lang="en-US" altLang="zh-CN" sz="2400" b="1" dirty="0"/>
              <a:t>4 </a:t>
            </a:r>
            <a:r>
              <a:rPr lang="zh-CN" altLang="en-US" sz="2400" b="1" dirty="0"/>
              <a:t>个字节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 "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R  E  A   D                 </a:t>
            </a:r>
            <a:r>
              <a:rPr lang="en-US" altLang="zh-CN" sz="2400" b="1" dirty="0" err="1"/>
              <a:t>D</a:t>
            </a:r>
            <a:r>
              <a:rPr lang="en-US" altLang="zh-CN" sz="2400" b="1" dirty="0"/>
              <a:t>  A  E   R           </a:t>
            </a:r>
            <a:r>
              <a:rPr lang="zh-CN" altLang="en-US" sz="2400" b="1" dirty="0"/>
              <a:t>组成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 "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(   C   )                              )   C   (</a:t>
            </a:r>
          </a:p>
        </p:txBody>
      </p:sp>
      <p:sp>
        <p:nvSpPr>
          <p:cNvPr id="119812" name="直接连接符 25603">
            <a:extLst>
              <a:ext uri="{FF2B5EF4-FFF2-40B4-BE49-F238E27FC236}">
                <a16:creationId xmlns:a16="http://schemas.microsoft.com/office/drawing/2014/main" id="{7018C4DB-EB35-47F5-A131-2434EA730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86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3" name="直接连接符 25604">
            <a:extLst>
              <a:ext uri="{FF2B5EF4-FFF2-40B4-BE49-F238E27FC236}">
                <a16:creationId xmlns:a16="http://schemas.microsoft.com/office/drawing/2014/main" id="{E92C7C1A-DE3B-46E5-884E-687A687F8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4" name="直接连接符 25605">
            <a:extLst>
              <a:ext uri="{FF2B5EF4-FFF2-40B4-BE49-F238E27FC236}">
                <a16:creationId xmlns:a16="http://schemas.microsoft.com/office/drawing/2014/main" id="{4E88A71E-54B1-46AB-9EA1-F4F1CC17D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6096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5" name="直接连接符 25606">
            <a:extLst>
              <a:ext uri="{FF2B5EF4-FFF2-40B4-BE49-F238E27FC236}">
                <a16:creationId xmlns:a16="http://schemas.microsoft.com/office/drawing/2014/main" id="{98520504-5ACA-460C-9E01-C09B69C54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96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6" name="直接连接符 25607">
            <a:extLst>
              <a:ext uri="{FF2B5EF4-FFF2-40B4-BE49-F238E27FC236}">
                <a16:creationId xmlns:a16="http://schemas.microsoft.com/office/drawing/2014/main" id="{7473EEE6-D731-471E-B204-8493D0F03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7" name="直接连接符 25608">
            <a:extLst>
              <a:ext uri="{FF2B5EF4-FFF2-40B4-BE49-F238E27FC236}">
                <a16:creationId xmlns:a16="http://schemas.microsoft.com/office/drawing/2014/main" id="{C8043CB9-5B0B-425B-9DE6-59EFA7CEC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8" name="直接连接符 25609">
            <a:extLst>
              <a:ext uri="{FF2B5EF4-FFF2-40B4-BE49-F238E27FC236}">
                <a16:creationId xmlns:a16="http://schemas.microsoft.com/office/drawing/2014/main" id="{1B53097A-5A6B-47BF-A238-747015A1B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9" name="直接连接符 25610">
            <a:extLst>
              <a:ext uri="{FF2B5EF4-FFF2-40B4-BE49-F238E27FC236}">
                <a16:creationId xmlns:a16="http://schemas.microsoft.com/office/drawing/2014/main" id="{AFEEBBDA-5CE1-4A9B-AEE3-75247A3D6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0" name="直接连接符 25611">
            <a:extLst>
              <a:ext uri="{FF2B5EF4-FFF2-40B4-BE49-F238E27FC236}">
                <a16:creationId xmlns:a16="http://schemas.microsoft.com/office/drawing/2014/main" id="{58AD2F32-8F92-4B4F-82D0-ECC4B04A9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257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1" name="直接连接符 25612">
            <a:extLst>
              <a:ext uri="{FF2B5EF4-FFF2-40B4-BE49-F238E27FC236}">
                <a16:creationId xmlns:a16="http://schemas.microsoft.com/office/drawing/2014/main" id="{7F1BF030-47C4-4071-9451-5E595B006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715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2" name="直接连接符 25613">
            <a:extLst>
              <a:ext uri="{FF2B5EF4-FFF2-40B4-BE49-F238E27FC236}">
                <a16:creationId xmlns:a16="http://schemas.microsoft.com/office/drawing/2014/main" id="{67ED7DB2-076C-4EB4-9E08-65CAA42CE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3" name="直接连接符 25614">
            <a:extLst>
              <a:ext uri="{FF2B5EF4-FFF2-40B4-BE49-F238E27FC236}">
                <a16:creationId xmlns:a16="http://schemas.microsoft.com/office/drawing/2014/main" id="{2FD43B3A-5B0B-4D94-A24F-87BBFFE90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4" name="直接连接符 25615">
            <a:extLst>
              <a:ext uri="{FF2B5EF4-FFF2-40B4-BE49-F238E27FC236}">
                <a16:creationId xmlns:a16="http://schemas.microsoft.com/office/drawing/2014/main" id="{61DE3A06-31FB-43A6-9950-BB7D498B3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343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5" name="直接连接符 25616">
            <a:extLst>
              <a:ext uri="{FF2B5EF4-FFF2-40B4-BE49-F238E27FC236}">
                <a16:creationId xmlns:a16="http://schemas.microsoft.com/office/drawing/2014/main" id="{55CB32ED-FAB8-4B7F-9BB3-EFC2517B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6" name="直接连接符 25617">
            <a:extLst>
              <a:ext uri="{FF2B5EF4-FFF2-40B4-BE49-F238E27FC236}">
                <a16:creationId xmlns:a16="http://schemas.microsoft.com/office/drawing/2014/main" id="{640B5FB7-5512-4350-94FF-567F5EC80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7" name="直接连接符 25618">
            <a:extLst>
              <a:ext uri="{FF2B5EF4-FFF2-40B4-BE49-F238E27FC236}">
                <a16:creationId xmlns:a16="http://schemas.microsoft.com/office/drawing/2014/main" id="{35B69022-CFBA-4537-8F7F-6E8686E64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715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8" name="直接连接符 25619">
            <a:extLst>
              <a:ext uri="{FF2B5EF4-FFF2-40B4-BE49-F238E27FC236}">
                <a16:creationId xmlns:a16="http://schemas.microsoft.com/office/drawing/2014/main" id="{A0A68948-5EC1-49EB-B466-28E7FF3F1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0033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BDCFE102-DE41-4888-BAC6-5AD6A3479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计算机的数据表示与运算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1A8A2E03-A727-4561-AAF7-7FE0F295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sym typeface="+mn-ea"/>
              </a:rPr>
              <a:t>数据在计算机中的表示与存储</a:t>
            </a:r>
          </a:p>
          <a:p>
            <a:pPr lvl="2">
              <a:defRPr/>
            </a:pPr>
            <a:r>
              <a:rPr lang="zh-CN" altLang="en-US" sz="2680" noProof="1">
                <a:solidFill>
                  <a:schemeClr val="bg1">
                    <a:lumMod val="65000"/>
                  </a:schemeClr>
                </a:solidFill>
                <a:sym typeface="+mn-ea"/>
              </a:rPr>
              <a:t>数据编码与表示</a:t>
            </a:r>
            <a:endParaRPr lang="en-US" altLang="zh-CN" sz="2680" noProof="1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olidFill>
                  <a:schemeClr val="bg1">
                    <a:lumMod val="65000"/>
                  </a:schemeClr>
                </a:solidFill>
                <a:sym typeface="+mn-ea"/>
              </a:rPr>
              <a:t>逻辑型数据</a:t>
            </a:r>
            <a:endParaRPr lang="en-US" altLang="zh-CN" sz="2280" noProof="1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olidFill>
                  <a:schemeClr val="bg1">
                    <a:lumMod val="65000"/>
                  </a:schemeClr>
                </a:solidFill>
                <a:sym typeface="+mn-ea"/>
              </a:rPr>
              <a:t>字符型数据</a:t>
            </a:r>
            <a:endParaRPr lang="en-US" altLang="zh-CN" sz="2280" noProof="1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olidFill>
                  <a:schemeClr val="bg1">
                    <a:lumMod val="65000"/>
                  </a:schemeClr>
                </a:solidFill>
                <a:sym typeface="+mn-ea"/>
              </a:rPr>
              <a:t>字符串数据</a:t>
            </a:r>
            <a:endParaRPr lang="en-US" altLang="zh-CN" sz="2280" noProof="1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二、八、十、十六进制数据转换</a:t>
            </a:r>
          </a:p>
          <a:p>
            <a:pPr lvl="2">
              <a:defRPr/>
            </a:pPr>
            <a:r>
              <a:rPr lang="zh-CN" altLang="en-US" sz="2680" noProof="1">
                <a:sym typeface="+mn-ea"/>
              </a:rPr>
              <a:t>数值存储形式</a:t>
            </a:r>
            <a:endParaRPr lang="zh-CN" altLang="en-US" sz="2680" noProof="1"/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定点数存储</a:t>
            </a:r>
            <a:endParaRPr lang="en-US" altLang="zh-CN" sz="2280" noProof="1">
              <a:sym typeface="+mn-ea"/>
            </a:endParaRPr>
          </a:p>
          <a:p>
            <a:pPr lvl="4">
              <a:defRPr/>
            </a:pPr>
            <a:r>
              <a:rPr lang="zh-CN" altLang="en-US" sz="2280" noProof="1">
                <a:solidFill>
                  <a:srgbClr val="000000"/>
                </a:solidFill>
                <a:sym typeface="+mn-ea"/>
              </a:rPr>
              <a:t>原码 补码 反码 移码</a:t>
            </a:r>
            <a:endParaRPr lang="zh-CN" altLang="en-US" sz="2280" noProof="1"/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浮点数存储</a:t>
            </a:r>
            <a:endParaRPr lang="zh-CN" altLang="en-US" sz="2280" noProof="1"/>
          </a:p>
          <a:p>
            <a:pPr>
              <a:defRPr/>
            </a:pPr>
            <a:r>
              <a:rPr lang="zh-CN" altLang="en-US" noProof="1">
                <a:sym typeface="+mn-ea"/>
              </a:rPr>
              <a:t>运算器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1787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830465">
            <a:extLst>
              <a:ext uri="{FF2B5EF4-FFF2-40B4-BE49-F238E27FC236}">
                <a16:creationId xmlns:a16="http://schemas.microsoft.com/office/drawing/2014/main" id="{5E05D52B-17C4-4EBC-B309-F5636F79B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6913562" cy="720725"/>
          </a:xfrm>
        </p:spPr>
        <p:txBody>
          <a:bodyPr/>
          <a:lstStyle/>
          <a:p>
            <a:r>
              <a:rPr lang="zh-CN" altLang="en-US"/>
              <a:t>进位计数制</a:t>
            </a:r>
          </a:p>
        </p:txBody>
      </p:sp>
      <p:sp>
        <p:nvSpPr>
          <p:cNvPr id="121859" name="文本占位符 830466">
            <a:extLst>
              <a:ext uri="{FF2B5EF4-FFF2-40B4-BE49-F238E27FC236}">
                <a16:creationId xmlns:a16="http://schemas.microsoft.com/office/drawing/2014/main" id="{8105BBC4-3118-4337-AD84-AE4BC6125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进位计数制：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用少量的数字符号（也称数码），按先后次序把它们排成数位，由低到高进行计数，计满进位，这样的方法称为进位计数制。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基数：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进位制的基本特征数，即所用到的数字符号个数。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进制 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0-9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十个数码表示，基数为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10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权：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进位制中各位“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所表示的值为该位的权。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常见的进位制：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进制。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27649">
            <a:extLst>
              <a:ext uri="{FF2B5EF4-FFF2-40B4-BE49-F238E27FC236}">
                <a16:creationId xmlns:a16="http://schemas.microsoft.com/office/drawing/2014/main" id="{8F719391-7791-457C-9094-E6F19D89F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" y="346075"/>
            <a:ext cx="8229600" cy="706438"/>
          </a:xfrm>
        </p:spPr>
        <p:txBody>
          <a:bodyPr/>
          <a:lstStyle/>
          <a:p>
            <a:r>
              <a:rPr lang="zh-CN" altLang="en-US" b="1"/>
              <a:t>进位记数法与进制转换</a:t>
            </a:r>
            <a:endParaRPr lang="zh-CN" altLang="en-US"/>
          </a:p>
        </p:txBody>
      </p:sp>
      <p:sp>
        <p:nvSpPr>
          <p:cNvPr id="122883" name="内容占位符 27650">
            <a:extLst>
              <a:ext uri="{FF2B5EF4-FFF2-40B4-BE49-F238E27FC236}">
                <a16:creationId xmlns:a16="http://schemas.microsoft.com/office/drawing/2014/main" id="{560D60EB-672D-4F8D-88A8-5399B95D854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276600" y="1268413"/>
            <a:ext cx="4032250" cy="48577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进位记数法</a:t>
            </a:r>
            <a:endParaRPr lang="zh-CN" altLang="en-US"/>
          </a:p>
        </p:txBody>
      </p:sp>
      <p:sp>
        <p:nvSpPr>
          <p:cNvPr id="122884" name="文本框 27651">
            <a:extLst>
              <a:ext uri="{FF2B5EF4-FFF2-40B4-BE49-F238E27FC236}">
                <a16:creationId xmlns:a16="http://schemas.microsoft.com/office/drawing/2014/main" id="{D5BADD3F-435C-447B-ABE9-3511BD33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400" b="1">
                <a:latin typeface="楷体_GB2312" pitchFamily="49" charset="-122"/>
                <a:ea typeface="楷体_GB2312" pitchFamily="49" charset="-122"/>
              </a:rPr>
              <a:t>N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2885" name="文本框 27652">
            <a:extLst>
              <a:ext uri="{FF2B5EF4-FFF2-40B4-BE49-F238E27FC236}">
                <a16:creationId xmlns:a16="http://schemas.microsoft.com/office/drawing/2014/main" id="{007092BD-3F43-43FD-A53B-026D97B88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86000"/>
            <a:ext cx="47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>
                <a:latin typeface="Times New Roman" panose="02020603050405020304" pitchFamily="18" charset="0"/>
              </a:rPr>
              <a:t>=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2886" name="文本框 27653">
            <a:extLst>
              <a:ext uri="{FF2B5EF4-FFF2-40B4-BE49-F238E27FC236}">
                <a16:creationId xmlns:a16="http://schemas.microsoft.com/office/drawing/2014/main" id="{8B5A685E-22D8-46FC-8D04-691E84DBB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2747963"/>
            <a:ext cx="69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i=m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22887" name="文本框 27654">
            <a:extLst>
              <a:ext uri="{FF2B5EF4-FFF2-40B4-BE49-F238E27FC236}">
                <a16:creationId xmlns:a16="http://schemas.microsoft.com/office/drawing/2014/main" id="{1E94790D-CFB3-4B7E-8FE9-61EEF5B7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09800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D</a:t>
            </a:r>
            <a:endParaRPr lang="en-US" altLang="zh-CN" sz="8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888" name="文本框 27655">
            <a:extLst>
              <a:ext uri="{FF2B5EF4-FFF2-40B4-BE49-F238E27FC236}">
                <a16:creationId xmlns:a16="http://schemas.microsoft.com/office/drawing/2014/main" id="{415ED238-0F36-443D-8493-451BEDB83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22889" name="文本框 27656">
            <a:extLst>
              <a:ext uri="{FF2B5EF4-FFF2-40B4-BE49-F238E27FC236}">
                <a16:creationId xmlns:a16="http://schemas.microsoft.com/office/drawing/2014/main" id="{D7DE0BF5-CBC1-4A52-A718-54E2DE0E5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MS Song" pitchFamily="49" charset="-122"/>
                <a:ea typeface="MS Song" pitchFamily="49" charset="-122"/>
              </a:rPr>
              <a:t>*</a:t>
            </a:r>
          </a:p>
        </p:txBody>
      </p:sp>
      <p:sp>
        <p:nvSpPr>
          <p:cNvPr id="122890" name="文本框 27657">
            <a:extLst>
              <a:ext uri="{FF2B5EF4-FFF2-40B4-BE49-F238E27FC236}">
                <a16:creationId xmlns:a16="http://schemas.microsoft.com/office/drawing/2014/main" id="{7A3A8321-621E-4F95-AF9E-77CD72376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86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2891" name="文本框 27661">
            <a:extLst>
              <a:ext uri="{FF2B5EF4-FFF2-40B4-BE49-F238E27FC236}">
                <a16:creationId xmlns:a16="http://schemas.microsoft.com/office/drawing/2014/main" id="{5F4AF239-0FDF-4FA6-A00D-95F51F2DC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2860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</a:rPr>
              <a:t>r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22892" name="文本框 27663">
            <a:extLst>
              <a:ext uri="{FF2B5EF4-FFF2-40B4-BE49-F238E27FC236}">
                <a16:creationId xmlns:a16="http://schemas.microsoft.com/office/drawing/2014/main" id="{362DA37C-2D00-491D-82AA-128591E5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latin typeface="Times New Roman" panose="02020603050405020304" pitchFamily="18" charset="0"/>
                <a:ea typeface="楷体_GB2312" pitchFamily="49" charset="-122"/>
              </a:rPr>
              <a:t>N 代表一个数值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893" name="文本框 27664">
            <a:extLst>
              <a:ext uri="{FF2B5EF4-FFF2-40B4-BE49-F238E27FC236}">
                <a16:creationId xmlns:a16="http://schemas.microsoft.com/office/drawing/2014/main" id="{FB78331A-0FEB-431A-8C4A-6FECADBA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52800"/>
            <a:ext cx="353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是这个数制的基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(Radix)</a:t>
            </a:r>
          </a:p>
        </p:txBody>
      </p:sp>
      <p:sp>
        <p:nvSpPr>
          <p:cNvPr id="122894" name="文本框 27665">
            <a:extLst>
              <a:ext uri="{FF2B5EF4-FFF2-40B4-BE49-F238E27FC236}">
                <a16:creationId xmlns:a16="http://schemas.microsoft.com/office/drawing/2014/main" id="{9AAF7EDC-1B2D-4AB2-AF86-C715267B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365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latin typeface="Times New Roman" panose="02020603050405020304" pitchFamily="18" charset="0"/>
                <a:ea typeface="楷体_GB2312" pitchFamily="49" charset="-122"/>
              </a:rPr>
              <a:t>i表示这些符号排列的位号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895" name="文本框 27666">
            <a:extLst>
              <a:ext uri="{FF2B5EF4-FFF2-40B4-BE49-F238E27FC236}">
                <a16:creationId xmlns:a16="http://schemas.microsoft.com/office/drawing/2014/main" id="{42783EB7-349A-42F6-8D11-DC6DC8770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2896" name="文本框 27667">
            <a:extLst>
              <a:ext uri="{FF2B5EF4-FFF2-40B4-BE49-F238E27FC236}">
                <a16:creationId xmlns:a16="http://schemas.microsoft.com/office/drawing/2014/main" id="{14D5A9C6-CB4B-46CF-9DBD-D42900D54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42005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2897" name="文本框 27668">
            <a:extLst>
              <a:ext uri="{FF2B5EF4-FFF2-40B4-BE49-F238E27FC236}">
                <a16:creationId xmlns:a16="http://schemas.microsoft.com/office/drawing/2014/main" id="{DB7FA307-7027-4DCA-8BE3-8838119D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14800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是位号为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的位上的一个符号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22898" name="文本框 27669">
            <a:extLst>
              <a:ext uri="{FF2B5EF4-FFF2-40B4-BE49-F238E27FC236}">
                <a16:creationId xmlns:a16="http://schemas.microsoft.com/office/drawing/2014/main" id="{FB0673A6-6426-42BB-B0BC-64E8135D9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48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2899" name="文本框 27670">
            <a:extLst>
              <a:ext uri="{FF2B5EF4-FFF2-40B4-BE49-F238E27FC236}">
                <a16:creationId xmlns:a16="http://schemas.microsoft.com/office/drawing/2014/main" id="{7F33B185-5A28-4D2D-BDF0-35FFF272B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2900" name="文本框 27671">
            <a:extLst>
              <a:ext uri="{FF2B5EF4-FFF2-40B4-BE49-F238E27FC236}">
                <a16:creationId xmlns:a16="http://schemas.microsoft.com/office/drawing/2014/main" id="{029FCBA1-957E-46C8-8F6A-B35C51C29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6482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是位号为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的位上的一个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代表的值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22901" name="文本框 27672">
            <a:extLst>
              <a:ext uri="{FF2B5EF4-FFF2-40B4-BE49-F238E27FC236}">
                <a16:creationId xmlns:a16="http://schemas.microsoft.com/office/drawing/2014/main" id="{944EE245-94A4-4C6D-BF31-A002CEC1B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578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2902" name="文本框 27673">
            <a:extLst>
              <a:ext uri="{FF2B5EF4-FFF2-40B4-BE49-F238E27FC236}">
                <a16:creationId xmlns:a16="http://schemas.microsoft.com/office/drawing/2014/main" id="{650632B1-3DD6-4479-9D6E-EEDF8E2BC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2903" name="文本框 27674">
            <a:extLst>
              <a:ext uri="{FF2B5EF4-FFF2-40B4-BE49-F238E27FC236}">
                <a16:creationId xmlns:a16="http://schemas.microsoft.com/office/drawing/2014/main" id="{0217E995-5C63-4AED-9E05-69DF60FA8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2904" name="文本框 27675">
            <a:extLst>
              <a:ext uri="{FF2B5EF4-FFF2-40B4-BE49-F238E27FC236}">
                <a16:creationId xmlns:a16="http://schemas.microsoft.com/office/drawing/2014/main" id="{0B820349-C593-429E-96FB-13D4E0C81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3" y="503396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2905" name="文本框 27676">
            <a:extLst>
              <a:ext uri="{FF2B5EF4-FFF2-40B4-BE49-F238E27FC236}">
                <a16:creationId xmlns:a16="http://schemas.microsoft.com/office/drawing/2014/main" id="{BE25CB96-F27C-41CA-B547-7DFA980A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2906" name="文本框 27677">
            <a:extLst>
              <a:ext uri="{FF2B5EF4-FFF2-40B4-BE49-F238E27FC236}">
                <a16:creationId xmlns:a16="http://schemas.microsoft.com/office/drawing/2014/main" id="{678B2609-91D9-4EF1-97B1-ED562F7A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126038"/>
            <a:ext cx="372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是第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位的所代表的实际值</a:t>
            </a:r>
          </a:p>
        </p:txBody>
      </p:sp>
      <p:sp>
        <p:nvSpPr>
          <p:cNvPr id="122907" name="文本框 27678">
            <a:extLst>
              <a:ext uri="{FF2B5EF4-FFF2-40B4-BE49-F238E27FC236}">
                <a16:creationId xmlns:a16="http://schemas.microsoft.com/office/drawing/2014/main" id="{66B9173A-4D03-4BB6-849B-35977238C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58134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b="1">
              <a:latin typeface="Times New Roman" panose="02020603050405020304" pitchFamily="18" charset="0"/>
            </a:endParaRPr>
          </a:p>
        </p:txBody>
      </p:sp>
      <p:sp>
        <p:nvSpPr>
          <p:cNvPr id="122908" name="文本框 27680">
            <a:extLst>
              <a:ext uri="{FF2B5EF4-FFF2-40B4-BE49-F238E27FC236}">
                <a16:creationId xmlns:a16="http://schemas.microsoft.com/office/drawing/2014/main" id="{5ADBD1BD-5C6D-4EE3-B168-579D71E2F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8896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b="1">
              <a:latin typeface="Times New Roman" panose="02020603050405020304" pitchFamily="18" charset="0"/>
            </a:endParaRPr>
          </a:p>
        </p:txBody>
      </p:sp>
      <p:sp>
        <p:nvSpPr>
          <p:cNvPr id="122909" name="文本框 27685">
            <a:extLst>
              <a:ext uri="{FF2B5EF4-FFF2-40B4-BE49-F238E27FC236}">
                <a16:creationId xmlns:a16="http://schemas.microsoft.com/office/drawing/2014/main" id="{B677448D-1E90-4026-80D2-DB837FBE2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9800"/>
            <a:ext cx="685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latin typeface="Wide Latin" panose="020A0A07050505020404" pitchFamily="18" charset="0"/>
                <a:ea typeface="楷体_GB2312" pitchFamily="49" charset="-122"/>
              </a:rPr>
              <a:t>∑</a:t>
            </a:r>
          </a:p>
        </p:txBody>
      </p:sp>
      <p:sp>
        <p:nvSpPr>
          <p:cNvPr id="122910" name="文本框 27686">
            <a:extLst>
              <a:ext uri="{FF2B5EF4-FFF2-40B4-BE49-F238E27FC236}">
                <a16:creationId xmlns:a16="http://schemas.microsoft.com/office/drawing/2014/main" id="{2F11DD54-8A9F-4104-8356-509E6C9F4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41500"/>
            <a:ext cx="42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  k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22911" name="直接连接符 27687">
            <a:extLst>
              <a:ext uri="{FF2B5EF4-FFF2-40B4-BE49-F238E27FC236}">
                <a16:creationId xmlns:a16="http://schemas.microsoft.com/office/drawing/2014/main" id="{093F1480-84CE-41B3-83C2-62EDE2611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004888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2" name="文本框 27683">
            <a:extLst>
              <a:ext uri="{FF2B5EF4-FFF2-40B4-BE49-F238E27FC236}">
                <a16:creationId xmlns:a16="http://schemas.microsoft.com/office/drawing/2014/main" id="{043CC5B1-6377-4980-B34C-13DB77540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626100"/>
            <a:ext cx="3189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Wide Latin" panose="020A0A07050505020404" pitchFamily="18" charset="0"/>
                <a:ea typeface="楷体_GB2312" pitchFamily="49" charset="-122"/>
              </a:rPr>
              <a:t>∑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m+k+1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位的值求累加和</a:t>
            </a:r>
          </a:p>
        </p:txBody>
      </p:sp>
    </p:spTree>
  </p:cSld>
  <p:clrMapOvr>
    <a:masterClrMapping/>
  </p:clrMapOvr>
  <p:transition>
    <p:strips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831489">
            <a:extLst>
              <a:ext uri="{FF2B5EF4-FFF2-40B4-BE49-F238E27FC236}">
                <a16:creationId xmlns:a16="http://schemas.microsoft.com/office/drawing/2014/main" id="{80C611F5-0030-4BB4-99F7-24A4BD645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十进制</a:t>
            </a:r>
            <a:r>
              <a:rPr lang="en-US" altLang="zh-CN"/>
              <a:t>(Decimal)</a:t>
            </a:r>
          </a:p>
        </p:txBody>
      </p:sp>
      <p:sp>
        <p:nvSpPr>
          <p:cNvPr id="124931" name="文本占位符 831490">
            <a:extLst>
              <a:ext uri="{FF2B5EF4-FFF2-40B4-BE49-F238E27FC236}">
                <a16:creationId xmlns:a16="http://schemas.microsoft.com/office/drawing/2014/main" id="{84D5CE29-1858-4BA2-9597-2EB686344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8964612" cy="5256212"/>
          </a:xfrm>
        </p:spPr>
        <p:txBody>
          <a:bodyPr/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基数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/>
              <a:t>10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800"/>
              <a:t> 0,1,2,3,4,5,6,7,8,9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计算规律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“逢十进一”或“借一当十”</a:t>
            </a:r>
          </a:p>
          <a:p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并列表示法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/>
              <a:t>N</a:t>
            </a:r>
            <a:r>
              <a:rPr lang="en-US" altLang="zh-CN" sz="2800" baseline="-25000"/>
              <a:t>10</a:t>
            </a:r>
            <a:r>
              <a:rPr lang="en-US" altLang="zh-CN" sz="2800"/>
              <a:t>=d</a:t>
            </a:r>
            <a:r>
              <a:rPr lang="en-US" altLang="zh-CN" sz="2800" baseline="-25000"/>
              <a:t>n-1</a:t>
            </a:r>
            <a:r>
              <a:rPr lang="en-US" altLang="zh-CN" sz="2800"/>
              <a:t>d</a:t>
            </a:r>
            <a:r>
              <a:rPr lang="en-US" altLang="zh-CN" sz="2800" baseline="-25000"/>
              <a:t>n-2</a:t>
            </a:r>
            <a:r>
              <a:rPr lang="en-US" altLang="zh-CN" sz="1800"/>
              <a:t>• • • • • •</a:t>
            </a:r>
            <a:r>
              <a:rPr lang="en-US" altLang="zh-CN" sz="2800"/>
              <a:t>d</a:t>
            </a:r>
            <a:r>
              <a:rPr lang="en-US" altLang="zh-CN" sz="2800" baseline="-25000"/>
              <a:t>1</a:t>
            </a:r>
            <a:r>
              <a:rPr lang="en-US" altLang="zh-CN" sz="2800"/>
              <a:t>d</a:t>
            </a:r>
            <a:r>
              <a:rPr lang="en-US" altLang="zh-CN" sz="2800" baseline="-25000"/>
              <a:t>0</a:t>
            </a:r>
            <a:r>
              <a:rPr lang="en-US" altLang="zh-CN" sz="2800"/>
              <a:t>d</a:t>
            </a:r>
            <a:r>
              <a:rPr lang="en-US" altLang="zh-CN" sz="2800" baseline="-25000"/>
              <a:t>-1</a:t>
            </a:r>
            <a:r>
              <a:rPr lang="en-US" altLang="zh-CN" sz="2800"/>
              <a:t>d</a:t>
            </a:r>
            <a:r>
              <a:rPr lang="en-US" altLang="zh-CN" sz="2800" baseline="-25000"/>
              <a:t>-2</a:t>
            </a:r>
            <a:r>
              <a:rPr lang="en-US" altLang="zh-CN" sz="2800"/>
              <a:t> </a:t>
            </a:r>
            <a:r>
              <a:rPr lang="en-US" altLang="zh-CN" sz="1800"/>
              <a:t>• • • • • •</a:t>
            </a:r>
            <a:r>
              <a:rPr lang="en-US" altLang="zh-CN" sz="2800"/>
              <a:t>d</a:t>
            </a:r>
            <a:r>
              <a:rPr lang="en-US" altLang="zh-CN" sz="2800" baseline="-25000"/>
              <a:t>-m                   </a:t>
            </a:r>
            <a:endParaRPr lang="zh-CN" altLang="zh-CN" sz="2800"/>
          </a:p>
          <a:p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十进制数的多项式表示: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/>
              <a:t>N</a:t>
            </a:r>
            <a:r>
              <a:rPr lang="en-US" altLang="zh-CN" sz="2800" baseline="-25000"/>
              <a:t>10</a:t>
            </a:r>
            <a:r>
              <a:rPr lang="en-US" altLang="zh-CN" sz="2800"/>
              <a:t>=d</a:t>
            </a:r>
            <a:r>
              <a:rPr lang="en-US" altLang="zh-CN" sz="2800" baseline="-25000"/>
              <a:t>n-1 </a:t>
            </a:r>
            <a:r>
              <a:rPr lang="en-US" altLang="zh-CN" sz="2800"/>
              <a:t>×10</a:t>
            </a:r>
            <a:r>
              <a:rPr lang="en-US" altLang="zh-CN" sz="2800" baseline="30000"/>
              <a:t>n-1 </a:t>
            </a:r>
            <a:r>
              <a:rPr lang="en-US" altLang="zh-CN" sz="2800"/>
              <a:t>+</a:t>
            </a:r>
            <a:r>
              <a:rPr lang="en-US" altLang="zh-CN" sz="2800" baseline="-25000"/>
              <a:t> </a:t>
            </a:r>
            <a:r>
              <a:rPr lang="en-US" altLang="zh-CN" sz="2800"/>
              <a:t>d</a:t>
            </a:r>
            <a:r>
              <a:rPr lang="en-US" altLang="zh-CN" sz="2800" baseline="-25000"/>
              <a:t>n-2 </a:t>
            </a:r>
            <a:r>
              <a:rPr lang="en-US" altLang="zh-CN" sz="2800"/>
              <a:t>×10</a:t>
            </a:r>
            <a:r>
              <a:rPr lang="en-US" altLang="zh-CN" sz="2800" baseline="30000"/>
              <a:t>n-2 </a:t>
            </a:r>
            <a:r>
              <a:rPr lang="en-US" altLang="zh-CN" sz="2800"/>
              <a:t>+</a:t>
            </a:r>
            <a:r>
              <a:rPr lang="en-US" altLang="zh-CN" sz="2800" baseline="-25000"/>
              <a:t> </a:t>
            </a:r>
            <a:r>
              <a:rPr lang="en-US" altLang="zh-CN" sz="1800"/>
              <a:t>• • • • • •</a:t>
            </a:r>
            <a:r>
              <a:rPr lang="en-US" altLang="zh-CN" sz="2800"/>
              <a:t>d</a:t>
            </a:r>
            <a:r>
              <a:rPr lang="en-US" altLang="zh-CN" sz="2800" baseline="-25000"/>
              <a:t>1 </a:t>
            </a:r>
            <a:r>
              <a:rPr lang="en-US" altLang="zh-CN" sz="2800"/>
              <a:t>×10</a:t>
            </a:r>
            <a:r>
              <a:rPr lang="en-US" altLang="zh-CN" sz="2800" baseline="30000"/>
              <a:t>1 </a:t>
            </a:r>
            <a:r>
              <a:rPr lang="en-US" altLang="zh-CN" sz="2800"/>
              <a:t>+</a:t>
            </a:r>
            <a:r>
              <a:rPr lang="en-US" altLang="zh-CN" sz="2800" baseline="-25000"/>
              <a:t> </a:t>
            </a:r>
            <a:r>
              <a:rPr lang="en-US" altLang="zh-CN" sz="2800"/>
              <a:t>d</a:t>
            </a:r>
            <a:r>
              <a:rPr lang="en-US" altLang="zh-CN" sz="2800" baseline="-25000"/>
              <a:t>0 </a:t>
            </a:r>
            <a:r>
              <a:rPr lang="en-US" altLang="zh-CN" sz="2800"/>
              <a:t>×10</a:t>
            </a:r>
            <a:r>
              <a:rPr lang="en-US" altLang="zh-CN" sz="2800" baseline="30000"/>
              <a:t>0 </a:t>
            </a:r>
            <a:r>
              <a:rPr lang="en-US" altLang="zh-CN" sz="2800"/>
              <a:t>+</a:t>
            </a:r>
            <a:r>
              <a:rPr lang="en-US" altLang="zh-CN" sz="2800" baseline="-25000"/>
              <a:t> </a:t>
            </a:r>
            <a:r>
              <a:rPr lang="en-US" altLang="zh-CN" sz="2800"/>
              <a:t>d</a:t>
            </a:r>
            <a:r>
              <a:rPr lang="en-US" altLang="zh-CN" sz="2800" baseline="-25000"/>
              <a:t>-1 </a:t>
            </a:r>
            <a:r>
              <a:rPr lang="en-US" altLang="zh-CN" sz="2800"/>
              <a:t>×10</a:t>
            </a:r>
            <a:r>
              <a:rPr lang="en-US" altLang="zh-CN" sz="2800" baseline="30000"/>
              <a:t>-1 </a:t>
            </a:r>
            <a:r>
              <a:rPr lang="en-US" altLang="zh-CN" sz="2800"/>
              <a:t>+</a:t>
            </a:r>
            <a:r>
              <a:rPr lang="en-US" altLang="zh-CN" sz="2800" baseline="-25000"/>
              <a:t> </a:t>
            </a:r>
            <a:r>
              <a:rPr lang="en-US" altLang="zh-CN" sz="2800"/>
              <a:t>d</a:t>
            </a:r>
            <a:r>
              <a:rPr lang="en-US" altLang="zh-CN" sz="2800" baseline="-25000"/>
              <a:t>-2 </a:t>
            </a:r>
            <a:r>
              <a:rPr lang="en-US" altLang="zh-CN" sz="2800"/>
              <a:t>×10</a:t>
            </a:r>
            <a:r>
              <a:rPr lang="en-US" altLang="zh-CN" sz="2800" baseline="30000"/>
              <a:t>-2 </a:t>
            </a:r>
            <a:r>
              <a:rPr lang="en-US" altLang="zh-CN" sz="2800"/>
              <a:t>+ </a:t>
            </a:r>
            <a:r>
              <a:rPr lang="en-US" altLang="zh-CN" sz="1800"/>
              <a:t>• • • • • •</a:t>
            </a:r>
            <a:r>
              <a:rPr lang="en-US" altLang="zh-CN" sz="2800"/>
              <a:t>d</a:t>
            </a:r>
            <a:r>
              <a:rPr lang="en-US" altLang="zh-CN" sz="2800" baseline="-25000"/>
              <a:t>-m </a:t>
            </a:r>
            <a:r>
              <a:rPr lang="en-US" altLang="zh-CN" sz="2800"/>
              <a:t>×10</a:t>
            </a:r>
            <a:r>
              <a:rPr lang="en-US" altLang="zh-CN" sz="2800" baseline="30000"/>
              <a:t>-M </a:t>
            </a:r>
            <a:r>
              <a:rPr lang="en-US" altLang="zh-CN" sz="2800" baseline="-25000"/>
              <a:t> </a:t>
            </a:r>
          </a:p>
          <a:p>
            <a:pPr lvl="1"/>
            <a:endParaRPr lang="en-US" altLang="zh-CN" sz="2400"/>
          </a:p>
          <a:p>
            <a:pPr lvl="1"/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m,n为正整数,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为整数位数；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为小数位数。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zh-CN" sz="24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表示第i位的系数,10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称为该位的权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为基值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832513">
            <a:extLst>
              <a:ext uri="{FF2B5EF4-FFF2-40B4-BE49-F238E27FC236}">
                <a16:creationId xmlns:a16="http://schemas.microsoft.com/office/drawing/2014/main" id="{DFBB3701-DC58-4754-BD19-9BF559A2C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例如</a:t>
            </a:r>
            <a:r>
              <a:rPr lang="en-US" altLang="zh-CN" sz="3200"/>
              <a:t>: </a:t>
            </a:r>
            <a:r>
              <a:rPr lang="zh-CN" altLang="en-US" sz="3200"/>
              <a:t>一个十进制数</a:t>
            </a:r>
            <a:r>
              <a:rPr lang="en-US" altLang="zh-CN" sz="3200"/>
              <a:t>123.45</a:t>
            </a:r>
            <a:r>
              <a:rPr lang="zh-CN" altLang="en-US" sz="3200"/>
              <a:t>的表示</a:t>
            </a:r>
            <a:endParaRPr lang="zh-CN" altLang="en-US"/>
          </a:p>
        </p:txBody>
      </p:sp>
      <p:sp>
        <p:nvSpPr>
          <p:cNvPr id="125955" name="文本占位符 832514">
            <a:extLst>
              <a:ext uri="{FF2B5EF4-FFF2-40B4-BE49-F238E27FC236}">
                <a16:creationId xmlns:a16="http://schemas.microsoft.com/office/drawing/2014/main" id="{DE780544-A121-4091-A922-AB8DD984F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123.45   =1×10</a:t>
            </a:r>
            <a:r>
              <a:rPr lang="en-US" altLang="zh-CN" baseline="30000"/>
              <a:t>2</a:t>
            </a:r>
            <a:r>
              <a:rPr lang="en-US" altLang="zh-CN"/>
              <a:t>+ 2×10</a:t>
            </a:r>
            <a:r>
              <a:rPr lang="en-US" altLang="zh-CN" baseline="30000"/>
              <a:t>1</a:t>
            </a:r>
            <a:r>
              <a:rPr lang="en-US" altLang="zh-CN"/>
              <a:t>+ 3× 10</a:t>
            </a:r>
            <a:r>
              <a:rPr lang="en-US" altLang="zh-CN" baseline="30000"/>
              <a:t>0</a:t>
            </a:r>
            <a:r>
              <a:rPr lang="en-US" altLang="zh-CN"/>
              <a:t> + 4×10</a:t>
            </a:r>
            <a:r>
              <a:rPr lang="en-US" altLang="zh-CN" baseline="30000"/>
              <a:t>-1</a:t>
            </a:r>
            <a:r>
              <a:rPr lang="en-US" altLang="zh-CN"/>
              <a:t>+ 5×10</a:t>
            </a:r>
            <a:r>
              <a:rPr lang="en-US" altLang="zh-CN" baseline="30000"/>
              <a:t>-2</a:t>
            </a:r>
          </a:p>
          <a:p>
            <a:pPr>
              <a:buFontTx/>
              <a:buNone/>
            </a:pPr>
            <a:r>
              <a:rPr lang="zh-CN" altLang="en-US" b="1"/>
              <a:t>注：等式左边为</a:t>
            </a:r>
            <a:r>
              <a:rPr lang="zh-CN" altLang="en-US" b="1">
                <a:solidFill>
                  <a:srgbClr val="FF0000"/>
                </a:solidFill>
              </a:rPr>
              <a:t>并列</a:t>
            </a:r>
            <a:r>
              <a:rPr lang="zh-CN" altLang="en-US" b="1"/>
              <a:t>表示法，等式右边为</a:t>
            </a:r>
            <a:r>
              <a:rPr lang="zh-CN" altLang="en-US" b="1">
                <a:solidFill>
                  <a:srgbClr val="FF0000"/>
                </a:solidFill>
              </a:rPr>
              <a:t>多项式</a:t>
            </a:r>
            <a:r>
              <a:rPr lang="zh-CN" altLang="en-US" b="1"/>
              <a:t>表示法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2E505223-A1CB-44CE-B84C-35F3EFF1E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8" y="27463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/>
              <a:t>回顾第一篇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1B557C4-21F4-4AB4-9A89-79176A363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计算机发展历史经验及启发；</a:t>
            </a:r>
          </a:p>
          <a:p>
            <a:pPr eaLnBrk="1" hangingPunct="1"/>
            <a:r>
              <a:rPr lang="zh-CN" altLang="en-US"/>
              <a:t>图灵机模型的四个要素是？</a:t>
            </a:r>
          </a:p>
          <a:p>
            <a:pPr eaLnBrk="1" hangingPunct="1"/>
            <a:r>
              <a:rPr lang="en-US" altLang="zh-CN"/>
              <a:t>Von Neumann</a:t>
            </a:r>
            <a:r>
              <a:rPr lang="zh-CN" altLang="en-US"/>
              <a:t>机的特征有哪些？</a:t>
            </a:r>
          </a:p>
          <a:p>
            <a:pPr eaLnBrk="1" hangingPunct="1"/>
            <a:r>
              <a:rPr lang="zh-CN" altLang="en-US"/>
              <a:t>现代计算机为什么采用“二进制”？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833537">
            <a:extLst>
              <a:ext uri="{FF2B5EF4-FFF2-40B4-BE49-F238E27FC236}">
                <a16:creationId xmlns:a16="http://schemas.microsoft.com/office/drawing/2014/main" id="{B130AD6B-43A8-46AA-BC69-00AEDBAFE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373813" cy="706437"/>
          </a:xfrm>
        </p:spPr>
        <p:txBody>
          <a:bodyPr/>
          <a:lstStyle/>
          <a:p>
            <a:r>
              <a:rPr lang="zh-CN" altLang="en-US"/>
              <a:t>二进制</a:t>
            </a:r>
            <a:r>
              <a:rPr lang="en-US" altLang="zh-CN"/>
              <a:t>(Binary)</a:t>
            </a:r>
          </a:p>
        </p:txBody>
      </p:sp>
      <p:sp>
        <p:nvSpPr>
          <p:cNvPr id="126979" name="文本占位符 833538">
            <a:extLst>
              <a:ext uri="{FF2B5EF4-FFF2-40B4-BE49-F238E27FC236}">
                <a16:creationId xmlns:a16="http://schemas.microsoft.com/office/drawing/2014/main" id="{02D77E2F-73F6-4523-81CB-A95A23F16F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基数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 2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 0,1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计算规律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逢二进一或借一当二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二进制的多项式表示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>
              <a:buFontTx/>
              <a:buNone/>
            </a:pPr>
            <a:r>
              <a:rPr lang="en-US" altLang="zh-CN"/>
              <a:t>N</a:t>
            </a:r>
            <a:r>
              <a:rPr lang="en-US" altLang="zh-CN" baseline="-25000"/>
              <a:t>2</a:t>
            </a:r>
            <a:r>
              <a:rPr lang="en-US" altLang="zh-CN"/>
              <a:t>=d</a:t>
            </a:r>
            <a:r>
              <a:rPr lang="en-US" altLang="zh-CN" baseline="-25000"/>
              <a:t>n-1 </a:t>
            </a:r>
            <a:r>
              <a:rPr lang="en-US" altLang="zh-CN"/>
              <a:t>×2</a:t>
            </a:r>
            <a:r>
              <a:rPr lang="en-US" altLang="zh-CN" baseline="30000"/>
              <a:t>n-1 </a:t>
            </a:r>
            <a:r>
              <a:rPr lang="en-US" altLang="zh-CN"/>
              <a:t>+</a:t>
            </a:r>
            <a:r>
              <a:rPr lang="en-US" altLang="zh-CN" baseline="-25000"/>
              <a:t> </a:t>
            </a:r>
            <a:r>
              <a:rPr lang="en-US" altLang="zh-CN"/>
              <a:t>d</a:t>
            </a:r>
            <a:r>
              <a:rPr lang="en-US" altLang="zh-CN" baseline="-25000"/>
              <a:t>n-2 </a:t>
            </a:r>
            <a:r>
              <a:rPr lang="en-US" altLang="zh-CN"/>
              <a:t>×2</a:t>
            </a:r>
            <a:r>
              <a:rPr lang="en-US" altLang="zh-CN" baseline="30000"/>
              <a:t>n-2 </a:t>
            </a:r>
            <a:r>
              <a:rPr lang="en-US" altLang="zh-CN"/>
              <a:t>+</a:t>
            </a:r>
            <a:r>
              <a:rPr lang="en-US" altLang="zh-CN" baseline="-25000"/>
              <a:t> </a:t>
            </a:r>
            <a:r>
              <a:rPr lang="en-US" altLang="zh-CN" sz="1800"/>
              <a:t>• • • • • •</a:t>
            </a:r>
            <a:r>
              <a:rPr lang="en-US" altLang="zh-CN"/>
              <a:t>d</a:t>
            </a:r>
            <a:r>
              <a:rPr lang="en-US" altLang="zh-CN" baseline="-25000"/>
              <a:t>1 </a:t>
            </a:r>
            <a:r>
              <a:rPr lang="en-US" altLang="zh-CN"/>
              <a:t>×2</a:t>
            </a:r>
            <a:r>
              <a:rPr lang="en-US" altLang="zh-CN" baseline="30000"/>
              <a:t>1 </a:t>
            </a:r>
            <a:r>
              <a:rPr lang="en-US" altLang="zh-CN"/>
              <a:t>+</a:t>
            </a:r>
            <a:r>
              <a:rPr lang="en-US" altLang="zh-CN" baseline="-25000"/>
              <a:t> </a:t>
            </a:r>
            <a:r>
              <a:rPr lang="en-US" altLang="zh-CN"/>
              <a:t>d</a:t>
            </a:r>
            <a:r>
              <a:rPr lang="en-US" altLang="zh-CN" baseline="-25000"/>
              <a:t>0 </a:t>
            </a:r>
            <a:r>
              <a:rPr lang="en-US" altLang="zh-CN"/>
              <a:t>×2</a:t>
            </a:r>
            <a:r>
              <a:rPr lang="en-US" altLang="zh-CN" baseline="30000"/>
              <a:t>0 </a:t>
            </a:r>
            <a:r>
              <a:rPr lang="en-US" altLang="zh-CN"/>
              <a:t>+</a:t>
            </a:r>
            <a:r>
              <a:rPr lang="en-US" altLang="zh-CN" baseline="-25000"/>
              <a:t> </a:t>
            </a:r>
            <a:r>
              <a:rPr lang="en-US" altLang="zh-CN"/>
              <a:t>d</a:t>
            </a:r>
            <a:r>
              <a:rPr lang="en-US" altLang="zh-CN" baseline="-25000"/>
              <a:t>-1 </a:t>
            </a:r>
            <a:r>
              <a:rPr lang="en-US" altLang="zh-CN"/>
              <a:t>×2</a:t>
            </a:r>
            <a:r>
              <a:rPr lang="en-US" altLang="zh-CN" baseline="30000"/>
              <a:t>-1 </a:t>
            </a:r>
            <a:r>
              <a:rPr lang="en-US" altLang="zh-CN"/>
              <a:t>+</a:t>
            </a:r>
            <a:r>
              <a:rPr lang="en-US" altLang="zh-CN" baseline="-25000"/>
              <a:t> </a:t>
            </a:r>
            <a:r>
              <a:rPr lang="en-US" altLang="zh-CN"/>
              <a:t>d</a:t>
            </a:r>
            <a:r>
              <a:rPr lang="en-US" altLang="zh-CN" baseline="-25000"/>
              <a:t>-2 </a:t>
            </a:r>
            <a:r>
              <a:rPr lang="en-US" altLang="zh-CN"/>
              <a:t>×2</a:t>
            </a:r>
            <a:r>
              <a:rPr lang="en-US" altLang="zh-CN" baseline="30000"/>
              <a:t>-2 </a:t>
            </a:r>
            <a:r>
              <a:rPr lang="en-US" altLang="zh-CN"/>
              <a:t>+ </a:t>
            </a:r>
            <a:r>
              <a:rPr lang="en-US" altLang="zh-CN" sz="1800"/>
              <a:t>• • • • • •</a:t>
            </a:r>
            <a:r>
              <a:rPr lang="en-US" altLang="zh-CN"/>
              <a:t>d</a:t>
            </a:r>
            <a:r>
              <a:rPr lang="en-US" altLang="zh-CN" baseline="-25000"/>
              <a:t>-m </a:t>
            </a:r>
            <a:r>
              <a:rPr lang="en-US" altLang="zh-CN"/>
              <a:t>×2</a:t>
            </a:r>
            <a:r>
              <a:rPr lang="en-US" altLang="zh-CN" baseline="30000"/>
              <a:t>-m</a:t>
            </a:r>
          </a:p>
          <a:p>
            <a:pPr lvl="1"/>
            <a:endParaRPr lang="en-US" altLang="zh-CN"/>
          </a:p>
          <a:p>
            <a:pPr lvl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为整数位数；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为小数位数。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</a:rPr>
              <a:t>表示第i位的系数,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</a:rPr>
              <a:t>称为该位的权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为基值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baseline="-250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834561">
            <a:extLst>
              <a:ext uri="{FF2B5EF4-FFF2-40B4-BE49-F238E27FC236}">
                <a16:creationId xmlns:a16="http://schemas.microsoft.com/office/drawing/2014/main" id="{C7E92B92-FFC0-4479-916C-6016D2FE1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23150" cy="706437"/>
          </a:xfrm>
        </p:spPr>
        <p:txBody>
          <a:bodyPr/>
          <a:lstStyle/>
          <a:p>
            <a:r>
              <a:rPr lang="zh-CN" altLang="en-US"/>
              <a:t>十六进制</a:t>
            </a:r>
            <a:r>
              <a:rPr lang="en-US" altLang="zh-CN"/>
              <a:t>(Hexadecimal)</a:t>
            </a:r>
          </a:p>
        </p:txBody>
      </p:sp>
      <p:sp>
        <p:nvSpPr>
          <p:cNvPr id="128003" name="文本占位符 834562">
            <a:extLst>
              <a:ext uri="{FF2B5EF4-FFF2-40B4-BE49-F238E27FC236}">
                <a16:creationId xmlns:a16="http://schemas.microsoft.com/office/drawing/2014/main" id="{30D749D1-E0CE-4E85-B839-5D4AC84CA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147050" cy="4103687"/>
          </a:xfrm>
        </p:spPr>
        <p:txBody>
          <a:bodyPr/>
          <a:lstStyle/>
          <a:p>
            <a:pPr marL="0" inden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基数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 16</a:t>
            </a:r>
          </a:p>
          <a:p>
            <a:pPr marL="0" inden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 0,1,2,3,4,5,6,7,8,9,A,B,C,D,E,F</a:t>
            </a:r>
          </a:p>
          <a:p>
            <a:pPr marL="0" inden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计算规律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逢十六进一或借一当十六</a:t>
            </a:r>
          </a:p>
          <a:p>
            <a:pPr marL="0" inden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十六进制的多项式表示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385763" lvl="1" indent="-195263"/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=d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n-1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n-1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n-2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n-2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600" b="1">
                <a:latin typeface="楷体_GB2312" pitchFamily="49" charset="-122"/>
                <a:ea typeface="楷体_GB2312" pitchFamily="49" charset="-122"/>
              </a:rPr>
              <a:t>• • • • • •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-1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-1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-2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-2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en-US" altLang="zh-CN" sz="1600" b="1">
                <a:latin typeface="楷体_GB2312" pitchFamily="49" charset="-122"/>
                <a:ea typeface="楷体_GB2312" pitchFamily="49" charset="-122"/>
              </a:rPr>
              <a:t>• • • • • •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-m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-m 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85763" lvl="1" indent="-195263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为整数位数；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为小数位数。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zh-CN" sz="24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表示第i位的系数,1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称为该位的权.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8004" name="矩形 834563">
            <a:extLst>
              <a:ext uri="{FF2B5EF4-FFF2-40B4-BE49-F238E27FC236}">
                <a16:creationId xmlns:a16="http://schemas.microsoft.com/office/drawing/2014/main" id="{0F7F52D1-3540-4522-AB53-2A079479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00663"/>
            <a:ext cx="7993062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例如十六进制数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(2C7.1F)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的表示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(2C7.1F)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=2 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+ 12 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+ 7 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+ 1 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+ 15 ×16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-2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839681">
            <a:extLst>
              <a:ext uri="{FF2B5EF4-FFF2-40B4-BE49-F238E27FC236}">
                <a16:creationId xmlns:a16="http://schemas.microsoft.com/office/drawing/2014/main" id="{6219C84E-C7E5-4FE3-BA4E-17B290D41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67675" cy="706437"/>
          </a:xfrm>
        </p:spPr>
        <p:txBody>
          <a:bodyPr/>
          <a:lstStyle/>
          <a:p>
            <a:r>
              <a:rPr lang="zh-CN" altLang="en-US"/>
              <a:t>十进制转换成二进制方法</a:t>
            </a:r>
          </a:p>
        </p:txBody>
      </p:sp>
      <p:sp>
        <p:nvSpPr>
          <p:cNvPr id="129027" name="文本占位符 839682">
            <a:extLst>
              <a:ext uri="{FF2B5EF4-FFF2-40B4-BE49-F238E27FC236}">
                <a16:creationId xmlns:a16="http://schemas.microsoft.com/office/drawing/2014/main" id="{07229003-BF32-4C4D-A5AB-A9761F856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7019925" cy="4857750"/>
          </a:xfrm>
        </p:spPr>
        <p:txBody>
          <a:bodyPr/>
          <a:lstStyle/>
          <a:p>
            <a:r>
              <a:rPr lang="zh-CN" altLang="en-US" b="1"/>
              <a:t>一般分为两个步骤：</a:t>
            </a:r>
          </a:p>
          <a:p>
            <a:pPr lvl="1"/>
            <a:r>
              <a:rPr lang="zh-CN" altLang="en-US" sz="3600" b="1"/>
              <a:t>整数部分的转换</a:t>
            </a:r>
          </a:p>
          <a:p>
            <a:pPr lvl="2"/>
            <a:r>
              <a:rPr lang="zh-CN" altLang="en-US" sz="3200" b="1"/>
              <a:t>除</a:t>
            </a:r>
            <a:r>
              <a:rPr lang="en-US" altLang="zh-CN" sz="3200" b="1"/>
              <a:t>2</a:t>
            </a:r>
            <a:r>
              <a:rPr lang="zh-CN" altLang="en-US" sz="3200" b="1"/>
              <a:t>取余法（基数除法）</a:t>
            </a:r>
          </a:p>
          <a:p>
            <a:pPr lvl="2"/>
            <a:r>
              <a:rPr lang="zh-CN" altLang="en-US" sz="3200" b="1"/>
              <a:t>减权定位法</a:t>
            </a:r>
          </a:p>
          <a:p>
            <a:pPr lvl="1"/>
            <a:r>
              <a:rPr lang="zh-CN" altLang="en-US" sz="3600" b="1"/>
              <a:t>小数部分的转换</a:t>
            </a:r>
          </a:p>
          <a:p>
            <a:pPr lvl="2"/>
            <a:r>
              <a:rPr lang="zh-CN" altLang="en-US" sz="3200" b="1"/>
              <a:t>乘</a:t>
            </a:r>
            <a:r>
              <a:rPr lang="en-US" altLang="zh-CN" sz="3200" b="1"/>
              <a:t>2</a:t>
            </a:r>
            <a:r>
              <a:rPr lang="zh-CN" altLang="en-US" sz="3200" b="1"/>
              <a:t>取整法（基数乘法）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840705">
            <a:extLst>
              <a:ext uri="{FF2B5EF4-FFF2-40B4-BE49-F238E27FC236}">
                <a16:creationId xmlns:a16="http://schemas.microsoft.com/office/drawing/2014/main" id="{91110FEB-595F-4D26-A6C3-DF725A997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391400" cy="576263"/>
          </a:xfrm>
        </p:spPr>
        <p:txBody>
          <a:bodyPr/>
          <a:lstStyle/>
          <a:p>
            <a:pPr marL="566738" indent="-566738">
              <a:lnSpc>
                <a:spcPct val="110000"/>
              </a:lnSpc>
            </a:pPr>
            <a:r>
              <a:rPr lang="zh-CN" altLang="en-US" sz="2800"/>
              <a:t>除基取余法</a:t>
            </a:r>
          </a:p>
        </p:txBody>
      </p:sp>
      <p:sp>
        <p:nvSpPr>
          <p:cNvPr id="130051" name="矩形 840706">
            <a:extLst>
              <a:ext uri="{FF2B5EF4-FFF2-40B4-BE49-F238E27FC236}">
                <a16:creationId xmlns:a16="http://schemas.microsoft.com/office/drawing/2014/main" id="{36DA4C18-88A9-4BB4-9544-E5FD7A8E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7010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2                   327                                  </a:t>
            </a:r>
            <a:r>
              <a:rPr lang="zh-CN" altLang="en-US" sz="2400">
                <a:latin typeface="Times New Roman" panose="02020603050405020304" pitchFamily="18" charset="0"/>
              </a:rPr>
              <a:t>余数</a:t>
            </a:r>
          </a:p>
        </p:txBody>
      </p:sp>
      <p:sp>
        <p:nvSpPr>
          <p:cNvPr id="130052" name="矩形 840707">
            <a:extLst>
              <a:ext uri="{FF2B5EF4-FFF2-40B4-BE49-F238E27FC236}">
                <a16:creationId xmlns:a16="http://schemas.microsoft.com/office/drawing/2014/main" id="{4081A52E-6E0E-4DC3-8B0B-8D9B06D58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52800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2                   163                                       1    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0053" name="矩形 840708">
            <a:extLst>
              <a:ext uri="{FF2B5EF4-FFF2-40B4-BE49-F238E27FC236}">
                <a16:creationId xmlns:a16="http://schemas.microsoft.com/office/drawing/2014/main" id="{5B5F166B-155F-41A5-8404-FFA6A677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57600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2                     81                                       1    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0054" name="矩形 840709">
            <a:extLst>
              <a:ext uri="{FF2B5EF4-FFF2-40B4-BE49-F238E27FC236}">
                <a16:creationId xmlns:a16="http://schemas.microsoft.com/office/drawing/2014/main" id="{B2DD8B50-D61F-4C42-9C3F-00E35175F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2                     40                                       1    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0055" name="矩形 840710">
            <a:extLst>
              <a:ext uri="{FF2B5EF4-FFF2-40B4-BE49-F238E27FC236}">
                <a16:creationId xmlns:a16="http://schemas.microsoft.com/office/drawing/2014/main" id="{D012DED0-8C6D-44C2-AE19-43E73CD81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267200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2                     20                                       0    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0056" name="矩形 840711">
            <a:extLst>
              <a:ext uri="{FF2B5EF4-FFF2-40B4-BE49-F238E27FC236}">
                <a16:creationId xmlns:a16="http://schemas.microsoft.com/office/drawing/2014/main" id="{BC520C8D-D666-4776-BE19-92864F3B5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0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2                     10                                       0    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0057" name="矩形 840712">
            <a:extLst>
              <a:ext uri="{FF2B5EF4-FFF2-40B4-BE49-F238E27FC236}">
                <a16:creationId xmlns:a16="http://schemas.microsoft.com/office/drawing/2014/main" id="{C8EA22BD-00D6-4A71-BA40-1D6326E8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76800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2                       5                                       0    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0058" name="矩形 840713">
            <a:extLst>
              <a:ext uri="{FF2B5EF4-FFF2-40B4-BE49-F238E27FC236}">
                <a16:creationId xmlns:a16="http://schemas.microsoft.com/office/drawing/2014/main" id="{CEBB559A-A175-4EF0-8D9E-3857C418D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81600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2                       2                                       1    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0059" name="矩形 840714">
            <a:extLst>
              <a:ext uri="{FF2B5EF4-FFF2-40B4-BE49-F238E27FC236}">
                <a16:creationId xmlns:a16="http://schemas.microsoft.com/office/drawing/2014/main" id="{023CED4B-F4E2-47B5-9C5B-7FB34E98E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86400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2                       1                                       0    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0060" name="矩形 840715">
            <a:extLst>
              <a:ext uri="{FF2B5EF4-FFF2-40B4-BE49-F238E27FC236}">
                <a16:creationId xmlns:a16="http://schemas.microsoft.com/office/drawing/2014/main" id="{1520A458-E89A-45BC-ACEE-1566CEF9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791200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2                       0                                       1    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0061" name="直接连接符 840716">
            <a:extLst>
              <a:ext uri="{FF2B5EF4-FFF2-40B4-BE49-F238E27FC236}">
                <a16:creationId xmlns:a16="http://schemas.microsoft.com/office/drawing/2014/main" id="{194E3FAD-DDFA-4218-9EB1-A83192D26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124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2" name="直接连接符 840717">
            <a:extLst>
              <a:ext uri="{FF2B5EF4-FFF2-40B4-BE49-F238E27FC236}">
                <a16:creationId xmlns:a16="http://schemas.microsoft.com/office/drawing/2014/main" id="{E8B7E324-1F94-4B61-8F67-5EEEB2670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29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3" name="直接连接符 840718">
            <a:extLst>
              <a:ext uri="{FF2B5EF4-FFF2-40B4-BE49-F238E27FC236}">
                <a16:creationId xmlns:a16="http://schemas.microsoft.com/office/drawing/2014/main" id="{DA3C5BE4-31BB-4E19-9B95-71419F380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4" name="直接连接符 840719">
            <a:extLst>
              <a:ext uri="{FF2B5EF4-FFF2-40B4-BE49-F238E27FC236}">
                <a16:creationId xmlns:a16="http://schemas.microsoft.com/office/drawing/2014/main" id="{68C7135D-4B25-4D1A-A8D2-FEEEE53FB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038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5" name="直接连接符 840720">
            <a:extLst>
              <a:ext uri="{FF2B5EF4-FFF2-40B4-BE49-F238E27FC236}">
                <a16:creationId xmlns:a16="http://schemas.microsoft.com/office/drawing/2014/main" id="{3453A2B4-5959-46BC-8F00-38A5671F8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6" name="直接连接符 840721">
            <a:extLst>
              <a:ext uri="{FF2B5EF4-FFF2-40B4-BE49-F238E27FC236}">
                <a16:creationId xmlns:a16="http://schemas.microsoft.com/office/drawing/2014/main" id="{D0FAFC91-B3F5-4225-971F-46ECE3BA4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648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7" name="直接连接符 840722">
            <a:extLst>
              <a:ext uri="{FF2B5EF4-FFF2-40B4-BE49-F238E27FC236}">
                <a16:creationId xmlns:a16="http://schemas.microsoft.com/office/drawing/2014/main" id="{88599356-D1C8-434B-9533-B4D69016B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8" name="直接连接符 840723">
            <a:extLst>
              <a:ext uri="{FF2B5EF4-FFF2-40B4-BE49-F238E27FC236}">
                <a16:creationId xmlns:a16="http://schemas.microsoft.com/office/drawing/2014/main" id="{6AC4BC18-799D-444D-B388-707F84171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257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9" name="直接连接符 840724">
            <a:extLst>
              <a:ext uri="{FF2B5EF4-FFF2-40B4-BE49-F238E27FC236}">
                <a16:creationId xmlns:a16="http://schemas.microsoft.com/office/drawing/2014/main" id="{172FBDFE-E6A4-4782-BDD4-11DAE8E77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562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0" name="直接连接符 840725">
            <a:extLst>
              <a:ext uri="{FF2B5EF4-FFF2-40B4-BE49-F238E27FC236}">
                <a16:creationId xmlns:a16="http://schemas.microsoft.com/office/drawing/2014/main" id="{F2430DB8-B11C-420D-A996-6379D3B64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1" name="直接连接符 840726">
            <a:extLst>
              <a:ext uri="{FF2B5EF4-FFF2-40B4-BE49-F238E27FC236}">
                <a16:creationId xmlns:a16="http://schemas.microsoft.com/office/drawing/2014/main" id="{0AC748AB-E273-4F8E-8E00-746B1B27B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2" name="直接连接符 840727">
            <a:extLst>
              <a:ext uri="{FF2B5EF4-FFF2-40B4-BE49-F238E27FC236}">
                <a16:creationId xmlns:a16="http://schemas.microsoft.com/office/drawing/2014/main" id="{BF991225-7263-4D92-B408-023B83898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3" name="直接连接符 840728">
            <a:extLst>
              <a:ext uri="{FF2B5EF4-FFF2-40B4-BE49-F238E27FC236}">
                <a16:creationId xmlns:a16="http://schemas.microsoft.com/office/drawing/2014/main" id="{59397D64-C432-465D-B812-F19559994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4" name="直接连接符 840729">
            <a:extLst>
              <a:ext uri="{FF2B5EF4-FFF2-40B4-BE49-F238E27FC236}">
                <a16:creationId xmlns:a16="http://schemas.microsoft.com/office/drawing/2014/main" id="{D77FB04F-6478-42EA-B747-F93A2A771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5" name="直接连接符 840730">
            <a:extLst>
              <a:ext uri="{FF2B5EF4-FFF2-40B4-BE49-F238E27FC236}">
                <a16:creationId xmlns:a16="http://schemas.microsoft.com/office/drawing/2014/main" id="{B4B2BF26-BABC-4EC7-B7EA-963AC285C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6" name="直接连接符 840731">
            <a:extLst>
              <a:ext uri="{FF2B5EF4-FFF2-40B4-BE49-F238E27FC236}">
                <a16:creationId xmlns:a16="http://schemas.microsoft.com/office/drawing/2014/main" id="{35147455-4009-4ECB-942F-EAF0CF28B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7" name="直接连接符 840732">
            <a:extLst>
              <a:ext uri="{FF2B5EF4-FFF2-40B4-BE49-F238E27FC236}">
                <a16:creationId xmlns:a16="http://schemas.microsoft.com/office/drawing/2014/main" id="{3F3C368B-9234-4C4D-ADB8-CA24E9078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8" name="直接连接符 840733">
            <a:extLst>
              <a:ext uri="{FF2B5EF4-FFF2-40B4-BE49-F238E27FC236}">
                <a16:creationId xmlns:a16="http://schemas.microsoft.com/office/drawing/2014/main" id="{C60BD382-9668-4EE1-B93D-E3A6074FA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9" name="矩形 840734">
            <a:extLst>
              <a:ext uri="{FF2B5EF4-FFF2-40B4-BE49-F238E27FC236}">
                <a16:creationId xmlns:a16="http://schemas.microsoft.com/office/drawing/2014/main" id="{A82360E5-C403-4B84-9603-184DA1008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6021388"/>
            <a:ext cx="541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宋体" panose="02010600030101010101" pitchFamily="2" charset="-122"/>
              </a:rPr>
              <a:t>(327)</a:t>
            </a:r>
            <a:r>
              <a:rPr lang="zh-CN" altLang="zh-CN" sz="3600" b="1" baseline="-25000">
                <a:latin typeface="宋体" panose="02010600030101010101" pitchFamily="2" charset="-122"/>
              </a:rPr>
              <a:t>10 </a:t>
            </a:r>
            <a:r>
              <a:rPr lang="en-US" altLang="zh-CN" sz="3600" b="1">
                <a:latin typeface="宋体" panose="02010600030101010101" pitchFamily="2" charset="-122"/>
              </a:rPr>
              <a:t>=(101000111) </a:t>
            </a:r>
            <a:r>
              <a:rPr lang="zh-CN" altLang="zh-CN" sz="3600" b="1" baseline="-25000">
                <a:latin typeface="宋体" panose="02010600030101010101" pitchFamily="2" charset="-122"/>
              </a:rPr>
              <a:t>2</a:t>
            </a:r>
            <a:endParaRPr lang="en-US" altLang="zh-CN" sz="3600" b="1" baseline="-25000">
              <a:latin typeface="宋体" panose="02010600030101010101" pitchFamily="2" charset="-122"/>
            </a:endParaRPr>
          </a:p>
        </p:txBody>
      </p:sp>
      <p:sp>
        <p:nvSpPr>
          <p:cNvPr id="130080" name="文本占位符 840735">
            <a:extLst>
              <a:ext uri="{FF2B5EF4-FFF2-40B4-BE49-F238E27FC236}">
                <a16:creationId xmlns:a16="http://schemas.microsoft.com/office/drawing/2014/main" id="{D1051254-7C14-4185-93B7-8F50A26727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496300" cy="1655762"/>
          </a:xfrm>
        </p:spPr>
        <p:txBody>
          <a:bodyPr/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除基取余法：把给定的数除以基数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取余数作为最低位的系数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然后继续将商部分除以基数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余数作为次低位系数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重复操作，</a:t>
            </a:r>
            <a:r>
              <a:rPr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直至商为</a:t>
            </a:r>
            <a:r>
              <a:rPr lang="en-US" altLang="zh-CN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zh-CN" altLang="en-US" sz="2400" b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rgbClr val="A50021"/>
                </a:solidFill>
              </a:rPr>
              <a:t>例如：</a:t>
            </a:r>
            <a:r>
              <a:rPr lang="zh-CN" altLang="en-US" sz="2400" b="1"/>
              <a:t>用基数除法将</a:t>
            </a:r>
            <a:r>
              <a:rPr lang="en-US" altLang="zh-CN" sz="2400" b="1"/>
              <a:t>(327)</a:t>
            </a:r>
            <a:r>
              <a:rPr lang="zh-CN" altLang="zh-CN" sz="2400" b="1" baseline="-25000"/>
              <a:t>10</a:t>
            </a:r>
            <a:r>
              <a:rPr lang="zh-CN" altLang="en-US" sz="2400" b="1"/>
              <a:t>转换成二进制数</a:t>
            </a:r>
          </a:p>
        </p:txBody>
      </p:sp>
      <p:sp>
        <p:nvSpPr>
          <p:cNvPr id="130081" name="直接连接符 840736">
            <a:extLst>
              <a:ext uri="{FF2B5EF4-FFF2-40B4-BE49-F238E27FC236}">
                <a16:creationId xmlns:a16="http://schemas.microsoft.com/office/drawing/2014/main" id="{FBCC4651-F85E-4E4C-A502-F6A03CC815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4750" y="3141663"/>
            <a:ext cx="0" cy="2735262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矩形 841729">
            <a:extLst>
              <a:ext uri="{FF2B5EF4-FFF2-40B4-BE49-F238E27FC236}">
                <a16:creationId xmlns:a16="http://schemas.microsoft.com/office/drawing/2014/main" id="{CEC31E3E-B7F3-4CC1-BC3D-D16F783E7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1600"/>
            <a:ext cx="8153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31075" name="标题 841730">
            <a:extLst>
              <a:ext uri="{FF2B5EF4-FFF2-40B4-BE49-F238E27FC236}">
                <a16:creationId xmlns:a16="http://schemas.microsoft.com/office/drawing/2014/main" id="{D4355274-969B-4109-A9D7-4064BD8C1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3886200" cy="533400"/>
          </a:xfrm>
        </p:spPr>
        <p:txBody>
          <a:bodyPr/>
          <a:lstStyle/>
          <a:p>
            <a:r>
              <a:rPr lang="zh-CN" altLang="en-US"/>
              <a:t>减权定位法</a:t>
            </a:r>
          </a:p>
        </p:txBody>
      </p:sp>
      <p:sp>
        <p:nvSpPr>
          <p:cNvPr id="131076" name="文本占位符 841731">
            <a:extLst>
              <a:ext uri="{FF2B5EF4-FFF2-40B4-BE49-F238E27FC236}">
                <a16:creationId xmlns:a16="http://schemas.microsoft.com/office/drawing/2014/main" id="{F632AF5D-F0D4-4A1A-8D03-9151C8028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96975"/>
            <a:ext cx="7467600" cy="5245100"/>
          </a:xfrm>
        </p:spPr>
        <p:txBody>
          <a:bodyPr/>
          <a:lstStyle/>
          <a:p>
            <a:pPr marL="282575" lvl="1" indent="0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将十进制数依次从二进制的最高位权值进行比较，若够减则对应位置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，减去该权值后再往下比较，若不够减则对应位为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，重复操作直至差数为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282575" lvl="1" indent="0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</a:rPr>
              <a:t>例如：</a:t>
            </a:r>
            <a:r>
              <a:rPr lang="zh-CN" altLang="en-US" sz="2400" b="1">
                <a:latin typeface="宋体" panose="02010600030101010101" pitchFamily="2" charset="-122"/>
              </a:rPr>
              <a:t>将 </a:t>
            </a:r>
            <a:r>
              <a:rPr lang="en-US" altLang="zh-CN" sz="2400" b="1">
                <a:latin typeface="宋体" panose="02010600030101010101" pitchFamily="2" charset="-122"/>
              </a:rPr>
              <a:t>(327)</a:t>
            </a:r>
            <a:r>
              <a:rPr lang="zh-CN" altLang="zh-CN" sz="2400" b="1" baseline="-25000">
                <a:latin typeface="宋体" panose="02010600030101010101" pitchFamily="2" charset="-122"/>
              </a:rPr>
              <a:t>10 </a:t>
            </a:r>
            <a:r>
              <a:rPr lang="zh-CN" altLang="en-US" sz="2400" b="1"/>
              <a:t>转换成二进制数</a:t>
            </a:r>
          </a:p>
          <a:p>
            <a:pPr marL="282575" lvl="1" indent="0" algn="ctr">
              <a:lnSpc>
                <a:spcPct val="90000"/>
              </a:lnSpc>
              <a:buFontTx/>
              <a:buNone/>
            </a:pPr>
            <a:r>
              <a:rPr lang="en-US" altLang="zh-CN" sz="2400"/>
              <a:t>256&lt;327&lt;512</a:t>
            </a:r>
          </a:p>
          <a:p>
            <a:pPr marL="282575" lvl="1" indent="0">
              <a:lnSpc>
                <a:spcPct val="80000"/>
              </a:lnSpc>
              <a:buFontTx/>
              <a:buNone/>
            </a:pPr>
            <a:r>
              <a:rPr lang="en-US" altLang="zh-CN" sz="2400"/>
              <a:t>		327-256=71                    1</a:t>
            </a:r>
          </a:p>
          <a:p>
            <a:pPr marL="282575" lvl="1" indent="0">
              <a:lnSpc>
                <a:spcPct val="80000"/>
              </a:lnSpc>
              <a:buFontTx/>
              <a:buNone/>
            </a:pPr>
            <a:r>
              <a:rPr lang="en-US" altLang="zh-CN" sz="2400"/>
              <a:t>		71&lt;128                           0</a:t>
            </a:r>
          </a:p>
          <a:p>
            <a:pPr marL="282575" lvl="1" indent="0">
              <a:lnSpc>
                <a:spcPct val="80000"/>
              </a:lnSpc>
              <a:buFontTx/>
              <a:buNone/>
            </a:pPr>
            <a:r>
              <a:rPr lang="en-US" altLang="zh-CN" sz="2400"/>
              <a:t>		71-64 =7                         1</a:t>
            </a:r>
          </a:p>
          <a:p>
            <a:pPr marL="282575" lvl="1" indent="0">
              <a:lnSpc>
                <a:spcPct val="80000"/>
              </a:lnSpc>
              <a:buFontTx/>
              <a:buNone/>
            </a:pPr>
            <a:r>
              <a:rPr lang="en-US" altLang="zh-CN" sz="2400"/>
              <a:t>		7&lt;32                               0</a:t>
            </a:r>
          </a:p>
          <a:p>
            <a:pPr marL="282575" lvl="1" indent="0">
              <a:lnSpc>
                <a:spcPct val="80000"/>
              </a:lnSpc>
              <a:buFontTx/>
              <a:buNone/>
            </a:pPr>
            <a:r>
              <a:rPr lang="en-US" altLang="zh-CN" sz="2400"/>
              <a:t>		7&lt;16                               0</a:t>
            </a:r>
          </a:p>
          <a:p>
            <a:pPr marL="282575" lvl="1" indent="0">
              <a:lnSpc>
                <a:spcPct val="80000"/>
              </a:lnSpc>
              <a:buFontTx/>
              <a:buNone/>
            </a:pPr>
            <a:r>
              <a:rPr lang="en-US" altLang="zh-CN" sz="2400"/>
              <a:t>		7&lt;8                                 0</a:t>
            </a:r>
          </a:p>
          <a:p>
            <a:pPr marL="282575" lvl="1" indent="0">
              <a:lnSpc>
                <a:spcPct val="80000"/>
              </a:lnSpc>
              <a:buFontTx/>
              <a:buNone/>
            </a:pPr>
            <a:r>
              <a:rPr lang="en-US" altLang="zh-CN" sz="2400"/>
              <a:t>		7-4 =3                             1     </a:t>
            </a:r>
          </a:p>
          <a:p>
            <a:pPr marL="282575" lvl="1" indent="0">
              <a:lnSpc>
                <a:spcPct val="80000"/>
              </a:lnSpc>
              <a:buFontTx/>
              <a:buNone/>
            </a:pPr>
            <a:r>
              <a:rPr lang="en-US" altLang="zh-CN" sz="2400"/>
              <a:t>		3-2=1                              1</a:t>
            </a:r>
          </a:p>
          <a:p>
            <a:pPr marL="282575" lvl="1" indent="0">
              <a:lnSpc>
                <a:spcPct val="80000"/>
              </a:lnSpc>
              <a:buFontTx/>
              <a:buNone/>
            </a:pPr>
            <a:r>
              <a:rPr lang="en-US" altLang="zh-CN" sz="2400"/>
              <a:t>		1-1=0                              1  </a:t>
            </a:r>
            <a:endParaRPr lang="en-US" altLang="zh-CN" sz="2400" baseline="-25000">
              <a:latin typeface="宋体" panose="02010600030101010101" pitchFamily="2" charset="-122"/>
            </a:endParaRPr>
          </a:p>
        </p:txBody>
      </p:sp>
      <p:sp>
        <p:nvSpPr>
          <p:cNvPr id="131077" name="直接连接符 841732">
            <a:extLst>
              <a:ext uri="{FF2B5EF4-FFF2-40B4-BE49-F238E27FC236}">
                <a16:creationId xmlns:a16="http://schemas.microsoft.com/office/drawing/2014/main" id="{2D44E1EC-0E9D-4FF7-9BB8-017BB30E2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4750" y="3141663"/>
            <a:ext cx="0" cy="2735262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842754">
            <a:extLst>
              <a:ext uri="{FF2B5EF4-FFF2-40B4-BE49-F238E27FC236}">
                <a16:creationId xmlns:a16="http://schemas.microsoft.com/office/drawing/2014/main" id="{93D8C9A6-2C6F-45D2-B141-5D5BF2D26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543800" cy="603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/>
              <a:t>乘基取整法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32099" name="文本占位符 842755">
            <a:extLst>
              <a:ext uri="{FF2B5EF4-FFF2-40B4-BE49-F238E27FC236}">
                <a16:creationId xmlns:a16="http://schemas.microsoft.com/office/drawing/2014/main" id="{C5C57837-2ECB-4480-AA5F-DA2E4534A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2636838"/>
            <a:ext cx="6985000" cy="3733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A50021"/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sz="2800" b="1">
                <a:solidFill>
                  <a:srgbClr val="A5002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</a:rPr>
              <a:t>将</a:t>
            </a:r>
            <a:r>
              <a:rPr lang="en-US" altLang="zh-CN" sz="2800" b="1">
                <a:latin typeface="宋体" panose="02010600030101010101" pitchFamily="2" charset="-122"/>
              </a:rPr>
              <a:t>(0.8125) </a:t>
            </a:r>
            <a:r>
              <a:rPr lang="zh-CN" altLang="zh-CN" sz="2800" b="1" baseline="-25000">
                <a:latin typeface="宋体" panose="02010600030101010101" pitchFamily="2" charset="-122"/>
              </a:rPr>
              <a:t>10 </a:t>
            </a:r>
            <a:r>
              <a:rPr lang="zh-CN" altLang="en-US" sz="2800" b="1">
                <a:latin typeface="宋体" panose="02010600030101010101" pitchFamily="2" charset="-122"/>
              </a:rPr>
              <a:t>转换成二进制小数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                		</a:t>
            </a:r>
            <a:r>
              <a:rPr lang="zh-CN" altLang="en-US" sz="2800">
                <a:latin typeface="宋体" panose="02010600030101010101" pitchFamily="2" charset="-122"/>
              </a:rPr>
              <a:t>整数部分</a:t>
            </a:r>
          </a:p>
          <a:p>
            <a:pPr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2 ×0.8125=1.625          1</a:t>
            </a:r>
          </a:p>
          <a:p>
            <a:pPr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	2 ×0.625=1.25            1</a:t>
            </a:r>
          </a:p>
          <a:p>
            <a:pPr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	2 × 0.25=0.5             0</a:t>
            </a:r>
          </a:p>
          <a:p>
            <a:pPr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	2 ×0.5=1                 1</a:t>
            </a:r>
          </a:p>
          <a:p>
            <a:pPr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		(0.8125) </a:t>
            </a:r>
            <a:r>
              <a:rPr lang="zh-CN" altLang="zh-CN" baseline="-25000">
                <a:latin typeface="宋体" panose="02010600030101010101" pitchFamily="2" charset="-122"/>
              </a:rPr>
              <a:t>10 </a:t>
            </a:r>
            <a:r>
              <a:rPr lang="en-US" altLang="zh-CN">
                <a:latin typeface="宋体" panose="02010600030101010101" pitchFamily="2" charset="-122"/>
              </a:rPr>
              <a:t>=(0.1101) </a:t>
            </a:r>
            <a:r>
              <a:rPr lang="zh-CN" altLang="zh-CN" baseline="-25000">
                <a:latin typeface="宋体" panose="02010600030101010101" pitchFamily="2" charset="-122"/>
              </a:rPr>
              <a:t>2</a:t>
            </a:r>
            <a:endParaRPr lang="en-US" altLang="zh-CN" baseline="-25000">
              <a:latin typeface="宋体" panose="02010600030101010101" pitchFamily="2" charset="-122"/>
            </a:endParaRPr>
          </a:p>
        </p:txBody>
      </p:sp>
      <p:sp>
        <p:nvSpPr>
          <p:cNvPr id="132100" name="矩形 842756">
            <a:extLst>
              <a:ext uri="{FF2B5EF4-FFF2-40B4-BE49-F238E27FC236}">
                <a16:creationId xmlns:a16="http://schemas.microsoft.com/office/drawing/2014/main" id="{5C10BA28-A93A-48FF-BD72-5F2685F8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75438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A50021"/>
                </a:solidFill>
                <a:latin typeface="宋体" panose="02010600030101010101" pitchFamily="2" charset="-122"/>
                <a:ea typeface="楷体_GB2312" pitchFamily="49" charset="-122"/>
              </a:rPr>
              <a:t>乘基取整法</a:t>
            </a:r>
            <a:r>
              <a:rPr lang="en-US" altLang="zh-CN" sz="2400" b="1">
                <a:solidFill>
                  <a:srgbClr val="A50021"/>
                </a:solidFill>
                <a:latin typeface="宋体" panose="02010600030101010101" pitchFamily="2" charset="-122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A50021"/>
                </a:solidFill>
                <a:latin typeface="宋体" panose="02010600030101010101" pitchFamily="2" charset="-122"/>
                <a:ea typeface="楷体_GB2312" pitchFamily="49" charset="-122"/>
              </a:rPr>
              <a:t>小数部分的转换</a:t>
            </a:r>
            <a:r>
              <a:rPr lang="en-US" altLang="zh-CN" sz="2400" b="1">
                <a:solidFill>
                  <a:srgbClr val="A50021"/>
                </a:solidFill>
                <a:latin typeface="宋体" panose="02010600030101010101" pitchFamily="2" charset="-122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A50021"/>
                </a:solidFill>
                <a:latin typeface="宋体" panose="02010600030101010101" pitchFamily="2" charset="-122"/>
                <a:ea typeface="楷体_GB2312" pitchFamily="49" charset="-122"/>
              </a:rPr>
              <a:t>：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把给定的十进制小数乘以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2,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取其整数作为二进制小数的第一位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然后取小数部分继续乘以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2,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将所的整数部分作为第二位小数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重复操作，直至得到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所需要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的二进制小数。</a:t>
            </a:r>
          </a:p>
        </p:txBody>
      </p:sp>
      <p:sp>
        <p:nvSpPr>
          <p:cNvPr id="132101" name="直接连接符 842757">
            <a:extLst>
              <a:ext uri="{FF2B5EF4-FFF2-40B4-BE49-F238E27FC236}">
                <a16:creationId xmlns:a16="http://schemas.microsoft.com/office/drawing/2014/main" id="{9EA2BCDD-9CFB-4CB2-B8A0-34D53A8B0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3789363"/>
            <a:ext cx="0" cy="1871662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843777">
            <a:extLst>
              <a:ext uri="{FF2B5EF4-FFF2-40B4-BE49-F238E27FC236}">
                <a16:creationId xmlns:a16="http://schemas.microsoft.com/office/drawing/2014/main" id="{2864C799-490C-41D1-94B9-0BC61773C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127875" cy="706438"/>
          </a:xfrm>
        </p:spPr>
        <p:txBody>
          <a:bodyPr/>
          <a:lstStyle/>
          <a:p>
            <a:r>
              <a:rPr lang="zh-CN" altLang="en-US" sz="3200"/>
              <a:t>例如</a:t>
            </a:r>
            <a:r>
              <a:rPr lang="en-US" altLang="zh-CN" sz="3200"/>
              <a:t>: </a:t>
            </a:r>
            <a:r>
              <a:rPr lang="zh-CN" altLang="en-US" sz="3200"/>
              <a:t>将</a:t>
            </a:r>
            <a:r>
              <a:rPr lang="en-US" altLang="zh-CN" sz="3200"/>
              <a:t>(0.2) </a:t>
            </a:r>
            <a:r>
              <a:rPr lang="zh-CN" altLang="zh-CN" sz="3200" baseline="-25000">
                <a:latin typeface="宋体" panose="02010600030101010101" pitchFamily="2" charset="-122"/>
              </a:rPr>
              <a:t>10 </a:t>
            </a:r>
            <a:r>
              <a:rPr lang="zh-CN" altLang="en-US" sz="3200"/>
              <a:t>转换成二进制小数</a:t>
            </a:r>
          </a:p>
        </p:txBody>
      </p:sp>
      <p:sp>
        <p:nvSpPr>
          <p:cNvPr id="133123" name="文本占位符 843778">
            <a:extLst>
              <a:ext uri="{FF2B5EF4-FFF2-40B4-BE49-F238E27FC236}">
                <a16:creationId xmlns:a16="http://schemas.microsoft.com/office/drawing/2014/main" id="{00A62A63-5641-440E-80B8-ED62B6D9A6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484313"/>
            <a:ext cx="6913562" cy="4537075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en-US" altLang="zh-CN" sz="2400" dirty="0"/>
              <a:t>                                                </a:t>
            </a:r>
            <a:r>
              <a:rPr lang="zh-CN" altLang="en-US" sz="2400" dirty="0"/>
              <a:t>整数部分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0.2 </a:t>
            </a:r>
            <a:r>
              <a:rPr lang="en-US" altLang="zh-CN" sz="2800" dirty="0">
                <a:latin typeface="宋体" panose="02010600030101010101" pitchFamily="2" charset="-122"/>
              </a:rPr>
              <a:t>×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2 = 0.4	      	0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0.4 </a:t>
            </a:r>
            <a:r>
              <a:rPr lang="en-US" altLang="zh-CN" sz="2800" dirty="0">
                <a:latin typeface="宋体" panose="02010600030101010101" pitchFamily="2" charset="-122"/>
              </a:rPr>
              <a:t>×</a:t>
            </a: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 2 = 0.8         		0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0.8 </a:t>
            </a:r>
            <a:r>
              <a:rPr lang="en-US" altLang="zh-CN" sz="2800" dirty="0">
                <a:latin typeface="宋体" panose="02010600030101010101" pitchFamily="2" charset="-122"/>
              </a:rPr>
              <a:t>×</a:t>
            </a: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 2 = 1.6         		1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0.6 </a:t>
            </a:r>
            <a:r>
              <a:rPr lang="en-US" altLang="zh-CN" sz="2800" dirty="0">
                <a:latin typeface="宋体" panose="02010600030101010101" pitchFamily="2" charset="-122"/>
              </a:rPr>
              <a:t>×</a:t>
            </a: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 2 = 1.2   			1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0.2 </a:t>
            </a:r>
            <a:r>
              <a:rPr lang="en-US" altLang="zh-CN" sz="2800" dirty="0">
                <a:latin typeface="宋体" panose="02010600030101010101" pitchFamily="2" charset="-122"/>
              </a:rPr>
              <a:t>×</a:t>
            </a: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 2 = 0.4         		0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0.4 </a:t>
            </a:r>
            <a:r>
              <a:rPr lang="en-US" altLang="zh-CN" sz="2800" dirty="0">
                <a:latin typeface="宋体" panose="02010600030101010101" pitchFamily="2" charset="-122"/>
              </a:rPr>
              <a:t>×</a:t>
            </a: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 2 = 0.8         		0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0.8 </a:t>
            </a:r>
            <a:r>
              <a:rPr lang="en-US" altLang="zh-CN" sz="2800" dirty="0">
                <a:latin typeface="宋体" panose="02010600030101010101" pitchFamily="2" charset="-122"/>
              </a:rPr>
              <a:t>×</a:t>
            </a: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 2 = 1.6         		1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0.6 </a:t>
            </a:r>
            <a:r>
              <a:rPr lang="en-US" altLang="zh-CN" sz="2800" dirty="0">
                <a:latin typeface="宋体" panose="02010600030101010101" pitchFamily="2" charset="-122"/>
              </a:rPr>
              <a:t>×</a:t>
            </a:r>
            <a:r>
              <a:rPr lang="en-US" altLang="zh-CN" sz="2400" dirty="0">
                <a:latin typeface="宋体" panose="02010600030101010101" pitchFamily="2" charset="-122"/>
                <a:sym typeface="UniversalMath1 BT" pitchFamily="18" charset="2"/>
              </a:rPr>
              <a:t> 2 = 1.2         		1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zh-CN" sz="2400" dirty="0">
              <a:latin typeface="宋体" panose="02010600030101010101" pitchFamily="2" charset="-122"/>
              <a:sym typeface="UniversalMath1 BT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(0.2) </a:t>
            </a:r>
            <a:r>
              <a:rPr lang="zh-CN" altLang="zh-CN" sz="2800" baseline="-25000" dirty="0">
                <a:latin typeface="宋体" panose="02010600030101010101" pitchFamily="2" charset="-122"/>
              </a:rPr>
              <a:t>10 </a:t>
            </a:r>
            <a:r>
              <a:rPr lang="en-US" altLang="zh-CN" dirty="0"/>
              <a:t>=  [ 0.001100110011….] </a:t>
            </a:r>
            <a:r>
              <a:rPr lang="zh-CN" altLang="zh-CN" sz="2800" baseline="-25000" dirty="0">
                <a:latin typeface="宋体" panose="02010600030101010101" pitchFamily="2" charset="-122"/>
              </a:rPr>
              <a:t>2 </a:t>
            </a:r>
            <a:endParaRPr lang="en-US" altLang="zh-CN" sz="2800" baseline="-25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837633">
            <a:extLst>
              <a:ext uri="{FF2B5EF4-FFF2-40B4-BE49-F238E27FC236}">
                <a16:creationId xmlns:a16="http://schemas.microsoft.com/office/drawing/2014/main" id="{FD16EDF1-B282-4068-8659-AC21259DF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.R</a:t>
            </a:r>
            <a:r>
              <a:rPr lang="zh-CN" altLang="en-US"/>
              <a:t>进制转换成十进制的方法</a:t>
            </a:r>
          </a:p>
        </p:txBody>
      </p:sp>
      <p:sp>
        <p:nvSpPr>
          <p:cNvPr id="134147" name="文本占位符 837634">
            <a:extLst>
              <a:ext uri="{FF2B5EF4-FFF2-40B4-BE49-F238E27FC236}">
                <a16:creationId xmlns:a16="http://schemas.microsoft.com/office/drawing/2014/main" id="{2DA4099A-8070-4C76-99CF-2D5FDF733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按权展开法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先写成多项式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然后计算十进制结果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/>
              <a:t>N= d</a:t>
            </a:r>
            <a:r>
              <a:rPr lang="en-US" altLang="zh-CN" baseline="-25000"/>
              <a:t>n-1</a:t>
            </a:r>
            <a:r>
              <a:rPr lang="en-US" altLang="zh-CN"/>
              <a:t>d</a:t>
            </a:r>
            <a:r>
              <a:rPr lang="en-US" altLang="zh-CN" baseline="-25000"/>
              <a:t>n-2</a:t>
            </a:r>
            <a:r>
              <a:rPr lang="en-US" altLang="zh-CN" sz="2000"/>
              <a:t>• • • • • •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en-US" altLang="zh-CN"/>
              <a:t>d</a:t>
            </a:r>
            <a:r>
              <a:rPr lang="en-US" altLang="zh-CN" baseline="-25000"/>
              <a:t>-1</a:t>
            </a:r>
            <a:r>
              <a:rPr lang="en-US" altLang="zh-CN"/>
              <a:t>d</a:t>
            </a:r>
            <a:r>
              <a:rPr lang="en-US" altLang="zh-CN" baseline="-25000"/>
              <a:t>-2</a:t>
            </a:r>
            <a:r>
              <a:rPr lang="en-US" altLang="zh-CN"/>
              <a:t> </a:t>
            </a:r>
            <a:r>
              <a:rPr lang="en-US" altLang="zh-CN" sz="2000"/>
              <a:t>• • • • • •</a:t>
            </a:r>
            <a:r>
              <a:rPr lang="en-US" altLang="zh-CN"/>
              <a:t>d</a:t>
            </a:r>
            <a:r>
              <a:rPr lang="en-US" altLang="zh-CN" baseline="-25000"/>
              <a:t>-m</a:t>
            </a:r>
          </a:p>
          <a:p>
            <a:pPr>
              <a:buFontTx/>
              <a:buNone/>
            </a:pPr>
            <a:r>
              <a:rPr lang="en-US" altLang="zh-CN"/>
              <a:t>      =d</a:t>
            </a:r>
            <a:r>
              <a:rPr lang="en-US" altLang="zh-CN" baseline="-25000"/>
              <a:t>n-1 </a:t>
            </a:r>
            <a:r>
              <a:rPr lang="en-US" altLang="zh-CN"/>
              <a:t>×R</a:t>
            </a:r>
            <a:r>
              <a:rPr lang="en-US" altLang="zh-CN" baseline="30000"/>
              <a:t>n-1 </a:t>
            </a:r>
            <a:r>
              <a:rPr lang="en-US" altLang="zh-CN"/>
              <a:t>+</a:t>
            </a:r>
            <a:r>
              <a:rPr lang="en-US" altLang="zh-CN" baseline="-25000"/>
              <a:t> </a:t>
            </a:r>
            <a:r>
              <a:rPr lang="en-US" altLang="zh-CN"/>
              <a:t>d</a:t>
            </a:r>
            <a:r>
              <a:rPr lang="en-US" altLang="zh-CN" baseline="-25000"/>
              <a:t>n-2 </a:t>
            </a:r>
            <a:r>
              <a:rPr lang="en-US" altLang="zh-CN"/>
              <a:t>×R</a:t>
            </a:r>
            <a:r>
              <a:rPr lang="en-US" altLang="zh-CN" baseline="30000"/>
              <a:t>n-2 </a:t>
            </a:r>
            <a:r>
              <a:rPr lang="en-US" altLang="zh-CN"/>
              <a:t>+</a:t>
            </a:r>
            <a:r>
              <a:rPr lang="en-US" altLang="zh-CN" baseline="-25000"/>
              <a:t> </a:t>
            </a:r>
            <a:r>
              <a:rPr lang="en-US" altLang="zh-CN" sz="2000"/>
              <a:t>• • • • • •</a:t>
            </a:r>
            <a:r>
              <a:rPr lang="en-US" altLang="zh-CN"/>
              <a:t>d</a:t>
            </a:r>
            <a:r>
              <a:rPr lang="en-US" altLang="zh-CN" baseline="-25000"/>
              <a:t>1 </a:t>
            </a:r>
            <a:r>
              <a:rPr lang="en-US" altLang="zh-CN"/>
              <a:t>×R</a:t>
            </a:r>
            <a:r>
              <a:rPr lang="en-US" altLang="zh-CN" baseline="30000"/>
              <a:t>1 </a:t>
            </a:r>
            <a:r>
              <a:rPr lang="en-US" altLang="zh-CN"/>
              <a:t>+           </a:t>
            </a:r>
            <a:r>
              <a:rPr lang="en-US" altLang="zh-CN" baseline="-25000"/>
              <a:t> </a:t>
            </a:r>
            <a:r>
              <a:rPr lang="en-US" altLang="zh-CN"/>
              <a:t>d</a:t>
            </a:r>
            <a:r>
              <a:rPr lang="en-US" altLang="zh-CN" baseline="-25000"/>
              <a:t>0 </a:t>
            </a:r>
            <a:r>
              <a:rPr lang="en-US" altLang="zh-CN"/>
              <a:t>×R</a:t>
            </a:r>
            <a:r>
              <a:rPr lang="en-US" altLang="zh-CN" baseline="30000"/>
              <a:t>0 </a:t>
            </a:r>
            <a:r>
              <a:rPr lang="en-US" altLang="zh-CN"/>
              <a:t>+</a:t>
            </a:r>
            <a:r>
              <a:rPr lang="en-US" altLang="zh-CN" baseline="-25000"/>
              <a:t> </a:t>
            </a:r>
            <a:r>
              <a:rPr lang="en-US" altLang="zh-CN"/>
              <a:t>d</a:t>
            </a:r>
            <a:r>
              <a:rPr lang="en-US" altLang="zh-CN" baseline="-25000"/>
              <a:t>-1 </a:t>
            </a:r>
            <a:r>
              <a:rPr lang="en-US" altLang="zh-CN"/>
              <a:t>×R</a:t>
            </a:r>
            <a:r>
              <a:rPr lang="en-US" altLang="zh-CN" baseline="30000"/>
              <a:t>-1 </a:t>
            </a:r>
            <a:r>
              <a:rPr lang="en-US" altLang="zh-CN"/>
              <a:t>+</a:t>
            </a:r>
            <a:r>
              <a:rPr lang="en-US" altLang="zh-CN" baseline="-25000"/>
              <a:t> </a:t>
            </a:r>
            <a:r>
              <a:rPr lang="en-US" altLang="zh-CN"/>
              <a:t>d</a:t>
            </a:r>
            <a:r>
              <a:rPr lang="en-US" altLang="zh-CN" baseline="-25000"/>
              <a:t>-2 </a:t>
            </a:r>
            <a:r>
              <a:rPr lang="en-US" altLang="zh-CN"/>
              <a:t>×R</a:t>
            </a:r>
            <a:r>
              <a:rPr lang="en-US" altLang="zh-CN" baseline="30000"/>
              <a:t>-2 </a:t>
            </a:r>
            <a:r>
              <a:rPr lang="en-US" altLang="zh-CN"/>
              <a:t>+ </a:t>
            </a:r>
            <a:r>
              <a:rPr lang="en-US" altLang="zh-CN" sz="2000"/>
              <a:t>• • • • • •</a:t>
            </a:r>
            <a:r>
              <a:rPr lang="en-US" altLang="zh-CN"/>
              <a:t>d</a:t>
            </a:r>
            <a:r>
              <a:rPr lang="en-US" altLang="zh-CN" baseline="-25000"/>
              <a:t>-m </a:t>
            </a:r>
            <a:r>
              <a:rPr lang="en-US" altLang="zh-CN"/>
              <a:t>×R</a:t>
            </a:r>
            <a:r>
              <a:rPr lang="en-US" altLang="zh-CN" baseline="30000"/>
              <a:t>-m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838657">
            <a:extLst>
              <a:ext uri="{FF2B5EF4-FFF2-40B4-BE49-F238E27FC236}">
                <a16:creationId xmlns:a16="http://schemas.microsoft.com/office/drawing/2014/main" id="{ACC300C7-7C13-4352-8AC0-F24EA3378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135171" name="文本占位符 838658">
            <a:extLst>
              <a:ext uri="{FF2B5EF4-FFF2-40B4-BE49-F238E27FC236}">
                <a16:creationId xmlns:a16="http://schemas.microsoft.com/office/drawing/2014/main" id="{C82A2C48-DE58-4700-942F-DBA8036BF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/>
              <a:t>例如</a:t>
            </a:r>
            <a:r>
              <a:rPr lang="en-US" altLang="zh-CN" sz="2800" b="1"/>
              <a:t>: </a:t>
            </a:r>
            <a:r>
              <a:rPr lang="zh-CN" altLang="en-US" sz="2800" b="1"/>
              <a:t>写出</a:t>
            </a:r>
            <a:r>
              <a:rPr lang="en-US" altLang="zh-CN" sz="2800" b="1"/>
              <a:t>(1101.01)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,(237)</a:t>
            </a:r>
            <a:r>
              <a:rPr lang="en-US" altLang="zh-CN" sz="2800" b="1" baseline="-25000"/>
              <a:t>8</a:t>
            </a:r>
            <a:r>
              <a:rPr lang="en-US" altLang="zh-CN" sz="2800" b="1"/>
              <a:t>,(10D)</a:t>
            </a:r>
            <a:r>
              <a:rPr lang="en-US" altLang="zh-CN" sz="2800" b="1" baseline="-25000"/>
              <a:t>16</a:t>
            </a:r>
            <a:r>
              <a:rPr lang="zh-CN" altLang="en-US" sz="2800" b="1"/>
              <a:t>的十进制数</a:t>
            </a:r>
          </a:p>
          <a:p>
            <a:endParaRPr lang="zh-CN" altLang="en-US" sz="2800" b="1"/>
          </a:p>
          <a:p>
            <a:r>
              <a:rPr lang="en-US" altLang="zh-CN" sz="2800"/>
              <a:t>(1101.01)</a:t>
            </a:r>
            <a:r>
              <a:rPr lang="en-US" altLang="zh-CN" sz="2800" baseline="-25000"/>
              <a:t>2</a:t>
            </a:r>
            <a:r>
              <a:rPr lang="en-US" altLang="zh-CN" sz="2800"/>
              <a:t>=1×2</a:t>
            </a:r>
            <a:r>
              <a:rPr lang="en-US" altLang="zh-CN" sz="2800" baseline="30000"/>
              <a:t>3</a:t>
            </a:r>
            <a:r>
              <a:rPr lang="en-US" altLang="zh-CN" sz="2800"/>
              <a:t>+1×2</a:t>
            </a:r>
            <a:r>
              <a:rPr lang="en-US" altLang="zh-CN" sz="2800" baseline="30000"/>
              <a:t>2</a:t>
            </a:r>
            <a:r>
              <a:rPr lang="en-US" altLang="zh-CN" sz="2800"/>
              <a:t>+0×2</a:t>
            </a:r>
            <a:r>
              <a:rPr lang="en-US" altLang="zh-CN" sz="2800" baseline="30000"/>
              <a:t>1</a:t>
            </a:r>
            <a:r>
              <a:rPr lang="en-US" altLang="zh-CN" sz="2800"/>
              <a:t>+1×2</a:t>
            </a:r>
            <a:r>
              <a:rPr lang="en-US" altLang="zh-CN" sz="2800" baseline="30000"/>
              <a:t>0</a:t>
            </a:r>
            <a:r>
              <a:rPr lang="en-US" altLang="zh-CN" sz="2800"/>
              <a:t>+  0×2</a:t>
            </a:r>
            <a:r>
              <a:rPr lang="en-US" altLang="zh-CN" sz="2800" baseline="30000"/>
              <a:t>-1</a:t>
            </a:r>
            <a:r>
              <a:rPr lang="en-US" altLang="zh-CN" sz="2800"/>
              <a:t>+1×2</a:t>
            </a:r>
            <a:r>
              <a:rPr lang="en-US" altLang="zh-CN" sz="2800" baseline="30000"/>
              <a:t>-2 </a:t>
            </a:r>
            <a:r>
              <a:rPr lang="en-US" altLang="zh-CN" sz="2800"/>
              <a:t>=8+4+1+0.25=13.25</a:t>
            </a:r>
          </a:p>
          <a:p>
            <a:endParaRPr lang="en-US" altLang="zh-CN" sz="2800"/>
          </a:p>
          <a:p>
            <a:r>
              <a:rPr lang="en-US" altLang="zh-CN" sz="2800"/>
              <a:t>(237)</a:t>
            </a:r>
            <a:r>
              <a:rPr lang="en-US" altLang="zh-CN" sz="2800" baseline="-25000"/>
              <a:t>8</a:t>
            </a:r>
            <a:r>
              <a:rPr lang="en-US" altLang="zh-CN" sz="2800"/>
              <a:t>=2×8</a:t>
            </a:r>
            <a:r>
              <a:rPr lang="en-US" altLang="zh-CN" sz="2800" baseline="30000"/>
              <a:t>2</a:t>
            </a:r>
            <a:r>
              <a:rPr lang="en-US" altLang="zh-CN" sz="2800"/>
              <a:t>+3×2</a:t>
            </a:r>
            <a:r>
              <a:rPr lang="en-US" altLang="zh-CN" sz="2800" baseline="30000"/>
              <a:t>1</a:t>
            </a:r>
            <a:r>
              <a:rPr lang="en-US" altLang="zh-CN" sz="2800"/>
              <a:t>+7×2</a:t>
            </a:r>
            <a:r>
              <a:rPr lang="en-US" altLang="zh-CN" sz="2800" baseline="30000"/>
              <a:t>0 </a:t>
            </a:r>
            <a:r>
              <a:rPr lang="en-US" altLang="zh-CN" sz="2800"/>
              <a:t>=128+24+7=159</a:t>
            </a:r>
          </a:p>
          <a:p>
            <a:endParaRPr lang="en-US" altLang="zh-CN" sz="2800"/>
          </a:p>
          <a:p>
            <a:r>
              <a:rPr lang="en-US" altLang="zh-CN" sz="2800"/>
              <a:t>(10D)</a:t>
            </a:r>
            <a:r>
              <a:rPr lang="en-US" altLang="zh-CN" sz="2800" baseline="-25000"/>
              <a:t>16</a:t>
            </a:r>
            <a:r>
              <a:rPr lang="en-US" altLang="zh-CN" sz="2800"/>
              <a:t>=1×16</a:t>
            </a:r>
            <a:r>
              <a:rPr lang="en-US" altLang="zh-CN" sz="2800" baseline="30000"/>
              <a:t>2</a:t>
            </a:r>
            <a:r>
              <a:rPr lang="en-US" altLang="zh-CN" sz="2800"/>
              <a:t>+13×16</a:t>
            </a:r>
            <a:r>
              <a:rPr lang="en-US" altLang="zh-CN" sz="2800" baseline="30000"/>
              <a:t>0</a:t>
            </a:r>
            <a:r>
              <a:rPr lang="en-US" altLang="zh-CN" sz="2800"/>
              <a:t>=256+13=269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844801">
            <a:extLst>
              <a:ext uri="{FF2B5EF4-FFF2-40B4-BE49-F238E27FC236}">
                <a16:creationId xmlns:a16="http://schemas.microsoft.com/office/drawing/2014/main" id="{8CE944BC-53CF-4810-933B-28A84CA52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993062" cy="876300"/>
          </a:xfrm>
        </p:spPr>
        <p:txBody>
          <a:bodyPr/>
          <a:lstStyle/>
          <a:p>
            <a:r>
              <a:rPr lang="zh-CN" altLang="en-US" sz="2800"/>
              <a:t>二进制与八进制、十六进制之间的转换</a:t>
            </a:r>
          </a:p>
        </p:txBody>
      </p:sp>
      <p:sp>
        <p:nvSpPr>
          <p:cNvPr id="136195" name="文本占位符 844802">
            <a:extLst>
              <a:ext uri="{FF2B5EF4-FFF2-40B4-BE49-F238E27FC236}">
                <a16:creationId xmlns:a16="http://schemas.microsoft.com/office/drawing/2014/main" id="{6D126E2A-D2D8-456A-AE59-DCBB5010B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844675"/>
            <a:ext cx="8388350" cy="36274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二  </a:t>
            </a:r>
            <a:r>
              <a:rPr lang="en-US" altLang="zh-CN" sz="2400" b="1"/>
              <a:t>&lt;---&gt;</a:t>
            </a:r>
            <a:r>
              <a:rPr lang="zh-CN" altLang="en-US" sz="2400" b="1"/>
              <a:t>八              	           二  </a:t>
            </a:r>
            <a:r>
              <a:rPr lang="en-US" altLang="zh-CN" sz="2400" b="1"/>
              <a:t>&lt;---&gt;</a:t>
            </a:r>
            <a:r>
              <a:rPr lang="zh-CN" altLang="en-US" sz="2400" b="1"/>
              <a:t>十六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000         0               0000           0               1000           8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001         1               0001           1               1001           9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010         2               0010           2               1010          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011         3               0011           3               1011          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100         4               0100           4               1100          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101         5               0101           5               1101           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110         6               0110           6               1110           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111         7               0111            7               1111           F</a:t>
            </a:r>
          </a:p>
        </p:txBody>
      </p:sp>
      <p:sp>
        <p:nvSpPr>
          <p:cNvPr id="136196" name="直接连接符 844803">
            <a:extLst>
              <a:ext uri="{FF2B5EF4-FFF2-40B4-BE49-F238E27FC236}">
                <a16:creationId xmlns:a16="http://schemas.microsoft.com/office/drawing/2014/main" id="{680F187E-E0BA-4EB7-8086-389ED9ED8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1844675"/>
            <a:ext cx="0" cy="3455988"/>
          </a:xfrm>
          <a:prstGeom prst="line">
            <a:avLst/>
          </a:prstGeom>
          <a:noFill/>
          <a:ln w="57150" cap="rnd">
            <a:solidFill>
              <a:srgbClr val="A5002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3A258F6-A7C4-44E4-AB74-59F03D64A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电子计算机问世的条件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9EFCBB9-A7E9-46D0-B35A-85DF2D4FA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4857750"/>
          </a:xfrm>
        </p:spPr>
        <p:txBody>
          <a:bodyPr/>
          <a:lstStyle/>
          <a:p>
            <a:r>
              <a:rPr lang="zh-CN" altLang="en-US"/>
              <a:t>机械式通用计算机尝试的失败</a:t>
            </a:r>
            <a:endParaRPr lang="en-US" altLang="zh-CN"/>
          </a:p>
          <a:p>
            <a:pPr>
              <a:buFontTx/>
              <a:buNone/>
            </a:pPr>
            <a:r>
              <a:rPr lang="en-US" altLang="zh-CN" sz="2000"/>
              <a:t>       Charles Babbage</a:t>
            </a:r>
            <a:r>
              <a:rPr lang="zh-CN" altLang="en-US" sz="2000"/>
              <a:t>的第二台差分机大约有</a:t>
            </a:r>
            <a:r>
              <a:rPr lang="en-US" altLang="zh-CN" sz="2000"/>
              <a:t>25000</a:t>
            </a:r>
            <a:r>
              <a:rPr lang="zh-CN" altLang="en-US" sz="2000"/>
              <a:t>个零件，主要零件的误差不得超过每英寸千分之一，耗费</a:t>
            </a:r>
            <a:r>
              <a:rPr lang="en-US" altLang="zh-CN" sz="2000"/>
              <a:t>3</a:t>
            </a:r>
            <a:r>
              <a:rPr lang="zh-CN" altLang="en-US" sz="2000"/>
              <a:t>万英镑，</a:t>
            </a:r>
            <a:r>
              <a:rPr lang="en-US" altLang="zh-CN" sz="2000"/>
              <a:t>10</a:t>
            </a:r>
            <a:r>
              <a:rPr lang="zh-CN" altLang="en-US" sz="2000"/>
              <a:t>年光阴，无果而终</a:t>
            </a:r>
            <a:endParaRPr lang="en-US" altLang="zh-CN" sz="2000"/>
          </a:p>
          <a:p>
            <a:r>
              <a:rPr lang="zh-CN" altLang="en-US"/>
              <a:t>布尔代数、图灵机等数学理论铺垫</a:t>
            </a:r>
            <a:endParaRPr lang="en-US" altLang="zh-CN"/>
          </a:p>
          <a:p>
            <a:pPr>
              <a:buFontTx/>
              <a:buNone/>
            </a:pPr>
            <a:r>
              <a:rPr lang="zh-CN" altLang="en-US" sz="2000"/>
              <a:t>     基于集合论和逻辑研究的布尔运算体系建立，图灵机模型的提出</a:t>
            </a:r>
          </a:p>
          <a:p>
            <a:r>
              <a:rPr lang="zh-CN" altLang="en-US"/>
              <a:t>半导体器件发明和工艺成熟</a:t>
            </a:r>
            <a:endParaRPr lang="en-US" altLang="zh-CN"/>
          </a:p>
          <a:p>
            <a:pPr>
              <a:buFontTx/>
              <a:buNone/>
            </a:pPr>
            <a:r>
              <a:rPr lang="zh-CN" altLang="en-US" sz="2000"/>
              <a:t>     二极管，真空管，特别是晶体管的发明，在体积</a:t>
            </a:r>
            <a:r>
              <a:rPr lang="en-US" altLang="zh-CN" sz="2000"/>
              <a:t>/</a:t>
            </a:r>
            <a:r>
              <a:rPr lang="zh-CN" altLang="en-US" sz="2000"/>
              <a:t>性能方面远超机械式和继电器式结构，为电子计算机的制造提供了理想器件</a:t>
            </a:r>
          </a:p>
          <a:p>
            <a:r>
              <a:rPr lang="zh-CN" altLang="en-US" sz="2000">
                <a:latin typeface="Times New Roman" panose="02020603050405020304" pitchFamily="18" charset="0"/>
              </a:rPr>
              <a:t>1937年由克劳德．艾尔伍德．香农（Claude Shannon）发表了他的伟大论文《对继电器和开关电路中的符号分析》，文中首次提及数字电子技术的应用，展示了如何使用开关来实现逻辑和数学运算；</a:t>
            </a:r>
            <a:endParaRPr lang="zh-CN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845825">
            <a:extLst>
              <a:ext uri="{FF2B5EF4-FFF2-40B4-BE49-F238E27FC236}">
                <a16:creationId xmlns:a16="http://schemas.microsoft.com/office/drawing/2014/main" id="{41FA932D-A422-49D1-9325-2B34D614C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178550" cy="627063"/>
          </a:xfrm>
        </p:spPr>
        <p:txBody>
          <a:bodyPr/>
          <a:lstStyle/>
          <a:p>
            <a:r>
              <a:rPr lang="zh-CN" altLang="en-US"/>
              <a:t>二进制转换成八进制</a:t>
            </a:r>
          </a:p>
        </p:txBody>
      </p:sp>
      <p:sp>
        <p:nvSpPr>
          <p:cNvPr id="137219" name="文本占位符 845826">
            <a:extLst>
              <a:ext uri="{FF2B5EF4-FFF2-40B4-BE49-F238E27FC236}">
                <a16:creationId xmlns:a16="http://schemas.microsoft.com/office/drawing/2014/main" id="{BE096960-323E-4095-A8E8-D33DBF660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914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zh-CN" altLang="en-US" b="1">
                <a:ea typeface="楷体_GB2312" pitchFamily="49" charset="-122"/>
              </a:rPr>
              <a:t>：</a:t>
            </a:r>
            <a:r>
              <a:rPr lang="en-US" altLang="zh-CN"/>
              <a:t>(10110111 .01101) </a:t>
            </a:r>
            <a:r>
              <a:rPr lang="zh-CN" altLang="zh-CN" sz="2800" baseline="-25000">
                <a:latin typeface="宋体" panose="02010600030101010101" pitchFamily="2" charset="-122"/>
              </a:rPr>
              <a:t>2</a:t>
            </a:r>
            <a:endParaRPr lang="en-US" altLang="zh-CN"/>
          </a:p>
        </p:txBody>
      </p:sp>
      <p:sp>
        <p:nvSpPr>
          <p:cNvPr id="137220" name="文本框 845827">
            <a:extLst>
              <a:ext uri="{FF2B5EF4-FFF2-40B4-BE49-F238E27FC236}">
                <a16:creationId xmlns:a16="http://schemas.microsoft.com/office/drawing/2014/main" id="{D57184D2-E191-4FF0-AE88-DD77F835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</a:rPr>
              <a:t>(10110111.01101) </a:t>
            </a:r>
            <a:r>
              <a:rPr lang="zh-CN" altLang="zh-CN" sz="3600" b="1" baseline="-25000">
                <a:latin typeface="宋体" panose="02010600030101010101" pitchFamily="2" charset="-122"/>
              </a:rPr>
              <a:t>2 </a:t>
            </a:r>
            <a:r>
              <a:rPr lang="en-US" altLang="zh-CN" sz="3600" b="1">
                <a:latin typeface="Times New Roman" panose="02020603050405020304" pitchFamily="18" charset="0"/>
              </a:rPr>
              <a:t>=(267.32)</a:t>
            </a:r>
            <a:r>
              <a:rPr lang="zh-CN" altLang="zh-CN" sz="3600" b="1" baseline="-25000">
                <a:latin typeface="宋体" panose="02010600030101010101" pitchFamily="2" charset="-122"/>
              </a:rPr>
              <a:t>8</a:t>
            </a:r>
            <a:endParaRPr lang="en-US" altLang="zh-CN" sz="2000" baseline="-25000">
              <a:latin typeface="宋体" panose="02010600030101010101" pitchFamily="2" charset="-122"/>
            </a:endParaRPr>
          </a:p>
        </p:txBody>
      </p:sp>
      <p:sp>
        <p:nvSpPr>
          <p:cNvPr id="137221" name="文本框 845828">
            <a:extLst>
              <a:ext uri="{FF2B5EF4-FFF2-40B4-BE49-F238E27FC236}">
                <a16:creationId xmlns:a16="http://schemas.microsoft.com/office/drawing/2014/main" id="{565A378E-F737-44C9-9B2E-443D6EDD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60838"/>
            <a:ext cx="762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八进制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3200">
                <a:latin typeface="Impact" panose="020B0806030902050204" pitchFamily="34" charset="0"/>
              </a:rPr>
              <a:t>     2       6      7   </a:t>
            </a:r>
            <a:r>
              <a:rPr lang="en-US" altLang="zh-CN" sz="3200">
                <a:solidFill>
                  <a:srgbClr val="FF3300"/>
                </a:solidFill>
                <a:latin typeface="Impact" panose="020B0806030902050204" pitchFamily="34" charset="0"/>
              </a:rPr>
              <a:t>. </a:t>
            </a:r>
            <a:r>
              <a:rPr lang="en-US" altLang="zh-CN" sz="3200">
                <a:latin typeface="Impact" panose="020B0806030902050204" pitchFamily="34" charset="0"/>
              </a:rPr>
              <a:t>   3        2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7222" name="文本框 845829">
            <a:extLst>
              <a:ext uri="{FF2B5EF4-FFF2-40B4-BE49-F238E27FC236}">
                <a16:creationId xmlns:a16="http://schemas.microsoft.com/office/drawing/2014/main" id="{8BCC7F91-D622-4401-98B3-B926E6802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290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二进制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3200">
                <a:latin typeface="Impact" panose="020B0806030902050204" pitchFamily="34" charset="0"/>
              </a:rPr>
              <a:t>  010 ,110 , 111 </a:t>
            </a:r>
            <a:r>
              <a:rPr lang="en-US" altLang="zh-CN" sz="3200">
                <a:solidFill>
                  <a:srgbClr val="FF3300"/>
                </a:solidFill>
                <a:latin typeface="Impact" panose="020B0806030902050204" pitchFamily="34" charset="0"/>
              </a:rPr>
              <a:t>.</a:t>
            </a:r>
            <a:r>
              <a:rPr lang="en-US" altLang="zh-CN" sz="3200">
                <a:latin typeface="Impact" panose="020B0806030902050204" pitchFamily="34" charset="0"/>
              </a:rPr>
              <a:t> 011 , 010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7223" name="文本框 845830">
            <a:extLst>
              <a:ext uri="{FF2B5EF4-FFF2-40B4-BE49-F238E27FC236}">
                <a16:creationId xmlns:a16="http://schemas.microsoft.com/office/drawing/2014/main" id="{7F0890EB-C376-4CD2-AD62-A7FA82C3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19400"/>
            <a:ext cx="7620000" cy="588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二进制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3200">
                <a:latin typeface="Impact" panose="020B0806030902050204" pitchFamily="34" charset="0"/>
              </a:rPr>
              <a:t>    10 ,110 , 111 </a:t>
            </a:r>
            <a:r>
              <a:rPr lang="en-US" altLang="zh-CN" sz="3200">
                <a:solidFill>
                  <a:srgbClr val="FF3300"/>
                </a:solidFill>
                <a:latin typeface="Impact" panose="020B0806030902050204" pitchFamily="34" charset="0"/>
              </a:rPr>
              <a:t>. </a:t>
            </a:r>
            <a:r>
              <a:rPr lang="en-US" altLang="zh-CN" sz="3200">
                <a:latin typeface="Impact" panose="020B0806030902050204" pitchFamily="34" charset="0"/>
              </a:rPr>
              <a:t>011 , 01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37224" name="组合 845833">
            <a:extLst>
              <a:ext uri="{FF2B5EF4-FFF2-40B4-BE49-F238E27FC236}">
                <a16:creationId xmlns:a16="http://schemas.microsoft.com/office/drawing/2014/main" id="{64B1CE24-A852-4F6C-B1A9-F9EF017F7BE3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2060575"/>
            <a:ext cx="1104900" cy="936625"/>
            <a:chOff x="2638" y="1298"/>
            <a:chExt cx="696" cy="590"/>
          </a:xfrm>
        </p:grpSpPr>
        <p:sp>
          <p:nvSpPr>
            <p:cNvPr id="137229" name="直接连接符 845831">
              <a:extLst>
                <a:ext uri="{FF2B5EF4-FFF2-40B4-BE49-F238E27FC236}">
                  <a16:creationId xmlns:a16="http://schemas.microsoft.com/office/drawing/2014/main" id="{DE9D1D9C-1014-4934-B612-EB8F51C1C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525"/>
              <a:ext cx="0" cy="363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0" name="文本框 845832">
              <a:extLst>
                <a:ext uri="{FF2B5EF4-FFF2-40B4-BE49-F238E27FC236}">
                  <a16:creationId xmlns:a16="http://schemas.microsoft.com/office/drawing/2014/main" id="{B482620C-94C3-4C20-9E11-21096D244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1298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A50021"/>
                  </a:solidFill>
                  <a:ea typeface="楷体_GB2312" pitchFamily="49" charset="-122"/>
                </a:rPr>
                <a:t>分组起点</a:t>
              </a:r>
            </a:p>
          </p:txBody>
        </p:sp>
      </p:grpSp>
      <p:sp>
        <p:nvSpPr>
          <p:cNvPr id="137225" name="直接连接符 845835">
            <a:extLst>
              <a:ext uri="{FF2B5EF4-FFF2-40B4-BE49-F238E27FC236}">
                <a16:creationId xmlns:a16="http://schemas.microsoft.com/office/drawing/2014/main" id="{E1E98C7E-0256-436F-A45C-A6C992CA14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3141663"/>
            <a:ext cx="288925" cy="43180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6" name="文本框 845836">
            <a:extLst>
              <a:ext uri="{FF2B5EF4-FFF2-40B4-BE49-F238E27FC236}">
                <a16:creationId xmlns:a16="http://schemas.microsoft.com/office/drawing/2014/main" id="{FC38B93E-716A-4072-979E-56D5E6B1A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781300"/>
            <a:ext cx="2255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低位补零，凑足三位</a:t>
            </a:r>
          </a:p>
        </p:txBody>
      </p:sp>
      <p:sp>
        <p:nvSpPr>
          <p:cNvPr id="137227" name="直接连接符 845837">
            <a:extLst>
              <a:ext uri="{FF2B5EF4-FFF2-40B4-BE49-F238E27FC236}">
                <a16:creationId xmlns:a16="http://schemas.microsoft.com/office/drawing/2014/main" id="{C2E73507-64DC-4D3C-9586-EBDAEF5D4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565400"/>
            <a:ext cx="360362" cy="1008063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8" name="文本框 845838">
            <a:extLst>
              <a:ext uri="{FF2B5EF4-FFF2-40B4-BE49-F238E27FC236}">
                <a16:creationId xmlns:a16="http://schemas.microsoft.com/office/drawing/2014/main" id="{62457DEA-2AB5-4942-9B16-9C1A1384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224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高位补零，凑足三位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846849">
            <a:extLst>
              <a:ext uri="{FF2B5EF4-FFF2-40B4-BE49-F238E27FC236}">
                <a16:creationId xmlns:a16="http://schemas.microsoft.com/office/drawing/2014/main" id="{1B221ADE-18CF-403E-881B-A29FD6114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八进制转换二进制</a:t>
            </a:r>
          </a:p>
        </p:txBody>
      </p:sp>
      <p:sp>
        <p:nvSpPr>
          <p:cNvPr id="138243" name="文本占位符 846850">
            <a:extLst>
              <a:ext uri="{FF2B5EF4-FFF2-40B4-BE49-F238E27FC236}">
                <a16:creationId xmlns:a16="http://schemas.microsoft.com/office/drawing/2014/main" id="{28FA7377-8B77-4C8C-A4A0-808D202FC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7786688" cy="4248150"/>
          </a:xfrm>
        </p:spPr>
        <p:txBody>
          <a:bodyPr/>
          <a:lstStyle/>
          <a:p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方法：</a:t>
            </a:r>
            <a:r>
              <a:rPr lang="zh-CN" altLang="en-US" b="1">
                <a:ea typeface="楷体_GB2312" pitchFamily="49" charset="-122"/>
              </a:rPr>
              <a:t>直接将一位八进制数用三位二进制数表示即可。</a:t>
            </a:r>
          </a:p>
          <a:p>
            <a:pPr>
              <a:buFontTx/>
              <a:buNone/>
            </a:pPr>
            <a:endParaRPr lang="zh-CN" altLang="en-US" b="1"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/>
              <a:t> (123.46 ) </a:t>
            </a:r>
            <a:r>
              <a:rPr lang="zh-CN" altLang="zh-CN" sz="2800" baseline="-25000">
                <a:latin typeface="宋体" panose="02010600030101010101" pitchFamily="2" charset="-122"/>
              </a:rPr>
              <a:t>8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	=(001,010,011 </a:t>
            </a:r>
            <a:r>
              <a:rPr lang="en-US" altLang="zh-CN">
                <a:solidFill>
                  <a:srgbClr val="FF3300"/>
                </a:solidFill>
              </a:rPr>
              <a:t>.</a:t>
            </a:r>
            <a:r>
              <a:rPr lang="en-US" altLang="zh-CN"/>
              <a:t>100,110 ) </a:t>
            </a:r>
            <a:r>
              <a:rPr lang="zh-CN" altLang="zh-CN" sz="2800" baseline="-25000">
                <a:latin typeface="宋体" panose="02010600030101010101" pitchFamily="2" charset="-122"/>
              </a:rPr>
              <a:t>2 </a:t>
            </a:r>
          </a:p>
          <a:p>
            <a:pPr>
              <a:buFontTx/>
              <a:buNone/>
            </a:pPr>
            <a:r>
              <a:rPr lang="en-US" altLang="zh-CN"/>
              <a:t>		=(1010011</a:t>
            </a:r>
            <a:r>
              <a:rPr lang="en-US" altLang="zh-CN">
                <a:solidFill>
                  <a:srgbClr val="FF3300"/>
                </a:solidFill>
              </a:rPr>
              <a:t>.</a:t>
            </a:r>
            <a:r>
              <a:rPr lang="en-US" altLang="zh-CN"/>
              <a:t>10011)</a:t>
            </a:r>
            <a:r>
              <a:rPr lang="zh-CN" altLang="zh-CN" sz="2800" baseline="-25000">
                <a:latin typeface="宋体" panose="02010600030101010101" pitchFamily="2" charset="-122"/>
              </a:rPr>
              <a:t>2</a:t>
            </a:r>
            <a:endParaRPr lang="en-US" altLang="zh-CN" sz="2800" baseline="-25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矩形 848897">
            <a:extLst>
              <a:ext uri="{FF2B5EF4-FFF2-40B4-BE49-F238E27FC236}">
                <a16:creationId xmlns:a16="http://schemas.microsoft.com/office/drawing/2014/main" id="{1E67258B-7C64-4742-B732-73699A34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62404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tx2"/>
                </a:solidFill>
                <a:ea typeface="楷体_GB2312" pitchFamily="49" charset="-122"/>
              </a:rPr>
              <a:t>二进制转换成十六进制</a:t>
            </a:r>
          </a:p>
        </p:txBody>
      </p:sp>
      <p:sp>
        <p:nvSpPr>
          <p:cNvPr id="140291" name="文本占位符 848898">
            <a:extLst>
              <a:ext uri="{FF2B5EF4-FFF2-40B4-BE49-F238E27FC236}">
                <a16:creationId xmlns:a16="http://schemas.microsoft.com/office/drawing/2014/main" id="{8B8C1A01-28D7-465D-8663-EADF2C46A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772400" cy="774700"/>
          </a:xfrm>
        </p:spPr>
        <p:txBody>
          <a:bodyPr/>
          <a:lstStyle/>
          <a:p>
            <a:r>
              <a:rPr lang="zh-CN" altLang="en-US" b="1" dirty="0">
                <a:ea typeface="楷体_GB2312" pitchFamily="49" charset="-122"/>
              </a:rPr>
              <a:t>例：</a:t>
            </a:r>
            <a:r>
              <a:rPr lang="en-US" altLang="zh-CN" dirty="0"/>
              <a:t>(110110111 .01101) </a:t>
            </a:r>
            <a:r>
              <a:rPr lang="zh-CN" altLang="zh-CN" sz="28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转换成</a:t>
            </a:r>
            <a:r>
              <a:rPr lang="en-US" altLang="zh-CN" sz="2800" dirty="0">
                <a:latin typeface="宋体" panose="02010600030101010101" pitchFamily="2" charset="-122"/>
              </a:rPr>
              <a:t>16</a:t>
            </a:r>
            <a:r>
              <a:rPr lang="zh-CN" altLang="en-US" sz="2800" dirty="0">
                <a:latin typeface="宋体" panose="02010600030101010101" pitchFamily="2" charset="-122"/>
              </a:rPr>
              <a:t>进制。</a:t>
            </a:r>
          </a:p>
        </p:txBody>
      </p:sp>
      <p:sp>
        <p:nvSpPr>
          <p:cNvPr id="140292" name="文本框 848899">
            <a:extLst>
              <a:ext uri="{FF2B5EF4-FFF2-40B4-BE49-F238E27FC236}">
                <a16:creationId xmlns:a16="http://schemas.microsoft.com/office/drawing/2014/main" id="{7BD94D95-7A26-42B0-A3E5-1F44F075B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(10110111.01101) </a:t>
            </a:r>
            <a:r>
              <a:rPr lang="zh-CN" altLang="zh-CN" sz="3600" b="1" baseline="-25000" dirty="0">
                <a:latin typeface="宋体" panose="02010600030101010101" pitchFamily="2" charset="-122"/>
              </a:rPr>
              <a:t>2 </a:t>
            </a:r>
            <a:r>
              <a:rPr lang="en-US" altLang="zh-CN" sz="3600" b="1" dirty="0">
                <a:latin typeface="Times New Roman" panose="02020603050405020304" pitchFamily="18" charset="0"/>
              </a:rPr>
              <a:t>=(1B7.68)</a:t>
            </a:r>
            <a:r>
              <a:rPr lang="zh-CN" altLang="zh-CN" sz="3600" b="1" baseline="-25000" dirty="0">
                <a:latin typeface="宋体" panose="02010600030101010101" pitchFamily="2" charset="-122"/>
              </a:rPr>
              <a:t>16</a:t>
            </a:r>
            <a:endParaRPr lang="en-US" altLang="zh-CN" sz="2000" baseline="-25000" dirty="0">
              <a:latin typeface="宋体" panose="02010600030101010101" pitchFamily="2" charset="-122"/>
            </a:endParaRPr>
          </a:p>
        </p:txBody>
      </p:sp>
      <p:sp>
        <p:nvSpPr>
          <p:cNvPr id="140293" name="文本框 848900">
            <a:extLst>
              <a:ext uri="{FF2B5EF4-FFF2-40B4-BE49-F238E27FC236}">
                <a16:creationId xmlns:a16="http://schemas.microsoft.com/office/drawing/2014/main" id="{176469CA-21AA-46C0-A10E-48F6E2DD0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19600"/>
            <a:ext cx="6240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Impact" panose="020B0806030902050204" pitchFamily="34" charset="0"/>
              </a:rPr>
              <a:t>十六进制</a:t>
            </a:r>
            <a:r>
              <a:rPr lang="en-US" altLang="en-US" sz="3200" dirty="0">
                <a:latin typeface="Impact" panose="020B0806030902050204" pitchFamily="34" charset="0"/>
              </a:rPr>
              <a:t>:     1            B</a:t>
            </a:r>
            <a:r>
              <a:rPr lang="zh-CN" altLang="en-US" sz="3200" dirty="0">
                <a:latin typeface="Impact" panose="020B0806030902050204" pitchFamily="34" charset="0"/>
              </a:rPr>
              <a:t>          </a:t>
            </a:r>
            <a:r>
              <a:rPr lang="en-US" altLang="zh-CN" sz="3200" dirty="0">
                <a:latin typeface="Impact" panose="020B0806030902050204" pitchFamily="34" charset="0"/>
              </a:rPr>
              <a:t>7     </a:t>
            </a:r>
            <a:r>
              <a:rPr lang="en-US" altLang="zh-CN" sz="3200" dirty="0">
                <a:solidFill>
                  <a:srgbClr val="FF3300"/>
                </a:solidFill>
                <a:latin typeface="Impact" panose="020B0806030902050204" pitchFamily="34" charset="0"/>
              </a:rPr>
              <a:t>. </a:t>
            </a:r>
            <a:r>
              <a:rPr lang="en-US" altLang="zh-CN" sz="3200" dirty="0">
                <a:latin typeface="Impact" panose="020B0806030902050204" pitchFamily="34" charset="0"/>
              </a:rPr>
              <a:t>   6          8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0294" name="文本框 848901">
            <a:extLst>
              <a:ext uri="{FF2B5EF4-FFF2-40B4-BE49-F238E27FC236}">
                <a16:creationId xmlns:a16="http://schemas.microsoft.com/office/drawing/2014/main" id="{154F35DE-513F-4745-BB15-311EC0F4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7338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Impact" panose="020B0806030902050204" pitchFamily="34" charset="0"/>
              </a:rPr>
              <a:t>二进制</a:t>
            </a:r>
            <a:r>
              <a:rPr lang="en-US" altLang="zh-CN" sz="3200">
                <a:latin typeface="Impact" panose="020B0806030902050204" pitchFamily="34" charset="0"/>
              </a:rPr>
              <a:t>:  0001 ,1011 , 0111 </a:t>
            </a:r>
            <a:r>
              <a:rPr lang="en-US" altLang="zh-CN" sz="3200">
                <a:solidFill>
                  <a:srgbClr val="FF3300"/>
                </a:solidFill>
                <a:latin typeface="Impact" panose="020B0806030902050204" pitchFamily="34" charset="0"/>
              </a:rPr>
              <a:t>. </a:t>
            </a:r>
            <a:r>
              <a:rPr lang="en-US" altLang="zh-CN" sz="3200">
                <a:latin typeface="Impact" panose="020B0806030902050204" pitchFamily="34" charset="0"/>
              </a:rPr>
              <a:t>0110 ,1000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0295" name="文本框 848902">
            <a:extLst>
              <a:ext uri="{FF2B5EF4-FFF2-40B4-BE49-F238E27FC236}">
                <a16:creationId xmlns:a16="http://schemas.microsoft.com/office/drawing/2014/main" id="{A307A7C1-34D9-4FF2-91B6-1EDA82435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Impact" panose="020B0806030902050204" pitchFamily="34" charset="0"/>
              </a:rPr>
              <a:t>二进制</a:t>
            </a:r>
            <a:r>
              <a:rPr lang="en-US" altLang="zh-CN" sz="3200">
                <a:latin typeface="Impact" panose="020B0806030902050204" pitchFamily="34" charset="0"/>
              </a:rPr>
              <a:t>:            1 ,1011 , 0111 </a:t>
            </a:r>
            <a:r>
              <a:rPr lang="en-US" altLang="zh-CN" sz="3200">
                <a:solidFill>
                  <a:srgbClr val="FF3300"/>
                </a:solidFill>
                <a:latin typeface="Impact" panose="020B0806030902050204" pitchFamily="34" charset="0"/>
              </a:rPr>
              <a:t>. </a:t>
            </a:r>
            <a:r>
              <a:rPr lang="en-US" altLang="zh-CN" sz="3200">
                <a:latin typeface="Impact" panose="020B0806030902050204" pitchFamily="34" charset="0"/>
              </a:rPr>
              <a:t>0110 ,1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40296" name="组合 848903">
            <a:extLst>
              <a:ext uri="{FF2B5EF4-FFF2-40B4-BE49-F238E27FC236}">
                <a16:creationId xmlns:a16="http://schemas.microsoft.com/office/drawing/2014/main" id="{2281430B-52B0-44A0-9ADF-7D7353E91700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2060575"/>
            <a:ext cx="1104900" cy="936625"/>
            <a:chOff x="2638" y="1298"/>
            <a:chExt cx="696" cy="590"/>
          </a:xfrm>
        </p:grpSpPr>
        <p:sp>
          <p:nvSpPr>
            <p:cNvPr id="140301" name="直接连接符 848904">
              <a:extLst>
                <a:ext uri="{FF2B5EF4-FFF2-40B4-BE49-F238E27FC236}">
                  <a16:creationId xmlns:a16="http://schemas.microsoft.com/office/drawing/2014/main" id="{0D612D58-8076-44A3-B948-DF4E97041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525"/>
              <a:ext cx="0" cy="363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2" name="文本框 848905">
              <a:extLst>
                <a:ext uri="{FF2B5EF4-FFF2-40B4-BE49-F238E27FC236}">
                  <a16:creationId xmlns:a16="http://schemas.microsoft.com/office/drawing/2014/main" id="{435B42D9-4A9B-413B-95D9-17D45CB77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1298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A50021"/>
                  </a:solidFill>
                  <a:ea typeface="楷体_GB2312" pitchFamily="49" charset="-122"/>
                </a:rPr>
                <a:t>分组起点</a:t>
              </a:r>
            </a:p>
          </p:txBody>
        </p:sp>
      </p:grpSp>
      <p:sp>
        <p:nvSpPr>
          <p:cNvPr id="140297" name="直接连接符 848906">
            <a:extLst>
              <a:ext uri="{FF2B5EF4-FFF2-40B4-BE49-F238E27FC236}">
                <a16:creationId xmlns:a16="http://schemas.microsoft.com/office/drawing/2014/main" id="{975BA363-CE26-480C-9555-891454174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4388" y="2924175"/>
            <a:ext cx="576262" cy="865188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8" name="文本框 848907">
            <a:extLst>
              <a:ext uri="{FF2B5EF4-FFF2-40B4-BE49-F238E27FC236}">
                <a16:creationId xmlns:a16="http://schemas.microsoft.com/office/drawing/2014/main" id="{1D7D550C-B073-4AC9-9B10-6A928F0F9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492375"/>
            <a:ext cx="224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低位补零，凑足四位</a:t>
            </a:r>
          </a:p>
        </p:txBody>
      </p:sp>
      <p:sp>
        <p:nvSpPr>
          <p:cNvPr id="140299" name="直接连接符 848908">
            <a:extLst>
              <a:ext uri="{FF2B5EF4-FFF2-40B4-BE49-F238E27FC236}">
                <a16:creationId xmlns:a16="http://schemas.microsoft.com/office/drawing/2014/main" id="{B6DFFD14-297C-4F50-86E3-BF5D34BA7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781300"/>
            <a:ext cx="649287" cy="1008063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00" name="文本框 848909">
            <a:extLst>
              <a:ext uri="{FF2B5EF4-FFF2-40B4-BE49-F238E27FC236}">
                <a16:creationId xmlns:a16="http://schemas.microsoft.com/office/drawing/2014/main" id="{9214CB5E-EE7B-449C-B030-3A4DD840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224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高位补零，凑足四位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849921">
            <a:extLst>
              <a:ext uri="{FF2B5EF4-FFF2-40B4-BE49-F238E27FC236}">
                <a16:creationId xmlns:a16="http://schemas.microsoft.com/office/drawing/2014/main" id="{E77F6327-08AB-4186-89F3-18DBFB69F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十六进制转换成二进制</a:t>
            </a:r>
          </a:p>
        </p:txBody>
      </p:sp>
      <p:sp>
        <p:nvSpPr>
          <p:cNvPr id="141315" name="文本占位符 849922">
            <a:extLst>
              <a:ext uri="{FF2B5EF4-FFF2-40B4-BE49-F238E27FC236}">
                <a16:creationId xmlns:a16="http://schemas.microsoft.com/office/drawing/2014/main" id="{9BB4FB67-02F0-4BF8-AF6D-11F75327A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方法：</a:t>
            </a:r>
            <a:r>
              <a:rPr lang="zh-CN" altLang="en-US" b="1">
                <a:ea typeface="楷体_GB2312" pitchFamily="49" charset="-122"/>
              </a:rPr>
              <a:t>一位十六进制数用四位二进制数表示。</a:t>
            </a:r>
          </a:p>
          <a:p>
            <a:pPr>
              <a:buFontTx/>
              <a:buNone/>
            </a:pPr>
            <a:endParaRPr lang="zh-CN" altLang="en-US"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/>
              <a:t>  (7AC.DE ) </a:t>
            </a:r>
            <a:r>
              <a:rPr lang="zh-CN" altLang="zh-CN" sz="2800" baseline="-25000">
                <a:latin typeface="宋体" panose="02010600030101010101" pitchFamily="2" charset="-122"/>
              </a:rPr>
              <a:t>16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	 =(0111,1010,1100</a:t>
            </a:r>
            <a:r>
              <a:rPr lang="en-US" altLang="zh-CN">
                <a:solidFill>
                  <a:srgbClr val="FF3300"/>
                </a:solidFill>
              </a:rPr>
              <a:t>.</a:t>
            </a:r>
            <a:r>
              <a:rPr lang="en-US" altLang="zh-CN"/>
              <a:t>1101,1110 ) </a:t>
            </a:r>
            <a:r>
              <a:rPr lang="zh-CN" altLang="zh-CN" sz="2800" baseline="-25000">
                <a:latin typeface="宋体" panose="02010600030101010101" pitchFamily="2" charset="-122"/>
              </a:rPr>
              <a:t>2 </a:t>
            </a:r>
          </a:p>
          <a:p>
            <a:pPr>
              <a:buFontTx/>
              <a:buNone/>
            </a:pPr>
            <a:r>
              <a:rPr lang="en-US" altLang="zh-CN"/>
              <a:t>		 =(11110101100 </a:t>
            </a:r>
            <a:r>
              <a:rPr lang="en-US" altLang="zh-CN">
                <a:solidFill>
                  <a:srgbClr val="FF3300"/>
                </a:solidFill>
              </a:rPr>
              <a:t>.</a:t>
            </a:r>
            <a:r>
              <a:rPr lang="en-US" altLang="zh-CN"/>
              <a:t>1101111 )</a:t>
            </a:r>
            <a:r>
              <a:rPr lang="zh-CN" altLang="zh-CN" sz="2800" baseline="-25000">
                <a:latin typeface="宋体" panose="02010600030101010101" pitchFamily="2" charset="-122"/>
              </a:rPr>
              <a:t>2</a:t>
            </a:r>
            <a:endParaRPr lang="en-US" altLang="zh-CN" sz="2800" baseline="-25000">
              <a:latin typeface="宋体" panose="02010600030101010101" pitchFamily="2" charset="-122"/>
            </a:endParaRPr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BDCFE102-DE41-4888-BAC6-5AD6A3479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计算机的数据表示与运算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1A8A2E03-A727-4561-AAF7-7FE0F295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sym typeface="+mn-ea"/>
              </a:rPr>
              <a:t>数据在计算机中的表示与存储</a:t>
            </a:r>
          </a:p>
          <a:p>
            <a:pPr lvl="2">
              <a:defRPr/>
            </a:pPr>
            <a:r>
              <a:rPr lang="zh-CN" altLang="en-US" sz="2680" noProof="1">
                <a:solidFill>
                  <a:schemeClr val="bg1">
                    <a:lumMod val="65000"/>
                  </a:schemeClr>
                </a:solidFill>
                <a:sym typeface="+mn-ea"/>
              </a:rPr>
              <a:t>数据编码与表示</a:t>
            </a:r>
            <a:endParaRPr lang="en-US" altLang="zh-CN" sz="2680" noProof="1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olidFill>
                  <a:schemeClr val="bg1">
                    <a:lumMod val="65000"/>
                  </a:schemeClr>
                </a:solidFill>
                <a:sym typeface="+mn-ea"/>
              </a:rPr>
              <a:t>逻辑型数据</a:t>
            </a:r>
            <a:endParaRPr lang="en-US" altLang="zh-CN" sz="2280" noProof="1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olidFill>
                  <a:schemeClr val="bg1">
                    <a:lumMod val="65000"/>
                  </a:schemeClr>
                </a:solidFill>
                <a:sym typeface="+mn-ea"/>
              </a:rPr>
              <a:t>字符型数据</a:t>
            </a:r>
            <a:endParaRPr lang="en-US" altLang="zh-CN" sz="2280" noProof="1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olidFill>
                  <a:schemeClr val="bg1">
                    <a:lumMod val="65000"/>
                  </a:schemeClr>
                </a:solidFill>
                <a:sym typeface="+mn-ea"/>
              </a:rPr>
              <a:t>字符串数据</a:t>
            </a:r>
            <a:endParaRPr lang="en-US" altLang="zh-CN" sz="2280" noProof="1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olidFill>
                  <a:schemeClr val="bg1">
                    <a:lumMod val="65000"/>
                  </a:schemeClr>
                </a:solidFill>
                <a:sym typeface="+mn-ea"/>
              </a:rPr>
              <a:t>二、八、十、十六进制数据转换</a:t>
            </a:r>
          </a:p>
          <a:p>
            <a:pPr lvl="2">
              <a:defRPr/>
            </a:pPr>
            <a:r>
              <a:rPr lang="zh-CN" altLang="en-US" sz="2680" noProof="1">
                <a:sym typeface="+mn-ea"/>
              </a:rPr>
              <a:t>数值存储形式</a:t>
            </a:r>
            <a:endParaRPr lang="zh-CN" altLang="en-US" sz="2680" noProof="1"/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定点数存储</a:t>
            </a:r>
            <a:endParaRPr lang="en-US" altLang="zh-CN" sz="2280" noProof="1">
              <a:sym typeface="+mn-ea"/>
            </a:endParaRPr>
          </a:p>
          <a:p>
            <a:pPr lvl="4">
              <a:defRPr/>
            </a:pPr>
            <a:r>
              <a:rPr lang="zh-CN" altLang="en-US" sz="2280" noProof="1">
                <a:sym typeface="+mn-ea"/>
              </a:rPr>
              <a:t>原码 补码 反码 移码</a:t>
            </a:r>
            <a:endParaRPr lang="zh-CN" altLang="en-US" sz="2280" noProof="1"/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浮点数存储</a:t>
            </a:r>
            <a:endParaRPr lang="zh-CN" altLang="en-US" sz="2280" noProof="1"/>
          </a:p>
          <a:p>
            <a:pPr>
              <a:defRPr/>
            </a:pPr>
            <a:r>
              <a:rPr lang="zh-CN" altLang="en-US" noProof="1">
                <a:sym typeface="+mn-ea"/>
              </a:rPr>
              <a:t>运算器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48964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文本框 950273">
            <a:extLst>
              <a:ext uri="{FF2B5EF4-FFF2-40B4-BE49-F238E27FC236}">
                <a16:creationId xmlns:a16="http://schemas.microsoft.com/office/drawing/2014/main" id="{BB98A9AD-2DE2-4787-A4AE-34677F88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Tahoma" panose="020B0604030504040204" pitchFamily="34" charset="0"/>
                <a:ea typeface="隶书" panose="02010509060101010101" pitchFamily="49" charset="-122"/>
              </a:rPr>
              <a:t>1</a:t>
            </a:r>
            <a:r>
              <a:rPr lang="zh-CN" altLang="en-US" sz="3200" b="1">
                <a:latin typeface="Tahoma" panose="020B0604030504040204" pitchFamily="34" charset="0"/>
                <a:ea typeface="隶书" panose="02010509060101010101" pitchFamily="49" charset="-122"/>
              </a:rPr>
              <a:t>）定点表示法</a:t>
            </a:r>
          </a:p>
        </p:txBody>
      </p:sp>
      <p:sp>
        <p:nvSpPr>
          <p:cNvPr id="151555" name="矩形 950274">
            <a:extLst>
              <a:ext uri="{FF2B5EF4-FFF2-40B4-BE49-F238E27FC236}">
                <a16:creationId xmlns:a16="http://schemas.microsoft.com/office/drawing/2014/main" id="{A12636AC-8D39-4E46-9198-FF772F02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81200"/>
            <a:ext cx="2438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1556" name="直接连接符 950275">
            <a:extLst>
              <a:ext uri="{FF2B5EF4-FFF2-40B4-BE49-F238E27FC236}">
                <a16:creationId xmlns:a16="http://schemas.microsoft.com/office/drawing/2014/main" id="{39E5D0B8-5DD8-425C-9E47-1F3593D22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0277" name="直接连接符 950276">
            <a:extLst>
              <a:ext uri="{FF2B5EF4-FFF2-40B4-BE49-F238E27FC236}">
                <a16:creationId xmlns:a16="http://schemas.microsoft.com/office/drawing/2014/main" id="{E99191BA-D526-4754-9353-6498C8C3F3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0278" name="文本框 950277">
            <a:extLst>
              <a:ext uri="{FF2B5EF4-FFF2-40B4-BE49-F238E27FC236}">
                <a16:creationId xmlns:a16="http://schemas.microsoft.com/office/drawing/2014/main" id="{6455049E-F2B1-41E4-A8E9-1977F35AE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19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  </a:t>
            </a:r>
            <a:r>
              <a:rPr lang="zh-CN" altLang="en-US" b="1">
                <a:latin typeface="Tahoma" panose="020B0604030504040204" pitchFamily="34" charset="0"/>
              </a:rPr>
              <a:t>符号</a:t>
            </a:r>
          </a:p>
        </p:txBody>
      </p:sp>
      <p:sp>
        <p:nvSpPr>
          <p:cNvPr id="950279" name="下弧形箭头 950278">
            <a:extLst>
              <a:ext uri="{FF2B5EF4-FFF2-40B4-BE49-F238E27FC236}">
                <a16:creationId xmlns:a16="http://schemas.microsoft.com/office/drawing/2014/main" id="{274F71ED-1162-46B1-A377-1A800113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38400"/>
            <a:ext cx="2362200" cy="533400"/>
          </a:xfrm>
          <a:prstGeom prst="curvedUpArrow">
            <a:avLst>
              <a:gd name="adj1" fmla="val 88571"/>
              <a:gd name="adj2" fmla="val 177143"/>
              <a:gd name="adj3" fmla="val 33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50280" name="文本框 950279">
            <a:extLst>
              <a:ext uri="{FF2B5EF4-FFF2-40B4-BE49-F238E27FC236}">
                <a16:creationId xmlns:a16="http://schemas.microsoft.com/office/drawing/2014/main" id="{AA2A7E2F-1C4F-441F-971E-24D7154A6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971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  </a:t>
            </a:r>
            <a:r>
              <a:rPr lang="zh-CN" altLang="en-US" b="1">
                <a:latin typeface="Tahoma" panose="020B0604030504040204" pitchFamily="34" charset="0"/>
              </a:rPr>
              <a:t>数值</a:t>
            </a:r>
          </a:p>
        </p:txBody>
      </p:sp>
      <p:sp>
        <p:nvSpPr>
          <p:cNvPr id="950281" name="流程图: 联系 950280">
            <a:extLst>
              <a:ext uri="{FF2B5EF4-FFF2-40B4-BE49-F238E27FC236}">
                <a16:creationId xmlns:a16="http://schemas.microsoft.com/office/drawing/2014/main" id="{9A2ECBD2-B217-44A0-BB14-7FBA208F1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50282" name="流程图: 联系 950281">
            <a:extLst>
              <a:ext uri="{FF2B5EF4-FFF2-40B4-BE49-F238E27FC236}">
                <a16:creationId xmlns:a16="http://schemas.microsoft.com/office/drawing/2014/main" id="{5CFCA192-A936-4E09-96CD-65BFBD6D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50283" name="文本框 950282">
            <a:extLst>
              <a:ext uri="{FF2B5EF4-FFF2-40B4-BE49-F238E27FC236}">
                <a16:creationId xmlns:a16="http://schemas.microsoft.com/office/drawing/2014/main" id="{D4A6F99F-EA63-4DAE-8EF3-E6CF0DF12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77724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①</a:t>
            </a:r>
            <a:r>
              <a:rPr lang="en-US" altLang="zh-CN" sz="2800" b="1">
                <a:latin typeface="Tahoma" panose="020B0604030504040204" pitchFamily="34" charset="0"/>
              </a:rPr>
              <a:t> </a:t>
            </a:r>
            <a:r>
              <a:rPr lang="zh-CN" altLang="en-US" sz="2800" b="1">
                <a:latin typeface="Tahoma" panose="020B0604030504040204" pitchFamily="34" charset="0"/>
              </a:rPr>
              <a:t>纯小数：</a:t>
            </a:r>
            <a:r>
              <a:rPr lang="zh-CN" altLang="en-US" b="1">
                <a:latin typeface="Tahoma" panose="020B0604030504040204" pitchFamily="34" charset="0"/>
              </a:rPr>
              <a:t>      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zh-CN" b="1">
                <a:latin typeface="Tahoma" panose="020B0604030504040204" pitchFamily="34" charset="0"/>
              </a:rPr>
              <a:t>a</a:t>
            </a:r>
            <a:r>
              <a:rPr lang="zh-CN" altLang="en-US" b="1">
                <a:latin typeface="宋体" panose="02010600030101010101" pitchFamily="2" charset="-122"/>
              </a:rPr>
              <a:t>、定点小数表示</a:t>
            </a:r>
            <a:r>
              <a:rPr lang="en-US" altLang="zh-CN" b="1">
                <a:latin typeface="宋体" panose="02010600030101010101" pitchFamily="2" charset="-122"/>
              </a:rPr>
              <a:t>:  Ns. N1 N2 … Nn</a:t>
            </a:r>
            <a:r>
              <a:rPr lang="zh-CN" altLang="en-US" b="1">
                <a:latin typeface="宋体" panose="02010600030101010101" pitchFamily="2" charset="-122"/>
              </a:rPr>
              <a:t>（原码、反码、  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                                 补码）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zh-CN" b="1">
                <a:latin typeface="Tahoma" panose="020B0604030504040204" pitchFamily="34" charset="0"/>
              </a:rPr>
              <a:t>b</a:t>
            </a:r>
            <a:r>
              <a:rPr lang="zh-CN" altLang="en-US" b="1">
                <a:latin typeface="Tahoma" panose="020B0604030504040204" pitchFamily="34" charset="0"/>
              </a:rPr>
              <a:t>、范围：</a:t>
            </a:r>
            <a:r>
              <a:rPr lang="en-US" altLang="zh-CN" b="1">
                <a:latin typeface="Tahoma" panose="020B0604030504040204" pitchFamily="34" charset="0"/>
              </a:rPr>
              <a:t>0</a:t>
            </a:r>
            <a:r>
              <a:rPr lang="en-US" altLang="zh-CN" b="1">
                <a:latin typeface="宋体" panose="02010600030101010101" pitchFamily="2" charset="-122"/>
              </a:rPr>
              <a:t>≤</a:t>
            </a:r>
            <a:r>
              <a:rPr lang="en-US" altLang="zh-CN" b="1">
                <a:latin typeface="Tahoma" panose="020B0604030504040204" pitchFamily="34" charset="0"/>
              </a:rPr>
              <a:t>  | X | </a:t>
            </a:r>
            <a:r>
              <a:rPr lang="en-US" altLang="zh-CN" b="1">
                <a:latin typeface="宋体" panose="02010600030101010101" pitchFamily="2" charset="-122"/>
              </a:rPr>
              <a:t>≤0.111…11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    </a:t>
            </a:r>
            <a:r>
              <a:rPr lang="zh-CN" altLang="en-US" b="1">
                <a:latin typeface="宋体" panose="02010600030101010101" pitchFamily="2" charset="-122"/>
              </a:rPr>
              <a:t>即：</a:t>
            </a:r>
            <a:r>
              <a:rPr lang="en-US" altLang="zh-CN" b="1">
                <a:latin typeface="宋体" panose="02010600030101010101" pitchFamily="2" charset="-122"/>
              </a:rPr>
              <a:t>0≤</a:t>
            </a:r>
            <a:r>
              <a:rPr lang="en-US" altLang="zh-CN" b="1">
                <a:latin typeface="Tahoma" panose="020B0604030504040204" pitchFamily="34" charset="0"/>
              </a:rPr>
              <a:t>  | X |</a:t>
            </a:r>
            <a:r>
              <a:rPr lang="en-US" altLang="zh-CN" b="1">
                <a:latin typeface="宋体" panose="02010600030101010101" pitchFamily="2" charset="-122"/>
              </a:rPr>
              <a:t>≤1-2</a:t>
            </a:r>
            <a:r>
              <a:rPr lang="en-US" altLang="zh-CN" b="1" baseline="30000">
                <a:latin typeface="宋体" panose="02010600030101010101" pitchFamily="2" charset="-122"/>
              </a:rPr>
              <a:t>-n</a:t>
            </a:r>
          </a:p>
        </p:txBody>
      </p:sp>
      <p:sp>
        <p:nvSpPr>
          <p:cNvPr id="151564" name="文本框 950287">
            <a:extLst>
              <a:ext uri="{FF2B5EF4-FFF2-40B4-BE49-F238E27FC236}">
                <a16:creationId xmlns:a16="http://schemas.microsoft.com/office/drawing/2014/main" id="{C5D43A30-2AF8-4531-9762-ED58EFADF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57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n</a:t>
            </a:r>
            <a:r>
              <a:rPr lang="zh-CN" altLang="en-US" b="1">
                <a:latin typeface="Tahoma" panose="020B0604030504040204" pitchFamily="34" charset="0"/>
              </a:rPr>
              <a:t>位</a:t>
            </a:r>
          </a:p>
        </p:txBody>
      </p:sp>
      <p:sp>
        <p:nvSpPr>
          <p:cNvPr id="151565" name="文本框 950288">
            <a:extLst>
              <a:ext uri="{FF2B5EF4-FFF2-40B4-BE49-F238E27FC236}">
                <a16:creationId xmlns:a16="http://schemas.microsoft.com/office/drawing/2014/main" id="{B765F8E2-276D-4BF1-A3DA-7AC6EBA4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057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1</a:t>
            </a:r>
            <a:r>
              <a:rPr lang="zh-CN" altLang="en-US" b="1">
                <a:latin typeface="Tahoma" panose="020B0604030504040204" pitchFamily="34" charset="0"/>
              </a:rPr>
              <a:t>位</a:t>
            </a:r>
          </a:p>
        </p:txBody>
      </p:sp>
      <p:sp>
        <p:nvSpPr>
          <p:cNvPr id="950290" name="云形标注 950289">
            <a:extLst>
              <a:ext uri="{FF2B5EF4-FFF2-40B4-BE49-F238E27FC236}">
                <a16:creationId xmlns:a16="http://schemas.microsoft.com/office/drawing/2014/main" id="{896310DD-0A81-453A-A939-1A56BD91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762000"/>
            <a:ext cx="4419600" cy="1676400"/>
          </a:xfrm>
          <a:prstGeom prst="cloudCallout">
            <a:avLst>
              <a:gd name="adj1" fmla="val -55065"/>
              <a:gd name="adj2" fmla="val 3731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由于约定在固定的位置，小数点就不再使用记号“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.”</a:t>
            </a: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来表示。</a:t>
            </a:r>
          </a:p>
          <a:p>
            <a:pPr algn="ctr"/>
            <a:endParaRPr lang="zh-CN" altLang="en-US">
              <a:solidFill>
                <a:srgbClr val="FF0000"/>
              </a:solidFill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151567" name="标题 33793">
            <a:extLst>
              <a:ext uri="{FF2B5EF4-FFF2-40B4-BE49-F238E27FC236}">
                <a16:creationId xmlns:a16="http://schemas.microsoft.com/office/drawing/2014/main" id="{26FC914F-04C0-4580-BEF7-8522687A75E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>
                <a:solidFill>
                  <a:schemeClr val="tx2"/>
                </a:solidFill>
              </a:rPr>
              <a:t>数值信息表示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5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50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50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5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5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8" grpId="0"/>
      <p:bldP spid="950280" grpId="0"/>
      <p:bldP spid="950283" grpId="0"/>
      <p:bldP spid="950290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文本框 951297">
            <a:extLst>
              <a:ext uri="{FF2B5EF4-FFF2-40B4-BE49-F238E27FC236}">
                <a16:creationId xmlns:a16="http://schemas.microsoft.com/office/drawing/2014/main" id="{5ABFFECB-1403-45B6-A425-5F52516A0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②</a:t>
            </a:r>
            <a:r>
              <a:rPr lang="en-US" altLang="zh-CN" sz="2800" b="1">
                <a:latin typeface="Tahoma" panose="020B0604030504040204" pitchFamily="34" charset="0"/>
              </a:rPr>
              <a:t> </a:t>
            </a:r>
            <a:r>
              <a:rPr lang="zh-CN" altLang="en-US" sz="2800" b="1">
                <a:latin typeface="Tahoma" panose="020B0604030504040204" pitchFamily="34" charset="0"/>
              </a:rPr>
              <a:t>纯整数</a:t>
            </a:r>
          </a:p>
        </p:txBody>
      </p:sp>
      <p:sp>
        <p:nvSpPr>
          <p:cNvPr id="951299" name="文本框 951298">
            <a:extLst>
              <a:ext uri="{FF2B5EF4-FFF2-40B4-BE49-F238E27FC236}">
                <a16:creationId xmlns:a16="http://schemas.microsoft.com/office/drawing/2014/main" id="{45CDF08C-0BE2-411A-81B4-6E1A3A7FA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5000"/>
            <a:ext cx="7848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a</a:t>
            </a:r>
            <a:r>
              <a:rPr lang="zh-CN" altLang="en-US" b="1">
                <a:latin typeface="宋体" panose="02010600030101010101" pitchFamily="2" charset="-122"/>
              </a:rPr>
              <a:t>、</a:t>
            </a:r>
            <a:r>
              <a:rPr lang="zh-CN" altLang="en-US" b="1">
                <a:latin typeface="Tahoma" panose="020B0604030504040204" pitchFamily="34" charset="0"/>
              </a:rPr>
              <a:t>定点整数表示：</a:t>
            </a:r>
            <a:r>
              <a:rPr lang="en-US" altLang="zh-CN" b="1">
                <a:latin typeface="Tahoma" panose="020B0604030504040204" pitchFamily="34" charset="0"/>
                <a:ea typeface="楷体_GB2312" pitchFamily="49" charset="-122"/>
              </a:rPr>
              <a:t>Ns N1 N2 … Nn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（原码、反码、  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                                 补码）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Tahoma" panose="020B0604030504040204" pitchFamily="34" charset="0"/>
              </a:rPr>
              <a:t>b</a:t>
            </a:r>
            <a:r>
              <a:rPr lang="zh-CN" altLang="en-US" b="1">
                <a:latin typeface="Tahoma" panose="020B0604030504040204" pitchFamily="34" charset="0"/>
              </a:rPr>
              <a:t>、范围：</a:t>
            </a:r>
            <a:r>
              <a:rPr lang="en-US" altLang="zh-CN" b="1">
                <a:latin typeface="Tahoma" panose="020B0604030504040204" pitchFamily="34" charset="0"/>
              </a:rPr>
              <a:t>0</a:t>
            </a:r>
            <a:r>
              <a:rPr lang="en-US" altLang="zh-CN" b="1">
                <a:latin typeface="宋体" panose="02010600030101010101" pitchFamily="2" charset="-122"/>
              </a:rPr>
              <a:t>≤</a:t>
            </a:r>
            <a:r>
              <a:rPr lang="en-US" altLang="zh-CN" b="1">
                <a:latin typeface="Tahoma" panose="020B0604030504040204" pitchFamily="34" charset="0"/>
              </a:rPr>
              <a:t> | X | </a:t>
            </a:r>
            <a:r>
              <a:rPr lang="en-US" altLang="zh-CN" b="1">
                <a:latin typeface="宋体" panose="02010600030101010101" pitchFamily="2" charset="-122"/>
              </a:rPr>
              <a:t>≤111…11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   </a:t>
            </a:r>
            <a:r>
              <a:rPr lang="zh-CN" altLang="en-US" b="1">
                <a:latin typeface="宋体" panose="02010600030101010101" pitchFamily="2" charset="-122"/>
              </a:rPr>
              <a:t>即：</a:t>
            </a:r>
            <a:r>
              <a:rPr lang="en-US" altLang="zh-CN" b="1">
                <a:latin typeface="Tahoma" panose="020B0604030504040204" pitchFamily="34" charset="0"/>
              </a:rPr>
              <a:t>0</a:t>
            </a:r>
            <a:r>
              <a:rPr lang="en-US" altLang="zh-CN" b="1">
                <a:latin typeface="宋体" panose="02010600030101010101" pitchFamily="2" charset="-122"/>
              </a:rPr>
              <a:t>≤</a:t>
            </a:r>
            <a:r>
              <a:rPr lang="en-US" altLang="zh-CN" b="1">
                <a:latin typeface="Tahoma" panose="020B0604030504040204" pitchFamily="34" charset="0"/>
              </a:rPr>
              <a:t> | X |  </a:t>
            </a:r>
            <a:r>
              <a:rPr lang="en-US" altLang="zh-CN" b="1">
                <a:latin typeface="宋体" panose="02010600030101010101" pitchFamily="2" charset="-122"/>
              </a:rPr>
              <a:t>≤2</a:t>
            </a:r>
            <a:r>
              <a:rPr lang="en-US" altLang="zh-CN" b="1" baseline="30000">
                <a:latin typeface="宋体" panose="02010600030101010101" pitchFamily="2" charset="-122"/>
              </a:rPr>
              <a:t>n</a:t>
            </a:r>
            <a:r>
              <a:rPr lang="en-US" altLang="zh-CN" b="1">
                <a:latin typeface="宋体" panose="02010600030101010101" pitchFamily="2" charset="-122"/>
              </a:rPr>
              <a:t>-1</a:t>
            </a:r>
            <a:endParaRPr lang="en-US" altLang="zh-CN" b="1" baseline="30000">
              <a:latin typeface="宋体" panose="02010600030101010101" pitchFamily="2" charset="-122"/>
            </a:endParaRPr>
          </a:p>
        </p:txBody>
      </p:sp>
      <p:sp>
        <p:nvSpPr>
          <p:cNvPr id="152580" name="文本框 951303">
            <a:extLst>
              <a:ext uri="{FF2B5EF4-FFF2-40B4-BE49-F238E27FC236}">
                <a16:creationId xmlns:a16="http://schemas.microsoft.com/office/drawing/2014/main" id="{EEF3740F-E4DF-46EB-814E-4CE44B3CA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76739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 b="1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952321">
            <a:extLst>
              <a:ext uri="{FF2B5EF4-FFF2-40B4-BE49-F238E27FC236}">
                <a16:creationId xmlns:a16="http://schemas.microsoft.com/office/drawing/2014/main" id="{0E2E6D0D-046E-4230-BB6D-C32911767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）浮点表示法</a:t>
            </a:r>
          </a:p>
        </p:txBody>
      </p:sp>
      <p:sp>
        <p:nvSpPr>
          <p:cNvPr id="952323" name="内容占位符 952322">
            <a:extLst>
              <a:ext uri="{FF2B5EF4-FFF2-40B4-BE49-F238E27FC236}">
                <a16:creationId xmlns:a16="http://schemas.microsoft.com/office/drawing/2014/main" id="{338F2F37-82A4-42A5-9047-354E1C81B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915400" cy="46482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  <a:ea typeface="隶书" panose="02010509060101010101" pitchFamily="49" charset="-122"/>
              </a:rPr>
              <a:t>①</a:t>
            </a:r>
            <a:r>
              <a:rPr lang="zh-CN" altLang="en-US" sz="3600" b="1">
                <a:ea typeface="隶书" panose="02010509060101010101" pitchFamily="49" charset="-122"/>
              </a:rPr>
              <a:t>定义：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/>
              <a:t>　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任意一个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进制都可以通过移动小数点的位置写成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　　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X=R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× M 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式中：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是基数，可以取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，一旦定义则不能改变，是隐含的。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是纯小数（含数的符号），称为尾数，表是数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的全部有效数字。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是阶码，纯整数，指出小数点在该数中的位置。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由于阶码可以取不同的数值，所以，小数点的位置是不确定的，这种数被称为浮点数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浮点数的表示格式：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X=2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× M</a:t>
            </a:r>
          </a:p>
        </p:txBody>
      </p:sp>
      <p:sp>
        <p:nvSpPr>
          <p:cNvPr id="951305" name="文本框 951304">
            <a:extLst>
              <a:ext uri="{FF2B5EF4-FFF2-40B4-BE49-F238E27FC236}">
                <a16:creationId xmlns:a16="http://schemas.microsoft.com/office/drawing/2014/main" id="{4696789C-75F8-4763-964C-549AF8DF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016000"/>
            <a:ext cx="8153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     </a:t>
            </a:r>
            <a:r>
              <a:rPr lang="zh-CN" altLang="en-US" sz="2400" b="1">
                <a:latin typeface="Tahoma" panose="020B0604030504040204" pitchFamily="34" charset="0"/>
              </a:rPr>
              <a:t>由于有些数据用定点数不易表示，所以采用了浮点表示法。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3" grpId="0" build="p"/>
      <p:bldP spid="9513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953345">
            <a:extLst>
              <a:ext uri="{FF2B5EF4-FFF2-40B4-BE49-F238E27FC236}">
                <a16:creationId xmlns:a16="http://schemas.microsoft.com/office/drawing/2014/main" id="{0E96B1BB-C5C0-4689-AFF2-AEC8A92565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>
                <a:latin typeface="隶书" panose="02010509060101010101" pitchFamily="49" charset="-122"/>
              </a:rPr>
              <a:t>② </a:t>
            </a:r>
            <a:r>
              <a:rPr lang="zh-CN" altLang="en-US" sz="3200">
                <a:latin typeface="隶书" panose="02010509060101010101" pitchFamily="49" charset="-122"/>
              </a:rPr>
              <a:t>浮点数的表示方案：</a:t>
            </a:r>
          </a:p>
        </p:txBody>
      </p:sp>
      <p:graphicFrame>
        <p:nvGraphicFramePr>
          <p:cNvPr id="953399" name="表格 953398">
            <a:extLst>
              <a:ext uri="{FF2B5EF4-FFF2-40B4-BE49-F238E27FC236}">
                <a16:creationId xmlns:a16="http://schemas.microsoft.com/office/drawing/2014/main" id="{96BA84E1-6217-49C4-911B-56B42B784449}"/>
              </a:ext>
            </a:extLst>
          </p:cNvPr>
          <p:cNvGraphicFramePr/>
          <p:nvPr/>
        </p:nvGraphicFramePr>
        <p:xfrm>
          <a:off x="1600200" y="1631950"/>
          <a:ext cx="57150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阶符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阶码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数符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数码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39" name="文本框 953364">
            <a:extLst>
              <a:ext uri="{FF2B5EF4-FFF2-40B4-BE49-F238E27FC236}">
                <a16:creationId xmlns:a16="http://schemas.microsoft.com/office/drawing/2014/main" id="{9AC30FF0-4EDE-40A7-946C-86E7E7BE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3195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Ⅰ</a:t>
            </a:r>
            <a:r>
              <a:rPr lang="zh-CN" altLang="en-US">
                <a:latin typeface="宋体" panose="02010600030101010101" pitchFamily="2" charset="-122"/>
              </a:rPr>
              <a:t>：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54640" name="文本框 953365">
            <a:extLst>
              <a:ext uri="{FF2B5EF4-FFF2-40B4-BE49-F238E27FC236}">
                <a16:creationId xmlns:a16="http://schemas.microsoft.com/office/drawing/2014/main" id="{E47C1964-4513-4FBC-A64A-7C99A3BD6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4635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Ⅱ</a:t>
            </a:r>
            <a:r>
              <a:rPr lang="zh-CN" altLang="en-US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953402" name="表格 953401">
            <a:extLst>
              <a:ext uri="{FF2B5EF4-FFF2-40B4-BE49-F238E27FC236}">
                <a16:creationId xmlns:a16="http://schemas.microsoft.com/office/drawing/2014/main" id="{64EF2F9F-F6A4-4FE9-8C58-83BCEE4282B3}"/>
              </a:ext>
            </a:extLst>
          </p:cNvPr>
          <p:cNvGraphicFramePr/>
          <p:nvPr/>
        </p:nvGraphicFramePr>
        <p:xfrm>
          <a:off x="1600200" y="2470150"/>
          <a:ext cx="5715000" cy="6953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3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数符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阶符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阶码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数码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53" name="矩形 953380">
            <a:extLst>
              <a:ext uri="{FF2B5EF4-FFF2-40B4-BE49-F238E27FC236}">
                <a16:creationId xmlns:a16="http://schemas.microsoft.com/office/drawing/2014/main" id="{E273C31B-35CD-4C0E-A6E5-E81C21222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32150"/>
            <a:ext cx="312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Ⅲ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——IEEE754</a:t>
            </a:r>
            <a:r>
              <a:rPr lang="zh-CN" altLang="en-US">
                <a:latin typeface="Times New Roman" panose="02020603050405020304" pitchFamily="18" charset="0"/>
              </a:rPr>
              <a:t>标准</a:t>
            </a:r>
          </a:p>
        </p:txBody>
      </p:sp>
      <p:sp>
        <p:nvSpPr>
          <p:cNvPr id="154654" name="文本框 953381">
            <a:extLst>
              <a:ext uri="{FF2B5EF4-FFF2-40B4-BE49-F238E27FC236}">
                <a16:creationId xmlns:a16="http://schemas.microsoft.com/office/drawing/2014/main" id="{5C8B3627-2FDB-4BD0-A73B-B4C260DA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8935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32</a:t>
            </a:r>
            <a:r>
              <a:rPr lang="zh-CN" altLang="en-US" b="1">
                <a:latin typeface="Tahoma" panose="020B0604030504040204" pitchFamily="34" charset="0"/>
              </a:rPr>
              <a:t>位</a:t>
            </a:r>
            <a:r>
              <a:rPr lang="zh-CN" altLang="en-US">
                <a:latin typeface="Tahoma" panose="020B0604030504040204" pitchFamily="34" charset="0"/>
              </a:rPr>
              <a:t>浮点数则：</a:t>
            </a:r>
          </a:p>
        </p:txBody>
      </p:sp>
      <p:grpSp>
        <p:nvGrpSpPr>
          <p:cNvPr id="154655" name="组合 953388">
            <a:extLst>
              <a:ext uri="{FF2B5EF4-FFF2-40B4-BE49-F238E27FC236}">
                <a16:creationId xmlns:a16="http://schemas.microsoft.com/office/drawing/2014/main" id="{D9652363-347D-43B3-8402-01446DC1ED8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146550"/>
            <a:ext cx="5800725" cy="1539875"/>
            <a:chOff x="1056" y="3168"/>
            <a:chExt cx="3654" cy="970"/>
          </a:xfrm>
        </p:grpSpPr>
        <p:grpSp>
          <p:nvGrpSpPr>
            <p:cNvPr id="154661" name="组合 953346">
              <a:extLst>
                <a:ext uri="{FF2B5EF4-FFF2-40B4-BE49-F238E27FC236}">
                  <a16:creationId xmlns:a16="http://schemas.microsoft.com/office/drawing/2014/main" id="{23B4251B-AC50-4512-B5EF-7B76FEC49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168"/>
              <a:ext cx="3654" cy="432"/>
              <a:chOff x="960" y="1536"/>
              <a:chExt cx="3654" cy="432"/>
            </a:xfrm>
          </p:grpSpPr>
          <p:sp>
            <p:nvSpPr>
              <p:cNvPr id="154668" name="文本框 953347">
                <a:extLst>
                  <a:ext uri="{FF2B5EF4-FFF2-40B4-BE49-F238E27FC236}">
                    <a16:creationId xmlns:a16="http://schemas.microsoft.com/office/drawing/2014/main" id="{898BF20A-B628-4FEB-8E0D-85DCBC56F4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654" cy="4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latin typeface="Times New Roman" panose="02020603050405020304" pitchFamily="18" charset="0"/>
                  </a:rPr>
                  <a:t>数符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　　</a:t>
                </a:r>
                <a:r>
                  <a:rPr lang="zh-CN" altLang="en-US">
                    <a:latin typeface="Times New Roman" panose="02020603050405020304" pitchFamily="18" charset="0"/>
                  </a:rPr>
                  <a:t>　    阶码　　　　　　　　　　尾数   </a:t>
                </a:r>
              </a:p>
              <a:p>
                <a:pPr algn="just"/>
                <a:r>
                  <a:rPr lang="zh-CN" altLang="en-US">
                    <a:latin typeface="Times New Roman" panose="02020603050405020304" pitchFamily="18" charset="0"/>
                  </a:rPr>
                  <a:t>   </a:t>
                </a:r>
                <a:r>
                  <a:rPr lang="en-US" altLang="zh-CN">
                    <a:latin typeface="Times New Roman" panose="02020603050405020304" pitchFamily="18" charset="0"/>
                  </a:rPr>
                  <a:t>S                    E                                             M           </a:t>
                </a:r>
              </a:p>
            </p:txBody>
          </p:sp>
          <p:sp>
            <p:nvSpPr>
              <p:cNvPr id="154669" name="直接连接符 953348">
                <a:extLst>
                  <a:ext uri="{FF2B5EF4-FFF2-40B4-BE49-F238E27FC236}">
                    <a16:creationId xmlns:a16="http://schemas.microsoft.com/office/drawing/2014/main" id="{D61EFD64-FC8C-4EC2-962E-461FB9C55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0" name="直接连接符 953349">
                <a:extLst>
                  <a:ext uri="{FF2B5EF4-FFF2-40B4-BE49-F238E27FC236}">
                    <a16:creationId xmlns:a16="http://schemas.microsoft.com/office/drawing/2014/main" id="{72412C6C-B10A-4C8D-823E-AF259551A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662" name="文本框 953382">
              <a:extLst>
                <a:ext uri="{FF2B5EF4-FFF2-40B4-BE49-F238E27FC236}">
                  <a16:creationId xmlns:a16="http://schemas.microsoft.com/office/drawing/2014/main" id="{585FBC54-D592-4175-BB47-A48085635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88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ahoma" panose="020B0604030504040204" pitchFamily="34" charset="0"/>
                </a:rPr>
                <a:t>1</a:t>
              </a:r>
              <a:r>
                <a:rPr lang="zh-CN" altLang="en-US" sz="2000">
                  <a:latin typeface="Tahoma" panose="020B0604030504040204" pitchFamily="34" charset="0"/>
                </a:rPr>
                <a:t>位</a:t>
              </a:r>
            </a:p>
          </p:txBody>
        </p:sp>
        <p:sp>
          <p:nvSpPr>
            <p:cNvPr id="154663" name="文本框 953383">
              <a:extLst>
                <a:ext uri="{FF2B5EF4-FFF2-40B4-BE49-F238E27FC236}">
                  <a16:creationId xmlns:a16="http://schemas.microsoft.com/office/drawing/2014/main" id="{36183771-4E3F-4986-975A-94AE6A3D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888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ahoma" panose="020B0604030504040204" pitchFamily="34" charset="0"/>
                </a:rPr>
                <a:t>23</a:t>
              </a:r>
              <a:r>
                <a:rPr lang="zh-CN" altLang="en-US" sz="2000">
                  <a:latin typeface="Tahoma" panose="020B0604030504040204" pitchFamily="34" charset="0"/>
                </a:rPr>
                <a:t>位</a:t>
              </a:r>
            </a:p>
          </p:txBody>
        </p:sp>
        <p:sp>
          <p:nvSpPr>
            <p:cNvPr id="154664" name="文本框 953384">
              <a:extLst>
                <a:ext uri="{FF2B5EF4-FFF2-40B4-BE49-F238E27FC236}">
                  <a16:creationId xmlns:a16="http://schemas.microsoft.com/office/drawing/2014/main" id="{FA9CF60D-BA3E-4AEF-B478-45DF24C77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88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ahoma" panose="020B0604030504040204" pitchFamily="34" charset="0"/>
                </a:rPr>
                <a:t>8</a:t>
              </a:r>
              <a:r>
                <a:rPr lang="zh-CN" altLang="en-US" sz="2000">
                  <a:latin typeface="Tahoma" panose="020B0604030504040204" pitchFamily="34" charset="0"/>
                </a:rPr>
                <a:t>位</a:t>
              </a:r>
            </a:p>
          </p:txBody>
        </p:sp>
        <p:sp>
          <p:nvSpPr>
            <p:cNvPr id="154665" name="直接连接符 953385">
              <a:extLst>
                <a:ext uri="{FF2B5EF4-FFF2-40B4-BE49-F238E27FC236}">
                  <a16:creationId xmlns:a16="http://schemas.microsoft.com/office/drawing/2014/main" id="{735F5000-BB8B-442D-B983-DC8B21883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6" name="直接连接符 953386">
              <a:extLst>
                <a:ext uri="{FF2B5EF4-FFF2-40B4-BE49-F238E27FC236}">
                  <a16:creationId xmlns:a16="http://schemas.microsoft.com/office/drawing/2014/main" id="{687E61D7-D29F-419F-A529-0254504E6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7" name="直接连接符 953387">
              <a:extLst>
                <a:ext uri="{FF2B5EF4-FFF2-40B4-BE49-F238E27FC236}">
                  <a16:creationId xmlns:a16="http://schemas.microsoft.com/office/drawing/2014/main" id="{F943DBD1-0FAC-4A9B-BF84-658B66F00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656" name="文本框 953390">
            <a:extLst>
              <a:ext uri="{FF2B5EF4-FFF2-40B4-BE49-F238E27FC236}">
                <a16:creationId xmlns:a16="http://schemas.microsoft.com/office/drawing/2014/main" id="{0FF8265B-89F5-4BE4-BDF7-85744B6F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528320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Times New Roman" panose="02020603050405020304" pitchFamily="18" charset="0"/>
              </a:rPr>
              <a:t>移码表示</a:t>
            </a:r>
          </a:p>
        </p:txBody>
      </p:sp>
      <p:sp>
        <p:nvSpPr>
          <p:cNvPr id="154657" name="文本框 953391">
            <a:extLst>
              <a:ext uri="{FF2B5EF4-FFF2-40B4-BE49-F238E27FC236}">
                <a16:creationId xmlns:a16="http://schemas.microsoft.com/office/drawing/2014/main" id="{CD19E22D-0272-4B23-B585-218D610C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3038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Times New Roman" panose="02020603050405020304" pitchFamily="18" charset="0"/>
              </a:rPr>
              <a:t>原码表示</a:t>
            </a:r>
          </a:p>
        </p:txBody>
      </p:sp>
      <p:sp>
        <p:nvSpPr>
          <p:cNvPr id="953393" name="文本框 953392">
            <a:extLst>
              <a:ext uri="{FF2B5EF4-FFF2-40B4-BE49-F238E27FC236}">
                <a16:creationId xmlns:a16="http://schemas.microsoft.com/office/drawing/2014/main" id="{EF75CA75-9470-42E0-BA0D-66CB8C727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503613"/>
            <a:ext cx="1103313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真值：</a:t>
            </a:r>
          </a:p>
        </p:txBody>
      </p:sp>
      <p:sp>
        <p:nvSpPr>
          <p:cNvPr id="154659" name="矩形 953394">
            <a:extLst>
              <a:ext uri="{FF2B5EF4-FFF2-40B4-BE49-F238E27FC236}">
                <a16:creationId xmlns:a16="http://schemas.microsoft.com/office/drawing/2014/main" id="{82077E20-56B7-4598-AECC-CF9885E68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53394" name="对象 953393">
            <a:extLst>
              <a:ext uri="{FF2B5EF4-FFF2-40B4-BE49-F238E27FC236}">
                <a16:creationId xmlns:a16="http://schemas.microsoft.com/office/drawing/2014/main" id="{05101D40-E544-406C-B1F9-634218CF953A}"/>
              </a:ext>
            </a:extLst>
          </p:cNvPr>
          <p:cNvGraphicFramePr>
            <a:graphicFrameLocks/>
          </p:cNvGraphicFramePr>
          <p:nvPr/>
        </p:nvGraphicFramePr>
        <p:xfrm>
          <a:off x="4500563" y="3359150"/>
          <a:ext cx="43926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6" r:id="rId4" imgW="1460500" imgH="228600" progId="Equation.3">
                  <p:embed/>
                </p:oleObj>
              </mc:Choice>
              <mc:Fallback>
                <p:oleObj r:id="rId4" imgW="1460500" imgH="228600" progId="Equation.3">
                  <p:embed/>
                  <p:pic>
                    <p:nvPicPr>
                      <p:cNvPr id="0" name="对象 95339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359150"/>
                        <a:ext cx="4392612" cy="6889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3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3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93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34817">
            <a:extLst>
              <a:ext uri="{FF2B5EF4-FFF2-40B4-BE49-F238E27FC236}">
                <a16:creationId xmlns:a16="http://schemas.microsoft.com/office/drawing/2014/main" id="{EC9B39EF-AC0F-4D19-B156-03F4B4EF9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zh-CN" altLang="en-US" b="1">
                <a:ea typeface="楷体_GB2312" pitchFamily="49" charset="-122"/>
              </a:rPr>
              <a:t>数值数据在计算机内的格式</a:t>
            </a:r>
            <a:endParaRPr lang="zh-CN" altLang="en-US"/>
          </a:p>
        </p:txBody>
      </p:sp>
      <p:sp>
        <p:nvSpPr>
          <p:cNvPr id="156675" name="文本框 34818">
            <a:extLst>
              <a:ext uri="{FF2B5EF4-FFF2-40B4-BE49-F238E27FC236}">
                <a16:creationId xmlns:a16="http://schemas.microsoft.com/office/drawing/2014/main" id="{5132DC4F-A9AD-4BE1-B2F0-132DCE14C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433513"/>
            <a:ext cx="7156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定点小数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     N  =  N   N    N  ……...N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6676" name="文本框 34819">
            <a:extLst>
              <a:ext uri="{FF2B5EF4-FFF2-40B4-BE49-F238E27FC236}">
                <a16:creationId xmlns:a16="http://schemas.microsoft.com/office/drawing/2014/main" id="{578C5B64-5E10-4105-B121-DF6F51F23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002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56677" name="文本框 34820">
            <a:extLst>
              <a:ext uri="{FF2B5EF4-FFF2-40B4-BE49-F238E27FC236}">
                <a16:creationId xmlns:a16="http://schemas.microsoft.com/office/drawing/2014/main" id="{C214BB24-3799-40E1-97E6-87A07931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600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</p:txBody>
      </p:sp>
      <p:sp>
        <p:nvSpPr>
          <p:cNvPr id="156678" name="文本框 34821">
            <a:extLst>
              <a:ext uri="{FF2B5EF4-FFF2-40B4-BE49-F238E27FC236}">
                <a16:creationId xmlns:a16="http://schemas.microsoft.com/office/drawing/2014/main" id="{370519A3-08B7-4320-A8E6-C907C289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6002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-n</a:t>
            </a:r>
          </a:p>
        </p:txBody>
      </p:sp>
      <p:sp>
        <p:nvSpPr>
          <p:cNvPr id="156679" name="文本框 34822">
            <a:extLst>
              <a:ext uri="{FF2B5EF4-FFF2-40B4-BE49-F238E27FC236}">
                <a16:creationId xmlns:a16="http://schemas.microsoft.com/office/drawing/2014/main" id="{77A854B0-5DA6-4157-997F-5A36E0562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-2</a:t>
            </a:r>
          </a:p>
        </p:txBody>
      </p:sp>
      <p:sp>
        <p:nvSpPr>
          <p:cNvPr id="156680" name="文本框 34823">
            <a:extLst>
              <a:ext uri="{FF2B5EF4-FFF2-40B4-BE49-F238E27FC236}">
                <a16:creationId xmlns:a16="http://schemas.microsoft.com/office/drawing/2014/main" id="{2C5766B4-AB64-48F2-8EC6-36F524874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整     数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N   =  N   N  N       ...  N   N</a:t>
            </a:r>
          </a:p>
        </p:txBody>
      </p:sp>
      <p:sp>
        <p:nvSpPr>
          <p:cNvPr id="156681" name="文本框 34824">
            <a:extLst>
              <a:ext uri="{FF2B5EF4-FFF2-40B4-BE49-F238E27FC236}">
                <a16:creationId xmlns:a16="http://schemas.microsoft.com/office/drawing/2014/main" id="{8DBA0242-08D3-41F7-97B8-71D136AA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56682" name="文本框 34825">
            <a:extLst>
              <a:ext uri="{FF2B5EF4-FFF2-40B4-BE49-F238E27FC236}">
                <a16:creationId xmlns:a16="http://schemas.microsoft.com/office/drawing/2014/main" id="{FDE2258B-8A3D-4881-9891-B88A7B16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56683" name="文本框 34826">
            <a:extLst>
              <a:ext uri="{FF2B5EF4-FFF2-40B4-BE49-F238E27FC236}">
                <a16:creationId xmlns:a16="http://schemas.microsoft.com/office/drawing/2014/main" id="{C4FEE724-FECE-4EC3-B084-383CAF99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69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56684" name="文本框 34827">
            <a:extLst>
              <a:ext uri="{FF2B5EF4-FFF2-40B4-BE49-F238E27FC236}">
                <a16:creationId xmlns:a16="http://schemas.microsoft.com/office/drawing/2014/main" id="{3F1C242B-F55E-4C53-BEDC-9E1269E3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26209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156685" name="文本框 34828">
            <a:extLst>
              <a:ext uri="{FF2B5EF4-FFF2-40B4-BE49-F238E27FC236}">
                <a16:creationId xmlns:a16="http://schemas.microsoft.com/office/drawing/2014/main" id="{D1C17D5B-829F-40A6-A18E-A81EC196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6670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</a:p>
        </p:txBody>
      </p:sp>
      <p:sp>
        <p:nvSpPr>
          <p:cNvPr id="156686" name="文本框 34829">
            <a:extLst>
              <a:ext uri="{FF2B5EF4-FFF2-40B4-BE49-F238E27FC236}">
                <a16:creationId xmlns:a16="http://schemas.microsoft.com/office/drawing/2014/main" id="{B98CB256-E54E-4BC8-8C63-B3C01B446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868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浮点数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N  = </a:t>
            </a:r>
            <a:r>
              <a:rPr lang="en-US" altLang="zh-CN" sz="3200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M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E   E      ...E   E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M   M   ...M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156687" name="文本框 34830">
            <a:extLst>
              <a:ext uri="{FF2B5EF4-FFF2-40B4-BE49-F238E27FC236}">
                <a16:creationId xmlns:a16="http://schemas.microsoft.com/office/drawing/2014/main" id="{8E942574-8CB2-4D08-AB5E-C9C7683E3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56688" name="文本框 34831">
            <a:extLst>
              <a:ext uri="{FF2B5EF4-FFF2-40B4-BE49-F238E27FC236}">
                <a16:creationId xmlns:a16="http://schemas.microsoft.com/office/drawing/2014/main" id="{7DBFEAA1-2947-466A-8DE9-56DA601FA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56689" name="文本框 34832">
            <a:extLst>
              <a:ext uri="{FF2B5EF4-FFF2-40B4-BE49-F238E27FC236}">
                <a16:creationId xmlns:a16="http://schemas.microsoft.com/office/drawing/2014/main" id="{F3D10489-1A6E-45A6-B72D-8C969060F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81400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m-1</a:t>
            </a:r>
          </a:p>
        </p:txBody>
      </p:sp>
      <p:sp>
        <p:nvSpPr>
          <p:cNvPr id="156690" name="文本框 34833">
            <a:extLst>
              <a:ext uri="{FF2B5EF4-FFF2-40B4-BE49-F238E27FC236}">
                <a16:creationId xmlns:a16="http://schemas.microsoft.com/office/drawing/2014/main" id="{6FECBC50-F3E8-4E28-B3CF-070B7B23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3581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56691" name="文本框 34834">
            <a:extLst>
              <a:ext uri="{FF2B5EF4-FFF2-40B4-BE49-F238E27FC236}">
                <a16:creationId xmlns:a16="http://schemas.microsoft.com/office/drawing/2014/main" id="{1A6F1644-1A0E-4DB8-ADF9-99159E5D8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0" y="3581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56692" name="文本框 34835">
            <a:extLst>
              <a:ext uri="{FF2B5EF4-FFF2-40B4-BE49-F238E27FC236}">
                <a16:creationId xmlns:a16="http://schemas.microsoft.com/office/drawing/2014/main" id="{35D6AF5A-DEFE-41F7-8BDA-3810CBF5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8140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</p:txBody>
      </p:sp>
      <p:sp>
        <p:nvSpPr>
          <p:cNvPr id="156693" name="文本框 34836">
            <a:extLst>
              <a:ext uri="{FF2B5EF4-FFF2-40B4-BE49-F238E27FC236}">
                <a16:creationId xmlns:a16="http://schemas.microsoft.com/office/drawing/2014/main" id="{A241DF63-1A01-4A3C-B385-D2E4FB87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3581400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-2</a:t>
            </a:r>
          </a:p>
        </p:txBody>
      </p:sp>
      <p:sp>
        <p:nvSpPr>
          <p:cNvPr id="156694" name="文本框 34837">
            <a:extLst>
              <a:ext uri="{FF2B5EF4-FFF2-40B4-BE49-F238E27FC236}">
                <a16:creationId xmlns:a16="http://schemas.microsoft.com/office/drawing/2014/main" id="{BBC8FD83-71C3-44D3-9236-C7DBE0867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5052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-n</a:t>
            </a:r>
          </a:p>
        </p:txBody>
      </p:sp>
      <p:sp>
        <p:nvSpPr>
          <p:cNvPr id="156695" name="文本框 34838">
            <a:extLst>
              <a:ext uri="{FF2B5EF4-FFF2-40B4-BE49-F238E27FC236}">
                <a16:creationId xmlns:a16="http://schemas.microsoft.com/office/drawing/2014/main" id="{77BBF269-8ECE-42FA-A1C8-E7A8ACFF9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0"/>
            <a:ext cx="6875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符号位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阶码位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尾数数码位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总位数</a:t>
            </a:r>
            <a:endParaRPr lang="zh-CN" altLang="en-US" sz="20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6696" name="文本框 34839">
            <a:extLst>
              <a:ext uri="{FF2B5EF4-FFF2-40B4-BE49-F238E27FC236}">
                <a16:creationId xmlns:a16="http://schemas.microsoft.com/office/drawing/2014/main" id="{487684AD-888E-4E8F-9080-360BF2B6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181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短浮点数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    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8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23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32</a:t>
            </a:r>
          </a:p>
        </p:txBody>
      </p:sp>
      <p:sp>
        <p:nvSpPr>
          <p:cNvPr id="156697" name="文本框 34840">
            <a:extLst>
              <a:ext uri="{FF2B5EF4-FFF2-40B4-BE49-F238E27FC236}">
                <a16:creationId xmlns:a16="http://schemas.microsoft.com/office/drawing/2014/main" id="{94C190C1-1100-4690-B4BA-C40CB39CF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5608638"/>
            <a:ext cx="7654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长浮点数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     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1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11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52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64 </a:t>
            </a:r>
          </a:p>
        </p:txBody>
      </p:sp>
      <p:sp>
        <p:nvSpPr>
          <p:cNvPr id="156698" name="文本框 34841">
            <a:extLst>
              <a:ext uri="{FF2B5EF4-FFF2-40B4-BE49-F238E27FC236}">
                <a16:creationId xmlns:a16="http://schemas.microsoft.com/office/drawing/2014/main" id="{6CCB24A7-CA55-453C-B5E8-7C025C0E9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065838"/>
            <a:ext cx="822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临时浮点数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     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15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64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80</a:t>
            </a:r>
          </a:p>
        </p:txBody>
      </p:sp>
      <p:sp>
        <p:nvSpPr>
          <p:cNvPr id="156699" name="文本框 34842">
            <a:extLst>
              <a:ext uri="{FF2B5EF4-FFF2-40B4-BE49-F238E27FC236}">
                <a16:creationId xmlns:a16="http://schemas.microsoft.com/office/drawing/2014/main" id="{F91CF4D3-3026-46D5-8D8C-8661D33FD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78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IEEE  标准：</a:t>
            </a:r>
            <a:r>
              <a:rPr lang="zh-CN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阶码用移码，</a:t>
            </a:r>
            <a:r>
              <a:rPr lang="zh-CN" altLang="zh-CN" sz="2000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尾数用原码</a:t>
            </a:r>
            <a:endParaRPr lang="en-US" altLang="zh-CN" sz="20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6700" name="文本框 34843">
            <a:extLst>
              <a:ext uri="{FF2B5EF4-FFF2-40B4-BE49-F238E27FC236}">
                <a16:creationId xmlns:a16="http://schemas.microsoft.com/office/drawing/2014/main" id="{F3D6B453-874A-4E79-954A-C39115D8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962400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基为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6701" name="直接连接符 34844">
            <a:extLst>
              <a:ext uri="{FF2B5EF4-FFF2-40B4-BE49-F238E27FC236}">
                <a16:creationId xmlns:a16="http://schemas.microsoft.com/office/drawing/2014/main" id="{947C19C8-9F65-43BF-A616-E27903F94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000125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1EE58114-6E45-4A72-8FB1-6742F9754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计算模型</a:t>
            </a:r>
          </a:p>
        </p:txBody>
      </p:sp>
      <p:pic>
        <p:nvPicPr>
          <p:cNvPr id="54275" name="内容占位符 3">
            <a:extLst>
              <a:ext uri="{FF2B5EF4-FFF2-40B4-BE49-F238E27FC236}">
                <a16:creationId xmlns:a16="http://schemas.microsoft.com/office/drawing/2014/main" id="{055A03E4-EAC0-4D37-9192-A8C1135F5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6475" y="1779588"/>
            <a:ext cx="3956050" cy="3759200"/>
          </a:xfrm>
        </p:spPr>
      </p:pic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159A0A07-DDBE-4933-9096-A1774D13A5FB}"/>
              </a:ext>
            </a:extLst>
          </p:cNvPr>
          <p:cNvSpPr/>
          <p:nvPr/>
        </p:nvSpPr>
        <p:spPr>
          <a:xfrm>
            <a:off x="6569075" y="1987550"/>
            <a:ext cx="1873250" cy="720725"/>
          </a:xfrm>
          <a:prstGeom prst="wedgeRoundRectCallout">
            <a:avLst>
              <a:gd name="adj1" fmla="val -92842"/>
              <a:gd name="adj2" fmla="val 725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C00000"/>
                </a:solidFill>
              </a:rPr>
              <a:t>运算数</a:t>
            </a:r>
            <a:r>
              <a:rPr lang="en-US" altLang="zh-CN" sz="2400" b="1" noProof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24E57DC6-7ED4-4AF2-B0AA-320E5F306703}"/>
              </a:ext>
            </a:extLst>
          </p:cNvPr>
          <p:cNvSpPr/>
          <p:nvPr/>
        </p:nvSpPr>
        <p:spPr>
          <a:xfrm>
            <a:off x="788988" y="1779588"/>
            <a:ext cx="1871662" cy="720725"/>
          </a:xfrm>
          <a:prstGeom prst="wedgeRoundRectCallout">
            <a:avLst>
              <a:gd name="adj1" fmla="val 41485"/>
              <a:gd name="adj2" fmla="val 940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C00000"/>
                </a:solidFill>
              </a:rPr>
              <a:t>运算数</a:t>
            </a:r>
            <a:r>
              <a:rPr lang="en-US" altLang="zh-CN" sz="2400" b="1" noProof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11297295-8333-4AB2-8B3D-45B8C9A65344}"/>
              </a:ext>
            </a:extLst>
          </p:cNvPr>
          <p:cNvSpPr/>
          <p:nvPr/>
        </p:nvSpPr>
        <p:spPr>
          <a:xfrm>
            <a:off x="3635375" y="1060450"/>
            <a:ext cx="1873250" cy="719138"/>
          </a:xfrm>
          <a:prstGeom prst="wedgeRoundRectCallout">
            <a:avLst>
              <a:gd name="adj1" fmla="val 41485"/>
              <a:gd name="adj2" fmla="val 940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C00000"/>
                </a:solidFill>
              </a:rPr>
              <a:t>运算</a:t>
            </a:r>
            <a:r>
              <a:rPr lang="zh-CN" sz="2400" b="1" noProof="1">
                <a:solidFill>
                  <a:srgbClr val="C00000"/>
                </a:solidFill>
              </a:rPr>
              <a:t>结果</a:t>
            </a: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7BD11878-601A-4094-8545-14CA4D294C7E}"/>
              </a:ext>
            </a:extLst>
          </p:cNvPr>
          <p:cNvSpPr/>
          <p:nvPr/>
        </p:nvSpPr>
        <p:spPr>
          <a:xfrm>
            <a:off x="1016000" y="3200400"/>
            <a:ext cx="1871663" cy="720725"/>
          </a:xfrm>
          <a:prstGeom prst="wedgeRoundRectCallout">
            <a:avLst>
              <a:gd name="adj1" fmla="val 101899"/>
              <a:gd name="adj2" fmla="val 122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C00000"/>
                </a:solidFill>
              </a:rPr>
              <a:t>运算</a:t>
            </a:r>
            <a:r>
              <a:rPr lang="zh-CN" sz="2400" b="1" noProof="1">
                <a:solidFill>
                  <a:srgbClr val="C00000"/>
                </a:solidFill>
              </a:rPr>
              <a:t>规则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C09D9614-2191-4A67-9630-210C3C12631E}"/>
              </a:ext>
            </a:extLst>
          </p:cNvPr>
          <p:cNvSpPr/>
          <p:nvPr/>
        </p:nvSpPr>
        <p:spPr>
          <a:xfrm>
            <a:off x="6569075" y="3833813"/>
            <a:ext cx="1873250" cy="720725"/>
          </a:xfrm>
          <a:prstGeom prst="wedgeRoundRectCallout">
            <a:avLst>
              <a:gd name="adj1" fmla="val -97693"/>
              <a:gd name="adj2" fmla="val -253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sz="2400" b="1" noProof="1">
                <a:solidFill>
                  <a:srgbClr val="C00000"/>
                </a:solidFill>
              </a:rPr>
              <a:t>中间结果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35841">
            <a:extLst>
              <a:ext uri="{FF2B5EF4-FFF2-40B4-BE49-F238E27FC236}">
                <a16:creationId xmlns:a16="http://schemas.microsoft.com/office/drawing/2014/main" id="{DE1EFEC0-7E00-408B-A9DC-FE676D283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zh-CN" altLang="en-US" b="1">
                <a:ea typeface="楷体_GB2312" pitchFamily="49" charset="-122"/>
              </a:rPr>
              <a:t>数值数据在计算机内的格式</a:t>
            </a:r>
            <a:endParaRPr lang="zh-CN" altLang="en-US"/>
          </a:p>
        </p:txBody>
      </p:sp>
      <p:sp>
        <p:nvSpPr>
          <p:cNvPr id="158723" name="文本框 35842">
            <a:extLst>
              <a:ext uri="{FF2B5EF4-FFF2-40B4-BE49-F238E27FC236}">
                <a16:creationId xmlns:a16="http://schemas.microsoft.com/office/drawing/2014/main" id="{1A2D8A82-4EC9-4FD0-87A0-D50A6BC61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433513"/>
            <a:ext cx="7156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定点小数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     N  =  N   N    N  ……...N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8724" name="文本框 35843">
            <a:extLst>
              <a:ext uri="{FF2B5EF4-FFF2-40B4-BE49-F238E27FC236}">
                <a16:creationId xmlns:a16="http://schemas.microsoft.com/office/drawing/2014/main" id="{143487E3-A579-4AB6-A102-8431DE275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002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58725" name="文本框 35844">
            <a:extLst>
              <a:ext uri="{FF2B5EF4-FFF2-40B4-BE49-F238E27FC236}">
                <a16:creationId xmlns:a16="http://schemas.microsoft.com/office/drawing/2014/main" id="{AC281F04-22FE-4529-A17B-A9819634F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600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</p:txBody>
      </p:sp>
      <p:sp>
        <p:nvSpPr>
          <p:cNvPr id="158726" name="文本框 35845">
            <a:extLst>
              <a:ext uri="{FF2B5EF4-FFF2-40B4-BE49-F238E27FC236}">
                <a16:creationId xmlns:a16="http://schemas.microsoft.com/office/drawing/2014/main" id="{09EADF17-960F-47F4-8A53-B5F235A9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6002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-n</a:t>
            </a:r>
          </a:p>
        </p:txBody>
      </p:sp>
      <p:sp>
        <p:nvSpPr>
          <p:cNvPr id="158727" name="文本框 35846">
            <a:extLst>
              <a:ext uri="{FF2B5EF4-FFF2-40B4-BE49-F238E27FC236}">
                <a16:creationId xmlns:a16="http://schemas.microsoft.com/office/drawing/2014/main" id="{DA088088-3320-4A3B-9FEE-B6135639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-2</a:t>
            </a:r>
          </a:p>
        </p:txBody>
      </p:sp>
      <p:sp>
        <p:nvSpPr>
          <p:cNvPr id="158728" name="文本框 35847">
            <a:extLst>
              <a:ext uri="{FF2B5EF4-FFF2-40B4-BE49-F238E27FC236}">
                <a16:creationId xmlns:a16="http://schemas.microsoft.com/office/drawing/2014/main" id="{B9B7D47D-B68A-4195-B249-162337955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整     数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N   =  N   N  N       ...  N   N</a:t>
            </a:r>
          </a:p>
        </p:txBody>
      </p:sp>
      <p:sp>
        <p:nvSpPr>
          <p:cNvPr id="158729" name="文本框 35848">
            <a:extLst>
              <a:ext uri="{FF2B5EF4-FFF2-40B4-BE49-F238E27FC236}">
                <a16:creationId xmlns:a16="http://schemas.microsoft.com/office/drawing/2014/main" id="{D0098DE0-C1AE-44B3-9599-B30756130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58730" name="文本框 35849">
            <a:extLst>
              <a:ext uri="{FF2B5EF4-FFF2-40B4-BE49-F238E27FC236}">
                <a16:creationId xmlns:a16="http://schemas.microsoft.com/office/drawing/2014/main" id="{AF7DF9BF-0B60-4890-AF13-02EB3C305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58731" name="文本框 35850">
            <a:extLst>
              <a:ext uri="{FF2B5EF4-FFF2-40B4-BE49-F238E27FC236}">
                <a16:creationId xmlns:a16="http://schemas.microsoft.com/office/drawing/2014/main" id="{076AC04C-618C-48C8-B04B-1D472EB29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26209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58732" name="文本框 35851">
            <a:extLst>
              <a:ext uri="{FF2B5EF4-FFF2-40B4-BE49-F238E27FC236}">
                <a16:creationId xmlns:a16="http://schemas.microsoft.com/office/drawing/2014/main" id="{5DD75526-DF27-45D2-BD41-7A12D23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26209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158733" name="文本框 35852">
            <a:extLst>
              <a:ext uri="{FF2B5EF4-FFF2-40B4-BE49-F238E27FC236}">
                <a16:creationId xmlns:a16="http://schemas.microsoft.com/office/drawing/2014/main" id="{198E7DBA-B6D6-4A21-BD3D-1DD87BCF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6670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</a:p>
        </p:txBody>
      </p:sp>
      <p:sp>
        <p:nvSpPr>
          <p:cNvPr id="158734" name="文本框 35853">
            <a:extLst>
              <a:ext uri="{FF2B5EF4-FFF2-40B4-BE49-F238E27FC236}">
                <a16:creationId xmlns:a16="http://schemas.microsoft.com/office/drawing/2014/main" id="{27D994D4-A95A-4F56-9DDE-BCCC82EC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868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浮点数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N  = </a:t>
            </a:r>
            <a:r>
              <a:rPr lang="en-US" altLang="zh-CN" sz="3200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M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E   E      ...E   E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M   M   ...M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158735" name="文本框 35854">
            <a:extLst>
              <a:ext uri="{FF2B5EF4-FFF2-40B4-BE49-F238E27FC236}">
                <a16:creationId xmlns:a16="http://schemas.microsoft.com/office/drawing/2014/main" id="{51C1BBEC-DB50-4BA5-B53F-C218A0E23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58736" name="文本框 35855">
            <a:extLst>
              <a:ext uri="{FF2B5EF4-FFF2-40B4-BE49-F238E27FC236}">
                <a16:creationId xmlns:a16="http://schemas.microsoft.com/office/drawing/2014/main" id="{B3DE8317-CCAC-4F26-8B41-6BBE47103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58737" name="文本框 35856">
            <a:extLst>
              <a:ext uri="{FF2B5EF4-FFF2-40B4-BE49-F238E27FC236}">
                <a16:creationId xmlns:a16="http://schemas.microsoft.com/office/drawing/2014/main" id="{A6CA01C4-8537-46C5-84EF-6123F0F85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81400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m-1</a:t>
            </a:r>
          </a:p>
        </p:txBody>
      </p:sp>
      <p:sp>
        <p:nvSpPr>
          <p:cNvPr id="158738" name="文本框 35857">
            <a:extLst>
              <a:ext uri="{FF2B5EF4-FFF2-40B4-BE49-F238E27FC236}">
                <a16:creationId xmlns:a16="http://schemas.microsoft.com/office/drawing/2014/main" id="{64E2D33F-EC61-48A0-A339-F524217F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3581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58739" name="文本框 35858">
            <a:extLst>
              <a:ext uri="{FF2B5EF4-FFF2-40B4-BE49-F238E27FC236}">
                <a16:creationId xmlns:a16="http://schemas.microsoft.com/office/drawing/2014/main" id="{F3C3EBA5-22E4-4C03-8DA5-0510EF964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0" y="3581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58740" name="文本框 35859">
            <a:extLst>
              <a:ext uri="{FF2B5EF4-FFF2-40B4-BE49-F238E27FC236}">
                <a16:creationId xmlns:a16="http://schemas.microsoft.com/office/drawing/2014/main" id="{B9288295-F8E4-4F89-A720-E1E009A49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8140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</p:txBody>
      </p:sp>
      <p:sp>
        <p:nvSpPr>
          <p:cNvPr id="158741" name="文本框 35860">
            <a:extLst>
              <a:ext uri="{FF2B5EF4-FFF2-40B4-BE49-F238E27FC236}">
                <a16:creationId xmlns:a16="http://schemas.microsoft.com/office/drawing/2014/main" id="{4F2D197B-9579-40CF-BD5C-B48911646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3581400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-2</a:t>
            </a:r>
          </a:p>
        </p:txBody>
      </p:sp>
      <p:sp>
        <p:nvSpPr>
          <p:cNvPr id="158742" name="文本框 35861">
            <a:extLst>
              <a:ext uri="{FF2B5EF4-FFF2-40B4-BE49-F238E27FC236}">
                <a16:creationId xmlns:a16="http://schemas.microsoft.com/office/drawing/2014/main" id="{3BABA788-A429-4A91-B71C-9FE4E9613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5052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-n</a:t>
            </a:r>
          </a:p>
        </p:txBody>
      </p:sp>
      <p:sp>
        <p:nvSpPr>
          <p:cNvPr id="158743" name="文本框 35862">
            <a:extLst>
              <a:ext uri="{FF2B5EF4-FFF2-40B4-BE49-F238E27FC236}">
                <a16:creationId xmlns:a16="http://schemas.microsoft.com/office/drawing/2014/main" id="{A39DA2A4-5B71-4D5A-BDBD-2E4B3A28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0"/>
            <a:ext cx="6875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符号位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阶码位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尾数数码位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总位数</a:t>
            </a:r>
            <a:endParaRPr lang="zh-CN" altLang="en-US" sz="20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8744" name="文本框 35863">
            <a:extLst>
              <a:ext uri="{FF2B5EF4-FFF2-40B4-BE49-F238E27FC236}">
                <a16:creationId xmlns:a16="http://schemas.microsoft.com/office/drawing/2014/main" id="{C7FB279C-1494-4FD0-AC83-50E275A32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10175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短浮点数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    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8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23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32</a:t>
            </a:r>
          </a:p>
        </p:txBody>
      </p:sp>
      <p:sp>
        <p:nvSpPr>
          <p:cNvPr id="158745" name="文本框 35864">
            <a:extLst>
              <a:ext uri="{FF2B5EF4-FFF2-40B4-BE49-F238E27FC236}">
                <a16:creationId xmlns:a16="http://schemas.microsoft.com/office/drawing/2014/main" id="{390EB084-8298-464A-9DA6-8445BF3B3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5607050"/>
            <a:ext cx="7654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长浮点数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     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1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11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52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64 </a:t>
            </a:r>
          </a:p>
        </p:txBody>
      </p:sp>
      <p:sp>
        <p:nvSpPr>
          <p:cNvPr id="158746" name="文本框 35865">
            <a:extLst>
              <a:ext uri="{FF2B5EF4-FFF2-40B4-BE49-F238E27FC236}">
                <a16:creationId xmlns:a16="http://schemas.microsoft.com/office/drawing/2014/main" id="{25171F81-802E-4EC3-AE0F-A0AD07CCB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0" y="6064250"/>
            <a:ext cx="822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临时浮点数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 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15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 64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80</a:t>
            </a:r>
          </a:p>
        </p:txBody>
      </p:sp>
      <p:sp>
        <p:nvSpPr>
          <p:cNvPr id="158747" name="文本框 35866">
            <a:extLst>
              <a:ext uri="{FF2B5EF4-FFF2-40B4-BE49-F238E27FC236}">
                <a16:creationId xmlns:a16="http://schemas.microsoft.com/office/drawing/2014/main" id="{B55DC711-E848-4747-8085-12BCCCFE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78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IEEE  标准：</a:t>
            </a:r>
            <a:r>
              <a:rPr lang="zh-CN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阶码用移码，</a:t>
            </a:r>
            <a:r>
              <a:rPr lang="zh-CN" altLang="zh-CN" sz="2000" b="1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rPr>
              <a:t>尾数用原码</a:t>
            </a:r>
            <a:endParaRPr lang="en-US" altLang="zh-CN" sz="20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8748" name="文本框 35867">
            <a:extLst>
              <a:ext uri="{FF2B5EF4-FFF2-40B4-BE49-F238E27FC236}">
                <a16:creationId xmlns:a16="http://schemas.microsoft.com/office/drawing/2014/main" id="{D5937476-9AA6-4526-9F70-9D4D7E95B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962400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基为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8749" name="直接连接符 35868">
            <a:extLst>
              <a:ext uri="{FF2B5EF4-FFF2-40B4-BE49-F238E27FC236}">
                <a16:creationId xmlns:a16="http://schemas.microsoft.com/office/drawing/2014/main" id="{BD1064FD-B3E6-4888-86C7-236029DF33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1828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0" name="直接连接符 35869">
            <a:extLst>
              <a:ext uri="{FF2B5EF4-FFF2-40B4-BE49-F238E27FC236}">
                <a16:creationId xmlns:a16="http://schemas.microsoft.com/office/drawing/2014/main" id="{E09618AF-6071-46EC-8AC5-D92BE060C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2819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1" name="直接连接符 35870">
            <a:extLst>
              <a:ext uri="{FF2B5EF4-FFF2-40B4-BE49-F238E27FC236}">
                <a16:creationId xmlns:a16="http://schemas.microsoft.com/office/drawing/2014/main" id="{A4D22CB9-5AE5-4F24-98DC-3F31C6B701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733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2" name="直接连接符 35871">
            <a:extLst>
              <a:ext uri="{FF2B5EF4-FFF2-40B4-BE49-F238E27FC236}">
                <a16:creationId xmlns:a16="http://schemas.microsoft.com/office/drawing/2014/main" id="{3C4A98B0-1D5C-4F96-91BD-C84E8A125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000125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005569">
            <a:extLst>
              <a:ext uri="{FF2B5EF4-FFF2-40B4-BE49-F238E27FC236}">
                <a16:creationId xmlns:a16="http://schemas.microsoft.com/office/drawing/2014/main" id="{17161EFA-6E0D-4328-9F2F-0C2FE6DB7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300" y="460375"/>
            <a:ext cx="5410200" cy="533400"/>
          </a:xfrm>
        </p:spPr>
        <p:txBody>
          <a:bodyPr/>
          <a:lstStyle/>
          <a:p>
            <a:r>
              <a:rPr lang="zh-CN" altLang="en-US" sz="2800">
                <a:latin typeface="隶书" panose="02010509060101010101" pitchFamily="49" charset="-122"/>
              </a:rPr>
              <a:t>尾数规格化</a:t>
            </a:r>
          </a:p>
        </p:txBody>
      </p:sp>
      <p:sp>
        <p:nvSpPr>
          <p:cNvPr id="160771" name="文本占位符 1005570">
            <a:extLst>
              <a:ext uri="{FF2B5EF4-FFF2-40B4-BE49-F238E27FC236}">
                <a16:creationId xmlns:a16="http://schemas.microsoft.com/office/drawing/2014/main" id="{890F187E-1C6E-4636-8CF7-40522B7E5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84263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定义：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所谓规格化数，就是非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的尾数，其绝对值应大于或等于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．</a:t>
            </a:r>
            <a:r>
              <a:rPr lang="en-US" altLang="zh-CN" sz="2400" b="1">
                <a:latin typeface="宋体" panose="02010600030101010101" pitchFamily="2" charset="-122"/>
              </a:rPr>
              <a:t>5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判别方法：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  如果用原码表示，规格化数的尾数应满足 </a:t>
            </a:r>
            <a:r>
              <a:rPr lang="en-US" altLang="zh-CN" sz="2400" b="1">
                <a:latin typeface="宋体" panose="02010600030101010101" pitchFamily="2" charset="-122"/>
              </a:rPr>
              <a:t>1/2≤|S|&lt;1</a:t>
            </a:r>
            <a:r>
              <a:rPr lang="zh-CN" altLang="en-US" sz="2400" b="1">
                <a:latin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chemeClr val="hlink"/>
                </a:solidFill>
                <a:latin typeface="宋体" panose="02010600030101010101" pitchFamily="2" charset="-122"/>
              </a:rPr>
              <a:t>即尾数的最高数值位一定为</a:t>
            </a:r>
            <a:r>
              <a:rPr lang="en-US" altLang="zh-CN" sz="2400" b="1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chemeClr val="hlink"/>
                </a:solidFill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  如果用补码表示，对于正数，规格化尾数满足的条件与原码相同，对于负数，规格化尾数应满足</a:t>
            </a:r>
            <a:r>
              <a:rPr lang="en-US" altLang="zh-CN" sz="2400" b="1">
                <a:latin typeface="宋体" panose="02010600030101010101" pitchFamily="2" charset="-122"/>
              </a:rPr>
              <a:t>-1/2&gt;S≥-1</a:t>
            </a:r>
            <a:r>
              <a:rPr lang="zh-CN" altLang="en-US" sz="2400" b="1">
                <a:latin typeface="宋体" panose="02010600030101010101" pitchFamily="2" charset="-122"/>
              </a:rPr>
              <a:t>，这样，用补码表示的规格化尾数即为</a:t>
            </a:r>
            <a:r>
              <a:rPr lang="zh-CN" altLang="en-US" sz="2400" b="1">
                <a:solidFill>
                  <a:schemeClr val="hlink"/>
                </a:solidFill>
                <a:latin typeface="宋体" panose="02010600030101010101" pitchFamily="2" charset="-122"/>
              </a:rPr>
              <a:t>尾数数值最高位与符号位相反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规格化：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存储在计算机中的浮点数以及运算结果的浮点数都应为规格化数，如果尾数不是规格化数，要用移位方法把他变为规格化数，这种处理过程，称为规格化。</a:t>
            </a:r>
          </a:p>
        </p:txBody>
      </p:sp>
      <p:sp>
        <p:nvSpPr>
          <p:cNvPr id="1005572" name="文本框 1005571">
            <a:extLst>
              <a:ext uri="{FF2B5EF4-FFF2-40B4-BE49-F238E27FC236}">
                <a16:creationId xmlns:a16="http://schemas.microsoft.com/office/drawing/2014/main" id="{39F4313E-2A09-446E-AFCB-994E2A550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330" y="3356992"/>
            <a:ext cx="4679950" cy="155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规格化的原码：</a:t>
            </a:r>
            <a:r>
              <a:rPr lang="en-US" altLang="zh-CN" dirty="0">
                <a:latin typeface="Times New Roman" panose="02020603050405020304" pitchFamily="18" charset="0"/>
              </a:rPr>
              <a:t>0.1××××  </a:t>
            </a:r>
            <a:r>
              <a:rPr lang="zh-CN" altLang="en-US" dirty="0">
                <a:latin typeface="Times New Roman" panose="02020603050405020304" pitchFamily="18" charset="0"/>
              </a:rPr>
              <a:t>正数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1.1××××   </a:t>
            </a:r>
            <a:r>
              <a:rPr lang="zh-CN" altLang="en-US" dirty="0">
                <a:latin typeface="Times New Roman" panose="02020603050405020304" pitchFamily="18" charset="0"/>
              </a:rPr>
              <a:t>负数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规格化的补码：</a:t>
            </a:r>
            <a:r>
              <a:rPr lang="en-US" altLang="zh-CN" dirty="0">
                <a:latin typeface="Times New Roman" panose="02020603050405020304" pitchFamily="18" charset="0"/>
              </a:rPr>
              <a:t>0.1××××  </a:t>
            </a:r>
            <a:r>
              <a:rPr lang="zh-CN" altLang="en-US" dirty="0">
                <a:latin typeface="Times New Roman" panose="02020603050405020304" pitchFamily="18" charset="0"/>
              </a:rPr>
              <a:t>正数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1.0××××  </a:t>
            </a:r>
            <a:r>
              <a:rPr lang="zh-CN" altLang="en-US" dirty="0">
                <a:latin typeface="Times New Roman" panose="02020603050405020304" pitchFamily="18" charset="0"/>
              </a:rPr>
              <a:t>负数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2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9" name="文本框 954378">
            <a:extLst>
              <a:ext uri="{FF2B5EF4-FFF2-40B4-BE49-F238E27FC236}">
                <a16:creationId xmlns:a16="http://schemas.microsoft.com/office/drawing/2014/main" id="{801C23C9-7FC8-4DE1-972B-5DC5C645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77724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ahoma" panose="020B0604030504040204" pitchFamily="34" charset="0"/>
              </a:rPr>
              <a:t>尾数规格化的另一种形式：</a:t>
            </a:r>
            <a:r>
              <a:rPr lang="zh-CN" altLang="en-US" sz="2400">
                <a:latin typeface="Tahoma" panose="020B0604030504040204" pitchFamily="34" charset="0"/>
              </a:rPr>
              <a:t> </a:t>
            </a:r>
            <a:r>
              <a:rPr lang="en-US" altLang="zh-CN" sz="2400" b="1">
                <a:latin typeface="Tahoma" panose="020B0604030504040204" pitchFamily="34" charset="0"/>
              </a:rPr>
              <a:t>1.M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ahoma" panose="020B0604030504040204" pitchFamily="34" charset="0"/>
              </a:rPr>
              <a:t>例：</a:t>
            </a:r>
            <a:r>
              <a:rPr lang="en-US" altLang="zh-CN" sz="2400" b="1">
                <a:latin typeface="Tahoma" panose="020B0604030504040204" pitchFamily="34" charset="0"/>
              </a:rPr>
              <a:t>A=2</a:t>
            </a:r>
            <a:r>
              <a:rPr lang="en-US" altLang="zh-CN" sz="2400" b="1" baseline="30000">
                <a:latin typeface="Tahoma" panose="020B0604030504040204" pitchFamily="34" charset="0"/>
              </a:rPr>
              <a:t>4</a:t>
            </a:r>
            <a:r>
              <a:rPr lang="en-US" altLang="zh-CN" sz="2400" b="1">
                <a:latin typeface="Tahoma" panose="020B0604030504040204" pitchFamily="34" charset="0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×0.0000000010101=2</a:t>
            </a:r>
            <a:r>
              <a:rPr lang="en-US" altLang="zh-CN" sz="2400" b="1" baseline="30000">
                <a:latin typeface="宋体" panose="02010600030101010101" pitchFamily="2" charset="-122"/>
              </a:rPr>
              <a:t>-5</a:t>
            </a:r>
            <a:r>
              <a:rPr lang="en-US" altLang="zh-CN" sz="2400" b="1">
                <a:latin typeface="宋体" panose="02010600030101010101" pitchFamily="2" charset="-122"/>
              </a:rPr>
              <a:t> ×1.0101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</a:rPr>
              <a:t>    </a:t>
            </a:r>
            <a:endParaRPr lang="en-US" altLang="zh-CN" sz="2400" b="1" baseline="30000">
              <a:latin typeface="宋体" panose="02010600030101010101" pitchFamily="2" charset="-122"/>
            </a:endParaRPr>
          </a:p>
        </p:txBody>
      </p:sp>
      <p:sp>
        <p:nvSpPr>
          <p:cNvPr id="954380" name="文本框 954379">
            <a:extLst>
              <a:ext uri="{FF2B5EF4-FFF2-40B4-BE49-F238E27FC236}">
                <a16:creationId xmlns:a16="http://schemas.microsoft.com/office/drawing/2014/main" id="{FB71191C-7FCF-45BB-81C0-B0AA496AC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739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ahoma" panose="020B0604030504040204" pitchFamily="34" charset="0"/>
              </a:rPr>
              <a:t>阶码：用移码表示，对于两个指数大小的比较和对阶操作都比较方便。</a:t>
            </a:r>
          </a:p>
        </p:txBody>
      </p:sp>
      <p:sp>
        <p:nvSpPr>
          <p:cNvPr id="954384" name="矩形 954383">
            <a:extLst>
              <a:ext uri="{FF2B5EF4-FFF2-40B4-BE49-F238E27FC236}">
                <a16:creationId xmlns:a16="http://schemas.microsoft.com/office/drawing/2014/main" id="{A363E5CA-BE39-4B39-8A58-788817B2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00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阶码与尾数的位数关系</a:t>
            </a:r>
          </a:p>
        </p:txBody>
      </p:sp>
      <p:sp>
        <p:nvSpPr>
          <p:cNvPr id="954385" name="左大括号 954384">
            <a:extLst>
              <a:ext uri="{FF2B5EF4-FFF2-40B4-BE49-F238E27FC236}">
                <a16:creationId xmlns:a16="http://schemas.microsoft.com/office/drawing/2014/main" id="{1FDA66DA-3E04-4DAC-AAE0-871703A78E69}"/>
              </a:ext>
            </a:extLst>
          </p:cNvPr>
          <p:cNvSpPr>
            <a:spLocks/>
          </p:cNvSpPr>
          <p:nvPr/>
        </p:nvSpPr>
        <p:spPr bwMode="auto">
          <a:xfrm>
            <a:off x="1752600" y="4724400"/>
            <a:ext cx="304800" cy="1066800"/>
          </a:xfrm>
          <a:prstGeom prst="leftBrace">
            <a:avLst>
              <a:gd name="adj1" fmla="val 2895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54386" name="文本框 954385">
            <a:extLst>
              <a:ext uri="{FF2B5EF4-FFF2-40B4-BE49-F238E27FC236}">
                <a16:creationId xmlns:a16="http://schemas.microsoft.com/office/drawing/2014/main" id="{73B4C51A-5DBE-4747-83F1-D182F9E24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精度：</a:t>
            </a:r>
          </a:p>
        </p:txBody>
      </p:sp>
      <p:sp>
        <p:nvSpPr>
          <p:cNvPr id="954387" name="文本框 954386">
            <a:extLst>
              <a:ext uri="{FF2B5EF4-FFF2-40B4-BE49-F238E27FC236}">
                <a16:creationId xmlns:a16="http://schemas.microsoft.com/office/drawing/2014/main" id="{E53D5DD2-B6C0-4023-90A5-8B272DEC2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86400"/>
            <a:ext cx="135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范围：</a:t>
            </a:r>
          </a:p>
        </p:txBody>
      </p:sp>
      <p:sp>
        <p:nvSpPr>
          <p:cNvPr id="954388" name="文本框 954387">
            <a:extLst>
              <a:ext uri="{FF2B5EF4-FFF2-40B4-BE49-F238E27FC236}">
                <a16:creationId xmlns:a16="http://schemas.microsoft.com/office/drawing/2014/main" id="{3B19D025-F9AC-4991-932E-50E245D9F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尾数</a:t>
            </a:r>
          </a:p>
        </p:txBody>
      </p:sp>
      <p:sp>
        <p:nvSpPr>
          <p:cNvPr id="954389" name="文本框 954388">
            <a:extLst>
              <a:ext uri="{FF2B5EF4-FFF2-40B4-BE49-F238E27FC236}">
                <a16:creationId xmlns:a16="http://schemas.microsoft.com/office/drawing/2014/main" id="{D038462E-2537-4F64-B730-EC38C83BD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86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指数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5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5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5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5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5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9" grpId="0"/>
      <p:bldP spid="954380" grpId="0"/>
      <p:bldP spid="954384" grpId="0"/>
      <p:bldP spid="954386" grpId="0"/>
      <p:bldP spid="954387" grpId="0"/>
      <p:bldP spid="954388" grpId="0"/>
      <p:bldP spid="95438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950273">
            <a:extLst>
              <a:ext uri="{FF2B5EF4-FFF2-40B4-BE49-F238E27FC236}">
                <a16:creationId xmlns:a16="http://schemas.microsoft.com/office/drawing/2014/main" id="{E053F9B4-25CB-40E1-A5BA-5033E2759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3). </a:t>
            </a:r>
            <a:r>
              <a:rPr lang="zh-CN" altLang="en-US"/>
              <a:t>定点数与浮点数的比较</a:t>
            </a:r>
          </a:p>
        </p:txBody>
      </p:sp>
      <p:sp>
        <p:nvSpPr>
          <p:cNvPr id="162819" name="文本占位符 950274">
            <a:extLst>
              <a:ext uri="{FF2B5EF4-FFF2-40B4-BE49-F238E27FC236}">
                <a16:creationId xmlns:a16="http://schemas.microsoft.com/office/drawing/2014/main" id="{8AFBC36E-CBE5-4BA7-B68C-4D1915454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circleNumDbPlain"/>
            </a:pPr>
            <a:r>
              <a:rPr lang="zh-CN" altLang="en-US" sz="2400" b="1">
                <a:ea typeface="楷体_GB2312" pitchFamily="49" charset="-122"/>
              </a:rPr>
              <a:t>数的表示范围：当浮点机和定点机中的数的位数相同时，浮点数的表示范围比定点数大得多。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circleNumDbPlain"/>
            </a:pPr>
            <a:r>
              <a:rPr lang="zh-CN" altLang="en-US" sz="2400" b="1">
                <a:ea typeface="楷体_GB2312" pitchFamily="49" charset="-122"/>
              </a:rPr>
              <a:t>数的精度：当浮点数为规格化数时，其精度远比定点数高。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circleNumDbPlain"/>
            </a:pPr>
            <a:r>
              <a:rPr lang="zh-CN" altLang="en-US" sz="2400" b="1">
                <a:ea typeface="楷体_GB2312" pitchFamily="49" charset="-122"/>
              </a:rPr>
              <a:t>浮点运算步骤比定点运算多，运算速度比定点低，运算线路比定点复杂。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circleNumDbPlain"/>
            </a:pPr>
            <a:r>
              <a:rPr lang="zh-CN" altLang="en-US" sz="2400" b="1">
                <a:ea typeface="楷体_GB2312" pitchFamily="49" charset="-122"/>
              </a:rPr>
              <a:t>溢出判断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sz="1800" b="1">
                <a:ea typeface="楷体_GB2312" pitchFamily="49" charset="-122"/>
              </a:rPr>
              <a:t>定点数的溢出</a:t>
            </a:r>
            <a:r>
              <a:rPr lang="en-US" altLang="zh-CN" sz="1800" b="1">
                <a:ea typeface="楷体_GB2312" pitchFamily="49" charset="-122"/>
              </a:rPr>
              <a:t>——</a:t>
            </a:r>
            <a:r>
              <a:rPr lang="zh-CN" altLang="en-US" sz="1800" b="1">
                <a:ea typeface="楷体_GB2312" pitchFamily="49" charset="-122"/>
              </a:rPr>
              <a:t>根据数值本身判断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sz="1800" b="1">
                <a:ea typeface="楷体_GB2312" pitchFamily="49" charset="-122"/>
              </a:rPr>
              <a:t>浮点数的溢出</a:t>
            </a:r>
            <a:r>
              <a:rPr lang="en-US" altLang="zh-CN" sz="1800" b="1">
                <a:ea typeface="楷体_GB2312" pitchFamily="49" charset="-122"/>
              </a:rPr>
              <a:t>——</a:t>
            </a:r>
            <a:r>
              <a:rPr lang="zh-CN" altLang="en-US" sz="1800" b="1">
                <a:ea typeface="楷体_GB2312" pitchFamily="49" charset="-122"/>
              </a:rPr>
              <a:t>根据规格化后的阶码判断</a:t>
            </a:r>
          </a:p>
          <a:p>
            <a:pPr marL="990600" lvl="1" indent="-533400">
              <a:lnSpc>
                <a:spcPct val="90000"/>
              </a:lnSpc>
            </a:pPr>
            <a:endParaRPr lang="zh-CN" altLang="en-US" sz="1800" b="1">
              <a:ea typeface="楷体_GB2312" pitchFamily="49" charset="-122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ea typeface="楷体_GB2312" pitchFamily="49" charset="-122"/>
              </a:rPr>
              <a:t>通用的大型机采用浮点数，或同时采用定、浮点数；小型、微型及某些专用机、控制机采用定点数。当需作浮点运算时，可通过软件实现，也可通过外加的浮点扩展硬件（如协处理器）来实现。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文本框 1006593">
            <a:extLst>
              <a:ext uri="{FF2B5EF4-FFF2-40B4-BE49-F238E27FC236}">
                <a16:creationId xmlns:a16="http://schemas.microsoft.com/office/drawing/2014/main" id="{905D900A-90F7-4132-80F1-0BB43B20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143000"/>
            <a:ext cx="79406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）续定点数表示法与浮点数表示法的比较</a:t>
            </a:r>
          </a:p>
        </p:txBody>
      </p:sp>
      <p:sp>
        <p:nvSpPr>
          <p:cNvPr id="1006595" name="文本框 1006594">
            <a:extLst>
              <a:ext uri="{FF2B5EF4-FFF2-40B4-BE49-F238E27FC236}">
                <a16:creationId xmlns:a16="http://schemas.microsoft.com/office/drawing/2014/main" id="{78928830-89FF-402F-8ADB-A0612CAD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①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范围：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006596" name="文本框 1006595">
            <a:extLst>
              <a:ext uri="{FF2B5EF4-FFF2-40B4-BE49-F238E27FC236}">
                <a16:creationId xmlns:a16="http://schemas.microsoft.com/office/drawing/2014/main" id="{319F01E5-C21F-4A5F-8698-5E67D7FD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05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ahoma" panose="020B0604030504040204" pitchFamily="34" charset="0"/>
              </a:rPr>
              <a:t>浮点数      定点数</a:t>
            </a:r>
          </a:p>
        </p:txBody>
      </p:sp>
      <p:sp>
        <p:nvSpPr>
          <p:cNvPr id="1006597" name="文本框 1006596">
            <a:extLst>
              <a:ext uri="{FF2B5EF4-FFF2-40B4-BE49-F238E27FC236}">
                <a16:creationId xmlns:a16="http://schemas.microsoft.com/office/drawing/2014/main" id="{07D0A971-D291-426B-AB3D-F0358C82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1905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&gt;</a:t>
            </a:r>
          </a:p>
        </p:txBody>
      </p:sp>
      <p:sp>
        <p:nvSpPr>
          <p:cNvPr id="1006598" name="矩形 1006597">
            <a:extLst>
              <a:ext uri="{FF2B5EF4-FFF2-40B4-BE49-F238E27FC236}">
                <a16:creationId xmlns:a16="http://schemas.microsoft.com/office/drawing/2014/main" id="{024B2688-F651-466C-8B57-B74C6B05A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14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宋体" panose="02010600030101010101" pitchFamily="2" charset="-122"/>
              </a:rPr>
              <a:t>② </a:t>
            </a:r>
            <a:r>
              <a:rPr lang="zh-CN" altLang="en-US">
                <a:latin typeface="宋体" panose="02010600030101010101" pitchFamily="2" charset="-122"/>
              </a:rPr>
              <a:t>设备复杂度</a:t>
            </a:r>
            <a:r>
              <a:rPr lang="en-US" altLang="zh-CN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006599" name="文本框 1006598">
            <a:extLst>
              <a:ext uri="{FF2B5EF4-FFF2-40B4-BE49-F238E27FC236}">
                <a16:creationId xmlns:a16="http://schemas.microsoft.com/office/drawing/2014/main" id="{A3D53461-11B9-449B-8923-18F1910A8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9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ahoma" panose="020B0604030504040204" pitchFamily="34" charset="0"/>
              </a:rPr>
              <a:t>浮点数      定点数</a:t>
            </a:r>
          </a:p>
        </p:txBody>
      </p:sp>
      <p:sp>
        <p:nvSpPr>
          <p:cNvPr id="1006600" name="文本框 1006599">
            <a:extLst>
              <a:ext uri="{FF2B5EF4-FFF2-40B4-BE49-F238E27FC236}">
                <a16:creationId xmlns:a16="http://schemas.microsoft.com/office/drawing/2014/main" id="{F7044C2C-BBFF-4BE2-8D7D-D029DA454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259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&gt;</a:t>
            </a:r>
          </a:p>
        </p:txBody>
      </p:sp>
      <p:sp>
        <p:nvSpPr>
          <p:cNvPr id="1006601" name="文本框 1006600">
            <a:extLst>
              <a:ext uri="{FF2B5EF4-FFF2-40B4-BE49-F238E27FC236}">
                <a16:creationId xmlns:a16="http://schemas.microsoft.com/office/drawing/2014/main" id="{96CA5B69-C2A4-4A67-A42B-5A5092DB8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082925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）举例</a:t>
            </a:r>
          </a:p>
        </p:txBody>
      </p:sp>
      <p:sp>
        <p:nvSpPr>
          <p:cNvPr id="1006602" name="文本框 1006601">
            <a:extLst>
              <a:ext uri="{FF2B5EF4-FFF2-40B4-BE49-F238E27FC236}">
                <a16:creationId xmlns:a16="http://schemas.microsoft.com/office/drawing/2014/main" id="{94049BBE-98DF-430D-ACA6-AE0D1599C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62363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位二进制阶码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位，数符尾数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006605" name="文本框 1006604">
            <a:extLst>
              <a:ext uri="{FF2B5EF4-FFF2-40B4-BE49-F238E27FC236}">
                <a16:creationId xmlns:a16="http://schemas.microsoft.com/office/drawing/2014/main" id="{7AB99837-AD08-43B4-9AB2-64ABAE0C4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91000"/>
            <a:ext cx="4038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定点数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正小数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0.0000000-----0.1111111</a:t>
            </a:r>
          </a:p>
          <a:p>
            <a:pPr algn="ctr"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0-----127/128</a:t>
            </a:r>
          </a:p>
        </p:txBody>
      </p:sp>
      <p:sp>
        <p:nvSpPr>
          <p:cNvPr id="1006606" name="文本框 1006605">
            <a:extLst>
              <a:ext uri="{FF2B5EF4-FFF2-40B4-BE49-F238E27FC236}">
                <a16:creationId xmlns:a16="http://schemas.microsoft.com/office/drawing/2014/main" id="{E049E4C6-70B6-4477-90AF-5EAE452B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67200"/>
            <a:ext cx="4648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浮点数（正数）</a:t>
            </a:r>
          </a:p>
          <a:p>
            <a:pPr algn="ctr">
              <a:spcBef>
                <a:spcPct val="50000"/>
              </a:spcBef>
            </a:pPr>
            <a:r>
              <a:rPr lang="en-US" altLang="zh-CN"/>
              <a:t>2</a:t>
            </a:r>
            <a:r>
              <a:rPr lang="en-US" altLang="zh-CN" baseline="30000"/>
              <a:t>-4 </a:t>
            </a:r>
            <a:r>
              <a:rPr lang="en-US" altLang="zh-CN" b="1">
                <a:latin typeface="宋体" panose="02010600030101010101" pitchFamily="2" charset="-122"/>
              </a:rPr>
              <a:t>×0.0001--- </a:t>
            </a:r>
            <a:r>
              <a:rPr lang="en-US" altLang="zh-CN"/>
              <a:t>2</a:t>
            </a:r>
            <a:r>
              <a:rPr lang="en-US" altLang="zh-CN" baseline="30000"/>
              <a:t>3 </a:t>
            </a:r>
            <a:r>
              <a:rPr lang="en-US" altLang="zh-CN" b="1">
                <a:latin typeface="宋体" panose="02010600030101010101" pitchFamily="2" charset="-122"/>
              </a:rPr>
              <a:t>×0.1111</a:t>
            </a:r>
          </a:p>
          <a:p>
            <a:pPr algn="ctr"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1/256----7.5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0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0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0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0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0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0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0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0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0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006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0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4" grpId="0"/>
      <p:bldP spid="1006595" grpId="0"/>
      <p:bldP spid="1006596" grpId="0"/>
      <p:bldP spid="1006597" grpId="0"/>
      <p:bldP spid="1006598" grpId="0"/>
      <p:bldP spid="1006599" grpId="0"/>
      <p:bldP spid="1006600" grpId="0"/>
      <p:bldP spid="1006601" grpId="0"/>
      <p:bldP spid="1006602" grpId="0"/>
      <p:bldP spid="1006605" grpId="0"/>
      <p:bldP spid="100660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矩形 955393">
            <a:extLst>
              <a:ext uri="{FF2B5EF4-FFF2-40B4-BE49-F238E27FC236}">
                <a16:creationId xmlns:a16="http://schemas.microsoft.com/office/drawing/2014/main" id="{6BEE4DCA-4620-405E-ADEE-88C3B5C73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61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</a:rPr>
              <a:t>若浮点数</a:t>
            </a:r>
            <a:r>
              <a:rPr lang="zh-CN" altLang="en-US" sz="2400" b="1" i="1">
                <a:latin typeface="Times New Roman" panose="02020603050405020304" pitchFamily="18" charset="0"/>
              </a:rPr>
              <a:t>ｘ</a:t>
            </a:r>
            <a:r>
              <a:rPr lang="zh-CN" altLang="en-US" sz="2400" b="1">
                <a:latin typeface="Times New Roman" panose="02020603050405020304" pitchFamily="18" charset="0"/>
              </a:rPr>
              <a:t>的二进制存储格式为</a:t>
            </a:r>
            <a:r>
              <a:rPr lang="en-US" altLang="zh-CN" sz="2400" b="1">
                <a:latin typeface="Times New Roman" panose="02020603050405020304" pitchFamily="18" charset="0"/>
              </a:rPr>
              <a:t>(41360000)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16</a:t>
            </a:r>
            <a:r>
              <a:rPr lang="zh-CN" altLang="en-US" sz="2400" b="1">
                <a:latin typeface="Times New Roman" panose="02020603050405020304" pitchFamily="18" charset="0"/>
              </a:rPr>
              <a:t>，求其</a:t>
            </a:r>
            <a:r>
              <a:rPr lang="en-US" altLang="zh-CN" sz="2400" b="1">
                <a:latin typeface="Times New Roman" panose="02020603050405020304" pitchFamily="18" charset="0"/>
              </a:rPr>
              <a:t>32</a:t>
            </a:r>
            <a:r>
              <a:rPr lang="zh-CN" altLang="en-US" sz="2400" b="1">
                <a:latin typeface="Times New Roman" panose="02020603050405020304" pitchFamily="18" charset="0"/>
              </a:rPr>
              <a:t>位浮点数的十进制值。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采用</a:t>
            </a:r>
            <a:r>
              <a:rPr lang="en-US" altLang="zh-CN" sz="2400" b="1">
                <a:latin typeface="Times New Roman" panose="02020603050405020304" pitchFamily="18" charset="0"/>
              </a:rPr>
              <a:t>IEEE754</a:t>
            </a:r>
            <a:r>
              <a:rPr lang="zh-CN" altLang="en-US" sz="2400" b="1">
                <a:latin typeface="Times New Roman" panose="02020603050405020304" pitchFamily="18" charset="0"/>
              </a:rPr>
              <a:t>标准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55395" name="矩形 955394">
            <a:extLst>
              <a:ext uri="{FF2B5EF4-FFF2-40B4-BE49-F238E27FC236}">
                <a16:creationId xmlns:a16="http://schemas.microsoft.com/office/drawing/2014/main" id="{C15905B7-7774-4BF3-9D54-B5E2452BF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6661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宋体" panose="02010600030101010101" pitchFamily="2" charset="-122"/>
              </a:rPr>
              <a:t>④</a:t>
            </a:r>
            <a:r>
              <a:rPr lang="en-US" altLang="zh-CN" b="1">
                <a:latin typeface="Tahoma" panose="020B0604030504040204" pitchFamily="34" charset="0"/>
              </a:rPr>
              <a:t> </a:t>
            </a:r>
            <a:r>
              <a:rPr lang="zh-CN" altLang="en-US" sz="2000" b="1">
                <a:latin typeface="Tahoma" panose="020B0604030504040204" pitchFamily="34" charset="0"/>
              </a:rPr>
              <a:t>于是有</a:t>
            </a:r>
            <a:br>
              <a:rPr lang="zh-CN" altLang="en-US" sz="2000" b="1">
                <a:latin typeface="Tahoma" panose="020B0604030504040204" pitchFamily="34" charset="0"/>
              </a:rPr>
            </a:br>
            <a:r>
              <a:rPr lang="en-US" altLang="zh-CN" b="1">
                <a:latin typeface="Tahoma" panose="020B0604030504040204" pitchFamily="34" charset="0"/>
              </a:rPr>
              <a:t>      </a:t>
            </a:r>
            <a:r>
              <a:rPr lang="zh-CN" altLang="en-US" b="1" i="1">
                <a:latin typeface="Tahoma" panose="020B0604030504040204" pitchFamily="34" charset="0"/>
              </a:rPr>
              <a:t>ｘ</a:t>
            </a:r>
            <a:r>
              <a:rPr lang="zh-CN" altLang="en-US" b="1">
                <a:latin typeface="Tahoma" panose="020B0604030504040204" pitchFamily="34" charset="0"/>
              </a:rPr>
              <a:t>＝</a:t>
            </a:r>
            <a:r>
              <a:rPr lang="en-US" altLang="zh-CN" b="1">
                <a:latin typeface="Tahoma" panose="020B0604030504040204" pitchFamily="34" charset="0"/>
              </a:rPr>
              <a:t>(</a:t>
            </a:r>
            <a:r>
              <a:rPr lang="zh-CN" altLang="en-US" b="1">
                <a:latin typeface="Tahoma" panose="020B0604030504040204" pitchFamily="34" charset="0"/>
              </a:rPr>
              <a:t>－</a:t>
            </a:r>
            <a:r>
              <a:rPr lang="en-US" altLang="zh-CN" b="1">
                <a:latin typeface="Tahoma" panose="020B0604030504040204" pitchFamily="34" charset="0"/>
              </a:rPr>
              <a:t>1)</a:t>
            </a:r>
            <a:r>
              <a:rPr lang="en-US" altLang="zh-CN" b="1" baseline="30000">
                <a:latin typeface="Tahoma" panose="020B0604030504040204" pitchFamily="34" charset="0"/>
              </a:rPr>
              <a:t>s</a:t>
            </a:r>
            <a:r>
              <a:rPr lang="en-US" altLang="zh-CN" b="1">
                <a:latin typeface="Tahoma" panose="020B0604030504040204" pitchFamily="34" charset="0"/>
              </a:rPr>
              <a:t>×1.</a:t>
            </a:r>
            <a:r>
              <a:rPr lang="en-US" altLang="zh-CN" b="1" i="1">
                <a:latin typeface="Tahoma" panose="020B0604030504040204" pitchFamily="34" charset="0"/>
              </a:rPr>
              <a:t>M</a:t>
            </a:r>
            <a:r>
              <a:rPr lang="en-US" altLang="zh-CN" b="1">
                <a:latin typeface="Tahoma" panose="020B0604030504040204" pitchFamily="34" charset="0"/>
              </a:rPr>
              <a:t>×2</a:t>
            </a:r>
            <a:r>
              <a:rPr lang="en-US" altLang="zh-CN" b="1" baseline="30000">
                <a:latin typeface="Tahoma" panose="020B0604030504040204" pitchFamily="34" charset="0"/>
              </a:rPr>
              <a:t>e</a:t>
            </a:r>
            <a:endParaRPr lang="en-US" altLang="zh-CN" sz="2000" b="1" baseline="30000">
              <a:latin typeface="Tahoma" panose="020B0604030504040204" pitchFamily="34" charset="0"/>
            </a:endParaRPr>
          </a:p>
        </p:txBody>
      </p:sp>
      <p:sp>
        <p:nvSpPr>
          <p:cNvPr id="164868" name="文本框 955395">
            <a:extLst>
              <a:ext uri="{FF2B5EF4-FFF2-40B4-BE49-F238E27FC236}">
                <a16:creationId xmlns:a16="http://schemas.microsoft.com/office/drawing/2014/main" id="{F3AACE19-ED42-482D-8325-F040CEBB1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955397" name="矩形 955396">
            <a:extLst>
              <a:ext uri="{FF2B5EF4-FFF2-40B4-BE49-F238E27FC236}">
                <a16:creationId xmlns:a16="http://schemas.microsoft.com/office/drawing/2014/main" id="{19CA2003-51FE-4463-91C5-5AA6EB6F9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84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ahoma" panose="020B0604030504040204" pitchFamily="34" charset="0"/>
              </a:rPr>
              <a:t>[</a:t>
            </a:r>
            <a:r>
              <a:rPr lang="zh-CN" altLang="en-US" sz="2000" b="1">
                <a:latin typeface="Tahoma" panose="020B0604030504040204" pitchFamily="34" charset="0"/>
              </a:rPr>
              <a:t>解</a:t>
            </a:r>
            <a:r>
              <a:rPr lang="en-US" altLang="zh-CN" sz="2000" b="1">
                <a:latin typeface="Tahoma" panose="020B0604030504040204" pitchFamily="34" charset="0"/>
              </a:rPr>
              <a:t>:]</a:t>
            </a:r>
            <a:r>
              <a:rPr lang="en-US" altLang="zh-CN" sz="20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955398" name="矩形 955397">
            <a:extLst>
              <a:ext uri="{FF2B5EF4-FFF2-40B4-BE49-F238E27FC236}">
                <a16:creationId xmlns:a16="http://schemas.microsoft.com/office/drawing/2014/main" id="{C2462BF9-8C55-4755-A02C-176145E9B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8305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宋体" panose="02010600030101010101" pitchFamily="2" charset="-122"/>
              </a:rPr>
              <a:t>①</a:t>
            </a:r>
            <a:r>
              <a:rPr lang="zh-CN" altLang="en-US" sz="2000" b="1">
                <a:latin typeface="Tahoma" panose="020B0604030504040204" pitchFamily="34" charset="0"/>
              </a:rPr>
              <a:t>将十六进制数展开后，可得二进制数格式为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55400" name="文本框 955399">
            <a:extLst>
              <a:ext uri="{FF2B5EF4-FFF2-40B4-BE49-F238E27FC236}">
                <a16:creationId xmlns:a16="http://schemas.microsoft.com/office/drawing/2014/main" id="{3D29353D-7B06-415B-B280-CF3640075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②</a:t>
            </a:r>
            <a:r>
              <a:rPr lang="zh-CN" altLang="en-US" sz="2000" b="1">
                <a:latin typeface="Tahoma" panose="020B0604030504040204" pitchFamily="34" charset="0"/>
              </a:rPr>
              <a:t>指数</a:t>
            </a:r>
            <a:r>
              <a:rPr lang="en-US" altLang="zh-CN" sz="2000" b="1">
                <a:latin typeface="Tahoma" panose="020B0604030504040204" pitchFamily="34" charset="0"/>
              </a:rPr>
              <a:t>e</a:t>
            </a:r>
            <a:r>
              <a:rPr lang="zh-CN" altLang="en-US" sz="2000" b="1">
                <a:latin typeface="Tahoma" panose="020B0604030504040204" pitchFamily="34" charset="0"/>
              </a:rPr>
              <a:t>＝阶码－</a:t>
            </a:r>
            <a:r>
              <a:rPr lang="en-US" altLang="zh-CN" sz="2000" b="1">
                <a:latin typeface="Tahoma" panose="020B0604030504040204" pitchFamily="34" charset="0"/>
              </a:rPr>
              <a:t>127</a:t>
            </a:r>
          </a:p>
        </p:txBody>
      </p:sp>
      <p:sp>
        <p:nvSpPr>
          <p:cNvPr id="955401" name="矩形 955400">
            <a:extLst>
              <a:ext uri="{FF2B5EF4-FFF2-40B4-BE49-F238E27FC236}">
                <a16:creationId xmlns:a16="http://schemas.microsoft.com/office/drawing/2014/main" id="{B79C5922-03FD-4629-AF6C-5331D122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3352800"/>
            <a:ext cx="5648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ahoma" panose="020B0604030504040204" pitchFamily="34" charset="0"/>
              </a:rPr>
              <a:t>＝</a:t>
            </a:r>
            <a:r>
              <a:rPr lang="en-US" altLang="zh-CN" sz="2000" b="1">
                <a:latin typeface="Tahoma" panose="020B0604030504040204" pitchFamily="34" charset="0"/>
              </a:rPr>
              <a:t>10000010</a:t>
            </a:r>
            <a:r>
              <a:rPr lang="zh-CN" altLang="en-US" sz="2000" b="1">
                <a:latin typeface="Tahoma" panose="020B0604030504040204" pitchFamily="34" charset="0"/>
              </a:rPr>
              <a:t>－</a:t>
            </a:r>
            <a:r>
              <a:rPr lang="en-US" altLang="zh-CN" sz="2000" b="1">
                <a:latin typeface="Tahoma" panose="020B0604030504040204" pitchFamily="34" charset="0"/>
              </a:rPr>
              <a:t>01111111</a:t>
            </a:r>
            <a:r>
              <a:rPr lang="zh-CN" altLang="en-US" sz="2000" b="1">
                <a:latin typeface="Tahoma" panose="020B0604030504040204" pitchFamily="34" charset="0"/>
              </a:rPr>
              <a:t>＝</a:t>
            </a:r>
            <a:r>
              <a:rPr lang="en-US" altLang="zh-CN" sz="2000" b="1">
                <a:latin typeface="Tahoma" panose="020B0604030504040204" pitchFamily="34" charset="0"/>
              </a:rPr>
              <a:t>00000011=(3)</a:t>
            </a:r>
            <a:r>
              <a:rPr lang="en-US" altLang="zh-CN" sz="2000" b="1" baseline="-30000">
                <a:latin typeface="Tahoma" panose="020B0604030504040204" pitchFamily="34" charset="0"/>
              </a:rPr>
              <a:t>10</a:t>
            </a:r>
            <a:br>
              <a:rPr lang="en-US" altLang="zh-CN" sz="2000" b="1">
                <a:latin typeface="Tahoma" panose="020B0604030504040204" pitchFamily="34" charset="0"/>
              </a:rPr>
            </a:br>
            <a:endParaRPr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955402" name="矩形 955401">
            <a:extLst>
              <a:ext uri="{FF2B5EF4-FFF2-40B4-BE49-F238E27FC236}">
                <a16:creationId xmlns:a16="http://schemas.microsoft.com/office/drawing/2014/main" id="{02C67BBA-603D-4CD8-839E-3A270284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10013"/>
            <a:ext cx="342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宋体" panose="02010600030101010101" pitchFamily="2" charset="-122"/>
              </a:rPr>
              <a:t>③</a:t>
            </a:r>
            <a:r>
              <a:rPr lang="zh-CN" altLang="en-US" sz="2000" b="1">
                <a:latin typeface="Tahoma" panose="020B0604030504040204" pitchFamily="34" charset="0"/>
              </a:rPr>
              <a:t>包括隐藏位</a:t>
            </a:r>
            <a:r>
              <a:rPr lang="en-US" altLang="zh-CN" sz="2000" b="1">
                <a:latin typeface="Tahoma" panose="020B0604030504040204" pitchFamily="34" charset="0"/>
              </a:rPr>
              <a:t>1</a:t>
            </a:r>
            <a:r>
              <a:rPr lang="zh-CN" altLang="en-US" sz="2000" b="1">
                <a:latin typeface="Tahoma" panose="020B0604030504040204" pitchFamily="34" charset="0"/>
              </a:rPr>
              <a:t>的尾数</a:t>
            </a:r>
            <a:r>
              <a:rPr lang="en-US" altLang="zh-CN" sz="2000" b="1">
                <a:latin typeface="Tahoma" panose="020B0604030504040204" pitchFamily="34" charset="0"/>
              </a:rPr>
              <a:t>1.</a:t>
            </a:r>
            <a:r>
              <a:rPr lang="en-US" altLang="zh-CN" sz="2000" b="1" i="1">
                <a:latin typeface="Tahoma" panose="020B0604030504040204" pitchFamily="34" charset="0"/>
              </a:rPr>
              <a:t>M</a:t>
            </a:r>
            <a:r>
              <a:rPr lang="zh-CN" altLang="en-US" sz="2000" b="1">
                <a:latin typeface="Tahoma" panose="020B0604030504040204" pitchFamily="34" charset="0"/>
              </a:rPr>
              <a:t>＝</a:t>
            </a:r>
          </a:p>
        </p:txBody>
      </p:sp>
      <p:sp>
        <p:nvSpPr>
          <p:cNvPr id="955403" name="矩形 955402">
            <a:extLst>
              <a:ext uri="{FF2B5EF4-FFF2-40B4-BE49-F238E27FC236}">
                <a16:creationId xmlns:a16="http://schemas.microsoft.com/office/drawing/2014/main" id="{7F06067D-5C61-445D-9536-AABCFF22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ahoma" panose="020B0604030504040204" pitchFamily="34" charset="0"/>
              </a:rPr>
              <a:t>1.011 0110 0000 0000 0000 0000</a:t>
            </a:r>
          </a:p>
        </p:txBody>
      </p:sp>
      <p:sp>
        <p:nvSpPr>
          <p:cNvPr id="955404" name="矩形 955403">
            <a:extLst>
              <a:ext uri="{FF2B5EF4-FFF2-40B4-BE49-F238E27FC236}">
                <a16:creationId xmlns:a16="http://schemas.microsoft.com/office/drawing/2014/main" id="{F750FCA7-987E-477C-873F-EB346C5A9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67200"/>
            <a:ext cx="1652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ahoma" panose="020B0604030504040204" pitchFamily="34" charset="0"/>
              </a:rPr>
              <a:t>＝</a:t>
            </a:r>
            <a:r>
              <a:rPr lang="en-US" altLang="zh-CN" sz="2000" b="1">
                <a:latin typeface="Tahoma" panose="020B0604030504040204" pitchFamily="34" charset="0"/>
              </a:rPr>
              <a:t>1.011011</a:t>
            </a:r>
          </a:p>
        </p:txBody>
      </p:sp>
      <p:sp>
        <p:nvSpPr>
          <p:cNvPr id="955405" name="矩形 955404">
            <a:extLst>
              <a:ext uri="{FF2B5EF4-FFF2-40B4-BE49-F238E27FC236}">
                <a16:creationId xmlns:a16="http://schemas.microsoft.com/office/drawing/2014/main" id="{4E3F4AFF-FE98-41D9-BAA4-9D3238E23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62600"/>
            <a:ext cx="2789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ahoma" panose="020B0604030504040204" pitchFamily="34" charset="0"/>
              </a:rPr>
              <a:t>  </a:t>
            </a:r>
            <a:r>
              <a:rPr lang="zh-CN" altLang="en-US" sz="2000" b="1">
                <a:latin typeface="Tahoma" panose="020B0604030504040204" pitchFamily="34" charset="0"/>
              </a:rPr>
              <a:t>＝＋</a:t>
            </a:r>
            <a:r>
              <a:rPr lang="en-US" altLang="zh-CN" sz="2000" b="1">
                <a:latin typeface="Tahoma" panose="020B0604030504040204" pitchFamily="34" charset="0"/>
              </a:rPr>
              <a:t>(1.011011)×2</a:t>
            </a:r>
            <a:r>
              <a:rPr lang="en-US" altLang="zh-CN" sz="2000" b="1" baseline="300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55406" name="矩形 955405">
            <a:extLst>
              <a:ext uri="{FF2B5EF4-FFF2-40B4-BE49-F238E27FC236}">
                <a16:creationId xmlns:a16="http://schemas.microsoft.com/office/drawing/2014/main" id="{54AF5095-AF77-4CD8-A46B-7BCC0C1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62600"/>
            <a:ext cx="190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ahoma" panose="020B0604030504040204" pitchFamily="34" charset="0"/>
              </a:rPr>
              <a:t>＝＋</a:t>
            </a:r>
            <a:r>
              <a:rPr lang="en-US" altLang="zh-CN" sz="2000" b="1">
                <a:latin typeface="Tahoma" panose="020B0604030504040204" pitchFamily="34" charset="0"/>
              </a:rPr>
              <a:t>1011.011</a:t>
            </a:r>
            <a:endParaRPr lang="en-US" altLang="zh-CN" sz="2000" b="1" baseline="-30000">
              <a:latin typeface="Tahoma" panose="020B0604030504040204" pitchFamily="34" charset="0"/>
            </a:endParaRPr>
          </a:p>
        </p:txBody>
      </p:sp>
      <p:sp>
        <p:nvSpPr>
          <p:cNvPr id="955407" name="矩形 955406">
            <a:extLst>
              <a:ext uri="{FF2B5EF4-FFF2-40B4-BE49-F238E27FC236}">
                <a16:creationId xmlns:a16="http://schemas.microsoft.com/office/drawing/2014/main" id="{6A52E5A2-481A-48DC-9B60-D8E37EF0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62600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ahoma" panose="020B0604030504040204" pitchFamily="34" charset="0"/>
              </a:rPr>
              <a:t>＝</a:t>
            </a:r>
            <a:r>
              <a:rPr lang="en-US" altLang="zh-CN" sz="2000" b="1">
                <a:latin typeface="Tahoma" panose="020B0604030504040204" pitchFamily="34" charset="0"/>
              </a:rPr>
              <a:t>(11.375)</a:t>
            </a:r>
            <a:r>
              <a:rPr lang="en-US" altLang="zh-CN" sz="2000" b="1" baseline="-30000">
                <a:latin typeface="Tahoma" panose="020B0604030504040204" pitchFamily="34" charset="0"/>
              </a:rPr>
              <a:t>10</a:t>
            </a:r>
          </a:p>
        </p:txBody>
      </p:sp>
      <p:grpSp>
        <p:nvGrpSpPr>
          <p:cNvPr id="955410" name="组合 955409">
            <a:extLst>
              <a:ext uri="{FF2B5EF4-FFF2-40B4-BE49-F238E27FC236}">
                <a16:creationId xmlns:a16="http://schemas.microsoft.com/office/drawing/2014/main" id="{C4BEA4CE-4EC9-40D7-B197-E8EC164DD97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590800"/>
            <a:ext cx="4343400" cy="730250"/>
            <a:chOff x="1296" y="1632"/>
            <a:chExt cx="2736" cy="460"/>
          </a:xfrm>
        </p:grpSpPr>
        <p:pic>
          <p:nvPicPr>
            <p:cNvPr id="164881" name="图片 955398" descr="question1">
              <a:extLst>
                <a:ext uri="{FF2B5EF4-FFF2-40B4-BE49-F238E27FC236}">
                  <a16:creationId xmlns:a16="http://schemas.microsoft.com/office/drawing/2014/main" id="{8822AF66-DABF-4891-B2FC-BDB66184B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632"/>
              <a:ext cx="273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882" name="矩形 955407">
              <a:extLst>
                <a:ext uri="{FF2B5EF4-FFF2-40B4-BE49-F238E27FC236}">
                  <a16:creationId xmlns:a16="http://schemas.microsoft.com/office/drawing/2014/main" id="{27AABAAF-532E-4167-89E7-46E712442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797"/>
              <a:ext cx="1043" cy="9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883" name="矩形 955408">
              <a:extLst>
                <a:ext uri="{FF2B5EF4-FFF2-40B4-BE49-F238E27FC236}">
                  <a16:creationId xmlns:a16="http://schemas.microsoft.com/office/drawing/2014/main" id="{971A1DE0-2446-4C6B-AC2E-D0311522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797"/>
              <a:ext cx="1543" cy="9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64880" name="文本框 1">
            <a:extLst>
              <a:ext uri="{FF2B5EF4-FFF2-40B4-BE49-F238E27FC236}">
                <a16:creationId xmlns:a16="http://schemas.microsoft.com/office/drawing/2014/main" id="{0D9B71E3-12CE-4BBE-9B71-C8352039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22263"/>
            <a:ext cx="94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例</a:t>
            </a:r>
            <a:r>
              <a:rPr lang="en-US" altLang="zh-CN" sz="4000">
                <a:latin typeface="宋体" panose="02010600030101010101" pitchFamily="2" charset="-122"/>
              </a:rPr>
              <a:t>1</a:t>
            </a:r>
            <a:endParaRPr lang="zh-CN" altLang="en-US" sz="4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5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5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5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5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55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5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5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5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5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5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55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55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55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55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55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55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55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55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/>
      <p:bldP spid="955397" grpId="0"/>
      <p:bldP spid="955398" grpId="0"/>
      <p:bldP spid="955400" grpId="0"/>
      <p:bldP spid="955401" grpId="0"/>
      <p:bldP spid="955402" grpId="0"/>
      <p:bldP spid="955403" grpId="0"/>
      <p:bldP spid="955404" grpId="0"/>
      <p:bldP spid="955405" grpId="0"/>
      <p:bldP spid="955406" grpId="0"/>
      <p:bldP spid="95540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971777">
            <a:extLst>
              <a:ext uri="{FF2B5EF4-FFF2-40B4-BE49-F238E27FC236}">
                <a16:creationId xmlns:a16="http://schemas.microsoft.com/office/drawing/2014/main" id="{588897D9-907A-4282-B541-F1FAA7CE3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045325" cy="752475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166915" name="文本占位符 971778">
            <a:extLst>
              <a:ext uri="{FF2B5EF4-FFF2-40B4-BE49-F238E27FC236}">
                <a16:creationId xmlns:a16="http://schemas.microsoft.com/office/drawing/2014/main" id="{19E3AB53-E4CD-41D1-99A0-07C394018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064500" cy="5208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将十进制数</a:t>
            </a:r>
            <a:r>
              <a:rPr lang="en-US" altLang="zh-CN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178.125</a:t>
            </a: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表示成微机中的单精度浮点数。</a:t>
            </a:r>
          </a:p>
          <a:p>
            <a:pPr>
              <a:lnSpc>
                <a:spcPct val="90000"/>
              </a:lnSpc>
            </a:pPr>
            <a:endParaRPr lang="zh-CN" altLang="en-US" sz="280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b="1"/>
              <a:t>解</a:t>
            </a:r>
            <a:r>
              <a:rPr lang="en-US" altLang="zh-CN" sz="2800" b="1"/>
              <a:t>: </a:t>
            </a:r>
            <a:r>
              <a:rPr lang="en-US" altLang="zh-CN" sz="2800"/>
              <a:t>178.125=10110010.001B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  =1.0110010001x2</a:t>
            </a:r>
            <a:r>
              <a:rPr lang="en-US" altLang="zh-CN" sz="2800" baseline="30000"/>
              <a:t>7</a:t>
            </a:r>
            <a:r>
              <a:rPr lang="en-US" altLang="zh-CN" sz="28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</a:t>
            </a:r>
            <a:r>
              <a:rPr lang="zh-CN" altLang="en-US" sz="2800"/>
              <a:t>指数</a:t>
            </a:r>
            <a:r>
              <a:rPr lang="en-US" altLang="zh-CN" sz="2800"/>
              <a:t>E=7+127=134=10000110B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127</a:t>
            </a:r>
            <a:r>
              <a:rPr lang="zh-CN" altLang="en-US" sz="2800"/>
              <a:t>是单精度浮点数应加的指数偏移量，其完整的浮点数形式为 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 </a:t>
            </a:r>
            <a:r>
              <a:rPr lang="en-US" altLang="zh-CN" sz="2800">
                <a:solidFill>
                  <a:srgbClr val="A50021"/>
                </a:solidFill>
              </a:rPr>
              <a:t>0   10000110   011 0010 0010 0000 0000 0000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A50021"/>
                </a:solidFill>
              </a:rPr>
              <a:t>  = 43322000H</a:t>
            </a:r>
            <a:br>
              <a:rPr lang="en-US" altLang="zh-CN" sz="2800"/>
            </a:br>
            <a:endParaRPr lang="en-US" altLang="zh-CN" sz="2800"/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F29A7626-6A96-4655-9F68-93B5816E6A92}"/>
              </a:ext>
            </a:extLst>
          </p:cNvPr>
          <p:cNvSpPr/>
          <p:nvPr/>
        </p:nvSpPr>
        <p:spPr>
          <a:xfrm>
            <a:off x="3419475" y="169863"/>
            <a:ext cx="3600450" cy="811212"/>
          </a:xfrm>
          <a:prstGeom prst="wedgeRoundRectCallout">
            <a:avLst>
              <a:gd name="adj1" fmla="val 40229"/>
              <a:gd name="adj2" fmla="val 850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solidFill>
                  <a:schemeClr val="tx1"/>
                </a:solidFill>
                <a:sym typeface="+mn-ea"/>
              </a:rPr>
              <a:t>单精度浮点数(Single)，占用4个字节（32位）存储空间，包括符号位1位，阶码8位，尾数23位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文本占位符 1058818">
            <a:extLst>
              <a:ext uri="{FF2B5EF4-FFF2-40B4-BE49-F238E27FC236}">
                <a16:creationId xmlns:a16="http://schemas.microsoft.com/office/drawing/2014/main" id="{1570C426-AC49-429C-97CA-F22B13F69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424862" cy="4953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>
                <a:ea typeface="华文新魏" panose="02010800040101010101" pitchFamily="2" charset="-122"/>
              </a:rPr>
              <a:t>练习：</a:t>
            </a:r>
          </a:p>
          <a:p>
            <a:pPr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1</a:t>
            </a:r>
            <a:r>
              <a:rPr lang="zh-CN" altLang="en-US" sz="2800"/>
              <a:t>、将</a:t>
            </a:r>
            <a:r>
              <a:rPr lang="en-US" altLang="zh-CN" sz="2800"/>
              <a:t>20.1875</a:t>
            </a:r>
            <a:r>
              <a:rPr lang="zh-CN" altLang="en-US" sz="2800"/>
              <a:t>转换成</a:t>
            </a:r>
            <a:r>
              <a:rPr lang="en-US" altLang="zh-CN" sz="2800"/>
              <a:t>32</a:t>
            </a:r>
            <a:r>
              <a:rPr lang="zh-CN" altLang="en-US" sz="2800"/>
              <a:t>位浮点数存储；</a:t>
            </a:r>
          </a:p>
          <a:p>
            <a:pPr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2</a:t>
            </a:r>
            <a:r>
              <a:rPr lang="zh-CN" altLang="en-US" sz="2800"/>
              <a:t>、若浮点数的二进制存储格式为（</a:t>
            </a:r>
            <a:r>
              <a:rPr lang="en-US" altLang="zh-CN" sz="2800"/>
              <a:t>41A18000</a:t>
            </a:r>
            <a:r>
              <a:rPr lang="zh-CN" altLang="en-US" sz="2800"/>
              <a:t>）</a:t>
            </a:r>
            <a:r>
              <a:rPr lang="en-US" altLang="zh-CN" sz="2000" b="1" baseline="-30000"/>
              <a:t>16</a:t>
            </a:r>
            <a:r>
              <a:rPr lang="zh-CN" altLang="en-US" sz="2800"/>
              <a:t>，求其十进制值？</a:t>
            </a:r>
          </a:p>
          <a:p>
            <a:pPr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008641">
            <a:extLst>
              <a:ext uri="{FF2B5EF4-FFF2-40B4-BE49-F238E27FC236}">
                <a16:creationId xmlns:a16="http://schemas.microsoft.com/office/drawing/2014/main" id="{06334762-22D0-4CE3-995C-D86861A20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277813"/>
            <a:ext cx="7018338" cy="693737"/>
          </a:xfrm>
        </p:spPr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定点数的表示方法</a:t>
            </a:r>
          </a:p>
        </p:txBody>
      </p:sp>
      <p:sp>
        <p:nvSpPr>
          <p:cNvPr id="169987" name="文本占位符 1008642">
            <a:extLst>
              <a:ext uri="{FF2B5EF4-FFF2-40B4-BE49-F238E27FC236}">
                <a16:creationId xmlns:a16="http://schemas.microsoft.com/office/drawing/2014/main" id="{CF34B306-BEAB-4F1B-AD9C-FA7799583A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 b="1"/>
              <a:t>原码表示法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 b="1"/>
              <a:t>补码表示法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 b="1"/>
              <a:t>反码表示法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 b="1"/>
              <a:t>移码表示法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009665">
            <a:extLst>
              <a:ext uri="{FF2B5EF4-FFF2-40B4-BE49-F238E27FC236}">
                <a16:creationId xmlns:a16="http://schemas.microsoft.com/office/drawing/2014/main" id="{052D92EA-6CD5-42B0-A088-2BDE2A4E2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定点数的表示法（原码）</a:t>
            </a:r>
          </a:p>
        </p:txBody>
      </p:sp>
      <p:sp>
        <p:nvSpPr>
          <p:cNvPr id="171011" name="文本占位符 1009666">
            <a:extLst>
              <a:ext uri="{FF2B5EF4-FFF2-40B4-BE49-F238E27FC236}">
                <a16:creationId xmlns:a16="http://schemas.microsoft.com/office/drawing/2014/main" id="{5CB8BD9D-7C64-4144-8D15-9F77EEE24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0063"/>
            <a:ext cx="8229600" cy="471487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定点小数表示</a:t>
            </a:r>
            <a:r>
              <a:rPr lang="en-US" altLang="zh-CN" b="1">
                <a:latin typeface="宋体" panose="02010600030101010101" pitchFamily="2" charset="-122"/>
              </a:rPr>
              <a:t>:  Ns. N</a:t>
            </a:r>
            <a:r>
              <a:rPr lang="en-US" altLang="zh-CN" sz="1600" b="1">
                <a:latin typeface="宋体" panose="02010600030101010101" pitchFamily="2" charset="-122"/>
              </a:rPr>
              <a:t>1</a:t>
            </a:r>
            <a:r>
              <a:rPr lang="en-US" altLang="zh-CN" b="1">
                <a:latin typeface="宋体" panose="02010600030101010101" pitchFamily="2" charset="-122"/>
              </a:rPr>
              <a:t> N</a:t>
            </a:r>
            <a:r>
              <a:rPr lang="en-US" altLang="zh-CN" sz="1600" b="1">
                <a:latin typeface="宋体" panose="02010600030101010101" pitchFamily="2" charset="-122"/>
              </a:rPr>
              <a:t>2</a:t>
            </a:r>
            <a:r>
              <a:rPr lang="en-US" altLang="zh-CN" b="1">
                <a:latin typeface="宋体" panose="02010600030101010101" pitchFamily="2" charset="-122"/>
              </a:rPr>
              <a:t> … Nn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/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/>
              <a:t>定义</a:t>
            </a:r>
            <a:r>
              <a:rPr lang="en-US" altLang="zh-CN" b="1"/>
              <a:t>: [ X ]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zh-CN" b="1" baseline="-25000">
                <a:solidFill>
                  <a:srgbClr val="FF0000"/>
                </a:solidFill>
              </a:rPr>
              <a:t>原</a:t>
            </a:r>
            <a:r>
              <a:rPr lang="en-US" altLang="zh-CN" b="1"/>
              <a:t> =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b="1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/>
              <a:t>定点整数表示：</a:t>
            </a:r>
            <a:r>
              <a:rPr lang="en-US" altLang="zh-CN" b="1">
                <a:ea typeface="楷体_GB2312" pitchFamily="49" charset="-122"/>
              </a:rPr>
              <a:t>Ns N</a:t>
            </a:r>
            <a:r>
              <a:rPr lang="en-US" altLang="zh-CN" sz="1600" b="1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 N</a:t>
            </a:r>
            <a:r>
              <a:rPr lang="en-US" altLang="zh-CN" sz="1600" b="1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 … Nn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b="1"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ea typeface="楷体_GB2312" pitchFamily="49" charset="-122"/>
              </a:rPr>
              <a:t>定义</a:t>
            </a:r>
            <a:r>
              <a:rPr lang="en-US" altLang="zh-CN" b="1">
                <a:ea typeface="楷体_GB2312" pitchFamily="49" charset="-122"/>
              </a:rPr>
              <a:t>:  </a:t>
            </a:r>
            <a:r>
              <a:rPr lang="en-US" altLang="zh-CN" b="1"/>
              <a:t>[ X ]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zh-CN" b="1" baseline="-25000">
                <a:solidFill>
                  <a:srgbClr val="FF0000"/>
                </a:solidFill>
              </a:rPr>
              <a:t>原</a:t>
            </a:r>
            <a:r>
              <a:rPr lang="en-US" altLang="zh-CN" b="1"/>
              <a:t> =</a:t>
            </a:r>
            <a:endParaRPr lang="en-US" altLang="zh-CN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b="1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/>
          </a:p>
        </p:txBody>
      </p:sp>
      <p:sp>
        <p:nvSpPr>
          <p:cNvPr id="171012" name="左大括号 1009667">
            <a:extLst>
              <a:ext uri="{FF2B5EF4-FFF2-40B4-BE49-F238E27FC236}">
                <a16:creationId xmlns:a16="http://schemas.microsoft.com/office/drawing/2014/main" id="{1F939642-168B-46AC-823F-79ED82F5CB06}"/>
              </a:ext>
            </a:extLst>
          </p:cNvPr>
          <p:cNvSpPr>
            <a:spLocks/>
          </p:cNvSpPr>
          <p:nvPr/>
        </p:nvSpPr>
        <p:spPr bwMode="auto">
          <a:xfrm>
            <a:off x="4206875" y="289401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1013" name="文本框 1009668">
            <a:extLst>
              <a:ext uri="{FF2B5EF4-FFF2-40B4-BE49-F238E27FC236}">
                <a16:creationId xmlns:a16="http://schemas.microsoft.com/office/drawing/2014/main" id="{33F09130-754A-41B3-99D8-30C84B6D4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2724150"/>
            <a:ext cx="53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X</a:t>
            </a:r>
          </a:p>
        </p:txBody>
      </p:sp>
      <p:sp>
        <p:nvSpPr>
          <p:cNvPr id="171014" name="文本框 1009669">
            <a:extLst>
              <a:ext uri="{FF2B5EF4-FFF2-40B4-BE49-F238E27FC236}">
                <a16:creationId xmlns:a16="http://schemas.microsoft.com/office/drawing/2014/main" id="{D74E46B7-174E-480F-8BB4-D0B91C496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3275013"/>
            <a:ext cx="1004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1 - X</a:t>
            </a:r>
          </a:p>
        </p:txBody>
      </p:sp>
      <p:sp>
        <p:nvSpPr>
          <p:cNvPr id="171015" name="文本框 1009670">
            <a:extLst>
              <a:ext uri="{FF2B5EF4-FFF2-40B4-BE49-F238E27FC236}">
                <a16:creationId xmlns:a16="http://schemas.microsoft.com/office/drawing/2014/main" id="{B6E2607E-5E67-4BED-9F49-96B3CB0B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708275"/>
            <a:ext cx="1624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 ≤X &lt; 1</a:t>
            </a:r>
          </a:p>
        </p:txBody>
      </p:sp>
      <p:sp>
        <p:nvSpPr>
          <p:cNvPr id="171016" name="文本框 1009671">
            <a:extLst>
              <a:ext uri="{FF2B5EF4-FFF2-40B4-BE49-F238E27FC236}">
                <a16:creationId xmlns:a16="http://schemas.microsoft.com/office/drawing/2014/main" id="{3A8BB5D2-A369-4915-A05E-7E3DC8A7E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327501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 -1 &lt; X ≤ 0</a:t>
            </a:r>
          </a:p>
        </p:txBody>
      </p:sp>
      <p:sp>
        <p:nvSpPr>
          <p:cNvPr id="171017" name="左大括号 1009672">
            <a:extLst>
              <a:ext uri="{FF2B5EF4-FFF2-40B4-BE49-F238E27FC236}">
                <a16:creationId xmlns:a16="http://schemas.microsoft.com/office/drawing/2014/main" id="{62149DED-9A92-4C04-A01D-DA4511E5ECE7}"/>
              </a:ext>
            </a:extLst>
          </p:cNvPr>
          <p:cNvSpPr>
            <a:spLocks/>
          </p:cNvSpPr>
          <p:nvPr/>
        </p:nvSpPr>
        <p:spPr bwMode="auto">
          <a:xfrm>
            <a:off x="4130675" y="525621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1018" name="文本框 1009673">
            <a:extLst>
              <a:ext uri="{FF2B5EF4-FFF2-40B4-BE49-F238E27FC236}">
                <a16:creationId xmlns:a16="http://schemas.microsoft.com/office/drawing/2014/main" id="{FC557F36-DB16-4B0F-AAB4-E870C892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5027613"/>
            <a:ext cx="53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X</a:t>
            </a:r>
          </a:p>
        </p:txBody>
      </p:sp>
      <p:sp>
        <p:nvSpPr>
          <p:cNvPr id="171019" name="文本框 1009674">
            <a:extLst>
              <a:ext uri="{FF2B5EF4-FFF2-40B4-BE49-F238E27FC236}">
                <a16:creationId xmlns:a16="http://schemas.microsoft.com/office/drawing/2014/main" id="{D1762A7E-34A4-49E7-968F-FF0318F3A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56372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- X</a:t>
            </a:r>
          </a:p>
        </p:txBody>
      </p:sp>
      <p:sp>
        <p:nvSpPr>
          <p:cNvPr id="171020" name="文本框 1009675">
            <a:extLst>
              <a:ext uri="{FF2B5EF4-FFF2-40B4-BE49-F238E27FC236}">
                <a16:creationId xmlns:a16="http://schemas.microsoft.com/office/drawing/2014/main" id="{CBEDC603-4DCF-4BEF-92A2-91605327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5103813"/>
            <a:ext cx="1938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en-US" altLang="zh-CN" sz="2800" b="1">
                <a:latin typeface="Times New Roman" panose="02020603050405020304" pitchFamily="18" charset="0"/>
              </a:rPr>
              <a:t> ≤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X &lt;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1021" name="文本框 1009676">
            <a:extLst>
              <a:ext uri="{FF2B5EF4-FFF2-40B4-BE49-F238E27FC236}">
                <a16:creationId xmlns:a16="http://schemas.microsoft.com/office/drawing/2014/main" id="{7417BD0C-1813-4E62-9B4C-F65D461E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56372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 - 2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 &lt; X  ≤ 0</a:t>
            </a:r>
          </a:p>
        </p:txBody>
      </p:sp>
      <p:sp>
        <p:nvSpPr>
          <p:cNvPr id="171022" name="文本框 1">
            <a:extLst>
              <a:ext uri="{FF2B5EF4-FFF2-40B4-BE49-F238E27FC236}">
                <a16:creationId xmlns:a16="http://schemas.microsoft.com/office/drawing/2014/main" id="{E357B47C-D69B-4505-9699-40ECB513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19188"/>
            <a:ext cx="5940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原码</a:t>
            </a:r>
            <a:r>
              <a:rPr lang="zh-CN" altLang="en-US" sz="2800" b="1"/>
              <a:t>为符号位加数的绝对值，</a:t>
            </a:r>
            <a:r>
              <a:rPr lang="en-US" altLang="zh-CN" sz="2800" b="1"/>
              <a:t>0</a:t>
            </a:r>
            <a:r>
              <a:rPr lang="zh-CN" altLang="en-US" sz="2800" b="1"/>
              <a:t>正</a:t>
            </a:r>
            <a:r>
              <a:rPr lang="en-US" altLang="zh-CN" sz="2800" b="1"/>
              <a:t>1</a:t>
            </a:r>
            <a:r>
              <a:rPr lang="zh-CN" altLang="en-US" sz="2800" b="1"/>
              <a:t>负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7F233C0-9BB8-4791-94CF-490B4837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kern="0">
                <a:solidFill>
                  <a:schemeClr val="tx2"/>
                </a:solidFill>
              </a:rPr>
              <a:t>Datapath</a:t>
            </a:r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94E2F026-8F0F-4D47-A3F1-DEB560CA5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E624EEA3-22CF-4D7A-A572-0934C7174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277938"/>
          <a:ext cx="6934200" cy="558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r:id="rId4" imgW="5563377" imgH="4476190" progId="Paint.Picture">
                  <p:embed/>
                </p:oleObj>
              </mc:Choice>
              <mc:Fallback>
                <p:oleObj r:id="rId4" imgW="5563377" imgH="44761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77938"/>
                        <a:ext cx="6934200" cy="558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Line 5">
            <a:extLst>
              <a:ext uri="{FF2B5EF4-FFF2-40B4-BE49-F238E27FC236}">
                <a16:creationId xmlns:a16="http://schemas.microsoft.com/office/drawing/2014/main" id="{A16B87BF-43B3-4C53-9A3E-8D556B626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E601B57E-AA6A-4B30-8EA9-B0551C903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4901DFB5-DE27-4AB1-AC0D-B722A4D26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371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97C0B84E-E87E-404C-940F-B5820B40A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7D4B6157-AE2E-4C96-9760-ED0A12864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3F78819F-377C-46CF-B912-8CAD90A10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371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I/O</a:t>
            </a: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4FD53F2F-7C1B-4982-AB45-992E9D71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295400"/>
            <a:ext cx="31242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BB55675D-4ED6-45DF-9E88-D735551FFDFB}"/>
              </a:ext>
            </a:extLst>
          </p:cNvPr>
          <p:cNvSpPr/>
          <p:nvPr/>
        </p:nvSpPr>
        <p:spPr>
          <a:xfrm>
            <a:off x="6967538" y="2041525"/>
            <a:ext cx="1871662" cy="720725"/>
          </a:xfrm>
          <a:prstGeom prst="wedgeRoundRectCallout">
            <a:avLst>
              <a:gd name="adj1" fmla="val -141161"/>
              <a:gd name="adj2" fmla="val -41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C00000"/>
                </a:solidFill>
              </a:rPr>
              <a:t>运算数</a:t>
            </a:r>
            <a:r>
              <a:rPr lang="en-US" altLang="zh-CN" sz="2400" b="1" noProof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2648832C-BBAB-4831-B547-8CE37BBECAE6}"/>
              </a:ext>
            </a:extLst>
          </p:cNvPr>
          <p:cNvSpPr/>
          <p:nvPr/>
        </p:nvSpPr>
        <p:spPr>
          <a:xfrm>
            <a:off x="7037388" y="4651375"/>
            <a:ext cx="1873250" cy="719138"/>
          </a:xfrm>
          <a:prstGeom prst="wedgeRoundRectCallout">
            <a:avLst>
              <a:gd name="adj1" fmla="val -127593"/>
              <a:gd name="adj2" fmla="val 135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C00000"/>
                </a:solidFill>
              </a:rPr>
              <a:t>运算</a:t>
            </a:r>
            <a:r>
              <a:rPr lang="zh-CN" sz="2400" b="1" noProof="1">
                <a:solidFill>
                  <a:srgbClr val="C00000"/>
                </a:solidFill>
              </a:rPr>
              <a:t>结果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4D31ED3B-B058-4AA1-8937-B540A633A305}"/>
              </a:ext>
            </a:extLst>
          </p:cNvPr>
          <p:cNvSpPr/>
          <p:nvPr/>
        </p:nvSpPr>
        <p:spPr>
          <a:xfrm>
            <a:off x="138113" y="4806950"/>
            <a:ext cx="1871662" cy="719138"/>
          </a:xfrm>
          <a:prstGeom prst="wedgeRoundRectCallout">
            <a:avLst>
              <a:gd name="adj1" fmla="val 101899"/>
              <a:gd name="adj2" fmla="val 122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C00000"/>
                </a:solidFill>
              </a:rPr>
              <a:t>运算</a:t>
            </a:r>
            <a:r>
              <a:rPr lang="zh-CN" sz="2400" b="1" noProof="1">
                <a:solidFill>
                  <a:srgbClr val="C00000"/>
                </a:solidFill>
              </a:rPr>
              <a:t>规则</a:t>
            </a: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7B5B5949-EE1A-445C-8BF5-A5D4DEA6B25D}"/>
              </a:ext>
            </a:extLst>
          </p:cNvPr>
          <p:cNvSpPr/>
          <p:nvPr/>
        </p:nvSpPr>
        <p:spPr>
          <a:xfrm>
            <a:off x="5032375" y="4651375"/>
            <a:ext cx="1501775" cy="476250"/>
          </a:xfrm>
          <a:prstGeom prst="wedgeRoundRectCallout">
            <a:avLst>
              <a:gd name="adj1" fmla="val -83798"/>
              <a:gd name="adj2" fmla="val 487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sz="2400" b="1" noProof="1">
                <a:solidFill>
                  <a:srgbClr val="C00000"/>
                </a:solidFill>
              </a:rPr>
              <a:t>中间结果</a:t>
            </a:r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48243760-974C-4247-93C1-2941635B22DB}"/>
              </a:ext>
            </a:extLst>
          </p:cNvPr>
          <p:cNvSpPr/>
          <p:nvPr/>
        </p:nvSpPr>
        <p:spPr>
          <a:xfrm>
            <a:off x="6951663" y="2774950"/>
            <a:ext cx="1871662" cy="720725"/>
          </a:xfrm>
          <a:prstGeom prst="wedgeRoundRectCallout">
            <a:avLst>
              <a:gd name="adj1" fmla="val -142111"/>
              <a:gd name="adj2" fmla="val -580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C00000"/>
                </a:solidFill>
              </a:rPr>
              <a:t>运算数</a:t>
            </a:r>
            <a:r>
              <a:rPr lang="en-US" altLang="zh-CN" sz="2400" b="1" noProof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8932E399-69A5-475A-BC15-AEC0E5AB9406}"/>
              </a:ext>
            </a:extLst>
          </p:cNvPr>
          <p:cNvSpPr/>
          <p:nvPr/>
        </p:nvSpPr>
        <p:spPr>
          <a:xfrm>
            <a:off x="604838" y="314325"/>
            <a:ext cx="1871662" cy="720725"/>
          </a:xfrm>
          <a:prstGeom prst="wedgeRoundRectCallout">
            <a:avLst>
              <a:gd name="adj1" fmla="val 12052"/>
              <a:gd name="adj2" fmla="val 1063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sz="2400" b="1" noProof="1">
                <a:solidFill>
                  <a:srgbClr val="C00000"/>
                </a:solidFill>
              </a:rPr>
              <a:t>读写头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010689">
            <a:extLst>
              <a:ext uri="{FF2B5EF4-FFF2-40B4-BE49-F238E27FC236}">
                <a16:creationId xmlns:a16="http://schemas.microsoft.com/office/drawing/2014/main" id="{E5F0745C-A36D-45D4-9829-F55B56743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定点数的表示法（原码）</a:t>
            </a:r>
          </a:p>
        </p:txBody>
      </p:sp>
      <p:sp>
        <p:nvSpPr>
          <p:cNvPr id="172035" name="文本占位符 1010690">
            <a:extLst>
              <a:ext uri="{FF2B5EF4-FFF2-40B4-BE49-F238E27FC236}">
                <a16:creationId xmlns:a16="http://schemas.microsoft.com/office/drawing/2014/main" id="{397AD713-A7D6-432D-A13A-2D719BACE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r>
              <a:rPr lang="zh-CN" altLang="en-US" b="1">
                <a:solidFill>
                  <a:schemeClr val="tx2"/>
                </a:solidFill>
                <a:ea typeface="隶书" panose="02010509060101010101" pitchFamily="49" charset="-122"/>
              </a:rPr>
              <a:t>实例：</a:t>
            </a:r>
            <a:r>
              <a:rPr lang="en-US" altLang="zh-CN" b="1">
                <a:solidFill>
                  <a:schemeClr val="tx2"/>
                </a:solidFill>
                <a:ea typeface="隶书" panose="02010509060101010101" pitchFamily="49" charset="-122"/>
              </a:rPr>
              <a:t>X1 = 0.10110    -0.10110      0.0000</a:t>
            </a:r>
          </a:p>
          <a:p>
            <a:pPr>
              <a:buFontTx/>
              <a:buNone/>
            </a:pPr>
            <a:r>
              <a:rPr lang="en-US" altLang="zh-CN" b="1"/>
              <a:t>         [ X ] </a:t>
            </a:r>
            <a:r>
              <a:rPr lang="zh-CN" altLang="en-US" b="1" baseline="-25000">
                <a:solidFill>
                  <a:srgbClr val="FF0000"/>
                </a:solidFill>
              </a:rPr>
              <a:t>原</a:t>
            </a:r>
            <a:r>
              <a:rPr lang="en-US" altLang="zh-CN" b="1"/>
              <a:t>= </a:t>
            </a:r>
            <a:r>
              <a:rPr lang="en-US" altLang="zh-CN" b="1">
                <a:solidFill>
                  <a:srgbClr val="FF0000"/>
                </a:solidFill>
              </a:rPr>
              <a:t>0.10110     1.10110      0.0000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                                               1.0000</a:t>
            </a:r>
            <a:r>
              <a:rPr lang="en-US" altLang="zh-CN" b="1"/>
              <a:t>   </a:t>
            </a:r>
          </a:p>
          <a:p>
            <a:r>
              <a:rPr lang="zh-CN" altLang="en-US" b="1">
                <a:solidFill>
                  <a:schemeClr val="tx2"/>
                </a:solidFill>
                <a:ea typeface="隶书" panose="02010509060101010101" pitchFamily="49" charset="-122"/>
              </a:rPr>
              <a:t>实例：</a:t>
            </a:r>
            <a:r>
              <a:rPr lang="en-US" altLang="zh-CN" b="1">
                <a:solidFill>
                  <a:schemeClr val="tx2"/>
                </a:solidFill>
                <a:ea typeface="隶书" panose="02010509060101010101" pitchFamily="49" charset="-122"/>
              </a:rPr>
              <a:t>X1 = 10110      -10110          0000</a:t>
            </a:r>
          </a:p>
          <a:p>
            <a:pPr>
              <a:buFontTx/>
              <a:buNone/>
            </a:pPr>
            <a:r>
              <a:rPr lang="en-US" altLang="zh-CN" b="1"/>
              <a:t>        [ X ] </a:t>
            </a:r>
            <a:r>
              <a:rPr lang="zh-CN" altLang="en-US" b="1" baseline="-25000">
                <a:solidFill>
                  <a:srgbClr val="FF0000"/>
                </a:solidFill>
              </a:rPr>
              <a:t>原</a:t>
            </a:r>
            <a:r>
              <a:rPr lang="en-US" altLang="zh-CN" b="1"/>
              <a:t>=  </a:t>
            </a:r>
            <a:r>
              <a:rPr lang="en-US" altLang="zh-CN" b="1">
                <a:solidFill>
                  <a:srgbClr val="FF0000"/>
                </a:solidFill>
              </a:rPr>
              <a:t>010110     110110        00000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                                               10000</a:t>
            </a:r>
            <a:r>
              <a:rPr lang="en-US" altLang="zh-CN" b="1"/>
              <a:t>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011713">
            <a:extLst>
              <a:ext uri="{FF2B5EF4-FFF2-40B4-BE49-F238E27FC236}">
                <a16:creationId xmlns:a16="http://schemas.microsoft.com/office/drawing/2014/main" id="{EFD89481-9B4C-451F-B35E-ED7609356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定点数的表示法（原码）</a:t>
            </a:r>
          </a:p>
        </p:txBody>
      </p:sp>
      <p:sp>
        <p:nvSpPr>
          <p:cNvPr id="173059" name="文本占位符 1011714">
            <a:extLst>
              <a:ext uri="{FF2B5EF4-FFF2-40B4-BE49-F238E27FC236}">
                <a16:creationId xmlns:a16="http://schemas.microsoft.com/office/drawing/2014/main" id="{D94C2DD3-C7BE-42BA-AC66-EBA45D737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00150"/>
            <a:ext cx="7772400" cy="31035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性质</a:t>
            </a:r>
            <a:r>
              <a:rPr lang="en-US" altLang="zh-CN" b="1"/>
              <a:t>: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原码</a:t>
            </a:r>
            <a:r>
              <a:rPr lang="zh-CN" altLang="en-US" b="1"/>
              <a:t>为符号位加数的绝对值，</a:t>
            </a:r>
            <a:r>
              <a:rPr lang="en-US" altLang="zh-CN" b="1"/>
              <a:t>0</a:t>
            </a:r>
            <a:r>
              <a:rPr lang="zh-CN" altLang="en-US" b="1"/>
              <a:t>正</a:t>
            </a:r>
            <a:r>
              <a:rPr lang="en-US" altLang="zh-CN" b="1"/>
              <a:t>1</a:t>
            </a:r>
            <a:r>
              <a:rPr lang="zh-CN" altLang="en-US" b="1"/>
              <a:t>负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原码</a:t>
            </a:r>
            <a:r>
              <a:rPr lang="zh-CN" altLang="en-US" b="1"/>
              <a:t>零有两个编码，</a:t>
            </a:r>
            <a:r>
              <a:rPr lang="en-US" altLang="zh-CN" b="1"/>
              <a:t>+0</a:t>
            </a:r>
            <a:r>
              <a:rPr lang="zh-CN" altLang="en-US" b="1"/>
              <a:t>和 </a:t>
            </a:r>
            <a:r>
              <a:rPr lang="en-US" altLang="zh-CN" b="1"/>
              <a:t>-0</a:t>
            </a:r>
            <a:r>
              <a:rPr lang="zh-CN" altLang="en-US" b="1"/>
              <a:t>编码不同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原码</a:t>
            </a:r>
            <a:r>
              <a:rPr lang="zh-CN" altLang="en-US" b="1"/>
              <a:t>难以用于加减运算</a:t>
            </a:r>
          </a:p>
          <a:p>
            <a:r>
              <a:rPr lang="en-US" altLang="zh-CN" b="1"/>
              <a:t>N+1</a:t>
            </a:r>
            <a:r>
              <a:rPr lang="zh-CN" altLang="en-US" b="1"/>
              <a:t>位二进制原码所表示的范围：</a:t>
            </a:r>
          </a:p>
        </p:txBody>
      </p:sp>
      <p:sp>
        <p:nvSpPr>
          <p:cNvPr id="1011717" name="矩形 1011716">
            <a:extLst>
              <a:ext uri="{FF2B5EF4-FFF2-40B4-BE49-F238E27FC236}">
                <a16:creationId xmlns:a16="http://schemas.microsoft.com/office/drawing/2014/main" id="{379565E2-7B8E-4EC6-86A0-3F43AF75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4618038"/>
            <a:ext cx="6481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666699"/>
                </a:solidFill>
                <a:latin typeface="Times New Roman" panose="02020603050405020304" pitchFamily="18" charset="0"/>
              </a:rPr>
              <a:t>小数：</a:t>
            </a:r>
            <a:r>
              <a:rPr lang="en-US" altLang="zh-CN" sz="2800" b="1">
                <a:solidFill>
                  <a:srgbClr val="666699"/>
                </a:solidFill>
                <a:latin typeface="Times New Roman" panose="02020603050405020304" pitchFamily="18" charset="0"/>
              </a:rPr>
              <a:t>MAX=1-2</a:t>
            </a:r>
            <a:r>
              <a:rPr lang="en-US" altLang="zh-CN" sz="2800" b="1" baseline="30000">
                <a:solidFill>
                  <a:srgbClr val="666699"/>
                </a:solidFill>
                <a:latin typeface="Times New Roman" panose="02020603050405020304" pitchFamily="18" charset="0"/>
              </a:rPr>
              <a:t>-n</a:t>
            </a:r>
            <a:r>
              <a:rPr lang="en-US" altLang="zh-CN" sz="2800" b="1">
                <a:solidFill>
                  <a:srgbClr val="6666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6666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666699"/>
                </a:solidFill>
                <a:latin typeface="Times New Roman" panose="02020603050405020304" pitchFamily="18" charset="0"/>
              </a:rPr>
              <a:t>MIN=</a:t>
            </a:r>
            <a:r>
              <a:rPr lang="zh-CN" altLang="en-US" sz="2800" b="1">
                <a:solidFill>
                  <a:srgbClr val="666699"/>
                </a:solidFill>
                <a:latin typeface="Times New Roman" panose="02020603050405020304" pitchFamily="18" charset="0"/>
              </a:rPr>
              <a:t>﹣</a:t>
            </a:r>
            <a:r>
              <a:rPr lang="en-US" altLang="zh-CN" sz="2800" b="1">
                <a:solidFill>
                  <a:srgbClr val="666699"/>
                </a:solidFill>
                <a:latin typeface="Times New Roman" panose="02020603050405020304" pitchFamily="18" charset="0"/>
              </a:rPr>
              <a:t>(1-2</a:t>
            </a:r>
            <a:r>
              <a:rPr lang="en-US" altLang="zh-CN" sz="2800" b="1" baseline="30000">
                <a:solidFill>
                  <a:srgbClr val="666699"/>
                </a:solidFill>
                <a:latin typeface="Times New Roman" panose="02020603050405020304" pitchFamily="18" charset="0"/>
              </a:rPr>
              <a:t>-n</a:t>
            </a:r>
            <a:r>
              <a:rPr lang="en-US" altLang="zh-CN" sz="2800" b="1">
                <a:solidFill>
                  <a:srgbClr val="666699"/>
                </a:solidFill>
                <a:latin typeface="Times New Roman" panose="02020603050405020304" pitchFamily="18" charset="0"/>
              </a:rPr>
              <a:t> )</a:t>
            </a:r>
          </a:p>
          <a:p>
            <a:r>
              <a:rPr lang="zh-CN" altLang="en-US" sz="2800" b="1">
                <a:solidFill>
                  <a:srgbClr val="666699"/>
                </a:solidFill>
                <a:latin typeface="Times New Roman" panose="02020603050405020304" pitchFamily="18" charset="0"/>
              </a:rPr>
              <a:t>整数：</a:t>
            </a:r>
            <a:r>
              <a:rPr lang="en-US" altLang="zh-CN" sz="2800" b="1">
                <a:solidFill>
                  <a:srgbClr val="666699"/>
                </a:solidFill>
                <a:latin typeface="Times New Roman" panose="02020603050405020304" pitchFamily="18" charset="0"/>
              </a:rPr>
              <a:t>MAX=2</a:t>
            </a:r>
            <a:r>
              <a:rPr lang="en-US" altLang="zh-CN" sz="2800" b="1" baseline="30000">
                <a:solidFill>
                  <a:srgbClr val="6666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666699"/>
                </a:solidFill>
                <a:latin typeface="Times New Roman" panose="02020603050405020304" pitchFamily="18" charset="0"/>
              </a:rPr>
              <a:t>-1  </a:t>
            </a:r>
            <a:r>
              <a:rPr lang="zh-CN" altLang="en-US" sz="2800" b="1">
                <a:solidFill>
                  <a:srgbClr val="6666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666699"/>
                </a:solidFill>
                <a:latin typeface="Times New Roman" panose="02020603050405020304" pitchFamily="18" charset="0"/>
              </a:rPr>
              <a:t>MIN=</a:t>
            </a:r>
            <a:r>
              <a:rPr lang="zh-CN" altLang="en-US" sz="2800" b="1">
                <a:solidFill>
                  <a:srgbClr val="666699"/>
                </a:solidFill>
                <a:latin typeface="Times New Roman" panose="02020603050405020304" pitchFamily="18" charset="0"/>
              </a:rPr>
              <a:t>﹣</a:t>
            </a:r>
            <a:r>
              <a:rPr lang="en-US" altLang="zh-CN" sz="2800" b="1">
                <a:solidFill>
                  <a:srgbClr val="666699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sz="2800" b="1" baseline="30000">
                <a:solidFill>
                  <a:srgbClr val="6666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666699"/>
                </a:solidFill>
                <a:latin typeface="Times New Roman" panose="02020603050405020304" pitchFamily="18" charset="0"/>
              </a:rPr>
              <a:t>-1 )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012737">
            <a:extLst>
              <a:ext uri="{FF2B5EF4-FFF2-40B4-BE49-F238E27FC236}">
                <a16:creationId xmlns:a16="http://schemas.microsoft.com/office/drawing/2014/main" id="{AD65D487-54CD-4ECC-98EC-85F646A9A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74083" name="文本占位符 1012738">
            <a:extLst>
              <a:ext uri="{FF2B5EF4-FFF2-40B4-BE49-F238E27FC236}">
                <a16:creationId xmlns:a16="http://schemas.microsoft.com/office/drawing/2014/main" id="{568FF865-D547-4CE8-B225-8C703C7FDF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43013"/>
            <a:ext cx="8509000" cy="4114800"/>
          </a:xfrm>
        </p:spPr>
        <p:txBody>
          <a:bodyPr/>
          <a:lstStyle/>
          <a:p>
            <a:r>
              <a:rPr lang="zh-CN" altLang="en-US" sz="2800" b="1"/>
              <a:t>补码是在“模”和“同余”的概念下导出的。</a:t>
            </a:r>
          </a:p>
          <a:p>
            <a:endParaRPr lang="zh-CN" altLang="en-US" sz="2800" b="1"/>
          </a:p>
          <a:p>
            <a:r>
              <a:rPr lang="zh-CN" altLang="en-US" sz="2800" b="1"/>
              <a:t>“模”是指一个计量系统的计量范围，即产生“溢出”的量。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013761">
            <a:extLst>
              <a:ext uri="{FF2B5EF4-FFF2-40B4-BE49-F238E27FC236}">
                <a16:creationId xmlns:a16="http://schemas.microsoft.com/office/drawing/2014/main" id="{6AC0CA9E-0001-46E5-AF1F-BD90A6937E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96850"/>
            <a:ext cx="6400800" cy="838200"/>
          </a:xfrm>
        </p:spPr>
        <p:txBody>
          <a:bodyPr/>
          <a:lstStyle/>
          <a:p>
            <a:r>
              <a:rPr lang="zh-CN" altLang="en-US"/>
              <a:t>数值数据</a:t>
            </a:r>
            <a:r>
              <a:rPr lang="en-US" altLang="zh-CN"/>
              <a:t>—</a:t>
            </a:r>
            <a:r>
              <a:rPr lang="zh-CN" altLang="en-US" sz="2000"/>
              <a:t>定点数的表示法（补码）</a:t>
            </a:r>
          </a:p>
        </p:txBody>
      </p:sp>
      <p:grpSp>
        <p:nvGrpSpPr>
          <p:cNvPr id="1013763" name="组合 1013762">
            <a:extLst>
              <a:ext uri="{FF2B5EF4-FFF2-40B4-BE49-F238E27FC236}">
                <a16:creationId xmlns:a16="http://schemas.microsoft.com/office/drawing/2014/main" id="{57F0AFB9-1E3E-4E09-B654-3106971ABE1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971800"/>
            <a:ext cx="2209800" cy="2057400"/>
            <a:chOff x="768" y="1584"/>
            <a:chExt cx="1392" cy="1296"/>
          </a:xfrm>
        </p:grpSpPr>
        <p:sp>
          <p:nvSpPr>
            <p:cNvPr id="175148" name="椭圆 1013763">
              <a:extLst>
                <a:ext uri="{FF2B5EF4-FFF2-40B4-BE49-F238E27FC236}">
                  <a16:creationId xmlns:a16="http://schemas.microsoft.com/office/drawing/2014/main" id="{16C78CEC-C0B6-466B-977A-B65B40BB5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84"/>
              <a:ext cx="1392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5149" name="椭圆 1013764">
              <a:extLst>
                <a:ext uri="{FF2B5EF4-FFF2-40B4-BE49-F238E27FC236}">
                  <a16:creationId xmlns:a16="http://schemas.microsoft.com/office/drawing/2014/main" id="{091994A2-7878-4226-9BFE-2E9F4662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0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5150" name="直接连接符 1013765">
              <a:extLst>
                <a:ext uri="{FF2B5EF4-FFF2-40B4-BE49-F238E27FC236}">
                  <a16:creationId xmlns:a16="http://schemas.microsoft.com/office/drawing/2014/main" id="{F2CC67A9-D0AE-436A-AE2F-34A58433B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1" name="直接连接符 1013766">
              <a:extLst>
                <a:ext uri="{FF2B5EF4-FFF2-40B4-BE49-F238E27FC236}">
                  <a16:creationId xmlns:a16="http://schemas.microsoft.com/office/drawing/2014/main" id="{8F0D450E-35DE-4557-8E75-4C3D8B319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2" name="直接连接符 1013767">
              <a:extLst>
                <a:ext uri="{FF2B5EF4-FFF2-40B4-BE49-F238E27FC236}">
                  <a16:creationId xmlns:a16="http://schemas.microsoft.com/office/drawing/2014/main" id="{70E7DFF1-D5F7-453C-9F05-116E5FB78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3" name="直接连接符 1013768">
              <a:extLst>
                <a:ext uri="{FF2B5EF4-FFF2-40B4-BE49-F238E27FC236}">
                  <a16:creationId xmlns:a16="http://schemas.microsoft.com/office/drawing/2014/main" id="{2755B980-ED7E-4F42-8C13-31C265150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2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4" name="直接连接符 1013769">
              <a:extLst>
                <a:ext uri="{FF2B5EF4-FFF2-40B4-BE49-F238E27FC236}">
                  <a16:creationId xmlns:a16="http://schemas.microsoft.com/office/drawing/2014/main" id="{986CF4A7-497E-46E9-8470-5B2501314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6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5" name="直接连接符 1013770">
              <a:extLst>
                <a:ext uri="{FF2B5EF4-FFF2-40B4-BE49-F238E27FC236}">
                  <a16:creationId xmlns:a16="http://schemas.microsoft.com/office/drawing/2014/main" id="{1024BB27-B233-40D6-804C-D810E0258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6" name="直接连接符 1013771">
              <a:extLst>
                <a:ext uri="{FF2B5EF4-FFF2-40B4-BE49-F238E27FC236}">
                  <a16:creationId xmlns:a16="http://schemas.microsoft.com/office/drawing/2014/main" id="{93A5D480-D6B9-465F-BC0F-732B29EAF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7" name="直接连接符 1013772">
              <a:extLst>
                <a:ext uri="{FF2B5EF4-FFF2-40B4-BE49-F238E27FC236}">
                  <a16:creationId xmlns:a16="http://schemas.microsoft.com/office/drawing/2014/main" id="{161F647C-5D5B-4B4B-84AA-D8B4E7B4B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2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8" name="直接连接符 1013773">
              <a:extLst>
                <a:ext uri="{FF2B5EF4-FFF2-40B4-BE49-F238E27FC236}">
                  <a16:creationId xmlns:a16="http://schemas.microsoft.com/office/drawing/2014/main" id="{EB3E511B-6097-4B9C-9C18-15BF3C51F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4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9" name="直接连接符 1013774">
              <a:extLst>
                <a:ext uri="{FF2B5EF4-FFF2-40B4-BE49-F238E27FC236}">
                  <a16:creationId xmlns:a16="http://schemas.microsoft.com/office/drawing/2014/main" id="{703894B1-063E-44F8-BB6D-BB152348C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6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0" name="直接连接符 1013775">
              <a:extLst>
                <a:ext uri="{FF2B5EF4-FFF2-40B4-BE49-F238E27FC236}">
                  <a16:creationId xmlns:a16="http://schemas.microsoft.com/office/drawing/2014/main" id="{20773023-C817-4EFE-979A-D90FA382F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1" name="直接连接符 1013776">
              <a:extLst>
                <a:ext uri="{FF2B5EF4-FFF2-40B4-BE49-F238E27FC236}">
                  <a16:creationId xmlns:a16="http://schemas.microsoft.com/office/drawing/2014/main" id="{BE27D78F-16F3-4FBE-9770-296364B93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2" name="直接连接符 1013777">
              <a:extLst>
                <a:ext uri="{FF2B5EF4-FFF2-40B4-BE49-F238E27FC236}">
                  <a16:creationId xmlns:a16="http://schemas.microsoft.com/office/drawing/2014/main" id="{BCC80059-0D6F-4015-9922-28714AAAC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7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3" name="直接连接符 1013778">
              <a:extLst>
                <a:ext uri="{FF2B5EF4-FFF2-40B4-BE49-F238E27FC236}">
                  <a16:creationId xmlns:a16="http://schemas.microsoft.com/office/drawing/2014/main" id="{68B5C2FD-E95F-4975-8DB4-D4802F091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56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3780" name="组合 1013779">
            <a:extLst>
              <a:ext uri="{FF2B5EF4-FFF2-40B4-BE49-F238E27FC236}">
                <a16:creationId xmlns:a16="http://schemas.microsoft.com/office/drawing/2014/main" id="{9E483218-AC38-44D3-8E87-11D9FA43221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2209800" cy="2057400"/>
            <a:chOff x="768" y="1584"/>
            <a:chExt cx="1392" cy="1296"/>
          </a:xfrm>
        </p:grpSpPr>
        <p:sp>
          <p:nvSpPr>
            <p:cNvPr id="175132" name="椭圆 1013780">
              <a:extLst>
                <a:ext uri="{FF2B5EF4-FFF2-40B4-BE49-F238E27FC236}">
                  <a16:creationId xmlns:a16="http://schemas.microsoft.com/office/drawing/2014/main" id="{50A3EF5F-8284-4D59-A1B8-D99D92802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84"/>
              <a:ext cx="1392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5133" name="椭圆 1013781">
              <a:extLst>
                <a:ext uri="{FF2B5EF4-FFF2-40B4-BE49-F238E27FC236}">
                  <a16:creationId xmlns:a16="http://schemas.microsoft.com/office/drawing/2014/main" id="{2EB03F2B-C783-4B6B-8CD5-98D842C84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0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5134" name="直接连接符 1013782">
              <a:extLst>
                <a:ext uri="{FF2B5EF4-FFF2-40B4-BE49-F238E27FC236}">
                  <a16:creationId xmlns:a16="http://schemas.microsoft.com/office/drawing/2014/main" id="{BABF7C2B-CCAA-4FE7-B13E-1954760A8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5" name="直接连接符 1013783">
              <a:extLst>
                <a:ext uri="{FF2B5EF4-FFF2-40B4-BE49-F238E27FC236}">
                  <a16:creationId xmlns:a16="http://schemas.microsoft.com/office/drawing/2014/main" id="{ABD32EBE-BD95-4676-A362-F6858AC8A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6" name="直接连接符 1013784">
              <a:extLst>
                <a:ext uri="{FF2B5EF4-FFF2-40B4-BE49-F238E27FC236}">
                  <a16:creationId xmlns:a16="http://schemas.microsoft.com/office/drawing/2014/main" id="{B249791E-4828-4FF6-9708-7B0A65BD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7" name="直接连接符 1013785">
              <a:extLst>
                <a:ext uri="{FF2B5EF4-FFF2-40B4-BE49-F238E27FC236}">
                  <a16:creationId xmlns:a16="http://schemas.microsoft.com/office/drawing/2014/main" id="{287A3046-E89D-4414-807B-B5FF648F9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2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8" name="直接连接符 1013786">
              <a:extLst>
                <a:ext uri="{FF2B5EF4-FFF2-40B4-BE49-F238E27FC236}">
                  <a16:creationId xmlns:a16="http://schemas.microsoft.com/office/drawing/2014/main" id="{D04FDDC3-C632-476E-A33A-AD9308810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6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9" name="直接连接符 1013787">
              <a:extLst>
                <a:ext uri="{FF2B5EF4-FFF2-40B4-BE49-F238E27FC236}">
                  <a16:creationId xmlns:a16="http://schemas.microsoft.com/office/drawing/2014/main" id="{9F6652D4-B20F-42BA-B1D2-8521E42CC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0" name="直接连接符 1013788">
              <a:extLst>
                <a:ext uri="{FF2B5EF4-FFF2-40B4-BE49-F238E27FC236}">
                  <a16:creationId xmlns:a16="http://schemas.microsoft.com/office/drawing/2014/main" id="{5372580F-CED7-4B14-93D9-981538912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1" name="直接连接符 1013789">
              <a:extLst>
                <a:ext uri="{FF2B5EF4-FFF2-40B4-BE49-F238E27FC236}">
                  <a16:creationId xmlns:a16="http://schemas.microsoft.com/office/drawing/2014/main" id="{3207D981-D377-4064-97B2-16D28EEA7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2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2" name="直接连接符 1013790">
              <a:extLst>
                <a:ext uri="{FF2B5EF4-FFF2-40B4-BE49-F238E27FC236}">
                  <a16:creationId xmlns:a16="http://schemas.microsoft.com/office/drawing/2014/main" id="{22E55A59-DB97-4366-A7E3-361DD2B6B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4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3" name="直接连接符 1013791">
              <a:extLst>
                <a:ext uri="{FF2B5EF4-FFF2-40B4-BE49-F238E27FC236}">
                  <a16:creationId xmlns:a16="http://schemas.microsoft.com/office/drawing/2014/main" id="{FC4A8DBE-6E5D-482C-B59E-0D7D8C305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6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4" name="直接连接符 1013792">
              <a:extLst>
                <a:ext uri="{FF2B5EF4-FFF2-40B4-BE49-F238E27FC236}">
                  <a16:creationId xmlns:a16="http://schemas.microsoft.com/office/drawing/2014/main" id="{DAB13B3E-13FA-416D-8268-4B7F54BDE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5" name="直接连接符 1013793">
              <a:extLst>
                <a:ext uri="{FF2B5EF4-FFF2-40B4-BE49-F238E27FC236}">
                  <a16:creationId xmlns:a16="http://schemas.microsoft.com/office/drawing/2014/main" id="{7F20F331-0E00-495E-8E2D-2F6B4ABB1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6" name="直接连接符 1013794">
              <a:extLst>
                <a:ext uri="{FF2B5EF4-FFF2-40B4-BE49-F238E27FC236}">
                  <a16:creationId xmlns:a16="http://schemas.microsoft.com/office/drawing/2014/main" id="{C11E92B1-BE62-4433-B9A0-8B0C4BDF4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7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7" name="直接连接符 1013795">
              <a:extLst>
                <a:ext uri="{FF2B5EF4-FFF2-40B4-BE49-F238E27FC236}">
                  <a16:creationId xmlns:a16="http://schemas.microsoft.com/office/drawing/2014/main" id="{E2035B81-3E58-40FD-917C-9983B9ABC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56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3797" name="下弧形箭头 1013796">
            <a:extLst>
              <a:ext uri="{FF2B5EF4-FFF2-40B4-BE49-F238E27FC236}">
                <a16:creationId xmlns:a16="http://schemas.microsoft.com/office/drawing/2014/main" id="{AB5024EB-8F77-4C2B-B867-7870A1D5EA35}"/>
              </a:ext>
            </a:extLst>
          </p:cNvPr>
          <p:cNvSpPr>
            <a:spLocks noChangeArrowheads="1"/>
          </p:cNvSpPr>
          <p:nvPr/>
        </p:nvSpPr>
        <p:spPr bwMode="auto">
          <a:xfrm rot="-3210828">
            <a:off x="2614613" y="4243387"/>
            <a:ext cx="762000" cy="352425"/>
          </a:xfrm>
          <a:prstGeom prst="curvedUpArrow">
            <a:avLst>
              <a:gd name="adj1" fmla="val 43243"/>
              <a:gd name="adj2" fmla="val 86486"/>
              <a:gd name="adj3" fmla="val 33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13798" name="右弧形箭头 1013797">
            <a:extLst>
              <a:ext uri="{FF2B5EF4-FFF2-40B4-BE49-F238E27FC236}">
                <a16:creationId xmlns:a16="http://schemas.microsoft.com/office/drawing/2014/main" id="{688DCB1D-BBE1-4339-A4ED-668E19D1484F}"/>
              </a:ext>
            </a:extLst>
          </p:cNvPr>
          <p:cNvSpPr>
            <a:spLocks noChangeArrowheads="1"/>
          </p:cNvSpPr>
          <p:nvPr/>
        </p:nvSpPr>
        <p:spPr bwMode="auto">
          <a:xfrm rot="-10681810">
            <a:off x="6172200" y="3276600"/>
            <a:ext cx="538163" cy="1377950"/>
          </a:xfrm>
          <a:prstGeom prst="curvedLeftArrow">
            <a:avLst>
              <a:gd name="adj1" fmla="val 20116"/>
              <a:gd name="adj2" fmla="val 100131"/>
              <a:gd name="adj3" fmla="val 22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13799" name="文本框 1013798">
            <a:extLst>
              <a:ext uri="{FF2B5EF4-FFF2-40B4-BE49-F238E27FC236}">
                <a16:creationId xmlns:a16="http://schemas.microsoft.com/office/drawing/2014/main" id="{7BB97AFA-5935-43FB-9EF8-1A51BC3C1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812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1013800" name="文本框 1013799">
            <a:extLst>
              <a:ext uri="{FF2B5EF4-FFF2-40B4-BE49-F238E27FC236}">
                <a16:creationId xmlns:a16="http://schemas.microsoft.com/office/drawing/2014/main" id="{442531B3-0E1D-40BA-A85B-159272B3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38363"/>
            <a:ext cx="6858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ahoma" panose="020B0604030504040204" pitchFamily="34" charset="0"/>
              </a:rPr>
              <a:t>现在是北京时间</a:t>
            </a:r>
            <a:r>
              <a:rPr lang="en-US" altLang="zh-CN" sz="2400" b="1">
                <a:latin typeface="Tahoma" panose="020B0604030504040204" pitchFamily="34" charset="0"/>
              </a:rPr>
              <a:t>3</a:t>
            </a:r>
            <a:r>
              <a:rPr lang="zh-CN" altLang="en-US" sz="2400" b="1">
                <a:latin typeface="Tahoma" panose="020B0604030504040204" pitchFamily="34" charset="0"/>
              </a:rPr>
              <a:t>点整，而时钟却指向</a:t>
            </a:r>
            <a:r>
              <a:rPr lang="en-US" altLang="zh-CN" sz="2400" b="1">
                <a:latin typeface="Tahoma" panose="020B0604030504040204" pitchFamily="34" charset="0"/>
              </a:rPr>
              <a:t>5</a:t>
            </a:r>
            <a:r>
              <a:rPr lang="zh-CN" altLang="en-US" sz="2400" b="1">
                <a:latin typeface="Tahoma" panose="020B0604030504040204" pitchFamily="34" charset="0"/>
              </a:rPr>
              <a:t>点，如何调整？</a:t>
            </a:r>
          </a:p>
        </p:txBody>
      </p:sp>
      <p:sp>
        <p:nvSpPr>
          <p:cNvPr id="1013801" name="文本框 1013800">
            <a:extLst>
              <a:ext uri="{FF2B5EF4-FFF2-40B4-BE49-F238E27FC236}">
                <a16:creationId xmlns:a16="http://schemas.microsoft.com/office/drawing/2014/main" id="{16AD693E-C051-4F10-B4DA-366520F54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5-2=3</a:t>
            </a:r>
          </a:p>
        </p:txBody>
      </p:sp>
      <p:sp>
        <p:nvSpPr>
          <p:cNvPr id="1013802" name="文本框 1013801">
            <a:extLst>
              <a:ext uri="{FF2B5EF4-FFF2-40B4-BE49-F238E27FC236}">
                <a16:creationId xmlns:a16="http://schemas.microsoft.com/office/drawing/2014/main" id="{577E4577-F453-45BF-8E59-DC6276D4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3340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5+10=3</a:t>
            </a:r>
            <a:r>
              <a:rPr lang="zh-CN" altLang="en-US">
                <a:latin typeface="Tahoma" panose="020B0604030504040204" pitchFamily="34" charset="0"/>
              </a:rPr>
              <a:t>（</a:t>
            </a:r>
            <a:r>
              <a:rPr lang="en-US" altLang="zh-CN">
                <a:latin typeface="Tahoma" panose="020B0604030504040204" pitchFamily="34" charset="0"/>
              </a:rPr>
              <a:t>12</a:t>
            </a:r>
            <a:r>
              <a:rPr lang="zh-CN" altLang="en-US">
                <a:latin typeface="Tahoma" panose="020B0604030504040204" pitchFamily="34" charset="0"/>
              </a:rPr>
              <a:t>自动丢失。</a:t>
            </a:r>
            <a:r>
              <a:rPr lang="en-US" altLang="zh-CN">
                <a:latin typeface="Tahoma" panose="020B0604030504040204" pitchFamily="34" charset="0"/>
              </a:rPr>
              <a:t>12</a:t>
            </a:r>
            <a:r>
              <a:rPr lang="zh-CN" altLang="en-US">
                <a:latin typeface="Tahoma" panose="020B0604030504040204" pitchFamily="34" charset="0"/>
              </a:rPr>
              <a:t>就是模）</a:t>
            </a:r>
          </a:p>
        </p:txBody>
      </p:sp>
      <p:grpSp>
        <p:nvGrpSpPr>
          <p:cNvPr id="175115" name="组合 1013803">
            <a:extLst>
              <a:ext uri="{FF2B5EF4-FFF2-40B4-BE49-F238E27FC236}">
                <a16:creationId xmlns:a16="http://schemas.microsoft.com/office/drawing/2014/main" id="{B62FB877-9AED-408B-BB37-EDE16AE71360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52400"/>
            <a:ext cx="2057400" cy="2057400"/>
            <a:chOff x="3744" y="1248"/>
            <a:chExt cx="1296" cy="1296"/>
          </a:xfrm>
        </p:grpSpPr>
        <p:sp>
          <p:nvSpPr>
            <p:cNvPr id="175116" name="椭圆 1013804">
              <a:extLst>
                <a:ext uri="{FF2B5EF4-FFF2-40B4-BE49-F238E27FC236}">
                  <a16:creationId xmlns:a16="http://schemas.microsoft.com/office/drawing/2014/main" id="{FEBE75D1-1B9B-4251-B5A0-42041681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48"/>
              <a:ext cx="1296" cy="1296"/>
            </a:xfrm>
            <a:prstGeom prst="ellipse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767647"/>
                </a:gs>
              </a:gsLst>
              <a:path path="shape">
                <a:fillToRect l="50000" t="50000" r="50000" b="50000"/>
              </a:path>
            </a:gradFill>
            <a:ln w="38100" cmpd="dbl">
              <a:solidFill>
                <a:srgbClr val="FF6699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5117" name="直接连接符 1013805">
              <a:extLst>
                <a:ext uri="{FF2B5EF4-FFF2-40B4-BE49-F238E27FC236}">
                  <a16:creationId xmlns:a16="http://schemas.microsoft.com/office/drawing/2014/main" id="{18C02283-3D34-4D5B-8A49-E2CDB28B2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296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8" name="直接连接符 1013806">
              <a:extLst>
                <a:ext uri="{FF2B5EF4-FFF2-40B4-BE49-F238E27FC236}">
                  <a16:creationId xmlns:a16="http://schemas.microsoft.com/office/drawing/2014/main" id="{C7C41942-4940-4E08-80BD-581BF665C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04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9" name="直接连接符 1013807">
              <a:extLst>
                <a:ext uri="{FF2B5EF4-FFF2-40B4-BE49-F238E27FC236}">
                  <a16:creationId xmlns:a16="http://schemas.microsoft.com/office/drawing/2014/main" id="{3A34D51D-ABCD-4E6D-AE0E-C74ED643A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72"/>
              <a:ext cx="1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0" name="直接连接符 1013808">
              <a:extLst>
                <a:ext uri="{FF2B5EF4-FFF2-40B4-BE49-F238E27FC236}">
                  <a16:creationId xmlns:a16="http://schemas.microsoft.com/office/drawing/2014/main" id="{30BE0AEA-DC66-412B-8A8E-40FBFF446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872"/>
              <a:ext cx="1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1" name="直接连接符 1013809">
              <a:extLst>
                <a:ext uri="{FF2B5EF4-FFF2-40B4-BE49-F238E27FC236}">
                  <a16:creationId xmlns:a16="http://schemas.microsoft.com/office/drawing/2014/main" id="{C971552D-6FD7-49B5-ABBF-B3563731A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392"/>
              <a:ext cx="96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2" name="直接连接符 1013810">
              <a:extLst>
                <a:ext uri="{FF2B5EF4-FFF2-40B4-BE49-F238E27FC236}">
                  <a16:creationId xmlns:a16="http://schemas.microsoft.com/office/drawing/2014/main" id="{5BF36C87-5868-455F-800C-D2F71F882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208"/>
              <a:ext cx="96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3" name="直接连接符 1013811">
              <a:extLst>
                <a:ext uri="{FF2B5EF4-FFF2-40B4-BE49-F238E27FC236}">
                  <a16:creationId xmlns:a16="http://schemas.microsoft.com/office/drawing/2014/main" id="{5B35CFB9-CDC9-4F65-989F-1094E487E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632"/>
              <a:ext cx="144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4" name="直接连接符 1013812">
              <a:extLst>
                <a:ext uri="{FF2B5EF4-FFF2-40B4-BE49-F238E27FC236}">
                  <a16:creationId xmlns:a16="http://schemas.microsoft.com/office/drawing/2014/main" id="{963511D8-D76F-4495-993A-109E95078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44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5" name="直接连接符 1013813">
              <a:extLst>
                <a:ext uri="{FF2B5EF4-FFF2-40B4-BE49-F238E27FC236}">
                  <a16:creationId xmlns:a16="http://schemas.microsoft.com/office/drawing/2014/main" id="{09C1B7CA-5239-466D-9384-57885C7BC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392"/>
              <a:ext cx="96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6" name="直接连接符 1013814">
              <a:extLst>
                <a:ext uri="{FF2B5EF4-FFF2-40B4-BE49-F238E27FC236}">
                  <a16:creationId xmlns:a16="http://schemas.microsoft.com/office/drawing/2014/main" id="{8B86C9EE-F96E-44F1-9AB5-21B22D692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304"/>
              <a:ext cx="96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7" name="直接连接符 1013815">
              <a:extLst>
                <a:ext uri="{FF2B5EF4-FFF2-40B4-BE49-F238E27FC236}">
                  <a16:creationId xmlns:a16="http://schemas.microsoft.com/office/drawing/2014/main" id="{A2017DB0-8E7C-4996-9E25-C30665EEE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016"/>
              <a:ext cx="144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8" name="直接连接符 1013816">
              <a:extLst>
                <a:ext uri="{FF2B5EF4-FFF2-40B4-BE49-F238E27FC236}">
                  <a16:creationId xmlns:a16="http://schemas.microsoft.com/office/drawing/2014/main" id="{94910990-EA6F-4B64-8536-26756ECB5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584"/>
              <a:ext cx="144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9" name="直接连接符 1013817">
              <a:extLst>
                <a:ext uri="{FF2B5EF4-FFF2-40B4-BE49-F238E27FC236}">
                  <a16:creationId xmlns:a16="http://schemas.microsoft.com/office/drawing/2014/main" id="{C87093E5-274D-48F3-99AF-6F42A1E14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72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0" name="直接连接符 1013818">
              <a:extLst>
                <a:ext uri="{FF2B5EF4-FFF2-40B4-BE49-F238E27FC236}">
                  <a16:creationId xmlns:a16="http://schemas.microsoft.com/office/drawing/2014/main" id="{D1B079A9-AB68-4D71-A40D-500D250C7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40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1" name="流程图: 联系 1013819">
              <a:extLst>
                <a:ext uri="{FF2B5EF4-FFF2-40B4-BE49-F238E27FC236}">
                  <a16:creationId xmlns:a16="http://schemas.microsoft.com/office/drawing/2014/main" id="{2037710F-23DC-4BE3-90C7-5B70F9A3C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72"/>
              <a:ext cx="48" cy="4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01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01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0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1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101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101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0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1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1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9" grpId="0"/>
      <p:bldP spid="1013800" grpId="0"/>
      <p:bldP spid="1013801" grpId="0"/>
      <p:bldP spid="101380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矩形 1014785">
            <a:extLst>
              <a:ext uri="{FF2B5EF4-FFF2-40B4-BE49-F238E27FC236}">
                <a16:creationId xmlns:a16="http://schemas.microsoft.com/office/drawing/2014/main" id="{C67B43D2-13C0-4070-9D0D-F3EB4AF28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22725"/>
            <a:ext cx="8382000" cy="1643063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6131" name="标题 1014786">
            <a:extLst>
              <a:ext uri="{FF2B5EF4-FFF2-40B4-BE49-F238E27FC236}">
                <a16:creationId xmlns:a16="http://schemas.microsoft.com/office/drawing/2014/main" id="{F5AA7FE9-E365-4209-A2A4-493773B08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63525"/>
            <a:ext cx="7772400" cy="838200"/>
          </a:xfrm>
        </p:spPr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014788" name="内容占位符 1014787">
            <a:extLst>
              <a:ext uri="{FF2B5EF4-FFF2-40B4-BE49-F238E27FC236}">
                <a16:creationId xmlns:a16="http://schemas.microsoft.com/office/drawing/2014/main" id="{31C56392-470C-4D69-8539-608DD589E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82688"/>
            <a:ext cx="8001000" cy="2655887"/>
          </a:xfrm>
        </p:spPr>
        <p:txBody>
          <a:bodyPr/>
          <a:lstStyle/>
          <a:p>
            <a:r>
              <a:rPr lang="zh-CN" altLang="en-US" sz="2800" b="1"/>
              <a:t>继续推导：</a:t>
            </a:r>
          </a:p>
          <a:p>
            <a:pPr>
              <a:buFontTx/>
              <a:buNone/>
            </a:pPr>
            <a:r>
              <a:rPr lang="zh-CN" altLang="en-US" sz="2800" b="1"/>
              <a:t>   </a:t>
            </a:r>
            <a:r>
              <a:rPr lang="en-US" altLang="zh-CN" sz="2800" b="1"/>
              <a:t>5-2=5+10</a:t>
            </a:r>
            <a:r>
              <a:rPr lang="zh-CN" altLang="en-US" sz="2800" b="1"/>
              <a:t>（</a:t>
            </a:r>
            <a:r>
              <a:rPr lang="en-US" altLang="zh-CN" sz="2800" b="1"/>
              <a:t>MOD  12</a:t>
            </a:r>
            <a:r>
              <a:rPr lang="zh-CN" altLang="en-US" sz="2800" b="1"/>
              <a:t>）</a:t>
            </a:r>
          </a:p>
          <a:p>
            <a:pPr>
              <a:buFontTx/>
              <a:buNone/>
            </a:pPr>
            <a:r>
              <a:rPr lang="zh-CN" altLang="en-US" sz="2800" b="1"/>
              <a:t>   </a:t>
            </a:r>
            <a:r>
              <a:rPr lang="en-US" altLang="zh-CN" sz="2800" b="1"/>
              <a:t>5+</a:t>
            </a:r>
            <a:r>
              <a:rPr lang="zh-CN" altLang="en-US" sz="2800" b="1"/>
              <a:t>（</a:t>
            </a:r>
            <a:r>
              <a:rPr lang="en-US" altLang="zh-CN" sz="2800" b="1"/>
              <a:t>-2</a:t>
            </a:r>
            <a:r>
              <a:rPr lang="zh-CN" altLang="en-US" sz="2800" b="1"/>
              <a:t>）</a:t>
            </a:r>
            <a:r>
              <a:rPr lang="en-US" altLang="zh-CN" sz="2800" b="1"/>
              <a:t>=5+10</a:t>
            </a:r>
            <a:r>
              <a:rPr lang="zh-CN" altLang="en-US" sz="2800" b="1"/>
              <a:t>（</a:t>
            </a:r>
            <a:r>
              <a:rPr lang="en-US" altLang="zh-CN" sz="2800" b="1"/>
              <a:t>MOD 12</a:t>
            </a:r>
            <a:r>
              <a:rPr lang="zh-CN" altLang="en-US" sz="2800" b="1"/>
              <a:t>）</a:t>
            </a:r>
          </a:p>
          <a:p>
            <a:pPr>
              <a:buFontTx/>
              <a:buNone/>
            </a:pPr>
            <a:r>
              <a:rPr lang="zh-CN" altLang="en-US" sz="2800" b="1"/>
              <a:t>   </a:t>
            </a:r>
            <a:r>
              <a:rPr lang="en-US" altLang="zh-CN" sz="2800" b="1"/>
              <a:t>-2=10</a:t>
            </a:r>
            <a:r>
              <a:rPr lang="zh-CN" altLang="en-US" sz="2800" b="1"/>
              <a:t>（</a:t>
            </a:r>
            <a:r>
              <a:rPr lang="en-US" altLang="zh-CN" sz="2800" b="1"/>
              <a:t>MOD 12</a:t>
            </a:r>
            <a:r>
              <a:rPr lang="zh-CN" altLang="en-US" sz="2800" b="1"/>
              <a:t>）</a:t>
            </a:r>
          </a:p>
          <a:p>
            <a:r>
              <a:rPr lang="zh-CN" altLang="en-US" sz="2800" b="1"/>
              <a:t>结论：</a:t>
            </a:r>
          </a:p>
        </p:txBody>
      </p:sp>
      <p:sp>
        <p:nvSpPr>
          <p:cNvPr id="1014789" name="文本框 1014788">
            <a:extLst>
              <a:ext uri="{FF2B5EF4-FFF2-40B4-BE49-F238E27FC236}">
                <a16:creationId xmlns:a16="http://schemas.microsoft.com/office/drawing/2014/main" id="{2EF97068-D376-4A7A-B83F-3C205B0AC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30675"/>
            <a:ext cx="8139113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>
                <a:latin typeface="Tahoma" panose="020B0604030504040204" pitchFamily="34" charset="0"/>
              </a:rPr>
              <a:t>可以说：在模为</a:t>
            </a:r>
            <a:r>
              <a:rPr lang="en-US" altLang="zh-CN" sz="2800">
                <a:latin typeface="Tahoma" panose="020B0604030504040204" pitchFamily="34" charset="0"/>
              </a:rPr>
              <a:t>12</a:t>
            </a:r>
            <a:r>
              <a:rPr lang="zh-CN" altLang="en-US" sz="2800">
                <a:latin typeface="Tahoma" panose="020B0604030504040204" pitchFamily="34" charset="0"/>
              </a:rPr>
              <a:t>的情况下，</a:t>
            </a:r>
            <a:r>
              <a:rPr lang="en-US" altLang="zh-CN" sz="2800">
                <a:latin typeface="Tahoma" panose="020B0604030504040204" pitchFamily="34" charset="0"/>
              </a:rPr>
              <a:t>-2</a:t>
            </a:r>
            <a:r>
              <a:rPr lang="zh-CN" altLang="en-US" sz="2800">
                <a:latin typeface="Tahoma" panose="020B0604030504040204" pitchFamily="34" charset="0"/>
              </a:rPr>
              <a:t>的补码就是</a:t>
            </a:r>
            <a:r>
              <a:rPr lang="en-US" altLang="zh-CN" sz="2800">
                <a:latin typeface="Tahoma" panose="020B0604030504040204" pitchFamily="34" charset="0"/>
              </a:rPr>
              <a:t>10</a:t>
            </a:r>
            <a:r>
              <a:rPr lang="zh-CN" altLang="en-US" sz="2800">
                <a:latin typeface="Tahoma" panose="020B0604030504040204" pitchFamily="34" charset="0"/>
              </a:rPr>
              <a:t>。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>
                <a:latin typeface="Tahoma" panose="020B0604030504040204" pitchFamily="34" charset="0"/>
              </a:rPr>
              <a:t>      一个负数用其补码代替，同样可以得到正确的运算结果。</a:t>
            </a:r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4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4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0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6" grpId="0" bldLvl="0" animBg="1"/>
      <p:bldP spid="1014788" grpId="0" build="p"/>
      <p:bldP spid="10147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015809">
            <a:extLst>
              <a:ext uri="{FF2B5EF4-FFF2-40B4-BE49-F238E27FC236}">
                <a16:creationId xmlns:a16="http://schemas.microsoft.com/office/drawing/2014/main" id="{F6CB4A29-1E6A-4E73-BCF5-C1E6952D7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77155" name="文本占位符 1015810">
            <a:extLst>
              <a:ext uri="{FF2B5EF4-FFF2-40B4-BE49-F238E27FC236}">
                <a16:creationId xmlns:a16="http://schemas.microsoft.com/office/drawing/2014/main" id="{20FF350D-F377-4214-A89C-BE9806CF05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92213"/>
            <a:ext cx="8001000" cy="3505200"/>
          </a:xfrm>
        </p:spPr>
        <p:txBody>
          <a:bodyPr/>
          <a:lstStyle/>
          <a:p>
            <a:r>
              <a:rPr lang="zh-CN" altLang="en-US" sz="2800" b="1"/>
              <a:t>进一步结论：</a:t>
            </a:r>
          </a:p>
          <a:p>
            <a:pPr>
              <a:buFontTx/>
              <a:buNone/>
            </a:pPr>
            <a:r>
              <a:rPr lang="zh-CN" altLang="en-US" sz="2800" b="1"/>
              <a:t>           在计算机中，机器能表示的数据位数是一定的，其运算都是有模运算。如果是</a:t>
            </a:r>
            <a:r>
              <a:rPr lang="en-US" altLang="zh-CN" sz="2800" b="1"/>
              <a:t>n</a:t>
            </a:r>
            <a:r>
              <a:rPr lang="zh-CN" altLang="en-US" sz="2800" b="1"/>
              <a:t>位整数，其模为</a:t>
            </a:r>
            <a:r>
              <a:rPr lang="en-US" altLang="zh-CN" sz="2800" b="1"/>
              <a:t>2</a:t>
            </a:r>
            <a:r>
              <a:rPr lang="en-US" altLang="zh-CN" sz="2800" b="1" baseline="30000"/>
              <a:t>n</a:t>
            </a:r>
            <a:r>
              <a:rPr lang="zh-CN" altLang="en-US" sz="2800" b="1"/>
              <a:t>。如果是</a:t>
            </a:r>
            <a:r>
              <a:rPr lang="en-US" altLang="zh-CN" sz="2800" b="1"/>
              <a:t>n</a:t>
            </a:r>
            <a:r>
              <a:rPr lang="zh-CN" altLang="en-US" sz="2800" b="1"/>
              <a:t>位小数，其模为</a:t>
            </a:r>
            <a:r>
              <a:rPr lang="en-US" altLang="zh-CN" sz="2800" b="1"/>
              <a:t>2</a:t>
            </a:r>
            <a:r>
              <a:rPr lang="zh-CN" altLang="en-US" sz="2800" b="1"/>
              <a:t>。</a:t>
            </a:r>
          </a:p>
          <a:p>
            <a:pPr>
              <a:buFontTx/>
              <a:buNone/>
            </a:pPr>
            <a:r>
              <a:rPr lang="zh-CN" altLang="en-US" sz="2800" b="1"/>
              <a:t>           若运算结果超出了计算机所能表示的数值范围，则只保留它的小于模的低</a:t>
            </a:r>
            <a:r>
              <a:rPr lang="en-US" altLang="zh-CN" sz="2800" b="1"/>
              <a:t>n</a:t>
            </a:r>
            <a:r>
              <a:rPr lang="zh-CN" altLang="en-US" sz="2800" b="1"/>
              <a:t>位的数值，超过</a:t>
            </a:r>
            <a:r>
              <a:rPr lang="en-US" altLang="zh-CN" sz="2800" b="1"/>
              <a:t>n</a:t>
            </a:r>
            <a:r>
              <a:rPr lang="zh-CN" altLang="en-US" sz="2800" b="1"/>
              <a:t>位的高位部分就自动舍弃了。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标题 1016833">
            <a:extLst>
              <a:ext uri="{FF2B5EF4-FFF2-40B4-BE49-F238E27FC236}">
                <a16:creationId xmlns:a16="http://schemas.microsoft.com/office/drawing/2014/main" id="{15DB4C5D-1EAD-469A-900B-BF6F44E57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78179" name="文本占位符 1016834">
            <a:extLst>
              <a:ext uri="{FF2B5EF4-FFF2-40B4-BE49-F238E27FC236}">
                <a16:creationId xmlns:a16="http://schemas.microsoft.com/office/drawing/2014/main" id="{16FF365D-E327-4FBC-BC38-59AD252BA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76375"/>
            <a:ext cx="7772400" cy="4114800"/>
          </a:xfrm>
        </p:spPr>
        <p:txBody>
          <a:bodyPr/>
          <a:lstStyle/>
          <a:p>
            <a:r>
              <a:rPr lang="zh-CN" altLang="en-US" b="1"/>
              <a:t>定义：</a:t>
            </a:r>
          </a:p>
          <a:p>
            <a:pPr>
              <a:buFontTx/>
              <a:buNone/>
            </a:pPr>
            <a:r>
              <a:rPr lang="zh-CN" altLang="en-US" b="1"/>
              <a:t>         任意一个</a:t>
            </a:r>
            <a:r>
              <a:rPr lang="en-US" altLang="zh-CN" b="1"/>
              <a:t>X</a:t>
            </a:r>
            <a:r>
              <a:rPr lang="zh-CN" altLang="en-US" b="1"/>
              <a:t>的补码为</a:t>
            </a:r>
            <a:r>
              <a:rPr lang="en-US" altLang="zh-CN" b="1"/>
              <a:t>[X]</a:t>
            </a:r>
            <a:r>
              <a:rPr lang="zh-CN" altLang="en-US" b="1" baseline="-25000"/>
              <a:t>补</a:t>
            </a:r>
            <a:r>
              <a:rPr lang="zh-CN" altLang="en-US" b="1"/>
              <a:t>，可以用该数加上其模</a:t>
            </a:r>
            <a:r>
              <a:rPr lang="en-US" altLang="zh-CN" b="1"/>
              <a:t>M</a:t>
            </a:r>
            <a:r>
              <a:rPr lang="zh-CN" altLang="en-US" b="1"/>
              <a:t>来表示。</a:t>
            </a:r>
          </a:p>
          <a:p>
            <a:pPr>
              <a:buFontTx/>
              <a:buNone/>
            </a:pPr>
            <a:r>
              <a:rPr lang="zh-CN" altLang="en-US" b="1"/>
              <a:t>         </a:t>
            </a:r>
            <a:r>
              <a:rPr lang="en-US" altLang="zh-CN" b="1"/>
              <a:t>[X]</a:t>
            </a:r>
            <a:r>
              <a:rPr lang="zh-CN" altLang="en-US" b="1" baseline="-25000"/>
              <a:t>补</a:t>
            </a:r>
            <a:r>
              <a:rPr lang="en-US" altLang="zh-CN" b="1"/>
              <a:t>=X+M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017857">
            <a:extLst>
              <a:ext uri="{FF2B5EF4-FFF2-40B4-BE49-F238E27FC236}">
                <a16:creationId xmlns:a16="http://schemas.microsoft.com/office/drawing/2014/main" id="{7954E361-6F91-4295-BCAB-5D381A2C2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79203" name="文本占位符 1017858">
            <a:extLst>
              <a:ext uri="{FF2B5EF4-FFF2-40B4-BE49-F238E27FC236}">
                <a16:creationId xmlns:a16="http://schemas.microsoft.com/office/drawing/2014/main" id="{D066C158-BB4B-4F78-929F-995D301E67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58888"/>
            <a:ext cx="8610600" cy="4114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定点小数表示</a:t>
            </a:r>
            <a:r>
              <a:rPr lang="en-US" altLang="zh-CN" b="1">
                <a:latin typeface="宋体" panose="02010600030101010101" pitchFamily="2" charset="-122"/>
              </a:rPr>
              <a:t>:  Ns. N</a:t>
            </a:r>
            <a:r>
              <a:rPr lang="en-US" altLang="zh-CN" sz="1600" b="1">
                <a:latin typeface="宋体" panose="02010600030101010101" pitchFamily="2" charset="-122"/>
              </a:rPr>
              <a:t>1</a:t>
            </a:r>
            <a:r>
              <a:rPr lang="en-US" altLang="zh-CN" b="1">
                <a:latin typeface="宋体" panose="02010600030101010101" pitchFamily="2" charset="-122"/>
              </a:rPr>
              <a:t> N</a:t>
            </a:r>
            <a:r>
              <a:rPr lang="en-US" altLang="zh-CN" sz="1600" b="1">
                <a:latin typeface="宋体" panose="02010600030101010101" pitchFamily="2" charset="-122"/>
              </a:rPr>
              <a:t>2</a:t>
            </a:r>
            <a:r>
              <a:rPr lang="en-US" altLang="zh-CN" b="1">
                <a:latin typeface="宋体" panose="02010600030101010101" pitchFamily="2" charset="-122"/>
              </a:rPr>
              <a:t> … Nn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/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/>
              <a:t>定义</a:t>
            </a:r>
            <a:r>
              <a:rPr lang="en-US" altLang="zh-CN" b="1"/>
              <a:t>: [ X ]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zh-CN" b="1" baseline="-25000">
                <a:solidFill>
                  <a:srgbClr val="FF0000"/>
                </a:solidFill>
              </a:rPr>
              <a:t>补</a:t>
            </a:r>
            <a:r>
              <a:rPr lang="en-US" altLang="zh-CN" b="1"/>
              <a:t> =                                  </a:t>
            </a:r>
            <a:r>
              <a:rPr lang="zh-CN" altLang="en-US" sz="1600" b="1"/>
              <a:t>（</a:t>
            </a:r>
            <a:r>
              <a:rPr lang="en-US" altLang="zh-CN" sz="1600" b="1"/>
              <a:t>MOD 2</a:t>
            </a:r>
            <a:r>
              <a:rPr lang="zh-CN" altLang="en-US" sz="1600" b="1"/>
              <a:t>）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b="1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/>
              <a:t>定点整数表示：</a:t>
            </a:r>
            <a:r>
              <a:rPr lang="en-US" altLang="zh-CN" b="1">
                <a:ea typeface="楷体_GB2312" pitchFamily="49" charset="-122"/>
              </a:rPr>
              <a:t>Ns N</a:t>
            </a:r>
            <a:r>
              <a:rPr lang="en-US" altLang="zh-CN" sz="1600" b="1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 N</a:t>
            </a:r>
            <a:r>
              <a:rPr lang="en-US" altLang="zh-CN" sz="1600" b="1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 … Nn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b="1"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ea typeface="楷体_GB2312" pitchFamily="49" charset="-122"/>
              </a:rPr>
              <a:t>定义</a:t>
            </a:r>
            <a:r>
              <a:rPr lang="en-US" altLang="zh-CN" b="1">
                <a:ea typeface="楷体_GB2312" pitchFamily="49" charset="-122"/>
              </a:rPr>
              <a:t>:  </a:t>
            </a:r>
            <a:r>
              <a:rPr lang="en-US" altLang="zh-CN" b="1"/>
              <a:t>[ X ]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zh-CN" b="1" baseline="-25000">
                <a:solidFill>
                  <a:srgbClr val="FF0000"/>
                </a:solidFill>
              </a:rPr>
              <a:t>补</a:t>
            </a:r>
            <a:r>
              <a:rPr lang="en-US" altLang="zh-CN" b="1"/>
              <a:t> =                            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/>
              <a:t>                                                               </a:t>
            </a:r>
            <a:endParaRPr lang="en-US" altLang="zh-CN" sz="160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79204" name="左大括号 1017859">
            <a:extLst>
              <a:ext uri="{FF2B5EF4-FFF2-40B4-BE49-F238E27FC236}">
                <a16:creationId xmlns:a16="http://schemas.microsoft.com/office/drawing/2014/main" id="{04458244-077E-4199-BE1A-78BBAE86C6AB}"/>
              </a:ext>
            </a:extLst>
          </p:cNvPr>
          <p:cNvSpPr>
            <a:spLocks/>
          </p:cNvSpPr>
          <p:nvPr/>
        </p:nvSpPr>
        <p:spPr bwMode="auto">
          <a:xfrm>
            <a:off x="3738563" y="237172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9205" name="文本框 1017860">
            <a:extLst>
              <a:ext uri="{FF2B5EF4-FFF2-40B4-BE49-F238E27FC236}">
                <a16:creationId xmlns:a16="http://schemas.microsoft.com/office/drawing/2014/main" id="{0B662B59-DCE9-47B9-BF9D-422C5845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163" y="2143125"/>
            <a:ext cx="53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X</a:t>
            </a:r>
          </a:p>
        </p:txBody>
      </p:sp>
      <p:sp>
        <p:nvSpPr>
          <p:cNvPr id="179206" name="文本框 1017861">
            <a:extLst>
              <a:ext uri="{FF2B5EF4-FFF2-40B4-BE49-F238E27FC236}">
                <a16:creationId xmlns:a16="http://schemas.microsoft.com/office/drawing/2014/main" id="{AFC676D2-13AA-4535-B0AA-82DE2F16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2828925"/>
            <a:ext cx="100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2+ X</a:t>
            </a:r>
          </a:p>
        </p:txBody>
      </p:sp>
      <p:sp>
        <p:nvSpPr>
          <p:cNvPr id="179207" name="文本框 1017862">
            <a:extLst>
              <a:ext uri="{FF2B5EF4-FFF2-40B4-BE49-F238E27FC236}">
                <a16:creationId xmlns:a16="http://schemas.microsoft.com/office/drawing/2014/main" id="{C64EFD81-A207-4C8D-BC8C-D2E0107BA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2143125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 ≤ X &lt; 1</a:t>
            </a:r>
          </a:p>
        </p:txBody>
      </p:sp>
      <p:sp>
        <p:nvSpPr>
          <p:cNvPr id="179208" name="文本框 1017863">
            <a:extLst>
              <a:ext uri="{FF2B5EF4-FFF2-40B4-BE49-F238E27FC236}">
                <a16:creationId xmlns:a16="http://schemas.microsoft.com/office/drawing/2014/main" id="{93DF2E4A-50B3-4EDC-BAAD-FF5AAD8C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3" y="282892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 -1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≤</a:t>
            </a:r>
            <a:r>
              <a:rPr lang="en-US" altLang="zh-CN" sz="2800" b="1">
                <a:latin typeface="Times New Roman" panose="02020603050405020304" pitchFamily="18" charset="0"/>
              </a:rPr>
              <a:t> X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800" b="1">
                <a:latin typeface="Times New Roman" panose="02020603050405020304" pitchFamily="18" charset="0"/>
              </a:rPr>
              <a:t> 0</a:t>
            </a:r>
          </a:p>
        </p:txBody>
      </p:sp>
      <p:sp>
        <p:nvSpPr>
          <p:cNvPr id="179209" name="左大括号 1017864">
            <a:extLst>
              <a:ext uri="{FF2B5EF4-FFF2-40B4-BE49-F238E27FC236}">
                <a16:creationId xmlns:a16="http://schemas.microsoft.com/office/drawing/2014/main" id="{2F9DF712-808C-4EF2-BFF7-46FA542D05E6}"/>
              </a:ext>
            </a:extLst>
          </p:cNvPr>
          <p:cNvSpPr>
            <a:spLocks/>
          </p:cNvSpPr>
          <p:nvPr/>
        </p:nvSpPr>
        <p:spPr bwMode="auto">
          <a:xfrm>
            <a:off x="3738563" y="4643438"/>
            <a:ext cx="152400" cy="762000"/>
          </a:xfrm>
          <a:prstGeom prst="leftBrace">
            <a:avLst>
              <a:gd name="adj1" fmla="val 413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9210" name="文本框 1017865">
            <a:extLst>
              <a:ext uri="{FF2B5EF4-FFF2-40B4-BE49-F238E27FC236}">
                <a16:creationId xmlns:a16="http://schemas.microsoft.com/office/drawing/2014/main" id="{4CA0B2CA-237E-4181-867A-FC5E2A35B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4414838"/>
            <a:ext cx="53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X</a:t>
            </a:r>
          </a:p>
        </p:txBody>
      </p:sp>
      <p:sp>
        <p:nvSpPr>
          <p:cNvPr id="179211" name="文本框 1017866">
            <a:extLst>
              <a:ext uri="{FF2B5EF4-FFF2-40B4-BE49-F238E27FC236}">
                <a16:creationId xmlns:a16="http://schemas.microsoft.com/office/drawing/2014/main" id="{647BFF35-FDB2-4390-A6E4-714CA10F2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51768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n+1</a:t>
            </a:r>
            <a:r>
              <a:rPr lang="en-US" altLang="zh-CN" sz="2800" b="1">
                <a:latin typeface="Times New Roman" panose="02020603050405020304" pitchFamily="18" charset="0"/>
              </a:rPr>
              <a:t> + X</a:t>
            </a:r>
          </a:p>
        </p:txBody>
      </p:sp>
      <p:sp>
        <p:nvSpPr>
          <p:cNvPr id="179212" name="文本框 1017867">
            <a:extLst>
              <a:ext uri="{FF2B5EF4-FFF2-40B4-BE49-F238E27FC236}">
                <a16:creationId xmlns:a16="http://schemas.microsoft.com/office/drawing/2014/main" id="{70AA9315-F551-43E3-90B9-85E8FC8A0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4414838"/>
            <a:ext cx="184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 ≤ X &lt;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9213" name="文本框 1017868">
            <a:extLst>
              <a:ext uri="{FF2B5EF4-FFF2-40B4-BE49-F238E27FC236}">
                <a16:creationId xmlns:a16="http://schemas.microsoft.com/office/drawing/2014/main" id="{A58DA27B-9B6E-49A8-8D68-710F6786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3" y="517683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 - 2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≤</a:t>
            </a:r>
            <a:r>
              <a:rPr lang="en-US" altLang="zh-CN" sz="2800" b="1">
                <a:latin typeface="Times New Roman" panose="02020603050405020304" pitchFamily="18" charset="0"/>
              </a:rPr>
              <a:t> X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800" b="1">
                <a:latin typeface="Times New Roman" panose="02020603050405020304" pitchFamily="18" charset="0"/>
              </a:rPr>
              <a:t> 0</a:t>
            </a:r>
          </a:p>
        </p:txBody>
      </p:sp>
      <p:sp>
        <p:nvSpPr>
          <p:cNvPr id="179214" name="矩形 1017869">
            <a:extLst>
              <a:ext uri="{FF2B5EF4-FFF2-40B4-BE49-F238E27FC236}">
                <a16:creationId xmlns:a16="http://schemas.microsoft.com/office/drawing/2014/main" id="{A9977D7C-C3A4-4602-AB94-FFD4E903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47958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rgbClr val="6666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1">
                <a:solidFill>
                  <a:srgbClr val="666699"/>
                </a:solidFill>
                <a:latin typeface="Times New Roman" panose="02020603050405020304" pitchFamily="18" charset="0"/>
              </a:rPr>
              <a:t>MOD 2</a:t>
            </a:r>
            <a:r>
              <a:rPr lang="en-US" altLang="zh-CN" sz="1600" b="1" baseline="30000">
                <a:solidFill>
                  <a:srgbClr val="666699"/>
                </a:solidFill>
                <a:latin typeface="Times New Roman" panose="02020603050405020304" pitchFamily="18" charset="0"/>
              </a:rPr>
              <a:t>n+1</a:t>
            </a:r>
            <a:r>
              <a:rPr lang="zh-CN" altLang="en-US" sz="1600" b="1">
                <a:solidFill>
                  <a:srgbClr val="666699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018881">
            <a:extLst>
              <a:ext uri="{FF2B5EF4-FFF2-40B4-BE49-F238E27FC236}">
                <a16:creationId xmlns:a16="http://schemas.microsoft.com/office/drawing/2014/main" id="{D34CA289-5770-43DD-8E8F-E84A1695C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80227" name="文本占位符 1018882">
            <a:extLst>
              <a:ext uri="{FF2B5EF4-FFF2-40B4-BE49-F238E27FC236}">
                <a16:creationId xmlns:a16="http://schemas.microsoft.com/office/drawing/2014/main" id="{088DF498-D6EE-41BC-B589-CFA182DD3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实例：</a:t>
            </a:r>
            <a:r>
              <a:rPr lang="en-US" altLang="zh-CN" b="1"/>
              <a:t>X1 = 0.10110    -0.10110    0.0000</a:t>
            </a:r>
          </a:p>
          <a:p>
            <a:pPr>
              <a:buFontTx/>
              <a:buNone/>
            </a:pPr>
            <a:r>
              <a:rPr lang="en-US" altLang="zh-CN" b="1"/>
              <a:t>        [ X ] </a:t>
            </a:r>
            <a:r>
              <a:rPr lang="zh-CN" altLang="en-US" b="1" baseline="-25000">
                <a:solidFill>
                  <a:srgbClr val="FF0000"/>
                </a:solidFill>
              </a:rPr>
              <a:t>补</a:t>
            </a:r>
            <a:r>
              <a:rPr lang="zh-CN" altLang="en-US" b="1"/>
              <a:t> </a:t>
            </a:r>
            <a:r>
              <a:rPr lang="en-US" altLang="zh-CN" b="1"/>
              <a:t>= </a:t>
            </a:r>
            <a:r>
              <a:rPr lang="en-US" altLang="zh-CN" b="1">
                <a:solidFill>
                  <a:srgbClr val="FF0000"/>
                </a:solidFill>
              </a:rPr>
              <a:t>0.10110      1.01010    0.0000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                                           </a:t>
            </a:r>
            <a:r>
              <a:rPr lang="en-US" altLang="zh-CN" b="1"/>
              <a:t>  </a:t>
            </a:r>
          </a:p>
          <a:p>
            <a:r>
              <a:rPr lang="zh-CN" altLang="en-US" b="1"/>
              <a:t>实例：</a:t>
            </a:r>
            <a:r>
              <a:rPr lang="en-US" altLang="zh-CN" b="1"/>
              <a:t>X1 = 10110         -10110       0000</a:t>
            </a:r>
          </a:p>
          <a:p>
            <a:pPr>
              <a:buFontTx/>
              <a:buNone/>
            </a:pPr>
            <a:r>
              <a:rPr lang="en-US" altLang="zh-CN" b="1"/>
              <a:t>        [ X ] </a:t>
            </a:r>
            <a:r>
              <a:rPr lang="zh-CN" altLang="en-US" b="1" baseline="-25000">
                <a:solidFill>
                  <a:srgbClr val="FF0000"/>
                </a:solidFill>
              </a:rPr>
              <a:t>补</a:t>
            </a:r>
            <a:r>
              <a:rPr lang="zh-CN" altLang="en-US" b="1"/>
              <a:t> </a:t>
            </a:r>
            <a:r>
              <a:rPr lang="en-US" altLang="zh-CN" b="1"/>
              <a:t>= </a:t>
            </a:r>
            <a:r>
              <a:rPr lang="en-US" altLang="zh-CN" b="1">
                <a:solidFill>
                  <a:srgbClr val="FF0000"/>
                </a:solidFill>
              </a:rPr>
              <a:t>010110      101010     00000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标题 1019905">
            <a:extLst>
              <a:ext uri="{FF2B5EF4-FFF2-40B4-BE49-F238E27FC236}">
                <a16:creationId xmlns:a16="http://schemas.microsoft.com/office/drawing/2014/main" id="{962FAD8B-5F02-47F8-9F1B-F8E09C503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019907" name="内容占位符 1019906">
            <a:extLst>
              <a:ext uri="{FF2B5EF4-FFF2-40B4-BE49-F238E27FC236}">
                <a16:creationId xmlns:a16="http://schemas.microsoft.com/office/drawing/2014/main" id="{918D04A3-9BBE-402C-BF5E-AEEAA02D5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ea typeface="华文新魏" panose="02010800040101010101" pitchFamily="2" charset="-122"/>
              </a:rPr>
              <a:t>由于正数的补码就是正数本身，故着重讲解</a:t>
            </a:r>
            <a:r>
              <a:rPr lang="zh-CN" altLang="en-US" sz="4000" b="1" u="sng">
                <a:solidFill>
                  <a:schemeClr val="hlink"/>
                </a:solidFill>
                <a:ea typeface="华文新魏" panose="02010800040101010101" pitchFamily="2" charset="-122"/>
              </a:rPr>
              <a:t>负数求补码</a:t>
            </a:r>
            <a:r>
              <a:rPr lang="zh-CN" altLang="en-US" b="1">
                <a:ea typeface="华文新魏" panose="02010800040101010101" pitchFamily="2" charset="-122"/>
              </a:rPr>
              <a:t>的方法。</a:t>
            </a:r>
          </a:p>
        </p:txBody>
      </p:sp>
      <p:sp>
        <p:nvSpPr>
          <p:cNvPr id="1019908" name="文本框 1019907">
            <a:extLst>
              <a:ext uri="{FF2B5EF4-FFF2-40B4-BE49-F238E27FC236}">
                <a16:creationId xmlns:a16="http://schemas.microsoft.com/office/drawing/2014/main" id="{EE554EE1-8266-445F-A088-EC7D3B4933ED}"/>
              </a:ext>
            </a:extLst>
          </p:cNvPr>
          <p:cNvSpPr txBox="1"/>
          <p:nvPr/>
        </p:nvSpPr>
        <p:spPr>
          <a:xfrm>
            <a:off x="1905000" y="3886200"/>
            <a:ext cx="44958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6000" b="1" noProof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黑体" panose="02010609060101010101" pitchFamily="2" charset="-122"/>
                <a:cs typeface="+mn-ea"/>
              </a:rPr>
              <a:t>负数求补码</a:t>
            </a:r>
            <a:endParaRPr lang="zh-CN" altLang="en-US" sz="6000" b="1" noProof="1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01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01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6" grpId="0"/>
      <p:bldP spid="1019907" grpId="0" build="p"/>
      <p:bldP spid="101990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8CE6E767-231D-4637-B38D-6B90F1147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学习计算机的首要问题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EABC7E76-03A9-4FC4-B17D-13E84DED6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zh-CN" altLang="en-US"/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BDBCCB3E-2E37-4DDD-ACD1-9D66F765D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2465388"/>
            <a:ext cx="7259638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       </a:t>
            </a:r>
            <a:r>
              <a:rPr lang="zh-CN" altLang="en-US" sz="2800"/>
              <a:t>电子计算机的数据表示是什么形式？运算规则又作何定义？</a:t>
            </a:r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en-US" altLang="zh-CN" sz="2800"/>
              <a:t>                                         </a:t>
            </a:r>
            <a:endParaRPr lang="zh-CN" altLang="en-US"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020929">
            <a:extLst>
              <a:ext uri="{FF2B5EF4-FFF2-40B4-BE49-F238E27FC236}">
                <a16:creationId xmlns:a16="http://schemas.microsoft.com/office/drawing/2014/main" id="{43C97B9C-DA57-4BED-9849-EFD6655F3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020931" name="内容占位符 1020930">
            <a:extLst>
              <a:ext uri="{FF2B5EF4-FFF2-40B4-BE49-F238E27FC236}">
                <a16:creationId xmlns:a16="http://schemas.microsoft.com/office/drawing/2014/main" id="{87764907-92A1-48F1-9031-A37A9BCD9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153400" cy="12001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）由定义求</a:t>
            </a:r>
          </a:p>
          <a:p>
            <a:pPr>
              <a:buFontTx/>
              <a:buNone/>
            </a:pPr>
            <a:r>
              <a:rPr lang="zh-CN" altLang="en-US" b="1"/>
              <a:t>例：Ｘ＝－０．１１０１００１　</a:t>
            </a:r>
          </a:p>
        </p:txBody>
      </p:sp>
      <p:sp>
        <p:nvSpPr>
          <p:cNvPr id="1020932" name="文本框 1020931">
            <a:extLst>
              <a:ext uri="{FF2B5EF4-FFF2-40B4-BE49-F238E27FC236}">
                <a16:creationId xmlns:a16="http://schemas.microsoft.com/office/drawing/2014/main" id="{B88007A2-67E9-4EFB-8843-99FCC9E30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52800"/>
            <a:ext cx="2362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Tahoma" panose="020B0604030504040204" pitchFamily="34" charset="0"/>
              </a:rPr>
              <a:t>［</a:t>
            </a:r>
            <a:r>
              <a:rPr lang="en-US" altLang="zh-CN" sz="2400">
                <a:latin typeface="Tahoma" panose="020B0604030504040204" pitchFamily="34" charset="0"/>
              </a:rPr>
              <a:t>X]</a:t>
            </a:r>
            <a:r>
              <a:rPr lang="zh-CN" altLang="en-US" sz="2400" baseline="-25000">
                <a:latin typeface="Tahoma" panose="020B0604030504040204" pitchFamily="34" charset="0"/>
              </a:rPr>
              <a:t>补</a:t>
            </a:r>
            <a:r>
              <a:rPr lang="en-US" altLang="zh-CN" sz="2400">
                <a:latin typeface="Tahoma" panose="020B0604030504040204" pitchFamily="34" charset="0"/>
              </a:rPr>
              <a:t>=2+X</a:t>
            </a:r>
          </a:p>
        </p:txBody>
      </p:sp>
      <p:sp>
        <p:nvSpPr>
          <p:cNvPr id="1020933" name="文本框 1020932">
            <a:extLst>
              <a:ext uri="{FF2B5EF4-FFF2-40B4-BE49-F238E27FC236}">
                <a16:creationId xmlns:a16="http://schemas.microsoft.com/office/drawing/2014/main" id="{FDCFBD75-046E-4B3E-B023-AD8F3D6E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20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=10+(-0.1101001)</a:t>
            </a:r>
          </a:p>
        </p:txBody>
      </p:sp>
      <p:sp>
        <p:nvSpPr>
          <p:cNvPr id="1020934" name="文本框 1020933">
            <a:extLst>
              <a:ext uri="{FF2B5EF4-FFF2-40B4-BE49-F238E27FC236}">
                <a16:creationId xmlns:a16="http://schemas.microsoft.com/office/drawing/2014/main" id="{DA58F4EA-9E05-4849-91ED-EA1D704ED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95800"/>
            <a:ext cx="2362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=1.0010111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  <p:bldP spid="1020932" grpId="0"/>
      <p:bldP spid="1020933" grpId="0"/>
      <p:bldP spid="102093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矩形 1021953">
            <a:extLst>
              <a:ext uri="{FF2B5EF4-FFF2-40B4-BE49-F238E27FC236}">
                <a16:creationId xmlns:a16="http://schemas.microsoft.com/office/drawing/2014/main" id="{7F6EE257-E8E6-4C44-A5B4-B652D0DC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6934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3299" name="标题 1021954">
            <a:extLst>
              <a:ext uri="{FF2B5EF4-FFF2-40B4-BE49-F238E27FC236}">
                <a16:creationId xmlns:a16="http://schemas.microsoft.com/office/drawing/2014/main" id="{D066FF88-88F5-40CA-9473-4023AD751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021956" name="内容占位符 1021955">
            <a:extLst>
              <a:ext uri="{FF2B5EF4-FFF2-40B4-BE49-F238E27FC236}">
                <a16:creationId xmlns:a16="http://schemas.microsoft.com/office/drawing/2014/main" id="{E59B3F5F-BAE9-48AE-BEAE-052614E0F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/>
              <a:t>: X=- 1101001</a:t>
            </a:r>
          </a:p>
          <a:p>
            <a:pPr>
              <a:buFontTx/>
              <a:buNone/>
            </a:pPr>
            <a:r>
              <a:rPr lang="en-US" altLang="zh-CN" b="1"/>
              <a:t>   </a:t>
            </a:r>
          </a:p>
          <a:p>
            <a:pPr>
              <a:buFontTx/>
              <a:buNone/>
            </a:pPr>
            <a:r>
              <a:rPr lang="zh-CN" altLang="en-US" b="1"/>
              <a:t>解</a:t>
            </a:r>
            <a:r>
              <a:rPr lang="en-US" altLang="zh-CN" b="1"/>
              <a:t>: </a:t>
            </a:r>
          </a:p>
        </p:txBody>
      </p:sp>
      <p:sp>
        <p:nvSpPr>
          <p:cNvPr id="183301" name="文本框 1021956">
            <a:extLst>
              <a:ext uri="{FF2B5EF4-FFF2-40B4-BE49-F238E27FC236}">
                <a16:creationId xmlns:a16="http://schemas.microsoft.com/office/drawing/2014/main" id="{7187DDDD-0735-4EF6-8BCA-4DA34A605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6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1021958" name="文本框 1021957">
            <a:extLst>
              <a:ext uri="{FF2B5EF4-FFF2-40B4-BE49-F238E27FC236}">
                <a16:creationId xmlns:a16="http://schemas.microsoft.com/office/drawing/2014/main" id="{579F81C4-B23A-4235-B44F-4D98237D3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2552700"/>
            <a:ext cx="2438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ahoma" panose="020B0604030504040204" pitchFamily="34" charset="0"/>
              </a:rPr>
              <a:t>[X]</a:t>
            </a:r>
            <a:r>
              <a:rPr lang="zh-CN" altLang="en-US" sz="2800" baseline="-25000">
                <a:latin typeface="Tahoma" panose="020B0604030504040204" pitchFamily="34" charset="0"/>
              </a:rPr>
              <a:t>补</a:t>
            </a:r>
            <a:r>
              <a:rPr lang="en-US" altLang="zh-CN" sz="2800">
                <a:latin typeface="Tahoma" panose="020B0604030504040204" pitchFamily="34" charset="0"/>
              </a:rPr>
              <a:t>=2</a:t>
            </a:r>
            <a:r>
              <a:rPr lang="en-US" altLang="zh-CN" sz="2800" baseline="30000">
                <a:latin typeface="Tahoma" panose="020B0604030504040204" pitchFamily="34" charset="0"/>
              </a:rPr>
              <a:t>8</a:t>
            </a:r>
            <a:r>
              <a:rPr lang="en-US" altLang="zh-CN" sz="2800">
                <a:latin typeface="Tahoma" panose="020B0604030504040204" pitchFamily="34" charset="0"/>
              </a:rPr>
              <a:t>+X</a:t>
            </a:r>
          </a:p>
        </p:txBody>
      </p:sp>
      <p:sp>
        <p:nvSpPr>
          <p:cNvPr id="1021959" name="文本框 1021958">
            <a:extLst>
              <a:ext uri="{FF2B5EF4-FFF2-40B4-BE49-F238E27FC236}">
                <a16:creationId xmlns:a16="http://schemas.microsoft.com/office/drawing/2014/main" id="{6CDF4C95-594D-4E64-9575-BB1BC7B35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436938"/>
            <a:ext cx="4495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ahoma" panose="020B0604030504040204" pitchFamily="34" charset="0"/>
              </a:rPr>
              <a:t>=100000000+(-1101001)</a:t>
            </a:r>
          </a:p>
        </p:txBody>
      </p:sp>
      <p:sp>
        <p:nvSpPr>
          <p:cNvPr id="1021960" name="文本框 1021959">
            <a:extLst>
              <a:ext uri="{FF2B5EF4-FFF2-40B4-BE49-F238E27FC236}">
                <a16:creationId xmlns:a16="http://schemas.microsoft.com/office/drawing/2014/main" id="{0E561CF0-560A-4FEF-8C84-1909DF9DF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4271963"/>
            <a:ext cx="3352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ahoma" panose="020B0604030504040204" pitchFamily="34" charset="0"/>
              </a:rPr>
              <a:t>=10010111</a:t>
            </a:r>
          </a:p>
        </p:txBody>
      </p:sp>
      <p:sp>
        <p:nvSpPr>
          <p:cNvPr id="1021961" name="文本框 1021960">
            <a:extLst>
              <a:ext uri="{FF2B5EF4-FFF2-40B4-BE49-F238E27FC236}">
                <a16:creationId xmlns:a16="http://schemas.microsoft.com/office/drawing/2014/main" id="{7AB7F0E3-A015-447D-94DC-D5E3C581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CC"/>
                </a:solidFill>
                <a:latin typeface="Tahoma" panose="020B0604030504040204" pitchFamily="34" charset="0"/>
              </a:rPr>
              <a:t>反过来，由补码求真值，只要将公式进行交换即可</a:t>
            </a:r>
            <a:r>
              <a:rPr lang="zh-CN" altLang="en-US">
                <a:solidFill>
                  <a:srgbClr val="FF66FF"/>
                </a:solidFill>
                <a:latin typeface="Tahoma" panose="020B060403050404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21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 uiExpand="1" build="p"/>
      <p:bldP spid="1021958" grpId="0"/>
      <p:bldP spid="1021959" grpId="0"/>
      <p:bldP spid="1021960" grpId="0"/>
      <p:bldP spid="102196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022977">
            <a:extLst>
              <a:ext uri="{FF2B5EF4-FFF2-40B4-BE49-F238E27FC236}">
                <a16:creationId xmlns:a16="http://schemas.microsoft.com/office/drawing/2014/main" id="{08188ED1-A7F4-42A2-BA24-45A455499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84323" name="文本占位符 1022978">
            <a:extLst>
              <a:ext uri="{FF2B5EF4-FFF2-40B4-BE49-F238E27FC236}">
                <a16:creationId xmlns:a16="http://schemas.microsoft.com/office/drawing/2014/main" id="{9E4CAC76-57E1-4860-BE53-050D41B44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）由原码求补码</a:t>
            </a:r>
          </a:p>
          <a:p>
            <a:pPr>
              <a:buFontTx/>
              <a:buNone/>
            </a:pPr>
            <a:r>
              <a:rPr lang="zh-CN" altLang="en-US" b="1"/>
              <a:t>除符号位以外，其余各位求反，末位加</a:t>
            </a:r>
            <a:r>
              <a:rPr lang="en-US" altLang="zh-CN" b="1"/>
              <a:t>1</a:t>
            </a:r>
            <a:r>
              <a:rPr lang="zh-CN" altLang="en-US" b="1"/>
              <a:t>。</a:t>
            </a:r>
          </a:p>
          <a:p>
            <a:pPr>
              <a:buFontTx/>
              <a:buNone/>
            </a:pPr>
            <a:r>
              <a:rPr lang="zh-CN" altLang="en-US" b="1"/>
              <a:t>例：</a:t>
            </a:r>
            <a:r>
              <a:rPr lang="en-US" altLang="zh-CN" b="1"/>
              <a:t>X= - 0.0101011</a:t>
            </a:r>
          </a:p>
          <a:p>
            <a:pPr>
              <a:buFontTx/>
              <a:buNone/>
            </a:pPr>
            <a:r>
              <a:rPr lang="zh-CN" altLang="en-US" b="1"/>
              <a:t>解</a:t>
            </a:r>
            <a:r>
              <a:rPr lang="en-US" altLang="zh-CN" b="1"/>
              <a:t>:</a:t>
            </a:r>
          </a:p>
        </p:txBody>
      </p:sp>
      <p:sp>
        <p:nvSpPr>
          <p:cNvPr id="1022980" name="文本框 1022979">
            <a:extLst>
              <a:ext uri="{FF2B5EF4-FFF2-40B4-BE49-F238E27FC236}">
                <a16:creationId xmlns:a16="http://schemas.microsoft.com/office/drawing/2014/main" id="{9D3C2901-95D4-459F-8875-212A3A8F9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396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[X]</a:t>
            </a:r>
            <a:r>
              <a:rPr lang="zh-CN" altLang="en-US" sz="2400" baseline="-25000">
                <a:latin typeface="Tahoma" panose="020B0604030504040204" pitchFamily="34" charset="0"/>
              </a:rPr>
              <a:t>原</a:t>
            </a:r>
            <a:r>
              <a:rPr lang="en-US" altLang="zh-CN" sz="2400">
                <a:latin typeface="Tahoma" panose="020B0604030504040204" pitchFamily="34" charset="0"/>
              </a:rPr>
              <a:t>= 1  0 1 0 1 0 1 1 </a:t>
            </a:r>
          </a:p>
        </p:txBody>
      </p:sp>
      <p:sp>
        <p:nvSpPr>
          <p:cNvPr id="1022981" name="文本框 1022980">
            <a:extLst>
              <a:ext uri="{FF2B5EF4-FFF2-40B4-BE49-F238E27FC236}">
                <a16:creationId xmlns:a16="http://schemas.microsoft.com/office/drawing/2014/main" id="{AE886053-3181-4FBA-A65F-EB40A7FB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0"/>
            <a:ext cx="1143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[X]</a:t>
            </a:r>
            <a:r>
              <a:rPr lang="zh-CN" altLang="en-US" sz="2400" baseline="-25000">
                <a:latin typeface="Tahoma" panose="020B0604030504040204" pitchFamily="34" charset="0"/>
              </a:rPr>
              <a:t>补</a:t>
            </a:r>
            <a:r>
              <a:rPr lang="en-US" altLang="zh-CN" sz="2400"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1022982" name="文本框 1022981">
            <a:extLst>
              <a:ext uri="{FF2B5EF4-FFF2-40B4-BE49-F238E27FC236}">
                <a16:creationId xmlns:a16="http://schemas.microsoft.com/office/drawing/2014/main" id="{4CD5E226-181D-401E-BF59-8050CE6E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648200"/>
            <a:ext cx="304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2983" name="文本框 1022982">
            <a:extLst>
              <a:ext uri="{FF2B5EF4-FFF2-40B4-BE49-F238E27FC236}">
                <a16:creationId xmlns:a16="http://schemas.microsoft.com/office/drawing/2014/main" id="{5D054999-4B6C-4870-969D-C655DAA5F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6482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2984" name="文本框 1022983">
            <a:extLst>
              <a:ext uri="{FF2B5EF4-FFF2-40B4-BE49-F238E27FC236}">
                <a16:creationId xmlns:a16="http://schemas.microsoft.com/office/drawing/2014/main" id="{39F6393A-EE7B-4352-B27A-4CC10C36F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6482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2985" name="文本框 1022984">
            <a:extLst>
              <a:ext uri="{FF2B5EF4-FFF2-40B4-BE49-F238E27FC236}">
                <a16:creationId xmlns:a16="http://schemas.microsoft.com/office/drawing/2014/main" id="{A03FD8AC-C18B-4DCE-8BFE-33F648B4F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6482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2986" name="文本框 1022985">
            <a:extLst>
              <a:ext uri="{FF2B5EF4-FFF2-40B4-BE49-F238E27FC236}">
                <a16:creationId xmlns:a16="http://schemas.microsoft.com/office/drawing/2014/main" id="{394EFCBF-6BC5-4545-A8D3-FA62AE329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6482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2987" name="文本框 1022986">
            <a:extLst>
              <a:ext uri="{FF2B5EF4-FFF2-40B4-BE49-F238E27FC236}">
                <a16:creationId xmlns:a16="http://schemas.microsoft.com/office/drawing/2014/main" id="{309E89E3-A446-4862-A51A-BA5A695A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6482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2988" name="文本框 1022987">
            <a:extLst>
              <a:ext uri="{FF2B5EF4-FFF2-40B4-BE49-F238E27FC236}">
                <a16:creationId xmlns:a16="http://schemas.microsoft.com/office/drawing/2014/main" id="{09A56C39-1F02-4BBA-B715-D2B58CD88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648200"/>
            <a:ext cx="304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2989" name="文本框 1022988">
            <a:extLst>
              <a:ext uri="{FF2B5EF4-FFF2-40B4-BE49-F238E27FC236}">
                <a16:creationId xmlns:a16="http://schemas.microsoft.com/office/drawing/2014/main" id="{8B34C56C-DE39-473E-96F3-E11B261E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0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2990" name="文本框 1022989">
            <a:extLst>
              <a:ext uri="{FF2B5EF4-FFF2-40B4-BE49-F238E27FC236}">
                <a16:creationId xmlns:a16="http://schemas.microsoft.com/office/drawing/2014/main" id="{672C5DE5-6D80-4F77-9810-F94D67A2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9200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1022991" name="文本框 1022990">
            <a:extLst>
              <a:ext uri="{FF2B5EF4-FFF2-40B4-BE49-F238E27FC236}">
                <a16:creationId xmlns:a16="http://schemas.microsoft.com/office/drawing/2014/main" id="{111BD637-71C4-4DD5-AE6D-E8A4CD5FF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05400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2992" name="直接连接符 1022991">
            <a:extLst>
              <a:ext uri="{FF2B5EF4-FFF2-40B4-BE49-F238E27FC236}">
                <a16:creationId xmlns:a16="http://schemas.microsoft.com/office/drawing/2014/main" id="{DF6639D2-8FA2-47A3-9B97-029534CD6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2993" name="文本框 1022992">
            <a:extLst>
              <a:ext uri="{FF2B5EF4-FFF2-40B4-BE49-F238E27FC236}">
                <a16:creationId xmlns:a16="http://schemas.microsoft.com/office/drawing/2014/main" id="{987FCAD8-8DC1-4C84-B4BA-DFE2FDE8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15000"/>
            <a:ext cx="4114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         1  1 0 1 0 1 0  1</a:t>
            </a:r>
          </a:p>
        </p:txBody>
      </p:sp>
      <p:sp>
        <p:nvSpPr>
          <p:cNvPr id="1022994" name="云形标注 1022993">
            <a:extLst>
              <a:ext uri="{FF2B5EF4-FFF2-40B4-BE49-F238E27FC236}">
                <a16:creationId xmlns:a16="http://schemas.microsoft.com/office/drawing/2014/main" id="{5251D718-6B61-45FD-AAC3-430B92DC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3124200"/>
            <a:ext cx="2667000" cy="2743200"/>
          </a:xfrm>
          <a:prstGeom prst="cloudCallout">
            <a:avLst>
              <a:gd name="adj1" fmla="val -82560"/>
              <a:gd name="adj2" fmla="val -22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由补码求原码，此规则同样适用</a:t>
            </a:r>
            <a:r>
              <a:rPr lang="zh-CN" altLang="en-US">
                <a:latin typeface="Tahoma" panose="020B060403050404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81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0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22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022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0" grpId="0"/>
      <p:bldP spid="1022981" grpId="0"/>
      <p:bldP spid="1022982" grpId="0"/>
      <p:bldP spid="1022983" grpId="0"/>
      <p:bldP spid="1022984" grpId="0"/>
      <p:bldP spid="1022985" grpId="0"/>
      <p:bldP spid="1022986" grpId="0"/>
      <p:bldP spid="1022987" grpId="0"/>
      <p:bldP spid="1022988" grpId="0"/>
      <p:bldP spid="1022989" grpId="0"/>
      <p:bldP spid="1022990" grpId="0"/>
      <p:bldP spid="1022991" grpId="0"/>
      <p:bldP spid="1022993" grpId="0"/>
      <p:bldP spid="1022994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矩形 1024001">
            <a:extLst>
              <a:ext uri="{FF2B5EF4-FFF2-40B4-BE49-F238E27FC236}">
                <a16:creationId xmlns:a16="http://schemas.microsoft.com/office/drawing/2014/main" id="{5555F6CB-632E-430C-81F9-578C129B5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8001000" cy="4267200"/>
          </a:xfrm>
          <a:prstGeom prst="rect">
            <a:avLst/>
          </a:prstGeom>
          <a:solidFill>
            <a:srgbClr val="FFFF66"/>
          </a:solidFill>
          <a:ln w="57150">
            <a:pattFill prst="weave">
              <a:fgClr>
                <a:srgbClr val="FF33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003" name="内容占位符 1024002">
            <a:extLst>
              <a:ext uri="{FF2B5EF4-FFF2-40B4-BE49-F238E27FC236}">
                <a16:creationId xmlns:a16="http://schemas.microsoft.com/office/drawing/2014/main" id="{09647F55-EB5D-43C8-9999-61E4ECA83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marL="0" indent="0"/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由原码求补码的简便原则</a:t>
            </a:r>
            <a:r>
              <a:rPr lang="en-US" altLang="zh-CN" sz="36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marL="0" indent="0">
              <a:buFontTx/>
              <a:buNone/>
            </a:pPr>
            <a:r>
              <a:rPr lang="en-US" altLang="zh-CN" sz="36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除符号位以外</a:t>
            </a:r>
            <a:r>
              <a:rPr lang="en-US" altLang="zh-CN" sz="3600">
                <a:latin typeface="华文行楷" panose="02010800040101010101" pitchFamily="2" charset="-122"/>
                <a:ea typeface="华文行楷" panose="02010800040101010101" pitchFamily="2" charset="-122"/>
              </a:rPr>
              <a:t>, </a:t>
            </a:r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从最低位开始遇到的第一个</a:t>
            </a:r>
            <a:r>
              <a:rPr lang="en-US" altLang="zh-CN" sz="36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以前的各位保持不变，其余各位按位取反。</a:t>
            </a:r>
          </a:p>
        </p:txBody>
      </p:sp>
      <p:sp>
        <p:nvSpPr>
          <p:cNvPr id="1024004" name="文本框 1024003">
            <a:extLst>
              <a:ext uri="{FF2B5EF4-FFF2-40B4-BE49-F238E27FC236}">
                <a16:creationId xmlns:a16="http://schemas.microsoft.com/office/drawing/2014/main" id="{6F2E805A-2544-4F0E-8D89-8F4E5F2D3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4495800"/>
            <a:ext cx="422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ahoma" panose="020B0604030504040204" pitchFamily="34" charset="0"/>
              </a:rPr>
              <a:t>例：</a:t>
            </a:r>
            <a:r>
              <a:rPr lang="en-US" altLang="zh-CN">
                <a:latin typeface="Tahoma" panose="020B0604030504040204" pitchFamily="34" charset="0"/>
              </a:rPr>
              <a:t>[X]</a:t>
            </a:r>
            <a:r>
              <a:rPr lang="zh-CN" altLang="en-US" baseline="-25000">
                <a:latin typeface="Tahoma" panose="020B0604030504040204" pitchFamily="34" charset="0"/>
              </a:rPr>
              <a:t>原</a:t>
            </a:r>
            <a:r>
              <a:rPr lang="en-US" altLang="zh-CN">
                <a:latin typeface="Tahoma" panose="020B0604030504040204" pitchFamily="34" charset="0"/>
              </a:rPr>
              <a:t>= 1 1 0 1 1 0 1 0 0</a:t>
            </a:r>
          </a:p>
        </p:txBody>
      </p:sp>
      <p:sp>
        <p:nvSpPr>
          <p:cNvPr id="1024005" name="文本框 1024004">
            <a:extLst>
              <a:ext uri="{FF2B5EF4-FFF2-40B4-BE49-F238E27FC236}">
                <a16:creationId xmlns:a16="http://schemas.microsoft.com/office/drawing/2014/main" id="{B15589F5-D284-4FAF-B434-EBE1DEFF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[X]</a:t>
            </a:r>
            <a:r>
              <a:rPr lang="zh-CN" altLang="en-US" baseline="-25000">
                <a:latin typeface="Tahoma" panose="020B0604030504040204" pitchFamily="34" charset="0"/>
              </a:rPr>
              <a:t>补</a:t>
            </a:r>
            <a:r>
              <a:rPr lang="en-US" altLang="zh-CN"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1024006" name="文本框 1024005">
            <a:extLst>
              <a:ext uri="{FF2B5EF4-FFF2-40B4-BE49-F238E27FC236}">
                <a16:creationId xmlns:a16="http://schemas.microsoft.com/office/drawing/2014/main" id="{74FAAAE2-7CB4-4103-BA7A-52C0A9FE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29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1 0 1 0 0 1</a:t>
            </a:r>
          </a:p>
        </p:txBody>
      </p:sp>
      <p:sp>
        <p:nvSpPr>
          <p:cNvPr id="1024007" name="文本框 1024006">
            <a:extLst>
              <a:ext uri="{FF2B5EF4-FFF2-40B4-BE49-F238E27FC236}">
                <a16:creationId xmlns:a16="http://schemas.microsoft.com/office/drawing/2014/main" id="{06BA74FE-C767-4D84-9FC1-DB98AF96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95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1 0 0</a:t>
            </a:r>
          </a:p>
        </p:txBody>
      </p:sp>
      <p:sp>
        <p:nvSpPr>
          <p:cNvPr id="1024008" name="文本框 1024007">
            <a:extLst>
              <a:ext uri="{FF2B5EF4-FFF2-40B4-BE49-F238E27FC236}">
                <a16:creationId xmlns:a16="http://schemas.microsoft.com/office/drawing/2014/main" id="{431C5742-B75D-43CD-A5E6-328E6BA5A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029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1 0 0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3ABFA3-20F5-4BF5-9B87-12BE7F625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299075"/>
            <a:ext cx="2286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0 1 0 1 1 1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024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3" grpId="0" build="p" advAuto="0"/>
      <p:bldP spid="1024004" grpId="0"/>
      <p:bldP spid="1024005" grpId="0"/>
      <p:bldP spid="1024006" grpId="0"/>
      <p:bldP spid="1024006" grpId="1"/>
      <p:bldP spid="1024007" grpId="0"/>
      <p:bldP spid="1024008" grpId="0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云形标注 1025025" descr="新闻纸">
            <a:extLst>
              <a:ext uri="{FF2B5EF4-FFF2-40B4-BE49-F238E27FC236}">
                <a16:creationId xmlns:a16="http://schemas.microsoft.com/office/drawing/2014/main" id="{40236F2B-5682-4D57-8DE6-154BE76C9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24200"/>
            <a:ext cx="2667000" cy="2743200"/>
          </a:xfrm>
          <a:prstGeom prst="cloudCallout">
            <a:avLst>
              <a:gd name="adj1" fmla="val -76431"/>
              <a:gd name="adj2" fmla="val -2274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由</a:t>
            </a:r>
            <a:r>
              <a:rPr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[-X]</a:t>
            </a:r>
            <a:r>
              <a:rPr lang="zh-CN" altLang="en-US" sz="2800" b="1" baseline="-25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补</a:t>
            </a:r>
            <a:r>
              <a:rPr lang="zh-CN" altLang="en-US" sz="28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求</a:t>
            </a:r>
            <a:r>
              <a:rPr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[X]</a:t>
            </a:r>
            <a:r>
              <a:rPr lang="zh-CN" altLang="en-US" sz="2800" b="1" baseline="-25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补</a:t>
            </a:r>
            <a:r>
              <a:rPr lang="zh-CN" altLang="en-US" sz="28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，此规则同样适用</a:t>
            </a:r>
            <a:r>
              <a:rPr lang="zh-CN" altLang="en-US">
                <a:latin typeface="Tahoma" panose="020B0604030504040204" pitchFamily="34" charset="0"/>
              </a:rPr>
              <a:t>。</a:t>
            </a:r>
          </a:p>
        </p:txBody>
      </p:sp>
      <p:sp>
        <p:nvSpPr>
          <p:cNvPr id="186371" name="标题 1025026">
            <a:extLst>
              <a:ext uri="{FF2B5EF4-FFF2-40B4-BE49-F238E27FC236}">
                <a16:creationId xmlns:a16="http://schemas.microsoft.com/office/drawing/2014/main" id="{2A830EB7-949B-4599-BDED-6E6AE51CB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86372" name="文本占位符 1025027">
            <a:extLst>
              <a:ext uri="{FF2B5EF4-FFF2-40B4-BE49-F238E27FC236}">
                <a16:creationId xmlns:a16="http://schemas.microsoft.com/office/drawing/2014/main" id="{8E757D3F-58B0-4ABB-9131-088073538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）由</a:t>
            </a:r>
            <a:r>
              <a:rPr lang="en-US" altLang="zh-CN" b="1"/>
              <a:t>[X]</a:t>
            </a:r>
            <a:r>
              <a:rPr lang="zh-CN" altLang="en-US" b="1" baseline="-25000"/>
              <a:t>补</a:t>
            </a:r>
            <a:r>
              <a:rPr lang="zh-CN" altLang="en-US" b="1"/>
              <a:t>求</a:t>
            </a:r>
            <a:r>
              <a:rPr lang="en-US" altLang="zh-CN" b="1"/>
              <a:t>[-X]</a:t>
            </a:r>
            <a:r>
              <a:rPr lang="zh-CN" altLang="en-US" b="1" baseline="-25000"/>
              <a:t>补</a:t>
            </a:r>
            <a:r>
              <a:rPr lang="en-US" altLang="zh-CN" b="1"/>
              <a:t>:</a:t>
            </a:r>
            <a:r>
              <a:rPr lang="zh-CN" altLang="en-US" b="1"/>
              <a:t>连符号位一起各位求反，末位加</a:t>
            </a:r>
            <a:r>
              <a:rPr lang="en-US" altLang="zh-CN" b="1"/>
              <a:t>1</a:t>
            </a:r>
            <a:r>
              <a:rPr lang="zh-CN" altLang="en-US" b="1"/>
              <a:t>。</a:t>
            </a:r>
            <a:endParaRPr lang="zh-CN" altLang="en-US" b="1" baseline="-25000"/>
          </a:p>
          <a:p>
            <a:pPr>
              <a:buFontTx/>
              <a:buNone/>
            </a:pPr>
            <a:r>
              <a:rPr lang="zh-CN" altLang="en-US" b="1"/>
              <a:t>例：</a:t>
            </a:r>
            <a:r>
              <a:rPr lang="en-US" altLang="zh-CN" b="1"/>
              <a:t>[X]</a:t>
            </a:r>
            <a:r>
              <a:rPr lang="zh-CN" altLang="en-US" b="1" baseline="-25000"/>
              <a:t>补</a:t>
            </a:r>
            <a:r>
              <a:rPr lang="en-US" altLang="zh-CN" b="1"/>
              <a:t>=1.1010101</a:t>
            </a:r>
          </a:p>
          <a:p>
            <a:pPr>
              <a:buFontTx/>
              <a:buNone/>
            </a:pPr>
            <a:r>
              <a:rPr lang="zh-CN" altLang="en-US" b="1"/>
              <a:t>解</a:t>
            </a:r>
            <a:r>
              <a:rPr lang="en-US" altLang="zh-CN" b="1"/>
              <a:t>:</a:t>
            </a:r>
          </a:p>
        </p:txBody>
      </p:sp>
      <p:sp>
        <p:nvSpPr>
          <p:cNvPr id="1025029" name="文本框 1025028">
            <a:extLst>
              <a:ext uri="{FF2B5EF4-FFF2-40B4-BE49-F238E27FC236}">
                <a16:creationId xmlns:a16="http://schemas.microsoft.com/office/drawing/2014/main" id="{10D6DEC1-62E3-426F-94C7-4B533693F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624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[X]</a:t>
            </a:r>
            <a:r>
              <a:rPr lang="zh-CN" altLang="en-US" baseline="-25000">
                <a:latin typeface="Tahoma" panose="020B0604030504040204" pitchFamily="34" charset="0"/>
              </a:rPr>
              <a:t>补</a:t>
            </a:r>
            <a:r>
              <a:rPr lang="en-US" altLang="zh-CN">
                <a:latin typeface="Tahoma" panose="020B0604030504040204" pitchFamily="34" charset="0"/>
              </a:rPr>
              <a:t>= 1  1 0 1 0 1 0 1 </a:t>
            </a:r>
          </a:p>
        </p:txBody>
      </p:sp>
      <p:sp>
        <p:nvSpPr>
          <p:cNvPr id="1025030" name="文本框 1025029">
            <a:extLst>
              <a:ext uri="{FF2B5EF4-FFF2-40B4-BE49-F238E27FC236}">
                <a16:creationId xmlns:a16="http://schemas.microsoft.com/office/drawing/2014/main" id="{29F82C3B-03A7-4872-BD5D-34F79377E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[-X]</a:t>
            </a:r>
            <a:r>
              <a:rPr lang="zh-CN" altLang="en-US" baseline="-25000">
                <a:latin typeface="Tahoma" panose="020B0604030504040204" pitchFamily="34" charset="0"/>
              </a:rPr>
              <a:t>补</a:t>
            </a:r>
            <a:r>
              <a:rPr lang="en-US" altLang="zh-CN"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1025031" name="文本框 1025030">
            <a:extLst>
              <a:ext uri="{FF2B5EF4-FFF2-40B4-BE49-F238E27FC236}">
                <a16:creationId xmlns:a16="http://schemas.microsoft.com/office/drawing/2014/main" id="{C7F78AF7-4500-4247-8522-0EC738F4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4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5032" name="文本框 1025031">
            <a:extLst>
              <a:ext uri="{FF2B5EF4-FFF2-40B4-BE49-F238E27FC236}">
                <a16:creationId xmlns:a16="http://schemas.microsoft.com/office/drawing/2014/main" id="{27456994-8906-4502-B854-A5812657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4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5033" name="文本框 1025032">
            <a:extLst>
              <a:ext uri="{FF2B5EF4-FFF2-40B4-BE49-F238E27FC236}">
                <a16:creationId xmlns:a16="http://schemas.microsoft.com/office/drawing/2014/main" id="{993AD66C-C388-4487-9962-5B9AD92B8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4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5034" name="文本框 1025033">
            <a:extLst>
              <a:ext uri="{FF2B5EF4-FFF2-40B4-BE49-F238E27FC236}">
                <a16:creationId xmlns:a16="http://schemas.microsoft.com/office/drawing/2014/main" id="{A6C09DDC-9878-409E-A133-E7396BFA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64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5035" name="文本框 1025034">
            <a:extLst>
              <a:ext uri="{FF2B5EF4-FFF2-40B4-BE49-F238E27FC236}">
                <a16:creationId xmlns:a16="http://schemas.microsoft.com/office/drawing/2014/main" id="{C1AECF6C-D7DF-43C4-8A6C-9A80A411D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64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5036" name="文本框 1025035">
            <a:extLst>
              <a:ext uri="{FF2B5EF4-FFF2-40B4-BE49-F238E27FC236}">
                <a16:creationId xmlns:a16="http://schemas.microsoft.com/office/drawing/2014/main" id="{F6822AC1-8DBC-4975-8C81-6DA2339AF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5037" name="文本框 1025036">
            <a:extLst>
              <a:ext uri="{FF2B5EF4-FFF2-40B4-BE49-F238E27FC236}">
                <a16:creationId xmlns:a16="http://schemas.microsoft.com/office/drawing/2014/main" id="{1FE7673B-F79C-4E94-A648-5C96A5D69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48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5038" name="文本框 1025037">
            <a:extLst>
              <a:ext uri="{FF2B5EF4-FFF2-40B4-BE49-F238E27FC236}">
                <a16:creationId xmlns:a16="http://schemas.microsoft.com/office/drawing/2014/main" id="{4E3F7A36-B552-4F75-8F86-CD5A9E5E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5039" name="文本框 1025038">
            <a:extLst>
              <a:ext uri="{FF2B5EF4-FFF2-40B4-BE49-F238E27FC236}">
                <a16:creationId xmlns:a16="http://schemas.microsoft.com/office/drawing/2014/main" id="{EE47F5EA-EF74-4C68-BC66-4CBB9AE1F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1025040" name="文本框 1025039">
            <a:extLst>
              <a:ext uri="{FF2B5EF4-FFF2-40B4-BE49-F238E27FC236}">
                <a16:creationId xmlns:a16="http://schemas.microsoft.com/office/drawing/2014/main" id="{058EECA9-D6ED-43B2-ADDA-5A7C06648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5041" name="直接连接符 1025040">
            <a:extLst>
              <a:ext uri="{FF2B5EF4-FFF2-40B4-BE49-F238E27FC236}">
                <a16:creationId xmlns:a16="http://schemas.microsoft.com/office/drawing/2014/main" id="{C0500460-607A-49E6-A8C8-394A70A79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42" name="文本框 1025041">
            <a:extLst>
              <a:ext uri="{FF2B5EF4-FFF2-40B4-BE49-F238E27FC236}">
                <a16:creationId xmlns:a16="http://schemas.microsoft.com/office/drawing/2014/main" id="{E3CE88DF-1106-4809-91A2-D697C92F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5626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       0  0    1 0 1   0 1  1</a:t>
            </a:r>
          </a:p>
        </p:txBody>
      </p:sp>
      <p:sp>
        <p:nvSpPr>
          <p:cNvPr id="186387" name="文本框 1025042">
            <a:extLst>
              <a:ext uri="{FF2B5EF4-FFF2-40B4-BE49-F238E27FC236}">
                <a16:creationId xmlns:a16="http://schemas.microsoft.com/office/drawing/2014/main" id="{1D287A0F-EA04-4091-A4F6-E56016C53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1854200"/>
            <a:ext cx="405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[x]</a:t>
            </a:r>
            <a:r>
              <a:rPr lang="zh-CN" altLang="en-US" baseline="-25000">
                <a:latin typeface="Times New Roman" panose="02020603050405020304" pitchFamily="18" charset="0"/>
              </a:rPr>
              <a:t>补</a:t>
            </a:r>
            <a:r>
              <a:rPr lang="zh-CN" altLang="en-US">
                <a:latin typeface="Times New Roman" panose="02020603050405020304" pitchFamily="18" charset="0"/>
              </a:rPr>
              <a:t>－</a:t>
            </a:r>
            <a:r>
              <a:rPr lang="en-US" altLang="zh-CN">
                <a:latin typeface="Times New Roman" panose="02020603050405020304" pitchFamily="18" charset="0"/>
              </a:rPr>
              <a:t>&gt;[x]</a:t>
            </a:r>
            <a:r>
              <a:rPr lang="zh-CN" altLang="en-US" baseline="-25000">
                <a:latin typeface="Times New Roman" panose="02020603050405020304" pitchFamily="18" charset="0"/>
              </a:rPr>
              <a:t>原</a:t>
            </a:r>
            <a:r>
              <a:rPr lang="zh-CN" altLang="en-US">
                <a:latin typeface="Times New Roman" panose="02020603050405020304" pitchFamily="18" charset="0"/>
              </a:rPr>
              <a:t>－</a:t>
            </a:r>
            <a:r>
              <a:rPr lang="en-US" altLang="zh-CN">
                <a:latin typeface="Times New Roman" panose="02020603050405020304" pitchFamily="18" charset="0"/>
              </a:rPr>
              <a:t>&gt;[-x]</a:t>
            </a:r>
            <a:r>
              <a:rPr lang="zh-CN" altLang="en-US" baseline="-25000">
                <a:latin typeface="Times New Roman" panose="02020603050405020304" pitchFamily="18" charset="0"/>
              </a:rPr>
              <a:t>原</a:t>
            </a:r>
            <a:r>
              <a:rPr lang="zh-CN" altLang="en-US">
                <a:latin typeface="Times New Roman" panose="02020603050405020304" pitchFamily="18" charset="0"/>
              </a:rPr>
              <a:t>－</a:t>
            </a:r>
            <a:r>
              <a:rPr lang="en-US" altLang="zh-CN">
                <a:latin typeface="Times New Roman" panose="02020603050405020304" pitchFamily="18" charset="0"/>
              </a:rPr>
              <a:t>&gt;[-x]</a:t>
            </a:r>
            <a:r>
              <a:rPr lang="zh-CN" altLang="en-US" baseline="-25000">
                <a:latin typeface="Times New Roman" panose="02020603050405020304" pitchFamily="18" charset="0"/>
              </a:rPr>
              <a:t>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5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50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5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5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5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5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5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5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5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5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5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5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5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02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6" grpId="0" bldLvl="0" animBg="1"/>
      <p:bldP spid="1025029" grpId="0"/>
      <p:bldP spid="1025030" grpId="0"/>
      <p:bldP spid="1025031" grpId="0"/>
      <p:bldP spid="1025032" grpId="0"/>
      <p:bldP spid="1025033" grpId="0"/>
      <p:bldP spid="1025034" grpId="0"/>
      <p:bldP spid="1025035" grpId="0"/>
      <p:bldP spid="1025036" grpId="0"/>
      <p:bldP spid="1025037" grpId="0"/>
      <p:bldP spid="1025038" grpId="0"/>
      <p:bldP spid="1025039" grpId="0"/>
      <p:bldP spid="1025040" grpId="0"/>
      <p:bldP spid="102504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026049">
            <a:extLst>
              <a:ext uri="{FF2B5EF4-FFF2-40B4-BE49-F238E27FC236}">
                <a16:creationId xmlns:a16="http://schemas.microsoft.com/office/drawing/2014/main" id="{4773014C-279F-437C-8149-5D6268324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026051" name="文本占位符 1026050">
            <a:extLst>
              <a:ext uri="{FF2B5EF4-FFF2-40B4-BE49-F238E27FC236}">
                <a16:creationId xmlns:a16="http://schemas.microsoft.com/office/drawing/2014/main" id="{50A0BCF6-6BF5-4C57-8D58-98C39CB8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b="1" noProof="1"/>
              <a:t>(4) </a:t>
            </a:r>
            <a:r>
              <a:rPr lang="zh-CN" altLang="en-US" b="1" noProof="1"/>
              <a:t>由</a:t>
            </a:r>
            <a:r>
              <a:rPr lang="en-US" altLang="zh-CN" b="1" noProof="1"/>
              <a:t>[X]</a:t>
            </a:r>
            <a:r>
              <a:rPr lang="zh-CN" altLang="en-US" b="1" baseline="-25000" noProof="1"/>
              <a:t>补</a:t>
            </a:r>
            <a:r>
              <a:rPr lang="zh-CN" altLang="en-US" b="1" noProof="1"/>
              <a:t>求</a:t>
            </a:r>
            <a:r>
              <a:rPr lang="en-US" altLang="zh-CN" b="1" noProof="1"/>
              <a:t>[X/2]</a:t>
            </a:r>
            <a:r>
              <a:rPr lang="zh-CN" altLang="en-US" b="1" baseline="-25000" noProof="1"/>
              <a:t>补</a:t>
            </a:r>
            <a:r>
              <a:rPr lang="en-US" altLang="zh-CN" b="1" noProof="1"/>
              <a:t>:</a:t>
            </a:r>
            <a:r>
              <a:rPr lang="zh-CN" altLang="en-US" b="1" noProof="1"/>
              <a:t>将</a:t>
            </a:r>
            <a:r>
              <a:rPr lang="en-US" altLang="zh-CN" b="1" noProof="1"/>
              <a:t>[X]</a:t>
            </a:r>
            <a:r>
              <a:rPr lang="zh-CN" altLang="en-US" b="1" baseline="-25000" noProof="1"/>
              <a:t>补</a:t>
            </a:r>
            <a:r>
              <a:rPr lang="zh-CN" altLang="en-US" b="1" noProof="1"/>
              <a:t>的符号位和数值位一起向右移动一次。符号位移走后保持原来的值不变。</a:t>
            </a:r>
          </a:p>
          <a:p>
            <a:pPr>
              <a:buFontTx/>
              <a:buNone/>
              <a:defRPr/>
            </a:pPr>
            <a:r>
              <a:rPr lang="zh-CN" altLang="en-US" b="1" noProof="1"/>
              <a:t>例</a:t>
            </a:r>
            <a:r>
              <a:rPr lang="en-US" altLang="zh-CN" b="1" noProof="1"/>
              <a:t>: </a:t>
            </a:r>
          </a:p>
        </p:txBody>
      </p:sp>
      <p:sp>
        <p:nvSpPr>
          <p:cNvPr id="1026052" name="文本框 1026051">
            <a:extLst>
              <a:ext uri="{FF2B5EF4-FFF2-40B4-BE49-F238E27FC236}">
                <a16:creationId xmlns:a16="http://schemas.microsoft.com/office/drawing/2014/main" id="{C665A024-F85E-43B3-88AF-FD25A65A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33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[X]</a:t>
            </a:r>
            <a:r>
              <a:rPr lang="zh-CN" altLang="en-US">
                <a:latin typeface="Tahoma" panose="020B0604030504040204" pitchFamily="34" charset="0"/>
              </a:rPr>
              <a:t>补</a:t>
            </a:r>
            <a:r>
              <a:rPr lang="en-US" altLang="zh-CN"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1026053" name="文本框 1026052">
            <a:extLst>
              <a:ext uri="{FF2B5EF4-FFF2-40B4-BE49-F238E27FC236}">
                <a16:creationId xmlns:a16="http://schemas.microsoft.com/office/drawing/2014/main" id="{AF2CC111-9BB6-4CDC-9D45-AB8FD811C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6054" name="文本框 1026053">
            <a:extLst>
              <a:ext uri="{FF2B5EF4-FFF2-40B4-BE49-F238E27FC236}">
                <a16:creationId xmlns:a16="http://schemas.microsoft.com/office/drawing/2014/main" id="{F18B4039-30F7-4EC8-89EC-85DA42B8A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6055" name="文本框 1026054">
            <a:extLst>
              <a:ext uri="{FF2B5EF4-FFF2-40B4-BE49-F238E27FC236}">
                <a16:creationId xmlns:a16="http://schemas.microsoft.com/office/drawing/2014/main" id="{BBA21EB3-64DD-42B3-8293-D38D454D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6056" name="文本框 1026055">
            <a:extLst>
              <a:ext uri="{FF2B5EF4-FFF2-40B4-BE49-F238E27FC236}">
                <a16:creationId xmlns:a16="http://schemas.microsoft.com/office/drawing/2014/main" id="{039CB3A7-7AAD-4197-8CAC-4877622AF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6057" name="文本框 1026056">
            <a:extLst>
              <a:ext uri="{FF2B5EF4-FFF2-40B4-BE49-F238E27FC236}">
                <a16:creationId xmlns:a16="http://schemas.microsoft.com/office/drawing/2014/main" id="{B10106F2-1B8F-48BB-97F1-8ACE588A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6058" name="文本框 1026057">
            <a:extLst>
              <a:ext uri="{FF2B5EF4-FFF2-40B4-BE49-F238E27FC236}">
                <a16:creationId xmlns:a16="http://schemas.microsoft.com/office/drawing/2014/main" id="{EC7E916D-1D8B-4DDF-94F6-3E87BDF14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6059" name="文本框 1026058">
            <a:extLst>
              <a:ext uri="{FF2B5EF4-FFF2-40B4-BE49-F238E27FC236}">
                <a16:creationId xmlns:a16="http://schemas.microsoft.com/office/drawing/2014/main" id="{0D8ACF5B-466F-45D3-AFFF-519B88F0B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6060" name="文本框 1026059">
            <a:extLst>
              <a:ext uri="{FF2B5EF4-FFF2-40B4-BE49-F238E27FC236}">
                <a16:creationId xmlns:a16="http://schemas.microsoft.com/office/drawing/2014/main" id="{F99BA1D0-07FA-4C19-B585-613EDB12D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6061" name="文本框 1026060">
            <a:extLst>
              <a:ext uri="{FF2B5EF4-FFF2-40B4-BE49-F238E27FC236}">
                <a16:creationId xmlns:a16="http://schemas.microsoft.com/office/drawing/2014/main" id="{63C0339F-031E-445B-BB6B-85E15F701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[X/2]</a:t>
            </a:r>
            <a:r>
              <a:rPr lang="zh-CN" altLang="en-US">
                <a:latin typeface="Tahoma" panose="020B0604030504040204" pitchFamily="34" charset="0"/>
              </a:rPr>
              <a:t>补</a:t>
            </a:r>
            <a:r>
              <a:rPr lang="en-US" altLang="zh-CN"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1026062" name="文本框 1026061">
            <a:extLst>
              <a:ext uri="{FF2B5EF4-FFF2-40B4-BE49-F238E27FC236}">
                <a16:creationId xmlns:a16="http://schemas.microsoft.com/office/drawing/2014/main" id="{79249897-ED14-4D8F-8CD3-987B99E3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6063" name="文本框 1026062">
            <a:extLst>
              <a:ext uri="{FF2B5EF4-FFF2-40B4-BE49-F238E27FC236}">
                <a16:creationId xmlns:a16="http://schemas.microsoft.com/office/drawing/2014/main" id="{04BC9751-D0E5-46A2-8377-6684CB50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6064" name="文本框 1026063">
            <a:extLst>
              <a:ext uri="{FF2B5EF4-FFF2-40B4-BE49-F238E27FC236}">
                <a16:creationId xmlns:a16="http://schemas.microsoft.com/office/drawing/2014/main" id="{53987FDF-B5AD-4450-8A0C-1E75A8154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6065" name="文本框 1026064">
            <a:extLst>
              <a:ext uri="{FF2B5EF4-FFF2-40B4-BE49-F238E27FC236}">
                <a16:creationId xmlns:a16="http://schemas.microsoft.com/office/drawing/2014/main" id="{09512D04-0711-4BD0-9ADD-B8A71A61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6066" name="文本框 1026065">
            <a:extLst>
              <a:ext uri="{FF2B5EF4-FFF2-40B4-BE49-F238E27FC236}">
                <a16:creationId xmlns:a16="http://schemas.microsoft.com/office/drawing/2014/main" id="{466E4FB6-34D9-48E3-B581-E2D3F0B46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6067" name="文本框 1026066">
            <a:extLst>
              <a:ext uri="{FF2B5EF4-FFF2-40B4-BE49-F238E27FC236}">
                <a16:creationId xmlns:a16="http://schemas.microsoft.com/office/drawing/2014/main" id="{89EBAB63-845E-4F51-860C-7CAF4423E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6068" name="文本框 1026067">
            <a:extLst>
              <a:ext uri="{FF2B5EF4-FFF2-40B4-BE49-F238E27FC236}">
                <a16:creationId xmlns:a16="http://schemas.microsoft.com/office/drawing/2014/main" id="{AE8D29BC-39EB-48C7-9FAA-84ED4D39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6069" name="文本框 1026068">
            <a:extLst>
              <a:ext uri="{FF2B5EF4-FFF2-40B4-BE49-F238E27FC236}">
                <a16:creationId xmlns:a16="http://schemas.microsoft.com/office/drawing/2014/main" id="{2F95D6BC-E886-45E5-8DF0-FBD222CB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6070" name="文本框 1026069">
            <a:extLst>
              <a:ext uri="{FF2B5EF4-FFF2-40B4-BE49-F238E27FC236}">
                <a16:creationId xmlns:a16="http://schemas.microsoft.com/office/drawing/2014/main" id="{2D3421A3-83C4-4CC0-B330-4550790A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6071" name="椭圆形标注 1026070">
            <a:extLst>
              <a:ext uri="{FF2B5EF4-FFF2-40B4-BE49-F238E27FC236}">
                <a16:creationId xmlns:a16="http://schemas.microsoft.com/office/drawing/2014/main" id="{F6849F2C-BA98-4D0F-A3F2-5A210A4C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0"/>
            <a:ext cx="2667000" cy="1295400"/>
          </a:xfrm>
          <a:prstGeom prst="wedgeEllipseCallout">
            <a:avLst>
              <a:gd name="adj1" fmla="val 23630"/>
              <a:gd name="adj2" fmla="val -8419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Tahoma" panose="020B0604030504040204" pitchFamily="34" charset="0"/>
              </a:rPr>
              <a:t>这称为“算术移位”</a:t>
            </a:r>
          </a:p>
        </p:txBody>
      </p:sp>
      <p:sp>
        <p:nvSpPr>
          <p:cNvPr id="1026072" name="云形标注 1026071">
            <a:extLst>
              <a:ext uri="{FF2B5EF4-FFF2-40B4-BE49-F238E27FC236}">
                <a16:creationId xmlns:a16="http://schemas.microsoft.com/office/drawing/2014/main" id="{8FFA9BB1-BF8D-4D83-A9C0-BC6E3E25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876800"/>
            <a:ext cx="2974975" cy="1600200"/>
          </a:xfrm>
          <a:prstGeom prst="cloudCallout">
            <a:avLst>
              <a:gd name="adj1" fmla="val -72574"/>
              <a:gd name="adj2" fmla="val -44843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ahoma" panose="020B0604030504040204" pitchFamily="34" charset="0"/>
              </a:rPr>
              <a:t>你会求</a:t>
            </a:r>
            <a:r>
              <a:rPr lang="en-US" altLang="zh-CN">
                <a:latin typeface="Tahoma" panose="020B0604030504040204" pitchFamily="34" charset="0"/>
              </a:rPr>
              <a:t>[X/4]</a:t>
            </a:r>
            <a:r>
              <a:rPr lang="zh-CN" altLang="en-US" baseline="-25000">
                <a:latin typeface="Tahoma" panose="020B0604030504040204" pitchFamily="34" charset="0"/>
              </a:rPr>
              <a:t>补</a:t>
            </a:r>
            <a:r>
              <a:rPr lang="zh-CN" altLang="en-US">
                <a:latin typeface="Tahoma" panose="020B0604030504040204" pitchFamily="34" charset="0"/>
              </a:rPr>
              <a:t>和</a:t>
            </a:r>
            <a:r>
              <a:rPr lang="en-US" altLang="zh-CN">
                <a:latin typeface="Tahoma" panose="020B0604030504040204" pitchFamily="34" charset="0"/>
              </a:rPr>
              <a:t>[X/8]</a:t>
            </a:r>
            <a:r>
              <a:rPr lang="zh-CN" altLang="en-US" baseline="-25000">
                <a:latin typeface="Tahoma" panose="020B0604030504040204" pitchFamily="34" charset="0"/>
              </a:rPr>
              <a:t>补</a:t>
            </a:r>
            <a:r>
              <a:rPr lang="zh-CN" altLang="en-US">
                <a:latin typeface="Tahoma" panose="020B0604030504040204" pitchFamily="34" charset="0"/>
              </a:rPr>
              <a:t>吗</a:t>
            </a:r>
            <a:r>
              <a:rPr lang="en-US" altLang="zh-CN">
                <a:latin typeface="Tahoma" panose="020B060403050404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6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6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6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6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6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6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6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6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6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6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6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6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7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6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6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8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6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26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26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26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9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26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26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26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26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00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6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26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26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26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0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1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26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26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26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26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121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26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26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26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26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28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0" fill="hold"/>
                                        <p:tgtEl>
                                          <p:spTgt spid="102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0" fill="hold"/>
                                        <p:tgtEl>
                                          <p:spTgt spid="102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026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1026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2" grpId="0"/>
      <p:bldP spid="1026053" grpId="0"/>
      <p:bldP spid="1026054" grpId="0"/>
      <p:bldP spid="1026055" grpId="0"/>
      <p:bldP spid="1026056" grpId="0"/>
      <p:bldP spid="1026057" grpId="0"/>
      <p:bldP spid="1026058" grpId="0"/>
      <p:bldP spid="1026059" grpId="0"/>
      <p:bldP spid="1026060" grpId="0"/>
      <p:bldP spid="1026061" grpId="0"/>
      <p:bldP spid="1026062" grpId="0"/>
      <p:bldP spid="1026063" grpId="0"/>
      <p:bldP spid="1026064" grpId="0"/>
      <p:bldP spid="1026065" grpId="0"/>
      <p:bldP spid="1026066" grpId="0"/>
      <p:bldP spid="1026067" grpId="0"/>
      <p:bldP spid="1026068" grpId="0"/>
      <p:bldP spid="1026069" grpId="0"/>
      <p:bldP spid="1026070" grpId="0"/>
      <p:bldP spid="1026071" grpId="0" bldLvl="0" animBg="1"/>
      <p:bldP spid="1026072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11617">
            <a:extLst>
              <a:ext uri="{FF2B5EF4-FFF2-40B4-BE49-F238E27FC236}">
                <a16:creationId xmlns:a16="http://schemas.microsoft.com/office/drawing/2014/main" id="{75F1C24F-C547-48B2-A8A5-AB6EF835C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zh-CN" altLang="en-US" b="1"/>
              <a:t>补码表示中的符号位扩展</a:t>
            </a:r>
            <a:endParaRPr lang="zh-CN" altLang="en-US"/>
          </a:p>
        </p:txBody>
      </p:sp>
      <p:sp>
        <p:nvSpPr>
          <p:cNvPr id="188419" name="文本占位符 111618">
            <a:extLst>
              <a:ext uri="{FF2B5EF4-FFF2-40B4-BE49-F238E27FC236}">
                <a16:creationId xmlns:a16="http://schemas.microsoft.com/office/drawing/2014/main" id="{572EA67F-7E55-453F-8234-26C258611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由  </a:t>
            </a:r>
            <a:r>
              <a:rPr lang="en-US" altLang="zh-CN" b="1">
                <a:solidFill>
                  <a:srgbClr val="FF0000"/>
                </a:solidFill>
              </a:rPr>
              <a:t>[X]</a:t>
            </a:r>
            <a:r>
              <a:rPr lang="zh-CN" altLang="en-US" b="1" baseline="-25000">
                <a:solidFill>
                  <a:srgbClr val="FF0000"/>
                </a:solidFill>
              </a:rPr>
              <a:t>补</a:t>
            </a:r>
            <a:r>
              <a:rPr lang="zh-CN" altLang="en-US" b="1">
                <a:solidFill>
                  <a:srgbClr val="FF0000"/>
                </a:solidFill>
              </a:rPr>
              <a:t>  求  </a:t>
            </a:r>
            <a:r>
              <a:rPr lang="en-US" altLang="zh-CN" b="1">
                <a:solidFill>
                  <a:srgbClr val="FF0000"/>
                </a:solidFill>
              </a:rPr>
              <a:t>[X / 2]</a:t>
            </a:r>
            <a:r>
              <a:rPr lang="zh-CN" altLang="en-US" b="1" baseline="-25000">
                <a:solidFill>
                  <a:srgbClr val="FF0000"/>
                </a:solidFill>
              </a:rPr>
              <a:t>补</a:t>
            </a:r>
            <a:r>
              <a:rPr lang="zh-CN" altLang="en-US" b="1">
                <a:solidFill>
                  <a:srgbClr val="FF0000"/>
                </a:solidFill>
              </a:rPr>
              <a:t>  的方法，</a:t>
            </a:r>
            <a:r>
              <a:rPr lang="zh-CN" altLang="en-US" b="1"/>
              <a:t>原符号位不变，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b="1"/>
              <a:t>        且符号位与数值位均右移一位，例如，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b="1"/>
              <a:t>[X]</a:t>
            </a:r>
            <a:r>
              <a:rPr lang="zh-CN" altLang="en-US" b="1" baseline="-25000"/>
              <a:t>补 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en-US" altLang="zh-CN" b="1"/>
              <a:t>0010    </a:t>
            </a:r>
            <a:r>
              <a:rPr lang="zh-CN" altLang="en-US" b="1"/>
              <a:t>则  </a:t>
            </a:r>
            <a:r>
              <a:rPr lang="en-US" altLang="zh-CN" b="1"/>
              <a:t>[X/2]</a:t>
            </a:r>
            <a:r>
              <a:rPr lang="zh-CN" altLang="en-US" b="1" baseline="-25000"/>
              <a:t>补 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11</a:t>
            </a:r>
            <a:r>
              <a:rPr lang="en-US" altLang="zh-CN" b="1"/>
              <a:t>0010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不同位数的整数补码相加减时，</a:t>
            </a:r>
            <a:endParaRPr lang="zh-CN" altLang="en-US" b="1"/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b="1"/>
              <a:t>    位数少的补码数的符号位向左扩展，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b="1"/>
              <a:t>     一直扩展到与另一数的符号位对齐。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b="1"/>
              <a:t>   </a:t>
            </a:r>
            <a:r>
              <a:rPr lang="en-US" altLang="zh-CN" b="1">
                <a:solidFill>
                  <a:srgbClr val="3333FF"/>
                </a:solidFill>
              </a:rPr>
              <a:t>0</a:t>
            </a:r>
            <a:r>
              <a:rPr lang="en-US" altLang="zh-CN" b="1"/>
              <a:t>101010111000011       </a:t>
            </a:r>
            <a:r>
              <a:rPr lang="en-US" altLang="zh-CN" b="1">
                <a:solidFill>
                  <a:srgbClr val="3333FF"/>
                </a:solidFill>
              </a:rPr>
              <a:t>     0</a:t>
            </a:r>
            <a:r>
              <a:rPr lang="en-US" altLang="zh-CN" b="1"/>
              <a:t>101010111000011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b="1"/>
              <a:t> + </a:t>
            </a:r>
            <a:r>
              <a:rPr lang="en-US" altLang="zh-CN" b="1">
                <a:solidFill>
                  <a:srgbClr val="FF0000"/>
                </a:solidFill>
              </a:rPr>
              <a:t>11111111</a:t>
            </a:r>
            <a:r>
              <a:rPr lang="en-US" altLang="zh-CN" b="1">
                <a:solidFill>
                  <a:srgbClr val="3333FF"/>
                </a:solidFill>
              </a:rPr>
              <a:t>1</a:t>
            </a:r>
            <a:r>
              <a:rPr lang="en-US" altLang="zh-CN" b="1"/>
              <a:t>0011100     + </a:t>
            </a:r>
            <a:r>
              <a:rPr lang="en-US" altLang="zh-CN" b="1">
                <a:solidFill>
                  <a:srgbClr val="FF0000"/>
                </a:solidFill>
              </a:rPr>
              <a:t>00000000</a:t>
            </a:r>
            <a:r>
              <a:rPr lang="en-US" altLang="zh-CN" b="1">
                <a:solidFill>
                  <a:srgbClr val="3333FF"/>
                </a:solidFill>
              </a:rPr>
              <a:t>0</a:t>
            </a:r>
            <a:r>
              <a:rPr lang="en-US" altLang="zh-CN" b="1"/>
              <a:t>0011100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b="1"/>
              <a:t>   </a:t>
            </a:r>
            <a:r>
              <a:rPr lang="en-US" altLang="zh-CN" b="1">
                <a:solidFill>
                  <a:srgbClr val="3333FF"/>
                </a:solidFill>
              </a:rPr>
              <a:t>0</a:t>
            </a:r>
            <a:r>
              <a:rPr lang="en-US" altLang="zh-CN" b="1"/>
              <a:t>101010101011111         </a:t>
            </a:r>
            <a:r>
              <a:rPr lang="en-US" altLang="zh-CN" b="1">
                <a:solidFill>
                  <a:srgbClr val="3333FF"/>
                </a:solidFill>
              </a:rPr>
              <a:t>0</a:t>
            </a:r>
            <a:r>
              <a:rPr lang="en-US" altLang="zh-CN" b="1"/>
              <a:t>101010111011111   </a:t>
            </a:r>
          </a:p>
        </p:txBody>
      </p:sp>
      <p:sp>
        <p:nvSpPr>
          <p:cNvPr id="188420" name="直接连接符 111619">
            <a:extLst>
              <a:ext uri="{FF2B5EF4-FFF2-40B4-BE49-F238E27FC236}">
                <a16:creationId xmlns:a16="http://schemas.microsoft.com/office/drawing/2014/main" id="{B7B78A88-20C0-40F6-A011-4DC29E00D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3528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1" name="直接连接符 111620">
            <a:extLst>
              <a:ext uri="{FF2B5EF4-FFF2-40B4-BE49-F238E27FC236}">
                <a16:creationId xmlns:a16="http://schemas.microsoft.com/office/drawing/2014/main" id="{E69ABE2C-8AF7-449D-817C-6C80265A2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172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2" name="直接连接符 111621">
            <a:extLst>
              <a:ext uri="{FF2B5EF4-FFF2-40B4-BE49-F238E27FC236}">
                <a16:creationId xmlns:a16="http://schemas.microsoft.com/office/drawing/2014/main" id="{557FF302-7543-4B3B-8588-4D4378D24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1722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3" name="直接连接符 111622">
            <a:extLst>
              <a:ext uri="{FF2B5EF4-FFF2-40B4-BE49-F238E27FC236}">
                <a16:creationId xmlns:a16="http://schemas.microsoft.com/office/drawing/2014/main" id="{61B259C7-F850-4415-8DC8-DBFC2216F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325" y="2668588"/>
            <a:ext cx="10668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4" name="直接连接符 111623">
            <a:extLst>
              <a:ext uri="{FF2B5EF4-FFF2-40B4-BE49-F238E27FC236}">
                <a16:creationId xmlns:a16="http://schemas.microsoft.com/office/drawing/2014/main" id="{5E2DB741-476E-4BCA-8782-2C988A148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6525" y="2668588"/>
            <a:ext cx="10668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5" name="直接连接符 111624">
            <a:extLst>
              <a:ext uri="{FF2B5EF4-FFF2-40B4-BE49-F238E27FC236}">
                <a16:creationId xmlns:a16="http://schemas.microsoft.com/office/drawing/2014/main" id="{2D3193AC-24F2-4822-8278-3E99B91D5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9906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078273">
            <a:extLst>
              <a:ext uri="{FF2B5EF4-FFF2-40B4-BE49-F238E27FC236}">
                <a16:creationId xmlns:a16="http://schemas.microsoft.com/office/drawing/2014/main" id="{52465B62-A5D2-4B4F-9929-958B83683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  <a:endParaRPr lang="zh-CN" altLang="en-US"/>
          </a:p>
        </p:txBody>
      </p:sp>
      <p:sp>
        <p:nvSpPr>
          <p:cNvPr id="1078275" name="文本占位符 1078274">
            <a:extLst>
              <a:ext uri="{FF2B5EF4-FFF2-40B4-BE49-F238E27FC236}">
                <a16:creationId xmlns:a16="http://schemas.microsoft.com/office/drawing/2014/main" id="{C4F64B4A-9169-4C5A-AAA2-82C48C2C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b="1" noProof="1"/>
              <a:t>（</a:t>
            </a:r>
            <a:r>
              <a:rPr lang="en-US" altLang="zh-CN" b="1" noProof="1"/>
              <a:t>5</a:t>
            </a:r>
            <a:r>
              <a:rPr lang="zh-CN" altLang="en-US" b="1" noProof="1"/>
              <a:t>）由</a:t>
            </a:r>
            <a:r>
              <a:rPr lang="en-US" altLang="zh-CN" b="1" noProof="1"/>
              <a:t>[x]</a:t>
            </a:r>
            <a:r>
              <a:rPr lang="zh-CN" altLang="en-US" b="1" baseline="-25000" noProof="1"/>
              <a:t>补</a:t>
            </a:r>
            <a:r>
              <a:rPr lang="zh-CN" altLang="en-US" b="1" noProof="1"/>
              <a:t>求</a:t>
            </a:r>
            <a:r>
              <a:rPr lang="en-US" altLang="zh-CN" b="1" noProof="1"/>
              <a:t>[x]</a:t>
            </a:r>
            <a:r>
              <a:rPr lang="zh-CN" altLang="en-US" b="1" baseline="-25000" noProof="1"/>
              <a:t>原</a:t>
            </a:r>
          </a:p>
          <a:p>
            <a:pPr>
              <a:defRPr/>
            </a:pPr>
            <a:r>
              <a:rPr lang="zh-CN" altLang="en-US" sz="2800" noProof="1"/>
              <a:t>方法</a:t>
            </a:r>
            <a:r>
              <a:rPr lang="en-US" altLang="zh-CN" sz="2800" noProof="1"/>
              <a:t>1</a:t>
            </a:r>
            <a:r>
              <a:rPr lang="zh-CN" altLang="en-US" sz="2800" noProof="1"/>
              <a:t>（逆运算）： 若</a:t>
            </a:r>
            <a:r>
              <a:rPr lang="en-US" altLang="zh-CN" sz="2800" noProof="1"/>
              <a:t>[x]</a:t>
            </a:r>
            <a:r>
              <a:rPr lang="zh-CN" altLang="en-US" sz="2800" baseline="-25000" noProof="1"/>
              <a:t>补</a:t>
            </a:r>
            <a:r>
              <a:rPr lang="en-US" altLang="zh-CN" sz="2800" noProof="1"/>
              <a:t>&lt;0</a:t>
            </a:r>
            <a:r>
              <a:rPr lang="zh-CN" altLang="en-US" sz="2800" noProof="1"/>
              <a:t>，</a:t>
            </a:r>
            <a:r>
              <a:rPr lang="en-US" altLang="zh-CN" sz="2800" noProof="1"/>
              <a:t>[x]</a:t>
            </a:r>
            <a:r>
              <a:rPr lang="zh-CN" altLang="en-US" sz="2800" baseline="-25000" noProof="1"/>
              <a:t>补</a:t>
            </a:r>
            <a:r>
              <a:rPr lang="zh-CN" altLang="en-US" sz="2800" noProof="1"/>
              <a:t>末位减</a:t>
            </a:r>
            <a:r>
              <a:rPr lang="en-US" altLang="zh-CN" sz="2800" noProof="1"/>
              <a:t>1</a:t>
            </a:r>
            <a:r>
              <a:rPr lang="zh-CN" altLang="en-US" sz="2800" noProof="1"/>
              <a:t>，符号位不变，其他位按位取反；若</a:t>
            </a:r>
            <a:r>
              <a:rPr lang="en-US" altLang="zh-CN" sz="2800" noProof="1"/>
              <a:t>[x]</a:t>
            </a:r>
            <a:r>
              <a:rPr lang="zh-CN" altLang="en-US" sz="2800" baseline="-25000" noProof="1"/>
              <a:t>补</a:t>
            </a:r>
            <a:r>
              <a:rPr lang="en-US" altLang="zh-CN" sz="2800" noProof="1"/>
              <a:t>&gt;0</a:t>
            </a:r>
            <a:r>
              <a:rPr lang="zh-CN" altLang="en-US" sz="2800" noProof="1"/>
              <a:t>，则</a:t>
            </a:r>
            <a:r>
              <a:rPr lang="en-US" altLang="zh-CN" sz="2800" noProof="1"/>
              <a:t>[x]</a:t>
            </a:r>
            <a:r>
              <a:rPr lang="zh-CN" altLang="en-US" sz="2800" baseline="-25000" noProof="1"/>
              <a:t>补</a:t>
            </a:r>
            <a:r>
              <a:rPr lang="zh-CN" altLang="en-US" sz="2800" noProof="1"/>
              <a:t>＝</a:t>
            </a:r>
            <a:r>
              <a:rPr lang="en-US" altLang="zh-CN" sz="2800" noProof="1"/>
              <a:t>[x]</a:t>
            </a:r>
            <a:r>
              <a:rPr lang="zh-CN" altLang="en-US" sz="2800" baseline="-25000" noProof="1"/>
              <a:t>原</a:t>
            </a:r>
          </a:p>
          <a:p>
            <a:pPr>
              <a:defRPr/>
            </a:pPr>
            <a:r>
              <a:rPr lang="zh-CN" altLang="en-US" sz="2800" noProof="1"/>
              <a:t>方法</a:t>
            </a:r>
            <a:r>
              <a:rPr lang="en-US" altLang="zh-CN" sz="2800" noProof="1"/>
              <a:t>2</a:t>
            </a:r>
            <a:r>
              <a:rPr lang="zh-CN" altLang="en-US" sz="2800" noProof="1"/>
              <a:t>：</a:t>
            </a:r>
            <a:r>
              <a:rPr lang="en-US" altLang="zh-CN" sz="2800" noProof="1"/>
              <a:t>[x]</a:t>
            </a:r>
            <a:r>
              <a:rPr lang="zh-CN" altLang="en-US" sz="2800" baseline="-25000" noProof="1"/>
              <a:t>原</a:t>
            </a:r>
            <a:r>
              <a:rPr lang="en-US" altLang="zh-CN" sz="2800" noProof="1"/>
              <a:t>=[[x]</a:t>
            </a:r>
            <a:r>
              <a:rPr lang="zh-CN" altLang="en-US" sz="2800" baseline="-25000" noProof="1"/>
              <a:t>补</a:t>
            </a:r>
            <a:r>
              <a:rPr lang="en-US" altLang="zh-CN" sz="2800" noProof="1"/>
              <a:t>]</a:t>
            </a:r>
            <a:r>
              <a:rPr lang="zh-CN" altLang="en-US" sz="2800" baseline="-25000" noProof="1"/>
              <a:t>补</a:t>
            </a:r>
          </a:p>
          <a:p>
            <a:pPr>
              <a:defRPr/>
            </a:pPr>
            <a:endParaRPr lang="zh-CN" altLang="en-US" sz="2800" noProof="1"/>
          </a:p>
          <a:p>
            <a:pPr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027073">
            <a:extLst>
              <a:ext uri="{FF2B5EF4-FFF2-40B4-BE49-F238E27FC236}">
                <a16:creationId xmlns:a16="http://schemas.microsoft.com/office/drawing/2014/main" id="{FE624DC6-550B-4B36-9C80-29CFCE6EC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定点数的表示法（补码）</a:t>
            </a:r>
          </a:p>
        </p:txBody>
      </p:sp>
      <p:sp>
        <p:nvSpPr>
          <p:cNvPr id="191491" name="文本占位符 1027074">
            <a:extLst>
              <a:ext uri="{FF2B5EF4-FFF2-40B4-BE49-F238E27FC236}">
                <a16:creationId xmlns:a16="http://schemas.microsoft.com/office/drawing/2014/main" id="{596B44D4-D39C-41A6-998C-AE03B7DDD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54125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补码性质</a:t>
            </a:r>
            <a:r>
              <a:rPr lang="en-US" altLang="zh-CN" b="1"/>
              <a:t>:</a:t>
            </a:r>
          </a:p>
          <a:p>
            <a:r>
              <a:rPr lang="en-US" altLang="zh-CN" b="1"/>
              <a:t>0</a:t>
            </a:r>
            <a:r>
              <a:rPr lang="zh-CN" altLang="en-US" b="1"/>
              <a:t>的补码是唯一的</a:t>
            </a:r>
          </a:p>
          <a:p>
            <a:r>
              <a:rPr lang="zh-CN" altLang="en-US" b="1"/>
              <a:t>补码便于加减运算</a:t>
            </a:r>
          </a:p>
          <a:p>
            <a:r>
              <a:rPr lang="en-US" altLang="zh-CN" b="1"/>
              <a:t>n+1</a:t>
            </a:r>
            <a:r>
              <a:rPr lang="zh-CN" altLang="en-US" b="1"/>
              <a:t>位补码所能表示的数：</a:t>
            </a:r>
          </a:p>
          <a:p>
            <a:pPr>
              <a:buFontTx/>
              <a:buNone/>
            </a:pPr>
            <a:endParaRPr lang="zh-CN" altLang="en-US" b="1"/>
          </a:p>
          <a:p>
            <a:pPr>
              <a:buFontTx/>
              <a:buNone/>
            </a:pPr>
            <a:r>
              <a:rPr lang="zh-CN" altLang="en-US" b="1"/>
              <a:t>小数：</a:t>
            </a:r>
            <a:r>
              <a:rPr lang="en-US" altLang="zh-CN" b="1"/>
              <a:t>MAX=1-2</a:t>
            </a:r>
            <a:r>
              <a:rPr lang="en-US" altLang="zh-CN" b="1" baseline="30000"/>
              <a:t>-n</a:t>
            </a:r>
            <a:r>
              <a:rPr lang="en-US" altLang="zh-CN" b="1"/>
              <a:t>  </a:t>
            </a:r>
            <a:r>
              <a:rPr lang="zh-CN" altLang="en-US" b="1"/>
              <a:t>，</a:t>
            </a:r>
            <a:r>
              <a:rPr lang="en-US" altLang="zh-CN" b="1"/>
              <a:t>MIN=</a:t>
            </a:r>
            <a:r>
              <a:rPr lang="zh-CN" altLang="en-US" b="1"/>
              <a:t>﹣</a:t>
            </a:r>
            <a:r>
              <a:rPr lang="en-US" altLang="zh-CN" b="1"/>
              <a:t>1</a:t>
            </a:r>
          </a:p>
          <a:p>
            <a:pPr>
              <a:buFontTx/>
              <a:buNone/>
            </a:pPr>
            <a:r>
              <a:rPr lang="zh-CN" altLang="en-US" b="1"/>
              <a:t>整数：</a:t>
            </a:r>
            <a:r>
              <a:rPr lang="en-US" altLang="zh-CN" b="1"/>
              <a:t>MAX= 2</a:t>
            </a:r>
            <a:r>
              <a:rPr lang="en-US" altLang="zh-CN" b="1" baseline="30000"/>
              <a:t>n</a:t>
            </a:r>
            <a:r>
              <a:rPr lang="en-US" altLang="zh-CN" b="1"/>
              <a:t>-1</a:t>
            </a:r>
            <a:r>
              <a:rPr lang="zh-CN" altLang="en-US" b="1"/>
              <a:t>， </a:t>
            </a:r>
            <a:r>
              <a:rPr lang="en-US" altLang="zh-CN" b="1"/>
              <a:t>MIN=</a:t>
            </a:r>
            <a:r>
              <a:rPr lang="zh-CN" altLang="en-US" b="1"/>
              <a:t>﹣ </a:t>
            </a:r>
            <a:r>
              <a:rPr lang="en-US" altLang="zh-CN" b="1"/>
              <a:t>2</a:t>
            </a:r>
            <a:r>
              <a:rPr lang="en-US" altLang="zh-CN" b="1" baseline="30000"/>
              <a:t>n</a:t>
            </a:r>
            <a:r>
              <a:rPr lang="en-US" altLang="zh-CN" b="1"/>
              <a:t> 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923649">
            <a:extLst>
              <a:ext uri="{FF2B5EF4-FFF2-40B4-BE49-F238E27FC236}">
                <a16:creationId xmlns:a16="http://schemas.microsoft.com/office/drawing/2014/main" id="{BCC4CD68-E4E2-4B72-B381-F4B4E4F9E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-1</a:t>
            </a:r>
            <a:r>
              <a:rPr lang="zh-CN" altLang="en-US"/>
              <a:t>的补码</a:t>
            </a:r>
          </a:p>
        </p:txBody>
      </p:sp>
      <p:sp>
        <p:nvSpPr>
          <p:cNvPr id="923651" name="内容占位符 923650">
            <a:extLst>
              <a:ext uri="{FF2B5EF4-FFF2-40B4-BE49-F238E27FC236}">
                <a16:creationId xmlns:a16="http://schemas.microsoft.com/office/drawing/2014/main" id="{F1DB62D6-2001-4F75-A99D-D2E52B8676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229600" cy="55038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不妨设补码的有效数值位为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>
              <a:lnSpc>
                <a:spcPct val="80000"/>
              </a:lnSpc>
            </a:pPr>
            <a:r>
              <a:rPr lang="zh-CN" altLang="en-US" sz="2400" b="1">
                <a:ea typeface="楷体_GB2312" pitchFamily="49" charset="-122"/>
              </a:rPr>
              <a:t>根据定义，对于整数补码有：</a:t>
            </a:r>
            <a:r>
              <a:rPr lang="en-US" altLang="zh-CN" sz="2400" b="1"/>
              <a:t>[-1]</a:t>
            </a:r>
            <a:r>
              <a:rPr lang="zh-CN" altLang="en-US" sz="2400" b="1" baseline="-25000"/>
              <a:t>补</a:t>
            </a:r>
            <a:r>
              <a:rPr lang="zh-CN" altLang="en-US" sz="2400" b="1"/>
              <a:t>＝</a:t>
            </a:r>
            <a:r>
              <a:rPr lang="en-US" altLang="zh-CN" sz="2400" b="1"/>
              <a:t>2</a:t>
            </a:r>
            <a:r>
              <a:rPr lang="en-US" altLang="zh-CN" sz="2400" b="1" baseline="30000"/>
              <a:t>n+1</a:t>
            </a:r>
            <a:r>
              <a:rPr lang="en-US" altLang="zh-CN" sz="2400" b="1"/>
              <a:t>-1=1,11111...1 (</a:t>
            </a:r>
            <a:r>
              <a:rPr lang="zh-CN" altLang="en-US" sz="2400" b="1"/>
              <a:t>包括符号位一共</a:t>
            </a:r>
            <a:r>
              <a:rPr lang="en-US" altLang="zh-CN" sz="2400" b="1"/>
              <a:t>n</a:t>
            </a:r>
            <a:r>
              <a:rPr lang="zh-CN" altLang="en-US" sz="2400" b="1"/>
              <a:t>＋</a:t>
            </a:r>
            <a:r>
              <a:rPr lang="en-US" altLang="zh-CN" sz="2400" b="1"/>
              <a:t>1</a:t>
            </a:r>
            <a:r>
              <a:rPr lang="zh-CN" altLang="en-US" sz="2400" b="1"/>
              <a:t>个</a:t>
            </a:r>
            <a:r>
              <a:rPr lang="en-US" altLang="zh-CN" sz="2400" b="1"/>
              <a:t>1</a:t>
            </a:r>
            <a:r>
              <a:rPr lang="zh-CN" altLang="en-US" sz="2400" b="1"/>
              <a:t>）</a:t>
            </a:r>
          </a:p>
          <a:p>
            <a:pPr>
              <a:lnSpc>
                <a:spcPct val="80000"/>
              </a:lnSpc>
            </a:pPr>
            <a:r>
              <a:rPr lang="zh-CN" altLang="en-US" sz="2400" b="1">
                <a:ea typeface="楷体_GB2312" pitchFamily="49" charset="-122"/>
              </a:rPr>
              <a:t>根据定义，对于小数补码有</a:t>
            </a:r>
            <a:r>
              <a:rPr lang="zh-CN" altLang="en-US" sz="2400" b="1"/>
              <a:t>：</a:t>
            </a:r>
            <a:r>
              <a:rPr lang="en-US" altLang="zh-CN" sz="2400" b="1"/>
              <a:t>[-1]</a:t>
            </a:r>
            <a:r>
              <a:rPr lang="zh-CN" altLang="en-US" sz="2400" b="1" baseline="-25000"/>
              <a:t>补</a:t>
            </a:r>
            <a:r>
              <a:rPr lang="zh-CN" altLang="en-US" sz="2400" b="1"/>
              <a:t>＝</a:t>
            </a:r>
            <a:r>
              <a:rPr lang="en-US" altLang="zh-CN" sz="2400" b="1"/>
              <a:t>2+(-1.0…0)=1.0...0 (n</a:t>
            </a:r>
            <a:r>
              <a:rPr lang="zh-CN" altLang="en-US" sz="2400" b="1"/>
              <a:t>个</a:t>
            </a:r>
            <a:r>
              <a:rPr lang="en-US" altLang="zh-CN" sz="2400" b="1"/>
              <a:t>0</a:t>
            </a:r>
            <a:r>
              <a:rPr lang="zh-CN" altLang="en-US" sz="2400" b="1"/>
              <a:t>）</a:t>
            </a:r>
          </a:p>
          <a:p>
            <a:pPr>
              <a:lnSpc>
                <a:spcPct val="80000"/>
              </a:lnSpc>
            </a:pPr>
            <a:endParaRPr lang="zh-CN" altLang="en-US" sz="2400" b="1"/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由此可见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 “-1”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既可以在整数范围内表示，也能在小数范围内表示，在计算机中有两种不同的补码表示。</a:t>
            </a:r>
          </a:p>
          <a:p>
            <a:pPr>
              <a:lnSpc>
                <a:spcPct val="80000"/>
              </a:lnSpc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再看负数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-2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的补码表示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b="1"/>
              <a:t>{-2</a:t>
            </a:r>
            <a:r>
              <a:rPr lang="en-US" altLang="zh-CN" sz="2000" b="1" baseline="30000"/>
              <a:t>n</a:t>
            </a:r>
            <a:r>
              <a:rPr lang="en-US" altLang="zh-CN" sz="2000" b="1"/>
              <a:t>}</a:t>
            </a:r>
            <a:r>
              <a:rPr lang="zh-CN" altLang="en-US" sz="2000" b="1"/>
              <a:t>补＝</a:t>
            </a:r>
            <a:r>
              <a:rPr lang="en-US" altLang="zh-CN" sz="2000" b="1"/>
              <a:t>2</a:t>
            </a:r>
            <a:r>
              <a:rPr lang="en-US" altLang="zh-CN" sz="2000" b="1" baseline="30000"/>
              <a:t>n+1</a:t>
            </a:r>
            <a:r>
              <a:rPr lang="zh-CN" altLang="en-US" sz="2000" b="1"/>
              <a:t>－</a:t>
            </a:r>
            <a:r>
              <a:rPr lang="en-US" altLang="zh-CN" sz="2000" b="1"/>
              <a:t>2</a:t>
            </a:r>
            <a:r>
              <a:rPr lang="en-US" altLang="zh-CN" sz="2000" b="1" baseline="30000"/>
              <a:t>n</a:t>
            </a:r>
            <a:r>
              <a:rPr lang="zh-CN" altLang="en-US" sz="2000" b="1"/>
              <a:t>＝</a:t>
            </a:r>
            <a:r>
              <a:rPr lang="en-US" altLang="zh-CN" sz="2000" b="1"/>
              <a:t>2</a:t>
            </a:r>
            <a:r>
              <a:rPr lang="en-US" altLang="zh-CN" sz="2000" b="1" baseline="30000"/>
              <a:t>n-1</a:t>
            </a:r>
            <a:r>
              <a:rPr lang="zh-CN" altLang="en-US" sz="2000" b="1"/>
              <a:t>＝</a:t>
            </a:r>
            <a:r>
              <a:rPr lang="en-US" altLang="zh-CN" sz="2000" b="1"/>
              <a:t>1,0...0</a:t>
            </a:r>
            <a:r>
              <a:rPr lang="zh-CN" altLang="en-US" sz="2000" b="1"/>
              <a:t>（</a:t>
            </a:r>
            <a:r>
              <a:rPr lang="en-US" altLang="zh-CN" sz="2000" b="1"/>
              <a:t>n</a:t>
            </a:r>
            <a:r>
              <a:rPr lang="zh-CN" altLang="en-US" sz="2000" b="1"/>
              <a:t>个</a:t>
            </a:r>
            <a:r>
              <a:rPr lang="en-US" altLang="zh-CN" sz="2000" b="1"/>
              <a:t>0</a:t>
            </a:r>
            <a:r>
              <a:rPr lang="zh-CN" altLang="en-US" sz="2000" b="1"/>
              <a:t>）</a:t>
            </a:r>
          </a:p>
          <a:p>
            <a:pPr>
              <a:lnSpc>
                <a:spcPct val="80000"/>
              </a:lnSpc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因此，“－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的补码小数表示与“－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的补码表示结构相同，都是：符号位为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，数值部分为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“－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与“－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分别是补码小数和补码整数中可以表示的最小负数。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charRg st="17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BDCFE102-DE41-4888-BAC6-5AD6A3479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计算机的数据表示与运算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1A8A2E03-A727-4561-AAF7-7FE0F295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sym typeface="+mn-ea"/>
              </a:rPr>
              <a:t>数据在计算机中的表示与存储</a:t>
            </a:r>
          </a:p>
          <a:p>
            <a:pPr lvl="2">
              <a:defRPr/>
            </a:pPr>
            <a:r>
              <a:rPr lang="zh-CN" altLang="en-US" sz="2680" noProof="1">
                <a:sym typeface="+mn-ea"/>
              </a:rPr>
              <a:t>数据编码与表示</a:t>
            </a:r>
            <a:endParaRPr lang="en-US" altLang="zh-CN" sz="2680" noProof="1"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逻辑型数据</a:t>
            </a:r>
            <a:endParaRPr lang="en-US" altLang="zh-CN" sz="2280" noProof="1"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字符型数据</a:t>
            </a:r>
            <a:endParaRPr lang="en-US" altLang="zh-CN" sz="2280" noProof="1"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字符串数据</a:t>
            </a:r>
            <a:endParaRPr lang="en-US" altLang="zh-CN" sz="2280" noProof="1">
              <a:sym typeface="+mn-ea"/>
            </a:endParaRPr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二、八、十、十六进制数据转换</a:t>
            </a:r>
          </a:p>
          <a:p>
            <a:pPr lvl="2">
              <a:defRPr/>
            </a:pPr>
            <a:r>
              <a:rPr lang="zh-CN" altLang="en-US" sz="2680" noProof="1">
                <a:sym typeface="+mn-ea"/>
              </a:rPr>
              <a:t>数值存储形式</a:t>
            </a:r>
            <a:endParaRPr lang="zh-CN" altLang="en-US" sz="2680" noProof="1"/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定点数存储</a:t>
            </a:r>
            <a:endParaRPr lang="en-US" altLang="zh-CN" sz="2280" noProof="1">
              <a:sym typeface="+mn-ea"/>
            </a:endParaRPr>
          </a:p>
          <a:p>
            <a:pPr lvl="4">
              <a:defRPr/>
            </a:pPr>
            <a:r>
              <a:rPr lang="zh-CN" altLang="en-US" sz="2280" noProof="1">
                <a:solidFill>
                  <a:srgbClr val="000000"/>
                </a:solidFill>
                <a:sym typeface="+mn-ea"/>
              </a:rPr>
              <a:t>原码 补码 反码 移码</a:t>
            </a:r>
            <a:endParaRPr lang="zh-CN" altLang="en-US" sz="2280" noProof="1"/>
          </a:p>
          <a:p>
            <a:pPr lvl="3">
              <a:defRPr/>
            </a:pPr>
            <a:r>
              <a:rPr lang="zh-CN" altLang="en-US" sz="2280" noProof="1">
                <a:sym typeface="+mn-ea"/>
              </a:rPr>
              <a:t>浮点数存储</a:t>
            </a:r>
            <a:endParaRPr lang="zh-CN" altLang="en-US" sz="2280" noProof="1"/>
          </a:p>
          <a:p>
            <a:pPr>
              <a:defRPr/>
            </a:pPr>
            <a:r>
              <a:rPr lang="zh-CN" altLang="en-US" noProof="1">
                <a:sym typeface="+mn-ea"/>
              </a:rPr>
              <a:t>运算器</a:t>
            </a:r>
            <a:endParaRPr lang="zh-CN" altLang="en-US" noProof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028097">
            <a:extLst>
              <a:ext uri="{FF2B5EF4-FFF2-40B4-BE49-F238E27FC236}">
                <a16:creationId xmlns:a16="http://schemas.microsoft.com/office/drawing/2014/main" id="{FC08A176-F83B-4CEC-9C11-0F624E582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数值数据</a:t>
            </a:r>
            <a:r>
              <a:rPr lang="en-US" altLang="zh-CN"/>
              <a:t>—</a:t>
            </a:r>
            <a:r>
              <a:rPr lang="zh-CN" altLang="en-US" sz="2400"/>
              <a:t>定点数的表示法（反码）</a:t>
            </a:r>
          </a:p>
        </p:txBody>
      </p:sp>
      <p:sp>
        <p:nvSpPr>
          <p:cNvPr id="194563" name="文本占位符 1028098">
            <a:extLst>
              <a:ext uri="{FF2B5EF4-FFF2-40B4-BE49-F238E27FC236}">
                <a16:creationId xmlns:a16="http://schemas.microsoft.com/office/drawing/2014/main" id="{68821C60-B71E-4D43-8A59-23FF18007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485775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定点小数表示</a:t>
            </a:r>
            <a:r>
              <a:rPr lang="en-US" altLang="zh-CN" b="1">
                <a:latin typeface="宋体" panose="02010600030101010101" pitchFamily="2" charset="-122"/>
              </a:rPr>
              <a:t>:  Ns. N</a:t>
            </a:r>
            <a:r>
              <a:rPr lang="en-US" altLang="zh-CN" sz="1600" b="1">
                <a:latin typeface="宋体" panose="02010600030101010101" pitchFamily="2" charset="-122"/>
              </a:rPr>
              <a:t>1</a:t>
            </a:r>
            <a:r>
              <a:rPr lang="en-US" altLang="zh-CN" b="1">
                <a:latin typeface="宋体" panose="02010600030101010101" pitchFamily="2" charset="-122"/>
              </a:rPr>
              <a:t> N</a:t>
            </a:r>
            <a:r>
              <a:rPr lang="en-US" altLang="zh-CN" sz="1600" b="1">
                <a:latin typeface="宋体" panose="02010600030101010101" pitchFamily="2" charset="-122"/>
              </a:rPr>
              <a:t>2</a:t>
            </a:r>
            <a:r>
              <a:rPr lang="en-US" altLang="zh-CN" b="1">
                <a:latin typeface="宋体" panose="02010600030101010101" pitchFamily="2" charset="-122"/>
              </a:rPr>
              <a:t> … Nn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b="1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/>
              <a:t>定义</a:t>
            </a:r>
            <a:r>
              <a:rPr lang="en-US" altLang="zh-CN" b="1"/>
              <a:t>: [ X ]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zh-CN" b="1" baseline="-25000">
                <a:solidFill>
                  <a:srgbClr val="FF0000"/>
                </a:solidFill>
              </a:rPr>
              <a:t>反</a:t>
            </a:r>
            <a:r>
              <a:rPr lang="en-US" altLang="zh-CN" b="1"/>
              <a:t> =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b="1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/>
              <a:t>定点整数表示：</a:t>
            </a:r>
            <a:r>
              <a:rPr lang="en-US" altLang="zh-CN" b="1">
                <a:ea typeface="楷体_GB2312" pitchFamily="49" charset="-122"/>
              </a:rPr>
              <a:t>Ns N</a:t>
            </a:r>
            <a:r>
              <a:rPr lang="en-US" altLang="zh-CN" sz="1600" b="1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 N</a:t>
            </a:r>
            <a:r>
              <a:rPr lang="en-US" altLang="zh-CN" sz="1600" b="1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 … Nn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b="1"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ea typeface="楷体_GB2312" pitchFamily="49" charset="-122"/>
              </a:rPr>
              <a:t>定义</a:t>
            </a:r>
            <a:r>
              <a:rPr lang="en-US" altLang="zh-CN" b="1">
                <a:ea typeface="楷体_GB2312" pitchFamily="49" charset="-122"/>
              </a:rPr>
              <a:t>:  </a:t>
            </a:r>
            <a:r>
              <a:rPr lang="en-US" altLang="zh-CN" b="1"/>
              <a:t>[ X ]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zh-CN" b="1" baseline="-25000">
                <a:solidFill>
                  <a:srgbClr val="FF0000"/>
                </a:solidFill>
              </a:rPr>
              <a:t>反</a:t>
            </a:r>
            <a:r>
              <a:rPr lang="en-US" altLang="zh-CN" b="1"/>
              <a:t> =</a:t>
            </a:r>
            <a:endParaRPr lang="en-US" altLang="zh-CN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b="1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/>
          </a:p>
        </p:txBody>
      </p:sp>
      <p:sp>
        <p:nvSpPr>
          <p:cNvPr id="194564" name="左大括号 1028099">
            <a:extLst>
              <a:ext uri="{FF2B5EF4-FFF2-40B4-BE49-F238E27FC236}">
                <a16:creationId xmlns:a16="http://schemas.microsoft.com/office/drawing/2014/main" id="{92BF75D2-6407-43FC-87AA-2FDB8DE35266}"/>
              </a:ext>
            </a:extLst>
          </p:cNvPr>
          <p:cNvSpPr>
            <a:spLocks/>
          </p:cNvSpPr>
          <p:nvPr/>
        </p:nvSpPr>
        <p:spPr bwMode="auto">
          <a:xfrm>
            <a:off x="4114800" y="208915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565" name="文本框 1028100">
            <a:extLst>
              <a:ext uri="{FF2B5EF4-FFF2-40B4-BE49-F238E27FC236}">
                <a16:creationId xmlns:a16="http://schemas.microsoft.com/office/drawing/2014/main" id="{2AEF7A77-2339-4502-AE7C-CC65960F8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36750"/>
            <a:ext cx="53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X</a:t>
            </a:r>
          </a:p>
        </p:txBody>
      </p:sp>
      <p:sp>
        <p:nvSpPr>
          <p:cNvPr id="194566" name="文本框 1028101">
            <a:extLst>
              <a:ext uri="{FF2B5EF4-FFF2-40B4-BE49-F238E27FC236}">
                <a16:creationId xmlns:a16="http://schemas.microsoft.com/office/drawing/2014/main" id="{5DA2AE13-6551-48FA-B82C-F0832506E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46350"/>
            <a:ext cx="2624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2-2</a:t>
            </a:r>
            <a:r>
              <a:rPr lang="en-US" altLang="zh-CN" sz="2800" b="1" baseline="40000">
                <a:latin typeface="Times New Roman" panose="02020603050405020304" pitchFamily="18" charset="0"/>
              </a:rPr>
              <a:t>-n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</a:rPr>
              <a:t>+ X</a:t>
            </a:r>
          </a:p>
        </p:txBody>
      </p:sp>
      <p:sp>
        <p:nvSpPr>
          <p:cNvPr id="194567" name="文本框 1028102">
            <a:extLst>
              <a:ext uri="{FF2B5EF4-FFF2-40B4-BE49-F238E27FC236}">
                <a16:creationId xmlns:a16="http://schemas.microsoft.com/office/drawing/2014/main" id="{5CD7773C-25DA-46F4-9150-C73A1F347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36750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 ≤ X &lt; 1</a:t>
            </a:r>
          </a:p>
        </p:txBody>
      </p:sp>
      <p:sp>
        <p:nvSpPr>
          <p:cNvPr id="194568" name="文本框 1028103">
            <a:extLst>
              <a:ext uri="{FF2B5EF4-FFF2-40B4-BE49-F238E27FC236}">
                <a16:creationId xmlns:a16="http://schemas.microsoft.com/office/drawing/2014/main" id="{C0088021-8F44-4143-A7F1-CB1DA403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4701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 -1 &lt; X ≤ 0</a:t>
            </a:r>
          </a:p>
        </p:txBody>
      </p:sp>
      <p:sp>
        <p:nvSpPr>
          <p:cNvPr id="194569" name="左大括号 1028104">
            <a:extLst>
              <a:ext uri="{FF2B5EF4-FFF2-40B4-BE49-F238E27FC236}">
                <a16:creationId xmlns:a16="http://schemas.microsoft.com/office/drawing/2014/main" id="{4ECFBFF1-05B8-474A-9384-0232F271295E}"/>
              </a:ext>
            </a:extLst>
          </p:cNvPr>
          <p:cNvSpPr>
            <a:spLocks/>
          </p:cNvSpPr>
          <p:nvPr/>
        </p:nvSpPr>
        <p:spPr bwMode="auto">
          <a:xfrm>
            <a:off x="4114800" y="448627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570" name="文本框 1028105">
            <a:extLst>
              <a:ext uri="{FF2B5EF4-FFF2-40B4-BE49-F238E27FC236}">
                <a16:creationId xmlns:a16="http://schemas.microsoft.com/office/drawing/2014/main" id="{E2B2ECCA-5351-408D-AB01-C84F23CE5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57675"/>
            <a:ext cx="53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X</a:t>
            </a:r>
          </a:p>
        </p:txBody>
      </p:sp>
      <p:sp>
        <p:nvSpPr>
          <p:cNvPr id="194571" name="文本框 1028106">
            <a:extLst>
              <a:ext uri="{FF2B5EF4-FFF2-40B4-BE49-F238E27FC236}">
                <a16:creationId xmlns:a16="http://schemas.microsoft.com/office/drawing/2014/main" id="{71049ED3-96F0-4265-B9E8-85D68EAAE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672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（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n+1</a:t>
            </a:r>
            <a:r>
              <a:rPr lang="en-US" altLang="zh-CN" sz="2800" b="1">
                <a:latin typeface="Times New Roman" panose="02020603050405020304" pitchFamily="18" charset="0"/>
              </a:rPr>
              <a:t> –1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</a:rPr>
              <a:t>+ X</a:t>
            </a:r>
          </a:p>
        </p:txBody>
      </p:sp>
      <p:sp>
        <p:nvSpPr>
          <p:cNvPr id="194572" name="文本框 1028107">
            <a:extLst>
              <a:ext uri="{FF2B5EF4-FFF2-40B4-BE49-F238E27FC236}">
                <a16:creationId xmlns:a16="http://schemas.microsoft.com/office/drawing/2014/main" id="{F838D371-0DD5-4D90-A45B-0ADB5FB17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4333875"/>
            <a:ext cx="1938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en-US" altLang="zh-CN" sz="2800" b="1">
                <a:latin typeface="Times New Roman" panose="02020603050405020304" pitchFamily="18" charset="0"/>
              </a:rPr>
              <a:t> ≤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X &lt;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94573" name="文本框 1028108">
            <a:extLst>
              <a:ext uri="{FF2B5EF4-FFF2-40B4-BE49-F238E27FC236}">
                <a16:creationId xmlns:a16="http://schemas.microsoft.com/office/drawing/2014/main" id="{67F496CC-4332-4ED8-B2BB-A9AC0505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672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 - 2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 &lt; X  ≤ 0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029121">
            <a:extLst>
              <a:ext uri="{FF2B5EF4-FFF2-40B4-BE49-F238E27FC236}">
                <a16:creationId xmlns:a16="http://schemas.microsoft.com/office/drawing/2014/main" id="{005F6419-AB9A-469D-8348-4971E3C67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数值数据</a:t>
            </a:r>
            <a:r>
              <a:rPr lang="en-US" altLang="zh-CN"/>
              <a:t>—</a:t>
            </a:r>
            <a:r>
              <a:rPr lang="zh-CN" altLang="en-US" sz="2400"/>
              <a:t>定点数的表示法（反码）</a:t>
            </a:r>
          </a:p>
        </p:txBody>
      </p:sp>
      <p:sp>
        <p:nvSpPr>
          <p:cNvPr id="195587" name="文本占位符 1029122">
            <a:extLst>
              <a:ext uri="{FF2B5EF4-FFF2-40B4-BE49-F238E27FC236}">
                <a16:creationId xmlns:a16="http://schemas.microsoft.com/office/drawing/2014/main" id="{1F75428D-8D80-4FB8-A084-12C6ABA52C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7955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/>
              <a:t>由原码求反码，如果</a:t>
            </a:r>
            <a:r>
              <a:rPr lang="en-US" altLang="zh-CN" sz="2800" b="1"/>
              <a:t>X</a:t>
            </a:r>
            <a:r>
              <a:rPr lang="zh-CN" altLang="en-US" sz="2800" b="1"/>
              <a:t>为正数，则</a:t>
            </a:r>
            <a:r>
              <a:rPr lang="en-US" altLang="zh-CN" sz="2800" b="1"/>
              <a:t>[X]</a:t>
            </a:r>
            <a:r>
              <a:rPr lang="zh-CN" altLang="en-US" sz="2800" b="1" baseline="-25000"/>
              <a:t>反</a:t>
            </a:r>
            <a:r>
              <a:rPr lang="en-US" altLang="zh-CN" sz="2800" b="1"/>
              <a:t>=[X]</a:t>
            </a:r>
            <a:r>
              <a:rPr lang="zh-CN" altLang="en-US" sz="2800" b="1" baseline="-25000"/>
              <a:t>原</a:t>
            </a:r>
            <a:r>
              <a:rPr lang="zh-CN" altLang="en-US" sz="2800" b="1"/>
              <a:t>；如果</a:t>
            </a:r>
            <a:r>
              <a:rPr lang="en-US" altLang="zh-CN" sz="2800" b="1"/>
              <a:t>X</a:t>
            </a:r>
            <a:r>
              <a:rPr lang="zh-CN" altLang="en-US" sz="2800" b="1"/>
              <a:t>为负数，则将</a:t>
            </a:r>
            <a:r>
              <a:rPr lang="en-US" altLang="zh-CN" sz="2800" b="1"/>
              <a:t>[X]</a:t>
            </a:r>
            <a:r>
              <a:rPr lang="zh-CN" altLang="en-US" sz="2800" b="1" baseline="-25000"/>
              <a:t>原</a:t>
            </a:r>
            <a:r>
              <a:rPr lang="zh-CN" altLang="en-US" sz="2800" b="1"/>
              <a:t>除符号位以外，每位都变反，可得到</a:t>
            </a:r>
            <a:r>
              <a:rPr lang="en-US" altLang="zh-CN" sz="2800" b="1"/>
              <a:t>[X]</a:t>
            </a:r>
            <a:r>
              <a:rPr lang="zh-CN" altLang="en-US" sz="2800" b="1" baseline="-25000"/>
              <a:t>反</a:t>
            </a:r>
            <a:r>
              <a:rPr lang="zh-CN" altLang="en-US" sz="2800" b="1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 b="1"/>
              <a:t>实例：</a:t>
            </a:r>
            <a:r>
              <a:rPr lang="en-US" altLang="zh-CN" sz="2800" b="1"/>
              <a:t>X = +0.10110    -0.10110    +0.0000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        [ X ] </a:t>
            </a:r>
            <a:r>
              <a:rPr lang="zh-CN" altLang="en-US" sz="2800" b="1" baseline="-25000"/>
              <a:t>反</a:t>
            </a:r>
            <a:r>
              <a:rPr lang="zh-CN" altLang="en-US" sz="2800" b="1"/>
              <a:t> </a:t>
            </a:r>
            <a:r>
              <a:rPr lang="en-US" altLang="zh-CN" sz="2800" b="1"/>
              <a:t>= 0.10110      </a:t>
            </a:r>
            <a:r>
              <a:rPr lang="en-US" altLang="zh-CN" sz="2800" b="1">
                <a:solidFill>
                  <a:srgbClr val="FF0000"/>
                </a:solidFill>
              </a:rPr>
              <a:t>1.01001      0.0000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                       [ -0.0000]</a:t>
            </a:r>
            <a:r>
              <a:rPr lang="zh-CN" altLang="en-US" sz="2800" b="1" baseline="-25000"/>
              <a:t>反                            </a:t>
            </a:r>
            <a:r>
              <a:rPr lang="en-US" altLang="zh-CN" sz="2800" b="1">
                <a:solidFill>
                  <a:srgbClr val="FF0000"/>
                </a:solidFill>
              </a:rPr>
              <a:t>11111</a:t>
            </a:r>
            <a:r>
              <a:rPr lang="en-US" altLang="zh-CN" sz="2800" b="1"/>
              <a:t>   </a:t>
            </a:r>
          </a:p>
          <a:p>
            <a:pPr>
              <a:lnSpc>
                <a:spcPct val="90000"/>
              </a:lnSpc>
            </a:pPr>
            <a:r>
              <a:rPr lang="zh-CN" altLang="en-US" sz="2800" b="1"/>
              <a:t>实例：</a:t>
            </a:r>
            <a:r>
              <a:rPr lang="en-US" altLang="zh-CN" sz="2800" b="1"/>
              <a:t>X1 = +10110     -10110      +0000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        [ X ]</a:t>
            </a:r>
            <a:r>
              <a:rPr lang="zh-CN" altLang="en-US" sz="2800" b="1" baseline="-25000"/>
              <a:t>反</a:t>
            </a:r>
            <a:r>
              <a:rPr lang="en-US" altLang="zh-CN" sz="2800" b="1"/>
              <a:t>=   </a:t>
            </a:r>
            <a:r>
              <a:rPr lang="en-US" altLang="zh-CN" sz="2800" b="1">
                <a:solidFill>
                  <a:srgbClr val="FF0000"/>
                </a:solidFill>
              </a:rPr>
              <a:t>0 </a:t>
            </a:r>
            <a:r>
              <a:rPr lang="en-US" altLang="zh-CN" sz="2800" b="1"/>
              <a:t>10110     </a:t>
            </a:r>
            <a:r>
              <a:rPr lang="en-US" altLang="zh-CN" sz="2800" b="1">
                <a:solidFill>
                  <a:srgbClr val="FF0000"/>
                </a:solidFill>
              </a:rPr>
              <a:t> 101001     00000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			[ -0000]</a:t>
            </a:r>
            <a:r>
              <a:rPr lang="zh-CN" altLang="en-US" sz="2800" b="1" baseline="-25000"/>
              <a:t>反</a:t>
            </a:r>
            <a:r>
              <a:rPr lang="zh-CN" altLang="en-US" sz="2800" b="1">
                <a:solidFill>
                  <a:srgbClr val="FF0000"/>
                </a:solidFill>
              </a:rPr>
              <a:t>                      </a:t>
            </a:r>
            <a:r>
              <a:rPr lang="en-US" altLang="zh-CN" sz="2800" b="1">
                <a:solidFill>
                  <a:srgbClr val="FF0000"/>
                </a:solidFill>
              </a:rPr>
              <a:t>11111</a:t>
            </a:r>
          </a:p>
        </p:txBody>
      </p:sp>
      <p:sp>
        <p:nvSpPr>
          <p:cNvPr id="1029124" name="矩形 1029123">
            <a:extLst>
              <a:ext uri="{FF2B5EF4-FFF2-40B4-BE49-F238E27FC236}">
                <a16:creationId xmlns:a16="http://schemas.microsoft.com/office/drawing/2014/main" id="{2A707261-7882-49AD-B735-53C6E6D2C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094038"/>
            <a:ext cx="1704975" cy="1225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对于反码有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</a:rPr>
              <a:t>[+0]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[-0]</a:t>
            </a:r>
            <a:r>
              <a:rPr lang="zh-CN" altLang="en-US">
                <a:latin typeface="Times New Roman" panose="02020603050405020304" pitchFamily="18" charset="0"/>
              </a:rPr>
              <a:t>之分</a:t>
            </a:r>
          </a:p>
        </p:txBody>
      </p:sp>
      <p:sp>
        <p:nvSpPr>
          <p:cNvPr id="195589" name="直接连接符 1029124">
            <a:extLst>
              <a:ext uri="{FF2B5EF4-FFF2-40B4-BE49-F238E27FC236}">
                <a16:creationId xmlns:a16="http://schemas.microsoft.com/office/drawing/2014/main" id="{24457FEA-4FB8-4DA8-8C70-9649F6441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39179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0" name="直接连接符 1029125">
            <a:extLst>
              <a:ext uri="{FF2B5EF4-FFF2-40B4-BE49-F238E27FC236}">
                <a16:creationId xmlns:a16="http://schemas.microsoft.com/office/drawing/2014/main" id="{A0894202-8D62-44EA-B6E6-EF86A206E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138" y="53609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4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标题 1030145">
            <a:extLst>
              <a:ext uri="{FF2B5EF4-FFF2-40B4-BE49-F238E27FC236}">
                <a16:creationId xmlns:a16="http://schemas.microsoft.com/office/drawing/2014/main" id="{CDA098F8-E2DB-4E2A-AFEB-FD82FEFC7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定点数（移码）的表示法</a:t>
            </a:r>
          </a:p>
        </p:txBody>
      </p:sp>
      <p:sp>
        <p:nvSpPr>
          <p:cNvPr id="196611" name="文本占位符 1030146">
            <a:extLst>
              <a:ext uri="{FF2B5EF4-FFF2-40B4-BE49-F238E27FC236}">
                <a16:creationId xmlns:a16="http://schemas.microsoft.com/office/drawing/2014/main" id="{9223A52B-2902-4908-9D07-FE1B02940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ea typeface="楷体_GB2312" pitchFamily="49" charset="-122"/>
              </a:rPr>
              <a:t>对于</a:t>
            </a:r>
            <a:r>
              <a:rPr lang="en-US" altLang="zh-CN" b="1">
                <a:ea typeface="楷体_GB2312" pitchFamily="49" charset="-122"/>
              </a:rPr>
              <a:t>n+1</a:t>
            </a:r>
            <a:r>
              <a:rPr lang="zh-CN" altLang="en-US" b="1">
                <a:ea typeface="楷体_GB2312" pitchFamily="49" charset="-122"/>
              </a:rPr>
              <a:t>位数</a:t>
            </a:r>
            <a:r>
              <a:rPr lang="en-US" altLang="zh-CN" b="1">
                <a:ea typeface="楷体_GB2312" pitchFamily="49" charset="-122"/>
              </a:rPr>
              <a:t>Ns N</a:t>
            </a:r>
            <a:r>
              <a:rPr lang="en-US" altLang="zh-CN" sz="1600" b="1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 N</a:t>
            </a:r>
            <a:r>
              <a:rPr lang="en-US" altLang="zh-CN" sz="1600" b="1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 … Nn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>
                <a:ea typeface="楷体_GB2312" pitchFamily="49" charset="-122"/>
              </a:rPr>
              <a:t>   </a:t>
            </a:r>
            <a:r>
              <a:rPr lang="zh-CN" altLang="en-US" b="1">
                <a:ea typeface="楷体_GB2312" pitchFamily="49" charset="-122"/>
              </a:rPr>
              <a:t>定义</a:t>
            </a:r>
            <a:r>
              <a:rPr lang="en-US" altLang="zh-CN" b="1">
                <a:ea typeface="楷体_GB2312" pitchFamily="49" charset="-122"/>
              </a:rPr>
              <a:t>:  </a:t>
            </a:r>
            <a:r>
              <a:rPr lang="en-US" altLang="zh-CN" b="1"/>
              <a:t>[ X ]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zh-CN" b="1" baseline="-25000">
                <a:solidFill>
                  <a:srgbClr val="FF0000"/>
                </a:solidFill>
              </a:rPr>
              <a:t>移</a:t>
            </a:r>
            <a:r>
              <a:rPr lang="en-US" altLang="zh-CN" b="1"/>
              <a:t> =2</a:t>
            </a:r>
            <a:r>
              <a:rPr lang="en-US" altLang="zh-CN" b="1" baseline="30000"/>
              <a:t>n</a:t>
            </a:r>
            <a:r>
              <a:rPr lang="en-US" altLang="zh-CN" b="1"/>
              <a:t>+X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/>
              <a:t>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由于移码是在原值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上加一个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，所以也称为增码，因此，符号为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时，表示正数，符号为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时，表示负数</a:t>
            </a:r>
            <a:r>
              <a:rPr lang="zh-CN" altLang="en-US" b="1"/>
              <a:t>。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/>
              <a:t>X=+1101010</a:t>
            </a:r>
            <a:r>
              <a:rPr lang="zh-CN" altLang="en-US" b="1"/>
              <a:t>，</a:t>
            </a:r>
            <a:r>
              <a:rPr lang="en-US" altLang="zh-CN" b="1"/>
              <a:t>[X]</a:t>
            </a:r>
            <a:r>
              <a:rPr lang="zh-CN" altLang="en-US" b="1" baseline="-25000"/>
              <a:t>移</a:t>
            </a:r>
            <a:r>
              <a:rPr lang="en-US" altLang="zh-CN" b="1"/>
              <a:t>=2</a:t>
            </a:r>
            <a:r>
              <a:rPr lang="en-US" altLang="zh-CN" b="1" baseline="30000"/>
              <a:t>7</a:t>
            </a:r>
            <a:r>
              <a:rPr lang="en-US" altLang="zh-CN" b="1"/>
              <a:t>+X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/>
              <a:t>                               =1,1101010</a:t>
            </a:r>
            <a:endParaRPr lang="en-US" altLang="zh-CN"/>
          </a:p>
        </p:txBody>
      </p:sp>
      <p:sp>
        <p:nvSpPr>
          <p:cNvPr id="196612" name="文本框 1030147">
            <a:extLst>
              <a:ext uri="{FF2B5EF4-FFF2-40B4-BE49-F238E27FC236}">
                <a16:creationId xmlns:a16="http://schemas.microsoft.com/office/drawing/2014/main" id="{87245F28-695B-4479-8DD7-FF015DDF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62200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6613" name="文本框 1030148">
            <a:extLst>
              <a:ext uri="{FF2B5EF4-FFF2-40B4-BE49-F238E27FC236}">
                <a16:creationId xmlns:a16="http://schemas.microsoft.com/office/drawing/2014/main" id="{B9F1D192-6AAC-434D-947A-DDCFE7B6E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1843088"/>
            <a:ext cx="2163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-2</a:t>
            </a:r>
            <a:r>
              <a:rPr lang="en-US" altLang="zh-CN" sz="2800" b="1" baseline="3000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en-US" altLang="zh-CN" sz="2800" b="1">
                <a:latin typeface="Times New Roman" panose="02020603050405020304" pitchFamily="18" charset="0"/>
              </a:rPr>
              <a:t> ≤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X &lt;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031169">
            <a:extLst>
              <a:ext uri="{FF2B5EF4-FFF2-40B4-BE49-F238E27FC236}">
                <a16:creationId xmlns:a16="http://schemas.microsoft.com/office/drawing/2014/main" id="{38D244E1-BE4B-4684-A018-B910841A2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数值数据</a:t>
            </a:r>
            <a:r>
              <a:rPr lang="en-US" altLang="zh-CN" sz="3200"/>
              <a:t>—</a:t>
            </a:r>
            <a:r>
              <a:rPr lang="zh-CN" altLang="en-US" sz="2000"/>
              <a:t>定点数的表示法（移码）</a:t>
            </a:r>
          </a:p>
        </p:txBody>
      </p:sp>
      <p:sp>
        <p:nvSpPr>
          <p:cNvPr id="197635" name="文本占位符 1031170">
            <a:extLst>
              <a:ext uri="{FF2B5EF4-FFF2-40B4-BE49-F238E27FC236}">
                <a16:creationId xmlns:a16="http://schemas.microsoft.com/office/drawing/2014/main" id="{507DFCE9-1F2F-487E-B559-D42586B5C4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/>
              <a:t>由</a:t>
            </a:r>
            <a:r>
              <a:rPr lang="en-US" altLang="zh-CN" b="1"/>
              <a:t>[X]</a:t>
            </a:r>
            <a:r>
              <a:rPr lang="zh-CN" altLang="en-US" b="1" baseline="-25000"/>
              <a:t>补</a:t>
            </a:r>
            <a:r>
              <a:rPr lang="zh-CN" altLang="en-US" b="1"/>
              <a:t>求</a:t>
            </a:r>
            <a:r>
              <a:rPr lang="en-US" altLang="zh-CN" b="1"/>
              <a:t>[X]</a:t>
            </a:r>
            <a:r>
              <a:rPr lang="zh-CN" altLang="en-US" b="1" baseline="-25000"/>
              <a:t>移</a:t>
            </a:r>
            <a:r>
              <a:rPr lang="zh-CN" altLang="en-US" b="1"/>
              <a:t>：只要将</a:t>
            </a:r>
            <a:r>
              <a:rPr lang="en-US" altLang="zh-CN" b="1"/>
              <a:t>[X]</a:t>
            </a:r>
            <a:r>
              <a:rPr lang="zh-CN" altLang="en-US" b="1" baseline="-25000"/>
              <a:t>补</a:t>
            </a:r>
            <a:r>
              <a:rPr lang="zh-CN" altLang="en-US" b="1"/>
              <a:t>的符号位求反，就可得到</a:t>
            </a:r>
            <a:r>
              <a:rPr lang="en-US" altLang="zh-CN" b="1"/>
              <a:t>[X]</a:t>
            </a:r>
            <a:r>
              <a:rPr lang="zh-CN" altLang="en-US" b="1" baseline="-25000"/>
              <a:t>移</a:t>
            </a:r>
            <a:r>
              <a:rPr lang="zh-CN" altLang="en-US" b="1"/>
              <a:t>。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b="1"/>
              <a:t>性质：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/>
              <a:t>   若</a:t>
            </a:r>
            <a:r>
              <a:rPr lang="en-US" altLang="zh-CN" b="1"/>
              <a:t>[X</a:t>
            </a:r>
            <a:r>
              <a:rPr lang="en-US" altLang="zh-CN" b="1" baseline="-25000"/>
              <a:t>1</a:t>
            </a:r>
            <a:r>
              <a:rPr lang="en-US" altLang="zh-CN" b="1"/>
              <a:t>]</a:t>
            </a:r>
            <a:r>
              <a:rPr lang="zh-CN" altLang="en-US" b="1" baseline="-25000"/>
              <a:t>移</a:t>
            </a:r>
            <a:r>
              <a:rPr lang="zh-CN" altLang="en-US" b="1"/>
              <a:t>＞</a:t>
            </a:r>
            <a:r>
              <a:rPr lang="en-US" altLang="zh-CN" b="1"/>
              <a:t>[X</a:t>
            </a:r>
            <a:r>
              <a:rPr lang="en-US" altLang="zh-CN" b="1" baseline="-25000"/>
              <a:t>2</a:t>
            </a:r>
            <a:r>
              <a:rPr lang="en-US" altLang="zh-CN" b="1"/>
              <a:t>]</a:t>
            </a:r>
            <a:r>
              <a:rPr lang="zh-CN" altLang="en-US" b="1" baseline="-25000"/>
              <a:t>移</a:t>
            </a:r>
            <a:r>
              <a:rPr lang="zh-CN" altLang="en-US" b="1"/>
              <a:t>，则有 </a:t>
            </a:r>
            <a:r>
              <a:rPr lang="en-US" altLang="zh-CN" b="1"/>
              <a:t>X</a:t>
            </a:r>
            <a:r>
              <a:rPr lang="en-US" altLang="zh-CN" b="1" baseline="-25000"/>
              <a:t>1</a:t>
            </a:r>
            <a:r>
              <a:rPr lang="zh-CN" altLang="en-US" b="1"/>
              <a:t>＞</a:t>
            </a:r>
            <a:r>
              <a:rPr lang="en-US" altLang="zh-CN" b="1"/>
              <a:t>X</a:t>
            </a:r>
            <a:r>
              <a:rPr lang="en-US" altLang="zh-CN" b="1" baseline="-25000"/>
              <a:t>2</a:t>
            </a:r>
            <a:r>
              <a:rPr lang="zh-CN" altLang="en-US" b="1" baseline="-25000"/>
              <a:t>．</a:t>
            </a:r>
          </a:p>
        </p:txBody>
      </p:sp>
      <p:sp>
        <p:nvSpPr>
          <p:cNvPr id="197636" name="文本框 1031171">
            <a:extLst>
              <a:ext uri="{FF2B5EF4-FFF2-40B4-BE49-F238E27FC236}">
                <a16:creationId xmlns:a16="http://schemas.microsoft.com/office/drawing/2014/main" id="{EC923159-8792-4D67-BFAB-D189032AB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62200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796" name="表格 1055795">
            <a:extLst>
              <a:ext uri="{FF2B5EF4-FFF2-40B4-BE49-F238E27FC236}">
                <a16:creationId xmlns:a16="http://schemas.microsoft.com/office/drawing/2014/main" id="{ECB9B68C-B790-4892-ADB4-AF1F7DCB21F9}"/>
              </a:ext>
            </a:extLst>
          </p:cNvPr>
          <p:cNvGraphicFramePr/>
          <p:nvPr/>
        </p:nvGraphicFramePr>
        <p:xfrm>
          <a:off x="76200" y="2209800"/>
          <a:ext cx="8991600" cy="3505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066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    </a:t>
                      </a:r>
                      <a:r>
                        <a:rPr lang="en-US" altLang="zh-CN" sz="2000" b="1"/>
                        <a:t>X</a:t>
                      </a:r>
                      <a:r>
                        <a:rPr lang="en-US" altLang="zh-CN" b="1"/>
                        <a:t>       </a:t>
                      </a:r>
                      <a:r>
                        <a:rPr lang="en-US" altLang="zh-CN"/>
                        <a:t>             </a:t>
                      </a:r>
                      <a:endParaRPr lang="en-US" altLang="zh-CN" sz="2000" b="1"/>
                    </a:p>
                    <a:p>
                      <a:pPr marL="0" lvl="0" indent="0">
                        <a:buNone/>
                      </a:pPr>
                      <a:endParaRPr lang="en-US" altLang="zh-CN" b="1"/>
                    </a:p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[X]</a:t>
                      </a:r>
                      <a:r>
                        <a:rPr lang="zh-CN" altLang="en-US" sz="2000" b="1" baseline="-25000"/>
                        <a:t>移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 w="12700" cap="rnd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18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124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700" b="1">
                          <a:latin typeface="宋体" panose="02010600030101010101" pitchFamily="2" charset="-122"/>
                        </a:rPr>
                        <a:t>1111100</a:t>
                      </a:r>
                      <a:endParaRPr lang="zh-CN" altLang="en-US" sz="17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8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9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0001001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2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0000010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0000000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-2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-0000010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-9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-0001001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-124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-1111100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2</a:t>
                      </a:r>
                      <a:r>
                        <a:rPr lang="en-US" altLang="zh-CN" sz="1800" b="1" baseline="30000">
                          <a:latin typeface="宋体" panose="02010600030101010101" pitchFamily="2" charset="-122"/>
                        </a:rPr>
                        <a:t>7</a:t>
                      </a: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+X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128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252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11111100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137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10001001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130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10000010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128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10000000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126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01111110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119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01110111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rgbClr val="666699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4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 b="1">
                          <a:latin typeface="宋体" panose="02010600030101010101" pitchFamily="2" charset="-122"/>
                        </a:rPr>
                        <a:t>00000100</a:t>
                      </a:r>
                      <a:endParaRPr lang="zh-CN" altLang="en-US" sz="1800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矩形 961537">
            <a:extLst>
              <a:ext uri="{FF2B5EF4-FFF2-40B4-BE49-F238E27FC236}">
                <a16:creationId xmlns:a16="http://schemas.microsoft.com/office/drawing/2014/main" id="{84551360-F125-4DD0-BC32-235DCBFAE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6475"/>
            <a:ext cx="868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</a:rPr>
              <a:t>[</a:t>
            </a:r>
            <a:r>
              <a:rPr lang="zh-CN" altLang="en-US" sz="2400" b="1"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400" b="1">
                <a:latin typeface="Times New Roman" panose="02020603050405020304" pitchFamily="18" charset="0"/>
              </a:rPr>
              <a:t>以定点整数为例，用数轴形式说明原码、反码、补码表示范围和可能的数码组合情况。</a:t>
            </a:r>
          </a:p>
        </p:txBody>
      </p:sp>
      <p:sp>
        <p:nvSpPr>
          <p:cNvPr id="961539" name="矩形 961538">
            <a:extLst>
              <a:ext uri="{FF2B5EF4-FFF2-40B4-BE49-F238E27FC236}">
                <a16:creationId xmlns:a16="http://schemas.microsoft.com/office/drawing/2014/main" id="{53166497-681C-49EA-835B-201E2C729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9318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Tahoma" panose="020B0604030504040204" pitchFamily="34" charset="0"/>
              </a:rPr>
              <a:t>[</a:t>
            </a:r>
            <a:r>
              <a:rPr lang="zh-CN" altLang="en-US" sz="2400" b="1">
                <a:latin typeface="Tahoma" panose="020B0604030504040204" pitchFamily="34" charset="0"/>
              </a:rPr>
              <a:t>解</a:t>
            </a:r>
            <a:r>
              <a:rPr lang="en-US" altLang="zh-CN" sz="2400" b="1">
                <a:latin typeface="Tahoma" panose="020B0604030504040204" pitchFamily="34" charset="0"/>
              </a:rPr>
              <a:t>:]</a:t>
            </a:r>
          </a:p>
          <a:p>
            <a:endParaRPr lang="en-US" altLang="zh-CN" sz="2400" b="1">
              <a:latin typeface="Tahoma" panose="020B0604030504040204" pitchFamily="34" charset="0"/>
            </a:endParaRPr>
          </a:p>
        </p:txBody>
      </p:sp>
      <p:pic>
        <p:nvPicPr>
          <p:cNvPr id="961540" name="图片 961539" descr="picture6">
            <a:extLst>
              <a:ext uri="{FF2B5EF4-FFF2-40B4-BE49-F238E27FC236}">
                <a16:creationId xmlns:a16="http://schemas.microsoft.com/office/drawing/2014/main" id="{2799EDD3-FC70-4D33-A299-82E2EF74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7239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1541" name="云形标注 961540">
            <a:extLst>
              <a:ext uri="{FF2B5EF4-FFF2-40B4-BE49-F238E27FC236}">
                <a16:creationId xmlns:a16="http://schemas.microsoft.com/office/drawing/2014/main" id="{2081F245-8C5B-46B7-85E5-4A8F4DFE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81600"/>
            <a:ext cx="7021513" cy="1447800"/>
          </a:xfrm>
          <a:prstGeom prst="cloudCallout">
            <a:avLst>
              <a:gd name="adj1" fmla="val -57528"/>
              <a:gd name="adj2" fmla="val -48903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66FF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思考：为什么补码表示负数时</a:t>
            </a:r>
            <a:r>
              <a:rPr lang="en-US" altLang="zh-CN">
                <a:solidFill>
                  <a:srgbClr val="FF66FF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,</a:t>
            </a:r>
            <a:r>
              <a:rPr lang="zh-CN" altLang="en-US">
                <a:solidFill>
                  <a:srgbClr val="FF66FF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范围可到</a:t>
            </a:r>
            <a:r>
              <a:rPr lang="en-US" altLang="zh-CN">
                <a:solidFill>
                  <a:srgbClr val="FF66FF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-2</a:t>
            </a:r>
            <a:r>
              <a:rPr lang="en-US" altLang="zh-CN" baseline="30000">
                <a:solidFill>
                  <a:srgbClr val="FF66FF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n</a:t>
            </a:r>
            <a:r>
              <a:rPr lang="en-US" altLang="zh-CN">
                <a:solidFill>
                  <a:srgbClr val="FF66FF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?</a:t>
            </a:r>
            <a:endParaRPr lang="en-US" altLang="zh-CN" baseline="30000">
              <a:solidFill>
                <a:srgbClr val="FF66FF"/>
              </a:solidFill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1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1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6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8" grpId="0"/>
      <p:bldP spid="961539" grpId="0"/>
      <p:bldP spid="961541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文本框 962561">
            <a:extLst>
              <a:ext uri="{FF2B5EF4-FFF2-40B4-BE49-F238E27FC236}">
                <a16:creationId xmlns:a16="http://schemas.microsoft.com/office/drawing/2014/main" id="{65EC6939-C176-47A4-8F4E-ECE69F556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设</a:t>
            </a:r>
            <a:r>
              <a:rPr lang="en-US" altLang="zh-CN" b="1">
                <a:latin typeface="Tahoma" panose="020B0604030504040204" pitchFamily="34" charset="0"/>
              </a:rPr>
              <a:t>n=8</a:t>
            </a:r>
            <a:r>
              <a:rPr lang="zh-CN" altLang="en-US" b="1">
                <a:latin typeface="Tahoma" panose="020B0604030504040204" pitchFamily="34" charset="0"/>
              </a:rPr>
              <a:t>则</a:t>
            </a:r>
            <a:r>
              <a:rPr lang="en-US" altLang="zh-CN" b="1">
                <a:latin typeface="Tahoma" panose="020B0604030504040204" pitchFamily="34" charset="0"/>
              </a:rPr>
              <a:t>:   </a:t>
            </a:r>
          </a:p>
        </p:txBody>
      </p:sp>
      <p:sp>
        <p:nvSpPr>
          <p:cNvPr id="962563" name="文本框 962562">
            <a:extLst>
              <a:ext uri="{FF2B5EF4-FFF2-40B4-BE49-F238E27FC236}">
                <a16:creationId xmlns:a16="http://schemas.microsoft.com/office/drawing/2014/main" id="{E1CC0BC6-CEF5-4E9E-9495-C51C8534F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①</a:t>
            </a:r>
            <a:r>
              <a:rPr lang="zh-CN" altLang="en-US" b="1">
                <a:latin typeface="Tahoma" panose="020B0604030504040204" pitchFamily="34" charset="0"/>
              </a:rPr>
              <a:t>原码：</a:t>
            </a:r>
          </a:p>
        </p:txBody>
      </p:sp>
      <p:sp>
        <p:nvSpPr>
          <p:cNvPr id="962564" name="左大括号 962563">
            <a:extLst>
              <a:ext uri="{FF2B5EF4-FFF2-40B4-BE49-F238E27FC236}">
                <a16:creationId xmlns:a16="http://schemas.microsoft.com/office/drawing/2014/main" id="{E8310C87-FBBD-4099-9EB4-A82E3D3BC771}"/>
              </a:ext>
            </a:extLst>
          </p:cNvPr>
          <p:cNvSpPr>
            <a:spLocks/>
          </p:cNvSpPr>
          <p:nvPr/>
        </p:nvSpPr>
        <p:spPr bwMode="auto">
          <a:xfrm>
            <a:off x="1752600" y="2133600"/>
            <a:ext cx="457200" cy="1905000"/>
          </a:xfrm>
          <a:prstGeom prst="leftBrace">
            <a:avLst>
              <a:gd name="adj1" fmla="val 3447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2565" name="文本框 962564">
            <a:extLst>
              <a:ext uri="{FF2B5EF4-FFF2-40B4-BE49-F238E27FC236}">
                <a16:creationId xmlns:a16="http://schemas.microsoft.com/office/drawing/2014/main" id="{5F55D818-EBA5-4879-BF26-768453F25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正数</a:t>
            </a:r>
            <a:r>
              <a:rPr lang="en-US" altLang="zh-CN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62566" name="左大括号 962565">
            <a:extLst>
              <a:ext uri="{FF2B5EF4-FFF2-40B4-BE49-F238E27FC236}">
                <a16:creationId xmlns:a16="http://schemas.microsoft.com/office/drawing/2014/main" id="{67618E50-4C32-400F-81A9-DB88A6C62886}"/>
              </a:ext>
            </a:extLst>
          </p:cNvPr>
          <p:cNvSpPr>
            <a:spLocks/>
          </p:cNvSpPr>
          <p:nvPr/>
        </p:nvSpPr>
        <p:spPr bwMode="auto">
          <a:xfrm>
            <a:off x="3048000" y="15240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2567" name="文本框 962566">
            <a:extLst>
              <a:ext uri="{FF2B5EF4-FFF2-40B4-BE49-F238E27FC236}">
                <a16:creationId xmlns:a16="http://schemas.microsoft.com/office/drawing/2014/main" id="{5A828D59-C350-4C15-85EF-2703D39F5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295400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0000  0000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+0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2568" name="右弧形箭头 962567">
            <a:extLst>
              <a:ext uri="{FF2B5EF4-FFF2-40B4-BE49-F238E27FC236}">
                <a16:creationId xmlns:a16="http://schemas.microsoft.com/office/drawing/2014/main" id="{CF4B98FB-D9D6-4163-BFF6-EBA515D5F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57400"/>
            <a:ext cx="457200" cy="609600"/>
          </a:xfrm>
          <a:prstGeom prst="curvedLeftArrow">
            <a:avLst>
              <a:gd name="adj1" fmla="val 26667"/>
              <a:gd name="adj2" fmla="val 53333"/>
              <a:gd name="adj3" fmla="val 33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2569" name="文本框 962568">
            <a:extLst>
              <a:ext uri="{FF2B5EF4-FFF2-40B4-BE49-F238E27FC236}">
                <a16:creationId xmlns:a16="http://schemas.microsoft.com/office/drawing/2014/main" id="{B66A0B03-E074-4829-9D7B-08A11F6CE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90800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0111  1111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+127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2570" name="右大括号 962569">
            <a:extLst>
              <a:ext uri="{FF2B5EF4-FFF2-40B4-BE49-F238E27FC236}">
                <a16:creationId xmlns:a16="http://schemas.microsoft.com/office/drawing/2014/main" id="{B3EF3EE9-BD56-4E00-A9A7-FC242B989942}"/>
              </a:ext>
            </a:extLst>
          </p:cNvPr>
          <p:cNvSpPr>
            <a:spLocks/>
          </p:cNvSpPr>
          <p:nvPr/>
        </p:nvSpPr>
        <p:spPr bwMode="auto">
          <a:xfrm>
            <a:off x="5334000" y="1524000"/>
            <a:ext cx="304800" cy="1295400"/>
          </a:xfrm>
          <a:prstGeom prst="rightBrace">
            <a:avLst>
              <a:gd name="adj1" fmla="val 3516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2571" name="文本框 962570">
            <a:extLst>
              <a:ext uri="{FF2B5EF4-FFF2-40B4-BE49-F238E27FC236}">
                <a16:creationId xmlns:a16="http://schemas.microsoft.com/office/drawing/2014/main" id="{953C215C-6ADE-4FBA-B633-B8D60692C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共</a:t>
            </a:r>
            <a:r>
              <a:rPr lang="en-US" altLang="zh-CN" b="1">
                <a:latin typeface="Tahoma" panose="020B0604030504040204" pitchFamily="34" charset="0"/>
              </a:rPr>
              <a:t>128</a:t>
            </a:r>
            <a:r>
              <a:rPr lang="zh-CN" altLang="en-US" b="1">
                <a:latin typeface="Tahoma" panose="020B0604030504040204" pitchFamily="34" charset="0"/>
              </a:rPr>
              <a:t>个</a:t>
            </a:r>
          </a:p>
        </p:txBody>
      </p:sp>
      <p:sp>
        <p:nvSpPr>
          <p:cNvPr id="962572" name="文本框 962571">
            <a:extLst>
              <a:ext uri="{FF2B5EF4-FFF2-40B4-BE49-F238E27FC236}">
                <a16:creationId xmlns:a16="http://schemas.microsoft.com/office/drawing/2014/main" id="{0C8B6F27-04D5-42CE-9159-46F8A825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86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负数</a:t>
            </a:r>
            <a:r>
              <a:rPr lang="en-US" altLang="zh-CN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62573" name="左大括号 962572">
            <a:extLst>
              <a:ext uri="{FF2B5EF4-FFF2-40B4-BE49-F238E27FC236}">
                <a16:creationId xmlns:a16="http://schemas.microsoft.com/office/drawing/2014/main" id="{EF99F01E-94E4-48B4-AF90-E60495F3FD47}"/>
              </a:ext>
            </a:extLst>
          </p:cNvPr>
          <p:cNvSpPr>
            <a:spLocks/>
          </p:cNvSpPr>
          <p:nvPr/>
        </p:nvSpPr>
        <p:spPr bwMode="auto">
          <a:xfrm>
            <a:off x="3048000" y="35052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2574" name="文本框 962573">
            <a:extLst>
              <a:ext uri="{FF2B5EF4-FFF2-40B4-BE49-F238E27FC236}">
                <a16:creationId xmlns:a16="http://schemas.microsoft.com/office/drawing/2014/main" id="{46EF52BA-F332-464B-B734-BEDCEDBE1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0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1000  0000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-0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2575" name="右弧形箭头 962574">
            <a:extLst>
              <a:ext uri="{FF2B5EF4-FFF2-40B4-BE49-F238E27FC236}">
                <a16:creationId xmlns:a16="http://schemas.microsoft.com/office/drawing/2014/main" id="{9E9EF1F0-1BF7-4A87-8DE6-BBF93FB3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457200" cy="609600"/>
          </a:xfrm>
          <a:prstGeom prst="curvedLeftArrow">
            <a:avLst>
              <a:gd name="adj1" fmla="val 26667"/>
              <a:gd name="adj2" fmla="val 53333"/>
              <a:gd name="adj3" fmla="val 33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2576" name="文本框 962575">
            <a:extLst>
              <a:ext uri="{FF2B5EF4-FFF2-40B4-BE49-F238E27FC236}">
                <a16:creationId xmlns:a16="http://schemas.microsoft.com/office/drawing/2014/main" id="{6F642A5A-5CFD-422A-A979-DD13D136F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48200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1111  1111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-127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2577" name="右大括号 962576">
            <a:extLst>
              <a:ext uri="{FF2B5EF4-FFF2-40B4-BE49-F238E27FC236}">
                <a16:creationId xmlns:a16="http://schemas.microsoft.com/office/drawing/2014/main" id="{AF4037AC-0EF5-4C71-92D5-1B0E15C584F5}"/>
              </a:ext>
            </a:extLst>
          </p:cNvPr>
          <p:cNvSpPr>
            <a:spLocks/>
          </p:cNvSpPr>
          <p:nvPr/>
        </p:nvSpPr>
        <p:spPr bwMode="auto">
          <a:xfrm>
            <a:off x="5257800" y="3581400"/>
            <a:ext cx="304800" cy="1295400"/>
          </a:xfrm>
          <a:prstGeom prst="rightBrace">
            <a:avLst>
              <a:gd name="adj1" fmla="val 3516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2578" name="文本框 962577">
            <a:extLst>
              <a:ext uri="{FF2B5EF4-FFF2-40B4-BE49-F238E27FC236}">
                <a16:creationId xmlns:a16="http://schemas.microsoft.com/office/drawing/2014/main" id="{78A30848-7F19-459F-8A83-42A947984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9624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共</a:t>
            </a:r>
            <a:r>
              <a:rPr lang="en-US" altLang="zh-CN" b="1">
                <a:latin typeface="Tahoma" panose="020B0604030504040204" pitchFamily="34" charset="0"/>
              </a:rPr>
              <a:t>128</a:t>
            </a:r>
            <a:r>
              <a:rPr lang="zh-CN" altLang="en-US" b="1">
                <a:latin typeface="Tahoma" panose="020B0604030504040204" pitchFamily="34" charset="0"/>
              </a:rPr>
              <a:t>个</a:t>
            </a:r>
          </a:p>
        </p:txBody>
      </p:sp>
      <p:sp>
        <p:nvSpPr>
          <p:cNvPr id="962579" name="右大括号 962578">
            <a:extLst>
              <a:ext uri="{FF2B5EF4-FFF2-40B4-BE49-F238E27FC236}">
                <a16:creationId xmlns:a16="http://schemas.microsoft.com/office/drawing/2014/main" id="{A7FABCDE-8888-477C-85FA-16E3231E25BB}"/>
              </a:ext>
            </a:extLst>
          </p:cNvPr>
          <p:cNvSpPr>
            <a:spLocks/>
          </p:cNvSpPr>
          <p:nvPr/>
        </p:nvSpPr>
        <p:spPr bwMode="auto">
          <a:xfrm>
            <a:off x="6781800" y="2133600"/>
            <a:ext cx="228600" cy="2057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2580" name="文本框 962579">
            <a:extLst>
              <a:ext uri="{FF2B5EF4-FFF2-40B4-BE49-F238E27FC236}">
                <a16:creationId xmlns:a16="http://schemas.microsoft.com/office/drawing/2014/main" id="{8163BBA8-B5C4-4591-92BF-E2ED2FE53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95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共</a:t>
            </a:r>
            <a:r>
              <a:rPr lang="en-US" altLang="zh-CN" b="1">
                <a:latin typeface="Tahoma" panose="020B0604030504040204" pitchFamily="34" charset="0"/>
              </a:rPr>
              <a:t>256</a:t>
            </a:r>
            <a:r>
              <a:rPr lang="zh-CN" altLang="en-US" b="1">
                <a:latin typeface="Tahoma" panose="020B0604030504040204" pitchFamily="34" charset="0"/>
              </a:rPr>
              <a:t>个</a:t>
            </a:r>
          </a:p>
        </p:txBody>
      </p:sp>
      <p:sp>
        <p:nvSpPr>
          <p:cNvPr id="962581" name="文本框 962580">
            <a:extLst>
              <a:ext uri="{FF2B5EF4-FFF2-40B4-BE49-F238E27FC236}">
                <a16:creationId xmlns:a16="http://schemas.microsoft.com/office/drawing/2014/main" id="{8FC722A9-265D-4E76-8765-E28B4D29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∵</a:t>
            </a:r>
            <a:r>
              <a:rPr lang="en-US" altLang="zh-CN" b="1">
                <a:latin typeface="Tahoma" panose="020B0604030504040204" pitchFamily="34" charset="0"/>
              </a:rPr>
              <a:t> </a:t>
            </a:r>
            <a:r>
              <a:rPr lang="zh-CN" altLang="en-US" b="1">
                <a:latin typeface="Tahoma" panose="020B0604030504040204" pitchFamily="34" charset="0"/>
              </a:rPr>
              <a:t>一个字节</a:t>
            </a:r>
            <a:r>
              <a:rPr lang="en-US" altLang="zh-CN" b="1">
                <a:latin typeface="Tahoma" panose="020B0604030504040204" pitchFamily="34" charset="0"/>
              </a:rPr>
              <a:t>8</a:t>
            </a:r>
            <a:r>
              <a:rPr lang="zh-CN" altLang="en-US" b="1">
                <a:latin typeface="Tahoma" panose="020B0604030504040204" pitchFamily="34" charset="0"/>
              </a:rPr>
              <a:t>位</a:t>
            </a:r>
            <a:r>
              <a:rPr lang="en-US" altLang="zh-CN" b="1">
                <a:latin typeface="Tahoma" panose="020B0604030504040204" pitchFamily="34" charset="0"/>
              </a:rPr>
              <a:t>(</a:t>
            </a:r>
            <a:r>
              <a:rPr lang="zh-CN" altLang="en-US" b="1">
                <a:latin typeface="Tahoma" panose="020B0604030504040204" pitchFamily="34" charset="0"/>
              </a:rPr>
              <a:t>即</a:t>
            </a:r>
            <a:r>
              <a:rPr lang="en-US" altLang="zh-CN" b="1">
                <a:latin typeface="Tahoma" panose="020B0604030504040204" pitchFamily="34" charset="0"/>
              </a:rPr>
              <a:t>n=8)</a:t>
            </a:r>
          </a:p>
        </p:txBody>
      </p:sp>
      <p:sp>
        <p:nvSpPr>
          <p:cNvPr id="962582" name="文本框 962581">
            <a:extLst>
              <a:ext uri="{FF2B5EF4-FFF2-40B4-BE49-F238E27FC236}">
                <a16:creationId xmlns:a16="http://schemas.microsoft.com/office/drawing/2014/main" id="{1F26ADBF-091B-4646-9C70-5041D4C29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6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∴</a:t>
            </a:r>
            <a:r>
              <a:rPr lang="en-US" altLang="zh-CN" b="1">
                <a:latin typeface="Tahoma" panose="020B0604030504040204" pitchFamily="34" charset="0"/>
              </a:rPr>
              <a:t> </a:t>
            </a:r>
            <a:r>
              <a:rPr lang="zh-CN" altLang="en-US" b="1">
                <a:latin typeface="Tahoma" panose="020B0604030504040204" pitchFamily="34" charset="0"/>
              </a:rPr>
              <a:t>共能表示</a:t>
            </a:r>
            <a:r>
              <a:rPr lang="en-US" altLang="zh-CN" b="1">
                <a:latin typeface="Tahoma" panose="020B0604030504040204" pitchFamily="34" charset="0"/>
              </a:rPr>
              <a:t>256</a:t>
            </a:r>
            <a:r>
              <a:rPr lang="zh-CN" altLang="en-US" b="1">
                <a:latin typeface="Tahoma" panose="020B0604030504040204" pitchFamily="34" charset="0"/>
              </a:rPr>
              <a:t>个数</a:t>
            </a:r>
          </a:p>
        </p:txBody>
      </p:sp>
      <p:sp>
        <p:nvSpPr>
          <p:cNvPr id="962583" name="文本框 962582">
            <a:extLst>
              <a:ext uri="{FF2B5EF4-FFF2-40B4-BE49-F238E27FC236}">
                <a16:creationId xmlns:a16="http://schemas.microsoft.com/office/drawing/2014/main" id="{84F9D3C8-BE4B-4D03-ACF7-108E3DEF6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8674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即：</a:t>
            </a:r>
            <a:r>
              <a:rPr lang="en-US" altLang="zh-CN" b="1">
                <a:latin typeface="Tahoma" panose="020B0604030504040204" pitchFamily="34" charset="0"/>
              </a:rPr>
              <a:t>-127~127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6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6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2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2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96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2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62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6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9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6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62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62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96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96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96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96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96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2" grpId="0"/>
      <p:bldP spid="962563" grpId="0"/>
      <p:bldP spid="962565" grpId="0"/>
      <p:bldP spid="962567" grpId="0"/>
      <p:bldP spid="962569" grpId="0"/>
      <p:bldP spid="962571" grpId="0"/>
      <p:bldP spid="962572" grpId="0"/>
      <p:bldP spid="962574" grpId="0"/>
      <p:bldP spid="962576" grpId="0"/>
      <p:bldP spid="962578" grpId="0"/>
      <p:bldP spid="962580" grpId="0"/>
      <p:bldP spid="962581" grpId="0"/>
      <p:bldP spid="962582" grpId="0"/>
      <p:bldP spid="96258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文本框 963585">
            <a:extLst>
              <a:ext uri="{FF2B5EF4-FFF2-40B4-BE49-F238E27FC236}">
                <a16:creationId xmlns:a16="http://schemas.microsoft.com/office/drawing/2014/main" id="{3D53028C-135F-4E45-AFD0-4FF32903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②</a:t>
            </a:r>
            <a:r>
              <a:rPr lang="zh-CN" altLang="en-US" b="1">
                <a:latin typeface="宋体" panose="02010600030101010101" pitchFamily="2" charset="-122"/>
              </a:rPr>
              <a:t>反</a:t>
            </a:r>
            <a:r>
              <a:rPr lang="zh-CN" altLang="en-US" b="1">
                <a:latin typeface="Tahoma" panose="020B0604030504040204" pitchFamily="34" charset="0"/>
              </a:rPr>
              <a:t>码：</a:t>
            </a:r>
          </a:p>
        </p:txBody>
      </p:sp>
      <p:sp>
        <p:nvSpPr>
          <p:cNvPr id="963587" name="左大括号 963586">
            <a:extLst>
              <a:ext uri="{FF2B5EF4-FFF2-40B4-BE49-F238E27FC236}">
                <a16:creationId xmlns:a16="http://schemas.microsoft.com/office/drawing/2014/main" id="{F7357BC2-74A2-4B5E-AD6B-7D35858D8733}"/>
              </a:ext>
            </a:extLst>
          </p:cNvPr>
          <p:cNvSpPr>
            <a:spLocks/>
          </p:cNvSpPr>
          <p:nvPr/>
        </p:nvSpPr>
        <p:spPr bwMode="auto">
          <a:xfrm>
            <a:off x="1752600" y="2133600"/>
            <a:ext cx="457200" cy="1905000"/>
          </a:xfrm>
          <a:prstGeom prst="leftBrace">
            <a:avLst>
              <a:gd name="adj1" fmla="val 3447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3588" name="文本框 963587">
            <a:extLst>
              <a:ext uri="{FF2B5EF4-FFF2-40B4-BE49-F238E27FC236}">
                <a16:creationId xmlns:a16="http://schemas.microsoft.com/office/drawing/2014/main" id="{5ABB8AF8-180F-43A8-A8F2-5F9814BF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正数</a:t>
            </a:r>
            <a:r>
              <a:rPr lang="en-US" altLang="zh-CN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63589" name="左大括号 963588">
            <a:extLst>
              <a:ext uri="{FF2B5EF4-FFF2-40B4-BE49-F238E27FC236}">
                <a16:creationId xmlns:a16="http://schemas.microsoft.com/office/drawing/2014/main" id="{D16A70C0-B536-49FD-AD89-C8D8AD7160A3}"/>
              </a:ext>
            </a:extLst>
          </p:cNvPr>
          <p:cNvSpPr>
            <a:spLocks/>
          </p:cNvSpPr>
          <p:nvPr/>
        </p:nvSpPr>
        <p:spPr bwMode="auto">
          <a:xfrm>
            <a:off x="3048000" y="15240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3590" name="文本框 963589">
            <a:extLst>
              <a:ext uri="{FF2B5EF4-FFF2-40B4-BE49-F238E27FC236}">
                <a16:creationId xmlns:a16="http://schemas.microsoft.com/office/drawing/2014/main" id="{27A5DB31-3647-4E5C-B703-583F0934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295400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0000  0000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+0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3591" name="右弧形箭头 963590">
            <a:extLst>
              <a:ext uri="{FF2B5EF4-FFF2-40B4-BE49-F238E27FC236}">
                <a16:creationId xmlns:a16="http://schemas.microsoft.com/office/drawing/2014/main" id="{B600C65E-886B-4202-818E-7252B837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57400"/>
            <a:ext cx="457200" cy="609600"/>
          </a:xfrm>
          <a:prstGeom prst="curvedLeftArrow">
            <a:avLst>
              <a:gd name="adj1" fmla="val 26667"/>
              <a:gd name="adj2" fmla="val 53333"/>
              <a:gd name="adj3" fmla="val 33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3592" name="文本框 963591">
            <a:extLst>
              <a:ext uri="{FF2B5EF4-FFF2-40B4-BE49-F238E27FC236}">
                <a16:creationId xmlns:a16="http://schemas.microsoft.com/office/drawing/2014/main" id="{EDC0CB38-0E14-432D-8A2A-B15F06425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90800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0111  1111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+127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3593" name="右大括号 963592">
            <a:extLst>
              <a:ext uri="{FF2B5EF4-FFF2-40B4-BE49-F238E27FC236}">
                <a16:creationId xmlns:a16="http://schemas.microsoft.com/office/drawing/2014/main" id="{1C17EE01-16CB-4908-9D28-70EEC49AE9E2}"/>
              </a:ext>
            </a:extLst>
          </p:cNvPr>
          <p:cNvSpPr>
            <a:spLocks/>
          </p:cNvSpPr>
          <p:nvPr/>
        </p:nvSpPr>
        <p:spPr bwMode="auto">
          <a:xfrm>
            <a:off x="5334000" y="1524000"/>
            <a:ext cx="304800" cy="1295400"/>
          </a:xfrm>
          <a:prstGeom prst="rightBrace">
            <a:avLst>
              <a:gd name="adj1" fmla="val 3516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3594" name="文本框 963593">
            <a:extLst>
              <a:ext uri="{FF2B5EF4-FFF2-40B4-BE49-F238E27FC236}">
                <a16:creationId xmlns:a16="http://schemas.microsoft.com/office/drawing/2014/main" id="{7BD8C480-552D-4C7C-9E67-53828A989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共</a:t>
            </a:r>
            <a:r>
              <a:rPr lang="en-US" altLang="zh-CN" b="1">
                <a:latin typeface="Tahoma" panose="020B0604030504040204" pitchFamily="34" charset="0"/>
              </a:rPr>
              <a:t>128</a:t>
            </a:r>
            <a:r>
              <a:rPr lang="zh-CN" altLang="en-US" b="1">
                <a:latin typeface="Tahoma" panose="020B0604030504040204" pitchFamily="34" charset="0"/>
              </a:rPr>
              <a:t>个</a:t>
            </a:r>
          </a:p>
        </p:txBody>
      </p:sp>
      <p:sp>
        <p:nvSpPr>
          <p:cNvPr id="963595" name="文本框 963594">
            <a:extLst>
              <a:ext uri="{FF2B5EF4-FFF2-40B4-BE49-F238E27FC236}">
                <a16:creationId xmlns:a16="http://schemas.microsoft.com/office/drawing/2014/main" id="{E55FFF1A-4CA8-44BE-A080-AC7404653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86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负数</a:t>
            </a:r>
            <a:r>
              <a:rPr lang="en-US" altLang="zh-CN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63596" name="左大括号 963595">
            <a:extLst>
              <a:ext uri="{FF2B5EF4-FFF2-40B4-BE49-F238E27FC236}">
                <a16:creationId xmlns:a16="http://schemas.microsoft.com/office/drawing/2014/main" id="{CDFA546D-8522-4785-8CAE-6943C1AD3868}"/>
              </a:ext>
            </a:extLst>
          </p:cNvPr>
          <p:cNvSpPr>
            <a:spLocks/>
          </p:cNvSpPr>
          <p:nvPr/>
        </p:nvSpPr>
        <p:spPr bwMode="auto">
          <a:xfrm>
            <a:off x="3048000" y="35052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3597" name="文本框 963596">
            <a:extLst>
              <a:ext uri="{FF2B5EF4-FFF2-40B4-BE49-F238E27FC236}">
                <a16:creationId xmlns:a16="http://schemas.microsoft.com/office/drawing/2014/main" id="{F6113771-5E55-4266-9C08-92C5245A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0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1111  1111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-0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3598" name="右弧形箭头 963597">
            <a:extLst>
              <a:ext uri="{FF2B5EF4-FFF2-40B4-BE49-F238E27FC236}">
                <a16:creationId xmlns:a16="http://schemas.microsoft.com/office/drawing/2014/main" id="{996AE97D-FFB6-4DA8-B315-033A1AB3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457200" cy="609600"/>
          </a:xfrm>
          <a:prstGeom prst="curvedLeftArrow">
            <a:avLst>
              <a:gd name="adj1" fmla="val 26667"/>
              <a:gd name="adj2" fmla="val 53333"/>
              <a:gd name="adj3" fmla="val 33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3599" name="文本框 963598">
            <a:extLst>
              <a:ext uri="{FF2B5EF4-FFF2-40B4-BE49-F238E27FC236}">
                <a16:creationId xmlns:a16="http://schemas.microsoft.com/office/drawing/2014/main" id="{47D585E7-3CE0-4648-871B-617C1ADF3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48200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1000  0000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-127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3600" name="右大括号 963599">
            <a:extLst>
              <a:ext uri="{FF2B5EF4-FFF2-40B4-BE49-F238E27FC236}">
                <a16:creationId xmlns:a16="http://schemas.microsoft.com/office/drawing/2014/main" id="{BFEFFFCD-A59F-4E2D-AEC8-010B19647FCC}"/>
              </a:ext>
            </a:extLst>
          </p:cNvPr>
          <p:cNvSpPr>
            <a:spLocks/>
          </p:cNvSpPr>
          <p:nvPr/>
        </p:nvSpPr>
        <p:spPr bwMode="auto">
          <a:xfrm>
            <a:off x="5257800" y="3581400"/>
            <a:ext cx="304800" cy="1295400"/>
          </a:xfrm>
          <a:prstGeom prst="rightBrace">
            <a:avLst>
              <a:gd name="adj1" fmla="val 3516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3601" name="文本框 963600">
            <a:extLst>
              <a:ext uri="{FF2B5EF4-FFF2-40B4-BE49-F238E27FC236}">
                <a16:creationId xmlns:a16="http://schemas.microsoft.com/office/drawing/2014/main" id="{A991B92D-EBBB-4704-94D2-49833D58D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9624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共</a:t>
            </a:r>
            <a:r>
              <a:rPr lang="en-US" altLang="zh-CN" b="1">
                <a:latin typeface="Tahoma" panose="020B0604030504040204" pitchFamily="34" charset="0"/>
              </a:rPr>
              <a:t>128</a:t>
            </a:r>
            <a:r>
              <a:rPr lang="zh-CN" altLang="en-US" b="1">
                <a:latin typeface="Tahoma" panose="020B0604030504040204" pitchFamily="34" charset="0"/>
              </a:rPr>
              <a:t>个</a:t>
            </a:r>
          </a:p>
        </p:txBody>
      </p:sp>
      <p:sp>
        <p:nvSpPr>
          <p:cNvPr id="963602" name="右大括号 963601">
            <a:extLst>
              <a:ext uri="{FF2B5EF4-FFF2-40B4-BE49-F238E27FC236}">
                <a16:creationId xmlns:a16="http://schemas.microsoft.com/office/drawing/2014/main" id="{8807F3AB-D0E4-445B-B3E4-064B6B27FB4F}"/>
              </a:ext>
            </a:extLst>
          </p:cNvPr>
          <p:cNvSpPr>
            <a:spLocks/>
          </p:cNvSpPr>
          <p:nvPr/>
        </p:nvSpPr>
        <p:spPr bwMode="auto">
          <a:xfrm>
            <a:off x="6781800" y="2133600"/>
            <a:ext cx="228600" cy="2057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3603" name="文本框 963602">
            <a:extLst>
              <a:ext uri="{FF2B5EF4-FFF2-40B4-BE49-F238E27FC236}">
                <a16:creationId xmlns:a16="http://schemas.microsoft.com/office/drawing/2014/main" id="{F0EE109E-0CC5-4398-997C-0BEA118E8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352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共</a:t>
            </a:r>
            <a:r>
              <a:rPr lang="en-US" altLang="zh-CN" b="1">
                <a:latin typeface="Tahoma" panose="020B0604030504040204" pitchFamily="34" charset="0"/>
              </a:rPr>
              <a:t>256</a:t>
            </a:r>
            <a:r>
              <a:rPr lang="zh-CN" altLang="en-US" b="1">
                <a:latin typeface="Tahoma" panose="020B0604030504040204" pitchFamily="34" charset="0"/>
              </a:rPr>
              <a:t>个</a:t>
            </a:r>
          </a:p>
        </p:txBody>
      </p:sp>
      <p:sp>
        <p:nvSpPr>
          <p:cNvPr id="963604" name="文本框 963603">
            <a:extLst>
              <a:ext uri="{FF2B5EF4-FFF2-40B4-BE49-F238E27FC236}">
                <a16:creationId xmlns:a16="http://schemas.microsoft.com/office/drawing/2014/main" id="{A8DEB92A-A3CE-4E44-8F93-86F205C2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∵</a:t>
            </a:r>
            <a:r>
              <a:rPr lang="en-US" altLang="zh-CN" b="1">
                <a:latin typeface="Tahoma" panose="020B0604030504040204" pitchFamily="34" charset="0"/>
              </a:rPr>
              <a:t> </a:t>
            </a:r>
            <a:r>
              <a:rPr lang="zh-CN" altLang="en-US" b="1">
                <a:latin typeface="Tahoma" panose="020B0604030504040204" pitchFamily="34" charset="0"/>
              </a:rPr>
              <a:t>一个字节</a:t>
            </a:r>
            <a:r>
              <a:rPr lang="en-US" altLang="zh-CN" b="1">
                <a:latin typeface="Tahoma" panose="020B0604030504040204" pitchFamily="34" charset="0"/>
              </a:rPr>
              <a:t>8</a:t>
            </a:r>
            <a:r>
              <a:rPr lang="zh-CN" altLang="en-US" b="1">
                <a:latin typeface="Tahoma" panose="020B0604030504040204" pitchFamily="34" charset="0"/>
              </a:rPr>
              <a:t>位</a:t>
            </a:r>
            <a:r>
              <a:rPr lang="en-US" altLang="zh-CN" b="1">
                <a:latin typeface="Tahoma" panose="020B0604030504040204" pitchFamily="34" charset="0"/>
              </a:rPr>
              <a:t>(</a:t>
            </a:r>
            <a:r>
              <a:rPr lang="zh-CN" altLang="en-US" b="1">
                <a:latin typeface="Tahoma" panose="020B0604030504040204" pitchFamily="34" charset="0"/>
              </a:rPr>
              <a:t>即</a:t>
            </a:r>
            <a:r>
              <a:rPr lang="en-US" altLang="zh-CN" b="1">
                <a:latin typeface="Tahoma" panose="020B0604030504040204" pitchFamily="34" charset="0"/>
              </a:rPr>
              <a:t>n=8)</a:t>
            </a:r>
          </a:p>
        </p:txBody>
      </p:sp>
      <p:sp>
        <p:nvSpPr>
          <p:cNvPr id="963605" name="文本框 963604">
            <a:extLst>
              <a:ext uri="{FF2B5EF4-FFF2-40B4-BE49-F238E27FC236}">
                <a16:creationId xmlns:a16="http://schemas.microsoft.com/office/drawing/2014/main" id="{372AE1D3-9C89-48F2-9FC1-22E060030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6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∴</a:t>
            </a:r>
            <a:r>
              <a:rPr lang="en-US" altLang="zh-CN" b="1">
                <a:latin typeface="Tahoma" panose="020B0604030504040204" pitchFamily="34" charset="0"/>
              </a:rPr>
              <a:t> </a:t>
            </a:r>
            <a:r>
              <a:rPr lang="zh-CN" altLang="en-US" b="1">
                <a:latin typeface="Tahoma" panose="020B0604030504040204" pitchFamily="34" charset="0"/>
              </a:rPr>
              <a:t>共能表示</a:t>
            </a:r>
            <a:r>
              <a:rPr lang="en-US" altLang="zh-CN" b="1">
                <a:latin typeface="Tahoma" panose="020B0604030504040204" pitchFamily="34" charset="0"/>
              </a:rPr>
              <a:t>256</a:t>
            </a:r>
            <a:r>
              <a:rPr lang="zh-CN" altLang="en-US" b="1">
                <a:latin typeface="Tahoma" panose="020B0604030504040204" pitchFamily="34" charset="0"/>
              </a:rPr>
              <a:t>个数</a:t>
            </a:r>
          </a:p>
        </p:txBody>
      </p:sp>
      <p:sp>
        <p:nvSpPr>
          <p:cNvPr id="963606" name="文本框 963605">
            <a:extLst>
              <a:ext uri="{FF2B5EF4-FFF2-40B4-BE49-F238E27FC236}">
                <a16:creationId xmlns:a16="http://schemas.microsoft.com/office/drawing/2014/main" id="{EB2BFAA9-BFB8-4D6E-BC22-F3E6D346D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8674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即：</a:t>
            </a:r>
            <a:r>
              <a:rPr lang="en-US" altLang="zh-CN" b="1">
                <a:latin typeface="Tahoma" panose="020B0604030504040204" pitchFamily="34" charset="0"/>
              </a:rPr>
              <a:t>-127~127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6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6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9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96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6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96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6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9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6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6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96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96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96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96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6" grpId="0"/>
      <p:bldP spid="963588" grpId="0"/>
      <p:bldP spid="963590" grpId="0"/>
      <p:bldP spid="963592" grpId="0"/>
      <p:bldP spid="963594" grpId="0"/>
      <p:bldP spid="963595" grpId="0"/>
      <p:bldP spid="963597" grpId="0"/>
      <p:bldP spid="963599" grpId="0"/>
      <p:bldP spid="963601" grpId="0"/>
      <p:bldP spid="963603" grpId="0"/>
      <p:bldP spid="963604" grpId="0"/>
      <p:bldP spid="963605" grpId="0"/>
      <p:bldP spid="96360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文本框 964609">
            <a:extLst>
              <a:ext uri="{FF2B5EF4-FFF2-40B4-BE49-F238E27FC236}">
                <a16:creationId xmlns:a16="http://schemas.microsoft.com/office/drawing/2014/main" id="{4F5E7E30-3A54-45F7-909B-6086AB954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③</a:t>
            </a:r>
            <a:r>
              <a:rPr lang="zh-CN" altLang="en-US" b="1">
                <a:latin typeface="宋体" panose="02010600030101010101" pitchFamily="2" charset="-122"/>
              </a:rPr>
              <a:t>补</a:t>
            </a:r>
            <a:r>
              <a:rPr lang="zh-CN" altLang="en-US" b="1">
                <a:latin typeface="Tahoma" panose="020B0604030504040204" pitchFamily="34" charset="0"/>
              </a:rPr>
              <a:t>码：</a:t>
            </a:r>
          </a:p>
        </p:txBody>
      </p:sp>
      <p:sp>
        <p:nvSpPr>
          <p:cNvPr id="964611" name="左大括号 964610">
            <a:extLst>
              <a:ext uri="{FF2B5EF4-FFF2-40B4-BE49-F238E27FC236}">
                <a16:creationId xmlns:a16="http://schemas.microsoft.com/office/drawing/2014/main" id="{475B9247-94C0-466A-9C3E-FCCDA705DAC0}"/>
              </a:ext>
            </a:extLst>
          </p:cNvPr>
          <p:cNvSpPr>
            <a:spLocks/>
          </p:cNvSpPr>
          <p:nvPr/>
        </p:nvSpPr>
        <p:spPr bwMode="auto">
          <a:xfrm>
            <a:off x="1676400" y="1447800"/>
            <a:ext cx="457200" cy="1905000"/>
          </a:xfrm>
          <a:prstGeom prst="leftBrace">
            <a:avLst>
              <a:gd name="adj1" fmla="val 3447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4612" name="文本框 964611">
            <a:extLst>
              <a:ext uri="{FF2B5EF4-FFF2-40B4-BE49-F238E27FC236}">
                <a16:creationId xmlns:a16="http://schemas.microsoft.com/office/drawing/2014/main" id="{CC3772B0-8389-4625-A79E-F6D046662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正数</a:t>
            </a:r>
            <a:r>
              <a:rPr lang="en-US" altLang="zh-CN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64613" name="左大括号 964612">
            <a:extLst>
              <a:ext uri="{FF2B5EF4-FFF2-40B4-BE49-F238E27FC236}">
                <a16:creationId xmlns:a16="http://schemas.microsoft.com/office/drawing/2014/main" id="{0C6E4745-711D-44AD-9843-B455349AC6D6}"/>
              </a:ext>
            </a:extLst>
          </p:cNvPr>
          <p:cNvSpPr>
            <a:spLocks/>
          </p:cNvSpPr>
          <p:nvPr/>
        </p:nvSpPr>
        <p:spPr bwMode="auto">
          <a:xfrm>
            <a:off x="2971800" y="8382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4614" name="文本框 964613">
            <a:extLst>
              <a:ext uri="{FF2B5EF4-FFF2-40B4-BE49-F238E27FC236}">
                <a16:creationId xmlns:a16="http://schemas.microsoft.com/office/drawing/2014/main" id="{0760291E-94EA-49A5-BD9B-8D5373A44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836613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0000  0000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+0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4615" name="右弧形箭头 964614">
            <a:extLst>
              <a:ext uri="{FF2B5EF4-FFF2-40B4-BE49-F238E27FC236}">
                <a16:creationId xmlns:a16="http://schemas.microsoft.com/office/drawing/2014/main" id="{14A797F3-A327-4CA4-B08F-FAA4DCCD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557338"/>
            <a:ext cx="457200" cy="423862"/>
          </a:xfrm>
          <a:prstGeom prst="curvedLeftArrow">
            <a:avLst>
              <a:gd name="adj1" fmla="val 20000"/>
              <a:gd name="adj2" fmla="val 40000"/>
              <a:gd name="adj3" fmla="val 35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4616" name="文本框 964615">
            <a:extLst>
              <a:ext uri="{FF2B5EF4-FFF2-40B4-BE49-F238E27FC236}">
                <a16:creationId xmlns:a16="http://schemas.microsoft.com/office/drawing/2014/main" id="{6F6CE2B1-2FF1-4811-A7A0-953974B6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0111  1111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+127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4617" name="右大括号 964616">
            <a:extLst>
              <a:ext uri="{FF2B5EF4-FFF2-40B4-BE49-F238E27FC236}">
                <a16:creationId xmlns:a16="http://schemas.microsoft.com/office/drawing/2014/main" id="{B9AF3B9C-6116-4762-8653-AA34B220327D}"/>
              </a:ext>
            </a:extLst>
          </p:cNvPr>
          <p:cNvSpPr>
            <a:spLocks/>
          </p:cNvSpPr>
          <p:nvPr/>
        </p:nvSpPr>
        <p:spPr bwMode="auto">
          <a:xfrm>
            <a:off x="5257800" y="838200"/>
            <a:ext cx="304800" cy="1295400"/>
          </a:xfrm>
          <a:prstGeom prst="rightBrace">
            <a:avLst>
              <a:gd name="adj1" fmla="val 3516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4618" name="文本框 964617">
            <a:extLst>
              <a:ext uri="{FF2B5EF4-FFF2-40B4-BE49-F238E27FC236}">
                <a16:creationId xmlns:a16="http://schemas.microsoft.com/office/drawing/2014/main" id="{8925D84E-C920-43A8-928F-23AF4CD93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19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共</a:t>
            </a:r>
            <a:r>
              <a:rPr lang="en-US" altLang="zh-CN" b="1">
                <a:latin typeface="Tahoma" panose="020B0604030504040204" pitchFamily="34" charset="0"/>
              </a:rPr>
              <a:t>128</a:t>
            </a:r>
            <a:r>
              <a:rPr lang="zh-CN" altLang="en-US" b="1">
                <a:latin typeface="Tahoma" panose="020B0604030504040204" pitchFamily="34" charset="0"/>
              </a:rPr>
              <a:t>个</a:t>
            </a:r>
          </a:p>
        </p:txBody>
      </p:sp>
      <p:sp>
        <p:nvSpPr>
          <p:cNvPr id="964619" name="文本框 964618">
            <a:extLst>
              <a:ext uri="{FF2B5EF4-FFF2-40B4-BE49-F238E27FC236}">
                <a16:creationId xmlns:a16="http://schemas.microsoft.com/office/drawing/2014/main" id="{3D13CFC4-70BB-4DD6-B3F9-07B1DF745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负数</a:t>
            </a:r>
            <a:r>
              <a:rPr lang="en-US" altLang="zh-CN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64620" name="左大括号 964619">
            <a:extLst>
              <a:ext uri="{FF2B5EF4-FFF2-40B4-BE49-F238E27FC236}">
                <a16:creationId xmlns:a16="http://schemas.microsoft.com/office/drawing/2014/main" id="{92AA4F8F-405D-4B91-845B-1AC4F35E7A6C}"/>
              </a:ext>
            </a:extLst>
          </p:cNvPr>
          <p:cNvSpPr>
            <a:spLocks/>
          </p:cNvSpPr>
          <p:nvPr/>
        </p:nvSpPr>
        <p:spPr bwMode="auto">
          <a:xfrm>
            <a:off x="2971800" y="28194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4621" name="文本框 964620">
            <a:extLst>
              <a:ext uri="{FF2B5EF4-FFF2-40B4-BE49-F238E27FC236}">
                <a16:creationId xmlns:a16="http://schemas.microsoft.com/office/drawing/2014/main" id="{B444C676-B306-4E02-BB94-2D15BB1E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667000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1111  1111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-1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4622" name="右弧形箭头 964621">
            <a:extLst>
              <a:ext uri="{FF2B5EF4-FFF2-40B4-BE49-F238E27FC236}">
                <a16:creationId xmlns:a16="http://schemas.microsoft.com/office/drawing/2014/main" id="{95C93983-FFFB-4CC3-A795-39FA38028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457200" cy="609600"/>
          </a:xfrm>
          <a:prstGeom prst="curvedLeftArrow">
            <a:avLst>
              <a:gd name="adj1" fmla="val 26667"/>
              <a:gd name="adj2" fmla="val 53333"/>
              <a:gd name="adj3" fmla="val 33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4623" name="文本框 964622">
            <a:extLst>
              <a:ext uri="{FF2B5EF4-FFF2-40B4-BE49-F238E27FC236}">
                <a16:creationId xmlns:a16="http://schemas.microsoft.com/office/drawing/2014/main" id="{51A48611-BC4E-4D9C-94EF-D4E909A5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1000  0001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-127</a:t>
            </a:r>
            <a:r>
              <a:rPr lang="zh-CN" altLang="en-US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964624" name="右大括号 964623">
            <a:extLst>
              <a:ext uri="{FF2B5EF4-FFF2-40B4-BE49-F238E27FC236}">
                <a16:creationId xmlns:a16="http://schemas.microsoft.com/office/drawing/2014/main" id="{B50D07C2-F99A-4A76-87B9-F89D612D5DE5}"/>
              </a:ext>
            </a:extLst>
          </p:cNvPr>
          <p:cNvSpPr>
            <a:spLocks/>
          </p:cNvSpPr>
          <p:nvPr/>
        </p:nvSpPr>
        <p:spPr bwMode="auto">
          <a:xfrm>
            <a:off x="5181600" y="2895600"/>
            <a:ext cx="304800" cy="1295400"/>
          </a:xfrm>
          <a:prstGeom prst="rightBrace">
            <a:avLst>
              <a:gd name="adj1" fmla="val 3516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4625" name="文本框 964624">
            <a:extLst>
              <a:ext uri="{FF2B5EF4-FFF2-40B4-BE49-F238E27FC236}">
                <a16:creationId xmlns:a16="http://schemas.microsoft.com/office/drawing/2014/main" id="{6670D900-49B9-44CF-ACD7-4E1929A9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276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共</a:t>
            </a:r>
            <a:r>
              <a:rPr lang="en-US" altLang="zh-CN" b="1">
                <a:latin typeface="Tahoma" panose="020B0604030504040204" pitchFamily="34" charset="0"/>
              </a:rPr>
              <a:t>127</a:t>
            </a:r>
            <a:r>
              <a:rPr lang="zh-CN" altLang="en-US" b="1">
                <a:latin typeface="Tahoma" panose="020B0604030504040204" pitchFamily="34" charset="0"/>
              </a:rPr>
              <a:t>个</a:t>
            </a:r>
          </a:p>
        </p:txBody>
      </p:sp>
      <p:sp>
        <p:nvSpPr>
          <p:cNvPr id="964626" name="右大括号 964625">
            <a:extLst>
              <a:ext uri="{FF2B5EF4-FFF2-40B4-BE49-F238E27FC236}">
                <a16:creationId xmlns:a16="http://schemas.microsoft.com/office/drawing/2014/main" id="{E60F5B2F-6A60-4D87-9652-01FD6F5B2A3E}"/>
              </a:ext>
            </a:extLst>
          </p:cNvPr>
          <p:cNvSpPr>
            <a:spLocks/>
          </p:cNvSpPr>
          <p:nvPr/>
        </p:nvSpPr>
        <p:spPr bwMode="auto">
          <a:xfrm>
            <a:off x="6705600" y="1447800"/>
            <a:ext cx="228600" cy="2057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4627" name="文本框 964626">
            <a:extLst>
              <a:ext uri="{FF2B5EF4-FFF2-40B4-BE49-F238E27FC236}">
                <a16:creationId xmlns:a16="http://schemas.microsoft.com/office/drawing/2014/main" id="{45D72BD7-C837-43AF-B5D9-E54CE7C7C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67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共</a:t>
            </a:r>
            <a:r>
              <a:rPr lang="en-US" altLang="zh-CN" b="1">
                <a:latin typeface="Tahoma" panose="020B0604030504040204" pitchFamily="34" charset="0"/>
              </a:rPr>
              <a:t>255</a:t>
            </a:r>
            <a:r>
              <a:rPr lang="zh-CN" altLang="en-US" b="1">
                <a:latin typeface="Tahoma" panose="020B0604030504040204" pitchFamily="34" charset="0"/>
              </a:rPr>
              <a:t>个</a:t>
            </a:r>
          </a:p>
        </p:txBody>
      </p:sp>
      <p:sp>
        <p:nvSpPr>
          <p:cNvPr id="964628" name="文本框 964627">
            <a:extLst>
              <a:ext uri="{FF2B5EF4-FFF2-40B4-BE49-F238E27FC236}">
                <a16:creationId xmlns:a16="http://schemas.microsoft.com/office/drawing/2014/main" id="{C99ADE6E-8868-42EB-AA89-AD7535FC5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∵</a:t>
            </a:r>
            <a:r>
              <a:rPr lang="en-US" altLang="zh-CN" b="1">
                <a:latin typeface="Tahoma" panose="020B0604030504040204" pitchFamily="34" charset="0"/>
              </a:rPr>
              <a:t> </a:t>
            </a:r>
            <a:r>
              <a:rPr lang="zh-CN" altLang="en-US" b="1">
                <a:latin typeface="Tahoma" panose="020B0604030504040204" pitchFamily="34" charset="0"/>
              </a:rPr>
              <a:t>一个字节</a:t>
            </a:r>
            <a:r>
              <a:rPr lang="en-US" altLang="zh-CN" b="1">
                <a:latin typeface="Tahoma" panose="020B0604030504040204" pitchFamily="34" charset="0"/>
              </a:rPr>
              <a:t>8</a:t>
            </a:r>
            <a:r>
              <a:rPr lang="zh-CN" altLang="en-US" b="1">
                <a:latin typeface="Tahoma" panose="020B0604030504040204" pitchFamily="34" charset="0"/>
              </a:rPr>
              <a:t>位</a:t>
            </a:r>
            <a:r>
              <a:rPr lang="en-US" altLang="zh-CN" b="1">
                <a:latin typeface="Tahoma" panose="020B0604030504040204" pitchFamily="34" charset="0"/>
              </a:rPr>
              <a:t>(</a:t>
            </a:r>
            <a:r>
              <a:rPr lang="zh-CN" altLang="en-US" b="1">
                <a:latin typeface="Tahoma" panose="020B0604030504040204" pitchFamily="34" charset="0"/>
              </a:rPr>
              <a:t>即</a:t>
            </a:r>
            <a:r>
              <a:rPr lang="en-US" altLang="zh-CN" b="1">
                <a:latin typeface="Tahoma" panose="020B0604030504040204" pitchFamily="34" charset="0"/>
              </a:rPr>
              <a:t>n=8)</a:t>
            </a:r>
            <a:r>
              <a:rPr lang="zh-CN" altLang="en-US" b="1">
                <a:latin typeface="Tahoma" panose="020B0604030504040204" pitchFamily="34" charset="0"/>
              </a:rPr>
              <a:t>，共能表示</a:t>
            </a:r>
            <a:r>
              <a:rPr lang="en-US" altLang="zh-CN" b="1">
                <a:latin typeface="Tahoma" panose="020B0604030504040204" pitchFamily="34" charset="0"/>
              </a:rPr>
              <a:t>256</a:t>
            </a:r>
            <a:r>
              <a:rPr lang="zh-CN" altLang="en-US" b="1">
                <a:latin typeface="Tahoma" panose="020B0604030504040204" pitchFamily="34" charset="0"/>
              </a:rPr>
              <a:t>个数</a:t>
            </a:r>
          </a:p>
        </p:txBody>
      </p:sp>
      <p:sp>
        <p:nvSpPr>
          <p:cNvPr id="964629" name="文本框 964628">
            <a:extLst>
              <a:ext uri="{FF2B5EF4-FFF2-40B4-BE49-F238E27FC236}">
                <a16:creationId xmlns:a16="http://schemas.microsoft.com/office/drawing/2014/main" id="{A8AB870C-94B5-4740-BEF3-898AD9543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∴</a:t>
            </a:r>
            <a:r>
              <a:rPr lang="zh-CN" altLang="en-US" b="1">
                <a:latin typeface="Tahoma" panose="020B0604030504040204" pitchFamily="34" charset="0"/>
              </a:rPr>
              <a:t>多出</a:t>
            </a:r>
            <a:r>
              <a:rPr lang="en-US" altLang="zh-CN" b="1">
                <a:latin typeface="Tahoma" panose="020B0604030504040204" pitchFamily="34" charset="0"/>
              </a:rPr>
              <a:t>1000  0000</a:t>
            </a:r>
            <a:r>
              <a:rPr lang="zh-CN" altLang="en-US" b="1">
                <a:latin typeface="Tahoma" panose="020B0604030504040204" pitchFamily="34" charset="0"/>
              </a:rPr>
              <a:t>表示</a:t>
            </a:r>
            <a:r>
              <a:rPr lang="en-US" altLang="zh-CN" b="1">
                <a:latin typeface="Tahoma" panose="020B0604030504040204" pitchFamily="34" charset="0"/>
              </a:rPr>
              <a:t>-128</a:t>
            </a:r>
          </a:p>
        </p:txBody>
      </p:sp>
      <p:sp>
        <p:nvSpPr>
          <p:cNvPr id="964630" name="文本框 964629">
            <a:extLst>
              <a:ext uri="{FF2B5EF4-FFF2-40B4-BE49-F238E27FC236}">
                <a16:creationId xmlns:a16="http://schemas.microsoft.com/office/drawing/2014/main" id="{283E43F0-296A-493A-A7F8-B734015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10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[-128]</a:t>
            </a:r>
            <a:r>
              <a:rPr lang="zh-CN" altLang="en-US" b="1" baseline="-25000">
                <a:latin typeface="Tahoma" panose="020B0604030504040204" pitchFamily="34" charset="0"/>
              </a:rPr>
              <a:t>补</a:t>
            </a:r>
            <a:r>
              <a:rPr lang="en-US" altLang="zh-CN" b="1">
                <a:latin typeface="Tahoma" panose="020B0604030504040204" pitchFamily="34" charset="0"/>
              </a:rPr>
              <a:t>=</a:t>
            </a:r>
            <a:endParaRPr lang="en-US" altLang="zh-CN" b="1" baseline="-25000">
              <a:latin typeface="Tahoma" panose="020B0604030504040204" pitchFamily="34" charset="0"/>
            </a:endParaRPr>
          </a:p>
        </p:txBody>
      </p:sp>
      <p:sp>
        <p:nvSpPr>
          <p:cNvPr id="964631" name="文本框 964630">
            <a:extLst>
              <a:ext uri="{FF2B5EF4-FFF2-40B4-BE49-F238E27FC236}">
                <a16:creationId xmlns:a16="http://schemas.microsoft.com/office/drawing/2014/main" id="{D1EF94D1-4F34-4907-8B4F-7E4DB5DB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257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  1000  0000</a:t>
            </a:r>
          </a:p>
        </p:txBody>
      </p:sp>
      <p:sp>
        <p:nvSpPr>
          <p:cNvPr id="964632" name="直接连接符 964631">
            <a:extLst>
              <a:ext uri="{FF2B5EF4-FFF2-40B4-BE49-F238E27FC236}">
                <a16:creationId xmlns:a16="http://schemas.microsoft.com/office/drawing/2014/main" id="{EF8BAD26-EA51-4FF3-8303-FFC5B96A4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340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33" name="文本框 964632">
            <a:extLst>
              <a:ext uri="{FF2B5EF4-FFF2-40B4-BE49-F238E27FC236}">
                <a16:creationId xmlns:a16="http://schemas.microsoft.com/office/drawing/2014/main" id="{5FF8EEF8-9521-488E-B8C9-6604C2217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13" y="5715000"/>
            <a:ext cx="202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1111  1111</a:t>
            </a:r>
          </a:p>
        </p:txBody>
      </p:sp>
      <p:sp>
        <p:nvSpPr>
          <p:cNvPr id="964634" name="文本框 964633">
            <a:extLst>
              <a:ext uri="{FF2B5EF4-FFF2-40B4-BE49-F238E27FC236}">
                <a16:creationId xmlns:a16="http://schemas.microsoft.com/office/drawing/2014/main" id="{9CA84A7D-7F58-42D4-A880-2677BEB3D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0198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      +                  1</a:t>
            </a:r>
          </a:p>
        </p:txBody>
      </p:sp>
      <p:sp>
        <p:nvSpPr>
          <p:cNvPr id="964635" name="直接连接符 964634">
            <a:extLst>
              <a:ext uri="{FF2B5EF4-FFF2-40B4-BE49-F238E27FC236}">
                <a16:creationId xmlns:a16="http://schemas.microsoft.com/office/drawing/2014/main" id="{4EB7BB2E-DF43-4D98-981F-9B9B7DD93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6477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36" name="文本框 964635">
            <a:extLst>
              <a:ext uri="{FF2B5EF4-FFF2-40B4-BE49-F238E27FC236}">
                <a16:creationId xmlns:a16="http://schemas.microsoft.com/office/drawing/2014/main" id="{33E37419-3466-411B-A524-983CD1D76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75" y="6400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 1000  0000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4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4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6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96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6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96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6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96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6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64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64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96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6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6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96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96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96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6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6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6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6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64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64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64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64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64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64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64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64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64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64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0" grpId="0"/>
      <p:bldP spid="964612" grpId="0"/>
      <p:bldP spid="964614" grpId="0"/>
      <p:bldP spid="964616" grpId="0"/>
      <p:bldP spid="964618" grpId="0"/>
      <p:bldP spid="964619" grpId="0"/>
      <p:bldP spid="964621" grpId="0"/>
      <p:bldP spid="964623" grpId="0"/>
      <p:bldP spid="964625" grpId="0"/>
      <p:bldP spid="964627" grpId="0"/>
      <p:bldP spid="964628" grpId="0"/>
      <p:bldP spid="964629" grpId="0"/>
      <p:bldP spid="964630" grpId="0"/>
      <p:bldP spid="964631" grpId="0"/>
      <p:bldP spid="964633" grpId="0"/>
      <p:bldP spid="964634" grpId="0"/>
      <p:bldP spid="96463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矩形 965633">
            <a:extLst>
              <a:ext uri="{FF2B5EF4-FFF2-40B4-BE49-F238E27FC236}">
                <a16:creationId xmlns:a16="http://schemas.microsoft.com/office/drawing/2014/main" id="{27D75002-3189-474B-820F-342010CCA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9144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zh-CN" altLang="en-US" sz="2800" b="1"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>
                <a:latin typeface="Times New Roman" panose="02020603050405020304" pitchFamily="18" charset="0"/>
              </a:rPr>
              <a:t>将十进制真值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</a:rPr>
              <a:t>127,</a:t>
            </a:r>
            <a:r>
              <a:rPr lang="zh-CN" altLang="en-US" sz="2800" b="1">
                <a:latin typeface="Times New Roman" panose="02020603050405020304" pitchFamily="18" charset="0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</a:rPr>
              <a:t>1,0,</a:t>
            </a:r>
            <a:r>
              <a:rPr lang="zh-CN" altLang="en-US" sz="2800" b="1">
                <a:latin typeface="Times New Roman" panose="02020603050405020304" pitchFamily="18" charset="0"/>
              </a:rPr>
              <a:t>＋</a:t>
            </a:r>
            <a:r>
              <a:rPr lang="en-US" altLang="zh-CN" sz="2800" b="1">
                <a:latin typeface="Times New Roman" panose="02020603050405020304" pitchFamily="18" charset="0"/>
              </a:rPr>
              <a:t>1,</a:t>
            </a:r>
            <a:r>
              <a:rPr lang="zh-CN" altLang="en-US" sz="2800" b="1">
                <a:latin typeface="Times New Roman" panose="02020603050405020304" pitchFamily="18" charset="0"/>
              </a:rPr>
              <a:t>＋</a:t>
            </a:r>
            <a:r>
              <a:rPr lang="en-US" altLang="zh-CN" sz="2800" b="1">
                <a:latin typeface="Times New Roman" panose="02020603050405020304" pitchFamily="18" charset="0"/>
              </a:rPr>
              <a:t>127)</a:t>
            </a:r>
            <a:r>
              <a:rPr lang="zh-CN" altLang="en-US" sz="2800" b="1">
                <a:latin typeface="Times New Roman" panose="02020603050405020304" pitchFamily="18" charset="0"/>
              </a:rPr>
              <a:t>列表表示成二进制数及原码、反码、补码、移码值。</a:t>
            </a:r>
          </a:p>
        </p:txBody>
      </p:sp>
      <p:sp>
        <p:nvSpPr>
          <p:cNvPr id="965635" name="矩形 965634">
            <a:extLst>
              <a:ext uri="{FF2B5EF4-FFF2-40B4-BE49-F238E27FC236}">
                <a16:creationId xmlns:a16="http://schemas.microsoft.com/office/drawing/2014/main" id="{BFF7D924-D28E-45F5-967B-ABC02160E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1019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Tahoma" panose="020B0604030504040204" pitchFamily="34" charset="0"/>
              </a:rPr>
              <a:t>[</a:t>
            </a:r>
            <a:r>
              <a:rPr lang="zh-CN" altLang="en-US" sz="2400" b="1">
                <a:latin typeface="Tahoma" panose="020B0604030504040204" pitchFamily="34" charset="0"/>
              </a:rPr>
              <a:t>解</a:t>
            </a:r>
            <a:r>
              <a:rPr lang="en-US" altLang="zh-CN" sz="2400" b="1">
                <a:latin typeface="Tahoma" panose="020B0604030504040204" pitchFamily="34" charset="0"/>
              </a:rPr>
              <a:t>:]</a:t>
            </a:r>
          </a:p>
          <a:p>
            <a:endParaRPr lang="en-US" altLang="zh-CN" sz="2400" b="1">
              <a:latin typeface="Tahoma" panose="020B0604030504040204" pitchFamily="34" charset="0"/>
            </a:endParaRPr>
          </a:p>
        </p:txBody>
      </p:sp>
      <p:pic>
        <p:nvPicPr>
          <p:cNvPr id="965636" name="图片 965635" descr="picture5">
            <a:extLst>
              <a:ext uri="{FF2B5EF4-FFF2-40B4-BE49-F238E27FC236}">
                <a16:creationId xmlns:a16="http://schemas.microsoft.com/office/drawing/2014/main" id="{854D61B9-291C-40D8-AD1B-146445D93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534400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6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6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4" grpId="0"/>
      <p:bldP spid="9656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78849">
            <a:extLst>
              <a:ext uri="{FF2B5EF4-FFF2-40B4-BE49-F238E27FC236}">
                <a16:creationId xmlns:a16="http://schemas.microsoft.com/office/drawing/2014/main" id="{60C35D1E-8087-4E08-B6D3-D4D9FE435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zh-CN" altLang="en-US"/>
              <a:t>数据编码与表示</a:t>
            </a:r>
          </a:p>
        </p:txBody>
      </p:sp>
      <p:sp>
        <p:nvSpPr>
          <p:cNvPr id="107523" name="文本占位符 78850">
            <a:extLst>
              <a:ext uri="{FF2B5EF4-FFF2-40B4-BE49-F238E27FC236}">
                <a16:creationId xmlns:a16="http://schemas.microsoft.com/office/drawing/2014/main" id="{C897B0CE-5F80-4683-9D33-632638C2E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76325"/>
            <a:ext cx="7772400" cy="4114800"/>
          </a:xfrm>
        </p:spPr>
        <p:txBody>
          <a:bodyPr/>
          <a:lstStyle/>
          <a:p>
            <a:r>
              <a:rPr lang="zh-CN" altLang="en-US"/>
              <a:t>计算机中要存储的数据</a:t>
            </a:r>
          </a:p>
          <a:p>
            <a:pPr lvl="1"/>
            <a:r>
              <a:rPr lang="zh-CN" altLang="en-US"/>
              <a:t>程序、整数、浮点数、字符（串）、逻辑值</a:t>
            </a:r>
          </a:p>
          <a:p>
            <a:pPr lvl="1"/>
            <a:r>
              <a:rPr lang="zh-CN" altLang="en-US"/>
              <a:t>需要编码进行表示</a:t>
            </a:r>
          </a:p>
          <a:p>
            <a:r>
              <a:rPr lang="zh-CN" altLang="en-US"/>
              <a:t>存储方式</a:t>
            </a:r>
          </a:p>
          <a:p>
            <a:pPr lvl="1"/>
            <a:r>
              <a:rPr lang="zh-CN" altLang="en-US"/>
              <a:t>用数字电路的两个状态表示</a:t>
            </a:r>
          </a:p>
          <a:p>
            <a:pPr lvl="1"/>
            <a:r>
              <a:rPr lang="zh-CN" altLang="en-US"/>
              <a:t>由上一层的抽象计算机来识别不同的内容</a:t>
            </a:r>
          </a:p>
          <a:p>
            <a:r>
              <a:rPr lang="zh-CN" altLang="en-US"/>
              <a:t>编码原则</a:t>
            </a:r>
          </a:p>
          <a:p>
            <a:pPr lvl="1"/>
            <a:r>
              <a:rPr lang="zh-CN" altLang="en-US"/>
              <a:t>少量简单的基本符号</a:t>
            </a:r>
          </a:p>
          <a:p>
            <a:pPr lvl="1"/>
            <a:r>
              <a:rPr lang="zh-CN" altLang="en-US"/>
              <a:t>一定的规则</a:t>
            </a:r>
          </a:p>
        </p:txBody>
      </p:sp>
      <p:sp>
        <p:nvSpPr>
          <p:cNvPr id="107524" name="直接连接符 78851">
            <a:extLst>
              <a:ext uri="{FF2B5EF4-FFF2-40B4-BE49-F238E27FC236}">
                <a16:creationId xmlns:a16="http://schemas.microsoft.com/office/drawing/2014/main" id="{A58EC901-973B-422E-AFC3-20A4A6BA6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012825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文本框 966657">
            <a:extLst>
              <a:ext uri="{FF2B5EF4-FFF2-40B4-BE49-F238E27FC236}">
                <a16:creationId xmlns:a16="http://schemas.microsoft.com/office/drawing/2014/main" id="{D813D9F9-40E6-4C7B-BE83-A4E17945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066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ahoma" panose="020B0604030504040204" pitchFamily="34" charset="0"/>
              </a:rPr>
              <a:t>原码、补码、反码和移码的区别，可分三个区域：</a:t>
            </a:r>
          </a:p>
        </p:txBody>
      </p:sp>
      <p:sp>
        <p:nvSpPr>
          <p:cNvPr id="966659" name="文本框 966658">
            <a:extLst>
              <a:ext uri="{FF2B5EF4-FFF2-40B4-BE49-F238E27FC236}">
                <a16:creationId xmlns:a16="http://schemas.microsoft.com/office/drawing/2014/main" id="{5A0B7645-60E7-4D84-AF50-CF2E56170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60538"/>
            <a:ext cx="75438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①</a:t>
            </a:r>
            <a:r>
              <a:rPr lang="zh-CN" altLang="en-US" b="1">
                <a:latin typeface="Tahoma" panose="020B0604030504040204" pitchFamily="34" charset="0"/>
              </a:rPr>
              <a:t>零区：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     </a:t>
            </a:r>
            <a:r>
              <a:rPr lang="en-US" altLang="zh-CN" b="1">
                <a:latin typeface="Tahoma" panose="020B0604030504040204" pitchFamily="34" charset="0"/>
              </a:rPr>
              <a:t>a</a:t>
            </a:r>
            <a:r>
              <a:rPr lang="zh-CN" altLang="en-US" b="1">
                <a:latin typeface="Tahoma" panose="020B0604030504040204" pitchFamily="34" charset="0"/>
              </a:rPr>
              <a:t>、</a:t>
            </a:r>
            <a:r>
              <a:rPr lang="en-US" altLang="zh-CN" b="1">
                <a:latin typeface="Tahoma" panose="020B0604030504040204" pitchFamily="34" charset="0"/>
              </a:rPr>
              <a:t>[X]</a:t>
            </a:r>
            <a:r>
              <a:rPr lang="zh-CN" altLang="en-US" b="1" baseline="-25000">
                <a:latin typeface="Tahoma" panose="020B0604030504040204" pitchFamily="34" charset="0"/>
              </a:rPr>
              <a:t>原</a:t>
            </a:r>
            <a:r>
              <a:rPr lang="zh-CN" altLang="en-US" b="1">
                <a:latin typeface="Tahoma" panose="020B0604030504040204" pitchFamily="34" charset="0"/>
              </a:rPr>
              <a:t>、 </a:t>
            </a:r>
            <a:r>
              <a:rPr lang="en-US" altLang="zh-CN" b="1">
                <a:latin typeface="Tahoma" panose="020B0604030504040204" pitchFamily="34" charset="0"/>
              </a:rPr>
              <a:t>[X]</a:t>
            </a:r>
            <a:r>
              <a:rPr lang="zh-CN" altLang="en-US" b="1" baseline="-25000">
                <a:latin typeface="Tahoma" panose="020B0604030504040204" pitchFamily="34" charset="0"/>
              </a:rPr>
              <a:t>反</a:t>
            </a:r>
            <a:r>
              <a:rPr lang="zh-CN" altLang="en-US" b="1">
                <a:latin typeface="Tahoma" panose="020B0604030504040204" pitchFamily="34" charset="0"/>
              </a:rPr>
              <a:t>有</a:t>
            </a:r>
            <a:r>
              <a:rPr lang="en-US" altLang="zh-CN" b="1">
                <a:latin typeface="Tahoma" panose="020B0604030504040204" pitchFamily="34" charset="0"/>
              </a:rPr>
              <a:t>+0</a:t>
            </a:r>
            <a:r>
              <a:rPr lang="zh-CN" altLang="en-US" b="1">
                <a:latin typeface="Tahoma" panose="020B0604030504040204" pitchFamily="34" charset="0"/>
              </a:rPr>
              <a:t>、</a:t>
            </a:r>
            <a:r>
              <a:rPr lang="en-US" altLang="zh-CN" b="1">
                <a:latin typeface="Tahoma" panose="020B0604030504040204" pitchFamily="34" charset="0"/>
              </a:rPr>
              <a:t>-0</a:t>
            </a:r>
            <a:r>
              <a:rPr lang="zh-CN" altLang="en-US" b="1">
                <a:latin typeface="Tahoma" panose="020B0604030504040204" pitchFamily="34" charset="0"/>
              </a:rPr>
              <a:t>之分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     </a:t>
            </a:r>
            <a:r>
              <a:rPr lang="en-US" altLang="zh-CN" b="1">
                <a:latin typeface="Tahoma" panose="020B0604030504040204" pitchFamily="34" charset="0"/>
              </a:rPr>
              <a:t>b</a:t>
            </a:r>
            <a:r>
              <a:rPr lang="zh-CN" altLang="en-US" b="1">
                <a:latin typeface="Tahoma" panose="020B0604030504040204" pitchFamily="34" charset="0"/>
              </a:rPr>
              <a:t>、</a:t>
            </a:r>
            <a:r>
              <a:rPr lang="en-US" altLang="zh-CN" b="1">
                <a:latin typeface="Tahoma" panose="020B0604030504040204" pitchFamily="34" charset="0"/>
              </a:rPr>
              <a:t>[X]</a:t>
            </a:r>
            <a:r>
              <a:rPr lang="zh-CN" altLang="en-US" b="1" baseline="-25000">
                <a:latin typeface="Tahoma" panose="020B0604030504040204" pitchFamily="34" charset="0"/>
              </a:rPr>
              <a:t>补      </a:t>
            </a:r>
            <a:r>
              <a:rPr lang="en-US" altLang="zh-CN" b="1">
                <a:latin typeface="Tahoma" panose="020B0604030504040204" pitchFamily="34" charset="0"/>
              </a:rPr>
              <a:t>+0=-0=0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     c</a:t>
            </a:r>
            <a:r>
              <a:rPr lang="zh-CN" altLang="en-US" b="1">
                <a:latin typeface="Tahoma" panose="020B0604030504040204" pitchFamily="34" charset="0"/>
              </a:rPr>
              <a:t>、 </a:t>
            </a:r>
            <a:r>
              <a:rPr lang="en-US" altLang="zh-CN" b="1">
                <a:latin typeface="Tahoma" panose="020B0604030504040204" pitchFamily="34" charset="0"/>
              </a:rPr>
              <a:t>[X]</a:t>
            </a:r>
            <a:r>
              <a:rPr lang="zh-CN" altLang="en-US" b="1" baseline="-25000">
                <a:latin typeface="Tahoma" panose="020B0604030504040204" pitchFamily="34" charset="0"/>
              </a:rPr>
              <a:t>移      </a:t>
            </a:r>
            <a:r>
              <a:rPr lang="en-US" altLang="zh-CN" b="1">
                <a:latin typeface="Tahoma" panose="020B0604030504040204" pitchFamily="34" charset="0"/>
              </a:rPr>
              <a:t>[0]</a:t>
            </a:r>
            <a:r>
              <a:rPr lang="zh-CN" altLang="en-US" b="1" baseline="-25000">
                <a:latin typeface="Tahoma" panose="020B0604030504040204" pitchFamily="34" charset="0"/>
              </a:rPr>
              <a:t>移</a:t>
            </a:r>
            <a:r>
              <a:rPr lang="en-US" altLang="zh-CN" b="1">
                <a:latin typeface="Tahoma" panose="020B0604030504040204" pitchFamily="34" charset="0"/>
              </a:rPr>
              <a:t>=1000  0000</a:t>
            </a:r>
          </a:p>
        </p:txBody>
      </p:sp>
      <p:sp>
        <p:nvSpPr>
          <p:cNvPr id="966660" name="文本框 966659">
            <a:extLst>
              <a:ext uri="{FF2B5EF4-FFF2-40B4-BE49-F238E27FC236}">
                <a16:creationId xmlns:a16="http://schemas.microsoft.com/office/drawing/2014/main" id="{A33B3D05-857F-4B5A-A5B5-4F7E7837B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89363"/>
            <a:ext cx="8305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②</a:t>
            </a:r>
            <a:r>
              <a:rPr lang="zh-CN" altLang="en-US" b="1">
                <a:latin typeface="Tahoma" panose="020B0604030504040204" pitchFamily="34" charset="0"/>
              </a:rPr>
              <a:t>正数：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     </a:t>
            </a:r>
            <a:r>
              <a:rPr lang="en-US" altLang="zh-CN" b="1">
                <a:latin typeface="Tahoma" panose="020B0604030504040204" pitchFamily="34" charset="0"/>
              </a:rPr>
              <a:t>a</a:t>
            </a:r>
            <a:r>
              <a:rPr lang="zh-CN" altLang="en-US" b="1">
                <a:latin typeface="Tahoma" panose="020B0604030504040204" pitchFamily="34" charset="0"/>
              </a:rPr>
              <a:t>、</a:t>
            </a:r>
            <a:r>
              <a:rPr lang="en-US" altLang="zh-CN" b="1">
                <a:latin typeface="Tahoma" panose="020B0604030504040204" pitchFamily="34" charset="0"/>
              </a:rPr>
              <a:t>[X]</a:t>
            </a:r>
            <a:r>
              <a:rPr lang="zh-CN" altLang="en-US" b="1" baseline="-25000">
                <a:latin typeface="Tahoma" panose="020B0604030504040204" pitchFamily="34" charset="0"/>
              </a:rPr>
              <a:t>原</a:t>
            </a:r>
            <a:r>
              <a:rPr lang="en-US" altLang="zh-CN" b="1">
                <a:latin typeface="Tahoma" panose="020B0604030504040204" pitchFamily="34" charset="0"/>
              </a:rPr>
              <a:t>= [X]</a:t>
            </a:r>
            <a:r>
              <a:rPr lang="zh-CN" altLang="en-US" b="1" baseline="-25000">
                <a:latin typeface="Tahoma" panose="020B0604030504040204" pitchFamily="34" charset="0"/>
              </a:rPr>
              <a:t>反</a:t>
            </a:r>
            <a:r>
              <a:rPr lang="en-US" altLang="zh-CN" b="1">
                <a:latin typeface="Tahoma" panose="020B0604030504040204" pitchFamily="34" charset="0"/>
              </a:rPr>
              <a:t>= [X]</a:t>
            </a:r>
            <a:r>
              <a:rPr lang="zh-CN" altLang="en-US" b="1" baseline="-25000">
                <a:latin typeface="Tahoma" panose="020B0604030504040204" pitchFamily="34" charset="0"/>
              </a:rPr>
              <a:t>补 </a:t>
            </a:r>
          </a:p>
          <a:p>
            <a:pPr>
              <a:spcBef>
                <a:spcPct val="50000"/>
              </a:spcBef>
            </a:pPr>
            <a:r>
              <a:rPr lang="zh-CN" altLang="en-US" b="1" baseline="-25000">
                <a:latin typeface="Tahoma" panose="020B0604030504040204" pitchFamily="34" charset="0"/>
              </a:rPr>
              <a:t>        </a:t>
            </a:r>
            <a:r>
              <a:rPr lang="en-US" altLang="zh-CN" b="1">
                <a:latin typeface="Tahoma" panose="020B0604030504040204" pitchFamily="34" charset="0"/>
              </a:rPr>
              <a:t>b</a:t>
            </a:r>
            <a:r>
              <a:rPr lang="zh-CN" altLang="en-US" b="1">
                <a:latin typeface="Tahoma" panose="020B0604030504040204" pitchFamily="34" charset="0"/>
              </a:rPr>
              <a:t>、</a:t>
            </a:r>
            <a:r>
              <a:rPr lang="en-US" altLang="zh-CN" b="1">
                <a:latin typeface="Tahoma" panose="020B0604030504040204" pitchFamily="34" charset="0"/>
              </a:rPr>
              <a:t>[X]</a:t>
            </a:r>
            <a:r>
              <a:rPr lang="zh-CN" altLang="en-US" b="1" baseline="-25000">
                <a:latin typeface="Tahoma" panose="020B0604030504040204" pitchFamily="34" charset="0"/>
              </a:rPr>
              <a:t>移</a:t>
            </a:r>
            <a:r>
              <a:rPr lang="zh-CN" altLang="en-US" b="1">
                <a:latin typeface="Tahoma" panose="020B0604030504040204" pitchFamily="34" charset="0"/>
              </a:rPr>
              <a:t>从</a:t>
            </a:r>
            <a:r>
              <a:rPr lang="en-US" altLang="zh-CN" b="1">
                <a:latin typeface="Tahoma" panose="020B0604030504040204" pitchFamily="34" charset="0"/>
              </a:rPr>
              <a:t>1~127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          </a:t>
            </a:r>
            <a:r>
              <a:rPr lang="en-US" altLang="zh-CN" b="1">
                <a:latin typeface="宋体" panose="02010600030101010101" pitchFamily="2" charset="-122"/>
              </a:rPr>
              <a:t>Ⅰ</a:t>
            </a:r>
            <a:r>
              <a:rPr lang="zh-CN" altLang="en-US" b="1">
                <a:latin typeface="Tahoma" panose="020B0604030504040204" pitchFamily="34" charset="0"/>
              </a:rPr>
              <a:t>、数值：</a:t>
            </a:r>
            <a:r>
              <a:rPr lang="en-US" altLang="zh-CN" b="1">
                <a:latin typeface="Tahoma" panose="020B0604030504040204" pitchFamily="34" charset="0"/>
              </a:rPr>
              <a:t>000 0001~111 1111</a:t>
            </a:r>
            <a:r>
              <a:rPr lang="zh-CN" altLang="en-US" b="1">
                <a:latin typeface="Tahoma" panose="020B0604030504040204" pitchFamily="34" charset="0"/>
              </a:rPr>
              <a:t>与原反补相同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</a:rPr>
              <a:t>          </a:t>
            </a:r>
            <a:r>
              <a:rPr lang="en-US" altLang="zh-CN" b="1">
                <a:latin typeface="宋体" panose="02010600030101010101" pitchFamily="2" charset="-122"/>
              </a:rPr>
              <a:t>Ⅱ</a:t>
            </a:r>
            <a:r>
              <a:rPr lang="zh-CN" altLang="en-US" b="1">
                <a:latin typeface="宋体" panose="02010600030101010101" pitchFamily="2" charset="-122"/>
              </a:rPr>
              <a:t>、符号：（始终）</a:t>
            </a:r>
            <a:r>
              <a:rPr lang="en-US" altLang="zh-CN" b="1">
                <a:latin typeface="宋体" panose="02010600030101010101" pitchFamily="2" charset="-122"/>
              </a:rPr>
              <a:t>=1</a:t>
            </a:r>
            <a:r>
              <a:rPr lang="zh-CN" altLang="en-US" b="1">
                <a:latin typeface="宋体" panose="02010600030101010101" pitchFamily="2" charset="-122"/>
              </a:rPr>
              <a:t>，与原反补相反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58" grpId="0"/>
      <p:bldP spid="966659" grpId="0"/>
      <p:bldP spid="96666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矩形 967681">
            <a:extLst>
              <a:ext uri="{FF2B5EF4-FFF2-40B4-BE49-F238E27FC236}">
                <a16:creationId xmlns:a16="http://schemas.microsoft.com/office/drawing/2014/main" id="{339315F2-D2A2-4730-8DC2-7733FF9C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689100"/>
            <a:ext cx="8001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宋体" panose="02010600030101010101" pitchFamily="2" charset="-122"/>
              </a:rPr>
              <a:t>③</a:t>
            </a:r>
            <a:r>
              <a:rPr lang="zh-CN" altLang="en-US" sz="2400" b="1">
                <a:latin typeface="宋体" panose="02010600030101010101" pitchFamily="2" charset="-122"/>
              </a:rPr>
              <a:t>负数：</a:t>
            </a:r>
          </a:p>
          <a:p>
            <a:r>
              <a:rPr lang="zh-CN" altLang="en-US" sz="2400" b="1">
                <a:latin typeface="宋体" panose="02010600030101010101" pitchFamily="2" charset="-122"/>
              </a:rPr>
              <a:t>  </a:t>
            </a:r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、原、反、补各不相同</a:t>
            </a:r>
          </a:p>
          <a:p>
            <a:r>
              <a:rPr lang="zh-CN" altLang="en-US" sz="2400" b="1">
                <a:latin typeface="宋体" panose="02010600030101010101" pitchFamily="2" charset="-122"/>
              </a:rPr>
              <a:t>  </a:t>
            </a:r>
            <a:r>
              <a:rPr lang="en-US" altLang="zh-CN" sz="2400" b="1"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</a:rPr>
              <a:t>[X]</a:t>
            </a:r>
            <a:r>
              <a:rPr lang="zh-CN" altLang="en-US" sz="2400" b="1" baseline="-25000">
                <a:latin typeface="宋体" panose="02010600030101010101" pitchFamily="2" charset="-122"/>
              </a:rPr>
              <a:t>移</a:t>
            </a:r>
            <a:r>
              <a:rPr lang="zh-CN" altLang="en-US" sz="2400" b="1">
                <a:latin typeface="宋体" panose="02010600030101010101" pitchFamily="2" charset="-122"/>
              </a:rPr>
              <a:t>：数值位与</a:t>
            </a:r>
            <a:r>
              <a:rPr lang="en-US" altLang="zh-CN" sz="2400" b="1">
                <a:latin typeface="宋体" panose="02010600030101010101" pitchFamily="2" charset="-122"/>
              </a:rPr>
              <a:t>[X]</a:t>
            </a:r>
            <a:r>
              <a:rPr lang="zh-CN" altLang="en-US" sz="2400" b="1" baseline="-25000">
                <a:latin typeface="宋体" panose="02010600030101010101" pitchFamily="2" charset="-122"/>
              </a:rPr>
              <a:t>补</a:t>
            </a:r>
            <a:r>
              <a:rPr lang="zh-CN" altLang="en-US" sz="2400" b="1">
                <a:latin typeface="宋体" panose="02010600030101010101" pitchFamily="2" charset="-122"/>
              </a:rPr>
              <a:t>相同，符号位与</a:t>
            </a:r>
            <a:r>
              <a:rPr lang="en-US" altLang="zh-CN" sz="2400" b="1">
                <a:latin typeface="宋体" panose="02010600030101010101" pitchFamily="2" charset="-122"/>
              </a:rPr>
              <a:t>[X]</a:t>
            </a:r>
            <a:r>
              <a:rPr lang="zh-CN" altLang="en-US" sz="2400" b="1" baseline="-25000">
                <a:latin typeface="宋体" panose="02010600030101010101" pitchFamily="2" charset="-122"/>
              </a:rPr>
              <a:t>补</a:t>
            </a:r>
            <a:r>
              <a:rPr lang="zh-CN" altLang="en-US" sz="2400" b="1">
                <a:latin typeface="宋体" panose="02010600030101010101" pitchFamily="2" charset="-122"/>
              </a:rPr>
              <a:t>相反均</a:t>
            </a:r>
          </a:p>
          <a:p>
            <a:r>
              <a:rPr lang="zh-CN" altLang="en-US" sz="2400" b="1">
                <a:latin typeface="宋体" panose="02010600030101010101" pitchFamily="2" charset="-122"/>
              </a:rPr>
              <a:t>     为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</a:p>
          <a:p>
            <a:r>
              <a:rPr lang="en-US" altLang="zh-CN" sz="2400" b="1">
                <a:latin typeface="宋体" panose="02010600030101010101" pitchFamily="2" charset="-122"/>
              </a:rPr>
              <a:t>  c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</a:rPr>
              <a:t>[X]</a:t>
            </a:r>
            <a:r>
              <a:rPr lang="zh-CN" altLang="en-US" sz="2400" b="1" baseline="-25000">
                <a:latin typeface="宋体" panose="02010600030101010101" pitchFamily="2" charset="-122"/>
              </a:rPr>
              <a:t>反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</a:rPr>
              <a:t>[X]</a:t>
            </a:r>
            <a:r>
              <a:rPr lang="zh-CN" altLang="en-US" sz="2400" b="1" baseline="-25000">
                <a:latin typeface="宋体" panose="02010600030101010101" pitchFamily="2" charset="-122"/>
              </a:rPr>
              <a:t>原 </a:t>
            </a:r>
            <a:r>
              <a:rPr lang="zh-CN" altLang="en-US" sz="2400" b="1">
                <a:latin typeface="宋体" panose="02010600030101010101" pitchFamily="2" charset="-122"/>
              </a:rPr>
              <a:t>按位求反  </a:t>
            </a:r>
            <a:r>
              <a:rPr lang="en-US" altLang="zh-CN" sz="2400" b="1">
                <a:latin typeface="宋体" panose="02010600030101010101" pitchFamily="2" charset="-122"/>
              </a:rPr>
              <a:t>[X]</a:t>
            </a:r>
            <a:r>
              <a:rPr lang="zh-CN" altLang="en-US" sz="2400" b="1" baseline="-25000">
                <a:latin typeface="宋体" panose="02010600030101010101" pitchFamily="2" charset="-122"/>
              </a:rPr>
              <a:t>补</a:t>
            </a:r>
            <a:r>
              <a:rPr lang="en-US" altLang="zh-CN" sz="2400" b="1">
                <a:latin typeface="宋体" panose="02010600030101010101" pitchFamily="2" charset="-122"/>
              </a:rPr>
              <a:t>=[X]</a:t>
            </a:r>
            <a:r>
              <a:rPr lang="zh-CN" altLang="en-US" sz="2400" b="1" baseline="-25000">
                <a:latin typeface="宋体" panose="02010600030101010101" pitchFamily="2" charset="-122"/>
              </a:rPr>
              <a:t>反</a:t>
            </a:r>
            <a:r>
              <a:rPr lang="en-US" altLang="zh-CN" sz="2400" b="1">
                <a:latin typeface="宋体" panose="02010600030101010101" pitchFamily="2" charset="-122"/>
              </a:rPr>
              <a:t>+1</a:t>
            </a:r>
          </a:p>
        </p:txBody>
      </p:sp>
      <p:sp>
        <p:nvSpPr>
          <p:cNvPr id="205827" name="标题 967682">
            <a:extLst>
              <a:ext uri="{FF2B5EF4-FFF2-40B4-BE49-F238E27FC236}">
                <a16:creationId xmlns:a16="http://schemas.microsoft.com/office/drawing/2014/main" id="{BACC8DC7-6403-4959-8509-2D098846CD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78177">
            <a:extLst>
              <a:ext uri="{FF2B5EF4-FFF2-40B4-BE49-F238E27FC236}">
                <a16:creationId xmlns:a16="http://schemas.microsoft.com/office/drawing/2014/main" id="{0ACE2F8A-F8DF-4A7B-8EBA-97DBF2B20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zh-CN" altLang="en-US" b="1"/>
              <a:t>原 反 补码表示小结</a:t>
            </a:r>
            <a:endParaRPr lang="zh-CN" altLang="en-US"/>
          </a:p>
        </p:txBody>
      </p:sp>
      <p:sp>
        <p:nvSpPr>
          <p:cNvPr id="206851" name="文本占位符 178178">
            <a:extLst>
              <a:ext uri="{FF2B5EF4-FFF2-40B4-BE49-F238E27FC236}">
                <a16:creationId xmlns:a16="http://schemas.microsoft.com/office/drawing/2014/main" id="{811B2F54-D467-437B-8841-9BEA6AA0C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5425" y="990600"/>
            <a:ext cx="8829675" cy="5638800"/>
          </a:xfrm>
        </p:spPr>
        <p:txBody>
          <a:bodyPr/>
          <a:lstStyle/>
          <a:p>
            <a:r>
              <a:rPr lang="zh-CN" altLang="en-US" sz="2800" b="1"/>
              <a:t>正数的 原码，反码，补码表示均相同，</a:t>
            </a:r>
          </a:p>
          <a:p>
            <a:pPr lvl="1"/>
            <a:r>
              <a:rPr lang="zh-CN" altLang="en-US" b="1"/>
              <a:t>符号位为 </a:t>
            </a:r>
            <a:r>
              <a:rPr lang="en-US" altLang="zh-CN" b="1"/>
              <a:t>0</a:t>
            </a:r>
            <a:r>
              <a:rPr lang="zh-CN" altLang="en-US" b="1"/>
              <a:t>，数值位同数的真值。</a:t>
            </a:r>
          </a:p>
          <a:p>
            <a:r>
              <a:rPr lang="zh-CN" altLang="en-US" sz="2800" b="1"/>
              <a:t>零的原码和反码均有</a:t>
            </a:r>
            <a:r>
              <a:rPr lang="en-US" altLang="zh-CN" sz="2800" b="1"/>
              <a:t>2</a:t>
            </a:r>
            <a:r>
              <a:rPr lang="zh-CN" altLang="en-US" sz="2800" b="1"/>
              <a:t>个编码，补码只一个码</a:t>
            </a:r>
          </a:p>
          <a:p>
            <a:r>
              <a:rPr lang="zh-CN" altLang="en-US" sz="2800" b="1"/>
              <a:t>负数的 原码，反码，补码表示均不同，</a:t>
            </a:r>
          </a:p>
          <a:p>
            <a:pPr lvl="1"/>
            <a:r>
              <a:rPr lang="zh-CN" altLang="en-US" b="1"/>
              <a:t>符号位为 </a:t>
            </a:r>
            <a:r>
              <a:rPr lang="en-US" altLang="zh-CN" b="1"/>
              <a:t>1</a:t>
            </a:r>
            <a:r>
              <a:rPr lang="zh-CN" altLang="en-US" b="1"/>
              <a:t>，数值位：原码为数的绝对值；</a:t>
            </a:r>
          </a:p>
          <a:p>
            <a:pPr lvl="1"/>
            <a:r>
              <a:rPr lang="zh-CN" altLang="en-US" b="1"/>
              <a:t>                                   反码为每一位均取反码；</a:t>
            </a:r>
          </a:p>
          <a:p>
            <a:pPr lvl="1"/>
            <a:r>
              <a:rPr lang="zh-CN" altLang="en-US" b="1"/>
              <a:t>                                   补码为反码再在最低位</a:t>
            </a:r>
            <a:r>
              <a:rPr lang="en-US" altLang="zh-CN" b="1"/>
              <a:t>+1</a:t>
            </a:r>
            <a:r>
              <a:rPr lang="zh-CN" altLang="en-US" b="1"/>
              <a:t>；</a:t>
            </a:r>
          </a:p>
          <a:p>
            <a:pPr lvl="1"/>
            <a:r>
              <a:rPr lang="zh-CN" altLang="en-US" b="1"/>
              <a:t>由</a:t>
            </a:r>
            <a:r>
              <a:rPr lang="en-US" altLang="zh-CN" b="1"/>
              <a:t>[X]</a:t>
            </a:r>
            <a:r>
              <a:rPr lang="zh-CN" altLang="en-US" b="1" baseline="-25000"/>
              <a:t>补</a:t>
            </a:r>
            <a:r>
              <a:rPr lang="zh-CN" altLang="en-US" b="1"/>
              <a:t>求</a:t>
            </a:r>
            <a:r>
              <a:rPr lang="en-US" altLang="zh-CN" b="1"/>
              <a:t>[-X]</a:t>
            </a:r>
            <a:r>
              <a:rPr lang="zh-CN" altLang="en-US" b="1" baseline="-25000"/>
              <a:t>补</a:t>
            </a:r>
            <a:r>
              <a:rPr lang="zh-CN" altLang="en-US" b="1"/>
              <a:t>：     每一位取反后再在最低位</a:t>
            </a:r>
            <a:r>
              <a:rPr lang="en-US" altLang="zh-CN" b="1"/>
              <a:t>+1</a:t>
            </a:r>
            <a:r>
              <a:rPr lang="zh-CN" altLang="en-US" b="1"/>
              <a:t>；</a:t>
            </a:r>
          </a:p>
          <a:p>
            <a:pPr lvl="1"/>
            <a:r>
              <a:rPr lang="zh-CN" altLang="en-US" b="1"/>
              <a:t>                                                  </a:t>
            </a:r>
          </a:p>
          <a:p>
            <a:pPr lvl="1"/>
            <a:r>
              <a:rPr lang="zh-CN" altLang="en-US" b="1"/>
              <a:t>由</a:t>
            </a:r>
            <a:r>
              <a:rPr lang="en-US" altLang="zh-CN" b="1"/>
              <a:t>[X]</a:t>
            </a:r>
            <a:r>
              <a:rPr lang="zh-CN" altLang="en-US" b="1" baseline="-25000"/>
              <a:t>补</a:t>
            </a:r>
            <a:r>
              <a:rPr lang="zh-CN" altLang="en-US" b="1"/>
              <a:t>求</a:t>
            </a:r>
            <a:r>
              <a:rPr lang="en-US" altLang="zh-CN" b="1"/>
              <a:t>X</a:t>
            </a:r>
            <a:r>
              <a:rPr lang="zh-CN" altLang="en-US" b="1"/>
              <a:t>的真值：</a:t>
            </a:r>
            <a:r>
              <a:rPr lang="en-US" altLang="zh-CN" b="1"/>
              <a:t>X= -1 + </a:t>
            </a:r>
            <a:r>
              <a:rPr lang="en-US" altLang="zh-CN" b="1">
                <a:sym typeface="Symbol" panose="05050102010706020507" pitchFamily="18" charset="2"/>
              </a:rPr>
              <a:t></a:t>
            </a:r>
            <a:r>
              <a:rPr lang="en-US" altLang="zh-CN" b="1"/>
              <a:t> X</a:t>
            </a:r>
            <a:r>
              <a:rPr lang="en-US" altLang="zh-CN" b="1" baseline="-25000"/>
              <a:t>i</a:t>
            </a:r>
            <a:r>
              <a:rPr lang="en-US" altLang="zh-CN" b="1"/>
              <a:t> * 2</a:t>
            </a:r>
            <a:r>
              <a:rPr lang="en-US" altLang="zh-CN" b="1" baseline="30000"/>
              <a:t>-i</a:t>
            </a:r>
          </a:p>
        </p:txBody>
      </p:sp>
      <p:sp>
        <p:nvSpPr>
          <p:cNvPr id="206852" name="文本框 178179">
            <a:extLst>
              <a:ext uri="{FF2B5EF4-FFF2-40B4-BE49-F238E27FC236}">
                <a16:creationId xmlns:a16="http://schemas.microsoft.com/office/drawing/2014/main" id="{0CC632CF-C8AB-4C54-90BF-1059A011A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60102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i=1</a:t>
            </a:r>
            <a:endParaRPr lang="en-US" altLang="zh-CN" sz="3200" b="1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53" name="直接连接符 178180">
            <a:extLst>
              <a:ext uri="{FF2B5EF4-FFF2-40B4-BE49-F238E27FC236}">
                <a16:creationId xmlns:a16="http://schemas.microsoft.com/office/drawing/2014/main" id="{6AA87C7C-56A5-4222-940B-F29C6E9FF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9906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4" name="文本框 178181">
            <a:extLst>
              <a:ext uri="{FF2B5EF4-FFF2-40B4-BE49-F238E27FC236}">
                <a16:creationId xmlns:a16="http://schemas.microsoft.com/office/drawing/2014/main" id="{B041F519-7E28-48F4-A8CA-395198509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54197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n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A145F-6247-4DDC-A4D8-62DAEE8B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" y="274638"/>
            <a:ext cx="8229600" cy="706437"/>
          </a:xfrm>
        </p:spPr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B2CAD-4E86-437C-A1C0-23CFC461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6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矩形 79873">
            <a:extLst>
              <a:ext uri="{FF2B5EF4-FFF2-40B4-BE49-F238E27FC236}">
                <a16:creationId xmlns:a16="http://schemas.microsoft.com/office/drawing/2014/main" id="{BAF4DC4E-8828-4FBB-B3A9-37ED1817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数据表示</a:t>
            </a:r>
          </a:p>
        </p:txBody>
      </p:sp>
      <p:sp>
        <p:nvSpPr>
          <p:cNvPr id="109571" name="矩形 79874">
            <a:extLst>
              <a:ext uri="{FF2B5EF4-FFF2-40B4-BE49-F238E27FC236}">
                <a16:creationId xmlns:a16="http://schemas.microsoft.com/office/drawing/2014/main" id="{3CA3630D-81A7-42AA-9C0C-9C5C372B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76325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二进制位可以表示任何对象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字符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</a:rPr>
              <a:t>26 </a:t>
            </a:r>
            <a:r>
              <a:rPr lang="zh-CN" altLang="en-US" sz="1800">
                <a:latin typeface="Times New Roman" panose="02020603050405020304" pitchFamily="18" charset="0"/>
              </a:rPr>
              <a:t>字母</a:t>
            </a:r>
            <a:r>
              <a:rPr lang="en-US" altLang="en-US" sz="1800">
                <a:latin typeface="Times New Roman" panose="02020603050405020304" pitchFamily="18" charset="0"/>
              </a:rPr>
              <a:t> =&gt; 5 位</a:t>
            </a:r>
          </a:p>
          <a:p>
            <a:pPr lvl="1">
              <a:lnSpc>
                <a:spcPct val="9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大</a:t>
            </a:r>
            <a:r>
              <a:rPr lang="en-US" altLang="zh-CN" sz="1800">
                <a:latin typeface="Times New Roman" panose="02020603050405020304" pitchFamily="18" charset="0"/>
              </a:rPr>
              <a:t>/</a:t>
            </a:r>
            <a:r>
              <a:rPr lang="zh-CN" altLang="en-US" sz="1800">
                <a:latin typeface="Times New Roman" panose="02020603050405020304" pitchFamily="18" charset="0"/>
              </a:rPr>
              <a:t>小写</a:t>
            </a:r>
            <a:r>
              <a:rPr lang="en-US" altLang="en-US" sz="1800">
                <a:latin typeface="Times New Roman" panose="02020603050405020304" pitchFamily="18" charset="0"/>
              </a:rPr>
              <a:t> + </a:t>
            </a:r>
            <a:r>
              <a:rPr lang="zh-CN" altLang="en-US" sz="1800">
                <a:latin typeface="Times New Roman" panose="02020603050405020304" pitchFamily="18" charset="0"/>
              </a:rPr>
              <a:t>其它符号</a:t>
            </a:r>
            <a:r>
              <a:rPr lang="en-US" altLang="en-US" sz="1800">
                <a:latin typeface="Times New Roman" panose="02020603050405020304" pitchFamily="18" charset="0"/>
              </a:rPr>
              <a:t> =&gt; 7 </a:t>
            </a:r>
            <a:r>
              <a:rPr lang="en-US" altLang="zh-CN" sz="1800">
                <a:latin typeface="Times New Roman" panose="02020603050405020304" pitchFamily="18" charset="0"/>
              </a:rPr>
              <a:t>bits (in 8)</a:t>
            </a:r>
          </a:p>
          <a:p>
            <a:pPr lvl="1">
              <a:lnSpc>
                <a:spcPct val="9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世界上其他语言</a:t>
            </a:r>
            <a:r>
              <a:rPr lang="en-US" altLang="en-US" sz="1800">
                <a:latin typeface="Times New Roman" panose="02020603050405020304" pitchFamily="18" charset="0"/>
              </a:rPr>
              <a:t> =&gt; 16 </a:t>
            </a:r>
            <a:r>
              <a:rPr lang="en-US" altLang="zh-CN" sz="1800">
                <a:latin typeface="Times New Roman" panose="02020603050405020304" pitchFamily="18" charset="0"/>
              </a:rPr>
              <a:t>bits   (unicode)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无符号整数</a:t>
            </a:r>
            <a:r>
              <a:rPr lang="en-US" altLang="en-US" sz="2800">
                <a:latin typeface="Times New Roman" panose="02020603050405020304" pitchFamily="18" charset="0"/>
              </a:rPr>
              <a:t> (0, 1, …, 2</a:t>
            </a:r>
            <a:r>
              <a:rPr lang="en-US" altLang="zh-CN" sz="2800" baseline="30000">
                <a:latin typeface="Times New Roman" panose="02020603050405020304" pitchFamily="18" charset="0"/>
              </a:rPr>
              <a:t>n-1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逻辑</a:t>
            </a:r>
            <a:r>
              <a:rPr lang="en-US" altLang="en-US" sz="2800">
                <a:latin typeface="Times New Roman" panose="02020603050405020304" pitchFamily="18" charset="0"/>
              </a:rPr>
              <a:t>值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</a:rPr>
              <a:t>0 -&gt; </a:t>
            </a:r>
            <a:r>
              <a:rPr lang="en-US" altLang="zh-CN" sz="1800">
                <a:latin typeface="Times New Roman" panose="02020603050405020304" pitchFamily="18" charset="0"/>
              </a:rPr>
              <a:t>False, 1 =&gt; True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颜色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位置</a:t>
            </a:r>
            <a:r>
              <a:rPr lang="en-US" altLang="en-US" sz="2800">
                <a:latin typeface="Times New Roman" panose="02020603050405020304" pitchFamily="18" charset="0"/>
              </a:rPr>
              <a:t> / </a:t>
            </a:r>
            <a:r>
              <a:rPr lang="zh-CN" altLang="en-US" sz="2800">
                <a:latin typeface="Times New Roman" panose="02020603050405020304" pitchFamily="18" charset="0"/>
              </a:rPr>
              <a:t>地址</a:t>
            </a:r>
            <a:r>
              <a:rPr lang="en-US" altLang="en-US" sz="2800">
                <a:latin typeface="Times New Roman" panose="02020603050405020304" pitchFamily="18" charset="0"/>
              </a:rPr>
              <a:t> / </a:t>
            </a:r>
            <a:r>
              <a:rPr lang="zh-CN" altLang="en-US" sz="2800">
                <a:latin typeface="Times New Roman" panose="02020603050405020304" pitchFamily="18" charset="0"/>
              </a:rPr>
              <a:t>指令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但 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位只能代表</a:t>
            </a:r>
            <a:r>
              <a:rPr lang="en-US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 2</a:t>
            </a:r>
            <a:r>
              <a:rPr lang="en-US" altLang="zh-CN" sz="2800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个不同的对象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9572" name="直接连接符 79875">
            <a:extLst>
              <a:ext uri="{FF2B5EF4-FFF2-40B4-BE49-F238E27FC236}">
                <a16:creationId xmlns:a16="http://schemas.microsoft.com/office/drawing/2014/main" id="{190FA6B1-30C5-4043-A58A-C84C6CAF0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000125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Pages>0</Pages>
  <Words>6184</Words>
  <Characters>0</Characters>
  <Application>Microsoft Office PowerPoint</Application>
  <DocSecurity>0</DocSecurity>
  <PresentationFormat>全屏显示(4:3)</PresentationFormat>
  <Lines>0</Lines>
  <Paragraphs>878</Paragraphs>
  <Slides>83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105" baseType="lpstr">
      <vt:lpstr>MS Song</vt:lpstr>
      <vt:lpstr>UniversalMath1 BT</vt:lpstr>
      <vt:lpstr>黑体</vt:lpstr>
      <vt:lpstr>华文行楷</vt:lpstr>
      <vt:lpstr>华文新魏</vt:lpstr>
      <vt:lpstr>楷体_GB2312</vt:lpstr>
      <vt:lpstr>隶书</vt:lpstr>
      <vt:lpstr>宋体</vt:lpstr>
      <vt:lpstr>宋体</vt:lpstr>
      <vt:lpstr>幼圆</vt:lpstr>
      <vt:lpstr>Arial</vt:lpstr>
      <vt:lpstr>Calibri</vt:lpstr>
      <vt:lpstr>Impact</vt:lpstr>
      <vt:lpstr>Symbol</vt:lpstr>
      <vt:lpstr>Tahoma</vt:lpstr>
      <vt:lpstr>Times New Roman</vt:lpstr>
      <vt:lpstr>Wide Latin</vt:lpstr>
      <vt:lpstr>Wingdings</vt:lpstr>
      <vt:lpstr>2_默认设计模板</vt:lpstr>
      <vt:lpstr>1_默认设计模板</vt:lpstr>
      <vt:lpstr>Bitmap Image</vt:lpstr>
      <vt:lpstr>Equation.3</vt:lpstr>
      <vt:lpstr> 2018年暑期·计算机组成原理   第二篇 计算机的数据表示及运算 </vt:lpstr>
      <vt:lpstr>回顾第一篇</vt:lpstr>
      <vt:lpstr>电子计算机问世的条件</vt:lpstr>
      <vt:lpstr>计算模型</vt:lpstr>
      <vt:lpstr>PowerPoint 演示文稿</vt:lpstr>
      <vt:lpstr>学习计算机的首要问题</vt:lpstr>
      <vt:lpstr>计算机的数据表示与运算</vt:lpstr>
      <vt:lpstr>数据编码与表示</vt:lpstr>
      <vt:lpstr>PowerPoint 演示文稿</vt:lpstr>
      <vt:lpstr>逻辑型数据</vt:lpstr>
      <vt:lpstr>字符型数据的表示</vt:lpstr>
      <vt:lpstr>英文字符的ASCII编码</vt:lpstr>
      <vt:lpstr>完整的ASCII字符编码集</vt:lpstr>
      <vt:lpstr>字符串的表示与存储</vt:lpstr>
      <vt:lpstr>计算机的数据表示与运算</vt:lpstr>
      <vt:lpstr>进位计数制</vt:lpstr>
      <vt:lpstr>进位记数法与进制转换</vt:lpstr>
      <vt:lpstr>十进制(Decimal)</vt:lpstr>
      <vt:lpstr>例如: 一个十进制数123.45的表示</vt:lpstr>
      <vt:lpstr>二进制(Binary)</vt:lpstr>
      <vt:lpstr>十六进制(Hexadecimal)</vt:lpstr>
      <vt:lpstr>十进制转换成二进制方法</vt:lpstr>
      <vt:lpstr>除基取余法</vt:lpstr>
      <vt:lpstr>减权定位法</vt:lpstr>
      <vt:lpstr>乘基取整法</vt:lpstr>
      <vt:lpstr>例如: 将(0.2) 10 转换成二进制小数</vt:lpstr>
      <vt:lpstr>.R进制转换成十进制的方法</vt:lpstr>
      <vt:lpstr>例</vt:lpstr>
      <vt:lpstr>二进制与八进制、十六进制之间的转换</vt:lpstr>
      <vt:lpstr>二进制转换成八进制</vt:lpstr>
      <vt:lpstr>八进制转换二进制</vt:lpstr>
      <vt:lpstr>PowerPoint 演示文稿</vt:lpstr>
      <vt:lpstr>十六进制转换成二进制</vt:lpstr>
      <vt:lpstr>计算机的数据表示与运算</vt:lpstr>
      <vt:lpstr>PowerPoint 演示文稿</vt:lpstr>
      <vt:lpstr>PowerPoint 演示文稿</vt:lpstr>
      <vt:lpstr>2）浮点表示法</vt:lpstr>
      <vt:lpstr>② 浮点数的表示方案：</vt:lpstr>
      <vt:lpstr>数值数据在计算机内的格式</vt:lpstr>
      <vt:lpstr>数值数据在计算机内的格式</vt:lpstr>
      <vt:lpstr>尾数规格化</vt:lpstr>
      <vt:lpstr>PowerPoint 演示文稿</vt:lpstr>
      <vt:lpstr>3). 定点数与浮点数的比较</vt:lpstr>
      <vt:lpstr>PowerPoint 演示文稿</vt:lpstr>
      <vt:lpstr>PowerPoint 演示文稿</vt:lpstr>
      <vt:lpstr>例2</vt:lpstr>
      <vt:lpstr>PowerPoint 演示文稿</vt:lpstr>
      <vt:lpstr>数值数据—定点数的表示方法</vt:lpstr>
      <vt:lpstr>数值数据—定点数的表示法（原码）</vt:lpstr>
      <vt:lpstr>数值数据—定点数的表示法（原码）</vt:lpstr>
      <vt:lpstr>数值数据—定点数的表示法（原码）</vt:lpstr>
      <vt:lpstr>数值数据—定点数的表示法（补码）</vt:lpstr>
      <vt:lpstr>数值数据—定点数的表示法（补码）</vt:lpstr>
      <vt:lpstr>数值数据—定点数的表示法（补码）</vt:lpstr>
      <vt:lpstr>数值数据—定点数的表示法（补码）</vt:lpstr>
      <vt:lpstr>数值数据—定点数的表示法（补码）</vt:lpstr>
      <vt:lpstr>数值数据—定点数的表示法（补码）</vt:lpstr>
      <vt:lpstr>数值数据—定点数的表示法（补码）</vt:lpstr>
      <vt:lpstr>数值数据—定点数的表示法（补码）</vt:lpstr>
      <vt:lpstr>数值数据—定点数的表示法（补码）</vt:lpstr>
      <vt:lpstr>数值数据—定点数的表示法（补码）</vt:lpstr>
      <vt:lpstr>数值数据—定点数的表示法（补码）</vt:lpstr>
      <vt:lpstr>PowerPoint 演示文稿</vt:lpstr>
      <vt:lpstr>数值数据—定点数的表示法（补码）</vt:lpstr>
      <vt:lpstr>数值数据—定点数的表示法（补码）</vt:lpstr>
      <vt:lpstr>补码表示中的符号位扩展</vt:lpstr>
      <vt:lpstr>数值数据—定点数的表示法（补码）</vt:lpstr>
      <vt:lpstr>数值数据—定点数的表示法（补码）</vt:lpstr>
      <vt:lpstr>-1的补码</vt:lpstr>
      <vt:lpstr>数值数据—定点数的表示法（反码）</vt:lpstr>
      <vt:lpstr>数值数据—定点数的表示法（反码）</vt:lpstr>
      <vt:lpstr>定点数（移码）的表示法</vt:lpstr>
      <vt:lpstr>数值数据—定点数的表示法（移码）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原 反 补码表示小结</vt:lpstr>
      <vt:lpstr>计算机组成原理8月11日作业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 第二篇 数据表示及运算器</dc:title>
  <dc:subject/>
  <dc:creator>Gavin</dc:creator>
  <cp:keywords/>
  <dc:description/>
  <cp:lastModifiedBy>Zhengang Zhao</cp:lastModifiedBy>
  <cp:revision>299</cp:revision>
  <dcterms:created xsi:type="dcterms:W3CDTF">2016-07-28T05:57:31Z</dcterms:created>
  <dcterms:modified xsi:type="dcterms:W3CDTF">2018-08-09T15:24:13Z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