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0"/>
  </p:notesMasterIdLst>
  <p:sldIdLst>
    <p:sldId id="630" r:id="rId2"/>
    <p:sldId id="631" r:id="rId3"/>
    <p:sldId id="971" r:id="rId4"/>
    <p:sldId id="351" r:id="rId5"/>
    <p:sldId id="374" r:id="rId6"/>
    <p:sldId id="375" r:id="rId7"/>
    <p:sldId id="379" r:id="rId8"/>
    <p:sldId id="439" r:id="rId9"/>
    <p:sldId id="440" r:id="rId10"/>
    <p:sldId id="441" r:id="rId11"/>
    <p:sldId id="442" r:id="rId12"/>
    <p:sldId id="443" r:id="rId13"/>
    <p:sldId id="444" r:id="rId14"/>
    <p:sldId id="445" r:id="rId15"/>
    <p:sldId id="924" r:id="rId16"/>
    <p:sldId id="380" r:id="rId17"/>
    <p:sldId id="446" r:id="rId18"/>
    <p:sldId id="723" r:id="rId19"/>
    <p:sldId id="972" r:id="rId20"/>
    <p:sldId id="376" r:id="rId21"/>
    <p:sldId id="447" r:id="rId22"/>
    <p:sldId id="381" r:id="rId23"/>
    <p:sldId id="385" r:id="rId24"/>
    <p:sldId id="382" r:id="rId25"/>
    <p:sldId id="386" r:id="rId26"/>
    <p:sldId id="461" r:id="rId27"/>
    <p:sldId id="473" r:id="rId28"/>
    <p:sldId id="474" r:id="rId29"/>
    <p:sldId id="465" r:id="rId30"/>
    <p:sldId id="464" r:id="rId31"/>
    <p:sldId id="466" r:id="rId32"/>
    <p:sldId id="467" r:id="rId33"/>
    <p:sldId id="475" r:id="rId34"/>
    <p:sldId id="471" r:id="rId35"/>
    <p:sldId id="804" r:id="rId36"/>
    <p:sldId id="801" r:id="rId37"/>
    <p:sldId id="802" r:id="rId38"/>
    <p:sldId id="803" r:id="rId39"/>
    <p:sldId id="377" r:id="rId40"/>
    <p:sldId id="483" r:id="rId41"/>
    <p:sldId id="484" r:id="rId42"/>
    <p:sldId id="867" r:id="rId43"/>
    <p:sldId id="485" r:id="rId44"/>
    <p:sldId id="576" r:id="rId45"/>
    <p:sldId id="629" r:id="rId46"/>
    <p:sldId id="486" r:id="rId47"/>
    <p:sldId id="492" r:id="rId48"/>
    <p:sldId id="515" r:id="rId49"/>
    <p:sldId id="497" r:id="rId50"/>
    <p:sldId id="488" r:id="rId51"/>
    <p:sldId id="487" r:id="rId52"/>
    <p:sldId id="489" r:id="rId53"/>
    <p:sldId id="498" r:id="rId54"/>
    <p:sldId id="499" r:id="rId55"/>
    <p:sldId id="575" r:id="rId56"/>
    <p:sldId id="501" r:id="rId57"/>
    <p:sldId id="490" r:id="rId58"/>
    <p:sldId id="493" r:id="rId59"/>
    <p:sldId id="522" r:id="rId60"/>
    <p:sldId id="523" r:id="rId61"/>
    <p:sldId id="524" r:id="rId62"/>
    <p:sldId id="579" r:id="rId63"/>
    <p:sldId id="521" r:id="rId64"/>
    <p:sldId id="527" r:id="rId65"/>
    <p:sldId id="528" r:id="rId66"/>
    <p:sldId id="529" r:id="rId67"/>
    <p:sldId id="530" r:id="rId68"/>
    <p:sldId id="494" r:id="rId69"/>
    <p:sldId id="495" r:id="rId70"/>
    <p:sldId id="496" r:id="rId71"/>
    <p:sldId id="531" r:id="rId72"/>
    <p:sldId id="378" r:id="rId73"/>
    <p:sldId id="532" r:id="rId74"/>
    <p:sldId id="554" r:id="rId75"/>
    <p:sldId id="551" r:id="rId76"/>
    <p:sldId id="533" r:id="rId77"/>
    <p:sldId id="556" r:id="rId78"/>
    <p:sldId id="540" r:id="rId79"/>
    <p:sldId id="557" r:id="rId80"/>
    <p:sldId id="558" r:id="rId81"/>
    <p:sldId id="559" r:id="rId82"/>
    <p:sldId id="560" r:id="rId83"/>
    <p:sldId id="563" r:id="rId84"/>
    <p:sldId id="561" r:id="rId85"/>
    <p:sldId id="562" r:id="rId86"/>
    <p:sldId id="535" r:id="rId87"/>
    <p:sldId id="555" r:id="rId88"/>
    <p:sldId id="534" r:id="rId89"/>
    <p:sldId id="564" r:id="rId90"/>
    <p:sldId id="568" r:id="rId91"/>
    <p:sldId id="570" r:id="rId92"/>
    <p:sldId id="569" r:id="rId93"/>
    <p:sldId id="571" r:id="rId94"/>
    <p:sldId id="565" r:id="rId95"/>
    <p:sldId id="566" r:id="rId96"/>
    <p:sldId id="578" r:id="rId97"/>
    <p:sldId id="567" r:id="rId98"/>
    <p:sldId id="805" r:id="rId9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9C9B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2" autoAdjust="0"/>
    <p:restoredTop sz="82472" autoAdjust="0"/>
  </p:normalViewPr>
  <p:slideViewPr>
    <p:cSldViewPr>
      <p:cViewPr varScale="1">
        <p:scale>
          <a:sx n="71" d="100"/>
          <a:sy n="71" d="100"/>
        </p:scale>
        <p:origin x="153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5121">
            <a:extLst>
              <a:ext uri="{FF2B5EF4-FFF2-40B4-BE49-F238E27FC236}">
                <a16:creationId xmlns:a16="http://schemas.microsoft.com/office/drawing/2014/main" id="{AA07A1DB-DFEE-4B3D-B02E-E618363711F6}"/>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5123" name="日期占位符 5122">
            <a:extLst>
              <a:ext uri="{FF2B5EF4-FFF2-40B4-BE49-F238E27FC236}">
                <a16:creationId xmlns:a16="http://schemas.microsoft.com/office/drawing/2014/main" id="{30081EB2-3EE8-4933-87E5-AAD39CD094D5}"/>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dirty="0"/>
            </a:lvl1pPr>
          </a:lstStyle>
          <a:p>
            <a:endParaRPr lang="zh-CN" altLang="en-US"/>
          </a:p>
        </p:txBody>
      </p:sp>
      <p:sp>
        <p:nvSpPr>
          <p:cNvPr id="3076" name="幻灯片图像占位符 5123">
            <a:extLst>
              <a:ext uri="{FF2B5EF4-FFF2-40B4-BE49-F238E27FC236}">
                <a16:creationId xmlns:a16="http://schemas.microsoft.com/office/drawing/2014/main" id="{9B9B36D1-659E-43BE-A469-7783107D2F0E}"/>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文本占位符 5124">
            <a:extLst>
              <a:ext uri="{FF2B5EF4-FFF2-40B4-BE49-F238E27FC236}">
                <a16:creationId xmlns:a16="http://schemas.microsoft.com/office/drawing/2014/main" id="{08AC1337-DE35-448E-9865-6341105E19FD}"/>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页脚占位符 5125">
            <a:extLst>
              <a:ext uri="{FF2B5EF4-FFF2-40B4-BE49-F238E27FC236}">
                <a16:creationId xmlns:a16="http://schemas.microsoft.com/office/drawing/2014/main" id="{6440A990-FFE1-42A9-B8E7-AF967B33602A}"/>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dirty="0"/>
            </a:lvl1pPr>
          </a:lstStyle>
          <a:p>
            <a:endParaRPr lang="zh-CN"/>
          </a:p>
        </p:txBody>
      </p:sp>
      <p:sp>
        <p:nvSpPr>
          <p:cNvPr id="5127" name="灯片编号占位符 5126">
            <a:extLst>
              <a:ext uri="{FF2B5EF4-FFF2-40B4-BE49-F238E27FC236}">
                <a16:creationId xmlns:a16="http://schemas.microsoft.com/office/drawing/2014/main" id="{53C4A788-73FB-4B30-818E-177564797429}"/>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dirty="0">
                <a:cs typeface="+mn-ea"/>
              </a:defRPr>
            </a:lvl1pPr>
          </a:lstStyle>
          <a:p>
            <a:fld id="{A697FD41-EB37-4C83-87F5-DAF1EF69DE1E}"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89441">
            <a:extLst>
              <a:ext uri="{FF2B5EF4-FFF2-40B4-BE49-F238E27FC236}">
                <a16:creationId xmlns:a16="http://schemas.microsoft.com/office/drawing/2014/main" id="{3F409E60-50FB-455A-8F2B-D75232354CEC}"/>
              </a:ext>
            </a:extLst>
          </p:cNvPr>
          <p:cNvSpPr>
            <a:spLocks noGrp="1" noRot="1" noChangeAspect="1" noChangeArrowheads="1" noTextEdit="1"/>
          </p:cNvSpPr>
          <p:nvPr>
            <p:ph type="sldImg" idx="4294967295"/>
          </p:nvPr>
        </p:nvSpPr>
        <p:spPr>
          <a:ln/>
        </p:spPr>
      </p:sp>
      <p:sp>
        <p:nvSpPr>
          <p:cNvPr id="6146" name="文本占位符 189442">
            <a:extLst>
              <a:ext uri="{FF2B5EF4-FFF2-40B4-BE49-F238E27FC236}">
                <a16:creationId xmlns:a16="http://schemas.microsoft.com/office/drawing/2014/main" id="{E7A05A94-0F9D-4526-9D01-D645C69BEBF8}"/>
              </a:ext>
            </a:extLst>
          </p:cNvPr>
          <p:cNvSpPr>
            <a:spLocks noGrp="1" noChangeArrowheads="1"/>
          </p:cNvSpPr>
          <p:nvPr>
            <p:ph type="body" idx="4294967295"/>
          </p:nvPr>
        </p:nvSpPr>
        <p:spPr/>
        <p:txBody>
          <a:bodyPr/>
          <a:lstStyle/>
          <a:p>
            <a:endParaRPr lang="zh-CN" altLang="zh-CN"/>
          </a:p>
        </p:txBody>
      </p:sp>
      <p:sp>
        <p:nvSpPr>
          <p:cNvPr id="6147" name="灯片编号占位符 1">
            <a:extLst>
              <a:ext uri="{FF2B5EF4-FFF2-40B4-BE49-F238E27FC236}">
                <a16:creationId xmlns:a16="http://schemas.microsoft.com/office/drawing/2014/main" id="{1AC672C8-6D57-4149-822B-7EE18BCB78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48556FA4-562E-48FB-AF70-16E20A1812C8}" type="slidenum">
              <a:rPr lang="zh-CN" altLang="en-US" smtClean="0">
                <a:latin typeface="Calibri" panose="020F0502020204030204" pitchFamily="34" charset="0"/>
              </a:rPr>
              <a:pPr>
                <a:buFont typeface="Arial" panose="020B0604020202020204" pitchFamily="34" charset="0"/>
                <a:buChar char="•"/>
              </a:pPr>
              <a:t>2</a:t>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166337">
            <a:extLst>
              <a:ext uri="{FF2B5EF4-FFF2-40B4-BE49-F238E27FC236}">
                <a16:creationId xmlns:a16="http://schemas.microsoft.com/office/drawing/2014/main" id="{6B5BD028-8215-455F-A03B-A8F06C6FC3AC}"/>
              </a:ext>
            </a:extLst>
          </p:cNvPr>
          <p:cNvSpPr>
            <a:spLocks noGrp="1" noRot="1" noChangeAspect="1" noChangeArrowheads="1" noTextEdit="1"/>
          </p:cNvSpPr>
          <p:nvPr>
            <p:ph type="sldImg" idx="4294967295"/>
          </p:nvPr>
        </p:nvSpPr>
        <p:spPr>
          <a:ln/>
        </p:spPr>
      </p:sp>
      <p:sp>
        <p:nvSpPr>
          <p:cNvPr id="39938" name="文本占位符 1166338">
            <a:extLst>
              <a:ext uri="{FF2B5EF4-FFF2-40B4-BE49-F238E27FC236}">
                <a16:creationId xmlns:a16="http://schemas.microsoft.com/office/drawing/2014/main" id="{ED6A6299-F905-4136-91C5-2202DC3F7E3C}"/>
              </a:ext>
            </a:extLst>
          </p:cNvPr>
          <p:cNvSpPr>
            <a:spLocks noGrp="1" noChangeArrowheads="1"/>
          </p:cNvSpPr>
          <p:nvPr>
            <p:ph type="body" idx="4294967295"/>
          </p:nvPr>
        </p:nvSpPr>
        <p:spPr/>
        <p:txBody>
          <a:bodyPr/>
          <a:lstStyle/>
          <a:p>
            <a:r>
              <a:rPr lang="zh-CN" altLang="en-US"/>
              <a:t>以上一页的例子为例，说明。</a:t>
            </a:r>
          </a:p>
          <a:p>
            <a:r>
              <a:rPr lang="zh-CN" altLang="en-US"/>
              <a:t>设想原理判断电路！</a:t>
            </a:r>
          </a:p>
          <a:p>
            <a:r>
              <a:rPr lang="zh-CN" altLang="en-US"/>
              <a:t>为何判断法成立？</a:t>
            </a:r>
          </a:p>
        </p:txBody>
      </p:sp>
      <p:sp>
        <p:nvSpPr>
          <p:cNvPr id="39939" name="灯片编号占位符 1">
            <a:extLst>
              <a:ext uri="{FF2B5EF4-FFF2-40B4-BE49-F238E27FC236}">
                <a16:creationId xmlns:a16="http://schemas.microsoft.com/office/drawing/2014/main" id="{9D74885D-A844-4CFE-95D1-113C38205B9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04AC742-13C7-4CF6-B88F-17EAF3FEA228}" type="slidenum">
              <a:rPr lang="zh-CN" altLang="en-US" smtClean="0"/>
              <a:pPr/>
              <a:t>27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174529">
            <a:extLst>
              <a:ext uri="{FF2B5EF4-FFF2-40B4-BE49-F238E27FC236}">
                <a16:creationId xmlns:a16="http://schemas.microsoft.com/office/drawing/2014/main" id="{B5FCC1ED-F311-4A02-A158-5BFABBD96260}"/>
              </a:ext>
            </a:extLst>
          </p:cNvPr>
          <p:cNvSpPr>
            <a:spLocks noGrp="1" noRot="1" noChangeAspect="1" noChangeArrowheads="1" noTextEdit="1"/>
          </p:cNvSpPr>
          <p:nvPr>
            <p:ph type="sldImg" idx="4294967295"/>
          </p:nvPr>
        </p:nvSpPr>
        <p:spPr>
          <a:ln/>
        </p:spPr>
      </p:sp>
      <p:sp>
        <p:nvSpPr>
          <p:cNvPr id="41986" name="文本占位符 1174530">
            <a:extLst>
              <a:ext uri="{FF2B5EF4-FFF2-40B4-BE49-F238E27FC236}">
                <a16:creationId xmlns:a16="http://schemas.microsoft.com/office/drawing/2014/main" id="{C3F0AD43-F45E-496A-B56E-D6440C49C77A}"/>
              </a:ext>
            </a:extLst>
          </p:cNvPr>
          <p:cNvSpPr>
            <a:spLocks noGrp="1" noChangeArrowheads="1"/>
          </p:cNvSpPr>
          <p:nvPr>
            <p:ph type="body" idx="4294967295"/>
          </p:nvPr>
        </p:nvSpPr>
        <p:spPr/>
        <p:txBody>
          <a:bodyPr/>
          <a:lstStyle/>
          <a:p>
            <a:r>
              <a:rPr lang="zh-CN" altLang="en-US"/>
              <a:t>为何判断规则成立？</a:t>
            </a:r>
          </a:p>
        </p:txBody>
      </p:sp>
      <p:sp>
        <p:nvSpPr>
          <p:cNvPr id="41987" name="灯片编号占位符 1">
            <a:extLst>
              <a:ext uri="{FF2B5EF4-FFF2-40B4-BE49-F238E27FC236}">
                <a16:creationId xmlns:a16="http://schemas.microsoft.com/office/drawing/2014/main" id="{FFC5484A-BDB1-4C32-A909-556C19CF0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EF5C0E2-FDCD-4977-8370-2BBC057B622A}" type="slidenum">
              <a:rPr lang="zh-CN" altLang="en-US" smtClean="0"/>
              <a:pPr/>
              <a:t>28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175553">
            <a:extLst>
              <a:ext uri="{FF2B5EF4-FFF2-40B4-BE49-F238E27FC236}">
                <a16:creationId xmlns:a16="http://schemas.microsoft.com/office/drawing/2014/main" id="{9D576C8C-78EA-4D73-BA51-4BBB2731C157}"/>
              </a:ext>
            </a:extLst>
          </p:cNvPr>
          <p:cNvSpPr>
            <a:spLocks noGrp="1" noRot="1" noChangeAspect="1" noChangeArrowheads="1" noTextEdit="1"/>
          </p:cNvSpPr>
          <p:nvPr>
            <p:ph type="sldImg" idx="4294967295"/>
          </p:nvPr>
        </p:nvSpPr>
        <p:spPr>
          <a:ln/>
        </p:spPr>
      </p:sp>
      <p:sp>
        <p:nvSpPr>
          <p:cNvPr id="48130" name="文本占位符 1175554">
            <a:extLst>
              <a:ext uri="{FF2B5EF4-FFF2-40B4-BE49-F238E27FC236}">
                <a16:creationId xmlns:a16="http://schemas.microsoft.com/office/drawing/2014/main" id="{517DED92-2FCE-4728-8B4F-2F57D2136DDB}"/>
              </a:ext>
            </a:extLst>
          </p:cNvPr>
          <p:cNvSpPr>
            <a:spLocks noGrp="1" noChangeArrowheads="1"/>
          </p:cNvSpPr>
          <p:nvPr>
            <p:ph type="body" idx="4294967295"/>
          </p:nvPr>
        </p:nvSpPr>
        <p:spPr/>
        <p:txBody>
          <a:bodyPr/>
          <a:lstStyle/>
          <a:p>
            <a:r>
              <a:rPr lang="zh-CN" altLang="en-US"/>
              <a:t>符号位的低位是数值位的进位。</a:t>
            </a:r>
          </a:p>
        </p:txBody>
      </p:sp>
      <p:sp>
        <p:nvSpPr>
          <p:cNvPr id="48131" name="灯片编号占位符 1">
            <a:extLst>
              <a:ext uri="{FF2B5EF4-FFF2-40B4-BE49-F238E27FC236}">
                <a16:creationId xmlns:a16="http://schemas.microsoft.com/office/drawing/2014/main" id="{6B0F5793-8CDC-4AFC-8A52-B1E8EFA306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6F78D67-233A-42AD-BA7C-A6593322693C}" type="slidenum">
              <a:rPr lang="zh-CN" altLang="en-US" smtClean="0"/>
              <a:pPr/>
              <a:t>33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FCAE1683-BDC3-4BDC-AD01-7FFB11A23839}"/>
              </a:ext>
            </a:extLst>
          </p:cNvPr>
          <p:cNvSpPr>
            <a:spLocks noGrp="1" noRot="1" noChangeAspect="1" noChangeArrowheads="1" noTextEdit="1"/>
          </p:cNvSpPr>
          <p:nvPr>
            <p:ph type="sldImg" idx="4294967295"/>
          </p:nvPr>
        </p:nvSpPr>
        <p:spPr>
          <a:ln/>
        </p:spPr>
      </p:sp>
      <p:sp>
        <p:nvSpPr>
          <p:cNvPr id="50178" name="文本占位符 2">
            <a:extLst>
              <a:ext uri="{FF2B5EF4-FFF2-40B4-BE49-F238E27FC236}">
                <a16:creationId xmlns:a16="http://schemas.microsoft.com/office/drawing/2014/main" id="{C837C8A1-E73E-4785-BBED-5AEC3A292745}"/>
              </a:ext>
            </a:extLst>
          </p:cNvPr>
          <p:cNvSpPr>
            <a:spLocks noGrp="1" noChangeArrowheads="1"/>
          </p:cNvSpPr>
          <p:nvPr>
            <p:ph type="body" idx="4294967295"/>
          </p:nvPr>
        </p:nvSpPr>
        <p:spPr/>
        <p:txBody>
          <a:bodyPr/>
          <a:lstStyle/>
          <a:p>
            <a:r>
              <a:rPr lang="en-US" altLang="zh-CN"/>
              <a:t>GA </a:t>
            </a:r>
            <a:r>
              <a:rPr lang="zh-CN" altLang="en-US"/>
              <a:t>为加法标记</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184769">
            <a:extLst>
              <a:ext uri="{FF2B5EF4-FFF2-40B4-BE49-F238E27FC236}">
                <a16:creationId xmlns:a16="http://schemas.microsoft.com/office/drawing/2014/main" id="{2702F104-3FB1-45B0-8F08-58F6D0E1C800}"/>
              </a:ext>
            </a:extLst>
          </p:cNvPr>
          <p:cNvSpPr>
            <a:spLocks noGrp="1" noRot="1" noChangeAspect="1" noChangeArrowheads="1" noTextEdit="1"/>
          </p:cNvSpPr>
          <p:nvPr>
            <p:ph type="sldImg" idx="4294967295"/>
          </p:nvPr>
        </p:nvSpPr>
        <p:spPr>
          <a:ln/>
        </p:spPr>
      </p:sp>
      <p:sp>
        <p:nvSpPr>
          <p:cNvPr id="52226" name="文本占位符 1184770">
            <a:extLst>
              <a:ext uri="{FF2B5EF4-FFF2-40B4-BE49-F238E27FC236}">
                <a16:creationId xmlns:a16="http://schemas.microsoft.com/office/drawing/2014/main" id="{CF2E9616-5BA7-4EB1-A997-4D3F1A3B555A}"/>
              </a:ext>
            </a:extLst>
          </p:cNvPr>
          <p:cNvSpPr>
            <a:spLocks noGrp="1" noChangeArrowheads="1"/>
          </p:cNvSpPr>
          <p:nvPr>
            <p:ph type="body" idx="4294967295"/>
          </p:nvPr>
        </p:nvSpPr>
        <p:spPr/>
        <p:txBody>
          <a:bodyPr/>
          <a:lstStyle/>
          <a:p>
            <a:r>
              <a:rPr lang="zh-CN" altLang="en-US"/>
              <a:t>编程实现！</a:t>
            </a:r>
          </a:p>
        </p:txBody>
      </p:sp>
      <p:sp>
        <p:nvSpPr>
          <p:cNvPr id="52227" name="灯片编号占位符 1">
            <a:extLst>
              <a:ext uri="{FF2B5EF4-FFF2-40B4-BE49-F238E27FC236}">
                <a16:creationId xmlns:a16="http://schemas.microsoft.com/office/drawing/2014/main" id="{EF0757E8-100F-4C4B-A6E3-85CA7E6DAC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ACFB51E-E36B-46AC-9805-E0D72D50092B}" type="slidenum">
              <a:rPr lang="zh-CN" altLang="en-US" smtClean="0"/>
              <a:pPr/>
              <a:t>35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176577">
            <a:extLst>
              <a:ext uri="{FF2B5EF4-FFF2-40B4-BE49-F238E27FC236}">
                <a16:creationId xmlns:a16="http://schemas.microsoft.com/office/drawing/2014/main" id="{2F43CF35-1ABD-4DE1-A9C2-899271961B21}"/>
              </a:ext>
            </a:extLst>
          </p:cNvPr>
          <p:cNvSpPr>
            <a:spLocks noGrp="1" noRot="1" noChangeAspect="1" noChangeArrowheads="1" noTextEdit="1"/>
          </p:cNvSpPr>
          <p:nvPr>
            <p:ph type="sldImg" idx="4294967295"/>
          </p:nvPr>
        </p:nvSpPr>
        <p:spPr>
          <a:ln/>
        </p:spPr>
      </p:sp>
      <p:sp>
        <p:nvSpPr>
          <p:cNvPr id="58370" name="文本占位符 1176578">
            <a:extLst>
              <a:ext uri="{FF2B5EF4-FFF2-40B4-BE49-F238E27FC236}">
                <a16:creationId xmlns:a16="http://schemas.microsoft.com/office/drawing/2014/main" id="{B6496DB6-294C-4601-B628-73D1803B1C00}"/>
              </a:ext>
            </a:extLst>
          </p:cNvPr>
          <p:cNvSpPr>
            <a:spLocks noGrp="1" noChangeArrowheads="1"/>
          </p:cNvSpPr>
          <p:nvPr>
            <p:ph type="body" idx="4294967295"/>
          </p:nvPr>
        </p:nvSpPr>
        <p:spPr/>
        <p:txBody>
          <a:bodyPr/>
          <a:lstStyle/>
          <a:p>
            <a:r>
              <a:rPr lang="zh-CN" altLang="en-US"/>
              <a:t>二进制乘法仅仅是部分积高位与被乘数不断相加</a:t>
            </a:r>
          </a:p>
          <a:p>
            <a:r>
              <a:rPr lang="zh-CN" altLang="en-US"/>
              <a:t>阵列乘法器根据手算方法完成乘法。</a:t>
            </a:r>
          </a:p>
        </p:txBody>
      </p:sp>
      <p:sp>
        <p:nvSpPr>
          <p:cNvPr id="58371" name="灯片编号占位符 1">
            <a:extLst>
              <a:ext uri="{FF2B5EF4-FFF2-40B4-BE49-F238E27FC236}">
                <a16:creationId xmlns:a16="http://schemas.microsoft.com/office/drawing/2014/main" id="{F6F4B237-9F9B-4910-B97A-58567A4088E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8F3D148-9AD1-4F8B-80CB-5AE0255D425A}" type="slidenum">
              <a:rPr lang="zh-CN" altLang="en-US" smtClean="0"/>
              <a:pPr/>
              <a:t>40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695297">
            <a:extLst>
              <a:ext uri="{FF2B5EF4-FFF2-40B4-BE49-F238E27FC236}">
                <a16:creationId xmlns:a16="http://schemas.microsoft.com/office/drawing/2014/main" id="{F3887587-FF0C-4BC7-ACD8-AFB284EC174A}"/>
              </a:ext>
            </a:extLst>
          </p:cNvPr>
          <p:cNvSpPr>
            <a:spLocks noGrp="1" noRot="1" noChangeAspect="1" noChangeArrowheads="1" noTextEdit="1"/>
          </p:cNvSpPr>
          <p:nvPr>
            <p:ph type="sldImg" idx="4294967295"/>
          </p:nvPr>
        </p:nvSpPr>
        <p:spPr>
          <a:ln/>
        </p:spPr>
      </p:sp>
      <p:sp>
        <p:nvSpPr>
          <p:cNvPr id="61442" name="Text Placeholder 695298">
            <a:extLst>
              <a:ext uri="{FF2B5EF4-FFF2-40B4-BE49-F238E27FC236}">
                <a16:creationId xmlns:a16="http://schemas.microsoft.com/office/drawing/2014/main" id="{077E6C61-7B97-40C3-94EE-A7A9DD409D29}"/>
              </a:ext>
            </a:extLst>
          </p:cNvPr>
          <p:cNvSpPr>
            <a:spLocks noGrp="1" noChangeArrowheads="1"/>
          </p:cNvSpPr>
          <p:nvPr>
            <p:ph type="body" idx="4294967295"/>
          </p:nvPr>
        </p:nvSpPr>
        <p:spPr/>
        <p:txBody>
          <a:bodyPr/>
          <a:lstStyle/>
          <a:p>
            <a:r>
              <a:rPr lang="zh-CN" altLang="en-US"/>
              <a:t>注意：本例中采用的是“直接寻址”方式，而在上一页中，操作基于“寄存器寻址”    注意机器字长的限制</a:t>
            </a:r>
          </a:p>
        </p:txBody>
      </p:sp>
      <p:sp>
        <p:nvSpPr>
          <p:cNvPr id="71683" name="Slide Number Placeholder 1">
            <a:extLst>
              <a:ext uri="{FF2B5EF4-FFF2-40B4-BE49-F238E27FC236}">
                <a16:creationId xmlns:a16="http://schemas.microsoft.com/office/drawing/2014/main" id="{7791560F-2A59-40EB-846E-4A28DE65DD99}"/>
              </a:ext>
            </a:extLst>
          </p:cNvPr>
          <p:cNvSpPr txBox="1">
            <a:spLocks noGrp="1" noChangeArrowheads="1"/>
          </p:cNvSpPr>
          <p:nvPr>
            <p:ph type="sldNum" sz="quarter"/>
          </p:nvPr>
        </p:nvSpPr>
        <p:spPr bwMode="auto">
          <a:xfrm>
            <a:off x="3884613" y="8685213"/>
            <a:ext cx="2971800" cy="4572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defRPr/>
            </a:pPr>
            <a:fld id="{92F6B425-8065-4A71-83CC-37AD13B41214}" type="slidenum">
              <a:rPr lang="zh-CN" altLang="en-US" sz="1200" noProof="1">
                <a:cs typeface="+mn-ea"/>
                <a:sym typeface="+mn-ea"/>
              </a:rPr>
              <a:pPr algn="r">
                <a:defRPr/>
              </a:pPr>
              <a:t>42</a:t>
            </a:fld>
            <a:endParaRPr lang="zh-CN" altLang="en-US" sz="1200" noProof="1">
              <a:cs typeface="+mn-ea"/>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168385">
            <a:extLst>
              <a:ext uri="{FF2B5EF4-FFF2-40B4-BE49-F238E27FC236}">
                <a16:creationId xmlns:a16="http://schemas.microsoft.com/office/drawing/2014/main" id="{0C67812F-4AC1-4175-B7E0-8D0C8B9B0F16}"/>
              </a:ext>
            </a:extLst>
          </p:cNvPr>
          <p:cNvSpPr>
            <a:spLocks noGrp="1" noRot="1" noChangeAspect="1" noChangeArrowheads="1" noTextEdit="1"/>
          </p:cNvSpPr>
          <p:nvPr>
            <p:ph type="sldImg" idx="4294967295"/>
          </p:nvPr>
        </p:nvSpPr>
        <p:spPr>
          <a:ln/>
        </p:spPr>
      </p:sp>
      <p:sp>
        <p:nvSpPr>
          <p:cNvPr id="69634" name="文本占位符 1168386">
            <a:extLst>
              <a:ext uri="{FF2B5EF4-FFF2-40B4-BE49-F238E27FC236}">
                <a16:creationId xmlns:a16="http://schemas.microsoft.com/office/drawing/2014/main" id="{E3DF6E99-A28A-4279-804D-039AA845131E}"/>
              </a:ext>
            </a:extLst>
          </p:cNvPr>
          <p:cNvSpPr>
            <a:spLocks noGrp="1" noChangeArrowheads="1"/>
          </p:cNvSpPr>
          <p:nvPr>
            <p:ph type="body" idx="4294967295"/>
          </p:nvPr>
        </p:nvSpPr>
        <p:spPr/>
        <p:txBody>
          <a:bodyPr/>
          <a:lstStyle/>
          <a:p>
            <a:r>
              <a:rPr lang="zh-CN" altLang="en-US"/>
              <a:t>蓝字为部分积移至乘数寄存器中的数值</a:t>
            </a:r>
          </a:p>
          <a:p>
            <a:r>
              <a:rPr lang="zh-CN" altLang="en-US"/>
              <a:t>注意：移位连符号位一起移！！！</a:t>
            </a:r>
          </a:p>
        </p:txBody>
      </p:sp>
      <p:sp>
        <p:nvSpPr>
          <p:cNvPr id="69635" name="灯片编号占位符 1">
            <a:extLst>
              <a:ext uri="{FF2B5EF4-FFF2-40B4-BE49-F238E27FC236}">
                <a16:creationId xmlns:a16="http://schemas.microsoft.com/office/drawing/2014/main" id="{25E2CE17-FF2F-46CD-A743-D3ADACDDE3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546A79B-D698-42C0-95C6-FAA8F93B0953}" type="slidenum">
              <a:rPr lang="zh-CN" altLang="en-US" smtClean="0"/>
              <a:pPr/>
              <a:t>49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171457">
            <a:extLst>
              <a:ext uri="{FF2B5EF4-FFF2-40B4-BE49-F238E27FC236}">
                <a16:creationId xmlns:a16="http://schemas.microsoft.com/office/drawing/2014/main" id="{2AA94125-273C-49CB-9563-9719BD1452A9}"/>
              </a:ext>
            </a:extLst>
          </p:cNvPr>
          <p:cNvSpPr>
            <a:spLocks noGrp="1" noRot="1" noChangeAspect="1" noChangeArrowheads="1" noTextEdit="1"/>
          </p:cNvSpPr>
          <p:nvPr>
            <p:ph type="sldImg" idx="4294967295"/>
          </p:nvPr>
        </p:nvSpPr>
        <p:spPr>
          <a:ln/>
        </p:spPr>
      </p:sp>
      <p:sp>
        <p:nvSpPr>
          <p:cNvPr id="74754" name="文本占位符 1171458">
            <a:extLst>
              <a:ext uri="{FF2B5EF4-FFF2-40B4-BE49-F238E27FC236}">
                <a16:creationId xmlns:a16="http://schemas.microsoft.com/office/drawing/2014/main" id="{730B17DC-95EC-453F-AE62-0293FE59893E}"/>
              </a:ext>
            </a:extLst>
          </p:cNvPr>
          <p:cNvSpPr>
            <a:spLocks noGrp="1" noChangeArrowheads="1"/>
          </p:cNvSpPr>
          <p:nvPr>
            <p:ph type="body" idx="4294967295"/>
          </p:nvPr>
        </p:nvSpPr>
        <p:spPr/>
        <p:txBody>
          <a:bodyPr/>
          <a:lstStyle/>
          <a:p>
            <a:r>
              <a:rPr lang="zh-CN" altLang="en-US"/>
              <a:t>见王爱英</a:t>
            </a:r>
          </a:p>
        </p:txBody>
      </p:sp>
      <p:sp>
        <p:nvSpPr>
          <p:cNvPr id="74755" name="灯片编号占位符 1">
            <a:extLst>
              <a:ext uri="{FF2B5EF4-FFF2-40B4-BE49-F238E27FC236}">
                <a16:creationId xmlns:a16="http://schemas.microsoft.com/office/drawing/2014/main" id="{95F65D82-6414-4776-B7A9-CA90E97873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2F26530-5700-400C-8D0E-187885FAE89A}" type="slidenum">
              <a:rPr lang="zh-CN" altLang="en-US" smtClean="0"/>
              <a:pPr/>
              <a:t>53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178625">
            <a:extLst>
              <a:ext uri="{FF2B5EF4-FFF2-40B4-BE49-F238E27FC236}">
                <a16:creationId xmlns:a16="http://schemas.microsoft.com/office/drawing/2014/main" id="{17FEBDB9-3EC6-4726-96EC-F4B21235F45B}"/>
              </a:ext>
            </a:extLst>
          </p:cNvPr>
          <p:cNvSpPr>
            <a:spLocks noGrp="1" noRot="1" noChangeAspect="1" noChangeArrowheads="1" noTextEdit="1"/>
          </p:cNvSpPr>
          <p:nvPr>
            <p:ph type="sldImg" idx="4294967295"/>
          </p:nvPr>
        </p:nvSpPr>
        <p:spPr>
          <a:ln/>
        </p:spPr>
      </p:sp>
      <p:sp>
        <p:nvSpPr>
          <p:cNvPr id="78850" name="文本占位符 1178626">
            <a:extLst>
              <a:ext uri="{FF2B5EF4-FFF2-40B4-BE49-F238E27FC236}">
                <a16:creationId xmlns:a16="http://schemas.microsoft.com/office/drawing/2014/main" id="{847BC510-AD8A-4DDF-AB0C-0D4B7277A9A6}"/>
              </a:ext>
            </a:extLst>
          </p:cNvPr>
          <p:cNvSpPr>
            <a:spLocks noGrp="1" noChangeArrowheads="1"/>
          </p:cNvSpPr>
          <p:nvPr>
            <p:ph type="body" idx="4294967295"/>
          </p:nvPr>
        </p:nvSpPr>
        <p:spPr/>
        <p:txBody>
          <a:bodyPr/>
          <a:lstStyle/>
          <a:p>
            <a:endParaRPr lang="zh-CN" altLang="en-US" dirty="0"/>
          </a:p>
        </p:txBody>
      </p:sp>
      <p:sp>
        <p:nvSpPr>
          <p:cNvPr id="78851" name="灯片编号占位符 1">
            <a:extLst>
              <a:ext uri="{FF2B5EF4-FFF2-40B4-BE49-F238E27FC236}">
                <a16:creationId xmlns:a16="http://schemas.microsoft.com/office/drawing/2014/main" id="{873E2D16-1AFB-4C93-9D71-D0172ED199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6853FD7-E3D2-458F-993C-5A9071535C1E}" type="slidenum">
              <a:rPr lang="zh-CN" altLang="en-US" smtClean="0"/>
              <a:pPr/>
              <a:t>56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163265">
            <a:extLst>
              <a:ext uri="{FF2B5EF4-FFF2-40B4-BE49-F238E27FC236}">
                <a16:creationId xmlns:a16="http://schemas.microsoft.com/office/drawing/2014/main" id="{6B78FE6E-267E-4764-95AE-FB5EFBDF6EF8}"/>
              </a:ext>
            </a:extLst>
          </p:cNvPr>
          <p:cNvSpPr>
            <a:spLocks noGrp="1" noRot="1" noChangeAspect="1" noChangeArrowheads="1" noTextEdit="1"/>
          </p:cNvSpPr>
          <p:nvPr>
            <p:ph type="sldImg" idx="4294967295"/>
          </p:nvPr>
        </p:nvSpPr>
        <p:spPr>
          <a:ln/>
        </p:spPr>
      </p:sp>
      <p:sp>
        <p:nvSpPr>
          <p:cNvPr id="12290" name="文本占位符 1163266">
            <a:extLst>
              <a:ext uri="{FF2B5EF4-FFF2-40B4-BE49-F238E27FC236}">
                <a16:creationId xmlns:a16="http://schemas.microsoft.com/office/drawing/2014/main" id="{AF27666F-BFB4-499B-A862-23C92993EDD5}"/>
              </a:ext>
            </a:extLst>
          </p:cNvPr>
          <p:cNvSpPr>
            <a:spLocks noGrp="1" noChangeArrowheads="1"/>
          </p:cNvSpPr>
          <p:nvPr>
            <p:ph type="body" idx="4294967295"/>
          </p:nvPr>
        </p:nvSpPr>
        <p:spPr/>
        <p:txBody>
          <a:bodyPr/>
          <a:lstStyle/>
          <a:p>
            <a:r>
              <a:rPr lang="zh-CN" altLang="en-US"/>
              <a:t>符号位是否参加移位？不变</a:t>
            </a:r>
          </a:p>
          <a:p>
            <a:r>
              <a:rPr lang="zh-CN" altLang="en-US"/>
              <a:t>注意：算术运算是对真值的不同编码形式（原、反、补）进行操作，因此，对真值的机器数操作后，应该保证真值的一致性和运算结果的正确性。</a:t>
            </a:r>
          </a:p>
        </p:txBody>
      </p:sp>
      <p:sp>
        <p:nvSpPr>
          <p:cNvPr id="12291" name="灯片编号占位符 1">
            <a:extLst>
              <a:ext uri="{FF2B5EF4-FFF2-40B4-BE49-F238E27FC236}">
                <a16:creationId xmlns:a16="http://schemas.microsoft.com/office/drawing/2014/main" id="{9C5E7458-055E-400A-BB91-6BC5FDEDB8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4684A58-B72F-4A23-80DD-B360999341E5}" type="slidenum">
              <a:rPr lang="zh-CN" altLang="en-US" smtClean="0"/>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179649">
            <a:extLst>
              <a:ext uri="{FF2B5EF4-FFF2-40B4-BE49-F238E27FC236}">
                <a16:creationId xmlns:a16="http://schemas.microsoft.com/office/drawing/2014/main" id="{FCBC942B-A6AF-4B37-8E49-F5BED488ECD9}"/>
              </a:ext>
            </a:extLst>
          </p:cNvPr>
          <p:cNvSpPr>
            <a:spLocks noGrp="1" noRot="1" noChangeAspect="1" noChangeArrowheads="1" noTextEdit="1"/>
          </p:cNvSpPr>
          <p:nvPr>
            <p:ph type="sldImg" idx="4294967295"/>
          </p:nvPr>
        </p:nvSpPr>
        <p:spPr>
          <a:ln/>
        </p:spPr>
      </p:sp>
      <p:sp>
        <p:nvSpPr>
          <p:cNvPr id="82946" name="文本占位符 1179650">
            <a:extLst>
              <a:ext uri="{FF2B5EF4-FFF2-40B4-BE49-F238E27FC236}">
                <a16:creationId xmlns:a16="http://schemas.microsoft.com/office/drawing/2014/main" id="{BC04EA63-8C4E-40FC-B4BE-8851A62E2EC0}"/>
              </a:ext>
            </a:extLst>
          </p:cNvPr>
          <p:cNvSpPr>
            <a:spLocks noGrp="1" noChangeArrowheads="1"/>
          </p:cNvSpPr>
          <p:nvPr>
            <p:ph type="body" idx="4294967295"/>
          </p:nvPr>
        </p:nvSpPr>
        <p:spPr/>
        <p:txBody>
          <a:bodyPr/>
          <a:lstStyle/>
          <a:p>
            <a:r>
              <a:rPr lang="zh-CN" altLang="en-US"/>
              <a:t>注意，对正整数，</a:t>
            </a:r>
            <a:r>
              <a:rPr lang="en-US" altLang="zh-CN"/>
              <a:t>2y </a:t>
            </a:r>
            <a:r>
              <a:rPr lang="zh-CN" altLang="en-US"/>
              <a:t>＝ </a:t>
            </a:r>
            <a:r>
              <a:rPr lang="en-US" altLang="zh-CN"/>
              <a:t>2 mod 2 </a:t>
            </a:r>
            <a:r>
              <a:rPr lang="zh-CN" altLang="en-US"/>
              <a:t>才成立！</a:t>
            </a:r>
          </a:p>
        </p:txBody>
      </p:sp>
      <p:sp>
        <p:nvSpPr>
          <p:cNvPr id="82947" name="灯片编号占位符 1">
            <a:extLst>
              <a:ext uri="{FF2B5EF4-FFF2-40B4-BE49-F238E27FC236}">
                <a16:creationId xmlns:a16="http://schemas.microsoft.com/office/drawing/2014/main" id="{484822E3-4499-4EBE-8EDE-772A09DAB9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249AFF4-D8C4-4D98-A29F-B3F4CBCDDE9F}" type="slidenum">
              <a:rPr lang="zh-CN" altLang="en-US" smtClean="0"/>
              <a:pPr/>
              <a:t>59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185793">
            <a:extLst>
              <a:ext uri="{FF2B5EF4-FFF2-40B4-BE49-F238E27FC236}">
                <a16:creationId xmlns:a16="http://schemas.microsoft.com/office/drawing/2014/main" id="{A58A5C9D-0FBB-431B-80B3-C3D843D23874}"/>
              </a:ext>
            </a:extLst>
          </p:cNvPr>
          <p:cNvSpPr>
            <a:spLocks noGrp="1" noRot="1" noChangeAspect="1" noChangeArrowheads="1" noTextEdit="1"/>
          </p:cNvSpPr>
          <p:nvPr>
            <p:ph type="sldImg" idx="4294967295"/>
          </p:nvPr>
        </p:nvSpPr>
        <p:spPr>
          <a:ln/>
        </p:spPr>
      </p:sp>
      <p:sp>
        <p:nvSpPr>
          <p:cNvPr id="92162" name="文本占位符 1185794">
            <a:extLst>
              <a:ext uri="{FF2B5EF4-FFF2-40B4-BE49-F238E27FC236}">
                <a16:creationId xmlns:a16="http://schemas.microsoft.com/office/drawing/2014/main" id="{E937D86E-4E99-4CFE-A574-3A0E91B6921F}"/>
              </a:ext>
            </a:extLst>
          </p:cNvPr>
          <p:cNvSpPr>
            <a:spLocks noGrp="1" noChangeArrowheads="1"/>
          </p:cNvSpPr>
          <p:nvPr>
            <p:ph type="body" idx="4294967295"/>
          </p:nvPr>
        </p:nvSpPr>
        <p:spPr/>
        <p:txBody>
          <a:bodyPr/>
          <a:lstStyle/>
          <a:p>
            <a:r>
              <a:rPr lang="zh-CN" altLang="en-US"/>
              <a:t>注意：乘数的位数是</a:t>
            </a:r>
            <a:r>
              <a:rPr lang="en-US" altLang="zh-CN"/>
              <a:t>5</a:t>
            </a:r>
            <a:r>
              <a:rPr lang="zh-CN" altLang="en-US"/>
              <a:t>位，带整数位（或曰符号位）</a:t>
            </a:r>
          </a:p>
        </p:txBody>
      </p:sp>
      <p:sp>
        <p:nvSpPr>
          <p:cNvPr id="92163" name="灯片编号占位符 1">
            <a:extLst>
              <a:ext uri="{FF2B5EF4-FFF2-40B4-BE49-F238E27FC236}">
                <a16:creationId xmlns:a16="http://schemas.microsoft.com/office/drawing/2014/main" id="{58A971E1-9EC5-4007-B217-BCE3011E4E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72EE53F-0316-4AD4-8DF9-BC376DBCF0BE}" type="slidenum">
              <a:rPr lang="zh-CN" altLang="en-US" smtClean="0"/>
              <a:pPr/>
              <a:t>67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187841">
            <a:extLst>
              <a:ext uri="{FF2B5EF4-FFF2-40B4-BE49-F238E27FC236}">
                <a16:creationId xmlns:a16="http://schemas.microsoft.com/office/drawing/2014/main" id="{1E520D06-A7EA-4C44-BF8F-EE0D14099509}"/>
              </a:ext>
            </a:extLst>
          </p:cNvPr>
          <p:cNvSpPr>
            <a:spLocks noGrp="1" noRot="1" noChangeAspect="1" noChangeArrowheads="1" noTextEdit="1"/>
          </p:cNvSpPr>
          <p:nvPr>
            <p:ph type="sldImg" idx="4294967295"/>
          </p:nvPr>
        </p:nvSpPr>
        <p:spPr>
          <a:ln/>
        </p:spPr>
      </p:sp>
      <p:sp>
        <p:nvSpPr>
          <p:cNvPr id="103426" name="文本占位符 1187842">
            <a:extLst>
              <a:ext uri="{FF2B5EF4-FFF2-40B4-BE49-F238E27FC236}">
                <a16:creationId xmlns:a16="http://schemas.microsoft.com/office/drawing/2014/main" id="{FCA1D50D-85B7-4C6E-B4D5-D9E43C635260}"/>
              </a:ext>
            </a:extLst>
          </p:cNvPr>
          <p:cNvSpPr>
            <a:spLocks noGrp="1" noChangeArrowheads="1"/>
          </p:cNvSpPr>
          <p:nvPr>
            <p:ph type="body" idx="4294967295"/>
          </p:nvPr>
        </p:nvSpPr>
        <p:spPr/>
        <p:txBody>
          <a:bodyPr/>
          <a:lstStyle/>
          <a:p>
            <a:r>
              <a:rPr lang="zh-CN" altLang="en-US"/>
              <a:t>小数除法必须保证商为纯小数</a:t>
            </a:r>
          </a:p>
        </p:txBody>
      </p:sp>
      <p:sp>
        <p:nvSpPr>
          <p:cNvPr id="103427" name="灯片编号占位符 1">
            <a:extLst>
              <a:ext uri="{FF2B5EF4-FFF2-40B4-BE49-F238E27FC236}">
                <a16:creationId xmlns:a16="http://schemas.microsoft.com/office/drawing/2014/main" id="{1EF38EA9-9CF2-49A1-B3B1-4CE8CA78D6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9BC1F3-601D-4E6D-8979-406D13BB457B}" type="slidenum">
              <a:rPr lang="zh-CN" altLang="en-US" smtClean="0"/>
              <a:pPr/>
              <a:t>77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186817">
            <a:extLst>
              <a:ext uri="{FF2B5EF4-FFF2-40B4-BE49-F238E27FC236}">
                <a16:creationId xmlns:a16="http://schemas.microsoft.com/office/drawing/2014/main" id="{EA7C44F4-477B-424A-9592-5B3B149C1F59}"/>
              </a:ext>
            </a:extLst>
          </p:cNvPr>
          <p:cNvSpPr>
            <a:spLocks noGrp="1" noRot="1" noChangeAspect="1" noChangeArrowheads="1" noTextEdit="1"/>
          </p:cNvSpPr>
          <p:nvPr>
            <p:ph type="sldImg" idx="4294967295"/>
          </p:nvPr>
        </p:nvSpPr>
        <p:spPr>
          <a:ln/>
        </p:spPr>
      </p:sp>
      <p:sp>
        <p:nvSpPr>
          <p:cNvPr id="105474" name="文本占位符 1186818">
            <a:extLst>
              <a:ext uri="{FF2B5EF4-FFF2-40B4-BE49-F238E27FC236}">
                <a16:creationId xmlns:a16="http://schemas.microsoft.com/office/drawing/2014/main" id="{41E6ED27-A55A-4C19-9643-469F330B82DC}"/>
              </a:ext>
            </a:extLst>
          </p:cNvPr>
          <p:cNvSpPr>
            <a:spLocks noGrp="1" noChangeArrowheads="1"/>
          </p:cNvSpPr>
          <p:nvPr>
            <p:ph type="body" idx="4294967295"/>
          </p:nvPr>
        </p:nvSpPr>
        <p:spPr/>
        <p:txBody>
          <a:bodyPr/>
          <a:lstStyle/>
          <a:p>
            <a:pPr algn="just"/>
            <a:r>
              <a:rPr lang="zh-CN" altLang="en-US"/>
              <a:t>恢复余数法的特点是：当余数为负时，需加上除数，将其恢复成原来的余数。 </a:t>
            </a:r>
            <a:r>
              <a:rPr lang="en-US" altLang="zh-CN"/>
              <a:t>——</a:t>
            </a:r>
            <a:r>
              <a:rPr lang="zh-CN" altLang="en-US"/>
              <a:t>试商的过程！！</a:t>
            </a:r>
            <a:endParaRPr lang="zh-CN" altLang="en-US">
              <a:latin typeface="宋体" panose="02010600030101010101" pitchFamily="2" charset="-122"/>
            </a:endParaRPr>
          </a:p>
          <a:p>
            <a:endParaRPr lang="zh-CN" altLang="en-US"/>
          </a:p>
        </p:txBody>
      </p:sp>
      <p:sp>
        <p:nvSpPr>
          <p:cNvPr id="105475" name="灯片编号占位符 1">
            <a:extLst>
              <a:ext uri="{FF2B5EF4-FFF2-40B4-BE49-F238E27FC236}">
                <a16:creationId xmlns:a16="http://schemas.microsoft.com/office/drawing/2014/main" id="{A69EA7A0-B91D-4607-9ECA-F6347BB652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81539D6-7CC0-4CC5-892F-EF6D747908C0}" type="slidenum">
              <a:rPr lang="zh-CN" altLang="en-US" smtClean="0"/>
              <a:pPr/>
              <a:t>78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180673">
            <a:extLst>
              <a:ext uri="{FF2B5EF4-FFF2-40B4-BE49-F238E27FC236}">
                <a16:creationId xmlns:a16="http://schemas.microsoft.com/office/drawing/2014/main" id="{BFFCA588-A31C-4FFB-9993-56DE26F5472D}"/>
              </a:ext>
            </a:extLst>
          </p:cNvPr>
          <p:cNvSpPr>
            <a:spLocks noGrp="1" noRot="1" noChangeAspect="1" noChangeArrowheads="1" noTextEdit="1"/>
          </p:cNvSpPr>
          <p:nvPr>
            <p:ph type="sldImg" idx="4294967295"/>
          </p:nvPr>
        </p:nvSpPr>
        <p:spPr>
          <a:ln/>
        </p:spPr>
      </p:sp>
      <p:sp>
        <p:nvSpPr>
          <p:cNvPr id="19458" name="文本占位符 1180674">
            <a:extLst>
              <a:ext uri="{FF2B5EF4-FFF2-40B4-BE49-F238E27FC236}">
                <a16:creationId xmlns:a16="http://schemas.microsoft.com/office/drawing/2014/main" id="{20C02766-AD15-482E-9B73-20B454B42C37}"/>
              </a:ext>
            </a:extLst>
          </p:cNvPr>
          <p:cNvSpPr>
            <a:spLocks noGrp="1" noChangeArrowheads="1"/>
          </p:cNvSpPr>
          <p:nvPr>
            <p:ph type="body" idx="4294967295"/>
          </p:nvPr>
        </p:nvSpPr>
        <p:spPr/>
        <p:txBody>
          <a:bodyPr/>
          <a:lstStyle/>
          <a:p>
            <a:r>
              <a:rPr lang="zh-CN" altLang="en-US"/>
              <a:t>比较操作结果的一致性。</a:t>
            </a:r>
          </a:p>
        </p:txBody>
      </p:sp>
      <p:sp>
        <p:nvSpPr>
          <p:cNvPr id="19459" name="灯片编号占位符 1">
            <a:extLst>
              <a:ext uri="{FF2B5EF4-FFF2-40B4-BE49-F238E27FC236}">
                <a16:creationId xmlns:a16="http://schemas.microsoft.com/office/drawing/2014/main" id="{1C3BF121-B5CA-42FD-A8BC-DAC0C2225B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0AC8674-E314-4CEE-8910-6DE59CB76061}"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164289">
            <a:extLst>
              <a:ext uri="{FF2B5EF4-FFF2-40B4-BE49-F238E27FC236}">
                <a16:creationId xmlns:a16="http://schemas.microsoft.com/office/drawing/2014/main" id="{069A089B-59FA-4442-BCCE-1CE86BC71D68}"/>
              </a:ext>
            </a:extLst>
          </p:cNvPr>
          <p:cNvSpPr>
            <a:spLocks noGrp="1" noRot="1" noChangeAspect="1" noChangeArrowheads="1" noTextEdit="1"/>
          </p:cNvSpPr>
          <p:nvPr>
            <p:ph type="sldImg" idx="4294967295"/>
          </p:nvPr>
        </p:nvSpPr>
        <p:spPr>
          <a:ln/>
        </p:spPr>
      </p:sp>
      <p:sp>
        <p:nvSpPr>
          <p:cNvPr id="21506" name="文本占位符 1164290">
            <a:extLst>
              <a:ext uri="{FF2B5EF4-FFF2-40B4-BE49-F238E27FC236}">
                <a16:creationId xmlns:a16="http://schemas.microsoft.com/office/drawing/2014/main" id="{C060F556-34E9-43ED-9913-8D919EFC9DD0}"/>
              </a:ext>
            </a:extLst>
          </p:cNvPr>
          <p:cNvSpPr>
            <a:spLocks noGrp="1" noChangeArrowheads="1"/>
          </p:cNvSpPr>
          <p:nvPr>
            <p:ph type="body" idx="4294967295"/>
          </p:nvPr>
        </p:nvSpPr>
        <p:spPr/>
        <p:txBody>
          <a:bodyPr/>
          <a:lstStyle/>
          <a:p>
            <a:endParaRPr lang="zh-CN" altLang="zh-CN"/>
          </a:p>
        </p:txBody>
      </p:sp>
      <p:sp>
        <p:nvSpPr>
          <p:cNvPr id="21507" name="灯片编号占位符 1">
            <a:extLst>
              <a:ext uri="{FF2B5EF4-FFF2-40B4-BE49-F238E27FC236}">
                <a16:creationId xmlns:a16="http://schemas.microsoft.com/office/drawing/2014/main" id="{37C21E0C-DB24-44D2-985F-37E17A10A0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8669D7E-C1A6-41E4-AC33-703EEAAC03F6}"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181697">
            <a:extLst>
              <a:ext uri="{FF2B5EF4-FFF2-40B4-BE49-F238E27FC236}">
                <a16:creationId xmlns:a16="http://schemas.microsoft.com/office/drawing/2014/main" id="{250D74EB-F150-4C99-8CE3-5F75DFEE8D4B}"/>
              </a:ext>
            </a:extLst>
          </p:cNvPr>
          <p:cNvSpPr>
            <a:spLocks noGrp="1" noRot="1" noChangeAspect="1" noChangeArrowheads="1" noTextEdit="1"/>
          </p:cNvSpPr>
          <p:nvPr>
            <p:ph type="sldImg" idx="4294967295"/>
          </p:nvPr>
        </p:nvSpPr>
        <p:spPr>
          <a:ln/>
        </p:spPr>
      </p:sp>
      <p:sp>
        <p:nvSpPr>
          <p:cNvPr id="24578" name="文本占位符 1181698">
            <a:extLst>
              <a:ext uri="{FF2B5EF4-FFF2-40B4-BE49-F238E27FC236}">
                <a16:creationId xmlns:a16="http://schemas.microsoft.com/office/drawing/2014/main" id="{A41575C5-BB2C-4C40-98E4-2FE3666681BB}"/>
              </a:ext>
            </a:extLst>
          </p:cNvPr>
          <p:cNvSpPr>
            <a:spLocks noGrp="1" noChangeArrowheads="1"/>
          </p:cNvSpPr>
          <p:nvPr>
            <p:ph type="body" idx="4294967295"/>
          </p:nvPr>
        </p:nvSpPr>
        <p:spPr/>
        <p:txBody>
          <a:bodyPr/>
          <a:lstStyle/>
          <a:p>
            <a:r>
              <a:rPr lang="zh-CN" altLang="en-US"/>
              <a:t>有符号数的移位称为</a:t>
            </a:r>
            <a:r>
              <a:rPr lang="zh-CN" altLang="en-US">
                <a:solidFill>
                  <a:srgbClr val="A50021"/>
                </a:solidFill>
              </a:rPr>
              <a:t>算术移位</a:t>
            </a:r>
            <a:endParaRPr lang="zh-CN" altLang="en-US"/>
          </a:p>
        </p:txBody>
      </p:sp>
      <p:sp>
        <p:nvSpPr>
          <p:cNvPr id="24579" name="灯片编号占位符 1">
            <a:extLst>
              <a:ext uri="{FF2B5EF4-FFF2-40B4-BE49-F238E27FC236}">
                <a16:creationId xmlns:a16="http://schemas.microsoft.com/office/drawing/2014/main" id="{011BD9D2-0099-463A-8837-D3813622DC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881A3B2-4E6B-4C4B-B0EA-0E9EC5B070C1}"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165313">
            <a:extLst>
              <a:ext uri="{FF2B5EF4-FFF2-40B4-BE49-F238E27FC236}">
                <a16:creationId xmlns:a16="http://schemas.microsoft.com/office/drawing/2014/main" id="{F10AB5A8-872C-493F-80F5-FF1458CA7584}"/>
              </a:ext>
            </a:extLst>
          </p:cNvPr>
          <p:cNvSpPr>
            <a:spLocks noGrp="1" noRot="1" noChangeAspect="1" noChangeArrowheads="1" noTextEdit="1"/>
          </p:cNvSpPr>
          <p:nvPr>
            <p:ph type="sldImg" idx="4294967295"/>
          </p:nvPr>
        </p:nvSpPr>
        <p:spPr>
          <a:ln/>
        </p:spPr>
      </p:sp>
      <p:sp>
        <p:nvSpPr>
          <p:cNvPr id="26626" name="文本占位符 1165314">
            <a:extLst>
              <a:ext uri="{FF2B5EF4-FFF2-40B4-BE49-F238E27FC236}">
                <a16:creationId xmlns:a16="http://schemas.microsoft.com/office/drawing/2014/main" id="{33F1B0BD-4C84-4D71-90D7-A89AEA1FA4EA}"/>
              </a:ext>
            </a:extLst>
          </p:cNvPr>
          <p:cNvSpPr>
            <a:spLocks noGrp="1" noChangeArrowheads="1"/>
          </p:cNvSpPr>
          <p:nvPr>
            <p:ph type="body" idx="4294967295"/>
          </p:nvPr>
        </p:nvSpPr>
        <p:spPr/>
        <p:txBody>
          <a:bodyPr/>
          <a:lstStyle/>
          <a:p>
            <a:r>
              <a:rPr lang="zh-CN" altLang="en-US"/>
              <a:t>－－－－－－－－－－第</a:t>
            </a:r>
            <a:r>
              <a:rPr lang="en-US" altLang="zh-CN"/>
              <a:t>n</a:t>
            </a:r>
            <a:r>
              <a:rPr lang="zh-CN" altLang="en-US"/>
              <a:t>次课－－－－－－－－－－－－－</a:t>
            </a:r>
          </a:p>
          <a:p>
            <a:endParaRPr lang="zh-CN" altLang="en-US"/>
          </a:p>
        </p:txBody>
      </p:sp>
      <p:sp>
        <p:nvSpPr>
          <p:cNvPr id="26627" name="灯片编号占位符 1">
            <a:extLst>
              <a:ext uri="{FF2B5EF4-FFF2-40B4-BE49-F238E27FC236}">
                <a16:creationId xmlns:a16="http://schemas.microsoft.com/office/drawing/2014/main" id="{CB309860-8608-4096-8012-6B78757917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13C9142-6CA9-44A3-B35B-085E6E593472}" type="slidenum">
              <a:rPr lang="zh-CN"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182721">
            <a:extLst>
              <a:ext uri="{FF2B5EF4-FFF2-40B4-BE49-F238E27FC236}">
                <a16:creationId xmlns:a16="http://schemas.microsoft.com/office/drawing/2014/main" id="{20176375-DB9F-4556-B917-88E69D5AC38A}"/>
              </a:ext>
            </a:extLst>
          </p:cNvPr>
          <p:cNvSpPr>
            <a:spLocks noGrp="1" noRot="1" noChangeAspect="1" noChangeArrowheads="1" noTextEdit="1"/>
          </p:cNvSpPr>
          <p:nvPr>
            <p:ph type="sldImg" idx="4294967295"/>
          </p:nvPr>
        </p:nvSpPr>
        <p:spPr>
          <a:ln/>
        </p:spPr>
      </p:sp>
      <p:sp>
        <p:nvSpPr>
          <p:cNvPr id="32770" name="文本占位符 1182722">
            <a:extLst>
              <a:ext uri="{FF2B5EF4-FFF2-40B4-BE49-F238E27FC236}">
                <a16:creationId xmlns:a16="http://schemas.microsoft.com/office/drawing/2014/main" id="{DBD67CBB-FDEB-46CC-A9EA-457828026CDC}"/>
              </a:ext>
            </a:extLst>
          </p:cNvPr>
          <p:cNvSpPr>
            <a:spLocks noGrp="1" noChangeArrowheads="1"/>
          </p:cNvSpPr>
          <p:nvPr>
            <p:ph type="body" idx="4294967295"/>
          </p:nvPr>
        </p:nvSpPr>
        <p:spPr/>
        <p:txBody>
          <a:bodyPr/>
          <a:lstStyle/>
          <a:p>
            <a:r>
              <a:rPr lang="zh-CN" altLang="en-US"/>
              <a:t>两个相同符号的操作数相加，结果的符号与操作数不同，即为溢出。</a:t>
            </a:r>
          </a:p>
        </p:txBody>
      </p:sp>
      <p:sp>
        <p:nvSpPr>
          <p:cNvPr id="32771" name="灯片编号占位符 1">
            <a:extLst>
              <a:ext uri="{FF2B5EF4-FFF2-40B4-BE49-F238E27FC236}">
                <a16:creationId xmlns:a16="http://schemas.microsoft.com/office/drawing/2014/main" id="{60C6F36B-656F-4719-B9A3-6F2CBF1CCA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59BE221-9D22-49D2-A552-C97C5BA66934}" type="slidenum">
              <a:rPr lang="zh-CN" altLang="en-US" smtClean="0"/>
              <a:pPr/>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183745">
            <a:extLst>
              <a:ext uri="{FF2B5EF4-FFF2-40B4-BE49-F238E27FC236}">
                <a16:creationId xmlns:a16="http://schemas.microsoft.com/office/drawing/2014/main" id="{E983445A-ED1F-4873-8E59-B5B360CA300C}"/>
              </a:ext>
            </a:extLst>
          </p:cNvPr>
          <p:cNvSpPr>
            <a:spLocks noGrp="1" noRot="1" noChangeAspect="1" noChangeArrowheads="1" noTextEdit="1"/>
          </p:cNvSpPr>
          <p:nvPr>
            <p:ph type="sldImg" idx="4294967295"/>
          </p:nvPr>
        </p:nvSpPr>
        <p:spPr>
          <a:ln/>
        </p:spPr>
      </p:sp>
      <p:sp>
        <p:nvSpPr>
          <p:cNvPr id="34818" name="文本占位符 1183746">
            <a:extLst>
              <a:ext uri="{FF2B5EF4-FFF2-40B4-BE49-F238E27FC236}">
                <a16:creationId xmlns:a16="http://schemas.microsoft.com/office/drawing/2014/main" id="{C73DC662-D428-4B06-9BBF-C52F7633D22F}"/>
              </a:ext>
            </a:extLst>
          </p:cNvPr>
          <p:cNvSpPr>
            <a:spLocks noGrp="1" noChangeArrowheads="1"/>
          </p:cNvSpPr>
          <p:nvPr>
            <p:ph type="body" idx="4294967295"/>
          </p:nvPr>
        </p:nvSpPr>
        <p:spPr/>
        <p:txBody>
          <a:bodyPr/>
          <a:lstStyle/>
          <a:p>
            <a:r>
              <a:rPr lang="zh-CN" altLang="en-US"/>
              <a:t>注意：此处的</a:t>
            </a:r>
            <a:r>
              <a:rPr lang="en-US" altLang="zh-CN"/>
              <a:t>n</a:t>
            </a:r>
            <a:r>
              <a:rPr lang="zh-CN" altLang="en-US"/>
              <a:t>为字长，与前文不同。</a:t>
            </a:r>
          </a:p>
        </p:txBody>
      </p:sp>
      <p:sp>
        <p:nvSpPr>
          <p:cNvPr id="34819" name="灯片编号占位符 1">
            <a:extLst>
              <a:ext uri="{FF2B5EF4-FFF2-40B4-BE49-F238E27FC236}">
                <a16:creationId xmlns:a16="http://schemas.microsoft.com/office/drawing/2014/main" id="{6F94B8B0-592A-4F48-A241-AB5ABDDACB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E7D2C26-839C-4AB7-B9A6-C6F1417E7BC4}"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170433">
            <a:extLst>
              <a:ext uri="{FF2B5EF4-FFF2-40B4-BE49-F238E27FC236}">
                <a16:creationId xmlns:a16="http://schemas.microsoft.com/office/drawing/2014/main" id="{377B8BEA-E646-4A68-B242-1223D40C0BFE}"/>
              </a:ext>
            </a:extLst>
          </p:cNvPr>
          <p:cNvSpPr>
            <a:spLocks noGrp="1" noRot="1" noChangeAspect="1" noChangeArrowheads="1" noTextEdit="1"/>
          </p:cNvSpPr>
          <p:nvPr>
            <p:ph type="sldImg" idx="4294967295"/>
          </p:nvPr>
        </p:nvSpPr>
        <p:spPr>
          <a:ln/>
        </p:spPr>
      </p:sp>
      <p:sp>
        <p:nvSpPr>
          <p:cNvPr id="37890" name="文本占位符 1170434">
            <a:extLst>
              <a:ext uri="{FF2B5EF4-FFF2-40B4-BE49-F238E27FC236}">
                <a16:creationId xmlns:a16="http://schemas.microsoft.com/office/drawing/2014/main" id="{0C346F94-EF5E-4DCE-A343-68B6A0973D17}"/>
              </a:ext>
            </a:extLst>
          </p:cNvPr>
          <p:cNvSpPr>
            <a:spLocks noGrp="1" noChangeArrowheads="1"/>
          </p:cNvSpPr>
          <p:nvPr>
            <p:ph type="body" idx="4294967295"/>
          </p:nvPr>
        </p:nvSpPr>
        <p:spPr/>
        <p:txBody>
          <a:bodyPr/>
          <a:lstStyle/>
          <a:p>
            <a:r>
              <a:rPr lang="zh-CN" altLang="en-US"/>
              <a:t>根据补码定义，表示范围－</a:t>
            </a:r>
            <a:r>
              <a:rPr lang="en-US" altLang="zh-CN"/>
              <a:t>128</a:t>
            </a:r>
            <a:r>
              <a:rPr lang="zh-CN" altLang="en-US"/>
              <a:t>～＋</a:t>
            </a:r>
            <a:r>
              <a:rPr lang="en-US" altLang="zh-CN"/>
              <a:t>127</a:t>
            </a:r>
            <a:r>
              <a:rPr lang="zh-CN" altLang="en-US"/>
              <a:t>，但－</a:t>
            </a:r>
            <a:r>
              <a:rPr lang="en-US" altLang="zh-CN"/>
              <a:t>128</a:t>
            </a:r>
            <a:r>
              <a:rPr lang="zh-CN" altLang="en-US"/>
              <a:t>该如何表示？答：</a:t>
            </a:r>
            <a:r>
              <a:rPr lang="en-US" altLang="zh-CN"/>
              <a:t>1 0000 0000</a:t>
            </a:r>
            <a:r>
              <a:rPr lang="zh-CN" altLang="en-US"/>
              <a:t>，</a:t>
            </a:r>
            <a:r>
              <a:rPr lang="en-US" altLang="zh-CN"/>
              <a:t>n</a:t>
            </a:r>
            <a:r>
              <a:rPr lang="zh-CN" altLang="en-US"/>
              <a:t>＋</a:t>
            </a:r>
            <a:r>
              <a:rPr lang="en-US" altLang="zh-CN"/>
              <a:t>1</a:t>
            </a:r>
            <a:r>
              <a:rPr lang="zh-CN" altLang="en-US"/>
              <a:t>位</a:t>
            </a:r>
          </a:p>
        </p:txBody>
      </p:sp>
      <p:sp>
        <p:nvSpPr>
          <p:cNvPr id="37891" name="灯片编号占位符 1">
            <a:extLst>
              <a:ext uri="{FF2B5EF4-FFF2-40B4-BE49-F238E27FC236}">
                <a16:creationId xmlns:a16="http://schemas.microsoft.com/office/drawing/2014/main" id="{03496366-1663-4B9E-9FB8-7E84A5385D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4385DF8-7B2B-419D-BE9E-29DE79560713}"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8196">
            <a:extLst>
              <a:ext uri="{FF2B5EF4-FFF2-40B4-BE49-F238E27FC236}">
                <a16:creationId xmlns:a16="http://schemas.microsoft.com/office/drawing/2014/main" id="{91B4A025-C9CF-4F7D-9FD9-CBAD44D3482B}"/>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38A304A2-2C9E-4567-A238-13BC479F9D2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395E8B3D-0050-48CA-B9F8-3F46928BB414}"/>
              </a:ext>
            </a:extLst>
          </p:cNvPr>
          <p:cNvSpPr>
            <a:spLocks noGrp="1"/>
          </p:cNvSpPr>
          <p:nvPr>
            <p:ph type="sldNum" sz="quarter" idx="12"/>
          </p:nvPr>
        </p:nvSpPr>
        <p:spPr>
          <a:ln/>
        </p:spPr>
        <p:txBody>
          <a:bodyPr/>
          <a:lstStyle>
            <a:lvl1pPr>
              <a:defRPr/>
            </a:lvl1pPr>
          </a:lstStyle>
          <a:p>
            <a:fld id="{62D07417-8F69-41E7-977B-5E5D04F168BC}" type="slidenum">
              <a:rPr lang="en-US" altLang="zh-CN"/>
              <a:pPr/>
              <a:t>‹#›</a:t>
            </a:fld>
            <a:endParaRPr lang="zh-CN"/>
          </a:p>
        </p:txBody>
      </p:sp>
    </p:spTree>
    <p:extLst>
      <p:ext uri="{BB962C8B-B14F-4D97-AF65-F5344CB8AC3E}">
        <p14:creationId xmlns:p14="http://schemas.microsoft.com/office/powerpoint/2010/main" val="380423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DFE10E30-AB44-499E-A92C-2FE6762CB58E}"/>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47A9BF4D-81F4-48E1-B57C-4A0DF0419584}"/>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15AF9351-2BB1-4351-9F09-F5B703D6047C}"/>
              </a:ext>
            </a:extLst>
          </p:cNvPr>
          <p:cNvSpPr>
            <a:spLocks noGrp="1"/>
          </p:cNvSpPr>
          <p:nvPr>
            <p:ph type="sldNum" sz="quarter" idx="12"/>
          </p:nvPr>
        </p:nvSpPr>
        <p:spPr>
          <a:ln/>
        </p:spPr>
        <p:txBody>
          <a:bodyPr/>
          <a:lstStyle>
            <a:lvl1pPr>
              <a:defRPr/>
            </a:lvl1pPr>
          </a:lstStyle>
          <a:p>
            <a:fld id="{C4B23680-D2B7-40BB-8F51-637403240FF1}" type="slidenum">
              <a:rPr lang="en-US" altLang="zh-CN"/>
              <a:pPr/>
              <a:t>‹#›</a:t>
            </a:fld>
            <a:endParaRPr lang="zh-CN"/>
          </a:p>
        </p:txBody>
      </p:sp>
    </p:spTree>
    <p:extLst>
      <p:ext uri="{BB962C8B-B14F-4D97-AF65-F5344CB8AC3E}">
        <p14:creationId xmlns:p14="http://schemas.microsoft.com/office/powerpoint/2010/main" val="302176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B49A0F01-B134-4614-ACDF-77DEC1933344}"/>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827E18CE-F2D6-4154-A89B-46145386154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BD03227D-9514-4CDE-B044-506F6325114A}"/>
              </a:ext>
            </a:extLst>
          </p:cNvPr>
          <p:cNvSpPr>
            <a:spLocks noGrp="1"/>
          </p:cNvSpPr>
          <p:nvPr>
            <p:ph type="sldNum" sz="quarter" idx="12"/>
          </p:nvPr>
        </p:nvSpPr>
        <p:spPr>
          <a:ln/>
        </p:spPr>
        <p:txBody>
          <a:bodyPr/>
          <a:lstStyle>
            <a:lvl1pPr>
              <a:defRPr/>
            </a:lvl1pPr>
          </a:lstStyle>
          <a:p>
            <a:fld id="{969E989B-9C81-4BE8-A4AD-11290D8663F6}" type="slidenum">
              <a:rPr lang="en-US" altLang="zh-CN"/>
              <a:pPr/>
              <a:t>‹#›</a:t>
            </a:fld>
            <a:endParaRPr lang="zh-CN"/>
          </a:p>
        </p:txBody>
      </p:sp>
    </p:spTree>
    <p:extLst>
      <p:ext uri="{BB962C8B-B14F-4D97-AF65-F5344CB8AC3E}">
        <p14:creationId xmlns:p14="http://schemas.microsoft.com/office/powerpoint/2010/main" val="323272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Text Placeholder 2"/>
          <p:cNvSpPr>
            <a:spLocks noGrp="1"/>
          </p:cNvSpPr>
          <p:nvPr>
            <p:ph type="body" sz="half" idx="1"/>
          </p:nvPr>
        </p:nvSpPr>
        <p:spPr>
          <a:xfrm>
            <a:off x="6286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8196">
            <a:extLst>
              <a:ext uri="{FF2B5EF4-FFF2-40B4-BE49-F238E27FC236}">
                <a16:creationId xmlns:a16="http://schemas.microsoft.com/office/drawing/2014/main" id="{22910CC5-B224-4693-AD98-19F20B6026B1}"/>
              </a:ext>
            </a:extLst>
          </p:cNvPr>
          <p:cNvSpPr>
            <a:spLocks noGrp="1"/>
          </p:cNvSpPr>
          <p:nvPr>
            <p:ph type="dt" sz="half" idx="10"/>
          </p:nvPr>
        </p:nvSpPr>
        <p:spPr>
          <a:ln>
            <a:miter/>
          </a:ln>
        </p:spPr>
        <p:txBody>
          <a:bodyPr/>
          <a:lstStyle>
            <a:lvl1pPr>
              <a:defRPr/>
            </a:lvl1pPr>
          </a:lstStyle>
          <a:p>
            <a:pPr>
              <a:defRPr/>
            </a:pPr>
            <a:endParaRPr lang="zh-CN" altLang="en-US"/>
          </a:p>
        </p:txBody>
      </p:sp>
      <p:sp>
        <p:nvSpPr>
          <p:cNvPr id="6" name="Footer Placeholder 8197">
            <a:extLst>
              <a:ext uri="{FF2B5EF4-FFF2-40B4-BE49-F238E27FC236}">
                <a16:creationId xmlns:a16="http://schemas.microsoft.com/office/drawing/2014/main" id="{85A1BB22-EF47-457E-937A-831B810DD1D3}"/>
              </a:ext>
            </a:extLst>
          </p:cNvPr>
          <p:cNvSpPr>
            <a:spLocks noGrp="1"/>
          </p:cNvSpPr>
          <p:nvPr>
            <p:ph type="ftr" sz="quarter" idx="11"/>
          </p:nvPr>
        </p:nvSpPr>
        <p:spPr>
          <a:ln>
            <a:miter/>
          </a:ln>
        </p:spPr>
        <p:txBody>
          <a:bodyPr/>
          <a:lstStyle>
            <a:lvl1pPr>
              <a:defRPr/>
            </a:lvl1pPr>
          </a:lstStyle>
          <a:p>
            <a:pPr>
              <a:defRPr/>
            </a:pPr>
            <a:endParaRPr lang="zh-CN"/>
          </a:p>
        </p:txBody>
      </p:sp>
      <p:sp>
        <p:nvSpPr>
          <p:cNvPr id="7" name="Slide Number Placeholder 8198">
            <a:extLst>
              <a:ext uri="{FF2B5EF4-FFF2-40B4-BE49-F238E27FC236}">
                <a16:creationId xmlns:a16="http://schemas.microsoft.com/office/drawing/2014/main" id="{01FA3D6A-1D9A-4E98-BBAF-BA955EBAF337}"/>
              </a:ext>
            </a:extLst>
          </p:cNvPr>
          <p:cNvSpPr>
            <a:spLocks noGrp="1"/>
          </p:cNvSpPr>
          <p:nvPr>
            <p:ph type="sldNum" sz="quarter" idx="12"/>
          </p:nvPr>
        </p:nvSpPr>
        <p:spPr>
          <a:ln>
            <a:miter/>
          </a:ln>
        </p:spPr>
        <p:txBody>
          <a:bodyPr/>
          <a:lstStyle>
            <a:lvl1pPr>
              <a:defRPr/>
            </a:lvl1pPr>
          </a:lstStyle>
          <a:p>
            <a:pPr>
              <a:defRPr/>
            </a:pPr>
            <a:fld id="{73ED7830-9E3D-4845-8024-99D6374AECDF}" type="slidenum">
              <a:rPr lang="en-US" altLang="zh-CN"/>
              <a:pPr>
                <a:defRPr/>
              </a:pPr>
              <a:t>‹#›</a:t>
            </a:fld>
            <a:endParaRPr lang="zh-CN"/>
          </a:p>
        </p:txBody>
      </p:sp>
    </p:spTree>
    <p:extLst>
      <p:ext uri="{BB962C8B-B14F-4D97-AF65-F5344CB8AC3E}">
        <p14:creationId xmlns:p14="http://schemas.microsoft.com/office/powerpoint/2010/main" val="262603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AAC5B8E0-0A74-4A91-9D7B-405B54894186}"/>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B022E2EC-A675-4A31-84E1-3A0043F13B2B}"/>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C044F401-EE6F-46F1-9D76-12117992998F}"/>
              </a:ext>
            </a:extLst>
          </p:cNvPr>
          <p:cNvSpPr>
            <a:spLocks noGrp="1"/>
          </p:cNvSpPr>
          <p:nvPr>
            <p:ph type="sldNum" sz="quarter" idx="12"/>
          </p:nvPr>
        </p:nvSpPr>
        <p:spPr>
          <a:ln/>
        </p:spPr>
        <p:txBody>
          <a:bodyPr/>
          <a:lstStyle>
            <a:lvl1pPr>
              <a:defRPr/>
            </a:lvl1pPr>
          </a:lstStyle>
          <a:p>
            <a:fld id="{211C0D54-A331-4157-872F-0E131D5DA386}" type="slidenum">
              <a:rPr lang="en-US" altLang="zh-CN"/>
              <a:pPr/>
              <a:t>‹#›</a:t>
            </a:fld>
            <a:endParaRPr lang="zh-CN"/>
          </a:p>
        </p:txBody>
      </p:sp>
    </p:spTree>
    <p:extLst>
      <p:ext uri="{BB962C8B-B14F-4D97-AF65-F5344CB8AC3E}">
        <p14:creationId xmlns:p14="http://schemas.microsoft.com/office/powerpoint/2010/main" val="57305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8196">
            <a:extLst>
              <a:ext uri="{FF2B5EF4-FFF2-40B4-BE49-F238E27FC236}">
                <a16:creationId xmlns:a16="http://schemas.microsoft.com/office/drawing/2014/main" id="{C6534A3C-4D63-4912-9B40-D8B0F3CF4436}"/>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85333939-8A4A-4779-889F-7885E2743D69}"/>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619D5EA5-039A-4E7F-A586-7E41B9C088A5}"/>
              </a:ext>
            </a:extLst>
          </p:cNvPr>
          <p:cNvSpPr>
            <a:spLocks noGrp="1"/>
          </p:cNvSpPr>
          <p:nvPr>
            <p:ph type="sldNum" sz="quarter" idx="12"/>
          </p:nvPr>
        </p:nvSpPr>
        <p:spPr>
          <a:ln/>
        </p:spPr>
        <p:txBody>
          <a:bodyPr/>
          <a:lstStyle>
            <a:lvl1pPr>
              <a:defRPr/>
            </a:lvl1pPr>
          </a:lstStyle>
          <a:p>
            <a:fld id="{188B7275-69C5-474E-B7FE-1FB5131C22D3}" type="slidenum">
              <a:rPr lang="en-US" altLang="zh-CN"/>
              <a:pPr/>
              <a:t>‹#›</a:t>
            </a:fld>
            <a:endParaRPr lang="zh-CN"/>
          </a:p>
        </p:txBody>
      </p:sp>
    </p:spTree>
    <p:extLst>
      <p:ext uri="{BB962C8B-B14F-4D97-AF65-F5344CB8AC3E}">
        <p14:creationId xmlns:p14="http://schemas.microsoft.com/office/powerpoint/2010/main" val="60241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557FAF5C-1857-4997-A153-8CF85274B0BD}"/>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8B8D2A3A-7FC4-4A22-BDF6-CB51D6B2D5D3}"/>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5B66EAAF-ACA3-4436-8F02-68F6781C9DE3}"/>
              </a:ext>
            </a:extLst>
          </p:cNvPr>
          <p:cNvSpPr>
            <a:spLocks noGrp="1"/>
          </p:cNvSpPr>
          <p:nvPr>
            <p:ph type="sldNum" sz="quarter" idx="12"/>
          </p:nvPr>
        </p:nvSpPr>
        <p:spPr>
          <a:ln/>
        </p:spPr>
        <p:txBody>
          <a:bodyPr/>
          <a:lstStyle>
            <a:lvl1pPr>
              <a:defRPr/>
            </a:lvl1pPr>
          </a:lstStyle>
          <a:p>
            <a:fld id="{847C1F8B-4CE5-4ACA-90B9-1C1EBD50D64E}" type="slidenum">
              <a:rPr lang="en-US" altLang="zh-CN"/>
              <a:pPr/>
              <a:t>‹#›</a:t>
            </a:fld>
            <a:endParaRPr lang="zh-CN"/>
          </a:p>
        </p:txBody>
      </p:sp>
    </p:spTree>
    <p:extLst>
      <p:ext uri="{BB962C8B-B14F-4D97-AF65-F5344CB8AC3E}">
        <p14:creationId xmlns:p14="http://schemas.microsoft.com/office/powerpoint/2010/main" val="43149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8196">
            <a:extLst>
              <a:ext uri="{FF2B5EF4-FFF2-40B4-BE49-F238E27FC236}">
                <a16:creationId xmlns:a16="http://schemas.microsoft.com/office/drawing/2014/main" id="{00A49DF1-F940-4CA2-A756-1A75D0681AA7}"/>
              </a:ext>
            </a:extLst>
          </p:cNvPr>
          <p:cNvSpPr>
            <a:spLocks noGrp="1"/>
          </p:cNvSpPr>
          <p:nvPr>
            <p:ph type="dt" sz="half" idx="10"/>
          </p:nvPr>
        </p:nvSpPr>
        <p:spPr>
          <a:ln/>
        </p:spPr>
        <p:txBody>
          <a:bodyPr/>
          <a:lstStyle>
            <a:lvl1pPr>
              <a:defRPr/>
            </a:lvl1pPr>
          </a:lstStyle>
          <a:p>
            <a:endParaRPr lang="zh-CN" altLang="en-US"/>
          </a:p>
        </p:txBody>
      </p:sp>
      <p:sp>
        <p:nvSpPr>
          <p:cNvPr id="8" name="页脚占位符 8197">
            <a:extLst>
              <a:ext uri="{FF2B5EF4-FFF2-40B4-BE49-F238E27FC236}">
                <a16:creationId xmlns:a16="http://schemas.microsoft.com/office/drawing/2014/main" id="{0E2E75EF-5EC4-4F62-9009-546AB10EEF75}"/>
              </a:ext>
            </a:extLst>
          </p:cNvPr>
          <p:cNvSpPr>
            <a:spLocks noGrp="1"/>
          </p:cNvSpPr>
          <p:nvPr>
            <p:ph type="ftr" sz="quarter" idx="11"/>
          </p:nvPr>
        </p:nvSpPr>
        <p:spPr>
          <a:ln/>
        </p:spPr>
        <p:txBody>
          <a:bodyPr/>
          <a:lstStyle>
            <a:lvl1pPr>
              <a:defRPr/>
            </a:lvl1pPr>
          </a:lstStyle>
          <a:p>
            <a:endParaRPr lang="zh-CN"/>
          </a:p>
        </p:txBody>
      </p:sp>
      <p:sp>
        <p:nvSpPr>
          <p:cNvPr id="9" name="灯片编号占位符 8198">
            <a:extLst>
              <a:ext uri="{FF2B5EF4-FFF2-40B4-BE49-F238E27FC236}">
                <a16:creationId xmlns:a16="http://schemas.microsoft.com/office/drawing/2014/main" id="{C6F6EF18-36B5-4D55-90CF-062A291C5917}"/>
              </a:ext>
            </a:extLst>
          </p:cNvPr>
          <p:cNvSpPr>
            <a:spLocks noGrp="1"/>
          </p:cNvSpPr>
          <p:nvPr>
            <p:ph type="sldNum" sz="quarter" idx="12"/>
          </p:nvPr>
        </p:nvSpPr>
        <p:spPr>
          <a:ln/>
        </p:spPr>
        <p:txBody>
          <a:bodyPr/>
          <a:lstStyle>
            <a:lvl1pPr>
              <a:defRPr/>
            </a:lvl1pPr>
          </a:lstStyle>
          <a:p>
            <a:fld id="{C878DECE-E0E7-4B35-9598-9E349B19D6AD}" type="slidenum">
              <a:rPr lang="en-US" altLang="zh-CN"/>
              <a:pPr/>
              <a:t>‹#›</a:t>
            </a:fld>
            <a:endParaRPr lang="zh-CN"/>
          </a:p>
        </p:txBody>
      </p:sp>
    </p:spTree>
    <p:extLst>
      <p:ext uri="{BB962C8B-B14F-4D97-AF65-F5344CB8AC3E}">
        <p14:creationId xmlns:p14="http://schemas.microsoft.com/office/powerpoint/2010/main" val="15480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8196">
            <a:extLst>
              <a:ext uri="{FF2B5EF4-FFF2-40B4-BE49-F238E27FC236}">
                <a16:creationId xmlns:a16="http://schemas.microsoft.com/office/drawing/2014/main" id="{9FDA11EF-F825-4ABF-AAD1-732D460E50AE}"/>
              </a:ext>
            </a:extLst>
          </p:cNvPr>
          <p:cNvSpPr>
            <a:spLocks noGrp="1"/>
          </p:cNvSpPr>
          <p:nvPr>
            <p:ph type="dt" sz="half" idx="10"/>
          </p:nvPr>
        </p:nvSpPr>
        <p:spPr>
          <a:ln/>
        </p:spPr>
        <p:txBody>
          <a:bodyPr/>
          <a:lstStyle>
            <a:lvl1pPr>
              <a:defRPr/>
            </a:lvl1pPr>
          </a:lstStyle>
          <a:p>
            <a:endParaRPr lang="zh-CN" altLang="en-US"/>
          </a:p>
        </p:txBody>
      </p:sp>
      <p:sp>
        <p:nvSpPr>
          <p:cNvPr id="4" name="页脚占位符 8197">
            <a:extLst>
              <a:ext uri="{FF2B5EF4-FFF2-40B4-BE49-F238E27FC236}">
                <a16:creationId xmlns:a16="http://schemas.microsoft.com/office/drawing/2014/main" id="{4119D691-7D32-4722-BEB7-E9896DEF3CF4}"/>
              </a:ext>
            </a:extLst>
          </p:cNvPr>
          <p:cNvSpPr>
            <a:spLocks noGrp="1"/>
          </p:cNvSpPr>
          <p:nvPr>
            <p:ph type="ftr" sz="quarter" idx="11"/>
          </p:nvPr>
        </p:nvSpPr>
        <p:spPr>
          <a:ln/>
        </p:spPr>
        <p:txBody>
          <a:bodyPr/>
          <a:lstStyle>
            <a:lvl1pPr>
              <a:defRPr/>
            </a:lvl1pPr>
          </a:lstStyle>
          <a:p>
            <a:endParaRPr lang="zh-CN"/>
          </a:p>
        </p:txBody>
      </p:sp>
      <p:sp>
        <p:nvSpPr>
          <p:cNvPr id="5" name="灯片编号占位符 8198">
            <a:extLst>
              <a:ext uri="{FF2B5EF4-FFF2-40B4-BE49-F238E27FC236}">
                <a16:creationId xmlns:a16="http://schemas.microsoft.com/office/drawing/2014/main" id="{51960E03-F564-41F4-A149-C2836B4EFDC1}"/>
              </a:ext>
            </a:extLst>
          </p:cNvPr>
          <p:cNvSpPr>
            <a:spLocks noGrp="1"/>
          </p:cNvSpPr>
          <p:nvPr>
            <p:ph type="sldNum" sz="quarter" idx="12"/>
          </p:nvPr>
        </p:nvSpPr>
        <p:spPr>
          <a:ln/>
        </p:spPr>
        <p:txBody>
          <a:bodyPr/>
          <a:lstStyle>
            <a:lvl1pPr>
              <a:defRPr/>
            </a:lvl1pPr>
          </a:lstStyle>
          <a:p>
            <a:fld id="{CE09E749-7159-43C5-B878-EE21AF0F3CA3}" type="slidenum">
              <a:rPr lang="en-US" altLang="zh-CN"/>
              <a:pPr/>
              <a:t>‹#›</a:t>
            </a:fld>
            <a:endParaRPr lang="zh-CN"/>
          </a:p>
        </p:txBody>
      </p:sp>
    </p:spTree>
    <p:extLst>
      <p:ext uri="{BB962C8B-B14F-4D97-AF65-F5344CB8AC3E}">
        <p14:creationId xmlns:p14="http://schemas.microsoft.com/office/powerpoint/2010/main" val="40522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8196">
            <a:extLst>
              <a:ext uri="{FF2B5EF4-FFF2-40B4-BE49-F238E27FC236}">
                <a16:creationId xmlns:a16="http://schemas.microsoft.com/office/drawing/2014/main" id="{8E5F0419-C899-42B1-AB72-FBD4A7AFF565}"/>
              </a:ext>
            </a:extLst>
          </p:cNvPr>
          <p:cNvSpPr>
            <a:spLocks noGrp="1"/>
          </p:cNvSpPr>
          <p:nvPr>
            <p:ph type="dt" sz="half" idx="10"/>
          </p:nvPr>
        </p:nvSpPr>
        <p:spPr>
          <a:ln/>
        </p:spPr>
        <p:txBody>
          <a:bodyPr/>
          <a:lstStyle>
            <a:lvl1pPr>
              <a:defRPr/>
            </a:lvl1pPr>
          </a:lstStyle>
          <a:p>
            <a:endParaRPr lang="zh-CN" altLang="en-US"/>
          </a:p>
        </p:txBody>
      </p:sp>
      <p:sp>
        <p:nvSpPr>
          <p:cNvPr id="3" name="页脚占位符 8197">
            <a:extLst>
              <a:ext uri="{FF2B5EF4-FFF2-40B4-BE49-F238E27FC236}">
                <a16:creationId xmlns:a16="http://schemas.microsoft.com/office/drawing/2014/main" id="{4F264EAD-6228-4BBC-B233-479DCCEF5B1B}"/>
              </a:ext>
            </a:extLst>
          </p:cNvPr>
          <p:cNvSpPr>
            <a:spLocks noGrp="1"/>
          </p:cNvSpPr>
          <p:nvPr>
            <p:ph type="ftr" sz="quarter" idx="11"/>
          </p:nvPr>
        </p:nvSpPr>
        <p:spPr>
          <a:ln/>
        </p:spPr>
        <p:txBody>
          <a:bodyPr/>
          <a:lstStyle>
            <a:lvl1pPr>
              <a:defRPr/>
            </a:lvl1pPr>
          </a:lstStyle>
          <a:p>
            <a:endParaRPr lang="zh-CN"/>
          </a:p>
        </p:txBody>
      </p:sp>
      <p:sp>
        <p:nvSpPr>
          <p:cNvPr id="4" name="灯片编号占位符 8198">
            <a:extLst>
              <a:ext uri="{FF2B5EF4-FFF2-40B4-BE49-F238E27FC236}">
                <a16:creationId xmlns:a16="http://schemas.microsoft.com/office/drawing/2014/main" id="{EF2AD835-7CA4-445D-9801-7FFC52EB010C}"/>
              </a:ext>
            </a:extLst>
          </p:cNvPr>
          <p:cNvSpPr>
            <a:spLocks noGrp="1"/>
          </p:cNvSpPr>
          <p:nvPr>
            <p:ph type="sldNum" sz="quarter" idx="12"/>
          </p:nvPr>
        </p:nvSpPr>
        <p:spPr>
          <a:ln/>
        </p:spPr>
        <p:txBody>
          <a:bodyPr/>
          <a:lstStyle>
            <a:lvl1pPr>
              <a:defRPr/>
            </a:lvl1pPr>
          </a:lstStyle>
          <a:p>
            <a:fld id="{346A6EC5-926B-4428-B239-15A2DD90A8BC}" type="slidenum">
              <a:rPr lang="en-US" altLang="zh-CN"/>
              <a:pPr/>
              <a:t>‹#›</a:t>
            </a:fld>
            <a:endParaRPr lang="zh-CN"/>
          </a:p>
        </p:txBody>
      </p:sp>
    </p:spTree>
    <p:extLst>
      <p:ext uri="{BB962C8B-B14F-4D97-AF65-F5344CB8AC3E}">
        <p14:creationId xmlns:p14="http://schemas.microsoft.com/office/powerpoint/2010/main" val="82931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C072214D-0D78-4AB3-B60D-3111DAF10D6C}"/>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8C2F1AE5-C347-4B45-8572-88BF65AC0A30}"/>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6149F27E-DBA9-4865-8146-E61AD730E8AF}"/>
              </a:ext>
            </a:extLst>
          </p:cNvPr>
          <p:cNvSpPr>
            <a:spLocks noGrp="1"/>
          </p:cNvSpPr>
          <p:nvPr>
            <p:ph type="sldNum" sz="quarter" idx="12"/>
          </p:nvPr>
        </p:nvSpPr>
        <p:spPr>
          <a:ln/>
        </p:spPr>
        <p:txBody>
          <a:bodyPr/>
          <a:lstStyle>
            <a:lvl1pPr>
              <a:defRPr/>
            </a:lvl1pPr>
          </a:lstStyle>
          <a:p>
            <a:fld id="{3E2D29B3-7E60-45C9-B724-9DF71176B9EF}" type="slidenum">
              <a:rPr lang="en-US" altLang="zh-CN"/>
              <a:pPr/>
              <a:t>‹#›</a:t>
            </a:fld>
            <a:endParaRPr lang="zh-CN"/>
          </a:p>
        </p:txBody>
      </p:sp>
    </p:spTree>
    <p:extLst>
      <p:ext uri="{BB962C8B-B14F-4D97-AF65-F5344CB8AC3E}">
        <p14:creationId xmlns:p14="http://schemas.microsoft.com/office/powerpoint/2010/main" val="64617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449A87DD-F2ED-44B1-A602-C194CF78B194}"/>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F94B3F01-CBDF-4871-B491-55A4013DECF9}"/>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6B8613A7-9F2A-4FFD-8A4E-674F16B179FC}"/>
              </a:ext>
            </a:extLst>
          </p:cNvPr>
          <p:cNvSpPr>
            <a:spLocks noGrp="1"/>
          </p:cNvSpPr>
          <p:nvPr>
            <p:ph type="sldNum" sz="quarter" idx="12"/>
          </p:nvPr>
        </p:nvSpPr>
        <p:spPr>
          <a:ln/>
        </p:spPr>
        <p:txBody>
          <a:bodyPr/>
          <a:lstStyle>
            <a:lvl1pPr>
              <a:defRPr/>
            </a:lvl1pPr>
          </a:lstStyle>
          <a:p>
            <a:fld id="{A0A1D593-0BA3-4E19-AEE1-8C0133C75CDA}" type="slidenum">
              <a:rPr lang="en-US" altLang="zh-CN"/>
              <a:pPr/>
              <a:t>‹#›</a:t>
            </a:fld>
            <a:endParaRPr lang="zh-CN"/>
          </a:p>
        </p:txBody>
      </p:sp>
    </p:spTree>
    <p:extLst>
      <p:ext uri="{BB962C8B-B14F-4D97-AF65-F5344CB8AC3E}">
        <p14:creationId xmlns:p14="http://schemas.microsoft.com/office/powerpoint/2010/main" val="342139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193" descr="USTC-BIGLOG">
            <a:extLst>
              <a:ext uri="{FF2B5EF4-FFF2-40B4-BE49-F238E27FC236}">
                <a16:creationId xmlns:a16="http://schemas.microsoft.com/office/drawing/2014/main" id="{DE6872FC-320B-4486-83AF-C162347B89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 8194">
            <a:extLst>
              <a:ext uri="{FF2B5EF4-FFF2-40B4-BE49-F238E27FC236}">
                <a16:creationId xmlns:a16="http://schemas.microsoft.com/office/drawing/2014/main" id="{6D138C4F-0E72-4E3E-A010-4FA9293B63B9}"/>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8195">
            <a:extLst>
              <a:ext uri="{FF2B5EF4-FFF2-40B4-BE49-F238E27FC236}">
                <a16:creationId xmlns:a16="http://schemas.microsoft.com/office/drawing/2014/main" id="{2A1F9798-3625-4D07-A6B8-8E2EB27992C7}"/>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日期占位符 8196">
            <a:extLst>
              <a:ext uri="{FF2B5EF4-FFF2-40B4-BE49-F238E27FC236}">
                <a16:creationId xmlns:a16="http://schemas.microsoft.com/office/drawing/2014/main" id="{BBCD00D9-DE24-49B6-AB8E-0C792B066ECF}"/>
              </a:ext>
            </a:extLst>
          </p:cNvPr>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endParaRPr lang="zh-CN" altLang="en-US"/>
          </a:p>
        </p:txBody>
      </p:sp>
      <p:sp>
        <p:nvSpPr>
          <p:cNvPr id="8198" name="页脚占位符 8197">
            <a:extLst>
              <a:ext uri="{FF2B5EF4-FFF2-40B4-BE49-F238E27FC236}">
                <a16:creationId xmlns:a16="http://schemas.microsoft.com/office/drawing/2014/main" id="{BB6A7D58-2BF0-4CC3-9321-E26143B3FA67}"/>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endParaRPr lang="zh-CN"/>
          </a:p>
        </p:txBody>
      </p:sp>
      <p:sp>
        <p:nvSpPr>
          <p:cNvPr id="8199" name="灯片编号占位符 8198">
            <a:extLst>
              <a:ext uri="{FF2B5EF4-FFF2-40B4-BE49-F238E27FC236}">
                <a16:creationId xmlns:a16="http://schemas.microsoft.com/office/drawing/2014/main" id="{1FF023B7-FF50-42D2-A23D-652E3791D1F9}"/>
              </a:ext>
            </a:extLst>
          </p:cNvPr>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cs typeface="+mn-ea"/>
              </a:defRPr>
            </a:lvl1pPr>
          </a:lstStyle>
          <a:p>
            <a:fld id="{EE440C73-50D5-493A-B4B3-A93EBE1C1A50}"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73" r:id="rId12"/>
  </p:sldLayoutIdLst>
  <p:txStyles>
    <p:title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p:titleStyle>
    <p:body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2.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oleObject" Target="../embeddings/oleObject19.bin"/><Relationship Id="rId9" Type="http://schemas.openxmlformats.org/officeDocument/2006/relationships/oleObject" Target="../embeddings/oleObject20.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6.png"/></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br>
              <a:rPr lang="en-US" altLang="zh-CN" sz="3600" b="0" dirty="0"/>
            </a:br>
            <a:br>
              <a:rPr lang="zh-CN" altLang="en-US" sz="3600" b="0" dirty="0"/>
            </a:br>
            <a:br>
              <a:rPr lang="en-US" altLang="zh-CN" sz="3600" b="0" dirty="0"/>
            </a:br>
            <a:r>
              <a:rPr lang="zh-CN" altLang="en-US" sz="3600" b="0" dirty="0"/>
              <a:t>第二篇 数据表示及运算器</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008641">
            <a:extLst>
              <a:ext uri="{FF2B5EF4-FFF2-40B4-BE49-F238E27FC236}">
                <a16:creationId xmlns:a16="http://schemas.microsoft.com/office/drawing/2014/main" id="{C296AD77-1B29-4E6B-AC58-B601396AE7DC}"/>
              </a:ext>
            </a:extLst>
          </p:cNvPr>
          <p:cNvSpPr>
            <a:spLocks noGrp="1" noChangeArrowheads="1"/>
          </p:cNvSpPr>
          <p:nvPr>
            <p:ph type="title"/>
          </p:nvPr>
        </p:nvSpPr>
        <p:spPr/>
        <p:txBody>
          <a:bodyPr/>
          <a:lstStyle/>
          <a:p>
            <a:r>
              <a:rPr lang="zh-CN" altLang="en-US"/>
              <a:t>例题</a:t>
            </a:r>
            <a:r>
              <a:rPr lang="en-US" altLang="zh-CN"/>
              <a:t>(Page.235)</a:t>
            </a:r>
          </a:p>
        </p:txBody>
      </p:sp>
      <p:sp>
        <p:nvSpPr>
          <p:cNvPr id="15362" name="文本占位符 1008642">
            <a:extLst>
              <a:ext uri="{FF2B5EF4-FFF2-40B4-BE49-F238E27FC236}">
                <a16:creationId xmlns:a16="http://schemas.microsoft.com/office/drawing/2014/main" id="{1B258250-DCF8-4313-8DA7-AF7791D4C342}"/>
              </a:ext>
            </a:extLst>
          </p:cNvPr>
          <p:cNvSpPr>
            <a:spLocks noGrp="1" noChangeArrowheads="1"/>
          </p:cNvSpPr>
          <p:nvPr>
            <p:ph idx="1"/>
          </p:nvPr>
        </p:nvSpPr>
        <p:spPr/>
        <p:txBody>
          <a:bodyPr/>
          <a:lstStyle/>
          <a:p>
            <a:pPr>
              <a:lnSpc>
                <a:spcPct val="90000"/>
              </a:lnSpc>
            </a:pPr>
            <a:r>
              <a:rPr lang="zh-CN" altLang="en-US" sz="2800"/>
              <a:t>设机器数字长为</a:t>
            </a:r>
            <a:r>
              <a:rPr lang="en-US" altLang="zh-CN" sz="2800"/>
              <a:t>8</a:t>
            </a:r>
            <a:r>
              <a:rPr lang="zh-CN" altLang="en-US" sz="2800"/>
              <a:t>位（含一位符号位），若</a:t>
            </a:r>
            <a:r>
              <a:rPr lang="en-US" altLang="zh-CN" sz="2800"/>
              <a:t>A=±26</a:t>
            </a:r>
            <a:r>
              <a:rPr lang="zh-CN" altLang="en-US" sz="2800"/>
              <a:t>，写出三种机器数（原码、补码、反码）左、右移一位和两位后的表示形式及对应的真值，并分析结果的正确性。 </a:t>
            </a:r>
          </a:p>
          <a:p>
            <a:pPr>
              <a:lnSpc>
                <a:spcPct val="90000"/>
              </a:lnSpc>
            </a:pPr>
            <a:endParaRPr lang="zh-CN" altLang="en-US" sz="2800"/>
          </a:p>
          <a:p>
            <a:pPr>
              <a:lnSpc>
                <a:spcPct val="90000"/>
              </a:lnSpc>
            </a:pPr>
            <a:r>
              <a:rPr lang="zh-CN" altLang="en-US" sz="2800">
                <a:solidFill>
                  <a:srgbClr val="A50021"/>
                </a:solidFill>
              </a:rPr>
              <a:t>（</a:t>
            </a:r>
            <a:r>
              <a:rPr lang="en-US" altLang="zh-CN" sz="2800">
                <a:solidFill>
                  <a:srgbClr val="A50021"/>
                </a:solidFill>
              </a:rPr>
              <a:t>1</a:t>
            </a:r>
            <a:r>
              <a:rPr lang="zh-CN" altLang="en-US" sz="2800">
                <a:solidFill>
                  <a:srgbClr val="A50021"/>
                </a:solidFill>
              </a:rPr>
              <a:t>）</a:t>
            </a:r>
            <a:r>
              <a:rPr lang="en-US" altLang="zh-CN" sz="2800">
                <a:solidFill>
                  <a:srgbClr val="A50021"/>
                </a:solidFill>
              </a:rPr>
              <a:t>A=+26=(+11010)</a:t>
            </a:r>
            <a:r>
              <a:rPr lang="en-US" altLang="zh-CN" sz="2800" baseline="-25000">
                <a:solidFill>
                  <a:srgbClr val="A50021"/>
                </a:solidFill>
              </a:rPr>
              <a:t>2</a:t>
            </a:r>
            <a:r>
              <a:rPr lang="en-US" altLang="zh-CN" sz="2800">
                <a:solidFill>
                  <a:srgbClr val="A50021"/>
                </a:solidFill>
              </a:rPr>
              <a:t> </a:t>
            </a:r>
          </a:p>
          <a:p>
            <a:pPr>
              <a:lnSpc>
                <a:spcPct val="90000"/>
              </a:lnSpc>
            </a:pPr>
            <a:r>
              <a:rPr lang="zh-CN" altLang="en-US" sz="2800"/>
              <a:t>移位前</a:t>
            </a:r>
          </a:p>
          <a:p>
            <a:pPr>
              <a:lnSpc>
                <a:spcPct val="90000"/>
              </a:lnSpc>
            </a:pPr>
            <a:r>
              <a:rPr lang="zh-CN" altLang="en-US" sz="2800"/>
              <a:t>左移一位：</a:t>
            </a:r>
            <a:r>
              <a:rPr lang="en-US" altLang="zh-CN" sz="2800"/>
              <a:t>+52</a:t>
            </a:r>
          </a:p>
          <a:p>
            <a:pPr>
              <a:lnSpc>
                <a:spcPct val="90000"/>
              </a:lnSpc>
            </a:pPr>
            <a:r>
              <a:rPr lang="zh-CN" altLang="en-US" sz="2800"/>
              <a:t>右移一位：</a:t>
            </a:r>
            <a:r>
              <a:rPr lang="en-US" altLang="zh-CN" sz="2800"/>
              <a:t>+13</a:t>
            </a:r>
          </a:p>
          <a:p>
            <a:pPr>
              <a:lnSpc>
                <a:spcPct val="90000"/>
              </a:lnSpc>
            </a:pPr>
            <a:r>
              <a:rPr lang="zh-CN" altLang="en-US" sz="2800"/>
              <a:t>左移、右移两位：略</a:t>
            </a:r>
          </a:p>
        </p:txBody>
      </p:sp>
      <p:graphicFrame>
        <p:nvGraphicFramePr>
          <p:cNvPr id="1008727" name="表格 1008726">
            <a:extLst>
              <a:ext uri="{FF2B5EF4-FFF2-40B4-BE49-F238E27FC236}">
                <a16:creationId xmlns:a16="http://schemas.microsoft.com/office/drawing/2014/main" id="{77F3D030-6B43-4644-AAE2-85F4DD206CA5}"/>
              </a:ext>
            </a:extLst>
          </p:cNvPr>
          <p:cNvGraphicFramePr/>
          <p:nvPr/>
        </p:nvGraphicFramePr>
        <p:xfrm>
          <a:off x="4787900" y="3933825"/>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0</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8730" name="表格 1008729">
            <a:extLst>
              <a:ext uri="{FF2B5EF4-FFF2-40B4-BE49-F238E27FC236}">
                <a16:creationId xmlns:a16="http://schemas.microsoft.com/office/drawing/2014/main" id="{4952A335-E98B-42AD-9B22-CAF1D0D08C51}"/>
              </a:ext>
            </a:extLst>
          </p:cNvPr>
          <p:cNvGraphicFramePr/>
          <p:nvPr/>
        </p:nvGraphicFramePr>
        <p:xfrm>
          <a:off x="4787900" y="4581525"/>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0</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0</a:t>
                      </a:r>
                      <a:endParaRPr lang="zh-CN" altLang="en-US" sz="2400">
                        <a:solidFill>
                          <a:srgbClr val="A5002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8729" name="表格 1008728">
            <a:extLst>
              <a:ext uri="{FF2B5EF4-FFF2-40B4-BE49-F238E27FC236}">
                <a16:creationId xmlns:a16="http://schemas.microsoft.com/office/drawing/2014/main" id="{BABCCAE9-C8A7-41C9-8FD2-B547CDFDF6B2}"/>
              </a:ext>
            </a:extLst>
          </p:cNvPr>
          <p:cNvGraphicFramePr/>
          <p:nvPr/>
        </p:nvGraphicFramePr>
        <p:xfrm>
          <a:off x="4787900" y="530066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0</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0</a:t>
                      </a:r>
                      <a:endParaRPr lang="zh-CN" altLang="en-US" sz="2400">
                        <a:solidFill>
                          <a:srgbClr val="A5002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423" name="直接连接符 1008730">
            <a:extLst>
              <a:ext uri="{FF2B5EF4-FFF2-40B4-BE49-F238E27FC236}">
                <a16:creationId xmlns:a16="http://schemas.microsoft.com/office/drawing/2014/main" id="{78B89625-EE32-45D2-98E5-4AE47209BDED}"/>
              </a:ext>
            </a:extLst>
          </p:cNvPr>
          <p:cNvSpPr>
            <a:spLocks noChangeShapeType="1"/>
          </p:cNvSpPr>
          <p:nvPr/>
        </p:nvSpPr>
        <p:spPr bwMode="auto">
          <a:xfrm>
            <a:off x="2124075" y="4149725"/>
            <a:ext cx="25923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4" name="直接连接符 1008731">
            <a:extLst>
              <a:ext uri="{FF2B5EF4-FFF2-40B4-BE49-F238E27FC236}">
                <a16:creationId xmlns:a16="http://schemas.microsoft.com/office/drawing/2014/main" id="{6AD178EE-66B1-49E4-AFA2-48FE5AC71881}"/>
              </a:ext>
            </a:extLst>
          </p:cNvPr>
          <p:cNvSpPr>
            <a:spLocks noChangeShapeType="1"/>
          </p:cNvSpPr>
          <p:nvPr/>
        </p:nvSpPr>
        <p:spPr bwMode="auto">
          <a:xfrm>
            <a:off x="3348038" y="4581525"/>
            <a:ext cx="1368425"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5" name="直接连接符 1008732">
            <a:extLst>
              <a:ext uri="{FF2B5EF4-FFF2-40B4-BE49-F238E27FC236}">
                <a16:creationId xmlns:a16="http://schemas.microsoft.com/office/drawing/2014/main" id="{2BDC1637-9787-4002-9A9E-7F29311B7FB7}"/>
              </a:ext>
            </a:extLst>
          </p:cNvPr>
          <p:cNvSpPr>
            <a:spLocks noChangeShapeType="1"/>
          </p:cNvSpPr>
          <p:nvPr/>
        </p:nvSpPr>
        <p:spPr bwMode="auto">
          <a:xfrm>
            <a:off x="3348038" y="4941888"/>
            <a:ext cx="1368425" cy="503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6" name="矩形 1008733">
            <a:extLst>
              <a:ext uri="{FF2B5EF4-FFF2-40B4-BE49-F238E27FC236}">
                <a16:creationId xmlns:a16="http://schemas.microsoft.com/office/drawing/2014/main" id="{57E74191-BF7F-4365-8058-BBD992CA83CC}"/>
              </a:ext>
            </a:extLst>
          </p:cNvPr>
          <p:cNvSpPr>
            <a:spLocks noChangeArrowheads="1"/>
          </p:cNvSpPr>
          <p:nvPr/>
        </p:nvSpPr>
        <p:spPr bwMode="auto">
          <a:xfrm>
            <a:off x="323850" y="5949950"/>
            <a:ext cx="8135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楷体_GB2312" pitchFamily="49" charset="-122"/>
                <a:ea typeface="楷体_GB2312" pitchFamily="49" charset="-122"/>
              </a:rPr>
              <a:t>对于正数，三种机器数移位后符号位不变，如果左移时最高数位丢</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，结果“出错”；如果右移时最低数位丢</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，影响精度。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009665">
            <a:extLst>
              <a:ext uri="{FF2B5EF4-FFF2-40B4-BE49-F238E27FC236}">
                <a16:creationId xmlns:a16="http://schemas.microsoft.com/office/drawing/2014/main" id="{DF4A3EFC-E433-4B5A-AEC9-200F503A0360}"/>
              </a:ext>
            </a:extLst>
          </p:cNvPr>
          <p:cNvSpPr>
            <a:spLocks noGrp="1" noChangeArrowheads="1"/>
          </p:cNvSpPr>
          <p:nvPr>
            <p:ph type="title"/>
          </p:nvPr>
        </p:nvSpPr>
        <p:spPr/>
        <p:txBody>
          <a:bodyPr/>
          <a:lstStyle/>
          <a:p>
            <a:r>
              <a:rPr lang="zh-CN" altLang="en-US"/>
              <a:t>例题</a:t>
            </a:r>
            <a:r>
              <a:rPr lang="en-US" altLang="zh-CN"/>
              <a:t>(Page.235)</a:t>
            </a:r>
          </a:p>
        </p:txBody>
      </p:sp>
      <p:sp>
        <p:nvSpPr>
          <p:cNvPr id="16386" name="文本占位符 1009666">
            <a:extLst>
              <a:ext uri="{FF2B5EF4-FFF2-40B4-BE49-F238E27FC236}">
                <a16:creationId xmlns:a16="http://schemas.microsoft.com/office/drawing/2014/main" id="{DFFED3C1-AE8F-44C8-AD54-530D165A68FB}"/>
              </a:ext>
            </a:extLst>
          </p:cNvPr>
          <p:cNvSpPr>
            <a:spLocks noGrp="1" noChangeArrowheads="1"/>
          </p:cNvSpPr>
          <p:nvPr>
            <p:ph idx="1"/>
          </p:nvPr>
        </p:nvSpPr>
        <p:spPr>
          <a:xfrm>
            <a:off x="457200" y="1268413"/>
            <a:ext cx="8229600" cy="5040312"/>
          </a:xfrm>
        </p:spPr>
        <p:txBody>
          <a:bodyPr/>
          <a:lstStyle/>
          <a:p>
            <a:r>
              <a:rPr lang="zh-CN" altLang="en-US">
                <a:solidFill>
                  <a:srgbClr val="A50021"/>
                </a:solidFill>
              </a:rPr>
              <a:t>（</a:t>
            </a:r>
            <a:r>
              <a:rPr lang="en-US" altLang="zh-CN">
                <a:solidFill>
                  <a:srgbClr val="A50021"/>
                </a:solidFill>
              </a:rPr>
              <a:t>2</a:t>
            </a:r>
            <a:r>
              <a:rPr lang="zh-CN" altLang="en-US">
                <a:solidFill>
                  <a:srgbClr val="A50021"/>
                </a:solidFill>
              </a:rPr>
              <a:t>）</a:t>
            </a:r>
            <a:r>
              <a:rPr lang="en-US" altLang="zh-CN">
                <a:solidFill>
                  <a:srgbClr val="A50021"/>
                </a:solidFill>
              </a:rPr>
              <a:t>A=-26=(-11010)</a:t>
            </a:r>
            <a:r>
              <a:rPr lang="en-US" altLang="zh-CN" baseline="-25000">
                <a:solidFill>
                  <a:srgbClr val="A50021"/>
                </a:solidFill>
              </a:rPr>
              <a:t>2</a:t>
            </a:r>
            <a:r>
              <a:rPr lang="en-US" altLang="zh-CN">
                <a:solidFill>
                  <a:srgbClr val="A50021"/>
                </a:solidFill>
              </a:rPr>
              <a:t> </a:t>
            </a:r>
          </a:p>
          <a:p>
            <a:r>
              <a:rPr lang="zh-CN" altLang="en-US">
                <a:solidFill>
                  <a:srgbClr val="A50021"/>
                </a:solidFill>
              </a:rPr>
              <a:t>原码</a:t>
            </a:r>
            <a:r>
              <a:rPr lang="zh-CN" altLang="en-US"/>
              <a:t>移位前</a:t>
            </a:r>
          </a:p>
          <a:p>
            <a:r>
              <a:rPr lang="zh-CN" altLang="en-US"/>
              <a:t>原码左移一位：</a:t>
            </a:r>
            <a:r>
              <a:rPr lang="en-US" altLang="zh-CN"/>
              <a:t>-52</a:t>
            </a:r>
          </a:p>
          <a:p>
            <a:r>
              <a:rPr lang="zh-CN" altLang="en-US"/>
              <a:t>原码右移一位：</a:t>
            </a:r>
            <a:r>
              <a:rPr lang="en-US" altLang="zh-CN"/>
              <a:t>-13</a:t>
            </a:r>
          </a:p>
          <a:p>
            <a:endParaRPr lang="en-US" altLang="zh-CN"/>
          </a:p>
          <a:p>
            <a:r>
              <a:rPr lang="zh-CN" altLang="en-US">
                <a:solidFill>
                  <a:srgbClr val="A50021"/>
                </a:solidFill>
              </a:rPr>
              <a:t>补码</a:t>
            </a:r>
            <a:r>
              <a:rPr lang="zh-CN" altLang="en-US"/>
              <a:t>移位前</a:t>
            </a:r>
          </a:p>
          <a:p>
            <a:r>
              <a:rPr lang="zh-CN" altLang="en-US"/>
              <a:t>补码左移一位：</a:t>
            </a:r>
            <a:r>
              <a:rPr lang="en-US" altLang="zh-CN"/>
              <a:t>-52</a:t>
            </a:r>
          </a:p>
          <a:p>
            <a:r>
              <a:rPr lang="zh-CN" altLang="en-US"/>
              <a:t>补码右移一位：</a:t>
            </a:r>
            <a:r>
              <a:rPr lang="en-US" altLang="zh-CN"/>
              <a:t>-13</a:t>
            </a:r>
          </a:p>
        </p:txBody>
      </p:sp>
      <p:graphicFrame>
        <p:nvGraphicFramePr>
          <p:cNvPr id="1009668" name="表格 1009667">
            <a:extLst>
              <a:ext uri="{FF2B5EF4-FFF2-40B4-BE49-F238E27FC236}">
                <a16:creationId xmlns:a16="http://schemas.microsoft.com/office/drawing/2014/main" id="{3EFFA062-8A37-4D4A-9EE5-F799D5FD8968}"/>
              </a:ext>
            </a:extLst>
          </p:cNvPr>
          <p:cNvGraphicFramePr/>
          <p:nvPr/>
        </p:nvGraphicFramePr>
        <p:xfrm>
          <a:off x="4859338" y="196691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9688" name="表格 1009687">
            <a:extLst>
              <a:ext uri="{FF2B5EF4-FFF2-40B4-BE49-F238E27FC236}">
                <a16:creationId xmlns:a16="http://schemas.microsoft.com/office/drawing/2014/main" id="{EA1E6973-BFDF-4421-AFEE-D7202D45FC0A}"/>
              </a:ext>
            </a:extLst>
          </p:cNvPr>
          <p:cNvGraphicFramePr/>
          <p:nvPr/>
        </p:nvGraphicFramePr>
        <p:xfrm>
          <a:off x="4859338" y="261461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0</a:t>
                      </a:r>
                      <a:endParaRPr lang="zh-CN" altLang="en-US" sz="2400">
                        <a:solidFill>
                          <a:srgbClr val="A5002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9708" name="表格 1009707">
            <a:extLst>
              <a:ext uri="{FF2B5EF4-FFF2-40B4-BE49-F238E27FC236}">
                <a16:creationId xmlns:a16="http://schemas.microsoft.com/office/drawing/2014/main" id="{2CF59DA5-1C88-4E33-8025-5FDD2EF38D30}"/>
              </a:ext>
            </a:extLst>
          </p:cNvPr>
          <p:cNvGraphicFramePr/>
          <p:nvPr/>
        </p:nvGraphicFramePr>
        <p:xfrm>
          <a:off x="4859338" y="3284538"/>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0</a:t>
                      </a:r>
                      <a:endParaRPr lang="zh-CN" altLang="en-US" sz="2400">
                        <a:solidFill>
                          <a:srgbClr val="A5002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9728" name="表格 1009727">
            <a:extLst>
              <a:ext uri="{FF2B5EF4-FFF2-40B4-BE49-F238E27FC236}">
                <a16:creationId xmlns:a16="http://schemas.microsoft.com/office/drawing/2014/main" id="{1440140E-E9E8-440E-860C-26C07F5167D2}"/>
              </a:ext>
            </a:extLst>
          </p:cNvPr>
          <p:cNvGraphicFramePr/>
          <p:nvPr/>
        </p:nvGraphicFramePr>
        <p:xfrm>
          <a:off x="4860925" y="422116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9748" name="表格 1009747">
            <a:extLst>
              <a:ext uri="{FF2B5EF4-FFF2-40B4-BE49-F238E27FC236}">
                <a16:creationId xmlns:a16="http://schemas.microsoft.com/office/drawing/2014/main" id="{AD174915-27C5-459B-87CE-E79BF11A5179}"/>
              </a:ext>
            </a:extLst>
          </p:cNvPr>
          <p:cNvGraphicFramePr/>
          <p:nvPr/>
        </p:nvGraphicFramePr>
        <p:xfrm>
          <a:off x="4860925" y="486886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0</a:t>
                      </a:r>
                      <a:endParaRPr lang="zh-CN" altLang="en-US" sz="2400">
                        <a:solidFill>
                          <a:srgbClr val="A5002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9768" name="表格 1009767">
            <a:extLst>
              <a:ext uri="{FF2B5EF4-FFF2-40B4-BE49-F238E27FC236}">
                <a16:creationId xmlns:a16="http://schemas.microsoft.com/office/drawing/2014/main" id="{F1123DAD-BF6A-4C95-BEC7-AE5F86FE4FB7}"/>
              </a:ext>
            </a:extLst>
          </p:cNvPr>
          <p:cNvGraphicFramePr/>
          <p:nvPr/>
        </p:nvGraphicFramePr>
        <p:xfrm>
          <a:off x="4860925" y="5538788"/>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1</a:t>
                      </a:r>
                      <a:endParaRPr lang="zh-CN" altLang="en-US" sz="2400">
                        <a:solidFill>
                          <a:srgbClr val="A5002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010689">
            <a:extLst>
              <a:ext uri="{FF2B5EF4-FFF2-40B4-BE49-F238E27FC236}">
                <a16:creationId xmlns:a16="http://schemas.microsoft.com/office/drawing/2014/main" id="{A073CDF1-3A0C-40EE-820E-7C4F7239D62F}"/>
              </a:ext>
            </a:extLst>
          </p:cNvPr>
          <p:cNvSpPr>
            <a:spLocks noGrp="1" noChangeArrowheads="1"/>
          </p:cNvSpPr>
          <p:nvPr>
            <p:ph type="title"/>
          </p:nvPr>
        </p:nvSpPr>
        <p:spPr/>
        <p:txBody>
          <a:bodyPr/>
          <a:lstStyle/>
          <a:p>
            <a:r>
              <a:rPr lang="zh-CN" altLang="en-US"/>
              <a:t>例题</a:t>
            </a:r>
            <a:r>
              <a:rPr lang="en-US" altLang="zh-CN"/>
              <a:t>(Page.235)</a:t>
            </a:r>
          </a:p>
        </p:txBody>
      </p:sp>
      <p:sp>
        <p:nvSpPr>
          <p:cNvPr id="17410" name="文本占位符 1010690">
            <a:extLst>
              <a:ext uri="{FF2B5EF4-FFF2-40B4-BE49-F238E27FC236}">
                <a16:creationId xmlns:a16="http://schemas.microsoft.com/office/drawing/2014/main" id="{D7FBD907-DFAF-492A-AFDA-BDAC14A81B6C}"/>
              </a:ext>
            </a:extLst>
          </p:cNvPr>
          <p:cNvSpPr>
            <a:spLocks noGrp="1" noChangeArrowheads="1"/>
          </p:cNvSpPr>
          <p:nvPr>
            <p:ph idx="1"/>
          </p:nvPr>
        </p:nvSpPr>
        <p:spPr>
          <a:xfrm>
            <a:off x="457200" y="1268413"/>
            <a:ext cx="8229600" cy="5400675"/>
          </a:xfrm>
        </p:spPr>
        <p:txBody>
          <a:bodyPr/>
          <a:lstStyle/>
          <a:p>
            <a:pPr>
              <a:lnSpc>
                <a:spcPct val="80000"/>
              </a:lnSpc>
            </a:pPr>
            <a:r>
              <a:rPr lang="zh-CN" altLang="en-US" sz="2800">
                <a:solidFill>
                  <a:srgbClr val="A50021"/>
                </a:solidFill>
              </a:rPr>
              <a:t>（</a:t>
            </a:r>
            <a:r>
              <a:rPr lang="en-US" altLang="zh-CN" sz="2800">
                <a:solidFill>
                  <a:srgbClr val="A50021"/>
                </a:solidFill>
              </a:rPr>
              <a:t>2</a:t>
            </a:r>
            <a:r>
              <a:rPr lang="zh-CN" altLang="en-US" sz="2800">
                <a:solidFill>
                  <a:srgbClr val="A50021"/>
                </a:solidFill>
              </a:rPr>
              <a:t>）</a:t>
            </a:r>
            <a:r>
              <a:rPr lang="en-US" altLang="zh-CN" sz="2800">
                <a:solidFill>
                  <a:srgbClr val="A50021"/>
                </a:solidFill>
              </a:rPr>
              <a:t>A=-26=(-11010)</a:t>
            </a:r>
            <a:r>
              <a:rPr lang="en-US" altLang="zh-CN" sz="2800" baseline="-25000">
                <a:solidFill>
                  <a:srgbClr val="A50021"/>
                </a:solidFill>
              </a:rPr>
              <a:t>2</a:t>
            </a:r>
            <a:r>
              <a:rPr lang="en-US" altLang="zh-CN" sz="2800">
                <a:solidFill>
                  <a:srgbClr val="A50021"/>
                </a:solidFill>
              </a:rPr>
              <a:t> </a:t>
            </a:r>
          </a:p>
          <a:p>
            <a:pPr>
              <a:lnSpc>
                <a:spcPct val="80000"/>
              </a:lnSpc>
            </a:pPr>
            <a:r>
              <a:rPr lang="zh-CN" altLang="en-US" sz="2800">
                <a:solidFill>
                  <a:srgbClr val="A50021"/>
                </a:solidFill>
              </a:rPr>
              <a:t>反码</a:t>
            </a:r>
            <a:r>
              <a:rPr lang="zh-CN" altLang="en-US" sz="2800"/>
              <a:t>移位前</a:t>
            </a:r>
          </a:p>
          <a:p>
            <a:pPr>
              <a:lnSpc>
                <a:spcPct val="80000"/>
              </a:lnSpc>
            </a:pPr>
            <a:r>
              <a:rPr lang="zh-CN" altLang="en-US" sz="2800"/>
              <a:t>反码左移一位：</a:t>
            </a:r>
            <a:r>
              <a:rPr lang="en-US" altLang="zh-CN" sz="2800"/>
              <a:t>-52</a:t>
            </a:r>
          </a:p>
          <a:p>
            <a:pPr>
              <a:lnSpc>
                <a:spcPct val="80000"/>
              </a:lnSpc>
            </a:pPr>
            <a:r>
              <a:rPr lang="zh-CN" altLang="en-US" sz="2800"/>
              <a:t>反码右移一位：</a:t>
            </a:r>
            <a:r>
              <a:rPr lang="en-US" altLang="zh-CN" sz="2800"/>
              <a:t>-13</a:t>
            </a:r>
          </a:p>
          <a:p>
            <a:pPr>
              <a:lnSpc>
                <a:spcPct val="80000"/>
              </a:lnSpc>
            </a:pPr>
            <a:endParaRPr lang="en-US" altLang="zh-CN" sz="2800"/>
          </a:p>
          <a:p>
            <a:pPr>
              <a:lnSpc>
                <a:spcPct val="80000"/>
              </a:lnSpc>
            </a:pPr>
            <a:endParaRPr lang="en-US" altLang="zh-CN" sz="2800">
              <a:solidFill>
                <a:schemeClr val="accent2"/>
              </a:solidFill>
            </a:endParaRPr>
          </a:p>
          <a:p>
            <a:pPr>
              <a:lnSpc>
                <a:spcPct val="80000"/>
              </a:lnSpc>
            </a:pPr>
            <a:r>
              <a:rPr lang="zh-CN" altLang="en-US" sz="2800">
                <a:solidFill>
                  <a:schemeClr val="accent2"/>
                </a:solidFill>
              </a:rPr>
              <a:t>对于负数，三种机器数移位后符号位均不变。</a:t>
            </a:r>
          </a:p>
          <a:p>
            <a:pPr>
              <a:lnSpc>
                <a:spcPct val="80000"/>
              </a:lnSpc>
            </a:pPr>
            <a:r>
              <a:rPr lang="zh-CN" altLang="en-US" sz="2800"/>
              <a:t>如果负数的原码左移时，高位丢</a:t>
            </a:r>
            <a:r>
              <a:rPr lang="en-US" altLang="zh-CN" sz="2800"/>
              <a:t>1</a:t>
            </a:r>
            <a:r>
              <a:rPr lang="zh-CN" altLang="en-US" sz="2800"/>
              <a:t>，结果出错；低位丢</a:t>
            </a:r>
            <a:r>
              <a:rPr lang="en-US" altLang="zh-CN" sz="2800"/>
              <a:t>1</a:t>
            </a:r>
            <a:r>
              <a:rPr lang="zh-CN" altLang="en-US" sz="2800"/>
              <a:t>，影响精度。</a:t>
            </a:r>
          </a:p>
          <a:p>
            <a:pPr>
              <a:lnSpc>
                <a:spcPct val="80000"/>
              </a:lnSpc>
            </a:pPr>
            <a:r>
              <a:rPr lang="zh-CN" altLang="en-US" sz="2800"/>
              <a:t>如果</a:t>
            </a:r>
            <a:r>
              <a:rPr lang="zh-CN" altLang="en-US" sz="2800">
                <a:solidFill>
                  <a:schemeClr val="accent2"/>
                </a:solidFill>
              </a:rPr>
              <a:t>负数的补码左移时，高位丢</a:t>
            </a:r>
            <a:r>
              <a:rPr lang="en-US" altLang="zh-CN" sz="2800">
                <a:solidFill>
                  <a:schemeClr val="accent2"/>
                </a:solidFill>
              </a:rPr>
              <a:t>0</a:t>
            </a:r>
            <a:r>
              <a:rPr lang="zh-CN" altLang="en-US" sz="2800">
                <a:solidFill>
                  <a:schemeClr val="accent2"/>
                </a:solidFill>
              </a:rPr>
              <a:t>，结果出错；低位丢</a:t>
            </a:r>
            <a:r>
              <a:rPr lang="en-US" altLang="zh-CN" sz="2800">
                <a:solidFill>
                  <a:schemeClr val="accent2"/>
                </a:solidFill>
              </a:rPr>
              <a:t>1</a:t>
            </a:r>
            <a:r>
              <a:rPr lang="zh-CN" altLang="en-US" sz="2800">
                <a:solidFill>
                  <a:schemeClr val="accent2"/>
                </a:solidFill>
              </a:rPr>
              <a:t>，影响精度。</a:t>
            </a:r>
          </a:p>
          <a:p>
            <a:pPr>
              <a:lnSpc>
                <a:spcPct val="80000"/>
              </a:lnSpc>
            </a:pPr>
            <a:r>
              <a:rPr lang="zh-CN" altLang="en-US" sz="2800"/>
              <a:t>如果负数的反码左移时，高位丢</a:t>
            </a:r>
            <a:r>
              <a:rPr lang="en-US" altLang="zh-CN" sz="2800"/>
              <a:t>0</a:t>
            </a:r>
            <a:r>
              <a:rPr lang="zh-CN" altLang="en-US" sz="2800"/>
              <a:t>，结果出错；低位丢</a:t>
            </a:r>
            <a:r>
              <a:rPr lang="en-US" altLang="zh-CN" sz="2800"/>
              <a:t>0</a:t>
            </a:r>
            <a:r>
              <a:rPr lang="zh-CN" altLang="en-US" sz="2800"/>
              <a:t>，影响精度。</a:t>
            </a:r>
          </a:p>
        </p:txBody>
      </p:sp>
      <p:graphicFrame>
        <p:nvGraphicFramePr>
          <p:cNvPr id="1010752" name="表格 1010751">
            <a:extLst>
              <a:ext uri="{FF2B5EF4-FFF2-40B4-BE49-F238E27FC236}">
                <a16:creationId xmlns:a16="http://schemas.microsoft.com/office/drawing/2014/main" id="{0B666C09-91AA-48FF-B04F-C38EE6341FE9}"/>
              </a:ext>
            </a:extLst>
          </p:cNvPr>
          <p:cNvGraphicFramePr/>
          <p:nvPr/>
        </p:nvGraphicFramePr>
        <p:xfrm>
          <a:off x="4860925" y="191611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10772" name="表格 1010771">
            <a:extLst>
              <a:ext uri="{FF2B5EF4-FFF2-40B4-BE49-F238E27FC236}">
                <a16:creationId xmlns:a16="http://schemas.microsoft.com/office/drawing/2014/main" id="{8E0CC99D-6B5B-4E99-81BE-656452F868C0}"/>
              </a:ext>
            </a:extLst>
          </p:cNvPr>
          <p:cNvGraphicFramePr/>
          <p:nvPr/>
        </p:nvGraphicFramePr>
        <p:xfrm>
          <a:off x="4860925" y="2563813"/>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1</a:t>
                      </a:r>
                      <a:endParaRPr lang="zh-CN" altLang="en-US" sz="2400">
                        <a:solidFill>
                          <a:srgbClr val="A5002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10792" name="表格 1010791">
            <a:extLst>
              <a:ext uri="{FF2B5EF4-FFF2-40B4-BE49-F238E27FC236}">
                <a16:creationId xmlns:a16="http://schemas.microsoft.com/office/drawing/2014/main" id="{C1004A1F-B306-4D66-A34D-A1E3917149D5}"/>
              </a:ext>
            </a:extLst>
          </p:cNvPr>
          <p:cNvGraphicFramePr/>
          <p:nvPr/>
        </p:nvGraphicFramePr>
        <p:xfrm>
          <a:off x="4860925" y="3233738"/>
          <a:ext cx="3455988" cy="457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3388">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chemeClr val="accent2"/>
                          </a:solidFill>
                        </a:rPr>
                        <a:t>1</a:t>
                      </a:r>
                      <a:endParaRPr lang="zh-CN" altLang="en-US" sz="240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solidFill>
                            <a:srgbClr val="A50021"/>
                          </a:solidFill>
                        </a:rPr>
                        <a:t>1</a:t>
                      </a:r>
                      <a:endParaRPr lang="zh-CN" altLang="en-US" sz="2400">
                        <a:solidFill>
                          <a:srgbClr val="A5002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011713">
            <a:extLst>
              <a:ext uri="{FF2B5EF4-FFF2-40B4-BE49-F238E27FC236}">
                <a16:creationId xmlns:a16="http://schemas.microsoft.com/office/drawing/2014/main" id="{9A4BE5E0-EFDA-49AD-9A80-5AB99D89C48A}"/>
              </a:ext>
            </a:extLst>
          </p:cNvPr>
          <p:cNvSpPr>
            <a:spLocks noGrp="1" noChangeArrowheads="1"/>
          </p:cNvSpPr>
          <p:nvPr>
            <p:ph type="title"/>
          </p:nvPr>
        </p:nvSpPr>
        <p:spPr/>
        <p:txBody>
          <a:bodyPr/>
          <a:lstStyle/>
          <a:p>
            <a:r>
              <a:rPr lang="zh-CN" altLang="en-US"/>
              <a:t>例题</a:t>
            </a:r>
            <a:r>
              <a:rPr lang="en-US" altLang="zh-CN"/>
              <a:t>(Page.235)</a:t>
            </a:r>
          </a:p>
        </p:txBody>
      </p:sp>
      <p:graphicFrame>
        <p:nvGraphicFramePr>
          <p:cNvPr id="1011971" name="表格 1011970">
            <a:extLst>
              <a:ext uri="{FF2B5EF4-FFF2-40B4-BE49-F238E27FC236}">
                <a16:creationId xmlns:a16="http://schemas.microsoft.com/office/drawing/2014/main" id="{279E738F-80D4-436A-881D-C0BEE0474C47}"/>
              </a:ext>
            </a:extLst>
          </p:cNvPr>
          <p:cNvGraphicFramePr/>
          <p:nvPr/>
        </p:nvGraphicFramePr>
        <p:xfrm>
          <a:off x="1116013" y="1125538"/>
          <a:ext cx="6516688" cy="5405440"/>
        </p:xfrm>
        <a:graphic>
          <a:graphicData uri="http://schemas.openxmlformats.org/drawingml/2006/table">
            <a:tbl>
              <a:tblPr/>
              <a:tblGrid>
                <a:gridCol w="1628775">
                  <a:extLst>
                    <a:ext uri="{9D8B030D-6E8A-4147-A177-3AD203B41FA5}">
                      <a16:colId xmlns:a16="http://schemas.microsoft.com/office/drawing/2014/main" val="20000"/>
                    </a:ext>
                  </a:extLst>
                </a:gridCol>
                <a:gridCol w="1630363">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gridCol w="1628775">
                  <a:extLst>
                    <a:ext uri="{9D8B030D-6E8A-4147-A177-3AD203B41FA5}">
                      <a16:colId xmlns:a16="http://schemas.microsoft.com/office/drawing/2014/main" val="20003"/>
                    </a:ext>
                  </a:extLst>
                </a:gridCol>
              </a:tblGrid>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移位操作</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grid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机</a:t>
                      </a:r>
                      <a:r>
                        <a:rPr lang="en-US" altLang="zh-CN" sz="1600" b="0" dirty="0">
                          <a:ea typeface="宋体" panose="02010600030101010101" pitchFamily="2" charset="-122"/>
                        </a:rPr>
                        <a:t>  </a:t>
                      </a:r>
                      <a:r>
                        <a:rPr lang="zh-CN" altLang="en-US" sz="1600" b="0" dirty="0">
                          <a:ea typeface="宋体" panose="02010600030101010101" pitchFamily="2" charset="-122"/>
                        </a:rPr>
                        <a:t>器</a:t>
                      </a:r>
                      <a:r>
                        <a:rPr lang="en-US" altLang="zh-CN" sz="1600" b="0" dirty="0">
                          <a:ea typeface="宋体" panose="02010600030101010101" pitchFamily="2" charset="-122"/>
                        </a:rPr>
                        <a:t>   </a:t>
                      </a:r>
                      <a:r>
                        <a:rPr lang="zh-CN" altLang="en-US" sz="1600" b="0" dirty="0">
                          <a:ea typeface="宋体" panose="02010600030101010101" pitchFamily="2" charset="-122"/>
                        </a:rPr>
                        <a:t>数</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对应的真值</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移位前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rowSpan="5">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原</a:t>
                      </a:r>
                    </a:p>
                    <a:p>
                      <a:pPr marL="0" lvl="0" indent="0" algn="ctr" eaLnBrk="0" hangingPunct="0">
                        <a:spcBef>
                          <a:spcPct val="0"/>
                        </a:spcBef>
                        <a:buNone/>
                      </a:pPr>
                      <a:r>
                        <a:rPr lang="zh-CN" altLang="en-US" sz="1600" b="0" dirty="0">
                          <a:ea typeface="宋体" panose="02010600030101010101" pitchFamily="2" charset="-122"/>
                        </a:rPr>
                        <a:t>码</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1,0011010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-26</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1,0110100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-52</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1,1101000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-104</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1,0001101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-13</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1,0000110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solidFill>
                            <a:srgbClr val="A50021"/>
                          </a:solidFill>
                          <a:ea typeface="宋体" panose="02010600030101010101" pitchFamily="2" charset="-122"/>
                        </a:rPr>
                        <a:t>-6</a:t>
                      </a:r>
                      <a:endParaRPr lang="zh-CN" altLang="en-US" sz="1600" b="0">
                        <a:solidFill>
                          <a:srgbClr val="A50021"/>
                        </a:solidFill>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移位前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rowSpan="5">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补</a:t>
                      </a:r>
                    </a:p>
                    <a:p>
                      <a:pPr marL="0" lvl="0" indent="0" algn="ctr" eaLnBrk="0" hangingPunct="0">
                        <a:spcBef>
                          <a:spcPct val="0"/>
                        </a:spcBef>
                        <a:buNone/>
                      </a:pPr>
                      <a:r>
                        <a:rPr lang="zh-CN" altLang="en-US" sz="1600" b="0" dirty="0">
                          <a:ea typeface="宋体" panose="02010600030101010101" pitchFamily="2" charset="-122"/>
                        </a:rPr>
                        <a:t>码</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1,1100110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-26</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1,1001100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-52</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1,0011000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-104</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1,1110011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-13</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1,1111001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a:t>
                      </a:r>
                      <a:r>
                        <a:rPr lang="en-US" altLang="zh-CN" sz="1600" b="0">
                          <a:solidFill>
                            <a:srgbClr val="A50021"/>
                          </a:solidFill>
                          <a:ea typeface="宋体" panose="02010600030101010101" pitchFamily="2" charset="-122"/>
                        </a:rPr>
                        <a:t>7</a:t>
                      </a:r>
                      <a:endParaRPr lang="zh-CN" altLang="en-US" sz="1600" b="0">
                        <a:solidFill>
                          <a:srgbClr val="A50021"/>
                        </a:solidFill>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移位前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rowSpan="5">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反</a:t>
                      </a:r>
                    </a:p>
                    <a:p>
                      <a:pPr marL="0" lvl="0" indent="0" algn="ctr" eaLnBrk="0" hangingPunct="0">
                        <a:spcBef>
                          <a:spcPct val="0"/>
                        </a:spcBef>
                        <a:buNone/>
                      </a:pPr>
                      <a:r>
                        <a:rPr lang="zh-CN" altLang="en-US" sz="1600" b="0" dirty="0">
                          <a:ea typeface="宋体" panose="02010600030101010101" pitchFamily="2" charset="-122"/>
                        </a:rPr>
                        <a:t>码</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1,1100101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-26</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1,1001011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-52</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左移两位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1,0010111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-104</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右移一位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1,1110010</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-13</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33784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右移两位</a:t>
                      </a: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1,1111001</a:t>
                      </a:r>
                      <a:endParaRPr lang="zh-CN" altLang="en-US" sz="1600" b="0">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a:t>
                      </a:r>
                      <a:r>
                        <a:rPr lang="en-US" altLang="zh-CN" sz="1600" b="0">
                          <a:solidFill>
                            <a:srgbClr val="A50021"/>
                          </a:solidFill>
                          <a:ea typeface="宋体" panose="02010600030101010101" pitchFamily="2" charset="-122"/>
                        </a:rPr>
                        <a:t>6</a:t>
                      </a:r>
                      <a:endParaRPr lang="zh-CN" altLang="en-US" sz="1600" b="0">
                        <a:solidFill>
                          <a:srgbClr val="A50021"/>
                        </a:solidFill>
                        <a:ea typeface="宋体" panose="02010600030101010101" pitchFamily="2" charset="-122"/>
                      </a:endParaRPr>
                    </a:p>
                  </a:txBody>
                  <a:tcPr marL="90000" marR="90000" marT="46855" marB="4685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012737">
            <a:extLst>
              <a:ext uri="{FF2B5EF4-FFF2-40B4-BE49-F238E27FC236}">
                <a16:creationId xmlns:a16="http://schemas.microsoft.com/office/drawing/2014/main" id="{88F97830-C8B8-4A2B-BE11-5CB8B820685A}"/>
              </a:ext>
            </a:extLst>
          </p:cNvPr>
          <p:cNvSpPr>
            <a:spLocks noGrp="1" noChangeArrowheads="1"/>
          </p:cNvSpPr>
          <p:nvPr>
            <p:ph type="title"/>
          </p:nvPr>
        </p:nvSpPr>
        <p:spPr/>
        <p:txBody>
          <a:bodyPr/>
          <a:lstStyle/>
          <a:p>
            <a:r>
              <a:rPr lang="zh-CN" altLang="en-US" sz="3600"/>
              <a:t>实现算术左移和右移操作的硬件框图 </a:t>
            </a:r>
          </a:p>
        </p:txBody>
      </p:sp>
      <p:pic>
        <p:nvPicPr>
          <p:cNvPr id="20482" name="图片 1012863" descr="image002">
            <a:extLst>
              <a:ext uri="{FF2B5EF4-FFF2-40B4-BE49-F238E27FC236}">
                <a16:creationId xmlns:a16="http://schemas.microsoft.com/office/drawing/2014/main" id="{ACB1CD5E-E747-4F1C-8CE1-B167D529B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68675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矩形 1012864">
            <a:extLst>
              <a:ext uri="{FF2B5EF4-FFF2-40B4-BE49-F238E27FC236}">
                <a16:creationId xmlns:a16="http://schemas.microsoft.com/office/drawing/2014/main" id="{9DB312DC-0828-4DD3-AE00-94B98694B6BA}"/>
              </a:ext>
            </a:extLst>
          </p:cNvPr>
          <p:cNvSpPr>
            <a:spLocks noChangeArrowheads="1"/>
          </p:cNvSpPr>
          <p:nvPr/>
        </p:nvSpPr>
        <p:spPr bwMode="auto">
          <a:xfrm>
            <a:off x="6300788" y="3702050"/>
            <a:ext cx="158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accent2"/>
                </a:solidFill>
                <a:latin typeface="楷体_GB2312" pitchFamily="49" charset="-122"/>
                <a:ea typeface="楷体_GB2312" pitchFamily="49" charset="-122"/>
              </a:rPr>
              <a:t>（</a:t>
            </a:r>
            <a:r>
              <a:rPr lang="en-US" altLang="zh-CN" sz="2000" b="1">
                <a:solidFill>
                  <a:schemeClr val="accent2"/>
                </a:solidFill>
                <a:latin typeface="楷体_GB2312" pitchFamily="49" charset="-122"/>
                <a:ea typeface="楷体_GB2312" pitchFamily="49" charset="-122"/>
              </a:rPr>
              <a:t>d</a:t>
            </a:r>
            <a:r>
              <a:rPr lang="zh-CN" altLang="en-US" sz="2000" b="1">
                <a:solidFill>
                  <a:schemeClr val="accent2"/>
                </a:solidFill>
                <a:latin typeface="楷体_GB2312" pitchFamily="49" charset="-122"/>
                <a:ea typeface="楷体_GB2312" pitchFamily="49" charset="-122"/>
              </a:rPr>
              <a:t>）负数反码的移位操作</a:t>
            </a:r>
          </a:p>
        </p:txBody>
      </p:sp>
      <p:sp>
        <p:nvSpPr>
          <p:cNvPr id="20484" name="矩形 1012865">
            <a:extLst>
              <a:ext uri="{FF2B5EF4-FFF2-40B4-BE49-F238E27FC236}">
                <a16:creationId xmlns:a16="http://schemas.microsoft.com/office/drawing/2014/main" id="{266C23D8-A076-46F6-BBE7-01EF028E0418}"/>
              </a:ext>
            </a:extLst>
          </p:cNvPr>
          <p:cNvSpPr>
            <a:spLocks noChangeArrowheads="1"/>
          </p:cNvSpPr>
          <p:nvPr/>
        </p:nvSpPr>
        <p:spPr bwMode="auto">
          <a:xfrm>
            <a:off x="1187450" y="3702050"/>
            <a:ext cx="15128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A50021"/>
                </a:solidFill>
                <a:latin typeface="楷体_GB2312" pitchFamily="49" charset="-122"/>
                <a:ea typeface="楷体_GB2312" pitchFamily="49" charset="-122"/>
              </a:rPr>
              <a:t>（</a:t>
            </a:r>
            <a:r>
              <a:rPr lang="en-US" altLang="zh-CN" sz="2000" b="1">
                <a:solidFill>
                  <a:srgbClr val="A50021"/>
                </a:solidFill>
                <a:latin typeface="楷体_GB2312" pitchFamily="49" charset="-122"/>
                <a:ea typeface="楷体_GB2312" pitchFamily="49" charset="-122"/>
              </a:rPr>
              <a:t>a</a:t>
            </a:r>
            <a:r>
              <a:rPr lang="zh-CN" altLang="en-US" sz="2000" b="1">
                <a:solidFill>
                  <a:srgbClr val="A50021"/>
                </a:solidFill>
                <a:latin typeface="楷体_GB2312" pitchFamily="49" charset="-122"/>
                <a:ea typeface="楷体_GB2312" pitchFamily="49" charset="-122"/>
              </a:rPr>
              <a:t>）真值为正的三种机器数的移位操作</a:t>
            </a:r>
          </a:p>
        </p:txBody>
      </p:sp>
      <p:sp>
        <p:nvSpPr>
          <p:cNvPr id="20485" name="矩形 1012866">
            <a:extLst>
              <a:ext uri="{FF2B5EF4-FFF2-40B4-BE49-F238E27FC236}">
                <a16:creationId xmlns:a16="http://schemas.microsoft.com/office/drawing/2014/main" id="{E9153E91-7AC9-4149-AB07-29C51641D2A7}"/>
              </a:ext>
            </a:extLst>
          </p:cNvPr>
          <p:cNvSpPr>
            <a:spLocks noChangeArrowheads="1"/>
          </p:cNvSpPr>
          <p:nvPr/>
        </p:nvSpPr>
        <p:spPr bwMode="auto">
          <a:xfrm>
            <a:off x="3033713" y="3702050"/>
            <a:ext cx="1296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accent2"/>
                </a:solidFill>
                <a:latin typeface="楷体_GB2312" pitchFamily="49" charset="-122"/>
                <a:ea typeface="楷体_GB2312" pitchFamily="49" charset="-122"/>
              </a:rPr>
              <a:t>（</a:t>
            </a:r>
            <a:r>
              <a:rPr lang="en-US" altLang="zh-CN" sz="2000" b="1">
                <a:solidFill>
                  <a:schemeClr val="accent2"/>
                </a:solidFill>
                <a:latin typeface="楷体_GB2312" pitchFamily="49" charset="-122"/>
                <a:ea typeface="楷体_GB2312" pitchFamily="49" charset="-122"/>
              </a:rPr>
              <a:t>b</a:t>
            </a:r>
            <a:r>
              <a:rPr lang="zh-CN" altLang="en-US" sz="2000" b="1">
                <a:solidFill>
                  <a:schemeClr val="accent2"/>
                </a:solidFill>
                <a:latin typeface="楷体_GB2312" pitchFamily="49" charset="-122"/>
                <a:ea typeface="楷体_GB2312" pitchFamily="49" charset="-122"/>
              </a:rPr>
              <a:t>）负数原码的移位操作</a:t>
            </a:r>
          </a:p>
        </p:txBody>
      </p:sp>
      <p:sp>
        <p:nvSpPr>
          <p:cNvPr id="20486" name="矩形 1012867">
            <a:extLst>
              <a:ext uri="{FF2B5EF4-FFF2-40B4-BE49-F238E27FC236}">
                <a16:creationId xmlns:a16="http://schemas.microsoft.com/office/drawing/2014/main" id="{A5EDE876-CAAE-4C4E-AB9A-737BC0737672}"/>
              </a:ext>
            </a:extLst>
          </p:cNvPr>
          <p:cNvSpPr>
            <a:spLocks noChangeArrowheads="1"/>
          </p:cNvSpPr>
          <p:nvPr/>
        </p:nvSpPr>
        <p:spPr bwMode="auto">
          <a:xfrm>
            <a:off x="4664075" y="3702050"/>
            <a:ext cx="1301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A50021"/>
                </a:solidFill>
                <a:latin typeface="楷体_GB2312" pitchFamily="49" charset="-122"/>
                <a:ea typeface="楷体_GB2312" pitchFamily="49" charset="-122"/>
              </a:rPr>
              <a:t>（</a:t>
            </a:r>
            <a:r>
              <a:rPr lang="en-US" altLang="zh-CN" sz="2000" b="1">
                <a:solidFill>
                  <a:srgbClr val="A50021"/>
                </a:solidFill>
                <a:latin typeface="楷体_GB2312" pitchFamily="49" charset="-122"/>
                <a:ea typeface="楷体_GB2312" pitchFamily="49" charset="-122"/>
              </a:rPr>
              <a:t>c</a:t>
            </a:r>
            <a:r>
              <a:rPr lang="zh-CN" altLang="en-US" sz="2000" b="1">
                <a:solidFill>
                  <a:srgbClr val="A50021"/>
                </a:solidFill>
                <a:latin typeface="楷体_GB2312" pitchFamily="49" charset="-122"/>
                <a:ea typeface="楷体_GB2312" pitchFamily="49" charset="-122"/>
              </a:rPr>
              <a:t>）负数补码的移位操作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a:extLst>
              <a:ext uri="{FF2B5EF4-FFF2-40B4-BE49-F238E27FC236}">
                <a16:creationId xmlns:a16="http://schemas.microsoft.com/office/drawing/2014/main" id="{0BD65E3F-D660-4F33-A1E2-3663E516428F}"/>
              </a:ext>
            </a:extLst>
          </p:cNvPr>
          <p:cNvSpPr txBox="1">
            <a:spLocks noChangeArrowheads="1"/>
          </p:cNvSpPr>
          <p:nvPr/>
        </p:nvSpPr>
        <p:spPr bwMode="auto">
          <a:xfrm>
            <a:off x="381000" y="403225"/>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楷体_GB2312" pitchFamily="49" charset="-122"/>
              </a:rPr>
              <a:t>单向移位寄存器</a:t>
            </a:r>
          </a:p>
        </p:txBody>
      </p:sp>
      <p:grpSp>
        <p:nvGrpSpPr>
          <p:cNvPr id="2" name="Group 4">
            <a:extLst>
              <a:ext uri="{FF2B5EF4-FFF2-40B4-BE49-F238E27FC236}">
                <a16:creationId xmlns:a16="http://schemas.microsoft.com/office/drawing/2014/main" id="{992A08CE-932E-4E12-977B-D9847341A09B}"/>
              </a:ext>
            </a:extLst>
          </p:cNvPr>
          <p:cNvGrpSpPr>
            <a:grpSpLocks/>
          </p:cNvGrpSpPr>
          <p:nvPr/>
        </p:nvGrpSpPr>
        <p:grpSpPr bwMode="auto">
          <a:xfrm>
            <a:off x="304800" y="2346325"/>
            <a:ext cx="8763000" cy="2667000"/>
            <a:chOff x="192" y="672"/>
            <a:chExt cx="5520" cy="1680"/>
          </a:xfrm>
        </p:grpSpPr>
        <p:grpSp>
          <p:nvGrpSpPr>
            <p:cNvPr id="22531" name="Group 5">
              <a:extLst>
                <a:ext uri="{FF2B5EF4-FFF2-40B4-BE49-F238E27FC236}">
                  <a16:creationId xmlns:a16="http://schemas.microsoft.com/office/drawing/2014/main" id="{8E2BE732-169C-47A1-B65A-6EB5A9D0D83F}"/>
                </a:ext>
              </a:extLst>
            </p:cNvPr>
            <p:cNvGrpSpPr>
              <a:grpSpLocks/>
            </p:cNvGrpSpPr>
            <p:nvPr/>
          </p:nvGrpSpPr>
          <p:grpSpPr bwMode="auto">
            <a:xfrm>
              <a:off x="192" y="672"/>
              <a:ext cx="5468" cy="1680"/>
              <a:chOff x="192" y="672"/>
              <a:chExt cx="5468" cy="1680"/>
            </a:xfrm>
          </p:grpSpPr>
          <p:sp>
            <p:nvSpPr>
              <p:cNvPr id="22532" name="Rectangle 6">
                <a:extLst>
                  <a:ext uri="{FF2B5EF4-FFF2-40B4-BE49-F238E27FC236}">
                    <a16:creationId xmlns:a16="http://schemas.microsoft.com/office/drawing/2014/main" id="{6DA7051E-7848-40F1-A6B5-022D480048EC}"/>
                  </a:ext>
                </a:extLst>
              </p:cNvPr>
              <p:cNvSpPr>
                <a:spLocks noChangeArrowheads="1"/>
              </p:cNvSpPr>
              <p:nvPr/>
            </p:nvSpPr>
            <p:spPr bwMode="auto">
              <a:xfrm>
                <a:off x="1104" y="1046"/>
                <a:ext cx="576" cy="6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33" name="Line 7">
                <a:extLst>
                  <a:ext uri="{FF2B5EF4-FFF2-40B4-BE49-F238E27FC236}">
                    <a16:creationId xmlns:a16="http://schemas.microsoft.com/office/drawing/2014/main" id="{99CD8995-84DA-428C-9A58-0548251D0707}"/>
                  </a:ext>
                </a:extLst>
              </p:cNvPr>
              <p:cNvSpPr>
                <a:spLocks noChangeShapeType="1"/>
              </p:cNvSpPr>
              <p:nvPr/>
            </p:nvSpPr>
            <p:spPr bwMode="auto">
              <a:xfrm>
                <a:off x="768" y="1190"/>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4" name="Line 8">
                <a:extLst>
                  <a:ext uri="{FF2B5EF4-FFF2-40B4-BE49-F238E27FC236}">
                    <a16:creationId xmlns:a16="http://schemas.microsoft.com/office/drawing/2014/main" id="{65E4BE07-29B1-4BBA-884A-8A3A1EC7056E}"/>
                  </a:ext>
                </a:extLst>
              </p:cNvPr>
              <p:cNvSpPr>
                <a:spLocks noChangeShapeType="1"/>
              </p:cNvSpPr>
              <p:nvPr/>
            </p:nvSpPr>
            <p:spPr bwMode="auto">
              <a:xfrm>
                <a:off x="1104" y="1478"/>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5" name="Line 9">
                <a:extLst>
                  <a:ext uri="{FF2B5EF4-FFF2-40B4-BE49-F238E27FC236}">
                    <a16:creationId xmlns:a16="http://schemas.microsoft.com/office/drawing/2014/main" id="{6335682B-C562-4C4C-AD0B-EA4F6EAF03A4}"/>
                  </a:ext>
                </a:extLst>
              </p:cNvPr>
              <p:cNvSpPr>
                <a:spLocks noChangeShapeType="1"/>
              </p:cNvSpPr>
              <p:nvPr/>
            </p:nvSpPr>
            <p:spPr bwMode="auto">
              <a:xfrm flipH="1">
                <a:off x="1104" y="1526"/>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6" name="Line 10">
                <a:extLst>
                  <a:ext uri="{FF2B5EF4-FFF2-40B4-BE49-F238E27FC236}">
                    <a16:creationId xmlns:a16="http://schemas.microsoft.com/office/drawing/2014/main" id="{CAC17217-7302-4ADF-858D-E77F50A26488}"/>
                  </a:ext>
                </a:extLst>
              </p:cNvPr>
              <p:cNvSpPr>
                <a:spLocks noChangeShapeType="1"/>
              </p:cNvSpPr>
              <p:nvPr/>
            </p:nvSpPr>
            <p:spPr bwMode="auto">
              <a:xfrm flipH="1">
                <a:off x="960" y="1526"/>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Line 11">
                <a:extLst>
                  <a:ext uri="{FF2B5EF4-FFF2-40B4-BE49-F238E27FC236}">
                    <a16:creationId xmlns:a16="http://schemas.microsoft.com/office/drawing/2014/main" id="{B5D92DA4-4879-4398-9E05-0EC8982C5598}"/>
                  </a:ext>
                </a:extLst>
              </p:cNvPr>
              <p:cNvSpPr>
                <a:spLocks noChangeShapeType="1"/>
              </p:cNvSpPr>
              <p:nvPr/>
            </p:nvSpPr>
            <p:spPr bwMode="auto">
              <a:xfrm>
                <a:off x="960" y="1526"/>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Line 12">
                <a:extLst>
                  <a:ext uri="{FF2B5EF4-FFF2-40B4-BE49-F238E27FC236}">
                    <a16:creationId xmlns:a16="http://schemas.microsoft.com/office/drawing/2014/main" id="{F19B9D71-0B30-4C1B-A39E-A74F9F939266}"/>
                  </a:ext>
                </a:extLst>
              </p:cNvPr>
              <p:cNvSpPr>
                <a:spLocks noChangeShapeType="1"/>
              </p:cNvSpPr>
              <p:nvPr/>
            </p:nvSpPr>
            <p:spPr bwMode="auto">
              <a:xfrm>
                <a:off x="1680" y="119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Text Box 13">
                <a:extLst>
                  <a:ext uri="{FF2B5EF4-FFF2-40B4-BE49-F238E27FC236}">
                    <a16:creationId xmlns:a16="http://schemas.microsoft.com/office/drawing/2014/main" id="{8A1C68DB-480C-46A8-AB94-C8A5F7F990EA}"/>
                  </a:ext>
                </a:extLst>
              </p:cNvPr>
              <p:cNvSpPr txBox="1">
                <a:spLocks noChangeArrowheads="1"/>
              </p:cNvSpPr>
              <p:nvPr/>
            </p:nvSpPr>
            <p:spPr bwMode="auto">
              <a:xfrm>
                <a:off x="1062" y="1061"/>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1D</a:t>
                </a:r>
              </a:p>
            </p:txBody>
          </p:sp>
          <p:sp>
            <p:nvSpPr>
              <p:cNvPr id="22540" name="Text Box 14">
                <a:extLst>
                  <a:ext uri="{FF2B5EF4-FFF2-40B4-BE49-F238E27FC236}">
                    <a16:creationId xmlns:a16="http://schemas.microsoft.com/office/drawing/2014/main" id="{2E50E023-BFF9-4FA8-B489-43D1F79857FF}"/>
                  </a:ext>
                </a:extLst>
              </p:cNvPr>
              <p:cNvSpPr txBox="1">
                <a:spLocks noChangeArrowheads="1"/>
              </p:cNvSpPr>
              <p:nvPr/>
            </p:nvSpPr>
            <p:spPr bwMode="auto">
              <a:xfrm>
                <a:off x="1104" y="139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C1</a:t>
                </a:r>
              </a:p>
            </p:txBody>
          </p:sp>
          <p:sp>
            <p:nvSpPr>
              <p:cNvPr id="22541" name="Text Box 15">
                <a:extLst>
                  <a:ext uri="{FF2B5EF4-FFF2-40B4-BE49-F238E27FC236}">
                    <a16:creationId xmlns:a16="http://schemas.microsoft.com/office/drawing/2014/main" id="{C721F0DD-4F61-4632-BC32-EF82E6D8EC75}"/>
                  </a:ext>
                </a:extLst>
              </p:cNvPr>
              <p:cNvSpPr txBox="1">
                <a:spLocks noChangeArrowheads="1"/>
              </p:cNvSpPr>
              <p:nvPr/>
            </p:nvSpPr>
            <p:spPr bwMode="auto">
              <a:xfrm>
                <a:off x="1440" y="10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Q</a:t>
                </a:r>
              </a:p>
            </p:txBody>
          </p:sp>
          <p:sp>
            <p:nvSpPr>
              <p:cNvPr id="22542" name="Text Box 16">
                <a:extLst>
                  <a:ext uri="{FF2B5EF4-FFF2-40B4-BE49-F238E27FC236}">
                    <a16:creationId xmlns:a16="http://schemas.microsoft.com/office/drawing/2014/main" id="{38E43B57-8575-4C43-83F5-0C09CD6A4767}"/>
                  </a:ext>
                </a:extLst>
              </p:cNvPr>
              <p:cNvSpPr txBox="1">
                <a:spLocks noChangeArrowheads="1"/>
              </p:cNvSpPr>
              <p:nvPr/>
            </p:nvSpPr>
            <p:spPr bwMode="auto">
              <a:xfrm>
                <a:off x="1344" y="132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楷体_GB2312" pitchFamily="49" charset="-122"/>
                  </a:rPr>
                  <a:t>F</a:t>
                </a:r>
                <a:r>
                  <a:rPr lang="en-US" altLang="zh-CN" sz="2000" b="1" baseline="-25000">
                    <a:solidFill>
                      <a:schemeClr val="accent2"/>
                    </a:solidFill>
                    <a:latin typeface="Times New Roman" panose="02020603050405020304" pitchFamily="18" charset="0"/>
                    <a:ea typeface="楷体_GB2312" pitchFamily="49" charset="-122"/>
                  </a:rPr>
                  <a:t>0</a:t>
                </a:r>
                <a:endParaRPr lang="en-US" altLang="zh-CN" sz="2000" b="1">
                  <a:solidFill>
                    <a:schemeClr val="accent2"/>
                  </a:solidFill>
                  <a:latin typeface="Times New Roman" panose="02020603050405020304" pitchFamily="18" charset="0"/>
                  <a:ea typeface="楷体_GB2312" pitchFamily="49" charset="-122"/>
                </a:endParaRPr>
              </a:p>
            </p:txBody>
          </p:sp>
          <p:sp>
            <p:nvSpPr>
              <p:cNvPr id="22543" name="Rectangle 17">
                <a:extLst>
                  <a:ext uri="{FF2B5EF4-FFF2-40B4-BE49-F238E27FC236}">
                    <a16:creationId xmlns:a16="http://schemas.microsoft.com/office/drawing/2014/main" id="{4CDFA265-2737-4F16-8575-9F6A22B83EC3}"/>
                  </a:ext>
                </a:extLst>
              </p:cNvPr>
              <p:cNvSpPr>
                <a:spLocks noChangeArrowheads="1"/>
              </p:cNvSpPr>
              <p:nvPr/>
            </p:nvSpPr>
            <p:spPr bwMode="auto">
              <a:xfrm>
                <a:off x="2256" y="1046"/>
                <a:ext cx="576" cy="6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44" name="Line 18">
                <a:extLst>
                  <a:ext uri="{FF2B5EF4-FFF2-40B4-BE49-F238E27FC236}">
                    <a16:creationId xmlns:a16="http://schemas.microsoft.com/office/drawing/2014/main" id="{03759C22-BBAA-47B3-9255-F4E59D118BF7}"/>
                  </a:ext>
                </a:extLst>
              </p:cNvPr>
              <p:cNvSpPr>
                <a:spLocks noChangeShapeType="1"/>
              </p:cNvSpPr>
              <p:nvPr/>
            </p:nvSpPr>
            <p:spPr bwMode="auto">
              <a:xfrm>
                <a:off x="1920" y="1190"/>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5" name="Line 19">
                <a:extLst>
                  <a:ext uri="{FF2B5EF4-FFF2-40B4-BE49-F238E27FC236}">
                    <a16:creationId xmlns:a16="http://schemas.microsoft.com/office/drawing/2014/main" id="{78154F4F-E327-4C7D-AF8B-6365173A3094}"/>
                  </a:ext>
                </a:extLst>
              </p:cNvPr>
              <p:cNvSpPr>
                <a:spLocks noChangeShapeType="1"/>
              </p:cNvSpPr>
              <p:nvPr/>
            </p:nvSpPr>
            <p:spPr bwMode="auto">
              <a:xfrm>
                <a:off x="2256" y="1478"/>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20">
                <a:extLst>
                  <a:ext uri="{FF2B5EF4-FFF2-40B4-BE49-F238E27FC236}">
                    <a16:creationId xmlns:a16="http://schemas.microsoft.com/office/drawing/2014/main" id="{68300D68-2D4E-4D84-8E5C-2360B959D027}"/>
                  </a:ext>
                </a:extLst>
              </p:cNvPr>
              <p:cNvSpPr>
                <a:spLocks noChangeShapeType="1"/>
              </p:cNvSpPr>
              <p:nvPr/>
            </p:nvSpPr>
            <p:spPr bwMode="auto">
              <a:xfrm flipH="1">
                <a:off x="2256" y="1526"/>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21">
                <a:extLst>
                  <a:ext uri="{FF2B5EF4-FFF2-40B4-BE49-F238E27FC236}">
                    <a16:creationId xmlns:a16="http://schemas.microsoft.com/office/drawing/2014/main" id="{0A71C4FF-889E-4840-A0AF-3CAACB72621C}"/>
                  </a:ext>
                </a:extLst>
              </p:cNvPr>
              <p:cNvSpPr>
                <a:spLocks noChangeShapeType="1"/>
              </p:cNvSpPr>
              <p:nvPr/>
            </p:nvSpPr>
            <p:spPr bwMode="auto">
              <a:xfrm flipH="1">
                <a:off x="2112" y="1526"/>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22">
                <a:extLst>
                  <a:ext uri="{FF2B5EF4-FFF2-40B4-BE49-F238E27FC236}">
                    <a16:creationId xmlns:a16="http://schemas.microsoft.com/office/drawing/2014/main" id="{7898BE8F-D4DC-4FB9-83C8-998098938D44}"/>
                  </a:ext>
                </a:extLst>
              </p:cNvPr>
              <p:cNvSpPr>
                <a:spLocks noChangeShapeType="1"/>
              </p:cNvSpPr>
              <p:nvPr/>
            </p:nvSpPr>
            <p:spPr bwMode="auto">
              <a:xfrm>
                <a:off x="2112" y="1526"/>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23">
                <a:extLst>
                  <a:ext uri="{FF2B5EF4-FFF2-40B4-BE49-F238E27FC236}">
                    <a16:creationId xmlns:a16="http://schemas.microsoft.com/office/drawing/2014/main" id="{FDACCC3E-0773-4EAC-A142-10BE2384EDD1}"/>
                  </a:ext>
                </a:extLst>
              </p:cNvPr>
              <p:cNvSpPr>
                <a:spLocks noChangeShapeType="1"/>
              </p:cNvSpPr>
              <p:nvPr/>
            </p:nvSpPr>
            <p:spPr bwMode="auto">
              <a:xfrm>
                <a:off x="2832" y="119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Text Box 24">
                <a:extLst>
                  <a:ext uri="{FF2B5EF4-FFF2-40B4-BE49-F238E27FC236}">
                    <a16:creationId xmlns:a16="http://schemas.microsoft.com/office/drawing/2014/main" id="{3CC4CFF4-F03A-4E40-93E1-17C357F11EB4}"/>
                  </a:ext>
                </a:extLst>
              </p:cNvPr>
              <p:cNvSpPr txBox="1">
                <a:spLocks noChangeArrowheads="1"/>
              </p:cNvSpPr>
              <p:nvPr/>
            </p:nvSpPr>
            <p:spPr bwMode="auto">
              <a:xfrm>
                <a:off x="2214" y="1061"/>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1D</a:t>
                </a:r>
              </a:p>
            </p:txBody>
          </p:sp>
          <p:sp>
            <p:nvSpPr>
              <p:cNvPr id="22551" name="Text Box 25">
                <a:extLst>
                  <a:ext uri="{FF2B5EF4-FFF2-40B4-BE49-F238E27FC236}">
                    <a16:creationId xmlns:a16="http://schemas.microsoft.com/office/drawing/2014/main" id="{85364398-C5DE-47E9-8722-27EFB42049B2}"/>
                  </a:ext>
                </a:extLst>
              </p:cNvPr>
              <p:cNvSpPr txBox="1">
                <a:spLocks noChangeArrowheads="1"/>
              </p:cNvSpPr>
              <p:nvPr/>
            </p:nvSpPr>
            <p:spPr bwMode="auto">
              <a:xfrm>
                <a:off x="2256" y="139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C1</a:t>
                </a:r>
              </a:p>
            </p:txBody>
          </p:sp>
          <p:sp>
            <p:nvSpPr>
              <p:cNvPr id="22552" name="Text Box 26">
                <a:extLst>
                  <a:ext uri="{FF2B5EF4-FFF2-40B4-BE49-F238E27FC236}">
                    <a16:creationId xmlns:a16="http://schemas.microsoft.com/office/drawing/2014/main" id="{C2483D51-CC28-445F-A0E6-7BCB40530B77}"/>
                  </a:ext>
                </a:extLst>
              </p:cNvPr>
              <p:cNvSpPr txBox="1">
                <a:spLocks noChangeArrowheads="1"/>
              </p:cNvSpPr>
              <p:nvPr/>
            </p:nvSpPr>
            <p:spPr bwMode="auto">
              <a:xfrm>
                <a:off x="2592" y="10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Q</a:t>
                </a:r>
              </a:p>
            </p:txBody>
          </p:sp>
          <p:sp>
            <p:nvSpPr>
              <p:cNvPr id="22553" name="Text Box 27">
                <a:extLst>
                  <a:ext uri="{FF2B5EF4-FFF2-40B4-BE49-F238E27FC236}">
                    <a16:creationId xmlns:a16="http://schemas.microsoft.com/office/drawing/2014/main" id="{CBC5F5A6-1D6F-4AE6-B092-B04548C78505}"/>
                  </a:ext>
                </a:extLst>
              </p:cNvPr>
              <p:cNvSpPr txBox="1">
                <a:spLocks noChangeArrowheads="1"/>
              </p:cNvSpPr>
              <p:nvPr/>
            </p:nvSpPr>
            <p:spPr bwMode="auto">
              <a:xfrm>
                <a:off x="2496" y="132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楷体_GB2312" pitchFamily="49" charset="-122"/>
                  </a:rPr>
                  <a:t>F</a:t>
                </a:r>
                <a:r>
                  <a:rPr lang="en-US" altLang="zh-CN" sz="2000" b="1" baseline="-25000">
                    <a:solidFill>
                      <a:schemeClr val="accent2"/>
                    </a:solidFill>
                    <a:latin typeface="Times New Roman" panose="02020603050405020304" pitchFamily="18" charset="0"/>
                    <a:ea typeface="楷体_GB2312" pitchFamily="49" charset="-122"/>
                  </a:rPr>
                  <a:t>1</a:t>
                </a:r>
                <a:endParaRPr lang="en-US" altLang="zh-CN" sz="2000" b="1">
                  <a:solidFill>
                    <a:schemeClr val="accent2"/>
                  </a:solidFill>
                  <a:latin typeface="Times New Roman" panose="02020603050405020304" pitchFamily="18" charset="0"/>
                  <a:ea typeface="楷体_GB2312" pitchFamily="49" charset="-122"/>
                </a:endParaRPr>
              </a:p>
            </p:txBody>
          </p:sp>
          <p:sp>
            <p:nvSpPr>
              <p:cNvPr id="22554" name="Rectangle 28">
                <a:extLst>
                  <a:ext uri="{FF2B5EF4-FFF2-40B4-BE49-F238E27FC236}">
                    <a16:creationId xmlns:a16="http://schemas.microsoft.com/office/drawing/2014/main" id="{21C28778-C9C6-4F27-B4D1-DBA58ED26C46}"/>
                  </a:ext>
                </a:extLst>
              </p:cNvPr>
              <p:cNvSpPr>
                <a:spLocks noChangeArrowheads="1"/>
              </p:cNvSpPr>
              <p:nvPr/>
            </p:nvSpPr>
            <p:spPr bwMode="auto">
              <a:xfrm>
                <a:off x="3408" y="1046"/>
                <a:ext cx="576" cy="6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55" name="Line 29">
                <a:extLst>
                  <a:ext uri="{FF2B5EF4-FFF2-40B4-BE49-F238E27FC236}">
                    <a16:creationId xmlns:a16="http://schemas.microsoft.com/office/drawing/2014/main" id="{9D4DF534-BEAC-4EC2-A790-F7EB6C344378}"/>
                  </a:ext>
                </a:extLst>
              </p:cNvPr>
              <p:cNvSpPr>
                <a:spLocks noChangeShapeType="1"/>
              </p:cNvSpPr>
              <p:nvPr/>
            </p:nvSpPr>
            <p:spPr bwMode="auto">
              <a:xfrm>
                <a:off x="3072" y="1190"/>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6" name="Line 30">
                <a:extLst>
                  <a:ext uri="{FF2B5EF4-FFF2-40B4-BE49-F238E27FC236}">
                    <a16:creationId xmlns:a16="http://schemas.microsoft.com/office/drawing/2014/main" id="{03B0DD02-F534-49F9-9D2E-0FCAA8A11346}"/>
                  </a:ext>
                </a:extLst>
              </p:cNvPr>
              <p:cNvSpPr>
                <a:spLocks noChangeShapeType="1"/>
              </p:cNvSpPr>
              <p:nvPr/>
            </p:nvSpPr>
            <p:spPr bwMode="auto">
              <a:xfrm>
                <a:off x="3408" y="1478"/>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31">
                <a:extLst>
                  <a:ext uri="{FF2B5EF4-FFF2-40B4-BE49-F238E27FC236}">
                    <a16:creationId xmlns:a16="http://schemas.microsoft.com/office/drawing/2014/main" id="{9BA3BB6E-1BB4-4E8F-AD81-DFC41AEF096F}"/>
                  </a:ext>
                </a:extLst>
              </p:cNvPr>
              <p:cNvSpPr>
                <a:spLocks noChangeShapeType="1"/>
              </p:cNvSpPr>
              <p:nvPr/>
            </p:nvSpPr>
            <p:spPr bwMode="auto">
              <a:xfrm flipH="1">
                <a:off x="3408" y="1526"/>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2">
                <a:extLst>
                  <a:ext uri="{FF2B5EF4-FFF2-40B4-BE49-F238E27FC236}">
                    <a16:creationId xmlns:a16="http://schemas.microsoft.com/office/drawing/2014/main" id="{8E7C4114-F24E-43EB-B013-75648491740C}"/>
                  </a:ext>
                </a:extLst>
              </p:cNvPr>
              <p:cNvSpPr>
                <a:spLocks noChangeShapeType="1"/>
              </p:cNvSpPr>
              <p:nvPr/>
            </p:nvSpPr>
            <p:spPr bwMode="auto">
              <a:xfrm flipH="1">
                <a:off x="3264" y="1526"/>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3">
                <a:extLst>
                  <a:ext uri="{FF2B5EF4-FFF2-40B4-BE49-F238E27FC236}">
                    <a16:creationId xmlns:a16="http://schemas.microsoft.com/office/drawing/2014/main" id="{BC57C582-3302-45EE-8AD2-6F391E9AD2E6}"/>
                  </a:ext>
                </a:extLst>
              </p:cNvPr>
              <p:cNvSpPr>
                <a:spLocks noChangeShapeType="1"/>
              </p:cNvSpPr>
              <p:nvPr/>
            </p:nvSpPr>
            <p:spPr bwMode="auto">
              <a:xfrm>
                <a:off x="3264" y="1526"/>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34">
                <a:extLst>
                  <a:ext uri="{FF2B5EF4-FFF2-40B4-BE49-F238E27FC236}">
                    <a16:creationId xmlns:a16="http://schemas.microsoft.com/office/drawing/2014/main" id="{60C4142B-64CE-4B9A-AEC1-3C47AB6256F1}"/>
                  </a:ext>
                </a:extLst>
              </p:cNvPr>
              <p:cNvSpPr>
                <a:spLocks noChangeShapeType="1"/>
              </p:cNvSpPr>
              <p:nvPr/>
            </p:nvSpPr>
            <p:spPr bwMode="auto">
              <a:xfrm>
                <a:off x="3984" y="119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Text Box 35">
                <a:extLst>
                  <a:ext uri="{FF2B5EF4-FFF2-40B4-BE49-F238E27FC236}">
                    <a16:creationId xmlns:a16="http://schemas.microsoft.com/office/drawing/2014/main" id="{F0E33E03-0D46-483D-A16A-4255E6CA88A1}"/>
                  </a:ext>
                </a:extLst>
              </p:cNvPr>
              <p:cNvSpPr txBox="1">
                <a:spLocks noChangeArrowheads="1"/>
              </p:cNvSpPr>
              <p:nvPr/>
            </p:nvSpPr>
            <p:spPr bwMode="auto">
              <a:xfrm>
                <a:off x="3366" y="1061"/>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1D</a:t>
                </a:r>
              </a:p>
            </p:txBody>
          </p:sp>
          <p:sp>
            <p:nvSpPr>
              <p:cNvPr id="22562" name="Text Box 36">
                <a:extLst>
                  <a:ext uri="{FF2B5EF4-FFF2-40B4-BE49-F238E27FC236}">
                    <a16:creationId xmlns:a16="http://schemas.microsoft.com/office/drawing/2014/main" id="{18F9DE07-21D6-4321-8E76-3143C1F8B08E}"/>
                  </a:ext>
                </a:extLst>
              </p:cNvPr>
              <p:cNvSpPr txBox="1">
                <a:spLocks noChangeArrowheads="1"/>
              </p:cNvSpPr>
              <p:nvPr/>
            </p:nvSpPr>
            <p:spPr bwMode="auto">
              <a:xfrm>
                <a:off x="3408" y="139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C1</a:t>
                </a:r>
              </a:p>
            </p:txBody>
          </p:sp>
          <p:sp>
            <p:nvSpPr>
              <p:cNvPr id="22563" name="Text Box 37">
                <a:extLst>
                  <a:ext uri="{FF2B5EF4-FFF2-40B4-BE49-F238E27FC236}">
                    <a16:creationId xmlns:a16="http://schemas.microsoft.com/office/drawing/2014/main" id="{1A67CB11-1F25-4AA3-BA69-0DD4A0518F63}"/>
                  </a:ext>
                </a:extLst>
              </p:cNvPr>
              <p:cNvSpPr txBox="1">
                <a:spLocks noChangeArrowheads="1"/>
              </p:cNvSpPr>
              <p:nvPr/>
            </p:nvSpPr>
            <p:spPr bwMode="auto">
              <a:xfrm>
                <a:off x="3744" y="10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Q</a:t>
                </a:r>
              </a:p>
            </p:txBody>
          </p:sp>
          <p:sp>
            <p:nvSpPr>
              <p:cNvPr id="22564" name="Text Box 38">
                <a:extLst>
                  <a:ext uri="{FF2B5EF4-FFF2-40B4-BE49-F238E27FC236}">
                    <a16:creationId xmlns:a16="http://schemas.microsoft.com/office/drawing/2014/main" id="{B7F943AB-65DE-4FBC-909E-B66CA3E0C73A}"/>
                  </a:ext>
                </a:extLst>
              </p:cNvPr>
              <p:cNvSpPr txBox="1">
                <a:spLocks noChangeArrowheads="1"/>
              </p:cNvSpPr>
              <p:nvPr/>
            </p:nvSpPr>
            <p:spPr bwMode="auto">
              <a:xfrm>
                <a:off x="3648" y="132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楷体_GB2312" pitchFamily="49" charset="-122"/>
                  </a:rPr>
                  <a:t>F</a:t>
                </a:r>
                <a:r>
                  <a:rPr lang="en-US" altLang="zh-CN" sz="2000" b="1" baseline="-25000">
                    <a:solidFill>
                      <a:schemeClr val="accent2"/>
                    </a:solidFill>
                    <a:latin typeface="Times New Roman" panose="02020603050405020304" pitchFamily="18" charset="0"/>
                    <a:ea typeface="楷体_GB2312" pitchFamily="49" charset="-122"/>
                  </a:rPr>
                  <a:t>2</a:t>
                </a:r>
                <a:endParaRPr lang="en-US" altLang="zh-CN" sz="2000" b="1">
                  <a:solidFill>
                    <a:schemeClr val="accent2"/>
                  </a:solidFill>
                  <a:latin typeface="Times New Roman" panose="02020603050405020304" pitchFamily="18" charset="0"/>
                  <a:ea typeface="楷体_GB2312" pitchFamily="49" charset="-122"/>
                </a:endParaRPr>
              </a:p>
            </p:txBody>
          </p:sp>
          <p:sp>
            <p:nvSpPr>
              <p:cNvPr id="22565" name="Rectangle 39">
                <a:extLst>
                  <a:ext uri="{FF2B5EF4-FFF2-40B4-BE49-F238E27FC236}">
                    <a16:creationId xmlns:a16="http://schemas.microsoft.com/office/drawing/2014/main" id="{144AD6E1-BB56-4C70-A56D-60BBFFA73A1C}"/>
                  </a:ext>
                </a:extLst>
              </p:cNvPr>
              <p:cNvSpPr>
                <a:spLocks noChangeArrowheads="1"/>
              </p:cNvSpPr>
              <p:nvPr/>
            </p:nvSpPr>
            <p:spPr bwMode="auto">
              <a:xfrm>
                <a:off x="4560" y="1046"/>
                <a:ext cx="576" cy="67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566" name="Line 40">
                <a:extLst>
                  <a:ext uri="{FF2B5EF4-FFF2-40B4-BE49-F238E27FC236}">
                    <a16:creationId xmlns:a16="http://schemas.microsoft.com/office/drawing/2014/main" id="{DF10C36C-93F7-4E84-B0EA-B3A6CDDA2EF1}"/>
                  </a:ext>
                </a:extLst>
              </p:cNvPr>
              <p:cNvSpPr>
                <a:spLocks noChangeShapeType="1"/>
              </p:cNvSpPr>
              <p:nvPr/>
            </p:nvSpPr>
            <p:spPr bwMode="auto">
              <a:xfrm>
                <a:off x="4224" y="1190"/>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7" name="Line 41">
                <a:extLst>
                  <a:ext uri="{FF2B5EF4-FFF2-40B4-BE49-F238E27FC236}">
                    <a16:creationId xmlns:a16="http://schemas.microsoft.com/office/drawing/2014/main" id="{0B94573E-D979-4638-BD99-A603363A4D5F}"/>
                  </a:ext>
                </a:extLst>
              </p:cNvPr>
              <p:cNvSpPr>
                <a:spLocks noChangeShapeType="1"/>
              </p:cNvSpPr>
              <p:nvPr/>
            </p:nvSpPr>
            <p:spPr bwMode="auto">
              <a:xfrm>
                <a:off x="4560" y="1478"/>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42">
                <a:extLst>
                  <a:ext uri="{FF2B5EF4-FFF2-40B4-BE49-F238E27FC236}">
                    <a16:creationId xmlns:a16="http://schemas.microsoft.com/office/drawing/2014/main" id="{D3DFAFEC-8568-4C00-8A7D-482F9EFABC95}"/>
                  </a:ext>
                </a:extLst>
              </p:cNvPr>
              <p:cNvSpPr>
                <a:spLocks noChangeShapeType="1"/>
              </p:cNvSpPr>
              <p:nvPr/>
            </p:nvSpPr>
            <p:spPr bwMode="auto">
              <a:xfrm flipH="1">
                <a:off x="4560" y="1526"/>
                <a:ext cx="48"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43">
                <a:extLst>
                  <a:ext uri="{FF2B5EF4-FFF2-40B4-BE49-F238E27FC236}">
                    <a16:creationId xmlns:a16="http://schemas.microsoft.com/office/drawing/2014/main" id="{EC6ED0BF-A81C-4B96-8C2A-6AB6C78B0DB6}"/>
                  </a:ext>
                </a:extLst>
              </p:cNvPr>
              <p:cNvSpPr>
                <a:spLocks noChangeShapeType="1"/>
              </p:cNvSpPr>
              <p:nvPr/>
            </p:nvSpPr>
            <p:spPr bwMode="auto">
              <a:xfrm flipH="1">
                <a:off x="4416" y="1526"/>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44">
                <a:extLst>
                  <a:ext uri="{FF2B5EF4-FFF2-40B4-BE49-F238E27FC236}">
                    <a16:creationId xmlns:a16="http://schemas.microsoft.com/office/drawing/2014/main" id="{2C1CFFCE-BDCB-4770-ABEA-6F683DCBF722}"/>
                  </a:ext>
                </a:extLst>
              </p:cNvPr>
              <p:cNvSpPr>
                <a:spLocks noChangeShapeType="1"/>
              </p:cNvSpPr>
              <p:nvPr/>
            </p:nvSpPr>
            <p:spPr bwMode="auto">
              <a:xfrm>
                <a:off x="4416" y="1526"/>
                <a:ext cx="0"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45">
                <a:extLst>
                  <a:ext uri="{FF2B5EF4-FFF2-40B4-BE49-F238E27FC236}">
                    <a16:creationId xmlns:a16="http://schemas.microsoft.com/office/drawing/2014/main" id="{D775F297-7C09-4B9A-9FFC-1A76D91B2EC2}"/>
                  </a:ext>
                </a:extLst>
              </p:cNvPr>
              <p:cNvSpPr>
                <a:spLocks noChangeShapeType="1"/>
              </p:cNvSpPr>
              <p:nvPr/>
            </p:nvSpPr>
            <p:spPr bwMode="auto">
              <a:xfrm>
                <a:off x="5136" y="1190"/>
                <a:ext cx="2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2" name="Text Box 46">
                <a:extLst>
                  <a:ext uri="{FF2B5EF4-FFF2-40B4-BE49-F238E27FC236}">
                    <a16:creationId xmlns:a16="http://schemas.microsoft.com/office/drawing/2014/main" id="{D8DE7509-1D16-4A18-89EC-BBFF42A3CC0F}"/>
                  </a:ext>
                </a:extLst>
              </p:cNvPr>
              <p:cNvSpPr txBox="1">
                <a:spLocks noChangeArrowheads="1"/>
              </p:cNvSpPr>
              <p:nvPr/>
            </p:nvSpPr>
            <p:spPr bwMode="auto">
              <a:xfrm>
                <a:off x="4518" y="1061"/>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1D</a:t>
                </a:r>
              </a:p>
            </p:txBody>
          </p:sp>
          <p:sp>
            <p:nvSpPr>
              <p:cNvPr id="22573" name="Text Box 47">
                <a:extLst>
                  <a:ext uri="{FF2B5EF4-FFF2-40B4-BE49-F238E27FC236}">
                    <a16:creationId xmlns:a16="http://schemas.microsoft.com/office/drawing/2014/main" id="{4E993B30-CB54-4EF6-98E4-23CCB795167E}"/>
                  </a:ext>
                </a:extLst>
              </p:cNvPr>
              <p:cNvSpPr txBox="1">
                <a:spLocks noChangeArrowheads="1"/>
              </p:cNvSpPr>
              <p:nvPr/>
            </p:nvSpPr>
            <p:spPr bwMode="auto">
              <a:xfrm>
                <a:off x="4560" y="139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C1</a:t>
                </a:r>
              </a:p>
            </p:txBody>
          </p:sp>
          <p:sp>
            <p:nvSpPr>
              <p:cNvPr id="22574" name="Text Box 48">
                <a:extLst>
                  <a:ext uri="{FF2B5EF4-FFF2-40B4-BE49-F238E27FC236}">
                    <a16:creationId xmlns:a16="http://schemas.microsoft.com/office/drawing/2014/main" id="{FFD66FDF-0ACE-4082-9997-81046A126A37}"/>
                  </a:ext>
                </a:extLst>
              </p:cNvPr>
              <p:cNvSpPr txBox="1">
                <a:spLocks noChangeArrowheads="1"/>
              </p:cNvSpPr>
              <p:nvPr/>
            </p:nvSpPr>
            <p:spPr bwMode="auto">
              <a:xfrm>
                <a:off x="4896" y="10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Q</a:t>
                </a:r>
              </a:p>
            </p:txBody>
          </p:sp>
          <p:sp>
            <p:nvSpPr>
              <p:cNvPr id="22575" name="Text Box 49">
                <a:extLst>
                  <a:ext uri="{FF2B5EF4-FFF2-40B4-BE49-F238E27FC236}">
                    <a16:creationId xmlns:a16="http://schemas.microsoft.com/office/drawing/2014/main" id="{0F3AA0DB-5D5F-4EB1-9D54-69A55C4BFD44}"/>
                  </a:ext>
                </a:extLst>
              </p:cNvPr>
              <p:cNvSpPr txBox="1">
                <a:spLocks noChangeArrowheads="1"/>
              </p:cNvSpPr>
              <p:nvPr/>
            </p:nvSpPr>
            <p:spPr bwMode="auto">
              <a:xfrm>
                <a:off x="4800" y="132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楷体_GB2312" pitchFamily="49" charset="-122"/>
                  </a:rPr>
                  <a:t>F</a:t>
                </a:r>
                <a:r>
                  <a:rPr lang="en-US" altLang="zh-CN" sz="2000" b="1" baseline="-25000">
                    <a:solidFill>
                      <a:schemeClr val="accent2"/>
                    </a:solidFill>
                    <a:latin typeface="Times New Roman" panose="02020603050405020304" pitchFamily="18" charset="0"/>
                    <a:ea typeface="楷体_GB2312" pitchFamily="49" charset="-122"/>
                  </a:rPr>
                  <a:t>3</a:t>
                </a:r>
                <a:endParaRPr lang="en-US" altLang="zh-CN" sz="2000" b="1">
                  <a:solidFill>
                    <a:schemeClr val="accent2"/>
                  </a:solidFill>
                  <a:latin typeface="Times New Roman" panose="02020603050405020304" pitchFamily="18" charset="0"/>
                  <a:ea typeface="楷体_GB2312" pitchFamily="49" charset="-122"/>
                </a:endParaRPr>
              </a:p>
            </p:txBody>
          </p:sp>
          <p:sp>
            <p:nvSpPr>
              <p:cNvPr id="22576" name="Text Box 50">
                <a:extLst>
                  <a:ext uri="{FF2B5EF4-FFF2-40B4-BE49-F238E27FC236}">
                    <a16:creationId xmlns:a16="http://schemas.microsoft.com/office/drawing/2014/main" id="{181A23B6-796D-4C6C-BD75-7173A3A7E67D}"/>
                  </a:ext>
                </a:extLst>
              </p:cNvPr>
              <p:cNvSpPr txBox="1">
                <a:spLocks noChangeArrowheads="1"/>
              </p:cNvSpPr>
              <p:nvPr/>
            </p:nvSpPr>
            <p:spPr bwMode="auto">
              <a:xfrm>
                <a:off x="518" y="998"/>
                <a:ext cx="2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V</a:t>
                </a:r>
                <a:r>
                  <a:rPr lang="en-US" altLang="zh-CN" sz="2000" b="1" baseline="-25000">
                    <a:latin typeface="Times New Roman" panose="02020603050405020304" pitchFamily="18" charset="0"/>
                    <a:ea typeface="楷体_GB2312" pitchFamily="49" charset="-122"/>
                  </a:rPr>
                  <a:t>i</a:t>
                </a:r>
                <a:endParaRPr lang="en-US" altLang="zh-CN" sz="2000" b="1">
                  <a:latin typeface="Times New Roman" panose="02020603050405020304" pitchFamily="18" charset="0"/>
                  <a:ea typeface="楷体_GB2312" pitchFamily="49" charset="-122"/>
                </a:endParaRPr>
              </a:p>
            </p:txBody>
          </p:sp>
          <p:sp>
            <p:nvSpPr>
              <p:cNvPr id="22577" name="Line 51">
                <a:extLst>
                  <a:ext uri="{FF2B5EF4-FFF2-40B4-BE49-F238E27FC236}">
                    <a16:creationId xmlns:a16="http://schemas.microsoft.com/office/drawing/2014/main" id="{27ECC849-3CD9-4287-B06D-6E72A2A7583F}"/>
                  </a:ext>
                </a:extLst>
              </p:cNvPr>
              <p:cNvSpPr>
                <a:spLocks noChangeShapeType="1"/>
              </p:cNvSpPr>
              <p:nvPr/>
            </p:nvSpPr>
            <p:spPr bwMode="auto">
              <a:xfrm>
                <a:off x="672" y="2054"/>
                <a:ext cx="37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Text Box 52">
                <a:extLst>
                  <a:ext uri="{FF2B5EF4-FFF2-40B4-BE49-F238E27FC236}">
                    <a16:creationId xmlns:a16="http://schemas.microsoft.com/office/drawing/2014/main" id="{6BDCFC59-1DE7-42A2-B384-3F128A0334CB}"/>
                  </a:ext>
                </a:extLst>
              </p:cNvPr>
              <p:cNvSpPr txBox="1">
                <a:spLocks noChangeArrowheads="1"/>
              </p:cNvSpPr>
              <p:nvPr/>
            </p:nvSpPr>
            <p:spPr bwMode="auto">
              <a:xfrm>
                <a:off x="192" y="1238"/>
                <a:ext cx="13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latin typeface="Times New Roman" panose="02020603050405020304" pitchFamily="18" charset="0"/>
                    <a:ea typeface="楷体_GB2312" pitchFamily="49" charset="-122"/>
                  </a:rPr>
                  <a:t>串行输入</a:t>
                </a:r>
              </a:p>
            </p:txBody>
          </p:sp>
          <p:sp>
            <p:nvSpPr>
              <p:cNvPr id="22579" name="Text Box 53">
                <a:extLst>
                  <a:ext uri="{FF2B5EF4-FFF2-40B4-BE49-F238E27FC236}">
                    <a16:creationId xmlns:a16="http://schemas.microsoft.com/office/drawing/2014/main" id="{F185CD2C-76C4-42D8-A003-CBED549CF9F8}"/>
                  </a:ext>
                </a:extLst>
              </p:cNvPr>
              <p:cNvSpPr txBox="1">
                <a:spLocks noChangeArrowheads="1"/>
              </p:cNvSpPr>
              <p:nvPr/>
            </p:nvSpPr>
            <p:spPr bwMode="auto">
              <a:xfrm>
                <a:off x="326" y="1814"/>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ea typeface="楷体_GB2312" pitchFamily="49" charset="-122"/>
                  </a:rPr>
                  <a:t>CP</a:t>
                </a:r>
              </a:p>
            </p:txBody>
          </p:sp>
          <p:sp>
            <p:nvSpPr>
              <p:cNvPr id="22580" name="Text Box 54">
                <a:extLst>
                  <a:ext uri="{FF2B5EF4-FFF2-40B4-BE49-F238E27FC236}">
                    <a16:creationId xmlns:a16="http://schemas.microsoft.com/office/drawing/2014/main" id="{B02ED4EE-D952-4B93-B399-4A7604C9DF28}"/>
                  </a:ext>
                </a:extLst>
              </p:cNvPr>
              <p:cNvSpPr txBox="1">
                <a:spLocks noChangeArrowheads="1"/>
              </p:cNvSpPr>
              <p:nvPr/>
            </p:nvSpPr>
            <p:spPr bwMode="auto">
              <a:xfrm>
                <a:off x="200" y="210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ea typeface="楷体_GB2312" pitchFamily="49" charset="-122"/>
                  </a:rPr>
                  <a:t>移位脉冲</a:t>
                </a:r>
              </a:p>
            </p:txBody>
          </p:sp>
          <p:sp>
            <p:nvSpPr>
              <p:cNvPr id="22581" name="Line 55">
                <a:extLst>
                  <a:ext uri="{FF2B5EF4-FFF2-40B4-BE49-F238E27FC236}">
                    <a16:creationId xmlns:a16="http://schemas.microsoft.com/office/drawing/2014/main" id="{4F6EF0F5-5925-41E6-86DF-3D4855DE7D1B}"/>
                  </a:ext>
                </a:extLst>
              </p:cNvPr>
              <p:cNvSpPr>
                <a:spLocks noChangeShapeType="1"/>
              </p:cNvSpPr>
              <p:nvPr/>
            </p:nvSpPr>
            <p:spPr bwMode="auto">
              <a:xfrm flipV="1">
                <a:off x="1920" y="91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2" name="Line 56">
                <a:extLst>
                  <a:ext uri="{FF2B5EF4-FFF2-40B4-BE49-F238E27FC236}">
                    <a16:creationId xmlns:a16="http://schemas.microsoft.com/office/drawing/2014/main" id="{3BA53A8C-684D-4828-8FF8-A6F5DAE4F1FF}"/>
                  </a:ext>
                </a:extLst>
              </p:cNvPr>
              <p:cNvSpPr>
                <a:spLocks noChangeShapeType="1"/>
              </p:cNvSpPr>
              <p:nvPr/>
            </p:nvSpPr>
            <p:spPr bwMode="auto">
              <a:xfrm flipV="1">
                <a:off x="3072" y="91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3" name="Line 57">
                <a:extLst>
                  <a:ext uri="{FF2B5EF4-FFF2-40B4-BE49-F238E27FC236}">
                    <a16:creationId xmlns:a16="http://schemas.microsoft.com/office/drawing/2014/main" id="{390721C5-0A5E-4184-B9F7-4BAF55BF8991}"/>
                  </a:ext>
                </a:extLst>
              </p:cNvPr>
              <p:cNvSpPr>
                <a:spLocks noChangeShapeType="1"/>
              </p:cNvSpPr>
              <p:nvPr/>
            </p:nvSpPr>
            <p:spPr bwMode="auto">
              <a:xfrm flipV="1">
                <a:off x="4224" y="91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4" name="Line 58">
                <a:extLst>
                  <a:ext uri="{FF2B5EF4-FFF2-40B4-BE49-F238E27FC236}">
                    <a16:creationId xmlns:a16="http://schemas.microsoft.com/office/drawing/2014/main" id="{BB5A96FB-8EE1-46AD-844E-59B6CA031411}"/>
                  </a:ext>
                </a:extLst>
              </p:cNvPr>
              <p:cNvSpPr>
                <a:spLocks noChangeShapeType="1"/>
              </p:cNvSpPr>
              <p:nvPr/>
            </p:nvSpPr>
            <p:spPr bwMode="auto">
              <a:xfrm flipV="1">
                <a:off x="5280" y="912"/>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5" name="Text Box 59">
                <a:extLst>
                  <a:ext uri="{FF2B5EF4-FFF2-40B4-BE49-F238E27FC236}">
                    <a16:creationId xmlns:a16="http://schemas.microsoft.com/office/drawing/2014/main" id="{6F0BBB4A-28A8-40F5-B262-1E998EA2C7A4}"/>
                  </a:ext>
                </a:extLst>
              </p:cNvPr>
              <p:cNvSpPr txBox="1">
                <a:spLocks noChangeArrowheads="1"/>
              </p:cNvSpPr>
              <p:nvPr/>
            </p:nvSpPr>
            <p:spPr bwMode="auto">
              <a:xfrm>
                <a:off x="1776" y="67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楷体_GB2312" pitchFamily="49" charset="-122"/>
                  </a:rPr>
                  <a:t>Q</a:t>
                </a:r>
                <a:r>
                  <a:rPr lang="en-US" altLang="zh-CN" sz="2400" b="1" baseline="-25000">
                    <a:latin typeface="Times New Roman" panose="02020603050405020304" pitchFamily="18" charset="0"/>
                    <a:ea typeface="楷体_GB2312" pitchFamily="49" charset="-122"/>
                  </a:rPr>
                  <a:t>0</a:t>
                </a:r>
                <a:endParaRPr lang="en-US" altLang="zh-CN" sz="2400" b="1">
                  <a:latin typeface="Times New Roman" panose="02020603050405020304" pitchFamily="18" charset="0"/>
                  <a:ea typeface="楷体_GB2312" pitchFamily="49" charset="-122"/>
                </a:endParaRPr>
              </a:p>
            </p:txBody>
          </p:sp>
          <p:sp>
            <p:nvSpPr>
              <p:cNvPr id="22586" name="Text Box 60">
                <a:extLst>
                  <a:ext uri="{FF2B5EF4-FFF2-40B4-BE49-F238E27FC236}">
                    <a16:creationId xmlns:a16="http://schemas.microsoft.com/office/drawing/2014/main" id="{ACCF9A15-07DC-4E31-9C47-CBD138146BB7}"/>
                  </a:ext>
                </a:extLst>
              </p:cNvPr>
              <p:cNvSpPr txBox="1">
                <a:spLocks noChangeArrowheads="1"/>
              </p:cNvSpPr>
              <p:nvPr/>
            </p:nvSpPr>
            <p:spPr bwMode="auto">
              <a:xfrm>
                <a:off x="2887" y="67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楷体_GB2312" pitchFamily="49" charset="-122"/>
                  </a:rPr>
                  <a:t>Q</a:t>
                </a:r>
                <a:r>
                  <a:rPr lang="en-US" altLang="zh-CN" sz="2400" b="1" baseline="-25000">
                    <a:latin typeface="Times New Roman" panose="02020603050405020304" pitchFamily="18" charset="0"/>
                    <a:ea typeface="楷体_GB2312" pitchFamily="49" charset="-122"/>
                  </a:rPr>
                  <a:t>1</a:t>
                </a:r>
                <a:endParaRPr lang="en-US" altLang="zh-CN" sz="2400" b="1">
                  <a:latin typeface="Times New Roman" panose="02020603050405020304" pitchFamily="18" charset="0"/>
                  <a:ea typeface="楷体_GB2312" pitchFamily="49" charset="-122"/>
                </a:endParaRPr>
              </a:p>
            </p:txBody>
          </p:sp>
          <p:sp>
            <p:nvSpPr>
              <p:cNvPr id="22587" name="Text Box 61">
                <a:extLst>
                  <a:ext uri="{FF2B5EF4-FFF2-40B4-BE49-F238E27FC236}">
                    <a16:creationId xmlns:a16="http://schemas.microsoft.com/office/drawing/2014/main" id="{B960EC7B-8BB7-485B-A21E-164B96E4F9C3}"/>
                  </a:ext>
                </a:extLst>
              </p:cNvPr>
              <p:cNvSpPr txBox="1">
                <a:spLocks noChangeArrowheads="1"/>
              </p:cNvSpPr>
              <p:nvPr/>
            </p:nvSpPr>
            <p:spPr bwMode="auto">
              <a:xfrm>
                <a:off x="4039" y="67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楷体_GB2312" pitchFamily="49" charset="-122"/>
                  </a:rPr>
                  <a:t>Q</a:t>
                </a:r>
                <a:r>
                  <a:rPr lang="en-US" altLang="zh-CN" sz="2400" b="1" baseline="-25000">
                    <a:latin typeface="Times New Roman" panose="02020603050405020304" pitchFamily="18" charset="0"/>
                    <a:ea typeface="楷体_GB2312" pitchFamily="49" charset="-122"/>
                  </a:rPr>
                  <a:t>2</a:t>
                </a:r>
                <a:endParaRPr lang="en-US" altLang="zh-CN" sz="2400" b="1">
                  <a:latin typeface="Times New Roman" panose="02020603050405020304" pitchFamily="18" charset="0"/>
                  <a:ea typeface="楷体_GB2312" pitchFamily="49" charset="-122"/>
                </a:endParaRPr>
              </a:p>
            </p:txBody>
          </p:sp>
          <p:sp>
            <p:nvSpPr>
              <p:cNvPr id="22588" name="Text Box 62">
                <a:extLst>
                  <a:ext uri="{FF2B5EF4-FFF2-40B4-BE49-F238E27FC236}">
                    <a16:creationId xmlns:a16="http://schemas.microsoft.com/office/drawing/2014/main" id="{D044E08E-9F6E-4246-9105-0489FC1D4E4A}"/>
                  </a:ext>
                </a:extLst>
              </p:cNvPr>
              <p:cNvSpPr txBox="1">
                <a:spLocks noChangeArrowheads="1"/>
              </p:cNvSpPr>
              <p:nvPr/>
            </p:nvSpPr>
            <p:spPr bwMode="auto">
              <a:xfrm>
                <a:off x="5095" y="67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楷体_GB2312" pitchFamily="49" charset="-122"/>
                  </a:rPr>
                  <a:t>Q</a:t>
                </a:r>
                <a:r>
                  <a:rPr lang="en-US" altLang="zh-CN" sz="2400" b="1" baseline="-25000">
                    <a:latin typeface="Times New Roman" panose="02020603050405020304" pitchFamily="18" charset="0"/>
                    <a:ea typeface="楷体_GB2312" pitchFamily="49" charset="-122"/>
                  </a:rPr>
                  <a:t>3</a:t>
                </a:r>
                <a:endParaRPr lang="en-US" altLang="zh-CN" sz="2400" b="1">
                  <a:latin typeface="Times New Roman" panose="02020603050405020304" pitchFamily="18" charset="0"/>
                  <a:ea typeface="楷体_GB2312" pitchFamily="49" charset="-122"/>
                </a:endParaRPr>
              </a:p>
            </p:txBody>
          </p:sp>
          <p:sp>
            <p:nvSpPr>
              <p:cNvPr id="22589" name="Text Box 63">
                <a:extLst>
                  <a:ext uri="{FF2B5EF4-FFF2-40B4-BE49-F238E27FC236}">
                    <a16:creationId xmlns:a16="http://schemas.microsoft.com/office/drawing/2014/main" id="{C0BFBBE2-842F-490C-BC61-D8BB8251EB9A}"/>
                  </a:ext>
                </a:extLst>
              </p:cNvPr>
              <p:cNvSpPr txBox="1">
                <a:spLocks noChangeArrowheads="1"/>
              </p:cNvSpPr>
              <p:nvPr/>
            </p:nvSpPr>
            <p:spPr bwMode="auto">
              <a:xfrm>
                <a:off x="5222" y="1246"/>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ea typeface="楷体_GB2312" pitchFamily="49" charset="-122"/>
                  </a:rPr>
                  <a:t>串行</a:t>
                </a:r>
              </a:p>
              <a:p>
                <a:r>
                  <a:rPr lang="zh-CN" altLang="en-US" sz="2000" b="1">
                    <a:latin typeface="Times New Roman" panose="02020603050405020304" pitchFamily="18" charset="0"/>
                    <a:ea typeface="楷体_GB2312" pitchFamily="49" charset="-122"/>
                  </a:rPr>
                  <a:t>输出</a:t>
                </a:r>
              </a:p>
            </p:txBody>
          </p:sp>
        </p:grpSp>
        <p:sp>
          <p:nvSpPr>
            <p:cNvPr id="22590" name="Text Box 64">
              <a:extLst>
                <a:ext uri="{FF2B5EF4-FFF2-40B4-BE49-F238E27FC236}">
                  <a16:creationId xmlns:a16="http://schemas.microsoft.com/office/drawing/2014/main" id="{B692EB3C-D9B8-4753-A412-718EA65EC32A}"/>
                </a:ext>
              </a:extLst>
            </p:cNvPr>
            <p:cNvSpPr txBox="1">
              <a:spLocks noChangeArrowheads="1"/>
            </p:cNvSpPr>
            <p:nvPr/>
          </p:nvSpPr>
          <p:spPr bwMode="auto">
            <a:xfrm>
              <a:off x="5393" y="105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楷体_GB2312" pitchFamily="49" charset="-122"/>
                </a:rPr>
                <a:t>V</a:t>
              </a:r>
              <a:r>
                <a:rPr lang="en-US" altLang="zh-CN" sz="2400" b="1" baseline="-25000">
                  <a:latin typeface="Times New Roman" panose="02020603050405020304" pitchFamily="18" charset="0"/>
                  <a:ea typeface="楷体_GB2312" pitchFamily="49" charset="-122"/>
                </a:rPr>
                <a:t>0</a:t>
              </a:r>
              <a:endParaRPr lang="en-US" altLang="zh-CN" sz="2400" b="1">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20866"/>
                                        </p:tgtEl>
                                        <p:attrNameLst>
                                          <p:attrName>style.visibility</p:attrName>
                                        </p:attrNameLst>
                                      </p:cBhvr>
                                      <p:to>
                                        <p:strVal val="visible"/>
                                      </p:to>
                                    </p:set>
                                    <p:animEffect transition="in" filter="strips(downLeft)">
                                      <p:cBhvr>
                                        <p:cTn id="7" dur="500"/>
                                        <p:tgtEl>
                                          <p:spTgt spid="420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940033">
            <a:extLst>
              <a:ext uri="{FF2B5EF4-FFF2-40B4-BE49-F238E27FC236}">
                <a16:creationId xmlns:a16="http://schemas.microsoft.com/office/drawing/2014/main" id="{906DF6C5-D8AC-4043-A09B-3CAB4775D970}"/>
              </a:ext>
            </a:extLst>
          </p:cNvPr>
          <p:cNvSpPr>
            <a:spLocks noGrp="1" noChangeArrowheads="1"/>
          </p:cNvSpPr>
          <p:nvPr>
            <p:ph type="title"/>
          </p:nvPr>
        </p:nvSpPr>
        <p:spPr/>
        <p:txBody>
          <a:bodyPr/>
          <a:lstStyle/>
          <a:p>
            <a:r>
              <a:rPr lang="en-US" altLang="zh-CN"/>
              <a:t>3. </a:t>
            </a:r>
            <a:r>
              <a:rPr lang="zh-CN" altLang="en-US"/>
              <a:t>逻辑移位</a:t>
            </a:r>
          </a:p>
        </p:txBody>
      </p:sp>
      <p:sp>
        <p:nvSpPr>
          <p:cNvPr id="23554" name="文本占位符 940034">
            <a:extLst>
              <a:ext uri="{FF2B5EF4-FFF2-40B4-BE49-F238E27FC236}">
                <a16:creationId xmlns:a16="http://schemas.microsoft.com/office/drawing/2014/main" id="{FB0EF097-7AD4-42B8-BBA2-D41B0C4D83AA}"/>
              </a:ext>
            </a:extLst>
          </p:cNvPr>
          <p:cNvSpPr>
            <a:spLocks noGrp="1" noChangeArrowheads="1"/>
          </p:cNvSpPr>
          <p:nvPr>
            <p:ph idx="1"/>
          </p:nvPr>
        </p:nvSpPr>
        <p:spPr>
          <a:xfrm>
            <a:off x="457200" y="1268413"/>
            <a:ext cx="8229600" cy="5184775"/>
          </a:xfrm>
        </p:spPr>
        <p:txBody>
          <a:bodyPr/>
          <a:lstStyle/>
          <a:p>
            <a:r>
              <a:rPr lang="zh-CN" altLang="en-US" sz="2800"/>
              <a:t>无符号数的移位称为</a:t>
            </a:r>
            <a:r>
              <a:rPr lang="zh-CN" altLang="en-US" sz="2800">
                <a:solidFill>
                  <a:srgbClr val="A50021"/>
                </a:solidFill>
              </a:rPr>
              <a:t>逻辑移位</a:t>
            </a:r>
            <a:r>
              <a:rPr lang="zh-CN" altLang="en-US" sz="2800"/>
              <a:t>。</a:t>
            </a:r>
          </a:p>
          <a:p>
            <a:r>
              <a:rPr lang="zh-CN" altLang="en-US" sz="2800">
                <a:solidFill>
                  <a:srgbClr val="A50021"/>
                </a:solidFill>
              </a:rPr>
              <a:t>逻辑移位的规则：</a:t>
            </a:r>
            <a:r>
              <a:rPr lang="zh-CN" altLang="en-US" sz="2800"/>
              <a:t>逻辑左移时，高位移出，低位添</a:t>
            </a:r>
            <a:r>
              <a:rPr lang="en-US" altLang="zh-CN" sz="2800"/>
              <a:t>0</a:t>
            </a:r>
            <a:r>
              <a:rPr lang="zh-CN" altLang="en-US" sz="2800"/>
              <a:t>；逻辑右移时，低位移出，高位添</a:t>
            </a:r>
            <a:r>
              <a:rPr lang="en-US" altLang="zh-CN" sz="2800"/>
              <a:t>0</a:t>
            </a:r>
            <a:r>
              <a:rPr lang="zh-CN" altLang="en-US" sz="2800"/>
              <a:t>。</a:t>
            </a:r>
          </a:p>
          <a:p>
            <a:endParaRPr lang="zh-CN" altLang="en-US" sz="2800"/>
          </a:p>
          <a:p>
            <a:r>
              <a:rPr lang="zh-CN" altLang="en-US" sz="2800"/>
              <a:t>例</a:t>
            </a:r>
            <a:r>
              <a:rPr lang="en-US" altLang="zh-CN" sz="2800"/>
              <a:t>1</a:t>
            </a:r>
            <a:r>
              <a:rPr lang="zh-CN" altLang="en-US" sz="2800"/>
              <a:t>：寄存器内容为</a:t>
            </a:r>
            <a:r>
              <a:rPr lang="en-US" altLang="zh-CN" sz="2800"/>
              <a:t>01010011 </a:t>
            </a:r>
          </a:p>
          <a:p>
            <a:pPr lvl="1"/>
            <a:r>
              <a:rPr lang="zh-CN" altLang="en-US" sz="2400">
                <a:solidFill>
                  <a:srgbClr val="000000"/>
                </a:solidFill>
              </a:rPr>
              <a:t>逻辑左移为</a:t>
            </a:r>
            <a:r>
              <a:rPr lang="en-US" altLang="zh-CN" sz="2400">
                <a:solidFill>
                  <a:srgbClr val="000000"/>
                </a:solidFill>
              </a:rPr>
              <a:t>10100110</a:t>
            </a:r>
          </a:p>
          <a:p>
            <a:pPr lvl="1"/>
            <a:r>
              <a:rPr lang="zh-CN" altLang="en-US" sz="2400">
                <a:solidFill>
                  <a:srgbClr val="000000"/>
                </a:solidFill>
              </a:rPr>
              <a:t>算术左移为</a:t>
            </a:r>
            <a:r>
              <a:rPr lang="en-US" altLang="zh-CN" sz="2400">
                <a:solidFill>
                  <a:srgbClr val="A50021"/>
                </a:solidFill>
              </a:rPr>
              <a:t>0</a:t>
            </a:r>
            <a:r>
              <a:rPr lang="en-US" altLang="zh-CN" sz="2400">
                <a:solidFill>
                  <a:srgbClr val="000000"/>
                </a:solidFill>
              </a:rPr>
              <a:t>0100110</a:t>
            </a:r>
            <a:r>
              <a:rPr lang="zh-CN" altLang="en-US" sz="2400">
                <a:solidFill>
                  <a:srgbClr val="000000"/>
                </a:solidFill>
              </a:rPr>
              <a:t>（取符号位，最高数位“</a:t>
            </a:r>
            <a:r>
              <a:rPr lang="en-US" altLang="zh-CN" sz="2400">
                <a:solidFill>
                  <a:srgbClr val="000000"/>
                </a:solidFill>
              </a:rPr>
              <a:t>1”</a:t>
            </a:r>
            <a:r>
              <a:rPr lang="zh-CN" altLang="en-US" sz="2400">
                <a:solidFill>
                  <a:srgbClr val="000000"/>
                </a:solidFill>
              </a:rPr>
              <a:t>移丢）</a:t>
            </a:r>
          </a:p>
          <a:p>
            <a:r>
              <a:rPr lang="zh-CN" altLang="en-US" sz="2800"/>
              <a:t>例</a:t>
            </a:r>
            <a:r>
              <a:rPr lang="en-US" altLang="zh-CN" sz="2800"/>
              <a:t>2</a:t>
            </a:r>
            <a:r>
              <a:rPr lang="zh-CN" altLang="en-US" sz="2800"/>
              <a:t>：寄存器内容为</a:t>
            </a:r>
            <a:r>
              <a:rPr lang="en-US" altLang="zh-CN" sz="2800"/>
              <a:t>10110010</a:t>
            </a:r>
          </a:p>
          <a:p>
            <a:pPr lvl="1"/>
            <a:r>
              <a:rPr lang="zh-CN" altLang="en-US" sz="2400">
                <a:solidFill>
                  <a:srgbClr val="000000"/>
                </a:solidFill>
              </a:rPr>
              <a:t>逻辑右移为</a:t>
            </a:r>
            <a:r>
              <a:rPr lang="en-US" altLang="zh-CN" sz="2400">
                <a:solidFill>
                  <a:srgbClr val="000000"/>
                </a:solidFill>
              </a:rPr>
              <a:t>01011001</a:t>
            </a:r>
          </a:p>
          <a:p>
            <a:pPr lvl="1"/>
            <a:r>
              <a:rPr lang="zh-CN" altLang="en-US" sz="2400">
                <a:solidFill>
                  <a:srgbClr val="000000"/>
                </a:solidFill>
              </a:rPr>
              <a:t>若将其视为补码，算术右移为</a:t>
            </a:r>
            <a:r>
              <a:rPr lang="en-US" altLang="zh-CN" sz="2400">
                <a:solidFill>
                  <a:srgbClr val="000000"/>
                </a:solidFill>
              </a:rPr>
              <a:t>1</a:t>
            </a:r>
            <a:r>
              <a:rPr lang="en-US" altLang="zh-CN" sz="2400">
                <a:solidFill>
                  <a:srgbClr val="A50021"/>
                </a:solidFill>
              </a:rPr>
              <a:t>1</a:t>
            </a:r>
            <a:r>
              <a:rPr lang="en-US" altLang="zh-CN" sz="2400">
                <a:solidFill>
                  <a:srgbClr val="000000"/>
                </a:solidFill>
              </a:rPr>
              <a:t>01100</a:t>
            </a:r>
            <a:r>
              <a:rPr lang="en-US" altLang="zh-CN" sz="2400"/>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013761">
            <a:extLst>
              <a:ext uri="{FF2B5EF4-FFF2-40B4-BE49-F238E27FC236}">
                <a16:creationId xmlns:a16="http://schemas.microsoft.com/office/drawing/2014/main" id="{6CAB357F-F13A-47DC-BDEB-F10D0DCABBA0}"/>
              </a:ext>
            </a:extLst>
          </p:cNvPr>
          <p:cNvSpPr>
            <a:spLocks noGrp="1" noChangeArrowheads="1"/>
          </p:cNvSpPr>
          <p:nvPr>
            <p:ph type="title"/>
          </p:nvPr>
        </p:nvSpPr>
        <p:spPr/>
        <p:txBody>
          <a:bodyPr/>
          <a:lstStyle/>
          <a:p>
            <a:r>
              <a:rPr lang="zh-CN" altLang="en-US"/>
              <a:t>采用带进位</a:t>
            </a:r>
            <a:r>
              <a:rPr lang="en-US" altLang="zh-CN"/>
              <a:t>(C</a:t>
            </a:r>
            <a:r>
              <a:rPr lang="en-US" altLang="zh-CN" baseline="-25000"/>
              <a:t>y</a:t>
            </a:r>
            <a:r>
              <a:rPr lang="en-US" altLang="zh-CN"/>
              <a:t>)</a:t>
            </a:r>
            <a:r>
              <a:rPr lang="zh-CN" altLang="en-US"/>
              <a:t>的移位 </a:t>
            </a:r>
          </a:p>
        </p:txBody>
      </p:sp>
      <p:sp>
        <p:nvSpPr>
          <p:cNvPr id="25602" name="文本占位符 1013762">
            <a:extLst>
              <a:ext uri="{FF2B5EF4-FFF2-40B4-BE49-F238E27FC236}">
                <a16:creationId xmlns:a16="http://schemas.microsoft.com/office/drawing/2014/main" id="{CCFF445C-B4E6-4562-A462-E90FEEDFF697}"/>
              </a:ext>
            </a:extLst>
          </p:cNvPr>
          <p:cNvSpPr>
            <a:spLocks noGrp="1" noChangeArrowheads="1"/>
          </p:cNvSpPr>
          <p:nvPr>
            <p:ph idx="1"/>
          </p:nvPr>
        </p:nvSpPr>
        <p:spPr>
          <a:xfrm>
            <a:off x="457200" y="1268413"/>
            <a:ext cx="8229600" cy="2016125"/>
          </a:xfrm>
        </p:spPr>
        <p:txBody>
          <a:bodyPr/>
          <a:lstStyle/>
          <a:p>
            <a:r>
              <a:rPr lang="zh-CN" altLang="en-US"/>
              <a:t>为了避免算术左移时最高数位丢</a:t>
            </a:r>
            <a:r>
              <a:rPr lang="en-US" altLang="zh-CN"/>
              <a:t>1</a:t>
            </a:r>
            <a:r>
              <a:rPr lang="zh-CN" altLang="en-US"/>
              <a:t>，可采用带进位</a:t>
            </a:r>
            <a:r>
              <a:rPr lang="en-US" altLang="zh-CN"/>
              <a:t>(C</a:t>
            </a:r>
            <a:r>
              <a:rPr lang="en-US" altLang="zh-CN" baseline="-25000"/>
              <a:t>y</a:t>
            </a:r>
            <a:r>
              <a:rPr lang="en-US" altLang="zh-CN"/>
              <a:t>)</a:t>
            </a:r>
            <a:r>
              <a:rPr lang="zh-CN" altLang="en-US"/>
              <a:t>的移位 </a:t>
            </a:r>
          </a:p>
          <a:p>
            <a:pPr lvl="1"/>
            <a:r>
              <a:rPr lang="zh-CN" altLang="en-US"/>
              <a:t>符号位移至</a:t>
            </a:r>
            <a:r>
              <a:rPr lang="en-US" altLang="zh-CN"/>
              <a:t>C</a:t>
            </a:r>
            <a:r>
              <a:rPr lang="en-US" altLang="zh-CN" baseline="-25000"/>
              <a:t>y</a:t>
            </a:r>
            <a:r>
              <a:rPr lang="zh-CN" altLang="en-US"/>
              <a:t>，最高数位就可避免移出。 </a:t>
            </a:r>
          </a:p>
        </p:txBody>
      </p:sp>
      <p:pic>
        <p:nvPicPr>
          <p:cNvPr id="25603" name="图片 1013764" descr="image004">
            <a:extLst>
              <a:ext uri="{FF2B5EF4-FFF2-40B4-BE49-F238E27FC236}">
                <a16:creationId xmlns:a16="http://schemas.microsoft.com/office/drawing/2014/main" id="{98E65220-5E26-4C9F-9BCF-5A92796BA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573463"/>
            <a:ext cx="6875462"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直接连接符 1013765">
            <a:extLst>
              <a:ext uri="{FF2B5EF4-FFF2-40B4-BE49-F238E27FC236}">
                <a16:creationId xmlns:a16="http://schemas.microsoft.com/office/drawing/2014/main" id="{65C2EF81-096F-4F87-A2AB-F19AE065EECD}"/>
              </a:ext>
            </a:extLst>
          </p:cNvPr>
          <p:cNvSpPr>
            <a:spLocks noChangeShapeType="1"/>
          </p:cNvSpPr>
          <p:nvPr/>
        </p:nvSpPr>
        <p:spPr bwMode="auto">
          <a:xfrm flipH="1">
            <a:off x="2627313" y="4292600"/>
            <a:ext cx="431800" cy="3603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5D52347C-3636-4782-9DFB-8B9870280802}"/>
              </a:ext>
            </a:extLst>
          </p:cNvPr>
          <p:cNvSpPr>
            <a:spLocks noGrp="1" noChangeArrowheads="1"/>
          </p:cNvSpPr>
          <p:nvPr>
            <p:ph type="title"/>
          </p:nvPr>
        </p:nvSpPr>
        <p:spPr/>
        <p:txBody>
          <a:bodyPr/>
          <a:lstStyle/>
          <a:p>
            <a:r>
              <a:rPr lang="zh-CN" altLang="en-US"/>
              <a:t>思考</a:t>
            </a:r>
          </a:p>
        </p:txBody>
      </p:sp>
      <p:sp>
        <p:nvSpPr>
          <p:cNvPr id="27650" name="内容占位符 2">
            <a:extLst>
              <a:ext uri="{FF2B5EF4-FFF2-40B4-BE49-F238E27FC236}">
                <a16:creationId xmlns:a16="http://schemas.microsoft.com/office/drawing/2014/main" id="{41F574E3-4F7E-4736-ACED-8791D1BCB6CE}"/>
              </a:ext>
            </a:extLst>
          </p:cNvPr>
          <p:cNvSpPr>
            <a:spLocks noGrp="1" noChangeArrowheads="1"/>
          </p:cNvSpPr>
          <p:nvPr>
            <p:ph idx="1"/>
          </p:nvPr>
        </p:nvSpPr>
        <p:spPr/>
        <p:txBody>
          <a:bodyPr/>
          <a:lstStyle/>
          <a:p>
            <a:r>
              <a:rPr lang="en-US" altLang="zh-CN"/>
              <a:t>C</a:t>
            </a:r>
            <a:r>
              <a:rPr lang="zh-CN" altLang="en-US"/>
              <a:t>语言中 左移</a:t>
            </a:r>
            <a:r>
              <a:rPr lang="en-US" altLang="zh-CN"/>
              <a:t>“</a:t>
            </a:r>
            <a:r>
              <a:rPr lang="zh-CN" altLang="en-US"/>
              <a:t> </a:t>
            </a:r>
            <a:r>
              <a:rPr lang="en-US" altLang="zh-CN"/>
              <a:t>&lt;&lt;” </a:t>
            </a:r>
            <a:r>
              <a:rPr lang="zh-CN" altLang="en-US"/>
              <a:t>右移 </a:t>
            </a:r>
            <a:r>
              <a:rPr lang="en-US" altLang="zh-CN"/>
              <a:t>“&gt;&gt;” </a:t>
            </a:r>
            <a:r>
              <a:rPr lang="zh-CN" altLang="en-US"/>
              <a:t>概念及用法举例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905219">
            <a:extLst>
              <a:ext uri="{FF2B5EF4-FFF2-40B4-BE49-F238E27FC236}">
                <a16:creationId xmlns:a16="http://schemas.microsoft.com/office/drawing/2014/main" id="{43076B61-685E-454C-A80A-37FFACD7CD81}"/>
              </a:ext>
            </a:extLst>
          </p:cNvPr>
          <p:cNvSpPr>
            <a:spLocks noGrp="1" noChangeArrowheads="1"/>
          </p:cNvSpPr>
          <p:nvPr>
            <p:ph type="ctrTitle"/>
          </p:nvPr>
        </p:nvSpPr>
        <p:spPr>
          <a:xfrm>
            <a:off x="685800" y="2130425"/>
            <a:ext cx="7772400" cy="1470025"/>
          </a:xfrm>
        </p:spPr>
        <p:txBody>
          <a:bodyPr anchor="ctr"/>
          <a:lstStyle/>
          <a:p>
            <a:pPr algn="l"/>
            <a:r>
              <a:rPr lang="en-US" altLang="zh-CN" sz="4000"/>
              <a:t>2.3 </a:t>
            </a:r>
            <a:r>
              <a:rPr lang="zh-CN" altLang="en-US" sz="4000"/>
              <a:t>定点运算</a:t>
            </a:r>
          </a:p>
        </p:txBody>
      </p:sp>
      <p:sp>
        <p:nvSpPr>
          <p:cNvPr id="8194" name="副标题 905220">
            <a:extLst>
              <a:ext uri="{FF2B5EF4-FFF2-40B4-BE49-F238E27FC236}">
                <a16:creationId xmlns:a16="http://schemas.microsoft.com/office/drawing/2014/main" id="{8948D1B3-C625-426A-B987-4AF0BBA9AD9C}"/>
              </a:ext>
            </a:extLst>
          </p:cNvPr>
          <p:cNvSpPr>
            <a:spLocks noGrp="1" noChangeArrowheads="1"/>
          </p:cNvSpPr>
          <p:nvPr>
            <p:ph type="subTitle" idx="1"/>
          </p:nvPr>
        </p:nvSpPr>
        <p:spPr>
          <a:xfrm>
            <a:off x="1371600" y="3886200"/>
            <a:ext cx="6400800" cy="1752600"/>
          </a:xfrm>
        </p:spPr>
        <p:txBody>
          <a:bodyPr/>
          <a:lstStyle/>
          <a:p>
            <a:r>
              <a:rPr lang="zh-CN" altLang="en-US" sz="3200" dirty="0">
                <a:solidFill>
                  <a:schemeClr val="bg1">
                    <a:lumMod val="65000"/>
                  </a:schemeClr>
                </a:solidFill>
              </a:rPr>
              <a:t>移位、</a:t>
            </a:r>
            <a:r>
              <a:rPr lang="zh-CN" altLang="en-US" sz="3200" dirty="0">
                <a:solidFill>
                  <a:srgbClr val="A50021"/>
                </a:solidFill>
              </a:rPr>
              <a:t>加减、乘、除</a:t>
            </a:r>
          </a:p>
        </p:txBody>
      </p:sp>
    </p:spTree>
    <p:extLst>
      <p:ext uri="{BB962C8B-B14F-4D97-AF65-F5344CB8AC3E}">
        <p14:creationId xmlns:p14="http://schemas.microsoft.com/office/powerpoint/2010/main" val="286640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78177">
            <a:extLst>
              <a:ext uri="{FF2B5EF4-FFF2-40B4-BE49-F238E27FC236}">
                <a16:creationId xmlns:a16="http://schemas.microsoft.com/office/drawing/2014/main" id="{F0499B25-CD89-4D1D-B2A5-02A65A746F71}"/>
              </a:ext>
            </a:extLst>
          </p:cNvPr>
          <p:cNvSpPr>
            <a:spLocks noGrp="1" noChangeArrowheads="1"/>
          </p:cNvSpPr>
          <p:nvPr>
            <p:ph type="title"/>
          </p:nvPr>
        </p:nvSpPr>
        <p:spPr>
          <a:xfrm>
            <a:off x="609600" y="228600"/>
            <a:ext cx="7772400" cy="914400"/>
          </a:xfrm>
        </p:spPr>
        <p:txBody>
          <a:bodyPr/>
          <a:lstStyle/>
          <a:p>
            <a:r>
              <a:rPr lang="zh-CN" altLang="en-US"/>
              <a:t>回顾前节</a:t>
            </a:r>
            <a:r>
              <a:rPr lang="en-US" altLang="zh-CN"/>
              <a:t>:</a:t>
            </a:r>
            <a:r>
              <a:rPr lang="zh-CN" altLang="en-US"/>
              <a:t>信息编码及表示</a:t>
            </a:r>
          </a:p>
        </p:txBody>
      </p:sp>
      <p:sp>
        <p:nvSpPr>
          <p:cNvPr id="5122" name="文本占位符 178178">
            <a:extLst>
              <a:ext uri="{FF2B5EF4-FFF2-40B4-BE49-F238E27FC236}">
                <a16:creationId xmlns:a16="http://schemas.microsoft.com/office/drawing/2014/main" id="{43204620-9156-428D-9C7B-A55533FB6997}"/>
              </a:ext>
            </a:extLst>
          </p:cNvPr>
          <p:cNvSpPr>
            <a:spLocks noGrp="1" noChangeArrowheads="1"/>
          </p:cNvSpPr>
          <p:nvPr>
            <p:ph idx="1"/>
          </p:nvPr>
        </p:nvSpPr>
        <p:spPr>
          <a:xfrm>
            <a:off x="225425" y="990600"/>
            <a:ext cx="8829675" cy="5638800"/>
          </a:xfrm>
        </p:spPr>
        <p:txBody>
          <a:bodyPr/>
          <a:lstStyle/>
          <a:p>
            <a:r>
              <a:rPr lang="zh-CN" altLang="en-US" sz="2800"/>
              <a:t>正数的 原码，反码，补码表示均相同，</a:t>
            </a:r>
          </a:p>
          <a:p>
            <a:pPr lvl="1"/>
            <a:r>
              <a:rPr lang="zh-CN" altLang="en-US"/>
              <a:t>符号位为 </a:t>
            </a:r>
            <a:r>
              <a:rPr lang="en-US" altLang="zh-CN"/>
              <a:t>0</a:t>
            </a:r>
            <a:r>
              <a:rPr lang="zh-CN" altLang="en-US"/>
              <a:t>，数值位同数的真值。</a:t>
            </a:r>
          </a:p>
          <a:p>
            <a:r>
              <a:rPr lang="zh-CN" altLang="en-US" sz="2800"/>
              <a:t>零的原码和反码均有</a:t>
            </a:r>
            <a:r>
              <a:rPr lang="en-US" altLang="zh-CN" sz="2800"/>
              <a:t>2</a:t>
            </a:r>
            <a:r>
              <a:rPr lang="zh-CN" altLang="en-US" sz="2800"/>
              <a:t>个编码，补码只一个码</a:t>
            </a:r>
          </a:p>
          <a:p>
            <a:r>
              <a:rPr lang="zh-CN" altLang="en-US" sz="2800"/>
              <a:t>负数的 原码，反码，补码表示均不同，</a:t>
            </a:r>
          </a:p>
          <a:p>
            <a:pPr lvl="1"/>
            <a:r>
              <a:rPr lang="zh-CN" altLang="en-US"/>
              <a:t>符号位为 </a:t>
            </a:r>
            <a:r>
              <a:rPr lang="en-US" altLang="zh-CN"/>
              <a:t>1</a:t>
            </a:r>
            <a:r>
              <a:rPr lang="zh-CN" altLang="en-US"/>
              <a:t>，数值位：原码为数的绝对值；</a:t>
            </a:r>
          </a:p>
          <a:p>
            <a:pPr lvl="1"/>
            <a:r>
              <a:rPr lang="zh-CN" altLang="en-US"/>
              <a:t>                                   反码为每一位均取反码；</a:t>
            </a:r>
          </a:p>
          <a:p>
            <a:pPr lvl="1"/>
            <a:r>
              <a:rPr lang="zh-CN" altLang="en-US"/>
              <a:t>                                   补码为反码再在最低位</a:t>
            </a:r>
            <a:r>
              <a:rPr lang="en-US" altLang="zh-CN"/>
              <a:t>+1</a:t>
            </a:r>
            <a:r>
              <a:rPr lang="zh-CN" altLang="en-US"/>
              <a:t>；</a:t>
            </a:r>
          </a:p>
          <a:p>
            <a:pPr lvl="1"/>
            <a:r>
              <a:rPr lang="zh-CN" altLang="en-US"/>
              <a:t>由</a:t>
            </a:r>
            <a:r>
              <a:rPr lang="en-US" altLang="zh-CN"/>
              <a:t>[X]</a:t>
            </a:r>
            <a:r>
              <a:rPr lang="zh-CN" altLang="en-US" baseline="-25000">
                <a:ea typeface="宋体" panose="02010600030101010101" pitchFamily="2" charset="-122"/>
              </a:rPr>
              <a:t>补</a:t>
            </a:r>
            <a:r>
              <a:rPr lang="zh-CN" altLang="en-US"/>
              <a:t>求</a:t>
            </a:r>
            <a:r>
              <a:rPr lang="en-US" altLang="zh-CN"/>
              <a:t>[-X]</a:t>
            </a:r>
            <a:r>
              <a:rPr lang="zh-CN" altLang="en-US" baseline="-25000"/>
              <a:t>补</a:t>
            </a:r>
            <a:r>
              <a:rPr lang="zh-CN" altLang="en-US"/>
              <a:t>：     每一位取反后再在最低位</a:t>
            </a:r>
            <a:r>
              <a:rPr lang="en-US" altLang="zh-CN"/>
              <a:t>+1</a:t>
            </a:r>
            <a:r>
              <a:rPr lang="zh-CN" altLang="en-US"/>
              <a:t>；</a:t>
            </a:r>
          </a:p>
          <a:p>
            <a:pPr lvl="1"/>
            <a:r>
              <a:rPr lang="zh-CN" altLang="en-US"/>
              <a:t>                                                  </a:t>
            </a:r>
          </a:p>
          <a:p>
            <a:pPr lvl="1"/>
            <a:r>
              <a:rPr lang="zh-CN" altLang="en-US"/>
              <a:t>由</a:t>
            </a:r>
            <a:r>
              <a:rPr lang="en-US" altLang="zh-CN"/>
              <a:t>[X]</a:t>
            </a:r>
            <a:r>
              <a:rPr lang="zh-CN" altLang="en-US" baseline="-25000"/>
              <a:t>补</a:t>
            </a:r>
            <a:r>
              <a:rPr lang="zh-CN" altLang="en-US"/>
              <a:t>求</a:t>
            </a:r>
            <a:r>
              <a:rPr lang="en-US" altLang="zh-CN"/>
              <a:t>X</a:t>
            </a:r>
            <a:r>
              <a:rPr lang="zh-CN" altLang="en-US"/>
              <a:t>的真值：</a:t>
            </a:r>
            <a:r>
              <a:rPr lang="en-US" altLang="zh-CN"/>
              <a:t>X= -1 + </a:t>
            </a:r>
            <a:r>
              <a:rPr lang="en-US" altLang="zh-CN">
                <a:sym typeface="Symbol" panose="05050102010706020507" pitchFamily="18" charset="2"/>
              </a:rPr>
              <a:t></a:t>
            </a:r>
            <a:r>
              <a:rPr lang="en-US" altLang="zh-CN"/>
              <a:t> X</a:t>
            </a:r>
            <a:r>
              <a:rPr lang="en-US" altLang="zh-CN" baseline="-25000"/>
              <a:t>i</a:t>
            </a:r>
            <a:r>
              <a:rPr lang="en-US" altLang="zh-CN"/>
              <a:t> * 2</a:t>
            </a:r>
            <a:r>
              <a:rPr lang="en-US" altLang="zh-CN" baseline="30000"/>
              <a:t>-i</a:t>
            </a:r>
          </a:p>
        </p:txBody>
      </p:sp>
      <p:sp>
        <p:nvSpPr>
          <p:cNvPr id="5123" name="文本框 178179">
            <a:extLst>
              <a:ext uri="{FF2B5EF4-FFF2-40B4-BE49-F238E27FC236}">
                <a16:creationId xmlns:a16="http://schemas.microsoft.com/office/drawing/2014/main" id="{34BA1788-FB3E-4543-A006-BE3A7E6FA3C8}"/>
              </a:ext>
            </a:extLst>
          </p:cNvPr>
          <p:cNvSpPr txBox="1">
            <a:spLocks noChangeArrowheads="1"/>
          </p:cNvSpPr>
          <p:nvPr/>
        </p:nvSpPr>
        <p:spPr bwMode="auto">
          <a:xfrm>
            <a:off x="4788024" y="580526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pPr>
            <a:r>
              <a:rPr lang="en-US" altLang="zh-CN" b="1" dirty="0" err="1">
                <a:latin typeface="Times New Roman" panose="02020603050405020304" pitchFamily="18" charset="0"/>
              </a:rPr>
              <a:t>i</a:t>
            </a:r>
            <a:r>
              <a:rPr lang="en-US" altLang="zh-CN" b="1" dirty="0">
                <a:latin typeface="Times New Roman" panose="02020603050405020304" pitchFamily="18" charset="0"/>
              </a:rPr>
              <a:t>=1</a:t>
            </a:r>
            <a:endParaRPr lang="en-US" altLang="zh-CN" sz="3200" b="1" dirty="0">
              <a:solidFill>
                <a:srgbClr val="990033"/>
              </a:solidFill>
              <a:latin typeface="Times New Roman" panose="02020603050405020304" pitchFamily="18" charset="0"/>
            </a:endParaRPr>
          </a:p>
        </p:txBody>
      </p:sp>
      <p:sp>
        <p:nvSpPr>
          <p:cNvPr id="5124" name="直接连接符 178180">
            <a:extLst>
              <a:ext uri="{FF2B5EF4-FFF2-40B4-BE49-F238E27FC236}">
                <a16:creationId xmlns:a16="http://schemas.microsoft.com/office/drawing/2014/main" id="{BE8DDB54-4944-443F-B3E7-2BC7DAC7B212}"/>
              </a:ext>
            </a:extLst>
          </p:cNvPr>
          <p:cNvSpPr>
            <a:spLocks noChangeShapeType="1"/>
          </p:cNvSpPr>
          <p:nvPr/>
        </p:nvSpPr>
        <p:spPr bwMode="auto">
          <a:xfrm>
            <a:off x="304800" y="990600"/>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文本框 178181">
            <a:extLst>
              <a:ext uri="{FF2B5EF4-FFF2-40B4-BE49-F238E27FC236}">
                <a16:creationId xmlns:a16="http://schemas.microsoft.com/office/drawing/2014/main" id="{4B37FDAE-6ADA-4534-A512-4CA69E8BC617}"/>
              </a:ext>
            </a:extLst>
          </p:cNvPr>
          <p:cNvSpPr txBox="1">
            <a:spLocks noChangeArrowheads="1"/>
          </p:cNvSpPr>
          <p:nvPr/>
        </p:nvSpPr>
        <p:spPr bwMode="auto">
          <a:xfrm>
            <a:off x="5414963" y="5419725"/>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b="1">
                <a:latin typeface="Times New Roman" panose="02020603050405020304" pitchFamily="18" charset="0"/>
              </a:rPr>
              <a:t>n</a:t>
            </a:r>
            <a:endParaRPr lang="en-US" altLang="zh-CN">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935937">
            <a:extLst>
              <a:ext uri="{FF2B5EF4-FFF2-40B4-BE49-F238E27FC236}">
                <a16:creationId xmlns:a16="http://schemas.microsoft.com/office/drawing/2014/main" id="{9B94E632-96FE-426A-B05D-0A365D140934}"/>
              </a:ext>
            </a:extLst>
          </p:cNvPr>
          <p:cNvSpPr>
            <a:spLocks noGrp="1" noChangeArrowheads="1"/>
          </p:cNvSpPr>
          <p:nvPr>
            <p:ph type="title"/>
          </p:nvPr>
        </p:nvSpPr>
        <p:spPr/>
        <p:txBody>
          <a:bodyPr/>
          <a:lstStyle/>
          <a:p>
            <a:r>
              <a:rPr lang="zh-CN" altLang="en-US"/>
              <a:t>加法和减法运算</a:t>
            </a:r>
          </a:p>
        </p:txBody>
      </p:sp>
      <p:sp>
        <p:nvSpPr>
          <p:cNvPr id="28674" name="文本占位符 935938">
            <a:extLst>
              <a:ext uri="{FF2B5EF4-FFF2-40B4-BE49-F238E27FC236}">
                <a16:creationId xmlns:a16="http://schemas.microsoft.com/office/drawing/2014/main" id="{B74186D5-FE4E-42D1-8E55-E5C444A9D2DA}"/>
              </a:ext>
            </a:extLst>
          </p:cNvPr>
          <p:cNvSpPr>
            <a:spLocks noGrp="1" noChangeArrowheads="1"/>
          </p:cNvSpPr>
          <p:nvPr>
            <p:ph idx="1"/>
          </p:nvPr>
        </p:nvSpPr>
        <p:spPr/>
        <p:txBody>
          <a:bodyPr/>
          <a:lstStyle/>
          <a:p>
            <a:pPr marL="609600" indent="-609600">
              <a:buFontTx/>
              <a:buAutoNum type="arabicPeriod"/>
            </a:pPr>
            <a:r>
              <a:rPr lang="zh-CN" altLang="en-US"/>
              <a:t>补码加减的基本公式</a:t>
            </a:r>
          </a:p>
          <a:p>
            <a:pPr marL="609600" indent="-609600">
              <a:buFontTx/>
              <a:buAutoNum type="arabicPeriod"/>
            </a:pPr>
            <a:endParaRPr lang="zh-CN" altLang="en-US"/>
          </a:p>
          <a:p>
            <a:pPr marL="609600" indent="-609600">
              <a:buFontTx/>
              <a:buAutoNum type="arabicPeriod"/>
            </a:pPr>
            <a:r>
              <a:rPr lang="zh-CN" altLang="en-US"/>
              <a:t>溢出判断</a:t>
            </a:r>
          </a:p>
          <a:p>
            <a:pPr marL="609600" indent="-609600">
              <a:buFontTx/>
              <a:buAutoNum type="arabicPeriod"/>
            </a:pPr>
            <a:endParaRPr lang="zh-CN" altLang="en-US"/>
          </a:p>
          <a:p>
            <a:pPr marL="609600" indent="-609600">
              <a:buFontTx/>
              <a:buAutoNum type="arabicPeriod"/>
            </a:pPr>
            <a:r>
              <a:rPr lang="zh-CN" altLang="en-US"/>
              <a:t>补码加减法所需的硬件配置</a:t>
            </a:r>
          </a:p>
          <a:p>
            <a:pPr marL="609600" indent="-609600">
              <a:buFontTx/>
              <a:buAutoNum type="arabicPeriod"/>
            </a:pPr>
            <a:endParaRPr lang="zh-CN" altLang="en-US"/>
          </a:p>
          <a:p>
            <a:pPr marL="609600" indent="-609600">
              <a:buFontTx/>
              <a:buAutoNum type="arabicPeriod"/>
            </a:pPr>
            <a:r>
              <a:rPr lang="zh-CN" altLang="en-US"/>
              <a:t>补码加减运算控制流程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014785">
            <a:extLst>
              <a:ext uri="{FF2B5EF4-FFF2-40B4-BE49-F238E27FC236}">
                <a16:creationId xmlns:a16="http://schemas.microsoft.com/office/drawing/2014/main" id="{2307FD87-BAD4-4005-BD1D-BAD54713199E}"/>
              </a:ext>
            </a:extLst>
          </p:cNvPr>
          <p:cNvSpPr>
            <a:spLocks noGrp="1" noChangeArrowheads="1"/>
          </p:cNvSpPr>
          <p:nvPr>
            <p:ph type="title"/>
          </p:nvPr>
        </p:nvSpPr>
        <p:spPr/>
        <p:txBody>
          <a:bodyPr/>
          <a:lstStyle/>
          <a:p>
            <a:r>
              <a:rPr lang="zh-CN" altLang="en-US" sz="3600">
                <a:solidFill>
                  <a:schemeClr val="tx1"/>
                </a:solidFill>
                <a:latin typeface="Times New Roman" panose="02020603050405020304" pitchFamily="18" charset="0"/>
                <a:ea typeface="黑体" panose="02010609060101010101" pitchFamily="49" charset="-122"/>
              </a:rPr>
              <a:t>加减法运算</a:t>
            </a:r>
            <a:endParaRPr lang="zh-CN" altLang="en-US">
              <a:solidFill>
                <a:schemeClr val="tx1"/>
              </a:solidFill>
              <a:latin typeface="Times New Roman" panose="02020603050405020304" pitchFamily="18" charset="0"/>
            </a:endParaRPr>
          </a:p>
        </p:txBody>
      </p:sp>
      <p:sp>
        <p:nvSpPr>
          <p:cNvPr id="29698" name="文本占位符 1014788">
            <a:extLst>
              <a:ext uri="{FF2B5EF4-FFF2-40B4-BE49-F238E27FC236}">
                <a16:creationId xmlns:a16="http://schemas.microsoft.com/office/drawing/2014/main" id="{CE57F875-3917-4712-BC6E-3A6AB973E087}"/>
              </a:ext>
            </a:extLst>
          </p:cNvPr>
          <p:cNvSpPr>
            <a:spLocks noGrp="1" noChangeArrowheads="1"/>
          </p:cNvSpPr>
          <p:nvPr>
            <p:ph sz="half" idx="2"/>
          </p:nvPr>
        </p:nvSpPr>
        <p:spPr>
          <a:xfrm>
            <a:off x="539750" y="1268413"/>
            <a:ext cx="8075613" cy="4857750"/>
          </a:xfrm>
        </p:spPr>
        <p:txBody>
          <a:bodyPr/>
          <a:lstStyle/>
          <a:p>
            <a:pPr>
              <a:lnSpc>
                <a:spcPct val="90000"/>
              </a:lnSpc>
            </a:pPr>
            <a:r>
              <a:rPr lang="zh-CN" altLang="en-US" sz="2800"/>
              <a:t>原码加减法比较复杂，需要事先判断数的符号，然后决定做加法还是做减法运算。</a:t>
            </a:r>
          </a:p>
          <a:p>
            <a:pPr>
              <a:lnSpc>
                <a:spcPct val="90000"/>
              </a:lnSpc>
            </a:pPr>
            <a:endParaRPr lang="zh-CN" altLang="en-US" sz="2800"/>
          </a:p>
          <a:p>
            <a:pPr>
              <a:lnSpc>
                <a:spcPct val="90000"/>
              </a:lnSpc>
            </a:pPr>
            <a:r>
              <a:rPr lang="zh-CN" altLang="en-US" sz="2800"/>
              <a:t>补码的加减法运算比较简单，采用补码加减法运算，可将“正数加负数”的操作，转化为“正数加正数”的操作。</a:t>
            </a:r>
            <a:r>
              <a:rPr lang="zh-CN" altLang="en-US" sz="2800">
                <a:solidFill>
                  <a:srgbClr val="A50021"/>
                </a:solidFill>
              </a:rPr>
              <a:t>一般计算机采取补码进行加减法运算。</a:t>
            </a:r>
          </a:p>
          <a:p>
            <a:pPr>
              <a:lnSpc>
                <a:spcPct val="90000"/>
              </a:lnSpc>
            </a:pPr>
            <a:endParaRPr lang="zh-CN" altLang="en-US" sz="2800">
              <a:solidFill>
                <a:srgbClr val="A50021"/>
              </a:solidFill>
            </a:endParaRPr>
          </a:p>
          <a:p>
            <a:pPr>
              <a:lnSpc>
                <a:spcPct val="90000"/>
              </a:lnSpc>
            </a:pPr>
            <a:r>
              <a:rPr lang="zh-CN" altLang="en-US" sz="2800"/>
              <a:t>因减法运算可看作被减数加上一个减数的负值，即</a:t>
            </a:r>
            <a:r>
              <a:rPr lang="en-US" altLang="zh-CN" sz="2800"/>
              <a:t>A-B=A+(-B)</a:t>
            </a:r>
            <a:r>
              <a:rPr lang="zh-CN" altLang="en-US" sz="2800"/>
              <a:t>，故在此将机器中的减法运算和加法运算合在一起讨论。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941057">
            <a:extLst>
              <a:ext uri="{FF2B5EF4-FFF2-40B4-BE49-F238E27FC236}">
                <a16:creationId xmlns:a16="http://schemas.microsoft.com/office/drawing/2014/main" id="{48AAEBC1-229D-451D-A8D9-B9441C17D348}"/>
              </a:ext>
            </a:extLst>
          </p:cNvPr>
          <p:cNvSpPr>
            <a:spLocks noGrp="1" noChangeArrowheads="1"/>
          </p:cNvSpPr>
          <p:nvPr>
            <p:ph type="title"/>
          </p:nvPr>
        </p:nvSpPr>
        <p:spPr/>
        <p:txBody>
          <a:bodyPr/>
          <a:lstStyle/>
          <a:p>
            <a:pPr marL="762000" indent="-762000"/>
            <a:r>
              <a:rPr lang="en-US" altLang="zh-CN"/>
              <a:t>1. </a:t>
            </a:r>
            <a:r>
              <a:rPr lang="zh-CN" altLang="en-US"/>
              <a:t>补码加减的基本公式</a:t>
            </a:r>
          </a:p>
        </p:txBody>
      </p:sp>
      <p:sp>
        <p:nvSpPr>
          <p:cNvPr id="30722" name="文本占位符 941058">
            <a:extLst>
              <a:ext uri="{FF2B5EF4-FFF2-40B4-BE49-F238E27FC236}">
                <a16:creationId xmlns:a16="http://schemas.microsoft.com/office/drawing/2014/main" id="{B3B5423A-6E4B-4C12-87DD-F6A0A0F27017}"/>
              </a:ext>
            </a:extLst>
          </p:cNvPr>
          <p:cNvSpPr>
            <a:spLocks noGrp="1" noChangeArrowheads="1"/>
          </p:cNvSpPr>
          <p:nvPr>
            <p:ph idx="1"/>
          </p:nvPr>
        </p:nvSpPr>
        <p:spPr/>
        <p:txBody>
          <a:bodyPr/>
          <a:lstStyle/>
          <a:p>
            <a:r>
              <a:rPr lang="zh-CN" altLang="en-US">
                <a:solidFill>
                  <a:srgbClr val="A50021"/>
                </a:solidFill>
              </a:rPr>
              <a:t>补码加法的基本公式为：</a:t>
            </a:r>
          </a:p>
          <a:p>
            <a:pPr>
              <a:buFontTx/>
              <a:buNone/>
            </a:pPr>
            <a:r>
              <a:rPr lang="zh-CN" altLang="en-US"/>
              <a:t>　整数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r>
              <a:rPr lang="en-US" altLang="zh-CN" baseline="30000"/>
              <a:t>n+1</a:t>
            </a:r>
            <a:r>
              <a:rPr lang="en-US" altLang="zh-CN"/>
              <a:t>)</a:t>
            </a:r>
          </a:p>
          <a:p>
            <a:pPr>
              <a:buFontTx/>
              <a:buNone/>
            </a:pPr>
            <a:r>
              <a:rPr lang="zh-CN" altLang="en-US"/>
              <a:t>　小数</a:t>
            </a:r>
            <a:r>
              <a:rPr lang="en-US" altLang="zh-CN"/>
              <a:t>    [A]</a:t>
            </a:r>
            <a:r>
              <a:rPr lang="zh-CN" altLang="en-US" baseline="-25000"/>
              <a:t>补</a:t>
            </a:r>
            <a:r>
              <a:rPr lang="en-US" altLang="zh-CN"/>
              <a:t>+[B]</a:t>
            </a:r>
            <a:r>
              <a:rPr lang="zh-CN" altLang="en-US" baseline="-25000"/>
              <a:t>补</a:t>
            </a:r>
            <a:r>
              <a:rPr lang="en-US" altLang="zh-CN"/>
              <a:t>=[A+B]</a:t>
            </a:r>
            <a:r>
              <a:rPr lang="zh-CN" altLang="en-US" baseline="-25000"/>
              <a:t>补</a:t>
            </a:r>
            <a:r>
              <a:rPr lang="en-US" altLang="zh-CN"/>
              <a:t>  (mod 2)</a:t>
            </a:r>
            <a:endParaRPr lang="en-US" altLang="zh-CN">
              <a:latin typeface="Times New Roman" panose="02020603050405020304" pitchFamily="18" charset="0"/>
            </a:endParaRPr>
          </a:p>
          <a:p>
            <a:endParaRPr lang="en-US" altLang="zh-CN"/>
          </a:p>
          <a:p>
            <a:r>
              <a:rPr lang="zh-CN" altLang="en-US"/>
              <a:t>对于</a:t>
            </a:r>
            <a:r>
              <a:rPr lang="zh-CN" altLang="en-US">
                <a:solidFill>
                  <a:srgbClr val="A50021"/>
                </a:solidFill>
              </a:rPr>
              <a:t>减法</a:t>
            </a:r>
            <a:r>
              <a:rPr lang="zh-CN" altLang="en-US"/>
              <a:t>因</a:t>
            </a:r>
            <a:r>
              <a:rPr lang="en-US" altLang="zh-CN"/>
              <a:t>A-B=A+(-B)</a:t>
            </a:r>
            <a:r>
              <a:rPr lang="zh-CN" altLang="en-US"/>
              <a:t>，则</a:t>
            </a:r>
            <a:r>
              <a:rPr lang="en-US" altLang="zh-CN"/>
              <a:t>[A-B]</a:t>
            </a:r>
            <a:r>
              <a:rPr lang="zh-CN" altLang="en-US" baseline="-25000"/>
              <a:t>补</a:t>
            </a:r>
            <a:r>
              <a:rPr lang="en-US" altLang="zh-CN"/>
              <a:t>=[A+(-B)]</a:t>
            </a:r>
            <a:r>
              <a:rPr lang="zh-CN" altLang="en-US" baseline="-25000"/>
              <a:t>补</a:t>
            </a:r>
            <a:r>
              <a:rPr lang="zh-CN" altLang="en-US"/>
              <a:t>，由补码加法基本公式可得：</a:t>
            </a:r>
          </a:p>
          <a:p>
            <a:pPr>
              <a:buFontTx/>
              <a:buNone/>
            </a:pPr>
            <a:r>
              <a:rPr lang="zh-CN" altLang="en-US"/>
              <a:t>　整数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r>
              <a:rPr lang="en-US" altLang="zh-CN" baseline="30000"/>
              <a:t>n+1</a:t>
            </a:r>
            <a:r>
              <a:rPr lang="en-US" altLang="zh-CN"/>
              <a:t>)</a:t>
            </a:r>
          </a:p>
          <a:p>
            <a:pPr>
              <a:buFontTx/>
              <a:buNone/>
            </a:pPr>
            <a:r>
              <a:rPr lang="zh-CN" altLang="en-US"/>
              <a:t>　小数</a:t>
            </a:r>
            <a:r>
              <a:rPr lang="en-US" altLang="zh-CN"/>
              <a:t>    [A-B]</a:t>
            </a:r>
            <a:r>
              <a:rPr lang="zh-CN" altLang="en-US" baseline="-25000"/>
              <a:t>补</a:t>
            </a:r>
            <a:r>
              <a:rPr lang="en-US" altLang="zh-CN"/>
              <a:t>=[A]</a:t>
            </a:r>
            <a:r>
              <a:rPr lang="zh-CN" altLang="en-US" baseline="-25000"/>
              <a:t>补</a:t>
            </a:r>
            <a:r>
              <a:rPr lang="en-US" altLang="zh-CN"/>
              <a:t>+[-B]</a:t>
            </a:r>
            <a:r>
              <a:rPr lang="zh-CN" altLang="en-US" baseline="-25000"/>
              <a:t>补</a:t>
            </a:r>
            <a:r>
              <a:rPr lang="zh-CN" altLang="en-US"/>
              <a:t> </a:t>
            </a:r>
            <a:r>
              <a:rPr lang="en-US" altLang="zh-CN"/>
              <a:t> (mod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945153">
            <a:extLst>
              <a:ext uri="{FF2B5EF4-FFF2-40B4-BE49-F238E27FC236}">
                <a16:creationId xmlns:a16="http://schemas.microsoft.com/office/drawing/2014/main" id="{D8941D28-E7F4-4D51-82ED-EEB561504EAE}"/>
              </a:ext>
            </a:extLst>
          </p:cNvPr>
          <p:cNvSpPr>
            <a:spLocks noChangeArrowheads="1"/>
          </p:cNvSpPr>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Char char="•"/>
            </a:pPr>
            <a:endParaRPr lang="zh-CN" altLang="zh-CN" sz="4400">
              <a:solidFill>
                <a:schemeClr val="tx2"/>
              </a:solidFill>
              <a:latin typeface="Times New Roman" panose="02020603050405020304" pitchFamily="18" charset="0"/>
            </a:endParaRPr>
          </a:p>
        </p:txBody>
      </p:sp>
      <p:sp>
        <p:nvSpPr>
          <p:cNvPr id="31746" name="矩形 945154">
            <a:extLst>
              <a:ext uri="{FF2B5EF4-FFF2-40B4-BE49-F238E27FC236}">
                <a16:creationId xmlns:a16="http://schemas.microsoft.com/office/drawing/2014/main" id="{BC1B964C-9CCD-4FD9-A890-5B89694645E5}"/>
              </a:ext>
            </a:extLst>
          </p:cNvPr>
          <p:cNvSpPr>
            <a:spLocks noChangeArrowheads="1"/>
          </p:cNvSpPr>
          <p:nvPr/>
        </p:nvSpPr>
        <p:spPr bwMode="auto">
          <a:xfrm>
            <a:off x="611188" y="1196975"/>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Times New Roman" panose="02020603050405020304" pitchFamily="18" charset="0"/>
              </a:rPr>
              <a:t>[X+Y]</a:t>
            </a:r>
            <a:r>
              <a:rPr lang="zh-CN" altLang="en-US" sz="2800" baseline="-25000">
                <a:latin typeface="Times New Roman" panose="02020603050405020304" pitchFamily="18" charset="0"/>
              </a:rPr>
              <a:t>补</a:t>
            </a:r>
            <a:r>
              <a:rPr lang="en-US" altLang="zh-CN" sz="2800">
                <a:latin typeface="Times New Roman" panose="02020603050405020304" pitchFamily="18" charset="0"/>
              </a:rPr>
              <a:t>= [X]</a:t>
            </a:r>
            <a:r>
              <a:rPr lang="zh-CN" altLang="en-US" sz="2800" baseline="-25000">
                <a:latin typeface="Times New Roman" panose="02020603050405020304" pitchFamily="18" charset="0"/>
              </a:rPr>
              <a:t>补</a:t>
            </a:r>
            <a:r>
              <a:rPr lang="en-US" altLang="zh-CN" sz="2800">
                <a:latin typeface="Times New Roman" panose="02020603050405020304" pitchFamily="18" charset="0"/>
              </a:rPr>
              <a:t>+[Y]</a:t>
            </a:r>
            <a:r>
              <a:rPr lang="zh-CN" altLang="en-US" sz="2800" baseline="-25000">
                <a:latin typeface="Times New Roman" panose="02020603050405020304" pitchFamily="18" charset="0"/>
              </a:rPr>
              <a:t>补              </a:t>
            </a:r>
            <a:r>
              <a:rPr lang="en-US" altLang="zh-CN" sz="2800">
                <a:latin typeface="Times New Roman" panose="02020603050405020304" pitchFamily="18" charset="0"/>
              </a:rPr>
              <a:t>[X-Y]</a:t>
            </a:r>
            <a:r>
              <a:rPr lang="zh-CN" altLang="en-US" sz="2800" baseline="-25000">
                <a:latin typeface="Times New Roman" panose="02020603050405020304" pitchFamily="18" charset="0"/>
              </a:rPr>
              <a:t>补</a:t>
            </a:r>
            <a:r>
              <a:rPr lang="en-US" altLang="zh-CN" sz="2800">
                <a:latin typeface="Times New Roman" panose="02020603050405020304" pitchFamily="18" charset="0"/>
              </a:rPr>
              <a:t>= [X]</a:t>
            </a:r>
            <a:r>
              <a:rPr lang="zh-CN" altLang="en-US" sz="2800" baseline="-25000">
                <a:latin typeface="Times New Roman" panose="02020603050405020304" pitchFamily="18" charset="0"/>
              </a:rPr>
              <a:t>补</a:t>
            </a:r>
            <a:r>
              <a:rPr lang="en-US" altLang="zh-CN" sz="2800">
                <a:latin typeface="Times New Roman" panose="02020603050405020304" pitchFamily="18" charset="0"/>
              </a:rPr>
              <a:t>+[-Y]</a:t>
            </a:r>
            <a:r>
              <a:rPr lang="zh-CN" altLang="en-US" sz="2800" baseline="-25000">
                <a:latin typeface="Times New Roman" panose="02020603050405020304" pitchFamily="18" charset="0"/>
              </a:rPr>
              <a:t>补</a:t>
            </a:r>
            <a:endParaRPr lang="zh-CN" altLang="en-US" sz="3200">
              <a:latin typeface="Times New Roman" panose="02020603050405020304" pitchFamily="18" charset="0"/>
            </a:endParaRPr>
          </a:p>
        </p:txBody>
      </p:sp>
      <p:sp>
        <p:nvSpPr>
          <p:cNvPr id="31747" name="文本框 945155">
            <a:extLst>
              <a:ext uri="{FF2B5EF4-FFF2-40B4-BE49-F238E27FC236}">
                <a16:creationId xmlns:a16="http://schemas.microsoft.com/office/drawing/2014/main" id="{74F3F543-CCA4-4A3C-8D65-AC021707BD2F}"/>
              </a:ext>
            </a:extLst>
          </p:cNvPr>
          <p:cNvSpPr txBox="1">
            <a:spLocks noChangeArrowheads="1"/>
          </p:cNvSpPr>
          <p:nvPr/>
        </p:nvSpPr>
        <p:spPr bwMode="auto">
          <a:xfrm>
            <a:off x="4800600" y="4191000"/>
            <a:ext cx="2286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imes New Roman" panose="02020603050405020304" pitchFamily="18" charset="0"/>
              </a:rPr>
              <a:t>（</a:t>
            </a:r>
            <a:r>
              <a:rPr lang="en-US" altLang="zh-CN">
                <a:latin typeface="Times New Roman" panose="02020603050405020304" pitchFamily="18" charset="0"/>
              </a:rPr>
              <a:t>d</a:t>
            </a:r>
            <a:r>
              <a:rPr lang="zh-CN" altLang="en-US">
                <a:latin typeface="Times New Roman" panose="02020603050405020304" pitchFamily="18" charset="0"/>
              </a:rPr>
              <a:t>） （</a:t>
            </a:r>
            <a:r>
              <a:rPr lang="en-US" altLang="zh-CN">
                <a:latin typeface="Times New Roman" panose="02020603050405020304" pitchFamily="18" charset="0"/>
              </a:rPr>
              <a:t>-7</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-6</a:t>
            </a:r>
            <a:r>
              <a:rPr lang="zh-CN" altLang="en-US">
                <a:latin typeface="Times New Roman" panose="02020603050405020304" pitchFamily="18" charset="0"/>
              </a:rPr>
              <a:t>）</a:t>
            </a:r>
          </a:p>
          <a:p>
            <a:pPr>
              <a:spcBef>
                <a:spcPct val="50000"/>
              </a:spcBef>
            </a:pPr>
            <a:r>
              <a:rPr lang="zh-CN" altLang="en-US">
                <a:latin typeface="Times New Roman" panose="02020603050405020304" pitchFamily="18" charset="0"/>
              </a:rPr>
              <a:t>             </a:t>
            </a:r>
            <a:endParaRPr lang="zh-CN" altLang="en-US" sz="2400">
              <a:latin typeface="Times New Roman" panose="02020603050405020304" pitchFamily="18" charset="0"/>
            </a:endParaRPr>
          </a:p>
        </p:txBody>
      </p:sp>
      <p:sp>
        <p:nvSpPr>
          <p:cNvPr id="31748" name="文本框 945156">
            <a:extLst>
              <a:ext uri="{FF2B5EF4-FFF2-40B4-BE49-F238E27FC236}">
                <a16:creationId xmlns:a16="http://schemas.microsoft.com/office/drawing/2014/main" id="{7296C584-A66B-448E-AA40-BC046BE4A05D}"/>
              </a:ext>
            </a:extLst>
          </p:cNvPr>
          <p:cNvSpPr txBox="1">
            <a:spLocks noChangeArrowheads="1"/>
          </p:cNvSpPr>
          <p:nvPr/>
        </p:nvSpPr>
        <p:spPr bwMode="auto">
          <a:xfrm>
            <a:off x="5638800" y="4495800"/>
            <a:ext cx="106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solidFill>
                  <a:srgbClr val="FF0000"/>
                </a:solidFill>
                <a:latin typeface="Times New Roman" panose="02020603050405020304" pitchFamily="18" charset="0"/>
              </a:rPr>
              <a:t>1,</a:t>
            </a:r>
            <a:r>
              <a:rPr lang="en-US" altLang="zh-CN" sz="2400">
                <a:latin typeface="Times New Roman" panose="02020603050405020304" pitchFamily="18" charset="0"/>
              </a:rPr>
              <a:t>001 </a:t>
            </a:r>
            <a:r>
              <a:rPr lang="en-US" altLang="zh-CN" sz="2400">
                <a:solidFill>
                  <a:srgbClr val="FF0000"/>
                </a:solidFill>
                <a:latin typeface="Times New Roman" panose="02020603050405020304" pitchFamily="18" charset="0"/>
              </a:rPr>
              <a:t>1,</a:t>
            </a:r>
            <a:r>
              <a:rPr lang="en-US" altLang="zh-CN" sz="2400">
                <a:latin typeface="Times New Roman" panose="02020603050405020304" pitchFamily="18" charset="0"/>
              </a:rPr>
              <a:t>010  </a:t>
            </a:r>
            <a:r>
              <a:rPr lang="en-US" altLang="zh-CN" sz="2400">
                <a:solidFill>
                  <a:srgbClr val="A50021"/>
                </a:solidFill>
                <a:latin typeface="Times New Roman" panose="02020603050405020304" pitchFamily="18" charset="0"/>
              </a:rPr>
              <a:t>0</a:t>
            </a:r>
            <a:r>
              <a:rPr lang="en-US" altLang="zh-CN" sz="2400">
                <a:solidFill>
                  <a:srgbClr val="FF0000"/>
                </a:solidFill>
                <a:latin typeface="Times New Roman" panose="02020603050405020304" pitchFamily="18" charset="0"/>
              </a:rPr>
              <a:t>,</a:t>
            </a:r>
            <a:r>
              <a:rPr lang="en-US" altLang="zh-CN" sz="2400">
                <a:latin typeface="Times New Roman" panose="02020603050405020304" pitchFamily="18" charset="0"/>
              </a:rPr>
              <a:t>011</a:t>
            </a:r>
            <a:endParaRPr lang="en-US" altLang="zh-CN" sz="3200">
              <a:latin typeface="Times New Roman" panose="02020603050405020304" pitchFamily="18" charset="0"/>
            </a:endParaRPr>
          </a:p>
        </p:txBody>
      </p:sp>
      <p:sp>
        <p:nvSpPr>
          <p:cNvPr id="31749" name="直接连接符 945157">
            <a:extLst>
              <a:ext uri="{FF2B5EF4-FFF2-40B4-BE49-F238E27FC236}">
                <a16:creationId xmlns:a16="http://schemas.microsoft.com/office/drawing/2014/main" id="{3689BE80-15FC-44D8-82B2-4006801DE2BD}"/>
              </a:ext>
            </a:extLst>
          </p:cNvPr>
          <p:cNvSpPr>
            <a:spLocks noChangeShapeType="1"/>
          </p:cNvSpPr>
          <p:nvPr/>
        </p:nvSpPr>
        <p:spPr bwMode="auto">
          <a:xfrm>
            <a:off x="57150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0" name="文本框 945158">
            <a:extLst>
              <a:ext uri="{FF2B5EF4-FFF2-40B4-BE49-F238E27FC236}">
                <a16:creationId xmlns:a16="http://schemas.microsoft.com/office/drawing/2014/main" id="{120B37E8-2AB2-4795-BA7D-5AE645964D76}"/>
              </a:ext>
            </a:extLst>
          </p:cNvPr>
          <p:cNvSpPr txBox="1">
            <a:spLocks noChangeArrowheads="1"/>
          </p:cNvSpPr>
          <p:nvPr/>
        </p:nvSpPr>
        <p:spPr bwMode="auto">
          <a:xfrm>
            <a:off x="6477000" y="525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imes New Roman" panose="02020603050405020304" pitchFamily="18" charset="0"/>
              </a:rPr>
              <a:t>=</a:t>
            </a:r>
            <a:r>
              <a:rPr lang="zh-CN" altLang="en-US">
                <a:latin typeface="Times New Roman" panose="02020603050405020304" pitchFamily="18" charset="0"/>
              </a:rPr>
              <a:t>溢出</a:t>
            </a:r>
          </a:p>
        </p:txBody>
      </p:sp>
      <p:grpSp>
        <p:nvGrpSpPr>
          <p:cNvPr id="31751" name="组合 945159">
            <a:extLst>
              <a:ext uri="{FF2B5EF4-FFF2-40B4-BE49-F238E27FC236}">
                <a16:creationId xmlns:a16="http://schemas.microsoft.com/office/drawing/2014/main" id="{5918754C-E2F7-46C0-8556-20A7F9191120}"/>
              </a:ext>
            </a:extLst>
          </p:cNvPr>
          <p:cNvGrpSpPr>
            <a:grpSpLocks/>
          </p:cNvGrpSpPr>
          <p:nvPr/>
        </p:nvGrpSpPr>
        <p:grpSpPr bwMode="auto">
          <a:xfrm>
            <a:off x="4572000" y="2514600"/>
            <a:ext cx="2644775" cy="1195388"/>
            <a:chOff x="768" y="1968"/>
            <a:chExt cx="1440" cy="819"/>
          </a:xfrm>
        </p:grpSpPr>
        <p:sp>
          <p:nvSpPr>
            <p:cNvPr id="31752" name="文本框 945160">
              <a:extLst>
                <a:ext uri="{FF2B5EF4-FFF2-40B4-BE49-F238E27FC236}">
                  <a16:creationId xmlns:a16="http://schemas.microsoft.com/office/drawing/2014/main" id="{04E31410-AC75-45A3-8ED1-0465D542C66D}"/>
                </a:ext>
              </a:extLst>
            </p:cNvPr>
            <p:cNvSpPr txBox="1">
              <a:spLocks noChangeArrowheads="1"/>
            </p:cNvSpPr>
            <p:nvPr/>
          </p:nvSpPr>
          <p:spPr bwMode="auto">
            <a:xfrm>
              <a:off x="768" y="1968"/>
              <a:ext cx="1440"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imes New Roman" panose="02020603050405020304" pitchFamily="18" charset="0"/>
                </a:rPr>
                <a:t>（</a:t>
              </a:r>
              <a:r>
                <a:rPr lang="en-US" altLang="zh-CN" sz="2000">
                  <a:latin typeface="Times New Roman" panose="02020603050405020304" pitchFamily="18" charset="0"/>
                </a:rPr>
                <a:t>b</a:t>
              </a:r>
              <a:r>
                <a:rPr lang="zh-CN" altLang="en-US" sz="2000">
                  <a:latin typeface="Times New Roman" panose="02020603050405020304" pitchFamily="18" charset="0"/>
                </a:rPr>
                <a:t>） （</a:t>
              </a:r>
              <a:r>
                <a:rPr lang="en-US" altLang="zh-CN" sz="2000">
                  <a:latin typeface="Times New Roman" panose="02020603050405020304" pitchFamily="18" charset="0"/>
                </a:rPr>
                <a:t>-4</a:t>
              </a:r>
              <a:r>
                <a:rPr lang="zh-CN" altLang="en-US" sz="2000">
                  <a:latin typeface="Times New Roman" panose="02020603050405020304" pitchFamily="18" charset="0"/>
                </a:rPr>
                <a:t>）</a:t>
              </a:r>
              <a:r>
                <a:rPr lang="en-US" altLang="zh-CN" sz="2000">
                  <a:latin typeface="Times New Roman" panose="02020603050405020304" pitchFamily="18" charset="0"/>
                </a:rPr>
                <a:t>+</a:t>
              </a:r>
              <a:r>
                <a:rPr lang="zh-CN" altLang="en-US" sz="2000">
                  <a:latin typeface="Times New Roman" panose="02020603050405020304" pitchFamily="18" charset="0"/>
                </a:rPr>
                <a:t>（</a:t>
              </a:r>
              <a:r>
                <a:rPr lang="en-US" altLang="zh-CN" sz="2000">
                  <a:latin typeface="Times New Roman" panose="02020603050405020304" pitchFamily="18" charset="0"/>
                </a:rPr>
                <a:t>+4</a:t>
              </a:r>
              <a:r>
                <a:rPr lang="zh-CN" altLang="en-US" sz="2000">
                  <a:latin typeface="Times New Roman" panose="02020603050405020304" pitchFamily="18" charset="0"/>
                </a:rPr>
                <a:t>）</a:t>
              </a:r>
            </a:p>
            <a:p>
              <a:pPr>
                <a:spcBef>
                  <a:spcPct val="50000"/>
                </a:spcBef>
              </a:pPr>
              <a:r>
                <a:rPr lang="zh-CN" altLang="en-US">
                  <a:latin typeface="Times New Roman" panose="02020603050405020304" pitchFamily="18" charset="0"/>
                </a:rPr>
                <a:t>             </a:t>
              </a:r>
              <a:endParaRPr lang="zh-CN" altLang="en-US" sz="2400">
                <a:latin typeface="Times New Roman" panose="02020603050405020304" pitchFamily="18" charset="0"/>
              </a:endParaRPr>
            </a:p>
          </p:txBody>
        </p:sp>
        <p:sp>
          <p:nvSpPr>
            <p:cNvPr id="31753" name="文本框 945161">
              <a:extLst>
                <a:ext uri="{FF2B5EF4-FFF2-40B4-BE49-F238E27FC236}">
                  <a16:creationId xmlns:a16="http://schemas.microsoft.com/office/drawing/2014/main" id="{1AFC3CD7-BEAF-4482-8D1D-8861A0BD1F01}"/>
                </a:ext>
              </a:extLst>
            </p:cNvPr>
            <p:cNvSpPr txBox="1">
              <a:spLocks noChangeArrowheads="1"/>
            </p:cNvSpPr>
            <p:nvPr/>
          </p:nvSpPr>
          <p:spPr bwMode="auto">
            <a:xfrm>
              <a:off x="1344" y="2159"/>
              <a:ext cx="43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0000"/>
                  </a:solidFill>
                  <a:latin typeface="Times New Roman" panose="02020603050405020304" pitchFamily="18" charset="0"/>
                </a:rPr>
                <a:t>1,</a:t>
              </a:r>
              <a:r>
                <a:rPr lang="en-US" altLang="zh-CN">
                  <a:latin typeface="Times New Roman" panose="02020603050405020304" pitchFamily="18" charset="0"/>
                </a:rPr>
                <a:t>100                 </a:t>
              </a:r>
              <a:r>
                <a:rPr lang="en-US" altLang="zh-CN">
                  <a:solidFill>
                    <a:srgbClr val="FF0000"/>
                  </a:solidFill>
                  <a:latin typeface="Times New Roman" panose="02020603050405020304" pitchFamily="18" charset="0"/>
                </a:rPr>
                <a:t>0,</a:t>
              </a:r>
              <a:r>
                <a:rPr lang="en-US" altLang="zh-CN">
                  <a:latin typeface="Times New Roman" panose="02020603050405020304" pitchFamily="18" charset="0"/>
                </a:rPr>
                <a:t>100  </a:t>
              </a:r>
              <a:r>
                <a:rPr lang="en-US" altLang="zh-CN">
                  <a:solidFill>
                    <a:srgbClr val="FF0000"/>
                  </a:solidFill>
                  <a:latin typeface="Times New Roman" panose="02020603050405020304" pitchFamily="18" charset="0"/>
                </a:rPr>
                <a:t>0,</a:t>
              </a:r>
              <a:r>
                <a:rPr lang="en-US" altLang="zh-CN">
                  <a:latin typeface="Times New Roman" panose="02020603050405020304" pitchFamily="18" charset="0"/>
                </a:rPr>
                <a:t>000</a:t>
              </a:r>
              <a:endParaRPr lang="en-US" altLang="zh-CN" sz="2400">
                <a:latin typeface="Times New Roman" panose="02020603050405020304" pitchFamily="18" charset="0"/>
              </a:endParaRPr>
            </a:p>
          </p:txBody>
        </p:sp>
        <p:sp>
          <p:nvSpPr>
            <p:cNvPr id="31754" name="直接连接符 945162">
              <a:extLst>
                <a:ext uri="{FF2B5EF4-FFF2-40B4-BE49-F238E27FC236}">
                  <a16:creationId xmlns:a16="http://schemas.microsoft.com/office/drawing/2014/main" id="{EBC0E19E-520E-4AF4-BCB5-3D8E353C5525}"/>
                </a:ext>
              </a:extLst>
            </p:cNvPr>
            <p:cNvSpPr>
              <a:spLocks noChangeShapeType="1"/>
            </p:cNvSpPr>
            <p:nvPr/>
          </p:nvSpPr>
          <p:spPr bwMode="auto">
            <a:xfrm>
              <a:off x="1344"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文本框 945163">
              <a:extLst>
                <a:ext uri="{FF2B5EF4-FFF2-40B4-BE49-F238E27FC236}">
                  <a16:creationId xmlns:a16="http://schemas.microsoft.com/office/drawing/2014/main" id="{1B8E9060-64A7-4921-9C43-C73E24DCC3A0}"/>
                </a:ext>
              </a:extLst>
            </p:cNvPr>
            <p:cNvSpPr txBox="1">
              <a:spLocks noChangeArrowheads="1"/>
            </p:cNvSpPr>
            <p:nvPr/>
          </p:nvSpPr>
          <p:spPr bwMode="auto">
            <a:xfrm>
              <a:off x="1680" y="2496"/>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imes New Roman" panose="02020603050405020304" pitchFamily="18" charset="0"/>
                </a:rPr>
                <a:t>=0</a:t>
              </a:r>
              <a:endParaRPr lang="en-US" altLang="zh-CN" sz="2400">
                <a:latin typeface="Times New Roman" panose="02020603050405020304" pitchFamily="18" charset="0"/>
              </a:endParaRPr>
            </a:p>
          </p:txBody>
        </p:sp>
      </p:grpSp>
      <p:sp>
        <p:nvSpPr>
          <p:cNvPr id="31756" name="文本框 945164">
            <a:extLst>
              <a:ext uri="{FF2B5EF4-FFF2-40B4-BE49-F238E27FC236}">
                <a16:creationId xmlns:a16="http://schemas.microsoft.com/office/drawing/2014/main" id="{84600693-8CAE-4E73-8A21-F44748BD9B66}"/>
              </a:ext>
            </a:extLst>
          </p:cNvPr>
          <p:cNvSpPr txBox="1">
            <a:spLocks noChangeArrowheads="1"/>
          </p:cNvSpPr>
          <p:nvPr/>
        </p:nvSpPr>
        <p:spPr bwMode="auto">
          <a:xfrm>
            <a:off x="1219200" y="4114800"/>
            <a:ext cx="2743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imes New Roman" panose="02020603050405020304" pitchFamily="18" charset="0"/>
              </a:rPr>
              <a:t>（</a:t>
            </a:r>
            <a:r>
              <a:rPr lang="en-US" altLang="zh-CN" sz="2000">
                <a:latin typeface="Times New Roman" panose="02020603050405020304" pitchFamily="18" charset="0"/>
              </a:rPr>
              <a:t>c</a:t>
            </a:r>
            <a:r>
              <a:rPr lang="zh-CN" altLang="en-US" sz="2000">
                <a:latin typeface="Times New Roman" panose="02020603050405020304" pitchFamily="18" charset="0"/>
              </a:rPr>
              <a:t>） （</a:t>
            </a:r>
            <a:r>
              <a:rPr lang="en-US" altLang="zh-CN" sz="2000">
                <a:latin typeface="Times New Roman" panose="02020603050405020304" pitchFamily="18" charset="0"/>
              </a:rPr>
              <a:t>+5</a:t>
            </a:r>
            <a:r>
              <a:rPr lang="zh-CN" altLang="en-US" sz="2000">
                <a:latin typeface="Times New Roman" panose="02020603050405020304" pitchFamily="18" charset="0"/>
              </a:rPr>
              <a:t>）</a:t>
            </a:r>
            <a:r>
              <a:rPr lang="en-US" altLang="zh-CN" sz="2000">
                <a:latin typeface="Times New Roman" panose="02020603050405020304" pitchFamily="18" charset="0"/>
              </a:rPr>
              <a:t>+</a:t>
            </a:r>
            <a:r>
              <a:rPr lang="zh-CN" altLang="en-US" sz="2000">
                <a:latin typeface="Times New Roman" panose="02020603050405020304" pitchFamily="18" charset="0"/>
              </a:rPr>
              <a:t>（</a:t>
            </a:r>
            <a:r>
              <a:rPr lang="en-US" altLang="zh-CN" sz="2000">
                <a:latin typeface="Times New Roman" panose="02020603050405020304" pitchFamily="18" charset="0"/>
              </a:rPr>
              <a:t>+4</a:t>
            </a:r>
            <a:r>
              <a:rPr lang="zh-CN" altLang="en-US" sz="2000">
                <a:latin typeface="Times New Roman" panose="02020603050405020304" pitchFamily="18" charset="0"/>
              </a:rPr>
              <a:t>）</a:t>
            </a:r>
          </a:p>
          <a:p>
            <a:pPr>
              <a:spcBef>
                <a:spcPct val="50000"/>
              </a:spcBef>
            </a:pPr>
            <a:r>
              <a:rPr lang="zh-CN" altLang="en-US">
                <a:latin typeface="Times New Roman" panose="02020603050405020304" pitchFamily="18" charset="0"/>
              </a:rPr>
              <a:t>             </a:t>
            </a:r>
            <a:endParaRPr lang="zh-CN" altLang="en-US" sz="2400">
              <a:latin typeface="Times New Roman" panose="02020603050405020304" pitchFamily="18" charset="0"/>
            </a:endParaRPr>
          </a:p>
        </p:txBody>
      </p:sp>
      <p:sp>
        <p:nvSpPr>
          <p:cNvPr id="31757" name="文本框 945165">
            <a:extLst>
              <a:ext uri="{FF2B5EF4-FFF2-40B4-BE49-F238E27FC236}">
                <a16:creationId xmlns:a16="http://schemas.microsoft.com/office/drawing/2014/main" id="{E40D5528-6070-4BBD-AC5A-B689B7B463E9}"/>
              </a:ext>
            </a:extLst>
          </p:cNvPr>
          <p:cNvSpPr txBox="1">
            <a:spLocks noChangeArrowheads="1"/>
          </p:cNvSpPr>
          <p:nvPr/>
        </p:nvSpPr>
        <p:spPr bwMode="auto">
          <a:xfrm>
            <a:off x="2209800" y="4495800"/>
            <a:ext cx="129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solidFill>
                  <a:srgbClr val="FF0000"/>
                </a:solidFill>
                <a:latin typeface="Times New Roman" panose="02020603050405020304" pitchFamily="18" charset="0"/>
              </a:rPr>
              <a:t>0,</a:t>
            </a:r>
            <a:r>
              <a:rPr lang="en-US" altLang="zh-CN" sz="2400">
                <a:latin typeface="Times New Roman" panose="02020603050405020304" pitchFamily="18" charset="0"/>
              </a:rPr>
              <a:t>101 </a:t>
            </a:r>
            <a:r>
              <a:rPr lang="en-US" altLang="zh-CN" sz="2400">
                <a:solidFill>
                  <a:srgbClr val="FF0000"/>
                </a:solidFill>
                <a:latin typeface="Times New Roman" panose="02020603050405020304" pitchFamily="18" charset="0"/>
              </a:rPr>
              <a:t>0,</a:t>
            </a:r>
            <a:r>
              <a:rPr lang="en-US" altLang="zh-CN" sz="2400">
                <a:latin typeface="Times New Roman" panose="02020603050405020304" pitchFamily="18" charset="0"/>
              </a:rPr>
              <a:t>100  </a:t>
            </a:r>
            <a:r>
              <a:rPr lang="en-US" altLang="zh-CN" sz="2400">
                <a:solidFill>
                  <a:srgbClr val="A50021"/>
                </a:solidFill>
                <a:latin typeface="Times New Roman" panose="02020603050405020304" pitchFamily="18" charset="0"/>
              </a:rPr>
              <a:t>1</a:t>
            </a:r>
            <a:r>
              <a:rPr lang="en-US" altLang="zh-CN" sz="2400">
                <a:solidFill>
                  <a:srgbClr val="FF0000"/>
                </a:solidFill>
                <a:latin typeface="Times New Roman" panose="02020603050405020304" pitchFamily="18" charset="0"/>
              </a:rPr>
              <a:t>,</a:t>
            </a:r>
            <a:r>
              <a:rPr lang="en-US" altLang="zh-CN" sz="2400">
                <a:latin typeface="Times New Roman" panose="02020603050405020304" pitchFamily="18" charset="0"/>
              </a:rPr>
              <a:t>001</a:t>
            </a:r>
            <a:endParaRPr lang="en-US" altLang="zh-CN" sz="3200">
              <a:latin typeface="Times New Roman" panose="02020603050405020304" pitchFamily="18" charset="0"/>
            </a:endParaRPr>
          </a:p>
        </p:txBody>
      </p:sp>
      <p:sp>
        <p:nvSpPr>
          <p:cNvPr id="31758" name="直接连接符 945166">
            <a:extLst>
              <a:ext uri="{FF2B5EF4-FFF2-40B4-BE49-F238E27FC236}">
                <a16:creationId xmlns:a16="http://schemas.microsoft.com/office/drawing/2014/main" id="{32E81F79-A1E2-4D17-A60A-9B6BEE878AD4}"/>
              </a:ext>
            </a:extLst>
          </p:cNvPr>
          <p:cNvSpPr>
            <a:spLocks noChangeShapeType="1"/>
          </p:cNvSpPr>
          <p:nvPr/>
        </p:nvSpPr>
        <p:spPr bwMode="auto">
          <a:xfrm>
            <a:off x="22860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文本框 945167">
            <a:extLst>
              <a:ext uri="{FF2B5EF4-FFF2-40B4-BE49-F238E27FC236}">
                <a16:creationId xmlns:a16="http://schemas.microsoft.com/office/drawing/2014/main" id="{A4663097-D97A-4464-A259-F91608397380}"/>
              </a:ext>
            </a:extLst>
          </p:cNvPr>
          <p:cNvSpPr txBox="1">
            <a:spLocks noChangeArrowheads="1"/>
          </p:cNvSpPr>
          <p:nvPr/>
        </p:nvSpPr>
        <p:spPr bwMode="auto">
          <a:xfrm>
            <a:off x="2971800" y="525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imes New Roman" panose="02020603050405020304" pitchFamily="18" charset="0"/>
              </a:rPr>
              <a:t>=</a:t>
            </a:r>
            <a:r>
              <a:rPr lang="zh-CN" altLang="en-US">
                <a:latin typeface="Times New Roman" panose="02020603050405020304" pitchFamily="18" charset="0"/>
              </a:rPr>
              <a:t>溢出</a:t>
            </a:r>
            <a:endParaRPr lang="zh-CN" altLang="en-US" sz="2400">
              <a:latin typeface="Times New Roman" panose="02020603050405020304" pitchFamily="18" charset="0"/>
            </a:endParaRPr>
          </a:p>
        </p:txBody>
      </p:sp>
      <p:sp>
        <p:nvSpPr>
          <p:cNvPr id="31760" name="文本框 945169">
            <a:extLst>
              <a:ext uri="{FF2B5EF4-FFF2-40B4-BE49-F238E27FC236}">
                <a16:creationId xmlns:a16="http://schemas.microsoft.com/office/drawing/2014/main" id="{347F3C7A-FE87-4EA4-8165-39758C5E3ACF}"/>
              </a:ext>
            </a:extLst>
          </p:cNvPr>
          <p:cNvSpPr txBox="1">
            <a:spLocks noChangeArrowheads="1"/>
          </p:cNvSpPr>
          <p:nvPr/>
        </p:nvSpPr>
        <p:spPr bwMode="auto">
          <a:xfrm>
            <a:off x="1219200" y="2514600"/>
            <a:ext cx="26447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imes New Roman" panose="02020603050405020304" pitchFamily="18" charset="0"/>
              </a:rPr>
              <a:t>（</a:t>
            </a:r>
            <a:r>
              <a:rPr lang="en-US" altLang="zh-CN" sz="2000">
                <a:latin typeface="Times New Roman" panose="02020603050405020304" pitchFamily="18" charset="0"/>
              </a:rPr>
              <a:t>a</a:t>
            </a:r>
            <a:r>
              <a:rPr lang="zh-CN" altLang="en-US" sz="2000">
                <a:latin typeface="Times New Roman" panose="02020603050405020304" pitchFamily="18" charset="0"/>
              </a:rPr>
              <a:t>） （</a:t>
            </a:r>
            <a:r>
              <a:rPr lang="en-US" altLang="zh-CN" sz="2000">
                <a:latin typeface="Times New Roman" panose="02020603050405020304" pitchFamily="18" charset="0"/>
              </a:rPr>
              <a:t>-7</a:t>
            </a:r>
            <a:r>
              <a:rPr lang="zh-CN" altLang="en-US" sz="2000">
                <a:latin typeface="Times New Roman" panose="02020603050405020304" pitchFamily="18" charset="0"/>
              </a:rPr>
              <a:t>）</a:t>
            </a:r>
            <a:r>
              <a:rPr lang="en-US" altLang="zh-CN" sz="2000">
                <a:latin typeface="Times New Roman" panose="02020603050405020304" pitchFamily="18" charset="0"/>
              </a:rPr>
              <a:t>+</a:t>
            </a:r>
            <a:r>
              <a:rPr lang="zh-CN" altLang="en-US" sz="2000">
                <a:latin typeface="Times New Roman" panose="02020603050405020304" pitchFamily="18" charset="0"/>
              </a:rPr>
              <a:t>（</a:t>
            </a:r>
            <a:r>
              <a:rPr lang="en-US" altLang="zh-CN" sz="2000">
                <a:latin typeface="Times New Roman" panose="02020603050405020304" pitchFamily="18" charset="0"/>
              </a:rPr>
              <a:t>+5</a:t>
            </a:r>
            <a:r>
              <a:rPr lang="zh-CN" altLang="en-US" sz="2000">
                <a:latin typeface="Times New Roman" panose="02020603050405020304" pitchFamily="18" charset="0"/>
              </a:rPr>
              <a:t>）</a:t>
            </a:r>
          </a:p>
          <a:p>
            <a:pPr>
              <a:spcBef>
                <a:spcPct val="50000"/>
              </a:spcBef>
            </a:pPr>
            <a:r>
              <a:rPr lang="zh-CN" altLang="en-US">
                <a:latin typeface="Times New Roman" panose="02020603050405020304" pitchFamily="18" charset="0"/>
              </a:rPr>
              <a:t>             </a:t>
            </a:r>
            <a:endParaRPr lang="zh-CN" altLang="en-US" sz="2400">
              <a:latin typeface="Times New Roman" panose="02020603050405020304" pitchFamily="18" charset="0"/>
            </a:endParaRPr>
          </a:p>
        </p:txBody>
      </p:sp>
      <p:sp>
        <p:nvSpPr>
          <p:cNvPr id="31761" name="文本框 945170">
            <a:extLst>
              <a:ext uri="{FF2B5EF4-FFF2-40B4-BE49-F238E27FC236}">
                <a16:creationId xmlns:a16="http://schemas.microsoft.com/office/drawing/2014/main" id="{FDE55B62-FC93-4736-90EA-3E74BB4BAE6E}"/>
              </a:ext>
            </a:extLst>
          </p:cNvPr>
          <p:cNvSpPr txBox="1">
            <a:spLocks noChangeArrowheads="1"/>
          </p:cNvSpPr>
          <p:nvPr/>
        </p:nvSpPr>
        <p:spPr bwMode="auto">
          <a:xfrm>
            <a:off x="2124075" y="2803525"/>
            <a:ext cx="946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0000"/>
                </a:solidFill>
                <a:latin typeface="Times New Roman" panose="02020603050405020304" pitchFamily="18" charset="0"/>
              </a:rPr>
              <a:t>1,</a:t>
            </a:r>
            <a:r>
              <a:rPr lang="en-US" altLang="zh-CN">
                <a:latin typeface="Times New Roman" panose="02020603050405020304" pitchFamily="18" charset="0"/>
              </a:rPr>
              <a:t>001 </a:t>
            </a:r>
            <a:r>
              <a:rPr lang="en-US" altLang="zh-CN">
                <a:solidFill>
                  <a:srgbClr val="FF0000"/>
                </a:solidFill>
                <a:latin typeface="Times New Roman" panose="02020603050405020304" pitchFamily="18" charset="0"/>
              </a:rPr>
              <a:t>0,</a:t>
            </a:r>
            <a:r>
              <a:rPr lang="en-US" altLang="zh-CN">
                <a:latin typeface="Times New Roman" panose="02020603050405020304" pitchFamily="18" charset="0"/>
              </a:rPr>
              <a:t>101  </a:t>
            </a:r>
            <a:r>
              <a:rPr lang="en-US" altLang="zh-CN">
                <a:solidFill>
                  <a:srgbClr val="FF0000"/>
                </a:solidFill>
                <a:latin typeface="Times New Roman" panose="02020603050405020304" pitchFamily="18" charset="0"/>
              </a:rPr>
              <a:t>1,</a:t>
            </a:r>
            <a:r>
              <a:rPr lang="en-US" altLang="zh-CN">
                <a:latin typeface="Times New Roman" panose="02020603050405020304" pitchFamily="18" charset="0"/>
              </a:rPr>
              <a:t>110</a:t>
            </a:r>
            <a:endParaRPr lang="en-US" altLang="zh-CN" sz="2400">
              <a:latin typeface="Times New Roman" panose="02020603050405020304" pitchFamily="18" charset="0"/>
            </a:endParaRPr>
          </a:p>
        </p:txBody>
      </p:sp>
      <p:sp>
        <p:nvSpPr>
          <p:cNvPr id="31762" name="直接连接符 945171">
            <a:extLst>
              <a:ext uri="{FF2B5EF4-FFF2-40B4-BE49-F238E27FC236}">
                <a16:creationId xmlns:a16="http://schemas.microsoft.com/office/drawing/2014/main" id="{AEE96EBC-7D4B-4F5E-BAA8-A96AB4BDE837}"/>
              </a:ext>
            </a:extLst>
          </p:cNvPr>
          <p:cNvSpPr>
            <a:spLocks noChangeShapeType="1"/>
          </p:cNvSpPr>
          <p:nvPr/>
        </p:nvSpPr>
        <p:spPr bwMode="auto">
          <a:xfrm>
            <a:off x="2268538" y="3375025"/>
            <a:ext cx="706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文本框 945172">
            <a:extLst>
              <a:ext uri="{FF2B5EF4-FFF2-40B4-BE49-F238E27FC236}">
                <a16:creationId xmlns:a16="http://schemas.microsoft.com/office/drawing/2014/main" id="{A8360E23-D37F-49E8-8A1A-21E0686D38C4}"/>
              </a:ext>
            </a:extLst>
          </p:cNvPr>
          <p:cNvSpPr txBox="1">
            <a:spLocks noChangeArrowheads="1"/>
          </p:cNvSpPr>
          <p:nvPr/>
        </p:nvSpPr>
        <p:spPr bwMode="auto">
          <a:xfrm>
            <a:off x="2894013" y="330676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imes New Roman" panose="02020603050405020304" pitchFamily="18" charset="0"/>
              </a:rPr>
              <a:t>=-2</a:t>
            </a:r>
            <a:endParaRPr lang="en-US" altLang="zh-CN" sz="2400">
              <a:latin typeface="Times New Roman" panose="02020603050405020304" pitchFamily="18" charset="0"/>
            </a:endParaRPr>
          </a:p>
        </p:txBody>
      </p:sp>
      <p:sp>
        <p:nvSpPr>
          <p:cNvPr id="31764" name="文本框 945173">
            <a:extLst>
              <a:ext uri="{FF2B5EF4-FFF2-40B4-BE49-F238E27FC236}">
                <a16:creationId xmlns:a16="http://schemas.microsoft.com/office/drawing/2014/main" id="{C36C5B16-1D2B-410E-B62E-D63DE65ABDCA}"/>
              </a:ext>
            </a:extLst>
          </p:cNvPr>
          <p:cNvSpPr txBox="1">
            <a:spLocks noChangeArrowheads="1"/>
          </p:cNvSpPr>
          <p:nvPr/>
        </p:nvSpPr>
        <p:spPr bwMode="auto">
          <a:xfrm>
            <a:off x="323850" y="1916113"/>
            <a:ext cx="820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latin typeface="楷体_GB2312" pitchFamily="49" charset="-122"/>
                <a:ea typeface="楷体_GB2312" pitchFamily="49" charset="-122"/>
              </a:rPr>
              <a:t>计算机中的运算过程（假设机器字长</a:t>
            </a:r>
            <a:r>
              <a:rPr lang="en-US" altLang="zh-CN" sz="2000" b="1">
                <a:latin typeface="楷体_GB2312" pitchFamily="49" charset="-122"/>
                <a:ea typeface="楷体_GB2312" pitchFamily="49" charset="-122"/>
              </a:rPr>
              <a:t>4</a:t>
            </a:r>
            <a:r>
              <a:rPr lang="zh-CN" altLang="en-US" sz="2000" b="1">
                <a:latin typeface="楷体_GB2312" pitchFamily="49" charset="-122"/>
                <a:ea typeface="楷体_GB2312" pitchFamily="49" charset="-122"/>
              </a:rPr>
              <a:t>位，其中</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位表示符号位）举例。</a:t>
            </a:r>
          </a:p>
        </p:txBody>
      </p:sp>
      <p:sp>
        <p:nvSpPr>
          <p:cNvPr id="31765" name="标题 945174">
            <a:extLst>
              <a:ext uri="{FF2B5EF4-FFF2-40B4-BE49-F238E27FC236}">
                <a16:creationId xmlns:a16="http://schemas.microsoft.com/office/drawing/2014/main" id="{EE2891F1-15A5-4F9C-8715-0A2A25365A19}"/>
              </a:ext>
            </a:extLst>
          </p:cNvPr>
          <p:cNvSpPr>
            <a:spLocks noGrp="1" noChangeArrowheads="1"/>
          </p:cNvSpPr>
          <p:nvPr>
            <p:ph type="title" idx="4294967295"/>
          </p:nvPr>
        </p:nvSpPr>
        <p:spPr/>
        <p:txBody>
          <a:bodyPr/>
          <a:lstStyle/>
          <a:p>
            <a:r>
              <a:rPr lang="zh-CN" altLang="zh-CN"/>
              <a:t>补码的加、减法的例子</a:t>
            </a:r>
            <a:endParaRPr lang="en-US" altLang="zh-CN"/>
          </a:p>
        </p:txBody>
      </p:sp>
      <p:sp>
        <p:nvSpPr>
          <p:cNvPr id="31766" name="文本框 945175">
            <a:extLst>
              <a:ext uri="{FF2B5EF4-FFF2-40B4-BE49-F238E27FC236}">
                <a16:creationId xmlns:a16="http://schemas.microsoft.com/office/drawing/2014/main" id="{3CF705EA-D0C8-4DD3-99BB-E5D25BA70E6E}"/>
              </a:ext>
            </a:extLst>
          </p:cNvPr>
          <p:cNvSpPr txBox="1">
            <a:spLocks noChangeArrowheads="1"/>
          </p:cNvSpPr>
          <p:nvPr/>
        </p:nvSpPr>
        <p:spPr bwMode="auto">
          <a:xfrm>
            <a:off x="5456238" y="528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1</a:t>
            </a:r>
          </a:p>
        </p:txBody>
      </p:sp>
      <p:sp>
        <p:nvSpPr>
          <p:cNvPr id="31767" name="矩形 945176">
            <a:extLst>
              <a:ext uri="{FF2B5EF4-FFF2-40B4-BE49-F238E27FC236}">
                <a16:creationId xmlns:a16="http://schemas.microsoft.com/office/drawing/2014/main" id="{E242BF2A-CFF3-4E2A-9EA4-B321D54B9E47}"/>
              </a:ext>
            </a:extLst>
          </p:cNvPr>
          <p:cNvSpPr>
            <a:spLocks noChangeArrowheads="1"/>
          </p:cNvSpPr>
          <p:nvPr/>
        </p:nvSpPr>
        <p:spPr bwMode="auto">
          <a:xfrm>
            <a:off x="5332413" y="6021388"/>
            <a:ext cx="679450" cy="40481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丢掉</a:t>
            </a:r>
          </a:p>
        </p:txBody>
      </p:sp>
      <p:sp>
        <p:nvSpPr>
          <p:cNvPr id="31768" name="直接连接符 945177">
            <a:extLst>
              <a:ext uri="{FF2B5EF4-FFF2-40B4-BE49-F238E27FC236}">
                <a16:creationId xmlns:a16="http://schemas.microsoft.com/office/drawing/2014/main" id="{044F3952-EC1E-4C2A-B679-F384AF8F1473}"/>
              </a:ext>
            </a:extLst>
          </p:cNvPr>
          <p:cNvSpPr>
            <a:spLocks noChangeShapeType="1"/>
          </p:cNvSpPr>
          <p:nvPr/>
        </p:nvSpPr>
        <p:spPr bwMode="auto">
          <a:xfrm flipH="1" flipV="1">
            <a:off x="5619750" y="5589588"/>
            <a:ext cx="1588" cy="44608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5179" name="云形标注 945178">
            <a:extLst>
              <a:ext uri="{FF2B5EF4-FFF2-40B4-BE49-F238E27FC236}">
                <a16:creationId xmlns:a16="http://schemas.microsoft.com/office/drawing/2014/main" id="{6FDB9758-8B81-42F6-A465-2CFF5C2D3121}"/>
              </a:ext>
            </a:extLst>
          </p:cNvPr>
          <p:cNvSpPr>
            <a:spLocks noChangeArrowheads="1"/>
          </p:cNvSpPr>
          <p:nvPr/>
        </p:nvSpPr>
        <p:spPr bwMode="auto">
          <a:xfrm>
            <a:off x="3810000" y="2590800"/>
            <a:ext cx="4176713" cy="2376488"/>
          </a:xfrm>
          <a:prstGeom prst="cloudCallout">
            <a:avLst>
              <a:gd name="adj1" fmla="val -44829"/>
              <a:gd name="adj2" fmla="val 67569"/>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ea typeface="楷体_GB2312" pitchFamily="49" charset="-122"/>
              </a:rPr>
              <a:t>计算机中这种超出机器字长的现象，称为</a:t>
            </a:r>
            <a:r>
              <a:rPr lang="zh-CN" altLang="en-US" b="1">
                <a:solidFill>
                  <a:srgbClr val="FF0000"/>
                </a:solidFill>
                <a:ea typeface="楷体_GB2312" pitchFamily="49" charset="-122"/>
              </a:rPr>
              <a:t>溢出</a:t>
            </a:r>
            <a:r>
              <a:rPr lang="zh-CN" altLang="en-US" b="1">
                <a:ea typeface="楷体_GB2312" pitchFamily="49" charset="-122"/>
              </a:rPr>
              <a:t>。</a:t>
            </a:r>
          </a:p>
          <a:p>
            <a:pPr algn="ctr"/>
            <a:endParaRPr lang="zh-CN" altLang="en-US" b="1">
              <a:ea typeface="楷体_GB2312" pitchFamily="49" charset="-122"/>
            </a:endParaRPr>
          </a:p>
          <a:p>
            <a:r>
              <a:rPr lang="zh-CN" altLang="en-US" b="1">
                <a:ea typeface="楷体_GB2312" pitchFamily="49" charset="-122"/>
              </a:rPr>
              <a:t>在补码定点运算中，必须对结果是否溢出进行判断。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942081">
            <a:extLst>
              <a:ext uri="{FF2B5EF4-FFF2-40B4-BE49-F238E27FC236}">
                <a16:creationId xmlns:a16="http://schemas.microsoft.com/office/drawing/2014/main" id="{027F6BEC-0AD0-4B93-A1E3-96DCBED79B0C}"/>
              </a:ext>
            </a:extLst>
          </p:cNvPr>
          <p:cNvSpPr>
            <a:spLocks noGrp="1" noChangeArrowheads="1"/>
          </p:cNvSpPr>
          <p:nvPr>
            <p:ph type="title"/>
          </p:nvPr>
        </p:nvSpPr>
        <p:spPr/>
        <p:txBody>
          <a:bodyPr/>
          <a:lstStyle/>
          <a:p>
            <a:pPr marL="762000" indent="-762000"/>
            <a:r>
              <a:rPr lang="en-US" altLang="zh-CN"/>
              <a:t>2.</a:t>
            </a:r>
            <a:r>
              <a:rPr lang="zh-CN" altLang="en-US"/>
              <a:t>溢出判断</a:t>
            </a:r>
          </a:p>
        </p:txBody>
      </p:sp>
      <p:sp>
        <p:nvSpPr>
          <p:cNvPr id="33794" name="文本占位符 942082">
            <a:extLst>
              <a:ext uri="{FF2B5EF4-FFF2-40B4-BE49-F238E27FC236}">
                <a16:creationId xmlns:a16="http://schemas.microsoft.com/office/drawing/2014/main" id="{E1AF9DCA-31EF-4025-8B79-2439A7423BF6}"/>
              </a:ext>
            </a:extLst>
          </p:cNvPr>
          <p:cNvSpPr>
            <a:spLocks noGrp="1" noChangeArrowheads="1"/>
          </p:cNvSpPr>
          <p:nvPr>
            <p:ph idx="1"/>
          </p:nvPr>
        </p:nvSpPr>
        <p:spPr/>
        <p:txBody>
          <a:bodyPr/>
          <a:lstStyle/>
          <a:p>
            <a:pPr marL="609600" indent="-609600"/>
            <a:r>
              <a:rPr lang="zh-CN" altLang="en-US" sz="2800" dirty="0"/>
              <a:t>如果运算的结果，超出了计算机能表示的数的范围，会得出错误的结果，这种情况称为</a:t>
            </a:r>
            <a:r>
              <a:rPr lang="zh-CN" altLang="en-US" sz="2800" dirty="0">
                <a:solidFill>
                  <a:srgbClr val="FF0000"/>
                </a:solidFill>
              </a:rPr>
              <a:t>溢出</a:t>
            </a:r>
            <a:r>
              <a:rPr lang="zh-CN" altLang="en-US" sz="2800" dirty="0"/>
              <a:t>。</a:t>
            </a:r>
          </a:p>
          <a:p>
            <a:pPr marL="609600" indent="-609600"/>
            <a:endParaRPr lang="zh-CN" altLang="en-US" sz="2800" dirty="0">
              <a:latin typeface="Times New Roman" panose="02020603050405020304" pitchFamily="18" charset="0"/>
            </a:endParaRPr>
          </a:p>
          <a:p>
            <a:pPr marL="609600" indent="-609600"/>
            <a:r>
              <a:rPr lang="zh-CN" altLang="en-US" sz="2800" dirty="0">
                <a:latin typeface="Times New Roman" panose="02020603050405020304" pitchFamily="18" charset="0"/>
              </a:rPr>
              <a:t>对于字长为</a:t>
            </a:r>
            <a:r>
              <a:rPr lang="en-US" altLang="zh-CN" sz="2800" dirty="0">
                <a:latin typeface="Times New Roman" panose="02020603050405020304" pitchFamily="18" charset="0"/>
              </a:rPr>
              <a:t>n</a:t>
            </a:r>
            <a:r>
              <a:rPr lang="zh-CN" altLang="en-US" sz="2800" dirty="0">
                <a:latin typeface="Times New Roman" panose="02020603050405020304" pitchFamily="18" charset="0"/>
              </a:rPr>
              <a:t>的计算机，那么它能表示的定点补码范围为－２</a:t>
            </a:r>
            <a:r>
              <a:rPr lang="en-US" altLang="zh-CN" sz="2800" baseline="30000" dirty="0">
                <a:latin typeface="Times New Roman" panose="02020603050405020304" pitchFamily="18" charset="0"/>
              </a:rPr>
              <a:t>n</a:t>
            </a:r>
            <a:r>
              <a:rPr lang="zh-CN" altLang="en-US" sz="2800" baseline="30000" dirty="0">
                <a:latin typeface="Times New Roman" panose="02020603050405020304" pitchFamily="18" charset="0"/>
              </a:rPr>
              <a:t>－１</a:t>
            </a:r>
            <a:r>
              <a:rPr lang="en-US" altLang="zh-CN" sz="2800" dirty="0">
                <a:latin typeface="宋体" panose="02010600030101010101" pitchFamily="2" charset="-122"/>
              </a:rPr>
              <a:t>≤</a:t>
            </a:r>
            <a:r>
              <a:rPr lang="zh-CN" altLang="en-US" sz="2800" dirty="0">
                <a:latin typeface="宋体" panose="02010600030101010101" pitchFamily="2" charset="-122"/>
              </a:rPr>
              <a:t>Ｘ</a:t>
            </a:r>
            <a:r>
              <a:rPr lang="en-US" altLang="zh-CN" sz="2800" dirty="0">
                <a:latin typeface="宋体" panose="02010600030101010101" pitchFamily="2" charset="-122"/>
              </a:rPr>
              <a:t>≤</a:t>
            </a:r>
            <a:r>
              <a:rPr lang="zh-CN" altLang="en-US" sz="2800" dirty="0">
                <a:latin typeface="宋体" panose="02010600030101010101" pitchFamily="2" charset="-122"/>
              </a:rPr>
              <a:t>２</a:t>
            </a:r>
            <a:r>
              <a:rPr lang="en-US" altLang="zh-CN" sz="2800" baseline="30000" dirty="0">
                <a:latin typeface="宋体" panose="02010600030101010101" pitchFamily="2" charset="-122"/>
              </a:rPr>
              <a:t>n</a:t>
            </a:r>
            <a:r>
              <a:rPr lang="zh-CN" altLang="en-US" sz="2800" baseline="30000" dirty="0">
                <a:latin typeface="宋体" panose="02010600030101010101" pitchFamily="2" charset="-122"/>
              </a:rPr>
              <a:t>－１</a:t>
            </a:r>
            <a:r>
              <a:rPr lang="en-US" altLang="zh-CN" sz="2800" dirty="0">
                <a:latin typeface="宋体" panose="02010600030101010101" pitchFamily="2" charset="-122"/>
              </a:rPr>
              <a:t>-</a:t>
            </a:r>
            <a:r>
              <a:rPr lang="zh-CN" altLang="en-US" sz="2800" dirty="0">
                <a:latin typeface="宋体" panose="02010600030101010101" pitchFamily="2" charset="-122"/>
              </a:rPr>
              <a:t>１，若运算结果小于－２</a:t>
            </a:r>
            <a:r>
              <a:rPr lang="en-US" altLang="zh-CN" sz="2800" baseline="30000" dirty="0">
                <a:latin typeface="宋体" panose="02010600030101010101" pitchFamily="2" charset="-122"/>
              </a:rPr>
              <a:t>n</a:t>
            </a:r>
            <a:r>
              <a:rPr lang="zh-CN" altLang="en-US" sz="2800" baseline="30000" dirty="0">
                <a:latin typeface="宋体" panose="02010600030101010101" pitchFamily="2" charset="-122"/>
              </a:rPr>
              <a:t>－１</a:t>
            </a:r>
            <a:r>
              <a:rPr lang="zh-CN" altLang="en-US" sz="2800" dirty="0">
                <a:latin typeface="宋体" panose="02010600030101010101" pitchFamily="2" charset="-122"/>
              </a:rPr>
              <a:t>或大于２</a:t>
            </a:r>
            <a:r>
              <a:rPr lang="en-US" altLang="zh-CN" sz="2800" baseline="30000" dirty="0">
                <a:latin typeface="宋体" panose="02010600030101010101" pitchFamily="2" charset="-122"/>
              </a:rPr>
              <a:t>n</a:t>
            </a:r>
            <a:r>
              <a:rPr lang="zh-CN" altLang="en-US" sz="2800" baseline="30000" dirty="0">
                <a:latin typeface="宋体" panose="02010600030101010101" pitchFamily="2" charset="-122"/>
              </a:rPr>
              <a:t>－１</a:t>
            </a:r>
            <a:r>
              <a:rPr lang="en-US" altLang="zh-CN" sz="2800" dirty="0">
                <a:latin typeface="宋体" panose="02010600030101010101" pitchFamily="2" charset="-122"/>
              </a:rPr>
              <a:t>-</a:t>
            </a:r>
            <a:r>
              <a:rPr lang="zh-CN" altLang="en-US" sz="2800" dirty="0">
                <a:latin typeface="宋体" panose="02010600030101010101" pitchFamily="2" charset="-122"/>
              </a:rPr>
              <a:t>１ ，则发生溢出，</a:t>
            </a:r>
            <a:r>
              <a:rPr lang="zh-CN" altLang="en-US" sz="2800" dirty="0">
                <a:solidFill>
                  <a:srgbClr val="FF0000"/>
                </a:solidFill>
                <a:latin typeface="宋体" panose="02010600030101010101" pitchFamily="2" charset="-122"/>
              </a:rPr>
              <a:t>发生溢出时数值的有效位占据了符号位</a:t>
            </a:r>
            <a:r>
              <a:rPr lang="zh-CN" altLang="en-US" sz="2800" dirty="0">
                <a:latin typeface="宋体" panose="02010600030101010101" pitchFamily="2" charset="-122"/>
              </a:rPr>
              <a:t>。</a:t>
            </a:r>
            <a:endParaRPr lang="zh-CN" altLang="en-US" sz="2800" dirty="0"/>
          </a:p>
          <a:p>
            <a:pPr marL="609600" indent="-609600"/>
            <a:endParaRPr lang="zh-CN" altLang="en-US" sz="2800" dirty="0"/>
          </a:p>
          <a:p>
            <a:pPr marL="609600" indent="-609600"/>
            <a:r>
              <a:rPr lang="zh-CN" altLang="en-US" sz="2800" dirty="0"/>
              <a:t>两种方法</a:t>
            </a:r>
          </a:p>
          <a:p>
            <a:pPr marL="990600" lvl="1" indent="-533400">
              <a:buFontTx/>
              <a:buAutoNum type="circleNumDbPlain"/>
            </a:pPr>
            <a:r>
              <a:rPr lang="zh-CN" altLang="en-US" sz="2400" dirty="0"/>
              <a:t>用一位符号位判断溢出</a:t>
            </a:r>
          </a:p>
          <a:p>
            <a:pPr marL="990600" lvl="1" indent="-533400">
              <a:buFontTx/>
              <a:buAutoNum type="circleNumDbPlain"/>
            </a:pPr>
            <a:r>
              <a:rPr lang="zh-CN" altLang="en-US" sz="2400" dirty="0"/>
              <a:t>用两位符号位判断溢出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946177">
            <a:extLst>
              <a:ext uri="{FF2B5EF4-FFF2-40B4-BE49-F238E27FC236}">
                <a16:creationId xmlns:a16="http://schemas.microsoft.com/office/drawing/2014/main" id="{AAC38A11-F133-4005-8FAA-4E22877976EB}"/>
              </a:ext>
            </a:extLst>
          </p:cNvPr>
          <p:cNvSpPr>
            <a:spLocks noChangeArrowheads="1"/>
          </p:cNvSpPr>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4400">
              <a:solidFill>
                <a:schemeClr val="tx2"/>
              </a:solidFill>
              <a:latin typeface="Times New Roman" panose="02020603050405020304" pitchFamily="18" charset="0"/>
            </a:endParaRPr>
          </a:p>
        </p:txBody>
      </p:sp>
      <p:sp>
        <p:nvSpPr>
          <p:cNvPr id="35842" name="矩形 946178">
            <a:extLst>
              <a:ext uri="{FF2B5EF4-FFF2-40B4-BE49-F238E27FC236}">
                <a16:creationId xmlns:a16="http://schemas.microsoft.com/office/drawing/2014/main" id="{47CF307B-F60C-4252-82E6-DEB3C7C8093E}"/>
              </a:ext>
            </a:extLst>
          </p:cNvPr>
          <p:cNvSpPr>
            <a:spLocks noChangeArrowheads="1"/>
          </p:cNvSpPr>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a:p>
            <a:pPr>
              <a:spcBef>
                <a:spcPct val="20000"/>
              </a:spcBef>
              <a:buFont typeface="Arial" panose="020B0604020202020204" pitchFamily="34" charset="0"/>
              <a:buChar char="•"/>
            </a:pPr>
            <a:endParaRPr lang="en-US" altLang="zh-CN" sz="2000" b="1">
              <a:latin typeface="Times New Roman" panose="02020603050405020304" pitchFamily="18" charset="0"/>
            </a:endParaRPr>
          </a:p>
          <a:p>
            <a:pPr>
              <a:spcBef>
                <a:spcPct val="20000"/>
              </a:spcBef>
              <a:buFont typeface="Arial" panose="020B0604020202020204" pitchFamily="34" charset="0"/>
              <a:buChar char="•"/>
            </a:pPr>
            <a:endParaRPr lang="en-US" altLang="zh-CN" sz="3200">
              <a:latin typeface="Times New Roman" panose="02020603050405020304" pitchFamily="18" charset="0"/>
            </a:endParaRPr>
          </a:p>
        </p:txBody>
      </p:sp>
      <p:sp>
        <p:nvSpPr>
          <p:cNvPr id="35843" name="标题 946179">
            <a:extLst>
              <a:ext uri="{FF2B5EF4-FFF2-40B4-BE49-F238E27FC236}">
                <a16:creationId xmlns:a16="http://schemas.microsoft.com/office/drawing/2014/main" id="{B69EA576-41E5-4300-AB06-C8319FDF16F6}"/>
              </a:ext>
            </a:extLst>
          </p:cNvPr>
          <p:cNvSpPr>
            <a:spLocks noGrp="1" noChangeArrowheads="1"/>
          </p:cNvSpPr>
          <p:nvPr>
            <p:ph type="title" idx="4294967295"/>
          </p:nvPr>
        </p:nvSpPr>
        <p:spPr/>
        <p:txBody>
          <a:bodyPr/>
          <a:lstStyle/>
          <a:p>
            <a:r>
              <a:rPr lang="zh-CN" altLang="en-US"/>
              <a:t>用一位符号位判断溢出</a:t>
            </a:r>
          </a:p>
        </p:txBody>
      </p:sp>
      <p:sp>
        <p:nvSpPr>
          <p:cNvPr id="35844" name="文本占位符 946180">
            <a:extLst>
              <a:ext uri="{FF2B5EF4-FFF2-40B4-BE49-F238E27FC236}">
                <a16:creationId xmlns:a16="http://schemas.microsoft.com/office/drawing/2014/main" id="{9A5C00EF-FD73-4EE6-9CBC-BF2700C71D6A}"/>
              </a:ext>
            </a:extLst>
          </p:cNvPr>
          <p:cNvSpPr>
            <a:spLocks noGrp="1" noChangeArrowheads="1"/>
          </p:cNvSpPr>
          <p:nvPr>
            <p:ph type="body" idx="4294967295"/>
          </p:nvPr>
        </p:nvSpPr>
        <p:spPr/>
        <p:txBody>
          <a:bodyPr/>
          <a:lstStyle/>
          <a:p>
            <a:r>
              <a:rPr lang="zh-CN" altLang="en-US" sz="2800" dirty="0"/>
              <a:t>两个相同符号数相加，其运算结果符号应与被加数相同，否则产生溢出；</a:t>
            </a:r>
          </a:p>
          <a:p>
            <a:r>
              <a:rPr lang="zh-CN" altLang="en-US" sz="2800" dirty="0"/>
              <a:t>相</a:t>
            </a:r>
            <a:r>
              <a:rPr lang="zh-CN" altLang="en-US" sz="2800" dirty="0">
                <a:solidFill>
                  <a:srgbClr val="FF0000"/>
                </a:solidFill>
              </a:rPr>
              <a:t>异</a:t>
            </a:r>
            <a:r>
              <a:rPr lang="zh-CN" altLang="en-US" sz="2800" dirty="0"/>
              <a:t>符号数相</a:t>
            </a:r>
            <a:r>
              <a:rPr lang="zh-CN" altLang="en-US" sz="2800" dirty="0">
                <a:solidFill>
                  <a:srgbClr val="FF0000"/>
                </a:solidFill>
              </a:rPr>
              <a:t>加，</a:t>
            </a:r>
            <a:r>
              <a:rPr lang="zh-CN" altLang="en-US" sz="2800" dirty="0"/>
              <a:t>相</a:t>
            </a:r>
            <a:r>
              <a:rPr lang="zh-CN" altLang="en-US" sz="2800" dirty="0">
                <a:solidFill>
                  <a:srgbClr val="FF0000"/>
                </a:solidFill>
              </a:rPr>
              <a:t>同</a:t>
            </a:r>
            <a:r>
              <a:rPr lang="zh-CN" altLang="en-US" sz="2800" dirty="0"/>
              <a:t>符号数相</a:t>
            </a:r>
            <a:r>
              <a:rPr lang="zh-CN" altLang="en-US" sz="2800" dirty="0">
                <a:solidFill>
                  <a:srgbClr val="FF0000"/>
                </a:solidFill>
              </a:rPr>
              <a:t>减</a:t>
            </a:r>
            <a:r>
              <a:rPr lang="zh-CN" altLang="en-US" sz="2800" dirty="0"/>
              <a:t>不会产生溢出。</a:t>
            </a:r>
          </a:p>
          <a:p>
            <a:r>
              <a:rPr lang="zh-CN" altLang="en-US" sz="2800" dirty="0"/>
              <a:t>两个相异符号数相减，其运算结果符号应与被减数相同，否则产生溢出。</a:t>
            </a:r>
          </a:p>
          <a:p>
            <a:endParaRPr lang="zh-CN" altLang="en-US" sz="2800" dirty="0"/>
          </a:p>
          <a:p>
            <a:r>
              <a:rPr lang="zh-CN" altLang="en-US" sz="2800" dirty="0"/>
              <a:t>由于减法运算在机器中是用加法器实现的，如此有如下结论：</a:t>
            </a:r>
            <a:r>
              <a:rPr lang="zh-CN" altLang="en-US" sz="2800" dirty="0">
                <a:solidFill>
                  <a:srgbClr val="A50021"/>
                </a:solidFill>
              </a:rPr>
              <a:t>无论是加法还是减法，只要实际参加操作的两个数（减法时即为被减数和“求补”以后的减数）符号相同，结果又与原操作数的符号不同，即为溢出。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占位符 1033217">
            <a:extLst>
              <a:ext uri="{FF2B5EF4-FFF2-40B4-BE49-F238E27FC236}">
                <a16:creationId xmlns:a16="http://schemas.microsoft.com/office/drawing/2014/main" id="{BC38E18D-5794-4293-B1FF-5AF9A7796815}"/>
              </a:ext>
            </a:extLst>
          </p:cNvPr>
          <p:cNvSpPr>
            <a:spLocks noGrp="1" noChangeArrowheads="1"/>
          </p:cNvSpPr>
          <p:nvPr>
            <p:ph idx="1"/>
          </p:nvPr>
        </p:nvSpPr>
        <p:spPr>
          <a:xfrm>
            <a:off x="468313" y="1989138"/>
            <a:ext cx="8178800" cy="4375150"/>
          </a:xfrm>
        </p:spPr>
        <p:txBody>
          <a:bodyPr/>
          <a:lstStyle/>
          <a:p>
            <a:pPr>
              <a:lnSpc>
                <a:spcPct val="90000"/>
              </a:lnSpc>
              <a:buFontTx/>
              <a:buNone/>
            </a:pPr>
            <a:r>
              <a:rPr lang="zh-CN" altLang="en-US" sz="2800"/>
              <a:t>解</a:t>
            </a:r>
            <a:r>
              <a:rPr lang="zh-CN" altLang="en-US" sz="2800">
                <a:latin typeface="宋体" panose="02010600030101010101" pitchFamily="2" charset="-122"/>
              </a:rPr>
              <a:t>：</a:t>
            </a:r>
            <a:r>
              <a:rPr lang="en-US" altLang="zh-CN" sz="2800"/>
              <a:t>[X]</a:t>
            </a:r>
            <a:r>
              <a:rPr lang="zh-CN" altLang="en-US" sz="2800" baseline="-25000"/>
              <a:t>补</a:t>
            </a:r>
            <a:r>
              <a:rPr lang="en-US" altLang="zh-CN" sz="2800"/>
              <a:t>=01111000</a:t>
            </a:r>
            <a:r>
              <a:rPr lang="zh-CN" altLang="en-US" sz="2800"/>
              <a:t>，</a:t>
            </a:r>
            <a:r>
              <a:rPr lang="en-US" altLang="zh-CN" sz="2800"/>
              <a:t>[Y]</a:t>
            </a:r>
            <a:r>
              <a:rPr lang="zh-CN" altLang="en-US" sz="2800" baseline="-25000"/>
              <a:t>补</a:t>
            </a:r>
            <a:r>
              <a:rPr lang="en-US" altLang="zh-CN" sz="2800"/>
              <a:t>=00001010,</a:t>
            </a:r>
          </a:p>
          <a:p>
            <a:pPr>
              <a:lnSpc>
                <a:spcPct val="90000"/>
              </a:lnSpc>
              <a:buFontTx/>
              <a:buNone/>
            </a:pPr>
            <a:r>
              <a:rPr lang="en-US" altLang="zh-CN" sz="2800"/>
              <a:t>                     [X]</a:t>
            </a:r>
            <a:r>
              <a:rPr lang="zh-CN" altLang="en-US" sz="2800" baseline="-25000"/>
              <a:t>补</a:t>
            </a:r>
            <a:r>
              <a:rPr lang="en-US" altLang="zh-CN" sz="2800"/>
              <a:t>=   0 1  1  1  1 0 0 0</a:t>
            </a:r>
          </a:p>
          <a:p>
            <a:pPr>
              <a:lnSpc>
                <a:spcPct val="90000"/>
              </a:lnSpc>
              <a:buFontTx/>
              <a:buNone/>
            </a:pPr>
            <a:r>
              <a:rPr lang="en-US" altLang="zh-CN" sz="2800"/>
              <a:t>               +    [Y]</a:t>
            </a:r>
            <a:r>
              <a:rPr lang="zh-CN" altLang="en-US" sz="2800" baseline="-25000"/>
              <a:t>补</a:t>
            </a:r>
            <a:r>
              <a:rPr lang="en-US" altLang="zh-CN" sz="2800"/>
              <a:t>=   0 0  0  0  1 0 1 0</a:t>
            </a:r>
          </a:p>
          <a:p>
            <a:pPr>
              <a:lnSpc>
                <a:spcPct val="90000"/>
              </a:lnSpc>
              <a:buFontTx/>
              <a:buNone/>
            </a:pPr>
            <a:r>
              <a:rPr lang="en-US" altLang="zh-CN" sz="2800"/>
              <a:t>                                 1 0  0  0  0 0 1 0</a:t>
            </a:r>
          </a:p>
          <a:p>
            <a:pPr>
              <a:lnSpc>
                <a:spcPct val="90000"/>
              </a:lnSpc>
              <a:buFontTx/>
              <a:buNone/>
            </a:pPr>
            <a:r>
              <a:rPr lang="en-US" altLang="zh-CN" sz="2800"/>
              <a:t>          [X+Y]</a:t>
            </a:r>
            <a:r>
              <a:rPr lang="zh-CN" altLang="en-US" sz="2800" baseline="-25000"/>
              <a:t>补</a:t>
            </a:r>
            <a:r>
              <a:rPr lang="en-US" altLang="zh-CN" sz="2800"/>
              <a:t>=10000010</a:t>
            </a:r>
            <a:r>
              <a:rPr lang="zh-CN" altLang="en-US" sz="2800"/>
              <a:t>，</a:t>
            </a:r>
          </a:p>
          <a:p>
            <a:pPr>
              <a:lnSpc>
                <a:spcPct val="90000"/>
              </a:lnSpc>
              <a:buFontTx/>
              <a:buNone/>
            </a:pPr>
            <a:r>
              <a:rPr lang="zh-CN" altLang="en-US" sz="2800"/>
              <a:t>           </a:t>
            </a:r>
            <a:r>
              <a:rPr lang="en-US" altLang="zh-CN" sz="2800"/>
              <a:t>X+Y</a:t>
            </a:r>
            <a:r>
              <a:rPr lang="zh-CN" altLang="en-US" sz="2800"/>
              <a:t>的真值</a:t>
            </a:r>
            <a:r>
              <a:rPr lang="en-US" altLang="zh-CN" sz="2800"/>
              <a:t>= -1111110=( -126)</a:t>
            </a:r>
            <a:r>
              <a:rPr lang="en-US" altLang="zh-CN" sz="2800" baseline="-12000"/>
              <a:t>10</a:t>
            </a:r>
            <a:endParaRPr lang="en-US" altLang="zh-CN" sz="2800"/>
          </a:p>
          <a:p>
            <a:pPr>
              <a:lnSpc>
                <a:spcPct val="90000"/>
              </a:lnSpc>
              <a:buFontTx/>
              <a:buNone/>
            </a:pPr>
            <a:r>
              <a:rPr lang="en-US" altLang="zh-CN" sz="2800"/>
              <a:t>   </a:t>
            </a:r>
            <a:r>
              <a:rPr lang="zh-CN" altLang="en-US" sz="2800">
                <a:solidFill>
                  <a:srgbClr val="A50021"/>
                </a:solidFill>
              </a:rPr>
              <a:t>两操作数的符号位均为</a:t>
            </a:r>
            <a:r>
              <a:rPr lang="en-US" altLang="zh-CN" sz="2800">
                <a:solidFill>
                  <a:srgbClr val="A50021"/>
                </a:solidFill>
              </a:rPr>
              <a:t>0</a:t>
            </a:r>
            <a:r>
              <a:rPr lang="zh-CN" altLang="en-US" sz="2800">
                <a:solidFill>
                  <a:srgbClr val="A50021"/>
                </a:solidFill>
              </a:rPr>
              <a:t>，结果的符号位为</a:t>
            </a:r>
            <a:r>
              <a:rPr lang="en-US" altLang="zh-CN" sz="2800">
                <a:solidFill>
                  <a:srgbClr val="A50021"/>
                </a:solidFill>
              </a:rPr>
              <a:t>1</a:t>
            </a:r>
            <a:r>
              <a:rPr lang="zh-CN" altLang="en-US" sz="2800">
                <a:solidFill>
                  <a:srgbClr val="A50021"/>
                </a:solidFill>
              </a:rPr>
              <a:t>，运算结果超出机器数值范围发生溢出错误。</a:t>
            </a:r>
          </a:p>
          <a:p>
            <a:pPr>
              <a:lnSpc>
                <a:spcPct val="90000"/>
              </a:lnSpc>
              <a:buFontTx/>
              <a:buNone/>
            </a:pPr>
            <a:r>
              <a:rPr lang="zh-CN" altLang="en-US" sz="2800">
                <a:solidFill>
                  <a:srgbClr val="A50021"/>
                </a:solidFill>
              </a:rPr>
              <a:t> </a:t>
            </a:r>
            <a:r>
              <a:rPr lang="zh-CN" altLang="en-US" sz="2800"/>
              <a:t>（</a:t>
            </a:r>
            <a:r>
              <a:rPr lang="en-US" altLang="zh-CN" sz="2800"/>
              <a:t>8</a:t>
            </a:r>
            <a:r>
              <a:rPr lang="zh-CN" altLang="en-US" sz="2800"/>
              <a:t>位计算机数值表达范围：</a:t>
            </a:r>
            <a:r>
              <a:rPr lang="en-US" altLang="zh-CN" sz="2800"/>
              <a:t>(-128~+127)</a:t>
            </a:r>
          </a:p>
        </p:txBody>
      </p:sp>
      <p:sp>
        <p:nvSpPr>
          <p:cNvPr id="36866" name="标题 1033218">
            <a:extLst>
              <a:ext uri="{FF2B5EF4-FFF2-40B4-BE49-F238E27FC236}">
                <a16:creationId xmlns:a16="http://schemas.microsoft.com/office/drawing/2014/main" id="{D997495E-B81F-4E42-BF98-FE8E13401125}"/>
              </a:ext>
            </a:extLst>
          </p:cNvPr>
          <p:cNvSpPr>
            <a:spLocks noGrp="1" noChangeArrowheads="1"/>
          </p:cNvSpPr>
          <p:nvPr>
            <p:ph type="title"/>
          </p:nvPr>
        </p:nvSpPr>
        <p:spPr>
          <a:xfrm>
            <a:off x="395288" y="260350"/>
            <a:ext cx="8356600" cy="647700"/>
          </a:xfrm>
        </p:spPr>
        <p:txBody>
          <a:bodyPr anchor="b"/>
          <a:lstStyle/>
          <a:p>
            <a:r>
              <a:rPr lang="zh-CN" altLang="en-US"/>
              <a:t>例</a:t>
            </a:r>
          </a:p>
        </p:txBody>
      </p:sp>
      <p:sp>
        <p:nvSpPr>
          <p:cNvPr id="36867" name="直接连接符 1033219">
            <a:extLst>
              <a:ext uri="{FF2B5EF4-FFF2-40B4-BE49-F238E27FC236}">
                <a16:creationId xmlns:a16="http://schemas.microsoft.com/office/drawing/2014/main" id="{A8A20D1F-7DE6-4C46-B96A-E8DFD4477EE6}"/>
              </a:ext>
            </a:extLst>
          </p:cNvPr>
          <p:cNvSpPr>
            <a:spLocks noChangeShapeType="1"/>
          </p:cNvSpPr>
          <p:nvPr/>
        </p:nvSpPr>
        <p:spPr bwMode="auto">
          <a:xfrm>
            <a:off x="2124075" y="3429000"/>
            <a:ext cx="472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8" name="矩形 1033220">
            <a:extLst>
              <a:ext uri="{FF2B5EF4-FFF2-40B4-BE49-F238E27FC236}">
                <a16:creationId xmlns:a16="http://schemas.microsoft.com/office/drawing/2014/main" id="{2E67447B-07EE-4F6D-A6F3-739BB2FE124B}"/>
              </a:ext>
            </a:extLst>
          </p:cNvPr>
          <p:cNvSpPr>
            <a:spLocks noChangeArrowheads="1"/>
          </p:cNvSpPr>
          <p:nvPr/>
        </p:nvSpPr>
        <p:spPr bwMode="auto">
          <a:xfrm>
            <a:off x="395288" y="1125538"/>
            <a:ext cx="8356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tx2"/>
                </a:solidFill>
                <a:ea typeface="楷体_GB2312" pitchFamily="49" charset="-122"/>
              </a:rPr>
              <a:t>已知机器字长</a:t>
            </a:r>
            <a:r>
              <a:rPr lang="en-US" altLang="zh-CN" sz="2800" b="1">
                <a:solidFill>
                  <a:schemeClr val="tx2"/>
                </a:solidFill>
              </a:rPr>
              <a:t>n=8</a:t>
            </a:r>
            <a:r>
              <a:rPr lang="zh-CN" altLang="en-US" sz="2800" b="1">
                <a:solidFill>
                  <a:schemeClr val="tx2"/>
                </a:solidFill>
                <a:ea typeface="楷体_GB2312" pitchFamily="49" charset="-122"/>
              </a:rPr>
              <a:t>，</a:t>
            </a:r>
            <a:r>
              <a:rPr lang="en-US" altLang="zh-CN" sz="2800" b="1">
                <a:solidFill>
                  <a:schemeClr val="tx2"/>
                </a:solidFill>
              </a:rPr>
              <a:t>X= 120</a:t>
            </a:r>
            <a:r>
              <a:rPr lang="zh-CN" altLang="en-US" sz="2800" b="1">
                <a:solidFill>
                  <a:schemeClr val="tx2"/>
                </a:solidFill>
                <a:ea typeface="楷体_GB2312" pitchFamily="49" charset="-122"/>
              </a:rPr>
              <a:t>，</a:t>
            </a:r>
            <a:r>
              <a:rPr lang="en-US" altLang="zh-CN" sz="2800" b="1">
                <a:solidFill>
                  <a:schemeClr val="tx2"/>
                </a:solidFill>
              </a:rPr>
              <a:t>Y=10</a:t>
            </a:r>
            <a:r>
              <a:rPr lang="zh-CN" altLang="en-US" sz="2800" b="1">
                <a:solidFill>
                  <a:schemeClr val="tx2"/>
                </a:solidFill>
                <a:ea typeface="楷体_GB2312" pitchFamily="49" charset="-122"/>
              </a:rPr>
              <a:t>，求</a:t>
            </a:r>
            <a:r>
              <a:rPr lang="en-US" altLang="zh-CN" sz="2800" b="1">
                <a:solidFill>
                  <a:schemeClr val="tx2"/>
                </a:solidFill>
              </a:rPr>
              <a:t>X+Y=</a:t>
            </a:r>
            <a:r>
              <a:rPr lang="zh-CN" altLang="en-US" sz="2800" b="1">
                <a:solidFill>
                  <a:schemeClr val="tx2"/>
                </a:solidFill>
                <a:ea typeface="楷体_GB2312" pitchFamily="49" charset="-122"/>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045505">
            <a:extLst>
              <a:ext uri="{FF2B5EF4-FFF2-40B4-BE49-F238E27FC236}">
                <a16:creationId xmlns:a16="http://schemas.microsoft.com/office/drawing/2014/main" id="{99AAEFE3-F6E9-4171-9BF3-C8963A32BD5F}"/>
              </a:ext>
            </a:extLst>
          </p:cNvPr>
          <p:cNvSpPr>
            <a:spLocks noGrp="1" noChangeArrowheads="1"/>
          </p:cNvSpPr>
          <p:nvPr>
            <p:ph type="title"/>
          </p:nvPr>
        </p:nvSpPr>
        <p:spPr/>
        <p:txBody>
          <a:bodyPr/>
          <a:lstStyle/>
          <a:p>
            <a:r>
              <a:rPr lang="zh-CN" altLang="en-US"/>
              <a:t>用一位符号位判断溢出</a:t>
            </a:r>
          </a:p>
        </p:txBody>
      </p:sp>
      <p:sp>
        <p:nvSpPr>
          <p:cNvPr id="38914" name="文本占位符 1045506">
            <a:extLst>
              <a:ext uri="{FF2B5EF4-FFF2-40B4-BE49-F238E27FC236}">
                <a16:creationId xmlns:a16="http://schemas.microsoft.com/office/drawing/2014/main" id="{645A0EBE-25E3-41BF-8757-326C6A97C2E5}"/>
              </a:ext>
            </a:extLst>
          </p:cNvPr>
          <p:cNvSpPr>
            <a:spLocks noGrp="1" noChangeArrowheads="1"/>
          </p:cNvSpPr>
          <p:nvPr>
            <p:ph idx="1"/>
          </p:nvPr>
        </p:nvSpPr>
        <p:spPr>
          <a:xfrm>
            <a:off x="395288" y="1308100"/>
            <a:ext cx="8229600" cy="4857750"/>
          </a:xfrm>
        </p:spPr>
        <p:txBody>
          <a:bodyPr/>
          <a:lstStyle/>
          <a:p>
            <a:r>
              <a:rPr lang="zh-CN" altLang="en-US" sz="2800" dirty="0"/>
              <a:t>准则：“两个相同符号数相加，其运算结果符号应与被加数相同，否则产生溢出”</a:t>
            </a:r>
          </a:p>
          <a:p>
            <a:pPr lvl="1"/>
            <a:r>
              <a:rPr lang="zh-CN" altLang="en-US" sz="2400" dirty="0"/>
              <a:t>这种判断方法不容易由硬件来实现。</a:t>
            </a:r>
          </a:p>
          <a:p>
            <a:pPr lvl="2"/>
            <a:r>
              <a:rPr lang="zh-CN" altLang="en-US" sz="2000" dirty="0"/>
              <a:t>先判断操作数的符号是否相同，再判断结果的符号与原操作数的符号是否相同</a:t>
            </a:r>
          </a:p>
          <a:p>
            <a:endParaRPr lang="zh-CN" altLang="en-US" sz="2800" dirty="0"/>
          </a:p>
          <a:p>
            <a:r>
              <a:rPr lang="zh-CN" altLang="en-US" sz="2800" dirty="0"/>
              <a:t>通常用</a:t>
            </a:r>
            <a:r>
              <a:rPr lang="zh-CN" altLang="en-US" sz="2800" dirty="0">
                <a:solidFill>
                  <a:srgbClr val="A50021"/>
                </a:solidFill>
              </a:rPr>
              <a:t>符号位产生的进位</a:t>
            </a:r>
            <a:r>
              <a:rPr lang="zh-CN" altLang="en-US" sz="2800" dirty="0"/>
              <a:t>和</a:t>
            </a:r>
            <a:r>
              <a:rPr lang="zh-CN" altLang="en-US" sz="2800" dirty="0">
                <a:solidFill>
                  <a:srgbClr val="A50021"/>
                </a:solidFill>
              </a:rPr>
              <a:t>最高有效位向符号位产生的进位</a:t>
            </a:r>
            <a:r>
              <a:rPr lang="zh-CN" altLang="en-US" sz="2800" dirty="0"/>
              <a:t>进行异或操作后，按其结果进行判断。</a:t>
            </a:r>
          </a:p>
          <a:p>
            <a:pPr lvl="1"/>
            <a:r>
              <a:rPr lang="zh-CN" altLang="en-US" sz="2400" dirty="0"/>
              <a:t>若异或结果为</a:t>
            </a:r>
            <a:r>
              <a:rPr lang="en-US" altLang="zh-CN" sz="2400" dirty="0"/>
              <a:t>1</a:t>
            </a:r>
            <a:r>
              <a:rPr lang="zh-CN" altLang="en-US" sz="2400" dirty="0"/>
              <a:t>，则溢出；</a:t>
            </a:r>
          </a:p>
          <a:p>
            <a:pPr lvl="1"/>
            <a:r>
              <a:rPr lang="zh-CN" altLang="en-US" sz="2400" dirty="0"/>
              <a:t>若异或结果为</a:t>
            </a:r>
            <a:r>
              <a:rPr lang="en-US" altLang="zh-CN" sz="2400" dirty="0"/>
              <a:t>0</a:t>
            </a:r>
            <a:r>
              <a:rPr lang="zh-CN" altLang="en-US" sz="2400" dirty="0"/>
              <a:t>，则没有溢出。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046529">
            <a:extLst>
              <a:ext uri="{FF2B5EF4-FFF2-40B4-BE49-F238E27FC236}">
                <a16:creationId xmlns:a16="http://schemas.microsoft.com/office/drawing/2014/main" id="{14203994-CD7F-420F-9CCF-B085C49E1AA1}"/>
              </a:ext>
            </a:extLst>
          </p:cNvPr>
          <p:cNvSpPr>
            <a:spLocks noGrp="1" noChangeArrowheads="1"/>
          </p:cNvSpPr>
          <p:nvPr>
            <p:ph type="title"/>
          </p:nvPr>
        </p:nvSpPr>
        <p:spPr/>
        <p:txBody>
          <a:bodyPr/>
          <a:lstStyle/>
          <a:p>
            <a:pPr marL="762000" indent="-762000"/>
            <a:r>
              <a:rPr lang="zh-CN" altLang="en-US"/>
              <a:t>用两位符号位判断溢出</a:t>
            </a:r>
          </a:p>
        </p:txBody>
      </p:sp>
      <p:sp>
        <p:nvSpPr>
          <p:cNvPr id="40962" name="文本占位符 1046530">
            <a:extLst>
              <a:ext uri="{FF2B5EF4-FFF2-40B4-BE49-F238E27FC236}">
                <a16:creationId xmlns:a16="http://schemas.microsoft.com/office/drawing/2014/main" id="{DE85F75F-C681-469C-BBB8-28512A82179A}"/>
              </a:ext>
            </a:extLst>
          </p:cNvPr>
          <p:cNvSpPr>
            <a:spLocks noGrp="1" noChangeArrowheads="1"/>
          </p:cNvSpPr>
          <p:nvPr>
            <p:ph idx="1"/>
          </p:nvPr>
        </p:nvSpPr>
        <p:spPr/>
        <p:txBody>
          <a:bodyPr/>
          <a:lstStyle/>
          <a:p>
            <a:r>
              <a:rPr lang="zh-CN" altLang="en-US" sz="2800" dirty="0"/>
              <a:t>变形补码</a:t>
            </a:r>
          </a:p>
          <a:p>
            <a:endParaRPr lang="zh-CN" altLang="en-US" sz="2800" dirty="0"/>
          </a:p>
          <a:p>
            <a:endParaRPr lang="zh-CN" altLang="en-US" sz="2800" dirty="0"/>
          </a:p>
          <a:p>
            <a:endParaRPr lang="zh-CN" altLang="en-US" sz="2800" dirty="0"/>
          </a:p>
          <a:p>
            <a:endParaRPr lang="zh-CN" altLang="en-US" sz="2800" dirty="0"/>
          </a:p>
          <a:p>
            <a:r>
              <a:rPr lang="zh-CN" altLang="en-US" sz="2800" dirty="0"/>
              <a:t>用变形补码做加法操作时，两位符号位连同数值部分一起参加运算。</a:t>
            </a:r>
          </a:p>
          <a:p>
            <a:r>
              <a:rPr lang="zh-CN" altLang="en-US" sz="2800" dirty="0"/>
              <a:t>溢出判断规则：正常时两个符号位的值相同，在运算结果中当两个符号位不同时则表明发生了溢出。 </a:t>
            </a:r>
          </a:p>
        </p:txBody>
      </p:sp>
      <p:graphicFrame>
        <p:nvGraphicFramePr>
          <p:cNvPr id="40963" name="对象 1046531">
            <a:extLst>
              <a:ext uri="{FF2B5EF4-FFF2-40B4-BE49-F238E27FC236}">
                <a16:creationId xmlns:a16="http://schemas.microsoft.com/office/drawing/2014/main" id="{422719E6-F9B0-4C25-B8F0-6637D459C42A}"/>
              </a:ext>
            </a:extLst>
          </p:cNvPr>
          <p:cNvGraphicFramePr>
            <a:graphicFrameLocks/>
          </p:cNvGraphicFramePr>
          <p:nvPr/>
        </p:nvGraphicFramePr>
        <p:xfrm>
          <a:off x="1331913" y="1844675"/>
          <a:ext cx="6049962" cy="1236663"/>
        </p:xfrm>
        <a:graphic>
          <a:graphicData uri="http://schemas.openxmlformats.org/presentationml/2006/ole">
            <mc:AlternateContent xmlns:mc="http://schemas.openxmlformats.org/markup-compatibility/2006">
              <mc:Choice xmlns:v="urn:schemas-microsoft-com:vml" Requires="v">
                <p:oleObj spid="_x0000_s40987" r:id="rId4" imgW="2298700" imgH="469900" progId="Equation.3">
                  <p:embed/>
                </p:oleObj>
              </mc:Choice>
              <mc:Fallback>
                <p:oleObj r:id="rId4" imgW="2298700" imgH="469900" progId="Equation.3">
                  <p:embed/>
                  <p:pic>
                    <p:nvPicPr>
                      <p:cNvPr id="0" name="对象 10465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844675"/>
                        <a:ext cx="6049962"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037313">
            <a:extLst>
              <a:ext uri="{FF2B5EF4-FFF2-40B4-BE49-F238E27FC236}">
                <a16:creationId xmlns:a16="http://schemas.microsoft.com/office/drawing/2014/main" id="{3242CAE4-77C1-44A5-B7B2-7CB0353FA796}"/>
              </a:ext>
            </a:extLst>
          </p:cNvPr>
          <p:cNvSpPr>
            <a:spLocks noGrp="1" noChangeArrowheads="1"/>
          </p:cNvSpPr>
          <p:nvPr>
            <p:ph type="title"/>
          </p:nvPr>
        </p:nvSpPr>
        <p:spPr/>
        <p:txBody>
          <a:bodyPr/>
          <a:lstStyle/>
          <a:p>
            <a:r>
              <a:rPr lang="zh-CN" altLang="en-US" sz="3600"/>
              <a:t>例</a:t>
            </a:r>
            <a:r>
              <a:rPr lang="en-US" altLang="zh-CN" sz="3600"/>
              <a:t>1</a:t>
            </a:r>
          </a:p>
        </p:txBody>
      </p:sp>
      <p:sp>
        <p:nvSpPr>
          <p:cNvPr id="43010" name="文本占位符 1037314">
            <a:extLst>
              <a:ext uri="{FF2B5EF4-FFF2-40B4-BE49-F238E27FC236}">
                <a16:creationId xmlns:a16="http://schemas.microsoft.com/office/drawing/2014/main" id="{274F6E26-5440-4063-ADED-B2B38752835D}"/>
              </a:ext>
            </a:extLst>
          </p:cNvPr>
          <p:cNvSpPr>
            <a:spLocks noGrp="1" noChangeArrowheads="1"/>
          </p:cNvSpPr>
          <p:nvPr>
            <p:ph idx="1"/>
          </p:nvPr>
        </p:nvSpPr>
        <p:spPr>
          <a:xfrm>
            <a:off x="468313" y="2205038"/>
            <a:ext cx="8229600" cy="4237037"/>
          </a:xfrm>
        </p:spPr>
        <p:txBody>
          <a:bodyPr/>
          <a:lstStyle/>
          <a:p>
            <a:pPr>
              <a:buFontTx/>
              <a:buNone/>
            </a:pPr>
            <a:r>
              <a:rPr lang="zh-CN" altLang="en-US"/>
              <a:t>解</a:t>
            </a:r>
            <a:r>
              <a:rPr lang="en-US" altLang="zh-CN"/>
              <a:t>:          [X]</a:t>
            </a:r>
            <a:r>
              <a:rPr lang="zh-CN" altLang="en-US" baseline="-25000"/>
              <a:t>补</a:t>
            </a:r>
            <a:r>
              <a:rPr lang="en-US" altLang="zh-CN"/>
              <a:t>= 11.0110+1 =    1 1. 0 1 1 1</a:t>
            </a:r>
          </a:p>
          <a:p>
            <a:pPr>
              <a:buFontTx/>
              <a:buNone/>
            </a:pPr>
            <a:r>
              <a:rPr lang="en-US" altLang="zh-CN"/>
              <a:t>            + [Y]</a:t>
            </a:r>
            <a:r>
              <a:rPr lang="zh-CN" altLang="en-US" baseline="-25000"/>
              <a:t>补</a:t>
            </a:r>
            <a:r>
              <a:rPr lang="en-US" altLang="zh-CN"/>
              <a:t>= 11.1010+1 =    1 1. 1 0 1 1</a:t>
            </a:r>
          </a:p>
          <a:p>
            <a:pPr>
              <a:buFontTx/>
              <a:buNone/>
            </a:pPr>
            <a:r>
              <a:rPr lang="en-US" altLang="zh-CN"/>
              <a:t>                               [X+Y]</a:t>
            </a:r>
            <a:r>
              <a:rPr lang="zh-CN" altLang="en-US" baseline="-25000"/>
              <a:t>补</a:t>
            </a:r>
            <a:r>
              <a:rPr lang="zh-CN" altLang="en-US"/>
              <a:t> </a:t>
            </a:r>
            <a:r>
              <a:rPr lang="en-US" altLang="zh-CN"/>
              <a:t>=  </a:t>
            </a:r>
            <a:r>
              <a:rPr lang="en-US" altLang="zh-CN">
                <a:solidFill>
                  <a:srgbClr val="A50021"/>
                </a:solidFill>
              </a:rPr>
              <a:t>1</a:t>
            </a:r>
            <a:r>
              <a:rPr lang="en-US" altLang="zh-CN"/>
              <a:t> 1 1. 00 1 0</a:t>
            </a:r>
          </a:p>
          <a:p>
            <a:pPr>
              <a:buFontTx/>
              <a:buNone/>
            </a:pPr>
            <a:r>
              <a:rPr lang="en-US" altLang="zh-CN"/>
              <a:t>                                   </a:t>
            </a:r>
            <a:r>
              <a:rPr lang="zh-CN" altLang="en-US">
                <a:solidFill>
                  <a:srgbClr val="A50021"/>
                </a:solidFill>
              </a:rPr>
              <a:t>最高位</a:t>
            </a:r>
            <a:r>
              <a:rPr lang="en-US" altLang="zh-CN">
                <a:solidFill>
                  <a:srgbClr val="A50021"/>
                </a:solidFill>
              </a:rPr>
              <a:t>1</a:t>
            </a:r>
            <a:r>
              <a:rPr lang="zh-CN" altLang="en-US">
                <a:solidFill>
                  <a:srgbClr val="A50021"/>
                </a:solidFill>
              </a:rPr>
              <a:t>丢掉</a:t>
            </a:r>
          </a:p>
          <a:p>
            <a:pPr>
              <a:buFontTx/>
              <a:buNone/>
            </a:pPr>
            <a:r>
              <a:rPr lang="zh-CN" altLang="en-US"/>
              <a:t>		</a:t>
            </a:r>
          </a:p>
          <a:p>
            <a:pPr>
              <a:buFontTx/>
              <a:buNone/>
            </a:pPr>
            <a:r>
              <a:rPr lang="zh-CN" altLang="en-US"/>
              <a:t>       两个符号位相同，运算结果无溢出</a:t>
            </a:r>
          </a:p>
          <a:p>
            <a:pPr>
              <a:buFontTx/>
              <a:buNone/>
            </a:pPr>
            <a:r>
              <a:rPr lang="zh-CN" altLang="en-US"/>
              <a:t>	    最终结果为：</a:t>
            </a:r>
            <a:r>
              <a:rPr lang="en-US" altLang="zh-CN"/>
              <a:t>X+Y= - 0.1110 </a:t>
            </a:r>
          </a:p>
        </p:txBody>
      </p:sp>
      <p:sp>
        <p:nvSpPr>
          <p:cNvPr id="43011" name="直接连接符 1037315">
            <a:extLst>
              <a:ext uri="{FF2B5EF4-FFF2-40B4-BE49-F238E27FC236}">
                <a16:creationId xmlns:a16="http://schemas.microsoft.com/office/drawing/2014/main" id="{3C084EB9-F26F-49EC-A49A-1A1A29611209}"/>
              </a:ext>
            </a:extLst>
          </p:cNvPr>
          <p:cNvSpPr>
            <a:spLocks noChangeShapeType="1"/>
          </p:cNvSpPr>
          <p:nvPr/>
        </p:nvSpPr>
        <p:spPr bwMode="auto">
          <a:xfrm>
            <a:off x="1619250" y="3357563"/>
            <a:ext cx="693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2" name="矩形 1037316">
            <a:extLst>
              <a:ext uri="{FF2B5EF4-FFF2-40B4-BE49-F238E27FC236}">
                <a16:creationId xmlns:a16="http://schemas.microsoft.com/office/drawing/2014/main" id="{A3C1C6AA-CE89-4578-B02D-F49EA2B197AB}"/>
              </a:ext>
            </a:extLst>
          </p:cNvPr>
          <p:cNvSpPr>
            <a:spLocks noChangeArrowheads="1"/>
          </p:cNvSpPr>
          <p:nvPr/>
        </p:nvSpPr>
        <p:spPr bwMode="auto">
          <a:xfrm>
            <a:off x="323850" y="1125538"/>
            <a:ext cx="82089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楷体_GB2312" pitchFamily="49" charset="-122"/>
              </a:rPr>
              <a:t>设有效数值位为</a:t>
            </a:r>
            <a:r>
              <a:rPr lang="en-US" altLang="zh-CN" sz="2800" b="1"/>
              <a:t>4</a:t>
            </a:r>
            <a:r>
              <a:rPr lang="zh-CN" altLang="en-US" sz="2800" b="1">
                <a:ea typeface="楷体_GB2312" pitchFamily="49" charset="-122"/>
              </a:rPr>
              <a:t>，</a:t>
            </a:r>
            <a:r>
              <a:rPr lang="en-US" altLang="zh-CN" sz="2800" b="1"/>
              <a:t>X= - 0.1001</a:t>
            </a:r>
            <a:r>
              <a:rPr lang="zh-CN" altLang="en-US" sz="2800" b="1">
                <a:ea typeface="楷体_GB2312" pitchFamily="49" charset="-122"/>
              </a:rPr>
              <a:t>，</a:t>
            </a:r>
            <a:r>
              <a:rPr lang="en-US" altLang="zh-CN" sz="2800" b="1"/>
              <a:t>Y= - 0.0101</a:t>
            </a:r>
            <a:r>
              <a:rPr lang="zh-CN" altLang="en-US" sz="2800" b="1">
                <a:ea typeface="楷体_GB2312" pitchFamily="49" charset="-122"/>
              </a:rPr>
              <a:t>，求 </a:t>
            </a:r>
            <a:r>
              <a:rPr lang="en-US" altLang="zh-CN" sz="2800" b="1"/>
              <a:t>[X+Y]=</a:t>
            </a:r>
            <a:r>
              <a:rPr lang="zh-CN" altLang="en-US" sz="2800" b="1">
                <a:ea typeface="楷体_GB2312" pitchFamily="49" charset="-122"/>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BDCFE102-DE41-4888-BAC6-5AD6A3479241}"/>
              </a:ext>
            </a:extLst>
          </p:cNvPr>
          <p:cNvSpPr>
            <a:spLocks noGrp="1" noChangeArrowheads="1"/>
          </p:cNvSpPr>
          <p:nvPr>
            <p:ph type="title"/>
          </p:nvPr>
        </p:nvSpPr>
        <p:spPr/>
        <p:txBody>
          <a:bodyPr/>
          <a:lstStyle/>
          <a:p>
            <a:r>
              <a:rPr lang="zh-CN" altLang="en-US" dirty="0"/>
              <a:t>计算机的数据表示与运算</a:t>
            </a:r>
          </a:p>
        </p:txBody>
      </p:sp>
      <p:sp>
        <p:nvSpPr>
          <p:cNvPr id="40962" name="Content Placeholder 2">
            <a:extLst>
              <a:ext uri="{FF2B5EF4-FFF2-40B4-BE49-F238E27FC236}">
                <a16:creationId xmlns:a16="http://schemas.microsoft.com/office/drawing/2014/main" id="{1A8A2E03-A727-4561-AAF7-7FE0F29582D2}"/>
              </a:ext>
            </a:extLst>
          </p:cNvPr>
          <p:cNvSpPr>
            <a:spLocks noGrp="1"/>
          </p:cNvSpPr>
          <p:nvPr>
            <p:ph idx="1"/>
          </p:nvPr>
        </p:nvSpPr>
        <p:spPr>
          <a:xfrm>
            <a:off x="457200" y="1052513"/>
            <a:ext cx="8229600" cy="4857750"/>
          </a:xfrm>
        </p:spPr>
        <p:txBody>
          <a:bodyPr/>
          <a:lstStyle/>
          <a:p>
            <a:pPr>
              <a:defRPr/>
            </a:pPr>
            <a:r>
              <a:rPr lang="zh-CN" altLang="en-US" noProof="1">
                <a:solidFill>
                  <a:schemeClr val="bg1">
                    <a:lumMod val="65000"/>
                  </a:schemeClr>
                </a:solidFill>
                <a:sym typeface="+mn-ea"/>
              </a:rPr>
              <a:t>数据在计算机中的表示与存储</a:t>
            </a:r>
          </a:p>
          <a:p>
            <a:pPr lvl="2">
              <a:defRPr/>
            </a:pPr>
            <a:r>
              <a:rPr lang="zh-CN" altLang="en-US" sz="2680" noProof="1">
                <a:solidFill>
                  <a:schemeClr val="bg1">
                    <a:lumMod val="65000"/>
                  </a:schemeClr>
                </a:solidFill>
                <a:sym typeface="+mn-ea"/>
              </a:rPr>
              <a:t>数据编码与表示</a:t>
            </a:r>
            <a:endParaRPr lang="en-US" altLang="zh-CN" sz="2680" noProof="1">
              <a:solidFill>
                <a:schemeClr val="bg1">
                  <a:lumMod val="65000"/>
                </a:schemeClr>
              </a:solidFill>
              <a:sym typeface="+mn-ea"/>
            </a:endParaRPr>
          </a:p>
          <a:p>
            <a:pPr lvl="3">
              <a:defRPr/>
            </a:pPr>
            <a:r>
              <a:rPr lang="zh-CN" altLang="en-US" sz="2280" noProof="1">
                <a:solidFill>
                  <a:schemeClr val="bg1">
                    <a:lumMod val="65000"/>
                  </a:schemeClr>
                </a:solidFill>
                <a:sym typeface="+mn-ea"/>
              </a:rPr>
              <a:t>逻辑型数据</a:t>
            </a:r>
            <a:endParaRPr lang="en-US" altLang="zh-CN" sz="2280" noProof="1">
              <a:solidFill>
                <a:schemeClr val="bg1">
                  <a:lumMod val="65000"/>
                </a:schemeClr>
              </a:solidFill>
              <a:sym typeface="+mn-ea"/>
            </a:endParaRPr>
          </a:p>
          <a:p>
            <a:pPr lvl="3">
              <a:defRPr/>
            </a:pPr>
            <a:r>
              <a:rPr lang="zh-CN" altLang="en-US" sz="2280" noProof="1">
                <a:solidFill>
                  <a:schemeClr val="bg1">
                    <a:lumMod val="65000"/>
                  </a:schemeClr>
                </a:solidFill>
                <a:sym typeface="+mn-ea"/>
              </a:rPr>
              <a:t>字符型数据</a:t>
            </a:r>
            <a:endParaRPr lang="en-US" altLang="zh-CN" sz="2280" noProof="1">
              <a:solidFill>
                <a:schemeClr val="bg1">
                  <a:lumMod val="65000"/>
                </a:schemeClr>
              </a:solidFill>
              <a:sym typeface="+mn-ea"/>
            </a:endParaRPr>
          </a:p>
          <a:p>
            <a:pPr lvl="3">
              <a:defRPr/>
            </a:pPr>
            <a:r>
              <a:rPr lang="zh-CN" altLang="en-US" sz="2280" noProof="1">
                <a:solidFill>
                  <a:schemeClr val="bg1">
                    <a:lumMod val="65000"/>
                  </a:schemeClr>
                </a:solidFill>
                <a:sym typeface="+mn-ea"/>
              </a:rPr>
              <a:t>字符串数据</a:t>
            </a:r>
            <a:endParaRPr lang="en-US" altLang="zh-CN" sz="2280" noProof="1">
              <a:solidFill>
                <a:schemeClr val="bg1">
                  <a:lumMod val="65000"/>
                </a:schemeClr>
              </a:solidFill>
              <a:sym typeface="+mn-ea"/>
            </a:endParaRPr>
          </a:p>
          <a:p>
            <a:pPr lvl="3">
              <a:defRPr/>
            </a:pPr>
            <a:r>
              <a:rPr lang="zh-CN" altLang="en-US" sz="2280" noProof="1">
                <a:solidFill>
                  <a:schemeClr val="bg1">
                    <a:lumMod val="65000"/>
                  </a:schemeClr>
                </a:solidFill>
                <a:sym typeface="+mn-ea"/>
              </a:rPr>
              <a:t>二、八、十、十六进制数据转换</a:t>
            </a:r>
          </a:p>
          <a:p>
            <a:pPr lvl="2">
              <a:defRPr/>
            </a:pPr>
            <a:r>
              <a:rPr lang="zh-CN" altLang="en-US" sz="2680" noProof="1">
                <a:solidFill>
                  <a:schemeClr val="bg1">
                    <a:lumMod val="65000"/>
                  </a:schemeClr>
                </a:solidFill>
                <a:sym typeface="+mn-ea"/>
              </a:rPr>
              <a:t>数值存储形式</a:t>
            </a:r>
            <a:endParaRPr lang="zh-CN" altLang="en-US" sz="2680" noProof="1">
              <a:solidFill>
                <a:schemeClr val="bg1">
                  <a:lumMod val="65000"/>
                </a:schemeClr>
              </a:solidFill>
            </a:endParaRPr>
          </a:p>
          <a:p>
            <a:pPr lvl="3">
              <a:defRPr/>
            </a:pPr>
            <a:r>
              <a:rPr lang="zh-CN" altLang="en-US" sz="2280" noProof="1">
                <a:solidFill>
                  <a:schemeClr val="bg1">
                    <a:lumMod val="65000"/>
                  </a:schemeClr>
                </a:solidFill>
                <a:sym typeface="+mn-ea"/>
              </a:rPr>
              <a:t>定点数存储</a:t>
            </a:r>
            <a:endParaRPr lang="en-US" altLang="zh-CN" sz="2280" noProof="1">
              <a:solidFill>
                <a:schemeClr val="bg1">
                  <a:lumMod val="65000"/>
                </a:schemeClr>
              </a:solidFill>
              <a:sym typeface="+mn-ea"/>
            </a:endParaRPr>
          </a:p>
          <a:p>
            <a:pPr lvl="4">
              <a:defRPr/>
            </a:pPr>
            <a:r>
              <a:rPr lang="zh-CN" altLang="en-US" sz="2280" noProof="1">
                <a:solidFill>
                  <a:srgbClr val="000000"/>
                </a:solidFill>
                <a:sym typeface="+mn-ea"/>
              </a:rPr>
              <a:t>原码 补码 反码 移码</a:t>
            </a:r>
            <a:endParaRPr lang="zh-CN" altLang="en-US" sz="2280" noProof="1"/>
          </a:p>
          <a:p>
            <a:pPr lvl="3">
              <a:defRPr/>
            </a:pPr>
            <a:r>
              <a:rPr lang="zh-CN" altLang="en-US" sz="2280" noProof="1">
                <a:sym typeface="+mn-ea"/>
              </a:rPr>
              <a:t>浮点数存储</a:t>
            </a:r>
            <a:endParaRPr lang="zh-CN" altLang="en-US" sz="2280" noProof="1"/>
          </a:p>
          <a:p>
            <a:pPr>
              <a:defRPr/>
            </a:pPr>
            <a:r>
              <a:rPr lang="zh-CN" altLang="en-US" noProof="1">
                <a:sym typeface="+mn-ea"/>
              </a:rPr>
              <a:t>运算器</a:t>
            </a:r>
            <a:endParaRPr lang="zh-CN" altLang="en-US"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036289">
            <a:extLst>
              <a:ext uri="{FF2B5EF4-FFF2-40B4-BE49-F238E27FC236}">
                <a16:creationId xmlns:a16="http://schemas.microsoft.com/office/drawing/2014/main" id="{CFA64547-C375-48D1-90D2-4159AC884C01}"/>
              </a:ext>
            </a:extLst>
          </p:cNvPr>
          <p:cNvSpPr>
            <a:spLocks noGrp="1" noChangeArrowheads="1"/>
          </p:cNvSpPr>
          <p:nvPr>
            <p:ph type="title"/>
          </p:nvPr>
        </p:nvSpPr>
        <p:spPr>
          <a:xfrm>
            <a:off x="406400" y="228600"/>
            <a:ext cx="7118350" cy="752475"/>
          </a:xfrm>
        </p:spPr>
        <p:txBody>
          <a:bodyPr/>
          <a:lstStyle/>
          <a:p>
            <a:r>
              <a:rPr lang="zh-CN" altLang="en-US" sz="3600"/>
              <a:t>例</a:t>
            </a:r>
            <a:r>
              <a:rPr lang="en-US" altLang="zh-CN" sz="3600"/>
              <a:t>2</a:t>
            </a:r>
            <a:endParaRPr lang="en-US" altLang="zh-CN"/>
          </a:p>
        </p:txBody>
      </p:sp>
      <p:sp>
        <p:nvSpPr>
          <p:cNvPr id="44034" name="文本占位符 1036290">
            <a:extLst>
              <a:ext uri="{FF2B5EF4-FFF2-40B4-BE49-F238E27FC236}">
                <a16:creationId xmlns:a16="http://schemas.microsoft.com/office/drawing/2014/main" id="{255B087C-DF1A-4F42-9811-D3E12484882B}"/>
              </a:ext>
            </a:extLst>
          </p:cNvPr>
          <p:cNvSpPr>
            <a:spLocks noGrp="1" noChangeArrowheads="1"/>
          </p:cNvSpPr>
          <p:nvPr>
            <p:ph idx="1"/>
          </p:nvPr>
        </p:nvSpPr>
        <p:spPr>
          <a:xfrm>
            <a:off x="468313" y="2708275"/>
            <a:ext cx="8229600" cy="3600450"/>
          </a:xfrm>
        </p:spPr>
        <p:txBody>
          <a:bodyPr/>
          <a:lstStyle/>
          <a:p>
            <a:pPr>
              <a:buFontTx/>
              <a:buNone/>
            </a:pPr>
            <a:r>
              <a:rPr lang="zh-CN" altLang="en-US"/>
              <a:t>解</a:t>
            </a:r>
            <a:r>
              <a:rPr lang="en-US" altLang="zh-CN"/>
              <a:t>:          [X]</a:t>
            </a:r>
            <a:r>
              <a:rPr lang="zh-CN" altLang="en-US" baseline="-25000"/>
              <a:t>补</a:t>
            </a:r>
            <a:r>
              <a:rPr lang="en-US" altLang="zh-CN"/>
              <a:t>=  00.1 0 0 1</a:t>
            </a:r>
          </a:p>
          <a:p>
            <a:pPr>
              <a:buFontTx/>
              <a:buNone/>
            </a:pPr>
            <a:r>
              <a:rPr lang="en-US" altLang="zh-CN"/>
              <a:t>             +[Y]</a:t>
            </a:r>
            <a:r>
              <a:rPr lang="zh-CN" altLang="en-US" baseline="-25000"/>
              <a:t>补</a:t>
            </a:r>
            <a:r>
              <a:rPr lang="en-US" altLang="zh-CN"/>
              <a:t>=  00.0 1 0 1</a:t>
            </a:r>
          </a:p>
          <a:p>
            <a:pPr>
              <a:buFontTx/>
              <a:buNone/>
            </a:pPr>
            <a:r>
              <a:rPr lang="en-US" altLang="zh-CN"/>
              <a:t>          [X+Y]</a:t>
            </a:r>
            <a:r>
              <a:rPr lang="zh-CN" altLang="en-US" baseline="-25000"/>
              <a:t>补</a:t>
            </a:r>
            <a:r>
              <a:rPr lang="en-US" altLang="zh-CN"/>
              <a:t>=   00.1 1 1 0</a:t>
            </a:r>
          </a:p>
          <a:p>
            <a:endParaRPr lang="en-US" altLang="zh-CN"/>
          </a:p>
          <a:p>
            <a:pPr>
              <a:buFontTx/>
              <a:buNone/>
            </a:pPr>
            <a:r>
              <a:rPr lang="en-US" altLang="zh-CN"/>
              <a:t>		</a:t>
            </a:r>
            <a:r>
              <a:rPr lang="zh-CN" altLang="en-US"/>
              <a:t>两个符号位相同，运算结果无溢出	</a:t>
            </a:r>
          </a:p>
          <a:p>
            <a:pPr>
              <a:buFontTx/>
              <a:buNone/>
            </a:pPr>
            <a:r>
              <a:rPr lang="zh-CN" altLang="en-US"/>
              <a:t>				</a:t>
            </a:r>
            <a:r>
              <a:rPr lang="en-US" altLang="zh-CN"/>
              <a:t>X+Y=+0.1110</a:t>
            </a:r>
          </a:p>
        </p:txBody>
      </p:sp>
      <p:sp>
        <p:nvSpPr>
          <p:cNvPr id="44035" name="直接连接符 1036291">
            <a:extLst>
              <a:ext uri="{FF2B5EF4-FFF2-40B4-BE49-F238E27FC236}">
                <a16:creationId xmlns:a16="http://schemas.microsoft.com/office/drawing/2014/main" id="{A2347EA4-EB1A-4D95-BF44-729E82A60971}"/>
              </a:ext>
            </a:extLst>
          </p:cNvPr>
          <p:cNvSpPr>
            <a:spLocks noChangeShapeType="1"/>
          </p:cNvSpPr>
          <p:nvPr/>
        </p:nvSpPr>
        <p:spPr bwMode="auto">
          <a:xfrm>
            <a:off x="1682750" y="3933825"/>
            <a:ext cx="3733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6" name="矩形 1036292">
            <a:extLst>
              <a:ext uri="{FF2B5EF4-FFF2-40B4-BE49-F238E27FC236}">
                <a16:creationId xmlns:a16="http://schemas.microsoft.com/office/drawing/2014/main" id="{7E21F123-30AB-457B-BF74-060D1509F837}"/>
              </a:ext>
            </a:extLst>
          </p:cNvPr>
          <p:cNvSpPr>
            <a:spLocks noChangeArrowheads="1"/>
          </p:cNvSpPr>
          <p:nvPr/>
        </p:nvSpPr>
        <p:spPr bwMode="auto">
          <a:xfrm>
            <a:off x="468313" y="1125538"/>
            <a:ext cx="7885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楷体_GB2312" pitchFamily="49" charset="-122"/>
              </a:rPr>
              <a:t>设有效数值位为</a:t>
            </a:r>
            <a:r>
              <a:rPr lang="en-US" altLang="zh-CN" sz="2800" b="1"/>
              <a:t>4</a:t>
            </a:r>
            <a:r>
              <a:rPr lang="zh-CN" altLang="en-US" sz="2800" b="1">
                <a:ea typeface="楷体_GB2312" pitchFamily="49" charset="-122"/>
              </a:rPr>
              <a:t>，</a:t>
            </a:r>
            <a:r>
              <a:rPr lang="en-US" altLang="zh-CN" sz="2800" b="1">
                <a:solidFill>
                  <a:schemeClr val="tx2"/>
                </a:solidFill>
              </a:rPr>
              <a:t>X=0.1001</a:t>
            </a:r>
            <a:r>
              <a:rPr lang="zh-CN" altLang="en-US" sz="2800" b="1">
                <a:solidFill>
                  <a:schemeClr val="tx2"/>
                </a:solidFill>
                <a:ea typeface="楷体_GB2312" pitchFamily="49" charset="-122"/>
              </a:rPr>
              <a:t>，</a:t>
            </a:r>
            <a:r>
              <a:rPr lang="en-US" altLang="zh-CN" sz="2800" b="1">
                <a:solidFill>
                  <a:schemeClr val="tx2"/>
                </a:solidFill>
              </a:rPr>
              <a:t>Y=0.0101</a:t>
            </a:r>
            <a:r>
              <a:rPr lang="zh-CN" altLang="en-US" sz="2800" b="1">
                <a:solidFill>
                  <a:schemeClr val="tx2"/>
                </a:solidFill>
                <a:ea typeface="楷体_GB2312" pitchFamily="49" charset="-122"/>
              </a:rPr>
              <a:t>，求</a:t>
            </a:r>
            <a:r>
              <a:rPr lang="en-US" altLang="zh-CN" sz="2800" b="1">
                <a:solidFill>
                  <a:schemeClr val="tx2"/>
                </a:solidFill>
              </a:rPr>
              <a:t>[X+Y]=</a:t>
            </a:r>
            <a:r>
              <a:rPr lang="zh-CN" altLang="en-US" sz="2800" b="1">
                <a:solidFill>
                  <a:schemeClr val="tx2"/>
                </a:solidFill>
                <a:ea typeface="楷体_GB2312" pitchFamily="49" charset="-122"/>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038337">
            <a:extLst>
              <a:ext uri="{FF2B5EF4-FFF2-40B4-BE49-F238E27FC236}">
                <a16:creationId xmlns:a16="http://schemas.microsoft.com/office/drawing/2014/main" id="{009189C4-E8EE-4616-B259-1E5A411F5969}"/>
              </a:ext>
            </a:extLst>
          </p:cNvPr>
          <p:cNvSpPr>
            <a:spLocks noGrp="1" noChangeArrowheads="1"/>
          </p:cNvSpPr>
          <p:nvPr>
            <p:ph type="title"/>
          </p:nvPr>
        </p:nvSpPr>
        <p:spPr/>
        <p:txBody>
          <a:bodyPr/>
          <a:lstStyle/>
          <a:p>
            <a:r>
              <a:rPr lang="zh-CN" altLang="en-US" sz="3600"/>
              <a:t>例</a:t>
            </a:r>
            <a:r>
              <a:rPr lang="en-US" altLang="zh-CN" sz="3600"/>
              <a:t>3</a:t>
            </a:r>
          </a:p>
        </p:txBody>
      </p:sp>
      <p:sp>
        <p:nvSpPr>
          <p:cNvPr id="45058" name="文本占位符 1038338">
            <a:extLst>
              <a:ext uri="{FF2B5EF4-FFF2-40B4-BE49-F238E27FC236}">
                <a16:creationId xmlns:a16="http://schemas.microsoft.com/office/drawing/2014/main" id="{E61063F1-1743-4E8D-82B6-60B161482440}"/>
              </a:ext>
            </a:extLst>
          </p:cNvPr>
          <p:cNvSpPr>
            <a:spLocks noGrp="1" noChangeArrowheads="1"/>
          </p:cNvSpPr>
          <p:nvPr>
            <p:ph idx="1"/>
          </p:nvPr>
        </p:nvSpPr>
        <p:spPr>
          <a:xfrm>
            <a:off x="468313" y="2565400"/>
            <a:ext cx="8229600" cy="3992563"/>
          </a:xfrm>
        </p:spPr>
        <p:txBody>
          <a:bodyPr/>
          <a:lstStyle/>
          <a:p>
            <a:pPr>
              <a:buFontTx/>
              <a:buNone/>
            </a:pPr>
            <a:r>
              <a:rPr lang="zh-CN" altLang="en-US"/>
              <a:t>解</a:t>
            </a:r>
            <a:r>
              <a:rPr lang="en-US" altLang="zh-CN"/>
              <a:t>:           [X]</a:t>
            </a:r>
            <a:r>
              <a:rPr lang="zh-CN" altLang="en-US" baseline="-25000"/>
              <a:t>补</a:t>
            </a:r>
            <a:r>
              <a:rPr lang="en-US" altLang="zh-CN"/>
              <a:t>=   00. 1 0 1 1</a:t>
            </a:r>
          </a:p>
          <a:p>
            <a:pPr>
              <a:buFontTx/>
              <a:buNone/>
            </a:pPr>
            <a:r>
              <a:rPr lang="en-US" altLang="zh-CN"/>
              <a:t>              + [Y]</a:t>
            </a:r>
            <a:r>
              <a:rPr lang="zh-CN" altLang="en-US" baseline="-25000"/>
              <a:t>补</a:t>
            </a:r>
            <a:r>
              <a:rPr lang="en-US" altLang="zh-CN"/>
              <a:t>=  00. 0 1 1 1 </a:t>
            </a:r>
          </a:p>
          <a:p>
            <a:pPr>
              <a:buFontTx/>
              <a:buNone/>
            </a:pPr>
            <a:r>
              <a:rPr lang="en-US" altLang="zh-CN"/>
              <a:t>            [X+Y]</a:t>
            </a:r>
            <a:r>
              <a:rPr lang="zh-CN" altLang="en-US" baseline="-25000"/>
              <a:t>补</a:t>
            </a:r>
            <a:r>
              <a:rPr lang="en-US" altLang="zh-CN"/>
              <a:t>=   01. 0 0 1 0</a:t>
            </a:r>
          </a:p>
          <a:p>
            <a:endParaRPr lang="en-US" altLang="zh-CN"/>
          </a:p>
          <a:p>
            <a:pPr>
              <a:buFontTx/>
              <a:buNone/>
            </a:pPr>
            <a:r>
              <a:rPr lang="en-US" altLang="zh-CN"/>
              <a:t>		</a:t>
            </a:r>
            <a:r>
              <a:rPr lang="zh-CN" altLang="en-US"/>
              <a:t>两个符号位为</a:t>
            </a:r>
            <a:r>
              <a:rPr lang="en-US" altLang="zh-CN"/>
              <a:t>01</a:t>
            </a:r>
            <a:r>
              <a:rPr lang="zh-CN" altLang="en-US"/>
              <a:t>，运算结果</a:t>
            </a:r>
            <a:r>
              <a:rPr lang="zh-CN" altLang="en-US">
                <a:solidFill>
                  <a:srgbClr val="A50021"/>
                </a:solidFill>
              </a:rPr>
              <a:t>正溢出</a:t>
            </a:r>
          </a:p>
        </p:txBody>
      </p:sp>
      <p:sp>
        <p:nvSpPr>
          <p:cNvPr id="45059" name="直接连接符 1038339">
            <a:extLst>
              <a:ext uri="{FF2B5EF4-FFF2-40B4-BE49-F238E27FC236}">
                <a16:creationId xmlns:a16="http://schemas.microsoft.com/office/drawing/2014/main" id="{BAE1BBB3-FFF9-435D-A33E-1909B485E18A}"/>
              </a:ext>
            </a:extLst>
          </p:cNvPr>
          <p:cNvSpPr>
            <a:spLocks noChangeShapeType="1"/>
          </p:cNvSpPr>
          <p:nvPr/>
        </p:nvSpPr>
        <p:spPr bwMode="auto">
          <a:xfrm>
            <a:off x="971550" y="3789363"/>
            <a:ext cx="693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0" name="矩形 1038340">
            <a:extLst>
              <a:ext uri="{FF2B5EF4-FFF2-40B4-BE49-F238E27FC236}">
                <a16:creationId xmlns:a16="http://schemas.microsoft.com/office/drawing/2014/main" id="{173905B7-AC76-49C8-B6C6-D56F827FBF14}"/>
              </a:ext>
            </a:extLst>
          </p:cNvPr>
          <p:cNvSpPr>
            <a:spLocks noChangeArrowheads="1"/>
          </p:cNvSpPr>
          <p:nvPr/>
        </p:nvSpPr>
        <p:spPr bwMode="auto">
          <a:xfrm>
            <a:off x="323850" y="1268413"/>
            <a:ext cx="85693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楷体_GB2312" pitchFamily="49" charset="-122"/>
              </a:rPr>
              <a:t>设有效数值位为</a:t>
            </a:r>
            <a:r>
              <a:rPr lang="en-US" altLang="zh-CN" sz="2800" b="1"/>
              <a:t>4</a:t>
            </a:r>
            <a:r>
              <a:rPr lang="zh-CN" altLang="en-US" sz="2800" b="1">
                <a:ea typeface="楷体_GB2312" pitchFamily="49" charset="-122"/>
              </a:rPr>
              <a:t>，</a:t>
            </a:r>
            <a:r>
              <a:rPr lang="zh-CN" altLang="en-US" sz="3600" b="1">
                <a:solidFill>
                  <a:schemeClr val="tx2"/>
                </a:solidFill>
                <a:ea typeface="楷体_GB2312" pitchFamily="49" charset="-122"/>
              </a:rPr>
              <a:t> </a:t>
            </a:r>
            <a:r>
              <a:rPr lang="en-US" altLang="zh-CN" sz="2800" b="1">
                <a:solidFill>
                  <a:schemeClr val="tx2"/>
                </a:solidFill>
              </a:rPr>
              <a:t>X= 0.1011</a:t>
            </a:r>
            <a:r>
              <a:rPr lang="zh-CN" altLang="en-US" sz="2800" b="1">
                <a:solidFill>
                  <a:schemeClr val="tx2"/>
                </a:solidFill>
                <a:ea typeface="楷体_GB2312" pitchFamily="49" charset="-122"/>
              </a:rPr>
              <a:t>，</a:t>
            </a:r>
            <a:r>
              <a:rPr lang="en-US" altLang="zh-CN" sz="2800" b="1">
                <a:solidFill>
                  <a:schemeClr val="tx2"/>
                </a:solidFill>
              </a:rPr>
              <a:t>Y= 0.0111</a:t>
            </a:r>
            <a:r>
              <a:rPr lang="zh-CN" altLang="en-US" sz="2800" b="1">
                <a:solidFill>
                  <a:schemeClr val="tx2"/>
                </a:solidFill>
                <a:ea typeface="楷体_GB2312" pitchFamily="49" charset="-122"/>
              </a:rPr>
              <a:t>，求 </a:t>
            </a:r>
            <a:r>
              <a:rPr lang="en-US" altLang="zh-CN" sz="2800" b="1">
                <a:solidFill>
                  <a:schemeClr val="tx2"/>
                </a:solidFill>
              </a:rPr>
              <a:t>[X+Y]=</a:t>
            </a:r>
            <a:r>
              <a:rPr lang="zh-CN" altLang="en-US" sz="2800" b="1">
                <a:solidFill>
                  <a:schemeClr val="tx2"/>
                </a:solidFill>
                <a:ea typeface="楷体_GB2312" pitchFamily="49"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039361">
            <a:extLst>
              <a:ext uri="{FF2B5EF4-FFF2-40B4-BE49-F238E27FC236}">
                <a16:creationId xmlns:a16="http://schemas.microsoft.com/office/drawing/2014/main" id="{FFD47B45-156A-4946-9182-9DF89AC97188}"/>
              </a:ext>
            </a:extLst>
          </p:cNvPr>
          <p:cNvSpPr>
            <a:spLocks noGrp="1" noChangeArrowheads="1"/>
          </p:cNvSpPr>
          <p:nvPr>
            <p:ph type="title"/>
          </p:nvPr>
        </p:nvSpPr>
        <p:spPr/>
        <p:txBody>
          <a:bodyPr/>
          <a:lstStyle/>
          <a:p>
            <a:r>
              <a:rPr lang="zh-CN" altLang="en-US" sz="3600"/>
              <a:t>例</a:t>
            </a:r>
            <a:r>
              <a:rPr lang="en-US" altLang="zh-CN" sz="3600"/>
              <a:t>4</a:t>
            </a:r>
          </a:p>
        </p:txBody>
      </p:sp>
      <p:sp>
        <p:nvSpPr>
          <p:cNvPr id="46082" name="文本占位符 1039362">
            <a:extLst>
              <a:ext uri="{FF2B5EF4-FFF2-40B4-BE49-F238E27FC236}">
                <a16:creationId xmlns:a16="http://schemas.microsoft.com/office/drawing/2014/main" id="{1EEDB5BF-09D2-4CE7-AE90-340E05872C63}"/>
              </a:ext>
            </a:extLst>
          </p:cNvPr>
          <p:cNvSpPr>
            <a:spLocks noGrp="1" noChangeArrowheads="1"/>
          </p:cNvSpPr>
          <p:nvPr>
            <p:ph idx="1"/>
          </p:nvPr>
        </p:nvSpPr>
        <p:spPr>
          <a:xfrm>
            <a:off x="468313" y="1916113"/>
            <a:ext cx="8178800" cy="4572000"/>
          </a:xfrm>
        </p:spPr>
        <p:txBody>
          <a:bodyPr/>
          <a:lstStyle/>
          <a:p>
            <a:pPr>
              <a:buFontTx/>
              <a:buNone/>
            </a:pPr>
            <a:r>
              <a:rPr lang="zh-CN" altLang="en-US"/>
              <a:t>解</a:t>
            </a:r>
            <a:r>
              <a:rPr lang="en-US" altLang="zh-CN"/>
              <a:t>:       [X]</a:t>
            </a:r>
            <a:r>
              <a:rPr lang="zh-CN" altLang="en-US" baseline="-25000"/>
              <a:t>补</a:t>
            </a:r>
            <a:r>
              <a:rPr lang="en-US" altLang="zh-CN"/>
              <a:t>= 11.0100+1=11.0101</a:t>
            </a:r>
          </a:p>
          <a:p>
            <a:pPr>
              <a:buFontTx/>
              <a:buNone/>
            </a:pPr>
            <a:r>
              <a:rPr lang="en-US" altLang="zh-CN"/>
              <a:t>            [Y]</a:t>
            </a:r>
            <a:r>
              <a:rPr lang="zh-CN" altLang="en-US" baseline="-25000"/>
              <a:t>补</a:t>
            </a:r>
            <a:r>
              <a:rPr lang="en-US" altLang="zh-CN"/>
              <a:t>= 00.0111      [-Y]</a:t>
            </a:r>
            <a:r>
              <a:rPr lang="zh-CN" altLang="en-US" baseline="-25000"/>
              <a:t>补</a:t>
            </a:r>
            <a:r>
              <a:rPr lang="en-US" altLang="zh-CN"/>
              <a:t>=11.1001</a:t>
            </a:r>
          </a:p>
          <a:p>
            <a:pPr>
              <a:lnSpc>
                <a:spcPct val="150000"/>
              </a:lnSpc>
              <a:buFontTx/>
              <a:buNone/>
            </a:pPr>
            <a:r>
              <a:rPr lang="en-US" altLang="zh-CN"/>
              <a:t>  		                           [X]</a:t>
            </a:r>
            <a:r>
              <a:rPr lang="zh-CN" altLang="en-US" baseline="-25000"/>
              <a:t>补</a:t>
            </a:r>
            <a:r>
              <a:rPr lang="zh-CN" altLang="en-US"/>
              <a:t> </a:t>
            </a:r>
            <a:r>
              <a:rPr lang="en-US" altLang="zh-CN"/>
              <a:t>=   1 1. 0 1 0 1</a:t>
            </a:r>
          </a:p>
          <a:p>
            <a:pPr>
              <a:buFontTx/>
              <a:buNone/>
            </a:pPr>
            <a:r>
              <a:rPr lang="en-US" altLang="zh-CN"/>
              <a:t>                               + [-Y]</a:t>
            </a:r>
            <a:r>
              <a:rPr lang="zh-CN" altLang="en-US" baseline="-25000"/>
              <a:t>补</a:t>
            </a:r>
            <a:r>
              <a:rPr lang="zh-CN" altLang="en-US"/>
              <a:t> </a:t>
            </a:r>
            <a:r>
              <a:rPr lang="en-US" altLang="zh-CN"/>
              <a:t>=   1 1. 1 0 0 1  </a:t>
            </a:r>
          </a:p>
          <a:p>
            <a:pPr>
              <a:buFontTx/>
              <a:buNone/>
            </a:pPr>
            <a:r>
              <a:rPr lang="en-US" altLang="zh-CN"/>
              <a:t>                               [X+Y]</a:t>
            </a:r>
            <a:r>
              <a:rPr lang="zh-CN" altLang="en-US" baseline="-25000"/>
              <a:t>补</a:t>
            </a:r>
            <a:r>
              <a:rPr lang="zh-CN" altLang="en-US"/>
              <a:t> </a:t>
            </a:r>
            <a:r>
              <a:rPr lang="en-US" altLang="zh-CN"/>
              <a:t>= </a:t>
            </a:r>
            <a:r>
              <a:rPr lang="en-US" altLang="zh-CN">
                <a:solidFill>
                  <a:srgbClr val="A50021"/>
                </a:solidFill>
              </a:rPr>
              <a:t>1</a:t>
            </a:r>
            <a:r>
              <a:rPr lang="en-US" altLang="zh-CN"/>
              <a:t>1 0. 1 1 1 0</a:t>
            </a:r>
          </a:p>
          <a:p>
            <a:pPr>
              <a:lnSpc>
                <a:spcPct val="170000"/>
              </a:lnSpc>
              <a:buFontTx/>
              <a:buNone/>
            </a:pPr>
            <a:r>
              <a:rPr lang="en-US" altLang="zh-CN"/>
              <a:t>		</a:t>
            </a:r>
            <a:r>
              <a:rPr lang="zh-CN" altLang="en-US"/>
              <a:t>两个符号位</a:t>
            </a:r>
            <a:r>
              <a:rPr lang="en-US" altLang="zh-CN"/>
              <a:t>10</a:t>
            </a:r>
            <a:r>
              <a:rPr lang="zh-CN" altLang="en-US"/>
              <a:t>不同</a:t>
            </a:r>
            <a:r>
              <a:rPr lang="en-US" altLang="zh-CN"/>
              <a:t>,</a:t>
            </a:r>
            <a:r>
              <a:rPr lang="zh-CN" altLang="en-US"/>
              <a:t>运算结果</a:t>
            </a:r>
            <a:r>
              <a:rPr lang="zh-CN" altLang="en-US">
                <a:solidFill>
                  <a:srgbClr val="A50021"/>
                </a:solidFill>
              </a:rPr>
              <a:t>负溢出</a:t>
            </a:r>
            <a:r>
              <a:rPr lang="zh-CN" altLang="en-US"/>
              <a:t>。</a:t>
            </a:r>
          </a:p>
        </p:txBody>
      </p:sp>
      <p:sp>
        <p:nvSpPr>
          <p:cNvPr id="46083" name="直接连接符 1039363">
            <a:extLst>
              <a:ext uri="{FF2B5EF4-FFF2-40B4-BE49-F238E27FC236}">
                <a16:creationId xmlns:a16="http://schemas.microsoft.com/office/drawing/2014/main" id="{96024D9E-DB3A-4DFF-A4F4-D537F0C84B5F}"/>
              </a:ext>
            </a:extLst>
          </p:cNvPr>
          <p:cNvSpPr>
            <a:spLocks noChangeShapeType="1"/>
          </p:cNvSpPr>
          <p:nvPr/>
        </p:nvSpPr>
        <p:spPr bwMode="auto">
          <a:xfrm>
            <a:off x="3851275" y="4508500"/>
            <a:ext cx="464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4" name="矩形 1039364">
            <a:extLst>
              <a:ext uri="{FF2B5EF4-FFF2-40B4-BE49-F238E27FC236}">
                <a16:creationId xmlns:a16="http://schemas.microsoft.com/office/drawing/2014/main" id="{F2F24E80-B5C0-477C-AE23-BEF851D1EE87}"/>
              </a:ext>
            </a:extLst>
          </p:cNvPr>
          <p:cNvSpPr>
            <a:spLocks noChangeArrowheads="1"/>
          </p:cNvSpPr>
          <p:nvPr/>
        </p:nvSpPr>
        <p:spPr bwMode="auto">
          <a:xfrm>
            <a:off x="323850" y="105251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楷体_GB2312" pitchFamily="49" charset="-122"/>
              </a:rPr>
              <a:t>设有效数值位为</a:t>
            </a:r>
            <a:r>
              <a:rPr lang="en-US" altLang="zh-CN" sz="2800" b="1"/>
              <a:t>4</a:t>
            </a:r>
            <a:r>
              <a:rPr lang="zh-CN" altLang="en-US" sz="2800" b="1">
                <a:ea typeface="楷体_GB2312" pitchFamily="49" charset="-122"/>
              </a:rPr>
              <a:t>，</a:t>
            </a:r>
            <a:r>
              <a:rPr lang="zh-CN" altLang="en-US" sz="2800" b="1">
                <a:solidFill>
                  <a:schemeClr val="tx2"/>
                </a:solidFill>
                <a:ea typeface="楷体_GB2312" pitchFamily="49" charset="-122"/>
              </a:rPr>
              <a:t> </a:t>
            </a:r>
            <a:r>
              <a:rPr lang="en-US" altLang="zh-CN" sz="2800" b="1">
                <a:solidFill>
                  <a:schemeClr val="tx2"/>
                </a:solidFill>
              </a:rPr>
              <a:t>X= - 0.1011</a:t>
            </a:r>
            <a:r>
              <a:rPr lang="zh-CN" altLang="en-US" sz="2800" b="1">
                <a:solidFill>
                  <a:schemeClr val="tx2"/>
                </a:solidFill>
                <a:ea typeface="楷体_GB2312" pitchFamily="49" charset="-122"/>
              </a:rPr>
              <a:t>，</a:t>
            </a:r>
            <a:r>
              <a:rPr lang="en-US" altLang="zh-CN" sz="2800" b="1">
                <a:solidFill>
                  <a:schemeClr val="tx2"/>
                </a:solidFill>
              </a:rPr>
              <a:t>Y= 0.0111</a:t>
            </a:r>
            <a:r>
              <a:rPr lang="zh-CN" altLang="en-US" sz="2800" b="1">
                <a:solidFill>
                  <a:schemeClr val="tx2"/>
                </a:solidFill>
                <a:ea typeface="楷体_GB2312" pitchFamily="49" charset="-122"/>
              </a:rPr>
              <a:t>，求 </a:t>
            </a:r>
            <a:r>
              <a:rPr lang="en-US" altLang="zh-CN" sz="2800" b="1">
                <a:solidFill>
                  <a:schemeClr val="tx2"/>
                </a:solidFill>
              </a:rPr>
              <a:t>[X-Y]=</a:t>
            </a:r>
            <a:r>
              <a:rPr lang="zh-CN" altLang="en-US" sz="2800" b="1">
                <a:solidFill>
                  <a:schemeClr val="tx2"/>
                </a:solidFill>
                <a:ea typeface="楷体_GB2312" pitchFamily="49" charset="-122"/>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047553">
            <a:extLst>
              <a:ext uri="{FF2B5EF4-FFF2-40B4-BE49-F238E27FC236}">
                <a16:creationId xmlns:a16="http://schemas.microsoft.com/office/drawing/2014/main" id="{1F41203C-1CEA-40B3-B64D-A902491BA614}"/>
              </a:ext>
            </a:extLst>
          </p:cNvPr>
          <p:cNvSpPr>
            <a:spLocks noGrp="1" noChangeArrowheads="1"/>
          </p:cNvSpPr>
          <p:nvPr>
            <p:ph type="title"/>
          </p:nvPr>
        </p:nvSpPr>
        <p:spPr>
          <a:xfrm>
            <a:off x="323850" y="188913"/>
            <a:ext cx="7019925" cy="752475"/>
          </a:xfrm>
        </p:spPr>
        <p:txBody>
          <a:bodyPr/>
          <a:lstStyle/>
          <a:p>
            <a:r>
              <a:rPr lang="zh-CN" altLang="en-US"/>
              <a:t>双符号位溢出判断法</a:t>
            </a:r>
            <a:endParaRPr lang="zh-CN" altLang="en-US" sz="2800"/>
          </a:p>
        </p:txBody>
      </p:sp>
      <p:sp>
        <p:nvSpPr>
          <p:cNvPr id="47106" name="文本占位符 1047554">
            <a:extLst>
              <a:ext uri="{FF2B5EF4-FFF2-40B4-BE49-F238E27FC236}">
                <a16:creationId xmlns:a16="http://schemas.microsoft.com/office/drawing/2014/main" id="{6BF90F12-05F4-4E23-9A4C-CAB79C8A9290}"/>
              </a:ext>
            </a:extLst>
          </p:cNvPr>
          <p:cNvSpPr>
            <a:spLocks noGrp="1" noChangeArrowheads="1"/>
          </p:cNvSpPr>
          <p:nvPr>
            <p:ph idx="1"/>
          </p:nvPr>
        </p:nvSpPr>
        <p:spPr>
          <a:xfrm>
            <a:off x="457200" y="1885950"/>
            <a:ext cx="8178800" cy="4591050"/>
          </a:xfrm>
        </p:spPr>
        <p:txBody>
          <a:bodyPr/>
          <a:lstStyle/>
          <a:p>
            <a:pPr marL="0" indent="0">
              <a:buFontTx/>
              <a:buNone/>
            </a:pPr>
            <a:r>
              <a:rPr lang="zh-CN" altLang="en-US"/>
              <a:t>双符号含义：	</a:t>
            </a:r>
            <a:r>
              <a:rPr lang="en-US" altLang="zh-CN">
                <a:solidFill>
                  <a:srgbClr val="FF0000"/>
                </a:solidFill>
              </a:rPr>
              <a:t>0</a:t>
            </a:r>
            <a:r>
              <a:rPr lang="en-US" altLang="zh-CN"/>
              <a:t>0</a:t>
            </a:r>
            <a:r>
              <a:rPr lang="zh-CN" altLang="en-US"/>
              <a:t>表示运算结果为正数；</a:t>
            </a:r>
          </a:p>
          <a:p>
            <a:pPr marL="0" indent="0">
              <a:buFontTx/>
              <a:buNone/>
            </a:pPr>
            <a:r>
              <a:rPr lang="zh-CN" altLang="en-US"/>
              <a:t>			</a:t>
            </a:r>
            <a:r>
              <a:rPr lang="en-US" altLang="zh-CN">
                <a:solidFill>
                  <a:srgbClr val="FF0000"/>
                </a:solidFill>
              </a:rPr>
              <a:t>0</a:t>
            </a:r>
            <a:r>
              <a:rPr lang="en-US" altLang="zh-CN"/>
              <a:t>1</a:t>
            </a:r>
            <a:r>
              <a:rPr lang="zh-CN" altLang="en-US"/>
              <a:t>表示运算结果正溢出；</a:t>
            </a:r>
          </a:p>
          <a:p>
            <a:pPr marL="0" indent="0">
              <a:buFontTx/>
              <a:buNone/>
            </a:pPr>
            <a:r>
              <a:rPr lang="zh-CN" altLang="en-US"/>
              <a:t>			</a:t>
            </a:r>
            <a:r>
              <a:rPr lang="en-US" altLang="zh-CN">
                <a:solidFill>
                  <a:srgbClr val="FF0000"/>
                </a:solidFill>
              </a:rPr>
              <a:t>1</a:t>
            </a:r>
            <a:r>
              <a:rPr lang="en-US" altLang="zh-CN"/>
              <a:t>0</a:t>
            </a:r>
            <a:r>
              <a:rPr lang="zh-CN" altLang="en-US"/>
              <a:t>表示运算结果负溢出；	 		        </a:t>
            </a:r>
            <a:r>
              <a:rPr lang="en-US" altLang="zh-CN">
                <a:solidFill>
                  <a:srgbClr val="FF0000"/>
                </a:solidFill>
              </a:rPr>
              <a:t>1</a:t>
            </a:r>
            <a:r>
              <a:rPr lang="en-US" altLang="zh-CN"/>
              <a:t>1</a:t>
            </a:r>
            <a:r>
              <a:rPr lang="zh-CN" altLang="en-US"/>
              <a:t>表示运算结果为负数。 </a:t>
            </a:r>
          </a:p>
          <a:p>
            <a:pPr marL="0" indent="0">
              <a:lnSpc>
                <a:spcPct val="180000"/>
              </a:lnSpc>
              <a:buFontTx/>
              <a:buNone/>
            </a:pPr>
            <a:r>
              <a:rPr lang="zh-CN" altLang="en-US">
                <a:solidFill>
                  <a:srgbClr val="A50021"/>
                </a:solidFill>
              </a:rPr>
              <a:t>  第一位符号位为运算结果的真正符号位。</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043457">
            <a:extLst>
              <a:ext uri="{FF2B5EF4-FFF2-40B4-BE49-F238E27FC236}">
                <a16:creationId xmlns:a16="http://schemas.microsoft.com/office/drawing/2014/main" id="{46C4186E-1D62-4BA2-9B40-E97D0724A8C3}"/>
              </a:ext>
            </a:extLst>
          </p:cNvPr>
          <p:cNvSpPr>
            <a:spLocks noGrp="1" noChangeArrowheads="1"/>
          </p:cNvSpPr>
          <p:nvPr>
            <p:ph type="title"/>
          </p:nvPr>
        </p:nvSpPr>
        <p:spPr/>
        <p:txBody>
          <a:bodyPr/>
          <a:lstStyle/>
          <a:p>
            <a:r>
              <a:rPr lang="en-US" altLang="zh-CN"/>
              <a:t>3.</a:t>
            </a:r>
            <a:r>
              <a:rPr lang="zh-CN" altLang="en-US"/>
              <a:t>补码加减法所需的硬件配置</a:t>
            </a:r>
          </a:p>
        </p:txBody>
      </p:sp>
      <p:graphicFrame>
        <p:nvGraphicFramePr>
          <p:cNvPr id="49154" name="对象 1043459">
            <a:extLst>
              <a:ext uri="{FF2B5EF4-FFF2-40B4-BE49-F238E27FC236}">
                <a16:creationId xmlns:a16="http://schemas.microsoft.com/office/drawing/2014/main" id="{C1DCE92A-1423-4E40-A38F-1226A2999C07}"/>
              </a:ext>
            </a:extLst>
          </p:cNvPr>
          <p:cNvGraphicFramePr>
            <a:graphicFrameLocks/>
          </p:cNvGraphicFramePr>
          <p:nvPr/>
        </p:nvGraphicFramePr>
        <p:xfrm>
          <a:off x="1187450" y="1844675"/>
          <a:ext cx="6335713" cy="3133725"/>
        </p:xfrm>
        <a:graphic>
          <a:graphicData uri="http://schemas.openxmlformats.org/presentationml/2006/ole">
            <mc:AlternateContent xmlns:mc="http://schemas.openxmlformats.org/markup-compatibility/2006">
              <mc:Choice xmlns:v="urn:schemas-microsoft-com:vml" Requires="v">
                <p:oleObj spid="_x0000_s49183" r:id="rId4" imgW="6335009" imgH="3134162" progId="Paint.Picture">
                  <p:embed/>
                </p:oleObj>
              </mc:Choice>
              <mc:Fallback>
                <p:oleObj r:id="rId4" imgW="6335009" imgH="3134162" progId="Paint.Picture">
                  <p:embed/>
                  <p:pic>
                    <p:nvPicPr>
                      <p:cNvPr id="0" name="对象 104345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844675"/>
                        <a:ext cx="63357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9155" name="组合 1043463">
            <a:extLst>
              <a:ext uri="{FF2B5EF4-FFF2-40B4-BE49-F238E27FC236}">
                <a16:creationId xmlns:a16="http://schemas.microsoft.com/office/drawing/2014/main" id="{D1A9C46E-D0BD-464E-BC4B-394FDD1353DD}"/>
              </a:ext>
            </a:extLst>
          </p:cNvPr>
          <p:cNvGrpSpPr>
            <a:grpSpLocks/>
          </p:cNvGrpSpPr>
          <p:nvPr/>
        </p:nvGrpSpPr>
        <p:grpSpPr bwMode="auto">
          <a:xfrm>
            <a:off x="5241925" y="4227513"/>
            <a:ext cx="336550" cy="366712"/>
            <a:chOff x="3302" y="2663"/>
            <a:chExt cx="212" cy="231"/>
          </a:xfrm>
        </p:grpSpPr>
        <p:sp>
          <p:nvSpPr>
            <p:cNvPr id="49156" name="文本框 1043460">
              <a:extLst>
                <a:ext uri="{FF2B5EF4-FFF2-40B4-BE49-F238E27FC236}">
                  <a16:creationId xmlns:a16="http://schemas.microsoft.com/office/drawing/2014/main" id="{6CEFEE6F-A5AE-4B4D-B8E1-259609237CD3}"/>
                </a:ext>
              </a:extLst>
            </p:cNvPr>
            <p:cNvSpPr txBox="1">
              <a:spLocks noChangeArrowheads="1"/>
            </p:cNvSpPr>
            <p:nvPr/>
          </p:nvSpPr>
          <p:spPr bwMode="auto">
            <a:xfrm>
              <a:off x="3302" y="266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X</a:t>
              </a:r>
            </a:p>
          </p:txBody>
        </p:sp>
        <p:sp>
          <p:nvSpPr>
            <p:cNvPr id="49157" name="直接连接符 1043462">
              <a:extLst>
                <a:ext uri="{FF2B5EF4-FFF2-40B4-BE49-F238E27FC236}">
                  <a16:creationId xmlns:a16="http://schemas.microsoft.com/office/drawing/2014/main" id="{00FCDB31-35C8-41FD-8756-C440112604D5}"/>
                </a:ext>
              </a:extLst>
            </p:cNvPr>
            <p:cNvSpPr>
              <a:spLocks noChangeShapeType="1"/>
            </p:cNvSpPr>
            <p:nvPr/>
          </p:nvSpPr>
          <p:spPr bwMode="auto">
            <a:xfrm>
              <a:off x="3360"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58" name="文本框 1043464">
            <a:extLst>
              <a:ext uri="{FF2B5EF4-FFF2-40B4-BE49-F238E27FC236}">
                <a16:creationId xmlns:a16="http://schemas.microsoft.com/office/drawing/2014/main" id="{1FE69C0B-4829-4A23-9BC8-EDD94E193FEA}"/>
              </a:ext>
            </a:extLst>
          </p:cNvPr>
          <p:cNvSpPr txBox="1">
            <a:spLocks noChangeArrowheads="1"/>
          </p:cNvSpPr>
          <p:nvPr/>
        </p:nvSpPr>
        <p:spPr bwMode="auto">
          <a:xfrm>
            <a:off x="4876800" y="2971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a:t>
            </a:r>
            <a:r>
              <a:rPr lang="en-US" altLang="zh-CN"/>
              <a:t>1</a:t>
            </a:r>
          </a:p>
        </p:txBody>
      </p:sp>
      <p:sp>
        <p:nvSpPr>
          <p:cNvPr id="2" name="圆角矩形标注 1">
            <a:extLst>
              <a:ext uri="{FF2B5EF4-FFF2-40B4-BE49-F238E27FC236}">
                <a16:creationId xmlns:a16="http://schemas.microsoft.com/office/drawing/2014/main" id="{2F6D4A9E-A46E-4E4E-9C8B-78E69B8E46F9}"/>
              </a:ext>
            </a:extLst>
          </p:cNvPr>
          <p:cNvSpPr/>
          <p:nvPr/>
        </p:nvSpPr>
        <p:spPr>
          <a:xfrm>
            <a:off x="7523163" y="1123950"/>
            <a:ext cx="1296987" cy="720725"/>
          </a:xfrm>
          <a:prstGeom prst="wedgeRoundRectCallout">
            <a:avLst>
              <a:gd name="adj1" fmla="val -74595"/>
              <a:gd name="adj2" fmla="val 838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r>
              <a:rPr lang="zh-CN" altLang="en-US" sz="2000" b="1" noProof="1">
                <a:solidFill>
                  <a:srgbClr val="A50021"/>
                </a:solidFill>
              </a:rPr>
              <a:t>减法标记</a:t>
            </a:r>
            <a:endParaRPr lang="zh-CN" altLang="en-US" sz="2000" b="1" noProof="1">
              <a:solidFill>
                <a:srgbClr val="A50021"/>
              </a:solidFill>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044481">
            <a:extLst>
              <a:ext uri="{FF2B5EF4-FFF2-40B4-BE49-F238E27FC236}">
                <a16:creationId xmlns:a16="http://schemas.microsoft.com/office/drawing/2014/main" id="{5EE4750E-BAAC-4A78-88EC-C4637082E8DD}"/>
              </a:ext>
            </a:extLst>
          </p:cNvPr>
          <p:cNvSpPr>
            <a:spLocks noGrp="1" noChangeArrowheads="1"/>
          </p:cNvSpPr>
          <p:nvPr>
            <p:ph type="title"/>
          </p:nvPr>
        </p:nvSpPr>
        <p:spPr/>
        <p:txBody>
          <a:bodyPr/>
          <a:lstStyle/>
          <a:p>
            <a:r>
              <a:rPr lang="en-US" altLang="zh-CN"/>
              <a:t>4.</a:t>
            </a:r>
            <a:r>
              <a:rPr lang="zh-CN" altLang="en-US"/>
              <a:t>补码加减运算控制流程</a:t>
            </a:r>
          </a:p>
        </p:txBody>
      </p:sp>
      <p:graphicFrame>
        <p:nvGraphicFramePr>
          <p:cNvPr id="51202" name="对象 1044483">
            <a:extLst>
              <a:ext uri="{FF2B5EF4-FFF2-40B4-BE49-F238E27FC236}">
                <a16:creationId xmlns:a16="http://schemas.microsoft.com/office/drawing/2014/main" id="{9C3E5092-E007-4E9D-A81E-706C9B0EF703}"/>
              </a:ext>
            </a:extLst>
          </p:cNvPr>
          <p:cNvGraphicFramePr>
            <a:graphicFrameLocks/>
          </p:cNvGraphicFramePr>
          <p:nvPr/>
        </p:nvGraphicFramePr>
        <p:xfrm>
          <a:off x="1752600" y="990600"/>
          <a:ext cx="4751388" cy="5715000"/>
        </p:xfrm>
        <a:graphic>
          <a:graphicData uri="http://schemas.openxmlformats.org/presentationml/2006/ole">
            <mc:AlternateContent xmlns:mc="http://schemas.openxmlformats.org/markup-compatibility/2006">
              <mc:Choice xmlns:v="urn:schemas-microsoft-com:vml" Requires="v">
                <p:oleObj spid="_x0000_s51226" r:id="rId4" imgW="4180952" imgH="5028571" progId="Paint.Picture">
                  <p:embed/>
                </p:oleObj>
              </mc:Choice>
              <mc:Fallback>
                <p:oleObj r:id="rId4" imgW="4180952" imgH="5028571" progId="Paint.Picture">
                  <p:embed/>
                  <p:pic>
                    <p:nvPicPr>
                      <p:cNvPr id="0" name="对象 10444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990600"/>
                        <a:ext cx="4751388"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052673">
            <a:extLst>
              <a:ext uri="{FF2B5EF4-FFF2-40B4-BE49-F238E27FC236}">
                <a16:creationId xmlns:a16="http://schemas.microsoft.com/office/drawing/2014/main" id="{8B99DAB0-1AF8-4391-8EB9-2371F8EDF37C}"/>
              </a:ext>
            </a:extLst>
          </p:cNvPr>
          <p:cNvSpPr>
            <a:spLocks noGrp="1" noChangeArrowheads="1"/>
          </p:cNvSpPr>
          <p:nvPr>
            <p:ph type="title"/>
          </p:nvPr>
        </p:nvSpPr>
        <p:spPr>
          <a:xfrm>
            <a:off x="138113" y="185738"/>
            <a:ext cx="7772400" cy="838200"/>
          </a:xfrm>
        </p:spPr>
        <p:txBody>
          <a:bodyPr/>
          <a:lstStyle/>
          <a:p>
            <a:r>
              <a:rPr lang="zh-CN" altLang="en-US" sz="2800">
                <a:ea typeface="宋体" panose="02010600030101010101" pitchFamily="2" charset="-122"/>
              </a:rPr>
              <a:t>基本的加法</a:t>
            </a:r>
            <a:r>
              <a:rPr lang="en-US" altLang="zh-CN" sz="2800"/>
              <a:t>/</a:t>
            </a:r>
            <a:r>
              <a:rPr lang="zh-CN" altLang="en-US" sz="2800">
                <a:ea typeface="宋体" panose="02010600030101010101" pitchFamily="2" charset="-122"/>
              </a:rPr>
              <a:t>减法器</a:t>
            </a:r>
          </a:p>
        </p:txBody>
      </p:sp>
      <p:sp>
        <p:nvSpPr>
          <p:cNvPr id="53250" name="文本框 1052674">
            <a:extLst>
              <a:ext uri="{FF2B5EF4-FFF2-40B4-BE49-F238E27FC236}">
                <a16:creationId xmlns:a16="http://schemas.microsoft.com/office/drawing/2014/main" id="{67D0567C-B504-4785-B356-8907EA8D8A35}"/>
              </a:ext>
            </a:extLst>
          </p:cNvPr>
          <p:cNvSpPr txBox="1">
            <a:spLocks noChangeArrowheads="1"/>
          </p:cNvSpPr>
          <p:nvPr/>
        </p:nvSpPr>
        <p:spPr bwMode="auto">
          <a:xfrm>
            <a:off x="838200" y="11826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1</a:t>
            </a:r>
            <a:r>
              <a:rPr lang="zh-CN" altLang="en-US" b="1">
                <a:latin typeface="Tahoma" panose="020B0604030504040204" pitchFamily="34" charset="0"/>
              </a:rPr>
              <a:t>、一位全加器</a:t>
            </a:r>
          </a:p>
        </p:txBody>
      </p:sp>
      <p:sp>
        <p:nvSpPr>
          <p:cNvPr id="53251" name="矩形 1052675">
            <a:extLst>
              <a:ext uri="{FF2B5EF4-FFF2-40B4-BE49-F238E27FC236}">
                <a16:creationId xmlns:a16="http://schemas.microsoft.com/office/drawing/2014/main" id="{73227B89-08A3-4E2B-A1E8-E1E2200CFDB6}"/>
              </a:ext>
            </a:extLst>
          </p:cNvPr>
          <p:cNvSpPr>
            <a:spLocks noChangeArrowheads="1"/>
          </p:cNvSpPr>
          <p:nvPr/>
        </p:nvSpPr>
        <p:spPr bwMode="auto">
          <a:xfrm>
            <a:off x="1752600" y="2554288"/>
            <a:ext cx="12192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FA</a:t>
            </a:r>
          </a:p>
        </p:txBody>
      </p:sp>
      <p:sp>
        <p:nvSpPr>
          <p:cNvPr id="53252" name="直接连接符 1052676">
            <a:extLst>
              <a:ext uri="{FF2B5EF4-FFF2-40B4-BE49-F238E27FC236}">
                <a16:creationId xmlns:a16="http://schemas.microsoft.com/office/drawing/2014/main" id="{8771A39E-887C-4E64-B8B2-03837A449301}"/>
              </a:ext>
            </a:extLst>
          </p:cNvPr>
          <p:cNvSpPr>
            <a:spLocks noChangeShapeType="1"/>
          </p:cNvSpPr>
          <p:nvPr/>
        </p:nvSpPr>
        <p:spPr bwMode="auto">
          <a:xfrm flipV="1">
            <a:off x="20574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3" name="直接连接符 1052677">
            <a:extLst>
              <a:ext uri="{FF2B5EF4-FFF2-40B4-BE49-F238E27FC236}">
                <a16:creationId xmlns:a16="http://schemas.microsoft.com/office/drawing/2014/main" id="{9CC3DE96-1719-4F95-B883-11A43D753E78}"/>
              </a:ext>
            </a:extLst>
          </p:cNvPr>
          <p:cNvSpPr>
            <a:spLocks noChangeShapeType="1"/>
          </p:cNvSpPr>
          <p:nvPr/>
        </p:nvSpPr>
        <p:spPr bwMode="auto">
          <a:xfrm flipV="1">
            <a:off x="2590800" y="3087688"/>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4" name="直接连接符 1052678">
            <a:extLst>
              <a:ext uri="{FF2B5EF4-FFF2-40B4-BE49-F238E27FC236}">
                <a16:creationId xmlns:a16="http://schemas.microsoft.com/office/drawing/2014/main" id="{D7EF43A4-AB17-4217-83AF-6DBE758AB7BE}"/>
              </a:ext>
            </a:extLst>
          </p:cNvPr>
          <p:cNvSpPr>
            <a:spLocks noChangeShapeType="1"/>
          </p:cNvSpPr>
          <p:nvPr/>
        </p:nvSpPr>
        <p:spPr bwMode="auto">
          <a:xfrm flipH="1">
            <a:off x="2971800" y="2859088"/>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5" name="直接连接符 1052679">
            <a:extLst>
              <a:ext uri="{FF2B5EF4-FFF2-40B4-BE49-F238E27FC236}">
                <a16:creationId xmlns:a16="http://schemas.microsoft.com/office/drawing/2014/main" id="{B0BDAEA7-7F47-45E0-99DC-496ADE62E6EB}"/>
              </a:ext>
            </a:extLst>
          </p:cNvPr>
          <p:cNvSpPr>
            <a:spLocks noChangeShapeType="1"/>
          </p:cNvSpPr>
          <p:nvPr/>
        </p:nvSpPr>
        <p:spPr bwMode="auto">
          <a:xfrm flipH="1">
            <a:off x="1295400" y="2782888"/>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6" name="直接连接符 1052680">
            <a:extLst>
              <a:ext uri="{FF2B5EF4-FFF2-40B4-BE49-F238E27FC236}">
                <a16:creationId xmlns:a16="http://schemas.microsoft.com/office/drawing/2014/main" id="{51D30756-3A78-4202-8F1E-B3B84DBC3E83}"/>
              </a:ext>
            </a:extLst>
          </p:cNvPr>
          <p:cNvSpPr>
            <a:spLocks noChangeShapeType="1"/>
          </p:cNvSpPr>
          <p:nvPr/>
        </p:nvSpPr>
        <p:spPr bwMode="auto">
          <a:xfrm flipV="1">
            <a:off x="2362200" y="2173288"/>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7" name="文本框 1052681">
            <a:extLst>
              <a:ext uri="{FF2B5EF4-FFF2-40B4-BE49-F238E27FC236}">
                <a16:creationId xmlns:a16="http://schemas.microsoft.com/office/drawing/2014/main" id="{CA4E4EC4-01AA-483D-904C-4F1325A61CC6}"/>
              </a:ext>
            </a:extLst>
          </p:cNvPr>
          <p:cNvSpPr txBox="1">
            <a:spLocks noChangeArrowheads="1"/>
          </p:cNvSpPr>
          <p:nvPr/>
        </p:nvSpPr>
        <p:spPr bwMode="auto">
          <a:xfrm>
            <a:off x="18288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Ai</a:t>
            </a:r>
          </a:p>
        </p:txBody>
      </p:sp>
      <p:sp>
        <p:nvSpPr>
          <p:cNvPr id="53258" name="文本框 1052682">
            <a:extLst>
              <a:ext uri="{FF2B5EF4-FFF2-40B4-BE49-F238E27FC236}">
                <a16:creationId xmlns:a16="http://schemas.microsoft.com/office/drawing/2014/main" id="{98442A9B-166D-409F-975C-9AE4D05C2506}"/>
              </a:ext>
            </a:extLst>
          </p:cNvPr>
          <p:cNvSpPr txBox="1">
            <a:spLocks noChangeArrowheads="1"/>
          </p:cNvSpPr>
          <p:nvPr/>
        </p:nvSpPr>
        <p:spPr bwMode="auto">
          <a:xfrm>
            <a:off x="2438400" y="3468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Bi</a:t>
            </a:r>
          </a:p>
        </p:txBody>
      </p:sp>
      <p:sp>
        <p:nvSpPr>
          <p:cNvPr id="53259" name="文本框 1052683">
            <a:extLst>
              <a:ext uri="{FF2B5EF4-FFF2-40B4-BE49-F238E27FC236}">
                <a16:creationId xmlns:a16="http://schemas.microsoft.com/office/drawing/2014/main" id="{17AC32F9-245B-47CF-A465-2C09FDFBB380}"/>
              </a:ext>
            </a:extLst>
          </p:cNvPr>
          <p:cNvSpPr txBox="1">
            <a:spLocks noChangeArrowheads="1"/>
          </p:cNvSpPr>
          <p:nvPr/>
        </p:nvSpPr>
        <p:spPr bwMode="auto">
          <a:xfrm>
            <a:off x="3505200" y="2630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Ci</a:t>
            </a:r>
          </a:p>
        </p:txBody>
      </p:sp>
      <p:sp>
        <p:nvSpPr>
          <p:cNvPr id="53260" name="文本框 1052684">
            <a:extLst>
              <a:ext uri="{FF2B5EF4-FFF2-40B4-BE49-F238E27FC236}">
                <a16:creationId xmlns:a16="http://schemas.microsoft.com/office/drawing/2014/main" id="{B30CBAF6-D77C-4ED7-A02A-78B5151FE153}"/>
              </a:ext>
            </a:extLst>
          </p:cNvPr>
          <p:cNvSpPr txBox="1">
            <a:spLocks noChangeArrowheads="1"/>
          </p:cNvSpPr>
          <p:nvPr/>
        </p:nvSpPr>
        <p:spPr bwMode="auto">
          <a:xfrm>
            <a:off x="533400" y="2630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Ci+1</a:t>
            </a:r>
          </a:p>
        </p:txBody>
      </p:sp>
      <p:sp>
        <p:nvSpPr>
          <p:cNvPr id="53261" name="文本框 1052685">
            <a:extLst>
              <a:ext uri="{FF2B5EF4-FFF2-40B4-BE49-F238E27FC236}">
                <a16:creationId xmlns:a16="http://schemas.microsoft.com/office/drawing/2014/main" id="{5438309B-BEC3-4CAF-8B57-5471300C8404}"/>
              </a:ext>
            </a:extLst>
          </p:cNvPr>
          <p:cNvSpPr txBox="1">
            <a:spLocks noChangeArrowheads="1"/>
          </p:cNvSpPr>
          <p:nvPr/>
        </p:nvSpPr>
        <p:spPr bwMode="auto">
          <a:xfrm>
            <a:off x="2209800" y="17922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Tahoma" panose="020B0604030504040204" pitchFamily="34" charset="0"/>
              </a:rPr>
              <a:t>Si</a:t>
            </a:r>
          </a:p>
        </p:txBody>
      </p:sp>
      <p:sp>
        <p:nvSpPr>
          <p:cNvPr id="53262" name="文本框 1052686">
            <a:extLst>
              <a:ext uri="{FF2B5EF4-FFF2-40B4-BE49-F238E27FC236}">
                <a16:creationId xmlns:a16="http://schemas.microsoft.com/office/drawing/2014/main" id="{E8899E9B-DD0B-479D-B81D-F398C421A803}"/>
              </a:ext>
            </a:extLst>
          </p:cNvPr>
          <p:cNvSpPr txBox="1">
            <a:spLocks noChangeArrowheads="1"/>
          </p:cNvSpPr>
          <p:nvPr/>
        </p:nvSpPr>
        <p:spPr bwMode="auto">
          <a:xfrm>
            <a:off x="457200" y="2935288"/>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向高位进位</a:t>
            </a:r>
          </a:p>
        </p:txBody>
      </p:sp>
      <p:sp>
        <p:nvSpPr>
          <p:cNvPr id="53263" name="文本框 1052687">
            <a:extLst>
              <a:ext uri="{FF2B5EF4-FFF2-40B4-BE49-F238E27FC236}">
                <a16:creationId xmlns:a16="http://schemas.microsoft.com/office/drawing/2014/main" id="{5290377B-7599-4E44-9899-9407995D3C6B}"/>
              </a:ext>
            </a:extLst>
          </p:cNvPr>
          <p:cNvSpPr txBox="1">
            <a:spLocks noChangeArrowheads="1"/>
          </p:cNvSpPr>
          <p:nvPr/>
        </p:nvSpPr>
        <p:spPr bwMode="auto">
          <a:xfrm>
            <a:off x="2590800" y="1792288"/>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Tahoma" panose="020B0604030504040204" pitchFamily="34" charset="0"/>
              </a:rPr>
              <a:t>本位输出结果</a:t>
            </a:r>
          </a:p>
        </p:txBody>
      </p:sp>
      <p:grpSp>
        <p:nvGrpSpPr>
          <p:cNvPr id="53264" name="组合 1052688">
            <a:extLst>
              <a:ext uri="{FF2B5EF4-FFF2-40B4-BE49-F238E27FC236}">
                <a16:creationId xmlns:a16="http://schemas.microsoft.com/office/drawing/2014/main" id="{1E3E6DB0-1BD3-4DFE-B492-445E73261F84}"/>
              </a:ext>
            </a:extLst>
          </p:cNvPr>
          <p:cNvGrpSpPr>
            <a:grpSpLocks/>
          </p:cNvGrpSpPr>
          <p:nvPr/>
        </p:nvGrpSpPr>
        <p:grpSpPr bwMode="auto">
          <a:xfrm>
            <a:off x="4876800" y="1639888"/>
            <a:ext cx="3124200" cy="4343400"/>
            <a:chOff x="-3" y="1675"/>
            <a:chExt cx="1925" cy="3116"/>
          </a:xfrm>
        </p:grpSpPr>
        <p:sp>
          <p:nvSpPr>
            <p:cNvPr id="53265" name="矩形 1052689">
              <a:extLst>
                <a:ext uri="{FF2B5EF4-FFF2-40B4-BE49-F238E27FC236}">
                  <a16:creationId xmlns:a16="http://schemas.microsoft.com/office/drawing/2014/main" id="{B03F2D52-043F-4A15-B6DE-FB98CEEE64A7}"/>
                </a:ext>
              </a:extLst>
            </p:cNvPr>
            <p:cNvSpPr>
              <a:spLocks noChangeArrowheads="1"/>
            </p:cNvSpPr>
            <p:nvPr/>
          </p:nvSpPr>
          <p:spPr bwMode="auto">
            <a:xfrm>
              <a:off x="0" y="1678"/>
              <a:ext cx="1922"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53266" name="组合 1052690">
              <a:extLst>
                <a:ext uri="{FF2B5EF4-FFF2-40B4-BE49-F238E27FC236}">
                  <a16:creationId xmlns:a16="http://schemas.microsoft.com/office/drawing/2014/main" id="{E3D86A43-B798-4029-AB03-F6A8A4C678B0}"/>
                </a:ext>
              </a:extLst>
            </p:cNvPr>
            <p:cNvGrpSpPr>
              <a:grpSpLocks/>
            </p:cNvGrpSpPr>
            <p:nvPr/>
          </p:nvGrpSpPr>
          <p:grpSpPr bwMode="auto">
            <a:xfrm>
              <a:off x="-3" y="1675"/>
              <a:ext cx="1925" cy="3116"/>
              <a:chOff x="-3" y="1675"/>
              <a:chExt cx="1925" cy="3116"/>
            </a:xfrm>
          </p:grpSpPr>
          <p:grpSp>
            <p:nvGrpSpPr>
              <p:cNvPr id="53267" name="组合 1052691">
                <a:extLst>
                  <a:ext uri="{FF2B5EF4-FFF2-40B4-BE49-F238E27FC236}">
                    <a16:creationId xmlns:a16="http://schemas.microsoft.com/office/drawing/2014/main" id="{A4B36F31-212E-41BE-BB21-CAD6D12F37FB}"/>
                  </a:ext>
                </a:extLst>
              </p:cNvPr>
              <p:cNvGrpSpPr>
                <a:grpSpLocks/>
              </p:cNvGrpSpPr>
              <p:nvPr/>
            </p:nvGrpSpPr>
            <p:grpSpPr bwMode="auto">
              <a:xfrm>
                <a:off x="0" y="1678"/>
                <a:ext cx="1919" cy="3110"/>
                <a:chOff x="0" y="1678"/>
                <a:chExt cx="1919" cy="3110"/>
              </a:xfrm>
            </p:grpSpPr>
            <p:grpSp>
              <p:nvGrpSpPr>
                <p:cNvPr id="53268" name="组合 1052692">
                  <a:extLst>
                    <a:ext uri="{FF2B5EF4-FFF2-40B4-BE49-F238E27FC236}">
                      <a16:creationId xmlns:a16="http://schemas.microsoft.com/office/drawing/2014/main" id="{F1DA0512-5008-4EE1-9B10-82B338B1C170}"/>
                    </a:ext>
                  </a:extLst>
                </p:cNvPr>
                <p:cNvGrpSpPr>
                  <a:grpSpLocks/>
                </p:cNvGrpSpPr>
                <p:nvPr/>
              </p:nvGrpSpPr>
              <p:grpSpPr bwMode="auto">
                <a:xfrm>
                  <a:off x="0" y="1678"/>
                  <a:ext cx="1055" cy="288"/>
                  <a:chOff x="0" y="1678"/>
                  <a:chExt cx="1055" cy="288"/>
                </a:xfrm>
              </p:grpSpPr>
              <p:sp>
                <p:nvSpPr>
                  <p:cNvPr id="53269" name="矩形 1052693">
                    <a:extLst>
                      <a:ext uri="{FF2B5EF4-FFF2-40B4-BE49-F238E27FC236}">
                        <a16:creationId xmlns:a16="http://schemas.microsoft.com/office/drawing/2014/main" id="{48245C9C-6144-44E6-899E-EDBC6941F211}"/>
                      </a:ext>
                    </a:extLst>
                  </p:cNvPr>
                  <p:cNvSpPr>
                    <a:spLocks noChangeArrowheads="1"/>
                  </p:cNvSpPr>
                  <p:nvPr/>
                </p:nvSpPr>
                <p:spPr bwMode="auto">
                  <a:xfrm>
                    <a:off x="0" y="1678"/>
                    <a:ext cx="10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输入</a:t>
                    </a:r>
                  </a:p>
                </p:txBody>
              </p:sp>
              <p:sp>
                <p:nvSpPr>
                  <p:cNvPr id="53270" name="矩形 1052694">
                    <a:extLst>
                      <a:ext uri="{FF2B5EF4-FFF2-40B4-BE49-F238E27FC236}">
                        <a16:creationId xmlns:a16="http://schemas.microsoft.com/office/drawing/2014/main" id="{99AF2D2C-D1DE-4C1D-84FF-E8FD87CE16D6}"/>
                      </a:ext>
                    </a:extLst>
                  </p:cNvPr>
                  <p:cNvSpPr>
                    <a:spLocks noChangeArrowheads="1"/>
                  </p:cNvSpPr>
                  <p:nvPr/>
                </p:nvSpPr>
                <p:spPr bwMode="auto">
                  <a:xfrm>
                    <a:off x="0" y="1678"/>
                    <a:ext cx="1055"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71" name="组合 1052695">
                  <a:extLst>
                    <a:ext uri="{FF2B5EF4-FFF2-40B4-BE49-F238E27FC236}">
                      <a16:creationId xmlns:a16="http://schemas.microsoft.com/office/drawing/2014/main" id="{5543E94F-8284-477D-9313-CB4893F37446}"/>
                    </a:ext>
                  </a:extLst>
                </p:cNvPr>
                <p:cNvGrpSpPr>
                  <a:grpSpLocks/>
                </p:cNvGrpSpPr>
                <p:nvPr/>
              </p:nvGrpSpPr>
              <p:grpSpPr bwMode="auto">
                <a:xfrm>
                  <a:off x="1055" y="1678"/>
                  <a:ext cx="864" cy="288"/>
                  <a:chOff x="1055" y="1678"/>
                  <a:chExt cx="864" cy="288"/>
                </a:xfrm>
              </p:grpSpPr>
              <p:sp>
                <p:nvSpPr>
                  <p:cNvPr id="53272" name="矩形 1052696">
                    <a:extLst>
                      <a:ext uri="{FF2B5EF4-FFF2-40B4-BE49-F238E27FC236}">
                        <a16:creationId xmlns:a16="http://schemas.microsoft.com/office/drawing/2014/main" id="{725A79A8-E7FE-4F6F-A635-2C7E191C113F}"/>
                      </a:ext>
                    </a:extLst>
                  </p:cNvPr>
                  <p:cNvSpPr>
                    <a:spLocks noChangeArrowheads="1"/>
                  </p:cNvSpPr>
                  <p:nvPr/>
                </p:nvSpPr>
                <p:spPr bwMode="auto">
                  <a:xfrm>
                    <a:off x="1055" y="16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输出</a:t>
                    </a:r>
                  </a:p>
                </p:txBody>
              </p:sp>
              <p:sp>
                <p:nvSpPr>
                  <p:cNvPr id="53273" name="矩形 1052697">
                    <a:extLst>
                      <a:ext uri="{FF2B5EF4-FFF2-40B4-BE49-F238E27FC236}">
                        <a16:creationId xmlns:a16="http://schemas.microsoft.com/office/drawing/2014/main" id="{08EA5332-57C6-42CE-9B2A-6579EA41CFB8}"/>
                      </a:ext>
                    </a:extLst>
                  </p:cNvPr>
                  <p:cNvSpPr>
                    <a:spLocks noChangeArrowheads="1"/>
                  </p:cNvSpPr>
                  <p:nvPr/>
                </p:nvSpPr>
                <p:spPr bwMode="auto">
                  <a:xfrm>
                    <a:off x="1055" y="1678"/>
                    <a:ext cx="864"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74" name="组合 1052698">
                  <a:extLst>
                    <a:ext uri="{FF2B5EF4-FFF2-40B4-BE49-F238E27FC236}">
                      <a16:creationId xmlns:a16="http://schemas.microsoft.com/office/drawing/2014/main" id="{B8F9D71A-E2AA-427B-908C-F9FFE5AE2566}"/>
                    </a:ext>
                  </a:extLst>
                </p:cNvPr>
                <p:cNvGrpSpPr>
                  <a:grpSpLocks/>
                </p:cNvGrpSpPr>
                <p:nvPr/>
              </p:nvGrpSpPr>
              <p:grpSpPr bwMode="auto">
                <a:xfrm>
                  <a:off x="0" y="1966"/>
                  <a:ext cx="353" cy="518"/>
                  <a:chOff x="0" y="1966"/>
                  <a:chExt cx="353" cy="518"/>
                </a:xfrm>
              </p:grpSpPr>
              <p:sp>
                <p:nvSpPr>
                  <p:cNvPr id="53275" name="矩形 1052699">
                    <a:extLst>
                      <a:ext uri="{FF2B5EF4-FFF2-40B4-BE49-F238E27FC236}">
                        <a16:creationId xmlns:a16="http://schemas.microsoft.com/office/drawing/2014/main" id="{94BF0FD3-96EF-461F-9298-32EA97663889}"/>
                      </a:ext>
                    </a:extLst>
                  </p:cNvPr>
                  <p:cNvSpPr>
                    <a:spLocks noChangeArrowheads="1"/>
                  </p:cNvSpPr>
                  <p:nvPr/>
                </p:nvSpPr>
                <p:spPr bwMode="auto">
                  <a:xfrm>
                    <a:off x="0"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A</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53276" name="矩形 1052700">
                    <a:extLst>
                      <a:ext uri="{FF2B5EF4-FFF2-40B4-BE49-F238E27FC236}">
                        <a16:creationId xmlns:a16="http://schemas.microsoft.com/office/drawing/2014/main" id="{0F8F27C1-5806-4644-A88A-A7FD64A35D9D}"/>
                      </a:ext>
                    </a:extLst>
                  </p:cNvPr>
                  <p:cNvSpPr>
                    <a:spLocks noChangeArrowheads="1"/>
                  </p:cNvSpPr>
                  <p:nvPr/>
                </p:nvSpPr>
                <p:spPr bwMode="auto">
                  <a:xfrm>
                    <a:off x="0"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77" name="组合 1052701">
                  <a:extLst>
                    <a:ext uri="{FF2B5EF4-FFF2-40B4-BE49-F238E27FC236}">
                      <a16:creationId xmlns:a16="http://schemas.microsoft.com/office/drawing/2014/main" id="{27929B1D-BCB3-429A-97FB-7872AC879D60}"/>
                    </a:ext>
                  </a:extLst>
                </p:cNvPr>
                <p:cNvGrpSpPr>
                  <a:grpSpLocks/>
                </p:cNvGrpSpPr>
                <p:nvPr/>
              </p:nvGrpSpPr>
              <p:grpSpPr bwMode="auto">
                <a:xfrm>
                  <a:off x="353" y="1966"/>
                  <a:ext cx="353" cy="518"/>
                  <a:chOff x="353" y="1966"/>
                  <a:chExt cx="353" cy="518"/>
                </a:xfrm>
              </p:grpSpPr>
              <p:sp>
                <p:nvSpPr>
                  <p:cNvPr id="53278" name="矩形 1052702">
                    <a:extLst>
                      <a:ext uri="{FF2B5EF4-FFF2-40B4-BE49-F238E27FC236}">
                        <a16:creationId xmlns:a16="http://schemas.microsoft.com/office/drawing/2014/main" id="{F602C856-11E7-400B-8F0C-9CF00AC5851D}"/>
                      </a:ext>
                    </a:extLst>
                  </p:cNvPr>
                  <p:cNvSpPr>
                    <a:spLocks noChangeArrowheads="1"/>
                  </p:cNvSpPr>
                  <p:nvPr/>
                </p:nvSpPr>
                <p:spPr bwMode="auto">
                  <a:xfrm>
                    <a:off x="353" y="1966"/>
                    <a:ext cx="3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B</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53279" name="矩形 1052703">
                    <a:extLst>
                      <a:ext uri="{FF2B5EF4-FFF2-40B4-BE49-F238E27FC236}">
                        <a16:creationId xmlns:a16="http://schemas.microsoft.com/office/drawing/2014/main" id="{BBD8ED37-8913-4FA9-A3D9-ED542F6442FE}"/>
                      </a:ext>
                    </a:extLst>
                  </p:cNvPr>
                  <p:cNvSpPr>
                    <a:spLocks noChangeArrowheads="1"/>
                  </p:cNvSpPr>
                  <p:nvPr/>
                </p:nvSpPr>
                <p:spPr bwMode="auto">
                  <a:xfrm>
                    <a:off x="353" y="1966"/>
                    <a:ext cx="353"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80" name="组合 1052704">
                  <a:extLst>
                    <a:ext uri="{FF2B5EF4-FFF2-40B4-BE49-F238E27FC236}">
                      <a16:creationId xmlns:a16="http://schemas.microsoft.com/office/drawing/2014/main" id="{5D1C5E26-C52E-49BD-97C4-E9B26E203516}"/>
                    </a:ext>
                  </a:extLst>
                </p:cNvPr>
                <p:cNvGrpSpPr>
                  <a:grpSpLocks/>
                </p:cNvGrpSpPr>
                <p:nvPr/>
              </p:nvGrpSpPr>
              <p:grpSpPr bwMode="auto">
                <a:xfrm>
                  <a:off x="706" y="1966"/>
                  <a:ext cx="349" cy="518"/>
                  <a:chOff x="706" y="1966"/>
                  <a:chExt cx="349" cy="518"/>
                </a:xfrm>
              </p:grpSpPr>
              <p:sp>
                <p:nvSpPr>
                  <p:cNvPr id="53281" name="矩形 1052705">
                    <a:extLst>
                      <a:ext uri="{FF2B5EF4-FFF2-40B4-BE49-F238E27FC236}">
                        <a16:creationId xmlns:a16="http://schemas.microsoft.com/office/drawing/2014/main" id="{42A0FD6D-1D6D-4A77-B383-478B09CD5171}"/>
                      </a:ext>
                    </a:extLst>
                  </p:cNvPr>
                  <p:cNvSpPr>
                    <a:spLocks noChangeArrowheads="1"/>
                  </p:cNvSpPr>
                  <p:nvPr/>
                </p:nvSpPr>
                <p:spPr bwMode="auto">
                  <a:xfrm>
                    <a:off x="706" y="1966"/>
                    <a:ext cx="3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C</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53282" name="矩形 1052706">
                    <a:extLst>
                      <a:ext uri="{FF2B5EF4-FFF2-40B4-BE49-F238E27FC236}">
                        <a16:creationId xmlns:a16="http://schemas.microsoft.com/office/drawing/2014/main" id="{1851BA0E-3902-43B2-905B-79F3DF690A84}"/>
                      </a:ext>
                    </a:extLst>
                  </p:cNvPr>
                  <p:cNvSpPr>
                    <a:spLocks noChangeArrowheads="1"/>
                  </p:cNvSpPr>
                  <p:nvPr/>
                </p:nvSpPr>
                <p:spPr bwMode="auto">
                  <a:xfrm>
                    <a:off x="706" y="1966"/>
                    <a:ext cx="34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83" name="组合 1052707">
                  <a:extLst>
                    <a:ext uri="{FF2B5EF4-FFF2-40B4-BE49-F238E27FC236}">
                      <a16:creationId xmlns:a16="http://schemas.microsoft.com/office/drawing/2014/main" id="{0AB28DED-ED4B-434C-8C20-002377BF55DE}"/>
                    </a:ext>
                  </a:extLst>
                </p:cNvPr>
                <p:cNvGrpSpPr>
                  <a:grpSpLocks/>
                </p:cNvGrpSpPr>
                <p:nvPr/>
              </p:nvGrpSpPr>
              <p:grpSpPr bwMode="auto">
                <a:xfrm>
                  <a:off x="1055" y="1966"/>
                  <a:ext cx="432" cy="518"/>
                  <a:chOff x="1055" y="1966"/>
                  <a:chExt cx="432" cy="518"/>
                </a:xfrm>
              </p:grpSpPr>
              <p:sp>
                <p:nvSpPr>
                  <p:cNvPr id="53284" name="矩形 1052708">
                    <a:extLst>
                      <a:ext uri="{FF2B5EF4-FFF2-40B4-BE49-F238E27FC236}">
                        <a16:creationId xmlns:a16="http://schemas.microsoft.com/office/drawing/2014/main" id="{1E5F8BEA-876B-4932-ACDC-D1C8B700E843}"/>
                      </a:ext>
                    </a:extLst>
                  </p:cNvPr>
                  <p:cNvSpPr>
                    <a:spLocks noChangeArrowheads="1"/>
                  </p:cNvSpPr>
                  <p:nvPr/>
                </p:nvSpPr>
                <p:spPr bwMode="auto">
                  <a:xfrm>
                    <a:off x="1055"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S</a:t>
                    </a:r>
                    <a:r>
                      <a:rPr lang="en-US" altLang="zh-CN" baseline="-30000">
                        <a:latin typeface="Times New Roman" panose="02020603050405020304" pitchFamily="18" charset="0"/>
                      </a:rPr>
                      <a:t>i</a:t>
                    </a:r>
                    <a:endParaRPr lang="en-US" altLang="zh-CN">
                      <a:latin typeface="Times New Roman" panose="02020603050405020304" pitchFamily="18" charset="0"/>
                    </a:endParaRPr>
                  </a:p>
                </p:txBody>
              </p:sp>
              <p:sp>
                <p:nvSpPr>
                  <p:cNvPr id="53285" name="矩形 1052709">
                    <a:extLst>
                      <a:ext uri="{FF2B5EF4-FFF2-40B4-BE49-F238E27FC236}">
                        <a16:creationId xmlns:a16="http://schemas.microsoft.com/office/drawing/2014/main" id="{64915F81-F074-43D6-B68C-5E63C2150374}"/>
                      </a:ext>
                    </a:extLst>
                  </p:cNvPr>
                  <p:cNvSpPr>
                    <a:spLocks noChangeArrowheads="1"/>
                  </p:cNvSpPr>
                  <p:nvPr/>
                </p:nvSpPr>
                <p:spPr bwMode="auto">
                  <a:xfrm>
                    <a:off x="1055"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86" name="组合 1052710">
                  <a:extLst>
                    <a:ext uri="{FF2B5EF4-FFF2-40B4-BE49-F238E27FC236}">
                      <a16:creationId xmlns:a16="http://schemas.microsoft.com/office/drawing/2014/main" id="{BE085698-021A-4BE9-96B1-E0EDF24A0405}"/>
                    </a:ext>
                  </a:extLst>
                </p:cNvPr>
                <p:cNvGrpSpPr>
                  <a:grpSpLocks/>
                </p:cNvGrpSpPr>
                <p:nvPr/>
              </p:nvGrpSpPr>
              <p:grpSpPr bwMode="auto">
                <a:xfrm>
                  <a:off x="1487" y="1966"/>
                  <a:ext cx="432" cy="518"/>
                  <a:chOff x="1487" y="1966"/>
                  <a:chExt cx="432" cy="518"/>
                </a:xfrm>
              </p:grpSpPr>
              <p:sp>
                <p:nvSpPr>
                  <p:cNvPr id="53287" name="矩形 1052711">
                    <a:extLst>
                      <a:ext uri="{FF2B5EF4-FFF2-40B4-BE49-F238E27FC236}">
                        <a16:creationId xmlns:a16="http://schemas.microsoft.com/office/drawing/2014/main" id="{B4BAB0BC-CDB3-4E22-8F35-958FF1D65DDC}"/>
                      </a:ext>
                    </a:extLst>
                  </p:cNvPr>
                  <p:cNvSpPr>
                    <a:spLocks noChangeArrowheads="1"/>
                  </p:cNvSpPr>
                  <p:nvPr/>
                </p:nvSpPr>
                <p:spPr bwMode="auto">
                  <a:xfrm>
                    <a:off x="1487" y="1966"/>
                    <a:ext cx="4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C</a:t>
                    </a:r>
                    <a:r>
                      <a:rPr lang="en-US" altLang="zh-CN" baseline="-30000">
                        <a:latin typeface="Times New Roman" panose="02020603050405020304" pitchFamily="18" charset="0"/>
                      </a:rPr>
                      <a:t>i+1</a:t>
                    </a:r>
                    <a:endParaRPr lang="en-US" altLang="zh-CN">
                      <a:latin typeface="Times New Roman" panose="02020603050405020304" pitchFamily="18" charset="0"/>
                    </a:endParaRPr>
                  </a:p>
                </p:txBody>
              </p:sp>
              <p:sp>
                <p:nvSpPr>
                  <p:cNvPr id="53288" name="矩形 1052712">
                    <a:extLst>
                      <a:ext uri="{FF2B5EF4-FFF2-40B4-BE49-F238E27FC236}">
                        <a16:creationId xmlns:a16="http://schemas.microsoft.com/office/drawing/2014/main" id="{52DC8DB7-9C09-4C5B-A2C9-6F3D2C9F2551}"/>
                      </a:ext>
                    </a:extLst>
                  </p:cNvPr>
                  <p:cNvSpPr>
                    <a:spLocks noChangeArrowheads="1"/>
                  </p:cNvSpPr>
                  <p:nvPr/>
                </p:nvSpPr>
                <p:spPr bwMode="auto">
                  <a:xfrm>
                    <a:off x="1487" y="1966"/>
                    <a:ext cx="43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89" name="组合 1052713">
                  <a:extLst>
                    <a:ext uri="{FF2B5EF4-FFF2-40B4-BE49-F238E27FC236}">
                      <a16:creationId xmlns:a16="http://schemas.microsoft.com/office/drawing/2014/main" id="{42502797-9730-4926-9A57-67ED069B2FEF}"/>
                    </a:ext>
                  </a:extLst>
                </p:cNvPr>
                <p:cNvGrpSpPr>
                  <a:grpSpLocks/>
                </p:cNvGrpSpPr>
                <p:nvPr/>
              </p:nvGrpSpPr>
              <p:grpSpPr bwMode="auto">
                <a:xfrm>
                  <a:off x="0" y="2484"/>
                  <a:ext cx="353" cy="288"/>
                  <a:chOff x="0" y="2484"/>
                  <a:chExt cx="353" cy="288"/>
                </a:xfrm>
              </p:grpSpPr>
              <p:sp>
                <p:nvSpPr>
                  <p:cNvPr id="53290" name="矩形 1052714">
                    <a:extLst>
                      <a:ext uri="{FF2B5EF4-FFF2-40B4-BE49-F238E27FC236}">
                        <a16:creationId xmlns:a16="http://schemas.microsoft.com/office/drawing/2014/main" id="{575C1EC6-1098-4A0B-B02A-83175316FB54}"/>
                      </a:ext>
                    </a:extLst>
                  </p:cNvPr>
                  <p:cNvSpPr>
                    <a:spLocks noChangeArrowheads="1"/>
                  </p:cNvSpPr>
                  <p:nvPr/>
                </p:nvSpPr>
                <p:spPr bwMode="auto">
                  <a:xfrm>
                    <a:off x="0"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291" name="矩形 1052715">
                    <a:extLst>
                      <a:ext uri="{FF2B5EF4-FFF2-40B4-BE49-F238E27FC236}">
                        <a16:creationId xmlns:a16="http://schemas.microsoft.com/office/drawing/2014/main" id="{234E1626-B7AF-4DA8-AE36-ECEE91D5A00F}"/>
                      </a:ext>
                    </a:extLst>
                  </p:cNvPr>
                  <p:cNvSpPr>
                    <a:spLocks noChangeArrowheads="1"/>
                  </p:cNvSpPr>
                  <p:nvPr/>
                </p:nvSpPr>
                <p:spPr bwMode="auto">
                  <a:xfrm>
                    <a:off x="0"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92" name="组合 1052716">
                  <a:extLst>
                    <a:ext uri="{FF2B5EF4-FFF2-40B4-BE49-F238E27FC236}">
                      <a16:creationId xmlns:a16="http://schemas.microsoft.com/office/drawing/2014/main" id="{9BB1BCCD-27CD-4FFC-8E66-8C849307FF7C}"/>
                    </a:ext>
                  </a:extLst>
                </p:cNvPr>
                <p:cNvGrpSpPr>
                  <a:grpSpLocks/>
                </p:cNvGrpSpPr>
                <p:nvPr/>
              </p:nvGrpSpPr>
              <p:grpSpPr bwMode="auto">
                <a:xfrm>
                  <a:off x="353" y="2484"/>
                  <a:ext cx="353" cy="288"/>
                  <a:chOff x="353" y="2484"/>
                  <a:chExt cx="353" cy="288"/>
                </a:xfrm>
              </p:grpSpPr>
              <p:sp>
                <p:nvSpPr>
                  <p:cNvPr id="53293" name="矩形 1052717">
                    <a:extLst>
                      <a:ext uri="{FF2B5EF4-FFF2-40B4-BE49-F238E27FC236}">
                        <a16:creationId xmlns:a16="http://schemas.microsoft.com/office/drawing/2014/main" id="{1606278A-5692-4BB1-A1DB-F90A23829339}"/>
                      </a:ext>
                    </a:extLst>
                  </p:cNvPr>
                  <p:cNvSpPr>
                    <a:spLocks noChangeArrowheads="1"/>
                  </p:cNvSpPr>
                  <p:nvPr/>
                </p:nvSpPr>
                <p:spPr bwMode="auto">
                  <a:xfrm>
                    <a:off x="353" y="248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294" name="矩形 1052718">
                    <a:extLst>
                      <a:ext uri="{FF2B5EF4-FFF2-40B4-BE49-F238E27FC236}">
                        <a16:creationId xmlns:a16="http://schemas.microsoft.com/office/drawing/2014/main" id="{8824B34B-BF94-4C21-967E-72DB9A9E4364}"/>
                      </a:ext>
                    </a:extLst>
                  </p:cNvPr>
                  <p:cNvSpPr>
                    <a:spLocks noChangeArrowheads="1"/>
                  </p:cNvSpPr>
                  <p:nvPr/>
                </p:nvSpPr>
                <p:spPr bwMode="auto">
                  <a:xfrm>
                    <a:off x="353" y="248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95" name="组合 1052719">
                  <a:extLst>
                    <a:ext uri="{FF2B5EF4-FFF2-40B4-BE49-F238E27FC236}">
                      <a16:creationId xmlns:a16="http://schemas.microsoft.com/office/drawing/2014/main" id="{7C7F5905-F2A2-4765-AE82-6787F6D0ED41}"/>
                    </a:ext>
                  </a:extLst>
                </p:cNvPr>
                <p:cNvGrpSpPr>
                  <a:grpSpLocks/>
                </p:cNvGrpSpPr>
                <p:nvPr/>
              </p:nvGrpSpPr>
              <p:grpSpPr bwMode="auto">
                <a:xfrm>
                  <a:off x="706" y="2484"/>
                  <a:ext cx="349" cy="288"/>
                  <a:chOff x="706" y="2484"/>
                  <a:chExt cx="349" cy="288"/>
                </a:xfrm>
              </p:grpSpPr>
              <p:sp>
                <p:nvSpPr>
                  <p:cNvPr id="53296" name="矩形 1052720">
                    <a:extLst>
                      <a:ext uri="{FF2B5EF4-FFF2-40B4-BE49-F238E27FC236}">
                        <a16:creationId xmlns:a16="http://schemas.microsoft.com/office/drawing/2014/main" id="{3E0A73D9-860D-45E9-B9A4-4093F904BF9D}"/>
                      </a:ext>
                    </a:extLst>
                  </p:cNvPr>
                  <p:cNvSpPr>
                    <a:spLocks noChangeArrowheads="1"/>
                  </p:cNvSpPr>
                  <p:nvPr/>
                </p:nvSpPr>
                <p:spPr bwMode="auto">
                  <a:xfrm>
                    <a:off x="706" y="248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297" name="矩形 1052721">
                    <a:extLst>
                      <a:ext uri="{FF2B5EF4-FFF2-40B4-BE49-F238E27FC236}">
                        <a16:creationId xmlns:a16="http://schemas.microsoft.com/office/drawing/2014/main" id="{73902D45-1803-4186-B556-11CF22C5BC36}"/>
                      </a:ext>
                    </a:extLst>
                  </p:cNvPr>
                  <p:cNvSpPr>
                    <a:spLocks noChangeArrowheads="1"/>
                  </p:cNvSpPr>
                  <p:nvPr/>
                </p:nvSpPr>
                <p:spPr bwMode="auto">
                  <a:xfrm>
                    <a:off x="706" y="248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298" name="组合 1052722">
                  <a:extLst>
                    <a:ext uri="{FF2B5EF4-FFF2-40B4-BE49-F238E27FC236}">
                      <a16:creationId xmlns:a16="http://schemas.microsoft.com/office/drawing/2014/main" id="{D5389023-EA0A-45CE-9878-D004658F5823}"/>
                    </a:ext>
                  </a:extLst>
                </p:cNvPr>
                <p:cNvGrpSpPr>
                  <a:grpSpLocks/>
                </p:cNvGrpSpPr>
                <p:nvPr/>
              </p:nvGrpSpPr>
              <p:grpSpPr bwMode="auto">
                <a:xfrm>
                  <a:off x="1055" y="2484"/>
                  <a:ext cx="432" cy="288"/>
                  <a:chOff x="1055" y="2484"/>
                  <a:chExt cx="432" cy="288"/>
                </a:xfrm>
              </p:grpSpPr>
              <p:sp>
                <p:nvSpPr>
                  <p:cNvPr id="53299" name="矩形 1052723">
                    <a:extLst>
                      <a:ext uri="{FF2B5EF4-FFF2-40B4-BE49-F238E27FC236}">
                        <a16:creationId xmlns:a16="http://schemas.microsoft.com/office/drawing/2014/main" id="{7ACA91EA-CF32-4BB9-A703-92E70470BC6C}"/>
                      </a:ext>
                    </a:extLst>
                  </p:cNvPr>
                  <p:cNvSpPr>
                    <a:spLocks noChangeArrowheads="1"/>
                  </p:cNvSpPr>
                  <p:nvPr/>
                </p:nvSpPr>
                <p:spPr bwMode="auto">
                  <a:xfrm>
                    <a:off x="1055"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00" name="矩形 1052724">
                    <a:extLst>
                      <a:ext uri="{FF2B5EF4-FFF2-40B4-BE49-F238E27FC236}">
                        <a16:creationId xmlns:a16="http://schemas.microsoft.com/office/drawing/2014/main" id="{344F20EC-74E2-45EF-9899-45C54536F5BC}"/>
                      </a:ext>
                    </a:extLst>
                  </p:cNvPr>
                  <p:cNvSpPr>
                    <a:spLocks noChangeArrowheads="1"/>
                  </p:cNvSpPr>
                  <p:nvPr/>
                </p:nvSpPr>
                <p:spPr bwMode="auto">
                  <a:xfrm>
                    <a:off x="1055"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01" name="组合 1052725">
                  <a:extLst>
                    <a:ext uri="{FF2B5EF4-FFF2-40B4-BE49-F238E27FC236}">
                      <a16:creationId xmlns:a16="http://schemas.microsoft.com/office/drawing/2014/main" id="{91E9E2AE-1FDD-4A36-861B-CE9E7185A651}"/>
                    </a:ext>
                  </a:extLst>
                </p:cNvPr>
                <p:cNvGrpSpPr>
                  <a:grpSpLocks/>
                </p:cNvGrpSpPr>
                <p:nvPr/>
              </p:nvGrpSpPr>
              <p:grpSpPr bwMode="auto">
                <a:xfrm>
                  <a:off x="1487" y="2484"/>
                  <a:ext cx="432" cy="288"/>
                  <a:chOff x="1487" y="2484"/>
                  <a:chExt cx="432" cy="288"/>
                </a:xfrm>
              </p:grpSpPr>
              <p:sp>
                <p:nvSpPr>
                  <p:cNvPr id="53302" name="矩形 1052726">
                    <a:extLst>
                      <a:ext uri="{FF2B5EF4-FFF2-40B4-BE49-F238E27FC236}">
                        <a16:creationId xmlns:a16="http://schemas.microsoft.com/office/drawing/2014/main" id="{25F78E65-EA56-403D-8A07-058ADF56A746}"/>
                      </a:ext>
                    </a:extLst>
                  </p:cNvPr>
                  <p:cNvSpPr>
                    <a:spLocks noChangeArrowheads="1"/>
                  </p:cNvSpPr>
                  <p:nvPr/>
                </p:nvSpPr>
                <p:spPr bwMode="auto">
                  <a:xfrm>
                    <a:off x="1487" y="24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03" name="矩形 1052727">
                    <a:extLst>
                      <a:ext uri="{FF2B5EF4-FFF2-40B4-BE49-F238E27FC236}">
                        <a16:creationId xmlns:a16="http://schemas.microsoft.com/office/drawing/2014/main" id="{345D0B33-36A9-4F18-BB15-56555293943D}"/>
                      </a:ext>
                    </a:extLst>
                  </p:cNvPr>
                  <p:cNvSpPr>
                    <a:spLocks noChangeArrowheads="1"/>
                  </p:cNvSpPr>
                  <p:nvPr/>
                </p:nvSpPr>
                <p:spPr bwMode="auto">
                  <a:xfrm>
                    <a:off x="1487" y="248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04" name="组合 1052728">
                  <a:extLst>
                    <a:ext uri="{FF2B5EF4-FFF2-40B4-BE49-F238E27FC236}">
                      <a16:creationId xmlns:a16="http://schemas.microsoft.com/office/drawing/2014/main" id="{364CEF66-86D9-4C5D-9F09-37B5D4DCF1FA}"/>
                    </a:ext>
                  </a:extLst>
                </p:cNvPr>
                <p:cNvGrpSpPr>
                  <a:grpSpLocks/>
                </p:cNvGrpSpPr>
                <p:nvPr/>
              </p:nvGrpSpPr>
              <p:grpSpPr bwMode="auto">
                <a:xfrm>
                  <a:off x="0" y="2772"/>
                  <a:ext cx="353" cy="288"/>
                  <a:chOff x="0" y="2772"/>
                  <a:chExt cx="353" cy="288"/>
                </a:xfrm>
              </p:grpSpPr>
              <p:sp>
                <p:nvSpPr>
                  <p:cNvPr id="53305" name="矩形 1052729">
                    <a:extLst>
                      <a:ext uri="{FF2B5EF4-FFF2-40B4-BE49-F238E27FC236}">
                        <a16:creationId xmlns:a16="http://schemas.microsoft.com/office/drawing/2014/main" id="{2F8F6081-A062-4F3E-A744-DD40D1CBA277}"/>
                      </a:ext>
                    </a:extLst>
                  </p:cNvPr>
                  <p:cNvSpPr>
                    <a:spLocks noChangeArrowheads="1"/>
                  </p:cNvSpPr>
                  <p:nvPr/>
                </p:nvSpPr>
                <p:spPr bwMode="auto">
                  <a:xfrm>
                    <a:off x="0"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06" name="矩形 1052730">
                    <a:extLst>
                      <a:ext uri="{FF2B5EF4-FFF2-40B4-BE49-F238E27FC236}">
                        <a16:creationId xmlns:a16="http://schemas.microsoft.com/office/drawing/2014/main" id="{86B6F6A4-6EC6-4168-B7C1-A5409DFA8179}"/>
                      </a:ext>
                    </a:extLst>
                  </p:cNvPr>
                  <p:cNvSpPr>
                    <a:spLocks noChangeArrowheads="1"/>
                  </p:cNvSpPr>
                  <p:nvPr/>
                </p:nvSpPr>
                <p:spPr bwMode="auto">
                  <a:xfrm>
                    <a:off x="0"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07" name="组合 1052731">
                  <a:extLst>
                    <a:ext uri="{FF2B5EF4-FFF2-40B4-BE49-F238E27FC236}">
                      <a16:creationId xmlns:a16="http://schemas.microsoft.com/office/drawing/2014/main" id="{84DB4061-4C94-4993-BC1B-1AB9D0D600FA}"/>
                    </a:ext>
                  </a:extLst>
                </p:cNvPr>
                <p:cNvGrpSpPr>
                  <a:grpSpLocks/>
                </p:cNvGrpSpPr>
                <p:nvPr/>
              </p:nvGrpSpPr>
              <p:grpSpPr bwMode="auto">
                <a:xfrm>
                  <a:off x="353" y="2772"/>
                  <a:ext cx="353" cy="288"/>
                  <a:chOff x="353" y="2772"/>
                  <a:chExt cx="353" cy="288"/>
                </a:xfrm>
              </p:grpSpPr>
              <p:sp>
                <p:nvSpPr>
                  <p:cNvPr id="53308" name="矩形 1052732">
                    <a:extLst>
                      <a:ext uri="{FF2B5EF4-FFF2-40B4-BE49-F238E27FC236}">
                        <a16:creationId xmlns:a16="http://schemas.microsoft.com/office/drawing/2014/main" id="{AA72358A-2BD4-48E3-BA3D-8D253045F7BA}"/>
                      </a:ext>
                    </a:extLst>
                  </p:cNvPr>
                  <p:cNvSpPr>
                    <a:spLocks noChangeArrowheads="1"/>
                  </p:cNvSpPr>
                  <p:nvPr/>
                </p:nvSpPr>
                <p:spPr bwMode="auto">
                  <a:xfrm>
                    <a:off x="353" y="277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09" name="矩形 1052733">
                    <a:extLst>
                      <a:ext uri="{FF2B5EF4-FFF2-40B4-BE49-F238E27FC236}">
                        <a16:creationId xmlns:a16="http://schemas.microsoft.com/office/drawing/2014/main" id="{1D558B70-514B-4297-9F02-067877409353}"/>
                      </a:ext>
                    </a:extLst>
                  </p:cNvPr>
                  <p:cNvSpPr>
                    <a:spLocks noChangeArrowheads="1"/>
                  </p:cNvSpPr>
                  <p:nvPr/>
                </p:nvSpPr>
                <p:spPr bwMode="auto">
                  <a:xfrm>
                    <a:off x="353" y="277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10" name="组合 1052734">
                  <a:extLst>
                    <a:ext uri="{FF2B5EF4-FFF2-40B4-BE49-F238E27FC236}">
                      <a16:creationId xmlns:a16="http://schemas.microsoft.com/office/drawing/2014/main" id="{69836E41-C312-4522-8717-2CB50E3647A2}"/>
                    </a:ext>
                  </a:extLst>
                </p:cNvPr>
                <p:cNvGrpSpPr>
                  <a:grpSpLocks/>
                </p:cNvGrpSpPr>
                <p:nvPr/>
              </p:nvGrpSpPr>
              <p:grpSpPr bwMode="auto">
                <a:xfrm>
                  <a:off x="706" y="2772"/>
                  <a:ext cx="349" cy="288"/>
                  <a:chOff x="706" y="2772"/>
                  <a:chExt cx="349" cy="288"/>
                </a:xfrm>
              </p:grpSpPr>
              <p:sp>
                <p:nvSpPr>
                  <p:cNvPr id="53311" name="矩形 1052735">
                    <a:extLst>
                      <a:ext uri="{FF2B5EF4-FFF2-40B4-BE49-F238E27FC236}">
                        <a16:creationId xmlns:a16="http://schemas.microsoft.com/office/drawing/2014/main" id="{3B41A1AB-98D4-4DEA-965B-46BAAE9AEBD3}"/>
                      </a:ext>
                    </a:extLst>
                  </p:cNvPr>
                  <p:cNvSpPr>
                    <a:spLocks noChangeArrowheads="1"/>
                  </p:cNvSpPr>
                  <p:nvPr/>
                </p:nvSpPr>
                <p:spPr bwMode="auto">
                  <a:xfrm>
                    <a:off x="706" y="277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12" name="矩形 1052736">
                    <a:extLst>
                      <a:ext uri="{FF2B5EF4-FFF2-40B4-BE49-F238E27FC236}">
                        <a16:creationId xmlns:a16="http://schemas.microsoft.com/office/drawing/2014/main" id="{8100CEF3-69F5-49E9-99BC-C21A120F7792}"/>
                      </a:ext>
                    </a:extLst>
                  </p:cNvPr>
                  <p:cNvSpPr>
                    <a:spLocks noChangeArrowheads="1"/>
                  </p:cNvSpPr>
                  <p:nvPr/>
                </p:nvSpPr>
                <p:spPr bwMode="auto">
                  <a:xfrm>
                    <a:off x="706" y="277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13" name="组合 1052737">
                  <a:extLst>
                    <a:ext uri="{FF2B5EF4-FFF2-40B4-BE49-F238E27FC236}">
                      <a16:creationId xmlns:a16="http://schemas.microsoft.com/office/drawing/2014/main" id="{783E90B2-51DC-4797-8753-0759E4D8FC3E}"/>
                    </a:ext>
                  </a:extLst>
                </p:cNvPr>
                <p:cNvGrpSpPr>
                  <a:grpSpLocks/>
                </p:cNvGrpSpPr>
                <p:nvPr/>
              </p:nvGrpSpPr>
              <p:grpSpPr bwMode="auto">
                <a:xfrm>
                  <a:off x="1055" y="2772"/>
                  <a:ext cx="432" cy="288"/>
                  <a:chOff x="1055" y="2772"/>
                  <a:chExt cx="432" cy="288"/>
                </a:xfrm>
              </p:grpSpPr>
              <p:sp>
                <p:nvSpPr>
                  <p:cNvPr id="53314" name="矩形 1052738">
                    <a:extLst>
                      <a:ext uri="{FF2B5EF4-FFF2-40B4-BE49-F238E27FC236}">
                        <a16:creationId xmlns:a16="http://schemas.microsoft.com/office/drawing/2014/main" id="{B6E737D5-F12E-47E8-B2C6-0EF89A41FA46}"/>
                      </a:ext>
                    </a:extLst>
                  </p:cNvPr>
                  <p:cNvSpPr>
                    <a:spLocks noChangeArrowheads="1"/>
                  </p:cNvSpPr>
                  <p:nvPr/>
                </p:nvSpPr>
                <p:spPr bwMode="auto">
                  <a:xfrm>
                    <a:off x="1055"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15" name="矩形 1052739">
                    <a:extLst>
                      <a:ext uri="{FF2B5EF4-FFF2-40B4-BE49-F238E27FC236}">
                        <a16:creationId xmlns:a16="http://schemas.microsoft.com/office/drawing/2014/main" id="{A8676FF4-411E-4D8B-9FE7-5618D2972CE1}"/>
                      </a:ext>
                    </a:extLst>
                  </p:cNvPr>
                  <p:cNvSpPr>
                    <a:spLocks noChangeArrowheads="1"/>
                  </p:cNvSpPr>
                  <p:nvPr/>
                </p:nvSpPr>
                <p:spPr bwMode="auto">
                  <a:xfrm>
                    <a:off x="1055"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16" name="组合 1052740">
                  <a:extLst>
                    <a:ext uri="{FF2B5EF4-FFF2-40B4-BE49-F238E27FC236}">
                      <a16:creationId xmlns:a16="http://schemas.microsoft.com/office/drawing/2014/main" id="{378BEE89-9ED4-43F8-82F9-E609DD4BC857}"/>
                    </a:ext>
                  </a:extLst>
                </p:cNvPr>
                <p:cNvGrpSpPr>
                  <a:grpSpLocks/>
                </p:cNvGrpSpPr>
                <p:nvPr/>
              </p:nvGrpSpPr>
              <p:grpSpPr bwMode="auto">
                <a:xfrm>
                  <a:off x="1487" y="2772"/>
                  <a:ext cx="432" cy="288"/>
                  <a:chOff x="1487" y="2772"/>
                  <a:chExt cx="432" cy="288"/>
                </a:xfrm>
              </p:grpSpPr>
              <p:sp>
                <p:nvSpPr>
                  <p:cNvPr id="53317" name="矩形 1052741">
                    <a:extLst>
                      <a:ext uri="{FF2B5EF4-FFF2-40B4-BE49-F238E27FC236}">
                        <a16:creationId xmlns:a16="http://schemas.microsoft.com/office/drawing/2014/main" id="{B37AC8FD-6AD3-4769-AC47-1B90C5B4C8E2}"/>
                      </a:ext>
                    </a:extLst>
                  </p:cNvPr>
                  <p:cNvSpPr>
                    <a:spLocks noChangeArrowheads="1"/>
                  </p:cNvSpPr>
                  <p:nvPr/>
                </p:nvSpPr>
                <p:spPr bwMode="auto">
                  <a:xfrm>
                    <a:off x="1487" y="27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18" name="矩形 1052742">
                    <a:extLst>
                      <a:ext uri="{FF2B5EF4-FFF2-40B4-BE49-F238E27FC236}">
                        <a16:creationId xmlns:a16="http://schemas.microsoft.com/office/drawing/2014/main" id="{5CE90B8F-41F4-4C4D-A6DB-32C01601D98B}"/>
                      </a:ext>
                    </a:extLst>
                  </p:cNvPr>
                  <p:cNvSpPr>
                    <a:spLocks noChangeArrowheads="1"/>
                  </p:cNvSpPr>
                  <p:nvPr/>
                </p:nvSpPr>
                <p:spPr bwMode="auto">
                  <a:xfrm>
                    <a:off x="1487" y="277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19" name="组合 1052743">
                  <a:extLst>
                    <a:ext uri="{FF2B5EF4-FFF2-40B4-BE49-F238E27FC236}">
                      <a16:creationId xmlns:a16="http://schemas.microsoft.com/office/drawing/2014/main" id="{2E7D6300-BAF6-417C-BE2E-C57837385B8B}"/>
                    </a:ext>
                  </a:extLst>
                </p:cNvPr>
                <p:cNvGrpSpPr>
                  <a:grpSpLocks/>
                </p:cNvGrpSpPr>
                <p:nvPr/>
              </p:nvGrpSpPr>
              <p:grpSpPr bwMode="auto">
                <a:xfrm>
                  <a:off x="0" y="3060"/>
                  <a:ext cx="353" cy="288"/>
                  <a:chOff x="0" y="3060"/>
                  <a:chExt cx="353" cy="288"/>
                </a:xfrm>
              </p:grpSpPr>
              <p:sp>
                <p:nvSpPr>
                  <p:cNvPr id="53320" name="矩形 1052744">
                    <a:extLst>
                      <a:ext uri="{FF2B5EF4-FFF2-40B4-BE49-F238E27FC236}">
                        <a16:creationId xmlns:a16="http://schemas.microsoft.com/office/drawing/2014/main" id="{B255544C-9FD0-4DEE-B366-0E027320C079}"/>
                      </a:ext>
                    </a:extLst>
                  </p:cNvPr>
                  <p:cNvSpPr>
                    <a:spLocks noChangeArrowheads="1"/>
                  </p:cNvSpPr>
                  <p:nvPr/>
                </p:nvSpPr>
                <p:spPr bwMode="auto">
                  <a:xfrm>
                    <a:off x="0"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21" name="矩形 1052745">
                    <a:extLst>
                      <a:ext uri="{FF2B5EF4-FFF2-40B4-BE49-F238E27FC236}">
                        <a16:creationId xmlns:a16="http://schemas.microsoft.com/office/drawing/2014/main" id="{AF6181B2-4ED6-4573-BF65-78A71A31E5A5}"/>
                      </a:ext>
                    </a:extLst>
                  </p:cNvPr>
                  <p:cNvSpPr>
                    <a:spLocks noChangeArrowheads="1"/>
                  </p:cNvSpPr>
                  <p:nvPr/>
                </p:nvSpPr>
                <p:spPr bwMode="auto">
                  <a:xfrm>
                    <a:off x="0"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22" name="组合 1052746">
                  <a:extLst>
                    <a:ext uri="{FF2B5EF4-FFF2-40B4-BE49-F238E27FC236}">
                      <a16:creationId xmlns:a16="http://schemas.microsoft.com/office/drawing/2014/main" id="{3ED3A2A3-6A8B-40F7-AF2E-05BCE58DCE06}"/>
                    </a:ext>
                  </a:extLst>
                </p:cNvPr>
                <p:cNvGrpSpPr>
                  <a:grpSpLocks/>
                </p:cNvGrpSpPr>
                <p:nvPr/>
              </p:nvGrpSpPr>
              <p:grpSpPr bwMode="auto">
                <a:xfrm>
                  <a:off x="353" y="3060"/>
                  <a:ext cx="353" cy="288"/>
                  <a:chOff x="353" y="3060"/>
                  <a:chExt cx="353" cy="288"/>
                </a:xfrm>
              </p:grpSpPr>
              <p:sp>
                <p:nvSpPr>
                  <p:cNvPr id="53323" name="矩形 1052747">
                    <a:extLst>
                      <a:ext uri="{FF2B5EF4-FFF2-40B4-BE49-F238E27FC236}">
                        <a16:creationId xmlns:a16="http://schemas.microsoft.com/office/drawing/2014/main" id="{060B4A58-982E-491F-BB96-F58F731918DD}"/>
                      </a:ext>
                    </a:extLst>
                  </p:cNvPr>
                  <p:cNvSpPr>
                    <a:spLocks noChangeArrowheads="1"/>
                  </p:cNvSpPr>
                  <p:nvPr/>
                </p:nvSpPr>
                <p:spPr bwMode="auto">
                  <a:xfrm>
                    <a:off x="353" y="306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24" name="矩形 1052748">
                    <a:extLst>
                      <a:ext uri="{FF2B5EF4-FFF2-40B4-BE49-F238E27FC236}">
                        <a16:creationId xmlns:a16="http://schemas.microsoft.com/office/drawing/2014/main" id="{24132E21-E38D-4F2A-BC35-0D3BDE0B16BF}"/>
                      </a:ext>
                    </a:extLst>
                  </p:cNvPr>
                  <p:cNvSpPr>
                    <a:spLocks noChangeArrowheads="1"/>
                  </p:cNvSpPr>
                  <p:nvPr/>
                </p:nvSpPr>
                <p:spPr bwMode="auto">
                  <a:xfrm>
                    <a:off x="353" y="306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25" name="组合 1052749">
                  <a:extLst>
                    <a:ext uri="{FF2B5EF4-FFF2-40B4-BE49-F238E27FC236}">
                      <a16:creationId xmlns:a16="http://schemas.microsoft.com/office/drawing/2014/main" id="{EB75D572-B56C-4C38-8A4D-2975FC1F9659}"/>
                    </a:ext>
                  </a:extLst>
                </p:cNvPr>
                <p:cNvGrpSpPr>
                  <a:grpSpLocks/>
                </p:cNvGrpSpPr>
                <p:nvPr/>
              </p:nvGrpSpPr>
              <p:grpSpPr bwMode="auto">
                <a:xfrm>
                  <a:off x="706" y="3060"/>
                  <a:ext cx="349" cy="288"/>
                  <a:chOff x="706" y="3060"/>
                  <a:chExt cx="349" cy="288"/>
                </a:xfrm>
              </p:grpSpPr>
              <p:sp>
                <p:nvSpPr>
                  <p:cNvPr id="53326" name="矩形 1052750">
                    <a:extLst>
                      <a:ext uri="{FF2B5EF4-FFF2-40B4-BE49-F238E27FC236}">
                        <a16:creationId xmlns:a16="http://schemas.microsoft.com/office/drawing/2014/main" id="{F2116400-7328-4E47-AE97-690CBB7335BB}"/>
                      </a:ext>
                    </a:extLst>
                  </p:cNvPr>
                  <p:cNvSpPr>
                    <a:spLocks noChangeArrowheads="1"/>
                  </p:cNvSpPr>
                  <p:nvPr/>
                </p:nvSpPr>
                <p:spPr bwMode="auto">
                  <a:xfrm>
                    <a:off x="706" y="306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27" name="矩形 1052751">
                    <a:extLst>
                      <a:ext uri="{FF2B5EF4-FFF2-40B4-BE49-F238E27FC236}">
                        <a16:creationId xmlns:a16="http://schemas.microsoft.com/office/drawing/2014/main" id="{80634098-6819-4FBD-9DE6-1CFCFBE1DAE1}"/>
                      </a:ext>
                    </a:extLst>
                  </p:cNvPr>
                  <p:cNvSpPr>
                    <a:spLocks noChangeArrowheads="1"/>
                  </p:cNvSpPr>
                  <p:nvPr/>
                </p:nvSpPr>
                <p:spPr bwMode="auto">
                  <a:xfrm>
                    <a:off x="706" y="306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28" name="组合 1052752">
                  <a:extLst>
                    <a:ext uri="{FF2B5EF4-FFF2-40B4-BE49-F238E27FC236}">
                      <a16:creationId xmlns:a16="http://schemas.microsoft.com/office/drawing/2014/main" id="{CE7B25E3-C5FC-4560-B81C-F12B3FCCABA8}"/>
                    </a:ext>
                  </a:extLst>
                </p:cNvPr>
                <p:cNvGrpSpPr>
                  <a:grpSpLocks/>
                </p:cNvGrpSpPr>
                <p:nvPr/>
              </p:nvGrpSpPr>
              <p:grpSpPr bwMode="auto">
                <a:xfrm>
                  <a:off x="1055" y="3060"/>
                  <a:ext cx="432" cy="288"/>
                  <a:chOff x="1055" y="3060"/>
                  <a:chExt cx="432" cy="288"/>
                </a:xfrm>
              </p:grpSpPr>
              <p:sp>
                <p:nvSpPr>
                  <p:cNvPr id="53329" name="矩形 1052753">
                    <a:extLst>
                      <a:ext uri="{FF2B5EF4-FFF2-40B4-BE49-F238E27FC236}">
                        <a16:creationId xmlns:a16="http://schemas.microsoft.com/office/drawing/2014/main" id="{71C5960A-8CF5-443F-925F-D6A82FD75194}"/>
                      </a:ext>
                    </a:extLst>
                  </p:cNvPr>
                  <p:cNvSpPr>
                    <a:spLocks noChangeArrowheads="1"/>
                  </p:cNvSpPr>
                  <p:nvPr/>
                </p:nvSpPr>
                <p:spPr bwMode="auto">
                  <a:xfrm>
                    <a:off x="1055"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30" name="矩形 1052754">
                    <a:extLst>
                      <a:ext uri="{FF2B5EF4-FFF2-40B4-BE49-F238E27FC236}">
                        <a16:creationId xmlns:a16="http://schemas.microsoft.com/office/drawing/2014/main" id="{B382CC4B-002F-4632-8564-48710E47F3F4}"/>
                      </a:ext>
                    </a:extLst>
                  </p:cNvPr>
                  <p:cNvSpPr>
                    <a:spLocks noChangeArrowheads="1"/>
                  </p:cNvSpPr>
                  <p:nvPr/>
                </p:nvSpPr>
                <p:spPr bwMode="auto">
                  <a:xfrm>
                    <a:off x="1055"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31" name="组合 1052755">
                  <a:extLst>
                    <a:ext uri="{FF2B5EF4-FFF2-40B4-BE49-F238E27FC236}">
                      <a16:creationId xmlns:a16="http://schemas.microsoft.com/office/drawing/2014/main" id="{E2E69BCF-1CE9-4F48-B048-618338439BDB}"/>
                    </a:ext>
                  </a:extLst>
                </p:cNvPr>
                <p:cNvGrpSpPr>
                  <a:grpSpLocks/>
                </p:cNvGrpSpPr>
                <p:nvPr/>
              </p:nvGrpSpPr>
              <p:grpSpPr bwMode="auto">
                <a:xfrm>
                  <a:off x="1487" y="3060"/>
                  <a:ext cx="432" cy="288"/>
                  <a:chOff x="1487" y="3060"/>
                  <a:chExt cx="432" cy="288"/>
                </a:xfrm>
              </p:grpSpPr>
              <p:sp>
                <p:nvSpPr>
                  <p:cNvPr id="53332" name="矩形 1052756">
                    <a:extLst>
                      <a:ext uri="{FF2B5EF4-FFF2-40B4-BE49-F238E27FC236}">
                        <a16:creationId xmlns:a16="http://schemas.microsoft.com/office/drawing/2014/main" id="{AFD56860-D87A-488A-830F-9BEE901BFA12}"/>
                      </a:ext>
                    </a:extLst>
                  </p:cNvPr>
                  <p:cNvSpPr>
                    <a:spLocks noChangeArrowheads="1"/>
                  </p:cNvSpPr>
                  <p:nvPr/>
                </p:nvSpPr>
                <p:spPr bwMode="auto">
                  <a:xfrm>
                    <a:off x="1487" y="30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33" name="矩形 1052757">
                    <a:extLst>
                      <a:ext uri="{FF2B5EF4-FFF2-40B4-BE49-F238E27FC236}">
                        <a16:creationId xmlns:a16="http://schemas.microsoft.com/office/drawing/2014/main" id="{0D28F909-079B-4AE9-B4A6-C821942E9ACA}"/>
                      </a:ext>
                    </a:extLst>
                  </p:cNvPr>
                  <p:cNvSpPr>
                    <a:spLocks noChangeArrowheads="1"/>
                  </p:cNvSpPr>
                  <p:nvPr/>
                </p:nvSpPr>
                <p:spPr bwMode="auto">
                  <a:xfrm>
                    <a:off x="1487" y="306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34" name="组合 1052758">
                  <a:extLst>
                    <a:ext uri="{FF2B5EF4-FFF2-40B4-BE49-F238E27FC236}">
                      <a16:creationId xmlns:a16="http://schemas.microsoft.com/office/drawing/2014/main" id="{D62994B9-8DB0-42B1-A51D-DB30142C40A6}"/>
                    </a:ext>
                  </a:extLst>
                </p:cNvPr>
                <p:cNvGrpSpPr>
                  <a:grpSpLocks/>
                </p:cNvGrpSpPr>
                <p:nvPr/>
              </p:nvGrpSpPr>
              <p:grpSpPr bwMode="auto">
                <a:xfrm>
                  <a:off x="0" y="3348"/>
                  <a:ext cx="353" cy="288"/>
                  <a:chOff x="0" y="3348"/>
                  <a:chExt cx="353" cy="288"/>
                </a:xfrm>
              </p:grpSpPr>
              <p:sp>
                <p:nvSpPr>
                  <p:cNvPr id="53335" name="矩形 1052759">
                    <a:extLst>
                      <a:ext uri="{FF2B5EF4-FFF2-40B4-BE49-F238E27FC236}">
                        <a16:creationId xmlns:a16="http://schemas.microsoft.com/office/drawing/2014/main" id="{7BFA03D6-51C2-4813-9845-FF81A6572DB7}"/>
                      </a:ext>
                    </a:extLst>
                  </p:cNvPr>
                  <p:cNvSpPr>
                    <a:spLocks noChangeArrowheads="1"/>
                  </p:cNvSpPr>
                  <p:nvPr/>
                </p:nvSpPr>
                <p:spPr bwMode="auto">
                  <a:xfrm>
                    <a:off x="0"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36" name="矩形 1052760">
                    <a:extLst>
                      <a:ext uri="{FF2B5EF4-FFF2-40B4-BE49-F238E27FC236}">
                        <a16:creationId xmlns:a16="http://schemas.microsoft.com/office/drawing/2014/main" id="{1671147A-872E-4669-9DF8-A365EF8D5ECF}"/>
                      </a:ext>
                    </a:extLst>
                  </p:cNvPr>
                  <p:cNvSpPr>
                    <a:spLocks noChangeArrowheads="1"/>
                  </p:cNvSpPr>
                  <p:nvPr/>
                </p:nvSpPr>
                <p:spPr bwMode="auto">
                  <a:xfrm>
                    <a:off x="0"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37" name="组合 1052761">
                  <a:extLst>
                    <a:ext uri="{FF2B5EF4-FFF2-40B4-BE49-F238E27FC236}">
                      <a16:creationId xmlns:a16="http://schemas.microsoft.com/office/drawing/2014/main" id="{CBD1EBB2-0D64-46DC-8CD3-7C8F64768500}"/>
                    </a:ext>
                  </a:extLst>
                </p:cNvPr>
                <p:cNvGrpSpPr>
                  <a:grpSpLocks/>
                </p:cNvGrpSpPr>
                <p:nvPr/>
              </p:nvGrpSpPr>
              <p:grpSpPr bwMode="auto">
                <a:xfrm>
                  <a:off x="353" y="3348"/>
                  <a:ext cx="353" cy="288"/>
                  <a:chOff x="353" y="3348"/>
                  <a:chExt cx="353" cy="288"/>
                </a:xfrm>
              </p:grpSpPr>
              <p:sp>
                <p:nvSpPr>
                  <p:cNvPr id="53338" name="矩形 1052762">
                    <a:extLst>
                      <a:ext uri="{FF2B5EF4-FFF2-40B4-BE49-F238E27FC236}">
                        <a16:creationId xmlns:a16="http://schemas.microsoft.com/office/drawing/2014/main" id="{AE2E7A86-98DD-4B6B-9DF8-587538C1679E}"/>
                      </a:ext>
                    </a:extLst>
                  </p:cNvPr>
                  <p:cNvSpPr>
                    <a:spLocks noChangeArrowheads="1"/>
                  </p:cNvSpPr>
                  <p:nvPr/>
                </p:nvSpPr>
                <p:spPr bwMode="auto">
                  <a:xfrm>
                    <a:off x="353" y="3348"/>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39" name="矩形 1052763">
                    <a:extLst>
                      <a:ext uri="{FF2B5EF4-FFF2-40B4-BE49-F238E27FC236}">
                        <a16:creationId xmlns:a16="http://schemas.microsoft.com/office/drawing/2014/main" id="{B586D6D5-3493-42BA-BB5A-F3DE4944E2AD}"/>
                      </a:ext>
                    </a:extLst>
                  </p:cNvPr>
                  <p:cNvSpPr>
                    <a:spLocks noChangeArrowheads="1"/>
                  </p:cNvSpPr>
                  <p:nvPr/>
                </p:nvSpPr>
                <p:spPr bwMode="auto">
                  <a:xfrm>
                    <a:off x="353" y="3348"/>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40" name="组合 1052764">
                  <a:extLst>
                    <a:ext uri="{FF2B5EF4-FFF2-40B4-BE49-F238E27FC236}">
                      <a16:creationId xmlns:a16="http://schemas.microsoft.com/office/drawing/2014/main" id="{ED2A3330-B888-407C-9BC7-63C2C83E59B9}"/>
                    </a:ext>
                  </a:extLst>
                </p:cNvPr>
                <p:cNvGrpSpPr>
                  <a:grpSpLocks/>
                </p:cNvGrpSpPr>
                <p:nvPr/>
              </p:nvGrpSpPr>
              <p:grpSpPr bwMode="auto">
                <a:xfrm>
                  <a:off x="706" y="3348"/>
                  <a:ext cx="349" cy="288"/>
                  <a:chOff x="706" y="3348"/>
                  <a:chExt cx="349" cy="288"/>
                </a:xfrm>
              </p:grpSpPr>
              <p:sp>
                <p:nvSpPr>
                  <p:cNvPr id="53341" name="矩形 1052765">
                    <a:extLst>
                      <a:ext uri="{FF2B5EF4-FFF2-40B4-BE49-F238E27FC236}">
                        <a16:creationId xmlns:a16="http://schemas.microsoft.com/office/drawing/2014/main" id="{71B5FCFA-2D7F-467D-A00D-C95DE31F658C}"/>
                      </a:ext>
                    </a:extLst>
                  </p:cNvPr>
                  <p:cNvSpPr>
                    <a:spLocks noChangeArrowheads="1"/>
                  </p:cNvSpPr>
                  <p:nvPr/>
                </p:nvSpPr>
                <p:spPr bwMode="auto">
                  <a:xfrm>
                    <a:off x="706" y="3348"/>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42" name="矩形 1052766">
                    <a:extLst>
                      <a:ext uri="{FF2B5EF4-FFF2-40B4-BE49-F238E27FC236}">
                        <a16:creationId xmlns:a16="http://schemas.microsoft.com/office/drawing/2014/main" id="{98DEBD1F-E44F-4F37-9962-6FF9DC123914}"/>
                      </a:ext>
                    </a:extLst>
                  </p:cNvPr>
                  <p:cNvSpPr>
                    <a:spLocks noChangeArrowheads="1"/>
                  </p:cNvSpPr>
                  <p:nvPr/>
                </p:nvSpPr>
                <p:spPr bwMode="auto">
                  <a:xfrm>
                    <a:off x="706" y="3348"/>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43" name="组合 1052767">
                  <a:extLst>
                    <a:ext uri="{FF2B5EF4-FFF2-40B4-BE49-F238E27FC236}">
                      <a16:creationId xmlns:a16="http://schemas.microsoft.com/office/drawing/2014/main" id="{5A28DCF7-1417-4E53-A815-5B468DC49AF4}"/>
                    </a:ext>
                  </a:extLst>
                </p:cNvPr>
                <p:cNvGrpSpPr>
                  <a:grpSpLocks/>
                </p:cNvGrpSpPr>
                <p:nvPr/>
              </p:nvGrpSpPr>
              <p:grpSpPr bwMode="auto">
                <a:xfrm>
                  <a:off x="1055" y="3348"/>
                  <a:ext cx="432" cy="288"/>
                  <a:chOff x="1055" y="3348"/>
                  <a:chExt cx="432" cy="288"/>
                </a:xfrm>
              </p:grpSpPr>
              <p:sp>
                <p:nvSpPr>
                  <p:cNvPr id="53344" name="矩形 1052768">
                    <a:extLst>
                      <a:ext uri="{FF2B5EF4-FFF2-40B4-BE49-F238E27FC236}">
                        <a16:creationId xmlns:a16="http://schemas.microsoft.com/office/drawing/2014/main" id="{6FE9A1BD-D40B-47D6-A5B0-12C9B85067A0}"/>
                      </a:ext>
                    </a:extLst>
                  </p:cNvPr>
                  <p:cNvSpPr>
                    <a:spLocks noChangeArrowheads="1"/>
                  </p:cNvSpPr>
                  <p:nvPr/>
                </p:nvSpPr>
                <p:spPr bwMode="auto">
                  <a:xfrm>
                    <a:off x="1055"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45" name="矩形 1052769">
                    <a:extLst>
                      <a:ext uri="{FF2B5EF4-FFF2-40B4-BE49-F238E27FC236}">
                        <a16:creationId xmlns:a16="http://schemas.microsoft.com/office/drawing/2014/main" id="{ED1859AB-F3F9-4762-B599-0F807CEE2077}"/>
                      </a:ext>
                    </a:extLst>
                  </p:cNvPr>
                  <p:cNvSpPr>
                    <a:spLocks noChangeArrowheads="1"/>
                  </p:cNvSpPr>
                  <p:nvPr/>
                </p:nvSpPr>
                <p:spPr bwMode="auto">
                  <a:xfrm>
                    <a:off x="1055"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46" name="组合 1052770">
                  <a:extLst>
                    <a:ext uri="{FF2B5EF4-FFF2-40B4-BE49-F238E27FC236}">
                      <a16:creationId xmlns:a16="http://schemas.microsoft.com/office/drawing/2014/main" id="{E3251AC5-C58B-42BD-80D2-8EBF0899C59A}"/>
                    </a:ext>
                  </a:extLst>
                </p:cNvPr>
                <p:cNvGrpSpPr>
                  <a:grpSpLocks/>
                </p:cNvGrpSpPr>
                <p:nvPr/>
              </p:nvGrpSpPr>
              <p:grpSpPr bwMode="auto">
                <a:xfrm>
                  <a:off x="1487" y="3348"/>
                  <a:ext cx="432" cy="288"/>
                  <a:chOff x="1487" y="3348"/>
                  <a:chExt cx="432" cy="288"/>
                </a:xfrm>
              </p:grpSpPr>
              <p:sp>
                <p:nvSpPr>
                  <p:cNvPr id="53347" name="矩形 1052771">
                    <a:extLst>
                      <a:ext uri="{FF2B5EF4-FFF2-40B4-BE49-F238E27FC236}">
                        <a16:creationId xmlns:a16="http://schemas.microsoft.com/office/drawing/2014/main" id="{05B8A087-F333-412B-AEF5-A4105C434321}"/>
                      </a:ext>
                    </a:extLst>
                  </p:cNvPr>
                  <p:cNvSpPr>
                    <a:spLocks noChangeArrowheads="1"/>
                  </p:cNvSpPr>
                  <p:nvPr/>
                </p:nvSpPr>
                <p:spPr bwMode="auto">
                  <a:xfrm>
                    <a:off x="1487" y="33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48" name="矩形 1052772">
                    <a:extLst>
                      <a:ext uri="{FF2B5EF4-FFF2-40B4-BE49-F238E27FC236}">
                        <a16:creationId xmlns:a16="http://schemas.microsoft.com/office/drawing/2014/main" id="{6D1177EA-3AA1-472A-9236-58F805395DDF}"/>
                      </a:ext>
                    </a:extLst>
                  </p:cNvPr>
                  <p:cNvSpPr>
                    <a:spLocks noChangeArrowheads="1"/>
                  </p:cNvSpPr>
                  <p:nvPr/>
                </p:nvSpPr>
                <p:spPr bwMode="auto">
                  <a:xfrm>
                    <a:off x="1487" y="3348"/>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49" name="组合 1052773">
                  <a:extLst>
                    <a:ext uri="{FF2B5EF4-FFF2-40B4-BE49-F238E27FC236}">
                      <a16:creationId xmlns:a16="http://schemas.microsoft.com/office/drawing/2014/main" id="{B521175E-25C7-48EB-A6F6-F5AB60DA1160}"/>
                    </a:ext>
                  </a:extLst>
                </p:cNvPr>
                <p:cNvGrpSpPr>
                  <a:grpSpLocks/>
                </p:cNvGrpSpPr>
                <p:nvPr/>
              </p:nvGrpSpPr>
              <p:grpSpPr bwMode="auto">
                <a:xfrm>
                  <a:off x="0" y="3636"/>
                  <a:ext cx="353" cy="288"/>
                  <a:chOff x="0" y="3636"/>
                  <a:chExt cx="353" cy="288"/>
                </a:xfrm>
              </p:grpSpPr>
              <p:sp>
                <p:nvSpPr>
                  <p:cNvPr id="53350" name="矩形 1052774">
                    <a:extLst>
                      <a:ext uri="{FF2B5EF4-FFF2-40B4-BE49-F238E27FC236}">
                        <a16:creationId xmlns:a16="http://schemas.microsoft.com/office/drawing/2014/main" id="{2258694E-30B1-4BFB-8999-C3BA0E8C536E}"/>
                      </a:ext>
                    </a:extLst>
                  </p:cNvPr>
                  <p:cNvSpPr>
                    <a:spLocks noChangeArrowheads="1"/>
                  </p:cNvSpPr>
                  <p:nvPr/>
                </p:nvSpPr>
                <p:spPr bwMode="auto">
                  <a:xfrm>
                    <a:off x="0"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51" name="矩形 1052775">
                    <a:extLst>
                      <a:ext uri="{FF2B5EF4-FFF2-40B4-BE49-F238E27FC236}">
                        <a16:creationId xmlns:a16="http://schemas.microsoft.com/office/drawing/2014/main" id="{BA4F4F3B-2350-4761-BCAC-5E62E808982D}"/>
                      </a:ext>
                    </a:extLst>
                  </p:cNvPr>
                  <p:cNvSpPr>
                    <a:spLocks noChangeArrowheads="1"/>
                  </p:cNvSpPr>
                  <p:nvPr/>
                </p:nvSpPr>
                <p:spPr bwMode="auto">
                  <a:xfrm>
                    <a:off x="0"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52" name="组合 1052776">
                  <a:extLst>
                    <a:ext uri="{FF2B5EF4-FFF2-40B4-BE49-F238E27FC236}">
                      <a16:creationId xmlns:a16="http://schemas.microsoft.com/office/drawing/2014/main" id="{405A78EE-655B-49E4-98AD-571630A62F22}"/>
                    </a:ext>
                  </a:extLst>
                </p:cNvPr>
                <p:cNvGrpSpPr>
                  <a:grpSpLocks/>
                </p:cNvGrpSpPr>
                <p:nvPr/>
              </p:nvGrpSpPr>
              <p:grpSpPr bwMode="auto">
                <a:xfrm>
                  <a:off x="353" y="3636"/>
                  <a:ext cx="353" cy="288"/>
                  <a:chOff x="353" y="3636"/>
                  <a:chExt cx="353" cy="288"/>
                </a:xfrm>
              </p:grpSpPr>
              <p:sp>
                <p:nvSpPr>
                  <p:cNvPr id="53353" name="矩形 1052777">
                    <a:extLst>
                      <a:ext uri="{FF2B5EF4-FFF2-40B4-BE49-F238E27FC236}">
                        <a16:creationId xmlns:a16="http://schemas.microsoft.com/office/drawing/2014/main" id="{29029E0A-1870-4FBB-BCB9-4E4835839B4B}"/>
                      </a:ext>
                    </a:extLst>
                  </p:cNvPr>
                  <p:cNvSpPr>
                    <a:spLocks noChangeArrowheads="1"/>
                  </p:cNvSpPr>
                  <p:nvPr/>
                </p:nvSpPr>
                <p:spPr bwMode="auto">
                  <a:xfrm>
                    <a:off x="353" y="3636"/>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54" name="矩形 1052778">
                    <a:extLst>
                      <a:ext uri="{FF2B5EF4-FFF2-40B4-BE49-F238E27FC236}">
                        <a16:creationId xmlns:a16="http://schemas.microsoft.com/office/drawing/2014/main" id="{B8B7E51C-91CA-4FB8-9821-ABDB59674DD8}"/>
                      </a:ext>
                    </a:extLst>
                  </p:cNvPr>
                  <p:cNvSpPr>
                    <a:spLocks noChangeArrowheads="1"/>
                  </p:cNvSpPr>
                  <p:nvPr/>
                </p:nvSpPr>
                <p:spPr bwMode="auto">
                  <a:xfrm>
                    <a:off x="353" y="3636"/>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55" name="组合 1052779">
                  <a:extLst>
                    <a:ext uri="{FF2B5EF4-FFF2-40B4-BE49-F238E27FC236}">
                      <a16:creationId xmlns:a16="http://schemas.microsoft.com/office/drawing/2014/main" id="{4B43A688-C4CB-42AB-AE06-AAC84533AB81}"/>
                    </a:ext>
                  </a:extLst>
                </p:cNvPr>
                <p:cNvGrpSpPr>
                  <a:grpSpLocks/>
                </p:cNvGrpSpPr>
                <p:nvPr/>
              </p:nvGrpSpPr>
              <p:grpSpPr bwMode="auto">
                <a:xfrm>
                  <a:off x="706" y="3636"/>
                  <a:ext cx="349" cy="288"/>
                  <a:chOff x="706" y="3636"/>
                  <a:chExt cx="349" cy="288"/>
                </a:xfrm>
              </p:grpSpPr>
              <p:sp>
                <p:nvSpPr>
                  <p:cNvPr id="53356" name="矩形 1052780">
                    <a:extLst>
                      <a:ext uri="{FF2B5EF4-FFF2-40B4-BE49-F238E27FC236}">
                        <a16:creationId xmlns:a16="http://schemas.microsoft.com/office/drawing/2014/main" id="{3BDE89CA-08F0-4C1F-9E3B-F060275A5AA4}"/>
                      </a:ext>
                    </a:extLst>
                  </p:cNvPr>
                  <p:cNvSpPr>
                    <a:spLocks noChangeArrowheads="1"/>
                  </p:cNvSpPr>
                  <p:nvPr/>
                </p:nvSpPr>
                <p:spPr bwMode="auto">
                  <a:xfrm>
                    <a:off x="706" y="3636"/>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57" name="矩形 1052781">
                    <a:extLst>
                      <a:ext uri="{FF2B5EF4-FFF2-40B4-BE49-F238E27FC236}">
                        <a16:creationId xmlns:a16="http://schemas.microsoft.com/office/drawing/2014/main" id="{5DC0DA50-2290-414D-A441-4163A0361BEB}"/>
                      </a:ext>
                    </a:extLst>
                  </p:cNvPr>
                  <p:cNvSpPr>
                    <a:spLocks noChangeArrowheads="1"/>
                  </p:cNvSpPr>
                  <p:nvPr/>
                </p:nvSpPr>
                <p:spPr bwMode="auto">
                  <a:xfrm>
                    <a:off x="706" y="3636"/>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58" name="组合 1052782">
                  <a:extLst>
                    <a:ext uri="{FF2B5EF4-FFF2-40B4-BE49-F238E27FC236}">
                      <a16:creationId xmlns:a16="http://schemas.microsoft.com/office/drawing/2014/main" id="{76BE8213-3A63-4367-A84A-55A57AC7C318}"/>
                    </a:ext>
                  </a:extLst>
                </p:cNvPr>
                <p:cNvGrpSpPr>
                  <a:grpSpLocks/>
                </p:cNvGrpSpPr>
                <p:nvPr/>
              </p:nvGrpSpPr>
              <p:grpSpPr bwMode="auto">
                <a:xfrm>
                  <a:off x="1055" y="3636"/>
                  <a:ext cx="432" cy="288"/>
                  <a:chOff x="1055" y="3636"/>
                  <a:chExt cx="432" cy="288"/>
                </a:xfrm>
              </p:grpSpPr>
              <p:sp>
                <p:nvSpPr>
                  <p:cNvPr id="53359" name="矩形 1052783">
                    <a:extLst>
                      <a:ext uri="{FF2B5EF4-FFF2-40B4-BE49-F238E27FC236}">
                        <a16:creationId xmlns:a16="http://schemas.microsoft.com/office/drawing/2014/main" id="{ADFB1C9F-B91B-4E67-A27E-F6826C5D1C81}"/>
                      </a:ext>
                    </a:extLst>
                  </p:cNvPr>
                  <p:cNvSpPr>
                    <a:spLocks noChangeArrowheads="1"/>
                  </p:cNvSpPr>
                  <p:nvPr/>
                </p:nvSpPr>
                <p:spPr bwMode="auto">
                  <a:xfrm>
                    <a:off x="1055"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60" name="矩形 1052784">
                    <a:extLst>
                      <a:ext uri="{FF2B5EF4-FFF2-40B4-BE49-F238E27FC236}">
                        <a16:creationId xmlns:a16="http://schemas.microsoft.com/office/drawing/2014/main" id="{2B193674-3BC8-4070-B7F8-3C4F87D191D1}"/>
                      </a:ext>
                    </a:extLst>
                  </p:cNvPr>
                  <p:cNvSpPr>
                    <a:spLocks noChangeArrowheads="1"/>
                  </p:cNvSpPr>
                  <p:nvPr/>
                </p:nvSpPr>
                <p:spPr bwMode="auto">
                  <a:xfrm>
                    <a:off x="1055"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61" name="组合 1052785">
                  <a:extLst>
                    <a:ext uri="{FF2B5EF4-FFF2-40B4-BE49-F238E27FC236}">
                      <a16:creationId xmlns:a16="http://schemas.microsoft.com/office/drawing/2014/main" id="{DF026B4C-41D7-4A29-86D6-F805A293FCF7}"/>
                    </a:ext>
                  </a:extLst>
                </p:cNvPr>
                <p:cNvGrpSpPr>
                  <a:grpSpLocks/>
                </p:cNvGrpSpPr>
                <p:nvPr/>
              </p:nvGrpSpPr>
              <p:grpSpPr bwMode="auto">
                <a:xfrm>
                  <a:off x="1487" y="3636"/>
                  <a:ext cx="432" cy="288"/>
                  <a:chOff x="1487" y="3636"/>
                  <a:chExt cx="432" cy="288"/>
                </a:xfrm>
              </p:grpSpPr>
              <p:sp>
                <p:nvSpPr>
                  <p:cNvPr id="53362" name="矩形 1052786">
                    <a:extLst>
                      <a:ext uri="{FF2B5EF4-FFF2-40B4-BE49-F238E27FC236}">
                        <a16:creationId xmlns:a16="http://schemas.microsoft.com/office/drawing/2014/main" id="{C87C46F5-3C00-4A8F-AFB8-DF5C33E2EB78}"/>
                      </a:ext>
                    </a:extLst>
                  </p:cNvPr>
                  <p:cNvSpPr>
                    <a:spLocks noChangeArrowheads="1"/>
                  </p:cNvSpPr>
                  <p:nvPr/>
                </p:nvSpPr>
                <p:spPr bwMode="auto">
                  <a:xfrm>
                    <a:off x="1487" y="36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63" name="矩形 1052787">
                    <a:extLst>
                      <a:ext uri="{FF2B5EF4-FFF2-40B4-BE49-F238E27FC236}">
                        <a16:creationId xmlns:a16="http://schemas.microsoft.com/office/drawing/2014/main" id="{4A3D3427-93DE-4972-B706-F375FBCE871F}"/>
                      </a:ext>
                    </a:extLst>
                  </p:cNvPr>
                  <p:cNvSpPr>
                    <a:spLocks noChangeArrowheads="1"/>
                  </p:cNvSpPr>
                  <p:nvPr/>
                </p:nvSpPr>
                <p:spPr bwMode="auto">
                  <a:xfrm>
                    <a:off x="1487" y="3636"/>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64" name="组合 1052788">
                  <a:extLst>
                    <a:ext uri="{FF2B5EF4-FFF2-40B4-BE49-F238E27FC236}">
                      <a16:creationId xmlns:a16="http://schemas.microsoft.com/office/drawing/2014/main" id="{74344176-41C7-4912-920D-96E1ED99473C}"/>
                    </a:ext>
                  </a:extLst>
                </p:cNvPr>
                <p:cNvGrpSpPr>
                  <a:grpSpLocks/>
                </p:cNvGrpSpPr>
                <p:nvPr/>
              </p:nvGrpSpPr>
              <p:grpSpPr bwMode="auto">
                <a:xfrm>
                  <a:off x="0" y="3924"/>
                  <a:ext cx="353" cy="288"/>
                  <a:chOff x="0" y="3924"/>
                  <a:chExt cx="353" cy="288"/>
                </a:xfrm>
              </p:grpSpPr>
              <p:sp>
                <p:nvSpPr>
                  <p:cNvPr id="53365" name="矩形 1052789">
                    <a:extLst>
                      <a:ext uri="{FF2B5EF4-FFF2-40B4-BE49-F238E27FC236}">
                        <a16:creationId xmlns:a16="http://schemas.microsoft.com/office/drawing/2014/main" id="{120884E7-DF37-4344-AAA8-605BB6B4270D}"/>
                      </a:ext>
                    </a:extLst>
                  </p:cNvPr>
                  <p:cNvSpPr>
                    <a:spLocks noChangeArrowheads="1"/>
                  </p:cNvSpPr>
                  <p:nvPr/>
                </p:nvSpPr>
                <p:spPr bwMode="auto">
                  <a:xfrm>
                    <a:off x="0"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66" name="矩形 1052790">
                    <a:extLst>
                      <a:ext uri="{FF2B5EF4-FFF2-40B4-BE49-F238E27FC236}">
                        <a16:creationId xmlns:a16="http://schemas.microsoft.com/office/drawing/2014/main" id="{F2568488-CF8F-4096-9CC0-EE5390F662BF}"/>
                      </a:ext>
                    </a:extLst>
                  </p:cNvPr>
                  <p:cNvSpPr>
                    <a:spLocks noChangeArrowheads="1"/>
                  </p:cNvSpPr>
                  <p:nvPr/>
                </p:nvSpPr>
                <p:spPr bwMode="auto">
                  <a:xfrm>
                    <a:off x="0"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67" name="组合 1052791">
                  <a:extLst>
                    <a:ext uri="{FF2B5EF4-FFF2-40B4-BE49-F238E27FC236}">
                      <a16:creationId xmlns:a16="http://schemas.microsoft.com/office/drawing/2014/main" id="{512E4F6F-2773-4A2A-B7FB-7789E104DD4D}"/>
                    </a:ext>
                  </a:extLst>
                </p:cNvPr>
                <p:cNvGrpSpPr>
                  <a:grpSpLocks/>
                </p:cNvGrpSpPr>
                <p:nvPr/>
              </p:nvGrpSpPr>
              <p:grpSpPr bwMode="auto">
                <a:xfrm>
                  <a:off x="353" y="3924"/>
                  <a:ext cx="353" cy="288"/>
                  <a:chOff x="353" y="3924"/>
                  <a:chExt cx="353" cy="288"/>
                </a:xfrm>
              </p:grpSpPr>
              <p:sp>
                <p:nvSpPr>
                  <p:cNvPr id="53368" name="矩形 1052792">
                    <a:extLst>
                      <a:ext uri="{FF2B5EF4-FFF2-40B4-BE49-F238E27FC236}">
                        <a16:creationId xmlns:a16="http://schemas.microsoft.com/office/drawing/2014/main" id="{436D5A40-58D0-4E93-968A-3122A83354AF}"/>
                      </a:ext>
                    </a:extLst>
                  </p:cNvPr>
                  <p:cNvSpPr>
                    <a:spLocks noChangeArrowheads="1"/>
                  </p:cNvSpPr>
                  <p:nvPr/>
                </p:nvSpPr>
                <p:spPr bwMode="auto">
                  <a:xfrm>
                    <a:off x="353" y="392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69" name="矩形 1052793">
                    <a:extLst>
                      <a:ext uri="{FF2B5EF4-FFF2-40B4-BE49-F238E27FC236}">
                        <a16:creationId xmlns:a16="http://schemas.microsoft.com/office/drawing/2014/main" id="{7DAFC36B-E9CA-41D8-8579-B2453FD96E42}"/>
                      </a:ext>
                    </a:extLst>
                  </p:cNvPr>
                  <p:cNvSpPr>
                    <a:spLocks noChangeArrowheads="1"/>
                  </p:cNvSpPr>
                  <p:nvPr/>
                </p:nvSpPr>
                <p:spPr bwMode="auto">
                  <a:xfrm>
                    <a:off x="353" y="3924"/>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70" name="组合 1052794">
                  <a:extLst>
                    <a:ext uri="{FF2B5EF4-FFF2-40B4-BE49-F238E27FC236}">
                      <a16:creationId xmlns:a16="http://schemas.microsoft.com/office/drawing/2014/main" id="{DD63DE8E-4BD0-415E-82DD-65E8531CC23E}"/>
                    </a:ext>
                  </a:extLst>
                </p:cNvPr>
                <p:cNvGrpSpPr>
                  <a:grpSpLocks/>
                </p:cNvGrpSpPr>
                <p:nvPr/>
              </p:nvGrpSpPr>
              <p:grpSpPr bwMode="auto">
                <a:xfrm>
                  <a:off x="706" y="3924"/>
                  <a:ext cx="349" cy="288"/>
                  <a:chOff x="706" y="3924"/>
                  <a:chExt cx="349" cy="288"/>
                </a:xfrm>
              </p:grpSpPr>
              <p:sp>
                <p:nvSpPr>
                  <p:cNvPr id="53371" name="矩形 1052795">
                    <a:extLst>
                      <a:ext uri="{FF2B5EF4-FFF2-40B4-BE49-F238E27FC236}">
                        <a16:creationId xmlns:a16="http://schemas.microsoft.com/office/drawing/2014/main" id="{9B1FE66A-ED2C-40BC-8324-ED68A328D412}"/>
                      </a:ext>
                    </a:extLst>
                  </p:cNvPr>
                  <p:cNvSpPr>
                    <a:spLocks noChangeArrowheads="1"/>
                  </p:cNvSpPr>
                  <p:nvPr/>
                </p:nvSpPr>
                <p:spPr bwMode="auto">
                  <a:xfrm>
                    <a:off x="706" y="392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72" name="矩形 1052796">
                    <a:extLst>
                      <a:ext uri="{FF2B5EF4-FFF2-40B4-BE49-F238E27FC236}">
                        <a16:creationId xmlns:a16="http://schemas.microsoft.com/office/drawing/2014/main" id="{99A4D2DA-D2ED-4C29-99F0-BB8B95C852D7}"/>
                      </a:ext>
                    </a:extLst>
                  </p:cNvPr>
                  <p:cNvSpPr>
                    <a:spLocks noChangeArrowheads="1"/>
                  </p:cNvSpPr>
                  <p:nvPr/>
                </p:nvSpPr>
                <p:spPr bwMode="auto">
                  <a:xfrm>
                    <a:off x="706" y="3924"/>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73" name="组合 1052797">
                  <a:extLst>
                    <a:ext uri="{FF2B5EF4-FFF2-40B4-BE49-F238E27FC236}">
                      <a16:creationId xmlns:a16="http://schemas.microsoft.com/office/drawing/2014/main" id="{A29E2D54-93CB-494E-A2EC-503FE2E7EB30}"/>
                    </a:ext>
                  </a:extLst>
                </p:cNvPr>
                <p:cNvGrpSpPr>
                  <a:grpSpLocks/>
                </p:cNvGrpSpPr>
                <p:nvPr/>
              </p:nvGrpSpPr>
              <p:grpSpPr bwMode="auto">
                <a:xfrm>
                  <a:off x="1055" y="3924"/>
                  <a:ext cx="432" cy="288"/>
                  <a:chOff x="1055" y="3924"/>
                  <a:chExt cx="432" cy="288"/>
                </a:xfrm>
              </p:grpSpPr>
              <p:sp>
                <p:nvSpPr>
                  <p:cNvPr id="53374" name="矩形 1052798">
                    <a:extLst>
                      <a:ext uri="{FF2B5EF4-FFF2-40B4-BE49-F238E27FC236}">
                        <a16:creationId xmlns:a16="http://schemas.microsoft.com/office/drawing/2014/main" id="{4F90A99B-456C-4FD6-8A0F-255AF40D5002}"/>
                      </a:ext>
                    </a:extLst>
                  </p:cNvPr>
                  <p:cNvSpPr>
                    <a:spLocks noChangeArrowheads="1"/>
                  </p:cNvSpPr>
                  <p:nvPr/>
                </p:nvSpPr>
                <p:spPr bwMode="auto">
                  <a:xfrm>
                    <a:off x="1055"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75" name="矩形 1052799">
                    <a:extLst>
                      <a:ext uri="{FF2B5EF4-FFF2-40B4-BE49-F238E27FC236}">
                        <a16:creationId xmlns:a16="http://schemas.microsoft.com/office/drawing/2014/main" id="{37DA1C8E-B163-4B30-AB93-F0994081658D}"/>
                      </a:ext>
                    </a:extLst>
                  </p:cNvPr>
                  <p:cNvSpPr>
                    <a:spLocks noChangeArrowheads="1"/>
                  </p:cNvSpPr>
                  <p:nvPr/>
                </p:nvSpPr>
                <p:spPr bwMode="auto">
                  <a:xfrm>
                    <a:off x="1055"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76" name="组合 1052800">
                  <a:extLst>
                    <a:ext uri="{FF2B5EF4-FFF2-40B4-BE49-F238E27FC236}">
                      <a16:creationId xmlns:a16="http://schemas.microsoft.com/office/drawing/2014/main" id="{969DD83C-372D-4C34-A4A1-B58DB77ACE99}"/>
                    </a:ext>
                  </a:extLst>
                </p:cNvPr>
                <p:cNvGrpSpPr>
                  <a:grpSpLocks/>
                </p:cNvGrpSpPr>
                <p:nvPr/>
              </p:nvGrpSpPr>
              <p:grpSpPr bwMode="auto">
                <a:xfrm>
                  <a:off x="1487" y="3924"/>
                  <a:ext cx="432" cy="288"/>
                  <a:chOff x="1487" y="3924"/>
                  <a:chExt cx="432" cy="288"/>
                </a:xfrm>
              </p:grpSpPr>
              <p:sp>
                <p:nvSpPr>
                  <p:cNvPr id="53377" name="矩形 1052801">
                    <a:extLst>
                      <a:ext uri="{FF2B5EF4-FFF2-40B4-BE49-F238E27FC236}">
                        <a16:creationId xmlns:a16="http://schemas.microsoft.com/office/drawing/2014/main" id="{4DA7E819-BAA3-4275-A815-4531836C4A7C}"/>
                      </a:ext>
                    </a:extLst>
                  </p:cNvPr>
                  <p:cNvSpPr>
                    <a:spLocks noChangeArrowheads="1"/>
                  </p:cNvSpPr>
                  <p:nvPr/>
                </p:nvSpPr>
                <p:spPr bwMode="auto">
                  <a:xfrm>
                    <a:off x="1487" y="39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78" name="矩形 1052802">
                    <a:extLst>
                      <a:ext uri="{FF2B5EF4-FFF2-40B4-BE49-F238E27FC236}">
                        <a16:creationId xmlns:a16="http://schemas.microsoft.com/office/drawing/2014/main" id="{E3E1EB0E-8E0C-4F62-A6A2-A7B677D7ED9D}"/>
                      </a:ext>
                    </a:extLst>
                  </p:cNvPr>
                  <p:cNvSpPr>
                    <a:spLocks noChangeArrowheads="1"/>
                  </p:cNvSpPr>
                  <p:nvPr/>
                </p:nvSpPr>
                <p:spPr bwMode="auto">
                  <a:xfrm>
                    <a:off x="1487" y="3924"/>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79" name="组合 1052803">
                  <a:extLst>
                    <a:ext uri="{FF2B5EF4-FFF2-40B4-BE49-F238E27FC236}">
                      <a16:creationId xmlns:a16="http://schemas.microsoft.com/office/drawing/2014/main" id="{5C8123E3-5276-48A6-8A17-78489183CD82}"/>
                    </a:ext>
                  </a:extLst>
                </p:cNvPr>
                <p:cNvGrpSpPr>
                  <a:grpSpLocks/>
                </p:cNvGrpSpPr>
                <p:nvPr/>
              </p:nvGrpSpPr>
              <p:grpSpPr bwMode="auto">
                <a:xfrm>
                  <a:off x="0" y="4212"/>
                  <a:ext cx="353" cy="288"/>
                  <a:chOff x="0" y="4212"/>
                  <a:chExt cx="353" cy="288"/>
                </a:xfrm>
              </p:grpSpPr>
              <p:sp>
                <p:nvSpPr>
                  <p:cNvPr id="53380" name="矩形 1052804">
                    <a:extLst>
                      <a:ext uri="{FF2B5EF4-FFF2-40B4-BE49-F238E27FC236}">
                        <a16:creationId xmlns:a16="http://schemas.microsoft.com/office/drawing/2014/main" id="{E8A7C6D8-1636-4E42-B447-A1C069B047EE}"/>
                      </a:ext>
                    </a:extLst>
                  </p:cNvPr>
                  <p:cNvSpPr>
                    <a:spLocks noChangeArrowheads="1"/>
                  </p:cNvSpPr>
                  <p:nvPr/>
                </p:nvSpPr>
                <p:spPr bwMode="auto">
                  <a:xfrm>
                    <a:off x="0"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81" name="矩形 1052805">
                    <a:extLst>
                      <a:ext uri="{FF2B5EF4-FFF2-40B4-BE49-F238E27FC236}">
                        <a16:creationId xmlns:a16="http://schemas.microsoft.com/office/drawing/2014/main" id="{3E045D91-AF22-4F0C-8418-FADECC82FB8F}"/>
                      </a:ext>
                    </a:extLst>
                  </p:cNvPr>
                  <p:cNvSpPr>
                    <a:spLocks noChangeArrowheads="1"/>
                  </p:cNvSpPr>
                  <p:nvPr/>
                </p:nvSpPr>
                <p:spPr bwMode="auto">
                  <a:xfrm>
                    <a:off x="0"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82" name="组合 1052806">
                  <a:extLst>
                    <a:ext uri="{FF2B5EF4-FFF2-40B4-BE49-F238E27FC236}">
                      <a16:creationId xmlns:a16="http://schemas.microsoft.com/office/drawing/2014/main" id="{286608FC-9689-445C-9CEB-BCFCDF812EEA}"/>
                    </a:ext>
                  </a:extLst>
                </p:cNvPr>
                <p:cNvGrpSpPr>
                  <a:grpSpLocks/>
                </p:cNvGrpSpPr>
                <p:nvPr/>
              </p:nvGrpSpPr>
              <p:grpSpPr bwMode="auto">
                <a:xfrm>
                  <a:off x="353" y="4212"/>
                  <a:ext cx="353" cy="288"/>
                  <a:chOff x="353" y="4212"/>
                  <a:chExt cx="353" cy="288"/>
                </a:xfrm>
              </p:grpSpPr>
              <p:sp>
                <p:nvSpPr>
                  <p:cNvPr id="53383" name="矩形 1052807">
                    <a:extLst>
                      <a:ext uri="{FF2B5EF4-FFF2-40B4-BE49-F238E27FC236}">
                        <a16:creationId xmlns:a16="http://schemas.microsoft.com/office/drawing/2014/main" id="{2D3DD34B-412F-4B24-990E-099E07FA3356}"/>
                      </a:ext>
                    </a:extLst>
                  </p:cNvPr>
                  <p:cNvSpPr>
                    <a:spLocks noChangeArrowheads="1"/>
                  </p:cNvSpPr>
                  <p:nvPr/>
                </p:nvSpPr>
                <p:spPr bwMode="auto">
                  <a:xfrm>
                    <a:off x="353" y="4212"/>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84" name="矩形 1052808">
                    <a:extLst>
                      <a:ext uri="{FF2B5EF4-FFF2-40B4-BE49-F238E27FC236}">
                        <a16:creationId xmlns:a16="http://schemas.microsoft.com/office/drawing/2014/main" id="{CF3339C3-A387-47FA-9D65-CBB79E799162}"/>
                      </a:ext>
                    </a:extLst>
                  </p:cNvPr>
                  <p:cNvSpPr>
                    <a:spLocks noChangeArrowheads="1"/>
                  </p:cNvSpPr>
                  <p:nvPr/>
                </p:nvSpPr>
                <p:spPr bwMode="auto">
                  <a:xfrm>
                    <a:off x="353" y="4212"/>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85" name="组合 1052809">
                  <a:extLst>
                    <a:ext uri="{FF2B5EF4-FFF2-40B4-BE49-F238E27FC236}">
                      <a16:creationId xmlns:a16="http://schemas.microsoft.com/office/drawing/2014/main" id="{C4962EB0-B96A-459C-A2C6-D7BC8A277094}"/>
                    </a:ext>
                  </a:extLst>
                </p:cNvPr>
                <p:cNvGrpSpPr>
                  <a:grpSpLocks/>
                </p:cNvGrpSpPr>
                <p:nvPr/>
              </p:nvGrpSpPr>
              <p:grpSpPr bwMode="auto">
                <a:xfrm>
                  <a:off x="706" y="4212"/>
                  <a:ext cx="349" cy="288"/>
                  <a:chOff x="706" y="4212"/>
                  <a:chExt cx="349" cy="288"/>
                </a:xfrm>
              </p:grpSpPr>
              <p:sp>
                <p:nvSpPr>
                  <p:cNvPr id="53386" name="矩形 1052810">
                    <a:extLst>
                      <a:ext uri="{FF2B5EF4-FFF2-40B4-BE49-F238E27FC236}">
                        <a16:creationId xmlns:a16="http://schemas.microsoft.com/office/drawing/2014/main" id="{D262A71B-BB59-4CF9-9392-4CE31F8D9B85}"/>
                      </a:ext>
                    </a:extLst>
                  </p:cNvPr>
                  <p:cNvSpPr>
                    <a:spLocks noChangeArrowheads="1"/>
                  </p:cNvSpPr>
                  <p:nvPr/>
                </p:nvSpPr>
                <p:spPr bwMode="auto">
                  <a:xfrm>
                    <a:off x="706" y="4212"/>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87" name="矩形 1052811">
                    <a:extLst>
                      <a:ext uri="{FF2B5EF4-FFF2-40B4-BE49-F238E27FC236}">
                        <a16:creationId xmlns:a16="http://schemas.microsoft.com/office/drawing/2014/main" id="{9612EE5B-113F-4754-9923-98AE038AE167}"/>
                      </a:ext>
                    </a:extLst>
                  </p:cNvPr>
                  <p:cNvSpPr>
                    <a:spLocks noChangeArrowheads="1"/>
                  </p:cNvSpPr>
                  <p:nvPr/>
                </p:nvSpPr>
                <p:spPr bwMode="auto">
                  <a:xfrm>
                    <a:off x="706" y="4212"/>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88" name="组合 1052812">
                  <a:extLst>
                    <a:ext uri="{FF2B5EF4-FFF2-40B4-BE49-F238E27FC236}">
                      <a16:creationId xmlns:a16="http://schemas.microsoft.com/office/drawing/2014/main" id="{7DE4C369-127D-4127-ABDC-05AFB5E77A43}"/>
                    </a:ext>
                  </a:extLst>
                </p:cNvPr>
                <p:cNvGrpSpPr>
                  <a:grpSpLocks/>
                </p:cNvGrpSpPr>
                <p:nvPr/>
              </p:nvGrpSpPr>
              <p:grpSpPr bwMode="auto">
                <a:xfrm>
                  <a:off x="1055" y="4212"/>
                  <a:ext cx="432" cy="288"/>
                  <a:chOff x="1055" y="4212"/>
                  <a:chExt cx="432" cy="288"/>
                </a:xfrm>
              </p:grpSpPr>
              <p:sp>
                <p:nvSpPr>
                  <p:cNvPr id="53389" name="矩形 1052813">
                    <a:extLst>
                      <a:ext uri="{FF2B5EF4-FFF2-40B4-BE49-F238E27FC236}">
                        <a16:creationId xmlns:a16="http://schemas.microsoft.com/office/drawing/2014/main" id="{62E90837-D6BE-495C-9F3F-9B7ABDF4A793}"/>
                      </a:ext>
                    </a:extLst>
                  </p:cNvPr>
                  <p:cNvSpPr>
                    <a:spLocks noChangeArrowheads="1"/>
                  </p:cNvSpPr>
                  <p:nvPr/>
                </p:nvSpPr>
                <p:spPr bwMode="auto">
                  <a:xfrm>
                    <a:off x="1055"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0</a:t>
                    </a:r>
                  </a:p>
                </p:txBody>
              </p:sp>
              <p:sp>
                <p:nvSpPr>
                  <p:cNvPr id="53390" name="矩形 1052814">
                    <a:extLst>
                      <a:ext uri="{FF2B5EF4-FFF2-40B4-BE49-F238E27FC236}">
                        <a16:creationId xmlns:a16="http://schemas.microsoft.com/office/drawing/2014/main" id="{295C1AE7-D5CB-4517-8B2F-B49FCF1C2920}"/>
                      </a:ext>
                    </a:extLst>
                  </p:cNvPr>
                  <p:cNvSpPr>
                    <a:spLocks noChangeArrowheads="1"/>
                  </p:cNvSpPr>
                  <p:nvPr/>
                </p:nvSpPr>
                <p:spPr bwMode="auto">
                  <a:xfrm>
                    <a:off x="1055"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91" name="组合 1052815">
                  <a:extLst>
                    <a:ext uri="{FF2B5EF4-FFF2-40B4-BE49-F238E27FC236}">
                      <a16:creationId xmlns:a16="http://schemas.microsoft.com/office/drawing/2014/main" id="{6D1EBC2C-586C-4592-8421-EBC55003D3AE}"/>
                    </a:ext>
                  </a:extLst>
                </p:cNvPr>
                <p:cNvGrpSpPr>
                  <a:grpSpLocks/>
                </p:cNvGrpSpPr>
                <p:nvPr/>
              </p:nvGrpSpPr>
              <p:grpSpPr bwMode="auto">
                <a:xfrm>
                  <a:off x="1487" y="4212"/>
                  <a:ext cx="432" cy="288"/>
                  <a:chOff x="1487" y="4212"/>
                  <a:chExt cx="432" cy="288"/>
                </a:xfrm>
              </p:grpSpPr>
              <p:sp>
                <p:nvSpPr>
                  <p:cNvPr id="53392" name="矩形 1052816">
                    <a:extLst>
                      <a:ext uri="{FF2B5EF4-FFF2-40B4-BE49-F238E27FC236}">
                        <a16:creationId xmlns:a16="http://schemas.microsoft.com/office/drawing/2014/main" id="{0D8074CC-EE6D-4B70-96C8-54E8A5F11FC9}"/>
                      </a:ext>
                    </a:extLst>
                  </p:cNvPr>
                  <p:cNvSpPr>
                    <a:spLocks noChangeArrowheads="1"/>
                  </p:cNvSpPr>
                  <p:nvPr/>
                </p:nvSpPr>
                <p:spPr bwMode="auto">
                  <a:xfrm>
                    <a:off x="1487" y="42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93" name="矩形 1052817">
                    <a:extLst>
                      <a:ext uri="{FF2B5EF4-FFF2-40B4-BE49-F238E27FC236}">
                        <a16:creationId xmlns:a16="http://schemas.microsoft.com/office/drawing/2014/main" id="{14FFAC11-5936-490A-8A90-DC1E48F7E444}"/>
                      </a:ext>
                    </a:extLst>
                  </p:cNvPr>
                  <p:cNvSpPr>
                    <a:spLocks noChangeArrowheads="1"/>
                  </p:cNvSpPr>
                  <p:nvPr/>
                </p:nvSpPr>
                <p:spPr bwMode="auto">
                  <a:xfrm>
                    <a:off x="1487" y="4212"/>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94" name="组合 1052818">
                  <a:extLst>
                    <a:ext uri="{FF2B5EF4-FFF2-40B4-BE49-F238E27FC236}">
                      <a16:creationId xmlns:a16="http://schemas.microsoft.com/office/drawing/2014/main" id="{E588F7D6-5581-46D8-B72E-B96C8E20841C}"/>
                    </a:ext>
                  </a:extLst>
                </p:cNvPr>
                <p:cNvGrpSpPr>
                  <a:grpSpLocks/>
                </p:cNvGrpSpPr>
                <p:nvPr/>
              </p:nvGrpSpPr>
              <p:grpSpPr bwMode="auto">
                <a:xfrm>
                  <a:off x="0" y="4500"/>
                  <a:ext cx="353" cy="288"/>
                  <a:chOff x="0" y="4500"/>
                  <a:chExt cx="353" cy="288"/>
                </a:xfrm>
              </p:grpSpPr>
              <p:sp>
                <p:nvSpPr>
                  <p:cNvPr id="53395" name="矩形 1052819">
                    <a:extLst>
                      <a:ext uri="{FF2B5EF4-FFF2-40B4-BE49-F238E27FC236}">
                        <a16:creationId xmlns:a16="http://schemas.microsoft.com/office/drawing/2014/main" id="{6347FD07-3281-4BF2-9C9E-68BECB18A536}"/>
                      </a:ext>
                    </a:extLst>
                  </p:cNvPr>
                  <p:cNvSpPr>
                    <a:spLocks noChangeArrowheads="1"/>
                  </p:cNvSpPr>
                  <p:nvPr/>
                </p:nvSpPr>
                <p:spPr bwMode="auto">
                  <a:xfrm>
                    <a:off x="0"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96" name="矩形 1052820">
                    <a:extLst>
                      <a:ext uri="{FF2B5EF4-FFF2-40B4-BE49-F238E27FC236}">
                        <a16:creationId xmlns:a16="http://schemas.microsoft.com/office/drawing/2014/main" id="{241F7DD1-9D31-4047-97D7-6BBBD814938A}"/>
                      </a:ext>
                    </a:extLst>
                  </p:cNvPr>
                  <p:cNvSpPr>
                    <a:spLocks noChangeArrowheads="1"/>
                  </p:cNvSpPr>
                  <p:nvPr/>
                </p:nvSpPr>
                <p:spPr bwMode="auto">
                  <a:xfrm>
                    <a:off x="0"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397" name="组合 1052821">
                  <a:extLst>
                    <a:ext uri="{FF2B5EF4-FFF2-40B4-BE49-F238E27FC236}">
                      <a16:creationId xmlns:a16="http://schemas.microsoft.com/office/drawing/2014/main" id="{9CF4CC2D-F459-4D92-9996-75F036D97CC0}"/>
                    </a:ext>
                  </a:extLst>
                </p:cNvPr>
                <p:cNvGrpSpPr>
                  <a:grpSpLocks/>
                </p:cNvGrpSpPr>
                <p:nvPr/>
              </p:nvGrpSpPr>
              <p:grpSpPr bwMode="auto">
                <a:xfrm>
                  <a:off x="353" y="4500"/>
                  <a:ext cx="353" cy="288"/>
                  <a:chOff x="353" y="4500"/>
                  <a:chExt cx="353" cy="288"/>
                </a:xfrm>
              </p:grpSpPr>
              <p:sp>
                <p:nvSpPr>
                  <p:cNvPr id="53398" name="矩形 1052822">
                    <a:extLst>
                      <a:ext uri="{FF2B5EF4-FFF2-40B4-BE49-F238E27FC236}">
                        <a16:creationId xmlns:a16="http://schemas.microsoft.com/office/drawing/2014/main" id="{F2191E96-2AB5-4999-8C05-FAFFF42E35C2}"/>
                      </a:ext>
                    </a:extLst>
                  </p:cNvPr>
                  <p:cNvSpPr>
                    <a:spLocks noChangeArrowheads="1"/>
                  </p:cNvSpPr>
                  <p:nvPr/>
                </p:nvSpPr>
                <p:spPr bwMode="auto">
                  <a:xfrm>
                    <a:off x="353" y="450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399" name="矩形 1052823">
                    <a:extLst>
                      <a:ext uri="{FF2B5EF4-FFF2-40B4-BE49-F238E27FC236}">
                        <a16:creationId xmlns:a16="http://schemas.microsoft.com/office/drawing/2014/main" id="{E595E7A3-12AF-4ECD-B05B-D3F82787E14F}"/>
                      </a:ext>
                    </a:extLst>
                  </p:cNvPr>
                  <p:cNvSpPr>
                    <a:spLocks noChangeArrowheads="1"/>
                  </p:cNvSpPr>
                  <p:nvPr/>
                </p:nvSpPr>
                <p:spPr bwMode="auto">
                  <a:xfrm>
                    <a:off x="353" y="4500"/>
                    <a:ext cx="353"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400" name="组合 1052824">
                  <a:extLst>
                    <a:ext uri="{FF2B5EF4-FFF2-40B4-BE49-F238E27FC236}">
                      <a16:creationId xmlns:a16="http://schemas.microsoft.com/office/drawing/2014/main" id="{6C9BC8F9-4AE1-44F4-B7F5-608DADEC8329}"/>
                    </a:ext>
                  </a:extLst>
                </p:cNvPr>
                <p:cNvGrpSpPr>
                  <a:grpSpLocks/>
                </p:cNvGrpSpPr>
                <p:nvPr/>
              </p:nvGrpSpPr>
              <p:grpSpPr bwMode="auto">
                <a:xfrm>
                  <a:off x="706" y="4500"/>
                  <a:ext cx="349" cy="288"/>
                  <a:chOff x="706" y="4500"/>
                  <a:chExt cx="349" cy="288"/>
                </a:xfrm>
              </p:grpSpPr>
              <p:sp>
                <p:nvSpPr>
                  <p:cNvPr id="53401" name="矩形 1052825">
                    <a:extLst>
                      <a:ext uri="{FF2B5EF4-FFF2-40B4-BE49-F238E27FC236}">
                        <a16:creationId xmlns:a16="http://schemas.microsoft.com/office/drawing/2014/main" id="{0B4B1FF3-76E2-4E31-9942-B364383F9145}"/>
                      </a:ext>
                    </a:extLst>
                  </p:cNvPr>
                  <p:cNvSpPr>
                    <a:spLocks noChangeArrowheads="1"/>
                  </p:cNvSpPr>
                  <p:nvPr/>
                </p:nvSpPr>
                <p:spPr bwMode="auto">
                  <a:xfrm>
                    <a:off x="706" y="4500"/>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402" name="矩形 1052826">
                    <a:extLst>
                      <a:ext uri="{FF2B5EF4-FFF2-40B4-BE49-F238E27FC236}">
                        <a16:creationId xmlns:a16="http://schemas.microsoft.com/office/drawing/2014/main" id="{5B31BF10-FE59-4B04-97BC-6730C1840BB2}"/>
                      </a:ext>
                    </a:extLst>
                  </p:cNvPr>
                  <p:cNvSpPr>
                    <a:spLocks noChangeArrowheads="1"/>
                  </p:cNvSpPr>
                  <p:nvPr/>
                </p:nvSpPr>
                <p:spPr bwMode="auto">
                  <a:xfrm>
                    <a:off x="706" y="4500"/>
                    <a:ext cx="349"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403" name="组合 1052827">
                  <a:extLst>
                    <a:ext uri="{FF2B5EF4-FFF2-40B4-BE49-F238E27FC236}">
                      <a16:creationId xmlns:a16="http://schemas.microsoft.com/office/drawing/2014/main" id="{5D011F37-7B87-47F5-BDE1-57C9FEEDC9A2}"/>
                    </a:ext>
                  </a:extLst>
                </p:cNvPr>
                <p:cNvGrpSpPr>
                  <a:grpSpLocks/>
                </p:cNvGrpSpPr>
                <p:nvPr/>
              </p:nvGrpSpPr>
              <p:grpSpPr bwMode="auto">
                <a:xfrm>
                  <a:off x="1055" y="4500"/>
                  <a:ext cx="432" cy="288"/>
                  <a:chOff x="1055" y="4500"/>
                  <a:chExt cx="432" cy="288"/>
                </a:xfrm>
              </p:grpSpPr>
              <p:sp>
                <p:nvSpPr>
                  <p:cNvPr id="53404" name="矩形 1052828">
                    <a:extLst>
                      <a:ext uri="{FF2B5EF4-FFF2-40B4-BE49-F238E27FC236}">
                        <a16:creationId xmlns:a16="http://schemas.microsoft.com/office/drawing/2014/main" id="{CC0BA358-6BA5-4B80-A287-EC5D0FE42234}"/>
                      </a:ext>
                    </a:extLst>
                  </p:cNvPr>
                  <p:cNvSpPr>
                    <a:spLocks noChangeArrowheads="1"/>
                  </p:cNvSpPr>
                  <p:nvPr/>
                </p:nvSpPr>
                <p:spPr bwMode="auto">
                  <a:xfrm>
                    <a:off x="1055"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405" name="矩形 1052829">
                    <a:extLst>
                      <a:ext uri="{FF2B5EF4-FFF2-40B4-BE49-F238E27FC236}">
                        <a16:creationId xmlns:a16="http://schemas.microsoft.com/office/drawing/2014/main" id="{3CD87EC7-733B-400D-91B9-A947F791CA43}"/>
                      </a:ext>
                    </a:extLst>
                  </p:cNvPr>
                  <p:cNvSpPr>
                    <a:spLocks noChangeArrowheads="1"/>
                  </p:cNvSpPr>
                  <p:nvPr/>
                </p:nvSpPr>
                <p:spPr bwMode="auto">
                  <a:xfrm>
                    <a:off x="1055"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3406" name="组合 1052830">
                  <a:extLst>
                    <a:ext uri="{FF2B5EF4-FFF2-40B4-BE49-F238E27FC236}">
                      <a16:creationId xmlns:a16="http://schemas.microsoft.com/office/drawing/2014/main" id="{702F7BC4-7BB2-4944-8F5E-4329E3E1772E}"/>
                    </a:ext>
                  </a:extLst>
                </p:cNvPr>
                <p:cNvGrpSpPr>
                  <a:grpSpLocks/>
                </p:cNvGrpSpPr>
                <p:nvPr/>
              </p:nvGrpSpPr>
              <p:grpSpPr bwMode="auto">
                <a:xfrm>
                  <a:off x="1487" y="4500"/>
                  <a:ext cx="432" cy="288"/>
                  <a:chOff x="1487" y="4500"/>
                  <a:chExt cx="432" cy="288"/>
                </a:xfrm>
              </p:grpSpPr>
              <p:sp>
                <p:nvSpPr>
                  <p:cNvPr id="53407" name="矩形 1052831">
                    <a:extLst>
                      <a:ext uri="{FF2B5EF4-FFF2-40B4-BE49-F238E27FC236}">
                        <a16:creationId xmlns:a16="http://schemas.microsoft.com/office/drawing/2014/main" id="{E27D976D-D5EC-4FB8-808A-AFD4B2EBDED5}"/>
                      </a:ext>
                    </a:extLst>
                  </p:cNvPr>
                  <p:cNvSpPr>
                    <a:spLocks noChangeArrowheads="1"/>
                  </p:cNvSpPr>
                  <p:nvPr/>
                </p:nvSpPr>
                <p:spPr bwMode="auto">
                  <a:xfrm>
                    <a:off x="1487" y="45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1</a:t>
                    </a:r>
                  </a:p>
                </p:txBody>
              </p:sp>
              <p:sp>
                <p:nvSpPr>
                  <p:cNvPr id="53408" name="矩形 1052832">
                    <a:extLst>
                      <a:ext uri="{FF2B5EF4-FFF2-40B4-BE49-F238E27FC236}">
                        <a16:creationId xmlns:a16="http://schemas.microsoft.com/office/drawing/2014/main" id="{BF575D1E-95A5-4196-A389-8213722EEDDD}"/>
                      </a:ext>
                    </a:extLst>
                  </p:cNvPr>
                  <p:cNvSpPr>
                    <a:spLocks noChangeArrowheads="1"/>
                  </p:cNvSpPr>
                  <p:nvPr/>
                </p:nvSpPr>
                <p:spPr bwMode="auto">
                  <a:xfrm>
                    <a:off x="1487" y="4500"/>
                    <a:ext cx="432" cy="2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53409" name="矩形 1052833">
                <a:extLst>
                  <a:ext uri="{FF2B5EF4-FFF2-40B4-BE49-F238E27FC236}">
                    <a16:creationId xmlns:a16="http://schemas.microsoft.com/office/drawing/2014/main" id="{AE6A38AF-9C48-4135-881F-3F5238170FDB}"/>
                  </a:ext>
                </a:extLst>
              </p:cNvPr>
              <p:cNvSpPr>
                <a:spLocks noChangeArrowheads="1"/>
              </p:cNvSpPr>
              <p:nvPr/>
            </p:nvSpPr>
            <p:spPr bwMode="auto">
              <a:xfrm>
                <a:off x="-3" y="1675"/>
                <a:ext cx="1925" cy="311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53410" name="矩形 1052834">
            <a:extLst>
              <a:ext uri="{FF2B5EF4-FFF2-40B4-BE49-F238E27FC236}">
                <a16:creationId xmlns:a16="http://schemas.microsoft.com/office/drawing/2014/main" id="{BDDC8114-10B1-426A-A489-6ACBEB287F03}"/>
              </a:ext>
            </a:extLst>
          </p:cNvPr>
          <p:cNvSpPr>
            <a:spLocks noChangeArrowheads="1"/>
          </p:cNvSpPr>
          <p:nvPr/>
        </p:nvSpPr>
        <p:spPr bwMode="auto">
          <a:xfrm>
            <a:off x="4114800" y="1127125"/>
            <a:ext cx="464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表</a:t>
            </a:r>
            <a:r>
              <a:rPr lang="en-US" altLang="zh-CN" b="1">
                <a:latin typeface="Times New Roman" panose="02020603050405020304" pitchFamily="18" charset="0"/>
              </a:rPr>
              <a:t>2.2 </a:t>
            </a:r>
            <a:r>
              <a:rPr lang="zh-CN" altLang="en-US" b="1">
                <a:latin typeface="Times New Roman" panose="02020603050405020304" pitchFamily="18" charset="0"/>
              </a:rPr>
              <a:t>一位全加器真值表</a:t>
            </a:r>
            <a:endParaRPr lang="zh-CN" altLang="en-US">
              <a:latin typeface="Times New Roman" panose="02020603050405020304" pitchFamily="18" charset="0"/>
            </a:endParaRPr>
          </a:p>
        </p:txBody>
      </p:sp>
      <p:sp>
        <p:nvSpPr>
          <p:cNvPr id="1052836" name="任意多边形 1052835">
            <a:extLst>
              <a:ext uri="{FF2B5EF4-FFF2-40B4-BE49-F238E27FC236}">
                <a16:creationId xmlns:a16="http://schemas.microsoft.com/office/drawing/2014/main" id="{22AC53D0-A411-4BE0-8616-77A06499EBA1}"/>
              </a:ext>
            </a:extLst>
          </p:cNvPr>
          <p:cNvSpPr>
            <a:spLocks noChangeArrowheads="1"/>
          </p:cNvSpPr>
          <p:nvPr/>
        </p:nvSpPr>
        <p:spPr bwMode="auto">
          <a:xfrm rot="10800000">
            <a:off x="3733800" y="4002088"/>
            <a:ext cx="1066800" cy="533400"/>
          </a:xfrm>
          <a:custGeom>
            <a:avLst/>
            <a:gdLst>
              <a:gd name="T0" fmla="*/ 15428 w 21600"/>
              <a:gd name="T1" fmla="*/ 0 h 21600"/>
              <a:gd name="T2" fmla="*/ 9257 w 21600"/>
              <a:gd name="T3" fmla="*/ 7200 h 21600"/>
              <a:gd name="T4" fmla="*/ 12343 w 21600"/>
              <a:gd name="T5" fmla="*/ 7200 h 21600"/>
              <a:gd name="T6" fmla="*/ 12343 w 21600"/>
              <a:gd name="T7" fmla="*/ 14400 h 21600"/>
              <a:gd name="T8" fmla="*/ 0 w 21600"/>
              <a:gd name="T9" fmla="*/ 14400 h 21600"/>
              <a:gd name="T10" fmla="*/ 0 w 21600"/>
              <a:gd name="T11" fmla="*/ 21600 h 21600"/>
              <a:gd name="T12" fmla="*/ 18514 w 21600"/>
              <a:gd name="T13" fmla="*/ 21600 h 21600"/>
              <a:gd name="T14" fmla="*/ 18514 w 21600"/>
              <a:gd name="T15" fmla="*/ 7200 h 21600"/>
              <a:gd name="T16" fmla="*/ 21600 w 21600"/>
              <a:gd name="T17" fmla="*/ 7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52837" name="文本框 1052836">
            <a:extLst>
              <a:ext uri="{FF2B5EF4-FFF2-40B4-BE49-F238E27FC236}">
                <a16:creationId xmlns:a16="http://schemas.microsoft.com/office/drawing/2014/main" id="{91D04FBA-F855-4084-88BC-1AE65DCDDBD5}"/>
              </a:ext>
            </a:extLst>
          </p:cNvPr>
          <p:cNvSpPr txBox="1">
            <a:spLocks noChangeArrowheads="1"/>
          </p:cNvSpPr>
          <p:nvPr/>
        </p:nvSpPr>
        <p:spPr bwMode="auto">
          <a:xfrm>
            <a:off x="1600200" y="4459288"/>
            <a:ext cx="32004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latin typeface="Tahoma" panose="020B0604030504040204" pitchFamily="34" charset="0"/>
              </a:rPr>
              <a:t>两个输出端的逻辑表达式：</a:t>
            </a:r>
          </a:p>
          <a:p>
            <a:pPr algn="ctr">
              <a:spcBef>
                <a:spcPct val="50000"/>
              </a:spcBef>
            </a:pPr>
            <a:r>
              <a:rPr lang="en-US" altLang="zh-CN" sz="2000" b="1">
                <a:solidFill>
                  <a:srgbClr val="0000FF"/>
                </a:solidFill>
                <a:latin typeface="Tahoma" panose="020B0604030504040204" pitchFamily="34" charset="0"/>
              </a:rPr>
              <a:t>S</a:t>
            </a:r>
            <a:r>
              <a:rPr lang="en-US" altLang="zh-CN" sz="2000" b="1" baseline="-30000">
                <a:solidFill>
                  <a:srgbClr val="0000FF"/>
                </a:solidFill>
                <a:latin typeface="Tahoma" panose="020B0604030504040204" pitchFamily="34" charset="0"/>
              </a:rPr>
              <a:t>i</a:t>
            </a:r>
            <a:r>
              <a:rPr lang="zh-CN" altLang="en-US" sz="2000" b="1">
                <a:solidFill>
                  <a:srgbClr val="0000FF"/>
                </a:solidFill>
                <a:latin typeface="Tahoma" panose="020B0604030504040204" pitchFamily="34" charset="0"/>
              </a:rPr>
              <a:t>＝</a:t>
            </a:r>
            <a:r>
              <a:rPr lang="en-US" altLang="zh-CN" sz="2000" b="1">
                <a:solidFill>
                  <a:srgbClr val="0000FF"/>
                </a:solidFill>
                <a:latin typeface="Tahoma" panose="020B0604030504040204" pitchFamily="34" charset="0"/>
              </a:rPr>
              <a:t>A</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⊕B</a:t>
            </a:r>
            <a:r>
              <a:rPr lang="en-US" altLang="zh-CN" sz="2000" b="1" baseline="-30000">
                <a:solidFill>
                  <a:srgbClr val="0000FF"/>
                </a:solidFill>
                <a:latin typeface="Tahoma" panose="020B0604030504040204" pitchFamily="34" charset="0"/>
              </a:rPr>
              <a:t>i</a:t>
            </a:r>
            <a:r>
              <a:rPr lang="en-US" altLang="zh-CN" sz="2000" b="1">
                <a:solidFill>
                  <a:srgbClr val="0000FF"/>
                </a:solidFill>
                <a:latin typeface="Tahoma" panose="020B0604030504040204" pitchFamily="34" charset="0"/>
              </a:rPr>
              <a:t>⊕C</a:t>
            </a:r>
            <a:r>
              <a:rPr lang="en-US" altLang="zh-CN" sz="2000" b="1" baseline="-30000">
                <a:solidFill>
                  <a:srgbClr val="0000FF"/>
                </a:solidFill>
                <a:latin typeface="Tahoma" panose="020B0604030504040204" pitchFamily="34" charset="0"/>
              </a:rPr>
              <a:t>i</a:t>
            </a:r>
            <a:endParaRPr lang="en-US" altLang="zh-CN" sz="2000" b="1">
              <a:latin typeface="Tahoma" panose="020B0604030504040204" pitchFamily="34" charset="0"/>
            </a:endParaRPr>
          </a:p>
          <a:p>
            <a:pPr>
              <a:spcBef>
                <a:spcPct val="50000"/>
              </a:spcBef>
            </a:pP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baseline="-30000">
                <a:solidFill>
                  <a:srgbClr val="6600FF"/>
                </a:solidFill>
                <a:latin typeface="Tahoma" panose="020B0604030504040204" pitchFamily="34" charset="0"/>
              </a:rPr>
              <a:t>＋</a:t>
            </a:r>
            <a:r>
              <a:rPr lang="en-US" altLang="zh-CN" sz="2000" b="1" baseline="-30000">
                <a:solidFill>
                  <a:srgbClr val="6600FF"/>
                </a:solidFill>
                <a:latin typeface="Tahoma" panose="020B0604030504040204" pitchFamily="34" charset="0"/>
              </a:rPr>
              <a:t>1</a:t>
            </a:r>
            <a:r>
              <a:rPr lang="zh-CN" altLang="en-US" sz="2000" b="1">
                <a:solidFill>
                  <a:srgbClr val="6600FF"/>
                </a:solidFill>
                <a:latin typeface="宋体" panose="02010600030101010101" pitchFamily="2" charset="-122"/>
              </a:rPr>
              <a:t>＝</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B</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zh-CN" altLang="en-US" sz="2000" b="1">
                <a:solidFill>
                  <a:srgbClr val="6600FF"/>
                </a:solidFill>
                <a:latin typeface="Tahoma" panose="020B0604030504040204" pitchFamily="34" charset="0"/>
              </a:rPr>
              <a:t>＋</a:t>
            </a:r>
            <a:r>
              <a:rPr lang="en-US" altLang="zh-CN" sz="2000" b="1">
                <a:solidFill>
                  <a:srgbClr val="6600FF"/>
                </a:solidFill>
                <a:latin typeface="Tahoma" panose="020B0604030504040204" pitchFamily="34" charset="0"/>
              </a:rPr>
              <a:t>C</a:t>
            </a:r>
            <a:r>
              <a:rPr lang="en-US" altLang="zh-CN" sz="2000" b="1" baseline="-30000">
                <a:solidFill>
                  <a:srgbClr val="6600FF"/>
                </a:solidFill>
                <a:latin typeface="Tahoma" panose="020B0604030504040204" pitchFamily="34" charset="0"/>
              </a:rPr>
              <a:t>i</a:t>
            </a:r>
            <a:r>
              <a:rPr lang="en-US" altLang="zh-CN" sz="2000" b="1">
                <a:solidFill>
                  <a:srgbClr val="6600FF"/>
                </a:solidFill>
                <a:latin typeface="Tahoma" panose="020B0604030504040204" pitchFamily="34" charset="0"/>
              </a:rPr>
              <a:t>A</a:t>
            </a:r>
            <a:r>
              <a:rPr lang="en-US" altLang="zh-CN" sz="2000" b="1" baseline="-30000">
                <a:solidFill>
                  <a:srgbClr val="6600FF"/>
                </a:solidFill>
                <a:latin typeface="Tahoma" panose="020B0604030504040204" pitchFamily="34"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1052836"/>
                                        </p:tgtEl>
                                        <p:attrNameLst>
                                          <p:attrName>style.visibility</p:attrName>
                                        </p:attrNameLst>
                                      </p:cBhvr>
                                      <p:to>
                                        <p:strVal val="visible"/>
                                      </p:to>
                                    </p:set>
                                    <p:anim calcmode="lin" valueType="num">
                                      <p:cBhvr>
                                        <p:cTn id="7" dur="500" fill="hold"/>
                                        <p:tgtEl>
                                          <p:spTgt spid="1052836"/>
                                        </p:tgtEl>
                                        <p:attrNameLst>
                                          <p:attrName>ppt_x</p:attrName>
                                        </p:attrNameLst>
                                      </p:cBhvr>
                                      <p:tavLst>
                                        <p:tav tm="0">
                                          <p:val>
                                            <p:strVal val="#ppt_x+#ppt_w/2"/>
                                          </p:val>
                                        </p:tav>
                                        <p:tav tm="100000">
                                          <p:val>
                                            <p:strVal val="#ppt_x"/>
                                          </p:val>
                                        </p:tav>
                                      </p:tavLst>
                                    </p:anim>
                                    <p:anim calcmode="lin" valueType="num">
                                      <p:cBhvr>
                                        <p:cTn id="8" dur="500" fill="hold"/>
                                        <p:tgtEl>
                                          <p:spTgt spid="1052836"/>
                                        </p:tgtEl>
                                        <p:attrNameLst>
                                          <p:attrName>ppt_y</p:attrName>
                                        </p:attrNameLst>
                                      </p:cBhvr>
                                      <p:tavLst>
                                        <p:tav tm="0">
                                          <p:val>
                                            <p:strVal val="#ppt_y"/>
                                          </p:val>
                                        </p:tav>
                                        <p:tav tm="100000">
                                          <p:val>
                                            <p:strVal val="#ppt_y"/>
                                          </p:val>
                                        </p:tav>
                                      </p:tavLst>
                                    </p:anim>
                                    <p:anim calcmode="lin" valueType="num">
                                      <p:cBhvr>
                                        <p:cTn id="9" dur="500" fill="hold"/>
                                        <p:tgtEl>
                                          <p:spTgt spid="1052836"/>
                                        </p:tgtEl>
                                        <p:attrNameLst>
                                          <p:attrName>ppt_w</p:attrName>
                                        </p:attrNameLst>
                                      </p:cBhvr>
                                      <p:tavLst>
                                        <p:tav tm="0">
                                          <p:val>
                                            <p:fltVal val="0"/>
                                          </p:val>
                                        </p:tav>
                                        <p:tav tm="100000">
                                          <p:val>
                                            <p:strVal val="#ppt_w"/>
                                          </p:val>
                                        </p:tav>
                                      </p:tavLst>
                                    </p:anim>
                                    <p:anim calcmode="lin" valueType="num">
                                      <p:cBhvr>
                                        <p:cTn id="10" dur="500" fill="hold"/>
                                        <p:tgtEl>
                                          <p:spTgt spid="105283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2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8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053697">
            <a:extLst>
              <a:ext uri="{FF2B5EF4-FFF2-40B4-BE49-F238E27FC236}">
                <a16:creationId xmlns:a16="http://schemas.microsoft.com/office/drawing/2014/main" id="{F63AFBFA-952F-46E3-9704-BBF80A31D9D2}"/>
              </a:ext>
            </a:extLst>
          </p:cNvPr>
          <p:cNvSpPr txBox="1">
            <a:spLocks noChangeArrowheads="1"/>
          </p:cNvSpPr>
          <p:nvPr/>
        </p:nvSpPr>
        <p:spPr bwMode="auto">
          <a:xfrm>
            <a:off x="1295400" y="13716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a:latin typeface="Tahoma" panose="020B0604030504040204" pitchFamily="34" charset="0"/>
            </a:endParaRPr>
          </a:p>
        </p:txBody>
      </p:sp>
      <p:sp>
        <p:nvSpPr>
          <p:cNvPr id="54274" name="文本框 1053698">
            <a:extLst>
              <a:ext uri="{FF2B5EF4-FFF2-40B4-BE49-F238E27FC236}">
                <a16:creationId xmlns:a16="http://schemas.microsoft.com/office/drawing/2014/main" id="{8A15BA97-136A-431E-8A8F-08116FAFC702}"/>
              </a:ext>
            </a:extLst>
          </p:cNvPr>
          <p:cNvSpPr txBox="1">
            <a:spLocks noChangeArrowheads="1"/>
          </p:cNvSpPr>
          <p:nvPr/>
        </p:nvSpPr>
        <p:spPr bwMode="auto">
          <a:xfrm>
            <a:off x="457200" y="2286000"/>
            <a:ext cx="39624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0000FF"/>
                </a:solidFill>
                <a:latin typeface="Tahoma" panose="020B0604030504040204" pitchFamily="34" charset="0"/>
              </a:rPr>
              <a:t>S</a:t>
            </a:r>
            <a:r>
              <a:rPr lang="en-US" altLang="zh-CN" b="1" baseline="-30000">
                <a:solidFill>
                  <a:srgbClr val="0000FF"/>
                </a:solidFill>
                <a:latin typeface="Tahoma" panose="020B0604030504040204" pitchFamily="34" charset="0"/>
              </a:rPr>
              <a:t>i</a:t>
            </a:r>
            <a:r>
              <a:rPr lang="zh-CN" altLang="en-US" b="1">
                <a:solidFill>
                  <a:srgbClr val="0000FF"/>
                </a:solidFill>
                <a:latin typeface="Tahoma" panose="020B0604030504040204" pitchFamily="34" charset="0"/>
              </a:rPr>
              <a:t>＝</a:t>
            </a:r>
            <a:r>
              <a:rPr lang="en-US" altLang="zh-CN" b="1">
                <a:solidFill>
                  <a:srgbClr val="0000FF"/>
                </a:solidFill>
                <a:latin typeface="Tahoma" panose="020B0604030504040204" pitchFamily="34" charset="0"/>
              </a:rPr>
              <a:t>A</a:t>
            </a:r>
            <a:r>
              <a:rPr lang="en-US" altLang="zh-CN" b="1" baseline="-30000">
                <a:solidFill>
                  <a:srgbClr val="0000FF"/>
                </a:solidFill>
                <a:latin typeface="Tahoma" panose="020B0604030504040204" pitchFamily="34" charset="0"/>
              </a:rPr>
              <a:t>i</a:t>
            </a:r>
            <a:r>
              <a:rPr lang="en-US" altLang="zh-CN" b="1">
                <a:solidFill>
                  <a:srgbClr val="0000FF"/>
                </a:solidFill>
                <a:latin typeface="Tahoma" panose="020B0604030504040204" pitchFamily="34" charset="0"/>
              </a:rPr>
              <a:t>⊕B</a:t>
            </a:r>
            <a:r>
              <a:rPr lang="en-US" altLang="zh-CN" b="1" baseline="-30000">
                <a:solidFill>
                  <a:srgbClr val="0000FF"/>
                </a:solidFill>
                <a:latin typeface="Tahoma" panose="020B0604030504040204" pitchFamily="34" charset="0"/>
              </a:rPr>
              <a:t>i</a:t>
            </a:r>
            <a:r>
              <a:rPr lang="en-US" altLang="zh-CN" b="1">
                <a:solidFill>
                  <a:srgbClr val="0000FF"/>
                </a:solidFill>
                <a:latin typeface="Tahoma" panose="020B0604030504040204" pitchFamily="34" charset="0"/>
              </a:rPr>
              <a:t>⊕C</a:t>
            </a:r>
            <a:r>
              <a:rPr lang="en-US" altLang="zh-CN" b="1" baseline="-30000">
                <a:solidFill>
                  <a:srgbClr val="0000FF"/>
                </a:solidFill>
                <a:latin typeface="Tahoma" panose="020B0604030504040204" pitchFamily="34" charset="0"/>
              </a:rPr>
              <a:t>i</a:t>
            </a:r>
            <a:endParaRPr lang="en-US" altLang="zh-CN" b="1">
              <a:latin typeface="Tahoma" panose="020B0604030504040204" pitchFamily="34" charset="0"/>
            </a:endParaRPr>
          </a:p>
          <a:p>
            <a:pPr>
              <a:spcBef>
                <a:spcPct val="50000"/>
              </a:spcBef>
            </a:pPr>
            <a:r>
              <a:rPr lang="en-US" altLang="zh-CN" b="1">
                <a:solidFill>
                  <a:srgbClr val="6600FF"/>
                </a:solidFill>
                <a:latin typeface="Tahoma" panose="020B0604030504040204" pitchFamily="34" charset="0"/>
              </a:rPr>
              <a:t>C</a:t>
            </a:r>
            <a:r>
              <a:rPr lang="en-US" altLang="zh-CN" b="1" baseline="-30000">
                <a:solidFill>
                  <a:srgbClr val="6600FF"/>
                </a:solidFill>
                <a:latin typeface="Tahoma" panose="020B0604030504040204" pitchFamily="34" charset="0"/>
              </a:rPr>
              <a:t>i</a:t>
            </a:r>
            <a:r>
              <a:rPr lang="zh-CN" altLang="en-US" b="1" baseline="-30000">
                <a:solidFill>
                  <a:srgbClr val="6600FF"/>
                </a:solidFill>
                <a:latin typeface="Tahoma" panose="020B0604030504040204" pitchFamily="34" charset="0"/>
              </a:rPr>
              <a:t>＋</a:t>
            </a:r>
            <a:r>
              <a:rPr lang="en-US" altLang="zh-CN" b="1" baseline="-30000">
                <a:solidFill>
                  <a:srgbClr val="6600FF"/>
                </a:solidFill>
                <a:latin typeface="Tahoma" panose="020B0604030504040204" pitchFamily="34" charset="0"/>
              </a:rPr>
              <a:t>1</a:t>
            </a:r>
            <a:r>
              <a:rPr lang="zh-CN" altLang="en-US" b="1">
                <a:solidFill>
                  <a:srgbClr val="6600FF"/>
                </a:solidFill>
                <a:latin typeface="宋体" panose="02010600030101010101" pitchFamily="2" charset="-122"/>
              </a:rPr>
              <a:t>＝</a:t>
            </a:r>
            <a:r>
              <a:rPr lang="en-US" altLang="zh-CN" b="1">
                <a:solidFill>
                  <a:srgbClr val="6600FF"/>
                </a:solidFill>
                <a:latin typeface="Tahoma" panose="020B0604030504040204" pitchFamily="34" charset="0"/>
              </a:rPr>
              <a:t>A</a:t>
            </a:r>
            <a:r>
              <a:rPr lang="en-US" altLang="zh-CN" b="1" baseline="-30000">
                <a:solidFill>
                  <a:srgbClr val="6600FF"/>
                </a:solidFill>
                <a:latin typeface="Tahoma" panose="020B0604030504040204" pitchFamily="34" charset="0"/>
              </a:rPr>
              <a:t>i</a:t>
            </a:r>
            <a:r>
              <a:rPr lang="en-US" altLang="zh-CN" b="1">
                <a:solidFill>
                  <a:srgbClr val="6600FF"/>
                </a:solidFill>
                <a:latin typeface="Tahoma" panose="020B0604030504040204" pitchFamily="34" charset="0"/>
              </a:rPr>
              <a:t>B</a:t>
            </a:r>
            <a:r>
              <a:rPr lang="en-US" altLang="zh-CN" b="1" baseline="-30000">
                <a:solidFill>
                  <a:srgbClr val="6600FF"/>
                </a:solidFill>
                <a:latin typeface="Tahoma" panose="020B0604030504040204" pitchFamily="34" charset="0"/>
              </a:rPr>
              <a:t>i</a:t>
            </a:r>
            <a:r>
              <a:rPr lang="zh-CN" altLang="en-US" b="1">
                <a:solidFill>
                  <a:srgbClr val="6600FF"/>
                </a:solidFill>
                <a:latin typeface="Tahoma" panose="020B0604030504040204" pitchFamily="34" charset="0"/>
              </a:rPr>
              <a:t>＋</a:t>
            </a:r>
            <a:r>
              <a:rPr lang="en-US" altLang="zh-CN" b="1">
                <a:solidFill>
                  <a:srgbClr val="6600FF"/>
                </a:solidFill>
                <a:latin typeface="Tahoma" panose="020B0604030504040204" pitchFamily="34" charset="0"/>
              </a:rPr>
              <a:t>B</a:t>
            </a:r>
            <a:r>
              <a:rPr lang="en-US" altLang="zh-CN" b="1" baseline="-30000">
                <a:solidFill>
                  <a:srgbClr val="6600FF"/>
                </a:solidFill>
                <a:latin typeface="Tahoma" panose="020B0604030504040204" pitchFamily="34" charset="0"/>
              </a:rPr>
              <a:t>i</a:t>
            </a:r>
            <a:r>
              <a:rPr lang="en-US" altLang="zh-CN" b="1">
                <a:solidFill>
                  <a:srgbClr val="6600FF"/>
                </a:solidFill>
                <a:latin typeface="Tahoma" panose="020B0604030504040204" pitchFamily="34" charset="0"/>
              </a:rPr>
              <a:t>C</a:t>
            </a:r>
            <a:r>
              <a:rPr lang="en-US" altLang="zh-CN" b="1" baseline="-30000">
                <a:solidFill>
                  <a:srgbClr val="6600FF"/>
                </a:solidFill>
                <a:latin typeface="Tahoma" panose="020B0604030504040204" pitchFamily="34" charset="0"/>
              </a:rPr>
              <a:t>i</a:t>
            </a:r>
            <a:r>
              <a:rPr lang="zh-CN" altLang="en-US" b="1">
                <a:solidFill>
                  <a:srgbClr val="6600FF"/>
                </a:solidFill>
                <a:latin typeface="Tahoma" panose="020B0604030504040204" pitchFamily="34" charset="0"/>
              </a:rPr>
              <a:t>＋</a:t>
            </a:r>
            <a:r>
              <a:rPr lang="en-US" altLang="zh-CN" b="1">
                <a:solidFill>
                  <a:srgbClr val="6600FF"/>
                </a:solidFill>
                <a:latin typeface="Tahoma" panose="020B0604030504040204" pitchFamily="34" charset="0"/>
              </a:rPr>
              <a:t>C</a:t>
            </a:r>
            <a:r>
              <a:rPr lang="en-US" altLang="zh-CN" b="1" baseline="-30000">
                <a:solidFill>
                  <a:srgbClr val="6600FF"/>
                </a:solidFill>
                <a:latin typeface="Tahoma" panose="020B0604030504040204" pitchFamily="34" charset="0"/>
              </a:rPr>
              <a:t>i</a:t>
            </a:r>
            <a:r>
              <a:rPr lang="en-US" altLang="zh-CN" b="1">
                <a:solidFill>
                  <a:srgbClr val="6600FF"/>
                </a:solidFill>
                <a:latin typeface="Tahoma" panose="020B0604030504040204" pitchFamily="34" charset="0"/>
              </a:rPr>
              <a:t>A</a:t>
            </a:r>
            <a:r>
              <a:rPr lang="en-US" altLang="zh-CN" b="1" baseline="-30000">
                <a:solidFill>
                  <a:srgbClr val="6600FF"/>
                </a:solidFill>
                <a:latin typeface="Tahoma" panose="020B0604030504040204" pitchFamily="34" charset="0"/>
              </a:rPr>
              <a:t>i</a:t>
            </a:r>
          </a:p>
          <a:p>
            <a:pPr>
              <a:spcBef>
                <a:spcPct val="50000"/>
              </a:spcBef>
            </a:pPr>
            <a:r>
              <a:rPr lang="zh-CN" altLang="en-US" b="1">
                <a:latin typeface="Tahoma" panose="020B0604030504040204" pitchFamily="34" charset="0"/>
              </a:rPr>
              <a:t>按此表达式组成的一位全加器示图：</a:t>
            </a:r>
          </a:p>
          <a:p>
            <a:pPr>
              <a:spcBef>
                <a:spcPct val="50000"/>
              </a:spcBef>
            </a:pPr>
            <a:r>
              <a:rPr lang="en-US" altLang="zh-CN" b="1">
                <a:latin typeface="Tahoma" panose="020B0604030504040204" pitchFamily="34" charset="0"/>
              </a:rPr>
              <a:t>C</a:t>
            </a:r>
            <a:r>
              <a:rPr lang="en-US" altLang="zh-CN" b="1" baseline="-25000">
                <a:latin typeface="Tahoma" panose="020B0604030504040204" pitchFamily="34" charset="0"/>
              </a:rPr>
              <a:t>i+1</a:t>
            </a:r>
            <a:r>
              <a:rPr lang="en-US" altLang="zh-CN" b="1">
                <a:latin typeface="Tahoma" panose="020B0604030504040204" pitchFamily="34" charset="0"/>
              </a:rPr>
              <a:t>=(Ai </a:t>
            </a:r>
            <a:r>
              <a:rPr lang="en-US" altLang="zh-CN">
                <a:latin typeface="Tahoma" panose="020B0604030504040204" pitchFamily="34" charset="0"/>
              </a:rPr>
              <a:t>⊕</a:t>
            </a:r>
            <a:r>
              <a:rPr lang="en-US" altLang="zh-CN" b="1">
                <a:latin typeface="Tahoma" panose="020B0604030504040204" pitchFamily="34" charset="0"/>
              </a:rPr>
              <a:t> Bi)Ci  AiBi</a:t>
            </a:r>
          </a:p>
        </p:txBody>
      </p:sp>
      <p:sp>
        <p:nvSpPr>
          <p:cNvPr id="54275" name="直接连接符 1053700">
            <a:extLst>
              <a:ext uri="{FF2B5EF4-FFF2-40B4-BE49-F238E27FC236}">
                <a16:creationId xmlns:a16="http://schemas.microsoft.com/office/drawing/2014/main" id="{0140700B-897B-4326-B4B9-6B9793867FB1}"/>
              </a:ext>
            </a:extLst>
          </p:cNvPr>
          <p:cNvSpPr>
            <a:spLocks noChangeShapeType="1"/>
          </p:cNvSpPr>
          <p:nvPr/>
        </p:nvSpPr>
        <p:spPr bwMode="auto">
          <a:xfrm>
            <a:off x="1116013" y="358775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6" name="直接连接符 1053701">
            <a:extLst>
              <a:ext uri="{FF2B5EF4-FFF2-40B4-BE49-F238E27FC236}">
                <a16:creationId xmlns:a16="http://schemas.microsoft.com/office/drawing/2014/main" id="{4ECB4389-20C7-40CD-A437-DEC8DDF3F41B}"/>
              </a:ext>
            </a:extLst>
          </p:cNvPr>
          <p:cNvSpPr>
            <a:spLocks noChangeShapeType="1"/>
          </p:cNvSpPr>
          <p:nvPr/>
        </p:nvSpPr>
        <p:spPr bwMode="auto">
          <a:xfrm>
            <a:off x="2559050" y="35877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7" name="直接连接符 1053702">
            <a:extLst>
              <a:ext uri="{FF2B5EF4-FFF2-40B4-BE49-F238E27FC236}">
                <a16:creationId xmlns:a16="http://schemas.microsoft.com/office/drawing/2014/main" id="{3C205574-F70E-4597-BD21-08BF3B847CB1}"/>
              </a:ext>
            </a:extLst>
          </p:cNvPr>
          <p:cNvSpPr>
            <a:spLocks noChangeShapeType="1"/>
          </p:cNvSpPr>
          <p:nvPr/>
        </p:nvSpPr>
        <p:spPr bwMode="auto">
          <a:xfrm>
            <a:off x="1098550" y="3502025"/>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4278" name="图片 1">
            <a:extLst>
              <a:ext uri="{FF2B5EF4-FFF2-40B4-BE49-F238E27FC236}">
                <a16:creationId xmlns:a16="http://schemas.microsoft.com/office/drawing/2014/main" id="{08C8E2DF-BC6B-43F5-BE30-BBFCF3CA9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371600"/>
            <a:ext cx="3595687"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1099777" descr="JFQ">
            <a:extLst>
              <a:ext uri="{FF2B5EF4-FFF2-40B4-BE49-F238E27FC236}">
                <a16:creationId xmlns:a16="http://schemas.microsoft.com/office/drawing/2014/main" id="{AC2675E7-9242-47ED-970D-500D66ADF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38225"/>
            <a:ext cx="568642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矩形 1099778">
            <a:extLst>
              <a:ext uri="{FF2B5EF4-FFF2-40B4-BE49-F238E27FC236}">
                <a16:creationId xmlns:a16="http://schemas.microsoft.com/office/drawing/2014/main" id="{FCAFF3C4-0801-4C83-8C43-B246FC69827C}"/>
              </a:ext>
            </a:extLst>
          </p:cNvPr>
          <p:cNvSpPr>
            <a:spLocks noChangeArrowheads="1"/>
          </p:cNvSpPr>
          <p:nvPr/>
        </p:nvSpPr>
        <p:spPr bwMode="auto">
          <a:xfrm>
            <a:off x="609600" y="4706938"/>
            <a:ext cx="8077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800000"/>
                </a:solidFill>
                <a:latin typeface="Times New Roman" panose="02020603050405020304" pitchFamily="18" charset="0"/>
              </a:rPr>
              <a:t>n</a:t>
            </a:r>
            <a:r>
              <a:rPr lang="zh-CN" altLang="en-US">
                <a:solidFill>
                  <a:srgbClr val="800000"/>
                </a:solidFill>
                <a:latin typeface="Times New Roman" panose="02020603050405020304" pitchFamily="18" charset="0"/>
              </a:rPr>
              <a:t>个</a:t>
            </a:r>
            <a:r>
              <a:rPr lang="en-US" altLang="zh-CN">
                <a:solidFill>
                  <a:srgbClr val="800000"/>
                </a:solidFill>
                <a:latin typeface="Times New Roman" panose="02020603050405020304" pitchFamily="18" charset="0"/>
              </a:rPr>
              <a:t>1</a:t>
            </a:r>
            <a:r>
              <a:rPr lang="zh-CN" altLang="en-US">
                <a:solidFill>
                  <a:srgbClr val="800000"/>
                </a:solidFill>
                <a:latin typeface="Times New Roman" panose="02020603050405020304" pitchFamily="18" charset="0"/>
              </a:rPr>
              <a:t>位的全加器</a:t>
            </a:r>
            <a:r>
              <a:rPr lang="en-US" altLang="zh-CN">
                <a:solidFill>
                  <a:srgbClr val="800000"/>
                </a:solidFill>
                <a:latin typeface="Times New Roman" panose="02020603050405020304" pitchFamily="18" charset="0"/>
              </a:rPr>
              <a:t>(FA)</a:t>
            </a:r>
            <a:r>
              <a:rPr lang="zh-CN" altLang="en-US">
                <a:solidFill>
                  <a:srgbClr val="800000"/>
                </a:solidFill>
                <a:latin typeface="Times New Roman" panose="02020603050405020304" pitchFamily="18" charset="0"/>
              </a:rPr>
              <a:t>可级联成一个</a:t>
            </a:r>
            <a:r>
              <a:rPr lang="en-US" altLang="zh-CN" i="1">
                <a:solidFill>
                  <a:srgbClr val="800000"/>
                </a:solidFill>
                <a:latin typeface="Times New Roman" panose="02020603050405020304" pitchFamily="18" charset="0"/>
              </a:rPr>
              <a:t>n</a:t>
            </a:r>
            <a:r>
              <a:rPr lang="zh-CN" altLang="en-US">
                <a:solidFill>
                  <a:srgbClr val="800000"/>
                </a:solidFill>
                <a:latin typeface="Times New Roman" panose="02020603050405020304" pitchFamily="18" charset="0"/>
              </a:rPr>
              <a:t>位的行波进位加减器。</a:t>
            </a:r>
          </a:p>
          <a:p>
            <a:r>
              <a:rPr lang="en-US" altLang="zh-CN">
                <a:solidFill>
                  <a:srgbClr val="800000"/>
                </a:solidFill>
                <a:latin typeface="Times New Roman" panose="02020603050405020304" pitchFamily="18" charset="0"/>
              </a:rPr>
              <a:t>M</a:t>
            </a:r>
            <a:r>
              <a:rPr lang="zh-CN" altLang="en-US">
                <a:solidFill>
                  <a:srgbClr val="800000"/>
                </a:solidFill>
                <a:latin typeface="Times New Roman" panose="02020603050405020304" pitchFamily="18" charset="0"/>
              </a:rPr>
              <a:t>为方式控制输入线，</a:t>
            </a:r>
          </a:p>
          <a:p>
            <a:pPr eaLnBrk="0" hangingPunct="0"/>
            <a:r>
              <a:rPr lang="zh-CN" altLang="en-US">
                <a:solidFill>
                  <a:srgbClr val="800000"/>
                </a:solidFill>
                <a:latin typeface="Times New Roman" panose="02020603050405020304" pitchFamily="18" charset="0"/>
              </a:rPr>
              <a:t>当</a:t>
            </a:r>
            <a:r>
              <a:rPr lang="en-US" altLang="zh-CN">
                <a:solidFill>
                  <a:srgbClr val="800000"/>
                </a:solidFill>
                <a:latin typeface="Times New Roman" panose="02020603050405020304" pitchFamily="18" charset="0"/>
              </a:rPr>
              <a:t>M</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0</a:t>
            </a:r>
            <a:r>
              <a:rPr lang="zh-CN" altLang="en-US">
                <a:solidFill>
                  <a:srgbClr val="800000"/>
                </a:solidFill>
                <a:latin typeface="Times New Roman" panose="02020603050405020304" pitchFamily="18" charset="0"/>
              </a:rPr>
              <a:t>时，作加法</a:t>
            </a:r>
            <a:r>
              <a:rPr lang="en-US" altLang="zh-CN">
                <a:solidFill>
                  <a:srgbClr val="800000"/>
                </a:solidFill>
                <a:latin typeface="Times New Roman" panose="02020603050405020304" pitchFamily="18" charset="0"/>
              </a:rPr>
              <a:t>(A</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B)</a:t>
            </a:r>
            <a:r>
              <a:rPr lang="zh-CN" altLang="en-US">
                <a:solidFill>
                  <a:srgbClr val="800000"/>
                </a:solidFill>
                <a:latin typeface="Times New Roman" panose="02020603050405020304" pitchFamily="18" charset="0"/>
              </a:rPr>
              <a:t>运算；</a:t>
            </a:r>
          </a:p>
          <a:p>
            <a:pPr eaLnBrk="0" hangingPunct="0"/>
            <a:r>
              <a:rPr lang="zh-CN" altLang="en-US">
                <a:solidFill>
                  <a:srgbClr val="800000"/>
                </a:solidFill>
                <a:latin typeface="Times New Roman" panose="02020603050405020304" pitchFamily="18" charset="0"/>
              </a:rPr>
              <a:t>当</a:t>
            </a:r>
            <a:r>
              <a:rPr lang="en-US" altLang="zh-CN">
                <a:solidFill>
                  <a:srgbClr val="800000"/>
                </a:solidFill>
                <a:latin typeface="Times New Roman" panose="02020603050405020304" pitchFamily="18" charset="0"/>
              </a:rPr>
              <a:t>M</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1</a:t>
            </a:r>
            <a:r>
              <a:rPr lang="zh-CN" altLang="en-US">
                <a:solidFill>
                  <a:srgbClr val="800000"/>
                </a:solidFill>
                <a:latin typeface="Times New Roman" panose="02020603050405020304" pitchFamily="18" charset="0"/>
              </a:rPr>
              <a:t>时，作减法</a:t>
            </a:r>
            <a:r>
              <a:rPr lang="en-US" altLang="zh-CN">
                <a:solidFill>
                  <a:srgbClr val="800000"/>
                </a:solidFill>
                <a:latin typeface="Times New Roman" panose="02020603050405020304" pitchFamily="18" charset="0"/>
              </a:rPr>
              <a:t>(A</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B)</a:t>
            </a:r>
            <a:r>
              <a:rPr lang="zh-CN" altLang="en-US">
                <a:solidFill>
                  <a:srgbClr val="800000"/>
                </a:solidFill>
                <a:latin typeface="Times New Roman" panose="02020603050405020304" pitchFamily="18" charset="0"/>
              </a:rPr>
              <a:t>运算，</a:t>
            </a:r>
            <a:r>
              <a:rPr lang="en-US" altLang="zh-CN">
                <a:solidFill>
                  <a:srgbClr val="800000"/>
                </a:solidFill>
                <a:latin typeface="Times New Roman" panose="02020603050405020304" pitchFamily="18" charset="0"/>
              </a:rPr>
              <a:t>A</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B</a:t>
            </a:r>
            <a:r>
              <a:rPr lang="zh-CN" altLang="en-US">
                <a:solidFill>
                  <a:srgbClr val="800000"/>
                </a:solidFill>
                <a:latin typeface="Times New Roman" panose="02020603050405020304" pitchFamily="18" charset="0"/>
              </a:rPr>
              <a:t>运算转化成</a:t>
            </a:r>
            <a:r>
              <a:rPr lang="en-US" altLang="zh-CN">
                <a:solidFill>
                  <a:srgbClr val="800000"/>
                </a:solidFill>
                <a:latin typeface="Times New Roman" panose="02020603050405020304" pitchFamily="18" charset="0"/>
              </a:rPr>
              <a:t>[A]</a:t>
            </a:r>
            <a:r>
              <a:rPr lang="zh-CN" altLang="en-US" baseline="-30000">
                <a:solidFill>
                  <a:srgbClr val="800000"/>
                </a:solidFill>
                <a:latin typeface="Times New Roman" panose="02020603050405020304" pitchFamily="18" charset="0"/>
              </a:rPr>
              <a:t>补</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B]</a:t>
            </a:r>
            <a:r>
              <a:rPr lang="zh-CN" altLang="en-US" baseline="-30000">
                <a:solidFill>
                  <a:srgbClr val="800000"/>
                </a:solidFill>
                <a:latin typeface="Times New Roman" panose="02020603050405020304" pitchFamily="18" charset="0"/>
              </a:rPr>
              <a:t>补</a:t>
            </a:r>
            <a:r>
              <a:rPr lang="zh-CN" altLang="en-US">
                <a:solidFill>
                  <a:srgbClr val="800000"/>
                </a:solidFill>
                <a:latin typeface="Times New Roman" panose="02020603050405020304" pitchFamily="18" charset="0"/>
              </a:rPr>
              <a:t>运算，求补过程由</a:t>
            </a:r>
            <a:r>
              <a:rPr lang="en-US" altLang="zh-CN">
                <a:solidFill>
                  <a:srgbClr val="800000"/>
                </a:solidFill>
                <a:latin typeface="Times New Roman" panose="02020603050405020304" pitchFamily="18" charset="0"/>
              </a:rPr>
              <a:t>B</a:t>
            </a:r>
            <a:r>
              <a:rPr lang="zh-CN" altLang="en-US">
                <a:solidFill>
                  <a:srgbClr val="800000"/>
                </a:solidFill>
                <a:latin typeface="Times New Roman" panose="02020603050405020304" pitchFamily="18" charset="0"/>
              </a:rPr>
              <a:t>＋</a:t>
            </a:r>
            <a:r>
              <a:rPr lang="en-US" altLang="zh-CN">
                <a:solidFill>
                  <a:srgbClr val="800000"/>
                </a:solidFill>
                <a:latin typeface="Times New Roman" panose="02020603050405020304" pitchFamily="18" charset="0"/>
              </a:rPr>
              <a:t>1</a:t>
            </a:r>
            <a:r>
              <a:rPr lang="zh-CN" altLang="en-US">
                <a:solidFill>
                  <a:srgbClr val="800000"/>
                </a:solidFill>
                <a:latin typeface="Times New Roman" panose="02020603050405020304" pitchFamily="18" charset="0"/>
              </a:rPr>
              <a:t>来实现。</a:t>
            </a:r>
          </a:p>
        </p:txBody>
      </p:sp>
    </p:spTree>
  </p:cSld>
  <p:clrMapOvr>
    <a:masterClrMapping/>
  </p:clrMapOvr>
  <p:transition spd="slow">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936961">
            <a:extLst>
              <a:ext uri="{FF2B5EF4-FFF2-40B4-BE49-F238E27FC236}">
                <a16:creationId xmlns:a16="http://schemas.microsoft.com/office/drawing/2014/main" id="{AA1B14AD-E9B2-474E-835D-95C5569EF08A}"/>
              </a:ext>
            </a:extLst>
          </p:cNvPr>
          <p:cNvSpPr>
            <a:spLocks noGrp="1" noChangeArrowheads="1"/>
          </p:cNvSpPr>
          <p:nvPr>
            <p:ph type="title"/>
          </p:nvPr>
        </p:nvSpPr>
        <p:spPr/>
        <p:txBody>
          <a:bodyPr/>
          <a:lstStyle/>
          <a:p>
            <a:r>
              <a:rPr lang="zh-CN" altLang="en-US"/>
              <a:t>乘法运算</a:t>
            </a:r>
          </a:p>
        </p:txBody>
      </p:sp>
      <p:sp>
        <p:nvSpPr>
          <p:cNvPr id="56322" name="文本占位符 936962">
            <a:extLst>
              <a:ext uri="{FF2B5EF4-FFF2-40B4-BE49-F238E27FC236}">
                <a16:creationId xmlns:a16="http://schemas.microsoft.com/office/drawing/2014/main" id="{5FA39A72-149C-4E92-8174-E2C1EBF0FC09}"/>
              </a:ext>
            </a:extLst>
          </p:cNvPr>
          <p:cNvSpPr>
            <a:spLocks noGrp="1" noChangeArrowheads="1"/>
          </p:cNvSpPr>
          <p:nvPr>
            <p:ph idx="1"/>
          </p:nvPr>
        </p:nvSpPr>
        <p:spPr>
          <a:xfrm>
            <a:off x="457200" y="1268413"/>
            <a:ext cx="8229600" cy="5360987"/>
          </a:xfrm>
        </p:spPr>
        <p:txBody>
          <a:bodyPr/>
          <a:lstStyle/>
          <a:p>
            <a:pPr marL="457200" indent="-457200">
              <a:lnSpc>
                <a:spcPct val="90000"/>
              </a:lnSpc>
              <a:buFontTx/>
              <a:buAutoNum type="arabicPeriod"/>
            </a:pPr>
            <a:r>
              <a:rPr lang="zh-CN" altLang="en-US" sz="2400"/>
              <a:t>笔乘算法的分析与改进</a:t>
            </a:r>
          </a:p>
          <a:p>
            <a:pPr marL="457200" indent="-457200">
              <a:lnSpc>
                <a:spcPct val="90000"/>
              </a:lnSpc>
            </a:pPr>
            <a:endParaRPr lang="zh-CN" altLang="en-US" sz="2400"/>
          </a:p>
          <a:p>
            <a:pPr marL="457200" indent="-457200">
              <a:lnSpc>
                <a:spcPct val="90000"/>
              </a:lnSpc>
              <a:buFontTx/>
              <a:buAutoNum type="arabicPeriod" startAt="2"/>
            </a:pPr>
            <a:r>
              <a:rPr lang="zh-CN" altLang="en-US" sz="2400"/>
              <a:t>原码乘法</a:t>
            </a:r>
          </a:p>
          <a:p>
            <a:pPr marL="838200" lvl="1" indent="-381000">
              <a:lnSpc>
                <a:spcPct val="90000"/>
              </a:lnSpc>
            </a:pPr>
            <a:r>
              <a:rPr lang="zh-CN" altLang="en-US" sz="2000"/>
              <a:t>原码一位乘运算规则</a:t>
            </a:r>
          </a:p>
          <a:p>
            <a:pPr marL="838200" lvl="1" indent="-381000">
              <a:lnSpc>
                <a:spcPct val="90000"/>
              </a:lnSpc>
            </a:pPr>
            <a:r>
              <a:rPr lang="zh-CN" altLang="en-US" sz="2000"/>
              <a:t>原码一位乘所需的硬件配置</a:t>
            </a:r>
          </a:p>
          <a:p>
            <a:pPr marL="838200" lvl="1" indent="-381000">
              <a:lnSpc>
                <a:spcPct val="90000"/>
              </a:lnSpc>
            </a:pPr>
            <a:r>
              <a:rPr lang="zh-CN" altLang="en-US" sz="2000"/>
              <a:t>原码一位乘控制流程</a:t>
            </a:r>
          </a:p>
          <a:p>
            <a:pPr marL="838200" lvl="1" indent="-381000">
              <a:lnSpc>
                <a:spcPct val="90000"/>
              </a:lnSpc>
            </a:pPr>
            <a:r>
              <a:rPr lang="zh-CN" altLang="en-US" sz="2000"/>
              <a:t>原码两位乘</a:t>
            </a:r>
          </a:p>
          <a:p>
            <a:pPr marL="457200" indent="-457200">
              <a:lnSpc>
                <a:spcPct val="90000"/>
              </a:lnSpc>
            </a:pPr>
            <a:endParaRPr lang="zh-CN" altLang="en-US" sz="2400"/>
          </a:p>
          <a:p>
            <a:pPr marL="457200" indent="-457200">
              <a:lnSpc>
                <a:spcPct val="90000"/>
              </a:lnSpc>
              <a:buFontTx/>
              <a:buAutoNum type="arabicPeriod" startAt="3"/>
            </a:pPr>
            <a:r>
              <a:rPr lang="zh-CN" altLang="en-US" sz="2400"/>
              <a:t>补码乘法</a:t>
            </a:r>
          </a:p>
          <a:p>
            <a:pPr marL="838200" lvl="1" indent="-381000">
              <a:lnSpc>
                <a:spcPct val="90000"/>
              </a:lnSpc>
            </a:pPr>
            <a:r>
              <a:rPr lang="zh-CN" altLang="en-US" sz="2000"/>
              <a:t>校正法</a:t>
            </a:r>
          </a:p>
          <a:p>
            <a:pPr marL="838200" lvl="1" indent="-381000">
              <a:lnSpc>
                <a:spcPct val="90000"/>
              </a:lnSpc>
            </a:pPr>
            <a:r>
              <a:rPr lang="zh-CN" altLang="en-US" sz="2000"/>
              <a:t>比较法乘运算规则</a:t>
            </a:r>
          </a:p>
          <a:p>
            <a:pPr marL="838200" lvl="1" indent="-381000">
              <a:lnSpc>
                <a:spcPct val="90000"/>
              </a:lnSpc>
            </a:pPr>
            <a:r>
              <a:rPr lang="zh-CN" altLang="en-US" sz="2000"/>
              <a:t>补码比较法（</a:t>
            </a:r>
            <a:r>
              <a:rPr lang="en-US" altLang="zh-CN" sz="2000"/>
              <a:t>Booth</a:t>
            </a:r>
            <a:r>
              <a:rPr lang="zh-CN" altLang="en-US" sz="2000"/>
              <a:t>乘法）所需的硬件配置</a:t>
            </a:r>
          </a:p>
          <a:p>
            <a:pPr marL="838200" lvl="1" indent="-381000">
              <a:lnSpc>
                <a:spcPct val="90000"/>
              </a:lnSpc>
            </a:pPr>
            <a:r>
              <a:rPr lang="zh-CN" altLang="en-US" sz="2000"/>
              <a:t>补码比较法（</a:t>
            </a:r>
            <a:r>
              <a:rPr lang="en-US" altLang="zh-CN" sz="2000"/>
              <a:t>Booth</a:t>
            </a:r>
            <a:r>
              <a:rPr lang="zh-CN" altLang="en-US" sz="2000"/>
              <a:t>乘法）控制流程</a:t>
            </a:r>
          </a:p>
          <a:p>
            <a:pPr marL="838200" lvl="1" indent="-381000">
              <a:lnSpc>
                <a:spcPct val="90000"/>
              </a:lnSpc>
            </a:pPr>
            <a:r>
              <a:rPr lang="zh-CN" altLang="en-US" sz="2000"/>
              <a:t>补码两位乘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905219">
            <a:extLst>
              <a:ext uri="{FF2B5EF4-FFF2-40B4-BE49-F238E27FC236}">
                <a16:creationId xmlns:a16="http://schemas.microsoft.com/office/drawing/2014/main" id="{43076B61-685E-454C-A80A-37FFACD7CD81}"/>
              </a:ext>
            </a:extLst>
          </p:cNvPr>
          <p:cNvSpPr>
            <a:spLocks noGrp="1" noChangeArrowheads="1"/>
          </p:cNvSpPr>
          <p:nvPr>
            <p:ph type="ctrTitle"/>
          </p:nvPr>
        </p:nvSpPr>
        <p:spPr>
          <a:xfrm>
            <a:off x="685800" y="2130425"/>
            <a:ext cx="7772400" cy="1470025"/>
          </a:xfrm>
        </p:spPr>
        <p:txBody>
          <a:bodyPr anchor="ctr"/>
          <a:lstStyle/>
          <a:p>
            <a:pPr algn="l"/>
            <a:r>
              <a:rPr lang="en-US" altLang="zh-CN" sz="4000"/>
              <a:t>2.3 </a:t>
            </a:r>
            <a:r>
              <a:rPr lang="zh-CN" altLang="en-US" sz="4000"/>
              <a:t>定点运算</a:t>
            </a:r>
          </a:p>
        </p:txBody>
      </p:sp>
      <p:sp>
        <p:nvSpPr>
          <p:cNvPr id="8194" name="副标题 905220">
            <a:extLst>
              <a:ext uri="{FF2B5EF4-FFF2-40B4-BE49-F238E27FC236}">
                <a16:creationId xmlns:a16="http://schemas.microsoft.com/office/drawing/2014/main" id="{8948D1B3-C625-426A-B987-4AF0BBA9AD9C}"/>
              </a:ext>
            </a:extLst>
          </p:cNvPr>
          <p:cNvSpPr>
            <a:spLocks noGrp="1" noChangeArrowheads="1"/>
          </p:cNvSpPr>
          <p:nvPr>
            <p:ph type="subTitle" idx="1"/>
          </p:nvPr>
        </p:nvSpPr>
        <p:spPr>
          <a:xfrm>
            <a:off x="1371600" y="3886200"/>
            <a:ext cx="6400800" cy="1752600"/>
          </a:xfrm>
        </p:spPr>
        <p:txBody>
          <a:bodyPr/>
          <a:lstStyle/>
          <a:p>
            <a:r>
              <a:rPr lang="zh-CN" altLang="en-US" sz="3200">
                <a:solidFill>
                  <a:srgbClr val="A50021"/>
                </a:solidFill>
              </a:rPr>
              <a:t>移位、加减、乘、除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5" name="对象 1056776">
            <a:extLst>
              <a:ext uri="{FF2B5EF4-FFF2-40B4-BE49-F238E27FC236}">
                <a16:creationId xmlns:a16="http://schemas.microsoft.com/office/drawing/2014/main" id="{505A2256-E3AE-4404-9885-C560824F44A9}"/>
              </a:ext>
            </a:extLst>
          </p:cNvPr>
          <p:cNvGraphicFramePr>
            <a:graphicFrameLocks/>
          </p:cNvGraphicFramePr>
          <p:nvPr/>
        </p:nvGraphicFramePr>
        <p:xfrm>
          <a:off x="1331913" y="2476500"/>
          <a:ext cx="5972175" cy="2752725"/>
        </p:xfrm>
        <a:graphic>
          <a:graphicData uri="http://schemas.openxmlformats.org/presentationml/2006/ole">
            <mc:AlternateContent xmlns:mc="http://schemas.openxmlformats.org/markup-compatibility/2006">
              <mc:Choice xmlns:v="urn:schemas-microsoft-com:vml" Requires="v">
                <p:oleObj spid="_x0000_s57373" r:id="rId4" imgW="5971429" imgH="2752381" progId="Paint.Picture">
                  <p:embed/>
                </p:oleObj>
              </mc:Choice>
              <mc:Fallback>
                <p:oleObj r:id="rId4" imgW="5971429" imgH="2752381" progId="Paint.Picture">
                  <p:embed/>
                  <p:pic>
                    <p:nvPicPr>
                      <p:cNvPr id="0" name="对象 105677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476500"/>
                        <a:ext cx="59721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6" name="标题 1056769">
            <a:extLst>
              <a:ext uri="{FF2B5EF4-FFF2-40B4-BE49-F238E27FC236}">
                <a16:creationId xmlns:a16="http://schemas.microsoft.com/office/drawing/2014/main" id="{EE2F87B6-7B5D-4EC4-B5C7-0A535677AF7D}"/>
              </a:ext>
            </a:extLst>
          </p:cNvPr>
          <p:cNvSpPr>
            <a:spLocks noGrp="1" noChangeArrowheads="1"/>
          </p:cNvSpPr>
          <p:nvPr>
            <p:ph type="title"/>
          </p:nvPr>
        </p:nvSpPr>
        <p:spPr/>
        <p:txBody>
          <a:bodyPr/>
          <a:lstStyle/>
          <a:p>
            <a:r>
              <a:rPr lang="en-US" altLang="zh-CN"/>
              <a:t>1. </a:t>
            </a:r>
            <a:r>
              <a:rPr lang="zh-CN" altLang="en-US"/>
              <a:t>分析笔算乘法 </a:t>
            </a:r>
          </a:p>
        </p:txBody>
      </p:sp>
      <p:sp>
        <p:nvSpPr>
          <p:cNvPr id="57347" name="文本占位符 1056770">
            <a:extLst>
              <a:ext uri="{FF2B5EF4-FFF2-40B4-BE49-F238E27FC236}">
                <a16:creationId xmlns:a16="http://schemas.microsoft.com/office/drawing/2014/main" id="{5EA9D5B4-2367-449F-AA9B-DC4A6C6E75F3}"/>
              </a:ext>
            </a:extLst>
          </p:cNvPr>
          <p:cNvSpPr>
            <a:spLocks noGrp="1" noChangeArrowheads="1"/>
          </p:cNvSpPr>
          <p:nvPr>
            <p:ph idx="1"/>
          </p:nvPr>
        </p:nvSpPr>
        <p:spPr>
          <a:xfrm>
            <a:off x="457200" y="1268413"/>
            <a:ext cx="8229600" cy="1152525"/>
          </a:xfrm>
        </p:spPr>
        <p:txBody>
          <a:bodyPr/>
          <a:lstStyle/>
          <a:p>
            <a:pPr>
              <a:lnSpc>
                <a:spcPct val="80000"/>
              </a:lnSpc>
            </a:pPr>
            <a:r>
              <a:rPr lang="zh-CN" altLang="en-US" sz="2400"/>
              <a:t>设</a:t>
            </a:r>
            <a:r>
              <a:rPr lang="en-US" altLang="zh-CN" sz="2400"/>
              <a:t>A=0.1101</a:t>
            </a:r>
            <a:r>
              <a:rPr lang="zh-CN" altLang="en-US" sz="2400"/>
              <a:t>，</a:t>
            </a:r>
            <a:r>
              <a:rPr lang="en-US" altLang="zh-CN" sz="2400"/>
              <a:t>B=0.1011</a:t>
            </a:r>
            <a:r>
              <a:rPr lang="zh-CN" altLang="en-US" sz="2400"/>
              <a:t>，求</a:t>
            </a:r>
            <a:r>
              <a:rPr lang="en-US" altLang="zh-CN" sz="2400"/>
              <a:t>A×B</a:t>
            </a:r>
            <a:r>
              <a:rPr lang="zh-CN" altLang="en-US" sz="2400"/>
              <a:t>。</a:t>
            </a:r>
          </a:p>
          <a:p>
            <a:pPr>
              <a:lnSpc>
                <a:spcPct val="80000"/>
              </a:lnSpc>
            </a:pPr>
            <a:r>
              <a:rPr lang="zh-CN" altLang="en-US" sz="2400"/>
              <a:t>乘积的符号由两数符号心算而得：正正得正</a:t>
            </a:r>
          </a:p>
          <a:p>
            <a:pPr>
              <a:lnSpc>
                <a:spcPct val="80000"/>
              </a:lnSpc>
            </a:pPr>
            <a:r>
              <a:rPr lang="zh-CN" altLang="en-US" sz="2400"/>
              <a:t>数值部分的运算如下： </a:t>
            </a:r>
          </a:p>
        </p:txBody>
      </p:sp>
      <p:sp>
        <p:nvSpPr>
          <p:cNvPr id="57348" name="矩形 1056774">
            <a:extLst>
              <a:ext uri="{FF2B5EF4-FFF2-40B4-BE49-F238E27FC236}">
                <a16:creationId xmlns:a16="http://schemas.microsoft.com/office/drawing/2014/main" id="{FCFD567C-AE09-47F8-942B-EAD90E06A8F9}"/>
              </a:ext>
            </a:extLst>
          </p:cNvPr>
          <p:cNvSpPr>
            <a:spLocks noChangeArrowheads="1"/>
          </p:cNvSpPr>
          <p:nvPr/>
        </p:nvSpPr>
        <p:spPr bwMode="auto">
          <a:xfrm>
            <a:off x="395288" y="5445125"/>
            <a:ext cx="83740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Font typeface="Arial" panose="020B0604020202020204" pitchFamily="34" charset="0"/>
              <a:buChar char="•"/>
            </a:pPr>
            <a:r>
              <a:rPr lang="zh-CN" altLang="en-US" sz="2800" b="1">
                <a:ea typeface="楷体_GB2312" pitchFamily="49" charset="-122"/>
              </a:rPr>
              <a:t>所以</a:t>
            </a:r>
            <a:r>
              <a:rPr lang="en-US" altLang="zh-CN" sz="2800" b="1"/>
              <a:t>  A×B=+0.10001111</a:t>
            </a:r>
          </a:p>
          <a:p>
            <a:pPr>
              <a:lnSpc>
                <a:spcPct val="80000"/>
              </a:lnSpc>
              <a:spcBef>
                <a:spcPct val="20000"/>
              </a:spcBef>
              <a:buFont typeface="Arial" panose="020B0604020202020204" pitchFamily="34" charset="0"/>
              <a:buChar char="•"/>
            </a:pPr>
            <a:endParaRPr lang="en-US" altLang="zh-CN" sz="1600" b="1"/>
          </a:p>
          <a:p>
            <a:pPr>
              <a:lnSpc>
                <a:spcPct val="80000"/>
              </a:lnSpc>
              <a:spcBef>
                <a:spcPct val="20000"/>
              </a:spcBef>
              <a:buFont typeface="Arial" panose="020B0604020202020204" pitchFamily="34" charset="0"/>
              <a:buChar char="•"/>
            </a:pPr>
            <a:r>
              <a:rPr lang="zh-CN" altLang="en-US" sz="2800" b="1">
                <a:solidFill>
                  <a:srgbClr val="A50021"/>
                </a:solidFill>
                <a:ea typeface="楷体_GB2312" pitchFamily="49" charset="-122"/>
              </a:rPr>
              <a:t>被乘数</a:t>
            </a:r>
            <a:r>
              <a:rPr lang="en-US" altLang="zh-CN" sz="2800" b="1">
                <a:solidFill>
                  <a:srgbClr val="A50021"/>
                </a:solidFill>
              </a:rPr>
              <a:t>A</a:t>
            </a:r>
            <a:r>
              <a:rPr lang="zh-CN" altLang="en-US" sz="2800" b="1">
                <a:solidFill>
                  <a:srgbClr val="A50021"/>
                </a:solidFill>
                <a:ea typeface="楷体_GB2312" pitchFamily="49" charset="-122"/>
              </a:rPr>
              <a:t>的多次左移，以及四个位积的相加运算。</a:t>
            </a:r>
          </a:p>
        </p:txBody>
      </p:sp>
      <p:sp>
        <p:nvSpPr>
          <p:cNvPr id="1056776" name="矩形 1056775">
            <a:extLst>
              <a:ext uri="{FF2B5EF4-FFF2-40B4-BE49-F238E27FC236}">
                <a16:creationId xmlns:a16="http://schemas.microsoft.com/office/drawing/2014/main" id="{8AD333AF-FEE4-4939-8DBA-FF17616564B3}"/>
              </a:ext>
            </a:extLst>
          </p:cNvPr>
          <p:cNvSpPr>
            <a:spLocks noChangeArrowheads="1"/>
          </p:cNvSpPr>
          <p:nvPr/>
        </p:nvSpPr>
        <p:spPr bwMode="auto">
          <a:xfrm>
            <a:off x="4787900" y="3136900"/>
            <a:ext cx="3973513" cy="2657475"/>
          </a:xfrm>
          <a:prstGeom prst="rect">
            <a:avLst/>
          </a:prstGeom>
          <a:solidFill>
            <a:schemeClr val="accent1"/>
          </a:solidFill>
          <a:ln w="9525">
            <a:solidFill>
              <a:srgbClr val="FF0000"/>
            </a:solidFill>
            <a:miter lim="800000"/>
            <a:headEnd/>
            <a:tailEnd/>
          </a:ln>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A50021"/>
                </a:solidFill>
                <a:latin typeface="楷体_GB2312" pitchFamily="49" charset="-122"/>
                <a:ea typeface="楷体_GB2312" pitchFamily="49" charset="-122"/>
              </a:rPr>
              <a:t>若计算机完全模仿笔算乘法步骤，将会有两大困难：</a:t>
            </a:r>
          </a:p>
          <a:p>
            <a:r>
              <a:rPr lang="zh-CN" altLang="en-US" sz="2400" b="1">
                <a:solidFill>
                  <a:srgbClr val="A50021"/>
                </a:solidFill>
                <a:latin typeface="楷体_GB2312" pitchFamily="49" charset="-122"/>
                <a:ea typeface="楷体_GB2312" pitchFamily="49" charset="-122"/>
              </a:rPr>
              <a:t>其一，将四个位积一次相加，机器难以实现；</a:t>
            </a:r>
          </a:p>
          <a:p>
            <a:r>
              <a:rPr lang="zh-CN" altLang="en-US" sz="2400" b="1">
                <a:solidFill>
                  <a:srgbClr val="A50021"/>
                </a:solidFill>
                <a:latin typeface="楷体_GB2312" pitchFamily="49" charset="-122"/>
                <a:ea typeface="楷体_GB2312" pitchFamily="49" charset="-122"/>
              </a:rPr>
              <a:t>其二，乘积位数增长了一倍，这将造成器材的浪费和运算时间的增加。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56776"/>
                                        </p:tgtEl>
                                        <p:attrNameLst>
                                          <p:attrName>style.visibility</p:attrName>
                                        </p:attrNameLst>
                                      </p:cBhvr>
                                      <p:to>
                                        <p:strVal val="visible"/>
                                      </p:to>
                                    </p:set>
                                    <p:animEffect transition="in" filter="box(in)">
                                      <p:cBhvr>
                                        <p:cTn id="7" dur="500"/>
                                        <p:tgtEl>
                                          <p:spTgt spid="105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057793">
            <a:extLst>
              <a:ext uri="{FF2B5EF4-FFF2-40B4-BE49-F238E27FC236}">
                <a16:creationId xmlns:a16="http://schemas.microsoft.com/office/drawing/2014/main" id="{047B3CC0-47D9-4114-9B1F-A06262133F65}"/>
              </a:ext>
            </a:extLst>
          </p:cNvPr>
          <p:cNvSpPr>
            <a:spLocks noGrp="1" noChangeArrowheads="1"/>
          </p:cNvSpPr>
          <p:nvPr>
            <p:ph type="title"/>
          </p:nvPr>
        </p:nvSpPr>
        <p:spPr/>
        <p:txBody>
          <a:bodyPr/>
          <a:lstStyle/>
          <a:p>
            <a:r>
              <a:rPr lang="zh-CN" altLang="en-US"/>
              <a:t>笔算乘法的改进 </a:t>
            </a:r>
          </a:p>
        </p:txBody>
      </p:sp>
      <p:sp>
        <p:nvSpPr>
          <p:cNvPr id="59394" name="文本占位符 1057794">
            <a:extLst>
              <a:ext uri="{FF2B5EF4-FFF2-40B4-BE49-F238E27FC236}">
                <a16:creationId xmlns:a16="http://schemas.microsoft.com/office/drawing/2014/main" id="{86ED88A1-E735-41AD-BCC8-85A146A17E8C}"/>
              </a:ext>
            </a:extLst>
          </p:cNvPr>
          <p:cNvSpPr>
            <a:spLocks noGrp="1" noChangeArrowheads="1"/>
          </p:cNvSpPr>
          <p:nvPr>
            <p:ph idx="1"/>
          </p:nvPr>
        </p:nvSpPr>
        <p:spPr/>
        <p:txBody>
          <a:bodyPr/>
          <a:lstStyle/>
          <a:p>
            <a:pPr>
              <a:lnSpc>
                <a:spcPct val="90000"/>
              </a:lnSpc>
            </a:pPr>
            <a:r>
              <a:rPr lang="en-US" altLang="zh-CN" sz="2800"/>
              <a:t>A•B= A•0.1011</a:t>
            </a:r>
            <a:br>
              <a:rPr lang="en-US" altLang="zh-CN" sz="2800"/>
            </a:br>
            <a:r>
              <a:rPr lang="zh-CN" altLang="en-US" sz="2800"/>
              <a:t>　   </a:t>
            </a:r>
            <a:r>
              <a:rPr lang="en-US" altLang="zh-CN" sz="2800"/>
              <a:t>=0.1A+0.001•A+0.0001•A</a:t>
            </a:r>
            <a:br>
              <a:rPr lang="en-US" altLang="zh-CN" sz="2800"/>
            </a:br>
            <a:r>
              <a:rPr lang="zh-CN" altLang="en-US" sz="2800"/>
              <a:t>　   </a:t>
            </a:r>
            <a:r>
              <a:rPr lang="en-US" altLang="zh-CN" sz="2800"/>
              <a:t>=0.1A+0.00•A+0.001(A+0.1A</a:t>
            </a:r>
            <a:r>
              <a:rPr lang="zh-CN" altLang="en-US" sz="2800"/>
              <a:t>）</a:t>
            </a:r>
            <a:br>
              <a:rPr lang="zh-CN" altLang="en-US" sz="2800"/>
            </a:br>
            <a:r>
              <a:rPr lang="zh-CN" altLang="en-US" sz="2800"/>
              <a:t>　   </a:t>
            </a:r>
            <a:r>
              <a:rPr lang="en-US" altLang="zh-CN" sz="2800"/>
              <a:t>=0.1A+0.01[0•A+0.1(A+0.1A)]</a:t>
            </a:r>
            <a:br>
              <a:rPr lang="en-US" altLang="zh-CN" sz="2800"/>
            </a:br>
            <a:r>
              <a:rPr lang="zh-CN" altLang="en-US" sz="2800"/>
              <a:t>　   </a:t>
            </a:r>
            <a:r>
              <a:rPr lang="en-US" altLang="zh-CN" sz="2800"/>
              <a:t>=0.1{A+0.1[0•A+0.1(A+0.1A)]}</a:t>
            </a:r>
            <a:br>
              <a:rPr lang="en-US" altLang="zh-CN" sz="2800"/>
            </a:br>
            <a:r>
              <a:rPr lang="zh-CN" altLang="en-US" sz="2800"/>
              <a:t>　   </a:t>
            </a:r>
            <a:r>
              <a:rPr lang="en-US" altLang="zh-CN" sz="2800"/>
              <a:t>=2</a:t>
            </a:r>
            <a:r>
              <a:rPr lang="en-US" altLang="zh-CN" sz="2800" baseline="30000"/>
              <a:t>-1</a:t>
            </a:r>
            <a:r>
              <a:rPr lang="en-US" altLang="zh-CN" sz="2800"/>
              <a:t>{A+2</a:t>
            </a:r>
            <a:r>
              <a:rPr lang="en-US" altLang="zh-CN" sz="2800" baseline="30000"/>
              <a:t>-1</a:t>
            </a:r>
            <a:r>
              <a:rPr lang="en-US" altLang="zh-CN" sz="2800"/>
              <a:t> [0•A+2</a:t>
            </a:r>
            <a:r>
              <a:rPr lang="en-US" altLang="zh-CN" sz="2800" baseline="30000"/>
              <a:t>-1</a:t>
            </a:r>
            <a:r>
              <a:rPr lang="en-US" altLang="zh-CN" sz="2800"/>
              <a:t> (A+2</a:t>
            </a:r>
            <a:r>
              <a:rPr lang="en-US" altLang="zh-CN" sz="2800" baseline="30000"/>
              <a:t>-1</a:t>
            </a:r>
            <a:r>
              <a:rPr lang="en-US" altLang="zh-CN" sz="2800"/>
              <a:t>A)]}</a:t>
            </a:r>
            <a:br>
              <a:rPr lang="en-US" altLang="zh-CN" sz="2800"/>
            </a:br>
            <a:r>
              <a:rPr lang="zh-CN" altLang="en-US" sz="2800"/>
              <a:t>　   </a:t>
            </a:r>
            <a:r>
              <a:rPr lang="en-US" altLang="zh-CN" sz="2800"/>
              <a:t>=2</a:t>
            </a:r>
            <a:r>
              <a:rPr lang="en-US" altLang="zh-CN" sz="2800" baseline="30000"/>
              <a:t>-1</a:t>
            </a:r>
            <a:r>
              <a:rPr lang="en-US" altLang="zh-CN" sz="2800"/>
              <a:t>{A+2</a:t>
            </a:r>
            <a:r>
              <a:rPr lang="en-US" altLang="zh-CN" sz="2800" baseline="30000"/>
              <a:t>-1</a:t>
            </a:r>
            <a:r>
              <a:rPr lang="en-US" altLang="zh-CN" sz="2800"/>
              <a:t> [0•A+2</a:t>
            </a:r>
            <a:r>
              <a:rPr lang="en-US" altLang="zh-CN" sz="2800" baseline="30000"/>
              <a:t>-1</a:t>
            </a:r>
            <a:r>
              <a:rPr lang="en-US" altLang="zh-CN" sz="2800"/>
              <a:t> (A+2</a:t>
            </a:r>
            <a:r>
              <a:rPr lang="en-US" altLang="zh-CN" sz="2800" baseline="30000"/>
              <a:t>-1</a:t>
            </a:r>
            <a:r>
              <a:rPr lang="en-US" altLang="zh-CN" sz="2800"/>
              <a:t>(A+0))]} </a:t>
            </a:r>
          </a:p>
          <a:p>
            <a:pPr>
              <a:lnSpc>
                <a:spcPct val="90000"/>
              </a:lnSpc>
            </a:pPr>
            <a:endParaRPr lang="en-US" altLang="zh-CN" sz="2800"/>
          </a:p>
          <a:p>
            <a:pPr>
              <a:lnSpc>
                <a:spcPct val="90000"/>
              </a:lnSpc>
            </a:pPr>
            <a:r>
              <a:rPr lang="zh-CN" altLang="en-US"/>
              <a:t>两数相乘的过程，可视作加法和移位</a:t>
            </a:r>
            <a:r>
              <a:rPr lang="en-US" altLang="zh-CN"/>
              <a:t>(</a:t>
            </a:r>
            <a:r>
              <a:rPr lang="zh-CN" altLang="en-US"/>
              <a:t>乘</a:t>
            </a:r>
            <a:r>
              <a:rPr lang="en-US" altLang="zh-CN"/>
              <a:t>2</a:t>
            </a:r>
            <a:r>
              <a:rPr lang="en-US" altLang="zh-CN" sz="2800" baseline="30000"/>
              <a:t>-1</a:t>
            </a:r>
            <a:r>
              <a:rPr lang="zh-CN" altLang="en-US"/>
              <a:t>相当于做一位右移</a:t>
            </a:r>
            <a:r>
              <a:rPr lang="en-US" altLang="zh-CN"/>
              <a:t>)</a:t>
            </a:r>
            <a:r>
              <a:rPr lang="zh-CN" altLang="en-US"/>
              <a:t>两种运算，这对计算机来说是非常容易实现的。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692225">
            <a:extLst>
              <a:ext uri="{FF2B5EF4-FFF2-40B4-BE49-F238E27FC236}">
                <a16:creationId xmlns:a16="http://schemas.microsoft.com/office/drawing/2014/main" id="{6D0809B6-CC37-49F6-BC7C-7F2DAA7CD103}"/>
              </a:ext>
            </a:extLst>
          </p:cNvPr>
          <p:cNvSpPr>
            <a:spLocks noGrp="1" noChangeArrowheads="1"/>
          </p:cNvSpPr>
          <p:nvPr>
            <p:ph type="title"/>
          </p:nvPr>
        </p:nvSpPr>
        <p:spPr/>
        <p:txBody>
          <a:bodyPr/>
          <a:lstStyle/>
          <a:p>
            <a:r>
              <a:rPr lang="zh-CN" altLang="en-US"/>
              <a:t>回顾示例</a:t>
            </a:r>
            <a:r>
              <a:rPr lang="en-US" altLang="zh-CN"/>
              <a:t>——ax</a:t>
            </a:r>
            <a:r>
              <a:rPr lang="en-US" altLang="zh-CN" baseline="30000"/>
              <a:t>2</a:t>
            </a:r>
            <a:r>
              <a:rPr lang="en-US" altLang="zh-CN"/>
              <a:t>+bx+c</a:t>
            </a:r>
          </a:p>
        </p:txBody>
      </p:sp>
      <p:sp>
        <p:nvSpPr>
          <p:cNvPr id="60418" name="Text Placeholder 692226">
            <a:extLst>
              <a:ext uri="{FF2B5EF4-FFF2-40B4-BE49-F238E27FC236}">
                <a16:creationId xmlns:a16="http://schemas.microsoft.com/office/drawing/2014/main" id="{F6DEC05C-0AEB-4B94-9416-7D707F310128}"/>
              </a:ext>
            </a:extLst>
          </p:cNvPr>
          <p:cNvSpPr>
            <a:spLocks noGrp="1" noChangeArrowheads="1"/>
          </p:cNvSpPr>
          <p:nvPr>
            <p:ph type="body" sz="half" idx="1"/>
          </p:nvPr>
        </p:nvSpPr>
        <p:spPr>
          <a:xfrm>
            <a:off x="457200" y="1268413"/>
            <a:ext cx="4038600" cy="3097212"/>
          </a:xfrm>
        </p:spPr>
        <p:txBody>
          <a:bodyPr/>
          <a:lstStyle/>
          <a:p>
            <a:r>
              <a:rPr lang="en-US" altLang="zh-CN" sz="2800"/>
              <a:t>(ax+b)x+c</a:t>
            </a:r>
          </a:p>
          <a:p>
            <a:pPr lvl="1"/>
            <a:r>
              <a:rPr lang="en-US" altLang="zh-CN" sz="2400"/>
              <a:t>x-&gt;ACC</a:t>
            </a:r>
          </a:p>
          <a:p>
            <a:pPr lvl="1"/>
            <a:r>
              <a:rPr lang="en-US" altLang="zh-CN" sz="2400"/>
              <a:t>x*a-&gt;ACC</a:t>
            </a:r>
          </a:p>
          <a:p>
            <a:pPr lvl="1"/>
            <a:r>
              <a:rPr lang="en-US" altLang="zh-CN" sz="2400"/>
              <a:t>ax+b-&gt;ACC</a:t>
            </a:r>
          </a:p>
          <a:p>
            <a:pPr lvl="1"/>
            <a:r>
              <a:rPr lang="en-US" altLang="zh-CN" sz="2400"/>
              <a:t>x*(ax+b)-&gt;ACC</a:t>
            </a:r>
          </a:p>
          <a:p>
            <a:pPr lvl="1"/>
            <a:r>
              <a:rPr lang="en-US" altLang="zh-CN" sz="2400"/>
              <a:t>(ax+b)x+c-&gt;ACC</a:t>
            </a:r>
          </a:p>
        </p:txBody>
      </p:sp>
      <p:graphicFrame>
        <p:nvGraphicFramePr>
          <p:cNvPr id="119812" name="内容占位符 119811">
            <a:extLst>
              <a:ext uri="{FF2B5EF4-FFF2-40B4-BE49-F238E27FC236}">
                <a16:creationId xmlns:a16="http://schemas.microsoft.com/office/drawing/2014/main" id="{456CA0AE-E18F-46EC-B4FE-60934E803829}"/>
              </a:ext>
            </a:extLst>
          </p:cNvPr>
          <p:cNvGraphicFramePr>
            <a:graphicFrameLocks noGrp="1"/>
          </p:cNvGraphicFramePr>
          <p:nvPr>
            <p:ph sz="half" idx="4294967295"/>
          </p:nvPr>
        </p:nvGraphicFramePr>
        <p:xfrm>
          <a:off x="4140200" y="1125538"/>
          <a:ext cx="4535488" cy="5126207"/>
        </p:xfrm>
        <a:graphic>
          <a:graphicData uri="http://schemas.openxmlformats.org/drawingml/2006/table">
            <a:tbl>
              <a:tblPr/>
              <a:tblGrid>
                <a:gridCol w="876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147888">
                  <a:extLst>
                    <a:ext uri="{9D8B030D-6E8A-4147-A177-3AD203B41FA5}">
                      <a16:colId xmlns:a16="http://schemas.microsoft.com/office/drawing/2014/main" val="20002"/>
                    </a:ext>
                  </a:extLst>
                </a:gridCol>
              </a:tblGrid>
              <a:tr h="365742">
                <a:tc>
                  <a:txBody>
                    <a:bodyPr/>
                    <a:lstStyle/>
                    <a:p>
                      <a:pPr lvl="0" eaLnBrk="1" hangingPunct="1">
                        <a:spcBef>
                          <a:spcPct val="20000"/>
                        </a:spcBef>
                        <a:buNone/>
                      </a:pPr>
                      <a:r>
                        <a:rPr lang="zh-CN" altLang="en-US" sz="1800" dirty="0">
                          <a:latin typeface="Arial" panose="020B0604020202020204" pitchFamily="34" charset="0"/>
                          <a:ea typeface="宋体" panose="02010600030101010101" pitchFamily="2" charset="-122"/>
                        </a:rPr>
                        <a:t>地址</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opr</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000001(ld)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endParaRPr lang="zh-CN" altLang="en-US" sz="1800" dirty="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000101</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x</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a</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b</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c</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cxnSp>
        <p:nvCxnSpPr>
          <p:cNvPr id="2" name="直接箭头连接符 1">
            <a:extLst>
              <a:ext uri="{FF2B5EF4-FFF2-40B4-BE49-F238E27FC236}">
                <a16:creationId xmlns:a16="http://schemas.microsoft.com/office/drawing/2014/main" id="{2D08096F-7820-4E0A-85FA-28E36863CF18}"/>
              </a:ext>
            </a:extLst>
          </p:cNvPr>
          <p:cNvCxnSpPr/>
          <p:nvPr/>
        </p:nvCxnSpPr>
        <p:spPr>
          <a:xfrm flipV="1">
            <a:off x="2508250" y="1773238"/>
            <a:ext cx="1703388" cy="23495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53F97E62-18CC-43F4-8167-BA6F622A7E0C}"/>
              </a:ext>
            </a:extLst>
          </p:cNvPr>
          <p:cNvCxnSpPr/>
          <p:nvPr/>
        </p:nvCxnSpPr>
        <p:spPr>
          <a:xfrm flipV="1">
            <a:off x="2644775" y="2060575"/>
            <a:ext cx="1566863" cy="3460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4638FAE7-B5A4-4D95-B5EE-05EB2EB1F3C0}"/>
              </a:ext>
            </a:extLst>
          </p:cNvPr>
          <p:cNvCxnSpPr/>
          <p:nvPr/>
        </p:nvCxnSpPr>
        <p:spPr>
          <a:xfrm flipV="1">
            <a:off x="2906713" y="2492375"/>
            <a:ext cx="1233487" cy="3841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CE73D50D-AA3F-4121-8CD1-FCEFDD0EDA6A}"/>
              </a:ext>
            </a:extLst>
          </p:cNvPr>
          <p:cNvCxnSpPr/>
          <p:nvPr/>
        </p:nvCxnSpPr>
        <p:spPr>
          <a:xfrm flipV="1">
            <a:off x="3530600" y="3140075"/>
            <a:ext cx="681038" cy="60642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47D4EFA0-AFC7-445E-A5DE-0844D3DA4CC9}"/>
              </a:ext>
            </a:extLst>
          </p:cNvPr>
          <p:cNvSpPr/>
          <p:nvPr/>
        </p:nvSpPr>
        <p:spPr>
          <a:xfrm>
            <a:off x="6661150" y="1557338"/>
            <a:ext cx="1439863" cy="2873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7" name="椭圆 6">
            <a:extLst>
              <a:ext uri="{FF2B5EF4-FFF2-40B4-BE49-F238E27FC236}">
                <a16:creationId xmlns:a16="http://schemas.microsoft.com/office/drawing/2014/main" id="{060204B1-9382-46A5-B69B-73740EF0B90F}"/>
              </a:ext>
            </a:extLst>
          </p:cNvPr>
          <p:cNvSpPr/>
          <p:nvPr/>
        </p:nvSpPr>
        <p:spPr>
          <a:xfrm>
            <a:off x="6643688" y="189865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8" name="椭圆 7">
            <a:extLst>
              <a:ext uri="{FF2B5EF4-FFF2-40B4-BE49-F238E27FC236}">
                <a16:creationId xmlns:a16="http://schemas.microsoft.com/office/drawing/2014/main" id="{E735FB17-6A0B-4941-B224-F3B57F95C4E4}"/>
              </a:ext>
            </a:extLst>
          </p:cNvPr>
          <p:cNvSpPr/>
          <p:nvPr/>
        </p:nvSpPr>
        <p:spPr>
          <a:xfrm>
            <a:off x="6643688" y="2257425"/>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9" name="椭圆 8">
            <a:extLst>
              <a:ext uri="{FF2B5EF4-FFF2-40B4-BE49-F238E27FC236}">
                <a16:creationId xmlns:a16="http://schemas.microsoft.com/office/drawing/2014/main" id="{73DD0078-4687-4079-BD6A-47BCAA46E8B0}"/>
              </a:ext>
            </a:extLst>
          </p:cNvPr>
          <p:cNvSpPr/>
          <p:nvPr/>
        </p:nvSpPr>
        <p:spPr>
          <a:xfrm>
            <a:off x="6643688" y="261620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10" name="圆角矩形标注 9">
            <a:extLst>
              <a:ext uri="{FF2B5EF4-FFF2-40B4-BE49-F238E27FC236}">
                <a16:creationId xmlns:a16="http://schemas.microsoft.com/office/drawing/2014/main" id="{CCAB6FC0-52F0-4451-B3B0-07096766BA7B}"/>
              </a:ext>
            </a:extLst>
          </p:cNvPr>
          <p:cNvSpPr/>
          <p:nvPr/>
        </p:nvSpPr>
        <p:spPr>
          <a:xfrm>
            <a:off x="303213" y="4806950"/>
            <a:ext cx="3422650" cy="720725"/>
          </a:xfrm>
          <a:prstGeom prst="wedgeRoundRectCallout">
            <a:avLst>
              <a:gd name="adj1" fmla="val 56272"/>
              <a:gd name="adj2" fmla="val -95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r>
              <a:rPr lang="zh-CN" altLang="en-US" sz="2000" b="1" noProof="1">
                <a:solidFill>
                  <a:srgbClr val="A50021"/>
                </a:solidFill>
              </a:rPr>
              <a:t>复杂运算转化为</a:t>
            </a:r>
            <a:r>
              <a:rPr lang="en-US" altLang="zh-CN" sz="2000" b="1" noProof="1">
                <a:solidFill>
                  <a:srgbClr val="A50021"/>
                </a:solidFill>
              </a:rPr>
              <a:t>N</a:t>
            </a:r>
            <a:r>
              <a:rPr lang="zh-CN" altLang="en-US" sz="2000" b="1" noProof="1">
                <a:solidFill>
                  <a:srgbClr val="A50021"/>
                </a:solidFill>
              </a:rPr>
              <a:t>次 对</a:t>
            </a:r>
            <a:r>
              <a:rPr lang="en-US" altLang="zh-CN" sz="2000" b="1" noProof="1">
                <a:solidFill>
                  <a:srgbClr val="A50021"/>
                </a:solidFill>
              </a:rPr>
              <a:t>2</a:t>
            </a:r>
            <a:r>
              <a:rPr lang="zh-CN" altLang="en-US" sz="2000" b="1" noProof="1">
                <a:solidFill>
                  <a:srgbClr val="A50021"/>
                </a:solidFill>
              </a:rPr>
              <a:t>个运算数的操作</a:t>
            </a:r>
            <a:endParaRPr lang="zh-CN" altLang="en-US" sz="2000" b="1" noProof="1">
              <a:solidFill>
                <a:srgbClr val="A50021"/>
              </a:solidFill>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48" dur="2000" fill="hold"/>
                                        <p:tgtEl>
                                          <p:spTgt spid="6"/>
                                        </p:tgtEl>
                                        <p:attrNameLst>
                                          <p:attrName>ppt_x,ppt_y</p:attrName>
                                        </p:attrNameLst>
                                      </p:cBhvr>
                                      <p:rCtr x="-10000" y="2000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80">
                                          <p:stCondLst>
                                            <p:cond delay="0"/>
                                          </p:stCondLst>
                                        </p:cTn>
                                        <p:tgtEl>
                                          <p:spTgt spid="7"/>
                                        </p:tgtEl>
                                      </p:cBhvr>
                                    </p:animEffect>
                                    <p:anim calcmode="lin" valueType="num">
                                      <p:cBhvr>
                                        <p:cTn id="5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9" dur="26">
                                          <p:stCondLst>
                                            <p:cond delay="650"/>
                                          </p:stCondLst>
                                        </p:cTn>
                                        <p:tgtEl>
                                          <p:spTgt spid="7"/>
                                        </p:tgtEl>
                                      </p:cBhvr>
                                      <p:to x="100000" y="60000"/>
                                    </p:animScale>
                                    <p:animScale>
                                      <p:cBhvr>
                                        <p:cTn id="60" dur="166" decel="50000">
                                          <p:stCondLst>
                                            <p:cond delay="676"/>
                                          </p:stCondLst>
                                        </p:cTn>
                                        <p:tgtEl>
                                          <p:spTgt spid="7"/>
                                        </p:tgtEl>
                                      </p:cBhvr>
                                      <p:to x="100000" y="100000"/>
                                    </p:animScale>
                                    <p:animScale>
                                      <p:cBhvr>
                                        <p:cTn id="61" dur="26">
                                          <p:stCondLst>
                                            <p:cond delay="1312"/>
                                          </p:stCondLst>
                                        </p:cTn>
                                        <p:tgtEl>
                                          <p:spTgt spid="7"/>
                                        </p:tgtEl>
                                      </p:cBhvr>
                                      <p:to x="100000" y="80000"/>
                                    </p:animScale>
                                    <p:animScale>
                                      <p:cBhvr>
                                        <p:cTn id="62" dur="166" decel="50000">
                                          <p:stCondLst>
                                            <p:cond delay="1338"/>
                                          </p:stCondLst>
                                        </p:cTn>
                                        <p:tgtEl>
                                          <p:spTgt spid="7"/>
                                        </p:tgtEl>
                                      </p:cBhvr>
                                      <p:to x="100000" y="100000"/>
                                    </p:animScale>
                                    <p:animScale>
                                      <p:cBhvr>
                                        <p:cTn id="63" dur="26">
                                          <p:stCondLst>
                                            <p:cond delay="1642"/>
                                          </p:stCondLst>
                                        </p:cTn>
                                        <p:tgtEl>
                                          <p:spTgt spid="7"/>
                                        </p:tgtEl>
                                      </p:cBhvr>
                                      <p:to x="100000" y="90000"/>
                                    </p:animScale>
                                    <p:animScale>
                                      <p:cBhvr>
                                        <p:cTn id="64" dur="166" decel="50000">
                                          <p:stCondLst>
                                            <p:cond delay="1668"/>
                                          </p:stCondLst>
                                        </p:cTn>
                                        <p:tgtEl>
                                          <p:spTgt spid="7"/>
                                        </p:tgtEl>
                                      </p:cBhvr>
                                      <p:to x="100000" y="100000"/>
                                    </p:animScale>
                                    <p:animScale>
                                      <p:cBhvr>
                                        <p:cTn id="65" dur="26">
                                          <p:stCondLst>
                                            <p:cond delay="1808"/>
                                          </p:stCondLst>
                                        </p:cTn>
                                        <p:tgtEl>
                                          <p:spTgt spid="7"/>
                                        </p:tgtEl>
                                      </p:cBhvr>
                                      <p:to x="100000" y="95000"/>
                                    </p:animScale>
                                    <p:animScale>
                                      <p:cBhvr>
                                        <p:cTn id="66" dur="166" decel="50000">
                                          <p:stCondLst>
                                            <p:cond delay="1834"/>
                                          </p:stCondLst>
                                        </p:cTn>
                                        <p:tgtEl>
                                          <p:spTgt spid="7"/>
                                        </p:tgtEl>
                                      </p:cBhvr>
                                      <p:to x="100000" y="100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70" dur="2000" fill="hold"/>
                                        <p:tgtEl>
                                          <p:spTgt spid="7"/>
                                        </p:tgtEl>
                                        <p:attrNameLst>
                                          <p:attrName>ppt_x,ppt_y</p:attrName>
                                        </p:attrNameLst>
                                      </p:cBhvr>
                                      <p:rCtr x="-10000" y="20000"/>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80">
                                          <p:stCondLst>
                                            <p:cond delay="0"/>
                                          </p:stCondLst>
                                        </p:cTn>
                                        <p:tgtEl>
                                          <p:spTgt spid="8"/>
                                        </p:tgtEl>
                                      </p:cBhvr>
                                    </p:animEffect>
                                    <p:anim calcmode="lin" valueType="num">
                                      <p:cBhvr>
                                        <p:cTn id="7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gtEl>
                                      </p:cBhvr>
                                      <p:to x="100000" y="60000"/>
                                    </p:animScale>
                                    <p:animScale>
                                      <p:cBhvr>
                                        <p:cTn id="82" dur="166" decel="50000">
                                          <p:stCondLst>
                                            <p:cond delay="676"/>
                                          </p:stCondLst>
                                        </p:cTn>
                                        <p:tgtEl>
                                          <p:spTgt spid="8"/>
                                        </p:tgtEl>
                                      </p:cBhvr>
                                      <p:to x="100000" y="100000"/>
                                    </p:animScale>
                                    <p:animScale>
                                      <p:cBhvr>
                                        <p:cTn id="83" dur="26">
                                          <p:stCondLst>
                                            <p:cond delay="1312"/>
                                          </p:stCondLst>
                                        </p:cTn>
                                        <p:tgtEl>
                                          <p:spTgt spid="8"/>
                                        </p:tgtEl>
                                      </p:cBhvr>
                                      <p:to x="100000" y="80000"/>
                                    </p:animScale>
                                    <p:animScale>
                                      <p:cBhvr>
                                        <p:cTn id="84" dur="166" decel="50000">
                                          <p:stCondLst>
                                            <p:cond delay="1338"/>
                                          </p:stCondLst>
                                        </p:cTn>
                                        <p:tgtEl>
                                          <p:spTgt spid="8"/>
                                        </p:tgtEl>
                                      </p:cBhvr>
                                      <p:to x="100000" y="100000"/>
                                    </p:animScale>
                                    <p:animScale>
                                      <p:cBhvr>
                                        <p:cTn id="85" dur="26">
                                          <p:stCondLst>
                                            <p:cond delay="1642"/>
                                          </p:stCondLst>
                                        </p:cTn>
                                        <p:tgtEl>
                                          <p:spTgt spid="8"/>
                                        </p:tgtEl>
                                      </p:cBhvr>
                                      <p:to x="100000" y="90000"/>
                                    </p:animScale>
                                    <p:animScale>
                                      <p:cBhvr>
                                        <p:cTn id="86" dur="166" decel="50000">
                                          <p:stCondLst>
                                            <p:cond delay="1668"/>
                                          </p:stCondLst>
                                        </p:cTn>
                                        <p:tgtEl>
                                          <p:spTgt spid="8"/>
                                        </p:tgtEl>
                                      </p:cBhvr>
                                      <p:to x="100000" y="100000"/>
                                    </p:animScale>
                                    <p:animScale>
                                      <p:cBhvr>
                                        <p:cTn id="87" dur="26">
                                          <p:stCondLst>
                                            <p:cond delay="1808"/>
                                          </p:stCondLst>
                                        </p:cTn>
                                        <p:tgtEl>
                                          <p:spTgt spid="8"/>
                                        </p:tgtEl>
                                      </p:cBhvr>
                                      <p:to x="100000" y="95000"/>
                                    </p:animScale>
                                    <p:animScale>
                                      <p:cBhvr>
                                        <p:cTn id="88" dur="166" decel="50000">
                                          <p:stCondLst>
                                            <p:cond delay="1834"/>
                                          </p:stCondLst>
                                        </p:cTn>
                                        <p:tgtEl>
                                          <p:spTgt spid="8"/>
                                        </p:tgtEl>
                                      </p:cBhvr>
                                      <p:to x="100000" y="100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92" dur="2000" fill="hold"/>
                                        <p:tgtEl>
                                          <p:spTgt spid="8"/>
                                        </p:tgtEl>
                                        <p:attrNameLst>
                                          <p:attrName>ppt_x,ppt_y</p:attrName>
                                        </p:attrNameLst>
                                      </p:cBhvr>
                                      <p:rCtr x="-10000" y="2000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down)">
                                      <p:cBhvr>
                                        <p:cTn id="97" dur="580">
                                          <p:stCondLst>
                                            <p:cond delay="0"/>
                                          </p:stCondLst>
                                        </p:cTn>
                                        <p:tgtEl>
                                          <p:spTgt spid="9"/>
                                        </p:tgtEl>
                                      </p:cBhvr>
                                    </p:animEffect>
                                    <p:anim calcmode="lin" valueType="num">
                                      <p:cBhvr>
                                        <p:cTn id="9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gtEl>
                                      </p:cBhvr>
                                      <p:to x="100000" y="60000"/>
                                    </p:animScale>
                                    <p:animScale>
                                      <p:cBhvr>
                                        <p:cTn id="104" dur="166" decel="50000">
                                          <p:stCondLst>
                                            <p:cond delay="676"/>
                                          </p:stCondLst>
                                        </p:cTn>
                                        <p:tgtEl>
                                          <p:spTgt spid="9"/>
                                        </p:tgtEl>
                                      </p:cBhvr>
                                      <p:to x="100000" y="100000"/>
                                    </p:animScale>
                                    <p:animScale>
                                      <p:cBhvr>
                                        <p:cTn id="105" dur="26">
                                          <p:stCondLst>
                                            <p:cond delay="1312"/>
                                          </p:stCondLst>
                                        </p:cTn>
                                        <p:tgtEl>
                                          <p:spTgt spid="9"/>
                                        </p:tgtEl>
                                      </p:cBhvr>
                                      <p:to x="100000" y="80000"/>
                                    </p:animScale>
                                    <p:animScale>
                                      <p:cBhvr>
                                        <p:cTn id="106" dur="166" decel="50000">
                                          <p:stCondLst>
                                            <p:cond delay="1338"/>
                                          </p:stCondLst>
                                        </p:cTn>
                                        <p:tgtEl>
                                          <p:spTgt spid="9"/>
                                        </p:tgtEl>
                                      </p:cBhvr>
                                      <p:to x="100000" y="100000"/>
                                    </p:animScale>
                                    <p:animScale>
                                      <p:cBhvr>
                                        <p:cTn id="107" dur="26">
                                          <p:stCondLst>
                                            <p:cond delay="1642"/>
                                          </p:stCondLst>
                                        </p:cTn>
                                        <p:tgtEl>
                                          <p:spTgt spid="9"/>
                                        </p:tgtEl>
                                      </p:cBhvr>
                                      <p:to x="100000" y="90000"/>
                                    </p:animScale>
                                    <p:animScale>
                                      <p:cBhvr>
                                        <p:cTn id="108" dur="166" decel="50000">
                                          <p:stCondLst>
                                            <p:cond delay="1668"/>
                                          </p:stCondLst>
                                        </p:cTn>
                                        <p:tgtEl>
                                          <p:spTgt spid="9"/>
                                        </p:tgtEl>
                                      </p:cBhvr>
                                      <p:to x="100000" y="100000"/>
                                    </p:animScale>
                                    <p:animScale>
                                      <p:cBhvr>
                                        <p:cTn id="109" dur="26">
                                          <p:stCondLst>
                                            <p:cond delay="1808"/>
                                          </p:stCondLst>
                                        </p:cTn>
                                        <p:tgtEl>
                                          <p:spTgt spid="9"/>
                                        </p:tgtEl>
                                      </p:cBhvr>
                                      <p:to x="100000" y="95000"/>
                                    </p:animScale>
                                    <p:animScale>
                                      <p:cBhvr>
                                        <p:cTn id="110" dur="166" decel="50000">
                                          <p:stCondLst>
                                            <p:cond delay="1834"/>
                                          </p:stCondLst>
                                        </p:cTn>
                                        <p:tgtEl>
                                          <p:spTgt spid="9"/>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114" dur="2000" fill="hold"/>
                                        <p:tgtEl>
                                          <p:spTgt spid="9"/>
                                        </p:tgtEl>
                                        <p:attrNameLst>
                                          <p:attrName>ppt_x,ppt_y</p:attrName>
                                        </p:attrNameLst>
                                      </p:cBhvr>
                                      <p:rCtr x="-10000" y="20000"/>
                                    </p:animMotion>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0" fill="hold" grpId="0" nodeType="clickEffect">
                                  <p:stCondLst>
                                    <p:cond delay="0"/>
                                  </p:stCondLst>
                                  <p:childTnLst>
                                    <p:set>
                                      <p:cBhvr>
                                        <p:cTn id="118" dur="1" fill="hold">
                                          <p:stCondLst>
                                            <p:cond delay="0"/>
                                          </p:stCondLst>
                                        </p:cTn>
                                        <p:tgtEl>
                                          <p:spTgt spid="10"/>
                                        </p:tgtEl>
                                        <p:attrNameLst>
                                          <p:attrName>style.visibility</p:attrName>
                                        </p:attrNameLst>
                                      </p:cBhvr>
                                      <p:to>
                                        <p:strVal val="visible"/>
                                      </p:to>
                                    </p:set>
                                    <p:anim calcmode="lin" valueType="num">
                                      <p:cBhvr>
                                        <p:cTn id="119" dur="500" fill="hold"/>
                                        <p:tgtEl>
                                          <p:spTgt spid="10"/>
                                        </p:tgtEl>
                                        <p:attrNameLst>
                                          <p:attrName>ppt_w</p:attrName>
                                        </p:attrNameLst>
                                      </p:cBhvr>
                                      <p:tavLst>
                                        <p:tav tm="0">
                                          <p:val>
                                            <p:fltVal val="0"/>
                                          </p:val>
                                        </p:tav>
                                        <p:tav tm="100000">
                                          <p:val>
                                            <p:strVal val="#ppt_w"/>
                                          </p:val>
                                        </p:tav>
                                      </p:tavLst>
                                    </p:anim>
                                    <p:anim calcmode="lin" valueType="num">
                                      <p:cBhvr>
                                        <p:cTn id="120"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7" grpId="1" bldLvl="0" animBg="1"/>
      <p:bldP spid="8" grpId="0" bldLvl="0" animBg="1"/>
      <p:bldP spid="8" grpId="1" bldLvl="0" animBg="1"/>
      <p:bldP spid="9" grpId="0" bldLvl="0" animBg="1"/>
      <p:bldP spid="9" grpId="1" bldLvl="0" animBg="1"/>
      <p:bldP spid="1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058817">
            <a:extLst>
              <a:ext uri="{FF2B5EF4-FFF2-40B4-BE49-F238E27FC236}">
                <a16:creationId xmlns:a16="http://schemas.microsoft.com/office/drawing/2014/main" id="{0BAD2E2A-7428-4D4D-84EC-6CC528D66F93}"/>
              </a:ext>
            </a:extLst>
          </p:cNvPr>
          <p:cNvSpPr>
            <a:spLocks noGrp="1" noChangeArrowheads="1"/>
          </p:cNvSpPr>
          <p:nvPr>
            <p:ph type="title"/>
          </p:nvPr>
        </p:nvSpPr>
        <p:spPr/>
        <p:txBody>
          <a:bodyPr/>
          <a:lstStyle/>
          <a:p>
            <a:r>
              <a:rPr lang="zh-CN" altLang="en-US"/>
              <a:t>笔算乘法的改进</a:t>
            </a:r>
          </a:p>
        </p:txBody>
      </p:sp>
      <p:sp>
        <p:nvSpPr>
          <p:cNvPr id="62466" name="文本占位符 1058818">
            <a:extLst>
              <a:ext uri="{FF2B5EF4-FFF2-40B4-BE49-F238E27FC236}">
                <a16:creationId xmlns:a16="http://schemas.microsoft.com/office/drawing/2014/main" id="{C0B9752A-E9D3-4C88-9384-F81038906B98}"/>
              </a:ext>
            </a:extLst>
          </p:cNvPr>
          <p:cNvSpPr>
            <a:spLocks noGrp="1" noChangeArrowheads="1"/>
          </p:cNvSpPr>
          <p:nvPr>
            <p:ph idx="1"/>
          </p:nvPr>
        </p:nvSpPr>
        <p:spPr>
          <a:xfrm>
            <a:off x="250825" y="1268413"/>
            <a:ext cx="8642350" cy="5208587"/>
          </a:xfrm>
        </p:spPr>
        <p:txBody>
          <a:bodyPr/>
          <a:lstStyle/>
          <a:p>
            <a:pPr>
              <a:lnSpc>
                <a:spcPct val="80000"/>
              </a:lnSpc>
            </a:pPr>
            <a:r>
              <a:rPr lang="en-US" altLang="zh-CN"/>
              <a:t>2</a:t>
            </a:r>
            <a:r>
              <a:rPr lang="en-US" altLang="zh-CN" baseline="30000"/>
              <a:t>-1</a:t>
            </a:r>
            <a:r>
              <a:rPr lang="en-US" altLang="zh-CN"/>
              <a:t>{A+2</a:t>
            </a:r>
            <a:r>
              <a:rPr lang="en-US" altLang="zh-CN" baseline="30000"/>
              <a:t>-1</a:t>
            </a:r>
            <a:r>
              <a:rPr lang="en-US" altLang="zh-CN"/>
              <a:t> [0•A+2</a:t>
            </a:r>
            <a:r>
              <a:rPr lang="en-US" altLang="zh-CN" baseline="30000"/>
              <a:t>-1</a:t>
            </a:r>
            <a:r>
              <a:rPr lang="en-US" altLang="zh-CN"/>
              <a:t> (A+2</a:t>
            </a:r>
            <a:r>
              <a:rPr lang="en-US" altLang="zh-CN" baseline="30000"/>
              <a:t>-1</a:t>
            </a:r>
            <a:r>
              <a:rPr lang="en-US" altLang="zh-CN"/>
              <a:t>(A+0))]} </a:t>
            </a:r>
            <a:r>
              <a:rPr lang="zh-CN" altLang="en-US" sz="2000">
                <a:solidFill>
                  <a:srgbClr val="000000"/>
                </a:solidFill>
              </a:rPr>
              <a:t>　　</a:t>
            </a:r>
          </a:p>
          <a:p>
            <a:pPr>
              <a:lnSpc>
                <a:spcPct val="80000"/>
              </a:lnSpc>
            </a:pPr>
            <a:endParaRPr lang="zh-CN" altLang="en-US" sz="2000">
              <a:solidFill>
                <a:srgbClr val="000000"/>
              </a:solidFill>
            </a:endParaRPr>
          </a:p>
          <a:p>
            <a:pPr>
              <a:lnSpc>
                <a:spcPct val="80000"/>
              </a:lnSpc>
            </a:pPr>
            <a:r>
              <a:rPr lang="zh-CN" altLang="en-US" sz="2800">
                <a:solidFill>
                  <a:srgbClr val="000000"/>
                </a:solidFill>
              </a:rPr>
              <a:t>从初始值为</a:t>
            </a:r>
            <a:r>
              <a:rPr lang="en-US" altLang="zh-CN" sz="2800">
                <a:solidFill>
                  <a:srgbClr val="000000"/>
                </a:solidFill>
              </a:rPr>
              <a:t>0</a:t>
            </a:r>
            <a:r>
              <a:rPr lang="zh-CN" altLang="en-US" sz="2800">
                <a:solidFill>
                  <a:srgbClr val="000000"/>
                </a:solidFill>
              </a:rPr>
              <a:t>开始，对上式作分步运算，则</a:t>
            </a:r>
            <a:br>
              <a:rPr lang="zh-CN" altLang="en-US" sz="2800">
                <a:solidFill>
                  <a:srgbClr val="000000"/>
                </a:solidFill>
              </a:rPr>
            </a:br>
            <a:r>
              <a:rPr lang="zh-CN" altLang="en-US" sz="2800">
                <a:solidFill>
                  <a:srgbClr val="000000"/>
                </a:solidFill>
              </a:rPr>
              <a:t>第一步：</a:t>
            </a:r>
            <a:r>
              <a:rPr lang="en-US" altLang="zh-CN" sz="2800">
                <a:solidFill>
                  <a:srgbClr val="000000"/>
                </a:solidFill>
              </a:rPr>
              <a:t>A+0=0.1101+0.0000=0.1101</a:t>
            </a:r>
            <a:br>
              <a:rPr lang="en-US" altLang="zh-CN" sz="2800">
                <a:solidFill>
                  <a:srgbClr val="000000"/>
                </a:solidFill>
              </a:rPr>
            </a:br>
            <a:r>
              <a:rPr lang="zh-CN" altLang="en-US" sz="2800">
                <a:solidFill>
                  <a:srgbClr val="000000"/>
                </a:solidFill>
              </a:rPr>
              <a:t>第二步：</a:t>
            </a:r>
            <a:r>
              <a:rPr lang="en-US" altLang="zh-CN" sz="2800">
                <a:solidFill>
                  <a:srgbClr val="000000"/>
                </a:solidFill>
              </a:rPr>
              <a:t>2</a:t>
            </a:r>
            <a:r>
              <a:rPr lang="en-US" altLang="zh-CN" sz="2800" baseline="30000">
                <a:solidFill>
                  <a:srgbClr val="000000"/>
                </a:solidFill>
              </a:rPr>
              <a:t>-1</a:t>
            </a:r>
            <a:r>
              <a:rPr lang="en-US" altLang="zh-CN" sz="2800">
                <a:solidFill>
                  <a:srgbClr val="000000"/>
                </a:solidFill>
              </a:rPr>
              <a:t> (A+0)</a:t>
            </a:r>
            <a:r>
              <a:rPr lang="zh-CN" altLang="en-US" sz="2800">
                <a:solidFill>
                  <a:srgbClr val="000000"/>
                </a:solidFill>
              </a:rPr>
              <a:t>＝</a:t>
            </a:r>
            <a:r>
              <a:rPr lang="en-US" altLang="zh-CN" sz="2800">
                <a:solidFill>
                  <a:srgbClr val="000000"/>
                </a:solidFill>
              </a:rPr>
              <a:t>0.01101</a:t>
            </a:r>
            <a:br>
              <a:rPr lang="en-US" altLang="zh-CN" sz="2800">
                <a:solidFill>
                  <a:srgbClr val="000000"/>
                </a:solidFill>
              </a:rPr>
            </a:br>
            <a:r>
              <a:rPr lang="zh-CN" altLang="en-US" sz="2800">
                <a:solidFill>
                  <a:srgbClr val="000000"/>
                </a:solidFill>
              </a:rPr>
              <a:t>第三步：</a:t>
            </a:r>
            <a:r>
              <a:rPr lang="en-US" altLang="zh-CN" sz="2800">
                <a:solidFill>
                  <a:srgbClr val="000000"/>
                </a:solidFill>
              </a:rPr>
              <a:t>A+2</a:t>
            </a:r>
            <a:r>
              <a:rPr lang="en-US" altLang="zh-CN" sz="2800" baseline="30000">
                <a:solidFill>
                  <a:srgbClr val="000000"/>
                </a:solidFill>
              </a:rPr>
              <a:t>-1</a:t>
            </a:r>
            <a:r>
              <a:rPr lang="en-US" altLang="zh-CN" sz="2800">
                <a:solidFill>
                  <a:srgbClr val="000000"/>
                </a:solidFill>
              </a:rPr>
              <a:t>(A+0)=0.1101+0.01101=1.0011</a:t>
            </a:r>
            <a:r>
              <a:rPr lang="en-US" altLang="zh-CN" sz="2800">
                <a:solidFill>
                  <a:srgbClr val="FF0000"/>
                </a:solidFill>
              </a:rPr>
              <a:t>1</a:t>
            </a:r>
            <a:br>
              <a:rPr lang="en-US" altLang="zh-CN" sz="2800">
                <a:solidFill>
                  <a:srgbClr val="000000"/>
                </a:solidFill>
              </a:rPr>
            </a:br>
            <a:r>
              <a:rPr lang="zh-CN" altLang="en-US" sz="2800">
                <a:solidFill>
                  <a:srgbClr val="000000"/>
                </a:solidFill>
              </a:rPr>
              <a:t>第四步：</a:t>
            </a:r>
            <a:r>
              <a:rPr lang="en-US" altLang="zh-CN" sz="2800">
                <a:solidFill>
                  <a:srgbClr val="000000"/>
                </a:solidFill>
              </a:rPr>
              <a:t>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 (A+0)]=0.</a:t>
            </a:r>
            <a:r>
              <a:rPr lang="en-US" altLang="zh-CN" sz="2800"/>
              <a:t>1001</a:t>
            </a:r>
            <a:r>
              <a:rPr lang="en-US" altLang="zh-CN" sz="2800">
                <a:solidFill>
                  <a:srgbClr val="FF0000"/>
                </a:solidFill>
              </a:rPr>
              <a:t>11</a:t>
            </a:r>
            <a:br>
              <a:rPr lang="en-US" altLang="zh-CN" sz="2800">
                <a:solidFill>
                  <a:srgbClr val="000000"/>
                </a:solidFill>
              </a:rPr>
            </a:br>
            <a:r>
              <a:rPr lang="zh-CN" altLang="en-US" sz="2800">
                <a:solidFill>
                  <a:srgbClr val="000000"/>
                </a:solidFill>
              </a:rPr>
              <a:t>第五步：</a:t>
            </a:r>
            <a:r>
              <a:rPr lang="en-US" altLang="zh-CN" sz="2800">
                <a:solidFill>
                  <a:srgbClr val="00B050"/>
                </a:solidFill>
              </a:rPr>
              <a:t>0</a:t>
            </a:r>
            <a:r>
              <a:rPr lang="en-US" altLang="zh-CN" sz="2800">
                <a:solidFill>
                  <a:srgbClr val="000000"/>
                </a:solidFill>
              </a:rPr>
              <a:t>•A +2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 (A+0)] =0.1001</a:t>
            </a:r>
            <a:r>
              <a:rPr lang="en-US" altLang="zh-CN" sz="2800">
                <a:solidFill>
                  <a:srgbClr val="FF0000"/>
                </a:solidFill>
              </a:rPr>
              <a:t>11</a:t>
            </a:r>
            <a:br>
              <a:rPr lang="en-US" altLang="zh-CN" sz="2800">
                <a:solidFill>
                  <a:srgbClr val="000000"/>
                </a:solidFill>
              </a:rPr>
            </a:br>
            <a:r>
              <a:rPr lang="zh-CN" altLang="en-US" sz="2800">
                <a:solidFill>
                  <a:srgbClr val="000000"/>
                </a:solidFill>
              </a:rPr>
              <a:t>第六步：</a:t>
            </a:r>
            <a:r>
              <a:rPr lang="en-US" altLang="zh-CN" sz="2800">
                <a:solidFill>
                  <a:srgbClr val="000000"/>
                </a:solidFill>
              </a:rPr>
              <a:t>2</a:t>
            </a:r>
            <a:r>
              <a:rPr lang="en-US" altLang="zh-CN" sz="2800" baseline="30000">
                <a:solidFill>
                  <a:srgbClr val="000000"/>
                </a:solidFill>
              </a:rPr>
              <a:t>-1</a:t>
            </a:r>
            <a:r>
              <a:rPr lang="en-US" altLang="zh-CN" sz="2800">
                <a:solidFill>
                  <a:srgbClr val="000000"/>
                </a:solidFill>
              </a:rPr>
              <a:t>{0•A+2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 (A+0)]}=0.0100</a:t>
            </a:r>
            <a:r>
              <a:rPr lang="en-US" altLang="zh-CN" sz="2800">
                <a:solidFill>
                  <a:srgbClr val="FF0000"/>
                </a:solidFill>
              </a:rPr>
              <a:t>111</a:t>
            </a:r>
            <a:br>
              <a:rPr lang="en-US" altLang="zh-CN" sz="2800">
                <a:solidFill>
                  <a:srgbClr val="000000"/>
                </a:solidFill>
              </a:rPr>
            </a:br>
            <a:r>
              <a:rPr lang="zh-CN" altLang="en-US" sz="2800">
                <a:solidFill>
                  <a:srgbClr val="000000"/>
                </a:solidFill>
              </a:rPr>
              <a:t>第七步：</a:t>
            </a:r>
            <a:r>
              <a:rPr lang="en-US" altLang="zh-CN" sz="2800">
                <a:solidFill>
                  <a:srgbClr val="000000"/>
                </a:solidFill>
              </a:rPr>
              <a:t>A+2</a:t>
            </a:r>
            <a:r>
              <a:rPr lang="en-US" altLang="zh-CN" sz="2800" baseline="30000">
                <a:solidFill>
                  <a:srgbClr val="000000"/>
                </a:solidFill>
              </a:rPr>
              <a:t>-1</a:t>
            </a:r>
            <a:r>
              <a:rPr lang="en-US" altLang="zh-CN" sz="2800">
                <a:solidFill>
                  <a:srgbClr val="000000"/>
                </a:solidFill>
              </a:rPr>
              <a:t>{0•A+2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 (A+0)]}=1.0001</a:t>
            </a:r>
            <a:r>
              <a:rPr lang="en-US" altLang="zh-CN" sz="2800">
                <a:solidFill>
                  <a:srgbClr val="FF0000"/>
                </a:solidFill>
              </a:rPr>
              <a:t>111</a:t>
            </a:r>
            <a:br>
              <a:rPr lang="en-US" altLang="zh-CN" sz="2800">
                <a:solidFill>
                  <a:srgbClr val="000000"/>
                </a:solidFill>
              </a:rPr>
            </a:br>
            <a:r>
              <a:rPr lang="zh-CN" altLang="en-US" sz="2800">
                <a:solidFill>
                  <a:srgbClr val="000000"/>
                </a:solidFill>
              </a:rPr>
              <a:t>第八步：</a:t>
            </a:r>
            <a:r>
              <a:rPr lang="en-US" altLang="zh-CN" sz="2800">
                <a:solidFill>
                  <a:srgbClr val="000000"/>
                </a:solidFill>
              </a:rPr>
              <a:t>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[0•A+2</a:t>
            </a:r>
            <a:r>
              <a:rPr lang="en-US" altLang="zh-CN" sz="2800" baseline="30000">
                <a:solidFill>
                  <a:srgbClr val="000000"/>
                </a:solidFill>
              </a:rPr>
              <a:t>-1</a:t>
            </a:r>
            <a:r>
              <a:rPr lang="en-US" altLang="zh-CN" sz="2800">
                <a:solidFill>
                  <a:srgbClr val="000000"/>
                </a:solidFill>
              </a:rPr>
              <a:t> (A+2</a:t>
            </a:r>
            <a:r>
              <a:rPr lang="en-US" altLang="zh-CN" sz="2800" baseline="30000">
                <a:solidFill>
                  <a:srgbClr val="000000"/>
                </a:solidFill>
              </a:rPr>
              <a:t>-1</a:t>
            </a:r>
            <a:r>
              <a:rPr lang="en-US" altLang="zh-CN" sz="2800">
                <a:solidFill>
                  <a:srgbClr val="000000"/>
                </a:solidFill>
              </a:rPr>
              <a:t> (A+0))]}    </a:t>
            </a:r>
          </a:p>
          <a:p>
            <a:pPr>
              <a:lnSpc>
                <a:spcPct val="80000"/>
              </a:lnSpc>
              <a:buFontTx/>
              <a:buNone/>
            </a:pPr>
            <a:r>
              <a:rPr lang="en-US" altLang="zh-CN" sz="2800">
                <a:solidFill>
                  <a:srgbClr val="000000"/>
                </a:solidFill>
              </a:rPr>
              <a:t>                        =0.1000</a:t>
            </a:r>
            <a:r>
              <a:rPr lang="en-US" altLang="zh-CN" sz="2800">
                <a:solidFill>
                  <a:srgbClr val="FF0000"/>
                </a:solidFill>
              </a:rPr>
              <a:t>1111</a:t>
            </a:r>
          </a:p>
        </p:txBody>
      </p:sp>
      <p:sp>
        <p:nvSpPr>
          <p:cNvPr id="6" name="椭圆 5">
            <a:extLst>
              <a:ext uri="{FF2B5EF4-FFF2-40B4-BE49-F238E27FC236}">
                <a16:creationId xmlns:a16="http://schemas.microsoft.com/office/drawing/2014/main" id="{042847B7-F2A1-47F7-A258-C352E1F17F38}"/>
              </a:ext>
            </a:extLst>
          </p:cNvPr>
          <p:cNvSpPr/>
          <p:nvPr/>
        </p:nvSpPr>
        <p:spPr>
          <a:xfrm>
            <a:off x="5175250" y="1339850"/>
            <a:ext cx="989013"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2" name="椭圆 1">
            <a:extLst>
              <a:ext uri="{FF2B5EF4-FFF2-40B4-BE49-F238E27FC236}">
                <a16:creationId xmlns:a16="http://schemas.microsoft.com/office/drawing/2014/main" id="{C9EDB298-471F-450B-994D-181B2087D411}"/>
              </a:ext>
            </a:extLst>
          </p:cNvPr>
          <p:cNvSpPr/>
          <p:nvPr/>
        </p:nvSpPr>
        <p:spPr>
          <a:xfrm>
            <a:off x="4019550" y="1268413"/>
            <a:ext cx="2335213" cy="4778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3" name="椭圆 2">
            <a:extLst>
              <a:ext uri="{FF2B5EF4-FFF2-40B4-BE49-F238E27FC236}">
                <a16:creationId xmlns:a16="http://schemas.microsoft.com/office/drawing/2014/main" id="{0E1A33D2-3573-4D3C-8C87-024E044D652A}"/>
              </a:ext>
            </a:extLst>
          </p:cNvPr>
          <p:cNvSpPr/>
          <p:nvPr/>
        </p:nvSpPr>
        <p:spPr>
          <a:xfrm>
            <a:off x="3386138" y="1150938"/>
            <a:ext cx="2968625" cy="6842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62470" name="文本框 3">
            <a:extLst>
              <a:ext uri="{FF2B5EF4-FFF2-40B4-BE49-F238E27FC236}">
                <a16:creationId xmlns:a16="http://schemas.microsoft.com/office/drawing/2014/main" id="{EDAB8D5C-1E49-43A4-B0F1-4F31333B8AEC}"/>
              </a:ext>
            </a:extLst>
          </p:cNvPr>
          <p:cNvSpPr txBox="1">
            <a:spLocks noChangeArrowheads="1"/>
          </p:cNvSpPr>
          <p:nvPr/>
        </p:nvSpPr>
        <p:spPr bwMode="auto">
          <a:xfrm>
            <a:off x="4340225" y="444500"/>
            <a:ext cx="3114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A=0.1101</a:t>
            </a:r>
            <a:r>
              <a:rPr lang="zh-CN" altLang="en-US" sz="2400" b="1"/>
              <a:t>，</a:t>
            </a:r>
            <a:r>
              <a:rPr lang="en-US" altLang="zh-CN" sz="2400" b="1"/>
              <a:t>B=0.1011</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bldLvl="0" animBg="1"/>
      <p:bldP spid="3"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167361">
            <a:extLst>
              <a:ext uri="{FF2B5EF4-FFF2-40B4-BE49-F238E27FC236}">
                <a16:creationId xmlns:a16="http://schemas.microsoft.com/office/drawing/2014/main" id="{5884581A-4178-4153-85E4-70CC65A72FD3}"/>
              </a:ext>
            </a:extLst>
          </p:cNvPr>
          <p:cNvSpPr>
            <a:spLocks noGrp="1" noChangeArrowheads="1"/>
          </p:cNvSpPr>
          <p:nvPr>
            <p:ph type="title"/>
          </p:nvPr>
        </p:nvSpPr>
        <p:spPr/>
        <p:txBody>
          <a:bodyPr/>
          <a:lstStyle/>
          <a:p>
            <a:r>
              <a:rPr lang="zh-CN" altLang="en-US"/>
              <a:t>笔算乘法规则</a:t>
            </a:r>
          </a:p>
        </p:txBody>
      </p:sp>
      <p:sp>
        <p:nvSpPr>
          <p:cNvPr id="63490" name="文本占位符 1167362">
            <a:extLst>
              <a:ext uri="{FF2B5EF4-FFF2-40B4-BE49-F238E27FC236}">
                <a16:creationId xmlns:a16="http://schemas.microsoft.com/office/drawing/2014/main" id="{C174FC99-6C95-4B92-BCDC-F43811927073}"/>
              </a:ext>
            </a:extLst>
          </p:cNvPr>
          <p:cNvSpPr>
            <a:spLocks noGrp="1" noChangeArrowheads="1"/>
          </p:cNvSpPr>
          <p:nvPr>
            <p:ph idx="1"/>
          </p:nvPr>
        </p:nvSpPr>
        <p:spPr>
          <a:xfrm>
            <a:off x="304800" y="981075"/>
            <a:ext cx="8686800" cy="5599113"/>
          </a:xfrm>
        </p:spPr>
        <p:txBody>
          <a:bodyPr/>
          <a:lstStyle/>
          <a:p>
            <a:r>
              <a:rPr lang="en-US" altLang="zh-CN" sz="2800" dirty="0"/>
              <a:t>①</a:t>
            </a:r>
            <a:r>
              <a:rPr lang="zh-CN" altLang="en-US" sz="2800" dirty="0">
                <a:solidFill>
                  <a:srgbClr val="A50021"/>
                </a:solidFill>
              </a:rPr>
              <a:t>乘法</a:t>
            </a:r>
            <a:r>
              <a:rPr lang="zh-CN" altLang="en-US" sz="2800" dirty="0"/>
              <a:t>运算可用</a:t>
            </a:r>
            <a:r>
              <a:rPr lang="zh-CN" altLang="en-US" sz="2800" dirty="0">
                <a:solidFill>
                  <a:srgbClr val="A50021"/>
                </a:solidFill>
              </a:rPr>
              <a:t>移位和加法</a:t>
            </a:r>
            <a:r>
              <a:rPr lang="zh-CN" altLang="en-US" sz="2800" dirty="0"/>
              <a:t>来实现，当两个四位数相乘，总共需做四次加法和四次移位。</a:t>
            </a:r>
            <a:br>
              <a:rPr lang="zh-CN" altLang="en-US" sz="2800" dirty="0"/>
            </a:br>
            <a:r>
              <a:rPr lang="en-US" altLang="zh-CN" sz="2800" dirty="0"/>
              <a:t>②</a:t>
            </a:r>
            <a:r>
              <a:rPr lang="zh-CN" altLang="en-US" sz="2800" dirty="0"/>
              <a:t>由乘数的末位值确定被乘数是否与原部分积相加，然后右移一位，形成新的部分积；同时，乘数也右移一位，由次低位作新的末位，空出最高位放部分积的最低位。</a:t>
            </a:r>
            <a:br>
              <a:rPr lang="zh-CN" altLang="en-US" sz="2800" dirty="0"/>
            </a:br>
            <a:r>
              <a:rPr lang="en-US" altLang="zh-CN" sz="2800" dirty="0"/>
              <a:t>③</a:t>
            </a:r>
            <a:r>
              <a:rPr lang="zh-CN" altLang="en-US" sz="2800" dirty="0"/>
              <a:t>每次做加法时，被乘数仅仅与原部分积的高位相加，其低位被移至乘数所空出的高位位置。</a:t>
            </a:r>
          </a:p>
          <a:p>
            <a:endParaRPr lang="zh-CN" altLang="en-US" sz="2800" dirty="0"/>
          </a:p>
          <a:p>
            <a:r>
              <a:rPr lang="zh-CN" altLang="en-US" sz="2800" dirty="0"/>
              <a:t>计算机很容易实现这种运算规则</a:t>
            </a:r>
            <a:r>
              <a:rPr lang="en-US" altLang="zh-CN" sz="2800" dirty="0"/>
              <a:t>: </a:t>
            </a:r>
            <a:r>
              <a:rPr lang="zh-CN" altLang="en-US" sz="2800" dirty="0"/>
              <a:t>用一个寄存器存放被乘数，一个寄存器存放乘积的高位，又用一个寄存器存放乘数及乘积的低位，再配上加法器及其他相应电路，就可组成乘法器。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960513">
            <a:extLst>
              <a:ext uri="{FF2B5EF4-FFF2-40B4-BE49-F238E27FC236}">
                <a16:creationId xmlns:a16="http://schemas.microsoft.com/office/drawing/2014/main" id="{D9933C39-1FC2-44C4-ABA0-E99860DBAADC}"/>
              </a:ext>
            </a:extLst>
          </p:cNvPr>
          <p:cNvSpPr>
            <a:spLocks noGrp="1" noChangeArrowheads="1"/>
          </p:cNvSpPr>
          <p:nvPr>
            <p:ph type="title"/>
          </p:nvPr>
        </p:nvSpPr>
        <p:spPr>
          <a:xfrm>
            <a:off x="685800" y="990600"/>
            <a:ext cx="7696200" cy="762000"/>
          </a:xfrm>
        </p:spPr>
        <p:txBody>
          <a:bodyPr/>
          <a:lstStyle/>
          <a:p>
            <a:r>
              <a:rPr lang="zh-CN" altLang="en-US">
                <a:ea typeface="宋体" panose="02010600030101010101" pitchFamily="2" charset="-122"/>
              </a:rPr>
              <a:t>定点运算器</a:t>
            </a:r>
            <a:r>
              <a:rPr lang="en-US" altLang="zh-CN"/>
              <a:t>——</a:t>
            </a:r>
            <a:r>
              <a:rPr lang="zh-CN" altLang="en-US" sz="2400">
                <a:ea typeface="宋体" panose="02010600030101010101" pitchFamily="2" charset="-122"/>
              </a:rPr>
              <a:t>定点乘法</a:t>
            </a:r>
          </a:p>
        </p:txBody>
      </p:sp>
      <p:sp>
        <p:nvSpPr>
          <p:cNvPr id="64514" name="文本占位符 960514">
            <a:extLst>
              <a:ext uri="{FF2B5EF4-FFF2-40B4-BE49-F238E27FC236}">
                <a16:creationId xmlns:a16="http://schemas.microsoft.com/office/drawing/2014/main" id="{F93AC93A-3B46-4792-B70C-A9B7C8138496}"/>
              </a:ext>
            </a:extLst>
          </p:cNvPr>
          <p:cNvSpPr>
            <a:spLocks noGrp="1" noChangeArrowheads="1"/>
          </p:cNvSpPr>
          <p:nvPr>
            <p:ph idx="1"/>
          </p:nvPr>
        </p:nvSpPr>
        <p:spPr>
          <a:xfrm>
            <a:off x="685800" y="1752600"/>
            <a:ext cx="7772400" cy="4343400"/>
          </a:xfrm>
        </p:spPr>
        <p:txBody>
          <a:bodyPr/>
          <a:lstStyle/>
          <a:p>
            <a:r>
              <a:rPr lang="zh-CN" altLang="en-US" sz="2400">
                <a:ea typeface="宋体" panose="02010600030101010101" pitchFamily="2" charset="-122"/>
              </a:rPr>
              <a:t>例</a:t>
            </a:r>
            <a:r>
              <a:rPr lang="en-US" altLang="zh-CN" sz="2400"/>
              <a:t>:X=0.1101</a:t>
            </a:r>
            <a:r>
              <a:rPr lang="zh-CN" altLang="en-US" sz="2400">
                <a:ea typeface="宋体" panose="02010600030101010101" pitchFamily="2" charset="-122"/>
              </a:rPr>
              <a:t>，</a:t>
            </a:r>
            <a:r>
              <a:rPr lang="en-US" altLang="zh-CN" sz="2400"/>
              <a:t>Y=0.1011</a:t>
            </a:r>
            <a:r>
              <a:rPr lang="zh-CN" altLang="en-US" sz="2400">
                <a:ea typeface="宋体" panose="02010600030101010101" pitchFamily="2" charset="-122"/>
              </a:rPr>
              <a:t>， 求</a:t>
            </a:r>
            <a:r>
              <a:rPr lang="en-US" altLang="zh-CN" sz="2400"/>
              <a:t>X*Y=?</a:t>
            </a:r>
          </a:p>
          <a:p>
            <a:pPr>
              <a:buFontTx/>
              <a:buNone/>
            </a:pPr>
            <a:r>
              <a:rPr lang="en-US" altLang="zh-CN" sz="2400"/>
              <a:t>   </a:t>
            </a:r>
            <a:r>
              <a:rPr lang="zh-CN" altLang="en-US" sz="2400">
                <a:ea typeface="宋体" panose="02010600030101010101" pitchFamily="2" charset="-122"/>
              </a:rPr>
              <a:t>解：  </a:t>
            </a:r>
            <a:r>
              <a:rPr lang="en-US" altLang="zh-CN" sz="2400"/>
              <a:t>|X|=00.1101     |Y|=00.1011</a:t>
            </a:r>
          </a:p>
          <a:p>
            <a:pPr>
              <a:buFontTx/>
              <a:buNone/>
            </a:pPr>
            <a:r>
              <a:rPr lang="en-US" altLang="zh-CN" sz="2400"/>
              <a:t>              </a:t>
            </a:r>
            <a:r>
              <a:rPr lang="zh-CN" altLang="en-US" sz="2400">
                <a:ea typeface="宋体" panose="02010600030101010101" pitchFamily="2" charset="-122"/>
              </a:rPr>
              <a:t>部分积                   乘数                           说明</a:t>
            </a:r>
          </a:p>
        </p:txBody>
      </p:sp>
      <p:grpSp>
        <p:nvGrpSpPr>
          <p:cNvPr id="64515" name="组合 960554">
            <a:extLst>
              <a:ext uri="{FF2B5EF4-FFF2-40B4-BE49-F238E27FC236}">
                <a16:creationId xmlns:a16="http://schemas.microsoft.com/office/drawing/2014/main" id="{A4D4C82A-572E-4CC2-8521-7A930569B61A}"/>
              </a:ext>
            </a:extLst>
          </p:cNvPr>
          <p:cNvGrpSpPr>
            <a:grpSpLocks/>
          </p:cNvGrpSpPr>
          <p:nvPr/>
        </p:nvGrpSpPr>
        <p:grpSpPr bwMode="auto">
          <a:xfrm>
            <a:off x="762000" y="2895600"/>
            <a:ext cx="8153400" cy="3444875"/>
            <a:chOff x="480" y="1728"/>
            <a:chExt cx="5136" cy="2170"/>
          </a:xfrm>
        </p:grpSpPr>
        <p:sp>
          <p:nvSpPr>
            <p:cNvPr id="64516" name="文本框 960515">
              <a:extLst>
                <a:ext uri="{FF2B5EF4-FFF2-40B4-BE49-F238E27FC236}">
                  <a16:creationId xmlns:a16="http://schemas.microsoft.com/office/drawing/2014/main" id="{F795FD11-BB6E-4382-BCAA-B22A84BFE350}"/>
                </a:ext>
              </a:extLst>
            </p:cNvPr>
            <p:cNvSpPr txBox="1">
              <a:spLocks noChangeArrowheads="1"/>
            </p:cNvSpPr>
            <p:nvPr/>
          </p:nvSpPr>
          <p:spPr bwMode="auto">
            <a:xfrm>
              <a:off x="960" y="1728"/>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0 0. 0 0 0 0</a:t>
              </a:r>
            </a:p>
          </p:txBody>
        </p:sp>
        <p:sp>
          <p:nvSpPr>
            <p:cNvPr id="64517" name="文本框 960516">
              <a:extLst>
                <a:ext uri="{FF2B5EF4-FFF2-40B4-BE49-F238E27FC236}">
                  <a16:creationId xmlns:a16="http://schemas.microsoft.com/office/drawing/2014/main" id="{A925B3B1-FA84-444E-AD0F-E1ECFA714F73}"/>
                </a:ext>
              </a:extLst>
            </p:cNvPr>
            <p:cNvSpPr txBox="1">
              <a:spLocks noChangeArrowheads="1"/>
            </p:cNvSpPr>
            <p:nvPr/>
          </p:nvSpPr>
          <p:spPr bwMode="auto">
            <a:xfrm>
              <a:off x="960" y="1872"/>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0 0. 1 1 0 1</a:t>
              </a:r>
            </a:p>
          </p:txBody>
        </p:sp>
        <p:sp>
          <p:nvSpPr>
            <p:cNvPr id="64518" name="文本框 960517">
              <a:extLst>
                <a:ext uri="{FF2B5EF4-FFF2-40B4-BE49-F238E27FC236}">
                  <a16:creationId xmlns:a16="http://schemas.microsoft.com/office/drawing/2014/main" id="{1C59E680-813E-47AA-8A75-43836A6673D9}"/>
                </a:ext>
              </a:extLst>
            </p:cNvPr>
            <p:cNvSpPr txBox="1">
              <a:spLocks noChangeArrowheads="1"/>
            </p:cNvSpPr>
            <p:nvPr/>
          </p:nvSpPr>
          <p:spPr bwMode="auto">
            <a:xfrm>
              <a:off x="576" y="18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19" name="直接连接符 960518">
              <a:extLst>
                <a:ext uri="{FF2B5EF4-FFF2-40B4-BE49-F238E27FC236}">
                  <a16:creationId xmlns:a16="http://schemas.microsoft.com/office/drawing/2014/main" id="{B280D80A-8D0F-49D5-B28F-DA08125BF7FF}"/>
                </a:ext>
              </a:extLst>
            </p:cNvPr>
            <p:cNvSpPr>
              <a:spLocks noChangeShapeType="1"/>
            </p:cNvSpPr>
            <p:nvPr/>
          </p:nvSpPr>
          <p:spPr bwMode="auto">
            <a:xfrm>
              <a:off x="480" y="2112"/>
              <a:ext cx="18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文本框 960519">
              <a:extLst>
                <a:ext uri="{FF2B5EF4-FFF2-40B4-BE49-F238E27FC236}">
                  <a16:creationId xmlns:a16="http://schemas.microsoft.com/office/drawing/2014/main" id="{295DC693-7FDD-44E1-9F4E-3B59C3BB3C79}"/>
                </a:ext>
              </a:extLst>
            </p:cNvPr>
            <p:cNvSpPr txBox="1">
              <a:spLocks noChangeArrowheads="1"/>
            </p:cNvSpPr>
            <p:nvPr/>
          </p:nvSpPr>
          <p:spPr bwMode="auto">
            <a:xfrm>
              <a:off x="2544" y="172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Y</a:t>
              </a:r>
              <a:r>
                <a:rPr lang="en-US" altLang="zh-CN" sz="2000" baseline="-25000">
                  <a:latin typeface="Tahoma" panose="020B0604030504040204" pitchFamily="34" charset="0"/>
                </a:rPr>
                <a:t>f </a:t>
              </a:r>
              <a:r>
                <a:rPr lang="en-US" altLang="zh-CN" sz="2000">
                  <a:latin typeface="Tahoma" panose="020B0604030504040204" pitchFamily="34" charset="0"/>
                </a:rPr>
                <a:t>1 0 1 </a:t>
              </a:r>
              <a:r>
                <a:rPr lang="en-US" altLang="zh-CN" sz="2000">
                  <a:solidFill>
                    <a:srgbClr val="800000"/>
                  </a:solidFill>
                  <a:latin typeface="Tahoma" panose="020B0604030504040204" pitchFamily="34" charset="0"/>
                </a:rPr>
                <a:t>1</a:t>
              </a:r>
            </a:p>
          </p:txBody>
        </p:sp>
        <p:sp>
          <p:nvSpPr>
            <p:cNvPr id="64521" name="文本框 960520">
              <a:extLst>
                <a:ext uri="{FF2B5EF4-FFF2-40B4-BE49-F238E27FC236}">
                  <a16:creationId xmlns:a16="http://schemas.microsoft.com/office/drawing/2014/main" id="{C2B7CC50-3E47-4B04-A27C-BE6863B785F5}"/>
                </a:ext>
              </a:extLst>
            </p:cNvPr>
            <p:cNvSpPr txBox="1">
              <a:spLocks noChangeArrowheads="1"/>
            </p:cNvSpPr>
            <p:nvPr/>
          </p:nvSpPr>
          <p:spPr bwMode="auto">
            <a:xfrm>
              <a:off x="960" y="206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0 0. 1 1 0 1</a:t>
              </a:r>
            </a:p>
          </p:txBody>
        </p:sp>
        <p:sp>
          <p:nvSpPr>
            <p:cNvPr id="64522" name="文本框 960521">
              <a:extLst>
                <a:ext uri="{FF2B5EF4-FFF2-40B4-BE49-F238E27FC236}">
                  <a16:creationId xmlns:a16="http://schemas.microsoft.com/office/drawing/2014/main" id="{4C03762F-2528-4FE6-B31F-86333E0CCFFE}"/>
                </a:ext>
              </a:extLst>
            </p:cNvPr>
            <p:cNvSpPr txBox="1">
              <a:spLocks noChangeArrowheads="1"/>
            </p:cNvSpPr>
            <p:nvPr/>
          </p:nvSpPr>
          <p:spPr bwMode="auto">
            <a:xfrm>
              <a:off x="960" y="220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0 0. 0 1 1 0 </a:t>
              </a:r>
            </a:p>
          </p:txBody>
        </p:sp>
        <p:sp>
          <p:nvSpPr>
            <p:cNvPr id="64523" name="文本框 960522">
              <a:extLst>
                <a:ext uri="{FF2B5EF4-FFF2-40B4-BE49-F238E27FC236}">
                  <a16:creationId xmlns:a16="http://schemas.microsoft.com/office/drawing/2014/main" id="{03F18F22-1323-47BB-B306-3F1BEDE8D115}"/>
                </a:ext>
              </a:extLst>
            </p:cNvPr>
            <p:cNvSpPr txBox="1">
              <a:spLocks noChangeArrowheads="1"/>
            </p:cNvSpPr>
            <p:nvPr/>
          </p:nvSpPr>
          <p:spPr bwMode="auto">
            <a:xfrm>
              <a:off x="960" y="2352"/>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0 0. 1 1 0 1</a:t>
              </a:r>
            </a:p>
          </p:txBody>
        </p:sp>
        <p:sp>
          <p:nvSpPr>
            <p:cNvPr id="64524" name="文本框 960523">
              <a:extLst>
                <a:ext uri="{FF2B5EF4-FFF2-40B4-BE49-F238E27FC236}">
                  <a16:creationId xmlns:a16="http://schemas.microsoft.com/office/drawing/2014/main" id="{8EA13E24-22AE-4631-B2A4-DCB4853DAB57}"/>
                </a:ext>
              </a:extLst>
            </p:cNvPr>
            <p:cNvSpPr txBox="1">
              <a:spLocks noChangeArrowheads="1"/>
            </p:cNvSpPr>
            <p:nvPr/>
          </p:nvSpPr>
          <p:spPr bwMode="auto">
            <a:xfrm>
              <a:off x="528" y="21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25" name="文本框 960524">
              <a:extLst>
                <a:ext uri="{FF2B5EF4-FFF2-40B4-BE49-F238E27FC236}">
                  <a16:creationId xmlns:a16="http://schemas.microsoft.com/office/drawing/2014/main" id="{37D7778F-F13B-4A9B-BF29-5DB4F383290B}"/>
                </a:ext>
              </a:extLst>
            </p:cNvPr>
            <p:cNvSpPr txBox="1">
              <a:spLocks noChangeArrowheads="1"/>
            </p:cNvSpPr>
            <p:nvPr/>
          </p:nvSpPr>
          <p:spPr bwMode="auto">
            <a:xfrm>
              <a:off x="528" y="230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26" name="直接连接符 960525">
              <a:extLst>
                <a:ext uri="{FF2B5EF4-FFF2-40B4-BE49-F238E27FC236}">
                  <a16:creationId xmlns:a16="http://schemas.microsoft.com/office/drawing/2014/main" id="{429FE79A-3471-4E20-B460-243A1C6CB99E}"/>
                </a:ext>
              </a:extLst>
            </p:cNvPr>
            <p:cNvSpPr>
              <a:spLocks noChangeShapeType="1"/>
            </p:cNvSpPr>
            <p:nvPr/>
          </p:nvSpPr>
          <p:spPr bwMode="auto">
            <a:xfrm>
              <a:off x="528" y="2592"/>
              <a:ext cx="18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文本框 960526">
              <a:extLst>
                <a:ext uri="{FF2B5EF4-FFF2-40B4-BE49-F238E27FC236}">
                  <a16:creationId xmlns:a16="http://schemas.microsoft.com/office/drawing/2014/main" id="{457924C1-67FF-4F16-86AE-D166CEC88560}"/>
                </a:ext>
              </a:extLst>
            </p:cNvPr>
            <p:cNvSpPr txBox="1">
              <a:spLocks noChangeArrowheads="1"/>
            </p:cNvSpPr>
            <p:nvPr/>
          </p:nvSpPr>
          <p:spPr bwMode="auto">
            <a:xfrm>
              <a:off x="960" y="254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0 1. 0 0 1 1</a:t>
              </a:r>
            </a:p>
          </p:txBody>
        </p:sp>
        <p:sp>
          <p:nvSpPr>
            <p:cNvPr id="64528" name="文本框 960527">
              <a:extLst>
                <a:ext uri="{FF2B5EF4-FFF2-40B4-BE49-F238E27FC236}">
                  <a16:creationId xmlns:a16="http://schemas.microsoft.com/office/drawing/2014/main" id="{B57EE2BD-1563-4DF1-97EB-E21BFF5FB0DD}"/>
                </a:ext>
              </a:extLst>
            </p:cNvPr>
            <p:cNvSpPr txBox="1">
              <a:spLocks noChangeArrowheads="1"/>
            </p:cNvSpPr>
            <p:nvPr/>
          </p:nvSpPr>
          <p:spPr bwMode="auto">
            <a:xfrm>
              <a:off x="960" y="268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0 0. 1 0 0 1</a:t>
              </a:r>
            </a:p>
          </p:txBody>
        </p:sp>
        <p:sp>
          <p:nvSpPr>
            <p:cNvPr id="64529" name="文本框 960528">
              <a:extLst>
                <a:ext uri="{FF2B5EF4-FFF2-40B4-BE49-F238E27FC236}">
                  <a16:creationId xmlns:a16="http://schemas.microsoft.com/office/drawing/2014/main" id="{A52EB53D-EF43-4328-AFDD-0FABBDDA83A2}"/>
                </a:ext>
              </a:extLst>
            </p:cNvPr>
            <p:cNvSpPr txBox="1">
              <a:spLocks noChangeArrowheads="1"/>
            </p:cNvSpPr>
            <p:nvPr/>
          </p:nvSpPr>
          <p:spPr bwMode="auto">
            <a:xfrm>
              <a:off x="960" y="2832"/>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0 0. 0 0 0 0</a:t>
              </a:r>
            </a:p>
          </p:txBody>
        </p:sp>
        <p:sp>
          <p:nvSpPr>
            <p:cNvPr id="64530" name="文本框 960529">
              <a:extLst>
                <a:ext uri="{FF2B5EF4-FFF2-40B4-BE49-F238E27FC236}">
                  <a16:creationId xmlns:a16="http://schemas.microsoft.com/office/drawing/2014/main" id="{8160EA7D-95CA-47EE-80AF-C5128F43DEE1}"/>
                </a:ext>
              </a:extLst>
            </p:cNvPr>
            <p:cNvSpPr txBox="1">
              <a:spLocks noChangeArrowheads="1"/>
            </p:cNvSpPr>
            <p:nvPr/>
          </p:nvSpPr>
          <p:spPr bwMode="auto">
            <a:xfrm>
              <a:off x="528" y="27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31" name="直接连接符 960530">
              <a:extLst>
                <a:ext uri="{FF2B5EF4-FFF2-40B4-BE49-F238E27FC236}">
                  <a16:creationId xmlns:a16="http://schemas.microsoft.com/office/drawing/2014/main" id="{DB61B8BE-A5BD-48BF-BEBF-795A0EA77B86}"/>
                </a:ext>
              </a:extLst>
            </p:cNvPr>
            <p:cNvSpPr>
              <a:spLocks noChangeShapeType="1"/>
            </p:cNvSpPr>
            <p:nvPr/>
          </p:nvSpPr>
          <p:spPr bwMode="auto">
            <a:xfrm>
              <a:off x="528" y="3072"/>
              <a:ext cx="17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文本框 960531">
              <a:extLst>
                <a:ext uri="{FF2B5EF4-FFF2-40B4-BE49-F238E27FC236}">
                  <a16:creationId xmlns:a16="http://schemas.microsoft.com/office/drawing/2014/main" id="{02EDEA34-9F05-4A3A-A435-27CA8DE7C809}"/>
                </a:ext>
              </a:extLst>
            </p:cNvPr>
            <p:cNvSpPr txBox="1">
              <a:spLocks noChangeArrowheads="1"/>
            </p:cNvSpPr>
            <p:nvPr/>
          </p:nvSpPr>
          <p:spPr bwMode="auto">
            <a:xfrm>
              <a:off x="960" y="302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0 0. 1 0 0 1</a:t>
              </a:r>
            </a:p>
          </p:txBody>
        </p:sp>
        <p:sp>
          <p:nvSpPr>
            <p:cNvPr id="64533" name="文本框 960532">
              <a:extLst>
                <a:ext uri="{FF2B5EF4-FFF2-40B4-BE49-F238E27FC236}">
                  <a16:creationId xmlns:a16="http://schemas.microsoft.com/office/drawing/2014/main" id="{F402FB21-9A6E-4739-BA19-796E9E269396}"/>
                </a:ext>
              </a:extLst>
            </p:cNvPr>
            <p:cNvSpPr txBox="1">
              <a:spLocks noChangeArrowheads="1"/>
            </p:cNvSpPr>
            <p:nvPr/>
          </p:nvSpPr>
          <p:spPr bwMode="auto">
            <a:xfrm>
              <a:off x="960" y="316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0 0. 0 1 0 0</a:t>
              </a:r>
            </a:p>
          </p:txBody>
        </p:sp>
        <p:sp>
          <p:nvSpPr>
            <p:cNvPr id="64534" name="文本框 960533">
              <a:extLst>
                <a:ext uri="{FF2B5EF4-FFF2-40B4-BE49-F238E27FC236}">
                  <a16:creationId xmlns:a16="http://schemas.microsoft.com/office/drawing/2014/main" id="{303163F6-4695-48E2-ACC3-758C5EE02982}"/>
                </a:ext>
              </a:extLst>
            </p:cNvPr>
            <p:cNvSpPr txBox="1">
              <a:spLocks noChangeArrowheads="1"/>
            </p:cNvSpPr>
            <p:nvPr/>
          </p:nvSpPr>
          <p:spPr bwMode="auto">
            <a:xfrm>
              <a:off x="960" y="3312"/>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0 0. 1 1 0 1</a:t>
              </a:r>
            </a:p>
          </p:txBody>
        </p:sp>
        <p:sp>
          <p:nvSpPr>
            <p:cNvPr id="64535" name="文本框 960534">
              <a:extLst>
                <a:ext uri="{FF2B5EF4-FFF2-40B4-BE49-F238E27FC236}">
                  <a16:creationId xmlns:a16="http://schemas.microsoft.com/office/drawing/2014/main" id="{7A592F36-1443-42DF-ABDD-CC1F84A6C977}"/>
                </a:ext>
              </a:extLst>
            </p:cNvPr>
            <p:cNvSpPr txBox="1">
              <a:spLocks noChangeArrowheads="1"/>
            </p:cNvSpPr>
            <p:nvPr/>
          </p:nvSpPr>
          <p:spPr bwMode="auto">
            <a:xfrm>
              <a:off x="960" y="350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0 1. 0 0 0 1</a:t>
              </a:r>
            </a:p>
          </p:txBody>
        </p:sp>
        <p:sp>
          <p:nvSpPr>
            <p:cNvPr id="64536" name="文本框 960535">
              <a:extLst>
                <a:ext uri="{FF2B5EF4-FFF2-40B4-BE49-F238E27FC236}">
                  <a16:creationId xmlns:a16="http://schemas.microsoft.com/office/drawing/2014/main" id="{C9E0D844-1ACF-4D90-B109-3BA96B59B713}"/>
                </a:ext>
              </a:extLst>
            </p:cNvPr>
            <p:cNvSpPr txBox="1">
              <a:spLocks noChangeArrowheads="1"/>
            </p:cNvSpPr>
            <p:nvPr/>
          </p:nvSpPr>
          <p:spPr bwMode="auto">
            <a:xfrm>
              <a:off x="960" y="364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0 0. 1 0 0 0</a:t>
              </a:r>
            </a:p>
          </p:txBody>
        </p:sp>
        <p:sp>
          <p:nvSpPr>
            <p:cNvPr id="64537" name="文本框 960536">
              <a:extLst>
                <a:ext uri="{FF2B5EF4-FFF2-40B4-BE49-F238E27FC236}">
                  <a16:creationId xmlns:a16="http://schemas.microsoft.com/office/drawing/2014/main" id="{E55A0474-A308-4E0D-A7B8-9875743CFD3C}"/>
                </a:ext>
              </a:extLst>
            </p:cNvPr>
            <p:cNvSpPr txBox="1">
              <a:spLocks noChangeArrowheads="1"/>
            </p:cNvSpPr>
            <p:nvPr/>
          </p:nvSpPr>
          <p:spPr bwMode="auto">
            <a:xfrm>
              <a:off x="528"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38" name="文本框 960537">
              <a:extLst>
                <a:ext uri="{FF2B5EF4-FFF2-40B4-BE49-F238E27FC236}">
                  <a16:creationId xmlns:a16="http://schemas.microsoft.com/office/drawing/2014/main" id="{0E814B1A-FDFA-48B4-A8F9-26DD323D289C}"/>
                </a:ext>
              </a:extLst>
            </p:cNvPr>
            <p:cNvSpPr txBox="1">
              <a:spLocks noChangeArrowheads="1"/>
            </p:cNvSpPr>
            <p:nvPr/>
          </p:nvSpPr>
          <p:spPr bwMode="auto">
            <a:xfrm>
              <a:off x="528"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39" name="文本框 960538">
              <a:extLst>
                <a:ext uri="{FF2B5EF4-FFF2-40B4-BE49-F238E27FC236}">
                  <a16:creationId xmlns:a16="http://schemas.microsoft.com/office/drawing/2014/main" id="{4E13373A-E888-43A2-895D-91F1901BC443}"/>
                </a:ext>
              </a:extLst>
            </p:cNvPr>
            <p:cNvSpPr txBox="1">
              <a:spLocks noChangeArrowheads="1"/>
            </p:cNvSpPr>
            <p:nvPr/>
          </p:nvSpPr>
          <p:spPr bwMode="auto">
            <a:xfrm>
              <a:off x="528"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40" name="直接连接符 960539">
              <a:extLst>
                <a:ext uri="{FF2B5EF4-FFF2-40B4-BE49-F238E27FC236}">
                  <a16:creationId xmlns:a16="http://schemas.microsoft.com/office/drawing/2014/main" id="{95AF922E-EE95-4AC5-908E-BB9AAE77589D}"/>
                </a:ext>
              </a:extLst>
            </p:cNvPr>
            <p:cNvSpPr>
              <a:spLocks noChangeShapeType="1"/>
            </p:cNvSpPr>
            <p:nvPr/>
          </p:nvSpPr>
          <p:spPr bwMode="auto">
            <a:xfrm>
              <a:off x="528" y="3552"/>
              <a:ext cx="16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1" name="文本框 960540">
              <a:extLst>
                <a:ext uri="{FF2B5EF4-FFF2-40B4-BE49-F238E27FC236}">
                  <a16:creationId xmlns:a16="http://schemas.microsoft.com/office/drawing/2014/main" id="{F4D421B8-9F20-4239-9C83-67AB05F0FBC3}"/>
                </a:ext>
              </a:extLst>
            </p:cNvPr>
            <p:cNvSpPr txBox="1">
              <a:spLocks noChangeArrowheads="1"/>
            </p:cNvSpPr>
            <p:nvPr/>
          </p:nvSpPr>
          <p:spPr bwMode="auto">
            <a:xfrm>
              <a:off x="528" y="36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4542" name="文本框 960541">
              <a:extLst>
                <a:ext uri="{FF2B5EF4-FFF2-40B4-BE49-F238E27FC236}">
                  <a16:creationId xmlns:a16="http://schemas.microsoft.com/office/drawing/2014/main" id="{090E89CF-E31A-4A88-9026-91932DDD143F}"/>
                </a:ext>
              </a:extLst>
            </p:cNvPr>
            <p:cNvSpPr txBox="1">
              <a:spLocks noChangeArrowheads="1"/>
            </p:cNvSpPr>
            <p:nvPr/>
          </p:nvSpPr>
          <p:spPr bwMode="auto">
            <a:xfrm>
              <a:off x="2544" y="220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1 Y</a:t>
              </a:r>
              <a:r>
                <a:rPr lang="en-US" altLang="zh-CN" sz="2000" baseline="-25000">
                  <a:latin typeface="Tahoma" panose="020B0604030504040204" pitchFamily="34" charset="0"/>
                </a:rPr>
                <a:t>f </a:t>
              </a:r>
              <a:r>
                <a:rPr lang="en-US" altLang="zh-CN" sz="2000">
                  <a:latin typeface="Tahoma" panose="020B0604030504040204" pitchFamily="34" charset="0"/>
                </a:rPr>
                <a:t>1 0 </a:t>
              </a:r>
              <a:r>
                <a:rPr lang="en-US" altLang="zh-CN" sz="2000">
                  <a:solidFill>
                    <a:srgbClr val="800000"/>
                  </a:solidFill>
                  <a:latin typeface="Tahoma" panose="020B0604030504040204" pitchFamily="34" charset="0"/>
                </a:rPr>
                <a:t>1</a:t>
              </a:r>
            </a:p>
          </p:txBody>
        </p:sp>
        <p:sp>
          <p:nvSpPr>
            <p:cNvPr id="64543" name="文本框 960542">
              <a:extLst>
                <a:ext uri="{FF2B5EF4-FFF2-40B4-BE49-F238E27FC236}">
                  <a16:creationId xmlns:a16="http://schemas.microsoft.com/office/drawing/2014/main" id="{BCDD1C04-8FE9-4BD4-80F5-A7EA9B1C0D0C}"/>
                </a:ext>
              </a:extLst>
            </p:cNvPr>
            <p:cNvSpPr txBox="1">
              <a:spLocks noChangeArrowheads="1"/>
            </p:cNvSpPr>
            <p:nvPr/>
          </p:nvSpPr>
          <p:spPr bwMode="auto">
            <a:xfrm>
              <a:off x="2544" y="268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1 1 Y</a:t>
              </a:r>
              <a:r>
                <a:rPr lang="en-US" altLang="zh-CN" sz="2000" baseline="-25000">
                  <a:latin typeface="Tahoma" panose="020B0604030504040204" pitchFamily="34" charset="0"/>
                </a:rPr>
                <a:t>f </a:t>
              </a:r>
              <a:r>
                <a:rPr lang="en-US" altLang="zh-CN" sz="2000">
                  <a:latin typeface="Tahoma" panose="020B0604030504040204" pitchFamily="34" charset="0"/>
                </a:rPr>
                <a:t>1 </a:t>
              </a:r>
              <a:r>
                <a:rPr lang="en-US" altLang="zh-CN" sz="2000">
                  <a:solidFill>
                    <a:srgbClr val="800000"/>
                  </a:solidFill>
                  <a:latin typeface="Tahoma" panose="020B0604030504040204" pitchFamily="34" charset="0"/>
                </a:rPr>
                <a:t>0</a:t>
              </a:r>
            </a:p>
          </p:txBody>
        </p:sp>
        <p:sp>
          <p:nvSpPr>
            <p:cNvPr id="64544" name="文本框 960543">
              <a:extLst>
                <a:ext uri="{FF2B5EF4-FFF2-40B4-BE49-F238E27FC236}">
                  <a16:creationId xmlns:a16="http://schemas.microsoft.com/office/drawing/2014/main" id="{C1516C05-8329-4305-BE10-7A22B57F7708}"/>
                </a:ext>
              </a:extLst>
            </p:cNvPr>
            <p:cNvSpPr txBox="1">
              <a:spLocks noChangeArrowheads="1"/>
            </p:cNvSpPr>
            <p:nvPr/>
          </p:nvSpPr>
          <p:spPr bwMode="auto">
            <a:xfrm>
              <a:off x="2544" y="316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1 1 1 Y</a:t>
              </a:r>
              <a:r>
                <a:rPr lang="en-US" altLang="zh-CN" sz="2000" baseline="-25000">
                  <a:latin typeface="Tahoma" panose="020B0604030504040204" pitchFamily="34" charset="0"/>
                </a:rPr>
                <a:t>f </a:t>
              </a:r>
              <a:r>
                <a:rPr lang="en-US" altLang="zh-CN" sz="2000">
                  <a:solidFill>
                    <a:srgbClr val="800000"/>
                  </a:solidFill>
                  <a:latin typeface="Tahoma" panose="020B0604030504040204" pitchFamily="34" charset="0"/>
                </a:rPr>
                <a:t>1</a:t>
              </a:r>
            </a:p>
          </p:txBody>
        </p:sp>
        <p:sp>
          <p:nvSpPr>
            <p:cNvPr id="64545" name="文本框 960544">
              <a:extLst>
                <a:ext uri="{FF2B5EF4-FFF2-40B4-BE49-F238E27FC236}">
                  <a16:creationId xmlns:a16="http://schemas.microsoft.com/office/drawing/2014/main" id="{34F2029F-F69B-4836-B837-4F5A3DDB81F9}"/>
                </a:ext>
              </a:extLst>
            </p:cNvPr>
            <p:cNvSpPr txBox="1">
              <a:spLocks noChangeArrowheads="1"/>
            </p:cNvSpPr>
            <p:nvPr/>
          </p:nvSpPr>
          <p:spPr bwMode="auto">
            <a:xfrm>
              <a:off x="2544"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1 1 1 1 Y</a:t>
              </a:r>
              <a:r>
                <a:rPr lang="en-US" altLang="zh-CN" sz="2000" baseline="-25000">
                  <a:latin typeface="Tahoma" panose="020B0604030504040204" pitchFamily="34" charset="0"/>
                </a:rPr>
                <a:t>f</a:t>
              </a:r>
              <a:endParaRPr lang="en-US" altLang="zh-CN" sz="2000">
                <a:latin typeface="Tahoma" panose="020B0604030504040204" pitchFamily="34" charset="0"/>
              </a:endParaRPr>
            </a:p>
          </p:txBody>
        </p:sp>
        <p:sp>
          <p:nvSpPr>
            <p:cNvPr id="64546" name="文本框 960545">
              <a:extLst>
                <a:ext uri="{FF2B5EF4-FFF2-40B4-BE49-F238E27FC236}">
                  <a16:creationId xmlns:a16="http://schemas.microsoft.com/office/drawing/2014/main" id="{10FA5F25-C8E8-4DFA-B88F-6B4F9A6B2084}"/>
                </a:ext>
              </a:extLst>
            </p:cNvPr>
            <p:cNvSpPr txBox="1">
              <a:spLocks noChangeArrowheads="1"/>
            </p:cNvSpPr>
            <p:nvPr/>
          </p:nvSpPr>
          <p:spPr bwMode="auto">
            <a:xfrm>
              <a:off x="4368" y="172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Z</a:t>
              </a:r>
              <a:r>
                <a:rPr lang="en-US" altLang="zh-CN" sz="2000" baseline="-25000">
                  <a:latin typeface="Tahoma" panose="020B0604030504040204" pitchFamily="34" charset="0"/>
                </a:rPr>
                <a:t>0</a:t>
              </a:r>
              <a:r>
                <a:rPr lang="en-US" altLang="zh-CN" sz="2000">
                  <a:latin typeface="Tahoma" panose="020B0604030504040204" pitchFamily="34" charset="0"/>
                </a:rPr>
                <a:t>=0</a:t>
              </a:r>
            </a:p>
          </p:txBody>
        </p:sp>
        <p:sp>
          <p:nvSpPr>
            <p:cNvPr id="64547" name="文本框 960546">
              <a:extLst>
                <a:ext uri="{FF2B5EF4-FFF2-40B4-BE49-F238E27FC236}">
                  <a16:creationId xmlns:a16="http://schemas.microsoft.com/office/drawing/2014/main" id="{476D3303-DAB9-4D6E-948A-B6696CF9AEE8}"/>
                </a:ext>
              </a:extLst>
            </p:cNvPr>
            <p:cNvSpPr txBox="1">
              <a:spLocks noChangeArrowheads="1"/>
            </p:cNvSpPr>
            <p:nvPr/>
          </p:nvSpPr>
          <p:spPr bwMode="auto">
            <a:xfrm>
              <a:off x="4368"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Y</a:t>
              </a:r>
              <a:r>
                <a:rPr lang="en-US" altLang="zh-CN" sz="2000" baseline="-25000">
                  <a:latin typeface="Tahoma" panose="020B0604030504040204" pitchFamily="34" charset="0"/>
                </a:rPr>
                <a:t>0</a:t>
              </a:r>
              <a:r>
                <a:rPr lang="en-US" altLang="zh-CN" sz="2000">
                  <a:latin typeface="Tahoma" panose="020B0604030504040204" pitchFamily="34" charset="0"/>
                </a:rPr>
                <a:t>=1</a:t>
              </a:r>
              <a:r>
                <a:rPr lang="zh-CN" altLang="en-US" sz="2000">
                  <a:latin typeface="Tahoma" panose="020B0604030504040204" pitchFamily="34" charset="0"/>
                </a:rPr>
                <a:t>， </a:t>
              </a:r>
              <a:r>
                <a:rPr lang="en-US" altLang="zh-CN" sz="2000">
                  <a:latin typeface="Tahoma" panose="020B0604030504040204" pitchFamily="34" charset="0"/>
                </a:rPr>
                <a:t>+X</a:t>
              </a:r>
            </a:p>
          </p:txBody>
        </p:sp>
        <p:sp>
          <p:nvSpPr>
            <p:cNvPr id="64548" name="文本框 960547">
              <a:extLst>
                <a:ext uri="{FF2B5EF4-FFF2-40B4-BE49-F238E27FC236}">
                  <a16:creationId xmlns:a16="http://schemas.microsoft.com/office/drawing/2014/main" id="{66C9AC0F-1B8B-4FEF-9875-1A5183A6F63A}"/>
                </a:ext>
              </a:extLst>
            </p:cNvPr>
            <p:cNvSpPr txBox="1">
              <a:spLocks noChangeArrowheads="1"/>
            </p:cNvSpPr>
            <p:nvPr/>
          </p:nvSpPr>
          <p:spPr bwMode="auto">
            <a:xfrm>
              <a:off x="4368" y="235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Y</a:t>
              </a:r>
              <a:r>
                <a:rPr lang="en-US" altLang="zh-CN" sz="2000" baseline="-25000">
                  <a:latin typeface="Tahoma" panose="020B0604030504040204" pitchFamily="34" charset="0"/>
                </a:rPr>
                <a:t>1</a:t>
              </a:r>
              <a:r>
                <a:rPr lang="en-US" altLang="zh-CN" sz="2000">
                  <a:latin typeface="Tahoma" panose="020B0604030504040204" pitchFamily="34" charset="0"/>
                </a:rPr>
                <a:t>=1</a:t>
              </a:r>
              <a:r>
                <a:rPr lang="zh-CN" altLang="en-US" sz="2000">
                  <a:latin typeface="Tahoma" panose="020B0604030504040204" pitchFamily="34" charset="0"/>
                </a:rPr>
                <a:t>， </a:t>
              </a:r>
              <a:r>
                <a:rPr lang="en-US" altLang="zh-CN" sz="2000">
                  <a:latin typeface="Tahoma" panose="020B0604030504040204" pitchFamily="34" charset="0"/>
                </a:rPr>
                <a:t>+X</a:t>
              </a:r>
            </a:p>
          </p:txBody>
        </p:sp>
        <p:sp>
          <p:nvSpPr>
            <p:cNvPr id="64549" name="文本框 960548">
              <a:extLst>
                <a:ext uri="{FF2B5EF4-FFF2-40B4-BE49-F238E27FC236}">
                  <a16:creationId xmlns:a16="http://schemas.microsoft.com/office/drawing/2014/main" id="{8230276D-2CB0-4B74-9D1F-BDB9B7E46B77}"/>
                </a:ext>
              </a:extLst>
            </p:cNvPr>
            <p:cNvSpPr txBox="1">
              <a:spLocks noChangeArrowheads="1"/>
            </p:cNvSpPr>
            <p:nvPr/>
          </p:nvSpPr>
          <p:spPr bwMode="auto">
            <a:xfrm>
              <a:off x="4320" y="278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Y</a:t>
              </a:r>
              <a:r>
                <a:rPr lang="en-US" altLang="zh-CN" sz="2000" baseline="-25000">
                  <a:latin typeface="Tahoma" panose="020B0604030504040204" pitchFamily="34" charset="0"/>
                </a:rPr>
                <a:t>2</a:t>
              </a:r>
              <a:r>
                <a:rPr lang="en-US" altLang="zh-CN" sz="2000">
                  <a:latin typeface="Tahoma" panose="020B0604030504040204" pitchFamily="34" charset="0"/>
                </a:rPr>
                <a:t>=0</a:t>
              </a:r>
              <a:r>
                <a:rPr lang="zh-CN" altLang="en-US" sz="2000">
                  <a:latin typeface="Tahoma" panose="020B0604030504040204" pitchFamily="34" charset="0"/>
                </a:rPr>
                <a:t>， </a:t>
              </a:r>
              <a:r>
                <a:rPr lang="en-US" altLang="zh-CN" sz="2000">
                  <a:latin typeface="Tahoma" panose="020B0604030504040204" pitchFamily="34" charset="0"/>
                </a:rPr>
                <a:t>+0</a:t>
              </a:r>
            </a:p>
          </p:txBody>
        </p:sp>
        <p:sp>
          <p:nvSpPr>
            <p:cNvPr id="64550" name="文本框 960549">
              <a:extLst>
                <a:ext uri="{FF2B5EF4-FFF2-40B4-BE49-F238E27FC236}">
                  <a16:creationId xmlns:a16="http://schemas.microsoft.com/office/drawing/2014/main" id="{4C19E324-AA4C-443D-AD08-E6DBDD9AD737}"/>
                </a:ext>
              </a:extLst>
            </p:cNvPr>
            <p:cNvSpPr txBox="1">
              <a:spLocks noChangeArrowheads="1"/>
            </p:cNvSpPr>
            <p:nvPr/>
          </p:nvSpPr>
          <p:spPr bwMode="auto">
            <a:xfrm>
              <a:off x="4368" y="326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Tahoma" panose="020B0604030504040204" pitchFamily="34" charset="0"/>
                </a:rPr>
                <a:t>Y</a:t>
              </a:r>
              <a:r>
                <a:rPr lang="en-US" altLang="zh-CN" sz="2000" baseline="-25000">
                  <a:latin typeface="Tahoma" panose="020B0604030504040204" pitchFamily="34" charset="0"/>
                </a:rPr>
                <a:t>3</a:t>
              </a:r>
              <a:r>
                <a:rPr lang="en-US" altLang="zh-CN" sz="2000">
                  <a:latin typeface="Tahoma" panose="020B0604030504040204" pitchFamily="34" charset="0"/>
                </a:rPr>
                <a:t>=1</a:t>
              </a:r>
              <a:r>
                <a:rPr lang="zh-CN" altLang="en-US" sz="2000">
                  <a:latin typeface="Tahoma" panose="020B0604030504040204" pitchFamily="34" charset="0"/>
                </a:rPr>
                <a:t>， </a:t>
              </a:r>
              <a:r>
                <a:rPr lang="en-US" altLang="zh-CN" sz="2000">
                  <a:latin typeface="Tahoma" panose="020B0604030504040204" pitchFamily="34" charset="0"/>
                </a:rPr>
                <a:t>+X</a:t>
              </a:r>
            </a:p>
          </p:txBody>
        </p:sp>
        <p:sp>
          <p:nvSpPr>
            <p:cNvPr id="64551" name="文本框 960550">
              <a:extLst>
                <a:ext uri="{FF2B5EF4-FFF2-40B4-BE49-F238E27FC236}">
                  <a16:creationId xmlns:a16="http://schemas.microsoft.com/office/drawing/2014/main" id="{650CF777-40FC-4550-B5BF-CA51706E8AEE}"/>
                </a:ext>
              </a:extLst>
            </p:cNvPr>
            <p:cNvSpPr txBox="1">
              <a:spLocks noChangeArrowheads="1"/>
            </p:cNvSpPr>
            <p:nvPr/>
          </p:nvSpPr>
          <p:spPr bwMode="auto">
            <a:xfrm>
              <a:off x="4320" y="220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右移，得</a:t>
              </a:r>
              <a:r>
                <a:rPr lang="en-US" altLang="zh-CN" sz="2000">
                  <a:latin typeface="Tahoma" panose="020B0604030504040204" pitchFamily="34" charset="0"/>
                </a:rPr>
                <a:t>Z</a:t>
              </a:r>
              <a:r>
                <a:rPr lang="en-US" altLang="zh-CN" sz="2000" baseline="-25000">
                  <a:latin typeface="Tahoma" panose="020B0604030504040204" pitchFamily="34" charset="0"/>
                </a:rPr>
                <a:t>1</a:t>
              </a:r>
            </a:p>
          </p:txBody>
        </p:sp>
        <p:sp>
          <p:nvSpPr>
            <p:cNvPr id="64552" name="文本框 960551">
              <a:extLst>
                <a:ext uri="{FF2B5EF4-FFF2-40B4-BE49-F238E27FC236}">
                  <a16:creationId xmlns:a16="http://schemas.microsoft.com/office/drawing/2014/main" id="{F249727E-5B59-400A-9A35-8E7B9D81C2DB}"/>
                </a:ext>
              </a:extLst>
            </p:cNvPr>
            <p:cNvSpPr txBox="1">
              <a:spLocks noChangeArrowheads="1"/>
            </p:cNvSpPr>
            <p:nvPr/>
          </p:nvSpPr>
          <p:spPr bwMode="auto">
            <a:xfrm>
              <a:off x="4320" y="2640"/>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右移，得</a:t>
              </a:r>
              <a:r>
                <a:rPr lang="en-US" altLang="zh-CN" sz="2000">
                  <a:latin typeface="Tahoma" panose="020B0604030504040204" pitchFamily="34" charset="0"/>
                </a:rPr>
                <a:t>Z</a:t>
              </a:r>
              <a:r>
                <a:rPr lang="en-US" altLang="zh-CN" sz="2000" baseline="-25000">
                  <a:latin typeface="Tahoma" panose="020B0604030504040204" pitchFamily="34" charset="0"/>
                </a:rPr>
                <a:t>2</a:t>
              </a:r>
            </a:p>
          </p:txBody>
        </p:sp>
        <p:sp>
          <p:nvSpPr>
            <p:cNvPr id="64553" name="文本框 960552">
              <a:extLst>
                <a:ext uri="{FF2B5EF4-FFF2-40B4-BE49-F238E27FC236}">
                  <a16:creationId xmlns:a16="http://schemas.microsoft.com/office/drawing/2014/main" id="{D22FF85D-13D5-4A70-B729-3749117A1A00}"/>
                </a:ext>
              </a:extLst>
            </p:cNvPr>
            <p:cNvSpPr txBox="1">
              <a:spLocks noChangeArrowheads="1"/>
            </p:cNvSpPr>
            <p:nvPr/>
          </p:nvSpPr>
          <p:spPr bwMode="auto">
            <a:xfrm>
              <a:off x="4368" y="3120"/>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右移，得</a:t>
              </a:r>
              <a:r>
                <a:rPr lang="en-US" altLang="zh-CN" sz="2000">
                  <a:latin typeface="Tahoma" panose="020B0604030504040204" pitchFamily="34" charset="0"/>
                </a:rPr>
                <a:t>Z</a:t>
              </a:r>
              <a:r>
                <a:rPr lang="en-US" altLang="zh-CN" sz="2000" baseline="-25000">
                  <a:latin typeface="Tahoma" panose="020B0604030504040204" pitchFamily="34" charset="0"/>
                </a:rPr>
                <a:t>3</a:t>
              </a:r>
            </a:p>
          </p:txBody>
        </p:sp>
        <p:sp>
          <p:nvSpPr>
            <p:cNvPr id="64554" name="文本框 960553">
              <a:extLst>
                <a:ext uri="{FF2B5EF4-FFF2-40B4-BE49-F238E27FC236}">
                  <a16:creationId xmlns:a16="http://schemas.microsoft.com/office/drawing/2014/main" id="{31D1595D-8EC9-4C01-AA5C-70E98957DD53}"/>
                </a:ext>
              </a:extLst>
            </p:cNvPr>
            <p:cNvSpPr txBox="1">
              <a:spLocks noChangeArrowheads="1"/>
            </p:cNvSpPr>
            <p:nvPr/>
          </p:nvSpPr>
          <p:spPr bwMode="auto">
            <a:xfrm>
              <a:off x="4320" y="3648"/>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Tahoma" panose="020B0604030504040204" pitchFamily="34" charset="0"/>
                </a:rPr>
                <a:t>右移，得</a:t>
              </a:r>
              <a:r>
                <a:rPr lang="en-US" altLang="zh-CN" sz="2000">
                  <a:latin typeface="Tahoma" panose="020B0604030504040204" pitchFamily="34" charset="0"/>
                </a:rPr>
                <a:t>Z</a:t>
              </a:r>
              <a:r>
                <a:rPr lang="en-US" altLang="zh-CN" sz="2000" baseline="-25000">
                  <a:latin typeface="Tahoma" panose="020B0604030504040204" pitchFamily="34" charset="0"/>
                </a:rPr>
                <a:t>4</a:t>
              </a:r>
              <a:r>
                <a:rPr lang="en-US" altLang="zh-CN" sz="2000">
                  <a:latin typeface="Tahoma" panose="020B0604030504040204" pitchFamily="34" charset="0"/>
                </a:rPr>
                <a:t>=X*Y</a:t>
              </a:r>
            </a:p>
          </p:txBody>
        </p:sp>
      </p:grpSp>
      <p:sp>
        <p:nvSpPr>
          <p:cNvPr id="2" name="椭圆 1">
            <a:extLst>
              <a:ext uri="{FF2B5EF4-FFF2-40B4-BE49-F238E27FC236}">
                <a16:creationId xmlns:a16="http://schemas.microsoft.com/office/drawing/2014/main" id="{EA700D26-F74C-4768-A978-77C422158B8F}"/>
              </a:ext>
            </a:extLst>
          </p:cNvPr>
          <p:cNvSpPr/>
          <p:nvPr/>
        </p:nvSpPr>
        <p:spPr>
          <a:xfrm>
            <a:off x="1792288" y="3716338"/>
            <a:ext cx="2563812" cy="288925"/>
          </a:xfrm>
          <a:prstGeom prst="ellipse">
            <a:avLst/>
          </a:prstGeom>
          <a:noFill/>
          <a:ln w="34925" cmpd="sng">
            <a:solidFill>
              <a:srgbClr val="A5002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3" name="椭圆 2">
            <a:extLst>
              <a:ext uri="{FF2B5EF4-FFF2-40B4-BE49-F238E27FC236}">
                <a16:creationId xmlns:a16="http://schemas.microsoft.com/office/drawing/2014/main" id="{3AEABE76-5A7B-499D-8FAF-54863BABE20A}"/>
              </a:ext>
            </a:extLst>
          </p:cNvPr>
          <p:cNvSpPr/>
          <p:nvPr/>
        </p:nvSpPr>
        <p:spPr>
          <a:xfrm>
            <a:off x="2024063" y="4473575"/>
            <a:ext cx="2562225" cy="288925"/>
          </a:xfrm>
          <a:prstGeom prst="ellipse">
            <a:avLst/>
          </a:prstGeom>
          <a:noFill/>
          <a:ln w="34925" cmpd="sng">
            <a:solidFill>
              <a:srgbClr val="A5002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4" name="椭圆 3">
            <a:extLst>
              <a:ext uri="{FF2B5EF4-FFF2-40B4-BE49-F238E27FC236}">
                <a16:creationId xmlns:a16="http://schemas.microsoft.com/office/drawing/2014/main" id="{DF743D32-1C5A-4EFE-B2DD-9A211B864DF4}"/>
              </a:ext>
            </a:extLst>
          </p:cNvPr>
          <p:cNvSpPr/>
          <p:nvPr/>
        </p:nvSpPr>
        <p:spPr>
          <a:xfrm>
            <a:off x="2127250" y="5235575"/>
            <a:ext cx="2563813" cy="288925"/>
          </a:xfrm>
          <a:prstGeom prst="ellipse">
            <a:avLst/>
          </a:prstGeom>
          <a:noFill/>
          <a:ln w="34925" cmpd="sng">
            <a:solidFill>
              <a:srgbClr val="A5002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
        <p:nvSpPr>
          <p:cNvPr id="5" name="椭圆 4">
            <a:extLst>
              <a:ext uri="{FF2B5EF4-FFF2-40B4-BE49-F238E27FC236}">
                <a16:creationId xmlns:a16="http://schemas.microsoft.com/office/drawing/2014/main" id="{5830740E-3B17-4895-8BC5-A377E22843D5}"/>
              </a:ext>
            </a:extLst>
          </p:cNvPr>
          <p:cNvSpPr/>
          <p:nvPr/>
        </p:nvSpPr>
        <p:spPr>
          <a:xfrm>
            <a:off x="2127250" y="6035675"/>
            <a:ext cx="2563813" cy="288925"/>
          </a:xfrm>
          <a:prstGeom prst="ellipse">
            <a:avLst/>
          </a:prstGeom>
          <a:noFill/>
          <a:ln w="34925" cmpd="sng">
            <a:solidFill>
              <a:srgbClr val="A5002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a:endParaRPr lang="zh-CN" altLang="en-US" noProof="1">
              <a:solidFill>
                <a:srgbClr val="FFFFFF"/>
              </a:solidFill>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059841">
            <a:extLst>
              <a:ext uri="{FF2B5EF4-FFF2-40B4-BE49-F238E27FC236}">
                <a16:creationId xmlns:a16="http://schemas.microsoft.com/office/drawing/2014/main" id="{8AD4AD56-64EB-4F2E-8BD6-1DF43A96C27D}"/>
              </a:ext>
            </a:extLst>
          </p:cNvPr>
          <p:cNvSpPr>
            <a:spLocks noGrp="1" noChangeArrowheads="1"/>
          </p:cNvSpPr>
          <p:nvPr>
            <p:ph type="title"/>
          </p:nvPr>
        </p:nvSpPr>
        <p:spPr/>
        <p:txBody>
          <a:bodyPr/>
          <a:lstStyle/>
          <a:p>
            <a:r>
              <a:rPr lang="en-US" altLang="zh-CN"/>
              <a:t>2. </a:t>
            </a:r>
            <a:r>
              <a:rPr lang="zh-CN" altLang="en-US"/>
              <a:t>原码一位乘</a:t>
            </a:r>
          </a:p>
        </p:txBody>
      </p:sp>
      <p:sp>
        <p:nvSpPr>
          <p:cNvPr id="65538" name="文本占位符 1059842">
            <a:extLst>
              <a:ext uri="{FF2B5EF4-FFF2-40B4-BE49-F238E27FC236}">
                <a16:creationId xmlns:a16="http://schemas.microsoft.com/office/drawing/2014/main" id="{9CF7F20B-6099-4F91-A6FB-19921BC2E2B2}"/>
              </a:ext>
            </a:extLst>
          </p:cNvPr>
          <p:cNvSpPr>
            <a:spLocks noGrp="1" noChangeArrowheads="1"/>
          </p:cNvSpPr>
          <p:nvPr>
            <p:ph idx="1"/>
          </p:nvPr>
        </p:nvSpPr>
        <p:spPr/>
        <p:txBody>
          <a:bodyPr/>
          <a:lstStyle/>
          <a:p>
            <a:r>
              <a:rPr lang="zh-CN" altLang="en-US"/>
              <a:t>原码一位乘运算规则</a:t>
            </a:r>
          </a:p>
          <a:p>
            <a:r>
              <a:rPr lang="zh-CN" altLang="en-US"/>
              <a:t>原码一位乘所需的硬件配置</a:t>
            </a:r>
          </a:p>
          <a:p>
            <a:r>
              <a:rPr lang="zh-CN" altLang="en-US"/>
              <a:t>原码一位乘控制流程</a:t>
            </a:r>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065985">
            <a:extLst>
              <a:ext uri="{FF2B5EF4-FFF2-40B4-BE49-F238E27FC236}">
                <a16:creationId xmlns:a16="http://schemas.microsoft.com/office/drawing/2014/main" id="{1FF41360-B7E0-4DFD-B209-C1DB0878D3AD}"/>
              </a:ext>
            </a:extLst>
          </p:cNvPr>
          <p:cNvSpPr>
            <a:spLocks noGrp="1" noChangeArrowheads="1"/>
          </p:cNvSpPr>
          <p:nvPr>
            <p:ph type="title"/>
          </p:nvPr>
        </p:nvSpPr>
        <p:spPr/>
        <p:txBody>
          <a:bodyPr/>
          <a:lstStyle/>
          <a:p>
            <a:r>
              <a:rPr lang="zh-CN" altLang="en-US"/>
              <a:t>原码一位乘运算规则</a:t>
            </a:r>
          </a:p>
        </p:txBody>
      </p:sp>
      <p:sp>
        <p:nvSpPr>
          <p:cNvPr id="66562" name="文本占位符 1065986">
            <a:extLst>
              <a:ext uri="{FF2B5EF4-FFF2-40B4-BE49-F238E27FC236}">
                <a16:creationId xmlns:a16="http://schemas.microsoft.com/office/drawing/2014/main" id="{B785AC34-C871-46E3-A27C-1B4876872B40}"/>
              </a:ext>
            </a:extLst>
          </p:cNvPr>
          <p:cNvSpPr>
            <a:spLocks noGrp="1" noChangeArrowheads="1"/>
          </p:cNvSpPr>
          <p:nvPr>
            <p:ph idx="1"/>
          </p:nvPr>
        </p:nvSpPr>
        <p:spPr>
          <a:xfrm>
            <a:off x="457200" y="1268413"/>
            <a:ext cx="8229600" cy="3097212"/>
          </a:xfrm>
        </p:spPr>
        <p:txBody>
          <a:bodyPr/>
          <a:lstStyle/>
          <a:p>
            <a:pPr>
              <a:lnSpc>
                <a:spcPct val="90000"/>
              </a:lnSpc>
            </a:pPr>
            <a:r>
              <a:rPr lang="zh-CN" altLang="en-US" sz="2400"/>
              <a:t>以小数为例，设</a:t>
            </a:r>
            <a:r>
              <a:rPr lang="en-US" altLang="zh-CN" sz="2400"/>
              <a:t>[x]</a:t>
            </a:r>
            <a:r>
              <a:rPr lang="zh-CN" altLang="en-US" sz="2400" baseline="-25000"/>
              <a:t>原</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en-US" altLang="zh-CN" sz="2400"/>
              <a:t>, [y]</a:t>
            </a:r>
            <a:r>
              <a:rPr lang="zh-CN" altLang="en-US" sz="2400" baseline="-25000"/>
              <a:t>原</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 </a:t>
            </a:r>
            <a:r>
              <a:rPr lang="zh-CN" altLang="en-US" sz="2400"/>
              <a:t>则</a:t>
            </a:r>
          </a:p>
          <a:p>
            <a:pPr>
              <a:lnSpc>
                <a:spcPct val="90000"/>
              </a:lnSpc>
            </a:pPr>
            <a:endParaRPr lang="zh-CN" altLang="en-US" sz="2400"/>
          </a:p>
          <a:p>
            <a:pPr>
              <a:lnSpc>
                <a:spcPct val="90000"/>
              </a:lnSpc>
            </a:pPr>
            <a:r>
              <a:rPr lang="zh-CN" altLang="en-US" sz="2400"/>
              <a:t>其中</a:t>
            </a:r>
          </a:p>
          <a:p>
            <a:pPr>
              <a:lnSpc>
                <a:spcPct val="90000"/>
              </a:lnSpc>
            </a:pPr>
            <a:endParaRPr lang="zh-CN" altLang="en-US" sz="2400"/>
          </a:p>
          <a:p>
            <a:pPr>
              <a:lnSpc>
                <a:spcPct val="90000"/>
              </a:lnSpc>
            </a:pPr>
            <a:endParaRPr lang="zh-CN" altLang="en-US" sz="2400"/>
          </a:p>
          <a:p>
            <a:pPr>
              <a:lnSpc>
                <a:spcPct val="90000"/>
              </a:lnSpc>
            </a:pPr>
            <a:r>
              <a:rPr lang="zh-CN" altLang="en-US" sz="2400"/>
              <a:t>乘积的符号通过两数符号的逻辑异或求得。</a:t>
            </a:r>
          </a:p>
          <a:p>
            <a:pPr>
              <a:lnSpc>
                <a:spcPct val="90000"/>
              </a:lnSpc>
            </a:pPr>
            <a:r>
              <a:rPr lang="zh-CN" altLang="en-US" sz="2400"/>
              <a:t>乘积的数值部分由两数绝对值相乘，其通式为：</a:t>
            </a:r>
          </a:p>
        </p:txBody>
      </p:sp>
      <p:graphicFrame>
        <p:nvGraphicFramePr>
          <p:cNvPr id="66563" name="对象 1065988">
            <a:extLst>
              <a:ext uri="{FF2B5EF4-FFF2-40B4-BE49-F238E27FC236}">
                <a16:creationId xmlns:a16="http://schemas.microsoft.com/office/drawing/2014/main" id="{564A8BC5-8842-4A77-B98C-D3027F1517EC}"/>
              </a:ext>
            </a:extLst>
          </p:cNvPr>
          <p:cNvGraphicFramePr>
            <a:graphicFrameLocks/>
          </p:cNvGraphicFramePr>
          <p:nvPr/>
        </p:nvGraphicFramePr>
        <p:xfrm>
          <a:off x="1547813" y="4119563"/>
          <a:ext cx="5848350" cy="2533650"/>
        </p:xfrm>
        <a:graphic>
          <a:graphicData uri="http://schemas.openxmlformats.org/presentationml/2006/ole">
            <mc:AlternateContent xmlns:mc="http://schemas.openxmlformats.org/markup-compatibility/2006">
              <mc:Choice xmlns:v="urn:schemas-microsoft-com:vml" Requires="v">
                <p:oleObj spid="_x0000_s66635" r:id="rId3" imgW="5847619" imgH="2534004" progId="Paint.Picture">
                  <p:embed/>
                </p:oleObj>
              </mc:Choice>
              <mc:Fallback>
                <p:oleObj r:id="rId3" imgW="5847619" imgH="2534004" progId="Paint.Picture">
                  <p:embed/>
                  <p:pic>
                    <p:nvPicPr>
                      <p:cNvPr id="0" name="对象 10659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119563"/>
                        <a:ext cx="58483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64" name="对象 1065989">
            <a:extLst>
              <a:ext uri="{FF2B5EF4-FFF2-40B4-BE49-F238E27FC236}">
                <a16:creationId xmlns:a16="http://schemas.microsoft.com/office/drawing/2014/main" id="{9A9533AB-89DD-4345-944A-8B62C6E079B5}"/>
              </a:ext>
            </a:extLst>
          </p:cNvPr>
          <p:cNvGraphicFramePr>
            <a:graphicFrameLocks/>
          </p:cNvGraphicFramePr>
          <p:nvPr/>
        </p:nvGraphicFramePr>
        <p:xfrm>
          <a:off x="1619250" y="1628775"/>
          <a:ext cx="5689600" cy="495300"/>
        </p:xfrm>
        <a:graphic>
          <a:graphicData uri="http://schemas.openxmlformats.org/presentationml/2006/ole">
            <mc:AlternateContent xmlns:mc="http://schemas.openxmlformats.org/markup-compatibility/2006">
              <mc:Choice xmlns:v="urn:schemas-microsoft-com:vml" Requires="v">
                <p:oleObj spid="_x0000_s66636" r:id="rId5" imgW="3033983" imgH="241195" progId="Equation.3">
                  <p:embed/>
                </p:oleObj>
              </mc:Choice>
              <mc:Fallback>
                <p:oleObj r:id="rId5" imgW="3033983" imgH="241195" progId="Equation.3">
                  <p:embed/>
                  <p:pic>
                    <p:nvPicPr>
                      <p:cNvPr id="0" name="对象 106598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628775"/>
                        <a:ext cx="568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65" name="对象 1065991">
            <a:extLst>
              <a:ext uri="{FF2B5EF4-FFF2-40B4-BE49-F238E27FC236}">
                <a16:creationId xmlns:a16="http://schemas.microsoft.com/office/drawing/2014/main" id="{942357AD-1D87-4396-824D-68072A79FCCA}"/>
              </a:ext>
            </a:extLst>
          </p:cNvPr>
          <p:cNvGraphicFramePr>
            <a:graphicFrameLocks/>
          </p:cNvGraphicFramePr>
          <p:nvPr/>
        </p:nvGraphicFramePr>
        <p:xfrm>
          <a:off x="1908175" y="2349500"/>
          <a:ext cx="3743325" cy="792163"/>
        </p:xfrm>
        <a:graphic>
          <a:graphicData uri="http://schemas.openxmlformats.org/presentationml/2006/ole">
            <mc:AlternateContent xmlns:mc="http://schemas.openxmlformats.org/markup-compatibility/2006">
              <mc:Choice xmlns:v="urn:schemas-microsoft-com:vml" Requires="v">
                <p:oleObj spid="_x0000_s66637" r:id="rId7" imgW="2196147" imgH="495085" progId="Equation.3">
                  <p:embed/>
                </p:oleObj>
              </mc:Choice>
              <mc:Fallback>
                <p:oleObj r:id="rId7" imgW="2196147" imgH="495085" progId="Equation.3">
                  <p:embed/>
                  <p:pic>
                    <p:nvPicPr>
                      <p:cNvPr id="0" name="对象 106599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349500"/>
                        <a:ext cx="37433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097729">
            <a:extLst>
              <a:ext uri="{FF2B5EF4-FFF2-40B4-BE49-F238E27FC236}">
                <a16:creationId xmlns:a16="http://schemas.microsoft.com/office/drawing/2014/main" id="{A956BA70-60EA-4DF8-90B2-AF9ECA646522}"/>
              </a:ext>
            </a:extLst>
          </p:cNvPr>
          <p:cNvSpPr>
            <a:spLocks noGrp="1" noChangeArrowheads="1"/>
          </p:cNvSpPr>
          <p:nvPr>
            <p:ph type="title"/>
          </p:nvPr>
        </p:nvSpPr>
        <p:spPr/>
        <p:txBody>
          <a:bodyPr/>
          <a:lstStyle/>
          <a:p>
            <a:r>
              <a:rPr lang="zh-CN" altLang="en-US"/>
              <a:t>原码一位乘运算规则</a:t>
            </a:r>
          </a:p>
        </p:txBody>
      </p:sp>
      <p:sp>
        <p:nvSpPr>
          <p:cNvPr id="67586" name="文本占位符 1097730">
            <a:extLst>
              <a:ext uri="{FF2B5EF4-FFF2-40B4-BE49-F238E27FC236}">
                <a16:creationId xmlns:a16="http://schemas.microsoft.com/office/drawing/2014/main" id="{C46733C5-49F3-4F13-B03E-505568012CC6}"/>
              </a:ext>
            </a:extLst>
          </p:cNvPr>
          <p:cNvSpPr>
            <a:spLocks noGrp="1" noChangeArrowheads="1"/>
          </p:cNvSpPr>
          <p:nvPr>
            <p:ph idx="1"/>
          </p:nvPr>
        </p:nvSpPr>
        <p:spPr>
          <a:xfrm>
            <a:off x="457200" y="4652963"/>
            <a:ext cx="8229600" cy="1473200"/>
          </a:xfrm>
        </p:spPr>
        <p:txBody>
          <a:bodyPr/>
          <a:lstStyle/>
          <a:p>
            <a:r>
              <a:rPr lang="zh-CN" altLang="en-US"/>
              <a:t>如此，基于前面对笔算乘法的分析和改进，可得原码一位乘的运算方法。</a:t>
            </a:r>
          </a:p>
        </p:txBody>
      </p:sp>
      <p:graphicFrame>
        <p:nvGraphicFramePr>
          <p:cNvPr id="67587" name="对象 1097731">
            <a:extLst>
              <a:ext uri="{FF2B5EF4-FFF2-40B4-BE49-F238E27FC236}">
                <a16:creationId xmlns:a16="http://schemas.microsoft.com/office/drawing/2014/main" id="{7FB4206C-FDE8-46AC-AF14-E3DAD8CB4CEE}"/>
              </a:ext>
            </a:extLst>
          </p:cNvPr>
          <p:cNvGraphicFramePr>
            <a:graphicFrameLocks/>
          </p:cNvGraphicFramePr>
          <p:nvPr/>
        </p:nvGraphicFramePr>
        <p:xfrm>
          <a:off x="1476375" y="1268413"/>
          <a:ext cx="6480175" cy="3024187"/>
        </p:xfrm>
        <a:graphic>
          <a:graphicData uri="http://schemas.openxmlformats.org/presentationml/2006/ole">
            <mc:AlternateContent xmlns:mc="http://schemas.openxmlformats.org/markup-compatibility/2006">
              <mc:Choice xmlns:v="urn:schemas-microsoft-com:vml" Requires="v">
                <p:oleObj spid="_x0000_s67611" r:id="rId3" imgW="5144218" imgH="2400635" progId="Paint.Picture">
                  <p:embed/>
                </p:oleObj>
              </mc:Choice>
              <mc:Fallback>
                <p:oleObj r:id="rId3" imgW="5144218" imgH="2400635" progId="Paint.Picture">
                  <p:embed/>
                  <p:pic>
                    <p:nvPicPr>
                      <p:cNvPr id="0" name="对象 10977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68413"/>
                        <a:ext cx="64801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071105">
            <a:extLst>
              <a:ext uri="{FF2B5EF4-FFF2-40B4-BE49-F238E27FC236}">
                <a16:creationId xmlns:a16="http://schemas.microsoft.com/office/drawing/2014/main" id="{E8541B2A-72EE-4AA2-9B81-B16168CE4A58}"/>
              </a:ext>
            </a:extLst>
          </p:cNvPr>
          <p:cNvSpPr>
            <a:spLocks noGrp="1" noChangeArrowheads="1"/>
          </p:cNvSpPr>
          <p:nvPr>
            <p:ph type="title"/>
          </p:nvPr>
        </p:nvSpPr>
        <p:spPr/>
        <p:txBody>
          <a:bodyPr/>
          <a:lstStyle/>
          <a:p>
            <a:r>
              <a:rPr lang="zh-CN" altLang="en-US"/>
              <a:t>例</a:t>
            </a:r>
          </a:p>
        </p:txBody>
      </p:sp>
      <p:sp>
        <p:nvSpPr>
          <p:cNvPr id="68610" name="文本占位符 1071106">
            <a:extLst>
              <a:ext uri="{FF2B5EF4-FFF2-40B4-BE49-F238E27FC236}">
                <a16:creationId xmlns:a16="http://schemas.microsoft.com/office/drawing/2014/main" id="{752DE5EC-449D-4C2E-A1D8-7CF01B6D3E25}"/>
              </a:ext>
            </a:extLst>
          </p:cNvPr>
          <p:cNvSpPr>
            <a:spLocks noGrp="1" noChangeArrowheads="1"/>
          </p:cNvSpPr>
          <p:nvPr>
            <p:ph idx="1"/>
          </p:nvPr>
        </p:nvSpPr>
        <p:spPr>
          <a:xfrm>
            <a:off x="395288" y="1052513"/>
            <a:ext cx="8229600" cy="1152525"/>
          </a:xfrm>
        </p:spPr>
        <p:txBody>
          <a:bodyPr/>
          <a:lstStyle/>
          <a:p>
            <a:r>
              <a:rPr lang="zh-CN" altLang="en-US" sz="1800">
                <a:solidFill>
                  <a:srgbClr val="A50021"/>
                </a:solidFill>
              </a:rPr>
              <a:t>已知：</a:t>
            </a:r>
            <a:r>
              <a:rPr lang="en-US" altLang="zh-CN" sz="1800">
                <a:solidFill>
                  <a:srgbClr val="A50021"/>
                </a:solidFill>
              </a:rPr>
              <a:t>x=-0.1110</a:t>
            </a:r>
            <a:r>
              <a:rPr lang="zh-CN" altLang="en-US" sz="1800">
                <a:solidFill>
                  <a:srgbClr val="A50021"/>
                </a:solidFill>
              </a:rPr>
              <a:t>，</a:t>
            </a:r>
            <a:r>
              <a:rPr lang="en-US" altLang="zh-CN" sz="1800">
                <a:solidFill>
                  <a:srgbClr val="A50021"/>
                </a:solidFill>
              </a:rPr>
              <a:t>y=-0.1101</a:t>
            </a:r>
            <a:r>
              <a:rPr lang="zh-CN" altLang="en-US" sz="1800">
                <a:solidFill>
                  <a:srgbClr val="A50021"/>
                </a:solidFill>
              </a:rPr>
              <a:t>；求：</a:t>
            </a:r>
            <a:r>
              <a:rPr lang="en-US" altLang="zh-CN" sz="1800">
                <a:solidFill>
                  <a:srgbClr val="A50021"/>
                </a:solidFill>
              </a:rPr>
              <a:t>[x·y]</a:t>
            </a:r>
            <a:r>
              <a:rPr lang="zh-CN" altLang="en-US" sz="1800" baseline="-25000">
                <a:solidFill>
                  <a:srgbClr val="A50021"/>
                </a:solidFill>
              </a:rPr>
              <a:t>原</a:t>
            </a:r>
            <a:r>
              <a:rPr lang="zh-CN" altLang="en-US" sz="1800">
                <a:solidFill>
                  <a:srgbClr val="A50021"/>
                </a:solidFill>
              </a:rPr>
              <a:t>。</a:t>
            </a:r>
          </a:p>
          <a:p>
            <a:r>
              <a:rPr lang="zh-CN" altLang="en-US" sz="1800"/>
              <a:t>解：</a:t>
            </a:r>
            <a:r>
              <a:rPr lang="en-US" altLang="zh-CN" sz="1800"/>
              <a:t>[x]</a:t>
            </a:r>
            <a:r>
              <a:rPr lang="zh-CN" altLang="en-US" sz="1800" baseline="-25000"/>
              <a:t>原</a:t>
            </a:r>
            <a:r>
              <a:rPr lang="en-US" altLang="zh-CN" sz="1800"/>
              <a:t>=1.1110</a:t>
            </a:r>
            <a:r>
              <a:rPr lang="zh-CN" altLang="en-US" sz="1800"/>
              <a:t>，</a:t>
            </a:r>
            <a:r>
              <a:rPr lang="en-US" altLang="zh-CN" sz="1800"/>
              <a:t>x*=0.1110</a:t>
            </a:r>
            <a:r>
              <a:rPr lang="zh-CN" altLang="en-US" sz="1800"/>
              <a:t>，</a:t>
            </a:r>
            <a:r>
              <a:rPr lang="en-US" altLang="zh-CN" sz="1800"/>
              <a:t>x</a:t>
            </a:r>
            <a:r>
              <a:rPr lang="en-US" altLang="zh-CN" sz="1800" baseline="-25000"/>
              <a:t>0</a:t>
            </a:r>
            <a:r>
              <a:rPr lang="en-US" altLang="zh-CN" sz="1800"/>
              <a:t>=1</a:t>
            </a:r>
          </a:p>
          <a:p>
            <a:pPr>
              <a:buFontTx/>
              <a:buNone/>
            </a:pPr>
            <a:r>
              <a:rPr lang="en-US" altLang="zh-CN" sz="1800"/>
              <a:t>             [y]</a:t>
            </a:r>
            <a:r>
              <a:rPr lang="zh-CN" altLang="en-US" sz="1800" baseline="-25000"/>
              <a:t>原</a:t>
            </a:r>
            <a:r>
              <a:rPr lang="en-US" altLang="zh-CN" sz="1800"/>
              <a:t>=1.1101</a:t>
            </a:r>
            <a:r>
              <a:rPr lang="zh-CN" altLang="en-US" sz="1800"/>
              <a:t>，</a:t>
            </a:r>
            <a:r>
              <a:rPr lang="en-US" altLang="zh-CN" sz="1800"/>
              <a:t>y*=0.1101</a:t>
            </a:r>
            <a:r>
              <a:rPr lang="zh-CN" altLang="en-US" sz="1800"/>
              <a:t>，</a:t>
            </a:r>
            <a:r>
              <a:rPr lang="en-US" altLang="zh-CN" sz="1800"/>
              <a:t>y</a:t>
            </a:r>
            <a:r>
              <a:rPr lang="en-US" altLang="zh-CN" sz="1800" baseline="-25000"/>
              <a:t>0</a:t>
            </a:r>
            <a:r>
              <a:rPr lang="en-US" altLang="zh-CN" sz="1800"/>
              <a:t>=1        </a:t>
            </a:r>
            <a:endParaRPr lang="en-US" altLang="zh-CN" sz="1800">
              <a:solidFill>
                <a:srgbClr val="A50021"/>
              </a:solidFill>
            </a:endParaRPr>
          </a:p>
        </p:txBody>
      </p:sp>
      <p:sp>
        <p:nvSpPr>
          <p:cNvPr id="68611" name="矩形 1071108">
            <a:extLst>
              <a:ext uri="{FF2B5EF4-FFF2-40B4-BE49-F238E27FC236}">
                <a16:creationId xmlns:a16="http://schemas.microsoft.com/office/drawing/2014/main" id="{3529683F-5D54-4F96-85E2-D48B036D0F0F}"/>
              </a:ext>
            </a:extLst>
          </p:cNvPr>
          <p:cNvSpPr>
            <a:spLocks noChangeArrowheads="1"/>
          </p:cNvSpPr>
          <p:nvPr/>
        </p:nvSpPr>
        <p:spPr bwMode="auto">
          <a:xfrm>
            <a:off x="5076825" y="5373688"/>
            <a:ext cx="4067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600" b="1">
                <a:ea typeface="楷体_GB2312" pitchFamily="49" charset="-122"/>
              </a:rPr>
              <a:t>      </a:t>
            </a:r>
            <a:r>
              <a:rPr lang="zh-CN" altLang="en-US" sz="1600" b="1">
                <a:ea typeface="楷体_GB2312" pitchFamily="49" charset="-122"/>
              </a:rPr>
              <a:t>即</a:t>
            </a:r>
            <a:r>
              <a:rPr lang="en-US" altLang="zh-CN" sz="1600" b="1">
                <a:ea typeface="楷体_GB2312" pitchFamily="49" charset="-122"/>
              </a:rPr>
              <a:t>x*·y*=0.10110110</a:t>
            </a:r>
          </a:p>
          <a:p>
            <a:pPr>
              <a:spcBef>
                <a:spcPct val="20000"/>
              </a:spcBef>
            </a:pPr>
            <a:r>
              <a:rPr lang="en-US" altLang="zh-CN" sz="1600" b="1">
                <a:ea typeface="楷体_GB2312" pitchFamily="49" charset="-122"/>
              </a:rPr>
              <a:t>      </a:t>
            </a:r>
            <a:r>
              <a:rPr lang="zh-CN" altLang="en-US" sz="1600" b="1">
                <a:ea typeface="楷体_GB2312" pitchFamily="49" charset="-122"/>
              </a:rPr>
              <a:t>乘积的符号位为</a:t>
            </a:r>
            <a:r>
              <a:rPr lang="en-US" altLang="zh-CN" sz="1600" b="1">
                <a:ea typeface="楷体_GB2312" pitchFamily="49" charset="-122"/>
              </a:rPr>
              <a:t>x0</a:t>
            </a:r>
            <a:r>
              <a:rPr lang="zh-CN" altLang="en-US" sz="1600" b="1">
                <a:ea typeface="楷体_GB2312" pitchFamily="49" charset="-122"/>
              </a:rPr>
              <a:t>和</a:t>
            </a:r>
            <a:r>
              <a:rPr lang="en-US" altLang="zh-CN" sz="1600" b="1">
                <a:ea typeface="楷体_GB2312" pitchFamily="49" charset="-122"/>
              </a:rPr>
              <a:t>y0</a:t>
            </a:r>
            <a:r>
              <a:rPr lang="zh-CN" altLang="en-US" sz="1600" b="1">
                <a:ea typeface="楷体_GB2312" pitchFamily="49" charset="-122"/>
              </a:rPr>
              <a:t>的异或，即</a:t>
            </a:r>
            <a:r>
              <a:rPr lang="en-US" altLang="zh-CN" sz="1600" b="1">
                <a:ea typeface="楷体_GB2312" pitchFamily="49" charset="-122"/>
              </a:rPr>
              <a:t>0</a:t>
            </a:r>
            <a:r>
              <a:rPr lang="zh-CN" altLang="en-US" sz="1600" b="1">
                <a:ea typeface="楷体_GB2312" pitchFamily="49" charset="-122"/>
              </a:rPr>
              <a:t>。            </a:t>
            </a:r>
          </a:p>
          <a:p>
            <a:pPr>
              <a:spcBef>
                <a:spcPct val="20000"/>
              </a:spcBef>
            </a:pPr>
            <a:r>
              <a:rPr lang="zh-CN" altLang="en-US" sz="1600" b="1">
                <a:ea typeface="楷体_GB2312" pitchFamily="49" charset="-122"/>
              </a:rPr>
              <a:t>      故</a:t>
            </a:r>
            <a:r>
              <a:rPr lang="en-US" altLang="zh-CN" sz="1600" b="1">
                <a:solidFill>
                  <a:srgbClr val="A50021"/>
                </a:solidFill>
                <a:ea typeface="楷体_GB2312" pitchFamily="49" charset="-122"/>
              </a:rPr>
              <a:t>[x·y]</a:t>
            </a:r>
            <a:r>
              <a:rPr lang="zh-CN" altLang="en-US" sz="1600" b="1" baseline="-25000">
                <a:solidFill>
                  <a:srgbClr val="A50021"/>
                </a:solidFill>
                <a:ea typeface="楷体_GB2312" pitchFamily="49" charset="-122"/>
              </a:rPr>
              <a:t>原</a:t>
            </a:r>
            <a:r>
              <a:rPr lang="en-US" altLang="zh-CN" sz="1600" b="1">
                <a:solidFill>
                  <a:srgbClr val="A50021"/>
                </a:solidFill>
                <a:ea typeface="楷体_GB2312" pitchFamily="49" charset="-122"/>
              </a:rPr>
              <a:t>=0.1011</a:t>
            </a:r>
            <a:r>
              <a:rPr lang="en-US" altLang="zh-CN" sz="1600" b="1">
                <a:solidFill>
                  <a:schemeClr val="accent2"/>
                </a:solidFill>
                <a:ea typeface="楷体_GB2312" pitchFamily="49" charset="-122"/>
              </a:rPr>
              <a:t>0110</a:t>
            </a:r>
            <a:r>
              <a:rPr lang="zh-CN" altLang="en-US" sz="1600" b="1">
                <a:solidFill>
                  <a:srgbClr val="A50021"/>
                </a:solidFill>
                <a:ea typeface="楷体_GB2312" pitchFamily="49" charset="-122"/>
              </a:rPr>
              <a:t>。</a:t>
            </a:r>
          </a:p>
        </p:txBody>
      </p:sp>
      <p:graphicFrame>
        <p:nvGraphicFramePr>
          <p:cNvPr id="1071212" name="表格 1071211">
            <a:extLst>
              <a:ext uri="{FF2B5EF4-FFF2-40B4-BE49-F238E27FC236}">
                <a16:creationId xmlns:a16="http://schemas.microsoft.com/office/drawing/2014/main" id="{EABC9370-ABCB-4AA6-A651-0974858A8D6B}"/>
              </a:ext>
            </a:extLst>
          </p:cNvPr>
          <p:cNvGraphicFramePr/>
          <p:nvPr/>
        </p:nvGraphicFramePr>
        <p:xfrm>
          <a:off x="611188" y="2205038"/>
          <a:ext cx="4824412" cy="4359293"/>
        </p:xfrm>
        <a:graphic>
          <a:graphicData uri="http://schemas.openxmlformats.org/drawingml/2006/table">
            <a:tbl>
              <a:tblPr/>
              <a:tblGrid>
                <a:gridCol w="1296988">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2736849">
                  <a:extLst>
                    <a:ext uri="{9D8B030D-6E8A-4147-A177-3AD203B41FA5}">
                      <a16:colId xmlns:a16="http://schemas.microsoft.com/office/drawing/2014/main" val="20002"/>
                    </a:ext>
                  </a:extLst>
                </a:gridCol>
              </a:tblGrid>
              <a:tr h="33525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部分积</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乘数</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说明</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04">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0.0000</a:t>
                      </a:r>
                    </a:p>
                    <a:p>
                      <a:pPr marL="0" lvl="0" indent="0">
                        <a:buNone/>
                      </a:pPr>
                      <a:r>
                        <a:rPr lang="en-US" altLang="zh-CN" sz="1600"/>
                        <a:t> +  0.1110</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solidFill>
                            <a:srgbClr val="FF0000"/>
                          </a:solidFill>
                        </a:rPr>
                        <a:t>110</a:t>
                      </a:r>
                      <a:r>
                        <a:rPr lang="en-US" altLang="zh-CN" sz="1600">
                          <a:solidFill>
                            <a:srgbClr val="A50021"/>
                          </a:solidFill>
                        </a:rPr>
                        <a:t>1</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开始部分积</a:t>
                      </a:r>
                      <a:r>
                        <a:rPr lang="en-US" altLang="zh-CN" sz="1600"/>
                        <a:t>z</a:t>
                      </a:r>
                      <a:r>
                        <a:rPr lang="en-US" altLang="zh-CN" sz="1600" baseline="-25000"/>
                        <a:t>0</a:t>
                      </a:r>
                      <a:r>
                        <a:rPr lang="en-US" altLang="zh-CN" sz="1600"/>
                        <a:t>=0</a:t>
                      </a:r>
                    </a:p>
                    <a:p>
                      <a:pPr marL="0" lvl="0" indent="0">
                        <a:buNone/>
                      </a:pPr>
                      <a:r>
                        <a:rPr lang="zh-CN" altLang="en-US" sz="1600" dirty="0"/>
                        <a:t>乘数为</a:t>
                      </a:r>
                      <a:r>
                        <a:rPr lang="en-US" altLang="zh-CN" sz="1600" dirty="0"/>
                        <a:t>1</a:t>
                      </a:r>
                      <a:r>
                        <a:rPr lang="zh-CN" altLang="en-US" sz="1600" dirty="0"/>
                        <a:t>，加上</a:t>
                      </a:r>
                      <a:r>
                        <a:rPr lang="en-US" altLang="zh-CN" sz="1600"/>
                        <a:t>x*</a:t>
                      </a:r>
                      <a:endParaRPr lang="zh-CN" altLang="en-US" sz="160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227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0.1110</a:t>
                      </a:r>
                    </a:p>
                    <a:p>
                      <a:pPr marL="0" lvl="0" indent="0">
                        <a:buNone/>
                      </a:pPr>
                      <a:r>
                        <a:rPr lang="en-US" altLang="zh-CN" sz="1600"/>
                        <a:t>     0.0111</a:t>
                      </a:r>
                    </a:p>
                    <a:p>
                      <a:pPr marL="0" lvl="0" indent="0">
                        <a:buNone/>
                      </a:pPr>
                      <a:r>
                        <a:rPr lang="en-US" altLang="zh-CN" sz="1600"/>
                        <a:t> +  0.0000</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solidFill>
                          <a:schemeClr val="accent2"/>
                        </a:solidFill>
                      </a:endParaRPr>
                    </a:p>
                    <a:p>
                      <a:pPr marL="0" lvl="0" indent="0">
                        <a:buNone/>
                      </a:pPr>
                      <a:r>
                        <a:rPr lang="en-US" altLang="zh-CN" sz="1600">
                          <a:solidFill>
                            <a:schemeClr val="accent2"/>
                          </a:solidFill>
                        </a:rPr>
                        <a:t>0</a:t>
                      </a:r>
                      <a:r>
                        <a:rPr lang="en-US" altLang="zh-CN" sz="1600">
                          <a:solidFill>
                            <a:srgbClr val="FF0000"/>
                          </a:solidFill>
                        </a:rPr>
                        <a:t>11</a:t>
                      </a:r>
                      <a:r>
                        <a:rPr lang="en-US" altLang="zh-CN" sz="1600">
                          <a:solidFill>
                            <a:srgbClr val="A50021"/>
                          </a:solidFill>
                        </a:rPr>
                        <a:t>0</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1</a:t>
                      </a:r>
                      <a:r>
                        <a:rPr lang="zh-CN" altLang="en-US" sz="1600">
                          <a:ea typeface="Arial" panose="020B0604020202020204" pitchFamily="34" charset="0"/>
                        </a:rPr>
                        <a:t>，</a:t>
                      </a:r>
                    </a:p>
                    <a:p>
                      <a:pPr marL="0" lvl="0" indent="0">
                        <a:buNone/>
                      </a:pP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zh-CN" altLang="en-US" sz="1600" dirty="0">
                          <a:ea typeface="Arial" panose="020B0604020202020204" pitchFamily="34" charset="0"/>
                        </a:rPr>
                        <a:t>乘数为</a:t>
                      </a:r>
                      <a:r>
                        <a:rPr lang="en-US" altLang="zh-CN" sz="1600" dirty="0">
                          <a:ea typeface="Arial" panose="020B0604020202020204" pitchFamily="34" charset="0"/>
                        </a:rPr>
                        <a:t>0</a:t>
                      </a:r>
                      <a:r>
                        <a:rPr lang="zh-CN" altLang="en-US" sz="1600" dirty="0">
                          <a:ea typeface="Arial" panose="020B0604020202020204" pitchFamily="34" charset="0"/>
                        </a:rPr>
                        <a:t>，加上</a:t>
                      </a:r>
                      <a:r>
                        <a:rPr lang="en-US" altLang="zh-CN" sz="1600">
                          <a:ea typeface="Arial" panose="020B0604020202020204" pitchFamily="34" charset="0"/>
                        </a:rPr>
                        <a:t>0</a:t>
                      </a:r>
                      <a:endParaRPr lang="zh-CN" altLang="en-US" sz="1600">
                        <a:ea typeface="Arial" panose="020B0604020202020204" pitchFamily="3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2271">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0.0111</a:t>
                      </a:r>
                    </a:p>
                    <a:p>
                      <a:pPr marL="0" lvl="0" indent="0">
                        <a:buNone/>
                      </a:pPr>
                      <a:r>
                        <a:rPr lang="en-US" altLang="zh-CN" sz="1600"/>
                        <a:t>     0.0011</a:t>
                      </a:r>
                    </a:p>
                    <a:p>
                      <a:pPr marL="0" lvl="0" indent="0">
                        <a:buNone/>
                      </a:pPr>
                      <a:r>
                        <a:rPr lang="en-US" altLang="zh-CN" sz="1600"/>
                        <a:t> +  0.1110</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solidFill>
                          <a:schemeClr val="accent2"/>
                        </a:solidFill>
                      </a:endParaRPr>
                    </a:p>
                    <a:p>
                      <a:pPr marL="0" lvl="0" indent="0">
                        <a:buNone/>
                      </a:pPr>
                      <a:r>
                        <a:rPr lang="en-US" altLang="zh-CN" sz="1600">
                          <a:solidFill>
                            <a:schemeClr val="accent2"/>
                          </a:solidFill>
                        </a:rPr>
                        <a:t>10</a:t>
                      </a:r>
                      <a:r>
                        <a:rPr lang="en-US" altLang="zh-CN" sz="1600">
                          <a:solidFill>
                            <a:srgbClr val="FF0000"/>
                          </a:solidFill>
                        </a:rPr>
                        <a:t>1</a:t>
                      </a:r>
                      <a:r>
                        <a:rPr lang="en-US" altLang="zh-CN" sz="1600">
                          <a:solidFill>
                            <a:srgbClr val="A50021"/>
                          </a:solidFill>
                        </a:rPr>
                        <a:t>1</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2</a:t>
                      </a:r>
                      <a:r>
                        <a:rPr lang="zh-CN" altLang="en-US" sz="1600">
                          <a:ea typeface="Arial" panose="020B0604020202020204" pitchFamily="34" charset="0"/>
                        </a:rPr>
                        <a:t>，</a:t>
                      </a:r>
                    </a:p>
                    <a:p>
                      <a:pPr marL="0" lvl="0" indent="0">
                        <a:buNone/>
                      </a:pP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zh-CN" altLang="en-US" sz="1600" dirty="0">
                          <a:ea typeface="Arial" panose="020B0604020202020204" pitchFamily="34" charset="0"/>
                        </a:rPr>
                        <a:t>乘数为</a:t>
                      </a:r>
                      <a:r>
                        <a:rPr lang="en-US" altLang="zh-CN" sz="1600" dirty="0">
                          <a:ea typeface="Arial" panose="020B0604020202020204" pitchFamily="34" charset="0"/>
                        </a:rPr>
                        <a:t>1</a:t>
                      </a:r>
                      <a:r>
                        <a:rPr lang="zh-CN" altLang="en-US" sz="1600" dirty="0">
                          <a:ea typeface="Arial" panose="020B0604020202020204" pitchFamily="34" charset="0"/>
                        </a:rPr>
                        <a:t>，加上</a:t>
                      </a:r>
                      <a:r>
                        <a:rPr lang="en-US" altLang="zh-CN" sz="1600">
                          <a:ea typeface="Arial" panose="020B0604020202020204" pitchFamily="34" charset="0"/>
                        </a:rPr>
                        <a:t>x*</a:t>
                      </a:r>
                      <a:endParaRPr lang="zh-CN" altLang="en-US" sz="160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227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1. 0001</a:t>
                      </a:r>
                    </a:p>
                    <a:p>
                      <a:pPr marL="0" lvl="0" indent="0">
                        <a:buNone/>
                      </a:pPr>
                      <a:r>
                        <a:rPr lang="en-US" altLang="zh-CN" sz="1600"/>
                        <a:t>     0.1000</a:t>
                      </a:r>
                    </a:p>
                    <a:p>
                      <a:pPr marL="0" lvl="0" indent="0">
                        <a:buNone/>
                      </a:pPr>
                      <a:r>
                        <a:rPr lang="en-US" altLang="zh-CN" sz="1600"/>
                        <a:t>+   0.1110</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solidFill>
                          <a:schemeClr val="accent2"/>
                        </a:solidFill>
                      </a:endParaRPr>
                    </a:p>
                    <a:p>
                      <a:pPr marL="0" lvl="0" indent="0">
                        <a:buNone/>
                      </a:pPr>
                      <a:r>
                        <a:rPr lang="en-US" altLang="zh-CN" sz="1600">
                          <a:solidFill>
                            <a:schemeClr val="accent2"/>
                          </a:solidFill>
                        </a:rPr>
                        <a:t>110</a:t>
                      </a:r>
                      <a:r>
                        <a:rPr lang="en-US" altLang="zh-CN" sz="1600">
                          <a:solidFill>
                            <a:srgbClr val="A50021"/>
                          </a:solidFill>
                        </a:rPr>
                        <a:t>1</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3</a:t>
                      </a:r>
                      <a:r>
                        <a:rPr lang="zh-CN" altLang="en-US" sz="1600">
                          <a:ea typeface="Arial" panose="020B0604020202020204" pitchFamily="34" charset="0"/>
                        </a:rPr>
                        <a:t>，</a:t>
                      </a:r>
                    </a:p>
                    <a:p>
                      <a:pPr marL="0" lvl="0" indent="0">
                        <a:buNone/>
                      </a:pP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zh-CN" altLang="en-US" sz="1600" dirty="0">
                          <a:ea typeface="Arial" panose="020B0604020202020204" pitchFamily="34" charset="0"/>
                        </a:rPr>
                        <a:t>乘数为</a:t>
                      </a:r>
                      <a:r>
                        <a:rPr lang="en-US" altLang="zh-CN" sz="1600" dirty="0">
                          <a:ea typeface="Arial" panose="020B0604020202020204" pitchFamily="34" charset="0"/>
                        </a:rPr>
                        <a:t>1</a:t>
                      </a:r>
                      <a:r>
                        <a:rPr lang="zh-CN" altLang="en-US" sz="1600" dirty="0">
                          <a:ea typeface="Arial" panose="020B0604020202020204" pitchFamily="34" charset="0"/>
                        </a:rPr>
                        <a:t>，加上</a:t>
                      </a:r>
                      <a:r>
                        <a:rPr lang="en-US" altLang="zh-CN" sz="1600">
                          <a:ea typeface="Arial" panose="020B0604020202020204" pitchFamily="34" charset="0"/>
                        </a:rPr>
                        <a:t>x*</a:t>
                      </a:r>
                      <a:endParaRPr lang="zh-CN" altLang="en-US" sz="160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04">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1.0110</a:t>
                      </a:r>
                    </a:p>
                    <a:p>
                      <a:pPr marL="0" lvl="0" indent="0">
                        <a:buNone/>
                      </a:pPr>
                      <a:r>
                        <a:rPr lang="en-US" altLang="zh-CN" sz="1600"/>
                        <a:t>     0.1011</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solidFill>
                          <a:schemeClr val="accent2"/>
                        </a:solidFill>
                      </a:endParaRPr>
                    </a:p>
                    <a:p>
                      <a:pPr marL="0" lvl="0" indent="0">
                        <a:buNone/>
                      </a:pPr>
                      <a:r>
                        <a:rPr lang="en-US" altLang="zh-CN" sz="1600">
                          <a:solidFill>
                            <a:schemeClr val="accent2"/>
                          </a:solidFill>
                        </a:rPr>
                        <a:t>0110</a:t>
                      </a:r>
                      <a:endParaRPr lang="zh-CN" altLang="en-US" sz="1600">
                        <a:solidFill>
                          <a:schemeClr val="accent2"/>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4</a:t>
                      </a:r>
                      <a:endParaRPr lang="en-US" altLang="zh-CN" sz="1600">
                        <a:ea typeface="Arial" panose="020B0604020202020204" pitchFamily="34" charset="0"/>
                      </a:endParaRPr>
                    </a:p>
                    <a:p>
                      <a:pPr marL="0" lvl="0" indent="0">
                        <a:buNone/>
                      </a:pPr>
                      <a:r>
                        <a:rPr lang="zh-CN" altLang="en-US" sz="1600" dirty="0">
                          <a:ea typeface="Arial" panose="020B0604020202020204" pitchFamily="34" charset="0"/>
                        </a:rPr>
                        <a:t>乘数已全部移出</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933889">
            <a:extLst>
              <a:ext uri="{FF2B5EF4-FFF2-40B4-BE49-F238E27FC236}">
                <a16:creationId xmlns:a16="http://schemas.microsoft.com/office/drawing/2014/main" id="{7363AD5E-0809-45ED-A6E7-8E83E7C2861E}"/>
              </a:ext>
            </a:extLst>
          </p:cNvPr>
          <p:cNvSpPr>
            <a:spLocks noGrp="1" noChangeArrowheads="1"/>
          </p:cNvSpPr>
          <p:nvPr>
            <p:ph type="title"/>
          </p:nvPr>
        </p:nvSpPr>
        <p:spPr/>
        <p:txBody>
          <a:bodyPr/>
          <a:lstStyle/>
          <a:p>
            <a:r>
              <a:rPr lang="en-US" altLang="zh-CN" dirty="0"/>
              <a:t>2.3.1 </a:t>
            </a:r>
            <a:r>
              <a:rPr lang="zh-CN" altLang="en-US" dirty="0"/>
              <a:t>移位运算</a:t>
            </a:r>
          </a:p>
        </p:txBody>
      </p:sp>
      <p:sp>
        <p:nvSpPr>
          <p:cNvPr id="9218" name="文本占位符 933890">
            <a:extLst>
              <a:ext uri="{FF2B5EF4-FFF2-40B4-BE49-F238E27FC236}">
                <a16:creationId xmlns:a16="http://schemas.microsoft.com/office/drawing/2014/main" id="{C1DEF5E8-B297-4A4B-B282-DC6B5060EC00}"/>
              </a:ext>
            </a:extLst>
          </p:cNvPr>
          <p:cNvSpPr>
            <a:spLocks noGrp="1" noChangeArrowheads="1"/>
          </p:cNvSpPr>
          <p:nvPr>
            <p:ph idx="1"/>
          </p:nvPr>
        </p:nvSpPr>
        <p:spPr/>
        <p:txBody>
          <a:bodyPr/>
          <a:lstStyle/>
          <a:p>
            <a:pPr marL="609600" indent="-609600">
              <a:buFontTx/>
              <a:buAutoNum type="arabicPeriod"/>
            </a:pPr>
            <a:r>
              <a:rPr lang="zh-CN" altLang="en-US"/>
              <a:t>移位的意义</a:t>
            </a:r>
          </a:p>
          <a:p>
            <a:pPr marL="609600" indent="-609600">
              <a:buFontTx/>
              <a:buAutoNum type="arabicPeriod"/>
            </a:pPr>
            <a:endParaRPr lang="zh-CN" altLang="en-US"/>
          </a:p>
          <a:p>
            <a:pPr marL="609600" indent="-609600">
              <a:buFontTx/>
              <a:buAutoNum type="arabicPeriod"/>
            </a:pPr>
            <a:r>
              <a:rPr lang="zh-CN" altLang="en-US"/>
              <a:t>算术移位规则</a:t>
            </a:r>
          </a:p>
          <a:p>
            <a:pPr marL="609600" indent="-609600">
              <a:buFontTx/>
              <a:buAutoNum type="arabicPeriod"/>
            </a:pPr>
            <a:endParaRPr lang="zh-CN" altLang="en-US"/>
          </a:p>
          <a:p>
            <a:pPr marL="609600" indent="-609600">
              <a:buFontTx/>
              <a:buAutoNum type="arabicPeriod"/>
            </a:pPr>
            <a:r>
              <a:rPr lang="zh-CN" altLang="en-US"/>
              <a:t>算术移位与逻辑移位</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061889">
            <a:extLst>
              <a:ext uri="{FF2B5EF4-FFF2-40B4-BE49-F238E27FC236}">
                <a16:creationId xmlns:a16="http://schemas.microsoft.com/office/drawing/2014/main" id="{B22091FF-9E77-4D3E-8DB8-7A62712F46FB}"/>
              </a:ext>
            </a:extLst>
          </p:cNvPr>
          <p:cNvSpPr>
            <a:spLocks noGrp="1" noChangeArrowheads="1"/>
          </p:cNvSpPr>
          <p:nvPr>
            <p:ph type="title"/>
          </p:nvPr>
        </p:nvSpPr>
        <p:spPr/>
        <p:txBody>
          <a:bodyPr/>
          <a:lstStyle/>
          <a:p>
            <a:r>
              <a:rPr lang="zh-CN" altLang="en-US"/>
              <a:t>原码一位乘所需的硬件配置</a:t>
            </a:r>
          </a:p>
        </p:txBody>
      </p:sp>
      <p:graphicFrame>
        <p:nvGraphicFramePr>
          <p:cNvPr id="70658" name="对象 1061891">
            <a:extLst>
              <a:ext uri="{FF2B5EF4-FFF2-40B4-BE49-F238E27FC236}">
                <a16:creationId xmlns:a16="http://schemas.microsoft.com/office/drawing/2014/main" id="{48DCFD06-664D-49B8-94D2-3D0A7C9F6513}"/>
              </a:ext>
            </a:extLst>
          </p:cNvPr>
          <p:cNvGraphicFramePr>
            <a:graphicFrameLocks/>
          </p:cNvGraphicFramePr>
          <p:nvPr/>
        </p:nvGraphicFramePr>
        <p:xfrm>
          <a:off x="1419225" y="1035050"/>
          <a:ext cx="6305550" cy="4184650"/>
        </p:xfrm>
        <a:graphic>
          <a:graphicData uri="http://schemas.openxmlformats.org/presentationml/2006/ole">
            <mc:AlternateContent xmlns:mc="http://schemas.openxmlformats.org/markup-compatibility/2006">
              <mc:Choice xmlns:v="urn:schemas-microsoft-com:vml" Requires="v">
                <p:oleObj spid="_x0000_s70683" r:id="rId3" imgW="5334745" imgH="3600000" progId="Paint.Picture">
                  <p:embed/>
                </p:oleObj>
              </mc:Choice>
              <mc:Fallback>
                <p:oleObj r:id="rId3" imgW="5334745" imgH="3600000" progId="Paint.Picture">
                  <p:embed/>
                  <p:pic>
                    <p:nvPicPr>
                      <p:cNvPr id="0" name="对象 106189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1035050"/>
                        <a:ext cx="63055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0659" name="内容占位符 1">
            <a:extLst>
              <a:ext uri="{FF2B5EF4-FFF2-40B4-BE49-F238E27FC236}">
                <a16:creationId xmlns:a16="http://schemas.microsoft.com/office/drawing/2014/main" id="{009FB7FE-6B4C-4323-B500-87D114DA444A}"/>
              </a:ext>
            </a:extLst>
          </p:cNvPr>
          <p:cNvPicPr>
            <a:picLocks noGrp="1" noChangeAspect="1" noChangeArrowheads="1"/>
          </p:cNvPicPr>
          <p:nvPr>
            <p:ph idx="1"/>
          </p:nvPr>
        </p:nvPicPr>
        <p:blipFill>
          <a:blip r:embed="rId5">
            <a:lum contrast="6000"/>
            <a:extLst>
              <a:ext uri="{28A0092B-C50C-407E-A947-70E740481C1C}">
                <a14:useLocalDpi xmlns:a14="http://schemas.microsoft.com/office/drawing/2010/main" val="0"/>
              </a:ext>
            </a:extLst>
          </a:blip>
          <a:srcRect/>
          <a:stretch>
            <a:fillRect/>
          </a:stretch>
        </p:blipFill>
        <p:spPr>
          <a:xfrm>
            <a:off x="285750" y="5505450"/>
            <a:ext cx="8572500" cy="1214438"/>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060865">
            <a:extLst>
              <a:ext uri="{FF2B5EF4-FFF2-40B4-BE49-F238E27FC236}">
                <a16:creationId xmlns:a16="http://schemas.microsoft.com/office/drawing/2014/main" id="{DF9C94A4-B0DE-41BF-BEB7-19CA7F06542E}"/>
              </a:ext>
            </a:extLst>
          </p:cNvPr>
          <p:cNvSpPr>
            <a:spLocks noGrp="1" noChangeArrowheads="1"/>
          </p:cNvSpPr>
          <p:nvPr>
            <p:ph type="title"/>
          </p:nvPr>
        </p:nvSpPr>
        <p:spPr>
          <a:xfrm>
            <a:off x="457200" y="274638"/>
            <a:ext cx="946150" cy="5962650"/>
          </a:xfrm>
        </p:spPr>
        <p:txBody>
          <a:bodyPr/>
          <a:lstStyle/>
          <a:p>
            <a:r>
              <a:rPr lang="zh-CN" altLang="en-US"/>
              <a:t>原码一位乘控制流程</a:t>
            </a:r>
          </a:p>
        </p:txBody>
      </p:sp>
      <p:graphicFrame>
        <p:nvGraphicFramePr>
          <p:cNvPr id="71682" name="对象 1060867">
            <a:extLst>
              <a:ext uri="{FF2B5EF4-FFF2-40B4-BE49-F238E27FC236}">
                <a16:creationId xmlns:a16="http://schemas.microsoft.com/office/drawing/2014/main" id="{76237EB4-7E6E-4C1E-A6C3-882DFD11F388}"/>
              </a:ext>
            </a:extLst>
          </p:cNvPr>
          <p:cNvGraphicFramePr>
            <a:graphicFrameLocks/>
          </p:cNvGraphicFramePr>
          <p:nvPr/>
        </p:nvGraphicFramePr>
        <p:xfrm>
          <a:off x="2700338" y="188913"/>
          <a:ext cx="4476750" cy="6480175"/>
        </p:xfrm>
        <a:graphic>
          <a:graphicData uri="http://schemas.openxmlformats.org/presentationml/2006/ole">
            <mc:AlternateContent xmlns:mc="http://schemas.openxmlformats.org/markup-compatibility/2006">
              <mc:Choice xmlns:v="urn:schemas-microsoft-com:vml" Requires="v">
                <p:oleObj spid="_x0000_s71706" r:id="rId3" imgW="3448531" imgH="4990476" progId="Paint.Picture">
                  <p:embed/>
                </p:oleObj>
              </mc:Choice>
              <mc:Fallback>
                <p:oleObj r:id="rId3" imgW="3448531" imgH="4990476" progId="Paint.Picture">
                  <p:embed/>
                  <p:pic>
                    <p:nvPicPr>
                      <p:cNvPr id="0" name="对象 10608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88913"/>
                        <a:ext cx="447675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062913">
            <a:extLst>
              <a:ext uri="{FF2B5EF4-FFF2-40B4-BE49-F238E27FC236}">
                <a16:creationId xmlns:a16="http://schemas.microsoft.com/office/drawing/2014/main" id="{C4EE07FD-756F-4F8C-A08F-6893429A2FF1}"/>
              </a:ext>
            </a:extLst>
          </p:cNvPr>
          <p:cNvSpPr>
            <a:spLocks noGrp="1" noChangeArrowheads="1"/>
          </p:cNvSpPr>
          <p:nvPr>
            <p:ph type="title"/>
          </p:nvPr>
        </p:nvSpPr>
        <p:spPr/>
        <p:txBody>
          <a:bodyPr/>
          <a:lstStyle/>
          <a:p>
            <a:r>
              <a:rPr lang="en-US" altLang="zh-CN"/>
              <a:t>3. </a:t>
            </a:r>
            <a:r>
              <a:rPr lang="zh-CN" altLang="en-US"/>
              <a:t>原码两位乘</a:t>
            </a:r>
          </a:p>
        </p:txBody>
      </p:sp>
      <p:sp>
        <p:nvSpPr>
          <p:cNvPr id="72706" name="文本占位符 1062914">
            <a:extLst>
              <a:ext uri="{FF2B5EF4-FFF2-40B4-BE49-F238E27FC236}">
                <a16:creationId xmlns:a16="http://schemas.microsoft.com/office/drawing/2014/main" id="{D77337F5-2E5A-4AA8-9DCF-AC74B90A4667}"/>
              </a:ext>
            </a:extLst>
          </p:cNvPr>
          <p:cNvSpPr>
            <a:spLocks noGrp="1" noChangeArrowheads="1"/>
          </p:cNvSpPr>
          <p:nvPr>
            <p:ph idx="1"/>
          </p:nvPr>
        </p:nvSpPr>
        <p:spPr>
          <a:xfrm>
            <a:off x="457200" y="1268413"/>
            <a:ext cx="8229600" cy="2665412"/>
          </a:xfrm>
        </p:spPr>
        <p:txBody>
          <a:bodyPr/>
          <a:lstStyle/>
          <a:p>
            <a:pPr>
              <a:lnSpc>
                <a:spcPct val="80000"/>
              </a:lnSpc>
            </a:pPr>
            <a:r>
              <a:rPr lang="zh-CN" altLang="en-US" sz="2400"/>
              <a:t>目的：提高运算速度</a:t>
            </a:r>
          </a:p>
          <a:p>
            <a:pPr>
              <a:lnSpc>
                <a:spcPct val="80000"/>
              </a:lnSpc>
            </a:pPr>
            <a:endParaRPr lang="zh-CN" altLang="en-US" sz="2400"/>
          </a:p>
          <a:p>
            <a:pPr>
              <a:lnSpc>
                <a:spcPct val="80000"/>
              </a:lnSpc>
            </a:pPr>
            <a:r>
              <a:rPr lang="zh-CN" altLang="en-US" sz="2400"/>
              <a:t>原码两位乘与原码一位乘一样，符号位的运算和数值部分是分开进行的，但原码两位乘是用两位乘数的状态来决定新的部分积如何形成，因此可提高运算速度。</a:t>
            </a:r>
          </a:p>
          <a:p>
            <a:pPr>
              <a:lnSpc>
                <a:spcPct val="80000"/>
              </a:lnSpc>
            </a:pPr>
            <a:endParaRPr lang="zh-CN" altLang="en-US" sz="2400"/>
          </a:p>
          <a:p>
            <a:pPr>
              <a:lnSpc>
                <a:spcPct val="80000"/>
              </a:lnSpc>
            </a:pPr>
            <a:r>
              <a:rPr lang="zh-CN" altLang="en-US" sz="2400">
                <a:solidFill>
                  <a:srgbClr val="A50021"/>
                </a:solidFill>
              </a:rPr>
              <a:t>两位乘数共有</a:t>
            </a:r>
            <a:r>
              <a:rPr lang="en-US" altLang="zh-CN" sz="2400">
                <a:solidFill>
                  <a:srgbClr val="A50021"/>
                </a:solidFill>
              </a:rPr>
              <a:t>4</a:t>
            </a:r>
            <a:r>
              <a:rPr lang="zh-CN" altLang="en-US" sz="2400">
                <a:solidFill>
                  <a:srgbClr val="A50021"/>
                </a:solidFill>
              </a:rPr>
              <a:t>种状态，对应这</a:t>
            </a:r>
            <a:r>
              <a:rPr lang="en-US" altLang="zh-CN" sz="2400">
                <a:solidFill>
                  <a:srgbClr val="A50021"/>
                </a:solidFill>
              </a:rPr>
              <a:t>4</a:t>
            </a:r>
            <a:r>
              <a:rPr lang="zh-CN" altLang="en-US" sz="2400">
                <a:solidFill>
                  <a:srgbClr val="A50021"/>
                </a:solidFill>
              </a:rPr>
              <a:t>种状态可得下表。</a:t>
            </a:r>
            <a:r>
              <a:rPr lang="zh-CN" altLang="en-US" sz="2400"/>
              <a:t>  </a:t>
            </a:r>
          </a:p>
        </p:txBody>
      </p:sp>
      <p:graphicFrame>
        <p:nvGraphicFramePr>
          <p:cNvPr id="1062969" name="表格 1062968">
            <a:extLst>
              <a:ext uri="{FF2B5EF4-FFF2-40B4-BE49-F238E27FC236}">
                <a16:creationId xmlns:a16="http://schemas.microsoft.com/office/drawing/2014/main" id="{D1BD200F-6D9F-49DD-9ADC-D012929A218C}"/>
              </a:ext>
            </a:extLst>
          </p:cNvPr>
          <p:cNvGraphicFramePr/>
          <p:nvPr/>
        </p:nvGraphicFramePr>
        <p:xfrm>
          <a:off x="755650" y="4005263"/>
          <a:ext cx="7667625" cy="2286000"/>
        </p:xfrm>
        <a:graphic>
          <a:graphicData uri="http://schemas.openxmlformats.org/drawingml/2006/table">
            <a:tbl>
              <a:tblPr/>
              <a:tblGrid>
                <a:gridCol w="1962150">
                  <a:extLst>
                    <a:ext uri="{9D8B030D-6E8A-4147-A177-3AD203B41FA5}">
                      <a16:colId xmlns:a16="http://schemas.microsoft.com/office/drawing/2014/main" val="20000"/>
                    </a:ext>
                  </a:extLst>
                </a:gridCol>
                <a:gridCol w="5705475">
                  <a:extLst>
                    <a:ext uri="{9D8B030D-6E8A-4147-A177-3AD203B41FA5}">
                      <a16:colId xmlns:a16="http://schemas.microsoft.com/office/drawing/2014/main" val="20001"/>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t>乘数</a:t>
                      </a:r>
                      <a:r>
                        <a:rPr lang="en-US" altLang="zh-CN" sz="2400" b="0">
                          <a:ea typeface="宋体" panose="02010600030101010101" pitchFamily="2" charset="-122"/>
                        </a:rPr>
                        <a:t>y</a:t>
                      </a:r>
                      <a:r>
                        <a:rPr lang="en-US" altLang="zh-CN" sz="2400" b="0" baseline="-30000">
                          <a:ea typeface="宋体" panose="02010600030101010101" pitchFamily="2" charset="-122"/>
                        </a:rPr>
                        <a:t>n-1</a:t>
                      </a:r>
                      <a:r>
                        <a:rPr lang="en-US" altLang="zh-CN" sz="2400" b="0">
                          <a:ea typeface="宋体" panose="02010600030101010101" pitchFamily="2" charset="-122"/>
                        </a:rPr>
                        <a:t>y</a:t>
                      </a:r>
                      <a:r>
                        <a:rPr lang="en-US" altLang="zh-CN" sz="2400" b="0" baseline="-30000">
                          <a:ea typeface="宋体" panose="02010600030101010101" pitchFamily="2" charset="-122"/>
                        </a:rPr>
                        <a:t>n</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新的部分积</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等于原部分积右移两位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等于原部分积加被乘数后右移两位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等于原部分积加</a:t>
                      </a:r>
                      <a:r>
                        <a:rPr lang="en-US" altLang="zh-CN" sz="2400" dirty="0">
                          <a:latin typeface="楷体_GB2312" pitchFamily="49" charset="-122"/>
                        </a:rPr>
                        <a:t>2</a:t>
                      </a:r>
                      <a:r>
                        <a:rPr lang="zh-CN" altLang="en-US" sz="2400" dirty="0">
                          <a:latin typeface="楷体_GB2312" pitchFamily="49" charset="-122"/>
                        </a:rPr>
                        <a:t>倍被乘数后右移两位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solidFill>
                            <a:srgbClr val="FF0000"/>
                          </a:solidFill>
                          <a:latin typeface="楷体_GB2312" pitchFamily="49" charset="-122"/>
                        </a:rPr>
                        <a:t>等于原部分积加</a:t>
                      </a:r>
                      <a:r>
                        <a:rPr lang="en-US" altLang="zh-CN" sz="2400" dirty="0">
                          <a:solidFill>
                            <a:srgbClr val="FF0000"/>
                          </a:solidFill>
                          <a:latin typeface="楷体_GB2312" pitchFamily="49" charset="-122"/>
                        </a:rPr>
                        <a:t>3</a:t>
                      </a:r>
                      <a:r>
                        <a:rPr lang="zh-CN" altLang="en-US" sz="2400" dirty="0">
                          <a:solidFill>
                            <a:srgbClr val="FF0000"/>
                          </a:solidFill>
                          <a:latin typeface="楷体_GB2312" pitchFamily="49" charset="-122"/>
                        </a:rPr>
                        <a:t>倍被乘数后右移两位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072129">
            <a:extLst>
              <a:ext uri="{FF2B5EF4-FFF2-40B4-BE49-F238E27FC236}">
                <a16:creationId xmlns:a16="http://schemas.microsoft.com/office/drawing/2014/main" id="{3249EE81-11BB-4373-8851-2A1BA12B40D2}"/>
              </a:ext>
            </a:extLst>
          </p:cNvPr>
          <p:cNvSpPr>
            <a:spLocks noGrp="1" noChangeArrowheads="1"/>
          </p:cNvSpPr>
          <p:nvPr>
            <p:ph type="title"/>
          </p:nvPr>
        </p:nvSpPr>
        <p:spPr/>
        <p:txBody>
          <a:bodyPr/>
          <a:lstStyle/>
          <a:p>
            <a:r>
              <a:rPr lang="zh-CN" altLang="en-US"/>
              <a:t>原码两位乘</a:t>
            </a:r>
          </a:p>
        </p:txBody>
      </p:sp>
      <p:sp>
        <p:nvSpPr>
          <p:cNvPr id="73730" name="文本占位符 1072130">
            <a:extLst>
              <a:ext uri="{FF2B5EF4-FFF2-40B4-BE49-F238E27FC236}">
                <a16:creationId xmlns:a16="http://schemas.microsoft.com/office/drawing/2014/main" id="{698D3303-80FD-4015-AE5A-A16941F66359}"/>
              </a:ext>
            </a:extLst>
          </p:cNvPr>
          <p:cNvSpPr>
            <a:spLocks noGrp="1" noChangeArrowheads="1"/>
          </p:cNvSpPr>
          <p:nvPr>
            <p:ph idx="1"/>
          </p:nvPr>
        </p:nvSpPr>
        <p:spPr>
          <a:xfrm>
            <a:off x="457200" y="1268413"/>
            <a:ext cx="8229600" cy="5284787"/>
          </a:xfrm>
        </p:spPr>
        <p:txBody>
          <a:bodyPr/>
          <a:lstStyle/>
          <a:p>
            <a:r>
              <a:rPr lang="en-US" altLang="zh-CN"/>
              <a:t>2</a:t>
            </a:r>
            <a:r>
              <a:rPr lang="zh-CN" altLang="en-US"/>
              <a:t>倍被乘数：将被乘数左移一位实现</a:t>
            </a:r>
          </a:p>
          <a:p>
            <a:r>
              <a:rPr lang="en-US" altLang="zh-CN"/>
              <a:t>3</a:t>
            </a:r>
            <a:r>
              <a:rPr lang="zh-CN" altLang="en-US"/>
              <a:t>倍被乘数：分两步（</a:t>
            </a:r>
            <a:r>
              <a:rPr lang="en-US" altLang="zh-CN"/>
              <a:t>3=4-1</a:t>
            </a:r>
            <a:r>
              <a:rPr lang="zh-CN" altLang="en-US"/>
              <a:t>）</a:t>
            </a:r>
          </a:p>
          <a:p>
            <a:pPr lvl="1"/>
            <a:r>
              <a:rPr lang="zh-CN" altLang="en-US"/>
              <a:t>第一步先完成减</a:t>
            </a:r>
            <a:r>
              <a:rPr lang="en-US" altLang="zh-CN"/>
              <a:t>1</a:t>
            </a:r>
            <a:r>
              <a:rPr lang="zh-CN" altLang="en-US"/>
              <a:t>倍被乘数的操作；</a:t>
            </a:r>
          </a:p>
          <a:p>
            <a:pPr lvl="1"/>
            <a:r>
              <a:rPr lang="zh-CN" altLang="en-US"/>
              <a:t>第二步完成加</a:t>
            </a:r>
            <a:r>
              <a:rPr lang="en-US" altLang="zh-CN"/>
              <a:t>4</a:t>
            </a:r>
            <a:r>
              <a:rPr lang="zh-CN" altLang="en-US"/>
              <a:t>倍被乘数的操作。 </a:t>
            </a:r>
          </a:p>
          <a:p>
            <a:pPr lvl="2"/>
            <a:r>
              <a:rPr lang="zh-CN" altLang="en-US"/>
              <a:t>加</a:t>
            </a:r>
            <a:r>
              <a:rPr lang="en-US" altLang="zh-CN"/>
              <a:t>4</a:t>
            </a:r>
            <a:r>
              <a:rPr lang="zh-CN" altLang="en-US"/>
              <a:t>倍被乘数的操作实际上是由</a:t>
            </a:r>
            <a:r>
              <a:rPr lang="zh-CN" altLang="en-US">
                <a:solidFill>
                  <a:srgbClr val="FF0000"/>
                </a:solidFill>
              </a:rPr>
              <a:t>比“</a:t>
            </a:r>
            <a:r>
              <a:rPr lang="en-US" altLang="zh-CN">
                <a:solidFill>
                  <a:srgbClr val="FF0000"/>
                </a:solidFill>
              </a:rPr>
              <a:t>11”</a:t>
            </a:r>
            <a:r>
              <a:rPr lang="zh-CN" altLang="en-US">
                <a:solidFill>
                  <a:srgbClr val="FF0000"/>
                </a:solidFill>
              </a:rPr>
              <a:t>高</a:t>
            </a:r>
            <a:r>
              <a:rPr lang="zh-CN" altLang="en-US"/>
              <a:t>的两位乘数代替完成的，可以看作是在高两位乘数上加“</a:t>
            </a:r>
            <a:r>
              <a:rPr lang="en-US" altLang="zh-CN"/>
              <a:t>1”</a:t>
            </a:r>
            <a:r>
              <a:rPr lang="zh-CN" altLang="en-US"/>
              <a:t>。这个“</a:t>
            </a:r>
            <a:r>
              <a:rPr lang="en-US" altLang="zh-CN"/>
              <a:t>1”</a:t>
            </a:r>
            <a:r>
              <a:rPr lang="zh-CN" altLang="en-US"/>
              <a:t>可暂时存在</a:t>
            </a:r>
            <a:r>
              <a:rPr lang="en-US" altLang="zh-CN"/>
              <a:t>C</a:t>
            </a:r>
            <a:r>
              <a:rPr lang="en-US" altLang="zh-CN" baseline="-25000"/>
              <a:t>j</a:t>
            </a:r>
            <a:r>
              <a:rPr lang="zh-CN" altLang="en-US"/>
              <a:t>触发器中。机器完成置“</a:t>
            </a:r>
            <a:r>
              <a:rPr lang="en-US" altLang="zh-CN"/>
              <a:t>1” C</a:t>
            </a:r>
            <a:r>
              <a:rPr lang="en-US" altLang="zh-CN" baseline="-25000"/>
              <a:t>j</a:t>
            </a:r>
            <a:r>
              <a:rPr lang="zh-CN" altLang="en-US"/>
              <a:t>即意味着对高两位乘数加</a:t>
            </a:r>
            <a:r>
              <a:rPr lang="en-US" altLang="zh-CN"/>
              <a:t>1</a:t>
            </a:r>
            <a:r>
              <a:rPr lang="zh-CN" altLang="en-US"/>
              <a:t>，也即要求高两位乘数代替本两位乘数“</a:t>
            </a:r>
            <a:r>
              <a:rPr lang="en-US" altLang="zh-CN"/>
              <a:t>11”</a:t>
            </a:r>
            <a:r>
              <a:rPr lang="zh-CN" altLang="en-US"/>
              <a:t>来完成加</a:t>
            </a:r>
            <a:r>
              <a:rPr lang="en-US" altLang="zh-CN"/>
              <a:t>4</a:t>
            </a:r>
            <a:r>
              <a:rPr lang="zh-CN" altLang="en-US"/>
              <a:t>倍被乘数的操作。 </a:t>
            </a:r>
          </a:p>
          <a:p>
            <a:pPr lvl="1"/>
            <a:r>
              <a:rPr lang="zh-CN" altLang="en-US"/>
              <a:t>两步分别由两拍完成</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073153">
            <a:extLst>
              <a:ext uri="{FF2B5EF4-FFF2-40B4-BE49-F238E27FC236}">
                <a16:creationId xmlns:a16="http://schemas.microsoft.com/office/drawing/2014/main" id="{0D2729B9-5B2E-4AE5-85AC-C3C627466621}"/>
              </a:ext>
            </a:extLst>
          </p:cNvPr>
          <p:cNvSpPr>
            <a:spLocks noGrp="1" noChangeArrowheads="1"/>
          </p:cNvSpPr>
          <p:nvPr>
            <p:ph type="title"/>
          </p:nvPr>
        </p:nvSpPr>
        <p:spPr/>
        <p:txBody>
          <a:bodyPr/>
          <a:lstStyle/>
          <a:p>
            <a:r>
              <a:rPr lang="zh-CN" altLang="en-US"/>
              <a:t>原码两位乘</a:t>
            </a:r>
          </a:p>
        </p:txBody>
      </p:sp>
      <p:graphicFrame>
        <p:nvGraphicFramePr>
          <p:cNvPr id="1073289" name="表格 1073288">
            <a:extLst>
              <a:ext uri="{FF2B5EF4-FFF2-40B4-BE49-F238E27FC236}">
                <a16:creationId xmlns:a16="http://schemas.microsoft.com/office/drawing/2014/main" id="{46FA2EAA-3E05-4C44-94E8-6857BE2AE84B}"/>
              </a:ext>
            </a:extLst>
          </p:cNvPr>
          <p:cNvGraphicFramePr/>
          <p:nvPr/>
        </p:nvGraphicFramePr>
        <p:xfrm>
          <a:off x="611188" y="1844675"/>
          <a:ext cx="7993062" cy="3566016"/>
        </p:xfrm>
        <a:graphic>
          <a:graphicData uri="http://schemas.openxmlformats.org/drawingml/2006/table">
            <a:tbl>
              <a:tblPr/>
              <a:tblGrid>
                <a:gridCol w="2232025">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4248149">
                  <a:extLst>
                    <a:ext uri="{9D8B030D-6E8A-4147-A177-3AD203B41FA5}">
                      <a16:colId xmlns:a16="http://schemas.microsoft.com/office/drawing/2014/main" val="20002"/>
                    </a:ext>
                  </a:extLst>
                </a:gridCol>
              </a:tblGrid>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乘数判断位</a:t>
                      </a:r>
                      <a:r>
                        <a:rPr lang="en-US" altLang="zh-CN" sz="2000" b="0">
                          <a:ea typeface="宋体" panose="02010600030101010101" pitchFamily="2" charset="-122"/>
                        </a:rPr>
                        <a:t>y</a:t>
                      </a:r>
                      <a:r>
                        <a:rPr lang="en-US" altLang="zh-CN" sz="2000" b="0" baseline="-30000">
                          <a:ea typeface="宋体" panose="02010600030101010101" pitchFamily="2" charset="-122"/>
                        </a:rPr>
                        <a:t>n-1</a:t>
                      </a:r>
                      <a:r>
                        <a:rPr lang="en-US" altLang="zh-CN" sz="2000" b="0">
                          <a:ea typeface="宋体" panose="02010600030101010101" pitchFamily="2" charset="-122"/>
                        </a:rPr>
                        <a:t>y </a:t>
                      </a:r>
                      <a:r>
                        <a:rPr lang="en-US" altLang="zh-CN" sz="2000" b="0" baseline="-30000">
                          <a:ea typeface="宋体" panose="02010600030101010101" pitchFamily="2" charset="-122"/>
                        </a:rPr>
                        <a:t>n</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标志位</a:t>
                      </a:r>
                      <a:r>
                        <a:rPr lang="en-US" altLang="zh-CN" sz="2000" b="0" err="1">
                          <a:ea typeface="宋体" panose="02010600030101010101" pitchFamily="2" charset="-122"/>
                        </a:rPr>
                        <a:t>C</a:t>
                      </a:r>
                      <a:r>
                        <a:rPr lang="en-US" altLang="zh-CN" sz="2000" b="0" baseline="-30000" err="1">
                          <a:ea typeface="宋体" panose="02010600030101010101" pitchFamily="2" charset="-122"/>
                        </a:rPr>
                        <a:t>j</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操 作 内 容</a:t>
                      </a: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z→2,y*→2,C</a:t>
                      </a:r>
                      <a:r>
                        <a:rPr lang="en-US" altLang="zh-CN" sz="2000" b="0" baseline="-30000">
                          <a:ea typeface="宋体" panose="02010600030101010101" pitchFamily="2" charset="-122"/>
                        </a:rPr>
                        <a:t>j</a:t>
                      </a:r>
                      <a:r>
                        <a:rPr lang="zh-CN" altLang="en-US" sz="2000" b="0" dirty="0">
                          <a:ea typeface="宋体" panose="02010600030101010101" pitchFamily="2" charset="-122"/>
                        </a:rPr>
                        <a:t>保持“</a:t>
                      </a: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z+x*→2, y*→2,C</a:t>
                      </a:r>
                      <a:r>
                        <a:rPr lang="en-US" altLang="zh-CN" sz="2000" b="0" baseline="-30000">
                          <a:ea typeface="宋体" panose="02010600030101010101" pitchFamily="2" charset="-122"/>
                        </a:rPr>
                        <a:t>j</a:t>
                      </a:r>
                      <a:r>
                        <a:rPr lang="zh-CN" altLang="en-US" sz="2000" b="0" dirty="0">
                          <a:ea typeface="宋体" panose="02010600030101010101" pitchFamily="2" charset="-122"/>
                        </a:rPr>
                        <a:t>保持“</a:t>
                      </a: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z+2x*→2, y*→2,C</a:t>
                      </a:r>
                      <a:r>
                        <a:rPr lang="en-US" altLang="zh-CN" sz="2000" b="0" baseline="-30000">
                          <a:ea typeface="宋体" panose="02010600030101010101" pitchFamily="2" charset="-122"/>
                        </a:rPr>
                        <a:t>j</a:t>
                      </a:r>
                      <a:r>
                        <a:rPr lang="zh-CN" altLang="en-US" sz="2000" b="0" dirty="0">
                          <a:ea typeface="宋体" panose="02010600030101010101" pitchFamily="2" charset="-122"/>
                        </a:rPr>
                        <a:t>保持“</a:t>
                      </a: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dirty="0">
                          <a:ea typeface="宋体" panose="02010600030101010101" pitchFamily="2" charset="-122"/>
                        </a:rPr>
                        <a:t>z-x*→2, y*→2,</a:t>
                      </a:r>
                      <a:r>
                        <a:rPr lang="zh-CN" altLang="en-US" sz="2000" b="0" dirty="0">
                          <a:ea typeface="宋体" panose="02010600030101010101" pitchFamily="2" charset="-122"/>
                        </a:rPr>
                        <a:t>置“</a:t>
                      </a:r>
                      <a:r>
                        <a:rPr lang="en-US" altLang="zh-CN" sz="2000" b="0">
                          <a:ea typeface="宋体" panose="02010600030101010101" pitchFamily="2" charset="-122"/>
                        </a:rPr>
                        <a:t>1”C</a:t>
                      </a:r>
                      <a:r>
                        <a:rPr lang="en-US" altLang="zh-CN" sz="2000" b="0" baseline="-30000">
                          <a:ea typeface="宋体" panose="02010600030101010101" pitchFamily="2" charset="-122"/>
                        </a:rPr>
                        <a:t>j</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dirty="0">
                          <a:ea typeface="宋体" panose="02010600030101010101" pitchFamily="2" charset="-122"/>
                        </a:rPr>
                        <a:t>z+x*→2, y*→2,</a:t>
                      </a:r>
                      <a:r>
                        <a:rPr lang="zh-CN" altLang="en-US" sz="2000" b="0" dirty="0">
                          <a:ea typeface="宋体" panose="02010600030101010101" pitchFamily="2" charset="-122"/>
                        </a:rPr>
                        <a:t>置“</a:t>
                      </a:r>
                      <a:r>
                        <a:rPr lang="en-US" altLang="zh-CN" sz="2000" b="0">
                          <a:ea typeface="宋体" panose="02010600030101010101" pitchFamily="2" charset="-122"/>
                        </a:rPr>
                        <a:t>0”C</a:t>
                      </a:r>
                      <a:r>
                        <a:rPr lang="en-US" altLang="zh-CN" sz="2000" b="0" baseline="-30000">
                          <a:ea typeface="宋体" panose="02010600030101010101" pitchFamily="2" charset="-122"/>
                        </a:rPr>
                        <a:t>j</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dirty="0">
                          <a:ea typeface="宋体" panose="02010600030101010101" pitchFamily="2" charset="-122"/>
                        </a:rPr>
                        <a:t>z+2x*→2, y*→2,</a:t>
                      </a:r>
                      <a:r>
                        <a:rPr lang="zh-CN" altLang="en-US" sz="2000" b="0" dirty="0">
                          <a:ea typeface="宋体" panose="02010600030101010101" pitchFamily="2" charset="-122"/>
                        </a:rPr>
                        <a:t>置“</a:t>
                      </a:r>
                      <a:r>
                        <a:rPr lang="en-US" altLang="zh-CN" sz="2000" b="0">
                          <a:ea typeface="宋体" panose="02010600030101010101" pitchFamily="2" charset="-122"/>
                        </a:rPr>
                        <a:t>0”C</a:t>
                      </a:r>
                      <a:r>
                        <a:rPr lang="en-US" altLang="zh-CN" sz="2000" b="0" baseline="-30000">
                          <a:ea typeface="宋体" panose="02010600030101010101" pitchFamily="2" charset="-122"/>
                        </a:rPr>
                        <a:t>j</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10</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err="1">
                          <a:ea typeface="宋体" panose="02010600030101010101" pitchFamily="2" charset="-122"/>
                        </a:rPr>
                        <a:t>z-x*→2, y*→2, C</a:t>
                      </a:r>
                      <a:r>
                        <a:rPr lang="en-US" altLang="zh-CN" sz="2000" b="0" baseline="-30000" err="1">
                          <a:ea typeface="宋体" panose="02010600030101010101" pitchFamily="2" charset="-122"/>
                        </a:rPr>
                        <a:t>j</a:t>
                      </a:r>
                      <a:r>
                        <a:rPr lang="zh-CN" altLang="en-US" sz="2000" b="0" dirty="0">
                          <a:ea typeface="宋体" panose="02010600030101010101" pitchFamily="2" charset="-122"/>
                        </a:rPr>
                        <a:t>保持“</a:t>
                      </a: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9616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z→2,y*→2,C</a:t>
                      </a:r>
                      <a:r>
                        <a:rPr lang="en-US" altLang="zh-CN" sz="2000" b="0" baseline="-30000">
                          <a:ea typeface="宋体" panose="02010600030101010101" pitchFamily="2" charset="-122"/>
                        </a:rPr>
                        <a:t>j</a:t>
                      </a:r>
                      <a:r>
                        <a:rPr lang="zh-CN" altLang="en-US" sz="2000" b="0" dirty="0">
                          <a:ea typeface="宋体" panose="02010600030101010101" pitchFamily="2" charset="-122"/>
                        </a:rPr>
                        <a:t>保持“</a:t>
                      </a:r>
                      <a:r>
                        <a:rPr lang="en-US" altLang="zh-CN" sz="2000" b="0">
                          <a:ea typeface="宋体" panose="02010600030101010101" pitchFamily="2" charset="-122"/>
                        </a:rPr>
                        <a:t>1”</a:t>
                      </a:r>
                      <a:endParaRPr lang="zh-CN" altLang="en-US" sz="2000" b="0">
                        <a:ea typeface="宋体" panose="02010600030101010101" pitchFamily="2" charset="-122"/>
                      </a:endParaRPr>
                    </a:p>
                  </a:txBody>
                  <a:tcPr marT="45712" marB="4571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162241">
            <a:extLst>
              <a:ext uri="{FF2B5EF4-FFF2-40B4-BE49-F238E27FC236}">
                <a16:creationId xmlns:a16="http://schemas.microsoft.com/office/drawing/2014/main" id="{6A2CBE9F-D513-4032-AF66-5EF3FEE01D49}"/>
              </a:ext>
            </a:extLst>
          </p:cNvPr>
          <p:cNvSpPr>
            <a:spLocks noGrp="1" noChangeArrowheads="1"/>
          </p:cNvSpPr>
          <p:nvPr>
            <p:ph type="title"/>
          </p:nvPr>
        </p:nvSpPr>
        <p:spPr/>
        <p:txBody>
          <a:bodyPr/>
          <a:lstStyle/>
          <a:p>
            <a:r>
              <a:rPr lang="zh-CN" altLang="en-US"/>
              <a:t>原码两位乘</a:t>
            </a:r>
          </a:p>
        </p:txBody>
      </p:sp>
      <p:sp>
        <p:nvSpPr>
          <p:cNvPr id="76802" name="文本占位符 1162242">
            <a:extLst>
              <a:ext uri="{FF2B5EF4-FFF2-40B4-BE49-F238E27FC236}">
                <a16:creationId xmlns:a16="http://schemas.microsoft.com/office/drawing/2014/main" id="{2807A4B9-065A-4654-B711-6220B9D90128}"/>
              </a:ext>
            </a:extLst>
          </p:cNvPr>
          <p:cNvSpPr>
            <a:spLocks noGrp="1" noChangeArrowheads="1"/>
          </p:cNvSpPr>
          <p:nvPr>
            <p:ph idx="1"/>
          </p:nvPr>
        </p:nvSpPr>
        <p:spPr>
          <a:xfrm>
            <a:off x="457200" y="1000125"/>
            <a:ext cx="8229600" cy="4857750"/>
          </a:xfrm>
        </p:spPr>
        <p:txBody>
          <a:bodyPr/>
          <a:lstStyle/>
          <a:p>
            <a:r>
              <a:rPr lang="zh-CN" altLang="en-US" sz="2400" dirty="0">
                <a:solidFill>
                  <a:srgbClr val="000000"/>
                </a:solidFill>
              </a:rPr>
              <a:t>表中</a:t>
            </a:r>
            <a:r>
              <a:rPr lang="en-US" altLang="zh-CN" sz="2400" dirty="0">
                <a:solidFill>
                  <a:srgbClr val="000000"/>
                </a:solidFill>
              </a:rPr>
              <a:t>z</a:t>
            </a:r>
            <a:r>
              <a:rPr lang="zh-CN" altLang="en-US" sz="2400" dirty="0">
                <a:solidFill>
                  <a:srgbClr val="000000"/>
                </a:solidFill>
              </a:rPr>
              <a:t>表示原有部分积，</a:t>
            </a:r>
            <a:r>
              <a:rPr lang="en-US" altLang="zh-CN" sz="2400" dirty="0">
                <a:solidFill>
                  <a:srgbClr val="000000"/>
                </a:solidFill>
              </a:rPr>
              <a:t>x*</a:t>
            </a:r>
            <a:r>
              <a:rPr lang="zh-CN" altLang="en-US" sz="2400" dirty="0">
                <a:solidFill>
                  <a:srgbClr val="000000"/>
                </a:solidFill>
              </a:rPr>
              <a:t>表示被乘数的绝对值，</a:t>
            </a:r>
            <a:r>
              <a:rPr lang="en-US" altLang="zh-CN" sz="2400" dirty="0">
                <a:solidFill>
                  <a:srgbClr val="000000"/>
                </a:solidFill>
              </a:rPr>
              <a:t>y*</a:t>
            </a:r>
            <a:r>
              <a:rPr lang="zh-CN" altLang="en-US" sz="2400" dirty="0">
                <a:solidFill>
                  <a:srgbClr val="000000"/>
                </a:solidFill>
              </a:rPr>
              <a:t>表示乘数的绝对值，</a:t>
            </a:r>
            <a:r>
              <a:rPr lang="en-US" altLang="zh-CN" sz="2400" dirty="0">
                <a:solidFill>
                  <a:srgbClr val="000000"/>
                </a:solidFill>
              </a:rPr>
              <a:t>→2</a:t>
            </a:r>
            <a:r>
              <a:rPr lang="zh-CN" altLang="en-US" sz="2400" dirty="0">
                <a:solidFill>
                  <a:srgbClr val="000000"/>
                </a:solidFill>
              </a:rPr>
              <a:t>表示右移两位。</a:t>
            </a:r>
          </a:p>
          <a:p>
            <a:r>
              <a:rPr lang="zh-CN" altLang="en-US" sz="2400" dirty="0">
                <a:solidFill>
                  <a:srgbClr val="000000"/>
                </a:solidFill>
              </a:rPr>
              <a:t>当作</a:t>
            </a:r>
            <a:r>
              <a:rPr lang="en-US" altLang="zh-CN" sz="2400" dirty="0">
                <a:solidFill>
                  <a:srgbClr val="000000"/>
                </a:solidFill>
              </a:rPr>
              <a:t>-x*</a:t>
            </a:r>
            <a:r>
              <a:rPr lang="zh-CN" altLang="en-US" sz="2400" dirty="0">
                <a:solidFill>
                  <a:srgbClr val="000000"/>
                </a:solidFill>
              </a:rPr>
              <a:t>运算时，一般采用加</a:t>
            </a:r>
            <a:r>
              <a:rPr lang="en-US" altLang="zh-CN" sz="2400" dirty="0">
                <a:solidFill>
                  <a:srgbClr val="000000"/>
                </a:solidFill>
              </a:rPr>
              <a:t>[-x*]</a:t>
            </a:r>
            <a:r>
              <a:rPr lang="zh-CN" altLang="en-US" sz="2400" baseline="-30000" dirty="0">
                <a:solidFill>
                  <a:srgbClr val="000000"/>
                </a:solidFill>
              </a:rPr>
              <a:t>补</a:t>
            </a:r>
            <a:r>
              <a:rPr lang="zh-CN" altLang="en-US" sz="2400" dirty="0">
                <a:solidFill>
                  <a:srgbClr val="000000"/>
                </a:solidFill>
              </a:rPr>
              <a:t>来实现。这样，</a:t>
            </a:r>
            <a:r>
              <a:rPr lang="zh-CN" altLang="en-US" sz="2400" dirty="0">
                <a:solidFill>
                  <a:srgbClr val="A50021"/>
                </a:solidFill>
              </a:rPr>
              <a:t>参与原码两位乘运算的操作数是绝对值的补码</a:t>
            </a:r>
            <a:r>
              <a:rPr lang="zh-CN" altLang="en-US" sz="2400" dirty="0">
                <a:solidFill>
                  <a:srgbClr val="000000"/>
                </a:solidFill>
              </a:rPr>
              <a:t>，因此运算中右移两位的操作也必须按补码右移规则完成。</a:t>
            </a:r>
          </a:p>
          <a:p>
            <a:r>
              <a:rPr lang="zh-CN" altLang="en-US" sz="2400" dirty="0">
                <a:solidFill>
                  <a:srgbClr val="000000"/>
                </a:solidFill>
              </a:rPr>
              <a:t>乘法过程中可能要加</a:t>
            </a:r>
            <a:r>
              <a:rPr lang="en-US" altLang="zh-CN" sz="2400" dirty="0">
                <a:solidFill>
                  <a:srgbClr val="000000"/>
                </a:solidFill>
              </a:rPr>
              <a:t>2</a:t>
            </a:r>
            <a:r>
              <a:rPr lang="zh-CN" altLang="en-US" sz="2400" dirty="0">
                <a:solidFill>
                  <a:srgbClr val="000000"/>
                </a:solidFill>
              </a:rPr>
              <a:t>倍被乘数，即</a:t>
            </a:r>
            <a:r>
              <a:rPr lang="en-US" altLang="zh-CN" sz="2400" dirty="0">
                <a:solidFill>
                  <a:srgbClr val="000000"/>
                </a:solidFill>
              </a:rPr>
              <a:t>+[2x*]</a:t>
            </a:r>
            <a:r>
              <a:rPr lang="zh-CN" altLang="en-US" sz="2400" baseline="-30000" dirty="0">
                <a:solidFill>
                  <a:srgbClr val="000000"/>
                </a:solidFill>
              </a:rPr>
              <a:t>补</a:t>
            </a:r>
            <a:r>
              <a:rPr lang="zh-CN" altLang="en-US" sz="2400" dirty="0">
                <a:solidFill>
                  <a:srgbClr val="000000"/>
                </a:solidFill>
              </a:rPr>
              <a:t>，使部分积的绝对值大于</a:t>
            </a:r>
            <a:r>
              <a:rPr lang="en-US" altLang="zh-CN" sz="2400" dirty="0">
                <a:solidFill>
                  <a:srgbClr val="000000"/>
                </a:solidFill>
              </a:rPr>
              <a:t>2</a:t>
            </a:r>
            <a:r>
              <a:rPr lang="zh-CN" altLang="en-US" sz="2400" dirty="0">
                <a:solidFill>
                  <a:srgbClr val="000000"/>
                </a:solidFill>
              </a:rPr>
              <a:t>。</a:t>
            </a:r>
          </a:p>
          <a:p>
            <a:pPr lvl="1"/>
            <a:r>
              <a:rPr lang="zh-CN" altLang="en-US" sz="2000" dirty="0">
                <a:solidFill>
                  <a:srgbClr val="000000"/>
                </a:solidFill>
              </a:rPr>
              <a:t>只有对部分积取三位符号位，且以最高符号位作为真正的符号位，才能保证运算过程正确无误。</a:t>
            </a:r>
          </a:p>
          <a:p>
            <a:endParaRPr lang="zh-CN" altLang="en-US" sz="2400" dirty="0">
              <a:solidFill>
                <a:srgbClr val="000000"/>
              </a:solidFill>
            </a:endParaRPr>
          </a:p>
          <a:p>
            <a:r>
              <a:rPr lang="zh-CN" altLang="en-US" sz="2400" dirty="0">
                <a:solidFill>
                  <a:srgbClr val="000000"/>
                </a:solidFill>
              </a:rPr>
              <a:t>此外，为了统一用两位乘数和一位</a:t>
            </a:r>
            <a:r>
              <a:rPr lang="en-US" altLang="zh-CN" sz="2400" dirty="0" err="1">
                <a:solidFill>
                  <a:srgbClr val="000000"/>
                </a:solidFill>
              </a:rPr>
              <a:t>C</a:t>
            </a:r>
            <a:r>
              <a:rPr lang="en-US" altLang="zh-CN" sz="2400" baseline="-30000" dirty="0" err="1">
                <a:solidFill>
                  <a:srgbClr val="000000"/>
                </a:solidFill>
              </a:rPr>
              <a:t>j</a:t>
            </a:r>
            <a:r>
              <a:rPr lang="zh-CN" altLang="en-US" sz="2400" dirty="0">
                <a:solidFill>
                  <a:srgbClr val="000000"/>
                </a:solidFill>
              </a:rPr>
              <a:t>共同配合管理全部操作，与原码一位乘不同的是，需在乘数（当乘数位数为偶数时）的最高位前增加两个</a:t>
            </a:r>
            <a:r>
              <a:rPr lang="en-US" altLang="zh-CN" sz="2400" dirty="0">
                <a:solidFill>
                  <a:srgbClr val="000000"/>
                </a:solidFill>
              </a:rPr>
              <a:t>0</a:t>
            </a:r>
            <a:r>
              <a:rPr lang="zh-CN" altLang="en-US" sz="2400" dirty="0">
                <a:solidFill>
                  <a:srgbClr val="000000"/>
                </a:solidFill>
              </a:rPr>
              <a:t>。这样，当乘数最高两个有效位出现“</a:t>
            </a:r>
            <a:r>
              <a:rPr lang="en-US" altLang="zh-CN" sz="2400" dirty="0">
                <a:solidFill>
                  <a:srgbClr val="000000"/>
                </a:solidFill>
              </a:rPr>
              <a:t>11”</a:t>
            </a:r>
            <a:r>
              <a:rPr lang="zh-CN" altLang="en-US" sz="2400" dirty="0">
                <a:solidFill>
                  <a:srgbClr val="000000"/>
                </a:solidFill>
              </a:rPr>
              <a:t>时， </a:t>
            </a:r>
            <a:r>
              <a:rPr lang="en-US" altLang="zh-CN" sz="2400" dirty="0" err="1">
                <a:solidFill>
                  <a:srgbClr val="000000"/>
                </a:solidFill>
              </a:rPr>
              <a:t>C</a:t>
            </a:r>
            <a:r>
              <a:rPr lang="en-US" altLang="zh-CN" sz="2400" baseline="-30000" dirty="0" err="1">
                <a:solidFill>
                  <a:srgbClr val="000000"/>
                </a:solidFill>
              </a:rPr>
              <a:t>j</a:t>
            </a:r>
            <a:r>
              <a:rPr lang="zh-CN" altLang="en-US" sz="2400" dirty="0">
                <a:solidFill>
                  <a:srgbClr val="000000"/>
                </a:solidFill>
              </a:rPr>
              <a:t>需置“</a:t>
            </a:r>
            <a:r>
              <a:rPr lang="en-US" altLang="zh-CN" sz="2400" dirty="0">
                <a:solidFill>
                  <a:srgbClr val="000000"/>
                </a:solidFill>
              </a:rPr>
              <a:t>1”</a:t>
            </a:r>
            <a:r>
              <a:rPr lang="zh-CN" altLang="en-US" sz="2400" dirty="0">
                <a:solidFill>
                  <a:srgbClr val="000000"/>
                </a:solidFill>
              </a:rPr>
              <a:t>，再与所添补的两个</a:t>
            </a:r>
            <a:r>
              <a:rPr lang="en-US" altLang="zh-CN" sz="2400" dirty="0">
                <a:solidFill>
                  <a:srgbClr val="000000"/>
                </a:solidFill>
              </a:rPr>
              <a:t>0</a:t>
            </a:r>
            <a:r>
              <a:rPr lang="zh-CN" altLang="en-US" sz="2400" dirty="0">
                <a:solidFill>
                  <a:srgbClr val="000000"/>
                </a:solidFill>
              </a:rPr>
              <a:t>结合呈</a:t>
            </a:r>
            <a:r>
              <a:rPr lang="en-US" altLang="zh-CN" sz="2400" dirty="0">
                <a:solidFill>
                  <a:srgbClr val="000000"/>
                </a:solidFill>
              </a:rPr>
              <a:t>001</a:t>
            </a:r>
            <a:r>
              <a:rPr lang="zh-CN" altLang="en-US" sz="2400" dirty="0">
                <a:solidFill>
                  <a:srgbClr val="000000"/>
                </a:solidFill>
              </a:rPr>
              <a:t>状态，以完成加</a:t>
            </a:r>
            <a:r>
              <a:rPr lang="en-US" altLang="zh-CN" sz="2400" dirty="0">
                <a:solidFill>
                  <a:srgbClr val="000000"/>
                </a:solidFill>
              </a:rPr>
              <a:t>x*</a:t>
            </a:r>
            <a:r>
              <a:rPr lang="zh-CN" altLang="en-US" sz="2400" dirty="0">
                <a:solidFill>
                  <a:srgbClr val="000000"/>
                </a:solidFill>
              </a:rPr>
              <a:t>的操作（此步不必移位）。</a:t>
            </a:r>
            <a:r>
              <a:rPr lang="zh-CN" altLang="en-US" sz="2400"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075201">
            <a:extLst>
              <a:ext uri="{FF2B5EF4-FFF2-40B4-BE49-F238E27FC236}">
                <a16:creationId xmlns:a16="http://schemas.microsoft.com/office/drawing/2014/main" id="{5BC85DDF-EC94-438D-A889-879FFC293BEA}"/>
              </a:ext>
            </a:extLst>
          </p:cNvPr>
          <p:cNvSpPr>
            <a:spLocks noGrp="1" noChangeArrowheads="1"/>
          </p:cNvSpPr>
          <p:nvPr>
            <p:ph type="title"/>
          </p:nvPr>
        </p:nvSpPr>
        <p:spPr/>
        <p:txBody>
          <a:bodyPr/>
          <a:lstStyle/>
          <a:p>
            <a:r>
              <a:rPr lang="zh-CN" altLang="en-US"/>
              <a:t>例 </a:t>
            </a:r>
          </a:p>
        </p:txBody>
      </p:sp>
      <p:sp>
        <p:nvSpPr>
          <p:cNvPr id="77826" name="文本占位符 1075202">
            <a:extLst>
              <a:ext uri="{FF2B5EF4-FFF2-40B4-BE49-F238E27FC236}">
                <a16:creationId xmlns:a16="http://schemas.microsoft.com/office/drawing/2014/main" id="{DBF06BA1-10D2-44BE-85A8-46786951F161}"/>
              </a:ext>
            </a:extLst>
          </p:cNvPr>
          <p:cNvSpPr>
            <a:spLocks noGrp="1" noChangeArrowheads="1"/>
          </p:cNvSpPr>
          <p:nvPr>
            <p:ph idx="1"/>
          </p:nvPr>
        </p:nvSpPr>
        <p:spPr>
          <a:xfrm>
            <a:off x="457200" y="1268413"/>
            <a:ext cx="8229600" cy="5184775"/>
          </a:xfrm>
        </p:spPr>
        <p:txBody>
          <a:bodyPr/>
          <a:lstStyle/>
          <a:p>
            <a:pPr>
              <a:lnSpc>
                <a:spcPct val="80000"/>
              </a:lnSpc>
            </a:pPr>
            <a:r>
              <a:rPr lang="zh-CN" altLang="en-US" sz="2000"/>
              <a:t>设</a:t>
            </a:r>
            <a:r>
              <a:rPr lang="en-US" altLang="zh-CN" sz="2000"/>
              <a:t>x=0.111111</a:t>
            </a:r>
            <a:r>
              <a:rPr lang="zh-CN" altLang="en-US" sz="2000"/>
              <a:t>，</a:t>
            </a:r>
            <a:r>
              <a:rPr lang="en-US" altLang="zh-CN" sz="2000"/>
              <a:t>y=-0.111001</a:t>
            </a:r>
            <a:r>
              <a:rPr lang="zh-CN" altLang="en-US" sz="2000"/>
              <a:t>，用原码两位乘求</a:t>
            </a:r>
            <a:r>
              <a:rPr lang="en-US" altLang="zh-CN" sz="2000"/>
              <a:t>[x• y]</a:t>
            </a:r>
            <a:r>
              <a:rPr lang="zh-CN" altLang="en-US" sz="2000" baseline="-25000"/>
              <a:t>原</a:t>
            </a:r>
            <a:r>
              <a:rPr lang="zh-CN" altLang="en-US" sz="2000"/>
              <a:t>。 </a:t>
            </a:r>
          </a:p>
          <a:p>
            <a:pPr>
              <a:lnSpc>
                <a:spcPct val="80000"/>
              </a:lnSpc>
            </a:pPr>
            <a:r>
              <a:rPr lang="zh-CN" altLang="en-US" sz="2000"/>
              <a:t>解：</a:t>
            </a:r>
            <a:r>
              <a:rPr lang="en-US" altLang="zh-CN" sz="2000"/>
              <a:t>①</a:t>
            </a:r>
            <a:r>
              <a:rPr lang="zh-CN" altLang="en-US" sz="2000"/>
              <a:t>数值部分的运算如下表所示，其中</a:t>
            </a:r>
            <a:r>
              <a:rPr lang="en-US" altLang="zh-CN" sz="2000"/>
              <a:t>x*=0.111111, [-x*]</a:t>
            </a:r>
            <a:r>
              <a:rPr lang="zh-CN" altLang="en-US" sz="2000" baseline="-25000"/>
              <a:t>补</a:t>
            </a:r>
            <a:r>
              <a:rPr lang="en-US" altLang="zh-CN" sz="2000"/>
              <a:t>=1.000001 ,2x*=1.111110, y*=0.111001</a:t>
            </a:r>
            <a:r>
              <a:rPr lang="zh-CN" altLang="en-US" sz="2000"/>
              <a:t>。</a:t>
            </a:r>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pPr>
            <a:endParaRPr lang="zh-CN" altLang="en-US" sz="2000"/>
          </a:p>
          <a:p>
            <a:pPr>
              <a:lnSpc>
                <a:spcPct val="80000"/>
              </a:lnSpc>
              <a:buFontTx/>
              <a:buNone/>
            </a:pPr>
            <a:r>
              <a:rPr lang="zh-CN" altLang="en-US" sz="2000"/>
              <a:t>　　</a:t>
            </a:r>
            <a:r>
              <a:rPr lang="en-US" altLang="zh-CN" sz="2000"/>
              <a:t>②</a:t>
            </a:r>
            <a:r>
              <a:rPr lang="zh-CN" altLang="en-US" sz="2000"/>
              <a:t>乘积的符号为 </a:t>
            </a:r>
            <a:r>
              <a:rPr lang="en-US" altLang="zh-CN" sz="2000"/>
              <a:t>1</a:t>
            </a:r>
          </a:p>
          <a:p>
            <a:pPr>
              <a:lnSpc>
                <a:spcPct val="80000"/>
              </a:lnSpc>
              <a:buFontTx/>
              <a:buNone/>
            </a:pPr>
            <a:r>
              <a:rPr lang="zh-CN" altLang="en-US" sz="2000"/>
              <a:t>　　故</a:t>
            </a:r>
            <a:r>
              <a:rPr lang="en-US" altLang="zh-CN" sz="2000"/>
              <a:t>[x• y]</a:t>
            </a:r>
            <a:r>
              <a:rPr lang="zh-CN" altLang="en-US" sz="2000" baseline="-25000"/>
              <a:t>原</a:t>
            </a:r>
            <a:r>
              <a:rPr lang="en-US" altLang="zh-CN" sz="2000"/>
              <a:t>=1.111000000111</a:t>
            </a:r>
            <a:r>
              <a:rPr lang="zh-CN" altLang="en-US" sz="2000"/>
              <a:t>。 </a:t>
            </a:r>
          </a:p>
        </p:txBody>
      </p:sp>
      <p:graphicFrame>
        <p:nvGraphicFramePr>
          <p:cNvPr id="1075327" name="表格 1075326">
            <a:extLst>
              <a:ext uri="{FF2B5EF4-FFF2-40B4-BE49-F238E27FC236}">
                <a16:creationId xmlns:a16="http://schemas.microsoft.com/office/drawing/2014/main" id="{E1824239-A9D1-4886-B864-194D1FC6F223}"/>
              </a:ext>
            </a:extLst>
          </p:cNvPr>
          <p:cNvGraphicFramePr/>
          <p:nvPr/>
        </p:nvGraphicFramePr>
        <p:xfrm>
          <a:off x="684213" y="2133600"/>
          <a:ext cx="7416800" cy="3602040"/>
        </p:xfrm>
        <a:graphic>
          <a:graphicData uri="http://schemas.openxmlformats.org/drawingml/2006/table">
            <a:tbl>
              <a:tblPr/>
              <a:tblGrid>
                <a:gridCol w="1704975">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3324225">
                  <a:extLst>
                    <a:ext uri="{9D8B030D-6E8A-4147-A177-3AD203B41FA5}">
                      <a16:colId xmlns:a16="http://schemas.microsoft.com/office/drawing/2014/main" val="20003"/>
                    </a:ext>
                  </a:extLst>
                </a:gridCol>
              </a:tblGrid>
              <a:tr h="30482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ea typeface="宋体" panose="02010600030101010101" pitchFamily="2" charset="-122"/>
                        </a:rPr>
                        <a:t>部分积</a:t>
                      </a: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ea typeface="宋体" panose="02010600030101010101" pitchFamily="2" charset="-122"/>
                        </a:rPr>
                        <a:t>乘数</a:t>
                      </a:r>
                      <a:r>
                        <a:rPr lang="en-US" altLang="zh-CN" sz="1400">
                          <a:ea typeface="宋体" panose="02010600030101010101" pitchFamily="2" charset="-122"/>
                        </a:rPr>
                        <a:t>y*</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err="1">
                          <a:ea typeface="宋体" panose="02010600030101010101" pitchFamily="2" charset="-122"/>
                        </a:rPr>
                        <a:t>C</a:t>
                      </a:r>
                      <a:r>
                        <a:rPr lang="en-US" altLang="zh-CN" sz="1400" baseline="-30000" err="1">
                          <a:ea typeface="宋体" panose="02010600030101010101" pitchFamily="2" charset="-122"/>
                        </a:rPr>
                        <a:t>j</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400" dirty="0">
                          <a:ea typeface="宋体" panose="02010600030101010101" pitchFamily="2" charset="-122"/>
                        </a:rPr>
                        <a:t>说</a:t>
                      </a:r>
                      <a:r>
                        <a:rPr lang="en-US" altLang="zh-CN" sz="1400" dirty="0">
                          <a:ea typeface="宋体" panose="02010600030101010101" pitchFamily="2" charset="-122"/>
                        </a:rPr>
                        <a:t>   </a:t>
                      </a:r>
                      <a:r>
                        <a:rPr lang="zh-CN" altLang="en-US" sz="1400" dirty="0">
                          <a:ea typeface="宋体" panose="02010600030101010101" pitchFamily="2" charset="-122"/>
                        </a:rPr>
                        <a:t>明</a:t>
                      </a: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0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a:ea typeface="宋体" panose="02010600030101010101" pitchFamily="2" charset="-122"/>
                        </a:rPr>
                        <a:t>000.000000</a:t>
                      </a:r>
                      <a:br>
                        <a:rPr lang="en-US" altLang="zh-CN" sz="1400">
                          <a:ea typeface="宋体" panose="02010600030101010101" pitchFamily="2" charset="-122"/>
                        </a:rPr>
                      </a:br>
                      <a:r>
                        <a:rPr lang="en-US" altLang="zh-CN" sz="1400">
                          <a:ea typeface="宋体" panose="02010600030101010101" pitchFamily="2" charset="-122"/>
                        </a:rPr>
                        <a:t>000.111111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400">
                          <a:ea typeface="宋体" panose="02010600030101010101" pitchFamily="2" charset="-122"/>
                        </a:rPr>
                        <a:t>001110</a:t>
                      </a:r>
                      <a:r>
                        <a:rPr lang="en-US" altLang="zh-CN" sz="1400" u="sng">
                          <a:ea typeface="宋体" panose="02010600030101010101" pitchFamily="2" charset="-122"/>
                        </a:rPr>
                        <a:t>01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u="sng">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400" dirty="0">
                          <a:ea typeface="宋体" panose="02010600030101010101" pitchFamily="2" charset="-122"/>
                        </a:rPr>
                        <a:t>开始，部分积为</a:t>
                      </a:r>
                      <a:r>
                        <a:rPr lang="en-US" altLang="zh-CN" sz="1400" err="1">
                          <a:ea typeface="宋体" panose="02010600030101010101" pitchFamily="2" charset="-122"/>
                        </a:rPr>
                        <a:t>0, C</a:t>
                      </a:r>
                      <a:r>
                        <a:rPr lang="en-US" altLang="zh-CN" sz="1400" baseline="-30000" err="1">
                          <a:ea typeface="宋体" panose="02010600030101010101" pitchFamily="2" charset="-122"/>
                        </a:rPr>
                        <a:t>j</a:t>
                      </a:r>
                      <a:r>
                        <a:rPr lang="en-US" altLang="zh-CN" sz="1400" dirty="0">
                          <a:ea typeface="宋体" panose="02010600030101010101" pitchFamily="2" charset="-122"/>
                        </a:rPr>
                        <a:t>=0</a:t>
                      </a:r>
                      <a:br>
                        <a:rPr lang="en-US" altLang="zh-CN" sz="1400" dirty="0">
                          <a:ea typeface="宋体" panose="02010600030101010101" pitchFamily="2" charset="-122"/>
                        </a:rPr>
                      </a:br>
                      <a:r>
                        <a:rPr lang="zh-CN" altLang="en-US" sz="1400" dirty="0">
                          <a:ea typeface="宋体" panose="02010600030101010101" pitchFamily="2" charset="-122"/>
                        </a:rPr>
                        <a:t>根据</a:t>
                      </a:r>
                      <a:r>
                        <a:rPr lang="en-US" altLang="zh-CN" sz="1400">
                          <a:ea typeface="宋体" panose="02010600030101010101" pitchFamily="2" charset="-122"/>
                        </a:rPr>
                        <a:t>y</a:t>
                      </a:r>
                      <a:r>
                        <a:rPr lang="en-US" altLang="zh-CN" sz="1400" baseline="-30000">
                          <a:ea typeface="宋体" panose="02010600030101010101" pitchFamily="2" charset="-122"/>
                        </a:rPr>
                        <a:t>n-1</a:t>
                      </a:r>
                      <a:r>
                        <a:rPr lang="en-US" altLang="zh-CN" sz="1400">
                          <a:ea typeface="宋体" panose="02010600030101010101" pitchFamily="2" charset="-122"/>
                        </a:rPr>
                        <a:t>y</a:t>
                      </a:r>
                      <a:r>
                        <a:rPr lang="en-US" altLang="zh-CN" sz="1400" baseline="-30000">
                          <a:ea typeface="宋体" panose="02010600030101010101" pitchFamily="2" charset="-122"/>
                        </a:rPr>
                        <a:t>n</a:t>
                      </a:r>
                      <a:r>
                        <a:rPr lang="en-US" altLang="zh-CN" sz="1400">
                          <a:ea typeface="宋体" panose="02010600030101010101" pitchFamily="2" charset="-122"/>
                        </a:rPr>
                        <a:t>C</a:t>
                      </a:r>
                      <a:r>
                        <a:rPr lang="en-US" altLang="zh-CN" sz="1400" baseline="-30000">
                          <a:ea typeface="宋体" panose="02010600030101010101" pitchFamily="2" charset="-122"/>
                        </a:rPr>
                        <a:t>j</a:t>
                      </a:r>
                      <a:r>
                        <a:rPr lang="en-US" altLang="zh-CN" sz="1400" dirty="0">
                          <a:ea typeface="宋体" panose="02010600030101010101" pitchFamily="2" charset="-122"/>
                        </a:rPr>
                        <a:t>=010</a:t>
                      </a:r>
                      <a:r>
                        <a:rPr lang="zh-CN" altLang="en-US" sz="1400" dirty="0">
                          <a:ea typeface="宋体" panose="02010600030101010101" pitchFamily="2" charset="-122"/>
                        </a:rPr>
                        <a:t>加</a:t>
                      </a:r>
                      <a:r>
                        <a:rPr lang="en-US" altLang="zh-CN" sz="1400" dirty="0">
                          <a:ea typeface="宋体" panose="02010600030101010101" pitchFamily="2" charset="-122"/>
                        </a:rPr>
                        <a:t>x*</a:t>
                      </a:r>
                      <a:r>
                        <a:rPr lang="zh-CN" altLang="en-US" sz="1400" dirty="0">
                          <a:ea typeface="宋体" panose="02010600030101010101" pitchFamily="2" charset="-122"/>
                        </a:rPr>
                        <a:t>，保持</a:t>
                      </a:r>
                      <a:r>
                        <a:rPr lang="en-US" altLang="zh-CN" sz="1400" err="1">
                          <a:ea typeface="宋体" panose="02010600030101010101" pitchFamily="2" charset="-122"/>
                        </a:rPr>
                        <a:t>C</a:t>
                      </a:r>
                      <a:r>
                        <a:rPr lang="en-US" altLang="zh-CN" sz="1400" baseline="-30000" err="1">
                          <a:ea typeface="宋体" panose="02010600030101010101" pitchFamily="2" charset="-122"/>
                        </a:rPr>
                        <a:t>j</a:t>
                      </a:r>
                      <a:r>
                        <a:rPr lang="en-US" altLang="zh-CN" sz="1400">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3158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a:ea typeface="宋体" panose="02010600030101010101" pitchFamily="2" charset="-122"/>
                        </a:rPr>
                        <a:t>000.111111</a:t>
                      </a:r>
                      <a:br>
                        <a:rPr lang="en-US" altLang="zh-CN" sz="1400">
                          <a:ea typeface="宋体" panose="02010600030101010101" pitchFamily="2" charset="-122"/>
                        </a:rPr>
                      </a:br>
                      <a:r>
                        <a:rPr lang="en-US" altLang="zh-CN" sz="1400">
                          <a:ea typeface="宋体" panose="02010600030101010101" pitchFamily="2" charset="-122"/>
                        </a:rPr>
                        <a:t>000.001111</a:t>
                      </a:r>
                      <a:br>
                        <a:rPr lang="en-US" altLang="zh-CN" sz="1400">
                          <a:ea typeface="宋体" panose="02010600030101010101" pitchFamily="2" charset="-122"/>
                        </a:rPr>
                      </a:br>
                      <a:r>
                        <a:rPr lang="en-US" altLang="zh-CN" sz="1400">
                          <a:ea typeface="宋体" panose="02010600030101010101" pitchFamily="2" charset="-122"/>
                        </a:rPr>
                        <a:t>001.111110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1400">
                        <a:solidFill>
                          <a:schemeClr val="accent2"/>
                        </a:solidFill>
                        <a:ea typeface="宋体" panose="02010600030101010101" pitchFamily="2" charset="-122"/>
                      </a:endParaRPr>
                    </a:p>
                    <a:p>
                      <a:pPr marL="0" lvl="0" indent="0">
                        <a:spcBef>
                          <a:spcPct val="0"/>
                        </a:spcBef>
                        <a:buNone/>
                      </a:pPr>
                      <a:r>
                        <a:rPr lang="en-US" altLang="zh-CN" sz="1400">
                          <a:solidFill>
                            <a:schemeClr val="accent2"/>
                          </a:solidFill>
                          <a:ea typeface="宋体" panose="02010600030101010101" pitchFamily="2" charset="-122"/>
                        </a:rPr>
                        <a:t>11</a:t>
                      </a:r>
                      <a:r>
                        <a:rPr lang="en-US" altLang="zh-CN" sz="1400">
                          <a:ea typeface="宋体" panose="02010600030101010101" pitchFamily="2" charset="-122"/>
                        </a:rPr>
                        <a:t>0011</a:t>
                      </a:r>
                      <a:r>
                        <a:rPr lang="en-US" altLang="zh-CN" sz="1400" u="sng">
                          <a:ea typeface="宋体" panose="02010600030101010101" pitchFamily="2" charset="-122"/>
                        </a:rPr>
                        <a:t>10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u="sng">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400" dirty="0">
                          <a:ea typeface="宋体" panose="02010600030101010101" pitchFamily="2" charset="-122"/>
                        </a:rPr>
                        <a:t>→2,</a:t>
                      </a:r>
                      <a:r>
                        <a:rPr lang="zh-CN" altLang="en-US" sz="1400" dirty="0">
                          <a:ea typeface="宋体" panose="02010600030101010101" pitchFamily="2" charset="-122"/>
                        </a:rPr>
                        <a:t>得新的部分积，乘数同时</a:t>
                      </a:r>
                      <a:r>
                        <a:rPr lang="en-US" altLang="zh-CN" sz="1400" dirty="0">
                          <a:ea typeface="宋体" panose="02010600030101010101" pitchFamily="2" charset="-122"/>
                        </a:rPr>
                        <a:t>→2</a:t>
                      </a:r>
                      <a:r>
                        <a:rPr lang="zh-CN" altLang="en-US" sz="1400" dirty="0">
                          <a:ea typeface="宋体" panose="02010600030101010101" pitchFamily="2" charset="-122"/>
                        </a:rPr>
                        <a:t>位</a:t>
                      </a:r>
                      <a:br>
                        <a:rPr lang="zh-CN" altLang="en-US" sz="1400" dirty="0">
                          <a:ea typeface="宋体" panose="02010600030101010101" pitchFamily="2" charset="-122"/>
                        </a:rPr>
                      </a:br>
                      <a:r>
                        <a:rPr lang="zh-CN" altLang="en-US" sz="1400" dirty="0">
                          <a:ea typeface="宋体" panose="02010600030101010101" pitchFamily="2" charset="-122"/>
                        </a:rPr>
                        <a:t>根据</a:t>
                      </a:r>
                      <a:r>
                        <a:rPr lang="en-US" altLang="zh-CN" sz="1400">
                          <a:ea typeface="宋体" panose="02010600030101010101" pitchFamily="2" charset="-122"/>
                        </a:rPr>
                        <a:t>y</a:t>
                      </a:r>
                      <a:r>
                        <a:rPr lang="en-US" altLang="zh-CN" sz="1400" baseline="-30000">
                          <a:ea typeface="宋体" panose="02010600030101010101" pitchFamily="2" charset="-122"/>
                        </a:rPr>
                        <a:t>n-1</a:t>
                      </a:r>
                      <a:r>
                        <a:rPr lang="en-US" altLang="zh-CN" sz="1400">
                          <a:ea typeface="宋体" panose="02010600030101010101" pitchFamily="2" charset="-122"/>
                        </a:rPr>
                        <a:t>y</a:t>
                      </a:r>
                      <a:r>
                        <a:rPr lang="en-US" altLang="zh-CN" sz="1400" baseline="-30000">
                          <a:ea typeface="宋体" panose="02010600030101010101" pitchFamily="2" charset="-122"/>
                        </a:rPr>
                        <a:t>n</a:t>
                      </a:r>
                      <a:r>
                        <a:rPr lang="en-US" altLang="zh-CN" sz="1400">
                          <a:ea typeface="宋体" panose="02010600030101010101" pitchFamily="2" charset="-122"/>
                        </a:rPr>
                        <a:t>C</a:t>
                      </a:r>
                      <a:r>
                        <a:rPr lang="en-US" altLang="zh-CN" sz="1400" baseline="-30000">
                          <a:ea typeface="宋体" panose="02010600030101010101" pitchFamily="2" charset="-122"/>
                        </a:rPr>
                        <a:t>j</a:t>
                      </a:r>
                      <a:r>
                        <a:rPr lang="en-US" altLang="zh-CN" sz="1400" dirty="0">
                          <a:ea typeface="宋体" panose="02010600030101010101" pitchFamily="2" charset="-122"/>
                        </a:rPr>
                        <a:t>=100</a:t>
                      </a:r>
                      <a:r>
                        <a:rPr lang="zh-CN" altLang="en-US" sz="1400" dirty="0">
                          <a:ea typeface="宋体" panose="02010600030101010101" pitchFamily="2" charset="-122"/>
                        </a:rPr>
                        <a:t>加</a:t>
                      </a:r>
                      <a:r>
                        <a:rPr lang="en-US" altLang="zh-CN" sz="1400" dirty="0">
                          <a:ea typeface="宋体" panose="02010600030101010101" pitchFamily="2" charset="-122"/>
                        </a:rPr>
                        <a:t>2x*</a:t>
                      </a:r>
                      <a:r>
                        <a:rPr lang="zh-CN" altLang="en-US" sz="1400" dirty="0">
                          <a:ea typeface="宋体" panose="02010600030101010101" pitchFamily="2" charset="-122"/>
                        </a:rPr>
                        <a:t>，保持</a:t>
                      </a:r>
                      <a:r>
                        <a:rPr lang="en-US" altLang="zh-CN" sz="1400" err="1">
                          <a:ea typeface="宋体" panose="02010600030101010101" pitchFamily="2" charset="-122"/>
                        </a:rPr>
                        <a:t>C</a:t>
                      </a:r>
                      <a:r>
                        <a:rPr lang="en-US" altLang="zh-CN" sz="1400" baseline="-30000" err="1">
                          <a:ea typeface="宋体" panose="02010600030101010101" pitchFamily="2" charset="-122"/>
                        </a:rPr>
                        <a:t>j</a:t>
                      </a:r>
                      <a:r>
                        <a:rPr lang="en-US" altLang="zh-CN" sz="1400">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73158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a:ea typeface="宋体" panose="02010600030101010101" pitchFamily="2" charset="-122"/>
                        </a:rPr>
                        <a:t>010.001101</a:t>
                      </a:r>
                      <a:br>
                        <a:rPr lang="en-US" altLang="zh-CN" sz="1400">
                          <a:ea typeface="宋体" panose="02010600030101010101" pitchFamily="2" charset="-122"/>
                        </a:rPr>
                      </a:br>
                      <a:r>
                        <a:rPr lang="en-US" altLang="zh-CN" sz="1400">
                          <a:ea typeface="宋体" panose="02010600030101010101" pitchFamily="2" charset="-122"/>
                        </a:rPr>
                        <a:t>000.100011</a:t>
                      </a:r>
                      <a:br>
                        <a:rPr lang="en-US" altLang="zh-CN" sz="1400">
                          <a:ea typeface="宋体" panose="02010600030101010101" pitchFamily="2" charset="-122"/>
                        </a:rPr>
                      </a:br>
                      <a:r>
                        <a:rPr lang="en-US" altLang="zh-CN" sz="1400">
                          <a:ea typeface="宋体" panose="02010600030101010101" pitchFamily="2" charset="-122"/>
                        </a:rPr>
                        <a:t>111.000001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400">
                          <a:ea typeface="宋体" panose="02010600030101010101" pitchFamily="2" charset="-122"/>
                        </a:rPr>
                        <a:t>11</a:t>
                      </a:r>
                      <a:br>
                        <a:rPr lang="en-US" altLang="zh-CN" sz="1400">
                          <a:ea typeface="宋体" panose="02010600030101010101" pitchFamily="2" charset="-122"/>
                        </a:rPr>
                      </a:br>
                      <a:r>
                        <a:rPr lang="en-US" altLang="zh-CN" sz="1400">
                          <a:solidFill>
                            <a:schemeClr val="accent2"/>
                          </a:solidFill>
                          <a:ea typeface="宋体" panose="02010600030101010101" pitchFamily="2" charset="-122"/>
                        </a:rPr>
                        <a:t>0111</a:t>
                      </a:r>
                      <a:r>
                        <a:rPr lang="en-US" altLang="zh-CN" sz="1400">
                          <a:ea typeface="宋体" panose="02010600030101010101" pitchFamily="2" charset="-122"/>
                        </a:rPr>
                        <a:t>00</a:t>
                      </a:r>
                      <a:r>
                        <a:rPr lang="en-US" altLang="zh-CN" sz="1400" u="sng">
                          <a:ea typeface="宋体" panose="02010600030101010101" pitchFamily="2" charset="-122"/>
                        </a:rPr>
                        <a:t>11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u="sng">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1400">
                        <a:ea typeface="宋体" panose="02010600030101010101" pitchFamily="2" charset="-122"/>
                      </a:endParaRPr>
                    </a:p>
                    <a:p>
                      <a:pPr marL="0" lvl="0" indent="0">
                        <a:spcBef>
                          <a:spcPct val="0"/>
                        </a:spcBef>
                        <a:buNone/>
                      </a:pPr>
                      <a:r>
                        <a:rPr lang="en-US" altLang="zh-CN" sz="1400" dirty="0">
                          <a:ea typeface="宋体" panose="02010600030101010101" pitchFamily="2" charset="-122"/>
                        </a:rPr>
                        <a:t>→2,</a:t>
                      </a:r>
                      <a:r>
                        <a:rPr lang="zh-CN" altLang="en-US" sz="1400" dirty="0">
                          <a:ea typeface="宋体" panose="02010600030101010101" pitchFamily="2" charset="-122"/>
                        </a:rPr>
                        <a:t>得新的部分积，乘数同时</a:t>
                      </a:r>
                      <a:r>
                        <a:rPr lang="en-US" altLang="zh-CN" sz="1400" dirty="0">
                          <a:ea typeface="宋体" panose="02010600030101010101" pitchFamily="2" charset="-122"/>
                        </a:rPr>
                        <a:t>→2</a:t>
                      </a:r>
                      <a:r>
                        <a:rPr lang="zh-CN" altLang="en-US" sz="1400" dirty="0">
                          <a:ea typeface="宋体" panose="02010600030101010101" pitchFamily="2" charset="-122"/>
                        </a:rPr>
                        <a:t>位</a:t>
                      </a:r>
                      <a:br>
                        <a:rPr lang="zh-CN" altLang="en-US" sz="1400" dirty="0">
                          <a:ea typeface="宋体" panose="02010600030101010101" pitchFamily="2" charset="-122"/>
                        </a:rPr>
                      </a:br>
                      <a:r>
                        <a:rPr lang="zh-CN" altLang="en-US" sz="1400" dirty="0">
                          <a:ea typeface="宋体" panose="02010600030101010101" pitchFamily="2" charset="-122"/>
                        </a:rPr>
                        <a:t>根据</a:t>
                      </a:r>
                      <a:r>
                        <a:rPr lang="en-US" altLang="zh-CN" sz="1400">
                          <a:ea typeface="宋体" panose="02010600030101010101" pitchFamily="2" charset="-122"/>
                        </a:rPr>
                        <a:t>y</a:t>
                      </a:r>
                      <a:r>
                        <a:rPr lang="en-US" altLang="zh-CN" sz="1400" baseline="-30000">
                          <a:ea typeface="宋体" panose="02010600030101010101" pitchFamily="2" charset="-122"/>
                        </a:rPr>
                        <a:t>n-1</a:t>
                      </a:r>
                      <a:r>
                        <a:rPr lang="en-US" altLang="zh-CN" sz="1400">
                          <a:ea typeface="宋体" panose="02010600030101010101" pitchFamily="2" charset="-122"/>
                        </a:rPr>
                        <a:t>y</a:t>
                      </a:r>
                      <a:r>
                        <a:rPr lang="en-US" altLang="zh-CN" sz="1400" baseline="-30000">
                          <a:ea typeface="宋体" panose="02010600030101010101" pitchFamily="2" charset="-122"/>
                        </a:rPr>
                        <a:t>n</a:t>
                      </a:r>
                      <a:r>
                        <a:rPr lang="en-US" altLang="zh-CN" sz="1400">
                          <a:ea typeface="宋体" panose="02010600030101010101" pitchFamily="2" charset="-122"/>
                        </a:rPr>
                        <a:t>C</a:t>
                      </a:r>
                      <a:r>
                        <a:rPr lang="en-US" altLang="zh-CN" sz="1400" baseline="-30000">
                          <a:ea typeface="宋体" panose="02010600030101010101" pitchFamily="2" charset="-122"/>
                        </a:rPr>
                        <a:t>j</a:t>
                      </a:r>
                      <a:r>
                        <a:rPr lang="en-US" altLang="zh-CN" sz="1400" err="1">
                          <a:ea typeface="宋体" panose="02010600030101010101" pitchFamily="2" charset="-122"/>
                        </a:rPr>
                        <a:t>=110</a:t>
                      </a:r>
                      <a:r>
                        <a:rPr lang="zh-CN" altLang="en-US" sz="1400" err="1">
                          <a:ea typeface="宋体" panose="02010600030101010101" pitchFamily="2" charset="-122"/>
                        </a:rPr>
                        <a:t>减</a:t>
                      </a:r>
                      <a:r>
                        <a:rPr lang="en-US" altLang="zh-CN" sz="1400" err="1">
                          <a:ea typeface="宋体" panose="02010600030101010101" pitchFamily="2" charset="-122"/>
                        </a:rPr>
                        <a:t>x*</a:t>
                      </a:r>
                      <a:r>
                        <a:rPr lang="zh-CN" altLang="en-US" sz="1400" err="1">
                          <a:ea typeface="宋体" panose="02010600030101010101" pitchFamily="2" charset="-122"/>
                        </a:rPr>
                        <a:t>，</a:t>
                      </a:r>
                      <a:r>
                        <a:rPr lang="en-US" altLang="zh-CN" sz="1400" err="1">
                          <a:ea typeface="宋体" panose="02010600030101010101" pitchFamily="2" charset="-122"/>
                        </a:rPr>
                        <a:t>C</a:t>
                      </a:r>
                      <a:r>
                        <a:rPr lang="en-US" altLang="zh-CN" sz="1400" baseline="-30000" err="1">
                          <a:ea typeface="宋体" panose="02010600030101010101" pitchFamily="2" charset="-122"/>
                        </a:rPr>
                        <a:t>j</a:t>
                      </a:r>
                      <a:r>
                        <a:rPr lang="zh-CN" altLang="en-US" sz="1400" dirty="0">
                          <a:ea typeface="宋体" panose="02010600030101010101" pitchFamily="2" charset="-122"/>
                        </a:rPr>
                        <a:t>置“</a:t>
                      </a:r>
                      <a:r>
                        <a:rPr lang="en-US" altLang="zh-CN" sz="1400">
                          <a:ea typeface="宋体" panose="02010600030101010101" pitchFamily="2" charset="-122"/>
                        </a:rPr>
                        <a:t>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3158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a:ea typeface="宋体" panose="02010600030101010101" pitchFamily="2" charset="-122"/>
                        </a:rPr>
                        <a:t>111.100100</a:t>
                      </a:r>
                      <a:br>
                        <a:rPr lang="en-US" altLang="zh-CN" sz="1400">
                          <a:ea typeface="宋体" panose="02010600030101010101" pitchFamily="2" charset="-122"/>
                        </a:rPr>
                      </a:br>
                      <a:r>
                        <a:rPr lang="en-US" altLang="zh-CN" sz="1400">
                          <a:ea typeface="宋体" panose="02010600030101010101" pitchFamily="2" charset="-122"/>
                        </a:rPr>
                        <a:t>111.111001</a:t>
                      </a:r>
                      <a:br>
                        <a:rPr lang="en-US" altLang="zh-CN" sz="1400">
                          <a:ea typeface="宋体" panose="02010600030101010101" pitchFamily="2" charset="-122"/>
                        </a:rPr>
                      </a:br>
                      <a:r>
                        <a:rPr lang="en-US" altLang="zh-CN" sz="1400">
                          <a:ea typeface="宋体" panose="02010600030101010101" pitchFamily="2" charset="-122"/>
                        </a:rPr>
                        <a:t>000.111111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400">
                          <a:ea typeface="宋体" panose="02010600030101010101" pitchFamily="2" charset="-122"/>
                        </a:rPr>
                        <a:t>0111</a:t>
                      </a:r>
                      <a:br>
                        <a:rPr lang="en-US" altLang="zh-CN" sz="1400">
                          <a:ea typeface="宋体" panose="02010600030101010101" pitchFamily="2" charset="-122"/>
                        </a:rPr>
                      </a:br>
                      <a:r>
                        <a:rPr lang="en-US" altLang="zh-CN" sz="1400">
                          <a:solidFill>
                            <a:schemeClr val="accent2"/>
                          </a:solidFill>
                          <a:ea typeface="宋体" panose="02010600030101010101" pitchFamily="2" charset="-122"/>
                        </a:rPr>
                        <a:t>000111</a:t>
                      </a:r>
                      <a:r>
                        <a:rPr lang="en-US" altLang="zh-CN" sz="1400" u="sng">
                          <a:ea typeface="宋体" panose="02010600030101010101" pitchFamily="2" charset="-122"/>
                        </a:rPr>
                        <a:t>00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u="sng">
                          <a:ea typeface="宋体" panose="02010600030101010101" pitchFamily="2" charset="-122"/>
                        </a:rPr>
                        <a:t>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1400">
                        <a:ea typeface="宋体" panose="02010600030101010101" pitchFamily="2" charset="-122"/>
                      </a:endParaRPr>
                    </a:p>
                    <a:p>
                      <a:pPr marL="0" lvl="0" indent="0">
                        <a:spcBef>
                          <a:spcPct val="0"/>
                        </a:spcBef>
                        <a:buNone/>
                      </a:pPr>
                      <a:r>
                        <a:rPr lang="en-US" altLang="zh-CN" sz="1400" dirty="0">
                          <a:ea typeface="宋体" panose="02010600030101010101" pitchFamily="2" charset="-122"/>
                        </a:rPr>
                        <a:t>→2,</a:t>
                      </a:r>
                      <a:r>
                        <a:rPr lang="zh-CN" altLang="en-US" sz="1400" dirty="0">
                          <a:ea typeface="宋体" panose="02010600030101010101" pitchFamily="2" charset="-122"/>
                        </a:rPr>
                        <a:t>得新的部分积，乘数同时</a:t>
                      </a:r>
                      <a:r>
                        <a:rPr lang="en-US" altLang="zh-CN" sz="1400" dirty="0">
                          <a:ea typeface="宋体" panose="02010600030101010101" pitchFamily="2" charset="-122"/>
                        </a:rPr>
                        <a:t>→2</a:t>
                      </a:r>
                      <a:r>
                        <a:rPr lang="zh-CN" altLang="en-US" sz="1400" dirty="0">
                          <a:ea typeface="宋体" panose="02010600030101010101" pitchFamily="2" charset="-122"/>
                        </a:rPr>
                        <a:t>位</a:t>
                      </a:r>
                      <a:br>
                        <a:rPr lang="zh-CN" altLang="en-US" sz="1400" dirty="0">
                          <a:ea typeface="宋体" panose="02010600030101010101" pitchFamily="2" charset="-122"/>
                        </a:rPr>
                      </a:br>
                      <a:r>
                        <a:rPr lang="zh-CN" altLang="en-US" sz="1400" dirty="0">
                          <a:ea typeface="宋体" panose="02010600030101010101" pitchFamily="2" charset="-122"/>
                        </a:rPr>
                        <a:t>根据</a:t>
                      </a:r>
                      <a:r>
                        <a:rPr lang="en-US" altLang="zh-CN" sz="1400">
                          <a:ea typeface="宋体" panose="02010600030101010101" pitchFamily="2" charset="-122"/>
                        </a:rPr>
                        <a:t>y</a:t>
                      </a:r>
                      <a:r>
                        <a:rPr lang="en-US" altLang="zh-CN" sz="1400" baseline="-30000">
                          <a:ea typeface="宋体" panose="02010600030101010101" pitchFamily="2" charset="-122"/>
                        </a:rPr>
                        <a:t>n-1</a:t>
                      </a:r>
                      <a:r>
                        <a:rPr lang="en-US" altLang="zh-CN" sz="1400">
                          <a:ea typeface="宋体" panose="02010600030101010101" pitchFamily="2" charset="-122"/>
                        </a:rPr>
                        <a:t>y</a:t>
                      </a:r>
                      <a:r>
                        <a:rPr lang="en-US" altLang="zh-CN" sz="1400" baseline="-30000">
                          <a:ea typeface="宋体" panose="02010600030101010101" pitchFamily="2" charset="-122"/>
                        </a:rPr>
                        <a:t>n</a:t>
                      </a:r>
                      <a:r>
                        <a:rPr lang="en-US" altLang="zh-CN" sz="1400">
                          <a:ea typeface="宋体" panose="02010600030101010101" pitchFamily="2" charset="-122"/>
                        </a:rPr>
                        <a:t>C</a:t>
                      </a:r>
                      <a:r>
                        <a:rPr lang="en-US" altLang="zh-CN" sz="1400" baseline="-30000">
                          <a:ea typeface="宋体" panose="02010600030101010101" pitchFamily="2" charset="-122"/>
                        </a:rPr>
                        <a:t>j</a:t>
                      </a:r>
                      <a:r>
                        <a:rPr lang="en-US" altLang="zh-CN" sz="1400" err="1">
                          <a:ea typeface="宋体" panose="02010600030101010101" pitchFamily="2" charset="-122"/>
                        </a:rPr>
                        <a:t>=001</a:t>
                      </a:r>
                      <a:r>
                        <a:rPr lang="zh-CN" altLang="en-US" sz="1400" err="1">
                          <a:ea typeface="宋体" panose="02010600030101010101" pitchFamily="2" charset="-122"/>
                        </a:rPr>
                        <a:t>加</a:t>
                      </a:r>
                      <a:r>
                        <a:rPr lang="en-US" altLang="zh-CN" sz="1400" err="1">
                          <a:ea typeface="宋体" panose="02010600030101010101" pitchFamily="2" charset="-122"/>
                        </a:rPr>
                        <a:t>x*</a:t>
                      </a:r>
                      <a:r>
                        <a:rPr lang="zh-CN" altLang="en-US" sz="1400" err="1">
                          <a:ea typeface="宋体" panose="02010600030101010101" pitchFamily="2" charset="-122"/>
                        </a:rPr>
                        <a:t>，</a:t>
                      </a:r>
                      <a:r>
                        <a:rPr lang="en-US" altLang="zh-CN" sz="1400" err="1">
                          <a:ea typeface="宋体" panose="02010600030101010101" pitchFamily="2" charset="-122"/>
                        </a:rPr>
                        <a:t>C</a:t>
                      </a:r>
                      <a:r>
                        <a:rPr lang="en-US" altLang="zh-CN" sz="1400" baseline="-30000" err="1">
                          <a:ea typeface="宋体" panose="02010600030101010101" pitchFamily="2" charset="-122"/>
                        </a:rPr>
                        <a:t>j</a:t>
                      </a:r>
                      <a:r>
                        <a:rPr lang="zh-CN" altLang="en-US" sz="1400" dirty="0">
                          <a:ea typeface="宋体" panose="02010600030101010101" pitchFamily="2" charset="-122"/>
                        </a:rPr>
                        <a:t>置“</a:t>
                      </a:r>
                      <a:r>
                        <a:rPr lang="en-US" altLang="zh-CN" sz="1400">
                          <a:ea typeface="宋体" panose="02010600030101010101" pitchFamily="2" charset="-122"/>
                        </a:rPr>
                        <a:t>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425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400">
                          <a:ea typeface="宋体" panose="02010600030101010101" pitchFamily="2" charset="-122"/>
                        </a:rPr>
                        <a:t>000.111000</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400">
                          <a:ea typeface="宋体" panose="02010600030101010101" pitchFamily="2" charset="-122"/>
                        </a:rPr>
                        <a:t>000111</a:t>
                      </a:r>
                      <a:endParaRPr lang="zh-CN" altLang="en-US" sz="1400">
                        <a:ea typeface="宋体" panose="02010600030101010101" pitchFamily="2" charset="-122"/>
                      </a:endParaRP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zh-CN" altLang="en-US" sz="1400"/>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400" dirty="0">
                          <a:ea typeface="宋体" panose="02010600030101010101" pitchFamily="2" charset="-122"/>
                        </a:rPr>
                        <a:t>形成最终结果</a:t>
                      </a:r>
                    </a:p>
                  </a:txBody>
                  <a:tcPr marT="45724" marB="4572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063937">
            <a:extLst>
              <a:ext uri="{FF2B5EF4-FFF2-40B4-BE49-F238E27FC236}">
                <a16:creationId xmlns:a16="http://schemas.microsoft.com/office/drawing/2014/main" id="{C12235CE-B96E-484D-9BC2-AA6760070713}"/>
              </a:ext>
            </a:extLst>
          </p:cNvPr>
          <p:cNvSpPr>
            <a:spLocks noGrp="1" noChangeArrowheads="1"/>
          </p:cNvSpPr>
          <p:nvPr>
            <p:ph type="title"/>
          </p:nvPr>
        </p:nvSpPr>
        <p:spPr/>
        <p:txBody>
          <a:bodyPr/>
          <a:lstStyle/>
          <a:p>
            <a:r>
              <a:rPr lang="en-US" altLang="zh-CN"/>
              <a:t>4. </a:t>
            </a:r>
            <a:r>
              <a:rPr lang="zh-CN" altLang="en-US"/>
              <a:t>补码乘法</a:t>
            </a:r>
          </a:p>
        </p:txBody>
      </p:sp>
      <p:sp>
        <p:nvSpPr>
          <p:cNvPr id="79874" name="文本占位符 1063938">
            <a:extLst>
              <a:ext uri="{FF2B5EF4-FFF2-40B4-BE49-F238E27FC236}">
                <a16:creationId xmlns:a16="http://schemas.microsoft.com/office/drawing/2014/main" id="{1EE2A5CF-9257-49AD-BACE-79E21D1FCBBB}"/>
              </a:ext>
            </a:extLst>
          </p:cNvPr>
          <p:cNvSpPr>
            <a:spLocks noGrp="1" noChangeArrowheads="1"/>
          </p:cNvSpPr>
          <p:nvPr>
            <p:ph idx="1"/>
          </p:nvPr>
        </p:nvSpPr>
        <p:spPr/>
        <p:txBody>
          <a:bodyPr/>
          <a:lstStyle/>
          <a:p>
            <a:r>
              <a:rPr lang="zh-CN" altLang="en-US"/>
              <a:t>补码一位乘运算规则</a:t>
            </a:r>
          </a:p>
          <a:p>
            <a:pPr lvl="1"/>
            <a:r>
              <a:rPr lang="zh-CN" altLang="en-US"/>
              <a:t>校正法</a:t>
            </a:r>
          </a:p>
          <a:p>
            <a:pPr lvl="1"/>
            <a:r>
              <a:rPr lang="zh-CN" altLang="en-US"/>
              <a:t>比较法（</a:t>
            </a:r>
            <a:r>
              <a:rPr lang="en-US" altLang="zh-CN"/>
              <a:t>Booth</a:t>
            </a:r>
            <a:r>
              <a:rPr lang="zh-CN" altLang="en-US"/>
              <a:t>算法）</a:t>
            </a:r>
          </a:p>
          <a:p>
            <a:r>
              <a:rPr lang="zh-CN" altLang="en-US"/>
              <a:t>补码</a:t>
            </a:r>
            <a:r>
              <a:rPr lang="en-US" altLang="zh-CN"/>
              <a:t>Booth</a:t>
            </a:r>
            <a:r>
              <a:rPr lang="zh-CN" altLang="en-US"/>
              <a:t>算法所需的硬件配置</a:t>
            </a:r>
          </a:p>
          <a:p>
            <a:r>
              <a:rPr lang="zh-CN" altLang="en-US"/>
              <a:t>补码</a:t>
            </a:r>
            <a:r>
              <a:rPr lang="en-US" altLang="zh-CN"/>
              <a:t>Booth</a:t>
            </a:r>
            <a:r>
              <a:rPr lang="zh-CN" altLang="en-US"/>
              <a:t>算法控制流程</a:t>
            </a:r>
          </a:p>
          <a:p>
            <a:r>
              <a:rPr lang="zh-CN" altLang="en-US"/>
              <a:t>补码两位乘</a:t>
            </a:r>
          </a:p>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067009">
            <a:extLst>
              <a:ext uri="{FF2B5EF4-FFF2-40B4-BE49-F238E27FC236}">
                <a16:creationId xmlns:a16="http://schemas.microsoft.com/office/drawing/2014/main" id="{34E37DBB-2C21-421D-B762-B55CBCFC728C}"/>
              </a:ext>
            </a:extLst>
          </p:cNvPr>
          <p:cNvSpPr>
            <a:spLocks noGrp="1" noChangeArrowheads="1"/>
          </p:cNvSpPr>
          <p:nvPr>
            <p:ph type="title"/>
          </p:nvPr>
        </p:nvSpPr>
        <p:spPr/>
        <p:txBody>
          <a:bodyPr/>
          <a:lstStyle/>
          <a:p>
            <a:r>
              <a:rPr lang="zh-CN" altLang="en-US"/>
              <a:t>补码一位乘运算规则</a:t>
            </a:r>
          </a:p>
        </p:txBody>
      </p:sp>
      <p:sp>
        <p:nvSpPr>
          <p:cNvPr id="80898" name="文本占位符 1067010">
            <a:extLst>
              <a:ext uri="{FF2B5EF4-FFF2-40B4-BE49-F238E27FC236}">
                <a16:creationId xmlns:a16="http://schemas.microsoft.com/office/drawing/2014/main" id="{56E1BEE0-57F0-4070-AD16-3E4225C82361}"/>
              </a:ext>
            </a:extLst>
          </p:cNvPr>
          <p:cNvSpPr>
            <a:spLocks noGrp="1" noChangeArrowheads="1"/>
          </p:cNvSpPr>
          <p:nvPr>
            <p:ph idx="1"/>
          </p:nvPr>
        </p:nvSpPr>
        <p:spPr>
          <a:xfrm>
            <a:off x="228600" y="1268413"/>
            <a:ext cx="8686800" cy="3313112"/>
          </a:xfrm>
        </p:spPr>
        <p:txBody>
          <a:bodyPr/>
          <a:lstStyle/>
          <a:p>
            <a:pPr marL="609600" indent="-609600">
              <a:lnSpc>
                <a:spcPct val="90000"/>
              </a:lnSpc>
            </a:pPr>
            <a:r>
              <a:rPr lang="zh-CN" altLang="en-US" sz="2800"/>
              <a:t>设被乘数</a:t>
            </a:r>
            <a:r>
              <a:rPr lang="en-US" altLang="zh-CN" sz="2800"/>
              <a:t>[x]</a:t>
            </a:r>
            <a:r>
              <a:rPr lang="zh-CN" altLang="en-US" sz="2800" baseline="-25000"/>
              <a:t>补</a:t>
            </a:r>
            <a:r>
              <a:rPr lang="en-US" altLang="zh-CN" sz="2800"/>
              <a:t>=x</a:t>
            </a:r>
            <a:r>
              <a:rPr lang="en-US" altLang="zh-CN" sz="2800" baseline="-25000"/>
              <a:t>0</a:t>
            </a:r>
            <a:r>
              <a:rPr lang="en-US" altLang="zh-CN" sz="2800"/>
              <a:t>.x</a:t>
            </a:r>
            <a:r>
              <a:rPr lang="en-US" altLang="zh-CN" sz="2800" baseline="-25000"/>
              <a:t>1</a:t>
            </a:r>
            <a:r>
              <a:rPr lang="en-US" altLang="zh-CN" sz="2800"/>
              <a:t>x</a:t>
            </a:r>
            <a:r>
              <a:rPr lang="en-US" altLang="zh-CN" sz="2800" baseline="-25000"/>
              <a:t>2</a:t>
            </a:r>
            <a:r>
              <a:rPr lang="en-US" altLang="zh-CN" sz="2800"/>
              <a:t>…x</a:t>
            </a:r>
            <a:r>
              <a:rPr lang="en-US" altLang="zh-CN" sz="2800" baseline="-25000"/>
              <a:t>n</a:t>
            </a:r>
            <a:r>
              <a:rPr lang="zh-CN" altLang="en-US" sz="2800"/>
              <a:t>，乘数</a:t>
            </a:r>
            <a:r>
              <a:rPr lang="en-US" altLang="zh-CN" sz="2800"/>
              <a:t>[y]</a:t>
            </a:r>
            <a:r>
              <a:rPr lang="zh-CN" altLang="en-US" sz="2800" baseline="-25000"/>
              <a:t>补</a:t>
            </a:r>
            <a:r>
              <a:rPr lang="en-US" altLang="zh-CN" sz="2800"/>
              <a:t>=y</a:t>
            </a:r>
            <a:r>
              <a:rPr lang="en-US" altLang="zh-CN" sz="2800" baseline="-25000"/>
              <a:t>0</a:t>
            </a:r>
            <a:r>
              <a:rPr lang="en-US" altLang="zh-CN" sz="2800"/>
              <a:t>.y</a:t>
            </a:r>
            <a:r>
              <a:rPr lang="en-US" altLang="zh-CN" sz="2800" baseline="-25000"/>
              <a:t>1</a:t>
            </a:r>
            <a:r>
              <a:rPr lang="en-US" altLang="zh-CN" sz="2800"/>
              <a:t>y</a:t>
            </a:r>
            <a:r>
              <a:rPr lang="en-US" altLang="zh-CN" sz="2800" baseline="-25000"/>
              <a:t>2</a:t>
            </a:r>
            <a:r>
              <a:rPr lang="en-US" altLang="zh-CN" sz="2800"/>
              <a:t>…y</a:t>
            </a:r>
            <a:r>
              <a:rPr lang="en-US" altLang="zh-CN" sz="2800" baseline="-25000"/>
              <a:t>n</a:t>
            </a:r>
            <a:endParaRPr lang="en-US" altLang="zh-CN" sz="2800"/>
          </a:p>
          <a:p>
            <a:pPr marL="609600" indent="-609600">
              <a:lnSpc>
                <a:spcPct val="90000"/>
              </a:lnSpc>
            </a:pPr>
            <a:endParaRPr lang="en-US" altLang="zh-CN" sz="2800">
              <a:solidFill>
                <a:srgbClr val="A50021"/>
              </a:solidFill>
            </a:endParaRPr>
          </a:p>
          <a:p>
            <a:pPr marL="609600" indent="-609600">
              <a:lnSpc>
                <a:spcPct val="90000"/>
              </a:lnSpc>
            </a:pPr>
            <a:r>
              <a:rPr lang="zh-CN" altLang="en-US" sz="2800">
                <a:solidFill>
                  <a:srgbClr val="A50021"/>
                </a:solidFill>
              </a:rPr>
              <a:t>两个引理</a:t>
            </a:r>
          </a:p>
          <a:p>
            <a:pPr marL="609600" indent="-609600">
              <a:lnSpc>
                <a:spcPct val="90000"/>
              </a:lnSpc>
              <a:buFontTx/>
              <a:buAutoNum type="circleNumDbPlain"/>
            </a:pPr>
            <a:r>
              <a:rPr lang="zh-CN" altLang="en-US" sz="2800"/>
              <a:t>被乘数</a:t>
            </a:r>
            <a:r>
              <a:rPr lang="en-US" altLang="zh-CN" sz="2800"/>
              <a:t>x</a:t>
            </a:r>
            <a:r>
              <a:rPr lang="zh-CN" altLang="en-US" sz="2800"/>
              <a:t>符号任意，乘数</a:t>
            </a:r>
            <a:r>
              <a:rPr lang="en-US" altLang="zh-CN" sz="2800"/>
              <a:t>y</a:t>
            </a:r>
            <a:r>
              <a:rPr lang="zh-CN" altLang="en-US" sz="2800"/>
              <a:t>的符号为正时，有：</a:t>
            </a:r>
          </a:p>
          <a:p>
            <a:pPr marL="609600" indent="-609600">
              <a:lnSpc>
                <a:spcPct val="90000"/>
              </a:lnSpc>
              <a:buFontTx/>
              <a:buNone/>
            </a:pPr>
            <a:r>
              <a:rPr lang="zh-CN" altLang="en-US" sz="2800"/>
              <a:t>            </a:t>
            </a:r>
            <a:r>
              <a:rPr lang="en-US" altLang="zh-CN" sz="2800"/>
              <a:t>[x • y]</a:t>
            </a:r>
            <a:r>
              <a:rPr lang="zh-CN" altLang="en-US" sz="2800" baseline="-25000"/>
              <a:t>补</a:t>
            </a:r>
            <a:r>
              <a:rPr lang="en-US" altLang="zh-CN" sz="2800"/>
              <a:t>=[x]</a:t>
            </a:r>
            <a:r>
              <a:rPr lang="zh-CN" altLang="en-US" sz="2800" baseline="-25000"/>
              <a:t>补</a:t>
            </a:r>
            <a:r>
              <a:rPr lang="en-US" altLang="zh-CN" sz="2800"/>
              <a:t>• [y]</a:t>
            </a:r>
            <a:r>
              <a:rPr lang="zh-CN" altLang="en-US" sz="2800" baseline="-25000"/>
              <a:t>补</a:t>
            </a:r>
            <a:r>
              <a:rPr lang="en-US" altLang="zh-CN" sz="2800"/>
              <a:t>= [x]</a:t>
            </a:r>
            <a:r>
              <a:rPr lang="zh-CN" altLang="en-US" sz="2800" baseline="-25000"/>
              <a:t>补</a:t>
            </a:r>
            <a:r>
              <a:rPr lang="en-US" altLang="zh-CN" sz="2800"/>
              <a:t>• (0.y</a:t>
            </a:r>
            <a:r>
              <a:rPr lang="en-US" altLang="zh-CN" sz="2800" baseline="-25000"/>
              <a:t>1</a:t>
            </a:r>
            <a:r>
              <a:rPr lang="en-US" altLang="zh-CN" sz="2800"/>
              <a:t>y</a:t>
            </a:r>
            <a:r>
              <a:rPr lang="en-US" altLang="zh-CN" sz="2800" baseline="-25000"/>
              <a:t>2</a:t>
            </a:r>
            <a:r>
              <a:rPr lang="en-US" altLang="zh-CN" sz="2800"/>
              <a:t>…y</a:t>
            </a:r>
            <a:r>
              <a:rPr lang="en-US" altLang="zh-CN" sz="2800" baseline="-25000"/>
              <a:t>n</a:t>
            </a:r>
            <a:r>
              <a:rPr lang="en-US" altLang="zh-CN" sz="2800"/>
              <a:t>)</a:t>
            </a:r>
          </a:p>
          <a:p>
            <a:pPr marL="609600" indent="-609600">
              <a:lnSpc>
                <a:spcPct val="90000"/>
              </a:lnSpc>
              <a:buFontTx/>
              <a:buAutoNum type="circleNumDbPlain"/>
            </a:pPr>
            <a:endParaRPr lang="en-US" altLang="zh-CN" sz="2800"/>
          </a:p>
          <a:p>
            <a:pPr marL="609600" indent="-609600">
              <a:lnSpc>
                <a:spcPct val="90000"/>
              </a:lnSpc>
              <a:buFontTx/>
              <a:buAutoNum type="circleNumDbPlain" startAt="2"/>
            </a:pPr>
            <a:r>
              <a:rPr lang="zh-CN" altLang="en-US" sz="2800"/>
              <a:t>被乘数</a:t>
            </a:r>
            <a:r>
              <a:rPr lang="en-US" altLang="zh-CN" sz="2800"/>
              <a:t>x</a:t>
            </a:r>
            <a:r>
              <a:rPr lang="zh-CN" altLang="en-US" sz="2800"/>
              <a:t>符号任意，乘数</a:t>
            </a:r>
            <a:r>
              <a:rPr lang="en-US" altLang="zh-CN" sz="2800"/>
              <a:t>y</a:t>
            </a:r>
            <a:r>
              <a:rPr lang="zh-CN" altLang="en-US" sz="2800"/>
              <a:t>的符号为负时，有：</a:t>
            </a:r>
          </a:p>
          <a:p>
            <a:pPr marL="609600" indent="-609600">
              <a:lnSpc>
                <a:spcPct val="90000"/>
              </a:lnSpc>
              <a:buFontTx/>
              <a:buNone/>
            </a:pPr>
            <a:r>
              <a:rPr lang="zh-CN" altLang="en-US" sz="2800"/>
              <a:t>            </a:t>
            </a:r>
            <a:r>
              <a:rPr lang="en-US" altLang="zh-CN" sz="2800"/>
              <a:t>[x • y]</a:t>
            </a:r>
            <a:r>
              <a:rPr lang="zh-CN" altLang="en-US" sz="2800" baseline="-25000"/>
              <a:t>补</a:t>
            </a:r>
            <a:r>
              <a:rPr lang="en-US" altLang="zh-CN" sz="2800"/>
              <a:t>=[x]</a:t>
            </a:r>
            <a:r>
              <a:rPr lang="zh-CN" altLang="en-US" sz="2800" baseline="-25000"/>
              <a:t>补</a:t>
            </a:r>
            <a:r>
              <a:rPr lang="en-US" altLang="zh-CN" sz="2800"/>
              <a:t>• [y]</a:t>
            </a:r>
            <a:r>
              <a:rPr lang="zh-CN" altLang="en-US" sz="2800" baseline="-25000"/>
              <a:t>补</a:t>
            </a:r>
            <a:r>
              <a:rPr lang="en-US" altLang="zh-CN" sz="2800"/>
              <a:t>=[x]</a:t>
            </a:r>
            <a:r>
              <a:rPr lang="zh-CN" altLang="en-US" sz="2800" baseline="-25000"/>
              <a:t>补</a:t>
            </a:r>
            <a:r>
              <a:rPr lang="en-US" altLang="zh-CN" sz="2800"/>
              <a:t>• (0.y</a:t>
            </a:r>
            <a:r>
              <a:rPr lang="en-US" altLang="zh-CN" sz="2800" baseline="-25000"/>
              <a:t>1</a:t>
            </a:r>
            <a:r>
              <a:rPr lang="en-US" altLang="zh-CN" sz="2800"/>
              <a:t>y</a:t>
            </a:r>
            <a:r>
              <a:rPr lang="en-US" altLang="zh-CN" sz="2800" baseline="-25000"/>
              <a:t>2</a:t>
            </a:r>
            <a:r>
              <a:rPr lang="en-US" altLang="zh-CN" sz="2800"/>
              <a:t>…y</a:t>
            </a:r>
            <a:r>
              <a:rPr lang="en-US" altLang="zh-CN" sz="2800" baseline="-25000"/>
              <a:t>n</a:t>
            </a:r>
            <a:r>
              <a:rPr lang="en-US" altLang="zh-CN" sz="2800"/>
              <a:t>)+[-x]</a:t>
            </a:r>
            <a:r>
              <a:rPr lang="zh-CN" altLang="en-US" sz="2800" baseline="-25000"/>
              <a:t>补</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104897">
            <a:extLst>
              <a:ext uri="{FF2B5EF4-FFF2-40B4-BE49-F238E27FC236}">
                <a16:creationId xmlns:a16="http://schemas.microsoft.com/office/drawing/2014/main" id="{B434C3E1-E5DF-48D7-84DF-D677F9B63704}"/>
              </a:ext>
            </a:extLst>
          </p:cNvPr>
          <p:cNvSpPr>
            <a:spLocks noGrp="1" noChangeArrowheads="1"/>
          </p:cNvSpPr>
          <p:nvPr>
            <p:ph type="title"/>
          </p:nvPr>
        </p:nvSpPr>
        <p:spPr/>
        <p:txBody>
          <a:bodyPr/>
          <a:lstStyle/>
          <a:p>
            <a:r>
              <a:rPr lang="zh-CN" altLang="en-US"/>
              <a:t>补码一位乘运算规则证明</a:t>
            </a:r>
          </a:p>
        </p:txBody>
      </p:sp>
      <p:sp>
        <p:nvSpPr>
          <p:cNvPr id="81922" name="文本占位符 1104898">
            <a:extLst>
              <a:ext uri="{FF2B5EF4-FFF2-40B4-BE49-F238E27FC236}">
                <a16:creationId xmlns:a16="http://schemas.microsoft.com/office/drawing/2014/main" id="{0B53C6C1-A014-4BED-A6AA-963BD4201919}"/>
              </a:ext>
            </a:extLst>
          </p:cNvPr>
          <p:cNvSpPr>
            <a:spLocks noGrp="1" noChangeArrowheads="1"/>
          </p:cNvSpPr>
          <p:nvPr>
            <p:ph idx="1"/>
          </p:nvPr>
        </p:nvSpPr>
        <p:spPr>
          <a:xfrm>
            <a:off x="381000" y="1066800"/>
            <a:ext cx="8229600" cy="1368425"/>
          </a:xfrm>
        </p:spPr>
        <p:txBody>
          <a:bodyPr/>
          <a:lstStyle/>
          <a:p>
            <a:pPr marL="609600" indent="-609600">
              <a:lnSpc>
                <a:spcPct val="80000"/>
              </a:lnSpc>
            </a:pPr>
            <a:r>
              <a:rPr lang="zh-CN" altLang="en-US" sz="2400"/>
              <a:t>设被乘数</a:t>
            </a:r>
            <a:r>
              <a:rPr lang="en-US" altLang="zh-CN" sz="2400"/>
              <a:t>[x]</a:t>
            </a:r>
            <a:r>
              <a:rPr lang="zh-CN" altLang="en-US" sz="2400" baseline="-25000"/>
              <a:t>补</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zh-CN" altLang="en-US" sz="2400"/>
              <a:t>，乘数</a:t>
            </a:r>
            <a:r>
              <a:rPr lang="en-US" altLang="zh-CN" sz="2400"/>
              <a:t>[y]</a:t>
            </a:r>
            <a:r>
              <a:rPr lang="zh-CN" altLang="en-US" sz="2400" baseline="-25000"/>
              <a:t>补</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endParaRPr lang="en-US" altLang="zh-CN" sz="2400"/>
          </a:p>
          <a:p>
            <a:pPr marL="609600" indent="-609600">
              <a:lnSpc>
                <a:spcPct val="80000"/>
              </a:lnSpc>
              <a:buFontTx/>
              <a:buAutoNum type="circleNumDbPlain"/>
            </a:pPr>
            <a:r>
              <a:rPr lang="zh-CN" altLang="en-US" sz="2400"/>
              <a:t>被乘数</a:t>
            </a:r>
            <a:r>
              <a:rPr lang="en-US" altLang="zh-CN" sz="2400"/>
              <a:t>x</a:t>
            </a:r>
            <a:r>
              <a:rPr lang="zh-CN" altLang="en-US" sz="2400"/>
              <a:t>符号任意，乘数</a:t>
            </a:r>
            <a:r>
              <a:rPr lang="en-US" altLang="zh-CN" sz="2400"/>
              <a:t>y</a:t>
            </a:r>
            <a:r>
              <a:rPr lang="zh-CN" altLang="en-US" sz="2400"/>
              <a:t>的符号为正时，有：</a:t>
            </a:r>
          </a:p>
          <a:p>
            <a:pPr marL="609600" indent="-609600">
              <a:lnSpc>
                <a:spcPct val="80000"/>
              </a:lnSpc>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y</a:t>
            </a:r>
          </a:p>
          <a:p>
            <a:pPr marL="609600" indent="-609600">
              <a:lnSpc>
                <a:spcPct val="80000"/>
              </a:lnSpc>
            </a:pPr>
            <a:r>
              <a:rPr lang="zh-CN" altLang="en-US" sz="2400">
                <a:solidFill>
                  <a:srgbClr val="A50021"/>
                </a:solidFill>
              </a:rPr>
              <a:t>证明：</a:t>
            </a:r>
          </a:p>
        </p:txBody>
      </p:sp>
      <p:graphicFrame>
        <p:nvGraphicFramePr>
          <p:cNvPr id="81923" name="对象 1104899">
            <a:extLst>
              <a:ext uri="{FF2B5EF4-FFF2-40B4-BE49-F238E27FC236}">
                <a16:creationId xmlns:a16="http://schemas.microsoft.com/office/drawing/2014/main" id="{7B9EA14F-581E-4811-BC64-6827D2304F8A}"/>
              </a:ext>
            </a:extLst>
          </p:cNvPr>
          <p:cNvGraphicFramePr>
            <a:graphicFrameLocks/>
          </p:cNvGraphicFramePr>
          <p:nvPr/>
        </p:nvGraphicFramePr>
        <p:xfrm>
          <a:off x="2227263" y="2428875"/>
          <a:ext cx="5048250" cy="4094163"/>
        </p:xfrm>
        <a:graphic>
          <a:graphicData uri="http://schemas.openxmlformats.org/presentationml/2006/ole">
            <mc:AlternateContent xmlns:mc="http://schemas.openxmlformats.org/markup-compatibility/2006">
              <mc:Choice xmlns:v="urn:schemas-microsoft-com:vml" Requires="v">
                <p:oleObj spid="_x0000_s81949" r:id="rId4" imgW="3086100" imgH="2857500" progId="Equation.3">
                  <p:embed/>
                </p:oleObj>
              </mc:Choice>
              <mc:Fallback>
                <p:oleObj r:id="rId4" imgW="3086100" imgH="2857500" progId="Equation.3">
                  <p:embed/>
                  <p:pic>
                    <p:nvPicPr>
                      <p:cNvPr id="0" name="对象 110489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263" y="2428875"/>
                        <a:ext cx="50482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4" name="直接连接符 1104900">
            <a:extLst>
              <a:ext uri="{FF2B5EF4-FFF2-40B4-BE49-F238E27FC236}">
                <a16:creationId xmlns:a16="http://schemas.microsoft.com/office/drawing/2014/main" id="{13E422D4-5F50-4BE4-998B-1591A2063838}"/>
              </a:ext>
            </a:extLst>
          </p:cNvPr>
          <p:cNvSpPr>
            <a:spLocks noChangeShapeType="1"/>
          </p:cNvSpPr>
          <p:nvPr/>
        </p:nvSpPr>
        <p:spPr bwMode="auto">
          <a:xfrm>
            <a:off x="5724525" y="6165850"/>
            <a:ext cx="5762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5" name="直接连接符 1104901">
            <a:extLst>
              <a:ext uri="{FF2B5EF4-FFF2-40B4-BE49-F238E27FC236}">
                <a16:creationId xmlns:a16="http://schemas.microsoft.com/office/drawing/2014/main" id="{0FE174A0-4486-4A3A-87C7-0F53A2D2CB95}"/>
              </a:ext>
            </a:extLst>
          </p:cNvPr>
          <p:cNvSpPr>
            <a:spLocks noChangeShapeType="1"/>
          </p:cNvSpPr>
          <p:nvPr/>
        </p:nvSpPr>
        <p:spPr bwMode="auto">
          <a:xfrm>
            <a:off x="2124075" y="6165850"/>
            <a:ext cx="11525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934913">
            <a:extLst>
              <a:ext uri="{FF2B5EF4-FFF2-40B4-BE49-F238E27FC236}">
                <a16:creationId xmlns:a16="http://schemas.microsoft.com/office/drawing/2014/main" id="{ECA78C11-4509-4C3A-90AC-97031D6A1ECA}"/>
              </a:ext>
            </a:extLst>
          </p:cNvPr>
          <p:cNvSpPr>
            <a:spLocks noGrp="1" noChangeArrowheads="1"/>
          </p:cNvSpPr>
          <p:nvPr>
            <p:ph type="title"/>
          </p:nvPr>
        </p:nvSpPr>
        <p:spPr/>
        <p:txBody>
          <a:bodyPr/>
          <a:lstStyle/>
          <a:p>
            <a:r>
              <a:rPr lang="en-US" altLang="zh-CN"/>
              <a:t>1. </a:t>
            </a:r>
            <a:r>
              <a:rPr lang="zh-CN" altLang="en-US"/>
              <a:t>移位的意义</a:t>
            </a:r>
          </a:p>
        </p:txBody>
      </p:sp>
      <p:sp>
        <p:nvSpPr>
          <p:cNvPr id="10242" name="文本占位符 934914">
            <a:extLst>
              <a:ext uri="{FF2B5EF4-FFF2-40B4-BE49-F238E27FC236}">
                <a16:creationId xmlns:a16="http://schemas.microsoft.com/office/drawing/2014/main" id="{4750AE9C-A1A5-4CF4-8614-410B41F6ED2D}"/>
              </a:ext>
            </a:extLst>
          </p:cNvPr>
          <p:cNvSpPr>
            <a:spLocks noGrp="1" noChangeArrowheads="1"/>
          </p:cNvSpPr>
          <p:nvPr>
            <p:ph idx="1"/>
          </p:nvPr>
        </p:nvSpPr>
        <p:spPr>
          <a:xfrm>
            <a:off x="457200" y="1125538"/>
            <a:ext cx="8229600" cy="3527425"/>
          </a:xfrm>
        </p:spPr>
        <p:txBody>
          <a:bodyPr/>
          <a:lstStyle/>
          <a:p>
            <a:pPr>
              <a:lnSpc>
                <a:spcPct val="90000"/>
              </a:lnSpc>
            </a:pPr>
            <a:r>
              <a:rPr lang="zh-CN" altLang="en-US" sz="2800"/>
              <a:t>移位运算又叫移位操作。</a:t>
            </a:r>
          </a:p>
          <a:p>
            <a:pPr lvl="1">
              <a:lnSpc>
                <a:spcPct val="90000"/>
              </a:lnSpc>
            </a:pPr>
            <a:r>
              <a:rPr lang="zh-CN" altLang="en-US" sz="2400"/>
              <a:t>左移或右移</a:t>
            </a:r>
            <a:r>
              <a:rPr lang="en-US" altLang="zh-CN" sz="2400"/>
              <a:t>n</a:t>
            </a:r>
            <a:r>
              <a:rPr lang="zh-CN" altLang="en-US" sz="2400"/>
              <a:t>位相当于乘以或除以</a:t>
            </a:r>
            <a:r>
              <a:rPr lang="en-US" altLang="zh-CN" sz="2400"/>
              <a:t>2</a:t>
            </a:r>
            <a:r>
              <a:rPr lang="en-US" altLang="zh-CN" sz="2400" baseline="30000"/>
              <a:t>n</a:t>
            </a:r>
          </a:p>
          <a:p>
            <a:pPr lvl="2">
              <a:lnSpc>
                <a:spcPct val="90000"/>
              </a:lnSpc>
            </a:pPr>
            <a:r>
              <a:rPr lang="zh-CN" altLang="en-US" sz="2000"/>
              <a:t>当计算机没有乘（除）运算线路时，可以采用移位和加法相结合，实现乘（除）运算。</a:t>
            </a:r>
          </a:p>
          <a:p>
            <a:pPr>
              <a:lnSpc>
                <a:spcPct val="90000"/>
              </a:lnSpc>
            </a:pPr>
            <a:r>
              <a:rPr lang="zh-CN" altLang="en-US" sz="2800"/>
              <a:t>机器数字长往往是固定的。当机器数左移或右移时，必然会使其低位或高位出现空位。</a:t>
            </a:r>
          </a:p>
          <a:p>
            <a:pPr lvl="1">
              <a:lnSpc>
                <a:spcPct val="90000"/>
              </a:lnSpc>
            </a:pPr>
            <a:r>
              <a:rPr lang="zh-CN" altLang="en-US" sz="2400"/>
              <a:t>对空出的空位应该添补</a:t>
            </a:r>
            <a:r>
              <a:rPr lang="en-US" altLang="zh-CN" sz="2400"/>
              <a:t>0</a:t>
            </a:r>
            <a:r>
              <a:rPr lang="zh-CN" altLang="en-US" sz="2400"/>
              <a:t>还是</a:t>
            </a:r>
            <a:r>
              <a:rPr lang="en-US" altLang="zh-CN" sz="2400"/>
              <a:t>1</a:t>
            </a:r>
            <a:r>
              <a:rPr lang="zh-CN" altLang="en-US" sz="2400"/>
              <a:t>呢？</a:t>
            </a:r>
          </a:p>
          <a:p>
            <a:pPr lvl="2">
              <a:lnSpc>
                <a:spcPct val="90000"/>
              </a:lnSpc>
            </a:pPr>
            <a:r>
              <a:rPr lang="zh-CN" altLang="en-US" sz="2000"/>
              <a:t>这与机器数采用有符号数还是无符号数有关。</a:t>
            </a:r>
          </a:p>
          <a:p>
            <a:pPr lvl="3">
              <a:lnSpc>
                <a:spcPct val="90000"/>
              </a:lnSpc>
            </a:pPr>
            <a:r>
              <a:rPr lang="zh-CN" altLang="en-US" sz="1800"/>
              <a:t>对有符号的移位叫</a:t>
            </a:r>
            <a:r>
              <a:rPr lang="zh-CN" altLang="en-US" sz="1800">
                <a:solidFill>
                  <a:srgbClr val="A50021"/>
                </a:solidFill>
              </a:rPr>
              <a:t>算术移位，</a:t>
            </a:r>
            <a:r>
              <a:rPr lang="zh-CN" altLang="en-US" sz="1800"/>
              <a:t>无符号数的移位称</a:t>
            </a:r>
            <a:r>
              <a:rPr lang="zh-CN" altLang="en-US" sz="1800">
                <a:solidFill>
                  <a:srgbClr val="A50021"/>
                </a:solidFill>
              </a:rPr>
              <a:t>逻辑移位</a:t>
            </a:r>
            <a:r>
              <a:rPr lang="zh-CN" altLang="en-US" sz="1800"/>
              <a:t>。 </a:t>
            </a:r>
          </a:p>
        </p:txBody>
      </p:sp>
      <p:graphicFrame>
        <p:nvGraphicFramePr>
          <p:cNvPr id="934931" name="表格 934930">
            <a:extLst>
              <a:ext uri="{FF2B5EF4-FFF2-40B4-BE49-F238E27FC236}">
                <a16:creationId xmlns:a16="http://schemas.microsoft.com/office/drawing/2014/main" id="{A59D0D98-C733-4CDB-9136-986C507531D4}"/>
              </a:ext>
            </a:extLst>
          </p:cNvPr>
          <p:cNvGraphicFramePr/>
          <p:nvPr/>
        </p:nvGraphicFramePr>
        <p:xfrm>
          <a:off x="1547813" y="4718050"/>
          <a:ext cx="5280025" cy="503238"/>
        </p:xfrm>
        <a:graphic>
          <a:graphicData uri="http://schemas.openxmlformats.org/drawingml/2006/table">
            <a:tbl>
              <a:tblPr/>
              <a:tblGrid>
                <a:gridCol w="1055688">
                  <a:extLst>
                    <a:ext uri="{9D8B030D-6E8A-4147-A177-3AD203B41FA5}">
                      <a16:colId xmlns:a16="http://schemas.microsoft.com/office/drawing/2014/main" val="20000"/>
                    </a:ext>
                  </a:extLst>
                </a:gridCol>
                <a:gridCol w="1055687">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55688">
                  <a:extLst>
                    <a:ext uri="{9D8B030D-6E8A-4147-A177-3AD203B41FA5}">
                      <a16:colId xmlns:a16="http://schemas.microsoft.com/office/drawing/2014/main" val="20003"/>
                    </a:ext>
                  </a:extLst>
                </a:gridCol>
                <a:gridCol w="1055687">
                  <a:extLst>
                    <a:ext uri="{9D8B030D-6E8A-4147-A177-3AD203B41FA5}">
                      <a16:colId xmlns:a16="http://schemas.microsoft.com/office/drawing/2014/main" val="20004"/>
                    </a:ext>
                  </a:extLst>
                </a:gridCol>
              </a:tblGrid>
              <a:tr h="50323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1</a:t>
                      </a:r>
                      <a:endParaRPr lang="zh-CN" altLang="en-US" sz="2400" baseline="-25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2</a:t>
                      </a:r>
                      <a:endParaRPr lang="zh-CN" altLang="en-US" sz="2400" baseline="-25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n-1</a:t>
                      </a:r>
                      <a:endParaRPr lang="zh-CN" altLang="en-US" sz="2400" baseline="-25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n</a:t>
                      </a:r>
                      <a:endParaRPr lang="zh-CN" altLang="en-US" sz="24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34958" name="表格 934957">
            <a:extLst>
              <a:ext uri="{FF2B5EF4-FFF2-40B4-BE49-F238E27FC236}">
                <a16:creationId xmlns:a16="http://schemas.microsoft.com/office/drawing/2014/main" id="{98176E1D-27F1-45BE-B58E-1E0CEBC4351B}"/>
              </a:ext>
            </a:extLst>
          </p:cNvPr>
          <p:cNvGraphicFramePr/>
          <p:nvPr/>
        </p:nvGraphicFramePr>
        <p:xfrm>
          <a:off x="1547813" y="5437188"/>
          <a:ext cx="5280025" cy="503237"/>
        </p:xfrm>
        <a:graphic>
          <a:graphicData uri="http://schemas.openxmlformats.org/drawingml/2006/table">
            <a:tbl>
              <a:tblPr/>
              <a:tblGrid>
                <a:gridCol w="1055688">
                  <a:extLst>
                    <a:ext uri="{9D8B030D-6E8A-4147-A177-3AD203B41FA5}">
                      <a16:colId xmlns:a16="http://schemas.microsoft.com/office/drawing/2014/main" val="20000"/>
                    </a:ext>
                  </a:extLst>
                </a:gridCol>
                <a:gridCol w="1055687">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55688">
                  <a:extLst>
                    <a:ext uri="{9D8B030D-6E8A-4147-A177-3AD203B41FA5}">
                      <a16:colId xmlns:a16="http://schemas.microsoft.com/office/drawing/2014/main" val="20003"/>
                    </a:ext>
                  </a:extLst>
                </a:gridCol>
                <a:gridCol w="1055687">
                  <a:extLst>
                    <a:ext uri="{9D8B030D-6E8A-4147-A177-3AD203B41FA5}">
                      <a16:colId xmlns:a16="http://schemas.microsoft.com/office/drawing/2014/main" val="20004"/>
                    </a:ext>
                  </a:extLst>
                </a:gridCol>
              </a:tblGrid>
              <a:tr h="50323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2</a:t>
                      </a:r>
                      <a:endParaRPr lang="zh-CN" altLang="en-US" sz="2400" baseline="-25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t>
                      </a:r>
                      <a:endParaRPr lang="zh-CN" altLang="en-US" sz="2400" baseline="-25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n-1</a:t>
                      </a:r>
                      <a:endParaRPr lang="zh-CN" altLang="en-US" sz="2400" baseline="-25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a:t>a</a:t>
                      </a:r>
                      <a:r>
                        <a:rPr lang="en-US" altLang="zh-CN" sz="2400" baseline="-25000"/>
                        <a:t>n</a:t>
                      </a:r>
                      <a:endParaRPr lang="zh-CN" altLang="en-US" sz="24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2400" baseline="-25000"/>
                        <a:t> </a:t>
                      </a:r>
                      <a:endParaRPr lang="zh-CN" altLang="en-US" sz="2400" baseline="-25000"/>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A50021">
                        <a:alpha val="50000"/>
                      </a:srgbClr>
                    </a:solidFill>
                  </a:tcPr>
                </a:tc>
                <a:extLst>
                  <a:ext uri="{0D108BD9-81ED-4DB2-BD59-A6C34878D82A}">
                    <a16:rowId xmlns:a16="http://schemas.microsoft.com/office/drawing/2014/main" val="10000"/>
                  </a:ext>
                </a:extLst>
              </a:tr>
            </a:tbl>
          </a:graphicData>
        </a:graphic>
      </p:graphicFrame>
      <p:sp>
        <p:nvSpPr>
          <p:cNvPr id="10271" name="直接连接符 934958">
            <a:extLst>
              <a:ext uri="{FF2B5EF4-FFF2-40B4-BE49-F238E27FC236}">
                <a16:creationId xmlns:a16="http://schemas.microsoft.com/office/drawing/2014/main" id="{1055D8E7-EFCC-434F-9261-9FDF1BA02C1D}"/>
              </a:ext>
            </a:extLst>
          </p:cNvPr>
          <p:cNvSpPr>
            <a:spLocks noChangeShapeType="1"/>
          </p:cNvSpPr>
          <p:nvPr/>
        </p:nvSpPr>
        <p:spPr bwMode="auto">
          <a:xfrm flipV="1">
            <a:off x="6300788" y="59420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2" name="文本框 934959">
            <a:extLst>
              <a:ext uri="{FF2B5EF4-FFF2-40B4-BE49-F238E27FC236}">
                <a16:creationId xmlns:a16="http://schemas.microsoft.com/office/drawing/2014/main" id="{010170DE-1340-4E5B-96B4-A66B2C75F3DE}"/>
              </a:ext>
            </a:extLst>
          </p:cNvPr>
          <p:cNvSpPr txBox="1">
            <a:spLocks noChangeArrowheads="1"/>
          </p:cNvSpPr>
          <p:nvPr/>
        </p:nvSpPr>
        <p:spPr bwMode="auto">
          <a:xfrm>
            <a:off x="5508625" y="6302375"/>
            <a:ext cx="2716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ea typeface="楷体_GB2312" pitchFamily="49" charset="-122"/>
              </a:rPr>
              <a:t>出现的空位该如何填补？</a:t>
            </a:r>
          </a:p>
        </p:txBody>
      </p:sp>
      <p:sp>
        <p:nvSpPr>
          <p:cNvPr id="10273" name="文本框 934960">
            <a:extLst>
              <a:ext uri="{FF2B5EF4-FFF2-40B4-BE49-F238E27FC236}">
                <a16:creationId xmlns:a16="http://schemas.microsoft.com/office/drawing/2014/main" id="{4305AEAA-559A-4D08-A5EE-85184A75B953}"/>
              </a:ext>
            </a:extLst>
          </p:cNvPr>
          <p:cNvSpPr txBox="1">
            <a:spLocks noChangeArrowheads="1"/>
          </p:cNvSpPr>
          <p:nvPr/>
        </p:nvSpPr>
        <p:spPr bwMode="auto">
          <a:xfrm>
            <a:off x="827088" y="5510213"/>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ea typeface="楷体_GB2312" pitchFamily="49" charset="-122"/>
              </a:rPr>
              <a:t>左移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105921">
            <a:extLst>
              <a:ext uri="{FF2B5EF4-FFF2-40B4-BE49-F238E27FC236}">
                <a16:creationId xmlns:a16="http://schemas.microsoft.com/office/drawing/2014/main" id="{1532876E-F60E-4613-92C4-578C745D3D02}"/>
              </a:ext>
            </a:extLst>
          </p:cNvPr>
          <p:cNvSpPr>
            <a:spLocks noGrp="1" noChangeArrowheads="1"/>
          </p:cNvSpPr>
          <p:nvPr>
            <p:ph type="title"/>
          </p:nvPr>
        </p:nvSpPr>
        <p:spPr/>
        <p:txBody>
          <a:bodyPr/>
          <a:lstStyle/>
          <a:p>
            <a:r>
              <a:rPr lang="zh-CN" altLang="en-US"/>
              <a:t>补码一位乘运算规则证明（续）</a:t>
            </a:r>
          </a:p>
        </p:txBody>
      </p:sp>
      <p:sp>
        <p:nvSpPr>
          <p:cNvPr id="83970" name="文本占位符 1105922">
            <a:extLst>
              <a:ext uri="{FF2B5EF4-FFF2-40B4-BE49-F238E27FC236}">
                <a16:creationId xmlns:a16="http://schemas.microsoft.com/office/drawing/2014/main" id="{5FD4844B-D91F-4EC1-9E16-4758E3F8A701}"/>
              </a:ext>
            </a:extLst>
          </p:cNvPr>
          <p:cNvSpPr>
            <a:spLocks noGrp="1" noChangeArrowheads="1"/>
          </p:cNvSpPr>
          <p:nvPr>
            <p:ph idx="1"/>
          </p:nvPr>
        </p:nvSpPr>
        <p:spPr>
          <a:xfrm>
            <a:off x="457200" y="1268413"/>
            <a:ext cx="8229600" cy="1512887"/>
          </a:xfrm>
        </p:spPr>
        <p:txBody>
          <a:bodyPr/>
          <a:lstStyle/>
          <a:p>
            <a:pPr marL="609600" indent="-609600">
              <a:lnSpc>
                <a:spcPct val="90000"/>
              </a:lnSpc>
            </a:pPr>
            <a:r>
              <a:rPr lang="zh-CN" altLang="en-US" sz="2400"/>
              <a:t>设被乘数</a:t>
            </a:r>
            <a:r>
              <a:rPr lang="en-US" altLang="zh-CN" sz="2400"/>
              <a:t>[x]</a:t>
            </a:r>
            <a:r>
              <a:rPr lang="zh-CN" altLang="en-US" sz="2400" baseline="-25000"/>
              <a:t>补</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zh-CN" altLang="en-US" sz="2400"/>
              <a:t>，乘数</a:t>
            </a:r>
            <a:r>
              <a:rPr lang="en-US" altLang="zh-CN" sz="2400"/>
              <a:t>[y]</a:t>
            </a:r>
            <a:r>
              <a:rPr lang="zh-CN" altLang="en-US" sz="2400" baseline="-25000"/>
              <a:t>补</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endParaRPr lang="en-US" altLang="zh-CN" sz="2400"/>
          </a:p>
          <a:p>
            <a:pPr marL="609600" indent="-609600">
              <a:lnSpc>
                <a:spcPct val="90000"/>
              </a:lnSpc>
              <a:buFontTx/>
              <a:buAutoNum type="circleNumDbPlain" startAt="2"/>
            </a:pPr>
            <a:r>
              <a:rPr lang="zh-CN" altLang="en-US" sz="2400"/>
              <a:t>被乘数</a:t>
            </a:r>
            <a:r>
              <a:rPr lang="en-US" altLang="zh-CN" sz="2400"/>
              <a:t>x</a:t>
            </a:r>
            <a:r>
              <a:rPr lang="zh-CN" altLang="en-US" sz="2400"/>
              <a:t>符号任意，乘数</a:t>
            </a:r>
            <a:r>
              <a:rPr lang="en-US" altLang="zh-CN" sz="2400"/>
              <a:t>y</a:t>
            </a:r>
            <a:r>
              <a:rPr lang="zh-CN" altLang="en-US" sz="2400"/>
              <a:t>的符号为负时，有：</a:t>
            </a:r>
          </a:p>
          <a:p>
            <a:pPr marL="609600" indent="-609600">
              <a:lnSpc>
                <a:spcPct val="90000"/>
              </a:lnSpc>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(0.y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)+[-x]</a:t>
            </a:r>
            <a:r>
              <a:rPr lang="zh-CN" altLang="en-US" sz="2400" baseline="-25000"/>
              <a:t>补</a:t>
            </a:r>
          </a:p>
          <a:p>
            <a:pPr marL="609600" indent="-609600">
              <a:lnSpc>
                <a:spcPct val="90000"/>
              </a:lnSpc>
              <a:buFontTx/>
              <a:buNone/>
            </a:pPr>
            <a:r>
              <a:rPr lang="zh-CN" altLang="en-US" sz="2400">
                <a:solidFill>
                  <a:srgbClr val="A50021"/>
                </a:solidFill>
              </a:rPr>
              <a:t>证明：</a:t>
            </a:r>
          </a:p>
        </p:txBody>
      </p:sp>
      <p:graphicFrame>
        <p:nvGraphicFramePr>
          <p:cNvPr id="83971" name="对象 1105923">
            <a:extLst>
              <a:ext uri="{FF2B5EF4-FFF2-40B4-BE49-F238E27FC236}">
                <a16:creationId xmlns:a16="http://schemas.microsoft.com/office/drawing/2014/main" id="{7B0E4CE0-6827-43BA-B524-B8B46E8B339C}"/>
              </a:ext>
            </a:extLst>
          </p:cNvPr>
          <p:cNvGraphicFramePr>
            <a:graphicFrameLocks/>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4019" r:id="rId3" imgW="115150" imgH="217505" progId="Equation.3">
                  <p:embed/>
                </p:oleObj>
              </mc:Choice>
              <mc:Fallback>
                <p:oleObj r:id="rId3" imgW="115150" imgH="217505" progId="Equation.3">
                  <p:embed/>
                  <p:pic>
                    <p:nvPicPr>
                      <p:cNvPr id="0" name="对象 11059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2" name="对象 1105924">
            <a:extLst>
              <a:ext uri="{FF2B5EF4-FFF2-40B4-BE49-F238E27FC236}">
                <a16:creationId xmlns:a16="http://schemas.microsoft.com/office/drawing/2014/main" id="{0250C3DB-CB2E-4A1B-8B0B-BBFE0ACB5ABB}"/>
              </a:ext>
            </a:extLst>
          </p:cNvPr>
          <p:cNvGraphicFramePr>
            <a:graphicFrameLocks/>
          </p:cNvGraphicFramePr>
          <p:nvPr/>
        </p:nvGraphicFramePr>
        <p:xfrm>
          <a:off x="685800" y="3048000"/>
          <a:ext cx="7848600" cy="3455988"/>
        </p:xfrm>
        <a:graphic>
          <a:graphicData uri="http://schemas.openxmlformats.org/presentationml/2006/ole">
            <mc:AlternateContent xmlns:mc="http://schemas.openxmlformats.org/markup-compatibility/2006">
              <mc:Choice xmlns:v="urn:schemas-microsoft-com:vml" Requires="v">
                <p:oleObj spid="_x0000_s84020" r:id="rId5" imgW="4229100" imgH="1943100" progId="Equation.3">
                  <p:embed/>
                </p:oleObj>
              </mc:Choice>
              <mc:Fallback>
                <p:oleObj r:id="rId5" imgW="4229100" imgH="1943100" progId="Equation.3">
                  <p:embed/>
                  <p:pic>
                    <p:nvPicPr>
                      <p:cNvPr id="0" name="对象 11059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0"/>
                        <a:ext cx="78486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106945">
            <a:extLst>
              <a:ext uri="{FF2B5EF4-FFF2-40B4-BE49-F238E27FC236}">
                <a16:creationId xmlns:a16="http://schemas.microsoft.com/office/drawing/2014/main" id="{CA71E753-7676-4909-87BD-7E487207EDD0}"/>
              </a:ext>
            </a:extLst>
          </p:cNvPr>
          <p:cNvSpPr>
            <a:spLocks noGrp="1" noChangeArrowheads="1"/>
          </p:cNvSpPr>
          <p:nvPr>
            <p:ph type="title"/>
          </p:nvPr>
        </p:nvSpPr>
        <p:spPr/>
        <p:txBody>
          <a:bodyPr/>
          <a:lstStyle/>
          <a:p>
            <a:r>
              <a:rPr lang="zh-CN" altLang="en-US"/>
              <a:t>补码一位乘运算规则（总结）</a:t>
            </a:r>
          </a:p>
        </p:txBody>
      </p:sp>
      <p:sp>
        <p:nvSpPr>
          <p:cNvPr id="84994" name="文本占位符 1106946">
            <a:extLst>
              <a:ext uri="{FF2B5EF4-FFF2-40B4-BE49-F238E27FC236}">
                <a16:creationId xmlns:a16="http://schemas.microsoft.com/office/drawing/2014/main" id="{B616995E-D02C-4877-A6DF-22B931D36553}"/>
              </a:ext>
            </a:extLst>
          </p:cNvPr>
          <p:cNvSpPr>
            <a:spLocks noGrp="1" noChangeArrowheads="1"/>
          </p:cNvSpPr>
          <p:nvPr>
            <p:ph idx="1"/>
          </p:nvPr>
        </p:nvSpPr>
        <p:spPr>
          <a:xfrm>
            <a:off x="457200" y="1066800"/>
            <a:ext cx="8229600" cy="5486400"/>
          </a:xfrm>
        </p:spPr>
        <p:txBody>
          <a:bodyPr/>
          <a:lstStyle/>
          <a:p>
            <a:pPr marL="609600" indent="-609600">
              <a:lnSpc>
                <a:spcPct val="90000"/>
              </a:lnSpc>
              <a:buFontTx/>
              <a:buAutoNum type="circleNumDbPlain"/>
            </a:pPr>
            <a:r>
              <a:rPr lang="zh-CN" altLang="en-US" sz="2400"/>
              <a:t>被乘数</a:t>
            </a:r>
            <a:r>
              <a:rPr lang="en-US" altLang="zh-CN" sz="2400"/>
              <a:t>x</a:t>
            </a:r>
            <a:r>
              <a:rPr lang="zh-CN" altLang="en-US" sz="2400"/>
              <a:t>符号任意，乘数</a:t>
            </a:r>
            <a:r>
              <a:rPr lang="en-US" altLang="zh-CN" sz="2400"/>
              <a:t>y</a:t>
            </a:r>
            <a:r>
              <a:rPr lang="zh-CN" altLang="en-US" sz="2400"/>
              <a:t>的符号为正时，有：</a:t>
            </a:r>
          </a:p>
          <a:p>
            <a:pPr marL="609600" indent="-609600">
              <a:lnSpc>
                <a:spcPct val="90000"/>
              </a:lnSpc>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y</a:t>
            </a:r>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a:p>
            <a:pPr marL="609600" indent="-609600">
              <a:lnSpc>
                <a:spcPct val="90000"/>
              </a:lnSpc>
              <a:buFontTx/>
              <a:buNone/>
            </a:pPr>
            <a:endParaRPr lang="en-US" altLang="zh-CN" sz="2400"/>
          </a:p>
        </p:txBody>
      </p:sp>
      <p:graphicFrame>
        <p:nvGraphicFramePr>
          <p:cNvPr id="1106948" name="对象 1106947">
            <a:extLst>
              <a:ext uri="{FF2B5EF4-FFF2-40B4-BE49-F238E27FC236}">
                <a16:creationId xmlns:a16="http://schemas.microsoft.com/office/drawing/2014/main" id="{0979DB16-2CDE-453E-B5B4-9DC68313D2CD}"/>
              </a:ext>
            </a:extLst>
          </p:cNvPr>
          <p:cNvGraphicFramePr>
            <a:graphicFrameLocks/>
          </p:cNvGraphicFramePr>
          <p:nvPr/>
        </p:nvGraphicFramePr>
        <p:xfrm>
          <a:off x="1905000" y="1905000"/>
          <a:ext cx="5334000" cy="3776663"/>
        </p:xfrm>
        <a:graphic>
          <a:graphicData uri="http://schemas.openxmlformats.org/presentationml/2006/ole">
            <mc:AlternateContent xmlns:mc="http://schemas.openxmlformats.org/markup-compatibility/2006">
              <mc:Choice xmlns:v="urn:schemas-microsoft-com:vml" Requires="v">
                <p:oleObj spid="_x0000_s85020" r:id="rId3" imgW="2476500" imgH="1752600" progId="Equation.3">
                  <p:embed/>
                </p:oleObj>
              </mc:Choice>
              <mc:Fallback>
                <p:oleObj r:id="rId3" imgW="2476500" imgH="1752600" progId="Equation.3">
                  <p:embed/>
                  <p:pic>
                    <p:nvPicPr>
                      <p:cNvPr id="0" name="对象 11069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05000"/>
                        <a:ext cx="53340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996" name="矩形 1106949">
            <a:extLst>
              <a:ext uri="{FF2B5EF4-FFF2-40B4-BE49-F238E27FC236}">
                <a16:creationId xmlns:a16="http://schemas.microsoft.com/office/drawing/2014/main" id="{A344143C-F4C8-4323-B329-83CA4C3F4945}"/>
              </a:ext>
            </a:extLst>
          </p:cNvPr>
          <p:cNvSpPr>
            <a:spLocks noChangeArrowheads="1"/>
          </p:cNvSpPr>
          <p:nvPr/>
        </p:nvSpPr>
        <p:spPr bwMode="auto">
          <a:xfrm>
            <a:off x="457200" y="5715000"/>
            <a:ext cx="8534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Font typeface="Arial" panose="020B0604020202020204" pitchFamily="34" charset="0"/>
              <a:buAutoNum type="circleNumDbPlain" startAt="2"/>
            </a:pPr>
            <a:r>
              <a:rPr lang="zh-CN" altLang="en-US" sz="2400" b="1">
                <a:ea typeface="楷体_GB2312" pitchFamily="49" charset="-122"/>
              </a:rPr>
              <a:t>被乘数</a:t>
            </a:r>
            <a:r>
              <a:rPr lang="en-US" altLang="zh-CN" sz="2400" b="1">
                <a:ea typeface="楷体_GB2312" pitchFamily="49" charset="-122"/>
              </a:rPr>
              <a:t>x</a:t>
            </a:r>
            <a:r>
              <a:rPr lang="zh-CN" altLang="en-US" sz="2400" b="1">
                <a:ea typeface="楷体_GB2312" pitchFamily="49" charset="-122"/>
              </a:rPr>
              <a:t>符号任意，乘数</a:t>
            </a:r>
            <a:r>
              <a:rPr lang="en-US" altLang="zh-CN" sz="2400" b="1">
                <a:ea typeface="楷体_GB2312" pitchFamily="49" charset="-122"/>
              </a:rPr>
              <a:t>y</a:t>
            </a:r>
            <a:r>
              <a:rPr lang="zh-CN" altLang="en-US" sz="2400" b="1">
                <a:ea typeface="楷体_GB2312" pitchFamily="49" charset="-122"/>
              </a:rPr>
              <a:t>的符号为负时，有：</a:t>
            </a:r>
          </a:p>
          <a:p>
            <a:pPr>
              <a:lnSpc>
                <a:spcPct val="90000"/>
              </a:lnSpc>
              <a:spcBef>
                <a:spcPct val="50000"/>
              </a:spcBef>
            </a:pPr>
            <a:r>
              <a:rPr lang="zh-CN" altLang="en-US" sz="2400" b="1">
                <a:ea typeface="楷体_GB2312" pitchFamily="49" charset="-122"/>
              </a:rPr>
              <a:t>        </a:t>
            </a:r>
            <a:r>
              <a:rPr lang="en-US" altLang="zh-CN" sz="2400" b="1">
                <a:ea typeface="楷体_GB2312" pitchFamily="49" charset="-122"/>
              </a:rPr>
              <a:t>[x • y]</a:t>
            </a:r>
            <a:r>
              <a:rPr lang="zh-CN" altLang="en-US" sz="2400" b="1" baseline="-25000">
                <a:ea typeface="楷体_GB2312" pitchFamily="49" charset="-122"/>
              </a:rPr>
              <a:t>补</a:t>
            </a:r>
            <a:r>
              <a:rPr lang="en-US" altLang="zh-CN" sz="2400" b="1">
                <a:ea typeface="楷体_GB2312" pitchFamily="49" charset="-122"/>
              </a:rPr>
              <a:t>=[x]</a:t>
            </a:r>
            <a:r>
              <a:rPr lang="zh-CN" altLang="en-US" sz="2400" b="1" baseline="-25000">
                <a:ea typeface="楷体_GB2312" pitchFamily="49" charset="-122"/>
              </a:rPr>
              <a:t>补</a:t>
            </a:r>
            <a:r>
              <a:rPr lang="en-US" altLang="zh-CN" sz="2400" b="1">
                <a:ea typeface="楷体_GB2312" pitchFamily="49" charset="-122"/>
              </a:rPr>
              <a:t>• [y]</a:t>
            </a:r>
            <a:r>
              <a:rPr lang="zh-CN" altLang="en-US" sz="2400" b="1" baseline="-25000">
                <a:ea typeface="楷体_GB2312" pitchFamily="49" charset="-122"/>
              </a:rPr>
              <a:t>补</a:t>
            </a:r>
            <a:r>
              <a:rPr lang="en-US" altLang="zh-CN" sz="2400" b="1">
                <a:ea typeface="楷体_GB2312" pitchFamily="49" charset="-122"/>
              </a:rPr>
              <a:t>=[x]</a:t>
            </a:r>
            <a:r>
              <a:rPr lang="zh-CN" altLang="en-US" sz="2400" b="1" baseline="-25000">
                <a:ea typeface="楷体_GB2312" pitchFamily="49" charset="-122"/>
              </a:rPr>
              <a:t>补</a:t>
            </a:r>
            <a:r>
              <a:rPr lang="en-US" altLang="zh-CN" sz="2400" b="1">
                <a:ea typeface="楷体_GB2312" pitchFamily="49" charset="-122"/>
              </a:rPr>
              <a:t>• (0.y</a:t>
            </a:r>
            <a:r>
              <a:rPr lang="en-US" altLang="zh-CN" sz="2400" b="1" baseline="-25000">
                <a:ea typeface="楷体_GB2312" pitchFamily="49" charset="-122"/>
              </a:rPr>
              <a:t>1</a:t>
            </a:r>
            <a:r>
              <a:rPr lang="en-US" altLang="zh-CN" sz="2400" b="1">
                <a:ea typeface="楷体_GB2312" pitchFamily="49" charset="-122"/>
              </a:rPr>
              <a:t>y</a:t>
            </a:r>
            <a:r>
              <a:rPr lang="en-US" altLang="zh-CN" sz="2400" b="1" baseline="-25000">
                <a:ea typeface="楷体_GB2312" pitchFamily="49" charset="-122"/>
              </a:rPr>
              <a:t>2</a:t>
            </a:r>
            <a:r>
              <a:rPr lang="en-US" altLang="zh-CN" sz="2400" b="1">
                <a:ea typeface="楷体_GB2312" pitchFamily="49" charset="-122"/>
              </a:rPr>
              <a:t>…y</a:t>
            </a:r>
            <a:r>
              <a:rPr lang="en-US" altLang="zh-CN" sz="2400" b="1" baseline="-25000">
                <a:ea typeface="楷体_GB2312" pitchFamily="49" charset="-122"/>
              </a:rPr>
              <a:t>n</a:t>
            </a:r>
            <a:r>
              <a:rPr lang="en-US" altLang="zh-CN" sz="2400" b="1">
                <a:ea typeface="楷体_GB2312" pitchFamily="49" charset="-122"/>
              </a:rPr>
              <a:t>)+[-x]</a:t>
            </a:r>
            <a:r>
              <a:rPr lang="zh-CN" altLang="en-US" sz="2400" b="1" baseline="-25000">
                <a:ea typeface="楷体_GB2312" pitchFamily="49" charset="-122"/>
              </a:rPr>
              <a:t>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06948"/>
                                        </p:tgtEl>
                                        <p:attrNameLst>
                                          <p:attrName>style.visibility</p:attrName>
                                        </p:attrNameLst>
                                      </p:cBhvr>
                                      <p:to>
                                        <p:strVal val="visible"/>
                                      </p:to>
                                    </p:set>
                                    <p:anim calcmode="lin" valueType="num">
                                      <p:cBhvr additive="base">
                                        <p:cTn id="7" dur="500" fill="hold"/>
                                        <p:tgtEl>
                                          <p:spTgt spid="1106948"/>
                                        </p:tgtEl>
                                        <p:attrNameLst>
                                          <p:attrName>ppt_x</p:attrName>
                                        </p:attrNameLst>
                                      </p:cBhvr>
                                      <p:tavLst>
                                        <p:tav tm="0">
                                          <p:val>
                                            <p:strVal val="1+#ppt_w/2"/>
                                          </p:val>
                                        </p:tav>
                                        <p:tav tm="100000">
                                          <p:val>
                                            <p:strVal val="#ppt_x"/>
                                          </p:val>
                                        </p:tav>
                                      </p:tavLst>
                                    </p:anim>
                                    <p:anim calcmode="lin" valueType="num">
                                      <p:cBhvr additive="base">
                                        <p:cTn id="8" dur="500" fill="hold"/>
                                        <p:tgtEl>
                                          <p:spTgt spid="1106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177601">
            <a:extLst>
              <a:ext uri="{FF2B5EF4-FFF2-40B4-BE49-F238E27FC236}">
                <a16:creationId xmlns:a16="http://schemas.microsoft.com/office/drawing/2014/main" id="{9920D18E-FF62-4215-83BF-54F85DF5D5CB}"/>
              </a:ext>
            </a:extLst>
          </p:cNvPr>
          <p:cNvSpPr>
            <a:spLocks noGrp="1" noChangeArrowheads="1"/>
          </p:cNvSpPr>
          <p:nvPr>
            <p:ph type="title"/>
          </p:nvPr>
        </p:nvSpPr>
        <p:spPr/>
        <p:txBody>
          <a:bodyPr/>
          <a:lstStyle/>
          <a:p>
            <a:r>
              <a:rPr lang="zh-CN" altLang="en-US"/>
              <a:t>补码一位乘运算规则</a:t>
            </a:r>
            <a:r>
              <a:rPr lang="en-US" altLang="zh-CN" sz="3600">
                <a:latin typeface="楷体_GB2312" pitchFamily="49" charset="-122"/>
              </a:rPr>
              <a:t>——</a:t>
            </a:r>
            <a:r>
              <a:rPr lang="zh-CN" altLang="en-US" sz="3600">
                <a:solidFill>
                  <a:srgbClr val="A50021"/>
                </a:solidFill>
                <a:latin typeface="楷体_GB2312" pitchFamily="49" charset="-122"/>
              </a:rPr>
              <a:t>校正法</a:t>
            </a:r>
          </a:p>
        </p:txBody>
      </p:sp>
      <p:sp>
        <p:nvSpPr>
          <p:cNvPr id="86018" name="文本占位符 1177602">
            <a:extLst>
              <a:ext uri="{FF2B5EF4-FFF2-40B4-BE49-F238E27FC236}">
                <a16:creationId xmlns:a16="http://schemas.microsoft.com/office/drawing/2014/main" id="{E41F57A3-29E8-4C30-B23D-1A0D2744E0A2}"/>
              </a:ext>
            </a:extLst>
          </p:cNvPr>
          <p:cNvSpPr>
            <a:spLocks noGrp="1" noChangeArrowheads="1"/>
          </p:cNvSpPr>
          <p:nvPr>
            <p:ph idx="1"/>
          </p:nvPr>
        </p:nvSpPr>
        <p:spPr>
          <a:xfrm>
            <a:off x="457200" y="1268413"/>
            <a:ext cx="8229600" cy="5208587"/>
          </a:xfrm>
        </p:spPr>
        <p:txBody>
          <a:bodyPr/>
          <a:lstStyle/>
          <a:p>
            <a:pPr marL="609600" indent="-609600">
              <a:lnSpc>
                <a:spcPct val="80000"/>
              </a:lnSpc>
            </a:pPr>
            <a:r>
              <a:rPr lang="zh-CN" altLang="en-US" sz="2800">
                <a:latin typeface="楷体_GB2312" pitchFamily="49" charset="-122"/>
              </a:rPr>
              <a:t>当乘数</a:t>
            </a:r>
            <a:r>
              <a:rPr lang="en-US" altLang="zh-CN" sz="2800">
                <a:latin typeface="楷体_GB2312" pitchFamily="49" charset="-122"/>
              </a:rPr>
              <a:t>y</a:t>
            </a:r>
            <a:r>
              <a:rPr lang="zh-CN" altLang="en-US" sz="2800">
                <a:latin typeface="楷体_GB2312" pitchFamily="49" charset="-122"/>
              </a:rPr>
              <a:t>为正时，可按类似原码乘法的规则进行运算。</a:t>
            </a:r>
          </a:p>
          <a:p>
            <a:pPr marL="609600" indent="-609600">
              <a:lnSpc>
                <a:spcPct val="80000"/>
              </a:lnSpc>
            </a:pPr>
            <a:r>
              <a:rPr lang="zh-CN" altLang="en-US" sz="2800">
                <a:latin typeface="楷体_GB2312" pitchFamily="49" charset="-122"/>
              </a:rPr>
              <a:t>当乘数为负时，把乘数的补码</a:t>
            </a:r>
            <a:r>
              <a:rPr lang="en-US" altLang="zh-CN" sz="2800">
                <a:latin typeface="楷体_GB2312" pitchFamily="49" charset="-122"/>
              </a:rPr>
              <a:t>[y]</a:t>
            </a:r>
            <a:r>
              <a:rPr lang="zh-CN" altLang="en-US" sz="2800" baseline="-25000">
                <a:latin typeface="楷体_GB2312" pitchFamily="49" charset="-122"/>
              </a:rPr>
              <a:t>补</a:t>
            </a:r>
            <a:r>
              <a:rPr lang="zh-CN" altLang="en-US" sz="2800">
                <a:latin typeface="楷体_GB2312" pitchFamily="49" charset="-122"/>
              </a:rPr>
              <a:t>去掉符号位，看成一个正数与</a:t>
            </a:r>
            <a:r>
              <a:rPr lang="en-US" altLang="zh-CN" sz="2800">
                <a:latin typeface="楷体_GB2312" pitchFamily="49" charset="-122"/>
              </a:rPr>
              <a:t>[x]</a:t>
            </a:r>
            <a:r>
              <a:rPr lang="zh-CN" altLang="en-US" sz="2800" baseline="-25000">
                <a:latin typeface="楷体_GB2312" pitchFamily="49" charset="-122"/>
              </a:rPr>
              <a:t>补</a:t>
            </a:r>
            <a:r>
              <a:rPr lang="zh-CN" altLang="en-US" sz="2800">
                <a:latin typeface="楷体_GB2312" pitchFamily="49" charset="-122"/>
              </a:rPr>
              <a:t>相乘，然后加上</a:t>
            </a:r>
            <a:r>
              <a:rPr lang="en-US" altLang="zh-CN" sz="2800">
                <a:latin typeface="楷体_GB2312" pitchFamily="49" charset="-122"/>
              </a:rPr>
              <a:t>[-x]</a:t>
            </a:r>
            <a:r>
              <a:rPr lang="zh-CN" altLang="en-US" sz="2800" baseline="-25000">
                <a:latin typeface="楷体_GB2312" pitchFamily="49" charset="-122"/>
              </a:rPr>
              <a:t>补</a:t>
            </a:r>
            <a:r>
              <a:rPr lang="zh-CN" altLang="en-US" sz="2800">
                <a:latin typeface="楷体_GB2312" pitchFamily="49" charset="-122"/>
              </a:rPr>
              <a:t>进行</a:t>
            </a:r>
            <a:r>
              <a:rPr lang="zh-CN" altLang="en-US" sz="2800">
                <a:solidFill>
                  <a:srgbClr val="FF0000"/>
                </a:solidFill>
                <a:latin typeface="楷体_GB2312" pitchFamily="49" charset="-122"/>
              </a:rPr>
              <a:t>校正</a:t>
            </a:r>
            <a:r>
              <a:rPr lang="zh-CN" altLang="en-US" sz="2800">
                <a:latin typeface="楷体_GB2312" pitchFamily="49" charset="-122"/>
              </a:rPr>
              <a:t>。</a:t>
            </a:r>
          </a:p>
          <a:p>
            <a:pPr marL="990600" lvl="1" indent="-533400">
              <a:lnSpc>
                <a:spcPct val="80000"/>
              </a:lnSpc>
            </a:pPr>
            <a:r>
              <a:rPr lang="zh-CN" altLang="en-US" sz="2400">
                <a:latin typeface="楷体_GB2312" pitchFamily="49" charset="-122"/>
              </a:rPr>
              <a:t>按补码进行运算</a:t>
            </a:r>
          </a:p>
          <a:p>
            <a:pPr marL="1371600" lvl="2" indent="-457200">
              <a:lnSpc>
                <a:spcPct val="80000"/>
              </a:lnSpc>
            </a:pPr>
            <a:r>
              <a:rPr lang="zh-CN" altLang="en-US" sz="2000">
                <a:latin typeface="楷体_GB2312" pitchFamily="49" charset="-122"/>
              </a:rPr>
              <a:t>按补码的规则进行移位：右移补</a:t>
            </a:r>
            <a:r>
              <a:rPr lang="en-US" altLang="zh-CN" sz="2000">
                <a:latin typeface="楷体_GB2312" pitchFamily="49" charset="-122"/>
              </a:rPr>
              <a:t>1</a:t>
            </a:r>
            <a:r>
              <a:rPr lang="zh-CN" altLang="en-US" sz="2000">
                <a:latin typeface="楷体_GB2312" pitchFamily="49" charset="-122"/>
              </a:rPr>
              <a:t>，符号位一起移</a:t>
            </a:r>
          </a:p>
          <a:p>
            <a:pPr marL="1371600" lvl="2" indent="-457200">
              <a:lnSpc>
                <a:spcPct val="80000"/>
              </a:lnSpc>
            </a:pPr>
            <a:r>
              <a:rPr lang="zh-CN" altLang="en-US" sz="2000">
                <a:solidFill>
                  <a:srgbClr val="FF0000"/>
                </a:solidFill>
                <a:latin typeface="楷体_GB2312" pitchFamily="49" charset="-122"/>
              </a:rPr>
              <a:t>“乘数的补码</a:t>
            </a:r>
            <a:r>
              <a:rPr lang="en-US" altLang="zh-CN" sz="2000">
                <a:solidFill>
                  <a:srgbClr val="FF0000"/>
                </a:solidFill>
                <a:latin typeface="楷体_GB2312" pitchFamily="49" charset="-122"/>
              </a:rPr>
              <a:t>[y]</a:t>
            </a:r>
            <a:r>
              <a:rPr lang="zh-CN" altLang="en-US" sz="2000" baseline="-25000">
                <a:solidFill>
                  <a:srgbClr val="FF0000"/>
                </a:solidFill>
                <a:latin typeface="楷体_GB2312" pitchFamily="49" charset="-122"/>
              </a:rPr>
              <a:t>补</a:t>
            </a:r>
            <a:r>
              <a:rPr lang="zh-CN" altLang="en-US" sz="2000">
                <a:solidFill>
                  <a:srgbClr val="FF0000"/>
                </a:solidFill>
                <a:latin typeface="楷体_GB2312" pitchFamily="49" charset="-122"/>
              </a:rPr>
              <a:t>去掉符号位，当成一个正数与</a:t>
            </a:r>
            <a:r>
              <a:rPr lang="en-US" altLang="zh-CN" sz="2000">
                <a:solidFill>
                  <a:srgbClr val="FF0000"/>
                </a:solidFill>
                <a:latin typeface="楷体_GB2312" pitchFamily="49" charset="-122"/>
              </a:rPr>
              <a:t>[x]</a:t>
            </a:r>
            <a:r>
              <a:rPr lang="zh-CN" altLang="en-US" sz="2000" baseline="-25000">
                <a:solidFill>
                  <a:srgbClr val="FF0000"/>
                </a:solidFill>
                <a:latin typeface="楷体_GB2312" pitchFamily="49" charset="-122"/>
              </a:rPr>
              <a:t>补</a:t>
            </a:r>
            <a:r>
              <a:rPr lang="zh-CN" altLang="en-US" sz="2000">
                <a:solidFill>
                  <a:srgbClr val="FF0000"/>
                </a:solidFill>
                <a:latin typeface="楷体_GB2312" pitchFamily="49" charset="-122"/>
              </a:rPr>
              <a:t>相乘”</a:t>
            </a:r>
            <a:r>
              <a:rPr lang="en-US" altLang="zh-CN" sz="2000">
                <a:latin typeface="楷体_GB2312" pitchFamily="49" charset="-122"/>
              </a:rPr>
              <a:t>——y</a:t>
            </a:r>
            <a:r>
              <a:rPr lang="zh-CN" altLang="en-US" sz="2000">
                <a:latin typeface="楷体_GB2312" pitchFamily="49" charset="-122"/>
              </a:rPr>
              <a:t>仍然是补码</a:t>
            </a:r>
          </a:p>
          <a:p>
            <a:pPr marL="990600" lvl="1" indent="-533400">
              <a:lnSpc>
                <a:spcPct val="80000"/>
              </a:lnSpc>
            </a:pPr>
            <a:r>
              <a:rPr lang="zh-CN" altLang="en-US" sz="2400"/>
              <a:t>符号位参与运算，自动生成</a:t>
            </a:r>
            <a:r>
              <a:rPr lang="en-US" altLang="zh-CN" sz="2400"/>
              <a:t>——</a:t>
            </a:r>
            <a:r>
              <a:rPr lang="zh-CN" altLang="en-US" sz="2400"/>
              <a:t>与原码的不同之处</a:t>
            </a:r>
          </a:p>
          <a:p>
            <a:pPr marL="609600" indent="-609600">
              <a:lnSpc>
                <a:spcPct val="80000"/>
              </a:lnSpc>
            </a:pPr>
            <a:r>
              <a:rPr lang="zh-CN" altLang="en-US" sz="2800">
                <a:latin typeface="楷体_GB2312" pitchFamily="49" charset="-122"/>
              </a:rPr>
              <a:t>考虑到运算时可能出现绝对值大于</a:t>
            </a:r>
            <a:r>
              <a:rPr lang="en-US" altLang="zh-CN" sz="2800">
                <a:latin typeface="楷体_GB2312" pitchFamily="49" charset="-122"/>
              </a:rPr>
              <a:t>1</a:t>
            </a:r>
            <a:r>
              <a:rPr lang="zh-CN" altLang="en-US" sz="2800">
                <a:latin typeface="楷体_GB2312" pitchFamily="49" charset="-122"/>
              </a:rPr>
              <a:t>的情形（但此刻并不是溢出），故部分积和被乘数取双符号位。</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103873">
            <a:extLst>
              <a:ext uri="{FF2B5EF4-FFF2-40B4-BE49-F238E27FC236}">
                <a16:creationId xmlns:a16="http://schemas.microsoft.com/office/drawing/2014/main" id="{56A4B866-708A-4932-9378-5DF554C2C341}"/>
              </a:ext>
            </a:extLst>
          </p:cNvPr>
          <p:cNvSpPr>
            <a:spLocks noGrp="1" noChangeArrowheads="1"/>
          </p:cNvSpPr>
          <p:nvPr>
            <p:ph type="title"/>
          </p:nvPr>
        </p:nvSpPr>
        <p:spPr/>
        <p:txBody>
          <a:bodyPr/>
          <a:lstStyle/>
          <a:p>
            <a:r>
              <a:rPr lang="zh-CN" altLang="en-US"/>
              <a:t>例</a:t>
            </a:r>
          </a:p>
        </p:txBody>
      </p:sp>
      <p:sp>
        <p:nvSpPr>
          <p:cNvPr id="87042" name="文本占位符 1103874">
            <a:extLst>
              <a:ext uri="{FF2B5EF4-FFF2-40B4-BE49-F238E27FC236}">
                <a16:creationId xmlns:a16="http://schemas.microsoft.com/office/drawing/2014/main" id="{63461E8D-2C93-43EA-B787-D75A31516846}"/>
              </a:ext>
            </a:extLst>
          </p:cNvPr>
          <p:cNvSpPr>
            <a:spLocks noGrp="1" noChangeArrowheads="1"/>
          </p:cNvSpPr>
          <p:nvPr>
            <p:ph idx="1"/>
          </p:nvPr>
        </p:nvSpPr>
        <p:spPr>
          <a:xfrm>
            <a:off x="323850" y="1052513"/>
            <a:ext cx="8229600" cy="776287"/>
          </a:xfrm>
        </p:spPr>
        <p:txBody>
          <a:bodyPr/>
          <a:lstStyle/>
          <a:p>
            <a:pPr>
              <a:lnSpc>
                <a:spcPct val="80000"/>
              </a:lnSpc>
            </a:pPr>
            <a:r>
              <a:rPr lang="zh-CN" altLang="en-US" sz="2400"/>
              <a:t>已知：</a:t>
            </a:r>
            <a:r>
              <a:rPr lang="en-US" altLang="zh-CN" sz="2400"/>
              <a:t>[x]</a:t>
            </a:r>
            <a:r>
              <a:rPr lang="zh-CN" altLang="en-US" sz="2400" baseline="-25000"/>
              <a:t>补</a:t>
            </a:r>
            <a:r>
              <a:rPr lang="en-US" altLang="zh-CN" sz="2400"/>
              <a:t>=1.0101</a:t>
            </a:r>
            <a:r>
              <a:rPr lang="zh-CN" altLang="en-US" sz="2400"/>
              <a:t>，</a:t>
            </a:r>
            <a:r>
              <a:rPr lang="en-US" altLang="zh-CN" sz="2400"/>
              <a:t>[y]</a:t>
            </a:r>
            <a:r>
              <a:rPr lang="zh-CN" altLang="en-US" sz="2400" baseline="-25000"/>
              <a:t>补</a:t>
            </a:r>
            <a:r>
              <a:rPr lang="en-US" altLang="zh-CN" sz="2400"/>
              <a:t>=0.1101</a:t>
            </a:r>
            <a:r>
              <a:rPr lang="zh-CN" altLang="en-US" sz="2400"/>
              <a:t>，求：</a:t>
            </a:r>
            <a:r>
              <a:rPr lang="en-US" altLang="zh-CN" sz="2400"/>
              <a:t>[x·y]</a:t>
            </a:r>
            <a:r>
              <a:rPr lang="zh-CN" altLang="en-US" sz="2400" baseline="-25000"/>
              <a:t>补</a:t>
            </a:r>
            <a:r>
              <a:rPr lang="zh-CN" altLang="en-US" sz="2400"/>
              <a:t>。</a:t>
            </a:r>
          </a:p>
          <a:p>
            <a:pPr>
              <a:lnSpc>
                <a:spcPct val="80000"/>
              </a:lnSpc>
            </a:pPr>
            <a:r>
              <a:rPr lang="zh-CN" altLang="en-US" sz="2400"/>
              <a:t>解：因为乘数</a:t>
            </a:r>
            <a:r>
              <a:rPr lang="en-US" altLang="zh-CN" sz="2400"/>
              <a:t>y&gt;0</a:t>
            </a:r>
            <a:r>
              <a:rPr lang="zh-CN" altLang="en-US" sz="2400"/>
              <a:t>，不用校正。</a:t>
            </a:r>
          </a:p>
        </p:txBody>
      </p:sp>
      <p:sp>
        <p:nvSpPr>
          <p:cNvPr id="87043" name="矩形 1103876">
            <a:extLst>
              <a:ext uri="{FF2B5EF4-FFF2-40B4-BE49-F238E27FC236}">
                <a16:creationId xmlns:a16="http://schemas.microsoft.com/office/drawing/2014/main" id="{A8A472E7-DB9F-4C85-BD39-A2A9904F3B60}"/>
              </a:ext>
            </a:extLst>
          </p:cNvPr>
          <p:cNvSpPr>
            <a:spLocks noChangeArrowheads="1"/>
          </p:cNvSpPr>
          <p:nvPr/>
        </p:nvSpPr>
        <p:spPr bwMode="auto">
          <a:xfrm>
            <a:off x="827088" y="6381750"/>
            <a:ext cx="2836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ea typeface="楷体_GB2312" pitchFamily="49" charset="-122"/>
              </a:rPr>
              <a:t>故乘积</a:t>
            </a:r>
            <a:r>
              <a:rPr lang="en-US" altLang="zh-CN" b="1">
                <a:ea typeface="楷体_GB2312" pitchFamily="49" charset="-122"/>
              </a:rPr>
              <a:t>[x·y]</a:t>
            </a:r>
            <a:r>
              <a:rPr lang="zh-CN" altLang="en-US" b="1" baseline="-25000">
                <a:ea typeface="楷体_GB2312" pitchFamily="49" charset="-122"/>
              </a:rPr>
              <a:t>补</a:t>
            </a:r>
            <a:r>
              <a:rPr lang="en-US" altLang="zh-CN" b="1">
                <a:ea typeface="楷体_GB2312" pitchFamily="49" charset="-122"/>
              </a:rPr>
              <a:t>=1.01110001</a:t>
            </a:r>
          </a:p>
        </p:txBody>
      </p:sp>
      <p:graphicFrame>
        <p:nvGraphicFramePr>
          <p:cNvPr id="1103941" name="表格 1103940">
            <a:extLst>
              <a:ext uri="{FF2B5EF4-FFF2-40B4-BE49-F238E27FC236}">
                <a16:creationId xmlns:a16="http://schemas.microsoft.com/office/drawing/2014/main" id="{2998EAA7-25A1-4785-B27B-098CBDBD155D}"/>
              </a:ext>
            </a:extLst>
          </p:cNvPr>
          <p:cNvGraphicFramePr/>
          <p:nvPr/>
        </p:nvGraphicFramePr>
        <p:xfrm>
          <a:off x="990600" y="1905000"/>
          <a:ext cx="7272338" cy="4073542"/>
        </p:xfrm>
        <a:graphic>
          <a:graphicData uri="http://schemas.openxmlformats.org/drawingml/2006/table">
            <a:tbl>
              <a:tblPr/>
              <a:tblGrid>
                <a:gridCol w="1890713">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4606925">
                  <a:extLst>
                    <a:ext uri="{9D8B030D-6E8A-4147-A177-3AD203B41FA5}">
                      <a16:colId xmlns:a16="http://schemas.microsoft.com/office/drawing/2014/main" val="20002"/>
                    </a:ext>
                  </a:extLst>
                </a:gridCol>
              </a:tblGrid>
              <a:tr h="335254">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en-US" altLang="zh-CN" sz="1600" dirty="0"/>
                        <a:t>   </a:t>
                      </a:r>
                      <a:r>
                        <a:rPr lang="zh-CN" altLang="en-US" sz="1600" dirty="0"/>
                        <a:t>部分积</a:t>
                      </a:r>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乘数</a:t>
                      </a: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说明</a:t>
                      </a:r>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01">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00.0000</a:t>
                      </a:r>
                    </a:p>
                    <a:p>
                      <a:pPr marL="0" lvl="0" indent="0">
                        <a:buNone/>
                      </a:pPr>
                      <a:r>
                        <a:rPr lang="en-US" altLang="zh-CN" sz="1600"/>
                        <a:t> + 11.0101</a:t>
                      </a:r>
                      <a:endParaRPr lang="zh-CN" altLang="en-US" sz="1600"/>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110</a:t>
                      </a:r>
                      <a:r>
                        <a:rPr lang="en-US" altLang="zh-CN" sz="1600">
                          <a:solidFill>
                            <a:srgbClr val="A50021"/>
                          </a:solidFill>
                        </a:rPr>
                        <a:t>1</a:t>
                      </a:r>
                      <a:endParaRPr lang="zh-CN" altLang="en-US" sz="1600">
                        <a:solidFill>
                          <a:srgbClr val="A50021"/>
                        </a:solidFill>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初值</a:t>
                      </a:r>
                      <a:r>
                        <a:rPr lang="en-US" altLang="zh-CN" sz="1600"/>
                        <a:t>[z</a:t>
                      </a:r>
                      <a:r>
                        <a:rPr lang="en-US" altLang="zh-CN" sz="1600" baseline="-25000"/>
                        <a:t>0</a:t>
                      </a:r>
                      <a:r>
                        <a:rPr lang="en-US" altLang="zh-CN" sz="1600"/>
                        <a:t>]</a:t>
                      </a:r>
                      <a:r>
                        <a:rPr lang="zh-CN" altLang="en-US" sz="1600" baseline="-25000"/>
                        <a:t>补</a:t>
                      </a:r>
                      <a:r>
                        <a:rPr lang="en-US" altLang="zh-CN" sz="1600"/>
                        <a:t>=0</a:t>
                      </a:r>
                    </a:p>
                    <a:p>
                      <a:pPr marL="0" lvl="0" indent="0">
                        <a:buNone/>
                      </a:pPr>
                      <a:r>
                        <a:rPr lang="en-US" altLang="zh-CN" sz="1600"/>
                        <a:t>Y</a:t>
                      </a:r>
                      <a:r>
                        <a:rPr lang="en-US" altLang="zh-CN" sz="1600" baseline="-25000"/>
                        <a:t>4</a:t>
                      </a:r>
                      <a:r>
                        <a:rPr lang="en-US" altLang="zh-CN" sz="1600"/>
                        <a:t>=1</a:t>
                      </a:r>
                      <a:r>
                        <a:rPr lang="zh-CN" altLang="en-US" sz="1600"/>
                        <a:t>，</a:t>
                      </a:r>
                      <a:r>
                        <a:rPr lang="en-US" altLang="zh-CN" sz="1600"/>
                        <a:t>+[x]</a:t>
                      </a:r>
                      <a:r>
                        <a:rPr lang="zh-CN" altLang="en-US" sz="1600" baseline="-25000"/>
                        <a:t>补</a:t>
                      </a:r>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226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11.0101</a:t>
                      </a:r>
                    </a:p>
                    <a:p>
                      <a:pPr marL="0" lvl="0" indent="0">
                        <a:buNone/>
                      </a:pPr>
                      <a:r>
                        <a:rPr lang="en-US" altLang="zh-CN" sz="1600"/>
                        <a:t>    11.1010</a:t>
                      </a:r>
                      <a:endParaRPr lang="zh-CN" altLang="en-US" sz="1600"/>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a:solidFill>
                            <a:schemeClr val="accent2"/>
                          </a:solidFill>
                        </a:rPr>
                        <a:t>1</a:t>
                      </a:r>
                      <a:r>
                        <a:rPr lang="en-US" altLang="zh-CN" sz="1600"/>
                        <a:t>11</a:t>
                      </a:r>
                      <a:r>
                        <a:rPr lang="en-US" altLang="zh-CN" sz="1600">
                          <a:solidFill>
                            <a:srgbClr val="A50021"/>
                          </a:solidFill>
                        </a:rPr>
                        <a:t>0</a:t>
                      </a:r>
                      <a:endParaRPr lang="zh-CN" altLang="en-US" sz="1600">
                        <a:solidFill>
                          <a:srgbClr val="A50021"/>
                        </a:solidFill>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1</a:t>
                      </a:r>
                      <a:r>
                        <a:rPr lang="en-US" altLang="zh-CN" sz="1600"/>
                        <a:t>]</a:t>
                      </a:r>
                      <a:r>
                        <a:rPr lang="zh-CN" altLang="en-US" sz="1600" baseline="-25000" dirty="0"/>
                        <a:t>补</a:t>
                      </a: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en-US" altLang="zh-CN" sz="1600" dirty="0">
                          <a:ea typeface="Arial" panose="020B0604020202020204" pitchFamily="34" charset="0"/>
                        </a:rPr>
                        <a:t>Y3=0</a:t>
                      </a:r>
                      <a:r>
                        <a:rPr lang="zh-CN" altLang="en-US" sz="1600" dirty="0">
                          <a:ea typeface="Arial" panose="020B0604020202020204" pitchFamily="34" charset="0"/>
                        </a:rPr>
                        <a:t>，不加</a:t>
                      </a:r>
                      <a:r>
                        <a:rPr lang="en-US" altLang="zh-CN" sz="1600"/>
                        <a:t>[x]</a:t>
                      </a:r>
                      <a:r>
                        <a:rPr lang="zh-CN" altLang="en-US" sz="1600" baseline="-25000"/>
                        <a:t>补</a:t>
                      </a:r>
                      <a:endParaRPr lang="zh-CN" altLang="en-US" sz="1600">
                        <a:ea typeface="Arial" panose="020B0604020202020204" pitchFamily="34" charset="0"/>
                      </a:endParaRPr>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53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11.1101</a:t>
                      </a:r>
                    </a:p>
                    <a:p>
                      <a:pPr marL="0" lvl="0" indent="0">
                        <a:buNone/>
                      </a:pPr>
                      <a:r>
                        <a:rPr lang="en-US" altLang="zh-CN" sz="1600"/>
                        <a:t> + 11.0101</a:t>
                      </a:r>
                      <a:endParaRPr lang="zh-CN" altLang="en-US" sz="1600"/>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solidFill>
                            <a:schemeClr val="accent2"/>
                          </a:solidFill>
                        </a:rPr>
                        <a:t>01</a:t>
                      </a:r>
                      <a:r>
                        <a:rPr lang="en-US" altLang="zh-CN" sz="1600"/>
                        <a:t>1</a:t>
                      </a:r>
                      <a:r>
                        <a:rPr lang="en-US" altLang="zh-CN" sz="1600">
                          <a:solidFill>
                            <a:srgbClr val="A50021"/>
                          </a:solidFill>
                        </a:rPr>
                        <a:t>1</a:t>
                      </a:r>
                      <a:endParaRPr lang="zh-CN" altLang="en-US" sz="1600">
                        <a:solidFill>
                          <a:srgbClr val="A50021"/>
                        </a:solidFill>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2</a:t>
                      </a:r>
                      <a:r>
                        <a:rPr lang="en-US" altLang="zh-CN" sz="1600"/>
                        <a:t>]</a:t>
                      </a:r>
                      <a:r>
                        <a:rPr lang="zh-CN" altLang="en-US" sz="1600" baseline="-25000"/>
                        <a:t>补</a:t>
                      </a:r>
                      <a:r>
                        <a:rPr lang="en-US" altLang="zh-CN" sz="1600"/>
                        <a:t>, </a:t>
                      </a: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en-US" altLang="zh-CN" sz="1600"/>
                        <a:t>Y</a:t>
                      </a:r>
                      <a:r>
                        <a:rPr lang="en-US" altLang="zh-CN" sz="1600" baseline="-25000"/>
                        <a:t>2</a:t>
                      </a:r>
                      <a:r>
                        <a:rPr lang="en-US" altLang="zh-CN" sz="1600"/>
                        <a:t>=1</a:t>
                      </a:r>
                      <a:r>
                        <a:rPr lang="zh-CN" altLang="en-US" sz="1600"/>
                        <a:t>，</a:t>
                      </a:r>
                      <a:r>
                        <a:rPr lang="en-US" altLang="zh-CN" sz="1600"/>
                        <a:t>+[x]</a:t>
                      </a:r>
                      <a:r>
                        <a:rPr lang="zh-CN" altLang="en-US" sz="1600" baseline="-25000"/>
                        <a:t>补</a:t>
                      </a:r>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226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11.0010</a:t>
                      </a:r>
                    </a:p>
                    <a:p>
                      <a:pPr marL="0" lvl="0" indent="0">
                        <a:buNone/>
                      </a:pPr>
                      <a:r>
                        <a:rPr lang="en-US" altLang="zh-CN" sz="1600"/>
                        <a:t>    11.1001</a:t>
                      </a:r>
                    </a:p>
                    <a:p>
                      <a:pPr marL="0" lvl="0" indent="0">
                        <a:buNone/>
                      </a:pPr>
                      <a:r>
                        <a:rPr lang="en-US" altLang="zh-CN" sz="1600"/>
                        <a:t> + 11.0101</a:t>
                      </a:r>
                      <a:endParaRPr lang="zh-CN" altLang="en-US" sz="1600"/>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a:solidFill>
                            <a:schemeClr val="accent2"/>
                          </a:solidFill>
                        </a:rPr>
                        <a:t>001</a:t>
                      </a:r>
                      <a:r>
                        <a:rPr lang="en-US" altLang="zh-CN" sz="1600">
                          <a:solidFill>
                            <a:srgbClr val="A50021"/>
                          </a:solidFill>
                        </a:rPr>
                        <a:t>1</a:t>
                      </a:r>
                      <a:endParaRPr lang="zh-CN" altLang="en-US" sz="1600">
                        <a:solidFill>
                          <a:srgbClr val="A50021"/>
                        </a:solidFill>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ea typeface="Arial" panose="020B0604020202020204" pitchFamily="34" charset="0"/>
                      </a:endParaRPr>
                    </a:p>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3</a:t>
                      </a:r>
                      <a:r>
                        <a:rPr lang="en-US" altLang="zh-CN" sz="1600"/>
                        <a:t>]</a:t>
                      </a:r>
                      <a:r>
                        <a:rPr lang="zh-CN" altLang="en-US" sz="1600" baseline="-25000" dirty="0"/>
                        <a:t>补</a:t>
                      </a:r>
                      <a:r>
                        <a:rPr lang="zh-CN" altLang="en-US" sz="1600" dirty="0">
                          <a:ea typeface="Arial" panose="020B0604020202020204" pitchFamily="34" charset="0"/>
                        </a:rPr>
                        <a:t>，乘数同时</a:t>
                      </a:r>
                      <a:r>
                        <a:rPr lang="en-US" altLang="zh-CN" sz="1600" dirty="0">
                          <a:ea typeface="Arial" panose="020B0604020202020204" pitchFamily="34" charset="0"/>
                        </a:rPr>
                        <a:t>→1</a:t>
                      </a:r>
                      <a:r>
                        <a:rPr lang="zh-CN" altLang="en-US" sz="1600" dirty="0">
                          <a:ea typeface="Arial" panose="020B0604020202020204" pitchFamily="34" charset="0"/>
                        </a:rPr>
                        <a:t>位</a:t>
                      </a:r>
                    </a:p>
                    <a:p>
                      <a:pPr marL="0" lvl="0" indent="0">
                        <a:buNone/>
                      </a:pPr>
                      <a:r>
                        <a:rPr lang="en-US" altLang="zh-CN" sz="1600"/>
                        <a:t>Y</a:t>
                      </a:r>
                      <a:r>
                        <a:rPr lang="en-US" altLang="zh-CN" sz="1600" baseline="-25000"/>
                        <a:t>1</a:t>
                      </a:r>
                      <a:r>
                        <a:rPr lang="en-US" altLang="zh-CN" sz="1600"/>
                        <a:t>=1</a:t>
                      </a:r>
                      <a:r>
                        <a:rPr lang="zh-CN" altLang="en-US" sz="1600"/>
                        <a:t>，</a:t>
                      </a:r>
                      <a:r>
                        <a:rPr lang="en-US" altLang="zh-CN" sz="1600"/>
                        <a:t>+[x]</a:t>
                      </a:r>
                      <a:r>
                        <a:rPr lang="zh-CN" altLang="en-US" sz="1600" baseline="-25000" dirty="0"/>
                        <a:t>补</a:t>
                      </a:r>
                      <a:endParaRPr lang="zh-CN" altLang="en-US" sz="1600" dirty="0"/>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8601">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10.1110</a:t>
                      </a:r>
                    </a:p>
                    <a:p>
                      <a:pPr marL="0" lvl="0" indent="0">
                        <a:buNone/>
                      </a:pPr>
                      <a:r>
                        <a:rPr lang="en-US" altLang="zh-CN" sz="1600"/>
                        <a:t>    11.0111</a:t>
                      </a:r>
                      <a:endParaRPr lang="zh-CN" altLang="en-US" sz="1600"/>
                    </a:p>
                  </a:txBody>
                  <a:tcPr marT="45716" marB="4571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a:solidFill>
                            <a:schemeClr val="accent2"/>
                          </a:solidFill>
                        </a:rPr>
                        <a:t>0001</a:t>
                      </a:r>
                      <a:endParaRPr lang="zh-CN" altLang="en-US" sz="1600">
                        <a:solidFill>
                          <a:schemeClr val="accent2"/>
                        </a:solidFill>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4</a:t>
                      </a:r>
                      <a:r>
                        <a:rPr lang="en-US" altLang="zh-CN" sz="1600"/>
                        <a:t>]</a:t>
                      </a:r>
                      <a:r>
                        <a:rPr lang="zh-CN" altLang="en-US" sz="1600" baseline="-25000" dirty="0"/>
                        <a:t>补</a:t>
                      </a:r>
                      <a:endParaRPr lang="zh-CN" altLang="en-US" sz="1600" dirty="0">
                        <a:ea typeface="Arial" panose="020B0604020202020204" pitchFamily="34" charset="0"/>
                      </a:endParaRPr>
                    </a:p>
                  </a:txBody>
                  <a:tcPr marT="45716" marB="4571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7074" name="文本框 1103929">
            <a:extLst>
              <a:ext uri="{FF2B5EF4-FFF2-40B4-BE49-F238E27FC236}">
                <a16:creationId xmlns:a16="http://schemas.microsoft.com/office/drawing/2014/main" id="{E3ABFE0E-F0B0-4AD4-8274-5A9B2514B18E}"/>
              </a:ext>
            </a:extLst>
          </p:cNvPr>
          <p:cNvSpPr txBox="1">
            <a:spLocks noChangeArrowheads="1"/>
          </p:cNvSpPr>
          <p:nvPr/>
        </p:nvSpPr>
        <p:spPr bwMode="auto">
          <a:xfrm>
            <a:off x="4551363" y="6329363"/>
            <a:ext cx="429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注意：符号位参加运算！</a:t>
            </a:r>
            <a:r>
              <a:rPr lang="en-US" altLang="zh-CN"/>
              <a:t>——</a:t>
            </a:r>
            <a:r>
              <a:rPr lang="zh-CN" altLang="en-US"/>
              <a:t>与原码不同</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112065">
            <a:extLst>
              <a:ext uri="{FF2B5EF4-FFF2-40B4-BE49-F238E27FC236}">
                <a16:creationId xmlns:a16="http://schemas.microsoft.com/office/drawing/2014/main" id="{70DDDFE9-835B-418E-8BD7-40F10A565F4A}"/>
              </a:ext>
            </a:extLst>
          </p:cNvPr>
          <p:cNvSpPr>
            <a:spLocks noGrp="1" noChangeArrowheads="1"/>
          </p:cNvSpPr>
          <p:nvPr>
            <p:ph type="title"/>
          </p:nvPr>
        </p:nvSpPr>
        <p:spPr/>
        <p:txBody>
          <a:bodyPr/>
          <a:lstStyle/>
          <a:p>
            <a:r>
              <a:rPr lang="zh-CN" altLang="en-US"/>
              <a:t>补码一位乘</a:t>
            </a:r>
            <a:r>
              <a:rPr lang="zh-CN" altLang="en-US">
                <a:solidFill>
                  <a:srgbClr val="A50021"/>
                </a:solidFill>
              </a:rPr>
              <a:t>比较法</a:t>
            </a:r>
            <a:r>
              <a:rPr lang="zh-CN" altLang="en-US"/>
              <a:t>（</a:t>
            </a:r>
            <a:r>
              <a:rPr lang="en-US" altLang="zh-CN">
                <a:solidFill>
                  <a:srgbClr val="A50021"/>
                </a:solidFill>
              </a:rPr>
              <a:t>Booth</a:t>
            </a:r>
            <a:r>
              <a:rPr lang="zh-CN" altLang="en-US">
                <a:solidFill>
                  <a:srgbClr val="A50021"/>
                </a:solidFill>
              </a:rPr>
              <a:t>算法</a:t>
            </a:r>
            <a:r>
              <a:rPr lang="zh-CN" altLang="en-US"/>
              <a:t>）</a:t>
            </a:r>
          </a:p>
        </p:txBody>
      </p:sp>
      <p:sp>
        <p:nvSpPr>
          <p:cNvPr id="88066" name="文本占位符 1112066">
            <a:extLst>
              <a:ext uri="{FF2B5EF4-FFF2-40B4-BE49-F238E27FC236}">
                <a16:creationId xmlns:a16="http://schemas.microsoft.com/office/drawing/2014/main" id="{16F04C8F-4934-4C87-A859-E2E1ADFD96C8}"/>
              </a:ext>
            </a:extLst>
          </p:cNvPr>
          <p:cNvSpPr>
            <a:spLocks noGrp="1" noChangeArrowheads="1"/>
          </p:cNvSpPr>
          <p:nvPr>
            <p:ph idx="1"/>
          </p:nvPr>
        </p:nvSpPr>
        <p:spPr/>
        <p:txBody>
          <a:bodyPr/>
          <a:lstStyle/>
          <a:p>
            <a:pPr marL="609600" indent="-609600"/>
            <a:r>
              <a:rPr lang="zh-CN" altLang="en-US" sz="2400"/>
              <a:t>现在广泛使用的是</a:t>
            </a:r>
            <a:r>
              <a:rPr lang="en-US" altLang="zh-CN" sz="2400"/>
              <a:t>Booth</a:t>
            </a:r>
            <a:r>
              <a:rPr lang="zh-CN" altLang="en-US" sz="2400"/>
              <a:t>算法，也称为比较法，其运算规则由校正法导出。</a:t>
            </a:r>
          </a:p>
          <a:p>
            <a:pPr marL="609600" indent="-609600"/>
            <a:r>
              <a:rPr lang="zh-CN" altLang="en-US" sz="2400"/>
              <a:t>设被乘数</a:t>
            </a:r>
            <a:r>
              <a:rPr lang="en-US" altLang="zh-CN" sz="2400"/>
              <a:t>[x]</a:t>
            </a:r>
            <a:r>
              <a:rPr lang="zh-CN" altLang="en-US" sz="2400" baseline="-25000"/>
              <a:t>补</a:t>
            </a:r>
            <a:r>
              <a:rPr lang="en-US" altLang="zh-CN" sz="2400"/>
              <a:t>=x</a:t>
            </a:r>
            <a:r>
              <a:rPr lang="en-US" altLang="zh-CN" sz="2400" baseline="-25000"/>
              <a:t>0</a:t>
            </a:r>
            <a:r>
              <a:rPr lang="en-US" altLang="zh-CN" sz="2400"/>
              <a:t>.x</a:t>
            </a:r>
            <a:r>
              <a:rPr lang="en-US" altLang="zh-CN" sz="2400" baseline="-25000"/>
              <a:t>1</a:t>
            </a:r>
            <a:r>
              <a:rPr lang="en-US" altLang="zh-CN" sz="2400"/>
              <a:t>x</a:t>
            </a:r>
            <a:r>
              <a:rPr lang="en-US" altLang="zh-CN" sz="2400" baseline="-25000"/>
              <a:t>2</a:t>
            </a:r>
            <a:r>
              <a:rPr lang="en-US" altLang="zh-CN" sz="2400"/>
              <a:t>…x</a:t>
            </a:r>
            <a:r>
              <a:rPr lang="en-US" altLang="zh-CN" sz="2400" baseline="-25000"/>
              <a:t>n</a:t>
            </a:r>
            <a:r>
              <a:rPr lang="zh-CN" altLang="en-US" sz="2400"/>
              <a:t>，乘数</a:t>
            </a:r>
            <a:r>
              <a:rPr lang="en-US" altLang="zh-CN" sz="2400"/>
              <a:t>[y]</a:t>
            </a:r>
            <a:r>
              <a:rPr lang="zh-CN" altLang="en-US" sz="2400" baseline="-25000"/>
              <a:t>补</a:t>
            </a:r>
            <a:r>
              <a:rPr lang="en-US" altLang="zh-CN" sz="2400"/>
              <a:t>=y</a:t>
            </a:r>
            <a:r>
              <a:rPr lang="en-US" altLang="zh-CN" sz="2400" baseline="-25000"/>
              <a:t>0</a:t>
            </a:r>
            <a:r>
              <a:rPr lang="en-US" altLang="zh-CN" sz="2400"/>
              <a:t>.y</a:t>
            </a:r>
            <a:r>
              <a:rPr lang="en-US" altLang="zh-CN" sz="2400" baseline="-25000"/>
              <a:t>1</a:t>
            </a:r>
            <a:r>
              <a:rPr lang="en-US" altLang="zh-CN" sz="2400"/>
              <a:t>y</a:t>
            </a:r>
            <a:r>
              <a:rPr lang="en-US" altLang="zh-CN" sz="2400" baseline="-25000"/>
              <a:t>2</a:t>
            </a:r>
            <a:r>
              <a:rPr lang="en-US" altLang="zh-CN" sz="2400"/>
              <a:t>…y</a:t>
            </a:r>
            <a:r>
              <a:rPr lang="en-US" altLang="zh-CN" sz="2400" baseline="-25000"/>
              <a:t>n</a:t>
            </a:r>
            <a:endParaRPr lang="en-US" altLang="zh-CN" sz="2400"/>
          </a:p>
          <a:p>
            <a:pPr marL="609600" indent="-609600">
              <a:buFontTx/>
              <a:buNone/>
            </a:pPr>
            <a:r>
              <a:rPr lang="en-US" altLang="zh-CN" sz="2400"/>
              <a:t>    </a:t>
            </a:r>
          </a:p>
          <a:p>
            <a:pPr marL="609600" indent="-609600">
              <a:buFontTx/>
              <a:buAutoNum type="circleNumDbPlain"/>
            </a:pPr>
            <a:r>
              <a:rPr lang="zh-CN" altLang="en-US" sz="2400"/>
              <a:t>被乘数</a:t>
            </a:r>
            <a:r>
              <a:rPr lang="en-US" altLang="zh-CN" sz="2400"/>
              <a:t>x</a:t>
            </a:r>
            <a:r>
              <a:rPr lang="zh-CN" altLang="en-US" sz="2400"/>
              <a:t>符号任意，乘数</a:t>
            </a:r>
            <a:r>
              <a:rPr lang="en-US" altLang="zh-CN" sz="2400"/>
              <a:t>y</a:t>
            </a:r>
            <a:r>
              <a:rPr lang="zh-CN" altLang="en-US" sz="2400"/>
              <a:t>的符号为正时，有：</a:t>
            </a:r>
          </a:p>
          <a:p>
            <a:pPr marL="609600" indent="-609600">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y</a:t>
            </a:r>
          </a:p>
          <a:p>
            <a:pPr marL="609600" indent="-609600">
              <a:buFontTx/>
              <a:buAutoNum type="circleNumDbPlain" startAt="2"/>
            </a:pPr>
            <a:r>
              <a:rPr lang="zh-CN" altLang="en-US" sz="2400"/>
              <a:t>被乘数</a:t>
            </a:r>
            <a:r>
              <a:rPr lang="en-US" altLang="zh-CN" sz="2400"/>
              <a:t>x</a:t>
            </a:r>
            <a:r>
              <a:rPr lang="zh-CN" altLang="en-US" sz="2400"/>
              <a:t>符号任意，乘数</a:t>
            </a:r>
            <a:r>
              <a:rPr lang="en-US" altLang="zh-CN" sz="2400"/>
              <a:t>y</a:t>
            </a:r>
            <a:r>
              <a:rPr lang="zh-CN" altLang="en-US" sz="2400"/>
              <a:t>的符号为负时，有：</a:t>
            </a:r>
          </a:p>
          <a:p>
            <a:pPr marL="609600" indent="-609600">
              <a:buFontTx/>
              <a:buNone/>
            </a:pPr>
            <a:r>
              <a:rPr lang="zh-CN" altLang="en-US" sz="2400"/>
              <a:t>            </a:t>
            </a:r>
            <a:r>
              <a:rPr lang="en-US" altLang="zh-CN" sz="2400"/>
              <a:t>[x • y]</a:t>
            </a:r>
            <a:r>
              <a:rPr lang="zh-CN" altLang="en-US" sz="2400" baseline="-25000"/>
              <a:t>补</a:t>
            </a:r>
            <a:r>
              <a:rPr lang="en-US" altLang="zh-CN" sz="2400"/>
              <a:t>=[x]</a:t>
            </a:r>
            <a:r>
              <a:rPr lang="zh-CN" altLang="en-US" sz="2400" baseline="-25000"/>
              <a:t>补</a:t>
            </a:r>
            <a:r>
              <a:rPr lang="en-US" altLang="zh-CN" sz="2400"/>
              <a:t>• [y]</a:t>
            </a:r>
            <a:r>
              <a:rPr lang="zh-CN" altLang="en-US" sz="2400" baseline="-25000"/>
              <a:t>补</a:t>
            </a:r>
            <a:r>
              <a:rPr lang="en-US" altLang="zh-CN" sz="2400"/>
              <a:t>=[x]</a:t>
            </a:r>
            <a:r>
              <a:rPr lang="zh-CN" altLang="en-US" sz="2400" baseline="-25000"/>
              <a:t>补</a:t>
            </a:r>
            <a:r>
              <a:rPr lang="en-US" altLang="zh-CN" sz="2400"/>
              <a:t>• (0.y</a:t>
            </a:r>
            <a:r>
              <a:rPr lang="en-US" altLang="zh-CN" sz="2400" baseline="-25000"/>
              <a:t>1</a:t>
            </a:r>
            <a:r>
              <a:rPr lang="en-US" altLang="zh-CN" sz="2400"/>
              <a:t>y</a:t>
            </a:r>
            <a:r>
              <a:rPr lang="en-US" altLang="zh-CN" sz="2400" baseline="-25000"/>
              <a:t>2</a:t>
            </a:r>
            <a:r>
              <a:rPr lang="en-US" altLang="zh-CN" sz="2400"/>
              <a:t>…y</a:t>
            </a:r>
            <a:r>
              <a:rPr lang="en-US" altLang="zh-CN" sz="2400" baseline="-25000"/>
              <a:t>n</a:t>
            </a:r>
            <a:r>
              <a:rPr lang="en-US" altLang="zh-CN" sz="2400"/>
              <a:t>)+[-x]</a:t>
            </a:r>
            <a:r>
              <a:rPr lang="zh-CN" altLang="en-US" sz="2400" baseline="-25000"/>
              <a:t>补</a:t>
            </a:r>
          </a:p>
          <a:p>
            <a:pPr marL="609600" indent="-609600">
              <a:buFontTx/>
              <a:buNone/>
            </a:pPr>
            <a:endParaRPr lang="zh-CN" altLang="en-US" sz="2000"/>
          </a:p>
          <a:p>
            <a:pPr marL="609600" indent="-609600">
              <a:buFontTx/>
              <a:buNone/>
            </a:pPr>
            <a:r>
              <a:rPr lang="zh-CN" altLang="en-US" sz="2400">
                <a:solidFill>
                  <a:srgbClr val="A50021"/>
                </a:solidFill>
              </a:rPr>
              <a:t>     综合</a:t>
            </a:r>
            <a:r>
              <a:rPr lang="en-US" altLang="zh-CN" sz="2400">
                <a:solidFill>
                  <a:srgbClr val="A50021"/>
                </a:solidFill>
                <a:latin typeface="楷体_GB2312" pitchFamily="49" charset="-122"/>
              </a:rPr>
              <a:t>①</a:t>
            </a:r>
            <a:r>
              <a:rPr lang="zh-CN" altLang="en-US" sz="2400">
                <a:solidFill>
                  <a:srgbClr val="A50021"/>
                </a:solidFill>
              </a:rPr>
              <a:t>和</a:t>
            </a:r>
            <a:r>
              <a:rPr lang="en-US" altLang="zh-CN" sz="2400">
                <a:solidFill>
                  <a:srgbClr val="A50021"/>
                </a:solidFill>
                <a:latin typeface="楷体_GB2312" pitchFamily="49" charset="-122"/>
              </a:rPr>
              <a:t>②</a:t>
            </a:r>
            <a:r>
              <a:rPr lang="zh-CN" altLang="en-US" sz="2400">
                <a:solidFill>
                  <a:srgbClr val="A50021"/>
                </a:solidFill>
              </a:rPr>
              <a:t>，被乘数</a:t>
            </a:r>
            <a:r>
              <a:rPr lang="en-US" altLang="zh-CN" sz="2400">
                <a:solidFill>
                  <a:srgbClr val="A50021"/>
                </a:solidFill>
              </a:rPr>
              <a:t>x</a:t>
            </a:r>
            <a:r>
              <a:rPr lang="zh-CN" altLang="en-US" sz="2400">
                <a:solidFill>
                  <a:srgbClr val="A50021"/>
                </a:solidFill>
              </a:rPr>
              <a:t>符号任意，乘数</a:t>
            </a:r>
            <a:r>
              <a:rPr lang="en-US" altLang="zh-CN" sz="2400">
                <a:solidFill>
                  <a:srgbClr val="A50021"/>
                </a:solidFill>
              </a:rPr>
              <a:t>y</a:t>
            </a:r>
            <a:r>
              <a:rPr lang="zh-CN" altLang="en-US" sz="2400">
                <a:solidFill>
                  <a:srgbClr val="A50021"/>
                </a:solidFill>
              </a:rPr>
              <a:t>符号任意，有：</a:t>
            </a:r>
          </a:p>
          <a:p>
            <a:pPr marL="609600" indent="-609600">
              <a:buFontTx/>
              <a:buNone/>
            </a:pPr>
            <a:r>
              <a:rPr lang="zh-CN" altLang="en-US" sz="2400">
                <a:solidFill>
                  <a:srgbClr val="A50021"/>
                </a:solidFill>
              </a:rPr>
              <a:t>            </a:t>
            </a:r>
            <a:r>
              <a:rPr lang="en-US" altLang="zh-CN" sz="2400">
                <a:solidFill>
                  <a:srgbClr val="A50021"/>
                </a:solidFill>
              </a:rPr>
              <a:t>[x •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[y]</a:t>
            </a:r>
            <a:r>
              <a:rPr lang="zh-CN" altLang="en-US" sz="2400" baseline="-25000">
                <a:solidFill>
                  <a:srgbClr val="A50021"/>
                </a:solidFill>
              </a:rPr>
              <a:t>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 (0.y</a:t>
            </a:r>
            <a:r>
              <a:rPr lang="en-US" altLang="zh-CN" sz="2400" baseline="-25000">
                <a:solidFill>
                  <a:srgbClr val="A50021"/>
                </a:solidFill>
              </a:rPr>
              <a:t>1</a:t>
            </a:r>
            <a:r>
              <a:rPr lang="en-US" altLang="zh-CN" sz="2400">
                <a:solidFill>
                  <a:srgbClr val="A50021"/>
                </a:solidFill>
              </a:rPr>
              <a:t>y</a:t>
            </a:r>
            <a:r>
              <a:rPr lang="en-US" altLang="zh-CN" sz="2400" baseline="-25000">
                <a:solidFill>
                  <a:srgbClr val="A50021"/>
                </a:solidFill>
              </a:rPr>
              <a:t>2</a:t>
            </a:r>
            <a:r>
              <a:rPr lang="en-US" altLang="zh-CN" sz="2400">
                <a:solidFill>
                  <a:srgbClr val="A50021"/>
                </a:solidFill>
              </a:rPr>
              <a:t>…y</a:t>
            </a:r>
            <a:r>
              <a:rPr lang="en-US" altLang="zh-CN" sz="2400" baseline="-25000">
                <a:solidFill>
                  <a:srgbClr val="A50021"/>
                </a:solidFill>
              </a:rPr>
              <a:t>n</a:t>
            </a:r>
            <a:r>
              <a:rPr lang="en-US" altLang="zh-CN" sz="2400">
                <a:solidFill>
                  <a:srgbClr val="A50021"/>
                </a:solidFill>
              </a:rPr>
              <a:t>)- [x]</a:t>
            </a:r>
            <a:r>
              <a:rPr lang="zh-CN" altLang="en-US" sz="2400" baseline="-25000">
                <a:solidFill>
                  <a:srgbClr val="A50021"/>
                </a:solidFill>
              </a:rPr>
              <a:t>补</a:t>
            </a:r>
            <a:r>
              <a:rPr lang="en-US" altLang="zh-CN" sz="2400">
                <a:solidFill>
                  <a:srgbClr val="A50021"/>
                </a:solidFill>
              </a:rPr>
              <a:t>•y</a:t>
            </a:r>
            <a:r>
              <a:rPr lang="en-US" altLang="zh-CN" sz="2400" baseline="-25000">
                <a:solidFill>
                  <a:srgbClr val="A50021"/>
                </a:solidFill>
              </a:rPr>
              <a:t>0</a:t>
            </a:r>
          </a:p>
        </p:txBody>
      </p:sp>
      <p:sp>
        <p:nvSpPr>
          <p:cNvPr id="88067" name="文本框 1112067">
            <a:extLst>
              <a:ext uri="{FF2B5EF4-FFF2-40B4-BE49-F238E27FC236}">
                <a16:creationId xmlns:a16="http://schemas.microsoft.com/office/drawing/2014/main" id="{B683FDDA-7BC2-45CA-8E7F-2AB3F6AE05C4}"/>
              </a:ext>
            </a:extLst>
          </p:cNvPr>
          <p:cNvSpPr txBox="1">
            <a:spLocks noChangeArrowheads="1"/>
          </p:cNvSpPr>
          <p:nvPr/>
        </p:nvSpPr>
        <p:spPr bwMode="auto">
          <a:xfrm>
            <a:off x="1763713" y="6237288"/>
            <a:ext cx="2900362" cy="376237"/>
          </a:xfrm>
          <a:prstGeom prst="rect">
            <a:avLst/>
          </a:prstGeom>
          <a:solidFill>
            <a:schemeClr val="accent1"/>
          </a:solidFill>
          <a:ln w="9525">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ea typeface="楷体_GB2312" pitchFamily="49" charset="-122"/>
              </a:rPr>
              <a:t>前提：</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r>
              <a:rPr lang="en-US" altLang="zh-CN" b="1">
                <a:solidFill>
                  <a:schemeClr val="accent2"/>
                </a:solidFill>
                <a:ea typeface="楷体_GB2312" pitchFamily="49" charset="-122"/>
              </a:rPr>
              <a:t>=-[x]</a:t>
            </a:r>
            <a:r>
              <a:rPr lang="zh-CN" altLang="en-US" b="1" baseline="-25000">
                <a:solidFill>
                  <a:schemeClr val="accent2"/>
                </a:solidFill>
                <a:ea typeface="楷体_GB2312" pitchFamily="49" charset="-122"/>
              </a:rPr>
              <a:t>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113089">
            <a:extLst>
              <a:ext uri="{FF2B5EF4-FFF2-40B4-BE49-F238E27FC236}">
                <a16:creationId xmlns:a16="http://schemas.microsoft.com/office/drawing/2014/main" id="{69D3FD14-F054-4124-9B2D-4F43198B6EC2}"/>
              </a:ext>
            </a:extLst>
          </p:cNvPr>
          <p:cNvSpPr>
            <a:spLocks noGrp="1" noChangeArrowheads="1"/>
          </p:cNvSpPr>
          <p:nvPr>
            <p:ph type="title"/>
          </p:nvPr>
        </p:nvSpPr>
        <p:spPr/>
        <p:txBody>
          <a:bodyPr/>
          <a:lstStyle/>
          <a:p>
            <a:r>
              <a:rPr lang="zh-CN" altLang="en-US"/>
              <a:t>补码一位乘</a:t>
            </a:r>
            <a:r>
              <a:rPr lang="zh-CN" altLang="en-US">
                <a:solidFill>
                  <a:schemeClr val="tx1"/>
                </a:solidFill>
              </a:rPr>
              <a:t>比较法（</a:t>
            </a:r>
            <a:r>
              <a:rPr lang="en-US" altLang="zh-CN">
                <a:solidFill>
                  <a:schemeClr val="tx1"/>
                </a:solidFill>
              </a:rPr>
              <a:t>Booth</a:t>
            </a:r>
            <a:r>
              <a:rPr lang="zh-CN" altLang="en-US">
                <a:solidFill>
                  <a:schemeClr val="tx1"/>
                </a:solidFill>
              </a:rPr>
              <a:t>算法）</a:t>
            </a:r>
          </a:p>
        </p:txBody>
      </p:sp>
      <p:graphicFrame>
        <p:nvGraphicFramePr>
          <p:cNvPr id="89090" name="对象 1113091">
            <a:extLst>
              <a:ext uri="{FF2B5EF4-FFF2-40B4-BE49-F238E27FC236}">
                <a16:creationId xmlns:a16="http://schemas.microsoft.com/office/drawing/2014/main" id="{D48723C9-87D1-48DA-97C9-8563330B55A3}"/>
              </a:ext>
            </a:extLst>
          </p:cNvPr>
          <p:cNvGraphicFramePr>
            <a:graphicFrameLocks/>
          </p:cNvGraphicFramePr>
          <p:nvPr/>
        </p:nvGraphicFramePr>
        <p:xfrm>
          <a:off x="468313" y="1125538"/>
          <a:ext cx="8135937" cy="2595562"/>
        </p:xfrm>
        <a:graphic>
          <a:graphicData uri="http://schemas.openxmlformats.org/presentationml/2006/ole">
            <mc:AlternateContent xmlns:mc="http://schemas.openxmlformats.org/markup-compatibility/2006">
              <mc:Choice xmlns:v="urn:schemas-microsoft-com:vml" Requires="v">
                <p:oleObj spid="_x0000_s89138" r:id="rId3" imgW="4876800" imgH="1549400" progId="Equation.3">
                  <p:embed/>
                </p:oleObj>
              </mc:Choice>
              <mc:Fallback>
                <p:oleObj r:id="rId3" imgW="4876800" imgH="1549400" progId="Equation.3">
                  <p:embed/>
                  <p:pic>
                    <p:nvPicPr>
                      <p:cNvPr id="0" name="对象 111309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25538"/>
                        <a:ext cx="8135937"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13093" name="对象 1113092">
            <a:extLst>
              <a:ext uri="{FF2B5EF4-FFF2-40B4-BE49-F238E27FC236}">
                <a16:creationId xmlns:a16="http://schemas.microsoft.com/office/drawing/2014/main" id="{34F86504-4780-4915-9EBB-C93446758667}"/>
              </a:ext>
            </a:extLst>
          </p:cNvPr>
          <p:cNvGraphicFramePr>
            <a:graphicFrameLocks/>
          </p:cNvGraphicFramePr>
          <p:nvPr/>
        </p:nvGraphicFramePr>
        <p:xfrm>
          <a:off x="2268538" y="3716338"/>
          <a:ext cx="3455987" cy="2908300"/>
        </p:xfrm>
        <a:graphic>
          <a:graphicData uri="http://schemas.openxmlformats.org/presentationml/2006/ole">
            <mc:AlternateContent xmlns:mc="http://schemas.openxmlformats.org/markup-compatibility/2006">
              <mc:Choice xmlns:v="urn:schemas-microsoft-com:vml" Requires="v">
                <p:oleObj spid="_x0000_s89139" r:id="rId5" imgW="2641600" imgH="2222500" progId="Equation.3">
                  <p:embed/>
                </p:oleObj>
              </mc:Choice>
              <mc:Fallback>
                <p:oleObj r:id="rId5" imgW="2641600" imgH="2222500" progId="Equation.3">
                  <p:embed/>
                  <p:pic>
                    <p:nvPicPr>
                      <p:cNvPr id="0" name="对象 111309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716338"/>
                        <a:ext cx="3455987"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13093"/>
                                        </p:tgtEl>
                                        <p:attrNameLst>
                                          <p:attrName>style.visibility</p:attrName>
                                        </p:attrNameLst>
                                      </p:cBhvr>
                                      <p:to>
                                        <p:strVal val="visible"/>
                                      </p:to>
                                    </p:set>
                                    <p:anim calcmode="lin" valueType="num">
                                      <p:cBhvr additive="base">
                                        <p:cTn id="7" dur="500" fill="hold"/>
                                        <p:tgtEl>
                                          <p:spTgt spid="1113093"/>
                                        </p:tgtEl>
                                        <p:attrNameLst>
                                          <p:attrName>ppt_x</p:attrName>
                                        </p:attrNameLst>
                                      </p:cBhvr>
                                      <p:tavLst>
                                        <p:tav tm="0">
                                          <p:val>
                                            <p:strVal val="1+#ppt_w/2"/>
                                          </p:val>
                                        </p:tav>
                                        <p:tav tm="100000">
                                          <p:val>
                                            <p:strVal val="#ppt_x"/>
                                          </p:val>
                                        </p:tav>
                                      </p:tavLst>
                                    </p:anim>
                                    <p:anim calcmode="lin" valueType="num">
                                      <p:cBhvr additive="base">
                                        <p:cTn id="8" dur="500" fill="hold"/>
                                        <p:tgtEl>
                                          <p:spTgt spid="1113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114113">
            <a:extLst>
              <a:ext uri="{FF2B5EF4-FFF2-40B4-BE49-F238E27FC236}">
                <a16:creationId xmlns:a16="http://schemas.microsoft.com/office/drawing/2014/main" id="{CA36B912-9A62-46DC-A9D5-E470E5664B0A}"/>
              </a:ext>
            </a:extLst>
          </p:cNvPr>
          <p:cNvSpPr>
            <a:spLocks noGrp="1" noChangeArrowheads="1"/>
          </p:cNvSpPr>
          <p:nvPr>
            <p:ph type="title"/>
          </p:nvPr>
        </p:nvSpPr>
        <p:spPr/>
        <p:txBody>
          <a:bodyPr/>
          <a:lstStyle/>
          <a:p>
            <a:r>
              <a:rPr lang="zh-CN" altLang="en-US"/>
              <a:t>补码一位乘</a:t>
            </a:r>
            <a:r>
              <a:rPr lang="zh-CN" altLang="en-US">
                <a:solidFill>
                  <a:schemeClr val="tx1"/>
                </a:solidFill>
              </a:rPr>
              <a:t>比较法（</a:t>
            </a:r>
            <a:r>
              <a:rPr lang="en-US" altLang="zh-CN">
                <a:solidFill>
                  <a:schemeClr val="tx1"/>
                </a:solidFill>
              </a:rPr>
              <a:t>Booth</a:t>
            </a:r>
            <a:r>
              <a:rPr lang="zh-CN" altLang="en-US">
                <a:solidFill>
                  <a:schemeClr val="tx1"/>
                </a:solidFill>
              </a:rPr>
              <a:t>算法）</a:t>
            </a:r>
          </a:p>
        </p:txBody>
      </p:sp>
      <p:sp>
        <p:nvSpPr>
          <p:cNvPr id="90114" name="文本占位符 1114114">
            <a:extLst>
              <a:ext uri="{FF2B5EF4-FFF2-40B4-BE49-F238E27FC236}">
                <a16:creationId xmlns:a16="http://schemas.microsoft.com/office/drawing/2014/main" id="{778312E9-864D-4BB0-B38C-706ADB067554}"/>
              </a:ext>
            </a:extLst>
          </p:cNvPr>
          <p:cNvSpPr>
            <a:spLocks noGrp="1" noChangeArrowheads="1"/>
          </p:cNvSpPr>
          <p:nvPr>
            <p:ph idx="1"/>
          </p:nvPr>
        </p:nvSpPr>
        <p:spPr>
          <a:xfrm>
            <a:off x="457200" y="1268413"/>
            <a:ext cx="8218488" cy="1008062"/>
          </a:xfrm>
        </p:spPr>
        <p:txBody>
          <a:bodyPr/>
          <a:lstStyle/>
          <a:p>
            <a:pPr>
              <a:lnSpc>
                <a:spcPct val="90000"/>
              </a:lnSpc>
            </a:pPr>
            <a:r>
              <a:rPr lang="zh-CN" altLang="en-US" sz="2800"/>
              <a:t>在</a:t>
            </a:r>
            <a:r>
              <a:rPr lang="en-US" altLang="zh-CN" sz="2800"/>
              <a:t>Booth</a:t>
            </a:r>
            <a:r>
              <a:rPr lang="zh-CN" altLang="en-US" sz="2800"/>
              <a:t>算法中，操作的方式取决于表达式</a:t>
            </a:r>
            <a:r>
              <a:rPr lang="en-US" altLang="zh-CN" sz="2800"/>
              <a:t>(y</a:t>
            </a:r>
            <a:r>
              <a:rPr lang="en-US" altLang="zh-CN" sz="2800" baseline="-25000"/>
              <a:t>i+1</a:t>
            </a:r>
            <a:r>
              <a:rPr lang="en-US" altLang="zh-CN" sz="2800"/>
              <a:t>-y</a:t>
            </a:r>
            <a:r>
              <a:rPr lang="en-US" altLang="zh-CN" sz="2800" baseline="-25000"/>
              <a:t>i</a:t>
            </a:r>
            <a:r>
              <a:rPr lang="en-US" altLang="zh-CN" sz="2800"/>
              <a:t>)</a:t>
            </a:r>
            <a:r>
              <a:rPr lang="zh-CN" altLang="en-US" sz="2800"/>
              <a:t>的值。</a:t>
            </a:r>
          </a:p>
        </p:txBody>
      </p:sp>
      <p:graphicFrame>
        <p:nvGraphicFramePr>
          <p:cNvPr id="1114251" name="表格 1114250">
            <a:extLst>
              <a:ext uri="{FF2B5EF4-FFF2-40B4-BE49-F238E27FC236}">
                <a16:creationId xmlns:a16="http://schemas.microsoft.com/office/drawing/2014/main" id="{EE4E03EC-13CF-4E28-B8B5-EA5B95E4E01B}"/>
              </a:ext>
            </a:extLst>
          </p:cNvPr>
          <p:cNvGraphicFramePr/>
          <p:nvPr/>
        </p:nvGraphicFramePr>
        <p:xfrm>
          <a:off x="1403350" y="2708275"/>
          <a:ext cx="6553200" cy="2286000"/>
        </p:xfrm>
        <a:graphic>
          <a:graphicData uri="http://schemas.openxmlformats.org/drawingml/2006/table">
            <a:tbl>
              <a:tblPr/>
              <a:tblGrid>
                <a:gridCol w="7207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3816350">
                  <a:extLst>
                    <a:ext uri="{9D8B030D-6E8A-4147-A177-3AD203B41FA5}">
                      <a16:colId xmlns:a16="http://schemas.microsoft.com/office/drawing/2014/main" val="20003"/>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dirty="0">
                          <a:ea typeface="宋体" panose="02010600030101010101" pitchFamily="2" charset="-122"/>
                        </a:rPr>
                        <a:t>    </a:t>
                      </a:r>
                      <a:r>
                        <a:rPr lang="en-US" altLang="zh-CN" sz="2400" b="0" err="1">
                          <a:ea typeface="宋体" panose="02010600030101010101" pitchFamily="2" charset="-122"/>
                        </a:rPr>
                        <a:t>y</a:t>
                      </a:r>
                      <a:r>
                        <a:rPr lang="en-US" altLang="zh-CN" sz="2400" b="0" baseline="-30000" err="1">
                          <a:ea typeface="宋体" panose="02010600030101010101" pitchFamily="2" charset="-122"/>
                        </a:rPr>
                        <a:t>i</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y</a:t>
                      </a:r>
                      <a:r>
                        <a:rPr lang="en-US" altLang="zh-CN" sz="2400" b="0" baseline="-30000">
                          <a:ea typeface="宋体" panose="02010600030101010101" pitchFamily="2" charset="-122"/>
                        </a:rPr>
                        <a:t>i+1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y</a:t>
                      </a:r>
                      <a:r>
                        <a:rPr lang="en-US" altLang="zh-CN" sz="2400" b="0" baseline="-25000">
                          <a:ea typeface="宋体" panose="02010600030101010101" pitchFamily="2" charset="-122"/>
                        </a:rPr>
                        <a:t>i+1</a:t>
                      </a:r>
                      <a:r>
                        <a:rPr lang="en-US" altLang="zh-CN" sz="1800" b="0">
                          <a:ea typeface="宋体" panose="02010600030101010101" pitchFamily="2" charset="-122"/>
                        </a:rPr>
                        <a:t>-</a:t>
                      </a:r>
                      <a:r>
                        <a:rPr lang="en-US" altLang="zh-CN" sz="2400" b="0" err="1">
                          <a:ea typeface="宋体" panose="02010600030101010101" pitchFamily="2" charset="-122"/>
                        </a:rPr>
                        <a:t>  y</a:t>
                      </a:r>
                      <a:r>
                        <a:rPr lang="en-US" altLang="zh-CN" sz="2400" b="0" baseline="-30000" err="1">
                          <a:ea typeface="宋体" panose="02010600030101010101" pitchFamily="2" charset="-122"/>
                        </a:rPr>
                        <a:t>i</a:t>
                      </a:r>
                      <a:endParaRPr lang="zh-CN" altLang="en-US" sz="2400" b="0" baseline="-30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楷体_GB2312" pitchFamily="49" charset="-122"/>
                        </a:rPr>
                        <a:t>操作</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部分积加</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t>部分积减</a:t>
                      </a:r>
                      <a:r>
                        <a:rPr lang="en-US" altLang="zh-CN" sz="2400"/>
                        <a:t>[x]</a:t>
                      </a:r>
                      <a:r>
                        <a:rPr lang="zh-CN" altLang="en-US" sz="2400" baseline="-25000" dirty="0"/>
                        <a:t>补</a:t>
                      </a:r>
                      <a:r>
                        <a:rPr lang="zh-CN" altLang="en-US" sz="1800" dirty="0">
                          <a:ea typeface="宋体" panose="02010600030101010101" pitchFamily="2" charset="-122"/>
                        </a:rPr>
                        <a:t>，再</a:t>
                      </a:r>
                      <a:r>
                        <a:rPr lang="zh-CN" altLang="en-US" sz="2400" dirty="0">
                          <a:latin typeface="楷体_GB2312" pitchFamily="49" charset="-122"/>
                        </a:rPr>
                        <a:t>右移一位</a:t>
                      </a:r>
                      <a:endParaRPr lang="zh-CN" altLang="en-US" sz="24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1</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400" b="0">
                          <a:ea typeface="宋体" panose="02010600030101010101" pitchFamily="2" charset="-122"/>
                        </a:rPr>
                        <a:t>0</a:t>
                      </a:r>
                      <a:endParaRPr lang="zh-CN" altLang="en-US" sz="24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400" dirty="0">
                          <a:latin typeface="楷体_GB2312" pitchFamily="49" charset="-122"/>
                        </a:rPr>
                        <a:t>部分积右移一位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115137">
            <a:extLst>
              <a:ext uri="{FF2B5EF4-FFF2-40B4-BE49-F238E27FC236}">
                <a16:creationId xmlns:a16="http://schemas.microsoft.com/office/drawing/2014/main" id="{92262D56-1AAD-4FF4-9392-2E9E170328A6}"/>
              </a:ext>
            </a:extLst>
          </p:cNvPr>
          <p:cNvSpPr>
            <a:spLocks noGrp="1" noChangeArrowheads="1"/>
          </p:cNvSpPr>
          <p:nvPr>
            <p:ph type="title"/>
          </p:nvPr>
        </p:nvSpPr>
        <p:spPr/>
        <p:txBody>
          <a:bodyPr/>
          <a:lstStyle/>
          <a:p>
            <a:r>
              <a:rPr lang="zh-CN" altLang="en-US"/>
              <a:t>例</a:t>
            </a:r>
          </a:p>
        </p:txBody>
      </p:sp>
      <p:sp>
        <p:nvSpPr>
          <p:cNvPr id="91138" name="文本占位符 1115138">
            <a:extLst>
              <a:ext uri="{FF2B5EF4-FFF2-40B4-BE49-F238E27FC236}">
                <a16:creationId xmlns:a16="http://schemas.microsoft.com/office/drawing/2014/main" id="{79E1978E-A66E-4778-89EE-BA3975CF6B7B}"/>
              </a:ext>
            </a:extLst>
          </p:cNvPr>
          <p:cNvSpPr>
            <a:spLocks noGrp="1" noChangeArrowheads="1"/>
          </p:cNvSpPr>
          <p:nvPr>
            <p:ph idx="1"/>
          </p:nvPr>
        </p:nvSpPr>
        <p:spPr>
          <a:xfrm>
            <a:off x="323850" y="1125538"/>
            <a:ext cx="8229600" cy="574675"/>
          </a:xfrm>
        </p:spPr>
        <p:txBody>
          <a:bodyPr/>
          <a:lstStyle/>
          <a:p>
            <a:pPr>
              <a:lnSpc>
                <a:spcPct val="80000"/>
              </a:lnSpc>
            </a:pPr>
            <a:r>
              <a:rPr lang="zh-CN" altLang="en-US" sz="1600"/>
              <a:t>已知：</a:t>
            </a:r>
            <a:r>
              <a:rPr lang="en-US" altLang="zh-CN" sz="1600"/>
              <a:t>[x]</a:t>
            </a:r>
            <a:r>
              <a:rPr lang="zh-CN" altLang="en-US" sz="1600" baseline="-25000"/>
              <a:t>补</a:t>
            </a:r>
            <a:r>
              <a:rPr lang="en-US" altLang="zh-CN" sz="1600"/>
              <a:t>=0.1101</a:t>
            </a:r>
            <a:r>
              <a:rPr lang="zh-CN" altLang="en-US" sz="1600"/>
              <a:t>，</a:t>
            </a:r>
            <a:r>
              <a:rPr lang="en-US" altLang="zh-CN" sz="1600"/>
              <a:t>[y]</a:t>
            </a:r>
            <a:r>
              <a:rPr lang="zh-CN" altLang="en-US" sz="1600" baseline="-25000"/>
              <a:t>补</a:t>
            </a:r>
            <a:r>
              <a:rPr lang="en-US" altLang="zh-CN" sz="1600"/>
              <a:t>=0.1011</a:t>
            </a:r>
            <a:r>
              <a:rPr lang="zh-CN" altLang="en-US" sz="1600"/>
              <a:t>，求：</a:t>
            </a:r>
            <a:r>
              <a:rPr lang="en-US" altLang="zh-CN" sz="1600"/>
              <a:t>[x·y]</a:t>
            </a:r>
            <a:r>
              <a:rPr lang="zh-CN" altLang="en-US" sz="1600" baseline="-25000"/>
              <a:t>补</a:t>
            </a:r>
            <a:r>
              <a:rPr lang="zh-CN" altLang="en-US" sz="1600"/>
              <a:t>。</a:t>
            </a:r>
          </a:p>
          <a:p>
            <a:pPr>
              <a:lnSpc>
                <a:spcPct val="80000"/>
              </a:lnSpc>
            </a:pPr>
            <a:r>
              <a:rPr lang="zh-CN" altLang="en-US" sz="1600"/>
              <a:t>解：如下表，可得</a:t>
            </a:r>
            <a:r>
              <a:rPr lang="en-US" altLang="zh-CN" sz="1600"/>
              <a:t>[x·y]</a:t>
            </a:r>
            <a:r>
              <a:rPr lang="zh-CN" altLang="en-US" sz="1600" baseline="-25000"/>
              <a:t>补</a:t>
            </a:r>
            <a:r>
              <a:rPr lang="en-US" altLang="zh-CN" sz="1600"/>
              <a:t>=0.10001111</a:t>
            </a:r>
          </a:p>
        </p:txBody>
      </p:sp>
      <p:graphicFrame>
        <p:nvGraphicFramePr>
          <p:cNvPr id="1115222" name="表格 1115221">
            <a:extLst>
              <a:ext uri="{FF2B5EF4-FFF2-40B4-BE49-F238E27FC236}">
                <a16:creationId xmlns:a16="http://schemas.microsoft.com/office/drawing/2014/main" id="{78FB4384-347A-4F09-ADE9-0688F2AEC53B}"/>
              </a:ext>
            </a:extLst>
          </p:cNvPr>
          <p:cNvGraphicFramePr/>
          <p:nvPr/>
        </p:nvGraphicFramePr>
        <p:xfrm>
          <a:off x="684213" y="1844675"/>
          <a:ext cx="7777163" cy="4762517"/>
        </p:xfrm>
        <a:graphic>
          <a:graphicData uri="http://schemas.openxmlformats.org/drawingml/2006/table">
            <a:tbl>
              <a:tblPr/>
              <a:tblGrid>
                <a:gridCol w="1584325">
                  <a:extLst>
                    <a:ext uri="{9D8B030D-6E8A-4147-A177-3AD203B41FA5}">
                      <a16:colId xmlns:a16="http://schemas.microsoft.com/office/drawing/2014/main" val="20000"/>
                    </a:ext>
                  </a:extLst>
                </a:gridCol>
                <a:gridCol w="10810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3887788">
                  <a:extLst>
                    <a:ext uri="{9D8B030D-6E8A-4147-A177-3AD203B41FA5}">
                      <a16:colId xmlns:a16="http://schemas.microsoft.com/office/drawing/2014/main" val="20003"/>
                    </a:ext>
                  </a:extLst>
                </a:gridCol>
              </a:tblGrid>
              <a:tr h="33525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部分积</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乘数</a:t>
                      </a:r>
                      <a:r>
                        <a:rPr lang="en-US" altLang="zh-CN" sz="1600" err="1"/>
                        <a:t>y</a:t>
                      </a:r>
                      <a:r>
                        <a:rPr lang="en-US" altLang="zh-CN" sz="1600" baseline="-25000" err="1"/>
                        <a:t>n</a:t>
                      </a:r>
                      <a:endParaRPr lang="zh-CN" altLang="en-US" sz="1600" baseline="-2500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附加位</a:t>
                      </a:r>
                      <a:r>
                        <a:rPr lang="en-US" altLang="zh-CN" sz="1600"/>
                        <a:t>y</a:t>
                      </a:r>
                      <a:r>
                        <a:rPr lang="en-US" altLang="zh-CN" sz="1600" baseline="-25000"/>
                        <a:t>n+1</a:t>
                      </a:r>
                      <a:endParaRPr lang="zh-CN" altLang="en-US" sz="1600" baseline="-2500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zh-CN" altLang="en-US" sz="1600" dirty="0"/>
                        <a:t>说明</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60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00.0000</a:t>
                      </a:r>
                    </a:p>
                    <a:p>
                      <a:pPr marL="0" lvl="0" indent="0">
                        <a:buNone/>
                      </a:pPr>
                      <a:r>
                        <a:rPr lang="en-US" altLang="zh-CN" sz="1600"/>
                        <a:t> +  11.0011</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0101</a:t>
                      </a:r>
                      <a:r>
                        <a:rPr lang="en-US" altLang="zh-CN" sz="1600">
                          <a:solidFill>
                            <a:srgbClr val="A50021"/>
                          </a:solidFill>
                        </a:rPr>
                        <a:t>1</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r>
                        <a:rPr lang="en-US" altLang="zh-CN" sz="1600" u="sng"/>
                        <a:t>0</a:t>
                      </a:r>
                      <a:endParaRPr lang="zh-CN" altLang="en-US" sz="1600" u="sng"/>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初值</a:t>
                      </a:r>
                      <a:r>
                        <a:rPr lang="en-US" altLang="zh-CN" sz="1600"/>
                        <a:t>[z</a:t>
                      </a:r>
                      <a:r>
                        <a:rPr lang="en-US" altLang="zh-CN" sz="1600" baseline="-25000"/>
                        <a:t>0</a:t>
                      </a:r>
                      <a:r>
                        <a:rPr lang="en-US" altLang="zh-CN" sz="1600"/>
                        <a:t>]</a:t>
                      </a:r>
                      <a:r>
                        <a:rPr lang="zh-CN" altLang="en-US" sz="1600" baseline="-25000"/>
                        <a:t>补</a:t>
                      </a:r>
                      <a:r>
                        <a:rPr lang="en-US" altLang="zh-CN" sz="1600"/>
                        <a:t>=0</a:t>
                      </a:r>
                    </a:p>
                    <a:p>
                      <a:pPr marL="0" lvl="0" indent="0">
                        <a:buNone/>
                      </a:pPr>
                      <a:r>
                        <a:rPr lang="en-US" altLang="zh-CN" sz="1600"/>
                        <a:t>Y</a:t>
                      </a:r>
                      <a:r>
                        <a:rPr lang="en-US" altLang="zh-CN" sz="1600" baseline="-25000"/>
                        <a:t>n</a:t>
                      </a:r>
                      <a:r>
                        <a:rPr lang="en-US" altLang="zh-CN" sz="1600"/>
                        <a:t>y</a:t>
                      </a:r>
                      <a:r>
                        <a:rPr lang="en-US" altLang="zh-CN" sz="1600" baseline="-25000"/>
                        <a:t>n+1</a:t>
                      </a:r>
                      <a:r>
                        <a:rPr lang="en-US" altLang="zh-CN" sz="1600" dirty="0"/>
                        <a:t>=10</a:t>
                      </a:r>
                      <a:r>
                        <a:rPr lang="zh-CN" altLang="en-US" sz="1600" dirty="0"/>
                        <a:t>，部分积加</a:t>
                      </a:r>
                      <a:r>
                        <a:rPr lang="en-US" altLang="zh-CN" sz="1600"/>
                        <a:t>[-x]</a:t>
                      </a:r>
                      <a:r>
                        <a:rPr lang="zh-CN" altLang="en-US" sz="1600" baseline="-25000"/>
                        <a:t>补</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5944">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11.0011</a:t>
                      </a:r>
                    </a:p>
                    <a:p>
                      <a:pPr marL="0" lvl="0" indent="0">
                        <a:buNone/>
                      </a:pPr>
                      <a:r>
                        <a:rPr lang="en-US" altLang="zh-CN" sz="1600"/>
                        <a:t>     11.1001</a:t>
                      </a:r>
                    </a:p>
                    <a:p>
                      <a:pPr marL="0" lvl="0" indent="0">
                        <a:buNone/>
                      </a:pPr>
                      <a:r>
                        <a:rPr lang="en-US" altLang="zh-CN" sz="1600"/>
                        <a:t>     11.1100</a:t>
                      </a:r>
                    </a:p>
                    <a:p>
                      <a:pPr marL="0" lvl="0" indent="0">
                        <a:buNone/>
                      </a:pPr>
                      <a:r>
                        <a:rPr lang="en-US" altLang="zh-CN" sz="1600"/>
                        <a:t> +  00.1101</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a:solidFill>
                            <a:schemeClr val="accent2"/>
                          </a:solidFill>
                        </a:rPr>
                        <a:t>1</a:t>
                      </a:r>
                      <a:r>
                        <a:rPr lang="en-US" altLang="zh-CN" sz="1600"/>
                        <a:t>010</a:t>
                      </a:r>
                      <a:r>
                        <a:rPr lang="en-US" altLang="zh-CN" sz="1600">
                          <a:solidFill>
                            <a:srgbClr val="A50021"/>
                          </a:solidFill>
                        </a:rPr>
                        <a:t>1</a:t>
                      </a:r>
                    </a:p>
                    <a:p>
                      <a:pPr marL="0" lvl="0" indent="0">
                        <a:buNone/>
                      </a:pPr>
                      <a:r>
                        <a:rPr lang="en-US" altLang="zh-CN" sz="1600">
                          <a:solidFill>
                            <a:schemeClr val="accent2"/>
                          </a:solidFill>
                        </a:rPr>
                        <a:t>11</a:t>
                      </a:r>
                      <a:r>
                        <a:rPr lang="en-US" altLang="zh-CN" sz="1600"/>
                        <a:t>01</a:t>
                      </a:r>
                      <a:r>
                        <a:rPr lang="en-US" altLang="zh-CN" sz="1600">
                          <a:solidFill>
                            <a:srgbClr val="A50021"/>
                          </a:solidFill>
                        </a:rPr>
                        <a:t>0</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endParaRPr lang="en-US" altLang="zh-CN" sz="1600"/>
                    </a:p>
                    <a:p>
                      <a:pPr marL="0" lvl="0" indent="0" algn="ctr">
                        <a:buNone/>
                      </a:pPr>
                      <a:r>
                        <a:rPr lang="en-US" altLang="zh-CN" sz="1600" u="sng"/>
                        <a:t>1</a:t>
                      </a:r>
                    </a:p>
                    <a:p>
                      <a:pPr marL="0" lvl="0" indent="0" algn="ctr">
                        <a:buNone/>
                      </a:pPr>
                      <a:r>
                        <a:rPr lang="en-US" altLang="zh-CN" sz="1600" u="sng"/>
                        <a:t>1</a:t>
                      </a:r>
                      <a:endParaRPr lang="zh-CN" altLang="en-US" sz="1600" u="sng"/>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1</a:t>
                      </a:r>
                      <a:r>
                        <a:rPr lang="en-US" altLang="zh-CN" sz="1600"/>
                        <a:t>]</a:t>
                      </a:r>
                      <a:r>
                        <a:rPr lang="zh-CN" altLang="en-US" sz="1600" baseline="-25000" dirty="0"/>
                        <a:t>补</a:t>
                      </a:r>
                    </a:p>
                    <a:p>
                      <a:pPr marL="0" lvl="0" indent="0">
                        <a:buNone/>
                      </a:pPr>
                      <a:r>
                        <a:rPr lang="en-US" altLang="zh-CN" sz="1600"/>
                        <a:t>Y</a:t>
                      </a:r>
                      <a:r>
                        <a:rPr lang="en-US" altLang="zh-CN" sz="1600" baseline="-25000"/>
                        <a:t>n</a:t>
                      </a:r>
                      <a:r>
                        <a:rPr lang="en-US" altLang="zh-CN" sz="1600"/>
                        <a:t>y</a:t>
                      </a:r>
                      <a:r>
                        <a:rPr lang="en-US" altLang="zh-CN" sz="1600" baseline="-25000"/>
                        <a:t>n+1</a:t>
                      </a:r>
                      <a:r>
                        <a:rPr lang="en-US" altLang="zh-CN" sz="1600" dirty="0"/>
                        <a:t>=11</a:t>
                      </a:r>
                      <a:r>
                        <a:rPr lang="zh-CN" altLang="en-US" sz="1600" dirty="0"/>
                        <a:t>，部分积</a:t>
                      </a: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2</a:t>
                      </a:r>
                      <a:r>
                        <a:rPr lang="en-US" altLang="zh-CN" sz="1600"/>
                        <a:t>]</a:t>
                      </a:r>
                      <a:r>
                        <a:rPr lang="zh-CN" altLang="en-US" sz="1600" baseline="-25000" dirty="0"/>
                        <a:t>补</a:t>
                      </a:r>
                      <a:endParaRPr lang="zh-CN" altLang="en-US" sz="1600" dirty="0">
                        <a:ea typeface="Arial" panose="020B0604020202020204" pitchFamily="34" charset="0"/>
                      </a:endParaRPr>
                    </a:p>
                    <a:p>
                      <a:pPr marL="0" lvl="0" indent="0">
                        <a:buNone/>
                      </a:pPr>
                      <a:r>
                        <a:rPr lang="en-US" altLang="zh-CN" sz="1600"/>
                        <a:t>Y</a:t>
                      </a:r>
                      <a:r>
                        <a:rPr lang="en-US" altLang="zh-CN" sz="1600" baseline="-25000"/>
                        <a:t>n</a:t>
                      </a:r>
                      <a:r>
                        <a:rPr lang="en-US" altLang="zh-CN" sz="1600"/>
                        <a:t>y</a:t>
                      </a:r>
                      <a:r>
                        <a:rPr lang="en-US" altLang="zh-CN" sz="1600" baseline="-25000"/>
                        <a:t>n+1</a:t>
                      </a:r>
                      <a:r>
                        <a:rPr lang="en-US" altLang="zh-CN" sz="1600" dirty="0"/>
                        <a:t>=01</a:t>
                      </a:r>
                      <a:r>
                        <a:rPr lang="zh-CN" altLang="en-US" sz="1600" dirty="0"/>
                        <a:t>，部分积加</a:t>
                      </a:r>
                      <a:r>
                        <a:rPr lang="en-US" altLang="zh-CN" sz="1600"/>
                        <a:t>[x]</a:t>
                      </a:r>
                      <a:r>
                        <a:rPr lang="zh-CN" altLang="en-US" sz="1600" baseline="-25000"/>
                        <a:t>补</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227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00.1001</a:t>
                      </a:r>
                    </a:p>
                    <a:p>
                      <a:pPr marL="0" lvl="0" indent="0">
                        <a:buNone/>
                      </a:pPr>
                      <a:r>
                        <a:rPr lang="en-US" altLang="zh-CN" sz="1600"/>
                        <a:t>     00.0100</a:t>
                      </a:r>
                    </a:p>
                    <a:p>
                      <a:pPr marL="0" lvl="0" indent="0">
                        <a:buNone/>
                      </a:pPr>
                      <a:r>
                        <a:rPr lang="en-US" altLang="zh-CN" sz="1600"/>
                        <a:t> +  11.0011</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11</a:t>
                      </a:r>
                    </a:p>
                    <a:p>
                      <a:pPr marL="0" lvl="0" indent="0">
                        <a:buNone/>
                      </a:pPr>
                      <a:r>
                        <a:rPr lang="en-US" altLang="zh-CN" sz="1600">
                          <a:solidFill>
                            <a:schemeClr val="accent2"/>
                          </a:solidFill>
                        </a:rPr>
                        <a:t>111</a:t>
                      </a:r>
                      <a:r>
                        <a:rPr lang="en-US" altLang="zh-CN" sz="1600"/>
                        <a:t>0</a:t>
                      </a:r>
                      <a:r>
                        <a:rPr lang="en-US" altLang="zh-CN" sz="1600">
                          <a:solidFill>
                            <a:srgbClr val="A50021"/>
                          </a:solidFill>
                        </a:rPr>
                        <a:t>1</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endParaRPr lang="en-US" altLang="zh-CN" sz="1600"/>
                    </a:p>
                    <a:p>
                      <a:pPr marL="0" lvl="0" indent="0" algn="ctr">
                        <a:buNone/>
                      </a:pPr>
                      <a:r>
                        <a:rPr lang="en-US" altLang="zh-CN" sz="1600" u="sng"/>
                        <a:t>0</a:t>
                      </a:r>
                      <a:endParaRPr lang="zh-CN" altLang="en-US" sz="1600" u="sng"/>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ea typeface="Arial" panose="020B0604020202020204" pitchFamily="34" charset="0"/>
                      </a:endParaRPr>
                    </a:p>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3</a:t>
                      </a:r>
                      <a:r>
                        <a:rPr lang="en-US" altLang="zh-CN" sz="1600"/>
                        <a:t>]</a:t>
                      </a:r>
                      <a:r>
                        <a:rPr lang="zh-CN" altLang="en-US" sz="1600" baseline="-25000" dirty="0"/>
                        <a:t>补</a:t>
                      </a:r>
                      <a:endParaRPr lang="zh-CN" altLang="en-US" sz="1600" dirty="0">
                        <a:ea typeface="Arial" panose="020B0604020202020204" pitchFamily="34" charset="0"/>
                      </a:endParaRPr>
                    </a:p>
                    <a:p>
                      <a:pPr marL="0" lvl="0" indent="0">
                        <a:buNone/>
                      </a:pPr>
                      <a:r>
                        <a:rPr lang="en-US" altLang="zh-CN" sz="1600"/>
                        <a:t>Y</a:t>
                      </a:r>
                      <a:r>
                        <a:rPr lang="en-US" altLang="zh-CN" sz="1600" baseline="-25000"/>
                        <a:t>n</a:t>
                      </a:r>
                      <a:r>
                        <a:rPr lang="en-US" altLang="zh-CN" sz="1600"/>
                        <a:t>y</a:t>
                      </a:r>
                      <a:r>
                        <a:rPr lang="en-US" altLang="zh-CN" sz="1600" baseline="-25000"/>
                        <a:t>n+1</a:t>
                      </a:r>
                      <a:r>
                        <a:rPr lang="en-US" altLang="zh-CN" sz="1600" dirty="0"/>
                        <a:t>=10</a:t>
                      </a:r>
                      <a:r>
                        <a:rPr lang="zh-CN" altLang="en-US" sz="1600" dirty="0"/>
                        <a:t>，部分积加</a:t>
                      </a:r>
                      <a:r>
                        <a:rPr lang="en-US" altLang="zh-CN" sz="1600"/>
                        <a:t>[-x]</a:t>
                      </a:r>
                      <a:r>
                        <a:rPr lang="zh-CN" altLang="en-US" sz="1600" baseline="-25000" dirty="0"/>
                        <a:t>补</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227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dirty="0"/>
                        <a:t>     </a:t>
                      </a:r>
                      <a:r>
                        <a:rPr lang="en-US" altLang="zh-CN" sz="1600"/>
                        <a:t>11.0111</a:t>
                      </a:r>
                    </a:p>
                    <a:p>
                      <a:pPr marL="0" lvl="0" indent="0">
                        <a:buNone/>
                      </a:pPr>
                      <a:r>
                        <a:rPr lang="en-US" altLang="zh-CN" sz="1600"/>
                        <a:t>     11.1011</a:t>
                      </a:r>
                    </a:p>
                    <a:p>
                      <a:pPr marL="0" lvl="0" indent="0">
                        <a:buNone/>
                      </a:pPr>
                      <a:r>
                        <a:rPr lang="en-US" altLang="zh-CN" sz="1600"/>
                        <a:t> +  00.1101</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a:solidFill>
                            <a:schemeClr val="accent2"/>
                          </a:solidFill>
                        </a:rPr>
                        <a:t>1111</a:t>
                      </a:r>
                      <a:r>
                        <a:rPr lang="en-US" altLang="zh-CN" sz="1600">
                          <a:solidFill>
                            <a:srgbClr val="A50021"/>
                          </a:solidFill>
                        </a:rPr>
                        <a:t>0</a:t>
                      </a:r>
                      <a:endParaRPr lang="zh-CN" altLang="en-US" sz="1600">
                        <a:solidFill>
                          <a:srgbClr val="A50021"/>
                        </a:solidFill>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endParaRPr lang="en-US" altLang="zh-CN" sz="1600"/>
                    </a:p>
                    <a:p>
                      <a:pPr marL="0" lvl="0" indent="0" algn="ctr">
                        <a:buNone/>
                      </a:pPr>
                      <a:r>
                        <a:rPr lang="en-US" altLang="zh-CN" sz="1600" u="sng"/>
                        <a:t>1</a:t>
                      </a:r>
                      <a:endParaRPr lang="zh-CN" altLang="en-US" sz="1600" u="sng"/>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en-US" altLang="zh-CN" sz="1600"/>
                    </a:p>
                    <a:p>
                      <a:pPr marL="0" lvl="0" indent="0">
                        <a:buNone/>
                      </a:pPr>
                      <a:r>
                        <a:rPr lang="en-US" altLang="zh-CN" sz="1600" dirty="0">
                          <a:ea typeface="Arial" panose="020B0604020202020204" pitchFamily="34" charset="0"/>
                        </a:rPr>
                        <a:t>→1</a:t>
                      </a:r>
                      <a:r>
                        <a:rPr lang="zh-CN" altLang="en-US" sz="1600" dirty="0">
                          <a:ea typeface="Arial" panose="020B0604020202020204" pitchFamily="34" charset="0"/>
                        </a:rPr>
                        <a:t>位，得</a:t>
                      </a:r>
                      <a:r>
                        <a:rPr lang="en-US" altLang="zh-CN" sz="1600"/>
                        <a:t>[z</a:t>
                      </a:r>
                      <a:r>
                        <a:rPr lang="en-US" altLang="zh-CN" sz="1600" baseline="-25000"/>
                        <a:t>4</a:t>
                      </a:r>
                      <a:r>
                        <a:rPr lang="en-US" altLang="zh-CN" sz="1600"/>
                        <a:t>]</a:t>
                      </a:r>
                      <a:r>
                        <a:rPr lang="zh-CN" altLang="en-US" sz="1600" baseline="-25000" dirty="0"/>
                        <a:t>补</a:t>
                      </a:r>
                      <a:endParaRPr lang="zh-CN" altLang="en-US" sz="1600" dirty="0">
                        <a:ea typeface="Arial" panose="020B0604020202020204" pitchFamily="34" charset="0"/>
                      </a:endParaRPr>
                    </a:p>
                    <a:p>
                      <a:pPr marL="0" lvl="0" indent="0">
                        <a:buNone/>
                      </a:pPr>
                      <a:r>
                        <a:rPr lang="en-US" altLang="zh-CN" sz="1600"/>
                        <a:t>Y</a:t>
                      </a:r>
                      <a:r>
                        <a:rPr lang="en-US" altLang="zh-CN" sz="1600" baseline="-25000"/>
                        <a:t>n</a:t>
                      </a:r>
                      <a:r>
                        <a:rPr lang="en-US" altLang="zh-CN" sz="1600"/>
                        <a:t>y</a:t>
                      </a:r>
                      <a:r>
                        <a:rPr lang="en-US" altLang="zh-CN" sz="1600" baseline="-25000"/>
                        <a:t>n+1</a:t>
                      </a:r>
                      <a:r>
                        <a:rPr lang="en-US" altLang="zh-CN" sz="1600" dirty="0"/>
                        <a:t>=01</a:t>
                      </a:r>
                      <a:r>
                        <a:rPr lang="zh-CN" altLang="en-US" sz="1600" dirty="0"/>
                        <a:t>，部分积加</a:t>
                      </a:r>
                      <a:r>
                        <a:rPr lang="en-US" altLang="zh-CN" sz="1600"/>
                        <a:t>[x]</a:t>
                      </a:r>
                      <a:r>
                        <a:rPr lang="zh-CN" altLang="en-US" sz="1600" baseline="-25000" dirty="0"/>
                        <a:t>补</a:t>
                      </a:r>
                      <a:endParaRPr lang="zh-CN" altLang="en-US" sz="1600" dirty="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813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     00.1000</a:t>
                      </a:r>
                      <a:endParaRPr lang="zh-CN" altLang="en-US" sz="160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en-US" altLang="zh-CN" sz="1600"/>
                        <a:t>1111</a:t>
                      </a:r>
                      <a:endParaRPr lang="zh-CN" altLang="en-US" sz="160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buNone/>
                      </a:pPr>
                      <a:endParaRPr lang="zh-CN" altLang="en-US" sz="1600" u="sng"/>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r>
                        <a:rPr lang="zh-CN" altLang="en-US" sz="1600" dirty="0"/>
                        <a:t>最后一步不移位，得</a:t>
                      </a:r>
                      <a:r>
                        <a:rPr lang="en-US" altLang="zh-CN" sz="1600"/>
                        <a:t>[x</a:t>
                      </a:r>
                      <a:r>
                        <a:rPr lang="en-US" altLang="zh-CN" sz="1600">
                          <a:ea typeface="Arial" panose="020B0604020202020204" pitchFamily="34" charset="0"/>
                        </a:rPr>
                        <a:t>·</a:t>
                      </a:r>
                      <a:r>
                        <a:rPr lang="en-US" altLang="zh-CN" sz="1600"/>
                        <a:t>y]</a:t>
                      </a:r>
                      <a:r>
                        <a:rPr lang="zh-CN" altLang="en-US" sz="1600" baseline="-25000" dirty="0"/>
                        <a:t>补</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068033">
            <a:extLst>
              <a:ext uri="{FF2B5EF4-FFF2-40B4-BE49-F238E27FC236}">
                <a16:creationId xmlns:a16="http://schemas.microsoft.com/office/drawing/2014/main" id="{92AFFE5F-6172-4D38-A074-3B8C5BFB6E1C}"/>
              </a:ext>
            </a:extLst>
          </p:cNvPr>
          <p:cNvSpPr>
            <a:spLocks noGrp="1" noChangeArrowheads="1"/>
          </p:cNvSpPr>
          <p:nvPr>
            <p:ph type="title"/>
          </p:nvPr>
        </p:nvSpPr>
        <p:spPr/>
        <p:txBody>
          <a:bodyPr/>
          <a:lstStyle/>
          <a:p>
            <a:r>
              <a:rPr lang="zh-CN" altLang="en-US" sz="2800"/>
              <a:t>补码比较法（</a:t>
            </a:r>
            <a:r>
              <a:rPr lang="en-US" altLang="zh-CN" sz="2800"/>
              <a:t>Booth</a:t>
            </a:r>
            <a:r>
              <a:rPr lang="zh-CN" altLang="en-US" sz="2800"/>
              <a:t>算法）所需的硬件配置</a:t>
            </a:r>
          </a:p>
        </p:txBody>
      </p:sp>
      <p:graphicFrame>
        <p:nvGraphicFramePr>
          <p:cNvPr id="93186" name="对象 1068035">
            <a:extLst>
              <a:ext uri="{FF2B5EF4-FFF2-40B4-BE49-F238E27FC236}">
                <a16:creationId xmlns:a16="http://schemas.microsoft.com/office/drawing/2014/main" id="{99B35FA7-A6D8-4CDE-9E19-91A1F6988F62}"/>
              </a:ext>
            </a:extLst>
          </p:cNvPr>
          <p:cNvGraphicFramePr>
            <a:graphicFrameLocks/>
          </p:cNvGraphicFramePr>
          <p:nvPr/>
        </p:nvGraphicFramePr>
        <p:xfrm>
          <a:off x="971550" y="1268413"/>
          <a:ext cx="7127875" cy="4833937"/>
        </p:xfrm>
        <a:graphic>
          <a:graphicData uri="http://schemas.openxmlformats.org/presentationml/2006/ole">
            <mc:AlternateContent xmlns:mc="http://schemas.openxmlformats.org/markup-compatibility/2006">
              <mc:Choice xmlns:v="urn:schemas-microsoft-com:vml" Requires="v">
                <p:oleObj spid="_x0000_s93210" r:id="rId3" imgW="5504762" imgH="3734321" progId="Paint.Picture">
                  <p:embed/>
                </p:oleObj>
              </mc:Choice>
              <mc:Fallback>
                <p:oleObj r:id="rId3" imgW="5504762" imgH="3734321" progId="Paint.Picture">
                  <p:embed/>
                  <p:pic>
                    <p:nvPicPr>
                      <p:cNvPr id="0" name="对象 10680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7127875"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069057">
            <a:extLst>
              <a:ext uri="{FF2B5EF4-FFF2-40B4-BE49-F238E27FC236}">
                <a16:creationId xmlns:a16="http://schemas.microsoft.com/office/drawing/2014/main" id="{B7410D12-4792-4CBD-BBE3-F989EC2FC577}"/>
              </a:ext>
            </a:extLst>
          </p:cNvPr>
          <p:cNvSpPr>
            <a:spLocks noGrp="1" noChangeArrowheads="1"/>
          </p:cNvSpPr>
          <p:nvPr>
            <p:ph type="title"/>
          </p:nvPr>
        </p:nvSpPr>
        <p:spPr>
          <a:xfrm>
            <a:off x="457200" y="274638"/>
            <a:ext cx="730250" cy="6323012"/>
          </a:xfrm>
        </p:spPr>
        <p:txBody>
          <a:bodyPr/>
          <a:lstStyle/>
          <a:p>
            <a:r>
              <a:rPr lang="zh-CN" altLang="en-US" sz="3600"/>
              <a:t>补码一位乘比较法控制流程</a:t>
            </a:r>
          </a:p>
        </p:txBody>
      </p:sp>
      <p:graphicFrame>
        <p:nvGraphicFramePr>
          <p:cNvPr id="94210" name="对象 1069059">
            <a:extLst>
              <a:ext uri="{FF2B5EF4-FFF2-40B4-BE49-F238E27FC236}">
                <a16:creationId xmlns:a16="http://schemas.microsoft.com/office/drawing/2014/main" id="{648F9B29-A9AF-4202-9B37-4D7ACAB54E76}"/>
              </a:ext>
            </a:extLst>
          </p:cNvPr>
          <p:cNvGraphicFramePr>
            <a:graphicFrameLocks/>
          </p:cNvGraphicFramePr>
          <p:nvPr/>
        </p:nvGraphicFramePr>
        <p:xfrm>
          <a:off x="1277938" y="188913"/>
          <a:ext cx="6221412" cy="6480175"/>
        </p:xfrm>
        <a:graphic>
          <a:graphicData uri="http://schemas.openxmlformats.org/presentationml/2006/ole">
            <mc:AlternateContent xmlns:mc="http://schemas.openxmlformats.org/markup-compatibility/2006">
              <mc:Choice xmlns:v="urn:schemas-microsoft-com:vml" Requires="v">
                <p:oleObj spid="_x0000_s94234" r:id="rId3" imgW="4791744" imgH="4990476" progId="Paint.Picture">
                  <p:embed/>
                </p:oleObj>
              </mc:Choice>
              <mc:Fallback>
                <p:oleObj r:id="rId3" imgW="4791744" imgH="4990476" progId="Paint.Picture">
                  <p:embed/>
                  <p:pic>
                    <p:nvPicPr>
                      <p:cNvPr id="0" name="对象 10690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188913"/>
                        <a:ext cx="6221412"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939009">
            <a:extLst>
              <a:ext uri="{FF2B5EF4-FFF2-40B4-BE49-F238E27FC236}">
                <a16:creationId xmlns:a16="http://schemas.microsoft.com/office/drawing/2014/main" id="{E85800C1-138C-4691-A790-7DF08D224752}"/>
              </a:ext>
            </a:extLst>
          </p:cNvPr>
          <p:cNvSpPr>
            <a:spLocks noGrp="1" noChangeArrowheads="1"/>
          </p:cNvSpPr>
          <p:nvPr>
            <p:ph type="title"/>
          </p:nvPr>
        </p:nvSpPr>
        <p:spPr/>
        <p:txBody>
          <a:bodyPr/>
          <a:lstStyle/>
          <a:p>
            <a:r>
              <a:rPr lang="en-US" altLang="zh-CN"/>
              <a:t>2.</a:t>
            </a:r>
            <a:r>
              <a:rPr lang="zh-CN" altLang="en-US"/>
              <a:t>算术移位</a:t>
            </a:r>
          </a:p>
        </p:txBody>
      </p:sp>
      <p:sp>
        <p:nvSpPr>
          <p:cNvPr id="11266" name="文本占位符 939010">
            <a:extLst>
              <a:ext uri="{FF2B5EF4-FFF2-40B4-BE49-F238E27FC236}">
                <a16:creationId xmlns:a16="http://schemas.microsoft.com/office/drawing/2014/main" id="{0C482270-69AE-4AF6-BD1B-CA858125CC6E}"/>
              </a:ext>
            </a:extLst>
          </p:cNvPr>
          <p:cNvSpPr>
            <a:spLocks noGrp="1" noChangeArrowheads="1"/>
          </p:cNvSpPr>
          <p:nvPr>
            <p:ph idx="1"/>
          </p:nvPr>
        </p:nvSpPr>
        <p:spPr>
          <a:xfrm>
            <a:off x="250825" y="1268413"/>
            <a:ext cx="8642350" cy="5256212"/>
          </a:xfrm>
        </p:spPr>
        <p:txBody>
          <a:bodyPr/>
          <a:lstStyle/>
          <a:p>
            <a:r>
              <a:rPr lang="zh-CN" altLang="en-US">
                <a:solidFill>
                  <a:srgbClr val="A50021"/>
                </a:solidFill>
              </a:rPr>
              <a:t>算术移位：有符号数移位</a:t>
            </a:r>
          </a:p>
          <a:p>
            <a:pPr lvl="1"/>
            <a:r>
              <a:rPr lang="zh-CN" altLang="en-US"/>
              <a:t>特点：移位前后符号位保持不变 。</a:t>
            </a:r>
            <a:endParaRPr lang="zh-CN" altLang="en-US">
              <a:solidFill>
                <a:srgbClr val="A50021"/>
              </a:solidFill>
            </a:endParaRPr>
          </a:p>
          <a:p>
            <a:r>
              <a:rPr lang="zh-CN" altLang="en-US">
                <a:solidFill>
                  <a:srgbClr val="A50021"/>
                </a:solidFill>
              </a:rPr>
              <a:t>正数：</a:t>
            </a:r>
            <a:r>
              <a:rPr lang="zh-CN" altLang="en-US"/>
              <a:t>由于</a:t>
            </a:r>
            <a:r>
              <a:rPr lang="en-US" altLang="zh-CN"/>
              <a:t>[x]</a:t>
            </a:r>
            <a:r>
              <a:rPr lang="zh-CN" altLang="en-US" baseline="-25000"/>
              <a:t>原</a:t>
            </a:r>
            <a:r>
              <a:rPr lang="en-US" altLang="zh-CN"/>
              <a:t>=[x]</a:t>
            </a:r>
            <a:r>
              <a:rPr lang="zh-CN" altLang="en-US" baseline="-25000"/>
              <a:t>补</a:t>
            </a:r>
            <a:r>
              <a:rPr lang="en-US" altLang="zh-CN"/>
              <a:t>=[x]</a:t>
            </a:r>
            <a:r>
              <a:rPr lang="zh-CN" altLang="en-US" baseline="-25000"/>
              <a:t>反</a:t>
            </a:r>
            <a:r>
              <a:rPr lang="en-US" altLang="zh-CN"/>
              <a:t>=</a:t>
            </a:r>
            <a:r>
              <a:rPr lang="zh-CN" altLang="en-US"/>
              <a:t>真值，故移位后出现的空位均以</a:t>
            </a:r>
            <a:r>
              <a:rPr lang="en-US" altLang="zh-CN"/>
              <a:t>0</a:t>
            </a:r>
            <a:r>
              <a:rPr lang="zh-CN" altLang="en-US"/>
              <a:t>添之。</a:t>
            </a:r>
          </a:p>
          <a:p>
            <a:endParaRPr lang="zh-CN" altLang="en-US"/>
          </a:p>
          <a:p>
            <a:r>
              <a:rPr lang="zh-CN" altLang="en-US">
                <a:solidFill>
                  <a:srgbClr val="A50021"/>
                </a:solidFill>
              </a:rPr>
              <a:t>负数：原码</a:t>
            </a:r>
          </a:p>
          <a:p>
            <a:pPr lvl="1"/>
            <a:r>
              <a:rPr lang="zh-CN" altLang="en-US"/>
              <a:t>不论左移或右移，添补代码均为</a:t>
            </a:r>
            <a:r>
              <a:rPr lang="en-US" altLang="zh-CN"/>
              <a:t>0 </a:t>
            </a:r>
          </a:p>
          <a:p>
            <a:pPr lvl="1"/>
            <a:r>
              <a:rPr lang="zh-CN" altLang="en-US"/>
              <a:t>原因：负数的原码其数值部分与真值相同。</a:t>
            </a:r>
          </a:p>
          <a:p>
            <a:pPr lvl="2"/>
            <a:r>
              <a:rPr lang="zh-CN" altLang="en-US"/>
              <a:t>算术运算是对真值操作。在计算机中对真值的机器数操作后，应该保证真值的一致性和运算结果的正确性。</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070081">
            <a:extLst>
              <a:ext uri="{FF2B5EF4-FFF2-40B4-BE49-F238E27FC236}">
                <a16:creationId xmlns:a16="http://schemas.microsoft.com/office/drawing/2014/main" id="{B896488B-B641-4EA1-8F58-8A7844330EC6}"/>
              </a:ext>
            </a:extLst>
          </p:cNvPr>
          <p:cNvSpPr>
            <a:spLocks noGrp="1" noChangeArrowheads="1"/>
          </p:cNvSpPr>
          <p:nvPr>
            <p:ph type="title"/>
          </p:nvPr>
        </p:nvSpPr>
        <p:spPr/>
        <p:txBody>
          <a:bodyPr/>
          <a:lstStyle/>
          <a:p>
            <a:r>
              <a:rPr lang="zh-CN" altLang="en-US"/>
              <a:t>补码两位乘</a:t>
            </a:r>
          </a:p>
        </p:txBody>
      </p:sp>
      <p:sp>
        <p:nvSpPr>
          <p:cNvPr id="95234" name="文本占位符 1070082">
            <a:extLst>
              <a:ext uri="{FF2B5EF4-FFF2-40B4-BE49-F238E27FC236}">
                <a16:creationId xmlns:a16="http://schemas.microsoft.com/office/drawing/2014/main" id="{D077A948-797B-49A7-8102-716718FDE383}"/>
              </a:ext>
            </a:extLst>
          </p:cNvPr>
          <p:cNvSpPr>
            <a:spLocks noGrp="1" noChangeArrowheads="1"/>
          </p:cNvSpPr>
          <p:nvPr>
            <p:ph idx="1"/>
          </p:nvPr>
        </p:nvSpPr>
        <p:spPr>
          <a:xfrm>
            <a:off x="468313" y="1196975"/>
            <a:ext cx="8229600" cy="1296988"/>
          </a:xfrm>
        </p:spPr>
        <p:txBody>
          <a:bodyPr/>
          <a:lstStyle/>
          <a:p>
            <a:pPr>
              <a:lnSpc>
                <a:spcPct val="90000"/>
              </a:lnSpc>
            </a:pPr>
            <a:r>
              <a:rPr lang="zh-CN" altLang="en-US" sz="2400"/>
              <a:t>补码两位乘运算规则是根据补码一位乘的规则，把比较</a:t>
            </a:r>
            <a:r>
              <a:rPr lang="en-US" altLang="zh-CN" sz="2400"/>
              <a:t>y</a:t>
            </a:r>
            <a:r>
              <a:rPr lang="en-US" altLang="zh-CN" sz="2400" baseline="-25000"/>
              <a:t>i</a:t>
            </a:r>
            <a:r>
              <a:rPr lang="en-US" altLang="zh-CN" sz="2400"/>
              <a:t>y</a:t>
            </a:r>
            <a:r>
              <a:rPr lang="en-US" altLang="zh-CN" sz="2400" baseline="-25000"/>
              <a:t>i+1</a:t>
            </a:r>
            <a:r>
              <a:rPr lang="zh-CN" altLang="en-US" sz="2400"/>
              <a:t>的状态应执行的操作和比较</a:t>
            </a:r>
            <a:r>
              <a:rPr lang="en-US" altLang="zh-CN" sz="2400"/>
              <a:t>y</a:t>
            </a:r>
            <a:r>
              <a:rPr lang="en-US" altLang="zh-CN" sz="2400" baseline="-25000"/>
              <a:t>i-1</a:t>
            </a:r>
            <a:r>
              <a:rPr lang="en-US" altLang="zh-CN" sz="2400"/>
              <a:t>y</a:t>
            </a:r>
            <a:r>
              <a:rPr lang="en-US" altLang="zh-CN" sz="2400" baseline="-25000"/>
              <a:t>i</a:t>
            </a:r>
            <a:r>
              <a:rPr lang="en-US" altLang="zh-CN" sz="2400"/>
              <a:t> </a:t>
            </a:r>
            <a:r>
              <a:rPr lang="zh-CN" altLang="en-US" sz="2400"/>
              <a:t>的状态应执行的操作合并成一步，便可得出补码两位乘的运算方法。 </a:t>
            </a:r>
          </a:p>
        </p:txBody>
      </p:sp>
      <p:sp>
        <p:nvSpPr>
          <p:cNvPr id="95235" name="矩形 1070083">
            <a:extLst>
              <a:ext uri="{FF2B5EF4-FFF2-40B4-BE49-F238E27FC236}">
                <a16:creationId xmlns:a16="http://schemas.microsoft.com/office/drawing/2014/main" id="{43937F06-17D0-4D0F-83F6-A7D2E5C7123E}"/>
              </a:ext>
            </a:extLst>
          </p:cNvPr>
          <p:cNvSpPr>
            <a:spLocks noChangeArrowheads="1"/>
          </p:cNvSpPr>
          <p:nvPr/>
        </p:nvSpPr>
        <p:spPr bwMode="auto">
          <a:xfrm>
            <a:off x="1619250" y="2270125"/>
            <a:ext cx="294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solidFill>
                  <a:srgbClr val="A50021"/>
                </a:solidFill>
                <a:ea typeface="楷体_GB2312" pitchFamily="49" charset="-122"/>
              </a:rPr>
              <a:t>补码两位乘法运算规则如下</a:t>
            </a:r>
          </a:p>
        </p:txBody>
      </p:sp>
      <p:graphicFrame>
        <p:nvGraphicFramePr>
          <p:cNvPr id="1070192" name="表格 1070191">
            <a:extLst>
              <a:ext uri="{FF2B5EF4-FFF2-40B4-BE49-F238E27FC236}">
                <a16:creationId xmlns:a16="http://schemas.microsoft.com/office/drawing/2014/main" id="{72DAE710-B890-4401-9A64-023B793C1B45}"/>
              </a:ext>
            </a:extLst>
          </p:cNvPr>
          <p:cNvGraphicFramePr/>
          <p:nvPr/>
        </p:nvGraphicFramePr>
        <p:xfrm>
          <a:off x="900113" y="2636838"/>
          <a:ext cx="5184775" cy="3889441"/>
        </p:xfrm>
        <a:graphic>
          <a:graphicData uri="http://schemas.openxmlformats.org/drawingml/2006/table">
            <a:tbl>
              <a:tblPr/>
              <a:tblGrid>
                <a:gridCol w="1673225">
                  <a:extLst>
                    <a:ext uri="{9D8B030D-6E8A-4147-A177-3AD203B41FA5}">
                      <a16:colId xmlns:a16="http://schemas.microsoft.com/office/drawing/2014/main" val="20000"/>
                    </a:ext>
                  </a:extLst>
                </a:gridCol>
                <a:gridCol w="3511550">
                  <a:extLst>
                    <a:ext uri="{9D8B030D-6E8A-4147-A177-3AD203B41FA5}">
                      <a16:colId xmlns:a16="http://schemas.microsoft.com/office/drawing/2014/main" val="20001"/>
                    </a:ext>
                  </a:extLst>
                </a:gridCol>
              </a:tblGrid>
              <a:tr h="36573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b="0" dirty="0">
                          <a:ea typeface="宋体" panose="02010600030101010101" pitchFamily="2" charset="-122"/>
                        </a:rPr>
                        <a:t>判断位</a:t>
                      </a:r>
                      <a:r>
                        <a:rPr lang="en-US" altLang="zh-CN" sz="1800" b="0">
                          <a:ea typeface="宋体" panose="02010600030101010101" pitchFamily="2" charset="-122"/>
                        </a:rPr>
                        <a:t>y</a:t>
                      </a:r>
                      <a:r>
                        <a:rPr lang="en-US" altLang="zh-CN" sz="1800" b="0" baseline="-30000">
                          <a:ea typeface="宋体" panose="02010600030101010101" pitchFamily="2" charset="-122"/>
                        </a:rPr>
                        <a:t>i-1</a:t>
                      </a:r>
                      <a:r>
                        <a:rPr lang="en-US" altLang="zh-CN" sz="1800" b="0">
                          <a:ea typeface="宋体" panose="02010600030101010101" pitchFamily="2" charset="-122"/>
                        </a:rPr>
                        <a:t>y</a:t>
                      </a:r>
                      <a:r>
                        <a:rPr lang="en-US" altLang="zh-CN" sz="1800" b="0" baseline="-30000">
                          <a:ea typeface="宋体" panose="02010600030101010101" pitchFamily="2" charset="-122"/>
                        </a:rPr>
                        <a:t> i</a:t>
                      </a:r>
                      <a:r>
                        <a:rPr lang="en-US" altLang="zh-CN" sz="1800" b="0">
                          <a:ea typeface="宋体" panose="02010600030101010101" pitchFamily="2" charset="-122"/>
                        </a:rPr>
                        <a:t>y</a:t>
                      </a:r>
                      <a:r>
                        <a:rPr lang="en-US" altLang="zh-CN" sz="1800" b="0" baseline="-30000">
                          <a:ea typeface="宋体" panose="02010600030101010101" pitchFamily="2" charset="-122"/>
                        </a:rPr>
                        <a:t>i+1</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b="0" dirty="0">
                          <a:ea typeface="宋体" panose="02010600030101010101" pitchFamily="2" charset="-122"/>
                        </a:rPr>
                        <a:t>操作内容</a:t>
                      </a: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000</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dirty="0">
                          <a:ea typeface="宋体" panose="02010600030101010101" pitchFamily="2" charset="-122"/>
                        </a:rPr>
                        <a:t>补</a:t>
                      </a:r>
                      <a:endParaRPr lang="zh-CN" altLang="en-US" sz="1800" b="0" dirty="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0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001</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099">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010</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68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011</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0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100</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68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101</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 [-x]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51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110</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+-x}</a:t>
                      </a:r>
                      <a:r>
                        <a:rPr lang="zh-CN" altLang="en-US" sz="1800" b="0" baseline="-30000">
                          <a:ea typeface="宋体" panose="02010600030101010101" pitchFamily="2" charset="-122"/>
                        </a:rPr>
                        <a:t>补</a:t>
                      </a:r>
                      <a:r>
                        <a:rPr lang="en-US" altLang="zh-CN" sz="1800" b="0">
                          <a:ea typeface="宋体" panose="02010600030101010101" pitchFamily="2" charset="-122"/>
                        </a:rPr>
                        <a:t>}</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b="0">
                          <a:ea typeface="宋体" panose="02010600030101010101" pitchFamily="2" charset="-122"/>
                        </a:rPr>
                        <a:t>111</a:t>
                      </a:r>
                      <a:endParaRPr lang="zh-CN" altLang="en-US" sz="1800" b="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b="0">
                          <a:ea typeface="宋体" panose="02010600030101010101" pitchFamily="2" charset="-122"/>
                        </a:rPr>
                        <a:t>[z</a:t>
                      </a:r>
                      <a:r>
                        <a:rPr lang="en-US" altLang="zh-CN" sz="1800" b="0" baseline="-30000">
                          <a:ea typeface="宋体" panose="02010600030101010101" pitchFamily="2" charset="-122"/>
                        </a:rPr>
                        <a:t>i+1</a:t>
                      </a:r>
                      <a:r>
                        <a:rPr lang="en-US" altLang="zh-CN" sz="1800" b="0">
                          <a:ea typeface="宋体" panose="02010600030101010101" pitchFamily="2" charset="-122"/>
                        </a:rPr>
                        <a:t>]</a:t>
                      </a:r>
                      <a:r>
                        <a:rPr lang="zh-CN" altLang="en-US" sz="1800" b="0" baseline="-30000">
                          <a:ea typeface="宋体" panose="02010600030101010101" pitchFamily="2" charset="-122"/>
                        </a:rPr>
                        <a:t>补</a:t>
                      </a:r>
                      <a:r>
                        <a:rPr lang="en-US" altLang="zh-CN" sz="1800" b="0">
                          <a:ea typeface="宋体" panose="02010600030101010101" pitchFamily="2" charset="-122"/>
                        </a:rPr>
                        <a:t>=2</a:t>
                      </a:r>
                      <a:r>
                        <a:rPr lang="en-US" altLang="zh-CN" sz="1800" b="0" baseline="30000">
                          <a:ea typeface="宋体" panose="02010600030101010101" pitchFamily="2" charset="-122"/>
                        </a:rPr>
                        <a:t>-2</a:t>
                      </a:r>
                      <a:r>
                        <a:rPr lang="en-US" altLang="zh-CN" sz="1800" b="0">
                          <a:ea typeface="宋体" panose="02010600030101010101" pitchFamily="2" charset="-122"/>
                        </a:rPr>
                        <a:t>[z</a:t>
                      </a:r>
                      <a:r>
                        <a:rPr lang="en-US" altLang="zh-CN" sz="1800" b="0" baseline="-30000">
                          <a:ea typeface="宋体" panose="02010600030101010101" pitchFamily="2" charset="-122"/>
                        </a:rPr>
                        <a:t>i</a:t>
                      </a:r>
                      <a:r>
                        <a:rPr lang="en-US" altLang="zh-CN" sz="1800" b="0">
                          <a:ea typeface="宋体" panose="02010600030101010101" pitchFamily="2" charset="-122"/>
                        </a:rPr>
                        <a:t>]</a:t>
                      </a:r>
                      <a:r>
                        <a:rPr lang="zh-CN" altLang="en-US" sz="1800" b="0" baseline="-30000" dirty="0">
                          <a:ea typeface="宋体" panose="02010600030101010101" pitchFamily="2" charset="-122"/>
                        </a:rPr>
                        <a:t>补</a:t>
                      </a:r>
                      <a:endParaRPr lang="zh-CN" altLang="en-US" sz="1800" b="0" dirty="0">
                        <a:ea typeface="宋体" panose="02010600030101010101" pitchFamily="2" charset="-122"/>
                      </a:endParaRPr>
                    </a:p>
                  </a:txBody>
                  <a:tcPr marT="45716" marB="4571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5268" name="矩形 1070193">
            <a:extLst>
              <a:ext uri="{FF2B5EF4-FFF2-40B4-BE49-F238E27FC236}">
                <a16:creationId xmlns:a16="http://schemas.microsoft.com/office/drawing/2014/main" id="{4E429537-C956-4B77-A7CE-561649E9D2F6}"/>
              </a:ext>
            </a:extLst>
          </p:cNvPr>
          <p:cNvSpPr>
            <a:spLocks noChangeArrowheads="1"/>
          </p:cNvSpPr>
          <p:nvPr/>
        </p:nvSpPr>
        <p:spPr bwMode="auto">
          <a:xfrm>
            <a:off x="6300788" y="2992438"/>
            <a:ext cx="2552700" cy="2292350"/>
          </a:xfrm>
          <a:prstGeom prst="rect">
            <a:avLst/>
          </a:prstGeom>
          <a:solidFill>
            <a:schemeClr val="accent1"/>
          </a:solidFill>
          <a:ln w="9525">
            <a:solidFill>
              <a:srgbClr val="FF0000"/>
            </a:solidFill>
            <a:miter lim="800000"/>
            <a:headEnd/>
            <a:tailEnd/>
          </a:ln>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注意</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加</a:t>
            </a:r>
            <a:r>
              <a:rPr lang="en-US" altLang="zh-CN" sz="2400" b="1">
                <a:latin typeface="楷体_GB2312" pitchFamily="49" charset="-122"/>
                <a:ea typeface="楷体_GB2312" pitchFamily="49" charset="-122"/>
              </a:rPr>
              <a:t>2[x]</a:t>
            </a:r>
            <a:r>
              <a:rPr lang="zh-CN" altLang="en-US" sz="2400" b="1" baseline="-30000">
                <a:latin typeface="楷体_GB2312" pitchFamily="49" charset="-122"/>
                <a:ea typeface="楷体_GB2312" pitchFamily="49" charset="-122"/>
              </a:rPr>
              <a:t>补</a:t>
            </a:r>
            <a:r>
              <a:rPr lang="zh-CN" altLang="en-US" sz="2400" b="1">
                <a:latin typeface="楷体_GB2312" pitchFamily="49" charset="-122"/>
                <a:ea typeface="楷体_GB2312" pitchFamily="49" charset="-122"/>
              </a:rPr>
              <a:t>和加</a:t>
            </a:r>
            <a:r>
              <a:rPr lang="en-US" altLang="zh-CN" sz="2400" b="1">
                <a:latin typeface="楷体_GB2312" pitchFamily="49" charset="-122"/>
                <a:ea typeface="楷体_GB2312" pitchFamily="49" charset="-122"/>
              </a:rPr>
              <a:t>2[-x]</a:t>
            </a:r>
            <a:r>
              <a:rPr lang="zh-CN" altLang="en-US" sz="2400" b="1" baseline="-30000">
                <a:latin typeface="楷体_GB2312" pitchFamily="49" charset="-122"/>
                <a:ea typeface="楷体_GB2312" pitchFamily="49" charset="-122"/>
              </a:rPr>
              <a:t>补</a:t>
            </a:r>
            <a:r>
              <a:rPr lang="zh-CN" altLang="en-US" sz="2400" b="1">
                <a:latin typeface="楷体_GB2312" pitchFamily="49" charset="-122"/>
                <a:ea typeface="楷体_GB2312" pitchFamily="49" charset="-122"/>
              </a:rPr>
              <a:t>，都可能因溢出而侵占双符号位，故部分积和被乘数采用三位符号位。</a:t>
            </a:r>
            <a:r>
              <a:rPr lang="zh-CN" altLang="en-US"/>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116161">
            <a:extLst>
              <a:ext uri="{FF2B5EF4-FFF2-40B4-BE49-F238E27FC236}">
                <a16:creationId xmlns:a16="http://schemas.microsoft.com/office/drawing/2014/main" id="{03570336-EAE5-43AE-9EAC-D2C81960F47B}"/>
              </a:ext>
            </a:extLst>
          </p:cNvPr>
          <p:cNvSpPr>
            <a:spLocks noGrp="1" noChangeArrowheads="1"/>
          </p:cNvSpPr>
          <p:nvPr>
            <p:ph type="title"/>
          </p:nvPr>
        </p:nvSpPr>
        <p:spPr/>
        <p:txBody>
          <a:bodyPr/>
          <a:lstStyle/>
          <a:p>
            <a:r>
              <a:rPr lang="zh-CN" altLang="en-US"/>
              <a:t>例</a:t>
            </a:r>
          </a:p>
        </p:txBody>
      </p:sp>
      <p:sp>
        <p:nvSpPr>
          <p:cNvPr id="96258" name="文本占位符 1116162">
            <a:extLst>
              <a:ext uri="{FF2B5EF4-FFF2-40B4-BE49-F238E27FC236}">
                <a16:creationId xmlns:a16="http://schemas.microsoft.com/office/drawing/2014/main" id="{B286C769-BBA7-42FC-8374-E62DCEF64CA5}"/>
              </a:ext>
            </a:extLst>
          </p:cNvPr>
          <p:cNvSpPr>
            <a:spLocks noGrp="1" noChangeArrowheads="1"/>
          </p:cNvSpPr>
          <p:nvPr>
            <p:ph idx="1"/>
          </p:nvPr>
        </p:nvSpPr>
        <p:spPr>
          <a:xfrm>
            <a:off x="457200" y="1268413"/>
            <a:ext cx="8229600" cy="1439862"/>
          </a:xfrm>
        </p:spPr>
        <p:txBody>
          <a:bodyPr/>
          <a:lstStyle/>
          <a:p>
            <a:pPr>
              <a:lnSpc>
                <a:spcPct val="90000"/>
              </a:lnSpc>
            </a:pPr>
            <a:r>
              <a:rPr lang="zh-CN" altLang="en-US" sz="2400">
                <a:solidFill>
                  <a:srgbClr val="A50021"/>
                </a:solidFill>
              </a:rPr>
              <a:t>已知</a:t>
            </a:r>
            <a:r>
              <a:rPr lang="en-US" altLang="zh-CN" sz="2400">
                <a:solidFill>
                  <a:srgbClr val="A50021"/>
                </a:solidFill>
              </a:rPr>
              <a:t>[x]</a:t>
            </a:r>
            <a:r>
              <a:rPr lang="zh-CN" altLang="en-US" sz="2400" baseline="-25000">
                <a:solidFill>
                  <a:srgbClr val="A50021"/>
                </a:solidFill>
              </a:rPr>
              <a:t>补</a:t>
            </a:r>
            <a:r>
              <a:rPr lang="en-US" altLang="zh-CN" sz="2400">
                <a:solidFill>
                  <a:srgbClr val="A50021"/>
                </a:solidFill>
              </a:rPr>
              <a:t>=0.0101</a:t>
            </a:r>
            <a:r>
              <a:rPr lang="zh-CN" altLang="en-US" sz="2400">
                <a:solidFill>
                  <a:srgbClr val="A50021"/>
                </a:solidFill>
              </a:rPr>
              <a:t>，</a:t>
            </a:r>
            <a:r>
              <a:rPr lang="en-US" altLang="zh-CN" sz="2400">
                <a:solidFill>
                  <a:srgbClr val="A50021"/>
                </a:solidFill>
              </a:rPr>
              <a:t>[y]</a:t>
            </a:r>
            <a:r>
              <a:rPr lang="zh-CN" altLang="en-US" sz="2400" baseline="-25000">
                <a:solidFill>
                  <a:srgbClr val="A50021"/>
                </a:solidFill>
              </a:rPr>
              <a:t>补</a:t>
            </a:r>
            <a:r>
              <a:rPr lang="en-US" altLang="zh-CN" sz="2400">
                <a:solidFill>
                  <a:srgbClr val="A50021"/>
                </a:solidFill>
              </a:rPr>
              <a:t>=1.0101 </a:t>
            </a:r>
            <a:r>
              <a:rPr lang="zh-CN" altLang="en-US" sz="2400">
                <a:solidFill>
                  <a:srgbClr val="A50021"/>
                </a:solidFill>
              </a:rPr>
              <a:t>求： </a:t>
            </a:r>
            <a:r>
              <a:rPr lang="en-US" altLang="zh-CN" sz="2400">
                <a:solidFill>
                  <a:srgbClr val="A50021"/>
                </a:solidFill>
              </a:rPr>
              <a:t>[x• y]</a:t>
            </a:r>
            <a:r>
              <a:rPr lang="zh-CN" altLang="en-US" sz="2400" baseline="-25000">
                <a:solidFill>
                  <a:srgbClr val="A50021"/>
                </a:solidFill>
              </a:rPr>
              <a:t>补</a:t>
            </a:r>
            <a:r>
              <a:rPr lang="zh-CN" altLang="en-US" sz="2400">
                <a:solidFill>
                  <a:srgbClr val="A50021"/>
                </a:solidFill>
              </a:rPr>
              <a:t>。</a:t>
            </a:r>
            <a:r>
              <a:rPr lang="zh-CN" altLang="en-US"/>
              <a:t> </a:t>
            </a:r>
          </a:p>
          <a:p>
            <a:pPr>
              <a:lnSpc>
                <a:spcPct val="90000"/>
              </a:lnSpc>
            </a:pPr>
            <a:r>
              <a:rPr lang="zh-CN" altLang="en-US" sz="2400">
                <a:solidFill>
                  <a:srgbClr val="000000"/>
                </a:solidFill>
              </a:rPr>
              <a:t>解：求解过程如下表所示。其中乘数取两位符号位即</a:t>
            </a:r>
            <a:r>
              <a:rPr lang="en-US" altLang="zh-CN" sz="2400">
                <a:solidFill>
                  <a:srgbClr val="000000"/>
                </a:solidFill>
              </a:rPr>
              <a:t>11.0101,[-x]</a:t>
            </a:r>
            <a:r>
              <a:rPr lang="zh-CN" altLang="en-US" sz="2400" baseline="-30000">
                <a:solidFill>
                  <a:srgbClr val="000000"/>
                </a:solidFill>
              </a:rPr>
              <a:t>补</a:t>
            </a:r>
            <a:r>
              <a:rPr lang="en-US" altLang="zh-CN" sz="2400">
                <a:solidFill>
                  <a:srgbClr val="000000"/>
                </a:solidFill>
              </a:rPr>
              <a:t>=1.1011</a:t>
            </a:r>
            <a:r>
              <a:rPr lang="zh-CN" altLang="en-US" sz="2400">
                <a:solidFill>
                  <a:srgbClr val="000000"/>
                </a:solidFill>
              </a:rPr>
              <a:t>取三符号位为</a:t>
            </a:r>
            <a:r>
              <a:rPr lang="en-US" altLang="zh-CN" sz="2400">
                <a:solidFill>
                  <a:srgbClr val="000000"/>
                </a:solidFill>
              </a:rPr>
              <a:t>111.1011</a:t>
            </a:r>
            <a:r>
              <a:rPr lang="zh-CN" altLang="en-US" sz="2400">
                <a:solidFill>
                  <a:srgbClr val="000000"/>
                </a:solidFill>
              </a:rPr>
              <a:t>。</a:t>
            </a:r>
            <a:r>
              <a:rPr lang="zh-CN" altLang="en-US"/>
              <a:t> </a:t>
            </a:r>
          </a:p>
        </p:txBody>
      </p:sp>
      <p:graphicFrame>
        <p:nvGraphicFramePr>
          <p:cNvPr id="1116237" name="表格 1116236">
            <a:extLst>
              <a:ext uri="{FF2B5EF4-FFF2-40B4-BE49-F238E27FC236}">
                <a16:creationId xmlns:a16="http://schemas.microsoft.com/office/drawing/2014/main" id="{407511F3-6F34-4F77-91FD-CDB240EEC168}"/>
              </a:ext>
            </a:extLst>
          </p:cNvPr>
          <p:cNvGraphicFramePr/>
          <p:nvPr/>
        </p:nvGraphicFramePr>
        <p:xfrm>
          <a:off x="1476375" y="2997200"/>
          <a:ext cx="6121400" cy="3505200"/>
        </p:xfrm>
        <a:graphic>
          <a:graphicData uri="http://schemas.openxmlformats.org/drawingml/2006/table">
            <a:tbl>
              <a:tblPr/>
              <a:tblGrid>
                <a:gridCol w="15716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254375">
                  <a:extLst>
                    <a:ext uri="{9D8B030D-6E8A-4147-A177-3AD203B41FA5}">
                      <a16:colId xmlns:a16="http://schemas.microsoft.com/office/drawing/2014/main" val="20002"/>
                    </a:ext>
                  </a:extLst>
                </a:gridCol>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部分积</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乘数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说</a:t>
                      </a:r>
                      <a:r>
                        <a:rPr lang="en-US" altLang="zh-CN" sz="2000" b="0" dirty="0">
                          <a:ea typeface="宋体" panose="02010600030101010101" pitchFamily="2" charset="-122"/>
                        </a:rPr>
                        <a:t>    </a:t>
                      </a:r>
                      <a:r>
                        <a:rPr lang="zh-CN" altLang="en-US" sz="2000" b="0" dirty="0">
                          <a:ea typeface="宋体" panose="02010600030101010101" pitchFamily="2" charset="-122"/>
                        </a:rPr>
                        <a:t>明</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08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000.0000</a:t>
                      </a:r>
                      <a:br>
                        <a:rPr lang="en-US" altLang="zh-CN" sz="2000" b="0">
                          <a:ea typeface="宋体" panose="02010600030101010101" pitchFamily="2" charset="-122"/>
                        </a:rPr>
                      </a:br>
                      <a:r>
                        <a:rPr lang="en-US" altLang="zh-CN" sz="2000" b="0">
                          <a:ea typeface="宋体" panose="02010600030101010101" pitchFamily="2" charset="-122"/>
                        </a:rPr>
                        <a:t>+ 000.0101</a:t>
                      </a:r>
                      <a:endParaRPr lang="zh-CN" altLang="en-US" sz="20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1101</a:t>
                      </a:r>
                      <a:r>
                        <a:rPr lang="en-US" altLang="zh-CN" sz="2000" u="sng">
                          <a:ea typeface="宋体" panose="02010600030101010101" pitchFamily="2" charset="-122"/>
                        </a:rPr>
                        <a:t>010</a:t>
                      </a:r>
                      <a:endParaRPr lang="zh-CN" altLang="en-US" sz="2000" b="0" u="sng">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判断位为</a:t>
                      </a:r>
                      <a:r>
                        <a:rPr lang="en-US" altLang="zh-CN" sz="2000" b="0" dirty="0">
                          <a:ea typeface="宋体" panose="02010600030101010101" pitchFamily="2" charset="-122"/>
                        </a:rPr>
                        <a:t>010</a:t>
                      </a:r>
                      <a:r>
                        <a:rPr lang="zh-CN" altLang="en-US" sz="2000" b="0" dirty="0">
                          <a:ea typeface="宋体" panose="02010600030101010101" pitchFamily="2" charset="-122"/>
                        </a:rPr>
                        <a:t>，加</a:t>
                      </a:r>
                      <a:r>
                        <a:rPr lang="en-US" altLang="zh-CN" sz="2000" b="0">
                          <a:ea typeface="宋体" panose="02010600030101010101" pitchFamily="2" charset="-122"/>
                        </a:rPr>
                        <a:t>[x]</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00488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000.0101</a:t>
                      </a:r>
                      <a:br>
                        <a:rPr lang="en-US" altLang="zh-CN" sz="2000" b="0">
                          <a:ea typeface="宋体" panose="02010600030101010101" pitchFamily="2" charset="-122"/>
                        </a:rPr>
                      </a:br>
                      <a:r>
                        <a:rPr lang="en-US" altLang="zh-CN" sz="2000" b="0">
                          <a:ea typeface="宋体" panose="02010600030101010101" pitchFamily="2" charset="-122"/>
                        </a:rPr>
                        <a:t>   000.0001</a:t>
                      </a:r>
                      <a:br>
                        <a:rPr lang="en-US" altLang="zh-CN" sz="2000" b="0">
                          <a:ea typeface="宋体" panose="02010600030101010101" pitchFamily="2" charset="-122"/>
                        </a:rPr>
                      </a:br>
                      <a:r>
                        <a:rPr lang="en-US" altLang="zh-CN" sz="2000" b="0">
                          <a:ea typeface="宋体" panose="02010600030101010101" pitchFamily="2" charset="-122"/>
                        </a:rPr>
                        <a:t>+ 000.0101</a:t>
                      </a:r>
                      <a:endParaRPr lang="zh-CN" altLang="en-US" sz="20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endParaRPr lang="en-US" altLang="zh-CN" sz="2000" b="0">
                        <a:ea typeface="宋体" panose="02010600030101010101" pitchFamily="2" charset="-122"/>
                      </a:endParaRPr>
                    </a:p>
                    <a:p>
                      <a:pPr marL="0" lvl="0" indent="0" algn="ctr">
                        <a:spcBef>
                          <a:spcPct val="0"/>
                        </a:spcBef>
                        <a:buNone/>
                      </a:pPr>
                      <a:r>
                        <a:rPr lang="en-US" altLang="zh-CN" sz="2000" b="0">
                          <a:solidFill>
                            <a:schemeClr val="accent2"/>
                          </a:solidFill>
                          <a:ea typeface="宋体" panose="02010600030101010101" pitchFamily="2" charset="-122"/>
                        </a:rPr>
                        <a:t>01</a:t>
                      </a:r>
                      <a:r>
                        <a:rPr lang="en-US" altLang="zh-CN" sz="2000" b="0">
                          <a:ea typeface="宋体" panose="02010600030101010101" pitchFamily="2" charset="-122"/>
                        </a:rPr>
                        <a:t>11</a:t>
                      </a:r>
                      <a:r>
                        <a:rPr lang="en-US" altLang="zh-CN" sz="2000" u="sng">
                          <a:ea typeface="宋体" panose="02010600030101010101" pitchFamily="2" charset="-122"/>
                        </a:rPr>
                        <a:t>010</a:t>
                      </a:r>
                      <a:endParaRPr lang="zh-CN" altLang="en-US" sz="2000" b="0" u="sng">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2000" b="0">
                        <a:ea typeface="宋体" panose="02010600030101010101" pitchFamily="2" charset="-122"/>
                      </a:endParaRPr>
                    </a:p>
                    <a:p>
                      <a:pPr marL="0" lvl="0" indent="0">
                        <a:spcBef>
                          <a:spcPct val="0"/>
                        </a:spcBef>
                        <a:buNone/>
                      </a:pPr>
                      <a:r>
                        <a:rPr lang="en-US" altLang="zh-CN" sz="2000" b="0" dirty="0">
                          <a:ea typeface="宋体" panose="02010600030101010101" pitchFamily="2" charset="-122"/>
                        </a:rPr>
                        <a:t>→2</a:t>
                      </a:r>
                      <a:r>
                        <a:rPr lang="zh-CN" altLang="en-US" sz="2000" b="0" dirty="0">
                          <a:ea typeface="宋体" panose="02010600030101010101" pitchFamily="2" charset="-122"/>
                        </a:rPr>
                        <a:t>位</a:t>
                      </a:r>
                      <a:br>
                        <a:rPr lang="zh-CN" altLang="en-US" sz="2000" b="0" dirty="0">
                          <a:ea typeface="宋体" panose="02010600030101010101" pitchFamily="2" charset="-122"/>
                        </a:rPr>
                      </a:br>
                      <a:r>
                        <a:rPr lang="zh-CN" altLang="en-US" sz="2000" b="0" dirty="0">
                          <a:ea typeface="宋体" panose="02010600030101010101" pitchFamily="2" charset="-122"/>
                        </a:rPr>
                        <a:t>判断位为</a:t>
                      </a:r>
                      <a:r>
                        <a:rPr lang="en-US" altLang="zh-CN" sz="2000" b="0" dirty="0">
                          <a:ea typeface="宋体" panose="02010600030101010101" pitchFamily="2" charset="-122"/>
                        </a:rPr>
                        <a:t>010</a:t>
                      </a:r>
                      <a:r>
                        <a:rPr lang="zh-CN" altLang="en-US" sz="2000" b="0" dirty="0">
                          <a:ea typeface="宋体" panose="02010600030101010101" pitchFamily="2" charset="-122"/>
                        </a:rPr>
                        <a:t>，加</a:t>
                      </a:r>
                      <a:r>
                        <a:rPr lang="en-US" altLang="zh-CN" sz="2000" b="0">
                          <a:ea typeface="宋体" panose="02010600030101010101" pitchFamily="2" charset="-122"/>
                        </a:rPr>
                        <a:t>[x]</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00488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000.0110</a:t>
                      </a:r>
                      <a:br>
                        <a:rPr lang="en-US" altLang="zh-CN" sz="2000" b="0">
                          <a:ea typeface="宋体" panose="02010600030101010101" pitchFamily="2" charset="-122"/>
                        </a:rPr>
                      </a:br>
                      <a:r>
                        <a:rPr lang="en-US" altLang="zh-CN" sz="2000" b="0">
                          <a:ea typeface="宋体" panose="02010600030101010101" pitchFamily="2" charset="-122"/>
                        </a:rPr>
                        <a:t>   000.0001</a:t>
                      </a:r>
                      <a:br>
                        <a:rPr lang="en-US" altLang="zh-CN" sz="2000" b="0">
                          <a:ea typeface="宋体" panose="02010600030101010101" pitchFamily="2" charset="-122"/>
                        </a:rPr>
                      </a:br>
                      <a:r>
                        <a:rPr lang="en-US" altLang="zh-CN" sz="2000" b="0">
                          <a:ea typeface="宋体" panose="02010600030101010101" pitchFamily="2" charset="-122"/>
                        </a:rPr>
                        <a:t>+ 111.1011</a:t>
                      </a:r>
                      <a:endParaRPr lang="zh-CN" altLang="en-US" sz="20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01</a:t>
                      </a:r>
                      <a:br>
                        <a:rPr lang="en-US" altLang="zh-CN" sz="2000" b="0">
                          <a:ea typeface="宋体" panose="02010600030101010101" pitchFamily="2" charset="-122"/>
                        </a:rPr>
                      </a:br>
                      <a:r>
                        <a:rPr lang="en-US" altLang="zh-CN" sz="2000" b="0">
                          <a:solidFill>
                            <a:schemeClr val="accent2"/>
                          </a:solidFill>
                          <a:ea typeface="宋体" panose="02010600030101010101" pitchFamily="2" charset="-122"/>
                        </a:rPr>
                        <a:t>1001</a:t>
                      </a:r>
                      <a:r>
                        <a:rPr lang="en-US" altLang="zh-CN" sz="2000" u="sng">
                          <a:ea typeface="宋体" panose="02010600030101010101" pitchFamily="2" charset="-122"/>
                        </a:rPr>
                        <a:t>110</a:t>
                      </a:r>
                      <a:endParaRPr lang="zh-CN" altLang="en-US" sz="2000" b="0" u="sng">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2000" b="0">
                        <a:ea typeface="宋体" panose="02010600030101010101" pitchFamily="2" charset="-122"/>
                      </a:endParaRPr>
                    </a:p>
                    <a:p>
                      <a:pPr marL="0" lvl="0" indent="0">
                        <a:spcBef>
                          <a:spcPct val="0"/>
                        </a:spcBef>
                        <a:buNone/>
                      </a:pPr>
                      <a:r>
                        <a:rPr lang="en-US" altLang="zh-CN" sz="2000" b="0" dirty="0">
                          <a:ea typeface="宋体" panose="02010600030101010101" pitchFamily="2" charset="-122"/>
                        </a:rPr>
                        <a:t>→2</a:t>
                      </a:r>
                      <a:r>
                        <a:rPr lang="zh-CN" altLang="en-US" sz="2000" b="0" dirty="0">
                          <a:ea typeface="宋体" panose="02010600030101010101" pitchFamily="2" charset="-122"/>
                        </a:rPr>
                        <a:t>位</a:t>
                      </a:r>
                      <a:br>
                        <a:rPr lang="zh-CN" altLang="en-US" sz="2000" b="0" dirty="0">
                          <a:ea typeface="宋体" panose="02010600030101010101" pitchFamily="2" charset="-122"/>
                        </a:rPr>
                      </a:br>
                      <a:r>
                        <a:rPr lang="zh-CN" altLang="en-US" sz="2000" b="0" dirty="0">
                          <a:ea typeface="宋体" panose="02010600030101010101" pitchFamily="2" charset="-122"/>
                        </a:rPr>
                        <a:t>判断位为</a:t>
                      </a:r>
                      <a:r>
                        <a:rPr lang="en-US" altLang="zh-CN" sz="2000" b="0" dirty="0">
                          <a:ea typeface="宋体" panose="02010600030101010101" pitchFamily="2" charset="-122"/>
                        </a:rPr>
                        <a:t>110</a:t>
                      </a:r>
                      <a:r>
                        <a:rPr lang="zh-CN" altLang="en-US" sz="2000" b="0" dirty="0">
                          <a:ea typeface="宋体" panose="02010600030101010101" pitchFamily="2" charset="-122"/>
                        </a:rPr>
                        <a:t>，加</a:t>
                      </a:r>
                      <a:r>
                        <a:rPr lang="en-US" altLang="zh-CN" sz="2000" b="0">
                          <a:ea typeface="宋体" panose="02010600030101010101" pitchFamily="2" charset="-122"/>
                        </a:rPr>
                        <a:t>[-x]</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528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111.1100</a:t>
                      </a:r>
                      <a:endParaRPr lang="zh-CN" altLang="en-US" sz="2000" b="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solidFill>
                            <a:schemeClr val="accent2"/>
                          </a:solidFill>
                          <a:ea typeface="宋体" panose="02010600030101010101" pitchFamily="2" charset="-122"/>
                        </a:rPr>
                        <a:t>1001</a:t>
                      </a:r>
                      <a:endParaRPr lang="zh-CN" altLang="en-US" sz="2000" b="0">
                        <a:solidFill>
                          <a:schemeClr val="accent2"/>
                        </a:solidFill>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最后一步不移位，得</a:t>
                      </a:r>
                      <a:r>
                        <a:rPr lang="en-US" altLang="zh-CN" sz="2000" b="0">
                          <a:ea typeface="宋体" panose="02010600030101010101" pitchFamily="2" charset="-122"/>
                        </a:rPr>
                        <a:t>[x• y]</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937985">
            <a:extLst>
              <a:ext uri="{FF2B5EF4-FFF2-40B4-BE49-F238E27FC236}">
                <a16:creationId xmlns:a16="http://schemas.microsoft.com/office/drawing/2014/main" id="{D2898FF1-E472-48CC-91A7-38985C71EB3D}"/>
              </a:ext>
            </a:extLst>
          </p:cNvPr>
          <p:cNvSpPr>
            <a:spLocks noGrp="1" noChangeArrowheads="1"/>
          </p:cNvSpPr>
          <p:nvPr>
            <p:ph type="title"/>
          </p:nvPr>
        </p:nvSpPr>
        <p:spPr/>
        <p:txBody>
          <a:bodyPr/>
          <a:lstStyle/>
          <a:p>
            <a:r>
              <a:rPr lang="zh-CN" altLang="en-US"/>
              <a:t>除法运算</a:t>
            </a:r>
          </a:p>
        </p:txBody>
      </p:sp>
      <p:sp>
        <p:nvSpPr>
          <p:cNvPr id="97282" name="文本占位符 937986">
            <a:extLst>
              <a:ext uri="{FF2B5EF4-FFF2-40B4-BE49-F238E27FC236}">
                <a16:creationId xmlns:a16="http://schemas.microsoft.com/office/drawing/2014/main" id="{6B10A0A9-BD39-48AB-A1F5-086C8FD0E621}"/>
              </a:ext>
            </a:extLst>
          </p:cNvPr>
          <p:cNvSpPr>
            <a:spLocks noGrp="1" noChangeArrowheads="1"/>
          </p:cNvSpPr>
          <p:nvPr>
            <p:ph idx="1"/>
          </p:nvPr>
        </p:nvSpPr>
        <p:spPr>
          <a:xfrm>
            <a:off x="457200" y="1268413"/>
            <a:ext cx="8229600" cy="5184775"/>
          </a:xfrm>
        </p:spPr>
        <p:txBody>
          <a:bodyPr/>
          <a:lstStyle/>
          <a:p>
            <a:pPr marL="609600" indent="-609600">
              <a:buFontTx/>
              <a:buAutoNum type="arabicPeriod"/>
            </a:pPr>
            <a:r>
              <a:rPr lang="zh-CN" altLang="en-US" sz="2800"/>
              <a:t>分析笔算除法</a:t>
            </a:r>
          </a:p>
          <a:p>
            <a:pPr marL="609600" indent="-609600">
              <a:buFontTx/>
              <a:buAutoNum type="arabicPeriod"/>
            </a:pPr>
            <a:r>
              <a:rPr lang="zh-CN" altLang="en-US" sz="2800"/>
              <a:t>原码除法</a:t>
            </a:r>
          </a:p>
          <a:p>
            <a:pPr marL="990600" lvl="1" indent="-533400"/>
            <a:r>
              <a:rPr lang="zh-CN" altLang="en-US" sz="2400"/>
              <a:t>恢复余数法</a:t>
            </a:r>
          </a:p>
          <a:p>
            <a:pPr marL="990600" lvl="1" indent="-533400"/>
            <a:r>
              <a:rPr lang="zh-CN" altLang="en-US" sz="2400"/>
              <a:t>加减交替法</a:t>
            </a:r>
          </a:p>
          <a:p>
            <a:pPr marL="990600" lvl="1" indent="-533400"/>
            <a:r>
              <a:rPr lang="zh-CN" altLang="en-US" sz="2400"/>
              <a:t>原码加减交替法所需的硬件配置</a:t>
            </a:r>
          </a:p>
          <a:p>
            <a:pPr marL="990600" lvl="1" indent="-533400"/>
            <a:r>
              <a:rPr lang="zh-CN" altLang="en-US" sz="2400"/>
              <a:t>原码加减交替除法控制流程</a:t>
            </a:r>
          </a:p>
          <a:p>
            <a:pPr marL="609600" indent="-609600">
              <a:buFontTx/>
              <a:buAutoNum type="arabicPeriod" startAt="3"/>
            </a:pPr>
            <a:r>
              <a:rPr lang="zh-CN" altLang="en-US" sz="2800"/>
              <a:t>补码除法</a:t>
            </a:r>
          </a:p>
          <a:p>
            <a:pPr marL="990600" lvl="1" indent="-533400"/>
            <a:r>
              <a:rPr lang="zh-CN" altLang="en-US" sz="2400"/>
              <a:t>恢复余数法（不讲）</a:t>
            </a:r>
          </a:p>
          <a:p>
            <a:pPr marL="990600" lvl="1" indent="-533400"/>
            <a:r>
              <a:rPr lang="zh-CN" altLang="en-US" sz="2400"/>
              <a:t>补码加减交替法运算规则</a:t>
            </a:r>
          </a:p>
          <a:p>
            <a:pPr marL="990600" lvl="1" indent="-533400"/>
            <a:r>
              <a:rPr lang="zh-CN" altLang="en-US" sz="2400"/>
              <a:t>补码加减交替法所需的硬件配置</a:t>
            </a:r>
          </a:p>
          <a:p>
            <a:pPr marL="990600" lvl="1" indent="-533400"/>
            <a:r>
              <a:rPr lang="zh-CN" altLang="en-US" sz="2400"/>
              <a:t>补码加减交替除法控制流程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117185">
            <a:extLst>
              <a:ext uri="{FF2B5EF4-FFF2-40B4-BE49-F238E27FC236}">
                <a16:creationId xmlns:a16="http://schemas.microsoft.com/office/drawing/2014/main" id="{19A4594E-B059-425D-A23E-11B912601B50}"/>
              </a:ext>
            </a:extLst>
          </p:cNvPr>
          <p:cNvSpPr>
            <a:spLocks noGrp="1" noChangeArrowheads="1"/>
          </p:cNvSpPr>
          <p:nvPr>
            <p:ph type="title"/>
          </p:nvPr>
        </p:nvSpPr>
        <p:spPr/>
        <p:txBody>
          <a:bodyPr/>
          <a:lstStyle/>
          <a:p>
            <a:r>
              <a:rPr lang="en-US" altLang="zh-CN"/>
              <a:t>1. </a:t>
            </a:r>
            <a:r>
              <a:rPr lang="zh-CN" altLang="en-US"/>
              <a:t>分析笔算除法</a:t>
            </a:r>
          </a:p>
        </p:txBody>
      </p:sp>
      <p:sp>
        <p:nvSpPr>
          <p:cNvPr id="98306" name="文本占位符 1117186">
            <a:extLst>
              <a:ext uri="{FF2B5EF4-FFF2-40B4-BE49-F238E27FC236}">
                <a16:creationId xmlns:a16="http://schemas.microsoft.com/office/drawing/2014/main" id="{0A0366C8-3A73-4D38-B237-11D685DF1145}"/>
              </a:ext>
            </a:extLst>
          </p:cNvPr>
          <p:cNvSpPr>
            <a:spLocks noGrp="1" noChangeArrowheads="1"/>
          </p:cNvSpPr>
          <p:nvPr>
            <p:ph idx="1"/>
          </p:nvPr>
        </p:nvSpPr>
        <p:spPr>
          <a:xfrm>
            <a:off x="457200" y="1268413"/>
            <a:ext cx="8229600" cy="1655762"/>
          </a:xfrm>
        </p:spPr>
        <p:txBody>
          <a:bodyPr/>
          <a:lstStyle/>
          <a:p>
            <a:r>
              <a:rPr lang="zh-CN" altLang="en-US" sz="2800"/>
              <a:t>以小数为例，设 </a:t>
            </a:r>
            <a:r>
              <a:rPr lang="en-US" altLang="zh-CN" sz="2800"/>
              <a:t>x=-0.1011</a:t>
            </a:r>
            <a:r>
              <a:rPr lang="zh-CN" altLang="en-US" sz="2800"/>
              <a:t>，</a:t>
            </a:r>
            <a:r>
              <a:rPr lang="en-US" altLang="zh-CN" sz="2800"/>
              <a:t>y=0.1101</a:t>
            </a:r>
            <a:r>
              <a:rPr lang="zh-CN" altLang="en-US" sz="2800"/>
              <a:t>，求</a:t>
            </a:r>
            <a:r>
              <a:rPr lang="en-US" altLang="zh-CN" sz="2800"/>
              <a:t>x/y</a:t>
            </a:r>
            <a:r>
              <a:rPr lang="zh-CN" altLang="en-US" sz="2800"/>
              <a:t>。</a:t>
            </a:r>
          </a:p>
          <a:p>
            <a:r>
              <a:rPr lang="zh-CN" altLang="en-US" sz="2800"/>
              <a:t>商的符号心算而得：负正得负 </a:t>
            </a:r>
          </a:p>
          <a:p>
            <a:r>
              <a:rPr lang="zh-CN" altLang="en-US" sz="2800"/>
              <a:t>其数值部分的运算如下面竖式 </a:t>
            </a:r>
          </a:p>
        </p:txBody>
      </p:sp>
      <p:pic>
        <p:nvPicPr>
          <p:cNvPr id="98307" name="图片 1117188" descr="image029">
            <a:extLst>
              <a:ext uri="{FF2B5EF4-FFF2-40B4-BE49-F238E27FC236}">
                <a16:creationId xmlns:a16="http://schemas.microsoft.com/office/drawing/2014/main" id="{AC2D3025-07CC-48C1-9941-DDA2EC47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924175"/>
            <a:ext cx="403225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矩形 1117189">
            <a:extLst>
              <a:ext uri="{FF2B5EF4-FFF2-40B4-BE49-F238E27FC236}">
                <a16:creationId xmlns:a16="http://schemas.microsoft.com/office/drawing/2014/main" id="{9371834D-161F-4847-A3B9-0C717E996891}"/>
              </a:ext>
            </a:extLst>
          </p:cNvPr>
          <p:cNvSpPr>
            <a:spLocks noChangeArrowheads="1"/>
          </p:cNvSpPr>
          <p:nvPr/>
        </p:nvSpPr>
        <p:spPr bwMode="auto">
          <a:xfrm>
            <a:off x="446088" y="5876925"/>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Char char="•"/>
            </a:pPr>
            <a:r>
              <a:rPr lang="zh-CN" altLang="en-US" sz="3200" b="1">
                <a:ea typeface="楷体_GB2312" pitchFamily="49" charset="-122"/>
              </a:rPr>
              <a:t>所以商</a:t>
            </a:r>
            <a:r>
              <a:rPr lang="en-US" altLang="zh-CN" sz="3200" b="1"/>
              <a:t>x/y=0.1101</a:t>
            </a:r>
            <a:r>
              <a:rPr lang="zh-CN" altLang="en-US" sz="3200" b="1">
                <a:ea typeface="楷体_GB2312" pitchFamily="49" charset="-122"/>
              </a:rPr>
              <a:t>，余数</a:t>
            </a:r>
            <a:r>
              <a:rPr lang="en-US" altLang="zh-CN" sz="3200" b="1"/>
              <a:t>=-0.00000111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139713">
            <a:extLst>
              <a:ext uri="{FF2B5EF4-FFF2-40B4-BE49-F238E27FC236}">
                <a16:creationId xmlns:a16="http://schemas.microsoft.com/office/drawing/2014/main" id="{405784DA-4B35-4406-A33A-614C46DABED9}"/>
              </a:ext>
            </a:extLst>
          </p:cNvPr>
          <p:cNvSpPr>
            <a:spLocks noGrp="1" noChangeArrowheads="1"/>
          </p:cNvSpPr>
          <p:nvPr>
            <p:ph type="title"/>
          </p:nvPr>
        </p:nvSpPr>
        <p:spPr/>
        <p:txBody>
          <a:bodyPr/>
          <a:lstStyle/>
          <a:p>
            <a:r>
              <a:rPr lang="zh-CN" altLang="en-US"/>
              <a:t>分析笔算除法</a:t>
            </a:r>
          </a:p>
        </p:txBody>
      </p:sp>
      <p:sp>
        <p:nvSpPr>
          <p:cNvPr id="99330" name="文本占位符 1139714">
            <a:extLst>
              <a:ext uri="{FF2B5EF4-FFF2-40B4-BE49-F238E27FC236}">
                <a16:creationId xmlns:a16="http://schemas.microsoft.com/office/drawing/2014/main" id="{299CDCE1-9668-4294-93BA-8CC5850195E5}"/>
              </a:ext>
            </a:extLst>
          </p:cNvPr>
          <p:cNvSpPr>
            <a:spLocks noGrp="1" noChangeArrowheads="1"/>
          </p:cNvSpPr>
          <p:nvPr>
            <p:ph idx="1"/>
          </p:nvPr>
        </p:nvSpPr>
        <p:spPr>
          <a:xfrm>
            <a:off x="457200" y="1052513"/>
            <a:ext cx="8229600" cy="5545137"/>
          </a:xfrm>
        </p:spPr>
        <p:txBody>
          <a:bodyPr/>
          <a:lstStyle/>
          <a:p>
            <a:pPr marL="457200" indent="-457200">
              <a:lnSpc>
                <a:spcPct val="90000"/>
              </a:lnSpc>
            </a:pPr>
            <a:r>
              <a:rPr lang="zh-CN" altLang="en-US" sz="2800"/>
              <a:t>二进制除法实质是“作被除数（余数）和除数的减法，求新的余数”的过程 </a:t>
            </a:r>
          </a:p>
          <a:p>
            <a:pPr marL="838200" lvl="1" indent="-381000">
              <a:lnSpc>
                <a:spcPct val="90000"/>
              </a:lnSpc>
              <a:buFontTx/>
              <a:buNone/>
            </a:pPr>
            <a:r>
              <a:rPr lang="en-US" altLang="zh-CN" sz="2400"/>
              <a:t>①</a:t>
            </a:r>
            <a:r>
              <a:rPr lang="zh-CN" altLang="en-US" sz="2400"/>
              <a:t>每次上商都是由心算来比较余数</a:t>
            </a:r>
            <a:r>
              <a:rPr lang="en-US" altLang="zh-CN" sz="2400"/>
              <a:t>(</a:t>
            </a:r>
            <a:r>
              <a:rPr lang="zh-CN" altLang="en-US" sz="2400"/>
              <a:t>被除数</a:t>
            </a:r>
            <a:r>
              <a:rPr lang="en-US" altLang="zh-CN" sz="2400"/>
              <a:t>)</a:t>
            </a:r>
            <a:r>
              <a:rPr lang="zh-CN" altLang="en-US" sz="2400"/>
              <a:t>和除数的大小，确定商为</a:t>
            </a:r>
            <a:r>
              <a:rPr lang="en-US" altLang="zh-CN" sz="2400"/>
              <a:t>1</a:t>
            </a:r>
            <a:r>
              <a:rPr lang="zh-CN" altLang="en-US" sz="2400"/>
              <a:t>还是</a:t>
            </a:r>
            <a:r>
              <a:rPr lang="en-US" altLang="zh-CN" sz="2400"/>
              <a:t>0</a:t>
            </a:r>
            <a:r>
              <a:rPr lang="zh-CN" altLang="en-US" sz="2400"/>
              <a:t>。</a:t>
            </a:r>
          </a:p>
          <a:p>
            <a:pPr marL="838200" lvl="1" indent="-381000">
              <a:lnSpc>
                <a:spcPct val="90000"/>
              </a:lnSpc>
              <a:buFontTx/>
              <a:buNone/>
            </a:pPr>
            <a:r>
              <a:rPr lang="en-US" altLang="zh-CN" sz="2400"/>
              <a:t>②</a:t>
            </a:r>
            <a:r>
              <a:rPr lang="zh-CN" altLang="en-US" sz="2400"/>
              <a:t>每做一次</a:t>
            </a:r>
            <a:r>
              <a:rPr lang="zh-CN" altLang="en-US" sz="2400">
                <a:solidFill>
                  <a:srgbClr val="FF0000"/>
                </a:solidFill>
              </a:rPr>
              <a:t>减法</a:t>
            </a:r>
            <a:r>
              <a:rPr lang="zh-CN" altLang="en-US" sz="2400"/>
              <a:t>，总是保持余数不动，低位补</a:t>
            </a:r>
            <a:r>
              <a:rPr lang="en-US" altLang="zh-CN" sz="2400"/>
              <a:t>0</a:t>
            </a:r>
            <a:r>
              <a:rPr lang="zh-CN" altLang="en-US" sz="2400"/>
              <a:t>，再减去右移后的除数。</a:t>
            </a:r>
          </a:p>
          <a:p>
            <a:pPr marL="838200" lvl="1" indent="-381000">
              <a:lnSpc>
                <a:spcPct val="90000"/>
              </a:lnSpc>
              <a:buFontTx/>
              <a:buNone/>
            </a:pPr>
            <a:r>
              <a:rPr lang="en-US" altLang="zh-CN" sz="2400"/>
              <a:t>③</a:t>
            </a:r>
            <a:r>
              <a:rPr lang="zh-CN" altLang="en-US" sz="2400"/>
              <a:t>商符单独处理。 </a:t>
            </a:r>
          </a:p>
          <a:p>
            <a:pPr marL="457200" indent="-457200">
              <a:lnSpc>
                <a:spcPct val="90000"/>
              </a:lnSpc>
            </a:pPr>
            <a:r>
              <a:rPr lang="zh-CN" altLang="en-US" sz="2800"/>
              <a:t>主要问题：</a:t>
            </a:r>
          </a:p>
          <a:p>
            <a:pPr marL="838200" lvl="1" indent="-381000">
              <a:lnSpc>
                <a:spcPct val="90000"/>
              </a:lnSpc>
              <a:buFontTx/>
              <a:buAutoNum type="circleNumDbPlain"/>
            </a:pPr>
            <a:r>
              <a:rPr lang="zh-CN" altLang="en-US" sz="2400"/>
              <a:t>机器不能“心算”上商。</a:t>
            </a:r>
          </a:p>
          <a:p>
            <a:pPr marL="838200" lvl="1" indent="-381000">
              <a:lnSpc>
                <a:spcPct val="90000"/>
              </a:lnSpc>
              <a:buFontTx/>
              <a:buAutoNum type="circleNumDbPlain"/>
            </a:pPr>
            <a:r>
              <a:rPr lang="zh-CN" altLang="en-US" sz="2400"/>
              <a:t>按照每次减法总是保持余数不动低位补</a:t>
            </a:r>
            <a:r>
              <a:rPr lang="en-US" altLang="zh-CN" sz="2400"/>
              <a:t>0</a:t>
            </a:r>
            <a:r>
              <a:rPr lang="zh-CN" altLang="en-US" sz="2400"/>
              <a:t>，再减去右移后的除数这一规则，则要求加法器的位数必须为除数的两倍。</a:t>
            </a:r>
          </a:p>
          <a:p>
            <a:pPr marL="838200" lvl="1" indent="-381000">
              <a:lnSpc>
                <a:spcPct val="90000"/>
              </a:lnSpc>
              <a:buFontTx/>
              <a:buAutoNum type="circleNumDbPlain"/>
            </a:pPr>
            <a:r>
              <a:rPr lang="zh-CN" altLang="en-US" sz="2400"/>
              <a:t>笔算求商时是从高位向低位逐位求的，而要求机器把每位商直接写到寄存器的不同位也是不可取的。</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136641">
            <a:extLst>
              <a:ext uri="{FF2B5EF4-FFF2-40B4-BE49-F238E27FC236}">
                <a16:creationId xmlns:a16="http://schemas.microsoft.com/office/drawing/2014/main" id="{BAC216CD-957E-4A51-8519-CBD68CFDB4A1}"/>
              </a:ext>
            </a:extLst>
          </p:cNvPr>
          <p:cNvSpPr>
            <a:spLocks noGrp="1" noChangeArrowheads="1"/>
          </p:cNvSpPr>
          <p:nvPr>
            <p:ph type="title"/>
          </p:nvPr>
        </p:nvSpPr>
        <p:spPr/>
        <p:txBody>
          <a:bodyPr/>
          <a:lstStyle/>
          <a:p>
            <a:r>
              <a:rPr lang="zh-CN" altLang="en-US"/>
              <a:t>分析笔算除法</a:t>
            </a:r>
          </a:p>
        </p:txBody>
      </p:sp>
      <p:sp>
        <p:nvSpPr>
          <p:cNvPr id="100354" name="文本占位符 1136642">
            <a:extLst>
              <a:ext uri="{FF2B5EF4-FFF2-40B4-BE49-F238E27FC236}">
                <a16:creationId xmlns:a16="http://schemas.microsoft.com/office/drawing/2014/main" id="{E3AEEBB3-AABD-456F-81C8-711EE934FFAB}"/>
              </a:ext>
            </a:extLst>
          </p:cNvPr>
          <p:cNvSpPr>
            <a:spLocks noGrp="1" noChangeArrowheads="1"/>
          </p:cNvSpPr>
          <p:nvPr>
            <p:ph idx="1"/>
          </p:nvPr>
        </p:nvSpPr>
        <p:spPr>
          <a:xfrm>
            <a:off x="323850" y="1125538"/>
            <a:ext cx="8362950" cy="5329237"/>
          </a:xfrm>
        </p:spPr>
        <p:txBody>
          <a:bodyPr/>
          <a:lstStyle/>
          <a:p>
            <a:pPr marL="457200" indent="-457200"/>
            <a:r>
              <a:rPr lang="zh-CN" altLang="en-US" sz="2800"/>
              <a:t>解决办法：</a:t>
            </a:r>
          </a:p>
          <a:p>
            <a:pPr marL="838200" lvl="1" indent="-381000">
              <a:buFontTx/>
              <a:buAutoNum type="circleNumDbPlain"/>
            </a:pPr>
            <a:r>
              <a:rPr lang="zh-CN" altLang="en-US" sz="2400"/>
              <a:t>机器不能“心算”上商</a:t>
            </a:r>
          </a:p>
          <a:p>
            <a:pPr marL="1257300" lvl="2" indent="-342900">
              <a:buFont typeface="Arial" panose="020B0604020202020204" pitchFamily="34" charset="0"/>
              <a:buChar char="–"/>
            </a:pPr>
            <a:r>
              <a:rPr lang="zh-CN" altLang="en-US" sz="2000"/>
              <a:t>必须通过比较被除数</a:t>
            </a:r>
            <a:r>
              <a:rPr lang="en-US" altLang="zh-CN" sz="2000"/>
              <a:t>(</a:t>
            </a:r>
            <a:r>
              <a:rPr lang="zh-CN" altLang="en-US" sz="2000"/>
              <a:t>或余数</a:t>
            </a:r>
            <a:r>
              <a:rPr lang="en-US" altLang="zh-CN" sz="2000"/>
              <a:t>)</a:t>
            </a:r>
            <a:r>
              <a:rPr lang="zh-CN" altLang="en-US" sz="2000"/>
              <a:t>和除数绝对值的大小来确定商值，即</a:t>
            </a:r>
            <a:r>
              <a:rPr lang="en-US" altLang="zh-CN" sz="2000"/>
              <a:t>|x|-|y|</a:t>
            </a:r>
            <a:r>
              <a:rPr lang="zh-CN" altLang="en-US" sz="2000"/>
              <a:t>，若差为正</a:t>
            </a:r>
            <a:r>
              <a:rPr lang="en-US" altLang="zh-CN" sz="2000"/>
              <a:t>(</a:t>
            </a:r>
            <a:r>
              <a:rPr lang="zh-CN" altLang="en-US" sz="2000"/>
              <a:t>够减</a:t>
            </a:r>
            <a:r>
              <a:rPr lang="en-US" altLang="zh-CN" sz="2000"/>
              <a:t>)</a:t>
            </a:r>
            <a:r>
              <a:rPr lang="zh-CN" altLang="en-US" sz="2000"/>
              <a:t>上商</a:t>
            </a:r>
            <a:r>
              <a:rPr lang="en-US" altLang="zh-CN" sz="2000"/>
              <a:t>1,</a:t>
            </a:r>
            <a:r>
              <a:rPr lang="zh-CN" altLang="en-US" sz="2000"/>
              <a:t>差为负</a:t>
            </a:r>
            <a:r>
              <a:rPr lang="en-US" altLang="zh-CN" sz="2000"/>
              <a:t>(</a:t>
            </a:r>
            <a:r>
              <a:rPr lang="zh-CN" altLang="en-US" sz="2000"/>
              <a:t>不够减</a:t>
            </a:r>
            <a:r>
              <a:rPr lang="en-US" altLang="zh-CN" sz="2000"/>
              <a:t>)</a:t>
            </a:r>
            <a:r>
              <a:rPr lang="zh-CN" altLang="en-US" sz="2000"/>
              <a:t>上商</a:t>
            </a:r>
            <a:r>
              <a:rPr lang="en-US" altLang="zh-CN" sz="2000"/>
              <a:t>0</a:t>
            </a:r>
            <a:r>
              <a:rPr lang="zh-CN" altLang="en-US" sz="2000"/>
              <a:t>。</a:t>
            </a:r>
          </a:p>
          <a:p>
            <a:pPr marL="838200" lvl="1" indent="-381000">
              <a:buFontTx/>
              <a:buAutoNum type="circleNumDbPlain"/>
            </a:pPr>
            <a:r>
              <a:rPr lang="zh-CN" altLang="en-US" sz="2400"/>
              <a:t>按照每次减法总是保持余数不动低位补</a:t>
            </a:r>
            <a:r>
              <a:rPr lang="en-US" altLang="zh-CN" sz="2400"/>
              <a:t>0</a:t>
            </a:r>
            <a:r>
              <a:rPr lang="zh-CN" altLang="en-US" sz="2400"/>
              <a:t>，再减去右移后的除数这一规则，则要求加法器的位数必须为除数的两倍。</a:t>
            </a:r>
          </a:p>
          <a:p>
            <a:pPr marL="1257300" lvl="2" indent="-342900">
              <a:buFont typeface="Arial" panose="020B0604020202020204" pitchFamily="34" charset="0"/>
              <a:buChar char="–"/>
            </a:pPr>
            <a:r>
              <a:rPr lang="zh-CN" altLang="en-US" sz="2000"/>
              <a:t>右移除数可以用左移余数的办法代替，其运算结果是一样的，但对线路结构更有利。不过此刻所得到的余数不是真正的余数，只有将它乘上</a:t>
            </a:r>
            <a:r>
              <a:rPr lang="en-US" altLang="zh-CN" sz="2000"/>
              <a:t>2</a:t>
            </a:r>
            <a:r>
              <a:rPr lang="en-US" altLang="zh-CN" sz="2000" baseline="30000"/>
              <a:t>-n</a:t>
            </a:r>
            <a:r>
              <a:rPr lang="zh-CN" altLang="en-US" sz="2000"/>
              <a:t>才是真正的余数。</a:t>
            </a:r>
          </a:p>
          <a:p>
            <a:pPr marL="838200" lvl="1" indent="-381000">
              <a:buFontTx/>
              <a:buAutoNum type="circleNumDbPlain"/>
            </a:pPr>
            <a:r>
              <a:rPr lang="zh-CN" altLang="en-US" sz="2400"/>
              <a:t>笔算求商时是从高位向低位逐位求的，而要求机器把每位商直接写到寄存器的不同位也是不可取的。</a:t>
            </a:r>
          </a:p>
          <a:p>
            <a:pPr marL="1257300" lvl="2" indent="-342900">
              <a:buFont typeface="Arial" panose="020B0604020202020204" pitchFamily="34" charset="0"/>
              <a:buChar char="–"/>
            </a:pPr>
            <a:r>
              <a:rPr lang="zh-CN" altLang="en-US" sz="2000"/>
              <a:t>计算机可将每一位商直接写到寄存器的最低位，并把原来的部分商左移一位。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118209">
            <a:extLst>
              <a:ext uri="{FF2B5EF4-FFF2-40B4-BE49-F238E27FC236}">
                <a16:creationId xmlns:a16="http://schemas.microsoft.com/office/drawing/2014/main" id="{DFA0B3E3-34AA-4124-AB20-C5FA92E0AACC}"/>
              </a:ext>
            </a:extLst>
          </p:cNvPr>
          <p:cNvSpPr>
            <a:spLocks noGrp="1" noChangeArrowheads="1"/>
          </p:cNvSpPr>
          <p:nvPr>
            <p:ph type="title"/>
          </p:nvPr>
        </p:nvSpPr>
        <p:spPr/>
        <p:txBody>
          <a:bodyPr/>
          <a:lstStyle/>
          <a:p>
            <a:r>
              <a:rPr lang="en-US" altLang="zh-CN"/>
              <a:t>2. </a:t>
            </a:r>
            <a:r>
              <a:rPr lang="zh-CN" altLang="en-US"/>
              <a:t>原码除法</a:t>
            </a:r>
          </a:p>
        </p:txBody>
      </p:sp>
      <p:sp>
        <p:nvSpPr>
          <p:cNvPr id="101378" name="文本占位符 1118210">
            <a:extLst>
              <a:ext uri="{FF2B5EF4-FFF2-40B4-BE49-F238E27FC236}">
                <a16:creationId xmlns:a16="http://schemas.microsoft.com/office/drawing/2014/main" id="{5B18DE13-35DA-4AE0-A245-5647CE9A6C28}"/>
              </a:ext>
            </a:extLst>
          </p:cNvPr>
          <p:cNvSpPr>
            <a:spLocks noGrp="1" noChangeArrowheads="1"/>
          </p:cNvSpPr>
          <p:nvPr>
            <p:ph idx="1"/>
          </p:nvPr>
        </p:nvSpPr>
        <p:spPr/>
        <p:txBody>
          <a:bodyPr/>
          <a:lstStyle/>
          <a:p>
            <a:pPr marL="609600" indent="-609600">
              <a:buFontTx/>
              <a:buAutoNum type="circleNumDbPlain"/>
            </a:pPr>
            <a:r>
              <a:rPr lang="zh-CN" altLang="en-US"/>
              <a:t>恢复余数法</a:t>
            </a:r>
          </a:p>
          <a:p>
            <a:pPr marL="609600" indent="-609600">
              <a:buFontTx/>
              <a:buAutoNum type="circleNumDbPlain"/>
            </a:pPr>
            <a:r>
              <a:rPr lang="zh-CN" altLang="en-US"/>
              <a:t>加减交替法（不恢复余数法）</a:t>
            </a:r>
          </a:p>
          <a:p>
            <a:pPr marL="609600" indent="-609600">
              <a:buFontTx/>
              <a:buAutoNum type="circleNumDbPlain"/>
            </a:pPr>
            <a:r>
              <a:rPr lang="zh-CN" altLang="en-US"/>
              <a:t>原码加减交替法所需的硬件配置</a:t>
            </a:r>
          </a:p>
          <a:p>
            <a:pPr marL="609600" indent="-609600">
              <a:buFontTx/>
              <a:buAutoNum type="circleNumDbPlain"/>
            </a:pPr>
            <a:r>
              <a:rPr lang="zh-CN" altLang="en-US"/>
              <a:t>原码加减交替除法控制流程</a:t>
            </a:r>
          </a:p>
          <a:p>
            <a:pPr marL="609600" indent="-609600"/>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1" name="对象 1141778">
            <a:extLst>
              <a:ext uri="{FF2B5EF4-FFF2-40B4-BE49-F238E27FC236}">
                <a16:creationId xmlns:a16="http://schemas.microsoft.com/office/drawing/2014/main" id="{37A28499-E360-4D84-9668-E252156F44D6}"/>
              </a:ext>
            </a:extLst>
          </p:cNvPr>
          <p:cNvGraphicFramePr>
            <a:graphicFrameLocks/>
          </p:cNvGraphicFramePr>
          <p:nvPr/>
        </p:nvGraphicFramePr>
        <p:xfrm>
          <a:off x="4427538" y="2133600"/>
          <a:ext cx="2305050" cy="457200"/>
        </p:xfrm>
        <a:graphic>
          <a:graphicData uri="http://schemas.openxmlformats.org/presentationml/2006/ole">
            <mc:AlternateContent xmlns:mc="http://schemas.openxmlformats.org/markup-compatibility/2006">
              <mc:Choice xmlns:v="urn:schemas-microsoft-com:vml" Requires="v">
                <p:oleObj spid="_x0000_s102454" r:id="rId4" imgW="2219635" imgH="457143" progId="Paint.Picture">
                  <p:embed/>
                </p:oleObj>
              </mc:Choice>
              <mc:Fallback>
                <p:oleObj r:id="rId4" imgW="2219635" imgH="457143" progId="Paint.Picture">
                  <p:embed/>
                  <p:pic>
                    <p:nvPicPr>
                      <p:cNvPr id="0" name="对象 114177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2133600"/>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2" name="标题 1141761">
            <a:extLst>
              <a:ext uri="{FF2B5EF4-FFF2-40B4-BE49-F238E27FC236}">
                <a16:creationId xmlns:a16="http://schemas.microsoft.com/office/drawing/2014/main" id="{1501D2DC-1568-46EB-B316-D15ED908E006}"/>
              </a:ext>
            </a:extLst>
          </p:cNvPr>
          <p:cNvSpPr>
            <a:spLocks noGrp="1" noChangeArrowheads="1"/>
          </p:cNvSpPr>
          <p:nvPr>
            <p:ph type="title"/>
          </p:nvPr>
        </p:nvSpPr>
        <p:spPr/>
        <p:txBody>
          <a:bodyPr/>
          <a:lstStyle/>
          <a:p>
            <a:r>
              <a:rPr lang="zh-CN" altLang="en-US"/>
              <a:t>原码除法</a:t>
            </a:r>
          </a:p>
        </p:txBody>
      </p:sp>
      <p:sp>
        <p:nvSpPr>
          <p:cNvPr id="102403" name="文本占位符 1141762">
            <a:extLst>
              <a:ext uri="{FF2B5EF4-FFF2-40B4-BE49-F238E27FC236}">
                <a16:creationId xmlns:a16="http://schemas.microsoft.com/office/drawing/2014/main" id="{42913DEA-0A39-44DC-A174-F36EA554E16F}"/>
              </a:ext>
            </a:extLst>
          </p:cNvPr>
          <p:cNvSpPr>
            <a:spLocks noGrp="1" noChangeArrowheads="1"/>
          </p:cNvSpPr>
          <p:nvPr>
            <p:ph idx="1"/>
          </p:nvPr>
        </p:nvSpPr>
        <p:spPr>
          <a:xfrm>
            <a:off x="457200" y="1268413"/>
            <a:ext cx="8507413" cy="5256212"/>
          </a:xfrm>
        </p:spPr>
        <p:txBody>
          <a:bodyPr/>
          <a:lstStyle/>
          <a:p>
            <a:r>
              <a:rPr lang="zh-CN" altLang="en-US" sz="2800"/>
              <a:t>原码除法和原码乘法一样，符号位是单独处理的。</a:t>
            </a:r>
          </a:p>
          <a:p>
            <a:r>
              <a:rPr lang="zh-CN" altLang="en-US" sz="2800"/>
              <a:t>以小数为例，</a:t>
            </a:r>
            <a:r>
              <a:rPr lang="zh-CN" altLang="en-US" sz="2800">
                <a:solidFill>
                  <a:srgbClr val="000000"/>
                </a:solidFill>
              </a:rPr>
              <a:t>设</a:t>
            </a:r>
            <a:r>
              <a:rPr lang="zh-CN" altLang="en-US" sz="2800" baseline="-30000">
                <a:solidFill>
                  <a:srgbClr val="000000"/>
                </a:solidFill>
              </a:rPr>
              <a:t>  </a:t>
            </a:r>
            <a:endParaRPr lang="zh-CN" altLang="en-US" sz="2800">
              <a:solidFill>
                <a:srgbClr val="000000"/>
              </a:solidFill>
            </a:endParaRPr>
          </a:p>
          <a:p>
            <a:pPr>
              <a:buFontTx/>
              <a:buNone/>
            </a:pPr>
            <a:r>
              <a:rPr lang="zh-CN" altLang="en-US" sz="2800" baseline="-30000">
                <a:solidFill>
                  <a:srgbClr val="000000"/>
                </a:solidFill>
              </a:rPr>
              <a:t>　　　　  </a:t>
            </a:r>
            <a:endParaRPr lang="zh-CN" altLang="en-US" sz="2800">
              <a:solidFill>
                <a:srgbClr val="000000"/>
              </a:solidFill>
            </a:endParaRPr>
          </a:p>
          <a:p>
            <a:pPr>
              <a:buFontTx/>
              <a:buNone/>
            </a:pPr>
            <a:r>
              <a:rPr lang="zh-CN" altLang="en-US" sz="2800">
                <a:solidFill>
                  <a:srgbClr val="000000"/>
                </a:solidFill>
              </a:rPr>
              <a:t>　　　</a:t>
            </a:r>
            <a:r>
              <a:rPr lang="en-US" altLang="zh-CN" sz="2800">
                <a:solidFill>
                  <a:srgbClr val="000000"/>
                </a:solidFill>
              </a:rPr>
              <a:t> </a:t>
            </a:r>
            <a:r>
              <a:rPr lang="en-US" altLang="zh-CN" sz="2800" baseline="-30000">
                <a:solidFill>
                  <a:srgbClr val="000000"/>
                </a:solidFill>
              </a:rPr>
              <a:t>  </a:t>
            </a:r>
            <a:r>
              <a:rPr lang="en-US" altLang="zh-CN" sz="2800">
                <a:solidFill>
                  <a:srgbClr val="000000"/>
                </a:solidFill>
              </a:rPr>
              <a:t> </a:t>
            </a:r>
          </a:p>
          <a:p>
            <a:pPr>
              <a:buFontTx/>
              <a:buNone/>
            </a:pPr>
            <a:r>
              <a:rPr lang="zh-CN" altLang="en-US" sz="2800">
                <a:solidFill>
                  <a:srgbClr val="000000"/>
                </a:solidFill>
              </a:rPr>
              <a:t>　　式中</a:t>
            </a:r>
            <a:r>
              <a:rPr lang="zh-CN" altLang="en-US" sz="2800" baseline="-30000">
                <a:solidFill>
                  <a:srgbClr val="000000"/>
                </a:solidFill>
              </a:rPr>
              <a:t>                      </a:t>
            </a:r>
            <a:r>
              <a:rPr lang="zh-CN" altLang="en-US" sz="2800">
                <a:solidFill>
                  <a:srgbClr val="000000"/>
                </a:solidFill>
              </a:rPr>
              <a:t>为</a:t>
            </a:r>
            <a:r>
              <a:rPr lang="en-US" altLang="zh-CN" sz="2800">
                <a:solidFill>
                  <a:srgbClr val="000000"/>
                </a:solidFill>
              </a:rPr>
              <a:t>x</a:t>
            </a:r>
            <a:r>
              <a:rPr lang="zh-CN" altLang="en-US" sz="2800">
                <a:solidFill>
                  <a:srgbClr val="000000"/>
                </a:solidFill>
              </a:rPr>
              <a:t>的绝对值，记作</a:t>
            </a:r>
            <a:r>
              <a:rPr lang="en-US" altLang="zh-CN" sz="2800">
                <a:solidFill>
                  <a:srgbClr val="000000"/>
                </a:solidFill>
              </a:rPr>
              <a:t>x*</a:t>
            </a:r>
          </a:p>
          <a:p>
            <a:pPr>
              <a:buFontTx/>
              <a:buNone/>
            </a:pPr>
            <a:r>
              <a:rPr lang="zh-CN" altLang="en-US" sz="2800">
                <a:solidFill>
                  <a:srgbClr val="000000"/>
                </a:solidFill>
              </a:rPr>
              <a:t>　　　</a:t>
            </a:r>
            <a:r>
              <a:rPr lang="zh-CN" altLang="en-US" sz="2800" baseline="-30000">
                <a:solidFill>
                  <a:srgbClr val="000000"/>
                </a:solidFill>
              </a:rPr>
              <a:t>                           </a:t>
            </a:r>
            <a:r>
              <a:rPr lang="zh-CN" altLang="en-US" sz="2800">
                <a:solidFill>
                  <a:srgbClr val="000000"/>
                </a:solidFill>
              </a:rPr>
              <a:t>为</a:t>
            </a:r>
            <a:r>
              <a:rPr lang="en-US" altLang="zh-CN" sz="2800">
                <a:solidFill>
                  <a:srgbClr val="000000"/>
                </a:solidFill>
              </a:rPr>
              <a:t>y</a:t>
            </a:r>
            <a:r>
              <a:rPr lang="zh-CN" altLang="en-US" sz="2800">
                <a:solidFill>
                  <a:srgbClr val="000000"/>
                </a:solidFill>
              </a:rPr>
              <a:t>的绝对值，记作</a:t>
            </a:r>
            <a:r>
              <a:rPr lang="en-US" altLang="zh-CN" sz="2800">
                <a:solidFill>
                  <a:srgbClr val="000000"/>
                </a:solidFill>
              </a:rPr>
              <a:t>y*</a:t>
            </a:r>
            <a:r>
              <a:rPr lang="en-US" altLang="zh-CN" sz="2800"/>
              <a:t> </a:t>
            </a:r>
          </a:p>
          <a:p>
            <a:r>
              <a:rPr lang="zh-CN" altLang="en-US" sz="2800"/>
              <a:t>即商符由两数符号位“异或”运算求得，商值由两数绝对值相除</a:t>
            </a:r>
            <a:r>
              <a:rPr lang="en-US" altLang="zh-CN" sz="2800"/>
              <a:t>(x*/y*)</a:t>
            </a:r>
            <a:r>
              <a:rPr lang="zh-CN" altLang="en-US" sz="2800"/>
              <a:t>求得。</a:t>
            </a:r>
          </a:p>
          <a:p>
            <a:r>
              <a:rPr lang="zh-CN" altLang="en-US" sz="2800"/>
              <a:t>小数</a:t>
            </a:r>
            <a:r>
              <a:rPr lang="zh-CN" altLang="en-US" sz="2800">
                <a:solidFill>
                  <a:srgbClr val="FF0000"/>
                </a:solidFill>
              </a:rPr>
              <a:t>定点除法</a:t>
            </a:r>
            <a:r>
              <a:rPr lang="zh-CN" altLang="en-US" sz="2800"/>
              <a:t>对被除数和除数有一定的约束，即必须满足条件：</a:t>
            </a:r>
            <a:r>
              <a:rPr lang="en-US" altLang="zh-CN" sz="2800">
                <a:solidFill>
                  <a:srgbClr val="A50021"/>
                </a:solidFill>
              </a:rPr>
              <a:t>0</a:t>
            </a:r>
            <a:r>
              <a:rPr lang="zh-CN" altLang="en-US" sz="2800">
                <a:solidFill>
                  <a:srgbClr val="A50021"/>
                </a:solidFill>
              </a:rPr>
              <a:t>＜</a:t>
            </a:r>
            <a:r>
              <a:rPr lang="en-US" altLang="zh-CN" sz="2800">
                <a:solidFill>
                  <a:srgbClr val="A50021"/>
                </a:solidFill>
              </a:rPr>
              <a:t>|</a:t>
            </a:r>
            <a:r>
              <a:rPr lang="zh-CN" altLang="en-US" sz="2800">
                <a:solidFill>
                  <a:srgbClr val="A50021"/>
                </a:solidFill>
              </a:rPr>
              <a:t>被除数</a:t>
            </a:r>
            <a:r>
              <a:rPr lang="en-US" altLang="zh-CN" sz="2800">
                <a:solidFill>
                  <a:srgbClr val="A50021"/>
                </a:solidFill>
              </a:rPr>
              <a:t>|≤|</a:t>
            </a:r>
            <a:r>
              <a:rPr lang="zh-CN" altLang="en-US" sz="2800">
                <a:solidFill>
                  <a:srgbClr val="A50021"/>
                </a:solidFill>
              </a:rPr>
              <a:t>除数</a:t>
            </a:r>
            <a:r>
              <a:rPr lang="en-US" altLang="zh-CN" sz="2800">
                <a:solidFill>
                  <a:srgbClr val="A50021"/>
                </a:solidFill>
              </a:rPr>
              <a:t>|</a:t>
            </a:r>
            <a:endParaRPr lang="en-US" altLang="zh-CN" sz="2800">
              <a:solidFill>
                <a:srgbClr val="FF0000"/>
              </a:solidFill>
            </a:endParaRPr>
          </a:p>
        </p:txBody>
      </p:sp>
      <p:pic>
        <p:nvPicPr>
          <p:cNvPr id="102404" name="图片 1141768" descr="image035">
            <a:extLst>
              <a:ext uri="{FF2B5EF4-FFF2-40B4-BE49-F238E27FC236}">
                <a16:creationId xmlns:a16="http://schemas.microsoft.com/office/drawing/2014/main" id="{34472488-AD08-4BA5-B4CC-C6889F4807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636838"/>
            <a:ext cx="34559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图片 1141771" descr="image039">
            <a:extLst>
              <a:ext uri="{FF2B5EF4-FFF2-40B4-BE49-F238E27FC236}">
                <a16:creationId xmlns:a16="http://schemas.microsoft.com/office/drawing/2014/main" id="{7A67A2AB-10E9-411E-8144-68D6B2405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3214688"/>
            <a:ext cx="15128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图片 1141773" descr="image037">
            <a:extLst>
              <a:ext uri="{FF2B5EF4-FFF2-40B4-BE49-F238E27FC236}">
                <a16:creationId xmlns:a16="http://schemas.microsoft.com/office/drawing/2014/main" id="{A8EA4F5C-B1FD-484D-9AA4-2D6F1353A0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717925"/>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07" name="对象 1141777">
            <a:extLst>
              <a:ext uri="{FF2B5EF4-FFF2-40B4-BE49-F238E27FC236}">
                <a16:creationId xmlns:a16="http://schemas.microsoft.com/office/drawing/2014/main" id="{2F9503CC-7850-4594-8ADB-5494480F4BA4}"/>
              </a:ext>
            </a:extLst>
          </p:cNvPr>
          <p:cNvGraphicFramePr>
            <a:graphicFrameLocks/>
          </p:cNvGraphicFramePr>
          <p:nvPr/>
        </p:nvGraphicFramePr>
        <p:xfrm>
          <a:off x="1547813" y="2276475"/>
          <a:ext cx="2486025" cy="352425"/>
        </p:xfrm>
        <a:graphic>
          <a:graphicData uri="http://schemas.openxmlformats.org/presentationml/2006/ole">
            <mc:AlternateContent xmlns:mc="http://schemas.openxmlformats.org/markup-compatibility/2006">
              <mc:Choice xmlns:v="urn:schemas-microsoft-com:vml" Requires="v">
                <p:oleObj spid="_x0000_s102455" r:id="rId9" imgW="2486372" imgH="352474" progId="Paint.Picture">
                  <p:embed/>
                </p:oleObj>
              </mc:Choice>
              <mc:Fallback>
                <p:oleObj r:id="rId9" imgW="2486372" imgH="352474" progId="Paint.Picture">
                  <p:embed/>
                  <p:pic>
                    <p:nvPicPr>
                      <p:cNvPr id="0" name="对象 114177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276475"/>
                        <a:ext cx="2486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125377">
            <a:extLst>
              <a:ext uri="{FF2B5EF4-FFF2-40B4-BE49-F238E27FC236}">
                <a16:creationId xmlns:a16="http://schemas.microsoft.com/office/drawing/2014/main" id="{F8655910-71D1-4158-899A-F185EB21896B}"/>
              </a:ext>
            </a:extLst>
          </p:cNvPr>
          <p:cNvSpPr>
            <a:spLocks noGrp="1" noChangeArrowheads="1"/>
          </p:cNvSpPr>
          <p:nvPr>
            <p:ph type="title"/>
          </p:nvPr>
        </p:nvSpPr>
        <p:spPr/>
        <p:txBody>
          <a:bodyPr/>
          <a:lstStyle/>
          <a:p>
            <a:r>
              <a:rPr lang="en-US" altLang="zh-CN" sz="3600">
                <a:solidFill>
                  <a:schemeClr val="tx1"/>
                </a:solidFill>
                <a:latin typeface="楷体_GB2312" pitchFamily="49" charset="-122"/>
              </a:rPr>
              <a:t>(</a:t>
            </a:r>
            <a:r>
              <a:rPr lang="zh-CN" altLang="en-US" sz="3600">
                <a:solidFill>
                  <a:schemeClr val="tx1"/>
                </a:solidFill>
                <a:latin typeface="楷体_GB2312" pitchFamily="49" charset="-122"/>
              </a:rPr>
              <a:t>一</a:t>
            </a:r>
            <a:r>
              <a:rPr lang="en-US" altLang="zh-CN" sz="3600">
                <a:solidFill>
                  <a:schemeClr val="tx1"/>
                </a:solidFill>
                <a:latin typeface="楷体_GB2312" pitchFamily="49" charset="-122"/>
              </a:rPr>
              <a:t>)</a:t>
            </a:r>
            <a:r>
              <a:rPr lang="zh-CN" altLang="en-US" sz="3600">
                <a:solidFill>
                  <a:schemeClr val="tx1"/>
                </a:solidFill>
                <a:latin typeface="楷体_GB2312" pitchFamily="49" charset="-122"/>
              </a:rPr>
              <a:t>恢复余数法</a:t>
            </a:r>
            <a:endParaRPr lang="zh-CN" altLang="en-US">
              <a:solidFill>
                <a:schemeClr val="tx1"/>
              </a:solidFill>
              <a:latin typeface="楷体_GB2312" pitchFamily="49" charset="-122"/>
            </a:endParaRPr>
          </a:p>
        </p:txBody>
      </p:sp>
      <p:sp>
        <p:nvSpPr>
          <p:cNvPr id="104450" name="文本占位符 1125378">
            <a:extLst>
              <a:ext uri="{FF2B5EF4-FFF2-40B4-BE49-F238E27FC236}">
                <a16:creationId xmlns:a16="http://schemas.microsoft.com/office/drawing/2014/main" id="{60BC6E03-CE26-49A3-8B31-27EA3F47995E}"/>
              </a:ext>
            </a:extLst>
          </p:cNvPr>
          <p:cNvSpPr>
            <a:spLocks noGrp="1" noChangeArrowheads="1"/>
          </p:cNvSpPr>
          <p:nvPr>
            <p:ph idx="1"/>
          </p:nvPr>
        </p:nvSpPr>
        <p:spPr>
          <a:xfrm>
            <a:off x="457200" y="1268413"/>
            <a:ext cx="8229600" cy="5329237"/>
          </a:xfrm>
        </p:spPr>
        <p:txBody>
          <a:bodyPr/>
          <a:lstStyle/>
          <a:p>
            <a:pPr marL="0" indent="571500" algn="just">
              <a:buFontTx/>
              <a:buNone/>
            </a:pPr>
            <a:r>
              <a:rPr lang="zh-CN" altLang="en-US"/>
              <a:t>试商：商值的确定是通过比较被除数和除数的绝对值大小，即通过</a:t>
            </a:r>
            <a:r>
              <a:rPr lang="en-US" altLang="zh-CN"/>
              <a:t>x*-y*</a:t>
            </a:r>
            <a:r>
              <a:rPr lang="zh-CN" altLang="en-US"/>
              <a:t>实现的</a:t>
            </a:r>
            <a:r>
              <a:rPr lang="zh-CN" altLang="en-US" sz="4000"/>
              <a:t>：</a:t>
            </a:r>
            <a:r>
              <a:rPr lang="zh-CN" altLang="en-US">
                <a:latin typeface="宋体" panose="02010600030101010101" pitchFamily="2" charset="-122"/>
              </a:rPr>
              <a:t>如果余数为正，说明</a:t>
            </a:r>
            <a:r>
              <a:rPr lang="zh-CN" altLang="en-US">
                <a:latin typeface="Times New Roman" panose="02020603050405020304" pitchFamily="18" charset="0"/>
              </a:rPr>
              <a:t>“</a:t>
            </a:r>
            <a:r>
              <a:rPr lang="zh-CN" altLang="en-US">
                <a:latin typeface="宋体" panose="02010600030101010101" pitchFamily="2" charset="-122"/>
              </a:rPr>
              <a:t>够减</a:t>
            </a:r>
            <a:r>
              <a:rPr lang="zh-CN" altLang="en-US">
                <a:latin typeface="Times New Roman" panose="02020603050405020304" pitchFamily="18" charset="0"/>
              </a:rPr>
              <a:t>”</a:t>
            </a:r>
            <a:r>
              <a:rPr lang="zh-CN" altLang="en-US">
                <a:latin typeface="宋体" panose="02010600030101010101" pitchFamily="2" charset="-122"/>
              </a:rPr>
              <a:t>，商上</a:t>
            </a:r>
            <a:r>
              <a:rPr lang="zh-CN" altLang="en-US">
                <a:latin typeface="Times New Roman" panose="02020603050405020304" pitchFamily="18" charset="0"/>
              </a:rPr>
              <a:t>“</a:t>
            </a:r>
            <a:r>
              <a:rPr lang="zh-CN" altLang="en-US">
                <a:latin typeface="宋体" panose="02010600030101010101" pitchFamily="2" charset="-122"/>
              </a:rPr>
              <a:t>１</a:t>
            </a:r>
            <a:r>
              <a:rPr lang="zh-CN" altLang="en-US">
                <a:latin typeface="Times New Roman" panose="02020603050405020304" pitchFamily="18" charset="0"/>
              </a:rPr>
              <a:t>”</a:t>
            </a:r>
            <a:r>
              <a:rPr lang="zh-CN" altLang="en-US">
                <a:latin typeface="宋体" panose="02010600030101010101" pitchFamily="2" charset="-122"/>
              </a:rPr>
              <a:t>；如果余数为负，说明</a:t>
            </a:r>
            <a:r>
              <a:rPr lang="zh-CN" altLang="en-US">
                <a:latin typeface="Times New Roman" panose="02020603050405020304" pitchFamily="18" charset="0"/>
              </a:rPr>
              <a:t>“</a:t>
            </a:r>
            <a:r>
              <a:rPr lang="zh-CN" altLang="en-US">
                <a:latin typeface="宋体" panose="02010600030101010101" pitchFamily="2" charset="-122"/>
              </a:rPr>
              <a:t>不够减</a:t>
            </a:r>
            <a:r>
              <a:rPr lang="zh-CN" altLang="en-US">
                <a:latin typeface="Times New Roman" panose="02020603050405020304" pitchFamily="18" charset="0"/>
              </a:rPr>
              <a:t>”</a:t>
            </a:r>
            <a:r>
              <a:rPr lang="zh-CN" altLang="en-US">
                <a:latin typeface="宋体" panose="02010600030101010101" pitchFamily="2" charset="-122"/>
              </a:rPr>
              <a:t>，商上</a:t>
            </a:r>
            <a:r>
              <a:rPr lang="zh-CN" altLang="en-US">
                <a:latin typeface="Times New Roman" panose="02020603050405020304" pitchFamily="18" charset="0"/>
              </a:rPr>
              <a:t>“</a:t>
            </a:r>
            <a:r>
              <a:rPr lang="en-US" altLang="zh-CN">
                <a:latin typeface="宋体" panose="02010600030101010101" pitchFamily="2" charset="-122"/>
              </a:rPr>
              <a:t>0</a:t>
            </a:r>
            <a:r>
              <a:rPr lang="en-US" altLang="zh-CN">
                <a:latin typeface="Times New Roman" panose="02020603050405020304" pitchFamily="18" charset="0"/>
              </a:rPr>
              <a:t>”</a:t>
            </a:r>
            <a:r>
              <a:rPr lang="zh-CN" altLang="en-US">
                <a:latin typeface="宋体" panose="02010600030101010101" pitchFamily="2" charset="-122"/>
              </a:rPr>
              <a:t>。</a:t>
            </a:r>
          </a:p>
          <a:p>
            <a:pPr marL="0" indent="571500" algn="just">
              <a:buFontTx/>
              <a:buNone/>
            </a:pPr>
            <a:r>
              <a:rPr lang="zh-CN" altLang="en-US">
                <a:solidFill>
                  <a:srgbClr val="A50021"/>
                </a:solidFill>
                <a:latin typeface="宋体" panose="02010600030101010101" pitchFamily="2" charset="-122"/>
              </a:rPr>
              <a:t>由于不够减而减了，必须将除数加回去，恢复成原来的余数。</a:t>
            </a:r>
          </a:p>
          <a:p>
            <a:pPr marL="0" indent="571500" algn="just">
              <a:buFontTx/>
              <a:buNone/>
            </a:pPr>
            <a:r>
              <a:rPr lang="zh-CN" altLang="en-US"/>
              <a:t>机器内只设加法器，故需将</a:t>
            </a:r>
            <a:r>
              <a:rPr lang="en-US" altLang="zh-CN"/>
              <a:t>x*-y*</a:t>
            </a:r>
            <a:r>
              <a:rPr lang="zh-CN" altLang="en-US"/>
              <a:t>操作变为</a:t>
            </a:r>
            <a:r>
              <a:rPr lang="en-US" altLang="zh-CN"/>
              <a:t>[x*]</a:t>
            </a:r>
            <a:r>
              <a:rPr lang="zh-CN" altLang="en-US" baseline="-25000"/>
              <a:t>补</a:t>
            </a:r>
            <a:r>
              <a:rPr lang="en-US" altLang="zh-CN"/>
              <a:t>+[-y*]</a:t>
            </a:r>
            <a:r>
              <a:rPr lang="zh-CN" altLang="en-US" baseline="-25000"/>
              <a:t>补</a:t>
            </a:r>
            <a:r>
              <a:rPr lang="zh-CN" altLang="en-US"/>
              <a:t>的操作。因此，</a:t>
            </a:r>
            <a:r>
              <a:rPr lang="zh-CN" altLang="en-US">
                <a:latin typeface="宋体" panose="02010600030101010101" pitchFamily="2" charset="-122"/>
              </a:rPr>
              <a:t>在判断</a:t>
            </a:r>
            <a:r>
              <a:rPr lang="zh-CN" altLang="en-US">
                <a:latin typeface="Times New Roman" panose="02020603050405020304" pitchFamily="18" charset="0"/>
              </a:rPr>
              <a:t>“</a:t>
            </a:r>
            <a:r>
              <a:rPr lang="zh-CN" altLang="en-US">
                <a:latin typeface="宋体" panose="02010600030101010101" pitchFamily="2" charset="-122"/>
              </a:rPr>
              <a:t>够减</a:t>
            </a:r>
            <a:r>
              <a:rPr lang="zh-CN" altLang="en-US">
                <a:latin typeface="Times New Roman" panose="02020603050405020304" pitchFamily="18" charset="0"/>
              </a:rPr>
              <a:t>”</a:t>
            </a:r>
            <a:r>
              <a:rPr lang="zh-CN" altLang="en-US">
                <a:latin typeface="宋体" panose="02010600030101010101" pitchFamily="2" charset="-122"/>
              </a:rPr>
              <a:t>，</a:t>
            </a:r>
            <a:r>
              <a:rPr lang="zh-CN" altLang="en-US">
                <a:latin typeface="Times New Roman" panose="02020603050405020304" pitchFamily="18" charset="0"/>
              </a:rPr>
              <a:t>“</a:t>
            </a:r>
            <a:r>
              <a:rPr lang="zh-CN" altLang="en-US">
                <a:latin typeface="宋体" panose="02010600030101010101" pitchFamily="2" charset="-122"/>
              </a:rPr>
              <a:t>不够减</a:t>
            </a:r>
            <a:r>
              <a:rPr lang="zh-CN" altLang="en-US">
                <a:latin typeface="Times New Roman" panose="02020603050405020304" pitchFamily="18" charset="0"/>
              </a:rPr>
              <a:t>”</a:t>
            </a:r>
            <a:r>
              <a:rPr lang="zh-CN" altLang="en-US">
                <a:latin typeface="宋体" panose="02010600030101010101" pitchFamily="2" charset="-122"/>
              </a:rPr>
              <a:t>作减法时，采用的是</a:t>
            </a:r>
            <a:r>
              <a:rPr lang="zh-CN" altLang="en-US">
                <a:solidFill>
                  <a:srgbClr val="A50021"/>
                </a:solidFill>
                <a:latin typeface="宋体" panose="02010600030101010101" pitchFamily="2" charset="-122"/>
              </a:rPr>
              <a:t>补码</a:t>
            </a:r>
            <a:r>
              <a:rPr lang="zh-CN" altLang="en-US">
                <a:latin typeface="宋体" panose="02010600030101010101" pitchFamily="2" charset="-122"/>
              </a:rPr>
              <a:t>运算。</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142785">
            <a:extLst>
              <a:ext uri="{FF2B5EF4-FFF2-40B4-BE49-F238E27FC236}">
                <a16:creationId xmlns:a16="http://schemas.microsoft.com/office/drawing/2014/main" id="{E7FA982B-18FD-4049-89DE-9E699030B2DF}"/>
              </a:ext>
            </a:extLst>
          </p:cNvPr>
          <p:cNvSpPr>
            <a:spLocks noGrp="1" noChangeArrowheads="1"/>
          </p:cNvSpPr>
          <p:nvPr>
            <p:ph type="title"/>
          </p:nvPr>
        </p:nvSpPr>
        <p:spPr/>
        <p:txBody>
          <a:bodyPr/>
          <a:lstStyle/>
          <a:p>
            <a:r>
              <a:rPr lang="zh-CN" altLang="en-US">
                <a:solidFill>
                  <a:schemeClr val="tx1"/>
                </a:solidFill>
                <a:latin typeface="黑体" panose="02010609060101010101" pitchFamily="49" charset="-122"/>
                <a:ea typeface="黑体" panose="02010609060101010101" pitchFamily="49" charset="-122"/>
              </a:rPr>
              <a:t>例</a:t>
            </a:r>
          </a:p>
        </p:txBody>
      </p:sp>
      <p:sp>
        <p:nvSpPr>
          <p:cNvPr id="106498" name="文本占位符 1142786">
            <a:extLst>
              <a:ext uri="{FF2B5EF4-FFF2-40B4-BE49-F238E27FC236}">
                <a16:creationId xmlns:a16="http://schemas.microsoft.com/office/drawing/2014/main" id="{050D6B2C-837D-4ADF-9504-6593327B2F75}"/>
              </a:ext>
            </a:extLst>
          </p:cNvPr>
          <p:cNvSpPr>
            <a:spLocks noGrp="1" noChangeArrowheads="1"/>
          </p:cNvSpPr>
          <p:nvPr>
            <p:ph idx="1"/>
          </p:nvPr>
        </p:nvSpPr>
        <p:spPr/>
        <p:txBody>
          <a:bodyPr/>
          <a:lstStyle/>
          <a:p>
            <a:r>
              <a:rPr lang="zh-CN" altLang="en-US" sz="2800"/>
              <a:t>已知：</a:t>
            </a:r>
            <a:r>
              <a:rPr lang="en-US" altLang="zh-CN" sz="2800"/>
              <a:t>x=-0.1011,y=-0.1101,</a:t>
            </a:r>
            <a:r>
              <a:rPr lang="zh-CN" altLang="en-US" sz="2800"/>
              <a:t>求：</a:t>
            </a:r>
            <a:r>
              <a:rPr lang="en-US" altLang="zh-CN" sz="2800"/>
              <a:t>[x/y]</a:t>
            </a:r>
            <a:r>
              <a:rPr lang="zh-CN" altLang="en-US" sz="2800" baseline="-25000"/>
              <a:t>原</a:t>
            </a:r>
            <a:r>
              <a:rPr lang="zh-CN" altLang="en-US" sz="2800"/>
              <a:t> </a:t>
            </a:r>
          </a:p>
          <a:p>
            <a:endParaRPr lang="zh-CN" altLang="en-US" sz="2800"/>
          </a:p>
          <a:p>
            <a:r>
              <a:rPr lang="zh-CN" altLang="en-US" sz="2800"/>
              <a:t>解：由</a:t>
            </a:r>
            <a:r>
              <a:rPr lang="en-US" altLang="zh-CN" sz="2800"/>
              <a:t>x*=0.1011</a:t>
            </a:r>
            <a:r>
              <a:rPr lang="zh-CN" altLang="en-US" sz="2800"/>
              <a:t>，</a:t>
            </a:r>
            <a:r>
              <a:rPr lang="en-US" altLang="zh-CN" sz="2800"/>
              <a:t>[x]</a:t>
            </a:r>
            <a:r>
              <a:rPr lang="zh-CN" altLang="en-US" sz="2800" baseline="-25000"/>
              <a:t>原</a:t>
            </a:r>
            <a:r>
              <a:rPr lang="en-US" altLang="zh-CN" sz="2800"/>
              <a:t>=1.1011</a:t>
            </a:r>
          </a:p>
          <a:p>
            <a:pPr>
              <a:buFontTx/>
              <a:buNone/>
            </a:pPr>
            <a:r>
              <a:rPr lang="zh-CN" altLang="en-US" sz="2800"/>
              <a:t>　　　　</a:t>
            </a:r>
            <a:r>
              <a:rPr lang="en-US" altLang="zh-CN" sz="2800"/>
              <a:t>y*=0.1101</a:t>
            </a:r>
            <a:r>
              <a:rPr lang="zh-CN" altLang="en-US" sz="2800"/>
              <a:t>，</a:t>
            </a:r>
            <a:r>
              <a:rPr lang="en-US" altLang="zh-CN" sz="2800"/>
              <a:t>[-y*]</a:t>
            </a:r>
            <a:r>
              <a:rPr lang="zh-CN" altLang="en-US" sz="2800" baseline="-25000"/>
              <a:t>补</a:t>
            </a:r>
            <a:r>
              <a:rPr lang="en-US" altLang="zh-CN" sz="2800"/>
              <a:t>=1.0011,[y]</a:t>
            </a:r>
            <a:r>
              <a:rPr lang="zh-CN" altLang="en-US" sz="2800" baseline="-25000"/>
              <a:t>原</a:t>
            </a:r>
            <a:r>
              <a:rPr lang="en-US" altLang="zh-CN" sz="2800"/>
              <a:t>=1.1101</a:t>
            </a:r>
          </a:p>
          <a:p>
            <a:pPr>
              <a:buFontTx/>
              <a:buNone/>
            </a:pPr>
            <a:r>
              <a:rPr lang="zh-CN" altLang="en-US" sz="2800"/>
              <a:t>　　商值的求解过程如下：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006593">
            <a:extLst>
              <a:ext uri="{FF2B5EF4-FFF2-40B4-BE49-F238E27FC236}">
                <a16:creationId xmlns:a16="http://schemas.microsoft.com/office/drawing/2014/main" id="{2093EA00-4451-48ED-BE76-9F4990B81DA8}"/>
              </a:ext>
            </a:extLst>
          </p:cNvPr>
          <p:cNvSpPr>
            <a:spLocks noGrp="1" noChangeArrowheads="1"/>
          </p:cNvSpPr>
          <p:nvPr>
            <p:ph type="title"/>
          </p:nvPr>
        </p:nvSpPr>
        <p:spPr/>
        <p:txBody>
          <a:bodyPr/>
          <a:lstStyle/>
          <a:p>
            <a:r>
              <a:rPr lang="en-US" altLang="zh-CN"/>
              <a:t>2.</a:t>
            </a:r>
            <a:r>
              <a:rPr lang="zh-CN" altLang="en-US"/>
              <a:t>算术移位</a:t>
            </a:r>
          </a:p>
        </p:txBody>
      </p:sp>
      <p:sp>
        <p:nvSpPr>
          <p:cNvPr id="13314" name="文本占位符 1006594">
            <a:extLst>
              <a:ext uri="{FF2B5EF4-FFF2-40B4-BE49-F238E27FC236}">
                <a16:creationId xmlns:a16="http://schemas.microsoft.com/office/drawing/2014/main" id="{7B4CFE7D-7261-4A70-8C29-A6B0B74B14FC}"/>
              </a:ext>
            </a:extLst>
          </p:cNvPr>
          <p:cNvSpPr>
            <a:spLocks noGrp="1" noChangeArrowheads="1"/>
          </p:cNvSpPr>
          <p:nvPr>
            <p:ph idx="1"/>
          </p:nvPr>
        </p:nvSpPr>
        <p:spPr>
          <a:xfrm>
            <a:off x="457200" y="1268413"/>
            <a:ext cx="8229600" cy="5184775"/>
          </a:xfrm>
        </p:spPr>
        <p:txBody>
          <a:bodyPr/>
          <a:lstStyle/>
          <a:p>
            <a:pPr>
              <a:lnSpc>
                <a:spcPct val="90000"/>
              </a:lnSpc>
            </a:pPr>
            <a:r>
              <a:rPr lang="zh-CN" altLang="en-US" sz="2800" dirty="0">
                <a:solidFill>
                  <a:srgbClr val="A50021"/>
                </a:solidFill>
              </a:rPr>
              <a:t>负数：反码</a:t>
            </a:r>
          </a:p>
          <a:p>
            <a:pPr lvl="1">
              <a:lnSpc>
                <a:spcPct val="90000"/>
              </a:lnSpc>
            </a:pPr>
            <a:r>
              <a:rPr lang="zh-CN" altLang="en-US" sz="2400" dirty="0"/>
              <a:t>不论左移或右移，添补代码均为</a:t>
            </a:r>
            <a:r>
              <a:rPr lang="en-US" altLang="zh-CN" sz="2400" dirty="0"/>
              <a:t>1 </a:t>
            </a:r>
          </a:p>
          <a:p>
            <a:pPr lvl="1">
              <a:lnSpc>
                <a:spcPct val="90000"/>
              </a:lnSpc>
            </a:pPr>
            <a:r>
              <a:rPr lang="zh-CN" altLang="en-US" sz="2400" dirty="0"/>
              <a:t>原因：负数的反码其各位除符号位外与负数的原码正好相反。</a:t>
            </a:r>
            <a:r>
              <a:rPr lang="zh-CN" altLang="en-US" sz="2400" dirty="0">
                <a:solidFill>
                  <a:srgbClr val="A50021"/>
                </a:solidFill>
              </a:rPr>
              <a:t>反码数值部分填补代码</a:t>
            </a:r>
            <a:r>
              <a:rPr lang="en-US" altLang="zh-CN" sz="2400" dirty="0">
                <a:solidFill>
                  <a:srgbClr val="A50021"/>
                </a:solidFill>
              </a:rPr>
              <a:t>1</a:t>
            </a:r>
            <a:r>
              <a:rPr lang="zh-CN" altLang="en-US" sz="2400" dirty="0">
                <a:solidFill>
                  <a:srgbClr val="A50021"/>
                </a:solidFill>
              </a:rPr>
              <a:t>，相当于“真值”的数值部分填补代码</a:t>
            </a:r>
            <a:r>
              <a:rPr lang="en-US" altLang="zh-CN" sz="2400" dirty="0">
                <a:solidFill>
                  <a:srgbClr val="A50021"/>
                </a:solidFill>
              </a:rPr>
              <a:t>0</a:t>
            </a:r>
            <a:r>
              <a:rPr lang="zh-CN" altLang="en-US" sz="2400" dirty="0">
                <a:solidFill>
                  <a:srgbClr val="A50021"/>
                </a:solidFill>
              </a:rPr>
              <a:t>。</a:t>
            </a:r>
          </a:p>
          <a:p>
            <a:pPr>
              <a:lnSpc>
                <a:spcPct val="90000"/>
              </a:lnSpc>
            </a:pPr>
            <a:endParaRPr lang="zh-CN" altLang="en-US" sz="2800" dirty="0"/>
          </a:p>
          <a:p>
            <a:pPr>
              <a:lnSpc>
                <a:spcPct val="90000"/>
              </a:lnSpc>
            </a:pPr>
            <a:r>
              <a:rPr lang="zh-CN" altLang="en-US" sz="2800" dirty="0">
                <a:solidFill>
                  <a:srgbClr val="A50021"/>
                </a:solidFill>
              </a:rPr>
              <a:t>负数：补码</a:t>
            </a:r>
          </a:p>
          <a:p>
            <a:pPr lvl="1">
              <a:lnSpc>
                <a:spcPct val="90000"/>
              </a:lnSpc>
            </a:pPr>
            <a:r>
              <a:rPr lang="zh-CN" altLang="en-US" sz="2400" dirty="0"/>
              <a:t>分析任意负数的补码：当对其由低位向高位找到第一个“</a:t>
            </a:r>
            <a:r>
              <a:rPr lang="en-US" altLang="zh-CN" sz="2400" dirty="0"/>
              <a:t>1”</a:t>
            </a:r>
            <a:r>
              <a:rPr lang="zh-CN" altLang="en-US" sz="2400" dirty="0"/>
              <a:t>时，在此“</a:t>
            </a:r>
            <a:r>
              <a:rPr lang="en-US" altLang="zh-CN" sz="2400" dirty="0"/>
              <a:t>1”</a:t>
            </a:r>
            <a:r>
              <a:rPr lang="zh-CN" altLang="en-US" sz="2400" dirty="0"/>
              <a:t>左边的各位（高位）均与对应的反码相同，而在此“</a:t>
            </a:r>
            <a:r>
              <a:rPr lang="en-US" altLang="zh-CN" sz="2400" dirty="0"/>
              <a:t>1”</a:t>
            </a:r>
            <a:r>
              <a:rPr lang="zh-CN" altLang="en-US" sz="2400" dirty="0"/>
              <a:t>右边的各位（低位，包括此“</a:t>
            </a:r>
            <a:r>
              <a:rPr lang="en-US" altLang="zh-CN" sz="2400" dirty="0"/>
              <a:t>1”</a:t>
            </a:r>
            <a:r>
              <a:rPr lang="zh-CN" altLang="en-US" sz="2400" dirty="0"/>
              <a:t>在内）均与对应的原码相同。</a:t>
            </a:r>
          </a:p>
          <a:p>
            <a:pPr lvl="1">
              <a:lnSpc>
                <a:spcPct val="90000"/>
              </a:lnSpc>
            </a:pPr>
            <a:r>
              <a:rPr lang="zh-CN" altLang="en-US" sz="2400" dirty="0">
                <a:solidFill>
                  <a:srgbClr val="A50021"/>
                </a:solidFill>
              </a:rPr>
              <a:t>右移时</a:t>
            </a:r>
            <a:r>
              <a:rPr lang="zh-CN" altLang="en-US" sz="2400" dirty="0"/>
              <a:t>空位出现在高位，则添补的代码应与反码相同，即添</a:t>
            </a:r>
            <a:r>
              <a:rPr lang="en-US" altLang="zh-CN" sz="2400" dirty="0"/>
              <a:t>1 </a:t>
            </a:r>
            <a:r>
              <a:rPr lang="zh-CN" altLang="en-US" sz="2400" dirty="0"/>
              <a:t>；</a:t>
            </a:r>
            <a:r>
              <a:rPr lang="zh-CN" altLang="en-US" sz="2400" dirty="0">
                <a:solidFill>
                  <a:srgbClr val="A50021"/>
                </a:solidFill>
              </a:rPr>
              <a:t>左移时</a:t>
            </a:r>
            <a:r>
              <a:rPr lang="zh-CN" altLang="en-US" sz="2400" dirty="0"/>
              <a:t>空位出现在低位，即添</a:t>
            </a:r>
            <a:r>
              <a:rPr lang="en-US" altLang="zh-CN" sz="2400" dirty="0"/>
              <a:t>0 </a:t>
            </a:r>
            <a:r>
              <a:rPr lang="zh-CN" altLang="en-US" sz="24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143809">
            <a:extLst>
              <a:ext uri="{FF2B5EF4-FFF2-40B4-BE49-F238E27FC236}">
                <a16:creationId xmlns:a16="http://schemas.microsoft.com/office/drawing/2014/main" id="{BFC752FC-66E0-4BED-9A78-8E5956DEF0AD}"/>
              </a:ext>
            </a:extLst>
          </p:cNvPr>
          <p:cNvSpPr>
            <a:spLocks noGrp="1" noChangeArrowheads="1"/>
          </p:cNvSpPr>
          <p:nvPr>
            <p:ph type="title"/>
          </p:nvPr>
        </p:nvSpPr>
        <p:spPr>
          <a:xfrm>
            <a:off x="250825" y="260350"/>
            <a:ext cx="8229600" cy="706438"/>
          </a:xfrm>
        </p:spPr>
        <p:txBody>
          <a:bodyPr/>
          <a:lstStyle/>
          <a:p>
            <a:r>
              <a:rPr lang="zh-CN" altLang="en-US" sz="3200">
                <a:solidFill>
                  <a:schemeClr val="tx1"/>
                </a:solidFill>
                <a:latin typeface="黑体" panose="02010609060101010101" pitchFamily="49" charset="-122"/>
                <a:ea typeface="黑体" panose="02010609060101010101" pitchFamily="49" charset="-122"/>
              </a:rPr>
              <a:t>例（续）</a:t>
            </a:r>
          </a:p>
        </p:txBody>
      </p:sp>
      <p:graphicFrame>
        <p:nvGraphicFramePr>
          <p:cNvPr id="1143955" name="表格 1143954">
            <a:extLst>
              <a:ext uri="{FF2B5EF4-FFF2-40B4-BE49-F238E27FC236}">
                <a16:creationId xmlns:a16="http://schemas.microsoft.com/office/drawing/2014/main" id="{C996C557-8A13-4361-BFA7-B1F7B11782D4}"/>
              </a:ext>
            </a:extLst>
          </p:cNvPr>
          <p:cNvGraphicFramePr/>
          <p:nvPr/>
        </p:nvGraphicFramePr>
        <p:xfrm>
          <a:off x="1692275" y="287338"/>
          <a:ext cx="6119813" cy="6312363"/>
        </p:xfrm>
        <a:graphic>
          <a:graphicData uri="http://schemas.openxmlformats.org/drawingml/2006/table">
            <a:tbl>
              <a:tblPr/>
              <a:tblGrid>
                <a:gridCol w="1812925">
                  <a:extLst>
                    <a:ext uri="{9D8B030D-6E8A-4147-A177-3AD203B41FA5}">
                      <a16:colId xmlns:a16="http://schemas.microsoft.com/office/drawing/2014/main" val="20000"/>
                    </a:ext>
                  </a:extLst>
                </a:gridCol>
                <a:gridCol w="1211263">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36572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ea typeface="宋体" panose="02010600030101010101" pitchFamily="2" charset="-122"/>
                        </a:rPr>
                        <a:t>被除数</a:t>
                      </a:r>
                      <a:r>
                        <a:rPr lang="en-US" altLang="zh-CN" sz="1800" dirty="0">
                          <a:ea typeface="宋体" panose="02010600030101010101" pitchFamily="2" charset="-122"/>
                        </a:rPr>
                        <a:t>(</a:t>
                      </a:r>
                      <a:r>
                        <a:rPr lang="zh-CN" altLang="en-US" sz="1800" dirty="0">
                          <a:ea typeface="宋体" panose="02010600030101010101" pitchFamily="2" charset="-122"/>
                        </a:rPr>
                        <a:t>余数</a:t>
                      </a:r>
                      <a:r>
                        <a:rPr lang="en-US" altLang="zh-CN" sz="1800">
                          <a:ea typeface="宋体" panose="02010600030101010101" pitchFamily="2" charset="-122"/>
                        </a:rPr>
                        <a:t>)</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ea typeface="宋体" panose="02010600030101010101" pitchFamily="2" charset="-122"/>
                        </a:rPr>
                        <a:t>商</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ea typeface="宋体" panose="02010600030101010101" pitchFamily="2" charset="-122"/>
                        </a:rPr>
                        <a:t>说</a:t>
                      </a:r>
                      <a:r>
                        <a:rPr lang="en-US" altLang="zh-CN" sz="1800" dirty="0">
                          <a:ea typeface="宋体" panose="02010600030101010101" pitchFamily="2" charset="-122"/>
                        </a:rPr>
                        <a:t>     </a:t>
                      </a:r>
                      <a:r>
                        <a:rPr lang="zh-CN" altLang="en-US" sz="1800" dirty="0">
                          <a:ea typeface="宋体" panose="02010600030101010101" pitchFamily="2" charset="-122"/>
                        </a:rPr>
                        <a:t>明</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1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0.1011</a:t>
                      </a:r>
                      <a:br>
                        <a:rPr lang="en-US" altLang="zh-CN" sz="1800">
                          <a:ea typeface="宋体" panose="02010600030101010101" pitchFamily="2" charset="-122"/>
                        </a:rPr>
                      </a:br>
                      <a:r>
                        <a:rPr lang="en-US" altLang="zh-CN" sz="1800">
                          <a:ea typeface="宋体" panose="02010600030101010101" pitchFamily="2" charset="-122"/>
                        </a:rPr>
                        <a:t>+ 1.0011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0.0000</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（减去除数）</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1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1.1110</a:t>
                      </a:r>
                      <a:br>
                        <a:rPr lang="en-US" altLang="zh-CN" sz="1800">
                          <a:ea typeface="宋体" panose="02010600030101010101" pitchFamily="2" charset="-122"/>
                        </a:rPr>
                      </a:br>
                      <a:r>
                        <a:rPr lang="en-US" altLang="zh-CN" sz="1800">
                          <a:ea typeface="宋体" panose="02010600030101010101" pitchFamily="2" charset="-122"/>
                        </a:rPr>
                        <a:t>+  0.1101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a:t>
                      </a:r>
                      <a:r>
                        <a:rPr lang="en-US" altLang="zh-CN" sz="1800">
                          <a:solidFill>
                            <a:srgbClr val="A50021"/>
                          </a:solidFill>
                          <a:ea typeface="宋体" panose="02010600030101010101" pitchFamily="2" charset="-122"/>
                        </a:rPr>
                        <a:t>0</a:t>
                      </a:r>
                      <a:endParaRPr lang="zh-CN" altLang="en-US" sz="1800">
                        <a:solidFill>
                          <a:srgbClr val="A50021"/>
                        </a:solidFill>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余数为负，上商</a:t>
                      </a:r>
                      <a:r>
                        <a:rPr lang="en-US" altLang="zh-CN" sz="1800" dirty="0">
                          <a:ea typeface="宋体" panose="02010600030101010101" pitchFamily="2" charset="-122"/>
                        </a:rPr>
                        <a:t>0</a:t>
                      </a:r>
                      <a:br>
                        <a:rPr lang="en-US" altLang="zh-CN" sz="1800" dirty="0">
                          <a:ea typeface="宋体" panose="02010600030101010101" pitchFamily="2" charset="-122"/>
                        </a:rPr>
                      </a:br>
                      <a:r>
                        <a:rPr lang="zh-CN" altLang="en-US" sz="1800" dirty="0">
                          <a:ea typeface="宋体" panose="02010600030101010101" pitchFamily="2" charset="-122"/>
                        </a:rPr>
                        <a:t>恢复余数</a:t>
                      </a: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30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0.1011</a:t>
                      </a:r>
                      <a:br>
                        <a:rPr lang="en-US" altLang="zh-CN" sz="1800">
                          <a:ea typeface="宋体" panose="02010600030101010101" pitchFamily="2" charset="-122"/>
                        </a:rPr>
                      </a:br>
                      <a:r>
                        <a:rPr lang="en-US" altLang="zh-CN" sz="1800">
                          <a:ea typeface="宋体" panose="02010600030101010101" pitchFamily="2" charset="-122"/>
                        </a:rPr>
                        <a:t>   1.0110</a:t>
                      </a:r>
                      <a:br>
                        <a:rPr lang="en-US" altLang="zh-CN" sz="1800">
                          <a:ea typeface="宋体" panose="02010600030101010101" pitchFamily="2" charset="-122"/>
                        </a:rPr>
                      </a:br>
                      <a:r>
                        <a:rPr lang="en-US" altLang="zh-CN" sz="1800">
                          <a:ea typeface="宋体" panose="02010600030101010101" pitchFamily="2" charset="-122"/>
                        </a:rPr>
                        <a:t>+ 1.0011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　　</a:t>
                      </a:r>
                    </a:p>
                    <a:p>
                      <a:pPr marL="0" lvl="0" indent="0">
                        <a:spcBef>
                          <a:spcPct val="0"/>
                        </a:spcBef>
                        <a:buNone/>
                      </a:pPr>
                      <a:r>
                        <a:rPr lang="zh-CN" altLang="en-US" sz="1800">
                          <a:ea typeface="宋体" panose="02010600030101010101" pitchFamily="2" charset="-122"/>
                        </a:rPr>
                        <a:t>        </a:t>
                      </a:r>
                      <a:r>
                        <a:rPr lang="en-US" altLang="zh-CN" sz="1800">
                          <a:ea typeface="宋体" panose="02010600030101010101" pitchFamily="2" charset="-122"/>
                        </a:rPr>
                        <a:t>0</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被恢复的被除数</a:t>
                      </a:r>
                      <a:br>
                        <a:rPr lang="zh-CN" altLang="en-US"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（减去除数）</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30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0.1001</a:t>
                      </a:r>
                      <a:br>
                        <a:rPr lang="en-US" altLang="zh-CN" sz="1800">
                          <a:ea typeface="宋体" panose="02010600030101010101" pitchFamily="2" charset="-122"/>
                        </a:rPr>
                      </a:br>
                      <a:r>
                        <a:rPr lang="en-US" altLang="zh-CN" sz="1800">
                          <a:ea typeface="宋体" panose="02010600030101010101" pitchFamily="2" charset="-122"/>
                        </a:rPr>
                        <a:t>   1.0010</a:t>
                      </a:r>
                      <a:br>
                        <a:rPr lang="en-US" altLang="zh-CN" sz="1800">
                          <a:ea typeface="宋体" panose="02010600030101010101" pitchFamily="2" charset="-122"/>
                        </a:rPr>
                      </a:br>
                      <a:r>
                        <a:rPr lang="en-US" altLang="zh-CN" sz="1800">
                          <a:ea typeface="宋体" panose="02010600030101010101" pitchFamily="2" charset="-122"/>
                        </a:rPr>
                        <a:t>+ 1.0011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dirty="0">
                          <a:ea typeface="宋体" panose="02010600030101010101" pitchFamily="2" charset="-122"/>
                        </a:rPr>
                        <a:t>  </a:t>
                      </a:r>
                      <a:r>
                        <a:rPr lang="en-US" altLang="zh-CN" sz="1800">
                          <a:ea typeface="宋体" panose="02010600030101010101" pitchFamily="2" charset="-122"/>
                        </a:rPr>
                        <a:t>       0 </a:t>
                      </a:r>
                      <a:r>
                        <a:rPr lang="en-US" altLang="zh-CN" sz="1800">
                          <a:solidFill>
                            <a:srgbClr val="A50021"/>
                          </a:solidFill>
                          <a:ea typeface="宋体" panose="02010600030101010101" pitchFamily="2" charset="-122"/>
                        </a:rPr>
                        <a:t>1</a:t>
                      </a:r>
                      <a:br>
                        <a:rPr lang="en-US" altLang="zh-CN" sz="1800">
                          <a:ea typeface="宋体" panose="02010600030101010101" pitchFamily="2" charset="-122"/>
                        </a:rPr>
                      </a:br>
                      <a:r>
                        <a:rPr lang="en-US" altLang="zh-CN" sz="1800">
                          <a:ea typeface="宋体" panose="02010600030101010101" pitchFamily="2" charset="-122"/>
                        </a:rPr>
                        <a:t>      0 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余数为正，上商</a:t>
                      </a:r>
                      <a:r>
                        <a:rPr lang="en-US" altLang="zh-CN" sz="1800" dirty="0">
                          <a:ea typeface="宋体" panose="02010600030101010101" pitchFamily="2" charset="-122"/>
                        </a:rPr>
                        <a:t>1</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（减去除数）</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748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0.0101</a:t>
                      </a:r>
                      <a:br>
                        <a:rPr lang="en-US" altLang="zh-CN" sz="1800">
                          <a:ea typeface="宋体" panose="02010600030101010101" pitchFamily="2" charset="-122"/>
                        </a:rPr>
                      </a:br>
                      <a:r>
                        <a:rPr lang="en-US" altLang="zh-CN" sz="1800">
                          <a:ea typeface="宋体" panose="02010600030101010101" pitchFamily="2" charset="-122"/>
                        </a:rPr>
                        <a:t>    0.1010</a:t>
                      </a:r>
                      <a:br>
                        <a:rPr lang="en-US" altLang="zh-CN" sz="1800">
                          <a:ea typeface="宋体" panose="02010600030101010101" pitchFamily="2" charset="-122"/>
                        </a:rPr>
                      </a:br>
                      <a:r>
                        <a:rPr lang="en-US" altLang="zh-CN" sz="1800">
                          <a:ea typeface="宋体" panose="02010600030101010101" pitchFamily="2" charset="-122"/>
                        </a:rPr>
                        <a:t>+ 1.0011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0 1 </a:t>
                      </a:r>
                      <a:r>
                        <a:rPr lang="en-US" altLang="zh-CN" sz="1800">
                          <a:solidFill>
                            <a:srgbClr val="A50021"/>
                          </a:solidFill>
                          <a:ea typeface="宋体" panose="02010600030101010101" pitchFamily="2" charset="-122"/>
                        </a:rPr>
                        <a:t>1</a:t>
                      </a:r>
                      <a:br>
                        <a:rPr lang="en-US" altLang="zh-CN" sz="1800">
                          <a:ea typeface="宋体" panose="02010600030101010101" pitchFamily="2" charset="-122"/>
                        </a:rPr>
                      </a:br>
                      <a:r>
                        <a:rPr lang="en-US" altLang="zh-CN" sz="1800">
                          <a:ea typeface="宋体" panose="02010600030101010101" pitchFamily="2" charset="-122"/>
                        </a:rPr>
                        <a:t>   0 1 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余数为正，上商</a:t>
                      </a:r>
                      <a:r>
                        <a:rPr lang="en-US" altLang="zh-CN" sz="1800" dirty="0">
                          <a:ea typeface="宋体" panose="02010600030101010101" pitchFamily="2" charset="-122"/>
                        </a:rPr>
                        <a:t>1</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（减去除数）</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01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1.1101</a:t>
                      </a:r>
                      <a:br>
                        <a:rPr lang="en-US" altLang="zh-CN" sz="1800">
                          <a:ea typeface="宋体" panose="02010600030101010101" pitchFamily="2" charset="-122"/>
                        </a:rPr>
                      </a:br>
                      <a:r>
                        <a:rPr lang="en-US" altLang="zh-CN" sz="1800">
                          <a:ea typeface="宋体" panose="02010600030101010101" pitchFamily="2" charset="-122"/>
                        </a:rPr>
                        <a:t>+  0.1101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0 1 1  </a:t>
                      </a:r>
                      <a:r>
                        <a:rPr lang="en-US" altLang="zh-CN" sz="1800">
                          <a:solidFill>
                            <a:srgbClr val="A50021"/>
                          </a:solidFill>
                          <a:ea typeface="宋体" panose="02010600030101010101" pitchFamily="2" charset="-122"/>
                        </a:rPr>
                        <a:t>0</a:t>
                      </a:r>
                      <a:endParaRPr lang="zh-CN" altLang="en-US" sz="1800">
                        <a:solidFill>
                          <a:srgbClr val="A50021"/>
                        </a:solidFill>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余数为负，上商</a:t>
                      </a:r>
                      <a:r>
                        <a:rPr lang="en-US" altLang="zh-CN" sz="1800" dirty="0">
                          <a:ea typeface="宋体" panose="02010600030101010101" pitchFamily="2" charset="-122"/>
                        </a:rPr>
                        <a:t>0</a:t>
                      </a:r>
                      <a:br>
                        <a:rPr lang="en-US" altLang="zh-CN" sz="1800" dirty="0">
                          <a:ea typeface="宋体" panose="02010600030101010101" pitchFamily="2" charset="-122"/>
                        </a:rPr>
                      </a:br>
                      <a:r>
                        <a:rPr lang="zh-CN" altLang="en-US" sz="1800" dirty="0">
                          <a:ea typeface="宋体" panose="02010600030101010101" pitchFamily="2" charset="-122"/>
                        </a:rPr>
                        <a:t>恢复余数</a:t>
                      </a: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430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0.1010</a:t>
                      </a:r>
                      <a:br>
                        <a:rPr lang="en-US" altLang="zh-CN" sz="1800">
                          <a:ea typeface="宋体" panose="02010600030101010101" pitchFamily="2" charset="-122"/>
                        </a:rPr>
                      </a:br>
                      <a:r>
                        <a:rPr lang="en-US" altLang="zh-CN" sz="1800">
                          <a:ea typeface="宋体" panose="02010600030101010101" pitchFamily="2" charset="-122"/>
                        </a:rPr>
                        <a:t>   1.0100</a:t>
                      </a:r>
                      <a:br>
                        <a:rPr lang="en-US" altLang="zh-CN" sz="1800">
                          <a:ea typeface="宋体" panose="02010600030101010101" pitchFamily="2" charset="-122"/>
                        </a:rPr>
                      </a:br>
                      <a:r>
                        <a:rPr lang="en-US" altLang="zh-CN" sz="1800">
                          <a:ea typeface="宋体" panose="02010600030101010101" pitchFamily="2" charset="-122"/>
                        </a:rPr>
                        <a:t>+ 1.0011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a:t>
                      </a:r>
                    </a:p>
                    <a:p>
                      <a:pPr marL="0" lvl="0" indent="0">
                        <a:spcBef>
                          <a:spcPct val="0"/>
                        </a:spcBef>
                        <a:buNone/>
                      </a:pPr>
                      <a:r>
                        <a:rPr lang="en-US" altLang="zh-CN" sz="1800">
                          <a:ea typeface="宋体" panose="02010600030101010101" pitchFamily="2" charset="-122"/>
                        </a:rPr>
                        <a:t> 0 1 1 0</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被恢复的被除数</a:t>
                      </a:r>
                      <a:br>
                        <a:rPr lang="zh-CN" altLang="en-US"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（减去除数）</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2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0.0111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0 1 1 0 </a:t>
                      </a:r>
                      <a:r>
                        <a:rPr lang="en-US" altLang="zh-CN" sz="1800">
                          <a:solidFill>
                            <a:srgbClr val="A50021"/>
                          </a:solidFill>
                          <a:ea typeface="宋体" panose="02010600030101010101" pitchFamily="2" charset="-122"/>
                        </a:rPr>
                        <a:t>1</a:t>
                      </a:r>
                      <a:endParaRPr lang="zh-CN" altLang="en-US" sz="1800">
                        <a:solidFill>
                          <a:srgbClr val="A50021"/>
                        </a:solidFill>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余数为正，上商</a:t>
                      </a:r>
                      <a:r>
                        <a:rPr lang="en-US" altLang="zh-CN" sz="1800">
                          <a:ea typeface="宋体" panose="02010600030101010101" pitchFamily="2" charset="-122"/>
                        </a:rPr>
                        <a:t>1</a:t>
                      </a:r>
                      <a:endParaRPr lang="zh-CN" altLang="en-US" sz="1800">
                        <a:ea typeface="宋体" panose="02010600030101010101" pitchFamily="2" charset="-122"/>
                      </a:endParaRP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144833">
            <a:extLst>
              <a:ext uri="{FF2B5EF4-FFF2-40B4-BE49-F238E27FC236}">
                <a16:creationId xmlns:a16="http://schemas.microsoft.com/office/drawing/2014/main" id="{7B247E62-406E-4E49-AE88-DE2454730346}"/>
              </a:ext>
            </a:extLst>
          </p:cNvPr>
          <p:cNvSpPr>
            <a:spLocks noGrp="1" noChangeArrowheads="1"/>
          </p:cNvSpPr>
          <p:nvPr>
            <p:ph type="title"/>
          </p:nvPr>
        </p:nvSpPr>
        <p:spPr/>
        <p:txBody>
          <a:bodyPr/>
          <a:lstStyle/>
          <a:p>
            <a:r>
              <a:rPr lang="zh-CN" altLang="en-US">
                <a:solidFill>
                  <a:schemeClr val="tx1"/>
                </a:solidFill>
                <a:latin typeface="黑体" panose="02010609060101010101" pitchFamily="49" charset="-122"/>
                <a:ea typeface="黑体" panose="02010609060101010101" pitchFamily="49" charset="-122"/>
              </a:rPr>
              <a:t>例（续）</a:t>
            </a:r>
          </a:p>
        </p:txBody>
      </p:sp>
      <p:sp>
        <p:nvSpPr>
          <p:cNvPr id="108546" name="文本占位符 1144834">
            <a:extLst>
              <a:ext uri="{FF2B5EF4-FFF2-40B4-BE49-F238E27FC236}">
                <a16:creationId xmlns:a16="http://schemas.microsoft.com/office/drawing/2014/main" id="{012E0116-8DF0-4893-A22A-12254197B367}"/>
              </a:ext>
            </a:extLst>
          </p:cNvPr>
          <p:cNvSpPr>
            <a:spLocks noGrp="1" noChangeArrowheads="1"/>
          </p:cNvSpPr>
          <p:nvPr>
            <p:ph idx="1"/>
          </p:nvPr>
        </p:nvSpPr>
        <p:spPr>
          <a:xfrm>
            <a:off x="457200" y="1268413"/>
            <a:ext cx="8435975" cy="5329237"/>
          </a:xfrm>
        </p:spPr>
        <p:txBody>
          <a:bodyPr/>
          <a:lstStyle/>
          <a:p>
            <a:pPr>
              <a:lnSpc>
                <a:spcPct val="80000"/>
              </a:lnSpc>
            </a:pPr>
            <a:r>
              <a:rPr lang="zh-CN" altLang="en-US" sz="2800"/>
              <a:t>故商值为</a:t>
            </a:r>
            <a:r>
              <a:rPr lang="en-US" altLang="zh-CN" sz="2800"/>
              <a:t>0.1101 </a:t>
            </a:r>
          </a:p>
          <a:p>
            <a:pPr>
              <a:lnSpc>
                <a:spcPct val="80000"/>
              </a:lnSpc>
            </a:pPr>
            <a:r>
              <a:rPr lang="zh-CN" altLang="en-US" sz="2800"/>
              <a:t>商的符号位为</a:t>
            </a:r>
          </a:p>
          <a:p>
            <a:pPr>
              <a:lnSpc>
                <a:spcPct val="80000"/>
              </a:lnSpc>
            </a:pPr>
            <a:r>
              <a:rPr lang="zh-CN" altLang="en-US" sz="2800"/>
              <a:t>商的位数与操作数的位数相同时，或余数为</a:t>
            </a:r>
            <a:r>
              <a:rPr lang="en-US" altLang="zh-CN" sz="2800"/>
              <a:t>0</a:t>
            </a:r>
            <a:r>
              <a:rPr lang="zh-CN" altLang="en-US" sz="2800"/>
              <a:t>时，停止计算</a:t>
            </a:r>
          </a:p>
          <a:p>
            <a:pPr>
              <a:lnSpc>
                <a:spcPct val="80000"/>
              </a:lnSpc>
            </a:pPr>
            <a:r>
              <a:rPr lang="zh-CN" altLang="en-US" sz="2800"/>
              <a:t>该例中，共上商</a:t>
            </a:r>
            <a:r>
              <a:rPr lang="en-US" altLang="zh-CN" sz="2800"/>
              <a:t>5</a:t>
            </a:r>
            <a:r>
              <a:rPr lang="zh-CN" altLang="en-US" sz="2800"/>
              <a:t>次</a:t>
            </a:r>
          </a:p>
          <a:p>
            <a:pPr>
              <a:lnSpc>
                <a:spcPct val="80000"/>
              </a:lnSpc>
            </a:pPr>
            <a:r>
              <a:rPr lang="zh-CN" altLang="en-US" sz="2800"/>
              <a:t>第一次上的商在商的整数位上，对小数除法而言，可用它作溢出判断。</a:t>
            </a:r>
          </a:p>
          <a:p>
            <a:pPr lvl="1">
              <a:lnSpc>
                <a:spcPct val="80000"/>
              </a:lnSpc>
            </a:pPr>
            <a:r>
              <a:rPr lang="zh-CN" altLang="en-US" sz="2400"/>
              <a:t>即当该位为“</a:t>
            </a:r>
            <a:r>
              <a:rPr lang="en-US" altLang="zh-CN" sz="2400"/>
              <a:t>1”</a:t>
            </a:r>
            <a:r>
              <a:rPr lang="zh-CN" altLang="en-US" sz="2400"/>
              <a:t>时，表示此除法为溢出，不能计算进行，应由程序进行处理，重新选择</a:t>
            </a:r>
            <a:r>
              <a:rPr lang="zh-CN" altLang="en-US" sz="2400">
                <a:solidFill>
                  <a:srgbClr val="FF0000"/>
                </a:solidFill>
              </a:rPr>
              <a:t>比例因子</a:t>
            </a:r>
            <a:r>
              <a:rPr lang="zh-CN" altLang="en-US" sz="2400"/>
              <a:t>；</a:t>
            </a:r>
          </a:p>
          <a:p>
            <a:pPr lvl="1">
              <a:lnSpc>
                <a:spcPct val="80000"/>
              </a:lnSpc>
            </a:pPr>
            <a:r>
              <a:rPr lang="zh-CN" altLang="en-US" sz="2400"/>
              <a:t>当该位为“</a:t>
            </a:r>
            <a:r>
              <a:rPr lang="en-US" altLang="zh-CN" sz="2400"/>
              <a:t>0”</a:t>
            </a:r>
            <a:r>
              <a:rPr lang="zh-CN" altLang="en-US" sz="2400"/>
              <a:t>时，说明除法合法，可以进行计算。</a:t>
            </a:r>
          </a:p>
          <a:p>
            <a:pPr lvl="1">
              <a:lnSpc>
                <a:spcPct val="80000"/>
              </a:lnSpc>
            </a:pPr>
            <a:endParaRPr lang="zh-CN" altLang="en-US" sz="2400"/>
          </a:p>
          <a:p>
            <a:pPr>
              <a:lnSpc>
                <a:spcPct val="80000"/>
              </a:lnSpc>
            </a:pPr>
            <a:r>
              <a:rPr lang="zh-CN" altLang="en-US" sz="2800"/>
              <a:t>在恢复余数法中，每当余数为负时，都需恢复余数，这就延长了机器除法的时间，操作也很不规则，对线路结构不利。</a:t>
            </a:r>
          </a:p>
        </p:txBody>
      </p:sp>
      <p:pic>
        <p:nvPicPr>
          <p:cNvPr id="108547" name="图片 1144836" descr="image041">
            <a:extLst>
              <a:ext uri="{FF2B5EF4-FFF2-40B4-BE49-F238E27FC236}">
                <a16:creationId xmlns:a16="http://schemas.microsoft.com/office/drawing/2014/main" id="{D0411D75-F87A-4C3C-81F3-CA8D18BBB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700213"/>
            <a:ext cx="48974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145857">
            <a:extLst>
              <a:ext uri="{FF2B5EF4-FFF2-40B4-BE49-F238E27FC236}">
                <a16:creationId xmlns:a16="http://schemas.microsoft.com/office/drawing/2014/main" id="{8F414781-38CB-47F1-BEEC-99A0611D89B1}"/>
              </a:ext>
            </a:extLst>
          </p:cNvPr>
          <p:cNvSpPr>
            <a:spLocks noGrp="1" noChangeArrowheads="1"/>
          </p:cNvSpPr>
          <p:nvPr>
            <p:ph type="title"/>
          </p:nvPr>
        </p:nvSpPr>
        <p:spPr/>
        <p:txBody>
          <a:bodyPr/>
          <a:lstStyle/>
          <a:p>
            <a:r>
              <a:rPr lang="en-US" altLang="zh-CN"/>
              <a:t>(</a:t>
            </a:r>
            <a:r>
              <a:rPr lang="zh-CN" altLang="en-US"/>
              <a:t>二</a:t>
            </a:r>
            <a:r>
              <a:rPr lang="en-US" altLang="zh-CN"/>
              <a:t>)</a:t>
            </a:r>
            <a:r>
              <a:rPr lang="zh-CN" altLang="en-US"/>
              <a:t>加减交替法</a:t>
            </a:r>
          </a:p>
        </p:txBody>
      </p:sp>
      <p:sp>
        <p:nvSpPr>
          <p:cNvPr id="109570" name="文本占位符 1145858">
            <a:extLst>
              <a:ext uri="{FF2B5EF4-FFF2-40B4-BE49-F238E27FC236}">
                <a16:creationId xmlns:a16="http://schemas.microsoft.com/office/drawing/2014/main" id="{9F78801A-0709-4D4D-B0C4-518AC1E70467}"/>
              </a:ext>
            </a:extLst>
          </p:cNvPr>
          <p:cNvSpPr>
            <a:spLocks noGrp="1" noChangeArrowheads="1"/>
          </p:cNvSpPr>
          <p:nvPr>
            <p:ph idx="1"/>
          </p:nvPr>
        </p:nvSpPr>
        <p:spPr>
          <a:xfrm>
            <a:off x="457200" y="1125538"/>
            <a:ext cx="8435975" cy="5472112"/>
          </a:xfrm>
        </p:spPr>
        <p:txBody>
          <a:bodyPr/>
          <a:lstStyle/>
          <a:p>
            <a:pPr>
              <a:lnSpc>
                <a:spcPct val="90000"/>
              </a:lnSpc>
            </a:pPr>
            <a:r>
              <a:rPr lang="zh-CN" altLang="en-US"/>
              <a:t>根据原码恢复余数法，有： </a:t>
            </a:r>
          </a:p>
          <a:p>
            <a:pPr lvl="1">
              <a:lnSpc>
                <a:spcPct val="90000"/>
              </a:lnSpc>
            </a:pPr>
            <a:r>
              <a:rPr lang="zh-CN" altLang="en-US"/>
              <a:t>当余数</a:t>
            </a:r>
            <a:r>
              <a:rPr lang="en-US" altLang="zh-CN"/>
              <a:t>R</a:t>
            </a:r>
            <a:r>
              <a:rPr lang="en-US" altLang="zh-CN" baseline="-25000"/>
              <a:t>i</a:t>
            </a:r>
            <a:r>
              <a:rPr lang="en-US" altLang="zh-CN"/>
              <a:t>&gt;0</a:t>
            </a:r>
            <a:r>
              <a:rPr lang="zh-CN" altLang="en-US"/>
              <a:t>时，可上商“</a:t>
            </a:r>
            <a:r>
              <a:rPr lang="en-US" altLang="zh-CN"/>
              <a:t>1”</a:t>
            </a:r>
            <a:r>
              <a:rPr lang="zh-CN" altLang="en-US"/>
              <a:t>，再对</a:t>
            </a:r>
            <a:r>
              <a:rPr lang="en-US" altLang="zh-CN"/>
              <a:t>R</a:t>
            </a:r>
            <a:r>
              <a:rPr lang="en-US" altLang="zh-CN" baseline="-25000"/>
              <a:t>i</a:t>
            </a:r>
            <a:r>
              <a:rPr lang="zh-CN" altLang="en-US"/>
              <a:t>左移一位后减除数，即</a:t>
            </a:r>
            <a:r>
              <a:rPr lang="en-US" altLang="zh-CN"/>
              <a:t>2R</a:t>
            </a:r>
            <a:r>
              <a:rPr lang="en-US" altLang="zh-CN" baseline="-25000"/>
              <a:t>i</a:t>
            </a:r>
            <a:r>
              <a:rPr lang="en-US" altLang="zh-CN"/>
              <a:t>-y*</a:t>
            </a:r>
            <a:r>
              <a:rPr lang="zh-CN" altLang="en-US"/>
              <a:t>。</a:t>
            </a:r>
          </a:p>
          <a:p>
            <a:pPr lvl="1">
              <a:lnSpc>
                <a:spcPct val="90000"/>
              </a:lnSpc>
            </a:pPr>
            <a:r>
              <a:rPr lang="zh-CN" altLang="en-US"/>
              <a:t>当余数</a:t>
            </a:r>
            <a:r>
              <a:rPr lang="en-US" altLang="zh-CN"/>
              <a:t>R</a:t>
            </a:r>
            <a:r>
              <a:rPr lang="en-US" altLang="zh-CN" baseline="-25000"/>
              <a:t>i</a:t>
            </a:r>
            <a:r>
              <a:rPr lang="en-US" altLang="zh-CN"/>
              <a:t>&lt;0</a:t>
            </a:r>
            <a:r>
              <a:rPr lang="zh-CN" altLang="en-US"/>
              <a:t>时，可上商“</a:t>
            </a:r>
            <a:r>
              <a:rPr lang="en-US" altLang="zh-CN"/>
              <a:t>0”</a:t>
            </a:r>
            <a:r>
              <a:rPr lang="zh-CN" altLang="en-US"/>
              <a:t>，然后再做</a:t>
            </a:r>
            <a:r>
              <a:rPr lang="en-US" altLang="zh-CN"/>
              <a:t>R</a:t>
            </a:r>
            <a:r>
              <a:rPr lang="en-US" altLang="zh-CN" baseline="-25000"/>
              <a:t>i</a:t>
            </a:r>
            <a:r>
              <a:rPr lang="en-US" altLang="zh-CN"/>
              <a:t>+y*</a:t>
            </a:r>
            <a:r>
              <a:rPr lang="zh-CN" altLang="en-US"/>
              <a:t>，即完成恢复余数的运算，再做左移和减除数，即</a:t>
            </a:r>
            <a:r>
              <a:rPr lang="en-US" altLang="zh-CN"/>
              <a:t>2(R</a:t>
            </a:r>
            <a:r>
              <a:rPr lang="en-US" altLang="zh-CN" baseline="-25000"/>
              <a:t>i</a:t>
            </a:r>
            <a:r>
              <a:rPr lang="en-US" altLang="zh-CN"/>
              <a:t>+y*)-y*</a:t>
            </a:r>
            <a:r>
              <a:rPr lang="zh-CN" altLang="en-US"/>
              <a:t>，也即</a:t>
            </a:r>
            <a:r>
              <a:rPr lang="en-US" altLang="zh-CN"/>
              <a:t>2R</a:t>
            </a:r>
            <a:r>
              <a:rPr lang="en-US" altLang="zh-CN" baseline="-25000"/>
              <a:t>i</a:t>
            </a:r>
            <a:r>
              <a:rPr lang="en-US" altLang="zh-CN"/>
              <a:t>+y*</a:t>
            </a:r>
            <a:r>
              <a:rPr lang="zh-CN" altLang="en-US"/>
              <a:t>。 </a:t>
            </a:r>
          </a:p>
          <a:p>
            <a:pPr lvl="1">
              <a:lnSpc>
                <a:spcPct val="90000"/>
              </a:lnSpc>
            </a:pPr>
            <a:r>
              <a:rPr lang="zh-CN" altLang="en-US"/>
              <a:t>因此，原码恢复余数法可归纳为：</a:t>
            </a:r>
            <a:br>
              <a:rPr lang="zh-CN" altLang="en-US"/>
            </a:br>
            <a:r>
              <a:rPr lang="zh-CN" altLang="en-US"/>
              <a:t>当余数</a:t>
            </a:r>
            <a:r>
              <a:rPr lang="en-US" altLang="zh-CN"/>
              <a:t>R</a:t>
            </a:r>
            <a:r>
              <a:rPr lang="en-US" altLang="zh-CN" baseline="-25000"/>
              <a:t>i</a:t>
            </a:r>
            <a:r>
              <a:rPr lang="en-US" altLang="zh-CN"/>
              <a:t>&gt;0</a:t>
            </a:r>
            <a:r>
              <a:rPr lang="zh-CN" altLang="en-US"/>
              <a:t>时，商上“</a:t>
            </a:r>
            <a:r>
              <a:rPr lang="en-US" altLang="zh-CN"/>
              <a:t>1”</a:t>
            </a:r>
            <a:r>
              <a:rPr lang="zh-CN" altLang="en-US"/>
              <a:t>，做</a:t>
            </a:r>
            <a:r>
              <a:rPr lang="en-US" altLang="zh-CN"/>
              <a:t>2R</a:t>
            </a:r>
            <a:r>
              <a:rPr lang="en-US" altLang="zh-CN" baseline="-25000"/>
              <a:t>i</a:t>
            </a:r>
            <a:r>
              <a:rPr lang="en-US" altLang="zh-CN"/>
              <a:t>-y*</a:t>
            </a:r>
            <a:r>
              <a:rPr lang="zh-CN" altLang="en-US"/>
              <a:t>的运算；</a:t>
            </a:r>
            <a:br>
              <a:rPr lang="zh-CN" altLang="en-US"/>
            </a:br>
            <a:r>
              <a:rPr lang="zh-CN" altLang="en-US"/>
              <a:t>当余数</a:t>
            </a:r>
            <a:r>
              <a:rPr lang="en-US" altLang="zh-CN"/>
              <a:t>R</a:t>
            </a:r>
            <a:r>
              <a:rPr lang="en-US" altLang="zh-CN" baseline="-25000"/>
              <a:t>i</a:t>
            </a:r>
            <a:r>
              <a:rPr lang="en-US" altLang="zh-CN"/>
              <a:t>&lt;0</a:t>
            </a:r>
            <a:r>
              <a:rPr lang="zh-CN" altLang="en-US"/>
              <a:t>时，商上“</a:t>
            </a:r>
            <a:r>
              <a:rPr lang="en-US" altLang="zh-CN"/>
              <a:t>0”</a:t>
            </a:r>
            <a:r>
              <a:rPr lang="zh-CN" altLang="en-US"/>
              <a:t>，做</a:t>
            </a:r>
            <a:r>
              <a:rPr lang="en-US" altLang="zh-CN"/>
              <a:t>2R</a:t>
            </a:r>
            <a:r>
              <a:rPr lang="en-US" altLang="zh-CN" baseline="-25000"/>
              <a:t>i</a:t>
            </a:r>
            <a:r>
              <a:rPr lang="en-US" altLang="zh-CN"/>
              <a:t>+y*</a:t>
            </a:r>
            <a:r>
              <a:rPr lang="zh-CN" altLang="en-US"/>
              <a:t>的运算。</a:t>
            </a:r>
          </a:p>
          <a:p>
            <a:pPr>
              <a:lnSpc>
                <a:spcPct val="90000"/>
              </a:lnSpc>
            </a:pPr>
            <a:r>
              <a:rPr lang="zh-CN" altLang="en-US"/>
              <a:t>这里已看不出余数的恢复问题了，而只是做加</a:t>
            </a:r>
            <a:r>
              <a:rPr lang="en-US" altLang="zh-CN"/>
              <a:t>y*</a:t>
            </a:r>
            <a:r>
              <a:rPr lang="zh-CN" altLang="en-US"/>
              <a:t>或减</a:t>
            </a:r>
            <a:r>
              <a:rPr lang="en-US" altLang="zh-CN"/>
              <a:t>y*</a:t>
            </a:r>
            <a:r>
              <a:rPr lang="zh-CN" altLang="en-US"/>
              <a:t>，因此，一般把它叫做加减交替法或不恢复余数法。</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148929">
            <a:extLst>
              <a:ext uri="{FF2B5EF4-FFF2-40B4-BE49-F238E27FC236}">
                <a16:creationId xmlns:a16="http://schemas.microsoft.com/office/drawing/2014/main" id="{EA5D0D58-0136-4F67-9742-3EB870601AEB}"/>
              </a:ext>
            </a:extLst>
          </p:cNvPr>
          <p:cNvSpPr>
            <a:spLocks noGrp="1" noChangeArrowheads="1"/>
          </p:cNvSpPr>
          <p:nvPr>
            <p:ph type="title"/>
          </p:nvPr>
        </p:nvSpPr>
        <p:spPr/>
        <p:txBody>
          <a:bodyPr/>
          <a:lstStyle/>
          <a:p>
            <a:r>
              <a:rPr lang="zh-CN" altLang="en-US">
                <a:solidFill>
                  <a:schemeClr val="tx1"/>
                </a:solidFill>
                <a:latin typeface="黑体" panose="02010609060101010101" pitchFamily="49" charset="-122"/>
                <a:ea typeface="黑体" panose="02010609060101010101" pitchFamily="49" charset="-122"/>
              </a:rPr>
              <a:t>例</a:t>
            </a:r>
          </a:p>
        </p:txBody>
      </p:sp>
      <p:sp>
        <p:nvSpPr>
          <p:cNvPr id="110594" name="文本占位符 1148930">
            <a:extLst>
              <a:ext uri="{FF2B5EF4-FFF2-40B4-BE49-F238E27FC236}">
                <a16:creationId xmlns:a16="http://schemas.microsoft.com/office/drawing/2014/main" id="{8313D53C-E72C-49DD-BF59-C17C2AE41DFC}"/>
              </a:ext>
            </a:extLst>
          </p:cNvPr>
          <p:cNvSpPr>
            <a:spLocks noGrp="1" noChangeArrowheads="1"/>
          </p:cNvSpPr>
          <p:nvPr>
            <p:ph idx="1"/>
          </p:nvPr>
        </p:nvSpPr>
        <p:spPr/>
        <p:txBody>
          <a:bodyPr/>
          <a:lstStyle/>
          <a:p>
            <a:r>
              <a:rPr lang="zh-CN" altLang="en-US" sz="2400"/>
              <a:t>已知</a:t>
            </a:r>
            <a:r>
              <a:rPr lang="en-US" altLang="zh-CN" sz="2400"/>
              <a:t>x=-0.1011,y=0.1101,</a:t>
            </a:r>
            <a:r>
              <a:rPr lang="zh-CN" altLang="en-US" sz="2400"/>
              <a:t>求：</a:t>
            </a:r>
            <a:r>
              <a:rPr lang="en-US" altLang="zh-CN" sz="2400"/>
              <a:t>[x/y]</a:t>
            </a:r>
            <a:r>
              <a:rPr lang="zh-CN" altLang="en-US" sz="2400" baseline="-25000"/>
              <a:t>原</a:t>
            </a:r>
            <a:r>
              <a:rPr lang="zh-CN" altLang="en-US" sz="2400"/>
              <a:t> </a:t>
            </a:r>
          </a:p>
          <a:p>
            <a:endParaRPr lang="zh-CN" altLang="en-US" sz="2400"/>
          </a:p>
          <a:p>
            <a:r>
              <a:rPr lang="zh-CN" altLang="en-US" sz="2400"/>
              <a:t>解：由</a:t>
            </a:r>
            <a:r>
              <a:rPr lang="en-US" altLang="zh-CN" sz="2400"/>
              <a:t>x*=0.1011</a:t>
            </a:r>
            <a:r>
              <a:rPr lang="zh-CN" altLang="en-US" sz="2400"/>
              <a:t>，</a:t>
            </a:r>
            <a:r>
              <a:rPr lang="en-US" altLang="zh-CN" sz="2400"/>
              <a:t>[x]</a:t>
            </a:r>
            <a:r>
              <a:rPr lang="zh-CN" altLang="en-US" sz="2400" baseline="-25000"/>
              <a:t>原</a:t>
            </a:r>
            <a:r>
              <a:rPr lang="en-US" altLang="zh-CN" sz="2400"/>
              <a:t>=1.1011</a:t>
            </a:r>
          </a:p>
          <a:p>
            <a:pPr>
              <a:buFontTx/>
              <a:buNone/>
            </a:pPr>
            <a:r>
              <a:rPr lang="zh-CN" altLang="en-US" sz="2400"/>
              <a:t>　　　　</a:t>
            </a:r>
            <a:r>
              <a:rPr lang="en-US" altLang="zh-CN" sz="2400"/>
              <a:t>y*=0.1101</a:t>
            </a:r>
            <a:r>
              <a:rPr lang="zh-CN" altLang="en-US" sz="2400"/>
              <a:t>，</a:t>
            </a:r>
            <a:r>
              <a:rPr lang="en-US" altLang="zh-CN" sz="2400"/>
              <a:t>[-y]</a:t>
            </a:r>
            <a:r>
              <a:rPr lang="zh-CN" altLang="en-US" sz="2400" baseline="-25000"/>
              <a:t>补</a:t>
            </a:r>
            <a:r>
              <a:rPr lang="en-US" altLang="zh-CN" sz="2400"/>
              <a:t>=1.0011, [y]</a:t>
            </a:r>
            <a:r>
              <a:rPr lang="zh-CN" altLang="en-US" sz="2400" baseline="-25000"/>
              <a:t>原</a:t>
            </a:r>
            <a:r>
              <a:rPr lang="en-US" altLang="zh-CN" sz="2400"/>
              <a:t>=0.1101</a:t>
            </a:r>
          </a:p>
          <a:p>
            <a:pPr>
              <a:buFontTx/>
              <a:buNone/>
            </a:pPr>
            <a:r>
              <a:rPr lang="zh-CN" altLang="en-US" sz="2400"/>
              <a:t>　　商值的求解过程如下：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146881">
            <a:extLst>
              <a:ext uri="{FF2B5EF4-FFF2-40B4-BE49-F238E27FC236}">
                <a16:creationId xmlns:a16="http://schemas.microsoft.com/office/drawing/2014/main" id="{AEAE288A-F8EB-4ECB-8D5D-FA62E30A0BC6}"/>
              </a:ext>
            </a:extLst>
          </p:cNvPr>
          <p:cNvSpPr>
            <a:spLocks noGrp="1" noChangeArrowheads="1"/>
          </p:cNvSpPr>
          <p:nvPr>
            <p:ph type="title"/>
          </p:nvPr>
        </p:nvSpPr>
        <p:spPr/>
        <p:txBody>
          <a:bodyPr/>
          <a:lstStyle/>
          <a:p>
            <a:r>
              <a:rPr lang="zh-CN" altLang="en-US">
                <a:solidFill>
                  <a:schemeClr val="tx1"/>
                </a:solidFill>
                <a:latin typeface="黑体" panose="02010609060101010101" pitchFamily="49" charset="-122"/>
                <a:ea typeface="黑体" panose="02010609060101010101" pitchFamily="49" charset="-122"/>
              </a:rPr>
              <a:t>例（续）</a:t>
            </a:r>
          </a:p>
        </p:txBody>
      </p:sp>
      <p:graphicFrame>
        <p:nvGraphicFramePr>
          <p:cNvPr id="1146984" name="表格 1146983">
            <a:extLst>
              <a:ext uri="{FF2B5EF4-FFF2-40B4-BE49-F238E27FC236}">
                <a16:creationId xmlns:a16="http://schemas.microsoft.com/office/drawing/2014/main" id="{645A6F33-5DB9-4FC4-A875-E14C0C63EDC4}"/>
              </a:ext>
            </a:extLst>
          </p:cNvPr>
          <p:cNvGraphicFramePr/>
          <p:nvPr/>
        </p:nvGraphicFramePr>
        <p:xfrm>
          <a:off x="1042988" y="1125538"/>
          <a:ext cx="6985000" cy="5516838"/>
        </p:xfrm>
        <a:graphic>
          <a:graphicData uri="http://schemas.openxmlformats.org/drawingml/2006/table">
            <a:tbl>
              <a:tblPr/>
              <a:tblGrid>
                <a:gridCol w="2595563">
                  <a:extLst>
                    <a:ext uri="{9D8B030D-6E8A-4147-A177-3AD203B41FA5}">
                      <a16:colId xmlns:a16="http://schemas.microsoft.com/office/drawing/2014/main" val="20000"/>
                    </a:ext>
                  </a:extLst>
                </a:gridCol>
                <a:gridCol w="1404937">
                  <a:extLst>
                    <a:ext uri="{9D8B030D-6E8A-4147-A177-3AD203B41FA5}">
                      <a16:colId xmlns:a16="http://schemas.microsoft.com/office/drawing/2014/main" val="20001"/>
                    </a:ext>
                  </a:extLst>
                </a:gridCol>
                <a:gridCol w="2984500">
                  <a:extLst>
                    <a:ext uri="{9D8B030D-6E8A-4147-A177-3AD203B41FA5}">
                      <a16:colId xmlns:a16="http://schemas.microsoft.com/office/drawing/2014/main" val="20002"/>
                    </a:ext>
                  </a:extLst>
                </a:gridCol>
              </a:tblGrid>
              <a:tr h="39621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被除数</a:t>
                      </a:r>
                      <a:r>
                        <a:rPr lang="en-US" altLang="zh-CN" sz="2000" b="0" dirty="0">
                          <a:ea typeface="宋体" panose="02010600030101010101" pitchFamily="2" charset="-122"/>
                        </a:rPr>
                        <a:t>(</a:t>
                      </a:r>
                      <a:r>
                        <a:rPr lang="zh-CN" altLang="en-US" sz="2000" b="0" dirty="0">
                          <a:ea typeface="宋体" panose="02010600030101010101" pitchFamily="2" charset="-122"/>
                        </a:rPr>
                        <a:t>余数</a:t>
                      </a:r>
                      <a:r>
                        <a:rPr lang="en-US" altLang="zh-CN" sz="2000" b="0">
                          <a:ea typeface="宋体" panose="02010600030101010101" pitchFamily="2" charset="-122"/>
                        </a:rPr>
                        <a:t>)</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商</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说</a:t>
                      </a:r>
                      <a:r>
                        <a:rPr lang="en-US" altLang="zh-CN" sz="2000" b="0" dirty="0">
                          <a:ea typeface="宋体" panose="02010600030101010101" pitchFamily="2" charset="-122"/>
                        </a:rPr>
                        <a:t>     </a:t>
                      </a:r>
                      <a:r>
                        <a:rPr lang="zh-CN" altLang="en-US" sz="2000" b="0" dirty="0">
                          <a:ea typeface="宋体" panose="02010600030101010101" pitchFamily="2" charset="-122"/>
                        </a:rPr>
                        <a:t>明</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0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0.1011</a:t>
                      </a:r>
                      <a:br>
                        <a:rPr lang="en-US" altLang="zh-CN" sz="2000" b="0">
                          <a:ea typeface="宋体" panose="02010600030101010101" pitchFamily="2" charset="-122"/>
                        </a:rPr>
                      </a:br>
                      <a:r>
                        <a:rPr lang="en-US" altLang="zh-CN" sz="2000" b="0">
                          <a:ea typeface="宋体" panose="02010600030101010101" pitchFamily="2" charset="-122"/>
                        </a:rPr>
                        <a:t>+ 1. 0011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0.0000</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+[-y*]</a:t>
                      </a:r>
                      <a:r>
                        <a:rPr lang="zh-CN" altLang="en-US" sz="2000" b="0" baseline="-30000" dirty="0">
                          <a:ea typeface="宋体" panose="02010600030101010101" pitchFamily="2" charset="-122"/>
                        </a:rPr>
                        <a:t>补</a:t>
                      </a:r>
                      <a:r>
                        <a:rPr lang="zh-CN" altLang="en-US" sz="2000" b="0" dirty="0">
                          <a:ea typeface="宋体" panose="02010600030101010101" pitchFamily="2" charset="-122"/>
                        </a:rPr>
                        <a:t>（减除数）</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00578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1.1110</a:t>
                      </a:r>
                      <a:br>
                        <a:rPr lang="en-US" altLang="zh-CN" sz="2000" b="0">
                          <a:ea typeface="宋体" panose="02010600030101010101" pitchFamily="2" charset="-122"/>
                        </a:rPr>
                      </a:br>
                      <a:r>
                        <a:rPr lang="en-US" altLang="zh-CN" sz="2000" b="0">
                          <a:ea typeface="宋体" panose="02010600030101010101" pitchFamily="2" charset="-122"/>
                        </a:rPr>
                        <a:t>   1.1100</a:t>
                      </a:r>
                      <a:br>
                        <a:rPr lang="en-US" altLang="zh-CN" sz="2000" b="0">
                          <a:ea typeface="宋体" panose="02010600030101010101" pitchFamily="2" charset="-122"/>
                        </a:rPr>
                      </a:br>
                      <a:r>
                        <a:rPr lang="en-US" altLang="zh-CN" sz="2000" b="0">
                          <a:ea typeface="宋体" panose="02010600030101010101" pitchFamily="2" charset="-122"/>
                        </a:rPr>
                        <a:t>+ 0.1101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a:t>
                      </a:r>
                      <a:r>
                        <a:rPr lang="en-US" altLang="zh-CN" sz="2000" b="0">
                          <a:solidFill>
                            <a:srgbClr val="A50021"/>
                          </a:solidFill>
                          <a:ea typeface="宋体" panose="02010600030101010101" pitchFamily="2" charset="-122"/>
                        </a:rPr>
                        <a:t>0</a:t>
                      </a:r>
                      <a:br>
                        <a:rPr lang="en-US" altLang="zh-CN" sz="2000" b="0">
                          <a:ea typeface="宋体" panose="02010600030101010101" pitchFamily="2" charset="-122"/>
                        </a:rPr>
                      </a:br>
                      <a:r>
                        <a:rPr lang="en-US" altLang="zh-CN" sz="2000" b="0">
                          <a:ea typeface="宋体" panose="02010600030101010101" pitchFamily="2" charset="-122"/>
                        </a:rPr>
                        <a:t>     0</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余数为负，上商</a:t>
                      </a:r>
                      <a:r>
                        <a:rPr lang="en-US" altLang="zh-CN" sz="2000" b="0" dirty="0">
                          <a:ea typeface="宋体" panose="02010600030101010101" pitchFamily="2" charset="-122"/>
                        </a:rPr>
                        <a:t>0</a:t>
                      </a:r>
                      <a:br>
                        <a:rPr lang="en-US" altLang="zh-CN" sz="2000" b="0" dirty="0">
                          <a:ea typeface="宋体" panose="02010600030101010101" pitchFamily="2" charset="-122"/>
                        </a:rPr>
                      </a:br>
                      <a:r>
                        <a:rPr lang="en-US" altLang="zh-CN" sz="2000" b="0" dirty="0">
                          <a:ea typeface="宋体" panose="02010600030101010101" pitchFamily="2" charset="-122"/>
                        </a:rPr>
                        <a:t>← 1</a:t>
                      </a:r>
                      <a:r>
                        <a:rPr lang="zh-CN" altLang="en-US" sz="2000" b="0" dirty="0">
                          <a:ea typeface="宋体" panose="02010600030101010101" pitchFamily="2" charset="-122"/>
                        </a:rPr>
                        <a:t>位</a:t>
                      </a:r>
                      <a:br>
                        <a:rPr lang="zh-CN" altLang="en-US" sz="2000" b="0" dirty="0">
                          <a:ea typeface="宋体" panose="02010600030101010101" pitchFamily="2" charset="-122"/>
                        </a:rPr>
                      </a:br>
                      <a:r>
                        <a:rPr lang="en-US" altLang="zh-CN" sz="2000" b="0">
                          <a:ea typeface="宋体" panose="02010600030101010101" pitchFamily="2" charset="-122"/>
                        </a:rPr>
                        <a:t>+[y*]</a:t>
                      </a:r>
                      <a:r>
                        <a:rPr lang="zh-CN" altLang="en-US" sz="2000" b="0" baseline="-30000" dirty="0">
                          <a:ea typeface="宋体" panose="02010600030101010101" pitchFamily="2" charset="-122"/>
                        </a:rPr>
                        <a:t>补 </a:t>
                      </a:r>
                      <a:r>
                        <a:rPr lang="en-US" altLang="zh-CN" sz="2000" b="0" dirty="0">
                          <a:ea typeface="宋体" panose="02010600030101010101" pitchFamily="2" charset="-122"/>
                        </a:rPr>
                        <a:t>(</a:t>
                      </a:r>
                      <a:r>
                        <a:rPr lang="zh-CN" altLang="en-US" sz="2000" b="0" dirty="0">
                          <a:ea typeface="宋体" panose="02010600030101010101" pitchFamily="2" charset="-122"/>
                        </a:rPr>
                        <a:t>加除数</a:t>
                      </a:r>
                      <a:r>
                        <a:rPr lang="en-US" altLang="zh-CN" sz="2000" b="0">
                          <a:ea typeface="宋体" panose="02010600030101010101" pitchFamily="2" charset="-122"/>
                        </a:rPr>
                        <a:t>)</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00578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0.1001</a:t>
                      </a:r>
                      <a:br>
                        <a:rPr lang="en-US" altLang="zh-CN" sz="2000" b="0">
                          <a:ea typeface="宋体" panose="02010600030101010101" pitchFamily="2" charset="-122"/>
                        </a:rPr>
                      </a:br>
                      <a:r>
                        <a:rPr lang="en-US" altLang="zh-CN" sz="2000" b="0">
                          <a:ea typeface="宋体" panose="02010600030101010101" pitchFamily="2" charset="-122"/>
                        </a:rPr>
                        <a:t>   1.0010</a:t>
                      </a:r>
                      <a:br>
                        <a:rPr lang="en-US" altLang="zh-CN" sz="2000" b="0">
                          <a:ea typeface="宋体" panose="02010600030101010101" pitchFamily="2" charset="-122"/>
                        </a:rPr>
                      </a:br>
                      <a:r>
                        <a:rPr lang="en-US" altLang="zh-CN" sz="2000" b="0">
                          <a:ea typeface="宋体" panose="02010600030101010101" pitchFamily="2" charset="-122"/>
                        </a:rPr>
                        <a:t>+ 1.0011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dirty="0">
                          <a:ea typeface="宋体" panose="02010600030101010101" pitchFamily="2" charset="-122"/>
                        </a:rPr>
                        <a:t>        </a:t>
                      </a:r>
                      <a:r>
                        <a:rPr lang="en-US" altLang="zh-CN" sz="2000" b="0">
                          <a:ea typeface="宋体" panose="02010600030101010101" pitchFamily="2" charset="-122"/>
                        </a:rPr>
                        <a:t>0 </a:t>
                      </a:r>
                      <a:r>
                        <a:rPr lang="en-US" altLang="zh-CN" sz="2000" b="0">
                          <a:solidFill>
                            <a:srgbClr val="A50021"/>
                          </a:solidFill>
                          <a:ea typeface="宋体" panose="02010600030101010101" pitchFamily="2" charset="-122"/>
                        </a:rPr>
                        <a:t>1</a:t>
                      </a:r>
                      <a:br>
                        <a:rPr lang="en-US" altLang="zh-CN" sz="2000" b="0">
                          <a:ea typeface="宋体" panose="02010600030101010101" pitchFamily="2" charset="-122"/>
                        </a:rPr>
                      </a:br>
                      <a:r>
                        <a:rPr lang="en-US" altLang="zh-CN" sz="2000" b="0">
                          <a:ea typeface="宋体" panose="02010600030101010101" pitchFamily="2" charset="-122"/>
                        </a:rPr>
                        <a:t> 0 1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余数为正，上商</a:t>
                      </a:r>
                      <a:r>
                        <a:rPr lang="en-US" altLang="zh-CN" sz="2000" b="0" dirty="0">
                          <a:ea typeface="宋体" panose="02010600030101010101" pitchFamily="2" charset="-122"/>
                        </a:rPr>
                        <a:t>1</a:t>
                      </a:r>
                      <a:br>
                        <a:rPr lang="en-US" altLang="zh-CN" sz="2000" b="0" dirty="0">
                          <a:ea typeface="宋体" panose="02010600030101010101" pitchFamily="2" charset="-122"/>
                        </a:rPr>
                      </a:br>
                      <a:r>
                        <a:rPr lang="en-US" altLang="zh-CN" sz="2000" b="0" dirty="0">
                          <a:ea typeface="宋体" panose="02010600030101010101" pitchFamily="2" charset="-122"/>
                        </a:rPr>
                        <a:t>← 1</a:t>
                      </a:r>
                      <a:r>
                        <a:rPr lang="zh-CN" altLang="en-US" sz="2000" b="0" dirty="0">
                          <a:ea typeface="宋体" panose="02010600030101010101" pitchFamily="2" charset="-122"/>
                        </a:rPr>
                        <a:t>位</a:t>
                      </a:r>
                      <a:br>
                        <a:rPr lang="zh-CN" altLang="en-US" sz="2000" b="0" dirty="0">
                          <a:ea typeface="宋体" panose="02010600030101010101" pitchFamily="2" charset="-122"/>
                        </a:rPr>
                      </a:br>
                      <a:r>
                        <a:rPr lang="en-US" altLang="zh-CN" sz="2000" b="0">
                          <a:ea typeface="宋体" panose="02010600030101010101" pitchFamily="2" charset="-122"/>
                        </a:rPr>
                        <a:t>+[-y*]</a:t>
                      </a:r>
                      <a:r>
                        <a:rPr lang="zh-CN" altLang="en-US" sz="2000" b="0" baseline="-30000" dirty="0">
                          <a:ea typeface="宋体" panose="02010600030101010101" pitchFamily="2" charset="-122"/>
                        </a:rPr>
                        <a:t>补</a:t>
                      </a:r>
                      <a:r>
                        <a:rPr lang="zh-CN" altLang="en-US" sz="2000" b="0" dirty="0">
                          <a:ea typeface="宋体" panose="02010600030101010101" pitchFamily="2" charset="-122"/>
                        </a:rPr>
                        <a:t>（减除数）</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00578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0.0101</a:t>
                      </a:r>
                      <a:br>
                        <a:rPr lang="en-US" altLang="zh-CN" sz="2000" b="0">
                          <a:ea typeface="宋体" panose="02010600030101010101" pitchFamily="2" charset="-122"/>
                        </a:rPr>
                      </a:br>
                      <a:r>
                        <a:rPr lang="en-US" altLang="zh-CN" sz="2000" b="0">
                          <a:ea typeface="宋体" panose="02010600030101010101" pitchFamily="2" charset="-122"/>
                        </a:rPr>
                        <a:t>   0.1010</a:t>
                      </a:r>
                      <a:br>
                        <a:rPr lang="en-US" altLang="zh-CN" sz="2000" b="0">
                          <a:ea typeface="宋体" panose="02010600030101010101" pitchFamily="2" charset="-122"/>
                        </a:rPr>
                      </a:br>
                      <a:r>
                        <a:rPr lang="en-US" altLang="zh-CN" sz="2000" b="0">
                          <a:ea typeface="宋体" panose="02010600030101010101" pitchFamily="2" charset="-122"/>
                        </a:rPr>
                        <a:t>+ 1.0011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0 1 </a:t>
                      </a:r>
                      <a:r>
                        <a:rPr lang="en-US" altLang="zh-CN" sz="2000" b="0">
                          <a:solidFill>
                            <a:srgbClr val="A50021"/>
                          </a:solidFill>
                          <a:ea typeface="宋体" panose="02010600030101010101" pitchFamily="2" charset="-122"/>
                        </a:rPr>
                        <a:t>1</a:t>
                      </a:r>
                      <a:endParaRPr lang="en-US" altLang="zh-CN" sz="2000" b="0">
                        <a:ea typeface="宋体" panose="02010600030101010101" pitchFamily="2" charset="-122"/>
                      </a:endParaRPr>
                    </a:p>
                    <a:p>
                      <a:pPr marL="0" lvl="0" indent="0">
                        <a:spcBef>
                          <a:spcPct val="0"/>
                        </a:spcBef>
                        <a:buNone/>
                      </a:pPr>
                      <a:r>
                        <a:rPr lang="en-US" altLang="zh-CN" sz="2000" b="0">
                          <a:ea typeface="宋体" panose="02010600030101010101" pitchFamily="2" charset="-122"/>
                        </a:rPr>
                        <a:t>    0 1 1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余数为正，上商</a:t>
                      </a:r>
                      <a:r>
                        <a:rPr lang="en-US" altLang="zh-CN" sz="2000" b="0" dirty="0">
                          <a:ea typeface="宋体" panose="02010600030101010101" pitchFamily="2" charset="-122"/>
                        </a:rPr>
                        <a:t>1</a:t>
                      </a:r>
                      <a:br>
                        <a:rPr lang="en-US" altLang="zh-CN" sz="2000" b="0" dirty="0">
                          <a:ea typeface="宋体" panose="02010600030101010101" pitchFamily="2" charset="-122"/>
                        </a:rPr>
                      </a:br>
                      <a:r>
                        <a:rPr lang="en-US" altLang="zh-CN" sz="2000" b="0" dirty="0">
                          <a:ea typeface="宋体" panose="02010600030101010101" pitchFamily="2" charset="-122"/>
                        </a:rPr>
                        <a:t>← 1</a:t>
                      </a:r>
                      <a:r>
                        <a:rPr lang="zh-CN" altLang="en-US" sz="2000" b="0" dirty="0">
                          <a:ea typeface="宋体" panose="02010600030101010101" pitchFamily="2" charset="-122"/>
                        </a:rPr>
                        <a:t>位</a:t>
                      </a:r>
                      <a:br>
                        <a:rPr lang="zh-CN" altLang="en-US" sz="2000" b="0" dirty="0">
                          <a:ea typeface="宋体" panose="02010600030101010101" pitchFamily="2" charset="-122"/>
                        </a:rPr>
                      </a:br>
                      <a:r>
                        <a:rPr lang="en-US" altLang="zh-CN" sz="2000" b="0">
                          <a:ea typeface="宋体" panose="02010600030101010101" pitchFamily="2" charset="-122"/>
                        </a:rPr>
                        <a:t>+[-y*]</a:t>
                      </a:r>
                      <a:r>
                        <a:rPr lang="zh-CN" altLang="en-US" sz="2000" b="0" baseline="-30000" dirty="0">
                          <a:ea typeface="宋体" panose="02010600030101010101" pitchFamily="2" charset="-122"/>
                        </a:rPr>
                        <a:t>补</a:t>
                      </a:r>
                      <a:r>
                        <a:rPr lang="zh-CN" altLang="en-US" sz="2000" b="0" dirty="0">
                          <a:ea typeface="宋体" panose="02010600030101010101" pitchFamily="2" charset="-122"/>
                        </a:rPr>
                        <a:t>（减除数）</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100578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1.1101</a:t>
                      </a:r>
                      <a:br>
                        <a:rPr lang="en-US" altLang="zh-CN" sz="2000" b="0">
                          <a:ea typeface="宋体" panose="02010600030101010101" pitchFamily="2" charset="-122"/>
                        </a:rPr>
                      </a:br>
                      <a:r>
                        <a:rPr lang="en-US" altLang="zh-CN" sz="2000" b="0">
                          <a:ea typeface="宋体" panose="02010600030101010101" pitchFamily="2" charset="-122"/>
                        </a:rPr>
                        <a:t>   1.1010</a:t>
                      </a:r>
                      <a:br>
                        <a:rPr lang="en-US" altLang="zh-CN" sz="2000" b="0">
                          <a:ea typeface="宋体" panose="02010600030101010101" pitchFamily="2" charset="-122"/>
                        </a:rPr>
                      </a:br>
                      <a:r>
                        <a:rPr lang="en-US" altLang="zh-CN" sz="2000" b="0">
                          <a:ea typeface="宋体" panose="02010600030101010101" pitchFamily="2" charset="-122"/>
                        </a:rPr>
                        <a:t>+ 0.1101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000" b="0">
                          <a:ea typeface="宋体" panose="02010600030101010101" pitchFamily="2" charset="-122"/>
                        </a:rPr>
                        <a:t>     0 1 1 </a:t>
                      </a:r>
                      <a:r>
                        <a:rPr lang="en-US" altLang="zh-CN" sz="2000" b="0">
                          <a:solidFill>
                            <a:srgbClr val="A50021"/>
                          </a:solidFill>
                          <a:ea typeface="宋体" panose="02010600030101010101" pitchFamily="2" charset="-122"/>
                        </a:rPr>
                        <a:t>0</a:t>
                      </a:r>
                      <a:br>
                        <a:rPr lang="en-US" altLang="zh-CN" sz="2000" b="0">
                          <a:ea typeface="宋体" panose="02010600030101010101" pitchFamily="2" charset="-122"/>
                        </a:rPr>
                      </a:br>
                      <a:r>
                        <a:rPr lang="en-US" altLang="zh-CN" sz="2000" b="0">
                          <a:ea typeface="宋体" panose="02010600030101010101" pitchFamily="2" charset="-122"/>
                        </a:rPr>
                        <a:t>  0 1 1 0</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余数为负，上商</a:t>
                      </a:r>
                      <a:r>
                        <a:rPr lang="en-US" altLang="zh-CN" sz="2000" b="0" dirty="0">
                          <a:ea typeface="宋体" panose="02010600030101010101" pitchFamily="2" charset="-122"/>
                        </a:rPr>
                        <a:t>0</a:t>
                      </a:r>
                      <a:br>
                        <a:rPr lang="en-US" altLang="zh-CN" sz="2000" b="0" dirty="0">
                          <a:ea typeface="宋体" panose="02010600030101010101" pitchFamily="2" charset="-122"/>
                        </a:rPr>
                      </a:br>
                      <a:r>
                        <a:rPr lang="en-US" altLang="zh-CN" sz="2000" b="0" dirty="0">
                          <a:ea typeface="宋体" panose="02010600030101010101" pitchFamily="2" charset="-122"/>
                        </a:rPr>
                        <a:t>← 1</a:t>
                      </a:r>
                      <a:r>
                        <a:rPr lang="zh-CN" altLang="en-US" sz="2000" b="0" dirty="0">
                          <a:ea typeface="宋体" panose="02010600030101010101" pitchFamily="2" charset="-122"/>
                        </a:rPr>
                        <a:t>位</a:t>
                      </a:r>
                      <a:br>
                        <a:rPr lang="zh-CN" altLang="en-US" sz="2000" b="0" dirty="0">
                          <a:ea typeface="宋体" panose="02010600030101010101" pitchFamily="2" charset="-122"/>
                        </a:rPr>
                      </a:br>
                      <a:r>
                        <a:rPr lang="en-US" altLang="zh-CN" sz="2000" b="0">
                          <a:ea typeface="宋体" panose="02010600030101010101" pitchFamily="2" charset="-122"/>
                        </a:rPr>
                        <a:t>+[y*]</a:t>
                      </a:r>
                      <a:r>
                        <a:rPr lang="zh-CN" altLang="en-US" sz="2000" b="0" baseline="-30000" dirty="0">
                          <a:ea typeface="宋体" panose="02010600030101010101" pitchFamily="2" charset="-122"/>
                        </a:rPr>
                        <a:t>补 </a:t>
                      </a:r>
                      <a:r>
                        <a:rPr lang="en-US" altLang="zh-CN" sz="2000" b="0" dirty="0">
                          <a:ea typeface="宋体" panose="02010600030101010101" pitchFamily="2" charset="-122"/>
                        </a:rPr>
                        <a:t>(</a:t>
                      </a:r>
                      <a:r>
                        <a:rPr lang="zh-CN" altLang="en-US" sz="2000" b="0" dirty="0">
                          <a:ea typeface="宋体" panose="02010600030101010101" pitchFamily="2" charset="-122"/>
                        </a:rPr>
                        <a:t>加除数</a:t>
                      </a:r>
                      <a:r>
                        <a:rPr lang="en-US" altLang="zh-CN" sz="2000" b="0">
                          <a:ea typeface="宋体" panose="02010600030101010101" pitchFamily="2" charset="-122"/>
                        </a:rPr>
                        <a:t>)</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9621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   0.0111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0 1 1 0 </a:t>
                      </a:r>
                      <a:r>
                        <a:rPr lang="en-US" altLang="zh-CN" sz="2000" b="0">
                          <a:solidFill>
                            <a:srgbClr val="A50021"/>
                          </a:solidFill>
                          <a:ea typeface="宋体" panose="02010600030101010101" pitchFamily="2" charset="-122"/>
                        </a:rPr>
                        <a:t>1</a:t>
                      </a:r>
                      <a:endParaRPr lang="zh-CN" altLang="en-US" sz="2000" b="0">
                        <a:solidFill>
                          <a:srgbClr val="A50021"/>
                        </a:solidFill>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000" b="0" dirty="0">
                          <a:ea typeface="宋体" panose="02010600030101010101" pitchFamily="2" charset="-122"/>
                        </a:rPr>
                        <a:t>余数为正，上商</a:t>
                      </a:r>
                      <a:r>
                        <a:rPr lang="en-US" altLang="zh-CN" sz="2000" b="0">
                          <a:ea typeface="宋体" panose="02010600030101010101" pitchFamily="2" charset="-122"/>
                        </a:rPr>
                        <a:t>1</a:t>
                      </a:r>
                      <a:endParaRPr lang="zh-CN" altLang="en-US" sz="2000" b="0">
                        <a:ea typeface="宋体" panose="02010600030101010101"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147905">
            <a:extLst>
              <a:ext uri="{FF2B5EF4-FFF2-40B4-BE49-F238E27FC236}">
                <a16:creationId xmlns:a16="http://schemas.microsoft.com/office/drawing/2014/main" id="{9F7B2385-F99F-4713-A17C-BCC7447485C6}"/>
              </a:ext>
            </a:extLst>
          </p:cNvPr>
          <p:cNvSpPr>
            <a:spLocks noGrp="1" noChangeArrowheads="1"/>
          </p:cNvSpPr>
          <p:nvPr>
            <p:ph type="title"/>
          </p:nvPr>
        </p:nvSpPr>
        <p:spPr/>
        <p:txBody>
          <a:bodyPr/>
          <a:lstStyle/>
          <a:p>
            <a:r>
              <a:rPr lang="zh-CN" altLang="en-US">
                <a:solidFill>
                  <a:schemeClr val="tx1"/>
                </a:solidFill>
                <a:latin typeface="黑体" panose="02010609060101010101" pitchFamily="49" charset="-122"/>
                <a:ea typeface="黑体" panose="02010609060101010101" pitchFamily="49" charset="-122"/>
              </a:rPr>
              <a:t>例（续）</a:t>
            </a:r>
          </a:p>
        </p:txBody>
      </p:sp>
      <p:sp>
        <p:nvSpPr>
          <p:cNvPr id="112642" name="文本占位符 1147906">
            <a:extLst>
              <a:ext uri="{FF2B5EF4-FFF2-40B4-BE49-F238E27FC236}">
                <a16:creationId xmlns:a16="http://schemas.microsoft.com/office/drawing/2014/main" id="{28D151B3-F164-4523-A729-6BF946979C2F}"/>
              </a:ext>
            </a:extLst>
          </p:cNvPr>
          <p:cNvSpPr>
            <a:spLocks noGrp="1" noChangeArrowheads="1"/>
          </p:cNvSpPr>
          <p:nvPr>
            <p:ph idx="1"/>
          </p:nvPr>
        </p:nvSpPr>
        <p:spPr>
          <a:xfrm>
            <a:off x="457200" y="1268413"/>
            <a:ext cx="8435975" cy="5184775"/>
          </a:xfrm>
        </p:spPr>
        <p:txBody>
          <a:bodyPr/>
          <a:lstStyle/>
          <a:p>
            <a:pPr>
              <a:lnSpc>
                <a:spcPct val="90000"/>
              </a:lnSpc>
            </a:pPr>
            <a:r>
              <a:rPr lang="zh-CN" altLang="en-US"/>
              <a:t>商的符号位为 </a:t>
            </a:r>
          </a:p>
          <a:p>
            <a:pPr>
              <a:lnSpc>
                <a:spcPct val="90000"/>
              </a:lnSpc>
            </a:pPr>
            <a:r>
              <a:rPr lang="zh-CN" altLang="en-US"/>
              <a:t>所以</a:t>
            </a:r>
            <a:r>
              <a:rPr lang="en-US" altLang="zh-CN"/>
              <a:t>[x/y]</a:t>
            </a:r>
            <a:r>
              <a:rPr lang="zh-CN" altLang="en-US" baseline="-25000"/>
              <a:t>原</a:t>
            </a:r>
            <a:r>
              <a:rPr lang="en-US" altLang="zh-CN"/>
              <a:t>=1.1101</a:t>
            </a:r>
          </a:p>
          <a:p>
            <a:pPr>
              <a:lnSpc>
                <a:spcPct val="90000"/>
              </a:lnSpc>
            </a:pPr>
            <a:endParaRPr lang="en-US" altLang="zh-CN"/>
          </a:p>
          <a:p>
            <a:pPr>
              <a:lnSpc>
                <a:spcPct val="90000"/>
              </a:lnSpc>
            </a:pPr>
            <a:r>
              <a:rPr lang="zh-CN" altLang="en-US"/>
              <a:t>分析此例可见，</a:t>
            </a:r>
            <a:r>
              <a:rPr lang="en-US" altLang="zh-CN"/>
              <a:t>n</a:t>
            </a:r>
            <a:r>
              <a:rPr lang="zh-CN" altLang="en-US"/>
              <a:t>位小数的除法共上商</a:t>
            </a:r>
            <a:r>
              <a:rPr lang="en-US" altLang="zh-CN"/>
              <a:t>n+1</a:t>
            </a:r>
            <a:r>
              <a:rPr lang="zh-CN" altLang="en-US"/>
              <a:t>次，第一次商用来判断是否溢出。</a:t>
            </a:r>
          </a:p>
          <a:p>
            <a:pPr>
              <a:lnSpc>
                <a:spcPct val="90000"/>
              </a:lnSpc>
            </a:pPr>
            <a:r>
              <a:rPr lang="zh-CN" altLang="en-US"/>
              <a:t>倘若比例因子选择恰当，除数结果不溢出，则第一次商肯定是</a:t>
            </a:r>
            <a:r>
              <a:rPr lang="en-US" altLang="zh-CN"/>
              <a:t>0</a:t>
            </a:r>
            <a:r>
              <a:rPr lang="zh-CN" altLang="en-US"/>
              <a:t>。如果省去这位商，只需上商</a:t>
            </a:r>
            <a:r>
              <a:rPr lang="en-US" altLang="zh-CN"/>
              <a:t>n</a:t>
            </a:r>
            <a:r>
              <a:rPr lang="zh-CN" altLang="en-US"/>
              <a:t>次即可，此时除法运算一开始应将被除数左移一位减去除数，然后再根据余数上商。  </a:t>
            </a:r>
          </a:p>
        </p:txBody>
      </p:sp>
      <p:pic>
        <p:nvPicPr>
          <p:cNvPr id="112643" name="图片 1147908" descr="image043">
            <a:extLst>
              <a:ext uri="{FF2B5EF4-FFF2-40B4-BE49-F238E27FC236}">
                <a16:creationId xmlns:a16="http://schemas.microsoft.com/office/drawing/2014/main" id="{270DDD47-76C6-428A-B4BE-463E4DA0E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41438"/>
            <a:ext cx="2592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120257">
            <a:extLst>
              <a:ext uri="{FF2B5EF4-FFF2-40B4-BE49-F238E27FC236}">
                <a16:creationId xmlns:a16="http://schemas.microsoft.com/office/drawing/2014/main" id="{A2FCAB1C-6610-4C65-93E8-B9A88E6F86A4}"/>
              </a:ext>
            </a:extLst>
          </p:cNvPr>
          <p:cNvSpPr>
            <a:spLocks noGrp="1" noChangeArrowheads="1"/>
          </p:cNvSpPr>
          <p:nvPr>
            <p:ph type="title"/>
          </p:nvPr>
        </p:nvSpPr>
        <p:spPr/>
        <p:txBody>
          <a:bodyPr/>
          <a:lstStyle/>
          <a:p>
            <a:r>
              <a:rPr lang="zh-CN" altLang="en-US"/>
              <a:t>原码加减交替法所需的硬件配置</a:t>
            </a:r>
          </a:p>
        </p:txBody>
      </p:sp>
      <p:pic>
        <p:nvPicPr>
          <p:cNvPr id="113666" name="图片 1120261" descr="image047">
            <a:extLst>
              <a:ext uri="{FF2B5EF4-FFF2-40B4-BE49-F238E27FC236}">
                <a16:creationId xmlns:a16="http://schemas.microsoft.com/office/drawing/2014/main" id="{0C31C1E9-41AB-4006-81B7-CD0621260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96975"/>
            <a:ext cx="6983413"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文本框 1120262">
            <a:extLst>
              <a:ext uri="{FF2B5EF4-FFF2-40B4-BE49-F238E27FC236}">
                <a16:creationId xmlns:a16="http://schemas.microsoft.com/office/drawing/2014/main" id="{B8F97C62-6497-4BBC-8056-0EDDA9376185}"/>
              </a:ext>
            </a:extLst>
          </p:cNvPr>
          <p:cNvSpPr txBox="1">
            <a:spLocks noChangeArrowheads="1"/>
          </p:cNvSpPr>
          <p:nvPr/>
        </p:nvSpPr>
        <p:spPr bwMode="auto">
          <a:xfrm>
            <a:off x="684213" y="6021388"/>
            <a:ext cx="737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被除数字长可以是除数的两倍，开始时其低位放在</a:t>
            </a:r>
            <a:r>
              <a:rPr lang="en-US" altLang="zh-CN"/>
              <a:t>Q</a:t>
            </a:r>
            <a:r>
              <a:rPr lang="zh-CN" altLang="en-US"/>
              <a:t>中，逐步左移到</a:t>
            </a:r>
            <a:r>
              <a:rPr lang="en-US" altLang="zh-CN"/>
              <a:t>A</a:t>
            </a:r>
            <a:r>
              <a:rPr lang="zh-CN" altLang="en-US"/>
              <a:t>中</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89" name="对象 1140741">
            <a:extLst>
              <a:ext uri="{FF2B5EF4-FFF2-40B4-BE49-F238E27FC236}">
                <a16:creationId xmlns:a16="http://schemas.microsoft.com/office/drawing/2014/main" id="{17098650-D33E-4D88-A3BA-5D6564FF4B3B}"/>
              </a:ext>
            </a:extLst>
          </p:cNvPr>
          <p:cNvGraphicFramePr>
            <a:graphicFrameLocks/>
          </p:cNvGraphicFramePr>
          <p:nvPr/>
        </p:nvGraphicFramePr>
        <p:xfrm>
          <a:off x="2700338" y="188913"/>
          <a:ext cx="4243387" cy="6480175"/>
        </p:xfrm>
        <a:graphic>
          <a:graphicData uri="http://schemas.openxmlformats.org/presentationml/2006/ole">
            <mc:AlternateContent xmlns:mc="http://schemas.openxmlformats.org/markup-compatibility/2006">
              <mc:Choice xmlns:v="urn:schemas-microsoft-com:vml" Requires="v">
                <p:oleObj spid="_x0000_s114714" r:id="rId3" imgW="3666667" imgH="5601482" progId="Paint.Picture">
                  <p:embed/>
                </p:oleObj>
              </mc:Choice>
              <mc:Fallback>
                <p:oleObj r:id="rId3" imgW="3666667" imgH="5601482" progId="Paint.Picture">
                  <p:embed/>
                  <p:pic>
                    <p:nvPicPr>
                      <p:cNvPr id="0" name="对象 11407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88913"/>
                        <a:ext cx="4243387"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4690" name="文本框 1140742">
            <a:extLst>
              <a:ext uri="{FF2B5EF4-FFF2-40B4-BE49-F238E27FC236}">
                <a16:creationId xmlns:a16="http://schemas.microsoft.com/office/drawing/2014/main" id="{1F7CF273-AABE-4BBA-97FC-DC4DF1F4B7C9}"/>
              </a:ext>
            </a:extLst>
          </p:cNvPr>
          <p:cNvSpPr txBox="1">
            <a:spLocks noChangeArrowheads="1"/>
          </p:cNvSpPr>
          <p:nvPr/>
        </p:nvSpPr>
        <p:spPr bwMode="auto">
          <a:xfrm>
            <a:off x="900113" y="476250"/>
            <a:ext cx="733425"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tx2"/>
                </a:solidFill>
              </a:rPr>
              <a:t>原码加减交替除法控制流程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119233">
            <a:extLst>
              <a:ext uri="{FF2B5EF4-FFF2-40B4-BE49-F238E27FC236}">
                <a16:creationId xmlns:a16="http://schemas.microsoft.com/office/drawing/2014/main" id="{551310AC-1203-446E-BFB9-B6F98B94D98C}"/>
              </a:ext>
            </a:extLst>
          </p:cNvPr>
          <p:cNvSpPr>
            <a:spLocks noGrp="1" noChangeArrowheads="1"/>
          </p:cNvSpPr>
          <p:nvPr>
            <p:ph type="title"/>
          </p:nvPr>
        </p:nvSpPr>
        <p:spPr/>
        <p:txBody>
          <a:bodyPr/>
          <a:lstStyle/>
          <a:p>
            <a:r>
              <a:rPr lang="en-US" altLang="zh-CN"/>
              <a:t>3.</a:t>
            </a:r>
            <a:r>
              <a:rPr lang="zh-CN" altLang="en-US"/>
              <a:t>补码除法</a:t>
            </a:r>
          </a:p>
        </p:txBody>
      </p:sp>
      <p:sp>
        <p:nvSpPr>
          <p:cNvPr id="115714" name="文本占位符 1119234">
            <a:extLst>
              <a:ext uri="{FF2B5EF4-FFF2-40B4-BE49-F238E27FC236}">
                <a16:creationId xmlns:a16="http://schemas.microsoft.com/office/drawing/2014/main" id="{C23816FB-8A09-4339-BBB0-31680C3FF9CB}"/>
              </a:ext>
            </a:extLst>
          </p:cNvPr>
          <p:cNvSpPr>
            <a:spLocks noGrp="1" noChangeArrowheads="1"/>
          </p:cNvSpPr>
          <p:nvPr>
            <p:ph idx="1"/>
          </p:nvPr>
        </p:nvSpPr>
        <p:spPr/>
        <p:txBody>
          <a:bodyPr/>
          <a:lstStyle/>
          <a:p>
            <a:pPr marL="609600" indent="-609600">
              <a:buFontTx/>
              <a:buAutoNum type="circleNumDbPlain"/>
            </a:pPr>
            <a:r>
              <a:rPr lang="zh-CN" altLang="en-US"/>
              <a:t>补码加减交替法运算规则</a:t>
            </a:r>
          </a:p>
          <a:p>
            <a:pPr marL="609600" indent="-609600">
              <a:buFontTx/>
              <a:buAutoNum type="circleNumDbPlain"/>
            </a:pPr>
            <a:r>
              <a:rPr lang="zh-CN" altLang="en-US"/>
              <a:t>补码加减交替法所需的硬件配置</a:t>
            </a:r>
          </a:p>
          <a:p>
            <a:pPr marL="609600" indent="-609600">
              <a:buFontTx/>
              <a:buAutoNum type="circleNumDbPlain"/>
            </a:pPr>
            <a:r>
              <a:rPr lang="zh-CN" altLang="en-US"/>
              <a:t>补码加减交替除法控制流程</a:t>
            </a:r>
          </a:p>
          <a:p>
            <a:pPr marL="609600" indent="-609600"/>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149953">
            <a:extLst>
              <a:ext uri="{FF2B5EF4-FFF2-40B4-BE49-F238E27FC236}">
                <a16:creationId xmlns:a16="http://schemas.microsoft.com/office/drawing/2014/main" id="{EDD09581-FD84-4860-B30C-6F16D2FD404F}"/>
              </a:ext>
            </a:extLst>
          </p:cNvPr>
          <p:cNvSpPr>
            <a:spLocks noGrp="1" noChangeArrowheads="1"/>
          </p:cNvSpPr>
          <p:nvPr>
            <p:ph type="title"/>
          </p:nvPr>
        </p:nvSpPr>
        <p:spPr/>
        <p:txBody>
          <a:bodyPr/>
          <a:lstStyle/>
          <a:p>
            <a:pPr marL="762000" indent="-762000"/>
            <a:r>
              <a:rPr lang="zh-CN" altLang="en-US"/>
              <a:t>补码加减交替法运算规则</a:t>
            </a:r>
          </a:p>
        </p:txBody>
      </p:sp>
      <p:sp>
        <p:nvSpPr>
          <p:cNvPr id="116738" name="文本占位符 1149954">
            <a:extLst>
              <a:ext uri="{FF2B5EF4-FFF2-40B4-BE49-F238E27FC236}">
                <a16:creationId xmlns:a16="http://schemas.microsoft.com/office/drawing/2014/main" id="{18992212-95CD-4563-BD13-9387714C529A}"/>
              </a:ext>
            </a:extLst>
          </p:cNvPr>
          <p:cNvSpPr>
            <a:spLocks noGrp="1" noChangeArrowheads="1"/>
          </p:cNvSpPr>
          <p:nvPr>
            <p:ph idx="1"/>
          </p:nvPr>
        </p:nvSpPr>
        <p:spPr/>
        <p:txBody>
          <a:bodyPr/>
          <a:lstStyle/>
          <a:p>
            <a:pPr marL="609600" indent="-609600"/>
            <a:r>
              <a:rPr lang="zh-CN" altLang="en-US"/>
              <a:t>补码除法其符号位和数值部分是一起参加运算的。</a:t>
            </a:r>
          </a:p>
          <a:p>
            <a:pPr marL="609600" indent="-609600"/>
            <a:r>
              <a:rPr lang="zh-CN" altLang="en-US"/>
              <a:t>主要需解决三个问题：</a:t>
            </a:r>
          </a:p>
          <a:p>
            <a:pPr marL="990600" lvl="1" indent="-533400">
              <a:buFontTx/>
              <a:buAutoNum type="alphaLcParenR"/>
            </a:pPr>
            <a:r>
              <a:rPr lang="zh-CN" altLang="en-US"/>
              <a:t>如何确定商值；</a:t>
            </a:r>
          </a:p>
          <a:p>
            <a:pPr marL="990600" lvl="1" indent="-533400">
              <a:buFontTx/>
              <a:buAutoNum type="alphaLcParenR"/>
            </a:pPr>
            <a:r>
              <a:rPr lang="zh-CN" altLang="en-US"/>
              <a:t>如何形成商符；</a:t>
            </a:r>
          </a:p>
          <a:p>
            <a:pPr marL="990600" lvl="1" indent="-533400">
              <a:buFontTx/>
              <a:buAutoNum type="alphaLcParenR"/>
            </a:pPr>
            <a:r>
              <a:rPr lang="zh-CN" altLang="en-US"/>
              <a:t>如何获得新的余数。</a:t>
            </a:r>
            <a:br>
              <a:rPr lang="zh-CN" altLang="en-US"/>
            </a:b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07617">
            <a:extLst>
              <a:ext uri="{FF2B5EF4-FFF2-40B4-BE49-F238E27FC236}">
                <a16:creationId xmlns:a16="http://schemas.microsoft.com/office/drawing/2014/main" id="{2ABC93EE-F433-424E-BF35-7C95D3BFCE4A}"/>
              </a:ext>
            </a:extLst>
          </p:cNvPr>
          <p:cNvSpPr>
            <a:spLocks noGrp="1" noChangeArrowheads="1"/>
          </p:cNvSpPr>
          <p:nvPr>
            <p:ph type="title"/>
          </p:nvPr>
        </p:nvSpPr>
        <p:spPr/>
        <p:txBody>
          <a:bodyPr/>
          <a:lstStyle/>
          <a:p>
            <a:r>
              <a:rPr lang="zh-CN" altLang="en-US" sz="3200"/>
              <a:t>不同码制机器数移位后的空位添补规则 </a:t>
            </a:r>
          </a:p>
        </p:txBody>
      </p:sp>
      <p:graphicFrame>
        <p:nvGraphicFramePr>
          <p:cNvPr id="1007706" name="表格 1007705">
            <a:extLst>
              <a:ext uri="{FF2B5EF4-FFF2-40B4-BE49-F238E27FC236}">
                <a16:creationId xmlns:a16="http://schemas.microsoft.com/office/drawing/2014/main" id="{B471AE92-7459-4D4A-B567-BFA1BD58B344}"/>
              </a:ext>
            </a:extLst>
          </p:cNvPr>
          <p:cNvGraphicFramePr/>
          <p:nvPr/>
        </p:nvGraphicFramePr>
        <p:xfrm>
          <a:off x="1042988" y="1773238"/>
          <a:ext cx="6696075" cy="3138488"/>
        </p:xfrm>
        <a:graphic>
          <a:graphicData uri="http://schemas.openxmlformats.org/drawingml/2006/table">
            <a:tbl>
              <a:tblPr/>
              <a:tblGrid>
                <a:gridCol w="1811338">
                  <a:extLst>
                    <a:ext uri="{9D8B030D-6E8A-4147-A177-3AD203B41FA5}">
                      <a16:colId xmlns:a16="http://schemas.microsoft.com/office/drawing/2014/main" val="20000"/>
                    </a:ext>
                  </a:extLst>
                </a:gridCol>
                <a:gridCol w="2941637">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54768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buNone/>
                      </a:pP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码</a:t>
                      </a:r>
                      <a:r>
                        <a:rPr lang="en-US" altLang="zh-CN" sz="2800" dirty="0">
                          <a:latin typeface="楷体_GB2312" pitchFamily="49" charset="-122"/>
                        </a:rPr>
                        <a:t>   </a:t>
                      </a:r>
                      <a:r>
                        <a:rPr lang="zh-CN" altLang="en-US" sz="2800" dirty="0">
                          <a:latin typeface="楷体_GB2312" pitchFamily="49" charset="-122"/>
                        </a:rPr>
                        <a:t>制</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添补代码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2800" dirty="0">
                          <a:latin typeface="楷体_GB2312" pitchFamily="49" charset="-122"/>
                        </a:rPr>
                        <a:t>正数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400" dirty="0">
                          <a:latin typeface="楷体_GB2312" pitchFamily="49" charset="-122"/>
                        </a:rPr>
                        <a:t>原码、补码、反码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800">
                          <a:latin typeface="楷体_GB2312" pitchFamily="49" charset="-122"/>
                        </a:rPr>
                        <a:t>0</a:t>
                      </a: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18160">
                <a:tc rowSpan="4">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2800" dirty="0">
                          <a:latin typeface="楷体_GB2312" pitchFamily="49" charset="-122"/>
                        </a:rPr>
                        <a:t>  </a:t>
                      </a:r>
                    </a:p>
                    <a:p>
                      <a:pPr marL="0" lvl="0" indent="0">
                        <a:spcBef>
                          <a:spcPct val="0"/>
                        </a:spcBef>
                        <a:buNone/>
                      </a:pPr>
                      <a:r>
                        <a:rPr lang="zh-CN" altLang="en-US" sz="2800" dirty="0">
                          <a:latin typeface="楷体_GB2312" pitchFamily="49" charset="-122"/>
                        </a:rPr>
                        <a:t>负数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原码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800">
                          <a:latin typeface="楷体_GB2312" pitchFamily="49" charset="-122"/>
                        </a:rPr>
                        <a:t>0</a:t>
                      </a: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1816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row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补码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左移添</a:t>
                      </a:r>
                      <a:r>
                        <a:rPr lang="en-US" altLang="zh-CN" sz="2800">
                          <a:latin typeface="楷体_GB2312" pitchFamily="49" charset="-122"/>
                        </a:rPr>
                        <a:t>0</a:t>
                      </a: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1816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右移添</a:t>
                      </a:r>
                      <a:r>
                        <a:rPr lang="en-US" altLang="zh-CN" sz="2800">
                          <a:latin typeface="楷体_GB2312" pitchFamily="49" charset="-122"/>
                        </a:rPr>
                        <a:t>1</a:t>
                      </a: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1816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800" dirty="0">
                          <a:latin typeface="楷体_GB2312" pitchFamily="49" charset="-122"/>
                        </a:rPr>
                        <a:t>反</a:t>
                      </a:r>
                      <a:r>
                        <a:rPr lang="en-US" altLang="zh-CN" sz="2800" dirty="0">
                          <a:latin typeface="楷体_GB2312" pitchFamily="49" charset="-122"/>
                        </a:rPr>
                        <a:t>   </a:t>
                      </a:r>
                      <a:r>
                        <a:rPr lang="zh-CN" altLang="en-US" sz="2800" dirty="0">
                          <a:latin typeface="楷体_GB2312" pitchFamily="49" charset="-122"/>
                        </a:rPr>
                        <a:t>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800">
                          <a:latin typeface="楷体_GB2312" pitchFamily="49" charset="-122"/>
                        </a:rPr>
                        <a:t>1</a:t>
                      </a:r>
                      <a:endParaRPr lang="zh-CN" altLang="en-US" sz="2800">
                        <a:latin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154049">
            <a:extLst>
              <a:ext uri="{FF2B5EF4-FFF2-40B4-BE49-F238E27FC236}">
                <a16:creationId xmlns:a16="http://schemas.microsoft.com/office/drawing/2014/main" id="{33E079D8-D40B-4F33-9FB3-7F62FF55F761}"/>
              </a:ext>
            </a:extLst>
          </p:cNvPr>
          <p:cNvSpPr>
            <a:spLocks noGrp="1" noChangeArrowheads="1"/>
          </p:cNvSpPr>
          <p:nvPr>
            <p:ph type="title"/>
          </p:nvPr>
        </p:nvSpPr>
        <p:spPr/>
        <p:txBody>
          <a:bodyPr/>
          <a:lstStyle/>
          <a:p>
            <a:r>
              <a:rPr lang="zh-CN" altLang="en-US"/>
              <a:t>如何确定商值</a:t>
            </a:r>
          </a:p>
        </p:txBody>
      </p:sp>
      <p:sp>
        <p:nvSpPr>
          <p:cNvPr id="117762" name="文本占位符 1154050">
            <a:extLst>
              <a:ext uri="{FF2B5EF4-FFF2-40B4-BE49-F238E27FC236}">
                <a16:creationId xmlns:a16="http://schemas.microsoft.com/office/drawing/2014/main" id="{5A5B9150-9A90-4668-B3F8-7B76AEACBB93}"/>
              </a:ext>
            </a:extLst>
          </p:cNvPr>
          <p:cNvSpPr>
            <a:spLocks noGrp="1" noChangeArrowheads="1"/>
          </p:cNvSpPr>
          <p:nvPr>
            <p:ph idx="1"/>
          </p:nvPr>
        </p:nvSpPr>
        <p:spPr/>
        <p:txBody>
          <a:bodyPr/>
          <a:lstStyle/>
          <a:p>
            <a:pPr>
              <a:lnSpc>
                <a:spcPct val="90000"/>
              </a:lnSpc>
            </a:pPr>
            <a:r>
              <a:rPr lang="zh-CN" altLang="en-US" sz="2800">
                <a:solidFill>
                  <a:srgbClr val="A50021"/>
                </a:solidFill>
              </a:rPr>
              <a:t>比较被除数</a:t>
            </a:r>
            <a:r>
              <a:rPr lang="en-US" altLang="zh-CN" sz="2800">
                <a:solidFill>
                  <a:srgbClr val="A50021"/>
                </a:solidFill>
              </a:rPr>
              <a:t>(</a:t>
            </a:r>
            <a:r>
              <a:rPr lang="zh-CN" altLang="en-US" sz="2800">
                <a:solidFill>
                  <a:srgbClr val="A50021"/>
                </a:solidFill>
              </a:rPr>
              <a:t>余数</a:t>
            </a:r>
            <a:r>
              <a:rPr lang="en-US" altLang="zh-CN" sz="2800">
                <a:solidFill>
                  <a:srgbClr val="A50021"/>
                </a:solidFill>
              </a:rPr>
              <a:t>)</a:t>
            </a:r>
            <a:r>
              <a:rPr lang="zh-CN" altLang="en-US" sz="2800">
                <a:solidFill>
                  <a:srgbClr val="A50021"/>
                </a:solidFill>
              </a:rPr>
              <a:t>和除数的大小。</a:t>
            </a:r>
            <a:r>
              <a:rPr lang="zh-CN" altLang="en-US" sz="2000"/>
              <a:t> </a:t>
            </a:r>
          </a:p>
          <a:p>
            <a:pPr lvl="1">
              <a:lnSpc>
                <a:spcPct val="90000"/>
              </a:lnSpc>
            </a:pPr>
            <a:r>
              <a:rPr lang="zh-CN" altLang="en-US" sz="2000"/>
              <a:t>操作数都为补码，不能简单地用</a:t>
            </a:r>
            <a:r>
              <a:rPr lang="en-US" altLang="zh-CN" sz="2000"/>
              <a:t>[x]</a:t>
            </a:r>
            <a:r>
              <a:rPr lang="zh-CN" altLang="en-US" sz="2000" baseline="-25000"/>
              <a:t>补</a:t>
            </a:r>
            <a:r>
              <a:rPr lang="en-US" altLang="zh-CN" sz="2000"/>
              <a:t>(</a:t>
            </a:r>
            <a:r>
              <a:rPr lang="zh-CN" altLang="en-US" sz="2000"/>
              <a:t>或余数</a:t>
            </a:r>
            <a:r>
              <a:rPr lang="en-US" altLang="zh-CN" sz="2000"/>
              <a:t>[R</a:t>
            </a:r>
            <a:r>
              <a:rPr lang="en-US" altLang="zh-CN" sz="2000" baseline="-25000"/>
              <a:t>i</a:t>
            </a:r>
            <a:r>
              <a:rPr lang="en-US" altLang="zh-CN" sz="2000"/>
              <a:t>]</a:t>
            </a:r>
            <a:r>
              <a:rPr lang="zh-CN" altLang="en-US" sz="2000" baseline="-25000"/>
              <a:t>补</a:t>
            </a:r>
            <a:r>
              <a:rPr lang="en-US" altLang="zh-CN" sz="2000"/>
              <a:t>) </a:t>
            </a:r>
            <a:r>
              <a:rPr lang="zh-CN" altLang="en-US" sz="2000"/>
              <a:t>减去</a:t>
            </a:r>
            <a:r>
              <a:rPr lang="en-US" altLang="zh-CN" sz="2000"/>
              <a:t>[y]</a:t>
            </a:r>
            <a:r>
              <a:rPr lang="zh-CN" altLang="en-US" sz="2000" baseline="-25000"/>
              <a:t>补</a:t>
            </a:r>
            <a:r>
              <a:rPr lang="zh-CN" altLang="en-US" sz="2000"/>
              <a:t>。</a:t>
            </a:r>
          </a:p>
          <a:p>
            <a:pPr lvl="1">
              <a:lnSpc>
                <a:spcPct val="90000"/>
              </a:lnSpc>
            </a:pPr>
            <a:r>
              <a:rPr lang="zh-CN" altLang="en-US" sz="2000"/>
              <a:t>实质上是比较它们所对应的绝对值的大小。</a:t>
            </a:r>
          </a:p>
          <a:p>
            <a:pPr>
              <a:lnSpc>
                <a:spcPct val="90000"/>
              </a:lnSpc>
            </a:pPr>
            <a:endParaRPr lang="zh-CN" altLang="en-US" sz="2800"/>
          </a:p>
          <a:p>
            <a:pPr>
              <a:lnSpc>
                <a:spcPct val="90000"/>
              </a:lnSpc>
            </a:pPr>
            <a:endParaRPr lang="zh-CN" altLang="en-US" sz="2800"/>
          </a:p>
          <a:p>
            <a:pPr>
              <a:lnSpc>
                <a:spcPct val="90000"/>
              </a:lnSpc>
            </a:pPr>
            <a:endParaRPr lang="zh-CN" altLang="en-US" sz="2800">
              <a:solidFill>
                <a:srgbClr val="A50021"/>
              </a:solidFill>
            </a:endParaRPr>
          </a:p>
          <a:p>
            <a:pPr>
              <a:lnSpc>
                <a:spcPct val="90000"/>
              </a:lnSpc>
            </a:pPr>
            <a:r>
              <a:rPr lang="zh-CN" altLang="en-US" sz="2800">
                <a:solidFill>
                  <a:srgbClr val="A50021"/>
                </a:solidFill>
              </a:rPr>
              <a:t>商值的确定。</a:t>
            </a:r>
            <a:r>
              <a:rPr lang="zh-CN" altLang="en-US" sz="2800"/>
              <a:t> “末位恒置一”</a:t>
            </a:r>
            <a:r>
              <a:rPr lang="en-US" altLang="zh-CN" sz="2800"/>
              <a:t>——</a:t>
            </a:r>
            <a:r>
              <a:rPr lang="zh-CN" altLang="en-US" sz="2800"/>
              <a:t>反码</a:t>
            </a:r>
          </a:p>
          <a:p>
            <a:pPr>
              <a:lnSpc>
                <a:spcPct val="90000"/>
              </a:lnSpc>
            </a:pPr>
            <a:endParaRPr lang="zh-CN" altLang="en-US" sz="2800"/>
          </a:p>
          <a:p>
            <a:pPr>
              <a:lnSpc>
                <a:spcPct val="90000"/>
              </a:lnSpc>
            </a:pPr>
            <a:endParaRPr lang="zh-CN" altLang="en-US" sz="2800"/>
          </a:p>
          <a:p>
            <a:pPr>
              <a:lnSpc>
                <a:spcPct val="90000"/>
              </a:lnSpc>
            </a:pPr>
            <a:endParaRPr lang="zh-CN" altLang="en-US" sz="2800"/>
          </a:p>
        </p:txBody>
      </p:sp>
      <p:graphicFrame>
        <p:nvGraphicFramePr>
          <p:cNvPr id="1154190" name="表格 1154189">
            <a:extLst>
              <a:ext uri="{FF2B5EF4-FFF2-40B4-BE49-F238E27FC236}">
                <a16:creationId xmlns:a16="http://schemas.microsoft.com/office/drawing/2014/main" id="{4930210B-35B6-4E82-8CA7-17C6DDE4B314}"/>
              </a:ext>
            </a:extLst>
          </p:cNvPr>
          <p:cNvGraphicFramePr/>
          <p:nvPr/>
        </p:nvGraphicFramePr>
        <p:xfrm>
          <a:off x="1143000" y="2514600"/>
          <a:ext cx="6913563" cy="1006476"/>
        </p:xfrm>
        <a:graphic>
          <a:graphicData uri="http://schemas.openxmlformats.org/drawingml/2006/table">
            <a:tbl>
              <a:tblPr/>
              <a:tblGrid>
                <a:gridCol w="2592388">
                  <a:extLst>
                    <a:ext uri="{9D8B030D-6E8A-4147-A177-3AD203B41FA5}">
                      <a16:colId xmlns:a16="http://schemas.microsoft.com/office/drawing/2014/main" val="20000"/>
                    </a:ext>
                  </a:extLst>
                </a:gridCol>
                <a:gridCol w="1425575">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比较</a:t>
                      </a:r>
                      <a:r>
                        <a:rPr lang="en-US" altLang="zh-CN" sz="1600" b="0">
                          <a:ea typeface="宋体" panose="02010600030101010101" pitchFamily="2" charset="-122"/>
                        </a:rPr>
                        <a:t>[x]</a:t>
                      </a:r>
                      <a:r>
                        <a:rPr lang="zh-CN" altLang="en-US" sz="1600" b="0" baseline="-30000" dirty="0">
                          <a:ea typeface="宋体" panose="02010600030101010101" pitchFamily="2" charset="-122"/>
                        </a:rPr>
                        <a:t>补</a:t>
                      </a:r>
                      <a:r>
                        <a:rPr lang="zh-CN" altLang="en-US" sz="1600" b="0" dirty="0">
                          <a:ea typeface="宋体" panose="02010600030101010101" pitchFamily="2" charset="-122"/>
                        </a:rPr>
                        <a:t>与</a:t>
                      </a:r>
                      <a:r>
                        <a:rPr lang="en-US" altLang="zh-CN" sz="1600" b="0">
                          <a:ea typeface="宋体" panose="02010600030101010101" pitchFamily="2" charset="-122"/>
                        </a:rPr>
                        <a:t>[y]</a:t>
                      </a:r>
                      <a:r>
                        <a:rPr lang="zh-CN" altLang="en-US" sz="1600" b="0" baseline="-30000" dirty="0">
                          <a:ea typeface="宋体" panose="02010600030101010101" pitchFamily="2" charset="-122"/>
                        </a:rPr>
                        <a:t>补</a:t>
                      </a:r>
                      <a:r>
                        <a:rPr lang="zh-CN" altLang="en-US" sz="1600" b="0" dirty="0">
                          <a:ea typeface="宋体" panose="02010600030101010101" pitchFamily="2" charset="-122"/>
                        </a:rPr>
                        <a:t>的符号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求余数</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比较 </a:t>
                      </a:r>
                      <a:r>
                        <a:rPr lang="en-US" altLang="zh-CN" sz="1600" b="0" err="1">
                          <a:ea typeface="宋体" panose="02010600030101010101" pitchFamily="2" charset="-122"/>
                        </a:rPr>
                        <a:t>[R</a:t>
                      </a:r>
                      <a:r>
                        <a:rPr lang="en-US" altLang="zh-CN" sz="1600" b="0" baseline="-30000" err="1">
                          <a:ea typeface="宋体" panose="02010600030101010101" pitchFamily="2" charset="-122"/>
                        </a:rPr>
                        <a:t>i</a:t>
                      </a:r>
                      <a:r>
                        <a:rPr lang="en-US" altLang="zh-CN" sz="1600" b="0">
                          <a:ea typeface="宋体" panose="02010600030101010101" pitchFamily="2" charset="-122"/>
                        </a:rPr>
                        <a:t>]</a:t>
                      </a:r>
                      <a:r>
                        <a:rPr lang="zh-CN" altLang="en-US" sz="1600" b="0" baseline="-30000" dirty="0">
                          <a:ea typeface="宋体" panose="02010600030101010101" pitchFamily="2" charset="-122"/>
                        </a:rPr>
                        <a:t>补</a:t>
                      </a:r>
                      <a:r>
                        <a:rPr lang="zh-CN" altLang="en-US" sz="1600" b="0" dirty="0">
                          <a:ea typeface="宋体" panose="02010600030101010101" pitchFamily="2" charset="-122"/>
                        </a:rPr>
                        <a:t>与</a:t>
                      </a:r>
                      <a:r>
                        <a:rPr lang="en-US" altLang="zh-CN" sz="1600" b="0">
                          <a:ea typeface="宋体" panose="02010600030101010101" pitchFamily="2" charset="-122"/>
                        </a:rPr>
                        <a:t>[y]</a:t>
                      </a:r>
                      <a:r>
                        <a:rPr lang="zh-CN" altLang="en-US" sz="1600" b="0" baseline="-30000" dirty="0">
                          <a:ea typeface="宋体" panose="02010600030101010101" pitchFamily="2" charset="-122"/>
                        </a:rPr>
                        <a:t>补</a:t>
                      </a:r>
                      <a:r>
                        <a:rPr lang="zh-CN" altLang="en-US" sz="1600" b="0" dirty="0">
                          <a:ea typeface="宋体" panose="02010600030101010101" pitchFamily="2" charset="-122"/>
                        </a:rPr>
                        <a:t>的符号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同号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[x]</a:t>
                      </a:r>
                      <a:r>
                        <a:rPr lang="zh-CN" altLang="en-US" sz="1600" b="0" baseline="-30000">
                          <a:ea typeface="宋体" panose="02010600030101010101" pitchFamily="2" charset="-122"/>
                        </a:rPr>
                        <a:t>补</a:t>
                      </a:r>
                      <a:r>
                        <a:rPr lang="en-US" altLang="zh-CN" sz="1600" b="0">
                          <a:ea typeface="宋体" panose="02010600030101010101" pitchFamily="2" charset="-122"/>
                        </a:rPr>
                        <a:t>-[y]</a:t>
                      </a:r>
                      <a:r>
                        <a:rPr lang="zh-CN" altLang="en-US" sz="1600" b="0" baseline="-30000" dirty="0">
                          <a:ea typeface="宋体" panose="02010600030101010101" pitchFamily="2" charset="-122"/>
                        </a:rPr>
                        <a:t>补</a:t>
                      </a:r>
                      <a:endParaRPr lang="zh-CN" altLang="en-US" sz="1600" b="0" dirty="0">
                        <a:ea typeface="宋体" panose="02010600030101010101" pitchFamily="2" charset="-122"/>
                      </a:endParaRP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同号，表示“够减”</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异号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[x]</a:t>
                      </a:r>
                      <a:r>
                        <a:rPr lang="zh-CN" altLang="en-US" sz="1600" b="0" baseline="-30000">
                          <a:ea typeface="宋体" panose="02010600030101010101" pitchFamily="2" charset="-122"/>
                        </a:rPr>
                        <a:t>补</a:t>
                      </a:r>
                      <a:r>
                        <a:rPr lang="en-US" altLang="zh-CN" sz="1600" b="0">
                          <a:ea typeface="宋体" panose="02010600030101010101" pitchFamily="2" charset="-122"/>
                        </a:rPr>
                        <a:t>+[y]</a:t>
                      </a:r>
                      <a:r>
                        <a:rPr lang="zh-CN" altLang="en-US" sz="1600" b="0" baseline="-30000" dirty="0">
                          <a:ea typeface="宋体" panose="02010600030101010101" pitchFamily="2" charset="-122"/>
                        </a:rPr>
                        <a:t>补</a:t>
                      </a:r>
                      <a:endParaRPr lang="zh-CN" altLang="en-US" sz="1600" b="0" dirty="0">
                        <a:ea typeface="宋体" panose="02010600030101010101" pitchFamily="2" charset="-122"/>
                      </a:endParaRP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异号，表示“够减”</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graphicFrame>
        <p:nvGraphicFramePr>
          <p:cNvPr id="1154210" name="表格 1154209">
            <a:extLst>
              <a:ext uri="{FF2B5EF4-FFF2-40B4-BE49-F238E27FC236}">
                <a16:creationId xmlns:a16="http://schemas.microsoft.com/office/drawing/2014/main" id="{13094DD9-1153-47A1-9567-CDCB7D583ADD}"/>
              </a:ext>
            </a:extLst>
          </p:cNvPr>
          <p:cNvGraphicFramePr/>
          <p:nvPr/>
        </p:nvGraphicFramePr>
        <p:xfrm>
          <a:off x="381000" y="4495800"/>
          <a:ext cx="5616575" cy="1676400"/>
        </p:xfrm>
        <a:graphic>
          <a:graphicData uri="http://schemas.openxmlformats.org/drawingml/2006/table">
            <a:tbl>
              <a:tblPr/>
              <a:tblGrid>
                <a:gridCol w="1519238">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2587625">
                  <a:extLst>
                    <a:ext uri="{9D8B030D-6E8A-4147-A177-3AD203B41FA5}">
                      <a16:colId xmlns:a16="http://schemas.microsoft.com/office/drawing/2014/main" val="20002"/>
                    </a:ext>
                  </a:extLst>
                </a:gridCol>
                <a:gridCol w="881062">
                  <a:extLst>
                    <a:ext uri="{9D8B030D-6E8A-4147-A177-3AD203B41FA5}">
                      <a16:colId xmlns:a16="http://schemas.microsoft.com/office/drawing/2014/main" val="20003"/>
                    </a:ext>
                  </a:extLst>
                </a:gridCol>
              </a:tblGrid>
              <a:tr h="33496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ea typeface="宋体" panose="02010600030101010101" pitchFamily="2" charset="-122"/>
                        </a:rPr>
                        <a:t>[x]</a:t>
                      </a:r>
                      <a:r>
                        <a:rPr lang="zh-CN" altLang="en-US" sz="1600" baseline="-30000" dirty="0">
                          <a:ea typeface="宋体" panose="02010600030101010101" pitchFamily="2" charset="-122"/>
                        </a:rPr>
                        <a:t>补</a:t>
                      </a:r>
                      <a:r>
                        <a:rPr lang="zh-CN" altLang="en-US" sz="1600" dirty="0">
                          <a:ea typeface="宋体" panose="02010600030101010101" pitchFamily="2" charset="-122"/>
                        </a:rPr>
                        <a:t>与</a:t>
                      </a:r>
                      <a:r>
                        <a:rPr lang="en-US" altLang="zh-CN" sz="1600">
                          <a:ea typeface="宋体" panose="02010600030101010101" pitchFamily="2" charset="-122"/>
                        </a:rPr>
                        <a:t>[y]</a:t>
                      </a:r>
                      <a:r>
                        <a:rPr lang="zh-CN" altLang="en-US" sz="1600" baseline="-30000" dirty="0">
                          <a:ea typeface="宋体" panose="02010600030101010101" pitchFamily="2" charset="-122"/>
                        </a:rPr>
                        <a:t>补</a:t>
                      </a:r>
                      <a:endParaRPr lang="zh-CN" altLang="en-US" sz="160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商</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ea typeface="宋体" panose="02010600030101010101" pitchFamily="2" charset="-122"/>
                        </a:rPr>
                        <a:t>[R]</a:t>
                      </a:r>
                      <a:r>
                        <a:rPr lang="zh-CN" altLang="en-US" sz="1600" baseline="-30000" dirty="0">
                          <a:ea typeface="宋体" panose="02010600030101010101" pitchFamily="2" charset="-122"/>
                        </a:rPr>
                        <a:t>补</a:t>
                      </a:r>
                      <a:r>
                        <a:rPr lang="zh-CN" altLang="en-US" sz="1600" dirty="0">
                          <a:ea typeface="宋体" panose="02010600030101010101" pitchFamily="2" charset="-122"/>
                        </a:rPr>
                        <a:t>与</a:t>
                      </a:r>
                      <a:r>
                        <a:rPr lang="en-US" altLang="zh-CN" sz="1600">
                          <a:ea typeface="宋体" panose="02010600030101010101" pitchFamily="2" charset="-122"/>
                        </a:rPr>
                        <a:t>[y]</a:t>
                      </a:r>
                      <a:r>
                        <a:rPr lang="zh-CN" altLang="en-US" sz="1600" baseline="-30000" dirty="0">
                          <a:ea typeface="宋体" panose="02010600030101010101" pitchFamily="2" charset="-122"/>
                        </a:rPr>
                        <a:t>补</a:t>
                      </a:r>
                      <a:endParaRPr lang="zh-CN" altLang="en-US" sz="1600" dirty="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商值</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row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同号</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row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正</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同号，表示“够减”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ea typeface="宋体" panose="02010600030101010101" pitchFamily="2" charset="-122"/>
                        </a:rPr>
                        <a:t>1</a:t>
                      </a:r>
                      <a:endParaRPr lang="zh-CN" altLang="en-US" sz="16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4963">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chemeClr val="accent2"/>
                          </a:solidFill>
                          <a:ea typeface="宋体" panose="02010600030101010101" pitchFamily="2" charset="-122"/>
                        </a:rPr>
                        <a:t>异号，表示“不够减”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ea typeface="宋体" panose="02010600030101010101" pitchFamily="2" charset="-122"/>
                        </a:rPr>
                        <a:t>0</a:t>
                      </a:r>
                      <a:endParaRPr lang="zh-CN" altLang="en-US" sz="16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4962">
                <a:tc row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异号</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rowSpan="2">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负</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solidFill>
                            <a:schemeClr val="accent2"/>
                          </a:solidFill>
                          <a:ea typeface="宋体" panose="02010600030101010101" pitchFamily="2" charset="-122"/>
                        </a:rPr>
                        <a:t>异号，表示“够减”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solidFill>
                            <a:schemeClr val="accent2"/>
                          </a:solidFill>
                          <a:ea typeface="宋体" panose="02010600030101010101" pitchFamily="2" charset="-122"/>
                        </a:rPr>
                        <a:t>0</a:t>
                      </a:r>
                      <a:endParaRPr lang="zh-CN" altLang="en-US" sz="1600">
                        <a:solidFill>
                          <a:schemeClr val="accent2"/>
                        </a:solidFill>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4963">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dirty="0">
                          <a:ea typeface="宋体" panose="02010600030101010101" pitchFamily="2" charset="-122"/>
                        </a:rPr>
                        <a:t>同号，表示“不够减”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a:ea typeface="宋体" panose="02010600030101010101" pitchFamily="2" charset="-122"/>
                        </a:rPr>
                        <a:t>1</a:t>
                      </a:r>
                      <a:endParaRPr lang="zh-CN" altLang="en-US" sz="16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graphicFrame>
        <p:nvGraphicFramePr>
          <p:cNvPr id="1154208" name="表格 1154207">
            <a:extLst>
              <a:ext uri="{FF2B5EF4-FFF2-40B4-BE49-F238E27FC236}">
                <a16:creationId xmlns:a16="http://schemas.microsoft.com/office/drawing/2014/main" id="{14E5CF62-4E13-4B84-9010-155AA4318C37}"/>
              </a:ext>
            </a:extLst>
          </p:cNvPr>
          <p:cNvGraphicFramePr/>
          <p:nvPr/>
        </p:nvGraphicFramePr>
        <p:xfrm>
          <a:off x="6553200" y="4495800"/>
          <a:ext cx="2438400" cy="1006476"/>
        </p:xfrm>
        <a:graphic>
          <a:graphicData uri="http://schemas.openxmlformats.org/drawingml/2006/table">
            <a:tbl>
              <a:tblPr/>
              <a:tblGrid>
                <a:gridCol w="15430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tblGrid>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[R]</a:t>
                      </a:r>
                      <a:r>
                        <a:rPr lang="zh-CN" altLang="en-US" sz="1600" b="0" baseline="-30000" dirty="0">
                          <a:ea typeface="宋体" panose="02010600030101010101" pitchFamily="2" charset="-122"/>
                        </a:rPr>
                        <a:t>补</a:t>
                      </a:r>
                      <a:r>
                        <a:rPr lang="zh-CN" altLang="en-US" sz="1600" b="0" dirty="0">
                          <a:ea typeface="宋体" panose="02010600030101010101" pitchFamily="2" charset="-122"/>
                        </a:rPr>
                        <a:t>与</a:t>
                      </a:r>
                      <a:r>
                        <a:rPr lang="en-US" altLang="zh-CN" sz="1600" b="0">
                          <a:ea typeface="宋体" panose="02010600030101010101" pitchFamily="2" charset="-122"/>
                        </a:rPr>
                        <a:t>[y]</a:t>
                      </a:r>
                      <a:r>
                        <a:rPr lang="zh-CN" altLang="en-US" sz="1600" b="0" baseline="-30000" dirty="0">
                          <a:ea typeface="宋体" panose="02010600030101010101" pitchFamily="2" charset="-122"/>
                        </a:rPr>
                        <a:t>补</a:t>
                      </a:r>
                      <a:endParaRPr lang="zh-CN" altLang="en-US" sz="1600" b="0" dirty="0">
                        <a:ea typeface="宋体" panose="02010600030101010101" pitchFamily="2" charset="-122"/>
                      </a:endParaRP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商值</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同号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1</a:t>
                      </a:r>
                      <a:endParaRPr lang="zh-CN" altLang="en-US" sz="1600" b="0">
                        <a:ea typeface="宋体" panose="02010600030101010101" pitchFamily="2" charset="-122"/>
                      </a:endParaRP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49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600" b="0" dirty="0">
                          <a:ea typeface="宋体" panose="02010600030101010101" pitchFamily="2" charset="-122"/>
                        </a:rPr>
                        <a:t>异号</a:t>
                      </a: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600" b="0">
                          <a:ea typeface="宋体" panose="02010600030101010101" pitchFamily="2" charset="-122"/>
                        </a:rPr>
                        <a:t>0</a:t>
                      </a:r>
                      <a:endParaRPr lang="zh-CN" altLang="en-US" sz="1600" b="0">
                        <a:ea typeface="宋体" panose="02010600030101010101" pitchFamily="2" charset="-122"/>
                      </a:endParaRPr>
                    </a:p>
                  </a:txBody>
                  <a:tcPr marT="45749" marB="457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17823" name="燕尾形箭头 1154208">
            <a:extLst>
              <a:ext uri="{FF2B5EF4-FFF2-40B4-BE49-F238E27FC236}">
                <a16:creationId xmlns:a16="http://schemas.microsoft.com/office/drawing/2014/main" id="{28F88D82-8586-4BE8-BC92-BD358F20A647}"/>
              </a:ext>
            </a:extLst>
          </p:cNvPr>
          <p:cNvSpPr>
            <a:spLocks noChangeArrowheads="1"/>
          </p:cNvSpPr>
          <p:nvPr/>
        </p:nvSpPr>
        <p:spPr bwMode="auto">
          <a:xfrm>
            <a:off x="6172200" y="4953000"/>
            <a:ext cx="304800" cy="304800"/>
          </a:xfrm>
          <a:prstGeom prst="notchedRightArrow">
            <a:avLst>
              <a:gd name="adj1" fmla="val 50000"/>
              <a:gd name="adj2" fmla="val 2500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156097">
            <a:extLst>
              <a:ext uri="{FF2B5EF4-FFF2-40B4-BE49-F238E27FC236}">
                <a16:creationId xmlns:a16="http://schemas.microsoft.com/office/drawing/2014/main" id="{58EFBE72-EBCA-496A-B934-E8D61FB761B0}"/>
              </a:ext>
            </a:extLst>
          </p:cNvPr>
          <p:cNvSpPr>
            <a:spLocks noGrp="1" noChangeArrowheads="1"/>
          </p:cNvSpPr>
          <p:nvPr>
            <p:ph type="title"/>
          </p:nvPr>
        </p:nvSpPr>
        <p:spPr/>
        <p:txBody>
          <a:bodyPr/>
          <a:lstStyle/>
          <a:p>
            <a:r>
              <a:rPr lang="zh-CN" altLang="en-US"/>
              <a:t>如何形成商符</a:t>
            </a:r>
          </a:p>
        </p:txBody>
      </p:sp>
      <p:sp>
        <p:nvSpPr>
          <p:cNvPr id="118786" name="文本占位符 1156098">
            <a:extLst>
              <a:ext uri="{FF2B5EF4-FFF2-40B4-BE49-F238E27FC236}">
                <a16:creationId xmlns:a16="http://schemas.microsoft.com/office/drawing/2014/main" id="{706EC272-972E-4C50-A5A9-3840C0C45BDA}"/>
              </a:ext>
            </a:extLst>
          </p:cNvPr>
          <p:cNvSpPr>
            <a:spLocks noGrp="1" noChangeArrowheads="1"/>
          </p:cNvSpPr>
          <p:nvPr>
            <p:ph idx="1"/>
          </p:nvPr>
        </p:nvSpPr>
        <p:spPr>
          <a:xfrm>
            <a:off x="250825" y="1268413"/>
            <a:ext cx="8435975" cy="5400675"/>
          </a:xfrm>
        </p:spPr>
        <p:txBody>
          <a:bodyPr/>
          <a:lstStyle/>
          <a:p>
            <a:r>
              <a:rPr lang="zh-CN" altLang="en-US" sz="2800">
                <a:solidFill>
                  <a:srgbClr val="000000"/>
                </a:solidFill>
              </a:rPr>
              <a:t>补码除法中，商符是在求商的过程中自动形成的。</a:t>
            </a:r>
          </a:p>
          <a:p>
            <a:r>
              <a:rPr lang="zh-CN" altLang="en-US" sz="2800">
                <a:solidFill>
                  <a:srgbClr val="000000"/>
                </a:solidFill>
              </a:rPr>
              <a:t>在小数定点除法中，被除数的绝对值必须小于除数的绝对值，否则商大于</a:t>
            </a:r>
            <a:r>
              <a:rPr lang="en-US" altLang="zh-CN" sz="2800">
                <a:solidFill>
                  <a:srgbClr val="000000"/>
                </a:solidFill>
              </a:rPr>
              <a:t>1</a:t>
            </a:r>
            <a:r>
              <a:rPr lang="zh-CN" altLang="en-US" sz="2800">
                <a:solidFill>
                  <a:srgbClr val="000000"/>
                </a:solidFill>
              </a:rPr>
              <a:t>而溢出。因此，</a:t>
            </a:r>
          </a:p>
          <a:p>
            <a:pPr lvl="1"/>
            <a:r>
              <a:rPr lang="zh-CN" altLang="en-US" sz="2400">
                <a:solidFill>
                  <a:srgbClr val="000000"/>
                </a:solidFill>
              </a:rPr>
              <a:t>当</a:t>
            </a:r>
            <a:r>
              <a:rPr lang="en-US" altLang="zh-CN" sz="2400">
                <a:solidFill>
                  <a:srgbClr val="000000"/>
                </a:solidFill>
              </a:rPr>
              <a:t>[x]</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同号时，</a:t>
            </a:r>
            <a:r>
              <a:rPr lang="en-US" altLang="zh-CN" sz="2400">
                <a:solidFill>
                  <a:srgbClr val="000000"/>
                </a:solidFill>
              </a:rPr>
              <a:t>[x]</a:t>
            </a:r>
            <a:r>
              <a:rPr lang="zh-CN" altLang="en-US" sz="2400" baseline="-30000">
                <a:solidFill>
                  <a:srgbClr val="000000"/>
                </a:solidFill>
              </a:rPr>
              <a:t>补</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所得的余数</a:t>
            </a:r>
            <a:r>
              <a:rPr lang="en-US" altLang="zh-CN" sz="2400">
                <a:solidFill>
                  <a:srgbClr val="000000"/>
                </a:solidFill>
              </a:rPr>
              <a:t>[R</a:t>
            </a:r>
            <a:r>
              <a:rPr lang="en-US" altLang="zh-CN" sz="2400" baseline="-30000">
                <a:solidFill>
                  <a:srgbClr val="000000"/>
                </a:solidFill>
              </a:rPr>
              <a:t>0</a:t>
            </a:r>
            <a:r>
              <a:rPr lang="en-US" altLang="zh-CN" sz="2400">
                <a:solidFill>
                  <a:srgbClr val="000000"/>
                </a:solidFill>
              </a:rPr>
              <a:t>]</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异号，商上“</a:t>
            </a:r>
            <a:r>
              <a:rPr lang="en-US" altLang="zh-CN" sz="2400">
                <a:solidFill>
                  <a:srgbClr val="000000"/>
                </a:solidFill>
              </a:rPr>
              <a:t>0”</a:t>
            </a:r>
            <a:r>
              <a:rPr lang="zh-CN" altLang="en-US" sz="2400">
                <a:solidFill>
                  <a:srgbClr val="000000"/>
                </a:solidFill>
              </a:rPr>
              <a:t>，恰好与商的符号</a:t>
            </a:r>
            <a:r>
              <a:rPr lang="en-US" altLang="zh-CN" sz="2400">
                <a:solidFill>
                  <a:srgbClr val="000000"/>
                </a:solidFill>
              </a:rPr>
              <a:t>(</a:t>
            </a:r>
            <a:r>
              <a:rPr lang="zh-CN" altLang="en-US" sz="2400">
                <a:solidFill>
                  <a:srgbClr val="000000"/>
                </a:solidFill>
              </a:rPr>
              <a:t>正</a:t>
            </a:r>
            <a:r>
              <a:rPr lang="en-US" altLang="zh-CN" sz="2400">
                <a:solidFill>
                  <a:srgbClr val="000000"/>
                </a:solidFill>
              </a:rPr>
              <a:t>)</a:t>
            </a:r>
            <a:r>
              <a:rPr lang="zh-CN" altLang="en-US" sz="2400">
                <a:solidFill>
                  <a:srgbClr val="000000"/>
                </a:solidFill>
              </a:rPr>
              <a:t>一致；</a:t>
            </a:r>
          </a:p>
          <a:p>
            <a:pPr lvl="1"/>
            <a:r>
              <a:rPr lang="zh-CN" altLang="en-US" sz="2400">
                <a:solidFill>
                  <a:srgbClr val="000000"/>
                </a:solidFill>
              </a:rPr>
              <a:t>当</a:t>
            </a:r>
            <a:r>
              <a:rPr lang="en-US" altLang="zh-CN" sz="2400">
                <a:solidFill>
                  <a:srgbClr val="000000"/>
                </a:solidFill>
              </a:rPr>
              <a:t>[x]</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异号时，</a:t>
            </a:r>
            <a:r>
              <a:rPr lang="en-US" altLang="zh-CN" sz="2400">
                <a:solidFill>
                  <a:srgbClr val="000000"/>
                </a:solidFill>
              </a:rPr>
              <a:t>[x]</a:t>
            </a:r>
            <a:r>
              <a:rPr lang="zh-CN" altLang="en-US" sz="2400" baseline="-30000">
                <a:solidFill>
                  <a:srgbClr val="000000"/>
                </a:solidFill>
              </a:rPr>
              <a:t>补</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所得的余数</a:t>
            </a:r>
            <a:r>
              <a:rPr lang="en-US" altLang="zh-CN" sz="2400">
                <a:solidFill>
                  <a:srgbClr val="000000"/>
                </a:solidFill>
              </a:rPr>
              <a:t>[R</a:t>
            </a:r>
            <a:r>
              <a:rPr lang="en-US" altLang="zh-CN" sz="2400" baseline="-30000">
                <a:solidFill>
                  <a:srgbClr val="000000"/>
                </a:solidFill>
              </a:rPr>
              <a:t>0</a:t>
            </a:r>
            <a:r>
              <a:rPr lang="en-US" altLang="zh-CN" sz="2400">
                <a:solidFill>
                  <a:srgbClr val="000000"/>
                </a:solidFill>
              </a:rPr>
              <a:t>]</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同号，商上“</a:t>
            </a:r>
            <a:r>
              <a:rPr lang="en-US" altLang="zh-CN" sz="2400">
                <a:solidFill>
                  <a:srgbClr val="000000"/>
                </a:solidFill>
              </a:rPr>
              <a:t>1”</a:t>
            </a:r>
            <a:r>
              <a:rPr lang="zh-CN" altLang="en-US" sz="2400">
                <a:solidFill>
                  <a:srgbClr val="000000"/>
                </a:solidFill>
              </a:rPr>
              <a:t>，这也与商的符号</a:t>
            </a:r>
            <a:r>
              <a:rPr lang="en-US" altLang="zh-CN" sz="2400">
                <a:solidFill>
                  <a:srgbClr val="000000"/>
                </a:solidFill>
              </a:rPr>
              <a:t>(</a:t>
            </a:r>
            <a:r>
              <a:rPr lang="zh-CN" altLang="en-US" sz="2400">
                <a:solidFill>
                  <a:srgbClr val="000000"/>
                </a:solidFill>
              </a:rPr>
              <a:t>负</a:t>
            </a:r>
            <a:r>
              <a:rPr lang="en-US" altLang="zh-CN" sz="2400">
                <a:solidFill>
                  <a:srgbClr val="000000"/>
                </a:solidFill>
              </a:rPr>
              <a:t>)</a:t>
            </a:r>
            <a:r>
              <a:rPr lang="zh-CN" altLang="en-US" sz="2400">
                <a:solidFill>
                  <a:srgbClr val="000000"/>
                </a:solidFill>
              </a:rPr>
              <a:t>一致。</a:t>
            </a:r>
          </a:p>
          <a:p>
            <a:r>
              <a:rPr lang="zh-CN" altLang="en-US" sz="2800">
                <a:solidFill>
                  <a:srgbClr val="000000"/>
                </a:solidFill>
              </a:rPr>
              <a:t>此外，商的符号还可用来判断商是否溢出。</a:t>
            </a:r>
          </a:p>
          <a:p>
            <a:pPr lvl="1"/>
            <a:r>
              <a:rPr lang="zh-CN" altLang="en-US" sz="2400">
                <a:solidFill>
                  <a:srgbClr val="000000"/>
                </a:solidFill>
              </a:rPr>
              <a:t>当</a:t>
            </a:r>
            <a:r>
              <a:rPr lang="en-US" altLang="zh-CN" sz="2400">
                <a:solidFill>
                  <a:srgbClr val="000000"/>
                </a:solidFill>
              </a:rPr>
              <a:t>[x]</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同号时，若</a:t>
            </a:r>
            <a:r>
              <a:rPr lang="en-US" altLang="zh-CN" sz="2400">
                <a:solidFill>
                  <a:srgbClr val="000000"/>
                </a:solidFill>
              </a:rPr>
              <a:t>[R</a:t>
            </a:r>
            <a:r>
              <a:rPr lang="en-US" altLang="zh-CN" sz="2400" baseline="-30000">
                <a:solidFill>
                  <a:srgbClr val="000000"/>
                </a:solidFill>
              </a:rPr>
              <a:t>0</a:t>
            </a:r>
            <a:r>
              <a:rPr lang="en-US" altLang="zh-CN" sz="2400">
                <a:solidFill>
                  <a:srgbClr val="000000"/>
                </a:solidFill>
              </a:rPr>
              <a:t>]</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同号，上商“</a:t>
            </a:r>
            <a:r>
              <a:rPr lang="en-US" altLang="zh-CN" sz="2400">
                <a:solidFill>
                  <a:srgbClr val="000000"/>
                </a:solidFill>
              </a:rPr>
              <a:t>1”</a:t>
            </a:r>
            <a:r>
              <a:rPr lang="zh-CN" altLang="en-US" sz="2400">
                <a:solidFill>
                  <a:srgbClr val="000000"/>
                </a:solidFill>
              </a:rPr>
              <a:t>，即溢出。</a:t>
            </a:r>
          </a:p>
          <a:p>
            <a:pPr lvl="1"/>
            <a:r>
              <a:rPr lang="zh-CN" altLang="en-US" sz="2400">
                <a:solidFill>
                  <a:srgbClr val="000000"/>
                </a:solidFill>
              </a:rPr>
              <a:t>当</a:t>
            </a:r>
            <a:r>
              <a:rPr lang="en-US" altLang="zh-CN" sz="2400">
                <a:solidFill>
                  <a:srgbClr val="000000"/>
                </a:solidFill>
              </a:rPr>
              <a:t>[x]</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异号时，若</a:t>
            </a:r>
            <a:r>
              <a:rPr lang="en-US" altLang="zh-CN" sz="2400">
                <a:solidFill>
                  <a:srgbClr val="000000"/>
                </a:solidFill>
              </a:rPr>
              <a:t>[R</a:t>
            </a:r>
            <a:r>
              <a:rPr lang="en-US" altLang="zh-CN" sz="2400" baseline="-30000">
                <a:solidFill>
                  <a:srgbClr val="000000"/>
                </a:solidFill>
              </a:rPr>
              <a:t>0</a:t>
            </a:r>
            <a:r>
              <a:rPr lang="en-US" altLang="zh-CN" sz="2400">
                <a:solidFill>
                  <a:srgbClr val="000000"/>
                </a:solidFill>
              </a:rPr>
              <a:t>]</a:t>
            </a:r>
            <a:r>
              <a:rPr lang="zh-CN" altLang="en-US" sz="2400" baseline="-30000">
                <a:solidFill>
                  <a:srgbClr val="000000"/>
                </a:solidFill>
              </a:rPr>
              <a:t>补</a:t>
            </a:r>
            <a:r>
              <a:rPr lang="zh-CN" altLang="en-US" sz="2400">
                <a:solidFill>
                  <a:srgbClr val="000000"/>
                </a:solidFill>
              </a:rPr>
              <a:t>与</a:t>
            </a:r>
            <a:r>
              <a:rPr lang="en-US" altLang="zh-CN" sz="2400">
                <a:solidFill>
                  <a:srgbClr val="000000"/>
                </a:solidFill>
              </a:rPr>
              <a:t>[y]</a:t>
            </a:r>
            <a:r>
              <a:rPr lang="zh-CN" altLang="en-US" sz="2400" baseline="-30000">
                <a:solidFill>
                  <a:srgbClr val="000000"/>
                </a:solidFill>
              </a:rPr>
              <a:t>补</a:t>
            </a:r>
            <a:r>
              <a:rPr lang="zh-CN" altLang="en-US" sz="2400">
                <a:solidFill>
                  <a:srgbClr val="000000"/>
                </a:solidFill>
              </a:rPr>
              <a:t>异号，上商“</a:t>
            </a:r>
            <a:r>
              <a:rPr lang="en-US" altLang="zh-CN" sz="2400">
                <a:solidFill>
                  <a:srgbClr val="000000"/>
                </a:solidFill>
              </a:rPr>
              <a:t>0”</a:t>
            </a:r>
            <a:r>
              <a:rPr lang="zh-CN" altLang="en-US" sz="2400">
                <a:solidFill>
                  <a:srgbClr val="000000"/>
                </a:solidFill>
              </a:rPr>
              <a:t>，即溢出。</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155073">
            <a:extLst>
              <a:ext uri="{FF2B5EF4-FFF2-40B4-BE49-F238E27FC236}">
                <a16:creationId xmlns:a16="http://schemas.microsoft.com/office/drawing/2014/main" id="{988989FF-503C-43B3-B22D-CA3835DAB3E1}"/>
              </a:ext>
            </a:extLst>
          </p:cNvPr>
          <p:cNvSpPr>
            <a:spLocks noGrp="1" noChangeArrowheads="1"/>
          </p:cNvSpPr>
          <p:nvPr>
            <p:ph type="title"/>
          </p:nvPr>
        </p:nvSpPr>
        <p:spPr/>
        <p:txBody>
          <a:bodyPr/>
          <a:lstStyle/>
          <a:p>
            <a:r>
              <a:rPr lang="zh-CN" altLang="en-US"/>
              <a:t>如何获得新的余数</a:t>
            </a:r>
          </a:p>
        </p:txBody>
      </p:sp>
      <p:sp>
        <p:nvSpPr>
          <p:cNvPr id="119810" name="文本占位符 1155074">
            <a:extLst>
              <a:ext uri="{FF2B5EF4-FFF2-40B4-BE49-F238E27FC236}">
                <a16:creationId xmlns:a16="http://schemas.microsoft.com/office/drawing/2014/main" id="{E4DE94FB-D780-4141-B0EC-7DCCCEEC0F25}"/>
              </a:ext>
            </a:extLst>
          </p:cNvPr>
          <p:cNvSpPr>
            <a:spLocks noGrp="1" noChangeArrowheads="1"/>
          </p:cNvSpPr>
          <p:nvPr>
            <p:ph idx="1"/>
          </p:nvPr>
        </p:nvSpPr>
        <p:spPr>
          <a:xfrm>
            <a:off x="468313" y="1341438"/>
            <a:ext cx="8229600" cy="2519362"/>
          </a:xfrm>
        </p:spPr>
        <p:txBody>
          <a:bodyPr/>
          <a:lstStyle/>
          <a:p>
            <a:pPr>
              <a:lnSpc>
                <a:spcPct val="90000"/>
              </a:lnSpc>
            </a:pPr>
            <a:r>
              <a:rPr lang="zh-CN" altLang="en-US" sz="2400"/>
              <a:t>新余数</a:t>
            </a:r>
            <a:r>
              <a:rPr lang="en-US" altLang="zh-CN" sz="2400"/>
              <a:t>[R</a:t>
            </a:r>
            <a:r>
              <a:rPr lang="en-US" altLang="zh-CN" sz="2400" baseline="-25000"/>
              <a:t>i+1</a:t>
            </a:r>
            <a:r>
              <a:rPr lang="en-US" altLang="zh-CN" sz="2400"/>
              <a:t>]</a:t>
            </a:r>
            <a:r>
              <a:rPr lang="zh-CN" altLang="en-US" sz="2400" baseline="-25000"/>
              <a:t>补</a:t>
            </a:r>
            <a:r>
              <a:rPr lang="zh-CN" altLang="en-US" sz="2400"/>
              <a:t>的获得方法与原码加减交替法极相似，其算法规则为：</a:t>
            </a:r>
            <a:br>
              <a:rPr lang="zh-CN" altLang="en-US" sz="2400"/>
            </a:br>
            <a:r>
              <a:rPr lang="zh-CN" altLang="en-US" sz="2400"/>
              <a:t>　　当</a:t>
            </a:r>
            <a:r>
              <a:rPr lang="en-US" altLang="zh-CN" sz="2400"/>
              <a:t>[R</a:t>
            </a:r>
            <a:r>
              <a:rPr lang="en-US" altLang="zh-CN" sz="2400" baseline="-25000"/>
              <a:t>i</a:t>
            </a:r>
            <a:r>
              <a:rPr lang="en-US" altLang="zh-CN" sz="2400"/>
              <a:t>]</a:t>
            </a:r>
            <a:r>
              <a:rPr lang="zh-CN" altLang="en-US" sz="2400" baseline="-25000"/>
              <a:t>补</a:t>
            </a:r>
            <a:r>
              <a:rPr lang="zh-CN" altLang="en-US" sz="2400"/>
              <a:t>与</a:t>
            </a:r>
            <a:r>
              <a:rPr lang="en-US" altLang="zh-CN" sz="2400"/>
              <a:t>[y]</a:t>
            </a:r>
            <a:r>
              <a:rPr lang="zh-CN" altLang="en-US" sz="2400" baseline="-25000"/>
              <a:t>补</a:t>
            </a:r>
            <a:r>
              <a:rPr lang="zh-CN" altLang="en-US" sz="2400"/>
              <a:t>同号时，商上“</a:t>
            </a:r>
            <a:r>
              <a:rPr lang="en-US" altLang="zh-CN" sz="2400"/>
              <a:t>1”</a:t>
            </a:r>
            <a:r>
              <a:rPr lang="zh-CN" altLang="en-US" sz="2400"/>
              <a:t>，新余数</a:t>
            </a:r>
            <a:br>
              <a:rPr lang="zh-CN" altLang="en-US" sz="2400"/>
            </a:br>
            <a:r>
              <a:rPr lang="zh-CN" altLang="en-US" sz="2400"/>
              <a:t>　　　</a:t>
            </a:r>
            <a:r>
              <a:rPr lang="en-US" altLang="zh-CN" sz="2400"/>
              <a:t>[R</a:t>
            </a:r>
            <a:r>
              <a:rPr lang="en-US" altLang="zh-CN" sz="2400" baseline="-25000"/>
              <a:t>i+1</a:t>
            </a:r>
            <a:r>
              <a:rPr lang="en-US" altLang="zh-CN" sz="2400"/>
              <a:t>]</a:t>
            </a:r>
            <a:r>
              <a:rPr lang="zh-CN" altLang="en-US" sz="2400" baseline="-25000"/>
              <a:t>补</a:t>
            </a:r>
            <a:r>
              <a:rPr lang="en-US" altLang="zh-CN" sz="2400"/>
              <a:t>=2[R</a:t>
            </a:r>
            <a:r>
              <a:rPr lang="en-US" altLang="zh-CN" sz="2400" baseline="-25000"/>
              <a:t>i</a:t>
            </a:r>
            <a:r>
              <a:rPr lang="en-US" altLang="zh-CN" sz="2400"/>
              <a:t>]</a:t>
            </a:r>
            <a:r>
              <a:rPr lang="zh-CN" altLang="en-US" sz="2400" baseline="-25000"/>
              <a:t>补</a:t>
            </a:r>
            <a:r>
              <a:rPr lang="en-US" altLang="zh-CN" sz="2400"/>
              <a:t>-[y]</a:t>
            </a:r>
            <a:r>
              <a:rPr lang="zh-CN" altLang="en-US" sz="2400" baseline="-25000"/>
              <a:t>补</a:t>
            </a:r>
            <a:r>
              <a:rPr lang="en-US" altLang="zh-CN" sz="2400"/>
              <a:t>=2[R</a:t>
            </a:r>
            <a:r>
              <a:rPr lang="en-US" altLang="zh-CN" sz="2400" baseline="-25000"/>
              <a:t>i</a:t>
            </a:r>
            <a:r>
              <a:rPr lang="en-US" altLang="zh-CN" sz="2400"/>
              <a:t>]</a:t>
            </a:r>
            <a:r>
              <a:rPr lang="zh-CN" altLang="en-US" sz="2400" baseline="-25000"/>
              <a:t>补</a:t>
            </a:r>
            <a:r>
              <a:rPr lang="en-US" altLang="zh-CN" sz="2400"/>
              <a:t>+[-y]</a:t>
            </a:r>
            <a:r>
              <a:rPr lang="zh-CN" altLang="en-US" sz="2400" baseline="-25000"/>
              <a:t>补</a:t>
            </a:r>
            <a:br>
              <a:rPr lang="zh-CN" altLang="en-US" sz="2400"/>
            </a:br>
            <a:r>
              <a:rPr lang="zh-CN" altLang="en-US" sz="2400"/>
              <a:t>　　当</a:t>
            </a:r>
            <a:r>
              <a:rPr lang="en-US" altLang="zh-CN" sz="2400"/>
              <a:t>[R</a:t>
            </a:r>
            <a:r>
              <a:rPr lang="en-US" altLang="zh-CN" sz="2400" baseline="-25000"/>
              <a:t>i</a:t>
            </a:r>
            <a:r>
              <a:rPr lang="en-US" altLang="zh-CN" sz="2400"/>
              <a:t>]</a:t>
            </a:r>
            <a:r>
              <a:rPr lang="zh-CN" altLang="en-US" sz="2400" baseline="-25000"/>
              <a:t>补</a:t>
            </a:r>
            <a:r>
              <a:rPr lang="zh-CN" altLang="en-US" sz="2400"/>
              <a:t>与</a:t>
            </a:r>
            <a:r>
              <a:rPr lang="en-US" altLang="zh-CN" sz="2400"/>
              <a:t>[y]</a:t>
            </a:r>
            <a:r>
              <a:rPr lang="zh-CN" altLang="en-US" sz="2400" baseline="-25000"/>
              <a:t>补</a:t>
            </a:r>
            <a:r>
              <a:rPr lang="zh-CN" altLang="en-US" sz="2400"/>
              <a:t>异号时，商上“</a:t>
            </a:r>
            <a:r>
              <a:rPr lang="en-US" altLang="zh-CN" sz="2400"/>
              <a:t>0”</a:t>
            </a:r>
            <a:r>
              <a:rPr lang="zh-CN" altLang="en-US" sz="2400"/>
              <a:t>，新余数</a:t>
            </a:r>
            <a:br>
              <a:rPr lang="zh-CN" altLang="en-US" sz="2400"/>
            </a:br>
            <a:r>
              <a:rPr lang="zh-CN" altLang="en-US" sz="2400"/>
              <a:t>　　　</a:t>
            </a:r>
            <a:r>
              <a:rPr lang="en-US" altLang="zh-CN" sz="2400"/>
              <a:t>[R</a:t>
            </a:r>
            <a:r>
              <a:rPr lang="en-US" altLang="zh-CN" sz="2400" baseline="-25000"/>
              <a:t>i+1</a:t>
            </a:r>
            <a:r>
              <a:rPr lang="en-US" altLang="zh-CN" sz="2400"/>
              <a:t>]</a:t>
            </a:r>
            <a:r>
              <a:rPr lang="zh-CN" altLang="en-US" sz="2400" baseline="-25000"/>
              <a:t>补</a:t>
            </a:r>
            <a:r>
              <a:rPr lang="en-US" altLang="zh-CN" sz="2400"/>
              <a:t>=2[R</a:t>
            </a:r>
            <a:r>
              <a:rPr lang="en-US" altLang="zh-CN" sz="2400" baseline="-25000"/>
              <a:t>i</a:t>
            </a:r>
            <a:r>
              <a:rPr lang="en-US" altLang="zh-CN" sz="2400"/>
              <a:t>]</a:t>
            </a:r>
            <a:r>
              <a:rPr lang="zh-CN" altLang="en-US" sz="2400" baseline="-25000"/>
              <a:t>补</a:t>
            </a:r>
            <a:r>
              <a:rPr lang="en-US" altLang="zh-CN" sz="2400"/>
              <a:t>+[y]</a:t>
            </a:r>
            <a:r>
              <a:rPr lang="zh-CN" altLang="en-US" sz="2400" baseline="-25000"/>
              <a:t>补</a:t>
            </a:r>
          </a:p>
          <a:p>
            <a:pPr>
              <a:lnSpc>
                <a:spcPct val="90000"/>
              </a:lnSpc>
            </a:pPr>
            <a:r>
              <a:rPr lang="zh-CN" altLang="en-US" sz="2400"/>
              <a:t>　　将此法列于下表：</a:t>
            </a:r>
          </a:p>
        </p:txBody>
      </p:sp>
      <p:sp>
        <p:nvSpPr>
          <p:cNvPr id="119811" name="矩形 1155076">
            <a:extLst>
              <a:ext uri="{FF2B5EF4-FFF2-40B4-BE49-F238E27FC236}">
                <a16:creationId xmlns:a16="http://schemas.microsoft.com/office/drawing/2014/main" id="{EC40DE2D-02A3-4EAB-8021-9BB35F462962}"/>
              </a:ext>
            </a:extLst>
          </p:cNvPr>
          <p:cNvSpPr>
            <a:spLocks noChangeArrowheads="1"/>
          </p:cNvSpPr>
          <p:nvPr/>
        </p:nvSpPr>
        <p:spPr bwMode="auto">
          <a:xfrm>
            <a:off x="325438" y="5805488"/>
            <a:ext cx="86391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Arial" panose="020B0604020202020204" pitchFamily="34" charset="0"/>
              <a:buChar char="•"/>
            </a:pPr>
            <a:r>
              <a:rPr lang="zh-CN" altLang="en-US" sz="2400" b="1">
                <a:ea typeface="楷体_GB2312" pitchFamily="49" charset="-122"/>
              </a:rPr>
              <a:t>如果对商的精度没有特殊要求，一般可采用“末位恒置</a:t>
            </a:r>
            <a:r>
              <a:rPr lang="en-US" altLang="zh-CN" sz="2400" b="1">
                <a:ea typeface="楷体_GB2312" pitchFamily="49" charset="-122"/>
              </a:rPr>
              <a:t>1”</a:t>
            </a:r>
            <a:r>
              <a:rPr lang="zh-CN" altLang="en-US" sz="2400" b="1">
                <a:ea typeface="楷体_GB2312" pitchFamily="49" charset="-122"/>
              </a:rPr>
              <a:t>法，这种方法操作简单，易于实现，而且最大误差仅为</a:t>
            </a:r>
            <a:r>
              <a:rPr lang="en-US" altLang="zh-CN" sz="2400" b="1">
                <a:ea typeface="楷体_GB2312" pitchFamily="49" charset="-122"/>
              </a:rPr>
              <a:t>2</a:t>
            </a:r>
            <a:r>
              <a:rPr lang="en-US" altLang="zh-CN" sz="2400" b="1" baseline="30000">
                <a:ea typeface="楷体_GB2312" pitchFamily="49" charset="-122"/>
              </a:rPr>
              <a:t>-n</a:t>
            </a:r>
            <a:r>
              <a:rPr lang="zh-CN" altLang="en-US" sz="2400" b="1">
                <a:ea typeface="楷体_GB2312" pitchFamily="49" charset="-122"/>
              </a:rPr>
              <a:t>。 </a:t>
            </a:r>
          </a:p>
        </p:txBody>
      </p:sp>
      <p:graphicFrame>
        <p:nvGraphicFramePr>
          <p:cNvPr id="1155129" name="表格 1155128">
            <a:extLst>
              <a:ext uri="{FF2B5EF4-FFF2-40B4-BE49-F238E27FC236}">
                <a16:creationId xmlns:a16="http://schemas.microsoft.com/office/drawing/2014/main" id="{56AE56F9-495E-45FD-99BA-8E8A38EA7C6D}"/>
              </a:ext>
            </a:extLst>
          </p:cNvPr>
          <p:cNvGraphicFramePr/>
          <p:nvPr/>
        </p:nvGraphicFramePr>
        <p:xfrm>
          <a:off x="1187450" y="4076700"/>
          <a:ext cx="5724525" cy="1189038"/>
        </p:xfrm>
        <a:graphic>
          <a:graphicData uri="http://schemas.openxmlformats.org/drawingml/2006/table">
            <a:tbl>
              <a:tblPr/>
              <a:tblGrid>
                <a:gridCol w="1871663">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2989262">
                  <a:extLst>
                    <a:ext uri="{9D8B030D-6E8A-4147-A177-3AD203B41FA5}">
                      <a16:colId xmlns:a16="http://schemas.microsoft.com/office/drawing/2014/main" val="20002"/>
                    </a:ext>
                  </a:extLst>
                </a:gridCol>
              </a:tblGrid>
              <a:tr h="39634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err="1">
                          <a:ea typeface="宋体" panose="02010600030101010101" pitchFamily="2" charset="-122"/>
                        </a:rPr>
                        <a:t>[R</a:t>
                      </a:r>
                      <a:r>
                        <a:rPr lang="en-US" altLang="zh-CN" sz="2000" b="0" baseline="-25000" err="1">
                          <a:ea typeface="宋体" panose="02010600030101010101" pitchFamily="2" charset="-122"/>
                        </a:rPr>
                        <a:t>i</a:t>
                      </a:r>
                      <a:r>
                        <a:rPr lang="en-US" altLang="zh-CN" sz="2000" b="0">
                          <a:ea typeface="宋体" panose="02010600030101010101" pitchFamily="2" charset="-122"/>
                        </a:rPr>
                        <a:t>]</a:t>
                      </a:r>
                      <a:r>
                        <a:rPr lang="zh-CN" altLang="en-US" sz="2000" b="0" baseline="-30000" dirty="0">
                          <a:ea typeface="宋体" panose="02010600030101010101" pitchFamily="2" charset="-122"/>
                        </a:rPr>
                        <a:t>补</a:t>
                      </a:r>
                      <a:r>
                        <a:rPr lang="zh-CN" altLang="en-US" sz="2000" b="0" dirty="0">
                          <a:ea typeface="宋体" panose="02010600030101010101" pitchFamily="2" charset="-122"/>
                        </a:rPr>
                        <a:t>与</a:t>
                      </a:r>
                      <a:r>
                        <a:rPr lang="en-US" altLang="zh-CN" sz="2000" b="0">
                          <a:ea typeface="宋体" panose="02010600030101010101" pitchFamily="2" charset="-122"/>
                        </a:rPr>
                        <a:t>[y]</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商</a:t>
                      </a: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新余数</a:t>
                      </a:r>
                      <a:r>
                        <a:rPr lang="en-US" altLang="zh-CN" sz="2000" b="0">
                          <a:ea typeface="宋体" panose="02010600030101010101" pitchFamily="2" charset="-122"/>
                        </a:rPr>
                        <a:t>[R</a:t>
                      </a:r>
                      <a:r>
                        <a:rPr lang="en-US" altLang="zh-CN" sz="2000" b="0" baseline="-30000">
                          <a:ea typeface="宋体" panose="02010600030101010101" pitchFamily="2" charset="-122"/>
                        </a:rPr>
                        <a:t>i+1</a:t>
                      </a:r>
                      <a:r>
                        <a:rPr lang="en-US" altLang="zh-CN" sz="2000" b="0">
                          <a:ea typeface="宋体" panose="02010600030101010101" pitchFamily="2" charset="-122"/>
                        </a:rPr>
                        <a:t>]</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34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同号</a:t>
                      </a: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1</a:t>
                      </a:r>
                      <a:endParaRPr lang="zh-CN" altLang="en-US" sz="2000" b="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[R</a:t>
                      </a:r>
                      <a:r>
                        <a:rPr lang="en-US" altLang="zh-CN" sz="2000" b="0" baseline="-30000">
                          <a:ea typeface="宋体" panose="02010600030101010101" pitchFamily="2" charset="-122"/>
                        </a:rPr>
                        <a:t>i+1</a:t>
                      </a:r>
                      <a:r>
                        <a:rPr lang="en-US" altLang="zh-CN" sz="2000" b="0">
                          <a:ea typeface="宋体" panose="02010600030101010101" pitchFamily="2" charset="-122"/>
                        </a:rPr>
                        <a:t>]</a:t>
                      </a:r>
                      <a:r>
                        <a:rPr lang="zh-CN" altLang="en-US" sz="2000" b="0" baseline="-30000">
                          <a:ea typeface="宋体" panose="02010600030101010101" pitchFamily="2" charset="-122"/>
                        </a:rPr>
                        <a:t>补</a:t>
                      </a:r>
                      <a:r>
                        <a:rPr lang="en-US" altLang="zh-CN" sz="2000" b="0">
                          <a:ea typeface="宋体" panose="02010600030101010101" pitchFamily="2" charset="-122"/>
                        </a:rPr>
                        <a:t>=2[R</a:t>
                      </a:r>
                      <a:r>
                        <a:rPr lang="en-US" altLang="zh-CN" sz="2000" b="0" baseline="-30000">
                          <a:ea typeface="宋体" panose="02010600030101010101" pitchFamily="2" charset="-122"/>
                        </a:rPr>
                        <a:t>i</a:t>
                      </a:r>
                      <a:r>
                        <a:rPr lang="en-US" altLang="zh-CN" sz="2000" b="0">
                          <a:ea typeface="宋体" panose="02010600030101010101" pitchFamily="2" charset="-122"/>
                        </a:rPr>
                        <a:t>]</a:t>
                      </a:r>
                      <a:r>
                        <a:rPr lang="zh-CN" altLang="en-US" sz="2000" b="0" baseline="-30000">
                          <a:ea typeface="宋体" panose="02010600030101010101" pitchFamily="2" charset="-122"/>
                        </a:rPr>
                        <a:t>补</a:t>
                      </a:r>
                      <a:r>
                        <a:rPr lang="en-US" altLang="zh-CN" sz="2000" b="0">
                          <a:ea typeface="宋体" panose="02010600030101010101" pitchFamily="2" charset="-122"/>
                        </a:rPr>
                        <a:t>+[-y]</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634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2000" b="0" dirty="0">
                          <a:ea typeface="宋体" panose="02010600030101010101" pitchFamily="2" charset="-122"/>
                        </a:rPr>
                        <a:t>异号</a:t>
                      </a: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0</a:t>
                      </a:r>
                      <a:endParaRPr lang="zh-CN" altLang="en-US" sz="2000" b="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2000" b="0">
                          <a:ea typeface="宋体" panose="02010600030101010101" pitchFamily="2" charset="-122"/>
                        </a:rPr>
                        <a:t>[R</a:t>
                      </a:r>
                      <a:r>
                        <a:rPr lang="en-US" altLang="zh-CN" sz="2000" b="0" baseline="-30000">
                          <a:ea typeface="宋体" panose="02010600030101010101" pitchFamily="2" charset="-122"/>
                        </a:rPr>
                        <a:t>i+1</a:t>
                      </a:r>
                      <a:r>
                        <a:rPr lang="en-US" altLang="zh-CN" sz="2000" b="0">
                          <a:ea typeface="宋体" panose="02010600030101010101" pitchFamily="2" charset="-122"/>
                        </a:rPr>
                        <a:t>]</a:t>
                      </a:r>
                      <a:r>
                        <a:rPr lang="zh-CN" altLang="en-US" sz="2000" b="0" baseline="-30000">
                          <a:ea typeface="宋体" panose="02010600030101010101" pitchFamily="2" charset="-122"/>
                        </a:rPr>
                        <a:t>补</a:t>
                      </a:r>
                      <a:r>
                        <a:rPr lang="en-US" altLang="zh-CN" sz="2000" b="0">
                          <a:ea typeface="宋体" panose="02010600030101010101" pitchFamily="2" charset="-122"/>
                        </a:rPr>
                        <a:t>=2[R</a:t>
                      </a:r>
                      <a:r>
                        <a:rPr lang="en-US" altLang="zh-CN" sz="2000" b="0" baseline="-30000">
                          <a:ea typeface="宋体" panose="02010600030101010101" pitchFamily="2" charset="-122"/>
                        </a:rPr>
                        <a:t>i</a:t>
                      </a:r>
                      <a:r>
                        <a:rPr lang="en-US" altLang="zh-CN" sz="2000" b="0">
                          <a:ea typeface="宋体" panose="02010600030101010101" pitchFamily="2" charset="-122"/>
                        </a:rPr>
                        <a:t>]</a:t>
                      </a:r>
                      <a:r>
                        <a:rPr lang="zh-CN" altLang="en-US" sz="2000" b="0" baseline="-30000">
                          <a:ea typeface="宋体" panose="02010600030101010101" pitchFamily="2" charset="-122"/>
                        </a:rPr>
                        <a:t>补</a:t>
                      </a:r>
                      <a:r>
                        <a:rPr lang="en-US" altLang="zh-CN" sz="2000" b="0">
                          <a:ea typeface="宋体" panose="02010600030101010101" pitchFamily="2" charset="-122"/>
                        </a:rPr>
                        <a:t>+[y]</a:t>
                      </a:r>
                      <a:r>
                        <a:rPr lang="zh-CN" altLang="en-US" sz="2000" b="0" baseline="-30000" dirty="0">
                          <a:ea typeface="宋体" panose="02010600030101010101" pitchFamily="2" charset="-122"/>
                        </a:rPr>
                        <a:t>补</a:t>
                      </a:r>
                      <a:endParaRPr lang="zh-CN" altLang="en-US" sz="2000" b="0" dirty="0">
                        <a:ea typeface="宋体" panose="02010600030101010101" pitchFamily="2" charset="-122"/>
                      </a:endParaRPr>
                    </a:p>
                  </a:txBody>
                  <a:tcPr marT="45732" marB="4573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157121">
            <a:extLst>
              <a:ext uri="{FF2B5EF4-FFF2-40B4-BE49-F238E27FC236}">
                <a16:creationId xmlns:a16="http://schemas.microsoft.com/office/drawing/2014/main" id="{01FD269D-256D-4DB5-87A6-76C2090BD7B3}"/>
              </a:ext>
            </a:extLst>
          </p:cNvPr>
          <p:cNvSpPr>
            <a:spLocks noGrp="1" noChangeArrowheads="1"/>
          </p:cNvSpPr>
          <p:nvPr>
            <p:ph type="title"/>
          </p:nvPr>
        </p:nvSpPr>
        <p:spPr/>
        <p:txBody>
          <a:bodyPr/>
          <a:lstStyle/>
          <a:p>
            <a:r>
              <a:rPr lang="zh-CN" altLang="en-US"/>
              <a:t>例</a:t>
            </a:r>
          </a:p>
        </p:txBody>
      </p:sp>
      <p:sp>
        <p:nvSpPr>
          <p:cNvPr id="120834" name="文本占位符 1157122">
            <a:extLst>
              <a:ext uri="{FF2B5EF4-FFF2-40B4-BE49-F238E27FC236}">
                <a16:creationId xmlns:a16="http://schemas.microsoft.com/office/drawing/2014/main" id="{DC2EDBB5-A22E-427E-B455-29841A3A0D3F}"/>
              </a:ext>
            </a:extLst>
          </p:cNvPr>
          <p:cNvSpPr>
            <a:spLocks noGrp="1" noChangeArrowheads="1"/>
          </p:cNvSpPr>
          <p:nvPr>
            <p:ph idx="1"/>
          </p:nvPr>
        </p:nvSpPr>
        <p:spPr>
          <a:xfrm>
            <a:off x="323850" y="1052513"/>
            <a:ext cx="8229600" cy="1152525"/>
          </a:xfrm>
        </p:spPr>
        <p:txBody>
          <a:bodyPr/>
          <a:lstStyle/>
          <a:p>
            <a:r>
              <a:rPr lang="zh-CN" altLang="en-US" sz="2000"/>
              <a:t>已知：</a:t>
            </a:r>
            <a:r>
              <a:rPr lang="en-US" altLang="zh-CN" sz="2000"/>
              <a:t>x=-0.1001, y=+0.1101 </a:t>
            </a:r>
            <a:r>
              <a:rPr lang="zh-CN" altLang="en-US" sz="2000"/>
              <a:t>求： </a:t>
            </a:r>
            <a:r>
              <a:rPr lang="en-US" altLang="zh-CN" sz="2000"/>
              <a:t>[x/y]</a:t>
            </a:r>
            <a:r>
              <a:rPr lang="zh-CN" altLang="en-US" sz="2000" baseline="-25000"/>
              <a:t>补</a:t>
            </a:r>
            <a:r>
              <a:rPr lang="zh-CN" altLang="en-US" sz="2000"/>
              <a:t> </a:t>
            </a:r>
          </a:p>
          <a:p>
            <a:r>
              <a:rPr lang="zh-CN" altLang="en-US" sz="2000">
                <a:solidFill>
                  <a:srgbClr val="000000"/>
                </a:solidFill>
              </a:rPr>
              <a:t>解：</a:t>
            </a:r>
            <a:r>
              <a:rPr lang="en-US" altLang="zh-CN" sz="2000">
                <a:solidFill>
                  <a:srgbClr val="000000"/>
                </a:solidFill>
              </a:rPr>
              <a:t>[x]</a:t>
            </a:r>
            <a:r>
              <a:rPr lang="zh-CN" altLang="en-US" sz="2000" baseline="-30000">
                <a:solidFill>
                  <a:srgbClr val="000000"/>
                </a:solidFill>
              </a:rPr>
              <a:t>补</a:t>
            </a:r>
            <a:r>
              <a:rPr lang="en-US" altLang="zh-CN" sz="2000">
                <a:solidFill>
                  <a:srgbClr val="000000"/>
                </a:solidFill>
              </a:rPr>
              <a:t>=1.0111,[y]</a:t>
            </a:r>
            <a:r>
              <a:rPr lang="zh-CN" altLang="en-US" sz="2000" baseline="-30000">
                <a:solidFill>
                  <a:srgbClr val="000000"/>
                </a:solidFill>
              </a:rPr>
              <a:t>补</a:t>
            </a:r>
            <a:r>
              <a:rPr lang="en-US" altLang="zh-CN" sz="2000">
                <a:solidFill>
                  <a:srgbClr val="000000"/>
                </a:solidFill>
              </a:rPr>
              <a:t>=0.1101,[-y]</a:t>
            </a:r>
            <a:r>
              <a:rPr lang="zh-CN" altLang="en-US" sz="2000" baseline="-30000">
                <a:solidFill>
                  <a:srgbClr val="000000"/>
                </a:solidFill>
              </a:rPr>
              <a:t>补</a:t>
            </a:r>
            <a:r>
              <a:rPr lang="en-US" altLang="zh-CN" sz="2000">
                <a:solidFill>
                  <a:srgbClr val="000000"/>
                </a:solidFill>
              </a:rPr>
              <a:t>=1.0011</a:t>
            </a:r>
            <a:r>
              <a:rPr lang="en-US" altLang="zh-CN" sz="2000"/>
              <a:t> </a:t>
            </a:r>
          </a:p>
          <a:p>
            <a:pPr>
              <a:buFontTx/>
              <a:buNone/>
            </a:pPr>
            <a:r>
              <a:rPr lang="en-US" altLang="zh-CN" sz="2000">
                <a:solidFill>
                  <a:srgbClr val="000000"/>
                </a:solidFill>
              </a:rPr>
              <a:t>    </a:t>
            </a:r>
            <a:r>
              <a:rPr lang="zh-CN" altLang="en-US" sz="2000">
                <a:solidFill>
                  <a:srgbClr val="000000"/>
                </a:solidFill>
              </a:rPr>
              <a:t>运算过程如下</a:t>
            </a:r>
            <a:r>
              <a:rPr lang="zh-CN" altLang="en-US" sz="2000"/>
              <a:t>，所以</a:t>
            </a:r>
            <a:r>
              <a:rPr lang="zh-CN" altLang="en-US" sz="2000">
                <a:solidFill>
                  <a:srgbClr val="000000"/>
                </a:solidFill>
              </a:rPr>
              <a:t>所以</a:t>
            </a:r>
            <a:r>
              <a:rPr lang="en-US" altLang="zh-CN" sz="2000">
                <a:solidFill>
                  <a:srgbClr val="000000"/>
                </a:solidFill>
              </a:rPr>
              <a:t>[x</a:t>
            </a:r>
            <a:r>
              <a:rPr lang="zh-CN" altLang="en-US" sz="2000">
                <a:solidFill>
                  <a:srgbClr val="000000"/>
                </a:solidFill>
              </a:rPr>
              <a:t>／</a:t>
            </a:r>
            <a:r>
              <a:rPr lang="en-US" altLang="zh-CN" sz="2000">
                <a:solidFill>
                  <a:srgbClr val="000000"/>
                </a:solidFill>
              </a:rPr>
              <a:t>y]</a:t>
            </a:r>
            <a:r>
              <a:rPr lang="zh-CN" altLang="en-US" sz="2000" baseline="-30000">
                <a:solidFill>
                  <a:srgbClr val="000000"/>
                </a:solidFill>
              </a:rPr>
              <a:t>补</a:t>
            </a:r>
            <a:r>
              <a:rPr lang="en-US" altLang="zh-CN" sz="2000">
                <a:solidFill>
                  <a:srgbClr val="000000"/>
                </a:solidFill>
              </a:rPr>
              <a:t>=1.0101</a:t>
            </a:r>
            <a:r>
              <a:rPr lang="en-US" altLang="zh-CN" sz="2000"/>
              <a:t> </a:t>
            </a:r>
          </a:p>
        </p:txBody>
      </p:sp>
      <p:graphicFrame>
        <p:nvGraphicFramePr>
          <p:cNvPr id="1157217" name="表格 1157216">
            <a:extLst>
              <a:ext uri="{FF2B5EF4-FFF2-40B4-BE49-F238E27FC236}">
                <a16:creationId xmlns:a16="http://schemas.microsoft.com/office/drawing/2014/main" id="{440F0173-CC6C-48B7-9E60-DC898736A623}"/>
              </a:ext>
            </a:extLst>
          </p:cNvPr>
          <p:cNvGraphicFramePr/>
          <p:nvPr/>
        </p:nvGraphicFramePr>
        <p:xfrm>
          <a:off x="971550" y="2276475"/>
          <a:ext cx="7272338" cy="4389437"/>
        </p:xfrm>
        <a:graphic>
          <a:graphicData uri="http://schemas.openxmlformats.org/drawingml/2006/table">
            <a:tbl>
              <a:tblPr/>
              <a:tblGrid>
                <a:gridCol w="1890713">
                  <a:extLst>
                    <a:ext uri="{9D8B030D-6E8A-4147-A177-3AD203B41FA5}">
                      <a16:colId xmlns:a16="http://schemas.microsoft.com/office/drawing/2014/main" val="20000"/>
                    </a:ext>
                  </a:extLst>
                </a:gridCol>
                <a:gridCol w="1925637">
                  <a:extLst>
                    <a:ext uri="{9D8B030D-6E8A-4147-A177-3AD203B41FA5}">
                      <a16:colId xmlns:a16="http://schemas.microsoft.com/office/drawing/2014/main" val="20001"/>
                    </a:ext>
                  </a:extLst>
                </a:gridCol>
                <a:gridCol w="3455988">
                  <a:extLst>
                    <a:ext uri="{9D8B030D-6E8A-4147-A177-3AD203B41FA5}">
                      <a16:colId xmlns:a16="http://schemas.microsoft.com/office/drawing/2014/main" val="20002"/>
                    </a:ext>
                  </a:extLst>
                </a:gridCol>
              </a:tblGrid>
              <a:tr h="36578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ea typeface="宋体" panose="02010600030101010101" pitchFamily="2" charset="-122"/>
                        </a:rPr>
                        <a:t>被除数（余数）</a:t>
                      </a: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zh-CN" altLang="en-US" sz="1800" dirty="0">
                          <a:ea typeface="宋体" panose="02010600030101010101" pitchFamily="2" charset="-122"/>
                        </a:rPr>
                        <a:t>商</a:t>
                      </a:r>
                      <a:r>
                        <a:rPr lang="en-US" altLang="zh-CN" sz="1800" dirty="0">
                          <a:ea typeface="宋体" panose="02010600030101010101" pitchFamily="2" charset="-122"/>
                        </a:rPr>
                        <a:t>  </a:t>
                      </a:r>
                      <a:r>
                        <a:rPr lang="zh-CN" altLang="en-US" sz="1800" dirty="0">
                          <a:ea typeface="宋体" panose="02010600030101010101" pitchFamily="2" charset="-122"/>
                        </a:rPr>
                        <a:t>上商</a:t>
                      </a: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zh-CN" altLang="en-US" sz="1800" dirty="0">
                          <a:ea typeface="宋体" panose="02010600030101010101" pitchFamily="2" charset="-122"/>
                        </a:rPr>
                        <a:t>说</a:t>
                      </a:r>
                      <a:r>
                        <a:rPr lang="en-US" altLang="zh-CN" sz="1800" dirty="0">
                          <a:ea typeface="宋体" panose="02010600030101010101" pitchFamily="2" charset="-122"/>
                        </a:rPr>
                        <a:t>    </a:t>
                      </a:r>
                      <a:r>
                        <a:rPr lang="zh-CN" altLang="en-US" sz="1800" dirty="0">
                          <a:ea typeface="宋体" panose="02010600030101010101" pitchFamily="2" charset="-122"/>
                        </a:rPr>
                        <a:t>明</a:t>
                      </a: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4012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1.0111</a:t>
                      </a:r>
                      <a:br>
                        <a:rPr lang="en-US" altLang="zh-CN" sz="1800">
                          <a:ea typeface="宋体" panose="02010600030101010101" pitchFamily="2" charset="-122"/>
                        </a:rPr>
                      </a:br>
                      <a:r>
                        <a:rPr lang="en-US" altLang="zh-CN" sz="1800">
                          <a:ea typeface="宋体" panose="02010600030101010101" pitchFamily="2" charset="-122"/>
                        </a:rPr>
                        <a:t>  +  0.1101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0.0000</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endParaRPr lang="en-US" altLang="zh-CN" sz="1800">
                        <a:ea typeface="宋体" panose="02010600030101010101" pitchFamily="2" charset="-122"/>
                      </a:endParaRPr>
                    </a:p>
                    <a:p>
                      <a:pPr marL="0" lvl="0" indent="0">
                        <a:spcBef>
                          <a:spcPct val="0"/>
                        </a:spcBef>
                        <a:buNone/>
                      </a:pPr>
                      <a:r>
                        <a:rPr lang="en-US" altLang="zh-CN" sz="1800">
                          <a:ea typeface="宋体" panose="02010600030101010101" pitchFamily="2" charset="-122"/>
                        </a:rPr>
                        <a:t>[x]</a:t>
                      </a:r>
                      <a:r>
                        <a:rPr lang="zh-CN" altLang="en-US" sz="1800" baseline="-30000" dirty="0">
                          <a:ea typeface="宋体" panose="02010600030101010101" pitchFamily="2" charset="-122"/>
                        </a:rPr>
                        <a:t>补</a:t>
                      </a:r>
                      <a:r>
                        <a:rPr lang="zh-CN" altLang="en-US" sz="1800" dirty="0">
                          <a:ea typeface="宋体" panose="02010600030101010101" pitchFamily="2" charset="-122"/>
                        </a:rPr>
                        <a:t>与</a:t>
                      </a: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异号，</a:t>
                      </a: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91446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0.0100</a:t>
                      </a:r>
                      <a:br>
                        <a:rPr lang="en-US" altLang="zh-CN" sz="1800">
                          <a:ea typeface="宋体" panose="02010600030101010101" pitchFamily="2" charset="-122"/>
                        </a:rPr>
                      </a:br>
                      <a:r>
                        <a:rPr lang="en-US" altLang="zh-CN" sz="1800">
                          <a:ea typeface="宋体" panose="02010600030101010101" pitchFamily="2" charset="-122"/>
                        </a:rPr>
                        <a:t>      0.1000</a:t>
                      </a:r>
                      <a:br>
                        <a:rPr lang="en-US" altLang="zh-CN" sz="1800">
                          <a:ea typeface="宋体" panose="02010600030101010101" pitchFamily="2" charset="-122"/>
                        </a:rPr>
                      </a:br>
                      <a:r>
                        <a:rPr lang="en-US" altLang="zh-CN" sz="1800">
                          <a:ea typeface="宋体" panose="02010600030101010101" pitchFamily="2" charset="-122"/>
                        </a:rPr>
                        <a:t>  +  1.0011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dirty="0">
                          <a:ea typeface="宋体" panose="02010600030101010101" pitchFamily="2" charset="-122"/>
                        </a:rPr>
                        <a:t>          </a:t>
                      </a:r>
                      <a:r>
                        <a:rPr lang="en-US" altLang="zh-CN" sz="1800">
                          <a:solidFill>
                            <a:srgbClr val="A50021"/>
                          </a:solidFill>
                          <a:ea typeface="宋体" panose="02010600030101010101" pitchFamily="2" charset="-122"/>
                        </a:rPr>
                        <a:t>1</a:t>
                      </a:r>
                      <a:br>
                        <a:rPr lang="en-US" altLang="zh-CN" sz="1800">
                          <a:ea typeface="宋体" panose="02010600030101010101" pitchFamily="2" charset="-122"/>
                        </a:rPr>
                      </a:br>
                      <a:r>
                        <a:rPr lang="en-US" altLang="zh-CN" sz="1800">
                          <a:ea typeface="宋体" panose="02010600030101010101" pitchFamily="2" charset="-122"/>
                        </a:rPr>
                        <a:t>     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[R]</a:t>
                      </a:r>
                      <a:r>
                        <a:rPr lang="zh-CN" altLang="en-US" sz="1800" baseline="-30000" dirty="0">
                          <a:ea typeface="宋体" panose="02010600030101010101" pitchFamily="2" charset="-122"/>
                        </a:rPr>
                        <a:t>补</a:t>
                      </a:r>
                      <a:r>
                        <a:rPr lang="zh-CN" altLang="en-US" sz="1800" dirty="0">
                          <a:ea typeface="宋体" panose="02010600030101010101" pitchFamily="2" charset="-122"/>
                        </a:rPr>
                        <a:t>与</a:t>
                      </a: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同号，上商</a:t>
                      </a:r>
                      <a:r>
                        <a:rPr lang="en-US" altLang="zh-CN" sz="1800" dirty="0">
                          <a:ea typeface="宋体" panose="02010600030101010101" pitchFamily="2" charset="-122"/>
                        </a:rPr>
                        <a:t>1</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91446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1.1011</a:t>
                      </a:r>
                      <a:br>
                        <a:rPr lang="en-US" altLang="zh-CN" sz="1800">
                          <a:ea typeface="宋体" panose="02010600030101010101" pitchFamily="2" charset="-122"/>
                        </a:rPr>
                      </a:br>
                      <a:r>
                        <a:rPr lang="en-US" altLang="zh-CN" sz="1800">
                          <a:ea typeface="宋体" panose="02010600030101010101" pitchFamily="2" charset="-122"/>
                        </a:rPr>
                        <a:t>      1.0110</a:t>
                      </a:r>
                      <a:br>
                        <a:rPr lang="en-US" altLang="zh-CN" sz="1800">
                          <a:ea typeface="宋体" panose="02010600030101010101" pitchFamily="2" charset="-122"/>
                        </a:rPr>
                      </a:br>
                      <a:r>
                        <a:rPr lang="en-US" altLang="zh-CN" sz="1800">
                          <a:ea typeface="宋体" panose="02010600030101010101" pitchFamily="2" charset="-122"/>
                        </a:rPr>
                        <a:t>  +  0.1101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dirty="0">
                          <a:ea typeface="宋体" panose="02010600030101010101" pitchFamily="2" charset="-122"/>
                        </a:rPr>
                        <a:t>       </a:t>
                      </a:r>
                      <a:r>
                        <a:rPr lang="en-US" altLang="zh-CN" sz="1800">
                          <a:ea typeface="宋体" panose="02010600030101010101" pitchFamily="2" charset="-122"/>
                        </a:rPr>
                        <a:t>1 </a:t>
                      </a:r>
                      <a:r>
                        <a:rPr lang="en-US" altLang="zh-CN" sz="1800">
                          <a:solidFill>
                            <a:srgbClr val="A50021"/>
                          </a:solidFill>
                          <a:ea typeface="宋体" panose="02010600030101010101" pitchFamily="2" charset="-122"/>
                        </a:rPr>
                        <a:t>0</a:t>
                      </a:r>
                      <a:br>
                        <a:rPr lang="en-US" altLang="zh-CN" sz="1800">
                          <a:ea typeface="宋体" panose="02010600030101010101" pitchFamily="2" charset="-122"/>
                        </a:rPr>
                      </a:br>
                      <a:r>
                        <a:rPr lang="en-US" altLang="zh-CN" sz="1800">
                          <a:ea typeface="宋体" panose="02010600030101010101" pitchFamily="2" charset="-122"/>
                        </a:rPr>
                        <a:t>1 0</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[R]</a:t>
                      </a:r>
                      <a:r>
                        <a:rPr lang="zh-CN" altLang="en-US" sz="1800" baseline="-30000" dirty="0">
                          <a:ea typeface="宋体" panose="02010600030101010101" pitchFamily="2" charset="-122"/>
                        </a:rPr>
                        <a:t>补</a:t>
                      </a:r>
                      <a:r>
                        <a:rPr lang="zh-CN" altLang="en-US" sz="1800" dirty="0">
                          <a:ea typeface="宋体" panose="02010600030101010101" pitchFamily="2" charset="-122"/>
                        </a:rPr>
                        <a:t>与</a:t>
                      </a: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异号，上商</a:t>
                      </a:r>
                      <a:r>
                        <a:rPr lang="en-US" altLang="zh-CN" sz="1800" dirty="0">
                          <a:ea typeface="宋体" panose="02010600030101010101" pitchFamily="2" charset="-122"/>
                        </a:rPr>
                        <a:t>0</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91446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0.0011</a:t>
                      </a:r>
                      <a:br>
                        <a:rPr lang="en-US" altLang="zh-CN" sz="1800">
                          <a:ea typeface="宋体" panose="02010600030101010101" pitchFamily="2" charset="-122"/>
                        </a:rPr>
                      </a:br>
                      <a:r>
                        <a:rPr lang="en-US" altLang="zh-CN" sz="1800">
                          <a:ea typeface="宋体" panose="02010600030101010101" pitchFamily="2" charset="-122"/>
                        </a:rPr>
                        <a:t>      0.0110</a:t>
                      </a:r>
                      <a:br>
                        <a:rPr lang="en-US" altLang="zh-CN" sz="1800">
                          <a:ea typeface="宋体" panose="02010600030101010101" pitchFamily="2" charset="-122"/>
                        </a:rPr>
                      </a:br>
                      <a:r>
                        <a:rPr lang="en-US" altLang="zh-CN" sz="1800">
                          <a:ea typeface="宋体" panose="02010600030101010101" pitchFamily="2" charset="-122"/>
                        </a:rPr>
                        <a:t> +   1.0011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a:ea typeface="宋体" panose="02010600030101010101" pitchFamily="2" charset="-122"/>
                        </a:rPr>
                        <a:t>    1 0 </a:t>
                      </a:r>
                      <a:r>
                        <a:rPr lang="en-US" altLang="zh-CN" sz="1800">
                          <a:solidFill>
                            <a:srgbClr val="A50021"/>
                          </a:solidFill>
                          <a:ea typeface="宋体" panose="02010600030101010101" pitchFamily="2" charset="-122"/>
                        </a:rPr>
                        <a:t>1</a:t>
                      </a:r>
                      <a:br>
                        <a:rPr lang="en-US" altLang="zh-CN" sz="1800">
                          <a:ea typeface="宋体" panose="02010600030101010101" pitchFamily="2" charset="-122"/>
                        </a:rPr>
                      </a:br>
                      <a:r>
                        <a:rPr lang="en-US" altLang="zh-CN" sz="1800">
                          <a:ea typeface="宋体" panose="02010600030101010101" pitchFamily="2" charset="-122"/>
                        </a:rPr>
                        <a:t>1 0 1 </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[R]</a:t>
                      </a:r>
                      <a:r>
                        <a:rPr lang="zh-CN" altLang="en-US" sz="1800" baseline="-30000" dirty="0">
                          <a:ea typeface="宋体" panose="02010600030101010101" pitchFamily="2" charset="-122"/>
                        </a:rPr>
                        <a:t>补</a:t>
                      </a:r>
                      <a:r>
                        <a:rPr lang="zh-CN" altLang="en-US" sz="1800" dirty="0">
                          <a:ea typeface="宋体" panose="02010600030101010101" pitchFamily="2" charset="-122"/>
                        </a:rPr>
                        <a:t>与</a:t>
                      </a: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同号，上商</a:t>
                      </a:r>
                      <a:r>
                        <a:rPr lang="en-US" altLang="zh-CN" sz="1800" dirty="0">
                          <a:ea typeface="宋体" panose="02010600030101010101" pitchFamily="2" charset="-122"/>
                        </a:rPr>
                        <a:t>1</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br>
                        <a:rPr lang="zh-CN" altLang="en-US" sz="1800" dirty="0">
                          <a:ea typeface="宋体" panose="02010600030101010101" pitchFamily="2" charset="-122"/>
                        </a:rPr>
                      </a:br>
                      <a:r>
                        <a:rPr lang="en-US" altLang="zh-CN" sz="1800">
                          <a:ea typeface="宋体" panose="02010600030101010101" pitchFamily="2" charset="-122"/>
                        </a:rPr>
                        <a:t>+[-y]</a:t>
                      </a:r>
                      <a:r>
                        <a:rPr lang="zh-CN" altLang="en-US" sz="1800" baseline="-30000" dirty="0">
                          <a:ea typeface="宋体" panose="02010600030101010101" pitchFamily="2" charset="-122"/>
                        </a:rPr>
                        <a:t>补</a:t>
                      </a:r>
                      <a:endParaRPr lang="zh-CN" altLang="en-US" sz="1800" dirty="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640126">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      1.1001</a:t>
                      </a:r>
                      <a:br>
                        <a:rPr lang="en-US" altLang="zh-CN" sz="1800">
                          <a:ea typeface="宋体" panose="02010600030101010101" pitchFamily="2" charset="-122"/>
                        </a:rPr>
                      </a:br>
                      <a:r>
                        <a:rPr lang="en-US" altLang="zh-CN" sz="1800">
                          <a:ea typeface="宋体" panose="02010600030101010101" pitchFamily="2" charset="-122"/>
                        </a:rPr>
                        <a:t>      1.0010</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lgn="ctr">
                        <a:spcBef>
                          <a:spcPct val="0"/>
                        </a:spcBef>
                        <a:buNone/>
                      </a:pPr>
                      <a:r>
                        <a:rPr lang="en-US" altLang="zh-CN" sz="1800" dirty="0">
                          <a:ea typeface="宋体" panose="02010600030101010101" pitchFamily="2" charset="-122"/>
                        </a:rPr>
                        <a:t>  </a:t>
                      </a:r>
                      <a:r>
                        <a:rPr lang="en-US" altLang="zh-CN" sz="1800">
                          <a:ea typeface="宋体" panose="02010600030101010101" pitchFamily="2" charset="-122"/>
                        </a:rPr>
                        <a:t>1 0 1 </a:t>
                      </a:r>
                      <a:r>
                        <a:rPr lang="en-US" altLang="zh-CN" sz="1800">
                          <a:solidFill>
                            <a:srgbClr val="A50021"/>
                          </a:solidFill>
                          <a:ea typeface="宋体" panose="02010600030101010101" pitchFamily="2" charset="-122"/>
                        </a:rPr>
                        <a:t>0</a:t>
                      </a:r>
                      <a:endParaRPr lang="en-US" altLang="zh-CN" sz="1800">
                        <a:ea typeface="宋体" panose="02010600030101010101" pitchFamily="2" charset="-122"/>
                      </a:endParaRPr>
                    </a:p>
                    <a:p>
                      <a:pPr marL="0" lvl="0" indent="0">
                        <a:spcBef>
                          <a:spcPct val="0"/>
                        </a:spcBef>
                        <a:buNone/>
                      </a:pPr>
                      <a:r>
                        <a:rPr lang="en-US" altLang="zh-CN" sz="1800">
                          <a:ea typeface="宋体" panose="02010600030101010101" pitchFamily="2" charset="-122"/>
                        </a:rPr>
                        <a:t>      1 0 1 0 1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b="0" kern="1200">
                          <a:ea typeface="宋体" panose="02010600030101010101" pitchFamily="2" charset="-122"/>
                        </a:defRPr>
                      </a:lvl3pPr>
                      <a:lvl4pPr marL="1600200" lvl="3" indent="-228600">
                        <a:defRPr sz="1800" kern="1200"/>
                      </a:lvl4pPr>
                      <a:lvl5pPr marL="2057400" lvl="4" indent="-228600">
                        <a:defRPr sz="1800" kern="1200"/>
                      </a:lvl5pPr>
                    </a:lstStyle>
                    <a:p>
                      <a:pPr marL="0" lvl="0" indent="0">
                        <a:spcBef>
                          <a:spcPct val="0"/>
                        </a:spcBef>
                        <a:buNone/>
                      </a:pPr>
                      <a:r>
                        <a:rPr lang="en-US" altLang="zh-CN" sz="1800">
                          <a:ea typeface="宋体" panose="02010600030101010101" pitchFamily="2" charset="-122"/>
                        </a:rPr>
                        <a:t>[R]</a:t>
                      </a:r>
                      <a:r>
                        <a:rPr lang="zh-CN" altLang="en-US" sz="1800" baseline="-30000" dirty="0">
                          <a:ea typeface="宋体" panose="02010600030101010101" pitchFamily="2" charset="-122"/>
                        </a:rPr>
                        <a:t>补</a:t>
                      </a:r>
                      <a:r>
                        <a:rPr lang="zh-CN" altLang="en-US" sz="1800" dirty="0">
                          <a:ea typeface="宋体" panose="02010600030101010101" pitchFamily="2" charset="-122"/>
                        </a:rPr>
                        <a:t>与</a:t>
                      </a:r>
                      <a:r>
                        <a:rPr lang="en-US" altLang="zh-CN" sz="1800">
                          <a:ea typeface="宋体" panose="02010600030101010101" pitchFamily="2" charset="-122"/>
                        </a:rPr>
                        <a:t>[y]</a:t>
                      </a:r>
                      <a:r>
                        <a:rPr lang="zh-CN" altLang="en-US" sz="1800" baseline="-30000" dirty="0">
                          <a:ea typeface="宋体" panose="02010600030101010101" pitchFamily="2" charset="-122"/>
                        </a:rPr>
                        <a:t>补</a:t>
                      </a:r>
                      <a:r>
                        <a:rPr lang="zh-CN" altLang="en-US" sz="1800" dirty="0">
                          <a:ea typeface="宋体" panose="02010600030101010101" pitchFamily="2" charset="-122"/>
                        </a:rPr>
                        <a:t>异号，上商</a:t>
                      </a:r>
                      <a:r>
                        <a:rPr lang="en-US" altLang="zh-CN" sz="1800" dirty="0">
                          <a:ea typeface="宋体" panose="02010600030101010101" pitchFamily="2" charset="-122"/>
                        </a:rPr>
                        <a:t>0</a:t>
                      </a:r>
                      <a:br>
                        <a:rPr lang="en-US" altLang="zh-CN" sz="1800" dirty="0">
                          <a:ea typeface="宋体" panose="02010600030101010101" pitchFamily="2" charset="-122"/>
                        </a:rPr>
                      </a:br>
                      <a:r>
                        <a:rPr lang="en-US" altLang="zh-CN" sz="1800" dirty="0">
                          <a:ea typeface="宋体" panose="02010600030101010101" pitchFamily="2" charset="-122"/>
                        </a:rPr>
                        <a:t>← 1</a:t>
                      </a:r>
                      <a:r>
                        <a:rPr lang="zh-CN" altLang="en-US" sz="1800" dirty="0">
                          <a:ea typeface="宋体" panose="02010600030101010101" pitchFamily="2" charset="-122"/>
                        </a:rPr>
                        <a:t>位</a:t>
                      </a:r>
                      <a:r>
                        <a:rPr lang="en-US" altLang="zh-CN" sz="1800" dirty="0">
                          <a:ea typeface="宋体" panose="02010600030101010101" pitchFamily="2" charset="-122"/>
                        </a:rPr>
                        <a:t>,</a:t>
                      </a:r>
                      <a:r>
                        <a:rPr lang="zh-CN" altLang="en-US" sz="1800" dirty="0">
                          <a:ea typeface="宋体" panose="02010600030101010101" pitchFamily="2" charset="-122"/>
                        </a:rPr>
                        <a:t>末位商恒置“</a:t>
                      </a:r>
                      <a:r>
                        <a:rPr lang="en-US" altLang="zh-CN" sz="1800">
                          <a:ea typeface="宋体" panose="02010600030101010101" pitchFamily="2" charset="-122"/>
                        </a:rPr>
                        <a:t>1”</a:t>
                      </a:r>
                      <a:endParaRPr lang="zh-CN" altLang="en-US" sz="1800">
                        <a:ea typeface="宋体" panose="02010600030101010101" pitchFamily="2" charset="-122"/>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150977">
            <a:extLst>
              <a:ext uri="{FF2B5EF4-FFF2-40B4-BE49-F238E27FC236}">
                <a16:creationId xmlns:a16="http://schemas.microsoft.com/office/drawing/2014/main" id="{B4011EFD-6D25-4640-9A89-4B2B9223AA9A}"/>
              </a:ext>
            </a:extLst>
          </p:cNvPr>
          <p:cNvSpPr>
            <a:spLocks noGrp="1" noChangeArrowheads="1"/>
          </p:cNvSpPr>
          <p:nvPr>
            <p:ph type="title"/>
          </p:nvPr>
        </p:nvSpPr>
        <p:spPr/>
        <p:txBody>
          <a:bodyPr/>
          <a:lstStyle/>
          <a:p>
            <a:r>
              <a:rPr lang="zh-CN" altLang="en-US"/>
              <a:t>补码加减交替法所需的硬件配置</a:t>
            </a:r>
          </a:p>
        </p:txBody>
      </p:sp>
      <p:sp>
        <p:nvSpPr>
          <p:cNvPr id="121858" name="文本占位符 1150978">
            <a:extLst>
              <a:ext uri="{FF2B5EF4-FFF2-40B4-BE49-F238E27FC236}">
                <a16:creationId xmlns:a16="http://schemas.microsoft.com/office/drawing/2014/main" id="{BC966DC4-BBD4-4568-91EC-952BC94BA7EC}"/>
              </a:ext>
            </a:extLst>
          </p:cNvPr>
          <p:cNvSpPr>
            <a:spLocks noGrp="1" noChangeArrowheads="1"/>
          </p:cNvSpPr>
          <p:nvPr>
            <p:ph idx="1"/>
          </p:nvPr>
        </p:nvSpPr>
        <p:spPr>
          <a:xfrm>
            <a:off x="457200" y="1268413"/>
            <a:ext cx="8229600" cy="1512887"/>
          </a:xfrm>
        </p:spPr>
        <p:txBody>
          <a:bodyPr/>
          <a:lstStyle/>
          <a:p>
            <a:pPr>
              <a:lnSpc>
                <a:spcPct val="90000"/>
              </a:lnSpc>
            </a:pPr>
            <a:r>
              <a:rPr lang="zh-CN" altLang="en-US" sz="2400"/>
              <a:t>补码加减交替法所需的硬件配置基本上与原码加减交替法所需的硬件配置相似。</a:t>
            </a:r>
          </a:p>
          <a:p>
            <a:pPr>
              <a:lnSpc>
                <a:spcPct val="90000"/>
              </a:lnSpc>
            </a:pPr>
            <a:r>
              <a:rPr lang="zh-CN" altLang="en-US" sz="2400"/>
              <a:t>因为补码除法的商符在运算中自动形成，其中的</a:t>
            </a:r>
            <a:r>
              <a:rPr lang="en-US" altLang="zh-CN" sz="2400"/>
              <a:t>S</a:t>
            </a:r>
            <a:r>
              <a:rPr lang="zh-CN" altLang="en-US" sz="2400"/>
              <a:t>触发器可以省掉。 </a:t>
            </a:r>
          </a:p>
        </p:txBody>
      </p:sp>
      <p:graphicFrame>
        <p:nvGraphicFramePr>
          <p:cNvPr id="121859" name="对象 1150979">
            <a:extLst>
              <a:ext uri="{FF2B5EF4-FFF2-40B4-BE49-F238E27FC236}">
                <a16:creationId xmlns:a16="http://schemas.microsoft.com/office/drawing/2014/main" id="{B9762A7C-C66B-4B52-B6C9-DC7CDB8B63E3}"/>
              </a:ext>
            </a:extLst>
          </p:cNvPr>
          <p:cNvGraphicFramePr>
            <a:graphicFrameLocks/>
          </p:cNvGraphicFramePr>
          <p:nvPr/>
        </p:nvGraphicFramePr>
        <p:xfrm>
          <a:off x="1476375" y="2852738"/>
          <a:ext cx="5991225" cy="3590925"/>
        </p:xfrm>
        <a:graphic>
          <a:graphicData uri="http://schemas.openxmlformats.org/presentationml/2006/ole">
            <mc:AlternateContent xmlns:mc="http://schemas.openxmlformats.org/markup-compatibility/2006">
              <mc:Choice xmlns:v="urn:schemas-microsoft-com:vml" Requires="v">
                <p:oleObj spid="_x0000_s121883" r:id="rId3" imgW="5990476" imgH="3591426" progId="Paint.Picture">
                  <p:embed/>
                </p:oleObj>
              </mc:Choice>
              <mc:Fallback>
                <p:oleObj r:id="rId3" imgW="5990476" imgH="3591426" progId="Paint.Picture">
                  <p:embed/>
                  <p:pic>
                    <p:nvPicPr>
                      <p:cNvPr id="0" name="对象 11509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852738"/>
                        <a:ext cx="599122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152001">
            <a:extLst>
              <a:ext uri="{FF2B5EF4-FFF2-40B4-BE49-F238E27FC236}">
                <a16:creationId xmlns:a16="http://schemas.microsoft.com/office/drawing/2014/main" id="{C50E6DDE-84DE-42EE-A9F0-99FCDEEF58DA}"/>
              </a:ext>
            </a:extLst>
          </p:cNvPr>
          <p:cNvSpPr>
            <a:spLocks noGrp="1" noChangeArrowheads="1"/>
          </p:cNvSpPr>
          <p:nvPr>
            <p:ph type="title"/>
          </p:nvPr>
        </p:nvSpPr>
        <p:spPr/>
        <p:txBody>
          <a:bodyPr/>
          <a:lstStyle/>
          <a:p>
            <a:r>
              <a:rPr lang="zh-CN" altLang="en-US"/>
              <a:t>补码加减交替除法控制流程</a:t>
            </a:r>
          </a:p>
        </p:txBody>
      </p:sp>
      <p:graphicFrame>
        <p:nvGraphicFramePr>
          <p:cNvPr id="122882" name="对象 1152003">
            <a:extLst>
              <a:ext uri="{FF2B5EF4-FFF2-40B4-BE49-F238E27FC236}">
                <a16:creationId xmlns:a16="http://schemas.microsoft.com/office/drawing/2014/main" id="{620505A1-63DA-46B2-9254-BB72656BD0DB}"/>
              </a:ext>
            </a:extLst>
          </p:cNvPr>
          <p:cNvGraphicFramePr>
            <a:graphicFrameLocks/>
          </p:cNvGraphicFramePr>
          <p:nvPr/>
        </p:nvGraphicFramePr>
        <p:xfrm>
          <a:off x="827088" y="1035050"/>
          <a:ext cx="4524375" cy="5562600"/>
        </p:xfrm>
        <a:graphic>
          <a:graphicData uri="http://schemas.openxmlformats.org/presentationml/2006/ole">
            <mc:AlternateContent xmlns:mc="http://schemas.openxmlformats.org/markup-compatibility/2006">
              <mc:Choice xmlns:v="urn:schemas-microsoft-com:vml" Requires="v">
                <p:oleObj spid="_x0000_s122907" r:id="rId3" imgW="4525007" imgH="5563377" progId="Paint.Picture">
                  <p:embed/>
                </p:oleObj>
              </mc:Choice>
              <mc:Fallback>
                <p:oleObj r:id="rId3" imgW="4525007" imgH="5563377" progId="Paint.Picture">
                  <p:embed/>
                  <p:pic>
                    <p:nvPicPr>
                      <p:cNvPr id="0" name="对象 11520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035050"/>
                        <a:ext cx="45243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883" name="矩形 1152004">
            <a:extLst>
              <a:ext uri="{FF2B5EF4-FFF2-40B4-BE49-F238E27FC236}">
                <a16:creationId xmlns:a16="http://schemas.microsoft.com/office/drawing/2014/main" id="{07DAB035-371E-496C-BD38-F5AE0C659EBB}"/>
              </a:ext>
            </a:extLst>
          </p:cNvPr>
          <p:cNvSpPr>
            <a:spLocks noChangeArrowheads="1"/>
          </p:cNvSpPr>
          <p:nvPr/>
        </p:nvSpPr>
        <p:spPr bwMode="auto">
          <a:xfrm>
            <a:off x="5724525" y="1125538"/>
            <a:ext cx="28352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latin typeface="楷体_GB2312" pitchFamily="49" charset="-122"/>
                <a:ea typeface="楷体_GB2312" pitchFamily="49" charset="-122"/>
              </a:rPr>
              <a:t>①</a:t>
            </a:r>
            <a:r>
              <a:rPr lang="zh-CN" altLang="en-US" sz="2000" b="1">
                <a:latin typeface="楷体_GB2312" pitchFamily="49" charset="-122"/>
                <a:ea typeface="楷体_GB2312" pitchFamily="49" charset="-122"/>
              </a:rPr>
              <a:t>图中未画出补码除法溢出判断的内容；</a:t>
            </a:r>
            <a:r>
              <a:rPr lang="en-US" altLang="zh-CN" sz="2000" b="1">
                <a:latin typeface="楷体_GB2312" pitchFamily="49" charset="-122"/>
                <a:ea typeface="楷体_GB2312" pitchFamily="49" charset="-122"/>
              </a:rPr>
              <a:t>②</a:t>
            </a:r>
            <a:r>
              <a:rPr lang="zh-CN" altLang="en-US" sz="2000" b="1">
                <a:latin typeface="楷体_GB2312" pitchFamily="49" charset="-122"/>
                <a:ea typeface="楷体_GB2312" pitchFamily="49" charset="-122"/>
              </a:rPr>
              <a:t>按流程图所示，多作一次加</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或减</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法，其实末位恒置“</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前，只需移位不必作加</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或减</a:t>
            </a:r>
            <a:r>
              <a:rPr lang="en-US" altLang="zh-CN" sz="2000" b="1">
                <a:latin typeface="楷体_GB2312" pitchFamily="49" charset="-122"/>
                <a:ea typeface="楷体_GB2312" pitchFamily="49" charset="-122"/>
              </a:rPr>
              <a:t>)</a:t>
            </a:r>
            <a:r>
              <a:rPr lang="zh-CN" altLang="en-US" sz="2000" b="1">
                <a:latin typeface="楷体_GB2312" pitchFamily="49" charset="-122"/>
                <a:ea typeface="楷体_GB2312" pitchFamily="49" charset="-122"/>
              </a:rPr>
              <a:t>法；</a:t>
            </a:r>
            <a:r>
              <a:rPr lang="en-US" altLang="zh-CN" sz="2000" b="1">
                <a:latin typeface="楷体_GB2312" pitchFamily="49" charset="-122"/>
                <a:ea typeface="楷体_GB2312" pitchFamily="49" charset="-122"/>
              </a:rPr>
              <a:t>③</a:t>
            </a:r>
            <a:r>
              <a:rPr lang="zh-CN" altLang="en-US" sz="2000" b="1">
                <a:latin typeface="楷体_GB2312" pitchFamily="49" charset="-122"/>
                <a:ea typeface="楷体_GB2312" pitchFamily="49" charset="-122"/>
              </a:rPr>
              <a:t>与原码除一样，图中均未指出对</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进行检测，实际上在除法运算前，先检测被除数和除数是否为</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，若被除数为</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，结果即为</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；若除数为</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，结果为无穷大，这两种情况都无需继续作除法运算；</a:t>
            </a:r>
            <a:r>
              <a:rPr lang="en-US" altLang="zh-CN" sz="2000" b="1">
                <a:latin typeface="楷体_GB2312" pitchFamily="49" charset="-122"/>
                <a:ea typeface="楷体_GB2312" pitchFamily="49" charset="-122"/>
              </a:rPr>
              <a:t>④</a:t>
            </a:r>
            <a:r>
              <a:rPr lang="zh-CN" altLang="en-US" sz="2000" b="1">
                <a:latin typeface="楷体_GB2312" pitchFamily="49" charset="-122"/>
                <a:ea typeface="楷体_GB2312" pitchFamily="49" charset="-122"/>
              </a:rPr>
              <a:t>为了节省时间，上商和移位操作可以同时进行。</a:t>
            </a:r>
            <a:r>
              <a:rPr lang="zh-CN" altLang="en-US" b="1">
                <a:latin typeface="楷体_GB2312" pitchFamily="49" charset="-122"/>
                <a:ea typeface="楷体_GB2312" pitchFamily="49" charset="-122"/>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173505">
            <a:extLst>
              <a:ext uri="{FF2B5EF4-FFF2-40B4-BE49-F238E27FC236}">
                <a16:creationId xmlns:a16="http://schemas.microsoft.com/office/drawing/2014/main" id="{94634F2A-2FF9-4E16-8CFD-35E88272DA17}"/>
              </a:ext>
            </a:extLst>
          </p:cNvPr>
          <p:cNvSpPr>
            <a:spLocks noGrp="1" noChangeArrowheads="1"/>
          </p:cNvSpPr>
          <p:nvPr>
            <p:ph type="title"/>
          </p:nvPr>
        </p:nvSpPr>
        <p:spPr/>
        <p:txBody>
          <a:bodyPr/>
          <a:lstStyle/>
          <a:p>
            <a:r>
              <a:rPr lang="zh-CN" altLang="en-US"/>
              <a:t>整数除法</a:t>
            </a:r>
          </a:p>
        </p:txBody>
      </p:sp>
      <p:sp>
        <p:nvSpPr>
          <p:cNvPr id="123906" name="文本占位符 1173506">
            <a:extLst>
              <a:ext uri="{FF2B5EF4-FFF2-40B4-BE49-F238E27FC236}">
                <a16:creationId xmlns:a16="http://schemas.microsoft.com/office/drawing/2014/main" id="{CC4ED8C7-3456-4B6D-B1BE-3637A33C2F33}"/>
              </a:ext>
            </a:extLst>
          </p:cNvPr>
          <p:cNvSpPr>
            <a:spLocks noGrp="1" noChangeArrowheads="1"/>
          </p:cNvSpPr>
          <p:nvPr>
            <p:ph idx="1"/>
          </p:nvPr>
        </p:nvSpPr>
        <p:spPr/>
        <p:txBody>
          <a:bodyPr/>
          <a:lstStyle/>
          <a:p>
            <a:r>
              <a:rPr lang="zh-CN" altLang="en-US"/>
              <a:t>算法与小数除法相同</a:t>
            </a:r>
          </a:p>
          <a:p>
            <a:r>
              <a:rPr lang="zh-CN" altLang="en-US"/>
              <a:t>初始条件</a:t>
            </a:r>
          </a:p>
          <a:p>
            <a:pPr lvl="1"/>
            <a:r>
              <a:rPr lang="en-US" altLang="zh-CN"/>
              <a:t>0&lt;|</a:t>
            </a:r>
            <a:r>
              <a:rPr lang="zh-CN" altLang="en-US"/>
              <a:t>除数</a:t>
            </a:r>
            <a:r>
              <a:rPr lang="en-US" altLang="zh-CN"/>
              <a:t>|&lt;=|</a:t>
            </a:r>
            <a:r>
              <a:rPr lang="zh-CN" altLang="en-US"/>
              <a:t>被除数</a:t>
            </a:r>
            <a:r>
              <a:rPr lang="en-US" altLang="zh-CN"/>
              <a:t>|</a:t>
            </a:r>
          </a:p>
          <a:p>
            <a:pPr lvl="2"/>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153025">
            <a:extLst>
              <a:ext uri="{FF2B5EF4-FFF2-40B4-BE49-F238E27FC236}">
                <a16:creationId xmlns:a16="http://schemas.microsoft.com/office/drawing/2014/main" id="{2FFA8FA7-F8CF-46FB-908F-D02E7923982C}"/>
              </a:ext>
            </a:extLst>
          </p:cNvPr>
          <p:cNvSpPr>
            <a:spLocks noGrp="1" noChangeArrowheads="1"/>
          </p:cNvSpPr>
          <p:nvPr>
            <p:ph type="title"/>
          </p:nvPr>
        </p:nvSpPr>
        <p:spPr/>
        <p:txBody>
          <a:bodyPr/>
          <a:lstStyle/>
          <a:p>
            <a:r>
              <a:rPr lang="zh-CN" altLang="en-US"/>
              <a:t>小结</a:t>
            </a:r>
          </a:p>
        </p:txBody>
      </p:sp>
      <p:sp>
        <p:nvSpPr>
          <p:cNvPr id="124930" name="文本占位符 1153026">
            <a:extLst>
              <a:ext uri="{FF2B5EF4-FFF2-40B4-BE49-F238E27FC236}">
                <a16:creationId xmlns:a16="http://schemas.microsoft.com/office/drawing/2014/main" id="{57436E5C-E50D-4732-A27A-3B4B32CB4678}"/>
              </a:ext>
            </a:extLst>
          </p:cNvPr>
          <p:cNvSpPr>
            <a:spLocks noGrp="1" noChangeArrowheads="1"/>
          </p:cNvSpPr>
          <p:nvPr>
            <p:ph idx="1"/>
          </p:nvPr>
        </p:nvSpPr>
        <p:spPr/>
        <p:txBody>
          <a:bodyPr/>
          <a:lstStyle/>
          <a:p>
            <a:pPr>
              <a:lnSpc>
                <a:spcPct val="90000"/>
              </a:lnSpc>
            </a:pPr>
            <a:r>
              <a:rPr lang="zh-CN" altLang="en-US" sz="2800"/>
              <a:t>移位</a:t>
            </a:r>
          </a:p>
          <a:p>
            <a:pPr lvl="1">
              <a:lnSpc>
                <a:spcPct val="90000"/>
              </a:lnSpc>
            </a:pPr>
            <a:r>
              <a:rPr lang="zh-CN" altLang="en-US" sz="2400"/>
              <a:t>算术移位、逻辑移位</a:t>
            </a:r>
          </a:p>
          <a:p>
            <a:pPr>
              <a:lnSpc>
                <a:spcPct val="90000"/>
              </a:lnSpc>
            </a:pPr>
            <a:r>
              <a:rPr lang="zh-CN" altLang="en-US" sz="2800"/>
              <a:t>加、减</a:t>
            </a:r>
          </a:p>
          <a:p>
            <a:pPr lvl="1">
              <a:lnSpc>
                <a:spcPct val="90000"/>
              </a:lnSpc>
            </a:pPr>
            <a:r>
              <a:rPr lang="zh-CN" altLang="en-US" sz="2400"/>
              <a:t>补码</a:t>
            </a:r>
          </a:p>
          <a:p>
            <a:pPr lvl="1">
              <a:lnSpc>
                <a:spcPct val="90000"/>
              </a:lnSpc>
            </a:pPr>
            <a:r>
              <a:rPr lang="zh-CN" altLang="en-US" sz="2400"/>
              <a:t>溢出判断（</a:t>
            </a:r>
            <a:r>
              <a:rPr lang="en-US" altLang="zh-CN" sz="2400"/>
              <a:t>1</a:t>
            </a:r>
            <a:r>
              <a:rPr lang="zh-CN" altLang="en-US" sz="2400"/>
              <a:t>位符号位、两位符号位）</a:t>
            </a:r>
          </a:p>
          <a:p>
            <a:pPr>
              <a:lnSpc>
                <a:spcPct val="90000"/>
              </a:lnSpc>
            </a:pPr>
            <a:r>
              <a:rPr lang="zh-CN" altLang="en-US" sz="2800"/>
              <a:t>乘</a:t>
            </a:r>
          </a:p>
          <a:p>
            <a:pPr lvl="1">
              <a:lnSpc>
                <a:spcPct val="90000"/>
              </a:lnSpc>
            </a:pPr>
            <a:r>
              <a:rPr lang="zh-CN" altLang="en-US" sz="2400"/>
              <a:t>原码一位乘</a:t>
            </a:r>
          </a:p>
          <a:p>
            <a:pPr lvl="1">
              <a:lnSpc>
                <a:spcPct val="90000"/>
              </a:lnSpc>
            </a:pPr>
            <a:r>
              <a:rPr lang="zh-CN" altLang="en-US" sz="2400"/>
              <a:t>补码（校正法、比较法（</a:t>
            </a:r>
            <a:r>
              <a:rPr lang="en-US" altLang="zh-CN" sz="2400"/>
              <a:t>Booth</a:t>
            </a:r>
            <a:r>
              <a:rPr lang="zh-CN" altLang="en-US" sz="2400"/>
              <a:t>法））</a:t>
            </a:r>
          </a:p>
          <a:p>
            <a:pPr>
              <a:lnSpc>
                <a:spcPct val="90000"/>
              </a:lnSpc>
            </a:pPr>
            <a:r>
              <a:rPr lang="zh-CN" altLang="en-US" sz="2800"/>
              <a:t>除</a:t>
            </a:r>
          </a:p>
          <a:p>
            <a:pPr lvl="1">
              <a:lnSpc>
                <a:spcPct val="90000"/>
              </a:lnSpc>
            </a:pPr>
            <a:r>
              <a:rPr lang="zh-CN" altLang="en-US" sz="2400"/>
              <a:t>原码（恢复余数法、不恢复余数法（加减交替法））</a:t>
            </a:r>
          </a:p>
          <a:p>
            <a:pPr lvl="1">
              <a:lnSpc>
                <a:spcPct val="90000"/>
              </a:lnSpc>
            </a:pPr>
            <a:r>
              <a:rPr lang="zh-CN" altLang="en-US" sz="2400"/>
              <a:t>补码（加减交替法）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858113">
            <a:extLst>
              <a:ext uri="{FF2B5EF4-FFF2-40B4-BE49-F238E27FC236}">
                <a16:creationId xmlns:a16="http://schemas.microsoft.com/office/drawing/2014/main" id="{54AAB57F-67BD-4C09-8085-1319B3B3D4F2}"/>
              </a:ext>
            </a:extLst>
          </p:cNvPr>
          <p:cNvSpPr>
            <a:spLocks noGrp="1" noChangeArrowheads="1"/>
          </p:cNvSpPr>
          <p:nvPr>
            <p:ph type="title"/>
          </p:nvPr>
        </p:nvSpPr>
        <p:spPr/>
        <p:txBody>
          <a:bodyPr/>
          <a:lstStyle/>
          <a:p>
            <a:r>
              <a:rPr lang="zh-CN" altLang="en-US" dirty="0"/>
              <a:t>计算机组成原理</a:t>
            </a:r>
            <a:r>
              <a:rPr lang="en-US" altLang="zh-CN" dirty="0"/>
              <a:t>8</a:t>
            </a:r>
            <a:r>
              <a:rPr lang="zh-CN" altLang="en-US" dirty="0"/>
              <a:t>月</a:t>
            </a:r>
            <a:r>
              <a:rPr lang="en-US" altLang="zh-CN" dirty="0"/>
              <a:t>11-12</a:t>
            </a:r>
            <a:r>
              <a:rPr lang="zh-CN" altLang="en-US" dirty="0"/>
              <a:t>日作业</a:t>
            </a:r>
          </a:p>
        </p:txBody>
      </p:sp>
      <p:sp>
        <p:nvSpPr>
          <p:cNvPr id="125954" name="文本占位符 858114">
            <a:extLst>
              <a:ext uri="{FF2B5EF4-FFF2-40B4-BE49-F238E27FC236}">
                <a16:creationId xmlns:a16="http://schemas.microsoft.com/office/drawing/2014/main" id="{073CB1CA-9F28-4757-BD49-E969ED0AA4D7}"/>
              </a:ext>
            </a:extLst>
          </p:cNvPr>
          <p:cNvSpPr>
            <a:spLocks noGrp="1" noChangeArrowheads="1"/>
          </p:cNvSpPr>
          <p:nvPr>
            <p:ph idx="1"/>
          </p:nvPr>
        </p:nvSpPr>
        <p:spPr/>
        <p:txBody>
          <a:bodyPr/>
          <a:lstStyle/>
          <a:p>
            <a:endParaRPr lang="en-US" altLang="zh-CN" dirty="0"/>
          </a:p>
          <a:p>
            <a:endParaRPr lang="en-US" altLang="zh-CN" dirty="0"/>
          </a:p>
          <a:p>
            <a:r>
              <a:rPr lang="zh-CN" altLang="en-US" dirty="0"/>
              <a:t>见课程群通知二维码</a:t>
            </a:r>
            <a:endParaRPr lang="en-US" altLang="zh-CN" dirty="0"/>
          </a:p>
        </p:txBody>
      </p:sp>
    </p:spTree>
  </p:cSld>
  <p:clrMapOvr>
    <a:masterClrMapping/>
  </p:clrMapOvr>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8515</Words>
  <Application>Microsoft Office PowerPoint</Application>
  <PresentationFormat>全屏显示(4:3)</PresentationFormat>
  <Paragraphs>1327</Paragraphs>
  <Slides>98</Slides>
  <Notes>23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09" baseType="lpstr">
      <vt:lpstr>黑体</vt:lpstr>
      <vt:lpstr>楷体_GB2312</vt:lpstr>
      <vt:lpstr>宋体</vt:lpstr>
      <vt:lpstr>Arial</vt:lpstr>
      <vt:lpstr>Calibri</vt:lpstr>
      <vt:lpstr>Symbol</vt:lpstr>
      <vt:lpstr>Tahoma</vt:lpstr>
      <vt:lpstr>Times New Roman</vt:lpstr>
      <vt:lpstr>2_默认设计模板</vt:lpstr>
      <vt:lpstr>Equation.3</vt:lpstr>
      <vt:lpstr>Bitmap Image</vt:lpstr>
      <vt:lpstr>2018年暑期·计算机组成原理   第二篇 数据表示及运算器 </vt:lpstr>
      <vt:lpstr>回顾前节:信息编码及表示</vt:lpstr>
      <vt:lpstr>计算机的数据表示与运算</vt:lpstr>
      <vt:lpstr>2.3 定点运算</vt:lpstr>
      <vt:lpstr>2.3.1 移位运算</vt:lpstr>
      <vt:lpstr>1. 移位的意义</vt:lpstr>
      <vt:lpstr>2.算术移位</vt:lpstr>
      <vt:lpstr>2.算术移位</vt:lpstr>
      <vt:lpstr>不同码制机器数移位后的空位添补规则 </vt:lpstr>
      <vt:lpstr>例题(Page.235)</vt:lpstr>
      <vt:lpstr>例题(Page.235)</vt:lpstr>
      <vt:lpstr>例题(Page.235)</vt:lpstr>
      <vt:lpstr>例题(Page.235)</vt:lpstr>
      <vt:lpstr>实现算术左移和右移操作的硬件框图 </vt:lpstr>
      <vt:lpstr>PowerPoint 演示文稿</vt:lpstr>
      <vt:lpstr>3. 逻辑移位</vt:lpstr>
      <vt:lpstr>采用带进位(Cy)的移位 </vt:lpstr>
      <vt:lpstr>思考</vt:lpstr>
      <vt:lpstr>2.3 定点运算</vt:lpstr>
      <vt:lpstr>加法和减法运算</vt:lpstr>
      <vt:lpstr>加减法运算</vt:lpstr>
      <vt:lpstr>1. 补码加减的基本公式</vt:lpstr>
      <vt:lpstr>补码的加、减法的例子</vt:lpstr>
      <vt:lpstr>2.溢出判断</vt:lpstr>
      <vt:lpstr>用一位符号位判断溢出</vt:lpstr>
      <vt:lpstr>例</vt:lpstr>
      <vt:lpstr>用一位符号位判断溢出</vt:lpstr>
      <vt:lpstr>用两位符号位判断溢出</vt:lpstr>
      <vt:lpstr>例1</vt:lpstr>
      <vt:lpstr>例2</vt:lpstr>
      <vt:lpstr>例3</vt:lpstr>
      <vt:lpstr>例4</vt:lpstr>
      <vt:lpstr>双符号位溢出判断法</vt:lpstr>
      <vt:lpstr>3.补码加减法所需的硬件配置</vt:lpstr>
      <vt:lpstr>4.补码加减运算控制流程</vt:lpstr>
      <vt:lpstr>基本的加法/减法器</vt:lpstr>
      <vt:lpstr>PowerPoint 演示文稿</vt:lpstr>
      <vt:lpstr>PowerPoint 演示文稿</vt:lpstr>
      <vt:lpstr>乘法运算</vt:lpstr>
      <vt:lpstr>1. 分析笔算乘法 </vt:lpstr>
      <vt:lpstr>笔算乘法的改进 </vt:lpstr>
      <vt:lpstr>回顾示例——ax2+bx+c</vt:lpstr>
      <vt:lpstr>笔算乘法的改进</vt:lpstr>
      <vt:lpstr>笔算乘法规则</vt:lpstr>
      <vt:lpstr>定点运算器——定点乘法</vt:lpstr>
      <vt:lpstr>2. 原码一位乘</vt:lpstr>
      <vt:lpstr>原码一位乘运算规则</vt:lpstr>
      <vt:lpstr>原码一位乘运算规则</vt:lpstr>
      <vt:lpstr>例</vt:lpstr>
      <vt:lpstr>原码一位乘所需的硬件配置</vt:lpstr>
      <vt:lpstr>原码一位乘控制流程</vt:lpstr>
      <vt:lpstr>3. 原码两位乘</vt:lpstr>
      <vt:lpstr>原码两位乘</vt:lpstr>
      <vt:lpstr>原码两位乘</vt:lpstr>
      <vt:lpstr>原码两位乘</vt:lpstr>
      <vt:lpstr>例 </vt:lpstr>
      <vt:lpstr>4. 补码乘法</vt:lpstr>
      <vt:lpstr>补码一位乘运算规则</vt:lpstr>
      <vt:lpstr>补码一位乘运算规则证明</vt:lpstr>
      <vt:lpstr>补码一位乘运算规则证明（续）</vt:lpstr>
      <vt:lpstr>补码一位乘运算规则（总结）</vt:lpstr>
      <vt:lpstr>补码一位乘运算规则——校正法</vt:lpstr>
      <vt:lpstr>例</vt:lpstr>
      <vt:lpstr>补码一位乘比较法（Booth算法）</vt:lpstr>
      <vt:lpstr>补码一位乘比较法（Booth算法）</vt:lpstr>
      <vt:lpstr>补码一位乘比较法（Booth算法）</vt:lpstr>
      <vt:lpstr>例</vt:lpstr>
      <vt:lpstr>补码比较法（Booth算法）所需的硬件配置</vt:lpstr>
      <vt:lpstr>补码一位乘比较法控制流程</vt:lpstr>
      <vt:lpstr>补码两位乘</vt:lpstr>
      <vt:lpstr>例</vt:lpstr>
      <vt:lpstr>除法运算</vt:lpstr>
      <vt:lpstr>1. 分析笔算除法</vt:lpstr>
      <vt:lpstr>分析笔算除法</vt:lpstr>
      <vt:lpstr>分析笔算除法</vt:lpstr>
      <vt:lpstr>2. 原码除法</vt:lpstr>
      <vt:lpstr>原码除法</vt:lpstr>
      <vt:lpstr>(一)恢复余数法</vt:lpstr>
      <vt:lpstr>例</vt:lpstr>
      <vt:lpstr>例（续）</vt:lpstr>
      <vt:lpstr>例（续）</vt:lpstr>
      <vt:lpstr>(二)加减交替法</vt:lpstr>
      <vt:lpstr>例</vt:lpstr>
      <vt:lpstr>例（续）</vt:lpstr>
      <vt:lpstr>例（续）</vt:lpstr>
      <vt:lpstr>原码加减交替法所需的硬件配置</vt:lpstr>
      <vt:lpstr>PowerPoint 演示文稿</vt:lpstr>
      <vt:lpstr>3.补码除法</vt:lpstr>
      <vt:lpstr>补码加减交替法运算规则</vt:lpstr>
      <vt:lpstr>如何确定商值</vt:lpstr>
      <vt:lpstr>如何形成商符</vt:lpstr>
      <vt:lpstr>如何获得新的余数</vt:lpstr>
      <vt:lpstr>例</vt:lpstr>
      <vt:lpstr>补码加减交替法所需的硬件配置</vt:lpstr>
      <vt:lpstr>补码加减交替除法控制流程</vt:lpstr>
      <vt:lpstr>整数除法</vt:lpstr>
      <vt:lpstr>小结</vt:lpstr>
      <vt:lpstr>计算机组成原理8月11-12日作业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2018年暑期·计算机组成原理   第二篇 数据表示及运算器</dc:title>
  <dc:creator>Gavin</dc:creator>
  <cp:lastModifiedBy>Zhengang Zhao</cp:lastModifiedBy>
  <cp:revision>17</cp:revision>
  <dcterms:modified xsi:type="dcterms:W3CDTF">2018-08-11T14:42:13Z</dcterms:modified>
</cp:coreProperties>
</file>