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630" r:id="rId2"/>
    <p:sldId id="457" r:id="rId3"/>
    <p:sldId id="456" r:id="rId4"/>
    <p:sldId id="282" r:id="rId5"/>
    <p:sldId id="329" r:id="rId6"/>
    <p:sldId id="293" r:id="rId7"/>
    <p:sldId id="330" r:id="rId8"/>
    <p:sldId id="336" r:id="rId9"/>
    <p:sldId id="337" r:id="rId10"/>
    <p:sldId id="310" r:id="rId11"/>
    <p:sldId id="291" r:id="rId12"/>
    <p:sldId id="460" r:id="rId13"/>
    <p:sldId id="545" r:id="rId14"/>
    <p:sldId id="546" r:id="rId15"/>
    <p:sldId id="547" r:id="rId16"/>
    <p:sldId id="548" r:id="rId17"/>
    <p:sldId id="462" r:id="rId18"/>
    <p:sldId id="463" r:id="rId19"/>
    <p:sldId id="350" r:id="rId20"/>
    <p:sldId id="590" r:id="rId21"/>
    <p:sldId id="474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591" r:id="rId30"/>
    <p:sldId id="592" r:id="rId31"/>
    <p:sldId id="353" r:id="rId32"/>
    <p:sldId id="354" r:id="rId33"/>
    <p:sldId id="593" r:id="rId34"/>
    <p:sldId id="352" r:id="rId35"/>
    <p:sldId id="398" r:id="rId36"/>
    <p:sldId id="399" r:id="rId37"/>
    <p:sldId id="357" r:id="rId38"/>
    <p:sldId id="361" r:id="rId39"/>
    <p:sldId id="356" r:id="rId40"/>
    <p:sldId id="362" r:id="rId41"/>
    <p:sldId id="358" r:id="rId42"/>
    <p:sldId id="359" r:id="rId43"/>
    <p:sldId id="363" r:id="rId44"/>
    <p:sldId id="364" r:id="rId45"/>
    <p:sldId id="365" r:id="rId46"/>
    <p:sldId id="360" r:id="rId47"/>
    <p:sldId id="366" r:id="rId48"/>
    <p:sldId id="371" r:id="rId49"/>
    <p:sldId id="369" r:id="rId50"/>
    <p:sldId id="367" r:id="rId51"/>
    <p:sldId id="373" r:id="rId52"/>
    <p:sldId id="368" r:id="rId53"/>
    <p:sldId id="375" r:id="rId54"/>
    <p:sldId id="376" r:id="rId55"/>
    <p:sldId id="374" r:id="rId56"/>
    <p:sldId id="308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E9C9B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89819" autoAdjust="0"/>
  </p:normalViewPr>
  <p:slideViewPr>
    <p:cSldViewPr>
      <p:cViewPr varScale="1">
        <p:scale>
          <a:sx n="77" d="100"/>
          <a:sy n="77" d="100"/>
        </p:scale>
        <p:origin x="133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e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页眉占位符 859137">
            <a:extLst>
              <a:ext uri="{FF2B5EF4-FFF2-40B4-BE49-F238E27FC236}">
                <a16:creationId xmlns:a16="http://schemas.microsoft.com/office/drawing/2014/main" id="{0550993F-FDB2-4250-8F2A-8806437D37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 dirty="0"/>
            </a:lvl1pPr>
          </a:lstStyle>
          <a:p>
            <a:endParaRPr lang="zh-CN"/>
          </a:p>
        </p:txBody>
      </p:sp>
      <p:sp>
        <p:nvSpPr>
          <p:cNvPr id="859139" name="日期占位符 859138">
            <a:extLst>
              <a:ext uri="{FF2B5EF4-FFF2-40B4-BE49-F238E27FC236}">
                <a16:creationId xmlns:a16="http://schemas.microsoft.com/office/drawing/2014/main" id="{F01D6230-FA8D-43DE-82D3-31A98E7455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859140" name="页脚占位符 859139">
            <a:extLst>
              <a:ext uri="{FF2B5EF4-FFF2-40B4-BE49-F238E27FC236}">
                <a16:creationId xmlns:a16="http://schemas.microsoft.com/office/drawing/2014/main" id="{7AA8DDC2-F6FC-49E3-9015-40A1C398B7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/>
            </a:lvl1pPr>
          </a:lstStyle>
          <a:p>
            <a:endParaRPr lang="zh-CN"/>
          </a:p>
        </p:txBody>
      </p:sp>
      <p:sp>
        <p:nvSpPr>
          <p:cNvPr id="859141" name="灯片编号占位符 859140">
            <a:extLst>
              <a:ext uri="{FF2B5EF4-FFF2-40B4-BE49-F238E27FC236}">
                <a16:creationId xmlns:a16="http://schemas.microsoft.com/office/drawing/2014/main" id="{C0623665-FCA7-43EB-9D04-26EAFF3341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 noProof="1" dirty="0">
                <a:cs typeface="+mn-ea"/>
              </a:defRPr>
            </a:lvl1pPr>
          </a:lstStyle>
          <a:p>
            <a:fld id="{90734CE8-F770-4161-A10B-CD3D20E54BCF}" type="slidenum">
              <a:rPr lang="en-US" altLang="zh-CN"/>
              <a:pPr/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5121">
            <a:extLst>
              <a:ext uri="{FF2B5EF4-FFF2-40B4-BE49-F238E27FC236}">
                <a16:creationId xmlns:a16="http://schemas.microsoft.com/office/drawing/2014/main" id="{A84620DE-D815-4DE4-A79A-E7DF85347E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 dirty="0"/>
            </a:lvl1pPr>
          </a:lstStyle>
          <a:p>
            <a:endParaRPr lang="zh-CN"/>
          </a:p>
        </p:txBody>
      </p:sp>
      <p:sp>
        <p:nvSpPr>
          <p:cNvPr id="5123" name="日期占位符 5122">
            <a:extLst>
              <a:ext uri="{FF2B5EF4-FFF2-40B4-BE49-F238E27FC236}">
                <a16:creationId xmlns:a16="http://schemas.microsoft.com/office/drawing/2014/main" id="{46D42936-A024-49B9-9EC8-48C4FE1C6ED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3076" name="幻灯片图像占位符 5123">
            <a:extLst>
              <a:ext uri="{FF2B5EF4-FFF2-40B4-BE49-F238E27FC236}">
                <a16:creationId xmlns:a16="http://schemas.microsoft.com/office/drawing/2014/main" id="{77F7C530-E42F-4D03-96AE-09D83A373D21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文本占位符 5124">
            <a:extLst>
              <a:ext uri="{FF2B5EF4-FFF2-40B4-BE49-F238E27FC236}">
                <a16:creationId xmlns:a16="http://schemas.microsoft.com/office/drawing/2014/main" id="{5FC78E66-0DA0-43E6-B005-A4BD89F38959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页脚占位符 5125">
            <a:extLst>
              <a:ext uri="{FF2B5EF4-FFF2-40B4-BE49-F238E27FC236}">
                <a16:creationId xmlns:a16="http://schemas.microsoft.com/office/drawing/2014/main" id="{6158C81A-78AC-4135-928B-DA63245704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/>
            </a:lvl1pPr>
          </a:lstStyle>
          <a:p>
            <a:endParaRPr lang="zh-CN"/>
          </a:p>
        </p:txBody>
      </p:sp>
      <p:sp>
        <p:nvSpPr>
          <p:cNvPr id="5127" name="灯片编号占位符 5126">
            <a:extLst>
              <a:ext uri="{FF2B5EF4-FFF2-40B4-BE49-F238E27FC236}">
                <a16:creationId xmlns:a16="http://schemas.microsoft.com/office/drawing/2014/main" id="{C42C9367-B8BA-4976-988B-753C0232CC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 noProof="1" dirty="0">
                <a:cs typeface="+mn-ea"/>
              </a:defRPr>
            </a:lvl1pPr>
          </a:lstStyle>
          <a:p>
            <a:fld id="{A68ACC13-5535-4BCA-9C92-7A85BE17DE47}" type="slidenum">
              <a:rPr lang="en-US" altLang="zh-CN"/>
              <a:pPr/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902145">
            <a:extLst>
              <a:ext uri="{FF2B5EF4-FFF2-40B4-BE49-F238E27FC236}">
                <a16:creationId xmlns:a16="http://schemas.microsoft.com/office/drawing/2014/main" id="{00E82A5E-6F25-41B4-8F73-53D4D0BFF068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338" name="文本占位符 902146">
            <a:extLst>
              <a:ext uri="{FF2B5EF4-FFF2-40B4-BE49-F238E27FC236}">
                <a16:creationId xmlns:a16="http://schemas.microsoft.com/office/drawing/2014/main" id="{17DE28CA-8C7F-422C-A56F-F62A3597AD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两个浮点数相乘，其乘积的阶码应为相乘两数的阶码之和，其乘积的尾数应为相乘两数的尾数之积。</a:t>
            </a:r>
          </a:p>
          <a:p>
            <a:r>
              <a:rPr lang="zh-CN" altLang="en-US" dirty="0"/>
              <a:t>两个浮点数相除，商的阶码为被除数的阶码减去除数的阶码，其尾数为被除数的尾数除以除数的尾数所得的商。 </a:t>
            </a:r>
          </a:p>
          <a:p>
            <a:endParaRPr lang="zh-CN" altLang="en-US" dirty="0"/>
          </a:p>
        </p:txBody>
      </p:sp>
      <p:sp>
        <p:nvSpPr>
          <p:cNvPr id="14339" name="灯片编号占位符 1">
            <a:extLst>
              <a:ext uri="{FF2B5EF4-FFF2-40B4-BE49-F238E27FC236}">
                <a16:creationId xmlns:a16="http://schemas.microsoft.com/office/drawing/2014/main" id="{C70BE7C2-29A3-4758-A44C-046BE44FF0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3ACC5C-B7F2-4E77-8D35-FDE828F5E2E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969729">
            <a:extLst>
              <a:ext uri="{FF2B5EF4-FFF2-40B4-BE49-F238E27FC236}">
                <a16:creationId xmlns:a16="http://schemas.microsoft.com/office/drawing/2014/main" id="{44E83087-2165-4113-92E7-BA1221ECB560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7586" name="文本占位符 969730">
            <a:extLst>
              <a:ext uri="{FF2B5EF4-FFF2-40B4-BE49-F238E27FC236}">
                <a16:creationId xmlns:a16="http://schemas.microsoft.com/office/drawing/2014/main" id="{1BBF4ECB-7694-43C9-84E3-1B233F3665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课堂作业：</a:t>
            </a:r>
            <a:r>
              <a:rPr lang="en-US" altLang="zh-CN"/>
              <a:t>4</a:t>
            </a:r>
            <a:r>
              <a:rPr lang="zh-CN" altLang="en-US"/>
              <a:t>位一小组双重分组</a:t>
            </a:r>
            <a:r>
              <a:rPr lang="en-US" altLang="zh-CN"/>
              <a:t>64</a:t>
            </a:r>
            <a:r>
              <a:rPr lang="zh-CN" altLang="en-US"/>
              <a:t>位的形成时间？</a:t>
            </a:r>
            <a:r>
              <a:rPr lang="en-US" altLang="zh-CN"/>
              <a:t>6</a:t>
            </a:r>
            <a:r>
              <a:rPr lang="zh-CN" altLang="en-US"/>
              <a:t>步，共</a:t>
            </a:r>
            <a:r>
              <a:rPr lang="en-US" altLang="zh-CN"/>
              <a:t>15t</a:t>
            </a:r>
          </a:p>
        </p:txBody>
      </p:sp>
      <p:sp>
        <p:nvSpPr>
          <p:cNvPr id="67587" name="灯片编号占位符 1">
            <a:extLst>
              <a:ext uri="{FF2B5EF4-FFF2-40B4-BE49-F238E27FC236}">
                <a16:creationId xmlns:a16="http://schemas.microsoft.com/office/drawing/2014/main" id="{A4CA3078-8923-4A3F-BDD3-8D1B3F6F13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F93253-044F-4870-948C-891F4265C335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970753">
            <a:extLst>
              <a:ext uri="{FF2B5EF4-FFF2-40B4-BE49-F238E27FC236}">
                <a16:creationId xmlns:a16="http://schemas.microsoft.com/office/drawing/2014/main" id="{73A67531-0EC8-42B9-B6BA-3307238C5EF3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0658" name="文本占位符 970754">
            <a:extLst>
              <a:ext uri="{FF2B5EF4-FFF2-40B4-BE49-F238E27FC236}">
                <a16:creationId xmlns:a16="http://schemas.microsoft.com/office/drawing/2014/main" id="{D001DCDB-AD5D-4962-9D1E-2606C68207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900"/>
              <a:t>74181</a:t>
            </a:r>
            <a:r>
              <a:rPr lang="zh-CN" altLang="en-US" sz="900"/>
              <a:t>与</a:t>
            </a:r>
            <a:r>
              <a:rPr lang="en-US" altLang="zh-CN" sz="900"/>
              <a:t>74182</a:t>
            </a:r>
            <a:r>
              <a:rPr lang="zh-CN" altLang="en-US" sz="900"/>
              <a:t>的区别到底是什么？</a:t>
            </a:r>
          </a:p>
        </p:txBody>
      </p:sp>
      <p:sp>
        <p:nvSpPr>
          <p:cNvPr id="70659" name="灯片编号占位符 1">
            <a:extLst>
              <a:ext uri="{FF2B5EF4-FFF2-40B4-BE49-F238E27FC236}">
                <a16:creationId xmlns:a16="http://schemas.microsoft.com/office/drawing/2014/main" id="{7BDD5121-2387-4AB9-994D-9B7B3D3DCC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68F15D-DABC-43BC-8E3D-3BBF18D2E115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99329">
            <a:extLst>
              <a:ext uri="{FF2B5EF4-FFF2-40B4-BE49-F238E27FC236}">
                <a16:creationId xmlns:a16="http://schemas.microsoft.com/office/drawing/2014/main" id="{81D0F6BF-A41C-4162-9E51-D8AFED703D17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7410" name="文本占位符 99331">
            <a:extLst>
              <a:ext uri="{FF2B5EF4-FFF2-40B4-BE49-F238E27FC236}">
                <a16:creationId xmlns:a16="http://schemas.microsoft.com/office/drawing/2014/main" id="{27BDF87B-AEB3-491A-962D-307DD96603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7411" name="灯片编号占位符 1">
            <a:extLst>
              <a:ext uri="{FF2B5EF4-FFF2-40B4-BE49-F238E27FC236}">
                <a16:creationId xmlns:a16="http://schemas.microsoft.com/office/drawing/2014/main" id="{E44E0986-FC4B-4974-A54F-49A2AC75F4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51605A-033B-400D-9195-6A1C99C4659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97281">
            <a:extLst>
              <a:ext uri="{FF2B5EF4-FFF2-40B4-BE49-F238E27FC236}">
                <a16:creationId xmlns:a16="http://schemas.microsoft.com/office/drawing/2014/main" id="{ABDBE7A1-5A0C-481C-B45B-0C0F2BD10F22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3554" name="文本占位符 97283">
            <a:extLst>
              <a:ext uri="{FF2B5EF4-FFF2-40B4-BE49-F238E27FC236}">
                <a16:creationId xmlns:a16="http://schemas.microsoft.com/office/drawing/2014/main" id="{322CC3D3-8F6B-43B2-A1AF-9BB68B4DE1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3555" name="灯片编号占位符 1">
            <a:extLst>
              <a:ext uri="{FF2B5EF4-FFF2-40B4-BE49-F238E27FC236}">
                <a16:creationId xmlns:a16="http://schemas.microsoft.com/office/drawing/2014/main" id="{54F7AE8A-C4D2-4FC0-BD76-B31147F7C9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397FC3-C232-4B69-A841-DD50C8D5C12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96257">
            <a:extLst>
              <a:ext uri="{FF2B5EF4-FFF2-40B4-BE49-F238E27FC236}">
                <a16:creationId xmlns:a16="http://schemas.microsoft.com/office/drawing/2014/main" id="{C3D5A845-276F-42B9-A5AB-50E7431B5F11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5602" name="文本占位符 96259">
            <a:extLst>
              <a:ext uri="{FF2B5EF4-FFF2-40B4-BE49-F238E27FC236}">
                <a16:creationId xmlns:a16="http://schemas.microsoft.com/office/drawing/2014/main" id="{A35E8D8C-A386-46C1-BCED-4D9E6E403D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5603" name="灯片编号占位符 1">
            <a:extLst>
              <a:ext uri="{FF2B5EF4-FFF2-40B4-BE49-F238E27FC236}">
                <a16:creationId xmlns:a16="http://schemas.microsoft.com/office/drawing/2014/main" id="{A47A1159-C2C8-43A3-9110-0BFF342D58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6FA3AC-CE14-40BD-9261-A2CB7E552AA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961537">
            <a:extLst>
              <a:ext uri="{FF2B5EF4-FFF2-40B4-BE49-F238E27FC236}">
                <a16:creationId xmlns:a16="http://schemas.microsoft.com/office/drawing/2014/main" id="{76674FE2-59DF-4C05-993E-32A085149337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0962" name="文本占位符 961538">
            <a:extLst>
              <a:ext uri="{FF2B5EF4-FFF2-40B4-BE49-F238E27FC236}">
                <a16:creationId xmlns:a16="http://schemas.microsoft.com/office/drawing/2014/main" id="{5EE50B79-7FA9-4FC7-B8CB-441BF10BE9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b="1"/>
              <a:t>在数字系统的逻辑设计中，若采用</a:t>
            </a:r>
            <a:r>
              <a:rPr lang="en-US" altLang="zh-CN" b="1"/>
              <a:t>NPN</a:t>
            </a:r>
            <a:r>
              <a:rPr lang="zh-CN" altLang="en-US" b="1"/>
              <a:t>晶体管和</a:t>
            </a:r>
            <a:r>
              <a:rPr lang="en-US" altLang="zh-CN" b="1"/>
              <a:t>NMOS</a:t>
            </a:r>
            <a:r>
              <a:rPr lang="zh-CN" altLang="en-US" b="1"/>
              <a:t>管，电源电压是正值，一般采用正逻辑。若采用的是</a:t>
            </a:r>
            <a:r>
              <a:rPr lang="en-US" altLang="zh-CN" b="1"/>
              <a:t>PNP</a:t>
            </a:r>
            <a:r>
              <a:rPr lang="zh-CN" altLang="en-US" b="1"/>
              <a:t>管和</a:t>
            </a:r>
            <a:r>
              <a:rPr lang="en-US" altLang="zh-CN" b="1"/>
              <a:t>PMOS</a:t>
            </a:r>
            <a:r>
              <a:rPr lang="zh-CN" altLang="en-US" b="1"/>
              <a:t>管，电源电压为负值，则采用负逻辑比较方便。</a:t>
            </a:r>
          </a:p>
        </p:txBody>
      </p:sp>
      <p:sp>
        <p:nvSpPr>
          <p:cNvPr id="40963" name="灯片编号占位符 1">
            <a:extLst>
              <a:ext uri="{FF2B5EF4-FFF2-40B4-BE49-F238E27FC236}">
                <a16:creationId xmlns:a16="http://schemas.microsoft.com/office/drawing/2014/main" id="{93DDDAB7-7595-405F-AC06-77E98FD059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22CBD1-542C-4E64-90B2-7C407B346B4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915457">
            <a:extLst>
              <a:ext uri="{FF2B5EF4-FFF2-40B4-BE49-F238E27FC236}">
                <a16:creationId xmlns:a16="http://schemas.microsoft.com/office/drawing/2014/main" id="{A86ECDB4-9C3B-4AAD-89B5-674BAF981C68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4034" name="文本占位符 915458">
            <a:extLst>
              <a:ext uri="{FF2B5EF4-FFF2-40B4-BE49-F238E27FC236}">
                <a16:creationId xmlns:a16="http://schemas.microsoft.com/office/drawing/2014/main" id="{77D99AE7-3A17-4370-9C3A-855DF7B73D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为了提高运算速度，本节将通过对进位过程的分析设计快速进位链。 </a:t>
            </a:r>
          </a:p>
          <a:p>
            <a:endParaRPr lang="zh-CN" altLang="en-US"/>
          </a:p>
        </p:txBody>
      </p:sp>
      <p:sp>
        <p:nvSpPr>
          <p:cNvPr id="44035" name="灯片编号占位符 1">
            <a:extLst>
              <a:ext uri="{FF2B5EF4-FFF2-40B4-BE49-F238E27FC236}">
                <a16:creationId xmlns:a16="http://schemas.microsoft.com/office/drawing/2014/main" id="{7F0B2634-73DA-4060-81B3-F88BBFD82F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1AEE21-2621-4829-BB65-4DF86C0FBE3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968705">
            <a:extLst>
              <a:ext uri="{FF2B5EF4-FFF2-40B4-BE49-F238E27FC236}">
                <a16:creationId xmlns:a16="http://schemas.microsoft.com/office/drawing/2014/main" id="{24DA71A4-0A73-4E38-9B69-2D11F1D48E20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6082" name="文本占位符 968706">
            <a:extLst>
              <a:ext uri="{FF2B5EF4-FFF2-40B4-BE49-F238E27FC236}">
                <a16:creationId xmlns:a16="http://schemas.microsoft.com/office/drawing/2014/main" id="{36FA18F1-9931-4F62-8BA7-0FDC763A2B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反码</a:t>
            </a:r>
          </a:p>
        </p:txBody>
      </p:sp>
      <p:sp>
        <p:nvSpPr>
          <p:cNvPr id="46083" name="灯片编号占位符 1">
            <a:extLst>
              <a:ext uri="{FF2B5EF4-FFF2-40B4-BE49-F238E27FC236}">
                <a16:creationId xmlns:a16="http://schemas.microsoft.com/office/drawing/2014/main" id="{BB6CE76B-0AB2-4843-AB60-FBCEED970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997560-63C6-47DA-AFC8-772E6D7757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972801">
            <a:extLst>
              <a:ext uri="{FF2B5EF4-FFF2-40B4-BE49-F238E27FC236}">
                <a16:creationId xmlns:a16="http://schemas.microsoft.com/office/drawing/2014/main" id="{3EBAB062-5F50-4DC9-83CB-AB877C5D744B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0178" name="文本占位符 972802">
            <a:extLst>
              <a:ext uri="{FF2B5EF4-FFF2-40B4-BE49-F238E27FC236}">
                <a16:creationId xmlns:a16="http://schemas.microsoft.com/office/drawing/2014/main" id="{C58B870D-85A3-4809-8629-7FB252C1AE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为啥化简成＝</a:t>
            </a:r>
            <a:r>
              <a:rPr lang="en-US" altLang="zh-CN"/>
              <a:t>A+B</a:t>
            </a:r>
            <a:r>
              <a:rPr lang="zh-CN" altLang="en-US"/>
              <a:t>？    </a:t>
            </a:r>
          </a:p>
        </p:txBody>
      </p:sp>
      <p:sp>
        <p:nvSpPr>
          <p:cNvPr id="50179" name="灯片编号占位符 1">
            <a:extLst>
              <a:ext uri="{FF2B5EF4-FFF2-40B4-BE49-F238E27FC236}">
                <a16:creationId xmlns:a16="http://schemas.microsoft.com/office/drawing/2014/main" id="{8E6C2A47-5B77-4E28-9645-49B09090D9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C746E5-17CB-4B07-946D-2FDB00D3D4B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967681">
            <a:extLst>
              <a:ext uri="{FF2B5EF4-FFF2-40B4-BE49-F238E27FC236}">
                <a16:creationId xmlns:a16="http://schemas.microsoft.com/office/drawing/2014/main" id="{E9826813-8710-4A15-BBAB-6C79327F8B7C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2226" name="文本占位符 967682">
            <a:extLst>
              <a:ext uri="{FF2B5EF4-FFF2-40B4-BE49-F238E27FC236}">
                <a16:creationId xmlns:a16="http://schemas.microsoft.com/office/drawing/2014/main" id="{0A60196E-6474-40CB-B6E1-AE0B2010E6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2227" name="灯片编号占位符 1">
            <a:extLst>
              <a:ext uri="{FF2B5EF4-FFF2-40B4-BE49-F238E27FC236}">
                <a16:creationId xmlns:a16="http://schemas.microsoft.com/office/drawing/2014/main" id="{352E21C3-DC25-4202-B38A-A005DF3B0E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2A9FC3-28B7-4FCF-84CC-DBB4D3BBDE6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8196">
            <a:extLst>
              <a:ext uri="{FF2B5EF4-FFF2-40B4-BE49-F238E27FC236}">
                <a16:creationId xmlns:a16="http://schemas.microsoft.com/office/drawing/2014/main" id="{3DC81F6F-5FA7-4282-9F2E-2C0799E8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8197">
            <a:extLst>
              <a:ext uri="{FF2B5EF4-FFF2-40B4-BE49-F238E27FC236}">
                <a16:creationId xmlns:a16="http://schemas.microsoft.com/office/drawing/2014/main" id="{2D468456-3546-485D-9ADA-B55BB19C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8198">
            <a:extLst>
              <a:ext uri="{FF2B5EF4-FFF2-40B4-BE49-F238E27FC236}">
                <a16:creationId xmlns:a16="http://schemas.microsoft.com/office/drawing/2014/main" id="{2B8CEF92-B2AD-465A-9CA7-C3125B9F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513EB8-F4E4-4D68-A31D-5B5924ABE264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2402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8196">
            <a:extLst>
              <a:ext uri="{FF2B5EF4-FFF2-40B4-BE49-F238E27FC236}">
                <a16:creationId xmlns:a16="http://schemas.microsoft.com/office/drawing/2014/main" id="{6CD2BABA-125F-4F55-ACB0-FF724466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8197">
            <a:extLst>
              <a:ext uri="{FF2B5EF4-FFF2-40B4-BE49-F238E27FC236}">
                <a16:creationId xmlns:a16="http://schemas.microsoft.com/office/drawing/2014/main" id="{4C8749E5-93A6-403C-BAC4-FDC10EE5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8198">
            <a:extLst>
              <a:ext uri="{FF2B5EF4-FFF2-40B4-BE49-F238E27FC236}">
                <a16:creationId xmlns:a16="http://schemas.microsoft.com/office/drawing/2014/main" id="{0479B759-BB9D-4B6C-82B8-3825E1FA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5E58A3-658A-4B48-A11A-0A4B2438ABA9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9791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8196">
            <a:extLst>
              <a:ext uri="{FF2B5EF4-FFF2-40B4-BE49-F238E27FC236}">
                <a16:creationId xmlns:a16="http://schemas.microsoft.com/office/drawing/2014/main" id="{F57EE598-149B-4F75-BE7D-7199E335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8197">
            <a:extLst>
              <a:ext uri="{FF2B5EF4-FFF2-40B4-BE49-F238E27FC236}">
                <a16:creationId xmlns:a16="http://schemas.microsoft.com/office/drawing/2014/main" id="{FF861B82-C232-4F6A-8804-CD75D25B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8198">
            <a:extLst>
              <a:ext uri="{FF2B5EF4-FFF2-40B4-BE49-F238E27FC236}">
                <a16:creationId xmlns:a16="http://schemas.microsoft.com/office/drawing/2014/main" id="{C9348E62-36CA-453C-873F-AD252724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6D1A8-86CF-4979-86AF-0646D04AB8F7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6475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8196">
            <a:extLst>
              <a:ext uri="{FF2B5EF4-FFF2-40B4-BE49-F238E27FC236}">
                <a16:creationId xmlns:a16="http://schemas.microsoft.com/office/drawing/2014/main" id="{3C8D47F7-0993-4170-A550-C2316B25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8197">
            <a:extLst>
              <a:ext uri="{FF2B5EF4-FFF2-40B4-BE49-F238E27FC236}">
                <a16:creationId xmlns:a16="http://schemas.microsoft.com/office/drawing/2014/main" id="{D86960A4-6999-429E-BBD4-CDC97E53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8198">
            <a:extLst>
              <a:ext uri="{FF2B5EF4-FFF2-40B4-BE49-F238E27FC236}">
                <a16:creationId xmlns:a16="http://schemas.microsoft.com/office/drawing/2014/main" id="{64BB5542-0561-48F3-ADBB-82E547B9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B8345-656E-4BE8-B486-DFF233259134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069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8196">
            <a:extLst>
              <a:ext uri="{FF2B5EF4-FFF2-40B4-BE49-F238E27FC236}">
                <a16:creationId xmlns:a16="http://schemas.microsoft.com/office/drawing/2014/main" id="{AA70EE32-7047-4166-965A-AF4E945E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8197">
            <a:extLst>
              <a:ext uri="{FF2B5EF4-FFF2-40B4-BE49-F238E27FC236}">
                <a16:creationId xmlns:a16="http://schemas.microsoft.com/office/drawing/2014/main" id="{2C771AAF-51F2-4746-8B0E-88AA3564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8198">
            <a:extLst>
              <a:ext uri="{FF2B5EF4-FFF2-40B4-BE49-F238E27FC236}">
                <a16:creationId xmlns:a16="http://schemas.microsoft.com/office/drawing/2014/main" id="{01DF2C6F-F8A0-4AED-81BF-92D7F444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36EF6-FE2D-45A4-A651-D814BF345378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2752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2504" cy="48577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68413"/>
            <a:ext cx="4032504" cy="48577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8196">
            <a:extLst>
              <a:ext uri="{FF2B5EF4-FFF2-40B4-BE49-F238E27FC236}">
                <a16:creationId xmlns:a16="http://schemas.microsoft.com/office/drawing/2014/main" id="{92A96BDA-2082-41D0-8D1C-69B40F27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8197">
            <a:extLst>
              <a:ext uri="{FF2B5EF4-FFF2-40B4-BE49-F238E27FC236}">
                <a16:creationId xmlns:a16="http://schemas.microsoft.com/office/drawing/2014/main" id="{1042D80D-6D5B-446A-A360-2E7A8860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8198">
            <a:extLst>
              <a:ext uri="{FF2B5EF4-FFF2-40B4-BE49-F238E27FC236}">
                <a16:creationId xmlns:a16="http://schemas.microsoft.com/office/drawing/2014/main" id="{AEC6E51C-2B7F-41CB-A74C-29EE1544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9DAC9-92A3-4B6D-9D0A-C41DB69C95C0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2338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8196">
            <a:extLst>
              <a:ext uri="{FF2B5EF4-FFF2-40B4-BE49-F238E27FC236}">
                <a16:creationId xmlns:a16="http://schemas.microsoft.com/office/drawing/2014/main" id="{EA895A0B-AF56-4577-82F4-52FF8EA3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8197">
            <a:extLst>
              <a:ext uri="{FF2B5EF4-FFF2-40B4-BE49-F238E27FC236}">
                <a16:creationId xmlns:a16="http://schemas.microsoft.com/office/drawing/2014/main" id="{DB8703FB-448E-4917-B4BB-E412A1A5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9" name="灯片编号占位符 8198">
            <a:extLst>
              <a:ext uri="{FF2B5EF4-FFF2-40B4-BE49-F238E27FC236}">
                <a16:creationId xmlns:a16="http://schemas.microsoft.com/office/drawing/2014/main" id="{7AB99773-810F-4E77-90D1-EBE62685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2F681-E794-4904-8B2A-5695C174B4AC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6958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8196">
            <a:extLst>
              <a:ext uri="{FF2B5EF4-FFF2-40B4-BE49-F238E27FC236}">
                <a16:creationId xmlns:a16="http://schemas.microsoft.com/office/drawing/2014/main" id="{972B18F8-4996-4963-8547-F18BF88C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8197">
            <a:extLst>
              <a:ext uri="{FF2B5EF4-FFF2-40B4-BE49-F238E27FC236}">
                <a16:creationId xmlns:a16="http://schemas.microsoft.com/office/drawing/2014/main" id="{3499C898-0C7F-4488-99DD-0C70DF99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5" name="灯片编号占位符 8198">
            <a:extLst>
              <a:ext uri="{FF2B5EF4-FFF2-40B4-BE49-F238E27FC236}">
                <a16:creationId xmlns:a16="http://schemas.microsoft.com/office/drawing/2014/main" id="{8FDD60EF-72E0-4952-B41B-C51FF06C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9B1D6-D765-475F-B404-C475D68B9A51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411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8196">
            <a:extLst>
              <a:ext uri="{FF2B5EF4-FFF2-40B4-BE49-F238E27FC236}">
                <a16:creationId xmlns:a16="http://schemas.microsoft.com/office/drawing/2014/main" id="{088C88C6-2296-4A88-9A7A-DB48DC84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8197">
            <a:extLst>
              <a:ext uri="{FF2B5EF4-FFF2-40B4-BE49-F238E27FC236}">
                <a16:creationId xmlns:a16="http://schemas.microsoft.com/office/drawing/2014/main" id="{9A858DC5-8E01-4FEE-B082-89027740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4" name="灯片编号占位符 8198">
            <a:extLst>
              <a:ext uri="{FF2B5EF4-FFF2-40B4-BE49-F238E27FC236}">
                <a16:creationId xmlns:a16="http://schemas.microsoft.com/office/drawing/2014/main" id="{010BAC55-D785-45CB-9336-B9CAE10E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38C615-B7CA-4FAC-8A81-23D13E79637A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980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8196">
            <a:extLst>
              <a:ext uri="{FF2B5EF4-FFF2-40B4-BE49-F238E27FC236}">
                <a16:creationId xmlns:a16="http://schemas.microsoft.com/office/drawing/2014/main" id="{5FDE78DB-7EB0-488E-9184-65C642B0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8197">
            <a:extLst>
              <a:ext uri="{FF2B5EF4-FFF2-40B4-BE49-F238E27FC236}">
                <a16:creationId xmlns:a16="http://schemas.microsoft.com/office/drawing/2014/main" id="{06699E5A-DF14-4111-84CC-B76EB31B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8198">
            <a:extLst>
              <a:ext uri="{FF2B5EF4-FFF2-40B4-BE49-F238E27FC236}">
                <a16:creationId xmlns:a16="http://schemas.microsoft.com/office/drawing/2014/main" id="{EE42F974-5611-4DEA-972F-70A93B6E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CCFFB-0003-4945-8434-D218D560308B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9730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8196">
            <a:extLst>
              <a:ext uri="{FF2B5EF4-FFF2-40B4-BE49-F238E27FC236}">
                <a16:creationId xmlns:a16="http://schemas.microsoft.com/office/drawing/2014/main" id="{8339C638-1DE8-430B-B6BD-BFA41F15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8197">
            <a:extLst>
              <a:ext uri="{FF2B5EF4-FFF2-40B4-BE49-F238E27FC236}">
                <a16:creationId xmlns:a16="http://schemas.microsoft.com/office/drawing/2014/main" id="{A0709389-FD85-4B76-BDB4-DED87D58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8198">
            <a:extLst>
              <a:ext uri="{FF2B5EF4-FFF2-40B4-BE49-F238E27FC236}">
                <a16:creationId xmlns:a16="http://schemas.microsoft.com/office/drawing/2014/main" id="{D96F0155-0A75-40F8-8A29-33507DE5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8B8B0-FF37-4276-AE1F-93F28A6A44B3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6554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193" descr="USTC-BIGLOG">
            <a:extLst>
              <a:ext uri="{FF2B5EF4-FFF2-40B4-BE49-F238E27FC236}">
                <a16:creationId xmlns:a16="http://schemas.microsoft.com/office/drawing/2014/main" id="{9C86438D-3060-4DCF-BF12-755020DCF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 8194">
            <a:extLst>
              <a:ext uri="{FF2B5EF4-FFF2-40B4-BE49-F238E27FC236}">
                <a16:creationId xmlns:a16="http://schemas.microsoft.com/office/drawing/2014/main" id="{2D73E262-3AE2-463F-98BD-62ED458A4A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8195">
            <a:extLst>
              <a:ext uri="{FF2B5EF4-FFF2-40B4-BE49-F238E27FC236}">
                <a16:creationId xmlns:a16="http://schemas.microsoft.com/office/drawing/2014/main" id="{CE2E43A5-0BAB-425B-9359-D05EF969D1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7" name="日期占位符 8196">
            <a:extLst>
              <a:ext uri="{FF2B5EF4-FFF2-40B4-BE49-F238E27FC236}">
                <a16:creationId xmlns:a16="http://schemas.microsoft.com/office/drawing/2014/main" id="{50D3E7A9-5991-4EA3-9DB2-0AC3C7E5D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 dirty="0"/>
            </a:lvl1pPr>
          </a:lstStyle>
          <a:p>
            <a:endParaRPr lang="zh-CN" altLang="en-US"/>
          </a:p>
        </p:txBody>
      </p:sp>
      <p:sp>
        <p:nvSpPr>
          <p:cNvPr id="8198" name="页脚占位符 8197">
            <a:extLst>
              <a:ext uri="{FF2B5EF4-FFF2-40B4-BE49-F238E27FC236}">
                <a16:creationId xmlns:a16="http://schemas.microsoft.com/office/drawing/2014/main" id="{5FCB9AD4-07B5-49A2-BF56-B85842881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 dirty="0"/>
            </a:lvl1pPr>
          </a:lstStyle>
          <a:p>
            <a:endParaRPr lang="zh-CN"/>
          </a:p>
        </p:txBody>
      </p:sp>
      <p:sp>
        <p:nvSpPr>
          <p:cNvPr id="8199" name="灯片编号占位符 8198">
            <a:extLst>
              <a:ext uri="{FF2B5EF4-FFF2-40B4-BE49-F238E27FC236}">
                <a16:creationId xmlns:a16="http://schemas.microsoft.com/office/drawing/2014/main" id="{F5A8E904-635D-4CDE-B87E-FB5AAD000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 dirty="0">
                <a:cs typeface="+mn-ea"/>
              </a:defRPr>
            </a:lvl1pPr>
          </a:lstStyle>
          <a:p>
            <a:fld id="{B4C5D7C3-5B5E-40BD-9F13-FB20546BA13F}" type="slidenum">
              <a:rPr lang="en-US" altLang="zh-CN"/>
              <a:pPr/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2.w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oleObject" Target="../embeddings/oleObject23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7.png"/><Relationship Id="rId4" Type="http://schemas.openxmlformats.org/officeDocument/2006/relationships/oleObject" Target="../embeddings/oleObject24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2.png"/><Relationship Id="rId4" Type="http://schemas.openxmlformats.org/officeDocument/2006/relationships/oleObject" Target="../embeddings/oleObject27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1.png"/><Relationship Id="rId4" Type="http://schemas.openxmlformats.org/officeDocument/2006/relationships/oleObject" Target="../embeddings/oleObject28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3073">
            <a:extLst>
              <a:ext uri="{FF2B5EF4-FFF2-40B4-BE49-F238E27FC236}">
                <a16:creationId xmlns:a16="http://schemas.microsoft.com/office/drawing/2014/main" id="{DAAED4E4-15B8-4522-BB59-7CEC7FE413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zh-CN" sz="3600" b="0" dirty="0"/>
              <a:t>2018</a:t>
            </a:r>
            <a:r>
              <a:rPr lang="zh-CN" altLang="en-US" sz="3600" b="0" dirty="0"/>
              <a:t>年暑期</a:t>
            </a:r>
            <a:r>
              <a:rPr lang="en-US" altLang="zh-CN" sz="3600" b="0" dirty="0"/>
              <a:t>·</a:t>
            </a:r>
            <a:r>
              <a:rPr lang="zh-CN" altLang="en-US" sz="3600" b="0" dirty="0"/>
              <a:t>计算机组成原理</a:t>
            </a:r>
            <a:br>
              <a:rPr lang="en-US" altLang="zh-CN" sz="3600" b="0" dirty="0"/>
            </a:br>
            <a:br>
              <a:rPr lang="zh-CN" altLang="en-US" sz="3600" b="0" dirty="0"/>
            </a:br>
            <a:br>
              <a:rPr lang="en-US" altLang="zh-CN" sz="3600" b="0" dirty="0"/>
            </a:br>
            <a:r>
              <a:rPr lang="zh-CN" altLang="en-US" sz="3600" b="0" dirty="0"/>
              <a:t>第二篇 数据表示及运算器</a:t>
            </a:r>
            <a:br>
              <a:rPr lang="zh-CN" altLang="en-US" sz="3600" b="0" dirty="0"/>
            </a:br>
            <a:endParaRPr lang="zh-CN" altLang="en-US" sz="3600" b="0" dirty="0"/>
          </a:p>
        </p:txBody>
      </p:sp>
      <p:sp>
        <p:nvSpPr>
          <p:cNvPr id="4098" name="Subtitle 3074">
            <a:extLst>
              <a:ext uri="{FF2B5EF4-FFF2-40B4-BE49-F238E27FC236}">
                <a16:creationId xmlns:a16="http://schemas.microsoft.com/office/drawing/2014/main" id="{D2FB4435-D055-497F-986F-A9D14463543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03648" y="5229200"/>
            <a:ext cx="6513513" cy="1365456"/>
          </a:xfrm>
        </p:spPr>
        <p:txBody>
          <a:bodyPr/>
          <a:lstStyle/>
          <a:p>
            <a:r>
              <a:rPr lang="zh-CN" altLang="en-US" sz="2800" dirty="0"/>
              <a:t>讲授： 赵振刚 </a:t>
            </a:r>
          </a:p>
          <a:p>
            <a:r>
              <a:rPr lang="en-US" altLang="zh-CN" sz="2800" dirty="0"/>
              <a:t>gavin@ustc.edu.cn</a:t>
            </a:r>
          </a:p>
          <a:p>
            <a:r>
              <a:rPr lang="zh-CN" altLang="en-US" sz="2400" dirty="0"/>
              <a:t>思贤楼</a:t>
            </a:r>
            <a:r>
              <a:rPr lang="en-US" altLang="zh-CN" sz="2400" dirty="0"/>
              <a:t>3-507    68839303</a:t>
            </a:r>
            <a:endParaRPr lang="zh-CN" altLang="en-US" sz="1400" dirty="0"/>
          </a:p>
          <a:p>
            <a:endParaRPr lang="en-US" altLang="zh-CN" sz="1400" dirty="0"/>
          </a:p>
        </p:txBody>
      </p:sp>
      <p:pic>
        <p:nvPicPr>
          <p:cNvPr id="4099" name="Picture 3075" descr="未命名">
            <a:extLst>
              <a:ext uri="{FF2B5EF4-FFF2-40B4-BE49-F238E27FC236}">
                <a16:creationId xmlns:a16="http://schemas.microsoft.com/office/drawing/2014/main" id="{52368B8C-CD48-4CCE-9BB5-719ACCB24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60350"/>
            <a:ext cx="42100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861185">
            <a:extLst>
              <a:ext uri="{FF2B5EF4-FFF2-40B4-BE49-F238E27FC236}">
                <a16:creationId xmlns:a16="http://schemas.microsoft.com/office/drawing/2014/main" id="{8965ACE1-723D-4906-8850-CC58A5A96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浮点乘除法运算</a:t>
            </a:r>
          </a:p>
        </p:txBody>
      </p:sp>
      <p:sp>
        <p:nvSpPr>
          <p:cNvPr id="27650" name="文本占位符 861186">
            <a:extLst>
              <a:ext uri="{FF2B5EF4-FFF2-40B4-BE49-F238E27FC236}">
                <a16:creationId xmlns:a16="http://schemas.microsoft.com/office/drawing/2014/main" id="{01CBD48C-1E68-4AC2-BBE7-A1E288B918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CN" altLang="en-US"/>
              <a:t>设两浮点数 </a:t>
            </a:r>
          </a:p>
          <a:p>
            <a:pPr marL="609600" indent="-609600"/>
            <a:endParaRPr lang="zh-CN" altLang="en-US"/>
          </a:p>
          <a:p>
            <a:pPr marL="609600" indent="-609600"/>
            <a:endParaRPr lang="zh-CN" altLang="en-US"/>
          </a:p>
          <a:p>
            <a:pPr marL="609600" indent="-609600"/>
            <a:r>
              <a:rPr lang="zh-CN" altLang="en-US"/>
              <a:t>则 </a:t>
            </a:r>
          </a:p>
          <a:p>
            <a:pPr marL="609600" indent="-609600"/>
            <a:endParaRPr lang="zh-CN" altLang="en-US"/>
          </a:p>
          <a:p>
            <a:pPr marL="609600" indent="-609600"/>
            <a:endParaRPr lang="zh-CN" altLang="en-US">
              <a:solidFill>
                <a:srgbClr val="A50021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zh-CN" altLang="en-US">
                <a:solidFill>
                  <a:srgbClr val="A50021"/>
                </a:solidFill>
              </a:rPr>
              <a:t>阶码运算</a:t>
            </a:r>
          </a:p>
          <a:p>
            <a:pPr marL="609600" indent="-609600">
              <a:buFontTx/>
              <a:buAutoNum type="arabicPeriod"/>
            </a:pPr>
            <a:r>
              <a:rPr lang="zh-CN" altLang="en-US">
                <a:solidFill>
                  <a:srgbClr val="A50021"/>
                </a:solidFill>
              </a:rPr>
              <a:t>尾数运算</a:t>
            </a:r>
          </a:p>
        </p:txBody>
      </p:sp>
      <p:graphicFrame>
        <p:nvGraphicFramePr>
          <p:cNvPr id="13315" name="对象 861187">
            <a:extLst>
              <a:ext uri="{FF2B5EF4-FFF2-40B4-BE49-F238E27FC236}">
                <a16:creationId xmlns:a16="http://schemas.microsoft.com/office/drawing/2014/main" id="{D984270D-CB6B-4018-ABA8-F11F9230CA6D}"/>
              </a:ext>
            </a:extLst>
          </p:cNvPr>
          <p:cNvGraphicFramePr>
            <a:graphicFrameLocks/>
          </p:cNvGraphicFramePr>
          <p:nvPr/>
        </p:nvGraphicFramePr>
        <p:xfrm>
          <a:off x="2411413" y="1628775"/>
          <a:ext cx="2665412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r:id="rId4" imgW="724529" imgH="254221" progId="Equation.3">
                  <p:embed/>
                </p:oleObj>
              </mc:Choice>
              <mc:Fallback>
                <p:oleObj r:id="rId4" imgW="724529" imgH="254221" progId="Equation.3">
                  <p:embed/>
                  <p:pic>
                    <p:nvPicPr>
                      <p:cNvPr id="0" name="对象 86118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628775"/>
                        <a:ext cx="2665412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861188">
            <a:extLst>
              <a:ext uri="{FF2B5EF4-FFF2-40B4-BE49-F238E27FC236}">
                <a16:creationId xmlns:a16="http://schemas.microsoft.com/office/drawing/2014/main" id="{E0E3C036-BD59-4144-9B1C-948B41E4050D}"/>
              </a:ext>
            </a:extLst>
          </p:cNvPr>
          <p:cNvGraphicFramePr>
            <a:graphicFrameLocks/>
          </p:cNvGraphicFramePr>
          <p:nvPr/>
        </p:nvGraphicFramePr>
        <p:xfrm>
          <a:off x="2433638" y="2379663"/>
          <a:ext cx="26193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r:id="rId6" imgW="712127" imgH="279764" progId="Equation.3">
                  <p:embed/>
                </p:oleObj>
              </mc:Choice>
              <mc:Fallback>
                <p:oleObj r:id="rId6" imgW="712127" imgH="279764" progId="Equation.3">
                  <p:embed/>
                  <p:pic>
                    <p:nvPicPr>
                      <p:cNvPr id="0" name="对象 86118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2379663"/>
                        <a:ext cx="26193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861189">
            <a:extLst>
              <a:ext uri="{FF2B5EF4-FFF2-40B4-BE49-F238E27FC236}">
                <a16:creationId xmlns:a16="http://schemas.microsoft.com/office/drawing/2014/main" id="{F5D1F782-1995-4799-BE8A-D470145B77F7}"/>
              </a:ext>
            </a:extLst>
          </p:cNvPr>
          <p:cNvGraphicFramePr>
            <a:graphicFrameLocks/>
          </p:cNvGraphicFramePr>
          <p:nvPr/>
        </p:nvGraphicFramePr>
        <p:xfrm>
          <a:off x="971550" y="3500438"/>
          <a:ext cx="67087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r:id="rId8" imgW="2451100" imgH="457200" progId="Equation.3">
                  <p:embed/>
                </p:oleObj>
              </mc:Choice>
              <mc:Fallback>
                <p:oleObj r:id="rId8" imgW="2451100" imgH="457200" progId="Equation.3">
                  <p:embed/>
                  <p:pic>
                    <p:nvPicPr>
                      <p:cNvPr id="0" name="对象 86118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0438"/>
                        <a:ext cx="670877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>
            <a:extLst>
              <a:ext uri="{FF2B5EF4-FFF2-40B4-BE49-F238E27FC236}">
                <a16:creationId xmlns:a16="http://schemas.microsoft.com/office/drawing/2014/main" id="{77043E5A-1664-4F25-9E70-97D30A8B38EF}"/>
              </a:ext>
            </a:extLst>
          </p:cNvPr>
          <p:cNvSpPr/>
          <p:nvPr/>
        </p:nvSpPr>
        <p:spPr>
          <a:xfrm>
            <a:off x="3995738" y="3573463"/>
            <a:ext cx="792162" cy="503237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endParaRPr lang="zh-CN" altLang="en-US" noProof="1">
              <a:solidFill>
                <a:srgbClr val="FFFFFF"/>
              </a:solidFill>
              <a:ea typeface="楷体_GB2312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0136D83-784D-418D-9703-FB30BBD0C1A4}"/>
              </a:ext>
            </a:extLst>
          </p:cNvPr>
          <p:cNvSpPr/>
          <p:nvPr/>
        </p:nvSpPr>
        <p:spPr>
          <a:xfrm>
            <a:off x="6781800" y="3635375"/>
            <a:ext cx="792163" cy="504825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endParaRPr lang="zh-CN" altLang="en-US" noProof="1">
              <a:solidFill>
                <a:srgbClr val="FFFFFF"/>
              </a:solidFill>
              <a:ea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839681">
            <a:extLst>
              <a:ext uri="{FF2B5EF4-FFF2-40B4-BE49-F238E27FC236}">
                <a16:creationId xmlns:a16="http://schemas.microsoft.com/office/drawing/2014/main" id="{BC733D33-C0BA-4B09-98BE-33594166FF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182688"/>
            <a:ext cx="7772400" cy="1470025"/>
          </a:xfrm>
        </p:spPr>
        <p:txBody>
          <a:bodyPr anchor="ctr"/>
          <a:lstStyle/>
          <a:p>
            <a:pPr algn="l"/>
            <a:r>
              <a:rPr lang="en-US" altLang="zh-CN" sz="4000"/>
              <a:t>2.5 </a:t>
            </a:r>
            <a:r>
              <a:rPr lang="zh-CN" altLang="en-US" sz="4000"/>
              <a:t>算术逻辑单元的典型设计</a:t>
            </a:r>
          </a:p>
        </p:txBody>
      </p:sp>
      <p:sp>
        <p:nvSpPr>
          <p:cNvPr id="15362" name="副标题 839682">
            <a:extLst>
              <a:ext uri="{FF2B5EF4-FFF2-40B4-BE49-F238E27FC236}">
                <a16:creationId xmlns:a16="http://schemas.microsoft.com/office/drawing/2014/main" id="{79425AD0-3054-47C8-A43D-DF14B99A3A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97013" y="2401888"/>
            <a:ext cx="6400800" cy="2571750"/>
          </a:xfrm>
        </p:spPr>
        <p:txBody>
          <a:bodyPr/>
          <a:lstStyle/>
          <a:p>
            <a:pPr algn="l"/>
            <a:r>
              <a:rPr lang="zh-CN" altLang="en-US" sz="2800"/>
              <a:t>运算器基本结构</a:t>
            </a:r>
          </a:p>
          <a:p>
            <a:pPr algn="l"/>
            <a:r>
              <a:rPr lang="zh-CN" altLang="en-US" sz="2800"/>
              <a:t>乘法器</a:t>
            </a:r>
          </a:p>
          <a:p>
            <a:pPr algn="l"/>
            <a:r>
              <a:rPr lang="zh-CN" altLang="en-US" sz="2800"/>
              <a:t>逻辑运算器</a:t>
            </a:r>
          </a:p>
          <a:p>
            <a:pPr algn="l"/>
            <a:r>
              <a:rPr lang="zh-CN" altLang="en-US" sz="2800"/>
              <a:t>加法器的快速进位链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4097">
            <a:extLst>
              <a:ext uri="{FF2B5EF4-FFF2-40B4-BE49-F238E27FC236}">
                <a16:creationId xmlns:a16="http://schemas.microsoft.com/office/drawing/2014/main" id="{A92F62F9-A7EF-4815-9B2D-273255221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9900" y="71438"/>
            <a:ext cx="7772400" cy="11430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运算器基本功能</a:t>
            </a:r>
          </a:p>
        </p:txBody>
      </p:sp>
      <p:sp>
        <p:nvSpPr>
          <p:cNvPr id="31746" name="文本占位符 4098">
            <a:extLst>
              <a:ext uri="{FF2B5EF4-FFF2-40B4-BE49-F238E27FC236}">
                <a16:creationId xmlns:a16="http://schemas.microsoft.com/office/drawing/2014/main" id="{84E6C143-DE15-420C-9A5A-3B453C444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58850"/>
            <a:ext cx="7772400" cy="4419600"/>
          </a:xfrm>
        </p:spPr>
        <p:txBody>
          <a:bodyPr/>
          <a:lstStyle/>
          <a:p>
            <a:r>
              <a:rPr lang="zh-CN" altLang="en-US" noProof="1">
                <a:ea typeface="宋体" panose="02010600030101010101" pitchFamily="2" charset="-122"/>
              </a:rPr>
              <a:t>完成</a:t>
            </a:r>
            <a:r>
              <a:rPr lang="zh-CN" altLang="en-US" noProof="1">
                <a:solidFill>
                  <a:srgbClr val="C00000"/>
                </a:solidFill>
                <a:ea typeface="宋体" panose="02010600030101010101" pitchFamily="2" charset="-122"/>
              </a:rPr>
              <a:t>算术</a:t>
            </a:r>
            <a:r>
              <a:rPr lang="zh-CN" altLang="en-US" noProof="1">
                <a:ea typeface="宋体" panose="02010600030101010101" pitchFamily="2" charset="-122"/>
              </a:rPr>
              <a:t>、</a:t>
            </a:r>
            <a:r>
              <a:rPr lang="zh-CN" altLang="en-US" noProof="1">
                <a:solidFill>
                  <a:srgbClr val="0070C0"/>
                </a:solidFill>
                <a:ea typeface="宋体" panose="02010600030101010101" pitchFamily="2" charset="-122"/>
              </a:rPr>
              <a:t>逻辑</a:t>
            </a:r>
            <a:r>
              <a:rPr lang="zh-CN" altLang="en-US" noProof="1">
                <a:ea typeface="宋体" panose="02010600030101010101" pitchFamily="2" charset="-122"/>
              </a:rPr>
              <a:t>运算</a:t>
            </a:r>
          </a:p>
          <a:p>
            <a:pPr marL="457200" lvl="1" indent="0">
              <a:buFontTx/>
              <a:buNone/>
            </a:pPr>
            <a:r>
              <a:rPr lang="en-US" altLang="zh-CN" noProof="1"/>
              <a:t>+</a:t>
            </a:r>
            <a:r>
              <a:rPr lang="zh-CN" altLang="en-US" noProof="1">
                <a:ea typeface="宋体" panose="02010600030101010101" pitchFamily="2" charset="-122"/>
              </a:rPr>
              <a:t>、</a:t>
            </a:r>
            <a:r>
              <a:rPr lang="en-US" altLang="zh-CN" noProof="1">
                <a:ea typeface="宋体" panose="02010600030101010101" pitchFamily="2" charset="-122"/>
              </a:rPr>
              <a:t>-</a:t>
            </a:r>
            <a:r>
              <a:rPr lang="zh-CN" altLang="en-US" noProof="1">
                <a:ea typeface="宋体" panose="02010600030101010101" pitchFamily="2" charset="-122"/>
              </a:rPr>
              <a:t>、</a:t>
            </a:r>
            <a:r>
              <a:rPr lang="en-US" altLang="zh-CN" noProof="1">
                <a:ea typeface="宋体" panose="02010600030101010101" pitchFamily="2" charset="-122"/>
              </a:rPr>
              <a:t>*</a:t>
            </a:r>
            <a:r>
              <a:rPr lang="zh-CN" altLang="en-US" noProof="1">
                <a:ea typeface="宋体" panose="02010600030101010101" pitchFamily="2" charset="-122"/>
              </a:rPr>
              <a:t>、</a:t>
            </a:r>
            <a:r>
              <a:rPr lang="en-US" altLang="zh-CN" noProof="1">
                <a:ea typeface="宋体" panose="02010600030101010101" pitchFamily="2" charset="-122"/>
              </a:rPr>
              <a:t>/</a:t>
            </a:r>
            <a:r>
              <a:rPr lang="zh-CN" altLang="en-US" noProof="1">
                <a:ea typeface="宋体" panose="02010600030101010101" pitchFamily="2" charset="-122"/>
                <a:sym typeface="Math B" pitchFamily="2" charset="2"/>
              </a:rPr>
              <a:t>、</a:t>
            </a:r>
            <a:r>
              <a:rPr lang="en-US" altLang="zh-CN" noProof="1">
                <a:ea typeface="宋体" panose="02010600030101010101" pitchFamily="2" charset="-122"/>
                <a:sym typeface="Math B" pitchFamily="2" charset="2"/>
              </a:rPr>
              <a:t>&amp;</a:t>
            </a:r>
            <a:r>
              <a:rPr lang="zh-CN" altLang="en-US" noProof="1">
                <a:ea typeface="宋体" panose="02010600030101010101" pitchFamily="2" charset="-122"/>
                <a:sym typeface="Math B" pitchFamily="2" charset="2"/>
              </a:rPr>
              <a:t>、</a:t>
            </a:r>
            <a:r>
              <a:rPr lang="en-US" altLang="zh-CN" noProof="1">
                <a:ea typeface="宋体" panose="02010600030101010101" pitchFamily="2" charset="-122"/>
                <a:sym typeface="Math B" pitchFamily="2" charset="2"/>
              </a:rPr>
              <a:t>|</a:t>
            </a:r>
            <a:r>
              <a:rPr lang="zh-CN" altLang="en-US" noProof="1">
                <a:ea typeface="宋体" panose="02010600030101010101" pitchFamily="2" charset="-122"/>
                <a:sym typeface="Math B" pitchFamily="2" charset="2"/>
              </a:rPr>
              <a:t>、</a:t>
            </a:r>
            <a:r>
              <a:rPr lang="en-US" altLang="zh-CN" noProof="1">
                <a:ea typeface="宋体" panose="02010600030101010101" pitchFamily="2" charset="-122"/>
                <a:sym typeface="Math B" pitchFamily="2" charset="2"/>
              </a:rPr>
              <a:t>~</a:t>
            </a:r>
            <a:r>
              <a:rPr lang="zh-CN" altLang="en-US" noProof="1">
                <a:ea typeface="宋体" panose="02010600030101010101" pitchFamily="2" charset="-122"/>
                <a:sym typeface="Math B" pitchFamily="2" charset="2"/>
              </a:rPr>
              <a:t>等</a:t>
            </a:r>
          </a:p>
          <a:p>
            <a:r>
              <a:rPr lang="zh-CN" altLang="en-US" noProof="1">
                <a:ea typeface="宋体" panose="02010600030101010101" pitchFamily="2" charset="-122"/>
              </a:rPr>
              <a:t>取得操作数</a:t>
            </a:r>
          </a:p>
          <a:p>
            <a:pPr lvl="2"/>
            <a:r>
              <a:rPr lang="zh-CN" altLang="en-US" noProof="1">
                <a:ea typeface="宋体" panose="02010600030101010101" pitchFamily="2" charset="-122"/>
              </a:rPr>
              <a:t>寄存器组、立即数</a:t>
            </a:r>
          </a:p>
          <a:p>
            <a:r>
              <a:rPr lang="zh-CN" altLang="en-US" noProof="1">
                <a:ea typeface="宋体" panose="02010600030101010101" pitchFamily="2" charset="-122"/>
              </a:rPr>
              <a:t>输出、存放运算结果</a:t>
            </a:r>
          </a:p>
          <a:p>
            <a:pPr lvl="2"/>
            <a:r>
              <a:rPr lang="zh-CN" altLang="en-US" noProof="1">
                <a:ea typeface="宋体" panose="02010600030101010101" pitchFamily="2" charset="-122"/>
              </a:rPr>
              <a:t>寄存器组、数据总线</a:t>
            </a:r>
          </a:p>
          <a:p>
            <a:r>
              <a:rPr lang="zh-CN" altLang="en-US" noProof="1">
                <a:ea typeface="宋体" panose="02010600030101010101" pitchFamily="2" charset="-122"/>
              </a:rPr>
              <a:t>暂存运算的中间结果</a:t>
            </a:r>
          </a:p>
          <a:p>
            <a:pPr lvl="2"/>
            <a:r>
              <a:rPr lang="en-US" altLang="zh-CN" noProof="1"/>
              <a:t>Q</a:t>
            </a:r>
            <a:r>
              <a:rPr lang="zh-CN" altLang="en-US" noProof="1">
                <a:ea typeface="宋体" panose="02010600030101010101" pitchFamily="2" charset="-122"/>
              </a:rPr>
              <a:t>寄存器、移位寄存器</a:t>
            </a:r>
          </a:p>
          <a:p>
            <a:endParaRPr lang="zh-CN" altLang="en-US" noProof="1">
              <a:ea typeface="宋体" panose="02010600030101010101" pitchFamily="2" charset="-122"/>
            </a:endParaRPr>
          </a:p>
        </p:txBody>
      </p:sp>
      <p:sp>
        <p:nvSpPr>
          <p:cNvPr id="16387" name="直接连接符 4099">
            <a:extLst>
              <a:ext uri="{FF2B5EF4-FFF2-40B4-BE49-F238E27FC236}">
                <a16:creationId xmlns:a16="http://schemas.microsoft.com/office/drawing/2014/main" id="{811DEC81-DB97-4402-A1E2-EA59FDAC6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875" y="969963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文本占位符 5122">
            <a:extLst>
              <a:ext uri="{FF2B5EF4-FFF2-40B4-BE49-F238E27FC236}">
                <a16:creationId xmlns:a16="http://schemas.microsoft.com/office/drawing/2014/main" id="{36604471-88D7-47BE-9BD4-99F7F087EBC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79450" y="5157192"/>
            <a:ext cx="82296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/>
              <a:t>获得运算结果的状态</a:t>
            </a:r>
          </a:p>
          <a:p>
            <a:pPr lvl="3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1" dirty="0"/>
              <a:t>C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Z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V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S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/>
              <a:t>理解、响应控制信号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3200" b="1" dirty="0"/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201C42-E192-4F7F-9426-C97C064F0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5503863"/>
            <a:ext cx="3159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状态寄存器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C7E903-A09B-4ED6-9B1F-E4CB542B3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3443288"/>
            <a:ext cx="33051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通用寄存器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997377">
            <a:extLst>
              <a:ext uri="{FF2B5EF4-FFF2-40B4-BE49-F238E27FC236}">
                <a16:creationId xmlns:a16="http://schemas.microsoft.com/office/drawing/2014/main" id="{FF20BC49-FC30-48EE-A10B-5B26FB6A9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76213"/>
            <a:ext cx="7772400" cy="838200"/>
          </a:xfrm>
        </p:spPr>
        <p:txBody>
          <a:bodyPr/>
          <a:lstStyle/>
          <a:p>
            <a:r>
              <a:rPr lang="zh-CN" altLang="en-US">
                <a:ea typeface="华文新魏" panose="02010800040101010101" pitchFamily="2" charset="-122"/>
              </a:rPr>
              <a:t>定点运算器的</a:t>
            </a:r>
            <a:r>
              <a:rPr lang="zh-CN" altLang="en-US">
                <a:solidFill>
                  <a:srgbClr val="993366"/>
                </a:solidFill>
                <a:ea typeface="华文新魏" panose="02010800040101010101" pitchFamily="2" charset="-122"/>
              </a:rPr>
              <a:t>基本结构</a:t>
            </a:r>
          </a:p>
        </p:txBody>
      </p:sp>
      <p:sp>
        <p:nvSpPr>
          <p:cNvPr id="18434" name="文本占位符 997378">
            <a:extLst>
              <a:ext uri="{FF2B5EF4-FFF2-40B4-BE49-F238E27FC236}">
                <a16:creationId xmlns:a16="http://schemas.microsoft.com/office/drawing/2014/main" id="{D35D5A76-3AD0-4634-AAB2-22947FE67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981200"/>
            <a:ext cx="7989887" cy="4114800"/>
          </a:xfrm>
        </p:spPr>
        <p:txBody>
          <a:bodyPr/>
          <a:lstStyle/>
          <a:p>
            <a:r>
              <a:rPr lang="zh-CN" altLang="en-US"/>
              <a:t>运算器包括</a:t>
            </a:r>
            <a:r>
              <a:rPr lang="en-US" altLang="zh-CN"/>
              <a:t>ALU</a:t>
            </a:r>
            <a:r>
              <a:rPr lang="zh-CN" altLang="en-US"/>
              <a:t>、阵列乘除器、寄存器、多路开关、三态缓冲器、数据总线等逻辑部件。</a:t>
            </a:r>
          </a:p>
          <a:p>
            <a:r>
              <a:rPr lang="zh-CN" altLang="en-US"/>
              <a:t>计算机的运算器的结构一般有三种。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998401">
            <a:extLst>
              <a:ext uri="{FF2B5EF4-FFF2-40B4-BE49-F238E27FC236}">
                <a16:creationId xmlns:a16="http://schemas.microsoft.com/office/drawing/2014/main" id="{DD89E599-3FE4-457D-A72D-F58997866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3276600"/>
            <a:ext cx="1066800" cy="838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58" name="任意多边形 998402">
            <a:extLst>
              <a:ext uri="{FF2B5EF4-FFF2-40B4-BE49-F238E27FC236}">
                <a16:creationId xmlns:a16="http://schemas.microsoft.com/office/drawing/2014/main" id="{38233BAF-C516-4CD6-B97D-BE1CB3C1F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4114800"/>
            <a:ext cx="1981200" cy="533400"/>
          </a:xfrm>
          <a:custGeom>
            <a:avLst/>
            <a:gdLst>
              <a:gd name="T0" fmla="*/ 0 w 21600"/>
              <a:gd name="T1" fmla="*/ 0 h 21600"/>
              <a:gd name="T2" fmla="*/ 5400 w 21600"/>
              <a:gd name="T3" fmla="*/ 21600 h 21600"/>
              <a:gd name="T4" fmla="*/ 16200 w 21600"/>
              <a:gd name="T5" fmla="*/ 21600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59" name="矩形 998403">
            <a:extLst>
              <a:ext uri="{FF2B5EF4-FFF2-40B4-BE49-F238E27FC236}">
                <a16:creationId xmlns:a16="http://schemas.microsoft.com/office/drawing/2014/main" id="{26225458-DAA0-475A-9BE0-3A9F00289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3124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0" name="矩形 998404">
            <a:extLst>
              <a:ext uri="{FF2B5EF4-FFF2-40B4-BE49-F238E27FC236}">
                <a16:creationId xmlns:a16="http://schemas.microsoft.com/office/drawing/2014/main" id="{4CE8777D-6A36-4BA6-8DCE-7C45C349E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3124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1" name="矩形 998405">
            <a:extLst>
              <a:ext uri="{FF2B5EF4-FFF2-40B4-BE49-F238E27FC236}">
                <a16:creationId xmlns:a16="http://schemas.microsoft.com/office/drawing/2014/main" id="{27C08ECA-F859-488F-BCED-73477C45D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3352800"/>
            <a:ext cx="1066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2" name="标题 998407">
            <a:extLst>
              <a:ext uri="{FF2B5EF4-FFF2-40B4-BE49-F238E27FC236}">
                <a16:creationId xmlns:a16="http://schemas.microsoft.com/office/drawing/2014/main" id="{1C735251-4BBB-478C-91E8-0A4488D4E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23825"/>
            <a:ext cx="7772400" cy="838200"/>
          </a:xfrm>
        </p:spPr>
        <p:txBody>
          <a:bodyPr/>
          <a:lstStyle/>
          <a:p>
            <a:r>
              <a:rPr lang="zh-CN" altLang="en-US"/>
              <a:t>定点运算器的基本结构</a:t>
            </a:r>
          </a:p>
        </p:txBody>
      </p:sp>
      <p:sp>
        <p:nvSpPr>
          <p:cNvPr id="19463" name="直接连接符 998408">
            <a:extLst>
              <a:ext uri="{FF2B5EF4-FFF2-40B4-BE49-F238E27FC236}">
                <a16:creationId xmlns:a16="http://schemas.microsoft.com/office/drawing/2014/main" id="{148A8F01-2056-453A-BD79-917C2FA6A5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9688" y="4191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文本框 998409">
            <a:extLst>
              <a:ext uri="{FF2B5EF4-FFF2-40B4-BE49-F238E27FC236}">
                <a16:creationId xmlns:a16="http://schemas.microsoft.com/office/drawing/2014/main" id="{775D8ABA-E076-414F-8B24-EFF8820E7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3124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9465" name="文本框 998410">
            <a:extLst>
              <a:ext uri="{FF2B5EF4-FFF2-40B4-BE49-F238E27FC236}">
                <a16:creationId xmlns:a16="http://schemas.microsoft.com/office/drawing/2014/main" id="{146C5768-ED19-4782-A10A-A956AB578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688" y="3124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9466" name="文本框 998411">
            <a:extLst>
              <a:ext uri="{FF2B5EF4-FFF2-40B4-BE49-F238E27FC236}">
                <a16:creationId xmlns:a16="http://schemas.microsoft.com/office/drawing/2014/main" id="{F96B38E9-CE92-4166-BA2E-F2DAE29EF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8" y="4114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ECFF"/>
                </a:solidFill>
                <a:latin typeface="Tahoma" panose="020B0604030504040204" pitchFamily="34" charset="0"/>
              </a:rPr>
              <a:t>ALU</a:t>
            </a:r>
          </a:p>
        </p:txBody>
      </p:sp>
      <p:sp>
        <p:nvSpPr>
          <p:cNvPr id="19467" name="文本框 998412">
            <a:extLst>
              <a:ext uri="{FF2B5EF4-FFF2-40B4-BE49-F238E27FC236}">
                <a16:creationId xmlns:a16="http://schemas.microsoft.com/office/drawing/2014/main" id="{0B7B2D93-84CF-48F4-95AA-4F659DD24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3352800"/>
            <a:ext cx="1143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Tahoma" panose="020B0604030504040204" pitchFamily="34" charset="0"/>
              </a:rPr>
              <a:t>通用</a:t>
            </a:r>
          </a:p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Tahoma" panose="020B0604030504040204" pitchFamily="34" charset="0"/>
              </a:rPr>
              <a:t>寄存器</a:t>
            </a:r>
          </a:p>
        </p:txBody>
      </p:sp>
      <p:sp>
        <p:nvSpPr>
          <p:cNvPr id="19468" name="文本框 998413">
            <a:extLst>
              <a:ext uri="{FF2B5EF4-FFF2-40B4-BE49-F238E27FC236}">
                <a16:creationId xmlns:a16="http://schemas.microsoft.com/office/drawing/2014/main" id="{A9330D7B-1074-430B-A273-D3E718FB1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3276600"/>
            <a:ext cx="1143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Tahoma" panose="020B0604030504040204" pitchFamily="34" charset="0"/>
              </a:rPr>
              <a:t>特   殊寄存器</a:t>
            </a:r>
          </a:p>
        </p:txBody>
      </p:sp>
      <p:sp>
        <p:nvSpPr>
          <p:cNvPr id="19469" name="矩形 998414">
            <a:extLst>
              <a:ext uri="{FF2B5EF4-FFF2-40B4-BE49-F238E27FC236}">
                <a16:creationId xmlns:a16="http://schemas.microsoft.com/office/drawing/2014/main" id="{C4C2CB54-6E62-4781-AC16-FABE89095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38400"/>
            <a:ext cx="6019800" cy="2743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70" name="直接连接符 998415">
            <a:extLst>
              <a:ext uri="{FF2B5EF4-FFF2-40B4-BE49-F238E27FC236}">
                <a16:creationId xmlns:a16="http://schemas.microsoft.com/office/drawing/2014/main" id="{C2424EEB-5075-4496-8BC5-D45D7D2178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3488" y="24384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1" name="直接连接符 998416">
            <a:extLst>
              <a:ext uri="{FF2B5EF4-FFF2-40B4-BE49-F238E27FC236}">
                <a16:creationId xmlns:a16="http://schemas.microsoft.com/office/drawing/2014/main" id="{78EBCE62-E5CF-4F9D-B6BF-620EAB365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088" y="4648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2" name="直接连接符 998417">
            <a:extLst>
              <a:ext uri="{FF2B5EF4-FFF2-40B4-BE49-F238E27FC236}">
                <a16:creationId xmlns:a16="http://schemas.microsoft.com/office/drawing/2014/main" id="{49C736C7-D5C7-4C10-988E-A9581948F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5088" y="3581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3" name="直接连接符 998418">
            <a:extLst>
              <a:ext uri="{FF2B5EF4-FFF2-40B4-BE49-F238E27FC236}">
                <a16:creationId xmlns:a16="http://schemas.microsoft.com/office/drawing/2014/main" id="{D465A34D-1A09-4D89-81D3-04A97AE42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3581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直接连接符 998419">
            <a:extLst>
              <a:ext uri="{FF2B5EF4-FFF2-40B4-BE49-F238E27FC236}">
                <a16:creationId xmlns:a16="http://schemas.microsoft.com/office/drawing/2014/main" id="{72B764E0-3735-4089-930F-2284B074D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8888" y="2438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直接连接符 998420">
            <a:extLst>
              <a:ext uri="{FF2B5EF4-FFF2-40B4-BE49-F238E27FC236}">
                <a16:creationId xmlns:a16="http://schemas.microsoft.com/office/drawing/2014/main" id="{B34E130E-0165-4528-A54B-2CB801007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9088" y="2438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6" name="直接连接符 998421">
            <a:extLst>
              <a:ext uri="{FF2B5EF4-FFF2-40B4-BE49-F238E27FC236}">
                <a16:creationId xmlns:a16="http://schemas.microsoft.com/office/drawing/2014/main" id="{11BAA9A8-2565-4152-A412-B6E4ABF85A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4488" y="2438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直接连接符 998422">
            <a:extLst>
              <a:ext uri="{FF2B5EF4-FFF2-40B4-BE49-F238E27FC236}">
                <a16:creationId xmlns:a16="http://schemas.microsoft.com/office/drawing/2014/main" id="{59EE5DA3-16FA-4305-9F4B-9A11991B12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0688" y="4114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文本框 998423">
            <a:extLst>
              <a:ext uri="{FF2B5EF4-FFF2-40B4-BE49-F238E27FC236}">
                <a16:creationId xmlns:a16="http://schemas.microsoft.com/office/drawing/2014/main" id="{DB78F6F0-3F3C-4455-9111-28BBDF225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18288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Tahoma" panose="020B0604030504040204" pitchFamily="34" charset="0"/>
              </a:rPr>
              <a:t>单总线结构的运算器</a:t>
            </a:r>
          </a:p>
        </p:txBody>
      </p:sp>
      <p:sp>
        <p:nvSpPr>
          <p:cNvPr id="19479" name="文本框 998424">
            <a:extLst>
              <a:ext uri="{FF2B5EF4-FFF2-40B4-BE49-F238E27FC236}">
                <a16:creationId xmlns:a16="http://schemas.microsoft.com/office/drawing/2014/main" id="{7ED4A0E3-81CC-4A64-A258-0D8A417ED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538" y="1981200"/>
            <a:ext cx="2449512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      </a:t>
            </a:r>
            <a:r>
              <a:rPr lang="zh-CN" altLang="en-US">
                <a:latin typeface="Tahoma" panose="020B0604030504040204" pitchFamily="34" charset="0"/>
              </a:rPr>
              <a:t>输入数据和操作结构需要三次串行的选通操作，但它并不会对每种指令都增加很多执行时间。由于只控制一条总线，所以控制电路比较简单。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组合 999425">
            <a:extLst>
              <a:ext uri="{FF2B5EF4-FFF2-40B4-BE49-F238E27FC236}">
                <a16:creationId xmlns:a16="http://schemas.microsoft.com/office/drawing/2014/main" id="{F2BD2C4E-2053-4CFA-B683-EAEE5A02D1A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981200"/>
            <a:ext cx="6553200" cy="3048000"/>
            <a:chOff x="144" y="1968"/>
            <a:chExt cx="4128" cy="1920"/>
          </a:xfrm>
        </p:grpSpPr>
        <p:sp>
          <p:nvSpPr>
            <p:cNvPr id="20482" name="直接连接符 999426">
              <a:extLst>
                <a:ext uri="{FF2B5EF4-FFF2-40B4-BE49-F238E27FC236}">
                  <a16:creationId xmlns:a16="http://schemas.microsoft.com/office/drawing/2014/main" id="{7864462C-315D-474E-ACE1-522A85BF3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9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3" name="矩形 999427">
              <a:extLst>
                <a:ext uri="{FF2B5EF4-FFF2-40B4-BE49-F238E27FC236}">
                  <a16:creationId xmlns:a16="http://schemas.microsoft.com/office/drawing/2014/main" id="{338D4A21-2B58-4427-A952-4241E5CA9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688"/>
              <a:ext cx="672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484" name="任意多边形 999428">
              <a:extLst>
                <a:ext uri="{FF2B5EF4-FFF2-40B4-BE49-F238E27FC236}">
                  <a16:creationId xmlns:a16="http://schemas.microsoft.com/office/drawing/2014/main" id="{D6A4E310-22CB-442C-BD4A-1355FA5771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 flipV="1">
              <a:off x="2280" y="2712"/>
              <a:ext cx="1056" cy="432"/>
            </a:xfrm>
            <a:custGeom>
              <a:avLst/>
              <a:gdLst>
                <a:gd name="T0" fmla="*/ 0 w 21600"/>
                <a:gd name="T1" fmla="*/ 0 h 21600"/>
                <a:gd name="T2" fmla="*/ 5400 w 21600"/>
                <a:gd name="T3" fmla="*/ 21600 h 21600"/>
                <a:gd name="T4" fmla="*/ 16200 w 21600"/>
                <a:gd name="T5" fmla="*/ 21600 h 21600"/>
                <a:gd name="T6" fmla="*/ 21600 w 21600"/>
                <a:gd name="T7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485" name="矩形 999429">
              <a:extLst>
                <a:ext uri="{FF2B5EF4-FFF2-40B4-BE49-F238E27FC236}">
                  <a16:creationId xmlns:a16="http://schemas.microsoft.com/office/drawing/2014/main" id="{F30785C8-CD9C-42DD-9633-0D1A8EDED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72"/>
              <a:ext cx="768" cy="6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486" name="矩形 999430">
              <a:extLst>
                <a:ext uri="{FF2B5EF4-FFF2-40B4-BE49-F238E27FC236}">
                  <a16:creationId xmlns:a16="http://schemas.microsoft.com/office/drawing/2014/main" id="{6118C8D2-D7F3-4B36-9E65-4BAD88B5C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112"/>
              <a:ext cx="768" cy="6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487" name="矩形 999431">
              <a:extLst>
                <a:ext uri="{FF2B5EF4-FFF2-40B4-BE49-F238E27FC236}">
                  <a16:creationId xmlns:a16="http://schemas.microsoft.com/office/drawing/2014/main" id="{1A3C4726-EDCC-41C0-85C1-FCED4F72F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592"/>
              <a:ext cx="672" cy="81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488" name="文本框 999432">
              <a:extLst>
                <a:ext uri="{FF2B5EF4-FFF2-40B4-BE49-F238E27FC236}">
                  <a16:creationId xmlns:a16="http://schemas.microsoft.com/office/drawing/2014/main" id="{C90B136B-CC1A-4854-AED1-44D0C5A0F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688"/>
              <a:ext cx="768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anose="020B0604030504040204" pitchFamily="34" charset="0"/>
                </a:rPr>
                <a:t>通   用</a:t>
              </a:r>
            </a:p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anose="020B0604030504040204" pitchFamily="34" charset="0"/>
                </a:rPr>
                <a:t>寄存器</a:t>
              </a:r>
            </a:p>
          </p:txBody>
        </p:sp>
        <p:sp>
          <p:nvSpPr>
            <p:cNvPr id="20489" name="文本框 999433">
              <a:extLst>
                <a:ext uri="{FF2B5EF4-FFF2-40B4-BE49-F238E27FC236}">
                  <a16:creationId xmlns:a16="http://schemas.microsoft.com/office/drawing/2014/main" id="{C866E2D3-061A-4E7A-B5CD-DD18D4C76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160"/>
              <a:ext cx="72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anose="020B0604030504040204" pitchFamily="34" charset="0"/>
                </a:rPr>
                <a:t>特   殊</a:t>
              </a:r>
            </a:p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anose="020B0604030504040204" pitchFamily="34" charset="0"/>
                </a:rPr>
                <a:t>寄存器</a:t>
              </a:r>
            </a:p>
          </p:txBody>
        </p:sp>
        <p:sp>
          <p:nvSpPr>
            <p:cNvPr id="20490" name="文本框 999434">
              <a:extLst>
                <a:ext uri="{FF2B5EF4-FFF2-40B4-BE49-F238E27FC236}">
                  <a16:creationId xmlns:a16="http://schemas.microsoft.com/office/drawing/2014/main" id="{1B2D6DA9-2F02-4076-9D33-67B5EFB94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072"/>
              <a:ext cx="72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anose="020B0604030504040204" pitchFamily="34" charset="0"/>
                </a:rPr>
                <a:t>特   殊</a:t>
              </a:r>
            </a:p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anose="020B0604030504040204" pitchFamily="34" charset="0"/>
                </a:rPr>
                <a:t>寄存器</a:t>
              </a:r>
            </a:p>
          </p:txBody>
        </p:sp>
        <p:sp>
          <p:nvSpPr>
            <p:cNvPr id="20491" name="文本框 999435">
              <a:extLst>
                <a:ext uri="{FF2B5EF4-FFF2-40B4-BE49-F238E27FC236}">
                  <a16:creationId xmlns:a16="http://schemas.microsoft.com/office/drawing/2014/main" id="{2B852001-82A4-4C4D-81F6-5A1CABA98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78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ECFF"/>
                  </a:solidFill>
                  <a:latin typeface="Tahoma" panose="020B0604030504040204" pitchFamily="34" charset="0"/>
                </a:rPr>
                <a:t>ALU</a:t>
              </a:r>
            </a:p>
          </p:txBody>
        </p:sp>
        <p:sp>
          <p:nvSpPr>
            <p:cNvPr id="20492" name="文本框 999436">
              <a:extLst>
                <a:ext uri="{FF2B5EF4-FFF2-40B4-BE49-F238E27FC236}">
                  <a16:creationId xmlns:a16="http://schemas.microsoft.com/office/drawing/2014/main" id="{294F46AD-2C5A-4D2A-BDCD-9C9445E11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73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anose="020B0604030504040204" pitchFamily="34" charset="0"/>
                </a:rPr>
                <a:t>缓冲器</a:t>
              </a:r>
            </a:p>
          </p:txBody>
        </p:sp>
        <p:sp>
          <p:nvSpPr>
            <p:cNvPr id="20493" name="直接连接符 999437">
              <a:extLst>
                <a:ext uri="{FF2B5EF4-FFF2-40B4-BE49-F238E27FC236}">
                  <a16:creationId xmlns:a16="http://schemas.microsoft.com/office/drawing/2014/main" id="{45C9AFA7-0560-4DB4-B36B-6399C3028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968"/>
              <a:ext cx="40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直接连接符 999438">
              <a:extLst>
                <a:ext uri="{FF2B5EF4-FFF2-40B4-BE49-F238E27FC236}">
                  <a16:creationId xmlns:a16="http://schemas.microsoft.com/office/drawing/2014/main" id="{75858CA5-39A6-4BF7-8E9F-5A677BCFE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888"/>
              <a:ext cx="4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直接连接符 999439">
              <a:extLst>
                <a:ext uri="{FF2B5EF4-FFF2-40B4-BE49-F238E27FC236}">
                  <a16:creationId xmlns:a16="http://schemas.microsoft.com/office/drawing/2014/main" id="{D46E64A2-81F7-41C1-91ED-117C28C585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96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直接连接符 999440">
              <a:extLst>
                <a:ext uri="{FF2B5EF4-FFF2-40B4-BE49-F238E27FC236}">
                  <a16:creationId xmlns:a16="http://schemas.microsoft.com/office/drawing/2014/main" id="{42148E63-D048-4E0F-AA3D-67E3E50E6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直接连接符 999441">
              <a:extLst>
                <a:ext uri="{FF2B5EF4-FFF2-40B4-BE49-F238E27FC236}">
                  <a16:creationId xmlns:a16="http://schemas.microsoft.com/office/drawing/2014/main" id="{242A8110-874F-455A-99C0-1929265AE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直接连接符 999442">
              <a:extLst>
                <a:ext uri="{FF2B5EF4-FFF2-40B4-BE49-F238E27FC236}">
                  <a16:creationId xmlns:a16="http://schemas.microsoft.com/office/drawing/2014/main" id="{615500E4-9745-4C01-A06C-06D0C1A7F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直接连接符 999443">
              <a:extLst>
                <a:ext uri="{FF2B5EF4-FFF2-40B4-BE49-F238E27FC236}">
                  <a16:creationId xmlns:a16="http://schemas.microsoft.com/office/drawing/2014/main" id="{BA7BA054-1C70-4DA2-A14B-B0E5810C1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96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直接连接符 999444">
              <a:extLst>
                <a:ext uri="{FF2B5EF4-FFF2-40B4-BE49-F238E27FC236}">
                  <a16:creationId xmlns:a16="http://schemas.microsoft.com/office/drawing/2014/main" id="{8D1F13FA-21D4-4145-86C8-C95C081EC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直接连接符 999445">
              <a:extLst>
                <a:ext uri="{FF2B5EF4-FFF2-40B4-BE49-F238E27FC236}">
                  <a16:creationId xmlns:a16="http://schemas.microsoft.com/office/drawing/2014/main" id="{8DD146EA-51C6-49F4-8B2F-BE79AFD47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26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直接连接符 999446">
              <a:extLst>
                <a:ext uri="{FF2B5EF4-FFF2-40B4-BE49-F238E27FC236}">
                  <a16:creationId xmlns:a16="http://schemas.microsoft.com/office/drawing/2014/main" id="{1B64CC93-B3D4-4271-9A7E-4CDDA6CE2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直接连接符 999447">
              <a:extLst>
                <a:ext uri="{FF2B5EF4-FFF2-40B4-BE49-F238E27FC236}">
                  <a16:creationId xmlns:a16="http://schemas.microsoft.com/office/drawing/2014/main" id="{E296B670-49EA-4F8C-976F-844482663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96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直接连接符 999448">
              <a:extLst>
                <a:ext uri="{FF2B5EF4-FFF2-40B4-BE49-F238E27FC236}">
                  <a16:creationId xmlns:a16="http://schemas.microsoft.com/office/drawing/2014/main" id="{205D9531-9176-453D-BFF5-EA083C532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072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文本框 999449">
              <a:extLst>
                <a:ext uri="{FF2B5EF4-FFF2-40B4-BE49-F238E27FC236}">
                  <a16:creationId xmlns:a16="http://schemas.microsoft.com/office/drawing/2014/main" id="{F7EA4C1A-950A-44E8-B2D7-C754ED7C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01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anose="020B0604030504040204" pitchFamily="34" charset="0"/>
                </a:rPr>
                <a:t>总线</a:t>
              </a:r>
              <a:r>
                <a:rPr lang="en-US" altLang="zh-CN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20506" name="文本框 999450">
              <a:extLst>
                <a:ext uri="{FF2B5EF4-FFF2-40B4-BE49-F238E27FC236}">
                  <a16:creationId xmlns:a16="http://schemas.microsoft.com/office/drawing/2014/main" id="{F663D5F7-DDB5-4199-8BE5-DB214918F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600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anose="020B0604030504040204" pitchFamily="34" charset="0"/>
                </a:rPr>
                <a:t>总线</a:t>
              </a:r>
              <a:r>
                <a:rPr lang="en-US" altLang="zh-CN">
                  <a:latin typeface="Tahoma" panose="020B0604030504040204" pitchFamily="34" charset="0"/>
                </a:rPr>
                <a:t>2</a:t>
              </a:r>
            </a:p>
          </p:txBody>
        </p:sp>
      </p:grpSp>
      <p:sp>
        <p:nvSpPr>
          <p:cNvPr id="20507" name="文本框 999451">
            <a:extLst>
              <a:ext uri="{FF2B5EF4-FFF2-40B4-BE49-F238E27FC236}">
                <a16:creationId xmlns:a16="http://schemas.microsoft.com/office/drawing/2014/main" id="{72B61C05-90DC-44A6-A9DD-235AA1862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181600"/>
            <a:ext cx="2895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     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两个操作数同时加到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ALU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进行运算，只需要一次操作控制，而且马上得到运算结果。</a:t>
            </a:r>
          </a:p>
        </p:txBody>
      </p:sp>
      <p:sp>
        <p:nvSpPr>
          <p:cNvPr id="20508" name="文本框 999452">
            <a:extLst>
              <a:ext uri="{FF2B5EF4-FFF2-40B4-BE49-F238E27FC236}">
                <a16:creationId xmlns:a16="http://schemas.microsoft.com/office/drawing/2014/main" id="{2F7EE5A2-E089-442D-81FF-B8BD9128C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181600"/>
            <a:ext cx="44640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    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ALU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的输出不能直接加到总线上去，这是因为，当形成操作结构的输出时，两条总线都被输入数据占据，因而必须在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ALU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的输出端设置缓冲器。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09" name="标题 999453">
            <a:extLst>
              <a:ext uri="{FF2B5EF4-FFF2-40B4-BE49-F238E27FC236}">
                <a16:creationId xmlns:a16="http://schemas.microsoft.com/office/drawing/2014/main" id="{1DE7A114-CCC9-4FAB-A328-38066155F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295400"/>
            <a:ext cx="5334000" cy="533400"/>
          </a:xfrm>
        </p:spPr>
        <p:txBody>
          <a:bodyPr anchor="b"/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Tahoma" panose="020B0604030504040204" pitchFamily="34" charset="0"/>
              </a:rPr>
              <a:t>双总线结构的运算器</a:t>
            </a:r>
          </a:p>
        </p:txBody>
      </p:sp>
      <p:sp>
        <p:nvSpPr>
          <p:cNvPr id="20510" name="矩形 999454">
            <a:extLst>
              <a:ext uri="{FF2B5EF4-FFF2-40B4-BE49-F238E27FC236}">
                <a16:creationId xmlns:a16="http://schemas.microsoft.com/office/drawing/2014/main" id="{00671FED-CD0F-4EDA-9D58-E5B78CE67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5181600"/>
            <a:ext cx="2808287" cy="1343025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11" name="矩形 999455">
            <a:extLst>
              <a:ext uri="{FF2B5EF4-FFF2-40B4-BE49-F238E27FC236}">
                <a16:creationId xmlns:a16="http://schemas.microsoft.com/office/drawing/2014/main" id="{1F976F7C-EE17-4D4E-B8D4-DBB5D8E16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181600"/>
            <a:ext cx="4249737" cy="1343025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12" name="文本框 999456">
            <a:extLst>
              <a:ext uri="{FF2B5EF4-FFF2-40B4-BE49-F238E27FC236}">
                <a16:creationId xmlns:a16="http://schemas.microsoft.com/office/drawing/2014/main" id="{A213839C-3EA5-475E-8407-B50A4ED13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3200"/>
            <a:ext cx="6172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定点运算器的基本结构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000449">
            <a:extLst>
              <a:ext uri="{FF2B5EF4-FFF2-40B4-BE49-F238E27FC236}">
                <a16:creationId xmlns:a16="http://schemas.microsoft.com/office/drawing/2014/main" id="{5549F2AF-73A4-4436-A91C-212CE9E2B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68275"/>
            <a:ext cx="7772400" cy="838200"/>
          </a:xfrm>
        </p:spPr>
        <p:txBody>
          <a:bodyPr/>
          <a:lstStyle/>
          <a:p>
            <a:r>
              <a:rPr lang="zh-CN" altLang="en-US"/>
              <a:t>定点运算器的基本结构</a:t>
            </a:r>
          </a:p>
        </p:txBody>
      </p:sp>
      <p:grpSp>
        <p:nvGrpSpPr>
          <p:cNvPr id="1000451" name="组合 1000450">
            <a:extLst>
              <a:ext uri="{FF2B5EF4-FFF2-40B4-BE49-F238E27FC236}">
                <a16:creationId xmlns:a16="http://schemas.microsoft.com/office/drawing/2014/main" id="{406829AB-117B-46E9-A176-B5425CFDCD33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752600"/>
            <a:ext cx="5791200" cy="2667000"/>
            <a:chOff x="384" y="1536"/>
            <a:chExt cx="3648" cy="1680"/>
          </a:xfrm>
        </p:grpSpPr>
        <p:sp>
          <p:nvSpPr>
            <p:cNvPr id="21507" name="矩形 1000451">
              <a:extLst>
                <a:ext uri="{FF2B5EF4-FFF2-40B4-BE49-F238E27FC236}">
                  <a16:creationId xmlns:a16="http://schemas.microsoft.com/office/drawing/2014/main" id="{F667F87B-1363-4556-BCE8-14428DBA7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352"/>
              <a:ext cx="576" cy="4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508" name="矩形 1000452">
              <a:extLst>
                <a:ext uri="{FF2B5EF4-FFF2-40B4-BE49-F238E27FC236}">
                  <a16:creationId xmlns:a16="http://schemas.microsoft.com/office/drawing/2014/main" id="{073C8BF7-301E-4E5F-B8B7-49F9EC2B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52"/>
              <a:ext cx="576" cy="48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509" name="矩形 1000453">
              <a:extLst>
                <a:ext uri="{FF2B5EF4-FFF2-40B4-BE49-F238E27FC236}">
                  <a16:creationId xmlns:a16="http://schemas.microsoft.com/office/drawing/2014/main" id="{54CA78F9-C0BC-4062-AEAD-FA6896E56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52"/>
              <a:ext cx="528" cy="48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510" name="文本框 1000454">
              <a:extLst>
                <a:ext uri="{FF2B5EF4-FFF2-40B4-BE49-F238E27FC236}">
                  <a16:creationId xmlns:a16="http://schemas.microsoft.com/office/drawing/2014/main" id="{E0B26265-DC0D-4A2A-9C98-94FA9D5E1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352"/>
              <a:ext cx="57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anose="020B0604030504040204" pitchFamily="34" charset="0"/>
                </a:rPr>
                <a:t>通   用</a:t>
              </a:r>
            </a:p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anose="020B0604030504040204" pitchFamily="34" charset="0"/>
                </a:rPr>
                <a:t>寄存器</a:t>
              </a:r>
            </a:p>
          </p:txBody>
        </p:sp>
        <p:sp>
          <p:nvSpPr>
            <p:cNvPr id="21511" name="任意多边形 1000455">
              <a:extLst>
                <a:ext uri="{FF2B5EF4-FFF2-40B4-BE49-F238E27FC236}">
                  <a16:creationId xmlns:a16="http://schemas.microsoft.com/office/drawing/2014/main" id="{DF54FB3F-CEA9-467B-A9E6-567AD3E85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400"/>
              <a:ext cx="624" cy="336"/>
            </a:xfrm>
            <a:custGeom>
              <a:avLst/>
              <a:gdLst>
                <a:gd name="T0" fmla="*/ 0 w 21600"/>
                <a:gd name="T1" fmla="*/ 0 h 21600"/>
                <a:gd name="T2" fmla="*/ 5400 w 21600"/>
                <a:gd name="T3" fmla="*/ 21600 h 21600"/>
                <a:gd name="T4" fmla="*/ 16200 w 21600"/>
                <a:gd name="T5" fmla="*/ 21600 h 21600"/>
                <a:gd name="T6" fmla="*/ 21600 w 21600"/>
                <a:gd name="T7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512" name="文本框 1000456">
              <a:extLst>
                <a:ext uri="{FF2B5EF4-FFF2-40B4-BE49-F238E27FC236}">
                  <a16:creationId xmlns:a16="http://schemas.microsoft.com/office/drawing/2014/main" id="{08440944-C8F8-4131-AB01-756A3D146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400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Tahoma" panose="020B0604030504040204" pitchFamily="34" charset="0"/>
                </a:rPr>
                <a:t>ALU</a:t>
              </a:r>
            </a:p>
          </p:txBody>
        </p:sp>
        <p:sp>
          <p:nvSpPr>
            <p:cNvPr id="21513" name="文本框 1000457">
              <a:extLst>
                <a:ext uri="{FF2B5EF4-FFF2-40B4-BE49-F238E27FC236}">
                  <a16:creationId xmlns:a16="http://schemas.microsoft.com/office/drawing/2014/main" id="{19E11982-1E52-4CEB-855F-505D07498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352"/>
              <a:ext cx="57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anose="020B0604030504040204" pitchFamily="34" charset="0"/>
                </a:rPr>
                <a:t>特   殊</a:t>
              </a:r>
            </a:p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anose="020B0604030504040204" pitchFamily="34" charset="0"/>
                </a:rPr>
                <a:t>寄存器</a:t>
              </a:r>
            </a:p>
          </p:txBody>
        </p:sp>
        <p:sp>
          <p:nvSpPr>
            <p:cNvPr id="21514" name="文本框 1000458">
              <a:extLst>
                <a:ext uri="{FF2B5EF4-FFF2-40B4-BE49-F238E27FC236}">
                  <a16:creationId xmlns:a16="http://schemas.microsoft.com/office/drawing/2014/main" id="{8B57200A-0362-48D1-B43F-158A69FB5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352"/>
              <a:ext cx="57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anose="020B0604030504040204" pitchFamily="34" charset="0"/>
                </a:rPr>
                <a:t>总   线</a:t>
              </a:r>
            </a:p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anose="020B0604030504040204" pitchFamily="34" charset="0"/>
                </a:rPr>
                <a:t>旁路器</a:t>
              </a:r>
            </a:p>
          </p:txBody>
        </p:sp>
        <p:sp>
          <p:nvSpPr>
            <p:cNvPr id="21515" name="直接连接符 1000459">
              <a:extLst>
                <a:ext uri="{FF2B5EF4-FFF2-40B4-BE49-F238E27FC236}">
                  <a16:creationId xmlns:a16="http://schemas.microsoft.com/office/drawing/2014/main" id="{726E1843-45B1-43E7-A568-501F089C0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728"/>
              <a:ext cx="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直接连接符 1000460">
              <a:extLst>
                <a:ext uri="{FF2B5EF4-FFF2-40B4-BE49-F238E27FC236}">
                  <a16:creationId xmlns:a16="http://schemas.microsoft.com/office/drawing/2014/main" id="{1048B537-32D0-40B5-BEEB-04C44ABAD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968"/>
              <a:ext cx="3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直接连接符 1000461">
              <a:extLst>
                <a:ext uri="{FF2B5EF4-FFF2-40B4-BE49-F238E27FC236}">
                  <a16:creationId xmlns:a16="http://schemas.microsoft.com/office/drawing/2014/main" id="{508E08CF-B7BA-433A-ACB7-FE47B4644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直接连接符 1000462">
              <a:extLst>
                <a:ext uri="{FF2B5EF4-FFF2-40B4-BE49-F238E27FC236}">
                  <a16:creationId xmlns:a16="http://schemas.microsoft.com/office/drawing/2014/main" id="{68A0694D-A241-485C-8B07-0BC6134C24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172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直接连接符 1000463">
              <a:extLst>
                <a:ext uri="{FF2B5EF4-FFF2-40B4-BE49-F238E27FC236}">
                  <a16:creationId xmlns:a16="http://schemas.microsoft.com/office/drawing/2014/main" id="{795178A9-CD02-458A-80D7-70337DB7D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216"/>
              <a:ext cx="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直接连接符 1000464">
              <a:extLst>
                <a:ext uri="{FF2B5EF4-FFF2-40B4-BE49-F238E27FC236}">
                  <a16:creationId xmlns:a16="http://schemas.microsoft.com/office/drawing/2014/main" id="{3DDF317C-3740-4B2E-9D15-53E553FF7F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8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直接连接符 1000465">
              <a:extLst>
                <a:ext uri="{FF2B5EF4-FFF2-40B4-BE49-F238E27FC236}">
                  <a16:creationId xmlns:a16="http://schemas.microsoft.com/office/drawing/2014/main" id="{DA2E1097-2A63-4895-8D88-3BBFF3962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9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直接连接符 1000466">
              <a:extLst>
                <a:ext uri="{FF2B5EF4-FFF2-40B4-BE49-F238E27FC236}">
                  <a16:creationId xmlns:a16="http://schemas.microsoft.com/office/drawing/2014/main" id="{0650D55B-FB31-4374-9F03-2D9861181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7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3" name="直接连接符 1000467">
              <a:extLst>
                <a:ext uri="{FF2B5EF4-FFF2-40B4-BE49-F238E27FC236}">
                  <a16:creationId xmlns:a16="http://schemas.microsoft.com/office/drawing/2014/main" id="{C1FC8046-A9CC-4E33-83A0-7CBB9CD50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3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直接连接符 1000468">
              <a:extLst>
                <a:ext uri="{FF2B5EF4-FFF2-40B4-BE49-F238E27FC236}">
                  <a16:creationId xmlns:a16="http://schemas.microsoft.com/office/drawing/2014/main" id="{E5E68BA4-C30F-4446-8E80-3C291F2446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直接连接符 1000469">
              <a:extLst>
                <a:ext uri="{FF2B5EF4-FFF2-40B4-BE49-F238E27FC236}">
                  <a16:creationId xmlns:a16="http://schemas.microsoft.com/office/drawing/2014/main" id="{4C9A45CF-6650-4090-910E-AE93EB379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8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直接连接符 1000470">
              <a:extLst>
                <a:ext uri="{FF2B5EF4-FFF2-40B4-BE49-F238E27FC236}">
                  <a16:creationId xmlns:a16="http://schemas.microsoft.com/office/drawing/2014/main" id="{4C40BB17-FED3-4D89-B183-315B2EE48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直接连接符 1000471">
              <a:extLst>
                <a:ext uri="{FF2B5EF4-FFF2-40B4-BE49-F238E27FC236}">
                  <a16:creationId xmlns:a16="http://schemas.microsoft.com/office/drawing/2014/main" id="{46C92D99-3222-439D-9E53-EB0261DF1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8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文本框 1000472">
              <a:extLst>
                <a:ext uri="{FF2B5EF4-FFF2-40B4-BE49-F238E27FC236}">
                  <a16:creationId xmlns:a16="http://schemas.microsoft.com/office/drawing/2014/main" id="{BE355C7B-59A4-47F0-AB53-1236F83D1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53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anose="020B0604030504040204" pitchFamily="34" charset="0"/>
                </a:rPr>
                <a:t>总线</a:t>
              </a:r>
              <a:r>
                <a:rPr lang="en-US" altLang="zh-CN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21529" name="文本框 1000473">
              <a:extLst>
                <a:ext uri="{FF2B5EF4-FFF2-40B4-BE49-F238E27FC236}">
                  <a16:creationId xmlns:a16="http://schemas.microsoft.com/office/drawing/2014/main" id="{86CA66C1-75BB-4841-927D-19F13B631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968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anose="020B0604030504040204" pitchFamily="34" charset="0"/>
                </a:rPr>
                <a:t>总线</a:t>
              </a:r>
              <a:r>
                <a:rPr lang="en-US" altLang="zh-CN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1530" name="文本框 1000474">
              <a:extLst>
                <a:ext uri="{FF2B5EF4-FFF2-40B4-BE49-F238E27FC236}">
                  <a16:creationId xmlns:a16="http://schemas.microsoft.com/office/drawing/2014/main" id="{8F95CD3F-C2AF-44CB-99B9-41B93A84B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97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anose="020B0604030504040204" pitchFamily="34" charset="0"/>
                </a:rPr>
                <a:t>总线</a:t>
              </a:r>
              <a:r>
                <a:rPr lang="en-US" altLang="zh-CN">
                  <a:latin typeface="Tahoma" panose="020B0604030504040204" pitchFamily="34" charset="0"/>
                </a:rPr>
                <a:t>3</a:t>
              </a:r>
            </a:p>
          </p:txBody>
        </p:sp>
      </p:grpSp>
      <p:sp>
        <p:nvSpPr>
          <p:cNvPr id="1000476" name="文本框 1000475">
            <a:extLst>
              <a:ext uri="{FF2B5EF4-FFF2-40B4-BE49-F238E27FC236}">
                <a16:creationId xmlns:a16="http://schemas.microsoft.com/office/drawing/2014/main" id="{FFF651F7-B19D-4DDB-8110-00DF609A3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95800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        ALU</a:t>
            </a:r>
            <a:r>
              <a:rPr lang="zh-CN" altLang="en-US">
                <a:latin typeface="Tahoma" panose="020B0604030504040204" pitchFamily="34" charset="0"/>
              </a:rPr>
              <a:t>的两个输入端分别由总线提供，而</a:t>
            </a:r>
            <a:r>
              <a:rPr lang="en-US" altLang="zh-CN">
                <a:latin typeface="Tahoma" panose="020B0604030504040204" pitchFamily="34" charset="0"/>
              </a:rPr>
              <a:t>ALU</a:t>
            </a:r>
            <a:r>
              <a:rPr lang="zh-CN" altLang="en-US">
                <a:latin typeface="Tahoma" panose="020B0604030504040204" pitchFamily="34" charset="0"/>
              </a:rPr>
              <a:t>的输出则与第三条总线相连。这样，算术逻辑操作就可以在一步的控制之内完成。</a:t>
            </a:r>
          </a:p>
        </p:txBody>
      </p:sp>
      <p:sp>
        <p:nvSpPr>
          <p:cNvPr id="1000477" name="文本框 1000476">
            <a:extLst>
              <a:ext uri="{FF2B5EF4-FFF2-40B4-BE49-F238E27FC236}">
                <a16:creationId xmlns:a16="http://schemas.microsoft.com/office/drawing/2014/main" id="{05DF29FB-E79E-49E9-99A7-F467CDD28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34000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      </a:t>
            </a:r>
            <a:r>
              <a:rPr lang="zh-CN" altLang="en-US">
                <a:latin typeface="Tahoma" panose="020B0604030504040204" pitchFamily="34" charset="0"/>
              </a:rPr>
              <a:t>设置一个总线旁路器，如果一个操作数不需要修改，而直接从总线</a:t>
            </a:r>
            <a:r>
              <a:rPr lang="en-US" altLang="zh-CN">
                <a:latin typeface="Tahoma" panose="020B0604030504040204" pitchFamily="34" charset="0"/>
              </a:rPr>
              <a:t>2</a:t>
            </a:r>
            <a:r>
              <a:rPr lang="zh-CN" altLang="en-US">
                <a:latin typeface="Tahoma" panose="020B0604030504040204" pitchFamily="34" charset="0"/>
              </a:rPr>
              <a:t>传送到总线</a:t>
            </a:r>
            <a:r>
              <a:rPr lang="en-US" altLang="zh-CN">
                <a:latin typeface="Tahoma" panose="020B0604030504040204" pitchFamily="34" charset="0"/>
              </a:rPr>
              <a:t>3</a:t>
            </a:r>
            <a:r>
              <a:rPr lang="zh-CN" altLang="en-US">
                <a:latin typeface="Tahoma" panose="020B0604030504040204" pitchFamily="34" charset="0"/>
              </a:rPr>
              <a:t>，那么可以通过控制总线旁路器把数据传出。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0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00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00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76" grpId="0"/>
      <p:bldP spid="10004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矩形 7169">
            <a:extLst>
              <a:ext uri="{FF2B5EF4-FFF2-40B4-BE49-F238E27FC236}">
                <a16:creationId xmlns:a16="http://schemas.microsoft.com/office/drawing/2014/main" id="{A16E1F30-A29E-44A8-9765-FF7DC2E8E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>
                <a:solidFill>
                  <a:schemeClr val="tx2"/>
                </a:solidFill>
                <a:latin typeface="Times New Roman" panose="02020603050405020304" pitchFamily="18" charset="0"/>
              </a:rPr>
              <a:t>Datapath</a:t>
            </a:r>
          </a:p>
        </p:txBody>
      </p:sp>
      <p:sp>
        <p:nvSpPr>
          <p:cNvPr id="22530" name="直接连接符 7170">
            <a:extLst>
              <a:ext uri="{FF2B5EF4-FFF2-40B4-BE49-F238E27FC236}">
                <a16:creationId xmlns:a16="http://schemas.microsoft.com/office/drawing/2014/main" id="{9D57765B-857E-4046-A4BB-AA6D9954A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31" name="对象 7171">
            <a:extLst>
              <a:ext uri="{FF2B5EF4-FFF2-40B4-BE49-F238E27FC236}">
                <a16:creationId xmlns:a16="http://schemas.microsoft.com/office/drawing/2014/main" id="{303A9AE5-3D20-41AB-B04E-386B9FFAFFF1}"/>
              </a:ext>
            </a:extLst>
          </p:cNvPr>
          <p:cNvGraphicFramePr>
            <a:graphicFrameLocks/>
          </p:cNvGraphicFramePr>
          <p:nvPr/>
        </p:nvGraphicFramePr>
        <p:xfrm>
          <a:off x="1066800" y="1277938"/>
          <a:ext cx="6934200" cy="558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r:id="rId4" imgW="5563377" imgH="4476190" progId="Paint.Picture">
                  <p:embed/>
                </p:oleObj>
              </mc:Choice>
              <mc:Fallback>
                <p:oleObj r:id="rId4" imgW="5563377" imgH="4476190" progId="Paint.Picture">
                  <p:embed/>
                  <p:pic>
                    <p:nvPicPr>
                      <p:cNvPr id="0" name="对象 717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77938"/>
                        <a:ext cx="6934200" cy="558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直接连接符 7172">
            <a:extLst>
              <a:ext uri="{FF2B5EF4-FFF2-40B4-BE49-F238E27FC236}">
                <a16:creationId xmlns:a16="http://schemas.microsoft.com/office/drawing/2014/main" id="{AAAD6E20-3E36-4A9D-B92A-74F9A959E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3" name="直接连接符 7173">
            <a:extLst>
              <a:ext uri="{FF2B5EF4-FFF2-40B4-BE49-F238E27FC236}">
                <a16:creationId xmlns:a16="http://schemas.microsoft.com/office/drawing/2014/main" id="{C7069D5C-6180-4533-9E94-0B3726E6D0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167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文本框 7174">
            <a:extLst>
              <a:ext uri="{FF2B5EF4-FFF2-40B4-BE49-F238E27FC236}">
                <a16:creationId xmlns:a16="http://schemas.microsoft.com/office/drawing/2014/main" id="{272D3E61-8A05-426B-8BBD-49E76B6AF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3716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22535" name="直接连接符 7175">
            <a:extLst>
              <a:ext uri="{FF2B5EF4-FFF2-40B4-BE49-F238E27FC236}">
                <a16:creationId xmlns:a16="http://schemas.microsoft.com/office/drawing/2014/main" id="{60D1290D-955B-46AB-B891-92512B94C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直接连接符 7176">
            <a:extLst>
              <a:ext uri="{FF2B5EF4-FFF2-40B4-BE49-F238E27FC236}">
                <a16:creationId xmlns:a16="http://schemas.microsoft.com/office/drawing/2014/main" id="{AC193E0D-2B01-4F9F-8892-4DC786AD24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167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7" name="文本框 7177">
            <a:extLst>
              <a:ext uri="{FF2B5EF4-FFF2-40B4-BE49-F238E27FC236}">
                <a16:creationId xmlns:a16="http://schemas.microsoft.com/office/drawing/2014/main" id="{6E5D0BA4-88D0-4B5C-8564-0A6A29F9D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371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I/O</a:t>
            </a:r>
          </a:p>
        </p:txBody>
      </p:sp>
      <p:sp>
        <p:nvSpPr>
          <p:cNvPr id="22538" name="矩形 7178">
            <a:extLst>
              <a:ext uri="{FF2B5EF4-FFF2-40B4-BE49-F238E27FC236}">
                <a16:creationId xmlns:a16="http://schemas.microsoft.com/office/drawing/2014/main" id="{1B3AA0EA-3F51-4D4C-AA63-6C9DAA6F8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295400"/>
            <a:ext cx="31242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8193">
            <a:extLst>
              <a:ext uri="{FF2B5EF4-FFF2-40B4-BE49-F238E27FC236}">
                <a16:creationId xmlns:a16="http://schemas.microsoft.com/office/drawing/2014/main" id="{1F1AD96C-8983-4D6E-9D01-B89B45976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2263" y="142875"/>
            <a:ext cx="7772400" cy="1143000"/>
          </a:xfrm>
        </p:spPr>
        <p:txBody>
          <a:bodyPr/>
          <a:lstStyle/>
          <a:p>
            <a:r>
              <a:rPr lang="en-US" altLang="zh-CN"/>
              <a:t>ALU</a:t>
            </a:r>
            <a:r>
              <a:rPr lang="zh-CN" altLang="zh-CN">
                <a:ea typeface="宋体" panose="02010600030101010101" pitchFamily="2" charset="-122"/>
              </a:rPr>
              <a:t>功能和设计</a:t>
            </a:r>
            <a:endParaRPr lang="en-US" altLang="zh-CN"/>
          </a:p>
        </p:txBody>
      </p:sp>
      <p:sp>
        <p:nvSpPr>
          <p:cNvPr id="24578" name="文本占位符 8194">
            <a:extLst>
              <a:ext uri="{FF2B5EF4-FFF2-40B4-BE49-F238E27FC236}">
                <a16:creationId xmlns:a16="http://schemas.microsoft.com/office/drawing/2014/main" id="{3B4A0BC1-7E49-4CA5-A0BB-23C752DC24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81400" y="1981200"/>
            <a:ext cx="5257800" cy="44958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功能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对操作数</a:t>
            </a:r>
            <a:r>
              <a:rPr lang="en-US" altLang="zh-CN"/>
              <a:t>A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/>
              <a:t>B</a:t>
            </a:r>
            <a:r>
              <a:rPr lang="zh-CN" altLang="en-US">
                <a:ea typeface="宋体" panose="02010600030101010101" pitchFamily="2" charset="-122"/>
              </a:rPr>
              <a:t>完成算术逻辑运算</a:t>
            </a:r>
          </a:p>
          <a:p>
            <a:pPr lvl="1"/>
            <a:r>
              <a:rPr lang="en-US" altLang="zh-CN"/>
              <a:t>ADD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/>
              <a:t>AND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/>
              <a:t>OR</a:t>
            </a:r>
          </a:p>
          <a:p>
            <a:r>
              <a:rPr lang="zh-CN" altLang="en-US">
                <a:ea typeface="宋体" panose="02010600030101010101" pitchFamily="2" charset="-122"/>
              </a:rPr>
              <a:t>设计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算术运算</a:t>
            </a:r>
          </a:p>
          <a:p>
            <a:pPr lvl="2"/>
            <a:r>
              <a:rPr lang="zh-CN" altLang="en-US">
                <a:ea typeface="宋体" panose="02010600030101010101" pitchFamily="2" charset="-122"/>
              </a:rPr>
              <a:t>加法器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逻辑运算</a:t>
            </a:r>
          </a:p>
          <a:p>
            <a:pPr lvl="2"/>
            <a:r>
              <a:rPr lang="zh-CN" altLang="en-US">
                <a:ea typeface="宋体" panose="02010600030101010101" pitchFamily="2" charset="-122"/>
              </a:rPr>
              <a:t>与门、或门</a:t>
            </a:r>
          </a:p>
        </p:txBody>
      </p:sp>
      <p:grpSp>
        <p:nvGrpSpPr>
          <p:cNvPr id="24579" name="组合 8195">
            <a:extLst>
              <a:ext uri="{FF2B5EF4-FFF2-40B4-BE49-F238E27FC236}">
                <a16:creationId xmlns:a16="http://schemas.microsoft.com/office/drawing/2014/main" id="{9BBB2178-11C3-447A-9BBD-FDDF50D02BA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57400"/>
            <a:ext cx="3352800" cy="3505200"/>
            <a:chOff x="911" y="2323"/>
            <a:chExt cx="2076" cy="1635"/>
          </a:xfrm>
        </p:grpSpPr>
        <p:grpSp>
          <p:nvGrpSpPr>
            <p:cNvPr id="24580" name="组合 8196">
              <a:extLst>
                <a:ext uri="{FF2B5EF4-FFF2-40B4-BE49-F238E27FC236}">
                  <a16:creationId xmlns:a16="http://schemas.microsoft.com/office/drawing/2014/main" id="{45DDB81D-905B-4C74-98C8-5AC98A73DB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1" y="2323"/>
              <a:ext cx="2076" cy="1635"/>
              <a:chOff x="911" y="2323"/>
              <a:chExt cx="2076" cy="1635"/>
            </a:xfrm>
          </p:grpSpPr>
          <p:sp>
            <p:nvSpPr>
              <p:cNvPr id="24581" name="任意多边形 8197">
                <a:extLst>
                  <a:ext uri="{FF2B5EF4-FFF2-40B4-BE49-F238E27FC236}">
                    <a16:creationId xmlns:a16="http://schemas.microsoft.com/office/drawing/2014/main" id="{8C68196B-E997-4F4E-A9BA-6E7EE6A9F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4" y="2797"/>
                <a:ext cx="388" cy="1099"/>
              </a:xfrm>
              <a:custGeom>
                <a:avLst/>
                <a:gdLst>
                  <a:gd name="T0" fmla="*/ 0 w 388"/>
                  <a:gd name="T1" fmla="*/ 0 h 1099"/>
                  <a:gd name="T2" fmla="*/ 0 w 388"/>
                  <a:gd name="T3" fmla="*/ 427 h 1099"/>
                  <a:gd name="T4" fmla="*/ 111 w 388"/>
                  <a:gd name="T5" fmla="*/ 553 h 1099"/>
                  <a:gd name="T6" fmla="*/ 0 w 388"/>
                  <a:gd name="T7" fmla="*/ 671 h 1099"/>
                  <a:gd name="T8" fmla="*/ 0 w 388"/>
                  <a:gd name="T9" fmla="*/ 1098 h 1099"/>
                  <a:gd name="T10" fmla="*/ 387 w 388"/>
                  <a:gd name="T11" fmla="*/ 790 h 1099"/>
                  <a:gd name="T12" fmla="*/ 387 w 388"/>
                  <a:gd name="T13" fmla="*/ 308 h 1099"/>
                  <a:gd name="T14" fmla="*/ 0 w 388"/>
                  <a:gd name="T15" fmla="*/ 0 h 1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8" h="1099">
                    <a:moveTo>
                      <a:pt x="0" y="0"/>
                    </a:moveTo>
                    <a:lnTo>
                      <a:pt x="0" y="427"/>
                    </a:lnTo>
                    <a:lnTo>
                      <a:pt x="111" y="553"/>
                    </a:lnTo>
                    <a:lnTo>
                      <a:pt x="0" y="671"/>
                    </a:lnTo>
                    <a:lnTo>
                      <a:pt x="0" y="1098"/>
                    </a:lnTo>
                    <a:lnTo>
                      <a:pt x="387" y="790"/>
                    </a:lnTo>
                    <a:lnTo>
                      <a:pt x="387" y="3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582" name="直接连接符 8198">
                <a:extLst>
                  <a:ext uri="{FF2B5EF4-FFF2-40B4-BE49-F238E27FC236}">
                    <a16:creationId xmlns:a16="http://schemas.microsoft.com/office/drawing/2014/main" id="{EB60EFE7-C09D-426A-8F8B-7E0E2A734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1" y="3721"/>
                <a:ext cx="4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3" name="直接连接符 8199">
                <a:extLst>
                  <a:ext uri="{FF2B5EF4-FFF2-40B4-BE49-F238E27FC236}">
                    <a16:creationId xmlns:a16="http://schemas.microsoft.com/office/drawing/2014/main" id="{BC21E741-387A-4D5C-9F1F-D8F906560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5" y="3366"/>
                <a:ext cx="48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4" name="直接连接符 8200">
                <a:extLst>
                  <a:ext uri="{FF2B5EF4-FFF2-40B4-BE49-F238E27FC236}">
                    <a16:creationId xmlns:a16="http://schemas.microsoft.com/office/drawing/2014/main" id="{4AD73681-4A00-4453-BEAD-FC4E97A93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7" y="2527"/>
                <a:ext cx="0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5" name="直接连接符 8201">
                <a:extLst>
                  <a:ext uri="{FF2B5EF4-FFF2-40B4-BE49-F238E27FC236}">
                    <a16:creationId xmlns:a16="http://schemas.microsoft.com/office/drawing/2014/main" id="{2977A38C-D1FE-43B8-B2AD-116B8D0A2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3002"/>
                <a:ext cx="48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6" name="直接连接符 8202">
                <a:extLst>
                  <a:ext uri="{FF2B5EF4-FFF2-40B4-BE49-F238E27FC236}">
                    <a16:creationId xmlns:a16="http://schemas.microsoft.com/office/drawing/2014/main" id="{83CFA076-74E0-4373-ACF3-4BF90D707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86" y="2945"/>
                <a:ext cx="77" cy="1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7" name="矩形 8203">
                <a:extLst>
                  <a:ext uri="{FF2B5EF4-FFF2-40B4-BE49-F238E27FC236}">
                    <a16:creationId xmlns:a16="http://schemas.microsoft.com/office/drawing/2014/main" id="{0B1DD579-11A2-4D57-8177-E5DC0C5B3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3073"/>
                <a:ext cx="3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defTabSz="90487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defTabSz="90487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defTabSz="90487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defTabSz="90487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ts val="1200"/>
                  </a:lnSpc>
                </a:pPr>
                <a:r>
                  <a: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32</a:t>
                </a:r>
              </a:p>
            </p:txBody>
          </p:sp>
          <p:grpSp>
            <p:nvGrpSpPr>
              <p:cNvPr id="24588" name="组合 8204">
                <a:extLst>
                  <a:ext uri="{FF2B5EF4-FFF2-40B4-BE49-F238E27FC236}">
                    <a16:creationId xmlns:a16="http://schemas.microsoft.com/office/drawing/2014/main" id="{BD8F5B11-8455-4B8E-8EA9-20643C5BCE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3" y="3656"/>
                <a:ext cx="371" cy="302"/>
                <a:chOff x="1093" y="3656"/>
                <a:chExt cx="371" cy="302"/>
              </a:xfrm>
            </p:grpSpPr>
            <p:sp>
              <p:nvSpPr>
                <p:cNvPr id="24589" name="直接连接符 8205">
                  <a:extLst>
                    <a:ext uri="{FF2B5EF4-FFF2-40B4-BE49-F238E27FC236}">
                      <a16:creationId xmlns:a16="http://schemas.microsoft.com/office/drawing/2014/main" id="{BF6BBCC7-6F6C-4956-8F53-4C8D756E24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86" y="3656"/>
                  <a:ext cx="77" cy="1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0" name="矩形 8206">
                  <a:extLst>
                    <a:ext uri="{FF2B5EF4-FFF2-40B4-BE49-F238E27FC236}">
                      <a16:creationId xmlns:a16="http://schemas.microsoft.com/office/drawing/2014/main" id="{BA86F4F3-042F-44F1-A600-AD2DC96311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3" y="3784"/>
                  <a:ext cx="37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defTabSz="904875">
                    <a:tabLst>
                      <a:tab pos="452438" algn="l"/>
                      <a:tab pos="904875" algn="l"/>
                      <a:tab pos="1357313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defTabSz="904875">
                    <a:tabLst>
                      <a:tab pos="452438" algn="l"/>
                      <a:tab pos="904875" algn="l"/>
                      <a:tab pos="1357313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defTabSz="904875">
                    <a:tabLst>
                      <a:tab pos="452438" algn="l"/>
                      <a:tab pos="904875" algn="l"/>
                      <a:tab pos="1357313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defTabSz="904875">
                    <a:tabLst>
                      <a:tab pos="452438" algn="l"/>
                      <a:tab pos="904875" algn="l"/>
                      <a:tab pos="1357313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defTabSz="904875">
                    <a:tabLst>
                      <a:tab pos="452438" algn="l"/>
                      <a:tab pos="904875" algn="l"/>
                      <a:tab pos="1357313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defTabSz="90487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452438" algn="l"/>
                      <a:tab pos="904875" algn="l"/>
                      <a:tab pos="1357313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defTabSz="90487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452438" algn="l"/>
                      <a:tab pos="904875" algn="l"/>
                      <a:tab pos="1357313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defTabSz="90487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452438" algn="l"/>
                      <a:tab pos="904875" algn="l"/>
                      <a:tab pos="1357313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defTabSz="90487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452438" algn="l"/>
                      <a:tab pos="904875" algn="l"/>
                      <a:tab pos="1357313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ts val="1200"/>
                    </a:lnSpc>
                  </a:pPr>
                  <a:r>
                    <a:rPr lang="en-US" altLang="zh-CN" sz="1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32</a:t>
                  </a:r>
                </a:p>
              </p:txBody>
            </p:sp>
          </p:grpSp>
          <p:grpSp>
            <p:nvGrpSpPr>
              <p:cNvPr id="24591" name="组合 8207">
                <a:extLst>
                  <a:ext uri="{FF2B5EF4-FFF2-40B4-BE49-F238E27FC236}">
                    <a16:creationId xmlns:a16="http://schemas.microsoft.com/office/drawing/2014/main" id="{ECCF5741-B5C8-4C16-B713-F597563D26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7" y="3301"/>
                <a:ext cx="371" cy="302"/>
                <a:chOff x="2087" y="3301"/>
                <a:chExt cx="371" cy="302"/>
              </a:xfrm>
            </p:grpSpPr>
            <p:sp>
              <p:nvSpPr>
                <p:cNvPr id="24592" name="直接连接符 8208">
                  <a:extLst>
                    <a:ext uri="{FF2B5EF4-FFF2-40B4-BE49-F238E27FC236}">
                      <a16:creationId xmlns:a16="http://schemas.microsoft.com/office/drawing/2014/main" id="{5DEC8E70-5B0F-4391-9B1C-76A1361363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80" y="3301"/>
                  <a:ext cx="77" cy="1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3" name="矩形 8209">
                  <a:extLst>
                    <a:ext uri="{FF2B5EF4-FFF2-40B4-BE49-F238E27FC236}">
                      <a16:creationId xmlns:a16="http://schemas.microsoft.com/office/drawing/2014/main" id="{13023EB5-374D-4332-9A0D-3698B7BB99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7" y="3429"/>
                  <a:ext cx="37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defTabSz="904875">
                    <a:tabLst>
                      <a:tab pos="452438" algn="l"/>
                      <a:tab pos="904875" algn="l"/>
                      <a:tab pos="1357313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defTabSz="904875">
                    <a:tabLst>
                      <a:tab pos="452438" algn="l"/>
                      <a:tab pos="904875" algn="l"/>
                      <a:tab pos="1357313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defTabSz="904875">
                    <a:tabLst>
                      <a:tab pos="452438" algn="l"/>
                      <a:tab pos="904875" algn="l"/>
                      <a:tab pos="1357313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defTabSz="904875">
                    <a:tabLst>
                      <a:tab pos="452438" algn="l"/>
                      <a:tab pos="904875" algn="l"/>
                      <a:tab pos="1357313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defTabSz="904875">
                    <a:tabLst>
                      <a:tab pos="452438" algn="l"/>
                      <a:tab pos="904875" algn="l"/>
                      <a:tab pos="1357313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defTabSz="90487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452438" algn="l"/>
                      <a:tab pos="904875" algn="l"/>
                      <a:tab pos="1357313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defTabSz="90487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452438" algn="l"/>
                      <a:tab pos="904875" algn="l"/>
                      <a:tab pos="1357313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defTabSz="90487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452438" algn="l"/>
                      <a:tab pos="904875" algn="l"/>
                      <a:tab pos="1357313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defTabSz="90487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452438" algn="l"/>
                      <a:tab pos="904875" algn="l"/>
                      <a:tab pos="1357313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ts val="1200"/>
                    </a:lnSpc>
                  </a:pPr>
                  <a:r>
                    <a:rPr lang="en-US" altLang="zh-CN" sz="1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24594" name="直接连接符 8210">
                <a:extLst>
                  <a:ext uri="{FF2B5EF4-FFF2-40B4-BE49-F238E27FC236}">
                    <a16:creationId xmlns:a16="http://schemas.microsoft.com/office/drawing/2014/main" id="{C2CD85BD-50C0-4E40-AB0D-BF2816332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2" y="2645"/>
                <a:ext cx="132" cy="6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5" name="矩形 8211">
                <a:extLst>
                  <a:ext uri="{FF2B5EF4-FFF2-40B4-BE49-F238E27FC236}">
                    <a16:creationId xmlns:a16="http://schemas.microsoft.com/office/drawing/2014/main" id="{71A4520C-AF62-4A13-965B-03D275792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1" y="2323"/>
                <a:ext cx="742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defTabSz="90487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defTabSz="90487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defTabSz="90487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defTabSz="90487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operation</a:t>
                </a:r>
              </a:p>
            </p:txBody>
          </p:sp>
          <p:sp>
            <p:nvSpPr>
              <p:cNvPr id="24596" name="矩形 8212">
                <a:extLst>
                  <a:ext uri="{FF2B5EF4-FFF2-40B4-BE49-F238E27FC236}">
                    <a16:creationId xmlns:a16="http://schemas.microsoft.com/office/drawing/2014/main" id="{99B19576-213C-4F61-98F8-00F05F0F2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9" y="3216"/>
                <a:ext cx="498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defTabSz="90487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defTabSz="90487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defTabSz="90487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defTabSz="90487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result</a:t>
                </a:r>
              </a:p>
            </p:txBody>
          </p:sp>
          <p:sp>
            <p:nvSpPr>
              <p:cNvPr id="24597" name="矩形 8213">
                <a:extLst>
                  <a:ext uri="{FF2B5EF4-FFF2-40B4-BE49-F238E27FC236}">
                    <a16:creationId xmlns:a16="http://schemas.microsoft.com/office/drawing/2014/main" id="{E67A12FB-8D39-4535-A385-51BDC21BC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2844"/>
                <a:ext cx="31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defTabSz="90487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defTabSz="90487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defTabSz="90487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defTabSz="90487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4598" name="矩形 8214">
                <a:extLst>
                  <a:ext uri="{FF2B5EF4-FFF2-40B4-BE49-F238E27FC236}">
                    <a16:creationId xmlns:a16="http://schemas.microsoft.com/office/drawing/2014/main" id="{84594C87-AC2A-4695-943A-C4BB79DF9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3555"/>
                <a:ext cx="31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defTabSz="904875"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defTabSz="90487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defTabSz="90487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defTabSz="90487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defTabSz="90487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452438" algn="l"/>
                    <a:tab pos="904875" algn="l"/>
                    <a:tab pos="135731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24599" name="矩形 8215">
              <a:extLst>
                <a:ext uri="{FF2B5EF4-FFF2-40B4-BE49-F238E27FC236}">
                  <a16:creationId xmlns:a16="http://schemas.microsoft.com/office/drawing/2014/main" id="{50884624-9C28-4931-AAFC-079B4CEDF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3072"/>
              <a:ext cx="45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9048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9048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9048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90487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zh-CN" sz="1400" b="1">
                  <a:solidFill>
                    <a:srgbClr val="000000"/>
                  </a:solidFill>
                </a:rPr>
                <a:t>ALU</a:t>
              </a:r>
            </a:p>
          </p:txBody>
        </p:sp>
      </p:grpSp>
      <p:sp>
        <p:nvSpPr>
          <p:cNvPr id="24600" name="直接连接符 8216">
            <a:extLst>
              <a:ext uri="{FF2B5EF4-FFF2-40B4-BE49-F238E27FC236}">
                <a16:creationId xmlns:a16="http://schemas.microsoft.com/office/drawing/2014/main" id="{C43B79E7-1485-449A-8426-10F034C25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363" y="1000125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907265">
            <a:extLst>
              <a:ext uri="{FF2B5EF4-FFF2-40B4-BE49-F238E27FC236}">
                <a16:creationId xmlns:a16="http://schemas.microsoft.com/office/drawing/2014/main" id="{BE32815F-CD6C-4F0A-B480-60F556BCD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电路抽象</a:t>
            </a:r>
          </a:p>
        </p:txBody>
      </p:sp>
      <p:sp>
        <p:nvSpPr>
          <p:cNvPr id="26626" name="文本占位符 907266">
            <a:extLst>
              <a:ext uri="{FF2B5EF4-FFF2-40B4-BE49-F238E27FC236}">
                <a16:creationId xmlns:a16="http://schemas.microsoft.com/office/drawing/2014/main" id="{0510E115-5336-4042-947B-4CE2432436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4876800"/>
            <a:ext cx="8229600" cy="1512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en-US" altLang="zh-CN" baseline="-30000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en-US" altLang="zh-CN" baseline="-30000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</a:rPr>
              <a:t>为输入变量；</a:t>
            </a:r>
            <a:r>
              <a:rPr lang="en-US" altLang="zh-CN">
                <a:solidFill>
                  <a:srgbClr val="000000"/>
                </a:solidFill>
              </a:rPr>
              <a:t>K</a:t>
            </a:r>
            <a:r>
              <a:rPr lang="en-US" altLang="zh-CN" baseline="-30000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</a:rPr>
              <a:t>为控制信号，</a:t>
            </a:r>
            <a:r>
              <a:rPr lang="en-US" altLang="zh-CN">
                <a:solidFill>
                  <a:srgbClr val="000000"/>
                </a:solidFill>
              </a:rPr>
              <a:t>K</a:t>
            </a:r>
            <a:r>
              <a:rPr lang="en-US" altLang="zh-CN" baseline="-30000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</a:rPr>
              <a:t>的不同取值可决定该电路作哪一种算术运算或哪一种逻辑运算；</a:t>
            </a:r>
            <a:r>
              <a:rPr lang="en-US" altLang="zh-CN">
                <a:solidFill>
                  <a:srgbClr val="000000"/>
                </a:solidFill>
              </a:rPr>
              <a:t>F</a:t>
            </a:r>
            <a:r>
              <a:rPr lang="en-US" altLang="zh-CN" baseline="-30000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</a:rPr>
              <a:t>是输出函数。</a:t>
            </a:r>
            <a:r>
              <a:rPr lang="zh-CN" altLang="en-US"/>
              <a:t> </a:t>
            </a:r>
          </a:p>
        </p:txBody>
      </p:sp>
      <p:pic>
        <p:nvPicPr>
          <p:cNvPr id="26627" name="图片 907268" descr="image018">
            <a:extLst>
              <a:ext uri="{FF2B5EF4-FFF2-40B4-BE49-F238E27FC236}">
                <a16:creationId xmlns:a16="http://schemas.microsoft.com/office/drawing/2014/main" id="{DC63F207-A512-4D69-9332-0598E2D1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7800"/>
            <a:ext cx="4246563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153025">
            <a:extLst>
              <a:ext uri="{FF2B5EF4-FFF2-40B4-BE49-F238E27FC236}">
                <a16:creationId xmlns:a16="http://schemas.microsoft.com/office/drawing/2014/main" id="{C82CFFAE-F13A-44D1-9323-EC0000CD6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回顾前节</a:t>
            </a:r>
            <a:r>
              <a:rPr lang="en-US" altLang="zh-CN"/>
              <a:t>: </a:t>
            </a:r>
            <a:r>
              <a:rPr lang="zh-CN" altLang="en-US"/>
              <a:t>移位及定点运算</a:t>
            </a:r>
          </a:p>
        </p:txBody>
      </p:sp>
      <p:sp>
        <p:nvSpPr>
          <p:cNvPr id="5122" name="文本占位符 1153026">
            <a:extLst>
              <a:ext uri="{FF2B5EF4-FFF2-40B4-BE49-F238E27FC236}">
                <a16:creationId xmlns:a16="http://schemas.microsoft.com/office/drawing/2014/main" id="{0E465A95-AAFE-44EB-B289-96DA8108C0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移位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算术移位、逻辑移位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加、减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补码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溢出判断（</a:t>
            </a:r>
            <a:r>
              <a:rPr lang="en-US" altLang="zh-CN" sz="2400"/>
              <a:t>1</a:t>
            </a:r>
            <a:r>
              <a:rPr lang="zh-CN" altLang="en-US" sz="2400"/>
              <a:t>位符号位、两位符号位）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乘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原码一位乘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补码（校正法、比较法（</a:t>
            </a:r>
            <a:r>
              <a:rPr lang="en-US" altLang="zh-CN" sz="2400"/>
              <a:t>Booth</a:t>
            </a:r>
            <a:r>
              <a:rPr lang="zh-CN" altLang="en-US" sz="2400"/>
              <a:t>法））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除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原码（恢复余数法、不恢复余数法（加减交替法））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补码（加减交替法）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839681">
            <a:extLst>
              <a:ext uri="{FF2B5EF4-FFF2-40B4-BE49-F238E27FC236}">
                <a16:creationId xmlns:a16="http://schemas.microsoft.com/office/drawing/2014/main" id="{F5833AE1-04C0-4BAA-BE79-F6A5DAE348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182688"/>
            <a:ext cx="7772400" cy="1470025"/>
          </a:xfrm>
        </p:spPr>
        <p:txBody>
          <a:bodyPr anchor="ctr"/>
          <a:lstStyle/>
          <a:p>
            <a:pPr algn="l"/>
            <a:r>
              <a:rPr lang="en-US" altLang="zh-CN" sz="4000"/>
              <a:t>2.5 </a:t>
            </a:r>
            <a:r>
              <a:rPr lang="zh-CN" altLang="en-US" sz="4000"/>
              <a:t>算术逻辑单元的典型设计</a:t>
            </a:r>
          </a:p>
        </p:txBody>
      </p:sp>
      <p:sp>
        <p:nvSpPr>
          <p:cNvPr id="47106" name="副标题 839682">
            <a:extLst>
              <a:ext uri="{FF2B5EF4-FFF2-40B4-BE49-F238E27FC236}">
                <a16:creationId xmlns:a16="http://schemas.microsoft.com/office/drawing/2014/main" id="{7608F2D1-41C6-4708-AC72-F9D36C968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7013" y="2401888"/>
            <a:ext cx="6400800" cy="2571750"/>
          </a:xfrm>
        </p:spPr>
        <p:txBody>
          <a:bodyPr/>
          <a:lstStyle/>
          <a:p>
            <a:pPr algn="l"/>
            <a:r>
              <a:rPr lang="zh-CN" altLang="en-US" sz="2800" noProof="1">
                <a:solidFill>
                  <a:schemeClr val="accent3">
                    <a:lumMod val="75000"/>
                  </a:schemeClr>
                </a:solidFill>
              </a:rPr>
              <a:t>运算器基本结构</a:t>
            </a:r>
          </a:p>
          <a:p>
            <a:pPr algn="l"/>
            <a:r>
              <a:rPr lang="zh-CN" altLang="en-US" sz="2800" noProof="1"/>
              <a:t>乘法器</a:t>
            </a:r>
          </a:p>
          <a:p>
            <a:pPr algn="l"/>
            <a:r>
              <a:rPr lang="zh-CN" altLang="en-US" sz="2800" noProof="1"/>
              <a:t>逻辑运算器</a:t>
            </a:r>
          </a:p>
          <a:p>
            <a:pPr algn="l"/>
            <a:r>
              <a:rPr lang="zh-CN" altLang="en-US" sz="2800" noProof="1"/>
              <a:t>加法器的快速进位链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1099777" descr="JFQ">
            <a:extLst>
              <a:ext uri="{FF2B5EF4-FFF2-40B4-BE49-F238E27FC236}">
                <a16:creationId xmlns:a16="http://schemas.microsoft.com/office/drawing/2014/main" id="{7A37D957-173D-4071-A370-20FD09CB8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03313"/>
            <a:ext cx="6172200" cy="384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矩形 1099778">
            <a:extLst>
              <a:ext uri="{FF2B5EF4-FFF2-40B4-BE49-F238E27FC236}">
                <a16:creationId xmlns:a16="http://schemas.microsoft.com/office/drawing/2014/main" id="{4921B860-2DB9-4EDA-98F9-B12A2DDF5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208588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8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个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位的全加器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</a:rPr>
              <a:t>(FA)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可级联成一个</a:t>
            </a:r>
            <a:r>
              <a:rPr lang="en-US" altLang="zh-CN" i="1">
                <a:solidFill>
                  <a:srgbClr val="8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位的行波进位加减器。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为方式控制输入线，</a:t>
            </a:r>
          </a:p>
          <a:p>
            <a:pPr eaLnBrk="0" hangingPunct="0"/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时，作加法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</a:rPr>
              <a:t>(A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</a:rPr>
              <a:t>B)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运算；当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时，作减法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</a:rPr>
              <a:t>(A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</a:rPr>
              <a:t>B)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运算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在后一种情况下，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运算转化成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</a:rPr>
              <a:t>[A]</a:t>
            </a:r>
            <a:r>
              <a:rPr lang="zh-CN" altLang="en-US" baseline="-30000">
                <a:solidFill>
                  <a:srgbClr val="800000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</a:rPr>
              <a:t>B]</a:t>
            </a:r>
            <a:r>
              <a:rPr lang="zh-CN" altLang="en-US" baseline="-30000">
                <a:solidFill>
                  <a:srgbClr val="800000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运算，求补过程由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>
                <a:solidFill>
                  <a:srgbClr val="8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</a:rPr>
              <a:t>来实现。</a:t>
            </a:r>
          </a:p>
        </p:txBody>
      </p:sp>
      <p:sp>
        <p:nvSpPr>
          <p:cNvPr id="28675" name="标题 1105921">
            <a:extLst>
              <a:ext uri="{FF2B5EF4-FFF2-40B4-BE49-F238E27FC236}">
                <a16:creationId xmlns:a16="http://schemas.microsoft.com/office/drawing/2014/main" id="{E992FC7C-A837-45F5-8867-9F5F4DBEE8C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>
                <a:solidFill>
                  <a:schemeClr val="tx2"/>
                </a:solidFill>
                <a:ea typeface="楷体_GB2312" pitchFamily="49" charset="-122"/>
              </a:rPr>
              <a:t>回顾</a:t>
            </a:r>
            <a:r>
              <a:rPr lang="en-US" altLang="zh-CN" sz="4000" b="1">
                <a:solidFill>
                  <a:schemeClr val="tx2"/>
                </a:solidFill>
              </a:rPr>
              <a:t>: </a:t>
            </a:r>
            <a:r>
              <a:rPr lang="zh-CN" altLang="en-US" sz="4000" b="1">
                <a:solidFill>
                  <a:schemeClr val="tx2"/>
                </a:solidFill>
                <a:ea typeface="楷体_GB2312" pitchFamily="49" charset="-122"/>
              </a:rPr>
              <a:t>加法器</a:t>
            </a:r>
          </a:p>
        </p:txBody>
      </p:sp>
    </p:spTree>
  </p:cSld>
  <p:clrMapOvr>
    <a:masterClrMapping/>
  </p:clrMapOvr>
  <p:transition spd="slow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105921">
            <a:extLst>
              <a:ext uri="{FF2B5EF4-FFF2-40B4-BE49-F238E27FC236}">
                <a16:creationId xmlns:a16="http://schemas.microsoft.com/office/drawing/2014/main" id="{B8E0D89E-6AD1-4CEF-AD86-6C8145E72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原码并行乘法</a:t>
            </a:r>
          </a:p>
        </p:txBody>
      </p:sp>
      <p:sp>
        <p:nvSpPr>
          <p:cNvPr id="29698" name="文本占位符 1105922">
            <a:extLst>
              <a:ext uri="{FF2B5EF4-FFF2-40B4-BE49-F238E27FC236}">
                <a16:creationId xmlns:a16="http://schemas.microsoft.com/office/drawing/2014/main" id="{FB399992-6571-46EB-90E9-EF431DBDE3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不带符号的阵列乘法器</a:t>
            </a:r>
            <a:endParaRPr lang="en-US" altLang="zh-CN"/>
          </a:p>
          <a:p>
            <a:pPr>
              <a:buFontTx/>
              <a:buNone/>
            </a:pPr>
            <a:endParaRPr lang="en-US" altLang="zh-CN"/>
          </a:p>
        </p:txBody>
      </p:sp>
      <p:pic>
        <p:nvPicPr>
          <p:cNvPr id="29699" name="图片 1">
            <a:extLst>
              <a:ext uri="{FF2B5EF4-FFF2-40B4-BE49-F238E27FC236}">
                <a16:creationId xmlns:a16="http://schemas.microsoft.com/office/drawing/2014/main" id="{3BB567BC-0706-4DC4-A28E-F0E57B49E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2108200"/>
            <a:ext cx="4291013" cy="3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矩形 1134595">
            <a:extLst>
              <a:ext uri="{FF2B5EF4-FFF2-40B4-BE49-F238E27FC236}">
                <a16:creationId xmlns:a16="http://schemas.microsoft.com/office/drawing/2014/main" id="{B6B691A8-A99F-46B1-BD2C-AA8CFB2B1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5675"/>
            <a:ext cx="91440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设有两个不带符号的二进制整数：</a:t>
            </a:r>
          </a:p>
          <a:p>
            <a:pPr algn="ctr" eaLnBrk="0" hangingPunct="0"/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…a</a:t>
            </a:r>
            <a:r>
              <a:rPr lang="en-US" altLang="zh-CN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endParaRPr lang="en-US" altLang="zh-CN">
              <a:latin typeface="Times New Roman" panose="02020603050405020304" pitchFamily="18" charset="0"/>
            </a:endParaRPr>
          </a:p>
          <a:p>
            <a:pPr algn="ctr" eaLnBrk="0" hangingPunct="0"/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…b</a:t>
            </a:r>
            <a:r>
              <a:rPr lang="en-US" altLang="zh-CN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>
                <a:latin typeface="Times New Roman" panose="02020603050405020304" pitchFamily="18" charset="0"/>
              </a:rPr>
              <a:t>它们的数值分别为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即</a:t>
            </a:r>
          </a:p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0722" name="矩形 1134597">
            <a:extLst>
              <a:ext uri="{FF2B5EF4-FFF2-40B4-BE49-F238E27FC236}">
                <a16:creationId xmlns:a16="http://schemas.microsoft.com/office/drawing/2014/main" id="{4AC35A10-C389-4BCF-9BAF-341F7A8AC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7972425" cy="22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在二进制乘法中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被乘数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与乘数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相乘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产生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＋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位乘积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</a:p>
          <a:p>
            <a:pPr eaLnBrk="0" hangingPunct="0"/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…p</a:t>
            </a:r>
            <a:r>
              <a:rPr lang="en-US" altLang="zh-CN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  <a:p>
            <a:pPr eaLnBrk="0" hangingPunct="0"/>
            <a:endParaRPr lang="en-US" altLang="zh-CN"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>
                <a:latin typeface="Times New Roman" panose="02020603050405020304" pitchFamily="18" charset="0"/>
              </a:rPr>
              <a:t>乘积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的数值为</a:t>
            </a:r>
          </a:p>
          <a:p>
            <a:pPr eaLnBrk="0" hangingPunct="0"/>
            <a:r>
              <a:rPr lang="zh-CN" altLang="en-US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　　　　　　</a:t>
            </a:r>
            <a:r>
              <a:rPr lang="zh-CN" altLang="en-US" sz="1000">
                <a:latin typeface="Times New Roman" panose="02020603050405020304" pitchFamily="18" charset="0"/>
              </a:rPr>
              <a:t>   </a:t>
            </a:r>
            <a:r>
              <a:rPr lang="en-US" altLang="zh-CN" sz="3300">
                <a:latin typeface="Times New Roman" panose="02020603050405020304" pitchFamily="18" charset="0"/>
              </a:rPr>
              <a:t> </a:t>
            </a:r>
            <a:r>
              <a:rPr lang="en-US" altLang="zh-CN" sz="1000">
                <a:latin typeface="Times New Roman" panose="02020603050405020304" pitchFamily="18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 </a:t>
            </a:r>
            <a:endParaRPr lang="en-US" altLang="zh-CN" sz="1400">
              <a:latin typeface="Times New Roman" panose="02020603050405020304" pitchFamily="18" charset="0"/>
            </a:endParaRPr>
          </a:p>
          <a:p>
            <a:pPr eaLnBrk="0" hangingPunct="0"/>
            <a:endParaRPr lang="en-US" altLang="zh-CN" sz="1000">
              <a:latin typeface="Times New Roman" panose="02020603050405020304" pitchFamily="18" charset="0"/>
            </a:endParaRPr>
          </a:p>
        </p:txBody>
      </p:sp>
      <p:pic>
        <p:nvPicPr>
          <p:cNvPr id="30723" name="图片 1134598" descr="2">
            <a:extLst>
              <a:ext uri="{FF2B5EF4-FFF2-40B4-BE49-F238E27FC236}">
                <a16:creationId xmlns:a16="http://schemas.microsoft.com/office/drawing/2014/main" id="{6AD510C4-0D0B-4076-BE90-0F52E9B57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53000"/>
            <a:ext cx="65500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矩形 1134600">
            <a:extLst>
              <a:ext uri="{FF2B5EF4-FFF2-40B4-BE49-F238E27FC236}">
                <a16:creationId xmlns:a16="http://schemas.microsoft.com/office/drawing/2014/main" id="{6F702EDF-15E7-48C1-BD59-939DCFD32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00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       m</a:t>
            </a:r>
            <a:r>
              <a:rPr lang="zh-CN" altLang="en-US" sz="1000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1000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400">
                <a:latin typeface="Times New Roman" panose="02020603050405020304" pitchFamily="18" charset="0"/>
              </a:rPr>
              <a:t>　                 　</a:t>
            </a:r>
            <a:r>
              <a:rPr lang="en-US" altLang="zh-CN" sz="1000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1000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1000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1 </a:t>
            </a:r>
            <a:br>
              <a:rPr lang="en-US" altLang="zh-CN" sz="1400">
                <a:latin typeface="Times New Roman" panose="02020603050405020304" pitchFamily="18" charset="0"/>
              </a:rPr>
            </a:b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∑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000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i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i  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∑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000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i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 sz="1000" i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10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10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400" i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　　                        　　</a:t>
            </a:r>
            <a:r>
              <a:rPr lang="en-US" altLang="zh-CN" sz="1000" i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10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10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0 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矩形 1135619">
            <a:extLst>
              <a:ext uri="{FF2B5EF4-FFF2-40B4-BE49-F238E27FC236}">
                <a16:creationId xmlns:a16="http://schemas.microsoft.com/office/drawing/2014/main" id="{C27260AF-1B88-432D-A269-1B88832A5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413750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实现这个乘法过程所需要的操作和人们的习惯方法非常类似：</a:t>
            </a:r>
          </a:p>
          <a:p>
            <a:pPr algn="ctr" eaLnBrk="0" hangingPunct="0"/>
            <a:r>
              <a:rPr lang="zh-CN" altLang="en-US">
                <a:latin typeface="Times New Roman" panose="02020603050405020304" pitchFamily="18" charset="0"/>
              </a:rPr>
              <a:t>  </a:t>
            </a:r>
            <a:endParaRPr lang="zh-CN" altLang="en-US" sz="11800">
              <a:latin typeface="Times New Roman" panose="02020603050405020304" pitchFamily="18" charset="0"/>
            </a:endParaRPr>
          </a:p>
          <a:p>
            <a:pPr eaLnBrk="0" hangingPunct="0"/>
            <a:endParaRPr lang="zh-CN" altLang="en-US" sz="11800">
              <a:latin typeface="Times New Roman" panose="02020603050405020304" pitchFamily="18" charset="0"/>
            </a:endParaRPr>
          </a:p>
        </p:txBody>
      </p:sp>
      <p:pic>
        <p:nvPicPr>
          <p:cNvPr id="31746" name="图片 1135620" descr="2">
            <a:extLst>
              <a:ext uri="{FF2B5EF4-FFF2-40B4-BE49-F238E27FC236}">
                <a16:creationId xmlns:a16="http://schemas.microsoft.com/office/drawing/2014/main" id="{FE76E06C-0547-4594-8314-111F46B12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839200" cy="34940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9" name="对象 1136644">
            <a:extLst>
              <a:ext uri="{FF2B5EF4-FFF2-40B4-BE49-F238E27FC236}">
                <a16:creationId xmlns:a16="http://schemas.microsoft.com/office/drawing/2014/main" id="{9C64B2B5-3282-4CBA-9A3F-DD655CFE0C6E}"/>
              </a:ext>
            </a:extLst>
          </p:cNvPr>
          <p:cNvGraphicFramePr>
            <a:graphicFrameLocks/>
          </p:cNvGraphicFramePr>
          <p:nvPr/>
        </p:nvGraphicFramePr>
        <p:xfrm>
          <a:off x="1143000" y="609600"/>
          <a:ext cx="6400800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r:id="rId3" imgW="5892063" imgH="5409524" progId="Photoshop.Image.7">
                  <p:embed/>
                </p:oleObj>
              </mc:Choice>
              <mc:Fallback>
                <p:oleObj r:id="rId3" imgW="5892063" imgH="5409524" progId="Photoshop.Image.7">
                  <p:embed/>
                  <p:pic>
                    <p:nvPicPr>
                      <p:cNvPr id="0" name="对象 113664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09600"/>
                        <a:ext cx="6400800" cy="587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133569">
            <a:extLst>
              <a:ext uri="{FF2B5EF4-FFF2-40B4-BE49-F238E27FC236}">
                <a16:creationId xmlns:a16="http://schemas.microsoft.com/office/drawing/2014/main" id="{AD042720-219E-428E-9578-2A0C4AB81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原码并行乘法</a:t>
            </a:r>
          </a:p>
        </p:txBody>
      </p:sp>
      <p:sp>
        <p:nvSpPr>
          <p:cNvPr id="33794" name="文本占位符 1133570">
            <a:extLst>
              <a:ext uri="{FF2B5EF4-FFF2-40B4-BE49-F238E27FC236}">
                <a16:creationId xmlns:a16="http://schemas.microsoft.com/office/drawing/2014/main" id="{4A36BA2C-4AEB-4E40-AE5F-49537B8BE6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3413" y="987425"/>
            <a:ext cx="7772400" cy="4114800"/>
          </a:xfrm>
        </p:spPr>
        <p:txBody>
          <a:bodyPr/>
          <a:lstStyle/>
          <a:p>
            <a:r>
              <a:rPr lang="zh-CN" altLang="en-US" sz="2800"/>
              <a:t>带符号的阵列乘法器</a:t>
            </a:r>
            <a:endParaRPr lang="en-US" altLang="zh-CN" sz="28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）求补电路</a:t>
            </a:r>
          </a:p>
        </p:txBody>
      </p:sp>
      <p:graphicFrame>
        <p:nvGraphicFramePr>
          <p:cNvPr id="33795" name="对象 1133572">
            <a:extLst>
              <a:ext uri="{FF2B5EF4-FFF2-40B4-BE49-F238E27FC236}">
                <a16:creationId xmlns:a16="http://schemas.microsoft.com/office/drawing/2014/main" id="{ED681A82-44CB-44A9-81CB-8327DD8EF5A1}"/>
              </a:ext>
            </a:extLst>
          </p:cNvPr>
          <p:cNvGraphicFramePr>
            <a:graphicFrameLocks/>
          </p:cNvGraphicFramePr>
          <p:nvPr/>
        </p:nvGraphicFramePr>
        <p:xfrm>
          <a:off x="815975" y="2898775"/>
          <a:ext cx="7796213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r:id="rId3" imgW="7796825" imgH="3758730" progId="Photoshop.Image.7">
                  <p:embed/>
                </p:oleObj>
              </mc:Choice>
              <mc:Fallback>
                <p:oleObj r:id="rId3" imgW="7796825" imgH="3758730" progId="Photoshop.Image.7">
                  <p:embed/>
                  <p:pic>
                    <p:nvPicPr>
                      <p:cNvPr id="0" name="对象 113357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2898775"/>
                        <a:ext cx="7796213" cy="375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1024002">
            <a:extLst>
              <a:ext uri="{FF2B5EF4-FFF2-40B4-BE49-F238E27FC236}">
                <a16:creationId xmlns:a16="http://schemas.microsoft.com/office/drawing/2014/main" id="{121BC64A-29CC-4546-AD07-EF9F3A359D7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057275" y="1922463"/>
            <a:ext cx="7772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由原码求补码的简便原则</a:t>
            </a:r>
            <a:r>
              <a:rPr lang="en-US" altLang="zh-CN" sz="200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除符号位以外</a:t>
            </a:r>
            <a:r>
              <a:rPr lang="en-US" altLang="zh-CN" sz="2000">
                <a:latin typeface="华文行楷" panose="02010800040101010101" pitchFamily="2" charset="-122"/>
                <a:ea typeface="华文行楷" panose="02010800040101010101" pitchFamily="2" charset="-122"/>
              </a:rPr>
              <a:t>, 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从最低位开始遇到的第一个</a:t>
            </a:r>
            <a:r>
              <a:rPr lang="en-US" altLang="zh-CN" sz="200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以前的各位保持不变，其余各位按位取反。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137665">
            <a:extLst>
              <a:ext uri="{FF2B5EF4-FFF2-40B4-BE49-F238E27FC236}">
                <a16:creationId xmlns:a16="http://schemas.microsoft.com/office/drawing/2014/main" id="{AD63157B-D804-4702-87A8-DFE2C0E0A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/>
            </a:br>
            <a:endParaRPr lang="en-US" altLang="zh-CN"/>
          </a:p>
        </p:txBody>
      </p:sp>
      <p:sp>
        <p:nvSpPr>
          <p:cNvPr id="34818" name="文本占位符 1137666">
            <a:extLst>
              <a:ext uri="{FF2B5EF4-FFF2-40B4-BE49-F238E27FC236}">
                <a16:creationId xmlns:a16="http://schemas.microsoft.com/office/drawing/2014/main" id="{40B08F5C-C898-46A4-9A84-902DB12F68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79500"/>
            <a:ext cx="7772400" cy="4114800"/>
          </a:xfrm>
        </p:spPr>
        <p:txBody>
          <a:bodyPr/>
          <a:lstStyle/>
          <a:p>
            <a:r>
              <a:rPr lang="en-US" altLang="zh-CN" sz="2400"/>
              <a:t>(2) </a:t>
            </a:r>
            <a:r>
              <a:rPr lang="zh-CN" altLang="en-US" sz="2400"/>
              <a:t>带符号的阵列乘法器</a:t>
            </a:r>
          </a:p>
        </p:txBody>
      </p:sp>
      <p:graphicFrame>
        <p:nvGraphicFramePr>
          <p:cNvPr id="34819" name="对象 1137667">
            <a:extLst>
              <a:ext uri="{FF2B5EF4-FFF2-40B4-BE49-F238E27FC236}">
                <a16:creationId xmlns:a16="http://schemas.microsoft.com/office/drawing/2014/main" id="{3A529C89-DD62-4B8E-97B9-FF19D60C6DC0}"/>
              </a:ext>
            </a:extLst>
          </p:cNvPr>
          <p:cNvGraphicFramePr>
            <a:graphicFrameLocks/>
          </p:cNvGraphicFramePr>
          <p:nvPr/>
        </p:nvGraphicFramePr>
        <p:xfrm>
          <a:off x="1295400" y="1482725"/>
          <a:ext cx="6324600" cy="501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r:id="rId3" imgW="6628571" imgH="5257143" progId="Photoshop.Image.7">
                  <p:embed/>
                </p:oleObj>
              </mc:Choice>
              <mc:Fallback>
                <p:oleObj r:id="rId3" imgW="6628571" imgH="5257143" progId="Photoshop.Image.7">
                  <p:embed/>
                  <p:pic>
                    <p:nvPicPr>
                      <p:cNvPr id="0" name="对象 113766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82725"/>
                        <a:ext cx="6324600" cy="501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矩形 1138691">
            <a:extLst>
              <a:ext uri="{FF2B5EF4-FFF2-40B4-BE49-F238E27FC236}">
                <a16:creationId xmlns:a16="http://schemas.microsoft.com/office/drawing/2014/main" id="{54A80759-9710-4B1E-8D1D-C40403B28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43000"/>
            <a:ext cx="79248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i="1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A=a</a:t>
            </a:r>
            <a:r>
              <a:rPr lang="en-US" altLang="zh-CN" i="1" baseline="-30000">
                <a:latin typeface="Times New Roman" panose="02020603050405020304" pitchFamily="18" charset="0"/>
              </a:rPr>
              <a:t>n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30000">
                <a:latin typeface="Times New Roman" panose="02020603050405020304" pitchFamily="18" charset="0"/>
              </a:rPr>
              <a:t>n-1</a:t>
            </a:r>
            <a:r>
              <a:rPr lang="en-US" altLang="zh-CN" i="1">
                <a:latin typeface="Times New Roman" panose="02020603050405020304" pitchFamily="18" charset="0"/>
              </a:rPr>
              <a:t>…a</a:t>
            </a:r>
            <a:r>
              <a:rPr lang="en-US" altLang="zh-CN" i="1" baseline="-30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30000">
                <a:latin typeface="Times New Roman" panose="02020603050405020304" pitchFamily="18" charset="0"/>
              </a:rPr>
              <a:t>0</a:t>
            </a:r>
            <a:r>
              <a:rPr lang="zh-CN" altLang="en-US" i="1">
                <a:latin typeface="Times New Roman" panose="02020603050405020304" pitchFamily="18" charset="0"/>
              </a:rPr>
              <a:t>和</a:t>
            </a:r>
            <a:r>
              <a:rPr lang="en-US" altLang="zh-CN" i="1">
                <a:latin typeface="Times New Roman" panose="02020603050405020304" pitchFamily="18" charset="0"/>
              </a:rPr>
              <a:t>B=b</a:t>
            </a:r>
            <a:r>
              <a:rPr lang="en-US" altLang="zh-CN" i="1" baseline="-30000">
                <a:latin typeface="Times New Roman" panose="02020603050405020304" pitchFamily="18" charset="0"/>
              </a:rPr>
              <a:t>n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30000">
                <a:latin typeface="Times New Roman" panose="02020603050405020304" pitchFamily="18" charset="0"/>
              </a:rPr>
              <a:t>n-1</a:t>
            </a:r>
            <a:r>
              <a:rPr lang="en-US" altLang="zh-CN" i="1">
                <a:latin typeface="Times New Roman" panose="02020603050405020304" pitchFamily="18" charset="0"/>
              </a:rPr>
              <a:t>…b</a:t>
            </a:r>
            <a:r>
              <a:rPr lang="en-US" altLang="zh-CN" i="1" baseline="-30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30000">
                <a:latin typeface="Times New Roman" panose="02020603050405020304" pitchFamily="18" charset="0"/>
              </a:rPr>
              <a:t>0</a:t>
            </a:r>
            <a:r>
              <a:rPr lang="zh-CN" altLang="en-US" i="1">
                <a:latin typeface="Times New Roman" panose="02020603050405020304" pitchFamily="18" charset="0"/>
              </a:rPr>
              <a:t>均为用定点表示的</a:t>
            </a:r>
            <a:r>
              <a:rPr lang="en-US" altLang="zh-CN" i="1">
                <a:latin typeface="Times New Roman" panose="02020603050405020304" pitchFamily="18" charset="0"/>
              </a:rPr>
              <a:t>(n</a:t>
            </a:r>
            <a:r>
              <a:rPr lang="zh-CN" altLang="en-US" i="1">
                <a:latin typeface="Times New Roman" panose="02020603050405020304" pitchFamily="18" charset="0"/>
              </a:rPr>
              <a:t>＋</a:t>
            </a:r>
            <a:r>
              <a:rPr lang="en-US" altLang="zh-CN" i="1">
                <a:latin typeface="Times New Roman" panose="02020603050405020304" pitchFamily="18" charset="0"/>
              </a:rPr>
              <a:t>1)</a:t>
            </a:r>
            <a:r>
              <a:rPr lang="zh-CN" altLang="en-US" i="1">
                <a:latin typeface="Times New Roman" panose="02020603050405020304" pitchFamily="18" charset="0"/>
              </a:rPr>
              <a:t>位带符号整数。在必要的求补操作以后</a:t>
            </a:r>
            <a:r>
              <a:rPr lang="en-US" altLang="zh-CN" i="1">
                <a:latin typeface="Times New Roman" panose="02020603050405020304" pitchFamily="18" charset="0"/>
              </a:rPr>
              <a:t>,A</a:t>
            </a:r>
            <a:r>
              <a:rPr lang="zh-CN" altLang="en-US" i="1">
                <a:latin typeface="Times New Roman" panose="02020603050405020304" pitchFamily="18" charset="0"/>
              </a:rPr>
              <a:t>和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 i="1">
                <a:latin typeface="Times New Roman" panose="02020603050405020304" pitchFamily="18" charset="0"/>
              </a:rPr>
              <a:t>的码值输送给</a:t>
            </a:r>
            <a:r>
              <a:rPr lang="en-US" altLang="zh-CN" i="1">
                <a:latin typeface="Times New Roman" panose="02020603050405020304" pitchFamily="18" charset="0"/>
              </a:rPr>
              <a:t>n×n</a:t>
            </a:r>
            <a:r>
              <a:rPr lang="zh-CN" altLang="en-US" i="1">
                <a:latin typeface="Times New Roman" panose="02020603050405020304" pitchFamily="18" charset="0"/>
              </a:rPr>
              <a:t>位不带符号的阵列乘法器</a:t>
            </a:r>
            <a:r>
              <a:rPr lang="en-US" altLang="zh-CN" i="1">
                <a:latin typeface="Times New Roman" panose="02020603050405020304" pitchFamily="18" charset="0"/>
              </a:rPr>
              <a:t>,</a:t>
            </a:r>
            <a:r>
              <a:rPr lang="zh-CN" altLang="en-US" i="1">
                <a:latin typeface="Times New Roman" panose="02020603050405020304" pitchFamily="18" charset="0"/>
              </a:rPr>
              <a:t>并由此产生</a:t>
            </a:r>
            <a:r>
              <a:rPr lang="en-US" altLang="zh-CN" i="1">
                <a:latin typeface="Times New Roman" panose="02020603050405020304" pitchFamily="18" charset="0"/>
              </a:rPr>
              <a:t>2n</a:t>
            </a:r>
            <a:r>
              <a:rPr lang="zh-CN" altLang="en-US" i="1">
                <a:latin typeface="Times New Roman" panose="02020603050405020304" pitchFamily="18" charset="0"/>
              </a:rPr>
              <a:t>位真值乘积</a:t>
            </a:r>
            <a:r>
              <a:rPr lang="en-US" altLang="zh-CN" i="1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</a:pPr>
            <a:r>
              <a:rPr lang="en-US" altLang="zh-CN" i="1">
                <a:latin typeface="Times New Roman" panose="02020603050405020304" pitchFamily="18" charset="0"/>
              </a:rPr>
              <a:t>	A·B</a:t>
            </a:r>
            <a:r>
              <a:rPr lang="zh-CN" altLang="en-US">
                <a:latin typeface="Times New Roman" panose="02020603050405020304" pitchFamily="18" charset="0"/>
              </a:rPr>
              <a:t>＝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＝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 i="1" baseline="-30000">
                <a:latin typeface="Times New Roman" panose="02020603050405020304" pitchFamily="18" charset="0"/>
              </a:rPr>
              <a:t>n</a:t>
            </a:r>
            <a:r>
              <a:rPr lang="zh-CN" altLang="en-US" baseline="-30000">
                <a:latin typeface="Times New Roman" panose="02020603050405020304" pitchFamily="18" charset="0"/>
              </a:rPr>
              <a:t>－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15000"/>
              </a:lnSpc>
            </a:pPr>
            <a:r>
              <a:rPr lang="zh-CN" altLang="en-US" i="1">
                <a:latin typeface="Times New Roman" panose="02020603050405020304" pitchFamily="18" charset="0"/>
              </a:rPr>
              <a:t>　	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 i="1" baseline="-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＝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宋体" panose="02010600030101010101" pitchFamily="2" charset="-122"/>
              </a:rPr>
              <a:t>⊕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30000">
                <a:latin typeface="Times New Roman" panose="02020603050405020304" pitchFamily="18" charset="0"/>
              </a:rPr>
              <a:t>n</a:t>
            </a:r>
          </a:p>
          <a:p>
            <a:pPr eaLnBrk="0" hangingPunct="0">
              <a:lnSpc>
                <a:spcPct val="115000"/>
              </a:lnSpc>
            </a:pPr>
            <a:r>
              <a:rPr lang="zh-CN" altLang="en-US" i="1">
                <a:latin typeface="Times New Roman" panose="02020603050405020304" pitchFamily="18" charset="0"/>
              </a:rPr>
              <a:t>　</a:t>
            </a:r>
            <a:r>
              <a:rPr lang="zh-CN" altLang="en-US">
                <a:latin typeface="Times New Roman" panose="02020603050405020304" pitchFamily="18" charset="0"/>
              </a:rPr>
              <a:t>其中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 i="1" baseline="-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为符号位。</a:t>
            </a:r>
          </a:p>
          <a:p>
            <a:pPr eaLnBrk="0" hangingPunct="0">
              <a:lnSpc>
                <a:spcPct val="115000"/>
              </a:lnSpc>
            </a:pPr>
            <a:endParaRPr lang="zh-CN" altLang="en-US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Times New Roman" panose="02020603050405020304" pitchFamily="18" charset="0"/>
              </a:rPr>
              <a:t>原码乘法：算前、算后求补器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不做</a:t>
            </a:r>
            <a:r>
              <a:rPr lang="zh-CN" altLang="en-US" b="1">
                <a:latin typeface="Times New Roman" panose="02020603050405020304" pitchFamily="18" charset="0"/>
              </a:rPr>
              <a:t>求补操作。</a:t>
            </a:r>
          </a:p>
          <a:p>
            <a:pPr eaLnBrk="0" hangingPunct="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Times New Roman" panose="02020603050405020304" pitchFamily="18" charset="0"/>
              </a:rPr>
              <a:t>补码乘法：算前、算后求补器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做</a:t>
            </a:r>
            <a:r>
              <a:rPr lang="zh-CN" altLang="en-US" b="1">
                <a:latin typeface="Times New Roman" panose="02020603050405020304" pitchFamily="18" charset="0"/>
              </a:rPr>
              <a:t>求补操作</a:t>
            </a:r>
          </a:p>
          <a:p>
            <a:pPr eaLnBrk="0" hangingPunct="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zh-CN" altLang="en-US" b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15000"/>
              </a:lnSpc>
            </a:pP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839681">
            <a:extLst>
              <a:ext uri="{FF2B5EF4-FFF2-40B4-BE49-F238E27FC236}">
                <a16:creationId xmlns:a16="http://schemas.microsoft.com/office/drawing/2014/main" id="{19615729-CAFD-4583-8E77-9C75A18A9C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182688"/>
            <a:ext cx="7772400" cy="1470025"/>
          </a:xfrm>
        </p:spPr>
        <p:txBody>
          <a:bodyPr anchor="ctr"/>
          <a:lstStyle/>
          <a:p>
            <a:pPr algn="l"/>
            <a:r>
              <a:rPr lang="en-US" altLang="zh-CN" sz="4000"/>
              <a:t>2.5 </a:t>
            </a:r>
            <a:r>
              <a:rPr lang="zh-CN" altLang="en-US" sz="4000"/>
              <a:t>算术逻辑单元的典型设计</a:t>
            </a:r>
          </a:p>
        </p:txBody>
      </p:sp>
      <p:sp>
        <p:nvSpPr>
          <p:cNvPr id="47106" name="副标题 839682">
            <a:extLst>
              <a:ext uri="{FF2B5EF4-FFF2-40B4-BE49-F238E27FC236}">
                <a16:creationId xmlns:a16="http://schemas.microsoft.com/office/drawing/2014/main" id="{EC1BE068-BB75-4815-95B7-9D950DE9A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7013" y="2401888"/>
            <a:ext cx="6400800" cy="2571750"/>
          </a:xfrm>
        </p:spPr>
        <p:txBody>
          <a:bodyPr/>
          <a:lstStyle/>
          <a:p>
            <a:pPr algn="l"/>
            <a:r>
              <a:rPr lang="zh-CN" altLang="en-US" sz="2800" noProof="1">
                <a:solidFill>
                  <a:schemeClr val="accent3">
                    <a:lumMod val="75000"/>
                  </a:schemeClr>
                </a:solidFill>
              </a:rPr>
              <a:t>运算器基本结构</a:t>
            </a:r>
          </a:p>
          <a:p>
            <a:pPr algn="l"/>
            <a:r>
              <a:rPr lang="zh-CN" altLang="en-US" sz="2800" noProof="1">
                <a:solidFill>
                  <a:schemeClr val="accent3">
                    <a:lumMod val="75000"/>
                  </a:schemeClr>
                </a:solidFill>
              </a:rPr>
              <a:t>乘法器</a:t>
            </a:r>
          </a:p>
          <a:p>
            <a:pPr algn="l"/>
            <a:r>
              <a:rPr lang="zh-CN" altLang="en-US" sz="2800" noProof="1"/>
              <a:t>逻辑运算器</a:t>
            </a:r>
          </a:p>
          <a:p>
            <a:pPr algn="l"/>
            <a:r>
              <a:rPr lang="zh-CN" altLang="en-US" sz="2800" noProof="1"/>
              <a:t>加法器的快速进位链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88B2628D-F652-4335-B73E-7D9F46CE6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本篇内容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6743B0C6-49A3-41F6-910F-5F42C15A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数据和文字的表示</a:t>
            </a:r>
            <a:r>
              <a:rPr lang="en-US" altLang="zh-CN" noProof="1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zh-CN" altLang="en-US" noProof="1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运算</a:t>
            </a:r>
          </a:p>
          <a:p>
            <a:pPr lvl="1"/>
            <a:r>
              <a:rPr lang="zh-CN" altLang="en-US" noProof="1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字符编码与表示</a:t>
            </a:r>
          </a:p>
          <a:p>
            <a:pPr lvl="1"/>
            <a:r>
              <a:rPr lang="zh-CN" altLang="en-US" noProof="1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数值表示</a:t>
            </a:r>
            <a:endParaRPr lang="en-US" altLang="zh-CN" noProof="1">
              <a:solidFill>
                <a:schemeClr val="bg1">
                  <a:lumMod val="65000"/>
                </a:schemeClr>
              </a:solidFill>
              <a:ea typeface="宋体" panose="02010600030101010101" pitchFamily="2" charset="-122"/>
            </a:endParaRPr>
          </a:p>
          <a:p>
            <a:r>
              <a:rPr lang="zh-CN" altLang="en-US" noProof="1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数字逻辑电路基础</a:t>
            </a:r>
          </a:p>
          <a:p>
            <a:r>
              <a:rPr lang="zh-CN" altLang="en-US" noProof="1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数值计算</a:t>
            </a:r>
          </a:p>
          <a:p>
            <a:pPr marL="457200" lvl="1" indent="0">
              <a:buFontTx/>
              <a:buNone/>
            </a:pPr>
            <a:r>
              <a:rPr lang="zh-CN" altLang="en-US" noProof="1">
                <a:solidFill>
                  <a:schemeClr val="bg1">
                    <a:lumMod val="65000"/>
                  </a:schemeClr>
                </a:solidFill>
                <a:ea typeface="宋体" panose="02010600030101010101" pitchFamily="2" charset="-122"/>
              </a:rPr>
              <a:t>           定点数运算</a:t>
            </a:r>
          </a:p>
          <a:p>
            <a:pPr marL="457200" lvl="1" indent="0">
              <a:buFontTx/>
              <a:buNone/>
            </a:pPr>
            <a:r>
              <a:rPr lang="zh-CN" altLang="en-US" noProof="1">
                <a:ea typeface="宋体" panose="02010600030101010101" pitchFamily="2" charset="-122"/>
              </a:rPr>
              <a:t>           浮点数运算</a:t>
            </a:r>
          </a:p>
          <a:p>
            <a:r>
              <a:rPr lang="zh-CN" altLang="en-US" noProof="1">
                <a:ea typeface="宋体" panose="02010600030101010101" pitchFamily="2" charset="-122"/>
              </a:rPr>
              <a:t>运算器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360449">
            <a:extLst>
              <a:ext uri="{FF2B5EF4-FFF2-40B4-BE49-F238E27FC236}">
                <a16:creationId xmlns:a16="http://schemas.microsoft.com/office/drawing/2014/main" id="{A2728255-0CFC-4B43-A301-6DAF0ADB1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/>
              <a:t>回顾</a:t>
            </a:r>
            <a:r>
              <a:rPr lang="en-US" altLang="zh-CN"/>
              <a:t>:Logic Gates &amp; Symbols</a:t>
            </a:r>
          </a:p>
        </p:txBody>
      </p:sp>
      <p:sp>
        <p:nvSpPr>
          <p:cNvPr id="37890" name="文本框 360479">
            <a:extLst>
              <a:ext uri="{FF2B5EF4-FFF2-40B4-BE49-F238E27FC236}">
                <a16:creationId xmlns:a16="http://schemas.microsoft.com/office/drawing/2014/main" id="{A828C3DB-B81E-44D6-AD10-3F0A9FDE4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5" y="5340350"/>
            <a:ext cx="626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400">
                <a:solidFill>
                  <a:srgbClr val="000099"/>
                </a:solidFill>
              </a:rPr>
              <a:t>Note that gates can have more than 2 inputs.</a:t>
            </a:r>
            <a:endParaRPr lang="en-US" altLang="zh-CN" sz="240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pic>
        <p:nvPicPr>
          <p:cNvPr id="37891" name="图片 360536" descr="C:\CourseNotes\CS 61\PattPatel_slides\2e_images\Chapt03\fig3_08.jpg">
            <a:extLst>
              <a:ext uri="{FF2B5EF4-FFF2-40B4-BE49-F238E27FC236}">
                <a16:creationId xmlns:a16="http://schemas.microsoft.com/office/drawing/2014/main" id="{E0A36E8C-3537-4B50-8A2C-677857EA1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500188"/>
            <a:ext cx="6783388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灯片编号占位符 1">
            <a:extLst>
              <a:ext uri="{FF2B5EF4-FFF2-40B4-BE49-F238E27FC236}">
                <a16:creationId xmlns:a16="http://schemas.microsoft.com/office/drawing/2014/main" id="{D11CFE1B-67CD-47AB-850D-B5049B2015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CC3300"/>
                </a:solidFill>
              </a:rPr>
              <a:t>3 - </a:t>
            </a:r>
            <a:fld id="{8158950B-DEDD-408C-96C9-DCF2864FBE8F}" type="slidenum">
              <a:rPr lang="en-US" altLang="zh-CN" b="1" smtClean="0">
                <a:solidFill>
                  <a:srgbClr val="CC3300"/>
                </a:solidFill>
              </a:rPr>
              <a:pPr algn="l" eaLnBrk="0" hangingPunct="0">
                <a:buFont typeface="Arial" panose="020B0604020202020204" pitchFamily="34" charset="0"/>
                <a:buChar char="•"/>
              </a:pPr>
              <a:t>30</a:t>
            </a:fld>
            <a:endParaRPr lang="en-US" altLang="zh-CN" b="1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1033218" descr="74181ALUB">
            <a:extLst>
              <a:ext uri="{FF2B5EF4-FFF2-40B4-BE49-F238E27FC236}">
                <a16:creationId xmlns:a16="http://schemas.microsoft.com/office/drawing/2014/main" id="{7B7C9967-758B-4495-820B-C655BD7D5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2206625"/>
            <a:ext cx="8180387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标题 910337">
            <a:extLst>
              <a:ext uri="{FF2B5EF4-FFF2-40B4-BE49-F238E27FC236}">
                <a16:creationId xmlns:a16="http://schemas.microsoft.com/office/drawing/2014/main" id="{42555FB1-A8A2-42D2-AE6E-278FB16B0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74181—ALU</a:t>
            </a:r>
            <a:r>
              <a:rPr lang="zh-CN" altLang="en-US"/>
              <a:t>集成电路芯片实例</a:t>
            </a:r>
          </a:p>
        </p:txBody>
      </p:sp>
      <p:sp>
        <p:nvSpPr>
          <p:cNvPr id="38915" name="文本占位符 910338">
            <a:extLst>
              <a:ext uri="{FF2B5EF4-FFF2-40B4-BE49-F238E27FC236}">
                <a16:creationId xmlns:a16="http://schemas.microsoft.com/office/drawing/2014/main" id="{999485FB-0DBA-423A-BE17-400180A2EB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081087"/>
          </a:xfrm>
        </p:spPr>
        <p:txBody>
          <a:bodyPr/>
          <a:lstStyle/>
          <a:p>
            <a:r>
              <a:rPr lang="en-US" altLang="zh-CN"/>
              <a:t>74181</a:t>
            </a:r>
            <a:r>
              <a:rPr lang="zh-CN" altLang="en-US"/>
              <a:t>是能完成四位二进制代码的算逻运算部件，其外特性如下图所示。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8916" name="文本框 910342">
            <a:extLst>
              <a:ext uri="{FF2B5EF4-FFF2-40B4-BE49-F238E27FC236}">
                <a16:creationId xmlns:a16="http://schemas.microsoft.com/office/drawing/2014/main" id="{EB7E4578-8423-4CA5-AA57-E708A9087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725" y="5908675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ea typeface="楷体_GB2312" pitchFamily="49" charset="-122"/>
              </a:rPr>
              <a:t>正逻辑工作方式</a:t>
            </a:r>
          </a:p>
        </p:txBody>
      </p:sp>
      <p:sp>
        <p:nvSpPr>
          <p:cNvPr id="38917" name="文本框 910343">
            <a:extLst>
              <a:ext uri="{FF2B5EF4-FFF2-40B4-BE49-F238E27FC236}">
                <a16:creationId xmlns:a16="http://schemas.microsoft.com/office/drawing/2014/main" id="{485ED933-B940-498A-9EDB-65DC200BD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5" y="5908675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ea typeface="楷体_GB2312" pitchFamily="49" charset="-122"/>
              </a:rPr>
              <a:t>负逻辑工作方式</a:t>
            </a:r>
          </a:p>
        </p:txBody>
      </p:sp>
      <p:sp>
        <p:nvSpPr>
          <p:cNvPr id="910345" name="矩形 910344">
            <a:extLst>
              <a:ext uri="{FF2B5EF4-FFF2-40B4-BE49-F238E27FC236}">
                <a16:creationId xmlns:a16="http://schemas.microsoft.com/office/drawing/2014/main" id="{258E9ECB-4404-469A-B6FA-008633427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829175"/>
            <a:ext cx="3311525" cy="2024063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A50021"/>
                </a:solidFill>
              </a:rPr>
              <a:t>正逻辑中，“</a:t>
            </a:r>
            <a:r>
              <a:rPr lang="en-US" altLang="zh-CN">
                <a:solidFill>
                  <a:srgbClr val="A50021"/>
                </a:solidFill>
              </a:rPr>
              <a:t>1”</a:t>
            </a:r>
            <a:r>
              <a:rPr lang="zh-CN" altLang="en-US">
                <a:solidFill>
                  <a:srgbClr val="A50021"/>
                </a:solidFill>
              </a:rPr>
              <a:t>用高电平表示，“</a:t>
            </a:r>
            <a:r>
              <a:rPr lang="en-US" altLang="zh-CN">
                <a:solidFill>
                  <a:srgbClr val="A50021"/>
                </a:solidFill>
              </a:rPr>
              <a:t>0”</a:t>
            </a:r>
            <a:r>
              <a:rPr lang="zh-CN" altLang="en-US">
                <a:solidFill>
                  <a:srgbClr val="A50021"/>
                </a:solidFill>
              </a:rPr>
              <a:t>用低电平表示，而负逻辑刚好相反。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>
              <a:solidFill>
                <a:srgbClr val="A5002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A50021"/>
                </a:solidFill>
              </a:rPr>
              <a:t>正逻辑与负逻辑的关系为：正逻辑的“与”到负逻辑中变为“或”，即”</a:t>
            </a:r>
            <a:r>
              <a:rPr lang="en-US" altLang="zh-CN">
                <a:solidFill>
                  <a:srgbClr val="A50021"/>
                </a:solidFill>
              </a:rPr>
              <a:t>+”</a:t>
            </a:r>
            <a:r>
              <a:rPr lang="zh-CN" altLang="en-US">
                <a:solidFill>
                  <a:srgbClr val="A50021"/>
                </a:solidFill>
              </a:rPr>
              <a:t>、”</a:t>
            </a:r>
            <a:r>
              <a:rPr lang="en-US" altLang="zh-CN">
                <a:solidFill>
                  <a:srgbClr val="A50021"/>
                </a:solidFill>
                <a:cs typeface="Arial" panose="020B0604020202020204" pitchFamily="34" charset="0"/>
              </a:rPr>
              <a:t>·</a:t>
            </a:r>
            <a:r>
              <a:rPr lang="en-US" altLang="zh-CN">
                <a:solidFill>
                  <a:srgbClr val="A50021"/>
                </a:solidFill>
              </a:rPr>
              <a:t>”</a:t>
            </a:r>
            <a:r>
              <a:rPr lang="zh-CN" altLang="en-US">
                <a:solidFill>
                  <a:srgbClr val="A50021"/>
                </a:solidFill>
              </a:rPr>
              <a:t>互换。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45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911361">
            <a:extLst>
              <a:ext uri="{FF2B5EF4-FFF2-40B4-BE49-F238E27FC236}">
                <a16:creationId xmlns:a16="http://schemas.microsoft.com/office/drawing/2014/main" id="{74898449-74EC-43DB-88D9-F81156F60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74181—ALU</a:t>
            </a:r>
            <a:r>
              <a:rPr lang="zh-CN" altLang="en-US"/>
              <a:t>集成电路芯片</a:t>
            </a:r>
          </a:p>
        </p:txBody>
      </p:sp>
      <p:pic>
        <p:nvPicPr>
          <p:cNvPr id="39938" name="图片 911364" descr="image022">
            <a:extLst>
              <a:ext uri="{FF2B5EF4-FFF2-40B4-BE49-F238E27FC236}">
                <a16:creationId xmlns:a16="http://schemas.microsoft.com/office/drawing/2014/main" id="{BB0BF5C1-F885-404B-A7CC-A666BFD9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54959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矩形 911365">
            <a:extLst>
              <a:ext uri="{FF2B5EF4-FFF2-40B4-BE49-F238E27FC236}">
                <a16:creationId xmlns:a16="http://schemas.microsoft.com/office/drawing/2014/main" id="{CA19BDE3-71A2-44DA-9B83-2494A14C70CC}"/>
              </a:ext>
            </a:extLst>
          </p:cNvPr>
          <p:cNvSpPr>
            <a:spLocks noChangeArrowheads="1"/>
          </p:cNvSpPr>
          <p:nvPr/>
        </p:nvSpPr>
        <p:spPr bwMode="auto">
          <a:xfrm rot="10801444" flipV="1">
            <a:off x="5867400" y="1905000"/>
            <a:ext cx="2970213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ALU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为组合逻辑电路，因此实际应用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ALU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时，其输入端口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必须与锁存器相连，而且在运算的过程中锁存器的内容是不变的。其输出也必须送至寄存器中保存。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839681">
            <a:extLst>
              <a:ext uri="{FF2B5EF4-FFF2-40B4-BE49-F238E27FC236}">
                <a16:creationId xmlns:a16="http://schemas.microsoft.com/office/drawing/2014/main" id="{8420F4BB-3602-4DA0-96BF-CD1F8BDA5B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182688"/>
            <a:ext cx="7772400" cy="1470025"/>
          </a:xfrm>
        </p:spPr>
        <p:txBody>
          <a:bodyPr anchor="ctr"/>
          <a:lstStyle/>
          <a:p>
            <a:pPr algn="l"/>
            <a:r>
              <a:rPr lang="en-US" altLang="zh-CN" sz="4000"/>
              <a:t>2.5 </a:t>
            </a:r>
            <a:r>
              <a:rPr lang="zh-CN" altLang="en-US" sz="4000"/>
              <a:t>算术逻辑单元的典型设计</a:t>
            </a:r>
          </a:p>
        </p:txBody>
      </p:sp>
      <p:sp>
        <p:nvSpPr>
          <p:cNvPr id="47106" name="副标题 839682">
            <a:extLst>
              <a:ext uri="{FF2B5EF4-FFF2-40B4-BE49-F238E27FC236}">
                <a16:creationId xmlns:a16="http://schemas.microsoft.com/office/drawing/2014/main" id="{DF1EF2EE-02A8-4EFE-AE32-9A6BA7ED7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7013" y="2401888"/>
            <a:ext cx="6400800" cy="2571750"/>
          </a:xfrm>
        </p:spPr>
        <p:txBody>
          <a:bodyPr/>
          <a:lstStyle/>
          <a:p>
            <a:pPr algn="l"/>
            <a:r>
              <a:rPr lang="zh-CN" altLang="en-US" sz="2800" noProof="1">
                <a:solidFill>
                  <a:schemeClr val="accent3">
                    <a:lumMod val="75000"/>
                  </a:schemeClr>
                </a:solidFill>
              </a:rPr>
              <a:t>运算器基本结构</a:t>
            </a:r>
          </a:p>
          <a:p>
            <a:pPr algn="l"/>
            <a:r>
              <a:rPr lang="zh-CN" altLang="en-US" sz="2800" noProof="1">
                <a:solidFill>
                  <a:schemeClr val="accent3">
                    <a:lumMod val="75000"/>
                  </a:schemeClr>
                </a:solidFill>
              </a:rPr>
              <a:t>乘法器</a:t>
            </a:r>
          </a:p>
          <a:p>
            <a:pPr algn="l"/>
            <a:r>
              <a:rPr lang="zh-CN" altLang="en-US" sz="2800" noProof="1">
                <a:solidFill>
                  <a:schemeClr val="accent3">
                    <a:lumMod val="75000"/>
                  </a:schemeClr>
                </a:solidFill>
              </a:rPr>
              <a:t>逻辑运算器</a:t>
            </a:r>
          </a:p>
          <a:p>
            <a:pPr algn="l"/>
            <a:r>
              <a:rPr lang="zh-CN" altLang="en-US" sz="2800" noProof="1"/>
              <a:t>加法器的快速进位链 </a:t>
            </a:r>
          </a:p>
        </p:txBody>
      </p:sp>
      <p:sp>
        <p:nvSpPr>
          <p:cNvPr id="2" name="圆角矩形标注 1">
            <a:extLst>
              <a:ext uri="{FF2B5EF4-FFF2-40B4-BE49-F238E27FC236}">
                <a16:creationId xmlns:a16="http://schemas.microsoft.com/office/drawing/2014/main" id="{7AB3502D-0FC1-46DE-A9C5-7C3B0EC30076}"/>
              </a:ext>
            </a:extLst>
          </p:cNvPr>
          <p:cNvSpPr/>
          <p:nvPr/>
        </p:nvSpPr>
        <p:spPr>
          <a:xfrm>
            <a:off x="5173663" y="3270250"/>
            <a:ext cx="2592387" cy="960438"/>
          </a:xfrm>
          <a:prstGeom prst="wedgeRoundRectCallout">
            <a:avLst>
              <a:gd name="adj1" fmla="val -62983"/>
              <a:gd name="adj2" fmla="val 554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zh-CN" altLang="en-US" sz="3600" b="1" noProof="1">
                <a:solidFill>
                  <a:srgbClr val="C00000"/>
                </a:solidFill>
                <a:cs typeface="楷体_GB2312" charset="0"/>
              </a:rPr>
              <a:t>优化设计</a:t>
            </a:r>
            <a:endParaRPr lang="zh-CN" altLang="en-US" sz="3600" b="1" noProof="1">
              <a:solidFill>
                <a:srgbClr val="C00000"/>
              </a:solidFill>
              <a:ea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909313">
            <a:extLst>
              <a:ext uri="{FF2B5EF4-FFF2-40B4-BE49-F238E27FC236}">
                <a16:creationId xmlns:a16="http://schemas.microsoft.com/office/drawing/2014/main" id="{90C93A92-A9B6-4A58-B6A9-C6055891F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快速进位链 </a:t>
            </a:r>
          </a:p>
        </p:txBody>
      </p:sp>
      <p:sp>
        <p:nvSpPr>
          <p:cNvPr id="43010" name="文本占位符 909314">
            <a:extLst>
              <a:ext uri="{FF2B5EF4-FFF2-40B4-BE49-F238E27FC236}">
                <a16:creationId xmlns:a16="http://schemas.microsoft.com/office/drawing/2014/main" id="{D60BF897-F8C3-4A8E-B3DA-EB215C3915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208587"/>
          </a:xfrm>
        </p:spPr>
        <p:txBody>
          <a:bodyPr/>
          <a:lstStyle/>
          <a:p>
            <a:pPr marL="609600" indent="-609600"/>
            <a:r>
              <a:rPr lang="zh-CN" altLang="en-US"/>
              <a:t>问题：随着操作数位数的增加，电路中进位的速度对运算时间的影响也越大。</a:t>
            </a:r>
          </a:p>
          <a:p>
            <a:pPr marL="609600" indent="-609600"/>
            <a:endParaRPr lang="zh-CN" altLang="en-US"/>
          </a:p>
          <a:p>
            <a:pPr marL="609600" indent="-609600">
              <a:buFontTx/>
              <a:buAutoNum type="arabicPeriod"/>
            </a:pPr>
            <a:r>
              <a:rPr lang="zh-CN" altLang="en-US"/>
              <a:t>并行加法器 </a:t>
            </a:r>
            <a:r>
              <a:rPr lang="en-US" altLang="zh-CN"/>
              <a:t>——</a:t>
            </a:r>
            <a:r>
              <a:rPr lang="zh-CN" altLang="en-US"/>
              <a:t>多位加法器</a:t>
            </a:r>
          </a:p>
          <a:p>
            <a:pPr marL="609600" indent="-609600">
              <a:buFontTx/>
              <a:buAutoNum type="arabicPeriod"/>
            </a:pPr>
            <a:r>
              <a:rPr lang="zh-CN" altLang="en-US"/>
              <a:t>串行进位链 </a:t>
            </a:r>
          </a:p>
          <a:p>
            <a:pPr marL="609600" indent="-609600">
              <a:buFontTx/>
              <a:buAutoNum type="arabicPeriod"/>
            </a:pPr>
            <a:r>
              <a:rPr lang="zh-CN" altLang="en-US"/>
              <a:t>并行进位链 </a:t>
            </a:r>
          </a:p>
          <a:p>
            <a:pPr marL="990600" lvl="1" indent="-533400"/>
            <a:r>
              <a:rPr lang="zh-CN" altLang="en-US"/>
              <a:t>单重分组跳跃进位</a:t>
            </a:r>
          </a:p>
          <a:p>
            <a:pPr marL="1371600" lvl="2" indent="-457200"/>
            <a:r>
              <a:rPr lang="zh-CN" altLang="en-US"/>
              <a:t>即：单级分组 </a:t>
            </a:r>
          </a:p>
          <a:p>
            <a:pPr marL="990600" lvl="1" indent="-533400"/>
            <a:r>
              <a:rPr lang="zh-CN" altLang="en-US"/>
              <a:t>双重分组跳跃进位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965633">
            <a:extLst>
              <a:ext uri="{FF2B5EF4-FFF2-40B4-BE49-F238E27FC236}">
                <a16:creationId xmlns:a16="http://schemas.microsoft.com/office/drawing/2014/main" id="{54284B78-3E96-4F26-A892-250624D35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solidFill>
                  <a:schemeClr val="tx1"/>
                </a:solidFill>
              </a:rPr>
              <a:t>回顾：全加器（</a:t>
            </a:r>
            <a:r>
              <a:rPr lang="en-US" altLang="zh-CN" b="0">
                <a:solidFill>
                  <a:schemeClr val="tx1"/>
                </a:solidFill>
              </a:rPr>
              <a:t>full adder</a:t>
            </a:r>
            <a:r>
              <a:rPr lang="zh-CN" altLang="en-US" b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5058" name="文本占位符 965634">
            <a:extLst>
              <a:ext uri="{FF2B5EF4-FFF2-40B4-BE49-F238E27FC236}">
                <a16:creationId xmlns:a16="http://schemas.microsoft.com/office/drawing/2014/main" id="{AB65B29B-DC14-415F-91A8-D2CF47C968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223962"/>
          </a:xfrm>
        </p:spPr>
        <p:txBody>
          <a:bodyPr/>
          <a:lstStyle/>
          <a:p>
            <a:r>
              <a:rPr lang="zh-CN" altLang="en-US" b="0"/>
              <a:t>其输入不仅有两个</a:t>
            </a:r>
            <a:r>
              <a:rPr lang="en-US" altLang="zh-CN" b="0"/>
              <a:t>1</a:t>
            </a:r>
            <a:r>
              <a:rPr lang="zh-CN" altLang="en-US" b="0"/>
              <a:t>位二进制数相加，还需加上低位送来的进位。</a:t>
            </a:r>
          </a:p>
        </p:txBody>
      </p:sp>
      <p:graphicFrame>
        <p:nvGraphicFramePr>
          <p:cNvPr id="45059" name="对象 965635">
            <a:extLst>
              <a:ext uri="{FF2B5EF4-FFF2-40B4-BE49-F238E27FC236}">
                <a16:creationId xmlns:a16="http://schemas.microsoft.com/office/drawing/2014/main" id="{FBFFAC31-5905-4CA2-ABE3-5282F461B658}"/>
              </a:ext>
            </a:extLst>
          </p:cNvPr>
          <p:cNvGraphicFramePr>
            <a:graphicFrameLocks/>
          </p:cNvGraphicFramePr>
          <p:nvPr/>
        </p:nvGraphicFramePr>
        <p:xfrm>
          <a:off x="6188075" y="2451100"/>
          <a:ext cx="265112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4" r:id="rId4" imgW="1310400" imgH="1687320" progId="Excel.Sheet.8">
                  <p:embed/>
                </p:oleObj>
              </mc:Choice>
              <mc:Fallback>
                <p:oleObj r:id="rId4" imgW="1310400" imgH="1687320" progId="Excel.Sheet.8">
                  <p:embed/>
                  <p:pic>
                    <p:nvPicPr>
                      <p:cNvPr id="0" name="对象 96563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075" y="2451100"/>
                        <a:ext cx="2651125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0" name="组合 965636">
            <a:extLst>
              <a:ext uri="{FF2B5EF4-FFF2-40B4-BE49-F238E27FC236}">
                <a16:creationId xmlns:a16="http://schemas.microsoft.com/office/drawing/2014/main" id="{CD290F78-31AC-4CA0-9400-96940C66794D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4941888"/>
            <a:ext cx="2668588" cy="1454150"/>
            <a:chOff x="1296" y="2688"/>
            <a:chExt cx="1681" cy="916"/>
          </a:xfrm>
        </p:grpSpPr>
        <p:sp>
          <p:nvSpPr>
            <p:cNvPr id="45061" name="矩形 965637">
              <a:extLst>
                <a:ext uri="{FF2B5EF4-FFF2-40B4-BE49-F238E27FC236}">
                  <a16:creationId xmlns:a16="http://schemas.microsoft.com/office/drawing/2014/main" id="{F93D3CC4-1CAA-42DF-9705-C292F1CDD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9"/>
              <a:ext cx="624" cy="8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062" name="直接连接符 965638">
              <a:extLst>
                <a:ext uri="{FF2B5EF4-FFF2-40B4-BE49-F238E27FC236}">
                  <a16:creationId xmlns:a16="http://schemas.microsoft.com/office/drawing/2014/main" id="{BA344D4B-FEF3-40D2-9017-119D4F7C2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8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3" name="直接连接符 965639">
              <a:extLst>
                <a:ext uri="{FF2B5EF4-FFF2-40B4-BE49-F238E27FC236}">
                  <a16:creationId xmlns:a16="http://schemas.microsoft.com/office/drawing/2014/main" id="{314059C2-3AFA-46E6-B5B1-AF98B59E4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4" name="直接连接符 965640">
              <a:extLst>
                <a:ext uri="{FF2B5EF4-FFF2-40B4-BE49-F238E27FC236}">
                  <a16:creationId xmlns:a16="http://schemas.microsoft.com/office/drawing/2014/main" id="{9CACE28A-D35F-446A-91A4-69C6BFB1C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8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5" name="直接连接符 965641">
              <a:extLst>
                <a:ext uri="{FF2B5EF4-FFF2-40B4-BE49-F238E27FC236}">
                  <a16:creationId xmlns:a16="http://schemas.microsoft.com/office/drawing/2014/main" id="{147EC3EC-F22A-41F3-961A-A3DFE906F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6" name="文本框 965642">
              <a:extLst>
                <a:ext uri="{FF2B5EF4-FFF2-40B4-BE49-F238E27FC236}">
                  <a16:creationId xmlns:a16="http://schemas.microsoft.com/office/drawing/2014/main" id="{BA1554D5-AA73-44AA-AFA9-4318ECE9C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9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  <a:sym typeface="Symbol" panose="05050102010706020507" pitchFamily="18" charset="2"/>
                </a:rPr>
                <a:t>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5067" name="文本框 965643">
              <a:extLst>
                <a:ext uri="{FF2B5EF4-FFF2-40B4-BE49-F238E27FC236}">
                  <a16:creationId xmlns:a16="http://schemas.microsoft.com/office/drawing/2014/main" id="{A26E03D6-6A6C-4519-8FB8-B6EE3CB5A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168"/>
              <a:ext cx="4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CO</a:t>
              </a:r>
            </a:p>
          </p:txBody>
        </p:sp>
        <p:sp>
          <p:nvSpPr>
            <p:cNvPr id="45068" name="文本框 965644">
              <a:extLst>
                <a:ext uri="{FF2B5EF4-FFF2-40B4-BE49-F238E27FC236}">
                  <a16:creationId xmlns:a16="http://schemas.microsoft.com/office/drawing/2014/main" id="{CBDF7B29-6EF8-4076-84AA-A28335BD1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2739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5069" name="文本框 965645">
              <a:extLst>
                <a:ext uri="{FF2B5EF4-FFF2-40B4-BE49-F238E27FC236}">
                  <a16:creationId xmlns:a16="http://schemas.microsoft.com/office/drawing/2014/main" id="{CD7E5BA3-6395-425A-8DD7-E8953890F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16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5070" name="文本框 965646">
              <a:extLst>
                <a:ext uri="{FF2B5EF4-FFF2-40B4-BE49-F238E27FC236}">
                  <a16:creationId xmlns:a16="http://schemas.microsoft.com/office/drawing/2014/main" id="{7A55A7B2-ECBD-421F-9006-4C06788A0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68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5071" name="文本框 965647">
              <a:extLst>
                <a:ext uri="{FF2B5EF4-FFF2-40B4-BE49-F238E27FC236}">
                  <a16:creationId xmlns:a16="http://schemas.microsoft.com/office/drawing/2014/main" id="{97EAB252-757F-4EEB-849B-642BD4C63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024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5072" name="直接连接符 965648">
              <a:extLst>
                <a:ext uri="{FF2B5EF4-FFF2-40B4-BE49-F238E27FC236}">
                  <a16:creationId xmlns:a16="http://schemas.microsoft.com/office/drawing/2014/main" id="{8E18AA94-EE68-4698-A208-23744B301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4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3" name="文本框 965649">
              <a:extLst>
                <a:ext uri="{FF2B5EF4-FFF2-40B4-BE49-F238E27FC236}">
                  <a16:creationId xmlns:a16="http://schemas.microsoft.com/office/drawing/2014/main" id="{F5AA0471-6DA8-40A2-8ABA-22D0933D6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264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CI</a:t>
              </a:r>
            </a:p>
          </p:txBody>
        </p:sp>
        <p:sp>
          <p:nvSpPr>
            <p:cNvPr id="45074" name="文本框 965650">
              <a:extLst>
                <a:ext uri="{FF2B5EF4-FFF2-40B4-BE49-F238E27FC236}">
                  <a16:creationId xmlns:a16="http://schemas.microsoft.com/office/drawing/2014/main" id="{5C5E4DD6-D47B-43B5-8392-45FA974DD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273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CI</a:t>
              </a:r>
            </a:p>
          </p:txBody>
        </p:sp>
      </p:grpSp>
      <p:grpSp>
        <p:nvGrpSpPr>
          <p:cNvPr id="45075" name="组合 965651">
            <a:extLst>
              <a:ext uri="{FF2B5EF4-FFF2-40B4-BE49-F238E27FC236}">
                <a16:creationId xmlns:a16="http://schemas.microsoft.com/office/drawing/2014/main" id="{9D9042BC-94FE-4913-A89A-9BFEC0746FAA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708275"/>
            <a:ext cx="5105400" cy="1027113"/>
            <a:chOff x="192" y="2544"/>
            <a:chExt cx="3216" cy="647"/>
          </a:xfrm>
        </p:grpSpPr>
        <p:graphicFrame>
          <p:nvGraphicFramePr>
            <p:cNvPr id="45076" name="对象 965652">
              <a:extLst>
                <a:ext uri="{FF2B5EF4-FFF2-40B4-BE49-F238E27FC236}">
                  <a16:creationId xmlns:a16="http://schemas.microsoft.com/office/drawing/2014/main" id="{C9DAC4BC-26CD-43E9-A85A-84DFB91C011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36" y="2544"/>
            <a:ext cx="307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5" r:id="rId6" imgW="2701582" imgH="266353" progId="Equation.3">
                    <p:embed/>
                  </p:oleObj>
                </mc:Choice>
                <mc:Fallback>
                  <p:oleObj r:id="rId6" imgW="2701582" imgH="266353" progId="Equation.3">
                    <p:embed/>
                    <p:pic>
                      <p:nvPicPr>
                        <p:cNvPr id="0" name="对象 9656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544"/>
                          <a:ext cx="3072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7" name="对象 965653">
              <a:extLst>
                <a:ext uri="{FF2B5EF4-FFF2-40B4-BE49-F238E27FC236}">
                  <a16:creationId xmlns:a16="http://schemas.microsoft.com/office/drawing/2014/main" id="{EE16E719-294D-4634-AB34-4099A11B799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4" y="2912"/>
            <a:ext cx="187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6" r:id="rId8" imgW="1775688" imgH="266353" progId="Equation.3">
                    <p:embed/>
                  </p:oleObj>
                </mc:Choice>
                <mc:Fallback>
                  <p:oleObj r:id="rId8" imgW="1775688" imgH="266353" progId="Equation.3">
                    <p:embed/>
                    <p:pic>
                      <p:nvPicPr>
                        <p:cNvPr id="0" name="对象 9656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912"/>
                          <a:ext cx="187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8" name="左大括号 965654">
              <a:extLst>
                <a:ext uri="{FF2B5EF4-FFF2-40B4-BE49-F238E27FC236}">
                  <a16:creationId xmlns:a16="http://schemas.microsoft.com/office/drawing/2014/main" id="{C6AD06B4-38A6-472B-83B1-7A614D20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" y="2688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aphicFrame>
        <p:nvGraphicFramePr>
          <p:cNvPr id="45079" name="对象 965655">
            <a:extLst>
              <a:ext uri="{FF2B5EF4-FFF2-40B4-BE49-F238E27FC236}">
                <a16:creationId xmlns:a16="http://schemas.microsoft.com/office/drawing/2014/main" id="{68BF4FDC-A0E5-4834-953A-48567F94FFE3}"/>
              </a:ext>
            </a:extLst>
          </p:cNvPr>
          <p:cNvGraphicFramePr>
            <a:graphicFrameLocks/>
          </p:cNvGraphicFramePr>
          <p:nvPr/>
        </p:nvGraphicFramePr>
        <p:xfrm>
          <a:off x="684213" y="4149725"/>
          <a:ext cx="2514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7" r:id="rId10" imgW="1258392" imgH="254221" progId="Equation.3">
                  <p:embed/>
                </p:oleObj>
              </mc:Choice>
              <mc:Fallback>
                <p:oleObj r:id="rId10" imgW="1258392" imgH="254221" progId="Equation.3">
                  <p:embed/>
                  <p:pic>
                    <p:nvPicPr>
                      <p:cNvPr id="0" name="对象 96565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49725"/>
                        <a:ext cx="2514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966657">
            <a:extLst>
              <a:ext uri="{FF2B5EF4-FFF2-40B4-BE49-F238E27FC236}">
                <a16:creationId xmlns:a16="http://schemas.microsoft.com/office/drawing/2014/main" id="{28DFE1B1-FD6B-4111-9341-F74D853FC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solidFill>
                  <a:schemeClr val="tx1"/>
                </a:solidFill>
              </a:rPr>
              <a:t>双全加器</a:t>
            </a:r>
            <a:r>
              <a:rPr lang="en-US" altLang="zh-CN" b="0">
                <a:solidFill>
                  <a:schemeClr val="tx1"/>
                </a:solidFill>
              </a:rPr>
              <a:t>74LS182</a:t>
            </a:r>
            <a:r>
              <a:rPr lang="zh-CN" altLang="en-US" b="0">
                <a:solidFill>
                  <a:schemeClr val="tx1"/>
                </a:solidFill>
              </a:rPr>
              <a:t>的</a:t>
            </a:r>
            <a:r>
              <a:rPr lang="en-US" altLang="zh-CN" b="0">
                <a:solidFill>
                  <a:schemeClr val="tx1"/>
                </a:solidFill>
              </a:rPr>
              <a:t>1/2</a:t>
            </a:r>
            <a:r>
              <a:rPr lang="zh-CN" altLang="en-US" b="0">
                <a:solidFill>
                  <a:schemeClr val="tx1"/>
                </a:solidFill>
              </a:rPr>
              <a:t>逻辑图</a:t>
            </a:r>
          </a:p>
        </p:txBody>
      </p:sp>
      <p:pic>
        <p:nvPicPr>
          <p:cNvPr id="47106" name="图片 966659" descr="3-7">
            <a:extLst>
              <a:ext uri="{FF2B5EF4-FFF2-40B4-BE49-F238E27FC236}">
                <a16:creationId xmlns:a16="http://schemas.microsoft.com/office/drawing/2014/main" id="{B8B901A4-1CB7-451B-B6DC-2FC2D8736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b="9610"/>
          <a:stretch>
            <a:fillRect/>
          </a:stretch>
        </p:blipFill>
        <p:spPr bwMode="auto">
          <a:xfrm>
            <a:off x="3581400" y="1447800"/>
            <a:ext cx="5400675" cy="52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07" name="组合 966661">
            <a:extLst>
              <a:ext uri="{FF2B5EF4-FFF2-40B4-BE49-F238E27FC236}">
                <a16:creationId xmlns:a16="http://schemas.microsoft.com/office/drawing/2014/main" id="{F3498422-DFBC-43E7-B5C2-D121C34FC31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143000"/>
            <a:ext cx="5105400" cy="1027113"/>
            <a:chOff x="192" y="2544"/>
            <a:chExt cx="3216" cy="647"/>
          </a:xfrm>
        </p:grpSpPr>
        <p:graphicFrame>
          <p:nvGraphicFramePr>
            <p:cNvPr id="47108" name="对象 966662">
              <a:extLst>
                <a:ext uri="{FF2B5EF4-FFF2-40B4-BE49-F238E27FC236}">
                  <a16:creationId xmlns:a16="http://schemas.microsoft.com/office/drawing/2014/main" id="{DFDD9E01-0B5E-46DD-9833-422EF3A475A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36" y="2544"/>
            <a:ext cx="307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23" r:id="rId4" imgW="2701582" imgH="266353" progId="Equation.3">
                    <p:embed/>
                  </p:oleObj>
                </mc:Choice>
                <mc:Fallback>
                  <p:oleObj r:id="rId4" imgW="2701582" imgH="266353" progId="Equation.3">
                    <p:embed/>
                    <p:pic>
                      <p:nvPicPr>
                        <p:cNvPr id="0" name="对象 9666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544"/>
                          <a:ext cx="3072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09" name="对象 966663">
              <a:extLst>
                <a:ext uri="{FF2B5EF4-FFF2-40B4-BE49-F238E27FC236}">
                  <a16:creationId xmlns:a16="http://schemas.microsoft.com/office/drawing/2014/main" id="{32577DC4-FE1C-484E-9FBA-9308ED3B228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4" y="2912"/>
            <a:ext cx="187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24" r:id="rId6" imgW="1775688" imgH="266353" progId="Equation.3">
                    <p:embed/>
                  </p:oleObj>
                </mc:Choice>
                <mc:Fallback>
                  <p:oleObj r:id="rId6" imgW="1775688" imgH="266353" progId="Equation.3">
                    <p:embed/>
                    <p:pic>
                      <p:nvPicPr>
                        <p:cNvPr id="0" name="对象 9666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912"/>
                          <a:ext cx="187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0" name="左大括号 966664">
              <a:extLst>
                <a:ext uri="{FF2B5EF4-FFF2-40B4-BE49-F238E27FC236}">
                  <a16:creationId xmlns:a16="http://schemas.microsoft.com/office/drawing/2014/main" id="{A5702038-2134-4A6F-AB33-6E7A68FDA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" y="2688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914433">
            <a:extLst>
              <a:ext uri="{FF2B5EF4-FFF2-40B4-BE49-F238E27FC236}">
                <a16:creationId xmlns:a16="http://schemas.microsoft.com/office/drawing/2014/main" id="{D589C5AB-329B-4B95-AD36-646484ADC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并行（多位）加法器</a:t>
            </a:r>
          </a:p>
        </p:txBody>
      </p:sp>
      <p:sp>
        <p:nvSpPr>
          <p:cNvPr id="48130" name="文本占位符 914434">
            <a:extLst>
              <a:ext uri="{FF2B5EF4-FFF2-40B4-BE49-F238E27FC236}">
                <a16:creationId xmlns:a16="http://schemas.microsoft.com/office/drawing/2014/main" id="{D4494153-C051-4EAC-B622-EE16F02974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008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i="1"/>
              <a:t>n</a:t>
            </a:r>
            <a:r>
              <a:rPr lang="en-US" altLang="zh-CN"/>
              <a:t>+1</a:t>
            </a:r>
            <a:r>
              <a:rPr lang="zh-CN" altLang="en-US"/>
              <a:t>个全加器级联，就组成了一个</a:t>
            </a:r>
            <a:r>
              <a:rPr lang="en-US" altLang="zh-CN" i="1"/>
              <a:t>n</a:t>
            </a:r>
            <a:r>
              <a:rPr lang="en-US" altLang="zh-CN"/>
              <a:t>+1</a:t>
            </a:r>
            <a:r>
              <a:rPr lang="zh-CN" altLang="en-US"/>
              <a:t>位的并行加法器（行波进位加法器）。 </a:t>
            </a:r>
          </a:p>
        </p:txBody>
      </p:sp>
      <p:pic>
        <p:nvPicPr>
          <p:cNvPr id="48131" name="图片 914436" descr="image024">
            <a:extLst>
              <a:ext uri="{FF2B5EF4-FFF2-40B4-BE49-F238E27FC236}">
                <a16:creationId xmlns:a16="http://schemas.microsoft.com/office/drawing/2014/main" id="{ED51F798-A290-4C1B-9D26-3820A3A3A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349500"/>
            <a:ext cx="8101012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矩形 914437">
            <a:extLst>
              <a:ext uri="{FF2B5EF4-FFF2-40B4-BE49-F238E27FC236}">
                <a16:creationId xmlns:a16="http://schemas.microsoft.com/office/drawing/2014/main" id="{ABD6D737-B0B5-40CF-9BC8-518079E9A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581525"/>
            <a:ext cx="8208962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b="1">
                <a:ea typeface="楷体_GB2312" pitchFamily="49" charset="-122"/>
              </a:rPr>
              <a:t>由于每位全加器的进位输出是高一位全加器的进位输入，因此当全加器有进位时，这种</a:t>
            </a:r>
            <a:r>
              <a:rPr lang="zh-CN" altLang="en-US" sz="3200" b="1">
                <a:solidFill>
                  <a:srgbClr val="0070C0"/>
                </a:solidFill>
                <a:ea typeface="楷体_GB2312" pitchFamily="49" charset="-122"/>
              </a:rPr>
              <a:t>一级一级传递进位</a:t>
            </a:r>
            <a:r>
              <a:rPr lang="zh-CN" altLang="en-US" sz="3200" b="1">
                <a:ea typeface="楷体_GB2312" pitchFamily="49" charset="-122"/>
              </a:rPr>
              <a:t>的过程，将会大大影响运算速度。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919553">
            <a:extLst>
              <a:ext uri="{FF2B5EF4-FFF2-40B4-BE49-F238E27FC236}">
                <a16:creationId xmlns:a16="http://schemas.microsoft.com/office/drawing/2014/main" id="{5544E305-E7B2-4C71-9482-4B4153FAF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并行加法器</a:t>
            </a:r>
          </a:p>
        </p:txBody>
      </p:sp>
      <p:sp>
        <p:nvSpPr>
          <p:cNvPr id="49154" name="文本占位符 919554">
            <a:extLst>
              <a:ext uri="{FF2B5EF4-FFF2-40B4-BE49-F238E27FC236}">
                <a16:creationId xmlns:a16="http://schemas.microsoft.com/office/drawing/2014/main" id="{1C322FB3-F7AA-4539-874F-2718E9A4AA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solidFill>
                  <a:srgbClr val="A50021"/>
                </a:solidFill>
              </a:rPr>
              <a:t>分析：</a:t>
            </a:r>
            <a:r>
              <a:rPr lang="zh-CN" altLang="en-US" sz="2800"/>
              <a:t>由全加器的逻辑表达式可知，</a:t>
            </a:r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en-US" altLang="zh-CN" sz="2800">
                <a:solidFill>
                  <a:srgbClr val="000000"/>
                </a:solidFill>
              </a:rPr>
              <a:t>C</a:t>
            </a:r>
            <a:r>
              <a:rPr lang="en-US" altLang="zh-CN" sz="2800" baseline="-30000">
                <a:solidFill>
                  <a:srgbClr val="000000"/>
                </a:solidFill>
              </a:rPr>
              <a:t>i</a:t>
            </a:r>
            <a:r>
              <a:rPr lang="zh-CN" altLang="en-US" sz="2800">
                <a:solidFill>
                  <a:srgbClr val="000000"/>
                </a:solidFill>
              </a:rPr>
              <a:t>进位有两部分组成：本地进位</a:t>
            </a:r>
            <a:r>
              <a:rPr lang="en-US" altLang="zh-CN" sz="2800">
                <a:solidFill>
                  <a:srgbClr val="000000"/>
                </a:solidFill>
              </a:rPr>
              <a:t>A</a:t>
            </a:r>
            <a:r>
              <a:rPr lang="en-US" altLang="zh-CN" sz="2800" baseline="-30000">
                <a:solidFill>
                  <a:srgbClr val="000000"/>
                </a:solidFill>
              </a:rPr>
              <a:t>i</a:t>
            </a:r>
            <a:r>
              <a:rPr lang="en-US" altLang="zh-CN" sz="2800">
                <a:solidFill>
                  <a:srgbClr val="000000"/>
                </a:solidFill>
              </a:rPr>
              <a:t>B</a:t>
            </a:r>
            <a:r>
              <a:rPr lang="en-US" altLang="zh-CN" sz="2800" baseline="-30000">
                <a:solidFill>
                  <a:srgbClr val="000000"/>
                </a:solidFill>
              </a:rPr>
              <a:t>i</a:t>
            </a:r>
            <a:r>
              <a:rPr lang="zh-CN" altLang="en-US" sz="2800">
                <a:solidFill>
                  <a:srgbClr val="000000"/>
                </a:solidFill>
              </a:rPr>
              <a:t>，可记作</a:t>
            </a:r>
            <a:r>
              <a:rPr lang="en-US" altLang="zh-CN" sz="2800">
                <a:solidFill>
                  <a:srgbClr val="000000"/>
                </a:solidFill>
              </a:rPr>
              <a:t>d</a:t>
            </a:r>
            <a:r>
              <a:rPr lang="en-US" altLang="zh-CN" sz="2800" baseline="-30000">
                <a:solidFill>
                  <a:srgbClr val="000000"/>
                </a:solidFill>
              </a:rPr>
              <a:t>i</a:t>
            </a:r>
            <a:r>
              <a:rPr lang="zh-CN" altLang="en-US" sz="2800">
                <a:solidFill>
                  <a:srgbClr val="000000"/>
                </a:solidFill>
              </a:rPr>
              <a:t>，与低位无关；传递进位（</a:t>
            </a:r>
            <a:r>
              <a:rPr lang="en-US" altLang="zh-CN" sz="2800">
                <a:solidFill>
                  <a:srgbClr val="000000"/>
                </a:solidFill>
              </a:rPr>
              <a:t>A</a:t>
            </a:r>
            <a:r>
              <a:rPr lang="en-US" altLang="zh-CN" sz="2800" baseline="-30000">
                <a:solidFill>
                  <a:srgbClr val="000000"/>
                </a:solidFill>
              </a:rPr>
              <a:t>i</a:t>
            </a:r>
            <a:r>
              <a:rPr lang="zh-CN" altLang="en-US" sz="2800">
                <a:solidFill>
                  <a:srgbClr val="000000"/>
                </a:solidFill>
              </a:rPr>
              <a:t>＋</a:t>
            </a:r>
            <a:r>
              <a:rPr lang="en-US" altLang="zh-CN" sz="2800">
                <a:solidFill>
                  <a:srgbClr val="000000"/>
                </a:solidFill>
              </a:rPr>
              <a:t>B</a:t>
            </a:r>
            <a:r>
              <a:rPr lang="en-US" altLang="zh-CN" sz="2800" baseline="-30000">
                <a:solidFill>
                  <a:srgbClr val="000000"/>
                </a:solidFill>
              </a:rPr>
              <a:t>i</a:t>
            </a:r>
            <a:r>
              <a:rPr lang="zh-CN" altLang="en-US" sz="2800">
                <a:solidFill>
                  <a:srgbClr val="000000"/>
                </a:solidFill>
              </a:rPr>
              <a:t>）</a:t>
            </a:r>
            <a:r>
              <a:rPr lang="en-US" altLang="zh-CN" sz="2800">
                <a:solidFill>
                  <a:srgbClr val="000000"/>
                </a:solidFill>
              </a:rPr>
              <a:t>C</a:t>
            </a:r>
            <a:r>
              <a:rPr lang="en-US" altLang="zh-CN" sz="2800" baseline="-30000">
                <a:solidFill>
                  <a:srgbClr val="000000"/>
                </a:solidFill>
              </a:rPr>
              <a:t>i-1</a:t>
            </a:r>
            <a:r>
              <a:rPr lang="zh-CN" altLang="en-US" sz="2800">
                <a:solidFill>
                  <a:srgbClr val="000000"/>
                </a:solidFill>
              </a:rPr>
              <a:t>，与低位有关，称（</a:t>
            </a:r>
            <a:r>
              <a:rPr lang="en-US" altLang="zh-CN" sz="2800">
                <a:solidFill>
                  <a:srgbClr val="000000"/>
                </a:solidFill>
              </a:rPr>
              <a:t>A</a:t>
            </a:r>
            <a:r>
              <a:rPr lang="en-US" altLang="zh-CN" sz="2800" baseline="-30000">
                <a:solidFill>
                  <a:srgbClr val="000000"/>
                </a:solidFill>
              </a:rPr>
              <a:t>i</a:t>
            </a:r>
            <a:r>
              <a:rPr lang="zh-CN" altLang="en-US" sz="2800">
                <a:solidFill>
                  <a:srgbClr val="000000"/>
                </a:solidFill>
              </a:rPr>
              <a:t>＋</a:t>
            </a:r>
            <a:r>
              <a:rPr lang="en-US" altLang="zh-CN" sz="2800">
                <a:solidFill>
                  <a:srgbClr val="000000"/>
                </a:solidFill>
              </a:rPr>
              <a:t>B</a:t>
            </a:r>
            <a:r>
              <a:rPr lang="en-US" altLang="zh-CN" sz="2800" baseline="-30000">
                <a:solidFill>
                  <a:srgbClr val="000000"/>
                </a:solidFill>
              </a:rPr>
              <a:t>i</a:t>
            </a:r>
            <a:r>
              <a:rPr lang="zh-CN" altLang="en-US" sz="2800">
                <a:solidFill>
                  <a:srgbClr val="000000"/>
                </a:solidFill>
              </a:rPr>
              <a:t>）为传递条件，记作</a:t>
            </a:r>
            <a:r>
              <a:rPr lang="en-US" altLang="zh-CN" sz="2800">
                <a:solidFill>
                  <a:srgbClr val="000000"/>
                </a:solidFill>
              </a:rPr>
              <a:t>t</a:t>
            </a:r>
            <a:r>
              <a:rPr lang="en-US" altLang="zh-CN" sz="2800" baseline="-30000">
                <a:solidFill>
                  <a:srgbClr val="000000"/>
                </a:solidFill>
              </a:rPr>
              <a:t>i</a:t>
            </a:r>
            <a:r>
              <a:rPr lang="zh-CN" altLang="en-US" sz="2800">
                <a:solidFill>
                  <a:srgbClr val="000000"/>
                </a:solidFill>
              </a:rPr>
              <a:t>，则：</a:t>
            </a:r>
          </a:p>
          <a:p>
            <a:endParaRPr lang="zh-CN" altLang="en-US" sz="2800">
              <a:solidFill>
                <a:srgbClr val="000000"/>
              </a:solidFill>
            </a:endParaRPr>
          </a:p>
          <a:p>
            <a:r>
              <a:rPr lang="zh-CN" altLang="en-US" sz="2800"/>
              <a:t>由</a:t>
            </a:r>
            <a:r>
              <a:rPr lang="en-US" altLang="zh-CN" sz="2800"/>
              <a:t>C</a:t>
            </a:r>
            <a:r>
              <a:rPr lang="en-US" altLang="zh-CN" sz="2800" baseline="-25000"/>
              <a:t>i</a:t>
            </a:r>
            <a:r>
              <a:rPr lang="zh-CN" altLang="en-US" sz="2800"/>
              <a:t>的组成可以</a:t>
            </a:r>
            <a:r>
              <a:rPr lang="zh-CN" altLang="en-US" sz="2800">
                <a:solidFill>
                  <a:srgbClr val="0070C0"/>
                </a:solidFill>
              </a:rPr>
              <a:t>将逐级传递进位的结构转换为以进位链的方式</a:t>
            </a:r>
            <a:r>
              <a:rPr lang="zh-CN" altLang="en-US" sz="2800"/>
              <a:t>实现快速进位。</a:t>
            </a:r>
            <a:r>
              <a:rPr lang="zh-CN" altLang="en-US" sz="2800">
                <a:solidFill>
                  <a:srgbClr val="A50021"/>
                </a:solidFill>
              </a:rPr>
              <a:t>目前进位链通常采用串行和并行两种。   </a:t>
            </a:r>
          </a:p>
        </p:txBody>
      </p:sp>
      <p:graphicFrame>
        <p:nvGraphicFramePr>
          <p:cNvPr id="49155" name="对象 919555">
            <a:extLst>
              <a:ext uri="{FF2B5EF4-FFF2-40B4-BE49-F238E27FC236}">
                <a16:creationId xmlns:a16="http://schemas.microsoft.com/office/drawing/2014/main" id="{418D4DE4-6FE3-44EC-BE1F-532814DFD21E}"/>
              </a:ext>
            </a:extLst>
          </p:cNvPr>
          <p:cNvGraphicFramePr>
            <a:graphicFrameLocks/>
          </p:cNvGraphicFramePr>
          <p:nvPr/>
        </p:nvGraphicFramePr>
        <p:xfrm>
          <a:off x="1338263" y="1844675"/>
          <a:ext cx="61833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r:id="rId4" imgW="3389429" imgH="482391" progId="Equation.3">
                  <p:embed/>
                </p:oleObj>
              </mc:Choice>
              <mc:Fallback>
                <p:oleObj r:id="rId4" imgW="3389429" imgH="482391" progId="Equation.3">
                  <p:embed/>
                  <p:pic>
                    <p:nvPicPr>
                      <p:cNvPr id="0" name="对象 91955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1844675"/>
                        <a:ext cx="618331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对象 919556">
            <a:extLst>
              <a:ext uri="{FF2B5EF4-FFF2-40B4-BE49-F238E27FC236}">
                <a16:creationId xmlns:a16="http://schemas.microsoft.com/office/drawing/2014/main" id="{3498C746-1FE0-4BEC-B124-8873CB89ECFF}"/>
              </a:ext>
            </a:extLst>
          </p:cNvPr>
          <p:cNvGraphicFramePr>
            <a:graphicFrameLocks/>
          </p:cNvGraphicFramePr>
          <p:nvPr/>
        </p:nvGraphicFramePr>
        <p:xfrm>
          <a:off x="2484438" y="4149725"/>
          <a:ext cx="25193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r:id="rId6" imgW="953742" imgH="228898" progId="Equation.3">
                  <p:embed/>
                </p:oleObj>
              </mc:Choice>
              <mc:Fallback>
                <p:oleObj r:id="rId6" imgW="953742" imgH="228898" progId="Equation.3">
                  <p:embed/>
                  <p:pic>
                    <p:nvPicPr>
                      <p:cNvPr id="0" name="对象 91955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149725"/>
                        <a:ext cx="251936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椭圆 919557">
            <a:extLst>
              <a:ext uri="{FF2B5EF4-FFF2-40B4-BE49-F238E27FC236}">
                <a16:creationId xmlns:a16="http://schemas.microsoft.com/office/drawing/2014/main" id="{FC686B4B-30CB-4750-888E-148CFB41D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276475"/>
            <a:ext cx="1873250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158" name="椭圆 919558">
            <a:extLst>
              <a:ext uri="{FF2B5EF4-FFF2-40B4-BE49-F238E27FC236}">
                <a16:creationId xmlns:a16="http://schemas.microsoft.com/office/drawing/2014/main" id="{953CFEF5-6FB8-4B3E-90AA-33BC7BD7E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276475"/>
            <a:ext cx="1873250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913409">
            <a:extLst>
              <a:ext uri="{FF2B5EF4-FFF2-40B4-BE49-F238E27FC236}">
                <a16:creationId xmlns:a16="http://schemas.microsoft.com/office/drawing/2014/main" id="{175FCDEA-6EBE-42A9-84A1-F8D691415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串行进位链</a:t>
            </a:r>
          </a:p>
        </p:txBody>
      </p:sp>
      <p:sp>
        <p:nvSpPr>
          <p:cNvPr id="51202" name="文本占位符 913410">
            <a:extLst>
              <a:ext uri="{FF2B5EF4-FFF2-40B4-BE49-F238E27FC236}">
                <a16:creationId xmlns:a16="http://schemas.microsoft.com/office/drawing/2014/main" id="{2A61A128-20FB-4FA6-BECA-DD146027D1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3600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>
                <a:solidFill>
                  <a:srgbClr val="A50021"/>
                </a:solidFill>
              </a:rPr>
              <a:t>串行进位链</a:t>
            </a:r>
            <a:r>
              <a:rPr lang="zh-CN" altLang="en-US" sz="2400"/>
              <a:t>是指并行加法器中的进位信号采用串行传递。 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以四位并行加法器为例，每一位的进位表达式可示为：</a:t>
            </a:r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/>
              <a:t>由上式可见，采用与非逻辑电路可方便地实现进位传递，如下图所示。注意：</a:t>
            </a:r>
            <a:r>
              <a:rPr lang="en-US" altLang="zh-CN" sz="2400"/>
              <a:t>A+B =</a:t>
            </a:r>
            <a:r>
              <a:rPr lang="zh-CN" altLang="en-US" sz="2400"/>
              <a:t>－（ </a:t>
            </a:r>
            <a:r>
              <a:rPr lang="en-US" altLang="zh-CN" sz="2400"/>
              <a:t>-A * -B</a:t>
            </a:r>
            <a:r>
              <a:rPr lang="zh-CN" altLang="en-US" sz="2400"/>
              <a:t>）</a:t>
            </a:r>
          </a:p>
        </p:txBody>
      </p:sp>
      <p:pic>
        <p:nvPicPr>
          <p:cNvPr id="51203" name="图片 913412" descr="image036">
            <a:extLst>
              <a:ext uri="{FF2B5EF4-FFF2-40B4-BE49-F238E27FC236}">
                <a16:creationId xmlns:a16="http://schemas.microsoft.com/office/drawing/2014/main" id="{373D13A6-8728-4DA3-81DB-CB1D6A132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19050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图片 913414" descr="image038">
            <a:extLst>
              <a:ext uri="{FF2B5EF4-FFF2-40B4-BE49-F238E27FC236}">
                <a16:creationId xmlns:a16="http://schemas.microsoft.com/office/drawing/2014/main" id="{05E8AD4E-1F74-4667-ADBA-CBEADE6EE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797425"/>
            <a:ext cx="648176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829441">
            <a:extLst>
              <a:ext uri="{FF2B5EF4-FFF2-40B4-BE49-F238E27FC236}">
                <a16:creationId xmlns:a16="http://schemas.microsoft.com/office/drawing/2014/main" id="{66B50A78-8AEC-44DF-B2D3-C5BDCB5061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algn="l"/>
            <a:r>
              <a:rPr lang="en-US" altLang="zh-CN" sz="4000"/>
              <a:t>2.4 </a:t>
            </a:r>
            <a:r>
              <a:rPr lang="zh-CN" altLang="en-US" sz="4000"/>
              <a:t>浮点四则运算</a:t>
            </a:r>
          </a:p>
        </p:txBody>
      </p:sp>
      <p:sp>
        <p:nvSpPr>
          <p:cNvPr id="7170" name="副标题 829442">
            <a:extLst>
              <a:ext uri="{FF2B5EF4-FFF2-40B4-BE49-F238E27FC236}">
                <a16:creationId xmlns:a16="http://schemas.microsoft.com/office/drawing/2014/main" id="{4FB6919E-BF33-42EE-8F86-F72099EE9E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zh-CN" altLang="en-US" sz="3200"/>
              <a:t>浮点加减运算</a:t>
            </a:r>
          </a:p>
          <a:p>
            <a:r>
              <a:rPr lang="zh-CN" altLang="en-US" sz="3200"/>
              <a:t>浮点乘除法运算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920577">
            <a:extLst>
              <a:ext uri="{FF2B5EF4-FFF2-40B4-BE49-F238E27FC236}">
                <a16:creationId xmlns:a16="http://schemas.microsoft.com/office/drawing/2014/main" id="{168F2039-4C40-4901-A117-80A83067C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串行进位链</a:t>
            </a:r>
          </a:p>
        </p:txBody>
      </p:sp>
      <p:sp>
        <p:nvSpPr>
          <p:cNvPr id="53250" name="文本占位符 920578">
            <a:extLst>
              <a:ext uri="{FF2B5EF4-FFF2-40B4-BE49-F238E27FC236}">
                <a16:creationId xmlns:a16="http://schemas.microsoft.com/office/drawing/2014/main" id="{B52895F8-F90F-4CE3-BF8F-13467D64B3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2665412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</a:rPr>
              <a:t>延迟时间分析：</a:t>
            </a:r>
          </a:p>
          <a:p>
            <a:pPr lvl="1"/>
            <a:r>
              <a:rPr lang="zh-CN" altLang="en-US">
                <a:solidFill>
                  <a:srgbClr val="000000"/>
                </a:solidFill>
              </a:rPr>
              <a:t>若设与非门的级延迟时间为</a:t>
            </a:r>
            <a:r>
              <a:rPr lang="en-US" altLang="zh-CN" i="1">
                <a:solidFill>
                  <a:srgbClr val="000000"/>
                </a:solidFill>
              </a:rPr>
              <a:t>t</a:t>
            </a:r>
            <a:r>
              <a:rPr lang="en-US" altLang="zh-CN" baseline="-30000">
                <a:solidFill>
                  <a:srgbClr val="000000"/>
                </a:solidFill>
              </a:rPr>
              <a:t>y</a:t>
            </a:r>
            <a:r>
              <a:rPr lang="zh-CN" altLang="en-US">
                <a:solidFill>
                  <a:srgbClr val="000000"/>
                </a:solidFill>
              </a:rPr>
              <a:t>，那么当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 baseline="-30000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 i="1">
                <a:solidFill>
                  <a:srgbClr val="000000"/>
                </a:solidFill>
              </a:rPr>
              <a:t>t</a:t>
            </a:r>
            <a:r>
              <a:rPr lang="en-US" altLang="zh-CN" baseline="-30000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</a:rPr>
              <a:t>形成后，共需</a:t>
            </a:r>
            <a:r>
              <a:rPr lang="en-US" altLang="zh-CN">
                <a:solidFill>
                  <a:srgbClr val="000000"/>
                </a:solidFill>
              </a:rPr>
              <a:t>8</a:t>
            </a:r>
            <a:r>
              <a:rPr lang="en-US" altLang="zh-CN" i="1">
                <a:solidFill>
                  <a:srgbClr val="000000"/>
                </a:solidFill>
              </a:rPr>
              <a:t>t</a:t>
            </a:r>
            <a:r>
              <a:rPr lang="en-US" altLang="zh-CN" baseline="-30000">
                <a:solidFill>
                  <a:srgbClr val="000000"/>
                </a:solidFill>
              </a:rPr>
              <a:t>y</a:t>
            </a:r>
            <a:r>
              <a:rPr lang="zh-CN" altLang="en-US">
                <a:solidFill>
                  <a:srgbClr val="000000"/>
                </a:solidFill>
              </a:rPr>
              <a:t>使可产生最高位的进位。</a:t>
            </a:r>
          </a:p>
          <a:p>
            <a:pPr lvl="1"/>
            <a:r>
              <a:rPr lang="zh-CN" altLang="en-US">
                <a:solidFill>
                  <a:srgbClr val="000000"/>
                </a:solidFill>
              </a:rPr>
              <a:t>实际上每增加一位全加器，进位时间就会增加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i="1">
                <a:solidFill>
                  <a:srgbClr val="000000"/>
                </a:solidFill>
              </a:rPr>
              <a:t>t</a:t>
            </a:r>
            <a:r>
              <a:rPr lang="en-US" altLang="zh-CN" baseline="-30000">
                <a:solidFill>
                  <a:srgbClr val="000000"/>
                </a:solidFill>
              </a:rPr>
              <a:t>y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位全加器的最长进位时间为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i="1">
                <a:solidFill>
                  <a:srgbClr val="000000"/>
                </a:solidFill>
              </a:rPr>
              <a:t>nt</a:t>
            </a:r>
            <a:r>
              <a:rPr lang="en-US" altLang="zh-CN" baseline="-30000">
                <a:solidFill>
                  <a:srgbClr val="000000"/>
                </a:solidFill>
              </a:rPr>
              <a:t>y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r>
              <a:rPr lang="zh-CN" altLang="en-US"/>
              <a:t> </a:t>
            </a:r>
          </a:p>
        </p:txBody>
      </p:sp>
      <p:pic>
        <p:nvPicPr>
          <p:cNvPr id="53251" name="图片 920579" descr="image038">
            <a:extLst>
              <a:ext uri="{FF2B5EF4-FFF2-40B4-BE49-F238E27FC236}">
                <a16:creationId xmlns:a16="http://schemas.microsoft.com/office/drawing/2014/main" id="{FC9D7D9D-890E-4F27-82EE-75DE7D57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076700"/>
            <a:ext cx="7380288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916481">
            <a:extLst>
              <a:ext uri="{FF2B5EF4-FFF2-40B4-BE49-F238E27FC236}">
                <a16:creationId xmlns:a16="http://schemas.microsoft.com/office/drawing/2014/main" id="{EB3FC00C-65F5-4BE0-B60F-7F42E4252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并行进位链</a:t>
            </a:r>
          </a:p>
        </p:txBody>
      </p:sp>
      <p:sp>
        <p:nvSpPr>
          <p:cNvPr id="54274" name="文本占位符 916482">
            <a:extLst>
              <a:ext uri="{FF2B5EF4-FFF2-40B4-BE49-F238E27FC236}">
                <a16:creationId xmlns:a16="http://schemas.microsoft.com/office/drawing/2014/main" id="{A283EB26-5422-4AF4-B523-C8407C5C78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A50021"/>
                </a:solidFill>
              </a:rPr>
              <a:t>并行进位链</a:t>
            </a:r>
            <a:r>
              <a:rPr lang="zh-CN" altLang="en-US"/>
              <a:t>是指并行加法器中的进位信号是同时产生的，又称</a:t>
            </a:r>
            <a:r>
              <a:rPr lang="zh-CN" altLang="en-US">
                <a:solidFill>
                  <a:srgbClr val="A50021"/>
                </a:solidFill>
              </a:rPr>
              <a:t>先行进位</a:t>
            </a:r>
            <a:r>
              <a:rPr lang="zh-CN" altLang="en-US"/>
              <a:t>、</a:t>
            </a:r>
            <a:r>
              <a:rPr lang="zh-CN" altLang="en-US">
                <a:solidFill>
                  <a:srgbClr val="A50021"/>
                </a:solidFill>
              </a:rPr>
              <a:t>跳跃进位</a:t>
            </a:r>
            <a:r>
              <a:rPr lang="zh-CN" altLang="en-US"/>
              <a:t>等。</a:t>
            </a:r>
          </a:p>
          <a:p>
            <a:pPr lvl="1"/>
            <a:r>
              <a:rPr lang="zh-CN" altLang="en-US">
                <a:solidFill>
                  <a:srgbClr val="A50021"/>
                </a:solidFill>
              </a:rPr>
              <a:t>超前进位加法器</a:t>
            </a:r>
            <a:endParaRPr lang="zh-CN" altLang="en-US"/>
          </a:p>
          <a:p>
            <a:r>
              <a:rPr lang="zh-CN" altLang="en-US"/>
              <a:t>通常并行进位链有</a:t>
            </a:r>
            <a:r>
              <a:rPr lang="zh-CN" altLang="en-US">
                <a:solidFill>
                  <a:srgbClr val="A50021"/>
                </a:solidFill>
              </a:rPr>
              <a:t>单重分组</a:t>
            </a:r>
            <a:r>
              <a:rPr lang="zh-CN" altLang="en-US"/>
              <a:t>和</a:t>
            </a:r>
            <a:r>
              <a:rPr lang="zh-CN" altLang="en-US">
                <a:solidFill>
                  <a:srgbClr val="A50021"/>
                </a:solidFill>
              </a:rPr>
              <a:t>双重分组</a:t>
            </a:r>
            <a:r>
              <a:rPr lang="zh-CN" altLang="en-US"/>
              <a:t>两种实现方案。 </a:t>
            </a:r>
          </a:p>
          <a:p>
            <a:endParaRPr lang="zh-CN" altLang="en-US"/>
          </a:p>
          <a:p>
            <a:r>
              <a:rPr lang="zh-CN" altLang="en-US"/>
              <a:t>理想的并行进位链是</a:t>
            </a:r>
            <a:r>
              <a:rPr lang="en-US" altLang="zh-CN"/>
              <a:t>n</a:t>
            </a:r>
            <a:r>
              <a:rPr lang="zh-CN" altLang="en-US"/>
              <a:t>位全加器的</a:t>
            </a:r>
            <a:r>
              <a:rPr lang="en-US" altLang="zh-CN"/>
              <a:t>n</a:t>
            </a:r>
            <a:r>
              <a:rPr lang="zh-CN" altLang="en-US"/>
              <a:t>位进位同时产生，但实际实现有困难。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917505">
            <a:extLst>
              <a:ext uri="{FF2B5EF4-FFF2-40B4-BE49-F238E27FC236}">
                <a16:creationId xmlns:a16="http://schemas.microsoft.com/office/drawing/2014/main" id="{EF575420-FF21-49AB-92D1-B59A5EF02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）单重分组跳跃进位</a:t>
            </a:r>
          </a:p>
        </p:txBody>
      </p:sp>
      <p:sp>
        <p:nvSpPr>
          <p:cNvPr id="55298" name="文本占位符 917506">
            <a:extLst>
              <a:ext uri="{FF2B5EF4-FFF2-40B4-BE49-F238E27FC236}">
                <a16:creationId xmlns:a16="http://schemas.microsoft.com/office/drawing/2014/main" id="{C3738EE0-0DC5-47DF-9BA8-7DF702B49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2447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A50021"/>
                </a:solidFill>
              </a:rPr>
              <a:t>单重分组跳跃进位</a:t>
            </a:r>
            <a:r>
              <a:rPr lang="zh-CN" altLang="en-US" sz="2800"/>
              <a:t>：将</a:t>
            </a:r>
            <a:r>
              <a:rPr lang="en-US" altLang="zh-CN" sz="2800"/>
              <a:t>M</a:t>
            </a:r>
            <a:r>
              <a:rPr lang="zh-CN" altLang="en-US" sz="2800"/>
              <a:t>位全加器分成若干小组，小组内的进位同时产生，小组与小组之间采用串行进位。</a:t>
            </a:r>
          </a:p>
          <a:p>
            <a:pPr lvl="1">
              <a:lnSpc>
                <a:spcPct val="80000"/>
              </a:lnSpc>
            </a:pPr>
            <a:r>
              <a:rPr lang="zh-CN" altLang="en-US" sz="2400"/>
              <a:t>又称为“组内并行、组间串行”进位。 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以四位并行加法器为例，对其进位表示式稍作变换，便可获得并行进位表达式： </a:t>
            </a:r>
          </a:p>
        </p:txBody>
      </p:sp>
      <p:pic>
        <p:nvPicPr>
          <p:cNvPr id="55299" name="图片 917507" descr="image036">
            <a:extLst>
              <a:ext uri="{FF2B5EF4-FFF2-40B4-BE49-F238E27FC236}">
                <a16:creationId xmlns:a16="http://schemas.microsoft.com/office/drawing/2014/main" id="{5E46E520-4009-4951-BCA1-5BF58B172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149725"/>
            <a:ext cx="1655762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任意多边形 917508">
            <a:extLst>
              <a:ext uri="{FF2B5EF4-FFF2-40B4-BE49-F238E27FC236}">
                <a16:creationId xmlns:a16="http://schemas.microsoft.com/office/drawing/2014/main" id="{71AD7649-36F3-417D-86E8-CAB18C0E0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652963"/>
            <a:ext cx="1296988" cy="431800"/>
          </a:xfrm>
          <a:custGeom>
            <a:avLst/>
            <a:gdLst>
              <a:gd name="T0" fmla="*/ 16200 w 21600"/>
              <a:gd name="T1" fmla="*/ 0 h 21600"/>
              <a:gd name="T2" fmla="*/ 16200 w 21600"/>
              <a:gd name="T3" fmla="*/ 5400 h 21600"/>
              <a:gd name="T4" fmla="*/ 3375 w 21600"/>
              <a:gd name="T5" fmla="*/ 5400 h 21600"/>
              <a:gd name="T6" fmla="*/ 3375 w 21600"/>
              <a:gd name="T7" fmla="*/ 16200 h 21600"/>
              <a:gd name="T8" fmla="*/ 16200 w 21600"/>
              <a:gd name="T9" fmla="*/ 16200 h 21600"/>
              <a:gd name="T10" fmla="*/ 16200 w 21600"/>
              <a:gd name="T11" fmla="*/ 21600 h 21600"/>
              <a:gd name="T12" fmla="*/ 21600 w 21600"/>
              <a:gd name="T13" fmla="*/ 10800 h 21600"/>
              <a:gd name="T14" fmla="*/ 1350 w 21600"/>
              <a:gd name="T15" fmla="*/ 5400 h 21600"/>
              <a:gd name="T16" fmla="*/ 1350 w 21600"/>
              <a:gd name="T17" fmla="*/ 16200 h 21600"/>
              <a:gd name="T18" fmla="*/ 2700 w 21600"/>
              <a:gd name="T19" fmla="*/ 16200 h 21600"/>
              <a:gd name="T20" fmla="*/ 2700 w 21600"/>
              <a:gd name="T21" fmla="*/ 5400 h 21600"/>
              <a:gd name="T22" fmla="*/ 0 w 21600"/>
              <a:gd name="T23" fmla="*/ 5400 h 21600"/>
              <a:gd name="T24" fmla="*/ 0 w 21600"/>
              <a:gd name="T25" fmla="*/ 16200 h 21600"/>
              <a:gd name="T26" fmla="*/ 675 w 21600"/>
              <a:gd name="T27" fmla="*/ 16200 h 21600"/>
              <a:gd name="T28" fmla="*/ 675 w 21600"/>
              <a:gd name="T29" fmla="*/ 54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55301" name="图片 917510" descr="image040">
            <a:extLst>
              <a:ext uri="{FF2B5EF4-FFF2-40B4-BE49-F238E27FC236}">
                <a16:creationId xmlns:a16="http://schemas.microsoft.com/office/drawing/2014/main" id="{52D07B8E-5321-41A9-A8D8-BB55BE592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076700"/>
            <a:ext cx="51847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921601">
            <a:extLst>
              <a:ext uri="{FF2B5EF4-FFF2-40B4-BE49-F238E27FC236}">
                <a16:creationId xmlns:a16="http://schemas.microsoft.com/office/drawing/2014/main" id="{A39901F4-D100-4806-B5A9-2B2D403C4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四位一组并行进位</a:t>
            </a:r>
          </a:p>
        </p:txBody>
      </p:sp>
      <p:sp>
        <p:nvSpPr>
          <p:cNvPr id="56322" name="文本占位符 921602">
            <a:extLst>
              <a:ext uri="{FF2B5EF4-FFF2-40B4-BE49-F238E27FC236}">
                <a16:creationId xmlns:a16="http://schemas.microsoft.com/office/drawing/2014/main" id="{553108E5-ED8A-414E-A9BA-A8C4DCED51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3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对应的逻辑图为： </a:t>
            </a:r>
          </a:p>
        </p:txBody>
      </p:sp>
      <p:pic>
        <p:nvPicPr>
          <p:cNvPr id="56323" name="图片 921604" descr="image042">
            <a:extLst>
              <a:ext uri="{FF2B5EF4-FFF2-40B4-BE49-F238E27FC236}">
                <a16:creationId xmlns:a16="http://schemas.microsoft.com/office/drawing/2014/main" id="{E431DCE2-8E6C-42B7-84AD-7467E285F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51054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矩形 921605">
            <a:extLst>
              <a:ext uri="{FF2B5EF4-FFF2-40B4-BE49-F238E27FC236}">
                <a16:creationId xmlns:a16="http://schemas.microsoft.com/office/drawing/2014/main" id="{2B4F54D3-0FCF-45C7-A202-57DFE1FA6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562600"/>
            <a:ext cx="8280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设与或非门的级延迟时间为</a:t>
            </a:r>
            <a:r>
              <a:rPr lang="en-US" altLang="zh-CN" sz="2400" b="1">
                <a:solidFill>
                  <a:srgbClr val="000000"/>
                </a:solidFill>
              </a:rPr>
              <a:t>1.5</a:t>
            </a:r>
            <a:r>
              <a:rPr lang="en-US" altLang="zh-CN" sz="2400" b="1" i="1">
                <a:solidFill>
                  <a:srgbClr val="000000"/>
                </a:solidFill>
              </a:rPr>
              <a:t>t</a:t>
            </a:r>
            <a:r>
              <a:rPr lang="en-US" altLang="zh-CN" sz="2400" b="1" baseline="-30000">
                <a:solidFill>
                  <a:srgbClr val="000000"/>
                </a:solidFill>
              </a:rPr>
              <a:t>y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，与非门的级延迟时间仍为</a:t>
            </a:r>
            <a:r>
              <a:rPr lang="en-US" altLang="zh-CN" sz="2400" b="1">
                <a:solidFill>
                  <a:srgbClr val="000000"/>
                </a:solidFill>
              </a:rPr>
              <a:t>1</a:t>
            </a:r>
            <a:r>
              <a:rPr lang="en-US" altLang="zh-CN" sz="2400" b="1" i="1">
                <a:solidFill>
                  <a:srgbClr val="000000"/>
                </a:solidFill>
              </a:rPr>
              <a:t>t</a:t>
            </a:r>
            <a:r>
              <a:rPr lang="en-US" altLang="zh-CN" sz="2400" b="1" baseline="-30000">
                <a:solidFill>
                  <a:srgbClr val="000000"/>
                </a:solidFill>
              </a:rPr>
              <a:t>y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，则</a:t>
            </a:r>
            <a:r>
              <a:rPr lang="en-US" altLang="zh-CN" sz="2400" b="1" i="1">
                <a:solidFill>
                  <a:srgbClr val="000000"/>
                </a:solidFill>
              </a:rPr>
              <a:t>d</a:t>
            </a:r>
            <a:r>
              <a:rPr lang="en-US" altLang="zh-CN" sz="2400" b="1" baseline="-30000">
                <a:solidFill>
                  <a:srgbClr val="000000"/>
                </a:solidFill>
              </a:rPr>
              <a:t>i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000000"/>
                </a:solidFill>
              </a:rPr>
              <a:t>t</a:t>
            </a:r>
            <a:r>
              <a:rPr lang="en-US" altLang="zh-CN" sz="2400" b="1" baseline="-30000">
                <a:solidFill>
                  <a:srgbClr val="000000"/>
                </a:solidFill>
              </a:rPr>
              <a:t>i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形成后，只需</a:t>
            </a:r>
            <a:r>
              <a:rPr lang="en-US" altLang="zh-CN" sz="2400" b="1">
                <a:solidFill>
                  <a:srgbClr val="A50021"/>
                </a:solidFill>
              </a:rPr>
              <a:t>2.5</a:t>
            </a:r>
            <a:r>
              <a:rPr lang="en-US" altLang="zh-CN" sz="2400" b="1" i="1">
                <a:solidFill>
                  <a:srgbClr val="A50021"/>
                </a:solidFill>
              </a:rPr>
              <a:t>t</a:t>
            </a:r>
            <a:r>
              <a:rPr lang="en-US" altLang="zh-CN" sz="2400" b="1" baseline="-30000">
                <a:solidFill>
                  <a:srgbClr val="A50021"/>
                </a:solidFill>
              </a:rPr>
              <a:t>y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就可产生全部进位。</a:t>
            </a:r>
            <a:r>
              <a:rPr lang="zh-CN" altLang="en-US" sz="2400" b="1">
                <a:ea typeface="楷体_GB2312" pitchFamily="49" charset="-122"/>
              </a:rPr>
              <a:t> </a:t>
            </a:r>
          </a:p>
        </p:txBody>
      </p:sp>
      <p:pic>
        <p:nvPicPr>
          <p:cNvPr id="56325" name="图片 921606" descr="image040">
            <a:extLst>
              <a:ext uri="{FF2B5EF4-FFF2-40B4-BE49-F238E27FC236}">
                <a16:creationId xmlns:a16="http://schemas.microsoft.com/office/drawing/2014/main" id="{690097EB-F03B-4C1F-8785-7C6060483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90600"/>
            <a:ext cx="44196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922625">
            <a:extLst>
              <a:ext uri="{FF2B5EF4-FFF2-40B4-BE49-F238E27FC236}">
                <a16:creationId xmlns:a16="http://schemas.microsoft.com/office/drawing/2014/main" id="{B851CB4C-8F14-43E4-9418-C520B2B4C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单重分组跳跃进位</a:t>
            </a:r>
          </a:p>
        </p:txBody>
      </p:sp>
      <p:sp>
        <p:nvSpPr>
          <p:cNvPr id="57346" name="文本占位符 922626">
            <a:extLst>
              <a:ext uri="{FF2B5EF4-FFF2-40B4-BE49-F238E27FC236}">
                <a16:creationId xmlns:a16="http://schemas.microsoft.com/office/drawing/2014/main" id="{A756761D-81E8-4B02-9653-1005CF9B98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229600" cy="72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/>
              <a:t>如果将</a:t>
            </a:r>
            <a:r>
              <a:rPr lang="en-US" altLang="zh-CN" sz="2400"/>
              <a:t>16</a:t>
            </a:r>
            <a:r>
              <a:rPr lang="zh-CN" altLang="en-US" sz="2400"/>
              <a:t>位的全加器按四位一组分组，便可得单重分组跳跃进位链框图</a:t>
            </a:r>
          </a:p>
        </p:txBody>
      </p:sp>
      <p:sp>
        <p:nvSpPr>
          <p:cNvPr id="57347" name="矩形 922627">
            <a:extLst>
              <a:ext uri="{FF2B5EF4-FFF2-40B4-BE49-F238E27FC236}">
                <a16:creationId xmlns:a16="http://schemas.microsoft.com/office/drawing/2014/main" id="{40EB63CD-ACFE-48FA-88A3-E0576D234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941888"/>
            <a:ext cx="82804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在</a:t>
            </a:r>
            <a:r>
              <a:rPr lang="en-US" altLang="zh-CN" sz="2400" b="1" i="1">
                <a:solidFill>
                  <a:srgbClr val="000000"/>
                </a:solidFill>
              </a:rPr>
              <a:t>d</a:t>
            </a:r>
            <a:r>
              <a:rPr lang="en-US" altLang="zh-CN" sz="2400" b="1" baseline="-30000">
                <a:solidFill>
                  <a:srgbClr val="000000"/>
                </a:solidFill>
              </a:rPr>
              <a:t>i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000000"/>
                </a:solidFill>
              </a:rPr>
              <a:t>t</a:t>
            </a:r>
            <a:r>
              <a:rPr lang="en-US" altLang="zh-CN" sz="2400" b="1" baseline="-30000">
                <a:solidFill>
                  <a:srgbClr val="000000"/>
                </a:solidFill>
              </a:rPr>
              <a:t>i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形成后，经</a:t>
            </a:r>
            <a:r>
              <a:rPr lang="en-US" altLang="zh-CN" sz="2400" b="1">
                <a:solidFill>
                  <a:srgbClr val="000000"/>
                </a:solidFill>
              </a:rPr>
              <a:t>2.5</a:t>
            </a:r>
            <a:r>
              <a:rPr lang="en-US" altLang="zh-CN" sz="2400" b="1" i="1">
                <a:solidFill>
                  <a:srgbClr val="000000"/>
                </a:solidFill>
              </a:rPr>
              <a:t>t</a:t>
            </a:r>
            <a:r>
              <a:rPr lang="en-US" altLang="zh-CN" sz="2400" b="1" baseline="-30000">
                <a:solidFill>
                  <a:srgbClr val="000000"/>
                </a:solidFill>
              </a:rPr>
              <a:t>y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可产生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</a:rPr>
              <a:t>3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</a:rPr>
              <a:t>3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</a:rPr>
              <a:t>3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四个进位信息，经</a:t>
            </a:r>
            <a:r>
              <a:rPr lang="en-US" altLang="zh-CN" sz="2400" b="1">
                <a:solidFill>
                  <a:srgbClr val="000000"/>
                </a:solidFill>
              </a:rPr>
              <a:t>10</a:t>
            </a:r>
            <a:r>
              <a:rPr lang="en-US" altLang="zh-CN" sz="2400" b="1" i="1">
                <a:solidFill>
                  <a:srgbClr val="000000"/>
                </a:solidFill>
              </a:rPr>
              <a:t>t</a:t>
            </a:r>
            <a:r>
              <a:rPr lang="en-US" altLang="zh-CN" sz="2400" b="1" baseline="-30000">
                <a:solidFill>
                  <a:srgbClr val="000000"/>
                </a:solidFill>
              </a:rPr>
              <a:t>y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就可产生全部进位</a:t>
            </a:r>
            <a:r>
              <a:rPr lang="zh-CN" altLang="en-US" sz="2400" b="1">
                <a:ea typeface="楷体_GB2312" pitchFamily="49" charset="-122"/>
              </a:rPr>
              <a:t>。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000" b="1" i="1">
                <a:ea typeface="楷体_GB2312" pitchFamily="49" charset="-122"/>
              </a:rPr>
              <a:t>如前所示，</a:t>
            </a:r>
            <a:r>
              <a:rPr lang="en-US" altLang="zh-CN" sz="2000" b="1" i="1">
                <a:ea typeface="楷体_GB2312" pitchFamily="49" charset="-122"/>
              </a:rPr>
              <a:t>n=16</a:t>
            </a:r>
            <a:r>
              <a:rPr lang="zh-CN" altLang="en-US" sz="2000" b="1" i="1">
                <a:ea typeface="楷体_GB2312" pitchFamily="49" charset="-122"/>
              </a:rPr>
              <a:t>的串行进位链的全部进位时间为</a:t>
            </a:r>
            <a:r>
              <a:rPr lang="en-US" altLang="zh-CN" sz="2000" b="1" i="1">
                <a:ea typeface="楷体_GB2312" pitchFamily="49" charset="-122"/>
              </a:rPr>
              <a:t>32t</a:t>
            </a:r>
            <a:r>
              <a:rPr lang="en-US" altLang="zh-CN" sz="2000" b="1" i="1" baseline="-25000">
                <a:ea typeface="楷体_GB2312" pitchFamily="49" charset="-122"/>
              </a:rPr>
              <a:t>y</a:t>
            </a:r>
            <a:r>
              <a:rPr lang="zh-CN" altLang="en-US" sz="2000" b="1" i="1">
                <a:ea typeface="楷体_GB2312" pitchFamily="49" charset="-122"/>
              </a:rPr>
              <a:t>，则</a:t>
            </a:r>
            <a:r>
              <a:rPr lang="en-US" altLang="zh-CN" sz="2400" b="1" i="1">
                <a:ea typeface="楷体_GB2312" pitchFamily="49" charset="-122"/>
              </a:rPr>
              <a:t>16</a:t>
            </a:r>
            <a:r>
              <a:rPr lang="zh-CN" altLang="en-US" sz="2400" b="1" i="1">
                <a:ea typeface="楷体_GB2312" pitchFamily="49" charset="-122"/>
              </a:rPr>
              <a:t>位全加器的</a:t>
            </a:r>
            <a:r>
              <a:rPr lang="zh-CN" altLang="en-US" sz="2000" b="1" i="1">
                <a:ea typeface="楷体_GB2312" pitchFamily="49" charset="-122"/>
              </a:rPr>
              <a:t>单重分组方案进位时间仅约为串行进位链的</a:t>
            </a:r>
            <a:r>
              <a:rPr lang="zh-CN" altLang="en-US" sz="2000" b="1" i="1">
                <a:solidFill>
                  <a:srgbClr val="A50021"/>
                </a:solidFill>
                <a:ea typeface="楷体_GB2312" pitchFamily="49" charset="-122"/>
              </a:rPr>
              <a:t>三分之一</a:t>
            </a:r>
            <a:r>
              <a:rPr lang="zh-CN" altLang="en-US" sz="2000" b="1" i="1"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57348" name="对象 922628">
            <a:extLst>
              <a:ext uri="{FF2B5EF4-FFF2-40B4-BE49-F238E27FC236}">
                <a16:creationId xmlns:a16="http://schemas.microsoft.com/office/drawing/2014/main" id="{9DCA4C69-CF1E-4679-9823-6588ECEDA1FB}"/>
              </a:ext>
            </a:extLst>
          </p:cNvPr>
          <p:cNvGraphicFramePr>
            <a:graphicFrameLocks/>
          </p:cNvGraphicFramePr>
          <p:nvPr/>
        </p:nvGraphicFramePr>
        <p:xfrm>
          <a:off x="900113" y="1844675"/>
          <a:ext cx="7343775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r:id="rId3" imgW="4334480" imgH="1714739" progId="Paint.Picture">
                  <p:embed/>
                </p:oleObj>
              </mc:Choice>
              <mc:Fallback>
                <p:oleObj r:id="rId3" imgW="4334480" imgH="1714739" progId="Paint.Picture">
                  <p:embed/>
                  <p:pic>
                    <p:nvPicPr>
                      <p:cNvPr id="0" name="对象 92262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44675"/>
                        <a:ext cx="7343775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923649">
            <a:extLst>
              <a:ext uri="{FF2B5EF4-FFF2-40B4-BE49-F238E27FC236}">
                <a16:creationId xmlns:a16="http://schemas.microsoft.com/office/drawing/2014/main" id="{F1CA9040-11C8-4D3C-A54A-54B331DCC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单重分组跳跃进位</a:t>
            </a:r>
          </a:p>
        </p:txBody>
      </p:sp>
      <p:sp>
        <p:nvSpPr>
          <p:cNvPr id="58370" name="文本占位符 923650">
            <a:extLst>
              <a:ext uri="{FF2B5EF4-FFF2-40B4-BE49-F238E27FC236}">
                <a16:creationId xmlns:a16="http://schemas.microsoft.com/office/drawing/2014/main" id="{CC0DBB8F-D171-41CC-A813-DEF4264A56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缺点：但随着</a:t>
            </a:r>
            <a:r>
              <a:rPr lang="en-US" altLang="zh-CN"/>
              <a:t>n</a:t>
            </a:r>
            <a:r>
              <a:rPr lang="zh-CN" altLang="en-US"/>
              <a:t>的增大，其优势便很快减弱。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例如，</a:t>
            </a:r>
            <a:r>
              <a:rPr lang="en-US" altLang="zh-CN" i="1"/>
              <a:t>n</a:t>
            </a:r>
            <a:r>
              <a:rPr lang="en-US" altLang="zh-CN"/>
              <a:t>=64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位分组，共为</a:t>
            </a:r>
            <a:r>
              <a:rPr lang="en-US" altLang="zh-CN"/>
              <a:t>16</a:t>
            </a:r>
            <a:r>
              <a:rPr lang="zh-CN" altLang="en-US"/>
              <a:t>组：组间有</a:t>
            </a:r>
            <a:r>
              <a:rPr lang="en-US" altLang="zh-CN"/>
              <a:t>16</a:t>
            </a:r>
            <a:r>
              <a:rPr lang="zh-CN" altLang="en-US"/>
              <a:t>位串行进位，在</a:t>
            </a:r>
            <a:r>
              <a:rPr lang="en-US" altLang="zh-CN" i="1"/>
              <a:t>d</a:t>
            </a:r>
            <a:r>
              <a:rPr lang="en-US" altLang="zh-CN" baseline="-25000"/>
              <a:t>i</a:t>
            </a:r>
            <a:r>
              <a:rPr lang="zh-CN" altLang="en-US"/>
              <a:t>、</a:t>
            </a:r>
            <a:r>
              <a:rPr lang="en-US" altLang="zh-CN" i="1"/>
              <a:t>t</a:t>
            </a:r>
            <a:r>
              <a:rPr lang="en-US" altLang="zh-CN" baseline="-25000"/>
              <a:t>i</a:t>
            </a:r>
            <a:r>
              <a:rPr lang="zh-CN" altLang="en-US"/>
              <a:t>形成后，还需经</a:t>
            </a:r>
            <a:r>
              <a:rPr lang="en-US" altLang="zh-CN"/>
              <a:t>16×2.5</a:t>
            </a:r>
            <a:r>
              <a:rPr lang="zh-CN" altLang="en-US"/>
              <a:t>＝ </a:t>
            </a:r>
            <a:r>
              <a:rPr lang="en-US" altLang="zh-CN"/>
              <a:t>40</a:t>
            </a:r>
            <a:r>
              <a:rPr lang="en-US" altLang="zh-CN" i="1"/>
              <a:t>t</a:t>
            </a:r>
            <a:r>
              <a:rPr lang="en-US" altLang="zh-CN" baseline="-25000"/>
              <a:t>y</a:t>
            </a:r>
            <a:r>
              <a:rPr lang="zh-CN" altLang="en-US"/>
              <a:t>才能产生全部进位，显然进位时间太长。</a:t>
            </a:r>
          </a:p>
          <a:p>
            <a:pPr lvl="1"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如果能使组间进位也同时产生，必然会更大地提高进位速度，这就是组内、组间均为并行进位的方案。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918529">
            <a:extLst>
              <a:ext uri="{FF2B5EF4-FFF2-40B4-BE49-F238E27FC236}">
                <a16:creationId xmlns:a16="http://schemas.microsoft.com/office/drawing/2014/main" id="{0C229339-307F-4634-BAFF-A6C27D005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）双重分组跳跃进位</a:t>
            </a:r>
          </a:p>
        </p:txBody>
      </p:sp>
      <p:sp>
        <p:nvSpPr>
          <p:cNvPr id="59394" name="文本占位符 918530">
            <a:extLst>
              <a:ext uri="{FF2B5EF4-FFF2-40B4-BE49-F238E27FC236}">
                <a16:creationId xmlns:a16="http://schemas.microsoft.com/office/drawing/2014/main" id="{0A385946-650D-42F8-B397-AB697BE111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284787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>
                <a:solidFill>
                  <a:srgbClr val="A50021"/>
                </a:solidFill>
              </a:rPr>
              <a:t>双重分组跳跃进位</a:t>
            </a:r>
            <a:r>
              <a:rPr lang="zh-CN" altLang="en-US"/>
              <a:t>原理：</a:t>
            </a:r>
          </a:p>
          <a:p>
            <a:pPr marL="990600" lvl="1" indent="-533400">
              <a:lnSpc>
                <a:spcPct val="90000"/>
              </a:lnSpc>
              <a:buFontTx/>
              <a:buAutoNum type="circleNumDbPlain"/>
            </a:pPr>
            <a:r>
              <a:rPr lang="zh-CN" altLang="en-US"/>
              <a:t>将</a:t>
            </a:r>
            <a:r>
              <a:rPr lang="en-US" altLang="zh-CN" i="1"/>
              <a:t>n</a:t>
            </a:r>
            <a:r>
              <a:rPr lang="zh-CN" altLang="en-US"/>
              <a:t>位全加器分成几个大组</a:t>
            </a:r>
          </a:p>
          <a:p>
            <a:pPr marL="990600" lvl="1" indent="-533400">
              <a:lnSpc>
                <a:spcPct val="90000"/>
              </a:lnSpc>
              <a:buFontTx/>
              <a:buAutoNum type="circleNumDbPlain"/>
            </a:pPr>
            <a:r>
              <a:rPr lang="zh-CN" altLang="en-US"/>
              <a:t>每个大组又包含几个小组</a:t>
            </a:r>
          </a:p>
          <a:p>
            <a:pPr marL="990600" lvl="1" indent="-533400">
              <a:lnSpc>
                <a:spcPct val="90000"/>
              </a:lnSpc>
              <a:buFontTx/>
              <a:buAutoNum type="circleNumDbPlain"/>
            </a:pPr>
            <a:r>
              <a:rPr lang="zh-CN" altLang="en-US"/>
              <a:t>每个大组内所包含的各个小组的最高位进位是同时形成的，大组与大组间采用串行进位。 </a:t>
            </a:r>
          </a:p>
          <a:p>
            <a:pPr marL="609600" indent="-609600">
              <a:lnSpc>
                <a:spcPct val="90000"/>
              </a:lnSpc>
            </a:pPr>
            <a:endParaRPr lang="zh-CN" altLang="en-US"/>
          </a:p>
          <a:p>
            <a:pPr marL="609600" indent="-609600">
              <a:lnSpc>
                <a:spcPct val="90000"/>
              </a:lnSpc>
            </a:pPr>
            <a:r>
              <a:rPr lang="zh-CN" altLang="en-US"/>
              <a:t>各小组最高位进位是同时形成的，小组内的其他进位也是同时形成的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/>
              <a:t>故又有</a:t>
            </a:r>
            <a:r>
              <a:rPr lang="zh-CN" altLang="en-US">
                <a:solidFill>
                  <a:srgbClr val="A50021"/>
                </a:solidFill>
              </a:rPr>
              <a:t>“组内并行</a:t>
            </a:r>
            <a:r>
              <a:rPr lang="zh-CN" altLang="en-US"/>
              <a:t>、</a:t>
            </a:r>
            <a:r>
              <a:rPr lang="zh-CN" altLang="en-US">
                <a:solidFill>
                  <a:srgbClr val="A50021"/>
                </a:solidFill>
              </a:rPr>
              <a:t>组间并行”</a:t>
            </a:r>
            <a:r>
              <a:rPr lang="zh-CN" altLang="en-US"/>
              <a:t>之称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/>
              <a:t>注意：两小组内的其他进位与小组的最高位进位并不是同时产生的，。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924673">
            <a:extLst>
              <a:ext uri="{FF2B5EF4-FFF2-40B4-BE49-F238E27FC236}">
                <a16:creationId xmlns:a16="http://schemas.microsoft.com/office/drawing/2014/main" id="{6C053A5C-BCFE-4C40-926F-37DDC0173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双重分组跳跃进位</a:t>
            </a:r>
          </a:p>
        </p:txBody>
      </p:sp>
      <p:sp>
        <p:nvSpPr>
          <p:cNvPr id="60418" name="文本占位符 924674">
            <a:extLst>
              <a:ext uri="{FF2B5EF4-FFF2-40B4-BE49-F238E27FC236}">
                <a16:creationId xmlns:a16="http://schemas.microsoft.com/office/drawing/2014/main" id="{C6319B60-0B9A-4A87-977C-CFD337779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4650" y="1125538"/>
            <a:ext cx="8229600" cy="43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32</a:t>
            </a:r>
            <a:r>
              <a:rPr lang="zh-CN" altLang="en-US" sz="2400"/>
              <a:t>位并行加法器双重分组跳跃进位链的框图 </a:t>
            </a:r>
          </a:p>
        </p:txBody>
      </p:sp>
      <p:graphicFrame>
        <p:nvGraphicFramePr>
          <p:cNvPr id="60419" name="对象 924675">
            <a:extLst>
              <a:ext uri="{FF2B5EF4-FFF2-40B4-BE49-F238E27FC236}">
                <a16:creationId xmlns:a16="http://schemas.microsoft.com/office/drawing/2014/main" id="{F8752132-72B5-4421-AD68-3B298AF89E31}"/>
              </a:ext>
            </a:extLst>
          </p:cNvPr>
          <p:cNvGraphicFramePr>
            <a:graphicFrameLocks/>
          </p:cNvGraphicFramePr>
          <p:nvPr/>
        </p:nvGraphicFramePr>
        <p:xfrm>
          <a:off x="900113" y="1525588"/>
          <a:ext cx="6985000" cy="337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r:id="rId3" imgW="7954485" imgH="3839111" progId="Paint.Picture">
                  <p:embed/>
                </p:oleObj>
              </mc:Choice>
              <mc:Fallback>
                <p:oleObj r:id="rId3" imgW="7954485" imgH="3839111" progId="Paint.Picture">
                  <p:embed/>
                  <p:pic>
                    <p:nvPicPr>
                      <p:cNvPr id="0" name="对象 92467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525588"/>
                        <a:ext cx="6985000" cy="337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矩形 924676">
            <a:extLst>
              <a:ext uri="{FF2B5EF4-FFF2-40B4-BE49-F238E27FC236}">
                <a16:creationId xmlns:a16="http://schemas.microsoft.com/office/drawing/2014/main" id="{C85C104A-15CB-4844-8210-7E523A871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5013325"/>
            <a:ext cx="82296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分两大组，每个大组内包含</a:t>
            </a:r>
            <a:r>
              <a:rPr lang="en-US" altLang="zh-CN" sz="2400" b="1">
                <a:solidFill>
                  <a:srgbClr val="000000"/>
                </a:solidFill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个小组，第一大组内的</a:t>
            </a:r>
            <a:r>
              <a:rPr lang="en-US" altLang="zh-CN" sz="2400" b="1">
                <a:solidFill>
                  <a:srgbClr val="000000"/>
                </a:solidFill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个小组的最高位进位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</a:rPr>
              <a:t>31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</a:rPr>
              <a:t>27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</a:rPr>
              <a:t>23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</a:rPr>
              <a:t>19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是同时产生的；第二大组内</a:t>
            </a:r>
            <a:r>
              <a:rPr lang="en-US" altLang="zh-CN" sz="2400" b="1">
                <a:solidFill>
                  <a:srgbClr val="000000"/>
                </a:solidFill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个小组的最高位进位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</a:rPr>
              <a:t>15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</a:rPr>
              <a:t>11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</a:rPr>
              <a:t>7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</a:rPr>
              <a:t>3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也是同时产生的，而第二大组向第一大组的进位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</a:rPr>
              <a:t>15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采用串行进位方式。</a:t>
            </a:r>
            <a:r>
              <a:rPr lang="zh-CN" altLang="en-US" sz="2400" b="1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929793">
            <a:extLst>
              <a:ext uri="{FF2B5EF4-FFF2-40B4-BE49-F238E27FC236}">
                <a16:creationId xmlns:a16="http://schemas.microsoft.com/office/drawing/2014/main" id="{4D7FB5FE-E85C-4EA0-8F24-DD2030055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双重分组跳跃进位</a:t>
            </a:r>
          </a:p>
        </p:txBody>
      </p:sp>
      <p:sp>
        <p:nvSpPr>
          <p:cNvPr id="61442" name="文本占位符 929794">
            <a:extLst>
              <a:ext uri="{FF2B5EF4-FFF2-40B4-BE49-F238E27FC236}">
                <a16:creationId xmlns:a16="http://schemas.microsoft.com/office/drawing/2014/main" id="{CD696B24-1D5A-4DBC-BB0F-4858C0DB5D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4650" y="1125538"/>
            <a:ext cx="8229600" cy="43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32</a:t>
            </a:r>
            <a:r>
              <a:rPr lang="zh-CN" altLang="en-US" sz="2400"/>
              <a:t>位并行加法器双重分组跳跃进位链的框图 </a:t>
            </a:r>
          </a:p>
        </p:txBody>
      </p:sp>
      <p:graphicFrame>
        <p:nvGraphicFramePr>
          <p:cNvPr id="61443" name="对象 929795">
            <a:extLst>
              <a:ext uri="{FF2B5EF4-FFF2-40B4-BE49-F238E27FC236}">
                <a16:creationId xmlns:a16="http://schemas.microsoft.com/office/drawing/2014/main" id="{44469453-20AC-4AA8-A868-D7F85DCEBD27}"/>
              </a:ext>
            </a:extLst>
          </p:cNvPr>
          <p:cNvGraphicFramePr>
            <a:graphicFrameLocks/>
          </p:cNvGraphicFramePr>
          <p:nvPr/>
        </p:nvGraphicFramePr>
        <p:xfrm>
          <a:off x="827088" y="1506538"/>
          <a:ext cx="5040312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r:id="rId3" imgW="7954485" imgH="3839111" progId="Paint.Picture">
                  <p:embed/>
                </p:oleObj>
              </mc:Choice>
              <mc:Fallback>
                <p:oleObj r:id="rId3" imgW="7954485" imgH="3839111" progId="Paint.Picture">
                  <p:embed/>
                  <p:pic>
                    <p:nvPicPr>
                      <p:cNvPr id="0" name="对象 92979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06538"/>
                        <a:ext cx="5040312" cy="2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矩形 929796">
            <a:extLst>
              <a:ext uri="{FF2B5EF4-FFF2-40B4-BE49-F238E27FC236}">
                <a16:creationId xmlns:a16="http://schemas.microsoft.com/office/drawing/2014/main" id="{C7FF1D33-7702-450A-9E13-D1C35863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149725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ea typeface="楷体_GB2312" pitchFamily="49" charset="-122"/>
              </a:rPr>
              <a:t>以第二大组为例，分析各进位的逻辑关系。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3200" b="1">
              <a:ea typeface="楷体_GB2312" pitchFamily="49" charset="-122"/>
            </a:endParaRPr>
          </a:p>
        </p:txBody>
      </p:sp>
      <p:pic>
        <p:nvPicPr>
          <p:cNvPr id="61445" name="图片 929797" descr="image048">
            <a:extLst>
              <a:ext uri="{FF2B5EF4-FFF2-40B4-BE49-F238E27FC236}">
                <a16:creationId xmlns:a16="http://schemas.microsoft.com/office/drawing/2014/main" id="{907BB0D6-B8BA-45EC-91CF-0F571715C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581525"/>
            <a:ext cx="55435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9799" name="矩形 929798">
            <a:extLst>
              <a:ext uri="{FF2B5EF4-FFF2-40B4-BE49-F238E27FC236}">
                <a16:creationId xmlns:a16="http://schemas.microsoft.com/office/drawing/2014/main" id="{D9D45794-712D-4C48-B52E-439E6395C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734050"/>
            <a:ext cx="8207375" cy="1016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D</a:t>
            </a:r>
            <a:r>
              <a:rPr lang="en-US" altLang="zh-CN" sz="2000" baseline="-25000">
                <a:solidFill>
                  <a:srgbClr val="000000"/>
                </a:solidFill>
              </a:rPr>
              <a:t>8</a:t>
            </a:r>
            <a:r>
              <a:rPr lang="zh-CN" altLang="en-US" sz="2000">
                <a:solidFill>
                  <a:srgbClr val="000000"/>
                </a:solidFill>
              </a:rPr>
              <a:t>与本小组内的</a:t>
            </a:r>
            <a:r>
              <a:rPr lang="en-US" altLang="zh-CN" sz="2000" i="1">
                <a:solidFill>
                  <a:srgbClr val="000000"/>
                </a:solidFill>
              </a:rPr>
              <a:t>d</a:t>
            </a:r>
            <a:r>
              <a:rPr lang="en-US" altLang="zh-CN" sz="2000" baseline="-25000">
                <a:solidFill>
                  <a:srgbClr val="000000"/>
                </a:solidFill>
              </a:rPr>
              <a:t>i</a:t>
            </a:r>
            <a:r>
              <a:rPr lang="zh-CN" altLang="en-US" sz="2000">
                <a:solidFill>
                  <a:srgbClr val="000000"/>
                </a:solidFill>
              </a:rPr>
              <a:t>、</a:t>
            </a:r>
            <a:r>
              <a:rPr lang="en-US" altLang="zh-CN" sz="2000" i="1">
                <a:solidFill>
                  <a:srgbClr val="000000"/>
                </a:solidFill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</a:rPr>
              <a:t>i</a:t>
            </a:r>
            <a:r>
              <a:rPr lang="zh-CN" altLang="en-US" sz="2000">
                <a:solidFill>
                  <a:srgbClr val="000000"/>
                </a:solidFill>
              </a:rPr>
              <a:t>有关，不依赖外来进</a:t>
            </a:r>
            <a:r>
              <a:rPr lang="en-US" altLang="zh-CN" sz="2000" i="1">
                <a:solidFill>
                  <a:srgbClr val="000000"/>
                </a:solidFill>
              </a:rPr>
              <a:t>C</a:t>
            </a:r>
            <a:r>
              <a:rPr lang="en-US" altLang="zh-CN" sz="2000" baseline="-25000">
                <a:solidFill>
                  <a:srgbClr val="000000"/>
                </a:solidFill>
              </a:rPr>
              <a:t>-1</a:t>
            </a:r>
            <a:r>
              <a:rPr lang="zh-CN" altLang="en-US" sz="2000">
                <a:solidFill>
                  <a:srgbClr val="000000"/>
                </a:solidFill>
              </a:rPr>
              <a:t>，故称</a:t>
            </a:r>
            <a:r>
              <a:rPr lang="en-US" altLang="zh-CN" sz="2000" i="1">
                <a:solidFill>
                  <a:srgbClr val="000000"/>
                </a:solidFill>
              </a:rPr>
              <a:t>D</a:t>
            </a:r>
            <a:r>
              <a:rPr lang="en-US" altLang="zh-CN" sz="2000" baseline="-25000">
                <a:solidFill>
                  <a:srgbClr val="000000"/>
                </a:solidFill>
              </a:rPr>
              <a:t>8</a:t>
            </a:r>
            <a:r>
              <a:rPr lang="zh-CN" altLang="en-US" sz="2000">
                <a:solidFill>
                  <a:srgbClr val="000000"/>
                </a:solidFill>
              </a:rPr>
              <a:t>为第八小组的本地进位， </a:t>
            </a:r>
            <a:r>
              <a:rPr lang="en-US" altLang="zh-CN" sz="2000">
                <a:solidFill>
                  <a:srgbClr val="000000"/>
                </a:solidFill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</a:rPr>
              <a:t>8</a:t>
            </a:r>
            <a:r>
              <a:rPr lang="en-US" altLang="zh-CN" sz="2000">
                <a:solidFill>
                  <a:srgbClr val="000000"/>
                </a:solidFill>
              </a:rPr>
              <a:t> </a:t>
            </a:r>
            <a:r>
              <a:rPr lang="zh-CN" altLang="en-US" sz="2000">
                <a:solidFill>
                  <a:srgbClr val="000000"/>
                </a:solidFill>
              </a:rPr>
              <a:t>是将低位进位</a:t>
            </a:r>
            <a:r>
              <a:rPr lang="en-US" altLang="zh-CN" sz="2000" i="1">
                <a:solidFill>
                  <a:srgbClr val="000000"/>
                </a:solidFill>
              </a:rPr>
              <a:t>C</a:t>
            </a:r>
            <a:r>
              <a:rPr lang="en-US" altLang="zh-CN" sz="2000" baseline="-25000">
                <a:solidFill>
                  <a:srgbClr val="000000"/>
                </a:solidFill>
              </a:rPr>
              <a:t>-1</a:t>
            </a:r>
            <a:r>
              <a:rPr lang="zh-CN" altLang="en-US" sz="2000">
                <a:solidFill>
                  <a:srgbClr val="000000"/>
                </a:solidFill>
              </a:rPr>
              <a:t>传到高位小组的条件，故称</a:t>
            </a:r>
            <a:r>
              <a:rPr lang="en-US" altLang="zh-CN" sz="2000" i="1">
                <a:solidFill>
                  <a:srgbClr val="000000"/>
                </a:solidFill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</a:rPr>
              <a:t>8</a:t>
            </a:r>
            <a:r>
              <a:rPr lang="zh-CN" altLang="en-US" sz="2000">
                <a:solidFill>
                  <a:srgbClr val="000000"/>
                </a:solidFill>
              </a:rPr>
              <a:t>为第八小组的传送条件。</a:t>
            </a:r>
            <a:r>
              <a:rPr lang="zh-CN" alt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927745">
            <a:extLst>
              <a:ext uri="{FF2B5EF4-FFF2-40B4-BE49-F238E27FC236}">
                <a16:creationId xmlns:a16="http://schemas.microsoft.com/office/drawing/2014/main" id="{04BE5A36-2F25-42B5-A3CE-E28D77FBA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双重分组跳跃进位</a:t>
            </a:r>
          </a:p>
        </p:txBody>
      </p:sp>
      <p:sp>
        <p:nvSpPr>
          <p:cNvPr id="62466" name="文本占位符 927746">
            <a:extLst>
              <a:ext uri="{FF2B5EF4-FFF2-40B4-BE49-F238E27FC236}">
                <a16:creationId xmlns:a16="http://schemas.microsoft.com/office/drawing/2014/main" id="{41613774-DAD3-42FF-8C90-CB0DA11ED4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4650" y="981075"/>
            <a:ext cx="8229600" cy="43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32</a:t>
            </a:r>
            <a:r>
              <a:rPr lang="zh-CN" altLang="en-US" sz="2400"/>
              <a:t>位并行加法器双重分组跳跃进位链的框图 </a:t>
            </a:r>
          </a:p>
        </p:txBody>
      </p:sp>
      <p:graphicFrame>
        <p:nvGraphicFramePr>
          <p:cNvPr id="62467" name="对象 927747">
            <a:extLst>
              <a:ext uri="{FF2B5EF4-FFF2-40B4-BE49-F238E27FC236}">
                <a16:creationId xmlns:a16="http://schemas.microsoft.com/office/drawing/2014/main" id="{0C60939B-7BA2-4989-8920-C88823ABB166}"/>
              </a:ext>
            </a:extLst>
          </p:cNvPr>
          <p:cNvGraphicFramePr>
            <a:graphicFrameLocks/>
          </p:cNvGraphicFramePr>
          <p:nvPr/>
        </p:nvGraphicFramePr>
        <p:xfrm>
          <a:off x="1547813" y="1368425"/>
          <a:ext cx="5543550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9" r:id="rId3" imgW="7954485" imgH="3839111" progId="Paint.Picture">
                  <p:embed/>
                </p:oleObj>
              </mc:Choice>
              <mc:Fallback>
                <p:oleObj r:id="rId3" imgW="7954485" imgH="3839111" progId="Paint.Picture">
                  <p:embed/>
                  <p:pic>
                    <p:nvPicPr>
                      <p:cNvPr id="0" name="对象 92774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368425"/>
                        <a:ext cx="5543550" cy="191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矩形 927748">
            <a:extLst>
              <a:ext uri="{FF2B5EF4-FFF2-40B4-BE49-F238E27FC236}">
                <a16:creationId xmlns:a16="http://schemas.microsoft.com/office/drawing/2014/main" id="{543A2C19-7739-4D68-B2CC-B7594630D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57563"/>
            <a:ext cx="82073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ea typeface="楷体_GB2312" pitchFamily="49" charset="-122"/>
              </a:rPr>
              <a:t>以第二大组为例，分析各进位的逻辑关系。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 b="1"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 b="1"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A50021"/>
                </a:solidFill>
                <a:ea typeface="楷体_GB2312" pitchFamily="49" charset="-122"/>
              </a:rPr>
              <a:t>同理</a:t>
            </a:r>
            <a:r>
              <a:rPr lang="zh-CN" altLang="en-US" sz="2000" b="1">
                <a:ea typeface="楷体_GB2312" pitchFamily="49" charset="-122"/>
              </a:rPr>
              <a:t>可写出第五、六、七小组的最高位进位表达式：</a:t>
            </a:r>
            <a:r>
              <a:rPr lang="zh-CN" altLang="en-US" sz="3200" b="1">
                <a:ea typeface="楷体_GB2312" pitchFamily="49" charset="-122"/>
              </a:rPr>
              <a:t> </a:t>
            </a:r>
          </a:p>
        </p:txBody>
      </p:sp>
      <p:pic>
        <p:nvPicPr>
          <p:cNvPr id="62469" name="图片 927750" descr="image048">
            <a:extLst>
              <a:ext uri="{FF2B5EF4-FFF2-40B4-BE49-F238E27FC236}">
                <a16:creationId xmlns:a16="http://schemas.microsoft.com/office/drawing/2014/main" id="{2A6A7283-67C2-4969-B941-197236589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748088"/>
            <a:ext cx="55435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图片 927762" descr="image054">
            <a:extLst>
              <a:ext uri="{FF2B5EF4-FFF2-40B4-BE49-F238E27FC236}">
                <a16:creationId xmlns:a16="http://schemas.microsoft.com/office/drawing/2014/main" id="{738A944B-3731-4590-A7D2-1DD03209B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868863"/>
            <a:ext cx="42481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图片 927763" descr="image056">
            <a:extLst>
              <a:ext uri="{FF2B5EF4-FFF2-40B4-BE49-F238E27FC236}">
                <a16:creationId xmlns:a16="http://schemas.microsoft.com/office/drawing/2014/main" id="{5D8D123B-946C-4699-96D3-1ED531F52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516563"/>
            <a:ext cx="431958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图片 927764" descr="image058">
            <a:extLst>
              <a:ext uri="{FF2B5EF4-FFF2-40B4-BE49-F238E27FC236}">
                <a16:creationId xmlns:a16="http://schemas.microsoft.com/office/drawing/2014/main" id="{E1A4BDAF-F52E-4AB2-9446-7FB54A2F8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6092825"/>
            <a:ext cx="59039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881665">
            <a:extLst>
              <a:ext uri="{FF2B5EF4-FFF2-40B4-BE49-F238E27FC236}">
                <a16:creationId xmlns:a16="http://schemas.microsoft.com/office/drawing/2014/main" id="{A0266823-0357-41C8-B758-778E09287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浮点数的表示</a:t>
            </a:r>
          </a:p>
        </p:txBody>
      </p:sp>
      <p:sp>
        <p:nvSpPr>
          <p:cNvPr id="8194" name="文本占位符 881666">
            <a:extLst>
              <a:ext uri="{FF2B5EF4-FFF2-40B4-BE49-F238E27FC236}">
                <a16:creationId xmlns:a16="http://schemas.microsoft.com/office/drawing/2014/main" id="{FC22D134-ED34-48B0-9974-29CA615E5A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机器中任何一个浮点数可写成</a:t>
            </a:r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 i="1">
                <a:solidFill>
                  <a:srgbClr val="A50021"/>
                </a:solidFill>
              </a:rPr>
              <a:t>Ｓ</a:t>
            </a:r>
            <a:r>
              <a:rPr lang="en-US" altLang="zh-CN" sz="2800" i="1" baseline="-25000">
                <a:solidFill>
                  <a:srgbClr val="A50021"/>
                </a:solidFill>
              </a:rPr>
              <a:t>x</a:t>
            </a:r>
            <a:r>
              <a:rPr lang="zh-CN" altLang="en-US" sz="2800">
                <a:solidFill>
                  <a:srgbClr val="A50021"/>
                </a:solidFill>
              </a:rPr>
              <a:t>为浮点数的尾数</a:t>
            </a:r>
            <a:r>
              <a:rPr lang="zh-CN" altLang="en-US" sz="2800"/>
              <a:t>，一般为绝对值小于</a:t>
            </a:r>
            <a:r>
              <a:rPr lang="en-US" altLang="zh-CN" sz="2800"/>
              <a:t>1</a:t>
            </a:r>
            <a:r>
              <a:rPr lang="zh-CN" altLang="en-US" sz="2800"/>
              <a:t>的规格化数</a:t>
            </a:r>
            <a:r>
              <a:rPr lang="en-US" altLang="zh-CN" sz="2800"/>
              <a:t>(</a:t>
            </a:r>
            <a:r>
              <a:rPr lang="zh-CN" altLang="en-US" sz="2800"/>
              <a:t>补码表示时允许为</a:t>
            </a:r>
            <a:r>
              <a:rPr lang="en-US" altLang="zh-CN" sz="2800"/>
              <a:t>-1)</a:t>
            </a:r>
            <a:r>
              <a:rPr lang="zh-CN" altLang="en-US" sz="2800"/>
              <a:t>，机器中可用原码或补码表示。</a:t>
            </a:r>
          </a:p>
          <a:p>
            <a:r>
              <a:rPr lang="en-US" altLang="zh-CN" sz="2800">
                <a:solidFill>
                  <a:srgbClr val="A50021"/>
                </a:solidFill>
              </a:rPr>
              <a:t>j</a:t>
            </a:r>
            <a:r>
              <a:rPr lang="en-US" altLang="zh-CN" sz="2800" baseline="-25000">
                <a:solidFill>
                  <a:srgbClr val="A50021"/>
                </a:solidFill>
              </a:rPr>
              <a:t>x</a:t>
            </a:r>
            <a:r>
              <a:rPr lang="zh-CN" altLang="en-US" sz="2800">
                <a:solidFill>
                  <a:srgbClr val="A50021"/>
                </a:solidFill>
              </a:rPr>
              <a:t>为浮点数的阶码</a:t>
            </a:r>
            <a:r>
              <a:rPr lang="zh-CN" altLang="en-US" sz="2800"/>
              <a:t>，一般为整数，机器中大多用补码或移码表示。</a:t>
            </a:r>
          </a:p>
          <a:p>
            <a:r>
              <a:rPr lang="en-US" altLang="zh-CN" sz="2800">
                <a:solidFill>
                  <a:srgbClr val="A50021"/>
                </a:solidFill>
              </a:rPr>
              <a:t>r</a:t>
            </a:r>
            <a:r>
              <a:rPr lang="zh-CN" altLang="en-US" sz="2800">
                <a:solidFill>
                  <a:srgbClr val="A50021"/>
                </a:solidFill>
              </a:rPr>
              <a:t>为浮点数的基数</a:t>
            </a:r>
            <a:r>
              <a:rPr lang="zh-CN" altLang="en-US" sz="2800"/>
              <a:t>，常用</a:t>
            </a:r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en-US" altLang="zh-CN" sz="2800"/>
              <a:t>4</a:t>
            </a:r>
            <a:r>
              <a:rPr lang="zh-CN" altLang="en-US" sz="2800"/>
              <a:t>、</a:t>
            </a:r>
            <a:r>
              <a:rPr lang="en-US" altLang="zh-CN" sz="2800"/>
              <a:t>8</a:t>
            </a:r>
            <a:r>
              <a:rPr lang="zh-CN" altLang="en-US" sz="2800"/>
              <a:t>或</a:t>
            </a:r>
            <a:r>
              <a:rPr lang="en-US" altLang="zh-CN" sz="2800"/>
              <a:t>16</a:t>
            </a:r>
            <a:r>
              <a:rPr lang="zh-CN" altLang="en-US" sz="2800"/>
              <a:t>表示。以下以基数为</a:t>
            </a:r>
            <a:r>
              <a:rPr lang="en-US" altLang="zh-CN" sz="2800"/>
              <a:t>2</a:t>
            </a:r>
            <a:r>
              <a:rPr lang="zh-CN" altLang="en-US" sz="2800"/>
              <a:t>进行讨论。 </a:t>
            </a:r>
          </a:p>
        </p:txBody>
      </p:sp>
      <p:graphicFrame>
        <p:nvGraphicFramePr>
          <p:cNvPr id="8195" name="对象 881667">
            <a:extLst>
              <a:ext uri="{FF2B5EF4-FFF2-40B4-BE49-F238E27FC236}">
                <a16:creationId xmlns:a16="http://schemas.microsoft.com/office/drawing/2014/main" id="{BC207B61-A87D-4736-AAC7-C799E891E8E1}"/>
              </a:ext>
            </a:extLst>
          </p:cNvPr>
          <p:cNvGraphicFramePr>
            <a:graphicFrameLocks/>
          </p:cNvGraphicFramePr>
          <p:nvPr/>
        </p:nvGraphicFramePr>
        <p:xfrm>
          <a:off x="2627313" y="1844675"/>
          <a:ext cx="2665412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3" imgW="724529" imgH="254221" progId="Equation.3">
                  <p:embed/>
                </p:oleObj>
              </mc:Choice>
              <mc:Fallback>
                <p:oleObj r:id="rId3" imgW="724529" imgH="254221" progId="Equation.3">
                  <p:embed/>
                  <p:pic>
                    <p:nvPicPr>
                      <p:cNvPr id="0" name="对象 88166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844675"/>
                        <a:ext cx="2665412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925697">
            <a:extLst>
              <a:ext uri="{FF2B5EF4-FFF2-40B4-BE49-F238E27FC236}">
                <a16:creationId xmlns:a16="http://schemas.microsoft.com/office/drawing/2014/main" id="{C2F1BC63-464D-4AEC-9ED0-CD4EFA5F2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双重分组跳跃进位</a:t>
            </a:r>
          </a:p>
        </p:txBody>
      </p:sp>
      <p:sp>
        <p:nvSpPr>
          <p:cNvPr id="63490" name="文本占位符 925698">
            <a:extLst>
              <a:ext uri="{FF2B5EF4-FFF2-40B4-BE49-F238E27FC236}">
                <a16:creationId xmlns:a16="http://schemas.microsoft.com/office/drawing/2014/main" id="{B915BF09-3B74-4B4E-BE55-163875811F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76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进一步展开又得：</a:t>
            </a:r>
            <a:r>
              <a:rPr lang="zh-CN" altLang="en-US"/>
              <a:t> </a:t>
            </a:r>
          </a:p>
        </p:txBody>
      </p:sp>
      <p:pic>
        <p:nvPicPr>
          <p:cNvPr id="63491" name="图片 925700" descr="image060">
            <a:extLst>
              <a:ext uri="{FF2B5EF4-FFF2-40B4-BE49-F238E27FC236}">
                <a16:creationId xmlns:a16="http://schemas.microsoft.com/office/drawing/2014/main" id="{0E1AD07A-D81E-4E42-BF89-E4115EEF7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628775"/>
            <a:ext cx="62642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5704" name="组合 925703">
            <a:extLst>
              <a:ext uri="{FF2B5EF4-FFF2-40B4-BE49-F238E27FC236}">
                <a16:creationId xmlns:a16="http://schemas.microsoft.com/office/drawing/2014/main" id="{8896EA7D-91E6-443B-A7E8-C7A70A6C7CD5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284538"/>
            <a:ext cx="8229600" cy="3487737"/>
            <a:chOff x="295" y="2069"/>
            <a:chExt cx="5184" cy="2197"/>
          </a:xfrm>
        </p:grpSpPr>
        <p:graphicFrame>
          <p:nvGraphicFramePr>
            <p:cNvPr id="63493" name="对象 925702">
              <a:extLst>
                <a:ext uri="{FF2B5EF4-FFF2-40B4-BE49-F238E27FC236}">
                  <a16:creationId xmlns:a16="http://schemas.microsoft.com/office/drawing/2014/main" id="{47661645-30B6-45DD-817D-D15BDDFE027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43" y="2296"/>
            <a:ext cx="3175" cy="19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2" r:id="rId4" imgW="7009524" imgH="4780952" progId="Paint.Picture">
                    <p:embed/>
                  </p:oleObj>
                </mc:Choice>
                <mc:Fallback>
                  <p:oleObj r:id="rId4" imgW="7009524" imgH="4780952" progId="Paint.Picture">
                    <p:embed/>
                    <p:pic>
                      <p:nvPicPr>
                        <p:cNvPr id="0" name="对象 9257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" y="2296"/>
                          <a:ext cx="3175" cy="19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4" name="矩形 925701">
              <a:extLst>
                <a:ext uri="{FF2B5EF4-FFF2-40B4-BE49-F238E27FC236}">
                  <a16:creationId xmlns:a16="http://schemas.microsoft.com/office/drawing/2014/main" id="{448788F7-221D-43F5-BC6D-72A83AF85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069"/>
              <a:ext cx="5184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zh-CN" altLang="en-US" sz="2400" b="1">
                  <a:ea typeface="楷体_GB2312" pitchFamily="49" charset="-122"/>
                </a:rPr>
                <a:t>可得大组跳跃进位链 ：</a:t>
              </a:r>
              <a:r>
                <a:rPr lang="zh-CN" altLang="en-US" sz="3200" b="1">
                  <a:ea typeface="楷体_GB2312" pitchFamily="49" charset="-122"/>
                </a:rPr>
                <a:t> </a:t>
              </a:r>
            </a:p>
          </p:txBody>
        </p:sp>
      </p:grpSp>
      <p:sp>
        <p:nvSpPr>
          <p:cNvPr id="925705" name="文本框 925704">
            <a:extLst>
              <a:ext uri="{FF2B5EF4-FFF2-40B4-BE49-F238E27FC236}">
                <a16:creationId xmlns:a16="http://schemas.microsoft.com/office/drawing/2014/main" id="{4961A203-78FF-4AFD-A17A-DA2815EC8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038600"/>
            <a:ext cx="3095625" cy="19272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由图可见，当</a:t>
            </a:r>
            <a:r>
              <a:rPr lang="en-US" altLang="zh-CN" sz="24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4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4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(i=5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8)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及外来进位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形成后，再经过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2.5</a:t>
            </a:r>
            <a:r>
              <a:rPr lang="en-US" altLang="zh-CN" sz="24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4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便可同时产生</a:t>
            </a:r>
            <a:r>
              <a:rPr lang="en-US" altLang="zh-CN" sz="24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l5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70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932865">
            <a:extLst>
              <a:ext uri="{FF2B5EF4-FFF2-40B4-BE49-F238E27FC236}">
                <a16:creationId xmlns:a16="http://schemas.microsoft.com/office/drawing/2014/main" id="{5F2B8869-F47D-4E34-B082-4616BD925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双重分组跳跃进位</a:t>
            </a:r>
          </a:p>
        </p:txBody>
      </p:sp>
      <p:sp>
        <p:nvSpPr>
          <p:cNvPr id="64514" name="文本占位符 932866">
            <a:extLst>
              <a:ext uri="{FF2B5EF4-FFF2-40B4-BE49-F238E27FC236}">
                <a16:creationId xmlns:a16="http://schemas.microsoft.com/office/drawing/2014/main" id="{E6DE308F-364F-40D4-A668-D536720042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152525"/>
          </a:xfrm>
        </p:spPr>
        <p:txBody>
          <a:bodyPr/>
          <a:lstStyle/>
          <a:p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 baseline="-30000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 i="1">
                <a:solidFill>
                  <a:srgbClr val="000000"/>
                </a:solidFill>
              </a:rPr>
              <a:t>T</a:t>
            </a:r>
            <a:r>
              <a:rPr lang="en-US" altLang="zh-CN" baseline="-30000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</a:rPr>
              <a:t>它们都是由小组产生的，按其逻辑表达式可画出相应的电路如下图所示。</a:t>
            </a:r>
            <a:r>
              <a:rPr lang="zh-CN" altLang="en-US"/>
              <a:t> </a:t>
            </a:r>
          </a:p>
        </p:txBody>
      </p:sp>
      <p:graphicFrame>
        <p:nvGraphicFramePr>
          <p:cNvPr id="64515" name="对象 932868">
            <a:extLst>
              <a:ext uri="{FF2B5EF4-FFF2-40B4-BE49-F238E27FC236}">
                <a16:creationId xmlns:a16="http://schemas.microsoft.com/office/drawing/2014/main" id="{16A40105-DE6A-4BD9-88E8-4FB8DD51107D}"/>
              </a:ext>
            </a:extLst>
          </p:cNvPr>
          <p:cNvGraphicFramePr>
            <a:graphicFrameLocks/>
          </p:cNvGraphicFramePr>
          <p:nvPr/>
        </p:nvGraphicFramePr>
        <p:xfrm>
          <a:off x="971550" y="2276475"/>
          <a:ext cx="6551613" cy="411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r:id="rId3" imgW="6771429" imgH="4258269" progId="Paint.Picture">
                  <p:embed/>
                </p:oleObj>
              </mc:Choice>
              <mc:Fallback>
                <p:oleObj r:id="rId3" imgW="6771429" imgH="4258269" progId="Paint.Picture">
                  <p:embed/>
                  <p:pic>
                    <p:nvPicPr>
                      <p:cNvPr id="0" name="对象 93286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76475"/>
                        <a:ext cx="6551613" cy="411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870" name="文本框 932869">
            <a:extLst>
              <a:ext uri="{FF2B5EF4-FFF2-40B4-BE49-F238E27FC236}">
                <a16:creationId xmlns:a16="http://schemas.microsoft.com/office/drawing/2014/main" id="{6069675E-D835-4050-8CB0-F148476F5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290888"/>
            <a:ext cx="6408738" cy="1930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每小组可产生本小组的本地进位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和传送条件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以及组内的各低位进位，但不能产生组内最高位进位，即</a:t>
            </a:r>
          </a:p>
          <a:p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　　第五组形成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，不产生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　　第六组形成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，不产生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　　第七组形成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，不产生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　　第八组形成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 </a:t>
            </a:r>
            <a:r>
              <a:rPr lang="zh-CN" altLang="en-US" b="1">
                <a:solidFill>
                  <a:srgbClr val="000000"/>
                </a:solidFill>
              </a:rPr>
              <a:t>，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不产生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7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7" name="对象 926723">
            <a:extLst>
              <a:ext uri="{FF2B5EF4-FFF2-40B4-BE49-F238E27FC236}">
                <a16:creationId xmlns:a16="http://schemas.microsoft.com/office/drawing/2014/main" id="{4BC2B76F-FB9A-435D-A53B-CF519387AE7D}"/>
              </a:ext>
            </a:extLst>
          </p:cNvPr>
          <p:cNvGraphicFramePr>
            <a:graphicFrameLocks/>
          </p:cNvGraphicFramePr>
          <p:nvPr/>
        </p:nvGraphicFramePr>
        <p:xfrm>
          <a:off x="179388" y="2060575"/>
          <a:ext cx="5975350" cy="328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r:id="rId3" imgW="3428571" imgH="1952898" progId="Paint.Picture">
                  <p:embed/>
                </p:oleObj>
              </mc:Choice>
              <mc:Fallback>
                <p:oleObj r:id="rId3" imgW="3428571" imgH="1952898" progId="Paint.Picture">
                  <p:embed/>
                  <p:pic>
                    <p:nvPicPr>
                      <p:cNvPr id="0" name="对象 92672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060575"/>
                        <a:ext cx="5975350" cy="328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8" name="标题 926721">
            <a:extLst>
              <a:ext uri="{FF2B5EF4-FFF2-40B4-BE49-F238E27FC236}">
                <a16:creationId xmlns:a16="http://schemas.microsoft.com/office/drawing/2014/main" id="{F660D2EC-C564-4C3E-8F17-2957DBF16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双重分组跳跃进位</a:t>
            </a:r>
          </a:p>
        </p:txBody>
      </p:sp>
      <p:sp>
        <p:nvSpPr>
          <p:cNvPr id="65539" name="文本占位符 926722">
            <a:extLst>
              <a:ext uri="{FF2B5EF4-FFF2-40B4-BE49-F238E27FC236}">
                <a16:creationId xmlns:a16="http://schemas.microsoft.com/office/drawing/2014/main" id="{274839D1-F9F0-4B3A-8B84-94F8A59811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865187"/>
          </a:xfrm>
        </p:spPr>
        <p:txBody>
          <a:bodyPr/>
          <a:lstStyle/>
          <a:p>
            <a:r>
              <a:rPr lang="zh-CN" altLang="en-US" sz="2400"/>
              <a:t>由大组跳跃进位链和小组跳跃进位链的线路可构成</a:t>
            </a:r>
            <a:r>
              <a:rPr lang="en-US" altLang="zh-CN" sz="2400"/>
              <a:t>16</a:t>
            </a:r>
            <a:r>
              <a:rPr lang="zh-CN" altLang="en-US" sz="2400"/>
              <a:t>位加法器的双重分组跳跃进位链框图。</a:t>
            </a:r>
          </a:p>
        </p:txBody>
      </p:sp>
      <p:sp>
        <p:nvSpPr>
          <p:cNvPr id="926725" name="文本框 926724">
            <a:extLst>
              <a:ext uri="{FF2B5EF4-FFF2-40B4-BE49-F238E27FC236}">
                <a16:creationId xmlns:a16="http://schemas.microsoft.com/office/drawing/2014/main" id="{687C8A6F-2F32-42A4-9171-253FD1916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8" y="1916113"/>
            <a:ext cx="2881312" cy="4826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、及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外来进位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形成后开始后，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AutoNum type="circleNumDbPlain"/>
            </a:pP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经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2.5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：形成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和全部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AutoNum type="circleNumDbPlain"/>
            </a:pP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再经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2.5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y </a:t>
            </a:r>
            <a:r>
              <a:rPr lang="zh-CN" altLang="en-US" b="1">
                <a:solidFill>
                  <a:srgbClr val="000000"/>
                </a:solidFill>
              </a:rPr>
              <a:t>：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形成大组内的四个进位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l5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l1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AutoNum type="circleNumDbPlain"/>
            </a:pP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再经过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2.5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y </a:t>
            </a:r>
            <a:r>
              <a:rPr lang="zh-CN" altLang="en-US" b="1">
                <a:solidFill>
                  <a:srgbClr val="000000"/>
                </a:solidFill>
              </a:rPr>
              <a:t>：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形成第五、六、七小组的其余进位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l4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</p:txBody>
      </p:sp>
      <p:sp>
        <p:nvSpPr>
          <p:cNvPr id="926727" name="矩形 926726">
            <a:extLst>
              <a:ext uri="{FF2B5EF4-FFF2-40B4-BE49-F238E27FC236}">
                <a16:creationId xmlns:a16="http://schemas.microsoft.com/office/drawing/2014/main" id="{7977F297-DDE9-430B-9AC5-D867AED11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373688"/>
            <a:ext cx="5040313" cy="1320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可见，按双重分组设计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n=16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的进位链，最长进位时间为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7.5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，比单重分组进位链又省了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2.5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。随着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的增大，双重分组的优越性显得格外突出。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5" grpId="0" animBg="1"/>
      <p:bldP spid="92672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1" name="对象 934915">
            <a:extLst>
              <a:ext uri="{FF2B5EF4-FFF2-40B4-BE49-F238E27FC236}">
                <a16:creationId xmlns:a16="http://schemas.microsoft.com/office/drawing/2014/main" id="{856A0B3F-D505-4E61-8984-A00A338D093B}"/>
              </a:ext>
            </a:extLst>
          </p:cNvPr>
          <p:cNvGraphicFramePr>
            <a:graphicFrameLocks/>
          </p:cNvGraphicFramePr>
          <p:nvPr/>
        </p:nvGraphicFramePr>
        <p:xfrm>
          <a:off x="900113" y="1412875"/>
          <a:ext cx="5903912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1" r:id="rId4" imgW="7954485" imgH="3839111" progId="Paint.Picture">
                  <p:embed/>
                </p:oleObj>
              </mc:Choice>
              <mc:Fallback>
                <p:oleObj r:id="rId4" imgW="7954485" imgH="3839111" progId="Paint.Picture">
                  <p:embed/>
                  <p:pic>
                    <p:nvPicPr>
                      <p:cNvPr id="0" name="对象 9349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12875"/>
                        <a:ext cx="5903912" cy="284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2" name="标题 934913">
            <a:extLst>
              <a:ext uri="{FF2B5EF4-FFF2-40B4-BE49-F238E27FC236}">
                <a16:creationId xmlns:a16="http://schemas.microsoft.com/office/drawing/2014/main" id="{3C2C94DF-73E2-4F64-9B34-66D16A0E9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双重分组跳跃进位</a:t>
            </a:r>
          </a:p>
        </p:txBody>
      </p:sp>
      <p:sp>
        <p:nvSpPr>
          <p:cNvPr id="66563" name="文本占位符 934914">
            <a:extLst>
              <a:ext uri="{FF2B5EF4-FFF2-40B4-BE49-F238E27FC236}">
                <a16:creationId xmlns:a16="http://schemas.microsoft.com/office/drawing/2014/main" id="{0C9B74E6-1245-4184-81A8-5A574F2C89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4650" y="1125538"/>
            <a:ext cx="8229600" cy="43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32</a:t>
            </a:r>
            <a:r>
              <a:rPr lang="zh-CN" altLang="en-US" sz="2400"/>
              <a:t>位并行加法器双重分组跳跃进位链的框图 </a:t>
            </a:r>
          </a:p>
        </p:txBody>
      </p:sp>
      <p:sp>
        <p:nvSpPr>
          <p:cNvPr id="934918" name="文本框 934917">
            <a:extLst>
              <a:ext uri="{FF2B5EF4-FFF2-40B4-BE49-F238E27FC236}">
                <a16:creationId xmlns:a16="http://schemas.microsoft.com/office/drawing/2014/main" id="{AD43BBB4-A7CD-427C-8B6C-36D0BA8C5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365625"/>
            <a:ext cx="8569325" cy="2235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、及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外来进位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形成后开始后，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AutoNum type="circleNumDbPlain"/>
            </a:pP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经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2.5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：形成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和全部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AutoNum type="circleNumDbPlain"/>
            </a:pP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再经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2.5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y </a:t>
            </a:r>
            <a:r>
              <a:rPr lang="zh-CN" altLang="en-US" b="1">
                <a:solidFill>
                  <a:srgbClr val="000000"/>
                </a:solidFill>
              </a:rPr>
              <a:t>：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形成第二大组内的四个进位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l5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l1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AutoNum type="circleNumDbPlain"/>
            </a:pP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再经过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2.5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y </a:t>
            </a:r>
            <a:r>
              <a:rPr lang="zh-CN" altLang="en-US" b="1">
                <a:solidFill>
                  <a:srgbClr val="000000"/>
                </a:solidFill>
              </a:rPr>
              <a:t>：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形成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l8</a:t>
            </a:r>
            <a:r>
              <a:rPr lang="zh-CN" altLang="en-US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 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l4</a:t>
            </a:r>
            <a:r>
              <a:rPr lang="zh-CN" altLang="en-US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31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27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AutoNum type="circleNumDbPlain"/>
            </a:pP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再经过</a:t>
            </a:r>
            <a:r>
              <a:rPr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2.5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y </a:t>
            </a:r>
            <a:r>
              <a:rPr lang="zh-CN" altLang="en-US" b="1">
                <a:solidFill>
                  <a:srgbClr val="000000"/>
                </a:solidFill>
              </a:rPr>
              <a:t>：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形成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30</a:t>
            </a:r>
            <a:r>
              <a:rPr lang="zh-CN" altLang="en-US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28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 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26</a:t>
            </a:r>
            <a:r>
              <a:rPr lang="zh-CN" altLang="en-US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22</a:t>
            </a:r>
            <a:r>
              <a:rPr lang="zh-CN" altLang="en-US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 baseline="-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935937">
            <a:extLst>
              <a:ext uri="{FF2B5EF4-FFF2-40B4-BE49-F238E27FC236}">
                <a16:creationId xmlns:a16="http://schemas.microsoft.com/office/drawing/2014/main" id="{1D8D0E64-2A04-4104-9B30-9E75B4C1A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进位方案选择和实例</a:t>
            </a:r>
          </a:p>
        </p:txBody>
      </p:sp>
      <p:sp>
        <p:nvSpPr>
          <p:cNvPr id="68610" name="文本占位符 935938">
            <a:extLst>
              <a:ext uri="{FF2B5EF4-FFF2-40B4-BE49-F238E27FC236}">
                <a16:creationId xmlns:a16="http://schemas.microsoft.com/office/drawing/2014/main" id="{D8F0FE2A-4659-4466-9AC0-69622B05A7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机器究竟采用哪种方案，每个小组内应包含几位，应根据运算速度指标及所选元件等诸方面团素综合考虑。</a:t>
            </a:r>
          </a:p>
          <a:p>
            <a:endParaRPr lang="zh-CN" altLang="en-US"/>
          </a:p>
          <a:p>
            <a:r>
              <a:rPr lang="en-US" altLang="zh-CN"/>
              <a:t>74181</a:t>
            </a:r>
            <a:r>
              <a:rPr lang="zh-CN" altLang="en-US"/>
              <a:t>芯片是</a:t>
            </a:r>
            <a:r>
              <a:rPr lang="en-US" altLang="zh-CN"/>
              <a:t>4</a:t>
            </a:r>
            <a:r>
              <a:rPr lang="zh-CN" altLang="en-US"/>
              <a:t>位</a:t>
            </a:r>
            <a:r>
              <a:rPr lang="en-US" altLang="zh-CN"/>
              <a:t>ALU</a:t>
            </a:r>
            <a:r>
              <a:rPr lang="zh-CN" altLang="en-US"/>
              <a:t>电路，其四位进位是同时产生的，多片</a:t>
            </a:r>
            <a:r>
              <a:rPr lang="en-US" altLang="zh-CN"/>
              <a:t>74181</a:t>
            </a:r>
            <a:r>
              <a:rPr lang="zh-CN" altLang="en-US"/>
              <a:t>级联就犹如本节介绍的单重分组跳跃进位，即组内</a:t>
            </a:r>
            <a:r>
              <a:rPr lang="en-US" altLang="zh-CN"/>
              <a:t>(74181</a:t>
            </a:r>
            <a:r>
              <a:rPr lang="zh-CN" altLang="en-US"/>
              <a:t>片内</a:t>
            </a:r>
            <a:r>
              <a:rPr lang="en-US" altLang="zh-CN"/>
              <a:t>)</a:t>
            </a:r>
            <a:r>
              <a:rPr lang="zh-CN" altLang="en-US"/>
              <a:t>并行，组间</a:t>
            </a:r>
            <a:r>
              <a:rPr lang="en-US" altLang="zh-CN"/>
              <a:t>(74181</a:t>
            </a:r>
            <a:r>
              <a:rPr lang="zh-CN" altLang="en-US"/>
              <a:t>片间</a:t>
            </a:r>
            <a:r>
              <a:rPr lang="en-US" altLang="zh-CN"/>
              <a:t>)</a:t>
            </a:r>
            <a:r>
              <a:rPr lang="zh-CN" altLang="en-US"/>
              <a:t>串行。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933889">
            <a:extLst>
              <a:ext uri="{FF2B5EF4-FFF2-40B4-BE49-F238E27FC236}">
                <a16:creationId xmlns:a16="http://schemas.microsoft.com/office/drawing/2014/main" id="{B8C7C6B1-942E-42B5-8390-6A255E296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进位方案选择和实例</a:t>
            </a:r>
          </a:p>
        </p:txBody>
      </p:sp>
      <p:sp>
        <p:nvSpPr>
          <p:cNvPr id="69634" name="文本占位符 933890">
            <a:extLst>
              <a:ext uri="{FF2B5EF4-FFF2-40B4-BE49-F238E27FC236}">
                <a16:creationId xmlns:a16="http://schemas.microsoft.com/office/drawing/2014/main" id="{2AB0188A-9C85-4E3C-9465-80F775A2E1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703387"/>
          </a:xfrm>
        </p:spPr>
        <p:txBody>
          <a:bodyPr/>
          <a:lstStyle/>
          <a:p>
            <a:r>
              <a:rPr lang="en-US" altLang="zh-CN" sz="2400"/>
              <a:t>74182</a:t>
            </a:r>
            <a:r>
              <a:rPr lang="zh-CN" altLang="en-US" sz="2400"/>
              <a:t>为先行进位部件，将</a:t>
            </a:r>
            <a:r>
              <a:rPr lang="en-US" altLang="zh-CN" sz="2400"/>
              <a:t>74181</a:t>
            </a:r>
            <a:r>
              <a:rPr lang="zh-CN" altLang="en-US" sz="2400"/>
              <a:t>与</a:t>
            </a:r>
            <a:r>
              <a:rPr lang="en-US" altLang="zh-CN" sz="2400"/>
              <a:t>74182</a:t>
            </a:r>
            <a:r>
              <a:rPr lang="zh-CN" altLang="en-US" sz="2400"/>
              <a:t>芯片配合，就可组成双重分组跳跃进位链。</a:t>
            </a:r>
          </a:p>
          <a:p>
            <a:pPr lvl="1"/>
            <a:r>
              <a:rPr lang="zh-CN" altLang="en-US" sz="2000"/>
              <a:t>两片</a:t>
            </a:r>
            <a:r>
              <a:rPr lang="en-US" altLang="zh-CN" sz="2000"/>
              <a:t>74182</a:t>
            </a:r>
            <a:r>
              <a:rPr lang="zh-CN" altLang="en-US" sz="2000"/>
              <a:t>和</a:t>
            </a:r>
            <a:r>
              <a:rPr lang="en-US" altLang="zh-CN" sz="2000"/>
              <a:t>8</a:t>
            </a:r>
            <a:r>
              <a:rPr lang="zh-CN" altLang="en-US" sz="2000"/>
              <a:t>片</a:t>
            </a:r>
            <a:r>
              <a:rPr lang="en-US" altLang="zh-CN" sz="2000"/>
              <a:t>74181</a:t>
            </a:r>
            <a:r>
              <a:rPr lang="zh-CN" altLang="en-US" sz="2000"/>
              <a:t>组成</a:t>
            </a:r>
            <a:r>
              <a:rPr lang="en-US" altLang="zh-CN" sz="2000"/>
              <a:t>32</a:t>
            </a:r>
            <a:r>
              <a:rPr lang="zh-CN" altLang="en-US" sz="2000"/>
              <a:t>位</a:t>
            </a:r>
            <a:r>
              <a:rPr lang="en-US" altLang="zh-CN" sz="2000"/>
              <a:t>ALU</a:t>
            </a:r>
            <a:r>
              <a:rPr lang="zh-CN" altLang="en-US" sz="2000"/>
              <a:t>电路。</a:t>
            </a:r>
          </a:p>
        </p:txBody>
      </p:sp>
      <p:graphicFrame>
        <p:nvGraphicFramePr>
          <p:cNvPr id="69635" name="对象 933891">
            <a:extLst>
              <a:ext uri="{FF2B5EF4-FFF2-40B4-BE49-F238E27FC236}">
                <a16:creationId xmlns:a16="http://schemas.microsoft.com/office/drawing/2014/main" id="{1221BF53-055E-4E7B-A23A-A7D75977FC2F}"/>
              </a:ext>
            </a:extLst>
          </p:cNvPr>
          <p:cNvGraphicFramePr>
            <a:graphicFrameLocks/>
          </p:cNvGraphicFramePr>
          <p:nvPr/>
        </p:nvGraphicFramePr>
        <p:xfrm>
          <a:off x="457200" y="2971800"/>
          <a:ext cx="830738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r:id="rId4" imgW="8306960" imgH="2742857" progId="Paint.Picture">
                  <p:embed/>
                </p:oleObj>
              </mc:Choice>
              <mc:Fallback>
                <p:oleObj r:id="rId4" imgW="8306960" imgH="2742857" progId="Paint.Picture">
                  <p:embed/>
                  <p:pic>
                    <p:nvPicPr>
                      <p:cNvPr id="0" name="对象 93389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71800"/>
                        <a:ext cx="8307388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矩形 933892">
            <a:extLst>
              <a:ext uri="{FF2B5EF4-FFF2-40B4-BE49-F238E27FC236}">
                <a16:creationId xmlns:a16="http://schemas.microsoft.com/office/drawing/2014/main" id="{DDF36CCA-5091-497D-BBFD-4133BE2D4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300663"/>
            <a:ext cx="82296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2400"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857089">
            <a:extLst>
              <a:ext uri="{FF2B5EF4-FFF2-40B4-BE49-F238E27FC236}">
                <a16:creationId xmlns:a16="http://schemas.microsoft.com/office/drawing/2014/main" id="{D03E19D3-15D3-4915-A689-92A14AD7B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p:sp>
        <p:nvSpPr>
          <p:cNvPr id="71682" name="文本占位符 857090">
            <a:extLst>
              <a:ext uri="{FF2B5EF4-FFF2-40B4-BE49-F238E27FC236}">
                <a16:creationId xmlns:a16="http://schemas.microsoft.com/office/drawing/2014/main" id="{63721094-D1B1-4234-81D2-568FF4279F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zh-CN" altLang="en-US"/>
              <a:t>数字逻辑电路基础</a:t>
            </a:r>
          </a:p>
          <a:p>
            <a:pPr marL="609600" indent="-609600">
              <a:buFontTx/>
              <a:buAutoNum type="arabicPeriod"/>
            </a:pPr>
            <a:r>
              <a:rPr lang="zh-CN" altLang="en-US"/>
              <a:t>数据的表示方法和转换</a:t>
            </a:r>
          </a:p>
          <a:p>
            <a:pPr marL="609600" indent="-609600">
              <a:buFontTx/>
              <a:buAutoNum type="arabicPeriod"/>
            </a:pPr>
            <a:r>
              <a:rPr lang="zh-CN" altLang="en-US"/>
              <a:t>无符号数和有符号数</a:t>
            </a:r>
          </a:p>
          <a:p>
            <a:pPr marL="609600" indent="-609600">
              <a:buFontTx/>
              <a:buAutoNum type="arabicPeriod"/>
            </a:pPr>
            <a:r>
              <a:rPr lang="zh-CN" altLang="en-US"/>
              <a:t>数的定点表示和浮点表示</a:t>
            </a:r>
          </a:p>
          <a:p>
            <a:pPr marL="609600" indent="-609600">
              <a:buFontTx/>
              <a:buAutoNum type="arabicPeriod"/>
            </a:pPr>
            <a:r>
              <a:rPr lang="zh-CN" altLang="en-US"/>
              <a:t>定点运算</a:t>
            </a:r>
          </a:p>
          <a:p>
            <a:pPr marL="609600" indent="-609600">
              <a:buFontTx/>
              <a:buAutoNum type="arabicPeriod"/>
            </a:pPr>
            <a:r>
              <a:rPr lang="zh-CN" altLang="en-US"/>
              <a:t>浮点四则运算</a:t>
            </a:r>
          </a:p>
          <a:p>
            <a:pPr marL="609600" indent="-609600">
              <a:buFontTx/>
              <a:buAutoNum type="arabicPeriod"/>
            </a:pPr>
            <a:r>
              <a:rPr lang="zh-CN" altLang="en-US"/>
              <a:t>算术逻辑单元</a:t>
            </a:r>
            <a:r>
              <a:rPr lang="en-US" altLang="zh-CN"/>
              <a:t>ALU</a:t>
            </a:r>
          </a:p>
          <a:p>
            <a:pPr marL="609600" indent="-609600"/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841729">
            <a:extLst>
              <a:ext uri="{FF2B5EF4-FFF2-40B4-BE49-F238E27FC236}">
                <a16:creationId xmlns:a16="http://schemas.microsoft.com/office/drawing/2014/main" id="{55027F00-3995-431C-BCE8-88AF650B4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浮点加减运算</a:t>
            </a:r>
          </a:p>
        </p:txBody>
      </p:sp>
      <p:sp>
        <p:nvSpPr>
          <p:cNvPr id="9218" name="文本占位符 841730">
            <a:extLst>
              <a:ext uri="{FF2B5EF4-FFF2-40B4-BE49-F238E27FC236}">
                <a16:creationId xmlns:a16="http://schemas.microsoft.com/office/drawing/2014/main" id="{4D891003-ED77-4061-8687-E91FF9E91C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CN" altLang="en-US"/>
              <a:t>设两个浮点数 </a:t>
            </a:r>
          </a:p>
          <a:p>
            <a:pPr marL="609600" indent="-609600"/>
            <a:endParaRPr lang="zh-CN" altLang="en-US"/>
          </a:p>
          <a:p>
            <a:pPr marL="609600" indent="-609600"/>
            <a:endParaRPr lang="zh-CN" altLang="en-US"/>
          </a:p>
          <a:p>
            <a:pPr marL="609600" indent="-609600">
              <a:buFontTx/>
              <a:buAutoNum type="circleNumDbPlain"/>
            </a:pPr>
            <a:endParaRPr lang="zh-CN" altLang="en-US"/>
          </a:p>
          <a:p>
            <a:pPr marL="609600" indent="-609600">
              <a:buFontTx/>
              <a:buAutoNum type="circleNumDbPlain"/>
            </a:pPr>
            <a:r>
              <a:rPr lang="zh-CN" altLang="en-US"/>
              <a:t>尾数的加减运算规则与定点数完全相同。</a:t>
            </a:r>
          </a:p>
          <a:p>
            <a:pPr marL="609600" indent="-609600">
              <a:buFontTx/>
              <a:buAutoNum type="circleNumDbPlain"/>
            </a:pPr>
            <a:r>
              <a:rPr lang="zh-CN" altLang="en-US"/>
              <a:t>当两浮点数阶码不等时，因两尾数小数点的实际位置不一样，尾数部分无法直接进行加减运算。</a:t>
            </a:r>
          </a:p>
        </p:txBody>
      </p:sp>
      <p:graphicFrame>
        <p:nvGraphicFramePr>
          <p:cNvPr id="9219" name="对象 841731">
            <a:extLst>
              <a:ext uri="{FF2B5EF4-FFF2-40B4-BE49-F238E27FC236}">
                <a16:creationId xmlns:a16="http://schemas.microsoft.com/office/drawing/2014/main" id="{2073E71B-18C9-4EF1-8662-4B6825267029}"/>
              </a:ext>
            </a:extLst>
          </p:cNvPr>
          <p:cNvGraphicFramePr>
            <a:graphicFrameLocks/>
          </p:cNvGraphicFramePr>
          <p:nvPr/>
        </p:nvGraphicFramePr>
        <p:xfrm>
          <a:off x="2411413" y="1844675"/>
          <a:ext cx="2665412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r:id="rId3" imgW="724529" imgH="254221" progId="Equation.3">
                  <p:embed/>
                </p:oleObj>
              </mc:Choice>
              <mc:Fallback>
                <p:oleObj r:id="rId3" imgW="724529" imgH="254221" progId="Equation.3">
                  <p:embed/>
                  <p:pic>
                    <p:nvPicPr>
                      <p:cNvPr id="0" name="对象 84173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844675"/>
                        <a:ext cx="2665412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对象 841732">
            <a:extLst>
              <a:ext uri="{FF2B5EF4-FFF2-40B4-BE49-F238E27FC236}">
                <a16:creationId xmlns:a16="http://schemas.microsoft.com/office/drawing/2014/main" id="{95682B5A-E23F-4DE8-AC2C-77B77938B048}"/>
              </a:ext>
            </a:extLst>
          </p:cNvPr>
          <p:cNvGraphicFramePr>
            <a:graphicFrameLocks/>
          </p:cNvGraphicFramePr>
          <p:nvPr/>
        </p:nvGraphicFramePr>
        <p:xfrm>
          <a:off x="2433638" y="2595563"/>
          <a:ext cx="26193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r:id="rId5" imgW="712127" imgH="279764" progId="Equation.3">
                  <p:embed/>
                </p:oleObj>
              </mc:Choice>
              <mc:Fallback>
                <p:oleObj r:id="rId5" imgW="712127" imgH="279764" progId="Equation.3">
                  <p:embed/>
                  <p:pic>
                    <p:nvPicPr>
                      <p:cNvPr id="0" name="对象 84173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2595563"/>
                        <a:ext cx="26193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882689">
            <a:extLst>
              <a:ext uri="{FF2B5EF4-FFF2-40B4-BE49-F238E27FC236}">
                <a16:creationId xmlns:a16="http://schemas.microsoft.com/office/drawing/2014/main" id="{C795F8BF-6087-434F-AB41-2D0C1A507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浮点加减运算的步骤</a:t>
            </a:r>
          </a:p>
        </p:txBody>
      </p:sp>
      <p:sp>
        <p:nvSpPr>
          <p:cNvPr id="10242" name="文本占位符 882690">
            <a:extLst>
              <a:ext uri="{FF2B5EF4-FFF2-40B4-BE49-F238E27FC236}">
                <a16:creationId xmlns:a16="http://schemas.microsoft.com/office/drawing/2014/main" id="{C689D59D-CB56-4546-8FEE-1A315E09B5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zh-CN" altLang="en-US" sz="2400"/>
              <a:t>对阶，使两数的小数点位置对齐。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zh-CN" altLang="en-US" sz="240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zh-CN" altLang="en-US" sz="2400"/>
              <a:t>尾数求和，将对阶后的两尾数按定点加减运算规则求和</a:t>
            </a:r>
            <a:r>
              <a:rPr lang="en-US" altLang="zh-CN" sz="2400"/>
              <a:t>(</a:t>
            </a:r>
            <a:r>
              <a:rPr lang="zh-CN" altLang="en-US" sz="2400"/>
              <a:t>差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zh-CN" altLang="en-US" sz="240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zh-CN" altLang="en-US" sz="2400"/>
              <a:t>规格化，为增加有效数字的位数，提高运算精度，必须将求和</a:t>
            </a:r>
            <a:r>
              <a:rPr lang="en-US" altLang="zh-CN" sz="2400"/>
              <a:t>(</a:t>
            </a:r>
            <a:r>
              <a:rPr lang="zh-CN" altLang="en-US" sz="2400"/>
              <a:t>差</a:t>
            </a:r>
            <a:r>
              <a:rPr lang="en-US" altLang="zh-CN" sz="2400"/>
              <a:t>)</a:t>
            </a:r>
            <a:r>
              <a:rPr lang="zh-CN" altLang="en-US" sz="2400"/>
              <a:t>后的尾数规格化。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zh-CN" altLang="en-US" sz="240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zh-CN" altLang="en-US" sz="2400"/>
              <a:t>舍入，为提高精度，要考虑尾数右移时丢失的数值位。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zh-CN" altLang="en-US" sz="240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zh-CN" altLang="en-US" sz="2400"/>
              <a:t>判断结果 ，即判断结果是否溢出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888833">
            <a:extLst>
              <a:ext uri="{FF2B5EF4-FFF2-40B4-BE49-F238E27FC236}">
                <a16:creationId xmlns:a16="http://schemas.microsoft.com/office/drawing/2014/main" id="{EBC3E240-4E0B-4A4E-BE57-995E01D2B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2674937" cy="1584325"/>
          </a:xfrm>
        </p:spPr>
        <p:txBody>
          <a:bodyPr/>
          <a:lstStyle/>
          <a:p>
            <a:r>
              <a:rPr lang="zh-CN" altLang="en-US" sz="3600"/>
              <a:t>浮点数加减运算流程 </a:t>
            </a:r>
          </a:p>
        </p:txBody>
      </p:sp>
      <p:graphicFrame>
        <p:nvGraphicFramePr>
          <p:cNvPr id="11266" name="对象 888835">
            <a:extLst>
              <a:ext uri="{FF2B5EF4-FFF2-40B4-BE49-F238E27FC236}">
                <a16:creationId xmlns:a16="http://schemas.microsoft.com/office/drawing/2014/main" id="{6D2BBA9C-7A43-4024-A7ED-E9D7573ACF59}"/>
              </a:ext>
            </a:extLst>
          </p:cNvPr>
          <p:cNvGraphicFramePr>
            <a:graphicFrameLocks/>
          </p:cNvGraphicFramePr>
          <p:nvPr/>
        </p:nvGraphicFramePr>
        <p:xfrm>
          <a:off x="3203575" y="188913"/>
          <a:ext cx="4740275" cy="648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r:id="rId3" imgW="3971429" imgH="5428571" progId="Paint.Picture">
                  <p:embed/>
                </p:oleObj>
              </mc:Choice>
              <mc:Fallback>
                <p:oleObj r:id="rId3" imgW="3971429" imgH="5428571" progId="Paint.Picture">
                  <p:embed/>
                  <p:pic>
                    <p:nvPicPr>
                      <p:cNvPr id="0" name="对象 88883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88913"/>
                        <a:ext cx="4740275" cy="648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889857">
            <a:extLst>
              <a:ext uri="{FF2B5EF4-FFF2-40B4-BE49-F238E27FC236}">
                <a16:creationId xmlns:a16="http://schemas.microsoft.com/office/drawing/2014/main" id="{AF24A4DC-3ED1-4A4E-9157-B05C17D17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浮点加减法运算</a:t>
            </a:r>
          </a:p>
        </p:txBody>
      </p:sp>
      <p:sp>
        <p:nvSpPr>
          <p:cNvPr id="12290" name="文本占位符 889858">
            <a:extLst>
              <a:ext uri="{FF2B5EF4-FFF2-40B4-BE49-F238E27FC236}">
                <a16:creationId xmlns:a16="http://schemas.microsoft.com/office/drawing/2014/main" id="{BE380253-4304-4A2F-9210-37D5758E78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sz="2400">
                <a:latin typeface="Times New Roman" panose="02020603050405020304" pitchFamily="18" charset="0"/>
              </a:rPr>
              <a:t>大型计算机和高档微型机中，浮点加减法运算是由硬件完成的。低档的微型机浮点加减法运算是由软件完成的，但无论用硬件实现或由软件实现加减法运算，基本原理是一致的。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sz="2400">
                <a:latin typeface="Times New Roman" panose="02020603050405020304" pitchFamily="18" charset="0"/>
              </a:rPr>
              <a:t>浮点加减法运算要经过对阶、尾数求和、规格化、舍入和溢出判断五步操作。其中尾数运算与定点加减法运算相同，而对阶、舍入、规格化和溢出判断，则是浮点加减法与定点加减法运算不同的操作。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 sz="2400">
                <a:latin typeface="Times New Roman" panose="02020603050405020304" pitchFamily="18" charset="0"/>
              </a:rPr>
              <a:t>在补码浮点运算中，阶码与尾数可以都用补码表示。在硬件实现的运算中，阶符和数符常常采取双符号位，正数数符用</a:t>
            </a:r>
            <a:r>
              <a:rPr lang="en-US" altLang="zh-CN" sz="2400">
                <a:latin typeface="Times New Roman" panose="02020603050405020304" pitchFamily="18" charset="0"/>
              </a:rPr>
              <a:t>00</a:t>
            </a:r>
            <a:r>
              <a:rPr lang="zh-CN" altLang="en-US" sz="2400">
                <a:latin typeface="Times New Roman" panose="02020603050405020304" pitchFamily="18" charset="0"/>
              </a:rPr>
              <a:t>表示，负数数符用</a:t>
            </a:r>
            <a:r>
              <a:rPr lang="en-US" altLang="zh-CN" sz="2400">
                <a:latin typeface="Times New Roman" panose="02020603050405020304" pitchFamily="18" charset="0"/>
              </a:rPr>
              <a:t>11</a:t>
            </a:r>
            <a:r>
              <a:rPr lang="zh-CN" altLang="en-US" sz="2400">
                <a:latin typeface="Times New Roman" panose="02020603050405020304" pitchFamily="18" charset="0"/>
              </a:rPr>
              <a:t>表示。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3253</Words>
  <Application>Microsoft Office PowerPoint</Application>
  <PresentationFormat>全屏显示(4:3)</PresentationFormat>
  <Paragraphs>355</Paragraphs>
  <Slides>56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56</vt:i4>
      </vt:variant>
    </vt:vector>
  </HeadingPairs>
  <TitlesOfParts>
    <vt:vector size="79" baseType="lpstr">
      <vt:lpstr>Arial</vt:lpstr>
      <vt:lpstr>宋体</vt:lpstr>
      <vt:lpstr>Wingdings</vt:lpstr>
      <vt:lpstr>楷体_GB2312</vt:lpstr>
      <vt:lpstr>Times New Roman</vt:lpstr>
      <vt:lpstr>Symbol</vt:lpstr>
      <vt:lpstr>新宋体</vt:lpstr>
      <vt:lpstr>隶书</vt:lpstr>
      <vt:lpstr>微软雅黑</vt:lpstr>
      <vt:lpstr>楷体_GB2312</vt:lpstr>
      <vt:lpstr>楷体_GB2312</vt:lpstr>
      <vt:lpstr>Math B</vt:lpstr>
      <vt:lpstr>Segoe Print</vt:lpstr>
      <vt:lpstr>华文新魏</vt:lpstr>
      <vt:lpstr>Tahoma</vt:lpstr>
      <vt:lpstr>隶书</vt:lpstr>
      <vt:lpstr>Arial Unicode MS</vt:lpstr>
      <vt:lpstr>华文行楷</vt:lpstr>
      <vt:lpstr>2_默认设计模板</vt:lpstr>
      <vt:lpstr>Equation.3</vt:lpstr>
      <vt:lpstr>Bitmap Image</vt:lpstr>
      <vt:lpstr>Photoshop.Image.7</vt:lpstr>
      <vt:lpstr>Microsoft Excel 97-2003 Worksheet</vt:lpstr>
      <vt:lpstr>2018年暑期·计算机组成原理   第二篇 数据表示及运算器 </vt:lpstr>
      <vt:lpstr>回顾前节: 移位及定点运算</vt:lpstr>
      <vt:lpstr>本篇内容</vt:lpstr>
      <vt:lpstr>2.4 浮点四则运算</vt:lpstr>
      <vt:lpstr>浮点数的表示</vt:lpstr>
      <vt:lpstr>浮点加减运算</vt:lpstr>
      <vt:lpstr>浮点加减运算的步骤</vt:lpstr>
      <vt:lpstr>浮点数加减运算流程 </vt:lpstr>
      <vt:lpstr>浮点加减法运算</vt:lpstr>
      <vt:lpstr>浮点乘除法运算</vt:lpstr>
      <vt:lpstr>2.5 算术逻辑单元的典型设计</vt:lpstr>
      <vt:lpstr>运算器基本功能</vt:lpstr>
      <vt:lpstr>定点运算器的基本结构</vt:lpstr>
      <vt:lpstr>定点运算器的基本结构</vt:lpstr>
      <vt:lpstr>双总线结构的运算器</vt:lpstr>
      <vt:lpstr>定点运算器的基本结构</vt:lpstr>
      <vt:lpstr>PowerPoint 演示文稿</vt:lpstr>
      <vt:lpstr>ALU功能和设计</vt:lpstr>
      <vt:lpstr>ALU电路抽象</vt:lpstr>
      <vt:lpstr>2.5 算术逻辑单元的典型设计</vt:lpstr>
      <vt:lpstr>PowerPoint 演示文稿</vt:lpstr>
      <vt:lpstr>原码并行乘法</vt:lpstr>
      <vt:lpstr>PowerPoint 演示文稿</vt:lpstr>
      <vt:lpstr>PowerPoint 演示文稿</vt:lpstr>
      <vt:lpstr>PowerPoint 演示文稿</vt:lpstr>
      <vt:lpstr>原码并行乘法</vt:lpstr>
      <vt:lpstr> </vt:lpstr>
      <vt:lpstr>PowerPoint 演示文稿</vt:lpstr>
      <vt:lpstr>2.5 算术逻辑单元的典型设计</vt:lpstr>
      <vt:lpstr>回顾:Logic Gates &amp; Symbols</vt:lpstr>
      <vt:lpstr>74181—ALU集成电路芯片实例</vt:lpstr>
      <vt:lpstr>74181—ALU集成电路芯片</vt:lpstr>
      <vt:lpstr>2.5 算术逻辑单元的典型设计</vt:lpstr>
      <vt:lpstr>快速进位链 </vt:lpstr>
      <vt:lpstr>回顾：全加器（full adder）</vt:lpstr>
      <vt:lpstr>双全加器74LS182的1/2逻辑图</vt:lpstr>
      <vt:lpstr>1. 并行（多位）加法器</vt:lpstr>
      <vt:lpstr>并行加法器</vt:lpstr>
      <vt:lpstr>2. 串行进位链</vt:lpstr>
      <vt:lpstr>串行进位链</vt:lpstr>
      <vt:lpstr>3. 并行进位链</vt:lpstr>
      <vt:lpstr>（1）单重分组跳跃进位</vt:lpstr>
      <vt:lpstr>四位一组并行进位</vt:lpstr>
      <vt:lpstr>单重分组跳跃进位</vt:lpstr>
      <vt:lpstr>单重分组跳跃进位</vt:lpstr>
      <vt:lpstr>（2）双重分组跳跃进位</vt:lpstr>
      <vt:lpstr>双重分组跳跃进位</vt:lpstr>
      <vt:lpstr>双重分组跳跃进位</vt:lpstr>
      <vt:lpstr>双重分组跳跃进位</vt:lpstr>
      <vt:lpstr>双重分组跳跃进位</vt:lpstr>
      <vt:lpstr>双重分组跳跃进位</vt:lpstr>
      <vt:lpstr>双重分组跳跃进位</vt:lpstr>
      <vt:lpstr>双重分组跳跃进位</vt:lpstr>
      <vt:lpstr>进位方案选择和实例</vt:lpstr>
      <vt:lpstr>进位方案选择和实例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 第二篇 数据表示及运算器 </dc:title>
  <dc:creator>Gavin</dc:creator>
  <cp:lastModifiedBy>Zhengang Zhao</cp:lastModifiedBy>
  <cp:revision>5</cp:revision>
  <dcterms:modified xsi:type="dcterms:W3CDTF">2018-08-12T14:49:31Z</dcterms:modified>
</cp:coreProperties>
</file>