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9"/>
  </p:notesMasterIdLst>
  <p:sldIdLst>
    <p:sldId id="630" r:id="rId2"/>
    <p:sldId id="735" r:id="rId3"/>
    <p:sldId id="273" r:id="rId4"/>
    <p:sldId id="278" r:id="rId5"/>
    <p:sldId id="327" r:id="rId6"/>
    <p:sldId id="556" r:id="rId7"/>
    <p:sldId id="521" r:id="rId8"/>
    <p:sldId id="361" r:id="rId9"/>
    <p:sldId id="364" r:id="rId10"/>
    <p:sldId id="522" r:id="rId11"/>
    <p:sldId id="365" r:id="rId12"/>
    <p:sldId id="366" r:id="rId13"/>
    <p:sldId id="367" r:id="rId14"/>
    <p:sldId id="368" r:id="rId15"/>
    <p:sldId id="287" r:id="rId16"/>
    <p:sldId id="280" r:id="rId17"/>
    <p:sldId id="279" r:id="rId18"/>
    <p:sldId id="460" r:id="rId19"/>
    <p:sldId id="281" r:id="rId20"/>
    <p:sldId id="282" r:id="rId21"/>
    <p:sldId id="369" r:id="rId22"/>
    <p:sldId id="373" r:id="rId23"/>
    <p:sldId id="374" r:id="rId24"/>
    <p:sldId id="375" r:id="rId25"/>
    <p:sldId id="288" r:id="rId26"/>
    <p:sldId id="377" r:id="rId27"/>
    <p:sldId id="376" r:id="rId28"/>
    <p:sldId id="379" r:id="rId29"/>
    <p:sldId id="380" r:id="rId30"/>
    <p:sldId id="289" r:id="rId31"/>
    <p:sldId id="291" r:id="rId32"/>
    <p:sldId id="292" r:id="rId33"/>
    <p:sldId id="290" r:id="rId34"/>
    <p:sldId id="476" r:id="rId35"/>
    <p:sldId id="538" r:id="rId36"/>
    <p:sldId id="431" r:id="rId37"/>
    <p:sldId id="525" r:id="rId38"/>
    <p:sldId id="526" r:id="rId39"/>
    <p:sldId id="527" r:id="rId40"/>
    <p:sldId id="528" r:id="rId41"/>
    <p:sldId id="529" r:id="rId42"/>
    <p:sldId id="530" r:id="rId43"/>
    <p:sldId id="531" r:id="rId44"/>
    <p:sldId id="532" r:id="rId45"/>
    <p:sldId id="533" r:id="rId46"/>
    <p:sldId id="534" r:id="rId47"/>
    <p:sldId id="535" r:id="rId48"/>
    <p:sldId id="536" r:id="rId49"/>
    <p:sldId id="537" r:id="rId50"/>
    <p:sldId id="545" r:id="rId51"/>
    <p:sldId id="513" r:id="rId52"/>
    <p:sldId id="550" r:id="rId53"/>
    <p:sldId id="435" r:id="rId54"/>
    <p:sldId id="452" r:id="rId55"/>
    <p:sldId id="453" r:id="rId56"/>
    <p:sldId id="546" r:id="rId57"/>
    <p:sldId id="455" r:id="rId58"/>
    <p:sldId id="454" r:id="rId59"/>
    <p:sldId id="456" r:id="rId60"/>
    <p:sldId id="432" r:id="rId61"/>
    <p:sldId id="551" r:id="rId62"/>
    <p:sldId id="552" r:id="rId63"/>
    <p:sldId id="555" r:id="rId64"/>
    <p:sldId id="434" r:id="rId65"/>
    <p:sldId id="442" r:id="rId66"/>
    <p:sldId id="443" r:id="rId67"/>
    <p:sldId id="444" r:id="rId68"/>
    <p:sldId id="447" r:id="rId69"/>
    <p:sldId id="451" r:id="rId70"/>
    <p:sldId id="433" r:id="rId71"/>
    <p:sldId id="429" r:id="rId72"/>
    <p:sldId id="553" r:id="rId73"/>
    <p:sldId id="436" r:id="rId74"/>
    <p:sldId id="547" r:id="rId75"/>
    <p:sldId id="430" r:id="rId76"/>
    <p:sldId id="372" r:id="rId77"/>
    <p:sldId id="736" r:id="rId78"/>
  </p:sldIdLst>
  <p:sldSz cx="9144000" cy="6858000" type="screen4x3"/>
  <p:notesSz cx="6858000" cy="9144000"/>
  <p:defaultTextStyle>
    <a:defPPr>
      <a:defRPr lang="zh-CN"/>
    </a:defPPr>
    <a:lvl1pPr algn="l" rtl="0" fontAlgn="base">
      <a:spcBef>
        <a:spcPct val="5000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5000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5000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5000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5000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C0C0C0"/>
    <a:srgbClr val="A50021"/>
    <a:srgbClr val="E9C9B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25" autoAdjust="0"/>
    <p:restoredTop sz="90181" autoAdjust="0"/>
  </p:normalViewPr>
  <p:slideViewPr>
    <p:cSldViewPr>
      <p:cViewPr varScale="1">
        <p:scale>
          <a:sx n="78" d="100"/>
          <a:sy n="78" d="100"/>
        </p:scale>
        <p:origin x="1354" y="62"/>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页眉占位符 5121">
            <a:extLst>
              <a:ext uri="{FF2B5EF4-FFF2-40B4-BE49-F238E27FC236}">
                <a16:creationId xmlns:a16="http://schemas.microsoft.com/office/drawing/2014/main" id="{FFBDA2A3-574C-478D-9BAE-DDC2C623CD73}"/>
              </a:ext>
            </a:extLst>
          </p:cNvPr>
          <p:cNvSpPr>
            <a:spLocks noGrp="1"/>
          </p:cNvSpPr>
          <p:nvPr>
            <p:ph type="hdr" sz="quarter"/>
          </p:nvPr>
        </p:nvSpPr>
        <p:spPr>
          <a:xfrm>
            <a:off x="0" y="0"/>
            <a:ext cx="2971800" cy="457200"/>
          </a:xfrm>
          <a:prstGeom prst="rect">
            <a:avLst/>
          </a:prstGeom>
          <a:noFill/>
          <a:ln w="9525">
            <a:noFill/>
          </a:ln>
        </p:spPr>
        <p:txBody>
          <a:bodyPr/>
          <a:lstStyle>
            <a:lvl1pPr>
              <a:defRPr sz="1200" noProof="1" dirty="0"/>
            </a:lvl1pPr>
          </a:lstStyle>
          <a:p>
            <a:endParaRPr lang="zh-CN"/>
          </a:p>
        </p:txBody>
      </p:sp>
      <p:sp>
        <p:nvSpPr>
          <p:cNvPr id="5123" name="日期占位符 5122">
            <a:extLst>
              <a:ext uri="{FF2B5EF4-FFF2-40B4-BE49-F238E27FC236}">
                <a16:creationId xmlns:a16="http://schemas.microsoft.com/office/drawing/2014/main" id="{68D76455-8969-4206-91A7-124CF9D4C26A}"/>
              </a:ext>
            </a:extLst>
          </p:cNvPr>
          <p:cNvSpPr>
            <a:spLocks noGrp="1"/>
          </p:cNvSpPr>
          <p:nvPr>
            <p:ph type="dt" idx="1"/>
          </p:nvPr>
        </p:nvSpPr>
        <p:spPr>
          <a:xfrm>
            <a:off x="3884613" y="0"/>
            <a:ext cx="2971800" cy="457200"/>
          </a:xfrm>
          <a:prstGeom prst="rect">
            <a:avLst/>
          </a:prstGeom>
          <a:noFill/>
          <a:ln w="9525">
            <a:noFill/>
          </a:ln>
        </p:spPr>
        <p:txBody>
          <a:bodyPr/>
          <a:lstStyle>
            <a:lvl1pPr algn="r">
              <a:defRPr sz="1200" noProof="1" dirty="0"/>
            </a:lvl1pPr>
          </a:lstStyle>
          <a:p>
            <a:endParaRPr lang="zh-CN" altLang="en-US"/>
          </a:p>
        </p:txBody>
      </p:sp>
      <p:sp>
        <p:nvSpPr>
          <p:cNvPr id="2052" name="幻灯片图像占位符 5123">
            <a:extLst>
              <a:ext uri="{FF2B5EF4-FFF2-40B4-BE49-F238E27FC236}">
                <a16:creationId xmlns:a16="http://schemas.microsoft.com/office/drawing/2014/main" id="{90C24B87-3429-4037-AB0B-74FC29CF5558}"/>
              </a:ext>
            </a:extLst>
          </p:cNvPr>
          <p:cNvSpPr>
            <a:spLocks noRo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文本占位符 5124">
            <a:extLst>
              <a:ext uri="{FF2B5EF4-FFF2-40B4-BE49-F238E27FC236}">
                <a16:creationId xmlns:a16="http://schemas.microsoft.com/office/drawing/2014/main" id="{6DC4EBE5-66FA-4CC9-83DE-EB2BB7F780C3}"/>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页脚占位符 5125">
            <a:extLst>
              <a:ext uri="{FF2B5EF4-FFF2-40B4-BE49-F238E27FC236}">
                <a16:creationId xmlns:a16="http://schemas.microsoft.com/office/drawing/2014/main" id="{CAD18D5C-E3C5-46B5-9332-DA3BEEF1FD20}"/>
              </a:ext>
            </a:extLst>
          </p:cNvPr>
          <p:cNvSpPr>
            <a:spLocks noGrp="1"/>
          </p:cNvSpPr>
          <p:nvPr>
            <p:ph type="ftr" sz="quarter" idx="4"/>
          </p:nvPr>
        </p:nvSpPr>
        <p:spPr>
          <a:xfrm>
            <a:off x="0" y="8685213"/>
            <a:ext cx="2971800" cy="457200"/>
          </a:xfrm>
          <a:prstGeom prst="rect">
            <a:avLst/>
          </a:prstGeom>
          <a:noFill/>
          <a:ln w="9525">
            <a:noFill/>
          </a:ln>
        </p:spPr>
        <p:txBody>
          <a:bodyPr anchor="b"/>
          <a:lstStyle>
            <a:lvl1pPr>
              <a:defRPr sz="1200" noProof="1" dirty="0"/>
            </a:lvl1pPr>
          </a:lstStyle>
          <a:p>
            <a:endParaRPr lang="zh-CN"/>
          </a:p>
        </p:txBody>
      </p:sp>
      <p:sp>
        <p:nvSpPr>
          <p:cNvPr id="5127" name="灯片编号占位符 5126">
            <a:extLst>
              <a:ext uri="{FF2B5EF4-FFF2-40B4-BE49-F238E27FC236}">
                <a16:creationId xmlns:a16="http://schemas.microsoft.com/office/drawing/2014/main" id="{B5D8DFE1-4BF7-4BC6-8932-E66FDE0CEEC6}"/>
              </a:ext>
            </a:extLst>
          </p:cNvPr>
          <p:cNvSpPr>
            <a:spLocks noGrp="1"/>
          </p:cNvSpPr>
          <p:nvPr>
            <p:ph type="sldNum" sz="quarter" idx="5"/>
          </p:nvPr>
        </p:nvSpPr>
        <p:spPr>
          <a:xfrm>
            <a:off x="3884613" y="8685213"/>
            <a:ext cx="2971800" cy="457200"/>
          </a:xfrm>
          <a:prstGeom prst="rect">
            <a:avLst/>
          </a:prstGeom>
          <a:noFill/>
          <a:ln w="9525">
            <a:noFill/>
          </a:ln>
        </p:spPr>
        <p:txBody>
          <a:bodyPr anchor="b"/>
          <a:lstStyle>
            <a:lvl1pPr algn="r">
              <a:defRPr sz="1200" noProof="1" dirty="0">
                <a:cs typeface="+mn-ea"/>
              </a:defRPr>
            </a:lvl1pPr>
          </a:lstStyle>
          <a:p>
            <a:fld id="{2EE3C6D5-53B4-4B99-8440-3D7825808C5B}"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793601">
            <a:extLst>
              <a:ext uri="{FF2B5EF4-FFF2-40B4-BE49-F238E27FC236}">
                <a16:creationId xmlns:a16="http://schemas.microsoft.com/office/drawing/2014/main" id="{C863DD38-BBFA-47C7-8320-0BC69390E4B5}"/>
              </a:ext>
            </a:extLst>
          </p:cNvPr>
          <p:cNvSpPr>
            <a:spLocks noRot="1" noChangeArrowheads="1" noTextEdit="1"/>
          </p:cNvSpPr>
          <p:nvPr>
            <p:ph type="sldImg" idx="4294967295"/>
          </p:nvPr>
        </p:nvSpPr>
        <p:spPr>
          <a:ln/>
        </p:spPr>
      </p:sp>
      <p:sp>
        <p:nvSpPr>
          <p:cNvPr id="6146" name="文本占位符 793602">
            <a:extLst>
              <a:ext uri="{FF2B5EF4-FFF2-40B4-BE49-F238E27FC236}">
                <a16:creationId xmlns:a16="http://schemas.microsoft.com/office/drawing/2014/main" id="{1A5FC0CA-250F-4011-A8C8-8D0643B1455C}"/>
              </a:ext>
            </a:extLst>
          </p:cNvPr>
          <p:cNvSpPr>
            <a:spLocks noGrp="1" noChangeArrowheads="1"/>
          </p:cNvSpPr>
          <p:nvPr>
            <p:ph type="body" idx="4294967295"/>
          </p:nvPr>
        </p:nvSpPr>
        <p:spPr/>
        <p:txBody>
          <a:bodyPr/>
          <a:lstStyle/>
          <a:p>
            <a:r>
              <a:rPr lang="en-US" altLang="zh-CN" b="1">
                <a:latin typeface="楷体_GB2312" pitchFamily="49" charset="-122"/>
                <a:ea typeface="楷体_GB2312" pitchFamily="49" charset="-122"/>
              </a:rPr>
              <a:t>4.1</a:t>
            </a:r>
            <a:r>
              <a:rPr lang="zh-CN" altLang="en-US" b="1">
                <a:latin typeface="楷体_GB2312" pitchFamily="49" charset="-122"/>
                <a:ea typeface="楷体_GB2312" pitchFamily="49" charset="-122"/>
              </a:rPr>
              <a:t>主要介绍存储器的分类和层次结构。</a:t>
            </a:r>
          </a:p>
        </p:txBody>
      </p:sp>
      <p:sp>
        <p:nvSpPr>
          <p:cNvPr id="6147" name="灯片编号占位符 1">
            <a:extLst>
              <a:ext uri="{FF2B5EF4-FFF2-40B4-BE49-F238E27FC236}">
                <a16:creationId xmlns:a16="http://schemas.microsoft.com/office/drawing/2014/main" id="{98A16167-DC83-4FC7-900B-9D2DD20BD6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9237D3E-7E47-4327-92E1-E508B9986ED3}"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321985">
            <a:extLst>
              <a:ext uri="{FF2B5EF4-FFF2-40B4-BE49-F238E27FC236}">
                <a16:creationId xmlns:a16="http://schemas.microsoft.com/office/drawing/2014/main" id="{3B895699-011D-4F50-9CC9-4EBE30028BF8}"/>
              </a:ext>
            </a:extLst>
          </p:cNvPr>
          <p:cNvSpPr>
            <a:spLocks noRot="1" noChangeArrowheads="1" noTextEdit="1"/>
          </p:cNvSpPr>
          <p:nvPr>
            <p:ph type="sldImg" idx="4294967295"/>
          </p:nvPr>
        </p:nvSpPr>
        <p:spPr>
          <a:ln/>
        </p:spPr>
      </p:sp>
      <p:sp>
        <p:nvSpPr>
          <p:cNvPr id="65538" name="文本占位符 1321986">
            <a:extLst>
              <a:ext uri="{FF2B5EF4-FFF2-40B4-BE49-F238E27FC236}">
                <a16:creationId xmlns:a16="http://schemas.microsoft.com/office/drawing/2014/main" id="{2E6D034A-0BF1-47DD-AE94-64D7E269573D}"/>
              </a:ext>
            </a:extLst>
          </p:cNvPr>
          <p:cNvSpPr>
            <a:spLocks noGrp="1" noChangeArrowheads="1"/>
          </p:cNvSpPr>
          <p:nvPr>
            <p:ph type="body" idx="4294967295"/>
          </p:nvPr>
        </p:nvSpPr>
        <p:spPr/>
        <p:txBody>
          <a:bodyPr/>
          <a:lstStyle/>
          <a:p>
            <a:r>
              <a:rPr lang="zh-CN" altLang="en-US"/>
              <a:t>课堂作业：计算每块芯片的地址范围！！！！！！！！！！</a:t>
            </a:r>
          </a:p>
        </p:txBody>
      </p:sp>
      <p:sp>
        <p:nvSpPr>
          <p:cNvPr id="65539" name="灯片编号占位符 1">
            <a:extLst>
              <a:ext uri="{FF2B5EF4-FFF2-40B4-BE49-F238E27FC236}">
                <a16:creationId xmlns:a16="http://schemas.microsoft.com/office/drawing/2014/main" id="{3321E15B-75E3-4B2C-B269-CCD9A211C3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8E82CF9-30AC-477C-8CD8-B9C2B8A2B489}" type="slidenum">
              <a:rPr lang="zh-CN" altLang="en-US" smtClean="0"/>
              <a:pPr/>
              <a:t>52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325057">
            <a:extLst>
              <a:ext uri="{FF2B5EF4-FFF2-40B4-BE49-F238E27FC236}">
                <a16:creationId xmlns:a16="http://schemas.microsoft.com/office/drawing/2014/main" id="{A513C62F-023D-4064-8C2F-89F95820BAA4}"/>
              </a:ext>
            </a:extLst>
          </p:cNvPr>
          <p:cNvSpPr>
            <a:spLocks noRot="1" noChangeArrowheads="1" noTextEdit="1"/>
          </p:cNvSpPr>
          <p:nvPr>
            <p:ph type="sldImg" idx="4294967295"/>
          </p:nvPr>
        </p:nvSpPr>
        <p:spPr>
          <a:ln/>
        </p:spPr>
      </p:sp>
      <p:sp>
        <p:nvSpPr>
          <p:cNvPr id="75778" name="文本占位符 1325058">
            <a:extLst>
              <a:ext uri="{FF2B5EF4-FFF2-40B4-BE49-F238E27FC236}">
                <a16:creationId xmlns:a16="http://schemas.microsoft.com/office/drawing/2014/main" id="{9BF80436-8807-4990-9748-79D7F6F7BB68}"/>
              </a:ext>
            </a:extLst>
          </p:cNvPr>
          <p:cNvSpPr>
            <a:spLocks noGrp="1" noChangeArrowheads="1"/>
          </p:cNvSpPr>
          <p:nvPr>
            <p:ph type="body" idx="4294967295"/>
          </p:nvPr>
        </p:nvSpPr>
        <p:spPr/>
        <p:txBody>
          <a:bodyPr/>
          <a:lstStyle/>
          <a:p>
            <a:r>
              <a:rPr lang="en-US" altLang="zh-CN" dirty="0"/>
              <a:t>4</a:t>
            </a:r>
            <a:r>
              <a:rPr lang="zh-CN" altLang="en-US" dirty="0"/>
              <a:t>位表示</a:t>
            </a:r>
            <a:r>
              <a:rPr lang="en-US" altLang="zh-CN" dirty="0"/>
              <a:t>16</a:t>
            </a:r>
            <a:r>
              <a:rPr lang="zh-CN" altLang="en-US" dirty="0"/>
              <a:t>种状态，传输过程中的错误无法发现；</a:t>
            </a:r>
          </a:p>
          <a:p>
            <a:r>
              <a:rPr lang="en-US" altLang="zh-CN" dirty="0"/>
              <a:t>4</a:t>
            </a:r>
            <a:r>
              <a:rPr lang="zh-CN" altLang="en-US" dirty="0"/>
              <a:t>位表示</a:t>
            </a:r>
            <a:r>
              <a:rPr lang="en-US" altLang="zh-CN" dirty="0"/>
              <a:t>8</a:t>
            </a:r>
            <a:r>
              <a:rPr lang="zh-CN" altLang="en-US" dirty="0"/>
              <a:t>种状态，可能发现传输种的错误；</a:t>
            </a:r>
          </a:p>
          <a:p>
            <a:r>
              <a:rPr lang="zh-CN" altLang="en-US" dirty="0"/>
              <a:t>而</a:t>
            </a:r>
            <a:r>
              <a:rPr lang="en-US" altLang="zh-CN" dirty="0"/>
              <a:t>8</a:t>
            </a:r>
            <a:r>
              <a:rPr lang="zh-CN" altLang="en-US" dirty="0"/>
              <a:t>种状态用</a:t>
            </a:r>
            <a:r>
              <a:rPr lang="en-US" altLang="zh-CN" dirty="0"/>
              <a:t>3</a:t>
            </a:r>
            <a:r>
              <a:rPr lang="zh-CN" altLang="en-US" dirty="0"/>
              <a:t>位即可，因此，增加冗余可以检错。</a:t>
            </a:r>
          </a:p>
          <a:p>
            <a:r>
              <a:rPr lang="zh-CN" altLang="en-US" sz="1800" dirty="0"/>
              <a:t>“码距”的定义合理否？我理解：两个合法编码之间非法编码个数＋</a:t>
            </a:r>
            <a:r>
              <a:rPr lang="en-US" altLang="zh-CN" sz="1800" dirty="0"/>
              <a:t>1</a:t>
            </a:r>
          </a:p>
        </p:txBody>
      </p:sp>
      <p:sp>
        <p:nvSpPr>
          <p:cNvPr id="75779" name="灯片编号占位符 1">
            <a:extLst>
              <a:ext uri="{FF2B5EF4-FFF2-40B4-BE49-F238E27FC236}">
                <a16:creationId xmlns:a16="http://schemas.microsoft.com/office/drawing/2014/main" id="{E0576CBB-E3BD-4CAD-B4E5-8508DA956F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D1696C6-C211-4055-AFC2-ABC8EC42B620}" type="slidenum">
              <a:rPr lang="zh-CN" altLang="en-US" smtClean="0"/>
              <a:pPr/>
              <a:t>61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327105">
            <a:extLst>
              <a:ext uri="{FF2B5EF4-FFF2-40B4-BE49-F238E27FC236}">
                <a16:creationId xmlns:a16="http://schemas.microsoft.com/office/drawing/2014/main" id="{3F750A83-B572-446E-AE66-3E736C625480}"/>
              </a:ext>
            </a:extLst>
          </p:cNvPr>
          <p:cNvSpPr>
            <a:spLocks noRot="1" noChangeArrowheads="1" noTextEdit="1"/>
          </p:cNvSpPr>
          <p:nvPr>
            <p:ph type="sldImg" idx="4294967295"/>
          </p:nvPr>
        </p:nvSpPr>
        <p:spPr>
          <a:ln/>
        </p:spPr>
      </p:sp>
      <p:sp>
        <p:nvSpPr>
          <p:cNvPr id="77826" name="文本占位符 1327106">
            <a:extLst>
              <a:ext uri="{FF2B5EF4-FFF2-40B4-BE49-F238E27FC236}">
                <a16:creationId xmlns:a16="http://schemas.microsoft.com/office/drawing/2014/main" id="{BB99A547-C236-4EEF-85F8-6B6CE3B6EB0C}"/>
              </a:ext>
            </a:extLst>
          </p:cNvPr>
          <p:cNvSpPr>
            <a:spLocks noGrp="1" noChangeArrowheads="1"/>
          </p:cNvSpPr>
          <p:nvPr>
            <p:ph type="body" idx="4294967295"/>
          </p:nvPr>
        </p:nvSpPr>
        <p:spPr/>
        <p:txBody>
          <a:bodyPr/>
          <a:lstStyle/>
          <a:p>
            <a:r>
              <a:rPr lang="zh-CN" altLang="en-US"/>
              <a:t>验证或证明：奇偶校验法使合法码距由</a:t>
            </a:r>
            <a:r>
              <a:rPr lang="en-US" altLang="zh-CN"/>
              <a:t>1</a:t>
            </a:r>
            <a:r>
              <a:rPr lang="zh-CN" altLang="en-US"/>
              <a:t>增加到</a:t>
            </a:r>
            <a:r>
              <a:rPr lang="en-US" altLang="zh-CN"/>
              <a:t>2</a:t>
            </a:r>
          </a:p>
          <a:p>
            <a:endParaRPr lang="en-US" altLang="zh-CN"/>
          </a:p>
        </p:txBody>
      </p:sp>
      <p:sp>
        <p:nvSpPr>
          <p:cNvPr id="77827" name="灯片编号占位符 1">
            <a:extLst>
              <a:ext uri="{FF2B5EF4-FFF2-40B4-BE49-F238E27FC236}">
                <a16:creationId xmlns:a16="http://schemas.microsoft.com/office/drawing/2014/main" id="{09B15C64-1680-49AA-8E8D-4B0BDFD734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F7576016-48C0-473C-AECE-EF56971468FA}" type="slidenum">
              <a:rPr lang="zh-CN" altLang="en-US" smtClean="0"/>
              <a:pPr/>
              <a:t>62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338369">
            <a:extLst>
              <a:ext uri="{FF2B5EF4-FFF2-40B4-BE49-F238E27FC236}">
                <a16:creationId xmlns:a16="http://schemas.microsoft.com/office/drawing/2014/main" id="{621F9278-560F-49EE-86C7-BF80E6F7B227}"/>
              </a:ext>
            </a:extLst>
          </p:cNvPr>
          <p:cNvSpPr>
            <a:spLocks noRot="1" noChangeArrowheads="1" noTextEdit="1"/>
          </p:cNvSpPr>
          <p:nvPr>
            <p:ph type="sldImg" idx="4294967295"/>
          </p:nvPr>
        </p:nvSpPr>
        <p:spPr>
          <a:ln/>
        </p:spPr>
      </p:sp>
      <p:sp>
        <p:nvSpPr>
          <p:cNvPr id="80898" name="文本占位符 1338370">
            <a:extLst>
              <a:ext uri="{FF2B5EF4-FFF2-40B4-BE49-F238E27FC236}">
                <a16:creationId xmlns:a16="http://schemas.microsoft.com/office/drawing/2014/main" id="{BCF40956-800D-4039-A787-958AE8E54480}"/>
              </a:ext>
            </a:extLst>
          </p:cNvPr>
          <p:cNvSpPr>
            <a:spLocks noGrp="1" noChangeArrowheads="1"/>
          </p:cNvSpPr>
          <p:nvPr>
            <p:ph type="body" idx="4294967295"/>
          </p:nvPr>
        </p:nvSpPr>
        <p:spPr/>
        <p:txBody>
          <a:bodyPr/>
          <a:lstStyle/>
          <a:p>
            <a:r>
              <a:rPr lang="zh-CN" altLang="en-US"/>
              <a:t>－－－－－－－－－－第三次课－－－－－－－－－－－</a:t>
            </a:r>
          </a:p>
          <a:p>
            <a:endParaRPr lang="zh-CN" altLang="en-US"/>
          </a:p>
        </p:txBody>
      </p:sp>
      <p:sp>
        <p:nvSpPr>
          <p:cNvPr id="80899" name="灯片编号占位符 1">
            <a:extLst>
              <a:ext uri="{FF2B5EF4-FFF2-40B4-BE49-F238E27FC236}">
                <a16:creationId xmlns:a16="http://schemas.microsoft.com/office/drawing/2014/main" id="{249C1184-4A7C-40FB-895E-C8342C523C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33FEAE0-3B99-456C-AF98-D9F4912FD2BB}" type="slidenum">
              <a:rPr lang="zh-CN" altLang="en-US" smtClean="0"/>
              <a:pPr/>
              <a:t>64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337345">
            <a:extLst>
              <a:ext uri="{FF2B5EF4-FFF2-40B4-BE49-F238E27FC236}">
                <a16:creationId xmlns:a16="http://schemas.microsoft.com/office/drawing/2014/main" id="{5FA76C61-0740-470C-8B17-0004D55B139A}"/>
              </a:ext>
            </a:extLst>
          </p:cNvPr>
          <p:cNvSpPr>
            <a:spLocks noRot="1" noChangeArrowheads="1" noTextEdit="1"/>
          </p:cNvSpPr>
          <p:nvPr>
            <p:ph type="sldImg" idx="4294967295"/>
          </p:nvPr>
        </p:nvSpPr>
        <p:spPr>
          <a:ln/>
        </p:spPr>
      </p:sp>
      <p:sp>
        <p:nvSpPr>
          <p:cNvPr id="84994" name="文本占位符 1337346">
            <a:extLst>
              <a:ext uri="{FF2B5EF4-FFF2-40B4-BE49-F238E27FC236}">
                <a16:creationId xmlns:a16="http://schemas.microsoft.com/office/drawing/2014/main" id="{6C08A8F6-3461-441E-9287-7EAAD5E30EA5}"/>
              </a:ext>
            </a:extLst>
          </p:cNvPr>
          <p:cNvSpPr>
            <a:spLocks noGrp="1" noChangeArrowheads="1"/>
          </p:cNvSpPr>
          <p:nvPr>
            <p:ph type="body" idx="4294967295"/>
          </p:nvPr>
        </p:nvSpPr>
        <p:spPr/>
        <p:txBody>
          <a:bodyPr/>
          <a:lstStyle/>
          <a:p>
            <a:r>
              <a:rPr lang="zh-CN" altLang="en-US"/>
              <a:t>以王爱英、</a:t>
            </a:r>
            <a:r>
              <a:rPr lang="en-US" altLang="zh-CN"/>
              <a:t>William Stallings</a:t>
            </a:r>
            <a:r>
              <a:rPr lang="zh-CN" altLang="en-US"/>
              <a:t>本为准，与“高教”书上不一致！！！！！！！！</a:t>
            </a:r>
          </a:p>
        </p:txBody>
      </p:sp>
      <p:sp>
        <p:nvSpPr>
          <p:cNvPr id="84995" name="灯片编号占位符 1">
            <a:extLst>
              <a:ext uri="{FF2B5EF4-FFF2-40B4-BE49-F238E27FC236}">
                <a16:creationId xmlns:a16="http://schemas.microsoft.com/office/drawing/2014/main" id="{ADDA2C08-FBB2-4AB8-8022-88DC38C596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62055F7-0591-4DDF-AB37-ED64ACEB5CD1}" type="slidenum">
              <a:rPr lang="zh-CN" altLang="en-US" smtClean="0"/>
              <a:pPr/>
              <a:t>67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329153">
            <a:extLst>
              <a:ext uri="{FF2B5EF4-FFF2-40B4-BE49-F238E27FC236}">
                <a16:creationId xmlns:a16="http://schemas.microsoft.com/office/drawing/2014/main" id="{8695C72C-7284-451C-BCFB-59F31EFAF9F2}"/>
              </a:ext>
            </a:extLst>
          </p:cNvPr>
          <p:cNvSpPr>
            <a:spLocks noRot="1" noChangeArrowheads="1" noTextEdit="1"/>
          </p:cNvSpPr>
          <p:nvPr>
            <p:ph type="sldImg" idx="4294967295"/>
          </p:nvPr>
        </p:nvSpPr>
        <p:spPr>
          <a:ln/>
        </p:spPr>
      </p:sp>
      <p:sp>
        <p:nvSpPr>
          <p:cNvPr id="87042" name="文本占位符 1329154">
            <a:extLst>
              <a:ext uri="{FF2B5EF4-FFF2-40B4-BE49-F238E27FC236}">
                <a16:creationId xmlns:a16="http://schemas.microsoft.com/office/drawing/2014/main" id="{C04A1C9A-3B86-4F3F-9D9B-C80D6E2A19D7}"/>
              </a:ext>
            </a:extLst>
          </p:cNvPr>
          <p:cNvSpPr>
            <a:spLocks noGrp="1" noChangeArrowheads="1"/>
          </p:cNvSpPr>
          <p:nvPr>
            <p:ph type="body" idx="4294967295"/>
          </p:nvPr>
        </p:nvSpPr>
        <p:spPr/>
        <p:txBody>
          <a:bodyPr/>
          <a:lstStyle/>
          <a:p>
            <a:r>
              <a:rPr lang="zh-CN" altLang="en-US"/>
              <a:t>可以由专用芯片实现</a:t>
            </a:r>
          </a:p>
        </p:txBody>
      </p:sp>
      <p:sp>
        <p:nvSpPr>
          <p:cNvPr id="87043" name="灯片编号占位符 1">
            <a:extLst>
              <a:ext uri="{FF2B5EF4-FFF2-40B4-BE49-F238E27FC236}">
                <a16:creationId xmlns:a16="http://schemas.microsoft.com/office/drawing/2014/main" id="{A0D6DCB2-2E01-4F4A-A0FF-AB307C76C3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4EEB29E-1ABF-4B5D-97CA-780C748F3A41}" type="slidenum">
              <a:rPr lang="zh-CN" altLang="en-US" smtClean="0"/>
              <a:pPr/>
              <a:t>68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328129">
            <a:extLst>
              <a:ext uri="{FF2B5EF4-FFF2-40B4-BE49-F238E27FC236}">
                <a16:creationId xmlns:a16="http://schemas.microsoft.com/office/drawing/2014/main" id="{123897A5-0596-4C79-92B7-9AE50856411C}"/>
              </a:ext>
            </a:extLst>
          </p:cNvPr>
          <p:cNvSpPr>
            <a:spLocks noRot="1" noChangeArrowheads="1" noTextEdit="1"/>
          </p:cNvSpPr>
          <p:nvPr>
            <p:ph type="sldImg" idx="4294967295"/>
          </p:nvPr>
        </p:nvSpPr>
        <p:spPr>
          <a:ln/>
        </p:spPr>
      </p:sp>
      <p:sp>
        <p:nvSpPr>
          <p:cNvPr id="89090" name="文本占位符 1328130">
            <a:extLst>
              <a:ext uri="{FF2B5EF4-FFF2-40B4-BE49-F238E27FC236}">
                <a16:creationId xmlns:a16="http://schemas.microsoft.com/office/drawing/2014/main" id="{8C9AFA5D-3505-4C3A-B6EE-00806348CC67}"/>
              </a:ext>
            </a:extLst>
          </p:cNvPr>
          <p:cNvSpPr>
            <a:spLocks noGrp="1" noChangeArrowheads="1"/>
          </p:cNvSpPr>
          <p:nvPr>
            <p:ph type="body" idx="4294967295"/>
          </p:nvPr>
        </p:nvSpPr>
        <p:spPr/>
        <p:txBody>
          <a:bodyPr/>
          <a:lstStyle/>
          <a:p>
            <a:r>
              <a:rPr lang="zh-CN" altLang="en-US"/>
              <a:t>作业：</a:t>
            </a:r>
            <a:r>
              <a:rPr lang="en-US" altLang="zh-CN"/>
              <a:t>4</a:t>
            </a:r>
            <a:r>
              <a:rPr lang="zh-CN" altLang="en-US"/>
              <a:t>、</a:t>
            </a:r>
            <a:r>
              <a:rPr lang="en-US" altLang="zh-CN"/>
              <a:t>6</a:t>
            </a:r>
            <a:r>
              <a:rPr lang="zh-CN" altLang="en-US"/>
              <a:t>、</a:t>
            </a:r>
            <a:r>
              <a:rPr lang="en-US" altLang="zh-CN"/>
              <a:t>7</a:t>
            </a:r>
            <a:r>
              <a:rPr lang="zh-CN" altLang="en-US"/>
              <a:t>、</a:t>
            </a:r>
            <a:r>
              <a:rPr lang="en-US" altLang="zh-CN"/>
              <a:t>15</a:t>
            </a:r>
            <a:r>
              <a:rPr lang="zh-CN" altLang="en-US"/>
              <a:t>、</a:t>
            </a:r>
            <a:r>
              <a:rPr lang="en-US" altLang="zh-CN"/>
              <a:t>30</a:t>
            </a:r>
            <a:r>
              <a:rPr lang="zh-CN" altLang="en-US"/>
              <a:t>、</a:t>
            </a:r>
            <a:r>
              <a:rPr lang="en-US" altLang="zh-CN"/>
              <a:t>31</a:t>
            </a:r>
            <a:r>
              <a:rPr lang="zh-CN" altLang="en-US"/>
              <a:t>、</a:t>
            </a:r>
            <a:r>
              <a:rPr lang="en-US" altLang="zh-CN"/>
              <a:t>33</a:t>
            </a:r>
          </a:p>
          <a:p>
            <a:r>
              <a:rPr lang="zh-CN" altLang="en-US"/>
              <a:t>论文：是否可以发现多位错？奇数位？偶数位？</a:t>
            </a:r>
          </a:p>
        </p:txBody>
      </p:sp>
      <p:sp>
        <p:nvSpPr>
          <p:cNvPr id="89091" name="灯片编号占位符 1">
            <a:extLst>
              <a:ext uri="{FF2B5EF4-FFF2-40B4-BE49-F238E27FC236}">
                <a16:creationId xmlns:a16="http://schemas.microsoft.com/office/drawing/2014/main" id="{DD5712A3-0334-4E2D-B4DC-A4DF9550B5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1A6F5E1-E2E5-48F0-9E7D-6B75757F4871}" type="slidenum">
              <a:rPr lang="zh-CN" altLang="en-US" smtClean="0"/>
              <a:pPr/>
              <a:t>69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149953">
            <a:extLst>
              <a:ext uri="{FF2B5EF4-FFF2-40B4-BE49-F238E27FC236}">
                <a16:creationId xmlns:a16="http://schemas.microsoft.com/office/drawing/2014/main" id="{836B5ED0-4AE1-4AB2-A312-F734C047AF95}"/>
              </a:ext>
            </a:extLst>
          </p:cNvPr>
          <p:cNvSpPr>
            <a:spLocks noRot="1" noChangeArrowheads="1" noTextEdit="1"/>
          </p:cNvSpPr>
          <p:nvPr>
            <p:ph type="sldImg" idx="4294967295"/>
          </p:nvPr>
        </p:nvSpPr>
        <p:spPr>
          <a:ln/>
        </p:spPr>
      </p:sp>
      <p:sp>
        <p:nvSpPr>
          <p:cNvPr id="92162" name="文本占位符 1149954">
            <a:extLst>
              <a:ext uri="{FF2B5EF4-FFF2-40B4-BE49-F238E27FC236}">
                <a16:creationId xmlns:a16="http://schemas.microsoft.com/office/drawing/2014/main" id="{FDD3C674-46B8-47D5-9ADB-7170243B5559}"/>
              </a:ext>
            </a:extLst>
          </p:cNvPr>
          <p:cNvSpPr>
            <a:spLocks noGrp="1" noChangeArrowheads="1"/>
          </p:cNvSpPr>
          <p:nvPr>
            <p:ph type="body" idx="4294967295"/>
          </p:nvPr>
        </p:nvSpPr>
        <p:spPr/>
        <p:txBody>
          <a:bodyPr/>
          <a:lstStyle/>
          <a:p>
            <a:r>
              <a:rPr lang="en-US" altLang="zh-CN" b="1"/>
              <a:t>MW/s</a:t>
            </a:r>
            <a:r>
              <a:rPr lang="zh-CN" altLang="en-US" b="1"/>
              <a:t>：兆字，设一条指令一个字</a:t>
            </a:r>
            <a:endParaRPr lang="zh-CN" altLang="en-US"/>
          </a:p>
          <a:p>
            <a:r>
              <a:rPr lang="zh-CN" altLang="en-US"/>
              <a:t>奔腾</a:t>
            </a:r>
            <a:r>
              <a:rPr lang="en-US" altLang="zh-CN"/>
              <a:t>2</a:t>
            </a:r>
            <a:r>
              <a:rPr lang="zh-CN" altLang="en-US"/>
              <a:t>：</a:t>
            </a:r>
            <a:r>
              <a:rPr lang="en-US" altLang="zh-CN"/>
              <a:t>800MIPS</a:t>
            </a:r>
          </a:p>
          <a:p>
            <a:r>
              <a:rPr lang="en-US" altLang="zh-CN"/>
              <a:t>DRAM</a:t>
            </a:r>
            <a:r>
              <a:rPr lang="zh-CN" altLang="en-US"/>
              <a:t>上表注的</a:t>
            </a:r>
            <a:r>
              <a:rPr lang="en-US" altLang="zh-CN"/>
              <a:t>60ns</a:t>
            </a:r>
            <a:r>
              <a:rPr lang="zh-CN" altLang="en-US"/>
              <a:t>指读出数据的时间，实际平均时间</a:t>
            </a:r>
            <a:r>
              <a:rPr lang="en-US" altLang="zh-CN"/>
              <a:t>200ns</a:t>
            </a:r>
            <a:r>
              <a:rPr lang="zh-CN" altLang="en-US"/>
              <a:t>（对破坏性读，需要写回和刷新等，因此在连续读时需要插入等待）</a:t>
            </a:r>
          </a:p>
        </p:txBody>
      </p:sp>
      <p:sp>
        <p:nvSpPr>
          <p:cNvPr id="92163" name="灯片编号占位符 1">
            <a:extLst>
              <a:ext uri="{FF2B5EF4-FFF2-40B4-BE49-F238E27FC236}">
                <a16:creationId xmlns:a16="http://schemas.microsoft.com/office/drawing/2014/main" id="{0BE31DE8-16B1-48F6-B3C5-C1FD683782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D65C6B6-F818-464A-8349-87245BD2C4FD}" type="slidenum">
              <a:rPr lang="zh-CN" altLang="en-US" smtClean="0"/>
              <a:pPr/>
              <a:t>71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332225">
            <a:extLst>
              <a:ext uri="{FF2B5EF4-FFF2-40B4-BE49-F238E27FC236}">
                <a16:creationId xmlns:a16="http://schemas.microsoft.com/office/drawing/2014/main" id="{F09FB6F8-7FE7-42DB-929B-AD787693E8B1}"/>
              </a:ext>
            </a:extLst>
          </p:cNvPr>
          <p:cNvSpPr>
            <a:spLocks noRot="1" noChangeArrowheads="1" noTextEdit="1"/>
          </p:cNvSpPr>
          <p:nvPr>
            <p:ph type="sldImg" idx="4294967295"/>
          </p:nvPr>
        </p:nvSpPr>
        <p:spPr>
          <a:ln/>
        </p:spPr>
      </p:sp>
      <p:sp>
        <p:nvSpPr>
          <p:cNvPr id="94210" name="文本占位符 1332226">
            <a:extLst>
              <a:ext uri="{FF2B5EF4-FFF2-40B4-BE49-F238E27FC236}">
                <a16:creationId xmlns:a16="http://schemas.microsoft.com/office/drawing/2014/main" id="{0530351F-D152-4447-821C-B9A5D931BBE8}"/>
              </a:ext>
            </a:extLst>
          </p:cNvPr>
          <p:cNvSpPr>
            <a:spLocks noGrp="1" noChangeArrowheads="1"/>
          </p:cNvSpPr>
          <p:nvPr>
            <p:ph type="body" idx="4294967295"/>
          </p:nvPr>
        </p:nvSpPr>
        <p:spPr/>
        <p:txBody>
          <a:bodyPr/>
          <a:lstStyle/>
          <a:p>
            <a:r>
              <a:rPr lang="zh-CN" altLang="en-US"/>
              <a:t>当两个端口同时存取存储器同一存储单元时，便发生读写冲突。为解决此问题，特设置了</a:t>
            </a:r>
            <a:r>
              <a:rPr lang="en-US" altLang="zh-CN"/>
              <a:t>BUSY</a:t>
            </a:r>
            <a:r>
              <a:rPr lang="zh-CN" altLang="en-US"/>
              <a:t>标志，由片上的判断逻辑决定对哪个端口优先进行读写操作，而暂时关闭另一个被延迟的端口。</a:t>
            </a:r>
          </a:p>
        </p:txBody>
      </p:sp>
      <p:sp>
        <p:nvSpPr>
          <p:cNvPr id="94211" name="灯片编号占位符 1">
            <a:extLst>
              <a:ext uri="{FF2B5EF4-FFF2-40B4-BE49-F238E27FC236}">
                <a16:creationId xmlns:a16="http://schemas.microsoft.com/office/drawing/2014/main" id="{34921A1A-5251-4C13-86CA-6690B3715A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A7280B67-7FA5-4823-9F61-803BA66C033B}" type="slidenum">
              <a:rPr lang="zh-CN" altLang="en-US" smtClean="0"/>
              <a:pPr/>
              <a:t>72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330177">
            <a:extLst>
              <a:ext uri="{FF2B5EF4-FFF2-40B4-BE49-F238E27FC236}">
                <a16:creationId xmlns:a16="http://schemas.microsoft.com/office/drawing/2014/main" id="{32CDB56E-1921-4EFC-91DD-B0AA7D8C45ED}"/>
              </a:ext>
            </a:extLst>
          </p:cNvPr>
          <p:cNvSpPr>
            <a:spLocks noRot="1" noChangeArrowheads="1" noTextEdit="1"/>
          </p:cNvSpPr>
          <p:nvPr>
            <p:ph type="sldImg" idx="4294967295"/>
          </p:nvPr>
        </p:nvSpPr>
        <p:spPr>
          <a:ln/>
        </p:spPr>
      </p:sp>
      <p:sp>
        <p:nvSpPr>
          <p:cNvPr id="96258" name="文本占位符 1330178">
            <a:extLst>
              <a:ext uri="{FF2B5EF4-FFF2-40B4-BE49-F238E27FC236}">
                <a16:creationId xmlns:a16="http://schemas.microsoft.com/office/drawing/2014/main" id="{CC666528-372F-49D9-B535-9033767E6293}"/>
              </a:ext>
            </a:extLst>
          </p:cNvPr>
          <p:cNvSpPr>
            <a:spLocks noGrp="1" noChangeArrowheads="1"/>
          </p:cNvSpPr>
          <p:nvPr>
            <p:ph type="body" idx="4294967295"/>
          </p:nvPr>
        </p:nvSpPr>
        <p:spPr/>
        <p:txBody>
          <a:bodyPr/>
          <a:lstStyle/>
          <a:p>
            <a:r>
              <a:rPr lang="zh-CN" altLang="en-US"/>
              <a:t>在一个访存周期内取出</a:t>
            </a:r>
            <a:r>
              <a:rPr lang="en-US" altLang="zh-CN"/>
              <a:t>4</a:t>
            </a:r>
            <a:r>
              <a:rPr lang="zh-CN" altLang="en-US"/>
              <a:t>条指令，</a:t>
            </a:r>
          </a:p>
        </p:txBody>
      </p:sp>
      <p:sp>
        <p:nvSpPr>
          <p:cNvPr id="96259" name="灯片编号占位符 1">
            <a:extLst>
              <a:ext uri="{FF2B5EF4-FFF2-40B4-BE49-F238E27FC236}">
                <a16:creationId xmlns:a16="http://schemas.microsoft.com/office/drawing/2014/main" id="{AB822E68-0070-48F2-832F-85373EE879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18C6C8B-9661-44E3-B3A8-FAA90B44E000}" type="slidenum">
              <a:rPr lang="zh-CN" altLang="en-US" smtClean="0"/>
              <a:pPr/>
              <a:t>73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050625">
            <a:extLst>
              <a:ext uri="{FF2B5EF4-FFF2-40B4-BE49-F238E27FC236}">
                <a16:creationId xmlns:a16="http://schemas.microsoft.com/office/drawing/2014/main" id="{AB47A5C1-88B9-412E-8A50-7D261EA4CB6B}"/>
              </a:ext>
            </a:extLst>
          </p:cNvPr>
          <p:cNvSpPr>
            <a:spLocks noRot="1" noChangeArrowheads="1" noTextEdit="1"/>
          </p:cNvSpPr>
          <p:nvPr>
            <p:ph type="sldImg" idx="4294967295"/>
          </p:nvPr>
        </p:nvSpPr>
        <p:spPr>
          <a:ln/>
        </p:spPr>
      </p:sp>
      <p:sp>
        <p:nvSpPr>
          <p:cNvPr id="9218" name="文本占位符 1050626">
            <a:extLst>
              <a:ext uri="{FF2B5EF4-FFF2-40B4-BE49-F238E27FC236}">
                <a16:creationId xmlns:a16="http://schemas.microsoft.com/office/drawing/2014/main" id="{B4988CE4-E4E2-4B48-8774-805F87F2CBBF}"/>
              </a:ext>
            </a:extLst>
          </p:cNvPr>
          <p:cNvSpPr>
            <a:spLocks noGrp="1" noChangeArrowheads="1"/>
          </p:cNvSpPr>
          <p:nvPr>
            <p:ph type="body" idx="4294967295"/>
          </p:nvPr>
        </p:nvSpPr>
        <p:spPr/>
        <p:txBody>
          <a:bodyPr/>
          <a:lstStyle/>
          <a:p>
            <a:r>
              <a:rPr lang="zh-CN" altLang="en-US"/>
              <a:t>从某种意义上讲，存储器的性能已成为计算机系统的核心。</a:t>
            </a:r>
          </a:p>
        </p:txBody>
      </p:sp>
      <p:sp>
        <p:nvSpPr>
          <p:cNvPr id="9219" name="灯片编号占位符 1">
            <a:extLst>
              <a:ext uri="{FF2B5EF4-FFF2-40B4-BE49-F238E27FC236}">
                <a16:creationId xmlns:a16="http://schemas.microsoft.com/office/drawing/2014/main" id="{9DF15305-A324-4281-BB28-AC0C7A943D6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7D122F58-9703-411F-A72D-D50691A454E0}" type="slidenum">
              <a:rPr lang="zh-CN" altLang="en-US" smtClean="0"/>
              <a:pPr/>
              <a:t>5</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333249">
            <a:extLst>
              <a:ext uri="{FF2B5EF4-FFF2-40B4-BE49-F238E27FC236}">
                <a16:creationId xmlns:a16="http://schemas.microsoft.com/office/drawing/2014/main" id="{AF8D935C-C59C-4551-B2AA-3D965C6AAC64}"/>
              </a:ext>
            </a:extLst>
          </p:cNvPr>
          <p:cNvSpPr>
            <a:spLocks noRot="1" noChangeArrowheads="1" noTextEdit="1"/>
          </p:cNvSpPr>
          <p:nvPr>
            <p:ph type="sldImg" idx="4294967295"/>
          </p:nvPr>
        </p:nvSpPr>
        <p:spPr>
          <a:ln/>
        </p:spPr>
      </p:sp>
      <p:sp>
        <p:nvSpPr>
          <p:cNvPr id="98306" name="文本占位符 1333250">
            <a:extLst>
              <a:ext uri="{FF2B5EF4-FFF2-40B4-BE49-F238E27FC236}">
                <a16:creationId xmlns:a16="http://schemas.microsoft.com/office/drawing/2014/main" id="{0A767C03-73D4-4561-A3CF-0B9E2993DCEC}"/>
              </a:ext>
            </a:extLst>
          </p:cNvPr>
          <p:cNvSpPr>
            <a:spLocks noGrp="1" noChangeArrowheads="1"/>
          </p:cNvSpPr>
          <p:nvPr>
            <p:ph type="body" idx="4294967295"/>
          </p:nvPr>
        </p:nvSpPr>
        <p:spPr/>
        <p:txBody>
          <a:bodyPr/>
          <a:lstStyle/>
          <a:p>
            <a:r>
              <a:rPr lang="zh-CN" altLang="en-US"/>
              <a:t>地址分成两部分，一部分访存（多体构成一行，按行寻址），一部分控制</a:t>
            </a:r>
            <a:r>
              <a:rPr lang="en-US" altLang="zh-CN"/>
              <a:t>MUX</a:t>
            </a:r>
            <a:r>
              <a:rPr lang="zh-CN" altLang="en-US"/>
              <a:t>，从一次读出的</a:t>
            </a:r>
            <a:r>
              <a:rPr lang="en-US" altLang="zh-CN"/>
              <a:t>n</a:t>
            </a:r>
            <a:r>
              <a:rPr lang="zh-CN" altLang="en-US"/>
              <a:t>个字中选择一个输出</a:t>
            </a:r>
          </a:p>
        </p:txBody>
      </p:sp>
      <p:sp>
        <p:nvSpPr>
          <p:cNvPr id="98307" name="灯片编号占位符 1">
            <a:extLst>
              <a:ext uri="{FF2B5EF4-FFF2-40B4-BE49-F238E27FC236}">
                <a16:creationId xmlns:a16="http://schemas.microsoft.com/office/drawing/2014/main" id="{3401057E-59F8-4358-82A1-AE7ED4132BC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91C5800-9707-4F93-881B-D6ABE3C46AF0}" type="slidenum">
              <a:rPr lang="zh-CN" altLang="en-US" smtClean="0"/>
              <a:pPr/>
              <a:t>74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339393">
            <a:extLst>
              <a:ext uri="{FF2B5EF4-FFF2-40B4-BE49-F238E27FC236}">
                <a16:creationId xmlns:a16="http://schemas.microsoft.com/office/drawing/2014/main" id="{13C41BEB-9269-434D-8D14-5E0DBCBA79BA}"/>
              </a:ext>
            </a:extLst>
          </p:cNvPr>
          <p:cNvSpPr>
            <a:spLocks noRot="1" noChangeArrowheads="1" noTextEdit="1"/>
          </p:cNvSpPr>
          <p:nvPr>
            <p:ph type="sldImg" idx="4294967295"/>
          </p:nvPr>
        </p:nvSpPr>
        <p:spPr>
          <a:ln/>
        </p:spPr>
      </p:sp>
      <p:sp>
        <p:nvSpPr>
          <p:cNvPr id="101378" name="文本占位符 1339394">
            <a:extLst>
              <a:ext uri="{FF2B5EF4-FFF2-40B4-BE49-F238E27FC236}">
                <a16:creationId xmlns:a16="http://schemas.microsoft.com/office/drawing/2014/main" id="{CE1E5D1C-B2DE-4175-B2DB-099839D9C58A}"/>
              </a:ext>
            </a:extLst>
          </p:cNvPr>
          <p:cNvSpPr>
            <a:spLocks noGrp="1" noChangeArrowheads="1"/>
          </p:cNvSpPr>
          <p:nvPr>
            <p:ph type="body" idx="4294967295"/>
          </p:nvPr>
        </p:nvSpPr>
        <p:spPr/>
        <p:txBody>
          <a:bodyPr/>
          <a:lstStyle/>
          <a:p>
            <a:r>
              <a:rPr lang="zh-CN" altLang="en-US"/>
              <a:t>－－－－－－－－－－第</a:t>
            </a:r>
            <a:r>
              <a:rPr lang="en-US" altLang="zh-CN"/>
              <a:t>4</a:t>
            </a:r>
            <a:r>
              <a:rPr lang="zh-CN" altLang="en-US"/>
              <a:t>次课－－－－－－－－－－－＋课堂练习</a:t>
            </a:r>
            <a:r>
              <a:rPr lang="en-US" altLang="zh-CN"/>
              <a:t>10</a:t>
            </a:r>
            <a:r>
              <a:rPr lang="zh-CN" altLang="en-US"/>
              <a:t>分钟</a:t>
            </a:r>
          </a:p>
          <a:p>
            <a:endParaRPr lang="zh-CN" altLang="en-US"/>
          </a:p>
        </p:txBody>
      </p:sp>
      <p:sp>
        <p:nvSpPr>
          <p:cNvPr id="101379" name="灯片编号占位符 1">
            <a:extLst>
              <a:ext uri="{FF2B5EF4-FFF2-40B4-BE49-F238E27FC236}">
                <a16:creationId xmlns:a16="http://schemas.microsoft.com/office/drawing/2014/main" id="{1C76E943-AD07-4578-9E77-78A45F4433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8D42F742-CA1C-4D85-A206-99D6C6D6028D}" type="slidenum">
              <a:rPr lang="zh-CN" altLang="en-US" smtClean="0"/>
              <a:pPr/>
              <a:t>76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058817">
            <a:extLst>
              <a:ext uri="{FF2B5EF4-FFF2-40B4-BE49-F238E27FC236}">
                <a16:creationId xmlns:a16="http://schemas.microsoft.com/office/drawing/2014/main" id="{84C63859-21A1-4451-970A-2AB89AE711ED}"/>
              </a:ext>
            </a:extLst>
          </p:cNvPr>
          <p:cNvSpPr>
            <a:spLocks noRot="1" noChangeArrowheads="1" noTextEdit="1"/>
          </p:cNvSpPr>
          <p:nvPr>
            <p:ph type="sldImg" idx="4294967295"/>
          </p:nvPr>
        </p:nvSpPr>
        <p:spPr>
          <a:ln/>
        </p:spPr>
      </p:sp>
      <p:sp>
        <p:nvSpPr>
          <p:cNvPr id="18434" name="文本占位符 1058818">
            <a:extLst>
              <a:ext uri="{FF2B5EF4-FFF2-40B4-BE49-F238E27FC236}">
                <a16:creationId xmlns:a16="http://schemas.microsoft.com/office/drawing/2014/main" id="{0DE725EB-5D3C-4F68-8BF1-BB9C77F29871}"/>
              </a:ext>
            </a:extLst>
          </p:cNvPr>
          <p:cNvSpPr>
            <a:spLocks noGrp="1" noChangeArrowheads="1"/>
          </p:cNvSpPr>
          <p:nvPr>
            <p:ph type="body" idx="4294967295"/>
          </p:nvPr>
        </p:nvSpPr>
        <p:spPr/>
        <p:txBody>
          <a:bodyPr/>
          <a:lstStyle/>
          <a:p>
            <a:r>
              <a:rPr lang="zh-CN" altLang="en-US"/>
              <a:t>如磁带，不管信息处在哪个位置，读写时必须从介质的始端开始按顺序寻找。</a:t>
            </a:r>
          </a:p>
        </p:txBody>
      </p:sp>
      <p:sp>
        <p:nvSpPr>
          <p:cNvPr id="18435" name="灯片编号占位符 1">
            <a:extLst>
              <a:ext uri="{FF2B5EF4-FFF2-40B4-BE49-F238E27FC236}">
                <a16:creationId xmlns:a16="http://schemas.microsoft.com/office/drawing/2014/main" id="{A4FAFEC4-943B-43D4-9547-BE390E6BFC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BEF02AE3-E373-4C17-9733-CDD3730A420D}" type="slidenum">
              <a:rPr lang="zh-CN" altLang="en-US" smtClean="0"/>
              <a:pPr/>
              <a:t>13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221633">
            <a:extLst>
              <a:ext uri="{FF2B5EF4-FFF2-40B4-BE49-F238E27FC236}">
                <a16:creationId xmlns:a16="http://schemas.microsoft.com/office/drawing/2014/main" id="{73D05AE5-987F-4688-B878-7E1A920B957D}"/>
              </a:ext>
            </a:extLst>
          </p:cNvPr>
          <p:cNvSpPr>
            <a:spLocks noRot="1" noChangeArrowheads="1" noTextEdit="1"/>
          </p:cNvSpPr>
          <p:nvPr>
            <p:ph type="sldImg" idx="4294967295"/>
          </p:nvPr>
        </p:nvSpPr>
        <p:spPr>
          <a:ln/>
        </p:spPr>
      </p:sp>
      <p:sp>
        <p:nvSpPr>
          <p:cNvPr id="27650" name="文本占位符 1221634">
            <a:extLst>
              <a:ext uri="{FF2B5EF4-FFF2-40B4-BE49-F238E27FC236}">
                <a16:creationId xmlns:a16="http://schemas.microsoft.com/office/drawing/2014/main" id="{523F1CD9-A9E3-4F19-B7A6-2766A45FEC23}"/>
              </a:ext>
            </a:extLst>
          </p:cNvPr>
          <p:cNvSpPr>
            <a:spLocks noGrp="1" noChangeArrowheads="1"/>
          </p:cNvSpPr>
          <p:nvPr>
            <p:ph type="body" idx="4294967295"/>
          </p:nvPr>
        </p:nvSpPr>
        <p:spPr/>
        <p:txBody>
          <a:bodyPr/>
          <a:lstStyle/>
          <a:p>
            <a:r>
              <a:rPr lang="zh-CN" altLang="en-US" b="1" dirty="0">
                <a:solidFill>
                  <a:srgbClr val="A50021"/>
                </a:solidFill>
              </a:rPr>
              <a:t>在</a:t>
            </a:r>
            <a:r>
              <a:rPr lang="en-US" altLang="zh-CN" b="1" dirty="0">
                <a:solidFill>
                  <a:srgbClr val="A50021"/>
                </a:solidFill>
              </a:rPr>
              <a:t>RAM</a:t>
            </a:r>
            <a:r>
              <a:rPr lang="zh-CN" altLang="en-US" b="1" dirty="0">
                <a:solidFill>
                  <a:srgbClr val="A50021"/>
                </a:solidFill>
              </a:rPr>
              <a:t>中，按工艺可分为双极型和</a:t>
            </a:r>
            <a:r>
              <a:rPr lang="en-US" altLang="zh-CN" b="1" dirty="0">
                <a:solidFill>
                  <a:srgbClr val="A50021"/>
                </a:solidFill>
              </a:rPr>
              <a:t>MOS</a:t>
            </a:r>
            <a:r>
              <a:rPr lang="zh-CN" altLang="en-US" b="1" dirty="0">
                <a:solidFill>
                  <a:srgbClr val="A50021"/>
                </a:solidFill>
              </a:rPr>
              <a:t>型两大类</a:t>
            </a:r>
            <a:r>
              <a:rPr lang="zh-CN" altLang="en-US" dirty="0">
                <a:solidFill>
                  <a:srgbClr val="A50021"/>
                </a:solidFill>
              </a:rPr>
              <a:t>。</a:t>
            </a:r>
            <a:r>
              <a:rPr lang="zh-CN" altLang="en-US" dirty="0"/>
              <a:t>用</a:t>
            </a:r>
            <a:r>
              <a:rPr lang="en-US" altLang="zh-CN" dirty="0"/>
              <a:t>MOS</a:t>
            </a:r>
            <a:r>
              <a:rPr lang="zh-CN" altLang="en-US" dirty="0"/>
              <a:t>器件构成的</a:t>
            </a:r>
            <a:r>
              <a:rPr lang="en-US" altLang="zh-CN" dirty="0"/>
              <a:t>RAM</a:t>
            </a:r>
            <a:r>
              <a:rPr lang="zh-CN" altLang="en-US" dirty="0"/>
              <a:t>，可分为静态</a:t>
            </a:r>
            <a:r>
              <a:rPr lang="en-US" altLang="zh-CN" dirty="0"/>
              <a:t>RAM</a:t>
            </a:r>
            <a:r>
              <a:rPr lang="zh-CN" altLang="en-US" dirty="0"/>
              <a:t>和动态</a:t>
            </a:r>
            <a:r>
              <a:rPr lang="en-US" altLang="zh-CN" dirty="0"/>
              <a:t>RAM</a:t>
            </a:r>
            <a:r>
              <a:rPr lang="zh-CN" altLang="en-US" dirty="0"/>
              <a:t>两种。</a:t>
            </a:r>
          </a:p>
          <a:p>
            <a:r>
              <a:rPr lang="en-US" altLang="zh-CN" dirty="0"/>
              <a:t>ROM</a:t>
            </a:r>
            <a:r>
              <a:rPr lang="zh-CN" altLang="en-US" dirty="0"/>
              <a:t>的种类：</a:t>
            </a:r>
            <a:r>
              <a:rPr lang="en-US" altLang="zh-CN" dirty="0"/>
              <a:t>1</a:t>
            </a:r>
            <a:r>
              <a:rPr lang="zh-CN" altLang="en-US" dirty="0"/>
              <a:t>）掩膜</a:t>
            </a:r>
            <a:r>
              <a:rPr lang="en-US" altLang="zh-CN" dirty="0"/>
              <a:t>ROM</a:t>
            </a:r>
            <a:r>
              <a:rPr lang="zh-CN" altLang="en-US" dirty="0"/>
              <a:t>；</a:t>
            </a:r>
            <a:r>
              <a:rPr lang="en-US" altLang="zh-CN" dirty="0"/>
              <a:t>2</a:t>
            </a:r>
            <a:r>
              <a:rPr lang="zh-CN" altLang="en-US" dirty="0"/>
              <a:t>）可编程的只读存储器</a:t>
            </a:r>
            <a:r>
              <a:rPr lang="en-US" altLang="zh-CN" dirty="0"/>
              <a:t>PROM</a:t>
            </a:r>
            <a:r>
              <a:rPr lang="zh-CN" altLang="en-US" dirty="0"/>
              <a:t>；</a:t>
            </a:r>
            <a:r>
              <a:rPr lang="en-US" altLang="zh-CN" dirty="0"/>
              <a:t>3</a:t>
            </a:r>
            <a:r>
              <a:rPr lang="zh-CN" altLang="en-US" dirty="0"/>
              <a:t>）可擦除的</a:t>
            </a:r>
            <a:r>
              <a:rPr lang="en-US" altLang="zh-CN" dirty="0"/>
              <a:t>EPROM</a:t>
            </a:r>
            <a:r>
              <a:rPr lang="zh-CN" altLang="en-US" dirty="0"/>
              <a:t>；</a:t>
            </a:r>
            <a:r>
              <a:rPr lang="en-US" altLang="zh-CN" dirty="0"/>
              <a:t>4</a:t>
            </a:r>
            <a:r>
              <a:rPr lang="zh-CN" altLang="en-US" dirty="0"/>
              <a:t>）电擦除的</a:t>
            </a:r>
            <a:r>
              <a:rPr lang="en-US" altLang="zh-CN" dirty="0"/>
              <a:t>PROM</a:t>
            </a:r>
            <a:r>
              <a:rPr lang="zh-CN" altLang="en-US" dirty="0"/>
              <a:t>；</a:t>
            </a:r>
            <a:r>
              <a:rPr lang="en-US" altLang="zh-CN" dirty="0"/>
              <a:t>5</a:t>
            </a:r>
            <a:r>
              <a:rPr lang="zh-CN" altLang="en-US" dirty="0"/>
              <a:t>）快速擦写存储器</a:t>
            </a:r>
            <a:r>
              <a:rPr lang="en-US" altLang="zh-CN" dirty="0"/>
              <a:t>Flash Memory </a:t>
            </a:r>
            <a:r>
              <a:rPr lang="zh-CN" altLang="en-US" dirty="0"/>
              <a:t>又称快闪存储器</a:t>
            </a:r>
          </a:p>
        </p:txBody>
      </p:sp>
      <p:sp>
        <p:nvSpPr>
          <p:cNvPr id="27651" name="灯片编号占位符 1">
            <a:extLst>
              <a:ext uri="{FF2B5EF4-FFF2-40B4-BE49-F238E27FC236}">
                <a16:creationId xmlns:a16="http://schemas.microsoft.com/office/drawing/2014/main" id="{98ECB7DB-7BCB-4BAF-A7A4-20A10EBB5C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09E91FA1-CBFE-483C-8865-0157760B756D}" type="slidenum">
              <a:rPr lang="zh-CN" altLang="en-US" smtClean="0"/>
              <a:pPr/>
              <a:t>21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226753">
            <a:extLst>
              <a:ext uri="{FF2B5EF4-FFF2-40B4-BE49-F238E27FC236}">
                <a16:creationId xmlns:a16="http://schemas.microsoft.com/office/drawing/2014/main" id="{DF367B8A-6968-4166-AEB8-1396AA95F4A5}"/>
              </a:ext>
            </a:extLst>
          </p:cNvPr>
          <p:cNvSpPr>
            <a:spLocks noRot="1" noChangeArrowheads="1" noTextEdit="1"/>
          </p:cNvSpPr>
          <p:nvPr>
            <p:ph type="sldImg" idx="4294967295"/>
          </p:nvPr>
        </p:nvSpPr>
        <p:spPr>
          <a:ln/>
        </p:spPr>
      </p:sp>
      <p:sp>
        <p:nvSpPr>
          <p:cNvPr id="35842" name="文本占位符 1226754">
            <a:extLst>
              <a:ext uri="{FF2B5EF4-FFF2-40B4-BE49-F238E27FC236}">
                <a16:creationId xmlns:a16="http://schemas.microsoft.com/office/drawing/2014/main" id="{1C184CAF-4B40-4143-8C16-60AA4151F588}"/>
              </a:ext>
            </a:extLst>
          </p:cNvPr>
          <p:cNvSpPr>
            <a:spLocks noGrp="1" noChangeArrowheads="1"/>
          </p:cNvSpPr>
          <p:nvPr>
            <p:ph type="body" idx="4294967295"/>
          </p:nvPr>
        </p:nvSpPr>
        <p:spPr/>
        <p:txBody>
          <a:bodyPr/>
          <a:lstStyle/>
          <a:p>
            <a:r>
              <a:rPr lang="zh-CN" altLang="en-US"/>
              <a:t>如下图，当地址线为</a:t>
            </a:r>
            <a:r>
              <a:rPr lang="en-US" altLang="zh-CN"/>
              <a:t>1111</a:t>
            </a:r>
            <a:r>
              <a:rPr lang="zh-CN" altLang="en-US"/>
              <a:t>时，则第</a:t>
            </a:r>
            <a:r>
              <a:rPr lang="en-US" altLang="zh-CN"/>
              <a:t>15</a:t>
            </a:r>
            <a:r>
              <a:rPr lang="zh-CN" altLang="en-US"/>
              <a:t>根字线被选中，对应图</a:t>
            </a:r>
            <a:r>
              <a:rPr lang="en-US" altLang="zh-CN"/>
              <a:t>4.8</a:t>
            </a:r>
            <a:r>
              <a:rPr lang="zh-CN" altLang="en-US"/>
              <a:t>中的最后一行八位代码便可直接读出或写入。</a:t>
            </a:r>
          </a:p>
        </p:txBody>
      </p:sp>
      <p:sp>
        <p:nvSpPr>
          <p:cNvPr id="35843" name="灯片编号占位符 1">
            <a:extLst>
              <a:ext uri="{FF2B5EF4-FFF2-40B4-BE49-F238E27FC236}">
                <a16:creationId xmlns:a16="http://schemas.microsoft.com/office/drawing/2014/main" id="{0FFE67ED-9503-4393-9FF0-90C94F5383E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D12FBF01-8E4D-4D11-91EB-359E25B7C30C}" type="slidenum">
              <a:rPr lang="zh-CN" altLang="en-US" smtClean="0"/>
              <a:pPr/>
              <a:t>28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342465">
            <a:extLst>
              <a:ext uri="{FF2B5EF4-FFF2-40B4-BE49-F238E27FC236}">
                <a16:creationId xmlns:a16="http://schemas.microsoft.com/office/drawing/2014/main" id="{E6483F57-554D-4612-8BB9-858FA9CD67D1}"/>
              </a:ext>
            </a:extLst>
          </p:cNvPr>
          <p:cNvSpPr>
            <a:spLocks noRot="1" noChangeArrowheads="1" noTextEdit="1"/>
          </p:cNvSpPr>
          <p:nvPr>
            <p:ph type="sldImg" idx="4294967295"/>
          </p:nvPr>
        </p:nvSpPr>
        <p:spPr>
          <a:ln/>
        </p:spPr>
      </p:sp>
      <p:sp>
        <p:nvSpPr>
          <p:cNvPr id="37890" name="文本占位符 1342466">
            <a:extLst>
              <a:ext uri="{FF2B5EF4-FFF2-40B4-BE49-F238E27FC236}">
                <a16:creationId xmlns:a16="http://schemas.microsoft.com/office/drawing/2014/main" id="{262DB0D5-232F-451F-A599-75428203428A}"/>
              </a:ext>
            </a:extLst>
          </p:cNvPr>
          <p:cNvSpPr>
            <a:spLocks noGrp="1" noChangeArrowheads="1"/>
          </p:cNvSpPr>
          <p:nvPr>
            <p:ph type="body" idx="4294967295"/>
          </p:nvPr>
        </p:nvSpPr>
        <p:spPr/>
        <p:txBody>
          <a:bodyPr/>
          <a:lstStyle/>
          <a:p>
            <a:r>
              <a:rPr lang="zh-CN" altLang="en-US"/>
              <a:t>注意：是一位片</a:t>
            </a:r>
          </a:p>
        </p:txBody>
      </p:sp>
      <p:sp>
        <p:nvSpPr>
          <p:cNvPr id="37891" name="灯片编号占位符 1">
            <a:extLst>
              <a:ext uri="{FF2B5EF4-FFF2-40B4-BE49-F238E27FC236}">
                <a16:creationId xmlns:a16="http://schemas.microsoft.com/office/drawing/2014/main" id="{BB600771-88D6-4CE8-A9D9-66538C3C79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50195615-D627-41C8-BB0B-6B5AA2A3EB0A}" type="slidenum">
              <a:rPr lang="zh-CN" altLang="en-US" smtClean="0"/>
              <a:pPr/>
              <a:t>29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297409">
            <a:extLst>
              <a:ext uri="{FF2B5EF4-FFF2-40B4-BE49-F238E27FC236}">
                <a16:creationId xmlns:a16="http://schemas.microsoft.com/office/drawing/2014/main" id="{531D72AC-5315-4374-B386-2F491C2EC27E}"/>
              </a:ext>
            </a:extLst>
          </p:cNvPr>
          <p:cNvSpPr>
            <a:spLocks noRot="1" noChangeArrowheads="1" noTextEdit="1"/>
          </p:cNvSpPr>
          <p:nvPr>
            <p:ph type="sldImg" idx="4294967295"/>
          </p:nvPr>
        </p:nvSpPr>
        <p:spPr>
          <a:ln/>
        </p:spPr>
      </p:sp>
      <p:sp>
        <p:nvSpPr>
          <p:cNvPr id="45058" name="文本占位符 1297410">
            <a:extLst>
              <a:ext uri="{FF2B5EF4-FFF2-40B4-BE49-F238E27FC236}">
                <a16:creationId xmlns:a16="http://schemas.microsoft.com/office/drawing/2014/main" id="{D29E26B4-9FCB-429B-96DA-4FB469E57C4F}"/>
              </a:ext>
            </a:extLst>
          </p:cNvPr>
          <p:cNvSpPr>
            <a:spLocks noGrp="1" noChangeArrowheads="1"/>
          </p:cNvSpPr>
          <p:nvPr>
            <p:ph type="body" idx="4294967295"/>
          </p:nvPr>
        </p:nvSpPr>
        <p:spPr/>
        <p:txBody>
          <a:bodyPr/>
          <a:lstStyle/>
          <a:p>
            <a:endParaRPr lang="zh-CN" altLang="zh-CN"/>
          </a:p>
        </p:txBody>
      </p:sp>
      <p:sp>
        <p:nvSpPr>
          <p:cNvPr id="45059" name="灯片编号占位符 1">
            <a:extLst>
              <a:ext uri="{FF2B5EF4-FFF2-40B4-BE49-F238E27FC236}">
                <a16:creationId xmlns:a16="http://schemas.microsoft.com/office/drawing/2014/main" id="{C6A6F2A5-032B-4987-BC79-E57ED33BF09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650CDB92-0215-4B4C-9FBC-DFA2AB39A373}" type="slidenum">
              <a:rPr lang="zh-CN" altLang="en-US" smtClean="0"/>
              <a:pPr/>
              <a:t>35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317889">
            <a:extLst>
              <a:ext uri="{FF2B5EF4-FFF2-40B4-BE49-F238E27FC236}">
                <a16:creationId xmlns:a16="http://schemas.microsoft.com/office/drawing/2014/main" id="{51F9BCBF-44B4-4E01-8903-B32256D1A285}"/>
              </a:ext>
            </a:extLst>
          </p:cNvPr>
          <p:cNvSpPr>
            <a:spLocks noRot="1" noChangeArrowheads="1" noTextEdit="1"/>
          </p:cNvSpPr>
          <p:nvPr>
            <p:ph type="sldImg" idx="4294967295"/>
          </p:nvPr>
        </p:nvSpPr>
        <p:spPr>
          <a:ln/>
        </p:spPr>
      </p:sp>
      <p:sp>
        <p:nvSpPr>
          <p:cNvPr id="59394" name="文本占位符 1317890">
            <a:extLst>
              <a:ext uri="{FF2B5EF4-FFF2-40B4-BE49-F238E27FC236}">
                <a16:creationId xmlns:a16="http://schemas.microsoft.com/office/drawing/2014/main" id="{3C2D4FC4-54F8-4417-94BA-E4EFF3AEE189}"/>
              </a:ext>
            </a:extLst>
          </p:cNvPr>
          <p:cNvSpPr>
            <a:spLocks noGrp="1" noChangeArrowheads="1"/>
          </p:cNvSpPr>
          <p:nvPr>
            <p:ph type="body" idx="4294967295"/>
          </p:nvPr>
        </p:nvSpPr>
        <p:spPr/>
        <p:txBody>
          <a:bodyPr/>
          <a:lstStyle/>
          <a:p>
            <a:r>
              <a:rPr lang="zh-CN" altLang="en-US"/>
              <a:t>－－－－－－－－－－第二次课－－－－－－－－－－－－－－－－－</a:t>
            </a:r>
          </a:p>
        </p:txBody>
      </p:sp>
      <p:sp>
        <p:nvSpPr>
          <p:cNvPr id="59395" name="灯片编号占位符 1">
            <a:extLst>
              <a:ext uri="{FF2B5EF4-FFF2-40B4-BE49-F238E27FC236}">
                <a16:creationId xmlns:a16="http://schemas.microsoft.com/office/drawing/2014/main" id="{D530193F-D0B7-4C2E-9ED5-D90E9B0C84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92921E53-A943-49C2-B4DF-C1D81DB09910}" type="slidenum">
              <a:rPr lang="zh-CN" altLang="en-US" smtClean="0"/>
              <a:pPr/>
              <a:t>48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320961">
            <a:extLst>
              <a:ext uri="{FF2B5EF4-FFF2-40B4-BE49-F238E27FC236}">
                <a16:creationId xmlns:a16="http://schemas.microsoft.com/office/drawing/2014/main" id="{86D1CB05-69CE-4933-9DBB-EED5416542C4}"/>
              </a:ext>
            </a:extLst>
          </p:cNvPr>
          <p:cNvSpPr>
            <a:spLocks noRot="1" noChangeArrowheads="1" noTextEdit="1"/>
          </p:cNvSpPr>
          <p:nvPr>
            <p:ph type="sldImg" idx="4294967295"/>
          </p:nvPr>
        </p:nvSpPr>
        <p:spPr>
          <a:ln/>
        </p:spPr>
      </p:sp>
      <p:sp>
        <p:nvSpPr>
          <p:cNvPr id="62466" name="文本占位符 1320962">
            <a:extLst>
              <a:ext uri="{FF2B5EF4-FFF2-40B4-BE49-F238E27FC236}">
                <a16:creationId xmlns:a16="http://schemas.microsoft.com/office/drawing/2014/main" id="{931A5666-07E2-4AF0-8540-0F3F15E1AA5D}"/>
              </a:ext>
            </a:extLst>
          </p:cNvPr>
          <p:cNvSpPr>
            <a:spLocks noGrp="1" noChangeArrowheads="1"/>
          </p:cNvSpPr>
          <p:nvPr>
            <p:ph type="body" idx="4294967295"/>
          </p:nvPr>
        </p:nvSpPr>
        <p:spPr/>
        <p:txBody>
          <a:bodyPr/>
          <a:lstStyle/>
          <a:p>
            <a:r>
              <a:rPr lang="zh-CN" altLang="en-US"/>
              <a:t>任何时刻其输出要么全为高电平</a:t>
            </a:r>
            <a:r>
              <a:rPr lang="en-US" altLang="zh-CN"/>
              <a:t>1—</a:t>
            </a:r>
            <a:r>
              <a:rPr lang="zh-CN" altLang="en-US"/>
              <a:t>芯片处于不工作状态，要么只有一个为低电平</a:t>
            </a:r>
            <a:r>
              <a:rPr lang="en-US" altLang="zh-CN"/>
              <a:t>0</a:t>
            </a:r>
            <a:r>
              <a:rPr lang="zh-CN" altLang="en-US"/>
              <a:t>，其余</a:t>
            </a:r>
            <a:r>
              <a:rPr lang="en-US" altLang="zh-CN"/>
              <a:t>7</a:t>
            </a:r>
            <a:r>
              <a:rPr lang="zh-CN" altLang="en-US"/>
              <a:t>个输出引脚全为高电平</a:t>
            </a:r>
            <a:r>
              <a:rPr lang="en-US" altLang="zh-CN"/>
              <a:t>1</a:t>
            </a:r>
            <a:r>
              <a:rPr lang="zh-CN" altLang="en-US"/>
              <a:t>。如果出现两个输出引脚同时为</a:t>
            </a:r>
            <a:r>
              <a:rPr lang="en-US" altLang="zh-CN"/>
              <a:t>0</a:t>
            </a:r>
            <a:r>
              <a:rPr lang="zh-CN" altLang="en-US"/>
              <a:t>的情况，说明该芯片已经损坏。</a:t>
            </a:r>
          </a:p>
          <a:p>
            <a:endParaRPr lang="zh-CN" altLang="en-US"/>
          </a:p>
        </p:txBody>
      </p:sp>
      <p:sp>
        <p:nvSpPr>
          <p:cNvPr id="62467" name="灯片编号占位符 1">
            <a:extLst>
              <a:ext uri="{FF2B5EF4-FFF2-40B4-BE49-F238E27FC236}">
                <a16:creationId xmlns:a16="http://schemas.microsoft.com/office/drawing/2014/main" id="{96C5F2CF-E229-47C8-A546-36BCEEEDD3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CF3D1F9A-864E-4C93-8902-0FA299860160}" type="slidenum">
              <a:rPr lang="zh-CN" altLang="en-US" smtClean="0"/>
              <a:pPr/>
              <a:t>50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8196">
            <a:extLst>
              <a:ext uri="{FF2B5EF4-FFF2-40B4-BE49-F238E27FC236}">
                <a16:creationId xmlns:a16="http://schemas.microsoft.com/office/drawing/2014/main" id="{A87B7FD3-956D-4E96-BCA0-876C8D8813B5}"/>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9E3CFF33-DED1-4819-8956-8526BCEFC8BB}"/>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E4161C58-050E-4CB9-B7EC-3168E965004D}"/>
              </a:ext>
            </a:extLst>
          </p:cNvPr>
          <p:cNvSpPr>
            <a:spLocks noGrp="1"/>
          </p:cNvSpPr>
          <p:nvPr>
            <p:ph type="sldNum" sz="quarter" idx="12"/>
          </p:nvPr>
        </p:nvSpPr>
        <p:spPr>
          <a:ln/>
        </p:spPr>
        <p:txBody>
          <a:bodyPr/>
          <a:lstStyle>
            <a:lvl1pPr>
              <a:defRPr/>
            </a:lvl1pPr>
          </a:lstStyle>
          <a:p>
            <a:fld id="{68F616A6-1321-4F72-B48C-DCEA1A6153D2}" type="slidenum">
              <a:rPr lang="en-US" altLang="zh-CN"/>
              <a:pPr/>
              <a:t>‹#›</a:t>
            </a:fld>
            <a:endParaRPr lang="zh-CN"/>
          </a:p>
        </p:txBody>
      </p:sp>
    </p:spTree>
    <p:extLst>
      <p:ext uri="{BB962C8B-B14F-4D97-AF65-F5344CB8AC3E}">
        <p14:creationId xmlns:p14="http://schemas.microsoft.com/office/powerpoint/2010/main" val="323219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41BD60F6-B1BB-4B9F-BA23-3FE0B0A156F1}"/>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B541332C-3DC5-4295-8547-3A6459328AB5}"/>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15C936D8-9449-47E8-A893-D6D33E2FC956}"/>
              </a:ext>
            </a:extLst>
          </p:cNvPr>
          <p:cNvSpPr>
            <a:spLocks noGrp="1"/>
          </p:cNvSpPr>
          <p:nvPr>
            <p:ph type="sldNum" sz="quarter" idx="12"/>
          </p:nvPr>
        </p:nvSpPr>
        <p:spPr>
          <a:ln/>
        </p:spPr>
        <p:txBody>
          <a:bodyPr/>
          <a:lstStyle>
            <a:lvl1pPr>
              <a:defRPr/>
            </a:lvl1pPr>
          </a:lstStyle>
          <a:p>
            <a:fld id="{3BE0EF86-8850-4573-9D7B-CD796D2719D0}" type="slidenum">
              <a:rPr lang="en-US" altLang="zh-CN"/>
              <a:pPr/>
              <a:t>‹#›</a:t>
            </a:fld>
            <a:endParaRPr lang="zh-CN"/>
          </a:p>
        </p:txBody>
      </p:sp>
    </p:spTree>
    <p:extLst>
      <p:ext uri="{BB962C8B-B14F-4D97-AF65-F5344CB8AC3E}">
        <p14:creationId xmlns:p14="http://schemas.microsoft.com/office/powerpoint/2010/main" val="1028281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5FB46BC0-9940-4ADE-B8DC-AA346627C8FD}"/>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61C7D244-B3F3-482E-AA76-27C7722D4C8F}"/>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E29C5FF8-03A6-4C94-8B8F-7D6AAD34B37E}"/>
              </a:ext>
            </a:extLst>
          </p:cNvPr>
          <p:cNvSpPr>
            <a:spLocks noGrp="1"/>
          </p:cNvSpPr>
          <p:nvPr>
            <p:ph type="sldNum" sz="quarter" idx="12"/>
          </p:nvPr>
        </p:nvSpPr>
        <p:spPr>
          <a:ln/>
        </p:spPr>
        <p:txBody>
          <a:bodyPr/>
          <a:lstStyle>
            <a:lvl1pPr>
              <a:defRPr/>
            </a:lvl1pPr>
          </a:lstStyle>
          <a:p>
            <a:fld id="{7925977C-F21A-4F4B-B66F-71C7ABBDECE1}" type="slidenum">
              <a:rPr lang="en-US" altLang="zh-CN"/>
              <a:pPr/>
              <a:t>‹#›</a:t>
            </a:fld>
            <a:endParaRPr lang="zh-CN"/>
          </a:p>
        </p:txBody>
      </p:sp>
    </p:spTree>
    <p:extLst>
      <p:ext uri="{BB962C8B-B14F-4D97-AF65-F5344CB8AC3E}">
        <p14:creationId xmlns:p14="http://schemas.microsoft.com/office/powerpoint/2010/main" val="2445930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941430FC-504D-4BDE-AFEF-16C55ADAFCFC}"/>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D8C14951-1799-45B4-BAFB-57B016D8144E}"/>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965E9A76-5436-4D95-AB57-C5ACBA8D41C4}"/>
              </a:ext>
            </a:extLst>
          </p:cNvPr>
          <p:cNvSpPr>
            <a:spLocks noGrp="1"/>
          </p:cNvSpPr>
          <p:nvPr>
            <p:ph type="sldNum" sz="quarter" idx="12"/>
          </p:nvPr>
        </p:nvSpPr>
        <p:spPr>
          <a:ln/>
        </p:spPr>
        <p:txBody>
          <a:bodyPr/>
          <a:lstStyle>
            <a:lvl1pPr>
              <a:defRPr/>
            </a:lvl1pPr>
          </a:lstStyle>
          <a:p>
            <a:fld id="{E247375A-789F-4957-AEA2-895E5B7452F8}" type="slidenum">
              <a:rPr lang="en-US" altLang="zh-CN"/>
              <a:pPr/>
              <a:t>‹#›</a:t>
            </a:fld>
            <a:endParaRPr lang="zh-CN"/>
          </a:p>
        </p:txBody>
      </p:sp>
    </p:spTree>
    <p:extLst>
      <p:ext uri="{BB962C8B-B14F-4D97-AF65-F5344CB8AC3E}">
        <p14:creationId xmlns:p14="http://schemas.microsoft.com/office/powerpoint/2010/main" val="891400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endParaRPr lang="zh-CN" altLang="en-US" noProof="1"/>
          </a:p>
        </p:txBody>
      </p:sp>
      <p:sp>
        <p:nvSpPr>
          <p:cNvPr id="4" name="日期占位符 8196">
            <a:extLst>
              <a:ext uri="{FF2B5EF4-FFF2-40B4-BE49-F238E27FC236}">
                <a16:creationId xmlns:a16="http://schemas.microsoft.com/office/drawing/2014/main" id="{A08B9AEB-0D26-47E4-9F0E-4E1725798A4A}"/>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C03FC39D-09EB-49DA-8052-CD5203A40863}"/>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0DBC905F-9C9B-4827-986F-77A720BC9046}"/>
              </a:ext>
            </a:extLst>
          </p:cNvPr>
          <p:cNvSpPr>
            <a:spLocks noGrp="1"/>
          </p:cNvSpPr>
          <p:nvPr>
            <p:ph type="sldNum" sz="quarter" idx="12"/>
          </p:nvPr>
        </p:nvSpPr>
        <p:spPr>
          <a:ln/>
        </p:spPr>
        <p:txBody>
          <a:bodyPr/>
          <a:lstStyle>
            <a:lvl1pPr>
              <a:defRPr/>
            </a:lvl1pPr>
          </a:lstStyle>
          <a:p>
            <a:fld id="{20935AB8-DFB8-457E-AA50-9DECF765B453}" type="slidenum">
              <a:rPr lang="en-US" altLang="zh-CN"/>
              <a:pPr/>
              <a:t>‹#›</a:t>
            </a:fld>
            <a:endParaRPr lang="zh-CN"/>
          </a:p>
        </p:txBody>
      </p:sp>
    </p:spTree>
    <p:extLst>
      <p:ext uri="{BB962C8B-B14F-4D97-AF65-F5344CB8AC3E}">
        <p14:creationId xmlns:p14="http://schemas.microsoft.com/office/powerpoint/2010/main" val="65443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8196">
            <a:extLst>
              <a:ext uri="{FF2B5EF4-FFF2-40B4-BE49-F238E27FC236}">
                <a16:creationId xmlns:a16="http://schemas.microsoft.com/office/drawing/2014/main" id="{5526675F-3EC2-490E-B3C2-76829E497F5E}"/>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9277620A-D5F4-46E5-BD01-B64A4C088DF5}"/>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8DAB4E1D-D2F3-4639-8775-66B16BB2B439}"/>
              </a:ext>
            </a:extLst>
          </p:cNvPr>
          <p:cNvSpPr>
            <a:spLocks noGrp="1"/>
          </p:cNvSpPr>
          <p:nvPr>
            <p:ph type="sldNum" sz="quarter" idx="12"/>
          </p:nvPr>
        </p:nvSpPr>
        <p:spPr>
          <a:ln/>
        </p:spPr>
        <p:txBody>
          <a:bodyPr/>
          <a:lstStyle>
            <a:lvl1pPr>
              <a:defRPr/>
            </a:lvl1pPr>
          </a:lstStyle>
          <a:p>
            <a:fld id="{752A5523-0CD0-438B-AC3B-F57C660C2EBF}" type="slidenum">
              <a:rPr lang="en-US" altLang="zh-CN"/>
              <a:pPr/>
              <a:t>‹#›</a:t>
            </a:fld>
            <a:endParaRPr lang="zh-CN"/>
          </a:p>
        </p:txBody>
      </p:sp>
    </p:spTree>
    <p:extLst>
      <p:ext uri="{BB962C8B-B14F-4D97-AF65-F5344CB8AC3E}">
        <p14:creationId xmlns:p14="http://schemas.microsoft.com/office/powerpoint/2010/main" val="2553837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8196">
            <a:extLst>
              <a:ext uri="{FF2B5EF4-FFF2-40B4-BE49-F238E27FC236}">
                <a16:creationId xmlns:a16="http://schemas.microsoft.com/office/drawing/2014/main" id="{F85B18AE-1E8A-49D7-9DA0-7EADE5B6DD82}"/>
              </a:ext>
            </a:extLst>
          </p:cNvPr>
          <p:cNvSpPr>
            <a:spLocks noGrp="1"/>
          </p:cNvSpPr>
          <p:nvPr>
            <p:ph type="dt" sz="half" idx="10"/>
          </p:nvPr>
        </p:nvSpPr>
        <p:spPr>
          <a:ln/>
        </p:spPr>
        <p:txBody>
          <a:bodyPr/>
          <a:lstStyle>
            <a:lvl1pPr>
              <a:defRPr/>
            </a:lvl1pPr>
          </a:lstStyle>
          <a:p>
            <a:endParaRPr lang="zh-CN" altLang="en-US"/>
          </a:p>
        </p:txBody>
      </p:sp>
      <p:sp>
        <p:nvSpPr>
          <p:cNvPr id="5" name="页脚占位符 8197">
            <a:extLst>
              <a:ext uri="{FF2B5EF4-FFF2-40B4-BE49-F238E27FC236}">
                <a16:creationId xmlns:a16="http://schemas.microsoft.com/office/drawing/2014/main" id="{A06F23D0-EFD5-46F9-8406-1A7D5EAC6A74}"/>
              </a:ext>
            </a:extLst>
          </p:cNvPr>
          <p:cNvSpPr>
            <a:spLocks noGrp="1"/>
          </p:cNvSpPr>
          <p:nvPr>
            <p:ph type="ftr" sz="quarter" idx="11"/>
          </p:nvPr>
        </p:nvSpPr>
        <p:spPr>
          <a:ln/>
        </p:spPr>
        <p:txBody>
          <a:bodyPr/>
          <a:lstStyle>
            <a:lvl1pPr>
              <a:defRPr/>
            </a:lvl1pPr>
          </a:lstStyle>
          <a:p>
            <a:endParaRPr lang="zh-CN"/>
          </a:p>
        </p:txBody>
      </p:sp>
      <p:sp>
        <p:nvSpPr>
          <p:cNvPr id="6" name="灯片编号占位符 8198">
            <a:extLst>
              <a:ext uri="{FF2B5EF4-FFF2-40B4-BE49-F238E27FC236}">
                <a16:creationId xmlns:a16="http://schemas.microsoft.com/office/drawing/2014/main" id="{BBD778FB-FAAD-4B47-9C99-2FA70A64BD41}"/>
              </a:ext>
            </a:extLst>
          </p:cNvPr>
          <p:cNvSpPr>
            <a:spLocks noGrp="1"/>
          </p:cNvSpPr>
          <p:nvPr>
            <p:ph type="sldNum" sz="quarter" idx="12"/>
          </p:nvPr>
        </p:nvSpPr>
        <p:spPr>
          <a:ln/>
        </p:spPr>
        <p:txBody>
          <a:bodyPr/>
          <a:lstStyle>
            <a:lvl1pPr>
              <a:defRPr/>
            </a:lvl1pPr>
          </a:lstStyle>
          <a:p>
            <a:fld id="{163B3A50-D81F-4DC9-A72E-179E4053257C}" type="slidenum">
              <a:rPr lang="en-US" altLang="zh-CN"/>
              <a:pPr/>
              <a:t>‹#›</a:t>
            </a:fld>
            <a:endParaRPr lang="zh-CN"/>
          </a:p>
        </p:txBody>
      </p:sp>
    </p:spTree>
    <p:extLst>
      <p:ext uri="{BB962C8B-B14F-4D97-AF65-F5344CB8AC3E}">
        <p14:creationId xmlns:p14="http://schemas.microsoft.com/office/powerpoint/2010/main" val="106006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268413"/>
            <a:ext cx="4032504" cy="485775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8196">
            <a:extLst>
              <a:ext uri="{FF2B5EF4-FFF2-40B4-BE49-F238E27FC236}">
                <a16:creationId xmlns:a16="http://schemas.microsoft.com/office/drawing/2014/main" id="{4CEA8415-EB84-4BA4-86B8-F26BDAC5A8A4}"/>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D02BEA6F-1FE4-4872-8674-6C765DC5B44E}"/>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C2B117A1-94AD-4EA9-B50F-9407874E08D9}"/>
              </a:ext>
            </a:extLst>
          </p:cNvPr>
          <p:cNvSpPr>
            <a:spLocks noGrp="1"/>
          </p:cNvSpPr>
          <p:nvPr>
            <p:ph type="sldNum" sz="quarter" idx="12"/>
          </p:nvPr>
        </p:nvSpPr>
        <p:spPr>
          <a:ln/>
        </p:spPr>
        <p:txBody>
          <a:bodyPr/>
          <a:lstStyle>
            <a:lvl1pPr>
              <a:defRPr/>
            </a:lvl1pPr>
          </a:lstStyle>
          <a:p>
            <a:fld id="{32C7A175-5CB1-4240-91ED-D2734E76C74B}" type="slidenum">
              <a:rPr lang="en-US" altLang="zh-CN"/>
              <a:pPr/>
              <a:t>‹#›</a:t>
            </a:fld>
            <a:endParaRPr lang="zh-CN"/>
          </a:p>
        </p:txBody>
      </p:sp>
    </p:spTree>
    <p:extLst>
      <p:ext uri="{BB962C8B-B14F-4D97-AF65-F5344CB8AC3E}">
        <p14:creationId xmlns:p14="http://schemas.microsoft.com/office/powerpoint/2010/main" val="387904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8196">
            <a:extLst>
              <a:ext uri="{FF2B5EF4-FFF2-40B4-BE49-F238E27FC236}">
                <a16:creationId xmlns:a16="http://schemas.microsoft.com/office/drawing/2014/main" id="{429125CC-9837-4E31-80F7-6A6FB58881D9}"/>
              </a:ext>
            </a:extLst>
          </p:cNvPr>
          <p:cNvSpPr>
            <a:spLocks noGrp="1"/>
          </p:cNvSpPr>
          <p:nvPr>
            <p:ph type="dt" sz="half" idx="10"/>
          </p:nvPr>
        </p:nvSpPr>
        <p:spPr>
          <a:ln/>
        </p:spPr>
        <p:txBody>
          <a:bodyPr/>
          <a:lstStyle>
            <a:lvl1pPr>
              <a:defRPr/>
            </a:lvl1pPr>
          </a:lstStyle>
          <a:p>
            <a:endParaRPr lang="zh-CN" altLang="en-US"/>
          </a:p>
        </p:txBody>
      </p:sp>
      <p:sp>
        <p:nvSpPr>
          <p:cNvPr id="8" name="页脚占位符 8197">
            <a:extLst>
              <a:ext uri="{FF2B5EF4-FFF2-40B4-BE49-F238E27FC236}">
                <a16:creationId xmlns:a16="http://schemas.microsoft.com/office/drawing/2014/main" id="{D5FA8B46-AEA4-4BBE-9BC2-87CA33260FB7}"/>
              </a:ext>
            </a:extLst>
          </p:cNvPr>
          <p:cNvSpPr>
            <a:spLocks noGrp="1"/>
          </p:cNvSpPr>
          <p:nvPr>
            <p:ph type="ftr" sz="quarter" idx="11"/>
          </p:nvPr>
        </p:nvSpPr>
        <p:spPr>
          <a:ln/>
        </p:spPr>
        <p:txBody>
          <a:bodyPr/>
          <a:lstStyle>
            <a:lvl1pPr>
              <a:defRPr/>
            </a:lvl1pPr>
          </a:lstStyle>
          <a:p>
            <a:endParaRPr lang="zh-CN"/>
          </a:p>
        </p:txBody>
      </p:sp>
      <p:sp>
        <p:nvSpPr>
          <p:cNvPr id="9" name="灯片编号占位符 8198">
            <a:extLst>
              <a:ext uri="{FF2B5EF4-FFF2-40B4-BE49-F238E27FC236}">
                <a16:creationId xmlns:a16="http://schemas.microsoft.com/office/drawing/2014/main" id="{51B99FCE-A4A4-4EA4-BC47-6BE4912D2AB8}"/>
              </a:ext>
            </a:extLst>
          </p:cNvPr>
          <p:cNvSpPr>
            <a:spLocks noGrp="1"/>
          </p:cNvSpPr>
          <p:nvPr>
            <p:ph type="sldNum" sz="quarter" idx="12"/>
          </p:nvPr>
        </p:nvSpPr>
        <p:spPr>
          <a:ln/>
        </p:spPr>
        <p:txBody>
          <a:bodyPr/>
          <a:lstStyle>
            <a:lvl1pPr>
              <a:defRPr/>
            </a:lvl1pPr>
          </a:lstStyle>
          <a:p>
            <a:fld id="{F05391D5-85C1-4BBD-99D7-7DB421B10952}" type="slidenum">
              <a:rPr lang="en-US" altLang="zh-CN"/>
              <a:pPr/>
              <a:t>‹#›</a:t>
            </a:fld>
            <a:endParaRPr lang="zh-CN"/>
          </a:p>
        </p:txBody>
      </p:sp>
    </p:spTree>
    <p:extLst>
      <p:ext uri="{BB962C8B-B14F-4D97-AF65-F5344CB8AC3E}">
        <p14:creationId xmlns:p14="http://schemas.microsoft.com/office/powerpoint/2010/main" val="90559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8196">
            <a:extLst>
              <a:ext uri="{FF2B5EF4-FFF2-40B4-BE49-F238E27FC236}">
                <a16:creationId xmlns:a16="http://schemas.microsoft.com/office/drawing/2014/main" id="{3C42AE45-844F-40A2-9B2C-0256DA0915EC}"/>
              </a:ext>
            </a:extLst>
          </p:cNvPr>
          <p:cNvSpPr>
            <a:spLocks noGrp="1"/>
          </p:cNvSpPr>
          <p:nvPr>
            <p:ph type="dt" sz="half" idx="10"/>
          </p:nvPr>
        </p:nvSpPr>
        <p:spPr>
          <a:ln/>
        </p:spPr>
        <p:txBody>
          <a:bodyPr/>
          <a:lstStyle>
            <a:lvl1pPr>
              <a:defRPr/>
            </a:lvl1pPr>
          </a:lstStyle>
          <a:p>
            <a:endParaRPr lang="zh-CN" altLang="en-US"/>
          </a:p>
        </p:txBody>
      </p:sp>
      <p:sp>
        <p:nvSpPr>
          <p:cNvPr id="4" name="页脚占位符 8197">
            <a:extLst>
              <a:ext uri="{FF2B5EF4-FFF2-40B4-BE49-F238E27FC236}">
                <a16:creationId xmlns:a16="http://schemas.microsoft.com/office/drawing/2014/main" id="{8D96C85D-5B7C-4B52-AB40-1C39B94881D8}"/>
              </a:ext>
            </a:extLst>
          </p:cNvPr>
          <p:cNvSpPr>
            <a:spLocks noGrp="1"/>
          </p:cNvSpPr>
          <p:nvPr>
            <p:ph type="ftr" sz="quarter" idx="11"/>
          </p:nvPr>
        </p:nvSpPr>
        <p:spPr>
          <a:ln/>
        </p:spPr>
        <p:txBody>
          <a:bodyPr/>
          <a:lstStyle>
            <a:lvl1pPr>
              <a:defRPr/>
            </a:lvl1pPr>
          </a:lstStyle>
          <a:p>
            <a:endParaRPr lang="zh-CN"/>
          </a:p>
        </p:txBody>
      </p:sp>
      <p:sp>
        <p:nvSpPr>
          <p:cNvPr id="5" name="灯片编号占位符 8198">
            <a:extLst>
              <a:ext uri="{FF2B5EF4-FFF2-40B4-BE49-F238E27FC236}">
                <a16:creationId xmlns:a16="http://schemas.microsoft.com/office/drawing/2014/main" id="{5E4F081C-865B-47DC-843C-2FC36D0DCC78}"/>
              </a:ext>
            </a:extLst>
          </p:cNvPr>
          <p:cNvSpPr>
            <a:spLocks noGrp="1"/>
          </p:cNvSpPr>
          <p:nvPr>
            <p:ph type="sldNum" sz="quarter" idx="12"/>
          </p:nvPr>
        </p:nvSpPr>
        <p:spPr>
          <a:ln/>
        </p:spPr>
        <p:txBody>
          <a:bodyPr/>
          <a:lstStyle>
            <a:lvl1pPr>
              <a:defRPr/>
            </a:lvl1pPr>
          </a:lstStyle>
          <a:p>
            <a:fld id="{D4C3001E-681A-4C89-AA39-4A7F40BEBCAC}" type="slidenum">
              <a:rPr lang="en-US" altLang="zh-CN"/>
              <a:pPr/>
              <a:t>‹#›</a:t>
            </a:fld>
            <a:endParaRPr lang="zh-CN"/>
          </a:p>
        </p:txBody>
      </p:sp>
    </p:spTree>
    <p:extLst>
      <p:ext uri="{BB962C8B-B14F-4D97-AF65-F5344CB8AC3E}">
        <p14:creationId xmlns:p14="http://schemas.microsoft.com/office/powerpoint/2010/main" val="87752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8196">
            <a:extLst>
              <a:ext uri="{FF2B5EF4-FFF2-40B4-BE49-F238E27FC236}">
                <a16:creationId xmlns:a16="http://schemas.microsoft.com/office/drawing/2014/main" id="{2C725924-C7A0-4002-9409-181A414F3756}"/>
              </a:ext>
            </a:extLst>
          </p:cNvPr>
          <p:cNvSpPr>
            <a:spLocks noGrp="1"/>
          </p:cNvSpPr>
          <p:nvPr>
            <p:ph type="dt" sz="half" idx="10"/>
          </p:nvPr>
        </p:nvSpPr>
        <p:spPr>
          <a:ln/>
        </p:spPr>
        <p:txBody>
          <a:bodyPr/>
          <a:lstStyle>
            <a:lvl1pPr>
              <a:defRPr/>
            </a:lvl1pPr>
          </a:lstStyle>
          <a:p>
            <a:endParaRPr lang="zh-CN" altLang="en-US"/>
          </a:p>
        </p:txBody>
      </p:sp>
      <p:sp>
        <p:nvSpPr>
          <p:cNvPr id="3" name="页脚占位符 8197">
            <a:extLst>
              <a:ext uri="{FF2B5EF4-FFF2-40B4-BE49-F238E27FC236}">
                <a16:creationId xmlns:a16="http://schemas.microsoft.com/office/drawing/2014/main" id="{A378A9B5-98CF-415F-92B2-17C697E2FC62}"/>
              </a:ext>
            </a:extLst>
          </p:cNvPr>
          <p:cNvSpPr>
            <a:spLocks noGrp="1"/>
          </p:cNvSpPr>
          <p:nvPr>
            <p:ph type="ftr" sz="quarter" idx="11"/>
          </p:nvPr>
        </p:nvSpPr>
        <p:spPr>
          <a:ln/>
        </p:spPr>
        <p:txBody>
          <a:bodyPr/>
          <a:lstStyle>
            <a:lvl1pPr>
              <a:defRPr/>
            </a:lvl1pPr>
          </a:lstStyle>
          <a:p>
            <a:endParaRPr lang="zh-CN"/>
          </a:p>
        </p:txBody>
      </p:sp>
      <p:sp>
        <p:nvSpPr>
          <p:cNvPr id="4" name="灯片编号占位符 8198">
            <a:extLst>
              <a:ext uri="{FF2B5EF4-FFF2-40B4-BE49-F238E27FC236}">
                <a16:creationId xmlns:a16="http://schemas.microsoft.com/office/drawing/2014/main" id="{1D96D63F-5180-4D53-BD1B-2066BCBB0A12}"/>
              </a:ext>
            </a:extLst>
          </p:cNvPr>
          <p:cNvSpPr>
            <a:spLocks noGrp="1"/>
          </p:cNvSpPr>
          <p:nvPr>
            <p:ph type="sldNum" sz="quarter" idx="12"/>
          </p:nvPr>
        </p:nvSpPr>
        <p:spPr>
          <a:ln/>
        </p:spPr>
        <p:txBody>
          <a:bodyPr/>
          <a:lstStyle>
            <a:lvl1pPr>
              <a:defRPr/>
            </a:lvl1pPr>
          </a:lstStyle>
          <a:p>
            <a:fld id="{3574C3AE-B239-46D8-807D-606A0C1BACC2}" type="slidenum">
              <a:rPr lang="en-US" altLang="zh-CN"/>
              <a:pPr/>
              <a:t>‹#›</a:t>
            </a:fld>
            <a:endParaRPr lang="zh-CN"/>
          </a:p>
        </p:txBody>
      </p:sp>
    </p:spTree>
    <p:extLst>
      <p:ext uri="{BB962C8B-B14F-4D97-AF65-F5344CB8AC3E}">
        <p14:creationId xmlns:p14="http://schemas.microsoft.com/office/powerpoint/2010/main" val="108137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735468AA-EAF7-42DD-AB4A-B9FC69413BE4}"/>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2B9E3CB0-D894-47FF-84C9-E580EB18B60D}"/>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9EB1784E-0633-4B59-A1F4-2F821325FEFB}"/>
              </a:ext>
            </a:extLst>
          </p:cNvPr>
          <p:cNvSpPr>
            <a:spLocks noGrp="1"/>
          </p:cNvSpPr>
          <p:nvPr>
            <p:ph type="sldNum" sz="quarter" idx="12"/>
          </p:nvPr>
        </p:nvSpPr>
        <p:spPr>
          <a:ln/>
        </p:spPr>
        <p:txBody>
          <a:bodyPr/>
          <a:lstStyle>
            <a:lvl1pPr>
              <a:defRPr/>
            </a:lvl1pPr>
          </a:lstStyle>
          <a:p>
            <a:fld id="{3DBA2B5E-04F2-4D82-BABC-9728D0ED0F56}" type="slidenum">
              <a:rPr lang="en-US" altLang="zh-CN"/>
              <a:pPr/>
              <a:t>‹#›</a:t>
            </a:fld>
            <a:endParaRPr lang="zh-CN"/>
          </a:p>
        </p:txBody>
      </p:sp>
    </p:spTree>
    <p:extLst>
      <p:ext uri="{BB962C8B-B14F-4D97-AF65-F5344CB8AC3E}">
        <p14:creationId xmlns:p14="http://schemas.microsoft.com/office/powerpoint/2010/main" val="185437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日期占位符 8196">
            <a:extLst>
              <a:ext uri="{FF2B5EF4-FFF2-40B4-BE49-F238E27FC236}">
                <a16:creationId xmlns:a16="http://schemas.microsoft.com/office/drawing/2014/main" id="{6525C4CE-BF0E-453D-BD5E-A1B5005A2C21}"/>
              </a:ext>
            </a:extLst>
          </p:cNvPr>
          <p:cNvSpPr>
            <a:spLocks noGrp="1"/>
          </p:cNvSpPr>
          <p:nvPr>
            <p:ph type="dt" sz="half" idx="10"/>
          </p:nvPr>
        </p:nvSpPr>
        <p:spPr>
          <a:ln/>
        </p:spPr>
        <p:txBody>
          <a:bodyPr/>
          <a:lstStyle>
            <a:lvl1pPr>
              <a:defRPr/>
            </a:lvl1pPr>
          </a:lstStyle>
          <a:p>
            <a:endParaRPr lang="zh-CN" altLang="en-US"/>
          </a:p>
        </p:txBody>
      </p:sp>
      <p:sp>
        <p:nvSpPr>
          <p:cNvPr id="6" name="页脚占位符 8197">
            <a:extLst>
              <a:ext uri="{FF2B5EF4-FFF2-40B4-BE49-F238E27FC236}">
                <a16:creationId xmlns:a16="http://schemas.microsoft.com/office/drawing/2014/main" id="{56E15DF1-9C63-4293-BAE4-3029D8EA9EEA}"/>
              </a:ext>
            </a:extLst>
          </p:cNvPr>
          <p:cNvSpPr>
            <a:spLocks noGrp="1"/>
          </p:cNvSpPr>
          <p:nvPr>
            <p:ph type="ftr" sz="quarter" idx="11"/>
          </p:nvPr>
        </p:nvSpPr>
        <p:spPr>
          <a:ln/>
        </p:spPr>
        <p:txBody>
          <a:bodyPr/>
          <a:lstStyle>
            <a:lvl1pPr>
              <a:defRPr/>
            </a:lvl1pPr>
          </a:lstStyle>
          <a:p>
            <a:endParaRPr lang="zh-CN"/>
          </a:p>
        </p:txBody>
      </p:sp>
      <p:sp>
        <p:nvSpPr>
          <p:cNvPr id="7" name="灯片编号占位符 8198">
            <a:extLst>
              <a:ext uri="{FF2B5EF4-FFF2-40B4-BE49-F238E27FC236}">
                <a16:creationId xmlns:a16="http://schemas.microsoft.com/office/drawing/2014/main" id="{DCC870A2-CA60-4E56-AAB0-4368CFE1A483}"/>
              </a:ext>
            </a:extLst>
          </p:cNvPr>
          <p:cNvSpPr>
            <a:spLocks noGrp="1"/>
          </p:cNvSpPr>
          <p:nvPr>
            <p:ph type="sldNum" sz="quarter" idx="12"/>
          </p:nvPr>
        </p:nvSpPr>
        <p:spPr>
          <a:ln/>
        </p:spPr>
        <p:txBody>
          <a:bodyPr/>
          <a:lstStyle>
            <a:lvl1pPr>
              <a:defRPr/>
            </a:lvl1pPr>
          </a:lstStyle>
          <a:p>
            <a:fld id="{0851896B-722B-4549-BD72-33AED5371EAC}" type="slidenum">
              <a:rPr lang="en-US" altLang="zh-CN"/>
              <a:pPr/>
              <a:t>‹#›</a:t>
            </a:fld>
            <a:endParaRPr lang="zh-CN"/>
          </a:p>
        </p:txBody>
      </p:sp>
    </p:spTree>
    <p:extLst>
      <p:ext uri="{BB962C8B-B14F-4D97-AF65-F5344CB8AC3E}">
        <p14:creationId xmlns:p14="http://schemas.microsoft.com/office/powerpoint/2010/main" val="8956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193" descr="USTC-BIGLOG">
            <a:extLst>
              <a:ext uri="{FF2B5EF4-FFF2-40B4-BE49-F238E27FC236}">
                <a16:creationId xmlns:a16="http://schemas.microsoft.com/office/drawing/2014/main" id="{C105C780-2DF1-4DC8-B10C-B6665F112B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 8194">
            <a:extLst>
              <a:ext uri="{FF2B5EF4-FFF2-40B4-BE49-F238E27FC236}">
                <a16:creationId xmlns:a16="http://schemas.microsoft.com/office/drawing/2014/main" id="{7F5670BA-57DB-452A-A547-F43A2B6AD2C3}"/>
              </a:ext>
            </a:extLst>
          </p:cNvPr>
          <p:cNvSpPr>
            <a:spLocks noGrp="1" noChangeArrowheads="1"/>
          </p:cNvSpPr>
          <p:nvPr>
            <p:ph type="title" idx="4294967295"/>
          </p:nvPr>
        </p:nvSpPr>
        <p:spPr bwMode="auto">
          <a:xfrm>
            <a:off x="457200" y="274638"/>
            <a:ext cx="8229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8195">
            <a:extLst>
              <a:ext uri="{FF2B5EF4-FFF2-40B4-BE49-F238E27FC236}">
                <a16:creationId xmlns:a16="http://schemas.microsoft.com/office/drawing/2014/main" id="{64BEB643-FCCE-44C0-95BA-E3E0BDA60432}"/>
              </a:ext>
            </a:extLst>
          </p:cNvPr>
          <p:cNvSpPr>
            <a:spLocks noGrp="1" noChangeArrowheads="1"/>
          </p:cNvSpPr>
          <p:nvPr>
            <p:ph type="body" idx="4294967295"/>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7" name="日期占位符 8196">
            <a:extLst>
              <a:ext uri="{FF2B5EF4-FFF2-40B4-BE49-F238E27FC236}">
                <a16:creationId xmlns:a16="http://schemas.microsoft.com/office/drawing/2014/main" id="{DD4C5E84-D38F-4275-9F16-C8F20581719B}"/>
              </a:ext>
            </a:extLst>
          </p:cNvPr>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vl1pPr>
          </a:lstStyle>
          <a:p>
            <a:endParaRPr lang="zh-CN" altLang="en-US"/>
          </a:p>
        </p:txBody>
      </p:sp>
      <p:sp>
        <p:nvSpPr>
          <p:cNvPr id="8198" name="页脚占位符 8197">
            <a:extLst>
              <a:ext uri="{FF2B5EF4-FFF2-40B4-BE49-F238E27FC236}">
                <a16:creationId xmlns:a16="http://schemas.microsoft.com/office/drawing/2014/main" id="{3B61118E-508B-4601-9999-0EE0023657EF}"/>
              </a:ext>
            </a:extLst>
          </p:cNvPr>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vl1pPr>
          </a:lstStyle>
          <a:p>
            <a:endParaRPr lang="zh-CN"/>
          </a:p>
        </p:txBody>
      </p:sp>
      <p:sp>
        <p:nvSpPr>
          <p:cNvPr id="8199" name="灯片编号占位符 8198">
            <a:extLst>
              <a:ext uri="{FF2B5EF4-FFF2-40B4-BE49-F238E27FC236}">
                <a16:creationId xmlns:a16="http://schemas.microsoft.com/office/drawing/2014/main" id="{74BD52C0-16BF-4FEE-BDE3-3724C8EB51B2}"/>
              </a:ext>
            </a:extLst>
          </p:cNvPr>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cs typeface="+mn-ea"/>
              </a:defRPr>
            </a:lvl1pPr>
          </a:lstStyle>
          <a:p>
            <a:fld id="{9B28132B-B8A3-41B2-97DD-71C060BEFB4C}" type="slidenum">
              <a:rPr lang="en-US" altLang="zh-CN"/>
              <a:pPr/>
              <a:t>‹#›</a:t>
            </a:fld>
            <a:endParaRPr lang="zh-CN">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Lst>
  <p:txStyles>
    <p:titleStyle>
      <a:lvl1pPr algn="l" rtl="0" fontAlgn="base">
        <a:spcBef>
          <a:spcPct val="0"/>
        </a:spcBef>
        <a:spcAft>
          <a:spcPct val="0"/>
        </a:spcAft>
        <a:defRPr sz="4000" b="1" kern="1200">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panose="020B0604020202020204" pitchFamily="34" charset="0"/>
          <a:ea typeface="楷体_GB2312" pitchFamily="49" charset="-122"/>
        </a:defRPr>
      </a:lvl2pPr>
      <a:lvl3pPr algn="l" rtl="0" fontAlgn="base">
        <a:spcBef>
          <a:spcPct val="0"/>
        </a:spcBef>
        <a:spcAft>
          <a:spcPct val="0"/>
        </a:spcAft>
        <a:defRPr sz="4000" b="1">
          <a:solidFill>
            <a:schemeClr val="tx2"/>
          </a:solidFill>
          <a:latin typeface="Arial" panose="020B0604020202020204" pitchFamily="34" charset="0"/>
          <a:ea typeface="楷体_GB2312" pitchFamily="49" charset="-122"/>
        </a:defRPr>
      </a:lvl3pPr>
      <a:lvl4pPr algn="l" rtl="0" fontAlgn="base">
        <a:spcBef>
          <a:spcPct val="0"/>
        </a:spcBef>
        <a:spcAft>
          <a:spcPct val="0"/>
        </a:spcAft>
        <a:defRPr sz="4000" b="1">
          <a:solidFill>
            <a:schemeClr val="tx2"/>
          </a:solidFill>
          <a:latin typeface="Arial" panose="020B0604020202020204" pitchFamily="34" charset="0"/>
          <a:ea typeface="楷体_GB2312" pitchFamily="49" charset="-122"/>
        </a:defRPr>
      </a:lvl4pPr>
      <a:lvl5pPr algn="l" rtl="0" fontAlgn="base">
        <a:spcBef>
          <a:spcPct val="0"/>
        </a:spcBef>
        <a:spcAft>
          <a:spcPct val="0"/>
        </a:spcAft>
        <a:defRPr sz="40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40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40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40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4000" b="1">
          <a:solidFill>
            <a:schemeClr val="tx2"/>
          </a:solidFill>
          <a:latin typeface="Arial" panose="020B0604020202020204" pitchFamily="34" charset="0"/>
          <a:ea typeface="楷体_GB2312" pitchFamily="49"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5000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png"/><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8" Type="http://schemas.openxmlformats.org/officeDocument/2006/relationships/hyperlink" Target="http://nz.fsjy.net/information/new_page_59.htm" TargetMode="External"/><Relationship Id="rId3" Type="http://schemas.openxmlformats.org/officeDocument/2006/relationships/notesSlide" Target="../notesSlides/notesSlide1.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oleObject" Target="../embeddings/oleObject1.bin"/><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5.png"/><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3073">
            <a:extLst>
              <a:ext uri="{FF2B5EF4-FFF2-40B4-BE49-F238E27FC236}">
                <a16:creationId xmlns:a16="http://schemas.microsoft.com/office/drawing/2014/main" id="{DAAED4E4-15B8-4522-BB59-7CEC7FE4136F}"/>
              </a:ext>
            </a:extLst>
          </p:cNvPr>
          <p:cNvSpPr>
            <a:spLocks noGrp="1" noChangeArrowheads="1"/>
          </p:cNvSpPr>
          <p:nvPr>
            <p:ph type="ctrTitle"/>
          </p:nvPr>
        </p:nvSpPr>
        <p:spPr>
          <a:xfrm>
            <a:off x="685800" y="2130425"/>
            <a:ext cx="7772400" cy="1470025"/>
          </a:xfrm>
        </p:spPr>
        <p:txBody>
          <a:bodyPr anchor="ctr"/>
          <a:lstStyle/>
          <a:p>
            <a:r>
              <a:rPr lang="en-US" altLang="zh-CN" sz="3600" b="0" dirty="0"/>
              <a:t>2018</a:t>
            </a:r>
            <a:r>
              <a:rPr lang="zh-CN" altLang="en-US" sz="3600" b="0" dirty="0"/>
              <a:t>年暑期</a:t>
            </a:r>
            <a:r>
              <a:rPr lang="en-US" altLang="zh-CN" sz="3600" b="0" dirty="0"/>
              <a:t>·</a:t>
            </a:r>
            <a:r>
              <a:rPr lang="zh-CN" altLang="en-US" sz="3600" b="0" dirty="0"/>
              <a:t>计算机组成原理</a:t>
            </a:r>
            <a:br>
              <a:rPr lang="en-US" altLang="zh-CN" sz="3600" b="0" dirty="0"/>
            </a:br>
            <a:br>
              <a:rPr lang="zh-CN" altLang="en-US" sz="3600" b="0" dirty="0"/>
            </a:br>
            <a:br>
              <a:rPr lang="en-US" altLang="zh-CN" sz="3600" b="0" dirty="0"/>
            </a:br>
            <a:r>
              <a:rPr lang="zh-CN" altLang="en-US" sz="3600" dirty="0"/>
              <a:t>第三篇     存储器系统</a:t>
            </a:r>
            <a:br>
              <a:rPr lang="zh-CN" altLang="en-US" sz="3600" b="0" dirty="0"/>
            </a:br>
            <a:endParaRPr lang="zh-CN" altLang="en-US" sz="3600" b="0" dirty="0"/>
          </a:p>
        </p:txBody>
      </p:sp>
      <p:sp>
        <p:nvSpPr>
          <p:cNvPr id="4098" name="Subtitle 3074">
            <a:extLst>
              <a:ext uri="{FF2B5EF4-FFF2-40B4-BE49-F238E27FC236}">
                <a16:creationId xmlns:a16="http://schemas.microsoft.com/office/drawing/2014/main" id="{D2FB4435-D055-497F-986F-A9D144635437}"/>
              </a:ext>
            </a:extLst>
          </p:cNvPr>
          <p:cNvSpPr>
            <a:spLocks noGrp="1" noChangeArrowheads="1"/>
          </p:cNvSpPr>
          <p:nvPr>
            <p:ph type="subTitle" idx="1"/>
          </p:nvPr>
        </p:nvSpPr>
        <p:spPr>
          <a:xfrm>
            <a:off x="1403648" y="5229200"/>
            <a:ext cx="6513513" cy="1365456"/>
          </a:xfrm>
        </p:spPr>
        <p:txBody>
          <a:bodyPr/>
          <a:lstStyle/>
          <a:p>
            <a:r>
              <a:rPr lang="zh-CN" altLang="en-US" sz="2800" dirty="0"/>
              <a:t>讲授： 赵振刚 </a:t>
            </a:r>
          </a:p>
          <a:p>
            <a:r>
              <a:rPr lang="en-US" altLang="zh-CN" sz="2800" dirty="0"/>
              <a:t>gavin@ustc.edu.cn</a:t>
            </a:r>
          </a:p>
          <a:p>
            <a:r>
              <a:rPr lang="zh-CN" altLang="en-US" sz="2400" dirty="0"/>
              <a:t>思贤楼</a:t>
            </a:r>
            <a:r>
              <a:rPr lang="en-US" altLang="zh-CN" sz="2400" dirty="0"/>
              <a:t>3-507    68839303</a:t>
            </a:r>
            <a:endParaRPr lang="zh-CN" altLang="en-US" sz="1400" dirty="0"/>
          </a:p>
          <a:p>
            <a:endParaRPr lang="en-US" altLang="zh-CN" sz="1400" dirty="0"/>
          </a:p>
        </p:txBody>
      </p:sp>
      <p:pic>
        <p:nvPicPr>
          <p:cNvPr id="4099" name="Picture 3075" descr="未命名">
            <a:extLst>
              <a:ext uri="{FF2B5EF4-FFF2-40B4-BE49-F238E27FC236}">
                <a16:creationId xmlns:a16="http://schemas.microsoft.com/office/drawing/2014/main" id="{52368B8C-CD48-4CCE-9BB5-719ACCB248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60350"/>
            <a:ext cx="42100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278977">
            <a:extLst>
              <a:ext uri="{FF2B5EF4-FFF2-40B4-BE49-F238E27FC236}">
                <a16:creationId xmlns:a16="http://schemas.microsoft.com/office/drawing/2014/main" id="{AC64447F-08C4-4471-8298-8CCC1703D7A3}"/>
              </a:ext>
            </a:extLst>
          </p:cNvPr>
          <p:cNvSpPr>
            <a:spLocks noGrp="1" noChangeArrowheads="1"/>
          </p:cNvSpPr>
          <p:nvPr>
            <p:ph type="title"/>
          </p:nvPr>
        </p:nvSpPr>
        <p:spPr/>
        <p:txBody>
          <a:bodyPr/>
          <a:lstStyle/>
          <a:p>
            <a:r>
              <a:rPr lang="zh-CN" altLang="en-US"/>
              <a:t>存储器的分类</a:t>
            </a:r>
            <a:r>
              <a:rPr lang="en-US" altLang="zh-CN"/>
              <a:t>—</a:t>
            </a:r>
            <a:r>
              <a:rPr lang="zh-CN" altLang="en-US"/>
              <a:t>按存取方式分</a:t>
            </a:r>
          </a:p>
        </p:txBody>
      </p:sp>
      <p:sp>
        <p:nvSpPr>
          <p:cNvPr id="14338" name="文本占位符 1278978">
            <a:extLst>
              <a:ext uri="{FF2B5EF4-FFF2-40B4-BE49-F238E27FC236}">
                <a16:creationId xmlns:a16="http://schemas.microsoft.com/office/drawing/2014/main" id="{712EA5A6-83C3-487F-9D28-09E279073D91}"/>
              </a:ext>
            </a:extLst>
          </p:cNvPr>
          <p:cNvSpPr>
            <a:spLocks noGrp="1" noChangeArrowheads="1"/>
          </p:cNvSpPr>
          <p:nvPr>
            <p:ph idx="1"/>
          </p:nvPr>
        </p:nvSpPr>
        <p:spPr/>
        <p:txBody>
          <a:bodyPr/>
          <a:lstStyle/>
          <a:p>
            <a:pPr marL="609600" indent="-609600">
              <a:buFontTx/>
              <a:buAutoNum type="arabicPeriod"/>
            </a:pPr>
            <a:r>
              <a:rPr lang="zh-CN" altLang="en-US" b="1">
                <a:solidFill>
                  <a:srgbClr val="A50021"/>
                </a:solidFill>
              </a:rPr>
              <a:t>随机存储器</a:t>
            </a:r>
            <a:r>
              <a:rPr lang="en-US" altLang="zh-CN" b="1">
                <a:solidFill>
                  <a:srgbClr val="A50021"/>
                </a:solidFill>
              </a:rPr>
              <a:t>RAM</a:t>
            </a:r>
            <a:r>
              <a:rPr lang="zh-CN" altLang="en-US" b="1">
                <a:solidFill>
                  <a:srgbClr val="A50021"/>
                </a:solidFill>
              </a:rPr>
              <a:t>（</a:t>
            </a:r>
            <a:r>
              <a:rPr lang="en-US" altLang="zh-CN" b="1">
                <a:solidFill>
                  <a:srgbClr val="A50021"/>
                </a:solidFill>
              </a:rPr>
              <a:t>Random Access Memory</a:t>
            </a:r>
            <a:r>
              <a:rPr lang="zh-CN" altLang="en-US" b="1">
                <a:solidFill>
                  <a:srgbClr val="A50021"/>
                </a:solidFill>
              </a:rPr>
              <a:t>）</a:t>
            </a:r>
          </a:p>
          <a:p>
            <a:pPr marL="609600" indent="-609600">
              <a:buFontTx/>
              <a:buAutoNum type="arabicPeriod"/>
            </a:pPr>
            <a:r>
              <a:rPr lang="zh-CN" altLang="en-US" b="1">
                <a:solidFill>
                  <a:srgbClr val="A50021"/>
                </a:solidFill>
              </a:rPr>
              <a:t>只读存储器</a:t>
            </a:r>
            <a:r>
              <a:rPr lang="en-US" altLang="zh-CN" b="1">
                <a:solidFill>
                  <a:srgbClr val="A50021"/>
                </a:solidFill>
              </a:rPr>
              <a:t>ROM</a:t>
            </a:r>
            <a:r>
              <a:rPr lang="zh-CN" altLang="en-US" b="1">
                <a:solidFill>
                  <a:srgbClr val="A50021"/>
                </a:solidFill>
              </a:rPr>
              <a:t>（</a:t>
            </a:r>
            <a:r>
              <a:rPr lang="en-US" altLang="zh-CN" b="1">
                <a:solidFill>
                  <a:srgbClr val="A50021"/>
                </a:solidFill>
              </a:rPr>
              <a:t>Read Access Memory</a:t>
            </a:r>
            <a:r>
              <a:rPr lang="zh-CN" altLang="en-US" b="1">
                <a:solidFill>
                  <a:srgbClr val="A50021"/>
                </a:solidFill>
              </a:rPr>
              <a:t>）</a:t>
            </a:r>
          </a:p>
          <a:p>
            <a:pPr marL="609600" indent="-609600">
              <a:buFontTx/>
              <a:buAutoNum type="arabicPeriod"/>
            </a:pPr>
            <a:r>
              <a:rPr lang="zh-CN" altLang="en-US" b="1">
                <a:solidFill>
                  <a:srgbClr val="A50021"/>
                </a:solidFill>
              </a:rPr>
              <a:t>串行访问存储器</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055745">
            <a:extLst>
              <a:ext uri="{FF2B5EF4-FFF2-40B4-BE49-F238E27FC236}">
                <a16:creationId xmlns:a16="http://schemas.microsoft.com/office/drawing/2014/main" id="{90C44B23-C31D-4F95-BDAF-38050749727A}"/>
              </a:ext>
            </a:extLst>
          </p:cNvPr>
          <p:cNvSpPr>
            <a:spLocks noGrp="1" noChangeArrowheads="1"/>
          </p:cNvSpPr>
          <p:nvPr>
            <p:ph type="title"/>
          </p:nvPr>
        </p:nvSpPr>
        <p:spPr/>
        <p:txBody>
          <a:bodyPr/>
          <a:lstStyle/>
          <a:p>
            <a:r>
              <a:rPr lang="zh-CN" altLang="en-US"/>
              <a:t>存储器的分类</a:t>
            </a:r>
            <a:r>
              <a:rPr lang="en-US" altLang="zh-CN"/>
              <a:t>—</a:t>
            </a:r>
            <a:r>
              <a:rPr lang="zh-CN" altLang="en-US"/>
              <a:t>按存取方式分</a:t>
            </a:r>
          </a:p>
        </p:txBody>
      </p:sp>
      <p:sp>
        <p:nvSpPr>
          <p:cNvPr id="15362" name="文本占位符 1055746">
            <a:extLst>
              <a:ext uri="{FF2B5EF4-FFF2-40B4-BE49-F238E27FC236}">
                <a16:creationId xmlns:a16="http://schemas.microsoft.com/office/drawing/2014/main" id="{B6307BEF-FD55-4643-8D97-BAF88122AA47}"/>
              </a:ext>
            </a:extLst>
          </p:cNvPr>
          <p:cNvSpPr>
            <a:spLocks noGrp="1" noChangeArrowheads="1"/>
          </p:cNvSpPr>
          <p:nvPr>
            <p:ph idx="1"/>
          </p:nvPr>
        </p:nvSpPr>
        <p:spPr/>
        <p:txBody>
          <a:bodyPr/>
          <a:lstStyle/>
          <a:p>
            <a:r>
              <a:rPr lang="zh-CN" altLang="en-US" b="1">
                <a:solidFill>
                  <a:srgbClr val="A50021"/>
                </a:solidFill>
              </a:rPr>
              <a:t>随机存储器</a:t>
            </a:r>
            <a:r>
              <a:rPr lang="en-US" altLang="zh-CN" b="1">
                <a:solidFill>
                  <a:srgbClr val="A50021"/>
                </a:solidFill>
              </a:rPr>
              <a:t>RAM</a:t>
            </a:r>
            <a:r>
              <a:rPr lang="zh-CN" altLang="en-US" b="1">
                <a:solidFill>
                  <a:srgbClr val="A50021"/>
                </a:solidFill>
              </a:rPr>
              <a:t>（</a:t>
            </a:r>
            <a:r>
              <a:rPr lang="en-US" altLang="zh-CN" b="1">
                <a:solidFill>
                  <a:srgbClr val="A50021"/>
                </a:solidFill>
              </a:rPr>
              <a:t>Random Access Memory</a:t>
            </a:r>
            <a:r>
              <a:rPr lang="zh-CN" altLang="en-US" b="1">
                <a:solidFill>
                  <a:srgbClr val="A50021"/>
                </a:solidFill>
              </a:rPr>
              <a:t>）</a:t>
            </a:r>
          </a:p>
          <a:p>
            <a:pPr lvl="1"/>
            <a:r>
              <a:rPr lang="zh-CN" altLang="en-US" b="1"/>
              <a:t>存储器中任何存储单元的内容都能随机存取，且存取时间和存储单元的物理位置无关。</a:t>
            </a:r>
          </a:p>
          <a:p>
            <a:pPr lvl="1"/>
            <a:r>
              <a:rPr lang="zh-CN" altLang="en-US" b="1"/>
              <a:t>如主存储器</a:t>
            </a:r>
          </a:p>
          <a:p>
            <a:pPr lvl="1"/>
            <a:r>
              <a:rPr lang="zh-CN" altLang="en-US" b="1"/>
              <a:t>由于存取原理的不同，又分为静态</a:t>
            </a:r>
            <a:r>
              <a:rPr lang="en-US" altLang="zh-CN" b="1"/>
              <a:t>RAM</a:t>
            </a:r>
            <a:r>
              <a:rPr lang="zh-CN" altLang="en-US" b="1"/>
              <a:t>和动态</a:t>
            </a:r>
            <a:r>
              <a:rPr lang="en-US" altLang="zh-CN" b="1"/>
              <a:t>RAM</a:t>
            </a:r>
            <a:r>
              <a:rPr lang="zh-CN" altLang="en-US" b="1"/>
              <a:t>。静态</a:t>
            </a:r>
            <a:r>
              <a:rPr lang="en-US" altLang="zh-CN" b="1"/>
              <a:t>RAM</a:t>
            </a:r>
            <a:r>
              <a:rPr lang="zh-CN" altLang="en-US" b="1"/>
              <a:t>以触发器原理寄存信息，动态</a:t>
            </a:r>
            <a:r>
              <a:rPr lang="en-US" altLang="zh-CN" b="1"/>
              <a:t>RAM</a:t>
            </a:r>
            <a:r>
              <a:rPr lang="zh-CN" altLang="en-US" b="1"/>
              <a:t>以电容充放电原理寄存信息。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056769">
            <a:extLst>
              <a:ext uri="{FF2B5EF4-FFF2-40B4-BE49-F238E27FC236}">
                <a16:creationId xmlns:a16="http://schemas.microsoft.com/office/drawing/2014/main" id="{38758AB9-95E5-4DEB-B928-4ED1B5284CB1}"/>
              </a:ext>
            </a:extLst>
          </p:cNvPr>
          <p:cNvSpPr>
            <a:spLocks noGrp="1" noChangeArrowheads="1"/>
          </p:cNvSpPr>
          <p:nvPr>
            <p:ph type="title"/>
          </p:nvPr>
        </p:nvSpPr>
        <p:spPr/>
        <p:txBody>
          <a:bodyPr/>
          <a:lstStyle/>
          <a:p>
            <a:r>
              <a:rPr lang="zh-CN" altLang="en-US"/>
              <a:t>存储器的分类</a:t>
            </a:r>
            <a:r>
              <a:rPr lang="en-US" altLang="zh-CN"/>
              <a:t>—</a:t>
            </a:r>
            <a:r>
              <a:rPr lang="zh-CN" altLang="en-US"/>
              <a:t>按存取方式分</a:t>
            </a:r>
          </a:p>
        </p:txBody>
      </p:sp>
      <p:sp>
        <p:nvSpPr>
          <p:cNvPr id="16386" name="文本占位符 1056770">
            <a:extLst>
              <a:ext uri="{FF2B5EF4-FFF2-40B4-BE49-F238E27FC236}">
                <a16:creationId xmlns:a16="http://schemas.microsoft.com/office/drawing/2014/main" id="{691E907D-6336-413E-B17D-A360B34356A2}"/>
              </a:ext>
            </a:extLst>
          </p:cNvPr>
          <p:cNvSpPr>
            <a:spLocks noGrp="1" noChangeArrowheads="1"/>
          </p:cNvSpPr>
          <p:nvPr>
            <p:ph idx="1"/>
          </p:nvPr>
        </p:nvSpPr>
        <p:spPr>
          <a:xfrm>
            <a:off x="457200" y="1268413"/>
            <a:ext cx="8229600" cy="5400675"/>
          </a:xfrm>
        </p:spPr>
        <p:txBody>
          <a:bodyPr/>
          <a:lstStyle/>
          <a:p>
            <a:r>
              <a:rPr lang="zh-CN" altLang="en-US" sz="2800" b="1">
                <a:solidFill>
                  <a:srgbClr val="A50021"/>
                </a:solidFill>
              </a:rPr>
              <a:t>只读存储器</a:t>
            </a:r>
            <a:r>
              <a:rPr lang="en-US" altLang="zh-CN" sz="2800" b="1">
                <a:solidFill>
                  <a:srgbClr val="A50021"/>
                </a:solidFill>
              </a:rPr>
              <a:t>ROM</a:t>
            </a:r>
            <a:r>
              <a:rPr lang="zh-CN" altLang="en-US" sz="2800" b="1">
                <a:solidFill>
                  <a:srgbClr val="A50021"/>
                </a:solidFill>
              </a:rPr>
              <a:t>（</a:t>
            </a:r>
            <a:r>
              <a:rPr lang="en-US" altLang="zh-CN" sz="2800" b="1">
                <a:solidFill>
                  <a:srgbClr val="A50021"/>
                </a:solidFill>
              </a:rPr>
              <a:t>Read Access Memory</a:t>
            </a:r>
            <a:r>
              <a:rPr lang="zh-CN" altLang="en-US" sz="2800" b="1">
                <a:solidFill>
                  <a:srgbClr val="A50021"/>
                </a:solidFill>
              </a:rPr>
              <a:t>）</a:t>
            </a:r>
          </a:p>
          <a:p>
            <a:pPr lvl="1"/>
            <a:r>
              <a:rPr lang="zh-CN" altLang="en-US" sz="2400" b="1"/>
              <a:t>只能对其存储的内容读出，而不能对其重新写入的存储器。</a:t>
            </a:r>
          </a:p>
          <a:p>
            <a:pPr lvl="1"/>
            <a:r>
              <a:rPr lang="zh-CN" altLang="en-US" sz="2400" b="1"/>
              <a:t>掩模型只读存储器</a:t>
            </a:r>
            <a:r>
              <a:rPr lang="en-US" altLang="zh-CN" sz="2400" b="1"/>
              <a:t>MROM</a:t>
            </a:r>
            <a:r>
              <a:rPr lang="zh-CN" altLang="en-US" sz="2400" b="1"/>
              <a:t>（</a:t>
            </a:r>
            <a:r>
              <a:rPr lang="en-US" altLang="zh-CN" sz="2400" b="1"/>
              <a:t>Masked ROM</a:t>
            </a:r>
            <a:r>
              <a:rPr lang="zh-CN" altLang="en-US" sz="2400" b="1"/>
              <a:t>）：采用掩模工艺，把原始信息记录在芯片中，一旦制成就无法更改。</a:t>
            </a:r>
          </a:p>
          <a:p>
            <a:pPr lvl="1"/>
            <a:r>
              <a:rPr lang="zh-CN" altLang="en-US" sz="2400" b="1"/>
              <a:t>此外，还有可编程只读存储器</a:t>
            </a:r>
            <a:r>
              <a:rPr lang="en-US" altLang="zh-CN" sz="2400" b="1"/>
              <a:t>PROM</a:t>
            </a:r>
            <a:r>
              <a:rPr lang="zh-CN" altLang="en-US" sz="2400" b="1"/>
              <a:t>（</a:t>
            </a:r>
            <a:r>
              <a:rPr lang="en-US" altLang="zh-CN" sz="2400" b="1"/>
              <a:t>Programmable ROM</a:t>
            </a:r>
            <a:r>
              <a:rPr lang="zh-CN" altLang="en-US" sz="2400" b="1"/>
              <a:t>）、可擦除可编程只读存储器</a:t>
            </a:r>
            <a:r>
              <a:rPr lang="en-US" altLang="zh-CN" sz="2400" b="1"/>
              <a:t>EPROM</a:t>
            </a:r>
            <a:r>
              <a:rPr lang="zh-CN" altLang="en-US" sz="2400" b="1"/>
              <a:t>（</a:t>
            </a:r>
            <a:r>
              <a:rPr lang="en-US" altLang="zh-CN" sz="2400" b="1"/>
              <a:t>Erasable Programmable ROM</a:t>
            </a:r>
            <a:r>
              <a:rPr lang="zh-CN" altLang="en-US" sz="2400" b="1"/>
              <a:t>）、电可擦除可编程的只读存储器</a:t>
            </a:r>
            <a:r>
              <a:rPr lang="en-US" altLang="zh-CN" sz="2400" b="1"/>
              <a:t>EEPROM</a:t>
            </a:r>
            <a:r>
              <a:rPr lang="zh-CN" altLang="en-US" sz="2400" b="1"/>
              <a:t>（</a:t>
            </a:r>
            <a:r>
              <a:rPr lang="en-US" altLang="zh-CN" sz="2400" b="1"/>
              <a:t>Electrically Erasable Programmable ROM</a:t>
            </a:r>
            <a:r>
              <a:rPr lang="zh-CN" altLang="en-US" sz="2400" b="1"/>
              <a:t>）等类别。</a:t>
            </a:r>
          </a:p>
          <a:p>
            <a:pPr lvl="1"/>
            <a:r>
              <a:rPr lang="zh-CN" altLang="en-US" sz="2400" b="1"/>
              <a:t>快擦型存储器</a:t>
            </a:r>
            <a:r>
              <a:rPr lang="en-US" altLang="zh-CN" sz="2400" b="1"/>
              <a:t>Flash Memory</a:t>
            </a:r>
            <a:r>
              <a:rPr lang="zh-CN" altLang="en-US" sz="2400" b="1"/>
              <a:t>：具有</a:t>
            </a:r>
            <a:r>
              <a:rPr lang="en-US" altLang="zh-CN" sz="2400" b="1"/>
              <a:t>EEPROM</a:t>
            </a:r>
            <a:r>
              <a:rPr lang="zh-CN" altLang="en-US" sz="2400" b="1"/>
              <a:t>的特点，但速度比</a:t>
            </a:r>
            <a:r>
              <a:rPr lang="en-US" altLang="zh-CN" sz="2400" b="1"/>
              <a:t>EEPROM</a:t>
            </a:r>
            <a:r>
              <a:rPr lang="zh-CN" altLang="en-US" sz="2400" b="1"/>
              <a:t>要快得多。</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057793">
            <a:extLst>
              <a:ext uri="{FF2B5EF4-FFF2-40B4-BE49-F238E27FC236}">
                <a16:creationId xmlns:a16="http://schemas.microsoft.com/office/drawing/2014/main" id="{39CA71DC-E080-4865-AED1-383F4E99CB41}"/>
              </a:ext>
            </a:extLst>
          </p:cNvPr>
          <p:cNvSpPr>
            <a:spLocks noGrp="1" noChangeArrowheads="1"/>
          </p:cNvSpPr>
          <p:nvPr>
            <p:ph type="title"/>
          </p:nvPr>
        </p:nvSpPr>
        <p:spPr/>
        <p:txBody>
          <a:bodyPr/>
          <a:lstStyle/>
          <a:p>
            <a:r>
              <a:rPr lang="zh-CN" altLang="en-US"/>
              <a:t>存储器的分类</a:t>
            </a:r>
            <a:r>
              <a:rPr lang="en-US" altLang="zh-CN"/>
              <a:t>—</a:t>
            </a:r>
            <a:r>
              <a:rPr lang="zh-CN" altLang="en-US"/>
              <a:t>按存取方式分</a:t>
            </a:r>
          </a:p>
        </p:txBody>
      </p:sp>
      <p:sp>
        <p:nvSpPr>
          <p:cNvPr id="17410" name="文本占位符 1057794">
            <a:extLst>
              <a:ext uri="{FF2B5EF4-FFF2-40B4-BE49-F238E27FC236}">
                <a16:creationId xmlns:a16="http://schemas.microsoft.com/office/drawing/2014/main" id="{77FCB4AE-28AF-4387-B903-1219645FF18D}"/>
              </a:ext>
            </a:extLst>
          </p:cNvPr>
          <p:cNvSpPr>
            <a:spLocks noGrp="1" noChangeArrowheads="1"/>
          </p:cNvSpPr>
          <p:nvPr>
            <p:ph idx="1"/>
          </p:nvPr>
        </p:nvSpPr>
        <p:spPr>
          <a:xfrm>
            <a:off x="457200" y="1268413"/>
            <a:ext cx="8229600" cy="3097212"/>
          </a:xfrm>
        </p:spPr>
        <p:txBody>
          <a:bodyPr/>
          <a:lstStyle/>
          <a:p>
            <a:r>
              <a:rPr lang="zh-CN" altLang="en-US" b="1">
                <a:solidFill>
                  <a:srgbClr val="A50021"/>
                </a:solidFill>
              </a:rPr>
              <a:t>串行访问存储器</a:t>
            </a:r>
          </a:p>
          <a:p>
            <a:pPr lvl="1"/>
            <a:r>
              <a:rPr lang="zh-CN" altLang="en-US" b="1"/>
              <a:t>对存储单元进行读写操作时，需按其物理位置的先后顺序寻找地址，则这种存储器叫做</a:t>
            </a:r>
            <a:r>
              <a:rPr lang="zh-CN" altLang="en-US" b="1">
                <a:solidFill>
                  <a:srgbClr val="A50021"/>
                </a:solidFill>
              </a:rPr>
              <a:t>串行访问存储器</a:t>
            </a:r>
            <a:r>
              <a:rPr lang="zh-CN" altLang="en-US" b="1"/>
              <a:t>。如磁带。也叫</a:t>
            </a:r>
            <a:r>
              <a:rPr lang="zh-CN" altLang="en-US" b="1">
                <a:solidFill>
                  <a:srgbClr val="A50021"/>
                </a:solidFill>
              </a:rPr>
              <a:t>顺序存取存储器</a:t>
            </a:r>
            <a:r>
              <a:rPr lang="zh-CN" altLang="en-US" b="1"/>
              <a:t>。</a:t>
            </a:r>
          </a:p>
          <a:p>
            <a:pPr lvl="1"/>
            <a:r>
              <a:rPr lang="zh-CN" altLang="en-US" b="1"/>
              <a:t>还有一类部分串行访问的存储器，如磁盘，称作</a:t>
            </a:r>
            <a:r>
              <a:rPr lang="zh-CN" altLang="en-US" b="1">
                <a:solidFill>
                  <a:srgbClr val="A50021"/>
                </a:solidFill>
              </a:rPr>
              <a:t>直接存取存储器</a:t>
            </a:r>
            <a:r>
              <a:rPr lang="zh-CN" altLang="en-US" b="1"/>
              <a:t>。</a:t>
            </a:r>
          </a:p>
        </p:txBody>
      </p:sp>
      <p:grpSp>
        <p:nvGrpSpPr>
          <p:cNvPr id="17411" name="组合 1057805">
            <a:extLst>
              <a:ext uri="{FF2B5EF4-FFF2-40B4-BE49-F238E27FC236}">
                <a16:creationId xmlns:a16="http://schemas.microsoft.com/office/drawing/2014/main" id="{42A1BF97-3A89-4E6E-9472-5E50D030465C}"/>
              </a:ext>
            </a:extLst>
          </p:cNvPr>
          <p:cNvGrpSpPr>
            <a:grpSpLocks/>
          </p:cNvGrpSpPr>
          <p:nvPr/>
        </p:nvGrpSpPr>
        <p:grpSpPr bwMode="auto">
          <a:xfrm>
            <a:off x="3203575" y="4360863"/>
            <a:ext cx="3076575" cy="1947862"/>
            <a:chOff x="3210" y="2747"/>
            <a:chExt cx="1938" cy="1227"/>
          </a:xfrm>
        </p:grpSpPr>
        <p:grpSp>
          <p:nvGrpSpPr>
            <p:cNvPr id="17412" name="组合 1057795">
              <a:extLst>
                <a:ext uri="{FF2B5EF4-FFF2-40B4-BE49-F238E27FC236}">
                  <a16:creationId xmlns:a16="http://schemas.microsoft.com/office/drawing/2014/main" id="{86258827-C870-4957-8974-A98519C7C849}"/>
                </a:ext>
              </a:extLst>
            </p:cNvPr>
            <p:cNvGrpSpPr>
              <a:grpSpLocks/>
            </p:cNvGrpSpPr>
            <p:nvPr/>
          </p:nvGrpSpPr>
          <p:grpSpPr bwMode="auto">
            <a:xfrm>
              <a:off x="3434" y="2747"/>
              <a:ext cx="1714" cy="1227"/>
              <a:chOff x="622" y="2475"/>
              <a:chExt cx="1714" cy="1227"/>
            </a:xfrm>
          </p:grpSpPr>
          <p:sp>
            <p:nvSpPr>
              <p:cNvPr id="17413" name="椭圆 1057796">
                <a:extLst>
                  <a:ext uri="{FF2B5EF4-FFF2-40B4-BE49-F238E27FC236}">
                    <a16:creationId xmlns:a16="http://schemas.microsoft.com/office/drawing/2014/main" id="{CF5F9B76-36C3-406D-8DEF-1026518E9D63}"/>
                  </a:ext>
                </a:extLst>
              </p:cNvPr>
              <p:cNvSpPr>
                <a:spLocks noChangeArrowheads="1"/>
              </p:cNvSpPr>
              <p:nvPr/>
            </p:nvSpPr>
            <p:spPr bwMode="auto">
              <a:xfrm>
                <a:off x="1520" y="2883"/>
                <a:ext cx="408" cy="40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7414" name="椭圆 1057797">
                <a:extLst>
                  <a:ext uri="{FF2B5EF4-FFF2-40B4-BE49-F238E27FC236}">
                    <a16:creationId xmlns:a16="http://schemas.microsoft.com/office/drawing/2014/main" id="{F77FD9A6-80E5-435D-B3A5-D8C3C90E54C6}"/>
                  </a:ext>
                </a:extLst>
              </p:cNvPr>
              <p:cNvSpPr>
                <a:spLocks noChangeArrowheads="1"/>
              </p:cNvSpPr>
              <p:nvPr/>
            </p:nvSpPr>
            <p:spPr bwMode="auto">
              <a:xfrm>
                <a:off x="1403" y="2767"/>
                <a:ext cx="646" cy="63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7415" name="椭圆 1057798">
                <a:extLst>
                  <a:ext uri="{FF2B5EF4-FFF2-40B4-BE49-F238E27FC236}">
                    <a16:creationId xmlns:a16="http://schemas.microsoft.com/office/drawing/2014/main" id="{106CB772-A27E-47A9-B4D4-B7BE84B57350}"/>
                  </a:ext>
                </a:extLst>
              </p:cNvPr>
              <p:cNvSpPr>
                <a:spLocks noChangeArrowheads="1"/>
              </p:cNvSpPr>
              <p:nvPr/>
            </p:nvSpPr>
            <p:spPr bwMode="auto">
              <a:xfrm>
                <a:off x="1293" y="2656"/>
                <a:ext cx="862" cy="8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7416" name="椭圆 1057799">
                <a:extLst>
                  <a:ext uri="{FF2B5EF4-FFF2-40B4-BE49-F238E27FC236}">
                    <a16:creationId xmlns:a16="http://schemas.microsoft.com/office/drawing/2014/main" id="{B9894790-B745-4AAA-80F9-9235CD2E4663}"/>
                  </a:ext>
                </a:extLst>
              </p:cNvPr>
              <p:cNvSpPr>
                <a:spLocks noChangeArrowheads="1"/>
              </p:cNvSpPr>
              <p:nvPr/>
            </p:nvSpPr>
            <p:spPr bwMode="auto">
              <a:xfrm>
                <a:off x="1202" y="2566"/>
                <a:ext cx="1043" cy="104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7417" name="椭圆 1057800">
                <a:extLst>
                  <a:ext uri="{FF2B5EF4-FFF2-40B4-BE49-F238E27FC236}">
                    <a16:creationId xmlns:a16="http://schemas.microsoft.com/office/drawing/2014/main" id="{F2B12164-CA8C-4F37-A14A-163ED1FEDC01}"/>
                  </a:ext>
                </a:extLst>
              </p:cNvPr>
              <p:cNvSpPr>
                <a:spLocks noChangeArrowheads="1"/>
              </p:cNvSpPr>
              <p:nvPr/>
            </p:nvSpPr>
            <p:spPr bwMode="auto">
              <a:xfrm>
                <a:off x="1111" y="2475"/>
                <a:ext cx="1225" cy="122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7418" name="直接连接符 1057801">
                <a:extLst>
                  <a:ext uri="{FF2B5EF4-FFF2-40B4-BE49-F238E27FC236}">
                    <a16:creationId xmlns:a16="http://schemas.microsoft.com/office/drawing/2014/main" id="{560B2E0A-3C9B-420E-BADF-8A6B0026E5AF}"/>
                  </a:ext>
                </a:extLst>
              </p:cNvPr>
              <p:cNvSpPr>
                <a:spLocks noChangeShapeType="1"/>
              </p:cNvSpPr>
              <p:nvPr/>
            </p:nvSpPr>
            <p:spPr bwMode="auto">
              <a:xfrm flipV="1">
                <a:off x="703" y="3064"/>
                <a:ext cx="80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 name="矩形 1057802">
                <a:extLst>
                  <a:ext uri="{FF2B5EF4-FFF2-40B4-BE49-F238E27FC236}">
                    <a16:creationId xmlns:a16="http://schemas.microsoft.com/office/drawing/2014/main" id="{433DACF6-E893-4B2B-9A6B-ECDD2CE622B8}"/>
                  </a:ext>
                </a:extLst>
              </p:cNvPr>
              <p:cNvSpPr>
                <a:spLocks noChangeArrowheads="1"/>
              </p:cNvSpPr>
              <p:nvPr/>
            </p:nvSpPr>
            <p:spPr bwMode="auto">
              <a:xfrm>
                <a:off x="1448" y="3065"/>
                <a:ext cx="45" cy="4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7420" name="矩形 1057803">
                <a:extLst>
                  <a:ext uri="{FF2B5EF4-FFF2-40B4-BE49-F238E27FC236}">
                    <a16:creationId xmlns:a16="http://schemas.microsoft.com/office/drawing/2014/main" id="{E5CEB262-115F-43CF-BFA9-4AE4441256CE}"/>
                  </a:ext>
                </a:extLst>
              </p:cNvPr>
              <p:cNvSpPr>
                <a:spLocks noChangeArrowheads="1"/>
              </p:cNvSpPr>
              <p:nvPr/>
            </p:nvSpPr>
            <p:spPr bwMode="auto">
              <a:xfrm>
                <a:off x="622" y="3020"/>
                <a:ext cx="71" cy="9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
          <p:nvSpPr>
            <p:cNvPr id="17421" name="矩形 1057804">
              <a:extLst>
                <a:ext uri="{FF2B5EF4-FFF2-40B4-BE49-F238E27FC236}">
                  <a16:creationId xmlns:a16="http://schemas.microsoft.com/office/drawing/2014/main" id="{44779659-8FA7-4D1A-8B92-6001A2AA89C3}"/>
                </a:ext>
              </a:extLst>
            </p:cNvPr>
            <p:cNvSpPr>
              <a:spLocks noChangeArrowheads="1"/>
            </p:cNvSpPr>
            <p:nvPr/>
          </p:nvSpPr>
          <p:spPr bwMode="auto">
            <a:xfrm>
              <a:off x="3210" y="284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A50021"/>
                  </a:solidFill>
                </a:rPr>
                <a:t>磁盘</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059841">
            <a:extLst>
              <a:ext uri="{FF2B5EF4-FFF2-40B4-BE49-F238E27FC236}">
                <a16:creationId xmlns:a16="http://schemas.microsoft.com/office/drawing/2014/main" id="{FADB411D-6C14-4EB2-A913-DFBFD2F04116}"/>
              </a:ext>
            </a:extLst>
          </p:cNvPr>
          <p:cNvSpPr>
            <a:spLocks noGrp="1" noChangeArrowheads="1"/>
          </p:cNvSpPr>
          <p:nvPr>
            <p:ph type="title"/>
          </p:nvPr>
        </p:nvSpPr>
        <p:spPr/>
        <p:txBody>
          <a:bodyPr/>
          <a:lstStyle/>
          <a:p>
            <a:r>
              <a:rPr lang="zh-CN" altLang="en-US" sz="3200"/>
              <a:t>存储器的分类</a:t>
            </a:r>
            <a:r>
              <a:rPr lang="en-US" altLang="zh-CN" sz="3200"/>
              <a:t>—</a:t>
            </a:r>
            <a:r>
              <a:rPr lang="zh-CN" altLang="en-US" sz="3200"/>
              <a:t>按在计算机中的作用分</a:t>
            </a:r>
          </a:p>
        </p:txBody>
      </p:sp>
      <p:sp>
        <p:nvSpPr>
          <p:cNvPr id="19458" name="文本占位符 1059842">
            <a:extLst>
              <a:ext uri="{FF2B5EF4-FFF2-40B4-BE49-F238E27FC236}">
                <a16:creationId xmlns:a16="http://schemas.microsoft.com/office/drawing/2014/main" id="{5EF4C151-FC52-4A44-98D4-A4BFE32B1D56}"/>
              </a:ext>
            </a:extLst>
          </p:cNvPr>
          <p:cNvSpPr>
            <a:spLocks noGrp="1" noChangeArrowheads="1"/>
          </p:cNvSpPr>
          <p:nvPr>
            <p:ph idx="1"/>
          </p:nvPr>
        </p:nvSpPr>
        <p:spPr/>
        <p:txBody>
          <a:bodyPr/>
          <a:lstStyle/>
          <a:p>
            <a:r>
              <a:rPr lang="zh-CN" altLang="en-US" b="1">
                <a:solidFill>
                  <a:srgbClr val="A50021"/>
                </a:solidFill>
              </a:rPr>
              <a:t>主存储器</a:t>
            </a:r>
            <a:r>
              <a:rPr lang="zh-CN" altLang="en-US" b="1"/>
              <a:t>：和</a:t>
            </a:r>
            <a:r>
              <a:rPr lang="en-US" altLang="zh-CN" b="1"/>
              <a:t>CPU</a:t>
            </a:r>
            <a:r>
              <a:rPr lang="zh-CN" altLang="en-US" b="1"/>
              <a:t>直接交换信息。</a:t>
            </a:r>
          </a:p>
          <a:p>
            <a:r>
              <a:rPr lang="zh-CN" altLang="en-US" b="1">
                <a:solidFill>
                  <a:srgbClr val="A50021"/>
                </a:solidFill>
              </a:rPr>
              <a:t>辅助存储器</a:t>
            </a:r>
            <a:r>
              <a:rPr lang="zh-CN" altLang="en-US" b="1"/>
              <a:t>：主存的后援存储器。</a:t>
            </a:r>
          </a:p>
          <a:p>
            <a:pPr lvl="1"/>
            <a:r>
              <a:rPr lang="zh-CN" altLang="en-US" b="1"/>
              <a:t>主存速度快、容量小、每位的价格高；辅存速度慢、容量大、每位价格低。</a:t>
            </a:r>
          </a:p>
          <a:p>
            <a:r>
              <a:rPr lang="zh-CN" altLang="en-US" b="1">
                <a:solidFill>
                  <a:srgbClr val="A50021"/>
                </a:solidFill>
              </a:rPr>
              <a:t>缓冲存储器</a:t>
            </a:r>
            <a:r>
              <a:rPr lang="zh-CN" altLang="en-US" b="1"/>
              <a:t>：用于两个速度不同的部件之间，起到缓冲作用。</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文本框 974849">
            <a:extLst>
              <a:ext uri="{FF2B5EF4-FFF2-40B4-BE49-F238E27FC236}">
                <a16:creationId xmlns:a16="http://schemas.microsoft.com/office/drawing/2014/main" id="{20F85915-2FB2-4C51-8C98-A8E0F7733A76}"/>
              </a:ext>
            </a:extLst>
          </p:cNvPr>
          <p:cNvSpPr txBox="1">
            <a:spLocks noChangeArrowheads="1"/>
          </p:cNvSpPr>
          <p:nvPr/>
        </p:nvSpPr>
        <p:spPr bwMode="auto">
          <a:xfrm>
            <a:off x="3243263" y="137160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20482" name="文本占位符 974850">
            <a:extLst>
              <a:ext uri="{FF2B5EF4-FFF2-40B4-BE49-F238E27FC236}">
                <a16:creationId xmlns:a16="http://schemas.microsoft.com/office/drawing/2014/main" id="{0CC91313-8C07-4746-B962-CBB4299E976A}"/>
              </a:ext>
            </a:extLst>
          </p:cNvPr>
          <p:cNvSpPr>
            <a:spLocks noGrp="1" noChangeArrowheads="1"/>
          </p:cNvSpPr>
          <p:nvPr>
            <p:ph idx="1"/>
          </p:nvPr>
        </p:nvSpPr>
        <p:spPr>
          <a:xfrm>
            <a:off x="6196013" y="2420938"/>
            <a:ext cx="2736850" cy="1779587"/>
          </a:xfrm>
        </p:spPr>
        <p:txBody>
          <a:bodyPr/>
          <a:lstStyle/>
          <a:p>
            <a:pPr>
              <a:buFontTx/>
              <a:buNone/>
            </a:pPr>
            <a:r>
              <a:rPr lang="zh-CN" altLang="en-US" sz="2400" b="1"/>
              <a:t>掩模式</a:t>
            </a:r>
            <a:r>
              <a:rPr lang="en-US" altLang="zh-CN" sz="2400" b="1"/>
              <a:t>ROM</a:t>
            </a:r>
          </a:p>
          <a:p>
            <a:pPr>
              <a:buFontTx/>
              <a:buNone/>
            </a:pPr>
            <a:r>
              <a:rPr lang="zh-CN" altLang="en-US" sz="2400" b="1"/>
              <a:t>可编程式</a:t>
            </a:r>
            <a:r>
              <a:rPr lang="en-US" altLang="zh-CN" sz="2400" b="1"/>
              <a:t>PROM </a:t>
            </a:r>
          </a:p>
          <a:p>
            <a:pPr>
              <a:buFontTx/>
              <a:buNone/>
            </a:pPr>
            <a:r>
              <a:rPr lang="zh-CN" altLang="en-US" sz="2400" b="1"/>
              <a:t>可擦写式</a:t>
            </a:r>
            <a:r>
              <a:rPr lang="en-US" altLang="zh-CN" sz="2400" b="1"/>
              <a:t>EPROM</a:t>
            </a:r>
          </a:p>
          <a:p>
            <a:pPr>
              <a:buFontTx/>
              <a:buNone/>
            </a:pPr>
            <a:r>
              <a:rPr lang="zh-CN" altLang="en-US" sz="2400" b="1"/>
              <a:t>电擦写式</a:t>
            </a:r>
            <a:r>
              <a:rPr lang="en-US" altLang="zh-CN" sz="2400" b="1"/>
              <a:t>EEPROM</a:t>
            </a:r>
          </a:p>
        </p:txBody>
      </p:sp>
      <p:sp>
        <p:nvSpPr>
          <p:cNvPr id="20483" name="文本框 974851">
            <a:extLst>
              <a:ext uri="{FF2B5EF4-FFF2-40B4-BE49-F238E27FC236}">
                <a16:creationId xmlns:a16="http://schemas.microsoft.com/office/drawing/2014/main" id="{16CBD928-D025-4068-ADE6-4D5081BD413B}"/>
              </a:ext>
            </a:extLst>
          </p:cNvPr>
          <p:cNvSpPr txBox="1">
            <a:spLocks noChangeArrowheads="1"/>
          </p:cNvSpPr>
          <p:nvPr/>
        </p:nvSpPr>
        <p:spPr bwMode="auto">
          <a:xfrm>
            <a:off x="1724025" y="215582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ea typeface="楷体_GB2312" pitchFamily="49" charset="-122"/>
              </a:rPr>
              <a:t>主存储器</a:t>
            </a:r>
            <a:endParaRPr lang="zh-CN" altLang="en-US" sz="2400" b="1">
              <a:latin typeface="Times New Roman" panose="02020603050405020304" pitchFamily="18" charset="0"/>
              <a:ea typeface="楷体_GB2312" pitchFamily="49" charset="-122"/>
            </a:endParaRPr>
          </a:p>
        </p:txBody>
      </p:sp>
      <p:sp>
        <p:nvSpPr>
          <p:cNvPr id="20484" name="左大括号 974855">
            <a:extLst>
              <a:ext uri="{FF2B5EF4-FFF2-40B4-BE49-F238E27FC236}">
                <a16:creationId xmlns:a16="http://schemas.microsoft.com/office/drawing/2014/main" id="{3A804BF6-6C4F-4AC3-B814-F4CFE1EE7DC6}"/>
              </a:ext>
            </a:extLst>
          </p:cNvPr>
          <p:cNvSpPr>
            <a:spLocks/>
          </p:cNvSpPr>
          <p:nvPr/>
        </p:nvSpPr>
        <p:spPr bwMode="auto">
          <a:xfrm>
            <a:off x="5922963" y="249713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0485" name="文本框 974856">
            <a:extLst>
              <a:ext uri="{FF2B5EF4-FFF2-40B4-BE49-F238E27FC236}">
                <a16:creationId xmlns:a16="http://schemas.microsoft.com/office/drawing/2014/main" id="{B4C0C80F-5D6B-43D0-9B4A-B2A3F0905C9B}"/>
              </a:ext>
            </a:extLst>
          </p:cNvPr>
          <p:cNvSpPr txBox="1">
            <a:spLocks noChangeArrowheads="1"/>
          </p:cNvSpPr>
          <p:nvPr/>
        </p:nvSpPr>
        <p:spPr bwMode="auto">
          <a:xfrm>
            <a:off x="6083300" y="1177925"/>
            <a:ext cx="2182813"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RAM(SRAM)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RAM(DRAM)</a:t>
            </a:r>
          </a:p>
        </p:txBody>
      </p:sp>
      <p:sp>
        <p:nvSpPr>
          <p:cNvPr id="20486" name="左大括号 974857">
            <a:extLst>
              <a:ext uri="{FF2B5EF4-FFF2-40B4-BE49-F238E27FC236}">
                <a16:creationId xmlns:a16="http://schemas.microsoft.com/office/drawing/2014/main" id="{A1F692C3-8C22-4B45-BD3F-8CECFDF4DA52}"/>
              </a:ext>
            </a:extLst>
          </p:cNvPr>
          <p:cNvSpPr>
            <a:spLocks/>
          </p:cNvSpPr>
          <p:nvPr/>
        </p:nvSpPr>
        <p:spPr bwMode="auto">
          <a:xfrm>
            <a:off x="5956300" y="1325563"/>
            <a:ext cx="71438" cy="647700"/>
          </a:xfrm>
          <a:prstGeom prst="leftBrace">
            <a:avLst>
              <a:gd name="adj1" fmla="val 7526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0487" name="标题 974858">
            <a:extLst>
              <a:ext uri="{FF2B5EF4-FFF2-40B4-BE49-F238E27FC236}">
                <a16:creationId xmlns:a16="http://schemas.microsoft.com/office/drawing/2014/main" id="{725E1D1B-7BC0-4CBF-9599-2FEE73D672F7}"/>
              </a:ext>
            </a:extLst>
          </p:cNvPr>
          <p:cNvSpPr>
            <a:spLocks noGrp="1" noChangeArrowheads="1"/>
          </p:cNvSpPr>
          <p:nvPr>
            <p:ph type="title"/>
          </p:nvPr>
        </p:nvSpPr>
        <p:spPr>
          <a:xfrm>
            <a:off x="250825" y="260350"/>
            <a:ext cx="8637588" cy="747713"/>
          </a:xfrm>
        </p:spPr>
        <p:txBody>
          <a:bodyPr/>
          <a:lstStyle/>
          <a:p>
            <a:r>
              <a:rPr lang="zh-CN" altLang="en-US" b="0">
                <a:ea typeface="华文行楷" panose="02010800040101010101" pitchFamily="2" charset="-122"/>
              </a:rPr>
              <a:t>存储器分类</a:t>
            </a:r>
          </a:p>
        </p:txBody>
      </p:sp>
      <p:sp>
        <p:nvSpPr>
          <p:cNvPr id="20488" name="文本框 974859">
            <a:extLst>
              <a:ext uri="{FF2B5EF4-FFF2-40B4-BE49-F238E27FC236}">
                <a16:creationId xmlns:a16="http://schemas.microsoft.com/office/drawing/2014/main" id="{F38E91D4-3740-4329-B6DB-D29A1471BE78}"/>
              </a:ext>
            </a:extLst>
          </p:cNvPr>
          <p:cNvSpPr txBox="1">
            <a:spLocks noChangeArrowheads="1"/>
          </p:cNvSpPr>
          <p:nvPr/>
        </p:nvSpPr>
        <p:spPr bwMode="auto">
          <a:xfrm>
            <a:off x="3227388" y="306863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20489" name="左大括号 974860">
            <a:extLst>
              <a:ext uri="{FF2B5EF4-FFF2-40B4-BE49-F238E27FC236}">
                <a16:creationId xmlns:a16="http://schemas.microsoft.com/office/drawing/2014/main" id="{223C9454-6100-4EDF-B103-86AA0DB7A9B8}"/>
              </a:ext>
            </a:extLst>
          </p:cNvPr>
          <p:cNvSpPr>
            <a:spLocks/>
          </p:cNvSpPr>
          <p:nvPr/>
        </p:nvSpPr>
        <p:spPr bwMode="auto">
          <a:xfrm>
            <a:off x="3082925" y="1565275"/>
            <a:ext cx="215900" cy="1728788"/>
          </a:xfrm>
          <a:prstGeom prst="leftBrace">
            <a:avLst>
              <a:gd name="adj1" fmla="val 6646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0490" name="矩形 974861">
            <a:extLst>
              <a:ext uri="{FF2B5EF4-FFF2-40B4-BE49-F238E27FC236}">
                <a16:creationId xmlns:a16="http://schemas.microsoft.com/office/drawing/2014/main" id="{6C4F630E-CE82-44F7-9EAF-5D0F37D6AD61}"/>
              </a:ext>
            </a:extLst>
          </p:cNvPr>
          <p:cNvSpPr>
            <a:spLocks noChangeArrowheads="1"/>
          </p:cNvSpPr>
          <p:nvPr/>
        </p:nvSpPr>
        <p:spPr bwMode="auto">
          <a:xfrm>
            <a:off x="1835150" y="5876925"/>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楷体_GB2312" pitchFamily="49" charset="-122"/>
                <a:ea typeface="楷体_GB2312" pitchFamily="49" charset="-122"/>
              </a:rPr>
              <a:t>快擦型存储器</a:t>
            </a:r>
            <a:r>
              <a:rPr lang="en-US" altLang="zh-CN" sz="2400" b="1">
                <a:latin typeface="楷体_GB2312" pitchFamily="49" charset="-122"/>
                <a:ea typeface="楷体_GB2312" pitchFamily="49" charset="-122"/>
              </a:rPr>
              <a:t>Flash Memory</a:t>
            </a:r>
          </a:p>
        </p:txBody>
      </p:sp>
      <p:sp>
        <p:nvSpPr>
          <p:cNvPr id="20491" name="矩形 974862">
            <a:extLst>
              <a:ext uri="{FF2B5EF4-FFF2-40B4-BE49-F238E27FC236}">
                <a16:creationId xmlns:a16="http://schemas.microsoft.com/office/drawing/2014/main" id="{B46B9505-EFB1-46D7-A1CF-C20453D8FDF7}"/>
              </a:ext>
            </a:extLst>
          </p:cNvPr>
          <p:cNvSpPr>
            <a:spLocks noChangeArrowheads="1"/>
          </p:cNvSpPr>
          <p:nvPr/>
        </p:nvSpPr>
        <p:spPr bwMode="auto">
          <a:xfrm>
            <a:off x="1911350" y="37163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楷体_GB2312" pitchFamily="49" charset="-122"/>
                <a:ea typeface="楷体_GB2312" pitchFamily="49" charset="-122"/>
              </a:rPr>
              <a:t>缓冲存储器</a:t>
            </a:r>
          </a:p>
        </p:txBody>
      </p:sp>
      <p:sp>
        <p:nvSpPr>
          <p:cNvPr id="20492" name="矩形 974863">
            <a:extLst>
              <a:ext uri="{FF2B5EF4-FFF2-40B4-BE49-F238E27FC236}">
                <a16:creationId xmlns:a16="http://schemas.microsoft.com/office/drawing/2014/main" id="{6D0803CF-3A4F-4AA6-A67C-EA529E7002D0}"/>
              </a:ext>
            </a:extLst>
          </p:cNvPr>
          <p:cNvSpPr>
            <a:spLocks noChangeArrowheads="1"/>
          </p:cNvSpPr>
          <p:nvPr/>
        </p:nvSpPr>
        <p:spPr bwMode="auto">
          <a:xfrm>
            <a:off x="1870075" y="472598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楷体_GB2312" pitchFamily="49" charset="-122"/>
                <a:ea typeface="楷体_GB2312" pitchFamily="49" charset="-122"/>
              </a:rPr>
              <a:t>辅存储器</a:t>
            </a:r>
          </a:p>
        </p:txBody>
      </p:sp>
      <p:sp>
        <p:nvSpPr>
          <p:cNvPr id="20493" name="文本框 974864">
            <a:extLst>
              <a:ext uri="{FF2B5EF4-FFF2-40B4-BE49-F238E27FC236}">
                <a16:creationId xmlns:a16="http://schemas.microsoft.com/office/drawing/2014/main" id="{31C300F2-0942-4877-9E6E-0622415EA1CA}"/>
              </a:ext>
            </a:extLst>
          </p:cNvPr>
          <p:cNvSpPr txBox="1">
            <a:spLocks noChangeArrowheads="1"/>
          </p:cNvSpPr>
          <p:nvPr/>
        </p:nvSpPr>
        <p:spPr bwMode="auto">
          <a:xfrm>
            <a:off x="3419475" y="4365625"/>
            <a:ext cx="79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磁盘</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磁带</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光盘</a:t>
            </a:r>
          </a:p>
        </p:txBody>
      </p:sp>
      <p:sp>
        <p:nvSpPr>
          <p:cNvPr id="20494" name="左大括号 974865">
            <a:extLst>
              <a:ext uri="{FF2B5EF4-FFF2-40B4-BE49-F238E27FC236}">
                <a16:creationId xmlns:a16="http://schemas.microsoft.com/office/drawing/2014/main" id="{8C576659-EE43-4C05-8464-7EFBC88EFA5B}"/>
              </a:ext>
            </a:extLst>
          </p:cNvPr>
          <p:cNvSpPr>
            <a:spLocks/>
          </p:cNvSpPr>
          <p:nvPr/>
        </p:nvSpPr>
        <p:spPr bwMode="auto">
          <a:xfrm>
            <a:off x="3203575" y="4581525"/>
            <a:ext cx="215900" cy="1008063"/>
          </a:xfrm>
          <a:prstGeom prst="leftBrace">
            <a:avLst>
              <a:gd name="adj1" fmla="val 3875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0495" name="矩形 974867">
            <a:extLst>
              <a:ext uri="{FF2B5EF4-FFF2-40B4-BE49-F238E27FC236}">
                <a16:creationId xmlns:a16="http://schemas.microsoft.com/office/drawing/2014/main" id="{804644C3-184A-4734-AF9F-A7C80695B7E9}"/>
              </a:ext>
            </a:extLst>
          </p:cNvPr>
          <p:cNvSpPr>
            <a:spLocks noChangeArrowheads="1"/>
          </p:cNvSpPr>
          <p:nvPr/>
        </p:nvSpPr>
        <p:spPr bwMode="auto">
          <a:xfrm>
            <a:off x="323850" y="3933825"/>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楷体_GB2312" pitchFamily="49" charset="-122"/>
                <a:ea typeface="楷体_GB2312" pitchFamily="49" charset="-122"/>
              </a:rPr>
              <a:t>存储器</a:t>
            </a:r>
          </a:p>
        </p:txBody>
      </p:sp>
      <p:sp>
        <p:nvSpPr>
          <p:cNvPr id="20496" name="左大括号 974868">
            <a:extLst>
              <a:ext uri="{FF2B5EF4-FFF2-40B4-BE49-F238E27FC236}">
                <a16:creationId xmlns:a16="http://schemas.microsoft.com/office/drawing/2014/main" id="{72B136B2-704F-48C8-BED7-0442E8CACCED}"/>
              </a:ext>
            </a:extLst>
          </p:cNvPr>
          <p:cNvSpPr>
            <a:spLocks/>
          </p:cNvSpPr>
          <p:nvPr/>
        </p:nvSpPr>
        <p:spPr bwMode="auto">
          <a:xfrm>
            <a:off x="1476375" y="2349500"/>
            <a:ext cx="215900" cy="3816350"/>
          </a:xfrm>
          <a:prstGeom prst="leftBrace">
            <a:avLst>
              <a:gd name="adj1" fmla="val 1467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967681">
            <a:extLst>
              <a:ext uri="{FF2B5EF4-FFF2-40B4-BE49-F238E27FC236}">
                <a16:creationId xmlns:a16="http://schemas.microsoft.com/office/drawing/2014/main" id="{3C7E5F92-341E-4E5F-86E1-E7AE7328F526}"/>
              </a:ext>
            </a:extLst>
          </p:cNvPr>
          <p:cNvSpPr>
            <a:spLocks noGrp="1" noChangeArrowheads="1"/>
          </p:cNvSpPr>
          <p:nvPr>
            <p:ph type="title"/>
          </p:nvPr>
        </p:nvSpPr>
        <p:spPr/>
        <p:txBody>
          <a:bodyPr/>
          <a:lstStyle/>
          <a:p>
            <a:r>
              <a:rPr lang="zh-CN" altLang="en-US"/>
              <a:t>存储器的层次结构</a:t>
            </a:r>
          </a:p>
        </p:txBody>
      </p:sp>
      <p:sp>
        <p:nvSpPr>
          <p:cNvPr id="21506" name="文本占位符 967682">
            <a:extLst>
              <a:ext uri="{FF2B5EF4-FFF2-40B4-BE49-F238E27FC236}">
                <a16:creationId xmlns:a16="http://schemas.microsoft.com/office/drawing/2014/main" id="{D5700A4E-72C7-4F17-85A8-ACD9A7C32020}"/>
              </a:ext>
            </a:extLst>
          </p:cNvPr>
          <p:cNvSpPr>
            <a:spLocks noGrp="1" noChangeArrowheads="1"/>
          </p:cNvSpPr>
          <p:nvPr>
            <p:ph idx="1"/>
          </p:nvPr>
        </p:nvSpPr>
        <p:spPr>
          <a:xfrm>
            <a:off x="457200" y="1268413"/>
            <a:ext cx="8229600" cy="1081087"/>
          </a:xfrm>
        </p:spPr>
        <p:txBody>
          <a:bodyPr/>
          <a:lstStyle/>
          <a:p>
            <a:r>
              <a:rPr lang="zh-CN" altLang="en-US"/>
              <a:t>存储器有三个主要特性：速度、容量、位价（即“价格</a:t>
            </a:r>
            <a:r>
              <a:rPr lang="en-US" altLang="zh-CN"/>
              <a:t>/</a:t>
            </a:r>
            <a:r>
              <a:rPr lang="zh-CN" altLang="en-US"/>
              <a:t>位”）。</a:t>
            </a:r>
          </a:p>
        </p:txBody>
      </p:sp>
      <p:grpSp>
        <p:nvGrpSpPr>
          <p:cNvPr id="21507" name="组合 967690">
            <a:extLst>
              <a:ext uri="{FF2B5EF4-FFF2-40B4-BE49-F238E27FC236}">
                <a16:creationId xmlns:a16="http://schemas.microsoft.com/office/drawing/2014/main" id="{DFB62CD4-A076-4CC0-8F0E-AA1CBCC0C76F}"/>
              </a:ext>
            </a:extLst>
          </p:cNvPr>
          <p:cNvGrpSpPr>
            <a:grpSpLocks/>
          </p:cNvGrpSpPr>
          <p:nvPr/>
        </p:nvGrpSpPr>
        <p:grpSpPr bwMode="auto">
          <a:xfrm>
            <a:off x="863600" y="2733675"/>
            <a:ext cx="4749800" cy="3432175"/>
            <a:chOff x="1066" y="1596"/>
            <a:chExt cx="2992" cy="2162"/>
          </a:xfrm>
        </p:grpSpPr>
        <p:sp>
          <p:nvSpPr>
            <p:cNvPr id="21508" name="等腰三角形 967683">
              <a:extLst>
                <a:ext uri="{FF2B5EF4-FFF2-40B4-BE49-F238E27FC236}">
                  <a16:creationId xmlns:a16="http://schemas.microsoft.com/office/drawing/2014/main" id="{276B588D-F811-42DA-991B-F0EA0DACEB26}"/>
                </a:ext>
              </a:extLst>
            </p:cNvPr>
            <p:cNvSpPr>
              <a:spLocks noChangeArrowheads="1"/>
            </p:cNvSpPr>
            <p:nvPr/>
          </p:nvSpPr>
          <p:spPr bwMode="auto">
            <a:xfrm>
              <a:off x="1066" y="1596"/>
              <a:ext cx="2992" cy="216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endParaRPr lang="en-US" altLang="zh-CN"/>
            </a:p>
            <a:p>
              <a:pPr algn="ctr"/>
              <a:endParaRPr lang="en-US" altLang="zh-CN"/>
            </a:p>
          </p:txBody>
        </p:sp>
        <p:sp>
          <p:nvSpPr>
            <p:cNvPr id="21509" name="文本框 967685">
              <a:extLst>
                <a:ext uri="{FF2B5EF4-FFF2-40B4-BE49-F238E27FC236}">
                  <a16:creationId xmlns:a16="http://schemas.microsoft.com/office/drawing/2014/main" id="{B261AD0E-E344-46B8-A92C-F75C06EBC3AD}"/>
                </a:ext>
              </a:extLst>
            </p:cNvPr>
            <p:cNvSpPr txBox="1">
              <a:spLocks noChangeArrowheads="1"/>
            </p:cNvSpPr>
            <p:nvPr/>
          </p:nvSpPr>
          <p:spPr bwMode="auto">
            <a:xfrm>
              <a:off x="2198" y="2024"/>
              <a:ext cx="695"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寄存器</a:t>
              </a:r>
            </a:p>
            <a:p>
              <a:pPr algn="ctr"/>
              <a:r>
                <a:rPr lang="zh-CN" altLang="en-US" sz="2400" b="1">
                  <a:ea typeface="楷体_GB2312" pitchFamily="49" charset="-122"/>
                </a:rPr>
                <a:t>缓存</a:t>
              </a:r>
            </a:p>
            <a:p>
              <a:pPr algn="ctr"/>
              <a:r>
                <a:rPr lang="zh-CN" altLang="en-US" sz="2400" b="1">
                  <a:ea typeface="楷体_GB2312" pitchFamily="49" charset="-122"/>
                </a:rPr>
                <a:t>主存</a:t>
              </a:r>
            </a:p>
            <a:p>
              <a:pPr algn="ctr"/>
              <a:r>
                <a:rPr lang="zh-CN" altLang="en-US" sz="2400" b="1">
                  <a:ea typeface="楷体_GB2312" pitchFamily="49" charset="-122"/>
                </a:rPr>
                <a:t>磁盘</a:t>
              </a:r>
            </a:p>
            <a:p>
              <a:pPr algn="ctr"/>
              <a:r>
                <a:rPr lang="zh-CN" altLang="en-US" sz="2400" b="1">
                  <a:ea typeface="楷体_GB2312" pitchFamily="49" charset="-122"/>
                </a:rPr>
                <a:t>磁带</a:t>
              </a:r>
            </a:p>
          </p:txBody>
        </p:sp>
        <p:sp>
          <p:nvSpPr>
            <p:cNvPr id="21510" name="直接连接符 967686">
              <a:extLst>
                <a:ext uri="{FF2B5EF4-FFF2-40B4-BE49-F238E27FC236}">
                  <a16:creationId xmlns:a16="http://schemas.microsoft.com/office/drawing/2014/main" id="{6DB1AD39-B0E0-436D-A828-4C9D9573AB14}"/>
                </a:ext>
              </a:extLst>
            </p:cNvPr>
            <p:cNvSpPr>
              <a:spLocks noChangeShapeType="1"/>
            </p:cNvSpPr>
            <p:nvPr/>
          </p:nvSpPr>
          <p:spPr bwMode="auto">
            <a:xfrm>
              <a:off x="2084" y="2296"/>
              <a:ext cx="9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1" name="直接连接符 967687">
              <a:extLst>
                <a:ext uri="{FF2B5EF4-FFF2-40B4-BE49-F238E27FC236}">
                  <a16:creationId xmlns:a16="http://schemas.microsoft.com/office/drawing/2014/main" id="{DF1E1190-1857-43E0-89ED-B9864D0AA781}"/>
                </a:ext>
              </a:extLst>
            </p:cNvPr>
            <p:cNvSpPr>
              <a:spLocks noChangeShapeType="1"/>
            </p:cNvSpPr>
            <p:nvPr/>
          </p:nvSpPr>
          <p:spPr bwMode="auto">
            <a:xfrm>
              <a:off x="1827" y="2659"/>
              <a:ext cx="14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直接连接符 967688">
              <a:extLst>
                <a:ext uri="{FF2B5EF4-FFF2-40B4-BE49-F238E27FC236}">
                  <a16:creationId xmlns:a16="http://schemas.microsoft.com/office/drawing/2014/main" id="{5FBA1533-90FA-433C-8DB0-6BB4BA80709B}"/>
                </a:ext>
              </a:extLst>
            </p:cNvPr>
            <p:cNvSpPr>
              <a:spLocks noChangeShapeType="1"/>
            </p:cNvSpPr>
            <p:nvPr/>
          </p:nvSpPr>
          <p:spPr bwMode="auto">
            <a:xfrm>
              <a:off x="1585" y="3022"/>
              <a:ext cx="1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直接连接符 967689">
              <a:extLst>
                <a:ext uri="{FF2B5EF4-FFF2-40B4-BE49-F238E27FC236}">
                  <a16:creationId xmlns:a16="http://schemas.microsoft.com/office/drawing/2014/main" id="{CBA33397-1E24-46BC-87D9-CB470CF2F90D}"/>
                </a:ext>
              </a:extLst>
            </p:cNvPr>
            <p:cNvSpPr>
              <a:spLocks noChangeShapeType="1"/>
            </p:cNvSpPr>
            <p:nvPr/>
          </p:nvSpPr>
          <p:spPr bwMode="auto">
            <a:xfrm>
              <a:off x="1328" y="3385"/>
              <a:ext cx="245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4" name="文本框 967691">
            <a:extLst>
              <a:ext uri="{FF2B5EF4-FFF2-40B4-BE49-F238E27FC236}">
                <a16:creationId xmlns:a16="http://schemas.microsoft.com/office/drawing/2014/main" id="{2EB6D01F-3BAE-405F-8D19-7B062D5A6ADE}"/>
              </a:ext>
            </a:extLst>
          </p:cNvPr>
          <p:cNvSpPr txBox="1">
            <a:spLocks noChangeArrowheads="1"/>
          </p:cNvSpPr>
          <p:nvPr/>
        </p:nvSpPr>
        <p:spPr bwMode="auto">
          <a:xfrm>
            <a:off x="6408738" y="24923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a:p>
        </p:txBody>
      </p:sp>
      <p:sp>
        <p:nvSpPr>
          <p:cNvPr id="21515" name="文本框 967692">
            <a:extLst>
              <a:ext uri="{FF2B5EF4-FFF2-40B4-BE49-F238E27FC236}">
                <a16:creationId xmlns:a16="http://schemas.microsoft.com/office/drawing/2014/main" id="{DF156B67-B271-4DC8-8D1B-B35BC5D5CE47}"/>
              </a:ext>
            </a:extLst>
          </p:cNvPr>
          <p:cNvSpPr txBox="1">
            <a:spLocks noChangeArrowheads="1"/>
          </p:cNvSpPr>
          <p:nvPr/>
        </p:nvSpPr>
        <p:spPr bwMode="auto">
          <a:xfrm>
            <a:off x="5435600" y="2133600"/>
            <a:ext cx="26654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latin typeface="楷体_GB2312" pitchFamily="49" charset="-122"/>
                <a:ea typeface="楷体_GB2312" pitchFamily="49" charset="-122"/>
              </a:rPr>
              <a:t>速度  容量 位价</a:t>
            </a:r>
          </a:p>
          <a:p>
            <a:pPr algn="ctr"/>
            <a:r>
              <a:rPr lang="zh-CN" altLang="en-US" sz="2400" b="1">
                <a:latin typeface="楷体_GB2312" pitchFamily="49" charset="-122"/>
                <a:ea typeface="楷体_GB2312" pitchFamily="49" charset="-122"/>
              </a:rPr>
              <a:t>最高  最大 最高</a:t>
            </a:r>
          </a:p>
        </p:txBody>
      </p:sp>
      <p:sp>
        <p:nvSpPr>
          <p:cNvPr id="21516" name="直接连接符 967693">
            <a:extLst>
              <a:ext uri="{FF2B5EF4-FFF2-40B4-BE49-F238E27FC236}">
                <a16:creationId xmlns:a16="http://schemas.microsoft.com/office/drawing/2014/main" id="{F04E8D5B-C6DC-452A-AFA8-F72E01BAAD73}"/>
              </a:ext>
            </a:extLst>
          </p:cNvPr>
          <p:cNvSpPr>
            <a:spLocks noChangeShapeType="1"/>
          </p:cNvSpPr>
          <p:nvPr/>
        </p:nvSpPr>
        <p:spPr bwMode="auto">
          <a:xfrm>
            <a:off x="5940425" y="3141663"/>
            <a:ext cx="0" cy="2879725"/>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直接连接符 967694">
            <a:extLst>
              <a:ext uri="{FF2B5EF4-FFF2-40B4-BE49-F238E27FC236}">
                <a16:creationId xmlns:a16="http://schemas.microsoft.com/office/drawing/2014/main" id="{17387555-E75C-4F33-B8B6-6D292FE4A4F5}"/>
              </a:ext>
            </a:extLst>
          </p:cNvPr>
          <p:cNvSpPr>
            <a:spLocks noChangeShapeType="1"/>
          </p:cNvSpPr>
          <p:nvPr/>
        </p:nvSpPr>
        <p:spPr bwMode="auto">
          <a:xfrm>
            <a:off x="6804025" y="3068638"/>
            <a:ext cx="0" cy="29527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18" name="直接连接符 967695">
            <a:extLst>
              <a:ext uri="{FF2B5EF4-FFF2-40B4-BE49-F238E27FC236}">
                <a16:creationId xmlns:a16="http://schemas.microsoft.com/office/drawing/2014/main" id="{D92DCBCD-AFC7-4226-B059-225C5BB851BA}"/>
              </a:ext>
            </a:extLst>
          </p:cNvPr>
          <p:cNvSpPr>
            <a:spLocks noChangeShapeType="1"/>
          </p:cNvSpPr>
          <p:nvPr/>
        </p:nvSpPr>
        <p:spPr bwMode="auto">
          <a:xfrm>
            <a:off x="7524750" y="3068638"/>
            <a:ext cx="0" cy="2881312"/>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文本框 967696">
            <a:extLst>
              <a:ext uri="{FF2B5EF4-FFF2-40B4-BE49-F238E27FC236}">
                <a16:creationId xmlns:a16="http://schemas.microsoft.com/office/drawing/2014/main" id="{84736901-E041-47E3-9D9B-44601F0DB494}"/>
              </a:ext>
            </a:extLst>
          </p:cNvPr>
          <p:cNvSpPr txBox="1">
            <a:spLocks noChangeArrowheads="1"/>
          </p:cNvSpPr>
          <p:nvPr/>
        </p:nvSpPr>
        <p:spPr bwMode="auto">
          <a:xfrm>
            <a:off x="2479675" y="23495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solidFill>
                  <a:srgbClr val="FF0000"/>
                </a:solidFill>
                <a:latin typeface="楷体_GB2312" pitchFamily="49" charset="-122"/>
                <a:ea typeface="楷体_GB2312" pitchFamily="49" charset="-122"/>
              </a:rPr>
              <a:t>CPU</a:t>
            </a:r>
            <a:r>
              <a:rPr lang="en-US" altLang="zh-CN" dirty="0">
                <a:solidFill>
                  <a:srgbClr val="FF0000"/>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966657">
            <a:extLst>
              <a:ext uri="{FF2B5EF4-FFF2-40B4-BE49-F238E27FC236}">
                <a16:creationId xmlns:a16="http://schemas.microsoft.com/office/drawing/2014/main" id="{63ED9B78-8290-43B5-8EA4-FB9A02940CB1}"/>
              </a:ext>
            </a:extLst>
          </p:cNvPr>
          <p:cNvSpPr>
            <a:spLocks noGrp="1" noChangeArrowheads="1"/>
          </p:cNvSpPr>
          <p:nvPr>
            <p:ph type="title"/>
          </p:nvPr>
        </p:nvSpPr>
        <p:spPr/>
        <p:txBody>
          <a:bodyPr/>
          <a:lstStyle/>
          <a:p>
            <a:r>
              <a:rPr lang="zh-CN" altLang="en-US"/>
              <a:t>三级存储体系结构 </a:t>
            </a:r>
          </a:p>
        </p:txBody>
      </p:sp>
      <p:sp>
        <p:nvSpPr>
          <p:cNvPr id="22530" name="文本占位符 966658">
            <a:extLst>
              <a:ext uri="{FF2B5EF4-FFF2-40B4-BE49-F238E27FC236}">
                <a16:creationId xmlns:a16="http://schemas.microsoft.com/office/drawing/2014/main" id="{5FF97CE6-6D5F-406D-95B1-970AD192F8AD}"/>
              </a:ext>
            </a:extLst>
          </p:cNvPr>
          <p:cNvSpPr>
            <a:spLocks noGrp="1" noChangeArrowheads="1"/>
          </p:cNvSpPr>
          <p:nvPr>
            <p:ph idx="1"/>
          </p:nvPr>
        </p:nvSpPr>
        <p:spPr>
          <a:xfrm>
            <a:off x="323850" y="1268413"/>
            <a:ext cx="3538538" cy="4857750"/>
          </a:xfrm>
        </p:spPr>
        <p:txBody>
          <a:bodyPr/>
          <a:lstStyle/>
          <a:p>
            <a:r>
              <a:rPr lang="zh-CN" altLang="en-US" b="1"/>
              <a:t>三级存储系统：</a:t>
            </a:r>
          </a:p>
          <a:p>
            <a:pPr lvl="1"/>
            <a:r>
              <a:rPr lang="zh-CN" altLang="en-US" b="1"/>
              <a:t>缓存</a:t>
            </a:r>
          </a:p>
          <a:p>
            <a:pPr lvl="1"/>
            <a:r>
              <a:rPr lang="zh-CN" altLang="en-US" b="1"/>
              <a:t>主存</a:t>
            </a:r>
          </a:p>
          <a:p>
            <a:pPr lvl="1"/>
            <a:r>
              <a:rPr lang="zh-CN" altLang="en-US" b="1"/>
              <a:t>辅存</a:t>
            </a:r>
          </a:p>
          <a:p>
            <a:r>
              <a:rPr lang="zh-CN" altLang="en-US" b="1"/>
              <a:t>主存－缓存层次</a:t>
            </a:r>
          </a:p>
          <a:p>
            <a:r>
              <a:rPr lang="zh-CN" altLang="en-US" b="1"/>
              <a:t>主存－辅存层次</a:t>
            </a:r>
          </a:p>
        </p:txBody>
      </p:sp>
      <p:grpSp>
        <p:nvGrpSpPr>
          <p:cNvPr id="22531" name="组合 966679">
            <a:extLst>
              <a:ext uri="{FF2B5EF4-FFF2-40B4-BE49-F238E27FC236}">
                <a16:creationId xmlns:a16="http://schemas.microsoft.com/office/drawing/2014/main" id="{617B36C2-B223-4AAC-BB5D-6790C5F74A04}"/>
              </a:ext>
            </a:extLst>
          </p:cNvPr>
          <p:cNvGrpSpPr>
            <a:grpSpLocks/>
          </p:cNvGrpSpPr>
          <p:nvPr/>
        </p:nvGrpSpPr>
        <p:grpSpPr bwMode="auto">
          <a:xfrm>
            <a:off x="4498975" y="1341438"/>
            <a:ext cx="4321175" cy="4679950"/>
            <a:chOff x="2290" y="845"/>
            <a:chExt cx="2722" cy="2948"/>
          </a:xfrm>
        </p:grpSpPr>
        <p:sp>
          <p:nvSpPr>
            <p:cNvPr id="22532" name="文本框 966659">
              <a:extLst>
                <a:ext uri="{FF2B5EF4-FFF2-40B4-BE49-F238E27FC236}">
                  <a16:creationId xmlns:a16="http://schemas.microsoft.com/office/drawing/2014/main" id="{910B07EE-0A2C-4EB5-8DEB-19A8E17A449E}"/>
                </a:ext>
              </a:extLst>
            </p:cNvPr>
            <p:cNvSpPr txBox="1">
              <a:spLocks noChangeArrowheads="1"/>
            </p:cNvSpPr>
            <p:nvPr/>
          </p:nvSpPr>
          <p:spPr bwMode="auto">
            <a:xfrm>
              <a:off x="3878" y="845"/>
              <a:ext cx="1134"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t>CPU</a:t>
              </a:r>
            </a:p>
          </p:txBody>
        </p:sp>
        <p:sp>
          <p:nvSpPr>
            <p:cNvPr id="22533" name="文本框 966660">
              <a:extLst>
                <a:ext uri="{FF2B5EF4-FFF2-40B4-BE49-F238E27FC236}">
                  <a16:creationId xmlns:a16="http://schemas.microsoft.com/office/drawing/2014/main" id="{684329F2-2362-4B66-A743-BD2E97861EEA}"/>
                </a:ext>
              </a:extLst>
            </p:cNvPr>
            <p:cNvSpPr txBox="1">
              <a:spLocks noChangeArrowheads="1"/>
            </p:cNvSpPr>
            <p:nvPr/>
          </p:nvSpPr>
          <p:spPr bwMode="auto">
            <a:xfrm>
              <a:off x="3560" y="1709"/>
              <a:ext cx="1134" cy="54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高速缓存</a:t>
              </a:r>
              <a:r>
                <a:rPr lang="en-US" altLang="zh-CN" sz="2400" b="1"/>
                <a:t>Cache</a:t>
              </a:r>
            </a:p>
          </p:txBody>
        </p:sp>
        <p:sp>
          <p:nvSpPr>
            <p:cNvPr id="22534" name="文本框 966661">
              <a:extLst>
                <a:ext uri="{FF2B5EF4-FFF2-40B4-BE49-F238E27FC236}">
                  <a16:creationId xmlns:a16="http://schemas.microsoft.com/office/drawing/2014/main" id="{31DDFF79-CF86-40CB-9405-880C869AE1A8}"/>
                </a:ext>
              </a:extLst>
            </p:cNvPr>
            <p:cNvSpPr txBox="1">
              <a:spLocks noChangeArrowheads="1"/>
            </p:cNvSpPr>
            <p:nvPr/>
          </p:nvSpPr>
          <p:spPr bwMode="auto">
            <a:xfrm>
              <a:off x="3878" y="2710"/>
              <a:ext cx="1134" cy="31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主存</a:t>
              </a:r>
            </a:p>
          </p:txBody>
        </p:sp>
        <p:sp>
          <p:nvSpPr>
            <p:cNvPr id="22535" name="文本框 966662">
              <a:extLst>
                <a:ext uri="{FF2B5EF4-FFF2-40B4-BE49-F238E27FC236}">
                  <a16:creationId xmlns:a16="http://schemas.microsoft.com/office/drawing/2014/main" id="{5B55B25E-4C26-4A6C-B299-E424E23CCB0E}"/>
                </a:ext>
              </a:extLst>
            </p:cNvPr>
            <p:cNvSpPr txBox="1">
              <a:spLocks noChangeArrowheads="1"/>
            </p:cNvSpPr>
            <p:nvPr/>
          </p:nvSpPr>
          <p:spPr bwMode="auto">
            <a:xfrm>
              <a:off x="3878" y="3481"/>
              <a:ext cx="1134" cy="312"/>
            </a:xfrm>
            <a:prstGeom prst="rect">
              <a:avLst/>
            </a:prstGeom>
            <a:solidFill>
              <a:schemeClr val="accent1"/>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t>辅存</a:t>
              </a:r>
            </a:p>
          </p:txBody>
        </p:sp>
        <p:sp>
          <p:nvSpPr>
            <p:cNvPr id="22536" name="直接连接符 966663">
              <a:extLst>
                <a:ext uri="{FF2B5EF4-FFF2-40B4-BE49-F238E27FC236}">
                  <a16:creationId xmlns:a16="http://schemas.microsoft.com/office/drawing/2014/main" id="{1D684D9B-37A6-4A4D-8381-C237313C2684}"/>
                </a:ext>
              </a:extLst>
            </p:cNvPr>
            <p:cNvSpPr>
              <a:spLocks noChangeShapeType="1"/>
            </p:cNvSpPr>
            <p:nvPr/>
          </p:nvSpPr>
          <p:spPr bwMode="auto">
            <a:xfrm>
              <a:off x="4876" y="1162"/>
              <a:ext cx="0" cy="154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7" name="直接连接符 966664">
              <a:extLst>
                <a:ext uri="{FF2B5EF4-FFF2-40B4-BE49-F238E27FC236}">
                  <a16:creationId xmlns:a16="http://schemas.microsoft.com/office/drawing/2014/main" id="{9C650F4B-4BB6-4BF9-B7FE-2D41EFAF353F}"/>
                </a:ext>
              </a:extLst>
            </p:cNvPr>
            <p:cNvSpPr>
              <a:spLocks noChangeShapeType="1"/>
            </p:cNvSpPr>
            <p:nvPr/>
          </p:nvSpPr>
          <p:spPr bwMode="auto">
            <a:xfrm>
              <a:off x="4468" y="3022"/>
              <a:ext cx="0" cy="45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8" name="直接连接符 966665">
              <a:extLst>
                <a:ext uri="{FF2B5EF4-FFF2-40B4-BE49-F238E27FC236}">
                  <a16:creationId xmlns:a16="http://schemas.microsoft.com/office/drawing/2014/main" id="{B2B73B0D-A0BD-4E2F-A382-457B64F4E72D}"/>
                </a:ext>
              </a:extLst>
            </p:cNvPr>
            <p:cNvSpPr>
              <a:spLocks noChangeShapeType="1"/>
            </p:cNvSpPr>
            <p:nvPr/>
          </p:nvSpPr>
          <p:spPr bwMode="auto">
            <a:xfrm>
              <a:off x="4150" y="1434"/>
              <a:ext cx="5" cy="27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39" name="直接连接符 966666">
              <a:extLst>
                <a:ext uri="{FF2B5EF4-FFF2-40B4-BE49-F238E27FC236}">
                  <a16:creationId xmlns:a16="http://schemas.microsoft.com/office/drawing/2014/main" id="{34975520-2BC4-491D-A075-C6C0B4D2927E}"/>
                </a:ext>
              </a:extLst>
            </p:cNvPr>
            <p:cNvSpPr>
              <a:spLocks noChangeShapeType="1"/>
            </p:cNvSpPr>
            <p:nvPr/>
          </p:nvSpPr>
          <p:spPr bwMode="auto">
            <a:xfrm>
              <a:off x="4150" y="2251"/>
              <a:ext cx="0" cy="453"/>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0" name="直接连接符 966667">
              <a:extLst>
                <a:ext uri="{FF2B5EF4-FFF2-40B4-BE49-F238E27FC236}">
                  <a16:creationId xmlns:a16="http://schemas.microsoft.com/office/drawing/2014/main" id="{B894A48B-2203-4F81-A47D-70D725143601}"/>
                </a:ext>
              </a:extLst>
            </p:cNvPr>
            <p:cNvSpPr>
              <a:spLocks noChangeShapeType="1"/>
            </p:cNvSpPr>
            <p:nvPr/>
          </p:nvSpPr>
          <p:spPr bwMode="auto">
            <a:xfrm>
              <a:off x="4144" y="1434"/>
              <a:ext cx="75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541" name="文本框 966668">
              <a:extLst>
                <a:ext uri="{FF2B5EF4-FFF2-40B4-BE49-F238E27FC236}">
                  <a16:creationId xmlns:a16="http://schemas.microsoft.com/office/drawing/2014/main" id="{47A034BF-41A9-41AE-BE2A-AA41774FE6D5}"/>
                </a:ext>
              </a:extLst>
            </p:cNvPr>
            <p:cNvSpPr txBox="1">
              <a:spLocks noChangeArrowheads="1"/>
            </p:cNvSpPr>
            <p:nvPr/>
          </p:nvSpPr>
          <p:spPr bwMode="auto">
            <a:xfrm>
              <a:off x="2290" y="2369"/>
              <a:ext cx="1134"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辅助硬件</a:t>
              </a:r>
            </a:p>
          </p:txBody>
        </p:sp>
        <p:sp>
          <p:nvSpPr>
            <p:cNvPr id="22542" name="文本框 966669">
              <a:extLst>
                <a:ext uri="{FF2B5EF4-FFF2-40B4-BE49-F238E27FC236}">
                  <a16:creationId xmlns:a16="http://schemas.microsoft.com/office/drawing/2014/main" id="{5291704A-F0C6-46B3-A53D-AB10E84D18C6}"/>
                </a:ext>
              </a:extLst>
            </p:cNvPr>
            <p:cNvSpPr txBox="1">
              <a:spLocks noChangeArrowheads="1"/>
            </p:cNvSpPr>
            <p:nvPr/>
          </p:nvSpPr>
          <p:spPr bwMode="auto">
            <a:xfrm>
              <a:off x="2290" y="3073"/>
              <a:ext cx="1180" cy="25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t>辅助硬件和软件</a:t>
              </a:r>
            </a:p>
          </p:txBody>
        </p:sp>
        <p:sp>
          <p:nvSpPr>
            <p:cNvPr id="22543" name="直接连接符 966670">
              <a:extLst>
                <a:ext uri="{FF2B5EF4-FFF2-40B4-BE49-F238E27FC236}">
                  <a16:creationId xmlns:a16="http://schemas.microsoft.com/office/drawing/2014/main" id="{295A8DE5-2108-42B7-9907-0237B6CE2D93}"/>
                </a:ext>
              </a:extLst>
            </p:cNvPr>
            <p:cNvSpPr>
              <a:spLocks noChangeShapeType="1"/>
            </p:cNvSpPr>
            <p:nvPr/>
          </p:nvSpPr>
          <p:spPr bwMode="auto">
            <a:xfrm>
              <a:off x="2880" y="3339"/>
              <a:ext cx="0" cy="27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4" name="直接连接符 966671">
              <a:extLst>
                <a:ext uri="{FF2B5EF4-FFF2-40B4-BE49-F238E27FC236}">
                  <a16:creationId xmlns:a16="http://schemas.microsoft.com/office/drawing/2014/main" id="{5F48C1DA-20E8-413D-B65E-719247BA4559}"/>
                </a:ext>
              </a:extLst>
            </p:cNvPr>
            <p:cNvSpPr>
              <a:spLocks noChangeShapeType="1"/>
            </p:cNvSpPr>
            <p:nvPr/>
          </p:nvSpPr>
          <p:spPr bwMode="auto">
            <a:xfrm>
              <a:off x="2880" y="3612"/>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5" name="直接连接符 966672">
              <a:extLst>
                <a:ext uri="{FF2B5EF4-FFF2-40B4-BE49-F238E27FC236}">
                  <a16:creationId xmlns:a16="http://schemas.microsoft.com/office/drawing/2014/main" id="{5520855F-EB6E-405B-9DFF-17F788F9CF1F}"/>
                </a:ext>
              </a:extLst>
            </p:cNvPr>
            <p:cNvSpPr>
              <a:spLocks noChangeShapeType="1"/>
            </p:cNvSpPr>
            <p:nvPr/>
          </p:nvSpPr>
          <p:spPr bwMode="auto">
            <a:xfrm>
              <a:off x="2880" y="2931"/>
              <a:ext cx="0" cy="136"/>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6" name="直接连接符 966673">
              <a:extLst>
                <a:ext uri="{FF2B5EF4-FFF2-40B4-BE49-F238E27FC236}">
                  <a16:creationId xmlns:a16="http://schemas.microsoft.com/office/drawing/2014/main" id="{FF062E5D-58A1-4014-A2B8-3B052CED51AE}"/>
                </a:ext>
              </a:extLst>
            </p:cNvPr>
            <p:cNvSpPr>
              <a:spLocks noChangeShapeType="1"/>
            </p:cNvSpPr>
            <p:nvPr/>
          </p:nvSpPr>
          <p:spPr bwMode="auto">
            <a:xfrm>
              <a:off x="2880" y="2931"/>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7" name="直接连接符 966674">
              <a:extLst>
                <a:ext uri="{FF2B5EF4-FFF2-40B4-BE49-F238E27FC236}">
                  <a16:creationId xmlns:a16="http://schemas.microsoft.com/office/drawing/2014/main" id="{6A2A3B6B-D967-4ED8-AA4E-79F7368E0B94}"/>
                </a:ext>
              </a:extLst>
            </p:cNvPr>
            <p:cNvSpPr>
              <a:spLocks noChangeShapeType="1"/>
            </p:cNvSpPr>
            <p:nvPr/>
          </p:nvSpPr>
          <p:spPr bwMode="auto">
            <a:xfrm>
              <a:off x="2870" y="2634"/>
              <a:ext cx="0" cy="181"/>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8" name="直接连接符 966675">
              <a:extLst>
                <a:ext uri="{FF2B5EF4-FFF2-40B4-BE49-F238E27FC236}">
                  <a16:creationId xmlns:a16="http://schemas.microsoft.com/office/drawing/2014/main" id="{1E06D19C-F46B-4CC0-9127-FF568D951803}"/>
                </a:ext>
              </a:extLst>
            </p:cNvPr>
            <p:cNvSpPr>
              <a:spLocks noChangeShapeType="1"/>
            </p:cNvSpPr>
            <p:nvPr/>
          </p:nvSpPr>
          <p:spPr bwMode="auto">
            <a:xfrm>
              <a:off x="2870" y="2815"/>
              <a:ext cx="99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9" name="直接连接符 966677">
              <a:extLst>
                <a:ext uri="{FF2B5EF4-FFF2-40B4-BE49-F238E27FC236}">
                  <a16:creationId xmlns:a16="http://schemas.microsoft.com/office/drawing/2014/main" id="{5772F466-A24A-44C6-A730-8A8A9607481E}"/>
                </a:ext>
              </a:extLst>
            </p:cNvPr>
            <p:cNvSpPr>
              <a:spLocks noChangeShapeType="1"/>
            </p:cNvSpPr>
            <p:nvPr/>
          </p:nvSpPr>
          <p:spPr bwMode="auto">
            <a:xfrm>
              <a:off x="2880" y="1979"/>
              <a:ext cx="0" cy="362"/>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966678">
              <a:extLst>
                <a:ext uri="{FF2B5EF4-FFF2-40B4-BE49-F238E27FC236}">
                  <a16:creationId xmlns:a16="http://schemas.microsoft.com/office/drawing/2014/main" id="{EBABFF09-76F7-46F6-B6DA-542DA1DA608C}"/>
                </a:ext>
              </a:extLst>
            </p:cNvPr>
            <p:cNvSpPr>
              <a:spLocks noChangeShapeType="1"/>
            </p:cNvSpPr>
            <p:nvPr/>
          </p:nvSpPr>
          <p:spPr bwMode="auto">
            <a:xfrm>
              <a:off x="2880" y="1979"/>
              <a:ext cx="68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66682" name="文本框 966681">
            <a:extLst>
              <a:ext uri="{FF2B5EF4-FFF2-40B4-BE49-F238E27FC236}">
                <a16:creationId xmlns:a16="http://schemas.microsoft.com/office/drawing/2014/main" id="{A5921EB9-E5B6-4DF5-BCFC-0ADA6631DBB7}"/>
              </a:ext>
            </a:extLst>
          </p:cNvPr>
          <p:cNvSpPr txBox="1">
            <a:spLocks noChangeArrowheads="1"/>
          </p:cNvSpPr>
          <p:nvPr/>
        </p:nvSpPr>
        <p:spPr bwMode="auto">
          <a:xfrm>
            <a:off x="323850" y="4868863"/>
            <a:ext cx="6477000" cy="1625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40000"/>
              </a:lnSpc>
              <a:spcBef>
                <a:spcPct val="0"/>
              </a:spcBef>
            </a:pPr>
            <a:r>
              <a:rPr lang="en-US" altLang="zh-CN" sz="2400" dirty="0">
                <a:solidFill>
                  <a:srgbClr val="A50021"/>
                </a:solidFill>
                <a:latin typeface="宋体" panose="02010600030101010101" pitchFamily="2" charset="-122"/>
              </a:rPr>
              <a:t> </a:t>
            </a:r>
            <a:r>
              <a:rPr lang="zh-CN" altLang="en-US" sz="2400" b="1" dirty="0">
                <a:solidFill>
                  <a:srgbClr val="A50021"/>
                </a:solidFill>
                <a:latin typeface="楷体_GB2312" pitchFamily="49" charset="-122"/>
                <a:ea typeface="楷体_GB2312" pitchFamily="49" charset="-122"/>
              </a:rPr>
              <a:t>一般来说： </a:t>
            </a:r>
          </a:p>
          <a:p>
            <a:pPr>
              <a:lnSpc>
                <a:spcPct val="140000"/>
              </a:lnSpc>
              <a:spcBef>
                <a:spcPct val="0"/>
              </a:spcBef>
            </a:pPr>
            <a:r>
              <a:rPr lang="zh-CN" altLang="en-US" sz="2400" b="1" dirty="0">
                <a:solidFill>
                  <a:srgbClr val="A50021"/>
                </a:solidFill>
                <a:latin typeface="楷体_GB2312" pitchFamily="49" charset="-122"/>
                <a:ea typeface="楷体_GB2312" pitchFamily="49" charset="-122"/>
              </a:rPr>
              <a:t>  </a:t>
            </a:r>
            <a:r>
              <a:rPr lang="zh-CN" altLang="en-US" sz="2400" b="1" dirty="0">
                <a:solidFill>
                  <a:srgbClr val="A50021"/>
                </a:solidFill>
                <a:latin typeface="Times New Roman" panose="02020603050405020304" pitchFamily="18" charset="0"/>
                <a:ea typeface="楷体_GB2312" pitchFamily="49" charset="-122"/>
              </a:rPr>
              <a:t>“</a:t>
            </a:r>
            <a:r>
              <a:rPr lang="en-US" altLang="zh-CN" sz="2400" b="1" dirty="0">
                <a:solidFill>
                  <a:srgbClr val="A50021"/>
                </a:solidFill>
                <a:latin typeface="楷体_GB2312" pitchFamily="49" charset="-122"/>
                <a:ea typeface="楷体_GB2312" pitchFamily="49" charset="-122"/>
              </a:rPr>
              <a:t>Cache</a:t>
            </a:r>
            <a:r>
              <a:rPr lang="zh-CN" altLang="en-US" sz="2400" b="1" dirty="0">
                <a:solidFill>
                  <a:srgbClr val="A50021"/>
                </a:solidFill>
                <a:latin typeface="楷体_GB2312" pitchFamily="49" charset="-122"/>
                <a:ea typeface="楷体_GB2312" pitchFamily="49" charset="-122"/>
              </a:rPr>
              <a:t>－主存</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层次：弥补</a:t>
            </a:r>
            <a:r>
              <a:rPr lang="zh-CN" altLang="en-US" sz="2400" b="1" dirty="0">
                <a:solidFill>
                  <a:srgbClr val="0070C0"/>
                </a:solidFill>
                <a:latin typeface="楷体_GB2312" pitchFamily="49" charset="-122"/>
                <a:ea typeface="楷体_GB2312" pitchFamily="49" charset="-122"/>
              </a:rPr>
              <a:t>主存速度</a:t>
            </a:r>
            <a:r>
              <a:rPr lang="zh-CN" altLang="en-US" sz="2400" b="1" dirty="0">
                <a:solidFill>
                  <a:srgbClr val="A50021"/>
                </a:solidFill>
                <a:latin typeface="楷体_GB2312" pitchFamily="49" charset="-122"/>
                <a:ea typeface="楷体_GB2312" pitchFamily="49" charset="-122"/>
              </a:rPr>
              <a:t>的不足</a:t>
            </a:r>
          </a:p>
          <a:p>
            <a:pPr>
              <a:lnSpc>
                <a:spcPct val="140000"/>
              </a:lnSpc>
              <a:spcBef>
                <a:spcPct val="0"/>
              </a:spcBef>
            </a:pPr>
            <a:r>
              <a:rPr lang="zh-CN" altLang="en-US" sz="2400" b="1" dirty="0">
                <a:solidFill>
                  <a:srgbClr val="A50021"/>
                </a:solidFill>
                <a:latin typeface="楷体_GB2312" pitchFamily="49" charset="-122"/>
                <a:ea typeface="楷体_GB2312" pitchFamily="49" charset="-122"/>
              </a:rPr>
              <a:t>  </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主存－辅存</a:t>
            </a:r>
            <a:r>
              <a:rPr lang="zh-CN" altLang="en-US" sz="2400" b="1" dirty="0">
                <a:solidFill>
                  <a:srgbClr val="A50021"/>
                </a:solidFill>
                <a:latin typeface="Times New Roman" panose="02020603050405020304" pitchFamily="18" charset="0"/>
                <a:ea typeface="楷体_GB2312" pitchFamily="49" charset="-122"/>
              </a:rPr>
              <a:t>”</a:t>
            </a:r>
            <a:r>
              <a:rPr lang="zh-CN" altLang="en-US" sz="2400" b="1" dirty="0">
                <a:solidFill>
                  <a:srgbClr val="A50021"/>
                </a:solidFill>
                <a:latin typeface="楷体_GB2312" pitchFamily="49" charset="-122"/>
                <a:ea typeface="楷体_GB2312" pitchFamily="49" charset="-122"/>
              </a:rPr>
              <a:t> 层次：弥补</a:t>
            </a:r>
            <a:r>
              <a:rPr lang="zh-CN" altLang="en-US" sz="2400" b="1" dirty="0">
                <a:solidFill>
                  <a:srgbClr val="0070C0"/>
                </a:solidFill>
                <a:latin typeface="楷体_GB2312" pitchFamily="49" charset="-122"/>
                <a:ea typeface="楷体_GB2312" pitchFamily="49" charset="-122"/>
              </a:rPr>
              <a:t>主存容量</a:t>
            </a:r>
            <a:r>
              <a:rPr lang="zh-CN" altLang="en-US" sz="2400" b="1" dirty="0">
                <a:solidFill>
                  <a:srgbClr val="A50021"/>
                </a:solidFill>
                <a:latin typeface="楷体_GB2312" pitchFamily="49" charset="-122"/>
                <a:ea typeface="楷体_GB2312" pitchFamily="49" charset="-122"/>
              </a:rPr>
              <a:t>的不足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6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8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矩形 1191937">
            <a:extLst>
              <a:ext uri="{FF2B5EF4-FFF2-40B4-BE49-F238E27FC236}">
                <a16:creationId xmlns:a16="http://schemas.microsoft.com/office/drawing/2014/main" id="{00CC6D7C-01F9-45A6-B010-7E4D88207715}"/>
              </a:ext>
            </a:extLst>
          </p:cNvPr>
          <p:cNvSpPr>
            <a:spLocks noChangeArrowheads="1"/>
          </p:cNvSpPr>
          <p:nvPr/>
        </p:nvSpPr>
        <p:spPr bwMode="auto">
          <a:xfrm>
            <a:off x="596900" y="2363788"/>
            <a:ext cx="7543800" cy="3657600"/>
          </a:xfrm>
          <a:prstGeom prst="rect">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3554" name="矩形 1191938">
            <a:extLst>
              <a:ext uri="{FF2B5EF4-FFF2-40B4-BE49-F238E27FC236}">
                <a16:creationId xmlns:a16="http://schemas.microsoft.com/office/drawing/2014/main" id="{9B0BC111-8A83-4045-ACF0-228C54E438E1}"/>
              </a:ext>
            </a:extLst>
          </p:cNvPr>
          <p:cNvSpPr>
            <a:spLocks noChangeArrowheads="1"/>
          </p:cNvSpPr>
          <p:nvPr/>
        </p:nvSpPr>
        <p:spPr bwMode="auto">
          <a:xfrm>
            <a:off x="577850" y="2363788"/>
            <a:ext cx="2152650" cy="3657600"/>
          </a:xfrm>
          <a:prstGeom prst="rect">
            <a:avLst/>
          </a:prstGeom>
          <a:solidFill>
            <a:srgbClr val="FEF3C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3555" name="矩形 1191939">
            <a:extLst>
              <a:ext uri="{FF2B5EF4-FFF2-40B4-BE49-F238E27FC236}">
                <a16:creationId xmlns:a16="http://schemas.microsoft.com/office/drawing/2014/main" id="{6B67B10D-D265-4FE3-80FC-FBFE116ED84F}"/>
              </a:ext>
            </a:extLst>
          </p:cNvPr>
          <p:cNvSpPr>
            <a:spLocks noChangeArrowheads="1"/>
          </p:cNvSpPr>
          <p:nvPr/>
        </p:nvSpPr>
        <p:spPr bwMode="auto">
          <a:xfrm>
            <a:off x="596900" y="1601788"/>
            <a:ext cx="7543800" cy="762000"/>
          </a:xfrm>
          <a:prstGeom prst="rect">
            <a:avLst/>
          </a:prstGeom>
          <a:solidFill>
            <a:srgbClr val="FEF3C2"/>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3556" name="直接连接符 1191940">
            <a:extLst>
              <a:ext uri="{FF2B5EF4-FFF2-40B4-BE49-F238E27FC236}">
                <a16:creationId xmlns:a16="http://schemas.microsoft.com/office/drawing/2014/main" id="{726FC5BD-3FAA-4BB0-A885-2C18E6F8712B}"/>
              </a:ext>
            </a:extLst>
          </p:cNvPr>
          <p:cNvSpPr>
            <a:spLocks noChangeShapeType="1"/>
          </p:cNvSpPr>
          <p:nvPr/>
        </p:nvSpPr>
        <p:spPr bwMode="auto">
          <a:xfrm>
            <a:off x="596900" y="16017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7" name="直接连接符 1191941">
            <a:extLst>
              <a:ext uri="{FF2B5EF4-FFF2-40B4-BE49-F238E27FC236}">
                <a16:creationId xmlns:a16="http://schemas.microsoft.com/office/drawing/2014/main" id="{DB56F4AF-E374-4F58-95B4-F183F22034B0}"/>
              </a:ext>
            </a:extLst>
          </p:cNvPr>
          <p:cNvSpPr>
            <a:spLocks noChangeShapeType="1"/>
          </p:cNvSpPr>
          <p:nvPr/>
        </p:nvSpPr>
        <p:spPr bwMode="auto">
          <a:xfrm>
            <a:off x="596900" y="2363788"/>
            <a:ext cx="754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8" name="直接连接符 1191942">
            <a:extLst>
              <a:ext uri="{FF2B5EF4-FFF2-40B4-BE49-F238E27FC236}">
                <a16:creationId xmlns:a16="http://schemas.microsoft.com/office/drawing/2014/main" id="{55DD0E38-738F-4CF1-9A6B-D9B6F84CAC8D}"/>
              </a:ext>
            </a:extLst>
          </p:cNvPr>
          <p:cNvSpPr>
            <a:spLocks noChangeShapeType="1"/>
          </p:cNvSpPr>
          <p:nvPr/>
        </p:nvSpPr>
        <p:spPr bwMode="auto">
          <a:xfrm>
            <a:off x="596900" y="28971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直接连接符 1191943">
            <a:extLst>
              <a:ext uri="{FF2B5EF4-FFF2-40B4-BE49-F238E27FC236}">
                <a16:creationId xmlns:a16="http://schemas.microsoft.com/office/drawing/2014/main" id="{1809B54B-9666-4D5D-B264-86FBC8BBFA6A}"/>
              </a:ext>
            </a:extLst>
          </p:cNvPr>
          <p:cNvSpPr>
            <a:spLocks noChangeShapeType="1"/>
          </p:cNvSpPr>
          <p:nvPr/>
        </p:nvSpPr>
        <p:spPr bwMode="auto">
          <a:xfrm>
            <a:off x="596900" y="34305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直接连接符 1191944">
            <a:extLst>
              <a:ext uri="{FF2B5EF4-FFF2-40B4-BE49-F238E27FC236}">
                <a16:creationId xmlns:a16="http://schemas.microsoft.com/office/drawing/2014/main" id="{98E64098-81F1-4468-9943-26FCF085055C}"/>
              </a:ext>
            </a:extLst>
          </p:cNvPr>
          <p:cNvSpPr>
            <a:spLocks noChangeShapeType="1"/>
          </p:cNvSpPr>
          <p:nvPr/>
        </p:nvSpPr>
        <p:spPr bwMode="auto">
          <a:xfrm>
            <a:off x="596900" y="43449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直接连接符 1191945">
            <a:extLst>
              <a:ext uri="{FF2B5EF4-FFF2-40B4-BE49-F238E27FC236}">
                <a16:creationId xmlns:a16="http://schemas.microsoft.com/office/drawing/2014/main" id="{190E0451-E050-46B2-8395-2FDF24A4CACC}"/>
              </a:ext>
            </a:extLst>
          </p:cNvPr>
          <p:cNvSpPr>
            <a:spLocks noChangeShapeType="1"/>
          </p:cNvSpPr>
          <p:nvPr/>
        </p:nvSpPr>
        <p:spPr bwMode="auto">
          <a:xfrm>
            <a:off x="596900" y="48783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直接连接符 1191946">
            <a:extLst>
              <a:ext uri="{FF2B5EF4-FFF2-40B4-BE49-F238E27FC236}">
                <a16:creationId xmlns:a16="http://schemas.microsoft.com/office/drawing/2014/main" id="{1FD0584F-509C-4FBA-AF5D-F514D76CA4AA}"/>
              </a:ext>
            </a:extLst>
          </p:cNvPr>
          <p:cNvSpPr>
            <a:spLocks noChangeShapeType="1"/>
          </p:cNvSpPr>
          <p:nvPr/>
        </p:nvSpPr>
        <p:spPr bwMode="auto">
          <a:xfrm>
            <a:off x="596900" y="55260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直接连接符 1191947">
            <a:extLst>
              <a:ext uri="{FF2B5EF4-FFF2-40B4-BE49-F238E27FC236}">
                <a16:creationId xmlns:a16="http://schemas.microsoft.com/office/drawing/2014/main" id="{B719431F-5BC7-46F6-83F0-0EBEB94F1D64}"/>
              </a:ext>
            </a:extLst>
          </p:cNvPr>
          <p:cNvSpPr>
            <a:spLocks noChangeShapeType="1"/>
          </p:cNvSpPr>
          <p:nvPr/>
        </p:nvSpPr>
        <p:spPr bwMode="auto">
          <a:xfrm>
            <a:off x="596900" y="6021388"/>
            <a:ext cx="7543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文本框 1191948">
            <a:extLst>
              <a:ext uri="{FF2B5EF4-FFF2-40B4-BE49-F238E27FC236}">
                <a16:creationId xmlns:a16="http://schemas.microsoft.com/office/drawing/2014/main" id="{96B7AC4A-0164-4062-854B-5AE98549E28E}"/>
              </a:ext>
            </a:extLst>
          </p:cNvPr>
          <p:cNvSpPr txBox="1">
            <a:spLocks noChangeArrowheads="1"/>
          </p:cNvSpPr>
          <p:nvPr/>
        </p:nvSpPr>
        <p:spPr bwMode="auto">
          <a:xfrm>
            <a:off x="1587500" y="1616075"/>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存储层次</a:t>
            </a:r>
          </a:p>
        </p:txBody>
      </p:sp>
      <p:sp>
        <p:nvSpPr>
          <p:cNvPr id="23565" name="文本框 1191949">
            <a:extLst>
              <a:ext uri="{FF2B5EF4-FFF2-40B4-BE49-F238E27FC236}">
                <a16:creationId xmlns:a16="http://schemas.microsoft.com/office/drawing/2014/main" id="{6E754158-3DFC-4A86-B640-FE4A6211C10C}"/>
              </a:ext>
            </a:extLst>
          </p:cNvPr>
          <p:cNvSpPr txBox="1">
            <a:spLocks noChangeArrowheads="1"/>
          </p:cNvSpPr>
          <p:nvPr/>
        </p:nvSpPr>
        <p:spPr bwMode="auto">
          <a:xfrm>
            <a:off x="692150" y="4878388"/>
            <a:ext cx="190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b="1">
                <a:latin typeface="楷体_GB2312" pitchFamily="49" charset="-122"/>
                <a:ea typeface="楷体_GB2312" pitchFamily="49" charset="-122"/>
              </a:rPr>
              <a:t>CPU对第二级的</a:t>
            </a:r>
            <a:br>
              <a:rPr lang="zh-CN" altLang="zh-CN" b="1">
                <a:latin typeface="楷体_GB2312" pitchFamily="49" charset="-122"/>
                <a:ea typeface="楷体_GB2312" pitchFamily="49" charset="-122"/>
              </a:rPr>
            </a:br>
            <a:r>
              <a:rPr lang="zh-CN" altLang="zh-CN" b="1">
                <a:latin typeface="楷体_GB2312" pitchFamily="49" charset="-122"/>
                <a:ea typeface="楷体_GB2312" pitchFamily="49" charset="-122"/>
              </a:rPr>
              <a:t>访问方式</a:t>
            </a:r>
            <a:endParaRPr lang="en-US" altLang="zh-CN" b="1">
              <a:latin typeface="楷体_GB2312" pitchFamily="49" charset="-122"/>
              <a:ea typeface="楷体_GB2312" pitchFamily="49" charset="-122"/>
            </a:endParaRPr>
          </a:p>
        </p:txBody>
      </p:sp>
      <p:sp>
        <p:nvSpPr>
          <p:cNvPr id="23566" name="直接连接符 1191950">
            <a:extLst>
              <a:ext uri="{FF2B5EF4-FFF2-40B4-BE49-F238E27FC236}">
                <a16:creationId xmlns:a16="http://schemas.microsoft.com/office/drawing/2014/main" id="{0489B821-679E-4807-9FC9-A3CEC0A484A9}"/>
              </a:ext>
            </a:extLst>
          </p:cNvPr>
          <p:cNvSpPr>
            <a:spLocks noChangeShapeType="1"/>
          </p:cNvSpPr>
          <p:nvPr/>
        </p:nvSpPr>
        <p:spPr bwMode="auto">
          <a:xfrm>
            <a:off x="2730500" y="1601788"/>
            <a:ext cx="0" cy="441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文本框 1191951">
            <a:extLst>
              <a:ext uri="{FF2B5EF4-FFF2-40B4-BE49-F238E27FC236}">
                <a16:creationId xmlns:a16="http://schemas.microsoft.com/office/drawing/2014/main" id="{F8505C33-0015-4D7B-B888-7FE6B2333DC8}"/>
              </a:ext>
            </a:extLst>
          </p:cNvPr>
          <p:cNvSpPr txBox="1">
            <a:spLocks noChangeArrowheads="1"/>
          </p:cNvSpPr>
          <p:nvPr/>
        </p:nvSpPr>
        <p:spPr bwMode="auto">
          <a:xfrm>
            <a:off x="577850" y="1982788"/>
            <a:ext cx="123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比较项目</a:t>
            </a:r>
          </a:p>
        </p:txBody>
      </p:sp>
      <p:sp>
        <p:nvSpPr>
          <p:cNvPr id="23568" name="直接连接符 1191952">
            <a:extLst>
              <a:ext uri="{FF2B5EF4-FFF2-40B4-BE49-F238E27FC236}">
                <a16:creationId xmlns:a16="http://schemas.microsoft.com/office/drawing/2014/main" id="{C8BF6D0A-9A34-4F2A-9440-38B058804C45}"/>
              </a:ext>
            </a:extLst>
          </p:cNvPr>
          <p:cNvSpPr>
            <a:spLocks noChangeShapeType="1"/>
          </p:cNvSpPr>
          <p:nvPr/>
        </p:nvSpPr>
        <p:spPr bwMode="auto">
          <a:xfrm>
            <a:off x="596900" y="1601788"/>
            <a:ext cx="2133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文本框 1191953">
            <a:extLst>
              <a:ext uri="{FF2B5EF4-FFF2-40B4-BE49-F238E27FC236}">
                <a16:creationId xmlns:a16="http://schemas.microsoft.com/office/drawing/2014/main" id="{6C668BA5-90E0-41FD-9052-73F38A4A2CFC}"/>
              </a:ext>
            </a:extLst>
          </p:cNvPr>
          <p:cNvSpPr txBox="1">
            <a:spLocks noChangeArrowheads="1"/>
          </p:cNvSpPr>
          <p:nvPr/>
        </p:nvSpPr>
        <p:spPr bwMode="auto">
          <a:xfrm>
            <a:off x="1054100" y="245427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目　　的</a:t>
            </a:r>
          </a:p>
        </p:txBody>
      </p:sp>
      <p:sp>
        <p:nvSpPr>
          <p:cNvPr id="23570" name="文本框 1191954">
            <a:extLst>
              <a:ext uri="{FF2B5EF4-FFF2-40B4-BE49-F238E27FC236}">
                <a16:creationId xmlns:a16="http://schemas.microsoft.com/office/drawing/2014/main" id="{313F3020-A33C-47E6-A6A8-6FCE4F4CEC8B}"/>
              </a:ext>
            </a:extLst>
          </p:cNvPr>
          <p:cNvSpPr txBox="1">
            <a:spLocks noChangeArrowheads="1"/>
          </p:cNvSpPr>
          <p:nvPr/>
        </p:nvSpPr>
        <p:spPr bwMode="auto">
          <a:xfrm>
            <a:off x="825500" y="2987675"/>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存储管理实现</a:t>
            </a:r>
          </a:p>
        </p:txBody>
      </p:sp>
      <p:sp>
        <p:nvSpPr>
          <p:cNvPr id="23571" name="文本框 1191955">
            <a:extLst>
              <a:ext uri="{FF2B5EF4-FFF2-40B4-BE49-F238E27FC236}">
                <a16:creationId xmlns:a16="http://schemas.microsoft.com/office/drawing/2014/main" id="{C6260766-CB2B-4937-A472-579DA856EFD2}"/>
              </a:ext>
            </a:extLst>
          </p:cNvPr>
          <p:cNvSpPr txBox="1">
            <a:spLocks noChangeArrowheads="1"/>
          </p:cNvSpPr>
          <p:nvPr/>
        </p:nvSpPr>
        <p:spPr bwMode="auto">
          <a:xfrm>
            <a:off x="673100" y="3627438"/>
            <a:ext cx="2057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访问速度的比值</a:t>
            </a:r>
            <a:br>
              <a:rPr lang="zh-CN" altLang="en-US" b="1">
                <a:latin typeface="楷体_GB2312" pitchFamily="49" charset="-122"/>
                <a:ea typeface="楷体_GB2312" pitchFamily="49" charset="-122"/>
              </a:rPr>
            </a:b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第一级和第二级</a:t>
            </a:r>
            <a:r>
              <a:rPr lang="en-US" altLang="zh-CN" b="1">
                <a:latin typeface="楷体_GB2312" pitchFamily="49" charset="-122"/>
                <a:ea typeface="楷体_GB2312" pitchFamily="49" charset="-122"/>
              </a:rPr>
              <a:t>)</a:t>
            </a:r>
          </a:p>
        </p:txBody>
      </p:sp>
      <p:sp>
        <p:nvSpPr>
          <p:cNvPr id="23572" name="文本框 1191956">
            <a:extLst>
              <a:ext uri="{FF2B5EF4-FFF2-40B4-BE49-F238E27FC236}">
                <a16:creationId xmlns:a16="http://schemas.microsoft.com/office/drawing/2014/main" id="{5DA32E05-75EB-4264-9589-B799EDA24BD9}"/>
              </a:ext>
            </a:extLst>
          </p:cNvPr>
          <p:cNvSpPr txBox="1">
            <a:spLocks noChangeArrowheads="1"/>
          </p:cNvSpPr>
          <p:nvPr/>
        </p:nvSpPr>
        <p:spPr bwMode="auto">
          <a:xfrm>
            <a:off x="673100" y="4440238"/>
            <a:ext cx="2057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典型的块</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页</a:t>
            </a:r>
            <a:r>
              <a:rPr lang="en-US" altLang="zh-CN" b="1">
                <a:latin typeface="楷体_GB2312" pitchFamily="49" charset="-122"/>
                <a:ea typeface="楷体_GB2312" pitchFamily="49" charset="-122"/>
              </a:rPr>
              <a:t>)</a:t>
            </a:r>
            <a:r>
              <a:rPr lang="zh-CN" altLang="en-US" b="1">
                <a:latin typeface="楷体_GB2312" pitchFamily="49" charset="-122"/>
                <a:ea typeface="楷体_GB2312" pitchFamily="49" charset="-122"/>
              </a:rPr>
              <a:t>大小</a:t>
            </a:r>
          </a:p>
        </p:txBody>
      </p:sp>
      <p:sp>
        <p:nvSpPr>
          <p:cNvPr id="23573" name="文本框 1191957">
            <a:extLst>
              <a:ext uri="{FF2B5EF4-FFF2-40B4-BE49-F238E27FC236}">
                <a16:creationId xmlns:a16="http://schemas.microsoft.com/office/drawing/2014/main" id="{E3D3ADEF-A882-4368-AC5F-1936AAD832FE}"/>
              </a:ext>
            </a:extLst>
          </p:cNvPr>
          <p:cNvSpPr txBox="1">
            <a:spLocks noChangeArrowheads="1"/>
          </p:cNvSpPr>
          <p:nvPr/>
        </p:nvSpPr>
        <p:spPr bwMode="auto">
          <a:xfrm>
            <a:off x="539750" y="5602288"/>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latin typeface="楷体_GB2312" pitchFamily="49" charset="-122"/>
                <a:ea typeface="楷体_GB2312" pitchFamily="49" charset="-122"/>
              </a:rPr>
              <a:t>失效时</a:t>
            </a:r>
            <a:r>
              <a:rPr lang="en-US" altLang="zh-CN" b="1">
                <a:latin typeface="楷体_GB2312" pitchFamily="49" charset="-122"/>
                <a:ea typeface="楷体_GB2312" pitchFamily="49" charset="-122"/>
              </a:rPr>
              <a:t>CPU</a:t>
            </a:r>
            <a:r>
              <a:rPr lang="zh-CN" altLang="en-US" b="1">
                <a:latin typeface="楷体_GB2312" pitchFamily="49" charset="-122"/>
                <a:ea typeface="楷体_GB2312" pitchFamily="49" charset="-122"/>
              </a:rPr>
              <a:t>是否切换</a:t>
            </a:r>
          </a:p>
        </p:txBody>
      </p:sp>
      <p:sp>
        <p:nvSpPr>
          <p:cNvPr id="23574" name="文本框 1191958">
            <a:extLst>
              <a:ext uri="{FF2B5EF4-FFF2-40B4-BE49-F238E27FC236}">
                <a16:creationId xmlns:a16="http://schemas.microsoft.com/office/drawing/2014/main" id="{088EFBC5-D584-43DD-B65A-F67FB581C7DD}"/>
              </a:ext>
            </a:extLst>
          </p:cNvPr>
          <p:cNvSpPr txBox="1">
            <a:spLocks noChangeArrowheads="1"/>
          </p:cNvSpPr>
          <p:nvPr/>
        </p:nvSpPr>
        <p:spPr bwMode="auto">
          <a:xfrm>
            <a:off x="2825750" y="1830388"/>
            <a:ext cx="264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楷体_GB2312" pitchFamily="49" charset="-122"/>
              </a:rPr>
              <a:t>“</a:t>
            </a:r>
            <a:r>
              <a:rPr lang="en-US" altLang="zh-CN" b="1">
                <a:latin typeface="楷体_GB2312" pitchFamily="49" charset="-122"/>
                <a:ea typeface="楷体_GB2312" pitchFamily="49" charset="-122"/>
              </a:rPr>
              <a:t>Cache </a:t>
            </a:r>
            <a:r>
              <a:rPr lang="zh-CN" altLang="en-US" b="1">
                <a:latin typeface="楷体_GB2312" pitchFamily="49" charset="-122"/>
                <a:ea typeface="楷体_GB2312" pitchFamily="49" charset="-122"/>
              </a:rPr>
              <a:t>－主存</a:t>
            </a:r>
            <a:r>
              <a:rPr lang="zh-CN" altLang="en-US" b="1">
                <a:latin typeface="Times New Roman" panose="02020603050405020304" pitchFamily="18" charset="0"/>
                <a:ea typeface="楷体_GB2312" pitchFamily="49" charset="-122"/>
              </a:rPr>
              <a:t>”</a:t>
            </a:r>
            <a:r>
              <a:rPr lang="zh-CN" altLang="en-US" b="1">
                <a:latin typeface="楷体_GB2312" pitchFamily="49" charset="-122"/>
                <a:ea typeface="楷体_GB2312" pitchFamily="49" charset="-122"/>
              </a:rPr>
              <a:t>层次</a:t>
            </a:r>
          </a:p>
        </p:txBody>
      </p:sp>
      <p:sp>
        <p:nvSpPr>
          <p:cNvPr id="23575" name="文本框 1191959">
            <a:extLst>
              <a:ext uri="{FF2B5EF4-FFF2-40B4-BE49-F238E27FC236}">
                <a16:creationId xmlns:a16="http://schemas.microsoft.com/office/drawing/2014/main" id="{AB210B51-C886-4A5E-9943-B1B1007C19D5}"/>
              </a:ext>
            </a:extLst>
          </p:cNvPr>
          <p:cNvSpPr txBox="1">
            <a:spLocks noChangeArrowheads="1"/>
          </p:cNvSpPr>
          <p:nvPr/>
        </p:nvSpPr>
        <p:spPr bwMode="auto">
          <a:xfrm>
            <a:off x="5568950" y="1806575"/>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ea typeface="楷体_GB2312" pitchFamily="49" charset="-122"/>
              </a:rPr>
              <a:t>“</a:t>
            </a:r>
            <a:r>
              <a:rPr lang="zh-CN" altLang="en-US" b="1">
                <a:latin typeface="楷体_GB2312" pitchFamily="49" charset="-122"/>
                <a:ea typeface="楷体_GB2312" pitchFamily="49" charset="-122"/>
              </a:rPr>
              <a:t>主存－辅存</a:t>
            </a:r>
            <a:r>
              <a:rPr lang="zh-CN" altLang="en-US" b="1">
                <a:latin typeface="Times New Roman" panose="02020603050405020304" pitchFamily="18" charset="0"/>
                <a:ea typeface="楷体_GB2312" pitchFamily="49" charset="-122"/>
              </a:rPr>
              <a:t>”</a:t>
            </a:r>
            <a:r>
              <a:rPr lang="zh-CN" altLang="en-US" b="1">
                <a:latin typeface="楷体_GB2312" pitchFamily="49" charset="-122"/>
                <a:ea typeface="楷体_GB2312" pitchFamily="49" charset="-122"/>
              </a:rPr>
              <a:t>层次</a:t>
            </a:r>
          </a:p>
        </p:txBody>
      </p:sp>
      <p:sp>
        <p:nvSpPr>
          <p:cNvPr id="23576" name="直接连接符 1191960">
            <a:extLst>
              <a:ext uri="{FF2B5EF4-FFF2-40B4-BE49-F238E27FC236}">
                <a16:creationId xmlns:a16="http://schemas.microsoft.com/office/drawing/2014/main" id="{28B2B999-B015-4168-934B-1090EA86D6AC}"/>
              </a:ext>
            </a:extLst>
          </p:cNvPr>
          <p:cNvSpPr>
            <a:spLocks noChangeShapeType="1"/>
          </p:cNvSpPr>
          <p:nvPr/>
        </p:nvSpPr>
        <p:spPr bwMode="auto">
          <a:xfrm>
            <a:off x="5454650" y="1601788"/>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7" name="文本框 1191961">
            <a:extLst>
              <a:ext uri="{FF2B5EF4-FFF2-40B4-BE49-F238E27FC236}">
                <a16:creationId xmlns:a16="http://schemas.microsoft.com/office/drawing/2014/main" id="{183B46CC-E3E6-4592-B09E-CF9E22F2C9AE}"/>
              </a:ext>
            </a:extLst>
          </p:cNvPr>
          <p:cNvSpPr txBox="1">
            <a:spLocks noChangeArrowheads="1"/>
          </p:cNvSpPr>
          <p:nvPr/>
        </p:nvSpPr>
        <p:spPr bwMode="auto">
          <a:xfrm>
            <a:off x="2749550" y="2459038"/>
            <a:ext cx="2819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为了弥补主存速度的不足</a:t>
            </a:r>
            <a:endParaRPr lang="zh-CN" altLang="en-US" b="1">
              <a:solidFill>
                <a:srgbClr val="003399"/>
              </a:solidFill>
              <a:latin typeface="楷体_GB2312" pitchFamily="49" charset="-122"/>
              <a:ea typeface="楷体_GB2312" pitchFamily="49" charset="-122"/>
            </a:endParaRPr>
          </a:p>
        </p:txBody>
      </p:sp>
      <p:sp>
        <p:nvSpPr>
          <p:cNvPr id="23578" name="文本框 1191962">
            <a:extLst>
              <a:ext uri="{FF2B5EF4-FFF2-40B4-BE49-F238E27FC236}">
                <a16:creationId xmlns:a16="http://schemas.microsoft.com/office/drawing/2014/main" id="{FC782AED-A1F5-4194-9D7A-50D1F2125A71}"/>
              </a:ext>
            </a:extLst>
          </p:cNvPr>
          <p:cNvSpPr txBox="1">
            <a:spLocks noChangeArrowheads="1"/>
          </p:cNvSpPr>
          <p:nvPr/>
        </p:nvSpPr>
        <p:spPr bwMode="auto">
          <a:xfrm>
            <a:off x="5454650" y="2439988"/>
            <a:ext cx="274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为了弥补主存容量的不足</a:t>
            </a:r>
          </a:p>
        </p:txBody>
      </p:sp>
      <p:sp>
        <p:nvSpPr>
          <p:cNvPr id="23579" name="文本框 1191963">
            <a:extLst>
              <a:ext uri="{FF2B5EF4-FFF2-40B4-BE49-F238E27FC236}">
                <a16:creationId xmlns:a16="http://schemas.microsoft.com/office/drawing/2014/main" id="{B01C96A1-985A-4DF4-9EFC-975E5410D509}"/>
              </a:ext>
            </a:extLst>
          </p:cNvPr>
          <p:cNvSpPr txBox="1">
            <a:spLocks noChangeArrowheads="1"/>
          </p:cNvSpPr>
          <p:nvPr/>
        </p:nvSpPr>
        <p:spPr bwMode="auto">
          <a:xfrm>
            <a:off x="2940050" y="297338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主要由专用硬件实现</a:t>
            </a:r>
          </a:p>
        </p:txBody>
      </p:sp>
      <p:sp>
        <p:nvSpPr>
          <p:cNvPr id="23580" name="文本框 1191964">
            <a:extLst>
              <a:ext uri="{FF2B5EF4-FFF2-40B4-BE49-F238E27FC236}">
                <a16:creationId xmlns:a16="http://schemas.microsoft.com/office/drawing/2014/main" id="{F3A20F83-811D-4425-B55D-0B8B2F24FB2B}"/>
              </a:ext>
            </a:extLst>
          </p:cNvPr>
          <p:cNvSpPr txBox="1">
            <a:spLocks noChangeArrowheads="1"/>
          </p:cNvSpPr>
          <p:nvPr/>
        </p:nvSpPr>
        <p:spPr bwMode="auto">
          <a:xfrm>
            <a:off x="5651500" y="2924175"/>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由硬件和软件实现</a:t>
            </a:r>
          </a:p>
        </p:txBody>
      </p:sp>
      <p:sp>
        <p:nvSpPr>
          <p:cNvPr id="23581" name="文本框 1191965">
            <a:extLst>
              <a:ext uri="{FF2B5EF4-FFF2-40B4-BE49-F238E27FC236}">
                <a16:creationId xmlns:a16="http://schemas.microsoft.com/office/drawing/2014/main" id="{DB7FB65D-42C9-4780-8091-683CF55FA1AF}"/>
              </a:ext>
            </a:extLst>
          </p:cNvPr>
          <p:cNvSpPr txBox="1">
            <a:spLocks noChangeArrowheads="1"/>
          </p:cNvSpPr>
          <p:nvPr/>
        </p:nvSpPr>
        <p:spPr bwMode="auto">
          <a:xfrm>
            <a:off x="3663950" y="371633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几比一</a:t>
            </a:r>
          </a:p>
        </p:txBody>
      </p:sp>
      <p:sp>
        <p:nvSpPr>
          <p:cNvPr id="23582" name="文本框 1191966">
            <a:extLst>
              <a:ext uri="{FF2B5EF4-FFF2-40B4-BE49-F238E27FC236}">
                <a16:creationId xmlns:a16="http://schemas.microsoft.com/office/drawing/2014/main" id="{E6FC7398-21CE-4A3D-A50A-3C345EB963E0}"/>
              </a:ext>
            </a:extLst>
          </p:cNvPr>
          <p:cNvSpPr txBox="1">
            <a:spLocks noChangeArrowheads="1"/>
          </p:cNvSpPr>
          <p:nvPr/>
        </p:nvSpPr>
        <p:spPr bwMode="auto">
          <a:xfrm>
            <a:off x="6311900" y="3711575"/>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几百比一</a:t>
            </a:r>
          </a:p>
        </p:txBody>
      </p:sp>
      <p:sp>
        <p:nvSpPr>
          <p:cNvPr id="23583" name="文本框 1191967">
            <a:extLst>
              <a:ext uri="{FF2B5EF4-FFF2-40B4-BE49-F238E27FC236}">
                <a16:creationId xmlns:a16="http://schemas.microsoft.com/office/drawing/2014/main" id="{683670F2-986D-43E2-8CA1-AF730D341DA7}"/>
              </a:ext>
            </a:extLst>
          </p:cNvPr>
          <p:cNvSpPr txBox="1">
            <a:spLocks noChangeArrowheads="1"/>
          </p:cNvSpPr>
          <p:nvPr/>
        </p:nvSpPr>
        <p:spPr bwMode="auto">
          <a:xfrm>
            <a:off x="3492500" y="4421188"/>
            <a:ext cx="1600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几十个字节</a:t>
            </a:r>
          </a:p>
        </p:txBody>
      </p:sp>
      <p:sp>
        <p:nvSpPr>
          <p:cNvPr id="23584" name="文本框 1191968">
            <a:extLst>
              <a:ext uri="{FF2B5EF4-FFF2-40B4-BE49-F238E27FC236}">
                <a16:creationId xmlns:a16="http://schemas.microsoft.com/office/drawing/2014/main" id="{AE0BB64E-92F6-4435-9451-2CD70B80F63F}"/>
              </a:ext>
            </a:extLst>
          </p:cNvPr>
          <p:cNvSpPr txBox="1">
            <a:spLocks noChangeArrowheads="1"/>
          </p:cNvSpPr>
          <p:nvPr/>
        </p:nvSpPr>
        <p:spPr bwMode="auto">
          <a:xfrm>
            <a:off x="5835650" y="442118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几百到几千个字节</a:t>
            </a:r>
          </a:p>
        </p:txBody>
      </p:sp>
      <p:sp>
        <p:nvSpPr>
          <p:cNvPr id="23585" name="文本框 1191969">
            <a:extLst>
              <a:ext uri="{FF2B5EF4-FFF2-40B4-BE49-F238E27FC236}">
                <a16:creationId xmlns:a16="http://schemas.microsoft.com/office/drawing/2014/main" id="{4E7D045C-993F-45BA-92F2-3F870043F71F}"/>
              </a:ext>
            </a:extLst>
          </p:cNvPr>
          <p:cNvSpPr txBox="1">
            <a:spLocks noChangeArrowheads="1"/>
          </p:cNvSpPr>
          <p:nvPr/>
        </p:nvSpPr>
        <p:spPr bwMode="auto">
          <a:xfrm>
            <a:off x="3492500" y="501173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可直接访问</a:t>
            </a:r>
          </a:p>
        </p:txBody>
      </p:sp>
      <p:sp>
        <p:nvSpPr>
          <p:cNvPr id="23586" name="文本框 1191970">
            <a:extLst>
              <a:ext uri="{FF2B5EF4-FFF2-40B4-BE49-F238E27FC236}">
                <a16:creationId xmlns:a16="http://schemas.microsoft.com/office/drawing/2014/main" id="{8090BE86-2B14-422C-8908-088AC46D06B5}"/>
              </a:ext>
            </a:extLst>
          </p:cNvPr>
          <p:cNvSpPr txBox="1">
            <a:spLocks noChangeArrowheads="1"/>
          </p:cNvSpPr>
          <p:nvPr/>
        </p:nvSpPr>
        <p:spPr bwMode="auto">
          <a:xfrm>
            <a:off x="6083300" y="5030788"/>
            <a:ext cx="190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均通过第一级</a:t>
            </a:r>
          </a:p>
        </p:txBody>
      </p:sp>
      <p:sp>
        <p:nvSpPr>
          <p:cNvPr id="23587" name="文本框 1191971">
            <a:extLst>
              <a:ext uri="{FF2B5EF4-FFF2-40B4-BE49-F238E27FC236}">
                <a16:creationId xmlns:a16="http://schemas.microsoft.com/office/drawing/2014/main" id="{8BA3CD03-A5F5-4E24-81F8-2E5FA44044FB}"/>
              </a:ext>
            </a:extLst>
          </p:cNvPr>
          <p:cNvSpPr txBox="1">
            <a:spLocks noChangeArrowheads="1"/>
          </p:cNvSpPr>
          <p:nvPr/>
        </p:nvSpPr>
        <p:spPr bwMode="auto">
          <a:xfrm>
            <a:off x="3644900" y="557847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不切换</a:t>
            </a:r>
          </a:p>
        </p:txBody>
      </p:sp>
      <p:sp>
        <p:nvSpPr>
          <p:cNvPr id="23588" name="文本框 1191972">
            <a:extLst>
              <a:ext uri="{FF2B5EF4-FFF2-40B4-BE49-F238E27FC236}">
                <a16:creationId xmlns:a16="http://schemas.microsoft.com/office/drawing/2014/main" id="{72FBA95E-9D26-4B3E-8554-F3FBD0615BF0}"/>
              </a:ext>
            </a:extLst>
          </p:cNvPr>
          <p:cNvSpPr txBox="1">
            <a:spLocks noChangeArrowheads="1"/>
          </p:cNvSpPr>
          <p:nvPr/>
        </p:nvSpPr>
        <p:spPr bwMode="auto">
          <a:xfrm>
            <a:off x="5930900" y="5583238"/>
            <a:ext cx="2438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solidFill>
                  <a:schemeClr val="accent2"/>
                </a:solidFill>
                <a:latin typeface="楷体_GB2312" pitchFamily="49" charset="-122"/>
                <a:ea typeface="楷体_GB2312" pitchFamily="49" charset="-122"/>
              </a:rPr>
              <a:t>切换到其他进程</a:t>
            </a:r>
          </a:p>
        </p:txBody>
      </p:sp>
      <p:sp>
        <p:nvSpPr>
          <p:cNvPr id="23589" name="文本框 1191973">
            <a:extLst>
              <a:ext uri="{FF2B5EF4-FFF2-40B4-BE49-F238E27FC236}">
                <a16:creationId xmlns:a16="http://schemas.microsoft.com/office/drawing/2014/main" id="{7DDD431B-CD50-4F69-8371-2821F2CE052F}"/>
              </a:ext>
            </a:extLst>
          </p:cNvPr>
          <p:cNvSpPr txBox="1">
            <a:spLocks noChangeArrowheads="1"/>
          </p:cNvSpPr>
          <p:nvPr/>
        </p:nvSpPr>
        <p:spPr bwMode="auto">
          <a:xfrm>
            <a:off x="250825" y="260350"/>
            <a:ext cx="7467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spcBef>
                <a:spcPct val="0"/>
              </a:spcBef>
            </a:pPr>
            <a:r>
              <a:rPr lang="en-US" altLang="zh-CN" b="1"/>
              <a:t>“</a:t>
            </a:r>
            <a:r>
              <a:rPr lang="en-US" altLang="zh-CN"/>
              <a:t> </a:t>
            </a:r>
            <a:r>
              <a:rPr lang="en-US" altLang="zh-CN" sz="2400" b="1">
                <a:latin typeface="楷体_GB2312" pitchFamily="49" charset="-122"/>
                <a:ea typeface="楷体_GB2312" pitchFamily="49" charset="-122"/>
              </a:rPr>
              <a:t>Cache</a:t>
            </a:r>
            <a:r>
              <a:rPr lang="zh-CN" altLang="en-US" sz="2400" b="1">
                <a:latin typeface="楷体_GB2312" pitchFamily="49" charset="-122"/>
                <a:ea typeface="楷体_GB2312" pitchFamily="49" charset="-122"/>
              </a:rPr>
              <a:t>－主存</a:t>
            </a:r>
            <a:r>
              <a:rPr lang="zh-CN" altLang="en-US"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与</a:t>
            </a:r>
            <a:r>
              <a:rPr lang="zh-CN" altLang="en-US"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主存－辅存</a:t>
            </a:r>
            <a:r>
              <a:rPr lang="zh-CN" altLang="en-US"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层次的区别</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968705">
            <a:extLst>
              <a:ext uri="{FF2B5EF4-FFF2-40B4-BE49-F238E27FC236}">
                <a16:creationId xmlns:a16="http://schemas.microsoft.com/office/drawing/2014/main" id="{07440057-D54C-42E2-975F-61DF32F3FB85}"/>
              </a:ext>
            </a:extLst>
          </p:cNvPr>
          <p:cNvSpPr>
            <a:spLocks noGrp="1" noChangeArrowheads="1"/>
          </p:cNvSpPr>
          <p:nvPr>
            <p:ph type="title"/>
          </p:nvPr>
        </p:nvSpPr>
        <p:spPr/>
        <p:txBody>
          <a:bodyPr/>
          <a:lstStyle/>
          <a:p>
            <a:r>
              <a:rPr lang="zh-CN" altLang="en-US"/>
              <a:t>虚拟存储系统简介</a:t>
            </a:r>
          </a:p>
        </p:txBody>
      </p:sp>
      <p:sp>
        <p:nvSpPr>
          <p:cNvPr id="24578" name="文本占位符 968706">
            <a:extLst>
              <a:ext uri="{FF2B5EF4-FFF2-40B4-BE49-F238E27FC236}">
                <a16:creationId xmlns:a16="http://schemas.microsoft.com/office/drawing/2014/main" id="{38390E40-6D23-4263-A779-F4DEB05CCA40}"/>
              </a:ext>
            </a:extLst>
          </p:cNvPr>
          <p:cNvSpPr>
            <a:spLocks noGrp="1" noChangeArrowheads="1"/>
          </p:cNvSpPr>
          <p:nvPr>
            <p:ph idx="1"/>
          </p:nvPr>
        </p:nvSpPr>
        <p:spPr>
          <a:xfrm>
            <a:off x="250825" y="981075"/>
            <a:ext cx="8569325" cy="5400675"/>
          </a:xfrm>
        </p:spPr>
        <p:txBody>
          <a:bodyPr/>
          <a:lstStyle/>
          <a:p>
            <a:r>
              <a:rPr lang="zh-CN" altLang="en-US" b="1"/>
              <a:t>主存－辅存这一层次的发展，形成了虚拟存储系统。</a:t>
            </a:r>
          </a:p>
          <a:p>
            <a:endParaRPr lang="zh-CN" altLang="en-US" b="1"/>
          </a:p>
          <a:p>
            <a:r>
              <a:rPr lang="zh-CN" altLang="en-US" b="1"/>
              <a:t>随着系统程序和应用程序要求主存容量越来越大，出现虚拟存储系统。虚拟存储系统是建立在主存和辅存物理结构基础上，由硬件和操作系统存储管理软件组成的一种存储体系。它将主存和辅存看成一个庞大的存储体系，用户不必考虑内存的大小，只需按自己的实际需要去做就可以了</a:t>
            </a:r>
            <a:r>
              <a:rPr lang="zh-CN" altLang="en-US" b="1">
                <a:solidFill>
                  <a:srgbClr val="000066"/>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3073">
            <a:extLst>
              <a:ext uri="{FF2B5EF4-FFF2-40B4-BE49-F238E27FC236}">
                <a16:creationId xmlns:a16="http://schemas.microsoft.com/office/drawing/2014/main" id="{9A5A43CF-5F86-4EA2-878F-E7CF1A2EF40F}"/>
              </a:ext>
            </a:extLst>
          </p:cNvPr>
          <p:cNvSpPr>
            <a:spLocks noGrp="1" noChangeArrowheads="1"/>
          </p:cNvSpPr>
          <p:nvPr>
            <p:ph type="title"/>
          </p:nvPr>
        </p:nvSpPr>
        <p:spPr/>
        <p:txBody>
          <a:bodyPr/>
          <a:lstStyle/>
          <a:p>
            <a:r>
              <a:rPr lang="zh-CN" altLang="en-US"/>
              <a:t>回顾前节</a:t>
            </a:r>
          </a:p>
        </p:txBody>
      </p:sp>
      <p:sp>
        <p:nvSpPr>
          <p:cNvPr id="4098" name="文本占位符 3074">
            <a:extLst>
              <a:ext uri="{FF2B5EF4-FFF2-40B4-BE49-F238E27FC236}">
                <a16:creationId xmlns:a16="http://schemas.microsoft.com/office/drawing/2014/main" id="{10680BCC-BD41-49EA-9504-092FEEE14E67}"/>
              </a:ext>
            </a:extLst>
          </p:cNvPr>
          <p:cNvSpPr>
            <a:spLocks noGrp="1" noChangeArrowheads="1"/>
          </p:cNvSpPr>
          <p:nvPr>
            <p:ph idx="1"/>
          </p:nvPr>
        </p:nvSpPr>
        <p:spPr/>
        <p:txBody>
          <a:bodyPr/>
          <a:lstStyle/>
          <a:p>
            <a:r>
              <a:rPr lang="en-US" altLang="zh-CN"/>
              <a:t>CPU</a:t>
            </a:r>
            <a:r>
              <a:rPr lang="zh-CN" altLang="en-US"/>
              <a:t>功能</a:t>
            </a:r>
          </a:p>
          <a:p>
            <a:r>
              <a:rPr lang="en-US" altLang="zh-CN"/>
              <a:t>CPU</a:t>
            </a:r>
            <a:r>
              <a:rPr lang="zh-CN" altLang="en-US"/>
              <a:t>的结构</a:t>
            </a:r>
          </a:p>
          <a:p>
            <a:r>
              <a:rPr lang="zh-CN" altLang="en-US"/>
              <a:t>执行指令的过程</a:t>
            </a:r>
          </a:p>
          <a:p>
            <a:r>
              <a:rPr lang="zh-CN" altLang="en-US"/>
              <a:t>控制单元设计</a:t>
            </a:r>
          </a:p>
          <a:p>
            <a:r>
              <a:rPr lang="zh-CN" altLang="en-US"/>
              <a:t>流水线处理器技术（参见</a:t>
            </a:r>
            <a:r>
              <a:rPr lang="en-US" altLang="zh-CN"/>
              <a:t>Hennessy</a:t>
            </a:r>
            <a:r>
              <a:rPr lang="zh-CN" altLang="en-US"/>
              <a:t>本）</a:t>
            </a:r>
          </a:p>
        </p:txBody>
      </p:sp>
      <p:sp>
        <p:nvSpPr>
          <p:cNvPr id="4099" name="灯片编号占位符 2">
            <a:extLst>
              <a:ext uri="{FF2B5EF4-FFF2-40B4-BE49-F238E27FC236}">
                <a16:creationId xmlns:a16="http://schemas.microsoft.com/office/drawing/2014/main" id="{3E7995A9-000F-40C4-9739-0BAC25B82ED8}"/>
              </a:ext>
            </a:extLst>
          </p:cNvPr>
          <p:cNvSpPr>
            <a:spLocks noGrp="1" noChangeArrowheads="1"/>
          </p:cNvSpPr>
          <p:nvPr>
            <p:ph type="sldNum" sz="quarter" idx="12"/>
          </p:nvPr>
        </p:nvSpPr>
        <p:spPr bwMode="auto">
          <a:xfrm>
            <a:off x="6553200" y="6453188"/>
            <a:ext cx="2133600" cy="268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fld id="{A3BEE8FB-64DE-46FB-AEBB-0FA49758332E}" type="slidenum">
              <a:rPr lang="zh-CN" altLang="en-US" smtClean="0"/>
              <a:pPr>
                <a:spcBef>
                  <a:spcPct val="0"/>
                </a:spcBef>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969729">
            <a:extLst>
              <a:ext uri="{FF2B5EF4-FFF2-40B4-BE49-F238E27FC236}">
                <a16:creationId xmlns:a16="http://schemas.microsoft.com/office/drawing/2014/main" id="{6D51FB72-64D0-490E-A05C-FF55C1A5FED7}"/>
              </a:ext>
            </a:extLst>
          </p:cNvPr>
          <p:cNvSpPr>
            <a:spLocks noGrp="1" noChangeArrowheads="1"/>
          </p:cNvSpPr>
          <p:nvPr>
            <p:ph type="ctrTitle"/>
          </p:nvPr>
        </p:nvSpPr>
        <p:spPr>
          <a:xfrm>
            <a:off x="685800" y="1268760"/>
            <a:ext cx="7772400" cy="1470025"/>
          </a:xfrm>
        </p:spPr>
        <p:txBody>
          <a:bodyPr anchor="ctr"/>
          <a:lstStyle/>
          <a:p>
            <a:pPr algn="l"/>
            <a:r>
              <a:rPr lang="en-US" altLang="zh-CN" sz="4000">
                <a:solidFill>
                  <a:srgbClr val="A50021"/>
                </a:solidFill>
              </a:rPr>
              <a:t>4.2 </a:t>
            </a:r>
            <a:r>
              <a:rPr lang="zh-CN" altLang="en-US" sz="4000">
                <a:solidFill>
                  <a:srgbClr val="A50021"/>
                </a:solidFill>
              </a:rPr>
              <a:t>主存储器</a:t>
            </a:r>
          </a:p>
        </p:txBody>
      </p:sp>
      <p:sp>
        <p:nvSpPr>
          <p:cNvPr id="25602" name="副标题 969730">
            <a:extLst>
              <a:ext uri="{FF2B5EF4-FFF2-40B4-BE49-F238E27FC236}">
                <a16:creationId xmlns:a16="http://schemas.microsoft.com/office/drawing/2014/main" id="{AA419D76-F849-4818-AA4B-001D34E37C97}"/>
              </a:ext>
            </a:extLst>
          </p:cNvPr>
          <p:cNvSpPr>
            <a:spLocks noGrp="1" noChangeArrowheads="1"/>
          </p:cNvSpPr>
          <p:nvPr>
            <p:ph type="subTitle" idx="1"/>
          </p:nvPr>
        </p:nvSpPr>
        <p:spPr>
          <a:xfrm>
            <a:off x="1371600" y="2738785"/>
            <a:ext cx="6400800" cy="2206625"/>
          </a:xfrm>
        </p:spPr>
        <p:txBody>
          <a:bodyPr/>
          <a:lstStyle/>
          <a:p>
            <a:pPr marL="609600" indent="-609600" algn="l">
              <a:lnSpc>
                <a:spcPct val="80000"/>
              </a:lnSpc>
              <a:buFontTx/>
              <a:buAutoNum type="arabicPeriod"/>
            </a:pPr>
            <a:r>
              <a:rPr lang="zh-CN" altLang="en-US" sz="2000" b="1" dirty="0"/>
              <a:t>概述</a:t>
            </a:r>
          </a:p>
          <a:p>
            <a:pPr marL="609600" indent="-609600" algn="l">
              <a:lnSpc>
                <a:spcPct val="80000"/>
              </a:lnSpc>
              <a:buFontTx/>
              <a:buAutoNum type="arabicPeriod"/>
            </a:pPr>
            <a:r>
              <a:rPr lang="zh-CN" altLang="en-US" sz="2000" b="1" dirty="0"/>
              <a:t>半导体存储芯片</a:t>
            </a:r>
          </a:p>
          <a:p>
            <a:pPr marL="609600" indent="-609600" algn="l">
              <a:lnSpc>
                <a:spcPct val="80000"/>
              </a:lnSpc>
              <a:buFontTx/>
              <a:buAutoNum type="arabicPeriod"/>
            </a:pPr>
            <a:r>
              <a:rPr lang="en-US" altLang="zh-CN" sz="2000" b="1" dirty="0"/>
              <a:t>RAM</a:t>
            </a:r>
          </a:p>
          <a:p>
            <a:pPr marL="609600" indent="-609600" algn="l">
              <a:lnSpc>
                <a:spcPct val="80000"/>
              </a:lnSpc>
              <a:buFontTx/>
              <a:buAutoNum type="arabicPeriod"/>
            </a:pPr>
            <a:r>
              <a:rPr lang="en-US" altLang="zh-CN" sz="2000" b="1" dirty="0"/>
              <a:t>ROM</a:t>
            </a:r>
          </a:p>
          <a:p>
            <a:pPr marL="609600" indent="-609600" algn="l">
              <a:lnSpc>
                <a:spcPct val="80000"/>
              </a:lnSpc>
              <a:buFontTx/>
              <a:buAutoNum type="arabicPeriod"/>
            </a:pPr>
            <a:r>
              <a:rPr lang="zh-CN" altLang="en-US" sz="2000" b="1" dirty="0"/>
              <a:t>存储器与</a:t>
            </a:r>
            <a:r>
              <a:rPr lang="en-US" altLang="zh-CN" sz="2000" b="1" dirty="0"/>
              <a:t>CPU</a:t>
            </a:r>
            <a:r>
              <a:rPr lang="zh-CN" altLang="en-US" sz="2000" b="1" dirty="0"/>
              <a:t>的连接</a:t>
            </a:r>
          </a:p>
          <a:p>
            <a:pPr marL="609600" indent="-609600" algn="l">
              <a:lnSpc>
                <a:spcPct val="80000"/>
              </a:lnSpc>
              <a:buFontTx/>
              <a:buAutoNum type="arabicPeriod"/>
            </a:pPr>
            <a:r>
              <a:rPr lang="zh-CN" altLang="en-US" sz="2000" b="1" dirty="0"/>
              <a:t>存储器的校验</a:t>
            </a:r>
            <a:r>
              <a:rPr lang="en-US" altLang="zh-CN" sz="2000" b="1" dirty="0"/>
              <a:t>—</a:t>
            </a:r>
            <a:r>
              <a:rPr lang="zh-CN" altLang="en-US" sz="2000" b="1" dirty="0"/>
              <a:t>海明码</a:t>
            </a:r>
          </a:p>
          <a:p>
            <a:pPr marL="609600" indent="-609600" algn="l">
              <a:lnSpc>
                <a:spcPct val="80000"/>
              </a:lnSpc>
              <a:buFontTx/>
              <a:buAutoNum type="arabicPeriod"/>
            </a:pPr>
            <a:r>
              <a:rPr lang="zh-CN" altLang="en-US" sz="2000" b="1" dirty="0"/>
              <a:t>提高访存速度的措施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框 1061889">
            <a:extLst>
              <a:ext uri="{FF2B5EF4-FFF2-40B4-BE49-F238E27FC236}">
                <a16:creationId xmlns:a16="http://schemas.microsoft.com/office/drawing/2014/main" id="{32A4FB2D-6B9C-4F6D-A0C1-0A7FFA5537AC}"/>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26626" name="文本占位符 1061890">
            <a:extLst>
              <a:ext uri="{FF2B5EF4-FFF2-40B4-BE49-F238E27FC236}">
                <a16:creationId xmlns:a16="http://schemas.microsoft.com/office/drawing/2014/main" id="{9B324178-DAE6-4FF6-8DEB-0EAF9FFDA601}"/>
              </a:ext>
            </a:extLst>
          </p:cNvPr>
          <p:cNvSpPr>
            <a:spLocks noGrp="1" noChangeArrowheads="1"/>
          </p:cNvSpPr>
          <p:nvPr>
            <p:ph idx="1"/>
          </p:nvPr>
        </p:nvSpPr>
        <p:spPr>
          <a:xfrm>
            <a:off x="6083300" y="2871788"/>
            <a:ext cx="2736850" cy="1779587"/>
          </a:xfrm>
        </p:spPr>
        <p:txBody>
          <a:bodyPr/>
          <a:lstStyle/>
          <a:p>
            <a:pPr>
              <a:buFontTx/>
              <a:buNone/>
            </a:pPr>
            <a:r>
              <a:rPr lang="zh-CN" altLang="en-US" sz="2400" b="1"/>
              <a:t>掩模式</a:t>
            </a:r>
            <a:r>
              <a:rPr lang="en-US" altLang="zh-CN" sz="2400" b="1"/>
              <a:t>ROM</a:t>
            </a:r>
          </a:p>
          <a:p>
            <a:pPr>
              <a:buFontTx/>
              <a:buNone/>
            </a:pPr>
            <a:r>
              <a:rPr lang="zh-CN" altLang="en-US" sz="2400" b="1"/>
              <a:t>可编程式</a:t>
            </a:r>
            <a:r>
              <a:rPr lang="en-US" altLang="zh-CN" sz="2400" b="1"/>
              <a:t>PROM </a:t>
            </a:r>
          </a:p>
          <a:p>
            <a:pPr>
              <a:buFontTx/>
              <a:buNone/>
            </a:pPr>
            <a:r>
              <a:rPr lang="zh-CN" altLang="en-US" sz="2400" b="1"/>
              <a:t>可擦写式</a:t>
            </a:r>
            <a:r>
              <a:rPr lang="en-US" altLang="zh-CN" sz="2400" b="1"/>
              <a:t>EPROM</a:t>
            </a:r>
          </a:p>
          <a:p>
            <a:pPr>
              <a:buFontTx/>
              <a:buNone/>
            </a:pPr>
            <a:r>
              <a:rPr lang="zh-CN" altLang="en-US" sz="2400" b="1"/>
              <a:t>电擦写式</a:t>
            </a:r>
            <a:r>
              <a:rPr lang="en-US" altLang="zh-CN" sz="2400" b="1"/>
              <a:t>EEPROM</a:t>
            </a:r>
          </a:p>
        </p:txBody>
      </p:sp>
      <p:sp>
        <p:nvSpPr>
          <p:cNvPr id="26627" name="文本框 1061891">
            <a:extLst>
              <a:ext uri="{FF2B5EF4-FFF2-40B4-BE49-F238E27FC236}">
                <a16:creationId xmlns:a16="http://schemas.microsoft.com/office/drawing/2014/main" id="{4A971D83-203D-41D1-B824-7ED67DB3EE32}"/>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26628" name="左大括号 1061892">
            <a:extLst>
              <a:ext uri="{FF2B5EF4-FFF2-40B4-BE49-F238E27FC236}">
                <a16:creationId xmlns:a16="http://schemas.microsoft.com/office/drawing/2014/main" id="{E636D104-661F-4333-BC64-09C1E7A44718}"/>
              </a:ext>
            </a:extLst>
          </p:cNvPr>
          <p:cNvSpPr>
            <a:spLocks/>
          </p:cNvSpPr>
          <p:nvPr/>
        </p:nvSpPr>
        <p:spPr bwMode="auto">
          <a:xfrm>
            <a:off x="5810250" y="294798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6629" name="文本框 1061893">
            <a:extLst>
              <a:ext uri="{FF2B5EF4-FFF2-40B4-BE49-F238E27FC236}">
                <a16:creationId xmlns:a16="http://schemas.microsoft.com/office/drawing/2014/main" id="{667C5914-E37E-4F53-AEA4-F3DD0EAAAEFC}"/>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26630" name="左大括号 1061894">
            <a:extLst>
              <a:ext uri="{FF2B5EF4-FFF2-40B4-BE49-F238E27FC236}">
                <a16:creationId xmlns:a16="http://schemas.microsoft.com/office/drawing/2014/main" id="{9280CD71-ACCB-4810-AE12-EF6721C3EC42}"/>
              </a:ext>
            </a:extLst>
          </p:cNvPr>
          <p:cNvSpPr>
            <a:spLocks/>
          </p:cNvSpPr>
          <p:nvPr/>
        </p:nvSpPr>
        <p:spPr bwMode="auto">
          <a:xfrm>
            <a:off x="5843588" y="1776413"/>
            <a:ext cx="71437" cy="647700"/>
          </a:xfrm>
          <a:prstGeom prst="leftBrace">
            <a:avLst>
              <a:gd name="adj1" fmla="val 752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6631" name="标题 1061895">
            <a:extLst>
              <a:ext uri="{FF2B5EF4-FFF2-40B4-BE49-F238E27FC236}">
                <a16:creationId xmlns:a16="http://schemas.microsoft.com/office/drawing/2014/main" id="{6831417C-5F6F-4C40-B399-5F70797E03F8}"/>
              </a:ext>
            </a:extLst>
          </p:cNvPr>
          <p:cNvSpPr>
            <a:spLocks noGrp="1" noChangeArrowheads="1"/>
          </p:cNvSpPr>
          <p:nvPr>
            <p:ph type="title"/>
          </p:nvPr>
        </p:nvSpPr>
        <p:spPr>
          <a:xfrm>
            <a:off x="250825" y="260350"/>
            <a:ext cx="8637588" cy="747713"/>
          </a:xfrm>
        </p:spPr>
        <p:txBody>
          <a:bodyPr/>
          <a:lstStyle/>
          <a:p>
            <a:r>
              <a:rPr lang="zh-CN" altLang="en-US"/>
              <a:t>本节内容</a:t>
            </a:r>
          </a:p>
        </p:txBody>
      </p:sp>
      <p:sp>
        <p:nvSpPr>
          <p:cNvPr id="26632" name="文本框 1061896">
            <a:extLst>
              <a:ext uri="{FF2B5EF4-FFF2-40B4-BE49-F238E27FC236}">
                <a16:creationId xmlns:a16="http://schemas.microsoft.com/office/drawing/2014/main" id="{43803FE9-E732-48AF-8625-64BD761679D9}"/>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26633" name="左大括号 1061897">
            <a:extLst>
              <a:ext uri="{FF2B5EF4-FFF2-40B4-BE49-F238E27FC236}">
                <a16:creationId xmlns:a16="http://schemas.microsoft.com/office/drawing/2014/main" id="{BFA84B16-FA38-4443-95A2-07FC0FC985E4}"/>
              </a:ext>
            </a:extLst>
          </p:cNvPr>
          <p:cNvSpPr>
            <a:spLocks/>
          </p:cNvSpPr>
          <p:nvPr/>
        </p:nvSpPr>
        <p:spPr bwMode="auto">
          <a:xfrm>
            <a:off x="2803525" y="2079625"/>
            <a:ext cx="254000" cy="1630363"/>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6634" name="文本框 1061898">
            <a:extLst>
              <a:ext uri="{FF2B5EF4-FFF2-40B4-BE49-F238E27FC236}">
                <a16:creationId xmlns:a16="http://schemas.microsoft.com/office/drawing/2014/main" id="{D171F3E9-0630-42E4-BA18-1ED97676DAAE}"/>
              </a:ext>
            </a:extLst>
          </p:cNvPr>
          <p:cNvSpPr txBox="1">
            <a:spLocks noChangeArrowheads="1"/>
          </p:cNvSpPr>
          <p:nvPr/>
        </p:nvSpPr>
        <p:spPr bwMode="auto">
          <a:xfrm>
            <a:off x="539750" y="4941888"/>
            <a:ext cx="39608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海明码</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提高访存速度的措施</a:t>
            </a:r>
          </a:p>
        </p:txBody>
      </p:sp>
      <p:sp>
        <p:nvSpPr>
          <p:cNvPr id="26635" name="文本框 1061899">
            <a:extLst>
              <a:ext uri="{FF2B5EF4-FFF2-40B4-BE49-F238E27FC236}">
                <a16:creationId xmlns:a16="http://schemas.microsoft.com/office/drawing/2014/main" id="{04335EC9-45CD-4E02-8C86-6A3BA382014E}"/>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067009">
            <a:extLst>
              <a:ext uri="{FF2B5EF4-FFF2-40B4-BE49-F238E27FC236}">
                <a16:creationId xmlns:a16="http://schemas.microsoft.com/office/drawing/2014/main" id="{D919F3D1-BFDA-4C3E-87C7-FEAFFA21AE9B}"/>
              </a:ext>
            </a:extLst>
          </p:cNvPr>
          <p:cNvSpPr>
            <a:spLocks noGrp="1" noChangeArrowheads="1"/>
          </p:cNvSpPr>
          <p:nvPr>
            <p:ph type="title"/>
          </p:nvPr>
        </p:nvSpPr>
        <p:spPr/>
        <p:txBody>
          <a:bodyPr/>
          <a:lstStyle/>
          <a:p>
            <a:r>
              <a:rPr lang="zh-CN" altLang="en-US"/>
              <a:t>主存的基本组成</a:t>
            </a:r>
          </a:p>
        </p:txBody>
      </p:sp>
      <p:sp>
        <p:nvSpPr>
          <p:cNvPr id="28674" name="文本框 1067011">
            <a:extLst>
              <a:ext uri="{FF2B5EF4-FFF2-40B4-BE49-F238E27FC236}">
                <a16:creationId xmlns:a16="http://schemas.microsoft.com/office/drawing/2014/main" id="{1D4A629B-F1E8-4B2A-B059-DAD765EAEEDF}"/>
              </a:ext>
            </a:extLst>
          </p:cNvPr>
          <p:cNvSpPr txBox="1">
            <a:spLocks noChangeArrowheads="1"/>
          </p:cNvSpPr>
          <p:nvPr/>
        </p:nvSpPr>
        <p:spPr bwMode="auto">
          <a:xfrm>
            <a:off x="1116013" y="1412875"/>
            <a:ext cx="1655762" cy="1590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sz="2400" b="1">
              <a:ea typeface="楷体_GB2312" pitchFamily="49" charset="-122"/>
            </a:endParaRPr>
          </a:p>
          <a:p>
            <a:pPr algn="ctr"/>
            <a:r>
              <a:rPr lang="zh-CN" altLang="en-US" sz="2400" b="1">
                <a:ea typeface="楷体_GB2312" pitchFamily="49" charset="-122"/>
              </a:rPr>
              <a:t>存储体</a:t>
            </a:r>
          </a:p>
          <a:p>
            <a:pPr algn="ctr"/>
            <a:endParaRPr lang="zh-CN" altLang="en-US" sz="2400" b="1">
              <a:ea typeface="楷体_GB2312" pitchFamily="49" charset="-122"/>
            </a:endParaRPr>
          </a:p>
        </p:txBody>
      </p:sp>
      <p:sp>
        <p:nvSpPr>
          <p:cNvPr id="28675" name="文本框 1067012">
            <a:extLst>
              <a:ext uri="{FF2B5EF4-FFF2-40B4-BE49-F238E27FC236}">
                <a16:creationId xmlns:a16="http://schemas.microsoft.com/office/drawing/2014/main" id="{C639F92C-4FD2-4D11-A4DB-00B4A47FA3A6}"/>
              </a:ext>
            </a:extLst>
          </p:cNvPr>
          <p:cNvSpPr txBox="1">
            <a:spLocks noChangeArrowheads="1"/>
          </p:cNvSpPr>
          <p:nvPr/>
        </p:nvSpPr>
        <p:spPr bwMode="auto">
          <a:xfrm>
            <a:off x="3851275" y="1412875"/>
            <a:ext cx="647700" cy="1590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读写电路</a:t>
            </a:r>
          </a:p>
        </p:txBody>
      </p:sp>
      <p:sp>
        <p:nvSpPr>
          <p:cNvPr id="28676" name="文本框 1067013">
            <a:extLst>
              <a:ext uri="{FF2B5EF4-FFF2-40B4-BE49-F238E27FC236}">
                <a16:creationId xmlns:a16="http://schemas.microsoft.com/office/drawing/2014/main" id="{A3F40F84-4CED-482C-95B6-E4C7EC877ED9}"/>
              </a:ext>
            </a:extLst>
          </p:cNvPr>
          <p:cNvSpPr txBox="1">
            <a:spLocks noChangeArrowheads="1"/>
          </p:cNvSpPr>
          <p:nvPr/>
        </p:nvSpPr>
        <p:spPr bwMode="auto">
          <a:xfrm>
            <a:off x="5580063" y="1412875"/>
            <a:ext cx="1152525" cy="159067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sz="2400" b="1">
              <a:ea typeface="楷体_GB2312" pitchFamily="49" charset="-122"/>
            </a:endParaRPr>
          </a:p>
          <a:p>
            <a:pPr algn="ctr"/>
            <a:r>
              <a:rPr lang="en-US" altLang="zh-CN" sz="2400" b="1">
                <a:ea typeface="楷体_GB2312" pitchFamily="49" charset="-122"/>
              </a:rPr>
              <a:t>MDR</a:t>
            </a:r>
          </a:p>
          <a:p>
            <a:pPr algn="ctr"/>
            <a:endParaRPr lang="en-US" altLang="zh-CN" sz="2400" b="1">
              <a:ea typeface="楷体_GB2312" pitchFamily="49" charset="-122"/>
            </a:endParaRPr>
          </a:p>
        </p:txBody>
      </p:sp>
      <p:sp>
        <p:nvSpPr>
          <p:cNvPr id="28677" name="左右箭头 1067014">
            <a:extLst>
              <a:ext uri="{FF2B5EF4-FFF2-40B4-BE49-F238E27FC236}">
                <a16:creationId xmlns:a16="http://schemas.microsoft.com/office/drawing/2014/main" id="{EF566029-8B42-4548-8D19-360675017C5E}"/>
              </a:ext>
            </a:extLst>
          </p:cNvPr>
          <p:cNvSpPr>
            <a:spLocks noChangeArrowheads="1"/>
          </p:cNvSpPr>
          <p:nvPr/>
        </p:nvSpPr>
        <p:spPr bwMode="auto">
          <a:xfrm>
            <a:off x="6748463" y="1916113"/>
            <a:ext cx="1798637" cy="360362"/>
          </a:xfrm>
          <a:prstGeom prst="leftRightArrow">
            <a:avLst>
              <a:gd name="adj1" fmla="val 50000"/>
              <a:gd name="adj2" fmla="val 99662"/>
            </a:avLst>
          </a:prstGeom>
          <a:solidFill>
            <a:schemeClr val="accent1"/>
          </a:solidFill>
          <a:ln w="381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8678" name="文本框 1067015">
            <a:extLst>
              <a:ext uri="{FF2B5EF4-FFF2-40B4-BE49-F238E27FC236}">
                <a16:creationId xmlns:a16="http://schemas.microsoft.com/office/drawing/2014/main" id="{28B5089A-2695-4FCA-A3B0-F3180BBFD855}"/>
              </a:ext>
            </a:extLst>
          </p:cNvPr>
          <p:cNvSpPr txBox="1">
            <a:spLocks noChangeArrowheads="1"/>
          </p:cNvSpPr>
          <p:nvPr/>
        </p:nvSpPr>
        <p:spPr bwMode="auto">
          <a:xfrm>
            <a:off x="7092950" y="162877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a typeface="楷体_GB2312" pitchFamily="49" charset="-122"/>
              </a:rPr>
              <a:t>数据总线</a:t>
            </a:r>
          </a:p>
        </p:txBody>
      </p:sp>
      <p:sp>
        <p:nvSpPr>
          <p:cNvPr id="28679" name="文本框 1067016">
            <a:extLst>
              <a:ext uri="{FF2B5EF4-FFF2-40B4-BE49-F238E27FC236}">
                <a16:creationId xmlns:a16="http://schemas.microsoft.com/office/drawing/2014/main" id="{0C25328E-F651-4DE1-9E93-22F1EA05BE23}"/>
              </a:ext>
            </a:extLst>
          </p:cNvPr>
          <p:cNvSpPr txBox="1">
            <a:spLocks noChangeArrowheads="1"/>
          </p:cNvSpPr>
          <p:nvPr/>
        </p:nvSpPr>
        <p:spPr bwMode="auto">
          <a:xfrm>
            <a:off x="1116013" y="3441700"/>
            <a:ext cx="1655762"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 </a:t>
            </a:r>
            <a:r>
              <a:rPr lang="zh-CN" altLang="en-US" sz="2400" b="1">
                <a:ea typeface="楷体_GB2312" pitchFamily="49" charset="-122"/>
              </a:rPr>
              <a:t>驱动 器</a:t>
            </a:r>
          </a:p>
        </p:txBody>
      </p:sp>
      <p:sp>
        <p:nvSpPr>
          <p:cNvPr id="28680" name="文本框 1067017">
            <a:extLst>
              <a:ext uri="{FF2B5EF4-FFF2-40B4-BE49-F238E27FC236}">
                <a16:creationId xmlns:a16="http://schemas.microsoft.com/office/drawing/2014/main" id="{B58F7CC6-1733-4C21-9BB9-9B8E0E76A9E5}"/>
              </a:ext>
            </a:extLst>
          </p:cNvPr>
          <p:cNvSpPr txBox="1">
            <a:spLocks noChangeArrowheads="1"/>
          </p:cNvSpPr>
          <p:nvPr/>
        </p:nvSpPr>
        <p:spPr bwMode="auto">
          <a:xfrm>
            <a:off x="1116013" y="4375150"/>
            <a:ext cx="1655762"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译码 器</a:t>
            </a:r>
          </a:p>
        </p:txBody>
      </p:sp>
      <p:sp>
        <p:nvSpPr>
          <p:cNvPr id="28681" name="文本框 1067018">
            <a:extLst>
              <a:ext uri="{FF2B5EF4-FFF2-40B4-BE49-F238E27FC236}">
                <a16:creationId xmlns:a16="http://schemas.microsoft.com/office/drawing/2014/main" id="{973E47C5-DAE8-4D08-B736-0E76BCA2D70E}"/>
              </a:ext>
            </a:extLst>
          </p:cNvPr>
          <p:cNvSpPr txBox="1">
            <a:spLocks noChangeArrowheads="1"/>
          </p:cNvSpPr>
          <p:nvPr/>
        </p:nvSpPr>
        <p:spPr bwMode="auto">
          <a:xfrm>
            <a:off x="1116013" y="5310188"/>
            <a:ext cx="1655762"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MAR</a:t>
            </a:r>
          </a:p>
        </p:txBody>
      </p:sp>
      <p:sp>
        <p:nvSpPr>
          <p:cNvPr id="28682" name="上箭头 1067019">
            <a:extLst>
              <a:ext uri="{FF2B5EF4-FFF2-40B4-BE49-F238E27FC236}">
                <a16:creationId xmlns:a16="http://schemas.microsoft.com/office/drawing/2014/main" id="{7E4F576B-7FA8-4634-A753-E34A0461480D}"/>
              </a:ext>
            </a:extLst>
          </p:cNvPr>
          <p:cNvSpPr>
            <a:spLocks noChangeArrowheads="1"/>
          </p:cNvSpPr>
          <p:nvPr/>
        </p:nvSpPr>
        <p:spPr bwMode="auto">
          <a:xfrm>
            <a:off x="1684338" y="5805488"/>
            <a:ext cx="431800" cy="719137"/>
          </a:xfrm>
          <a:prstGeom prst="upArrow">
            <a:avLst>
              <a:gd name="adj1" fmla="val 50000"/>
              <a:gd name="adj2" fmla="val 41582"/>
            </a:avLst>
          </a:prstGeom>
          <a:solidFill>
            <a:schemeClr val="accent1"/>
          </a:solidFill>
          <a:ln w="381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8683" name="文本框 1067020">
            <a:extLst>
              <a:ext uri="{FF2B5EF4-FFF2-40B4-BE49-F238E27FC236}">
                <a16:creationId xmlns:a16="http://schemas.microsoft.com/office/drawing/2014/main" id="{DC8E7E3B-7C59-492E-8822-300DACA767EA}"/>
              </a:ext>
            </a:extLst>
          </p:cNvPr>
          <p:cNvSpPr txBox="1">
            <a:spLocks noChangeArrowheads="1"/>
          </p:cNvSpPr>
          <p:nvPr/>
        </p:nvSpPr>
        <p:spPr bwMode="auto">
          <a:xfrm>
            <a:off x="1979613" y="609282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a typeface="楷体_GB2312" pitchFamily="49" charset="-122"/>
              </a:rPr>
              <a:t>地址总线</a:t>
            </a:r>
          </a:p>
        </p:txBody>
      </p:sp>
      <p:sp>
        <p:nvSpPr>
          <p:cNvPr id="28684" name="直接连接符 1067021">
            <a:extLst>
              <a:ext uri="{FF2B5EF4-FFF2-40B4-BE49-F238E27FC236}">
                <a16:creationId xmlns:a16="http://schemas.microsoft.com/office/drawing/2014/main" id="{E447E763-6D97-438D-98F8-DB166D2CD65A}"/>
              </a:ext>
            </a:extLst>
          </p:cNvPr>
          <p:cNvSpPr>
            <a:spLocks noChangeShapeType="1"/>
          </p:cNvSpPr>
          <p:nvPr/>
        </p:nvSpPr>
        <p:spPr bwMode="auto">
          <a:xfrm flipV="1">
            <a:off x="1258888" y="4868863"/>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直接连接符 1067022">
            <a:extLst>
              <a:ext uri="{FF2B5EF4-FFF2-40B4-BE49-F238E27FC236}">
                <a16:creationId xmlns:a16="http://schemas.microsoft.com/office/drawing/2014/main" id="{CE6D8B96-C0E7-44D5-AD32-BFC0EA2B0BC9}"/>
              </a:ext>
            </a:extLst>
          </p:cNvPr>
          <p:cNvSpPr>
            <a:spLocks noChangeShapeType="1"/>
          </p:cNvSpPr>
          <p:nvPr/>
        </p:nvSpPr>
        <p:spPr bwMode="auto">
          <a:xfrm flipV="1">
            <a:off x="2484438" y="4852988"/>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直接连接符 1067023">
            <a:extLst>
              <a:ext uri="{FF2B5EF4-FFF2-40B4-BE49-F238E27FC236}">
                <a16:creationId xmlns:a16="http://schemas.microsoft.com/office/drawing/2014/main" id="{AC172E63-17B2-4726-951D-76EF6E9BCB65}"/>
              </a:ext>
            </a:extLst>
          </p:cNvPr>
          <p:cNvSpPr>
            <a:spLocks noChangeShapeType="1"/>
          </p:cNvSpPr>
          <p:nvPr/>
        </p:nvSpPr>
        <p:spPr bwMode="auto">
          <a:xfrm>
            <a:off x="1474788" y="5084763"/>
            <a:ext cx="8651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直接连接符 1067024">
            <a:extLst>
              <a:ext uri="{FF2B5EF4-FFF2-40B4-BE49-F238E27FC236}">
                <a16:creationId xmlns:a16="http://schemas.microsoft.com/office/drawing/2014/main" id="{3D51C285-D0A0-41A1-98F2-65D2AFD428AD}"/>
              </a:ext>
            </a:extLst>
          </p:cNvPr>
          <p:cNvSpPr>
            <a:spLocks noChangeShapeType="1"/>
          </p:cNvSpPr>
          <p:nvPr/>
        </p:nvSpPr>
        <p:spPr bwMode="auto">
          <a:xfrm flipV="1">
            <a:off x="1274763" y="3933825"/>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8" name="直接连接符 1067025">
            <a:extLst>
              <a:ext uri="{FF2B5EF4-FFF2-40B4-BE49-F238E27FC236}">
                <a16:creationId xmlns:a16="http://schemas.microsoft.com/office/drawing/2014/main" id="{28FB4FD5-1165-4C7F-BF67-07A48F1A2972}"/>
              </a:ext>
            </a:extLst>
          </p:cNvPr>
          <p:cNvSpPr>
            <a:spLocks noChangeShapeType="1"/>
          </p:cNvSpPr>
          <p:nvPr/>
        </p:nvSpPr>
        <p:spPr bwMode="auto">
          <a:xfrm flipV="1">
            <a:off x="2500313" y="3917950"/>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直接连接符 1067026">
            <a:extLst>
              <a:ext uri="{FF2B5EF4-FFF2-40B4-BE49-F238E27FC236}">
                <a16:creationId xmlns:a16="http://schemas.microsoft.com/office/drawing/2014/main" id="{8137542C-F03D-4AA1-ABFF-AC695EC23865}"/>
              </a:ext>
            </a:extLst>
          </p:cNvPr>
          <p:cNvSpPr>
            <a:spLocks noChangeShapeType="1"/>
          </p:cNvSpPr>
          <p:nvPr/>
        </p:nvSpPr>
        <p:spPr bwMode="auto">
          <a:xfrm>
            <a:off x="1490663" y="4149725"/>
            <a:ext cx="865187"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直接连接符 1067027">
            <a:extLst>
              <a:ext uri="{FF2B5EF4-FFF2-40B4-BE49-F238E27FC236}">
                <a16:creationId xmlns:a16="http://schemas.microsoft.com/office/drawing/2014/main" id="{986D0169-5896-4680-819B-E3030873A9DF}"/>
              </a:ext>
            </a:extLst>
          </p:cNvPr>
          <p:cNvSpPr>
            <a:spLocks noChangeShapeType="1"/>
          </p:cNvSpPr>
          <p:nvPr/>
        </p:nvSpPr>
        <p:spPr bwMode="auto">
          <a:xfrm flipV="1">
            <a:off x="1298575" y="3003550"/>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1" name="直接连接符 1067028">
            <a:extLst>
              <a:ext uri="{FF2B5EF4-FFF2-40B4-BE49-F238E27FC236}">
                <a16:creationId xmlns:a16="http://schemas.microsoft.com/office/drawing/2014/main" id="{ACBB30C7-AE49-4FB6-B9E9-F64C84819279}"/>
              </a:ext>
            </a:extLst>
          </p:cNvPr>
          <p:cNvSpPr>
            <a:spLocks noChangeShapeType="1"/>
          </p:cNvSpPr>
          <p:nvPr/>
        </p:nvSpPr>
        <p:spPr bwMode="auto">
          <a:xfrm flipV="1">
            <a:off x="2524125" y="2987675"/>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2" name="直接连接符 1067029">
            <a:extLst>
              <a:ext uri="{FF2B5EF4-FFF2-40B4-BE49-F238E27FC236}">
                <a16:creationId xmlns:a16="http://schemas.microsoft.com/office/drawing/2014/main" id="{1751E226-97EC-4E59-8AD4-28B441D63E9C}"/>
              </a:ext>
            </a:extLst>
          </p:cNvPr>
          <p:cNvSpPr>
            <a:spLocks noChangeShapeType="1"/>
          </p:cNvSpPr>
          <p:nvPr/>
        </p:nvSpPr>
        <p:spPr bwMode="auto">
          <a:xfrm>
            <a:off x="1514475" y="3219450"/>
            <a:ext cx="865188"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直接连接符 1067030">
            <a:extLst>
              <a:ext uri="{FF2B5EF4-FFF2-40B4-BE49-F238E27FC236}">
                <a16:creationId xmlns:a16="http://schemas.microsoft.com/office/drawing/2014/main" id="{DD7A5368-0A24-4307-9CFD-F5AA2FCD84EA}"/>
              </a:ext>
            </a:extLst>
          </p:cNvPr>
          <p:cNvSpPr>
            <a:spLocks noChangeShapeType="1"/>
          </p:cNvSpPr>
          <p:nvPr/>
        </p:nvSpPr>
        <p:spPr bwMode="auto">
          <a:xfrm>
            <a:off x="2771775" y="1773238"/>
            <a:ext cx="10795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直接连接符 1067031">
            <a:extLst>
              <a:ext uri="{FF2B5EF4-FFF2-40B4-BE49-F238E27FC236}">
                <a16:creationId xmlns:a16="http://schemas.microsoft.com/office/drawing/2014/main" id="{FFCA5E02-6441-44B9-A373-9B9CD5E2EA53}"/>
              </a:ext>
            </a:extLst>
          </p:cNvPr>
          <p:cNvSpPr>
            <a:spLocks noChangeShapeType="1"/>
          </p:cNvSpPr>
          <p:nvPr/>
        </p:nvSpPr>
        <p:spPr bwMode="auto">
          <a:xfrm>
            <a:off x="2771775" y="2636838"/>
            <a:ext cx="10795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5" name="直接连接符 1067032">
            <a:extLst>
              <a:ext uri="{FF2B5EF4-FFF2-40B4-BE49-F238E27FC236}">
                <a16:creationId xmlns:a16="http://schemas.microsoft.com/office/drawing/2014/main" id="{65D6848D-20B4-4346-9FAA-EA96B0E2004D}"/>
              </a:ext>
            </a:extLst>
          </p:cNvPr>
          <p:cNvSpPr>
            <a:spLocks noChangeShapeType="1"/>
          </p:cNvSpPr>
          <p:nvPr/>
        </p:nvSpPr>
        <p:spPr bwMode="auto">
          <a:xfrm>
            <a:off x="3341688" y="1901825"/>
            <a:ext cx="0" cy="6477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直接连接符 1067033">
            <a:extLst>
              <a:ext uri="{FF2B5EF4-FFF2-40B4-BE49-F238E27FC236}">
                <a16:creationId xmlns:a16="http://schemas.microsoft.com/office/drawing/2014/main" id="{6A9DFE5F-BFFA-4715-BCA3-EEC379BF0002}"/>
              </a:ext>
            </a:extLst>
          </p:cNvPr>
          <p:cNvSpPr>
            <a:spLocks noChangeShapeType="1"/>
          </p:cNvSpPr>
          <p:nvPr/>
        </p:nvSpPr>
        <p:spPr bwMode="auto">
          <a:xfrm>
            <a:off x="4500563" y="1773238"/>
            <a:ext cx="10795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7" name="直接连接符 1067034">
            <a:extLst>
              <a:ext uri="{FF2B5EF4-FFF2-40B4-BE49-F238E27FC236}">
                <a16:creationId xmlns:a16="http://schemas.microsoft.com/office/drawing/2014/main" id="{7A04E545-FA6B-4493-AC41-6F477089E573}"/>
              </a:ext>
            </a:extLst>
          </p:cNvPr>
          <p:cNvSpPr>
            <a:spLocks noChangeShapeType="1"/>
          </p:cNvSpPr>
          <p:nvPr/>
        </p:nvSpPr>
        <p:spPr bwMode="auto">
          <a:xfrm>
            <a:off x="4500563" y="2636838"/>
            <a:ext cx="10795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8" name="直接连接符 1067035">
            <a:extLst>
              <a:ext uri="{FF2B5EF4-FFF2-40B4-BE49-F238E27FC236}">
                <a16:creationId xmlns:a16="http://schemas.microsoft.com/office/drawing/2014/main" id="{687C6A7A-0011-434A-A35C-8275938C11B7}"/>
              </a:ext>
            </a:extLst>
          </p:cNvPr>
          <p:cNvSpPr>
            <a:spLocks noChangeShapeType="1"/>
          </p:cNvSpPr>
          <p:nvPr/>
        </p:nvSpPr>
        <p:spPr bwMode="auto">
          <a:xfrm>
            <a:off x="5070475" y="1901825"/>
            <a:ext cx="0" cy="6477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文本框 1067036">
            <a:extLst>
              <a:ext uri="{FF2B5EF4-FFF2-40B4-BE49-F238E27FC236}">
                <a16:creationId xmlns:a16="http://schemas.microsoft.com/office/drawing/2014/main" id="{C5ABBCBE-22E7-4EBD-A68B-7599445F9E22}"/>
              </a:ext>
            </a:extLst>
          </p:cNvPr>
          <p:cNvSpPr txBox="1">
            <a:spLocks noChangeArrowheads="1"/>
          </p:cNvSpPr>
          <p:nvPr/>
        </p:nvSpPr>
        <p:spPr bwMode="auto">
          <a:xfrm>
            <a:off x="3371850" y="3908425"/>
            <a:ext cx="1655763" cy="495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控制电路</a:t>
            </a:r>
          </a:p>
        </p:txBody>
      </p:sp>
      <p:sp>
        <p:nvSpPr>
          <p:cNvPr id="28700" name="上箭头 1067037">
            <a:extLst>
              <a:ext uri="{FF2B5EF4-FFF2-40B4-BE49-F238E27FC236}">
                <a16:creationId xmlns:a16="http://schemas.microsoft.com/office/drawing/2014/main" id="{66A46539-46C6-4ED2-8570-84E4507C783D}"/>
              </a:ext>
            </a:extLst>
          </p:cNvPr>
          <p:cNvSpPr>
            <a:spLocks noChangeArrowheads="1"/>
          </p:cNvSpPr>
          <p:nvPr/>
        </p:nvSpPr>
        <p:spPr bwMode="auto">
          <a:xfrm>
            <a:off x="4092575" y="3028950"/>
            <a:ext cx="215900" cy="863600"/>
          </a:xfrm>
          <a:prstGeom prst="upArrow">
            <a:avLst>
              <a:gd name="adj1" fmla="val 50000"/>
              <a:gd name="adj2" fmla="val 100000"/>
            </a:avLst>
          </a:prstGeom>
          <a:solidFill>
            <a:schemeClr val="accent1"/>
          </a:solidFill>
          <a:ln w="381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8701" name="直接连接符 1067038">
            <a:extLst>
              <a:ext uri="{FF2B5EF4-FFF2-40B4-BE49-F238E27FC236}">
                <a16:creationId xmlns:a16="http://schemas.microsoft.com/office/drawing/2014/main" id="{B97076E2-8455-45B3-A271-0E895B451BA2}"/>
              </a:ext>
            </a:extLst>
          </p:cNvPr>
          <p:cNvSpPr>
            <a:spLocks noChangeShapeType="1"/>
          </p:cNvSpPr>
          <p:nvPr/>
        </p:nvSpPr>
        <p:spPr bwMode="auto">
          <a:xfrm flipV="1">
            <a:off x="3924300" y="4405313"/>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2" name="直接连接符 1067039">
            <a:extLst>
              <a:ext uri="{FF2B5EF4-FFF2-40B4-BE49-F238E27FC236}">
                <a16:creationId xmlns:a16="http://schemas.microsoft.com/office/drawing/2014/main" id="{5589E2A6-D6F7-4172-8ACE-7B1FE2731278}"/>
              </a:ext>
            </a:extLst>
          </p:cNvPr>
          <p:cNvSpPr>
            <a:spLocks noChangeShapeType="1"/>
          </p:cNvSpPr>
          <p:nvPr/>
        </p:nvSpPr>
        <p:spPr bwMode="auto">
          <a:xfrm flipV="1">
            <a:off x="4572000" y="4405313"/>
            <a:ext cx="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703" name="文本框 1067041">
            <a:extLst>
              <a:ext uri="{FF2B5EF4-FFF2-40B4-BE49-F238E27FC236}">
                <a16:creationId xmlns:a16="http://schemas.microsoft.com/office/drawing/2014/main" id="{B8510409-B5EF-4EAF-9E84-1D3AAB04EB91}"/>
              </a:ext>
            </a:extLst>
          </p:cNvPr>
          <p:cNvSpPr txBox="1">
            <a:spLocks noChangeArrowheads="1"/>
          </p:cNvSpPr>
          <p:nvPr/>
        </p:nvSpPr>
        <p:spPr bwMode="auto">
          <a:xfrm>
            <a:off x="3692525" y="4797425"/>
            <a:ext cx="1089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b="1">
                <a:ea typeface="楷体_GB2312" pitchFamily="49" charset="-122"/>
              </a:rPr>
              <a:t>读       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068033">
            <a:extLst>
              <a:ext uri="{FF2B5EF4-FFF2-40B4-BE49-F238E27FC236}">
                <a16:creationId xmlns:a16="http://schemas.microsoft.com/office/drawing/2014/main" id="{C27791C1-6903-4AEE-AAF9-3C2C964AB60A}"/>
              </a:ext>
            </a:extLst>
          </p:cNvPr>
          <p:cNvSpPr>
            <a:spLocks noGrp="1" noChangeArrowheads="1"/>
          </p:cNvSpPr>
          <p:nvPr>
            <p:ph type="title"/>
          </p:nvPr>
        </p:nvSpPr>
        <p:spPr/>
        <p:txBody>
          <a:bodyPr/>
          <a:lstStyle/>
          <a:p>
            <a:r>
              <a:rPr lang="zh-CN" altLang="en-US"/>
              <a:t>主存和</a:t>
            </a:r>
            <a:r>
              <a:rPr lang="en-US" altLang="zh-CN"/>
              <a:t>CPU</a:t>
            </a:r>
            <a:r>
              <a:rPr lang="zh-CN" altLang="en-US"/>
              <a:t>的联系</a:t>
            </a:r>
          </a:p>
        </p:txBody>
      </p:sp>
      <p:sp>
        <p:nvSpPr>
          <p:cNvPr id="29698" name="文本占位符 1068034">
            <a:extLst>
              <a:ext uri="{FF2B5EF4-FFF2-40B4-BE49-F238E27FC236}">
                <a16:creationId xmlns:a16="http://schemas.microsoft.com/office/drawing/2014/main" id="{CEE013CA-B8EB-4F4E-B9EC-26FB465CD405}"/>
              </a:ext>
            </a:extLst>
          </p:cNvPr>
          <p:cNvSpPr>
            <a:spLocks noGrp="1" noChangeArrowheads="1"/>
          </p:cNvSpPr>
          <p:nvPr>
            <p:ph idx="1"/>
          </p:nvPr>
        </p:nvSpPr>
        <p:spPr>
          <a:xfrm>
            <a:off x="395288" y="4581525"/>
            <a:ext cx="8229600" cy="1584325"/>
          </a:xfrm>
        </p:spPr>
        <p:txBody>
          <a:bodyPr/>
          <a:lstStyle/>
          <a:p>
            <a:pPr>
              <a:lnSpc>
                <a:spcPct val="90000"/>
              </a:lnSpc>
            </a:pPr>
            <a:r>
              <a:rPr lang="zh-CN" altLang="en-US"/>
              <a:t>存储器芯片封装了驱动器、译码器、读写电路等。</a:t>
            </a:r>
          </a:p>
          <a:p>
            <a:pPr>
              <a:lnSpc>
                <a:spcPct val="90000"/>
              </a:lnSpc>
            </a:pPr>
            <a:r>
              <a:rPr lang="zh-CN" altLang="en-US"/>
              <a:t>而</a:t>
            </a:r>
            <a:r>
              <a:rPr lang="en-US" altLang="zh-CN"/>
              <a:t>MAR</a:t>
            </a:r>
            <a:r>
              <a:rPr lang="zh-CN" altLang="en-US"/>
              <a:t>和</a:t>
            </a:r>
            <a:r>
              <a:rPr lang="en-US" altLang="zh-CN"/>
              <a:t>MDR</a:t>
            </a:r>
            <a:r>
              <a:rPr lang="zh-CN" altLang="en-US"/>
              <a:t>则制作在</a:t>
            </a:r>
            <a:r>
              <a:rPr lang="en-US" altLang="zh-CN"/>
              <a:t>CPU</a:t>
            </a:r>
            <a:r>
              <a:rPr lang="zh-CN" altLang="en-US"/>
              <a:t>芯片中。</a:t>
            </a:r>
          </a:p>
        </p:txBody>
      </p:sp>
      <p:grpSp>
        <p:nvGrpSpPr>
          <p:cNvPr id="29699" name="组合 1068048">
            <a:extLst>
              <a:ext uri="{FF2B5EF4-FFF2-40B4-BE49-F238E27FC236}">
                <a16:creationId xmlns:a16="http://schemas.microsoft.com/office/drawing/2014/main" id="{1B1949DA-7BB0-4EB1-B696-01FC3E3F1F6E}"/>
              </a:ext>
            </a:extLst>
          </p:cNvPr>
          <p:cNvGrpSpPr>
            <a:grpSpLocks/>
          </p:cNvGrpSpPr>
          <p:nvPr/>
        </p:nvGrpSpPr>
        <p:grpSpPr bwMode="auto">
          <a:xfrm>
            <a:off x="1604963" y="1412875"/>
            <a:ext cx="5919787" cy="2686050"/>
            <a:chOff x="683" y="890"/>
            <a:chExt cx="3729" cy="1692"/>
          </a:xfrm>
        </p:grpSpPr>
        <p:sp>
          <p:nvSpPr>
            <p:cNvPr id="29700" name="文本框 1068035">
              <a:extLst>
                <a:ext uri="{FF2B5EF4-FFF2-40B4-BE49-F238E27FC236}">
                  <a16:creationId xmlns:a16="http://schemas.microsoft.com/office/drawing/2014/main" id="{897FD938-0455-4F68-A8BC-6170DE6B7481}"/>
                </a:ext>
              </a:extLst>
            </p:cNvPr>
            <p:cNvSpPr txBox="1">
              <a:spLocks noChangeArrowheads="1"/>
            </p:cNvSpPr>
            <p:nvPr/>
          </p:nvSpPr>
          <p:spPr bwMode="auto">
            <a:xfrm>
              <a:off x="683" y="890"/>
              <a:ext cx="1043" cy="16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sz="2400" b="1">
                <a:ea typeface="楷体_GB2312" pitchFamily="49" charset="-122"/>
              </a:endParaRPr>
            </a:p>
            <a:p>
              <a:pPr algn="ctr"/>
              <a:endParaRPr lang="en-US" altLang="zh-CN" sz="2400" b="1">
                <a:ea typeface="楷体_GB2312" pitchFamily="49" charset="-122"/>
              </a:endParaRPr>
            </a:p>
            <a:p>
              <a:pPr algn="ctr"/>
              <a:r>
                <a:rPr lang="en-US" altLang="zh-CN" sz="2400" b="1">
                  <a:ea typeface="楷体_GB2312" pitchFamily="49" charset="-122"/>
                </a:rPr>
                <a:t>CPU</a:t>
              </a:r>
            </a:p>
            <a:p>
              <a:pPr algn="ctr"/>
              <a:endParaRPr lang="en-US" altLang="zh-CN" sz="2400" b="1">
                <a:ea typeface="楷体_GB2312" pitchFamily="49" charset="-122"/>
              </a:endParaRPr>
            </a:p>
            <a:p>
              <a:pPr algn="ctr"/>
              <a:endParaRPr lang="en-US" altLang="zh-CN" sz="2400" b="1">
                <a:ea typeface="楷体_GB2312" pitchFamily="49" charset="-122"/>
              </a:endParaRPr>
            </a:p>
          </p:txBody>
        </p:sp>
        <p:sp>
          <p:nvSpPr>
            <p:cNvPr id="29701" name="文本框 1068036">
              <a:extLst>
                <a:ext uri="{FF2B5EF4-FFF2-40B4-BE49-F238E27FC236}">
                  <a16:creationId xmlns:a16="http://schemas.microsoft.com/office/drawing/2014/main" id="{009C1111-E385-45F2-8D75-2C541A69ABE1}"/>
                </a:ext>
              </a:extLst>
            </p:cNvPr>
            <p:cNvSpPr txBox="1">
              <a:spLocks noChangeArrowheads="1"/>
            </p:cNvSpPr>
            <p:nvPr/>
          </p:nvSpPr>
          <p:spPr bwMode="auto">
            <a:xfrm>
              <a:off x="3369" y="890"/>
              <a:ext cx="1043" cy="16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sz="2400" b="1">
                <a:ea typeface="楷体_GB2312" pitchFamily="49" charset="-122"/>
              </a:endParaRPr>
            </a:p>
            <a:p>
              <a:pPr algn="ctr"/>
              <a:endParaRPr lang="en-US" altLang="zh-CN" sz="2400" b="1">
                <a:ea typeface="楷体_GB2312" pitchFamily="49" charset="-122"/>
              </a:endParaRPr>
            </a:p>
            <a:p>
              <a:pPr algn="ctr"/>
              <a:r>
                <a:rPr lang="zh-CN" altLang="en-US" sz="2400" b="1">
                  <a:ea typeface="楷体_GB2312" pitchFamily="49" charset="-122"/>
                </a:rPr>
                <a:t>主存</a:t>
              </a:r>
            </a:p>
            <a:p>
              <a:pPr algn="ctr"/>
              <a:endParaRPr lang="zh-CN" altLang="en-US" sz="2400" b="1">
                <a:ea typeface="楷体_GB2312" pitchFamily="49" charset="-122"/>
              </a:endParaRPr>
            </a:p>
            <a:p>
              <a:pPr algn="ctr"/>
              <a:endParaRPr lang="zh-CN" altLang="en-US" sz="2400" b="1">
                <a:ea typeface="楷体_GB2312" pitchFamily="49" charset="-122"/>
              </a:endParaRPr>
            </a:p>
          </p:txBody>
        </p:sp>
        <p:sp>
          <p:nvSpPr>
            <p:cNvPr id="29702" name="左右箭头 1068037">
              <a:extLst>
                <a:ext uri="{FF2B5EF4-FFF2-40B4-BE49-F238E27FC236}">
                  <a16:creationId xmlns:a16="http://schemas.microsoft.com/office/drawing/2014/main" id="{844417DD-7A52-45FB-B83F-388DE13791E1}"/>
                </a:ext>
              </a:extLst>
            </p:cNvPr>
            <p:cNvSpPr>
              <a:spLocks noChangeArrowheads="1"/>
            </p:cNvSpPr>
            <p:nvPr/>
          </p:nvSpPr>
          <p:spPr bwMode="auto">
            <a:xfrm>
              <a:off x="1746" y="1162"/>
              <a:ext cx="1588" cy="227"/>
            </a:xfrm>
            <a:prstGeom prst="leftRightArrow">
              <a:avLst>
                <a:gd name="adj1" fmla="val 50000"/>
                <a:gd name="adj2" fmla="val 139685"/>
              </a:avLst>
            </a:prstGeom>
            <a:solidFill>
              <a:schemeClr val="accent1"/>
            </a:solidFill>
            <a:ln w="381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9703" name="文本框 1068038">
              <a:extLst>
                <a:ext uri="{FF2B5EF4-FFF2-40B4-BE49-F238E27FC236}">
                  <a16:creationId xmlns:a16="http://schemas.microsoft.com/office/drawing/2014/main" id="{1F9EEBDB-1EC3-4AE2-B9B1-F94904827143}"/>
                </a:ext>
              </a:extLst>
            </p:cNvPr>
            <p:cNvSpPr txBox="1">
              <a:spLocks noChangeArrowheads="1"/>
            </p:cNvSpPr>
            <p:nvPr/>
          </p:nvSpPr>
          <p:spPr bwMode="auto">
            <a:xfrm>
              <a:off x="2150" y="965"/>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ea typeface="楷体_GB2312" pitchFamily="49" charset="-122"/>
                </a:rPr>
                <a:t>数据总线</a:t>
              </a:r>
            </a:p>
          </p:txBody>
        </p:sp>
        <p:sp>
          <p:nvSpPr>
            <p:cNvPr id="29704" name="直接连接符 1068039">
              <a:extLst>
                <a:ext uri="{FF2B5EF4-FFF2-40B4-BE49-F238E27FC236}">
                  <a16:creationId xmlns:a16="http://schemas.microsoft.com/office/drawing/2014/main" id="{006B3907-DAF3-4F4C-B957-4A2D9EAD1DF0}"/>
                </a:ext>
              </a:extLst>
            </p:cNvPr>
            <p:cNvSpPr>
              <a:spLocks noChangeShapeType="1"/>
            </p:cNvSpPr>
            <p:nvPr/>
          </p:nvSpPr>
          <p:spPr bwMode="auto">
            <a:xfrm>
              <a:off x="1736" y="1666"/>
              <a:ext cx="164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5" name="直接连接符 1068040">
              <a:extLst>
                <a:ext uri="{FF2B5EF4-FFF2-40B4-BE49-F238E27FC236}">
                  <a16:creationId xmlns:a16="http://schemas.microsoft.com/office/drawing/2014/main" id="{1A300A19-8784-472A-B5F9-7DCDEDD45D56}"/>
                </a:ext>
              </a:extLst>
            </p:cNvPr>
            <p:cNvSpPr>
              <a:spLocks noChangeShapeType="1"/>
            </p:cNvSpPr>
            <p:nvPr/>
          </p:nvSpPr>
          <p:spPr bwMode="auto">
            <a:xfrm>
              <a:off x="1736" y="1984"/>
              <a:ext cx="164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6" name="左右箭头 1068042">
              <a:extLst>
                <a:ext uri="{FF2B5EF4-FFF2-40B4-BE49-F238E27FC236}">
                  <a16:creationId xmlns:a16="http://schemas.microsoft.com/office/drawing/2014/main" id="{A659059C-2D66-46AD-BFFD-89ECB476181D}"/>
                </a:ext>
              </a:extLst>
            </p:cNvPr>
            <p:cNvSpPr>
              <a:spLocks noChangeArrowheads="1"/>
            </p:cNvSpPr>
            <p:nvPr/>
          </p:nvSpPr>
          <p:spPr bwMode="auto">
            <a:xfrm>
              <a:off x="1751" y="2251"/>
              <a:ext cx="1588" cy="227"/>
            </a:xfrm>
            <a:prstGeom prst="leftRightArrow">
              <a:avLst>
                <a:gd name="adj1" fmla="val 50000"/>
                <a:gd name="adj2" fmla="val 139685"/>
              </a:avLst>
            </a:prstGeom>
            <a:solidFill>
              <a:schemeClr val="accent1"/>
            </a:solidFill>
            <a:ln w="381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29707" name="文本框 1068043">
              <a:extLst>
                <a:ext uri="{FF2B5EF4-FFF2-40B4-BE49-F238E27FC236}">
                  <a16:creationId xmlns:a16="http://schemas.microsoft.com/office/drawing/2014/main" id="{DEAA8AA7-8EB1-4A91-B2D5-45ACB51CC75B}"/>
                </a:ext>
              </a:extLst>
            </p:cNvPr>
            <p:cNvSpPr txBox="1">
              <a:spLocks noChangeArrowheads="1"/>
            </p:cNvSpPr>
            <p:nvPr/>
          </p:nvSpPr>
          <p:spPr bwMode="auto">
            <a:xfrm>
              <a:off x="2395" y="1450"/>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ea typeface="楷体_GB2312" pitchFamily="49" charset="-122"/>
                </a:rPr>
                <a:t>读</a:t>
              </a:r>
            </a:p>
          </p:txBody>
        </p:sp>
        <p:sp>
          <p:nvSpPr>
            <p:cNvPr id="29708" name="文本框 1068044">
              <a:extLst>
                <a:ext uri="{FF2B5EF4-FFF2-40B4-BE49-F238E27FC236}">
                  <a16:creationId xmlns:a16="http://schemas.microsoft.com/office/drawing/2014/main" id="{4DD24171-EE77-437C-B9C4-2D8D2C3E43ED}"/>
                </a:ext>
              </a:extLst>
            </p:cNvPr>
            <p:cNvSpPr txBox="1">
              <a:spLocks noChangeArrowheads="1"/>
            </p:cNvSpPr>
            <p:nvPr/>
          </p:nvSpPr>
          <p:spPr bwMode="auto">
            <a:xfrm>
              <a:off x="2381" y="1777"/>
              <a:ext cx="2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ea typeface="楷体_GB2312" pitchFamily="49" charset="-122"/>
                </a:rPr>
                <a:t>写</a:t>
              </a:r>
            </a:p>
          </p:txBody>
        </p:sp>
        <p:sp>
          <p:nvSpPr>
            <p:cNvPr id="29709" name="文本框 1068045">
              <a:extLst>
                <a:ext uri="{FF2B5EF4-FFF2-40B4-BE49-F238E27FC236}">
                  <a16:creationId xmlns:a16="http://schemas.microsoft.com/office/drawing/2014/main" id="{685408CF-B23C-4393-88FA-389D94D53E1A}"/>
                </a:ext>
              </a:extLst>
            </p:cNvPr>
            <p:cNvSpPr txBox="1">
              <a:spLocks noChangeArrowheads="1"/>
            </p:cNvSpPr>
            <p:nvPr/>
          </p:nvSpPr>
          <p:spPr bwMode="auto">
            <a:xfrm>
              <a:off x="2154" y="2069"/>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ea typeface="楷体_GB2312" pitchFamily="49" charset="-122"/>
                </a:rPr>
                <a:t>地址总线</a:t>
              </a:r>
            </a:p>
          </p:txBody>
        </p:sp>
        <p:sp>
          <p:nvSpPr>
            <p:cNvPr id="29710" name="文本框 1068046">
              <a:extLst>
                <a:ext uri="{FF2B5EF4-FFF2-40B4-BE49-F238E27FC236}">
                  <a16:creationId xmlns:a16="http://schemas.microsoft.com/office/drawing/2014/main" id="{03108FCC-B408-4D2E-9D5B-A0B4AA3EA9A9}"/>
                </a:ext>
              </a:extLst>
            </p:cNvPr>
            <p:cNvSpPr txBox="1">
              <a:spLocks noChangeArrowheads="1"/>
            </p:cNvSpPr>
            <p:nvPr/>
          </p:nvSpPr>
          <p:spPr bwMode="auto">
            <a:xfrm>
              <a:off x="846" y="1077"/>
              <a:ext cx="764" cy="31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  </a:t>
              </a:r>
              <a:r>
                <a:rPr lang="en-US" altLang="zh-CN" sz="2400" b="1"/>
                <a:t>MDR  </a:t>
              </a:r>
            </a:p>
          </p:txBody>
        </p:sp>
        <p:sp>
          <p:nvSpPr>
            <p:cNvPr id="29711" name="文本框 1068047">
              <a:extLst>
                <a:ext uri="{FF2B5EF4-FFF2-40B4-BE49-F238E27FC236}">
                  <a16:creationId xmlns:a16="http://schemas.microsoft.com/office/drawing/2014/main" id="{F6A339C9-B5FA-4B06-9552-0ECE734790F5}"/>
                </a:ext>
              </a:extLst>
            </p:cNvPr>
            <p:cNvSpPr txBox="1">
              <a:spLocks noChangeArrowheads="1"/>
            </p:cNvSpPr>
            <p:nvPr/>
          </p:nvSpPr>
          <p:spPr bwMode="auto">
            <a:xfrm>
              <a:off x="859" y="2166"/>
              <a:ext cx="764" cy="31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  </a:t>
              </a:r>
              <a:r>
                <a:rPr lang="en-US" altLang="zh-CN" sz="2400" b="1"/>
                <a:t>MAR  </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071105">
            <a:extLst>
              <a:ext uri="{FF2B5EF4-FFF2-40B4-BE49-F238E27FC236}">
                <a16:creationId xmlns:a16="http://schemas.microsoft.com/office/drawing/2014/main" id="{4C01ACAF-226A-4426-8E86-495555A2D501}"/>
              </a:ext>
            </a:extLst>
          </p:cNvPr>
          <p:cNvSpPr>
            <a:spLocks noGrp="1" noChangeArrowheads="1"/>
          </p:cNvSpPr>
          <p:nvPr>
            <p:ph type="title"/>
          </p:nvPr>
        </p:nvSpPr>
        <p:spPr/>
        <p:txBody>
          <a:bodyPr/>
          <a:lstStyle/>
          <a:p>
            <a:r>
              <a:rPr lang="zh-CN" altLang="en-US"/>
              <a:t>主存中存储单元的地址分配</a:t>
            </a:r>
          </a:p>
        </p:txBody>
      </p:sp>
      <p:sp>
        <p:nvSpPr>
          <p:cNvPr id="30722" name="文本占位符 1071106">
            <a:extLst>
              <a:ext uri="{FF2B5EF4-FFF2-40B4-BE49-F238E27FC236}">
                <a16:creationId xmlns:a16="http://schemas.microsoft.com/office/drawing/2014/main" id="{8A596E22-3CB0-4543-9F0D-0E2326CC65CB}"/>
              </a:ext>
            </a:extLst>
          </p:cNvPr>
          <p:cNvSpPr>
            <a:spLocks noGrp="1" noChangeArrowheads="1"/>
          </p:cNvSpPr>
          <p:nvPr>
            <p:ph idx="1"/>
          </p:nvPr>
        </p:nvSpPr>
        <p:spPr>
          <a:xfrm>
            <a:off x="457200" y="1268413"/>
            <a:ext cx="8229600" cy="2232025"/>
          </a:xfrm>
        </p:spPr>
        <p:txBody>
          <a:bodyPr/>
          <a:lstStyle/>
          <a:p>
            <a:pPr>
              <a:lnSpc>
                <a:spcPct val="90000"/>
              </a:lnSpc>
            </a:pPr>
            <a:r>
              <a:rPr lang="zh-CN" altLang="en-US" sz="2800" b="1"/>
              <a:t>由单元地址号表示主存中各存储单元的空间位置，根据该地址可读出一个</a:t>
            </a:r>
            <a:r>
              <a:rPr lang="zh-CN" altLang="en-US" sz="2800" b="1">
                <a:solidFill>
                  <a:srgbClr val="A50021"/>
                </a:solidFill>
              </a:rPr>
              <a:t>存储字</a:t>
            </a:r>
            <a:r>
              <a:rPr lang="zh-CN" altLang="en-US" sz="2800" b="1"/>
              <a:t>。</a:t>
            </a:r>
          </a:p>
          <a:p>
            <a:pPr>
              <a:lnSpc>
                <a:spcPct val="90000"/>
              </a:lnSpc>
            </a:pPr>
            <a:r>
              <a:rPr lang="en-US" altLang="zh-CN" sz="2800" b="1"/>
              <a:t>8</a:t>
            </a:r>
            <a:r>
              <a:rPr lang="zh-CN" altLang="en-US" sz="2800" b="1"/>
              <a:t>位二进制数表示一个字节。通常，存储字都取</a:t>
            </a:r>
            <a:r>
              <a:rPr lang="en-US" altLang="zh-CN" sz="2800" b="1"/>
              <a:t>8</a:t>
            </a:r>
            <a:r>
              <a:rPr lang="zh-CN" altLang="en-US" sz="2800" b="1"/>
              <a:t>的倍数。</a:t>
            </a:r>
          </a:p>
          <a:p>
            <a:pPr>
              <a:lnSpc>
                <a:spcPct val="90000"/>
              </a:lnSpc>
            </a:pPr>
            <a:r>
              <a:rPr lang="zh-CN" altLang="en-US" sz="2800" b="1"/>
              <a:t>计算机系统可按字寻址，也可按字节寻址。</a:t>
            </a:r>
          </a:p>
        </p:txBody>
      </p:sp>
      <p:graphicFrame>
        <p:nvGraphicFramePr>
          <p:cNvPr id="1071132" name="表格 1071131">
            <a:extLst>
              <a:ext uri="{FF2B5EF4-FFF2-40B4-BE49-F238E27FC236}">
                <a16:creationId xmlns:a16="http://schemas.microsoft.com/office/drawing/2014/main" id="{C781F552-BA17-4BB8-8522-556E5C71CF35}"/>
              </a:ext>
            </a:extLst>
          </p:cNvPr>
          <p:cNvGraphicFramePr/>
          <p:nvPr/>
        </p:nvGraphicFramePr>
        <p:xfrm>
          <a:off x="1116013" y="4567238"/>
          <a:ext cx="3840163" cy="1371600"/>
        </p:xfrm>
        <a:graphic>
          <a:graphicData uri="http://schemas.openxmlformats.org/drawingml/2006/table">
            <a:tbl>
              <a:tblPr/>
              <a:tblGrid>
                <a:gridCol w="960438">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gridCol w="958850">
                  <a:extLst>
                    <a:ext uri="{9D8B030D-6E8A-4147-A177-3AD203B41FA5}">
                      <a16:colId xmlns:a16="http://schemas.microsoft.com/office/drawing/2014/main" val="20002"/>
                    </a:ext>
                  </a:extLst>
                </a:gridCol>
                <a:gridCol w="960438">
                  <a:extLst>
                    <a:ext uri="{9D8B030D-6E8A-4147-A177-3AD203B41FA5}">
                      <a16:colId xmlns:a16="http://schemas.microsoft.com/office/drawing/2014/main" val="20003"/>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3</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4</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5</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6</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7</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8</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9</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10</a:t>
                      </a:r>
                      <a:endParaRPr lang="zh-CN" altLang="en-US" sz="24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11</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71192" name="表格 1071191">
            <a:extLst>
              <a:ext uri="{FF2B5EF4-FFF2-40B4-BE49-F238E27FC236}">
                <a16:creationId xmlns:a16="http://schemas.microsoft.com/office/drawing/2014/main" id="{2B625B8A-C87E-49BB-80EC-62E2A4A95FDA}"/>
              </a:ext>
            </a:extLst>
          </p:cNvPr>
          <p:cNvGraphicFramePr/>
          <p:nvPr/>
        </p:nvGraphicFramePr>
        <p:xfrm>
          <a:off x="227013" y="4127500"/>
          <a:ext cx="960437" cy="1768474"/>
        </p:xfrm>
        <a:graphic>
          <a:graphicData uri="http://schemas.openxmlformats.org/drawingml/2006/table">
            <a:tbl>
              <a:tblPr/>
              <a:tblGrid>
                <a:gridCol w="960437">
                  <a:extLst>
                    <a:ext uri="{9D8B030D-6E8A-4147-A177-3AD203B41FA5}">
                      <a16:colId xmlns:a16="http://schemas.microsoft.com/office/drawing/2014/main" val="20000"/>
                    </a:ext>
                  </a:extLst>
                </a:gridCol>
              </a:tblGrid>
              <a:tr h="39638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000" b="1" dirty="0"/>
                        <a:t>字地址</a:t>
                      </a:r>
                    </a:p>
                  </a:txBody>
                  <a:tcPr marT="45736" marB="45736">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736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0</a:t>
                      </a:r>
                      <a:endParaRPr lang="zh-CN" altLang="en-US" sz="2400"/>
                    </a:p>
                  </a:txBody>
                  <a:tcPr marT="45736" marB="45736">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736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4</a:t>
                      </a:r>
                      <a:endParaRPr lang="zh-CN" altLang="en-US" sz="2400"/>
                    </a:p>
                  </a:txBody>
                  <a:tcPr marT="45736" marB="45736">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736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8</a:t>
                      </a:r>
                      <a:endParaRPr lang="zh-CN" altLang="en-US" sz="2400"/>
                    </a:p>
                  </a:txBody>
                  <a:tcPr marT="45736" marB="45736">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71183" name="表格 1071182">
            <a:extLst>
              <a:ext uri="{FF2B5EF4-FFF2-40B4-BE49-F238E27FC236}">
                <a16:creationId xmlns:a16="http://schemas.microsoft.com/office/drawing/2014/main" id="{1519558D-A110-4F0D-B522-D9BE88D04BA7}"/>
              </a:ext>
            </a:extLst>
          </p:cNvPr>
          <p:cNvGraphicFramePr/>
          <p:nvPr/>
        </p:nvGraphicFramePr>
        <p:xfrm>
          <a:off x="6429375" y="4567238"/>
          <a:ext cx="1920875" cy="1371600"/>
        </p:xfrm>
        <a:graphic>
          <a:graphicData uri="http://schemas.openxmlformats.org/drawingml/2006/table">
            <a:tbl>
              <a:tblPr/>
              <a:tblGrid>
                <a:gridCol w="960438">
                  <a:extLst>
                    <a:ext uri="{9D8B030D-6E8A-4147-A177-3AD203B41FA5}">
                      <a16:colId xmlns:a16="http://schemas.microsoft.com/office/drawing/2014/main" val="20000"/>
                    </a:ext>
                  </a:extLst>
                </a:gridCol>
                <a:gridCol w="960437">
                  <a:extLst>
                    <a:ext uri="{9D8B030D-6E8A-4147-A177-3AD203B41FA5}">
                      <a16:colId xmlns:a16="http://schemas.microsoft.com/office/drawing/2014/main" val="20001"/>
                    </a:ext>
                  </a:extLst>
                </a:gridCol>
              </a:tblGrid>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0</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3</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5</a:t>
                      </a:r>
                      <a:endParaRPr lang="zh-CN" altLang="en-US"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4</a:t>
                      </a:r>
                      <a:endParaRPr lang="zh-CN" altLang="en-US" sz="24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71209" name="表格 1071208">
            <a:extLst>
              <a:ext uri="{FF2B5EF4-FFF2-40B4-BE49-F238E27FC236}">
                <a16:creationId xmlns:a16="http://schemas.microsoft.com/office/drawing/2014/main" id="{9B6F0862-A939-4D0B-8D46-EBD5C6630CF2}"/>
              </a:ext>
            </a:extLst>
          </p:cNvPr>
          <p:cNvGraphicFramePr/>
          <p:nvPr/>
        </p:nvGraphicFramePr>
        <p:xfrm>
          <a:off x="5492750" y="4198938"/>
          <a:ext cx="960438" cy="1768474"/>
        </p:xfrm>
        <a:graphic>
          <a:graphicData uri="http://schemas.openxmlformats.org/drawingml/2006/table">
            <a:tbl>
              <a:tblPr/>
              <a:tblGrid>
                <a:gridCol w="960438">
                  <a:extLst>
                    <a:ext uri="{9D8B030D-6E8A-4147-A177-3AD203B41FA5}">
                      <a16:colId xmlns:a16="http://schemas.microsoft.com/office/drawing/2014/main" val="20000"/>
                    </a:ext>
                  </a:extLst>
                </a:gridCol>
              </a:tblGrid>
              <a:tr h="39638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000" b="1" dirty="0"/>
                        <a:t>字地址</a:t>
                      </a:r>
                    </a:p>
                  </a:txBody>
                  <a:tcPr marT="45736" marB="45736">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5736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0</a:t>
                      </a:r>
                      <a:endParaRPr lang="zh-CN" altLang="en-US" sz="2400"/>
                    </a:p>
                  </a:txBody>
                  <a:tcPr marT="45736" marB="45736">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5736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2</a:t>
                      </a:r>
                      <a:endParaRPr lang="zh-CN" altLang="en-US" sz="2400"/>
                    </a:p>
                  </a:txBody>
                  <a:tcPr marT="45736" marB="45736">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57364">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t>4</a:t>
                      </a:r>
                      <a:endParaRPr lang="zh-CN" altLang="en-US" sz="2400"/>
                    </a:p>
                  </a:txBody>
                  <a:tcPr marT="45736" marB="45736">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0783" name="右大括号 1071223">
            <a:extLst>
              <a:ext uri="{FF2B5EF4-FFF2-40B4-BE49-F238E27FC236}">
                <a16:creationId xmlns:a16="http://schemas.microsoft.com/office/drawing/2014/main" id="{3B561D2D-8F2F-468E-9742-0E5992E02DDA}"/>
              </a:ext>
            </a:extLst>
          </p:cNvPr>
          <p:cNvSpPr>
            <a:spLocks/>
          </p:cNvSpPr>
          <p:nvPr/>
        </p:nvSpPr>
        <p:spPr bwMode="auto">
          <a:xfrm rot="-5400000">
            <a:off x="2933700" y="2527301"/>
            <a:ext cx="217487" cy="3744912"/>
          </a:xfrm>
          <a:prstGeom prst="rightBrace">
            <a:avLst>
              <a:gd name="adj1" fmla="val 142934"/>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0784" name="文本框 1071224">
            <a:extLst>
              <a:ext uri="{FF2B5EF4-FFF2-40B4-BE49-F238E27FC236}">
                <a16:creationId xmlns:a16="http://schemas.microsoft.com/office/drawing/2014/main" id="{9781E32A-52FE-4CEE-8739-4C3BA23C2720}"/>
              </a:ext>
            </a:extLst>
          </p:cNvPr>
          <p:cNvSpPr txBox="1">
            <a:spLocks noChangeArrowheads="1"/>
          </p:cNvSpPr>
          <p:nvPr/>
        </p:nvSpPr>
        <p:spPr bwMode="auto">
          <a:xfrm>
            <a:off x="2328863" y="3856038"/>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字节地址</a:t>
            </a:r>
          </a:p>
        </p:txBody>
      </p:sp>
      <p:sp>
        <p:nvSpPr>
          <p:cNvPr id="30785" name="右大括号 1071225">
            <a:extLst>
              <a:ext uri="{FF2B5EF4-FFF2-40B4-BE49-F238E27FC236}">
                <a16:creationId xmlns:a16="http://schemas.microsoft.com/office/drawing/2014/main" id="{2E644458-DD3A-4954-A24B-53B61B7BB487}"/>
              </a:ext>
            </a:extLst>
          </p:cNvPr>
          <p:cNvSpPr>
            <a:spLocks/>
          </p:cNvSpPr>
          <p:nvPr/>
        </p:nvSpPr>
        <p:spPr bwMode="auto">
          <a:xfrm rot="-5400000">
            <a:off x="7257257" y="3463131"/>
            <a:ext cx="215900" cy="1871663"/>
          </a:xfrm>
          <a:prstGeom prst="rightBrace">
            <a:avLst>
              <a:gd name="adj1" fmla="val 71962"/>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0786" name="文本框 1071226">
            <a:extLst>
              <a:ext uri="{FF2B5EF4-FFF2-40B4-BE49-F238E27FC236}">
                <a16:creationId xmlns:a16="http://schemas.microsoft.com/office/drawing/2014/main" id="{46E71802-F087-4183-A825-006DBC7F1097}"/>
              </a:ext>
            </a:extLst>
          </p:cNvPr>
          <p:cNvSpPr txBox="1">
            <a:spLocks noChangeArrowheads="1"/>
          </p:cNvSpPr>
          <p:nvPr/>
        </p:nvSpPr>
        <p:spPr bwMode="auto">
          <a:xfrm>
            <a:off x="6599238" y="38592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字节地址</a:t>
            </a:r>
          </a:p>
        </p:txBody>
      </p:sp>
      <p:sp>
        <p:nvSpPr>
          <p:cNvPr id="30787" name="文本框 1071227">
            <a:extLst>
              <a:ext uri="{FF2B5EF4-FFF2-40B4-BE49-F238E27FC236}">
                <a16:creationId xmlns:a16="http://schemas.microsoft.com/office/drawing/2014/main" id="{F191CDD9-E1CB-4614-99CA-9671CF476944}"/>
              </a:ext>
            </a:extLst>
          </p:cNvPr>
          <p:cNvSpPr txBox="1">
            <a:spLocks noChangeArrowheads="1"/>
          </p:cNvSpPr>
          <p:nvPr/>
        </p:nvSpPr>
        <p:spPr bwMode="auto">
          <a:xfrm>
            <a:off x="6827838" y="6015038"/>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accent2"/>
                </a:solidFill>
              </a:rPr>
              <a:t>PDP-11</a:t>
            </a:r>
          </a:p>
        </p:txBody>
      </p:sp>
      <p:sp>
        <p:nvSpPr>
          <p:cNvPr id="30788" name="文本框 1071228">
            <a:extLst>
              <a:ext uri="{FF2B5EF4-FFF2-40B4-BE49-F238E27FC236}">
                <a16:creationId xmlns:a16="http://schemas.microsoft.com/office/drawing/2014/main" id="{3CF13FE7-962B-42B0-B22C-07BE55BB8A80}"/>
              </a:ext>
            </a:extLst>
          </p:cNvPr>
          <p:cNvSpPr txBox="1">
            <a:spLocks noChangeArrowheads="1"/>
          </p:cNvSpPr>
          <p:nvPr/>
        </p:nvSpPr>
        <p:spPr bwMode="auto">
          <a:xfrm>
            <a:off x="2411413" y="6021388"/>
            <a:ext cx="984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b="1">
                <a:solidFill>
                  <a:schemeClr val="accent2"/>
                </a:solidFill>
              </a:rPr>
              <a:t>IBM370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975873">
            <a:extLst>
              <a:ext uri="{FF2B5EF4-FFF2-40B4-BE49-F238E27FC236}">
                <a16:creationId xmlns:a16="http://schemas.microsoft.com/office/drawing/2014/main" id="{E724F484-CA01-4199-8C10-C5EE4F214174}"/>
              </a:ext>
            </a:extLst>
          </p:cNvPr>
          <p:cNvSpPr>
            <a:spLocks noGrp="1" noChangeArrowheads="1"/>
          </p:cNvSpPr>
          <p:nvPr>
            <p:ph type="title"/>
          </p:nvPr>
        </p:nvSpPr>
        <p:spPr>
          <a:xfrm>
            <a:off x="250825" y="188913"/>
            <a:ext cx="5778500" cy="679450"/>
          </a:xfrm>
        </p:spPr>
        <p:txBody>
          <a:bodyPr/>
          <a:lstStyle/>
          <a:p>
            <a:r>
              <a:rPr lang="zh-CN" altLang="en-US" sz="3600">
                <a:latin typeface="楷体_GB2312" pitchFamily="49" charset="-122"/>
              </a:rPr>
              <a:t>主存的主要技术指标</a:t>
            </a:r>
          </a:p>
        </p:txBody>
      </p:sp>
      <p:sp>
        <p:nvSpPr>
          <p:cNvPr id="31746" name="文本占位符 975874">
            <a:extLst>
              <a:ext uri="{FF2B5EF4-FFF2-40B4-BE49-F238E27FC236}">
                <a16:creationId xmlns:a16="http://schemas.microsoft.com/office/drawing/2014/main" id="{13619D44-3F8D-4DCA-BD4B-24FCEB4830C0}"/>
              </a:ext>
            </a:extLst>
          </p:cNvPr>
          <p:cNvSpPr>
            <a:spLocks noGrp="1" noChangeArrowheads="1"/>
          </p:cNvSpPr>
          <p:nvPr>
            <p:ph idx="1"/>
          </p:nvPr>
        </p:nvSpPr>
        <p:spPr>
          <a:xfrm>
            <a:off x="250825" y="1125538"/>
            <a:ext cx="8305800" cy="5256212"/>
          </a:xfrm>
        </p:spPr>
        <p:txBody>
          <a:bodyPr/>
          <a:lstStyle/>
          <a:p>
            <a:pPr marL="609600" indent="-609600">
              <a:buFontTx/>
              <a:buNone/>
            </a:pPr>
            <a:r>
              <a:rPr lang="zh-CN" altLang="en-US" sz="2800" b="1">
                <a:solidFill>
                  <a:srgbClr val="A50021"/>
                </a:solidFill>
              </a:rPr>
              <a:t>存储容量：</a:t>
            </a:r>
          </a:p>
          <a:p>
            <a:pPr marL="609600" indent="-609600">
              <a:buFontTx/>
              <a:buNone/>
            </a:pPr>
            <a:r>
              <a:rPr lang="zh-CN" altLang="en-US" sz="2800" b="1"/>
              <a:t>        指存储器所能存储的二进制代码总数。即</a:t>
            </a:r>
          </a:p>
          <a:p>
            <a:pPr marL="609600" indent="-609600">
              <a:buFontTx/>
              <a:buNone/>
            </a:pPr>
            <a:r>
              <a:rPr lang="zh-CN" altLang="en-US" sz="2800" b="1"/>
              <a:t>有</a:t>
            </a:r>
            <a:r>
              <a:rPr lang="en-US" altLang="zh-CN" sz="2800" b="1"/>
              <a:t>2</a:t>
            </a:r>
            <a:r>
              <a:rPr lang="zh-CN" altLang="en-US" sz="2800" b="1"/>
              <a:t>种表示方法：</a:t>
            </a:r>
          </a:p>
          <a:p>
            <a:pPr marL="1371600" lvl="2" indent="-457200">
              <a:buFontTx/>
              <a:buNone/>
            </a:pPr>
            <a:r>
              <a:rPr lang="en-US" altLang="zh-CN" b="1"/>
              <a:t>1</a:t>
            </a:r>
            <a:r>
              <a:rPr lang="zh-CN" altLang="en-US" b="1"/>
              <a:t>）即可存储二进制信息的总位数</a:t>
            </a:r>
          </a:p>
          <a:p>
            <a:pPr marL="609600" indent="-609600">
              <a:buFontTx/>
              <a:buNone/>
            </a:pPr>
            <a:r>
              <a:rPr lang="zh-CN" altLang="en-US" sz="2800" b="1"/>
              <a:t>              </a:t>
            </a:r>
            <a:r>
              <a:rPr lang="zh-CN" altLang="en-US" sz="2400" b="1"/>
              <a:t>存储容量＝存储单元个数</a:t>
            </a:r>
            <a:r>
              <a:rPr lang="en-US" altLang="zh-CN" sz="2400" b="1"/>
              <a:t>X</a:t>
            </a:r>
            <a:r>
              <a:rPr lang="zh-CN" altLang="en-US" sz="2400" b="1"/>
              <a:t>存储字长</a:t>
            </a:r>
          </a:p>
          <a:p>
            <a:pPr marL="1371600" lvl="2" indent="-457200">
              <a:buFontTx/>
              <a:buNone/>
            </a:pPr>
            <a:r>
              <a:rPr lang="en-US" altLang="zh-CN" b="1"/>
              <a:t>2</a:t>
            </a:r>
            <a:r>
              <a:rPr lang="zh-CN" altLang="en-US" b="1"/>
              <a:t>）能存储字节的总数</a:t>
            </a:r>
          </a:p>
          <a:p>
            <a:pPr marL="609600" indent="-609600">
              <a:buFontTx/>
              <a:buNone/>
            </a:pPr>
            <a:r>
              <a:rPr lang="zh-CN" altLang="en-US" sz="2400" b="1"/>
              <a:t>                 存储容量＝存储单元个数</a:t>
            </a:r>
            <a:r>
              <a:rPr lang="en-US" altLang="zh-CN" sz="2400" b="1"/>
              <a:t>X</a:t>
            </a:r>
            <a:r>
              <a:rPr lang="zh-CN" altLang="en-US" sz="2400" b="1"/>
              <a:t>存储字长</a:t>
            </a:r>
            <a:r>
              <a:rPr lang="en-US" altLang="zh-CN" sz="2400" b="1"/>
              <a:t>/8</a:t>
            </a:r>
            <a:endParaRPr lang="en-US" altLang="zh-CN" sz="2800" b="1"/>
          </a:p>
          <a:p>
            <a:pPr marL="609600" indent="-609600">
              <a:buFontTx/>
              <a:buNone/>
            </a:pPr>
            <a:r>
              <a:rPr lang="zh-CN" altLang="en-US" sz="2800" b="1">
                <a:solidFill>
                  <a:srgbClr val="A50021"/>
                </a:solidFill>
              </a:rPr>
              <a:t>几个单位：</a:t>
            </a:r>
          </a:p>
          <a:p>
            <a:pPr marL="609600" indent="-609600">
              <a:buFontTx/>
              <a:buNone/>
            </a:pPr>
            <a:r>
              <a:rPr lang="zh-CN" altLang="en-US" sz="2800"/>
              <a:t>      字节：</a:t>
            </a:r>
            <a:r>
              <a:rPr lang="en-US" altLang="zh-CN" sz="2800"/>
              <a:t>Byte    </a:t>
            </a:r>
            <a:r>
              <a:rPr lang="zh-CN" altLang="en-US" sz="2800"/>
              <a:t>位：</a:t>
            </a:r>
            <a:r>
              <a:rPr lang="en-US" altLang="zh-CN" sz="2800"/>
              <a:t>bit           1B=8b</a:t>
            </a:r>
          </a:p>
          <a:p>
            <a:pPr marL="609600" indent="-609600">
              <a:buFontTx/>
              <a:buNone/>
            </a:pPr>
            <a:r>
              <a:rPr lang="en-US" altLang="zh-CN" sz="2800"/>
              <a:t> 1KB=2</a:t>
            </a:r>
            <a:r>
              <a:rPr lang="en-US" altLang="zh-CN" sz="2800" baseline="30000"/>
              <a:t>10</a:t>
            </a:r>
            <a:r>
              <a:rPr lang="en-US" altLang="zh-CN" sz="2800"/>
              <a:t>B</a:t>
            </a:r>
            <a:r>
              <a:rPr lang="zh-CN" altLang="en-US" sz="2800"/>
              <a:t>， </a:t>
            </a:r>
            <a:r>
              <a:rPr lang="en-US" altLang="zh-CN" sz="2800"/>
              <a:t>1MB=2</a:t>
            </a:r>
            <a:r>
              <a:rPr lang="en-US" altLang="zh-CN" sz="2800" baseline="30000"/>
              <a:t>20</a:t>
            </a:r>
            <a:r>
              <a:rPr lang="en-US" altLang="zh-CN" sz="2800"/>
              <a:t>B</a:t>
            </a:r>
            <a:r>
              <a:rPr lang="zh-CN" altLang="en-US" sz="2800"/>
              <a:t>， </a:t>
            </a:r>
            <a:r>
              <a:rPr lang="en-US" altLang="zh-CN" sz="2800"/>
              <a:t>1GB=2</a:t>
            </a:r>
            <a:r>
              <a:rPr lang="en-US" altLang="zh-CN" sz="2800" baseline="30000"/>
              <a:t>30</a:t>
            </a:r>
            <a:r>
              <a:rPr lang="en-US" altLang="zh-CN" sz="2800"/>
              <a:t>B</a:t>
            </a:r>
            <a:r>
              <a:rPr lang="zh-CN" altLang="en-US" sz="2800"/>
              <a:t>，   </a:t>
            </a:r>
            <a:r>
              <a:rPr lang="en-US" altLang="zh-CN" sz="2800"/>
              <a:t>1TB=2</a:t>
            </a:r>
            <a:r>
              <a:rPr lang="en-US" altLang="zh-CN" sz="2800" baseline="30000"/>
              <a:t>40</a:t>
            </a:r>
            <a:r>
              <a:rPr lang="en-US" altLang="zh-CN" sz="2800"/>
              <a:t>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框 1073153">
            <a:extLst>
              <a:ext uri="{FF2B5EF4-FFF2-40B4-BE49-F238E27FC236}">
                <a16:creationId xmlns:a16="http://schemas.microsoft.com/office/drawing/2014/main" id="{580DEDA4-2FCB-45EF-99CF-B778A03BE642}"/>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A50021"/>
                </a:solidFill>
                <a:latin typeface="楷体_GB2312" pitchFamily="49" charset="-122"/>
                <a:ea typeface="楷体_GB2312" pitchFamily="49" charset="-122"/>
              </a:rPr>
              <a:t>随机存储器（</a:t>
            </a:r>
            <a:r>
              <a:rPr lang="en-US" altLang="zh-CN" sz="2400" b="1">
                <a:solidFill>
                  <a:srgbClr val="A50021"/>
                </a:solidFill>
                <a:latin typeface="楷体_GB2312" pitchFamily="49" charset="-122"/>
                <a:ea typeface="楷体_GB2312" pitchFamily="49" charset="-122"/>
              </a:rPr>
              <a:t>RAM</a:t>
            </a:r>
            <a:r>
              <a:rPr lang="zh-CN" altLang="en-US" sz="2400" b="1">
                <a:solidFill>
                  <a:srgbClr val="A50021"/>
                </a:solidFill>
                <a:latin typeface="楷体_GB2312" pitchFamily="49" charset="-122"/>
                <a:ea typeface="楷体_GB2312" pitchFamily="49" charset="-122"/>
              </a:rPr>
              <a:t>） </a:t>
            </a:r>
          </a:p>
        </p:txBody>
      </p:sp>
      <p:sp>
        <p:nvSpPr>
          <p:cNvPr id="32770" name="文本占位符 1073154">
            <a:extLst>
              <a:ext uri="{FF2B5EF4-FFF2-40B4-BE49-F238E27FC236}">
                <a16:creationId xmlns:a16="http://schemas.microsoft.com/office/drawing/2014/main" id="{7A04C472-5C62-4F41-B287-604CAE94C649}"/>
              </a:ext>
            </a:extLst>
          </p:cNvPr>
          <p:cNvSpPr>
            <a:spLocks noGrp="1" noChangeArrowheads="1"/>
          </p:cNvSpPr>
          <p:nvPr>
            <p:ph idx="1"/>
          </p:nvPr>
        </p:nvSpPr>
        <p:spPr>
          <a:xfrm>
            <a:off x="6083300" y="2871788"/>
            <a:ext cx="2736850" cy="1779587"/>
          </a:xfrm>
        </p:spPr>
        <p:txBody>
          <a:bodyPr/>
          <a:lstStyle/>
          <a:p>
            <a:pPr>
              <a:buFontTx/>
              <a:buNone/>
            </a:pPr>
            <a:r>
              <a:rPr lang="zh-CN" altLang="en-US" sz="2400" b="1">
                <a:solidFill>
                  <a:srgbClr val="A50021"/>
                </a:solidFill>
              </a:rPr>
              <a:t>掩模式</a:t>
            </a:r>
            <a:r>
              <a:rPr lang="en-US" altLang="zh-CN" sz="2400" b="1">
                <a:solidFill>
                  <a:srgbClr val="A50021"/>
                </a:solidFill>
              </a:rPr>
              <a:t>ROM</a:t>
            </a:r>
          </a:p>
          <a:p>
            <a:pPr>
              <a:buFontTx/>
              <a:buNone/>
            </a:pPr>
            <a:r>
              <a:rPr lang="zh-CN" altLang="en-US" sz="2400" b="1">
                <a:solidFill>
                  <a:srgbClr val="A50021"/>
                </a:solidFill>
              </a:rPr>
              <a:t>可编程式</a:t>
            </a:r>
            <a:r>
              <a:rPr lang="en-US" altLang="zh-CN" sz="2400" b="1">
                <a:solidFill>
                  <a:srgbClr val="A50021"/>
                </a:solidFill>
              </a:rPr>
              <a:t>PROM </a:t>
            </a:r>
          </a:p>
          <a:p>
            <a:pPr>
              <a:buFontTx/>
              <a:buNone/>
            </a:pPr>
            <a:r>
              <a:rPr lang="zh-CN" altLang="en-US" sz="2400" b="1">
                <a:solidFill>
                  <a:srgbClr val="A50021"/>
                </a:solidFill>
              </a:rPr>
              <a:t>可擦写式</a:t>
            </a:r>
            <a:r>
              <a:rPr lang="en-US" altLang="zh-CN" sz="2400" b="1">
                <a:solidFill>
                  <a:srgbClr val="A50021"/>
                </a:solidFill>
              </a:rPr>
              <a:t>EPROM</a:t>
            </a:r>
          </a:p>
          <a:p>
            <a:pPr>
              <a:buFontTx/>
              <a:buNone/>
            </a:pPr>
            <a:r>
              <a:rPr lang="zh-CN" altLang="en-US" sz="2400" b="1">
                <a:solidFill>
                  <a:srgbClr val="A50021"/>
                </a:solidFill>
              </a:rPr>
              <a:t>电擦写式</a:t>
            </a:r>
            <a:r>
              <a:rPr lang="en-US" altLang="zh-CN" sz="2400" b="1">
                <a:solidFill>
                  <a:srgbClr val="A50021"/>
                </a:solidFill>
              </a:rPr>
              <a:t>EEPROM</a:t>
            </a:r>
          </a:p>
        </p:txBody>
      </p:sp>
      <p:sp>
        <p:nvSpPr>
          <p:cNvPr id="32771" name="文本框 1073155">
            <a:extLst>
              <a:ext uri="{FF2B5EF4-FFF2-40B4-BE49-F238E27FC236}">
                <a16:creationId xmlns:a16="http://schemas.microsoft.com/office/drawing/2014/main" id="{BD1BE9A9-D909-43D4-9B6F-FDE0577BEE8A}"/>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a:t>
            </a:r>
            <a:r>
              <a:rPr lang="zh-CN" altLang="en-US" sz="2400" b="1">
                <a:solidFill>
                  <a:srgbClr val="A50021"/>
                </a:solidFill>
                <a:ea typeface="楷体_GB2312" pitchFamily="49" charset="-122"/>
              </a:rPr>
              <a:t>半导体存储器</a:t>
            </a:r>
            <a:r>
              <a:rPr lang="zh-CN" altLang="en-US" sz="2400" b="1">
                <a:ea typeface="楷体_GB2312" pitchFamily="49" charset="-122"/>
              </a:rPr>
              <a:t>）</a:t>
            </a:r>
            <a:endParaRPr lang="zh-CN" altLang="en-US" sz="2400">
              <a:latin typeface="Times New Roman" panose="02020603050405020304" pitchFamily="18" charset="0"/>
              <a:ea typeface="楷体_GB2312" pitchFamily="49" charset="-122"/>
            </a:endParaRPr>
          </a:p>
        </p:txBody>
      </p:sp>
      <p:sp>
        <p:nvSpPr>
          <p:cNvPr id="32772" name="左大括号 1073156">
            <a:extLst>
              <a:ext uri="{FF2B5EF4-FFF2-40B4-BE49-F238E27FC236}">
                <a16:creationId xmlns:a16="http://schemas.microsoft.com/office/drawing/2014/main" id="{D1DF2847-6A00-45E2-85A9-4602719D5BB6}"/>
              </a:ext>
            </a:extLst>
          </p:cNvPr>
          <p:cNvSpPr>
            <a:spLocks/>
          </p:cNvSpPr>
          <p:nvPr/>
        </p:nvSpPr>
        <p:spPr bwMode="auto">
          <a:xfrm>
            <a:off x="5810250" y="294798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2773" name="文本框 1073157">
            <a:extLst>
              <a:ext uri="{FF2B5EF4-FFF2-40B4-BE49-F238E27FC236}">
                <a16:creationId xmlns:a16="http://schemas.microsoft.com/office/drawing/2014/main" id="{2ADD301F-FA4E-47F1-A0D7-F3531E091DAF}"/>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solidFill>
                  <a:srgbClr val="A50021"/>
                </a:solidFill>
                <a:latin typeface="楷体_GB2312" pitchFamily="49" charset="-122"/>
                <a:ea typeface="楷体_GB2312" pitchFamily="49" charset="-122"/>
              </a:rPr>
              <a:t>静态</a:t>
            </a:r>
            <a:r>
              <a:rPr lang="en-US" altLang="zh-CN" sz="2400" b="1">
                <a:solidFill>
                  <a:srgbClr val="A50021"/>
                </a:solidFill>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solidFill>
                  <a:srgbClr val="A50021"/>
                </a:solidFill>
                <a:latin typeface="楷体_GB2312" pitchFamily="49" charset="-122"/>
                <a:ea typeface="楷体_GB2312" pitchFamily="49" charset="-122"/>
              </a:rPr>
              <a:t>动态</a:t>
            </a:r>
            <a:r>
              <a:rPr lang="en-US" altLang="zh-CN" sz="2400" b="1">
                <a:solidFill>
                  <a:srgbClr val="A50021"/>
                </a:solidFill>
                <a:latin typeface="楷体_GB2312" pitchFamily="49" charset="-122"/>
                <a:ea typeface="楷体_GB2312" pitchFamily="49" charset="-122"/>
              </a:rPr>
              <a:t>RAM</a:t>
            </a:r>
          </a:p>
        </p:txBody>
      </p:sp>
      <p:sp>
        <p:nvSpPr>
          <p:cNvPr id="32774" name="左大括号 1073158">
            <a:extLst>
              <a:ext uri="{FF2B5EF4-FFF2-40B4-BE49-F238E27FC236}">
                <a16:creationId xmlns:a16="http://schemas.microsoft.com/office/drawing/2014/main" id="{CC9A9C25-FD81-496C-9F98-8B365B12C756}"/>
              </a:ext>
            </a:extLst>
          </p:cNvPr>
          <p:cNvSpPr>
            <a:spLocks/>
          </p:cNvSpPr>
          <p:nvPr/>
        </p:nvSpPr>
        <p:spPr bwMode="auto">
          <a:xfrm>
            <a:off x="5843588" y="1776413"/>
            <a:ext cx="71437" cy="647700"/>
          </a:xfrm>
          <a:prstGeom prst="leftBrace">
            <a:avLst>
              <a:gd name="adj1" fmla="val 752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2775" name="标题 1073159">
            <a:extLst>
              <a:ext uri="{FF2B5EF4-FFF2-40B4-BE49-F238E27FC236}">
                <a16:creationId xmlns:a16="http://schemas.microsoft.com/office/drawing/2014/main" id="{B42455A6-F65B-44BF-BFC5-AA973F0E2D3F}"/>
              </a:ext>
            </a:extLst>
          </p:cNvPr>
          <p:cNvSpPr>
            <a:spLocks noGrp="1" noChangeArrowheads="1"/>
          </p:cNvSpPr>
          <p:nvPr>
            <p:ph type="title"/>
          </p:nvPr>
        </p:nvSpPr>
        <p:spPr>
          <a:xfrm>
            <a:off x="250825" y="260350"/>
            <a:ext cx="8637588" cy="747713"/>
          </a:xfrm>
        </p:spPr>
        <p:txBody>
          <a:bodyPr/>
          <a:lstStyle/>
          <a:p>
            <a:r>
              <a:rPr lang="zh-CN" altLang="en-US"/>
              <a:t>内容</a:t>
            </a:r>
          </a:p>
        </p:txBody>
      </p:sp>
      <p:sp>
        <p:nvSpPr>
          <p:cNvPr id="32776" name="文本框 1073160">
            <a:extLst>
              <a:ext uri="{FF2B5EF4-FFF2-40B4-BE49-F238E27FC236}">
                <a16:creationId xmlns:a16="http://schemas.microsoft.com/office/drawing/2014/main" id="{099FC225-A469-4809-9671-6720C1926F26}"/>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A50021"/>
                </a:solidFill>
                <a:latin typeface="楷体_GB2312" pitchFamily="49" charset="-122"/>
                <a:ea typeface="楷体_GB2312" pitchFamily="49" charset="-122"/>
              </a:rPr>
              <a:t>只读存储器（</a:t>
            </a:r>
            <a:r>
              <a:rPr lang="en-US" altLang="zh-CN" sz="2400" b="1">
                <a:solidFill>
                  <a:srgbClr val="A50021"/>
                </a:solidFill>
                <a:latin typeface="楷体_GB2312" pitchFamily="49" charset="-122"/>
                <a:ea typeface="楷体_GB2312" pitchFamily="49" charset="-122"/>
              </a:rPr>
              <a:t>ROM</a:t>
            </a:r>
            <a:r>
              <a:rPr lang="zh-CN" altLang="en-US" sz="2400" b="1">
                <a:solidFill>
                  <a:srgbClr val="A50021"/>
                </a:solidFill>
                <a:latin typeface="楷体_GB2312" pitchFamily="49" charset="-122"/>
                <a:ea typeface="楷体_GB2312" pitchFamily="49" charset="-122"/>
              </a:rPr>
              <a:t>） </a:t>
            </a:r>
          </a:p>
        </p:txBody>
      </p:sp>
      <p:sp>
        <p:nvSpPr>
          <p:cNvPr id="32777" name="左大括号 1073161">
            <a:extLst>
              <a:ext uri="{FF2B5EF4-FFF2-40B4-BE49-F238E27FC236}">
                <a16:creationId xmlns:a16="http://schemas.microsoft.com/office/drawing/2014/main" id="{44016E48-0969-4178-8366-08B7D10F583C}"/>
              </a:ext>
            </a:extLst>
          </p:cNvPr>
          <p:cNvSpPr>
            <a:spLocks/>
          </p:cNvSpPr>
          <p:nvPr/>
        </p:nvSpPr>
        <p:spPr bwMode="auto">
          <a:xfrm>
            <a:off x="2803525" y="2079625"/>
            <a:ext cx="254000" cy="1630363"/>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2778" name="文本框 1073162">
            <a:extLst>
              <a:ext uri="{FF2B5EF4-FFF2-40B4-BE49-F238E27FC236}">
                <a16:creationId xmlns:a16="http://schemas.microsoft.com/office/drawing/2014/main" id="{538E789C-96A3-4B66-BDC5-B23E75FC2820}"/>
              </a:ext>
            </a:extLst>
          </p:cNvPr>
          <p:cNvSpPr txBox="1">
            <a:spLocks noChangeArrowheads="1"/>
          </p:cNvSpPr>
          <p:nvPr/>
        </p:nvSpPr>
        <p:spPr bwMode="auto">
          <a:xfrm>
            <a:off x="539750" y="4941888"/>
            <a:ext cx="39608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海明码</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提高访存速度的措施</a:t>
            </a:r>
          </a:p>
        </p:txBody>
      </p:sp>
      <p:sp>
        <p:nvSpPr>
          <p:cNvPr id="32779" name="文本框 1073163">
            <a:extLst>
              <a:ext uri="{FF2B5EF4-FFF2-40B4-BE49-F238E27FC236}">
                <a16:creationId xmlns:a16="http://schemas.microsoft.com/office/drawing/2014/main" id="{EFCD1853-21EF-4302-80E9-0F8A4D17A602}"/>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072129">
            <a:extLst>
              <a:ext uri="{FF2B5EF4-FFF2-40B4-BE49-F238E27FC236}">
                <a16:creationId xmlns:a16="http://schemas.microsoft.com/office/drawing/2014/main" id="{33B1A625-5C9F-4411-AE29-8E2BF03C6FB7}"/>
              </a:ext>
            </a:extLst>
          </p:cNvPr>
          <p:cNvSpPr>
            <a:spLocks noGrp="1" noChangeArrowheads="1"/>
          </p:cNvSpPr>
          <p:nvPr>
            <p:ph type="title"/>
          </p:nvPr>
        </p:nvSpPr>
        <p:spPr/>
        <p:txBody>
          <a:bodyPr/>
          <a:lstStyle/>
          <a:p>
            <a:r>
              <a:rPr lang="zh-CN" altLang="en-US"/>
              <a:t>半导体存储芯片的基本结构</a:t>
            </a:r>
          </a:p>
        </p:txBody>
      </p:sp>
      <p:sp>
        <p:nvSpPr>
          <p:cNvPr id="33794" name="文本占位符 1072130">
            <a:extLst>
              <a:ext uri="{FF2B5EF4-FFF2-40B4-BE49-F238E27FC236}">
                <a16:creationId xmlns:a16="http://schemas.microsoft.com/office/drawing/2014/main" id="{091F9C2C-971C-4FFB-8EE3-F641809156F4}"/>
              </a:ext>
            </a:extLst>
          </p:cNvPr>
          <p:cNvSpPr>
            <a:spLocks noGrp="1" noChangeArrowheads="1"/>
          </p:cNvSpPr>
          <p:nvPr>
            <p:ph idx="1"/>
          </p:nvPr>
        </p:nvSpPr>
        <p:spPr>
          <a:xfrm>
            <a:off x="323850" y="1268413"/>
            <a:ext cx="8362950" cy="647700"/>
          </a:xfrm>
        </p:spPr>
        <p:txBody>
          <a:bodyPr/>
          <a:lstStyle/>
          <a:p>
            <a:pPr>
              <a:lnSpc>
                <a:spcPct val="90000"/>
              </a:lnSpc>
            </a:pPr>
            <a:r>
              <a:rPr lang="zh-CN" altLang="en-US" sz="2800"/>
              <a:t>现代计算机的主存储器都由半导体集成电路构成。</a:t>
            </a:r>
          </a:p>
        </p:txBody>
      </p:sp>
      <p:grpSp>
        <p:nvGrpSpPr>
          <p:cNvPr id="33795" name="组合 1072154">
            <a:extLst>
              <a:ext uri="{FF2B5EF4-FFF2-40B4-BE49-F238E27FC236}">
                <a16:creationId xmlns:a16="http://schemas.microsoft.com/office/drawing/2014/main" id="{8111427D-788B-4816-9292-89526C2B01BB}"/>
              </a:ext>
            </a:extLst>
          </p:cNvPr>
          <p:cNvGrpSpPr>
            <a:grpSpLocks/>
          </p:cNvGrpSpPr>
          <p:nvPr/>
        </p:nvGrpSpPr>
        <p:grpSpPr bwMode="auto">
          <a:xfrm>
            <a:off x="611188" y="2276475"/>
            <a:ext cx="7694612" cy="3097213"/>
            <a:chOff x="437" y="1434"/>
            <a:chExt cx="4847" cy="1951"/>
          </a:xfrm>
        </p:grpSpPr>
        <p:sp>
          <p:nvSpPr>
            <p:cNvPr id="33796" name="文本框 1072131">
              <a:extLst>
                <a:ext uri="{FF2B5EF4-FFF2-40B4-BE49-F238E27FC236}">
                  <a16:creationId xmlns:a16="http://schemas.microsoft.com/office/drawing/2014/main" id="{6B5B066C-3816-4ABC-B197-B915B6065A73}"/>
                </a:ext>
              </a:extLst>
            </p:cNvPr>
            <p:cNvSpPr txBox="1">
              <a:spLocks noChangeArrowheads="1"/>
            </p:cNvSpPr>
            <p:nvPr/>
          </p:nvSpPr>
          <p:spPr bwMode="auto">
            <a:xfrm>
              <a:off x="2291" y="1616"/>
              <a:ext cx="1043" cy="15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b="1">
                  <a:ea typeface="楷体_GB2312" pitchFamily="49" charset="-122"/>
                </a:rPr>
                <a:t>存</a:t>
              </a:r>
            </a:p>
            <a:p>
              <a:pPr algn="ctr"/>
              <a:r>
                <a:rPr lang="zh-CN" altLang="en-US" sz="2800" b="1">
                  <a:ea typeface="楷体_GB2312" pitchFamily="49" charset="-122"/>
                </a:rPr>
                <a:t>储</a:t>
              </a:r>
            </a:p>
            <a:p>
              <a:pPr algn="ctr"/>
              <a:r>
                <a:rPr lang="zh-CN" altLang="en-US" sz="2800" b="1">
                  <a:ea typeface="楷体_GB2312" pitchFamily="49" charset="-122"/>
                </a:rPr>
                <a:t>矩</a:t>
              </a:r>
            </a:p>
            <a:p>
              <a:pPr algn="ctr"/>
              <a:r>
                <a:rPr lang="zh-CN" altLang="en-US" sz="2800" b="1">
                  <a:ea typeface="楷体_GB2312" pitchFamily="49" charset="-122"/>
                </a:rPr>
                <a:t>阵</a:t>
              </a:r>
            </a:p>
          </p:txBody>
        </p:sp>
        <p:sp>
          <p:nvSpPr>
            <p:cNvPr id="33797" name="文本框 1072132">
              <a:extLst>
                <a:ext uri="{FF2B5EF4-FFF2-40B4-BE49-F238E27FC236}">
                  <a16:creationId xmlns:a16="http://schemas.microsoft.com/office/drawing/2014/main" id="{94BF1852-3426-43C9-A2D4-0F6E73B3CA6B}"/>
                </a:ext>
              </a:extLst>
            </p:cNvPr>
            <p:cNvSpPr txBox="1">
              <a:spLocks noChangeArrowheads="1"/>
            </p:cNvSpPr>
            <p:nvPr/>
          </p:nvSpPr>
          <p:spPr bwMode="auto">
            <a:xfrm>
              <a:off x="1519" y="1616"/>
              <a:ext cx="499" cy="15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b="1">
                  <a:ea typeface="楷体_GB2312" pitchFamily="49" charset="-122"/>
                </a:rPr>
                <a:t>译</a:t>
              </a:r>
            </a:p>
            <a:p>
              <a:pPr algn="ctr"/>
              <a:r>
                <a:rPr lang="zh-CN" altLang="en-US" sz="2800" b="1">
                  <a:ea typeface="楷体_GB2312" pitchFamily="49" charset="-122"/>
                </a:rPr>
                <a:t>码</a:t>
              </a:r>
            </a:p>
            <a:p>
              <a:pPr algn="ctr"/>
              <a:r>
                <a:rPr lang="zh-CN" altLang="en-US" sz="2800" b="1">
                  <a:ea typeface="楷体_GB2312" pitchFamily="49" charset="-122"/>
                </a:rPr>
                <a:t>驱</a:t>
              </a:r>
            </a:p>
            <a:p>
              <a:pPr algn="ctr"/>
              <a:r>
                <a:rPr lang="zh-CN" altLang="en-US" sz="2800" b="1">
                  <a:ea typeface="楷体_GB2312" pitchFamily="49" charset="-122"/>
                </a:rPr>
                <a:t>动</a:t>
              </a:r>
            </a:p>
          </p:txBody>
        </p:sp>
        <p:sp>
          <p:nvSpPr>
            <p:cNvPr id="33798" name="文本框 1072133">
              <a:extLst>
                <a:ext uri="{FF2B5EF4-FFF2-40B4-BE49-F238E27FC236}">
                  <a16:creationId xmlns:a16="http://schemas.microsoft.com/office/drawing/2014/main" id="{85CC1A02-AE7A-4147-BF73-EB2873AAA5DC}"/>
                </a:ext>
              </a:extLst>
            </p:cNvPr>
            <p:cNvSpPr txBox="1">
              <a:spLocks noChangeArrowheads="1"/>
            </p:cNvSpPr>
            <p:nvPr/>
          </p:nvSpPr>
          <p:spPr bwMode="auto">
            <a:xfrm>
              <a:off x="3651" y="1616"/>
              <a:ext cx="499" cy="1563"/>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800" b="1">
                  <a:ea typeface="楷体_GB2312" pitchFamily="49" charset="-122"/>
                </a:rPr>
                <a:t>读</a:t>
              </a:r>
            </a:p>
            <a:p>
              <a:pPr algn="ctr"/>
              <a:r>
                <a:rPr lang="zh-CN" altLang="en-US" sz="2800" b="1">
                  <a:ea typeface="楷体_GB2312" pitchFamily="49" charset="-122"/>
                </a:rPr>
                <a:t>写</a:t>
              </a:r>
            </a:p>
            <a:p>
              <a:pPr algn="ctr"/>
              <a:r>
                <a:rPr lang="zh-CN" altLang="en-US" sz="2800" b="1">
                  <a:ea typeface="楷体_GB2312" pitchFamily="49" charset="-122"/>
                </a:rPr>
                <a:t>电</a:t>
              </a:r>
            </a:p>
            <a:p>
              <a:pPr algn="ctr"/>
              <a:r>
                <a:rPr lang="zh-CN" altLang="en-US" sz="2800" b="1">
                  <a:ea typeface="楷体_GB2312" pitchFamily="49" charset="-122"/>
                </a:rPr>
                <a:t>路</a:t>
              </a:r>
            </a:p>
          </p:txBody>
        </p:sp>
        <p:sp>
          <p:nvSpPr>
            <p:cNvPr id="33799" name="矩形 1072134">
              <a:extLst>
                <a:ext uri="{FF2B5EF4-FFF2-40B4-BE49-F238E27FC236}">
                  <a16:creationId xmlns:a16="http://schemas.microsoft.com/office/drawing/2014/main" id="{44D38EB2-BBB3-43C3-B4FF-95335489A333}"/>
                </a:ext>
              </a:extLst>
            </p:cNvPr>
            <p:cNvSpPr>
              <a:spLocks noChangeArrowheads="1"/>
            </p:cNvSpPr>
            <p:nvPr/>
          </p:nvSpPr>
          <p:spPr bwMode="auto">
            <a:xfrm>
              <a:off x="1384" y="1434"/>
              <a:ext cx="2948" cy="1951"/>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3800" name="直接连接符 1072135">
              <a:extLst>
                <a:ext uri="{FF2B5EF4-FFF2-40B4-BE49-F238E27FC236}">
                  <a16:creationId xmlns:a16="http://schemas.microsoft.com/office/drawing/2014/main" id="{CE77112E-67EE-4116-8D52-1CEF4BFC333F}"/>
                </a:ext>
              </a:extLst>
            </p:cNvPr>
            <p:cNvSpPr>
              <a:spLocks noChangeShapeType="1"/>
            </p:cNvSpPr>
            <p:nvPr/>
          </p:nvSpPr>
          <p:spPr bwMode="auto">
            <a:xfrm>
              <a:off x="914" y="1570"/>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直接连接符 1072136">
              <a:extLst>
                <a:ext uri="{FF2B5EF4-FFF2-40B4-BE49-F238E27FC236}">
                  <a16:creationId xmlns:a16="http://schemas.microsoft.com/office/drawing/2014/main" id="{3C9E95D5-F3CD-43A5-8491-C5B0C1B08635}"/>
                </a:ext>
              </a:extLst>
            </p:cNvPr>
            <p:cNvSpPr>
              <a:spLocks noChangeShapeType="1"/>
            </p:cNvSpPr>
            <p:nvPr/>
          </p:nvSpPr>
          <p:spPr bwMode="auto">
            <a:xfrm>
              <a:off x="914" y="1706"/>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2" name="直接连接符 1072137">
              <a:extLst>
                <a:ext uri="{FF2B5EF4-FFF2-40B4-BE49-F238E27FC236}">
                  <a16:creationId xmlns:a16="http://schemas.microsoft.com/office/drawing/2014/main" id="{D680AAA7-3CF9-4DFB-AF19-2C01CFC2CB75}"/>
                </a:ext>
              </a:extLst>
            </p:cNvPr>
            <p:cNvSpPr>
              <a:spLocks noChangeShapeType="1"/>
            </p:cNvSpPr>
            <p:nvPr/>
          </p:nvSpPr>
          <p:spPr bwMode="auto">
            <a:xfrm>
              <a:off x="914" y="2568"/>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3" name="直接连接符 1072138">
              <a:extLst>
                <a:ext uri="{FF2B5EF4-FFF2-40B4-BE49-F238E27FC236}">
                  <a16:creationId xmlns:a16="http://schemas.microsoft.com/office/drawing/2014/main" id="{F79DE016-AD35-4EBF-8E2B-43DB67E648FE}"/>
                </a:ext>
              </a:extLst>
            </p:cNvPr>
            <p:cNvSpPr>
              <a:spLocks noChangeShapeType="1"/>
            </p:cNvSpPr>
            <p:nvPr/>
          </p:nvSpPr>
          <p:spPr bwMode="auto">
            <a:xfrm>
              <a:off x="914" y="2704"/>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4" name="直接连接符 1072140">
              <a:extLst>
                <a:ext uri="{FF2B5EF4-FFF2-40B4-BE49-F238E27FC236}">
                  <a16:creationId xmlns:a16="http://schemas.microsoft.com/office/drawing/2014/main" id="{3EF867AF-6D33-47C1-8A90-5D650B2BCC86}"/>
                </a:ext>
              </a:extLst>
            </p:cNvPr>
            <p:cNvSpPr>
              <a:spLocks noChangeShapeType="1"/>
            </p:cNvSpPr>
            <p:nvPr/>
          </p:nvSpPr>
          <p:spPr bwMode="auto">
            <a:xfrm>
              <a:off x="919" y="3158"/>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5" name="直接连接符 1072141">
              <a:extLst>
                <a:ext uri="{FF2B5EF4-FFF2-40B4-BE49-F238E27FC236}">
                  <a16:creationId xmlns:a16="http://schemas.microsoft.com/office/drawing/2014/main" id="{DDC9A4EF-CECF-483B-B08A-BD2836B443BB}"/>
                </a:ext>
              </a:extLst>
            </p:cNvPr>
            <p:cNvSpPr>
              <a:spLocks noChangeShapeType="1"/>
            </p:cNvSpPr>
            <p:nvPr/>
          </p:nvSpPr>
          <p:spPr bwMode="auto">
            <a:xfrm>
              <a:off x="1111" y="1842"/>
              <a:ext cx="0" cy="54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06" name="文本框 1072142">
              <a:extLst>
                <a:ext uri="{FF2B5EF4-FFF2-40B4-BE49-F238E27FC236}">
                  <a16:creationId xmlns:a16="http://schemas.microsoft.com/office/drawing/2014/main" id="{ED91A6B8-3FA4-4FA8-9143-D40E32C8E8E2}"/>
                </a:ext>
              </a:extLst>
            </p:cNvPr>
            <p:cNvSpPr txBox="1">
              <a:spLocks noChangeArrowheads="1"/>
            </p:cNvSpPr>
            <p:nvPr/>
          </p:nvSpPr>
          <p:spPr bwMode="auto">
            <a:xfrm>
              <a:off x="437" y="1574"/>
              <a:ext cx="26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地</a:t>
              </a:r>
            </a:p>
            <a:p>
              <a:pPr algn="ctr"/>
              <a:r>
                <a:rPr lang="zh-CN" altLang="en-US"/>
                <a:t>址</a:t>
              </a:r>
            </a:p>
            <a:p>
              <a:pPr algn="ctr"/>
              <a:r>
                <a:rPr lang="zh-CN" altLang="en-US"/>
                <a:t>线</a:t>
              </a:r>
            </a:p>
          </p:txBody>
        </p:sp>
        <p:sp>
          <p:nvSpPr>
            <p:cNvPr id="33807" name="文本框 1072143">
              <a:extLst>
                <a:ext uri="{FF2B5EF4-FFF2-40B4-BE49-F238E27FC236}">
                  <a16:creationId xmlns:a16="http://schemas.microsoft.com/office/drawing/2014/main" id="{6FC26CB4-5927-4E09-833F-BF1079440926}"/>
                </a:ext>
              </a:extLst>
            </p:cNvPr>
            <p:cNvSpPr txBox="1">
              <a:spLocks noChangeArrowheads="1"/>
            </p:cNvSpPr>
            <p:nvPr/>
          </p:nvSpPr>
          <p:spPr bwMode="auto">
            <a:xfrm>
              <a:off x="518" y="2927"/>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片选线</a:t>
              </a:r>
            </a:p>
          </p:txBody>
        </p:sp>
        <p:sp>
          <p:nvSpPr>
            <p:cNvPr id="33808" name="左大括号 1072144">
              <a:extLst>
                <a:ext uri="{FF2B5EF4-FFF2-40B4-BE49-F238E27FC236}">
                  <a16:creationId xmlns:a16="http://schemas.microsoft.com/office/drawing/2014/main" id="{31DCB853-018E-4CEE-AACD-D72FD7016733}"/>
                </a:ext>
              </a:extLst>
            </p:cNvPr>
            <p:cNvSpPr>
              <a:spLocks/>
            </p:cNvSpPr>
            <p:nvPr/>
          </p:nvSpPr>
          <p:spPr bwMode="auto">
            <a:xfrm>
              <a:off x="703" y="1565"/>
              <a:ext cx="181" cy="1134"/>
            </a:xfrm>
            <a:prstGeom prst="leftBrace">
              <a:avLst>
                <a:gd name="adj1" fmla="val 5200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3809" name="直接连接符 1072145">
              <a:extLst>
                <a:ext uri="{FF2B5EF4-FFF2-40B4-BE49-F238E27FC236}">
                  <a16:creationId xmlns:a16="http://schemas.microsoft.com/office/drawing/2014/main" id="{08B23BFF-2192-406C-956B-51C8C2A1EDE9}"/>
                </a:ext>
              </a:extLst>
            </p:cNvPr>
            <p:cNvSpPr>
              <a:spLocks noChangeShapeType="1"/>
            </p:cNvSpPr>
            <p:nvPr/>
          </p:nvSpPr>
          <p:spPr bwMode="auto">
            <a:xfrm>
              <a:off x="4368" y="1525"/>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0" name="直接连接符 1072146">
              <a:extLst>
                <a:ext uri="{FF2B5EF4-FFF2-40B4-BE49-F238E27FC236}">
                  <a16:creationId xmlns:a16="http://schemas.microsoft.com/office/drawing/2014/main" id="{C77EC23B-84A6-4F2D-98C0-1D70EDB35D52}"/>
                </a:ext>
              </a:extLst>
            </p:cNvPr>
            <p:cNvSpPr>
              <a:spLocks noChangeShapeType="1"/>
            </p:cNvSpPr>
            <p:nvPr/>
          </p:nvSpPr>
          <p:spPr bwMode="auto">
            <a:xfrm>
              <a:off x="4368" y="1661"/>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1" name="直接连接符 1072147">
              <a:extLst>
                <a:ext uri="{FF2B5EF4-FFF2-40B4-BE49-F238E27FC236}">
                  <a16:creationId xmlns:a16="http://schemas.microsoft.com/office/drawing/2014/main" id="{7725CEFA-6A5A-4620-B3D3-23F37413045A}"/>
                </a:ext>
              </a:extLst>
            </p:cNvPr>
            <p:cNvSpPr>
              <a:spLocks noChangeShapeType="1"/>
            </p:cNvSpPr>
            <p:nvPr/>
          </p:nvSpPr>
          <p:spPr bwMode="auto">
            <a:xfrm>
              <a:off x="4368" y="2523"/>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直接连接符 1072148">
              <a:extLst>
                <a:ext uri="{FF2B5EF4-FFF2-40B4-BE49-F238E27FC236}">
                  <a16:creationId xmlns:a16="http://schemas.microsoft.com/office/drawing/2014/main" id="{6A11AA58-38DF-43F6-982D-9EBFDE2104C9}"/>
                </a:ext>
              </a:extLst>
            </p:cNvPr>
            <p:cNvSpPr>
              <a:spLocks noChangeShapeType="1"/>
            </p:cNvSpPr>
            <p:nvPr/>
          </p:nvSpPr>
          <p:spPr bwMode="auto">
            <a:xfrm>
              <a:off x="4368" y="2659"/>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直接连接符 1072149">
              <a:extLst>
                <a:ext uri="{FF2B5EF4-FFF2-40B4-BE49-F238E27FC236}">
                  <a16:creationId xmlns:a16="http://schemas.microsoft.com/office/drawing/2014/main" id="{3A152801-BD7B-499A-BEB1-5C7812AEFDC9}"/>
                </a:ext>
              </a:extLst>
            </p:cNvPr>
            <p:cNvSpPr>
              <a:spLocks noChangeShapeType="1"/>
            </p:cNvSpPr>
            <p:nvPr/>
          </p:nvSpPr>
          <p:spPr bwMode="auto">
            <a:xfrm>
              <a:off x="4565" y="1797"/>
              <a:ext cx="0" cy="54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4" name="文本框 1072150">
              <a:extLst>
                <a:ext uri="{FF2B5EF4-FFF2-40B4-BE49-F238E27FC236}">
                  <a16:creationId xmlns:a16="http://schemas.microsoft.com/office/drawing/2014/main" id="{EADAFE57-2A04-4B54-94DA-5BCF33280637}"/>
                </a:ext>
              </a:extLst>
            </p:cNvPr>
            <p:cNvSpPr txBox="1">
              <a:spLocks noChangeArrowheads="1"/>
            </p:cNvSpPr>
            <p:nvPr/>
          </p:nvSpPr>
          <p:spPr bwMode="auto">
            <a:xfrm>
              <a:off x="5012" y="1661"/>
              <a:ext cx="260"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数</a:t>
              </a:r>
            </a:p>
            <a:p>
              <a:pPr algn="ctr"/>
              <a:r>
                <a:rPr lang="zh-CN" altLang="en-US"/>
                <a:t>据</a:t>
              </a:r>
            </a:p>
            <a:p>
              <a:pPr algn="ctr"/>
              <a:r>
                <a:rPr lang="zh-CN" altLang="en-US"/>
                <a:t>线</a:t>
              </a:r>
            </a:p>
          </p:txBody>
        </p:sp>
        <p:sp>
          <p:nvSpPr>
            <p:cNvPr id="33815" name="左大括号 1072151">
              <a:extLst>
                <a:ext uri="{FF2B5EF4-FFF2-40B4-BE49-F238E27FC236}">
                  <a16:creationId xmlns:a16="http://schemas.microsoft.com/office/drawing/2014/main" id="{3F869DAC-82A9-4D23-BBD1-E7493AE65F19}"/>
                </a:ext>
              </a:extLst>
            </p:cNvPr>
            <p:cNvSpPr>
              <a:spLocks/>
            </p:cNvSpPr>
            <p:nvPr/>
          </p:nvSpPr>
          <p:spPr bwMode="auto">
            <a:xfrm flipH="1">
              <a:off x="4840" y="1525"/>
              <a:ext cx="181" cy="1134"/>
            </a:xfrm>
            <a:prstGeom prst="leftBrace">
              <a:avLst>
                <a:gd name="adj1" fmla="val 5200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3816" name="直接连接符 1072152">
              <a:extLst>
                <a:ext uri="{FF2B5EF4-FFF2-40B4-BE49-F238E27FC236}">
                  <a16:creationId xmlns:a16="http://schemas.microsoft.com/office/drawing/2014/main" id="{E4B29206-1893-4F6E-8957-7BED9B243FF1}"/>
                </a:ext>
              </a:extLst>
            </p:cNvPr>
            <p:cNvSpPr>
              <a:spLocks noChangeShapeType="1"/>
            </p:cNvSpPr>
            <p:nvPr/>
          </p:nvSpPr>
          <p:spPr bwMode="auto">
            <a:xfrm>
              <a:off x="4347" y="3178"/>
              <a:ext cx="45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文本框 1072153">
              <a:extLst>
                <a:ext uri="{FF2B5EF4-FFF2-40B4-BE49-F238E27FC236}">
                  <a16:creationId xmlns:a16="http://schemas.microsoft.com/office/drawing/2014/main" id="{C407D33D-1FFA-49A4-93D6-0201AF9B1FF9}"/>
                </a:ext>
              </a:extLst>
            </p:cNvPr>
            <p:cNvSpPr txBox="1">
              <a:spLocks noChangeArrowheads="1"/>
            </p:cNvSpPr>
            <p:nvPr/>
          </p:nvSpPr>
          <p:spPr bwMode="auto">
            <a:xfrm>
              <a:off x="4408" y="2925"/>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读</a:t>
              </a:r>
              <a:r>
                <a:rPr lang="en-US" altLang="zh-CN"/>
                <a:t>/</a:t>
              </a:r>
              <a:r>
                <a:rPr lang="zh-CN" altLang="en-US"/>
                <a:t>写控制线</a:t>
              </a:r>
            </a:p>
          </p:txBody>
        </p:sp>
      </p:grpSp>
      <p:sp>
        <p:nvSpPr>
          <p:cNvPr id="1072156" name="矩形标注 1072155">
            <a:extLst>
              <a:ext uri="{FF2B5EF4-FFF2-40B4-BE49-F238E27FC236}">
                <a16:creationId xmlns:a16="http://schemas.microsoft.com/office/drawing/2014/main" id="{B96FB108-E55E-4946-8EFD-4110CD513406}"/>
              </a:ext>
            </a:extLst>
          </p:cNvPr>
          <p:cNvSpPr>
            <a:spLocks noChangeArrowheads="1"/>
          </p:cNvSpPr>
          <p:nvPr/>
        </p:nvSpPr>
        <p:spPr bwMode="auto">
          <a:xfrm>
            <a:off x="755650" y="5734050"/>
            <a:ext cx="4103688" cy="719138"/>
          </a:xfrm>
          <a:prstGeom prst="wedgeRectCallout">
            <a:avLst>
              <a:gd name="adj1" fmla="val -39398"/>
              <a:gd name="adj2" fmla="val -146907"/>
            </a:avLst>
          </a:prstGeom>
          <a:solidFill>
            <a:schemeClr val="accent1"/>
          </a:solidFill>
          <a:ln w="38100">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计算机系统中的存储器有许多芯片组成片选信号用来选择这些存储芯片。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2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21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081345">
            <a:extLst>
              <a:ext uri="{FF2B5EF4-FFF2-40B4-BE49-F238E27FC236}">
                <a16:creationId xmlns:a16="http://schemas.microsoft.com/office/drawing/2014/main" id="{F662BE9E-FA97-4073-A7A5-F7271BE68A6D}"/>
              </a:ext>
            </a:extLst>
          </p:cNvPr>
          <p:cNvSpPr>
            <a:spLocks noGrp="1" noChangeArrowheads="1"/>
          </p:cNvSpPr>
          <p:nvPr>
            <p:ph type="title"/>
          </p:nvPr>
        </p:nvSpPr>
        <p:spPr>
          <a:xfrm>
            <a:off x="250825" y="274638"/>
            <a:ext cx="8229600" cy="706437"/>
          </a:xfrm>
        </p:spPr>
        <p:txBody>
          <a:bodyPr/>
          <a:lstStyle/>
          <a:p>
            <a:r>
              <a:rPr lang="zh-CN" altLang="en-US" sz="3200"/>
              <a:t>半导体存储芯片的译码驱动方式</a:t>
            </a:r>
            <a:r>
              <a:rPr lang="en-US" altLang="zh-CN" sz="3200"/>
              <a:t>—</a:t>
            </a:r>
            <a:r>
              <a:rPr lang="zh-CN" altLang="en-US" sz="3200"/>
              <a:t>线选法</a:t>
            </a:r>
          </a:p>
        </p:txBody>
      </p:sp>
      <p:sp>
        <p:nvSpPr>
          <p:cNvPr id="34818" name="文本占位符 1081346">
            <a:extLst>
              <a:ext uri="{FF2B5EF4-FFF2-40B4-BE49-F238E27FC236}">
                <a16:creationId xmlns:a16="http://schemas.microsoft.com/office/drawing/2014/main" id="{E822308C-B244-48DC-B545-68B26C9D18ED}"/>
              </a:ext>
            </a:extLst>
          </p:cNvPr>
          <p:cNvSpPr>
            <a:spLocks noGrp="1" noChangeArrowheads="1"/>
          </p:cNvSpPr>
          <p:nvPr>
            <p:ph idx="1"/>
          </p:nvPr>
        </p:nvSpPr>
        <p:spPr>
          <a:xfrm>
            <a:off x="457200" y="1268413"/>
            <a:ext cx="2530475" cy="4968875"/>
          </a:xfrm>
        </p:spPr>
        <p:txBody>
          <a:bodyPr/>
          <a:lstStyle/>
          <a:p>
            <a:pPr>
              <a:lnSpc>
                <a:spcPct val="90000"/>
              </a:lnSpc>
            </a:pPr>
            <a:r>
              <a:rPr lang="zh-CN" altLang="en-US" sz="2800"/>
              <a:t>特点：用一根字选择线（字线）直接选中一个存储单元的各位（如一个字节）。</a:t>
            </a:r>
          </a:p>
          <a:p>
            <a:pPr>
              <a:lnSpc>
                <a:spcPct val="90000"/>
              </a:lnSpc>
            </a:pPr>
            <a:r>
              <a:rPr lang="zh-CN" altLang="en-US" sz="2800"/>
              <a:t>这种方式结构简单，但适于容量不大的存储芯片。</a:t>
            </a:r>
          </a:p>
        </p:txBody>
      </p:sp>
      <p:graphicFrame>
        <p:nvGraphicFramePr>
          <p:cNvPr id="34819" name="对象 1081349">
            <a:extLst>
              <a:ext uri="{FF2B5EF4-FFF2-40B4-BE49-F238E27FC236}">
                <a16:creationId xmlns:a16="http://schemas.microsoft.com/office/drawing/2014/main" id="{A9A39217-325F-4D9C-8C11-E53BF3C54A52}"/>
              </a:ext>
            </a:extLst>
          </p:cNvPr>
          <p:cNvGraphicFramePr>
            <a:graphicFrameLocks/>
          </p:cNvGraphicFramePr>
          <p:nvPr/>
        </p:nvGraphicFramePr>
        <p:xfrm>
          <a:off x="3203575" y="1268413"/>
          <a:ext cx="5616575" cy="5156200"/>
        </p:xfrm>
        <a:graphic>
          <a:graphicData uri="http://schemas.openxmlformats.org/presentationml/2006/ole">
            <mc:AlternateContent xmlns:mc="http://schemas.openxmlformats.org/markup-compatibility/2006">
              <mc:Choice xmlns:v="urn:schemas-microsoft-com:vml" Requires="v">
                <p:oleObj spid="_x0000_s34840" r:id="rId4" imgW="3371429" imgH="3095238" progId="Paint.Picture">
                  <p:embed/>
                </p:oleObj>
              </mc:Choice>
              <mc:Fallback>
                <p:oleObj r:id="rId4" imgW="3371429" imgH="3095238" progId="Paint.Picture">
                  <p:embed/>
                  <p:pic>
                    <p:nvPicPr>
                      <p:cNvPr id="0" name="对象 108134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1268413"/>
                        <a:ext cx="5616575"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082369">
            <a:extLst>
              <a:ext uri="{FF2B5EF4-FFF2-40B4-BE49-F238E27FC236}">
                <a16:creationId xmlns:a16="http://schemas.microsoft.com/office/drawing/2014/main" id="{5F5ACC7F-5BE7-4B93-8838-32811D5C82A0}"/>
              </a:ext>
            </a:extLst>
          </p:cNvPr>
          <p:cNvSpPr>
            <a:spLocks noGrp="1" noChangeArrowheads="1"/>
          </p:cNvSpPr>
          <p:nvPr>
            <p:ph type="title"/>
          </p:nvPr>
        </p:nvSpPr>
        <p:spPr>
          <a:xfrm>
            <a:off x="250825" y="274638"/>
            <a:ext cx="8229600" cy="706437"/>
          </a:xfrm>
        </p:spPr>
        <p:txBody>
          <a:bodyPr/>
          <a:lstStyle/>
          <a:p>
            <a:r>
              <a:rPr lang="zh-CN" altLang="en-US" sz="3200"/>
              <a:t>半导体存储芯片的译码驱动方式</a:t>
            </a:r>
            <a:r>
              <a:rPr lang="en-US" altLang="zh-CN" sz="3200"/>
              <a:t>—</a:t>
            </a:r>
            <a:r>
              <a:rPr lang="zh-CN" altLang="en-US" sz="3200"/>
              <a:t>重合法</a:t>
            </a:r>
          </a:p>
        </p:txBody>
      </p:sp>
      <p:sp>
        <p:nvSpPr>
          <p:cNvPr id="36866" name="文本占位符 1082370">
            <a:extLst>
              <a:ext uri="{FF2B5EF4-FFF2-40B4-BE49-F238E27FC236}">
                <a16:creationId xmlns:a16="http://schemas.microsoft.com/office/drawing/2014/main" id="{EDB4BCB0-4A92-424A-8725-7FB448E697FC}"/>
              </a:ext>
            </a:extLst>
          </p:cNvPr>
          <p:cNvSpPr>
            <a:spLocks noGrp="1" noChangeArrowheads="1"/>
          </p:cNvSpPr>
          <p:nvPr>
            <p:ph idx="1"/>
          </p:nvPr>
        </p:nvSpPr>
        <p:spPr>
          <a:xfrm>
            <a:off x="457200" y="1268413"/>
            <a:ext cx="2459038" cy="4105275"/>
          </a:xfrm>
        </p:spPr>
        <p:txBody>
          <a:bodyPr/>
          <a:lstStyle/>
          <a:p>
            <a:r>
              <a:rPr lang="zh-CN" altLang="en-US"/>
              <a:t>特点：被选单元有</a:t>
            </a:r>
            <a:r>
              <a:rPr lang="en-US" altLang="zh-CN"/>
              <a:t>X</a:t>
            </a:r>
            <a:r>
              <a:rPr lang="zh-CN" altLang="en-US"/>
              <a:t>、</a:t>
            </a:r>
            <a:r>
              <a:rPr lang="en-US" altLang="zh-CN"/>
              <a:t>Y</a:t>
            </a:r>
            <a:r>
              <a:rPr lang="zh-CN" altLang="en-US"/>
              <a:t>两个方向的地址决定，因此叫重合法。</a:t>
            </a:r>
          </a:p>
        </p:txBody>
      </p:sp>
      <p:graphicFrame>
        <p:nvGraphicFramePr>
          <p:cNvPr id="36867" name="对象 1082373">
            <a:extLst>
              <a:ext uri="{FF2B5EF4-FFF2-40B4-BE49-F238E27FC236}">
                <a16:creationId xmlns:a16="http://schemas.microsoft.com/office/drawing/2014/main" id="{E775302E-26DE-4A3A-ADA1-607A747E486D}"/>
              </a:ext>
            </a:extLst>
          </p:cNvPr>
          <p:cNvGraphicFramePr>
            <a:graphicFrameLocks/>
          </p:cNvGraphicFramePr>
          <p:nvPr/>
        </p:nvGraphicFramePr>
        <p:xfrm>
          <a:off x="3059113" y="1125538"/>
          <a:ext cx="5832475" cy="4511675"/>
        </p:xfrm>
        <a:graphic>
          <a:graphicData uri="http://schemas.openxmlformats.org/presentationml/2006/ole">
            <mc:AlternateContent xmlns:mc="http://schemas.openxmlformats.org/markup-compatibility/2006">
              <mc:Choice xmlns:v="urn:schemas-microsoft-com:vml" Requires="v">
                <p:oleObj spid="_x0000_s36889" r:id="rId4" imgW="4161905" imgH="3219899" progId="Paint.Picture">
                  <p:embed/>
                </p:oleObj>
              </mc:Choice>
              <mc:Fallback>
                <p:oleObj r:id="rId4" imgW="4161905" imgH="3219899" progId="Paint.Picture">
                  <p:embed/>
                  <p:pic>
                    <p:nvPicPr>
                      <p:cNvPr id="0" name="对象 108237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1125538"/>
                        <a:ext cx="583247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6868" name="矩形 1082374">
            <a:extLst>
              <a:ext uri="{FF2B5EF4-FFF2-40B4-BE49-F238E27FC236}">
                <a16:creationId xmlns:a16="http://schemas.microsoft.com/office/drawing/2014/main" id="{0C4B2445-CA62-4A29-809D-4A11050303B3}"/>
              </a:ext>
            </a:extLst>
          </p:cNvPr>
          <p:cNvSpPr>
            <a:spLocks noChangeArrowheads="1"/>
          </p:cNvSpPr>
          <p:nvPr/>
        </p:nvSpPr>
        <p:spPr bwMode="auto">
          <a:xfrm>
            <a:off x="323850" y="5734050"/>
            <a:ext cx="82296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Arial" panose="020B0604020202020204" pitchFamily="34" charset="0"/>
              <a:buChar char="•"/>
            </a:pPr>
            <a:r>
              <a:rPr lang="zh-CN" altLang="en-US" sz="2800">
                <a:ea typeface="楷体_GB2312" pitchFamily="49" charset="-122"/>
              </a:rPr>
              <a:t>当要构成</a:t>
            </a:r>
            <a:r>
              <a:rPr lang="en-US" altLang="zh-CN" sz="2800"/>
              <a:t>1KX1</a:t>
            </a:r>
            <a:r>
              <a:rPr lang="zh-CN" altLang="en-US" sz="2800">
                <a:ea typeface="楷体_GB2312" pitchFamily="49" charset="-122"/>
              </a:rPr>
              <a:t>字节的存储器时，只需用</a:t>
            </a:r>
            <a:r>
              <a:rPr lang="en-US" altLang="zh-CN" sz="2800"/>
              <a:t>8</a:t>
            </a:r>
            <a:r>
              <a:rPr lang="zh-CN" altLang="en-US" sz="2800">
                <a:ea typeface="楷体_GB2312" pitchFamily="49" charset="-122"/>
              </a:rPr>
              <a:t>片上图所示的芯片即可。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792577">
            <a:extLst>
              <a:ext uri="{FF2B5EF4-FFF2-40B4-BE49-F238E27FC236}">
                <a16:creationId xmlns:a16="http://schemas.microsoft.com/office/drawing/2014/main" id="{37E884F4-6479-4057-85B8-0AB8A8209B59}"/>
              </a:ext>
            </a:extLst>
          </p:cNvPr>
          <p:cNvSpPr>
            <a:spLocks noGrp="1" noChangeArrowheads="1"/>
          </p:cNvSpPr>
          <p:nvPr>
            <p:ph type="title"/>
          </p:nvPr>
        </p:nvSpPr>
        <p:spPr/>
        <p:txBody>
          <a:bodyPr/>
          <a:lstStyle/>
          <a:p>
            <a:r>
              <a:rPr lang="zh-CN" altLang="en-US"/>
              <a:t>本章内容</a:t>
            </a:r>
          </a:p>
        </p:txBody>
      </p:sp>
      <p:sp>
        <p:nvSpPr>
          <p:cNvPr id="5122" name="文本占位符 792578">
            <a:extLst>
              <a:ext uri="{FF2B5EF4-FFF2-40B4-BE49-F238E27FC236}">
                <a16:creationId xmlns:a16="http://schemas.microsoft.com/office/drawing/2014/main" id="{551AC874-D3C0-400A-B122-C186646D8EC3}"/>
              </a:ext>
            </a:extLst>
          </p:cNvPr>
          <p:cNvSpPr>
            <a:spLocks noGrp="1" noChangeArrowheads="1"/>
          </p:cNvSpPr>
          <p:nvPr>
            <p:ph idx="1"/>
          </p:nvPr>
        </p:nvSpPr>
        <p:spPr>
          <a:xfrm>
            <a:off x="446088" y="1125538"/>
            <a:ext cx="8229600" cy="4857750"/>
          </a:xfrm>
        </p:spPr>
        <p:txBody>
          <a:bodyPr/>
          <a:lstStyle/>
          <a:p>
            <a:r>
              <a:rPr lang="en-US" altLang="zh-CN" b="1">
                <a:latin typeface="楷体_GB2312" pitchFamily="49" charset="-122"/>
              </a:rPr>
              <a:t>4.1 </a:t>
            </a:r>
            <a:r>
              <a:rPr lang="zh-CN" altLang="en-US" b="1">
                <a:latin typeface="楷体_GB2312" pitchFamily="49" charset="-122"/>
              </a:rPr>
              <a:t>概述</a:t>
            </a:r>
          </a:p>
          <a:p>
            <a:endParaRPr lang="zh-CN" altLang="en-US" b="1">
              <a:latin typeface="楷体_GB2312" pitchFamily="49" charset="-122"/>
            </a:endParaRPr>
          </a:p>
          <a:p>
            <a:r>
              <a:rPr lang="en-US" altLang="zh-CN" b="1">
                <a:latin typeface="楷体_GB2312" pitchFamily="49" charset="-122"/>
              </a:rPr>
              <a:t>4.2 </a:t>
            </a:r>
            <a:r>
              <a:rPr lang="zh-CN" altLang="en-US" b="1">
                <a:latin typeface="楷体_GB2312" pitchFamily="49" charset="-122"/>
              </a:rPr>
              <a:t>主存储器</a:t>
            </a:r>
          </a:p>
          <a:p>
            <a:pPr lvl="1"/>
            <a:endParaRPr lang="zh-CN" altLang="en-US" sz="3200" b="1">
              <a:latin typeface="楷体_GB2312" pitchFamily="49" charset="-122"/>
            </a:endParaRPr>
          </a:p>
          <a:p>
            <a:r>
              <a:rPr lang="en-US" altLang="zh-CN" b="1">
                <a:latin typeface="楷体_GB2312" pitchFamily="49" charset="-122"/>
              </a:rPr>
              <a:t>4.3 </a:t>
            </a:r>
            <a:r>
              <a:rPr lang="zh-CN" altLang="en-US" b="1">
                <a:latin typeface="楷体_GB2312" pitchFamily="49" charset="-122"/>
              </a:rPr>
              <a:t>高速缓冲存储器</a:t>
            </a:r>
          </a:p>
          <a:p>
            <a:endParaRPr lang="zh-CN" altLang="en-US" b="1">
              <a:latin typeface="楷体_GB2312" pitchFamily="49" charset="-122"/>
            </a:endParaRPr>
          </a:p>
          <a:p>
            <a:r>
              <a:rPr lang="en-US" altLang="zh-CN" b="1">
                <a:latin typeface="楷体_GB2312" pitchFamily="49" charset="-122"/>
              </a:rPr>
              <a:t>4.4 </a:t>
            </a:r>
            <a:r>
              <a:rPr lang="zh-CN" altLang="en-US" b="1">
                <a:latin typeface="楷体_GB2312" pitchFamily="49" charset="-122"/>
              </a:rPr>
              <a:t>辅助存储器</a:t>
            </a:r>
          </a:p>
        </p:txBody>
      </p:sp>
      <p:graphicFrame>
        <p:nvGraphicFramePr>
          <p:cNvPr id="5123" name="对象 792585">
            <a:extLst>
              <a:ext uri="{FF2B5EF4-FFF2-40B4-BE49-F238E27FC236}">
                <a16:creationId xmlns:a16="http://schemas.microsoft.com/office/drawing/2014/main" id="{C5EC6CCA-D68E-4FF8-B4F9-4A6AD3DBE56B}"/>
              </a:ext>
            </a:extLst>
          </p:cNvPr>
          <p:cNvGraphicFramePr>
            <a:graphicFrameLocks/>
          </p:cNvGraphicFramePr>
          <p:nvPr/>
        </p:nvGraphicFramePr>
        <p:xfrm>
          <a:off x="5072063" y="5445125"/>
          <a:ext cx="1371600" cy="1200150"/>
        </p:xfrm>
        <a:graphic>
          <a:graphicData uri="http://schemas.openxmlformats.org/presentationml/2006/ole">
            <mc:AlternateContent xmlns:mc="http://schemas.openxmlformats.org/markup-compatibility/2006">
              <mc:Choice xmlns:v="urn:schemas-microsoft-com:vml" Requires="v">
                <p:oleObj spid="_x0000_s5148" r:id="rId4" imgW="1371429" imgH="1200318" progId="Paint.Picture">
                  <p:embed/>
                </p:oleObj>
              </mc:Choice>
              <mc:Fallback>
                <p:oleObj r:id="rId4" imgW="1371429" imgH="1200318" progId="Paint.Picture">
                  <p:embed/>
                  <p:pic>
                    <p:nvPicPr>
                      <p:cNvPr id="0" name="对象 79258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2063" y="5445125"/>
                        <a:ext cx="1371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124" name="图片 792586" descr="光驱-4">
            <a:extLst>
              <a:ext uri="{FF2B5EF4-FFF2-40B4-BE49-F238E27FC236}">
                <a16:creationId xmlns:a16="http://schemas.microsoft.com/office/drawing/2014/main" id="{68B95903-E1BC-42F7-8EB1-19ADCC0C28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5195888"/>
            <a:ext cx="201612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图片 792587" descr="硬盘-2">
            <a:extLst>
              <a:ext uri="{FF2B5EF4-FFF2-40B4-BE49-F238E27FC236}">
                <a16:creationId xmlns:a16="http://schemas.microsoft.com/office/drawing/2014/main" id="{2E4A83DF-E3C6-4DC5-9977-C0E7D4BE46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213" y="5513388"/>
            <a:ext cx="1404937"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图片 792588" descr="b050102">
            <a:hlinkClick r:id="rId8"/>
            <a:extLst>
              <a:ext uri="{FF2B5EF4-FFF2-40B4-BE49-F238E27FC236}">
                <a16:creationId xmlns:a16="http://schemas.microsoft.com/office/drawing/2014/main" id="{17E73E43-2CB2-4667-8591-A58CDF52991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8538" y="5721350"/>
            <a:ext cx="782637"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图片 792589" descr="b07_3t2">
            <a:extLst>
              <a:ext uri="{FF2B5EF4-FFF2-40B4-BE49-F238E27FC236}">
                <a16:creationId xmlns:a16="http://schemas.microsoft.com/office/drawing/2014/main" id="{5B774649-BC4E-4994-8174-148059DBE4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0600" y="5805488"/>
            <a:ext cx="12573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976897">
            <a:extLst>
              <a:ext uri="{FF2B5EF4-FFF2-40B4-BE49-F238E27FC236}">
                <a16:creationId xmlns:a16="http://schemas.microsoft.com/office/drawing/2014/main" id="{33D31E04-AB7A-46B1-8531-4461504B3E8A}"/>
              </a:ext>
            </a:extLst>
          </p:cNvPr>
          <p:cNvSpPr>
            <a:spLocks noGrp="1" noChangeArrowheads="1"/>
          </p:cNvSpPr>
          <p:nvPr>
            <p:ph type="title"/>
          </p:nvPr>
        </p:nvSpPr>
        <p:spPr>
          <a:xfrm>
            <a:off x="182563" y="188913"/>
            <a:ext cx="8637587" cy="762000"/>
          </a:xfrm>
        </p:spPr>
        <p:txBody>
          <a:bodyPr/>
          <a:lstStyle/>
          <a:p>
            <a:r>
              <a:rPr lang="zh-CN" altLang="en-US"/>
              <a:t>静态</a:t>
            </a:r>
            <a:r>
              <a:rPr lang="en-US" altLang="zh-CN"/>
              <a:t>RAM (SRAM)</a:t>
            </a:r>
          </a:p>
        </p:txBody>
      </p:sp>
      <p:sp>
        <p:nvSpPr>
          <p:cNvPr id="38914" name="文本占位符 976898">
            <a:extLst>
              <a:ext uri="{FF2B5EF4-FFF2-40B4-BE49-F238E27FC236}">
                <a16:creationId xmlns:a16="http://schemas.microsoft.com/office/drawing/2014/main" id="{7AC53760-026A-48BE-A52C-182F1EFE8933}"/>
              </a:ext>
            </a:extLst>
          </p:cNvPr>
          <p:cNvSpPr>
            <a:spLocks noGrp="1" noChangeArrowheads="1"/>
          </p:cNvSpPr>
          <p:nvPr>
            <p:ph idx="1"/>
          </p:nvPr>
        </p:nvSpPr>
        <p:spPr>
          <a:xfrm>
            <a:off x="179388" y="1125538"/>
            <a:ext cx="8077200" cy="5472112"/>
          </a:xfrm>
        </p:spPr>
        <p:txBody>
          <a:bodyPr/>
          <a:lstStyle/>
          <a:p>
            <a:pPr>
              <a:buFontTx/>
              <a:buNone/>
            </a:pPr>
            <a:r>
              <a:rPr lang="zh-CN" altLang="en-US" sz="2800" b="1"/>
              <a:t>基本存储电路：由</a:t>
            </a:r>
            <a:r>
              <a:rPr lang="en-US" altLang="zh-CN" sz="2800" b="1"/>
              <a:t>6</a:t>
            </a:r>
            <a:r>
              <a:rPr lang="zh-CN" altLang="en-US" sz="2800" b="1"/>
              <a:t>个</a:t>
            </a:r>
            <a:r>
              <a:rPr lang="en-US" altLang="zh-CN" sz="2800" b="1"/>
              <a:t>MOS</a:t>
            </a:r>
            <a:r>
              <a:rPr lang="zh-CN" altLang="en-US" sz="2800" b="1"/>
              <a:t>管构成，其中：</a:t>
            </a:r>
          </a:p>
          <a:p>
            <a:pPr lvl="1">
              <a:buFontTx/>
              <a:buNone/>
            </a:pPr>
            <a:r>
              <a:rPr lang="en-US" altLang="zh-CN" sz="2400" b="1"/>
              <a:t>T</a:t>
            </a:r>
            <a:r>
              <a:rPr lang="en-US" altLang="zh-CN" sz="2400" b="1" baseline="-25000"/>
              <a:t>1</a:t>
            </a:r>
            <a:r>
              <a:rPr lang="en-US" altLang="zh-CN" sz="2400" b="1"/>
              <a:t>~T</a:t>
            </a:r>
            <a:r>
              <a:rPr lang="en-US" altLang="zh-CN" sz="2400" b="1" baseline="-25000"/>
              <a:t>4</a:t>
            </a:r>
            <a:r>
              <a:rPr lang="zh-CN" altLang="en-US" sz="2400" b="1"/>
              <a:t>组成双稳态触发器</a:t>
            </a:r>
          </a:p>
          <a:p>
            <a:pPr lvl="1">
              <a:buFontTx/>
              <a:buNone/>
            </a:pPr>
            <a:r>
              <a:rPr lang="en-US" altLang="zh-CN" sz="2400" b="1"/>
              <a:t>T</a:t>
            </a:r>
            <a:r>
              <a:rPr lang="en-US" altLang="zh-CN" sz="2400" b="1" baseline="-25000"/>
              <a:t>1</a:t>
            </a:r>
            <a:r>
              <a:rPr lang="en-US" altLang="zh-CN" sz="2400" b="1"/>
              <a:t> ,T</a:t>
            </a:r>
            <a:r>
              <a:rPr lang="en-US" altLang="zh-CN" sz="2400" b="1" baseline="-25000"/>
              <a:t>2</a:t>
            </a:r>
            <a:r>
              <a:rPr lang="zh-CN" altLang="en-US" sz="2400" b="1"/>
              <a:t>为放大管，</a:t>
            </a:r>
          </a:p>
          <a:p>
            <a:pPr lvl="1">
              <a:buFontTx/>
              <a:buNone/>
            </a:pPr>
            <a:r>
              <a:rPr lang="en-US" altLang="zh-CN" sz="2400" b="1"/>
              <a:t>T</a:t>
            </a:r>
            <a:r>
              <a:rPr lang="en-US" altLang="zh-CN" sz="2400" b="1" baseline="-25000"/>
              <a:t>3</a:t>
            </a:r>
            <a:r>
              <a:rPr lang="en-US" altLang="zh-CN" sz="2400" b="1"/>
              <a:t>,T</a:t>
            </a:r>
            <a:r>
              <a:rPr lang="en-US" altLang="zh-CN" sz="2400" b="1" baseline="-25000"/>
              <a:t>4</a:t>
            </a:r>
            <a:r>
              <a:rPr lang="zh-CN" altLang="en-US" sz="2400" b="1"/>
              <a:t>为负载管，</a:t>
            </a:r>
          </a:p>
          <a:p>
            <a:pPr lvl="1">
              <a:buFontTx/>
              <a:buNone/>
            </a:pPr>
            <a:r>
              <a:rPr lang="en-US" altLang="zh-CN" sz="2400" b="1"/>
              <a:t>T</a:t>
            </a:r>
            <a:r>
              <a:rPr lang="en-US" altLang="zh-CN" sz="2400" b="1" baseline="-25000"/>
              <a:t>5</a:t>
            </a:r>
            <a:r>
              <a:rPr lang="en-US" altLang="zh-CN" sz="2400" b="1"/>
              <a:t>,T</a:t>
            </a:r>
            <a:r>
              <a:rPr lang="en-US" altLang="zh-CN" sz="2400" b="1" baseline="-25000"/>
              <a:t>6</a:t>
            </a:r>
            <a:r>
              <a:rPr lang="zh-CN" altLang="en-US" sz="2400" b="1"/>
              <a:t>为开关控制管</a:t>
            </a:r>
          </a:p>
          <a:p>
            <a:pPr lvl="1">
              <a:buFontTx/>
              <a:buNone/>
            </a:pPr>
            <a:endParaRPr lang="zh-CN" altLang="en-US" sz="2400" b="1"/>
          </a:p>
          <a:p>
            <a:pPr lvl="1">
              <a:buFontTx/>
              <a:buNone/>
            </a:pPr>
            <a:r>
              <a:rPr lang="zh-CN" altLang="en-US" sz="2400" b="1"/>
              <a:t>读出：选通</a:t>
            </a:r>
            <a:r>
              <a:rPr lang="en-US" altLang="zh-CN" sz="2400" b="1"/>
              <a:t>T</a:t>
            </a:r>
            <a:r>
              <a:rPr lang="en-US" altLang="zh-CN" sz="2400" b="1" baseline="-25000"/>
              <a:t>5</a:t>
            </a:r>
            <a:r>
              <a:rPr lang="en-US" altLang="zh-CN" sz="2400" b="1"/>
              <a:t>,T</a:t>
            </a:r>
            <a:r>
              <a:rPr lang="en-US" altLang="zh-CN" sz="2400" b="1" baseline="-25000"/>
              <a:t>6</a:t>
            </a:r>
          </a:p>
          <a:p>
            <a:pPr lvl="1">
              <a:buFontTx/>
              <a:buNone/>
            </a:pPr>
            <a:r>
              <a:rPr lang="en-US" altLang="zh-CN" sz="2400" b="1"/>
              <a:t>           A</a:t>
            </a:r>
            <a:r>
              <a:rPr lang="zh-CN" altLang="en-US" sz="2400" b="1"/>
              <a:t>点与</a:t>
            </a:r>
            <a:r>
              <a:rPr lang="en-US" altLang="zh-CN" sz="2400" b="1"/>
              <a:t>I/O</a:t>
            </a:r>
            <a:r>
              <a:rPr lang="zh-CN" altLang="en-US" sz="2400" b="1"/>
              <a:t>连通</a:t>
            </a:r>
          </a:p>
          <a:p>
            <a:pPr lvl="1">
              <a:buFontTx/>
              <a:buNone/>
            </a:pPr>
            <a:r>
              <a:rPr lang="zh-CN" altLang="en-US" sz="2400" b="1"/>
              <a:t>          </a:t>
            </a:r>
            <a:r>
              <a:rPr lang="en-US" altLang="zh-CN" sz="2400" b="1"/>
              <a:t>B</a:t>
            </a:r>
            <a:r>
              <a:rPr lang="zh-CN" altLang="en-US" sz="2400" b="1"/>
              <a:t>点与</a:t>
            </a:r>
            <a:r>
              <a:rPr lang="en-US" altLang="zh-CN" sz="2400" b="1"/>
              <a:t>I/O</a:t>
            </a:r>
            <a:r>
              <a:rPr lang="zh-CN" altLang="en-US" sz="2400" b="1"/>
              <a:t>连通</a:t>
            </a:r>
          </a:p>
          <a:p>
            <a:pPr lvl="1">
              <a:buFontTx/>
              <a:buNone/>
            </a:pPr>
            <a:r>
              <a:rPr lang="zh-CN" altLang="en-US" sz="2400" b="1"/>
              <a:t>写入：选通</a:t>
            </a:r>
            <a:r>
              <a:rPr lang="en-US" altLang="zh-CN" sz="2400" b="1"/>
              <a:t>T</a:t>
            </a:r>
            <a:r>
              <a:rPr lang="en-US" altLang="zh-CN" sz="2400" b="1" baseline="-25000"/>
              <a:t>5</a:t>
            </a:r>
            <a:r>
              <a:rPr lang="en-US" altLang="zh-CN" sz="2400" b="1"/>
              <a:t>,T</a:t>
            </a:r>
            <a:r>
              <a:rPr lang="en-US" altLang="zh-CN" sz="2400" b="1" baseline="-25000"/>
              <a:t>6</a:t>
            </a:r>
          </a:p>
          <a:p>
            <a:pPr lvl="1">
              <a:buFontTx/>
              <a:buNone/>
            </a:pPr>
            <a:r>
              <a:rPr lang="en-US" altLang="zh-CN" sz="2400" b="1" baseline="-25000"/>
              <a:t>               </a:t>
            </a:r>
            <a:r>
              <a:rPr lang="en-US" altLang="zh-CN" sz="2400"/>
              <a:t>A</a:t>
            </a:r>
            <a:r>
              <a:rPr lang="zh-CN" altLang="en-US" sz="2400" b="1"/>
              <a:t>点与</a:t>
            </a:r>
            <a:r>
              <a:rPr lang="en-US" altLang="zh-CN" sz="2400" b="1"/>
              <a:t>I/O</a:t>
            </a:r>
            <a:r>
              <a:rPr lang="zh-CN" altLang="en-US" sz="2400" b="1"/>
              <a:t>连通</a:t>
            </a:r>
          </a:p>
          <a:p>
            <a:pPr lvl="1">
              <a:buFontTx/>
              <a:buNone/>
            </a:pPr>
            <a:r>
              <a:rPr lang="zh-CN" altLang="en-US" sz="2400" b="1"/>
              <a:t>         </a:t>
            </a:r>
            <a:r>
              <a:rPr lang="en-US" altLang="zh-CN" sz="2400" b="1"/>
              <a:t>B</a:t>
            </a:r>
            <a:r>
              <a:rPr lang="zh-CN" altLang="en-US" sz="2400" b="1"/>
              <a:t>点与</a:t>
            </a:r>
            <a:r>
              <a:rPr lang="en-US" altLang="zh-CN" sz="2400" b="1"/>
              <a:t>I/O</a:t>
            </a:r>
            <a:r>
              <a:rPr lang="zh-CN" altLang="en-US" sz="2400" b="1"/>
              <a:t>连通</a:t>
            </a:r>
          </a:p>
        </p:txBody>
      </p:sp>
      <p:sp>
        <p:nvSpPr>
          <p:cNvPr id="38915" name="直接连接符 976900">
            <a:extLst>
              <a:ext uri="{FF2B5EF4-FFF2-40B4-BE49-F238E27FC236}">
                <a16:creationId xmlns:a16="http://schemas.microsoft.com/office/drawing/2014/main" id="{034184B9-6021-41CE-82A8-1F98EA1F47F1}"/>
              </a:ext>
            </a:extLst>
          </p:cNvPr>
          <p:cNvSpPr>
            <a:spLocks noChangeShapeType="1"/>
          </p:cNvSpPr>
          <p:nvPr/>
        </p:nvSpPr>
        <p:spPr bwMode="auto">
          <a:xfrm>
            <a:off x="4202113" y="2165350"/>
            <a:ext cx="4618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16" name="组合 976901">
            <a:extLst>
              <a:ext uri="{FF2B5EF4-FFF2-40B4-BE49-F238E27FC236}">
                <a16:creationId xmlns:a16="http://schemas.microsoft.com/office/drawing/2014/main" id="{2F5D090D-C95C-49BF-A1AB-758C346DD778}"/>
              </a:ext>
            </a:extLst>
          </p:cNvPr>
          <p:cNvGrpSpPr>
            <a:grpSpLocks/>
          </p:cNvGrpSpPr>
          <p:nvPr/>
        </p:nvGrpSpPr>
        <p:grpSpPr bwMode="auto">
          <a:xfrm>
            <a:off x="5503863" y="4665663"/>
            <a:ext cx="474662" cy="541337"/>
            <a:chOff x="2112" y="2352"/>
            <a:chExt cx="528" cy="528"/>
          </a:xfrm>
        </p:grpSpPr>
        <p:sp>
          <p:nvSpPr>
            <p:cNvPr id="38917" name="直接连接符 976902">
              <a:extLst>
                <a:ext uri="{FF2B5EF4-FFF2-40B4-BE49-F238E27FC236}">
                  <a16:creationId xmlns:a16="http://schemas.microsoft.com/office/drawing/2014/main" id="{A589B3B5-3485-4583-B5A2-756B69F0DA82}"/>
                </a:ext>
              </a:extLst>
            </p:cNvPr>
            <p:cNvSpPr>
              <a:spLocks noChangeShapeType="1"/>
            </p:cNvSpPr>
            <p:nvPr/>
          </p:nvSpPr>
          <p:spPr bwMode="auto">
            <a:xfrm>
              <a:off x="2496" y="254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8" name="直接连接符 976903">
              <a:extLst>
                <a:ext uri="{FF2B5EF4-FFF2-40B4-BE49-F238E27FC236}">
                  <a16:creationId xmlns:a16="http://schemas.microsoft.com/office/drawing/2014/main" id="{811AD2F6-5B16-470C-BDA3-204446620B39}"/>
                </a:ext>
              </a:extLst>
            </p:cNvPr>
            <p:cNvSpPr>
              <a:spLocks noChangeShapeType="1"/>
            </p:cNvSpPr>
            <p:nvPr/>
          </p:nvSpPr>
          <p:spPr bwMode="auto">
            <a:xfrm>
              <a:off x="2304" y="2352"/>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9" name="直接连接符 976904">
              <a:extLst>
                <a:ext uri="{FF2B5EF4-FFF2-40B4-BE49-F238E27FC236}">
                  <a16:creationId xmlns:a16="http://schemas.microsoft.com/office/drawing/2014/main" id="{D6BFDC4F-25B2-4C96-8EED-A08AC11DA15C}"/>
                </a:ext>
              </a:extLst>
            </p:cNvPr>
            <p:cNvSpPr>
              <a:spLocks noChangeShapeType="1"/>
            </p:cNvSpPr>
            <p:nvPr/>
          </p:nvSpPr>
          <p:spPr bwMode="auto">
            <a:xfrm>
              <a:off x="2496" y="264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0" name="直接连接符 976905">
              <a:extLst>
                <a:ext uri="{FF2B5EF4-FFF2-40B4-BE49-F238E27FC236}">
                  <a16:creationId xmlns:a16="http://schemas.microsoft.com/office/drawing/2014/main" id="{01979A4C-46D1-4747-B089-6FF2B8A13BB8}"/>
                </a:ext>
              </a:extLst>
            </p:cNvPr>
            <p:cNvSpPr>
              <a:spLocks noChangeShapeType="1"/>
            </p:cNvSpPr>
            <p:nvPr/>
          </p:nvSpPr>
          <p:spPr bwMode="auto">
            <a:xfrm flipH="1">
              <a:off x="2112" y="25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1" name="直接连接符 976906">
              <a:extLst>
                <a:ext uri="{FF2B5EF4-FFF2-40B4-BE49-F238E27FC236}">
                  <a16:creationId xmlns:a16="http://schemas.microsoft.com/office/drawing/2014/main" id="{7A7B6B0F-7A46-4C4E-85BF-054A48155178}"/>
                </a:ext>
              </a:extLst>
            </p:cNvPr>
            <p:cNvSpPr>
              <a:spLocks noChangeShapeType="1"/>
            </p:cNvSpPr>
            <p:nvPr/>
          </p:nvSpPr>
          <p:spPr bwMode="auto">
            <a:xfrm flipH="1">
              <a:off x="2112" y="273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22" name="直接连接符 976907">
            <a:extLst>
              <a:ext uri="{FF2B5EF4-FFF2-40B4-BE49-F238E27FC236}">
                <a16:creationId xmlns:a16="http://schemas.microsoft.com/office/drawing/2014/main" id="{BFFAF3AE-6936-4056-BC3A-C1A5AD413AFC}"/>
              </a:ext>
            </a:extLst>
          </p:cNvPr>
          <p:cNvSpPr>
            <a:spLocks noChangeShapeType="1"/>
          </p:cNvSpPr>
          <p:nvPr/>
        </p:nvSpPr>
        <p:spPr bwMode="auto">
          <a:xfrm flipH="1">
            <a:off x="7173913" y="2970213"/>
            <a:ext cx="0" cy="195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3" name="直接连接符 976908">
            <a:extLst>
              <a:ext uri="{FF2B5EF4-FFF2-40B4-BE49-F238E27FC236}">
                <a16:creationId xmlns:a16="http://schemas.microsoft.com/office/drawing/2014/main" id="{B45F406D-1FED-42AA-8B94-0DA4659D8A8D}"/>
              </a:ext>
            </a:extLst>
          </p:cNvPr>
          <p:cNvSpPr>
            <a:spLocks noChangeShapeType="1"/>
          </p:cNvSpPr>
          <p:nvPr/>
        </p:nvSpPr>
        <p:spPr bwMode="auto">
          <a:xfrm flipH="1">
            <a:off x="7345363" y="2773363"/>
            <a:ext cx="0"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4" name="直接连接符 976909">
            <a:extLst>
              <a:ext uri="{FF2B5EF4-FFF2-40B4-BE49-F238E27FC236}">
                <a16:creationId xmlns:a16="http://schemas.microsoft.com/office/drawing/2014/main" id="{E1BD76A5-03EA-4CEF-9C21-B19A91166442}"/>
              </a:ext>
            </a:extLst>
          </p:cNvPr>
          <p:cNvSpPr>
            <a:spLocks noChangeShapeType="1"/>
          </p:cNvSpPr>
          <p:nvPr/>
        </p:nvSpPr>
        <p:spPr bwMode="auto">
          <a:xfrm flipH="1">
            <a:off x="7043738" y="3043238"/>
            <a:ext cx="130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直接连接符 976910">
            <a:extLst>
              <a:ext uri="{FF2B5EF4-FFF2-40B4-BE49-F238E27FC236}">
                <a16:creationId xmlns:a16="http://schemas.microsoft.com/office/drawing/2014/main" id="{77E2E90C-4944-4042-8661-E067AB48B61D}"/>
              </a:ext>
            </a:extLst>
          </p:cNvPr>
          <p:cNvSpPr>
            <a:spLocks noChangeShapeType="1"/>
          </p:cNvSpPr>
          <p:nvPr/>
        </p:nvSpPr>
        <p:spPr bwMode="auto">
          <a:xfrm>
            <a:off x="7345363" y="2970213"/>
            <a:ext cx="1714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直接连接符 976911">
            <a:extLst>
              <a:ext uri="{FF2B5EF4-FFF2-40B4-BE49-F238E27FC236}">
                <a16:creationId xmlns:a16="http://schemas.microsoft.com/office/drawing/2014/main" id="{A3498DC9-F5D4-4E65-B8B0-B7EA34D60FDE}"/>
              </a:ext>
            </a:extLst>
          </p:cNvPr>
          <p:cNvSpPr>
            <a:spLocks noChangeShapeType="1"/>
          </p:cNvSpPr>
          <p:nvPr/>
        </p:nvSpPr>
        <p:spPr bwMode="auto">
          <a:xfrm>
            <a:off x="7345363" y="3165475"/>
            <a:ext cx="1714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27" name="组合 976912">
            <a:extLst>
              <a:ext uri="{FF2B5EF4-FFF2-40B4-BE49-F238E27FC236}">
                <a16:creationId xmlns:a16="http://schemas.microsoft.com/office/drawing/2014/main" id="{79ACB0D8-BA54-4DB4-9609-BAFC53BFDDF7}"/>
              </a:ext>
            </a:extLst>
          </p:cNvPr>
          <p:cNvGrpSpPr>
            <a:grpSpLocks/>
          </p:cNvGrpSpPr>
          <p:nvPr/>
        </p:nvGrpSpPr>
        <p:grpSpPr bwMode="auto">
          <a:xfrm>
            <a:off x="7043738" y="4598988"/>
            <a:ext cx="473075" cy="539750"/>
            <a:chOff x="3360" y="2688"/>
            <a:chExt cx="384" cy="384"/>
          </a:xfrm>
        </p:grpSpPr>
        <p:sp>
          <p:nvSpPr>
            <p:cNvPr id="38928" name="直接连接符 976913">
              <a:extLst>
                <a:ext uri="{FF2B5EF4-FFF2-40B4-BE49-F238E27FC236}">
                  <a16:creationId xmlns:a16="http://schemas.microsoft.com/office/drawing/2014/main" id="{C7D5882E-5C54-4B3A-94DD-AC6022E2ABF0}"/>
                </a:ext>
              </a:extLst>
            </p:cNvPr>
            <p:cNvSpPr>
              <a:spLocks noChangeShapeType="1"/>
            </p:cNvSpPr>
            <p:nvPr/>
          </p:nvSpPr>
          <p:spPr bwMode="auto">
            <a:xfrm flipH="1">
              <a:off x="3465" y="2828"/>
              <a:ext cx="0" cy="1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直接连接符 976914">
              <a:extLst>
                <a:ext uri="{FF2B5EF4-FFF2-40B4-BE49-F238E27FC236}">
                  <a16:creationId xmlns:a16="http://schemas.microsoft.com/office/drawing/2014/main" id="{0B7F0B83-2553-4410-915D-56D0B20EB812}"/>
                </a:ext>
              </a:extLst>
            </p:cNvPr>
            <p:cNvSpPr>
              <a:spLocks noChangeShapeType="1"/>
            </p:cNvSpPr>
            <p:nvPr/>
          </p:nvSpPr>
          <p:spPr bwMode="auto">
            <a:xfrm flipH="1">
              <a:off x="3604" y="268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直接连接符 976915">
              <a:extLst>
                <a:ext uri="{FF2B5EF4-FFF2-40B4-BE49-F238E27FC236}">
                  <a16:creationId xmlns:a16="http://schemas.microsoft.com/office/drawing/2014/main" id="{3906FCAD-E7A2-4F08-B759-C6A4F47EC3D5}"/>
                </a:ext>
              </a:extLst>
            </p:cNvPr>
            <p:cNvSpPr>
              <a:spLocks noChangeShapeType="1"/>
            </p:cNvSpPr>
            <p:nvPr/>
          </p:nvSpPr>
          <p:spPr bwMode="auto">
            <a:xfrm flipH="1">
              <a:off x="3360" y="2897"/>
              <a:ext cx="1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1" name="直接连接符 976916">
              <a:extLst>
                <a:ext uri="{FF2B5EF4-FFF2-40B4-BE49-F238E27FC236}">
                  <a16:creationId xmlns:a16="http://schemas.microsoft.com/office/drawing/2014/main" id="{D6F9A359-C20E-4B80-B1EF-2C593610BA99}"/>
                </a:ext>
              </a:extLst>
            </p:cNvPr>
            <p:cNvSpPr>
              <a:spLocks noChangeShapeType="1"/>
            </p:cNvSpPr>
            <p:nvPr/>
          </p:nvSpPr>
          <p:spPr bwMode="auto">
            <a:xfrm>
              <a:off x="3604" y="2832"/>
              <a:ext cx="1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2" name="直接连接符 976917">
              <a:extLst>
                <a:ext uri="{FF2B5EF4-FFF2-40B4-BE49-F238E27FC236}">
                  <a16:creationId xmlns:a16="http://schemas.microsoft.com/office/drawing/2014/main" id="{D7A132A7-A719-478E-A470-4E13C31C6878}"/>
                </a:ext>
              </a:extLst>
            </p:cNvPr>
            <p:cNvSpPr>
              <a:spLocks noChangeShapeType="1"/>
            </p:cNvSpPr>
            <p:nvPr/>
          </p:nvSpPr>
          <p:spPr bwMode="auto">
            <a:xfrm>
              <a:off x="3604" y="2967"/>
              <a:ext cx="1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33" name="直接连接符 976918">
            <a:extLst>
              <a:ext uri="{FF2B5EF4-FFF2-40B4-BE49-F238E27FC236}">
                <a16:creationId xmlns:a16="http://schemas.microsoft.com/office/drawing/2014/main" id="{CF80A458-C606-49CB-BAD8-26BB228909A8}"/>
              </a:ext>
            </a:extLst>
          </p:cNvPr>
          <p:cNvSpPr>
            <a:spLocks noChangeShapeType="1"/>
          </p:cNvSpPr>
          <p:nvPr/>
        </p:nvSpPr>
        <p:spPr bwMode="auto">
          <a:xfrm>
            <a:off x="5848350" y="2908300"/>
            <a:ext cx="0" cy="1952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4" name="直接连接符 976919">
            <a:extLst>
              <a:ext uri="{FF2B5EF4-FFF2-40B4-BE49-F238E27FC236}">
                <a16:creationId xmlns:a16="http://schemas.microsoft.com/office/drawing/2014/main" id="{B5ED90FB-7F31-4021-A10D-17C8D24D6635}"/>
              </a:ext>
            </a:extLst>
          </p:cNvPr>
          <p:cNvSpPr>
            <a:spLocks noChangeShapeType="1"/>
          </p:cNvSpPr>
          <p:nvPr/>
        </p:nvSpPr>
        <p:spPr bwMode="auto">
          <a:xfrm>
            <a:off x="5676900" y="2773363"/>
            <a:ext cx="0"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5" name="直接连接符 976920">
            <a:extLst>
              <a:ext uri="{FF2B5EF4-FFF2-40B4-BE49-F238E27FC236}">
                <a16:creationId xmlns:a16="http://schemas.microsoft.com/office/drawing/2014/main" id="{20717932-5D49-463B-883B-42503B670D95}"/>
              </a:ext>
            </a:extLst>
          </p:cNvPr>
          <p:cNvSpPr>
            <a:spLocks noChangeShapeType="1"/>
          </p:cNvSpPr>
          <p:nvPr/>
        </p:nvSpPr>
        <p:spPr bwMode="auto">
          <a:xfrm>
            <a:off x="5848350" y="3043238"/>
            <a:ext cx="1301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6" name="直接连接符 976921">
            <a:extLst>
              <a:ext uri="{FF2B5EF4-FFF2-40B4-BE49-F238E27FC236}">
                <a16:creationId xmlns:a16="http://schemas.microsoft.com/office/drawing/2014/main" id="{B4935F38-6811-4767-8FE5-49ADDED9D830}"/>
              </a:ext>
            </a:extLst>
          </p:cNvPr>
          <p:cNvSpPr>
            <a:spLocks noChangeShapeType="1"/>
          </p:cNvSpPr>
          <p:nvPr/>
        </p:nvSpPr>
        <p:spPr bwMode="auto">
          <a:xfrm flipH="1">
            <a:off x="5503863" y="2970213"/>
            <a:ext cx="173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7" name="直接连接符 976922">
            <a:extLst>
              <a:ext uri="{FF2B5EF4-FFF2-40B4-BE49-F238E27FC236}">
                <a16:creationId xmlns:a16="http://schemas.microsoft.com/office/drawing/2014/main" id="{B438DFDB-0AE6-48A1-BF2F-7906D366CC3B}"/>
              </a:ext>
            </a:extLst>
          </p:cNvPr>
          <p:cNvSpPr>
            <a:spLocks noChangeShapeType="1"/>
          </p:cNvSpPr>
          <p:nvPr/>
        </p:nvSpPr>
        <p:spPr bwMode="auto">
          <a:xfrm flipH="1">
            <a:off x="5503863" y="3165475"/>
            <a:ext cx="173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8" name="直接连接符 976923">
            <a:extLst>
              <a:ext uri="{FF2B5EF4-FFF2-40B4-BE49-F238E27FC236}">
                <a16:creationId xmlns:a16="http://schemas.microsoft.com/office/drawing/2014/main" id="{BB22B5E4-856B-46B4-A54D-80951B8599D4}"/>
              </a:ext>
            </a:extLst>
          </p:cNvPr>
          <p:cNvSpPr>
            <a:spLocks noChangeShapeType="1"/>
          </p:cNvSpPr>
          <p:nvPr/>
        </p:nvSpPr>
        <p:spPr bwMode="auto">
          <a:xfrm>
            <a:off x="5503863" y="3178175"/>
            <a:ext cx="0" cy="16906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9" name="直接连接符 976924">
            <a:extLst>
              <a:ext uri="{FF2B5EF4-FFF2-40B4-BE49-F238E27FC236}">
                <a16:creationId xmlns:a16="http://schemas.microsoft.com/office/drawing/2014/main" id="{95B73755-43A6-4D4E-99E0-9CABC9BE0F24}"/>
              </a:ext>
            </a:extLst>
          </p:cNvPr>
          <p:cNvSpPr>
            <a:spLocks noChangeShapeType="1"/>
          </p:cNvSpPr>
          <p:nvPr/>
        </p:nvSpPr>
        <p:spPr bwMode="auto">
          <a:xfrm>
            <a:off x="5503863" y="5072063"/>
            <a:ext cx="0" cy="473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直接连接符 976925">
            <a:extLst>
              <a:ext uri="{FF2B5EF4-FFF2-40B4-BE49-F238E27FC236}">
                <a16:creationId xmlns:a16="http://schemas.microsoft.com/office/drawing/2014/main" id="{8CC4E3F3-8571-458F-AABD-CBA6EAA36EA1}"/>
              </a:ext>
            </a:extLst>
          </p:cNvPr>
          <p:cNvSpPr>
            <a:spLocks noChangeShapeType="1"/>
          </p:cNvSpPr>
          <p:nvPr/>
        </p:nvSpPr>
        <p:spPr bwMode="auto">
          <a:xfrm flipV="1">
            <a:off x="5503863" y="2570163"/>
            <a:ext cx="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直接连接符 976926">
            <a:extLst>
              <a:ext uri="{FF2B5EF4-FFF2-40B4-BE49-F238E27FC236}">
                <a16:creationId xmlns:a16="http://schemas.microsoft.com/office/drawing/2014/main" id="{019180B6-A884-4B69-8950-415514AB75AA}"/>
              </a:ext>
            </a:extLst>
          </p:cNvPr>
          <p:cNvSpPr>
            <a:spLocks noChangeShapeType="1"/>
          </p:cNvSpPr>
          <p:nvPr/>
        </p:nvSpPr>
        <p:spPr bwMode="auto">
          <a:xfrm>
            <a:off x="5503863" y="2570163"/>
            <a:ext cx="20129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2" name="直接连接符 976927">
            <a:extLst>
              <a:ext uri="{FF2B5EF4-FFF2-40B4-BE49-F238E27FC236}">
                <a16:creationId xmlns:a16="http://schemas.microsoft.com/office/drawing/2014/main" id="{1439588E-2247-4F62-B130-9A2B07C4AA98}"/>
              </a:ext>
            </a:extLst>
          </p:cNvPr>
          <p:cNvSpPr>
            <a:spLocks noChangeShapeType="1"/>
          </p:cNvSpPr>
          <p:nvPr/>
        </p:nvSpPr>
        <p:spPr bwMode="auto">
          <a:xfrm flipV="1">
            <a:off x="7516813" y="2570163"/>
            <a:ext cx="0" cy="406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3" name="直接连接符 976928">
            <a:extLst>
              <a:ext uri="{FF2B5EF4-FFF2-40B4-BE49-F238E27FC236}">
                <a16:creationId xmlns:a16="http://schemas.microsoft.com/office/drawing/2014/main" id="{1FEAADF9-CC93-4F5A-90BE-2861E1A9DBB2}"/>
              </a:ext>
            </a:extLst>
          </p:cNvPr>
          <p:cNvSpPr>
            <a:spLocks noChangeShapeType="1"/>
          </p:cNvSpPr>
          <p:nvPr/>
        </p:nvSpPr>
        <p:spPr bwMode="auto">
          <a:xfrm>
            <a:off x="7516813" y="3178175"/>
            <a:ext cx="0" cy="16224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4" name="直接连接符 976929">
            <a:extLst>
              <a:ext uri="{FF2B5EF4-FFF2-40B4-BE49-F238E27FC236}">
                <a16:creationId xmlns:a16="http://schemas.microsoft.com/office/drawing/2014/main" id="{74EDD149-2539-4449-BB4D-5D9056301FC0}"/>
              </a:ext>
            </a:extLst>
          </p:cNvPr>
          <p:cNvSpPr>
            <a:spLocks noChangeShapeType="1"/>
          </p:cNvSpPr>
          <p:nvPr/>
        </p:nvSpPr>
        <p:spPr bwMode="auto">
          <a:xfrm>
            <a:off x="7516813" y="5003800"/>
            <a:ext cx="0" cy="5413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5" name="直接连接符 976930">
            <a:extLst>
              <a:ext uri="{FF2B5EF4-FFF2-40B4-BE49-F238E27FC236}">
                <a16:creationId xmlns:a16="http://schemas.microsoft.com/office/drawing/2014/main" id="{B70BE84F-9467-4047-A5CC-D2012E6D5149}"/>
              </a:ext>
            </a:extLst>
          </p:cNvPr>
          <p:cNvSpPr>
            <a:spLocks noChangeShapeType="1"/>
          </p:cNvSpPr>
          <p:nvPr/>
        </p:nvSpPr>
        <p:spPr bwMode="auto">
          <a:xfrm>
            <a:off x="5503863" y="5545138"/>
            <a:ext cx="20129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6" name="直接连接符 976931">
            <a:extLst>
              <a:ext uri="{FF2B5EF4-FFF2-40B4-BE49-F238E27FC236}">
                <a16:creationId xmlns:a16="http://schemas.microsoft.com/office/drawing/2014/main" id="{DE0FB467-B2D8-4D73-AF2A-15172FD09F06}"/>
              </a:ext>
            </a:extLst>
          </p:cNvPr>
          <p:cNvSpPr>
            <a:spLocks noChangeShapeType="1"/>
          </p:cNvSpPr>
          <p:nvPr/>
        </p:nvSpPr>
        <p:spPr bwMode="auto">
          <a:xfrm flipV="1">
            <a:off x="5978525" y="2570163"/>
            <a:ext cx="0" cy="473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直接连接符 976932">
            <a:extLst>
              <a:ext uri="{FF2B5EF4-FFF2-40B4-BE49-F238E27FC236}">
                <a16:creationId xmlns:a16="http://schemas.microsoft.com/office/drawing/2014/main" id="{9BADC420-38C4-447F-85A7-866062C22ADB}"/>
              </a:ext>
            </a:extLst>
          </p:cNvPr>
          <p:cNvSpPr>
            <a:spLocks noChangeShapeType="1"/>
          </p:cNvSpPr>
          <p:nvPr/>
        </p:nvSpPr>
        <p:spPr bwMode="auto">
          <a:xfrm flipV="1">
            <a:off x="7043738" y="2570163"/>
            <a:ext cx="0" cy="473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8" name="直接连接符 976933">
            <a:extLst>
              <a:ext uri="{FF2B5EF4-FFF2-40B4-BE49-F238E27FC236}">
                <a16:creationId xmlns:a16="http://schemas.microsoft.com/office/drawing/2014/main" id="{2DC46CA9-62BD-418C-9E2E-033434E282B9}"/>
              </a:ext>
            </a:extLst>
          </p:cNvPr>
          <p:cNvSpPr>
            <a:spLocks noChangeShapeType="1"/>
          </p:cNvSpPr>
          <p:nvPr/>
        </p:nvSpPr>
        <p:spPr bwMode="auto">
          <a:xfrm rot="-5419380">
            <a:off x="8426450" y="3509963"/>
            <a:ext cx="0" cy="171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9" name="直接连接符 976934">
            <a:extLst>
              <a:ext uri="{FF2B5EF4-FFF2-40B4-BE49-F238E27FC236}">
                <a16:creationId xmlns:a16="http://schemas.microsoft.com/office/drawing/2014/main" id="{3181AE0F-C141-4C38-A22F-6E8435489F3C}"/>
              </a:ext>
            </a:extLst>
          </p:cNvPr>
          <p:cNvSpPr>
            <a:spLocks noChangeShapeType="1"/>
          </p:cNvSpPr>
          <p:nvPr/>
        </p:nvSpPr>
        <p:spPr bwMode="auto">
          <a:xfrm rot="-5419380">
            <a:off x="8405813" y="3554412"/>
            <a:ext cx="0" cy="473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0" name="直接连接符 976935">
            <a:extLst>
              <a:ext uri="{FF2B5EF4-FFF2-40B4-BE49-F238E27FC236}">
                <a16:creationId xmlns:a16="http://schemas.microsoft.com/office/drawing/2014/main" id="{3F06E7F4-27C6-41DD-8ED6-AD0C26A8BA5E}"/>
              </a:ext>
            </a:extLst>
          </p:cNvPr>
          <p:cNvSpPr>
            <a:spLocks noChangeShapeType="1"/>
          </p:cNvSpPr>
          <p:nvPr/>
        </p:nvSpPr>
        <p:spPr bwMode="auto">
          <a:xfrm rot="16180620" flipH="1">
            <a:off x="8243888" y="3890963"/>
            <a:ext cx="196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1" name="直接连接符 976936">
            <a:extLst>
              <a:ext uri="{FF2B5EF4-FFF2-40B4-BE49-F238E27FC236}">
                <a16:creationId xmlns:a16="http://schemas.microsoft.com/office/drawing/2014/main" id="{D3336976-27CC-4935-8501-17C5B9605C12}"/>
              </a:ext>
            </a:extLst>
          </p:cNvPr>
          <p:cNvSpPr>
            <a:spLocks noChangeShapeType="1"/>
          </p:cNvSpPr>
          <p:nvPr/>
        </p:nvSpPr>
        <p:spPr bwMode="auto">
          <a:xfrm rot="16180620" flipH="1">
            <a:off x="8415338" y="3889375"/>
            <a:ext cx="196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2" name="直接连接符 976937">
            <a:extLst>
              <a:ext uri="{FF2B5EF4-FFF2-40B4-BE49-F238E27FC236}">
                <a16:creationId xmlns:a16="http://schemas.microsoft.com/office/drawing/2014/main" id="{F22FB8DC-3019-4D95-95B8-BBC217116EE9}"/>
              </a:ext>
            </a:extLst>
          </p:cNvPr>
          <p:cNvSpPr>
            <a:spLocks noChangeShapeType="1"/>
          </p:cNvSpPr>
          <p:nvPr/>
        </p:nvSpPr>
        <p:spPr bwMode="auto">
          <a:xfrm flipH="1">
            <a:off x="6748463" y="3989388"/>
            <a:ext cx="15986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8953" name="直接箭头连接符 976938">
            <a:extLst>
              <a:ext uri="{FF2B5EF4-FFF2-40B4-BE49-F238E27FC236}">
                <a16:creationId xmlns:a16="http://schemas.microsoft.com/office/drawing/2014/main" id="{CFC56390-82BD-4443-9491-02AD662F1710}"/>
              </a:ext>
            </a:extLst>
          </p:cNvPr>
          <p:cNvCxnSpPr>
            <a:cxnSpLocks noChangeShapeType="1"/>
            <a:stCxn id="38952" idx="1"/>
            <a:endCxn id="38919" idx="1"/>
          </p:cNvCxnSpPr>
          <p:nvPr/>
        </p:nvCxnSpPr>
        <p:spPr bwMode="auto">
          <a:xfrm flipH="1">
            <a:off x="5978525" y="3989388"/>
            <a:ext cx="769938" cy="9715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8954" name="直接连接符 976939">
            <a:extLst>
              <a:ext uri="{FF2B5EF4-FFF2-40B4-BE49-F238E27FC236}">
                <a16:creationId xmlns:a16="http://schemas.microsoft.com/office/drawing/2014/main" id="{2CD33ED8-CA96-4630-91D3-F6EE2307614C}"/>
              </a:ext>
            </a:extLst>
          </p:cNvPr>
          <p:cNvSpPr>
            <a:spLocks noChangeShapeType="1"/>
          </p:cNvSpPr>
          <p:nvPr/>
        </p:nvSpPr>
        <p:spPr bwMode="auto">
          <a:xfrm rot="5419380" flipH="1">
            <a:off x="4594225" y="3509963"/>
            <a:ext cx="0" cy="171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5" name="直接连接符 976940">
            <a:extLst>
              <a:ext uri="{FF2B5EF4-FFF2-40B4-BE49-F238E27FC236}">
                <a16:creationId xmlns:a16="http://schemas.microsoft.com/office/drawing/2014/main" id="{FF3F517B-8109-43BD-8D57-9404E693169E}"/>
              </a:ext>
            </a:extLst>
          </p:cNvPr>
          <p:cNvSpPr>
            <a:spLocks noChangeShapeType="1"/>
          </p:cNvSpPr>
          <p:nvPr/>
        </p:nvSpPr>
        <p:spPr bwMode="auto">
          <a:xfrm rot="5419380" flipH="1">
            <a:off x="4614863" y="3554412"/>
            <a:ext cx="0" cy="4730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6" name="直接连接符 976941">
            <a:extLst>
              <a:ext uri="{FF2B5EF4-FFF2-40B4-BE49-F238E27FC236}">
                <a16:creationId xmlns:a16="http://schemas.microsoft.com/office/drawing/2014/main" id="{BDAEFB31-1DF6-4131-B807-68E0E83DE9E2}"/>
              </a:ext>
            </a:extLst>
          </p:cNvPr>
          <p:cNvSpPr>
            <a:spLocks noChangeShapeType="1"/>
          </p:cNvSpPr>
          <p:nvPr/>
        </p:nvSpPr>
        <p:spPr bwMode="auto">
          <a:xfrm rot="5419380">
            <a:off x="4581525" y="3890963"/>
            <a:ext cx="196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7" name="直接连接符 976942">
            <a:extLst>
              <a:ext uri="{FF2B5EF4-FFF2-40B4-BE49-F238E27FC236}">
                <a16:creationId xmlns:a16="http://schemas.microsoft.com/office/drawing/2014/main" id="{CC8AD692-AA12-4BA9-B0D1-ECA24BE2D0CA}"/>
              </a:ext>
            </a:extLst>
          </p:cNvPr>
          <p:cNvSpPr>
            <a:spLocks noChangeShapeType="1"/>
          </p:cNvSpPr>
          <p:nvPr/>
        </p:nvSpPr>
        <p:spPr bwMode="auto">
          <a:xfrm rot="5419380">
            <a:off x="4410075" y="3889375"/>
            <a:ext cx="196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58" name="直接连接符 976943">
            <a:extLst>
              <a:ext uri="{FF2B5EF4-FFF2-40B4-BE49-F238E27FC236}">
                <a16:creationId xmlns:a16="http://schemas.microsoft.com/office/drawing/2014/main" id="{36E80E9F-53D4-4BD5-911F-EC6558FCB692}"/>
              </a:ext>
            </a:extLst>
          </p:cNvPr>
          <p:cNvSpPr>
            <a:spLocks noChangeShapeType="1"/>
          </p:cNvSpPr>
          <p:nvPr/>
        </p:nvSpPr>
        <p:spPr bwMode="auto">
          <a:xfrm>
            <a:off x="4675188" y="3989388"/>
            <a:ext cx="15986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38959" name="直接箭头连接符 976944">
            <a:extLst>
              <a:ext uri="{FF2B5EF4-FFF2-40B4-BE49-F238E27FC236}">
                <a16:creationId xmlns:a16="http://schemas.microsoft.com/office/drawing/2014/main" id="{E423F7D9-069A-456E-B0A5-791C95F2FCFE}"/>
              </a:ext>
            </a:extLst>
          </p:cNvPr>
          <p:cNvCxnSpPr>
            <a:cxnSpLocks noChangeShapeType="1"/>
            <a:stCxn id="38958" idx="1"/>
            <a:endCxn id="38930" idx="1"/>
          </p:cNvCxnSpPr>
          <p:nvPr/>
        </p:nvCxnSpPr>
        <p:spPr bwMode="auto">
          <a:xfrm>
            <a:off x="6273800" y="3989388"/>
            <a:ext cx="771525" cy="903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38960" name="直接连接符 976945">
            <a:extLst>
              <a:ext uri="{FF2B5EF4-FFF2-40B4-BE49-F238E27FC236}">
                <a16:creationId xmlns:a16="http://schemas.microsoft.com/office/drawing/2014/main" id="{B3E70FED-FA85-4BCE-AF20-7A3065676096}"/>
              </a:ext>
            </a:extLst>
          </p:cNvPr>
          <p:cNvSpPr>
            <a:spLocks noChangeShapeType="1"/>
          </p:cNvSpPr>
          <p:nvPr/>
        </p:nvSpPr>
        <p:spPr bwMode="auto">
          <a:xfrm flipH="1">
            <a:off x="4319588" y="3989388"/>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8961" name="组合 976946">
            <a:extLst>
              <a:ext uri="{FF2B5EF4-FFF2-40B4-BE49-F238E27FC236}">
                <a16:creationId xmlns:a16="http://schemas.microsoft.com/office/drawing/2014/main" id="{1D6428A7-41C3-478F-9EAD-6F10C3797C98}"/>
              </a:ext>
            </a:extLst>
          </p:cNvPr>
          <p:cNvGrpSpPr>
            <a:grpSpLocks/>
          </p:cNvGrpSpPr>
          <p:nvPr/>
        </p:nvGrpSpPr>
        <p:grpSpPr bwMode="auto">
          <a:xfrm>
            <a:off x="4287838" y="3989388"/>
            <a:ext cx="60325" cy="2433637"/>
            <a:chOff x="1126" y="2256"/>
            <a:chExt cx="48" cy="1728"/>
          </a:xfrm>
        </p:grpSpPr>
        <p:sp>
          <p:nvSpPr>
            <p:cNvPr id="38962" name="直接连接符 976947">
              <a:extLst>
                <a:ext uri="{FF2B5EF4-FFF2-40B4-BE49-F238E27FC236}">
                  <a16:creationId xmlns:a16="http://schemas.microsoft.com/office/drawing/2014/main" id="{34630B37-ACEB-4C68-85A5-AAD7EA4C81A6}"/>
                </a:ext>
              </a:extLst>
            </p:cNvPr>
            <p:cNvSpPr>
              <a:spLocks noChangeShapeType="1"/>
            </p:cNvSpPr>
            <p:nvPr/>
          </p:nvSpPr>
          <p:spPr bwMode="auto">
            <a:xfrm>
              <a:off x="1152" y="2256"/>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3" name="椭圆 976948">
              <a:extLst>
                <a:ext uri="{FF2B5EF4-FFF2-40B4-BE49-F238E27FC236}">
                  <a16:creationId xmlns:a16="http://schemas.microsoft.com/office/drawing/2014/main" id="{DC95E10A-8FA8-469E-B7AE-6929CE871BB8}"/>
                </a:ext>
              </a:extLst>
            </p:cNvPr>
            <p:cNvSpPr>
              <a:spLocks noChangeArrowheads="1"/>
            </p:cNvSpPr>
            <p:nvPr/>
          </p:nvSpPr>
          <p:spPr bwMode="auto">
            <a:xfrm>
              <a:off x="1126" y="3936"/>
              <a:ext cx="48" cy="48"/>
            </a:xfrm>
            <a:prstGeom prst="ellipse">
              <a:avLst/>
            </a:prstGeom>
            <a:solidFill>
              <a:schemeClr val="bg2"/>
            </a:solidFill>
            <a:ln w="2857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grpSp>
        <p:nvGrpSpPr>
          <p:cNvPr id="38964" name="组合 976949">
            <a:extLst>
              <a:ext uri="{FF2B5EF4-FFF2-40B4-BE49-F238E27FC236}">
                <a16:creationId xmlns:a16="http://schemas.microsoft.com/office/drawing/2014/main" id="{CFE75A4E-57B7-4339-BAF6-109728A5722E}"/>
              </a:ext>
            </a:extLst>
          </p:cNvPr>
          <p:cNvGrpSpPr>
            <a:grpSpLocks/>
          </p:cNvGrpSpPr>
          <p:nvPr/>
        </p:nvGrpSpPr>
        <p:grpSpPr bwMode="auto">
          <a:xfrm flipH="1">
            <a:off x="8524875" y="3989388"/>
            <a:ext cx="209550" cy="2433637"/>
            <a:chOff x="1126" y="2256"/>
            <a:chExt cx="170" cy="1728"/>
          </a:xfrm>
        </p:grpSpPr>
        <p:sp>
          <p:nvSpPr>
            <p:cNvPr id="38965" name="直接连接符 976950">
              <a:extLst>
                <a:ext uri="{FF2B5EF4-FFF2-40B4-BE49-F238E27FC236}">
                  <a16:creationId xmlns:a16="http://schemas.microsoft.com/office/drawing/2014/main" id="{CBE793BC-ED48-4D11-88E2-1032D493523B}"/>
                </a:ext>
              </a:extLst>
            </p:cNvPr>
            <p:cNvSpPr>
              <a:spLocks noChangeShapeType="1"/>
            </p:cNvSpPr>
            <p:nvPr/>
          </p:nvSpPr>
          <p:spPr bwMode="auto">
            <a:xfrm flipH="1">
              <a:off x="1152" y="225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6" name="直接连接符 976951">
              <a:extLst>
                <a:ext uri="{FF2B5EF4-FFF2-40B4-BE49-F238E27FC236}">
                  <a16:creationId xmlns:a16="http://schemas.microsoft.com/office/drawing/2014/main" id="{95F8D581-E14F-4699-868D-927BD7EDBCC8}"/>
                </a:ext>
              </a:extLst>
            </p:cNvPr>
            <p:cNvSpPr>
              <a:spLocks noChangeShapeType="1"/>
            </p:cNvSpPr>
            <p:nvPr/>
          </p:nvSpPr>
          <p:spPr bwMode="auto">
            <a:xfrm>
              <a:off x="1152" y="2256"/>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7" name="椭圆 976952">
              <a:extLst>
                <a:ext uri="{FF2B5EF4-FFF2-40B4-BE49-F238E27FC236}">
                  <a16:creationId xmlns:a16="http://schemas.microsoft.com/office/drawing/2014/main" id="{D9B725F9-C50A-4DBD-BE4A-03FCBCD4261B}"/>
                </a:ext>
              </a:extLst>
            </p:cNvPr>
            <p:cNvSpPr>
              <a:spLocks noChangeArrowheads="1"/>
            </p:cNvSpPr>
            <p:nvPr/>
          </p:nvSpPr>
          <p:spPr bwMode="auto">
            <a:xfrm>
              <a:off x="1126" y="3936"/>
              <a:ext cx="48" cy="48"/>
            </a:xfrm>
            <a:prstGeom prst="ellipse">
              <a:avLst/>
            </a:prstGeom>
            <a:solidFill>
              <a:schemeClr val="bg2"/>
            </a:solidFill>
            <a:ln w="2857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
        <p:nvSpPr>
          <p:cNvPr id="38968" name="直接连接符 976953">
            <a:extLst>
              <a:ext uri="{FF2B5EF4-FFF2-40B4-BE49-F238E27FC236}">
                <a16:creationId xmlns:a16="http://schemas.microsoft.com/office/drawing/2014/main" id="{4D28E7B8-0FF2-44D1-8C2D-A0A1D9D5246D}"/>
              </a:ext>
            </a:extLst>
          </p:cNvPr>
          <p:cNvSpPr>
            <a:spLocks noChangeShapeType="1"/>
          </p:cNvSpPr>
          <p:nvPr/>
        </p:nvSpPr>
        <p:spPr bwMode="auto">
          <a:xfrm flipV="1">
            <a:off x="4616450" y="2165350"/>
            <a:ext cx="0" cy="1419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69" name="直接连接符 976954">
            <a:extLst>
              <a:ext uri="{FF2B5EF4-FFF2-40B4-BE49-F238E27FC236}">
                <a16:creationId xmlns:a16="http://schemas.microsoft.com/office/drawing/2014/main" id="{6B065DF1-0B10-4DB6-BD29-9D046DBD1588}"/>
              </a:ext>
            </a:extLst>
          </p:cNvPr>
          <p:cNvSpPr>
            <a:spLocks noChangeShapeType="1"/>
          </p:cNvSpPr>
          <p:nvPr/>
        </p:nvSpPr>
        <p:spPr bwMode="auto">
          <a:xfrm flipV="1">
            <a:off x="8405813" y="2165350"/>
            <a:ext cx="0" cy="1419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0" name="直接连接符 976955">
            <a:extLst>
              <a:ext uri="{FF2B5EF4-FFF2-40B4-BE49-F238E27FC236}">
                <a16:creationId xmlns:a16="http://schemas.microsoft.com/office/drawing/2014/main" id="{61A9963B-3F2E-4CEA-9EB6-3EB2FF5C1708}"/>
              </a:ext>
            </a:extLst>
          </p:cNvPr>
          <p:cNvSpPr>
            <a:spLocks noChangeShapeType="1"/>
          </p:cNvSpPr>
          <p:nvPr/>
        </p:nvSpPr>
        <p:spPr bwMode="auto">
          <a:xfrm>
            <a:off x="6510338" y="5545138"/>
            <a:ext cx="0" cy="203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1" name="直接连接符 976956">
            <a:extLst>
              <a:ext uri="{FF2B5EF4-FFF2-40B4-BE49-F238E27FC236}">
                <a16:creationId xmlns:a16="http://schemas.microsoft.com/office/drawing/2014/main" id="{DD259D39-2753-4B52-B920-61AE17737E67}"/>
              </a:ext>
            </a:extLst>
          </p:cNvPr>
          <p:cNvSpPr>
            <a:spLocks noChangeShapeType="1"/>
          </p:cNvSpPr>
          <p:nvPr/>
        </p:nvSpPr>
        <p:spPr bwMode="auto">
          <a:xfrm>
            <a:off x="6392863" y="5748338"/>
            <a:ext cx="2365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2" name="直接连接符 976957">
            <a:extLst>
              <a:ext uri="{FF2B5EF4-FFF2-40B4-BE49-F238E27FC236}">
                <a16:creationId xmlns:a16="http://schemas.microsoft.com/office/drawing/2014/main" id="{4B77AB81-A7C4-4D19-9A50-673EE3FFBD84}"/>
              </a:ext>
            </a:extLst>
          </p:cNvPr>
          <p:cNvSpPr>
            <a:spLocks noChangeShapeType="1"/>
          </p:cNvSpPr>
          <p:nvPr/>
        </p:nvSpPr>
        <p:spPr bwMode="auto">
          <a:xfrm flipV="1">
            <a:off x="6510338" y="2366963"/>
            <a:ext cx="0" cy="203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73" name="椭圆 976958">
            <a:extLst>
              <a:ext uri="{FF2B5EF4-FFF2-40B4-BE49-F238E27FC236}">
                <a16:creationId xmlns:a16="http://schemas.microsoft.com/office/drawing/2014/main" id="{332DCABB-F9A5-49B3-AA03-0FF86AA3A176}"/>
              </a:ext>
            </a:extLst>
          </p:cNvPr>
          <p:cNvSpPr>
            <a:spLocks noChangeArrowheads="1"/>
          </p:cNvSpPr>
          <p:nvPr/>
        </p:nvSpPr>
        <p:spPr bwMode="auto">
          <a:xfrm>
            <a:off x="6477000" y="2300288"/>
            <a:ext cx="60325" cy="66675"/>
          </a:xfrm>
          <a:prstGeom prst="ellipse">
            <a:avLst/>
          </a:prstGeom>
          <a:solidFill>
            <a:schemeClr val="bg2"/>
          </a:solidFill>
          <a:ln w="2857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38974" name="文本框 976959">
            <a:extLst>
              <a:ext uri="{FF2B5EF4-FFF2-40B4-BE49-F238E27FC236}">
                <a16:creationId xmlns:a16="http://schemas.microsoft.com/office/drawing/2014/main" id="{94AA8723-81AA-468D-998A-A9A129B1CC49}"/>
              </a:ext>
            </a:extLst>
          </p:cNvPr>
          <p:cNvSpPr txBox="1">
            <a:spLocks noChangeArrowheads="1"/>
          </p:cNvSpPr>
          <p:nvPr/>
        </p:nvSpPr>
        <p:spPr bwMode="auto">
          <a:xfrm>
            <a:off x="3775075" y="2208213"/>
            <a:ext cx="7937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zh-CN" altLang="en-US" sz="1600">
                <a:latin typeface="Times New Roman" panose="02020603050405020304" pitchFamily="18" charset="0"/>
              </a:rPr>
              <a:t>选择线</a:t>
            </a:r>
          </a:p>
        </p:txBody>
      </p:sp>
      <p:sp>
        <p:nvSpPr>
          <p:cNvPr id="38975" name="文本框 976960">
            <a:extLst>
              <a:ext uri="{FF2B5EF4-FFF2-40B4-BE49-F238E27FC236}">
                <a16:creationId xmlns:a16="http://schemas.microsoft.com/office/drawing/2014/main" id="{6F8AF79A-EED3-4CDA-88CD-4AF35DDFF5DE}"/>
              </a:ext>
            </a:extLst>
          </p:cNvPr>
          <p:cNvSpPr txBox="1">
            <a:spLocks noChangeArrowheads="1"/>
          </p:cNvSpPr>
          <p:nvPr/>
        </p:nvSpPr>
        <p:spPr bwMode="auto">
          <a:xfrm>
            <a:off x="6677025" y="2133600"/>
            <a:ext cx="51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sz="2400">
                <a:latin typeface="Times New Roman" panose="02020603050405020304" pitchFamily="18" charset="0"/>
              </a:rPr>
              <a:t>v</a:t>
            </a:r>
            <a:r>
              <a:rPr lang="en-US" altLang="zh-CN" sz="2400" baseline="-25000">
                <a:latin typeface="Times New Roman" panose="02020603050405020304" pitchFamily="18" charset="0"/>
              </a:rPr>
              <a:t>cc</a:t>
            </a:r>
            <a:endParaRPr lang="en-US" altLang="zh-CN" sz="2400">
              <a:latin typeface="Times New Roman" panose="02020603050405020304" pitchFamily="18" charset="0"/>
            </a:endParaRPr>
          </a:p>
        </p:txBody>
      </p:sp>
      <p:sp>
        <p:nvSpPr>
          <p:cNvPr id="38976" name="文本框 976961">
            <a:extLst>
              <a:ext uri="{FF2B5EF4-FFF2-40B4-BE49-F238E27FC236}">
                <a16:creationId xmlns:a16="http://schemas.microsoft.com/office/drawing/2014/main" id="{3F8D56D0-2C14-4229-9A0A-6FF73D2B9A91}"/>
              </a:ext>
            </a:extLst>
          </p:cNvPr>
          <p:cNvSpPr txBox="1">
            <a:spLocks noChangeArrowheads="1"/>
          </p:cNvSpPr>
          <p:nvPr/>
        </p:nvSpPr>
        <p:spPr bwMode="auto">
          <a:xfrm>
            <a:off x="4379913" y="409098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T</a:t>
            </a:r>
            <a:r>
              <a:rPr lang="en-US" altLang="zh-CN" baseline="-25000">
                <a:latin typeface="Times New Roman" panose="02020603050405020304" pitchFamily="18" charset="0"/>
              </a:rPr>
              <a:t>5</a:t>
            </a:r>
            <a:endParaRPr lang="en-US" altLang="zh-CN">
              <a:latin typeface="Times New Roman" panose="02020603050405020304" pitchFamily="18" charset="0"/>
            </a:endParaRPr>
          </a:p>
        </p:txBody>
      </p:sp>
      <p:sp>
        <p:nvSpPr>
          <p:cNvPr id="38977" name="文本框 976962">
            <a:extLst>
              <a:ext uri="{FF2B5EF4-FFF2-40B4-BE49-F238E27FC236}">
                <a16:creationId xmlns:a16="http://schemas.microsoft.com/office/drawing/2014/main" id="{F958DCCE-264F-460C-A086-E57EA82856E2}"/>
              </a:ext>
            </a:extLst>
          </p:cNvPr>
          <p:cNvSpPr txBox="1">
            <a:spLocks noChangeArrowheads="1"/>
          </p:cNvSpPr>
          <p:nvPr/>
        </p:nvSpPr>
        <p:spPr bwMode="auto">
          <a:xfrm>
            <a:off x="5165725" y="40020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A</a:t>
            </a:r>
          </a:p>
        </p:txBody>
      </p:sp>
      <p:sp>
        <p:nvSpPr>
          <p:cNvPr id="38978" name="文本框 976963">
            <a:extLst>
              <a:ext uri="{FF2B5EF4-FFF2-40B4-BE49-F238E27FC236}">
                <a16:creationId xmlns:a16="http://schemas.microsoft.com/office/drawing/2014/main" id="{0A67C375-C777-4CEB-A46A-E018810B5959}"/>
              </a:ext>
            </a:extLst>
          </p:cNvPr>
          <p:cNvSpPr txBox="1">
            <a:spLocks noChangeArrowheads="1"/>
          </p:cNvSpPr>
          <p:nvPr/>
        </p:nvSpPr>
        <p:spPr bwMode="auto">
          <a:xfrm>
            <a:off x="7542213" y="400208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B</a:t>
            </a:r>
          </a:p>
        </p:txBody>
      </p:sp>
      <p:sp>
        <p:nvSpPr>
          <p:cNvPr id="38979" name="文本框 976964">
            <a:extLst>
              <a:ext uri="{FF2B5EF4-FFF2-40B4-BE49-F238E27FC236}">
                <a16:creationId xmlns:a16="http://schemas.microsoft.com/office/drawing/2014/main" id="{B043709F-F8C1-49B8-8A96-D16955154C0D}"/>
              </a:ext>
            </a:extLst>
          </p:cNvPr>
          <p:cNvSpPr txBox="1">
            <a:spLocks noChangeArrowheads="1"/>
          </p:cNvSpPr>
          <p:nvPr/>
        </p:nvSpPr>
        <p:spPr bwMode="auto">
          <a:xfrm>
            <a:off x="8334375" y="409098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T</a:t>
            </a:r>
            <a:r>
              <a:rPr lang="en-US" altLang="zh-CN" baseline="-25000">
                <a:latin typeface="Times New Roman" panose="02020603050405020304" pitchFamily="18" charset="0"/>
              </a:rPr>
              <a:t>6</a:t>
            </a:r>
            <a:endParaRPr lang="en-US" altLang="zh-CN">
              <a:latin typeface="Times New Roman" panose="02020603050405020304" pitchFamily="18" charset="0"/>
            </a:endParaRPr>
          </a:p>
        </p:txBody>
      </p:sp>
      <p:sp>
        <p:nvSpPr>
          <p:cNvPr id="38980" name="文本框 976965">
            <a:extLst>
              <a:ext uri="{FF2B5EF4-FFF2-40B4-BE49-F238E27FC236}">
                <a16:creationId xmlns:a16="http://schemas.microsoft.com/office/drawing/2014/main" id="{7915FD53-ED6D-4CDB-9598-D56FEED077C3}"/>
              </a:ext>
            </a:extLst>
          </p:cNvPr>
          <p:cNvSpPr txBox="1">
            <a:spLocks noChangeArrowheads="1"/>
          </p:cNvSpPr>
          <p:nvPr/>
        </p:nvSpPr>
        <p:spPr bwMode="auto">
          <a:xfrm>
            <a:off x="5907088" y="503713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T</a:t>
            </a:r>
            <a:r>
              <a:rPr lang="en-US" altLang="zh-CN" baseline="-25000">
                <a:latin typeface="Times New Roman" panose="02020603050405020304" pitchFamily="18" charset="0"/>
              </a:rPr>
              <a:t>1</a:t>
            </a:r>
            <a:endParaRPr lang="en-US" altLang="zh-CN">
              <a:latin typeface="Times New Roman" panose="02020603050405020304" pitchFamily="18" charset="0"/>
            </a:endParaRPr>
          </a:p>
        </p:txBody>
      </p:sp>
      <p:sp>
        <p:nvSpPr>
          <p:cNvPr id="38981" name="文本框 976966">
            <a:extLst>
              <a:ext uri="{FF2B5EF4-FFF2-40B4-BE49-F238E27FC236}">
                <a16:creationId xmlns:a16="http://schemas.microsoft.com/office/drawing/2014/main" id="{2683721F-2B51-47BE-AD11-24826260AE43}"/>
              </a:ext>
            </a:extLst>
          </p:cNvPr>
          <p:cNvSpPr txBox="1">
            <a:spLocks noChangeArrowheads="1"/>
          </p:cNvSpPr>
          <p:nvPr/>
        </p:nvSpPr>
        <p:spPr bwMode="auto">
          <a:xfrm>
            <a:off x="7031038" y="5105400"/>
            <a:ext cx="40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T</a:t>
            </a:r>
            <a:r>
              <a:rPr lang="en-US" altLang="zh-CN" baseline="-25000">
                <a:latin typeface="Times New Roman" panose="02020603050405020304" pitchFamily="18" charset="0"/>
              </a:rPr>
              <a:t>2</a:t>
            </a:r>
            <a:endParaRPr lang="en-US" altLang="zh-CN">
              <a:latin typeface="Times New Roman" panose="02020603050405020304" pitchFamily="18" charset="0"/>
            </a:endParaRPr>
          </a:p>
        </p:txBody>
      </p:sp>
      <p:sp>
        <p:nvSpPr>
          <p:cNvPr id="38982" name="文本框 976967">
            <a:extLst>
              <a:ext uri="{FF2B5EF4-FFF2-40B4-BE49-F238E27FC236}">
                <a16:creationId xmlns:a16="http://schemas.microsoft.com/office/drawing/2014/main" id="{DABF49AB-CCD4-4334-9BBF-C4397F8F03DC}"/>
              </a:ext>
            </a:extLst>
          </p:cNvPr>
          <p:cNvSpPr txBox="1">
            <a:spLocks noChangeArrowheads="1"/>
          </p:cNvSpPr>
          <p:nvPr/>
        </p:nvSpPr>
        <p:spPr bwMode="auto">
          <a:xfrm>
            <a:off x="4367213" y="6119813"/>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I/O</a:t>
            </a:r>
          </a:p>
        </p:txBody>
      </p:sp>
      <p:sp>
        <p:nvSpPr>
          <p:cNvPr id="38983" name="文本框 976968">
            <a:extLst>
              <a:ext uri="{FF2B5EF4-FFF2-40B4-BE49-F238E27FC236}">
                <a16:creationId xmlns:a16="http://schemas.microsoft.com/office/drawing/2014/main" id="{B4C49830-29B2-42E3-8A30-9FA56F69DE0B}"/>
              </a:ext>
            </a:extLst>
          </p:cNvPr>
          <p:cNvSpPr txBox="1">
            <a:spLocks noChangeArrowheads="1"/>
          </p:cNvSpPr>
          <p:nvPr/>
        </p:nvSpPr>
        <p:spPr bwMode="auto">
          <a:xfrm>
            <a:off x="8132763" y="6186488"/>
            <a:ext cx="48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I/O</a:t>
            </a:r>
          </a:p>
        </p:txBody>
      </p:sp>
      <p:sp>
        <p:nvSpPr>
          <p:cNvPr id="38984" name="直接连接符 976969">
            <a:extLst>
              <a:ext uri="{FF2B5EF4-FFF2-40B4-BE49-F238E27FC236}">
                <a16:creationId xmlns:a16="http://schemas.microsoft.com/office/drawing/2014/main" id="{79E62E91-3B8F-4B8C-8B64-31061FF0645F}"/>
              </a:ext>
            </a:extLst>
          </p:cNvPr>
          <p:cNvSpPr>
            <a:spLocks noChangeShapeType="1"/>
          </p:cNvSpPr>
          <p:nvPr/>
        </p:nvSpPr>
        <p:spPr bwMode="auto">
          <a:xfrm>
            <a:off x="8204200" y="6153150"/>
            <a:ext cx="346075" cy="7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5" name="文本框 976970">
            <a:extLst>
              <a:ext uri="{FF2B5EF4-FFF2-40B4-BE49-F238E27FC236}">
                <a16:creationId xmlns:a16="http://schemas.microsoft.com/office/drawing/2014/main" id="{9305CD93-3871-45B7-8EEE-FAA4598608C5}"/>
              </a:ext>
            </a:extLst>
          </p:cNvPr>
          <p:cNvSpPr txBox="1">
            <a:spLocks noChangeArrowheads="1"/>
          </p:cNvSpPr>
          <p:nvPr/>
        </p:nvSpPr>
        <p:spPr bwMode="auto">
          <a:xfrm>
            <a:off x="5965825" y="314483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T</a:t>
            </a:r>
            <a:r>
              <a:rPr lang="en-US" altLang="zh-CN" baseline="-25000">
                <a:latin typeface="Times New Roman" panose="02020603050405020304" pitchFamily="18" charset="0"/>
              </a:rPr>
              <a:t>3</a:t>
            </a:r>
            <a:endParaRPr lang="en-US" altLang="zh-CN">
              <a:latin typeface="Times New Roman" panose="02020603050405020304" pitchFamily="18" charset="0"/>
            </a:endParaRPr>
          </a:p>
        </p:txBody>
      </p:sp>
      <p:sp>
        <p:nvSpPr>
          <p:cNvPr id="38986" name="文本框 976971">
            <a:extLst>
              <a:ext uri="{FF2B5EF4-FFF2-40B4-BE49-F238E27FC236}">
                <a16:creationId xmlns:a16="http://schemas.microsoft.com/office/drawing/2014/main" id="{C8A441F9-E235-4203-88D1-3B60A356CF5D}"/>
              </a:ext>
            </a:extLst>
          </p:cNvPr>
          <p:cNvSpPr txBox="1">
            <a:spLocks noChangeArrowheads="1"/>
          </p:cNvSpPr>
          <p:nvPr/>
        </p:nvSpPr>
        <p:spPr bwMode="auto">
          <a:xfrm>
            <a:off x="6853238" y="3144838"/>
            <a:ext cx="400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a:latin typeface="Times New Roman" panose="02020603050405020304" pitchFamily="18" charset="0"/>
              </a:rPr>
              <a:t>T</a:t>
            </a:r>
            <a:r>
              <a:rPr lang="en-US" altLang="zh-CN" baseline="-25000">
                <a:latin typeface="Times New Roman" panose="02020603050405020304" pitchFamily="18" charset="0"/>
              </a:rPr>
              <a:t>4</a:t>
            </a:r>
            <a:endParaRPr lang="en-US" altLang="zh-CN">
              <a:latin typeface="Times New Roman" panose="02020603050405020304" pitchFamily="18" charset="0"/>
            </a:endParaRPr>
          </a:p>
        </p:txBody>
      </p:sp>
      <p:sp>
        <p:nvSpPr>
          <p:cNvPr id="38987" name="直接连接符 976973">
            <a:extLst>
              <a:ext uri="{FF2B5EF4-FFF2-40B4-BE49-F238E27FC236}">
                <a16:creationId xmlns:a16="http://schemas.microsoft.com/office/drawing/2014/main" id="{625572D0-92EE-46E8-922E-E5B2E5657D47}"/>
              </a:ext>
            </a:extLst>
          </p:cNvPr>
          <p:cNvSpPr>
            <a:spLocks noChangeShapeType="1"/>
          </p:cNvSpPr>
          <p:nvPr/>
        </p:nvSpPr>
        <p:spPr bwMode="auto">
          <a:xfrm>
            <a:off x="2339975" y="6092825"/>
            <a:ext cx="43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88" name="直接连接符 976974">
            <a:extLst>
              <a:ext uri="{FF2B5EF4-FFF2-40B4-BE49-F238E27FC236}">
                <a16:creationId xmlns:a16="http://schemas.microsoft.com/office/drawing/2014/main" id="{42A66E81-9C31-4E0D-9855-565264A34B10}"/>
              </a:ext>
            </a:extLst>
          </p:cNvPr>
          <p:cNvSpPr>
            <a:spLocks noChangeShapeType="1"/>
          </p:cNvSpPr>
          <p:nvPr/>
        </p:nvSpPr>
        <p:spPr bwMode="auto">
          <a:xfrm>
            <a:off x="2397125" y="4752975"/>
            <a:ext cx="431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文本占位符 978945">
            <a:extLst>
              <a:ext uri="{FF2B5EF4-FFF2-40B4-BE49-F238E27FC236}">
                <a16:creationId xmlns:a16="http://schemas.microsoft.com/office/drawing/2014/main" id="{D575568E-A698-4273-A0CC-4CDD3541144C}"/>
              </a:ext>
            </a:extLst>
          </p:cNvPr>
          <p:cNvSpPr>
            <a:spLocks noGrp="1" noChangeArrowheads="1"/>
          </p:cNvSpPr>
          <p:nvPr>
            <p:ph idx="1"/>
          </p:nvPr>
        </p:nvSpPr>
        <p:spPr>
          <a:xfrm>
            <a:off x="250825" y="1052513"/>
            <a:ext cx="5972175" cy="5616575"/>
          </a:xfrm>
        </p:spPr>
        <p:txBody>
          <a:bodyPr/>
          <a:lstStyle/>
          <a:p>
            <a:r>
              <a:rPr lang="en-US" altLang="zh-CN" sz="2000" dirty="0"/>
              <a:t>A,B</a:t>
            </a:r>
            <a:r>
              <a:rPr lang="zh-CN" altLang="en-US" sz="2000" dirty="0"/>
              <a:t>点的电平代表该六管单元的二进制信息状态；</a:t>
            </a:r>
          </a:p>
          <a:p>
            <a:r>
              <a:rPr lang="zh-CN" altLang="en-US" sz="2000" dirty="0"/>
              <a:t>写信息：当地址选择线为高电平，</a:t>
            </a:r>
            <a:r>
              <a:rPr lang="en-US" altLang="zh-CN" sz="2000" dirty="0"/>
              <a:t>T</a:t>
            </a:r>
            <a:r>
              <a:rPr lang="en-US" altLang="zh-CN" sz="2000" baseline="-25000" dirty="0"/>
              <a:t>5</a:t>
            </a:r>
            <a:r>
              <a:rPr lang="en-US" altLang="zh-CN" sz="2000" dirty="0"/>
              <a:t>,T</a:t>
            </a:r>
            <a:r>
              <a:rPr lang="en-US" altLang="zh-CN" sz="2000" baseline="-25000" dirty="0"/>
              <a:t>6</a:t>
            </a:r>
            <a:r>
              <a:rPr lang="zh-CN" altLang="en-US" sz="2000" dirty="0"/>
              <a:t>导通，</a:t>
            </a:r>
          </a:p>
          <a:p>
            <a:pPr>
              <a:buFontTx/>
              <a:buNone/>
            </a:pPr>
            <a:r>
              <a:rPr lang="zh-CN" altLang="en-US" sz="2000" dirty="0"/>
              <a:t>                  则</a:t>
            </a:r>
            <a:r>
              <a:rPr lang="en-US" altLang="zh-CN" sz="2000" dirty="0"/>
              <a:t>I/O</a:t>
            </a:r>
            <a:r>
              <a:rPr lang="zh-CN" altLang="en-US" sz="2000" dirty="0"/>
              <a:t>线与</a:t>
            </a:r>
            <a:r>
              <a:rPr lang="en-US" altLang="zh-CN" sz="2000" dirty="0"/>
              <a:t>A</a:t>
            </a:r>
            <a:r>
              <a:rPr lang="zh-CN" altLang="en-US" sz="2000" dirty="0"/>
              <a:t>点相连，</a:t>
            </a:r>
            <a:r>
              <a:rPr lang="en-US" altLang="zh-CN" sz="2000" dirty="0"/>
              <a:t>I/O</a:t>
            </a:r>
            <a:r>
              <a:rPr lang="zh-CN" altLang="en-US" sz="2000" dirty="0"/>
              <a:t>线与</a:t>
            </a:r>
            <a:r>
              <a:rPr lang="en-US" altLang="zh-CN" sz="2000" dirty="0"/>
              <a:t>B</a:t>
            </a:r>
            <a:r>
              <a:rPr lang="zh-CN" altLang="en-US" sz="2000" dirty="0"/>
              <a:t>点相连；</a:t>
            </a:r>
          </a:p>
          <a:p>
            <a:pPr lvl="1">
              <a:buFontTx/>
              <a:buNone/>
            </a:pPr>
            <a:r>
              <a:rPr lang="zh-CN" altLang="en-US" sz="2000" dirty="0"/>
              <a:t>若写入‘</a:t>
            </a:r>
            <a:r>
              <a:rPr lang="en-US" altLang="zh-CN" sz="2000" dirty="0"/>
              <a:t>1’</a:t>
            </a:r>
            <a:r>
              <a:rPr lang="zh-CN" altLang="en-US" sz="2000" dirty="0"/>
              <a:t>，则</a:t>
            </a:r>
            <a:r>
              <a:rPr lang="en-US" altLang="zh-CN" sz="2000" dirty="0"/>
              <a:t>A=‘1’,B=‘0’,</a:t>
            </a:r>
            <a:r>
              <a:rPr lang="zh-CN" altLang="en-US" sz="2000" dirty="0"/>
              <a:t>使</a:t>
            </a:r>
            <a:r>
              <a:rPr lang="en-US" altLang="zh-CN" sz="2000" dirty="0"/>
              <a:t>T</a:t>
            </a:r>
            <a:r>
              <a:rPr lang="en-US" altLang="zh-CN" sz="2000" baseline="-25000" dirty="0"/>
              <a:t>1</a:t>
            </a:r>
            <a:r>
              <a:rPr lang="zh-CN" altLang="en-US" sz="2000" dirty="0"/>
              <a:t>截止，</a:t>
            </a:r>
            <a:r>
              <a:rPr lang="en-US" altLang="zh-CN" sz="2000" dirty="0"/>
              <a:t>T</a:t>
            </a:r>
            <a:r>
              <a:rPr lang="en-US" altLang="zh-CN" sz="2000" baseline="-25000" dirty="0"/>
              <a:t>2</a:t>
            </a:r>
            <a:r>
              <a:rPr lang="zh-CN" altLang="en-US" sz="2000" dirty="0"/>
              <a:t>导通</a:t>
            </a:r>
          </a:p>
          <a:p>
            <a:pPr lvl="1">
              <a:buFontTx/>
              <a:buNone/>
            </a:pPr>
            <a:r>
              <a:rPr lang="zh-CN" altLang="en-US" sz="2000" dirty="0"/>
              <a:t>    写入‘</a:t>
            </a:r>
            <a:r>
              <a:rPr lang="en-US" altLang="zh-CN" sz="2000" dirty="0"/>
              <a:t>0’</a:t>
            </a:r>
            <a:r>
              <a:rPr lang="zh-CN" altLang="en-US" sz="2000" dirty="0"/>
              <a:t>，</a:t>
            </a:r>
            <a:r>
              <a:rPr lang="en-US" altLang="zh-CN" sz="2000" dirty="0"/>
              <a:t>A=‘0’,B=‘1’——T</a:t>
            </a:r>
            <a:r>
              <a:rPr lang="en-US" altLang="zh-CN" sz="2000" baseline="-25000" dirty="0"/>
              <a:t>1</a:t>
            </a:r>
            <a:r>
              <a:rPr lang="zh-CN" altLang="en-US" sz="2000" dirty="0"/>
              <a:t>导通，</a:t>
            </a:r>
            <a:r>
              <a:rPr lang="en-US" altLang="zh-CN" sz="2000" dirty="0"/>
              <a:t>T</a:t>
            </a:r>
            <a:r>
              <a:rPr lang="en-US" altLang="zh-CN" sz="2000" baseline="-25000" dirty="0"/>
              <a:t>2</a:t>
            </a:r>
            <a:r>
              <a:rPr lang="zh-CN" altLang="en-US" sz="2000" dirty="0"/>
              <a:t>截止</a:t>
            </a:r>
          </a:p>
          <a:p>
            <a:pPr>
              <a:buFontTx/>
              <a:buNone/>
            </a:pPr>
            <a:r>
              <a:rPr lang="zh-CN" altLang="en-US" sz="2000" dirty="0"/>
              <a:t>    此时写入信号与地址译码信号消失，该六管单元状态仍然保持稳定；</a:t>
            </a:r>
          </a:p>
          <a:p>
            <a:r>
              <a:rPr lang="zh-CN" altLang="en-US" sz="2000" dirty="0"/>
              <a:t>当要读出信息：</a:t>
            </a:r>
          </a:p>
          <a:p>
            <a:pPr>
              <a:buFontTx/>
              <a:buNone/>
            </a:pPr>
            <a:r>
              <a:rPr lang="zh-CN" altLang="en-US" sz="2000" dirty="0"/>
              <a:t>       地址选择线为高电平，使</a:t>
            </a:r>
            <a:r>
              <a:rPr lang="en-US" altLang="zh-CN" sz="2000" dirty="0"/>
              <a:t>T</a:t>
            </a:r>
            <a:r>
              <a:rPr lang="en-US" altLang="zh-CN" sz="2000" baseline="-25000" dirty="0"/>
              <a:t>5</a:t>
            </a:r>
            <a:r>
              <a:rPr lang="en-US" altLang="zh-CN" sz="2000" dirty="0"/>
              <a:t>,T</a:t>
            </a:r>
            <a:r>
              <a:rPr lang="en-US" altLang="zh-CN" sz="2000" baseline="-25000" dirty="0"/>
              <a:t>6</a:t>
            </a:r>
            <a:r>
              <a:rPr lang="zh-CN" altLang="en-US" sz="2000" dirty="0"/>
              <a:t>导通， </a:t>
            </a:r>
          </a:p>
          <a:p>
            <a:pPr>
              <a:buFontTx/>
              <a:buNone/>
            </a:pPr>
            <a:r>
              <a:rPr lang="zh-CN" altLang="en-US" sz="2000" dirty="0"/>
              <a:t>       则</a:t>
            </a:r>
            <a:r>
              <a:rPr lang="en-US" altLang="zh-CN" sz="2000" dirty="0"/>
              <a:t>A</a:t>
            </a:r>
            <a:r>
              <a:rPr lang="zh-CN" altLang="en-US" sz="2000" dirty="0"/>
              <a:t>点，</a:t>
            </a:r>
            <a:r>
              <a:rPr lang="en-US" altLang="zh-CN" sz="2000" dirty="0"/>
              <a:t>B</a:t>
            </a:r>
            <a:r>
              <a:rPr lang="zh-CN" altLang="en-US" sz="2000" dirty="0"/>
              <a:t>点状态分别被送至</a:t>
            </a:r>
            <a:r>
              <a:rPr lang="en-US" altLang="zh-CN" sz="2000" dirty="0"/>
              <a:t>I/O</a:t>
            </a:r>
            <a:r>
              <a:rPr lang="zh-CN" altLang="en-US" sz="2000" dirty="0"/>
              <a:t>，</a:t>
            </a:r>
            <a:r>
              <a:rPr lang="en-US" altLang="zh-CN" sz="2000" dirty="0"/>
              <a:t>I/O</a:t>
            </a:r>
            <a:r>
              <a:rPr lang="zh-CN" altLang="en-US" sz="2000" dirty="0"/>
              <a:t>线，</a:t>
            </a:r>
          </a:p>
          <a:p>
            <a:pPr>
              <a:buFontTx/>
              <a:buNone/>
            </a:pPr>
            <a:r>
              <a:rPr lang="zh-CN" altLang="en-US" sz="2000" dirty="0"/>
              <a:t>       且六管单元的状态不变</a:t>
            </a:r>
          </a:p>
          <a:p>
            <a:pPr>
              <a:buFontTx/>
              <a:buNone/>
            </a:pPr>
            <a:r>
              <a:rPr lang="en-US" altLang="zh-CN" sz="2000" dirty="0"/>
              <a:t>        </a:t>
            </a:r>
          </a:p>
          <a:p>
            <a:pPr>
              <a:buFontTx/>
              <a:buNone/>
            </a:pPr>
            <a:r>
              <a:rPr lang="en-US" altLang="zh-CN" sz="2000" dirty="0"/>
              <a:t>     SRAM</a:t>
            </a:r>
            <a:r>
              <a:rPr lang="zh-CN" altLang="en-US" sz="2000" dirty="0"/>
              <a:t>电路工作稳定，不需要刷新电路，但</a:t>
            </a:r>
            <a:r>
              <a:rPr lang="en-US" altLang="zh-CN" sz="2000" dirty="0"/>
              <a:t>MOS</a:t>
            </a:r>
            <a:r>
              <a:rPr lang="zh-CN" altLang="en-US" sz="2000" dirty="0"/>
              <a:t>管数多，集成度不高，且功耗较大。</a:t>
            </a:r>
          </a:p>
        </p:txBody>
      </p:sp>
      <p:sp>
        <p:nvSpPr>
          <p:cNvPr id="39938" name="文本框 978946">
            <a:extLst>
              <a:ext uri="{FF2B5EF4-FFF2-40B4-BE49-F238E27FC236}">
                <a16:creationId xmlns:a16="http://schemas.microsoft.com/office/drawing/2014/main" id="{92B6573A-3844-45A7-8825-01375154D864}"/>
              </a:ext>
            </a:extLst>
          </p:cNvPr>
          <p:cNvSpPr txBox="1">
            <a:spLocks noChangeArrowheads="1"/>
          </p:cNvSpPr>
          <p:nvPr/>
        </p:nvSpPr>
        <p:spPr bwMode="auto">
          <a:xfrm>
            <a:off x="2438400" y="6219825"/>
            <a:ext cx="18415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zh-CN" sz="2000" baseline="-25000">
              <a:latin typeface="Times New Roman" panose="02020603050405020304" pitchFamily="18" charset="0"/>
            </a:endParaRPr>
          </a:p>
        </p:txBody>
      </p:sp>
      <p:sp>
        <p:nvSpPr>
          <p:cNvPr id="39939" name="标题 978947">
            <a:extLst>
              <a:ext uri="{FF2B5EF4-FFF2-40B4-BE49-F238E27FC236}">
                <a16:creationId xmlns:a16="http://schemas.microsoft.com/office/drawing/2014/main" id="{FC90561E-A3B6-4334-9729-3B3A66A4A9FC}"/>
              </a:ext>
            </a:extLst>
          </p:cNvPr>
          <p:cNvSpPr>
            <a:spLocks noGrp="1" noChangeArrowheads="1"/>
          </p:cNvSpPr>
          <p:nvPr>
            <p:ph type="title"/>
          </p:nvPr>
        </p:nvSpPr>
        <p:spPr/>
        <p:txBody>
          <a:bodyPr/>
          <a:lstStyle/>
          <a:p>
            <a:r>
              <a:rPr lang="zh-CN" altLang="en-US">
                <a:solidFill>
                  <a:schemeClr val="tx1"/>
                </a:solidFill>
              </a:rPr>
              <a:t>基本工作原理</a:t>
            </a:r>
          </a:p>
        </p:txBody>
      </p:sp>
      <p:pic>
        <p:nvPicPr>
          <p:cNvPr id="39942" name="图片 1">
            <a:extLst>
              <a:ext uri="{FF2B5EF4-FFF2-40B4-BE49-F238E27FC236}">
                <a16:creationId xmlns:a16="http://schemas.microsoft.com/office/drawing/2014/main" id="{A6764C54-F9F9-4441-AB26-EFF1FA559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0" y="1781175"/>
            <a:ext cx="31146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文本占位符 979969">
            <a:extLst>
              <a:ext uri="{FF2B5EF4-FFF2-40B4-BE49-F238E27FC236}">
                <a16:creationId xmlns:a16="http://schemas.microsoft.com/office/drawing/2014/main" id="{9834D070-B66B-4D74-AD07-1E35D7F57484}"/>
              </a:ext>
            </a:extLst>
          </p:cNvPr>
          <p:cNvSpPr>
            <a:spLocks noGrp="1" noChangeArrowheads="1"/>
          </p:cNvSpPr>
          <p:nvPr>
            <p:ph idx="1"/>
          </p:nvPr>
        </p:nvSpPr>
        <p:spPr>
          <a:xfrm>
            <a:off x="395288" y="1268413"/>
            <a:ext cx="8208962" cy="1223962"/>
          </a:xfrm>
        </p:spPr>
        <p:txBody>
          <a:bodyPr/>
          <a:lstStyle/>
          <a:p>
            <a:r>
              <a:rPr lang="zh-CN" altLang="en-US" sz="2800"/>
              <a:t>由许多基本的六管单元电路组成；</a:t>
            </a:r>
          </a:p>
          <a:p>
            <a:r>
              <a:rPr lang="zh-CN" altLang="en-US" sz="2800"/>
              <a:t>容量为单元数与数据线位数的乘积。</a:t>
            </a:r>
            <a:endParaRPr lang="zh-CN" altLang="en-US"/>
          </a:p>
        </p:txBody>
      </p:sp>
      <p:sp>
        <p:nvSpPr>
          <p:cNvPr id="40962" name="标题 979970">
            <a:extLst>
              <a:ext uri="{FF2B5EF4-FFF2-40B4-BE49-F238E27FC236}">
                <a16:creationId xmlns:a16="http://schemas.microsoft.com/office/drawing/2014/main" id="{BA067BFA-9A91-4985-821A-9FCC7DE4CC75}"/>
              </a:ext>
            </a:extLst>
          </p:cNvPr>
          <p:cNvSpPr>
            <a:spLocks noGrp="1" noChangeArrowheads="1"/>
          </p:cNvSpPr>
          <p:nvPr>
            <p:ph type="title"/>
          </p:nvPr>
        </p:nvSpPr>
        <p:spPr/>
        <p:txBody>
          <a:bodyPr/>
          <a:lstStyle/>
          <a:p>
            <a:r>
              <a:rPr lang="zh-CN" altLang="en-US"/>
              <a:t>芯片结构</a:t>
            </a:r>
          </a:p>
        </p:txBody>
      </p:sp>
      <p:sp>
        <p:nvSpPr>
          <p:cNvPr id="40963" name="文本框 979971">
            <a:extLst>
              <a:ext uri="{FF2B5EF4-FFF2-40B4-BE49-F238E27FC236}">
                <a16:creationId xmlns:a16="http://schemas.microsoft.com/office/drawing/2014/main" id="{82A0C7A3-9E48-425F-BFDB-850E41FA1E50}"/>
              </a:ext>
            </a:extLst>
          </p:cNvPr>
          <p:cNvSpPr txBox="1">
            <a:spLocks noChangeArrowheads="1"/>
          </p:cNvSpPr>
          <p:nvPr/>
        </p:nvSpPr>
        <p:spPr bwMode="auto">
          <a:xfrm>
            <a:off x="2125663" y="2473325"/>
            <a:ext cx="356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latin typeface="楷体_GB2312" pitchFamily="49" charset="-122"/>
                <a:ea typeface="楷体_GB2312" pitchFamily="49" charset="-122"/>
              </a:rPr>
              <a:t>Intel 2114</a:t>
            </a:r>
            <a:r>
              <a:rPr lang="zh-CN" altLang="en-US" sz="2400" b="1">
                <a:latin typeface="楷体_GB2312" pitchFamily="49" charset="-122"/>
                <a:ea typeface="楷体_GB2312" pitchFamily="49" charset="-122"/>
              </a:rPr>
              <a:t>外特性示意图</a:t>
            </a:r>
          </a:p>
        </p:txBody>
      </p:sp>
      <p:grpSp>
        <p:nvGrpSpPr>
          <p:cNvPr id="40964" name="组合 980000">
            <a:extLst>
              <a:ext uri="{FF2B5EF4-FFF2-40B4-BE49-F238E27FC236}">
                <a16:creationId xmlns:a16="http://schemas.microsoft.com/office/drawing/2014/main" id="{C9BB5307-7CDA-4A6E-91B7-72A20574977B}"/>
              </a:ext>
            </a:extLst>
          </p:cNvPr>
          <p:cNvGrpSpPr>
            <a:grpSpLocks/>
          </p:cNvGrpSpPr>
          <p:nvPr/>
        </p:nvGrpSpPr>
        <p:grpSpPr bwMode="auto">
          <a:xfrm>
            <a:off x="1979613" y="2924175"/>
            <a:ext cx="4275137" cy="3751263"/>
            <a:chOff x="1247" y="1842"/>
            <a:chExt cx="2693" cy="2363"/>
          </a:xfrm>
        </p:grpSpPr>
        <p:sp>
          <p:nvSpPr>
            <p:cNvPr id="40965" name="文本框 979972">
              <a:extLst>
                <a:ext uri="{FF2B5EF4-FFF2-40B4-BE49-F238E27FC236}">
                  <a16:creationId xmlns:a16="http://schemas.microsoft.com/office/drawing/2014/main" id="{E7FB2580-933F-4D34-ADE1-0EB3E90615E4}"/>
                </a:ext>
              </a:extLst>
            </p:cNvPr>
            <p:cNvSpPr txBox="1">
              <a:spLocks noChangeArrowheads="1"/>
            </p:cNvSpPr>
            <p:nvPr/>
          </p:nvSpPr>
          <p:spPr bwMode="auto">
            <a:xfrm>
              <a:off x="1837" y="2387"/>
              <a:ext cx="1451" cy="1319"/>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en-US" altLang="zh-CN"/>
            </a:p>
            <a:p>
              <a:pPr algn="ctr"/>
              <a:endParaRPr lang="en-US" altLang="zh-CN"/>
            </a:p>
            <a:p>
              <a:pPr algn="ctr"/>
              <a:endParaRPr lang="en-US" altLang="zh-CN"/>
            </a:p>
            <a:p>
              <a:pPr algn="ctr"/>
              <a:endParaRPr lang="en-US" altLang="zh-CN"/>
            </a:p>
            <a:p>
              <a:pPr algn="ctr"/>
              <a:endParaRPr lang="en-US" altLang="zh-CN"/>
            </a:p>
          </p:txBody>
        </p:sp>
        <p:sp>
          <p:nvSpPr>
            <p:cNvPr id="40966" name="直接连接符 979973">
              <a:extLst>
                <a:ext uri="{FF2B5EF4-FFF2-40B4-BE49-F238E27FC236}">
                  <a16:creationId xmlns:a16="http://schemas.microsoft.com/office/drawing/2014/main" id="{7325D72A-769A-4761-907A-06D86E36337B}"/>
                </a:ext>
              </a:extLst>
            </p:cNvPr>
            <p:cNvSpPr>
              <a:spLocks noChangeShapeType="1"/>
            </p:cNvSpPr>
            <p:nvPr/>
          </p:nvSpPr>
          <p:spPr bwMode="auto">
            <a:xfrm>
              <a:off x="1247" y="2568"/>
              <a:ext cx="5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7" name="直接连接符 979974">
              <a:extLst>
                <a:ext uri="{FF2B5EF4-FFF2-40B4-BE49-F238E27FC236}">
                  <a16:creationId xmlns:a16="http://schemas.microsoft.com/office/drawing/2014/main" id="{FA58EAF7-7997-46AF-8275-EB140118F3DD}"/>
                </a:ext>
              </a:extLst>
            </p:cNvPr>
            <p:cNvSpPr>
              <a:spLocks noChangeShapeType="1"/>
            </p:cNvSpPr>
            <p:nvPr/>
          </p:nvSpPr>
          <p:spPr bwMode="auto">
            <a:xfrm>
              <a:off x="1247" y="2795"/>
              <a:ext cx="5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8" name="直接连接符 979975">
              <a:extLst>
                <a:ext uri="{FF2B5EF4-FFF2-40B4-BE49-F238E27FC236}">
                  <a16:creationId xmlns:a16="http://schemas.microsoft.com/office/drawing/2014/main" id="{46089AF5-1B51-4377-9A9E-33C6BF2442EF}"/>
                </a:ext>
              </a:extLst>
            </p:cNvPr>
            <p:cNvSpPr>
              <a:spLocks noChangeShapeType="1"/>
            </p:cNvSpPr>
            <p:nvPr/>
          </p:nvSpPr>
          <p:spPr bwMode="auto">
            <a:xfrm>
              <a:off x="1247" y="3521"/>
              <a:ext cx="59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69" name="文本框 979976">
              <a:extLst>
                <a:ext uri="{FF2B5EF4-FFF2-40B4-BE49-F238E27FC236}">
                  <a16:creationId xmlns:a16="http://schemas.microsoft.com/office/drawing/2014/main" id="{BE7E3765-3EC3-469F-8CDE-F5B8C0B5793F}"/>
                </a:ext>
              </a:extLst>
            </p:cNvPr>
            <p:cNvSpPr txBox="1">
              <a:spLocks noChangeArrowheads="1"/>
            </p:cNvSpPr>
            <p:nvPr/>
          </p:nvSpPr>
          <p:spPr bwMode="auto">
            <a:xfrm>
              <a:off x="1250" y="2354"/>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a:t>
              </a:r>
              <a:r>
                <a:rPr lang="en-US" altLang="zh-CN" baseline="-25000"/>
                <a:t>0</a:t>
              </a:r>
            </a:p>
          </p:txBody>
        </p:sp>
        <p:sp>
          <p:nvSpPr>
            <p:cNvPr id="40970" name="文本框 979977">
              <a:extLst>
                <a:ext uri="{FF2B5EF4-FFF2-40B4-BE49-F238E27FC236}">
                  <a16:creationId xmlns:a16="http://schemas.microsoft.com/office/drawing/2014/main" id="{E9807F4B-BAF0-454B-9248-17C8B0F0AD5A}"/>
                </a:ext>
              </a:extLst>
            </p:cNvPr>
            <p:cNvSpPr txBox="1">
              <a:spLocks noChangeArrowheads="1"/>
            </p:cNvSpPr>
            <p:nvPr/>
          </p:nvSpPr>
          <p:spPr bwMode="auto">
            <a:xfrm>
              <a:off x="1247" y="2564"/>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a:t>
              </a:r>
              <a:r>
                <a:rPr lang="en-US" altLang="zh-CN" baseline="-25000"/>
                <a:t>1</a:t>
              </a:r>
            </a:p>
          </p:txBody>
        </p:sp>
        <p:sp>
          <p:nvSpPr>
            <p:cNvPr id="40971" name="文本框 979978">
              <a:extLst>
                <a:ext uri="{FF2B5EF4-FFF2-40B4-BE49-F238E27FC236}">
                  <a16:creationId xmlns:a16="http://schemas.microsoft.com/office/drawing/2014/main" id="{A2EAE20E-ED93-4C5D-92A1-5A0F001F0CE4}"/>
                </a:ext>
              </a:extLst>
            </p:cNvPr>
            <p:cNvSpPr txBox="1">
              <a:spLocks noChangeArrowheads="1"/>
            </p:cNvSpPr>
            <p:nvPr/>
          </p:nvSpPr>
          <p:spPr bwMode="auto">
            <a:xfrm>
              <a:off x="1247" y="3290"/>
              <a:ext cx="2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a:t>
              </a:r>
              <a:r>
                <a:rPr lang="en-US" altLang="zh-CN" baseline="-25000"/>
                <a:t>9</a:t>
              </a:r>
            </a:p>
          </p:txBody>
        </p:sp>
        <p:sp>
          <p:nvSpPr>
            <p:cNvPr id="40972" name="直接连接符 979979">
              <a:extLst>
                <a:ext uri="{FF2B5EF4-FFF2-40B4-BE49-F238E27FC236}">
                  <a16:creationId xmlns:a16="http://schemas.microsoft.com/office/drawing/2014/main" id="{7D806F5D-2C58-45FA-9D03-BD265CDC88A5}"/>
                </a:ext>
              </a:extLst>
            </p:cNvPr>
            <p:cNvSpPr>
              <a:spLocks noChangeShapeType="1"/>
            </p:cNvSpPr>
            <p:nvPr/>
          </p:nvSpPr>
          <p:spPr bwMode="auto">
            <a:xfrm>
              <a:off x="1565" y="2906"/>
              <a:ext cx="0" cy="453"/>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直接连接符 979980">
              <a:extLst>
                <a:ext uri="{FF2B5EF4-FFF2-40B4-BE49-F238E27FC236}">
                  <a16:creationId xmlns:a16="http://schemas.microsoft.com/office/drawing/2014/main" id="{E1529DA2-9EAC-4983-B8AF-7113A1D2E981}"/>
                </a:ext>
              </a:extLst>
            </p:cNvPr>
            <p:cNvSpPr>
              <a:spLocks noChangeShapeType="1"/>
            </p:cNvSpPr>
            <p:nvPr/>
          </p:nvSpPr>
          <p:spPr bwMode="auto">
            <a:xfrm>
              <a:off x="2109" y="3722"/>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4" name="直接连接符 979981">
              <a:extLst>
                <a:ext uri="{FF2B5EF4-FFF2-40B4-BE49-F238E27FC236}">
                  <a16:creationId xmlns:a16="http://schemas.microsoft.com/office/drawing/2014/main" id="{A2843903-AB13-4C33-8410-4D802AE6AF61}"/>
                </a:ext>
              </a:extLst>
            </p:cNvPr>
            <p:cNvSpPr>
              <a:spLocks noChangeShapeType="1"/>
            </p:cNvSpPr>
            <p:nvPr/>
          </p:nvSpPr>
          <p:spPr bwMode="auto">
            <a:xfrm>
              <a:off x="3016" y="3728"/>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文本框 979982">
              <a:extLst>
                <a:ext uri="{FF2B5EF4-FFF2-40B4-BE49-F238E27FC236}">
                  <a16:creationId xmlns:a16="http://schemas.microsoft.com/office/drawing/2014/main" id="{DFD96651-CBF8-4DEB-8DA2-CDCFBA84990B}"/>
                </a:ext>
              </a:extLst>
            </p:cNvPr>
            <p:cNvSpPr txBox="1">
              <a:spLocks noChangeArrowheads="1"/>
            </p:cNvSpPr>
            <p:nvPr/>
          </p:nvSpPr>
          <p:spPr bwMode="auto">
            <a:xfrm>
              <a:off x="1937" y="3959"/>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V</a:t>
              </a:r>
              <a:r>
                <a:rPr lang="en-US" altLang="zh-CN" baseline="-25000"/>
                <a:t>cc</a:t>
              </a:r>
            </a:p>
          </p:txBody>
        </p:sp>
        <p:sp>
          <p:nvSpPr>
            <p:cNvPr id="40976" name="文本框 979983">
              <a:extLst>
                <a:ext uri="{FF2B5EF4-FFF2-40B4-BE49-F238E27FC236}">
                  <a16:creationId xmlns:a16="http://schemas.microsoft.com/office/drawing/2014/main" id="{12FEEFD5-4FF5-4616-9357-6F9F790D3A33}"/>
                </a:ext>
              </a:extLst>
            </p:cNvPr>
            <p:cNvSpPr txBox="1">
              <a:spLocks noChangeArrowheads="1"/>
            </p:cNvSpPr>
            <p:nvPr/>
          </p:nvSpPr>
          <p:spPr bwMode="auto">
            <a:xfrm>
              <a:off x="2816" y="3974"/>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GND</a:t>
              </a:r>
              <a:endParaRPr lang="en-US" altLang="zh-CN" baseline="-25000"/>
            </a:p>
          </p:txBody>
        </p:sp>
        <p:sp>
          <p:nvSpPr>
            <p:cNvPr id="40977" name="直接连接符 979984">
              <a:extLst>
                <a:ext uri="{FF2B5EF4-FFF2-40B4-BE49-F238E27FC236}">
                  <a16:creationId xmlns:a16="http://schemas.microsoft.com/office/drawing/2014/main" id="{36068DF7-9553-4D89-B0A5-301BEB4653DA}"/>
                </a:ext>
              </a:extLst>
            </p:cNvPr>
            <p:cNvSpPr>
              <a:spLocks noChangeShapeType="1"/>
            </p:cNvSpPr>
            <p:nvPr/>
          </p:nvSpPr>
          <p:spPr bwMode="auto">
            <a:xfrm>
              <a:off x="3303" y="2673"/>
              <a:ext cx="636"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8" name="文本框 979985">
              <a:extLst>
                <a:ext uri="{FF2B5EF4-FFF2-40B4-BE49-F238E27FC236}">
                  <a16:creationId xmlns:a16="http://schemas.microsoft.com/office/drawing/2014/main" id="{BCC7CBE5-57EB-43BF-BF31-C73B21639F0E}"/>
                </a:ext>
              </a:extLst>
            </p:cNvPr>
            <p:cNvSpPr txBox="1">
              <a:spLocks noChangeArrowheads="1"/>
            </p:cNvSpPr>
            <p:nvPr/>
          </p:nvSpPr>
          <p:spPr bwMode="auto">
            <a:xfrm>
              <a:off x="3440" y="2401"/>
              <a:ext cx="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I/O</a:t>
              </a:r>
              <a:r>
                <a:rPr lang="en-US" altLang="zh-CN" baseline="-25000"/>
                <a:t>1</a:t>
              </a:r>
            </a:p>
          </p:txBody>
        </p:sp>
        <p:sp>
          <p:nvSpPr>
            <p:cNvPr id="40979" name="直接连接符 979986">
              <a:extLst>
                <a:ext uri="{FF2B5EF4-FFF2-40B4-BE49-F238E27FC236}">
                  <a16:creationId xmlns:a16="http://schemas.microsoft.com/office/drawing/2014/main" id="{12CEA1DD-C2C7-4919-8389-BA8C46721FD5}"/>
                </a:ext>
              </a:extLst>
            </p:cNvPr>
            <p:cNvSpPr>
              <a:spLocks noChangeShapeType="1"/>
            </p:cNvSpPr>
            <p:nvPr/>
          </p:nvSpPr>
          <p:spPr bwMode="auto">
            <a:xfrm>
              <a:off x="3304" y="2981"/>
              <a:ext cx="636"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0" name="文本框 979987">
              <a:extLst>
                <a:ext uri="{FF2B5EF4-FFF2-40B4-BE49-F238E27FC236}">
                  <a16:creationId xmlns:a16="http://schemas.microsoft.com/office/drawing/2014/main" id="{21E47EE1-5DEE-4770-9758-B7B134C9844E}"/>
                </a:ext>
              </a:extLst>
            </p:cNvPr>
            <p:cNvSpPr txBox="1">
              <a:spLocks noChangeArrowheads="1"/>
            </p:cNvSpPr>
            <p:nvPr/>
          </p:nvSpPr>
          <p:spPr bwMode="auto">
            <a:xfrm>
              <a:off x="3441" y="2709"/>
              <a:ext cx="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I/O</a:t>
              </a:r>
              <a:r>
                <a:rPr lang="en-US" altLang="zh-CN" baseline="-25000"/>
                <a:t>2</a:t>
              </a:r>
            </a:p>
          </p:txBody>
        </p:sp>
        <p:sp>
          <p:nvSpPr>
            <p:cNvPr id="40981" name="直接连接符 979988">
              <a:extLst>
                <a:ext uri="{FF2B5EF4-FFF2-40B4-BE49-F238E27FC236}">
                  <a16:creationId xmlns:a16="http://schemas.microsoft.com/office/drawing/2014/main" id="{662EAAF3-C35E-44B3-839B-C8A3D173FE02}"/>
                </a:ext>
              </a:extLst>
            </p:cNvPr>
            <p:cNvSpPr>
              <a:spLocks noChangeShapeType="1"/>
            </p:cNvSpPr>
            <p:nvPr/>
          </p:nvSpPr>
          <p:spPr bwMode="auto">
            <a:xfrm>
              <a:off x="3304" y="3253"/>
              <a:ext cx="636"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2" name="文本框 979989">
              <a:extLst>
                <a:ext uri="{FF2B5EF4-FFF2-40B4-BE49-F238E27FC236}">
                  <a16:creationId xmlns:a16="http://schemas.microsoft.com/office/drawing/2014/main" id="{C094ADA6-7D08-4FA7-A46D-6957D99B9C49}"/>
                </a:ext>
              </a:extLst>
            </p:cNvPr>
            <p:cNvSpPr txBox="1">
              <a:spLocks noChangeArrowheads="1"/>
            </p:cNvSpPr>
            <p:nvPr/>
          </p:nvSpPr>
          <p:spPr bwMode="auto">
            <a:xfrm>
              <a:off x="3440" y="3022"/>
              <a:ext cx="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I/O</a:t>
              </a:r>
              <a:r>
                <a:rPr lang="en-US" altLang="zh-CN" baseline="-25000"/>
                <a:t>3</a:t>
              </a:r>
            </a:p>
          </p:txBody>
        </p:sp>
        <p:sp>
          <p:nvSpPr>
            <p:cNvPr id="40983" name="直接连接符 979990">
              <a:extLst>
                <a:ext uri="{FF2B5EF4-FFF2-40B4-BE49-F238E27FC236}">
                  <a16:creationId xmlns:a16="http://schemas.microsoft.com/office/drawing/2014/main" id="{780B9F09-79DB-4E26-BDC9-A1E9778F4116}"/>
                </a:ext>
              </a:extLst>
            </p:cNvPr>
            <p:cNvSpPr>
              <a:spLocks noChangeShapeType="1"/>
            </p:cNvSpPr>
            <p:nvPr/>
          </p:nvSpPr>
          <p:spPr bwMode="auto">
            <a:xfrm>
              <a:off x="3304" y="3480"/>
              <a:ext cx="636"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84" name="文本框 979991">
              <a:extLst>
                <a:ext uri="{FF2B5EF4-FFF2-40B4-BE49-F238E27FC236}">
                  <a16:creationId xmlns:a16="http://schemas.microsoft.com/office/drawing/2014/main" id="{92CDED5D-EE0F-4039-8067-6BC8D9455B87}"/>
                </a:ext>
              </a:extLst>
            </p:cNvPr>
            <p:cNvSpPr txBox="1">
              <a:spLocks noChangeArrowheads="1"/>
            </p:cNvSpPr>
            <p:nvPr/>
          </p:nvSpPr>
          <p:spPr bwMode="auto">
            <a:xfrm>
              <a:off x="3441" y="3249"/>
              <a:ext cx="3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I/O</a:t>
              </a:r>
              <a:r>
                <a:rPr lang="en-US" altLang="zh-CN" baseline="-25000"/>
                <a:t>4</a:t>
              </a:r>
            </a:p>
          </p:txBody>
        </p:sp>
        <p:sp>
          <p:nvSpPr>
            <p:cNvPr id="40985" name="直接连接符 979992">
              <a:extLst>
                <a:ext uri="{FF2B5EF4-FFF2-40B4-BE49-F238E27FC236}">
                  <a16:creationId xmlns:a16="http://schemas.microsoft.com/office/drawing/2014/main" id="{C5DEB231-6496-4EEB-AAB5-6223CB54D8CB}"/>
                </a:ext>
              </a:extLst>
            </p:cNvPr>
            <p:cNvSpPr>
              <a:spLocks noChangeShapeType="1"/>
            </p:cNvSpPr>
            <p:nvPr/>
          </p:nvSpPr>
          <p:spPr bwMode="auto">
            <a:xfrm>
              <a:off x="2200" y="2065"/>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椭圆 979993">
              <a:extLst>
                <a:ext uri="{FF2B5EF4-FFF2-40B4-BE49-F238E27FC236}">
                  <a16:creationId xmlns:a16="http://schemas.microsoft.com/office/drawing/2014/main" id="{57797027-0226-4A95-B800-17C738D5D90E}"/>
                </a:ext>
              </a:extLst>
            </p:cNvPr>
            <p:cNvSpPr>
              <a:spLocks noChangeArrowheads="1"/>
            </p:cNvSpPr>
            <p:nvPr/>
          </p:nvSpPr>
          <p:spPr bwMode="auto">
            <a:xfrm>
              <a:off x="2174" y="2331"/>
              <a:ext cx="45" cy="45"/>
            </a:xfrm>
            <a:prstGeom prst="ellipse">
              <a:avLst/>
            </a:prstGeom>
            <a:solidFill>
              <a:schemeClr val="accent1"/>
            </a:solidFill>
            <a:ln w="38100">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0987" name="直接连接符 979994">
              <a:extLst>
                <a:ext uri="{FF2B5EF4-FFF2-40B4-BE49-F238E27FC236}">
                  <a16:creationId xmlns:a16="http://schemas.microsoft.com/office/drawing/2014/main" id="{42B1C585-D270-4CD7-9ED8-BA79E04059FB}"/>
                </a:ext>
              </a:extLst>
            </p:cNvPr>
            <p:cNvSpPr>
              <a:spLocks noChangeShapeType="1"/>
            </p:cNvSpPr>
            <p:nvPr/>
          </p:nvSpPr>
          <p:spPr bwMode="auto">
            <a:xfrm>
              <a:off x="2952" y="2054"/>
              <a:ext cx="0"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8" name="椭圆 979995">
              <a:extLst>
                <a:ext uri="{FF2B5EF4-FFF2-40B4-BE49-F238E27FC236}">
                  <a16:creationId xmlns:a16="http://schemas.microsoft.com/office/drawing/2014/main" id="{1AB78C64-F49F-416D-954A-983BA0C17313}"/>
                </a:ext>
              </a:extLst>
            </p:cNvPr>
            <p:cNvSpPr>
              <a:spLocks noChangeArrowheads="1"/>
            </p:cNvSpPr>
            <p:nvPr/>
          </p:nvSpPr>
          <p:spPr bwMode="auto">
            <a:xfrm>
              <a:off x="2926" y="2320"/>
              <a:ext cx="45" cy="45"/>
            </a:xfrm>
            <a:prstGeom prst="ellipse">
              <a:avLst/>
            </a:prstGeom>
            <a:solidFill>
              <a:schemeClr val="accent1"/>
            </a:solidFill>
            <a:ln w="38100">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0989" name="文本框 979996">
              <a:extLst>
                <a:ext uri="{FF2B5EF4-FFF2-40B4-BE49-F238E27FC236}">
                  <a16:creationId xmlns:a16="http://schemas.microsoft.com/office/drawing/2014/main" id="{DF034430-64CF-4788-8553-B29F544806EB}"/>
                </a:ext>
              </a:extLst>
            </p:cNvPr>
            <p:cNvSpPr txBox="1">
              <a:spLocks noChangeArrowheads="1"/>
            </p:cNvSpPr>
            <p:nvPr/>
          </p:nvSpPr>
          <p:spPr bwMode="auto">
            <a:xfrm>
              <a:off x="1980" y="1855"/>
              <a:ext cx="3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WE</a:t>
              </a:r>
            </a:p>
          </p:txBody>
        </p:sp>
        <p:sp>
          <p:nvSpPr>
            <p:cNvPr id="40990" name="文本框 979997">
              <a:extLst>
                <a:ext uri="{FF2B5EF4-FFF2-40B4-BE49-F238E27FC236}">
                  <a16:creationId xmlns:a16="http://schemas.microsoft.com/office/drawing/2014/main" id="{AB5211AB-AC99-44FC-A7A7-579BB611E2A7}"/>
                </a:ext>
              </a:extLst>
            </p:cNvPr>
            <p:cNvSpPr txBox="1">
              <a:spLocks noChangeArrowheads="1"/>
            </p:cNvSpPr>
            <p:nvPr/>
          </p:nvSpPr>
          <p:spPr bwMode="auto">
            <a:xfrm>
              <a:off x="2805" y="1842"/>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CS</a:t>
              </a:r>
            </a:p>
          </p:txBody>
        </p:sp>
        <p:sp>
          <p:nvSpPr>
            <p:cNvPr id="40991" name="直接连接符 979998">
              <a:extLst>
                <a:ext uri="{FF2B5EF4-FFF2-40B4-BE49-F238E27FC236}">
                  <a16:creationId xmlns:a16="http://schemas.microsoft.com/office/drawing/2014/main" id="{CDA42726-12BF-45BD-8F8D-E89E79D2EFAD}"/>
                </a:ext>
              </a:extLst>
            </p:cNvPr>
            <p:cNvSpPr>
              <a:spLocks noChangeShapeType="1"/>
            </p:cNvSpPr>
            <p:nvPr/>
          </p:nvSpPr>
          <p:spPr bwMode="auto">
            <a:xfrm>
              <a:off x="2018" y="1888"/>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2" name="直接连接符 979999">
              <a:extLst>
                <a:ext uri="{FF2B5EF4-FFF2-40B4-BE49-F238E27FC236}">
                  <a16:creationId xmlns:a16="http://schemas.microsoft.com/office/drawing/2014/main" id="{1B9646D8-B738-4B21-B865-F801788CEC38}"/>
                </a:ext>
              </a:extLst>
            </p:cNvPr>
            <p:cNvSpPr>
              <a:spLocks noChangeShapeType="1"/>
            </p:cNvSpPr>
            <p:nvPr/>
          </p:nvSpPr>
          <p:spPr bwMode="auto">
            <a:xfrm>
              <a:off x="2835" y="1888"/>
              <a:ext cx="27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977996">
            <a:extLst>
              <a:ext uri="{FF2B5EF4-FFF2-40B4-BE49-F238E27FC236}">
                <a16:creationId xmlns:a16="http://schemas.microsoft.com/office/drawing/2014/main" id="{256E63E5-029F-4FC1-9F7E-0646169BEE35}"/>
              </a:ext>
            </a:extLst>
          </p:cNvPr>
          <p:cNvSpPr>
            <a:spLocks noGrp="1" noChangeArrowheads="1"/>
          </p:cNvSpPr>
          <p:nvPr>
            <p:ph type="title"/>
          </p:nvPr>
        </p:nvSpPr>
        <p:spPr/>
        <p:txBody>
          <a:bodyPr/>
          <a:lstStyle/>
          <a:p>
            <a:r>
              <a:rPr lang="en-US" altLang="zh-CN"/>
              <a:t>2114RAM</a:t>
            </a:r>
            <a:r>
              <a:rPr lang="zh-CN" altLang="en-US"/>
              <a:t>矩阵结构示意图</a:t>
            </a:r>
          </a:p>
        </p:txBody>
      </p:sp>
      <p:graphicFrame>
        <p:nvGraphicFramePr>
          <p:cNvPr id="41986" name="对象 978000">
            <a:extLst>
              <a:ext uri="{FF2B5EF4-FFF2-40B4-BE49-F238E27FC236}">
                <a16:creationId xmlns:a16="http://schemas.microsoft.com/office/drawing/2014/main" id="{FA91295E-986F-4DF7-89D4-0BE216032139}"/>
              </a:ext>
            </a:extLst>
          </p:cNvPr>
          <p:cNvGraphicFramePr>
            <a:graphicFrameLocks/>
          </p:cNvGraphicFramePr>
          <p:nvPr/>
        </p:nvGraphicFramePr>
        <p:xfrm>
          <a:off x="228600" y="1143000"/>
          <a:ext cx="6865938" cy="5076825"/>
        </p:xfrm>
        <a:graphic>
          <a:graphicData uri="http://schemas.openxmlformats.org/presentationml/2006/ole">
            <mc:AlternateContent xmlns:mc="http://schemas.openxmlformats.org/markup-compatibility/2006">
              <mc:Choice xmlns:v="urn:schemas-microsoft-com:vml" Requires="v">
                <p:oleObj spid="_x0000_s42011" r:id="rId3" imgW="6866667" imgH="5076190" progId="Paint.Picture">
                  <p:embed/>
                </p:oleObj>
              </mc:Choice>
              <mc:Fallback>
                <p:oleObj r:id="rId3" imgW="6866667" imgH="5076190" progId="Paint.Picture">
                  <p:embed/>
                  <p:pic>
                    <p:nvPicPr>
                      <p:cNvPr id="0" name="对象 9780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143000"/>
                        <a:ext cx="6865938"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1987" name="立方体 978001">
            <a:extLst>
              <a:ext uri="{FF2B5EF4-FFF2-40B4-BE49-F238E27FC236}">
                <a16:creationId xmlns:a16="http://schemas.microsoft.com/office/drawing/2014/main" id="{010E994B-8ABB-4A65-9EC5-9A18B9328C21}"/>
              </a:ext>
            </a:extLst>
          </p:cNvPr>
          <p:cNvSpPr>
            <a:spLocks noChangeArrowheads="1"/>
          </p:cNvSpPr>
          <p:nvPr/>
        </p:nvSpPr>
        <p:spPr bwMode="auto">
          <a:xfrm>
            <a:off x="7543800" y="4419600"/>
            <a:ext cx="1066800" cy="1828800"/>
          </a:xfrm>
          <a:prstGeom prst="cube">
            <a:avLst>
              <a:gd name="adj"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1988" name="文本框 978002">
            <a:extLst>
              <a:ext uri="{FF2B5EF4-FFF2-40B4-BE49-F238E27FC236}">
                <a16:creationId xmlns:a16="http://schemas.microsoft.com/office/drawing/2014/main" id="{D76BECF2-4EF6-4822-B413-E99832CF55E9}"/>
              </a:ext>
            </a:extLst>
          </p:cNvPr>
          <p:cNvSpPr txBox="1">
            <a:spLocks noChangeArrowheads="1"/>
          </p:cNvSpPr>
          <p:nvPr/>
        </p:nvSpPr>
        <p:spPr bwMode="auto">
          <a:xfrm>
            <a:off x="7553325" y="6284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16</a:t>
            </a:r>
          </a:p>
        </p:txBody>
      </p:sp>
      <p:sp>
        <p:nvSpPr>
          <p:cNvPr id="41989" name="文本框 978003">
            <a:extLst>
              <a:ext uri="{FF2B5EF4-FFF2-40B4-BE49-F238E27FC236}">
                <a16:creationId xmlns:a16="http://schemas.microsoft.com/office/drawing/2014/main" id="{B813256A-270C-4384-A8A4-BD0BEC47D12E}"/>
              </a:ext>
            </a:extLst>
          </p:cNvPr>
          <p:cNvSpPr txBox="1">
            <a:spLocks noChangeArrowheads="1"/>
          </p:cNvSpPr>
          <p:nvPr/>
        </p:nvSpPr>
        <p:spPr bwMode="auto">
          <a:xfrm>
            <a:off x="7162800" y="51816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64</a:t>
            </a:r>
          </a:p>
        </p:txBody>
      </p:sp>
      <p:sp>
        <p:nvSpPr>
          <p:cNvPr id="41990" name="文本框 978004">
            <a:extLst>
              <a:ext uri="{FF2B5EF4-FFF2-40B4-BE49-F238E27FC236}">
                <a16:creationId xmlns:a16="http://schemas.microsoft.com/office/drawing/2014/main" id="{64D37A68-4755-40B3-9E33-4449CCA2A8D6}"/>
              </a:ext>
            </a:extLst>
          </p:cNvPr>
          <p:cNvSpPr txBox="1">
            <a:spLocks noChangeArrowheads="1"/>
          </p:cNvSpPr>
          <p:nvPr/>
        </p:nvSpPr>
        <p:spPr bwMode="auto">
          <a:xfrm>
            <a:off x="7312025" y="43037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211393">
            <a:extLst>
              <a:ext uri="{FF2B5EF4-FFF2-40B4-BE49-F238E27FC236}">
                <a16:creationId xmlns:a16="http://schemas.microsoft.com/office/drawing/2014/main" id="{A989A786-062B-47DD-ADD7-8ADB3B002D60}"/>
              </a:ext>
            </a:extLst>
          </p:cNvPr>
          <p:cNvSpPr>
            <a:spLocks noGrp="1" noChangeArrowheads="1"/>
          </p:cNvSpPr>
          <p:nvPr>
            <p:ph type="title"/>
          </p:nvPr>
        </p:nvSpPr>
        <p:spPr>
          <a:xfrm>
            <a:off x="457200" y="274638"/>
            <a:ext cx="8229600" cy="471487"/>
          </a:xfrm>
        </p:spPr>
        <p:txBody>
          <a:bodyPr/>
          <a:lstStyle/>
          <a:p>
            <a:r>
              <a:rPr lang="en-US" altLang="zh-CN" sz="2400">
                <a:solidFill>
                  <a:schemeClr val="tx1"/>
                </a:solidFill>
                <a:latin typeface="Times New Roman" panose="02020603050405020304" pitchFamily="18" charset="0"/>
              </a:rPr>
              <a:t>2114</a:t>
            </a:r>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SRAM</a:t>
            </a:r>
            <a:r>
              <a:rPr lang="zh-CN" altLang="en-US" sz="2400">
                <a:solidFill>
                  <a:schemeClr val="tx1"/>
                </a:solidFill>
                <a:latin typeface="Times New Roman" panose="02020603050405020304" pitchFamily="18" charset="0"/>
              </a:rPr>
              <a:t>）时序</a:t>
            </a:r>
            <a:endParaRPr lang="zh-CN" altLang="en-US">
              <a:solidFill>
                <a:schemeClr val="tx1"/>
              </a:solidFill>
              <a:latin typeface="Times New Roman" panose="02020603050405020304" pitchFamily="18" charset="0"/>
            </a:endParaRPr>
          </a:p>
        </p:txBody>
      </p:sp>
      <p:sp>
        <p:nvSpPr>
          <p:cNvPr id="43010" name="文本占位符 1211394">
            <a:extLst>
              <a:ext uri="{FF2B5EF4-FFF2-40B4-BE49-F238E27FC236}">
                <a16:creationId xmlns:a16="http://schemas.microsoft.com/office/drawing/2014/main" id="{14EEAA7D-CE20-4DF0-AB62-655399FF139A}"/>
              </a:ext>
            </a:extLst>
          </p:cNvPr>
          <p:cNvSpPr>
            <a:spLocks noGrp="1" noChangeArrowheads="1"/>
          </p:cNvSpPr>
          <p:nvPr>
            <p:ph idx="1"/>
          </p:nvPr>
        </p:nvSpPr>
        <p:spPr>
          <a:xfrm>
            <a:off x="250825" y="981075"/>
            <a:ext cx="7993063" cy="1223963"/>
          </a:xfrm>
        </p:spPr>
        <p:txBody>
          <a:bodyPr/>
          <a:lstStyle/>
          <a:p>
            <a:r>
              <a:rPr lang="zh-CN" altLang="en-US" sz="2000" b="1">
                <a:solidFill>
                  <a:srgbClr val="A50021"/>
                </a:solidFill>
                <a:latin typeface="楷体_GB2312" pitchFamily="49" charset="-122"/>
              </a:rPr>
              <a:t>读周期：</a:t>
            </a:r>
          </a:p>
          <a:p>
            <a:pPr lvl="1"/>
            <a:r>
              <a:rPr lang="zh-CN" altLang="en-US" sz="1800">
                <a:latin typeface="楷体_GB2312" pitchFamily="49" charset="-122"/>
              </a:rPr>
              <a:t>地址有效</a:t>
            </a:r>
            <a:r>
              <a:rPr lang="en-US" altLang="zh-CN" sz="1800">
                <a:latin typeface="楷体_GB2312" pitchFamily="49" charset="-122"/>
                <a:sym typeface="Symbol" panose="05050102010706020507" pitchFamily="18" charset="2"/>
              </a:rPr>
              <a:t></a:t>
            </a:r>
            <a:r>
              <a:rPr lang="en-US" altLang="zh-CN" sz="1800">
                <a:latin typeface="楷体_GB2312" pitchFamily="49" charset="-122"/>
              </a:rPr>
              <a:t>CS</a:t>
            </a:r>
            <a:r>
              <a:rPr lang="zh-CN" altLang="en-US" sz="1800">
                <a:latin typeface="楷体_GB2312" pitchFamily="49" charset="-122"/>
              </a:rPr>
              <a:t>有效</a:t>
            </a:r>
            <a:r>
              <a:rPr lang="en-US" altLang="zh-CN" sz="1800">
                <a:latin typeface="楷体_GB2312" pitchFamily="49" charset="-122"/>
                <a:sym typeface="Symbol" panose="05050102010706020507" pitchFamily="18" charset="2"/>
              </a:rPr>
              <a:t></a:t>
            </a:r>
            <a:r>
              <a:rPr lang="zh-CN" altLang="en-US" sz="1800">
                <a:latin typeface="楷体_GB2312" pitchFamily="49" charset="-122"/>
              </a:rPr>
              <a:t>数据输出</a:t>
            </a:r>
            <a:r>
              <a:rPr lang="en-US" altLang="zh-CN" sz="1800">
                <a:latin typeface="楷体_GB2312" pitchFamily="49" charset="-122"/>
                <a:sym typeface="Symbol" panose="05050102010706020507" pitchFamily="18" charset="2"/>
              </a:rPr>
              <a:t></a:t>
            </a:r>
            <a:r>
              <a:rPr lang="en-US" altLang="zh-CN" sz="1800">
                <a:latin typeface="楷体_GB2312" pitchFamily="49" charset="-122"/>
              </a:rPr>
              <a:t>CS</a:t>
            </a:r>
            <a:r>
              <a:rPr lang="zh-CN" altLang="en-US" sz="1800">
                <a:latin typeface="楷体_GB2312" pitchFamily="49" charset="-122"/>
              </a:rPr>
              <a:t>复位</a:t>
            </a:r>
            <a:r>
              <a:rPr lang="en-US" altLang="zh-CN" sz="1800">
                <a:latin typeface="楷体_GB2312" pitchFamily="49" charset="-122"/>
                <a:sym typeface="Symbol" panose="05050102010706020507" pitchFamily="18" charset="2"/>
              </a:rPr>
              <a:t></a:t>
            </a:r>
            <a:r>
              <a:rPr lang="zh-CN" altLang="en-US" sz="1800">
                <a:latin typeface="楷体_GB2312" pitchFamily="49" charset="-122"/>
              </a:rPr>
              <a:t>地址撤销</a:t>
            </a:r>
          </a:p>
          <a:p>
            <a:pPr lvl="1"/>
            <a:r>
              <a:rPr lang="zh-CN" altLang="en-US" sz="1800">
                <a:latin typeface="楷体_GB2312" pitchFamily="49" charset="-122"/>
              </a:rPr>
              <a:t>只有当地址有效经</a:t>
            </a:r>
            <a:r>
              <a:rPr lang="en-US" altLang="zh-CN" sz="1800">
                <a:latin typeface="楷体_GB2312" pitchFamily="49" charset="-122"/>
              </a:rPr>
              <a:t>t</a:t>
            </a:r>
            <a:r>
              <a:rPr lang="en-US" altLang="zh-CN" sz="1800" baseline="-25000">
                <a:latin typeface="楷体_GB2312" pitchFamily="49" charset="-122"/>
              </a:rPr>
              <a:t>A</a:t>
            </a:r>
            <a:r>
              <a:rPr lang="zh-CN" altLang="en-US" sz="1800">
                <a:latin typeface="楷体_GB2312" pitchFamily="49" charset="-122"/>
              </a:rPr>
              <a:t>后，且当片选有效经</a:t>
            </a:r>
            <a:r>
              <a:rPr lang="en-US" altLang="zh-CN" sz="1800">
                <a:latin typeface="楷体_GB2312" pitchFamily="49" charset="-122"/>
              </a:rPr>
              <a:t>t</a:t>
            </a:r>
            <a:r>
              <a:rPr lang="en-US" altLang="zh-CN" sz="1800" baseline="-25000">
                <a:latin typeface="楷体_GB2312" pitchFamily="49" charset="-122"/>
              </a:rPr>
              <a:t>CO</a:t>
            </a:r>
            <a:r>
              <a:rPr lang="zh-CN" altLang="en-US" sz="1800">
                <a:latin typeface="楷体_GB2312" pitchFamily="49" charset="-122"/>
              </a:rPr>
              <a:t>后，数据才能稳定输出。</a:t>
            </a:r>
          </a:p>
        </p:txBody>
      </p:sp>
      <p:sp>
        <p:nvSpPr>
          <p:cNvPr id="43011" name="文本框 1211467">
            <a:extLst>
              <a:ext uri="{FF2B5EF4-FFF2-40B4-BE49-F238E27FC236}">
                <a16:creationId xmlns:a16="http://schemas.microsoft.com/office/drawing/2014/main" id="{744DF2EA-55BA-4A6A-9715-14BF52F8C45E}"/>
              </a:ext>
            </a:extLst>
          </p:cNvPr>
          <p:cNvSpPr txBox="1">
            <a:spLocks noChangeArrowheads="1"/>
          </p:cNvSpPr>
          <p:nvPr/>
        </p:nvSpPr>
        <p:spPr bwMode="auto">
          <a:xfrm>
            <a:off x="293688" y="5445125"/>
            <a:ext cx="6715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D</a:t>
            </a:r>
            <a:r>
              <a:rPr lang="en-US" altLang="zh-CN" baseline="-25000"/>
              <a:t>OUT</a:t>
            </a:r>
          </a:p>
        </p:txBody>
      </p:sp>
      <p:grpSp>
        <p:nvGrpSpPr>
          <p:cNvPr id="43012" name="组合 1211470">
            <a:extLst>
              <a:ext uri="{FF2B5EF4-FFF2-40B4-BE49-F238E27FC236}">
                <a16:creationId xmlns:a16="http://schemas.microsoft.com/office/drawing/2014/main" id="{6E32E3A2-F0D2-4D2A-981E-B8949A2D3B79}"/>
              </a:ext>
            </a:extLst>
          </p:cNvPr>
          <p:cNvGrpSpPr>
            <a:grpSpLocks/>
          </p:cNvGrpSpPr>
          <p:nvPr/>
        </p:nvGrpSpPr>
        <p:grpSpPr bwMode="auto">
          <a:xfrm>
            <a:off x="468313" y="2266950"/>
            <a:ext cx="8564562" cy="4257675"/>
            <a:chOff x="238" y="1117"/>
            <a:chExt cx="5395" cy="3077"/>
          </a:xfrm>
        </p:grpSpPr>
        <p:sp>
          <p:nvSpPr>
            <p:cNvPr id="43013" name="矩形 1211437">
              <a:extLst>
                <a:ext uri="{FF2B5EF4-FFF2-40B4-BE49-F238E27FC236}">
                  <a16:creationId xmlns:a16="http://schemas.microsoft.com/office/drawing/2014/main" id="{1A764794-DCE2-4740-9406-42AD467130FC}"/>
                </a:ext>
              </a:extLst>
            </p:cNvPr>
            <p:cNvSpPr>
              <a:spLocks noChangeArrowheads="1"/>
            </p:cNvSpPr>
            <p:nvPr/>
          </p:nvSpPr>
          <p:spPr bwMode="auto">
            <a:xfrm>
              <a:off x="4904" y="3430"/>
              <a:ext cx="317" cy="254"/>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3014" name="矩形 1211425">
              <a:extLst>
                <a:ext uri="{FF2B5EF4-FFF2-40B4-BE49-F238E27FC236}">
                  <a16:creationId xmlns:a16="http://schemas.microsoft.com/office/drawing/2014/main" id="{B142CB3F-EBEC-4069-9E2F-D175DFA2B086}"/>
                </a:ext>
              </a:extLst>
            </p:cNvPr>
            <p:cNvSpPr>
              <a:spLocks noChangeArrowheads="1"/>
            </p:cNvSpPr>
            <p:nvPr/>
          </p:nvSpPr>
          <p:spPr bwMode="auto">
            <a:xfrm>
              <a:off x="567" y="3448"/>
              <a:ext cx="1977" cy="254"/>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3015" name="直接连接符 1211397">
              <a:extLst>
                <a:ext uri="{FF2B5EF4-FFF2-40B4-BE49-F238E27FC236}">
                  <a16:creationId xmlns:a16="http://schemas.microsoft.com/office/drawing/2014/main" id="{732B63FD-DA5A-40C9-AA21-7F76F603A456}"/>
                </a:ext>
              </a:extLst>
            </p:cNvPr>
            <p:cNvSpPr>
              <a:spLocks noChangeShapeType="1"/>
            </p:cNvSpPr>
            <p:nvPr/>
          </p:nvSpPr>
          <p:spPr bwMode="auto">
            <a:xfrm>
              <a:off x="521" y="1706"/>
              <a:ext cx="3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直接连接符 1211398">
              <a:extLst>
                <a:ext uri="{FF2B5EF4-FFF2-40B4-BE49-F238E27FC236}">
                  <a16:creationId xmlns:a16="http://schemas.microsoft.com/office/drawing/2014/main" id="{0F3063AC-BA03-4AE4-A7F0-45AF1D2D828B}"/>
                </a:ext>
              </a:extLst>
            </p:cNvPr>
            <p:cNvSpPr>
              <a:spLocks noChangeShapeType="1"/>
            </p:cNvSpPr>
            <p:nvPr/>
          </p:nvSpPr>
          <p:spPr bwMode="auto">
            <a:xfrm>
              <a:off x="859" y="1706"/>
              <a:ext cx="434" cy="1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17" name="组合 1211400">
              <a:extLst>
                <a:ext uri="{FF2B5EF4-FFF2-40B4-BE49-F238E27FC236}">
                  <a16:creationId xmlns:a16="http://schemas.microsoft.com/office/drawing/2014/main" id="{5B8FC095-F2A1-4369-A11A-AA565A8335C1}"/>
                </a:ext>
              </a:extLst>
            </p:cNvPr>
            <p:cNvGrpSpPr>
              <a:grpSpLocks/>
            </p:cNvGrpSpPr>
            <p:nvPr/>
          </p:nvGrpSpPr>
          <p:grpSpPr bwMode="auto">
            <a:xfrm flipV="1">
              <a:off x="521" y="1706"/>
              <a:ext cx="772" cy="182"/>
              <a:chOff x="657" y="1434"/>
              <a:chExt cx="726" cy="227"/>
            </a:xfrm>
          </p:grpSpPr>
          <p:sp>
            <p:nvSpPr>
              <p:cNvPr id="43018" name="直接连接符 1211401">
                <a:extLst>
                  <a:ext uri="{FF2B5EF4-FFF2-40B4-BE49-F238E27FC236}">
                    <a16:creationId xmlns:a16="http://schemas.microsoft.com/office/drawing/2014/main" id="{5DE4F068-BD73-464D-84B9-2DDAD0E4C163}"/>
                  </a:ext>
                </a:extLst>
              </p:cNvPr>
              <p:cNvSpPr>
                <a:spLocks noChangeShapeType="1"/>
              </p:cNvSpPr>
              <p:nvPr/>
            </p:nvSpPr>
            <p:spPr bwMode="auto">
              <a:xfrm>
                <a:off x="657" y="1434"/>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9" name="直接连接符 1211402">
                <a:extLst>
                  <a:ext uri="{FF2B5EF4-FFF2-40B4-BE49-F238E27FC236}">
                    <a16:creationId xmlns:a16="http://schemas.microsoft.com/office/drawing/2014/main" id="{8DBE6222-E3DE-4025-8E47-512C96D9E6B9}"/>
                  </a:ext>
                </a:extLst>
              </p:cNvPr>
              <p:cNvSpPr>
                <a:spLocks noChangeShapeType="1"/>
              </p:cNvSpPr>
              <p:nvPr/>
            </p:nvSpPr>
            <p:spPr bwMode="auto">
              <a:xfrm>
                <a:off x="975" y="1434"/>
                <a:ext cx="408"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20" name="直接连接符 1211403">
              <a:extLst>
                <a:ext uri="{FF2B5EF4-FFF2-40B4-BE49-F238E27FC236}">
                  <a16:creationId xmlns:a16="http://schemas.microsoft.com/office/drawing/2014/main" id="{691AA363-416F-42ED-AF1F-C6323585EEFF}"/>
                </a:ext>
              </a:extLst>
            </p:cNvPr>
            <p:cNvSpPr>
              <a:spLocks noChangeShapeType="1"/>
            </p:cNvSpPr>
            <p:nvPr/>
          </p:nvSpPr>
          <p:spPr bwMode="auto">
            <a:xfrm>
              <a:off x="1292" y="1706"/>
              <a:ext cx="27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21" name="组合 1211405">
              <a:extLst>
                <a:ext uri="{FF2B5EF4-FFF2-40B4-BE49-F238E27FC236}">
                  <a16:creationId xmlns:a16="http://schemas.microsoft.com/office/drawing/2014/main" id="{9BF8C650-95CD-4F80-B4AA-7CF3F9DAFC82}"/>
                </a:ext>
              </a:extLst>
            </p:cNvPr>
            <p:cNvGrpSpPr>
              <a:grpSpLocks/>
            </p:cNvGrpSpPr>
            <p:nvPr/>
          </p:nvGrpSpPr>
          <p:grpSpPr bwMode="auto">
            <a:xfrm flipH="1">
              <a:off x="4050" y="1706"/>
              <a:ext cx="772" cy="182"/>
              <a:chOff x="657" y="1434"/>
              <a:chExt cx="726" cy="227"/>
            </a:xfrm>
          </p:grpSpPr>
          <p:sp>
            <p:nvSpPr>
              <p:cNvPr id="43022" name="直接连接符 1211406">
                <a:extLst>
                  <a:ext uri="{FF2B5EF4-FFF2-40B4-BE49-F238E27FC236}">
                    <a16:creationId xmlns:a16="http://schemas.microsoft.com/office/drawing/2014/main" id="{A1E9A4B4-7CA6-4DA4-8671-DD1F41ED5F97}"/>
                  </a:ext>
                </a:extLst>
              </p:cNvPr>
              <p:cNvSpPr>
                <a:spLocks noChangeShapeType="1"/>
              </p:cNvSpPr>
              <p:nvPr/>
            </p:nvSpPr>
            <p:spPr bwMode="auto">
              <a:xfrm>
                <a:off x="657" y="1434"/>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3" name="直接连接符 1211407">
                <a:extLst>
                  <a:ext uri="{FF2B5EF4-FFF2-40B4-BE49-F238E27FC236}">
                    <a16:creationId xmlns:a16="http://schemas.microsoft.com/office/drawing/2014/main" id="{A3905FC7-7F4F-43EC-81DD-FEBC06F30B54}"/>
                  </a:ext>
                </a:extLst>
              </p:cNvPr>
              <p:cNvSpPr>
                <a:spLocks noChangeShapeType="1"/>
              </p:cNvSpPr>
              <p:nvPr/>
            </p:nvSpPr>
            <p:spPr bwMode="auto">
              <a:xfrm>
                <a:off x="975" y="1434"/>
                <a:ext cx="408"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3024" name="组合 1211408">
              <a:extLst>
                <a:ext uri="{FF2B5EF4-FFF2-40B4-BE49-F238E27FC236}">
                  <a16:creationId xmlns:a16="http://schemas.microsoft.com/office/drawing/2014/main" id="{6A632FA4-0FF9-41E6-96CF-659529FE00A9}"/>
                </a:ext>
              </a:extLst>
            </p:cNvPr>
            <p:cNvGrpSpPr>
              <a:grpSpLocks/>
            </p:cNvGrpSpPr>
            <p:nvPr/>
          </p:nvGrpSpPr>
          <p:grpSpPr bwMode="auto">
            <a:xfrm flipH="1" flipV="1">
              <a:off x="4050" y="1706"/>
              <a:ext cx="772" cy="182"/>
              <a:chOff x="657" y="1434"/>
              <a:chExt cx="726" cy="227"/>
            </a:xfrm>
          </p:grpSpPr>
          <p:sp>
            <p:nvSpPr>
              <p:cNvPr id="43025" name="直接连接符 1211409">
                <a:extLst>
                  <a:ext uri="{FF2B5EF4-FFF2-40B4-BE49-F238E27FC236}">
                    <a16:creationId xmlns:a16="http://schemas.microsoft.com/office/drawing/2014/main" id="{8755B5F2-A909-470A-80F0-79A127FB0029}"/>
                  </a:ext>
                </a:extLst>
              </p:cNvPr>
              <p:cNvSpPr>
                <a:spLocks noChangeShapeType="1"/>
              </p:cNvSpPr>
              <p:nvPr/>
            </p:nvSpPr>
            <p:spPr bwMode="auto">
              <a:xfrm>
                <a:off x="657" y="1434"/>
                <a:ext cx="31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直接连接符 1211410">
                <a:extLst>
                  <a:ext uri="{FF2B5EF4-FFF2-40B4-BE49-F238E27FC236}">
                    <a16:creationId xmlns:a16="http://schemas.microsoft.com/office/drawing/2014/main" id="{23676623-A00B-48BC-86FF-31CEE98FFC8E}"/>
                  </a:ext>
                </a:extLst>
              </p:cNvPr>
              <p:cNvSpPr>
                <a:spLocks noChangeShapeType="1"/>
              </p:cNvSpPr>
              <p:nvPr/>
            </p:nvSpPr>
            <p:spPr bwMode="auto">
              <a:xfrm>
                <a:off x="975" y="1434"/>
                <a:ext cx="408"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27" name="直接连接符 1211412">
              <a:extLst>
                <a:ext uri="{FF2B5EF4-FFF2-40B4-BE49-F238E27FC236}">
                  <a16:creationId xmlns:a16="http://schemas.microsoft.com/office/drawing/2014/main" id="{C0858DDA-ECD2-4E05-81FD-99946B286899}"/>
                </a:ext>
              </a:extLst>
            </p:cNvPr>
            <p:cNvSpPr>
              <a:spLocks noChangeShapeType="1"/>
            </p:cNvSpPr>
            <p:nvPr/>
          </p:nvSpPr>
          <p:spPr bwMode="auto">
            <a:xfrm>
              <a:off x="1292" y="1888"/>
              <a:ext cx="27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直接连接符 1211413">
              <a:extLst>
                <a:ext uri="{FF2B5EF4-FFF2-40B4-BE49-F238E27FC236}">
                  <a16:creationId xmlns:a16="http://schemas.microsoft.com/office/drawing/2014/main" id="{8650EA71-4E56-4623-B234-612361A7551D}"/>
                </a:ext>
              </a:extLst>
            </p:cNvPr>
            <p:cNvSpPr>
              <a:spLocks noChangeShapeType="1"/>
            </p:cNvSpPr>
            <p:nvPr/>
          </p:nvSpPr>
          <p:spPr bwMode="auto">
            <a:xfrm>
              <a:off x="1901" y="2613"/>
              <a:ext cx="208" cy="1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直接连接符 1211414">
              <a:extLst>
                <a:ext uri="{FF2B5EF4-FFF2-40B4-BE49-F238E27FC236}">
                  <a16:creationId xmlns:a16="http://schemas.microsoft.com/office/drawing/2014/main" id="{80ACC489-8D8E-4BC6-95B5-39E62C3113CA}"/>
                </a:ext>
              </a:extLst>
            </p:cNvPr>
            <p:cNvSpPr>
              <a:spLocks noChangeShapeType="1"/>
            </p:cNvSpPr>
            <p:nvPr/>
          </p:nvSpPr>
          <p:spPr bwMode="auto">
            <a:xfrm>
              <a:off x="557" y="2614"/>
              <a:ext cx="136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直接连接符 1211415">
              <a:extLst>
                <a:ext uri="{FF2B5EF4-FFF2-40B4-BE49-F238E27FC236}">
                  <a16:creationId xmlns:a16="http://schemas.microsoft.com/office/drawing/2014/main" id="{AC0AFD1E-87AD-411A-BEAC-80360BCBEF2A}"/>
                </a:ext>
              </a:extLst>
            </p:cNvPr>
            <p:cNvSpPr>
              <a:spLocks noChangeShapeType="1"/>
            </p:cNvSpPr>
            <p:nvPr/>
          </p:nvSpPr>
          <p:spPr bwMode="auto">
            <a:xfrm>
              <a:off x="2091" y="2795"/>
              <a:ext cx="5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直接连接符 1211416">
              <a:extLst>
                <a:ext uri="{FF2B5EF4-FFF2-40B4-BE49-F238E27FC236}">
                  <a16:creationId xmlns:a16="http://schemas.microsoft.com/office/drawing/2014/main" id="{FF7ACD42-7528-49F2-8E75-ADB7D3714345}"/>
                </a:ext>
              </a:extLst>
            </p:cNvPr>
            <p:cNvSpPr>
              <a:spLocks noChangeShapeType="1"/>
            </p:cNvSpPr>
            <p:nvPr/>
          </p:nvSpPr>
          <p:spPr bwMode="auto">
            <a:xfrm flipH="1">
              <a:off x="2653" y="2614"/>
              <a:ext cx="208" cy="18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直接连接符 1211417">
              <a:extLst>
                <a:ext uri="{FF2B5EF4-FFF2-40B4-BE49-F238E27FC236}">
                  <a16:creationId xmlns:a16="http://schemas.microsoft.com/office/drawing/2014/main" id="{E144CDDF-D4DF-486D-9354-8A24F39E100C}"/>
                </a:ext>
              </a:extLst>
            </p:cNvPr>
            <p:cNvSpPr>
              <a:spLocks noChangeShapeType="1"/>
            </p:cNvSpPr>
            <p:nvPr/>
          </p:nvSpPr>
          <p:spPr bwMode="auto">
            <a:xfrm>
              <a:off x="2861" y="2614"/>
              <a:ext cx="217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33" name="组合 1211421">
              <a:extLst>
                <a:ext uri="{FF2B5EF4-FFF2-40B4-BE49-F238E27FC236}">
                  <a16:creationId xmlns:a16="http://schemas.microsoft.com/office/drawing/2014/main" id="{9D8FEA11-BA4D-4FB3-BA6C-7C140E783477}"/>
                </a:ext>
              </a:extLst>
            </p:cNvPr>
            <p:cNvGrpSpPr>
              <a:grpSpLocks/>
            </p:cNvGrpSpPr>
            <p:nvPr/>
          </p:nvGrpSpPr>
          <p:grpSpPr bwMode="auto">
            <a:xfrm>
              <a:off x="567" y="2623"/>
              <a:ext cx="1533" cy="199"/>
              <a:chOff x="567" y="2623"/>
              <a:chExt cx="1533" cy="199"/>
            </a:xfrm>
          </p:grpSpPr>
          <p:sp>
            <p:nvSpPr>
              <p:cNvPr id="43034" name="矩形 1211419">
                <a:extLst>
                  <a:ext uri="{FF2B5EF4-FFF2-40B4-BE49-F238E27FC236}">
                    <a16:creationId xmlns:a16="http://schemas.microsoft.com/office/drawing/2014/main" id="{CDCA35A8-DA46-4C69-89EB-CA54EA799290}"/>
                  </a:ext>
                </a:extLst>
              </p:cNvPr>
              <p:cNvSpPr>
                <a:spLocks noChangeArrowheads="1"/>
              </p:cNvSpPr>
              <p:nvPr/>
            </p:nvSpPr>
            <p:spPr bwMode="auto">
              <a:xfrm>
                <a:off x="567" y="2641"/>
                <a:ext cx="1360" cy="181"/>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3035" name="直角三角形 1211420">
                <a:extLst>
                  <a:ext uri="{FF2B5EF4-FFF2-40B4-BE49-F238E27FC236}">
                    <a16:creationId xmlns:a16="http://schemas.microsoft.com/office/drawing/2014/main" id="{C47A4B8B-A233-4F95-BDCD-DEBF6983ADC0}"/>
                  </a:ext>
                </a:extLst>
              </p:cNvPr>
              <p:cNvSpPr>
                <a:spLocks noChangeArrowheads="1"/>
              </p:cNvSpPr>
              <p:nvPr/>
            </p:nvSpPr>
            <p:spPr bwMode="auto">
              <a:xfrm>
                <a:off x="1918" y="2623"/>
                <a:ext cx="182" cy="181"/>
              </a:xfrm>
              <a:prstGeom prst="rtTriangle">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
          <p:nvSpPr>
            <p:cNvPr id="43036" name="直接连接符 1211422">
              <a:extLst>
                <a:ext uri="{FF2B5EF4-FFF2-40B4-BE49-F238E27FC236}">
                  <a16:creationId xmlns:a16="http://schemas.microsoft.com/office/drawing/2014/main" id="{70EA3107-2AAD-4A7C-812E-4EB0E4499416}"/>
                </a:ext>
              </a:extLst>
            </p:cNvPr>
            <p:cNvSpPr>
              <a:spLocks noChangeShapeType="1"/>
            </p:cNvSpPr>
            <p:nvPr/>
          </p:nvSpPr>
          <p:spPr bwMode="auto">
            <a:xfrm flipV="1">
              <a:off x="566" y="3557"/>
              <a:ext cx="1985" cy="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直接连接符 1211427">
              <a:extLst>
                <a:ext uri="{FF2B5EF4-FFF2-40B4-BE49-F238E27FC236}">
                  <a16:creationId xmlns:a16="http://schemas.microsoft.com/office/drawing/2014/main" id="{42CE89EF-E0DA-4C5B-94C7-493DA9739BC3}"/>
                </a:ext>
              </a:extLst>
            </p:cNvPr>
            <p:cNvSpPr>
              <a:spLocks noChangeShapeType="1"/>
            </p:cNvSpPr>
            <p:nvPr/>
          </p:nvSpPr>
          <p:spPr bwMode="auto">
            <a:xfrm flipV="1">
              <a:off x="2517" y="3475"/>
              <a:ext cx="136" cy="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直接连接符 1211428">
              <a:extLst>
                <a:ext uri="{FF2B5EF4-FFF2-40B4-BE49-F238E27FC236}">
                  <a16:creationId xmlns:a16="http://schemas.microsoft.com/office/drawing/2014/main" id="{EFC9D863-4454-43BC-8DF8-150637911668}"/>
                </a:ext>
              </a:extLst>
            </p:cNvPr>
            <p:cNvSpPr>
              <a:spLocks noChangeShapeType="1"/>
            </p:cNvSpPr>
            <p:nvPr/>
          </p:nvSpPr>
          <p:spPr bwMode="auto">
            <a:xfrm>
              <a:off x="2535" y="3566"/>
              <a:ext cx="136" cy="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直接连接符 1211429">
              <a:extLst>
                <a:ext uri="{FF2B5EF4-FFF2-40B4-BE49-F238E27FC236}">
                  <a16:creationId xmlns:a16="http://schemas.microsoft.com/office/drawing/2014/main" id="{E5CA715D-CA4B-4DA2-8B16-8C8612028D62}"/>
                </a:ext>
              </a:extLst>
            </p:cNvPr>
            <p:cNvSpPr>
              <a:spLocks noChangeShapeType="1"/>
            </p:cNvSpPr>
            <p:nvPr/>
          </p:nvSpPr>
          <p:spPr bwMode="auto">
            <a:xfrm>
              <a:off x="2653" y="3475"/>
              <a:ext cx="21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直接连接符 1211430">
              <a:extLst>
                <a:ext uri="{FF2B5EF4-FFF2-40B4-BE49-F238E27FC236}">
                  <a16:creationId xmlns:a16="http://schemas.microsoft.com/office/drawing/2014/main" id="{76CD3F72-9CFC-46C3-B530-0977FAF65F07}"/>
                </a:ext>
              </a:extLst>
            </p:cNvPr>
            <p:cNvSpPr>
              <a:spLocks noChangeShapeType="1"/>
            </p:cNvSpPr>
            <p:nvPr/>
          </p:nvSpPr>
          <p:spPr bwMode="auto">
            <a:xfrm>
              <a:off x="4277" y="1132"/>
              <a:ext cx="9" cy="2117"/>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3041" name="组合 1211434">
              <a:extLst>
                <a:ext uri="{FF2B5EF4-FFF2-40B4-BE49-F238E27FC236}">
                  <a16:creationId xmlns:a16="http://schemas.microsoft.com/office/drawing/2014/main" id="{F7511FE0-FA6E-4BBE-9FB4-487F139B3284}"/>
                </a:ext>
              </a:extLst>
            </p:cNvPr>
            <p:cNvGrpSpPr>
              <a:grpSpLocks/>
            </p:cNvGrpSpPr>
            <p:nvPr/>
          </p:nvGrpSpPr>
          <p:grpSpPr bwMode="auto">
            <a:xfrm flipH="1">
              <a:off x="4767" y="3475"/>
              <a:ext cx="154" cy="182"/>
              <a:chOff x="2653" y="3611"/>
              <a:chExt cx="154" cy="182"/>
            </a:xfrm>
          </p:grpSpPr>
          <p:sp>
            <p:nvSpPr>
              <p:cNvPr id="43042" name="直接连接符 1211432">
                <a:extLst>
                  <a:ext uri="{FF2B5EF4-FFF2-40B4-BE49-F238E27FC236}">
                    <a16:creationId xmlns:a16="http://schemas.microsoft.com/office/drawing/2014/main" id="{FB59394A-E2CA-4544-8DAE-3E0E12B88273}"/>
                  </a:ext>
                </a:extLst>
              </p:cNvPr>
              <p:cNvSpPr>
                <a:spLocks noChangeShapeType="1"/>
              </p:cNvSpPr>
              <p:nvPr/>
            </p:nvSpPr>
            <p:spPr bwMode="auto">
              <a:xfrm flipV="1">
                <a:off x="2653" y="3611"/>
                <a:ext cx="136" cy="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3" name="直接连接符 1211433">
                <a:extLst>
                  <a:ext uri="{FF2B5EF4-FFF2-40B4-BE49-F238E27FC236}">
                    <a16:creationId xmlns:a16="http://schemas.microsoft.com/office/drawing/2014/main" id="{C18AC887-EBFB-4E8C-9A91-59537D07809F}"/>
                  </a:ext>
                </a:extLst>
              </p:cNvPr>
              <p:cNvSpPr>
                <a:spLocks noChangeShapeType="1"/>
              </p:cNvSpPr>
              <p:nvPr/>
            </p:nvSpPr>
            <p:spPr bwMode="auto">
              <a:xfrm>
                <a:off x="2671" y="3702"/>
                <a:ext cx="136" cy="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44" name="直接连接符 1211435">
              <a:extLst>
                <a:ext uri="{FF2B5EF4-FFF2-40B4-BE49-F238E27FC236}">
                  <a16:creationId xmlns:a16="http://schemas.microsoft.com/office/drawing/2014/main" id="{932EE723-7623-4598-9FF2-C7A31E227EFB}"/>
                </a:ext>
              </a:extLst>
            </p:cNvPr>
            <p:cNvSpPr>
              <a:spLocks noChangeShapeType="1"/>
            </p:cNvSpPr>
            <p:nvPr/>
          </p:nvSpPr>
          <p:spPr bwMode="auto">
            <a:xfrm>
              <a:off x="2662" y="3648"/>
              <a:ext cx="21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5" name="直接连接符 1211436">
              <a:extLst>
                <a:ext uri="{FF2B5EF4-FFF2-40B4-BE49-F238E27FC236}">
                  <a16:creationId xmlns:a16="http://schemas.microsoft.com/office/drawing/2014/main" id="{A726AB91-DBE1-4F8A-BDA7-A290C66E02E0}"/>
                </a:ext>
              </a:extLst>
            </p:cNvPr>
            <p:cNvSpPr>
              <a:spLocks noChangeShapeType="1"/>
            </p:cNvSpPr>
            <p:nvPr/>
          </p:nvSpPr>
          <p:spPr bwMode="auto">
            <a:xfrm>
              <a:off x="4885" y="3557"/>
              <a:ext cx="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6" name="直接连接符 1211438">
              <a:extLst>
                <a:ext uri="{FF2B5EF4-FFF2-40B4-BE49-F238E27FC236}">
                  <a16:creationId xmlns:a16="http://schemas.microsoft.com/office/drawing/2014/main" id="{7F602AB8-2244-44CD-A972-C0030DD263A9}"/>
                </a:ext>
              </a:extLst>
            </p:cNvPr>
            <p:cNvSpPr>
              <a:spLocks noChangeShapeType="1"/>
            </p:cNvSpPr>
            <p:nvPr/>
          </p:nvSpPr>
          <p:spPr bwMode="auto">
            <a:xfrm flipH="1">
              <a:off x="1111" y="1244"/>
              <a:ext cx="4" cy="268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7" name="直接连接符 1211439">
              <a:extLst>
                <a:ext uri="{FF2B5EF4-FFF2-40B4-BE49-F238E27FC236}">
                  <a16:creationId xmlns:a16="http://schemas.microsoft.com/office/drawing/2014/main" id="{1A7FD42E-519E-48B8-96C9-10DBCBB089A1}"/>
                </a:ext>
              </a:extLst>
            </p:cNvPr>
            <p:cNvSpPr>
              <a:spLocks noChangeShapeType="1"/>
            </p:cNvSpPr>
            <p:nvPr/>
          </p:nvSpPr>
          <p:spPr bwMode="auto">
            <a:xfrm>
              <a:off x="1111" y="1389"/>
              <a:ext cx="3175"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8" name="文本框 1211440">
              <a:extLst>
                <a:ext uri="{FF2B5EF4-FFF2-40B4-BE49-F238E27FC236}">
                  <a16:creationId xmlns:a16="http://schemas.microsoft.com/office/drawing/2014/main" id="{532A33C8-7B83-448F-A88D-137281027441}"/>
                </a:ext>
              </a:extLst>
            </p:cNvPr>
            <p:cNvSpPr txBox="1">
              <a:spLocks noChangeArrowheads="1"/>
            </p:cNvSpPr>
            <p:nvPr/>
          </p:nvSpPr>
          <p:spPr bwMode="auto">
            <a:xfrm>
              <a:off x="2098" y="1176"/>
              <a:ext cx="29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t</a:t>
              </a:r>
              <a:r>
                <a:rPr lang="en-US" altLang="zh-CN" baseline="-25000"/>
                <a:t>RC</a:t>
              </a:r>
            </a:p>
          </p:txBody>
        </p:sp>
        <p:sp>
          <p:nvSpPr>
            <p:cNvPr id="43049" name="直接连接符 1211441">
              <a:extLst>
                <a:ext uri="{FF2B5EF4-FFF2-40B4-BE49-F238E27FC236}">
                  <a16:creationId xmlns:a16="http://schemas.microsoft.com/office/drawing/2014/main" id="{5185DCCE-4D11-402B-8DAE-EFD2CB3827D5}"/>
                </a:ext>
              </a:extLst>
            </p:cNvPr>
            <p:cNvSpPr>
              <a:spLocks noChangeShapeType="1"/>
            </p:cNvSpPr>
            <p:nvPr/>
          </p:nvSpPr>
          <p:spPr bwMode="auto">
            <a:xfrm>
              <a:off x="2762" y="1471"/>
              <a:ext cx="8" cy="2549"/>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直接连接符 1211442">
              <a:extLst>
                <a:ext uri="{FF2B5EF4-FFF2-40B4-BE49-F238E27FC236}">
                  <a16:creationId xmlns:a16="http://schemas.microsoft.com/office/drawing/2014/main" id="{23814C8C-5651-40EF-8B9B-603FBC621C12}"/>
                </a:ext>
              </a:extLst>
            </p:cNvPr>
            <p:cNvSpPr>
              <a:spLocks noChangeShapeType="1"/>
            </p:cNvSpPr>
            <p:nvPr/>
          </p:nvSpPr>
          <p:spPr bwMode="auto">
            <a:xfrm>
              <a:off x="2861" y="1471"/>
              <a:ext cx="0" cy="2367"/>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直接连接符 1211443">
              <a:extLst>
                <a:ext uri="{FF2B5EF4-FFF2-40B4-BE49-F238E27FC236}">
                  <a16:creationId xmlns:a16="http://schemas.microsoft.com/office/drawing/2014/main" id="{E30763D0-3FDE-40A4-92EA-2816B79FCB27}"/>
                </a:ext>
              </a:extLst>
            </p:cNvPr>
            <p:cNvSpPr>
              <a:spLocks noChangeShapeType="1"/>
            </p:cNvSpPr>
            <p:nvPr/>
          </p:nvSpPr>
          <p:spPr bwMode="auto">
            <a:xfrm>
              <a:off x="2010" y="2378"/>
              <a:ext cx="8" cy="1551"/>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直接连接符 1211444">
              <a:extLst>
                <a:ext uri="{FF2B5EF4-FFF2-40B4-BE49-F238E27FC236}">
                  <a16:creationId xmlns:a16="http://schemas.microsoft.com/office/drawing/2014/main" id="{6B556A85-FB12-4E41-A89D-891DC7F137FF}"/>
                </a:ext>
              </a:extLst>
            </p:cNvPr>
            <p:cNvSpPr>
              <a:spLocks noChangeShapeType="1"/>
            </p:cNvSpPr>
            <p:nvPr/>
          </p:nvSpPr>
          <p:spPr bwMode="auto">
            <a:xfrm>
              <a:off x="2517" y="3404"/>
              <a:ext cx="0" cy="75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3" name="直接连接符 1211445">
              <a:extLst>
                <a:ext uri="{FF2B5EF4-FFF2-40B4-BE49-F238E27FC236}">
                  <a16:creationId xmlns:a16="http://schemas.microsoft.com/office/drawing/2014/main" id="{E231804A-7C5E-45E0-A3EB-8439F4903D51}"/>
                </a:ext>
              </a:extLst>
            </p:cNvPr>
            <p:cNvSpPr>
              <a:spLocks noChangeShapeType="1"/>
            </p:cNvSpPr>
            <p:nvPr/>
          </p:nvSpPr>
          <p:spPr bwMode="auto">
            <a:xfrm>
              <a:off x="4785" y="2996"/>
              <a:ext cx="0" cy="75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4" name="直接连接符 1211446">
              <a:extLst>
                <a:ext uri="{FF2B5EF4-FFF2-40B4-BE49-F238E27FC236}">
                  <a16:creationId xmlns:a16="http://schemas.microsoft.com/office/drawing/2014/main" id="{19A0CB43-1D83-451F-A8CA-7A6FC59339A3}"/>
                </a:ext>
              </a:extLst>
            </p:cNvPr>
            <p:cNvSpPr>
              <a:spLocks noChangeShapeType="1"/>
            </p:cNvSpPr>
            <p:nvPr/>
          </p:nvSpPr>
          <p:spPr bwMode="auto">
            <a:xfrm>
              <a:off x="4921" y="3203"/>
              <a:ext cx="0" cy="75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5" name="直接连接符 1211447">
              <a:extLst>
                <a:ext uri="{FF2B5EF4-FFF2-40B4-BE49-F238E27FC236}">
                  <a16:creationId xmlns:a16="http://schemas.microsoft.com/office/drawing/2014/main" id="{56BD3785-6419-4B4B-8961-6D483C51293F}"/>
                </a:ext>
              </a:extLst>
            </p:cNvPr>
            <p:cNvSpPr>
              <a:spLocks noChangeShapeType="1"/>
            </p:cNvSpPr>
            <p:nvPr/>
          </p:nvSpPr>
          <p:spPr bwMode="auto">
            <a:xfrm>
              <a:off x="1111" y="1616"/>
              <a:ext cx="1633"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6" name="文本框 1211448">
              <a:extLst>
                <a:ext uri="{FF2B5EF4-FFF2-40B4-BE49-F238E27FC236}">
                  <a16:creationId xmlns:a16="http://schemas.microsoft.com/office/drawing/2014/main" id="{E0181E9E-847D-4E05-8614-D3622D54F907}"/>
                </a:ext>
              </a:extLst>
            </p:cNvPr>
            <p:cNvSpPr txBox="1">
              <a:spLocks noChangeArrowheads="1"/>
            </p:cNvSpPr>
            <p:nvPr/>
          </p:nvSpPr>
          <p:spPr bwMode="auto">
            <a:xfrm>
              <a:off x="1782" y="1389"/>
              <a:ext cx="22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t</a:t>
              </a:r>
              <a:r>
                <a:rPr lang="en-US" altLang="zh-CN" baseline="-25000"/>
                <a:t>A</a:t>
              </a:r>
            </a:p>
          </p:txBody>
        </p:sp>
        <p:sp>
          <p:nvSpPr>
            <p:cNvPr id="43057" name="直接连接符 1211449">
              <a:extLst>
                <a:ext uri="{FF2B5EF4-FFF2-40B4-BE49-F238E27FC236}">
                  <a16:creationId xmlns:a16="http://schemas.microsoft.com/office/drawing/2014/main" id="{A3FF773C-E1EE-4F51-80D9-C8C781D524F2}"/>
                </a:ext>
              </a:extLst>
            </p:cNvPr>
            <p:cNvSpPr>
              <a:spLocks noChangeShapeType="1"/>
            </p:cNvSpPr>
            <p:nvPr/>
          </p:nvSpPr>
          <p:spPr bwMode="auto">
            <a:xfrm>
              <a:off x="2018" y="2976"/>
              <a:ext cx="726"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8" name="文本框 1211450">
              <a:extLst>
                <a:ext uri="{FF2B5EF4-FFF2-40B4-BE49-F238E27FC236}">
                  <a16:creationId xmlns:a16="http://schemas.microsoft.com/office/drawing/2014/main" id="{748C2536-D194-45C0-B112-2C381EB28F4B}"/>
                </a:ext>
              </a:extLst>
            </p:cNvPr>
            <p:cNvSpPr txBox="1">
              <a:spLocks noChangeArrowheads="1"/>
            </p:cNvSpPr>
            <p:nvPr/>
          </p:nvSpPr>
          <p:spPr bwMode="auto">
            <a:xfrm>
              <a:off x="2290" y="2931"/>
              <a:ext cx="30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t</a:t>
              </a:r>
              <a:r>
                <a:rPr lang="en-US" altLang="zh-CN" baseline="-25000"/>
                <a:t>CO</a:t>
              </a:r>
            </a:p>
          </p:txBody>
        </p:sp>
        <p:sp>
          <p:nvSpPr>
            <p:cNvPr id="43059" name="直接连接符 1211451">
              <a:extLst>
                <a:ext uri="{FF2B5EF4-FFF2-40B4-BE49-F238E27FC236}">
                  <a16:creationId xmlns:a16="http://schemas.microsoft.com/office/drawing/2014/main" id="{E787E82C-2016-4DC6-BDB4-6B63664B36EA}"/>
                </a:ext>
              </a:extLst>
            </p:cNvPr>
            <p:cNvSpPr>
              <a:spLocks noChangeShapeType="1"/>
            </p:cNvSpPr>
            <p:nvPr/>
          </p:nvSpPr>
          <p:spPr bwMode="auto">
            <a:xfrm>
              <a:off x="2018" y="3793"/>
              <a:ext cx="499"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0" name="文本框 1211452">
              <a:extLst>
                <a:ext uri="{FF2B5EF4-FFF2-40B4-BE49-F238E27FC236}">
                  <a16:creationId xmlns:a16="http://schemas.microsoft.com/office/drawing/2014/main" id="{62404DB4-E66D-40BF-8FA6-58C145BE9371}"/>
                </a:ext>
              </a:extLst>
            </p:cNvPr>
            <p:cNvSpPr txBox="1">
              <a:spLocks noChangeArrowheads="1"/>
            </p:cNvSpPr>
            <p:nvPr/>
          </p:nvSpPr>
          <p:spPr bwMode="auto">
            <a:xfrm>
              <a:off x="2111" y="3748"/>
              <a:ext cx="28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t</a:t>
              </a:r>
              <a:r>
                <a:rPr lang="en-US" altLang="zh-CN" baseline="-25000"/>
                <a:t>CX</a:t>
              </a:r>
            </a:p>
          </p:txBody>
        </p:sp>
        <p:sp>
          <p:nvSpPr>
            <p:cNvPr id="43061" name="直接连接符 1211453">
              <a:extLst>
                <a:ext uri="{FF2B5EF4-FFF2-40B4-BE49-F238E27FC236}">
                  <a16:creationId xmlns:a16="http://schemas.microsoft.com/office/drawing/2014/main" id="{5F35EF9F-0F57-4C95-9555-CAB05A85F17B}"/>
                </a:ext>
              </a:extLst>
            </p:cNvPr>
            <p:cNvSpPr>
              <a:spLocks noChangeShapeType="1"/>
            </p:cNvSpPr>
            <p:nvPr/>
          </p:nvSpPr>
          <p:spPr bwMode="auto">
            <a:xfrm>
              <a:off x="1973" y="4065"/>
              <a:ext cx="54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2" name="文本框 1211454">
              <a:extLst>
                <a:ext uri="{FF2B5EF4-FFF2-40B4-BE49-F238E27FC236}">
                  <a16:creationId xmlns:a16="http://schemas.microsoft.com/office/drawing/2014/main" id="{334D1423-9A4D-4646-8508-CB4B274EE8F5}"/>
                </a:ext>
              </a:extLst>
            </p:cNvPr>
            <p:cNvSpPr txBox="1">
              <a:spLocks noChangeArrowheads="1"/>
            </p:cNvSpPr>
            <p:nvPr/>
          </p:nvSpPr>
          <p:spPr bwMode="auto">
            <a:xfrm>
              <a:off x="1292" y="3929"/>
              <a:ext cx="6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数据有效</a:t>
              </a:r>
            </a:p>
          </p:txBody>
        </p:sp>
        <p:sp>
          <p:nvSpPr>
            <p:cNvPr id="43063" name="文本框 1211455">
              <a:extLst>
                <a:ext uri="{FF2B5EF4-FFF2-40B4-BE49-F238E27FC236}">
                  <a16:creationId xmlns:a16="http://schemas.microsoft.com/office/drawing/2014/main" id="{1E6B4A06-319D-4920-B684-3954041BA2C7}"/>
                </a:ext>
              </a:extLst>
            </p:cNvPr>
            <p:cNvSpPr txBox="1">
              <a:spLocks noChangeArrowheads="1"/>
            </p:cNvSpPr>
            <p:nvPr/>
          </p:nvSpPr>
          <p:spPr bwMode="auto">
            <a:xfrm>
              <a:off x="2971" y="3929"/>
              <a:ext cx="6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数据稳定</a:t>
              </a:r>
            </a:p>
          </p:txBody>
        </p:sp>
        <p:sp>
          <p:nvSpPr>
            <p:cNvPr id="43064" name="直接连接符 1211456">
              <a:extLst>
                <a:ext uri="{FF2B5EF4-FFF2-40B4-BE49-F238E27FC236}">
                  <a16:creationId xmlns:a16="http://schemas.microsoft.com/office/drawing/2014/main" id="{34FAEA45-177E-4BC3-80EF-BB690272B31D}"/>
                </a:ext>
              </a:extLst>
            </p:cNvPr>
            <p:cNvSpPr>
              <a:spLocks noChangeShapeType="1"/>
            </p:cNvSpPr>
            <p:nvPr/>
          </p:nvSpPr>
          <p:spPr bwMode="auto">
            <a:xfrm flipH="1">
              <a:off x="2789" y="3974"/>
              <a:ext cx="31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5" name="文本框 1211457">
              <a:extLst>
                <a:ext uri="{FF2B5EF4-FFF2-40B4-BE49-F238E27FC236}">
                  <a16:creationId xmlns:a16="http://schemas.microsoft.com/office/drawing/2014/main" id="{2717066E-1570-4BB7-9B17-6C74902776CF}"/>
                </a:ext>
              </a:extLst>
            </p:cNvPr>
            <p:cNvSpPr txBox="1">
              <a:spLocks noChangeArrowheads="1"/>
            </p:cNvSpPr>
            <p:nvPr/>
          </p:nvSpPr>
          <p:spPr bwMode="auto">
            <a:xfrm>
              <a:off x="3016" y="2340"/>
              <a:ext cx="6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片选失效</a:t>
              </a:r>
            </a:p>
          </p:txBody>
        </p:sp>
        <p:sp>
          <p:nvSpPr>
            <p:cNvPr id="43066" name="直接连接符 1211458">
              <a:extLst>
                <a:ext uri="{FF2B5EF4-FFF2-40B4-BE49-F238E27FC236}">
                  <a16:creationId xmlns:a16="http://schemas.microsoft.com/office/drawing/2014/main" id="{093CC48E-6A38-4F70-85B0-C8EC6F58DD47}"/>
                </a:ext>
              </a:extLst>
            </p:cNvPr>
            <p:cNvSpPr>
              <a:spLocks noChangeShapeType="1"/>
            </p:cNvSpPr>
            <p:nvPr/>
          </p:nvSpPr>
          <p:spPr bwMode="auto">
            <a:xfrm flipH="1">
              <a:off x="2880" y="2386"/>
              <a:ext cx="31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7" name="文本框 1211459">
              <a:extLst>
                <a:ext uri="{FF2B5EF4-FFF2-40B4-BE49-F238E27FC236}">
                  <a16:creationId xmlns:a16="http://schemas.microsoft.com/office/drawing/2014/main" id="{83D7E0A1-9FCA-43A6-BDDB-19021B27AC1C}"/>
                </a:ext>
              </a:extLst>
            </p:cNvPr>
            <p:cNvSpPr txBox="1">
              <a:spLocks noChangeArrowheads="1"/>
            </p:cNvSpPr>
            <p:nvPr/>
          </p:nvSpPr>
          <p:spPr bwMode="auto">
            <a:xfrm>
              <a:off x="385" y="1254"/>
              <a:ext cx="6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地址有效</a:t>
              </a:r>
            </a:p>
          </p:txBody>
        </p:sp>
        <p:sp>
          <p:nvSpPr>
            <p:cNvPr id="43068" name="文本框 1211460">
              <a:extLst>
                <a:ext uri="{FF2B5EF4-FFF2-40B4-BE49-F238E27FC236}">
                  <a16:creationId xmlns:a16="http://schemas.microsoft.com/office/drawing/2014/main" id="{A5E91549-6136-453D-9182-2516767BD6B9}"/>
                </a:ext>
              </a:extLst>
            </p:cNvPr>
            <p:cNvSpPr txBox="1">
              <a:spLocks noChangeArrowheads="1"/>
            </p:cNvSpPr>
            <p:nvPr/>
          </p:nvSpPr>
          <p:spPr bwMode="auto">
            <a:xfrm>
              <a:off x="4286" y="1117"/>
              <a:ext cx="69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地址失效</a:t>
              </a:r>
            </a:p>
          </p:txBody>
        </p:sp>
        <p:sp>
          <p:nvSpPr>
            <p:cNvPr id="43069" name="直接连接符 1211461">
              <a:extLst>
                <a:ext uri="{FF2B5EF4-FFF2-40B4-BE49-F238E27FC236}">
                  <a16:creationId xmlns:a16="http://schemas.microsoft.com/office/drawing/2014/main" id="{0F3A7600-4DC8-4D0F-BA29-7D2280AB20C5}"/>
                </a:ext>
              </a:extLst>
            </p:cNvPr>
            <p:cNvSpPr>
              <a:spLocks noChangeShapeType="1"/>
            </p:cNvSpPr>
            <p:nvPr/>
          </p:nvSpPr>
          <p:spPr bwMode="auto">
            <a:xfrm>
              <a:off x="2880" y="3748"/>
              <a:ext cx="2041"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70" name="文本框 1211462">
              <a:extLst>
                <a:ext uri="{FF2B5EF4-FFF2-40B4-BE49-F238E27FC236}">
                  <a16:creationId xmlns:a16="http://schemas.microsoft.com/office/drawing/2014/main" id="{80AB32CC-80A9-4FC6-ABAF-9FC598CDB80C}"/>
                </a:ext>
              </a:extLst>
            </p:cNvPr>
            <p:cNvSpPr txBox="1">
              <a:spLocks noChangeArrowheads="1"/>
            </p:cNvSpPr>
            <p:nvPr/>
          </p:nvSpPr>
          <p:spPr bwMode="auto">
            <a:xfrm>
              <a:off x="3710" y="3702"/>
              <a:ext cx="35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t</a:t>
              </a:r>
              <a:r>
                <a:rPr lang="en-US" altLang="zh-CN" baseline="-25000"/>
                <a:t>OTD</a:t>
              </a:r>
            </a:p>
          </p:txBody>
        </p:sp>
        <p:sp>
          <p:nvSpPr>
            <p:cNvPr id="43071" name="直接连接符 1211463">
              <a:extLst>
                <a:ext uri="{FF2B5EF4-FFF2-40B4-BE49-F238E27FC236}">
                  <a16:creationId xmlns:a16="http://schemas.microsoft.com/office/drawing/2014/main" id="{8FC8048C-4959-4AF8-AA6B-95DD334EAB7A}"/>
                </a:ext>
              </a:extLst>
            </p:cNvPr>
            <p:cNvSpPr>
              <a:spLocks noChangeShapeType="1"/>
            </p:cNvSpPr>
            <p:nvPr/>
          </p:nvSpPr>
          <p:spPr bwMode="auto">
            <a:xfrm>
              <a:off x="4286" y="3158"/>
              <a:ext cx="499"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72" name="文本框 1211464">
              <a:extLst>
                <a:ext uri="{FF2B5EF4-FFF2-40B4-BE49-F238E27FC236}">
                  <a16:creationId xmlns:a16="http://schemas.microsoft.com/office/drawing/2014/main" id="{CC3BE372-3094-4475-98AD-295DDB0F28BD}"/>
                </a:ext>
              </a:extLst>
            </p:cNvPr>
            <p:cNvSpPr txBox="1">
              <a:spLocks noChangeArrowheads="1"/>
            </p:cNvSpPr>
            <p:nvPr/>
          </p:nvSpPr>
          <p:spPr bwMode="auto">
            <a:xfrm>
              <a:off x="4342" y="2931"/>
              <a:ext cx="36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t</a:t>
              </a:r>
              <a:r>
                <a:rPr lang="en-US" altLang="zh-CN" baseline="-25000"/>
                <a:t>OHA</a:t>
              </a:r>
            </a:p>
          </p:txBody>
        </p:sp>
        <p:sp>
          <p:nvSpPr>
            <p:cNvPr id="43073" name="文本框 1211465">
              <a:extLst>
                <a:ext uri="{FF2B5EF4-FFF2-40B4-BE49-F238E27FC236}">
                  <a16:creationId xmlns:a16="http://schemas.microsoft.com/office/drawing/2014/main" id="{415BFB53-DF3F-45B0-BA6A-B4B8FE8039F1}"/>
                </a:ext>
              </a:extLst>
            </p:cNvPr>
            <p:cNvSpPr txBox="1">
              <a:spLocks noChangeArrowheads="1"/>
            </p:cNvSpPr>
            <p:nvPr/>
          </p:nvSpPr>
          <p:spPr bwMode="auto">
            <a:xfrm>
              <a:off x="245" y="1661"/>
              <a:ext cx="21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A</a:t>
              </a:r>
              <a:endParaRPr lang="en-US" altLang="zh-CN" baseline="-25000"/>
            </a:p>
          </p:txBody>
        </p:sp>
        <p:sp>
          <p:nvSpPr>
            <p:cNvPr id="43074" name="文本框 1211466">
              <a:extLst>
                <a:ext uri="{FF2B5EF4-FFF2-40B4-BE49-F238E27FC236}">
                  <a16:creationId xmlns:a16="http://schemas.microsoft.com/office/drawing/2014/main" id="{06EC1977-0444-4550-8921-373B2699541B}"/>
                </a:ext>
              </a:extLst>
            </p:cNvPr>
            <p:cNvSpPr txBox="1">
              <a:spLocks noChangeArrowheads="1"/>
            </p:cNvSpPr>
            <p:nvPr/>
          </p:nvSpPr>
          <p:spPr bwMode="auto">
            <a:xfrm>
              <a:off x="238" y="2568"/>
              <a:ext cx="31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CS</a:t>
              </a:r>
              <a:endParaRPr lang="en-US" altLang="zh-CN" baseline="-25000"/>
            </a:p>
          </p:txBody>
        </p:sp>
        <p:sp>
          <p:nvSpPr>
            <p:cNvPr id="43075" name="直接连接符 1211468">
              <a:extLst>
                <a:ext uri="{FF2B5EF4-FFF2-40B4-BE49-F238E27FC236}">
                  <a16:creationId xmlns:a16="http://schemas.microsoft.com/office/drawing/2014/main" id="{1DD373A1-A1D1-465A-8B91-DAAE53D2C93F}"/>
                </a:ext>
              </a:extLst>
            </p:cNvPr>
            <p:cNvSpPr>
              <a:spLocks noChangeShapeType="1"/>
            </p:cNvSpPr>
            <p:nvPr/>
          </p:nvSpPr>
          <p:spPr bwMode="auto">
            <a:xfrm flipH="1" flipV="1">
              <a:off x="5103" y="3612"/>
              <a:ext cx="362" cy="18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76" name="文本框 1211469">
              <a:extLst>
                <a:ext uri="{FF2B5EF4-FFF2-40B4-BE49-F238E27FC236}">
                  <a16:creationId xmlns:a16="http://schemas.microsoft.com/office/drawing/2014/main" id="{C45DF6CC-F45B-48F1-B02C-0E65F95DDDDF}"/>
                </a:ext>
              </a:extLst>
            </p:cNvPr>
            <p:cNvSpPr txBox="1">
              <a:spLocks noChangeArrowheads="1"/>
            </p:cNvSpPr>
            <p:nvPr/>
          </p:nvSpPr>
          <p:spPr bwMode="auto">
            <a:xfrm>
              <a:off x="5229" y="3784"/>
              <a:ext cx="40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高阻</a:t>
              </a:r>
              <a:endParaRPr lang="zh-CN" altLang="en-US" baseline="-250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295361">
            <a:extLst>
              <a:ext uri="{FF2B5EF4-FFF2-40B4-BE49-F238E27FC236}">
                <a16:creationId xmlns:a16="http://schemas.microsoft.com/office/drawing/2014/main" id="{E7C1F3ED-808E-4F95-A464-7ED49B48DB64}"/>
              </a:ext>
            </a:extLst>
          </p:cNvPr>
          <p:cNvSpPr>
            <a:spLocks noGrp="1" noChangeArrowheads="1"/>
          </p:cNvSpPr>
          <p:nvPr>
            <p:ph type="title"/>
          </p:nvPr>
        </p:nvSpPr>
        <p:spPr>
          <a:xfrm>
            <a:off x="457200" y="274638"/>
            <a:ext cx="8229600" cy="471487"/>
          </a:xfrm>
        </p:spPr>
        <p:txBody>
          <a:bodyPr/>
          <a:lstStyle/>
          <a:p>
            <a:r>
              <a:rPr lang="en-US" altLang="zh-CN" sz="2400">
                <a:solidFill>
                  <a:schemeClr val="tx1"/>
                </a:solidFill>
                <a:latin typeface="Times New Roman" panose="02020603050405020304" pitchFamily="18" charset="0"/>
              </a:rPr>
              <a:t>2114</a:t>
            </a:r>
            <a:r>
              <a:rPr lang="zh-CN" altLang="en-US" sz="2400">
                <a:solidFill>
                  <a:schemeClr val="tx1"/>
                </a:solidFill>
                <a:latin typeface="Times New Roman" panose="02020603050405020304" pitchFamily="18" charset="0"/>
              </a:rPr>
              <a:t>（</a:t>
            </a:r>
            <a:r>
              <a:rPr lang="en-US" altLang="zh-CN" sz="2400">
                <a:solidFill>
                  <a:schemeClr val="tx1"/>
                </a:solidFill>
                <a:latin typeface="Times New Roman" panose="02020603050405020304" pitchFamily="18" charset="0"/>
              </a:rPr>
              <a:t>SRAM</a:t>
            </a:r>
            <a:r>
              <a:rPr lang="zh-CN" altLang="en-US" sz="2400">
                <a:solidFill>
                  <a:schemeClr val="tx1"/>
                </a:solidFill>
                <a:latin typeface="Times New Roman" panose="02020603050405020304" pitchFamily="18" charset="0"/>
              </a:rPr>
              <a:t>）时序</a:t>
            </a:r>
            <a:endParaRPr lang="zh-CN" altLang="en-US">
              <a:solidFill>
                <a:schemeClr val="tx1"/>
              </a:solidFill>
              <a:latin typeface="Times New Roman" panose="02020603050405020304" pitchFamily="18" charset="0"/>
            </a:endParaRPr>
          </a:p>
        </p:txBody>
      </p:sp>
      <p:sp>
        <p:nvSpPr>
          <p:cNvPr id="44034" name="文本占位符 1295362">
            <a:extLst>
              <a:ext uri="{FF2B5EF4-FFF2-40B4-BE49-F238E27FC236}">
                <a16:creationId xmlns:a16="http://schemas.microsoft.com/office/drawing/2014/main" id="{7506112E-42D4-4F0F-87A1-0252B269144C}"/>
              </a:ext>
            </a:extLst>
          </p:cNvPr>
          <p:cNvSpPr>
            <a:spLocks noGrp="1" noChangeArrowheads="1"/>
          </p:cNvSpPr>
          <p:nvPr>
            <p:ph idx="1"/>
          </p:nvPr>
        </p:nvSpPr>
        <p:spPr>
          <a:xfrm>
            <a:off x="250825" y="1052909"/>
            <a:ext cx="8066088" cy="1223963"/>
          </a:xfrm>
        </p:spPr>
        <p:txBody>
          <a:bodyPr/>
          <a:lstStyle/>
          <a:p>
            <a:pPr>
              <a:lnSpc>
                <a:spcPct val="80000"/>
              </a:lnSpc>
            </a:pPr>
            <a:r>
              <a:rPr lang="zh-CN" altLang="en-US" sz="1800" b="1" dirty="0">
                <a:solidFill>
                  <a:srgbClr val="A50021"/>
                </a:solidFill>
                <a:latin typeface="楷体_GB2312" pitchFamily="49" charset="-122"/>
              </a:rPr>
              <a:t>写周期</a:t>
            </a:r>
            <a:r>
              <a:rPr lang="zh-CN" altLang="en-US" sz="1800" dirty="0">
                <a:latin typeface="楷体_GB2312" pitchFamily="49" charset="-122"/>
              </a:rPr>
              <a:t>：</a:t>
            </a:r>
          </a:p>
          <a:p>
            <a:pPr lvl="1">
              <a:lnSpc>
                <a:spcPct val="80000"/>
              </a:lnSpc>
            </a:pPr>
            <a:r>
              <a:rPr lang="zh-CN" altLang="en-US" sz="2000" dirty="0">
                <a:latin typeface="楷体_GB2312" pitchFamily="49" charset="-122"/>
              </a:rPr>
              <a:t>地址有效</a:t>
            </a:r>
            <a:r>
              <a:rPr lang="en-US" altLang="zh-CN" sz="2000" dirty="0">
                <a:latin typeface="楷体_GB2312" pitchFamily="49" charset="-122"/>
                <a:sym typeface="Symbol" panose="05050102010706020507" pitchFamily="18" charset="2"/>
              </a:rPr>
              <a:t></a:t>
            </a:r>
            <a:r>
              <a:rPr lang="en-US" altLang="zh-CN" sz="2000" dirty="0">
                <a:latin typeface="楷体_GB2312" pitchFamily="49" charset="-122"/>
              </a:rPr>
              <a:t>CS</a:t>
            </a:r>
            <a:r>
              <a:rPr lang="zh-CN" altLang="en-US" sz="2000" dirty="0">
                <a:latin typeface="楷体_GB2312" pitchFamily="49" charset="-122"/>
              </a:rPr>
              <a:t>有效</a:t>
            </a:r>
            <a:r>
              <a:rPr lang="en-US" altLang="zh-CN" sz="2000" dirty="0">
                <a:latin typeface="楷体_GB2312" pitchFamily="49" charset="-122"/>
                <a:sym typeface="Symbol" panose="05050102010706020507" pitchFamily="18" charset="2"/>
              </a:rPr>
              <a:t></a:t>
            </a:r>
            <a:r>
              <a:rPr lang="zh-CN" altLang="en-US" sz="2000" dirty="0">
                <a:latin typeface="楷体_GB2312" pitchFamily="49" charset="-122"/>
              </a:rPr>
              <a:t>数据有效</a:t>
            </a:r>
            <a:r>
              <a:rPr lang="en-US" altLang="zh-CN" sz="2000" dirty="0">
                <a:latin typeface="楷体_GB2312" pitchFamily="49" charset="-122"/>
                <a:sym typeface="Symbol" panose="05050102010706020507" pitchFamily="18" charset="2"/>
              </a:rPr>
              <a:t></a:t>
            </a:r>
            <a:r>
              <a:rPr lang="en-US" altLang="zh-CN" sz="2000" dirty="0">
                <a:latin typeface="楷体_GB2312" pitchFamily="49" charset="-122"/>
              </a:rPr>
              <a:t>CS</a:t>
            </a:r>
            <a:r>
              <a:rPr lang="zh-CN" altLang="en-US" sz="2000" dirty="0">
                <a:latin typeface="楷体_GB2312" pitchFamily="49" charset="-122"/>
              </a:rPr>
              <a:t>复位（数据输入）</a:t>
            </a:r>
            <a:r>
              <a:rPr lang="en-US" altLang="zh-CN" sz="2000" dirty="0">
                <a:latin typeface="楷体_GB2312" pitchFamily="49" charset="-122"/>
                <a:sym typeface="Symbol" panose="05050102010706020507" pitchFamily="18" charset="2"/>
              </a:rPr>
              <a:t></a:t>
            </a:r>
            <a:r>
              <a:rPr lang="zh-CN" altLang="en-US" sz="2000" dirty="0">
                <a:latin typeface="楷体_GB2312" pitchFamily="49" charset="-122"/>
              </a:rPr>
              <a:t>地址撤销</a:t>
            </a:r>
          </a:p>
          <a:p>
            <a:pPr lvl="1">
              <a:lnSpc>
                <a:spcPct val="80000"/>
              </a:lnSpc>
            </a:pPr>
            <a:r>
              <a:rPr lang="zh-CN" altLang="en-US" sz="2000" dirty="0"/>
              <a:t>滞后时间；写入时间；写恢复时间。</a:t>
            </a:r>
          </a:p>
        </p:txBody>
      </p:sp>
      <p:graphicFrame>
        <p:nvGraphicFramePr>
          <p:cNvPr id="44035" name="对象 1295364">
            <a:extLst>
              <a:ext uri="{FF2B5EF4-FFF2-40B4-BE49-F238E27FC236}">
                <a16:creationId xmlns:a16="http://schemas.microsoft.com/office/drawing/2014/main" id="{5542D014-B341-41F6-9BA6-AEEB69EB66EE}"/>
              </a:ext>
            </a:extLst>
          </p:cNvPr>
          <p:cNvGraphicFramePr>
            <a:graphicFrameLocks/>
          </p:cNvGraphicFramePr>
          <p:nvPr/>
        </p:nvGraphicFramePr>
        <p:xfrm>
          <a:off x="1403350" y="2349500"/>
          <a:ext cx="5761038" cy="3910013"/>
        </p:xfrm>
        <a:graphic>
          <a:graphicData uri="http://schemas.openxmlformats.org/presentationml/2006/ole">
            <mc:AlternateContent xmlns:mc="http://schemas.openxmlformats.org/markup-compatibility/2006">
              <mc:Choice xmlns:v="urn:schemas-microsoft-com:vml" Requires="v">
                <p:oleObj spid="_x0000_s44056" r:id="rId4" imgW="4286250" imgH="2905125" progId="Word.Picture.8">
                  <p:embed/>
                </p:oleObj>
              </mc:Choice>
              <mc:Fallback>
                <p:oleObj r:id="rId4" imgW="4286250" imgH="2905125" progId="Word.Picture.8">
                  <p:embed/>
                  <p:pic>
                    <p:nvPicPr>
                      <p:cNvPr id="0" name="对象 129536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349500"/>
                        <a:ext cx="5761038"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文本框 1144833">
            <a:extLst>
              <a:ext uri="{FF2B5EF4-FFF2-40B4-BE49-F238E27FC236}">
                <a16:creationId xmlns:a16="http://schemas.microsoft.com/office/drawing/2014/main" id="{5607F09E-1D59-40D1-B1BE-0D9875DA61C4}"/>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46082" name="文本占位符 1144834">
            <a:extLst>
              <a:ext uri="{FF2B5EF4-FFF2-40B4-BE49-F238E27FC236}">
                <a16:creationId xmlns:a16="http://schemas.microsoft.com/office/drawing/2014/main" id="{757657F4-0327-40B0-8A90-7535FF4961CE}"/>
              </a:ext>
            </a:extLst>
          </p:cNvPr>
          <p:cNvSpPr>
            <a:spLocks noGrp="1" noChangeArrowheads="1"/>
          </p:cNvSpPr>
          <p:nvPr>
            <p:ph idx="1"/>
          </p:nvPr>
        </p:nvSpPr>
        <p:spPr>
          <a:xfrm>
            <a:off x="6083300" y="2871788"/>
            <a:ext cx="2736850" cy="1779587"/>
          </a:xfrm>
        </p:spPr>
        <p:txBody>
          <a:bodyPr/>
          <a:lstStyle/>
          <a:p>
            <a:pPr>
              <a:buFontTx/>
              <a:buNone/>
            </a:pPr>
            <a:r>
              <a:rPr lang="zh-CN" altLang="en-US" sz="2400" b="1"/>
              <a:t>掩模式</a:t>
            </a:r>
            <a:r>
              <a:rPr lang="en-US" altLang="zh-CN" sz="2400" b="1"/>
              <a:t>ROM</a:t>
            </a:r>
          </a:p>
          <a:p>
            <a:pPr>
              <a:buFontTx/>
              <a:buNone/>
            </a:pPr>
            <a:r>
              <a:rPr lang="zh-CN" altLang="en-US" sz="2400" b="1"/>
              <a:t>可编程式</a:t>
            </a:r>
            <a:r>
              <a:rPr lang="en-US" altLang="zh-CN" sz="2400" b="1"/>
              <a:t>PROM </a:t>
            </a:r>
          </a:p>
          <a:p>
            <a:pPr>
              <a:buFontTx/>
              <a:buNone/>
            </a:pPr>
            <a:r>
              <a:rPr lang="zh-CN" altLang="en-US" sz="2400" b="1"/>
              <a:t>可擦写式</a:t>
            </a:r>
            <a:r>
              <a:rPr lang="en-US" altLang="zh-CN" sz="2400" b="1"/>
              <a:t>EPROM</a:t>
            </a:r>
          </a:p>
          <a:p>
            <a:pPr>
              <a:buFontTx/>
              <a:buNone/>
            </a:pPr>
            <a:r>
              <a:rPr lang="zh-CN" altLang="en-US" sz="2400" b="1"/>
              <a:t>电擦写式</a:t>
            </a:r>
            <a:r>
              <a:rPr lang="en-US" altLang="zh-CN" sz="2400" b="1"/>
              <a:t>EEPROM</a:t>
            </a:r>
          </a:p>
        </p:txBody>
      </p:sp>
      <p:sp>
        <p:nvSpPr>
          <p:cNvPr id="46083" name="文本框 1144835">
            <a:extLst>
              <a:ext uri="{FF2B5EF4-FFF2-40B4-BE49-F238E27FC236}">
                <a16:creationId xmlns:a16="http://schemas.microsoft.com/office/drawing/2014/main" id="{5320F095-4A2D-494C-AB5F-E35977560248}"/>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46084" name="左大括号 1144836">
            <a:extLst>
              <a:ext uri="{FF2B5EF4-FFF2-40B4-BE49-F238E27FC236}">
                <a16:creationId xmlns:a16="http://schemas.microsoft.com/office/drawing/2014/main" id="{8CC3559F-1855-4BFD-8F81-B5EAC1945A25}"/>
              </a:ext>
            </a:extLst>
          </p:cNvPr>
          <p:cNvSpPr>
            <a:spLocks/>
          </p:cNvSpPr>
          <p:nvPr/>
        </p:nvSpPr>
        <p:spPr bwMode="auto">
          <a:xfrm>
            <a:off x="5810250" y="294798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6085" name="文本框 1144837">
            <a:extLst>
              <a:ext uri="{FF2B5EF4-FFF2-40B4-BE49-F238E27FC236}">
                <a16:creationId xmlns:a16="http://schemas.microsoft.com/office/drawing/2014/main" id="{9AD073C0-3173-4F5E-BC9F-7B7D6D6EB599}"/>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46086" name="左大括号 1144838">
            <a:extLst>
              <a:ext uri="{FF2B5EF4-FFF2-40B4-BE49-F238E27FC236}">
                <a16:creationId xmlns:a16="http://schemas.microsoft.com/office/drawing/2014/main" id="{3F931135-F5A6-49B2-86A2-D41D7746B586}"/>
              </a:ext>
            </a:extLst>
          </p:cNvPr>
          <p:cNvSpPr>
            <a:spLocks/>
          </p:cNvSpPr>
          <p:nvPr/>
        </p:nvSpPr>
        <p:spPr bwMode="auto">
          <a:xfrm>
            <a:off x="5843588" y="1776413"/>
            <a:ext cx="71437" cy="647700"/>
          </a:xfrm>
          <a:prstGeom prst="leftBrace">
            <a:avLst>
              <a:gd name="adj1" fmla="val 752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6087" name="标题 1144839">
            <a:extLst>
              <a:ext uri="{FF2B5EF4-FFF2-40B4-BE49-F238E27FC236}">
                <a16:creationId xmlns:a16="http://schemas.microsoft.com/office/drawing/2014/main" id="{200EE21C-51AC-4292-8DCF-7D79C6112928}"/>
              </a:ext>
            </a:extLst>
          </p:cNvPr>
          <p:cNvSpPr>
            <a:spLocks noGrp="1" noChangeArrowheads="1"/>
          </p:cNvSpPr>
          <p:nvPr>
            <p:ph type="title"/>
          </p:nvPr>
        </p:nvSpPr>
        <p:spPr>
          <a:xfrm>
            <a:off x="250825" y="260350"/>
            <a:ext cx="8637588" cy="747713"/>
          </a:xfrm>
        </p:spPr>
        <p:txBody>
          <a:bodyPr/>
          <a:lstStyle/>
          <a:p>
            <a:r>
              <a:rPr lang="zh-CN" altLang="en-US"/>
              <a:t>内容</a:t>
            </a:r>
          </a:p>
        </p:txBody>
      </p:sp>
      <p:sp>
        <p:nvSpPr>
          <p:cNvPr id="46088" name="文本框 1144840">
            <a:extLst>
              <a:ext uri="{FF2B5EF4-FFF2-40B4-BE49-F238E27FC236}">
                <a16:creationId xmlns:a16="http://schemas.microsoft.com/office/drawing/2014/main" id="{C52D0F78-3983-408C-8EAB-07EA31877F29}"/>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46089" name="左大括号 1144841">
            <a:extLst>
              <a:ext uri="{FF2B5EF4-FFF2-40B4-BE49-F238E27FC236}">
                <a16:creationId xmlns:a16="http://schemas.microsoft.com/office/drawing/2014/main" id="{8625B9E9-E65F-4F3E-9C55-D582548CD984}"/>
              </a:ext>
            </a:extLst>
          </p:cNvPr>
          <p:cNvSpPr>
            <a:spLocks/>
          </p:cNvSpPr>
          <p:nvPr/>
        </p:nvSpPr>
        <p:spPr bwMode="auto">
          <a:xfrm>
            <a:off x="2803525" y="2079625"/>
            <a:ext cx="254000" cy="1630363"/>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46090" name="文本框 1144842">
            <a:extLst>
              <a:ext uri="{FF2B5EF4-FFF2-40B4-BE49-F238E27FC236}">
                <a16:creationId xmlns:a16="http://schemas.microsoft.com/office/drawing/2014/main" id="{4044D684-BFEF-4EE8-8660-51459B1DD562}"/>
              </a:ext>
            </a:extLst>
          </p:cNvPr>
          <p:cNvSpPr txBox="1">
            <a:spLocks noChangeArrowheads="1"/>
          </p:cNvSpPr>
          <p:nvPr/>
        </p:nvSpPr>
        <p:spPr bwMode="auto">
          <a:xfrm>
            <a:off x="539750" y="4941888"/>
            <a:ext cx="597693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startAt="3"/>
            </a:pPr>
            <a:r>
              <a:rPr lang="zh-CN" altLang="en-US" sz="2400" b="1">
                <a:solidFill>
                  <a:srgbClr val="A50021"/>
                </a:solidFill>
                <a:latin typeface="楷体_GB2312" pitchFamily="49" charset="-122"/>
                <a:ea typeface="楷体_GB2312" pitchFamily="49" charset="-122"/>
              </a:rPr>
              <a:t>存储容量的扩展、存储器与</a:t>
            </a:r>
            <a:r>
              <a:rPr lang="en-US" altLang="zh-CN" sz="2400" b="1">
                <a:solidFill>
                  <a:srgbClr val="A50021"/>
                </a:solidFill>
                <a:latin typeface="楷体_GB2312" pitchFamily="49" charset="-122"/>
                <a:ea typeface="楷体_GB2312" pitchFamily="49" charset="-122"/>
              </a:rPr>
              <a:t>CPU</a:t>
            </a:r>
            <a:r>
              <a:rPr lang="zh-CN" altLang="en-US" sz="2400" b="1">
                <a:solidFill>
                  <a:srgbClr val="A50021"/>
                </a:solidFill>
                <a:latin typeface="楷体_GB2312" pitchFamily="49" charset="-122"/>
                <a:ea typeface="楷体_GB2312" pitchFamily="49" charset="-122"/>
              </a:rPr>
              <a:t>的连接</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海明码</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提高访存速度的措施</a:t>
            </a:r>
          </a:p>
        </p:txBody>
      </p:sp>
      <p:sp>
        <p:nvSpPr>
          <p:cNvPr id="46091" name="文本框 1144843">
            <a:extLst>
              <a:ext uri="{FF2B5EF4-FFF2-40B4-BE49-F238E27FC236}">
                <a16:creationId xmlns:a16="http://schemas.microsoft.com/office/drawing/2014/main" id="{27257BE3-65A5-4A96-9166-4567198A3079}"/>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282049">
            <a:extLst>
              <a:ext uri="{FF2B5EF4-FFF2-40B4-BE49-F238E27FC236}">
                <a16:creationId xmlns:a16="http://schemas.microsoft.com/office/drawing/2014/main" id="{DA777BE7-7E3A-42DC-A0D4-61F614275F93}"/>
              </a:ext>
            </a:extLst>
          </p:cNvPr>
          <p:cNvSpPr>
            <a:spLocks noGrp="1" noChangeArrowheads="1"/>
          </p:cNvSpPr>
          <p:nvPr>
            <p:ph type="title"/>
          </p:nvPr>
        </p:nvSpPr>
        <p:spPr/>
        <p:txBody>
          <a:bodyPr/>
          <a:lstStyle/>
          <a:p>
            <a:r>
              <a:rPr lang="zh-CN" altLang="en-US"/>
              <a:t>存储容量的扩展</a:t>
            </a:r>
          </a:p>
        </p:txBody>
      </p:sp>
      <p:sp>
        <p:nvSpPr>
          <p:cNvPr id="47106" name="文本占位符 1282050">
            <a:extLst>
              <a:ext uri="{FF2B5EF4-FFF2-40B4-BE49-F238E27FC236}">
                <a16:creationId xmlns:a16="http://schemas.microsoft.com/office/drawing/2014/main" id="{BDDB831E-0B3D-49B6-85DC-8E4F3301933B}"/>
              </a:ext>
            </a:extLst>
          </p:cNvPr>
          <p:cNvSpPr>
            <a:spLocks noGrp="1" noChangeArrowheads="1"/>
          </p:cNvSpPr>
          <p:nvPr>
            <p:ph idx="1"/>
          </p:nvPr>
        </p:nvSpPr>
        <p:spPr>
          <a:xfrm>
            <a:off x="323528" y="1010970"/>
            <a:ext cx="8229600" cy="5040312"/>
          </a:xfrm>
        </p:spPr>
        <p:txBody>
          <a:bodyPr/>
          <a:lstStyle/>
          <a:p>
            <a:pPr marL="609600" indent="-609600"/>
            <a:r>
              <a:rPr lang="zh-CN" altLang="en-US" sz="2800" b="1" dirty="0">
                <a:solidFill>
                  <a:srgbClr val="A50021"/>
                </a:solidFill>
              </a:rPr>
              <a:t>存储容量的扩展：</a:t>
            </a:r>
            <a:r>
              <a:rPr lang="zh-CN" altLang="en-US" sz="2800" b="1" dirty="0"/>
              <a:t> 当一片</a:t>
            </a:r>
            <a:r>
              <a:rPr lang="en-US" altLang="zh-CN" sz="2800" b="1" dirty="0"/>
              <a:t>RAM</a:t>
            </a:r>
            <a:r>
              <a:rPr lang="zh-CN" altLang="en-US" sz="2800" b="1" dirty="0"/>
              <a:t>存储芯片不能满足存储容量需要时，就需要将若干片</a:t>
            </a:r>
            <a:r>
              <a:rPr lang="en-US" altLang="zh-CN" sz="2800" b="1" dirty="0"/>
              <a:t>RAM</a:t>
            </a:r>
            <a:r>
              <a:rPr lang="zh-CN" altLang="en-US" sz="2800" b="1" dirty="0"/>
              <a:t>存储芯片组合起来，构成满足存储容量要求的存储器。</a:t>
            </a:r>
          </a:p>
          <a:p>
            <a:pPr marL="609600" indent="-609600"/>
            <a:r>
              <a:rPr lang="zh-CN" altLang="en-US" sz="2800" b="1" dirty="0"/>
              <a:t>三种扩展方法：</a:t>
            </a:r>
          </a:p>
          <a:p>
            <a:pPr marL="990600" lvl="1" indent="-533400">
              <a:buFont typeface="Arial" panose="020B0604020202020204" pitchFamily="34" charset="0"/>
              <a:buAutoNum type="arabicPeriod"/>
            </a:pPr>
            <a:r>
              <a:rPr lang="zh-CN" altLang="en-US" sz="2400" b="1" dirty="0">
                <a:solidFill>
                  <a:srgbClr val="A50021"/>
                </a:solidFill>
              </a:rPr>
              <a:t>位扩展</a:t>
            </a:r>
            <a:r>
              <a:rPr lang="zh-CN" altLang="en-US" sz="2400" b="1" dirty="0"/>
              <a:t>：增加存储字长</a:t>
            </a:r>
          </a:p>
          <a:p>
            <a:pPr marL="990600" lvl="1" indent="-533400">
              <a:buFont typeface="Arial" panose="020B0604020202020204" pitchFamily="34" charset="0"/>
              <a:buAutoNum type="arabicPeriod"/>
            </a:pPr>
            <a:r>
              <a:rPr lang="zh-CN" altLang="en-US" sz="2400" b="1" dirty="0">
                <a:solidFill>
                  <a:srgbClr val="A50021"/>
                </a:solidFill>
              </a:rPr>
              <a:t>字扩展</a:t>
            </a:r>
            <a:r>
              <a:rPr lang="zh-CN" altLang="en-US" sz="2400" dirty="0"/>
              <a:t>：增加存储字的数量</a:t>
            </a:r>
          </a:p>
          <a:p>
            <a:pPr marL="990600" lvl="1" indent="-533400">
              <a:buFont typeface="Arial" panose="020B0604020202020204" pitchFamily="34" charset="0"/>
              <a:buAutoNum type="arabicPeriod"/>
            </a:pPr>
            <a:r>
              <a:rPr lang="zh-CN" altLang="en-US" sz="2400" b="1" dirty="0">
                <a:solidFill>
                  <a:srgbClr val="A50021"/>
                </a:solidFill>
              </a:rPr>
              <a:t>字位扩展</a:t>
            </a:r>
          </a:p>
          <a:p>
            <a:pPr marL="609600" indent="-609600"/>
            <a:r>
              <a:rPr lang="zh-CN" altLang="en-US" sz="2800" b="1" dirty="0">
                <a:solidFill>
                  <a:schemeClr val="accent2"/>
                </a:solidFill>
              </a:rPr>
              <a:t>存储芯片的连接，主要完成三种线的连接</a:t>
            </a:r>
          </a:p>
          <a:p>
            <a:pPr marL="990600" lvl="1" indent="-533400">
              <a:buFontTx/>
              <a:buAutoNum type="arabicPeriod"/>
            </a:pPr>
            <a:r>
              <a:rPr lang="zh-CN" altLang="en-US" sz="3200" dirty="0"/>
              <a:t>地址线</a:t>
            </a:r>
            <a:r>
              <a:rPr lang="en-US" altLang="zh-CN" sz="2400" dirty="0"/>
              <a:t>A</a:t>
            </a:r>
            <a:r>
              <a:rPr lang="en-US" altLang="zh-CN" sz="2400" baseline="-25000" dirty="0"/>
              <a:t>0</a:t>
            </a:r>
            <a:r>
              <a:rPr lang="en-US" altLang="zh-CN" sz="2400" dirty="0"/>
              <a:t>~A</a:t>
            </a:r>
            <a:r>
              <a:rPr lang="en-US" altLang="zh-CN" sz="2400" baseline="-25000" dirty="0"/>
              <a:t>n</a:t>
            </a:r>
            <a:r>
              <a:rPr lang="zh-CN" altLang="en-US" sz="3200" dirty="0"/>
              <a:t>的连接</a:t>
            </a:r>
          </a:p>
          <a:p>
            <a:pPr marL="990600" lvl="1" indent="-533400">
              <a:buFontTx/>
              <a:buAutoNum type="arabicPeriod"/>
            </a:pPr>
            <a:r>
              <a:rPr lang="zh-CN" altLang="en-US" sz="3200" dirty="0"/>
              <a:t>数据线</a:t>
            </a:r>
            <a:r>
              <a:rPr lang="en-US" altLang="zh-CN" sz="2400" dirty="0"/>
              <a:t>I/O</a:t>
            </a:r>
            <a:r>
              <a:rPr lang="en-US" altLang="zh-CN" sz="2400" baseline="-25000" dirty="0"/>
              <a:t>0</a:t>
            </a:r>
            <a:r>
              <a:rPr lang="en-US" altLang="zh-CN" sz="2400" dirty="0"/>
              <a:t>~I/O </a:t>
            </a:r>
            <a:r>
              <a:rPr lang="en-US" altLang="zh-CN" sz="2400" baseline="-25000" dirty="0"/>
              <a:t>n</a:t>
            </a:r>
            <a:r>
              <a:rPr lang="en-US" altLang="zh-CN" sz="2400" dirty="0"/>
              <a:t> </a:t>
            </a:r>
            <a:r>
              <a:rPr lang="zh-CN" altLang="en-US" sz="2400" dirty="0"/>
              <a:t>或</a:t>
            </a:r>
            <a:r>
              <a:rPr lang="en-US" altLang="zh-CN" sz="2400" dirty="0"/>
              <a:t>D</a:t>
            </a:r>
            <a:r>
              <a:rPr lang="en-US" altLang="zh-CN" sz="2400" baseline="-25000" dirty="0"/>
              <a:t>0</a:t>
            </a:r>
            <a:r>
              <a:rPr lang="zh-CN" altLang="en-US" sz="2400" dirty="0"/>
              <a:t>～</a:t>
            </a:r>
            <a:r>
              <a:rPr lang="en-US" altLang="zh-CN" sz="2400" dirty="0" err="1"/>
              <a:t>D</a:t>
            </a:r>
            <a:r>
              <a:rPr lang="en-US" altLang="zh-CN" sz="2400" baseline="-25000" dirty="0" err="1"/>
              <a:t>n</a:t>
            </a:r>
            <a:r>
              <a:rPr lang="zh-CN" altLang="en-US" sz="3200" dirty="0"/>
              <a:t>的连接</a:t>
            </a:r>
          </a:p>
          <a:p>
            <a:pPr marL="990600" lvl="1" indent="-533400">
              <a:buFontTx/>
              <a:buAutoNum type="arabicPeriod"/>
            </a:pPr>
            <a:r>
              <a:rPr lang="zh-CN" altLang="en-US" sz="3200" dirty="0"/>
              <a:t>控制线的连接，如</a:t>
            </a:r>
            <a:r>
              <a:rPr lang="zh-CN" altLang="en-US" sz="2400" dirty="0"/>
              <a:t>片选</a:t>
            </a:r>
            <a:r>
              <a:rPr lang="en-US" altLang="zh-CN" sz="2400" dirty="0"/>
              <a:t>CS</a:t>
            </a:r>
            <a:r>
              <a:rPr lang="zh-CN" altLang="en-US" sz="2400" dirty="0"/>
              <a:t>、读</a:t>
            </a:r>
            <a:r>
              <a:rPr lang="en-US" altLang="zh-CN" sz="2400" dirty="0"/>
              <a:t>/</a:t>
            </a:r>
            <a:r>
              <a:rPr lang="zh-CN" altLang="en-US" sz="2400" dirty="0"/>
              <a:t>写</a:t>
            </a:r>
            <a:r>
              <a:rPr lang="en-US" altLang="zh-CN" sz="2400" dirty="0"/>
              <a:t>WE</a:t>
            </a:r>
          </a:p>
        </p:txBody>
      </p:sp>
      <p:sp>
        <p:nvSpPr>
          <p:cNvPr id="47107" name="直接连接符 1282051">
            <a:extLst>
              <a:ext uri="{FF2B5EF4-FFF2-40B4-BE49-F238E27FC236}">
                <a16:creationId xmlns:a16="http://schemas.microsoft.com/office/drawing/2014/main" id="{BA17271A-6B7B-43E8-A02E-CE5F101FDFD5}"/>
              </a:ext>
            </a:extLst>
          </p:cNvPr>
          <p:cNvSpPr>
            <a:spLocks noChangeShapeType="1"/>
          </p:cNvSpPr>
          <p:nvPr/>
        </p:nvSpPr>
        <p:spPr bwMode="auto">
          <a:xfrm>
            <a:off x="5220072" y="6453336"/>
            <a:ext cx="431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8" name="直接连接符 1282052">
            <a:extLst>
              <a:ext uri="{FF2B5EF4-FFF2-40B4-BE49-F238E27FC236}">
                <a16:creationId xmlns:a16="http://schemas.microsoft.com/office/drawing/2014/main" id="{D83DD90E-83EB-47E2-86EB-E2D40392B82E}"/>
              </a:ext>
            </a:extLst>
          </p:cNvPr>
          <p:cNvSpPr>
            <a:spLocks noChangeShapeType="1"/>
          </p:cNvSpPr>
          <p:nvPr/>
        </p:nvSpPr>
        <p:spPr bwMode="auto">
          <a:xfrm>
            <a:off x="6660232" y="6453336"/>
            <a:ext cx="5048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文本占位符 1283073">
            <a:extLst>
              <a:ext uri="{FF2B5EF4-FFF2-40B4-BE49-F238E27FC236}">
                <a16:creationId xmlns:a16="http://schemas.microsoft.com/office/drawing/2014/main" id="{5C30CB3F-C33E-49C5-A3F5-184FE430A8B4}"/>
              </a:ext>
            </a:extLst>
          </p:cNvPr>
          <p:cNvSpPr>
            <a:spLocks noGrp="1" noChangeArrowheads="1"/>
          </p:cNvSpPr>
          <p:nvPr>
            <p:ph idx="1"/>
          </p:nvPr>
        </p:nvSpPr>
        <p:spPr>
          <a:xfrm>
            <a:off x="304800" y="1268413"/>
            <a:ext cx="8458200" cy="1008062"/>
          </a:xfrm>
        </p:spPr>
        <p:txBody>
          <a:bodyPr/>
          <a:lstStyle/>
          <a:p>
            <a:pPr>
              <a:lnSpc>
                <a:spcPct val="90000"/>
              </a:lnSpc>
            </a:pPr>
            <a:r>
              <a:rPr lang="zh-CN" altLang="en-US" b="1"/>
              <a:t>仅在字长（位数）扩展，字数不做扩展。</a:t>
            </a:r>
          </a:p>
          <a:p>
            <a:pPr lvl="1">
              <a:lnSpc>
                <a:spcPct val="90000"/>
              </a:lnSpc>
            </a:pPr>
            <a:r>
              <a:rPr lang="zh-CN" altLang="en-US"/>
              <a:t>字数满足要求，而位数不够时，应采用位扩展。</a:t>
            </a:r>
          </a:p>
        </p:txBody>
      </p:sp>
      <p:sp>
        <p:nvSpPr>
          <p:cNvPr id="48130" name="标题 1283074">
            <a:extLst>
              <a:ext uri="{FF2B5EF4-FFF2-40B4-BE49-F238E27FC236}">
                <a16:creationId xmlns:a16="http://schemas.microsoft.com/office/drawing/2014/main" id="{23F76DA6-C747-4B1F-B5CD-58AE1DBC93A7}"/>
              </a:ext>
            </a:extLst>
          </p:cNvPr>
          <p:cNvSpPr>
            <a:spLocks noGrp="1" noChangeArrowheads="1"/>
          </p:cNvSpPr>
          <p:nvPr>
            <p:ph type="title"/>
          </p:nvPr>
        </p:nvSpPr>
        <p:spPr/>
        <p:txBody>
          <a:bodyPr/>
          <a:lstStyle/>
          <a:p>
            <a:r>
              <a:rPr lang="zh-CN" altLang="en-US"/>
              <a:t>位扩展法</a:t>
            </a:r>
          </a:p>
        </p:txBody>
      </p:sp>
      <p:sp>
        <p:nvSpPr>
          <p:cNvPr id="48131" name="矩形 1283075">
            <a:extLst>
              <a:ext uri="{FF2B5EF4-FFF2-40B4-BE49-F238E27FC236}">
                <a16:creationId xmlns:a16="http://schemas.microsoft.com/office/drawing/2014/main" id="{23B7E560-7C54-4A8F-99B3-604817A2F290}"/>
              </a:ext>
            </a:extLst>
          </p:cNvPr>
          <p:cNvSpPr>
            <a:spLocks noChangeArrowheads="1"/>
          </p:cNvSpPr>
          <p:nvPr/>
        </p:nvSpPr>
        <p:spPr bwMode="auto">
          <a:xfrm>
            <a:off x="468313" y="2636838"/>
            <a:ext cx="8207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en-US" sz="2400" b="1">
                <a:ea typeface="楷体_GB2312" pitchFamily="49" charset="-122"/>
              </a:rPr>
              <a:t>例：使用</a:t>
            </a:r>
            <a:r>
              <a:rPr lang="en-US" altLang="zh-CN" sz="2400" b="1">
                <a:ea typeface="楷体_GB2312" pitchFamily="49" charset="-122"/>
              </a:rPr>
              <a:t>8K*1</a:t>
            </a:r>
            <a:r>
              <a:rPr lang="zh-CN" altLang="en-US" sz="2400" b="1">
                <a:ea typeface="楷体_GB2312" pitchFamily="49" charset="-122"/>
              </a:rPr>
              <a:t>位的</a:t>
            </a:r>
            <a:r>
              <a:rPr lang="en-US" altLang="zh-CN" sz="2400" b="1">
                <a:ea typeface="楷体_GB2312" pitchFamily="49" charset="-122"/>
              </a:rPr>
              <a:t>RAM</a:t>
            </a:r>
            <a:r>
              <a:rPr lang="zh-CN" altLang="en-US" sz="2400" b="1">
                <a:ea typeface="楷体_GB2312" pitchFamily="49" charset="-122"/>
              </a:rPr>
              <a:t>构成</a:t>
            </a:r>
            <a:r>
              <a:rPr lang="en-US" altLang="zh-CN" sz="2400" b="1">
                <a:ea typeface="楷体_GB2312" pitchFamily="49" charset="-122"/>
              </a:rPr>
              <a:t>8K*8</a:t>
            </a:r>
            <a:r>
              <a:rPr lang="zh-CN" altLang="en-US" sz="2400" b="1">
                <a:ea typeface="楷体_GB2312" pitchFamily="49" charset="-122"/>
              </a:rPr>
              <a:t>位的存储器。</a:t>
            </a:r>
          </a:p>
          <a:p>
            <a:pPr>
              <a:spcBef>
                <a:spcPct val="20000"/>
              </a:spcBef>
            </a:pPr>
            <a:r>
              <a:rPr lang="zh-CN" altLang="en-US" sz="2400">
                <a:ea typeface="楷体_GB2312" pitchFamily="49" charset="-122"/>
              </a:rPr>
              <a:t>分三步：</a:t>
            </a:r>
          </a:p>
          <a:p>
            <a:pPr>
              <a:spcBef>
                <a:spcPct val="20000"/>
              </a:spcBef>
            </a:pPr>
            <a:r>
              <a:rPr lang="zh-CN" altLang="en-US" sz="2400">
                <a:ea typeface="楷体_GB2312" pitchFamily="49" charset="-122"/>
              </a:rPr>
              <a:t>（</a:t>
            </a:r>
            <a:r>
              <a:rPr lang="en-US" altLang="zh-CN" sz="2400">
                <a:ea typeface="楷体_GB2312" pitchFamily="49" charset="-122"/>
              </a:rPr>
              <a:t>1</a:t>
            </a:r>
            <a:r>
              <a:rPr lang="zh-CN" altLang="en-US" sz="2400">
                <a:ea typeface="楷体_GB2312" pitchFamily="49" charset="-122"/>
              </a:rPr>
              <a:t>）使用</a:t>
            </a:r>
            <a:r>
              <a:rPr lang="en-US" altLang="zh-CN" sz="2400">
                <a:ea typeface="楷体_GB2312" pitchFamily="49" charset="-122"/>
              </a:rPr>
              <a:t>8</a:t>
            </a:r>
            <a:r>
              <a:rPr lang="zh-CN" altLang="en-US" sz="2400">
                <a:ea typeface="楷体_GB2312" pitchFamily="49" charset="-122"/>
              </a:rPr>
              <a:t>片</a:t>
            </a:r>
            <a:r>
              <a:rPr lang="en-US" altLang="zh-CN" sz="2400">
                <a:ea typeface="楷体_GB2312" pitchFamily="49" charset="-122"/>
              </a:rPr>
              <a:t>8K*1</a:t>
            </a:r>
            <a:r>
              <a:rPr lang="zh-CN" altLang="en-US" sz="2400">
                <a:ea typeface="楷体_GB2312" pitchFamily="49" charset="-122"/>
              </a:rPr>
              <a:t>的</a:t>
            </a:r>
            <a:r>
              <a:rPr lang="en-US" altLang="zh-CN" sz="2400">
                <a:ea typeface="楷体_GB2312" pitchFamily="49" charset="-122"/>
              </a:rPr>
              <a:t>RAM</a:t>
            </a:r>
            <a:r>
              <a:rPr lang="zh-CN" altLang="en-US" sz="2400">
                <a:ea typeface="楷体_GB2312" pitchFamily="49" charset="-122"/>
              </a:rPr>
              <a:t>芯片，每片有</a:t>
            </a:r>
            <a:r>
              <a:rPr lang="en-US" altLang="zh-CN" sz="2400">
                <a:ea typeface="楷体_GB2312" pitchFamily="49" charset="-122"/>
              </a:rPr>
              <a:t>13</a:t>
            </a:r>
            <a:r>
              <a:rPr lang="zh-CN" altLang="en-US" sz="2400">
                <a:ea typeface="楷体_GB2312" pitchFamily="49" charset="-122"/>
              </a:rPr>
              <a:t>根（</a:t>
            </a:r>
            <a:r>
              <a:rPr lang="en-US" altLang="zh-CN" sz="2400">
                <a:ea typeface="楷体_GB2312" pitchFamily="49" charset="-122"/>
              </a:rPr>
              <a:t>A</a:t>
            </a:r>
            <a:r>
              <a:rPr lang="en-US" altLang="zh-CN" sz="2400" baseline="-25000">
                <a:ea typeface="楷体_GB2312" pitchFamily="49" charset="-122"/>
              </a:rPr>
              <a:t>0</a:t>
            </a:r>
            <a:r>
              <a:rPr lang="en-US" altLang="zh-CN" sz="2400">
                <a:ea typeface="楷体_GB2312" pitchFamily="49" charset="-122"/>
              </a:rPr>
              <a:t>~A</a:t>
            </a:r>
            <a:r>
              <a:rPr lang="en-US" altLang="zh-CN" sz="2400" baseline="-25000">
                <a:ea typeface="楷体_GB2312" pitchFamily="49" charset="-122"/>
              </a:rPr>
              <a:t>12</a:t>
            </a:r>
            <a:r>
              <a:rPr lang="zh-CN" altLang="en-US" sz="2400">
                <a:ea typeface="楷体_GB2312" pitchFamily="49" charset="-122"/>
              </a:rPr>
              <a:t>）地址线，</a:t>
            </a:r>
            <a:r>
              <a:rPr lang="en-US" altLang="zh-CN" sz="2400">
                <a:ea typeface="楷体_GB2312" pitchFamily="49" charset="-122"/>
              </a:rPr>
              <a:t>1</a:t>
            </a:r>
            <a:r>
              <a:rPr lang="zh-CN" altLang="en-US" sz="2400">
                <a:ea typeface="楷体_GB2312" pitchFamily="49" charset="-122"/>
              </a:rPr>
              <a:t>根（</a:t>
            </a:r>
            <a:r>
              <a:rPr lang="en-US" altLang="zh-CN" sz="2400">
                <a:ea typeface="楷体_GB2312" pitchFamily="49" charset="-122"/>
              </a:rPr>
              <a:t>I/O</a:t>
            </a:r>
            <a:r>
              <a:rPr lang="zh-CN" altLang="en-US" sz="2400">
                <a:ea typeface="楷体_GB2312" pitchFamily="49" charset="-122"/>
              </a:rPr>
              <a:t>）数据线</a:t>
            </a:r>
          </a:p>
          <a:p>
            <a:pPr>
              <a:spcBef>
                <a:spcPct val="20000"/>
              </a:spcBef>
            </a:pPr>
            <a:r>
              <a:rPr lang="zh-CN" altLang="en-US" sz="2400">
                <a:ea typeface="楷体_GB2312" pitchFamily="49" charset="-122"/>
              </a:rPr>
              <a:t>（</a:t>
            </a:r>
            <a:r>
              <a:rPr lang="en-US" altLang="zh-CN" sz="2400">
                <a:ea typeface="楷体_GB2312" pitchFamily="49" charset="-122"/>
              </a:rPr>
              <a:t>2</a:t>
            </a:r>
            <a:r>
              <a:rPr lang="zh-CN" altLang="en-US" sz="2400">
                <a:ea typeface="楷体_GB2312" pitchFamily="49" charset="-122"/>
              </a:rPr>
              <a:t>）每片</a:t>
            </a:r>
            <a:r>
              <a:rPr lang="en-US" altLang="zh-CN" sz="2400">
                <a:ea typeface="楷体_GB2312" pitchFamily="49" charset="-122"/>
              </a:rPr>
              <a:t>RAM</a:t>
            </a:r>
            <a:r>
              <a:rPr lang="zh-CN" altLang="en-US" sz="2400">
                <a:ea typeface="楷体_GB2312" pitchFamily="49" charset="-122"/>
              </a:rPr>
              <a:t>的</a:t>
            </a:r>
            <a:r>
              <a:rPr lang="en-US" altLang="zh-CN" sz="2400">
                <a:ea typeface="楷体_GB2312" pitchFamily="49" charset="-122"/>
              </a:rPr>
              <a:t>1</a:t>
            </a:r>
            <a:r>
              <a:rPr lang="zh-CN" altLang="en-US" sz="2400">
                <a:ea typeface="楷体_GB2312" pitchFamily="49" charset="-122"/>
              </a:rPr>
              <a:t>位数据线分别接置数据总线的相应位（</a:t>
            </a:r>
            <a:r>
              <a:rPr lang="en-US" altLang="zh-CN" sz="2400">
                <a:ea typeface="楷体_GB2312" pitchFamily="49" charset="-122"/>
              </a:rPr>
              <a:t>D</a:t>
            </a:r>
            <a:r>
              <a:rPr lang="en-US" altLang="zh-CN" sz="2400" baseline="-25000">
                <a:ea typeface="楷体_GB2312" pitchFamily="49" charset="-122"/>
              </a:rPr>
              <a:t>0</a:t>
            </a:r>
            <a:r>
              <a:rPr lang="en-US" altLang="zh-CN" sz="2400">
                <a:ea typeface="楷体_GB2312" pitchFamily="49" charset="-122"/>
              </a:rPr>
              <a:t>~D</a:t>
            </a:r>
            <a:r>
              <a:rPr lang="en-US" altLang="zh-CN" sz="2400" baseline="-25000">
                <a:ea typeface="楷体_GB2312" pitchFamily="49" charset="-122"/>
              </a:rPr>
              <a:t>7</a:t>
            </a:r>
            <a:r>
              <a:rPr lang="zh-CN" altLang="en-US" sz="2400">
                <a:ea typeface="楷体_GB2312" pitchFamily="49" charset="-122"/>
              </a:rPr>
              <a:t>）</a:t>
            </a:r>
          </a:p>
          <a:p>
            <a:pPr>
              <a:spcBef>
                <a:spcPct val="20000"/>
              </a:spcBef>
            </a:pPr>
            <a:r>
              <a:rPr lang="zh-CN" altLang="en-US" sz="2400">
                <a:ea typeface="楷体_GB2312" pitchFamily="49" charset="-122"/>
              </a:rPr>
              <a:t>（</a:t>
            </a:r>
            <a:r>
              <a:rPr lang="en-US" altLang="zh-CN" sz="2400">
                <a:ea typeface="楷体_GB2312" pitchFamily="49" charset="-122"/>
              </a:rPr>
              <a:t>3</a:t>
            </a:r>
            <a:r>
              <a:rPr lang="zh-CN" altLang="en-US" sz="2400">
                <a:ea typeface="楷体_GB2312" pitchFamily="49" charset="-122"/>
              </a:rPr>
              <a:t>）将</a:t>
            </a:r>
            <a:r>
              <a:rPr lang="en-US" altLang="zh-CN" sz="2400">
                <a:ea typeface="楷体_GB2312" pitchFamily="49" charset="-122"/>
              </a:rPr>
              <a:t>8</a:t>
            </a:r>
            <a:r>
              <a:rPr lang="zh-CN" altLang="en-US" sz="2400">
                <a:ea typeface="楷体_GB2312" pitchFamily="49" charset="-122"/>
              </a:rPr>
              <a:t>片地址线的相应位（</a:t>
            </a:r>
            <a:r>
              <a:rPr lang="en-US" altLang="zh-CN" sz="2400">
                <a:ea typeface="楷体_GB2312" pitchFamily="49" charset="-122"/>
              </a:rPr>
              <a:t>A</a:t>
            </a:r>
            <a:r>
              <a:rPr lang="en-US" altLang="zh-CN" sz="2400" baseline="-25000">
                <a:ea typeface="楷体_GB2312" pitchFamily="49" charset="-122"/>
              </a:rPr>
              <a:t>0</a:t>
            </a:r>
            <a:r>
              <a:rPr lang="en-US" altLang="zh-CN" sz="2400">
                <a:ea typeface="楷体_GB2312" pitchFamily="49" charset="-122"/>
              </a:rPr>
              <a:t>~A</a:t>
            </a:r>
            <a:r>
              <a:rPr lang="en-US" altLang="zh-CN" sz="2400" baseline="-25000">
                <a:ea typeface="楷体_GB2312" pitchFamily="49" charset="-122"/>
              </a:rPr>
              <a:t>12</a:t>
            </a:r>
            <a:r>
              <a:rPr lang="zh-CN" altLang="en-US" sz="2400">
                <a:ea typeface="楷体_GB2312" pitchFamily="49" charset="-122"/>
              </a:rPr>
              <a:t>）并联后接至地址总线的相应位上。</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文本占位符 1284097">
            <a:extLst>
              <a:ext uri="{FF2B5EF4-FFF2-40B4-BE49-F238E27FC236}">
                <a16:creationId xmlns:a16="http://schemas.microsoft.com/office/drawing/2014/main" id="{796E5016-D4F4-4C30-BE1A-40B260AC473A}"/>
              </a:ext>
            </a:extLst>
          </p:cNvPr>
          <p:cNvSpPr>
            <a:spLocks noGrp="1" noChangeArrowheads="1"/>
          </p:cNvSpPr>
          <p:nvPr>
            <p:ph idx="1"/>
          </p:nvPr>
        </p:nvSpPr>
        <p:spPr>
          <a:xfrm>
            <a:off x="155575" y="404813"/>
            <a:ext cx="7656513" cy="503237"/>
          </a:xfrm>
        </p:spPr>
        <p:txBody>
          <a:bodyPr/>
          <a:lstStyle/>
          <a:p>
            <a:pPr marL="609600" indent="-609600">
              <a:lnSpc>
                <a:spcPct val="80000"/>
              </a:lnSpc>
              <a:buFontTx/>
              <a:buNone/>
            </a:pPr>
            <a:r>
              <a:rPr lang="zh-CN" altLang="en-US" sz="2800"/>
              <a:t>由</a:t>
            </a:r>
            <a:r>
              <a:rPr lang="en-US" altLang="zh-CN" sz="2800"/>
              <a:t>8K*1</a:t>
            </a:r>
            <a:r>
              <a:rPr lang="zh-CN" altLang="en-US" sz="2800"/>
              <a:t>位的</a:t>
            </a:r>
            <a:r>
              <a:rPr lang="en-US" altLang="zh-CN" sz="2800"/>
              <a:t>RAM</a:t>
            </a:r>
            <a:r>
              <a:rPr lang="zh-CN" altLang="en-US" sz="2800"/>
              <a:t>构成</a:t>
            </a:r>
            <a:r>
              <a:rPr lang="en-US" altLang="zh-CN" sz="2800"/>
              <a:t>8K*8</a:t>
            </a:r>
            <a:r>
              <a:rPr lang="zh-CN" altLang="en-US" sz="2800"/>
              <a:t>位的存储器</a:t>
            </a:r>
            <a:r>
              <a:rPr lang="en-US" altLang="zh-CN" sz="2800"/>
              <a:t>—</a:t>
            </a:r>
            <a:r>
              <a:rPr lang="zh-CN" altLang="en-US" sz="2800"/>
              <a:t>连接图</a:t>
            </a:r>
          </a:p>
        </p:txBody>
      </p:sp>
      <p:grpSp>
        <p:nvGrpSpPr>
          <p:cNvPr id="49154" name="组合 1284098">
            <a:extLst>
              <a:ext uri="{FF2B5EF4-FFF2-40B4-BE49-F238E27FC236}">
                <a16:creationId xmlns:a16="http://schemas.microsoft.com/office/drawing/2014/main" id="{BA41464E-D615-49DA-A601-9F8F0DF160DD}"/>
              </a:ext>
            </a:extLst>
          </p:cNvPr>
          <p:cNvGrpSpPr>
            <a:grpSpLocks/>
          </p:cNvGrpSpPr>
          <p:nvPr/>
        </p:nvGrpSpPr>
        <p:grpSpPr bwMode="auto">
          <a:xfrm>
            <a:off x="900113" y="1119188"/>
            <a:ext cx="7119937" cy="5478462"/>
            <a:chOff x="567" y="527"/>
            <a:chExt cx="4485" cy="3451"/>
          </a:xfrm>
        </p:grpSpPr>
        <p:sp>
          <p:nvSpPr>
            <p:cNvPr id="49155" name="直接连接符 1284099">
              <a:extLst>
                <a:ext uri="{FF2B5EF4-FFF2-40B4-BE49-F238E27FC236}">
                  <a16:creationId xmlns:a16="http://schemas.microsoft.com/office/drawing/2014/main" id="{91ACF18B-B2B2-46D4-8A24-8C5544A21DD5}"/>
                </a:ext>
              </a:extLst>
            </p:cNvPr>
            <p:cNvSpPr>
              <a:spLocks noChangeShapeType="1"/>
            </p:cNvSpPr>
            <p:nvPr/>
          </p:nvSpPr>
          <p:spPr bwMode="auto">
            <a:xfrm flipH="1">
              <a:off x="1698" y="2176"/>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6" name="矩形 1284100">
              <a:extLst>
                <a:ext uri="{FF2B5EF4-FFF2-40B4-BE49-F238E27FC236}">
                  <a16:creationId xmlns:a16="http://schemas.microsoft.com/office/drawing/2014/main" id="{E704FEAA-17C8-47D9-8AD0-A8B7B9E814FA}"/>
                </a:ext>
              </a:extLst>
            </p:cNvPr>
            <p:cNvSpPr>
              <a:spLocks noChangeArrowheads="1"/>
            </p:cNvSpPr>
            <p:nvPr/>
          </p:nvSpPr>
          <p:spPr bwMode="auto">
            <a:xfrm>
              <a:off x="3657" y="527"/>
              <a:ext cx="511" cy="45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8</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57" name="直接连接符 1284101">
              <a:extLst>
                <a:ext uri="{FF2B5EF4-FFF2-40B4-BE49-F238E27FC236}">
                  <a16:creationId xmlns:a16="http://schemas.microsoft.com/office/drawing/2014/main" id="{FE2C36EC-45F2-4C0B-9530-358E338B89A5}"/>
                </a:ext>
              </a:extLst>
            </p:cNvPr>
            <p:cNvSpPr>
              <a:spLocks noChangeShapeType="1"/>
            </p:cNvSpPr>
            <p:nvPr/>
          </p:nvSpPr>
          <p:spPr bwMode="auto">
            <a:xfrm>
              <a:off x="4095" y="984"/>
              <a:ext cx="0" cy="1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直接连接符 1284102">
              <a:extLst>
                <a:ext uri="{FF2B5EF4-FFF2-40B4-BE49-F238E27FC236}">
                  <a16:creationId xmlns:a16="http://schemas.microsoft.com/office/drawing/2014/main" id="{8FFC0EEA-DC59-41D0-BD9E-302BB988BA7B}"/>
                </a:ext>
              </a:extLst>
            </p:cNvPr>
            <p:cNvSpPr>
              <a:spLocks noChangeShapeType="1"/>
            </p:cNvSpPr>
            <p:nvPr/>
          </p:nvSpPr>
          <p:spPr bwMode="auto">
            <a:xfrm flipH="1">
              <a:off x="3255" y="641"/>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直接连接符 1284103">
              <a:extLst>
                <a:ext uri="{FF2B5EF4-FFF2-40B4-BE49-F238E27FC236}">
                  <a16:creationId xmlns:a16="http://schemas.microsoft.com/office/drawing/2014/main" id="{A1F64E9E-5193-40EF-B738-1FB50715F2FF}"/>
                </a:ext>
              </a:extLst>
            </p:cNvPr>
            <p:cNvSpPr>
              <a:spLocks noChangeShapeType="1"/>
            </p:cNvSpPr>
            <p:nvPr/>
          </p:nvSpPr>
          <p:spPr bwMode="auto">
            <a:xfrm flipV="1">
              <a:off x="1740" y="2697"/>
              <a:ext cx="3264" cy="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60" name="组合 1284104">
              <a:extLst>
                <a:ext uri="{FF2B5EF4-FFF2-40B4-BE49-F238E27FC236}">
                  <a16:creationId xmlns:a16="http://schemas.microsoft.com/office/drawing/2014/main" id="{B3B35C44-353A-489A-9677-BDC14D08150B}"/>
                </a:ext>
              </a:extLst>
            </p:cNvPr>
            <p:cNvGrpSpPr>
              <a:grpSpLocks/>
            </p:cNvGrpSpPr>
            <p:nvPr/>
          </p:nvGrpSpPr>
          <p:grpSpPr bwMode="auto">
            <a:xfrm>
              <a:off x="3034" y="699"/>
              <a:ext cx="914" cy="2170"/>
              <a:chOff x="3275" y="785"/>
              <a:chExt cx="914" cy="1429"/>
            </a:xfrm>
          </p:grpSpPr>
          <p:sp>
            <p:nvSpPr>
              <p:cNvPr id="49161" name="矩形 1284105">
                <a:extLst>
                  <a:ext uri="{FF2B5EF4-FFF2-40B4-BE49-F238E27FC236}">
                    <a16:creationId xmlns:a16="http://schemas.microsoft.com/office/drawing/2014/main" id="{3A14D711-8338-492A-84EE-57A084AD43AE}"/>
                  </a:ext>
                </a:extLst>
              </p:cNvPr>
              <p:cNvSpPr>
                <a:spLocks noChangeArrowheads="1"/>
              </p:cNvSpPr>
              <p:nvPr/>
            </p:nvSpPr>
            <p:spPr bwMode="auto">
              <a:xfrm>
                <a:off x="3677" y="785"/>
                <a:ext cx="512" cy="301"/>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7</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62" name="直接连接符 1284106">
                <a:extLst>
                  <a:ext uri="{FF2B5EF4-FFF2-40B4-BE49-F238E27FC236}">
                    <a16:creationId xmlns:a16="http://schemas.microsoft.com/office/drawing/2014/main" id="{EFB43DBD-D929-4E1A-84AF-069CA61A34D1}"/>
                  </a:ext>
                </a:extLst>
              </p:cNvPr>
              <p:cNvSpPr>
                <a:spLocks noChangeShapeType="1"/>
              </p:cNvSpPr>
              <p:nvPr/>
            </p:nvSpPr>
            <p:spPr bwMode="auto">
              <a:xfrm>
                <a:off x="4115" y="1086"/>
                <a:ext cx="0" cy="1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3" name="直接连接符 1284107">
                <a:extLst>
                  <a:ext uri="{FF2B5EF4-FFF2-40B4-BE49-F238E27FC236}">
                    <a16:creationId xmlns:a16="http://schemas.microsoft.com/office/drawing/2014/main" id="{926787BD-E50A-4863-B043-E914F1C4D0B4}"/>
                  </a:ext>
                </a:extLst>
              </p:cNvPr>
              <p:cNvSpPr>
                <a:spLocks noChangeShapeType="1"/>
              </p:cNvSpPr>
              <p:nvPr/>
            </p:nvSpPr>
            <p:spPr bwMode="auto">
              <a:xfrm flipH="1">
                <a:off x="3275" y="860"/>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4" name="直接连接符 1284108">
              <a:extLst>
                <a:ext uri="{FF2B5EF4-FFF2-40B4-BE49-F238E27FC236}">
                  <a16:creationId xmlns:a16="http://schemas.microsoft.com/office/drawing/2014/main" id="{154DD45F-CEA6-487A-84D0-F3C49A6DEC42}"/>
                </a:ext>
              </a:extLst>
            </p:cNvPr>
            <p:cNvSpPr>
              <a:spLocks noChangeShapeType="1"/>
            </p:cNvSpPr>
            <p:nvPr/>
          </p:nvSpPr>
          <p:spPr bwMode="auto">
            <a:xfrm>
              <a:off x="1898" y="2869"/>
              <a:ext cx="3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65" name="组合 1284109">
              <a:extLst>
                <a:ext uri="{FF2B5EF4-FFF2-40B4-BE49-F238E27FC236}">
                  <a16:creationId xmlns:a16="http://schemas.microsoft.com/office/drawing/2014/main" id="{D937BDF5-85EC-4A28-A192-D918F19EEF47}"/>
                </a:ext>
              </a:extLst>
            </p:cNvPr>
            <p:cNvGrpSpPr>
              <a:grpSpLocks/>
            </p:cNvGrpSpPr>
            <p:nvPr/>
          </p:nvGrpSpPr>
          <p:grpSpPr bwMode="auto">
            <a:xfrm>
              <a:off x="2843" y="870"/>
              <a:ext cx="913" cy="2168"/>
              <a:chOff x="3056" y="898"/>
              <a:chExt cx="913" cy="1428"/>
            </a:xfrm>
          </p:grpSpPr>
          <p:sp>
            <p:nvSpPr>
              <p:cNvPr id="49166" name="矩形 1284110">
                <a:extLst>
                  <a:ext uri="{FF2B5EF4-FFF2-40B4-BE49-F238E27FC236}">
                    <a16:creationId xmlns:a16="http://schemas.microsoft.com/office/drawing/2014/main" id="{FE3D6FAD-CF78-4F69-8DE4-E8CEC19AAC87}"/>
                  </a:ext>
                </a:extLst>
              </p:cNvPr>
              <p:cNvSpPr>
                <a:spLocks noChangeArrowheads="1"/>
              </p:cNvSpPr>
              <p:nvPr/>
            </p:nvSpPr>
            <p:spPr bwMode="auto">
              <a:xfrm>
                <a:off x="3458" y="898"/>
                <a:ext cx="511" cy="301"/>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6</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67" name="直接连接符 1284111">
                <a:extLst>
                  <a:ext uri="{FF2B5EF4-FFF2-40B4-BE49-F238E27FC236}">
                    <a16:creationId xmlns:a16="http://schemas.microsoft.com/office/drawing/2014/main" id="{D728988C-AFE9-43BE-8400-C340537146F6}"/>
                  </a:ext>
                </a:extLst>
              </p:cNvPr>
              <p:cNvSpPr>
                <a:spLocks noChangeShapeType="1"/>
              </p:cNvSpPr>
              <p:nvPr/>
            </p:nvSpPr>
            <p:spPr bwMode="auto">
              <a:xfrm>
                <a:off x="3896" y="1199"/>
                <a:ext cx="0" cy="1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直接连接符 1284112">
                <a:extLst>
                  <a:ext uri="{FF2B5EF4-FFF2-40B4-BE49-F238E27FC236}">
                    <a16:creationId xmlns:a16="http://schemas.microsoft.com/office/drawing/2014/main" id="{18CDEB02-4053-4DCF-839B-B913A65AB14E}"/>
                  </a:ext>
                </a:extLst>
              </p:cNvPr>
              <p:cNvSpPr>
                <a:spLocks noChangeShapeType="1"/>
              </p:cNvSpPr>
              <p:nvPr/>
            </p:nvSpPr>
            <p:spPr bwMode="auto">
              <a:xfrm flipH="1">
                <a:off x="3056" y="973"/>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69" name="直接连接符 1284113">
              <a:extLst>
                <a:ext uri="{FF2B5EF4-FFF2-40B4-BE49-F238E27FC236}">
                  <a16:creationId xmlns:a16="http://schemas.microsoft.com/office/drawing/2014/main" id="{FAAA822D-04DE-46B4-9B54-AB341671AB3C}"/>
                </a:ext>
              </a:extLst>
            </p:cNvPr>
            <p:cNvSpPr>
              <a:spLocks noChangeShapeType="1"/>
            </p:cNvSpPr>
            <p:nvPr/>
          </p:nvSpPr>
          <p:spPr bwMode="auto">
            <a:xfrm>
              <a:off x="1889" y="3038"/>
              <a:ext cx="3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70" name="组合 1284114">
              <a:extLst>
                <a:ext uri="{FF2B5EF4-FFF2-40B4-BE49-F238E27FC236}">
                  <a16:creationId xmlns:a16="http://schemas.microsoft.com/office/drawing/2014/main" id="{FF9D021F-9F7F-4FFC-BA59-C10601969C50}"/>
                </a:ext>
              </a:extLst>
            </p:cNvPr>
            <p:cNvGrpSpPr>
              <a:grpSpLocks/>
            </p:cNvGrpSpPr>
            <p:nvPr/>
          </p:nvGrpSpPr>
          <p:grpSpPr bwMode="auto">
            <a:xfrm>
              <a:off x="2603" y="1040"/>
              <a:ext cx="913" cy="2170"/>
              <a:chOff x="2837" y="1010"/>
              <a:chExt cx="913" cy="1429"/>
            </a:xfrm>
          </p:grpSpPr>
          <p:sp>
            <p:nvSpPr>
              <p:cNvPr id="49171" name="矩形 1284115">
                <a:extLst>
                  <a:ext uri="{FF2B5EF4-FFF2-40B4-BE49-F238E27FC236}">
                    <a16:creationId xmlns:a16="http://schemas.microsoft.com/office/drawing/2014/main" id="{6C9038BA-C99B-40ED-AD66-7BA99E8BF265}"/>
                  </a:ext>
                </a:extLst>
              </p:cNvPr>
              <p:cNvSpPr>
                <a:spLocks noChangeArrowheads="1"/>
              </p:cNvSpPr>
              <p:nvPr/>
            </p:nvSpPr>
            <p:spPr bwMode="auto">
              <a:xfrm>
                <a:off x="3238" y="1010"/>
                <a:ext cx="512" cy="301"/>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5</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72" name="直接连接符 1284116">
                <a:extLst>
                  <a:ext uri="{FF2B5EF4-FFF2-40B4-BE49-F238E27FC236}">
                    <a16:creationId xmlns:a16="http://schemas.microsoft.com/office/drawing/2014/main" id="{1F3A6FC1-807B-48AE-A870-EAB90B54F7AD}"/>
                  </a:ext>
                </a:extLst>
              </p:cNvPr>
              <p:cNvSpPr>
                <a:spLocks noChangeShapeType="1"/>
              </p:cNvSpPr>
              <p:nvPr/>
            </p:nvSpPr>
            <p:spPr bwMode="auto">
              <a:xfrm>
                <a:off x="3677" y="1311"/>
                <a:ext cx="0" cy="1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3" name="直接连接符 1284117">
                <a:extLst>
                  <a:ext uri="{FF2B5EF4-FFF2-40B4-BE49-F238E27FC236}">
                    <a16:creationId xmlns:a16="http://schemas.microsoft.com/office/drawing/2014/main" id="{3325FC25-928D-448E-B800-FDF1789BAE95}"/>
                  </a:ext>
                </a:extLst>
              </p:cNvPr>
              <p:cNvSpPr>
                <a:spLocks noChangeShapeType="1"/>
              </p:cNvSpPr>
              <p:nvPr/>
            </p:nvSpPr>
            <p:spPr bwMode="auto">
              <a:xfrm flipH="1">
                <a:off x="2837" y="1085"/>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74" name="直接连接符 1284118">
              <a:extLst>
                <a:ext uri="{FF2B5EF4-FFF2-40B4-BE49-F238E27FC236}">
                  <a16:creationId xmlns:a16="http://schemas.microsoft.com/office/drawing/2014/main" id="{FED3A2EA-00AC-4D14-990E-5FDBDCBF0755}"/>
                </a:ext>
              </a:extLst>
            </p:cNvPr>
            <p:cNvSpPr>
              <a:spLocks noChangeShapeType="1"/>
            </p:cNvSpPr>
            <p:nvPr/>
          </p:nvSpPr>
          <p:spPr bwMode="auto">
            <a:xfrm>
              <a:off x="1898" y="3210"/>
              <a:ext cx="3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75" name="组合 1284119">
              <a:extLst>
                <a:ext uri="{FF2B5EF4-FFF2-40B4-BE49-F238E27FC236}">
                  <a16:creationId xmlns:a16="http://schemas.microsoft.com/office/drawing/2014/main" id="{96D1EC76-0EB2-4EB5-A43C-A6830B0B633B}"/>
                </a:ext>
              </a:extLst>
            </p:cNvPr>
            <p:cNvGrpSpPr>
              <a:grpSpLocks/>
            </p:cNvGrpSpPr>
            <p:nvPr/>
          </p:nvGrpSpPr>
          <p:grpSpPr bwMode="auto">
            <a:xfrm>
              <a:off x="2411" y="1212"/>
              <a:ext cx="913" cy="2170"/>
              <a:chOff x="2618" y="1123"/>
              <a:chExt cx="913" cy="1429"/>
            </a:xfrm>
          </p:grpSpPr>
          <p:sp>
            <p:nvSpPr>
              <p:cNvPr id="49176" name="矩形 1284120">
                <a:extLst>
                  <a:ext uri="{FF2B5EF4-FFF2-40B4-BE49-F238E27FC236}">
                    <a16:creationId xmlns:a16="http://schemas.microsoft.com/office/drawing/2014/main" id="{1CB2ED85-3FCF-42D6-88EA-DDAA9777B854}"/>
                  </a:ext>
                </a:extLst>
              </p:cNvPr>
              <p:cNvSpPr>
                <a:spLocks noChangeArrowheads="1"/>
              </p:cNvSpPr>
              <p:nvPr/>
            </p:nvSpPr>
            <p:spPr bwMode="auto">
              <a:xfrm>
                <a:off x="3019" y="1123"/>
                <a:ext cx="512" cy="301"/>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4</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77" name="直接连接符 1284121">
                <a:extLst>
                  <a:ext uri="{FF2B5EF4-FFF2-40B4-BE49-F238E27FC236}">
                    <a16:creationId xmlns:a16="http://schemas.microsoft.com/office/drawing/2014/main" id="{988D23EE-4CE3-4203-B9FD-4354E7EE9794}"/>
                  </a:ext>
                </a:extLst>
              </p:cNvPr>
              <p:cNvSpPr>
                <a:spLocks noChangeShapeType="1"/>
              </p:cNvSpPr>
              <p:nvPr/>
            </p:nvSpPr>
            <p:spPr bwMode="auto">
              <a:xfrm>
                <a:off x="3458" y="1424"/>
                <a:ext cx="0" cy="1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8" name="直接连接符 1284122">
                <a:extLst>
                  <a:ext uri="{FF2B5EF4-FFF2-40B4-BE49-F238E27FC236}">
                    <a16:creationId xmlns:a16="http://schemas.microsoft.com/office/drawing/2014/main" id="{E6D85C22-C519-47CF-97E4-74B44725D8E4}"/>
                  </a:ext>
                </a:extLst>
              </p:cNvPr>
              <p:cNvSpPr>
                <a:spLocks noChangeShapeType="1"/>
              </p:cNvSpPr>
              <p:nvPr/>
            </p:nvSpPr>
            <p:spPr bwMode="auto">
              <a:xfrm flipH="1">
                <a:off x="2618" y="1198"/>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79" name="直接连接符 1284123">
              <a:extLst>
                <a:ext uri="{FF2B5EF4-FFF2-40B4-BE49-F238E27FC236}">
                  <a16:creationId xmlns:a16="http://schemas.microsoft.com/office/drawing/2014/main" id="{41C7D545-D7D7-46EC-A199-75186B660D4C}"/>
                </a:ext>
              </a:extLst>
            </p:cNvPr>
            <p:cNvSpPr>
              <a:spLocks noChangeShapeType="1"/>
            </p:cNvSpPr>
            <p:nvPr/>
          </p:nvSpPr>
          <p:spPr bwMode="auto">
            <a:xfrm>
              <a:off x="1898" y="3382"/>
              <a:ext cx="3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9180" name="组合 1284124">
              <a:extLst>
                <a:ext uri="{FF2B5EF4-FFF2-40B4-BE49-F238E27FC236}">
                  <a16:creationId xmlns:a16="http://schemas.microsoft.com/office/drawing/2014/main" id="{B1F447AB-190D-44CB-A379-72C8C72D28D6}"/>
                </a:ext>
              </a:extLst>
            </p:cNvPr>
            <p:cNvGrpSpPr>
              <a:grpSpLocks/>
            </p:cNvGrpSpPr>
            <p:nvPr/>
          </p:nvGrpSpPr>
          <p:grpSpPr bwMode="auto">
            <a:xfrm>
              <a:off x="2219" y="1383"/>
              <a:ext cx="913" cy="2170"/>
              <a:chOff x="2362" y="1236"/>
              <a:chExt cx="913" cy="1429"/>
            </a:xfrm>
          </p:grpSpPr>
          <p:sp>
            <p:nvSpPr>
              <p:cNvPr id="49181" name="矩形 1284125">
                <a:extLst>
                  <a:ext uri="{FF2B5EF4-FFF2-40B4-BE49-F238E27FC236}">
                    <a16:creationId xmlns:a16="http://schemas.microsoft.com/office/drawing/2014/main" id="{C83B95A8-7748-424B-91D9-7687544637B7}"/>
                  </a:ext>
                </a:extLst>
              </p:cNvPr>
              <p:cNvSpPr>
                <a:spLocks noChangeArrowheads="1"/>
              </p:cNvSpPr>
              <p:nvPr/>
            </p:nvSpPr>
            <p:spPr bwMode="auto">
              <a:xfrm>
                <a:off x="2763" y="1236"/>
                <a:ext cx="512" cy="301"/>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3</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82" name="直接连接符 1284126">
                <a:extLst>
                  <a:ext uri="{FF2B5EF4-FFF2-40B4-BE49-F238E27FC236}">
                    <a16:creationId xmlns:a16="http://schemas.microsoft.com/office/drawing/2014/main" id="{8DD185B1-72D7-42E3-A634-2535AEF3A80C}"/>
                  </a:ext>
                </a:extLst>
              </p:cNvPr>
              <p:cNvSpPr>
                <a:spLocks noChangeShapeType="1"/>
              </p:cNvSpPr>
              <p:nvPr/>
            </p:nvSpPr>
            <p:spPr bwMode="auto">
              <a:xfrm>
                <a:off x="3202" y="1537"/>
                <a:ext cx="0" cy="11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3" name="直接连接符 1284127">
                <a:extLst>
                  <a:ext uri="{FF2B5EF4-FFF2-40B4-BE49-F238E27FC236}">
                    <a16:creationId xmlns:a16="http://schemas.microsoft.com/office/drawing/2014/main" id="{FF9DB2BB-5EA6-4B84-B5FE-5DB95C9200D9}"/>
                  </a:ext>
                </a:extLst>
              </p:cNvPr>
              <p:cNvSpPr>
                <a:spLocks noChangeShapeType="1"/>
              </p:cNvSpPr>
              <p:nvPr/>
            </p:nvSpPr>
            <p:spPr bwMode="auto">
              <a:xfrm flipH="1">
                <a:off x="2362" y="1296"/>
                <a:ext cx="40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9184" name="直接连接符 1284128">
              <a:extLst>
                <a:ext uri="{FF2B5EF4-FFF2-40B4-BE49-F238E27FC236}">
                  <a16:creationId xmlns:a16="http://schemas.microsoft.com/office/drawing/2014/main" id="{E0632EF7-4B91-4429-9576-B0368E0F73A9}"/>
                </a:ext>
              </a:extLst>
            </p:cNvPr>
            <p:cNvSpPr>
              <a:spLocks noChangeShapeType="1"/>
            </p:cNvSpPr>
            <p:nvPr/>
          </p:nvSpPr>
          <p:spPr bwMode="auto">
            <a:xfrm>
              <a:off x="1898" y="3553"/>
              <a:ext cx="3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5" name="矩形 1284129">
              <a:extLst>
                <a:ext uri="{FF2B5EF4-FFF2-40B4-BE49-F238E27FC236}">
                  <a16:creationId xmlns:a16="http://schemas.microsoft.com/office/drawing/2014/main" id="{7850833E-CB0C-4198-B515-7F081F79763A}"/>
                </a:ext>
              </a:extLst>
            </p:cNvPr>
            <p:cNvSpPr>
              <a:spLocks noChangeArrowheads="1"/>
            </p:cNvSpPr>
            <p:nvPr/>
          </p:nvSpPr>
          <p:spPr bwMode="auto">
            <a:xfrm>
              <a:off x="2305" y="1611"/>
              <a:ext cx="512" cy="45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2</a:t>
              </a:r>
            </a:p>
            <a:p>
              <a:pPr algn="ctr">
                <a:spcBef>
                  <a:spcPct val="0"/>
                </a:spcBef>
              </a:pPr>
              <a:endParaRPr lang="en-US" altLang="zh-CN" sz="1000">
                <a:latin typeface="Times New Roman" panose="02020603050405020304" pitchFamily="18" charset="0"/>
              </a:endParaRPr>
            </a:p>
            <a:p>
              <a:pPr algn="ctr">
                <a:spcBef>
                  <a:spcPct val="0"/>
                </a:spcBef>
              </a:pPr>
              <a:r>
                <a:rPr lang="en-US" altLang="zh-CN" sz="1000">
                  <a:latin typeface="Times New Roman" panose="02020603050405020304" pitchFamily="18" charset="0"/>
                </a:rPr>
                <a:t>             I/O</a:t>
              </a:r>
            </a:p>
          </p:txBody>
        </p:sp>
        <p:sp>
          <p:nvSpPr>
            <p:cNvPr id="49186" name="直接连接符 1284130">
              <a:extLst>
                <a:ext uri="{FF2B5EF4-FFF2-40B4-BE49-F238E27FC236}">
                  <a16:creationId xmlns:a16="http://schemas.microsoft.com/office/drawing/2014/main" id="{B73BCFF6-FFC4-4249-AB7B-0DB075B346E7}"/>
                </a:ext>
              </a:extLst>
            </p:cNvPr>
            <p:cNvSpPr>
              <a:spLocks noChangeShapeType="1"/>
            </p:cNvSpPr>
            <p:nvPr/>
          </p:nvSpPr>
          <p:spPr bwMode="auto">
            <a:xfrm>
              <a:off x="2743" y="2068"/>
              <a:ext cx="0" cy="1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7" name="直接连接符 1284131">
              <a:extLst>
                <a:ext uri="{FF2B5EF4-FFF2-40B4-BE49-F238E27FC236}">
                  <a16:creationId xmlns:a16="http://schemas.microsoft.com/office/drawing/2014/main" id="{874114BF-5BAB-4194-BEC9-0F98264DC062}"/>
                </a:ext>
              </a:extLst>
            </p:cNvPr>
            <p:cNvSpPr>
              <a:spLocks noChangeShapeType="1"/>
            </p:cNvSpPr>
            <p:nvPr/>
          </p:nvSpPr>
          <p:spPr bwMode="auto">
            <a:xfrm flipH="1">
              <a:off x="1903" y="1726"/>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8" name="直接连接符 1284132">
              <a:extLst>
                <a:ext uri="{FF2B5EF4-FFF2-40B4-BE49-F238E27FC236}">
                  <a16:creationId xmlns:a16="http://schemas.microsoft.com/office/drawing/2014/main" id="{08873CF7-0C35-4E79-815B-E281C4E3E512}"/>
                </a:ext>
              </a:extLst>
            </p:cNvPr>
            <p:cNvSpPr>
              <a:spLocks noChangeShapeType="1"/>
            </p:cNvSpPr>
            <p:nvPr/>
          </p:nvSpPr>
          <p:spPr bwMode="auto">
            <a:xfrm>
              <a:off x="1889" y="3781"/>
              <a:ext cx="31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89" name="矩形 1284133">
              <a:extLst>
                <a:ext uri="{FF2B5EF4-FFF2-40B4-BE49-F238E27FC236}">
                  <a16:creationId xmlns:a16="http://schemas.microsoft.com/office/drawing/2014/main" id="{3BD985B8-340D-4900-974E-83ECB7B3A6F8}"/>
                </a:ext>
              </a:extLst>
            </p:cNvPr>
            <p:cNvSpPr>
              <a:spLocks noChangeArrowheads="1"/>
            </p:cNvSpPr>
            <p:nvPr/>
          </p:nvSpPr>
          <p:spPr bwMode="auto">
            <a:xfrm>
              <a:off x="2086" y="1783"/>
              <a:ext cx="511" cy="45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000">
                  <a:latin typeface="Times New Roman" panose="02020603050405020304" pitchFamily="18" charset="0"/>
                </a:rPr>
                <a:t>                 1</a:t>
              </a:r>
            </a:p>
            <a:p>
              <a:pPr algn="ctr">
                <a:spcBef>
                  <a:spcPct val="0"/>
                </a:spcBef>
              </a:pPr>
              <a:r>
                <a:rPr lang="en-US" altLang="zh-CN" sz="1000">
                  <a:latin typeface="Times New Roman" panose="02020603050405020304" pitchFamily="18" charset="0"/>
                </a:rPr>
                <a:t>8k*1</a:t>
              </a:r>
            </a:p>
            <a:p>
              <a:pPr algn="ctr">
                <a:spcBef>
                  <a:spcPct val="0"/>
                </a:spcBef>
              </a:pPr>
              <a:r>
                <a:rPr lang="en-US" altLang="zh-CN" sz="1000">
                  <a:latin typeface="Times New Roman" panose="02020603050405020304" pitchFamily="18" charset="0"/>
                </a:rPr>
                <a:t>             I/O</a:t>
              </a:r>
            </a:p>
          </p:txBody>
        </p:sp>
        <p:sp>
          <p:nvSpPr>
            <p:cNvPr id="49190" name="直接连接符 1284134">
              <a:extLst>
                <a:ext uri="{FF2B5EF4-FFF2-40B4-BE49-F238E27FC236}">
                  <a16:creationId xmlns:a16="http://schemas.microsoft.com/office/drawing/2014/main" id="{A3DE0D42-D198-49B9-950A-7E78C1D46303}"/>
                </a:ext>
              </a:extLst>
            </p:cNvPr>
            <p:cNvSpPr>
              <a:spLocks noChangeShapeType="1"/>
            </p:cNvSpPr>
            <p:nvPr/>
          </p:nvSpPr>
          <p:spPr bwMode="auto">
            <a:xfrm>
              <a:off x="2524" y="2240"/>
              <a:ext cx="0" cy="17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1" name="直接连接符 1284135">
              <a:extLst>
                <a:ext uri="{FF2B5EF4-FFF2-40B4-BE49-F238E27FC236}">
                  <a16:creationId xmlns:a16="http://schemas.microsoft.com/office/drawing/2014/main" id="{5C33D665-E0BB-4766-AD19-D848F0E52EC4}"/>
                </a:ext>
              </a:extLst>
            </p:cNvPr>
            <p:cNvSpPr>
              <a:spLocks noChangeShapeType="1"/>
            </p:cNvSpPr>
            <p:nvPr/>
          </p:nvSpPr>
          <p:spPr bwMode="auto">
            <a:xfrm flipH="1">
              <a:off x="1684" y="1896"/>
              <a:ext cx="4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直接连接符 1284136">
              <a:extLst>
                <a:ext uri="{FF2B5EF4-FFF2-40B4-BE49-F238E27FC236}">
                  <a16:creationId xmlns:a16="http://schemas.microsoft.com/office/drawing/2014/main" id="{FDC26E82-5931-409F-BB45-08F83B16C697}"/>
                </a:ext>
              </a:extLst>
            </p:cNvPr>
            <p:cNvSpPr>
              <a:spLocks noChangeShapeType="1"/>
            </p:cNvSpPr>
            <p:nvPr/>
          </p:nvSpPr>
          <p:spPr bwMode="auto">
            <a:xfrm>
              <a:off x="1749" y="3953"/>
              <a:ext cx="33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49193" name="直接箭头连接符 1284137">
              <a:extLst>
                <a:ext uri="{FF2B5EF4-FFF2-40B4-BE49-F238E27FC236}">
                  <a16:creationId xmlns:a16="http://schemas.microsoft.com/office/drawing/2014/main" id="{63489762-1C99-4E72-B6B3-F5D01B647E2A}"/>
                </a:ext>
              </a:extLst>
            </p:cNvPr>
            <p:cNvCxnSpPr>
              <a:cxnSpLocks noChangeShapeType="1"/>
              <a:stCxn id="49191" idx="1"/>
              <a:endCxn id="49158" idx="1"/>
            </p:cNvCxnSpPr>
            <p:nvPr/>
          </p:nvCxnSpPr>
          <p:spPr bwMode="auto">
            <a:xfrm flipV="1">
              <a:off x="1684" y="641"/>
              <a:ext cx="1571" cy="125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9194" name="直接连接符 1284138">
              <a:extLst>
                <a:ext uri="{FF2B5EF4-FFF2-40B4-BE49-F238E27FC236}">
                  <a16:creationId xmlns:a16="http://schemas.microsoft.com/office/drawing/2014/main" id="{AE3F0639-F14C-47F2-B0D4-20AE35D76ECE}"/>
                </a:ext>
              </a:extLst>
            </p:cNvPr>
            <p:cNvSpPr>
              <a:spLocks noChangeShapeType="1"/>
            </p:cNvSpPr>
            <p:nvPr/>
          </p:nvSpPr>
          <p:spPr bwMode="auto">
            <a:xfrm>
              <a:off x="1692" y="1893"/>
              <a:ext cx="0" cy="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5" name="直接连接符 1284139">
              <a:extLst>
                <a:ext uri="{FF2B5EF4-FFF2-40B4-BE49-F238E27FC236}">
                  <a16:creationId xmlns:a16="http://schemas.microsoft.com/office/drawing/2014/main" id="{9C2776E6-505B-4AF5-BA77-DA22F3357643}"/>
                </a:ext>
              </a:extLst>
            </p:cNvPr>
            <p:cNvSpPr>
              <a:spLocks noChangeShapeType="1"/>
            </p:cNvSpPr>
            <p:nvPr/>
          </p:nvSpPr>
          <p:spPr bwMode="auto">
            <a:xfrm>
              <a:off x="1692" y="2112"/>
              <a:ext cx="0" cy="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6" name="直接连接符 1284140">
              <a:extLst>
                <a:ext uri="{FF2B5EF4-FFF2-40B4-BE49-F238E27FC236}">
                  <a16:creationId xmlns:a16="http://schemas.microsoft.com/office/drawing/2014/main" id="{3DE30A68-385F-477C-8659-A15C95F3784D}"/>
                </a:ext>
              </a:extLst>
            </p:cNvPr>
            <p:cNvSpPr>
              <a:spLocks noChangeShapeType="1"/>
            </p:cNvSpPr>
            <p:nvPr/>
          </p:nvSpPr>
          <p:spPr bwMode="auto">
            <a:xfrm flipH="1">
              <a:off x="1116" y="195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7" name="直接连接符 1284141">
              <a:extLst>
                <a:ext uri="{FF2B5EF4-FFF2-40B4-BE49-F238E27FC236}">
                  <a16:creationId xmlns:a16="http://schemas.microsoft.com/office/drawing/2014/main" id="{3707E549-BC29-45F0-89A1-8C7CFC9F1BB6}"/>
                </a:ext>
              </a:extLst>
            </p:cNvPr>
            <p:cNvSpPr>
              <a:spLocks noChangeShapeType="1"/>
            </p:cNvSpPr>
            <p:nvPr/>
          </p:nvSpPr>
          <p:spPr bwMode="auto">
            <a:xfrm flipH="1">
              <a:off x="1116" y="211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8" name="文本框 1284142">
              <a:extLst>
                <a:ext uri="{FF2B5EF4-FFF2-40B4-BE49-F238E27FC236}">
                  <a16:creationId xmlns:a16="http://schemas.microsoft.com/office/drawing/2014/main" id="{F1B422D6-3E16-49C7-BD55-523F0F9D2738}"/>
                </a:ext>
              </a:extLst>
            </p:cNvPr>
            <p:cNvSpPr txBox="1">
              <a:spLocks noChangeArrowheads="1"/>
            </p:cNvSpPr>
            <p:nvPr/>
          </p:nvSpPr>
          <p:spPr bwMode="auto">
            <a:xfrm>
              <a:off x="1080" y="1669"/>
              <a:ext cx="5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zh-CN" altLang="en-US" sz="1400">
                  <a:latin typeface="Times New Roman" panose="02020603050405020304" pitchFamily="18" charset="0"/>
                </a:rPr>
                <a:t>地址总线</a:t>
              </a:r>
            </a:p>
          </p:txBody>
        </p:sp>
        <p:sp>
          <p:nvSpPr>
            <p:cNvPr id="49199" name="文本框 1284143">
              <a:extLst>
                <a:ext uri="{FF2B5EF4-FFF2-40B4-BE49-F238E27FC236}">
                  <a16:creationId xmlns:a16="http://schemas.microsoft.com/office/drawing/2014/main" id="{77169638-877E-4D41-9569-A5ED26867A83}"/>
                </a:ext>
              </a:extLst>
            </p:cNvPr>
            <p:cNvSpPr txBox="1">
              <a:spLocks noChangeArrowheads="1"/>
            </p:cNvSpPr>
            <p:nvPr/>
          </p:nvSpPr>
          <p:spPr bwMode="auto">
            <a:xfrm>
              <a:off x="567" y="1833"/>
              <a:ext cx="50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12</a:t>
              </a:r>
              <a:endParaRPr lang="en-US" altLang="zh-CN" sz="1600">
                <a:latin typeface="Times New Roman" panose="02020603050405020304" pitchFamily="18" charset="0"/>
              </a:endParaRPr>
            </a:p>
          </p:txBody>
        </p:sp>
        <p:sp>
          <p:nvSpPr>
            <p:cNvPr id="49200" name="文本框 1284144">
              <a:extLst>
                <a:ext uri="{FF2B5EF4-FFF2-40B4-BE49-F238E27FC236}">
                  <a16:creationId xmlns:a16="http://schemas.microsoft.com/office/drawing/2014/main" id="{FBE6193A-FE32-474B-9B8D-84915DE51ED9}"/>
                </a:ext>
              </a:extLst>
            </p:cNvPr>
            <p:cNvSpPr txBox="1">
              <a:spLocks noChangeArrowheads="1"/>
            </p:cNvSpPr>
            <p:nvPr/>
          </p:nvSpPr>
          <p:spPr bwMode="auto">
            <a:xfrm>
              <a:off x="1649" y="1750"/>
              <a:ext cx="26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A</a:t>
              </a:r>
              <a:r>
                <a:rPr lang="en-US" altLang="zh-CN" sz="1400" baseline="-25000">
                  <a:latin typeface="Times New Roman" panose="02020603050405020304" pitchFamily="18" charset="0"/>
                </a:rPr>
                <a:t>0</a:t>
              </a:r>
            </a:p>
            <a:p>
              <a:pPr algn="ctr">
                <a:spcBef>
                  <a:spcPct val="0"/>
                </a:spcBef>
              </a:pPr>
              <a:r>
                <a:rPr lang="en-US" altLang="zh-CN" sz="1400">
                  <a:latin typeface="Times New Roman" panose="02020603050405020304" pitchFamily="18" charset="0"/>
                </a:rPr>
                <a:t>A</a:t>
              </a:r>
              <a:r>
                <a:rPr lang="en-US" altLang="zh-CN" sz="1400" baseline="-25000">
                  <a:latin typeface="Times New Roman" panose="02020603050405020304" pitchFamily="18" charset="0"/>
                </a:rPr>
                <a:t>12</a:t>
              </a:r>
              <a:endParaRPr lang="en-US" altLang="zh-CN" sz="1400">
                <a:latin typeface="Times New Roman" panose="02020603050405020304" pitchFamily="18" charset="0"/>
              </a:endParaRPr>
            </a:p>
          </p:txBody>
        </p:sp>
        <p:sp>
          <p:nvSpPr>
            <p:cNvPr id="49201" name="直接连接符 1284145">
              <a:extLst>
                <a:ext uri="{FF2B5EF4-FFF2-40B4-BE49-F238E27FC236}">
                  <a16:creationId xmlns:a16="http://schemas.microsoft.com/office/drawing/2014/main" id="{F8F67984-BA66-4B62-ADE4-DF23F763099B}"/>
                </a:ext>
              </a:extLst>
            </p:cNvPr>
            <p:cNvSpPr>
              <a:spLocks noChangeShapeType="1"/>
            </p:cNvSpPr>
            <p:nvPr/>
          </p:nvSpPr>
          <p:spPr bwMode="auto">
            <a:xfrm>
              <a:off x="1740" y="2703"/>
              <a:ext cx="0" cy="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2" name="直接连接符 1284146">
              <a:extLst>
                <a:ext uri="{FF2B5EF4-FFF2-40B4-BE49-F238E27FC236}">
                  <a16:creationId xmlns:a16="http://schemas.microsoft.com/office/drawing/2014/main" id="{40F6C256-A943-4A7A-B402-E73364A613BF}"/>
                </a:ext>
              </a:extLst>
            </p:cNvPr>
            <p:cNvSpPr>
              <a:spLocks noChangeShapeType="1"/>
            </p:cNvSpPr>
            <p:nvPr/>
          </p:nvSpPr>
          <p:spPr bwMode="auto">
            <a:xfrm>
              <a:off x="1740" y="3490"/>
              <a:ext cx="0" cy="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3" name="直接连接符 1284147">
              <a:extLst>
                <a:ext uri="{FF2B5EF4-FFF2-40B4-BE49-F238E27FC236}">
                  <a16:creationId xmlns:a16="http://schemas.microsoft.com/office/drawing/2014/main" id="{F2EDA424-6335-4912-8BB9-216326001DB1}"/>
                </a:ext>
              </a:extLst>
            </p:cNvPr>
            <p:cNvSpPr>
              <a:spLocks noChangeShapeType="1"/>
            </p:cNvSpPr>
            <p:nvPr/>
          </p:nvSpPr>
          <p:spPr bwMode="auto">
            <a:xfrm flipH="1">
              <a:off x="828" y="3166"/>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直接连接符 1284148">
              <a:extLst>
                <a:ext uri="{FF2B5EF4-FFF2-40B4-BE49-F238E27FC236}">
                  <a16:creationId xmlns:a16="http://schemas.microsoft.com/office/drawing/2014/main" id="{46819807-0F40-4F8D-88FF-83CA2416D686}"/>
                </a:ext>
              </a:extLst>
            </p:cNvPr>
            <p:cNvSpPr>
              <a:spLocks noChangeShapeType="1"/>
            </p:cNvSpPr>
            <p:nvPr/>
          </p:nvSpPr>
          <p:spPr bwMode="auto">
            <a:xfrm flipH="1">
              <a:off x="828" y="349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文本框 1284149">
              <a:extLst>
                <a:ext uri="{FF2B5EF4-FFF2-40B4-BE49-F238E27FC236}">
                  <a16:creationId xmlns:a16="http://schemas.microsoft.com/office/drawing/2014/main" id="{19A1331A-20F4-4476-8257-63AC549248F2}"/>
                </a:ext>
              </a:extLst>
            </p:cNvPr>
            <p:cNvSpPr txBox="1">
              <a:spLocks noChangeArrowheads="1"/>
            </p:cNvSpPr>
            <p:nvPr/>
          </p:nvSpPr>
          <p:spPr bwMode="auto">
            <a:xfrm>
              <a:off x="744" y="2949"/>
              <a:ext cx="6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zh-CN" altLang="en-US" sz="1600">
                  <a:latin typeface="Times New Roman" panose="02020603050405020304" pitchFamily="18" charset="0"/>
                </a:rPr>
                <a:t>数据总线</a:t>
              </a:r>
            </a:p>
          </p:txBody>
        </p:sp>
        <p:sp>
          <p:nvSpPr>
            <p:cNvPr id="49206" name="文本框 1284150">
              <a:extLst>
                <a:ext uri="{FF2B5EF4-FFF2-40B4-BE49-F238E27FC236}">
                  <a16:creationId xmlns:a16="http://schemas.microsoft.com/office/drawing/2014/main" id="{6C288AE8-688E-4FD3-81D6-63DAF7CD38A7}"/>
                </a:ext>
              </a:extLst>
            </p:cNvPr>
            <p:cNvSpPr txBox="1">
              <a:spLocks noChangeArrowheads="1"/>
            </p:cNvSpPr>
            <p:nvPr/>
          </p:nvSpPr>
          <p:spPr bwMode="auto">
            <a:xfrm>
              <a:off x="938" y="3221"/>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D</a:t>
              </a:r>
              <a:r>
                <a:rPr lang="en-US" altLang="zh-CN" baseline="-25000">
                  <a:latin typeface="Times New Roman" panose="02020603050405020304" pitchFamily="18" charset="0"/>
                </a:rPr>
                <a:t>0</a:t>
              </a:r>
              <a:r>
                <a:rPr lang="en-US" altLang="zh-CN">
                  <a:latin typeface="Times New Roman" panose="02020603050405020304" pitchFamily="18" charset="0"/>
                </a:rPr>
                <a:t>~D</a:t>
              </a:r>
              <a:r>
                <a:rPr lang="en-US" altLang="zh-CN" baseline="-25000">
                  <a:latin typeface="Times New Roman" panose="02020603050405020304" pitchFamily="18" charset="0"/>
                </a:rPr>
                <a:t>7</a:t>
              </a:r>
            </a:p>
          </p:txBody>
        </p:sp>
        <p:sp>
          <p:nvSpPr>
            <p:cNvPr id="49207" name="文本框 1284151">
              <a:extLst>
                <a:ext uri="{FF2B5EF4-FFF2-40B4-BE49-F238E27FC236}">
                  <a16:creationId xmlns:a16="http://schemas.microsoft.com/office/drawing/2014/main" id="{D2FEC22F-88F0-4D3C-B6B5-52B0C68D011F}"/>
                </a:ext>
              </a:extLst>
            </p:cNvPr>
            <p:cNvSpPr txBox="1">
              <a:spLocks noChangeArrowheads="1"/>
            </p:cNvSpPr>
            <p:nvPr/>
          </p:nvSpPr>
          <p:spPr bwMode="auto">
            <a:xfrm>
              <a:off x="1654" y="2471"/>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D</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49208" name="文本框 1284152">
              <a:extLst>
                <a:ext uri="{FF2B5EF4-FFF2-40B4-BE49-F238E27FC236}">
                  <a16:creationId xmlns:a16="http://schemas.microsoft.com/office/drawing/2014/main" id="{F7A22B3A-4773-4A1F-B207-6A6685C1EF44}"/>
                </a:ext>
              </a:extLst>
            </p:cNvPr>
            <p:cNvSpPr txBox="1">
              <a:spLocks noChangeArrowheads="1"/>
            </p:cNvSpPr>
            <p:nvPr/>
          </p:nvSpPr>
          <p:spPr bwMode="auto">
            <a:xfrm>
              <a:off x="1746" y="3748"/>
              <a:ext cx="26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D</a:t>
              </a:r>
              <a:r>
                <a:rPr lang="en-US" altLang="zh-CN" baseline="-25000">
                  <a:latin typeface="Times New Roman" panose="02020603050405020304" pitchFamily="18" charset="0"/>
                </a:rPr>
                <a:t>7</a:t>
              </a:r>
              <a:endParaRPr lang="en-US" altLang="zh-CN">
                <a:latin typeface="Times New Roman" panose="02020603050405020304" pitchFamily="18"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800769">
            <a:extLst>
              <a:ext uri="{FF2B5EF4-FFF2-40B4-BE49-F238E27FC236}">
                <a16:creationId xmlns:a16="http://schemas.microsoft.com/office/drawing/2014/main" id="{870EB500-06E2-455B-BF43-8B475A19F07E}"/>
              </a:ext>
            </a:extLst>
          </p:cNvPr>
          <p:cNvSpPr>
            <a:spLocks noGrp="1" noChangeArrowheads="1"/>
          </p:cNvSpPr>
          <p:nvPr>
            <p:ph type="ctrTitle"/>
          </p:nvPr>
        </p:nvSpPr>
        <p:spPr>
          <a:xfrm>
            <a:off x="685800" y="2130425"/>
            <a:ext cx="7772400" cy="1470025"/>
          </a:xfrm>
        </p:spPr>
        <p:txBody>
          <a:bodyPr anchor="ctr"/>
          <a:lstStyle/>
          <a:p>
            <a:pPr algn="l"/>
            <a:r>
              <a:rPr lang="en-US" altLang="zh-CN" sz="4000">
                <a:solidFill>
                  <a:srgbClr val="A50021"/>
                </a:solidFill>
              </a:rPr>
              <a:t>4.1 </a:t>
            </a:r>
            <a:r>
              <a:rPr lang="zh-CN" altLang="en-US" sz="4000">
                <a:solidFill>
                  <a:srgbClr val="A50021"/>
                </a:solidFill>
              </a:rPr>
              <a:t>概述</a:t>
            </a:r>
          </a:p>
        </p:txBody>
      </p:sp>
      <p:sp>
        <p:nvSpPr>
          <p:cNvPr id="7170" name="副标题 800770">
            <a:extLst>
              <a:ext uri="{FF2B5EF4-FFF2-40B4-BE49-F238E27FC236}">
                <a16:creationId xmlns:a16="http://schemas.microsoft.com/office/drawing/2014/main" id="{88143BF5-F7C7-4BB9-BEDD-DBCD0B5B5364}"/>
              </a:ext>
            </a:extLst>
          </p:cNvPr>
          <p:cNvSpPr>
            <a:spLocks noGrp="1" noChangeArrowheads="1"/>
          </p:cNvSpPr>
          <p:nvPr>
            <p:ph type="subTitle" idx="1"/>
          </p:nvPr>
        </p:nvSpPr>
        <p:spPr>
          <a:xfrm>
            <a:off x="1371600" y="3886200"/>
            <a:ext cx="6400800" cy="1752600"/>
          </a:xfrm>
        </p:spPr>
        <p:txBody>
          <a:bodyPr/>
          <a:lstStyle/>
          <a:p>
            <a:pPr marL="609600" indent="-609600" algn="l">
              <a:buFontTx/>
              <a:buAutoNum type="arabicPeriod"/>
            </a:pPr>
            <a:r>
              <a:rPr lang="zh-CN" altLang="en-US" sz="3200" b="1"/>
              <a:t>存储器分类</a:t>
            </a:r>
          </a:p>
          <a:p>
            <a:pPr marL="609600" indent="-609600" algn="l">
              <a:buFontTx/>
              <a:buAutoNum type="arabicPeriod"/>
            </a:pPr>
            <a:r>
              <a:rPr lang="zh-CN" altLang="en-US" sz="3200" b="1"/>
              <a:t>存储器的层次结构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285121">
            <a:extLst>
              <a:ext uri="{FF2B5EF4-FFF2-40B4-BE49-F238E27FC236}">
                <a16:creationId xmlns:a16="http://schemas.microsoft.com/office/drawing/2014/main" id="{AE6B5444-2F18-40A2-A33B-A1A9F22DA8C7}"/>
              </a:ext>
            </a:extLst>
          </p:cNvPr>
          <p:cNvSpPr>
            <a:spLocks noGrp="1" noChangeArrowheads="1"/>
          </p:cNvSpPr>
          <p:nvPr>
            <p:ph type="title"/>
          </p:nvPr>
        </p:nvSpPr>
        <p:spPr/>
        <p:txBody>
          <a:bodyPr/>
          <a:lstStyle/>
          <a:p>
            <a:r>
              <a:rPr lang="zh-CN" altLang="en-US" b="0"/>
              <a:t>位扩展的原则</a:t>
            </a:r>
          </a:p>
        </p:txBody>
      </p:sp>
      <p:sp>
        <p:nvSpPr>
          <p:cNvPr id="50178" name="文本占位符 1285122">
            <a:extLst>
              <a:ext uri="{FF2B5EF4-FFF2-40B4-BE49-F238E27FC236}">
                <a16:creationId xmlns:a16="http://schemas.microsoft.com/office/drawing/2014/main" id="{937FD413-121E-4DF1-9C29-52A027E0D549}"/>
              </a:ext>
            </a:extLst>
          </p:cNvPr>
          <p:cNvSpPr>
            <a:spLocks noGrp="1" noChangeArrowheads="1"/>
          </p:cNvSpPr>
          <p:nvPr>
            <p:ph idx="1"/>
          </p:nvPr>
        </p:nvSpPr>
        <p:spPr/>
        <p:txBody>
          <a:bodyPr/>
          <a:lstStyle/>
          <a:p>
            <a:pPr>
              <a:lnSpc>
                <a:spcPct val="90000"/>
              </a:lnSpc>
            </a:pPr>
            <a:r>
              <a:rPr lang="zh-CN" altLang="en-US" sz="2800" b="1"/>
              <a:t>实现位扩展的原则是</a:t>
            </a:r>
            <a:r>
              <a:rPr lang="zh-CN" altLang="en-US" sz="2400" b="1"/>
              <a:t>：</a:t>
            </a:r>
          </a:p>
          <a:p>
            <a:pPr>
              <a:lnSpc>
                <a:spcPct val="130000"/>
              </a:lnSpc>
            </a:pPr>
            <a:r>
              <a:rPr lang="en-US" altLang="zh-CN" sz="2400"/>
              <a:t>①</a:t>
            </a:r>
            <a:r>
              <a:rPr lang="zh-CN" altLang="en-US" sz="2400"/>
              <a:t>多个单片</a:t>
            </a:r>
            <a:r>
              <a:rPr lang="en-US" altLang="zh-CN" sz="2400"/>
              <a:t>RAM</a:t>
            </a:r>
            <a:r>
              <a:rPr lang="zh-CN" altLang="en-US" sz="2400"/>
              <a:t>的</a:t>
            </a:r>
            <a:r>
              <a:rPr lang="en-US" altLang="zh-CN" sz="2400"/>
              <a:t>I/O</a:t>
            </a:r>
            <a:r>
              <a:rPr lang="zh-CN" altLang="en-US" sz="2400"/>
              <a:t>端并行输出。</a:t>
            </a:r>
          </a:p>
          <a:p>
            <a:pPr algn="just">
              <a:lnSpc>
                <a:spcPct val="130000"/>
              </a:lnSpc>
            </a:pPr>
            <a:r>
              <a:rPr lang="en-US" altLang="zh-CN" sz="2400"/>
              <a:t>②</a:t>
            </a:r>
            <a:r>
              <a:rPr lang="zh-CN" altLang="en-US" sz="2400"/>
              <a:t>多个</a:t>
            </a:r>
            <a:r>
              <a:rPr lang="en-US" altLang="zh-CN" sz="2400"/>
              <a:t>RAM</a:t>
            </a:r>
            <a:r>
              <a:rPr lang="zh-CN" altLang="en-US" sz="2400"/>
              <a:t>的      端接到一起，作为</a:t>
            </a:r>
            <a:r>
              <a:rPr lang="en-US" altLang="zh-CN" sz="2400"/>
              <a:t>RAM</a:t>
            </a:r>
            <a:r>
              <a:rPr lang="zh-CN" altLang="en-US" sz="2400"/>
              <a:t>的片选端（同时被选中）；</a:t>
            </a:r>
          </a:p>
          <a:p>
            <a:pPr algn="just">
              <a:lnSpc>
                <a:spcPct val="130000"/>
              </a:lnSpc>
            </a:pPr>
            <a:r>
              <a:rPr lang="en-US" altLang="zh-CN" sz="2400"/>
              <a:t>③</a:t>
            </a:r>
            <a:r>
              <a:rPr lang="zh-CN" altLang="en-US" sz="2400"/>
              <a:t>地址端对应接到一起，作为</a:t>
            </a:r>
            <a:r>
              <a:rPr lang="en-US" altLang="zh-CN" sz="2400"/>
              <a:t>RAM</a:t>
            </a:r>
            <a:r>
              <a:rPr lang="zh-CN" altLang="en-US" sz="2400"/>
              <a:t>的地址输入端。</a:t>
            </a:r>
          </a:p>
          <a:p>
            <a:pPr algn="just">
              <a:lnSpc>
                <a:spcPct val="130000"/>
              </a:lnSpc>
            </a:pPr>
            <a:r>
              <a:rPr lang="en-US" altLang="zh-CN" sz="2400"/>
              <a:t>④</a:t>
            </a:r>
            <a:r>
              <a:rPr lang="zh-CN" altLang="en-US" sz="2400"/>
              <a:t>多个单片</a:t>
            </a:r>
            <a:r>
              <a:rPr lang="en-US" altLang="zh-CN" sz="2400"/>
              <a:t>RAM</a:t>
            </a:r>
            <a:r>
              <a:rPr lang="zh-CN" altLang="en-US" sz="2400"/>
              <a:t>的      端接到一起，作为</a:t>
            </a:r>
            <a:r>
              <a:rPr lang="en-US" altLang="zh-CN" sz="2400"/>
              <a:t>RAM</a:t>
            </a:r>
            <a:r>
              <a:rPr lang="zh-CN" altLang="en-US" sz="2400"/>
              <a:t>的读</a:t>
            </a:r>
            <a:r>
              <a:rPr lang="en-US" altLang="zh-CN" sz="2400"/>
              <a:t>/</a:t>
            </a:r>
            <a:r>
              <a:rPr lang="zh-CN" altLang="en-US" sz="2400"/>
              <a:t>写控制端（读</a:t>
            </a:r>
            <a:r>
              <a:rPr lang="en-US" altLang="zh-CN" sz="2400"/>
              <a:t>/</a:t>
            </a:r>
            <a:r>
              <a:rPr lang="zh-CN" altLang="en-US" sz="2400"/>
              <a:t>写控制端只能有一个）；</a:t>
            </a:r>
            <a:r>
              <a:rPr lang="zh-CN" altLang="en-US" sz="2800"/>
              <a:t>  </a:t>
            </a:r>
          </a:p>
        </p:txBody>
      </p:sp>
      <p:grpSp>
        <p:nvGrpSpPr>
          <p:cNvPr id="50179" name="组合 1285123">
            <a:extLst>
              <a:ext uri="{FF2B5EF4-FFF2-40B4-BE49-F238E27FC236}">
                <a16:creationId xmlns:a16="http://schemas.microsoft.com/office/drawing/2014/main" id="{9DD7BA6F-7C46-4C00-95BC-E7127D762B8D}"/>
              </a:ext>
            </a:extLst>
          </p:cNvPr>
          <p:cNvGrpSpPr>
            <a:grpSpLocks/>
          </p:cNvGrpSpPr>
          <p:nvPr/>
        </p:nvGrpSpPr>
        <p:grpSpPr bwMode="auto">
          <a:xfrm>
            <a:off x="2843213" y="2349500"/>
            <a:ext cx="539750" cy="457200"/>
            <a:chOff x="1334" y="3914"/>
            <a:chExt cx="340" cy="288"/>
          </a:xfrm>
        </p:grpSpPr>
        <p:sp>
          <p:nvSpPr>
            <p:cNvPr id="50180" name="文本框 1285124">
              <a:extLst>
                <a:ext uri="{FF2B5EF4-FFF2-40B4-BE49-F238E27FC236}">
                  <a16:creationId xmlns:a16="http://schemas.microsoft.com/office/drawing/2014/main" id="{5C335516-81BF-4B80-9F3B-1D0BFF5659F9}"/>
                </a:ext>
              </a:extLst>
            </p:cNvPr>
            <p:cNvSpPr txBox="1">
              <a:spLocks noChangeArrowheads="1"/>
            </p:cNvSpPr>
            <p:nvPr/>
          </p:nvSpPr>
          <p:spPr bwMode="auto">
            <a:xfrm>
              <a:off x="1334" y="391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sz="2400" i="1">
                  <a:latin typeface="Times New Roman" panose="02020603050405020304" pitchFamily="18" charset="0"/>
                </a:rPr>
                <a:t>CS</a:t>
              </a:r>
            </a:p>
          </p:txBody>
        </p:sp>
        <p:sp>
          <p:nvSpPr>
            <p:cNvPr id="50181" name="直接连接符 1285125">
              <a:extLst>
                <a:ext uri="{FF2B5EF4-FFF2-40B4-BE49-F238E27FC236}">
                  <a16:creationId xmlns:a16="http://schemas.microsoft.com/office/drawing/2014/main" id="{BCA7153F-7EF9-4CF4-8BC1-759370D7E8BF}"/>
                </a:ext>
              </a:extLst>
            </p:cNvPr>
            <p:cNvSpPr>
              <a:spLocks noChangeShapeType="1"/>
            </p:cNvSpPr>
            <p:nvPr/>
          </p:nvSpPr>
          <p:spPr bwMode="auto">
            <a:xfrm>
              <a:off x="1392" y="39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2" name="组合 1285126">
            <a:extLst>
              <a:ext uri="{FF2B5EF4-FFF2-40B4-BE49-F238E27FC236}">
                <a16:creationId xmlns:a16="http://schemas.microsoft.com/office/drawing/2014/main" id="{6318935E-54F2-41DC-B0BC-5ABFD69A2CDA}"/>
              </a:ext>
            </a:extLst>
          </p:cNvPr>
          <p:cNvGrpSpPr>
            <a:grpSpLocks/>
          </p:cNvGrpSpPr>
          <p:nvPr/>
        </p:nvGrpSpPr>
        <p:grpSpPr bwMode="auto">
          <a:xfrm>
            <a:off x="3419475" y="3933825"/>
            <a:ext cx="623888" cy="457200"/>
            <a:chOff x="2154" y="2478"/>
            <a:chExt cx="393" cy="288"/>
          </a:xfrm>
        </p:grpSpPr>
        <p:sp>
          <p:nvSpPr>
            <p:cNvPr id="50183" name="文本框 1285127">
              <a:extLst>
                <a:ext uri="{FF2B5EF4-FFF2-40B4-BE49-F238E27FC236}">
                  <a16:creationId xmlns:a16="http://schemas.microsoft.com/office/drawing/2014/main" id="{848BB8A3-90D1-4BC1-BD3C-4241F5D3E32D}"/>
                </a:ext>
              </a:extLst>
            </p:cNvPr>
            <p:cNvSpPr txBox="1">
              <a:spLocks noChangeArrowheads="1"/>
            </p:cNvSpPr>
            <p:nvPr/>
          </p:nvSpPr>
          <p:spPr bwMode="auto">
            <a:xfrm>
              <a:off x="2154" y="247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sz="2400" i="1">
                  <a:latin typeface="Times New Roman" panose="02020603050405020304" pitchFamily="18" charset="0"/>
                </a:rPr>
                <a:t>WE</a:t>
              </a:r>
            </a:p>
          </p:txBody>
        </p:sp>
        <p:sp>
          <p:nvSpPr>
            <p:cNvPr id="50184" name="直接连接符 1285128">
              <a:extLst>
                <a:ext uri="{FF2B5EF4-FFF2-40B4-BE49-F238E27FC236}">
                  <a16:creationId xmlns:a16="http://schemas.microsoft.com/office/drawing/2014/main" id="{E47FB47A-B14E-40FA-93C3-D867F5544689}"/>
                </a:ext>
              </a:extLst>
            </p:cNvPr>
            <p:cNvSpPr>
              <a:spLocks noChangeShapeType="1"/>
            </p:cNvSpPr>
            <p:nvPr/>
          </p:nvSpPr>
          <p:spPr bwMode="auto">
            <a:xfrm>
              <a:off x="2245" y="2478"/>
              <a:ext cx="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文本占位符 1286145">
            <a:extLst>
              <a:ext uri="{FF2B5EF4-FFF2-40B4-BE49-F238E27FC236}">
                <a16:creationId xmlns:a16="http://schemas.microsoft.com/office/drawing/2014/main" id="{16101C77-2C83-467C-9E90-591E05D0694A}"/>
              </a:ext>
            </a:extLst>
          </p:cNvPr>
          <p:cNvSpPr>
            <a:spLocks noGrp="1" noChangeArrowheads="1"/>
          </p:cNvSpPr>
          <p:nvPr>
            <p:ph sz="half" idx="1"/>
          </p:nvPr>
        </p:nvSpPr>
        <p:spPr>
          <a:xfrm>
            <a:off x="179388" y="260350"/>
            <a:ext cx="8664575" cy="536575"/>
          </a:xfrm>
        </p:spPr>
        <p:txBody>
          <a:bodyPr/>
          <a:lstStyle/>
          <a:p>
            <a:pPr>
              <a:lnSpc>
                <a:spcPct val="130000"/>
              </a:lnSpc>
              <a:buFontTx/>
              <a:buNone/>
            </a:pPr>
            <a:r>
              <a:rPr lang="zh-CN" altLang="en-US" sz="2400"/>
              <a:t>用</a:t>
            </a:r>
            <a:r>
              <a:rPr lang="en-US" altLang="zh-CN" sz="2400"/>
              <a:t>4</a:t>
            </a:r>
            <a:r>
              <a:rPr lang="zh-CN" altLang="en-US" sz="2400"/>
              <a:t>片</a:t>
            </a:r>
            <a:r>
              <a:rPr lang="en-US" altLang="zh-CN" sz="2400"/>
              <a:t>256×1</a:t>
            </a:r>
            <a:r>
              <a:rPr lang="zh-CN" altLang="en-US" sz="2400"/>
              <a:t>位的</a:t>
            </a:r>
            <a:r>
              <a:rPr lang="en-US" altLang="zh-CN" sz="2400"/>
              <a:t>RAM</a:t>
            </a:r>
            <a:r>
              <a:rPr lang="zh-CN" altLang="en-US" sz="2400"/>
              <a:t>扩展成</a:t>
            </a:r>
            <a:r>
              <a:rPr lang="en-US" altLang="zh-CN" sz="2400"/>
              <a:t>256×4</a:t>
            </a:r>
            <a:r>
              <a:rPr lang="zh-CN" altLang="en-US" sz="2400"/>
              <a:t>位的</a:t>
            </a:r>
            <a:r>
              <a:rPr lang="en-US" altLang="zh-CN" sz="2400"/>
              <a:t>RAM</a:t>
            </a:r>
            <a:r>
              <a:rPr lang="zh-CN" altLang="en-US" sz="2400"/>
              <a:t>的接线图 </a:t>
            </a:r>
          </a:p>
        </p:txBody>
      </p:sp>
      <p:grpSp>
        <p:nvGrpSpPr>
          <p:cNvPr id="51202" name="组合 1286146">
            <a:extLst>
              <a:ext uri="{FF2B5EF4-FFF2-40B4-BE49-F238E27FC236}">
                <a16:creationId xmlns:a16="http://schemas.microsoft.com/office/drawing/2014/main" id="{312304DB-9F12-4B50-93DC-903C1BD440F6}"/>
              </a:ext>
            </a:extLst>
          </p:cNvPr>
          <p:cNvGrpSpPr>
            <a:grpSpLocks/>
          </p:cNvGrpSpPr>
          <p:nvPr/>
        </p:nvGrpSpPr>
        <p:grpSpPr bwMode="auto">
          <a:xfrm>
            <a:off x="323850" y="1700213"/>
            <a:ext cx="8382000" cy="4495800"/>
            <a:chOff x="240" y="912"/>
            <a:chExt cx="5280" cy="2832"/>
          </a:xfrm>
        </p:grpSpPr>
        <p:pic>
          <p:nvPicPr>
            <p:cNvPr id="51203" name="图片 1286147">
              <a:extLst>
                <a:ext uri="{FF2B5EF4-FFF2-40B4-BE49-F238E27FC236}">
                  <a16:creationId xmlns:a16="http://schemas.microsoft.com/office/drawing/2014/main" id="{1E920214-ECB3-42F7-8E0C-6829E98EA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912"/>
              <a:ext cx="5280"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矩形 1286148">
              <a:extLst>
                <a:ext uri="{FF2B5EF4-FFF2-40B4-BE49-F238E27FC236}">
                  <a16:creationId xmlns:a16="http://schemas.microsoft.com/office/drawing/2014/main" id="{7B8C91CF-9E5A-4FB7-BE74-D770FAE0D4C7}"/>
                </a:ext>
              </a:extLst>
            </p:cNvPr>
            <p:cNvSpPr>
              <a:spLocks noChangeArrowheads="1"/>
            </p:cNvSpPr>
            <p:nvPr/>
          </p:nvSpPr>
          <p:spPr bwMode="auto">
            <a:xfrm>
              <a:off x="1872" y="3504"/>
              <a:ext cx="1824"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占位符 1287169">
            <a:extLst>
              <a:ext uri="{FF2B5EF4-FFF2-40B4-BE49-F238E27FC236}">
                <a16:creationId xmlns:a16="http://schemas.microsoft.com/office/drawing/2014/main" id="{F3C9E586-583A-42CA-A238-2E440181163D}"/>
              </a:ext>
            </a:extLst>
          </p:cNvPr>
          <p:cNvSpPr>
            <a:spLocks noGrp="1" noChangeArrowheads="1"/>
          </p:cNvSpPr>
          <p:nvPr>
            <p:ph idx="1"/>
          </p:nvPr>
        </p:nvSpPr>
        <p:spPr>
          <a:xfrm>
            <a:off x="250825" y="2205038"/>
            <a:ext cx="8610600" cy="4465637"/>
          </a:xfrm>
        </p:spPr>
        <p:txBody>
          <a:bodyPr/>
          <a:lstStyle/>
          <a:p>
            <a:pPr>
              <a:buFontTx/>
              <a:buNone/>
            </a:pPr>
            <a:r>
              <a:rPr lang="zh-CN" altLang="en-US" sz="2400" b="1" dirty="0"/>
              <a:t>例如：用</a:t>
            </a:r>
            <a:r>
              <a:rPr lang="en-US" altLang="zh-CN" sz="2400" b="1" dirty="0"/>
              <a:t>16K*8</a:t>
            </a:r>
            <a:r>
              <a:rPr lang="zh-CN" altLang="en-US" sz="2400" b="1" dirty="0"/>
              <a:t>的存储芯片组成</a:t>
            </a:r>
            <a:r>
              <a:rPr lang="en-US" altLang="zh-CN" sz="2400" b="1" dirty="0"/>
              <a:t>64K*8</a:t>
            </a:r>
            <a:r>
              <a:rPr lang="zh-CN" altLang="en-US" sz="2400" b="1" dirty="0"/>
              <a:t>位的存储器，并给出片选线</a:t>
            </a:r>
            <a:r>
              <a:rPr lang="en-US" altLang="zh-CN" sz="2400" b="1" dirty="0"/>
              <a:t>CS</a:t>
            </a:r>
            <a:r>
              <a:rPr lang="zh-CN" altLang="en-US" sz="2400" b="1" dirty="0"/>
              <a:t>和读写控制线</a:t>
            </a:r>
            <a:r>
              <a:rPr lang="en-US" altLang="zh-CN" sz="2400" b="1" dirty="0"/>
              <a:t>WE</a:t>
            </a:r>
            <a:r>
              <a:rPr lang="zh-CN" altLang="en-US" sz="2400" b="1" dirty="0"/>
              <a:t>的连接方法。</a:t>
            </a:r>
          </a:p>
          <a:p>
            <a:pPr>
              <a:buFontTx/>
              <a:buNone/>
            </a:pPr>
            <a:r>
              <a:rPr lang="zh-CN" altLang="en-US" sz="2400" dirty="0"/>
              <a:t>连接方法：使用字扩展法</a:t>
            </a:r>
          </a:p>
          <a:p>
            <a:pPr>
              <a:buFont typeface="Wingdings" panose="05000000000000000000" pitchFamily="2" charset="2"/>
              <a:buNone/>
            </a:pPr>
            <a:r>
              <a:rPr lang="zh-CN" altLang="en-US" sz="2400" dirty="0"/>
              <a:t>（</a:t>
            </a:r>
            <a:r>
              <a:rPr lang="en-US" altLang="zh-CN" sz="2400" dirty="0"/>
              <a:t>1</a:t>
            </a:r>
            <a:r>
              <a:rPr lang="zh-CN" altLang="en-US" sz="2400" dirty="0"/>
              <a:t>）使用</a:t>
            </a:r>
            <a:r>
              <a:rPr lang="en-US" altLang="zh-CN" sz="2400" dirty="0"/>
              <a:t>4</a:t>
            </a:r>
            <a:r>
              <a:rPr lang="zh-CN" altLang="en-US" sz="2400" dirty="0"/>
              <a:t>片</a:t>
            </a:r>
            <a:r>
              <a:rPr lang="en-US" altLang="zh-CN" sz="2400" dirty="0"/>
              <a:t>16K*8</a:t>
            </a:r>
            <a:r>
              <a:rPr lang="zh-CN" altLang="en-US" sz="2400" dirty="0"/>
              <a:t>的存储芯片来组成</a:t>
            </a:r>
          </a:p>
          <a:p>
            <a:pPr>
              <a:buFont typeface="Wingdings" panose="05000000000000000000" pitchFamily="2" charset="2"/>
              <a:buNone/>
            </a:pPr>
            <a:r>
              <a:rPr lang="zh-CN" altLang="en-US" sz="2400" dirty="0"/>
              <a:t>（</a:t>
            </a:r>
            <a:r>
              <a:rPr lang="en-US" altLang="zh-CN" sz="2400" dirty="0"/>
              <a:t>2</a:t>
            </a:r>
            <a:r>
              <a:rPr lang="zh-CN" altLang="en-US" sz="2400" dirty="0"/>
              <a:t>）每片有地址端</a:t>
            </a:r>
            <a:r>
              <a:rPr lang="en-US" altLang="zh-CN" sz="2400" dirty="0"/>
              <a:t>14</a:t>
            </a:r>
            <a:r>
              <a:rPr lang="zh-CN" altLang="en-US" sz="2400" dirty="0"/>
              <a:t>根（</a:t>
            </a:r>
            <a:r>
              <a:rPr lang="en-US" altLang="zh-CN" sz="2400" dirty="0"/>
              <a:t>A</a:t>
            </a:r>
            <a:r>
              <a:rPr lang="en-US" altLang="zh-CN" sz="2400" baseline="-25000" dirty="0"/>
              <a:t>0</a:t>
            </a:r>
            <a:r>
              <a:rPr lang="en-US" altLang="zh-CN" sz="2400" dirty="0"/>
              <a:t>~A</a:t>
            </a:r>
            <a:r>
              <a:rPr lang="en-US" altLang="zh-CN" sz="2400" baseline="-25000" dirty="0"/>
              <a:t>13</a:t>
            </a:r>
            <a:r>
              <a:rPr lang="zh-CN" altLang="en-US" sz="2400" dirty="0"/>
              <a:t>）</a:t>
            </a:r>
            <a:r>
              <a:rPr lang="en-US" altLang="zh-CN" sz="2400" dirty="0"/>
              <a:t>,</a:t>
            </a:r>
            <a:r>
              <a:rPr lang="zh-CN" altLang="en-US" sz="2400" dirty="0"/>
              <a:t>数据端</a:t>
            </a:r>
            <a:r>
              <a:rPr lang="en-US" altLang="zh-CN" sz="2400" dirty="0"/>
              <a:t>8</a:t>
            </a:r>
            <a:r>
              <a:rPr lang="zh-CN" altLang="en-US" sz="2400" dirty="0"/>
              <a:t>根</a:t>
            </a:r>
            <a:r>
              <a:rPr lang="en-US" altLang="zh-CN" sz="2400" dirty="0"/>
              <a:t>D</a:t>
            </a:r>
            <a:r>
              <a:rPr lang="en-US" altLang="zh-CN" sz="2400" baseline="-25000" dirty="0"/>
              <a:t>0</a:t>
            </a:r>
            <a:r>
              <a:rPr lang="en-US" altLang="zh-CN" sz="2400" dirty="0"/>
              <a:t>~D</a:t>
            </a:r>
            <a:r>
              <a:rPr lang="en-US" altLang="zh-CN" sz="2400" baseline="-25000" dirty="0"/>
              <a:t>7</a:t>
            </a:r>
            <a:r>
              <a:rPr lang="zh-CN" altLang="en-US" sz="2400" dirty="0"/>
              <a:t>，及片选</a:t>
            </a:r>
            <a:r>
              <a:rPr lang="en-US" altLang="zh-CN" sz="2400" dirty="0"/>
              <a:t>CS</a:t>
            </a:r>
            <a:r>
              <a:rPr lang="zh-CN" altLang="en-US" sz="2400" dirty="0"/>
              <a:t>，写允许</a:t>
            </a:r>
            <a:r>
              <a:rPr lang="en-US" altLang="zh-CN" sz="2400" dirty="0"/>
              <a:t>WE</a:t>
            </a:r>
            <a:r>
              <a:rPr lang="zh-CN" altLang="en-US" sz="2400" dirty="0"/>
              <a:t>等引脚</a:t>
            </a:r>
          </a:p>
          <a:p>
            <a:pPr>
              <a:buFont typeface="Wingdings" panose="05000000000000000000" pitchFamily="2" charset="2"/>
              <a:buNone/>
            </a:pPr>
            <a:r>
              <a:rPr lang="zh-CN" altLang="en-US" sz="2400" dirty="0"/>
              <a:t>（</a:t>
            </a:r>
            <a:r>
              <a:rPr lang="en-US" altLang="zh-CN" sz="2400" dirty="0"/>
              <a:t>3</a:t>
            </a:r>
            <a:r>
              <a:rPr lang="zh-CN" altLang="en-US" sz="2400" dirty="0"/>
              <a:t>）芯片数据端与数据总线</a:t>
            </a:r>
            <a:r>
              <a:rPr lang="en-US" altLang="zh-CN" sz="2400" dirty="0"/>
              <a:t>D</a:t>
            </a:r>
            <a:r>
              <a:rPr lang="en-US" altLang="zh-CN" sz="2400" baseline="-25000" dirty="0"/>
              <a:t>0</a:t>
            </a:r>
            <a:r>
              <a:rPr lang="en-US" altLang="zh-CN" sz="2400" dirty="0"/>
              <a:t>~D</a:t>
            </a:r>
            <a:r>
              <a:rPr lang="en-US" altLang="zh-CN" sz="2400" baseline="-25000" dirty="0"/>
              <a:t>7</a:t>
            </a:r>
            <a:r>
              <a:rPr lang="zh-CN" altLang="en-US" sz="2400" dirty="0"/>
              <a:t>相连</a:t>
            </a:r>
          </a:p>
          <a:p>
            <a:pPr>
              <a:buFont typeface="Wingdings" panose="05000000000000000000" pitchFamily="2" charset="2"/>
              <a:buNone/>
            </a:pPr>
            <a:r>
              <a:rPr lang="zh-CN" altLang="en-US" sz="2400" dirty="0"/>
              <a:t>（</a:t>
            </a:r>
            <a:r>
              <a:rPr lang="en-US" altLang="zh-CN" sz="2400" dirty="0"/>
              <a:t>4</a:t>
            </a:r>
            <a:r>
              <a:rPr lang="zh-CN" altLang="en-US" sz="2400" dirty="0"/>
              <a:t>）地址总线的低位地址</a:t>
            </a:r>
            <a:r>
              <a:rPr lang="en-US" altLang="zh-CN" sz="2400" dirty="0"/>
              <a:t>A</a:t>
            </a:r>
            <a:r>
              <a:rPr lang="en-US" altLang="zh-CN" sz="2400" baseline="-25000" dirty="0"/>
              <a:t>0</a:t>
            </a:r>
            <a:r>
              <a:rPr lang="en-US" altLang="zh-CN" sz="2400" dirty="0"/>
              <a:t>~A</a:t>
            </a:r>
            <a:r>
              <a:rPr lang="en-US" altLang="zh-CN" sz="2400" baseline="-25000" dirty="0"/>
              <a:t>13</a:t>
            </a:r>
            <a:r>
              <a:rPr lang="zh-CN" altLang="en-US" sz="2400" dirty="0"/>
              <a:t>与各芯片的</a:t>
            </a:r>
            <a:r>
              <a:rPr lang="en-US" altLang="zh-CN" sz="2400" dirty="0"/>
              <a:t>14</a:t>
            </a:r>
            <a:r>
              <a:rPr lang="zh-CN" altLang="en-US" sz="2400" dirty="0"/>
              <a:t>位地址端相连，两位高位地址</a:t>
            </a:r>
            <a:r>
              <a:rPr lang="en-US" altLang="zh-CN" sz="2400" dirty="0"/>
              <a:t>A</a:t>
            </a:r>
            <a:r>
              <a:rPr lang="en-US" altLang="zh-CN" sz="2400" baseline="-25000" dirty="0"/>
              <a:t>14</a:t>
            </a:r>
            <a:r>
              <a:rPr lang="en-US" altLang="zh-CN" sz="2400" dirty="0"/>
              <a:t>,A</a:t>
            </a:r>
            <a:r>
              <a:rPr lang="en-US" altLang="zh-CN" sz="2400" baseline="-25000" dirty="0"/>
              <a:t>15</a:t>
            </a:r>
            <a:r>
              <a:rPr lang="zh-CN" altLang="en-US" sz="2400" dirty="0"/>
              <a:t>经</a:t>
            </a:r>
            <a:r>
              <a:rPr lang="en-US" altLang="zh-CN" sz="2400" dirty="0"/>
              <a:t>2-4</a:t>
            </a:r>
            <a:r>
              <a:rPr lang="zh-CN" altLang="en-US" sz="2400" dirty="0"/>
              <a:t>译码器译码，</a:t>
            </a:r>
            <a:r>
              <a:rPr lang="en-US" altLang="zh-CN" sz="2400" dirty="0"/>
              <a:t>4</a:t>
            </a:r>
            <a:r>
              <a:rPr lang="zh-CN" altLang="en-US" sz="2400" dirty="0"/>
              <a:t>个输出分别与</a:t>
            </a:r>
            <a:r>
              <a:rPr lang="en-US" altLang="zh-CN" sz="2400" dirty="0"/>
              <a:t>4</a:t>
            </a:r>
            <a:r>
              <a:rPr lang="zh-CN" altLang="en-US" sz="2400" dirty="0"/>
              <a:t>个片选端</a:t>
            </a:r>
            <a:r>
              <a:rPr lang="en-US" altLang="zh-CN" sz="2400" dirty="0"/>
              <a:t>CS</a:t>
            </a:r>
            <a:r>
              <a:rPr lang="zh-CN" altLang="en-US" sz="2400" dirty="0"/>
              <a:t>相连</a:t>
            </a:r>
          </a:p>
          <a:p>
            <a:pPr>
              <a:buFont typeface="Wingdings" panose="05000000000000000000" pitchFamily="2" charset="2"/>
              <a:buNone/>
            </a:pPr>
            <a:r>
              <a:rPr lang="zh-CN" altLang="en-US" sz="2400" dirty="0"/>
              <a:t>（</a:t>
            </a:r>
            <a:r>
              <a:rPr lang="en-US" altLang="zh-CN" sz="2400" dirty="0"/>
              <a:t>5</a:t>
            </a:r>
            <a:r>
              <a:rPr lang="zh-CN" altLang="en-US" sz="2400" dirty="0"/>
              <a:t>）系统总线的 </a:t>
            </a:r>
            <a:r>
              <a:rPr lang="en-US" altLang="zh-CN" sz="2400" dirty="0"/>
              <a:t>WE</a:t>
            </a:r>
            <a:r>
              <a:rPr lang="zh-CN" altLang="en-US" sz="2400" dirty="0"/>
              <a:t>与各芯片的</a:t>
            </a:r>
            <a:r>
              <a:rPr lang="en-US" altLang="zh-CN" sz="2400" dirty="0"/>
              <a:t>WE</a:t>
            </a:r>
            <a:r>
              <a:rPr lang="zh-CN" altLang="en-US" sz="2400" dirty="0"/>
              <a:t>相连</a:t>
            </a:r>
          </a:p>
        </p:txBody>
      </p:sp>
      <p:sp>
        <p:nvSpPr>
          <p:cNvPr id="52226" name="标题 1287170">
            <a:extLst>
              <a:ext uri="{FF2B5EF4-FFF2-40B4-BE49-F238E27FC236}">
                <a16:creationId xmlns:a16="http://schemas.microsoft.com/office/drawing/2014/main" id="{ACCB43C5-38EA-4C82-9D7A-98DF7900CECD}"/>
              </a:ext>
            </a:extLst>
          </p:cNvPr>
          <p:cNvSpPr>
            <a:spLocks noGrp="1" noChangeArrowheads="1"/>
          </p:cNvSpPr>
          <p:nvPr>
            <p:ph type="title"/>
          </p:nvPr>
        </p:nvSpPr>
        <p:spPr/>
        <p:txBody>
          <a:bodyPr/>
          <a:lstStyle/>
          <a:p>
            <a:r>
              <a:rPr lang="zh-CN" altLang="en-US"/>
              <a:t>字扩展法</a:t>
            </a:r>
          </a:p>
        </p:txBody>
      </p:sp>
      <p:sp>
        <p:nvSpPr>
          <p:cNvPr id="52227" name="矩形 1287171">
            <a:extLst>
              <a:ext uri="{FF2B5EF4-FFF2-40B4-BE49-F238E27FC236}">
                <a16:creationId xmlns:a16="http://schemas.microsoft.com/office/drawing/2014/main" id="{180AD944-F73E-43DD-AB18-59C5E064DA9F}"/>
              </a:ext>
            </a:extLst>
          </p:cNvPr>
          <p:cNvSpPr>
            <a:spLocks noChangeArrowheads="1"/>
          </p:cNvSpPr>
          <p:nvPr/>
        </p:nvSpPr>
        <p:spPr bwMode="auto">
          <a:xfrm>
            <a:off x="179388" y="985838"/>
            <a:ext cx="83534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buFont typeface="Arial" panose="020B0604020202020204" pitchFamily="34" charset="0"/>
              <a:buChar char="•"/>
            </a:pPr>
            <a:r>
              <a:rPr lang="zh-CN" altLang="en-US" sz="2400" b="1">
                <a:ea typeface="楷体_GB2312" pitchFamily="49" charset="-122"/>
              </a:rPr>
              <a:t>只在字向扩充，而位数不变。</a:t>
            </a:r>
          </a:p>
          <a:p>
            <a:pPr lvl="1">
              <a:lnSpc>
                <a:spcPct val="90000"/>
              </a:lnSpc>
              <a:spcBef>
                <a:spcPct val="20000"/>
              </a:spcBef>
              <a:buFont typeface="Arial" panose="020B0604020202020204" pitchFamily="34" charset="0"/>
              <a:buChar char="•"/>
            </a:pPr>
            <a:r>
              <a:rPr lang="zh-CN" altLang="en-US"/>
              <a:t>在</a:t>
            </a:r>
            <a:r>
              <a:rPr lang="en-US" altLang="zh-CN"/>
              <a:t>RAM</a:t>
            </a:r>
            <a:r>
              <a:rPr lang="zh-CN" altLang="en-US"/>
              <a:t>的数据位的位数足够，而字数达不到要求时，需要进行字扩展。字数增加，地址线数就得相应增加。如</a:t>
            </a:r>
            <a:r>
              <a:rPr lang="en-US" altLang="zh-CN"/>
              <a:t>256×8</a:t>
            </a:r>
            <a:r>
              <a:rPr lang="zh-CN" altLang="en-US"/>
              <a:t>位</a:t>
            </a:r>
            <a:r>
              <a:rPr lang="en-US" altLang="zh-CN"/>
              <a:t>RAM</a:t>
            </a:r>
            <a:r>
              <a:rPr lang="zh-CN" altLang="en-US"/>
              <a:t>的地址线数为</a:t>
            </a:r>
            <a:r>
              <a:rPr lang="en-US" altLang="zh-CN"/>
              <a:t>8</a:t>
            </a:r>
            <a:r>
              <a:rPr lang="zh-CN" altLang="en-US"/>
              <a:t>条，而</a:t>
            </a:r>
            <a:r>
              <a:rPr lang="en-US" altLang="zh-CN"/>
              <a:t>1024×8</a:t>
            </a:r>
            <a:r>
              <a:rPr lang="zh-CN" altLang="en-US"/>
              <a:t>位</a:t>
            </a:r>
            <a:r>
              <a:rPr lang="en-US" altLang="zh-CN"/>
              <a:t>RAM</a:t>
            </a:r>
            <a:r>
              <a:rPr lang="zh-CN" altLang="en-US"/>
              <a:t>的地址线数为</a:t>
            </a:r>
            <a:r>
              <a:rPr lang="en-US" altLang="zh-CN"/>
              <a:t>10</a:t>
            </a:r>
            <a:r>
              <a:rPr lang="zh-CN" altLang="en-US"/>
              <a:t>条</a:t>
            </a:r>
          </a:p>
        </p:txBody>
      </p:sp>
      <p:sp>
        <p:nvSpPr>
          <p:cNvPr id="52228" name="直接连接符 1287172">
            <a:extLst>
              <a:ext uri="{FF2B5EF4-FFF2-40B4-BE49-F238E27FC236}">
                <a16:creationId xmlns:a16="http://schemas.microsoft.com/office/drawing/2014/main" id="{0A0EDC82-5347-46CB-9D22-41D473A1ACF1}"/>
              </a:ext>
            </a:extLst>
          </p:cNvPr>
          <p:cNvSpPr>
            <a:spLocks noChangeShapeType="1"/>
          </p:cNvSpPr>
          <p:nvPr/>
        </p:nvSpPr>
        <p:spPr bwMode="auto">
          <a:xfrm>
            <a:off x="971550" y="2636912"/>
            <a:ext cx="503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29" name="直接连接符 1287173">
            <a:extLst>
              <a:ext uri="{FF2B5EF4-FFF2-40B4-BE49-F238E27FC236}">
                <a16:creationId xmlns:a16="http://schemas.microsoft.com/office/drawing/2014/main" id="{69E4B8EC-0039-4015-8D9F-06E876EDAFA5}"/>
              </a:ext>
            </a:extLst>
          </p:cNvPr>
          <p:cNvSpPr>
            <a:spLocks noChangeShapeType="1"/>
          </p:cNvSpPr>
          <p:nvPr/>
        </p:nvSpPr>
        <p:spPr bwMode="auto">
          <a:xfrm>
            <a:off x="3217863" y="2636912"/>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0" name="直接连接符 1287174">
            <a:extLst>
              <a:ext uri="{FF2B5EF4-FFF2-40B4-BE49-F238E27FC236}">
                <a16:creationId xmlns:a16="http://schemas.microsoft.com/office/drawing/2014/main" id="{FCE22C37-6066-45A3-B8C3-7F5FA312B505}"/>
              </a:ext>
            </a:extLst>
          </p:cNvPr>
          <p:cNvSpPr>
            <a:spLocks noChangeShapeType="1"/>
          </p:cNvSpPr>
          <p:nvPr/>
        </p:nvSpPr>
        <p:spPr bwMode="auto">
          <a:xfrm>
            <a:off x="2743200" y="6381328"/>
            <a:ext cx="504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1" name="直接连接符 1287175">
            <a:extLst>
              <a:ext uri="{FF2B5EF4-FFF2-40B4-BE49-F238E27FC236}">
                <a16:creationId xmlns:a16="http://schemas.microsoft.com/office/drawing/2014/main" id="{7235F6FF-BD04-45D7-919E-FFB740000CD8}"/>
              </a:ext>
            </a:extLst>
          </p:cNvPr>
          <p:cNvSpPr>
            <a:spLocks noChangeShapeType="1"/>
          </p:cNvSpPr>
          <p:nvPr/>
        </p:nvSpPr>
        <p:spPr bwMode="auto">
          <a:xfrm>
            <a:off x="4716463" y="6381328"/>
            <a:ext cx="576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2" name="直接连接符 1287176">
            <a:extLst>
              <a:ext uri="{FF2B5EF4-FFF2-40B4-BE49-F238E27FC236}">
                <a16:creationId xmlns:a16="http://schemas.microsoft.com/office/drawing/2014/main" id="{49914916-0DB2-41C9-960F-B293FDCECC46}"/>
              </a:ext>
            </a:extLst>
          </p:cNvPr>
          <p:cNvSpPr>
            <a:spLocks noChangeShapeType="1"/>
          </p:cNvSpPr>
          <p:nvPr/>
        </p:nvSpPr>
        <p:spPr bwMode="auto">
          <a:xfrm>
            <a:off x="2325688" y="4293096"/>
            <a:ext cx="5032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3" name="直接连接符 1287177">
            <a:extLst>
              <a:ext uri="{FF2B5EF4-FFF2-40B4-BE49-F238E27FC236}">
                <a16:creationId xmlns:a16="http://schemas.microsoft.com/office/drawing/2014/main" id="{C573E55E-6B19-4D6B-9CBE-8E31CB147AC9}"/>
              </a:ext>
            </a:extLst>
          </p:cNvPr>
          <p:cNvSpPr>
            <a:spLocks noChangeShapeType="1"/>
          </p:cNvSpPr>
          <p:nvPr/>
        </p:nvSpPr>
        <p:spPr bwMode="auto">
          <a:xfrm>
            <a:off x="179388" y="2205038"/>
            <a:ext cx="8569325"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4" name="直接连接符 1287178">
            <a:extLst>
              <a:ext uri="{FF2B5EF4-FFF2-40B4-BE49-F238E27FC236}">
                <a16:creationId xmlns:a16="http://schemas.microsoft.com/office/drawing/2014/main" id="{56EFE1D7-0BEF-4E2E-B4DC-DEBB9E022AE3}"/>
              </a:ext>
            </a:extLst>
          </p:cNvPr>
          <p:cNvSpPr>
            <a:spLocks noChangeShapeType="1"/>
          </p:cNvSpPr>
          <p:nvPr/>
        </p:nvSpPr>
        <p:spPr bwMode="auto">
          <a:xfrm>
            <a:off x="683568" y="4293096"/>
            <a:ext cx="5032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5" name="直接连接符 1287179">
            <a:extLst>
              <a:ext uri="{FF2B5EF4-FFF2-40B4-BE49-F238E27FC236}">
                <a16:creationId xmlns:a16="http://schemas.microsoft.com/office/drawing/2014/main" id="{6EDDC76F-1F70-4363-A0A2-57701563BEF4}"/>
              </a:ext>
            </a:extLst>
          </p:cNvPr>
          <p:cNvSpPr>
            <a:spLocks noChangeShapeType="1"/>
          </p:cNvSpPr>
          <p:nvPr/>
        </p:nvSpPr>
        <p:spPr bwMode="auto">
          <a:xfrm>
            <a:off x="1619672" y="5949280"/>
            <a:ext cx="5032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49" name="组合 1288193">
            <a:extLst>
              <a:ext uri="{FF2B5EF4-FFF2-40B4-BE49-F238E27FC236}">
                <a16:creationId xmlns:a16="http://schemas.microsoft.com/office/drawing/2014/main" id="{45AFB94C-B97B-40BB-966A-A24460C25E11}"/>
              </a:ext>
            </a:extLst>
          </p:cNvPr>
          <p:cNvGrpSpPr>
            <a:grpSpLocks/>
          </p:cNvGrpSpPr>
          <p:nvPr/>
        </p:nvGrpSpPr>
        <p:grpSpPr bwMode="auto">
          <a:xfrm>
            <a:off x="1187450" y="1341438"/>
            <a:ext cx="6796088" cy="4298950"/>
            <a:chOff x="748" y="845"/>
            <a:chExt cx="4281" cy="2708"/>
          </a:xfrm>
        </p:grpSpPr>
        <p:grpSp>
          <p:nvGrpSpPr>
            <p:cNvPr id="53250" name="组合 1288194">
              <a:extLst>
                <a:ext uri="{FF2B5EF4-FFF2-40B4-BE49-F238E27FC236}">
                  <a16:creationId xmlns:a16="http://schemas.microsoft.com/office/drawing/2014/main" id="{63AC4ED5-A8A4-4741-8AA9-93BAE2968BCD}"/>
                </a:ext>
              </a:extLst>
            </p:cNvPr>
            <p:cNvGrpSpPr>
              <a:grpSpLocks/>
            </p:cNvGrpSpPr>
            <p:nvPr/>
          </p:nvGrpSpPr>
          <p:grpSpPr bwMode="auto">
            <a:xfrm>
              <a:off x="1765" y="2065"/>
              <a:ext cx="1584" cy="1344"/>
              <a:chOff x="1152" y="1632"/>
              <a:chExt cx="1584" cy="1344"/>
            </a:xfrm>
          </p:grpSpPr>
          <p:sp useBgFill="1">
            <p:nvSpPr>
              <p:cNvPr id="53251" name="矩形 1288195">
                <a:extLst>
                  <a:ext uri="{FF2B5EF4-FFF2-40B4-BE49-F238E27FC236}">
                    <a16:creationId xmlns:a16="http://schemas.microsoft.com/office/drawing/2014/main" id="{7669B2C9-CFCE-493D-BEBF-064C98BA49B5}"/>
                  </a:ext>
                </a:extLst>
              </p:cNvPr>
              <p:cNvSpPr>
                <a:spLocks noChangeArrowheads="1"/>
              </p:cNvSpPr>
              <p:nvPr/>
            </p:nvSpPr>
            <p:spPr bwMode="auto">
              <a:xfrm>
                <a:off x="1632" y="1632"/>
                <a:ext cx="480" cy="72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400">
                    <a:latin typeface="Times New Roman" panose="02020603050405020304" pitchFamily="18" charset="0"/>
                  </a:rPr>
                  <a:t>CS</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16K*8</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WE</a:t>
                </a:r>
              </a:p>
            </p:txBody>
          </p:sp>
          <p:sp>
            <p:nvSpPr>
              <p:cNvPr id="53252" name="直接连接符 1288196">
                <a:extLst>
                  <a:ext uri="{FF2B5EF4-FFF2-40B4-BE49-F238E27FC236}">
                    <a16:creationId xmlns:a16="http://schemas.microsoft.com/office/drawing/2014/main" id="{000568F4-9317-4A8F-ABAE-F57D17E0C7DD}"/>
                  </a:ext>
                </a:extLst>
              </p:cNvPr>
              <p:cNvSpPr>
                <a:spLocks noChangeShapeType="1"/>
              </p:cNvSpPr>
              <p:nvPr/>
            </p:nvSpPr>
            <p:spPr bwMode="auto">
              <a:xfrm>
                <a:off x="1776" y="16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直接连接符 1288197">
                <a:extLst>
                  <a:ext uri="{FF2B5EF4-FFF2-40B4-BE49-F238E27FC236}">
                    <a16:creationId xmlns:a16="http://schemas.microsoft.com/office/drawing/2014/main" id="{EDB9CCF5-F8DF-401E-A86E-9BD8BB74D262}"/>
                  </a:ext>
                </a:extLst>
              </p:cNvPr>
              <p:cNvSpPr>
                <a:spLocks noChangeShapeType="1"/>
              </p:cNvSpPr>
              <p:nvPr/>
            </p:nvSpPr>
            <p:spPr bwMode="auto">
              <a:xfrm>
                <a:off x="1776" y="220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直接连接符 1288198">
                <a:extLst>
                  <a:ext uri="{FF2B5EF4-FFF2-40B4-BE49-F238E27FC236}">
                    <a16:creationId xmlns:a16="http://schemas.microsoft.com/office/drawing/2014/main" id="{68F8E033-1ED5-4B73-9756-0BD27A17667E}"/>
                  </a:ext>
                </a:extLst>
              </p:cNvPr>
              <p:cNvSpPr>
                <a:spLocks noChangeShapeType="1"/>
              </p:cNvSpPr>
              <p:nvPr/>
            </p:nvSpPr>
            <p:spPr bwMode="auto">
              <a:xfrm>
                <a:off x="1776" y="1657"/>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直接连接符 1288199">
                <a:extLst>
                  <a:ext uri="{FF2B5EF4-FFF2-40B4-BE49-F238E27FC236}">
                    <a16:creationId xmlns:a16="http://schemas.microsoft.com/office/drawing/2014/main" id="{73AA8329-3A41-4C2A-81C1-3D8F33E3400E}"/>
                  </a:ext>
                </a:extLst>
              </p:cNvPr>
              <p:cNvSpPr>
                <a:spLocks noChangeShapeType="1"/>
              </p:cNvSpPr>
              <p:nvPr/>
            </p:nvSpPr>
            <p:spPr bwMode="auto">
              <a:xfrm flipH="1">
                <a:off x="1344" y="17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直接连接符 1288200">
                <a:extLst>
                  <a:ext uri="{FF2B5EF4-FFF2-40B4-BE49-F238E27FC236}">
                    <a16:creationId xmlns:a16="http://schemas.microsoft.com/office/drawing/2014/main" id="{4D24E15D-7293-4340-9EF4-02C88B9290D1}"/>
                  </a:ext>
                </a:extLst>
              </p:cNvPr>
              <p:cNvSpPr>
                <a:spLocks noChangeShapeType="1"/>
              </p:cNvSpPr>
              <p:nvPr/>
            </p:nvSpPr>
            <p:spPr bwMode="auto">
              <a:xfrm flipH="1">
                <a:off x="1344" y="220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文本框 1288201">
                <a:extLst>
                  <a:ext uri="{FF2B5EF4-FFF2-40B4-BE49-F238E27FC236}">
                    <a16:creationId xmlns:a16="http://schemas.microsoft.com/office/drawing/2014/main" id="{B026D180-D5F2-4988-96C8-BEA0A0BCED6A}"/>
                  </a:ext>
                </a:extLst>
              </p:cNvPr>
              <p:cNvSpPr txBox="1">
                <a:spLocks noChangeArrowheads="1"/>
              </p:cNvSpPr>
              <p:nvPr/>
            </p:nvSpPr>
            <p:spPr bwMode="auto">
              <a:xfrm>
                <a:off x="1334" y="1776"/>
                <a:ext cx="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p:txBody>
          </p:sp>
          <p:sp>
            <p:nvSpPr>
              <p:cNvPr id="53258" name="直接连接符 1288202">
                <a:extLst>
                  <a:ext uri="{FF2B5EF4-FFF2-40B4-BE49-F238E27FC236}">
                    <a16:creationId xmlns:a16="http://schemas.microsoft.com/office/drawing/2014/main" id="{3E3995C1-95F1-43EE-9F39-9E5EAE2F3BC1}"/>
                  </a:ext>
                </a:extLst>
              </p:cNvPr>
              <p:cNvSpPr>
                <a:spLocks noChangeShapeType="1"/>
              </p:cNvSpPr>
              <p:nvPr/>
            </p:nvSpPr>
            <p:spPr bwMode="auto">
              <a:xfrm flipH="1">
                <a:off x="1488" y="23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直接连接符 1288203">
                <a:extLst>
                  <a:ext uri="{FF2B5EF4-FFF2-40B4-BE49-F238E27FC236}">
                    <a16:creationId xmlns:a16="http://schemas.microsoft.com/office/drawing/2014/main" id="{7F2D5ECB-397E-4304-9C3D-865AFCAA2479}"/>
                  </a:ext>
                </a:extLst>
              </p:cNvPr>
              <p:cNvSpPr>
                <a:spLocks noChangeShapeType="1"/>
              </p:cNvSpPr>
              <p:nvPr/>
            </p:nvSpPr>
            <p:spPr bwMode="auto">
              <a:xfrm>
                <a:off x="1488" y="23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直接连接符 1288204">
                <a:extLst>
                  <a:ext uri="{FF2B5EF4-FFF2-40B4-BE49-F238E27FC236}">
                    <a16:creationId xmlns:a16="http://schemas.microsoft.com/office/drawing/2014/main" id="{B1299E76-12B1-46DB-BD2E-962914E88A69}"/>
                  </a:ext>
                </a:extLst>
              </p:cNvPr>
              <p:cNvSpPr>
                <a:spLocks noChangeShapeType="1"/>
              </p:cNvSpPr>
              <p:nvPr/>
            </p:nvSpPr>
            <p:spPr bwMode="auto">
              <a:xfrm>
                <a:off x="1152" y="264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上箭头 1288205">
                <a:extLst>
                  <a:ext uri="{FF2B5EF4-FFF2-40B4-BE49-F238E27FC236}">
                    <a16:creationId xmlns:a16="http://schemas.microsoft.com/office/drawing/2014/main" id="{8D50480C-8DC0-4C88-B4DA-E0171C510769}"/>
                  </a:ext>
                </a:extLst>
              </p:cNvPr>
              <p:cNvSpPr>
                <a:spLocks noChangeArrowheads="1"/>
              </p:cNvSpPr>
              <p:nvPr/>
            </p:nvSpPr>
            <p:spPr bwMode="auto">
              <a:xfrm>
                <a:off x="1776" y="2352"/>
                <a:ext cx="144" cy="624"/>
              </a:xfrm>
              <a:prstGeom prst="upArrow">
                <a:avLst>
                  <a:gd name="adj1" fmla="val 50000"/>
                  <a:gd name="adj2" fmla="val 108193"/>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grpSp>
          <p:nvGrpSpPr>
            <p:cNvPr id="53262" name="组合 1288206">
              <a:extLst>
                <a:ext uri="{FF2B5EF4-FFF2-40B4-BE49-F238E27FC236}">
                  <a16:creationId xmlns:a16="http://schemas.microsoft.com/office/drawing/2014/main" id="{4C1C35B5-0990-4F3B-A12E-1439F6DB28DF}"/>
                </a:ext>
              </a:extLst>
            </p:cNvPr>
            <p:cNvGrpSpPr>
              <a:grpSpLocks/>
            </p:cNvGrpSpPr>
            <p:nvPr/>
          </p:nvGrpSpPr>
          <p:grpSpPr bwMode="auto">
            <a:xfrm>
              <a:off x="2533" y="2065"/>
              <a:ext cx="1584" cy="1344"/>
              <a:chOff x="1152" y="1632"/>
              <a:chExt cx="1584" cy="1344"/>
            </a:xfrm>
          </p:grpSpPr>
          <p:sp useBgFill="1">
            <p:nvSpPr>
              <p:cNvPr id="53263" name="矩形 1288207">
                <a:extLst>
                  <a:ext uri="{FF2B5EF4-FFF2-40B4-BE49-F238E27FC236}">
                    <a16:creationId xmlns:a16="http://schemas.microsoft.com/office/drawing/2014/main" id="{83903C61-3503-4133-81FC-E50C6F1C6552}"/>
                  </a:ext>
                </a:extLst>
              </p:cNvPr>
              <p:cNvSpPr>
                <a:spLocks noChangeArrowheads="1"/>
              </p:cNvSpPr>
              <p:nvPr/>
            </p:nvSpPr>
            <p:spPr bwMode="auto">
              <a:xfrm>
                <a:off x="1632" y="1632"/>
                <a:ext cx="480" cy="72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400">
                    <a:latin typeface="Times New Roman" panose="02020603050405020304" pitchFamily="18" charset="0"/>
                  </a:rPr>
                  <a:t>CS</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16K*8</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WE</a:t>
                </a:r>
              </a:p>
            </p:txBody>
          </p:sp>
          <p:sp>
            <p:nvSpPr>
              <p:cNvPr id="53264" name="直接连接符 1288208">
                <a:extLst>
                  <a:ext uri="{FF2B5EF4-FFF2-40B4-BE49-F238E27FC236}">
                    <a16:creationId xmlns:a16="http://schemas.microsoft.com/office/drawing/2014/main" id="{1675C5B3-F2CB-4543-B3A8-FBFA48DCBEBE}"/>
                  </a:ext>
                </a:extLst>
              </p:cNvPr>
              <p:cNvSpPr>
                <a:spLocks noChangeShapeType="1"/>
              </p:cNvSpPr>
              <p:nvPr/>
            </p:nvSpPr>
            <p:spPr bwMode="auto">
              <a:xfrm>
                <a:off x="1776" y="163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直接连接符 1288209">
                <a:extLst>
                  <a:ext uri="{FF2B5EF4-FFF2-40B4-BE49-F238E27FC236}">
                    <a16:creationId xmlns:a16="http://schemas.microsoft.com/office/drawing/2014/main" id="{39C50AA8-B350-4D00-B6B1-937DE4DF57FC}"/>
                  </a:ext>
                </a:extLst>
              </p:cNvPr>
              <p:cNvSpPr>
                <a:spLocks noChangeShapeType="1"/>
              </p:cNvSpPr>
              <p:nvPr/>
            </p:nvSpPr>
            <p:spPr bwMode="auto">
              <a:xfrm>
                <a:off x="1776" y="220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直接连接符 1288210">
                <a:extLst>
                  <a:ext uri="{FF2B5EF4-FFF2-40B4-BE49-F238E27FC236}">
                    <a16:creationId xmlns:a16="http://schemas.microsoft.com/office/drawing/2014/main" id="{D00F0C88-1203-44F8-87BE-16DE57C69D7C}"/>
                  </a:ext>
                </a:extLst>
              </p:cNvPr>
              <p:cNvSpPr>
                <a:spLocks noChangeShapeType="1"/>
              </p:cNvSpPr>
              <p:nvPr/>
            </p:nvSpPr>
            <p:spPr bwMode="auto">
              <a:xfrm>
                <a:off x="1776" y="1657"/>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直接连接符 1288211">
                <a:extLst>
                  <a:ext uri="{FF2B5EF4-FFF2-40B4-BE49-F238E27FC236}">
                    <a16:creationId xmlns:a16="http://schemas.microsoft.com/office/drawing/2014/main" id="{4450478D-7BDE-4827-AACC-4970F00399C1}"/>
                  </a:ext>
                </a:extLst>
              </p:cNvPr>
              <p:cNvSpPr>
                <a:spLocks noChangeShapeType="1"/>
              </p:cNvSpPr>
              <p:nvPr/>
            </p:nvSpPr>
            <p:spPr bwMode="auto">
              <a:xfrm flipH="1">
                <a:off x="1344" y="172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直接连接符 1288212">
                <a:extLst>
                  <a:ext uri="{FF2B5EF4-FFF2-40B4-BE49-F238E27FC236}">
                    <a16:creationId xmlns:a16="http://schemas.microsoft.com/office/drawing/2014/main" id="{64D97C80-BEEA-4365-ACAC-6F9C4298D494}"/>
                  </a:ext>
                </a:extLst>
              </p:cNvPr>
              <p:cNvSpPr>
                <a:spLocks noChangeShapeType="1"/>
              </p:cNvSpPr>
              <p:nvPr/>
            </p:nvSpPr>
            <p:spPr bwMode="auto">
              <a:xfrm flipH="1">
                <a:off x="1344" y="220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文本框 1288213">
                <a:extLst>
                  <a:ext uri="{FF2B5EF4-FFF2-40B4-BE49-F238E27FC236}">
                    <a16:creationId xmlns:a16="http://schemas.microsoft.com/office/drawing/2014/main" id="{74F03906-FFFC-4B8D-9FC9-4B15F11407A3}"/>
                  </a:ext>
                </a:extLst>
              </p:cNvPr>
              <p:cNvSpPr txBox="1">
                <a:spLocks noChangeArrowheads="1"/>
              </p:cNvSpPr>
              <p:nvPr/>
            </p:nvSpPr>
            <p:spPr bwMode="auto">
              <a:xfrm>
                <a:off x="1334" y="1776"/>
                <a:ext cx="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p:txBody>
          </p:sp>
          <p:sp>
            <p:nvSpPr>
              <p:cNvPr id="53270" name="直接连接符 1288214">
                <a:extLst>
                  <a:ext uri="{FF2B5EF4-FFF2-40B4-BE49-F238E27FC236}">
                    <a16:creationId xmlns:a16="http://schemas.microsoft.com/office/drawing/2014/main" id="{DE310EA1-CAB7-4269-962D-8C0B5D7AF89C}"/>
                  </a:ext>
                </a:extLst>
              </p:cNvPr>
              <p:cNvSpPr>
                <a:spLocks noChangeShapeType="1"/>
              </p:cNvSpPr>
              <p:nvPr/>
            </p:nvSpPr>
            <p:spPr bwMode="auto">
              <a:xfrm flipH="1">
                <a:off x="1488" y="230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直接连接符 1288215">
                <a:extLst>
                  <a:ext uri="{FF2B5EF4-FFF2-40B4-BE49-F238E27FC236}">
                    <a16:creationId xmlns:a16="http://schemas.microsoft.com/office/drawing/2014/main" id="{2386B49D-054E-4DEF-B8D0-A05DF311A9F9}"/>
                  </a:ext>
                </a:extLst>
              </p:cNvPr>
              <p:cNvSpPr>
                <a:spLocks noChangeShapeType="1"/>
              </p:cNvSpPr>
              <p:nvPr/>
            </p:nvSpPr>
            <p:spPr bwMode="auto">
              <a:xfrm>
                <a:off x="1488" y="23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直接连接符 1288216">
                <a:extLst>
                  <a:ext uri="{FF2B5EF4-FFF2-40B4-BE49-F238E27FC236}">
                    <a16:creationId xmlns:a16="http://schemas.microsoft.com/office/drawing/2014/main" id="{AEFAEF1B-1085-4FCF-A8D6-E1B0866302EA}"/>
                  </a:ext>
                </a:extLst>
              </p:cNvPr>
              <p:cNvSpPr>
                <a:spLocks noChangeShapeType="1"/>
              </p:cNvSpPr>
              <p:nvPr/>
            </p:nvSpPr>
            <p:spPr bwMode="auto">
              <a:xfrm>
                <a:off x="1152" y="264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上箭头 1288217">
                <a:extLst>
                  <a:ext uri="{FF2B5EF4-FFF2-40B4-BE49-F238E27FC236}">
                    <a16:creationId xmlns:a16="http://schemas.microsoft.com/office/drawing/2014/main" id="{97884B61-3A75-46F0-BF4F-70F8E57479A9}"/>
                  </a:ext>
                </a:extLst>
              </p:cNvPr>
              <p:cNvSpPr>
                <a:spLocks noChangeArrowheads="1"/>
              </p:cNvSpPr>
              <p:nvPr/>
            </p:nvSpPr>
            <p:spPr bwMode="auto">
              <a:xfrm>
                <a:off x="1776" y="2352"/>
                <a:ext cx="144" cy="624"/>
              </a:xfrm>
              <a:prstGeom prst="upArrow">
                <a:avLst>
                  <a:gd name="adj1" fmla="val 50000"/>
                  <a:gd name="adj2" fmla="val 108193"/>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 useBgFill="1">
          <p:nvSpPr>
            <p:cNvPr id="53274" name="矩形 1288218">
              <a:extLst>
                <a:ext uri="{FF2B5EF4-FFF2-40B4-BE49-F238E27FC236}">
                  <a16:creationId xmlns:a16="http://schemas.microsoft.com/office/drawing/2014/main" id="{BED7C269-2920-4653-BEAF-4814B22B4514}"/>
                </a:ext>
              </a:extLst>
            </p:cNvPr>
            <p:cNvSpPr>
              <a:spLocks noChangeArrowheads="1"/>
            </p:cNvSpPr>
            <p:nvPr/>
          </p:nvSpPr>
          <p:spPr bwMode="auto">
            <a:xfrm>
              <a:off x="3781" y="2065"/>
              <a:ext cx="480" cy="72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400">
                  <a:latin typeface="Times New Roman" panose="02020603050405020304" pitchFamily="18" charset="0"/>
                </a:rPr>
                <a:t>CS</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16K*8</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WE</a:t>
              </a:r>
            </a:p>
          </p:txBody>
        </p:sp>
        <p:sp>
          <p:nvSpPr>
            <p:cNvPr id="53275" name="直接连接符 1288219">
              <a:extLst>
                <a:ext uri="{FF2B5EF4-FFF2-40B4-BE49-F238E27FC236}">
                  <a16:creationId xmlns:a16="http://schemas.microsoft.com/office/drawing/2014/main" id="{F3EFCE6A-1B3A-4958-B7CA-21E7348B6663}"/>
                </a:ext>
              </a:extLst>
            </p:cNvPr>
            <p:cNvSpPr>
              <a:spLocks noChangeShapeType="1"/>
            </p:cNvSpPr>
            <p:nvPr/>
          </p:nvSpPr>
          <p:spPr bwMode="auto">
            <a:xfrm>
              <a:off x="3925" y="206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直接连接符 1288220">
              <a:extLst>
                <a:ext uri="{FF2B5EF4-FFF2-40B4-BE49-F238E27FC236}">
                  <a16:creationId xmlns:a16="http://schemas.microsoft.com/office/drawing/2014/main" id="{7AE1A53D-9F96-49E2-88CF-1BF92450C380}"/>
                </a:ext>
              </a:extLst>
            </p:cNvPr>
            <p:cNvSpPr>
              <a:spLocks noChangeShapeType="1"/>
            </p:cNvSpPr>
            <p:nvPr/>
          </p:nvSpPr>
          <p:spPr bwMode="auto">
            <a:xfrm>
              <a:off x="3925" y="2641"/>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直接连接符 1288221">
              <a:extLst>
                <a:ext uri="{FF2B5EF4-FFF2-40B4-BE49-F238E27FC236}">
                  <a16:creationId xmlns:a16="http://schemas.microsoft.com/office/drawing/2014/main" id="{34A09470-CA4C-44E8-9F3F-89212B706332}"/>
                </a:ext>
              </a:extLst>
            </p:cNvPr>
            <p:cNvSpPr>
              <a:spLocks noChangeShapeType="1"/>
            </p:cNvSpPr>
            <p:nvPr/>
          </p:nvSpPr>
          <p:spPr bwMode="auto">
            <a:xfrm>
              <a:off x="3925" y="209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直接连接符 1288222">
              <a:extLst>
                <a:ext uri="{FF2B5EF4-FFF2-40B4-BE49-F238E27FC236}">
                  <a16:creationId xmlns:a16="http://schemas.microsoft.com/office/drawing/2014/main" id="{62037AC7-ABC0-4E6E-8E91-35D14A21EA25}"/>
                </a:ext>
              </a:extLst>
            </p:cNvPr>
            <p:cNvSpPr>
              <a:spLocks noChangeShapeType="1"/>
            </p:cNvSpPr>
            <p:nvPr/>
          </p:nvSpPr>
          <p:spPr bwMode="auto">
            <a:xfrm flipH="1">
              <a:off x="3493" y="216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直接连接符 1288223">
              <a:extLst>
                <a:ext uri="{FF2B5EF4-FFF2-40B4-BE49-F238E27FC236}">
                  <a16:creationId xmlns:a16="http://schemas.microsoft.com/office/drawing/2014/main" id="{619B044A-0C48-440D-9877-3C39DE223916}"/>
                </a:ext>
              </a:extLst>
            </p:cNvPr>
            <p:cNvSpPr>
              <a:spLocks noChangeShapeType="1"/>
            </p:cNvSpPr>
            <p:nvPr/>
          </p:nvSpPr>
          <p:spPr bwMode="auto">
            <a:xfrm flipH="1">
              <a:off x="3493" y="264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文本框 1288224">
              <a:extLst>
                <a:ext uri="{FF2B5EF4-FFF2-40B4-BE49-F238E27FC236}">
                  <a16:creationId xmlns:a16="http://schemas.microsoft.com/office/drawing/2014/main" id="{68F493A7-4C0B-4033-BD2B-30EE07EF91ED}"/>
                </a:ext>
              </a:extLst>
            </p:cNvPr>
            <p:cNvSpPr txBox="1">
              <a:spLocks noChangeArrowheads="1"/>
            </p:cNvSpPr>
            <p:nvPr/>
          </p:nvSpPr>
          <p:spPr bwMode="auto">
            <a:xfrm>
              <a:off x="3483" y="2209"/>
              <a:ext cx="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p:txBody>
        </p:sp>
        <p:sp>
          <p:nvSpPr>
            <p:cNvPr id="53281" name="直接连接符 1288225">
              <a:extLst>
                <a:ext uri="{FF2B5EF4-FFF2-40B4-BE49-F238E27FC236}">
                  <a16:creationId xmlns:a16="http://schemas.microsoft.com/office/drawing/2014/main" id="{9F5BEA97-6165-4CE9-8EFE-8065B457426C}"/>
                </a:ext>
              </a:extLst>
            </p:cNvPr>
            <p:cNvSpPr>
              <a:spLocks noChangeShapeType="1"/>
            </p:cNvSpPr>
            <p:nvPr/>
          </p:nvSpPr>
          <p:spPr bwMode="auto">
            <a:xfrm flipH="1">
              <a:off x="3637" y="273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直接连接符 1288226">
              <a:extLst>
                <a:ext uri="{FF2B5EF4-FFF2-40B4-BE49-F238E27FC236}">
                  <a16:creationId xmlns:a16="http://schemas.microsoft.com/office/drawing/2014/main" id="{3E56DE01-8A8C-43DB-B1FC-A20D3098E772}"/>
                </a:ext>
              </a:extLst>
            </p:cNvPr>
            <p:cNvSpPr>
              <a:spLocks noChangeShapeType="1"/>
            </p:cNvSpPr>
            <p:nvPr/>
          </p:nvSpPr>
          <p:spPr bwMode="auto">
            <a:xfrm>
              <a:off x="3637" y="2737"/>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直接连接符 1288227">
              <a:extLst>
                <a:ext uri="{FF2B5EF4-FFF2-40B4-BE49-F238E27FC236}">
                  <a16:creationId xmlns:a16="http://schemas.microsoft.com/office/drawing/2014/main" id="{6789F32B-A2C9-4008-8B68-070D6F3A9B7B}"/>
                </a:ext>
              </a:extLst>
            </p:cNvPr>
            <p:cNvSpPr>
              <a:spLocks noChangeShapeType="1"/>
            </p:cNvSpPr>
            <p:nvPr/>
          </p:nvSpPr>
          <p:spPr bwMode="auto">
            <a:xfrm>
              <a:off x="3301" y="3073"/>
              <a:ext cx="11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上箭头 1288228">
              <a:extLst>
                <a:ext uri="{FF2B5EF4-FFF2-40B4-BE49-F238E27FC236}">
                  <a16:creationId xmlns:a16="http://schemas.microsoft.com/office/drawing/2014/main" id="{9647CB9A-9E6B-40B8-A459-C19CEEFEFE84}"/>
                </a:ext>
              </a:extLst>
            </p:cNvPr>
            <p:cNvSpPr>
              <a:spLocks noChangeArrowheads="1"/>
            </p:cNvSpPr>
            <p:nvPr/>
          </p:nvSpPr>
          <p:spPr bwMode="auto">
            <a:xfrm>
              <a:off x="3925" y="2785"/>
              <a:ext cx="144" cy="624"/>
            </a:xfrm>
            <a:prstGeom prst="upArrow">
              <a:avLst>
                <a:gd name="adj1" fmla="val 50000"/>
                <a:gd name="adj2" fmla="val 108193"/>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3285" name="矩形 1288229">
              <a:extLst>
                <a:ext uri="{FF2B5EF4-FFF2-40B4-BE49-F238E27FC236}">
                  <a16:creationId xmlns:a16="http://schemas.microsoft.com/office/drawing/2014/main" id="{45E84C6D-D809-4F98-BE3D-85742A6A36D4}"/>
                </a:ext>
              </a:extLst>
            </p:cNvPr>
            <p:cNvSpPr>
              <a:spLocks noChangeArrowheads="1"/>
            </p:cNvSpPr>
            <p:nvPr/>
          </p:nvSpPr>
          <p:spPr bwMode="auto">
            <a:xfrm>
              <a:off x="4549" y="2065"/>
              <a:ext cx="480" cy="72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400">
                  <a:latin typeface="Times New Roman" panose="02020603050405020304" pitchFamily="18" charset="0"/>
                </a:rPr>
                <a:t>CS</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16K*8</a:t>
              </a:r>
            </a:p>
            <a:p>
              <a:pPr algn="ctr">
                <a:spcBef>
                  <a:spcPct val="0"/>
                </a:spcBef>
              </a:pPr>
              <a:endParaRPr lang="en-US" altLang="zh-CN" sz="1400">
                <a:latin typeface="Times New Roman" panose="02020603050405020304" pitchFamily="18" charset="0"/>
              </a:endParaRPr>
            </a:p>
            <a:p>
              <a:pPr algn="ctr">
                <a:spcBef>
                  <a:spcPct val="0"/>
                </a:spcBef>
              </a:pPr>
              <a:r>
                <a:rPr lang="en-US" altLang="zh-CN" sz="1400">
                  <a:latin typeface="Times New Roman" panose="02020603050405020304" pitchFamily="18" charset="0"/>
                </a:rPr>
                <a:t>WE</a:t>
              </a:r>
            </a:p>
          </p:txBody>
        </p:sp>
        <p:sp>
          <p:nvSpPr>
            <p:cNvPr id="53286" name="直接连接符 1288230">
              <a:extLst>
                <a:ext uri="{FF2B5EF4-FFF2-40B4-BE49-F238E27FC236}">
                  <a16:creationId xmlns:a16="http://schemas.microsoft.com/office/drawing/2014/main" id="{DD0160BB-3350-46B9-A82D-83F6B3AEE46D}"/>
                </a:ext>
              </a:extLst>
            </p:cNvPr>
            <p:cNvSpPr>
              <a:spLocks noChangeShapeType="1"/>
            </p:cNvSpPr>
            <p:nvPr/>
          </p:nvSpPr>
          <p:spPr bwMode="auto">
            <a:xfrm>
              <a:off x="4693" y="206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直接连接符 1288231">
              <a:extLst>
                <a:ext uri="{FF2B5EF4-FFF2-40B4-BE49-F238E27FC236}">
                  <a16:creationId xmlns:a16="http://schemas.microsoft.com/office/drawing/2014/main" id="{BDC26EF6-AE9E-4AEC-ABD0-49F62078806F}"/>
                </a:ext>
              </a:extLst>
            </p:cNvPr>
            <p:cNvSpPr>
              <a:spLocks noChangeShapeType="1"/>
            </p:cNvSpPr>
            <p:nvPr/>
          </p:nvSpPr>
          <p:spPr bwMode="auto">
            <a:xfrm>
              <a:off x="4693" y="2641"/>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直接连接符 1288232">
              <a:extLst>
                <a:ext uri="{FF2B5EF4-FFF2-40B4-BE49-F238E27FC236}">
                  <a16:creationId xmlns:a16="http://schemas.microsoft.com/office/drawing/2014/main" id="{C475F6B2-1F64-451C-85A7-6E86F30D7C64}"/>
                </a:ext>
              </a:extLst>
            </p:cNvPr>
            <p:cNvSpPr>
              <a:spLocks noChangeShapeType="1"/>
            </p:cNvSpPr>
            <p:nvPr/>
          </p:nvSpPr>
          <p:spPr bwMode="auto">
            <a:xfrm>
              <a:off x="4693" y="209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直接连接符 1288233">
              <a:extLst>
                <a:ext uri="{FF2B5EF4-FFF2-40B4-BE49-F238E27FC236}">
                  <a16:creationId xmlns:a16="http://schemas.microsoft.com/office/drawing/2014/main" id="{AA5FC59F-9529-4015-BA2D-A481BFF5257D}"/>
                </a:ext>
              </a:extLst>
            </p:cNvPr>
            <p:cNvSpPr>
              <a:spLocks noChangeShapeType="1"/>
            </p:cNvSpPr>
            <p:nvPr/>
          </p:nvSpPr>
          <p:spPr bwMode="auto">
            <a:xfrm flipH="1">
              <a:off x="4261" y="216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直接连接符 1288234">
              <a:extLst>
                <a:ext uri="{FF2B5EF4-FFF2-40B4-BE49-F238E27FC236}">
                  <a16:creationId xmlns:a16="http://schemas.microsoft.com/office/drawing/2014/main" id="{056E6596-7F96-4956-BFA1-F690456D22EB}"/>
                </a:ext>
              </a:extLst>
            </p:cNvPr>
            <p:cNvSpPr>
              <a:spLocks noChangeShapeType="1"/>
            </p:cNvSpPr>
            <p:nvPr/>
          </p:nvSpPr>
          <p:spPr bwMode="auto">
            <a:xfrm flipH="1">
              <a:off x="4261" y="2641"/>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1" name="文本框 1288235">
              <a:extLst>
                <a:ext uri="{FF2B5EF4-FFF2-40B4-BE49-F238E27FC236}">
                  <a16:creationId xmlns:a16="http://schemas.microsoft.com/office/drawing/2014/main" id="{691F0035-98ED-4D32-8F5C-42775AE5F8BA}"/>
                </a:ext>
              </a:extLst>
            </p:cNvPr>
            <p:cNvSpPr txBox="1">
              <a:spLocks noChangeArrowheads="1"/>
            </p:cNvSpPr>
            <p:nvPr/>
          </p:nvSpPr>
          <p:spPr bwMode="auto">
            <a:xfrm>
              <a:off x="4251" y="2209"/>
              <a:ext cx="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a:p>
              <a:pPr algn="ctr">
                <a:spcBef>
                  <a:spcPct val="0"/>
                </a:spcBef>
              </a:pPr>
              <a:r>
                <a:rPr lang="zh-CN" altLang="en-US" sz="1200">
                  <a:latin typeface="Times New Roman" panose="02020603050405020304" pitchFamily="18" charset="0"/>
                </a:rPr>
                <a:t>、</a:t>
              </a:r>
            </a:p>
          </p:txBody>
        </p:sp>
        <p:sp>
          <p:nvSpPr>
            <p:cNvPr id="53292" name="直接连接符 1288236">
              <a:extLst>
                <a:ext uri="{FF2B5EF4-FFF2-40B4-BE49-F238E27FC236}">
                  <a16:creationId xmlns:a16="http://schemas.microsoft.com/office/drawing/2014/main" id="{5A14C590-AD10-4987-BB59-CBF7C5B7FD64}"/>
                </a:ext>
              </a:extLst>
            </p:cNvPr>
            <p:cNvSpPr>
              <a:spLocks noChangeShapeType="1"/>
            </p:cNvSpPr>
            <p:nvPr/>
          </p:nvSpPr>
          <p:spPr bwMode="auto">
            <a:xfrm flipH="1">
              <a:off x="4405" y="2737"/>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3" name="直接连接符 1288237">
              <a:extLst>
                <a:ext uri="{FF2B5EF4-FFF2-40B4-BE49-F238E27FC236}">
                  <a16:creationId xmlns:a16="http://schemas.microsoft.com/office/drawing/2014/main" id="{A8F469B7-4AA1-475D-BA5D-9F7B86CC1B19}"/>
                </a:ext>
              </a:extLst>
            </p:cNvPr>
            <p:cNvSpPr>
              <a:spLocks noChangeShapeType="1"/>
            </p:cNvSpPr>
            <p:nvPr/>
          </p:nvSpPr>
          <p:spPr bwMode="auto">
            <a:xfrm>
              <a:off x="4405" y="2737"/>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上箭头 1288238">
              <a:extLst>
                <a:ext uri="{FF2B5EF4-FFF2-40B4-BE49-F238E27FC236}">
                  <a16:creationId xmlns:a16="http://schemas.microsoft.com/office/drawing/2014/main" id="{832B9C39-85A4-4CFD-B12B-536A14AEE651}"/>
                </a:ext>
              </a:extLst>
            </p:cNvPr>
            <p:cNvSpPr>
              <a:spLocks noChangeArrowheads="1"/>
            </p:cNvSpPr>
            <p:nvPr/>
          </p:nvSpPr>
          <p:spPr bwMode="auto">
            <a:xfrm>
              <a:off x="4693" y="2785"/>
              <a:ext cx="144" cy="624"/>
            </a:xfrm>
            <a:prstGeom prst="upArrow">
              <a:avLst>
                <a:gd name="adj1" fmla="val 50000"/>
                <a:gd name="adj2" fmla="val 108193"/>
              </a:avLst>
            </a:prstGeom>
            <a:solidFill>
              <a:schemeClr val="bg1"/>
            </a:solidFill>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3295" name="左箭头 1288239">
              <a:extLst>
                <a:ext uri="{FF2B5EF4-FFF2-40B4-BE49-F238E27FC236}">
                  <a16:creationId xmlns:a16="http://schemas.microsoft.com/office/drawing/2014/main" id="{681519DF-26D2-4AB4-B8DD-2A1DFEEB0138}"/>
                </a:ext>
              </a:extLst>
            </p:cNvPr>
            <p:cNvSpPr>
              <a:spLocks noChangeArrowheads="1"/>
            </p:cNvSpPr>
            <p:nvPr/>
          </p:nvSpPr>
          <p:spPr bwMode="auto">
            <a:xfrm>
              <a:off x="1045" y="3361"/>
              <a:ext cx="3792" cy="192"/>
            </a:xfrm>
            <a:prstGeom prst="leftArrow">
              <a:avLst>
                <a:gd name="adj1" fmla="val 50000"/>
                <a:gd name="adj2" fmla="val 493750"/>
              </a:avLst>
            </a:prstGeom>
            <a:ln w="9525">
              <a:solidFill>
                <a:schemeClr val="tx1"/>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3296" name="文本框 1288240">
              <a:extLst>
                <a:ext uri="{FF2B5EF4-FFF2-40B4-BE49-F238E27FC236}">
                  <a16:creationId xmlns:a16="http://schemas.microsoft.com/office/drawing/2014/main" id="{08672C42-4B94-4EA9-83E1-D2AB83C8546F}"/>
                </a:ext>
              </a:extLst>
            </p:cNvPr>
            <p:cNvSpPr txBox="1">
              <a:spLocks noChangeArrowheads="1"/>
            </p:cNvSpPr>
            <p:nvPr/>
          </p:nvSpPr>
          <p:spPr bwMode="auto">
            <a:xfrm>
              <a:off x="1641" y="2017"/>
              <a:ext cx="2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A</a:t>
              </a:r>
              <a:r>
                <a:rPr lang="en-US" altLang="zh-CN" baseline="-25000">
                  <a:latin typeface="Times New Roman" panose="02020603050405020304" pitchFamily="18" charset="0"/>
                </a:rPr>
                <a:t>0</a:t>
              </a:r>
              <a:endParaRPr lang="en-US" altLang="zh-CN">
                <a:latin typeface="Times New Roman" panose="02020603050405020304" pitchFamily="18" charset="0"/>
              </a:endParaRPr>
            </a:p>
          </p:txBody>
        </p:sp>
        <p:sp>
          <p:nvSpPr>
            <p:cNvPr id="53297" name="文本框 1288241">
              <a:extLst>
                <a:ext uri="{FF2B5EF4-FFF2-40B4-BE49-F238E27FC236}">
                  <a16:creationId xmlns:a16="http://schemas.microsoft.com/office/drawing/2014/main" id="{355B257D-EC85-4F8E-B45D-F1EBB5400272}"/>
                </a:ext>
              </a:extLst>
            </p:cNvPr>
            <p:cNvSpPr txBox="1">
              <a:spLocks noChangeArrowheads="1"/>
            </p:cNvSpPr>
            <p:nvPr/>
          </p:nvSpPr>
          <p:spPr bwMode="auto">
            <a:xfrm>
              <a:off x="1593" y="24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A</a:t>
              </a:r>
              <a:r>
                <a:rPr lang="en-US" altLang="zh-CN" baseline="-25000">
                  <a:latin typeface="Times New Roman" panose="02020603050405020304" pitchFamily="18" charset="0"/>
                </a:rPr>
                <a:t>13</a:t>
              </a:r>
              <a:endParaRPr lang="en-US" altLang="zh-CN">
                <a:latin typeface="Times New Roman" panose="02020603050405020304" pitchFamily="18" charset="0"/>
              </a:endParaRPr>
            </a:p>
          </p:txBody>
        </p:sp>
        <p:sp>
          <p:nvSpPr>
            <p:cNvPr id="53298" name="文本框 1288242">
              <a:extLst>
                <a:ext uri="{FF2B5EF4-FFF2-40B4-BE49-F238E27FC236}">
                  <a16:creationId xmlns:a16="http://schemas.microsoft.com/office/drawing/2014/main" id="{8FD6D76C-D768-40B6-8092-0C7E8E93A262}"/>
                </a:ext>
              </a:extLst>
            </p:cNvPr>
            <p:cNvSpPr txBox="1">
              <a:spLocks noChangeArrowheads="1"/>
            </p:cNvSpPr>
            <p:nvPr/>
          </p:nvSpPr>
          <p:spPr bwMode="auto">
            <a:xfrm>
              <a:off x="1307" y="2953"/>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WE</a:t>
              </a:r>
            </a:p>
          </p:txBody>
        </p:sp>
        <p:sp>
          <p:nvSpPr>
            <p:cNvPr id="53299" name="直接连接符 1288243">
              <a:extLst>
                <a:ext uri="{FF2B5EF4-FFF2-40B4-BE49-F238E27FC236}">
                  <a16:creationId xmlns:a16="http://schemas.microsoft.com/office/drawing/2014/main" id="{5F25E132-F6D4-4FA3-9757-52B27707899D}"/>
                </a:ext>
              </a:extLst>
            </p:cNvPr>
            <p:cNvSpPr>
              <a:spLocks noChangeShapeType="1"/>
            </p:cNvSpPr>
            <p:nvPr/>
          </p:nvSpPr>
          <p:spPr bwMode="auto">
            <a:xfrm>
              <a:off x="1381" y="2977"/>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0" name="文本框 1288244">
              <a:extLst>
                <a:ext uri="{FF2B5EF4-FFF2-40B4-BE49-F238E27FC236}">
                  <a16:creationId xmlns:a16="http://schemas.microsoft.com/office/drawing/2014/main" id="{BE4F2353-70F9-46A5-BAA5-E5CA9DA95B94}"/>
                </a:ext>
              </a:extLst>
            </p:cNvPr>
            <p:cNvSpPr txBox="1">
              <a:spLocks noChangeArrowheads="1"/>
            </p:cNvSpPr>
            <p:nvPr/>
          </p:nvSpPr>
          <p:spPr bwMode="auto">
            <a:xfrm>
              <a:off x="748" y="3217"/>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D</a:t>
              </a:r>
              <a:r>
                <a:rPr lang="en-US" altLang="zh-CN" baseline="-25000">
                  <a:latin typeface="Times New Roman" panose="02020603050405020304" pitchFamily="18" charset="0"/>
                </a:rPr>
                <a:t>0</a:t>
              </a:r>
              <a:r>
                <a:rPr lang="en-US" altLang="zh-CN">
                  <a:latin typeface="Times New Roman" panose="02020603050405020304" pitchFamily="18" charset="0"/>
                </a:rPr>
                <a:t>~D</a:t>
              </a:r>
              <a:r>
                <a:rPr lang="en-US" altLang="zh-CN" baseline="-25000">
                  <a:latin typeface="Times New Roman" panose="02020603050405020304" pitchFamily="18" charset="0"/>
                </a:rPr>
                <a:t>7</a:t>
              </a:r>
              <a:endParaRPr lang="en-US" altLang="zh-CN">
                <a:latin typeface="Times New Roman" panose="02020603050405020304" pitchFamily="18" charset="0"/>
              </a:endParaRPr>
            </a:p>
          </p:txBody>
        </p:sp>
        <p:sp useBgFill="1">
          <p:nvSpPr>
            <p:cNvPr id="53301" name="矩形 1288245">
              <a:extLst>
                <a:ext uri="{FF2B5EF4-FFF2-40B4-BE49-F238E27FC236}">
                  <a16:creationId xmlns:a16="http://schemas.microsoft.com/office/drawing/2014/main" id="{465EEF02-9092-428D-A356-018BB988AAE5}"/>
                </a:ext>
              </a:extLst>
            </p:cNvPr>
            <p:cNvSpPr>
              <a:spLocks noChangeArrowheads="1"/>
            </p:cNvSpPr>
            <p:nvPr/>
          </p:nvSpPr>
          <p:spPr bwMode="auto">
            <a:xfrm>
              <a:off x="1765" y="913"/>
              <a:ext cx="336" cy="672"/>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2:4</a:t>
              </a:r>
            </a:p>
            <a:p>
              <a:pPr algn="ctr">
                <a:spcBef>
                  <a:spcPct val="0"/>
                </a:spcBef>
              </a:pPr>
              <a:r>
                <a:rPr lang="zh-CN" altLang="en-US" sz="1600">
                  <a:latin typeface="Times New Roman" panose="02020603050405020304" pitchFamily="18" charset="0"/>
                </a:rPr>
                <a:t>译</a:t>
              </a:r>
            </a:p>
            <a:p>
              <a:pPr algn="ctr">
                <a:spcBef>
                  <a:spcPct val="0"/>
                </a:spcBef>
              </a:pPr>
              <a:r>
                <a:rPr lang="zh-CN" altLang="en-US" sz="1600">
                  <a:latin typeface="Times New Roman" panose="02020603050405020304" pitchFamily="18" charset="0"/>
                </a:rPr>
                <a:t>码</a:t>
              </a:r>
            </a:p>
            <a:p>
              <a:pPr algn="ctr">
                <a:spcBef>
                  <a:spcPct val="0"/>
                </a:spcBef>
              </a:pPr>
              <a:r>
                <a:rPr lang="zh-CN" altLang="en-US" sz="1600">
                  <a:latin typeface="Times New Roman" panose="02020603050405020304" pitchFamily="18" charset="0"/>
                </a:rPr>
                <a:t>器</a:t>
              </a:r>
            </a:p>
          </p:txBody>
        </p:sp>
        <p:sp>
          <p:nvSpPr>
            <p:cNvPr id="53302" name="直接连接符 1288246">
              <a:extLst>
                <a:ext uri="{FF2B5EF4-FFF2-40B4-BE49-F238E27FC236}">
                  <a16:creationId xmlns:a16="http://schemas.microsoft.com/office/drawing/2014/main" id="{78CB7BEE-E8B5-48C3-8941-9155D8D69152}"/>
                </a:ext>
              </a:extLst>
            </p:cNvPr>
            <p:cNvSpPr>
              <a:spLocks noChangeShapeType="1"/>
            </p:cNvSpPr>
            <p:nvPr/>
          </p:nvSpPr>
          <p:spPr bwMode="auto">
            <a:xfrm flipH="1">
              <a:off x="1525" y="100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3" name="直接连接符 1288247">
              <a:extLst>
                <a:ext uri="{FF2B5EF4-FFF2-40B4-BE49-F238E27FC236}">
                  <a16:creationId xmlns:a16="http://schemas.microsoft.com/office/drawing/2014/main" id="{C7FF24A7-3397-4067-B196-7AB473B52266}"/>
                </a:ext>
              </a:extLst>
            </p:cNvPr>
            <p:cNvSpPr>
              <a:spLocks noChangeShapeType="1"/>
            </p:cNvSpPr>
            <p:nvPr/>
          </p:nvSpPr>
          <p:spPr bwMode="auto">
            <a:xfrm flipH="1">
              <a:off x="1525" y="1441"/>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文本框 1288248">
              <a:extLst>
                <a:ext uri="{FF2B5EF4-FFF2-40B4-BE49-F238E27FC236}">
                  <a16:creationId xmlns:a16="http://schemas.microsoft.com/office/drawing/2014/main" id="{BDF3F9F0-0F88-47C0-852E-1684B7750BD5}"/>
                </a:ext>
              </a:extLst>
            </p:cNvPr>
            <p:cNvSpPr txBox="1">
              <a:spLocks noChangeArrowheads="1"/>
            </p:cNvSpPr>
            <p:nvPr/>
          </p:nvSpPr>
          <p:spPr bwMode="auto">
            <a:xfrm>
              <a:off x="1181" y="856"/>
              <a:ext cx="2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A</a:t>
              </a:r>
              <a:r>
                <a:rPr lang="en-US" altLang="zh-CN" sz="1600" baseline="-25000">
                  <a:latin typeface="Times New Roman" panose="02020603050405020304" pitchFamily="18" charset="0"/>
                </a:rPr>
                <a:t>15</a:t>
              </a:r>
              <a:endParaRPr lang="en-US" altLang="zh-CN" sz="1600">
                <a:latin typeface="Times New Roman" panose="02020603050405020304" pitchFamily="18" charset="0"/>
              </a:endParaRPr>
            </a:p>
          </p:txBody>
        </p:sp>
        <p:sp>
          <p:nvSpPr>
            <p:cNvPr id="53305" name="文本框 1288249">
              <a:extLst>
                <a:ext uri="{FF2B5EF4-FFF2-40B4-BE49-F238E27FC236}">
                  <a16:creationId xmlns:a16="http://schemas.microsoft.com/office/drawing/2014/main" id="{06D3DF03-0E0A-490E-A971-0134FCCCE6F2}"/>
                </a:ext>
              </a:extLst>
            </p:cNvPr>
            <p:cNvSpPr txBox="1">
              <a:spLocks noChangeArrowheads="1"/>
            </p:cNvSpPr>
            <p:nvPr/>
          </p:nvSpPr>
          <p:spPr bwMode="auto">
            <a:xfrm>
              <a:off x="1181" y="1325"/>
              <a:ext cx="2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A</a:t>
              </a:r>
              <a:r>
                <a:rPr lang="en-US" altLang="zh-CN" sz="1600" baseline="-25000">
                  <a:latin typeface="Times New Roman" panose="02020603050405020304" pitchFamily="18" charset="0"/>
                </a:rPr>
                <a:t>14</a:t>
              </a:r>
              <a:endParaRPr lang="en-US" altLang="zh-CN" sz="1600">
                <a:latin typeface="Times New Roman" panose="02020603050405020304" pitchFamily="18" charset="0"/>
              </a:endParaRPr>
            </a:p>
          </p:txBody>
        </p:sp>
        <p:sp>
          <p:nvSpPr>
            <p:cNvPr id="53306" name="直接连接符 1288250">
              <a:extLst>
                <a:ext uri="{FF2B5EF4-FFF2-40B4-BE49-F238E27FC236}">
                  <a16:creationId xmlns:a16="http://schemas.microsoft.com/office/drawing/2014/main" id="{3C08E253-4033-4F95-BF8B-9124E3225B22}"/>
                </a:ext>
              </a:extLst>
            </p:cNvPr>
            <p:cNvSpPr>
              <a:spLocks noChangeShapeType="1"/>
            </p:cNvSpPr>
            <p:nvPr/>
          </p:nvSpPr>
          <p:spPr bwMode="auto">
            <a:xfrm>
              <a:off x="2101" y="1489"/>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7" name="直接连接符 1288251">
              <a:extLst>
                <a:ext uri="{FF2B5EF4-FFF2-40B4-BE49-F238E27FC236}">
                  <a16:creationId xmlns:a16="http://schemas.microsoft.com/office/drawing/2014/main" id="{5BD0817C-920E-48CA-B476-CC6A6E24996B}"/>
                </a:ext>
              </a:extLst>
            </p:cNvPr>
            <p:cNvSpPr>
              <a:spLocks noChangeShapeType="1"/>
            </p:cNvSpPr>
            <p:nvPr/>
          </p:nvSpPr>
          <p:spPr bwMode="auto">
            <a:xfrm>
              <a:off x="2293" y="1489"/>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8" name="直接连接符 1288252">
              <a:extLst>
                <a:ext uri="{FF2B5EF4-FFF2-40B4-BE49-F238E27FC236}">
                  <a16:creationId xmlns:a16="http://schemas.microsoft.com/office/drawing/2014/main" id="{1168A574-26E7-4A23-AB17-E75EF692D044}"/>
                </a:ext>
              </a:extLst>
            </p:cNvPr>
            <p:cNvSpPr>
              <a:spLocks noChangeShapeType="1"/>
            </p:cNvSpPr>
            <p:nvPr/>
          </p:nvSpPr>
          <p:spPr bwMode="auto">
            <a:xfrm>
              <a:off x="2101" y="1345"/>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9" name="直接连接符 1288253">
              <a:extLst>
                <a:ext uri="{FF2B5EF4-FFF2-40B4-BE49-F238E27FC236}">
                  <a16:creationId xmlns:a16="http://schemas.microsoft.com/office/drawing/2014/main" id="{1F55AC48-CD6A-47E8-B692-BC27F8B8C94C}"/>
                </a:ext>
              </a:extLst>
            </p:cNvPr>
            <p:cNvSpPr>
              <a:spLocks noChangeShapeType="1"/>
            </p:cNvSpPr>
            <p:nvPr/>
          </p:nvSpPr>
          <p:spPr bwMode="auto">
            <a:xfrm>
              <a:off x="3109" y="1345"/>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0" name="直接连接符 1288254">
              <a:extLst>
                <a:ext uri="{FF2B5EF4-FFF2-40B4-BE49-F238E27FC236}">
                  <a16:creationId xmlns:a16="http://schemas.microsoft.com/office/drawing/2014/main" id="{325E035D-5DEA-46D9-95C3-5B0178B0E7B6}"/>
                </a:ext>
              </a:extLst>
            </p:cNvPr>
            <p:cNvSpPr>
              <a:spLocks noChangeShapeType="1"/>
            </p:cNvSpPr>
            <p:nvPr/>
          </p:nvSpPr>
          <p:spPr bwMode="auto">
            <a:xfrm>
              <a:off x="2101" y="120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直接连接符 1288255">
              <a:extLst>
                <a:ext uri="{FF2B5EF4-FFF2-40B4-BE49-F238E27FC236}">
                  <a16:creationId xmlns:a16="http://schemas.microsoft.com/office/drawing/2014/main" id="{2AEA7843-67E0-46D0-BD44-10113D860F23}"/>
                </a:ext>
              </a:extLst>
            </p:cNvPr>
            <p:cNvSpPr>
              <a:spLocks noChangeShapeType="1"/>
            </p:cNvSpPr>
            <p:nvPr/>
          </p:nvSpPr>
          <p:spPr bwMode="auto">
            <a:xfrm>
              <a:off x="3877" y="1201"/>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2" name="直接连接符 1288256">
              <a:extLst>
                <a:ext uri="{FF2B5EF4-FFF2-40B4-BE49-F238E27FC236}">
                  <a16:creationId xmlns:a16="http://schemas.microsoft.com/office/drawing/2014/main" id="{3912CA53-3C13-4EB5-8717-2B5F70BE2F08}"/>
                </a:ext>
              </a:extLst>
            </p:cNvPr>
            <p:cNvSpPr>
              <a:spLocks noChangeShapeType="1"/>
            </p:cNvSpPr>
            <p:nvPr/>
          </p:nvSpPr>
          <p:spPr bwMode="auto">
            <a:xfrm>
              <a:off x="2101" y="1009"/>
              <a:ext cx="26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直接连接符 1288257">
              <a:extLst>
                <a:ext uri="{FF2B5EF4-FFF2-40B4-BE49-F238E27FC236}">
                  <a16:creationId xmlns:a16="http://schemas.microsoft.com/office/drawing/2014/main" id="{DA6C246A-BEC8-4551-BC31-1757C307765B}"/>
                </a:ext>
              </a:extLst>
            </p:cNvPr>
            <p:cNvSpPr>
              <a:spLocks noChangeShapeType="1"/>
            </p:cNvSpPr>
            <p:nvPr/>
          </p:nvSpPr>
          <p:spPr bwMode="auto">
            <a:xfrm>
              <a:off x="4741" y="1009"/>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4" name="文本框 1288258">
              <a:extLst>
                <a:ext uri="{FF2B5EF4-FFF2-40B4-BE49-F238E27FC236}">
                  <a16:creationId xmlns:a16="http://schemas.microsoft.com/office/drawing/2014/main" id="{DA5CFC9B-8EE5-411D-BDF3-1EB0D32EE4B2}"/>
                </a:ext>
              </a:extLst>
            </p:cNvPr>
            <p:cNvSpPr txBox="1">
              <a:spLocks noChangeArrowheads="1"/>
            </p:cNvSpPr>
            <p:nvPr/>
          </p:nvSpPr>
          <p:spPr bwMode="auto">
            <a:xfrm>
              <a:off x="2101" y="84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3</a:t>
              </a:r>
            </a:p>
          </p:txBody>
        </p:sp>
        <p:sp>
          <p:nvSpPr>
            <p:cNvPr id="53315" name="文本框 1288259">
              <a:extLst>
                <a:ext uri="{FF2B5EF4-FFF2-40B4-BE49-F238E27FC236}">
                  <a16:creationId xmlns:a16="http://schemas.microsoft.com/office/drawing/2014/main" id="{B9887193-8BC6-4D85-AC37-1DD1932AE151}"/>
                </a:ext>
              </a:extLst>
            </p:cNvPr>
            <p:cNvSpPr txBox="1">
              <a:spLocks noChangeArrowheads="1"/>
            </p:cNvSpPr>
            <p:nvPr/>
          </p:nvSpPr>
          <p:spPr bwMode="auto">
            <a:xfrm>
              <a:off x="2101" y="1009"/>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2</a:t>
              </a:r>
            </a:p>
          </p:txBody>
        </p:sp>
        <p:sp>
          <p:nvSpPr>
            <p:cNvPr id="53316" name="文本框 1288260">
              <a:extLst>
                <a:ext uri="{FF2B5EF4-FFF2-40B4-BE49-F238E27FC236}">
                  <a16:creationId xmlns:a16="http://schemas.microsoft.com/office/drawing/2014/main" id="{D0219655-CDD8-445B-89E6-C9896E756117}"/>
                </a:ext>
              </a:extLst>
            </p:cNvPr>
            <p:cNvSpPr txBox="1">
              <a:spLocks noChangeArrowheads="1"/>
            </p:cNvSpPr>
            <p:nvPr/>
          </p:nvSpPr>
          <p:spPr bwMode="auto">
            <a:xfrm>
              <a:off x="2101" y="1181"/>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1</a:t>
              </a:r>
            </a:p>
          </p:txBody>
        </p:sp>
        <p:sp>
          <p:nvSpPr>
            <p:cNvPr id="53317" name="文本框 1288261">
              <a:extLst>
                <a:ext uri="{FF2B5EF4-FFF2-40B4-BE49-F238E27FC236}">
                  <a16:creationId xmlns:a16="http://schemas.microsoft.com/office/drawing/2014/main" id="{94D52A8E-8EE4-4E8A-970D-B1C590623D94}"/>
                </a:ext>
              </a:extLst>
            </p:cNvPr>
            <p:cNvSpPr txBox="1">
              <a:spLocks noChangeArrowheads="1"/>
            </p:cNvSpPr>
            <p:nvPr/>
          </p:nvSpPr>
          <p:spPr bwMode="auto">
            <a:xfrm>
              <a:off x="2101" y="132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0</a:t>
              </a:r>
            </a:p>
          </p:txBody>
        </p:sp>
      </p:grpSp>
      <p:sp>
        <p:nvSpPr>
          <p:cNvPr id="53318" name="标题 1288262">
            <a:extLst>
              <a:ext uri="{FF2B5EF4-FFF2-40B4-BE49-F238E27FC236}">
                <a16:creationId xmlns:a16="http://schemas.microsoft.com/office/drawing/2014/main" id="{0934BAF7-377D-4E92-A911-A520F7BB2CA8}"/>
              </a:ext>
            </a:extLst>
          </p:cNvPr>
          <p:cNvSpPr>
            <a:spLocks noGrp="1" noChangeArrowheads="1"/>
          </p:cNvSpPr>
          <p:nvPr>
            <p:ph type="title"/>
          </p:nvPr>
        </p:nvSpPr>
        <p:spPr>
          <a:xfrm>
            <a:off x="133350" y="188913"/>
            <a:ext cx="8686800" cy="706437"/>
          </a:xfrm>
        </p:spPr>
        <p:txBody>
          <a:bodyPr/>
          <a:lstStyle/>
          <a:p>
            <a:r>
              <a:rPr lang="zh-CN" altLang="en-US" sz="2800"/>
              <a:t>用</a:t>
            </a:r>
            <a:r>
              <a:rPr lang="en-US" altLang="zh-CN" sz="2800"/>
              <a:t>16K*8</a:t>
            </a:r>
            <a:r>
              <a:rPr lang="zh-CN" altLang="en-US" sz="2800"/>
              <a:t>存储芯片组成</a:t>
            </a:r>
            <a:r>
              <a:rPr lang="en-US" altLang="zh-CN" sz="2800"/>
              <a:t>64K*8</a:t>
            </a:r>
            <a:r>
              <a:rPr lang="zh-CN" altLang="en-US" sz="2800"/>
              <a:t>位存储器</a:t>
            </a:r>
            <a:r>
              <a:rPr lang="en-US" altLang="zh-CN" sz="2800"/>
              <a:t>—</a:t>
            </a:r>
            <a:r>
              <a:rPr lang="zh-CN" altLang="en-US" sz="2800"/>
              <a:t>连接图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18" name="文本占位符 1289217">
            <a:extLst>
              <a:ext uri="{FF2B5EF4-FFF2-40B4-BE49-F238E27FC236}">
                <a16:creationId xmlns:a16="http://schemas.microsoft.com/office/drawing/2014/main" id="{180F7EBE-1329-4965-A760-47A8FE636A01}"/>
              </a:ext>
            </a:extLst>
          </p:cNvPr>
          <p:cNvSpPr>
            <a:spLocks noGrp="1"/>
          </p:cNvSpPr>
          <p:nvPr>
            <p:ph idx="1"/>
          </p:nvPr>
        </p:nvSpPr>
        <p:spPr>
          <a:xfrm>
            <a:off x="304800" y="304800"/>
            <a:ext cx="4114800" cy="457200"/>
          </a:xfrm>
        </p:spPr>
        <p:txBody>
          <a:bodyPr/>
          <a:lstStyle/>
          <a:p>
            <a:pPr>
              <a:lnSpc>
                <a:spcPct val="90000"/>
              </a:lnSpc>
              <a:buFontTx/>
              <a:buNone/>
            </a:pPr>
            <a:r>
              <a:rPr lang="zh-CN" altLang="en-US" sz="2800" noProof="1">
                <a:effectLst>
                  <a:outerShdw blurRad="38100" dist="38100" dir="2700000">
                    <a:srgbClr val="C0C0C0"/>
                  </a:outerShdw>
                </a:effectLst>
              </a:rPr>
              <a:t>各芯片地址分配见下表</a:t>
            </a:r>
          </a:p>
        </p:txBody>
      </p:sp>
      <p:sp>
        <p:nvSpPr>
          <p:cNvPr id="54274" name="文本框 1289218">
            <a:extLst>
              <a:ext uri="{FF2B5EF4-FFF2-40B4-BE49-F238E27FC236}">
                <a16:creationId xmlns:a16="http://schemas.microsoft.com/office/drawing/2014/main" id="{CF2A4EB1-62A5-4DEB-AA0E-FE953BF56E39}"/>
              </a:ext>
            </a:extLst>
          </p:cNvPr>
          <p:cNvSpPr txBox="1">
            <a:spLocks noChangeArrowheads="1"/>
          </p:cNvSpPr>
          <p:nvPr/>
        </p:nvSpPr>
        <p:spPr bwMode="auto">
          <a:xfrm>
            <a:off x="2987675" y="1196975"/>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a:t>地址空间分配表</a:t>
            </a:r>
            <a:endParaRPr lang="zh-CN" altLang="en-US">
              <a:latin typeface="Times New Roman" panose="02020603050405020304" pitchFamily="18" charset="0"/>
            </a:endParaRPr>
          </a:p>
        </p:txBody>
      </p:sp>
      <p:graphicFrame>
        <p:nvGraphicFramePr>
          <p:cNvPr id="1289220" name="表格 1289219">
            <a:extLst>
              <a:ext uri="{FF2B5EF4-FFF2-40B4-BE49-F238E27FC236}">
                <a16:creationId xmlns:a16="http://schemas.microsoft.com/office/drawing/2014/main" id="{83733D82-595E-40E0-B25E-E904655E4FBF}"/>
              </a:ext>
            </a:extLst>
          </p:cNvPr>
          <p:cNvGraphicFramePr/>
          <p:nvPr/>
        </p:nvGraphicFramePr>
        <p:xfrm>
          <a:off x="838200" y="1828800"/>
          <a:ext cx="7620000" cy="4276725"/>
        </p:xfrm>
        <a:graphic>
          <a:graphicData uri="http://schemas.openxmlformats.org/drawingml/2006/table">
            <a:tbl>
              <a:tblPr/>
              <a:tblGrid>
                <a:gridCol w="1066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3657600">
                  <a:extLst>
                    <a:ext uri="{9D8B030D-6E8A-4147-A177-3AD203B41FA5}">
                      <a16:colId xmlns:a16="http://schemas.microsoft.com/office/drawing/2014/main" val="20003"/>
                    </a:ext>
                  </a:extLst>
                </a:gridCol>
              </a:tblGrid>
              <a:tr h="1025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dirty="0"/>
                        <a:t>      </a:t>
                      </a:r>
                      <a:r>
                        <a:rPr lang="zh-CN" altLang="en-US" sz="1800" dirty="0"/>
                        <a:t>地址</a:t>
                      </a:r>
                    </a:p>
                    <a:p>
                      <a:pPr marL="0" lvl="0" indent="0">
                        <a:buNone/>
                      </a:pPr>
                      <a:endParaRPr lang="zh-CN" altLang="en-US" sz="1800" dirty="0"/>
                    </a:p>
                    <a:p>
                      <a:pPr marL="0" lvl="0" indent="0">
                        <a:buNone/>
                      </a:pPr>
                      <a:r>
                        <a:rPr lang="zh-CN" altLang="en-US" sz="1800" dirty="0"/>
                        <a:t>片号</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r>
                        <a:rPr lang="en-US" altLang="zh-CN" sz="1800" baseline="-25000"/>
                        <a:t>15</a:t>
                      </a:r>
                      <a:r>
                        <a:rPr lang="en-US" altLang="zh-CN" sz="1800"/>
                        <a:t>A</a:t>
                      </a:r>
                      <a:r>
                        <a:rPr lang="en-US" altLang="zh-CN" sz="1800" baseline="-25000"/>
                        <a:t>14</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A</a:t>
                      </a:r>
                      <a:r>
                        <a:rPr lang="en-US" altLang="zh-CN" sz="1800" baseline="-25000"/>
                        <a:t>13</a:t>
                      </a:r>
                      <a:r>
                        <a:rPr lang="en-US" altLang="zh-CN" sz="1800"/>
                        <a:t>A</a:t>
                      </a:r>
                      <a:r>
                        <a:rPr lang="en-US" altLang="zh-CN" sz="1800" baseline="-25000"/>
                        <a:t>12</a:t>
                      </a:r>
                      <a:r>
                        <a:rPr lang="en-US" altLang="zh-CN" sz="1800"/>
                        <a:t>A</a:t>
                      </a:r>
                      <a:r>
                        <a:rPr lang="en-US" altLang="zh-CN" sz="1800" baseline="-25000"/>
                        <a:t>11</a:t>
                      </a:r>
                      <a:r>
                        <a:rPr lang="en-US" altLang="zh-CN" sz="1800"/>
                        <a:t>…A</a:t>
                      </a:r>
                      <a:r>
                        <a:rPr lang="en-US" altLang="zh-CN" sz="1800" baseline="-25000"/>
                        <a:t>1</a:t>
                      </a:r>
                      <a:r>
                        <a:rPr lang="en-US" altLang="zh-CN" sz="1800"/>
                        <a:t>A</a:t>
                      </a:r>
                      <a:r>
                        <a:rPr lang="en-US" altLang="zh-CN" sz="1800" baseline="-25000"/>
                        <a:t>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dirty="0"/>
                        <a:t>说明</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1</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00</a:t>
                      </a:r>
                    </a:p>
                    <a:p>
                      <a:pPr marL="0" lvl="0" indent="0">
                        <a:buNone/>
                      </a:pPr>
                      <a:r>
                        <a:rPr lang="en-US" altLang="zh-CN" sz="1800"/>
                        <a:t>00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000…00</a:t>
                      </a:r>
                    </a:p>
                    <a:p>
                      <a:pPr marL="0" lvl="0" indent="0">
                        <a:buNone/>
                      </a:pPr>
                      <a:r>
                        <a:rPr lang="en-US" altLang="zh-CN" sz="1800"/>
                        <a:t>111…11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dirty="0"/>
                        <a:t>最低地址  </a:t>
                      </a:r>
                      <a:r>
                        <a:rPr lang="en-US" altLang="zh-CN" sz="1800"/>
                        <a:t>0000H</a:t>
                      </a:r>
                    </a:p>
                    <a:p>
                      <a:pPr marL="0" lvl="0" indent="0">
                        <a:buNone/>
                      </a:pPr>
                      <a:r>
                        <a:rPr lang="zh-CN" altLang="en-US" sz="1800" dirty="0"/>
                        <a:t>最高地址  </a:t>
                      </a:r>
                      <a:r>
                        <a:rPr lang="en-US" altLang="zh-CN" sz="1800"/>
                        <a:t>3FFFH</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2</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01</a:t>
                      </a:r>
                    </a:p>
                    <a:p>
                      <a:pPr marL="0" lvl="0" indent="0">
                        <a:buNone/>
                      </a:pPr>
                      <a:r>
                        <a:rPr lang="en-US" altLang="zh-CN" sz="1800"/>
                        <a:t>01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000…00</a:t>
                      </a:r>
                    </a:p>
                    <a:p>
                      <a:pPr marL="0" lvl="0" indent="0">
                        <a:buNone/>
                      </a:pPr>
                      <a:r>
                        <a:rPr lang="en-US" altLang="zh-CN" sz="1800"/>
                        <a:t>111…11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dirty="0"/>
                        <a:t>最低地址  </a:t>
                      </a:r>
                      <a:r>
                        <a:rPr lang="en-US" altLang="zh-CN" sz="1800"/>
                        <a:t>40000H</a:t>
                      </a:r>
                    </a:p>
                    <a:p>
                      <a:pPr marL="0" lvl="0" indent="0">
                        <a:buNone/>
                      </a:pPr>
                      <a:r>
                        <a:rPr lang="zh-CN" altLang="en-US" sz="1800" dirty="0"/>
                        <a:t>最高地址  </a:t>
                      </a:r>
                      <a:r>
                        <a:rPr lang="en-US" altLang="zh-CN" sz="1800"/>
                        <a:t>7FFFH</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3</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10</a:t>
                      </a:r>
                    </a:p>
                    <a:p>
                      <a:pPr marL="0" lvl="0" indent="0">
                        <a:buNone/>
                      </a:pPr>
                      <a:r>
                        <a:rPr lang="en-US" altLang="zh-CN" sz="1800"/>
                        <a:t>10</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000..00</a:t>
                      </a:r>
                    </a:p>
                    <a:p>
                      <a:pPr marL="0" lvl="0" indent="0">
                        <a:buNone/>
                      </a:pPr>
                      <a:r>
                        <a:rPr lang="en-US" altLang="zh-CN" sz="1800"/>
                        <a:t>111…11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dirty="0"/>
                        <a:t>最低地址  </a:t>
                      </a:r>
                      <a:r>
                        <a:rPr lang="en-US" altLang="zh-CN" sz="1800"/>
                        <a:t>8000H</a:t>
                      </a:r>
                    </a:p>
                    <a:p>
                      <a:pPr marL="0" lvl="0" indent="0">
                        <a:buNone/>
                      </a:pPr>
                      <a:r>
                        <a:rPr lang="zh-CN" altLang="en-US" sz="1800" dirty="0"/>
                        <a:t>最高地址  </a:t>
                      </a:r>
                      <a:r>
                        <a:rPr lang="en-US" altLang="zh-CN" sz="1800"/>
                        <a:t>0BFFFH</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4</a:t>
                      </a:r>
                      <a:endParaRPr lang="zh-CN" altLang="en-US" sz="18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11</a:t>
                      </a:r>
                    </a:p>
                    <a:p>
                      <a:pPr marL="0" lvl="0" indent="0">
                        <a:buNone/>
                      </a:pPr>
                      <a:r>
                        <a:rPr lang="en-US" altLang="zh-CN" sz="1800"/>
                        <a:t>11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1800"/>
                        <a:t>000…00</a:t>
                      </a:r>
                    </a:p>
                    <a:p>
                      <a:pPr marL="0" lvl="0" indent="0">
                        <a:buNone/>
                      </a:pPr>
                      <a:r>
                        <a:rPr lang="en-US" altLang="zh-CN" sz="1800"/>
                        <a:t>111…11</a:t>
                      </a:r>
                      <a:endParaRPr lang="zh-CN" altLang="en-US" sz="18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1800" dirty="0"/>
                        <a:t>最低地址   </a:t>
                      </a:r>
                      <a:r>
                        <a:rPr lang="en-US" altLang="zh-CN" sz="1800"/>
                        <a:t>0C000H</a:t>
                      </a:r>
                    </a:p>
                    <a:p>
                      <a:pPr marL="0" lvl="0" indent="0">
                        <a:buNone/>
                      </a:pPr>
                      <a:r>
                        <a:rPr lang="zh-CN" altLang="en-US" sz="1800" dirty="0"/>
                        <a:t>最高地址   </a:t>
                      </a:r>
                      <a:r>
                        <a:rPr lang="en-US" altLang="zh-CN" sz="1800"/>
                        <a:t>0FFFFH</a:t>
                      </a:r>
                      <a:endParaRPr lang="zh-CN" altLang="en-US" sz="18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4307" name="直接连接符 1289251">
            <a:extLst>
              <a:ext uri="{FF2B5EF4-FFF2-40B4-BE49-F238E27FC236}">
                <a16:creationId xmlns:a16="http://schemas.microsoft.com/office/drawing/2014/main" id="{6C5955E8-E687-4C10-818A-E68EA1BCEAB3}"/>
              </a:ext>
            </a:extLst>
          </p:cNvPr>
          <p:cNvSpPr>
            <a:spLocks noChangeShapeType="1"/>
          </p:cNvSpPr>
          <p:nvPr/>
        </p:nvSpPr>
        <p:spPr bwMode="auto">
          <a:xfrm>
            <a:off x="838200" y="1828800"/>
            <a:ext cx="10668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290241">
            <a:extLst>
              <a:ext uri="{FF2B5EF4-FFF2-40B4-BE49-F238E27FC236}">
                <a16:creationId xmlns:a16="http://schemas.microsoft.com/office/drawing/2014/main" id="{C278640C-ABE3-4F39-B0B4-312235B20DE5}"/>
              </a:ext>
            </a:extLst>
          </p:cNvPr>
          <p:cNvSpPr>
            <a:spLocks noGrp="1" noChangeArrowheads="1"/>
          </p:cNvSpPr>
          <p:nvPr>
            <p:ph type="title"/>
          </p:nvPr>
        </p:nvSpPr>
        <p:spPr/>
        <p:txBody>
          <a:bodyPr/>
          <a:lstStyle/>
          <a:p>
            <a:r>
              <a:rPr lang="zh-CN" altLang="en-US"/>
              <a:t>字扩展的原则</a:t>
            </a:r>
          </a:p>
        </p:txBody>
      </p:sp>
      <p:sp>
        <p:nvSpPr>
          <p:cNvPr id="55298" name="文本占位符 1290242">
            <a:extLst>
              <a:ext uri="{FF2B5EF4-FFF2-40B4-BE49-F238E27FC236}">
                <a16:creationId xmlns:a16="http://schemas.microsoft.com/office/drawing/2014/main" id="{E0201092-0194-45BC-9F84-3CBD1BE832CE}"/>
              </a:ext>
            </a:extLst>
          </p:cNvPr>
          <p:cNvSpPr>
            <a:spLocks noGrp="1" noChangeArrowheads="1"/>
          </p:cNvSpPr>
          <p:nvPr>
            <p:ph idx="1"/>
          </p:nvPr>
        </p:nvSpPr>
        <p:spPr>
          <a:xfrm>
            <a:off x="323850" y="1268413"/>
            <a:ext cx="8362950" cy="4857750"/>
          </a:xfrm>
        </p:spPr>
        <p:txBody>
          <a:bodyPr/>
          <a:lstStyle/>
          <a:p>
            <a:pPr algn="just">
              <a:lnSpc>
                <a:spcPct val="130000"/>
              </a:lnSpc>
              <a:buFontTx/>
              <a:buNone/>
            </a:pPr>
            <a:r>
              <a:rPr lang="zh-CN" altLang="en-US" sz="2400" b="1"/>
              <a:t>实现字扩展的原则是：</a:t>
            </a:r>
          </a:p>
          <a:p>
            <a:pPr algn="just">
              <a:lnSpc>
                <a:spcPct val="130000"/>
              </a:lnSpc>
            </a:pPr>
            <a:r>
              <a:rPr lang="en-US" altLang="zh-CN" sz="2400"/>
              <a:t>①</a:t>
            </a:r>
            <a:r>
              <a:rPr lang="zh-CN" altLang="en-US" sz="2400"/>
              <a:t>多个单片</a:t>
            </a:r>
            <a:r>
              <a:rPr lang="en-US" altLang="zh-CN" sz="2400"/>
              <a:t>RAM</a:t>
            </a:r>
            <a:r>
              <a:rPr lang="zh-CN" altLang="en-US" sz="2400"/>
              <a:t>的</a:t>
            </a:r>
            <a:r>
              <a:rPr lang="en-US" altLang="zh-CN" sz="2400"/>
              <a:t>I/O</a:t>
            </a:r>
            <a:r>
              <a:rPr lang="zh-CN" altLang="en-US" sz="2400"/>
              <a:t>端并接，作为</a:t>
            </a:r>
            <a:r>
              <a:rPr lang="en-US" altLang="zh-CN" sz="2400"/>
              <a:t>RAM</a:t>
            </a:r>
            <a:r>
              <a:rPr lang="zh-CN" altLang="en-US" sz="2400"/>
              <a:t>的</a:t>
            </a:r>
            <a:r>
              <a:rPr lang="en-US" altLang="zh-CN" sz="2400"/>
              <a:t>I/O</a:t>
            </a:r>
            <a:r>
              <a:rPr lang="zh-CN" altLang="en-US" sz="2400"/>
              <a:t>端  </a:t>
            </a:r>
          </a:p>
          <a:p>
            <a:pPr algn="just">
              <a:lnSpc>
                <a:spcPct val="130000"/>
              </a:lnSpc>
            </a:pPr>
            <a:r>
              <a:rPr lang="en-US" altLang="zh-CN" sz="2400"/>
              <a:t>②</a:t>
            </a:r>
            <a:r>
              <a:rPr lang="zh-CN" altLang="en-US" sz="2400"/>
              <a:t>多片构成字扩展之后，每次访问只能选中一片，选中哪一片，由字扩展后多出的地址线决定。多出的地址线经输出低有效的译码器译码，接至各片</a:t>
            </a:r>
            <a:r>
              <a:rPr lang="en-US" altLang="zh-CN" sz="2400"/>
              <a:t>RAM</a:t>
            </a:r>
            <a:r>
              <a:rPr lang="zh-CN" altLang="en-US" sz="2400"/>
              <a:t>的          端；</a:t>
            </a:r>
          </a:p>
          <a:p>
            <a:pPr algn="just">
              <a:lnSpc>
                <a:spcPct val="130000"/>
              </a:lnSpc>
            </a:pPr>
            <a:r>
              <a:rPr lang="en-US" altLang="zh-CN" sz="2400"/>
              <a:t>③</a:t>
            </a:r>
            <a:r>
              <a:rPr lang="zh-CN" altLang="en-US" sz="2400"/>
              <a:t>低位地址端对应接到一起，作为低位地址输入端。</a:t>
            </a:r>
          </a:p>
          <a:p>
            <a:pPr algn="just">
              <a:lnSpc>
                <a:spcPct val="130000"/>
              </a:lnSpc>
            </a:pPr>
            <a:r>
              <a:rPr lang="en-US" altLang="zh-CN" sz="2400"/>
              <a:t>④      </a:t>
            </a:r>
            <a:r>
              <a:rPr lang="zh-CN" altLang="en-US" sz="2400"/>
              <a:t>端接到一起作为</a:t>
            </a:r>
            <a:r>
              <a:rPr lang="en-US" altLang="zh-CN" sz="2400"/>
              <a:t>RAM</a:t>
            </a:r>
            <a:r>
              <a:rPr lang="zh-CN" altLang="en-US" sz="2400"/>
              <a:t>的读</a:t>
            </a:r>
            <a:r>
              <a:rPr lang="en-US" altLang="zh-CN" sz="2400"/>
              <a:t>/</a:t>
            </a:r>
            <a:r>
              <a:rPr lang="zh-CN" altLang="en-US" sz="2400"/>
              <a:t>写控制端（读写控制端只能有一个）；</a:t>
            </a:r>
          </a:p>
        </p:txBody>
      </p:sp>
      <p:grpSp>
        <p:nvGrpSpPr>
          <p:cNvPr id="55299" name="组合 1290243">
            <a:extLst>
              <a:ext uri="{FF2B5EF4-FFF2-40B4-BE49-F238E27FC236}">
                <a16:creationId xmlns:a16="http://schemas.microsoft.com/office/drawing/2014/main" id="{AD7F9919-BC06-49AA-94E8-71C11B37CD03}"/>
              </a:ext>
            </a:extLst>
          </p:cNvPr>
          <p:cNvGrpSpPr>
            <a:grpSpLocks/>
          </p:cNvGrpSpPr>
          <p:nvPr/>
        </p:nvGrpSpPr>
        <p:grpSpPr bwMode="auto">
          <a:xfrm>
            <a:off x="6408738" y="3403600"/>
            <a:ext cx="539750" cy="457200"/>
            <a:chOff x="1334" y="3914"/>
            <a:chExt cx="340" cy="288"/>
          </a:xfrm>
        </p:grpSpPr>
        <p:sp>
          <p:nvSpPr>
            <p:cNvPr id="55300" name="文本框 1290244">
              <a:extLst>
                <a:ext uri="{FF2B5EF4-FFF2-40B4-BE49-F238E27FC236}">
                  <a16:creationId xmlns:a16="http://schemas.microsoft.com/office/drawing/2014/main" id="{5FFC36D7-D24E-4295-B7E5-CAEC80C1490C}"/>
                </a:ext>
              </a:extLst>
            </p:cNvPr>
            <p:cNvSpPr txBox="1">
              <a:spLocks noChangeArrowheads="1"/>
            </p:cNvSpPr>
            <p:nvPr/>
          </p:nvSpPr>
          <p:spPr bwMode="auto">
            <a:xfrm>
              <a:off x="1334" y="391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sz="2400" i="1">
                  <a:latin typeface="Times New Roman" panose="02020603050405020304" pitchFamily="18" charset="0"/>
                </a:rPr>
                <a:t>CS</a:t>
              </a:r>
            </a:p>
          </p:txBody>
        </p:sp>
        <p:sp>
          <p:nvSpPr>
            <p:cNvPr id="55301" name="直接连接符 1290245">
              <a:extLst>
                <a:ext uri="{FF2B5EF4-FFF2-40B4-BE49-F238E27FC236}">
                  <a16:creationId xmlns:a16="http://schemas.microsoft.com/office/drawing/2014/main" id="{2E11CE87-6247-45F2-AC0C-10571D1983E4}"/>
                </a:ext>
              </a:extLst>
            </p:cNvPr>
            <p:cNvSpPr>
              <a:spLocks noChangeShapeType="1"/>
            </p:cNvSpPr>
            <p:nvPr/>
          </p:nvSpPr>
          <p:spPr bwMode="auto">
            <a:xfrm>
              <a:off x="1392" y="393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02" name="组合 1290246">
            <a:extLst>
              <a:ext uri="{FF2B5EF4-FFF2-40B4-BE49-F238E27FC236}">
                <a16:creationId xmlns:a16="http://schemas.microsoft.com/office/drawing/2014/main" id="{8DD04BBF-7F7C-4257-8EF2-4ED6A97A4112}"/>
              </a:ext>
            </a:extLst>
          </p:cNvPr>
          <p:cNvGrpSpPr>
            <a:grpSpLocks/>
          </p:cNvGrpSpPr>
          <p:nvPr/>
        </p:nvGrpSpPr>
        <p:grpSpPr bwMode="auto">
          <a:xfrm>
            <a:off x="1042988" y="4508500"/>
            <a:ext cx="623887" cy="457200"/>
            <a:chOff x="3470" y="3838"/>
            <a:chExt cx="393" cy="288"/>
          </a:xfrm>
        </p:grpSpPr>
        <p:sp>
          <p:nvSpPr>
            <p:cNvPr id="55303" name="文本框 1290247">
              <a:extLst>
                <a:ext uri="{FF2B5EF4-FFF2-40B4-BE49-F238E27FC236}">
                  <a16:creationId xmlns:a16="http://schemas.microsoft.com/office/drawing/2014/main" id="{F8BEAF2E-4C8B-4F72-8917-BDA88D5DA8A2}"/>
                </a:ext>
              </a:extLst>
            </p:cNvPr>
            <p:cNvSpPr txBox="1">
              <a:spLocks noChangeArrowheads="1"/>
            </p:cNvSpPr>
            <p:nvPr/>
          </p:nvSpPr>
          <p:spPr bwMode="auto">
            <a:xfrm>
              <a:off x="3470" y="3838"/>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0"/>
                </a:spcBef>
              </a:pPr>
              <a:r>
                <a:rPr lang="en-US" altLang="zh-CN" sz="2400" i="1">
                  <a:latin typeface="Times New Roman" panose="02020603050405020304" pitchFamily="18" charset="0"/>
                </a:rPr>
                <a:t>WE</a:t>
              </a:r>
            </a:p>
          </p:txBody>
        </p:sp>
        <p:sp>
          <p:nvSpPr>
            <p:cNvPr id="55304" name="直接连接符 1290248">
              <a:extLst>
                <a:ext uri="{FF2B5EF4-FFF2-40B4-BE49-F238E27FC236}">
                  <a16:creationId xmlns:a16="http://schemas.microsoft.com/office/drawing/2014/main" id="{4AD74155-31CA-4C32-B07E-9A022D995DC7}"/>
                </a:ext>
              </a:extLst>
            </p:cNvPr>
            <p:cNvSpPr>
              <a:spLocks noChangeShapeType="1"/>
            </p:cNvSpPr>
            <p:nvPr/>
          </p:nvSpPr>
          <p:spPr bwMode="auto">
            <a:xfrm>
              <a:off x="3577" y="3884"/>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291265">
            <a:extLst>
              <a:ext uri="{FF2B5EF4-FFF2-40B4-BE49-F238E27FC236}">
                <a16:creationId xmlns:a16="http://schemas.microsoft.com/office/drawing/2014/main" id="{07871334-9385-4970-A5F8-BDF0BB86CD3F}"/>
              </a:ext>
            </a:extLst>
          </p:cNvPr>
          <p:cNvSpPr>
            <a:spLocks noGrp="1" noChangeArrowheads="1"/>
          </p:cNvSpPr>
          <p:nvPr>
            <p:ph type="title"/>
          </p:nvPr>
        </p:nvSpPr>
        <p:spPr/>
        <p:txBody>
          <a:bodyPr/>
          <a:lstStyle/>
          <a:p>
            <a:r>
              <a:rPr lang="zh-CN" altLang="en-US"/>
              <a:t>字扩展法示意</a:t>
            </a:r>
          </a:p>
        </p:txBody>
      </p:sp>
      <p:graphicFrame>
        <p:nvGraphicFramePr>
          <p:cNvPr id="56322" name="内容占位符 1291266">
            <a:extLst>
              <a:ext uri="{FF2B5EF4-FFF2-40B4-BE49-F238E27FC236}">
                <a16:creationId xmlns:a16="http://schemas.microsoft.com/office/drawing/2014/main" id="{9A3023F8-B1A3-4122-8FD4-8EBC544B4E46}"/>
              </a:ext>
            </a:extLst>
          </p:cNvPr>
          <p:cNvGraphicFramePr>
            <a:graphicFrameLocks noGrp="1"/>
          </p:cNvGraphicFramePr>
          <p:nvPr>
            <p:ph idx="1"/>
          </p:nvPr>
        </p:nvGraphicFramePr>
        <p:xfrm>
          <a:off x="468313" y="1196975"/>
          <a:ext cx="8229600" cy="5473700"/>
        </p:xfrm>
        <a:graphic>
          <a:graphicData uri="http://schemas.openxmlformats.org/presentationml/2006/ole">
            <mc:AlternateContent xmlns:mc="http://schemas.openxmlformats.org/markup-compatibility/2006">
              <mc:Choice xmlns:v="urn:schemas-microsoft-com:vml" Requires="v">
                <p:oleObj spid="_x0000_s56343" r:id="rId3" imgW="8535591" imgH="5676190" progId="Paint.Picture">
                  <p:embed/>
                </p:oleObj>
              </mc:Choice>
              <mc:Fallback>
                <p:oleObj r:id="rId3" imgW="8535591" imgH="5676190" progId="Paint.Picture">
                  <p:embed/>
                  <p:pic>
                    <p:nvPicPr>
                      <p:cNvPr id="0" name="内容占位符 129126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96975"/>
                        <a:ext cx="8229600" cy="54737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文本占位符 1292289">
            <a:extLst>
              <a:ext uri="{FF2B5EF4-FFF2-40B4-BE49-F238E27FC236}">
                <a16:creationId xmlns:a16="http://schemas.microsoft.com/office/drawing/2014/main" id="{77B5E8C1-B292-4CB5-AAC7-522909CDA808}"/>
              </a:ext>
            </a:extLst>
          </p:cNvPr>
          <p:cNvSpPr>
            <a:spLocks noGrp="1" noChangeArrowheads="1"/>
          </p:cNvSpPr>
          <p:nvPr>
            <p:ph idx="1"/>
          </p:nvPr>
        </p:nvSpPr>
        <p:spPr>
          <a:xfrm>
            <a:off x="179388" y="1125538"/>
            <a:ext cx="8763000" cy="5072062"/>
          </a:xfrm>
        </p:spPr>
        <p:txBody>
          <a:bodyPr/>
          <a:lstStyle/>
          <a:p>
            <a:pPr>
              <a:buFontTx/>
              <a:buNone/>
            </a:pPr>
            <a:r>
              <a:rPr lang="zh-CN" altLang="en-US"/>
              <a:t>假定存储器的容量为</a:t>
            </a:r>
            <a:r>
              <a:rPr lang="en-US" altLang="zh-CN"/>
              <a:t>M*N</a:t>
            </a:r>
            <a:r>
              <a:rPr lang="zh-CN" altLang="en-US"/>
              <a:t>位，</a:t>
            </a:r>
          </a:p>
          <a:p>
            <a:r>
              <a:rPr lang="zh-CN" altLang="en-US"/>
              <a:t>若使用</a:t>
            </a:r>
            <a:r>
              <a:rPr lang="en-US" altLang="zh-CN"/>
              <a:t>L*K</a:t>
            </a:r>
            <a:r>
              <a:rPr lang="zh-CN" altLang="en-US"/>
              <a:t>芯片（</a:t>
            </a:r>
            <a:r>
              <a:rPr lang="en-US" altLang="zh-CN"/>
              <a:t>L&lt;M,K&lt;N</a:t>
            </a:r>
            <a:r>
              <a:rPr lang="zh-CN" altLang="en-US"/>
              <a:t>），共需要（</a:t>
            </a:r>
            <a:r>
              <a:rPr lang="en-US" altLang="zh-CN"/>
              <a:t>M/L</a:t>
            </a:r>
            <a:r>
              <a:rPr lang="zh-CN" altLang="en-US"/>
              <a:t>）</a:t>
            </a:r>
            <a:r>
              <a:rPr lang="en-US" altLang="zh-CN"/>
              <a:t>*(N/K)</a:t>
            </a:r>
            <a:r>
              <a:rPr lang="zh-CN" altLang="en-US"/>
              <a:t>个存储芯片，要在字与位同时扩展。</a:t>
            </a:r>
          </a:p>
          <a:p>
            <a:endParaRPr lang="zh-CN" altLang="en-US"/>
          </a:p>
          <a:p>
            <a:pPr>
              <a:buFontTx/>
              <a:buNone/>
            </a:pPr>
            <a:r>
              <a:rPr lang="zh-CN" altLang="en-US"/>
              <a:t>例：用</a:t>
            </a:r>
            <a:r>
              <a:rPr lang="en-US" altLang="zh-CN"/>
              <a:t>2114SRAM</a:t>
            </a:r>
            <a:r>
              <a:rPr lang="zh-CN" altLang="en-US"/>
              <a:t>构成</a:t>
            </a:r>
            <a:r>
              <a:rPr lang="en-US" altLang="zh-CN"/>
              <a:t>4K*8</a:t>
            </a:r>
            <a:r>
              <a:rPr lang="zh-CN" altLang="en-US"/>
              <a:t>位的存储器模块，</a:t>
            </a:r>
            <a:r>
              <a:rPr lang="en-US" altLang="zh-CN"/>
              <a:t>2114SRAM</a:t>
            </a:r>
            <a:r>
              <a:rPr lang="zh-CN" altLang="en-US"/>
              <a:t>芯片是</a:t>
            </a:r>
            <a:r>
              <a:rPr lang="en-US" altLang="zh-CN"/>
              <a:t>1K*4</a:t>
            </a:r>
            <a:r>
              <a:rPr lang="zh-CN" altLang="en-US"/>
              <a:t>位芯片，有</a:t>
            </a:r>
            <a:r>
              <a:rPr lang="en-US" altLang="zh-CN"/>
              <a:t>10</a:t>
            </a:r>
            <a:r>
              <a:rPr lang="zh-CN" altLang="en-US"/>
              <a:t>根（</a:t>
            </a:r>
            <a:r>
              <a:rPr lang="en-US" altLang="zh-CN"/>
              <a:t>A</a:t>
            </a:r>
            <a:r>
              <a:rPr lang="en-US" altLang="zh-CN" baseline="-25000"/>
              <a:t>0</a:t>
            </a:r>
            <a:r>
              <a:rPr lang="en-US" altLang="zh-CN"/>
              <a:t>~A</a:t>
            </a:r>
            <a:r>
              <a:rPr lang="en-US" altLang="zh-CN" baseline="-25000"/>
              <a:t>7</a:t>
            </a:r>
            <a:r>
              <a:rPr lang="en-US" altLang="zh-CN"/>
              <a:t>)</a:t>
            </a:r>
            <a:r>
              <a:rPr lang="zh-CN" altLang="en-US"/>
              <a:t>地址端，</a:t>
            </a:r>
            <a:r>
              <a:rPr lang="en-US" altLang="zh-CN"/>
              <a:t>4</a:t>
            </a:r>
            <a:r>
              <a:rPr lang="zh-CN" altLang="en-US"/>
              <a:t>根（</a:t>
            </a:r>
            <a:r>
              <a:rPr lang="en-US" altLang="zh-CN"/>
              <a:t>I/O</a:t>
            </a:r>
            <a:r>
              <a:rPr lang="en-US" altLang="zh-CN" baseline="-25000"/>
              <a:t>1~4</a:t>
            </a:r>
            <a:r>
              <a:rPr lang="zh-CN" altLang="en-US"/>
              <a:t>）数据端。</a:t>
            </a:r>
          </a:p>
        </p:txBody>
      </p:sp>
      <p:sp>
        <p:nvSpPr>
          <p:cNvPr id="57346" name="标题 1292290">
            <a:extLst>
              <a:ext uri="{FF2B5EF4-FFF2-40B4-BE49-F238E27FC236}">
                <a16:creationId xmlns:a16="http://schemas.microsoft.com/office/drawing/2014/main" id="{C6E9EDDB-A976-4D5B-8B0B-C6C348E64A6B}"/>
              </a:ext>
            </a:extLst>
          </p:cNvPr>
          <p:cNvSpPr>
            <a:spLocks noGrp="1" noChangeArrowheads="1"/>
          </p:cNvSpPr>
          <p:nvPr>
            <p:ph type="title"/>
          </p:nvPr>
        </p:nvSpPr>
        <p:spPr/>
        <p:txBody>
          <a:bodyPr/>
          <a:lstStyle/>
          <a:p>
            <a:r>
              <a:rPr lang="zh-CN" altLang="en-US"/>
              <a:t>字、位同时扩展</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文本占位符 1293313">
            <a:extLst>
              <a:ext uri="{FF2B5EF4-FFF2-40B4-BE49-F238E27FC236}">
                <a16:creationId xmlns:a16="http://schemas.microsoft.com/office/drawing/2014/main" id="{003380D3-48CA-450B-99B9-C40DA6CCED40}"/>
              </a:ext>
            </a:extLst>
          </p:cNvPr>
          <p:cNvSpPr>
            <a:spLocks noGrp="1" noChangeArrowheads="1"/>
          </p:cNvSpPr>
          <p:nvPr>
            <p:ph idx="1"/>
          </p:nvPr>
        </p:nvSpPr>
        <p:spPr>
          <a:xfrm>
            <a:off x="179388" y="188913"/>
            <a:ext cx="7435850" cy="496887"/>
          </a:xfrm>
        </p:spPr>
        <p:txBody>
          <a:bodyPr/>
          <a:lstStyle/>
          <a:p>
            <a:pPr marL="609600" indent="-609600">
              <a:lnSpc>
                <a:spcPct val="90000"/>
              </a:lnSpc>
              <a:buFontTx/>
              <a:buNone/>
            </a:pPr>
            <a:r>
              <a:rPr lang="zh-CN" altLang="en-US" sz="2800" b="1"/>
              <a:t>由</a:t>
            </a:r>
            <a:r>
              <a:rPr lang="en-US" altLang="zh-CN" sz="2800" b="1"/>
              <a:t>1K*4SRAM</a:t>
            </a:r>
            <a:r>
              <a:rPr lang="zh-CN" altLang="en-US" sz="2800" b="1"/>
              <a:t>构成的</a:t>
            </a:r>
            <a:r>
              <a:rPr lang="en-US" altLang="zh-CN" sz="2800" b="1"/>
              <a:t>4K*8</a:t>
            </a:r>
            <a:r>
              <a:rPr lang="zh-CN" altLang="en-US" sz="2800" b="1"/>
              <a:t>存储器模块连接图</a:t>
            </a:r>
          </a:p>
        </p:txBody>
      </p:sp>
      <p:grpSp>
        <p:nvGrpSpPr>
          <p:cNvPr id="58370" name="组合 1293314">
            <a:extLst>
              <a:ext uri="{FF2B5EF4-FFF2-40B4-BE49-F238E27FC236}">
                <a16:creationId xmlns:a16="http://schemas.microsoft.com/office/drawing/2014/main" id="{C0146939-5415-4BAA-BF8B-28C54E15CD3D}"/>
              </a:ext>
            </a:extLst>
          </p:cNvPr>
          <p:cNvGrpSpPr>
            <a:grpSpLocks/>
          </p:cNvGrpSpPr>
          <p:nvPr/>
        </p:nvGrpSpPr>
        <p:grpSpPr bwMode="auto">
          <a:xfrm>
            <a:off x="323850" y="1052513"/>
            <a:ext cx="8497888" cy="5616575"/>
            <a:chOff x="249" y="527"/>
            <a:chExt cx="5353" cy="3538"/>
          </a:xfrm>
        </p:grpSpPr>
        <p:sp useBgFill="1">
          <p:nvSpPr>
            <p:cNvPr id="58371" name="矩形 1293315">
              <a:extLst>
                <a:ext uri="{FF2B5EF4-FFF2-40B4-BE49-F238E27FC236}">
                  <a16:creationId xmlns:a16="http://schemas.microsoft.com/office/drawing/2014/main" id="{19F23872-8516-421A-BC23-9922D713868B}"/>
                </a:ext>
              </a:extLst>
            </p:cNvPr>
            <p:cNvSpPr>
              <a:spLocks noChangeArrowheads="1"/>
            </p:cNvSpPr>
            <p:nvPr/>
          </p:nvSpPr>
          <p:spPr bwMode="auto">
            <a:xfrm>
              <a:off x="850" y="1612"/>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372" name="直接连接符 1293316">
              <a:extLst>
                <a:ext uri="{FF2B5EF4-FFF2-40B4-BE49-F238E27FC236}">
                  <a16:creationId xmlns:a16="http://schemas.microsoft.com/office/drawing/2014/main" id="{ECBA116E-D4DA-4212-B900-79104CB24E3C}"/>
                </a:ext>
              </a:extLst>
            </p:cNvPr>
            <p:cNvSpPr>
              <a:spLocks noChangeShapeType="1"/>
            </p:cNvSpPr>
            <p:nvPr/>
          </p:nvSpPr>
          <p:spPr bwMode="auto">
            <a:xfrm>
              <a:off x="1499" y="166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直接连接符 1293317">
              <a:extLst>
                <a:ext uri="{FF2B5EF4-FFF2-40B4-BE49-F238E27FC236}">
                  <a16:creationId xmlns:a16="http://schemas.microsoft.com/office/drawing/2014/main" id="{835AB9B6-AA62-41CF-A781-F1F6A94E4351}"/>
                </a:ext>
              </a:extLst>
            </p:cNvPr>
            <p:cNvSpPr>
              <a:spLocks noChangeShapeType="1"/>
            </p:cNvSpPr>
            <p:nvPr/>
          </p:nvSpPr>
          <p:spPr bwMode="auto">
            <a:xfrm>
              <a:off x="1452" y="1875"/>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4" name="文本框 1293318">
              <a:extLst>
                <a:ext uri="{FF2B5EF4-FFF2-40B4-BE49-F238E27FC236}">
                  <a16:creationId xmlns:a16="http://schemas.microsoft.com/office/drawing/2014/main" id="{0EE76183-EFF5-4BA3-BA5B-0EBE83E951F0}"/>
                </a:ext>
              </a:extLst>
            </p:cNvPr>
            <p:cNvSpPr txBox="1">
              <a:spLocks noChangeArrowheads="1"/>
            </p:cNvSpPr>
            <p:nvPr/>
          </p:nvSpPr>
          <p:spPr bwMode="auto">
            <a:xfrm>
              <a:off x="249" y="1434"/>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D</a:t>
              </a:r>
              <a:r>
                <a:rPr lang="en-US" altLang="zh-CN" baseline="-25000">
                  <a:latin typeface="Times New Roman" panose="02020603050405020304" pitchFamily="18" charset="0"/>
                </a:rPr>
                <a:t>4</a:t>
              </a:r>
              <a:r>
                <a:rPr lang="en-US" altLang="zh-CN">
                  <a:latin typeface="Times New Roman" panose="02020603050405020304" pitchFamily="18" charset="0"/>
                </a:rPr>
                <a:t>~D</a:t>
              </a:r>
              <a:r>
                <a:rPr lang="en-US" altLang="zh-CN" baseline="-25000">
                  <a:latin typeface="Times New Roman" panose="02020603050405020304" pitchFamily="18" charset="0"/>
                </a:rPr>
                <a:t>7</a:t>
              </a:r>
              <a:endParaRPr lang="en-US" altLang="zh-CN">
                <a:latin typeface="Times New Roman" panose="02020603050405020304" pitchFamily="18" charset="0"/>
              </a:endParaRPr>
            </a:p>
          </p:txBody>
        </p:sp>
        <p:sp>
          <p:nvSpPr>
            <p:cNvPr id="58375" name="文本框 1293319">
              <a:extLst>
                <a:ext uri="{FF2B5EF4-FFF2-40B4-BE49-F238E27FC236}">
                  <a16:creationId xmlns:a16="http://schemas.microsoft.com/office/drawing/2014/main" id="{E81D643C-418B-4330-8931-03BE040C1937}"/>
                </a:ext>
              </a:extLst>
            </p:cNvPr>
            <p:cNvSpPr txBox="1">
              <a:spLocks noChangeArrowheads="1"/>
            </p:cNvSpPr>
            <p:nvPr/>
          </p:nvSpPr>
          <p:spPr bwMode="auto">
            <a:xfrm>
              <a:off x="295" y="2069"/>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A</a:t>
              </a:r>
              <a:r>
                <a:rPr lang="en-US" altLang="zh-CN" baseline="-25000">
                  <a:latin typeface="Times New Roman" panose="02020603050405020304" pitchFamily="18" charset="0"/>
                </a:rPr>
                <a:t>0</a:t>
              </a:r>
              <a:r>
                <a:rPr lang="en-US" altLang="zh-CN">
                  <a:latin typeface="Times New Roman" panose="02020603050405020304" pitchFamily="18" charset="0"/>
                </a:rPr>
                <a:t>~A</a:t>
              </a:r>
              <a:r>
                <a:rPr lang="en-US" altLang="zh-CN" baseline="-25000">
                  <a:latin typeface="Times New Roman" panose="02020603050405020304" pitchFamily="18" charset="0"/>
                </a:rPr>
                <a:t>9</a:t>
              </a:r>
              <a:endParaRPr lang="en-US" altLang="zh-CN">
                <a:latin typeface="Times New Roman" panose="02020603050405020304" pitchFamily="18" charset="0"/>
              </a:endParaRPr>
            </a:p>
          </p:txBody>
        </p:sp>
        <p:sp useBgFill="1">
          <p:nvSpPr>
            <p:cNvPr id="58376" name="矩形 1293320">
              <a:extLst>
                <a:ext uri="{FF2B5EF4-FFF2-40B4-BE49-F238E27FC236}">
                  <a16:creationId xmlns:a16="http://schemas.microsoft.com/office/drawing/2014/main" id="{3E26BA74-10D4-4F49-B38B-86772FE7A59C}"/>
                </a:ext>
              </a:extLst>
            </p:cNvPr>
            <p:cNvSpPr>
              <a:spLocks noChangeArrowheads="1"/>
            </p:cNvSpPr>
            <p:nvPr/>
          </p:nvSpPr>
          <p:spPr bwMode="auto">
            <a:xfrm>
              <a:off x="820" y="3268"/>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377" name="直接连接符 1293321">
              <a:extLst>
                <a:ext uri="{FF2B5EF4-FFF2-40B4-BE49-F238E27FC236}">
                  <a16:creationId xmlns:a16="http://schemas.microsoft.com/office/drawing/2014/main" id="{C6BE43AF-05E5-4530-BE9E-B374F372A814}"/>
                </a:ext>
              </a:extLst>
            </p:cNvPr>
            <p:cNvSpPr>
              <a:spLocks noChangeShapeType="1"/>
            </p:cNvSpPr>
            <p:nvPr/>
          </p:nvSpPr>
          <p:spPr bwMode="auto">
            <a:xfrm>
              <a:off x="1469" y="33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8" name="直接连接符 1293322">
              <a:extLst>
                <a:ext uri="{FF2B5EF4-FFF2-40B4-BE49-F238E27FC236}">
                  <a16:creationId xmlns:a16="http://schemas.microsoft.com/office/drawing/2014/main" id="{63EEA873-8A1F-443B-9AF1-C2ABD72B544C}"/>
                </a:ext>
              </a:extLst>
            </p:cNvPr>
            <p:cNvSpPr>
              <a:spLocks noChangeShapeType="1"/>
            </p:cNvSpPr>
            <p:nvPr/>
          </p:nvSpPr>
          <p:spPr bwMode="auto">
            <a:xfrm>
              <a:off x="1422" y="3531"/>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9" name="文本框 1293323">
              <a:extLst>
                <a:ext uri="{FF2B5EF4-FFF2-40B4-BE49-F238E27FC236}">
                  <a16:creationId xmlns:a16="http://schemas.microsoft.com/office/drawing/2014/main" id="{D7F07D70-10B8-4843-8141-E151B239841C}"/>
                </a:ext>
              </a:extLst>
            </p:cNvPr>
            <p:cNvSpPr txBox="1">
              <a:spLocks noChangeArrowheads="1"/>
            </p:cNvSpPr>
            <p:nvPr/>
          </p:nvSpPr>
          <p:spPr bwMode="auto">
            <a:xfrm>
              <a:off x="249" y="3113"/>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D</a:t>
              </a:r>
              <a:r>
                <a:rPr lang="en-US" altLang="zh-CN" baseline="-25000">
                  <a:latin typeface="Times New Roman" panose="02020603050405020304" pitchFamily="18" charset="0"/>
                </a:rPr>
                <a:t>0</a:t>
              </a:r>
              <a:r>
                <a:rPr lang="en-US" altLang="zh-CN">
                  <a:latin typeface="Times New Roman" panose="02020603050405020304" pitchFamily="18" charset="0"/>
                </a:rPr>
                <a:t>~D</a:t>
              </a:r>
              <a:r>
                <a:rPr lang="en-US" altLang="zh-CN" baseline="-25000">
                  <a:latin typeface="Times New Roman" panose="02020603050405020304" pitchFamily="18" charset="0"/>
                </a:rPr>
                <a:t>3</a:t>
              </a:r>
              <a:endParaRPr lang="en-US" altLang="zh-CN">
                <a:latin typeface="Times New Roman" panose="02020603050405020304" pitchFamily="18" charset="0"/>
              </a:endParaRPr>
            </a:p>
          </p:txBody>
        </p:sp>
        <p:sp>
          <p:nvSpPr>
            <p:cNvPr id="58380" name="文本框 1293324">
              <a:extLst>
                <a:ext uri="{FF2B5EF4-FFF2-40B4-BE49-F238E27FC236}">
                  <a16:creationId xmlns:a16="http://schemas.microsoft.com/office/drawing/2014/main" id="{AE980385-44FD-49B5-94A6-5E0F94B90822}"/>
                </a:ext>
              </a:extLst>
            </p:cNvPr>
            <p:cNvSpPr txBox="1">
              <a:spLocks noChangeArrowheads="1"/>
            </p:cNvSpPr>
            <p:nvPr/>
          </p:nvSpPr>
          <p:spPr bwMode="auto">
            <a:xfrm>
              <a:off x="340" y="3748"/>
              <a:ext cx="4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A</a:t>
              </a:r>
              <a:r>
                <a:rPr lang="en-US" altLang="zh-CN" baseline="-25000">
                  <a:latin typeface="Times New Roman" panose="02020603050405020304" pitchFamily="18" charset="0"/>
                </a:rPr>
                <a:t>0</a:t>
              </a:r>
              <a:r>
                <a:rPr lang="en-US" altLang="zh-CN">
                  <a:latin typeface="Times New Roman" panose="02020603050405020304" pitchFamily="18" charset="0"/>
                </a:rPr>
                <a:t>~A</a:t>
              </a:r>
              <a:r>
                <a:rPr lang="en-US" altLang="zh-CN" baseline="-25000">
                  <a:latin typeface="Times New Roman" panose="02020603050405020304" pitchFamily="18" charset="0"/>
                </a:rPr>
                <a:t>9</a:t>
              </a:r>
              <a:endParaRPr lang="en-US" altLang="zh-CN">
                <a:latin typeface="Times New Roman" panose="02020603050405020304" pitchFamily="18" charset="0"/>
              </a:endParaRPr>
            </a:p>
          </p:txBody>
        </p:sp>
        <p:sp useBgFill="1">
          <p:nvSpPr>
            <p:cNvPr id="58381" name="椭圆 1293325">
              <a:extLst>
                <a:ext uri="{FF2B5EF4-FFF2-40B4-BE49-F238E27FC236}">
                  <a16:creationId xmlns:a16="http://schemas.microsoft.com/office/drawing/2014/main" id="{AEDB9DD6-3A6B-4B91-8D12-CC783C45F964}"/>
                </a:ext>
              </a:extLst>
            </p:cNvPr>
            <p:cNvSpPr>
              <a:spLocks noChangeArrowheads="1"/>
            </p:cNvSpPr>
            <p:nvPr/>
          </p:nvSpPr>
          <p:spPr bwMode="auto">
            <a:xfrm>
              <a:off x="1666" y="1708"/>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382" name="椭圆 1293326">
              <a:extLst>
                <a:ext uri="{FF2B5EF4-FFF2-40B4-BE49-F238E27FC236}">
                  <a16:creationId xmlns:a16="http://schemas.microsoft.com/office/drawing/2014/main" id="{0398CDEF-62AB-44A0-B58E-4EBC79F3E0BA}"/>
                </a:ext>
              </a:extLst>
            </p:cNvPr>
            <p:cNvSpPr>
              <a:spLocks noChangeArrowheads="1"/>
            </p:cNvSpPr>
            <p:nvPr/>
          </p:nvSpPr>
          <p:spPr bwMode="auto">
            <a:xfrm>
              <a:off x="1666" y="1900"/>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383" name="直接连接符 1293327">
              <a:extLst>
                <a:ext uri="{FF2B5EF4-FFF2-40B4-BE49-F238E27FC236}">
                  <a16:creationId xmlns:a16="http://schemas.microsoft.com/office/drawing/2014/main" id="{E93DBCCF-D774-4C8D-9562-FA4E4DB34EF8}"/>
                </a:ext>
              </a:extLst>
            </p:cNvPr>
            <p:cNvSpPr>
              <a:spLocks noChangeShapeType="1"/>
            </p:cNvSpPr>
            <p:nvPr/>
          </p:nvSpPr>
          <p:spPr bwMode="auto">
            <a:xfrm>
              <a:off x="1714" y="1923"/>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直接连接符 1293328">
              <a:extLst>
                <a:ext uri="{FF2B5EF4-FFF2-40B4-BE49-F238E27FC236}">
                  <a16:creationId xmlns:a16="http://schemas.microsoft.com/office/drawing/2014/main" id="{CC667193-6ED1-459E-B4A4-A71CA7331C0C}"/>
                </a:ext>
              </a:extLst>
            </p:cNvPr>
            <p:cNvSpPr>
              <a:spLocks noChangeShapeType="1"/>
            </p:cNvSpPr>
            <p:nvPr/>
          </p:nvSpPr>
          <p:spPr bwMode="auto">
            <a:xfrm>
              <a:off x="1714" y="173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385" name="椭圆 1293329">
              <a:extLst>
                <a:ext uri="{FF2B5EF4-FFF2-40B4-BE49-F238E27FC236}">
                  <a16:creationId xmlns:a16="http://schemas.microsoft.com/office/drawing/2014/main" id="{8101D6B7-985D-4026-ADD5-7212ECA206F7}"/>
                </a:ext>
              </a:extLst>
            </p:cNvPr>
            <p:cNvSpPr>
              <a:spLocks noChangeArrowheads="1"/>
            </p:cNvSpPr>
            <p:nvPr/>
          </p:nvSpPr>
          <p:spPr bwMode="auto">
            <a:xfrm>
              <a:off x="1666" y="3364"/>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386" name="椭圆 1293330">
              <a:extLst>
                <a:ext uri="{FF2B5EF4-FFF2-40B4-BE49-F238E27FC236}">
                  <a16:creationId xmlns:a16="http://schemas.microsoft.com/office/drawing/2014/main" id="{427570B8-DC36-4A2F-9C17-9CD86F9CAB18}"/>
                </a:ext>
              </a:extLst>
            </p:cNvPr>
            <p:cNvSpPr>
              <a:spLocks noChangeArrowheads="1"/>
            </p:cNvSpPr>
            <p:nvPr/>
          </p:nvSpPr>
          <p:spPr bwMode="auto">
            <a:xfrm>
              <a:off x="1666" y="3556"/>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387" name="直接连接符 1293331">
              <a:extLst>
                <a:ext uri="{FF2B5EF4-FFF2-40B4-BE49-F238E27FC236}">
                  <a16:creationId xmlns:a16="http://schemas.microsoft.com/office/drawing/2014/main" id="{1A1416B1-C48A-4D27-AA5A-2F517438BDB4}"/>
                </a:ext>
              </a:extLst>
            </p:cNvPr>
            <p:cNvSpPr>
              <a:spLocks noChangeShapeType="1"/>
            </p:cNvSpPr>
            <p:nvPr/>
          </p:nvSpPr>
          <p:spPr bwMode="auto">
            <a:xfrm>
              <a:off x="1714" y="357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直接连接符 1293332">
              <a:extLst>
                <a:ext uri="{FF2B5EF4-FFF2-40B4-BE49-F238E27FC236}">
                  <a16:creationId xmlns:a16="http://schemas.microsoft.com/office/drawing/2014/main" id="{563D4C45-0BD8-49F3-9A4C-E0B913E5CC8E}"/>
                </a:ext>
              </a:extLst>
            </p:cNvPr>
            <p:cNvSpPr>
              <a:spLocks noChangeShapeType="1"/>
            </p:cNvSpPr>
            <p:nvPr/>
          </p:nvSpPr>
          <p:spPr bwMode="auto">
            <a:xfrm>
              <a:off x="1714" y="338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直接连接符 1293333">
              <a:extLst>
                <a:ext uri="{FF2B5EF4-FFF2-40B4-BE49-F238E27FC236}">
                  <a16:creationId xmlns:a16="http://schemas.microsoft.com/office/drawing/2014/main" id="{A3BCF3F8-BF1B-468C-8813-745EC8A8A07C}"/>
                </a:ext>
              </a:extLst>
            </p:cNvPr>
            <p:cNvSpPr>
              <a:spLocks noChangeShapeType="1"/>
            </p:cNvSpPr>
            <p:nvPr/>
          </p:nvSpPr>
          <p:spPr bwMode="auto">
            <a:xfrm flipH="1">
              <a:off x="1483" y="1107"/>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文本框 1293334">
              <a:extLst>
                <a:ext uri="{FF2B5EF4-FFF2-40B4-BE49-F238E27FC236}">
                  <a16:creationId xmlns:a16="http://schemas.microsoft.com/office/drawing/2014/main" id="{8060C8F0-087C-484B-BEB4-8B4B36B2D3CB}"/>
                </a:ext>
              </a:extLst>
            </p:cNvPr>
            <p:cNvSpPr txBox="1">
              <a:spLocks noChangeArrowheads="1"/>
            </p:cNvSpPr>
            <p:nvPr/>
          </p:nvSpPr>
          <p:spPr bwMode="auto">
            <a:xfrm>
              <a:off x="1533" y="93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00</a:t>
              </a:r>
            </a:p>
          </p:txBody>
        </p:sp>
        <p:sp>
          <p:nvSpPr>
            <p:cNvPr id="58391" name="上箭头 1293335">
              <a:extLst>
                <a:ext uri="{FF2B5EF4-FFF2-40B4-BE49-F238E27FC236}">
                  <a16:creationId xmlns:a16="http://schemas.microsoft.com/office/drawing/2014/main" id="{B4794F62-7FE0-4C7A-ABBF-BCA20CC4E878}"/>
                </a:ext>
              </a:extLst>
            </p:cNvPr>
            <p:cNvSpPr>
              <a:spLocks noChangeArrowheads="1"/>
            </p:cNvSpPr>
            <p:nvPr/>
          </p:nvSpPr>
          <p:spPr bwMode="auto">
            <a:xfrm>
              <a:off x="1090" y="3748"/>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392" name="上箭头 1293336">
              <a:extLst>
                <a:ext uri="{FF2B5EF4-FFF2-40B4-BE49-F238E27FC236}">
                  <a16:creationId xmlns:a16="http://schemas.microsoft.com/office/drawing/2014/main" id="{289494C9-CAA9-476F-862C-163A0E31649A}"/>
                </a:ext>
              </a:extLst>
            </p:cNvPr>
            <p:cNvSpPr>
              <a:spLocks noChangeArrowheads="1"/>
            </p:cNvSpPr>
            <p:nvPr/>
          </p:nvSpPr>
          <p:spPr bwMode="auto">
            <a:xfrm>
              <a:off x="1090" y="2092"/>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393" name="直接连接符 1293337">
              <a:extLst>
                <a:ext uri="{FF2B5EF4-FFF2-40B4-BE49-F238E27FC236}">
                  <a16:creationId xmlns:a16="http://schemas.microsoft.com/office/drawing/2014/main" id="{BA4AD398-45B2-4C37-89C9-98BFE1873784}"/>
                </a:ext>
              </a:extLst>
            </p:cNvPr>
            <p:cNvSpPr>
              <a:spLocks noChangeShapeType="1"/>
            </p:cNvSpPr>
            <p:nvPr/>
          </p:nvSpPr>
          <p:spPr bwMode="auto">
            <a:xfrm>
              <a:off x="1810" y="1948"/>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下箭头 1293338">
              <a:extLst>
                <a:ext uri="{FF2B5EF4-FFF2-40B4-BE49-F238E27FC236}">
                  <a16:creationId xmlns:a16="http://schemas.microsoft.com/office/drawing/2014/main" id="{2930F6C7-27E5-4A45-8164-D1586F8468BF}"/>
                </a:ext>
              </a:extLst>
            </p:cNvPr>
            <p:cNvSpPr>
              <a:spLocks noChangeArrowheads="1"/>
            </p:cNvSpPr>
            <p:nvPr/>
          </p:nvSpPr>
          <p:spPr bwMode="auto">
            <a:xfrm>
              <a:off x="1042" y="1372"/>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395" name="下箭头 1293339">
              <a:extLst>
                <a:ext uri="{FF2B5EF4-FFF2-40B4-BE49-F238E27FC236}">
                  <a16:creationId xmlns:a16="http://schemas.microsoft.com/office/drawing/2014/main" id="{8311F9D9-D4CF-4319-BC7F-5A0AA9334446}"/>
                </a:ext>
              </a:extLst>
            </p:cNvPr>
            <p:cNvSpPr>
              <a:spLocks noChangeArrowheads="1"/>
            </p:cNvSpPr>
            <p:nvPr/>
          </p:nvSpPr>
          <p:spPr bwMode="auto">
            <a:xfrm>
              <a:off x="1090" y="3004"/>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396" name="直接连接符 1293340">
              <a:extLst>
                <a:ext uri="{FF2B5EF4-FFF2-40B4-BE49-F238E27FC236}">
                  <a16:creationId xmlns:a16="http://schemas.microsoft.com/office/drawing/2014/main" id="{82AC8B53-6D59-4290-852A-8100191D0870}"/>
                </a:ext>
              </a:extLst>
            </p:cNvPr>
            <p:cNvSpPr>
              <a:spLocks noChangeShapeType="1"/>
            </p:cNvSpPr>
            <p:nvPr/>
          </p:nvSpPr>
          <p:spPr bwMode="auto">
            <a:xfrm flipH="1" flipV="1">
              <a:off x="1955" y="1107"/>
              <a:ext cx="1" cy="22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397" name="矩形 1293341">
              <a:extLst>
                <a:ext uri="{FF2B5EF4-FFF2-40B4-BE49-F238E27FC236}">
                  <a16:creationId xmlns:a16="http://schemas.microsoft.com/office/drawing/2014/main" id="{5D4FAD62-ECB0-4806-A0B8-35130AAA5783}"/>
                </a:ext>
              </a:extLst>
            </p:cNvPr>
            <p:cNvSpPr>
              <a:spLocks noChangeArrowheads="1"/>
            </p:cNvSpPr>
            <p:nvPr/>
          </p:nvSpPr>
          <p:spPr bwMode="auto">
            <a:xfrm>
              <a:off x="2032" y="1621"/>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398" name="直接连接符 1293342">
              <a:extLst>
                <a:ext uri="{FF2B5EF4-FFF2-40B4-BE49-F238E27FC236}">
                  <a16:creationId xmlns:a16="http://schemas.microsoft.com/office/drawing/2014/main" id="{5F24490C-BE5F-4A2B-B078-97EB092F499E}"/>
                </a:ext>
              </a:extLst>
            </p:cNvPr>
            <p:cNvSpPr>
              <a:spLocks noChangeShapeType="1"/>
            </p:cNvSpPr>
            <p:nvPr/>
          </p:nvSpPr>
          <p:spPr bwMode="auto">
            <a:xfrm>
              <a:off x="2681"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9" name="直接连接符 1293343">
              <a:extLst>
                <a:ext uri="{FF2B5EF4-FFF2-40B4-BE49-F238E27FC236}">
                  <a16:creationId xmlns:a16="http://schemas.microsoft.com/office/drawing/2014/main" id="{4FA59FE1-BFC2-4266-89CC-D6A69709AC40}"/>
                </a:ext>
              </a:extLst>
            </p:cNvPr>
            <p:cNvSpPr>
              <a:spLocks noChangeShapeType="1"/>
            </p:cNvSpPr>
            <p:nvPr/>
          </p:nvSpPr>
          <p:spPr bwMode="auto">
            <a:xfrm>
              <a:off x="2634"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00" name="矩形 1293344">
              <a:extLst>
                <a:ext uri="{FF2B5EF4-FFF2-40B4-BE49-F238E27FC236}">
                  <a16:creationId xmlns:a16="http://schemas.microsoft.com/office/drawing/2014/main" id="{1AED9D31-9304-40F9-BAED-57AB1A240AEF}"/>
                </a:ext>
              </a:extLst>
            </p:cNvPr>
            <p:cNvSpPr>
              <a:spLocks noChangeArrowheads="1"/>
            </p:cNvSpPr>
            <p:nvPr/>
          </p:nvSpPr>
          <p:spPr bwMode="auto">
            <a:xfrm>
              <a:off x="2002" y="3277"/>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401" name="直接连接符 1293345">
              <a:extLst>
                <a:ext uri="{FF2B5EF4-FFF2-40B4-BE49-F238E27FC236}">
                  <a16:creationId xmlns:a16="http://schemas.microsoft.com/office/drawing/2014/main" id="{39C51E20-37AA-44CB-BB99-DEC1AEEEE334}"/>
                </a:ext>
              </a:extLst>
            </p:cNvPr>
            <p:cNvSpPr>
              <a:spLocks noChangeShapeType="1"/>
            </p:cNvSpPr>
            <p:nvPr/>
          </p:nvSpPr>
          <p:spPr bwMode="auto">
            <a:xfrm>
              <a:off x="2651"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2" name="直接连接符 1293346">
              <a:extLst>
                <a:ext uri="{FF2B5EF4-FFF2-40B4-BE49-F238E27FC236}">
                  <a16:creationId xmlns:a16="http://schemas.microsoft.com/office/drawing/2014/main" id="{47020E49-600B-47C9-89F1-CBA0D7D8153B}"/>
                </a:ext>
              </a:extLst>
            </p:cNvPr>
            <p:cNvSpPr>
              <a:spLocks noChangeShapeType="1"/>
            </p:cNvSpPr>
            <p:nvPr/>
          </p:nvSpPr>
          <p:spPr bwMode="auto">
            <a:xfrm>
              <a:off x="2604"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03" name="椭圆 1293347">
              <a:extLst>
                <a:ext uri="{FF2B5EF4-FFF2-40B4-BE49-F238E27FC236}">
                  <a16:creationId xmlns:a16="http://schemas.microsoft.com/office/drawing/2014/main" id="{0B18022E-7DA1-48C2-AC08-2B8676963CBC}"/>
                </a:ext>
              </a:extLst>
            </p:cNvPr>
            <p:cNvSpPr>
              <a:spLocks noChangeArrowheads="1"/>
            </p:cNvSpPr>
            <p:nvPr/>
          </p:nvSpPr>
          <p:spPr bwMode="auto">
            <a:xfrm>
              <a:off x="2848" y="1717"/>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04" name="椭圆 1293348">
              <a:extLst>
                <a:ext uri="{FF2B5EF4-FFF2-40B4-BE49-F238E27FC236}">
                  <a16:creationId xmlns:a16="http://schemas.microsoft.com/office/drawing/2014/main" id="{61810C07-E915-4AD1-B8F7-4251B70547F0}"/>
                </a:ext>
              </a:extLst>
            </p:cNvPr>
            <p:cNvSpPr>
              <a:spLocks noChangeArrowheads="1"/>
            </p:cNvSpPr>
            <p:nvPr/>
          </p:nvSpPr>
          <p:spPr bwMode="auto">
            <a:xfrm>
              <a:off x="2848" y="1909"/>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05" name="直接连接符 1293349">
              <a:extLst>
                <a:ext uri="{FF2B5EF4-FFF2-40B4-BE49-F238E27FC236}">
                  <a16:creationId xmlns:a16="http://schemas.microsoft.com/office/drawing/2014/main" id="{58B4FAE3-D92A-4155-A24E-AF274C69A0D6}"/>
                </a:ext>
              </a:extLst>
            </p:cNvPr>
            <p:cNvSpPr>
              <a:spLocks noChangeShapeType="1"/>
            </p:cNvSpPr>
            <p:nvPr/>
          </p:nvSpPr>
          <p:spPr bwMode="auto">
            <a:xfrm>
              <a:off x="2896"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6" name="直接连接符 1293350">
              <a:extLst>
                <a:ext uri="{FF2B5EF4-FFF2-40B4-BE49-F238E27FC236}">
                  <a16:creationId xmlns:a16="http://schemas.microsoft.com/office/drawing/2014/main" id="{2C053B70-2C87-4570-8C6A-7B7A38AF04A5}"/>
                </a:ext>
              </a:extLst>
            </p:cNvPr>
            <p:cNvSpPr>
              <a:spLocks noChangeShapeType="1"/>
            </p:cNvSpPr>
            <p:nvPr/>
          </p:nvSpPr>
          <p:spPr bwMode="auto">
            <a:xfrm>
              <a:off x="2896"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07" name="椭圆 1293351">
              <a:extLst>
                <a:ext uri="{FF2B5EF4-FFF2-40B4-BE49-F238E27FC236}">
                  <a16:creationId xmlns:a16="http://schemas.microsoft.com/office/drawing/2014/main" id="{1608784C-C270-4E27-8548-57C250448EA0}"/>
                </a:ext>
              </a:extLst>
            </p:cNvPr>
            <p:cNvSpPr>
              <a:spLocks noChangeArrowheads="1"/>
            </p:cNvSpPr>
            <p:nvPr/>
          </p:nvSpPr>
          <p:spPr bwMode="auto">
            <a:xfrm>
              <a:off x="2848" y="3373"/>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08" name="椭圆 1293352">
              <a:extLst>
                <a:ext uri="{FF2B5EF4-FFF2-40B4-BE49-F238E27FC236}">
                  <a16:creationId xmlns:a16="http://schemas.microsoft.com/office/drawing/2014/main" id="{1249369D-3551-4418-BCC1-A15067201626}"/>
                </a:ext>
              </a:extLst>
            </p:cNvPr>
            <p:cNvSpPr>
              <a:spLocks noChangeArrowheads="1"/>
            </p:cNvSpPr>
            <p:nvPr/>
          </p:nvSpPr>
          <p:spPr bwMode="auto">
            <a:xfrm>
              <a:off x="2848" y="3565"/>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09" name="直接连接符 1293353">
              <a:extLst>
                <a:ext uri="{FF2B5EF4-FFF2-40B4-BE49-F238E27FC236}">
                  <a16:creationId xmlns:a16="http://schemas.microsoft.com/office/drawing/2014/main" id="{219E7469-9719-4A9D-BB41-7A5E6680139C}"/>
                </a:ext>
              </a:extLst>
            </p:cNvPr>
            <p:cNvSpPr>
              <a:spLocks noChangeShapeType="1"/>
            </p:cNvSpPr>
            <p:nvPr/>
          </p:nvSpPr>
          <p:spPr bwMode="auto">
            <a:xfrm>
              <a:off x="2896"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0" name="直接连接符 1293354">
              <a:extLst>
                <a:ext uri="{FF2B5EF4-FFF2-40B4-BE49-F238E27FC236}">
                  <a16:creationId xmlns:a16="http://schemas.microsoft.com/office/drawing/2014/main" id="{54C53491-F309-43C2-80BA-367C7A07D114}"/>
                </a:ext>
              </a:extLst>
            </p:cNvPr>
            <p:cNvSpPr>
              <a:spLocks noChangeShapeType="1"/>
            </p:cNvSpPr>
            <p:nvPr/>
          </p:nvSpPr>
          <p:spPr bwMode="auto">
            <a:xfrm>
              <a:off x="2896"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1" name="直接连接符 1293355">
              <a:extLst>
                <a:ext uri="{FF2B5EF4-FFF2-40B4-BE49-F238E27FC236}">
                  <a16:creationId xmlns:a16="http://schemas.microsoft.com/office/drawing/2014/main" id="{A17060C8-266D-4C76-9038-312BFE491BBD}"/>
                </a:ext>
              </a:extLst>
            </p:cNvPr>
            <p:cNvSpPr>
              <a:spLocks noChangeShapeType="1"/>
            </p:cNvSpPr>
            <p:nvPr/>
          </p:nvSpPr>
          <p:spPr bwMode="auto">
            <a:xfrm flipV="1">
              <a:off x="3127" y="935"/>
              <a:ext cx="16" cy="2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2" name="直接连接符 1293356">
              <a:extLst>
                <a:ext uri="{FF2B5EF4-FFF2-40B4-BE49-F238E27FC236}">
                  <a16:creationId xmlns:a16="http://schemas.microsoft.com/office/drawing/2014/main" id="{8AF0EA54-EC33-4B63-92B0-BBA71A108317}"/>
                </a:ext>
              </a:extLst>
            </p:cNvPr>
            <p:cNvSpPr>
              <a:spLocks noChangeShapeType="1"/>
            </p:cNvSpPr>
            <p:nvPr/>
          </p:nvSpPr>
          <p:spPr bwMode="auto">
            <a:xfrm flipH="1" flipV="1">
              <a:off x="1474" y="936"/>
              <a:ext cx="1662"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3" name="文本框 1293357">
              <a:extLst>
                <a:ext uri="{FF2B5EF4-FFF2-40B4-BE49-F238E27FC236}">
                  <a16:creationId xmlns:a16="http://schemas.microsoft.com/office/drawing/2014/main" id="{70AA03BA-8C76-45F8-B8C2-6408DB78BAC1}"/>
                </a:ext>
              </a:extLst>
            </p:cNvPr>
            <p:cNvSpPr txBox="1">
              <a:spLocks noChangeArrowheads="1"/>
            </p:cNvSpPr>
            <p:nvPr/>
          </p:nvSpPr>
          <p:spPr bwMode="auto">
            <a:xfrm>
              <a:off x="2848" y="93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01</a:t>
              </a:r>
            </a:p>
          </p:txBody>
        </p:sp>
        <p:sp>
          <p:nvSpPr>
            <p:cNvPr id="58414" name="上箭头 1293358">
              <a:extLst>
                <a:ext uri="{FF2B5EF4-FFF2-40B4-BE49-F238E27FC236}">
                  <a16:creationId xmlns:a16="http://schemas.microsoft.com/office/drawing/2014/main" id="{65DDB8D6-9F69-4E17-BACC-71D42CC203FD}"/>
                </a:ext>
              </a:extLst>
            </p:cNvPr>
            <p:cNvSpPr>
              <a:spLocks noChangeArrowheads="1"/>
            </p:cNvSpPr>
            <p:nvPr/>
          </p:nvSpPr>
          <p:spPr bwMode="auto">
            <a:xfrm>
              <a:off x="2272"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15" name="上箭头 1293359">
              <a:extLst>
                <a:ext uri="{FF2B5EF4-FFF2-40B4-BE49-F238E27FC236}">
                  <a16:creationId xmlns:a16="http://schemas.microsoft.com/office/drawing/2014/main" id="{05730522-F71E-4E04-94DD-221541C5831C}"/>
                </a:ext>
              </a:extLst>
            </p:cNvPr>
            <p:cNvSpPr>
              <a:spLocks noChangeArrowheads="1"/>
            </p:cNvSpPr>
            <p:nvPr/>
          </p:nvSpPr>
          <p:spPr bwMode="auto">
            <a:xfrm>
              <a:off x="2272"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16" name="直接连接符 1293360">
              <a:extLst>
                <a:ext uri="{FF2B5EF4-FFF2-40B4-BE49-F238E27FC236}">
                  <a16:creationId xmlns:a16="http://schemas.microsoft.com/office/drawing/2014/main" id="{F771251D-6F3F-4567-B0F8-512977B6CEEA}"/>
                </a:ext>
              </a:extLst>
            </p:cNvPr>
            <p:cNvSpPr>
              <a:spLocks noChangeShapeType="1"/>
            </p:cNvSpPr>
            <p:nvPr/>
          </p:nvSpPr>
          <p:spPr bwMode="auto">
            <a:xfrm>
              <a:off x="2992"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7" name="下箭头 1293361">
              <a:extLst>
                <a:ext uri="{FF2B5EF4-FFF2-40B4-BE49-F238E27FC236}">
                  <a16:creationId xmlns:a16="http://schemas.microsoft.com/office/drawing/2014/main" id="{9C45952E-C8E8-4096-8E2E-F3E4206ADE33}"/>
                </a:ext>
              </a:extLst>
            </p:cNvPr>
            <p:cNvSpPr>
              <a:spLocks noChangeArrowheads="1"/>
            </p:cNvSpPr>
            <p:nvPr/>
          </p:nvSpPr>
          <p:spPr bwMode="auto">
            <a:xfrm>
              <a:off x="2224"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18" name="下箭头 1293362">
              <a:extLst>
                <a:ext uri="{FF2B5EF4-FFF2-40B4-BE49-F238E27FC236}">
                  <a16:creationId xmlns:a16="http://schemas.microsoft.com/office/drawing/2014/main" id="{8DA63C89-80F5-41C1-89C4-37A83CD7F384}"/>
                </a:ext>
              </a:extLst>
            </p:cNvPr>
            <p:cNvSpPr>
              <a:spLocks noChangeArrowheads="1"/>
            </p:cNvSpPr>
            <p:nvPr/>
          </p:nvSpPr>
          <p:spPr bwMode="auto">
            <a:xfrm>
              <a:off x="2272"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19" name="矩形 1293363">
              <a:extLst>
                <a:ext uri="{FF2B5EF4-FFF2-40B4-BE49-F238E27FC236}">
                  <a16:creationId xmlns:a16="http://schemas.microsoft.com/office/drawing/2014/main" id="{D7BEBB3E-F8C4-41F7-B3EA-4133F81EA6D6}"/>
                </a:ext>
              </a:extLst>
            </p:cNvPr>
            <p:cNvSpPr>
              <a:spLocks noChangeArrowheads="1"/>
            </p:cNvSpPr>
            <p:nvPr/>
          </p:nvSpPr>
          <p:spPr bwMode="auto">
            <a:xfrm>
              <a:off x="3298" y="1621"/>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420" name="直接连接符 1293364">
              <a:extLst>
                <a:ext uri="{FF2B5EF4-FFF2-40B4-BE49-F238E27FC236}">
                  <a16:creationId xmlns:a16="http://schemas.microsoft.com/office/drawing/2014/main" id="{7B38D050-6255-4A65-A77F-5C90B5AD6615}"/>
                </a:ext>
              </a:extLst>
            </p:cNvPr>
            <p:cNvSpPr>
              <a:spLocks noChangeShapeType="1"/>
            </p:cNvSpPr>
            <p:nvPr/>
          </p:nvSpPr>
          <p:spPr bwMode="auto">
            <a:xfrm>
              <a:off x="3947"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1" name="直接连接符 1293365">
              <a:extLst>
                <a:ext uri="{FF2B5EF4-FFF2-40B4-BE49-F238E27FC236}">
                  <a16:creationId xmlns:a16="http://schemas.microsoft.com/office/drawing/2014/main" id="{DD5B6046-F2CC-4E6A-841D-F4DD993565A0}"/>
                </a:ext>
              </a:extLst>
            </p:cNvPr>
            <p:cNvSpPr>
              <a:spLocks noChangeShapeType="1"/>
            </p:cNvSpPr>
            <p:nvPr/>
          </p:nvSpPr>
          <p:spPr bwMode="auto">
            <a:xfrm>
              <a:off x="3900"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22" name="矩形 1293366">
              <a:extLst>
                <a:ext uri="{FF2B5EF4-FFF2-40B4-BE49-F238E27FC236}">
                  <a16:creationId xmlns:a16="http://schemas.microsoft.com/office/drawing/2014/main" id="{14468A7A-2257-4C25-B311-0313292F94F1}"/>
                </a:ext>
              </a:extLst>
            </p:cNvPr>
            <p:cNvSpPr>
              <a:spLocks noChangeArrowheads="1"/>
            </p:cNvSpPr>
            <p:nvPr/>
          </p:nvSpPr>
          <p:spPr bwMode="auto">
            <a:xfrm>
              <a:off x="3268" y="3277"/>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423" name="直接连接符 1293367">
              <a:extLst>
                <a:ext uri="{FF2B5EF4-FFF2-40B4-BE49-F238E27FC236}">
                  <a16:creationId xmlns:a16="http://schemas.microsoft.com/office/drawing/2014/main" id="{5AF330BB-8553-4D4A-B9FC-F6D079100973}"/>
                </a:ext>
              </a:extLst>
            </p:cNvPr>
            <p:cNvSpPr>
              <a:spLocks noChangeShapeType="1"/>
            </p:cNvSpPr>
            <p:nvPr/>
          </p:nvSpPr>
          <p:spPr bwMode="auto">
            <a:xfrm>
              <a:off x="3917"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4" name="直接连接符 1293368">
              <a:extLst>
                <a:ext uri="{FF2B5EF4-FFF2-40B4-BE49-F238E27FC236}">
                  <a16:creationId xmlns:a16="http://schemas.microsoft.com/office/drawing/2014/main" id="{EE73EA27-D3A6-428E-9330-7309A249AE54}"/>
                </a:ext>
              </a:extLst>
            </p:cNvPr>
            <p:cNvSpPr>
              <a:spLocks noChangeShapeType="1"/>
            </p:cNvSpPr>
            <p:nvPr/>
          </p:nvSpPr>
          <p:spPr bwMode="auto">
            <a:xfrm>
              <a:off x="3870"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25" name="椭圆 1293369">
              <a:extLst>
                <a:ext uri="{FF2B5EF4-FFF2-40B4-BE49-F238E27FC236}">
                  <a16:creationId xmlns:a16="http://schemas.microsoft.com/office/drawing/2014/main" id="{041EFDE3-AB77-4362-AD1A-ECCB0BDC874B}"/>
                </a:ext>
              </a:extLst>
            </p:cNvPr>
            <p:cNvSpPr>
              <a:spLocks noChangeArrowheads="1"/>
            </p:cNvSpPr>
            <p:nvPr/>
          </p:nvSpPr>
          <p:spPr bwMode="auto">
            <a:xfrm>
              <a:off x="4114" y="1717"/>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26" name="椭圆 1293370">
              <a:extLst>
                <a:ext uri="{FF2B5EF4-FFF2-40B4-BE49-F238E27FC236}">
                  <a16:creationId xmlns:a16="http://schemas.microsoft.com/office/drawing/2014/main" id="{CC23BB5A-D816-42AD-B5FA-A9F60569F68A}"/>
                </a:ext>
              </a:extLst>
            </p:cNvPr>
            <p:cNvSpPr>
              <a:spLocks noChangeArrowheads="1"/>
            </p:cNvSpPr>
            <p:nvPr/>
          </p:nvSpPr>
          <p:spPr bwMode="auto">
            <a:xfrm>
              <a:off x="4114" y="1909"/>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27" name="直接连接符 1293371">
              <a:extLst>
                <a:ext uri="{FF2B5EF4-FFF2-40B4-BE49-F238E27FC236}">
                  <a16:creationId xmlns:a16="http://schemas.microsoft.com/office/drawing/2014/main" id="{7F1CEE15-366B-49D4-9089-25DC7B5D49A4}"/>
                </a:ext>
              </a:extLst>
            </p:cNvPr>
            <p:cNvSpPr>
              <a:spLocks noChangeShapeType="1"/>
            </p:cNvSpPr>
            <p:nvPr/>
          </p:nvSpPr>
          <p:spPr bwMode="auto">
            <a:xfrm>
              <a:off x="4162"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8" name="直接连接符 1293372">
              <a:extLst>
                <a:ext uri="{FF2B5EF4-FFF2-40B4-BE49-F238E27FC236}">
                  <a16:creationId xmlns:a16="http://schemas.microsoft.com/office/drawing/2014/main" id="{4816505A-7A0D-489B-872F-15579BAF83A5}"/>
                </a:ext>
              </a:extLst>
            </p:cNvPr>
            <p:cNvSpPr>
              <a:spLocks noChangeShapeType="1"/>
            </p:cNvSpPr>
            <p:nvPr/>
          </p:nvSpPr>
          <p:spPr bwMode="auto">
            <a:xfrm>
              <a:off x="4162"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29" name="椭圆 1293373">
              <a:extLst>
                <a:ext uri="{FF2B5EF4-FFF2-40B4-BE49-F238E27FC236}">
                  <a16:creationId xmlns:a16="http://schemas.microsoft.com/office/drawing/2014/main" id="{F95EB55A-6067-4EC5-841E-9D8D04E8C994}"/>
                </a:ext>
              </a:extLst>
            </p:cNvPr>
            <p:cNvSpPr>
              <a:spLocks noChangeArrowheads="1"/>
            </p:cNvSpPr>
            <p:nvPr/>
          </p:nvSpPr>
          <p:spPr bwMode="auto">
            <a:xfrm>
              <a:off x="4114" y="3373"/>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30" name="椭圆 1293374">
              <a:extLst>
                <a:ext uri="{FF2B5EF4-FFF2-40B4-BE49-F238E27FC236}">
                  <a16:creationId xmlns:a16="http://schemas.microsoft.com/office/drawing/2014/main" id="{77A9A52E-7B96-4A7E-A38B-F1A7594EB017}"/>
                </a:ext>
              </a:extLst>
            </p:cNvPr>
            <p:cNvSpPr>
              <a:spLocks noChangeArrowheads="1"/>
            </p:cNvSpPr>
            <p:nvPr/>
          </p:nvSpPr>
          <p:spPr bwMode="auto">
            <a:xfrm>
              <a:off x="4114" y="3565"/>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31" name="直接连接符 1293375">
              <a:extLst>
                <a:ext uri="{FF2B5EF4-FFF2-40B4-BE49-F238E27FC236}">
                  <a16:creationId xmlns:a16="http://schemas.microsoft.com/office/drawing/2014/main" id="{8CFF3149-4EB7-47E4-90AD-4F0A23404484}"/>
                </a:ext>
              </a:extLst>
            </p:cNvPr>
            <p:cNvSpPr>
              <a:spLocks noChangeShapeType="1"/>
            </p:cNvSpPr>
            <p:nvPr/>
          </p:nvSpPr>
          <p:spPr bwMode="auto">
            <a:xfrm>
              <a:off x="4162"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2" name="直接连接符 1293376">
              <a:extLst>
                <a:ext uri="{FF2B5EF4-FFF2-40B4-BE49-F238E27FC236}">
                  <a16:creationId xmlns:a16="http://schemas.microsoft.com/office/drawing/2014/main" id="{111E680B-68C7-47E5-89B6-0D29443C2A7A}"/>
                </a:ext>
              </a:extLst>
            </p:cNvPr>
            <p:cNvSpPr>
              <a:spLocks noChangeShapeType="1"/>
            </p:cNvSpPr>
            <p:nvPr/>
          </p:nvSpPr>
          <p:spPr bwMode="auto">
            <a:xfrm>
              <a:off x="4162"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3" name="直接连接符 1293377">
              <a:extLst>
                <a:ext uri="{FF2B5EF4-FFF2-40B4-BE49-F238E27FC236}">
                  <a16:creationId xmlns:a16="http://schemas.microsoft.com/office/drawing/2014/main" id="{7EAE27E1-FC00-4CCB-A62A-67E667D052A2}"/>
                </a:ext>
              </a:extLst>
            </p:cNvPr>
            <p:cNvSpPr>
              <a:spLocks noChangeShapeType="1"/>
            </p:cNvSpPr>
            <p:nvPr/>
          </p:nvSpPr>
          <p:spPr bwMode="auto">
            <a:xfrm flipV="1">
              <a:off x="4402" y="853"/>
              <a:ext cx="0" cy="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4" name="直接连接符 1293378">
              <a:extLst>
                <a:ext uri="{FF2B5EF4-FFF2-40B4-BE49-F238E27FC236}">
                  <a16:creationId xmlns:a16="http://schemas.microsoft.com/office/drawing/2014/main" id="{1D38E880-5FB8-4040-AA8E-8D815FB7B5F0}"/>
                </a:ext>
              </a:extLst>
            </p:cNvPr>
            <p:cNvSpPr>
              <a:spLocks noChangeShapeType="1"/>
            </p:cNvSpPr>
            <p:nvPr/>
          </p:nvSpPr>
          <p:spPr bwMode="auto">
            <a:xfrm flipH="1" flipV="1">
              <a:off x="1383" y="845"/>
              <a:ext cx="3019" cy="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5" name="文本框 1293379">
              <a:extLst>
                <a:ext uri="{FF2B5EF4-FFF2-40B4-BE49-F238E27FC236}">
                  <a16:creationId xmlns:a16="http://schemas.microsoft.com/office/drawing/2014/main" id="{B7D7D393-44BA-4AC1-9877-861EA2D86F57}"/>
                </a:ext>
              </a:extLst>
            </p:cNvPr>
            <p:cNvSpPr txBox="1">
              <a:spLocks noChangeArrowheads="1"/>
            </p:cNvSpPr>
            <p:nvPr/>
          </p:nvSpPr>
          <p:spPr bwMode="auto">
            <a:xfrm>
              <a:off x="4073" y="845"/>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10</a:t>
              </a:r>
            </a:p>
          </p:txBody>
        </p:sp>
        <p:sp>
          <p:nvSpPr>
            <p:cNvPr id="58436" name="上箭头 1293380">
              <a:extLst>
                <a:ext uri="{FF2B5EF4-FFF2-40B4-BE49-F238E27FC236}">
                  <a16:creationId xmlns:a16="http://schemas.microsoft.com/office/drawing/2014/main" id="{4DC70245-C0DB-4F2D-AD2B-C9EC1C91F802}"/>
                </a:ext>
              </a:extLst>
            </p:cNvPr>
            <p:cNvSpPr>
              <a:spLocks noChangeArrowheads="1"/>
            </p:cNvSpPr>
            <p:nvPr/>
          </p:nvSpPr>
          <p:spPr bwMode="auto">
            <a:xfrm>
              <a:off x="3538"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37" name="上箭头 1293381">
              <a:extLst>
                <a:ext uri="{FF2B5EF4-FFF2-40B4-BE49-F238E27FC236}">
                  <a16:creationId xmlns:a16="http://schemas.microsoft.com/office/drawing/2014/main" id="{62F82609-6C81-4A42-B3DE-8091ECF6E70C}"/>
                </a:ext>
              </a:extLst>
            </p:cNvPr>
            <p:cNvSpPr>
              <a:spLocks noChangeArrowheads="1"/>
            </p:cNvSpPr>
            <p:nvPr/>
          </p:nvSpPr>
          <p:spPr bwMode="auto">
            <a:xfrm>
              <a:off x="3538"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38" name="直接连接符 1293382">
              <a:extLst>
                <a:ext uri="{FF2B5EF4-FFF2-40B4-BE49-F238E27FC236}">
                  <a16:creationId xmlns:a16="http://schemas.microsoft.com/office/drawing/2014/main" id="{3CE0AE6A-5889-413E-81D9-4C4ACDAA9D19}"/>
                </a:ext>
              </a:extLst>
            </p:cNvPr>
            <p:cNvSpPr>
              <a:spLocks noChangeShapeType="1"/>
            </p:cNvSpPr>
            <p:nvPr/>
          </p:nvSpPr>
          <p:spPr bwMode="auto">
            <a:xfrm>
              <a:off x="4258"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9" name="下箭头 1293383">
              <a:extLst>
                <a:ext uri="{FF2B5EF4-FFF2-40B4-BE49-F238E27FC236}">
                  <a16:creationId xmlns:a16="http://schemas.microsoft.com/office/drawing/2014/main" id="{DB67795B-9CEC-42B9-A5E0-C7643CC4662A}"/>
                </a:ext>
              </a:extLst>
            </p:cNvPr>
            <p:cNvSpPr>
              <a:spLocks noChangeArrowheads="1"/>
            </p:cNvSpPr>
            <p:nvPr/>
          </p:nvSpPr>
          <p:spPr bwMode="auto">
            <a:xfrm>
              <a:off x="3490"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40" name="下箭头 1293384">
              <a:extLst>
                <a:ext uri="{FF2B5EF4-FFF2-40B4-BE49-F238E27FC236}">
                  <a16:creationId xmlns:a16="http://schemas.microsoft.com/office/drawing/2014/main" id="{0CF9D3F9-5B94-4E0B-9B2E-77D99B8DC1C9}"/>
                </a:ext>
              </a:extLst>
            </p:cNvPr>
            <p:cNvSpPr>
              <a:spLocks noChangeArrowheads="1"/>
            </p:cNvSpPr>
            <p:nvPr/>
          </p:nvSpPr>
          <p:spPr bwMode="auto">
            <a:xfrm>
              <a:off x="3538"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41" name="矩形 1293385">
              <a:extLst>
                <a:ext uri="{FF2B5EF4-FFF2-40B4-BE49-F238E27FC236}">
                  <a16:creationId xmlns:a16="http://schemas.microsoft.com/office/drawing/2014/main" id="{B34DBA71-1F1A-47BC-9B7F-060B94EE1AC4}"/>
                </a:ext>
              </a:extLst>
            </p:cNvPr>
            <p:cNvSpPr>
              <a:spLocks noChangeArrowheads="1"/>
            </p:cNvSpPr>
            <p:nvPr/>
          </p:nvSpPr>
          <p:spPr bwMode="auto">
            <a:xfrm>
              <a:off x="4498" y="1621"/>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442" name="直接连接符 1293386">
              <a:extLst>
                <a:ext uri="{FF2B5EF4-FFF2-40B4-BE49-F238E27FC236}">
                  <a16:creationId xmlns:a16="http://schemas.microsoft.com/office/drawing/2014/main" id="{D99F30C2-B1E0-44EE-858E-E432C8688E9D}"/>
                </a:ext>
              </a:extLst>
            </p:cNvPr>
            <p:cNvSpPr>
              <a:spLocks noChangeShapeType="1"/>
            </p:cNvSpPr>
            <p:nvPr/>
          </p:nvSpPr>
          <p:spPr bwMode="auto">
            <a:xfrm>
              <a:off x="5147" y="1669"/>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3" name="直接连接符 1293387">
              <a:extLst>
                <a:ext uri="{FF2B5EF4-FFF2-40B4-BE49-F238E27FC236}">
                  <a16:creationId xmlns:a16="http://schemas.microsoft.com/office/drawing/2014/main" id="{5B3D7188-46EB-488C-852C-A1C99F4F49BE}"/>
                </a:ext>
              </a:extLst>
            </p:cNvPr>
            <p:cNvSpPr>
              <a:spLocks noChangeShapeType="1"/>
            </p:cNvSpPr>
            <p:nvPr/>
          </p:nvSpPr>
          <p:spPr bwMode="auto">
            <a:xfrm>
              <a:off x="5100" y="188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44" name="矩形 1293388">
              <a:extLst>
                <a:ext uri="{FF2B5EF4-FFF2-40B4-BE49-F238E27FC236}">
                  <a16:creationId xmlns:a16="http://schemas.microsoft.com/office/drawing/2014/main" id="{5527B65F-05D1-49D2-8564-28D4EC667A3C}"/>
                </a:ext>
              </a:extLst>
            </p:cNvPr>
            <p:cNvSpPr>
              <a:spLocks noChangeArrowheads="1"/>
            </p:cNvSpPr>
            <p:nvPr/>
          </p:nvSpPr>
          <p:spPr bwMode="auto">
            <a:xfrm>
              <a:off x="4468" y="3277"/>
              <a:ext cx="816" cy="480"/>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I/O</a:t>
              </a:r>
              <a:r>
                <a:rPr lang="en-US" altLang="zh-CN" sz="1600" baseline="-25000">
                  <a:latin typeface="Times New Roman" panose="02020603050405020304" pitchFamily="18" charset="0"/>
                </a:rPr>
                <a:t>1~4             </a:t>
              </a:r>
              <a:r>
                <a:rPr lang="en-US" altLang="zh-CN" sz="1600">
                  <a:latin typeface="Times New Roman" panose="02020603050405020304" pitchFamily="18" charset="0"/>
                </a:rPr>
                <a:t>CS</a:t>
              </a:r>
            </a:p>
            <a:p>
              <a:pPr algn="ctr">
                <a:spcBef>
                  <a:spcPct val="0"/>
                </a:spcBef>
              </a:pPr>
              <a:r>
                <a:rPr lang="en-US" altLang="zh-CN" sz="1600">
                  <a:latin typeface="Times New Roman" panose="02020603050405020304" pitchFamily="18" charset="0"/>
                </a:rPr>
                <a:t>       A</a:t>
              </a:r>
              <a:r>
                <a:rPr lang="en-US" altLang="zh-CN" sz="1600" baseline="-25000">
                  <a:latin typeface="Times New Roman" panose="02020603050405020304" pitchFamily="18" charset="0"/>
                </a:rPr>
                <a:t>0</a:t>
              </a:r>
              <a:r>
                <a:rPr lang="en-US" altLang="zh-CN" sz="1600">
                  <a:latin typeface="Times New Roman" panose="02020603050405020304" pitchFamily="18" charset="0"/>
                </a:rPr>
                <a:t>~A</a:t>
              </a:r>
              <a:r>
                <a:rPr lang="en-US" altLang="zh-CN" sz="1600" baseline="-25000">
                  <a:latin typeface="Times New Roman" panose="02020603050405020304" pitchFamily="18" charset="0"/>
                </a:rPr>
                <a:t>9          </a:t>
              </a:r>
              <a:r>
                <a:rPr lang="en-US" altLang="zh-CN" sz="1600">
                  <a:latin typeface="Times New Roman" panose="02020603050405020304" pitchFamily="18" charset="0"/>
                </a:rPr>
                <a:t>WE</a:t>
              </a:r>
              <a:r>
                <a:rPr lang="en-US" altLang="zh-CN" sz="2400" baseline="-25000">
                  <a:latin typeface="Times New Roman" panose="02020603050405020304" pitchFamily="18" charset="0"/>
                </a:rPr>
                <a:t>       </a:t>
              </a:r>
              <a:endParaRPr lang="en-US" altLang="zh-CN" sz="2400">
                <a:latin typeface="Times New Roman" panose="02020603050405020304" pitchFamily="18" charset="0"/>
              </a:endParaRPr>
            </a:p>
          </p:txBody>
        </p:sp>
        <p:sp>
          <p:nvSpPr>
            <p:cNvPr id="58445" name="直接连接符 1293389">
              <a:extLst>
                <a:ext uri="{FF2B5EF4-FFF2-40B4-BE49-F238E27FC236}">
                  <a16:creationId xmlns:a16="http://schemas.microsoft.com/office/drawing/2014/main" id="{5B35C665-F8B1-4796-A356-18D149622741}"/>
                </a:ext>
              </a:extLst>
            </p:cNvPr>
            <p:cNvSpPr>
              <a:spLocks noChangeShapeType="1"/>
            </p:cNvSpPr>
            <p:nvPr/>
          </p:nvSpPr>
          <p:spPr bwMode="auto">
            <a:xfrm>
              <a:off x="5117" y="3325"/>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46" name="直接连接符 1293390">
              <a:extLst>
                <a:ext uri="{FF2B5EF4-FFF2-40B4-BE49-F238E27FC236}">
                  <a16:creationId xmlns:a16="http://schemas.microsoft.com/office/drawing/2014/main" id="{C238AEAE-D6F6-4EB8-8C86-F377808B99AF}"/>
                </a:ext>
              </a:extLst>
            </p:cNvPr>
            <p:cNvSpPr>
              <a:spLocks noChangeShapeType="1"/>
            </p:cNvSpPr>
            <p:nvPr/>
          </p:nvSpPr>
          <p:spPr bwMode="auto">
            <a:xfrm>
              <a:off x="5070" y="354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47" name="椭圆 1293391">
              <a:extLst>
                <a:ext uri="{FF2B5EF4-FFF2-40B4-BE49-F238E27FC236}">
                  <a16:creationId xmlns:a16="http://schemas.microsoft.com/office/drawing/2014/main" id="{C51E1D35-02BC-447B-B009-D42063BDA3B6}"/>
                </a:ext>
              </a:extLst>
            </p:cNvPr>
            <p:cNvSpPr>
              <a:spLocks noChangeArrowheads="1"/>
            </p:cNvSpPr>
            <p:nvPr/>
          </p:nvSpPr>
          <p:spPr bwMode="auto">
            <a:xfrm>
              <a:off x="5314" y="1717"/>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48" name="椭圆 1293392">
              <a:extLst>
                <a:ext uri="{FF2B5EF4-FFF2-40B4-BE49-F238E27FC236}">
                  <a16:creationId xmlns:a16="http://schemas.microsoft.com/office/drawing/2014/main" id="{A15EECFD-4E71-4460-91FF-DE67FA098868}"/>
                </a:ext>
              </a:extLst>
            </p:cNvPr>
            <p:cNvSpPr>
              <a:spLocks noChangeArrowheads="1"/>
            </p:cNvSpPr>
            <p:nvPr/>
          </p:nvSpPr>
          <p:spPr bwMode="auto">
            <a:xfrm>
              <a:off x="5314" y="1909"/>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49" name="直接连接符 1293393">
              <a:extLst>
                <a:ext uri="{FF2B5EF4-FFF2-40B4-BE49-F238E27FC236}">
                  <a16:creationId xmlns:a16="http://schemas.microsoft.com/office/drawing/2014/main" id="{057CF8C1-BEBD-4DD9-8025-5942B237D811}"/>
                </a:ext>
              </a:extLst>
            </p:cNvPr>
            <p:cNvSpPr>
              <a:spLocks noChangeShapeType="1"/>
            </p:cNvSpPr>
            <p:nvPr/>
          </p:nvSpPr>
          <p:spPr bwMode="auto">
            <a:xfrm>
              <a:off x="5362" y="193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0" name="直接连接符 1293394">
              <a:extLst>
                <a:ext uri="{FF2B5EF4-FFF2-40B4-BE49-F238E27FC236}">
                  <a16:creationId xmlns:a16="http://schemas.microsoft.com/office/drawing/2014/main" id="{768000A8-DF09-4547-AE68-16A673AEFCFB}"/>
                </a:ext>
              </a:extLst>
            </p:cNvPr>
            <p:cNvSpPr>
              <a:spLocks noChangeShapeType="1"/>
            </p:cNvSpPr>
            <p:nvPr/>
          </p:nvSpPr>
          <p:spPr bwMode="auto">
            <a:xfrm>
              <a:off x="5362" y="1739"/>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useBgFill="1">
          <p:nvSpPr>
            <p:cNvPr id="58451" name="椭圆 1293395">
              <a:extLst>
                <a:ext uri="{FF2B5EF4-FFF2-40B4-BE49-F238E27FC236}">
                  <a16:creationId xmlns:a16="http://schemas.microsoft.com/office/drawing/2014/main" id="{7855DEBF-8E1F-4A9C-BA83-B773D6DE19E5}"/>
                </a:ext>
              </a:extLst>
            </p:cNvPr>
            <p:cNvSpPr>
              <a:spLocks noChangeArrowheads="1"/>
            </p:cNvSpPr>
            <p:nvPr/>
          </p:nvSpPr>
          <p:spPr bwMode="auto">
            <a:xfrm>
              <a:off x="5314" y="3373"/>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useBgFill="1">
          <p:nvSpPr>
            <p:cNvPr id="58452" name="椭圆 1293396">
              <a:extLst>
                <a:ext uri="{FF2B5EF4-FFF2-40B4-BE49-F238E27FC236}">
                  <a16:creationId xmlns:a16="http://schemas.microsoft.com/office/drawing/2014/main" id="{6DB9BA43-720F-4975-89A0-DE7BE45EC1BB}"/>
                </a:ext>
              </a:extLst>
            </p:cNvPr>
            <p:cNvSpPr>
              <a:spLocks noChangeArrowheads="1"/>
            </p:cNvSpPr>
            <p:nvPr/>
          </p:nvSpPr>
          <p:spPr bwMode="auto">
            <a:xfrm>
              <a:off x="5314" y="3565"/>
              <a:ext cx="48" cy="48"/>
            </a:xfrm>
            <a:prstGeom prst="ellipse">
              <a:avLst/>
            </a:prstGeom>
            <a:ln w="9525">
              <a:solidFill>
                <a:schemeClr val="tx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53" name="直接连接符 1293397">
              <a:extLst>
                <a:ext uri="{FF2B5EF4-FFF2-40B4-BE49-F238E27FC236}">
                  <a16:creationId xmlns:a16="http://schemas.microsoft.com/office/drawing/2014/main" id="{35D61892-8728-4D73-8258-9491ADEF4B69}"/>
                </a:ext>
              </a:extLst>
            </p:cNvPr>
            <p:cNvSpPr>
              <a:spLocks noChangeShapeType="1"/>
            </p:cNvSpPr>
            <p:nvPr/>
          </p:nvSpPr>
          <p:spPr bwMode="auto">
            <a:xfrm>
              <a:off x="5362" y="3588"/>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4" name="直接连接符 1293398">
              <a:extLst>
                <a:ext uri="{FF2B5EF4-FFF2-40B4-BE49-F238E27FC236}">
                  <a16:creationId xmlns:a16="http://schemas.microsoft.com/office/drawing/2014/main" id="{12588729-0292-47CD-BA03-32C154FEE018}"/>
                </a:ext>
              </a:extLst>
            </p:cNvPr>
            <p:cNvSpPr>
              <a:spLocks noChangeShapeType="1"/>
            </p:cNvSpPr>
            <p:nvPr/>
          </p:nvSpPr>
          <p:spPr bwMode="auto">
            <a:xfrm>
              <a:off x="5362" y="3395"/>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5" name="直接连接符 1293399">
              <a:extLst>
                <a:ext uri="{FF2B5EF4-FFF2-40B4-BE49-F238E27FC236}">
                  <a16:creationId xmlns:a16="http://schemas.microsoft.com/office/drawing/2014/main" id="{C4CF7928-0E01-4946-A0AE-8A5B967C2E09}"/>
                </a:ext>
              </a:extLst>
            </p:cNvPr>
            <p:cNvSpPr>
              <a:spLocks noChangeShapeType="1"/>
            </p:cNvSpPr>
            <p:nvPr/>
          </p:nvSpPr>
          <p:spPr bwMode="auto">
            <a:xfrm flipV="1">
              <a:off x="5602" y="663"/>
              <a:ext cx="0" cy="27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6" name="直接连接符 1293400">
              <a:extLst>
                <a:ext uri="{FF2B5EF4-FFF2-40B4-BE49-F238E27FC236}">
                  <a16:creationId xmlns:a16="http://schemas.microsoft.com/office/drawing/2014/main" id="{5866AE69-9135-4FE2-84EB-CEA48E12DA36}"/>
                </a:ext>
              </a:extLst>
            </p:cNvPr>
            <p:cNvSpPr>
              <a:spLocks noChangeShapeType="1"/>
            </p:cNvSpPr>
            <p:nvPr/>
          </p:nvSpPr>
          <p:spPr bwMode="auto">
            <a:xfrm flipH="1" flipV="1">
              <a:off x="1474" y="663"/>
              <a:ext cx="4127"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57" name="文本框 1293401">
              <a:extLst>
                <a:ext uri="{FF2B5EF4-FFF2-40B4-BE49-F238E27FC236}">
                  <a16:creationId xmlns:a16="http://schemas.microsoft.com/office/drawing/2014/main" id="{31853CAE-0769-4D5B-90AE-AF41573D8A37}"/>
                </a:ext>
              </a:extLst>
            </p:cNvPr>
            <p:cNvSpPr txBox="1">
              <a:spLocks noChangeArrowheads="1"/>
            </p:cNvSpPr>
            <p:nvPr/>
          </p:nvSpPr>
          <p:spPr bwMode="auto">
            <a:xfrm>
              <a:off x="5343" y="709"/>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11</a:t>
              </a:r>
            </a:p>
          </p:txBody>
        </p:sp>
        <p:sp>
          <p:nvSpPr>
            <p:cNvPr id="58458" name="上箭头 1293402">
              <a:extLst>
                <a:ext uri="{FF2B5EF4-FFF2-40B4-BE49-F238E27FC236}">
                  <a16:creationId xmlns:a16="http://schemas.microsoft.com/office/drawing/2014/main" id="{D5A74D02-C6CD-4C11-AAAE-9640F13FDEE1}"/>
                </a:ext>
              </a:extLst>
            </p:cNvPr>
            <p:cNvSpPr>
              <a:spLocks noChangeArrowheads="1"/>
            </p:cNvSpPr>
            <p:nvPr/>
          </p:nvSpPr>
          <p:spPr bwMode="auto">
            <a:xfrm>
              <a:off x="4738" y="3757"/>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59" name="上箭头 1293403">
              <a:extLst>
                <a:ext uri="{FF2B5EF4-FFF2-40B4-BE49-F238E27FC236}">
                  <a16:creationId xmlns:a16="http://schemas.microsoft.com/office/drawing/2014/main" id="{33365379-5F2E-4488-B19D-5527C4C44FD5}"/>
                </a:ext>
              </a:extLst>
            </p:cNvPr>
            <p:cNvSpPr>
              <a:spLocks noChangeArrowheads="1"/>
            </p:cNvSpPr>
            <p:nvPr/>
          </p:nvSpPr>
          <p:spPr bwMode="auto">
            <a:xfrm>
              <a:off x="4738" y="2101"/>
              <a:ext cx="240" cy="288"/>
            </a:xfrm>
            <a:prstGeom prst="upArrow">
              <a:avLst>
                <a:gd name="adj1" fmla="val 50000"/>
                <a:gd name="adj2" fmla="val 30000"/>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0" name="直接连接符 1293404">
              <a:extLst>
                <a:ext uri="{FF2B5EF4-FFF2-40B4-BE49-F238E27FC236}">
                  <a16:creationId xmlns:a16="http://schemas.microsoft.com/office/drawing/2014/main" id="{59AD06AB-4C74-428A-BE3A-671311F5BED2}"/>
                </a:ext>
              </a:extLst>
            </p:cNvPr>
            <p:cNvSpPr>
              <a:spLocks noChangeShapeType="1"/>
            </p:cNvSpPr>
            <p:nvPr/>
          </p:nvSpPr>
          <p:spPr bwMode="auto">
            <a:xfrm>
              <a:off x="5458" y="1957"/>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61" name="下箭头 1293405">
              <a:extLst>
                <a:ext uri="{FF2B5EF4-FFF2-40B4-BE49-F238E27FC236}">
                  <a16:creationId xmlns:a16="http://schemas.microsoft.com/office/drawing/2014/main" id="{025F9972-5D9D-4FBF-A35E-987ED81C74F2}"/>
                </a:ext>
              </a:extLst>
            </p:cNvPr>
            <p:cNvSpPr>
              <a:spLocks noChangeArrowheads="1"/>
            </p:cNvSpPr>
            <p:nvPr/>
          </p:nvSpPr>
          <p:spPr bwMode="auto">
            <a:xfrm>
              <a:off x="4690" y="1381"/>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2" name="下箭头 1293406">
              <a:extLst>
                <a:ext uri="{FF2B5EF4-FFF2-40B4-BE49-F238E27FC236}">
                  <a16:creationId xmlns:a16="http://schemas.microsoft.com/office/drawing/2014/main" id="{5783658E-01E7-43C5-801D-7476250B6355}"/>
                </a:ext>
              </a:extLst>
            </p:cNvPr>
            <p:cNvSpPr>
              <a:spLocks noChangeArrowheads="1"/>
            </p:cNvSpPr>
            <p:nvPr/>
          </p:nvSpPr>
          <p:spPr bwMode="auto">
            <a:xfrm>
              <a:off x="4738" y="3013"/>
              <a:ext cx="192" cy="240"/>
            </a:xfrm>
            <a:prstGeom prst="downArrow">
              <a:avLst>
                <a:gd name="adj1" fmla="val 50000"/>
                <a:gd name="adj2" fmla="val 31250"/>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3" name="矩形 1293407">
              <a:extLst>
                <a:ext uri="{FF2B5EF4-FFF2-40B4-BE49-F238E27FC236}">
                  <a16:creationId xmlns:a16="http://schemas.microsoft.com/office/drawing/2014/main" id="{8BFFED09-5FBC-4F86-BB15-B1B18DB49BD4}"/>
                </a:ext>
              </a:extLst>
            </p:cNvPr>
            <p:cNvSpPr>
              <a:spLocks noChangeArrowheads="1"/>
            </p:cNvSpPr>
            <p:nvPr/>
          </p:nvSpPr>
          <p:spPr bwMode="auto">
            <a:xfrm>
              <a:off x="322" y="4012"/>
              <a:ext cx="4608" cy="53"/>
            </a:xfrm>
            <a:prstGeom prst="rect">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4" name="矩形 1293408">
              <a:extLst>
                <a:ext uri="{FF2B5EF4-FFF2-40B4-BE49-F238E27FC236}">
                  <a16:creationId xmlns:a16="http://schemas.microsoft.com/office/drawing/2014/main" id="{27185064-E75A-4E7B-80F2-4AE0B46F5AC8}"/>
                </a:ext>
              </a:extLst>
            </p:cNvPr>
            <p:cNvSpPr>
              <a:spLocks noChangeArrowheads="1"/>
            </p:cNvSpPr>
            <p:nvPr/>
          </p:nvSpPr>
          <p:spPr bwMode="auto">
            <a:xfrm>
              <a:off x="304" y="2332"/>
              <a:ext cx="4608" cy="55"/>
            </a:xfrm>
            <a:prstGeom prst="rect">
              <a:avLst/>
            </a:prstGeom>
            <a:solidFill>
              <a:schemeClr val="accent1"/>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5" name="左箭头 1293409">
              <a:extLst>
                <a:ext uri="{FF2B5EF4-FFF2-40B4-BE49-F238E27FC236}">
                  <a16:creationId xmlns:a16="http://schemas.microsoft.com/office/drawing/2014/main" id="{C07175F5-F632-4EE7-B7C2-CA4B4D4D8674}"/>
                </a:ext>
              </a:extLst>
            </p:cNvPr>
            <p:cNvSpPr>
              <a:spLocks noChangeArrowheads="1"/>
            </p:cNvSpPr>
            <p:nvPr/>
          </p:nvSpPr>
          <p:spPr bwMode="auto">
            <a:xfrm>
              <a:off x="322" y="2896"/>
              <a:ext cx="4560" cy="192"/>
            </a:xfrm>
            <a:prstGeom prst="leftArrow">
              <a:avLst>
                <a:gd name="adj1" fmla="val 21870"/>
                <a:gd name="adj2" fmla="val 140411"/>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6" name="左箭头 1293410">
              <a:extLst>
                <a:ext uri="{FF2B5EF4-FFF2-40B4-BE49-F238E27FC236}">
                  <a16:creationId xmlns:a16="http://schemas.microsoft.com/office/drawing/2014/main" id="{2B96241E-3499-440C-92ED-58A83796AFF4}"/>
                </a:ext>
              </a:extLst>
            </p:cNvPr>
            <p:cNvSpPr>
              <a:spLocks noChangeArrowheads="1"/>
            </p:cNvSpPr>
            <p:nvPr/>
          </p:nvSpPr>
          <p:spPr bwMode="auto">
            <a:xfrm>
              <a:off x="277" y="1262"/>
              <a:ext cx="4560" cy="192"/>
            </a:xfrm>
            <a:prstGeom prst="leftArrow">
              <a:avLst>
                <a:gd name="adj1" fmla="val 21870"/>
                <a:gd name="adj2" fmla="val 140411"/>
              </a:avLst>
            </a:prstGeom>
            <a:solidFill>
              <a:schemeClr val="accent2"/>
            </a:solidFill>
            <a:ln w="9525">
              <a:solidFill>
                <a:srgbClr val="0099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58467" name="文本框 1293411">
              <a:extLst>
                <a:ext uri="{FF2B5EF4-FFF2-40B4-BE49-F238E27FC236}">
                  <a16:creationId xmlns:a16="http://schemas.microsoft.com/office/drawing/2014/main" id="{06C047E7-2028-4CBF-B6BE-4F6AAAEC3A17}"/>
                </a:ext>
              </a:extLst>
            </p:cNvPr>
            <p:cNvSpPr txBox="1">
              <a:spLocks noChangeArrowheads="1"/>
            </p:cNvSpPr>
            <p:nvPr/>
          </p:nvSpPr>
          <p:spPr bwMode="auto">
            <a:xfrm>
              <a:off x="340" y="799"/>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a:latin typeface="Times New Roman" panose="02020603050405020304" pitchFamily="18" charset="0"/>
                </a:rPr>
                <a:t>A</a:t>
              </a:r>
              <a:r>
                <a:rPr lang="en-US" altLang="zh-CN" baseline="-25000">
                  <a:latin typeface="Times New Roman" panose="02020603050405020304" pitchFamily="18" charset="0"/>
                </a:rPr>
                <a:t>10</a:t>
              </a:r>
              <a:endParaRPr lang="en-US" altLang="zh-CN">
                <a:latin typeface="Times New Roman" panose="02020603050405020304" pitchFamily="18" charset="0"/>
              </a:endParaRPr>
            </a:p>
          </p:txBody>
        </p:sp>
        <p:sp useBgFill="1">
          <p:nvSpPr>
            <p:cNvPr id="58468" name="矩形 1293412">
              <a:extLst>
                <a:ext uri="{FF2B5EF4-FFF2-40B4-BE49-F238E27FC236}">
                  <a16:creationId xmlns:a16="http://schemas.microsoft.com/office/drawing/2014/main" id="{143C06AD-C46B-40BA-85A7-20807876DB19}"/>
                </a:ext>
              </a:extLst>
            </p:cNvPr>
            <p:cNvSpPr>
              <a:spLocks noChangeArrowheads="1"/>
            </p:cNvSpPr>
            <p:nvPr/>
          </p:nvSpPr>
          <p:spPr bwMode="auto">
            <a:xfrm>
              <a:off x="1156" y="527"/>
              <a:ext cx="336" cy="672"/>
            </a:xfrm>
            <a:prstGeom prst="rect">
              <a:avLst/>
            </a:prstGeom>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r>
                <a:rPr lang="en-US" altLang="zh-CN" sz="1600">
                  <a:latin typeface="Times New Roman" panose="02020603050405020304" pitchFamily="18" charset="0"/>
                </a:rPr>
                <a:t>2:4</a:t>
              </a:r>
            </a:p>
            <a:p>
              <a:pPr algn="ctr">
                <a:spcBef>
                  <a:spcPct val="0"/>
                </a:spcBef>
              </a:pPr>
              <a:r>
                <a:rPr lang="zh-CN" altLang="en-US" sz="1600">
                  <a:latin typeface="Times New Roman" panose="02020603050405020304" pitchFamily="18" charset="0"/>
                </a:rPr>
                <a:t>译</a:t>
              </a:r>
            </a:p>
            <a:p>
              <a:pPr algn="ctr">
                <a:spcBef>
                  <a:spcPct val="0"/>
                </a:spcBef>
              </a:pPr>
              <a:r>
                <a:rPr lang="zh-CN" altLang="en-US" sz="1600">
                  <a:latin typeface="Times New Roman" panose="02020603050405020304" pitchFamily="18" charset="0"/>
                </a:rPr>
                <a:t>码</a:t>
              </a:r>
            </a:p>
            <a:p>
              <a:pPr algn="ctr">
                <a:spcBef>
                  <a:spcPct val="0"/>
                </a:spcBef>
              </a:pPr>
              <a:r>
                <a:rPr lang="zh-CN" altLang="en-US" sz="1600">
                  <a:latin typeface="Times New Roman" panose="02020603050405020304" pitchFamily="18" charset="0"/>
                </a:rPr>
                <a:t>器</a:t>
              </a:r>
            </a:p>
          </p:txBody>
        </p:sp>
        <p:sp>
          <p:nvSpPr>
            <p:cNvPr id="58469" name="直接连接符 1293413">
              <a:extLst>
                <a:ext uri="{FF2B5EF4-FFF2-40B4-BE49-F238E27FC236}">
                  <a16:creationId xmlns:a16="http://schemas.microsoft.com/office/drawing/2014/main" id="{126CC82F-F31F-4D6A-86EF-3B8DDBF7DF27}"/>
                </a:ext>
              </a:extLst>
            </p:cNvPr>
            <p:cNvSpPr>
              <a:spLocks noChangeShapeType="1"/>
            </p:cNvSpPr>
            <p:nvPr/>
          </p:nvSpPr>
          <p:spPr bwMode="auto">
            <a:xfrm>
              <a:off x="657" y="981"/>
              <a:ext cx="4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70" name="直接连接符 1293414">
              <a:extLst>
                <a:ext uri="{FF2B5EF4-FFF2-40B4-BE49-F238E27FC236}">
                  <a16:creationId xmlns:a16="http://schemas.microsoft.com/office/drawing/2014/main" id="{D1ED879F-BA85-4B84-B23D-0EF229687C8C}"/>
                </a:ext>
              </a:extLst>
            </p:cNvPr>
            <p:cNvSpPr>
              <a:spLocks noChangeShapeType="1"/>
            </p:cNvSpPr>
            <p:nvPr/>
          </p:nvSpPr>
          <p:spPr bwMode="auto">
            <a:xfrm>
              <a:off x="657" y="663"/>
              <a:ext cx="499"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71" name="矩形 1293415">
              <a:extLst>
                <a:ext uri="{FF2B5EF4-FFF2-40B4-BE49-F238E27FC236}">
                  <a16:creationId xmlns:a16="http://schemas.microsoft.com/office/drawing/2014/main" id="{F1AFA609-A46B-4511-A8C3-926E8DD4FDD1}"/>
                </a:ext>
              </a:extLst>
            </p:cNvPr>
            <p:cNvSpPr>
              <a:spLocks noChangeArrowheads="1"/>
            </p:cNvSpPr>
            <p:nvPr/>
          </p:nvSpPr>
          <p:spPr bwMode="auto">
            <a:xfrm>
              <a:off x="341" y="52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A</a:t>
              </a:r>
              <a:r>
                <a:rPr lang="en-US" altLang="zh-CN" baseline="-25000">
                  <a:latin typeface="Times New Roman" panose="02020603050405020304" pitchFamily="18" charset="0"/>
                </a:rPr>
                <a:t>11</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文本占位符 1294337">
            <a:extLst>
              <a:ext uri="{FF2B5EF4-FFF2-40B4-BE49-F238E27FC236}">
                <a16:creationId xmlns:a16="http://schemas.microsoft.com/office/drawing/2014/main" id="{AD06FFDC-F7E8-402D-AB9F-1A332C00CB9A}"/>
              </a:ext>
            </a:extLst>
          </p:cNvPr>
          <p:cNvSpPr>
            <a:spLocks noGrp="1" noChangeArrowheads="1"/>
          </p:cNvSpPr>
          <p:nvPr>
            <p:ph idx="1"/>
          </p:nvPr>
        </p:nvSpPr>
        <p:spPr>
          <a:xfrm>
            <a:off x="381000" y="1125538"/>
            <a:ext cx="8583613" cy="5472112"/>
          </a:xfrm>
        </p:spPr>
        <p:txBody>
          <a:bodyPr/>
          <a:lstStyle/>
          <a:p>
            <a:pPr marL="609600" indent="-609600">
              <a:lnSpc>
                <a:spcPct val="90000"/>
              </a:lnSpc>
              <a:buFontTx/>
              <a:buAutoNum type="arabicPeriod"/>
            </a:pPr>
            <a:r>
              <a:rPr lang="zh-CN" altLang="en-US" sz="2800"/>
              <a:t>使</a:t>
            </a:r>
            <a:r>
              <a:rPr lang="en-US" altLang="zh-CN" sz="2800"/>
              <a:t>8</a:t>
            </a:r>
            <a:r>
              <a:rPr lang="zh-CN" altLang="en-US" sz="2800"/>
              <a:t>片</a:t>
            </a:r>
            <a:r>
              <a:rPr lang="en-US" altLang="zh-CN" sz="2800"/>
              <a:t>2114SRAM</a:t>
            </a:r>
            <a:r>
              <a:rPr lang="zh-CN" altLang="en-US" sz="2800"/>
              <a:t>芯片（</a:t>
            </a:r>
            <a:r>
              <a:rPr lang="en-US" altLang="zh-CN" sz="2800"/>
              <a:t>4/1*8/4=8</a:t>
            </a:r>
            <a:r>
              <a:rPr lang="zh-CN" altLang="en-US" sz="2800"/>
              <a:t>）。</a:t>
            </a:r>
          </a:p>
          <a:p>
            <a:pPr marL="609600" indent="-609600">
              <a:lnSpc>
                <a:spcPct val="90000"/>
              </a:lnSpc>
              <a:buFont typeface="Wingdings" panose="05000000000000000000" pitchFamily="2" charset="2"/>
              <a:buAutoNum type="arabicPeriod"/>
            </a:pPr>
            <a:r>
              <a:rPr lang="zh-CN" altLang="en-US" sz="2800"/>
              <a:t>见图：将上面</a:t>
            </a:r>
            <a:r>
              <a:rPr lang="en-US" altLang="zh-CN" sz="2800"/>
              <a:t>4</a:t>
            </a:r>
            <a:r>
              <a:rPr lang="zh-CN" altLang="en-US" sz="2800"/>
              <a:t>个芯片的数据端与数据总线的高</a:t>
            </a:r>
            <a:r>
              <a:rPr lang="en-US" altLang="zh-CN" sz="2800"/>
              <a:t>4</a:t>
            </a:r>
            <a:r>
              <a:rPr lang="zh-CN" altLang="en-US" sz="2800"/>
              <a:t>位（</a:t>
            </a:r>
            <a:r>
              <a:rPr lang="en-US" altLang="zh-CN" sz="2800"/>
              <a:t>D</a:t>
            </a:r>
            <a:r>
              <a:rPr lang="en-US" altLang="zh-CN" sz="2800" baseline="-25000"/>
              <a:t>4</a:t>
            </a:r>
            <a:r>
              <a:rPr lang="en-US" altLang="zh-CN" sz="2800"/>
              <a:t>~D</a:t>
            </a:r>
            <a:r>
              <a:rPr lang="en-US" altLang="zh-CN" sz="2800" baseline="-25000"/>
              <a:t>7</a:t>
            </a:r>
            <a:r>
              <a:rPr lang="zh-CN" altLang="en-US" sz="2800"/>
              <a:t>）相连；下面</a:t>
            </a:r>
            <a:r>
              <a:rPr lang="en-US" altLang="zh-CN" sz="2800"/>
              <a:t>4</a:t>
            </a:r>
            <a:r>
              <a:rPr lang="zh-CN" altLang="en-US" sz="2800"/>
              <a:t>个芯片的数据端与数据总线的低</a:t>
            </a:r>
            <a:r>
              <a:rPr lang="en-US" altLang="zh-CN" sz="2800"/>
              <a:t>4</a:t>
            </a:r>
            <a:r>
              <a:rPr lang="zh-CN" altLang="en-US" sz="2800"/>
              <a:t>位（</a:t>
            </a:r>
            <a:r>
              <a:rPr lang="en-US" altLang="zh-CN" sz="2800"/>
              <a:t>D</a:t>
            </a:r>
            <a:r>
              <a:rPr lang="en-US" altLang="zh-CN" sz="2800" baseline="-25000"/>
              <a:t>0</a:t>
            </a:r>
            <a:r>
              <a:rPr lang="en-US" altLang="zh-CN" sz="2800"/>
              <a:t>~D</a:t>
            </a:r>
            <a:r>
              <a:rPr lang="en-US" altLang="zh-CN" sz="2800" baseline="-25000"/>
              <a:t>3</a:t>
            </a:r>
            <a:r>
              <a:rPr lang="zh-CN" altLang="en-US" sz="2800"/>
              <a:t>）相连。</a:t>
            </a:r>
          </a:p>
          <a:p>
            <a:pPr marL="609600" indent="-609600">
              <a:lnSpc>
                <a:spcPct val="90000"/>
              </a:lnSpc>
              <a:buFont typeface="Wingdings" panose="05000000000000000000" pitchFamily="2" charset="2"/>
              <a:buAutoNum type="arabicPeriod"/>
            </a:pPr>
            <a:r>
              <a:rPr lang="zh-CN" altLang="en-US" sz="2800"/>
              <a:t>上、下</a:t>
            </a:r>
            <a:r>
              <a:rPr lang="en-US" altLang="zh-CN" sz="2800"/>
              <a:t>4</a:t>
            </a:r>
            <a:r>
              <a:rPr lang="zh-CN" altLang="en-US" sz="2800"/>
              <a:t>个芯片构成</a:t>
            </a:r>
            <a:r>
              <a:rPr lang="en-US" altLang="zh-CN" sz="2800"/>
              <a:t>4K*4RAM</a:t>
            </a:r>
            <a:r>
              <a:rPr lang="zh-CN" altLang="en-US" sz="2800"/>
              <a:t>，共构成</a:t>
            </a:r>
            <a:r>
              <a:rPr lang="en-US" altLang="zh-CN" sz="2800"/>
              <a:t>4K*8</a:t>
            </a:r>
            <a:r>
              <a:rPr lang="zh-CN" altLang="en-US" sz="2800"/>
              <a:t>位存储器模块。</a:t>
            </a:r>
          </a:p>
          <a:p>
            <a:pPr marL="609600" indent="-609600">
              <a:lnSpc>
                <a:spcPct val="90000"/>
              </a:lnSpc>
              <a:buFont typeface="Wingdings" panose="05000000000000000000" pitchFamily="2" charset="2"/>
              <a:buAutoNum type="arabicPeriod"/>
            </a:pPr>
            <a:r>
              <a:rPr lang="zh-CN" altLang="en-US" sz="2800"/>
              <a:t>每一列芯片为一组，共分为</a:t>
            </a:r>
            <a:r>
              <a:rPr lang="en-US" altLang="zh-CN" sz="2800"/>
              <a:t>4</a:t>
            </a:r>
            <a:r>
              <a:rPr lang="zh-CN" altLang="en-US" sz="2800"/>
              <a:t>组，每一组芯片的</a:t>
            </a:r>
            <a:r>
              <a:rPr lang="en-US" altLang="zh-CN" sz="2800"/>
              <a:t>CS</a:t>
            </a:r>
            <a:r>
              <a:rPr lang="zh-CN" altLang="en-US" sz="2800"/>
              <a:t>端并连。</a:t>
            </a:r>
          </a:p>
          <a:p>
            <a:pPr marL="609600" indent="-609600">
              <a:lnSpc>
                <a:spcPct val="90000"/>
              </a:lnSpc>
              <a:buFont typeface="Wingdings" panose="05000000000000000000" pitchFamily="2" charset="2"/>
              <a:buAutoNum type="arabicPeriod"/>
            </a:pPr>
            <a:r>
              <a:rPr lang="zh-CN" altLang="en-US" sz="2800"/>
              <a:t>地址总线的低地址线</a:t>
            </a:r>
            <a:r>
              <a:rPr lang="en-US" altLang="zh-CN" sz="2800"/>
              <a:t>A</a:t>
            </a:r>
            <a:r>
              <a:rPr lang="en-US" altLang="zh-CN" sz="2800" baseline="-25000"/>
              <a:t>0</a:t>
            </a:r>
            <a:r>
              <a:rPr lang="en-US" altLang="zh-CN" sz="2800"/>
              <a:t>~A</a:t>
            </a:r>
            <a:r>
              <a:rPr lang="en-US" altLang="zh-CN" sz="2800" baseline="-25000"/>
              <a:t>9</a:t>
            </a:r>
            <a:r>
              <a:rPr lang="zh-CN" altLang="en-US" sz="2800"/>
              <a:t>连接至每片的地址端；地址总线的高地址线，如</a:t>
            </a:r>
            <a:r>
              <a:rPr lang="en-US" altLang="zh-CN" sz="2800"/>
              <a:t>A</a:t>
            </a:r>
            <a:r>
              <a:rPr lang="en-US" altLang="zh-CN" sz="2800" baseline="-25000"/>
              <a:t>10</a:t>
            </a:r>
            <a:r>
              <a:rPr lang="en-US" altLang="zh-CN" sz="2800"/>
              <a:t>,A</a:t>
            </a:r>
            <a:r>
              <a:rPr lang="en-US" altLang="zh-CN" sz="2800" baseline="-25000"/>
              <a:t>11</a:t>
            </a:r>
            <a:r>
              <a:rPr lang="zh-CN" altLang="en-US" sz="2800"/>
              <a:t>经过</a:t>
            </a:r>
            <a:r>
              <a:rPr lang="en-US" altLang="zh-CN" sz="2800"/>
              <a:t>2-4</a:t>
            </a:r>
            <a:r>
              <a:rPr lang="zh-CN" altLang="en-US" sz="2800"/>
              <a:t>译码有</a:t>
            </a:r>
            <a:r>
              <a:rPr lang="en-US" altLang="zh-CN" sz="2800"/>
              <a:t>4</a:t>
            </a:r>
            <a:r>
              <a:rPr lang="zh-CN" altLang="en-US" sz="2800"/>
              <a:t>个输出端，它们与</a:t>
            </a:r>
            <a:r>
              <a:rPr lang="en-US" altLang="zh-CN" sz="2800"/>
              <a:t>4</a:t>
            </a:r>
            <a:r>
              <a:rPr lang="zh-CN" altLang="en-US" sz="2800"/>
              <a:t>个组的</a:t>
            </a:r>
            <a:r>
              <a:rPr lang="en-US" altLang="zh-CN" sz="2800"/>
              <a:t>CS</a:t>
            </a:r>
            <a:r>
              <a:rPr lang="zh-CN" altLang="en-US" sz="2800"/>
              <a:t>相连，即</a:t>
            </a:r>
            <a:r>
              <a:rPr lang="en-US" altLang="zh-CN" sz="2800"/>
              <a:t>A</a:t>
            </a:r>
            <a:r>
              <a:rPr lang="en-US" altLang="zh-CN" sz="2800" baseline="-25000"/>
              <a:t>0</a:t>
            </a:r>
            <a:r>
              <a:rPr lang="en-US" altLang="zh-CN" sz="2800"/>
              <a:t>~A</a:t>
            </a:r>
            <a:r>
              <a:rPr lang="en-US" altLang="zh-CN" sz="2800" baseline="-25000"/>
              <a:t>9</a:t>
            </a:r>
            <a:r>
              <a:rPr lang="zh-CN" altLang="en-US" sz="2800"/>
              <a:t>作为片内单元选择，</a:t>
            </a:r>
            <a:r>
              <a:rPr lang="en-US" altLang="zh-CN" sz="2800"/>
              <a:t>A</a:t>
            </a:r>
            <a:r>
              <a:rPr lang="en-US" altLang="zh-CN" sz="2800" baseline="-25000"/>
              <a:t>10</a:t>
            </a:r>
            <a:r>
              <a:rPr lang="en-US" altLang="zh-CN" sz="2800"/>
              <a:t>,A</a:t>
            </a:r>
            <a:r>
              <a:rPr lang="en-US" altLang="zh-CN" sz="2800" baseline="-25000"/>
              <a:t>11</a:t>
            </a:r>
            <a:r>
              <a:rPr lang="zh-CN" altLang="en-US" sz="2800"/>
              <a:t>作为组间选择。</a:t>
            </a:r>
          </a:p>
        </p:txBody>
      </p:sp>
      <p:sp>
        <p:nvSpPr>
          <p:cNvPr id="60418" name="标题 1294338">
            <a:extLst>
              <a:ext uri="{FF2B5EF4-FFF2-40B4-BE49-F238E27FC236}">
                <a16:creationId xmlns:a16="http://schemas.microsoft.com/office/drawing/2014/main" id="{71AE8123-8D5D-4D69-8EA7-E16DEFAE0AE0}"/>
              </a:ext>
            </a:extLst>
          </p:cNvPr>
          <p:cNvSpPr>
            <a:spLocks noGrp="1" noChangeArrowheads="1"/>
          </p:cNvSpPr>
          <p:nvPr>
            <p:ph type="title"/>
          </p:nvPr>
        </p:nvSpPr>
        <p:spPr/>
        <p:txBody>
          <a:bodyPr/>
          <a:lstStyle/>
          <a:p>
            <a:r>
              <a:rPr lang="zh-CN" altLang="en-US"/>
              <a:t>连接方法分析</a:t>
            </a:r>
          </a:p>
        </p:txBody>
      </p:sp>
      <p:sp>
        <p:nvSpPr>
          <p:cNvPr id="60419" name="直接连接符 1294339">
            <a:extLst>
              <a:ext uri="{FF2B5EF4-FFF2-40B4-BE49-F238E27FC236}">
                <a16:creationId xmlns:a16="http://schemas.microsoft.com/office/drawing/2014/main" id="{5A5D4FA8-FF10-4B92-A3A3-4A937361B9FE}"/>
              </a:ext>
            </a:extLst>
          </p:cNvPr>
          <p:cNvSpPr>
            <a:spLocks noChangeShapeType="1"/>
          </p:cNvSpPr>
          <p:nvPr/>
        </p:nvSpPr>
        <p:spPr bwMode="auto">
          <a:xfrm>
            <a:off x="1042988" y="4149725"/>
            <a:ext cx="5762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015809">
            <a:extLst>
              <a:ext uri="{FF2B5EF4-FFF2-40B4-BE49-F238E27FC236}">
                <a16:creationId xmlns:a16="http://schemas.microsoft.com/office/drawing/2014/main" id="{CBC4AFA1-68F8-49A1-9568-57E1A7C579E2}"/>
              </a:ext>
            </a:extLst>
          </p:cNvPr>
          <p:cNvSpPr>
            <a:spLocks noGrp="1" noChangeArrowheads="1"/>
          </p:cNvSpPr>
          <p:nvPr>
            <p:ph type="title"/>
          </p:nvPr>
        </p:nvSpPr>
        <p:spPr>
          <a:xfrm>
            <a:off x="230188" y="188913"/>
            <a:ext cx="8229600" cy="706437"/>
          </a:xfrm>
        </p:spPr>
        <p:txBody>
          <a:bodyPr/>
          <a:lstStyle/>
          <a:p>
            <a:r>
              <a:rPr lang="zh-CN" altLang="en-US" sz="3600">
                <a:latin typeface="宋体" panose="02010600030101010101" pitchFamily="2" charset="-122"/>
              </a:rPr>
              <a:t>存储器在计算机系统中占有重要地位</a:t>
            </a:r>
          </a:p>
        </p:txBody>
      </p:sp>
      <p:sp>
        <p:nvSpPr>
          <p:cNvPr id="8194" name="文本占位符 1015810">
            <a:extLst>
              <a:ext uri="{FF2B5EF4-FFF2-40B4-BE49-F238E27FC236}">
                <a16:creationId xmlns:a16="http://schemas.microsoft.com/office/drawing/2014/main" id="{6B8F321D-CA04-40E6-ABFA-C098600F8E9A}"/>
              </a:ext>
            </a:extLst>
          </p:cNvPr>
          <p:cNvSpPr>
            <a:spLocks noGrp="1" noChangeArrowheads="1"/>
          </p:cNvSpPr>
          <p:nvPr>
            <p:ph idx="1"/>
          </p:nvPr>
        </p:nvSpPr>
        <p:spPr>
          <a:xfrm>
            <a:off x="250825" y="1196975"/>
            <a:ext cx="8199438" cy="4576763"/>
          </a:xfrm>
        </p:spPr>
        <p:txBody>
          <a:bodyPr/>
          <a:lstStyle/>
          <a:p>
            <a:pPr marL="609600" indent="-609600">
              <a:buFontTx/>
              <a:buAutoNum type="arabicPeriod"/>
            </a:pPr>
            <a:r>
              <a:rPr lang="zh-CN" altLang="en-US" b="1">
                <a:latin typeface="宋体" panose="02010600030101010101" pitchFamily="2" charset="-122"/>
              </a:rPr>
              <a:t>当前计算机正在执行的程序和数据均存放在存储器中，</a:t>
            </a:r>
            <a:r>
              <a:rPr lang="en-US" altLang="zh-CN" b="1">
                <a:latin typeface="宋体" panose="02010600030101010101" pitchFamily="2" charset="-122"/>
              </a:rPr>
              <a:t>CPU</a:t>
            </a:r>
            <a:r>
              <a:rPr lang="zh-CN" altLang="en-US" b="1">
                <a:latin typeface="宋体" panose="02010600030101010101" pitchFamily="2" charset="-122"/>
              </a:rPr>
              <a:t>直接从存储器取指令或存取数据。</a:t>
            </a:r>
          </a:p>
          <a:p>
            <a:pPr marL="609600" indent="-609600">
              <a:buFontTx/>
              <a:buAutoNum type="arabicPeriod"/>
            </a:pPr>
            <a:r>
              <a:rPr lang="zh-CN" altLang="en-US" b="1">
                <a:latin typeface="宋体" panose="02010600030101010101" pitchFamily="2" charset="-122"/>
              </a:rPr>
              <a:t>输入</a:t>
            </a:r>
            <a:r>
              <a:rPr lang="en-US" altLang="zh-CN" b="1">
                <a:latin typeface="宋体" panose="02010600030101010101" pitchFamily="2" charset="-122"/>
              </a:rPr>
              <a:t>/</a:t>
            </a:r>
            <a:r>
              <a:rPr lang="zh-CN" altLang="en-US" b="1">
                <a:latin typeface="宋体" panose="02010600030101010101" pitchFamily="2" charset="-122"/>
              </a:rPr>
              <a:t>输出设备增多，采用</a:t>
            </a:r>
            <a:r>
              <a:rPr lang="en-US" altLang="zh-CN" b="1">
                <a:latin typeface="宋体" panose="02010600030101010101" pitchFamily="2" charset="-122"/>
              </a:rPr>
              <a:t>DMA</a:t>
            </a:r>
            <a:r>
              <a:rPr lang="zh-CN" altLang="en-US" b="1">
                <a:latin typeface="宋体" panose="02010600030101010101" pitchFamily="2" charset="-122"/>
              </a:rPr>
              <a:t>或输入</a:t>
            </a:r>
            <a:r>
              <a:rPr lang="en-US" altLang="zh-CN" b="1">
                <a:latin typeface="宋体" panose="02010600030101010101" pitchFamily="2" charset="-122"/>
              </a:rPr>
              <a:t>/</a:t>
            </a:r>
            <a:r>
              <a:rPr lang="zh-CN" altLang="en-US" b="1">
                <a:latin typeface="宋体" panose="02010600030101010101" pitchFamily="2" charset="-122"/>
              </a:rPr>
              <a:t>输出通道技术，在存储器和输入输出系统之间直接传送数据。</a:t>
            </a:r>
          </a:p>
          <a:p>
            <a:pPr marL="609600" indent="-609600">
              <a:buFontTx/>
              <a:buAutoNum type="arabicPeriod"/>
            </a:pPr>
            <a:r>
              <a:rPr lang="zh-CN" altLang="en-US" b="1">
                <a:latin typeface="宋体" panose="02010600030101010101" pitchFamily="2" charset="-122"/>
              </a:rPr>
              <a:t>共享存储器的多处理机的出现，存储器存放共享数据。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1" name="对象 1308708">
            <a:extLst>
              <a:ext uri="{FF2B5EF4-FFF2-40B4-BE49-F238E27FC236}">
                <a16:creationId xmlns:a16="http://schemas.microsoft.com/office/drawing/2014/main" id="{0F139AEC-2770-4DC4-AEF4-F6BC11FD4A9C}"/>
              </a:ext>
            </a:extLst>
          </p:cNvPr>
          <p:cNvGraphicFramePr>
            <a:graphicFrameLocks/>
          </p:cNvGraphicFramePr>
          <p:nvPr/>
        </p:nvGraphicFramePr>
        <p:xfrm>
          <a:off x="2700338" y="1700213"/>
          <a:ext cx="6145212" cy="3924300"/>
        </p:xfrm>
        <a:graphic>
          <a:graphicData uri="http://schemas.openxmlformats.org/presentationml/2006/ole">
            <mc:AlternateContent xmlns:mc="http://schemas.openxmlformats.org/markup-compatibility/2006">
              <mc:Choice xmlns:v="urn:schemas-microsoft-com:vml" Requires="v">
                <p:oleObj spid="_x0000_s61493" r:id="rId4" imgW="6144483" imgH="3924848" progId="Paint.Picture">
                  <p:embed/>
                </p:oleObj>
              </mc:Choice>
              <mc:Fallback>
                <p:oleObj r:id="rId4" imgW="6144483" imgH="3924848" progId="Paint.Picture">
                  <p:embed/>
                  <p:pic>
                    <p:nvPicPr>
                      <p:cNvPr id="0" name="对象 13087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700213"/>
                        <a:ext cx="6145212"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2" name="标题 1308673">
            <a:extLst>
              <a:ext uri="{FF2B5EF4-FFF2-40B4-BE49-F238E27FC236}">
                <a16:creationId xmlns:a16="http://schemas.microsoft.com/office/drawing/2014/main" id="{7DF2B650-50DB-4919-9320-492EE52DE9B0}"/>
              </a:ext>
            </a:extLst>
          </p:cNvPr>
          <p:cNvSpPr>
            <a:spLocks noGrp="1" noChangeArrowheads="1"/>
          </p:cNvSpPr>
          <p:nvPr>
            <p:ph type="title"/>
          </p:nvPr>
        </p:nvSpPr>
        <p:spPr/>
        <p:txBody>
          <a:bodyPr/>
          <a:lstStyle/>
          <a:p>
            <a:r>
              <a:rPr lang="en-US" altLang="zh-CN"/>
              <a:t>74LS138—“3</a:t>
            </a:r>
            <a:r>
              <a:rPr lang="zh-CN" altLang="en-US"/>
              <a:t>－</a:t>
            </a:r>
            <a:r>
              <a:rPr lang="en-US" altLang="zh-CN"/>
              <a:t>8”</a:t>
            </a:r>
            <a:r>
              <a:rPr lang="zh-CN" altLang="en-US"/>
              <a:t>译码器</a:t>
            </a:r>
          </a:p>
        </p:txBody>
      </p:sp>
      <p:grpSp>
        <p:nvGrpSpPr>
          <p:cNvPr id="61443" name="组合 1308677">
            <a:extLst>
              <a:ext uri="{FF2B5EF4-FFF2-40B4-BE49-F238E27FC236}">
                <a16:creationId xmlns:a16="http://schemas.microsoft.com/office/drawing/2014/main" id="{9AC47FC7-98C6-4C78-BB3A-B310AF469D9F}"/>
              </a:ext>
            </a:extLst>
          </p:cNvPr>
          <p:cNvGrpSpPr>
            <a:grpSpLocks/>
          </p:cNvGrpSpPr>
          <p:nvPr/>
        </p:nvGrpSpPr>
        <p:grpSpPr bwMode="auto">
          <a:xfrm>
            <a:off x="250825" y="3357563"/>
            <a:ext cx="1981200" cy="2101850"/>
            <a:chOff x="589" y="1146"/>
            <a:chExt cx="1248" cy="1324"/>
          </a:xfrm>
        </p:grpSpPr>
        <p:sp>
          <p:nvSpPr>
            <p:cNvPr id="61444" name="矩形 1308678">
              <a:extLst>
                <a:ext uri="{FF2B5EF4-FFF2-40B4-BE49-F238E27FC236}">
                  <a16:creationId xmlns:a16="http://schemas.microsoft.com/office/drawing/2014/main" id="{C9040FCD-5671-4690-AEB7-760DEF09F563}"/>
                </a:ext>
              </a:extLst>
            </p:cNvPr>
            <p:cNvSpPr>
              <a:spLocks noChangeArrowheads="1"/>
            </p:cNvSpPr>
            <p:nvPr/>
          </p:nvSpPr>
          <p:spPr bwMode="auto">
            <a:xfrm>
              <a:off x="829" y="1194"/>
              <a:ext cx="768" cy="124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45" name="直接连接符 1308679">
              <a:extLst>
                <a:ext uri="{FF2B5EF4-FFF2-40B4-BE49-F238E27FC236}">
                  <a16:creationId xmlns:a16="http://schemas.microsoft.com/office/drawing/2014/main" id="{4B31FC35-F58A-46E4-BBE1-5CEB1CCA3C87}"/>
                </a:ext>
              </a:extLst>
            </p:cNvPr>
            <p:cNvSpPr>
              <a:spLocks noChangeShapeType="1"/>
            </p:cNvSpPr>
            <p:nvPr/>
          </p:nvSpPr>
          <p:spPr bwMode="auto">
            <a:xfrm>
              <a:off x="589" y="129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6" name="直接连接符 1308680">
              <a:extLst>
                <a:ext uri="{FF2B5EF4-FFF2-40B4-BE49-F238E27FC236}">
                  <a16:creationId xmlns:a16="http://schemas.microsoft.com/office/drawing/2014/main" id="{A523C6C9-43FE-4C64-A566-EE6090BF1140}"/>
                </a:ext>
              </a:extLst>
            </p:cNvPr>
            <p:cNvSpPr>
              <a:spLocks noChangeShapeType="1"/>
            </p:cNvSpPr>
            <p:nvPr/>
          </p:nvSpPr>
          <p:spPr bwMode="auto">
            <a:xfrm>
              <a:off x="589" y="143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 name="直接连接符 1308681">
              <a:extLst>
                <a:ext uri="{FF2B5EF4-FFF2-40B4-BE49-F238E27FC236}">
                  <a16:creationId xmlns:a16="http://schemas.microsoft.com/office/drawing/2014/main" id="{803957F6-4F9A-472E-9723-5993A4074006}"/>
                </a:ext>
              </a:extLst>
            </p:cNvPr>
            <p:cNvSpPr>
              <a:spLocks noChangeShapeType="1"/>
            </p:cNvSpPr>
            <p:nvPr/>
          </p:nvSpPr>
          <p:spPr bwMode="auto">
            <a:xfrm>
              <a:off x="589" y="157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直接连接符 1308682">
              <a:extLst>
                <a:ext uri="{FF2B5EF4-FFF2-40B4-BE49-F238E27FC236}">
                  <a16:creationId xmlns:a16="http://schemas.microsoft.com/office/drawing/2014/main" id="{F45411D5-83CB-4EC5-9AF6-543F187EA987}"/>
                </a:ext>
              </a:extLst>
            </p:cNvPr>
            <p:cNvSpPr>
              <a:spLocks noChangeShapeType="1"/>
            </p:cNvSpPr>
            <p:nvPr/>
          </p:nvSpPr>
          <p:spPr bwMode="auto">
            <a:xfrm>
              <a:off x="589" y="234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49" name="组合 1308683">
              <a:extLst>
                <a:ext uri="{FF2B5EF4-FFF2-40B4-BE49-F238E27FC236}">
                  <a16:creationId xmlns:a16="http://schemas.microsoft.com/office/drawing/2014/main" id="{3AFD73B6-4C32-41DB-BC77-0112B8FCA124}"/>
                </a:ext>
              </a:extLst>
            </p:cNvPr>
            <p:cNvGrpSpPr>
              <a:grpSpLocks/>
            </p:cNvGrpSpPr>
            <p:nvPr/>
          </p:nvGrpSpPr>
          <p:grpSpPr bwMode="auto">
            <a:xfrm>
              <a:off x="589" y="1960"/>
              <a:ext cx="240" cy="50"/>
              <a:chOff x="1920" y="3070"/>
              <a:chExt cx="240" cy="50"/>
            </a:xfrm>
          </p:grpSpPr>
          <p:sp>
            <p:nvSpPr>
              <p:cNvPr id="61450" name="直接连接符 1308684">
                <a:extLst>
                  <a:ext uri="{FF2B5EF4-FFF2-40B4-BE49-F238E27FC236}">
                    <a16:creationId xmlns:a16="http://schemas.microsoft.com/office/drawing/2014/main" id="{9EB8A67B-73F5-4723-885D-225A57590615}"/>
                  </a:ext>
                </a:extLst>
              </p:cNvPr>
              <p:cNvSpPr>
                <a:spLocks noChangeShapeType="1"/>
              </p:cNvSpPr>
              <p:nvPr/>
            </p:nvSpPr>
            <p:spPr bwMode="auto">
              <a:xfrm>
                <a:off x="1920" y="30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1" name="椭圆 1308685">
                <a:extLst>
                  <a:ext uri="{FF2B5EF4-FFF2-40B4-BE49-F238E27FC236}">
                    <a16:creationId xmlns:a16="http://schemas.microsoft.com/office/drawing/2014/main" id="{72A7F45A-814A-4BD3-B536-83DDFB83FB76}"/>
                  </a:ext>
                </a:extLst>
              </p:cNvPr>
              <p:cNvSpPr>
                <a:spLocks noChangeArrowheads="1"/>
              </p:cNvSpPr>
              <p:nvPr/>
            </p:nvSpPr>
            <p:spPr bwMode="auto">
              <a:xfrm>
                <a:off x="2112" y="3070"/>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grpSp>
          <p:nvGrpSpPr>
            <p:cNvPr id="61452" name="组合 1308686">
              <a:extLst>
                <a:ext uri="{FF2B5EF4-FFF2-40B4-BE49-F238E27FC236}">
                  <a16:creationId xmlns:a16="http://schemas.microsoft.com/office/drawing/2014/main" id="{792B3951-AE60-4FD5-93DD-80C8C784D76E}"/>
                </a:ext>
              </a:extLst>
            </p:cNvPr>
            <p:cNvGrpSpPr>
              <a:grpSpLocks/>
            </p:cNvGrpSpPr>
            <p:nvPr/>
          </p:nvGrpSpPr>
          <p:grpSpPr bwMode="auto">
            <a:xfrm>
              <a:off x="589" y="2106"/>
              <a:ext cx="240" cy="50"/>
              <a:chOff x="1920" y="3070"/>
              <a:chExt cx="240" cy="50"/>
            </a:xfrm>
          </p:grpSpPr>
          <p:sp>
            <p:nvSpPr>
              <p:cNvPr id="61453" name="直接连接符 1308687">
                <a:extLst>
                  <a:ext uri="{FF2B5EF4-FFF2-40B4-BE49-F238E27FC236}">
                    <a16:creationId xmlns:a16="http://schemas.microsoft.com/office/drawing/2014/main" id="{A5E5C29B-0173-4FDD-830B-9DA9F922F2BD}"/>
                  </a:ext>
                </a:extLst>
              </p:cNvPr>
              <p:cNvSpPr>
                <a:spLocks noChangeShapeType="1"/>
              </p:cNvSpPr>
              <p:nvPr/>
            </p:nvSpPr>
            <p:spPr bwMode="auto">
              <a:xfrm>
                <a:off x="1920" y="30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4" name="椭圆 1308688">
                <a:extLst>
                  <a:ext uri="{FF2B5EF4-FFF2-40B4-BE49-F238E27FC236}">
                    <a16:creationId xmlns:a16="http://schemas.microsoft.com/office/drawing/2014/main" id="{F169EED4-B97C-4146-8C76-3156DC206099}"/>
                  </a:ext>
                </a:extLst>
              </p:cNvPr>
              <p:cNvSpPr>
                <a:spLocks noChangeArrowheads="1"/>
              </p:cNvSpPr>
              <p:nvPr/>
            </p:nvSpPr>
            <p:spPr bwMode="auto">
              <a:xfrm>
                <a:off x="2112" y="3070"/>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grpSp>
          <p:nvGrpSpPr>
            <p:cNvPr id="61455" name="组合 1308689">
              <a:extLst>
                <a:ext uri="{FF2B5EF4-FFF2-40B4-BE49-F238E27FC236}">
                  <a16:creationId xmlns:a16="http://schemas.microsoft.com/office/drawing/2014/main" id="{8E9C664A-D315-4C9B-995D-A0157428BA30}"/>
                </a:ext>
              </a:extLst>
            </p:cNvPr>
            <p:cNvGrpSpPr>
              <a:grpSpLocks/>
            </p:cNvGrpSpPr>
            <p:nvPr/>
          </p:nvGrpSpPr>
          <p:grpSpPr bwMode="auto">
            <a:xfrm rot="10800000">
              <a:off x="1597" y="1290"/>
              <a:ext cx="240" cy="50"/>
              <a:chOff x="1920" y="3070"/>
              <a:chExt cx="240" cy="50"/>
            </a:xfrm>
          </p:grpSpPr>
          <p:sp>
            <p:nvSpPr>
              <p:cNvPr id="61456" name="直接连接符 1308690">
                <a:extLst>
                  <a:ext uri="{FF2B5EF4-FFF2-40B4-BE49-F238E27FC236}">
                    <a16:creationId xmlns:a16="http://schemas.microsoft.com/office/drawing/2014/main" id="{3B2B55BE-2CE3-4000-88E5-B7FCF6870DBA}"/>
                  </a:ext>
                </a:extLst>
              </p:cNvPr>
              <p:cNvSpPr>
                <a:spLocks noChangeShapeType="1"/>
              </p:cNvSpPr>
              <p:nvPr/>
            </p:nvSpPr>
            <p:spPr bwMode="auto">
              <a:xfrm>
                <a:off x="1920" y="30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椭圆 1308691">
                <a:extLst>
                  <a:ext uri="{FF2B5EF4-FFF2-40B4-BE49-F238E27FC236}">
                    <a16:creationId xmlns:a16="http://schemas.microsoft.com/office/drawing/2014/main" id="{384F5F8E-985C-4CAE-97EC-48FDA2CF9A87}"/>
                  </a:ext>
                </a:extLst>
              </p:cNvPr>
              <p:cNvSpPr>
                <a:spLocks noChangeArrowheads="1"/>
              </p:cNvSpPr>
              <p:nvPr/>
            </p:nvSpPr>
            <p:spPr bwMode="auto">
              <a:xfrm>
                <a:off x="2112" y="3070"/>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grpSp>
          <p:nvGrpSpPr>
            <p:cNvPr id="61458" name="组合 1308692">
              <a:extLst>
                <a:ext uri="{FF2B5EF4-FFF2-40B4-BE49-F238E27FC236}">
                  <a16:creationId xmlns:a16="http://schemas.microsoft.com/office/drawing/2014/main" id="{C6E6AF7C-4E34-451E-B477-EE177BAEC744}"/>
                </a:ext>
              </a:extLst>
            </p:cNvPr>
            <p:cNvGrpSpPr>
              <a:grpSpLocks/>
            </p:cNvGrpSpPr>
            <p:nvPr/>
          </p:nvGrpSpPr>
          <p:grpSpPr bwMode="auto">
            <a:xfrm rot="10800000">
              <a:off x="1597" y="1482"/>
              <a:ext cx="240" cy="50"/>
              <a:chOff x="1920" y="3070"/>
              <a:chExt cx="240" cy="50"/>
            </a:xfrm>
          </p:grpSpPr>
          <p:sp>
            <p:nvSpPr>
              <p:cNvPr id="61459" name="直接连接符 1308693">
                <a:extLst>
                  <a:ext uri="{FF2B5EF4-FFF2-40B4-BE49-F238E27FC236}">
                    <a16:creationId xmlns:a16="http://schemas.microsoft.com/office/drawing/2014/main" id="{75A685A9-83B3-4F16-98C2-138822CDEC8D}"/>
                  </a:ext>
                </a:extLst>
              </p:cNvPr>
              <p:cNvSpPr>
                <a:spLocks noChangeShapeType="1"/>
              </p:cNvSpPr>
              <p:nvPr/>
            </p:nvSpPr>
            <p:spPr bwMode="auto">
              <a:xfrm>
                <a:off x="1920" y="3096"/>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0" name="椭圆 1308694">
                <a:extLst>
                  <a:ext uri="{FF2B5EF4-FFF2-40B4-BE49-F238E27FC236}">
                    <a16:creationId xmlns:a16="http://schemas.microsoft.com/office/drawing/2014/main" id="{7100AA65-CE63-4CCE-85EF-820DE6C30E9B}"/>
                  </a:ext>
                </a:extLst>
              </p:cNvPr>
              <p:cNvSpPr>
                <a:spLocks noChangeArrowheads="1"/>
              </p:cNvSpPr>
              <p:nvPr/>
            </p:nvSpPr>
            <p:spPr bwMode="auto">
              <a:xfrm>
                <a:off x="2112" y="3070"/>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
          <p:nvSpPr>
            <p:cNvPr id="61461" name="直接连接符 1308695">
              <a:extLst>
                <a:ext uri="{FF2B5EF4-FFF2-40B4-BE49-F238E27FC236}">
                  <a16:creationId xmlns:a16="http://schemas.microsoft.com/office/drawing/2014/main" id="{03A2F32F-7C78-4224-B0F5-E9B65026F59F}"/>
                </a:ext>
              </a:extLst>
            </p:cNvPr>
            <p:cNvSpPr>
              <a:spLocks noChangeShapeType="1"/>
            </p:cNvSpPr>
            <p:nvPr/>
          </p:nvSpPr>
          <p:spPr bwMode="auto">
            <a:xfrm rot="10800000">
              <a:off x="1644" y="2369"/>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椭圆 1308696">
              <a:extLst>
                <a:ext uri="{FF2B5EF4-FFF2-40B4-BE49-F238E27FC236}">
                  <a16:creationId xmlns:a16="http://schemas.microsoft.com/office/drawing/2014/main" id="{0DE8D5F5-0822-4779-B815-AC205788B682}"/>
                </a:ext>
              </a:extLst>
            </p:cNvPr>
            <p:cNvSpPr>
              <a:spLocks noChangeArrowheads="1"/>
            </p:cNvSpPr>
            <p:nvPr/>
          </p:nvSpPr>
          <p:spPr bwMode="auto">
            <a:xfrm rot="10800000">
              <a:off x="1596" y="2345"/>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63" name="椭圆 1308697">
              <a:extLst>
                <a:ext uri="{FF2B5EF4-FFF2-40B4-BE49-F238E27FC236}">
                  <a16:creationId xmlns:a16="http://schemas.microsoft.com/office/drawing/2014/main" id="{F335BE75-E885-4081-BE8D-B2DF18405216}"/>
                </a:ext>
              </a:extLst>
            </p:cNvPr>
            <p:cNvSpPr>
              <a:spLocks noChangeArrowheads="1"/>
            </p:cNvSpPr>
            <p:nvPr/>
          </p:nvSpPr>
          <p:spPr bwMode="auto">
            <a:xfrm rot="10800000">
              <a:off x="1596" y="2198"/>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64" name="椭圆 1308698">
              <a:extLst>
                <a:ext uri="{FF2B5EF4-FFF2-40B4-BE49-F238E27FC236}">
                  <a16:creationId xmlns:a16="http://schemas.microsoft.com/office/drawing/2014/main" id="{7781422D-6C72-4997-84AB-2BA546DD0291}"/>
                </a:ext>
              </a:extLst>
            </p:cNvPr>
            <p:cNvSpPr>
              <a:spLocks noChangeArrowheads="1"/>
            </p:cNvSpPr>
            <p:nvPr/>
          </p:nvSpPr>
          <p:spPr bwMode="auto">
            <a:xfrm rot="10800000">
              <a:off x="1596" y="2062"/>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65" name="椭圆 1308699">
              <a:extLst>
                <a:ext uri="{FF2B5EF4-FFF2-40B4-BE49-F238E27FC236}">
                  <a16:creationId xmlns:a16="http://schemas.microsoft.com/office/drawing/2014/main" id="{875EAD0F-3459-4E0D-BC1E-D162ECA564A1}"/>
                </a:ext>
              </a:extLst>
            </p:cNvPr>
            <p:cNvSpPr>
              <a:spLocks noChangeArrowheads="1"/>
            </p:cNvSpPr>
            <p:nvPr/>
          </p:nvSpPr>
          <p:spPr bwMode="auto">
            <a:xfrm rot="10800000">
              <a:off x="1596" y="1936"/>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66" name="椭圆 1308700">
              <a:extLst>
                <a:ext uri="{FF2B5EF4-FFF2-40B4-BE49-F238E27FC236}">
                  <a16:creationId xmlns:a16="http://schemas.microsoft.com/office/drawing/2014/main" id="{FD6DF144-8403-4346-8379-C9208D8B97AB}"/>
                </a:ext>
              </a:extLst>
            </p:cNvPr>
            <p:cNvSpPr>
              <a:spLocks noChangeArrowheads="1"/>
            </p:cNvSpPr>
            <p:nvPr/>
          </p:nvSpPr>
          <p:spPr bwMode="auto">
            <a:xfrm rot="10800000">
              <a:off x="1597" y="1770"/>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67" name="椭圆 1308701">
              <a:extLst>
                <a:ext uri="{FF2B5EF4-FFF2-40B4-BE49-F238E27FC236}">
                  <a16:creationId xmlns:a16="http://schemas.microsoft.com/office/drawing/2014/main" id="{C435EFBC-C23C-47A9-875B-CA4F93E3BF51}"/>
                </a:ext>
              </a:extLst>
            </p:cNvPr>
            <p:cNvSpPr>
              <a:spLocks noChangeArrowheads="1"/>
            </p:cNvSpPr>
            <p:nvPr/>
          </p:nvSpPr>
          <p:spPr bwMode="auto">
            <a:xfrm rot="10800000">
              <a:off x="1597" y="1624"/>
              <a:ext cx="48" cy="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1468" name="文本框 1308702">
              <a:extLst>
                <a:ext uri="{FF2B5EF4-FFF2-40B4-BE49-F238E27FC236}">
                  <a16:creationId xmlns:a16="http://schemas.microsoft.com/office/drawing/2014/main" id="{AE01F854-48F5-4B7A-9A5B-AA26BF7A9AF3}"/>
                </a:ext>
              </a:extLst>
            </p:cNvPr>
            <p:cNvSpPr txBox="1">
              <a:spLocks noChangeArrowheads="1"/>
            </p:cNvSpPr>
            <p:nvPr/>
          </p:nvSpPr>
          <p:spPr bwMode="auto">
            <a:xfrm>
              <a:off x="829" y="1170"/>
              <a:ext cx="384" cy="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spcBef>
                  <a:spcPct val="0"/>
                </a:spcBef>
              </a:pPr>
              <a:r>
                <a:rPr lang="en-US" altLang="zh-CN" sz="1600">
                  <a:latin typeface="Times New Roman" panose="02020603050405020304" pitchFamily="18" charset="0"/>
                </a:rPr>
                <a:t>A</a:t>
              </a:r>
            </a:p>
            <a:p>
              <a:pPr algn="ctr" eaLnBrk="0" hangingPunct="0">
                <a:spcBef>
                  <a:spcPct val="0"/>
                </a:spcBef>
              </a:pPr>
              <a:r>
                <a:rPr lang="en-US" altLang="zh-CN" sz="1600" baseline="-25000">
                  <a:latin typeface="Times New Roman" panose="02020603050405020304" pitchFamily="18" charset="0"/>
                </a:rPr>
                <a:t> </a:t>
              </a:r>
              <a:r>
                <a:rPr lang="en-US" altLang="zh-CN" sz="1600">
                  <a:latin typeface="Times New Roman" panose="02020603050405020304" pitchFamily="18" charset="0"/>
                </a:rPr>
                <a:t>B</a:t>
              </a:r>
              <a:endParaRPr lang="en-US" altLang="zh-CN" sz="1600" baseline="-25000">
                <a:latin typeface="Times New Roman" panose="02020603050405020304" pitchFamily="18" charset="0"/>
              </a:endParaRPr>
            </a:p>
            <a:p>
              <a:pPr algn="ctr" eaLnBrk="0" hangingPunct="0">
                <a:spcBef>
                  <a:spcPct val="0"/>
                </a:spcBef>
              </a:pPr>
              <a:r>
                <a:rPr lang="en-US" altLang="zh-CN" sz="1600">
                  <a:latin typeface="Times New Roman" panose="02020603050405020304" pitchFamily="18" charset="0"/>
                </a:rPr>
                <a:t>C</a:t>
              </a: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r>
                <a:rPr lang="en-US" altLang="zh-CN" sz="1600">
                  <a:latin typeface="Times New Roman" panose="02020603050405020304" pitchFamily="18" charset="0"/>
                </a:rPr>
                <a:t>G</a:t>
              </a:r>
              <a:r>
                <a:rPr lang="en-US" altLang="zh-CN" sz="1600" baseline="-25000">
                  <a:latin typeface="Times New Roman" panose="02020603050405020304" pitchFamily="18" charset="0"/>
                </a:rPr>
                <a:t>2B</a:t>
              </a:r>
            </a:p>
            <a:p>
              <a:pPr algn="ctr" eaLnBrk="0" hangingPunct="0">
                <a:spcBef>
                  <a:spcPct val="0"/>
                </a:spcBef>
              </a:pPr>
              <a:r>
                <a:rPr lang="en-US" altLang="zh-CN" sz="1600">
                  <a:latin typeface="Times New Roman" panose="02020603050405020304" pitchFamily="18" charset="0"/>
                </a:rPr>
                <a:t>G</a:t>
              </a:r>
              <a:r>
                <a:rPr lang="en-US" altLang="zh-CN" sz="1600" baseline="-25000">
                  <a:latin typeface="Times New Roman" panose="02020603050405020304" pitchFamily="18" charset="0"/>
                </a:rPr>
                <a:t>2A</a:t>
              </a: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r>
                <a:rPr lang="en-US" altLang="zh-CN" sz="1600">
                  <a:latin typeface="Times New Roman" panose="02020603050405020304" pitchFamily="18" charset="0"/>
                </a:rPr>
                <a:t>G</a:t>
              </a:r>
              <a:r>
                <a:rPr lang="en-US" altLang="zh-CN" sz="1600" baseline="-25000">
                  <a:latin typeface="Times New Roman" panose="02020603050405020304" pitchFamily="18" charset="0"/>
                </a:rPr>
                <a:t>1</a:t>
              </a:r>
            </a:p>
          </p:txBody>
        </p:sp>
        <p:sp>
          <p:nvSpPr>
            <p:cNvPr id="61469" name="文本框 1308703">
              <a:extLst>
                <a:ext uri="{FF2B5EF4-FFF2-40B4-BE49-F238E27FC236}">
                  <a16:creationId xmlns:a16="http://schemas.microsoft.com/office/drawing/2014/main" id="{9747B502-8363-4251-9419-F00502020592}"/>
                </a:ext>
              </a:extLst>
            </p:cNvPr>
            <p:cNvSpPr txBox="1">
              <a:spLocks noChangeArrowheads="1"/>
            </p:cNvSpPr>
            <p:nvPr/>
          </p:nvSpPr>
          <p:spPr bwMode="auto">
            <a:xfrm>
              <a:off x="1309" y="1146"/>
              <a:ext cx="384"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0" hangingPunct="0">
                <a:spcBef>
                  <a:spcPct val="0"/>
                </a:spcBef>
              </a:pPr>
              <a:r>
                <a:rPr lang="en-US" altLang="zh-CN" sz="1600">
                  <a:latin typeface="Times New Roman" panose="02020603050405020304" pitchFamily="18" charset="0"/>
                </a:rPr>
                <a:t>Y</a:t>
              </a:r>
              <a:r>
                <a:rPr lang="en-US" altLang="zh-CN" sz="1600" baseline="-25000">
                  <a:latin typeface="Times New Roman" panose="02020603050405020304" pitchFamily="18" charset="0"/>
                </a:rPr>
                <a:t>0</a:t>
              </a: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endParaRPr lang="en-US" altLang="zh-CN" sz="1600" baseline="-25000">
                <a:latin typeface="Times New Roman" panose="02020603050405020304" pitchFamily="18" charset="0"/>
              </a:endParaRPr>
            </a:p>
            <a:p>
              <a:pPr algn="ctr" eaLnBrk="0" hangingPunct="0">
                <a:spcBef>
                  <a:spcPct val="0"/>
                </a:spcBef>
              </a:pPr>
              <a:r>
                <a:rPr lang="en-US" altLang="zh-CN" sz="1600">
                  <a:latin typeface="Times New Roman" panose="02020603050405020304" pitchFamily="18" charset="0"/>
                </a:rPr>
                <a:t>Y</a:t>
              </a:r>
              <a:r>
                <a:rPr lang="en-US" altLang="zh-CN" sz="1600" baseline="-25000">
                  <a:latin typeface="Times New Roman" panose="02020603050405020304" pitchFamily="18" charset="0"/>
                </a:rPr>
                <a:t>7</a:t>
              </a:r>
            </a:p>
          </p:txBody>
        </p:sp>
        <p:sp>
          <p:nvSpPr>
            <p:cNvPr id="61470" name="直接连接符 1308704">
              <a:extLst>
                <a:ext uri="{FF2B5EF4-FFF2-40B4-BE49-F238E27FC236}">
                  <a16:creationId xmlns:a16="http://schemas.microsoft.com/office/drawing/2014/main" id="{337E0C06-0AB4-4EC0-9277-23409CC6B550}"/>
                </a:ext>
              </a:extLst>
            </p:cNvPr>
            <p:cNvSpPr>
              <a:spLocks noChangeShapeType="1"/>
            </p:cNvSpPr>
            <p:nvPr/>
          </p:nvSpPr>
          <p:spPr bwMode="auto">
            <a:xfrm>
              <a:off x="925" y="205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直接连接符 1308705">
              <a:extLst>
                <a:ext uri="{FF2B5EF4-FFF2-40B4-BE49-F238E27FC236}">
                  <a16:creationId xmlns:a16="http://schemas.microsoft.com/office/drawing/2014/main" id="{AECFC5D3-FD0A-4431-9297-A968C697FC05}"/>
                </a:ext>
              </a:extLst>
            </p:cNvPr>
            <p:cNvSpPr>
              <a:spLocks noChangeShapeType="1"/>
            </p:cNvSpPr>
            <p:nvPr/>
          </p:nvSpPr>
          <p:spPr bwMode="auto">
            <a:xfrm>
              <a:off x="925" y="182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72" name="任意多边形 1308706">
            <a:extLst>
              <a:ext uri="{FF2B5EF4-FFF2-40B4-BE49-F238E27FC236}">
                <a16:creationId xmlns:a16="http://schemas.microsoft.com/office/drawing/2014/main" id="{2D856F10-91C4-41C9-8F68-5F57133F3617}"/>
              </a:ext>
            </a:extLst>
          </p:cNvPr>
          <p:cNvSpPr>
            <a:spLocks noChangeArrowheads="1"/>
          </p:cNvSpPr>
          <p:nvPr/>
        </p:nvSpPr>
        <p:spPr bwMode="auto">
          <a:xfrm>
            <a:off x="5364163" y="2997200"/>
            <a:ext cx="3167062" cy="2592388"/>
          </a:xfrm>
          <a:custGeom>
            <a:avLst/>
            <a:gdLst>
              <a:gd name="T0" fmla="*/ 0 w 1995"/>
              <a:gd name="T1" fmla="*/ 0 h 1633"/>
              <a:gd name="T2" fmla="*/ 0 w 1995"/>
              <a:gd name="T3" fmla="*/ 137 h 1633"/>
              <a:gd name="T4" fmla="*/ 1859 w 1995"/>
              <a:gd name="T5" fmla="*/ 1633 h 1633"/>
              <a:gd name="T6" fmla="*/ 1995 w 1995"/>
              <a:gd name="T7" fmla="*/ 1633 h 1633"/>
              <a:gd name="T8" fmla="*/ 1950 w 1995"/>
              <a:gd name="T9" fmla="*/ 1497 h 1633"/>
              <a:gd name="T10" fmla="*/ 136 w 1995"/>
              <a:gd name="T11" fmla="*/ 0 h 1633"/>
              <a:gd name="T12" fmla="*/ 0 w 1995"/>
              <a:gd name="T13" fmla="*/ 0 h 1633"/>
            </a:gdLst>
            <a:ahLst/>
            <a:cxnLst>
              <a:cxn ang="0">
                <a:pos x="T0" y="T1"/>
              </a:cxn>
              <a:cxn ang="0">
                <a:pos x="T2" y="T3"/>
              </a:cxn>
              <a:cxn ang="0">
                <a:pos x="T4" y="T5"/>
              </a:cxn>
              <a:cxn ang="0">
                <a:pos x="T6" y="T7"/>
              </a:cxn>
              <a:cxn ang="0">
                <a:pos x="T8" y="T9"/>
              </a:cxn>
              <a:cxn ang="0">
                <a:pos x="T10" y="T11"/>
              </a:cxn>
              <a:cxn ang="0">
                <a:pos x="T12" y="T13"/>
              </a:cxn>
            </a:cxnLst>
            <a:rect l="0" t="0" r="r" b="b"/>
            <a:pathLst>
              <a:path w="1995" h="1633">
                <a:moveTo>
                  <a:pt x="0" y="0"/>
                </a:moveTo>
                <a:lnTo>
                  <a:pt x="0" y="137"/>
                </a:lnTo>
                <a:lnTo>
                  <a:pt x="1859" y="1633"/>
                </a:lnTo>
                <a:lnTo>
                  <a:pt x="1995" y="1633"/>
                </a:lnTo>
                <a:lnTo>
                  <a:pt x="1950" y="1497"/>
                </a:lnTo>
                <a:lnTo>
                  <a:pt x="136" y="0"/>
                </a:lnTo>
                <a:lnTo>
                  <a:pt x="0" y="0"/>
                </a:ln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261569">
            <a:extLst>
              <a:ext uri="{FF2B5EF4-FFF2-40B4-BE49-F238E27FC236}">
                <a16:creationId xmlns:a16="http://schemas.microsoft.com/office/drawing/2014/main" id="{6F193EDA-E9D3-4ADE-8E1F-CBE0F4ED79EC}"/>
              </a:ext>
            </a:extLst>
          </p:cNvPr>
          <p:cNvSpPr>
            <a:spLocks noGrp="1" noChangeArrowheads="1"/>
          </p:cNvSpPr>
          <p:nvPr>
            <p:ph type="title"/>
          </p:nvPr>
        </p:nvSpPr>
        <p:spPr>
          <a:xfrm>
            <a:off x="395288" y="333375"/>
            <a:ext cx="8218487" cy="3022600"/>
          </a:xfrm>
        </p:spPr>
        <p:txBody>
          <a:bodyPr/>
          <a:lstStyle/>
          <a:p>
            <a:r>
              <a:rPr lang="zh-CN" altLang="en-US" sz="2800" b="0">
                <a:solidFill>
                  <a:schemeClr val="tx1"/>
                </a:solidFill>
                <a:latin typeface="Times New Roman" panose="02020603050405020304" pitchFamily="18" charset="0"/>
              </a:rPr>
              <a:t>例</a:t>
            </a:r>
            <a:r>
              <a:rPr lang="en-US" altLang="zh-CN" sz="2800" b="0">
                <a:solidFill>
                  <a:schemeClr val="tx1"/>
                </a:solidFill>
                <a:latin typeface="Times New Roman" panose="02020603050405020304" pitchFamily="18" charset="0"/>
              </a:rPr>
              <a:t>1 </a:t>
            </a:r>
            <a:r>
              <a:rPr lang="zh-CN" altLang="en-US" sz="2800">
                <a:solidFill>
                  <a:schemeClr val="tx1"/>
                </a:solidFill>
                <a:latin typeface="Times New Roman" panose="02020603050405020304" pitchFamily="18" charset="0"/>
              </a:rPr>
              <a:t>设有若干片</a:t>
            </a:r>
            <a:r>
              <a:rPr lang="en-US" altLang="zh-CN" sz="2800">
                <a:solidFill>
                  <a:schemeClr val="tx1"/>
                </a:solidFill>
                <a:latin typeface="Times New Roman" panose="02020603050405020304" pitchFamily="18" charset="0"/>
              </a:rPr>
              <a:t>256K×8</a:t>
            </a:r>
            <a:r>
              <a:rPr lang="zh-CN" altLang="en-US" sz="2800">
                <a:solidFill>
                  <a:schemeClr val="tx1"/>
                </a:solidFill>
                <a:latin typeface="Times New Roman" panose="02020603050405020304" pitchFamily="18" charset="0"/>
              </a:rPr>
              <a:t>位的</a:t>
            </a:r>
            <a:r>
              <a:rPr lang="en-US" altLang="zh-CN" sz="2800">
                <a:solidFill>
                  <a:schemeClr val="tx1"/>
                </a:solidFill>
                <a:latin typeface="Times New Roman" panose="02020603050405020304" pitchFamily="18" charset="0"/>
              </a:rPr>
              <a:t>SRAM</a:t>
            </a:r>
            <a:r>
              <a:rPr lang="zh-CN" altLang="en-US" sz="2800">
                <a:solidFill>
                  <a:schemeClr val="tx1"/>
                </a:solidFill>
                <a:latin typeface="Times New Roman" panose="02020603050405020304" pitchFamily="18" charset="0"/>
              </a:rPr>
              <a:t>芯片，问：</a:t>
            </a:r>
            <a:br>
              <a:rPr lang="zh-CN" altLang="en-US"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(1) </a:t>
            </a:r>
            <a:r>
              <a:rPr lang="zh-CN" altLang="en-US" sz="2800">
                <a:solidFill>
                  <a:schemeClr val="tx1"/>
                </a:solidFill>
                <a:latin typeface="Times New Roman" panose="02020603050405020304" pitchFamily="18" charset="0"/>
              </a:rPr>
              <a:t>构成</a:t>
            </a:r>
            <a:r>
              <a:rPr lang="en-US" altLang="zh-CN" sz="2800">
                <a:solidFill>
                  <a:schemeClr val="tx1"/>
                </a:solidFill>
                <a:latin typeface="Times New Roman" panose="02020603050405020304" pitchFamily="18" charset="0"/>
              </a:rPr>
              <a:t>2M</a:t>
            </a:r>
            <a:r>
              <a:rPr lang="zh-CN" altLang="en-US" sz="2800">
                <a:solidFill>
                  <a:schemeClr val="tx1"/>
                </a:solidFill>
                <a:latin typeface="Times New Roman" panose="02020603050405020304" pitchFamily="18" charset="0"/>
              </a:rPr>
              <a:t>的存储器需要多少块</a:t>
            </a:r>
            <a:r>
              <a:rPr lang="en-US" altLang="zh-CN" sz="2800">
                <a:solidFill>
                  <a:schemeClr val="tx1"/>
                </a:solidFill>
                <a:latin typeface="Times New Roman" panose="02020603050405020304" pitchFamily="18" charset="0"/>
              </a:rPr>
              <a:t>SRAM</a:t>
            </a:r>
            <a:r>
              <a:rPr lang="zh-CN" altLang="en-US" sz="2800">
                <a:solidFill>
                  <a:schemeClr val="tx1"/>
                </a:solidFill>
                <a:latin typeface="Times New Roman" panose="02020603050405020304" pitchFamily="18" charset="0"/>
              </a:rPr>
              <a:t>芯片？</a:t>
            </a:r>
            <a:br>
              <a:rPr lang="zh-CN" altLang="en-US"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(2) </a:t>
            </a:r>
            <a:r>
              <a:rPr lang="zh-CN" altLang="en-US" sz="2800">
                <a:solidFill>
                  <a:schemeClr val="tx1"/>
                </a:solidFill>
                <a:latin typeface="Times New Roman" panose="02020603050405020304" pitchFamily="18" charset="0"/>
              </a:rPr>
              <a:t>该存储器需要多少字节地址线？</a:t>
            </a:r>
            <a:br>
              <a:rPr lang="zh-CN" altLang="en-US" sz="2800">
                <a:solidFill>
                  <a:schemeClr val="tx1"/>
                </a:solidFill>
                <a:latin typeface="Times New Roman" panose="02020603050405020304" pitchFamily="18" charset="0"/>
              </a:rPr>
            </a:br>
            <a:r>
              <a:rPr lang="en-US" altLang="zh-CN" sz="2800">
                <a:solidFill>
                  <a:schemeClr val="tx1"/>
                </a:solidFill>
                <a:latin typeface="Times New Roman" panose="02020603050405020304" pitchFamily="18" charset="0"/>
              </a:rPr>
              <a:t>(3) </a:t>
            </a:r>
            <a:r>
              <a:rPr lang="zh-CN" altLang="en-US" sz="2800">
                <a:solidFill>
                  <a:schemeClr val="tx1"/>
                </a:solidFill>
                <a:latin typeface="Times New Roman" panose="02020603050405020304" pitchFamily="18" charset="0"/>
              </a:rPr>
              <a:t>画出该存储器与</a:t>
            </a:r>
            <a:r>
              <a:rPr lang="en-US" altLang="zh-CN" sz="2800">
                <a:solidFill>
                  <a:schemeClr val="tx1"/>
                </a:solidFill>
                <a:latin typeface="Times New Roman" panose="02020603050405020304" pitchFamily="18" charset="0"/>
              </a:rPr>
              <a:t>CPU</a:t>
            </a:r>
            <a:r>
              <a:rPr lang="zh-CN" altLang="en-US" sz="2800">
                <a:solidFill>
                  <a:schemeClr val="tx1"/>
                </a:solidFill>
                <a:latin typeface="Times New Roman" panose="02020603050405020304" pitchFamily="18" charset="0"/>
              </a:rPr>
              <a:t>连接的结构图，设</a:t>
            </a:r>
            <a:r>
              <a:rPr lang="en-US" altLang="zh-CN" sz="2800">
                <a:solidFill>
                  <a:schemeClr val="tx1"/>
                </a:solidFill>
                <a:latin typeface="Times New Roman" panose="02020603050405020304" pitchFamily="18" charset="0"/>
              </a:rPr>
              <a:t>CPU</a:t>
            </a:r>
            <a:r>
              <a:rPr lang="zh-CN" altLang="en-US" sz="2800">
                <a:solidFill>
                  <a:schemeClr val="tx1"/>
                </a:solidFill>
                <a:latin typeface="Times New Roman" panose="02020603050405020304" pitchFamily="18" charset="0"/>
              </a:rPr>
              <a:t>的接口信号有地址信号、数据信号、控制信号</a:t>
            </a:r>
            <a:r>
              <a:rPr lang="en-US" altLang="zh-CN" sz="2800">
                <a:solidFill>
                  <a:schemeClr val="tx1"/>
                </a:solidFill>
                <a:latin typeface="Times New Roman" panose="02020603050405020304" pitchFamily="18" charset="0"/>
              </a:rPr>
              <a:t>MREQ</a:t>
            </a:r>
            <a:r>
              <a:rPr lang="zh-CN" altLang="en-US" sz="2800">
                <a:solidFill>
                  <a:schemeClr val="tx1"/>
                </a:solidFill>
                <a:latin typeface="Times New Roman" panose="02020603050405020304" pitchFamily="18" charset="0"/>
              </a:rPr>
              <a:t>和</a:t>
            </a:r>
            <a:r>
              <a:rPr lang="en-US" altLang="zh-CN" sz="2800">
                <a:solidFill>
                  <a:schemeClr val="tx1"/>
                </a:solidFill>
                <a:latin typeface="Times New Roman" panose="02020603050405020304" pitchFamily="18" charset="0"/>
              </a:rPr>
              <a:t>WE</a:t>
            </a:r>
            <a:r>
              <a:rPr lang="zh-CN" altLang="en-US" sz="2800">
                <a:solidFill>
                  <a:schemeClr val="tx1"/>
                </a:solidFill>
                <a:latin typeface="Times New Roman" panose="02020603050405020304" pitchFamily="18" charset="0"/>
              </a:rPr>
              <a:t>。</a:t>
            </a:r>
          </a:p>
        </p:txBody>
      </p:sp>
      <p:sp>
        <p:nvSpPr>
          <p:cNvPr id="63490" name="文本占位符 1261570">
            <a:extLst>
              <a:ext uri="{FF2B5EF4-FFF2-40B4-BE49-F238E27FC236}">
                <a16:creationId xmlns:a16="http://schemas.microsoft.com/office/drawing/2014/main" id="{823A3B35-EFFA-4A3D-8CB0-29705521FF03}"/>
              </a:ext>
            </a:extLst>
          </p:cNvPr>
          <p:cNvSpPr>
            <a:spLocks noGrp="1" noChangeArrowheads="1"/>
          </p:cNvSpPr>
          <p:nvPr>
            <p:ph idx="1"/>
          </p:nvPr>
        </p:nvSpPr>
        <p:spPr>
          <a:xfrm>
            <a:off x="395288" y="3357563"/>
            <a:ext cx="8497887" cy="3024187"/>
          </a:xfrm>
        </p:spPr>
        <p:txBody>
          <a:bodyPr/>
          <a:lstStyle/>
          <a:p>
            <a:pPr>
              <a:buFontTx/>
              <a:buNone/>
            </a:pPr>
            <a:r>
              <a:rPr lang="zh-CN" altLang="en-US" sz="2800" b="1">
                <a:latin typeface="Times New Roman" panose="02020603050405020304" pitchFamily="18" charset="0"/>
              </a:rPr>
              <a:t>解：</a:t>
            </a:r>
            <a:r>
              <a:rPr lang="en-US" altLang="zh-CN" sz="2800">
                <a:latin typeface="Times New Roman" panose="02020603050405020304" pitchFamily="18" charset="0"/>
              </a:rPr>
              <a:t>(1) </a:t>
            </a:r>
            <a:r>
              <a:rPr lang="zh-CN" altLang="en-US" sz="2800">
                <a:latin typeface="Times New Roman" panose="02020603050405020304" pitchFamily="18" charset="0"/>
              </a:rPr>
              <a:t>该存储器需要</a:t>
            </a:r>
            <a:r>
              <a:rPr lang="en-US" altLang="zh-CN" sz="2800">
                <a:latin typeface="Times New Roman" panose="02020603050405020304" pitchFamily="18" charset="0"/>
              </a:rPr>
              <a:t>2048K/256K = 8</a:t>
            </a:r>
            <a:r>
              <a:rPr lang="zh-CN" altLang="en-US" sz="2800">
                <a:latin typeface="Times New Roman" panose="02020603050405020304" pitchFamily="18" charset="0"/>
              </a:rPr>
              <a:t>片</a:t>
            </a:r>
            <a:r>
              <a:rPr lang="en-US" altLang="zh-CN" sz="2800">
                <a:latin typeface="Times New Roman" panose="02020603050405020304" pitchFamily="18" charset="0"/>
              </a:rPr>
              <a:t>SRAM</a:t>
            </a:r>
            <a:r>
              <a:rPr lang="zh-CN" altLang="en-US" sz="2800">
                <a:latin typeface="Times New Roman" panose="02020603050405020304" pitchFamily="18" charset="0"/>
              </a:rPr>
              <a:t>芯片；</a:t>
            </a:r>
          </a:p>
          <a:p>
            <a:pPr>
              <a:buFontTx/>
              <a:buNone/>
            </a:pPr>
            <a:r>
              <a:rPr lang="zh-CN" altLang="en-US" sz="2800">
                <a:latin typeface="Times New Roman" panose="02020603050405020304" pitchFamily="18" charset="0"/>
              </a:rPr>
              <a:t>	</a:t>
            </a:r>
            <a:r>
              <a:rPr lang="en-US" altLang="zh-CN" sz="2800">
                <a:latin typeface="Times New Roman" panose="02020603050405020304" pitchFamily="18" charset="0"/>
              </a:rPr>
              <a:t>(2) </a:t>
            </a:r>
            <a:r>
              <a:rPr lang="zh-CN" altLang="en-US" sz="2800">
                <a:latin typeface="Times New Roman" panose="02020603050405020304" pitchFamily="18" charset="0"/>
              </a:rPr>
              <a:t>因为</a:t>
            </a:r>
            <a:r>
              <a:rPr lang="en-US" altLang="zh-CN" sz="2800">
                <a:latin typeface="Times New Roman" panose="02020603050405020304" pitchFamily="18" charset="0"/>
              </a:rPr>
              <a:t>2</a:t>
            </a:r>
            <a:r>
              <a:rPr lang="en-US" altLang="zh-CN" sz="2800" baseline="30000">
                <a:latin typeface="Times New Roman" panose="02020603050405020304" pitchFamily="18" charset="0"/>
              </a:rPr>
              <a:t>21</a:t>
            </a:r>
            <a:r>
              <a:rPr lang="en-US" altLang="zh-CN" sz="2800">
                <a:latin typeface="Times New Roman" panose="02020603050405020304" pitchFamily="18" charset="0"/>
              </a:rPr>
              <a:t>=2048K</a:t>
            </a:r>
            <a:r>
              <a:rPr lang="zh-CN" altLang="en-US" sz="2800">
                <a:latin typeface="Times New Roman" panose="02020603050405020304" pitchFamily="18" charset="0"/>
              </a:rPr>
              <a:t>，需要</a:t>
            </a:r>
            <a:r>
              <a:rPr lang="en-US" altLang="zh-CN" sz="2800">
                <a:latin typeface="Times New Roman" panose="02020603050405020304" pitchFamily="18" charset="0"/>
              </a:rPr>
              <a:t>21</a:t>
            </a:r>
            <a:r>
              <a:rPr lang="zh-CN" altLang="en-US" sz="2800">
                <a:latin typeface="Times New Roman" panose="02020603050405020304" pitchFamily="18" charset="0"/>
              </a:rPr>
              <a:t>条地址线。又 </a:t>
            </a:r>
            <a:r>
              <a:rPr lang="en-US" altLang="zh-CN" sz="2800">
                <a:latin typeface="Times New Roman" panose="02020603050405020304" pitchFamily="18" charset="0"/>
              </a:rPr>
              <a:t>2</a:t>
            </a:r>
            <a:r>
              <a:rPr lang="en-US" altLang="zh-CN" sz="2800" baseline="30000">
                <a:latin typeface="Times New Roman" panose="02020603050405020304" pitchFamily="18" charset="0"/>
              </a:rPr>
              <a:t>18</a:t>
            </a:r>
            <a:r>
              <a:rPr lang="en-US" altLang="zh-CN" sz="2800">
                <a:latin typeface="Times New Roman" panose="02020603050405020304" pitchFamily="18" charset="0"/>
              </a:rPr>
              <a:t>=256K</a:t>
            </a:r>
            <a:r>
              <a:rPr lang="zh-CN" altLang="en-US" sz="2800">
                <a:latin typeface="Times New Roman" panose="02020603050405020304" pitchFamily="18" charset="0"/>
              </a:rPr>
              <a:t>，每个存储芯片有</a:t>
            </a:r>
            <a:r>
              <a:rPr lang="en-US" altLang="zh-CN" sz="2800">
                <a:latin typeface="Times New Roman" panose="02020603050405020304" pitchFamily="18" charset="0"/>
              </a:rPr>
              <a:t>18</a:t>
            </a:r>
            <a:r>
              <a:rPr lang="zh-CN" altLang="en-US" sz="2800">
                <a:latin typeface="Times New Roman" panose="02020603050405020304" pitchFamily="18" charset="0"/>
              </a:rPr>
              <a:t>根地址线。这样</a:t>
            </a:r>
            <a:r>
              <a:rPr lang="en-US" altLang="zh-CN" sz="2800">
                <a:latin typeface="Times New Roman" panose="02020603050405020304" pitchFamily="18" charset="0"/>
              </a:rPr>
              <a:t>,</a:t>
            </a:r>
            <a:r>
              <a:rPr lang="zh-CN" altLang="en-US" sz="2800">
                <a:latin typeface="Times New Roman" panose="02020603050405020304" pitchFamily="18" charset="0"/>
              </a:rPr>
              <a:t>高</a:t>
            </a:r>
            <a:r>
              <a:rPr lang="en-US" altLang="zh-CN" sz="2800">
                <a:latin typeface="Times New Roman" panose="02020603050405020304" pitchFamily="18" charset="0"/>
              </a:rPr>
              <a:t>3</a:t>
            </a:r>
            <a:r>
              <a:rPr lang="zh-CN" altLang="en-US" sz="2800">
                <a:latin typeface="Times New Roman" panose="02020603050405020304" pitchFamily="18" charset="0"/>
              </a:rPr>
              <a:t>位用于芯片选择，低</a:t>
            </a:r>
            <a:r>
              <a:rPr lang="en-US" altLang="zh-CN" sz="2800">
                <a:latin typeface="Times New Roman" panose="02020603050405020304" pitchFamily="18" charset="0"/>
              </a:rPr>
              <a:t>18</a:t>
            </a:r>
            <a:r>
              <a:rPr lang="zh-CN" altLang="en-US" sz="2800">
                <a:latin typeface="Times New Roman" panose="02020603050405020304" pitchFamily="18" charset="0"/>
              </a:rPr>
              <a:t>位作为每个存储器芯片的地址输入。</a:t>
            </a:r>
          </a:p>
          <a:p>
            <a:pPr>
              <a:buFontTx/>
              <a:buNone/>
            </a:pPr>
            <a:r>
              <a:rPr lang="zh-CN" altLang="zh-CN" sz="2800">
                <a:latin typeface="Times New Roman" panose="02020603050405020304" pitchFamily="18" charset="0"/>
              </a:rPr>
              <a:t>	(3) </a:t>
            </a:r>
            <a:r>
              <a:rPr lang="zh-CN" altLang="en-US" sz="2800">
                <a:latin typeface="Times New Roman" panose="02020603050405020304" pitchFamily="18" charset="0"/>
              </a:rPr>
              <a:t>该存储器与</a:t>
            </a:r>
            <a:r>
              <a:rPr lang="en-US" altLang="zh-CN" sz="2800">
                <a:latin typeface="Times New Roman" panose="02020603050405020304" pitchFamily="18" charset="0"/>
              </a:rPr>
              <a:t>CPU</a:t>
            </a:r>
            <a:r>
              <a:rPr lang="zh-CN" altLang="en-US" sz="2800">
                <a:latin typeface="Times New Roman" panose="02020603050405020304" pitchFamily="18" charset="0"/>
              </a:rPr>
              <a:t>连接的结构图如下。</a:t>
            </a:r>
          </a:p>
        </p:txBody>
      </p:sp>
      <p:sp>
        <p:nvSpPr>
          <p:cNvPr id="63491" name="直接连接符 1261572">
            <a:extLst>
              <a:ext uri="{FF2B5EF4-FFF2-40B4-BE49-F238E27FC236}">
                <a16:creationId xmlns:a16="http://schemas.microsoft.com/office/drawing/2014/main" id="{A955256A-07A1-42FF-B2AB-FD8866D0CA41}"/>
              </a:ext>
            </a:extLst>
          </p:cNvPr>
          <p:cNvSpPr>
            <a:spLocks noChangeShapeType="1"/>
          </p:cNvSpPr>
          <p:nvPr/>
        </p:nvSpPr>
        <p:spPr bwMode="auto">
          <a:xfrm>
            <a:off x="6948488" y="2276475"/>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2" name="直接连接符 1261573">
            <a:extLst>
              <a:ext uri="{FF2B5EF4-FFF2-40B4-BE49-F238E27FC236}">
                <a16:creationId xmlns:a16="http://schemas.microsoft.com/office/drawing/2014/main" id="{858656CD-69EF-423B-B815-C8B8BBB98035}"/>
              </a:ext>
            </a:extLst>
          </p:cNvPr>
          <p:cNvSpPr>
            <a:spLocks noChangeShapeType="1"/>
          </p:cNvSpPr>
          <p:nvPr/>
        </p:nvSpPr>
        <p:spPr bwMode="auto">
          <a:xfrm>
            <a:off x="468313" y="2708275"/>
            <a:ext cx="574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318916">
            <a:extLst>
              <a:ext uri="{FF2B5EF4-FFF2-40B4-BE49-F238E27FC236}">
                <a16:creationId xmlns:a16="http://schemas.microsoft.com/office/drawing/2014/main" id="{269ACD09-D8AE-4AD2-88FF-C08488EE3169}"/>
              </a:ext>
            </a:extLst>
          </p:cNvPr>
          <p:cNvSpPr>
            <a:spLocks noGrp="1" noChangeArrowheads="1"/>
          </p:cNvSpPr>
          <p:nvPr>
            <p:ph type="title"/>
          </p:nvPr>
        </p:nvSpPr>
        <p:spPr/>
        <p:txBody>
          <a:bodyPr/>
          <a:lstStyle/>
          <a:p>
            <a:endParaRPr lang="zh-CN" altLang="zh-CN"/>
          </a:p>
        </p:txBody>
      </p:sp>
      <p:graphicFrame>
        <p:nvGraphicFramePr>
          <p:cNvPr id="64514" name="内容占位符 1318915">
            <a:extLst>
              <a:ext uri="{FF2B5EF4-FFF2-40B4-BE49-F238E27FC236}">
                <a16:creationId xmlns:a16="http://schemas.microsoft.com/office/drawing/2014/main" id="{B2C3BF80-34A0-4A12-BC79-CDCE519B6F93}"/>
              </a:ext>
            </a:extLst>
          </p:cNvPr>
          <p:cNvGraphicFramePr>
            <a:graphicFrameLocks noGrp="1"/>
          </p:cNvGraphicFramePr>
          <p:nvPr>
            <p:ph idx="1"/>
          </p:nvPr>
        </p:nvGraphicFramePr>
        <p:xfrm>
          <a:off x="539750" y="1330325"/>
          <a:ext cx="8135938" cy="4775200"/>
        </p:xfrm>
        <a:graphic>
          <a:graphicData uri="http://schemas.openxmlformats.org/presentationml/2006/ole">
            <mc:AlternateContent xmlns:mc="http://schemas.openxmlformats.org/markup-compatibility/2006">
              <mc:Choice xmlns:v="urn:schemas-microsoft-com:vml" Requires="v">
                <p:oleObj spid="_x0000_s64535" r:id="rId4" imgW="4514850" imgH="2647950" progId="Word.Picture.8">
                  <p:embed/>
                </p:oleObj>
              </mc:Choice>
              <mc:Fallback>
                <p:oleObj r:id="rId4" imgW="4514850" imgH="2647950" progId="Word.Picture.8">
                  <p:embed/>
                  <p:pic>
                    <p:nvPicPr>
                      <p:cNvPr id="0" name="内容占位符 1318915"/>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330325"/>
                        <a:ext cx="8135938" cy="47752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148929">
            <a:extLst>
              <a:ext uri="{FF2B5EF4-FFF2-40B4-BE49-F238E27FC236}">
                <a16:creationId xmlns:a16="http://schemas.microsoft.com/office/drawing/2014/main" id="{C17151AD-68C6-4263-BEED-ED90C1FBE58E}"/>
              </a:ext>
            </a:extLst>
          </p:cNvPr>
          <p:cNvSpPr>
            <a:spLocks noGrp="1" noChangeArrowheads="1"/>
          </p:cNvSpPr>
          <p:nvPr>
            <p:ph type="title"/>
          </p:nvPr>
        </p:nvSpPr>
        <p:spPr/>
        <p:txBody>
          <a:bodyPr/>
          <a:lstStyle/>
          <a:p>
            <a:r>
              <a:rPr lang="zh-CN" altLang="en-US"/>
              <a:t>存储器与</a:t>
            </a:r>
            <a:r>
              <a:rPr lang="en-US" altLang="zh-CN"/>
              <a:t>CPU</a:t>
            </a:r>
            <a:r>
              <a:rPr lang="zh-CN" altLang="en-US"/>
              <a:t>的连接</a:t>
            </a:r>
          </a:p>
        </p:txBody>
      </p:sp>
      <p:sp>
        <p:nvSpPr>
          <p:cNvPr id="66562" name="文本占位符 1148930">
            <a:extLst>
              <a:ext uri="{FF2B5EF4-FFF2-40B4-BE49-F238E27FC236}">
                <a16:creationId xmlns:a16="http://schemas.microsoft.com/office/drawing/2014/main" id="{A37273D7-1D2A-4D16-9BAA-CCD3EA150C4D}"/>
              </a:ext>
            </a:extLst>
          </p:cNvPr>
          <p:cNvSpPr>
            <a:spLocks noGrp="1" noChangeArrowheads="1"/>
          </p:cNvSpPr>
          <p:nvPr>
            <p:ph idx="1"/>
          </p:nvPr>
        </p:nvSpPr>
        <p:spPr>
          <a:xfrm>
            <a:off x="457200" y="1268413"/>
            <a:ext cx="8229600" cy="5256212"/>
          </a:xfrm>
        </p:spPr>
        <p:txBody>
          <a:bodyPr/>
          <a:lstStyle/>
          <a:p>
            <a:pPr marL="609600" indent="-609600">
              <a:buFontTx/>
              <a:buAutoNum type="arabicPeriod"/>
            </a:pPr>
            <a:r>
              <a:rPr lang="zh-CN" altLang="en-US" b="1"/>
              <a:t>地址线的连接</a:t>
            </a:r>
          </a:p>
          <a:p>
            <a:pPr marL="990600" lvl="1" indent="-533400">
              <a:buFont typeface="Arial" panose="020B0604020202020204" pitchFamily="34" charset="0"/>
              <a:buChar char="•"/>
            </a:pPr>
            <a:r>
              <a:rPr lang="zh-CN" altLang="en-US" b="1"/>
              <a:t>低位地址线与存储芯片连接；高位地址线或用作存储芯片扩充时用，或作其他用法，如片选信号等。</a:t>
            </a:r>
          </a:p>
          <a:p>
            <a:pPr marL="609600" indent="-609600">
              <a:buFontTx/>
              <a:buAutoNum type="arabicPeriod"/>
            </a:pPr>
            <a:r>
              <a:rPr lang="zh-CN" altLang="en-US" b="1"/>
              <a:t>数据线的连接</a:t>
            </a:r>
          </a:p>
          <a:p>
            <a:pPr marL="990600" lvl="1" indent="-533400">
              <a:buFont typeface="Arial" panose="020B0604020202020204" pitchFamily="34" charset="0"/>
              <a:buChar char="•"/>
            </a:pPr>
            <a:r>
              <a:rPr lang="zh-CN" altLang="en-US" b="1"/>
              <a:t>必要时需要对存储芯片进行位扩展，使其数据位与</a:t>
            </a:r>
            <a:r>
              <a:rPr lang="en-US" altLang="zh-CN" b="1"/>
              <a:t>CPU</a:t>
            </a:r>
            <a:r>
              <a:rPr lang="zh-CN" altLang="en-US" b="1"/>
              <a:t>的数据线相等。</a:t>
            </a:r>
          </a:p>
          <a:p>
            <a:pPr marL="609600" indent="-609600">
              <a:buFontTx/>
              <a:buAutoNum type="arabicPeriod"/>
            </a:pPr>
            <a:r>
              <a:rPr lang="zh-CN" altLang="en-US" b="1"/>
              <a:t>读</a:t>
            </a:r>
            <a:r>
              <a:rPr lang="en-US" altLang="zh-CN" b="1"/>
              <a:t>/</a:t>
            </a:r>
            <a:r>
              <a:rPr lang="zh-CN" altLang="en-US" b="1"/>
              <a:t>写命令线的连接</a:t>
            </a:r>
          </a:p>
          <a:p>
            <a:pPr marL="990600" lvl="1" indent="-533400">
              <a:buFont typeface="Arial" panose="020B0604020202020204" pitchFamily="34" charset="0"/>
              <a:buChar char="•"/>
            </a:pPr>
            <a:r>
              <a:rPr lang="zh-CN" altLang="en-US" b="1"/>
              <a:t>直接与存储芯片的读写控制端相连，通常是高电平为读，低电平为写。</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172481">
            <a:extLst>
              <a:ext uri="{FF2B5EF4-FFF2-40B4-BE49-F238E27FC236}">
                <a16:creationId xmlns:a16="http://schemas.microsoft.com/office/drawing/2014/main" id="{14C3E1E9-48C8-4986-9D5B-36F78DC5F798}"/>
              </a:ext>
            </a:extLst>
          </p:cNvPr>
          <p:cNvSpPr>
            <a:spLocks noGrp="1" noChangeArrowheads="1"/>
          </p:cNvSpPr>
          <p:nvPr>
            <p:ph type="title"/>
          </p:nvPr>
        </p:nvSpPr>
        <p:spPr/>
        <p:txBody>
          <a:bodyPr/>
          <a:lstStyle/>
          <a:p>
            <a:r>
              <a:rPr lang="zh-CN" altLang="en-US"/>
              <a:t>存储器与</a:t>
            </a:r>
            <a:r>
              <a:rPr lang="en-US" altLang="zh-CN"/>
              <a:t>CPU</a:t>
            </a:r>
            <a:r>
              <a:rPr lang="zh-CN" altLang="en-US"/>
              <a:t>的连接</a:t>
            </a:r>
          </a:p>
        </p:txBody>
      </p:sp>
      <p:sp>
        <p:nvSpPr>
          <p:cNvPr id="67586" name="文本占位符 1172482">
            <a:extLst>
              <a:ext uri="{FF2B5EF4-FFF2-40B4-BE49-F238E27FC236}">
                <a16:creationId xmlns:a16="http://schemas.microsoft.com/office/drawing/2014/main" id="{C8E16061-2806-47E2-A3EB-C67CE19A221A}"/>
              </a:ext>
            </a:extLst>
          </p:cNvPr>
          <p:cNvSpPr>
            <a:spLocks noGrp="1" noChangeArrowheads="1"/>
          </p:cNvSpPr>
          <p:nvPr>
            <p:ph idx="1"/>
          </p:nvPr>
        </p:nvSpPr>
        <p:spPr>
          <a:xfrm>
            <a:off x="457200" y="1268413"/>
            <a:ext cx="8229600" cy="5256212"/>
          </a:xfrm>
        </p:spPr>
        <p:txBody>
          <a:bodyPr/>
          <a:lstStyle/>
          <a:p>
            <a:pPr marL="609600" indent="-609600">
              <a:lnSpc>
                <a:spcPct val="90000"/>
              </a:lnSpc>
              <a:buFontTx/>
              <a:buAutoNum type="arabicPeriod" startAt="4"/>
            </a:pPr>
            <a:r>
              <a:rPr lang="zh-CN" altLang="en-US" b="1"/>
              <a:t>片选线的连接</a:t>
            </a:r>
          </a:p>
          <a:p>
            <a:pPr marL="990600" lvl="1" indent="-533400">
              <a:lnSpc>
                <a:spcPct val="90000"/>
              </a:lnSpc>
              <a:buFont typeface="Arial" panose="020B0604020202020204" pitchFamily="34" charset="0"/>
              <a:buChar char="•"/>
            </a:pPr>
            <a:r>
              <a:rPr lang="zh-CN" altLang="en-US" b="1"/>
              <a:t>片选信号的连接是</a:t>
            </a:r>
            <a:r>
              <a:rPr lang="en-US" altLang="zh-CN" b="1"/>
              <a:t>CPU</a:t>
            </a:r>
            <a:r>
              <a:rPr lang="zh-CN" altLang="en-US" b="1"/>
              <a:t>与存储芯片正确工作的关键。</a:t>
            </a:r>
          </a:p>
          <a:p>
            <a:pPr marL="990600" lvl="1" indent="-533400">
              <a:lnSpc>
                <a:spcPct val="90000"/>
              </a:lnSpc>
              <a:buFont typeface="Arial" panose="020B0604020202020204" pitchFamily="34" charset="0"/>
              <a:buChar char="•"/>
            </a:pPr>
            <a:r>
              <a:rPr lang="zh-CN" altLang="en-US" b="1"/>
              <a:t>片选有效信号与</a:t>
            </a:r>
            <a:r>
              <a:rPr lang="en-US" altLang="zh-CN" b="1"/>
              <a:t>CPU</a:t>
            </a:r>
            <a:r>
              <a:rPr lang="zh-CN" altLang="en-US" b="1"/>
              <a:t>的访存控制信号</a:t>
            </a:r>
            <a:r>
              <a:rPr lang="en-US" altLang="zh-CN" b="1"/>
              <a:t>MREQ</a:t>
            </a:r>
            <a:r>
              <a:rPr lang="zh-CN" altLang="en-US" b="1"/>
              <a:t>（低电平有效）有关。</a:t>
            </a:r>
          </a:p>
          <a:p>
            <a:pPr marL="1371600" lvl="2" indent="-457200">
              <a:lnSpc>
                <a:spcPct val="90000"/>
              </a:lnSpc>
            </a:pPr>
            <a:r>
              <a:rPr lang="en-US" altLang="zh-CN" b="1"/>
              <a:t>MREQ</a:t>
            </a:r>
            <a:r>
              <a:rPr lang="zh-CN" altLang="en-US" b="1"/>
              <a:t>为低，表示</a:t>
            </a:r>
            <a:r>
              <a:rPr lang="en-US" altLang="zh-CN" b="1"/>
              <a:t>CPU</a:t>
            </a:r>
            <a:r>
              <a:rPr lang="zh-CN" altLang="en-US" b="1"/>
              <a:t>访问存储器；</a:t>
            </a:r>
            <a:r>
              <a:rPr lang="en-US" altLang="zh-CN" b="1"/>
              <a:t>MREQ</a:t>
            </a:r>
            <a:r>
              <a:rPr lang="zh-CN" altLang="en-US" b="1"/>
              <a:t>为高，表示</a:t>
            </a:r>
            <a:r>
              <a:rPr lang="en-US" altLang="zh-CN" b="1"/>
              <a:t>CPU</a:t>
            </a:r>
            <a:r>
              <a:rPr lang="zh-CN" altLang="en-US" b="1"/>
              <a:t>访问</a:t>
            </a:r>
            <a:r>
              <a:rPr lang="en-US" altLang="zh-CN" b="1"/>
              <a:t>I/O</a:t>
            </a:r>
            <a:r>
              <a:rPr lang="zh-CN" altLang="en-US" b="1"/>
              <a:t>，此时不要求存储器工作。</a:t>
            </a:r>
          </a:p>
          <a:p>
            <a:pPr marL="990600" lvl="1" indent="-533400">
              <a:lnSpc>
                <a:spcPct val="90000"/>
              </a:lnSpc>
              <a:buFont typeface="Arial" panose="020B0604020202020204" pitchFamily="34" charset="0"/>
              <a:buChar char="•"/>
            </a:pPr>
            <a:r>
              <a:rPr lang="zh-CN" altLang="en-US" b="1"/>
              <a:t>片选信号与地址的高位有关，未与存储芯片地址线连上的高位地址与访存控制信号共同作用产生存储器的片选信号。</a:t>
            </a:r>
          </a:p>
          <a:p>
            <a:pPr marL="609600" indent="-609600">
              <a:lnSpc>
                <a:spcPct val="90000"/>
              </a:lnSpc>
              <a:buFontTx/>
              <a:buAutoNum type="arabicPeriod" startAt="4"/>
            </a:pPr>
            <a:r>
              <a:rPr lang="zh-CN" altLang="en-US" b="1"/>
              <a:t>合理选择存储芯</a:t>
            </a:r>
          </a:p>
          <a:p>
            <a:pPr marL="990600" lvl="1" indent="-533400">
              <a:lnSpc>
                <a:spcPct val="90000"/>
              </a:lnSpc>
              <a:buFont typeface="Arial" panose="020B0604020202020204" pitchFamily="34" charset="0"/>
              <a:buChar char="•"/>
            </a:pPr>
            <a:r>
              <a:rPr lang="zh-CN" altLang="en-US" b="1"/>
              <a:t>类型</a:t>
            </a:r>
            <a:r>
              <a:rPr lang="en-US" altLang="zh-CN" b="1"/>
              <a:t>ROM</a:t>
            </a:r>
            <a:r>
              <a:rPr lang="zh-CN" altLang="en-US" b="1"/>
              <a:t>或</a:t>
            </a:r>
            <a:r>
              <a:rPr lang="en-US" altLang="zh-CN" b="1"/>
              <a:t>RAM</a:t>
            </a:r>
            <a:r>
              <a:rPr lang="zh-CN" altLang="en-US" b="1"/>
              <a:t>、数量的选择。</a:t>
            </a:r>
          </a:p>
        </p:txBody>
      </p:sp>
      <p:sp>
        <p:nvSpPr>
          <p:cNvPr id="67587" name="直接连接符 1172483">
            <a:extLst>
              <a:ext uri="{FF2B5EF4-FFF2-40B4-BE49-F238E27FC236}">
                <a16:creationId xmlns:a16="http://schemas.microsoft.com/office/drawing/2014/main" id="{D519B2EB-CDE0-4229-862D-8CF61918615F}"/>
              </a:ext>
            </a:extLst>
          </p:cNvPr>
          <p:cNvSpPr>
            <a:spLocks noChangeShapeType="1"/>
          </p:cNvSpPr>
          <p:nvPr/>
        </p:nvSpPr>
        <p:spPr bwMode="auto">
          <a:xfrm>
            <a:off x="7308850" y="2679700"/>
            <a:ext cx="10080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8" name="直接连接符 1172484">
            <a:extLst>
              <a:ext uri="{FF2B5EF4-FFF2-40B4-BE49-F238E27FC236}">
                <a16:creationId xmlns:a16="http://schemas.microsoft.com/office/drawing/2014/main" id="{5F83FD59-AD9F-4BD9-A71D-72B5B8F1449A}"/>
              </a:ext>
            </a:extLst>
          </p:cNvPr>
          <p:cNvSpPr>
            <a:spLocks noChangeShapeType="1"/>
          </p:cNvSpPr>
          <p:nvPr/>
        </p:nvSpPr>
        <p:spPr bwMode="auto">
          <a:xfrm flipV="1">
            <a:off x="1906588" y="3500438"/>
            <a:ext cx="936625"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89" name="直接连接符 1172485">
            <a:extLst>
              <a:ext uri="{FF2B5EF4-FFF2-40B4-BE49-F238E27FC236}">
                <a16:creationId xmlns:a16="http://schemas.microsoft.com/office/drawing/2014/main" id="{CE864F36-BE73-4FE1-B8CA-727AB64CAA29}"/>
              </a:ext>
            </a:extLst>
          </p:cNvPr>
          <p:cNvSpPr>
            <a:spLocks noChangeShapeType="1"/>
          </p:cNvSpPr>
          <p:nvPr/>
        </p:nvSpPr>
        <p:spPr bwMode="auto">
          <a:xfrm flipV="1">
            <a:off x="6818313" y="3500438"/>
            <a:ext cx="936625" cy="12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173505">
            <a:extLst>
              <a:ext uri="{FF2B5EF4-FFF2-40B4-BE49-F238E27FC236}">
                <a16:creationId xmlns:a16="http://schemas.microsoft.com/office/drawing/2014/main" id="{38411030-9FBD-4732-8804-C2599C70845E}"/>
              </a:ext>
            </a:extLst>
          </p:cNvPr>
          <p:cNvSpPr>
            <a:spLocks noGrp="1" noChangeArrowheads="1"/>
          </p:cNvSpPr>
          <p:nvPr>
            <p:ph type="title"/>
          </p:nvPr>
        </p:nvSpPr>
        <p:spPr/>
        <p:txBody>
          <a:bodyPr/>
          <a:lstStyle/>
          <a:p>
            <a:r>
              <a:rPr lang="zh-CN" altLang="en-US"/>
              <a:t>例</a:t>
            </a:r>
            <a:r>
              <a:rPr lang="en-US" altLang="zh-CN"/>
              <a:t>4.1</a:t>
            </a:r>
          </a:p>
        </p:txBody>
      </p:sp>
      <p:sp>
        <p:nvSpPr>
          <p:cNvPr id="68610" name="文本占位符 1173506">
            <a:extLst>
              <a:ext uri="{FF2B5EF4-FFF2-40B4-BE49-F238E27FC236}">
                <a16:creationId xmlns:a16="http://schemas.microsoft.com/office/drawing/2014/main" id="{D7722028-AC20-41C0-8CC6-0D9F1220418B}"/>
              </a:ext>
            </a:extLst>
          </p:cNvPr>
          <p:cNvSpPr>
            <a:spLocks noGrp="1" noChangeArrowheads="1"/>
          </p:cNvSpPr>
          <p:nvPr>
            <p:ph idx="1"/>
          </p:nvPr>
        </p:nvSpPr>
        <p:spPr>
          <a:xfrm>
            <a:off x="323850" y="1125538"/>
            <a:ext cx="8229600" cy="3889375"/>
          </a:xfrm>
        </p:spPr>
        <p:txBody>
          <a:bodyPr/>
          <a:lstStyle/>
          <a:p>
            <a:pPr marL="457200" indent="-457200">
              <a:lnSpc>
                <a:spcPct val="80000"/>
              </a:lnSpc>
            </a:pPr>
            <a:r>
              <a:rPr lang="zh-CN" altLang="en-US" sz="2400" b="1"/>
              <a:t>题：设</a:t>
            </a:r>
            <a:r>
              <a:rPr lang="en-US" altLang="zh-CN" sz="2400" b="1"/>
              <a:t>CPU</a:t>
            </a:r>
            <a:r>
              <a:rPr lang="zh-CN" altLang="en-US" sz="2400" b="1"/>
              <a:t>有</a:t>
            </a:r>
            <a:r>
              <a:rPr lang="en-US" altLang="zh-CN" sz="2400" b="1"/>
              <a:t>16</a:t>
            </a:r>
            <a:r>
              <a:rPr lang="zh-CN" altLang="en-US" sz="2400" b="1"/>
              <a:t>根地址线，</a:t>
            </a:r>
            <a:r>
              <a:rPr lang="en-US" altLang="zh-CN" sz="2400" b="1"/>
              <a:t>8</a:t>
            </a:r>
            <a:r>
              <a:rPr lang="zh-CN" altLang="en-US" sz="2400" b="1"/>
              <a:t>根数据线，并用</a:t>
            </a:r>
            <a:r>
              <a:rPr lang="en-US" altLang="zh-CN" sz="2400" b="1"/>
              <a:t>MREQ</a:t>
            </a:r>
            <a:r>
              <a:rPr lang="zh-CN" altLang="en-US" sz="2400" b="1"/>
              <a:t>作访存控制信号（低电平有效），用</a:t>
            </a:r>
            <a:r>
              <a:rPr lang="en-US" altLang="zh-CN" sz="2400" b="1"/>
              <a:t>WR</a:t>
            </a:r>
            <a:r>
              <a:rPr lang="zh-CN" altLang="en-US" sz="2400" b="1"/>
              <a:t>作读写控制信号（高电平为读，低电平为写）。现有下列存储芯片：  </a:t>
            </a:r>
          </a:p>
          <a:p>
            <a:pPr marL="457200" indent="-457200">
              <a:lnSpc>
                <a:spcPct val="80000"/>
              </a:lnSpc>
              <a:buFontTx/>
              <a:buNone/>
            </a:pPr>
            <a:r>
              <a:rPr lang="zh-CN" altLang="en-US" sz="2400" b="1"/>
              <a:t>         </a:t>
            </a:r>
            <a:r>
              <a:rPr lang="en-US" altLang="zh-CN" sz="2400" b="1"/>
              <a:t>1KX4</a:t>
            </a:r>
            <a:r>
              <a:rPr lang="zh-CN" altLang="en-US" sz="2400" b="1"/>
              <a:t>位</a:t>
            </a:r>
            <a:r>
              <a:rPr lang="en-US" altLang="zh-CN" sz="2400" b="1"/>
              <a:t>RAM</a:t>
            </a:r>
            <a:r>
              <a:rPr lang="zh-CN" altLang="en-US" sz="2400" b="1"/>
              <a:t>；</a:t>
            </a:r>
            <a:r>
              <a:rPr lang="en-US" altLang="zh-CN" sz="2400" b="1"/>
              <a:t>4KX8</a:t>
            </a:r>
            <a:r>
              <a:rPr lang="zh-CN" altLang="en-US" sz="2400" b="1"/>
              <a:t>位</a:t>
            </a:r>
            <a:r>
              <a:rPr lang="en-US" altLang="zh-CN" sz="2400" b="1"/>
              <a:t>RAM</a:t>
            </a:r>
            <a:r>
              <a:rPr lang="zh-CN" altLang="en-US" sz="2400" b="1"/>
              <a:t>；</a:t>
            </a:r>
            <a:r>
              <a:rPr lang="en-US" altLang="zh-CN" sz="2400" b="1"/>
              <a:t>8KX8</a:t>
            </a:r>
            <a:r>
              <a:rPr lang="zh-CN" altLang="en-US" sz="2400" b="1"/>
              <a:t>位</a:t>
            </a:r>
            <a:r>
              <a:rPr lang="en-US" altLang="zh-CN" sz="2400" b="1"/>
              <a:t>RAM</a:t>
            </a:r>
            <a:r>
              <a:rPr lang="zh-CN" altLang="en-US" sz="2400" b="1"/>
              <a:t>；</a:t>
            </a:r>
          </a:p>
          <a:p>
            <a:pPr marL="457200" indent="-457200">
              <a:lnSpc>
                <a:spcPct val="80000"/>
              </a:lnSpc>
              <a:buFontTx/>
              <a:buNone/>
            </a:pPr>
            <a:r>
              <a:rPr lang="zh-CN" altLang="en-US" sz="2400" b="1"/>
              <a:t>         </a:t>
            </a:r>
            <a:r>
              <a:rPr lang="en-US" altLang="zh-CN" sz="2400" b="1"/>
              <a:t>2KX8</a:t>
            </a:r>
            <a:r>
              <a:rPr lang="zh-CN" altLang="en-US" sz="2400" b="1"/>
              <a:t>位</a:t>
            </a:r>
            <a:r>
              <a:rPr lang="en-US" altLang="zh-CN" sz="2400" b="1"/>
              <a:t>ROM</a:t>
            </a:r>
            <a:r>
              <a:rPr lang="zh-CN" altLang="en-US" sz="2400" b="1"/>
              <a:t>； </a:t>
            </a:r>
            <a:r>
              <a:rPr lang="en-US" altLang="zh-CN" sz="2400" b="1"/>
              <a:t>4KX8</a:t>
            </a:r>
            <a:r>
              <a:rPr lang="zh-CN" altLang="en-US" sz="2400" b="1"/>
              <a:t>位</a:t>
            </a:r>
            <a:r>
              <a:rPr lang="en-US" altLang="zh-CN" sz="2400" b="1"/>
              <a:t>ROM</a:t>
            </a:r>
            <a:r>
              <a:rPr lang="zh-CN" altLang="en-US" sz="2400" b="1"/>
              <a:t>；</a:t>
            </a:r>
            <a:r>
              <a:rPr lang="en-US" altLang="zh-CN" sz="2400" b="1"/>
              <a:t>8KX8</a:t>
            </a:r>
            <a:r>
              <a:rPr lang="zh-CN" altLang="en-US" sz="2400" b="1"/>
              <a:t>位</a:t>
            </a:r>
            <a:r>
              <a:rPr lang="en-US" altLang="zh-CN" sz="2400" b="1"/>
              <a:t>ROM;</a:t>
            </a:r>
          </a:p>
          <a:p>
            <a:pPr marL="457200" indent="-457200">
              <a:lnSpc>
                <a:spcPct val="80000"/>
              </a:lnSpc>
              <a:buFontTx/>
              <a:buNone/>
            </a:pPr>
            <a:r>
              <a:rPr lang="en-US" altLang="zh-CN" sz="2400" b="1"/>
              <a:t>         </a:t>
            </a:r>
            <a:r>
              <a:rPr lang="zh-CN" altLang="en-US" sz="2400" b="1"/>
              <a:t>以及</a:t>
            </a:r>
            <a:r>
              <a:rPr lang="en-US" altLang="zh-CN" sz="2400" b="1"/>
              <a:t>74LS138</a:t>
            </a:r>
            <a:r>
              <a:rPr lang="zh-CN" altLang="en-US" sz="2400" b="1"/>
              <a:t>译码器和各种门电路（非门、与非门、或门）。</a:t>
            </a:r>
          </a:p>
          <a:p>
            <a:pPr marL="457200" indent="-457200">
              <a:lnSpc>
                <a:spcPct val="80000"/>
              </a:lnSpc>
              <a:buFontTx/>
              <a:buNone/>
            </a:pPr>
            <a:r>
              <a:rPr lang="zh-CN" altLang="en-US" sz="2400" b="1"/>
              <a:t>请画出</a:t>
            </a:r>
            <a:r>
              <a:rPr lang="en-US" altLang="zh-CN" sz="2400" b="1"/>
              <a:t>CPU</a:t>
            </a:r>
            <a:r>
              <a:rPr lang="zh-CN" altLang="en-US" sz="2400" b="1"/>
              <a:t>与存储器的连接图，要求：</a:t>
            </a:r>
          </a:p>
          <a:p>
            <a:pPr marL="838200" lvl="1" indent="-381000">
              <a:lnSpc>
                <a:spcPct val="80000"/>
              </a:lnSpc>
              <a:buFontTx/>
              <a:buAutoNum type="circleNumDbPlain"/>
            </a:pPr>
            <a:r>
              <a:rPr lang="zh-CN" altLang="en-US" sz="2000" b="1"/>
              <a:t>主存地址空间分配：</a:t>
            </a:r>
            <a:r>
              <a:rPr lang="en-US" altLang="zh-CN" sz="2000" b="1"/>
              <a:t>6000H</a:t>
            </a:r>
            <a:r>
              <a:rPr lang="zh-CN" altLang="en-US" sz="2000" b="1"/>
              <a:t>～</a:t>
            </a:r>
            <a:r>
              <a:rPr lang="en-US" altLang="zh-CN" sz="2000" b="1"/>
              <a:t>67FFH</a:t>
            </a:r>
            <a:r>
              <a:rPr lang="zh-CN" altLang="en-US" sz="2000" b="1"/>
              <a:t>为系统程序区；</a:t>
            </a:r>
            <a:r>
              <a:rPr lang="en-US" altLang="zh-CN" sz="2000" b="1"/>
              <a:t>6800H </a:t>
            </a:r>
            <a:r>
              <a:rPr lang="zh-CN" altLang="en-US" sz="2000" b="1"/>
              <a:t>～</a:t>
            </a:r>
            <a:r>
              <a:rPr lang="en-US" altLang="zh-CN" sz="2000" b="1"/>
              <a:t>6BFFH</a:t>
            </a:r>
            <a:r>
              <a:rPr lang="zh-CN" altLang="en-US" sz="2000" b="1"/>
              <a:t>为用户程序区。</a:t>
            </a:r>
          </a:p>
          <a:p>
            <a:pPr marL="838200" lvl="1" indent="-381000">
              <a:lnSpc>
                <a:spcPct val="80000"/>
              </a:lnSpc>
              <a:buFontTx/>
              <a:buAutoNum type="circleNumDbPlain"/>
            </a:pPr>
            <a:r>
              <a:rPr lang="zh-CN" altLang="en-US" sz="2000" b="1"/>
              <a:t>合理选用上述存储芯片，说明各选几片？</a:t>
            </a:r>
          </a:p>
          <a:p>
            <a:pPr marL="838200" lvl="1" indent="-381000">
              <a:lnSpc>
                <a:spcPct val="80000"/>
              </a:lnSpc>
              <a:buFontTx/>
              <a:buAutoNum type="circleNumDbPlain"/>
            </a:pPr>
            <a:r>
              <a:rPr lang="zh-CN" altLang="en-US" sz="2000" b="1"/>
              <a:t>详细画出存储芯片的片选逻辑图。</a:t>
            </a:r>
          </a:p>
        </p:txBody>
      </p:sp>
      <p:grpSp>
        <p:nvGrpSpPr>
          <p:cNvPr id="68611" name="组合 1173525">
            <a:extLst>
              <a:ext uri="{FF2B5EF4-FFF2-40B4-BE49-F238E27FC236}">
                <a16:creationId xmlns:a16="http://schemas.microsoft.com/office/drawing/2014/main" id="{8BE93413-1C4B-477F-A5C3-BF13F1D64CF1}"/>
              </a:ext>
            </a:extLst>
          </p:cNvPr>
          <p:cNvGrpSpPr>
            <a:grpSpLocks/>
          </p:cNvGrpSpPr>
          <p:nvPr/>
        </p:nvGrpSpPr>
        <p:grpSpPr bwMode="auto">
          <a:xfrm>
            <a:off x="2060575" y="5384800"/>
            <a:ext cx="4143375" cy="1074738"/>
            <a:chOff x="1298" y="3392"/>
            <a:chExt cx="2610" cy="677"/>
          </a:xfrm>
        </p:grpSpPr>
        <p:grpSp>
          <p:nvGrpSpPr>
            <p:cNvPr id="68612" name="组合 1173523">
              <a:extLst>
                <a:ext uri="{FF2B5EF4-FFF2-40B4-BE49-F238E27FC236}">
                  <a16:creationId xmlns:a16="http://schemas.microsoft.com/office/drawing/2014/main" id="{E0ADF5F5-E864-44ED-BD6F-38B42B1C30F6}"/>
                </a:ext>
              </a:extLst>
            </p:cNvPr>
            <p:cNvGrpSpPr>
              <a:grpSpLocks/>
            </p:cNvGrpSpPr>
            <p:nvPr/>
          </p:nvGrpSpPr>
          <p:grpSpPr bwMode="auto">
            <a:xfrm>
              <a:off x="1413" y="3392"/>
              <a:ext cx="2495" cy="401"/>
              <a:chOff x="1413" y="3392"/>
              <a:chExt cx="2495" cy="401"/>
            </a:xfrm>
          </p:grpSpPr>
          <p:sp>
            <p:nvSpPr>
              <p:cNvPr id="68613" name="矩形 1173507">
                <a:extLst>
                  <a:ext uri="{FF2B5EF4-FFF2-40B4-BE49-F238E27FC236}">
                    <a16:creationId xmlns:a16="http://schemas.microsoft.com/office/drawing/2014/main" id="{25EB953F-22E5-4F8D-859D-53EC9FBDBC36}"/>
                  </a:ext>
                </a:extLst>
              </p:cNvPr>
              <p:cNvSpPr>
                <a:spLocks noChangeArrowheads="1"/>
              </p:cNvSpPr>
              <p:nvPr/>
            </p:nvSpPr>
            <p:spPr bwMode="auto">
              <a:xfrm>
                <a:off x="1549" y="3392"/>
                <a:ext cx="193" cy="40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t>1</a:t>
                </a:r>
              </a:p>
              <a:p>
                <a:pPr algn="ctr"/>
                <a:r>
                  <a:rPr lang="en-US" altLang="zh-CN" sz="1400"/>
                  <a:t>     </a:t>
                </a:r>
              </a:p>
            </p:txBody>
          </p:sp>
          <p:sp>
            <p:nvSpPr>
              <p:cNvPr id="68614" name="直接连接符 1173508">
                <a:extLst>
                  <a:ext uri="{FF2B5EF4-FFF2-40B4-BE49-F238E27FC236}">
                    <a16:creationId xmlns:a16="http://schemas.microsoft.com/office/drawing/2014/main" id="{45556FEC-6601-4354-A879-9D86B630735D}"/>
                  </a:ext>
                </a:extLst>
              </p:cNvPr>
              <p:cNvSpPr>
                <a:spLocks noChangeShapeType="1"/>
              </p:cNvSpPr>
              <p:nvPr/>
            </p:nvSpPr>
            <p:spPr bwMode="auto">
              <a:xfrm>
                <a:off x="1413" y="3592"/>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5" name="直接连接符 1173509">
                <a:extLst>
                  <a:ext uri="{FF2B5EF4-FFF2-40B4-BE49-F238E27FC236}">
                    <a16:creationId xmlns:a16="http://schemas.microsoft.com/office/drawing/2014/main" id="{E67DA004-A6A2-4BFB-A19B-79F186414CB3}"/>
                  </a:ext>
                </a:extLst>
              </p:cNvPr>
              <p:cNvSpPr>
                <a:spLocks noChangeShapeType="1"/>
              </p:cNvSpPr>
              <p:nvPr/>
            </p:nvSpPr>
            <p:spPr bwMode="auto">
              <a:xfrm>
                <a:off x="1776" y="358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6" name="椭圆 1173510">
                <a:extLst>
                  <a:ext uri="{FF2B5EF4-FFF2-40B4-BE49-F238E27FC236}">
                    <a16:creationId xmlns:a16="http://schemas.microsoft.com/office/drawing/2014/main" id="{8CD59B55-4227-4BC1-A3C3-A00DA6613672}"/>
                  </a:ext>
                </a:extLst>
              </p:cNvPr>
              <p:cNvSpPr>
                <a:spLocks noChangeArrowheads="1"/>
              </p:cNvSpPr>
              <p:nvPr/>
            </p:nvSpPr>
            <p:spPr bwMode="auto">
              <a:xfrm>
                <a:off x="1731" y="3565"/>
                <a:ext cx="45" cy="4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8617" name="矩形 1173511">
                <a:extLst>
                  <a:ext uri="{FF2B5EF4-FFF2-40B4-BE49-F238E27FC236}">
                    <a16:creationId xmlns:a16="http://schemas.microsoft.com/office/drawing/2014/main" id="{4C9A0E7B-3A04-4957-880F-6FFCC108C962}"/>
                  </a:ext>
                </a:extLst>
              </p:cNvPr>
              <p:cNvSpPr>
                <a:spLocks noChangeArrowheads="1"/>
              </p:cNvSpPr>
              <p:nvPr/>
            </p:nvSpPr>
            <p:spPr bwMode="auto">
              <a:xfrm>
                <a:off x="2547" y="3392"/>
                <a:ext cx="193" cy="40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t>&amp;</a:t>
                </a:r>
              </a:p>
              <a:p>
                <a:pPr algn="ctr"/>
                <a:r>
                  <a:rPr lang="en-US" altLang="zh-CN" sz="1400"/>
                  <a:t>     </a:t>
                </a:r>
              </a:p>
            </p:txBody>
          </p:sp>
          <p:sp>
            <p:nvSpPr>
              <p:cNvPr id="68618" name="直接连接符 1173512">
                <a:extLst>
                  <a:ext uri="{FF2B5EF4-FFF2-40B4-BE49-F238E27FC236}">
                    <a16:creationId xmlns:a16="http://schemas.microsoft.com/office/drawing/2014/main" id="{E3F41534-9936-4815-828A-E3CEBBC54D8A}"/>
                  </a:ext>
                </a:extLst>
              </p:cNvPr>
              <p:cNvSpPr>
                <a:spLocks noChangeShapeType="1"/>
              </p:cNvSpPr>
              <p:nvPr/>
            </p:nvSpPr>
            <p:spPr bwMode="auto">
              <a:xfrm>
                <a:off x="2411" y="3528"/>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19" name="直接连接符 1173513">
                <a:extLst>
                  <a:ext uri="{FF2B5EF4-FFF2-40B4-BE49-F238E27FC236}">
                    <a16:creationId xmlns:a16="http://schemas.microsoft.com/office/drawing/2014/main" id="{48314473-59E6-48EE-A6F2-01C7A5D138C4}"/>
                  </a:ext>
                </a:extLst>
              </p:cNvPr>
              <p:cNvSpPr>
                <a:spLocks noChangeShapeType="1"/>
              </p:cNvSpPr>
              <p:nvPr/>
            </p:nvSpPr>
            <p:spPr bwMode="auto">
              <a:xfrm>
                <a:off x="2774" y="358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0" name="椭圆 1173514">
                <a:extLst>
                  <a:ext uri="{FF2B5EF4-FFF2-40B4-BE49-F238E27FC236}">
                    <a16:creationId xmlns:a16="http://schemas.microsoft.com/office/drawing/2014/main" id="{6B753CF6-F7D3-4505-A549-8B1C20A3F817}"/>
                  </a:ext>
                </a:extLst>
              </p:cNvPr>
              <p:cNvSpPr>
                <a:spLocks noChangeArrowheads="1"/>
              </p:cNvSpPr>
              <p:nvPr/>
            </p:nvSpPr>
            <p:spPr bwMode="auto">
              <a:xfrm>
                <a:off x="2729" y="3565"/>
                <a:ext cx="45" cy="4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8621" name="直接连接符 1173515">
                <a:extLst>
                  <a:ext uri="{FF2B5EF4-FFF2-40B4-BE49-F238E27FC236}">
                    <a16:creationId xmlns:a16="http://schemas.microsoft.com/office/drawing/2014/main" id="{F645A519-6CFF-4900-B55A-0494EFD6BC30}"/>
                  </a:ext>
                </a:extLst>
              </p:cNvPr>
              <p:cNvSpPr>
                <a:spLocks noChangeShapeType="1"/>
              </p:cNvSpPr>
              <p:nvPr/>
            </p:nvSpPr>
            <p:spPr bwMode="auto">
              <a:xfrm>
                <a:off x="2411" y="366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2" name="矩形 1173516">
                <a:extLst>
                  <a:ext uri="{FF2B5EF4-FFF2-40B4-BE49-F238E27FC236}">
                    <a16:creationId xmlns:a16="http://schemas.microsoft.com/office/drawing/2014/main" id="{FCE81A1F-8235-4436-9D7E-7053EAAAF567}"/>
                  </a:ext>
                </a:extLst>
              </p:cNvPr>
              <p:cNvSpPr>
                <a:spLocks noChangeArrowheads="1"/>
              </p:cNvSpPr>
              <p:nvPr/>
            </p:nvSpPr>
            <p:spPr bwMode="auto">
              <a:xfrm>
                <a:off x="3545" y="3392"/>
                <a:ext cx="193" cy="40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1400"/>
                  <a:t>&amp;</a:t>
                </a:r>
              </a:p>
              <a:p>
                <a:pPr algn="ctr"/>
                <a:r>
                  <a:rPr lang="en-US" altLang="zh-CN" sz="1400"/>
                  <a:t>     </a:t>
                </a:r>
              </a:p>
            </p:txBody>
          </p:sp>
          <p:sp>
            <p:nvSpPr>
              <p:cNvPr id="68623" name="直接连接符 1173517">
                <a:extLst>
                  <a:ext uri="{FF2B5EF4-FFF2-40B4-BE49-F238E27FC236}">
                    <a16:creationId xmlns:a16="http://schemas.microsoft.com/office/drawing/2014/main" id="{953D9643-FAF4-456D-80C2-227C87DDDE5E}"/>
                  </a:ext>
                </a:extLst>
              </p:cNvPr>
              <p:cNvSpPr>
                <a:spLocks noChangeShapeType="1"/>
              </p:cNvSpPr>
              <p:nvPr/>
            </p:nvSpPr>
            <p:spPr bwMode="auto">
              <a:xfrm>
                <a:off x="3364" y="3528"/>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4" name="直接连接符 1173518">
                <a:extLst>
                  <a:ext uri="{FF2B5EF4-FFF2-40B4-BE49-F238E27FC236}">
                    <a16:creationId xmlns:a16="http://schemas.microsoft.com/office/drawing/2014/main" id="{7ECFA91C-549B-434C-BB6B-6A8C05078E15}"/>
                  </a:ext>
                </a:extLst>
              </p:cNvPr>
              <p:cNvSpPr>
                <a:spLocks noChangeShapeType="1"/>
              </p:cNvSpPr>
              <p:nvPr/>
            </p:nvSpPr>
            <p:spPr bwMode="auto">
              <a:xfrm>
                <a:off x="3772" y="358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5" name="椭圆 1173519">
                <a:extLst>
                  <a:ext uri="{FF2B5EF4-FFF2-40B4-BE49-F238E27FC236}">
                    <a16:creationId xmlns:a16="http://schemas.microsoft.com/office/drawing/2014/main" id="{1A48B8A6-3745-493D-A209-B4AE0B5EFDFA}"/>
                  </a:ext>
                </a:extLst>
              </p:cNvPr>
              <p:cNvSpPr>
                <a:spLocks noChangeArrowheads="1"/>
              </p:cNvSpPr>
              <p:nvPr/>
            </p:nvSpPr>
            <p:spPr bwMode="auto">
              <a:xfrm>
                <a:off x="3727" y="3565"/>
                <a:ext cx="45" cy="4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8626" name="直接连接符 1173520">
                <a:extLst>
                  <a:ext uri="{FF2B5EF4-FFF2-40B4-BE49-F238E27FC236}">
                    <a16:creationId xmlns:a16="http://schemas.microsoft.com/office/drawing/2014/main" id="{EDF802C8-E1F6-4FC5-8853-57D79127FD4B}"/>
                  </a:ext>
                </a:extLst>
              </p:cNvPr>
              <p:cNvSpPr>
                <a:spLocks noChangeShapeType="1"/>
              </p:cNvSpPr>
              <p:nvPr/>
            </p:nvSpPr>
            <p:spPr bwMode="auto">
              <a:xfrm>
                <a:off x="3364" y="366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27" name="椭圆 1173521">
                <a:extLst>
                  <a:ext uri="{FF2B5EF4-FFF2-40B4-BE49-F238E27FC236}">
                    <a16:creationId xmlns:a16="http://schemas.microsoft.com/office/drawing/2014/main" id="{53B0EF0F-CF42-45AD-A5CC-DCF4C8B687EB}"/>
                  </a:ext>
                </a:extLst>
              </p:cNvPr>
              <p:cNvSpPr>
                <a:spLocks noChangeArrowheads="1"/>
              </p:cNvSpPr>
              <p:nvPr/>
            </p:nvSpPr>
            <p:spPr bwMode="auto">
              <a:xfrm>
                <a:off x="3500" y="3500"/>
                <a:ext cx="45" cy="4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68628" name="椭圆 1173522">
                <a:extLst>
                  <a:ext uri="{FF2B5EF4-FFF2-40B4-BE49-F238E27FC236}">
                    <a16:creationId xmlns:a16="http://schemas.microsoft.com/office/drawing/2014/main" id="{AE733330-C94B-43A4-873F-32C011DFDF6E}"/>
                  </a:ext>
                </a:extLst>
              </p:cNvPr>
              <p:cNvSpPr>
                <a:spLocks noChangeArrowheads="1"/>
              </p:cNvSpPr>
              <p:nvPr/>
            </p:nvSpPr>
            <p:spPr bwMode="auto">
              <a:xfrm>
                <a:off x="3500" y="3646"/>
                <a:ext cx="45" cy="45"/>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grpSp>
        <p:sp>
          <p:nvSpPr>
            <p:cNvPr id="68629" name="矩形 1173524">
              <a:extLst>
                <a:ext uri="{FF2B5EF4-FFF2-40B4-BE49-F238E27FC236}">
                  <a16:creationId xmlns:a16="http://schemas.microsoft.com/office/drawing/2014/main" id="{DAE14C87-99D3-438E-8AC0-718985BD9C46}"/>
                </a:ext>
              </a:extLst>
            </p:cNvPr>
            <p:cNvSpPr>
              <a:spLocks noChangeArrowheads="1"/>
            </p:cNvSpPr>
            <p:nvPr/>
          </p:nvSpPr>
          <p:spPr bwMode="auto">
            <a:xfrm>
              <a:off x="1298" y="3838"/>
              <a:ext cx="25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b="1"/>
                <a:t>非门                   与非门                或门</a:t>
              </a:r>
            </a:p>
          </p:txBody>
        </p:sp>
      </p:grpSp>
      <p:sp>
        <p:nvSpPr>
          <p:cNvPr id="68630" name="直接连接符 1173526">
            <a:extLst>
              <a:ext uri="{FF2B5EF4-FFF2-40B4-BE49-F238E27FC236}">
                <a16:creationId xmlns:a16="http://schemas.microsoft.com/office/drawing/2014/main" id="{5CBE6787-30C0-4EE4-92B7-7BA67B73B8AA}"/>
              </a:ext>
            </a:extLst>
          </p:cNvPr>
          <p:cNvSpPr>
            <a:spLocks noChangeShapeType="1"/>
          </p:cNvSpPr>
          <p:nvPr/>
        </p:nvSpPr>
        <p:spPr bwMode="auto">
          <a:xfrm>
            <a:off x="6991350" y="1139825"/>
            <a:ext cx="7921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631" name="直接连接符 1173527">
            <a:extLst>
              <a:ext uri="{FF2B5EF4-FFF2-40B4-BE49-F238E27FC236}">
                <a16:creationId xmlns:a16="http://schemas.microsoft.com/office/drawing/2014/main" id="{B04DF9BF-FCAE-47AF-809D-9B4FBE1C9F97}"/>
              </a:ext>
            </a:extLst>
          </p:cNvPr>
          <p:cNvSpPr>
            <a:spLocks noChangeShapeType="1"/>
          </p:cNvSpPr>
          <p:nvPr/>
        </p:nvSpPr>
        <p:spPr bwMode="auto">
          <a:xfrm>
            <a:off x="5148263" y="1455738"/>
            <a:ext cx="5032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309697">
            <a:extLst>
              <a:ext uri="{FF2B5EF4-FFF2-40B4-BE49-F238E27FC236}">
                <a16:creationId xmlns:a16="http://schemas.microsoft.com/office/drawing/2014/main" id="{F48BA7DA-D516-4A1C-A505-CCA488EB3624}"/>
              </a:ext>
            </a:extLst>
          </p:cNvPr>
          <p:cNvSpPr>
            <a:spLocks noGrp="1" noChangeArrowheads="1"/>
          </p:cNvSpPr>
          <p:nvPr>
            <p:ph type="title"/>
          </p:nvPr>
        </p:nvSpPr>
        <p:spPr/>
        <p:txBody>
          <a:bodyPr/>
          <a:lstStyle/>
          <a:p>
            <a:r>
              <a:rPr lang="zh-CN" altLang="en-US"/>
              <a:t>例</a:t>
            </a:r>
            <a:r>
              <a:rPr lang="en-US" altLang="zh-CN"/>
              <a:t>4.1</a:t>
            </a:r>
          </a:p>
        </p:txBody>
      </p:sp>
      <p:sp>
        <p:nvSpPr>
          <p:cNvPr id="69634" name="文本占位符 1309698">
            <a:extLst>
              <a:ext uri="{FF2B5EF4-FFF2-40B4-BE49-F238E27FC236}">
                <a16:creationId xmlns:a16="http://schemas.microsoft.com/office/drawing/2014/main" id="{92631A29-E863-4B09-A57B-D9EFECD4C2AB}"/>
              </a:ext>
            </a:extLst>
          </p:cNvPr>
          <p:cNvSpPr>
            <a:spLocks noGrp="1" noChangeArrowheads="1"/>
          </p:cNvSpPr>
          <p:nvPr>
            <p:ph idx="1"/>
          </p:nvPr>
        </p:nvSpPr>
        <p:spPr>
          <a:xfrm>
            <a:off x="428625" y="1111250"/>
            <a:ext cx="8229600" cy="431800"/>
          </a:xfrm>
        </p:spPr>
        <p:txBody>
          <a:bodyPr/>
          <a:lstStyle/>
          <a:p>
            <a:pPr>
              <a:lnSpc>
                <a:spcPct val="90000"/>
              </a:lnSpc>
              <a:buFontTx/>
              <a:buNone/>
            </a:pPr>
            <a:r>
              <a:rPr lang="en-US" altLang="zh-CN" sz="2400"/>
              <a:t>(1)</a:t>
            </a:r>
            <a:r>
              <a:rPr lang="zh-CN" altLang="en-US" sz="2400"/>
              <a:t>先将</a:t>
            </a:r>
            <a:r>
              <a:rPr lang="en-US" altLang="zh-CN" sz="2400"/>
              <a:t>16</a:t>
            </a:r>
            <a:r>
              <a:rPr lang="zh-CN" altLang="en-US" sz="2400"/>
              <a:t>进制地址写成二进制地址码，并确其总容量 。</a:t>
            </a:r>
          </a:p>
        </p:txBody>
      </p:sp>
      <p:graphicFrame>
        <p:nvGraphicFramePr>
          <p:cNvPr id="1309732" name="表格 1309731">
            <a:extLst>
              <a:ext uri="{FF2B5EF4-FFF2-40B4-BE49-F238E27FC236}">
                <a16:creationId xmlns:a16="http://schemas.microsoft.com/office/drawing/2014/main" id="{A149E795-A593-43C3-BD15-8C15B686B2B3}"/>
              </a:ext>
            </a:extLst>
          </p:cNvPr>
          <p:cNvGraphicFramePr/>
          <p:nvPr/>
        </p:nvGraphicFramePr>
        <p:xfrm>
          <a:off x="295275" y="1616075"/>
          <a:ext cx="7127875" cy="2773610"/>
        </p:xfrm>
        <a:graphic>
          <a:graphicData uri="http://schemas.openxmlformats.org/drawingml/2006/table">
            <a:tbl>
              <a:tblPr/>
              <a:tblGrid>
                <a:gridCol w="7127875">
                  <a:extLst>
                    <a:ext uri="{9D8B030D-6E8A-4147-A177-3AD203B41FA5}">
                      <a16:colId xmlns:a16="http://schemas.microsoft.com/office/drawing/2014/main" val="20000"/>
                    </a:ext>
                  </a:extLst>
                </a:gridCol>
              </a:tblGrid>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A</a:t>
                      </a:r>
                      <a:r>
                        <a:rPr lang="en-US" altLang="zh-CN" sz="2000" baseline="-25000"/>
                        <a:t>15</a:t>
                      </a:r>
                      <a:r>
                        <a:rPr lang="en-US" altLang="zh-CN" sz="2000"/>
                        <a:t>  A</a:t>
                      </a:r>
                      <a:r>
                        <a:rPr lang="en-US" altLang="zh-CN" sz="2000" baseline="-25000"/>
                        <a:t>14</a:t>
                      </a:r>
                      <a:r>
                        <a:rPr lang="en-US" altLang="zh-CN" sz="2000"/>
                        <a:t>  A</a:t>
                      </a:r>
                      <a:r>
                        <a:rPr lang="en-US" altLang="zh-CN" sz="2000" baseline="-25000"/>
                        <a:t>13</a:t>
                      </a:r>
                      <a:r>
                        <a:rPr lang="en-US" altLang="zh-CN" sz="2000"/>
                        <a:t>  A</a:t>
                      </a:r>
                      <a:r>
                        <a:rPr lang="en-US" altLang="zh-CN" sz="2000" baseline="-25000"/>
                        <a:t>12</a:t>
                      </a:r>
                      <a:r>
                        <a:rPr lang="en-US" altLang="zh-CN" sz="2000"/>
                        <a:t>  A</a:t>
                      </a:r>
                      <a:r>
                        <a:rPr lang="en-US" altLang="zh-CN" sz="2000" baseline="-25000"/>
                        <a:t>11</a:t>
                      </a:r>
                      <a:r>
                        <a:rPr lang="en-US" altLang="zh-CN" sz="2000"/>
                        <a:t>  A</a:t>
                      </a:r>
                      <a:r>
                        <a:rPr lang="en-US" altLang="zh-CN" sz="2000" baseline="-25000"/>
                        <a:t>10</a:t>
                      </a:r>
                      <a:r>
                        <a:rPr lang="en-US" altLang="zh-CN" sz="2000"/>
                        <a:t>  A</a:t>
                      </a:r>
                      <a:r>
                        <a:rPr lang="en-US" altLang="zh-CN" sz="2000" baseline="-25000"/>
                        <a:t>9</a:t>
                      </a:r>
                      <a:r>
                        <a:rPr lang="en-US" altLang="zh-CN" sz="2000"/>
                        <a:t>  A</a:t>
                      </a:r>
                      <a:r>
                        <a:rPr lang="en-US" altLang="zh-CN" sz="2000" baseline="-25000"/>
                        <a:t>8</a:t>
                      </a:r>
                      <a:r>
                        <a:rPr lang="en-US" altLang="zh-CN" sz="2000"/>
                        <a:t>  A</a:t>
                      </a:r>
                      <a:r>
                        <a:rPr lang="en-US" altLang="zh-CN" sz="2000" baseline="-25000"/>
                        <a:t>7</a:t>
                      </a:r>
                      <a:r>
                        <a:rPr lang="en-US" altLang="zh-CN" sz="2000"/>
                        <a:t>  A</a:t>
                      </a:r>
                      <a:r>
                        <a:rPr lang="en-US" altLang="zh-CN" sz="2000" baseline="-25000"/>
                        <a:t>6 </a:t>
                      </a:r>
                      <a:r>
                        <a:rPr lang="en-US" altLang="zh-CN" sz="2000"/>
                        <a:t> A</a:t>
                      </a:r>
                      <a:r>
                        <a:rPr lang="en-US" altLang="zh-CN" sz="2000" baseline="-25000"/>
                        <a:t>5</a:t>
                      </a:r>
                      <a:r>
                        <a:rPr lang="en-US" altLang="zh-CN" sz="2000"/>
                        <a:t>  A</a:t>
                      </a:r>
                      <a:r>
                        <a:rPr lang="en-US" altLang="zh-CN" sz="2000" baseline="-25000"/>
                        <a:t>4</a:t>
                      </a:r>
                      <a:r>
                        <a:rPr lang="en-US" altLang="zh-CN" sz="2000"/>
                        <a:t>  A</a:t>
                      </a:r>
                      <a:r>
                        <a:rPr lang="en-US" altLang="zh-CN" sz="2000" baseline="-25000"/>
                        <a:t>3</a:t>
                      </a:r>
                      <a:r>
                        <a:rPr lang="en-US" altLang="zh-CN" sz="2000"/>
                        <a:t>  A</a:t>
                      </a:r>
                      <a:r>
                        <a:rPr lang="en-US" altLang="zh-CN" sz="2000" baseline="-25000"/>
                        <a:t>2</a:t>
                      </a:r>
                      <a:r>
                        <a:rPr lang="en-US" altLang="zh-CN" sz="2000"/>
                        <a:t>  A</a:t>
                      </a:r>
                      <a:r>
                        <a:rPr lang="en-US" altLang="zh-CN" sz="2000" baseline="-25000"/>
                        <a:t>1</a:t>
                      </a:r>
                      <a:r>
                        <a:rPr lang="en-US" altLang="zh-CN" sz="2000"/>
                        <a:t>  A</a:t>
                      </a:r>
                      <a:r>
                        <a:rPr lang="en-US" altLang="zh-CN" sz="2000" baseline="-25000"/>
                        <a:t>0</a:t>
                      </a:r>
                      <a:r>
                        <a:rPr lang="en-US" altLang="zh-CN" sz="2000"/>
                        <a:t> </a:t>
                      </a:r>
                      <a:endParaRPr lang="zh-CN" altLang="en-US" sz="200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0    1      1      0     0    0     0    0     0   0    0   0    0    0   0   0</a:t>
                      </a:r>
                      <a:endParaRPr lang="zh-CN" altLang="en-US" sz="200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a:t>
                      </a:r>
                      <a:endParaRPr lang="zh-CN" altLang="en-US" sz="200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0    1      1      0     0    1     1    1     1   1    1    1    1   1   1   1</a:t>
                      </a:r>
                      <a:endParaRPr lang="zh-CN" altLang="en-US" sz="200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0    1      1      0     1    0     0    0     0   0    0   0    0    0   0   0</a:t>
                      </a:r>
                      <a:endParaRPr lang="zh-CN" altLang="en-US" sz="200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19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0    1      1      0     1    0    1    1     1   1    1    1    1   1   1   1</a:t>
                      </a:r>
                      <a:endParaRPr lang="zh-CN" altLang="en-US" sz="2000"/>
                    </a:p>
                  </a:txBody>
                  <a:tcPr marT="45715" marB="45715">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9653" name="直接连接符 1309733">
            <a:extLst>
              <a:ext uri="{FF2B5EF4-FFF2-40B4-BE49-F238E27FC236}">
                <a16:creationId xmlns:a16="http://schemas.microsoft.com/office/drawing/2014/main" id="{9C380648-71C1-467B-8F23-C71DA672B4EF}"/>
              </a:ext>
            </a:extLst>
          </p:cNvPr>
          <p:cNvSpPr>
            <a:spLocks noChangeShapeType="1"/>
          </p:cNvSpPr>
          <p:nvPr/>
        </p:nvSpPr>
        <p:spPr bwMode="auto">
          <a:xfrm>
            <a:off x="2743200" y="1616075"/>
            <a:ext cx="0" cy="15843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直接连接符 1309734">
            <a:extLst>
              <a:ext uri="{FF2B5EF4-FFF2-40B4-BE49-F238E27FC236}">
                <a16:creationId xmlns:a16="http://schemas.microsoft.com/office/drawing/2014/main" id="{7D80AFD4-578E-4FAF-82C2-62BF15CD2F53}"/>
              </a:ext>
            </a:extLst>
          </p:cNvPr>
          <p:cNvSpPr>
            <a:spLocks noChangeShapeType="1"/>
          </p:cNvSpPr>
          <p:nvPr/>
        </p:nvSpPr>
        <p:spPr bwMode="auto">
          <a:xfrm>
            <a:off x="3175000" y="3200400"/>
            <a:ext cx="0" cy="115093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5" name="文本框 1309735">
            <a:extLst>
              <a:ext uri="{FF2B5EF4-FFF2-40B4-BE49-F238E27FC236}">
                <a16:creationId xmlns:a16="http://schemas.microsoft.com/office/drawing/2014/main" id="{9AC021D3-319A-4E4B-A41B-CD922BF0945E}"/>
              </a:ext>
            </a:extLst>
          </p:cNvPr>
          <p:cNvSpPr txBox="1">
            <a:spLocks noChangeArrowheads="1"/>
          </p:cNvSpPr>
          <p:nvPr/>
        </p:nvSpPr>
        <p:spPr bwMode="auto">
          <a:xfrm>
            <a:off x="7481888" y="2263775"/>
            <a:ext cx="1382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系统程序区</a:t>
            </a:r>
            <a:r>
              <a:rPr lang="en-US" altLang="zh-CN"/>
              <a:t>2kX8</a:t>
            </a:r>
            <a:r>
              <a:rPr lang="zh-CN" altLang="en-US"/>
              <a:t>位</a:t>
            </a:r>
          </a:p>
        </p:txBody>
      </p:sp>
      <p:sp>
        <p:nvSpPr>
          <p:cNvPr id="69656" name="文本框 1309737">
            <a:extLst>
              <a:ext uri="{FF2B5EF4-FFF2-40B4-BE49-F238E27FC236}">
                <a16:creationId xmlns:a16="http://schemas.microsoft.com/office/drawing/2014/main" id="{1871E6AA-93D9-47A5-8C5A-BB961C68A6DC}"/>
              </a:ext>
            </a:extLst>
          </p:cNvPr>
          <p:cNvSpPr txBox="1">
            <a:spLocks noChangeArrowheads="1"/>
          </p:cNvSpPr>
          <p:nvPr/>
        </p:nvSpPr>
        <p:spPr bwMode="auto">
          <a:xfrm>
            <a:off x="7567613" y="3422650"/>
            <a:ext cx="1368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用户程序区</a:t>
            </a:r>
            <a:r>
              <a:rPr lang="en-US" altLang="zh-CN"/>
              <a:t>1kX8</a:t>
            </a:r>
            <a:r>
              <a:rPr lang="zh-CN" altLang="en-US"/>
              <a:t>位</a:t>
            </a:r>
          </a:p>
        </p:txBody>
      </p:sp>
      <p:sp>
        <p:nvSpPr>
          <p:cNvPr id="69657" name="右大括号 1309738">
            <a:extLst>
              <a:ext uri="{FF2B5EF4-FFF2-40B4-BE49-F238E27FC236}">
                <a16:creationId xmlns:a16="http://schemas.microsoft.com/office/drawing/2014/main" id="{6BCAF45B-374A-4167-8EA7-67F351FC664D}"/>
              </a:ext>
            </a:extLst>
          </p:cNvPr>
          <p:cNvSpPr>
            <a:spLocks/>
          </p:cNvSpPr>
          <p:nvPr/>
        </p:nvSpPr>
        <p:spPr bwMode="auto">
          <a:xfrm>
            <a:off x="7481888" y="3213100"/>
            <a:ext cx="71437" cy="1150938"/>
          </a:xfrm>
          <a:prstGeom prst="rightBrace">
            <a:avLst>
              <a:gd name="adj1" fmla="val 13373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309740" name="矩形 1309739">
            <a:extLst>
              <a:ext uri="{FF2B5EF4-FFF2-40B4-BE49-F238E27FC236}">
                <a16:creationId xmlns:a16="http://schemas.microsoft.com/office/drawing/2014/main" id="{5B9A8DD5-E566-429A-90BD-07776A1EF7A6}"/>
              </a:ext>
            </a:extLst>
          </p:cNvPr>
          <p:cNvSpPr>
            <a:spLocks noChangeArrowheads="1"/>
          </p:cNvSpPr>
          <p:nvPr/>
        </p:nvSpPr>
        <p:spPr bwMode="auto">
          <a:xfrm>
            <a:off x="93663" y="4465638"/>
            <a:ext cx="8993187"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90000"/>
              </a:lnSpc>
              <a:spcBef>
                <a:spcPct val="20000"/>
              </a:spcBef>
            </a:pPr>
            <a:r>
              <a:rPr lang="en-US" altLang="zh-CN" sz="2000"/>
              <a:t>(2)</a:t>
            </a:r>
            <a:r>
              <a:rPr lang="zh-CN" altLang="en-US" sz="2000">
                <a:ea typeface="楷体_GB2312" pitchFamily="49" charset="-122"/>
              </a:rPr>
              <a:t>选器件：系统程序区用</a:t>
            </a:r>
            <a:r>
              <a:rPr lang="en-US" altLang="zh-CN" sz="2000"/>
              <a:t>1</a:t>
            </a:r>
            <a:r>
              <a:rPr lang="zh-CN" altLang="en-US" sz="2000">
                <a:ea typeface="楷体_GB2312" pitchFamily="49" charset="-122"/>
              </a:rPr>
              <a:t>片</a:t>
            </a:r>
            <a:r>
              <a:rPr lang="en-US" altLang="zh-CN" sz="2000"/>
              <a:t>2KX8</a:t>
            </a:r>
            <a:r>
              <a:rPr lang="zh-CN" altLang="en-US" sz="2000">
                <a:ea typeface="楷体_GB2312" pitchFamily="49" charset="-122"/>
              </a:rPr>
              <a:t>位</a:t>
            </a:r>
            <a:r>
              <a:rPr lang="en-US" altLang="zh-CN" sz="2000"/>
              <a:t>ROM</a:t>
            </a:r>
            <a:r>
              <a:rPr lang="zh-CN" altLang="en-US" sz="2000">
                <a:ea typeface="楷体_GB2312" pitchFamily="49" charset="-122"/>
              </a:rPr>
              <a:t>；用户程序区</a:t>
            </a:r>
            <a:r>
              <a:rPr lang="en-US" altLang="zh-CN" sz="2000"/>
              <a:t>2</a:t>
            </a:r>
            <a:r>
              <a:rPr lang="zh-CN" altLang="en-US" sz="2000">
                <a:ea typeface="楷体_GB2312" pitchFamily="49" charset="-122"/>
              </a:rPr>
              <a:t>片</a:t>
            </a:r>
            <a:r>
              <a:rPr lang="en-US" altLang="zh-CN" sz="2000"/>
              <a:t>1KX4</a:t>
            </a:r>
            <a:r>
              <a:rPr lang="zh-CN" altLang="en-US" sz="2000">
                <a:ea typeface="楷体_GB2312" pitchFamily="49" charset="-122"/>
              </a:rPr>
              <a:t>位</a:t>
            </a:r>
            <a:r>
              <a:rPr lang="en-US" altLang="zh-CN" sz="2000"/>
              <a:t>RAM</a:t>
            </a:r>
            <a:r>
              <a:rPr lang="zh-CN" altLang="en-US" sz="2000">
                <a:ea typeface="楷体_GB2312" pitchFamily="49" charset="-122"/>
              </a:rPr>
              <a:t>。</a:t>
            </a:r>
          </a:p>
          <a:p>
            <a:pPr>
              <a:lnSpc>
                <a:spcPct val="90000"/>
              </a:lnSpc>
              <a:spcBef>
                <a:spcPct val="20000"/>
              </a:spcBef>
            </a:pPr>
            <a:r>
              <a:rPr lang="en-US" altLang="zh-CN" sz="2000"/>
              <a:t>(3)</a:t>
            </a:r>
            <a:r>
              <a:rPr lang="zh-CN" altLang="en-US" sz="2000">
                <a:ea typeface="楷体_GB2312" pitchFamily="49" charset="-122"/>
              </a:rPr>
              <a:t>分配地址线：低</a:t>
            </a:r>
            <a:r>
              <a:rPr lang="en-US" altLang="zh-CN" sz="2000"/>
              <a:t>11</a:t>
            </a:r>
            <a:r>
              <a:rPr lang="zh-CN" altLang="en-US" sz="2000">
                <a:ea typeface="楷体_GB2312" pitchFamily="49" charset="-122"/>
              </a:rPr>
              <a:t>位地址线</a:t>
            </a:r>
            <a:r>
              <a:rPr lang="en-US" altLang="zh-CN" sz="2000"/>
              <a:t>A</a:t>
            </a:r>
            <a:r>
              <a:rPr lang="en-US" altLang="zh-CN" sz="2000" baseline="-25000"/>
              <a:t>10</a:t>
            </a:r>
            <a:r>
              <a:rPr lang="zh-CN" altLang="en-US" sz="2000">
                <a:ea typeface="楷体_GB2312" pitchFamily="49" charset="-122"/>
              </a:rPr>
              <a:t>～</a:t>
            </a:r>
            <a:r>
              <a:rPr lang="en-US" altLang="zh-CN" sz="2000"/>
              <a:t>A</a:t>
            </a:r>
            <a:r>
              <a:rPr lang="en-US" altLang="zh-CN" sz="2000" baseline="-25000"/>
              <a:t>0</a:t>
            </a:r>
            <a:r>
              <a:rPr lang="zh-CN" altLang="en-US" sz="2000">
                <a:ea typeface="楷体_GB2312" pitchFamily="49" charset="-122"/>
              </a:rPr>
              <a:t>与</a:t>
            </a:r>
            <a:r>
              <a:rPr lang="en-US" altLang="zh-CN" sz="2000"/>
              <a:t>2KX8</a:t>
            </a:r>
            <a:r>
              <a:rPr lang="zh-CN" altLang="en-US" sz="2000">
                <a:ea typeface="楷体_GB2312" pitchFamily="49" charset="-122"/>
              </a:rPr>
              <a:t>位</a:t>
            </a:r>
            <a:r>
              <a:rPr lang="en-US" altLang="zh-CN" sz="2000"/>
              <a:t>ROM</a:t>
            </a:r>
            <a:r>
              <a:rPr lang="zh-CN" altLang="en-US" sz="2000">
                <a:ea typeface="楷体_GB2312" pitchFamily="49" charset="-122"/>
              </a:rPr>
              <a:t>地址线相连；</a:t>
            </a:r>
          </a:p>
          <a:p>
            <a:pPr>
              <a:lnSpc>
                <a:spcPct val="90000"/>
              </a:lnSpc>
              <a:spcBef>
                <a:spcPct val="20000"/>
              </a:spcBef>
            </a:pPr>
            <a:r>
              <a:rPr lang="zh-CN" altLang="en-US" sz="2000">
                <a:ea typeface="楷体_GB2312" pitchFamily="49" charset="-122"/>
              </a:rPr>
              <a:t>                          低</a:t>
            </a:r>
            <a:r>
              <a:rPr lang="en-US" altLang="zh-CN" sz="2000"/>
              <a:t>10</a:t>
            </a:r>
            <a:r>
              <a:rPr lang="zh-CN" altLang="en-US" sz="2000">
                <a:ea typeface="楷体_GB2312" pitchFamily="49" charset="-122"/>
              </a:rPr>
              <a:t>位地址线</a:t>
            </a:r>
            <a:r>
              <a:rPr lang="en-US" altLang="zh-CN" sz="2000"/>
              <a:t>A</a:t>
            </a:r>
            <a:r>
              <a:rPr lang="en-US" altLang="zh-CN" sz="2000" baseline="-25000"/>
              <a:t>9</a:t>
            </a:r>
            <a:r>
              <a:rPr lang="zh-CN" altLang="en-US" sz="2000">
                <a:ea typeface="楷体_GB2312" pitchFamily="49" charset="-122"/>
              </a:rPr>
              <a:t>～</a:t>
            </a:r>
            <a:r>
              <a:rPr lang="en-US" altLang="zh-CN" sz="2000"/>
              <a:t>A</a:t>
            </a:r>
            <a:r>
              <a:rPr lang="en-US" altLang="zh-CN" sz="2000" baseline="-25000"/>
              <a:t>0</a:t>
            </a:r>
            <a:r>
              <a:rPr lang="zh-CN" altLang="en-US" sz="2000">
                <a:ea typeface="楷体_GB2312" pitchFamily="49" charset="-122"/>
              </a:rPr>
              <a:t>与</a:t>
            </a:r>
            <a:r>
              <a:rPr lang="en-US" altLang="zh-CN" sz="2000"/>
              <a:t>2</a:t>
            </a:r>
            <a:r>
              <a:rPr lang="zh-CN" altLang="en-US" sz="2000">
                <a:ea typeface="楷体_GB2312" pitchFamily="49" charset="-122"/>
              </a:rPr>
              <a:t>片</a:t>
            </a:r>
            <a:r>
              <a:rPr lang="en-US" altLang="zh-CN" sz="2000"/>
              <a:t>1KX4</a:t>
            </a:r>
            <a:r>
              <a:rPr lang="zh-CN" altLang="en-US" sz="2000">
                <a:ea typeface="楷体_GB2312" pitchFamily="49" charset="-122"/>
              </a:rPr>
              <a:t>位</a:t>
            </a:r>
            <a:r>
              <a:rPr lang="en-US" altLang="zh-CN" sz="2000"/>
              <a:t>RAM</a:t>
            </a:r>
            <a:r>
              <a:rPr lang="zh-CN" altLang="en-US" sz="2000">
                <a:ea typeface="楷体_GB2312" pitchFamily="49" charset="-122"/>
              </a:rPr>
              <a:t>地址线相连。</a:t>
            </a:r>
          </a:p>
          <a:p>
            <a:pPr>
              <a:lnSpc>
                <a:spcPct val="90000"/>
              </a:lnSpc>
              <a:spcBef>
                <a:spcPct val="20000"/>
              </a:spcBef>
            </a:pPr>
            <a:r>
              <a:rPr lang="zh-CN" altLang="en-US" sz="2000">
                <a:ea typeface="楷体_GB2312" pitchFamily="49" charset="-122"/>
              </a:rPr>
              <a:t>                          其余的与</a:t>
            </a:r>
            <a:r>
              <a:rPr lang="en-US" altLang="zh-CN" sz="2000"/>
              <a:t>/MREQ</a:t>
            </a:r>
            <a:r>
              <a:rPr lang="zh-CN" altLang="en-US" sz="2000">
                <a:ea typeface="楷体_GB2312" pitchFamily="49" charset="-122"/>
              </a:rPr>
              <a:t>共同产生存储芯片的片选信号。</a:t>
            </a:r>
          </a:p>
          <a:p>
            <a:pPr>
              <a:lnSpc>
                <a:spcPct val="90000"/>
              </a:lnSpc>
              <a:spcBef>
                <a:spcPct val="20000"/>
              </a:spcBef>
            </a:pPr>
            <a:r>
              <a:rPr lang="en-US" altLang="zh-CN" sz="2000"/>
              <a:t>(4)</a:t>
            </a:r>
            <a:r>
              <a:rPr lang="zh-CN" altLang="en-US" sz="2000">
                <a:ea typeface="楷体_GB2312" pitchFamily="49" charset="-122"/>
              </a:rPr>
              <a:t>片选信号：</a:t>
            </a:r>
            <a:r>
              <a:rPr lang="en-US" altLang="zh-CN" sz="2000"/>
              <a:t>A</a:t>
            </a:r>
            <a:r>
              <a:rPr lang="en-US" altLang="zh-CN" sz="2000" baseline="-25000"/>
              <a:t>15</a:t>
            </a:r>
            <a:r>
              <a:rPr lang="zh-CN" altLang="en-US" sz="2000">
                <a:ea typeface="楷体_GB2312" pitchFamily="49" charset="-122"/>
              </a:rPr>
              <a:t>和</a:t>
            </a:r>
            <a:r>
              <a:rPr lang="en-US" altLang="zh-CN" sz="2000"/>
              <a:t>/MREQ</a:t>
            </a:r>
            <a:r>
              <a:rPr lang="zh-CN" altLang="en-US" sz="2000">
                <a:ea typeface="楷体_GB2312" pitchFamily="49" charset="-122"/>
              </a:rPr>
              <a:t>接到</a:t>
            </a:r>
            <a:r>
              <a:rPr lang="en-US" altLang="zh-CN" sz="2000"/>
              <a:t>/G</a:t>
            </a:r>
            <a:r>
              <a:rPr lang="en-US" altLang="zh-CN" sz="2000" baseline="-25000"/>
              <a:t>2A</a:t>
            </a:r>
            <a:r>
              <a:rPr lang="zh-CN" altLang="en-US" sz="2000">
                <a:ea typeface="楷体_GB2312" pitchFamily="49" charset="-122"/>
              </a:rPr>
              <a:t>和</a:t>
            </a:r>
            <a:r>
              <a:rPr lang="en-US" altLang="zh-CN" sz="2000"/>
              <a:t>/G</a:t>
            </a:r>
            <a:r>
              <a:rPr lang="en-US" altLang="zh-CN" sz="2000" baseline="-25000"/>
              <a:t>2B</a:t>
            </a:r>
            <a:r>
              <a:rPr lang="zh-CN" altLang="en-US" sz="2000">
                <a:ea typeface="楷体_GB2312" pitchFamily="49" charset="-122"/>
              </a:rPr>
              <a:t>，</a:t>
            </a:r>
            <a:r>
              <a:rPr lang="en-US" altLang="zh-CN" sz="2000"/>
              <a:t>A</a:t>
            </a:r>
            <a:r>
              <a:rPr lang="en-US" altLang="zh-CN" sz="2000" baseline="-25000"/>
              <a:t>14</a:t>
            </a:r>
            <a:r>
              <a:rPr lang="zh-CN" altLang="en-US" sz="2000">
                <a:ea typeface="楷体_GB2312" pitchFamily="49" charset="-122"/>
              </a:rPr>
              <a:t>接到</a:t>
            </a:r>
            <a:r>
              <a:rPr lang="en-US" altLang="zh-CN" sz="2000"/>
              <a:t>G</a:t>
            </a:r>
            <a:r>
              <a:rPr lang="en-US" altLang="zh-CN" sz="2000" baseline="-25000"/>
              <a:t>1</a:t>
            </a:r>
            <a:r>
              <a:rPr lang="zh-CN" altLang="en-US" sz="2000">
                <a:ea typeface="楷体_GB2312" pitchFamily="49" charset="-122"/>
              </a:rPr>
              <a:t>。地址线</a:t>
            </a:r>
            <a:r>
              <a:rPr lang="en-US" altLang="zh-CN" sz="2000"/>
              <a:t>A</a:t>
            </a:r>
            <a:r>
              <a:rPr lang="en-US" altLang="zh-CN" sz="2000" baseline="-25000"/>
              <a:t>13</a:t>
            </a:r>
            <a:r>
              <a:rPr lang="zh-CN" altLang="en-US" sz="2000">
                <a:ea typeface="楷体_GB2312" pitchFamily="49" charset="-122"/>
              </a:rPr>
              <a:t>～</a:t>
            </a:r>
            <a:r>
              <a:rPr lang="en-US" altLang="zh-CN" sz="2000"/>
              <a:t>A</a:t>
            </a:r>
            <a:r>
              <a:rPr lang="en-US" altLang="zh-CN" sz="2000" baseline="-25000"/>
              <a:t>11</a:t>
            </a:r>
            <a:r>
              <a:rPr lang="zh-CN" altLang="en-US" sz="2000">
                <a:ea typeface="楷体_GB2312" pitchFamily="49" charset="-122"/>
              </a:rPr>
              <a:t>与</a:t>
            </a:r>
            <a:r>
              <a:rPr lang="en-US" altLang="zh-CN" sz="2000"/>
              <a:t>3-8</a:t>
            </a:r>
            <a:r>
              <a:rPr lang="zh-CN" altLang="en-US" sz="2000">
                <a:ea typeface="楷体_GB2312" pitchFamily="49" charset="-122"/>
              </a:rPr>
              <a:t>译码器的</a:t>
            </a:r>
            <a:r>
              <a:rPr lang="en-US" altLang="zh-CN" sz="2000"/>
              <a:t>C,B,A</a:t>
            </a:r>
            <a:r>
              <a:rPr lang="zh-CN" altLang="en-US" sz="2000">
                <a:ea typeface="楷体_GB2312" pitchFamily="49" charset="-122"/>
              </a:rPr>
              <a:t>引脚相连，</a:t>
            </a:r>
            <a:r>
              <a:rPr lang="en-US" altLang="zh-CN" sz="2000"/>
              <a:t>3-8</a:t>
            </a:r>
            <a:r>
              <a:rPr lang="zh-CN" altLang="en-US" sz="2000">
                <a:ea typeface="楷体_GB2312" pitchFamily="49" charset="-122"/>
              </a:rPr>
              <a:t>译码器的输出</a:t>
            </a:r>
            <a:r>
              <a:rPr lang="en-US" altLang="zh-CN" sz="2000"/>
              <a:t>/Y</a:t>
            </a:r>
            <a:r>
              <a:rPr lang="en-US" altLang="zh-CN" sz="2000" baseline="-25000"/>
              <a:t>4</a:t>
            </a:r>
            <a:r>
              <a:rPr lang="zh-CN" altLang="en-US" sz="2000">
                <a:ea typeface="楷体_GB2312" pitchFamily="49" charset="-122"/>
              </a:rPr>
              <a:t>接到</a:t>
            </a:r>
            <a:r>
              <a:rPr lang="en-US" altLang="zh-CN" sz="2000"/>
              <a:t>ROM</a:t>
            </a:r>
            <a:r>
              <a:rPr lang="zh-CN" altLang="en-US" sz="2000">
                <a:ea typeface="楷体_GB2312" pitchFamily="49" charset="-122"/>
              </a:rPr>
              <a:t>的片选；</a:t>
            </a:r>
            <a:r>
              <a:rPr lang="en-US" altLang="zh-CN" sz="2000"/>
              <a:t>/Y</a:t>
            </a:r>
            <a:r>
              <a:rPr lang="en-US" altLang="zh-CN" sz="2000" baseline="-25000"/>
              <a:t>5</a:t>
            </a:r>
            <a:r>
              <a:rPr lang="zh-CN" altLang="en-US" sz="2000">
                <a:ea typeface="楷体_GB2312" pitchFamily="49" charset="-122"/>
              </a:rPr>
              <a:t>和</a:t>
            </a:r>
            <a:r>
              <a:rPr lang="en-US" altLang="zh-CN" sz="2000"/>
              <a:t>A</a:t>
            </a:r>
            <a:r>
              <a:rPr lang="en-US" altLang="zh-CN" sz="2000" baseline="-25000"/>
              <a:t>10</a:t>
            </a:r>
            <a:r>
              <a:rPr lang="zh-CN" altLang="en-US" sz="2000">
                <a:ea typeface="楷体_GB2312" pitchFamily="49" charset="-122"/>
              </a:rPr>
              <a:t>经或门接到</a:t>
            </a:r>
            <a:r>
              <a:rPr lang="en-US" altLang="zh-CN" sz="2000"/>
              <a:t>2</a:t>
            </a:r>
            <a:r>
              <a:rPr lang="zh-CN" altLang="en-US" sz="2000">
                <a:ea typeface="楷体_GB2312" pitchFamily="49" charset="-122"/>
              </a:rPr>
              <a:t>片</a:t>
            </a:r>
            <a:r>
              <a:rPr lang="en-US" altLang="zh-CN" sz="2000"/>
              <a:t>RAM</a:t>
            </a:r>
            <a:r>
              <a:rPr lang="zh-CN" altLang="en-US" sz="2000">
                <a:ea typeface="楷体_GB2312" pitchFamily="49" charset="-122"/>
              </a:rPr>
              <a:t>的片选。</a:t>
            </a:r>
          </a:p>
        </p:txBody>
      </p:sp>
      <p:sp>
        <p:nvSpPr>
          <p:cNvPr id="1309742" name="矩形 1309741">
            <a:extLst>
              <a:ext uri="{FF2B5EF4-FFF2-40B4-BE49-F238E27FC236}">
                <a16:creationId xmlns:a16="http://schemas.microsoft.com/office/drawing/2014/main" id="{0EADE4B0-800B-4198-9016-67D2ED13AC7F}"/>
              </a:ext>
            </a:extLst>
          </p:cNvPr>
          <p:cNvSpPr>
            <a:spLocks noChangeArrowheads="1"/>
          </p:cNvSpPr>
          <p:nvPr/>
        </p:nvSpPr>
        <p:spPr bwMode="auto">
          <a:xfrm>
            <a:off x="1230313" y="4495800"/>
            <a:ext cx="6985000" cy="1127125"/>
          </a:xfrm>
          <a:prstGeom prst="rect">
            <a:avLst/>
          </a:prstGeom>
          <a:solidFill>
            <a:schemeClr val="accent1"/>
          </a:solidFill>
          <a:ln w="12700">
            <a:solidFill>
              <a:schemeClr val="accent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pPr>
            <a:r>
              <a:rPr lang="zh-CN" altLang="en-US" sz="2400" b="1">
                <a:ea typeface="楷体_GB2312" pitchFamily="49" charset="-122"/>
              </a:rPr>
              <a:t>可用芯片 </a:t>
            </a:r>
          </a:p>
          <a:p>
            <a:pPr>
              <a:lnSpc>
                <a:spcPct val="80000"/>
              </a:lnSpc>
              <a:spcBef>
                <a:spcPct val="20000"/>
              </a:spcBef>
            </a:pPr>
            <a:r>
              <a:rPr lang="en-US" altLang="zh-CN" sz="2400" b="1">
                <a:ea typeface="楷体_GB2312" pitchFamily="49" charset="-122"/>
              </a:rPr>
              <a:t>2KX8</a:t>
            </a:r>
            <a:r>
              <a:rPr lang="zh-CN" altLang="en-US" sz="2400" b="1">
                <a:ea typeface="楷体_GB2312" pitchFamily="49" charset="-122"/>
              </a:rPr>
              <a:t>位</a:t>
            </a:r>
            <a:r>
              <a:rPr lang="en-US" altLang="zh-CN" sz="2400" b="1">
                <a:ea typeface="楷体_GB2312" pitchFamily="49" charset="-122"/>
              </a:rPr>
              <a:t>ROM</a:t>
            </a:r>
            <a:r>
              <a:rPr lang="zh-CN" altLang="en-US" sz="2400" b="1">
                <a:ea typeface="楷体_GB2312" pitchFamily="49" charset="-122"/>
              </a:rPr>
              <a:t>；</a:t>
            </a:r>
            <a:r>
              <a:rPr lang="en-US" altLang="zh-CN" sz="2400" b="1">
                <a:ea typeface="楷体_GB2312" pitchFamily="49" charset="-122"/>
              </a:rPr>
              <a:t>4KX8</a:t>
            </a:r>
            <a:r>
              <a:rPr lang="zh-CN" altLang="en-US" sz="2400" b="1">
                <a:ea typeface="楷体_GB2312" pitchFamily="49" charset="-122"/>
              </a:rPr>
              <a:t>位</a:t>
            </a:r>
            <a:r>
              <a:rPr lang="en-US" altLang="zh-CN" sz="2400" b="1">
                <a:ea typeface="楷体_GB2312" pitchFamily="49" charset="-122"/>
              </a:rPr>
              <a:t>ROM</a:t>
            </a:r>
            <a:r>
              <a:rPr lang="zh-CN" altLang="en-US" sz="2400" b="1">
                <a:ea typeface="楷体_GB2312" pitchFamily="49" charset="-122"/>
              </a:rPr>
              <a:t>；</a:t>
            </a:r>
            <a:r>
              <a:rPr lang="en-US" altLang="zh-CN" sz="2400" b="1">
                <a:ea typeface="楷体_GB2312" pitchFamily="49" charset="-122"/>
              </a:rPr>
              <a:t>8KX8</a:t>
            </a:r>
            <a:r>
              <a:rPr lang="zh-CN" altLang="en-US" sz="2400" b="1">
                <a:ea typeface="楷体_GB2312" pitchFamily="49" charset="-122"/>
              </a:rPr>
              <a:t>位</a:t>
            </a:r>
            <a:r>
              <a:rPr lang="en-US" altLang="zh-CN" sz="2400" b="1">
                <a:ea typeface="楷体_GB2312" pitchFamily="49" charset="-122"/>
              </a:rPr>
              <a:t>ROM</a:t>
            </a:r>
          </a:p>
          <a:p>
            <a:pPr>
              <a:lnSpc>
                <a:spcPct val="80000"/>
              </a:lnSpc>
              <a:spcBef>
                <a:spcPct val="20000"/>
              </a:spcBef>
            </a:pPr>
            <a:r>
              <a:rPr lang="en-US" altLang="zh-CN" sz="2400" b="1">
                <a:ea typeface="楷体_GB2312" pitchFamily="49" charset="-122"/>
              </a:rPr>
              <a:t>1KX4</a:t>
            </a:r>
            <a:r>
              <a:rPr lang="zh-CN" altLang="en-US" sz="2400" b="1">
                <a:ea typeface="楷体_GB2312" pitchFamily="49" charset="-122"/>
              </a:rPr>
              <a:t>位</a:t>
            </a:r>
            <a:r>
              <a:rPr lang="en-US" altLang="zh-CN" sz="2400" b="1">
                <a:ea typeface="楷体_GB2312" pitchFamily="49" charset="-122"/>
              </a:rPr>
              <a:t>RAM</a:t>
            </a:r>
            <a:r>
              <a:rPr lang="zh-CN" altLang="en-US" sz="2400" b="1">
                <a:ea typeface="楷体_GB2312" pitchFamily="49" charset="-122"/>
              </a:rPr>
              <a:t>；</a:t>
            </a:r>
            <a:r>
              <a:rPr lang="en-US" altLang="zh-CN" sz="2400" b="1">
                <a:ea typeface="楷体_GB2312" pitchFamily="49" charset="-122"/>
              </a:rPr>
              <a:t>4KX8</a:t>
            </a:r>
            <a:r>
              <a:rPr lang="zh-CN" altLang="en-US" sz="2400" b="1">
                <a:ea typeface="楷体_GB2312" pitchFamily="49" charset="-122"/>
              </a:rPr>
              <a:t>位</a:t>
            </a:r>
            <a:r>
              <a:rPr lang="en-US" altLang="zh-CN" sz="2400" b="1">
                <a:ea typeface="楷体_GB2312" pitchFamily="49" charset="-122"/>
              </a:rPr>
              <a:t>RAM</a:t>
            </a:r>
            <a:r>
              <a:rPr lang="zh-CN" altLang="en-US" sz="2400" b="1">
                <a:ea typeface="楷体_GB2312" pitchFamily="49" charset="-122"/>
              </a:rPr>
              <a:t>；</a:t>
            </a:r>
            <a:r>
              <a:rPr lang="en-US" altLang="zh-CN" sz="2400" b="1">
                <a:ea typeface="楷体_GB2312" pitchFamily="49" charset="-122"/>
              </a:rPr>
              <a:t>8KX8</a:t>
            </a:r>
            <a:r>
              <a:rPr lang="zh-CN" altLang="en-US" sz="2400" b="1">
                <a:ea typeface="楷体_GB2312" pitchFamily="49" charset="-122"/>
              </a:rPr>
              <a:t>位</a:t>
            </a:r>
            <a:r>
              <a:rPr lang="en-US" altLang="zh-CN" sz="2400" b="1">
                <a:ea typeface="楷体_GB2312" pitchFamily="49" charset="-122"/>
              </a:rPr>
              <a:t>RAM</a:t>
            </a:r>
          </a:p>
        </p:txBody>
      </p:sp>
      <p:sp>
        <p:nvSpPr>
          <p:cNvPr id="1309743" name="矩形 1309742">
            <a:extLst>
              <a:ext uri="{FF2B5EF4-FFF2-40B4-BE49-F238E27FC236}">
                <a16:creationId xmlns:a16="http://schemas.microsoft.com/office/drawing/2014/main" id="{53FDE412-4999-4AAD-A092-6F72762E26B4}"/>
              </a:ext>
            </a:extLst>
          </p:cNvPr>
          <p:cNvSpPr>
            <a:spLocks noChangeArrowheads="1"/>
          </p:cNvSpPr>
          <p:nvPr/>
        </p:nvSpPr>
        <p:spPr bwMode="auto">
          <a:xfrm>
            <a:off x="366713" y="4711700"/>
            <a:ext cx="8281987" cy="981075"/>
          </a:xfrm>
          <a:prstGeom prst="rect">
            <a:avLst/>
          </a:prstGeom>
          <a:solidFill>
            <a:schemeClr val="accent1"/>
          </a:solidFill>
          <a:ln w="12700">
            <a:solidFill>
              <a:schemeClr val="accent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pPr>
            <a:r>
              <a:rPr lang="en-US" altLang="zh-CN" sz="2400" b="1">
                <a:ea typeface="楷体_GB2312" pitchFamily="49" charset="-122"/>
              </a:rPr>
              <a:t>(5)ROM</a:t>
            </a:r>
            <a:r>
              <a:rPr lang="zh-CN" altLang="en-US" sz="2400" b="1">
                <a:ea typeface="楷体_GB2312" pitchFamily="49" charset="-122"/>
              </a:rPr>
              <a:t>芯片的</a:t>
            </a:r>
            <a:r>
              <a:rPr lang="en-US" altLang="zh-CN" sz="2400" b="1">
                <a:ea typeface="楷体_GB2312" pitchFamily="49" charset="-122"/>
              </a:rPr>
              <a:t>PD/progr</a:t>
            </a:r>
            <a:r>
              <a:rPr lang="zh-CN" altLang="en-US" sz="2400" b="1">
                <a:ea typeface="楷体_GB2312" pitchFamily="49" charset="-122"/>
              </a:rPr>
              <a:t>引脚接地、</a:t>
            </a:r>
            <a:r>
              <a:rPr lang="en-US" altLang="zh-CN" sz="2400" b="1">
                <a:ea typeface="楷体_GB2312" pitchFamily="49" charset="-122"/>
              </a:rPr>
              <a:t>ROM</a:t>
            </a:r>
            <a:r>
              <a:rPr lang="zh-CN" altLang="en-US" sz="2400" b="1">
                <a:ea typeface="楷体_GB2312" pitchFamily="49" charset="-122"/>
              </a:rPr>
              <a:t>数据线单向连接数据总线；</a:t>
            </a:r>
            <a:r>
              <a:rPr lang="en-US" altLang="zh-CN" sz="2400" b="1">
                <a:ea typeface="楷体_GB2312" pitchFamily="49" charset="-122"/>
              </a:rPr>
              <a:t>2</a:t>
            </a:r>
            <a:r>
              <a:rPr lang="zh-CN" altLang="en-US" sz="2400" b="1">
                <a:ea typeface="楷体_GB2312" pitchFamily="49" charset="-122"/>
              </a:rPr>
              <a:t>片</a:t>
            </a:r>
            <a:r>
              <a:rPr lang="en-US" altLang="zh-CN" sz="2400" b="1">
                <a:ea typeface="楷体_GB2312" pitchFamily="49" charset="-122"/>
              </a:rPr>
              <a:t>RAM</a:t>
            </a:r>
            <a:r>
              <a:rPr lang="zh-CN" altLang="en-US" sz="2400" b="1">
                <a:ea typeface="楷体_GB2312" pitchFamily="49" charset="-122"/>
              </a:rPr>
              <a:t>的数据线分别连接数据总线高</a:t>
            </a:r>
            <a:r>
              <a:rPr lang="en-US" altLang="zh-CN" sz="2400" b="1">
                <a:ea typeface="楷体_GB2312" pitchFamily="49" charset="-122"/>
              </a:rPr>
              <a:t>4</a:t>
            </a:r>
            <a:r>
              <a:rPr lang="zh-CN" altLang="en-US" sz="2400" b="1">
                <a:ea typeface="楷体_GB2312" pitchFamily="49" charset="-122"/>
              </a:rPr>
              <a:t>位和低</a:t>
            </a:r>
            <a:r>
              <a:rPr lang="en-US" altLang="zh-CN" sz="2400" b="1">
                <a:ea typeface="楷体_GB2312" pitchFamily="49" charset="-122"/>
              </a:rPr>
              <a:t>4</a:t>
            </a:r>
            <a:r>
              <a:rPr lang="zh-CN" altLang="en-US" sz="2400" b="1">
                <a:ea typeface="楷体_GB2312" pitchFamily="49" charset="-122"/>
              </a:rPr>
              <a:t>位相连。</a:t>
            </a:r>
          </a:p>
        </p:txBody>
      </p:sp>
      <p:sp>
        <p:nvSpPr>
          <p:cNvPr id="69661" name="矩形 1309744">
            <a:extLst>
              <a:ext uri="{FF2B5EF4-FFF2-40B4-BE49-F238E27FC236}">
                <a16:creationId xmlns:a16="http://schemas.microsoft.com/office/drawing/2014/main" id="{72A2905C-18EE-49F7-AF65-2B51F8B8B9DC}"/>
              </a:ext>
            </a:extLst>
          </p:cNvPr>
          <p:cNvSpPr>
            <a:spLocks noChangeArrowheads="1"/>
          </p:cNvSpPr>
          <p:nvPr/>
        </p:nvSpPr>
        <p:spPr bwMode="auto">
          <a:xfrm>
            <a:off x="7466013" y="1938338"/>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FF0000"/>
                </a:solidFill>
                <a:ea typeface="楷体_GB2312" pitchFamily="49" charset="-122"/>
              </a:rPr>
              <a:t>6000H</a:t>
            </a:r>
          </a:p>
        </p:txBody>
      </p:sp>
      <p:sp>
        <p:nvSpPr>
          <p:cNvPr id="69662" name="矩形 1309745">
            <a:extLst>
              <a:ext uri="{FF2B5EF4-FFF2-40B4-BE49-F238E27FC236}">
                <a16:creationId xmlns:a16="http://schemas.microsoft.com/office/drawing/2014/main" id="{14CA486B-DBFE-4B7E-9895-F1B71B817B24}"/>
              </a:ext>
            </a:extLst>
          </p:cNvPr>
          <p:cNvSpPr>
            <a:spLocks noChangeArrowheads="1"/>
          </p:cNvSpPr>
          <p:nvPr/>
        </p:nvSpPr>
        <p:spPr bwMode="auto">
          <a:xfrm>
            <a:off x="7466013" y="2767013"/>
            <a:ext cx="962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FF0000"/>
                </a:solidFill>
                <a:ea typeface="楷体_GB2312" pitchFamily="49" charset="-122"/>
              </a:rPr>
              <a:t>67FFH</a:t>
            </a:r>
          </a:p>
        </p:txBody>
      </p:sp>
      <p:sp>
        <p:nvSpPr>
          <p:cNvPr id="69663" name="矩形 1309746">
            <a:extLst>
              <a:ext uri="{FF2B5EF4-FFF2-40B4-BE49-F238E27FC236}">
                <a16:creationId xmlns:a16="http://schemas.microsoft.com/office/drawing/2014/main" id="{FD682389-34AC-4378-AE3C-74863642FA74}"/>
              </a:ext>
            </a:extLst>
          </p:cNvPr>
          <p:cNvSpPr>
            <a:spLocks noChangeArrowheads="1"/>
          </p:cNvSpPr>
          <p:nvPr/>
        </p:nvSpPr>
        <p:spPr bwMode="auto">
          <a:xfrm>
            <a:off x="7469188" y="3162300"/>
            <a:ext cx="93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FF0000"/>
                </a:solidFill>
                <a:ea typeface="楷体_GB2312" pitchFamily="49" charset="-122"/>
              </a:rPr>
              <a:t>6800H</a:t>
            </a:r>
          </a:p>
        </p:txBody>
      </p:sp>
      <p:sp>
        <p:nvSpPr>
          <p:cNvPr id="69664" name="矩形 1309747">
            <a:extLst>
              <a:ext uri="{FF2B5EF4-FFF2-40B4-BE49-F238E27FC236}">
                <a16:creationId xmlns:a16="http://schemas.microsoft.com/office/drawing/2014/main" id="{A08B7F53-E808-49F6-B655-FEAEF75BE1B5}"/>
              </a:ext>
            </a:extLst>
          </p:cNvPr>
          <p:cNvSpPr>
            <a:spLocks noChangeArrowheads="1"/>
          </p:cNvSpPr>
          <p:nvPr/>
        </p:nvSpPr>
        <p:spPr bwMode="auto">
          <a:xfrm>
            <a:off x="7497763" y="3919538"/>
            <a:ext cx="1004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FF0000"/>
                </a:solidFill>
                <a:ea typeface="楷体_GB2312" pitchFamily="49" charset="-122"/>
              </a:rPr>
              <a:t>6BFFH</a:t>
            </a:r>
          </a:p>
        </p:txBody>
      </p:sp>
      <p:sp>
        <p:nvSpPr>
          <p:cNvPr id="69665" name="右大括号 1309748">
            <a:extLst>
              <a:ext uri="{FF2B5EF4-FFF2-40B4-BE49-F238E27FC236}">
                <a16:creationId xmlns:a16="http://schemas.microsoft.com/office/drawing/2014/main" id="{0706DB1F-6442-4E29-9C2F-066C7B3D6C8B}"/>
              </a:ext>
            </a:extLst>
          </p:cNvPr>
          <p:cNvSpPr>
            <a:spLocks/>
          </p:cNvSpPr>
          <p:nvPr/>
        </p:nvSpPr>
        <p:spPr bwMode="auto">
          <a:xfrm>
            <a:off x="7496175" y="2033588"/>
            <a:ext cx="71438" cy="1150937"/>
          </a:xfrm>
          <a:prstGeom prst="rightBrace">
            <a:avLst>
              <a:gd name="adj1" fmla="val 133736"/>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9742"/>
                                        </p:tgtEl>
                                        <p:attrNameLst>
                                          <p:attrName>style.visibility</p:attrName>
                                        </p:attrNameLst>
                                      </p:cBhvr>
                                      <p:to>
                                        <p:strVal val="visible"/>
                                      </p:to>
                                    </p:set>
                                  </p:childTnLst>
                                  <p:subTnLst>
                                    <p:set>
                                      <p:cBhvr override="childStyle">
                                        <p:cTn dur="1" fill="hold" display="0" masterRel="nextClick" afterEffect="1"/>
                                        <p:tgtEl>
                                          <p:spTgt spid="130974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9740"/>
                                        </p:tgtEl>
                                        <p:attrNameLst>
                                          <p:attrName>style.visibility</p:attrName>
                                        </p:attrNameLst>
                                      </p:cBhvr>
                                      <p:to>
                                        <p:strVal val="visible"/>
                                      </p:to>
                                    </p:set>
                                  </p:childTnLst>
                                  <p:subTnLst>
                                    <p:set>
                                      <p:cBhvr override="childStyle">
                                        <p:cTn dur="1" fill="hold" display="0" masterRel="nextClick" afterEffect="1"/>
                                        <p:tgtEl>
                                          <p:spTgt spid="130974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9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740" grpId="0"/>
      <p:bldP spid="1309742" grpId="0" animBg="1"/>
      <p:bldP spid="13097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175553">
            <a:extLst>
              <a:ext uri="{FF2B5EF4-FFF2-40B4-BE49-F238E27FC236}">
                <a16:creationId xmlns:a16="http://schemas.microsoft.com/office/drawing/2014/main" id="{163CC989-E0D8-4B49-B5EC-4A7253DC25C3}"/>
              </a:ext>
            </a:extLst>
          </p:cNvPr>
          <p:cNvSpPr>
            <a:spLocks noGrp="1" noChangeArrowheads="1"/>
          </p:cNvSpPr>
          <p:nvPr>
            <p:ph type="title"/>
          </p:nvPr>
        </p:nvSpPr>
        <p:spPr/>
        <p:txBody>
          <a:bodyPr/>
          <a:lstStyle/>
          <a:p>
            <a:r>
              <a:rPr lang="zh-CN" altLang="en-US"/>
              <a:t>例</a:t>
            </a:r>
            <a:r>
              <a:rPr lang="en-US" altLang="zh-CN"/>
              <a:t>4.1</a:t>
            </a:r>
          </a:p>
        </p:txBody>
      </p:sp>
      <p:graphicFrame>
        <p:nvGraphicFramePr>
          <p:cNvPr id="70658" name="对象 1175558">
            <a:extLst>
              <a:ext uri="{FF2B5EF4-FFF2-40B4-BE49-F238E27FC236}">
                <a16:creationId xmlns:a16="http://schemas.microsoft.com/office/drawing/2014/main" id="{EFB2A259-1657-49F6-A56F-7801947CEC73}"/>
              </a:ext>
            </a:extLst>
          </p:cNvPr>
          <p:cNvGraphicFramePr>
            <a:graphicFrameLocks/>
          </p:cNvGraphicFramePr>
          <p:nvPr/>
        </p:nvGraphicFramePr>
        <p:xfrm>
          <a:off x="1403350" y="1563688"/>
          <a:ext cx="6249988" cy="5105400"/>
        </p:xfrm>
        <a:graphic>
          <a:graphicData uri="http://schemas.openxmlformats.org/presentationml/2006/ole">
            <mc:AlternateContent xmlns:mc="http://schemas.openxmlformats.org/markup-compatibility/2006">
              <mc:Choice xmlns:v="urn:schemas-microsoft-com:vml" Requires="v">
                <p:oleObj spid="_x0000_s70680" r:id="rId3" imgW="6249272" imgH="5106113" progId="Paint.Picture">
                  <p:embed/>
                </p:oleObj>
              </mc:Choice>
              <mc:Fallback>
                <p:oleObj r:id="rId3" imgW="6249272" imgH="5106113" progId="Paint.Picture">
                  <p:embed/>
                  <p:pic>
                    <p:nvPicPr>
                      <p:cNvPr id="0" name="对象 11755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563688"/>
                        <a:ext cx="62499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0659" name="矩形 1175560">
            <a:extLst>
              <a:ext uri="{FF2B5EF4-FFF2-40B4-BE49-F238E27FC236}">
                <a16:creationId xmlns:a16="http://schemas.microsoft.com/office/drawing/2014/main" id="{85DBF82B-C14B-40E9-A208-E7B9F47E0230}"/>
              </a:ext>
            </a:extLst>
          </p:cNvPr>
          <p:cNvSpPr>
            <a:spLocks noChangeArrowheads="1"/>
          </p:cNvSpPr>
          <p:nvPr/>
        </p:nvSpPr>
        <p:spPr bwMode="auto">
          <a:xfrm>
            <a:off x="250825" y="1052513"/>
            <a:ext cx="4681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sz="2800" b="1">
                <a:solidFill>
                  <a:srgbClr val="A50021"/>
                </a:solidFill>
                <a:ea typeface="楷体_GB2312" pitchFamily="49" charset="-122"/>
              </a:rPr>
              <a:t>CPU</a:t>
            </a:r>
            <a:r>
              <a:rPr lang="zh-CN" altLang="en-US" sz="2800" b="1">
                <a:solidFill>
                  <a:srgbClr val="A50021"/>
                </a:solidFill>
                <a:ea typeface="楷体_GB2312" pitchFamily="49" charset="-122"/>
              </a:rPr>
              <a:t>与存储芯片的连接图</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174529">
            <a:extLst>
              <a:ext uri="{FF2B5EF4-FFF2-40B4-BE49-F238E27FC236}">
                <a16:creationId xmlns:a16="http://schemas.microsoft.com/office/drawing/2014/main" id="{4951D857-812D-448D-8566-5EC60CC0E345}"/>
              </a:ext>
            </a:extLst>
          </p:cNvPr>
          <p:cNvSpPr>
            <a:spLocks noGrp="1" noChangeArrowheads="1"/>
          </p:cNvSpPr>
          <p:nvPr>
            <p:ph type="title"/>
          </p:nvPr>
        </p:nvSpPr>
        <p:spPr/>
        <p:txBody>
          <a:bodyPr/>
          <a:lstStyle/>
          <a:p>
            <a:r>
              <a:rPr lang="zh-CN" altLang="en-US"/>
              <a:t>例</a:t>
            </a:r>
            <a:r>
              <a:rPr lang="en-US" altLang="zh-CN"/>
              <a:t>4.2</a:t>
            </a:r>
          </a:p>
        </p:txBody>
      </p:sp>
      <p:sp>
        <p:nvSpPr>
          <p:cNvPr id="71682" name="文本占位符 1174530">
            <a:extLst>
              <a:ext uri="{FF2B5EF4-FFF2-40B4-BE49-F238E27FC236}">
                <a16:creationId xmlns:a16="http://schemas.microsoft.com/office/drawing/2014/main" id="{B22A5A3E-6033-4ADC-BC09-A0D331A80A2F}"/>
              </a:ext>
            </a:extLst>
          </p:cNvPr>
          <p:cNvSpPr>
            <a:spLocks noGrp="1" noChangeArrowheads="1"/>
          </p:cNvSpPr>
          <p:nvPr>
            <p:ph idx="1"/>
          </p:nvPr>
        </p:nvSpPr>
        <p:spPr/>
        <p:txBody>
          <a:bodyPr/>
          <a:lstStyle/>
          <a:p>
            <a:pPr>
              <a:lnSpc>
                <a:spcPct val="90000"/>
              </a:lnSpc>
            </a:pPr>
            <a:r>
              <a:rPr lang="zh-CN" altLang="en-US" sz="2800" b="1">
                <a:solidFill>
                  <a:srgbClr val="A50021"/>
                </a:solidFill>
              </a:rPr>
              <a:t>题：</a:t>
            </a:r>
            <a:r>
              <a:rPr lang="en-US" altLang="zh-CN" sz="2800" b="1"/>
              <a:t>CPU</a:t>
            </a:r>
            <a:r>
              <a:rPr lang="zh-CN" altLang="en-US" sz="2800" b="1"/>
              <a:t>及其他芯片假设同上题，画出</a:t>
            </a:r>
            <a:r>
              <a:rPr lang="en-US" altLang="zh-CN" sz="2800" b="1"/>
              <a:t>CPU</a:t>
            </a:r>
            <a:r>
              <a:rPr lang="zh-CN" altLang="en-US" sz="2800" b="1"/>
              <a:t>与存储器的连接图。要求主存的地址空间满足下述条件：最小</a:t>
            </a:r>
            <a:r>
              <a:rPr lang="en-US" altLang="zh-CN" sz="2800" b="1"/>
              <a:t>8K</a:t>
            </a:r>
            <a:r>
              <a:rPr lang="zh-CN" altLang="en-US" sz="2800" b="1"/>
              <a:t>地址为系统程序区，与其相邻的</a:t>
            </a:r>
            <a:r>
              <a:rPr lang="en-US" altLang="zh-CN" sz="2800" b="1"/>
              <a:t>16K</a:t>
            </a:r>
            <a:r>
              <a:rPr lang="zh-CN" altLang="en-US" sz="2800" b="1"/>
              <a:t>地址为用户程序区，最大</a:t>
            </a:r>
            <a:r>
              <a:rPr lang="en-US" altLang="zh-CN" sz="2800" b="1"/>
              <a:t>4K</a:t>
            </a:r>
            <a:r>
              <a:rPr lang="zh-CN" altLang="en-US" sz="2800" b="1"/>
              <a:t>地址空间为系统程序工作区。详细画出存储芯片的片选逻辑并指出存储芯片的种类及其片数。</a:t>
            </a:r>
          </a:p>
          <a:p>
            <a:pPr>
              <a:lnSpc>
                <a:spcPct val="90000"/>
              </a:lnSpc>
            </a:pPr>
            <a:endParaRPr lang="zh-CN" altLang="en-US" sz="2800" b="1"/>
          </a:p>
          <a:p>
            <a:pPr>
              <a:lnSpc>
                <a:spcPct val="90000"/>
              </a:lnSpc>
            </a:pPr>
            <a:r>
              <a:rPr lang="zh-CN" altLang="en-US" sz="2800" b="1"/>
              <a:t>注意</a:t>
            </a:r>
            <a:r>
              <a:rPr lang="zh-CN" altLang="en-US" sz="2800" b="1">
                <a:sym typeface="Wingdings" panose="05000000000000000000" pitchFamily="2" charset="2"/>
              </a:rPr>
              <a:t>：系统程序区用</a:t>
            </a:r>
            <a:r>
              <a:rPr lang="en-US" altLang="zh-CN" sz="2800" b="1">
                <a:sym typeface="Wingdings" panose="05000000000000000000" pitchFamily="2" charset="2"/>
              </a:rPr>
              <a:t>ROM</a:t>
            </a:r>
            <a:r>
              <a:rPr lang="zh-CN" altLang="en-US" sz="2800" b="1">
                <a:sym typeface="Wingdings" panose="05000000000000000000" pitchFamily="2" charset="2"/>
              </a:rPr>
              <a:t>，但是系统程序工作区用</a:t>
            </a:r>
            <a:r>
              <a:rPr lang="en-US" altLang="zh-CN" sz="2800" b="1">
                <a:sym typeface="Wingdings" panose="05000000000000000000" pitchFamily="2" charset="2"/>
              </a:rPr>
              <a:t>RAM</a:t>
            </a:r>
            <a:r>
              <a:rPr lang="zh-CN" altLang="en-US" sz="2800" b="1">
                <a:sym typeface="Wingdings" panose="05000000000000000000" pitchFamily="2" charset="2"/>
              </a:rPr>
              <a:t>。</a:t>
            </a:r>
            <a:endParaRPr lang="zh-CN" altLang="en-US" sz="2800" b="1"/>
          </a:p>
        </p:txBody>
      </p:sp>
      <p:sp>
        <p:nvSpPr>
          <p:cNvPr id="71683" name="矩形 1174531">
            <a:extLst>
              <a:ext uri="{FF2B5EF4-FFF2-40B4-BE49-F238E27FC236}">
                <a16:creationId xmlns:a16="http://schemas.microsoft.com/office/drawing/2014/main" id="{48758760-3673-41D8-96E4-C69EC13ECE24}"/>
              </a:ext>
            </a:extLst>
          </p:cNvPr>
          <p:cNvSpPr>
            <a:spLocks noChangeArrowheads="1"/>
          </p:cNvSpPr>
          <p:nvPr/>
        </p:nvSpPr>
        <p:spPr bwMode="auto">
          <a:xfrm>
            <a:off x="1042988" y="5084763"/>
            <a:ext cx="6985000" cy="1127125"/>
          </a:xfrm>
          <a:prstGeom prst="rect">
            <a:avLst/>
          </a:prstGeom>
          <a:solidFill>
            <a:schemeClr val="accent1"/>
          </a:solidFill>
          <a:ln w="12700">
            <a:solidFill>
              <a:schemeClr val="accent2"/>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80000"/>
              </a:lnSpc>
              <a:spcBef>
                <a:spcPct val="20000"/>
              </a:spcBef>
            </a:pPr>
            <a:r>
              <a:rPr lang="zh-CN" altLang="en-US" sz="2400" b="1">
                <a:ea typeface="楷体_GB2312" pitchFamily="49" charset="-122"/>
              </a:rPr>
              <a:t>可用芯片 </a:t>
            </a:r>
          </a:p>
          <a:p>
            <a:pPr>
              <a:lnSpc>
                <a:spcPct val="80000"/>
              </a:lnSpc>
              <a:spcBef>
                <a:spcPct val="20000"/>
              </a:spcBef>
            </a:pPr>
            <a:r>
              <a:rPr lang="en-US" altLang="zh-CN" sz="2400" b="1">
                <a:ea typeface="楷体_GB2312" pitchFamily="49" charset="-122"/>
              </a:rPr>
              <a:t>2KX8</a:t>
            </a:r>
            <a:r>
              <a:rPr lang="zh-CN" altLang="en-US" sz="2400" b="1">
                <a:ea typeface="楷体_GB2312" pitchFamily="49" charset="-122"/>
              </a:rPr>
              <a:t>位</a:t>
            </a:r>
            <a:r>
              <a:rPr lang="en-US" altLang="zh-CN" sz="2400" b="1">
                <a:ea typeface="楷体_GB2312" pitchFamily="49" charset="-122"/>
              </a:rPr>
              <a:t>ROM</a:t>
            </a:r>
            <a:r>
              <a:rPr lang="zh-CN" altLang="en-US" sz="2400" b="1">
                <a:ea typeface="楷体_GB2312" pitchFamily="49" charset="-122"/>
              </a:rPr>
              <a:t>；</a:t>
            </a:r>
            <a:r>
              <a:rPr lang="en-US" altLang="zh-CN" sz="2400" b="1">
                <a:ea typeface="楷体_GB2312" pitchFamily="49" charset="-122"/>
              </a:rPr>
              <a:t>4KX8</a:t>
            </a:r>
            <a:r>
              <a:rPr lang="zh-CN" altLang="en-US" sz="2400" b="1">
                <a:ea typeface="楷体_GB2312" pitchFamily="49" charset="-122"/>
              </a:rPr>
              <a:t>位</a:t>
            </a:r>
            <a:r>
              <a:rPr lang="en-US" altLang="zh-CN" sz="2400" b="1">
                <a:ea typeface="楷体_GB2312" pitchFamily="49" charset="-122"/>
              </a:rPr>
              <a:t>ROM</a:t>
            </a:r>
            <a:r>
              <a:rPr lang="zh-CN" altLang="en-US" sz="2400" b="1">
                <a:ea typeface="楷体_GB2312" pitchFamily="49" charset="-122"/>
              </a:rPr>
              <a:t>；</a:t>
            </a:r>
            <a:r>
              <a:rPr lang="en-US" altLang="zh-CN" sz="2400" b="1">
                <a:ea typeface="楷体_GB2312" pitchFamily="49" charset="-122"/>
              </a:rPr>
              <a:t>8KX8</a:t>
            </a:r>
            <a:r>
              <a:rPr lang="zh-CN" altLang="en-US" sz="2400" b="1">
                <a:ea typeface="楷体_GB2312" pitchFamily="49" charset="-122"/>
              </a:rPr>
              <a:t>位</a:t>
            </a:r>
            <a:r>
              <a:rPr lang="en-US" altLang="zh-CN" sz="2400" b="1">
                <a:ea typeface="楷体_GB2312" pitchFamily="49" charset="-122"/>
              </a:rPr>
              <a:t>ROM</a:t>
            </a:r>
          </a:p>
          <a:p>
            <a:pPr>
              <a:lnSpc>
                <a:spcPct val="80000"/>
              </a:lnSpc>
              <a:spcBef>
                <a:spcPct val="20000"/>
              </a:spcBef>
            </a:pPr>
            <a:r>
              <a:rPr lang="en-US" altLang="zh-CN" sz="2400" b="1">
                <a:ea typeface="楷体_GB2312" pitchFamily="49" charset="-122"/>
              </a:rPr>
              <a:t>1KX4</a:t>
            </a:r>
            <a:r>
              <a:rPr lang="zh-CN" altLang="en-US" sz="2400" b="1">
                <a:ea typeface="楷体_GB2312" pitchFamily="49" charset="-122"/>
              </a:rPr>
              <a:t>位</a:t>
            </a:r>
            <a:r>
              <a:rPr lang="en-US" altLang="zh-CN" sz="2400" b="1">
                <a:ea typeface="楷体_GB2312" pitchFamily="49" charset="-122"/>
              </a:rPr>
              <a:t>RAM</a:t>
            </a:r>
            <a:r>
              <a:rPr lang="zh-CN" altLang="en-US" sz="2400" b="1">
                <a:ea typeface="楷体_GB2312" pitchFamily="49" charset="-122"/>
              </a:rPr>
              <a:t>；</a:t>
            </a:r>
            <a:r>
              <a:rPr lang="en-US" altLang="zh-CN" sz="2400" b="1">
                <a:ea typeface="楷体_GB2312" pitchFamily="49" charset="-122"/>
              </a:rPr>
              <a:t>4KX8</a:t>
            </a:r>
            <a:r>
              <a:rPr lang="zh-CN" altLang="en-US" sz="2400" b="1">
                <a:ea typeface="楷体_GB2312" pitchFamily="49" charset="-122"/>
              </a:rPr>
              <a:t>位</a:t>
            </a:r>
            <a:r>
              <a:rPr lang="en-US" altLang="zh-CN" sz="2400" b="1">
                <a:ea typeface="楷体_GB2312" pitchFamily="49" charset="-122"/>
              </a:rPr>
              <a:t>RAM</a:t>
            </a:r>
            <a:r>
              <a:rPr lang="zh-CN" altLang="en-US" sz="2400" b="1">
                <a:ea typeface="楷体_GB2312" pitchFamily="49" charset="-122"/>
              </a:rPr>
              <a:t>；</a:t>
            </a:r>
            <a:r>
              <a:rPr lang="en-US" altLang="zh-CN" sz="2400" b="1">
                <a:ea typeface="楷体_GB2312" pitchFamily="49" charset="-122"/>
              </a:rPr>
              <a:t>8KX8</a:t>
            </a:r>
            <a:r>
              <a:rPr lang="zh-CN" altLang="en-US" sz="2400" b="1">
                <a:ea typeface="楷体_GB2312" pitchFamily="49" charset="-122"/>
              </a:rPr>
              <a:t>位</a:t>
            </a:r>
            <a:r>
              <a:rPr lang="en-US" altLang="zh-CN" sz="2400" b="1">
                <a:ea typeface="楷体_GB2312" pitchFamily="49" charset="-122"/>
              </a:rPr>
              <a:t>RAM</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176577">
            <a:extLst>
              <a:ext uri="{FF2B5EF4-FFF2-40B4-BE49-F238E27FC236}">
                <a16:creationId xmlns:a16="http://schemas.microsoft.com/office/drawing/2014/main" id="{F7F2B5E8-BBB7-40B1-93D5-A9E81C364848}"/>
              </a:ext>
            </a:extLst>
          </p:cNvPr>
          <p:cNvSpPr>
            <a:spLocks noGrp="1" noChangeArrowheads="1"/>
          </p:cNvSpPr>
          <p:nvPr>
            <p:ph type="title"/>
          </p:nvPr>
        </p:nvSpPr>
        <p:spPr/>
        <p:txBody>
          <a:bodyPr/>
          <a:lstStyle/>
          <a:p>
            <a:r>
              <a:rPr lang="zh-CN" altLang="en-US"/>
              <a:t>例</a:t>
            </a:r>
            <a:r>
              <a:rPr lang="en-US" altLang="zh-CN"/>
              <a:t>4.2</a:t>
            </a:r>
          </a:p>
        </p:txBody>
      </p:sp>
      <p:graphicFrame>
        <p:nvGraphicFramePr>
          <p:cNvPr id="72706" name="对象 1176581">
            <a:extLst>
              <a:ext uri="{FF2B5EF4-FFF2-40B4-BE49-F238E27FC236}">
                <a16:creationId xmlns:a16="http://schemas.microsoft.com/office/drawing/2014/main" id="{7DBE3AC0-C650-41A3-ACC6-1026B1038D80}"/>
              </a:ext>
            </a:extLst>
          </p:cNvPr>
          <p:cNvGraphicFramePr>
            <a:graphicFrameLocks/>
          </p:cNvGraphicFramePr>
          <p:nvPr/>
        </p:nvGraphicFramePr>
        <p:xfrm>
          <a:off x="827088" y="1628775"/>
          <a:ext cx="6850062" cy="4886325"/>
        </p:xfrm>
        <a:graphic>
          <a:graphicData uri="http://schemas.openxmlformats.org/presentationml/2006/ole">
            <mc:AlternateContent xmlns:mc="http://schemas.openxmlformats.org/markup-compatibility/2006">
              <mc:Choice xmlns:v="urn:schemas-microsoft-com:vml" Requires="v">
                <p:oleObj spid="_x0000_s72728" r:id="rId3" imgW="6849431" imgH="4885714" progId="Paint.Picture">
                  <p:embed/>
                </p:oleObj>
              </mc:Choice>
              <mc:Fallback>
                <p:oleObj r:id="rId3" imgW="6849431" imgH="4885714" progId="Paint.Picture">
                  <p:embed/>
                  <p:pic>
                    <p:nvPicPr>
                      <p:cNvPr id="0" name="对象 117658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68500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707" name="矩形 1176583">
            <a:extLst>
              <a:ext uri="{FF2B5EF4-FFF2-40B4-BE49-F238E27FC236}">
                <a16:creationId xmlns:a16="http://schemas.microsoft.com/office/drawing/2014/main" id="{A052AD23-3628-4445-A199-BF75EA82C43C}"/>
              </a:ext>
            </a:extLst>
          </p:cNvPr>
          <p:cNvSpPr>
            <a:spLocks noChangeArrowheads="1"/>
          </p:cNvSpPr>
          <p:nvPr/>
        </p:nvSpPr>
        <p:spPr bwMode="auto">
          <a:xfrm>
            <a:off x="395288" y="1052513"/>
            <a:ext cx="4259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Char char="•"/>
            </a:pPr>
            <a:r>
              <a:rPr lang="en-US" altLang="zh-CN" sz="2800" b="1">
                <a:solidFill>
                  <a:srgbClr val="A50021"/>
                </a:solidFill>
                <a:ea typeface="楷体_GB2312" pitchFamily="49" charset="-122"/>
              </a:rPr>
              <a:t>CPU</a:t>
            </a:r>
            <a:r>
              <a:rPr lang="zh-CN" altLang="en-US" sz="2800" b="1">
                <a:solidFill>
                  <a:srgbClr val="A50021"/>
                </a:solidFill>
                <a:ea typeface="楷体_GB2312" pitchFamily="49" charset="-122"/>
              </a:rPr>
              <a:t>与存储芯片的连接图</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341441">
            <a:extLst>
              <a:ext uri="{FF2B5EF4-FFF2-40B4-BE49-F238E27FC236}">
                <a16:creationId xmlns:a16="http://schemas.microsoft.com/office/drawing/2014/main" id="{FBA27E34-1243-4A94-8F87-C43F6C4BD548}"/>
              </a:ext>
            </a:extLst>
          </p:cNvPr>
          <p:cNvSpPr>
            <a:spLocks noGrp="1" noChangeArrowheads="1"/>
          </p:cNvSpPr>
          <p:nvPr>
            <p:ph type="title"/>
          </p:nvPr>
        </p:nvSpPr>
        <p:spPr/>
        <p:txBody>
          <a:bodyPr/>
          <a:lstStyle/>
          <a:p>
            <a:r>
              <a:rPr lang="zh-CN" altLang="en-US"/>
              <a:t>分类</a:t>
            </a:r>
          </a:p>
        </p:txBody>
      </p:sp>
      <p:sp>
        <p:nvSpPr>
          <p:cNvPr id="10242" name="文本占位符 1341442">
            <a:extLst>
              <a:ext uri="{FF2B5EF4-FFF2-40B4-BE49-F238E27FC236}">
                <a16:creationId xmlns:a16="http://schemas.microsoft.com/office/drawing/2014/main" id="{EA8C2729-5C04-47E4-B4FE-3E617C1B008F}"/>
              </a:ext>
            </a:extLst>
          </p:cNvPr>
          <p:cNvSpPr>
            <a:spLocks noGrp="1" noChangeArrowheads="1"/>
          </p:cNvSpPr>
          <p:nvPr>
            <p:ph idx="1"/>
          </p:nvPr>
        </p:nvSpPr>
        <p:spPr/>
        <p:txBody>
          <a:bodyPr/>
          <a:lstStyle/>
          <a:p>
            <a:r>
              <a:rPr lang="zh-CN" altLang="en-US"/>
              <a:t>按存储介质</a:t>
            </a:r>
          </a:p>
          <a:p>
            <a:r>
              <a:rPr lang="zh-CN" altLang="en-US"/>
              <a:t>按存取方式</a:t>
            </a:r>
          </a:p>
          <a:p>
            <a:r>
              <a:rPr lang="zh-CN" altLang="en-US"/>
              <a:t>按在系统中的地位</a:t>
            </a:r>
          </a:p>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文本框 1145857">
            <a:extLst>
              <a:ext uri="{FF2B5EF4-FFF2-40B4-BE49-F238E27FC236}">
                <a16:creationId xmlns:a16="http://schemas.microsoft.com/office/drawing/2014/main" id="{1C8CD631-F6F5-44BB-871D-32ACFBAFC0DD}"/>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73730" name="文本占位符 1145858">
            <a:extLst>
              <a:ext uri="{FF2B5EF4-FFF2-40B4-BE49-F238E27FC236}">
                <a16:creationId xmlns:a16="http://schemas.microsoft.com/office/drawing/2014/main" id="{2313EEA0-0D6D-4D4E-84E0-3E155FDF6207}"/>
              </a:ext>
            </a:extLst>
          </p:cNvPr>
          <p:cNvSpPr>
            <a:spLocks noGrp="1" noChangeArrowheads="1"/>
          </p:cNvSpPr>
          <p:nvPr>
            <p:ph idx="1"/>
          </p:nvPr>
        </p:nvSpPr>
        <p:spPr>
          <a:xfrm>
            <a:off x="6083300" y="2871788"/>
            <a:ext cx="2736850" cy="1779587"/>
          </a:xfrm>
        </p:spPr>
        <p:txBody>
          <a:bodyPr/>
          <a:lstStyle/>
          <a:p>
            <a:pPr>
              <a:buFontTx/>
              <a:buNone/>
            </a:pPr>
            <a:r>
              <a:rPr lang="zh-CN" altLang="en-US" sz="2400" b="1"/>
              <a:t>掩模式</a:t>
            </a:r>
            <a:r>
              <a:rPr lang="en-US" altLang="zh-CN" sz="2400" b="1"/>
              <a:t>ROM</a:t>
            </a:r>
          </a:p>
          <a:p>
            <a:pPr>
              <a:buFontTx/>
              <a:buNone/>
            </a:pPr>
            <a:r>
              <a:rPr lang="zh-CN" altLang="en-US" sz="2400" b="1"/>
              <a:t>可编程式</a:t>
            </a:r>
            <a:r>
              <a:rPr lang="en-US" altLang="zh-CN" sz="2400" b="1"/>
              <a:t>PROM </a:t>
            </a:r>
          </a:p>
          <a:p>
            <a:pPr>
              <a:buFontTx/>
              <a:buNone/>
            </a:pPr>
            <a:r>
              <a:rPr lang="zh-CN" altLang="en-US" sz="2400" b="1"/>
              <a:t>可擦写式</a:t>
            </a:r>
            <a:r>
              <a:rPr lang="en-US" altLang="zh-CN" sz="2400" b="1"/>
              <a:t>EPROM</a:t>
            </a:r>
          </a:p>
          <a:p>
            <a:pPr>
              <a:buFontTx/>
              <a:buNone/>
            </a:pPr>
            <a:r>
              <a:rPr lang="zh-CN" altLang="en-US" sz="2400" b="1"/>
              <a:t>电擦写式</a:t>
            </a:r>
            <a:r>
              <a:rPr lang="en-US" altLang="zh-CN" sz="2400" b="1"/>
              <a:t>EEPROM</a:t>
            </a:r>
          </a:p>
        </p:txBody>
      </p:sp>
      <p:sp>
        <p:nvSpPr>
          <p:cNvPr id="73731" name="文本框 1145859">
            <a:extLst>
              <a:ext uri="{FF2B5EF4-FFF2-40B4-BE49-F238E27FC236}">
                <a16:creationId xmlns:a16="http://schemas.microsoft.com/office/drawing/2014/main" id="{47ED9823-2905-45C5-BBAE-9B0CD9EECB14}"/>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73732" name="左大括号 1145860">
            <a:extLst>
              <a:ext uri="{FF2B5EF4-FFF2-40B4-BE49-F238E27FC236}">
                <a16:creationId xmlns:a16="http://schemas.microsoft.com/office/drawing/2014/main" id="{84FF97C5-71F9-462D-BAB3-5FF4DE05CBDF}"/>
              </a:ext>
            </a:extLst>
          </p:cNvPr>
          <p:cNvSpPr>
            <a:spLocks/>
          </p:cNvSpPr>
          <p:nvPr/>
        </p:nvSpPr>
        <p:spPr bwMode="auto">
          <a:xfrm>
            <a:off x="5810250" y="294798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73733" name="文本框 1145861">
            <a:extLst>
              <a:ext uri="{FF2B5EF4-FFF2-40B4-BE49-F238E27FC236}">
                <a16:creationId xmlns:a16="http://schemas.microsoft.com/office/drawing/2014/main" id="{2F6C8062-C05D-41D1-8F50-DCDD587A792F}"/>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73734" name="左大括号 1145862">
            <a:extLst>
              <a:ext uri="{FF2B5EF4-FFF2-40B4-BE49-F238E27FC236}">
                <a16:creationId xmlns:a16="http://schemas.microsoft.com/office/drawing/2014/main" id="{A85112DF-7CDD-41E2-BB4D-5B40632C0C1E}"/>
              </a:ext>
            </a:extLst>
          </p:cNvPr>
          <p:cNvSpPr>
            <a:spLocks/>
          </p:cNvSpPr>
          <p:nvPr/>
        </p:nvSpPr>
        <p:spPr bwMode="auto">
          <a:xfrm>
            <a:off x="5843588" y="1776413"/>
            <a:ext cx="71437" cy="647700"/>
          </a:xfrm>
          <a:prstGeom prst="leftBrace">
            <a:avLst>
              <a:gd name="adj1" fmla="val 752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73735" name="标题 1145863">
            <a:extLst>
              <a:ext uri="{FF2B5EF4-FFF2-40B4-BE49-F238E27FC236}">
                <a16:creationId xmlns:a16="http://schemas.microsoft.com/office/drawing/2014/main" id="{DF0DD3FB-CAF0-4630-8A62-75C373CD6FE0}"/>
              </a:ext>
            </a:extLst>
          </p:cNvPr>
          <p:cNvSpPr>
            <a:spLocks noGrp="1" noChangeArrowheads="1"/>
          </p:cNvSpPr>
          <p:nvPr>
            <p:ph type="title"/>
          </p:nvPr>
        </p:nvSpPr>
        <p:spPr>
          <a:xfrm>
            <a:off x="250825" y="260350"/>
            <a:ext cx="8637588" cy="747713"/>
          </a:xfrm>
        </p:spPr>
        <p:txBody>
          <a:bodyPr/>
          <a:lstStyle/>
          <a:p>
            <a:r>
              <a:rPr lang="zh-CN" altLang="en-US"/>
              <a:t>内容</a:t>
            </a:r>
          </a:p>
        </p:txBody>
      </p:sp>
      <p:sp>
        <p:nvSpPr>
          <p:cNvPr id="73736" name="文本框 1145864">
            <a:extLst>
              <a:ext uri="{FF2B5EF4-FFF2-40B4-BE49-F238E27FC236}">
                <a16:creationId xmlns:a16="http://schemas.microsoft.com/office/drawing/2014/main" id="{3BD3A174-E430-4189-986A-71F9EAABC6EA}"/>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73737" name="左大括号 1145865">
            <a:extLst>
              <a:ext uri="{FF2B5EF4-FFF2-40B4-BE49-F238E27FC236}">
                <a16:creationId xmlns:a16="http://schemas.microsoft.com/office/drawing/2014/main" id="{D5BC4D4B-EBFE-4ED2-B831-50598730A176}"/>
              </a:ext>
            </a:extLst>
          </p:cNvPr>
          <p:cNvSpPr>
            <a:spLocks/>
          </p:cNvSpPr>
          <p:nvPr/>
        </p:nvSpPr>
        <p:spPr bwMode="auto">
          <a:xfrm>
            <a:off x="2803525" y="2079625"/>
            <a:ext cx="254000" cy="1630363"/>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73738" name="文本框 1145866">
            <a:extLst>
              <a:ext uri="{FF2B5EF4-FFF2-40B4-BE49-F238E27FC236}">
                <a16:creationId xmlns:a16="http://schemas.microsoft.com/office/drawing/2014/main" id="{1163807B-E262-4FF3-B203-3FB55E52C756}"/>
              </a:ext>
            </a:extLst>
          </p:cNvPr>
          <p:cNvSpPr txBox="1">
            <a:spLocks noChangeArrowheads="1"/>
          </p:cNvSpPr>
          <p:nvPr/>
        </p:nvSpPr>
        <p:spPr bwMode="auto">
          <a:xfrm>
            <a:off x="539750" y="4941888"/>
            <a:ext cx="39608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a:t>
            </a:r>
          </a:p>
          <a:p>
            <a:pPr>
              <a:buFont typeface="Arial" panose="020B0604020202020204" pitchFamily="34" charset="0"/>
              <a:buAutoNum type="arabicPeriod" startAt="3"/>
            </a:pPr>
            <a:r>
              <a:rPr lang="zh-CN" altLang="en-US" sz="2400" b="1">
                <a:solidFill>
                  <a:srgbClr val="A50021"/>
                </a:solidFill>
                <a:latin typeface="楷体_GB2312" pitchFamily="49" charset="-122"/>
                <a:ea typeface="楷体_GB2312" pitchFamily="49" charset="-122"/>
              </a:rPr>
              <a:t>存储器的校验</a:t>
            </a:r>
            <a:r>
              <a:rPr lang="en-US" altLang="zh-CN" sz="2400" b="1">
                <a:solidFill>
                  <a:srgbClr val="A50021"/>
                </a:solidFill>
                <a:latin typeface="Times New Roman" panose="02020603050405020304" pitchFamily="18" charset="0"/>
                <a:ea typeface="楷体_GB2312" pitchFamily="49" charset="-122"/>
              </a:rPr>
              <a:t>—</a:t>
            </a:r>
            <a:r>
              <a:rPr lang="zh-CN" altLang="en-US" sz="2400" b="1">
                <a:solidFill>
                  <a:srgbClr val="A50021"/>
                </a:solidFill>
                <a:latin typeface="楷体_GB2312" pitchFamily="49" charset="-122"/>
                <a:ea typeface="楷体_GB2312" pitchFamily="49" charset="-122"/>
              </a:rPr>
              <a:t>海明码</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提高访存速度的措施</a:t>
            </a:r>
          </a:p>
        </p:txBody>
      </p:sp>
      <p:sp>
        <p:nvSpPr>
          <p:cNvPr id="73739" name="文本框 1145867">
            <a:extLst>
              <a:ext uri="{FF2B5EF4-FFF2-40B4-BE49-F238E27FC236}">
                <a16:creationId xmlns:a16="http://schemas.microsoft.com/office/drawing/2014/main" id="{D991B4A1-B5AD-4B1F-B781-6B8C0223F250}"/>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框 1324035">
            <a:extLst>
              <a:ext uri="{FF2B5EF4-FFF2-40B4-BE49-F238E27FC236}">
                <a16:creationId xmlns:a16="http://schemas.microsoft.com/office/drawing/2014/main" id="{2E8349A0-5C1E-4363-AC67-025067938775}"/>
              </a:ext>
            </a:extLst>
          </p:cNvPr>
          <p:cNvSpPr txBox="1">
            <a:spLocks noChangeArrowheads="1"/>
          </p:cNvSpPr>
          <p:nvPr/>
        </p:nvSpPr>
        <p:spPr bwMode="auto">
          <a:xfrm>
            <a:off x="1905000" y="114300"/>
            <a:ext cx="692150"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0000</a:t>
            </a:r>
          </a:p>
          <a:p>
            <a:pPr algn="ctr"/>
            <a:r>
              <a:rPr lang="en-US" altLang="zh-CN"/>
              <a:t>0001</a:t>
            </a:r>
          </a:p>
          <a:p>
            <a:pPr algn="ctr"/>
            <a:r>
              <a:rPr lang="en-US" altLang="zh-CN"/>
              <a:t>0010</a:t>
            </a:r>
          </a:p>
          <a:p>
            <a:pPr algn="ctr"/>
            <a:r>
              <a:rPr lang="en-US" altLang="zh-CN"/>
              <a:t>0011</a:t>
            </a:r>
          </a:p>
          <a:p>
            <a:pPr algn="ctr"/>
            <a:r>
              <a:rPr lang="en-US" altLang="zh-CN"/>
              <a:t>0100</a:t>
            </a:r>
          </a:p>
          <a:p>
            <a:pPr algn="ctr"/>
            <a:r>
              <a:rPr lang="en-US" altLang="zh-CN"/>
              <a:t>0101</a:t>
            </a:r>
          </a:p>
          <a:p>
            <a:pPr algn="ctr"/>
            <a:r>
              <a:rPr lang="en-US" altLang="zh-CN"/>
              <a:t>0110</a:t>
            </a:r>
          </a:p>
          <a:p>
            <a:pPr algn="ctr"/>
            <a:r>
              <a:rPr lang="en-US" altLang="zh-CN"/>
              <a:t>0111</a:t>
            </a:r>
          </a:p>
          <a:p>
            <a:pPr algn="ctr"/>
            <a:r>
              <a:rPr lang="en-US" altLang="zh-CN"/>
              <a:t>1000</a:t>
            </a:r>
          </a:p>
          <a:p>
            <a:pPr algn="ctr"/>
            <a:r>
              <a:rPr lang="en-US" altLang="zh-CN"/>
              <a:t>1001</a:t>
            </a:r>
          </a:p>
          <a:p>
            <a:pPr algn="ctr"/>
            <a:r>
              <a:rPr lang="en-US" altLang="zh-CN"/>
              <a:t>1010</a:t>
            </a:r>
          </a:p>
          <a:p>
            <a:pPr algn="ctr"/>
            <a:r>
              <a:rPr lang="en-US" altLang="zh-CN"/>
              <a:t>1011</a:t>
            </a:r>
          </a:p>
          <a:p>
            <a:pPr algn="ctr"/>
            <a:r>
              <a:rPr lang="en-US" altLang="zh-CN"/>
              <a:t>1100</a:t>
            </a:r>
          </a:p>
          <a:p>
            <a:pPr algn="ctr"/>
            <a:r>
              <a:rPr lang="en-US" altLang="zh-CN"/>
              <a:t>1101</a:t>
            </a:r>
          </a:p>
          <a:p>
            <a:pPr algn="ctr"/>
            <a:r>
              <a:rPr lang="en-US" altLang="zh-CN"/>
              <a:t>1110</a:t>
            </a:r>
          </a:p>
          <a:p>
            <a:pPr algn="ctr"/>
            <a:r>
              <a:rPr lang="en-US" altLang="zh-CN"/>
              <a:t>1111</a:t>
            </a:r>
          </a:p>
        </p:txBody>
      </p:sp>
      <p:sp>
        <p:nvSpPr>
          <p:cNvPr id="74755" name="文本框 1324036">
            <a:extLst>
              <a:ext uri="{FF2B5EF4-FFF2-40B4-BE49-F238E27FC236}">
                <a16:creationId xmlns:a16="http://schemas.microsoft.com/office/drawing/2014/main" id="{5F1E4773-A6CB-4C5F-8E72-855A262D070A}"/>
              </a:ext>
            </a:extLst>
          </p:cNvPr>
          <p:cNvSpPr txBox="1">
            <a:spLocks noChangeArrowheads="1"/>
          </p:cNvSpPr>
          <p:nvPr/>
        </p:nvSpPr>
        <p:spPr bwMode="auto">
          <a:xfrm>
            <a:off x="533400" y="2667000"/>
            <a:ext cx="11239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4</a:t>
            </a:r>
            <a:r>
              <a:rPr lang="zh-CN" altLang="en-US"/>
              <a:t>位表示</a:t>
            </a:r>
          </a:p>
          <a:p>
            <a:pPr algn="ctr"/>
            <a:r>
              <a:rPr lang="en-US" altLang="zh-CN"/>
              <a:t>16</a:t>
            </a:r>
            <a:r>
              <a:rPr lang="zh-CN" altLang="en-US"/>
              <a:t>个状态</a:t>
            </a:r>
          </a:p>
        </p:txBody>
      </p:sp>
      <p:sp>
        <p:nvSpPr>
          <p:cNvPr id="74756" name="文本框 1324037">
            <a:extLst>
              <a:ext uri="{FF2B5EF4-FFF2-40B4-BE49-F238E27FC236}">
                <a16:creationId xmlns:a16="http://schemas.microsoft.com/office/drawing/2014/main" id="{165E2563-E8E2-4B4D-9CDC-F6AEF1AD55DE}"/>
              </a:ext>
            </a:extLst>
          </p:cNvPr>
          <p:cNvSpPr txBox="1">
            <a:spLocks noChangeArrowheads="1"/>
          </p:cNvSpPr>
          <p:nvPr/>
        </p:nvSpPr>
        <p:spPr bwMode="auto">
          <a:xfrm>
            <a:off x="4800600" y="300038"/>
            <a:ext cx="692150" cy="655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solidFill>
                  <a:srgbClr val="FF0000"/>
                </a:solidFill>
              </a:rPr>
              <a:t>0000</a:t>
            </a:r>
          </a:p>
          <a:p>
            <a:pPr algn="ctr"/>
            <a:r>
              <a:rPr lang="en-US" altLang="zh-CN"/>
              <a:t>0001</a:t>
            </a:r>
          </a:p>
          <a:p>
            <a:pPr algn="ctr"/>
            <a:r>
              <a:rPr lang="en-US" altLang="zh-CN">
                <a:solidFill>
                  <a:srgbClr val="FF0000"/>
                </a:solidFill>
              </a:rPr>
              <a:t>0010</a:t>
            </a:r>
          </a:p>
          <a:p>
            <a:pPr algn="ctr"/>
            <a:r>
              <a:rPr lang="en-US" altLang="zh-CN"/>
              <a:t>0011</a:t>
            </a:r>
          </a:p>
          <a:p>
            <a:pPr algn="ctr"/>
            <a:r>
              <a:rPr lang="en-US" altLang="zh-CN">
                <a:solidFill>
                  <a:srgbClr val="FF0000"/>
                </a:solidFill>
              </a:rPr>
              <a:t>0100</a:t>
            </a:r>
          </a:p>
          <a:p>
            <a:pPr algn="ctr"/>
            <a:r>
              <a:rPr lang="en-US" altLang="zh-CN"/>
              <a:t>0101</a:t>
            </a:r>
          </a:p>
          <a:p>
            <a:pPr algn="ctr"/>
            <a:r>
              <a:rPr lang="en-US" altLang="zh-CN">
                <a:solidFill>
                  <a:srgbClr val="FF0000"/>
                </a:solidFill>
              </a:rPr>
              <a:t>0110</a:t>
            </a:r>
          </a:p>
          <a:p>
            <a:pPr algn="ctr"/>
            <a:r>
              <a:rPr lang="en-US" altLang="zh-CN"/>
              <a:t>0111</a:t>
            </a:r>
          </a:p>
          <a:p>
            <a:pPr algn="ctr"/>
            <a:r>
              <a:rPr lang="en-US" altLang="zh-CN">
                <a:solidFill>
                  <a:srgbClr val="FF0000"/>
                </a:solidFill>
              </a:rPr>
              <a:t>1000</a:t>
            </a:r>
          </a:p>
          <a:p>
            <a:pPr algn="ctr"/>
            <a:r>
              <a:rPr lang="en-US" altLang="zh-CN"/>
              <a:t>1001</a:t>
            </a:r>
          </a:p>
          <a:p>
            <a:pPr algn="ctr"/>
            <a:r>
              <a:rPr lang="en-US" altLang="zh-CN">
                <a:solidFill>
                  <a:srgbClr val="FF0000"/>
                </a:solidFill>
              </a:rPr>
              <a:t>1010</a:t>
            </a:r>
          </a:p>
          <a:p>
            <a:pPr algn="ctr"/>
            <a:r>
              <a:rPr lang="en-US" altLang="zh-CN"/>
              <a:t>1011</a:t>
            </a:r>
          </a:p>
          <a:p>
            <a:pPr algn="ctr"/>
            <a:r>
              <a:rPr lang="en-US" altLang="zh-CN">
                <a:solidFill>
                  <a:srgbClr val="FF0000"/>
                </a:solidFill>
              </a:rPr>
              <a:t>1100</a:t>
            </a:r>
          </a:p>
          <a:p>
            <a:pPr algn="ctr"/>
            <a:r>
              <a:rPr lang="en-US" altLang="zh-CN"/>
              <a:t>1101</a:t>
            </a:r>
          </a:p>
          <a:p>
            <a:pPr algn="ctr"/>
            <a:r>
              <a:rPr lang="en-US" altLang="zh-CN">
                <a:solidFill>
                  <a:srgbClr val="FF0000"/>
                </a:solidFill>
              </a:rPr>
              <a:t>1110</a:t>
            </a:r>
          </a:p>
          <a:p>
            <a:pPr algn="ctr"/>
            <a:r>
              <a:rPr lang="en-US" altLang="zh-CN"/>
              <a:t>1111</a:t>
            </a:r>
          </a:p>
        </p:txBody>
      </p:sp>
      <p:sp>
        <p:nvSpPr>
          <p:cNvPr id="74757" name="文本框 1324039">
            <a:extLst>
              <a:ext uri="{FF2B5EF4-FFF2-40B4-BE49-F238E27FC236}">
                <a16:creationId xmlns:a16="http://schemas.microsoft.com/office/drawing/2014/main" id="{5333FDD6-CD28-4BE3-B03E-CCBD1A3C1D51}"/>
              </a:ext>
            </a:extLst>
          </p:cNvPr>
          <p:cNvSpPr txBox="1">
            <a:spLocks noChangeArrowheads="1"/>
          </p:cNvSpPr>
          <p:nvPr/>
        </p:nvSpPr>
        <p:spPr bwMode="auto">
          <a:xfrm>
            <a:off x="3429000" y="2667000"/>
            <a:ext cx="9969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a:t>4</a:t>
            </a:r>
            <a:r>
              <a:rPr lang="zh-CN" altLang="en-US"/>
              <a:t>位表示</a:t>
            </a:r>
          </a:p>
          <a:p>
            <a:pPr algn="ctr"/>
            <a:r>
              <a:rPr lang="en-US" altLang="zh-CN"/>
              <a:t>8</a:t>
            </a:r>
            <a:r>
              <a:rPr lang="zh-CN" altLang="en-US"/>
              <a:t>个状态</a:t>
            </a:r>
          </a:p>
        </p:txBody>
      </p:sp>
      <p:sp>
        <p:nvSpPr>
          <p:cNvPr id="74758" name="文本框 1324040">
            <a:extLst>
              <a:ext uri="{FF2B5EF4-FFF2-40B4-BE49-F238E27FC236}">
                <a16:creationId xmlns:a16="http://schemas.microsoft.com/office/drawing/2014/main" id="{55203981-C1A1-4ADB-8AE0-87DB8E24DD2D}"/>
              </a:ext>
            </a:extLst>
          </p:cNvPr>
          <p:cNvSpPr txBox="1">
            <a:spLocks noChangeArrowheads="1"/>
          </p:cNvSpPr>
          <p:nvPr/>
        </p:nvSpPr>
        <p:spPr bwMode="auto">
          <a:xfrm>
            <a:off x="5715000" y="11430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FF0000"/>
                </a:solidFill>
              </a:rPr>
              <a:t>合法编码</a:t>
            </a:r>
          </a:p>
        </p:txBody>
      </p:sp>
      <p:sp>
        <p:nvSpPr>
          <p:cNvPr id="74759" name="文本框 1324041">
            <a:extLst>
              <a:ext uri="{FF2B5EF4-FFF2-40B4-BE49-F238E27FC236}">
                <a16:creationId xmlns:a16="http://schemas.microsoft.com/office/drawing/2014/main" id="{5CCF5233-590A-4257-A3E8-DF2EF29BB8EA}"/>
              </a:ext>
            </a:extLst>
          </p:cNvPr>
          <p:cNvSpPr txBox="1">
            <a:spLocks noChangeArrowheads="1"/>
          </p:cNvSpPr>
          <p:nvPr/>
        </p:nvSpPr>
        <p:spPr bwMode="auto">
          <a:xfrm>
            <a:off x="5715000" y="312420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t>非法编码</a:t>
            </a:r>
          </a:p>
        </p:txBody>
      </p:sp>
      <p:sp>
        <p:nvSpPr>
          <p:cNvPr id="74760" name="直接连接符 1324042">
            <a:extLst>
              <a:ext uri="{FF2B5EF4-FFF2-40B4-BE49-F238E27FC236}">
                <a16:creationId xmlns:a16="http://schemas.microsoft.com/office/drawing/2014/main" id="{9E7AFF0D-38F7-40ED-A1B8-5DFCC798DD1B}"/>
              </a:ext>
            </a:extLst>
          </p:cNvPr>
          <p:cNvSpPr>
            <a:spLocks noChangeShapeType="1"/>
          </p:cNvSpPr>
          <p:nvPr/>
        </p:nvSpPr>
        <p:spPr bwMode="auto">
          <a:xfrm flipH="1" flipV="1">
            <a:off x="5486400" y="1295400"/>
            <a:ext cx="228600" cy="76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1" name="直接连接符 1324043">
            <a:extLst>
              <a:ext uri="{FF2B5EF4-FFF2-40B4-BE49-F238E27FC236}">
                <a16:creationId xmlns:a16="http://schemas.microsoft.com/office/drawing/2014/main" id="{6F261F3A-20E1-4872-8C12-3EC5049D18B0}"/>
              </a:ext>
            </a:extLst>
          </p:cNvPr>
          <p:cNvSpPr>
            <a:spLocks noChangeShapeType="1"/>
          </p:cNvSpPr>
          <p:nvPr/>
        </p:nvSpPr>
        <p:spPr bwMode="auto">
          <a:xfrm flipH="1">
            <a:off x="5562600" y="3352800"/>
            <a:ext cx="152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62" name="文本框 1324044">
            <a:extLst>
              <a:ext uri="{FF2B5EF4-FFF2-40B4-BE49-F238E27FC236}">
                <a16:creationId xmlns:a16="http://schemas.microsoft.com/office/drawing/2014/main" id="{E21CADEE-F095-443C-830F-F1A7162302AF}"/>
              </a:ext>
            </a:extLst>
          </p:cNvPr>
          <p:cNvSpPr txBox="1">
            <a:spLocks noChangeArrowheads="1"/>
          </p:cNvSpPr>
          <p:nvPr/>
        </p:nvSpPr>
        <p:spPr bwMode="auto">
          <a:xfrm>
            <a:off x="5867400" y="4343400"/>
            <a:ext cx="3094038"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a:t>码距：</a:t>
            </a:r>
          </a:p>
          <a:p>
            <a:r>
              <a:rPr lang="zh-CN" altLang="en-US" sz="2000" b="1">
                <a:ea typeface="楷体_GB2312" pitchFamily="49" charset="-122"/>
              </a:rPr>
              <a:t>任意两组合法代码之间的最少二进制位数的差异。</a:t>
            </a:r>
          </a:p>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326081">
            <a:extLst>
              <a:ext uri="{FF2B5EF4-FFF2-40B4-BE49-F238E27FC236}">
                <a16:creationId xmlns:a16="http://schemas.microsoft.com/office/drawing/2014/main" id="{1C7AB6FF-CE20-4559-85E7-78F260D7821D}"/>
              </a:ext>
            </a:extLst>
          </p:cNvPr>
          <p:cNvSpPr>
            <a:spLocks noGrp="1" noChangeArrowheads="1"/>
          </p:cNvSpPr>
          <p:nvPr>
            <p:ph type="title"/>
          </p:nvPr>
        </p:nvSpPr>
        <p:spPr/>
        <p:txBody>
          <a:bodyPr/>
          <a:lstStyle/>
          <a:p>
            <a:r>
              <a:rPr lang="zh-CN" altLang="en-US"/>
              <a:t>奇偶校验</a:t>
            </a:r>
          </a:p>
        </p:txBody>
      </p:sp>
      <p:sp>
        <p:nvSpPr>
          <p:cNvPr id="76802" name="文本占位符 1326082">
            <a:extLst>
              <a:ext uri="{FF2B5EF4-FFF2-40B4-BE49-F238E27FC236}">
                <a16:creationId xmlns:a16="http://schemas.microsoft.com/office/drawing/2014/main" id="{EB8942CD-E0D9-4564-8A9B-656ACA502CF0}"/>
              </a:ext>
            </a:extLst>
          </p:cNvPr>
          <p:cNvSpPr>
            <a:spLocks noGrp="1" noChangeArrowheads="1"/>
          </p:cNvSpPr>
          <p:nvPr>
            <p:ph idx="1"/>
          </p:nvPr>
        </p:nvSpPr>
        <p:spPr/>
        <p:txBody>
          <a:bodyPr/>
          <a:lstStyle/>
          <a:p>
            <a:pPr>
              <a:lnSpc>
                <a:spcPct val="90000"/>
              </a:lnSpc>
            </a:pPr>
            <a:r>
              <a:rPr lang="zh-CN" altLang="en-US" sz="2800"/>
              <a:t>可以发现一位出错</a:t>
            </a:r>
          </a:p>
          <a:p>
            <a:pPr lvl="1">
              <a:lnSpc>
                <a:spcPct val="90000"/>
              </a:lnSpc>
            </a:pPr>
            <a:r>
              <a:rPr lang="zh-CN" altLang="en-US" sz="2400"/>
              <a:t>发现奇数个错</a:t>
            </a:r>
          </a:p>
          <a:p>
            <a:pPr>
              <a:lnSpc>
                <a:spcPct val="90000"/>
              </a:lnSpc>
            </a:pPr>
            <a:r>
              <a:rPr lang="zh-CN" altLang="en-US" sz="2800"/>
              <a:t>在编码最后增加一个校验位</a:t>
            </a:r>
          </a:p>
          <a:p>
            <a:pPr lvl="1">
              <a:lnSpc>
                <a:spcPct val="90000"/>
              </a:lnSpc>
            </a:pPr>
            <a:r>
              <a:rPr lang="zh-CN" altLang="en-US" sz="2400"/>
              <a:t>奇校验：使“</a:t>
            </a:r>
            <a:r>
              <a:rPr lang="en-US" altLang="zh-CN" sz="2400"/>
              <a:t>1”</a:t>
            </a:r>
            <a:r>
              <a:rPr lang="zh-CN" altLang="en-US" sz="2400"/>
              <a:t>的个数为奇数</a:t>
            </a:r>
          </a:p>
          <a:p>
            <a:pPr lvl="2">
              <a:lnSpc>
                <a:spcPct val="90000"/>
              </a:lnSpc>
            </a:pPr>
            <a:r>
              <a:rPr lang="en-US" altLang="zh-CN" sz="2000"/>
              <a:t>0000 0000</a:t>
            </a:r>
            <a:r>
              <a:rPr lang="zh-CN" altLang="en-US" sz="2000"/>
              <a:t>－</a:t>
            </a:r>
            <a:r>
              <a:rPr lang="en-US" altLang="zh-CN" sz="2000"/>
              <a:t>&gt;0000 0000 </a:t>
            </a:r>
            <a:r>
              <a:rPr lang="en-US" altLang="zh-CN" sz="2000">
                <a:solidFill>
                  <a:srgbClr val="FF0000"/>
                </a:solidFill>
              </a:rPr>
              <a:t>1</a:t>
            </a:r>
          </a:p>
          <a:p>
            <a:pPr lvl="2">
              <a:lnSpc>
                <a:spcPct val="90000"/>
              </a:lnSpc>
            </a:pPr>
            <a:r>
              <a:rPr lang="en-US" altLang="zh-CN" sz="2000"/>
              <a:t>0000 0001</a:t>
            </a:r>
            <a:r>
              <a:rPr lang="zh-CN" altLang="en-US" sz="2000"/>
              <a:t>－</a:t>
            </a:r>
            <a:r>
              <a:rPr lang="en-US" altLang="zh-CN" sz="2000"/>
              <a:t>&gt;0000 0001 </a:t>
            </a:r>
            <a:r>
              <a:rPr lang="en-US" altLang="zh-CN" sz="2000">
                <a:solidFill>
                  <a:srgbClr val="FF0000"/>
                </a:solidFill>
              </a:rPr>
              <a:t>0</a:t>
            </a:r>
          </a:p>
          <a:p>
            <a:pPr lvl="1">
              <a:lnSpc>
                <a:spcPct val="90000"/>
              </a:lnSpc>
            </a:pPr>
            <a:r>
              <a:rPr lang="zh-CN" altLang="en-US" sz="2400"/>
              <a:t>偶校验：使“</a:t>
            </a:r>
            <a:r>
              <a:rPr lang="en-US" altLang="zh-CN" sz="2400"/>
              <a:t>1”</a:t>
            </a:r>
            <a:r>
              <a:rPr lang="zh-CN" altLang="en-US" sz="2400"/>
              <a:t>的个数为偶数</a:t>
            </a:r>
          </a:p>
          <a:p>
            <a:pPr lvl="2">
              <a:lnSpc>
                <a:spcPct val="90000"/>
              </a:lnSpc>
            </a:pPr>
            <a:r>
              <a:rPr lang="en-US" altLang="zh-CN" sz="2000"/>
              <a:t>0000 0000</a:t>
            </a:r>
            <a:r>
              <a:rPr lang="zh-CN" altLang="en-US" sz="2000"/>
              <a:t>－</a:t>
            </a:r>
            <a:r>
              <a:rPr lang="en-US" altLang="zh-CN" sz="2000"/>
              <a:t>&gt;0000 0000 </a:t>
            </a:r>
            <a:r>
              <a:rPr lang="en-US" altLang="zh-CN" sz="2000">
                <a:solidFill>
                  <a:srgbClr val="FF0000"/>
                </a:solidFill>
              </a:rPr>
              <a:t>0</a:t>
            </a:r>
          </a:p>
          <a:p>
            <a:pPr lvl="2">
              <a:lnSpc>
                <a:spcPct val="90000"/>
              </a:lnSpc>
            </a:pPr>
            <a:r>
              <a:rPr lang="en-US" altLang="zh-CN" sz="2000"/>
              <a:t>0000 0001</a:t>
            </a:r>
            <a:r>
              <a:rPr lang="zh-CN" altLang="en-US" sz="2000"/>
              <a:t>－</a:t>
            </a:r>
            <a:r>
              <a:rPr lang="en-US" altLang="zh-CN" sz="2000"/>
              <a:t>&gt;0000 0001 </a:t>
            </a:r>
            <a:r>
              <a:rPr lang="en-US" altLang="zh-CN" sz="2000">
                <a:solidFill>
                  <a:srgbClr val="FF0000"/>
                </a:solidFill>
              </a:rPr>
              <a:t>1</a:t>
            </a:r>
          </a:p>
          <a:p>
            <a:pPr lvl="1">
              <a:lnSpc>
                <a:spcPct val="90000"/>
              </a:lnSpc>
            </a:pPr>
            <a:r>
              <a:rPr lang="zh-CN" altLang="en-US" sz="2400"/>
              <a:t>偶校验，可以采用“异或”电路实现；奇校验取反</a:t>
            </a:r>
          </a:p>
          <a:p>
            <a:pPr>
              <a:lnSpc>
                <a:spcPct val="90000"/>
              </a:lnSpc>
            </a:pPr>
            <a:r>
              <a:rPr lang="zh-CN" altLang="en-US" sz="2800"/>
              <a:t>合法码距由</a:t>
            </a:r>
            <a:r>
              <a:rPr lang="en-US" altLang="zh-CN" sz="2800"/>
              <a:t>1</a:t>
            </a:r>
            <a:r>
              <a:rPr lang="zh-CN" altLang="en-US" sz="2800"/>
              <a:t>增加到</a:t>
            </a:r>
            <a:r>
              <a:rPr lang="en-US" altLang="zh-CN" sz="2800"/>
              <a:t>2</a:t>
            </a:r>
          </a:p>
          <a:p>
            <a:pPr>
              <a:lnSpc>
                <a:spcPct val="90000"/>
              </a:lnSpc>
            </a:pPr>
            <a:r>
              <a:rPr lang="zh-CN" altLang="en-US" sz="2800"/>
              <a:t>一位出错的概率高</a:t>
            </a:r>
          </a:p>
          <a:p>
            <a:pPr>
              <a:lnSpc>
                <a:spcPct val="90000"/>
              </a:lnSpc>
            </a:pPr>
            <a:r>
              <a:rPr lang="zh-CN" altLang="en-US" sz="2800"/>
              <a:t>只能检错，不能纠错</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340417">
            <a:extLst>
              <a:ext uri="{FF2B5EF4-FFF2-40B4-BE49-F238E27FC236}">
                <a16:creationId xmlns:a16="http://schemas.microsoft.com/office/drawing/2014/main" id="{14DE0EDA-1F20-4B56-A2C5-866F803A0679}"/>
              </a:ext>
            </a:extLst>
          </p:cNvPr>
          <p:cNvSpPr>
            <a:spLocks noGrp="1" noChangeArrowheads="1"/>
          </p:cNvSpPr>
          <p:nvPr>
            <p:ph type="title"/>
          </p:nvPr>
        </p:nvSpPr>
        <p:spPr/>
        <p:txBody>
          <a:bodyPr/>
          <a:lstStyle/>
          <a:p>
            <a:r>
              <a:rPr lang="zh-CN" altLang="en-US"/>
              <a:t>奇偶校验码的基本思想</a:t>
            </a:r>
          </a:p>
        </p:txBody>
      </p:sp>
      <p:sp>
        <p:nvSpPr>
          <p:cNvPr id="78850" name="文本占位符 1340418">
            <a:extLst>
              <a:ext uri="{FF2B5EF4-FFF2-40B4-BE49-F238E27FC236}">
                <a16:creationId xmlns:a16="http://schemas.microsoft.com/office/drawing/2014/main" id="{6C8667AD-7E77-4BC3-89A9-E8863B0ADFAB}"/>
              </a:ext>
            </a:extLst>
          </p:cNvPr>
          <p:cNvSpPr>
            <a:spLocks noGrp="1" noChangeArrowheads="1"/>
          </p:cNvSpPr>
          <p:nvPr>
            <p:ph idx="1"/>
          </p:nvPr>
        </p:nvSpPr>
        <p:spPr>
          <a:xfrm>
            <a:off x="457200" y="1268413"/>
            <a:ext cx="8229600" cy="3097212"/>
          </a:xfrm>
        </p:spPr>
        <p:txBody>
          <a:bodyPr/>
          <a:lstStyle/>
          <a:p>
            <a:pPr>
              <a:lnSpc>
                <a:spcPct val="90000"/>
              </a:lnSpc>
            </a:pPr>
            <a:r>
              <a:rPr lang="zh-CN" altLang="en-US" b="1"/>
              <a:t>编码基本思想</a:t>
            </a:r>
            <a:r>
              <a:rPr lang="zh-CN" altLang="en-US"/>
              <a:t>：</a:t>
            </a:r>
          </a:p>
          <a:p>
            <a:pPr lvl="1">
              <a:lnSpc>
                <a:spcPct val="90000"/>
              </a:lnSpc>
            </a:pPr>
            <a:r>
              <a:rPr lang="zh-CN" altLang="en-US" b="1"/>
              <a:t>在被传送的</a:t>
            </a:r>
            <a:r>
              <a:rPr lang="en-US" altLang="zh-CN" b="1"/>
              <a:t>n</a:t>
            </a:r>
            <a:r>
              <a:rPr lang="zh-CN" altLang="en-US" b="1"/>
              <a:t>位代码</a:t>
            </a:r>
            <a:r>
              <a:rPr lang="en-US" altLang="zh-CN" b="1"/>
              <a:t>(</a:t>
            </a:r>
            <a:r>
              <a:rPr lang="en-US" altLang="zh-CN" sz="2400" b="1"/>
              <a:t>b</a:t>
            </a:r>
            <a:r>
              <a:rPr lang="en-US" altLang="zh-CN" sz="2400" b="1" baseline="-25000"/>
              <a:t>n-1</a:t>
            </a:r>
            <a:r>
              <a:rPr lang="en-US" altLang="zh-CN" sz="2400" b="1"/>
              <a:t>b</a:t>
            </a:r>
            <a:r>
              <a:rPr lang="en-US" altLang="zh-CN" sz="2400" b="1" baseline="-25000"/>
              <a:t>n-2</a:t>
            </a:r>
            <a:r>
              <a:rPr lang="en-US" altLang="zh-CN" sz="2400" b="1"/>
              <a:t>...b</a:t>
            </a:r>
            <a:r>
              <a:rPr lang="en-US" altLang="zh-CN" sz="2400" b="1" baseline="-25000"/>
              <a:t>1</a:t>
            </a:r>
            <a:r>
              <a:rPr lang="en-US" altLang="zh-CN" sz="2400" b="1"/>
              <a:t>b</a:t>
            </a:r>
            <a:r>
              <a:rPr lang="en-US" altLang="zh-CN" sz="2400" b="1" baseline="-25000"/>
              <a:t>0</a:t>
            </a:r>
            <a:r>
              <a:rPr lang="en-US" altLang="zh-CN" b="1"/>
              <a:t>)</a:t>
            </a:r>
            <a:r>
              <a:rPr lang="zh-CN" altLang="en-US" b="1"/>
              <a:t>上增加一位校验位</a:t>
            </a:r>
            <a:r>
              <a:rPr lang="en-US" altLang="zh-CN" b="1"/>
              <a:t>P</a:t>
            </a:r>
            <a:r>
              <a:rPr lang="zh-CN" altLang="en-US" b="1"/>
              <a:t>，并使其增加校验位后的代码中“</a:t>
            </a:r>
            <a:r>
              <a:rPr lang="en-US" altLang="zh-CN" b="1"/>
              <a:t>1”</a:t>
            </a:r>
            <a:r>
              <a:rPr lang="zh-CN" altLang="en-US" b="1"/>
              <a:t>的个数为奇数，则称为</a:t>
            </a:r>
            <a:r>
              <a:rPr lang="zh-CN" altLang="en-US" b="1">
                <a:solidFill>
                  <a:srgbClr val="A50021"/>
                </a:solidFill>
              </a:rPr>
              <a:t>奇校验</a:t>
            </a:r>
            <a:r>
              <a:rPr lang="zh-CN" altLang="en-US" b="1"/>
              <a:t>；若增加校验位后的代码中“</a:t>
            </a:r>
            <a:r>
              <a:rPr lang="en-US" altLang="zh-CN" b="1"/>
              <a:t>1”</a:t>
            </a:r>
            <a:r>
              <a:rPr lang="zh-CN" altLang="en-US" b="1"/>
              <a:t>的个数为偶数，则称为</a:t>
            </a:r>
            <a:r>
              <a:rPr lang="zh-CN" altLang="en-US" b="1">
                <a:solidFill>
                  <a:srgbClr val="A50021"/>
                </a:solidFill>
              </a:rPr>
              <a:t>偶校验</a:t>
            </a:r>
            <a:r>
              <a:rPr lang="zh-CN" altLang="en-US" b="1"/>
              <a:t>。将原数据和得到的奇（偶）校验位一起进行存取或传送</a:t>
            </a:r>
            <a:r>
              <a:rPr lang="en-US" altLang="zh-CN" b="1"/>
              <a:t>(</a:t>
            </a:r>
            <a:r>
              <a:rPr lang="zh-CN" altLang="en-US" b="1"/>
              <a:t>即传送</a:t>
            </a:r>
            <a:r>
              <a:rPr lang="en-US" altLang="zh-CN" b="1"/>
              <a:t>P</a:t>
            </a:r>
            <a:r>
              <a:rPr lang="en-US" altLang="zh-CN" sz="2400" b="1"/>
              <a:t>b</a:t>
            </a:r>
            <a:r>
              <a:rPr lang="en-US" altLang="zh-CN" sz="2400" b="1" baseline="-25000"/>
              <a:t>n-1</a:t>
            </a:r>
            <a:r>
              <a:rPr lang="en-US" altLang="zh-CN" sz="2400" b="1"/>
              <a:t>b</a:t>
            </a:r>
            <a:r>
              <a:rPr lang="en-US" altLang="zh-CN" sz="2400" b="1" baseline="-25000"/>
              <a:t>n-2</a:t>
            </a:r>
            <a:r>
              <a:rPr lang="en-US" altLang="zh-CN" sz="2400" b="1"/>
              <a:t>...b</a:t>
            </a:r>
            <a:r>
              <a:rPr lang="en-US" altLang="zh-CN" sz="2400" b="1" baseline="-25000"/>
              <a:t>1</a:t>
            </a:r>
            <a:r>
              <a:rPr lang="en-US" altLang="zh-CN" sz="2400" b="1"/>
              <a:t>b</a:t>
            </a:r>
            <a:r>
              <a:rPr lang="en-US" altLang="zh-CN" sz="2400" b="1" baseline="-25000"/>
              <a:t>0</a:t>
            </a:r>
            <a:r>
              <a:rPr lang="en-US" altLang="zh-CN" b="1"/>
              <a:t>)</a:t>
            </a:r>
            <a:r>
              <a:rPr lang="zh-CN" altLang="en-US" b="1"/>
              <a:t>。</a:t>
            </a:r>
          </a:p>
        </p:txBody>
      </p:sp>
      <p:graphicFrame>
        <p:nvGraphicFramePr>
          <p:cNvPr id="1340420" name="表格 1340419">
            <a:extLst>
              <a:ext uri="{FF2B5EF4-FFF2-40B4-BE49-F238E27FC236}">
                <a16:creationId xmlns:a16="http://schemas.microsoft.com/office/drawing/2014/main" id="{3B6FA473-5372-4C5B-B550-6F363DDAEA48}"/>
              </a:ext>
            </a:extLst>
          </p:cNvPr>
          <p:cNvGraphicFramePr/>
          <p:nvPr/>
        </p:nvGraphicFramePr>
        <p:xfrm>
          <a:off x="611188" y="4581525"/>
          <a:ext cx="7777163" cy="1647825"/>
        </p:xfrm>
        <a:graphic>
          <a:graphicData uri="http://schemas.openxmlformats.org/drawingml/2006/table">
            <a:tbl>
              <a:tblPr/>
              <a:tblGrid>
                <a:gridCol w="2232025">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gridCol w="2808288">
                  <a:extLst>
                    <a:ext uri="{9D8B030D-6E8A-4147-A177-3AD203B41FA5}">
                      <a16:colId xmlns:a16="http://schemas.microsoft.com/office/drawing/2014/main" val="20002"/>
                    </a:ext>
                  </a:extLst>
                </a:gridCol>
              </a:tblGrid>
              <a:tr h="61753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b="1" dirty="0"/>
                        <a:t>数据</a:t>
                      </a:r>
                      <a:endParaRPr lang="zh-CN" altLang="en-US" b="1" baseline="-25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b="1" dirty="0"/>
                        <a:t>奇校验</a:t>
                      </a:r>
                      <a:endParaRPr lang="zh-CN" altLang="en-US" b="1" baseline="-250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b="1" dirty="0"/>
                        <a:t>偶校验</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2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t>10101010</a:t>
                      </a:r>
                    </a:p>
                    <a:p>
                      <a:pPr marL="0" lvl="0" indent="0">
                        <a:buNone/>
                      </a:pPr>
                      <a:r>
                        <a:rPr lang="en-US" altLang="zh-CN" b="1"/>
                        <a:t>01010100</a:t>
                      </a:r>
                      <a:endParaRPr lang="zh-CN" altLang="en-US"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rgbClr val="A50021"/>
                          </a:solidFill>
                        </a:rPr>
                        <a:t>1</a:t>
                      </a:r>
                      <a:r>
                        <a:rPr lang="en-US" altLang="zh-CN" b="1"/>
                        <a:t>10101010</a:t>
                      </a:r>
                    </a:p>
                    <a:p>
                      <a:pPr marL="0" lvl="0" indent="0">
                        <a:buNone/>
                      </a:pPr>
                      <a:r>
                        <a:rPr lang="en-US" altLang="zh-CN" b="1">
                          <a:solidFill>
                            <a:srgbClr val="A50021"/>
                          </a:solidFill>
                        </a:rPr>
                        <a:t>0</a:t>
                      </a:r>
                      <a:r>
                        <a:rPr lang="en-US" altLang="zh-CN" b="1"/>
                        <a:t>01010100</a:t>
                      </a:r>
                      <a:endParaRPr lang="zh-CN" altLang="en-US" b="1"/>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b="1">
                          <a:solidFill>
                            <a:srgbClr val="A50021"/>
                          </a:solidFill>
                        </a:rPr>
                        <a:t>0</a:t>
                      </a:r>
                      <a:r>
                        <a:rPr lang="en-US" altLang="zh-CN" b="1"/>
                        <a:t>10101010</a:t>
                      </a:r>
                    </a:p>
                    <a:p>
                      <a:pPr marL="0" lvl="0" indent="0">
                        <a:buNone/>
                      </a:pPr>
                      <a:r>
                        <a:rPr lang="en-US" altLang="zh-CN" b="1">
                          <a:solidFill>
                            <a:srgbClr val="A50021"/>
                          </a:solidFill>
                        </a:rPr>
                        <a:t>1</a:t>
                      </a:r>
                      <a:r>
                        <a:rPr lang="en-US" altLang="zh-CN" b="1"/>
                        <a:t>01010100</a:t>
                      </a:r>
                      <a:endParaRPr lang="zh-CN" altLang="en-US"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147905">
            <a:extLst>
              <a:ext uri="{FF2B5EF4-FFF2-40B4-BE49-F238E27FC236}">
                <a16:creationId xmlns:a16="http://schemas.microsoft.com/office/drawing/2014/main" id="{831F2A7A-29A1-4874-8B62-6B8B66EB9443}"/>
              </a:ext>
            </a:extLst>
          </p:cNvPr>
          <p:cNvSpPr>
            <a:spLocks noGrp="1" noChangeArrowheads="1"/>
          </p:cNvSpPr>
          <p:nvPr>
            <p:ph type="title"/>
          </p:nvPr>
        </p:nvSpPr>
        <p:spPr/>
        <p:txBody>
          <a:bodyPr/>
          <a:lstStyle/>
          <a:p>
            <a:r>
              <a:rPr lang="en-US" altLang="zh-CN"/>
              <a:t>1</a:t>
            </a:r>
            <a:r>
              <a:rPr lang="zh-CN" altLang="en-US"/>
              <a:t>位纠错海明码</a:t>
            </a:r>
            <a:r>
              <a:rPr lang="en-US" altLang="zh-CN"/>
              <a:t>(</a:t>
            </a:r>
            <a:r>
              <a:rPr lang="zh-CN" altLang="en-US"/>
              <a:t>原理</a:t>
            </a:r>
            <a:r>
              <a:rPr lang="en-US" altLang="zh-CN"/>
              <a:t>)</a:t>
            </a:r>
          </a:p>
        </p:txBody>
      </p:sp>
      <p:sp>
        <p:nvSpPr>
          <p:cNvPr id="79874" name="文本占位符 1147906">
            <a:extLst>
              <a:ext uri="{FF2B5EF4-FFF2-40B4-BE49-F238E27FC236}">
                <a16:creationId xmlns:a16="http://schemas.microsoft.com/office/drawing/2014/main" id="{FD61345A-FE79-4645-B6FB-395C971A4921}"/>
              </a:ext>
            </a:extLst>
          </p:cNvPr>
          <p:cNvSpPr>
            <a:spLocks noGrp="1" noChangeArrowheads="1"/>
          </p:cNvSpPr>
          <p:nvPr>
            <p:ph idx="1"/>
          </p:nvPr>
        </p:nvSpPr>
        <p:spPr>
          <a:xfrm>
            <a:off x="250825" y="1125538"/>
            <a:ext cx="8497888" cy="5472112"/>
          </a:xfrm>
        </p:spPr>
        <p:txBody>
          <a:bodyPr/>
          <a:lstStyle/>
          <a:p>
            <a:pPr marL="381000" indent="-381000">
              <a:lnSpc>
                <a:spcPct val="90000"/>
              </a:lnSpc>
            </a:pPr>
            <a:r>
              <a:rPr lang="zh-CN" altLang="en-US" b="1">
                <a:solidFill>
                  <a:srgbClr val="A50021"/>
                </a:solidFill>
              </a:rPr>
              <a:t>编码纠错理论：</a:t>
            </a:r>
            <a:r>
              <a:rPr lang="zh-CN" altLang="en-US" b="1"/>
              <a:t>任何一种编码是否具有检测能力或纠错能力，都与编码的最小距离有关。根据纠错律论：</a:t>
            </a:r>
            <a:r>
              <a:rPr lang="en-US" altLang="zh-CN" b="1"/>
              <a:t>L-1</a:t>
            </a:r>
            <a:r>
              <a:rPr lang="zh-CN" altLang="en-US" b="1"/>
              <a:t>＝</a:t>
            </a:r>
            <a:r>
              <a:rPr lang="en-US" altLang="zh-CN" b="1"/>
              <a:t>D+C </a:t>
            </a:r>
            <a:r>
              <a:rPr lang="zh-CN" altLang="en-US" b="1"/>
              <a:t>且 </a:t>
            </a:r>
            <a:r>
              <a:rPr lang="en-US" altLang="zh-CN" b="1"/>
              <a:t>D&gt;=C</a:t>
            </a:r>
          </a:p>
          <a:p>
            <a:pPr marL="800100" lvl="1" indent="-342900">
              <a:lnSpc>
                <a:spcPct val="90000"/>
              </a:lnSpc>
            </a:pPr>
            <a:r>
              <a:rPr lang="zh-CN" altLang="en-US" b="1"/>
              <a:t>即编码最小距离</a:t>
            </a:r>
            <a:r>
              <a:rPr lang="en-US" altLang="zh-CN" b="1"/>
              <a:t>L</a:t>
            </a:r>
            <a:r>
              <a:rPr lang="zh-CN" altLang="en-US" b="1"/>
              <a:t>越大，则其检测错误的位数</a:t>
            </a:r>
            <a:r>
              <a:rPr lang="en-US" altLang="zh-CN" b="1"/>
              <a:t>D</a:t>
            </a:r>
            <a:r>
              <a:rPr lang="zh-CN" altLang="en-US" b="1"/>
              <a:t>也越大，纠正错误位数</a:t>
            </a:r>
            <a:r>
              <a:rPr lang="en-US" altLang="zh-CN" b="1"/>
              <a:t>C</a:t>
            </a:r>
            <a:r>
              <a:rPr lang="zh-CN" altLang="en-US" b="1"/>
              <a:t>也越大，且纠错能力恒小于或等于检测能力。</a:t>
            </a:r>
          </a:p>
          <a:p>
            <a:pPr marL="1219200" lvl="2" indent="-304800">
              <a:lnSpc>
                <a:spcPct val="90000"/>
              </a:lnSpc>
            </a:pPr>
            <a:r>
              <a:rPr lang="zh-CN" altLang="en-US" b="1"/>
              <a:t>例如，</a:t>
            </a:r>
            <a:r>
              <a:rPr lang="en-US" altLang="zh-CN" b="1"/>
              <a:t>L</a:t>
            </a:r>
            <a:r>
              <a:rPr lang="zh-CN" altLang="en-US" b="1"/>
              <a:t>＝</a:t>
            </a:r>
            <a:r>
              <a:rPr lang="en-US" altLang="zh-CN" b="1"/>
              <a:t>3</a:t>
            </a:r>
            <a:r>
              <a:rPr lang="zh-CN" altLang="en-US" b="1"/>
              <a:t>，则</a:t>
            </a:r>
            <a:r>
              <a:rPr lang="en-US" altLang="zh-CN" b="1"/>
              <a:t>D</a:t>
            </a:r>
            <a:r>
              <a:rPr lang="zh-CN" altLang="en-US" b="1"/>
              <a:t>＝</a:t>
            </a:r>
            <a:r>
              <a:rPr lang="en-US" altLang="zh-CN" b="1"/>
              <a:t>2</a:t>
            </a:r>
            <a:r>
              <a:rPr lang="zh-CN" altLang="en-US" b="1"/>
              <a:t>，</a:t>
            </a:r>
            <a:r>
              <a:rPr lang="en-US" altLang="zh-CN" b="1"/>
              <a:t>C</a:t>
            </a:r>
            <a:r>
              <a:rPr lang="zh-CN" altLang="en-US" b="1"/>
              <a:t>＝</a:t>
            </a:r>
            <a:r>
              <a:rPr lang="en-US" altLang="zh-CN" b="1"/>
              <a:t>0</a:t>
            </a:r>
            <a:r>
              <a:rPr lang="zh-CN" altLang="en-US" b="1"/>
              <a:t>；或</a:t>
            </a:r>
            <a:r>
              <a:rPr lang="en-US" altLang="zh-CN" b="1"/>
              <a:t>D=1</a:t>
            </a:r>
            <a:r>
              <a:rPr lang="zh-CN" altLang="en-US" b="1"/>
              <a:t>，</a:t>
            </a:r>
            <a:r>
              <a:rPr lang="en-US" altLang="zh-CN" b="1"/>
              <a:t>C=1</a:t>
            </a:r>
            <a:r>
              <a:rPr lang="zh-CN" altLang="en-US" b="1"/>
              <a:t>。</a:t>
            </a:r>
          </a:p>
          <a:p>
            <a:pPr marL="800100" lvl="1" indent="-342900">
              <a:lnSpc>
                <a:spcPct val="90000"/>
              </a:lnSpc>
            </a:pPr>
            <a:r>
              <a:rPr lang="zh-CN" altLang="en-US" b="1"/>
              <a:t>增大</a:t>
            </a:r>
            <a:r>
              <a:rPr lang="en-US" altLang="zh-CN" b="1"/>
              <a:t>L</a:t>
            </a:r>
            <a:r>
              <a:rPr lang="zh-CN" altLang="en-US" b="1"/>
              <a:t>，提高检错和纠错能力。</a:t>
            </a:r>
          </a:p>
          <a:p>
            <a:pPr marL="381000" indent="-381000">
              <a:lnSpc>
                <a:spcPct val="90000"/>
              </a:lnSpc>
            </a:pPr>
            <a:r>
              <a:rPr lang="zh-CN" altLang="en-US" b="1"/>
              <a:t>海明码是由</a:t>
            </a:r>
            <a:r>
              <a:rPr lang="en-US" altLang="zh-CN" b="1"/>
              <a:t>Richard Hamming</a:t>
            </a:r>
            <a:r>
              <a:rPr lang="zh-CN" altLang="en-US" b="1"/>
              <a:t>于</a:t>
            </a:r>
            <a:r>
              <a:rPr lang="en-US" altLang="zh-CN" b="1"/>
              <a:t>1950</a:t>
            </a:r>
            <a:r>
              <a:rPr lang="zh-CN" altLang="en-US" b="1"/>
              <a:t>年提出的，它具有纠错能力。</a:t>
            </a:r>
          </a:p>
          <a:p>
            <a:pPr marL="800100" lvl="1" indent="-342900">
              <a:lnSpc>
                <a:spcPct val="90000"/>
              </a:lnSpc>
            </a:pPr>
            <a:r>
              <a:rPr lang="zh-CN" altLang="en-US" b="1"/>
              <a:t>海明校验码不仅能发现出错，而且还能指出哪一位出错。</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162241">
            <a:extLst>
              <a:ext uri="{FF2B5EF4-FFF2-40B4-BE49-F238E27FC236}">
                <a16:creationId xmlns:a16="http://schemas.microsoft.com/office/drawing/2014/main" id="{5AA65B16-4339-431A-9012-3867944D1F08}"/>
              </a:ext>
            </a:extLst>
          </p:cNvPr>
          <p:cNvSpPr>
            <a:spLocks noGrp="1" noChangeArrowheads="1"/>
          </p:cNvSpPr>
          <p:nvPr>
            <p:ph type="title"/>
          </p:nvPr>
        </p:nvSpPr>
        <p:spPr/>
        <p:txBody>
          <a:bodyPr/>
          <a:lstStyle/>
          <a:p>
            <a:r>
              <a:rPr lang="zh-CN" altLang="en-US"/>
              <a:t>海明校验码</a:t>
            </a:r>
            <a:r>
              <a:rPr lang="en-US" altLang="zh-CN"/>
              <a:t>(</a:t>
            </a:r>
            <a:r>
              <a:rPr lang="zh-CN" altLang="en-US"/>
              <a:t>校验位数</a:t>
            </a:r>
            <a:r>
              <a:rPr lang="en-US" altLang="zh-CN"/>
              <a:t>)</a:t>
            </a:r>
          </a:p>
        </p:txBody>
      </p:sp>
      <p:sp>
        <p:nvSpPr>
          <p:cNvPr id="81922" name="文本占位符 1162242">
            <a:extLst>
              <a:ext uri="{FF2B5EF4-FFF2-40B4-BE49-F238E27FC236}">
                <a16:creationId xmlns:a16="http://schemas.microsoft.com/office/drawing/2014/main" id="{63E58C52-EEE1-46D7-9AEE-E6115A34884B}"/>
              </a:ext>
            </a:extLst>
          </p:cNvPr>
          <p:cNvSpPr>
            <a:spLocks noGrp="1" noChangeArrowheads="1"/>
          </p:cNvSpPr>
          <p:nvPr>
            <p:ph idx="1"/>
          </p:nvPr>
        </p:nvSpPr>
        <p:spPr>
          <a:xfrm>
            <a:off x="323850" y="3213100"/>
            <a:ext cx="8229600" cy="3384550"/>
          </a:xfrm>
        </p:spPr>
        <p:txBody>
          <a:bodyPr/>
          <a:lstStyle/>
          <a:p>
            <a:pPr marL="990600" lvl="1" indent="-533400">
              <a:lnSpc>
                <a:spcPct val="90000"/>
              </a:lnSpc>
            </a:pPr>
            <a:r>
              <a:rPr lang="zh-CN" altLang="en-US"/>
              <a:t>海明码需要几位校验码？</a:t>
            </a:r>
          </a:p>
          <a:p>
            <a:pPr marL="1371600" lvl="2" indent="-457200">
              <a:lnSpc>
                <a:spcPct val="90000"/>
              </a:lnSpc>
              <a:buFontTx/>
              <a:buNone/>
            </a:pPr>
            <a:r>
              <a:rPr lang="zh-CN" altLang="en-US"/>
              <a:t>数据位</a:t>
            </a:r>
            <a:r>
              <a:rPr lang="en-US" altLang="zh-CN" i="1"/>
              <a:t>k         </a:t>
            </a:r>
            <a:r>
              <a:rPr lang="zh-CN" altLang="en-US"/>
              <a:t>校验位</a:t>
            </a:r>
            <a:r>
              <a:rPr lang="en-US" altLang="zh-CN" i="1"/>
              <a:t>r          </a:t>
            </a:r>
            <a:r>
              <a:rPr lang="zh-CN" altLang="en-US"/>
              <a:t>总位数</a:t>
            </a:r>
            <a:r>
              <a:rPr lang="en-US" altLang="zh-CN" i="1"/>
              <a:t>n</a:t>
            </a:r>
          </a:p>
          <a:p>
            <a:pPr marL="1371600" lvl="2" indent="-457200">
              <a:lnSpc>
                <a:spcPct val="90000"/>
              </a:lnSpc>
              <a:buFontTx/>
              <a:buNone/>
            </a:pPr>
            <a:r>
              <a:rPr lang="en-US" altLang="zh-CN"/>
              <a:t>      1                    2                     3</a:t>
            </a:r>
          </a:p>
          <a:p>
            <a:pPr marL="1371600" lvl="2" indent="-457200">
              <a:lnSpc>
                <a:spcPct val="90000"/>
              </a:lnSpc>
              <a:buFontTx/>
              <a:buNone/>
            </a:pPr>
            <a:r>
              <a:rPr lang="en-US" altLang="zh-CN"/>
              <a:t>   2~4                   3                   5~7</a:t>
            </a:r>
          </a:p>
          <a:p>
            <a:pPr marL="1371600" lvl="2" indent="-457200">
              <a:lnSpc>
                <a:spcPct val="90000"/>
              </a:lnSpc>
              <a:buFontTx/>
              <a:buNone/>
            </a:pPr>
            <a:r>
              <a:rPr lang="en-US" altLang="zh-CN"/>
              <a:t>   5~11                 4                   9~15</a:t>
            </a:r>
          </a:p>
          <a:p>
            <a:pPr marL="1371600" lvl="2" indent="-457200">
              <a:lnSpc>
                <a:spcPct val="90000"/>
              </a:lnSpc>
              <a:buFontTx/>
              <a:buNone/>
            </a:pPr>
            <a:r>
              <a:rPr lang="en-US" altLang="zh-CN"/>
              <a:t>  12~26                5                 17~31</a:t>
            </a:r>
          </a:p>
          <a:p>
            <a:pPr marL="1371600" lvl="2" indent="-457200">
              <a:lnSpc>
                <a:spcPct val="90000"/>
              </a:lnSpc>
              <a:buFontTx/>
              <a:buNone/>
            </a:pPr>
            <a:r>
              <a:rPr lang="en-US" altLang="zh-CN"/>
              <a:t>  27~57                6                 33~63</a:t>
            </a:r>
          </a:p>
          <a:p>
            <a:pPr marL="1371600" lvl="2" indent="-457200">
              <a:lnSpc>
                <a:spcPct val="90000"/>
              </a:lnSpc>
              <a:buFontTx/>
              <a:buNone/>
            </a:pPr>
            <a:r>
              <a:rPr lang="en-US" altLang="zh-CN"/>
              <a:t>  58~120              7                 65~127</a:t>
            </a:r>
          </a:p>
        </p:txBody>
      </p:sp>
      <p:sp>
        <p:nvSpPr>
          <p:cNvPr id="81923" name="矩形 1162243">
            <a:extLst>
              <a:ext uri="{FF2B5EF4-FFF2-40B4-BE49-F238E27FC236}">
                <a16:creationId xmlns:a16="http://schemas.microsoft.com/office/drawing/2014/main" id="{D93ED65E-96AA-4AF3-ACC1-1C2B5D9C9EBA}"/>
              </a:ext>
            </a:extLst>
          </p:cNvPr>
          <p:cNvSpPr>
            <a:spLocks noChangeArrowheads="1"/>
          </p:cNvSpPr>
          <p:nvPr/>
        </p:nvSpPr>
        <p:spPr bwMode="auto">
          <a:xfrm>
            <a:off x="323850" y="1125538"/>
            <a:ext cx="84963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Font typeface="Arial" panose="020B0604020202020204" pitchFamily="34" charset="0"/>
              <a:buChar char="•"/>
            </a:pPr>
            <a:r>
              <a:rPr lang="zh-CN" altLang="en-US" sz="2800">
                <a:ea typeface="楷体_GB2312" pitchFamily="49" charset="-122"/>
              </a:rPr>
              <a:t>设有</a:t>
            </a:r>
            <a:r>
              <a:rPr lang="en-US" altLang="zh-CN" sz="2800"/>
              <a:t>k</a:t>
            </a:r>
            <a:r>
              <a:rPr lang="zh-CN" altLang="en-US" sz="2800">
                <a:ea typeface="楷体_GB2312" pitchFamily="49" charset="-122"/>
              </a:rPr>
              <a:t>位数据，</a:t>
            </a:r>
            <a:r>
              <a:rPr lang="en-US" altLang="zh-CN" sz="2800"/>
              <a:t>r</a:t>
            </a:r>
            <a:r>
              <a:rPr lang="zh-CN" altLang="en-US" sz="2800">
                <a:ea typeface="楷体_GB2312" pitchFamily="49" charset="-122"/>
              </a:rPr>
              <a:t>位校验位。 </a:t>
            </a:r>
            <a:r>
              <a:rPr lang="en-US" altLang="zh-CN" sz="2800"/>
              <a:t>r</a:t>
            </a:r>
            <a:r>
              <a:rPr lang="zh-CN" altLang="en-US" sz="2800">
                <a:ea typeface="楷体_GB2312" pitchFamily="49" charset="-122"/>
              </a:rPr>
              <a:t>位校验位表明有</a:t>
            </a:r>
            <a:r>
              <a:rPr lang="en-US" altLang="zh-CN" sz="2800"/>
              <a:t>0</a:t>
            </a:r>
            <a:r>
              <a:rPr lang="zh-CN" altLang="en-US" sz="2800">
                <a:ea typeface="楷体_GB2312" pitchFamily="49" charset="-122"/>
              </a:rPr>
              <a:t>到</a:t>
            </a:r>
            <a:r>
              <a:rPr lang="en-US" altLang="zh-CN" sz="2800"/>
              <a:t>2</a:t>
            </a:r>
            <a:r>
              <a:rPr lang="en-US" altLang="zh-CN" sz="2800" baseline="30000"/>
              <a:t>r</a:t>
            </a:r>
            <a:r>
              <a:rPr lang="en-US" altLang="zh-CN" sz="2800"/>
              <a:t>-1</a:t>
            </a:r>
            <a:r>
              <a:rPr lang="zh-CN" altLang="en-US" sz="2800">
                <a:ea typeface="楷体_GB2312" pitchFamily="49" charset="-122"/>
              </a:rPr>
              <a:t>个共</a:t>
            </a:r>
            <a:r>
              <a:rPr lang="en-US" altLang="zh-CN" sz="2800"/>
              <a:t>2</a:t>
            </a:r>
            <a:r>
              <a:rPr lang="en-US" altLang="zh-CN" sz="2800" baseline="30000"/>
              <a:t>r</a:t>
            </a:r>
            <a:r>
              <a:rPr lang="zh-CN" altLang="en-US" sz="2800">
                <a:ea typeface="楷体_GB2312" pitchFamily="49" charset="-122"/>
              </a:rPr>
              <a:t>个组合。若用</a:t>
            </a:r>
            <a:r>
              <a:rPr lang="en-US" altLang="zh-CN" sz="2800"/>
              <a:t>0</a:t>
            </a:r>
            <a:r>
              <a:rPr lang="zh-CN" altLang="en-US" sz="2800">
                <a:ea typeface="楷体_GB2312" pitchFamily="49" charset="-122"/>
              </a:rPr>
              <a:t>表示无差错，则剩余</a:t>
            </a:r>
            <a:r>
              <a:rPr lang="en-US" altLang="zh-CN" sz="2800"/>
              <a:t>2</a:t>
            </a:r>
            <a:r>
              <a:rPr lang="en-US" altLang="zh-CN" sz="2800" baseline="30000"/>
              <a:t>r</a:t>
            </a:r>
            <a:r>
              <a:rPr lang="en-US" altLang="zh-CN" sz="2800"/>
              <a:t>-1</a:t>
            </a:r>
            <a:r>
              <a:rPr lang="zh-CN" altLang="en-US" sz="2800">
                <a:ea typeface="楷体_GB2312" pitchFamily="49" charset="-122"/>
              </a:rPr>
              <a:t>个值表示有差错，并指出错在第几位。由于差错可能发生在</a:t>
            </a:r>
            <a:r>
              <a:rPr lang="en-US" altLang="zh-CN" sz="2800"/>
              <a:t>k</a:t>
            </a:r>
            <a:r>
              <a:rPr lang="zh-CN" altLang="en-US" sz="2800">
                <a:ea typeface="楷体_GB2312" pitchFamily="49" charset="-122"/>
              </a:rPr>
              <a:t>个数据位中或</a:t>
            </a:r>
            <a:r>
              <a:rPr lang="en-US" altLang="zh-CN" sz="2800"/>
              <a:t>r</a:t>
            </a:r>
            <a:r>
              <a:rPr lang="zh-CN" altLang="en-US" sz="2800">
                <a:ea typeface="楷体_GB2312" pitchFamily="49" charset="-122"/>
              </a:rPr>
              <a:t>个校验位中，因此有：</a:t>
            </a:r>
          </a:p>
          <a:p>
            <a:pPr>
              <a:lnSpc>
                <a:spcPct val="80000"/>
              </a:lnSpc>
              <a:spcBef>
                <a:spcPct val="20000"/>
              </a:spcBef>
            </a:pPr>
            <a:r>
              <a:rPr lang="zh-CN" altLang="en-US" sz="2800">
                <a:ea typeface="楷体_GB2312" pitchFamily="49" charset="-122"/>
              </a:rPr>
              <a:t>             </a:t>
            </a:r>
            <a:r>
              <a:rPr lang="en-US" altLang="zh-CN" sz="2800"/>
              <a:t>2</a:t>
            </a:r>
            <a:r>
              <a:rPr lang="en-US" altLang="zh-CN" sz="2800" baseline="30000"/>
              <a:t>r</a:t>
            </a:r>
            <a:r>
              <a:rPr lang="en-US" altLang="zh-CN" sz="2800"/>
              <a:t>–1</a:t>
            </a:r>
            <a:r>
              <a:rPr lang="en-US" altLang="zh-CN" sz="2800">
                <a:sym typeface="Symbol" panose="05050102010706020507" pitchFamily="18" charset="2"/>
              </a:rPr>
              <a:t>r+k</a:t>
            </a:r>
            <a:r>
              <a:rPr lang="en-US" altLang="zh-CN" sz="3200"/>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163265">
            <a:extLst>
              <a:ext uri="{FF2B5EF4-FFF2-40B4-BE49-F238E27FC236}">
                <a16:creationId xmlns:a16="http://schemas.microsoft.com/office/drawing/2014/main" id="{4FB10B62-2227-45B4-A325-B6C09786B4C0}"/>
              </a:ext>
            </a:extLst>
          </p:cNvPr>
          <p:cNvSpPr>
            <a:spLocks noGrp="1" noChangeArrowheads="1"/>
          </p:cNvSpPr>
          <p:nvPr>
            <p:ph type="title"/>
          </p:nvPr>
        </p:nvSpPr>
        <p:spPr/>
        <p:txBody>
          <a:bodyPr/>
          <a:lstStyle/>
          <a:p>
            <a:r>
              <a:rPr lang="zh-CN" altLang="en-US"/>
              <a:t>海明校验码</a:t>
            </a:r>
            <a:r>
              <a:rPr lang="en-US" altLang="zh-CN"/>
              <a:t>(</a:t>
            </a:r>
            <a:r>
              <a:rPr lang="zh-CN" altLang="en-US"/>
              <a:t>校验位置</a:t>
            </a:r>
            <a:r>
              <a:rPr lang="en-US" altLang="zh-CN"/>
              <a:t>)</a:t>
            </a:r>
          </a:p>
        </p:txBody>
      </p:sp>
      <p:sp>
        <p:nvSpPr>
          <p:cNvPr id="82946" name="文本占位符 1163266">
            <a:extLst>
              <a:ext uri="{FF2B5EF4-FFF2-40B4-BE49-F238E27FC236}">
                <a16:creationId xmlns:a16="http://schemas.microsoft.com/office/drawing/2014/main" id="{F2E0EA64-29E1-411A-97E9-F2963C53CFC2}"/>
              </a:ext>
            </a:extLst>
          </p:cNvPr>
          <p:cNvSpPr>
            <a:spLocks noGrp="1" noChangeArrowheads="1"/>
          </p:cNvSpPr>
          <p:nvPr>
            <p:ph idx="1"/>
          </p:nvPr>
        </p:nvSpPr>
        <p:spPr/>
        <p:txBody>
          <a:bodyPr/>
          <a:lstStyle/>
          <a:p>
            <a:pPr lvl="1">
              <a:lnSpc>
                <a:spcPct val="90000"/>
              </a:lnSpc>
            </a:pPr>
            <a:r>
              <a:rPr lang="zh-CN" altLang="en-US"/>
              <a:t>校验位和数据位是如何排列的</a:t>
            </a:r>
          </a:p>
          <a:p>
            <a:pPr lvl="1">
              <a:lnSpc>
                <a:spcPct val="90000"/>
              </a:lnSpc>
              <a:buFontTx/>
              <a:buNone/>
            </a:pPr>
            <a:r>
              <a:rPr lang="zh-CN" altLang="en-US" sz="2400"/>
              <a:t>    校验位排列在  </a:t>
            </a:r>
            <a:r>
              <a:rPr lang="en-US" altLang="zh-CN" sz="3200"/>
              <a:t>2</a:t>
            </a:r>
            <a:r>
              <a:rPr lang="en-US" altLang="zh-CN" sz="3200" baseline="30000"/>
              <a:t>i–1</a:t>
            </a:r>
            <a:r>
              <a:rPr lang="en-US" altLang="zh-CN" sz="2400"/>
              <a:t> (i =0,1,2,</a:t>
            </a:r>
            <a:r>
              <a:rPr lang="en-US" altLang="zh-CN" sz="2400">
                <a:ea typeface="PMingLiU" panose="02020500000000000000" pitchFamily="18" charset="-120"/>
              </a:rPr>
              <a:t>…</a:t>
            </a:r>
            <a:r>
              <a:rPr lang="en-US" altLang="zh-CN" sz="2400"/>
              <a:t>)</a:t>
            </a:r>
            <a:r>
              <a:rPr lang="zh-CN" altLang="en-US" sz="2400"/>
              <a:t>的位置上</a:t>
            </a:r>
          </a:p>
          <a:p>
            <a:pPr lvl="1">
              <a:lnSpc>
                <a:spcPct val="90000"/>
              </a:lnSpc>
              <a:buFontTx/>
              <a:buNone/>
            </a:pPr>
            <a:r>
              <a:rPr lang="zh-CN" altLang="en-US" sz="2400"/>
              <a:t>    例</a:t>
            </a:r>
            <a:r>
              <a:rPr lang="en-US" altLang="zh-CN" sz="2400"/>
              <a:t>1</a:t>
            </a:r>
            <a:r>
              <a:rPr lang="zh-CN" altLang="en-US" sz="2400"/>
              <a:t>：有一个</a:t>
            </a:r>
            <a:r>
              <a:rPr lang="en-US" altLang="zh-CN" sz="2400"/>
              <a:t>4</a:t>
            </a:r>
            <a:r>
              <a:rPr lang="zh-CN" altLang="en-US" sz="2400"/>
              <a:t>位数为</a:t>
            </a:r>
            <a:r>
              <a:rPr lang="en-US" altLang="zh-CN" sz="2400"/>
              <a:t>D</a:t>
            </a:r>
            <a:r>
              <a:rPr lang="en-US" altLang="zh-CN" sz="2400" baseline="-25000"/>
              <a:t>4</a:t>
            </a:r>
            <a:r>
              <a:rPr lang="en-US" altLang="zh-CN" sz="2400"/>
              <a:t>D</a:t>
            </a:r>
            <a:r>
              <a:rPr lang="en-US" altLang="zh-CN" sz="2400" baseline="-25000"/>
              <a:t>3</a:t>
            </a:r>
            <a:r>
              <a:rPr lang="en-US" altLang="zh-CN" sz="2400"/>
              <a:t>D</a:t>
            </a:r>
            <a:r>
              <a:rPr lang="en-US" altLang="zh-CN" sz="2400" baseline="-25000"/>
              <a:t>2</a:t>
            </a:r>
            <a:r>
              <a:rPr lang="en-US" altLang="zh-CN" sz="2400"/>
              <a:t>D</a:t>
            </a:r>
            <a:r>
              <a:rPr lang="en-US" altLang="zh-CN" sz="2400" baseline="-25000"/>
              <a:t>1</a:t>
            </a:r>
            <a:r>
              <a:rPr lang="en-US" altLang="zh-CN" sz="2400"/>
              <a:t>,</a:t>
            </a:r>
            <a:r>
              <a:rPr lang="zh-CN" altLang="en-US" sz="2400"/>
              <a:t>需要</a:t>
            </a:r>
            <a:r>
              <a:rPr lang="en-US" altLang="zh-CN" sz="2400"/>
              <a:t>3</a:t>
            </a:r>
            <a:r>
              <a:rPr lang="zh-CN" altLang="en-US" sz="2400"/>
              <a:t>位校验码</a:t>
            </a:r>
            <a:r>
              <a:rPr lang="en-US" altLang="zh-CN" sz="2400"/>
              <a:t>P</a:t>
            </a:r>
            <a:r>
              <a:rPr lang="en-US" altLang="zh-CN" sz="2400" baseline="-25000"/>
              <a:t>3</a:t>
            </a:r>
            <a:r>
              <a:rPr lang="en-US" altLang="zh-CN" sz="2400"/>
              <a:t>P</a:t>
            </a:r>
            <a:r>
              <a:rPr lang="en-US" altLang="zh-CN" sz="2400" baseline="-25000"/>
              <a:t>2</a:t>
            </a:r>
            <a:r>
              <a:rPr lang="en-US" altLang="zh-CN" sz="2400"/>
              <a:t>P</a:t>
            </a:r>
            <a:r>
              <a:rPr lang="en-US" altLang="zh-CN" sz="2400" baseline="-25000"/>
              <a:t>1</a:t>
            </a:r>
            <a:r>
              <a:rPr lang="zh-CN" altLang="en-US" sz="2400"/>
              <a:t>，由此生成一个海明码</a:t>
            </a:r>
          </a:p>
          <a:p>
            <a:pPr lvl="1">
              <a:lnSpc>
                <a:spcPct val="90000"/>
              </a:lnSpc>
              <a:buFontTx/>
              <a:buNone/>
            </a:pPr>
            <a:r>
              <a:rPr lang="zh-CN" altLang="en-US" sz="2400"/>
              <a:t>            </a:t>
            </a:r>
            <a:r>
              <a:rPr lang="en-US" altLang="zh-CN" sz="2400"/>
              <a:t>7   6   5   4  3   2  1                                           </a:t>
            </a:r>
          </a:p>
          <a:p>
            <a:pPr lvl="1">
              <a:lnSpc>
                <a:spcPct val="90000"/>
              </a:lnSpc>
              <a:buFontTx/>
              <a:buNone/>
            </a:pPr>
            <a:r>
              <a:rPr lang="en-US" altLang="zh-CN" sz="2400"/>
              <a:t>            D</a:t>
            </a:r>
            <a:r>
              <a:rPr lang="en-US" altLang="zh-CN" sz="2400" baseline="-25000"/>
              <a:t>4 </a:t>
            </a:r>
            <a:r>
              <a:rPr lang="en-US" altLang="zh-CN" sz="2400"/>
              <a:t>D</a:t>
            </a:r>
            <a:r>
              <a:rPr lang="en-US" altLang="zh-CN" sz="2400" baseline="-25000"/>
              <a:t>3 </a:t>
            </a:r>
            <a:r>
              <a:rPr lang="en-US" altLang="zh-CN" sz="2400"/>
              <a:t>D</a:t>
            </a:r>
            <a:r>
              <a:rPr lang="en-US" altLang="zh-CN" sz="2400" baseline="-25000"/>
              <a:t>2 </a:t>
            </a:r>
            <a:r>
              <a:rPr lang="en-US" altLang="zh-CN" sz="2400"/>
              <a:t>P</a:t>
            </a:r>
            <a:r>
              <a:rPr lang="en-US" altLang="zh-CN" sz="2400" baseline="-25000"/>
              <a:t>3 </a:t>
            </a:r>
            <a:r>
              <a:rPr lang="en-US" altLang="zh-CN" sz="2400"/>
              <a:t>D</a:t>
            </a:r>
            <a:r>
              <a:rPr lang="en-US" altLang="zh-CN" sz="2400" baseline="-25000"/>
              <a:t>1 </a:t>
            </a:r>
            <a:r>
              <a:rPr lang="en-US" altLang="zh-CN" sz="2400"/>
              <a:t>P</a:t>
            </a:r>
            <a:r>
              <a:rPr lang="en-US" altLang="zh-CN" sz="2400" baseline="-25000"/>
              <a:t>2 </a:t>
            </a:r>
            <a:r>
              <a:rPr lang="en-US" altLang="zh-CN" sz="2400"/>
              <a:t>P</a:t>
            </a:r>
            <a:r>
              <a:rPr lang="en-US" altLang="zh-CN" sz="2400" baseline="-25000"/>
              <a:t>1</a:t>
            </a:r>
          </a:p>
          <a:p>
            <a:pPr lvl="1">
              <a:lnSpc>
                <a:spcPct val="90000"/>
              </a:lnSpc>
              <a:buFontTx/>
              <a:buNone/>
            </a:pPr>
            <a:r>
              <a:rPr lang="en-US" altLang="zh-CN" sz="2400" baseline="-25000"/>
              <a:t>                                       </a:t>
            </a:r>
            <a:r>
              <a:rPr lang="en-US" altLang="zh-CN" sz="2400" baseline="30000"/>
              <a:t> </a:t>
            </a:r>
            <a:r>
              <a:rPr lang="en-US" altLang="zh-CN" sz="2400"/>
              <a:t>2</a:t>
            </a:r>
            <a:r>
              <a:rPr lang="en-US" altLang="zh-CN" sz="2400" baseline="30000"/>
              <a:t>2</a:t>
            </a:r>
            <a:r>
              <a:rPr lang="en-US" altLang="zh-CN" sz="2400" baseline="-25000"/>
              <a:t>         </a:t>
            </a:r>
            <a:r>
              <a:rPr lang="en-US" altLang="zh-CN" sz="2400"/>
              <a:t>2</a:t>
            </a:r>
            <a:r>
              <a:rPr lang="en-US" altLang="zh-CN" sz="2400" baseline="30000"/>
              <a:t>1  </a:t>
            </a:r>
            <a:r>
              <a:rPr lang="en-US" altLang="zh-CN" sz="2400"/>
              <a:t>2</a:t>
            </a:r>
            <a:r>
              <a:rPr lang="en-US" altLang="zh-CN" sz="2400" baseline="30000"/>
              <a:t>0</a:t>
            </a:r>
          </a:p>
          <a:p>
            <a:pPr lvl="1">
              <a:lnSpc>
                <a:spcPct val="90000"/>
              </a:lnSpc>
              <a:buFontTx/>
              <a:buNone/>
            </a:pPr>
            <a:r>
              <a:rPr lang="en-US" altLang="zh-CN" sz="2400"/>
              <a:t>     </a:t>
            </a:r>
            <a:r>
              <a:rPr lang="zh-CN" altLang="en-US" sz="2400"/>
              <a:t>例</a:t>
            </a:r>
            <a:r>
              <a:rPr lang="en-US" altLang="zh-CN" sz="2400"/>
              <a:t>2</a:t>
            </a:r>
            <a:r>
              <a:rPr lang="zh-CN" altLang="en-US" sz="2400"/>
              <a:t>：</a:t>
            </a:r>
            <a:r>
              <a:rPr lang="zh-CN" altLang="en-US" sz="2400" baseline="30000"/>
              <a:t> </a:t>
            </a:r>
            <a:r>
              <a:rPr lang="zh-CN" altLang="en-US" sz="2400"/>
              <a:t>有一字节的信息需生成海明码</a:t>
            </a:r>
          </a:p>
          <a:p>
            <a:pPr lvl="1">
              <a:lnSpc>
                <a:spcPct val="90000"/>
              </a:lnSpc>
              <a:buFontTx/>
              <a:buNone/>
            </a:pPr>
            <a:r>
              <a:rPr lang="zh-CN" altLang="en-US" sz="2400"/>
              <a:t>           </a:t>
            </a:r>
            <a:r>
              <a:rPr lang="en-US" altLang="zh-CN" sz="2000"/>
              <a:t>12  11  10   9   8    7   6    5   4   3   2    1</a:t>
            </a:r>
            <a:r>
              <a:rPr lang="en-US" altLang="zh-CN" sz="2400"/>
              <a:t> </a:t>
            </a:r>
          </a:p>
          <a:p>
            <a:pPr lvl="1">
              <a:lnSpc>
                <a:spcPct val="90000"/>
              </a:lnSpc>
              <a:buFontTx/>
              <a:buNone/>
            </a:pPr>
            <a:r>
              <a:rPr lang="en-US" altLang="zh-CN" sz="2400"/>
              <a:t>            D</a:t>
            </a:r>
            <a:r>
              <a:rPr lang="en-US" altLang="zh-CN" sz="2400" baseline="-25000"/>
              <a:t>8 </a:t>
            </a:r>
            <a:r>
              <a:rPr lang="en-US" altLang="zh-CN" sz="2400"/>
              <a:t>D</a:t>
            </a:r>
            <a:r>
              <a:rPr lang="en-US" altLang="zh-CN" sz="2400" baseline="-25000"/>
              <a:t>7 </a:t>
            </a:r>
            <a:r>
              <a:rPr lang="en-US" altLang="zh-CN" sz="2400"/>
              <a:t>D</a:t>
            </a:r>
            <a:r>
              <a:rPr lang="en-US" altLang="zh-CN" sz="2400" baseline="-25000"/>
              <a:t>6 </a:t>
            </a:r>
            <a:r>
              <a:rPr lang="en-US" altLang="zh-CN" sz="2400"/>
              <a:t>D</a:t>
            </a:r>
            <a:r>
              <a:rPr lang="en-US" altLang="zh-CN" sz="2400" baseline="-25000"/>
              <a:t>5 </a:t>
            </a:r>
            <a:r>
              <a:rPr lang="en-US" altLang="zh-CN" sz="2400"/>
              <a:t>P</a:t>
            </a:r>
            <a:r>
              <a:rPr lang="en-US" altLang="zh-CN" sz="2400" baseline="-25000"/>
              <a:t>4</a:t>
            </a:r>
            <a:r>
              <a:rPr lang="en-US" altLang="zh-CN" sz="2400"/>
              <a:t> D</a:t>
            </a:r>
            <a:r>
              <a:rPr lang="en-US" altLang="zh-CN" sz="2400" baseline="-25000"/>
              <a:t>4 </a:t>
            </a:r>
            <a:r>
              <a:rPr lang="en-US" altLang="zh-CN" sz="2400"/>
              <a:t>D</a:t>
            </a:r>
            <a:r>
              <a:rPr lang="en-US" altLang="zh-CN" sz="2400" baseline="-25000"/>
              <a:t>3 </a:t>
            </a:r>
            <a:r>
              <a:rPr lang="en-US" altLang="zh-CN" sz="2400"/>
              <a:t>D</a:t>
            </a:r>
            <a:r>
              <a:rPr lang="en-US" altLang="zh-CN" sz="2400" baseline="-25000"/>
              <a:t>2 </a:t>
            </a:r>
            <a:r>
              <a:rPr lang="en-US" altLang="zh-CN" sz="2400"/>
              <a:t>P</a:t>
            </a:r>
            <a:r>
              <a:rPr lang="en-US" altLang="zh-CN" sz="2400" baseline="-25000"/>
              <a:t>3 </a:t>
            </a:r>
            <a:r>
              <a:rPr lang="en-US" altLang="zh-CN" sz="2400"/>
              <a:t>D</a:t>
            </a:r>
            <a:r>
              <a:rPr lang="en-US" altLang="zh-CN" sz="2400" baseline="-25000"/>
              <a:t>1 </a:t>
            </a:r>
            <a:r>
              <a:rPr lang="en-US" altLang="zh-CN" sz="2400"/>
              <a:t>P</a:t>
            </a:r>
            <a:r>
              <a:rPr lang="en-US" altLang="zh-CN" sz="2400" baseline="-25000"/>
              <a:t>2 </a:t>
            </a:r>
            <a:r>
              <a:rPr lang="en-US" altLang="zh-CN" sz="2400"/>
              <a:t>P</a:t>
            </a:r>
            <a:r>
              <a:rPr lang="en-US" altLang="zh-CN" sz="2400" baseline="-25000"/>
              <a:t>1</a:t>
            </a:r>
          </a:p>
          <a:p>
            <a:pPr lvl="1">
              <a:lnSpc>
                <a:spcPct val="90000"/>
              </a:lnSpc>
              <a:buFontTx/>
              <a:buNone/>
            </a:pPr>
            <a:r>
              <a:rPr lang="en-US" altLang="zh-CN" sz="2400" baseline="-25000"/>
              <a:t>                                               </a:t>
            </a:r>
            <a:r>
              <a:rPr lang="en-US" altLang="zh-CN" sz="2400"/>
              <a:t>8                 4       2  1</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164289">
            <a:extLst>
              <a:ext uri="{FF2B5EF4-FFF2-40B4-BE49-F238E27FC236}">
                <a16:creationId xmlns:a16="http://schemas.microsoft.com/office/drawing/2014/main" id="{81E66DC1-C9E8-4426-A056-05972031DFD2}"/>
              </a:ext>
            </a:extLst>
          </p:cNvPr>
          <p:cNvSpPr>
            <a:spLocks noGrp="1" noChangeArrowheads="1"/>
          </p:cNvSpPr>
          <p:nvPr>
            <p:ph type="title"/>
          </p:nvPr>
        </p:nvSpPr>
        <p:spPr/>
        <p:txBody>
          <a:bodyPr/>
          <a:lstStyle/>
          <a:p>
            <a:r>
              <a:rPr lang="zh-CN" altLang="en-US"/>
              <a:t>校验位取值公式及计算举例</a:t>
            </a:r>
          </a:p>
        </p:txBody>
      </p:sp>
      <p:sp>
        <p:nvSpPr>
          <p:cNvPr id="83970" name="文本占位符 1164290">
            <a:extLst>
              <a:ext uri="{FF2B5EF4-FFF2-40B4-BE49-F238E27FC236}">
                <a16:creationId xmlns:a16="http://schemas.microsoft.com/office/drawing/2014/main" id="{400EC934-F023-4F2A-8299-C2CD327C9CC6}"/>
              </a:ext>
            </a:extLst>
          </p:cNvPr>
          <p:cNvSpPr>
            <a:spLocks noGrp="1" noChangeArrowheads="1"/>
          </p:cNvSpPr>
          <p:nvPr>
            <p:ph idx="1"/>
          </p:nvPr>
        </p:nvSpPr>
        <p:spPr>
          <a:xfrm>
            <a:off x="457200" y="1066800"/>
            <a:ext cx="8229600" cy="5562600"/>
          </a:xfrm>
        </p:spPr>
        <p:txBody>
          <a:bodyPr/>
          <a:lstStyle/>
          <a:p>
            <a:pPr>
              <a:lnSpc>
                <a:spcPct val="80000"/>
              </a:lnSpc>
            </a:pPr>
            <a:r>
              <a:rPr lang="zh-CN" altLang="en-US" sz="2400"/>
              <a:t>海明码的校验位</a:t>
            </a:r>
            <a:r>
              <a:rPr lang="en-US" altLang="zh-CN" sz="2400"/>
              <a:t>P</a:t>
            </a:r>
            <a:r>
              <a:rPr lang="en-US" altLang="zh-CN" sz="2400" baseline="-25000"/>
              <a:t>i</a:t>
            </a:r>
            <a:r>
              <a:rPr lang="zh-CN" altLang="en-US" sz="2400"/>
              <a:t>和数值位</a:t>
            </a:r>
            <a:r>
              <a:rPr lang="en-US" altLang="zh-CN" sz="2400"/>
              <a:t>D</a:t>
            </a:r>
            <a:r>
              <a:rPr lang="en-US" altLang="zh-CN" sz="2400" baseline="-25000"/>
              <a:t>i</a:t>
            </a:r>
            <a:r>
              <a:rPr lang="zh-CN" altLang="en-US" sz="2400"/>
              <a:t>的关系</a:t>
            </a:r>
          </a:p>
          <a:p>
            <a:pPr lvl="1">
              <a:lnSpc>
                <a:spcPct val="80000"/>
              </a:lnSpc>
            </a:pPr>
            <a:r>
              <a:rPr lang="zh-CN" altLang="en-US" sz="1800"/>
              <a:t>设</a:t>
            </a:r>
            <a:r>
              <a:rPr lang="en-US" altLang="zh-CN" sz="1800"/>
              <a:t>k</a:t>
            </a:r>
            <a:r>
              <a:rPr lang="zh-CN" altLang="en-US" sz="1800"/>
              <a:t>位数据，</a:t>
            </a:r>
            <a:r>
              <a:rPr lang="en-US" altLang="zh-CN" sz="1800"/>
              <a:t>r</a:t>
            </a:r>
            <a:r>
              <a:rPr lang="zh-CN" altLang="en-US" sz="1800"/>
              <a:t>位校验码，把</a:t>
            </a:r>
            <a:r>
              <a:rPr lang="en-US" altLang="zh-CN" sz="1800"/>
              <a:t>k+r=m</a:t>
            </a:r>
            <a:r>
              <a:rPr lang="zh-CN" altLang="en-US" sz="1800"/>
              <a:t>个数据记为</a:t>
            </a:r>
            <a:r>
              <a:rPr lang="en-US" altLang="zh-CN" sz="1800"/>
              <a:t>H</a:t>
            </a:r>
            <a:r>
              <a:rPr lang="en-US" altLang="zh-CN" sz="1800" baseline="-25000"/>
              <a:t>m</a:t>
            </a:r>
            <a:r>
              <a:rPr lang="en-US" altLang="zh-CN" sz="1800"/>
              <a:t>H</a:t>
            </a:r>
            <a:r>
              <a:rPr lang="en-US" altLang="zh-CN" sz="1800" baseline="-25000"/>
              <a:t>m-1</a:t>
            </a:r>
            <a:r>
              <a:rPr lang="en-US" altLang="zh-CN" sz="1800"/>
              <a:t>... H</a:t>
            </a:r>
            <a:r>
              <a:rPr lang="en-US" altLang="zh-CN" sz="1800" baseline="-25000"/>
              <a:t>2</a:t>
            </a:r>
            <a:r>
              <a:rPr lang="en-US" altLang="zh-CN" sz="1800"/>
              <a:t>H</a:t>
            </a:r>
            <a:r>
              <a:rPr lang="en-US" altLang="zh-CN" sz="1800" baseline="-25000"/>
              <a:t>1</a:t>
            </a:r>
            <a:r>
              <a:rPr lang="zh-CN" altLang="zh-CN" sz="1800"/>
              <a:t>(海明码）</a:t>
            </a:r>
            <a:r>
              <a:rPr lang="en-US" altLang="zh-CN" sz="1800"/>
              <a:t>,</a:t>
            </a:r>
            <a:r>
              <a:rPr lang="zh-CN" altLang="en-US" sz="1800"/>
              <a:t>每个校验位</a:t>
            </a:r>
            <a:r>
              <a:rPr lang="en-US" altLang="zh-CN" sz="1800"/>
              <a:t>P</a:t>
            </a:r>
            <a:r>
              <a:rPr lang="en-US" altLang="zh-CN" sz="1800" baseline="-25000"/>
              <a:t>i</a:t>
            </a:r>
            <a:r>
              <a:rPr lang="zh-CN" altLang="en-US" sz="1800"/>
              <a:t>在海明码中被分配在</a:t>
            </a:r>
            <a:r>
              <a:rPr lang="en-US" altLang="zh-CN" sz="1800"/>
              <a:t>2</a:t>
            </a:r>
            <a:r>
              <a:rPr lang="en-US" altLang="zh-CN" sz="1800" baseline="30000"/>
              <a:t>i-1</a:t>
            </a:r>
            <a:r>
              <a:rPr lang="zh-CN" altLang="en-US" sz="1800"/>
              <a:t>位置上。</a:t>
            </a:r>
            <a:endParaRPr lang="zh-CN" altLang="en-US" sz="1800">
              <a:solidFill>
                <a:srgbClr val="A50021"/>
              </a:solidFill>
            </a:endParaRPr>
          </a:p>
          <a:p>
            <a:pPr lvl="1">
              <a:lnSpc>
                <a:spcPct val="80000"/>
              </a:lnSpc>
            </a:pPr>
            <a:r>
              <a:rPr lang="en-US" altLang="en-US" sz="1800" b="1">
                <a:solidFill>
                  <a:srgbClr val="A50021"/>
                </a:solidFill>
              </a:rPr>
              <a:t>H</a:t>
            </a:r>
            <a:r>
              <a:rPr lang="en-US" altLang="zh-CN" sz="1800" b="1" baseline="-25000">
                <a:solidFill>
                  <a:srgbClr val="A50021"/>
                </a:solidFill>
              </a:rPr>
              <a:t>i</a:t>
            </a:r>
            <a:r>
              <a:rPr lang="zh-CN" altLang="en-US" sz="1800" b="1">
                <a:solidFill>
                  <a:srgbClr val="A50021"/>
                </a:solidFill>
              </a:rPr>
              <a:t>由多个校验位校验：每个海明码的位号要等于参与校验它的几个</a:t>
            </a:r>
            <a:r>
              <a:rPr lang="zh-CN" altLang="en-US" sz="1800" b="1">
                <a:solidFill>
                  <a:srgbClr val="FF0000"/>
                </a:solidFill>
              </a:rPr>
              <a:t>检验位</a:t>
            </a:r>
            <a:r>
              <a:rPr lang="en-US" altLang="zh-CN" sz="1800" b="1">
                <a:solidFill>
                  <a:srgbClr val="FF0000"/>
                </a:solidFill>
              </a:rPr>
              <a:t>(2</a:t>
            </a:r>
            <a:r>
              <a:rPr lang="en-US" altLang="zh-CN" sz="1800" b="1" baseline="30000">
                <a:solidFill>
                  <a:srgbClr val="FF0000"/>
                </a:solidFill>
              </a:rPr>
              <a:t>jx</a:t>
            </a:r>
            <a:r>
              <a:rPr lang="en-US" altLang="zh-CN" sz="1800" b="1">
                <a:solidFill>
                  <a:srgbClr val="FF0000"/>
                </a:solidFill>
              </a:rPr>
              <a:t>)</a:t>
            </a:r>
            <a:r>
              <a:rPr lang="zh-CN" altLang="en-US" sz="1800" b="1">
                <a:solidFill>
                  <a:srgbClr val="A50021"/>
                </a:solidFill>
              </a:rPr>
              <a:t>的位号之和。</a:t>
            </a:r>
            <a:endParaRPr lang="zh-CN" altLang="en-US" sz="2000" b="1"/>
          </a:p>
          <a:p>
            <a:pPr lvl="1">
              <a:lnSpc>
                <a:spcPct val="80000"/>
              </a:lnSpc>
            </a:pPr>
            <a:endParaRPr lang="zh-CN" altLang="en-US" sz="2000" b="1"/>
          </a:p>
          <a:p>
            <a:pPr lvl="1">
              <a:lnSpc>
                <a:spcPct val="80000"/>
              </a:lnSpc>
              <a:buFontTx/>
              <a:buNone/>
            </a:pPr>
            <a:r>
              <a:rPr lang="zh-CN" altLang="en-US" sz="1800"/>
              <a:t>   得：</a:t>
            </a:r>
            <a:r>
              <a:rPr lang="en-US" altLang="zh-CN" sz="1800"/>
              <a:t>H3</a:t>
            </a:r>
            <a:r>
              <a:rPr lang="zh-CN" altLang="en-US" sz="1800"/>
              <a:t>由</a:t>
            </a:r>
            <a:r>
              <a:rPr lang="en-US" altLang="zh-CN" sz="1800"/>
              <a:t>P1</a:t>
            </a:r>
            <a:r>
              <a:rPr lang="zh-CN" altLang="en-US" sz="1800"/>
              <a:t>和</a:t>
            </a:r>
            <a:r>
              <a:rPr lang="en-US" altLang="zh-CN" sz="1800"/>
              <a:t>P2</a:t>
            </a:r>
            <a:r>
              <a:rPr lang="zh-CN" altLang="en-US" sz="1800"/>
              <a:t>校验，</a:t>
            </a:r>
            <a:r>
              <a:rPr lang="en-US" altLang="zh-CN" sz="1800"/>
              <a:t>H5</a:t>
            </a:r>
            <a:r>
              <a:rPr lang="zh-CN" altLang="en-US" sz="1800"/>
              <a:t>由</a:t>
            </a:r>
            <a:r>
              <a:rPr lang="en-US" altLang="zh-CN" sz="1800"/>
              <a:t>P1</a:t>
            </a:r>
            <a:r>
              <a:rPr lang="zh-CN" altLang="en-US" sz="1800"/>
              <a:t>和</a:t>
            </a:r>
            <a:r>
              <a:rPr lang="en-US" altLang="zh-CN" sz="1800"/>
              <a:t>P4</a:t>
            </a:r>
            <a:r>
              <a:rPr lang="zh-CN" altLang="en-US" sz="1800"/>
              <a:t>校验， </a:t>
            </a:r>
            <a:r>
              <a:rPr lang="en-US" altLang="zh-CN" sz="1800"/>
              <a:t>H6</a:t>
            </a:r>
            <a:r>
              <a:rPr lang="zh-CN" altLang="en-US" sz="1800"/>
              <a:t>由</a:t>
            </a:r>
            <a:r>
              <a:rPr lang="en-US" altLang="zh-CN" sz="1800"/>
              <a:t>P2</a:t>
            </a:r>
            <a:r>
              <a:rPr lang="zh-CN" altLang="en-US" sz="1800"/>
              <a:t>和</a:t>
            </a:r>
            <a:r>
              <a:rPr lang="en-US" altLang="zh-CN" sz="1800"/>
              <a:t>P4</a:t>
            </a:r>
            <a:r>
              <a:rPr lang="zh-CN" altLang="en-US" sz="1800"/>
              <a:t>校验，</a:t>
            </a:r>
            <a:r>
              <a:rPr lang="en-US" altLang="zh-CN" sz="1800"/>
              <a:t>H7</a:t>
            </a:r>
            <a:r>
              <a:rPr lang="zh-CN" altLang="en-US" sz="1800"/>
              <a:t>由</a:t>
            </a:r>
            <a:r>
              <a:rPr lang="en-US" altLang="zh-CN" sz="1800"/>
              <a:t>P1</a:t>
            </a:r>
            <a:r>
              <a:rPr lang="zh-CN" altLang="en-US" sz="1800"/>
              <a:t>、</a:t>
            </a:r>
            <a:r>
              <a:rPr lang="en-US" altLang="zh-CN" sz="1800"/>
              <a:t>P2</a:t>
            </a:r>
            <a:r>
              <a:rPr lang="zh-CN" altLang="en-US" sz="1800"/>
              <a:t>和</a:t>
            </a:r>
            <a:r>
              <a:rPr lang="en-US" altLang="zh-CN" sz="1800"/>
              <a:t>P4</a:t>
            </a:r>
            <a:r>
              <a:rPr lang="zh-CN" altLang="en-US" sz="1800"/>
              <a:t>校验， 。。。</a:t>
            </a:r>
          </a:p>
          <a:p>
            <a:pPr lvl="1">
              <a:lnSpc>
                <a:spcPct val="80000"/>
              </a:lnSpc>
              <a:buFontTx/>
              <a:buNone/>
            </a:pPr>
            <a:r>
              <a:rPr lang="zh-CN" altLang="en-US" sz="1800"/>
              <a:t>   则可得</a:t>
            </a:r>
            <a:r>
              <a:rPr lang="en-US" altLang="zh-CN" sz="1800"/>
              <a:t>P</a:t>
            </a:r>
            <a:r>
              <a:rPr lang="en-US" altLang="zh-CN" sz="1800" baseline="-25000"/>
              <a:t>i</a:t>
            </a:r>
            <a:r>
              <a:rPr lang="zh-CN" altLang="en-US" sz="1800">
                <a:solidFill>
                  <a:srgbClr val="FF0000"/>
                </a:solidFill>
              </a:rPr>
              <a:t>参与</a:t>
            </a:r>
            <a:r>
              <a:rPr lang="zh-CN" altLang="en-US" sz="1800"/>
              <a:t>第</a:t>
            </a:r>
            <a:r>
              <a:rPr lang="en-US" altLang="zh-CN" sz="1800"/>
              <a:t>j</a:t>
            </a:r>
            <a:r>
              <a:rPr lang="en-US" altLang="zh-CN" sz="1800" baseline="-25000"/>
              <a:t>1</a:t>
            </a:r>
            <a:r>
              <a:rPr lang="zh-CN" altLang="en-US" sz="1800"/>
              <a:t>、</a:t>
            </a:r>
            <a:r>
              <a:rPr lang="en-US" altLang="zh-CN" sz="1800"/>
              <a:t>j</a:t>
            </a:r>
            <a:r>
              <a:rPr lang="en-US" altLang="zh-CN" sz="1800" baseline="-25000"/>
              <a:t>2</a:t>
            </a:r>
            <a:r>
              <a:rPr lang="zh-CN" altLang="en-US" sz="1800"/>
              <a:t>、</a:t>
            </a:r>
            <a:r>
              <a:rPr lang="en-US" altLang="zh-CN" sz="1800"/>
              <a:t>…</a:t>
            </a:r>
            <a:r>
              <a:rPr lang="zh-CN" altLang="en-US" sz="1800"/>
              <a:t>、</a:t>
            </a:r>
            <a:r>
              <a:rPr lang="en-US" altLang="zh-CN" sz="1800"/>
              <a:t>j</a:t>
            </a:r>
            <a:r>
              <a:rPr lang="en-US" altLang="zh-CN" sz="1800" baseline="-25000"/>
              <a:t>x</a:t>
            </a:r>
            <a:r>
              <a:rPr lang="zh-CN" altLang="en-US" sz="1800"/>
              <a:t>个校验位的计算</a:t>
            </a:r>
            <a:r>
              <a:rPr lang="en-US" altLang="zh-CN" sz="1800"/>
              <a:t>(P1(</a:t>
            </a:r>
            <a:r>
              <a:rPr lang="en-US" altLang="zh-CN" sz="1800" baseline="30000"/>
              <a:t>j=0</a:t>
            </a:r>
            <a:r>
              <a:rPr lang="en-US" altLang="zh-CN" sz="1800"/>
              <a:t>)</a:t>
            </a:r>
            <a:r>
              <a:rPr lang="zh-CN" altLang="en-US" sz="1800"/>
              <a:t>参与</a:t>
            </a:r>
            <a:r>
              <a:rPr lang="en-US" altLang="zh-CN" sz="1800"/>
              <a:t>H3</a:t>
            </a:r>
            <a:r>
              <a:rPr lang="zh-CN" altLang="en-US" sz="1800"/>
              <a:t>、</a:t>
            </a:r>
            <a:r>
              <a:rPr lang="en-US" altLang="zh-CN" sz="1800"/>
              <a:t>H5</a:t>
            </a:r>
            <a:r>
              <a:rPr lang="zh-CN" altLang="en-US" sz="1800"/>
              <a:t>、</a:t>
            </a:r>
            <a:r>
              <a:rPr lang="en-US" altLang="zh-CN" sz="1800"/>
              <a:t>H7</a:t>
            </a:r>
            <a:r>
              <a:rPr lang="zh-CN" altLang="en-US" sz="1800"/>
              <a:t>、</a:t>
            </a:r>
            <a:r>
              <a:rPr lang="en-US" altLang="zh-CN" sz="1800"/>
              <a:t>…</a:t>
            </a:r>
            <a:r>
              <a:rPr lang="zh-CN" altLang="en-US" sz="1800"/>
              <a:t>，</a:t>
            </a:r>
            <a:r>
              <a:rPr lang="en-US" altLang="zh-CN" sz="1800"/>
              <a:t>P2(</a:t>
            </a:r>
            <a:r>
              <a:rPr lang="en-US" altLang="zh-CN" sz="1800" baseline="30000"/>
              <a:t>j=1</a:t>
            </a:r>
            <a:r>
              <a:rPr lang="en-US" altLang="zh-CN" sz="1800"/>
              <a:t>)</a:t>
            </a:r>
            <a:r>
              <a:rPr lang="zh-CN" altLang="en-US" sz="1800"/>
              <a:t>参与</a:t>
            </a:r>
            <a:r>
              <a:rPr lang="en-US" altLang="zh-CN" sz="1800"/>
              <a:t>H3</a:t>
            </a:r>
            <a:r>
              <a:rPr lang="zh-CN" altLang="en-US" sz="1800"/>
              <a:t>、</a:t>
            </a:r>
            <a:r>
              <a:rPr lang="en-US" altLang="zh-CN" sz="1800"/>
              <a:t>H6</a:t>
            </a:r>
            <a:r>
              <a:rPr lang="zh-CN" altLang="en-US" sz="1800"/>
              <a:t>、</a:t>
            </a:r>
            <a:r>
              <a:rPr lang="en-US" altLang="zh-CN" sz="1800"/>
              <a:t>H7</a:t>
            </a:r>
            <a:r>
              <a:rPr lang="zh-CN" altLang="en-US" sz="1800"/>
              <a:t>、</a:t>
            </a:r>
            <a:r>
              <a:rPr lang="en-US" altLang="zh-CN" sz="1800"/>
              <a:t>H10...</a:t>
            </a:r>
            <a:r>
              <a:rPr lang="zh-CN" altLang="en-US" sz="1800"/>
              <a:t>， </a:t>
            </a:r>
            <a:r>
              <a:rPr lang="en-US" altLang="zh-CN" sz="1800"/>
              <a:t>P3(</a:t>
            </a:r>
            <a:r>
              <a:rPr lang="en-US" altLang="zh-CN" sz="1800" baseline="30000"/>
              <a:t>j=2</a:t>
            </a:r>
            <a:r>
              <a:rPr lang="en-US" altLang="zh-CN" sz="1800"/>
              <a:t>)</a:t>
            </a:r>
            <a:r>
              <a:rPr lang="zh-CN" altLang="en-US" sz="1800"/>
              <a:t>参与</a:t>
            </a:r>
            <a:r>
              <a:rPr lang="en-US" altLang="zh-CN" sz="1800"/>
              <a:t>H5</a:t>
            </a:r>
            <a:r>
              <a:rPr lang="zh-CN" altLang="en-US" sz="1800"/>
              <a:t>、</a:t>
            </a:r>
            <a:r>
              <a:rPr lang="en-US" altLang="zh-CN" sz="1800"/>
              <a:t>H6</a:t>
            </a:r>
            <a:r>
              <a:rPr lang="zh-CN" altLang="en-US" sz="1800"/>
              <a:t>、</a:t>
            </a:r>
            <a:r>
              <a:rPr lang="en-US" altLang="zh-CN" sz="1800"/>
              <a:t>H7</a:t>
            </a:r>
            <a:r>
              <a:rPr lang="zh-CN" altLang="en-US" sz="1800"/>
              <a:t>、</a:t>
            </a:r>
            <a:r>
              <a:rPr lang="en-US" altLang="zh-CN" sz="1800"/>
              <a:t>H12...)</a:t>
            </a:r>
            <a:r>
              <a:rPr lang="zh-CN" altLang="en-US" sz="1800"/>
              <a:t>。</a:t>
            </a:r>
          </a:p>
          <a:p>
            <a:pPr lvl="1">
              <a:lnSpc>
                <a:spcPct val="80000"/>
              </a:lnSpc>
              <a:buFontTx/>
              <a:buNone/>
            </a:pPr>
            <a:endParaRPr lang="zh-CN" altLang="en-US" sz="1800" baseline="-25000"/>
          </a:p>
          <a:p>
            <a:pPr lvl="1">
              <a:lnSpc>
                <a:spcPct val="80000"/>
              </a:lnSpc>
              <a:buFontTx/>
              <a:buNone/>
            </a:pPr>
            <a:endParaRPr lang="zh-CN" altLang="en-US" sz="1800" baseline="-25000"/>
          </a:p>
          <a:p>
            <a:pPr lvl="1">
              <a:lnSpc>
                <a:spcPct val="80000"/>
              </a:lnSpc>
              <a:buFontTx/>
              <a:buNone/>
            </a:pPr>
            <a:r>
              <a:rPr lang="zh-CN" altLang="en-US" sz="2000"/>
              <a:t>例：数据位为</a:t>
            </a:r>
            <a:r>
              <a:rPr lang="en-US" altLang="zh-CN" sz="2000"/>
              <a:t>1011</a:t>
            </a:r>
            <a:r>
              <a:rPr lang="zh-CN" altLang="en-US" sz="2000"/>
              <a:t>（偶校验）</a:t>
            </a:r>
            <a:endParaRPr lang="zh-CN" altLang="en-US" sz="1800" baseline="-25000"/>
          </a:p>
          <a:p>
            <a:pPr lvl="1">
              <a:lnSpc>
                <a:spcPct val="80000"/>
              </a:lnSpc>
              <a:buFontTx/>
              <a:buNone/>
            </a:pPr>
            <a:endParaRPr lang="zh-CN" altLang="en-US" sz="1800"/>
          </a:p>
          <a:p>
            <a:pPr lvl="1">
              <a:lnSpc>
                <a:spcPct val="80000"/>
              </a:lnSpc>
              <a:buFontTx/>
              <a:buNone/>
            </a:pPr>
            <a:r>
              <a:rPr lang="en-US" altLang="zh-CN" sz="1800"/>
              <a:t>P</a:t>
            </a:r>
            <a:r>
              <a:rPr lang="en-US" altLang="zh-CN" sz="1800" baseline="-25000"/>
              <a:t>3</a:t>
            </a:r>
            <a:r>
              <a:rPr lang="en-US" altLang="zh-CN" sz="1800"/>
              <a:t>= D</a:t>
            </a:r>
            <a:r>
              <a:rPr lang="en-US" altLang="zh-CN" sz="1800" baseline="-25000"/>
              <a:t>4</a:t>
            </a:r>
            <a:r>
              <a:rPr lang="en-US" altLang="zh-CN" sz="1800">
                <a:ea typeface="PMingLiU" panose="02020500000000000000" pitchFamily="18" charset="-120"/>
              </a:rPr>
              <a:t>⊕</a:t>
            </a:r>
            <a:r>
              <a:rPr lang="en-US" altLang="zh-CN" sz="1800"/>
              <a:t>D</a:t>
            </a:r>
            <a:r>
              <a:rPr lang="en-US" altLang="zh-CN" sz="1800" baseline="-25000"/>
              <a:t>3</a:t>
            </a:r>
            <a:r>
              <a:rPr lang="en-US" altLang="zh-CN" sz="1800"/>
              <a:t> </a:t>
            </a:r>
            <a:r>
              <a:rPr lang="en-US" altLang="zh-CN" sz="1800">
                <a:ea typeface="PMingLiU" panose="02020500000000000000" pitchFamily="18" charset="-120"/>
              </a:rPr>
              <a:t>⊕</a:t>
            </a:r>
            <a:r>
              <a:rPr lang="en-US" altLang="zh-CN" sz="1800"/>
              <a:t>D</a:t>
            </a:r>
            <a:r>
              <a:rPr lang="en-US" altLang="zh-CN" sz="1800" baseline="-25000"/>
              <a:t>2</a:t>
            </a:r>
          </a:p>
          <a:p>
            <a:pPr lvl="1">
              <a:lnSpc>
                <a:spcPct val="80000"/>
              </a:lnSpc>
              <a:buFontTx/>
              <a:buNone/>
            </a:pPr>
            <a:r>
              <a:rPr lang="en-US" altLang="zh-CN" sz="1800" baseline="-25000"/>
              <a:t> </a:t>
            </a:r>
            <a:r>
              <a:rPr lang="en-US" altLang="zh-CN" sz="1800">
                <a:solidFill>
                  <a:srgbClr val="FF0000"/>
                </a:solidFill>
              </a:rPr>
              <a:t>0 =</a:t>
            </a:r>
            <a:r>
              <a:rPr lang="en-US" altLang="zh-CN" sz="1800" baseline="-25000"/>
              <a:t> </a:t>
            </a:r>
            <a:r>
              <a:rPr lang="en-US" altLang="zh-CN" sz="1800">
                <a:solidFill>
                  <a:srgbClr val="FF0000"/>
                </a:solidFill>
              </a:rPr>
              <a:t> 1  </a:t>
            </a:r>
            <a:r>
              <a:rPr lang="en-US" altLang="zh-CN" sz="1800">
                <a:ea typeface="PMingLiU" panose="02020500000000000000" pitchFamily="18" charset="-120"/>
              </a:rPr>
              <a:t>⊕</a:t>
            </a:r>
            <a:r>
              <a:rPr lang="en-US" altLang="zh-CN" sz="1800">
                <a:solidFill>
                  <a:srgbClr val="FF0000"/>
                </a:solidFill>
              </a:rPr>
              <a:t> 0  </a:t>
            </a:r>
            <a:r>
              <a:rPr lang="en-US" altLang="zh-CN" sz="1800">
                <a:ea typeface="PMingLiU" panose="02020500000000000000" pitchFamily="18" charset="-120"/>
              </a:rPr>
              <a:t>⊕</a:t>
            </a:r>
            <a:r>
              <a:rPr lang="en-US" altLang="zh-CN" sz="1800">
                <a:solidFill>
                  <a:srgbClr val="FF0000"/>
                </a:solidFill>
              </a:rPr>
              <a:t> 1</a:t>
            </a:r>
          </a:p>
          <a:p>
            <a:pPr lvl="1">
              <a:lnSpc>
                <a:spcPct val="80000"/>
              </a:lnSpc>
              <a:buFontTx/>
              <a:buNone/>
            </a:pPr>
            <a:r>
              <a:rPr lang="en-US" altLang="zh-CN" sz="1800">
                <a:ea typeface="PMingLiU" panose="02020500000000000000" pitchFamily="18" charset="-120"/>
              </a:rPr>
              <a:t>P</a:t>
            </a:r>
            <a:r>
              <a:rPr lang="en-US" altLang="zh-CN" sz="1800" baseline="-25000"/>
              <a:t>2</a:t>
            </a:r>
            <a:r>
              <a:rPr lang="en-US" altLang="zh-CN" sz="1800"/>
              <a:t>= D</a:t>
            </a:r>
            <a:r>
              <a:rPr lang="en-US" altLang="zh-CN" sz="1800" baseline="-25000"/>
              <a:t>4</a:t>
            </a:r>
            <a:r>
              <a:rPr lang="en-US" altLang="zh-CN" sz="1800"/>
              <a:t> </a:t>
            </a:r>
            <a:r>
              <a:rPr lang="en-US" altLang="zh-CN" sz="1800">
                <a:ea typeface="PMingLiU" panose="02020500000000000000" pitchFamily="18" charset="-120"/>
              </a:rPr>
              <a:t>⊕</a:t>
            </a:r>
            <a:r>
              <a:rPr lang="en-US" altLang="zh-CN" sz="1800"/>
              <a:t>D</a:t>
            </a:r>
            <a:r>
              <a:rPr lang="en-US" altLang="zh-CN" sz="1800" baseline="-25000"/>
              <a:t>3</a:t>
            </a:r>
            <a:r>
              <a:rPr lang="en-US" altLang="zh-CN" sz="1800"/>
              <a:t> </a:t>
            </a:r>
            <a:r>
              <a:rPr lang="en-US" altLang="zh-CN" sz="1800">
                <a:ea typeface="PMingLiU" panose="02020500000000000000" pitchFamily="18" charset="-120"/>
              </a:rPr>
              <a:t>⊕</a:t>
            </a:r>
            <a:r>
              <a:rPr lang="en-US" altLang="zh-CN" sz="1800"/>
              <a:t>D</a:t>
            </a:r>
            <a:r>
              <a:rPr lang="en-US" altLang="zh-CN" sz="1800" baseline="-25000"/>
              <a:t>1</a:t>
            </a:r>
          </a:p>
          <a:p>
            <a:pPr lvl="1">
              <a:lnSpc>
                <a:spcPct val="80000"/>
              </a:lnSpc>
              <a:buFontTx/>
              <a:buNone/>
            </a:pPr>
            <a:r>
              <a:rPr lang="en-US" altLang="zh-CN" sz="1800" baseline="-25000"/>
              <a:t> </a:t>
            </a:r>
            <a:r>
              <a:rPr lang="en-US" altLang="zh-CN" sz="1800">
                <a:solidFill>
                  <a:srgbClr val="FF0000"/>
                </a:solidFill>
              </a:rPr>
              <a:t>0 =</a:t>
            </a:r>
            <a:r>
              <a:rPr lang="en-US" altLang="zh-CN" sz="1800" baseline="-25000"/>
              <a:t> </a:t>
            </a:r>
            <a:r>
              <a:rPr lang="en-US" altLang="zh-CN" sz="1800">
                <a:solidFill>
                  <a:srgbClr val="FF0000"/>
                </a:solidFill>
              </a:rPr>
              <a:t> 1  </a:t>
            </a:r>
            <a:r>
              <a:rPr lang="en-US" altLang="zh-CN" sz="1800">
                <a:ea typeface="PMingLiU" panose="02020500000000000000" pitchFamily="18" charset="-120"/>
              </a:rPr>
              <a:t>⊕</a:t>
            </a:r>
            <a:r>
              <a:rPr lang="en-US" altLang="zh-CN" sz="1800">
                <a:solidFill>
                  <a:srgbClr val="FF0000"/>
                </a:solidFill>
              </a:rPr>
              <a:t> 0  </a:t>
            </a:r>
            <a:r>
              <a:rPr lang="en-US" altLang="zh-CN" sz="1800">
                <a:ea typeface="PMingLiU" panose="02020500000000000000" pitchFamily="18" charset="-120"/>
              </a:rPr>
              <a:t>⊕</a:t>
            </a:r>
            <a:r>
              <a:rPr lang="en-US" altLang="zh-CN" sz="1800">
                <a:solidFill>
                  <a:srgbClr val="FF0000"/>
                </a:solidFill>
              </a:rPr>
              <a:t> 1</a:t>
            </a:r>
          </a:p>
          <a:p>
            <a:pPr lvl="1">
              <a:lnSpc>
                <a:spcPct val="80000"/>
              </a:lnSpc>
              <a:buFontTx/>
              <a:buNone/>
            </a:pPr>
            <a:r>
              <a:rPr lang="en-US" altLang="zh-CN" sz="1800"/>
              <a:t>P</a:t>
            </a:r>
            <a:r>
              <a:rPr lang="en-US" altLang="zh-CN" sz="1800" baseline="-25000"/>
              <a:t>1 </a:t>
            </a:r>
            <a:r>
              <a:rPr lang="en-US" altLang="zh-CN" sz="1800">
                <a:ea typeface="PMingLiU" panose="02020500000000000000" pitchFamily="18" charset="-120"/>
              </a:rPr>
              <a:t>= </a:t>
            </a:r>
            <a:r>
              <a:rPr lang="en-US" altLang="zh-CN" sz="1800"/>
              <a:t>D</a:t>
            </a:r>
            <a:r>
              <a:rPr lang="en-US" altLang="zh-CN" sz="1800" baseline="-25000"/>
              <a:t>4</a:t>
            </a:r>
            <a:r>
              <a:rPr lang="en-US" altLang="zh-CN" sz="1800"/>
              <a:t> </a:t>
            </a:r>
            <a:r>
              <a:rPr lang="en-US" altLang="zh-CN" sz="1800">
                <a:ea typeface="PMingLiU" panose="02020500000000000000" pitchFamily="18" charset="-120"/>
              </a:rPr>
              <a:t>⊕</a:t>
            </a:r>
            <a:r>
              <a:rPr lang="en-US" altLang="zh-CN" sz="1800"/>
              <a:t>D</a:t>
            </a:r>
            <a:r>
              <a:rPr lang="en-US" altLang="zh-CN" sz="1800" baseline="-25000"/>
              <a:t>2</a:t>
            </a:r>
            <a:r>
              <a:rPr lang="en-US" altLang="zh-CN" sz="1800"/>
              <a:t> </a:t>
            </a:r>
            <a:r>
              <a:rPr lang="en-US" altLang="zh-CN" sz="1800">
                <a:ea typeface="PMingLiU" panose="02020500000000000000" pitchFamily="18" charset="-120"/>
              </a:rPr>
              <a:t>⊕</a:t>
            </a:r>
            <a:r>
              <a:rPr lang="en-US" altLang="zh-CN" sz="1800"/>
              <a:t>D</a:t>
            </a:r>
            <a:r>
              <a:rPr lang="en-US" altLang="zh-CN" sz="1800" baseline="-25000"/>
              <a:t>1</a:t>
            </a:r>
          </a:p>
          <a:p>
            <a:pPr lvl="1">
              <a:lnSpc>
                <a:spcPct val="80000"/>
              </a:lnSpc>
              <a:buFontTx/>
              <a:buNone/>
            </a:pPr>
            <a:r>
              <a:rPr lang="en-US" altLang="zh-CN" sz="1800" baseline="-25000"/>
              <a:t> </a:t>
            </a:r>
            <a:r>
              <a:rPr lang="en-US" altLang="zh-CN" sz="1800">
                <a:solidFill>
                  <a:srgbClr val="FF0000"/>
                </a:solidFill>
              </a:rPr>
              <a:t>1 =</a:t>
            </a:r>
            <a:r>
              <a:rPr lang="en-US" altLang="zh-CN" sz="1800" baseline="-25000"/>
              <a:t> </a:t>
            </a:r>
            <a:r>
              <a:rPr lang="en-US" altLang="zh-CN" sz="1800">
                <a:solidFill>
                  <a:srgbClr val="FF0000"/>
                </a:solidFill>
              </a:rPr>
              <a:t> 1  </a:t>
            </a:r>
            <a:r>
              <a:rPr lang="en-US" altLang="zh-CN" sz="1800">
                <a:ea typeface="PMingLiU" panose="02020500000000000000" pitchFamily="18" charset="-120"/>
              </a:rPr>
              <a:t>⊕</a:t>
            </a:r>
            <a:r>
              <a:rPr lang="en-US" altLang="zh-CN" sz="1800">
                <a:solidFill>
                  <a:srgbClr val="FF0000"/>
                </a:solidFill>
              </a:rPr>
              <a:t> 1  </a:t>
            </a:r>
            <a:r>
              <a:rPr lang="en-US" altLang="zh-CN" sz="1800">
                <a:ea typeface="PMingLiU" panose="02020500000000000000" pitchFamily="18" charset="-120"/>
              </a:rPr>
              <a:t>⊕</a:t>
            </a:r>
            <a:r>
              <a:rPr lang="en-US" altLang="zh-CN" sz="1800">
                <a:solidFill>
                  <a:srgbClr val="FF0000"/>
                </a:solidFill>
              </a:rPr>
              <a:t> 1</a:t>
            </a:r>
          </a:p>
        </p:txBody>
      </p:sp>
      <p:graphicFrame>
        <p:nvGraphicFramePr>
          <p:cNvPr id="1164425" name="表格 1164424">
            <a:extLst>
              <a:ext uri="{FF2B5EF4-FFF2-40B4-BE49-F238E27FC236}">
                <a16:creationId xmlns:a16="http://schemas.microsoft.com/office/drawing/2014/main" id="{B59C745E-2AE0-4B1F-A5A9-87EFFE095D75}"/>
              </a:ext>
            </a:extLst>
          </p:cNvPr>
          <p:cNvGraphicFramePr/>
          <p:nvPr/>
        </p:nvGraphicFramePr>
        <p:xfrm>
          <a:off x="4572000" y="3860800"/>
          <a:ext cx="4114800" cy="2225673"/>
        </p:xfrm>
        <a:graphic>
          <a:graphicData uri="http://schemas.openxmlformats.org/drawingml/2006/table">
            <a:tbl>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tblGrid>
              <a:tr h="45733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H</a:t>
                      </a:r>
                      <a:endParaRPr lang="zh-CN" altLang="en-US" sz="2400"/>
                    </a:p>
                  </a:txBody>
                  <a:tcPr marT="45733" marB="45733">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7</a:t>
                      </a:r>
                      <a:endParaRPr lang="zh-CN" altLang="en-US" sz="24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6</a:t>
                      </a:r>
                      <a:endParaRPr lang="zh-CN" altLang="en-US" sz="24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5</a:t>
                      </a:r>
                      <a:endParaRPr lang="zh-CN" altLang="en-US" sz="24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4</a:t>
                      </a:r>
                      <a:endParaRPr lang="zh-CN" altLang="en-US" sz="24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3</a:t>
                      </a:r>
                      <a:endParaRPr lang="zh-CN" altLang="en-US" sz="24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endParaRPr lang="zh-CN" altLang="en-US" sz="24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1</a:t>
                      </a:r>
                      <a:endParaRPr lang="zh-CN" altLang="en-US" sz="2400"/>
                    </a:p>
                  </a:txBody>
                  <a:tcPr marT="45733" marB="45733">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35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400" baseline="30000" dirty="0"/>
                    </a:p>
                  </a:txBody>
                  <a:tcPr marT="45733" marB="45733">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D</a:t>
                      </a:r>
                      <a:r>
                        <a:rPr lang="en-US" altLang="zh-CN" sz="2000" baseline="-25000">
                          <a:solidFill>
                            <a:schemeClr val="accent2"/>
                          </a:solidFill>
                        </a:rPr>
                        <a:t>4</a:t>
                      </a:r>
                      <a:endParaRPr lang="zh-CN" altLang="en-US" sz="2000" baseline="-25000">
                        <a:solidFill>
                          <a:schemeClr val="accent2"/>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D</a:t>
                      </a:r>
                      <a:r>
                        <a:rPr lang="en-US" altLang="zh-CN" sz="2000" baseline="-25000">
                          <a:solidFill>
                            <a:schemeClr val="accent2"/>
                          </a:solidFill>
                        </a:rPr>
                        <a:t>3</a:t>
                      </a:r>
                      <a:endParaRPr lang="zh-CN" altLang="en-US" sz="2000" baseline="-25000">
                        <a:solidFill>
                          <a:schemeClr val="accent2"/>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D</a:t>
                      </a:r>
                      <a:r>
                        <a:rPr lang="en-US" altLang="zh-CN" sz="2000" baseline="-25000">
                          <a:solidFill>
                            <a:schemeClr val="accent2"/>
                          </a:solidFill>
                        </a:rPr>
                        <a:t>2</a:t>
                      </a:r>
                      <a:endParaRPr lang="zh-CN" altLang="en-US" sz="2000" baseline="-25000">
                        <a:solidFill>
                          <a:schemeClr val="accent2"/>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P</a:t>
                      </a:r>
                      <a:r>
                        <a:rPr lang="en-US" altLang="zh-CN" sz="2000" baseline="-25000">
                          <a:solidFill>
                            <a:schemeClr val="accent2"/>
                          </a:solidFill>
                        </a:rPr>
                        <a:t>3</a:t>
                      </a:r>
                      <a:endParaRPr lang="zh-CN" altLang="en-US" sz="2000" baseline="-25000">
                        <a:solidFill>
                          <a:schemeClr val="accent2"/>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D</a:t>
                      </a:r>
                      <a:r>
                        <a:rPr lang="en-US" altLang="zh-CN" sz="2000" baseline="-25000">
                          <a:solidFill>
                            <a:schemeClr val="accent2"/>
                          </a:solidFill>
                        </a:rPr>
                        <a:t>1</a:t>
                      </a:r>
                      <a:endParaRPr lang="zh-CN" altLang="en-US" sz="2000" baseline="-25000">
                        <a:solidFill>
                          <a:schemeClr val="accent2"/>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P</a:t>
                      </a:r>
                      <a:r>
                        <a:rPr lang="en-US" altLang="zh-CN" sz="2000" baseline="-25000">
                          <a:solidFill>
                            <a:schemeClr val="accent2"/>
                          </a:solidFill>
                        </a:rPr>
                        <a:t>2</a:t>
                      </a:r>
                      <a:endParaRPr lang="zh-CN" altLang="en-US" sz="2000" baseline="-25000">
                        <a:solidFill>
                          <a:schemeClr val="accent2"/>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chemeClr val="accent2"/>
                          </a:solidFill>
                        </a:rPr>
                        <a:t>P</a:t>
                      </a:r>
                      <a:r>
                        <a:rPr lang="en-US" altLang="zh-CN" sz="2000" baseline="-25000">
                          <a:solidFill>
                            <a:schemeClr val="accent2"/>
                          </a:solidFill>
                        </a:rPr>
                        <a:t>1</a:t>
                      </a:r>
                      <a:endParaRPr lang="zh-CN" altLang="en-US" sz="2000">
                        <a:solidFill>
                          <a:schemeClr val="accent2"/>
                        </a:solidFill>
                      </a:endParaRPr>
                    </a:p>
                  </a:txBody>
                  <a:tcPr marT="45733" marB="45733">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3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r>
                        <a:rPr lang="en-US" altLang="zh-CN" sz="2400" baseline="30000"/>
                        <a:t>2</a:t>
                      </a:r>
                      <a:endParaRPr lang="zh-CN" altLang="en-US" sz="2400" baseline="30000"/>
                    </a:p>
                  </a:txBody>
                  <a:tcPr marT="45733" marB="45733">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4</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3</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2</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rgbClr val="FF0000"/>
                          </a:solidFill>
                        </a:rPr>
                        <a:t>P</a:t>
                      </a:r>
                      <a:r>
                        <a:rPr lang="en-US" altLang="zh-CN" sz="2000" baseline="-25000">
                          <a:solidFill>
                            <a:srgbClr val="FF0000"/>
                          </a:solidFill>
                        </a:rPr>
                        <a:t>3</a:t>
                      </a:r>
                      <a:endParaRPr lang="zh-CN" altLang="en-US" sz="2000" baseline="-25000">
                        <a:solidFill>
                          <a:srgbClr val="FF0000"/>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med" len="med"/>
                      <a:tailEnd type="none" w="med" len="med"/>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33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r>
                        <a:rPr lang="en-US" altLang="zh-CN" sz="2400" baseline="30000"/>
                        <a:t>1</a:t>
                      </a:r>
                      <a:endParaRPr lang="zh-CN" altLang="en-US" sz="2400" baseline="30000"/>
                    </a:p>
                  </a:txBody>
                  <a:tcPr marT="45733" marB="45733">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4</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3</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1</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rgbClr val="FF0000"/>
                          </a:solidFill>
                        </a:rPr>
                        <a:t>P</a:t>
                      </a:r>
                      <a:r>
                        <a:rPr lang="en-US" altLang="zh-CN" sz="2000" baseline="-25000">
                          <a:solidFill>
                            <a:srgbClr val="FF0000"/>
                          </a:solidFill>
                        </a:rPr>
                        <a:t>2</a:t>
                      </a:r>
                      <a:endParaRPr lang="zh-CN" altLang="en-US" sz="2000" baseline="-25000">
                        <a:solidFill>
                          <a:srgbClr val="FF0000"/>
                        </a:solidFill>
                      </a:endParaRPr>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33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a:t>2</a:t>
                      </a:r>
                      <a:r>
                        <a:rPr lang="en-US" altLang="zh-CN" sz="2400" baseline="30000"/>
                        <a:t>0</a:t>
                      </a:r>
                      <a:endParaRPr lang="zh-CN" altLang="en-US" sz="2400" baseline="30000"/>
                    </a:p>
                  </a:txBody>
                  <a:tcPr marT="45733" marB="45733">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4</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2</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t>D</a:t>
                      </a:r>
                      <a:r>
                        <a:rPr lang="en-US" altLang="zh-CN" sz="2000" baseline="-25000"/>
                        <a:t>1</a:t>
                      </a:r>
                      <a:endParaRPr lang="zh-CN" altLang="en-US" sz="2000" baseline="-2500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p>
                  </a:txBody>
                  <a:tcPr marT="45733" marB="45733">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楷体_GB2312" pitchFamily="49"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000">
                          <a:solidFill>
                            <a:srgbClr val="FF0000"/>
                          </a:solidFill>
                        </a:rPr>
                        <a:t>P</a:t>
                      </a:r>
                      <a:r>
                        <a:rPr lang="en-US" altLang="zh-CN" sz="2000" baseline="-25000">
                          <a:solidFill>
                            <a:srgbClr val="FF0000"/>
                          </a:solidFill>
                        </a:rPr>
                        <a:t>1</a:t>
                      </a:r>
                      <a:endParaRPr lang="zh-CN" altLang="en-US" sz="2000" baseline="-25000">
                        <a:solidFill>
                          <a:srgbClr val="FF0000"/>
                        </a:solidFill>
                      </a:endParaRPr>
                    </a:p>
                  </a:txBody>
                  <a:tcPr marT="45733" marB="45733">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4027" name="对象 1164401">
            <a:extLst>
              <a:ext uri="{FF2B5EF4-FFF2-40B4-BE49-F238E27FC236}">
                <a16:creationId xmlns:a16="http://schemas.microsoft.com/office/drawing/2014/main" id="{7C2077B4-1AAC-4126-A197-B09813A0BDFE}"/>
              </a:ext>
            </a:extLst>
          </p:cNvPr>
          <p:cNvGraphicFramePr>
            <a:graphicFrameLocks/>
          </p:cNvGraphicFramePr>
          <p:nvPr/>
        </p:nvGraphicFramePr>
        <p:xfrm>
          <a:off x="3132138" y="2205038"/>
          <a:ext cx="5522912" cy="446087"/>
        </p:xfrm>
        <a:graphic>
          <a:graphicData uri="http://schemas.openxmlformats.org/presentationml/2006/ole">
            <mc:AlternateContent xmlns:mc="http://schemas.openxmlformats.org/markup-compatibility/2006">
              <mc:Choice xmlns:v="urn:schemas-microsoft-com:vml" Requires="v">
                <p:oleObj spid="_x0000_s84049" r:id="rId4" imgW="2728132" imgH="253780" progId="Equation.3">
                  <p:embed/>
                </p:oleObj>
              </mc:Choice>
              <mc:Fallback>
                <p:oleObj r:id="rId4" imgW="2728132" imgH="253780" progId="Equation.3">
                  <p:embed/>
                  <p:pic>
                    <p:nvPicPr>
                      <p:cNvPr id="0" name="对象 116440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2205038"/>
                        <a:ext cx="55229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4028" name="矩形 1164403">
            <a:extLst>
              <a:ext uri="{FF2B5EF4-FFF2-40B4-BE49-F238E27FC236}">
                <a16:creationId xmlns:a16="http://schemas.microsoft.com/office/drawing/2014/main" id="{48ABABB1-C5C5-4F8E-BB6C-31D8933FC470}"/>
              </a:ext>
            </a:extLst>
          </p:cNvPr>
          <p:cNvSpPr>
            <a:spLocks noChangeArrowheads="1"/>
          </p:cNvSpPr>
          <p:nvPr/>
        </p:nvSpPr>
        <p:spPr bwMode="auto">
          <a:xfrm>
            <a:off x="2770188" y="6381750"/>
            <a:ext cx="328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FF0000"/>
                </a:solidFill>
                <a:ea typeface="楷体_GB2312" pitchFamily="49" charset="-122"/>
              </a:rPr>
              <a:t>最后 海明码为</a:t>
            </a:r>
            <a:r>
              <a:rPr lang="en-US" altLang="zh-CN" sz="2400" b="1">
                <a:ea typeface="楷体_GB2312" pitchFamily="49" charset="-122"/>
              </a:rPr>
              <a:t>101</a:t>
            </a:r>
            <a:r>
              <a:rPr lang="en-US" altLang="zh-CN" sz="2400" b="1">
                <a:solidFill>
                  <a:srgbClr val="FF0000"/>
                </a:solidFill>
                <a:ea typeface="楷体_GB2312" pitchFamily="49" charset="-122"/>
              </a:rPr>
              <a:t>0</a:t>
            </a:r>
            <a:r>
              <a:rPr lang="en-US" altLang="zh-CN" sz="2400" b="1">
                <a:ea typeface="楷体_GB2312" pitchFamily="49" charset="-122"/>
              </a:rPr>
              <a:t>1</a:t>
            </a:r>
            <a:r>
              <a:rPr lang="en-US" altLang="zh-CN" sz="2400" b="1">
                <a:solidFill>
                  <a:srgbClr val="FF0000"/>
                </a:solidFill>
                <a:ea typeface="楷体_GB2312" pitchFamily="49" charset="-122"/>
              </a:rPr>
              <a:t>01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167361">
            <a:extLst>
              <a:ext uri="{FF2B5EF4-FFF2-40B4-BE49-F238E27FC236}">
                <a16:creationId xmlns:a16="http://schemas.microsoft.com/office/drawing/2014/main" id="{AF63B20D-E941-4C94-940C-ABFCD2862160}"/>
              </a:ext>
            </a:extLst>
          </p:cNvPr>
          <p:cNvSpPr>
            <a:spLocks noGrp="1" noChangeArrowheads="1"/>
          </p:cNvSpPr>
          <p:nvPr>
            <p:ph type="title"/>
          </p:nvPr>
        </p:nvSpPr>
        <p:spPr/>
        <p:txBody>
          <a:bodyPr/>
          <a:lstStyle/>
          <a:p>
            <a:r>
              <a:rPr lang="zh-CN" altLang="en-US"/>
              <a:t>海明码的纠错原理</a:t>
            </a:r>
          </a:p>
        </p:txBody>
      </p:sp>
      <p:sp>
        <p:nvSpPr>
          <p:cNvPr id="86018" name="文本占位符 1167362">
            <a:extLst>
              <a:ext uri="{FF2B5EF4-FFF2-40B4-BE49-F238E27FC236}">
                <a16:creationId xmlns:a16="http://schemas.microsoft.com/office/drawing/2014/main" id="{53B68D18-0AC8-44F8-B5D2-0586D315C345}"/>
              </a:ext>
            </a:extLst>
          </p:cNvPr>
          <p:cNvSpPr>
            <a:spLocks noGrp="1" noChangeArrowheads="1"/>
          </p:cNvSpPr>
          <p:nvPr>
            <p:ph idx="1"/>
          </p:nvPr>
        </p:nvSpPr>
        <p:spPr>
          <a:xfrm>
            <a:off x="395288" y="1268413"/>
            <a:ext cx="8497887" cy="4876800"/>
          </a:xfrm>
        </p:spPr>
        <p:txBody>
          <a:bodyPr/>
          <a:lstStyle/>
          <a:p>
            <a:r>
              <a:rPr lang="zh-CN" altLang="en-US"/>
              <a:t>海明码的接收端的公式</a:t>
            </a:r>
            <a:r>
              <a:rPr lang="en-US" altLang="zh-CN"/>
              <a:t>:</a:t>
            </a:r>
          </a:p>
          <a:p>
            <a:pPr lvl="1"/>
            <a:r>
              <a:rPr lang="en-US" altLang="zh-CN"/>
              <a:t>S</a:t>
            </a:r>
            <a:r>
              <a:rPr lang="en-US" altLang="zh-CN" sz="2400" baseline="-25000"/>
              <a:t>3</a:t>
            </a:r>
            <a:r>
              <a:rPr lang="en-US" altLang="zh-CN"/>
              <a:t>= </a:t>
            </a:r>
            <a:r>
              <a:rPr lang="en-US" altLang="zh-CN" sz="2400"/>
              <a:t>P</a:t>
            </a:r>
            <a:r>
              <a:rPr lang="en-US" altLang="zh-CN" sz="2400" baseline="-25000"/>
              <a:t>3</a:t>
            </a:r>
            <a:r>
              <a:rPr lang="en-US" altLang="zh-CN" sz="2400">
                <a:ea typeface="PMingLiU" panose="02020500000000000000" pitchFamily="18" charset="-120"/>
              </a:rPr>
              <a:t>⊕</a:t>
            </a:r>
            <a:r>
              <a:rPr lang="en-US" altLang="zh-CN" sz="2400"/>
              <a:t> D</a:t>
            </a:r>
            <a:r>
              <a:rPr lang="en-US" altLang="zh-CN" sz="2400" baseline="-25000"/>
              <a:t>4</a:t>
            </a:r>
            <a:r>
              <a:rPr lang="en-US" altLang="zh-CN" sz="2400">
                <a:ea typeface="PMingLiU" panose="02020500000000000000" pitchFamily="18" charset="-120"/>
              </a:rPr>
              <a:t>⊕</a:t>
            </a:r>
            <a:r>
              <a:rPr lang="en-US" altLang="zh-CN" sz="2400"/>
              <a:t>D</a:t>
            </a:r>
            <a:r>
              <a:rPr lang="en-US" altLang="zh-CN" sz="2400" baseline="-25000"/>
              <a:t>3</a:t>
            </a:r>
            <a:r>
              <a:rPr lang="en-US" altLang="zh-CN" sz="2400"/>
              <a:t> </a:t>
            </a:r>
            <a:r>
              <a:rPr lang="en-US" altLang="zh-CN" sz="2400">
                <a:ea typeface="PMingLiU" panose="02020500000000000000" pitchFamily="18" charset="-120"/>
              </a:rPr>
              <a:t>⊕</a:t>
            </a:r>
            <a:r>
              <a:rPr lang="en-US" altLang="zh-CN" sz="2400"/>
              <a:t>D</a:t>
            </a:r>
            <a:r>
              <a:rPr lang="en-US" altLang="zh-CN" sz="2400" baseline="-25000"/>
              <a:t>2</a:t>
            </a:r>
          </a:p>
          <a:p>
            <a:pPr lvl="1">
              <a:buFontTx/>
              <a:buNone/>
            </a:pPr>
            <a:r>
              <a:rPr lang="en-US" altLang="zh-CN" sz="2400" baseline="-25000"/>
              <a:t>      </a:t>
            </a:r>
            <a:r>
              <a:rPr lang="en-US" altLang="zh-CN"/>
              <a:t>S</a:t>
            </a:r>
            <a:r>
              <a:rPr lang="en-US" altLang="zh-CN" sz="2400" baseline="-25000"/>
              <a:t>2</a:t>
            </a:r>
            <a:r>
              <a:rPr lang="en-US" altLang="zh-CN"/>
              <a:t>=</a:t>
            </a:r>
            <a:r>
              <a:rPr lang="en-US" altLang="zh-CN" sz="2400"/>
              <a:t> </a:t>
            </a:r>
            <a:r>
              <a:rPr lang="en-US" altLang="zh-CN" sz="2400">
                <a:ea typeface="PMingLiU" panose="02020500000000000000" pitchFamily="18" charset="-120"/>
              </a:rPr>
              <a:t>P</a:t>
            </a:r>
            <a:r>
              <a:rPr lang="en-US" altLang="zh-CN" sz="2400" baseline="-25000"/>
              <a:t>2</a:t>
            </a:r>
            <a:r>
              <a:rPr lang="en-US" altLang="zh-CN" sz="2400">
                <a:ea typeface="PMingLiU" panose="02020500000000000000" pitchFamily="18" charset="-120"/>
              </a:rPr>
              <a:t>⊕</a:t>
            </a:r>
            <a:r>
              <a:rPr lang="en-US" altLang="zh-CN" sz="2400"/>
              <a:t>D</a:t>
            </a:r>
            <a:r>
              <a:rPr lang="en-US" altLang="zh-CN" sz="2400" baseline="-25000"/>
              <a:t>4</a:t>
            </a:r>
            <a:r>
              <a:rPr lang="en-US" altLang="zh-CN" sz="2400"/>
              <a:t> </a:t>
            </a:r>
            <a:r>
              <a:rPr lang="en-US" altLang="zh-CN" sz="2400">
                <a:ea typeface="PMingLiU" panose="02020500000000000000" pitchFamily="18" charset="-120"/>
              </a:rPr>
              <a:t>⊕</a:t>
            </a:r>
            <a:r>
              <a:rPr lang="en-US" altLang="zh-CN" sz="2400"/>
              <a:t>D</a:t>
            </a:r>
            <a:r>
              <a:rPr lang="en-US" altLang="zh-CN" sz="2400" baseline="-25000"/>
              <a:t>3</a:t>
            </a:r>
            <a:r>
              <a:rPr lang="en-US" altLang="zh-CN" sz="2400"/>
              <a:t> </a:t>
            </a:r>
            <a:r>
              <a:rPr lang="en-US" altLang="zh-CN" sz="2400">
                <a:ea typeface="PMingLiU" panose="02020500000000000000" pitchFamily="18" charset="-120"/>
              </a:rPr>
              <a:t>⊕</a:t>
            </a:r>
            <a:r>
              <a:rPr lang="en-US" altLang="zh-CN" sz="2400"/>
              <a:t>D</a:t>
            </a:r>
            <a:r>
              <a:rPr lang="en-US" altLang="zh-CN" sz="2400" baseline="-25000"/>
              <a:t>1</a:t>
            </a:r>
          </a:p>
          <a:p>
            <a:pPr lvl="1">
              <a:buFontTx/>
              <a:buNone/>
            </a:pPr>
            <a:r>
              <a:rPr lang="en-US" altLang="zh-CN" sz="2400" baseline="-25000"/>
              <a:t>      </a:t>
            </a:r>
            <a:r>
              <a:rPr lang="en-US" altLang="zh-CN"/>
              <a:t>S</a:t>
            </a:r>
            <a:r>
              <a:rPr lang="en-US" altLang="zh-CN" sz="2400" baseline="-25000"/>
              <a:t>1</a:t>
            </a:r>
            <a:r>
              <a:rPr lang="en-US" altLang="zh-CN"/>
              <a:t>= </a:t>
            </a:r>
            <a:r>
              <a:rPr lang="en-US" altLang="zh-CN" sz="2400"/>
              <a:t>P</a:t>
            </a:r>
            <a:r>
              <a:rPr lang="en-US" altLang="zh-CN" sz="2400" baseline="-25000"/>
              <a:t>1</a:t>
            </a:r>
            <a:r>
              <a:rPr lang="en-US" altLang="zh-CN" sz="2400">
                <a:ea typeface="PMingLiU" panose="02020500000000000000" pitchFamily="18" charset="-120"/>
              </a:rPr>
              <a:t>⊕</a:t>
            </a:r>
            <a:r>
              <a:rPr lang="en-US" altLang="zh-CN" sz="2400"/>
              <a:t>D</a:t>
            </a:r>
            <a:r>
              <a:rPr lang="en-US" altLang="zh-CN" sz="2400" baseline="-25000"/>
              <a:t>4</a:t>
            </a:r>
            <a:r>
              <a:rPr lang="en-US" altLang="zh-CN" sz="2400"/>
              <a:t> </a:t>
            </a:r>
            <a:r>
              <a:rPr lang="en-US" altLang="zh-CN" sz="2400">
                <a:ea typeface="PMingLiU" panose="02020500000000000000" pitchFamily="18" charset="-120"/>
              </a:rPr>
              <a:t>⊕</a:t>
            </a:r>
            <a:r>
              <a:rPr lang="en-US" altLang="zh-CN" sz="2400"/>
              <a:t>D</a:t>
            </a:r>
            <a:r>
              <a:rPr lang="en-US" altLang="zh-CN" sz="2400" baseline="-25000"/>
              <a:t>2</a:t>
            </a:r>
            <a:r>
              <a:rPr lang="en-US" altLang="zh-CN" sz="2400"/>
              <a:t> </a:t>
            </a:r>
            <a:r>
              <a:rPr lang="en-US" altLang="zh-CN" sz="2400">
                <a:ea typeface="PMingLiU" panose="02020500000000000000" pitchFamily="18" charset="-120"/>
              </a:rPr>
              <a:t>⊕</a:t>
            </a:r>
            <a:r>
              <a:rPr lang="en-US" altLang="zh-CN" sz="2400"/>
              <a:t>D</a:t>
            </a:r>
            <a:r>
              <a:rPr lang="en-US" altLang="zh-CN" sz="2400" baseline="-25000"/>
              <a:t>1</a:t>
            </a:r>
          </a:p>
          <a:p>
            <a:pPr lvl="1"/>
            <a:r>
              <a:rPr lang="zh-CN" altLang="en-US"/>
              <a:t>假定 海明码</a:t>
            </a:r>
            <a:r>
              <a:rPr lang="en-US" altLang="zh-CN"/>
              <a:t>1010101</a:t>
            </a:r>
            <a:r>
              <a:rPr lang="zh-CN" altLang="en-US"/>
              <a:t>在传送中变成了</a:t>
            </a:r>
            <a:r>
              <a:rPr lang="en-US" altLang="zh-CN"/>
              <a:t>10</a:t>
            </a:r>
            <a:r>
              <a:rPr lang="en-US" altLang="zh-CN">
                <a:solidFill>
                  <a:srgbClr val="FF0000"/>
                </a:solidFill>
              </a:rPr>
              <a:t>0</a:t>
            </a:r>
            <a:r>
              <a:rPr lang="en-US" altLang="zh-CN"/>
              <a:t>0101</a:t>
            </a:r>
          </a:p>
          <a:p>
            <a:pPr lvl="1">
              <a:buFontTx/>
              <a:buNone/>
            </a:pPr>
            <a:r>
              <a:rPr lang="en-US" altLang="zh-CN"/>
              <a:t>    S</a:t>
            </a:r>
            <a:r>
              <a:rPr lang="en-US" altLang="zh-CN" sz="2400" baseline="-25000"/>
              <a:t>3</a:t>
            </a:r>
            <a:r>
              <a:rPr lang="en-US" altLang="zh-CN"/>
              <a:t>= </a:t>
            </a:r>
            <a:r>
              <a:rPr lang="en-US" altLang="zh-CN" sz="2400"/>
              <a:t>P</a:t>
            </a:r>
            <a:r>
              <a:rPr lang="en-US" altLang="zh-CN" sz="2400" baseline="-25000"/>
              <a:t>3</a:t>
            </a:r>
            <a:r>
              <a:rPr lang="en-US" altLang="zh-CN" sz="2400">
                <a:ea typeface="PMingLiU" panose="02020500000000000000" pitchFamily="18" charset="-120"/>
              </a:rPr>
              <a:t>⊕</a:t>
            </a:r>
            <a:r>
              <a:rPr lang="en-US" altLang="zh-CN" sz="2400"/>
              <a:t> D</a:t>
            </a:r>
            <a:r>
              <a:rPr lang="en-US" altLang="zh-CN" sz="2400" baseline="-25000"/>
              <a:t>4</a:t>
            </a:r>
            <a:r>
              <a:rPr lang="en-US" altLang="zh-CN" sz="2400">
                <a:ea typeface="PMingLiU" panose="02020500000000000000" pitchFamily="18" charset="-120"/>
              </a:rPr>
              <a:t>⊕</a:t>
            </a:r>
            <a:r>
              <a:rPr lang="en-US" altLang="zh-CN" sz="2400"/>
              <a:t>D</a:t>
            </a:r>
            <a:r>
              <a:rPr lang="en-US" altLang="zh-CN" sz="2400" baseline="-25000"/>
              <a:t>3</a:t>
            </a:r>
            <a:r>
              <a:rPr lang="en-US" altLang="zh-CN" sz="2400"/>
              <a:t> </a:t>
            </a:r>
            <a:r>
              <a:rPr lang="en-US" altLang="zh-CN" sz="2400">
                <a:ea typeface="PMingLiU" panose="02020500000000000000" pitchFamily="18" charset="-120"/>
              </a:rPr>
              <a:t>⊕</a:t>
            </a:r>
            <a:r>
              <a:rPr lang="en-US" altLang="zh-CN" sz="2400"/>
              <a:t>D</a:t>
            </a:r>
            <a:r>
              <a:rPr lang="en-US" altLang="zh-CN" sz="2400" baseline="-25000"/>
              <a:t>2</a:t>
            </a:r>
            <a:r>
              <a:rPr lang="en-US" altLang="zh-CN"/>
              <a:t>=0</a:t>
            </a:r>
            <a:r>
              <a:rPr lang="en-US" altLang="zh-CN" sz="2400">
                <a:ea typeface="PMingLiU" panose="02020500000000000000" pitchFamily="18" charset="-120"/>
              </a:rPr>
              <a:t>⊕1⊕0 ⊕</a:t>
            </a:r>
            <a:r>
              <a:rPr lang="en-US" altLang="zh-CN" sz="2400">
                <a:solidFill>
                  <a:srgbClr val="FF0000"/>
                </a:solidFill>
                <a:ea typeface="PMingLiU" panose="02020500000000000000" pitchFamily="18" charset="-120"/>
              </a:rPr>
              <a:t>0</a:t>
            </a:r>
            <a:r>
              <a:rPr lang="en-US" altLang="zh-CN"/>
              <a:t> =</a:t>
            </a:r>
            <a:r>
              <a:rPr lang="en-US" altLang="zh-CN">
                <a:solidFill>
                  <a:srgbClr val="FF0000"/>
                </a:solidFill>
              </a:rPr>
              <a:t>1</a:t>
            </a:r>
          </a:p>
          <a:p>
            <a:pPr lvl="1">
              <a:buFontTx/>
              <a:buNone/>
            </a:pPr>
            <a:r>
              <a:rPr lang="en-US" altLang="zh-CN">
                <a:solidFill>
                  <a:schemeClr val="accent1"/>
                </a:solidFill>
              </a:rPr>
              <a:t>    </a:t>
            </a:r>
            <a:r>
              <a:rPr lang="en-US" altLang="zh-CN"/>
              <a:t>S</a:t>
            </a:r>
            <a:r>
              <a:rPr lang="en-US" altLang="zh-CN" sz="2400" baseline="-25000"/>
              <a:t>2</a:t>
            </a:r>
            <a:r>
              <a:rPr lang="en-US" altLang="zh-CN"/>
              <a:t>=</a:t>
            </a:r>
            <a:r>
              <a:rPr lang="en-US" altLang="zh-CN" sz="2400"/>
              <a:t> </a:t>
            </a:r>
            <a:r>
              <a:rPr lang="en-US" altLang="zh-CN" sz="2400">
                <a:ea typeface="PMingLiU" panose="02020500000000000000" pitchFamily="18" charset="-120"/>
              </a:rPr>
              <a:t>P</a:t>
            </a:r>
            <a:r>
              <a:rPr lang="en-US" altLang="zh-CN" sz="2400" baseline="-25000"/>
              <a:t>2</a:t>
            </a:r>
            <a:r>
              <a:rPr lang="en-US" altLang="zh-CN" sz="2400">
                <a:ea typeface="PMingLiU" panose="02020500000000000000" pitchFamily="18" charset="-120"/>
              </a:rPr>
              <a:t>⊕</a:t>
            </a:r>
            <a:r>
              <a:rPr lang="en-US" altLang="zh-CN" sz="2400"/>
              <a:t>D</a:t>
            </a:r>
            <a:r>
              <a:rPr lang="en-US" altLang="zh-CN" sz="2400" baseline="-25000"/>
              <a:t>4</a:t>
            </a:r>
            <a:r>
              <a:rPr lang="en-US" altLang="zh-CN" sz="2400"/>
              <a:t> </a:t>
            </a:r>
            <a:r>
              <a:rPr lang="en-US" altLang="zh-CN" sz="2400">
                <a:ea typeface="PMingLiU" panose="02020500000000000000" pitchFamily="18" charset="-120"/>
              </a:rPr>
              <a:t>⊕</a:t>
            </a:r>
            <a:r>
              <a:rPr lang="en-US" altLang="zh-CN" sz="2400"/>
              <a:t>D</a:t>
            </a:r>
            <a:r>
              <a:rPr lang="en-US" altLang="zh-CN" sz="2400" baseline="-25000"/>
              <a:t>3</a:t>
            </a:r>
            <a:r>
              <a:rPr lang="en-US" altLang="zh-CN" sz="2400"/>
              <a:t> </a:t>
            </a:r>
            <a:r>
              <a:rPr lang="en-US" altLang="zh-CN" sz="2400">
                <a:ea typeface="PMingLiU" panose="02020500000000000000" pitchFamily="18" charset="-120"/>
              </a:rPr>
              <a:t>⊕</a:t>
            </a:r>
            <a:r>
              <a:rPr lang="en-US" altLang="zh-CN" sz="2400"/>
              <a:t>D</a:t>
            </a:r>
            <a:r>
              <a:rPr lang="en-US" altLang="zh-CN" sz="2400" baseline="-25000"/>
              <a:t>1</a:t>
            </a:r>
            <a:r>
              <a:rPr lang="en-US" altLang="zh-CN"/>
              <a:t>=0</a:t>
            </a:r>
            <a:r>
              <a:rPr lang="en-US" altLang="zh-CN" sz="2400">
                <a:ea typeface="PMingLiU" panose="02020500000000000000" pitchFamily="18" charset="-120"/>
              </a:rPr>
              <a:t>⊕1⊕ 0</a:t>
            </a:r>
            <a:r>
              <a:rPr lang="en-US" altLang="zh-CN" sz="2400"/>
              <a:t> </a:t>
            </a:r>
            <a:r>
              <a:rPr lang="en-US" altLang="zh-CN" sz="2400">
                <a:ea typeface="PMingLiU" panose="02020500000000000000" pitchFamily="18" charset="-120"/>
              </a:rPr>
              <a:t>⊕1</a:t>
            </a:r>
            <a:r>
              <a:rPr lang="en-US" altLang="zh-CN"/>
              <a:t>=0</a:t>
            </a:r>
          </a:p>
          <a:p>
            <a:pPr lvl="1">
              <a:buFontTx/>
              <a:buNone/>
            </a:pPr>
            <a:r>
              <a:rPr lang="en-US" altLang="zh-CN"/>
              <a:t>    S</a:t>
            </a:r>
            <a:r>
              <a:rPr lang="en-US" altLang="zh-CN" sz="2400" baseline="-25000"/>
              <a:t>1</a:t>
            </a:r>
            <a:r>
              <a:rPr lang="en-US" altLang="zh-CN"/>
              <a:t>= </a:t>
            </a:r>
            <a:r>
              <a:rPr lang="en-US" altLang="zh-CN" sz="2400"/>
              <a:t>P</a:t>
            </a:r>
            <a:r>
              <a:rPr lang="en-US" altLang="zh-CN" sz="2400" baseline="-25000"/>
              <a:t>1</a:t>
            </a:r>
            <a:r>
              <a:rPr lang="en-US" altLang="zh-CN" sz="2400">
                <a:ea typeface="PMingLiU" panose="02020500000000000000" pitchFamily="18" charset="-120"/>
              </a:rPr>
              <a:t>⊕</a:t>
            </a:r>
            <a:r>
              <a:rPr lang="en-US" altLang="zh-CN" sz="2400"/>
              <a:t>D</a:t>
            </a:r>
            <a:r>
              <a:rPr lang="en-US" altLang="zh-CN" sz="2400" baseline="-25000"/>
              <a:t>4</a:t>
            </a:r>
            <a:r>
              <a:rPr lang="en-US" altLang="zh-CN" sz="2400"/>
              <a:t> </a:t>
            </a:r>
            <a:r>
              <a:rPr lang="en-US" altLang="zh-CN" sz="2400">
                <a:ea typeface="PMingLiU" panose="02020500000000000000" pitchFamily="18" charset="-120"/>
              </a:rPr>
              <a:t>⊕</a:t>
            </a:r>
            <a:r>
              <a:rPr lang="en-US" altLang="zh-CN" sz="2400"/>
              <a:t>D</a:t>
            </a:r>
            <a:r>
              <a:rPr lang="en-US" altLang="zh-CN" sz="2400" baseline="-25000"/>
              <a:t>2</a:t>
            </a:r>
            <a:r>
              <a:rPr lang="en-US" altLang="zh-CN" sz="2400"/>
              <a:t> </a:t>
            </a:r>
            <a:r>
              <a:rPr lang="en-US" altLang="zh-CN" sz="2400">
                <a:ea typeface="PMingLiU" panose="02020500000000000000" pitchFamily="18" charset="-120"/>
              </a:rPr>
              <a:t>⊕</a:t>
            </a:r>
            <a:r>
              <a:rPr lang="en-US" altLang="zh-CN" sz="2400"/>
              <a:t>D</a:t>
            </a:r>
            <a:r>
              <a:rPr lang="en-US" altLang="zh-CN" sz="2400" baseline="-25000"/>
              <a:t>1</a:t>
            </a:r>
            <a:r>
              <a:rPr lang="en-US" altLang="zh-CN"/>
              <a:t>=1</a:t>
            </a:r>
            <a:r>
              <a:rPr lang="en-US" altLang="zh-CN" sz="2400">
                <a:ea typeface="PMingLiU" panose="02020500000000000000" pitchFamily="18" charset="-120"/>
              </a:rPr>
              <a:t>⊕1⊕ </a:t>
            </a:r>
            <a:r>
              <a:rPr lang="en-US" altLang="zh-CN" sz="2400">
                <a:solidFill>
                  <a:srgbClr val="FF0000"/>
                </a:solidFill>
                <a:ea typeface="PMingLiU" panose="02020500000000000000" pitchFamily="18" charset="-120"/>
              </a:rPr>
              <a:t>0</a:t>
            </a:r>
            <a:r>
              <a:rPr lang="en-US" altLang="zh-CN" sz="2400"/>
              <a:t> </a:t>
            </a:r>
            <a:r>
              <a:rPr lang="en-US" altLang="zh-CN" sz="2400">
                <a:ea typeface="PMingLiU" panose="02020500000000000000" pitchFamily="18" charset="-120"/>
              </a:rPr>
              <a:t>⊕1</a:t>
            </a:r>
            <a:r>
              <a:rPr lang="en-US" altLang="zh-CN"/>
              <a:t>=</a:t>
            </a:r>
            <a:r>
              <a:rPr lang="en-US" altLang="zh-CN">
                <a:solidFill>
                  <a:srgbClr val="FF0000"/>
                </a:solidFill>
              </a:rPr>
              <a:t>1</a:t>
            </a:r>
          </a:p>
          <a:p>
            <a:pPr lvl="1">
              <a:buFontTx/>
              <a:buNone/>
            </a:pPr>
            <a:r>
              <a:rPr lang="en-US" altLang="zh-CN">
                <a:solidFill>
                  <a:schemeClr val="accent1"/>
                </a:solidFill>
              </a:rPr>
              <a:t>  </a:t>
            </a:r>
            <a:r>
              <a:rPr lang="zh-CN" altLang="en-US"/>
              <a:t>因此</a:t>
            </a:r>
            <a:r>
              <a:rPr lang="en-US" altLang="zh-CN"/>
              <a:t>,</a:t>
            </a:r>
            <a:r>
              <a:rPr lang="zh-CN" altLang="en-US"/>
              <a:t>由</a:t>
            </a:r>
            <a:r>
              <a:rPr lang="en-US" altLang="zh-CN"/>
              <a:t>S</a:t>
            </a:r>
            <a:r>
              <a:rPr lang="en-US" altLang="zh-CN" baseline="-25000"/>
              <a:t>3</a:t>
            </a:r>
            <a:r>
              <a:rPr lang="en-US" altLang="zh-CN"/>
              <a:t>S</a:t>
            </a:r>
            <a:r>
              <a:rPr lang="en-US" altLang="zh-CN" baseline="-25000"/>
              <a:t>2</a:t>
            </a:r>
            <a:r>
              <a:rPr lang="en-US" altLang="zh-CN"/>
              <a:t>S</a:t>
            </a:r>
            <a:r>
              <a:rPr lang="en-US" altLang="zh-CN" baseline="-25000"/>
              <a:t>1</a:t>
            </a:r>
            <a:r>
              <a:rPr lang="en-US" altLang="zh-CN"/>
              <a:t>= 101,</a:t>
            </a:r>
            <a:r>
              <a:rPr lang="zh-CN" altLang="en-US"/>
              <a:t>指出第</a:t>
            </a:r>
            <a:r>
              <a:rPr lang="en-US" altLang="zh-CN"/>
              <a:t>5</a:t>
            </a:r>
            <a:r>
              <a:rPr lang="zh-CN" altLang="en-US"/>
              <a:t>位错</a:t>
            </a:r>
            <a:r>
              <a:rPr lang="en-US" altLang="zh-CN"/>
              <a:t>,</a:t>
            </a:r>
            <a:r>
              <a:rPr lang="zh-CN" altLang="en-US"/>
              <a:t>应由</a:t>
            </a:r>
            <a:r>
              <a:rPr lang="en-US" altLang="zh-CN"/>
              <a:t>0</a:t>
            </a:r>
            <a:r>
              <a:rPr lang="zh-CN" altLang="en-US"/>
              <a:t>变</a:t>
            </a:r>
            <a:r>
              <a:rPr lang="en-US" altLang="zh-CN"/>
              <a:t>1</a:t>
            </a:r>
            <a:endParaRPr lang="en-US" altLang="zh-CN">
              <a:solidFill>
                <a:schemeClr val="accen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矩形 1171457">
            <a:extLst>
              <a:ext uri="{FF2B5EF4-FFF2-40B4-BE49-F238E27FC236}">
                <a16:creationId xmlns:a16="http://schemas.microsoft.com/office/drawing/2014/main" id="{FFCD1A2A-D6D0-4DA8-86C4-0DD9CA5C5F75}"/>
              </a:ext>
            </a:extLst>
          </p:cNvPr>
          <p:cNvSpPr>
            <a:spLocks noChangeArrowheads="1"/>
          </p:cNvSpPr>
          <p:nvPr/>
        </p:nvSpPr>
        <p:spPr bwMode="auto">
          <a:xfrm>
            <a:off x="685800" y="3810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spcBef>
                <a:spcPct val="0"/>
              </a:spcBef>
            </a:pPr>
            <a:endParaRPr lang="zh-CN" altLang="zh-CN" sz="4400">
              <a:solidFill>
                <a:schemeClr val="tx2"/>
              </a:solidFill>
              <a:latin typeface="Times New Roman" panose="02020603050405020304" pitchFamily="18" charset="0"/>
            </a:endParaRPr>
          </a:p>
        </p:txBody>
      </p:sp>
      <p:sp>
        <p:nvSpPr>
          <p:cNvPr id="88066" name="矩形 1171458">
            <a:extLst>
              <a:ext uri="{FF2B5EF4-FFF2-40B4-BE49-F238E27FC236}">
                <a16:creationId xmlns:a16="http://schemas.microsoft.com/office/drawing/2014/main" id="{FD7B6AF6-BAAD-479E-9207-513364C5F547}"/>
              </a:ext>
            </a:extLst>
          </p:cNvPr>
          <p:cNvSpPr>
            <a:spLocks noChangeArrowheads="1"/>
          </p:cNvSpPr>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Char char="•"/>
            </a:pPr>
            <a:endParaRPr lang="en-US" altLang="zh-CN" sz="2800">
              <a:latin typeface="Times New Roman" panose="02020603050405020304" pitchFamily="18" charset="0"/>
            </a:endParaRPr>
          </a:p>
          <a:p>
            <a:pPr>
              <a:spcBef>
                <a:spcPct val="20000"/>
              </a:spcBef>
              <a:buFont typeface="Arial" panose="020B0604020202020204" pitchFamily="34" charset="0"/>
              <a:buChar char="•"/>
            </a:pPr>
            <a:endParaRPr lang="en-US" altLang="zh-CN" sz="2800">
              <a:latin typeface="Times New Roman" panose="02020603050405020304" pitchFamily="18" charset="0"/>
            </a:endParaRPr>
          </a:p>
          <a:p>
            <a:pPr>
              <a:spcBef>
                <a:spcPct val="20000"/>
              </a:spcBef>
              <a:buFont typeface="Arial" panose="020B0604020202020204" pitchFamily="34" charset="0"/>
              <a:buChar char="•"/>
            </a:pPr>
            <a:endParaRPr lang="en-US" altLang="zh-CN" sz="2800">
              <a:latin typeface="Times New Roman" panose="02020603050405020304" pitchFamily="18" charset="0"/>
            </a:endParaRPr>
          </a:p>
          <a:p>
            <a:pPr>
              <a:spcBef>
                <a:spcPct val="20000"/>
              </a:spcBef>
              <a:buFont typeface="Arial" panose="020B0604020202020204" pitchFamily="34" charset="0"/>
              <a:buChar char="•"/>
            </a:pPr>
            <a:endParaRPr lang="en-US" altLang="zh-CN" sz="2800">
              <a:latin typeface="Times New Roman" panose="02020603050405020304" pitchFamily="18" charset="0"/>
            </a:endParaRPr>
          </a:p>
          <a:p>
            <a:pPr>
              <a:spcBef>
                <a:spcPct val="20000"/>
              </a:spcBef>
              <a:buFont typeface="Arial" panose="020B0604020202020204" pitchFamily="34" charset="0"/>
              <a:buChar char="•"/>
            </a:pPr>
            <a:endParaRPr lang="en-US" altLang="zh-CN" sz="2800">
              <a:latin typeface="Times New Roman" panose="02020603050405020304" pitchFamily="18" charset="0"/>
            </a:endParaRPr>
          </a:p>
          <a:p>
            <a:pPr>
              <a:spcBef>
                <a:spcPct val="20000"/>
              </a:spcBef>
              <a:buFont typeface="Arial" panose="020B0604020202020204" pitchFamily="34" charset="0"/>
              <a:buChar char="•"/>
            </a:pPr>
            <a:endParaRPr lang="en-US" altLang="zh-CN" sz="2800">
              <a:latin typeface="Times New Roman" panose="02020603050405020304" pitchFamily="18" charset="0"/>
            </a:endParaRPr>
          </a:p>
        </p:txBody>
      </p:sp>
      <p:sp>
        <p:nvSpPr>
          <p:cNvPr id="88067" name="标题 1171459">
            <a:extLst>
              <a:ext uri="{FF2B5EF4-FFF2-40B4-BE49-F238E27FC236}">
                <a16:creationId xmlns:a16="http://schemas.microsoft.com/office/drawing/2014/main" id="{DB863100-0207-4A37-9188-17833344D64B}"/>
              </a:ext>
            </a:extLst>
          </p:cNvPr>
          <p:cNvSpPr>
            <a:spLocks noGrp="1" noChangeArrowheads="1"/>
          </p:cNvSpPr>
          <p:nvPr>
            <p:ph type="title" idx="4294967295"/>
          </p:nvPr>
        </p:nvSpPr>
        <p:spPr/>
        <p:txBody>
          <a:bodyPr/>
          <a:lstStyle/>
          <a:p>
            <a:r>
              <a:rPr lang="en-US" altLang="zh-CN"/>
              <a:t>1</a:t>
            </a:r>
            <a:r>
              <a:rPr lang="zh-CN" altLang="en-US"/>
              <a:t>位纠错海明码的应用</a:t>
            </a:r>
          </a:p>
        </p:txBody>
      </p:sp>
      <p:sp>
        <p:nvSpPr>
          <p:cNvPr id="88068" name="文本占位符 1171460">
            <a:extLst>
              <a:ext uri="{FF2B5EF4-FFF2-40B4-BE49-F238E27FC236}">
                <a16:creationId xmlns:a16="http://schemas.microsoft.com/office/drawing/2014/main" id="{E5BB8D2F-CCF7-4FC5-9DB6-1CD5BFF51620}"/>
              </a:ext>
            </a:extLst>
          </p:cNvPr>
          <p:cNvSpPr>
            <a:spLocks noGrp="1" noChangeArrowheads="1"/>
          </p:cNvSpPr>
          <p:nvPr>
            <p:ph type="body" idx="4294967295"/>
          </p:nvPr>
        </p:nvSpPr>
        <p:spPr/>
        <p:txBody>
          <a:bodyPr/>
          <a:lstStyle/>
          <a:p>
            <a:r>
              <a:rPr lang="zh-CN" altLang="en-US"/>
              <a:t>上述海明码称为单纠错码（</a:t>
            </a:r>
            <a:r>
              <a:rPr lang="en-US" altLang="zh-CN"/>
              <a:t>SEC</a:t>
            </a:r>
            <a:r>
              <a:rPr lang="zh-CN" altLang="en-US"/>
              <a:t>）</a:t>
            </a:r>
          </a:p>
          <a:p>
            <a:pPr lvl="1"/>
            <a:r>
              <a:rPr lang="zh-CN" altLang="en-US"/>
              <a:t>是否可以发现多位错？奇数位？偶数位？</a:t>
            </a:r>
          </a:p>
          <a:p>
            <a:r>
              <a:rPr lang="zh-CN" altLang="en-US"/>
              <a:t>通常半导体存储器采用</a:t>
            </a:r>
            <a:r>
              <a:rPr lang="en-US" altLang="zh-CN"/>
              <a:t>SEC-DED</a:t>
            </a:r>
            <a:r>
              <a:rPr lang="zh-CN" altLang="en-US"/>
              <a:t>（单纠错</a:t>
            </a:r>
            <a:r>
              <a:rPr lang="en-US" altLang="zh-CN"/>
              <a:t>-</a:t>
            </a:r>
            <a:r>
              <a:rPr lang="zh-CN" altLang="en-US"/>
              <a:t>双检错码）。</a:t>
            </a:r>
          </a:p>
          <a:p>
            <a:pPr lvl="1"/>
            <a:r>
              <a:rPr lang="en-US" altLang="zh-CN"/>
              <a:t>SEC-DED</a:t>
            </a:r>
            <a:r>
              <a:rPr lang="zh-CN" altLang="en-US"/>
              <a:t>与</a:t>
            </a:r>
            <a:r>
              <a:rPr lang="en-US" altLang="zh-CN"/>
              <a:t>SEC</a:t>
            </a:r>
            <a:r>
              <a:rPr lang="zh-CN" altLang="en-US"/>
              <a:t>相比需要增加</a:t>
            </a:r>
            <a:r>
              <a:rPr lang="en-US" altLang="zh-CN"/>
              <a:t>1</a:t>
            </a:r>
            <a:r>
              <a:rPr lang="zh-CN" altLang="en-US"/>
              <a:t>个附加位。</a:t>
            </a:r>
          </a:p>
          <a:p>
            <a:pPr lvl="2"/>
            <a:r>
              <a:rPr lang="zh-CN" altLang="en-US"/>
              <a:t>在</a:t>
            </a:r>
            <a:r>
              <a:rPr lang="en-US" altLang="zh-CN"/>
              <a:t>IBM3000</a:t>
            </a:r>
            <a:r>
              <a:rPr lang="zh-CN" altLang="en-US"/>
              <a:t>系列中，主存</a:t>
            </a:r>
            <a:r>
              <a:rPr lang="en-US" altLang="zh-CN"/>
              <a:t>64</a:t>
            </a:r>
            <a:r>
              <a:rPr lang="zh-CN" altLang="en-US"/>
              <a:t>位数据采用</a:t>
            </a:r>
            <a:r>
              <a:rPr lang="en-US" altLang="zh-CN"/>
              <a:t>8</a:t>
            </a:r>
            <a:r>
              <a:rPr lang="zh-CN" altLang="en-US"/>
              <a:t>位</a:t>
            </a:r>
            <a:r>
              <a:rPr lang="en-US" altLang="zh-CN"/>
              <a:t>SEC-DED</a:t>
            </a:r>
            <a:r>
              <a:rPr lang="zh-CN" altLang="en-US"/>
              <a:t>码进行校验；</a:t>
            </a:r>
          </a:p>
          <a:p>
            <a:pPr lvl="2"/>
            <a:r>
              <a:rPr lang="en-US" altLang="zh-CN"/>
              <a:t>VAX</a:t>
            </a:r>
            <a:r>
              <a:rPr lang="zh-CN" altLang="en-US"/>
              <a:t>计算机中</a:t>
            </a:r>
            <a:r>
              <a:rPr lang="en-US" altLang="zh-CN"/>
              <a:t>32</a:t>
            </a:r>
            <a:r>
              <a:rPr lang="zh-CN" altLang="en-US"/>
              <a:t>位字长机器，采用</a:t>
            </a:r>
            <a:r>
              <a:rPr lang="en-US" altLang="zh-CN"/>
              <a:t>7</a:t>
            </a:r>
            <a:r>
              <a:rPr lang="zh-CN" altLang="en-US"/>
              <a:t>位</a:t>
            </a:r>
            <a:r>
              <a:rPr lang="en-US" altLang="zh-CN"/>
              <a:t>SED-DED</a:t>
            </a:r>
            <a:r>
              <a:rPr lang="zh-CN" altLang="en-US"/>
              <a:t>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277953">
            <a:extLst>
              <a:ext uri="{FF2B5EF4-FFF2-40B4-BE49-F238E27FC236}">
                <a16:creationId xmlns:a16="http://schemas.microsoft.com/office/drawing/2014/main" id="{1712DD03-79DB-4371-820E-3265799AD2E3}"/>
              </a:ext>
            </a:extLst>
          </p:cNvPr>
          <p:cNvSpPr>
            <a:spLocks noGrp="1" noChangeArrowheads="1"/>
          </p:cNvSpPr>
          <p:nvPr>
            <p:ph type="title"/>
          </p:nvPr>
        </p:nvSpPr>
        <p:spPr/>
        <p:txBody>
          <a:bodyPr/>
          <a:lstStyle/>
          <a:p>
            <a:r>
              <a:rPr lang="zh-CN" altLang="en-US"/>
              <a:t>存储器的分类</a:t>
            </a:r>
            <a:r>
              <a:rPr lang="en-US" altLang="zh-CN"/>
              <a:t>—</a:t>
            </a:r>
            <a:r>
              <a:rPr lang="zh-CN" altLang="en-US"/>
              <a:t>按存储介质分</a:t>
            </a:r>
          </a:p>
        </p:txBody>
      </p:sp>
      <p:sp>
        <p:nvSpPr>
          <p:cNvPr id="11266" name="文本占位符 1277954">
            <a:extLst>
              <a:ext uri="{FF2B5EF4-FFF2-40B4-BE49-F238E27FC236}">
                <a16:creationId xmlns:a16="http://schemas.microsoft.com/office/drawing/2014/main" id="{66D7D437-3A8C-48EC-B252-A9511A18A3BE}"/>
              </a:ext>
            </a:extLst>
          </p:cNvPr>
          <p:cNvSpPr>
            <a:spLocks noGrp="1" noChangeArrowheads="1"/>
          </p:cNvSpPr>
          <p:nvPr>
            <p:ph idx="1"/>
          </p:nvPr>
        </p:nvSpPr>
        <p:spPr/>
        <p:txBody>
          <a:bodyPr/>
          <a:lstStyle/>
          <a:p>
            <a:pPr marL="609600" indent="-609600">
              <a:buFontTx/>
              <a:buAutoNum type="arabicPeriod"/>
            </a:pPr>
            <a:r>
              <a:rPr lang="zh-CN" altLang="en-US" b="1">
                <a:solidFill>
                  <a:srgbClr val="A50021"/>
                </a:solidFill>
              </a:rPr>
              <a:t>半导体存储器</a:t>
            </a:r>
          </a:p>
          <a:p>
            <a:pPr marL="609600" indent="-609600">
              <a:buFontTx/>
              <a:buAutoNum type="arabicPeriod"/>
            </a:pPr>
            <a:r>
              <a:rPr lang="zh-CN" altLang="en-US" b="1">
                <a:solidFill>
                  <a:srgbClr val="A50021"/>
                </a:solidFill>
              </a:rPr>
              <a:t>磁表面存储器</a:t>
            </a:r>
          </a:p>
          <a:p>
            <a:pPr marL="609600" indent="-609600">
              <a:buFontTx/>
              <a:buAutoNum type="arabicPeriod"/>
            </a:pPr>
            <a:r>
              <a:rPr lang="zh-CN" altLang="en-US" b="1">
                <a:solidFill>
                  <a:srgbClr val="A50021"/>
                </a:solidFill>
              </a:rPr>
              <a:t>磁芯存储器</a:t>
            </a:r>
          </a:p>
          <a:p>
            <a:pPr marL="609600" indent="-609600">
              <a:buFontTx/>
              <a:buAutoNum type="arabicPeriod"/>
            </a:pPr>
            <a:r>
              <a:rPr lang="zh-CN" altLang="en-US" b="1">
                <a:solidFill>
                  <a:srgbClr val="A50021"/>
                </a:solidFill>
              </a:rPr>
              <a:t>光盘存储器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文本框 1146881">
            <a:extLst>
              <a:ext uri="{FF2B5EF4-FFF2-40B4-BE49-F238E27FC236}">
                <a16:creationId xmlns:a16="http://schemas.microsoft.com/office/drawing/2014/main" id="{8198AB6F-D6BF-44E3-99AD-19208EF9FC49}"/>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90114" name="文本占位符 1146882">
            <a:extLst>
              <a:ext uri="{FF2B5EF4-FFF2-40B4-BE49-F238E27FC236}">
                <a16:creationId xmlns:a16="http://schemas.microsoft.com/office/drawing/2014/main" id="{11CDC85F-E824-4F79-81FE-6EF52CA2CDD7}"/>
              </a:ext>
            </a:extLst>
          </p:cNvPr>
          <p:cNvSpPr>
            <a:spLocks noGrp="1" noChangeArrowheads="1"/>
          </p:cNvSpPr>
          <p:nvPr>
            <p:ph idx="1"/>
          </p:nvPr>
        </p:nvSpPr>
        <p:spPr>
          <a:xfrm>
            <a:off x="6083300" y="2871788"/>
            <a:ext cx="2736850" cy="1779587"/>
          </a:xfrm>
        </p:spPr>
        <p:txBody>
          <a:bodyPr/>
          <a:lstStyle/>
          <a:p>
            <a:pPr>
              <a:buFontTx/>
              <a:buNone/>
            </a:pPr>
            <a:r>
              <a:rPr lang="zh-CN" altLang="en-US" sz="2400" b="1"/>
              <a:t>掩模式</a:t>
            </a:r>
            <a:r>
              <a:rPr lang="en-US" altLang="zh-CN" sz="2400" b="1"/>
              <a:t>ROM</a:t>
            </a:r>
          </a:p>
          <a:p>
            <a:pPr>
              <a:buFontTx/>
              <a:buNone/>
            </a:pPr>
            <a:r>
              <a:rPr lang="zh-CN" altLang="en-US" sz="2400" b="1"/>
              <a:t>可编程式</a:t>
            </a:r>
            <a:r>
              <a:rPr lang="en-US" altLang="zh-CN" sz="2400" b="1"/>
              <a:t>PROM </a:t>
            </a:r>
          </a:p>
          <a:p>
            <a:pPr>
              <a:buFontTx/>
              <a:buNone/>
            </a:pPr>
            <a:r>
              <a:rPr lang="zh-CN" altLang="en-US" sz="2400" b="1"/>
              <a:t>可擦写式</a:t>
            </a:r>
            <a:r>
              <a:rPr lang="en-US" altLang="zh-CN" sz="2400" b="1"/>
              <a:t>EPROM</a:t>
            </a:r>
          </a:p>
          <a:p>
            <a:pPr>
              <a:buFontTx/>
              <a:buNone/>
            </a:pPr>
            <a:r>
              <a:rPr lang="zh-CN" altLang="en-US" sz="2400" b="1"/>
              <a:t>电擦写式</a:t>
            </a:r>
            <a:r>
              <a:rPr lang="en-US" altLang="zh-CN" sz="2400" b="1"/>
              <a:t>EEPROM</a:t>
            </a:r>
          </a:p>
        </p:txBody>
      </p:sp>
      <p:sp>
        <p:nvSpPr>
          <p:cNvPr id="90115" name="文本框 1146883">
            <a:extLst>
              <a:ext uri="{FF2B5EF4-FFF2-40B4-BE49-F238E27FC236}">
                <a16:creationId xmlns:a16="http://schemas.microsoft.com/office/drawing/2014/main" id="{51B78A22-2385-42E5-B4BE-99F76A753D05}"/>
              </a:ext>
            </a:extLst>
          </p:cNvPr>
          <p:cNvSpPr txBox="1">
            <a:spLocks noChangeArrowheads="1"/>
          </p:cNvSpPr>
          <p:nvPr/>
        </p:nvSpPr>
        <p:spPr bwMode="auto">
          <a:xfrm>
            <a:off x="211138" y="2295525"/>
            <a:ext cx="2705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90116" name="左大括号 1146884">
            <a:extLst>
              <a:ext uri="{FF2B5EF4-FFF2-40B4-BE49-F238E27FC236}">
                <a16:creationId xmlns:a16="http://schemas.microsoft.com/office/drawing/2014/main" id="{8D0DEE54-BF7B-4689-80F1-548059CDB783}"/>
              </a:ext>
            </a:extLst>
          </p:cNvPr>
          <p:cNvSpPr>
            <a:spLocks/>
          </p:cNvSpPr>
          <p:nvPr/>
        </p:nvSpPr>
        <p:spPr bwMode="auto">
          <a:xfrm>
            <a:off x="5810250" y="294798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0117" name="文本框 1146885">
            <a:extLst>
              <a:ext uri="{FF2B5EF4-FFF2-40B4-BE49-F238E27FC236}">
                <a16:creationId xmlns:a16="http://schemas.microsoft.com/office/drawing/2014/main" id="{0B228743-0483-4F58-9936-5B548BBEEFC3}"/>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90118" name="左大括号 1146886">
            <a:extLst>
              <a:ext uri="{FF2B5EF4-FFF2-40B4-BE49-F238E27FC236}">
                <a16:creationId xmlns:a16="http://schemas.microsoft.com/office/drawing/2014/main" id="{0071DC99-BAFB-44AE-A74A-C4EEC957CAF4}"/>
              </a:ext>
            </a:extLst>
          </p:cNvPr>
          <p:cNvSpPr>
            <a:spLocks/>
          </p:cNvSpPr>
          <p:nvPr/>
        </p:nvSpPr>
        <p:spPr bwMode="auto">
          <a:xfrm>
            <a:off x="5843588" y="1776413"/>
            <a:ext cx="71437" cy="647700"/>
          </a:xfrm>
          <a:prstGeom prst="leftBrace">
            <a:avLst>
              <a:gd name="adj1" fmla="val 752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0119" name="标题 1146887">
            <a:extLst>
              <a:ext uri="{FF2B5EF4-FFF2-40B4-BE49-F238E27FC236}">
                <a16:creationId xmlns:a16="http://schemas.microsoft.com/office/drawing/2014/main" id="{BD6AE514-17AA-4145-8B17-2DD2758B1CCB}"/>
              </a:ext>
            </a:extLst>
          </p:cNvPr>
          <p:cNvSpPr>
            <a:spLocks noGrp="1" noChangeArrowheads="1"/>
          </p:cNvSpPr>
          <p:nvPr>
            <p:ph type="title"/>
          </p:nvPr>
        </p:nvSpPr>
        <p:spPr>
          <a:xfrm>
            <a:off x="250825" y="260350"/>
            <a:ext cx="8637588" cy="747713"/>
          </a:xfrm>
        </p:spPr>
        <p:txBody>
          <a:bodyPr/>
          <a:lstStyle/>
          <a:p>
            <a:r>
              <a:rPr lang="zh-CN" altLang="en-US"/>
              <a:t>内容</a:t>
            </a:r>
          </a:p>
        </p:txBody>
      </p:sp>
      <p:sp>
        <p:nvSpPr>
          <p:cNvPr id="90120" name="文本框 1146888">
            <a:extLst>
              <a:ext uri="{FF2B5EF4-FFF2-40B4-BE49-F238E27FC236}">
                <a16:creationId xmlns:a16="http://schemas.microsoft.com/office/drawing/2014/main" id="{27840192-FBC8-4312-B22D-5FC20A6883EB}"/>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90121" name="左大括号 1146889">
            <a:extLst>
              <a:ext uri="{FF2B5EF4-FFF2-40B4-BE49-F238E27FC236}">
                <a16:creationId xmlns:a16="http://schemas.microsoft.com/office/drawing/2014/main" id="{BC8D07E2-0CD5-4DD9-BAAB-6DF96EEC656A}"/>
              </a:ext>
            </a:extLst>
          </p:cNvPr>
          <p:cNvSpPr>
            <a:spLocks/>
          </p:cNvSpPr>
          <p:nvPr/>
        </p:nvSpPr>
        <p:spPr bwMode="auto">
          <a:xfrm>
            <a:off x="2803525" y="2079625"/>
            <a:ext cx="254000" cy="1630363"/>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0122" name="文本框 1146890">
            <a:extLst>
              <a:ext uri="{FF2B5EF4-FFF2-40B4-BE49-F238E27FC236}">
                <a16:creationId xmlns:a16="http://schemas.microsoft.com/office/drawing/2014/main" id="{9B395E64-426D-4F3B-A750-051FA61C1A77}"/>
              </a:ext>
            </a:extLst>
          </p:cNvPr>
          <p:cNvSpPr txBox="1">
            <a:spLocks noChangeArrowheads="1"/>
          </p:cNvSpPr>
          <p:nvPr/>
        </p:nvSpPr>
        <p:spPr bwMode="auto">
          <a:xfrm>
            <a:off x="539750" y="4941888"/>
            <a:ext cx="39608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海明码</a:t>
            </a:r>
          </a:p>
          <a:p>
            <a:pPr>
              <a:buFont typeface="Arial" panose="020B0604020202020204" pitchFamily="34" charset="0"/>
              <a:buAutoNum type="arabicPeriod" startAt="3"/>
            </a:pPr>
            <a:r>
              <a:rPr lang="zh-CN" altLang="en-US" sz="2400" b="1">
                <a:solidFill>
                  <a:srgbClr val="A50021"/>
                </a:solidFill>
                <a:latin typeface="楷体_GB2312" pitchFamily="49" charset="-122"/>
                <a:ea typeface="楷体_GB2312" pitchFamily="49" charset="-122"/>
              </a:rPr>
              <a:t>提高访存速度的措施</a:t>
            </a:r>
          </a:p>
        </p:txBody>
      </p:sp>
      <p:sp>
        <p:nvSpPr>
          <p:cNvPr id="90123" name="文本框 1146891">
            <a:extLst>
              <a:ext uri="{FF2B5EF4-FFF2-40B4-BE49-F238E27FC236}">
                <a16:creationId xmlns:a16="http://schemas.microsoft.com/office/drawing/2014/main" id="{EFDF3AD6-FCAB-4DFC-95CE-03628DBC671F}"/>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142785">
            <a:extLst>
              <a:ext uri="{FF2B5EF4-FFF2-40B4-BE49-F238E27FC236}">
                <a16:creationId xmlns:a16="http://schemas.microsoft.com/office/drawing/2014/main" id="{91E5D002-70CB-47E7-9F81-5C6885654046}"/>
              </a:ext>
            </a:extLst>
          </p:cNvPr>
          <p:cNvSpPr>
            <a:spLocks noGrp="1" noChangeArrowheads="1"/>
          </p:cNvSpPr>
          <p:nvPr>
            <p:ph type="title"/>
          </p:nvPr>
        </p:nvSpPr>
        <p:spPr/>
        <p:txBody>
          <a:bodyPr/>
          <a:lstStyle/>
          <a:p>
            <a:r>
              <a:rPr lang="zh-CN" altLang="en-US" sz="3200"/>
              <a:t>提高访存速度的措施</a:t>
            </a:r>
          </a:p>
        </p:txBody>
      </p:sp>
      <p:sp>
        <p:nvSpPr>
          <p:cNvPr id="91138" name="文本占位符 1142786">
            <a:extLst>
              <a:ext uri="{FF2B5EF4-FFF2-40B4-BE49-F238E27FC236}">
                <a16:creationId xmlns:a16="http://schemas.microsoft.com/office/drawing/2014/main" id="{BA5FB393-A162-485D-B9F4-AFCDCD9753AC}"/>
              </a:ext>
            </a:extLst>
          </p:cNvPr>
          <p:cNvSpPr>
            <a:spLocks noGrp="1" noChangeArrowheads="1"/>
          </p:cNvSpPr>
          <p:nvPr>
            <p:ph idx="1"/>
          </p:nvPr>
        </p:nvSpPr>
        <p:spPr>
          <a:xfrm>
            <a:off x="468313" y="1196975"/>
            <a:ext cx="8280400" cy="5400675"/>
          </a:xfrm>
        </p:spPr>
        <p:txBody>
          <a:bodyPr/>
          <a:lstStyle/>
          <a:p>
            <a:r>
              <a:rPr lang="zh-CN" altLang="en-US" sz="2800" b="1"/>
              <a:t>存储器带宽需求</a:t>
            </a:r>
          </a:p>
          <a:p>
            <a:pPr lvl="1"/>
            <a:r>
              <a:rPr lang="zh-CN" altLang="en-US" sz="2400" b="1"/>
              <a:t>对于</a:t>
            </a:r>
            <a:r>
              <a:rPr lang="en-US" altLang="zh-CN" sz="2400" b="1"/>
              <a:t>200MIPS</a:t>
            </a:r>
            <a:r>
              <a:rPr lang="zh-CN" altLang="en-US" sz="2400" b="1"/>
              <a:t>系统，总存储器带宽需要</a:t>
            </a:r>
            <a:r>
              <a:rPr lang="en-US" altLang="zh-CN" sz="2400" b="1"/>
              <a:t>505MW/s</a:t>
            </a:r>
            <a:r>
              <a:rPr lang="zh-CN" altLang="en-US" sz="2400" b="1"/>
              <a:t>，要求访存周期</a:t>
            </a:r>
            <a:r>
              <a:rPr lang="en-US" altLang="zh-CN" sz="2400" b="1"/>
              <a:t>19.8ns</a:t>
            </a:r>
            <a:r>
              <a:rPr lang="zh-CN" altLang="en-US" sz="2400" b="1"/>
              <a:t>，而一般的</a:t>
            </a:r>
            <a:r>
              <a:rPr lang="en-US" altLang="zh-CN" sz="2400" b="1"/>
              <a:t>DRAM</a:t>
            </a:r>
            <a:r>
              <a:rPr lang="zh-CN" altLang="en-US" sz="2400" b="1"/>
              <a:t>访存周期约</a:t>
            </a:r>
            <a:r>
              <a:rPr lang="en-US" altLang="zh-CN" sz="2400" b="1"/>
              <a:t>200ns</a:t>
            </a:r>
          </a:p>
          <a:p>
            <a:pPr lvl="2"/>
            <a:r>
              <a:rPr lang="zh-CN" altLang="en-US" sz="2000" b="1"/>
              <a:t>取指：</a:t>
            </a:r>
            <a:r>
              <a:rPr lang="en-US" altLang="zh-CN" sz="2000" b="1"/>
              <a:t>200MW/s</a:t>
            </a:r>
            <a:r>
              <a:rPr lang="zh-CN" altLang="en-US" sz="2000" b="1"/>
              <a:t>（</a:t>
            </a:r>
            <a:r>
              <a:rPr lang="en-US" altLang="zh-CN" sz="2000" b="1"/>
              <a:t>200MIPS</a:t>
            </a:r>
            <a:r>
              <a:rPr lang="zh-CN" altLang="en-US" sz="2000" b="1"/>
              <a:t>）</a:t>
            </a:r>
          </a:p>
          <a:p>
            <a:pPr lvl="2"/>
            <a:r>
              <a:rPr lang="zh-CN" altLang="en-US" sz="2000" b="1"/>
              <a:t>取数和写回：</a:t>
            </a:r>
            <a:r>
              <a:rPr lang="en-US" altLang="zh-CN" sz="2000" b="1"/>
              <a:t>300MW/s(</a:t>
            </a:r>
            <a:r>
              <a:rPr lang="zh-CN" altLang="en-US" sz="2000" b="1"/>
              <a:t>两个</a:t>
            </a:r>
            <a:r>
              <a:rPr lang="en-US" altLang="zh-CN" sz="2000" b="1"/>
              <a:t>opr</a:t>
            </a:r>
            <a:r>
              <a:rPr lang="zh-CN" altLang="en-US" sz="2000" b="1"/>
              <a:t>，一个结果</a:t>
            </a:r>
            <a:r>
              <a:rPr lang="en-US" altLang="zh-CN" sz="2000" b="1"/>
              <a:t>)</a:t>
            </a:r>
          </a:p>
          <a:p>
            <a:pPr lvl="2"/>
            <a:r>
              <a:rPr lang="en-US" altLang="zh-CN" sz="2000" b="1"/>
              <a:t>I/O</a:t>
            </a:r>
            <a:r>
              <a:rPr lang="zh-CN" altLang="en-US" sz="2000" b="1"/>
              <a:t>：</a:t>
            </a:r>
            <a:r>
              <a:rPr lang="en-US" altLang="zh-CN" sz="2000" b="1"/>
              <a:t>5MW/s</a:t>
            </a:r>
          </a:p>
          <a:p>
            <a:r>
              <a:rPr lang="zh-CN" altLang="en-US" sz="2800" b="1"/>
              <a:t>采用高速主存</a:t>
            </a:r>
          </a:p>
          <a:p>
            <a:r>
              <a:rPr lang="zh-CN" altLang="en-US" sz="2800" b="1"/>
              <a:t>采用双端口存储器</a:t>
            </a:r>
          </a:p>
          <a:p>
            <a:r>
              <a:rPr lang="zh-CN" altLang="en-US" sz="2800" b="1"/>
              <a:t>并行访问存储器，提高存储器字长</a:t>
            </a:r>
          </a:p>
          <a:p>
            <a:pPr lvl="1"/>
            <a:r>
              <a:rPr lang="zh-CN" altLang="en-US" sz="2400" b="1"/>
              <a:t>单体多字系统</a:t>
            </a:r>
          </a:p>
          <a:p>
            <a:pPr lvl="1"/>
            <a:r>
              <a:rPr lang="zh-CN" altLang="en-US" sz="2400" b="1"/>
              <a:t>多体并行系统（交叉存储器）</a:t>
            </a:r>
          </a:p>
          <a:p>
            <a:r>
              <a:rPr lang="zh-CN" altLang="en-US" sz="2800" b="1"/>
              <a:t>采用层次化存储系统结构</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1331201">
            <a:extLst>
              <a:ext uri="{FF2B5EF4-FFF2-40B4-BE49-F238E27FC236}">
                <a16:creationId xmlns:a16="http://schemas.microsoft.com/office/drawing/2014/main" id="{71063823-26E4-495A-8966-DC11018D4238}"/>
              </a:ext>
            </a:extLst>
          </p:cNvPr>
          <p:cNvSpPr>
            <a:spLocks noGrp="1" noChangeArrowheads="1"/>
          </p:cNvSpPr>
          <p:nvPr>
            <p:ph type="title"/>
          </p:nvPr>
        </p:nvSpPr>
        <p:spPr/>
        <p:txBody>
          <a:bodyPr/>
          <a:lstStyle/>
          <a:p>
            <a:r>
              <a:rPr lang="zh-CN" altLang="en-US"/>
              <a:t>双端口存储器</a:t>
            </a:r>
          </a:p>
        </p:txBody>
      </p:sp>
      <p:pic>
        <p:nvPicPr>
          <p:cNvPr id="93186" name="图片 1331203">
            <a:extLst>
              <a:ext uri="{FF2B5EF4-FFF2-40B4-BE49-F238E27FC236}">
                <a16:creationId xmlns:a16="http://schemas.microsoft.com/office/drawing/2014/main" id="{56DEF245-D8BE-4F8B-938D-D3B9F39F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381250"/>
            <a:ext cx="565150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187" name="组合 1331204">
            <a:extLst>
              <a:ext uri="{FF2B5EF4-FFF2-40B4-BE49-F238E27FC236}">
                <a16:creationId xmlns:a16="http://schemas.microsoft.com/office/drawing/2014/main" id="{833A0FE4-5C6D-414E-8BDD-5DF0B7469255}"/>
              </a:ext>
            </a:extLst>
          </p:cNvPr>
          <p:cNvGrpSpPr>
            <a:grpSpLocks/>
          </p:cNvGrpSpPr>
          <p:nvPr/>
        </p:nvGrpSpPr>
        <p:grpSpPr bwMode="auto">
          <a:xfrm>
            <a:off x="0" y="1125538"/>
            <a:ext cx="3657600" cy="2160587"/>
            <a:chOff x="182" y="1434"/>
            <a:chExt cx="5634" cy="1951"/>
          </a:xfrm>
        </p:grpSpPr>
        <p:sp>
          <p:nvSpPr>
            <p:cNvPr id="93188" name="文本框 1331205">
              <a:extLst>
                <a:ext uri="{FF2B5EF4-FFF2-40B4-BE49-F238E27FC236}">
                  <a16:creationId xmlns:a16="http://schemas.microsoft.com/office/drawing/2014/main" id="{7B748D52-1999-4E03-B04A-A5F80D572796}"/>
                </a:ext>
              </a:extLst>
            </p:cNvPr>
            <p:cNvSpPr txBox="1">
              <a:spLocks noChangeArrowheads="1"/>
            </p:cNvSpPr>
            <p:nvPr/>
          </p:nvSpPr>
          <p:spPr bwMode="auto">
            <a:xfrm>
              <a:off x="2290" y="1616"/>
              <a:ext cx="1044" cy="133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ea typeface="楷体_GB2312" pitchFamily="49" charset="-122"/>
                </a:rPr>
                <a:t>存</a:t>
              </a:r>
            </a:p>
            <a:p>
              <a:pPr algn="ctr"/>
              <a:r>
                <a:rPr lang="zh-CN" altLang="en-US" sz="1600" b="1">
                  <a:ea typeface="楷体_GB2312" pitchFamily="49" charset="-122"/>
                </a:rPr>
                <a:t>储</a:t>
              </a:r>
            </a:p>
            <a:p>
              <a:pPr algn="ctr"/>
              <a:r>
                <a:rPr lang="zh-CN" altLang="en-US" sz="1600" b="1">
                  <a:ea typeface="楷体_GB2312" pitchFamily="49" charset="-122"/>
                </a:rPr>
                <a:t>矩</a:t>
              </a:r>
            </a:p>
            <a:p>
              <a:pPr algn="ctr"/>
              <a:r>
                <a:rPr lang="zh-CN" altLang="en-US" sz="1600" b="1">
                  <a:ea typeface="楷体_GB2312" pitchFamily="49" charset="-122"/>
                </a:rPr>
                <a:t>阵</a:t>
              </a:r>
            </a:p>
          </p:txBody>
        </p:sp>
        <p:sp>
          <p:nvSpPr>
            <p:cNvPr id="93189" name="文本框 1331206">
              <a:extLst>
                <a:ext uri="{FF2B5EF4-FFF2-40B4-BE49-F238E27FC236}">
                  <a16:creationId xmlns:a16="http://schemas.microsoft.com/office/drawing/2014/main" id="{75BD48F0-6CE3-4562-9DCA-87D0CFD945FA}"/>
                </a:ext>
              </a:extLst>
            </p:cNvPr>
            <p:cNvSpPr txBox="1">
              <a:spLocks noChangeArrowheads="1"/>
            </p:cNvSpPr>
            <p:nvPr/>
          </p:nvSpPr>
          <p:spPr bwMode="auto">
            <a:xfrm>
              <a:off x="1520" y="1616"/>
              <a:ext cx="499" cy="133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ea typeface="楷体_GB2312" pitchFamily="49" charset="-122"/>
                </a:rPr>
                <a:t>译</a:t>
              </a:r>
            </a:p>
            <a:p>
              <a:pPr algn="ctr"/>
              <a:r>
                <a:rPr lang="zh-CN" altLang="en-US" sz="1600" b="1">
                  <a:ea typeface="楷体_GB2312" pitchFamily="49" charset="-122"/>
                </a:rPr>
                <a:t>码</a:t>
              </a:r>
            </a:p>
            <a:p>
              <a:pPr algn="ctr"/>
              <a:r>
                <a:rPr lang="zh-CN" altLang="en-US" sz="1600" b="1">
                  <a:ea typeface="楷体_GB2312" pitchFamily="49" charset="-122"/>
                </a:rPr>
                <a:t>驱</a:t>
              </a:r>
            </a:p>
            <a:p>
              <a:pPr algn="ctr"/>
              <a:r>
                <a:rPr lang="zh-CN" altLang="en-US" sz="1600" b="1">
                  <a:ea typeface="楷体_GB2312" pitchFamily="49" charset="-122"/>
                </a:rPr>
                <a:t>动</a:t>
              </a:r>
            </a:p>
          </p:txBody>
        </p:sp>
        <p:sp>
          <p:nvSpPr>
            <p:cNvPr id="93190" name="文本框 1331207">
              <a:extLst>
                <a:ext uri="{FF2B5EF4-FFF2-40B4-BE49-F238E27FC236}">
                  <a16:creationId xmlns:a16="http://schemas.microsoft.com/office/drawing/2014/main" id="{BF010A43-ADD2-48D8-85E9-5091D8D4C072}"/>
                </a:ext>
              </a:extLst>
            </p:cNvPr>
            <p:cNvSpPr txBox="1">
              <a:spLocks noChangeArrowheads="1"/>
            </p:cNvSpPr>
            <p:nvPr/>
          </p:nvSpPr>
          <p:spPr bwMode="auto">
            <a:xfrm>
              <a:off x="3649" y="1616"/>
              <a:ext cx="502" cy="1332"/>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b="1">
                  <a:ea typeface="楷体_GB2312" pitchFamily="49" charset="-122"/>
                </a:rPr>
                <a:t>读</a:t>
              </a:r>
            </a:p>
            <a:p>
              <a:pPr algn="ctr"/>
              <a:r>
                <a:rPr lang="zh-CN" altLang="en-US" sz="1600" b="1">
                  <a:ea typeface="楷体_GB2312" pitchFamily="49" charset="-122"/>
                </a:rPr>
                <a:t>写</a:t>
              </a:r>
            </a:p>
            <a:p>
              <a:pPr algn="ctr"/>
              <a:r>
                <a:rPr lang="zh-CN" altLang="en-US" sz="1600" b="1">
                  <a:ea typeface="楷体_GB2312" pitchFamily="49" charset="-122"/>
                </a:rPr>
                <a:t>电</a:t>
              </a:r>
            </a:p>
            <a:p>
              <a:pPr algn="ctr"/>
              <a:r>
                <a:rPr lang="zh-CN" altLang="en-US" sz="1600" b="1">
                  <a:ea typeface="楷体_GB2312" pitchFamily="49" charset="-122"/>
                </a:rPr>
                <a:t>路</a:t>
              </a:r>
            </a:p>
          </p:txBody>
        </p:sp>
        <p:sp>
          <p:nvSpPr>
            <p:cNvPr id="93191" name="矩形 1331208">
              <a:extLst>
                <a:ext uri="{FF2B5EF4-FFF2-40B4-BE49-F238E27FC236}">
                  <a16:creationId xmlns:a16="http://schemas.microsoft.com/office/drawing/2014/main" id="{4E753FB5-66FC-42CE-8710-A46BDBE03B5C}"/>
                </a:ext>
              </a:extLst>
            </p:cNvPr>
            <p:cNvSpPr>
              <a:spLocks noChangeArrowheads="1"/>
            </p:cNvSpPr>
            <p:nvPr/>
          </p:nvSpPr>
          <p:spPr bwMode="auto">
            <a:xfrm>
              <a:off x="1384" y="1434"/>
              <a:ext cx="2948" cy="1951"/>
            </a:xfrm>
            <a:prstGeom prst="rect">
              <a:avLst/>
            </a:prstGeom>
            <a:noFill/>
            <a:ln w="76200" cmpd="tri">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3192" name="直接连接符 1331209">
              <a:extLst>
                <a:ext uri="{FF2B5EF4-FFF2-40B4-BE49-F238E27FC236}">
                  <a16:creationId xmlns:a16="http://schemas.microsoft.com/office/drawing/2014/main" id="{836EDA5C-9DE4-45D3-A302-C17629C28A42}"/>
                </a:ext>
              </a:extLst>
            </p:cNvPr>
            <p:cNvSpPr>
              <a:spLocks noChangeShapeType="1"/>
            </p:cNvSpPr>
            <p:nvPr/>
          </p:nvSpPr>
          <p:spPr bwMode="auto">
            <a:xfrm>
              <a:off x="914" y="1570"/>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3" name="直接连接符 1331210">
              <a:extLst>
                <a:ext uri="{FF2B5EF4-FFF2-40B4-BE49-F238E27FC236}">
                  <a16:creationId xmlns:a16="http://schemas.microsoft.com/office/drawing/2014/main" id="{216F1494-F2C6-4BA8-93F5-FD19633F8934}"/>
                </a:ext>
              </a:extLst>
            </p:cNvPr>
            <p:cNvSpPr>
              <a:spLocks noChangeShapeType="1"/>
            </p:cNvSpPr>
            <p:nvPr/>
          </p:nvSpPr>
          <p:spPr bwMode="auto">
            <a:xfrm>
              <a:off x="914" y="1706"/>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4" name="直接连接符 1331211">
              <a:extLst>
                <a:ext uri="{FF2B5EF4-FFF2-40B4-BE49-F238E27FC236}">
                  <a16:creationId xmlns:a16="http://schemas.microsoft.com/office/drawing/2014/main" id="{8CD57DFA-6FC2-40E3-ABAC-8DA6D2AA7322}"/>
                </a:ext>
              </a:extLst>
            </p:cNvPr>
            <p:cNvSpPr>
              <a:spLocks noChangeShapeType="1"/>
            </p:cNvSpPr>
            <p:nvPr/>
          </p:nvSpPr>
          <p:spPr bwMode="auto">
            <a:xfrm>
              <a:off x="914" y="2568"/>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5" name="直接连接符 1331212">
              <a:extLst>
                <a:ext uri="{FF2B5EF4-FFF2-40B4-BE49-F238E27FC236}">
                  <a16:creationId xmlns:a16="http://schemas.microsoft.com/office/drawing/2014/main" id="{D67BDFE3-3FA5-4EB0-AFE8-146BFD290FD3}"/>
                </a:ext>
              </a:extLst>
            </p:cNvPr>
            <p:cNvSpPr>
              <a:spLocks noChangeShapeType="1"/>
            </p:cNvSpPr>
            <p:nvPr/>
          </p:nvSpPr>
          <p:spPr bwMode="auto">
            <a:xfrm>
              <a:off x="914" y="2704"/>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6" name="直接连接符 1331213">
              <a:extLst>
                <a:ext uri="{FF2B5EF4-FFF2-40B4-BE49-F238E27FC236}">
                  <a16:creationId xmlns:a16="http://schemas.microsoft.com/office/drawing/2014/main" id="{8D8CBFE9-1EA1-498F-841B-DC4ABE5ED3CA}"/>
                </a:ext>
              </a:extLst>
            </p:cNvPr>
            <p:cNvSpPr>
              <a:spLocks noChangeShapeType="1"/>
            </p:cNvSpPr>
            <p:nvPr/>
          </p:nvSpPr>
          <p:spPr bwMode="auto">
            <a:xfrm>
              <a:off x="919" y="3158"/>
              <a:ext cx="45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7" name="直接连接符 1331214">
              <a:extLst>
                <a:ext uri="{FF2B5EF4-FFF2-40B4-BE49-F238E27FC236}">
                  <a16:creationId xmlns:a16="http://schemas.microsoft.com/office/drawing/2014/main" id="{447A857B-26FD-49DF-9B6A-B38279CE4CE7}"/>
                </a:ext>
              </a:extLst>
            </p:cNvPr>
            <p:cNvSpPr>
              <a:spLocks noChangeShapeType="1"/>
            </p:cNvSpPr>
            <p:nvPr/>
          </p:nvSpPr>
          <p:spPr bwMode="auto">
            <a:xfrm>
              <a:off x="1111" y="1842"/>
              <a:ext cx="0" cy="54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8" name="文本框 1331215">
              <a:extLst>
                <a:ext uri="{FF2B5EF4-FFF2-40B4-BE49-F238E27FC236}">
                  <a16:creationId xmlns:a16="http://schemas.microsoft.com/office/drawing/2014/main" id="{B488D479-8E8F-47E9-94B4-C17E43858FBD}"/>
                </a:ext>
              </a:extLst>
            </p:cNvPr>
            <p:cNvSpPr txBox="1">
              <a:spLocks noChangeArrowheads="1"/>
            </p:cNvSpPr>
            <p:nvPr/>
          </p:nvSpPr>
          <p:spPr bwMode="auto">
            <a:xfrm>
              <a:off x="270" y="1603"/>
              <a:ext cx="597"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t>地</a:t>
              </a:r>
            </a:p>
            <a:p>
              <a:pPr algn="ctr"/>
              <a:r>
                <a:rPr lang="zh-CN" altLang="en-US" sz="1600"/>
                <a:t>址</a:t>
              </a:r>
            </a:p>
            <a:p>
              <a:pPr algn="ctr"/>
              <a:r>
                <a:rPr lang="zh-CN" altLang="en-US" sz="1600"/>
                <a:t>线</a:t>
              </a:r>
            </a:p>
          </p:txBody>
        </p:sp>
        <p:sp>
          <p:nvSpPr>
            <p:cNvPr id="93199" name="文本框 1331216">
              <a:extLst>
                <a:ext uri="{FF2B5EF4-FFF2-40B4-BE49-F238E27FC236}">
                  <a16:creationId xmlns:a16="http://schemas.microsoft.com/office/drawing/2014/main" id="{685839E2-32A7-4376-A2DA-A1641AA7828A}"/>
                </a:ext>
              </a:extLst>
            </p:cNvPr>
            <p:cNvSpPr txBox="1">
              <a:spLocks noChangeArrowheads="1"/>
            </p:cNvSpPr>
            <p:nvPr/>
          </p:nvSpPr>
          <p:spPr bwMode="auto">
            <a:xfrm>
              <a:off x="182" y="2956"/>
              <a:ext cx="1223"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t>片选线</a:t>
              </a:r>
            </a:p>
          </p:txBody>
        </p:sp>
        <p:sp>
          <p:nvSpPr>
            <p:cNvPr id="93200" name="左大括号 1331217">
              <a:extLst>
                <a:ext uri="{FF2B5EF4-FFF2-40B4-BE49-F238E27FC236}">
                  <a16:creationId xmlns:a16="http://schemas.microsoft.com/office/drawing/2014/main" id="{2ABF8F85-F51A-4FDD-93CD-6623319A4991}"/>
                </a:ext>
              </a:extLst>
            </p:cNvPr>
            <p:cNvSpPr>
              <a:spLocks/>
            </p:cNvSpPr>
            <p:nvPr/>
          </p:nvSpPr>
          <p:spPr bwMode="auto">
            <a:xfrm>
              <a:off x="703" y="1565"/>
              <a:ext cx="181" cy="1134"/>
            </a:xfrm>
            <a:prstGeom prst="leftBrace">
              <a:avLst>
                <a:gd name="adj1" fmla="val 5200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3201" name="直接连接符 1331218">
              <a:extLst>
                <a:ext uri="{FF2B5EF4-FFF2-40B4-BE49-F238E27FC236}">
                  <a16:creationId xmlns:a16="http://schemas.microsoft.com/office/drawing/2014/main" id="{31D9E293-1B10-4930-9F52-4F16C398B5DB}"/>
                </a:ext>
              </a:extLst>
            </p:cNvPr>
            <p:cNvSpPr>
              <a:spLocks noChangeShapeType="1"/>
            </p:cNvSpPr>
            <p:nvPr/>
          </p:nvSpPr>
          <p:spPr bwMode="auto">
            <a:xfrm>
              <a:off x="4368" y="1525"/>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2" name="直接连接符 1331219">
              <a:extLst>
                <a:ext uri="{FF2B5EF4-FFF2-40B4-BE49-F238E27FC236}">
                  <a16:creationId xmlns:a16="http://schemas.microsoft.com/office/drawing/2014/main" id="{3B9DD178-5CE1-46A7-97A9-70D74AAFA664}"/>
                </a:ext>
              </a:extLst>
            </p:cNvPr>
            <p:cNvSpPr>
              <a:spLocks noChangeShapeType="1"/>
            </p:cNvSpPr>
            <p:nvPr/>
          </p:nvSpPr>
          <p:spPr bwMode="auto">
            <a:xfrm>
              <a:off x="4368" y="1661"/>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3" name="直接连接符 1331220">
              <a:extLst>
                <a:ext uri="{FF2B5EF4-FFF2-40B4-BE49-F238E27FC236}">
                  <a16:creationId xmlns:a16="http://schemas.microsoft.com/office/drawing/2014/main" id="{9071CC26-7C28-4C4E-88D6-B4B31AEB8CB6}"/>
                </a:ext>
              </a:extLst>
            </p:cNvPr>
            <p:cNvSpPr>
              <a:spLocks noChangeShapeType="1"/>
            </p:cNvSpPr>
            <p:nvPr/>
          </p:nvSpPr>
          <p:spPr bwMode="auto">
            <a:xfrm>
              <a:off x="4368" y="2523"/>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4" name="直接连接符 1331221">
              <a:extLst>
                <a:ext uri="{FF2B5EF4-FFF2-40B4-BE49-F238E27FC236}">
                  <a16:creationId xmlns:a16="http://schemas.microsoft.com/office/drawing/2014/main" id="{B5963009-5A46-455E-92E5-F687D1F59776}"/>
                </a:ext>
              </a:extLst>
            </p:cNvPr>
            <p:cNvSpPr>
              <a:spLocks noChangeShapeType="1"/>
            </p:cNvSpPr>
            <p:nvPr/>
          </p:nvSpPr>
          <p:spPr bwMode="auto">
            <a:xfrm>
              <a:off x="4368" y="2659"/>
              <a:ext cx="454"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5" name="直接连接符 1331222">
              <a:extLst>
                <a:ext uri="{FF2B5EF4-FFF2-40B4-BE49-F238E27FC236}">
                  <a16:creationId xmlns:a16="http://schemas.microsoft.com/office/drawing/2014/main" id="{DB076286-5433-40F4-885B-9017AB1DF59D}"/>
                </a:ext>
              </a:extLst>
            </p:cNvPr>
            <p:cNvSpPr>
              <a:spLocks noChangeShapeType="1"/>
            </p:cNvSpPr>
            <p:nvPr/>
          </p:nvSpPr>
          <p:spPr bwMode="auto">
            <a:xfrm>
              <a:off x="4565" y="1797"/>
              <a:ext cx="0" cy="545"/>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6" name="文本框 1331223">
              <a:extLst>
                <a:ext uri="{FF2B5EF4-FFF2-40B4-BE49-F238E27FC236}">
                  <a16:creationId xmlns:a16="http://schemas.microsoft.com/office/drawing/2014/main" id="{6EB227AE-BEF7-4EF9-8B82-2AD8FE460355}"/>
                </a:ext>
              </a:extLst>
            </p:cNvPr>
            <p:cNvSpPr txBox="1">
              <a:spLocks noChangeArrowheads="1"/>
            </p:cNvSpPr>
            <p:nvPr/>
          </p:nvSpPr>
          <p:spPr bwMode="auto">
            <a:xfrm>
              <a:off x="4845" y="1691"/>
              <a:ext cx="597" cy="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t>数</a:t>
              </a:r>
            </a:p>
            <a:p>
              <a:pPr algn="ctr"/>
              <a:r>
                <a:rPr lang="zh-CN" altLang="en-US" sz="1600"/>
                <a:t>据</a:t>
              </a:r>
            </a:p>
            <a:p>
              <a:pPr algn="ctr"/>
              <a:r>
                <a:rPr lang="zh-CN" altLang="en-US" sz="1600"/>
                <a:t>线</a:t>
              </a:r>
            </a:p>
          </p:txBody>
        </p:sp>
        <p:sp>
          <p:nvSpPr>
            <p:cNvPr id="93207" name="左大括号 1331224">
              <a:extLst>
                <a:ext uri="{FF2B5EF4-FFF2-40B4-BE49-F238E27FC236}">
                  <a16:creationId xmlns:a16="http://schemas.microsoft.com/office/drawing/2014/main" id="{7234B181-9499-4CDE-A6C1-D70438C78110}"/>
                </a:ext>
              </a:extLst>
            </p:cNvPr>
            <p:cNvSpPr>
              <a:spLocks/>
            </p:cNvSpPr>
            <p:nvPr/>
          </p:nvSpPr>
          <p:spPr bwMode="auto">
            <a:xfrm flipH="1">
              <a:off x="4840" y="1525"/>
              <a:ext cx="181" cy="1134"/>
            </a:xfrm>
            <a:prstGeom prst="leftBrace">
              <a:avLst>
                <a:gd name="adj1" fmla="val 5200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93208" name="直接连接符 1331225">
              <a:extLst>
                <a:ext uri="{FF2B5EF4-FFF2-40B4-BE49-F238E27FC236}">
                  <a16:creationId xmlns:a16="http://schemas.microsoft.com/office/drawing/2014/main" id="{514020F7-3CB0-4960-8FA9-ACD3DD3FD5E4}"/>
                </a:ext>
              </a:extLst>
            </p:cNvPr>
            <p:cNvSpPr>
              <a:spLocks noChangeShapeType="1"/>
            </p:cNvSpPr>
            <p:nvPr/>
          </p:nvSpPr>
          <p:spPr bwMode="auto">
            <a:xfrm>
              <a:off x="4347" y="3178"/>
              <a:ext cx="45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3209" name="文本框 1331226">
              <a:extLst>
                <a:ext uri="{FF2B5EF4-FFF2-40B4-BE49-F238E27FC236}">
                  <a16:creationId xmlns:a16="http://schemas.microsoft.com/office/drawing/2014/main" id="{E41F247C-C582-4084-B353-36C71B722F8D}"/>
                </a:ext>
              </a:extLst>
            </p:cNvPr>
            <p:cNvSpPr txBox="1">
              <a:spLocks noChangeArrowheads="1"/>
            </p:cNvSpPr>
            <p:nvPr/>
          </p:nvSpPr>
          <p:spPr bwMode="auto">
            <a:xfrm>
              <a:off x="3879" y="2952"/>
              <a:ext cx="193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1600"/>
                <a:t>读</a:t>
              </a:r>
              <a:r>
                <a:rPr lang="en-US" altLang="zh-CN" sz="1600"/>
                <a:t>/</a:t>
              </a:r>
              <a:r>
                <a:rPr lang="zh-CN" altLang="en-US" sz="1600"/>
                <a:t>写控制线</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150977">
            <a:extLst>
              <a:ext uri="{FF2B5EF4-FFF2-40B4-BE49-F238E27FC236}">
                <a16:creationId xmlns:a16="http://schemas.microsoft.com/office/drawing/2014/main" id="{1205A6CE-7E40-4525-886F-9F0940F81A30}"/>
              </a:ext>
            </a:extLst>
          </p:cNvPr>
          <p:cNvSpPr>
            <a:spLocks noGrp="1" noChangeArrowheads="1"/>
          </p:cNvSpPr>
          <p:nvPr>
            <p:ph type="title"/>
          </p:nvPr>
        </p:nvSpPr>
        <p:spPr/>
        <p:txBody>
          <a:bodyPr/>
          <a:lstStyle/>
          <a:p>
            <a:r>
              <a:rPr lang="zh-CN" altLang="en-US"/>
              <a:t>单体多字系统</a:t>
            </a:r>
          </a:p>
        </p:txBody>
      </p:sp>
      <p:sp>
        <p:nvSpPr>
          <p:cNvPr id="95234" name="文本占位符 1150978">
            <a:extLst>
              <a:ext uri="{FF2B5EF4-FFF2-40B4-BE49-F238E27FC236}">
                <a16:creationId xmlns:a16="http://schemas.microsoft.com/office/drawing/2014/main" id="{C301ADBA-C0CA-4E93-98B0-36B530B315B1}"/>
              </a:ext>
            </a:extLst>
          </p:cNvPr>
          <p:cNvSpPr>
            <a:spLocks noGrp="1" noChangeArrowheads="1"/>
          </p:cNvSpPr>
          <p:nvPr>
            <p:ph idx="1"/>
          </p:nvPr>
        </p:nvSpPr>
        <p:spPr>
          <a:xfrm>
            <a:off x="250825" y="1196975"/>
            <a:ext cx="8229600" cy="792163"/>
          </a:xfrm>
        </p:spPr>
        <p:txBody>
          <a:bodyPr/>
          <a:lstStyle/>
          <a:p>
            <a:pPr>
              <a:lnSpc>
                <a:spcPct val="80000"/>
              </a:lnSpc>
            </a:pPr>
            <a:r>
              <a:rPr lang="zh-CN" altLang="en-US" sz="2800" b="1">
                <a:solidFill>
                  <a:schemeClr val="accent2"/>
                </a:solidFill>
              </a:rPr>
              <a:t>单体多字系统：</a:t>
            </a:r>
            <a:r>
              <a:rPr lang="zh-CN" altLang="en-US" sz="2800" b="1"/>
              <a:t>一个周期内，从同一地址读出</a:t>
            </a:r>
            <a:r>
              <a:rPr lang="en-US" altLang="zh-CN" sz="2800" b="1"/>
              <a:t>4</a:t>
            </a:r>
            <a:r>
              <a:rPr lang="zh-CN" altLang="en-US" sz="2800" b="1"/>
              <a:t>条指令，然后再逐条将指令送至</a:t>
            </a:r>
            <a:r>
              <a:rPr lang="en-US" altLang="zh-CN" sz="2800" b="1"/>
              <a:t>CPU</a:t>
            </a:r>
            <a:r>
              <a:rPr lang="zh-CN" altLang="en-US" sz="2800" b="1"/>
              <a:t>执行。</a:t>
            </a:r>
          </a:p>
        </p:txBody>
      </p:sp>
      <p:grpSp>
        <p:nvGrpSpPr>
          <p:cNvPr id="95235" name="组合 1151009">
            <a:extLst>
              <a:ext uri="{FF2B5EF4-FFF2-40B4-BE49-F238E27FC236}">
                <a16:creationId xmlns:a16="http://schemas.microsoft.com/office/drawing/2014/main" id="{22870756-06A4-4E2D-A08A-E92EEA7C87AC}"/>
              </a:ext>
            </a:extLst>
          </p:cNvPr>
          <p:cNvGrpSpPr>
            <a:grpSpLocks/>
          </p:cNvGrpSpPr>
          <p:nvPr/>
        </p:nvGrpSpPr>
        <p:grpSpPr bwMode="auto">
          <a:xfrm>
            <a:off x="1187450" y="2420938"/>
            <a:ext cx="6799263" cy="3519487"/>
            <a:chOff x="567" y="1979"/>
            <a:chExt cx="4283" cy="2217"/>
          </a:xfrm>
        </p:grpSpPr>
        <p:sp>
          <p:nvSpPr>
            <p:cNvPr id="95236" name="文本框 1150979">
              <a:extLst>
                <a:ext uri="{FF2B5EF4-FFF2-40B4-BE49-F238E27FC236}">
                  <a16:creationId xmlns:a16="http://schemas.microsoft.com/office/drawing/2014/main" id="{3B5FA2A5-14E4-4F64-92BC-3E7CF16FEDBC}"/>
                </a:ext>
              </a:extLst>
            </p:cNvPr>
            <p:cNvSpPr txBox="1">
              <a:spLocks noChangeArrowheads="1"/>
            </p:cNvSpPr>
            <p:nvPr/>
          </p:nvSpPr>
          <p:spPr bwMode="auto">
            <a:xfrm>
              <a:off x="567" y="2422"/>
              <a:ext cx="363" cy="14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主存控制部件</a:t>
              </a:r>
            </a:p>
          </p:txBody>
        </p:sp>
        <p:sp>
          <p:nvSpPr>
            <p:cNvPr id="95237" name="文本框 1150980">
              <a:extLst>
                <a:ext uri="{FF2B5EF4-FFF2-40B4-BE49-F238E27FC236}">
                  <a16:creationId xmlns:a16="http://schemas.microsoft.com/office/drawing/2014/main" id="{DE4D3BDD-5C98-4943-9E82-C5D3B8031B49}"/>
                </a:ext>
              </a:extLst>
            </p:cNvPr>
            <p:cNvSpPr txBox="1">
              <a:spLocks noChangeArrowheads="1"/>
            </p:cNvSpPr>
            <p:nvPr/>
          </p:nvSpPr>
          <p:spPr bwMode="auto">
            <a:xfrm>
              <a:off x="1610" y="2523"/>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W</a:t>
              </a:r>
              <a:r>
                <a:rPr lang="zh-CN" altLang="en-US" sz="2400" b="1">
                  <a:ea typeface="楷体_GB2312" pitchFamily="49" charset="-122"/>
                </a:rPr>
                <a:t>位</a:t>
              </a:r>
            </a:p>
          </p:txBody>
        </p:sp>
        <p:sp>
          <p:nvSpPr>
            <p:cNvPr id="95238" name="文本框 1150981">
              <a:extLst>
                <a:ext uri="{FF2B5EF4-FFF2-40B4-BE49-F238E27FC236}">
                  <a16:creationId xmlns:a16="http://schemas.microsoft.com/office/drawing/2014/main" id="{09971A21-0353-4A9D-8F39-0E8A055A2464}"/>
                </a:ext>
              </a:extLst>
            </p:cNvPr>
            <p:cNvSpPr txBox="1">
              <a:spLocks noChangeArrowheads="1"/>
            </p:cNvSpPr>
            <p:nvPr/>
          </p:nvSpPr>
          <p:spPr bwMode="auto">
            <a:xfrm>
              <a:off x="2199" y="2527"/>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W</a:t>
              </a:r>
              <a:r>
                <a:rPr lang="zh-CN" altLang="en-US" sz="2400" b="1">
                  <a:ea typeface="楷体_GB2312" pitchFamily="49" charset="-122"/>
                </a:rPr>
                <a:t>位</a:t>
              </a:r>
            </a:p>
          </p:txBody>
        </p:sp>
        <p:sp>
          <p:nvSpPr>
            <p:cNvPr id="95239" name="文本框 1150982">
              <a:extLst>
                <a:ext uri="{FF2B5EF4-FFF2-40B4-BE49-F238E27FC236}">
                  <a16:creationId xmlns:a16="http://schemas.microsoft.com/office/drawing/2014/main" id="{77C3A525-48A0-4A9A-B171-ED73F7DB1304}"/>
                </a:ext>
              </a:extLst>
            </p:cNvPr>
            <p:cNvSpPr txBox="1">
              <a:spLocks noChangeArrowheads="1"/>
            </p:cNvSpPr>
            <p:nvPr/>
          </p:nvSpPr>
          <p:spPr bwMode="auto">
            <a:xfrm>
              <a:off x="2790" y="2527"/>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W</a:t>
              </a:r>
              <a:r>
                <a:rPr lang="zh-CN" altLang="en-US" sz="2400" b="1">
                  <a:ea typeface="楷体_GB2312" pitchFamily="49" charset="-122"/>
                </a:rPr>
                <a:t>位</a:t>
              </a:r>
            </a:p>
          </p:txBody>
        </p:sp>
        <p:sp>
          <p:nvSpPr>
            <p:cNvPr id="95240" name="文本框 1150983">
              <a:extLst>
                <a:ext uri="{FF2B5EF4-FFF2-40B4-BE49-F238E27FC236}">
                  <a16:creationId xmlns:a16="http://schemas.microsoft.com/office/drawing/2014/main" id="{E88BAE45-72E8-478F-88DC-9BB4FF7E6F40}"/>
                </a:ext>
              </a:extLst>
            </p:cNvPr>
            <p:cNvSpPr txBox="1">
              <a:spLocks noChangeArrowheads="1"/>
            </p:cNvSpPr>
            <p:nvPr/>
          </p:nvSpPr>
          <p:spPr bwMode="auto">
            <a:xfrm>
              <a:off x="3380" y="2527"/>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W</a:t>
              </a:r>
              <a:r>
                <a:rPr lang="zh-CN" altLang="en-US" sz="2400" b="1">
                  <a:ea typeface="楷体_GB2312" pitchFamily="49" charset="-122"/>
                </a:rPr>
                <a:t>位</a:t>
              </a:r>
            </a:p>
          </p:txBody>
        </p:sp>
        <p:sp>
          <p:nvSpPr>
            <p:cNvPr id="95241" name="文本框 1150985">
              <a:extLst>
                <a:ext uri="{FF2B5EF4-FFF2-40B4-BE49-F238E27FC236}">
                  <a16:creationId xmlns:a16="http://schemas.microsoft.com/office/drawing/2014/main" id="{86AE48A5-A38F-478C-95CC-182955B0C5D7}"/>
                </a:ext>
              </a:extLst>
            </p:cNvPr>
            <p:cNvSpPr txBox="1">
              <a:spLocks noChangeArrowheads="1"/>
            </p:cNvSpPr>
            <p:nvPr/>
          </p:nvSpPr>
          <p:spPr bwMode="auto">
            <a:xfrm>
              <a:off x="1609" y="3344"/>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b="1">
                <a:ea typeface="楷体_GB2312" pitchFamily="49" charset="-122"/>
              </a:endParaRPr>
            </a:p>
          </p:txBody>
        </p:sp>
        <p:sp>
          <p:nvSpPr>
            <p:cNvPr id="95242" name="文本框 1150986">
              <a:extLst>
                <a:ext uri="{FF2B5EF4-FFF2-40B4-BE49-F238E27FC236}">
                  <a16:creationId xmlns:a16="http://schemas.microsoft.com/office/drawing/2014/main" id="{E90604E2-8B74-434A-ABC4-E24EF7545ACD}"/>
                </a:ext>
              </a:extLst>
            </p:cNvPr>
            <p:cNvSpPr txBox="1">
              <a:spLocks noChangeArrowheads="1"/>
            </p:cNvSpPr>
            <p:nvPr/>
          </p:nvSpPr>
          <p:spPr bwMode="auto">
            <a:xfrm>
              <a:off x="2198" y="3339"/>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b="1">
                <a:ea typeface="楷体_GB2312" pitchFamily="49" charset="-122"/>
              </a:endParaRPr>
            </a:p>
          </p:txBody>
        </p:sp>
        <p:sp>
          <p:nvSpPr>
            <p:cNvPr id="95243" name="文本框 1150987">
              <a:extLst>
                <a:ext uri="{FF2B5EF4-FFF2-40B4-BE49-F238E27FC236}">
                  <a16:creationId xmlns:a16="http://schemas.microsoft.com/office/drawing/2014/main" id="{01F09F7F-5376-4996-B9B9-FA1B76384E60}"/>
                </a:ext>
              </a:extLst>
            </p:cNvPr>
            <p:cNvSpPr txBox="1">
              <a:spLocks noChangeArrowheads="1"/>
            </p:cNvSpPr>
            <p:nvPr/>
          </p:nvSpPr>
          <p:spPr bwMode="auto">
            <a:xfrm>
              <a:off x="2789" y="3339"/>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b="1">
                <a:ea typeface="楷体_GB2312" pitchFamily="49" charset="-122"/>
              </a:endParaRPr>
            </a:p>
          </p:txBody>
        </p:sp>
        <p:sp>
          <p:nvSpPr>
            <p:cNvPr id="95244" name="文本框 1150988">
              <a:extLst>
                <a:ext uri="{FF2B5EF4-FFF2-40B4-BE49-F238E27FC236}">
                  <a16:creationId xmlns:a16="http://schemas.microsoft.com/office/drawing/2014/main" id="{D523276E-5503-4510-9ECB-F21E9B559FB7}"/>
                </a:ext>
              </a:extLst>
            </p:cNvPr>
            <p:cNvSpPr txBox="1">
              <a:spLocks noChangeArrowheads="1"/>
            </p:cNvSpPr>
            <p:nvPr/>
          </p:nvSpPr>
          <p:spPr bwMode="auto">
            <a:xfrm>
              <a:off x="3379" y="3339"/>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zh-CN" sz="2400" b="1">
                <a:ea typeface="楷体_GB2312" pitchFamily="49" charset="-122"/>
              </a:endParaRPr>
            </a:p>
          </p:txBody>
        </p:sp>
        <p:sp>
          <p:nvSpPr>
            <p:cNvPr id="95245" name="文本框 1150990">
              <a:extLst>
                <a:ext uri="{FF2B5EF4-FFF2-40B4-BE49-F238E27FC236}">
                  <a16:creationId xmlns:a16="http://schemas.microsoft.com/office/drawing/2014/main" id="{A200CAD6-5559-4594-A941-15C93DBBA07A}"/>
                </a:ext>
              </a:extLst>
            </p:cNvPr>
            <p:cNvSpPr txBox="1">
              <a:spLocks noChangeArrowheads="1"/>
            </p:cNvSpPr>
            <p:nvPr/>
          </p:nvSpPr>
          <p:spPr bwMode="auto">
            <a:xfrm>
              <a:off x="4014" y="2568"/>
              <a:ext cx="8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A50021"/>
                  </a:solidFill>
                </a:rPr>
                <a:t>数据寄存器</a:t>
              </a:r>
            </a:p>
          </p:txBody>
        </p:sp>
        <p:sp>
          <p:nvSpPr>
            <p:cNvPr id="95246" name="文本框 1150991">
              <a:extLst>
                <a:ext uri="{FF2B5EF4-FFF2-40B4-BE49-F238E27FC236}">
                  <a16:creationId xmlns:a16="http://schemas.microsoft.com/office/drawing/2014/main" id="{A53CEB78-DEC5-4BCE-807D-A2B840525440}"/>
                </a:ext>
              </a:extLst>
            </p:cNvPr>
            <p:cNvSpPr txBox="1">
              <a:spLocks noChangeArrowheads="1"/>
            </p:cNvSpPr>
            <p:nvPr/>
          </p:nvSpPr>
          <p:spPr bwMode="auto">
            <a:xfrm>
              <a:off x="4059" y="3385"/>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A50021"/>
                  </a:solidFill>
                </a:rPr>
                <a:t>存储体</a:t>
              </a:r>
            </a:p>
          </p:txBody>
        </p:sp>
        <p:sp>
          <p:nvSpPr>
            <p:cNvPr id="95247" name="文本框 1150992">
              <a:extLst>
                <a:ext uri="{FF2B5EF4-FFF2-40B4-BE49-F238E27FC236}">
                  <a16:creationId xmlns:a16="http://schemas.microsoft.com/office/drawing/2014/main" id="{F1858620-A2B1-4555-8DE4-DEB4264EE323}"/>
                </a:ext>
              </a:extLst>
            </p:cNvPr>
            <p:cNvSpPr txBox="1">
              <a:spLocks noChangeArrowheads="1"/>
            </p:cNvSpPr>
            <p:nvPr/>
          </p:nvSpPr>
          <p:spPr bwMode="auto">
            <a:xfrm>
              <a:off x="2562" y="1979"/>
              <a:ext cx="589"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en-US" altLang="zh-CN" sz="2400" b="1">
                  <a:ea typeface="楷体_GB2312" pitchFamily="49" charset="-122"/>
                </a:rPr>
                <a:t>W</a:t>
              </a:r>
              <a:r>
                <a:rPr lang="zh-CN" altLang="en-US" sz="2400" b="1">
                  <a:ea typeface="楷体_GB2312" pitchFamily="49" charset="-122"/>
                </a:rPr>
                <a:t>位</a:t>
              </a:r>
            </a:p>
          </p:txBody>
        </p:sp>
        <p:sp>
          <p:nvSpPr>
            <p:cNvPr id="95248" name="直接连接符 1150993">
              <a:extLst>
                <a:ext uri="{FF2B5EF4-FFF2-40B4-BE49-F238E27FC236}">
                  <a16:creationId xmlns:a16="http://schemas.microsoft.com/office/drawing/2014/main" id="{A6B21D63-392F-401A-9616-45972D8598C7}"/>
                </a:ext>
              </a:extLst>
            </p:cNvPr>
            <p:cNvSpPr>
              <a:spLocks noChangeShapeType="1"/>
            </p:cNvSpPr>
            <p:nvPr/>
          </p:nvSpPr>
          <p:spPr bwMode="auto">
            <a:xfrm flipV="1">
              <a:off x="1837" y="2296"/>
              <a:ext cx="725"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9" name="直接连接符 1150994">
              <a:extLst>
                <a:ext uri="{FF2B5EF4-FFF2-40B4-BE49-F238E27FC236}">
                  <a16:creationId xmlns:a16="http://schemas.microsoft.com/office/drawing/2014/main" id="{8F288F91-4C57-40D2-8074-4CEA10F4471D}"/>
                </a:ext>
              </a:extLst>
            </p:cNvPr>
            <p:cNvSpPr>
              <a:spLocks noChangeShapeType="1"/>
            </p:cNvSpPr>
            <p:nvPr/>
          </p:nvSpPr>
          <p:spPr bwMode="auto">
            <a:xfrm flipV="1">
              <a:off x="2472" y="2296"/>
              <a:ext cx="317"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0" name="直接连接符 1150995">
              <a:extLst>
                <a:ext uri="{FF2B5EF4-FFF2-40B4-BE49-F238E27FC236}">
                  <a16:creationId xmlns:a16="http://schemas.microsoft.com/office/drawing/2014/main" id="{03EA062C-58A0-4EDE-A224-696ED85CD7AB}"/>
                </a:ext>
              </a:extLst>
            </p:cNvPr>
            <p:cNvSpPr>
              <a:spLocks noChangeShapeType="1"/>
            </p:cNvSpPr>
            <p:nvPr/>
          </p:nvSpPr>
          <p:spPr bwMode="auto">
            <a:xfrm flipH="1" flipV="1">
              <a:off x="2880" y="2296"/>
              <a:ext cx="227"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1" name="直接连接符 1150996">
              <a:extLst>
                <a:ext uri="{FF2B5EF4-FFF2-40B4-BE49-F238E27FC236}">
                  <a16:creationId xmlns:a16="http://schemas.microsoft.com/office/drawing/2014/main" id="{DB087514-951F-4BE8-B355-8BFE093B0182}"/>
                </a:ext>
              </a:extLst>
            </p:cNvPr>
            <p:cNvSpPr>
              <a:spLocks noChangeShapeType="1"/>
            </p:cNvSpPr>
            <p:nvPr/>
          </p:nvSpPr>
          <p:spPr bwMode="auto">
            <a:xfrm flipH="1" flipV="1">
              <a:off x="3016" y="2296"/>
              <a:ext cx="680" cy="22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2" name="直接连接符 1150997">
              <a:extLst>
                <a:ext uri="{FF2B5EF4-FFF2-40B4-BE49-F238E27FC236}">
                  <a16:creationId xmlns:a16="http://schemas.microsoft.com/office/drawing/2014/main" id="{EAEB149B-9BE9-4F23-A84D-B5FBF1C320CF}"/>
                </a:ext>
              </a:extLst>
            </p:cNvPr>
            <p:cNvSpPr>
              <a:spLocks noChangeShapeType="1"/>
            </p:cNvSpPr>
            <p:nvPr/>
          </p:nvSpPr>
          <p:spPr bwMode="auto">
            <a:xfrm flipV="1">
              <a:off x="1882" y="2931"/>
              <a:ext cx="0" cy="3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3" name="直接连接符 1150998">
              <a:extLst>
                <a:ext uri="{FF2B5EF4-FFF2-40B4-BE49-F238E27FC236}">
                  <a16:creationId xmlns:a16="http://schemas.microsoft.com/office/drawing/2014/main" id="{BBC20BC8-139A-4C27-B9D0-98EC2C20E68D}"/>
                </a:ext>
              </a:extLst>
            </p:cNvPr>
            <p:cNvSpPr>
              <a:spLocks noChangeShapeType="1"/>
            </p:cNvSpPr>
            <p:nvPr/>
          </p:nvSpPr>
          <p:spPr bwMode="auto">
            <a:xfrm flipV="1">
              <a:off x="3742" y="2886"/>
              <a:ext cx="0" cy="4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4" name="直接连接符 1150999">
              <a:extLst>
                <a:ext uri="{FF2B5EF4-FFF2-40B4-BE49-F238E27FC236}">
                  <a16:creationId xmlns:a16="http://schemas.microsoft.com/office/drawing/2014/main" id="{481BB0A4-4760-4A82-BE2E-06CD913C8449}"/>
                </a:ext>
              </a:extLst>
            </p:cNvPr>
            <p:cNvSpPr>
              <a:spLocks noChangeShapeType="1"/>
            </p:cNvSpPr>
            <p:nvPr/>
          </p:nvSpPr>
          <p:spPr bwMode="auto">
            <a:xfrm>
              <a:off x="2200" y="3113"/>
              <a:ext cx="1406"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5" name="文本框 1151000">
              <a:extLst>
                <a:ext uri="{FF2B5EF4-FFF2-40B4-BE49-F238E27FC236}">
                  <a16:creationId xmlns:a16="http://schemas.microsoft.com/office/drawing/2014/main" id="{A4286B12-BFBA-453F-B3BD-89FC2480705E}"/>
                </a:ext>
              </a:extLst>
            </p:cNvPr>
            <p:cNvSpPr txBox="1">
              <a:spLocks noChangeArrowheads="1"/>
            </p:cNvSpPr>
            <p:nvPr/>
          </p:nvSpPr>
          <p:spPr bwMode="auto">
            <a:xfrm>
              <a:off x="2064" y="3884"/>
              <a:ext cx="1452" cy="31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ea typeface="楷体_GB2312" pitchFamily="49" charset="-122"/>
                </a:rPr>
                <a:t>地址寄存器</a:t>
              </a:r>
            </a:p>
          </p:txBody>
        </p:sp>
        <p:sp>
          <p:nvSpPr>
            <p:cNvPr id="95256" name="直接连接符 1151001">
              <a:extLst>
                <a:ext uri="{FF2B5EF4-FFF2-40B4-BE49-F238E27FC236}">
                  <a16:creationId xmlns:a16="http://schemas.microsoft.com/office/drawing/2014/main" id="{A1D41C24-74F6-4F42-9DF9-E22307EE471C}"/>
                </a:ext>
              </a:extLst>
            </p:cNvPr>
            <p:cNvSpPr>
              <a:spLocks noChangeShapeType="1"/>
            </p:cNvSpPr>
            <p:nvPr/>
          </p:nvSpPr>
          <p:spPr bwMode="auto">
            <a:xfrm flipV="1">
              <a:off x="2426" y="3639"/>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7" name="直接连接符 1151002">
              <a:extLst>
                <a:ext uri="{FF2B5EF4-FFF2-40B4-BE49-F238E27FC236}">
                  <a16:creationId xmlns:a16="http://schemas.microsoft.com/office/drawing/2014/main" id="{76686231-3872-45E4-BE0D-EE2AA2A685B2}"/>
                </a:ext>
              </a:extLst>
            </p:cNvPr>
            <p:cNvSpPr>
              <a:spLocks noChangeShapeType="1"/>
            </p:cNvSpPr>
            <p:nvPr/>
          </p:nvSpPr>
          <p:spPr bwMode="auto">
            <a:xfrm flipV="1">
              <a:off x="3188" y="3658"/>
              <a:ext cx="0" cy="22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58" name="直接连接符 1151003">
              <a:extLst>
                <a:ext uri="{FF2B5EF4-FFF2-40B4-BE49-F238E27FC236}">
                  <a16:creationId xmlns:a16="http://schemas.microsoft.com/office/drawing/2014/main" id="{D31FF524-C49F-451E-8F1A-BA92642560DF}"/>
                </a:ext>
              </a:extLst>
            </p:cNvPr>
            <p:cNvSpPr>
              <a:spLocks noChangeShapeType="1"/>
            </p:cNvSpPr>
            <p:nvPr/>
          </p:nvSpPr>
          <p:spPr bwMode="auto">
            <a:xfrm>
              <a:off x="2562" y="3775"/>
              <a:ext cx="545"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59" name="直接连接符 1151004">
              <a:extLst>
                <a:ext uri="{FF2B5EF4-FFF2-40B4-BE49-F238E27FC236}">
                  <a16:creationId xmlns:a16="http://schemas.microsoft.com/office/drawing/2014/main" id="{3D09363F-06C7-40A8-82A1-A9760F54F6DF}"/>
                </a:ext>
              </a:extLst>
            </p:cNvPr>
            <p:cNvSpPr>
              <a:spLocks noChangeShapeType="1"/>
            </p:cNvSpPr>
            <p:nvPr/>
          </p:nvSpPr>
          <p:spPr bwMode="auto">
            <a:xfrm>
              <a:off x="748" y="3884"/>
              <a:ext cx="0"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60" name="直接连接符 1151006">
              <a:extLst>
                <a:ext uri="{FF2B5EF4-FFF2-40B4-BE49-F238E27FC236}">
                  <a16:creationId xmlns:a16="http://schemas.microsoft.com/office/drawing/2014/main" id="{04F5D4E4-264C-45E8-A80A-5A4572A5A378}"/>
                </a:ext>
              </a:extLst>
            </p:cNvPr>
            <p:cNvSpPr>
              <a:spLocks noChangeShapeType="1"/>
            </p:cNvSpPr>
            <p:nvPr/>
          </p:nvSpPr>
          <p:spPr bwMode="auto">
            <a:xfrm>
              <a:off x="730" y="4065"/>
              <a:ext cx="131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61" name="文本框 1151007">
              <a:extLst>
                <a:ext uri="{FF2B5EF4-FFF2-40B4-BE49-F238E27FC236}">
                  <a16:creationId xmlns:a16="http://schemas.microsoft.com/office/drawing/2014/main" id="{BFDEA362-2713-4C13-BC89-7EDE6CBEEA6C}"/>
                </a:ext>
              </a:extLst>
            </p:cNvPr>
            <p:cNvSpPr txBox="1">
              <a:spLocks noChangeArrowheads="1"/>
            </p:cNvSpPr>
            <p:nvPr/>
          </p:nvSpPr>
          <p:spPr bwMode="auto">
            <a:xfrm>
              <a:off x="3171" y="2024"/>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a:solidFill>
                    <a:srgbClr val="A50021"/>
                  </a:solidFill>
                </a:rPr>
                <a:t>单字长寄存器</a:t>
              </a:r>
            </a:p>
          </p:txBody>
        </p:sp>
        <p:sp>
          <p:nvSpPr>
            <p:cNvPr id="95262" name="直接连接符 1151008">
              <a:extLst>
                <a:ext uri="{FF2B5EF4-FFF2-40B4-BE49-F238E27FC236}">
                  <a16:creationId xmlns:a16="http://schemas.microsoft.com/office/drawing/2014/main" id="{5A32B160-F041-4F47-B09C-568A31CC489B}"/>
                </a:ext>
              </a:extLst>
            </p:cNvPr>
            <p:cNvSpPr>
              <a:spLocks noChangeShapeType="1"/>
            </p:cNvSpPr>
            <p:nvPr/>
          </p:nvSpPr>
          <p:spPr bwMode="auto">
            <a:xfrm>
              <a:off x="930" y="2659"/>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1312769">
            <a:extLst>
              <a:ext uri="{FF2B5EF4-FFF2-40B4-BE49-F238E27FC236}">
                <a16:creationId xmlns:a16="http://schemas.microsoft.com/office/drawing/2014/main" id="{319EA487-2F12-4575-BE31-04B318147E24}"/>
              </a:ext>
            </a:extLst>
          </p:cNvPr>
          <p:cNvSpPr>
            <a:spLocks noGrp="1" noChangeArrowheads="1"/>
          </p:cNvSpPr>
          <p:nvPr>
            <p:ph type="title"/>
          </p:nvPr>
        </p:nvSpPr>
        <p:spPr/>
        <p:txBody>
          <a:bodyPr/>
          <a:lstStyle/>
          <a:p>
            <a:r>
              <a:rPr lang="zh-CN" altLang="en-US"/>
              <a:t>单体多字系统</a:t>
            </a:r>
          </a:p>
        </p:txBody>
      </p:sp>
      <p:graphicFrame>
        <p:nvGraphicFramePr>
          <p:cNvPr id="97282" name="对象 1312770">
            <a:extLst>
              <a:ext uri="{FF2B5EF4-FFF2-40B4-BE49-F238E27FC236}">
                <a16:creationId xmlns:a16="http://schemas.microsoft.com/office/drawing/2014/main" id="{02897B7A-22A7-43EF-87B4-01064E972542}"/>
              </a:ext>
            </a:extLst>
          </p:cNvPr>
          <p:cNvGraphicFramePr>
            <a:graphicFrameLocks/>
          </p:cNvGraphicFramePr>
          <p:nvPr/>
        </p:nvGraphicFramePr>
        <p:xfrm>
          <a:off x="0" y="1270000"/>
          <a:ext cx="9144000" cy="2767013"/>
        </p:xfrm>
        <a:graphic>
          <a:graphicData uri="http://schemas.openxmlformats.org/presentationml/2006/ole">
            <mc:AlternateContent xmlns:mc="http://schemas.openxmlformats.org/markup-compatibility/2006">
              <mc:Choice xmlns:v="urn:schemas-microsoft-com:vml" Requires="v">
                <p:oleObj spid="_x0000_s97304" r:id="rId4" imgW="6093464" imgH="1840972" progId="Word.Picture.8">
                  <p:embed/>
                </p:oleObj>
              </mc:Choice>
              <mc:Fallback>
                <p:oleObj r:id="rId4" imgW="6093464" imgH="1840972" progId="Word.Picture.8">
                  <p:embed/>
                  <p:pic>
                    <p:nvPicPr>
                      <p:cNvPr id="0" name="对象 131277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70000"/>
                        <a:ext cx="9144000"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7283" name="矩形 1312774">
            <a:extLst>
              <a:ext uri="{FF2B5EF4-FFF2-40B4-BE49-F238E27FC236}">
                <a16:creationId xmlns:a16="http://schemas.microsoft.com/office/drawing/2014/main" id="{0DEF5F33-1E0A-4B57-9782-43EB98F0C367}"/>
              </a:ext>
            </a:extLst>
          </p:cNvPr>
          <p:cNvSpPr>
            <a:spLocks noChangeArrowheads="1"/>
          </p:cNvSpPr>
          <p:nvPr/>
        </p:nvSpPr>
        <p:spPr bwMode="auto">
          <a:xfrm>
            <a:off x="323850" y="4365625"/>
            <a:ext cx="8640763"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400" b="1">
                <a:ea typeface="楷体_GB2312" pitchFamily="49" charset="-122"/>
              </a:rPr>
              <a:t>要求指令和数据在主存中是连续存放的，否则产生“访存冲突”</a:t>
            </a:r>
          </a:p>
          <a:p>
            <a:pPr lvl="1">
              <a:buFont typeface="Arial" panose="020B0604020202020204" pitchFamily="34" charset="0"/>
              <a:buChar char="•"/>
            </a:pPr>
            <a:r>
              <a:rPr lang="zh-CN" altLang="en-US" sz="2400" b="1">
                <a:ea typeface="楷体_GB2312" pitchFamily="49" charset="-122"/>
              </a:rPr>
              <a:t>转移指令</a:t>
            </a:r>
          </a:p>
          <a:p>
            <a:pPr lvl="1">
              <a:buFont typeface="Arial" panose="020B0604020202020204" pitchFamily="34" charset="0"/>
              <a:buChar char="•"/>
            </a:pPr>
            <a:r>
              <a:rPr lang="zh-CN" altLang="en-US" sz="2400" b="1">
                <a:ea typeface="楷体_GB2312" pitchFamily="49" charset="-122"/>
              </a:rPr>
              <a:t>操作数不连续存放</a:t>
            </a:r>
          </a:p>
          <a:p>
            <a:pPr lvl="1">
              <a:buFont typeface="Arial" panose="020B0604020202020204" pitchFamily="34" charset="0"/>
              <a:buChar char="•"/>
            </a:pPr>
            <a:r>
              <a:rPr lang="zh-CN" altLang="en-US" sz="2400" b="1">
                <a:ea typeface="楷体_GB2312" pitchFamily="49" charset="-122"/>
              </a:rPr>
              <a:t>写冲突：必须一次写一行</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1143809">
            <a:extLst>
              <a:ext uri="{FF2B5EF4-FFF2-40B4-BE49-F238E27FC236}">
                <a16:creationId xmlns:a16="http://schemas.microsoft.com/office/drawing/2014/main" id="{0CD5157B-A0FC-4EDA-BE74-5DFB3FDD9F4D}"/>
              </a:ext>
            </a:extLst>
          </p:cNvPr>
          <p:cNvSpPr>
            <a:spLocks noGrp="1" noChangeArrowheads="1"/>
          </p:cNvSpPr>
          <p:nvPr>
            <p:ph type="title"/>
          </p:nvPr>
        </p:nvSpPr>
        <p:spPr/>
        <p:txBody>
          <a:bodyPr/>
          <a:lstStyle/>
          <a:p>
            <a:r>
              <a:rPr lang="zh-CN" altLang="en-US"/>
              <a:t>多体并行系统</a:t>
            </a:r>
          </a:p>
        </p:txBody>
      </p:sp>
      <p:sp>
        <p:nvSpPr>
          <p:cNvPr id="99330" name="文本占位符 1143810">
            <a:extLst>
              <a:ext uri="{FF2B5EF4-FFF2-40B4-BE49-F238E27FC236}">
                <a16:creationId xmlns:a16="http://schemas.microsoft.com/office/drawing/2014/main" id="{51E1E77B-030B-4E8C-9817-2F07A8722744}"/>
              </a:ext>
            </a:extLst>
          </p:cNvPr>
          <p:cNvSpPr>
            <a:spLocks noGrp="1" noChangeArrowheads="1"/>
          </p:cNvSpPr>
          <p:nvPr>
            <p:ph idx="1"/>
          </p:nvPr>
        </p:nvSpPr>
        <p:spPr>
          <a:xfrm>
            <a:off x="457200" y="1268413"/>
            <a:ext cx="8229600" cy="5256212"/>
          </a:xfrm>
        </p:spPr>
        <p:txBody>
          <a:bodyPr/>
          <a:lstStyle/>
          <a:p>
            <a:pPr>
              <a:lnSpc>
                <a:spcPct val="90000"/>
              </a:lnSpc>
            </a:pPr>
            <a:r>
              <a:rPr lang="zh-CN" altLang="en-US" sz="2400" b="1" dirty="0">
                <a:solidFill>
                  <a:schemeClr val="accent2"/>
                </a:solidFill>
              </a:rPr>
              <a:t>多体并行系统</a:t>
            </a:r>
            <a:r>
              <a:rPr lang="zh-CN" altLang="en-US" sz="2400" b="1" dirty="0"/>
              <a:t>：大容量的主存，可由多个存储体组成，每个存储体都具有自己的读写线路、地址寄存器和数据寄存器。它们能并行工作，也能交叉工作。</a:t>
            </a:r>
          </a:p>
          <a:p>
            <a:pPr>
              <a:lnSpc>
                <a:spcPct val="90000"/>
              </a:lnSpc>
            </a:pPr>
            <a:r>
              <a:rPr lang="zh-CN" altLang="en-US" sz="2400" b="1" dirty="0">
                <a:solidFill>
                  <a:srgbClr val="A50021"/>
                </a:solidFill>
              </a:rPr>
              <a:t>并行访问</a:t>
            </a:r>
          </a:p>
          <a:p>
            <a:pPr lvl="1">
              <a:lnSpc>
                <a:spcPct val="90000"/>
              </a:lnSpc>
            </a:pPr>
            <a:r>
              <a:rPr lang="zh-CN" altLang="en-US" sz="2000" b="1" dirty="0"/>
              <a:t>同时访问</a:t>
            </a:r>
            <a:r>
              <a:rPr lang="en-US" altLang="zh-CN" sz="2000" b="1" dirty="0"/>
              <a:t>M</a:t>
            </a:r>
            <a:r>
              <a:rPr lang="zh-CN" altLang="en-US" sz="2000" b="1" dirty="0"/>
              <a:t>个模块，同时启动，同时读出，完全并行工作（不过，同时读出的</a:t>
            </a:r>
            <a:r>
              <a:rPr lang="en-US" altLang="zh-CN" sz="2000" b="1" dirty="0"/>
              <a:t>M</a:t>
            </a:r>
            <a:r>
              <a:rPr lang="zh-CN" altLang="en-US" sz="2000" b="1" dirty="0"/>
              <a:t>个字在总线上需分时传送）。</a:t>
            </a:r>
          </a:p>
          <a:p>
            <a:pPr>
              <a:lnSpc>
                <a:spcPct val="90000"/>
              </a:lnSpc>
            </a:pPr>
            <a:r>
              <a:rPr lang="zh-CN" altLang="en-US" sz="2400" b="1" dirty="0">
                <a:solidFill>
                  <a:srgbClr val="A50021"/>
                </a:solidFill>
              </a:rPr>
              <a:t>交叉访问</a:t>
            </a:r>
          </a:p>
          <a:p>
            <a:pPr lvl="1">
              <a:lnSpc>
                <a:spcPct val="90000"/>
              </a:lnSpc>
            </a:pPr>
            <a:r>
              <a:rPr lang="en-US" altLang="zh-CN" sz="2000" b="1" dirty="0"/>
              <a:t>M</a:t>
            </a:r>
            <a:r>
              <a:rPr lang="zh-CN" altLang="en-US" sz="2000" b="1" dirty="0"/>
              <a:t>个模块按一定的顺序轮流启动各自的访问周期</a:t>
            </a:r>
          </a:p>
          <a:p>
            <a:pPr lvl="1">
              <a:lnSpc>
                <a:spcPct val="90000"/>
              </a:lnSpc>
            </a:pPr>
            <a:r>
              <a:rPr lang="zh-CN" altLang="en-US" sz="2000" b="1" dirty="0"/>
              <a:t>启动两个相邻模块的</a:t>
            </a:r>
            <a:r>
              <a:rPr lang="zh-CN" altLang="en-US" sz="2000" b="1" dirty="0">
                <a:solidFill>
                  <a:srgbClr val="FF0000"/>
                </a:solidFill>
              </a:rPr>
              <a:t>最小时间间隔</a:t>
            </a:r>
            <a:r>
              <a:rPr lang="zh-CN" altLang="en-US" sz="2000" b="1" dirty="0"/>
              <a:t>等于单模块访问周期</a:t>
            </a:r>
            <a:r>
              <a:rPr lang="en-US" altLang="zh-CN" sz="2000" b="1" dirty="0"/>
              <a:t>1/M</a:t>
            </a:r>
          </a:p>
          <a:p>
            <a:pPr lvl="1">
              <a:lnSpc>
                <a:spcPct val="90000"/>
              </a:lnSpc>
            </a:pPr>
            <a:endParaRPr lang="en-US" altLang="zh-CN" sz="2000" b="1" dirty="0"/>
          </a:p>
          <a:p>
            <a:pPr>
              <a:lnSpc>
                <a:spcPct val="90000"/>
              </a:lnSpc>
            </a:pPr>
            <a:r>
              <a:rPr lang="zh-CN" altLang="en-US" sz="2400" b="1" dirty="0"/>
              <a:t>两种方式</a:t>
            </a:r>
          </a:p>
          <a:p>
            <a:pPr lvl="1">
              <a:lnSpc>
                <a:spcPct val="90000"/>
              </a:lnSpc>
            </a:pPr>
            <a:r>
              <a:rPr lang="zh-CN" altLang="en-US" sz="2000" b="1" dirty="0"/>
              <a:t>高位交叉编址</a:t>
            </a:r>
          </a:p>
          <a:p>
            <a:pPr lvl="1">
              <a:lnSpc>
                <a:spcPct val="90000"/>
              </a:lnSpc>
            </a:pPr>
            <a:r>
              <a:rPr lang="zh-CN" altLang="en-US" sz="2000" b="1" dirty="0"/>
              <a:t>低位交叉编址</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文本框 1065985">
            <a:extLst>
              <a:ext uri="{FF2B5EF4-FFF2-40B4-BE49-F238E27FC236}">
                <a16:creationId xmlns:a16="http://schemas.microsoft.com/office/drawing/2014/main" id="{1D783965-A91A-4211-B38F-A3A366840A9A}"/>
              </a:ext>
            </a:extLst>
          </p:cNvPr>
          <p:cNvSpPr txBox="1">
            <a:spLocks noChangeArrowheads="1"/>
          </p:cNvSpPr>
          <p:nvPr/>
        </p:nvSpPr>
        <p:spPr bwMode="auto">
          <a:xfrm>
            <a:off x="3019425" y="1822450"/>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随机存储器（</a:t>
            </a:r>
            <a:r>
              <a:rPr lang="en-US" altLang="zh-CN" sz="2400" b="1">
                <a:latin typeface="楷体_GB2312" pitchFamily="49" charset="-122"/>
                <a:ea typeface="楷体_GB2312" pitchFamily="49" charset="-122"/>
              </a:rPr>
              <a:t>RAM</a:t>
            </a:r>
            <a:r>
              <a:rPr lang="zh-CN" altLang="en-US" sz="2400" b="1">
                <a:latin typeface="楷体_GB2312" pitchFamily="49" charset="-122"/>
                <a:ea typeface="楷体_GB2312" pitchFamily="49" charset="-122"/>
              </a:rPr>
              <a:t>） </a:t>
            </a:r>
          </a:p>
        </p:txBody>
      </p:sp>
      <p:sp>
        <p:nvSpPr>
          <p:cNvPr id="100354" name="文本占位符 1065986">
            <a:extLst>
              <a:ext uri="{FF2B5EF4-FFF2-40B4-BE49-F238E27FC236}">
                <a16:creationId xmlns:a16="http://schemas.microsoft.com/office/drawing/2014/main" id="{D45F821A-AAE1-454C-8DF8-52CF59A2B05B}"/>
              </a:ext>
            </a:extLst>
          </p:cNvPr>
          <p:cNvSpPr>
            <a:spLocks noGrp="1" noChangeArrowheads="1"/>
          </p:cNvSpPr>
          <p:nvPr>
            <p:ph idx="1"/>
          </p:nvPr>
        </p:nvSpPr>
        <p:spPr>
          <a:xfrm>
            <a:off x="6083300" y="2871788"/>
            <a:ext cx="2736850" cy="1779587"/>
          </a:xfrm>
        </p:spPr>
        <p:txBody>
          <a:bodyPr/>
          <a:lstStyle/>
          <a:p>
            <a:pPr>
              <a:buFontTx/>
              <a:buNone/>
            </a:pPr>
            <a:r>
              <a:rPr lang="zh-CN" altLang="en-US" sz="2400" b="1"/>
              <a:t>掩模式</a:t>
            </a:r>
            <a:r>
              <a:rPr lang="en-US" altLang="zh-CN" sz="2400" b="1"/>
              <a:t>ROM</a:t>
            </a:r>
          </a:p>
          <a:p>
            <a:pPr>
              <a:buFontTx/>
              <a:buNone/>
            </a:pPr>
            <a:r>
              <a:rPr lang="zh-CN" altLang="en-US" sz="2400" b="1"/>
              <a:t>可编程式</a:t>
            </a:r>
            <a:r>
              <a:rPr lang="en-US" altLang="zh-CN" sz="2400" b="1"/>
              <a:t>PROM </a:t>
            </a:r>
          </a:p>
          <a:p>
            <a:pPr>
              <a:buFontTx/>
              <a:buNone/>
            </a:pPr>
            <a:r>
              <a:rPr lang="zh-CN" altLang="en-US" sz="2400" b="1"/>
              <a:t>可擦写式</a:t>
            </a:r>
            <a:r>
              <a:rPr lang="en-US" altLang="zh-CN" sz="2400" b="1"/>
              <a:t>EPROM</a:t>
            </a:r>
          </a:p>
          <a:p>
            <a:pPr>
              <a:buFontTx/>
              <a:buNone/>
            </a:pPr>
            <a:r>
              <a:rPr lang="zh-CN" altLang="en-US" sz="2400" b="1"/>
              <a:t>电擦写式</a:t>
            </a:r>
            <a:r>
              <a:rPr lang="en-US" altLang="zh-CN" sz="2400" b="1"/>
              <a:t>EEPROM</a:t>
            </a:r>
          </a:p>
        </p:txBody>
      </p:sp>
      <p:sp>
        <p:nvSpPr>
          <p:cNvPr id="100355" name="文本框 1065987">
            <a:extLst>
              <a:ext uri="{FF2B5EF4-FFF2-40B4-BE49-F238E27FC236}">
                <a16:creationId xmlns:a16="http://schemas.microsoft.com/office/drawing/2014/main" id="{E9813DF9-4323-49A2-8068-683A8C43D519}"/>
              </a:ext>
            </a:extLst>
          </p:cNvPr>
          <p:cNvSpPr txBox="1">
            <a:spLocks noChangeArrowheads="1"/>
          </p:cNvSpPr>
          <p:nvPr/>
        </p:nvSpPr>
        <p:spPr bwMode="auto">
          <a:xfrm>
            <a:off x="211138" y="2295525"/>
            <a:ext cx="28813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en-US" altLang="zh-CN" sz="2400" b="1">
                <a:ea typeface="楷体_GB2312" pitchFamily="49" charset="-122"/>
              </a:rPr>
              <a:t>  2.  </a:t>
            </a:r>
            <a:r>
              <a:rPr lang="zh-CN" altLang="en-US" sz="2400" b="1">
                <a:ea typeface="楷体_GB2312" pitchFamily="49" charset="-122"/>
              </a:rPr>
              <a:t>主存储器</a:t>
            </a:r>
          </a:p>
          <a:p>
            <a:pPr algn="ctr">
              <a:spcBef>
                <a:spcPct val="20000"/>
              </a:spcBef>
              <a:buClr>
                <a:srgbClr val="CCFF33"/>
              </a:buClr>
              <a:buSzPct val="70000"/>
              <a:buFont typeface="Wingdings" panose="05000000000000000000" pitchFamily="2" charset="2"/>
              <a:buNone/>
            </a:pPr>
            <a:r>
              <a:rPr lang="zh-CN" altLang="en-US" sz="2400" b="1">
                <a:ea typeface="楷体_GB2312" pitchFamily="49" charset="-122"/>
              </a:rPr>
              <a:t>（半导体存储器）</a:t>
            </a:r>
            <a:endParaRPr lang="zh-CN" altLang="en-US" sz="2400">
              <a:latin typeface="Times New Roman" panose="02020603050405020304" pitchFamily="18" charset="0"/>
              <a:ea typeface="楷体_GB2312" pitchFamily="49" charset="-122"/>
            </a:endParaRPr>
          </a:p>
        </p:txBody>
      </p:sp>
      <p:sp>
        <p:nvSpPr>
          <p:cNvPr id="100356" name="左大括号 1065988">
            <a:extLst>
              <a:ext uri="{FF2B5EF4-FFF2-40B4-BE49-F238E27FC236}">
                <a16:creationId xmlns:a16="http://schemas.microsoft.com/office/drawing/2014/main" id="{B8AAE77C-8C39-4364-B3AC-088D13B3125B}"/>
              </a:ext>
            </a:extLst>
          </p:cNvPr>
          <p:cNvSpPr>
            <a:spLocks/>
          </p:cNvSpPr>
          <p:nvPr/>
        </p:nvSpPr>
        <p:spPr bwMode="auto">
          <a:xfrm>
            <a:off x="5810250" y="2947988"/>
            <a:ext cx="254000" cy="1630362"/>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0357" name="文本框 1065989">
            <a:extLst>
              <a:ext uri="{FF2B5EF4-FFF2-40B4-BE49-F238E27FC236}">
                <a16:creationId xmlns:a16="http://schemas.microsoft.com/office/drawing/2014/main" id="{3BDF245F-C067-4AE2-B10A-2388B587AA3C}"/>
              </a:ext>
            </a:extLst>
          </p:cNvPr>
          <p:cNvSpPr txBox="1">
            <a:spLocks noChangeArrowheads="1"/>
          </p:cNvSpPr>
          <p:nvPr/>
        </p:nvSpPr>
        <p:spPr bwMode="auto">
          <a:xfrm>
            <a:off x="5970588" y="1628775"/>
            <a:ext cx="12588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静态</a:t>
            </a:r>
            <a:r>
              <a:rPr lang="en-US" altLang="zh-CN" sz="2400" b="1">
                <a:latin typeface="楷体_GB2312" pitchFamily="49" charset="-122"/>
                <a:ea typeface="楷体_GB2312" pitchFamily="49" charset="-122"/>
              </a:rPr>
              <a:t>RAM</a:t>
            </a:r>
          </a:p>
          <a:p>
            <a:pPr>
              <a:spcBef>
                <a:spcPct val="20000"/>
              </a:spcBef>
              <a:buClr>
                <a:srgbClr val="CCFF33"/>
              </a:buClr>
              <a:buSzPct val="70000"/>
              <a:buFont typeface="Wingdings" panose="05000000000000000000" pitchFamily="2" charset="2"/>
              <a:buNone/>
            </a:pPr>
            <a:r>
              <a:rPr lang="zh-CN" altLang="en-US" sz="2400" b="1">
                <a:latin typeface="楷体_GB2312" pitchFamily="49" charset="-122"/>
                <a:ea typeface="楷体_GB2312" pitchFamily="49" charset="-122"/>
              </a:rPr>
              <a:t>动态</a:t>
            </a:r>
            <a:r>
              <a:rPr lang="en-US" altLang="zh-CN" sz="2400" b="1">
                <a:latin typeface="楷体_GB2312" pitchFamily="49" charset="-122"/>
                <a:ea typeface="楷体_GB2312" pitchFamily="49" charset="-122"/>
              </a:rPr>
              <a:t>RAM</a:t>
            </a:r>
          </a:p>
        </p:txBody>
      </p:sp>
      <p:sp>
        <p:nvSpPr>
          <p:cNvPr id="100358" name="左大括号 1065990">
            <a:extLst>
              <a:ext uri="{FF2B5EF4-FFF2-40B4-BE49-F238E27FC236}">
                <a16:creationId xmlns:a16="http://schemas.microsoft.com/office/drawing/2014/main" id="{347B567F-52CA-4BDC-9CB5-E4123BAE1860}"/>
              </a:ext>
            </a:extLst>
          </p:cNvPr>
          <p:cNvSpPr>
            <a:spLocks/>
          </p:cNvSpPr>
          <p:nvPr/>
        </p:nvSpPr>
        <p:spPr bwMode="auto">
          <a:xfrm>
            <a:off x="5843588" y="1776413"/>
            <a:ext cx="71437" cy="647700"/>
          </a:xfrm>
          <a:prstGeom prst="leftBrace">
            <a:avLst>
              <a:gd name="adj1" fmla="val 7526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0359" name="标题 1065991">
            <a:extLst>
              <a:ext uri="{FF2B5EF4-FFF2-40B4-BE49-F238E27FC236}">
                <a16:creationId xmlns:a16="http://schemas.microsoft.com/office/drawing/2014/main" id="{749F2AF0-08E5-4C3D-82BA-E945F27E8847}"/>
              </a:ext>
            </a:extLst>
          </p:cNvPr>
          <p:cNvSpPr>
            <a:spLocks noGrp="1" noChangeArrowheads="1"/>
          </p:cNvSpPr>
          <p:nvPr>
            <p:ph type="title"/>
          </p:nvPr>
        </p:nvSpPr>
        <p:spPr>
          <a:xfrm>
            <a:off x="250825" y="260350"/>
            <a:ext cx="8637588" cy="747713"/>
          </a:xfrm>
        </p:spPr>
        <p:txBody>
          <a:bodyPr/>
          <a:lstStyle/>
          <a:p>
            <a:r>
              <a:rPr lang="zh-CN" altLang="en-US"/>
              <a:t>小结</a:t>
            </a:r>
          </a:p>
        </p:txBody>
      </p:sp>
      <p:sp>
        <p:nvSpPr>
          <p:cNvPr id="100360" name="文本框 1065992">
            <a:extLst>
              <a:ext uri="{FF2B5EF4-FFF2-40B4-BE49-F238E27FC236}">
                <a16:creationId xmlns:a16="http://schemas.microsoft.com/office/drawing/2014/main" id="{D2939BE4-3736-470E-8DDA-2A8D42C8E44A}"/>
              </a:ext>
            </a:extLst>
          </p:cNvPr>
          <p:cNvSpPr txBox="1">
            <a:spLocks noChangeArrowheads="1"/>
          </p:cNvSpPr>
          <p:nvPr/>
        </p:nvSpPr>
        <p:spPr bwMode="auto">
          <a:xfrm>
            <a:off x="3003550" y="3519488"/>
            <a:ext cx="311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_GB2312" pitchFamily="49" charset="-122"/>
                <a:ea typeface="楷体_GB2312" pitchFamily="49" charset="-122"/>
              </a:rPr>
              <a:t>只读存储器（</a:t>
            </a:r>
            <a:r>
              <a:rPr lang="en-US" altLang="zh-CN" sz="2400" b="1">
                <a:latin typeface="楷体_GB2312" pitchFamily="49" charset="-122"/>
                <a:ea typeface="楷体_GB2312" pitchFamily="49" charset="-122"/>
              </a:rPr>
              <a:t>ROM</a:t>
            </a:r>
            <a:r>
              <a:rPr lang="zh-CN" altLang="en-US" sz="2400" b="1">
                <a:latin typeface="楷体_GB2312" pitchFamily="49" charset="-122"/>
                <a:ea typeface="楷体_GB2312" pitchFamily="49" charset="-122"/>
              </a:rPr>
              <a:t>） </a:t>
            </a:r>
          </a:p>
        </p:txBody>
      </p:sp>
      <p:sp>
        <p:nvSpPr>
          <p:cNvPr id="100361" name="左大括号 1065993">
            <a:extLst>
              <a:ext uri="{FF2B5EF4-FFF2-40B4-BE49-F238E27FC236}">
                <a16:creationId xmlns:a16="http://schemas.microsoft.com/office/drawing/2014/main" id="{3930FA64-1455-49E4-ABDD-9C4FDEF2840A}"/>
              </a:ext>
            </a:extLst>
          </p:cNvPr>
          <p:cNvSpPr>
            <a:spLocks/>
          </p:cNvSpPr>
          <p:nvPr/>
        </p:nvSpPr>
        <p:spPr bwMode="auto">
          <a:xfrm>
            <a:off x="2803525" y="2079625"/>
            <a:ext cx="254000" cy="1630363"/>
          </a:xfrm>
          <a:prstGeom prst="leftBrace">
            <a:avLst>
              <a:gd name="adj1" fmla="val 5328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a:p>
        </p:txBody>
      </p:sp>
      <p:sp>
        <p:nvSpPr>
          <p:cNvPr id="100362" name="文本框 1065994">
            <a:extLst>
              <a:ext uri="{FF2B5EF4-FFF2-40B4-BE49-F238E27FC236}">
                <a16:creationId xmlns:a16="http://schemas.microsoft.com/office/drawing/2014/main" id="{06E1FE2D-FA0A-402D-BDD2-B5FC9BDD467F}"/>
              </a:ext>
            </a:extLst>
          </p:cNvPr>
          <p:cNvSpPr txBox="1">
            <a:spLocks noChangeArrowheads="1"/>
          </p:cNvSpPr>
          <p:nvPr/>
        </p:nvSpPr>
        <p:spPr bwMode="auto">
          <a:xfrm>
            <a:off x="466725" y="4508500"/>
            <a:ext cx="39608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存储器与</a:t>
            </a:r>
            <a:r>
              <a:rPr lang="en-US" altLang="zh-CN" sz="2400" b="1">
                <a:latin typeface="楷体_GB2312" pitchFamily="49" charset="-122"/>
                <a:ea typeface="楷体_GB2312" pitchFamily="49" charset="-122"/>
              </a:rPr>
              <a:t>CPU</a:t>
            </a:r>
            <a:r>
              <a:rPr lang="zh-CN" altLang="en-US" sz="2400" b="1">
                <a:latin typeface="楷体_GB2312" pitchFamily="49" charset="-122"/>
                <a:ea typeface="楷体_GB2312" pitchFamily="49" charset="-122"/>
              </a:rPr>
              <a:t>的连接</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存储器的校验</a:t>
            </a:r>
            <a:r>
              <a:rPr lang="en-US" altLang="zh-CN" sz="2400" b="1">
                <a:latin typeface="Times New Roman" panose="02020603050405020304" pitchFamily="18" charset="0"/>
                <a:ea typeface="楷体_GB2312" pitchFamily="49" charset="-122"/>
              </a:rPr>
              <a:t>—</a:t>
            </a:r>
            <a:r>
              <a:rPr lang="zh-CN" altLang="en-US" sz="2400" b="1">
                <a:latin typeface="楷体_GB2312" pitchFamily="49" charset="-122"/>
                <a:ea typeface="楷体_GB2312" pitchFamily="49" charset="-122"/>
              </a:rPr>
              <a:t>海明码</a:t>
            </a:r>
          </a:p>
          <a:p>
            <a:pPr>
              <a:buFont typeface="Arial" panose="020B0604020202020204" pitchFamily="34" charset="0"/>
              <a:buAutoNum type="arabicPeriod" startAt="3"/>
            </a:pPr>
            <a:r>
              <a:rPr lang="zh-CN" altLang="en-US" sz="2400" b="1">
                <a:latin typeface="楷体_GB2312" pitchFamily="49" charset="-122"/>
                <a:ea typeface="楷体_GB2312" pitchFamily="49" charset="-122"/>
              </a:rPr>
              <a:t>提高访存速度的措施</a:t>
            </a:r>
          </a:p>
        </p:txBody>
      </p:sp>
      <p:sp>
        <p:nvSpPr>
          <p:cNvPr id="100363" name="文本框 1065995">
            <a:extLst>
              <a:ext uri="{FF2B5EF4-FFF2-40B4-BE49-F238E27FC236}">
                <a16:creationId xmlns:a16="http://schemas.microsoft.com/office/drawing/2014/main" id="{C91C7876-BA8B-437C-8116-679D76A7A86F}"/>
              </a:ext>
            </a:extLst>
          </p:cNvPr>
          <p:cNvSpPr txBox="1">
            <a:spLocks noChangeArrowheads="1"/>
          </p:cNvSpPr>
          <p:nvPr/>
        </p:nvSpPr>
        <p:spPr bwMode="auto">
          <a:xfrm>
            <a:off x="395288" y="1125538"/>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AutoNum type="arabicPeriod"/>
            </a:pPr>
            <a:r>
              <a:rPr lang="zh-CN" altLang="en-US" sz="2400" b="1">
                <a:latin typeface="楷体_GB2312" pitchFamily="49" charset="-122"/>
                <a:ea typeface="楷体_GB2312" pitchFamily="49" charset="-122"/>
              </a:rPr>
              <a:t>主存储器的基本组成和技术指标</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文本占位符 1211394">
            <a:extLst>
              <a:ext uri="{FF2B5EF4-FFF2-40B4-BE49-F238E27FC236}">
                <a16:creationId xmlns:a16="http://schemas.microsoft.com/office/drawing/2014/main" id="{C53D3E6E-DE36-47AD-AB4C-D52D4A177D63}"/>
              </a:ext>
            </a:extLst>
          </p:cNvPr>
          <p:cNvSpPr>
            <a:spLocks noGrp="1"/>
          </p:cNvSpPr>
          <p:nvPr>
            <p:ph idx="1"/>
          </p:nvPr>
        </p:nvSpPr>
        <p:spPr/>
        <p:txBody>
          <a:bodyPr/>
          <a:lstStyle/>
          <a:p>
            <a:pPr marL="0" indent="0">
              <a:buNone/>
            </a:pPr>
            <a:endParaRPr lang="en-US" altLang="zh-CN" sz="3600" noProof="1"/>
          </a:p>
          <a:p>
            <a:pPr marL="0" indent="0">
              <a:buNone/>
            </a:pPr>
            <a:endParaRPr lang="en-US" altLang="zh-CN" sz="3600" noProof="1"/>
          </a:p>
          <a:p>
            <a:pPr marL="0" indent="0" algn="ctr">
              <a:buNone/>
            </a:pPr>
            <a:endParaRPr lang="en-US" altLang="zh-CN" sz="3600" noProof="1"/>
          </a:p>
          <a:p>
            <a:pPr marL="0" indent="0" algn="ctr">
              <a:buNone/>
            </a:pPr>
            <a:r>
              <a:rPr lang="en-US" altLang="zh-CN" sz="3600" noProof="1"/>
              <a:t>Thanks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051649">
            <a:extLst>
              <a:ext uri="{FF2B5EF4-FFF2-40B4-BE49-F238E27FC236}">
                <a16:creationId xmlns:a16="http://schemas.microsoft.com/office/drawing/2014/main" id="{38A2DDCD-63E3-44C0-8042-43A20D16E01B}"/>
              </a:ext>
            </a:extLst>
          </p:cNvPr>
          <p:cNvSpPr>
            <a:spLocks noGrp="1" noChangeArrowheads="1"/>
          </p:cNvSpPr>
          <p:nvPr>
            <p:ph type="title"/>
          </p:nvPr>
        </p:nvSpPr>
        <p:spPr/>
        <p:txBody>
          <a:bodyPr/>
          <a:lstStyle/>
          <a:p>
            <a:r>
              <a:rPr lang="zh-CN" altLang="en-US"/>
              <a:t>存储器的分类</a:t>
            </a:r>
            <a:r>
              <a:rPr lang="en-US" altLang="zh-CN"/>
              <a:t>—</a:t>
            </a:r>
            <a:r>
              <a:rPr lang="zh-CN" altLang="en-US"/>
              <a:t>按存储介质分</a:t>
            </a:r>
          </a:p>
        </p:txBody>
      </p:sp>
      <p:sp>
        <p:nvSpPr>
          <p:cNvPr id="12290" name="文本占位符 1051650">
            <a:extLst>
              <a:ext uri="{FF2B5EF4-FFF2-40B4-BE49-F238E27FC236}">
                <a16:creationId xmlns:a16="http://schemas.microsoft.com/office/drawing/2014/main" id="{F9BF97B5-F361-4281-AF86-2684C2182F9B}"/>
              </a:ext>
            </a:extLst>
          </p:cNvPr>
          <p:cNvSpPr>
            <a:spLocks noGrp="1" noChangeArrowheads="1"/>
          </p:cNvSpPr>
          <p:nvPr>
            <p:ph idx="1"/>
          </p:nvPr>
        </p:nvSpPr>
        <p:spPr>
          <a:xfrm>
            <a:off x="179388" y="1125538"/>
            <a:ext cx="8713787" cy="5111750"/>
          </a:xfrm>
        </p:spPr>
        <p:txBody>
          <a:bodyPr/>
          <a:lstStyle/>
          <a:p>
            <a:pPr>
              <a:lnSpc>
                <a:spcPct val="90000"/>
              </a:lnSpc>
            </a:pPr>
            <a:r>
              <a:rPr lang="zh-CN" altLang="en-US" sz="2800" b="1">
                <a:solidFill>
                  <a:srgbClr val="A50021"/>
                </a:solidFill>
              </a:rPr>
              <a:t>半导体存储器</a:t>
            </a:r>
          </a:p>
          <a:p>
            <a:pPr lvl="1">
              <a:lnSpc>
                <a:spcPct val="90000"/>
              </a:lnSpc>
            </a:pPr>
            <a:r>
              <a:rPr lang="zh-CN" altLang="en-US" sz="2400" b="1"/>
              <a:t>存储元件由半导体器件组成，存储器用超大规模集成电路工业制成芯片</a:t>
            </a:r>
          </a:p>
          <a:p>
            <a:pPr lvl="1">
              <a:lnSpc>
                <a:spcPct val="90000"/>
              </a:lnSpc>
            </a:pPr>
            <a:r>
              <a:rPr lang="zh-CN" altLang="en-US" sz="2400" b="1"/>
              <a:t>优点：体积小，功耗低，存取时间短</a:t>
            </a:r>
          </a:p>
          <a:p>
            <a:pPr lvl="1">
              <a:lnSpc>
                <a:spcPct val="90000"/>
              </a:lnSpc>
            </a:pPr>
            <a:r>
              <a:rPr lang="zh-CN" altLang="en-US" sz="2400" b="1"/>
              <a:t>缺点：电源消失，所存信息也随即丢失，属于一种易失性存储器</a:t>
            </a:r>
          </a:p>
          <a:p>
            <a:pPr lvl="1">
              <a:lnSpc>
                <a:spcPct val="90000"/>
              </a:lnSpc>
            </a:pPr>
            <a:r>
              <a:rPr lang="zh-CN" altLang="en-US" sz="2400" b="1"/>
              <a:t>两类：</a:t>
            </a:r>
            <a:r>
              <a:rPr lang="zh-CN" altLang="en-US" sz="2400" b="1">
                <a:solidFill>
                  <a:srgbClr val="A50021"/>
                </a:solidFill>
              </a:rPr>
              <a:t>双极型（</a:t>
            </a:r>
            <a:r>
              <a:rPr lang="en-US" altLang="zh-CN" sz="2400" b="1">
                <a:solidFill>
                  <a:srgbClr val="A50021"/>
                </a:solidFill>
              </a:rPr>
              <a:t>TTL</a:t>
            </a:r>
            <a:r>
              <a:rPr lang="zh-CN" altLang="en-US" sz="2400" b="1">
                <a:solidFill>
                  <a:srgbClr val="A50021"/>
                </a:solidFill>
              </a:rPr>
              <a:t>）半导体存储器、</a:t>
            </a:r>
            <a:r>
              <a:rPr lang="en-US" altLang="zh-CN" sz="2400" b="1">
                <a:solidFill>
                  <a:srgbClr val="A50021"/>
                </a:solidFill>
              </a:rPr>
              <a:t>MOS</a:t>
            </a:r>
            <a:r>
              <a:rPr lang="zh-CN" altLang="en-US" sz="2400" b="1">
                <a:solidFill>
                  <a:srgbClr val="A50021"/>
                </a:solidFill>
              </a:rPr>
              <a:t>半导体存储器</a:t>
            </a:r>
            <a:r>
              <a:rPr lang="zh-CN" altLang="en-US" sz="2400" b="1"/>
              <a:t>。前者速度高；后者集成度高且制造简单、成本低廉、功耗小。故</a:t>
            </a:r>
            <a:r>
              <a:rPr lang="en-US" altLang="zh-CN" sz="2400" b="1"/>
              <a:t>MOS</a:t>
            </a:r>
            <a:r>
              <a:rPr lang="zh-CN" altLang="en-US" sz="2400" b="1"/>
              <a:t>半导体存储器被广泛应用。</a:t>
            </a:r>
          </a:p>
          <a:p>
            <a:pPr>
              <a:lnSpc>
                <a:spcPct val="90000"/>
              </a:lnSpc>
            </a:pPr>
            <a:r>
              <a:rPr lang="zh-CN" altLang="en-US" sz="2800" b="1">
                <a:solidFill>
                  <a:srgbClr val="A50021"/>
                </a:solidFill>
              </a:rPr>
              <a:t>磁表面存储器</a:t>
            </a:r>
          </a:p>
          <a:p>
            <a:pPr lvl="1">
              <a:lnSpc>
                <a:spcPct val="90000"/>
              </a:lnSpc>
            </a:pPr>
            <a:r>
              <a:rPr lang="zh-CN" altLang="en-US" sz="2400" b="1"/>
              <a:t>在金属或塑料基体的表面涂上一层磁性材料作为记录介质。</a:t>
            </a:r>
          </a:p>
          <a:p>
            <a:pPr lvl="1">
              <a:lnSpc>
                <a:spcPct val="90000"/>
              </a:lnSpc>
            </a:pPr>
            <a:r>
              <a:rPr lang="zh-CN" altLang="en-US" sz="2400" b="1"/>
              <a:t>按载磁体形状的不同，分为磁盘、磁带和磁鼓。</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054721">
            <a:extLst>
              <a:ext uri="{FF2B5EF4-FFF2-40B4-BE49-F238E27FC236}">
                <a16:creationId xmlns:a16="http://schemas.microsoft.com/office/drawing/2014/main" id="{1D45B710-DEAC-4F70-BF89-E3493D372FE5}"/>
              </a:ext>
            </a:extLst>
          </p:cNvPr>
          <p:cNvSpPr>
            <a:spLocks noGrp="1" noChangeArrowheads="1"/>
          </p:cNvSpPr>
          <p:nvPr>
            <p:ph type="title"/>
          </p:nvPr>
        </p:nvSpPr>
        <p:spPr/>
        <p:txBody>
          <a:bodyPr/>
          <a:lstStyle/>
          <a:p>
            <a:r>
              <a:rPr lang="zh-CN" altLang="en-US"/>
              <a:t>存储器的分类</a:t>
            </a:r>
            <a:r>
              <a:rPr lang="en-US" altLang="zh-CN"/>
              <a:t>—</a:t>
            </a:r>
            <a:r>
              <a:rPr lang="zh-CN" altLang="en-US"/>
              <a:t>按存储介质分</a:t>
            </a:r>
          </a:p>
        </p:txBody>
      </p:sp>
      <p:sp>
        <p:nvSpPr>
          <p:cNvPr id="13314" name="文本占位符 1054722">
            <a:extLst>
              <a:ext uri="{FF2B5EF4-FFF2-40B4-BE49-F238E27FC236}">
                <a16:creationId xmlns:a16="http://schemas.microsoft.com/office/drawing/2014/main" id="{D608CB26-5808-4367-8EE9-FDD401A54042}"/>
              </a:ext>
            </a:extLst>
          </p:cNvPr>
          <p:cNvSpPr>
            <a:spLocks noGrp="1" noChangeArrowheads="1"/>
          </p:cNvSpPr>
          <p:nvPr>
            <p:ph idx="1"/>
          </p:nvPr>
        </p:nvSpPr>
        <p:spPr>
          <a:xfrm>
            <a:off x="179388" y="1125538"/>
            <a:ext cx="8713787" cy="5327650"/>
          </a:xfrm>
        </p:spPr>
        <p:txBody>
          <a:bodyPr/>
          <a:lstStyle/>
          <a:p>
            <a:r>
              <a:rPr lang="zh-CN" altLang="en-US" sz="2800" b="1">
                <a:solidFill>
                  <a:srgbClr val="A50021"/>
                </a:solidFill>
              </a:rPr>
              <a:t>磁芯存储器</a:t>
            </a:r>
          </a:p>
          <a:p>
            <a:pPr lvl="1"/>
            <a:r>
              <a:rPr lang="zh-CN" altLang="en-US" sz="2400" b="1"/>
              <a:t>磁芯是使用硬磁材料做成的环状元件，在磁心中穿有驱动线（通电流）和读出线，这样便可以进行读写操作。</a:t>
            </a:r>
          </a:p>
          <a:p>
            <a:pPr lvl="1"/>
            <a:r>
              <a:rPr lang="zh-CN" altLang="en-US" sz="2400" b="1"/>
              <a:t>磁芯属于磁性材料，故它也是非易失性的永久记忆存储器。</a:t>
            </a:r>
          </a:p>
          <a:p>
            <a:pPr lvl="1"/>
            <a:r>
              <a:rPr lang="zh-CN" altLang="en-US" sz="2400" b="1"/>
              <a:t>体积庞大、工艺复杂且功耗大，已弃用</a:t>
            </a:r>
          </a:p>
          <a:p>
            <a:r>
              <a:rPr lang="zh-CN" altLang="en-US" sz="2800" b="1">
                <a:solidFill>
                  <a:srgbClr val="A50021"/>
                </a:solidFill>
              </a:rPr>
              <a:t>光盘存储器</a:t>
            </a:r>
          </a:p>
          <a:p>
            <a:pPr lvl="1"/>
            <a:r>
              <a:rPr lang="zh-CN" altLang="en-US" sz="2400" b="1"/>
              <a:t>光盘存储器是应用激光在记录介质（如磁光材料等）上进行读写的存储器，具有非易失性的特点。</a:t>
            </a:r>
          </a:p>
          <a:p>
            <a:pPr lvl="1"/>
            <a:r>
              <a:rPr lang="zh-CN" altLang="en-US" sz="2400" b="1"/>
              <a:t>光盘记录密度高、耐用性好、可靠性高和可互换性强等优良特点。</a:t>
            </a:r>
          </a:p>
        </p:txBody>
      </p:sp>
    </p:spTree>
  </p:cSld>
  <p:clrMapOvr>
    <a:masterClrMapping/>
  </p:clrMapOvr>
</p:sld>
</file>

<file path=ppt/theme/theme1.xml><?xml version="1.0" encoding="utf-8"?>
<a:theme xmlns:a="http://schemas.openxmlformats.org/drawingml/2006/main" name="2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6407</Words>
  <Application>Microsoft Office PowerPoint</Application>
  <PresentationFormat>全屏显示(4:3)</PresentationFormat>
  <Paragraphs>1003</Paragraphs>
  <Slides>77</Slides>
  <Notes>21</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3</vt:i4>
      </vt:variant>
      <vt:variant>
        <vt:lpstr>幻灯片标题</vt:lpstr>
      </vt:variant>
      <vt:variant>
        <vt:i4>77</vt:i4>
      </vt:variant>
    </vt:vector>
  </HeadingPairs>
  <TitlesOfParts>
    <vt:vector size="99" baseType="lpstr">
      <vt:lpstr>Arial</vt:lpstr>
      <vt:lpstr>宋体</vt:lpstr>
      <vt:lpstr>Wingdings</vt:lpstr>
      <vt:lpstr>楷体_GB2312</vt:lpstr>
      <vt:lpstr>Times New Roman</vt:lpstr>
      <vt:lpstr>华文行楷</vt:lpstr>
      <vt:lpstr>Symbol</vt:lpstr>
      <vt:lpstr>Monotype Sorts</vt:lpstr>
      <vt:lpstr>Tahoma</vt:lpstr>
      <vt:lpstr>PMingLiU</vt:lpstr>
      <vt:lpstr>新宋体</vt:lpstr>
      <vt:lpstr>微软雅黑</vt:lpstr>
      <vt:lpstr>Wingdings</vt:lpstr>
      <vt:lpstr>MingLiU-ExtB</vt:lpstr>
      <vt:lpstr>楷体_GB2312</vt:lpstr>
      <vt:lpstr>楷体_GB2312</vt:lpstr>
      <vt:lpstr>隶书</vt:lpstr>
      <vt:lpstr>Arial Unicode MS</vt:lpstr>
      <vt:lpstr>2_默认设计模板</vt:lpstr>
      <vt:lpstr>Bitmap Image</vt:lpstr>
      <vt:lpstr>Microsoft Word Picture</vt:lpstr>
      <vt:lpstr>Equation.3</vt:lpstr>
      <vt:lpstr>2018年暑期·计算机组成原理   第三篇     存储器系统 </vt:lpstr>
      <vt:lpstr>回顾前节</vt:lpstr>
      <vt:lpstr>本章内容</vt:lpstr>
      <vt:lpstr>4.1 概述</vt:lpstr>
      <vt:lpstr>存储器在计算机系统中占有重要地位</vt:lpstr>
      <vt:lpstr>分类</vt:lpstr>
      <vt:lpstr>存储器的分类—按存储介质分</vt:lpstr>
      <vt:lpstr>存储器的分类—按存储介质分</vt:lpstr>
      <vt:lpstr>存储器的分类—按存储介质分</vt:lpstr>
      <vt:lpstr>存储器的分类—按存取方式分</vt:lpstr>
      <vt:lpstr>存储器的分类—按存取方式分</vt:lpstr>
      <vt:lpstr>存储器的分类—按存取方式分</vt:lpstr>
      <vt:lpstr>存储器的分类—按存取方式分</vt:lpstr>
      <vt:lpstr>存储器的分类—按在计算机中的作用分</vt:lpstr>
      <vt:lpstr>存储器分类</vt:lpstr>
      <vt:lpstr>存储器的层次结构</vt:lpstr>
      <vt:lpstr>三级存储体系结构 </vt:lpstr>
      <vt:lpstr>PowerPoint 演示文稿</vt:lpstr>
      <vt:lpstr>虚拟存储系统简介</vt:lpstr>
      <vt:lpstr>4.2 主存储器</vt:lpstr>
      <vt:lpstr>本节内容</vt:lpstr>
      <vt:lpstr>主存的基本组成</vt:lpstr>
      <vt:lpstr>主存和CPU的联系</vt:lpstr>
      <vt:lpstr>主存中存储单元的地址分配</vt:lpstr>
      <vt:lpstr>主存的主要技术指标</vt:lpstr>
      <vt:lpstr>内容</vt:lpstr>
      <vt:lpstr>半导体存储芯片的基本结构</vt:lpstr>
      <vt:lpstr>半导体存储芯片的译码驱动方式—线选法</vt:lpstr>
      <vt:lpstr>半导体存储芯片的译码驱动方式—重合法</vt:lpstr>
      <vt:lpstr>静态RAM (SRAM)</vt:lpstr>
      <vt:lpstr>基本工作原理</vt:lpstr>
      <vt:lpstr>芯片结构</vt:lpstr>
      <vt:lpstr>2114RAM矩阵结构示意图</vt:lpstr>
      <vt:lpstr>2114（SRAM）时序</vt:lpstr>
      <vt:lpstr>2114（SRAM）时序</vt:lpstr>
      <vt:lpstr>内容</vt:lpstr>
      <vt:lpstr>存储容量的扩展</vt:lpstr>
      <vt:lpstr>位扩展法</vt:lpstr>
      <vt:lpstr>PowerPoint 演示文稿</vt:lpstr>
      <vt:lpstr>位扩展的原则</vt:lpstr>
      <vt:lpstr>PowerPoint 演示文稿</vt:lpstr>
      <vt:lpstr>字扩展法</vt:lpstr>
      <vt:lpstr>用16K*8存储芯片组成64K*8位存储器—连接图</vt:lpstr>
      <vt:lpstr>PowerPoint 演示文稿</vt:lpstr>
      <vt:lpstr>字扩展的原则</vt:lpstr>
      <vt:lpstr>字扩展法示意</vt:lpstr>
      <vt:lpstr>字、位同时扩展</vt:lpstr>
      <vt:lpstr>PowerPoint 演示文稿</vt:lpstr>
      <vt:lpstr>连接方法分析</vt:lpstr>
      <vt:lpstr>74LS138—“3－8”译码器</vt:lpstr>
      <vt:lpstr>例1 设有若干片256K×8位的SRAM芯片，问： (1) 构成2M的存储器需要多少块SRAM芯片？ (2) 该存储器需要多少字节地址线？ (3) 画出该存储器与CPU连接的结构图，设CPU的接口信号有地址信号、数据信号、控制信号MREQ和WE。</vt:lpstr>
      <vt:lpstr>PowerPoint 演示文稿</vt:lpstr>
      <vt:lpstr>存储器与CPU的连接</vt:lpstr>
      <vt:lpstr>存储器与CPU的连接</vt:lpstr>
      <vt:lpstr>例4.1</vt:lpstr>
      <vt:lpstr>例4.1</vt:lpstr>
      <vt:lpstr>例4.1</vt:lpstr>
      <vt:lpstr>例4.2</vt:lpstr>
      <vt:lpstr>例4.2</vt:lpstr>
      <vt:lpstr>内容</vt:lpstr>
      <vt:lpstr>PowerPoint 演示文稿</vt:lpstr>
      <vt:lpstr>奇偶校验</vt:lpstr>
      <vt:lpstr>奇偶校验码的基本思想</vt:lpstr>
      <vt:lpstr>1位纠错海明码(原理)</vt:lpstr>
      <vt:lpstr>海明校验码(校验位数)</vt:lpstr>
      <vt:lpstr>海明校验码(校验位置)</vt:lpstr>
      <vt:lpstr>校验位取值公式及计算举例</vt:lpstr>
      <vt:lpstr>海明码的纠错原理</vt:lpstr>
      <vt:lpstr>1位纠错海明码的应用</vt:lpstr>
      <vt:lpstr>内容</vt:lpstr>
      <vt:lpstr>提高访存速度的措施</vt:lpstr>
      <vt:lpstr>双端口存储器</vt:lpstr>
      <vt:lpstr>单体多字系统</vt:lpstr>
      <vt:lpstr>单体多字系统</vt:lpstr>
      <vt:lpstr>多体并行系统</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第三篇 存储器系统 </dc:title>
  <dc:creator>Gavin</dc:creator>
  <cp:lastModifiedBy>Zhengang Zhao</cp:lastModifiedBy>
  <cp:revision>14</cp:revision>
  <dcterms:modified xsi:type="dcterms:W3CDTF">2018-08-15T14:44:36Z</dcterms:modified>
</cp:coreProperties>
</file>