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538" r:id="rId2"/>
    <p:sldId id="273" r:id="rId3"/>
    <p:sldId id="278" r:id="rId4"/>
    <p:sldId id="349" r:id="rId5"/>
    <p:sldId id="350" r:id="rId6"/>
    <p:sldId id="389" r:id="rId7"/>
    <p:sldId id="390" r:id="rId8"/>
    <p:sldId id="399" r:id="rId9"/>
    <p:sldId id="400" r:id="rId10"/>
    <p:sldId id="392" r:id="rId11"/>
    <p:sldId id="393" r:id="rId12"/>
    <p:sldId id="352" r:id="rId13"/>
    <p:sldId id="391" r:id="rId14"/>
    <p:sldId id="353" r:id="rId15"/>
    <p:sldId id="394" r:id="rId16"/>
    <p:sldId id="395" r:id="rId17"/>
    <p:sldId id="401" r:id="rId18"/>
    <p:sldId id="354" r:id="rId19"/>
    <p:sldId id="367" r:id="rId20"/>
    <p:sldId id="406" r:id="rId21"/>
    <p:sldId id="408" r:id="rId22"/>
    <p:sldId id="410" r:id="rId23"/>
    <p:sldId id="370" r:id="rId24"/>
    <p:sldId id="372" r:id="rId25"/>
    <p:sldId id="412" r:id="rId26"/>
    <p:sldId id="413" r:id="rId27"/>
    <p:sldId id="411" r:id="rId28"/>
    <p:sldId id="409" r:id="rId29"/>
    <p:sldId id="383" r:id="rId30"/>
    <p:sldId id="376" r:id="rId31"/>
    <p:sldId id="377" r:id="rId32"/>
    <p:sldId id="379" r:id="rId33"/>
    <p:sldId id="378" r:id="rId34"/>
    <p:sldId id="402" r:id="rId35"/>
    <p:sldId id="476" r:id="rId36"/>
    <p:sldId id="404" r:id="rId37"/>
    <p:sldId id="474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Arial" panose="020B0604020202020204" pitchFamily="34" charset="0"/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FF00"/>
    <a:srgbClr val="99CC00"/>
    <a:srgbClr val="0066FF"/>
    <a:srgbClr val="C0C0C0"/>
    <a:srgbClr val="A50021"/>
    <a:srgbClr val="E9C9B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5" autoAdjust="0"/>
    <p:restoredTop sz="92773" autoAdjust="0"/>
  </p:normalViewPr>
  <p:slideViewPr>
    <p:cSldViewPr>
      <p:cViewPr varScale="1">
        <p:scale>
          <a:sx n="80" d="100"/>
          <a:sy n="80" d="100"/>
        </p:scale>
        <p:origin x="1589" y="5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5121">
            <a:extLst>
              <a:ext uri="{FF2B5EF4-FFF2-40B4-BE49-F238E27FC236}">
                <a16:creationId xmlns:a16="http://schemas.microsoft.com/office/drawing/2014/main" id="{0DEFC3DF-3337-439E-B718-C5536C9086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 dirty="0"/>
            </a:lvl1pPr>
          </a:lstStyle>
          <a:p>
            <a:endParaRPr lang="zh-CN"/>
          </a:p>
        </p:txBody>
      </p:sp>
      <p:sp>
        <p:nvSpPr>
          <p:cNvPr id="5123" name="日期占位符 5122">
            <a:extLst>
              <a:ext uri="{FF2B5EF4-FFF2-40B4-BE49-F238E27FC236}">
                <a16:creationId xmlns:a16="http://schemas.microsoft.com/office/drawing/2014/main" id="{4ADF2C4A-8DE7-4DEB-A78F-39384C354EC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2052" name="幻灯片图像占位符 5123">
            <a:extLst>
              <a:ext uri="{FF2B5EF4-FFF2-40B4-BE49-F238E27FC236}">
                <a16:creationId xmlns:a16="http://schemas.microsoft.com/office/drawing/2014/main" id="{5347AB67-2668-434C-876B-C5898F780A50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文本占位符 5124">
            <a:extLst>
              <a:ext uri="{FF2B5EF4-FFF2-40B4-BE49-F238E27FC236}">
                <a16:creationId xmlns:a16="http://schemas.microsoft.com/office/drawing/2014/main" id="{22F95772-E496-4721-B1FC-412C75FB7693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页脚占位符 5125">
            <a:extLst>
              <a:ext uri="{FF2B5EF4-FFF2-40B4-BE49-F238E27FC236}">
                <a16:creationId xmlns:a16="http://schemas.microsoft.com/office/drawing/2014/main" id="{FCB5218A-0243-455A-BFD6-8CC8DF9D6E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 dirty="0"/>
            </a:lvl1pPr>
          </a:lstStyle>
          <a:p>
            <a:endParaRPr lang="zh-CN"/>
          </a:p>
        </p:txBody>
      </p:sp>
      <p:sp>
        <p:nvSpPr>
          <p:cNvPr id="5127" name="灯片编号占位符 5126">
            <a:extLst>
              <a:ext uri="{FF2B5EF4-FFF2-40B4-BE49-F238E27FC236}">
                <a16:creationId xmlns:a16="http://schemas.microsoft.com/office/drawing/2014/main" id="{D644890F-9AB3-41D2-A8CD-0392B4125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 noProof="1" dirty="0">
                <a:cs typeface="+mn-ea"/>
              </a:defRPr>
            </a:lvl1pPr>
          </a:lstStyle>
          <a:p>
            <a:fld id="{6FC61627-F79C-49B2-9224-E796A90D728E}" type="slidenum">
              <a:rPr lang="en-US" altLang="zh-CN"/>
              <a:pPr/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793601">
            <a:extLst>
              <a:ext uri="{FF2B5EF4-FFF2-40B4-BE49-F238E27FC236}">
                <a16:creationId xmlns:a16="http://schemas.microsoft.com/office/drawing/2014/main" id="{6DA24C76-8661-41FF-8B72-9F6CCEC6415B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122" name="文本占位符 793602">
            <a:extLst>
              <a:ext uri="{FF2B5EF4-FFF2-40B4-BE49-F238E27FC236}">
                <a16:creationId xmlns:a16="http://schemas.microsoft.com/office/drawing/2014/main" id="{07C8BFF7-33AB-4901-A791-B414FC41D9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4.1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主要介绍存储器的分类和层次结构。</a:t>
            </a:r>
          </a:p>
        </p:txBody>
      </p:sp>
      <p:sp>
        <p:nvSpPr>
          <p:cNvPr id="5123" name="灯片编号占位符 1">
            <a:extLst>
              <a:ext uri="{FF2B5EF4-FFF2-40B4-BE49-F238E27FC236}">
                <a16:creationId xmlns:a16="http://schemas.microsoft.com/office/drawing/2014/main" id="{F88CC04B-26D8-49AF-A383-371716CAF0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85E19C-0F64-47F7-B656-99CF55DBBDE0}" type="slidenum">
              <a:rPr lang="zh-CN" altLang="en-US" sz="1200" smtClean="0"/>
              <a:pPr/>
              <a:t>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224705">
            <a:extLst>
              <a:ext uri="{FF2B5EF4-FFF2-40B4-BE49-F238E27FC236}">
                <a16:creationId xmlns:a16="http://schemas.microsoft.com/office/drawing/2014/main" id="{F1D03DAE-CBAC-4D35-A95F-F5A58BF021A4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4" name="文本占位符 1224706">
            <a:extLst>
              <a:ext uri="{FF2B5EF4-FFF2-40B4-BE49-F238E27FC236}">
                <a16:creationId xmlns:a16="http://schemas.microsoft.com/office/drawing/2014/main" id="{B85A6E5C-F364-4E87-AA82-807C34DEB55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虽然有空位，但还是将</a:t>
            </a:r>
            <a:r>
              <a:rPr lang="en-US" altLang="zh-CN"/>
              <a:t>26</a:t>
            </a:r>
            <a:r>
              <a:rPr lang="zh-CN" altLang="en-US"/>
              <a:t>块替换。</a:t>
            </a:r>
          </a:p>
          <a:p>
            <a:r>
              <a:rPr lang="zh-CN" altLang="en-US"/>
              <a:t>如果连续访问</a:t>
            </a:r>
            <a:r>
              <a:rPr lang="en-US" altLang="zh-CN"/>
              <a:t>26</a:t>
            </a:r>
            <a:r>
              <a:rPr lang="zh-CN" altLang="en-US"/>
              <a:t>和</a:t>
            </a:r>
            <a:r>
              <a:rPr lang="en-US" altLang="zh-CN"/>
              <a:t>18</a:t>
            </a:r>
            <a:r>
              <a:rPr lang="zh-CN" altLang="en-US"/>
              <a:t>，则命中率＝</a:t>
            </a:r>
            <a:r>
              <a:rPr lang="en-US" altLang="zh-CN"/>
              <a:t>0</a:t>
            </a:r>
            <a:r>
              <a:rPr lang="zh-CN" altLang="en-US"/>
              <a:t>。</a:t>
            </a:r>
          </a:p>
        </p:txBody>
      </p:sp>
      <p:sp>
        <p:nvSpPr>
          <p:cNvPr id="33795" name="灯片编号占位符 1">
            <a:extLst>
              <a:ext uri="{FF2B5EF4-FFF2-40B4-BE49-F238E27FC236}">
                <a16:creationId xmlns:a16="http://schemas.microsoft.com/office/drawing/2014/main" id="{AF5C1784-CA17-4C31-B278-0909994C8C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CB9374-542B-4C56-B4AD-294DC2913783}" type="slidenum">
              <a:rPr lang="zh-CN" altLang="en-US" sz="1200" smtClean="0"/>
              <a:pPr/>
              <a:t>21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087489">
            <a:extLst>
              <a:ext uri="{FF2B5EF4-FFF2-40B4-BE49-F238E27FC236}">
                <a16:creationId xmlns:a16="http://schemas.microsoft.com/office/drawing/2014/main" id="{7576EF19-411A-4052-B4E0-D9A2586E410A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6866" name="文本占位符 1087490">
            <a:extLst>
              <a:ext uri="{FF2B5EF4-FFF2-40B4-BE49-F238E27FC236}">
                <a16:creationId xmlns:a16="http://schemas.microsoft.com/office/drawing/2014/main" id="{84D14132-0082-4819-A0B5-FDA94DB69C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实现逻辑电路较多</a:t>
            </a:r>
            <a:r>
              <a:rPr lang="en-US" altLang="zh-CN"/>
              <a:t>,</a:t>
            </a:r>
            <a:r>
              <a:rPr lang="zh-CN" altLang="en-US"/>
              <a:t>成本较高</a:t>
            </a:r>
          </a:p>
        </p:txBody>
      </p:sp>
      <p:sp>
        <p:nvSpPr>
          <p:cNvPr id="36867" name="灯片编号占位符 1">
            <a:extLst>
              <a:ext uri="{FF2B5EF4-FFF2-40B4-BE49-F238E27FC236}">
                <a16:creationId xmlns:a16="http://schemas.microsoft.com/office/drawing/2014/main" id="{C6C50F6D-DDAF-44E1-BABF-7D99D2D61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0ABB387-6F6E-4E52-BD45-6705A59B34F6}" type="slidenum">
              <a:rPr lang="zh-CN" altLang="en-US" sz="1200" smtClean="0"/>
              <a:pPr/>
              <a:t>23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099777">
            <a:extLst>
              <a:ext uri="{FF2B5EF4-FFF2-40B4-BE49-F238E27FC236}">
                <a16:creationId xmlns:a16="http://schemas.microsoft.com/office/drawing/2014/main" id="{72B4C0AD-810D-4A31-AD92-32350C0B2486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9938" name="文本占位符 1099778">
            <a:extLst>
              <a:ext uri="{FF2B5EF4-FFF2-40B4-BE49-F238E27FC236}">
                <a16:creationId xmlns:a16="http://schemas.microsoft.com/office/drawing/2014/main" id="{9256F945-8A2E-42B9-8D8A-BC9AD9584B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i=j mod Q</a:t>
            </a:r>
          </a:p>
        </p:txBody>
      </p:sp>
      <p:sp>
        <p:nvSpPr>
          <p:cNvPr id="39939" name="灯片编号占位符 1">
            <a:extLst>
              <a:ext uri="{FF2B5EF4-FFF2-40B4-BE49-F238E27FC236}">
                <a16:creationId xmlns:a16="http://schemas.microsoft.com/office/drawing/2014/main" id="{79AC4482-78FB-471F-8812-61570203B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664C88-C311-44E0-8043-235C70528BF6}" type="slidenum">
              <a:rPr lang="zh-CN" altLang="en-US" sz="1200" smtClean="0"/>
              <a:pPr/>
              <a:t>25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226753">
            <a:extLst>
              <a:ext uri="{FF2B5EF4-FFF2-40B4-BE49-F238E27FC236}">
                <a16:creationId xmlns:a16="http://schemas.microsoft.com/office/drawing/2014/main" id="{0C5FC958-288E-4C98-BF69-60FDBACE730E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6082" name="文本占位符 1226754">
            <a:extLst>
              <a:ext uri="{FF2B5EF4-FFF2-40B4-BE49-F238E27FC236}">
                <a16:creationId xmlns:a16="http://schemas.microsoft.com/office/drawing/2014/main" id="{89EFF3B1-A89E-44DB-95CE-3F0DA5A7EA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直接映像无须替换算法</a:t>
            </a:r>
          </a:p>
        </p:txBody>
      </p:sp>
      <p:sp>
        <p:nvSpPr>
          <p:cNvPr id="46083" name="灯片编号占位符 1">
            <a:extLst>
              <a:ext uri="{FF2B5EF4-FFF2-40B4-BE49-F238E27FC236}">
                <a16:creationId xmlns:a16="http://schemas.microsoft.com/office/drawing/2014/main" id="{8C50675D-5C31-4520-AE92-792DE520AC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C7FD19-42F2-42D7-A651-1D65F3BB7E06}" type="slidenum">
              <a:rPr lang="zh-CN" altLang="en-US" sz="1200" smtClean="0"/>
              <a:pPr/>
              <a:t>30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225729">
            <a:extLst>
              <a:ext uri="{FF2B5EF4-FFF2-40B4-BE49-F238E27FC236}">
                <a16:creationId xmlns:a16="http://schemas.microsoft.com/office/drawing/2014/main" id="{A05C700B-B55A-445F-981B-D06FD8E1378D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9154" name="文本占位符 1225730">
            <a:extLst>
              <a:ext uri="{FF2B5EF4-FFF2-40B4-BE49-F238E27FC236}">
                <a16:creationId xmlns:a16="http://schemas.microsoft.com/office/drawing/2014/main" id="{DB67E195-830D-4204-AF33-9CB18A40B2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颠簸：刚被换出，又要调入</a:t>
            </a:r>
          </a:p>
          <a:p>
            <a:r>
              <a:rPr lang="zh-CN" altLang="en-US"/>
              <a:t>直接映像和</a:t>
            </a:r>
            <a:r>
              <a:rPr lang="en-US" altLang="zh-CN"/>
              <a:t>FIFO</a:t>
            </a:r>
            <a:r>
              <a:rPr lang="zh-CN" altLang="en-US"/>
              <a:t>、随机替换会产生颠簸，</a:t>
            </a:r>
            <a:r>
              <a:rPr lang="en-US" altLang="zh-CN"/>
              <a:t>LRU</a:t>
            </a:r>
            <a:r>
              <a:rPr lang="zh-CN" altLang="en-US"/>
              <a:t>不会！</a:t>
            </a:r>
          </a:p>
        </p:txBody>
      </p:sp>
      <p:sp>
        <p:nvSpPr>
          <p:cNvPr id="49155" name="灯片编号占位符 1">
            <a:extLst>
              <a:ext uri="{FF2B5EF4-FFF2-40B4-BE49-F238E27FC236}">
                <a16:creationId xmlns:a16="http://schemas.microsoft.com/office/drawing/2014/main" id="{618281FD-0F08-4D2A-A7E8-E5A1496D6A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91A6AA-1004-4B56-B9DA-A21C5C21BFFD}" type="slidenum">
              <a:rPr lang="zh-CN" altLang="en-US" sz="1200" smtClean="0"/>
              <a:pPr/>
              <a:t>32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227777">
            <a:extLst>
              <a:ext uri="{FF2B5EF4-FFF2-40B4-BE49-F238E27FC236}">
                <a16:creationId xmlns:a16="http://schemas.microsoft.com/office/drawing/2014/main" id="{4881667B-9F92-48AA-8B93-BABCA50DED11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1202" name="文本占位符 1227778">
            <a:extLst>
              <a:ext uri="{FF2B5EF4-FFF2-40B4-BE49-F238E27FC236}">
                <a16:creationId xmlns:a16="http://schemas.microsoft.com/office/drawing/2014/main" id="{C1E58AF4-5A14-407B-B9D8-CA61B20BDC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第二步：块</a:t>
            </a:r>
            <a:r>
              <a:rPr lang="en-US" altLang="zh-CN"/>
              <a:t>2</a:t>
            </a:r>
            <a:r>
              <a:rPr lang="zh-CN" altLang="en-US"/>
              <a:t>为</a:t>
            </a:r>
            <a:r>
              <a:rPr lang="en-US" altLang="zh-CN"/>
              <a:t>LRU</a:t>
            </a:r>
          </a:p>
          <a:p>
            <a:r>
              <a:rPr lang="zh-CN" altLang="en-US"/>
              <a:t>第三步：块</a:t>
            </a:r>
            <a:r>
              <a:rPr lang="en-US" altLang="zh-CN"/>
              <a:t>11</a:t>
            </a:r>
            <a:r>
              <a:rPr lang="zh-CN" altLang="en-US"/>
              <a:t>为</a:t>
            </a:r>
            <a:r>
              <a:rPr lang="en-US" altLang="zh-CN"/>
              <a:t>LRU</a:t>
            </a:r>
          </a:p>
          <a:p>
            <a:r>
              <a:rPr lang="zh-CN" altLang="en-US"/>
              <a:t>避免了“颠簸”</a:t>
            </a:r>
          </a:p>
        </p:txBody>
      </p:sp>
      <p:sp>
        <p:nvSpPr>
          <p:cNvPr id="51203" name="灯片编号占位符 1">
            <a:extLst>
              <a:ext uri="{FF2B5EF4-FFF2-40B4-BE49-F238E27FC236}">
                <a16:creationId xmlns:a16="http://schemas.microsoft.com/office/drawing/2014/main" id="{E9C9025C-A6FA-4F92-A336-8DAEB73589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E8A4EAA-7308-4B4C-9FB3-6BD62CC8C0B7}" type="slidenum">
              <a:rPr lang="zh-CN" altLang="en-US" sz="1200" smtClean="0"/>
              <a:pPr/>
              <a:t>33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068033">
            <a:extLst>
              <a:ext uri="{FF2B5EF4-FFF2-40B4-BE49-F238E27FC236}">
                <a16:creationId xmlns:a16="http://schemas.microsoft.com/office/drawing/2014/main" id="{B5986ECE-50D1-45E8-B25E-F13AAA91B2CB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3250" name="文本占位符 1068034">
            <a:extLst>
              <a:ext uri="{FF2B5EF4-FFF2-40B4-BE49-F238E27FC236}">
                <a16:creationId xmlns:a16="http://schemas.microsoft.com/office/drawing/2014/main" id="{742BE4CC-1A87-40BB-8B21-65A585DD63F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Pentimu</a:t>
            </a:r>
            <a:r>
              <a:rPr lang="zh-CN" altLang="en-US"/>
              <a:t>微处理器在芯片内集成了一个代码</a:t>
            </a:r>
            <a:r>
              <a:rPr lang="en-US" altLang="zh-CN"/>
              <a:t>Cache</a:t>
            </a:r>
            <a:r>
              <a:rPr lang="zh-CN" altLang="en-US"/>
              <a:t>和一个数据</a:t>
            </a:r>
            <a:r>
              <a:rPr lang="en-US" altLang="zh-CN"/>
              <a:t>Cache</a:t>
            </a:r>
            <a:r>
              <a:rPr lang="zh-CN" altLang="en-US"/>
              <a:t>。</a:t>
            </a:r>
          </a:p>
          <a:p>
            <a:r>
              <a:rPr lang="zh-CN" altLang="en-US"/>
              <a:t>片内核心处理部件是两个整数</a:t>
            </a:r>
            <a:r>
              <a:rPr lang="en-US" altLang="zh-CN"/>
              <a:t>ALU</a:t>
            </a:r>
            <a:r>
              <a:rPr lang="zh-CN" altLang="en-US"/>
              <a:t>和浮预算部件。两个</a:t>
            </a:r>
            <a:r>
              <a:rPr lang="en-US" altLang="zh-CN"/>
              <a:t>ALU</a:t>
            </a:r>
            <a:r>
              <a:rPr lang="zh-CN" altLang="en-US"/>
              <a:t>可并行工作，数据</a:t>
            </a:r>
            <a:r>
              <a:rPr lang="en-US" altLang="zh-CN"/>
              <a:t>Cache</a:t>
            </a:r>
            <a:r>
              <a:rPr lang="zh-CN" altLang="en-US"/>
              <a:t>向它们提供操作数。</a:t>
            </a:r>
          </a:p>
          <a:p>
            <a:r>
              <a:rPr lang="zh-CN" altLang="en-US"/>
              <a:t>代码</a:t>
            </a:r>
            <a:r>
              <a:rPr lang="en-US" altLang="zh-CN"/>
              <a:t>Cache</a:t>
            </a:r>
            <a:r>
              <a:rPr lang="zh-CN" altLang="en-US"/>
              <a:t>给指令预取缓冲器提供预取指令队列；</a:t>
            </a:r>
          </a:p>
          <a:p>
            <a:r>
              <a:rPr lang="zh-CN" altLang="en-US"/>
              <a:t>数据</a:t>
            </a:r>
            <a:r>
              <a:rPr lang="en-US" altLang="zh-CN"/>
              <a:t>Cache</a:t>
            </a:r>
            <a:r>
              <a:rPr lang="zh-CN" altLang="en-US"/>
              <a:t>采用双端口结构，每个端口</a:t>
            </a:r>
            <a:r>
              <a:rPr lang="en-US" altLang="zh-CN"/>
              <a:t>32</a:t>
            </a:r>
            <a:r>
              <a:rPr lang="zh-CN" altLang="en-US"/>
              <a:t>位，各通过一组</a:t>
            </a:r>
            <a:r>
              <a:rPr lang="en-US" altLang="zh-CN"/>
              <a:t>32</a:t>
            </a:r>
            <a:r>
              <a:rPr lang="zh-CN" altLang="en-US"/>
              <a:t>位总线与一个整数</a:t>
            </a:r>
            <a:r>
              <a:rPr lang="en-US" altLang="zh-CN"/>
              <a:t>ALU</a:t>
            </a:r>
            <a:r>
              <a:rPr lang="zh-CN" altLang="en-US"/>
              <a:t>相连。两个端口可以合并为一个</a:t>
            </a:r>
            <a:r>
              <a:rPr lang="en-US" altLang="zh-CN"/>
              <a:t>64</a:t>
            </a:r>
            <a:r>
              <a:rPr lang="zh-CN" altLang="en-US"/>
              <a:t>位端口，通过</a:t>
            </a:r>
            <a:r>
              <a:rPr lang="en-US" altLang="zh-CN"/>
              <a:t>64</a:t>
            </a:r>
            <a:r>
              <a:rPr lang="zh-CN" altLang="en-US"/>
              <a:t>位总线与浮点部件相连。</a:t>
            </a:r>
          </a:p>
        </p:txBody>
      </p:sp>
      <p:sp>
        <p:nvSpPr>
          <p:cNvPr id="53251" name="灯片编号占位符 1">
            <a:extLst>
              <a:ext uri="{FF2B5EF4-FFF2-40B4-BE49-F238E27FC236}">
                <a16:creationId xmlns:a16="http://schemas.microsoft.com/office/drawing/2014/main" id="{AA4BDB81-3ADB-4AA3-854F-35CDD286AB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BCEC7D-16F9-4867-BF7A-E2A9EDB8D08F}" type="slidenum">
              <a:rPr lang="zh-CN" altLang="en-US" sz="1200" smtClean="0"/>
              <a:pPr/>
              <a:t>34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229825">
            <a:extLst>
              <a:ext uri="{FF2B5EF4-FFF2-40B4-BE49-F238E27FC236}">
                <a16:creationId xmlns:a16="http://schemas.microsoft.com/office/drawing/2014/main" id="{3533C425-6B7A-422A-A398-9F875506F111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5298" name="文本占位符 1229826">
            <a:extLst>
              <a:ext uri="{FF2B5EF4-FFF2-40B4-BE49-F238E27FC236}">
                <a16:creationId xmlns:a16="http://schemas.microsoft.com/office/drawing/2014/main" id="{158FE9EC-F4E0-4E4E-ABD4-73C845CBCC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片内</a:t>
            </a:r>
            <a:r>
              <a:rPr lang="en-US" altLang="zh-CN" dirty="0"/>
              <a:t>Cache</a:t>
            </a:r>
            <a:r>
              <a:rPr lang="zh-CN" altLang="en-US" dirty="0"/>
              <a:t>采用两路组相连结构，共</a:t>
            </a:r>
            <a:r>
              <a:rPr lang="en-US" altLang="zh-CN" dirty="0"/>
              <a:t>128</a:t>
            </a:r>
            <a:r>
              <a:rPr lang="zh-CN" altLang="en-US" dirty="0"/>
              <a:t>组，每组</a:t>
            </a:r>
            <a:r>
              <a:rPr lang="en-US" altLang="zh-CN" dirty="0"/>
              <a:t>2</a:t>
            </a:r>
            <a:r>
              <a:rPr lang="zh-CN" altLang="en-US" dirty="0"/>
              <a:t>页，每页</a:t>
            </a:r>
            <a:r>
              <a:rPr lang="en-US" altLang="zh-CN" dirty="0"/>
              <a:t>8</a:t>
            </a:r>
            <a:r>
              <a:rPr lang="zh-CN" altLang="en-US" dirty="0"/>
              <a:t>个双字（</a:t>
            </a:r>
            <a:r>
              <a:rPr lang="en-US" altLang="zh-CN" dirty="0"/>
              <a:t>4X8</a:t>
            </a:r>
            <a:r>
              <a:rPr lang="zh-CN" altLang="en-US" dirty="0"/>
              <a:t>＝</a:t>
            </a:r>
            <a:r>
              <a:rPr lang="en-US" altLang="zh-CN" dirty="0"/>
              <a:t>32B</a:t>
            </a:r>
            <a:r>
              <a:rPr lang="zh-CN" altLang="en-US" dirty="0"/>
              <a:t>）。这样，每路有</a:t>
            </a:r>
            <a:r>
              <a:rPr lang="en-US" altLang="zh-CN" dirty="0"/>
              <a:t>4KB</a:t>
            </a:r>
            <a:r>
              <a:rPr lang="zh-CN" altLang="en-US" dirty="0"/>
              <a:t>的容量，共</a:t>
            </a:r>
            <a:r>
              <a:rPr lang="en-US" altLang="zh-CN" dirty="0"/>
              <a:t>8KB</a:t>
            </a:r>
            <a:r>
              <a:rPr lang="zh-CN" altLang="en-US" dirty="0"/>
              <a:t>。两路（每路</a:t>
            </a:r>
            <a:r>
              <a:rPr lang="en-US" altLang="zh-CN" dirty="0"/>
              <a:t>128</a:t>
            </a:r>
            <a:r>
              <a:rPr lang="zh-CN" altLang="en-US" dirty="0"/>
              <a:t>组）各有一个目录表，每表有</a:t>
            </a:r>
            <a:r>
              <a:rPr lang="en-US" altLang="zh-CN" dirty="0"/>
              <a:t>128</a:t>
            </a:r>
            <a:r>
              <a:rPr lang="zh-CN" altLang="en-US" dirty="0"/>
              <a:t>个记录项，即每一组</a:t>
            </a:r>
            <a:r>
              <a:rPr lang="en-US" altLang="zh-CN" dirty="0"/>
              <a:t>Cache</a:t>
            </a:r>
            <a:r>
              <a:rPr lang="zh-CN" altLang="en-US" dirty="0"/>
              <a:t>对应一个记录项。每个记录项由</a:t>
            </a:r>
            <a:r>
              <a:rPr lang="en-US" altLang="zh-CN" dirty="0"/>
              <a:t>20</a:t>
            </a:r>
            <a:r>
              <a:rPr lang="zh-CN" altLang="en-US" dirty="0"/>
              <a:t>位的“标记”和</a:t>
            </a:r>
            <a:r>
              <a:rPr lang="en-US" altLang="zh-CN" dirty="0"/>
              <a:t>2</a:t>
            </a:r>
            <a:r>
              <a:rPr lang="zh-CN" altLang="en-US" dirty="0"/>
              <a:t>个状态位组成。状态位共有</a:t>
            </a:r>
            <a:r>
              <a:rPr lang="en-US" altLang="zh-CN" dirty="0"/>
              <a:t>4</a:t>
            </a:r>
            <a:r>
              <a:rPr lang="zh-CN" altLang="en-US" dirty="0"/>
              <a:t>种不同状态，在</a:t>
            </a:r>
            <a:r>
              <a:rPr lang="en-US" altLang="zh-CN" dirty="0"/>
              <a:t>Cache</a:t>
            </a:r>
            <a:r>
              <a:rPr lang="zh-CN" altLang="en-US" dirty="0"/>
              <a:t>一致性协议（</a:t>
            </a:r>
            <a:r>
              <a:rPr lang="en-US" altLang="zh-CN" dirty="0"/>
              <a:t>MESI</a:t>
            </a:r>
            <a:r>
              <a:rPr lang="zh-CN" altLang="en-US" dirty="0"/>
              <a:t>）中使用。</a:t>
            </a:r>
          </a:p>
          <a:p>
            <a:r>
              <a:rPr lang="zh-CN" altLang="en-US" dirty="0"/>
              <a:t>当主存一页调入</a:t>
            </a:r>
            <a:r>
              <a:rPr lang="en-US" altLang="zh-CN" dirty="0"/>
              <a:t>Cache</a:t>
            </a:r>
            <a:r>
              <a:rPr lang="zh-CN" altLang="en-US" dirty="0"/>
              <a:t>后，就将其地址（</a:t>
            </a:r>
            <a:r>
              <a:rPr lang="en-US" altLang="zh-CN" dirty="0"/>
              <a:t>32</a:t>
            </a:r>
            <a:r>
              <a:rPr lang="zh-CN" altLang="en-US" dirty="0"/>
              <a:t>位）的高</a:t>
            </a:r>
            <a:r>
              <a:rPr lang="en-US" altLang="zh-CN" dirty="0"/>
              <a:t>20</a:t>
            </a:r>
            <a:r>
              <a:rPr lang="zh-CN" altLang="en-US" dirty="0"/>
              <a:t>位（标记）填入目录表中与它调入的对应</a:t>
            </a:r>
            <a:r>
              <a:rPr lang="en-US" altLang="zh-CN" dirty="0"/>
              <a:t>Cache</a:t>
            </a:r>
            <a:r>
              <a:rPr lang="zh-CN" altLang="en-US" dirty="0"/>
              <a:t>页的记录项中。</a:t>
            </a:r>
            <a:r>
              <a:rPr lang="en-US" altLang="zh-CN" dirty="0"/>
              <a:t>Cache</a:t>
            </a:r>
            <a:r>
              <a:rPr lang="zh-CN" altLang="en-US" dirty="0"/>
              <a:t>采用</a:t>
            </a:r>
            <a:r>
              <a:rPr lang="en-US" altLang="zh-CN" dirty="0"/>
              <a:t>LRU</a:t>
            </a:r>
            <a:r>
              <a:rPr lang="zh-CN" altLang="en-US" dirty="0"/>
              <a:t>替换策略，每组（</a:t>
            </a:r>
            <a:r>
              <a:rPr lang="en-US" altLang="zh-CN" dirty="0"/>
              <a:t>2</a:t>
            </a:r>
            <a:r>
              <a:rPr lang="zh-CN" altLang="en-US" dirty="0"/>
              <a:t>页）有一个</a:t>
            </a:r>
            <a:r>
              <a:rPr lang="en-US" altLang="zh-CN" dirty="0"/>
              <a:t>LRU</a:t>
            </a:r>
            <a:r>
              <a:rPr lang="zh-CN" altLang="en-US" dirty="0"/>
              <a:t>位，该组中有一页被引用，则</a:t>
            </a:r>
            <a:r>
              <a:rPr lang="en-US" altLang="zh-CN" dirty="0"/>
              <a:t>LRU</a:t>
            </a:r>
            <a:r>
              <a:rPr lang="zh-CN" altLang="en-US" dirty="0"/>
              <a:t>位被置“</a:t>
            </a:r>
            <a:r>
              <a:rPr lang="en-US" altLang="zh-CN" dirty="0"/>
              <a:t>1”</a:t>
            </a:r>
            <a:r>
              <a:rPr lang="zh-CN" altLang="en-US" dirty="0"/>
              <a:t>。若均为被引用，则为“</a:t>
            </a:r>
            <a:r>
              <a:rPr lang="en-US" altLang="zh-CN" dirty="0"/>
              <a:t>0”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数据</a:t>
            </a:r>
            <a:r>
              <a:rPr lang="en-US" altLang="zh-CN" dirty="0"/>
              <a:t>Cache</a:t>
            </a:r>
            <a:r>
              <a:rPr lang="zh-CN" altLang="en-US" dirty="0"/>
              <a:t>采用“写回”策略，即仅当一页调出</a:t>
            </a:r>
            <a:r>
              <a:rPr lang="en-US" altLang="zh-CN" dirty="0"/>
              <a:t>Cache</a:t>
            </a:r>
            <a:r>
              <a:rPr lang="zh-CN" altLang="en-US" dirty="0"/>
              <a:t>并且该页已被改写时，才将其内容写回主存。不过</a:t>
            </a:r>
            <a:r>
              <a:rPr lang="en-US" altLang="zh-CN" dirty="0"/>
              <a:t>Pentium</a:t>
            </a:r>
            <a:r>
              <a:rPr lang="zh-CN" altLang="en-US" dirty="0"/>
              <a:t>处理器可以动态重构支持“写直达法”。另外，</a:t>
            </a:r>
            <a:r>
              <a:rPr lang="en-US" altLang="zh-CN" dirty="0"/>
              <a:t>Pentium</a:t>
            </a:r>
            <a:r>
              <a:rPr lang="zh-CN" altLang="en-US" dirty="0"/>
              <a:t>还有两条单独的指令来清除或回写</a:t>
            </a:r>
            <a:r>
              <a:rPr lang="en-US" altLang="zh-CN" dirty="0"/>
              <a:t>Cache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Pentium</a:t>
            </a:r>
            <a:r>
              <a:rPr lang="zh-CN" altLang="en-US" dirty="0"/>
              <a:t>处理器支持采用片外的二级</a:t>
            </a:r>
            <a:r>
              <a:rPr lang="en-US" altLang="zh-CN" dirty="0"/>
              <a:t>Cache</a:t>
            </a:r>
            <a:r>
              <a:rPr lang="zh-CN" altLang="en-US" dirty="0"/>
              <a:t>。片外</a:t>
            </a:r>
            <a:r>
              <a:rPr lang="en-US" altLang="zh-CN" dirty="0"/>
              <a:t>Cache</a:t>
            </a:r>
            <a:r>
              <a:rPr lang="zh-CN" altLang="en-US" dirty="0"/>
              <a:t>可有</a:t>
            </a:r>
            <a:r>
              <a:rPr lang="en-US" altLang="zh-CN" dirty="0"/>
              <a:t>256KB</a:t>
            </a:r>
            <a:r>
              <a:rPr lang="zh-CN" altLang="en-US" dirty="0"/>
              <a:t>或</a:t>
            </a:r>
            <a:r>
              <a:rPr lang="en-US" altLang="zh-CN" dirty="0"/>
              <a:t>512KB</a:t>
            </a:r>
            <a:r>
              <a:rPr lang="zh-CN" altLang="en-US" dirty="0"/>
              <a:t>，每路</a:t>
            </a:r>
            <a:r>
              <a:rPr lang="en-US" altLang="zh-CN" dirty="0"/>
              <a:t>32B</a:t>
            </a:r>
            <a:r>
              <a:rPr lang="zh-CN" altLang="en-US" dirty="0"/>
              <a:t>，</a:t>
            </a:r>
            <a:r>
              <a:rPr lang="en-US" altLang="zh-CN" dirty="0"/>
              <a:t>64B</a:t>
            </a:r>
            <a:r>
              <a:rPr lang="zh-CN" altLang="en-US" dirty="0"/>
              <a:t>或</a:t>
            </a:r>
            <a:r>
              <a:rPr lang="en-US" altLang="zh-CN" dirty="0"/>
              <a:t>128B</a:t>
            </a:r>
            <a:r>
              <a:rPr lang="zh-CN" altLang="en-US" dirty="0"/>
              <a:t>。片外</a:t>
            </a:r>
            <a:r>
              <a:rPr lang="en-US" altLang="zh-CN" dirty="0"/>
              <a:t>Cache</a:t>
            </a:r>
            <a:r>
              <a:rPr lang="zh-CN" altLang="en-US" dirty="0"/>
              <a:t>也采用两路相联结构。</a:t>
            </a:r>
          </a:p>
        </p:txBody>
      </p:sp>
      <p:sp>
        <p:nvSpPr>
          <p:cNvPr id="55299" name="灯片编号占位符 1">
            <a:extLst>
              <a:ext uri="{FF2B5EF4-FFF2-40B4-BE49-F238E27FC236}">
                <a16:creationId xmlns:a16="http://schemas.microsoft.com/office/drawing/2014/main" id="{AFF3F88B-2806-4FEE-916C-D24CAA73E4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2BFD12-64E7-4C4A-BDBE-93B6F7F3B5A5}" type="slidenum">
              <a:rPr lang="zh-CN" altLang="en-US" sz="1200" smtClean="0"/>
              <a:pPr/>
              <a:t>35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217537">
            <a:extLst>
              <a:ext uri="{FF2B5EF4-FFF2-40B4-BE49-F238E27FC236}">
                <a16:creationId xmlns:a16="http://schemas.microsoft.com/office/drawing/2014/main" id="{14D4A0F6-83BB-4C2D-9FDD-783C8DC13D13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8" name="文本占位符 1217538">
            <a:extLst>
              <a:ext uri="{FF2B5EF4-FFF2-40B4-BE49-F238E27FC236}">
                <a16:creationId xmlns:a16="http://schemas.microsoft.com/office/drawing/2014/main" id="{93857417-D93A-44D9-AE4F-FAF6BE68B9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标记：含主存块号</a:t>
            </a:r>
          </a:p>
          <a:p>
            <a:r>
              <a:rPr lang="zh-CN" altLang="en-US"/>
              <a:t>注意：主存和</a:t>
            </a:r>
            <a:r>
              <a:rPr lang="en-US" altLang="zh-CN"/>
              <a:t>cache</a:t>
            </a:r>
            <a:r>
              <a:rPr lang="zh-CN" altLang="en-US"/>
              <a:t>的块大小相同！！！</a:t>
            </a:r>
          </a:p>
        </p:txBody>
      </p:sp>
      <p:sp>
        <p:nvSpPr>
          <p:cNvPr id="9219" name="灯片编号占位符 1">
            <a:extLst>
              <a:ext uri="{FF2B5EF4-FFF2-40B4-BE49-F238E27FC236}">
                <a16:creationId xmlns:a16="http://schemas.microsoft.com/office/drawing/2014/main" id="{62B36376-E9E2-4D4D-9091-214AD4511A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414F47E-B889-4925-829A-D36543F72008}" type="slidenum">
              <a:rPr lang="zh-CN" altLang="en-US" sz="1200" smtClean="0"/>
              <a:pPr/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220609">
            <a:extLst>
              <a:ext uri="{FF2B5EF4-FFF2-40B4-BE49-F238E27FC236}">
                <a16:creationId xmlns:a16="http://schemas.microsoft.com/office/drawing/2014/main" id="{66A4C760-25F1-4526-AFE0-9A1574A06BB8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266" name="文本占位符 1220610">
            <a:extLst>
              <a:ext uri="{FF2B5EF4-FFF2-40B4-BE49-F238E27FC236}">
                <a16:creationId xmlns:a16="http://schemas.microsoft.com/office/drawing/2014/main" id="{A9A065F3-9E37-4711-B3C7-FB430AE5AF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b="1"/>
              <a:t>（</a:t>
            </a:r>
            <a:r>
              <a:rPr lang="en-US" altLang="zh-CN" b="1"/>
              <a:t>CPU</a:t>
            </a:r>
            <a:r>
              <a:rPr lang="zh-CN" altLang="en-US" b="1"/>
              <a:t>与主存之间通常一次传送一个字）</a:t>
            </a:r>
          </a:p>
        </p:txBody>
      </p:sp>
      <p:sp>
        <p:nvSpPr>
          <p:cNvPr id="11267" name="灯片编号占位符 1">
            <a:extLst>
              <a:ext uri="{FF2B5EF4-FFF2-40B4-BE49-F238E27FC236}">
                <a16:creationId xmlns:a16="http://schemas.microsoft.com/office/drawing/2014/main" id="{5F43CE35-5FA9-4CEC-AAEF-DD4C68DD2E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6AE67D-D17E-4959-A0F3-87415900FDFC}" type="slidenum">
              <a:rPr lang="zh-CN" altLang="en-US" sz="1200" smtClean="0"/>
              <a:pPr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219585">
            <a:extLst>
              <a:ext uri="{FF2B5EF4-FFF2-40B4-BE49-F238E27FC236}">
                <a16:creationId xmlns:a16="http://schemas.microsoft.com/office/drawing/2014/main" id="{35E8A90F-F829-4F28-8934-44FF3F9CBC9F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314" name="文本占位符 1219586">
            <a:extLst>
              <a:ext uri="{FF2B5EF4-FFF2-40B4-BE49-F238E27FC236}">
                <a16:creationId xmlns:a16="http://schemas.microsoft.com/office/drawing/2014/main" id="{4F890249-90D5-413D-B795-7AC05DDAD7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b="1"/>
              <a:t>Cache</a:t>
            </a:r>
            <a:r>
              <a:rPr lang="zh-CN" altLang="en-US" b="1"/>
              <a:t>容量是总成本价与命中率的折衷值。</a:t>
            </a:r>
          </a:p>
        </p:txBody>
      </p:sp>
      <p:sp>
        <p:nvSpPr>
          <p:cNvPr id="13315" name="灯片编号占位符 1">
            <a:extLst>
              <a:ext uri="{FF2B5EF4-FFF2-40B4-BE49-F238E27FC236}">
                <a16:creationId xmlns:a16="http://schemas.microsoft.com/office/drawing/2014/main" id="{893BF641-A157-49EF-81A9-ECD6440B6C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1CAF4D-FB1A-43C8-B5AF-3FC6D4391484}" type="slidenum">
              <a:rPr lang="zh-CN" altLang="en-US" sz="1200" smtClean="0"/>
              <a:pPr/>
              <a:t>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218561">
            <a:extLst>
              <a:ext uri="{FF2B5EF4-FFF2-40B4-BE49-F238E27FC236}">
                <a16:creationId xmlns:a16="http://schemas.microsoft.com/office/drawing/2014/main" id="{8C048586-D657-4225-A021-CFC74DCF36F9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386" name="文本占位符 1218562">
            <a:extLst>
              <a:ext uri="{FF2B5EF4-FFF2-40B4-BE49-F238E27FC236}">
                <a16:creationId xmlns:a16="http://schemas.microsoft.com/office/drawing/2014/main" id="{3D386833-99E4-40BC-8C12-BDC7F6B46D3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b="1"/>
              <a:t>块长与命中率中间的关系非常复杂，它取决于程序的局部特性。</a:t>
            </a:r>
          </a:p>
          <a:p>
            <a:r>
              <a:rPr lang="zh-CN" altLang="en-US" b="1"/>
              <a:t>块由小增大时，命中率先是增加，但块长增加到一定程度后，命中率开始下降。</a:t>
            </a:r>
          </a:p>
          <a:p>
            <a:endParaRPr lang="zh-CN" altLang="en-US"/>
          </a:p>
        </p:txBody>
      </p:sp>
      <p:sp>
        <p:nvSpPr>
          <p:cNvPr id="16387" name="灯片编号占位符 1">
            <a:extLst>
              <a:ext uri="{FF2B5EF4-FFF2-40B4-BE49-F238E27FC236}">
                <a16:creationId xmlns:a16="http://schemas.microsoft.com/office/drawing/2014/main" id="{95136C0C-2D0F-4C28-815C-1EF942048E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29BCA8-0200-4CCE-AC10-1B31EA595385}" type="slidenum">
              <a:rPr lang="zh-CN" altLang="en-US" sz="1200" smtClean="0"/>
              <a:pPr/>
              <a:t>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221633">
            <a:extLst>
              <a:ext uri="{FF2B5EF4-FFF2-40B4-BE49-F238E27FC236}">
                <a16:creationId xmlns:a16="http://schemas.microsoft.com/office/drawing/2014/main" id="{B9A3ADC2-A8A9-402E-B532-5AA14BDC38E4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9458" name="文本占位符 1221634">
            <a:extLst>
              <a:ext uri="{FF2B5EF4-FFF2-40B4-BE49-F238E27FC236}">
                <a16:creationId xmlns:a16="http://schemas.microsoft.com/office/drawing/2014/main" id="{4D795AF1-63AE-4A93-8B49-B3D1ABDFA9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Dirty</a:t>
            </a:r>
            <a:r>
              <a:rPr lang="zh-CN" altLang="en-US"/>
              <a:t>位：</a:t>
            </a:r>
          </a:p>
        </p:txBody>
      </p:sp>
      <p:sp>
        <p:nvSpPr>
          <p:cNvPr id="19459" name="灯片编号占位符 1">
            <a:extLst>
              <a:ext uri="{FF2B5EF4-FFF2-40B4-BE49-F238E27FC236}">
                <a16:creationId xmlns:a16="http://schemas.microsoft.com/office/drawing/2014/main" id="{7D92DA53-302E-4ACB-8FDA-0FDDFB4997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1B64C3-0350-409C-A881-ED1C6AC5D0EF}" type="slidenum">
              <a:rPr lang="zh-CN" altLang="en-US" sz="1200" smtClean="0"/>
              <a:pPr/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222657">
            <a:extLst>
              <a:ext uri="{FF2B5EF4-FFF2-40B4-BE49-F238E27FC236}">
                <a16:creationId xmlns:a16="http://schemas.microsoft.com/office/drawing/2014/main" id="{6075101D-8B18-400D-8F82-6F25756D18C3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3554" name="文本占位符 1222658">
            <a:extLst>
              <a:ext uri="{FF2B5EF4-FFF2-40B4-BE49-F238E27FC236}">
                <a16:creationId xmlns:a16="http://schemas.microsoft.com/office/drawing/2014/main" id="{50F58714-83E0-45E5-AE30-96E34228D3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将</a:t>
            </a:r>
            <a:r>
              <a:rPr lang="en-US" altLang="zh-CN"/>
              <a:t>cache</a:t>
            </a:r>
            <a:r>
              <a:rPr lang="zh-CN" altLang="en-US"/>
              <a:t>置于</a:t>
            </a:r>
            <a:r>
              <a:rPr lang="en-US" altLang="zh-CN"/>
              <a:t>CPU</a:t>
            </a:r>
            <a:r>
              <a:rPr lang="zh-CN" altLang="en-US"/>
              <a:t>内，可以减少总线占用</a:t>
            </a:r>
          </a:p>
        </p:txBody>
      </p:sp>
      <p:sp>
        <p:nvSpPr>
          <p:cNvPr id="23555" name="灯片编号占位符 1">
            <a:extLst>
              <a:ext uri="{FF2B5EF4-FFF2-40B4-BE49-F238E27FC236}">
                <a16:creationId xmlns:a16="http://schemas.microsoft.com/office/drawing/2014/main" id="{533E870C-9677-4191-BFF0-BD6781D659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8F3190-B570-4891-992C-20779C19C721}" type="slidenum">
              <a:rPr lang="zh-CN" altLang="en-US" sz="1200" smtClean="0"/>
              <a:pPr/>
              <a:t>14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053697">
            <a:extLst>
              <a:ext uri="{FF2B5EF4-FFF2-40B4-BE49-F238E27FC236}">
                <a16:creationId xmlns:a16="http://schemas.microsoft.com/office/drawing/2014/main" id="{841818E4-C17C-4079-80BC-73F5CE49010F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7650" name="文本占位符 1053698">
            <a:extLst>
              <a:ext uri="{FF2B5EF4-FFF2-40B4-BE49-F238E27FC236}">
                <a16:creationId xmlns:a16="http://schemas.microsoft.com/office/drawing/2014/main" id="{6B112DB0-A5EE-422E-A348-BE9BC1499B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流水线控制：实质上是多条指令同时执行。</a:t>
            </a:r>
          </a:p>
        </p:txBody>
      </p:sp>
      <p:sp>
        <p:nvSpPr>
          <p:cNvPr id="27651" name="灯片编号占位符 1">
            <a:extLst>
              <a:ext uri="{FF2B5EF4-FFF2-40B4-BE49-F238E27FC236}">
                <a16:creationId xmlns:a16="http://schemas.microsoft.com/office/drawing/2014/main" id="{C7F9C926-C2EF-4BC4-8AA2-B26452E2C2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C817DB-BD31-4F41-8E1F-65D6B802517A}" type="slidenum">
              <a:rPr lang="zh-CN" altLang="en-US" sz="1200" smtClean="0"/>
              <a:pPr/>
              <a:t>17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223681">
            <a:extLst>
              <a:ext uri="{FF2B5EF4-FFF2-40B4-BE49-F238E27FC236}">
                <a16:creationId xmlns:a16="http://schemas.microsoft.com/office/drawing/2014/main" id="{F69E38EB-A917-4B85-9B68-A46A21F2927B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1746" name="文本占位符 1223682">
            <a:extLst>
              <a:ext uri="{FF2B5EF4-FFF2-40B4-BE49-F238E27FC236}">
                <a16:creationId xmlns:a16="http://schemas.microsoft.com/office/drawing/2014/main" id="{899D6E95-1014-4950-82B5-993ED8ED56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根据</a:t>
            </a:r>
            <a:r>
              <a:rPr lang="en-US" altLang="zh-CN"/>
              <a:t>m</a:t>
            </a:r>
            <a:r>
              <a:rPr lang="zh-CN" altLang="en-US"/>
              <a:t>中的</a:t>
            </a:r>
            <a:r>
              <a:rPr lang="en-US" altLang="zh-CN"/>
              <a:t>c</a:t>
            </a:r>
            <a:r>
              <a:rPr lang="zh-CN" altLang="en-US"/>
              <a:t>位找到对应的</a:t>
            </a:r>
            <a:r>
              <a:rPr lang="en-US" altLang="zh-CN"/>
              <a:t>cache</a:t>
            </a:r>
            <a:r>
              <a:rPr lang="zh-CN" altLang="en-US"/>
              <a:t>块，比较</a:t>
            </a:r>
            <a:r>
              <a:rPr lang="en-US" altLang="zh-CN"/>
              <a:t>t</a:t>
            </a:r>
            <a:r>
              <a:rPr lang="zh-CN" altLang="en-US"/>
              <a:t>位与</a:t>
            </a:r>
            <a:r>
              <a:rPr lang="en-US" altLang="zh-CN"/>
              <a:t>tag</a:t>
            </a:r>
            <a:r>
              <a:rPr lang="zh-CN" altLang="en-US"/>
              <a:t>！！！！</a:t>
            </a:r>
          </a:p>
          <a:p>
            <a:endParaRPr lang="zh-CN" altLang="en-US"/>
          </a:p>
          <a:p>
            <a:r>
              <a:rPr lang="zh-CN" altLang="en-US"/>
              <a:t>比较主存块号高位即可判断是否命中。用一个例子说明映射过程。</a:t>
            </a:r>
          </a:p>
        </p:txBody>
      </p:sp>
      <p:sp>
        <p:nvSpPr>
          <p:cNvPr id="31747" name="灯片编号占位符 1">
            <a:extLst>
              <a:ext uri="{FF2B5EF4-FFF2-40B4-BE49-F238E27FC236}">
                <a16:creationId xmlns:a16="http://schemas.microsoft.com/office/drawing/2014/main" id="{83530E99-F79D-412C-B524-03183B1971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C6F7C6-3B99-4A76-B4D2-8A38AD07BF45}" type="slidenum">
              <a:rPr lang="zh-CN" altLang="en-US" sz="1200" smtClean="0"/>
              <a:pPr/>
              <a:t>20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8196">
            <a:extLst>
              <a:ext uri="{FF2B5EF4-FFF2-40B4-BE49-F238E27FC236}">
                <a16:creationId xmlns:a16="http://schemas.microsoft.com/office/drawing/2014/main" id="{9E9868F3-F2C1-4D0C-9D5A-2311CA3D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8197">
            <a:extLst>
              <a:ext uri="{FF2B5EF4-FFF2-40B4-BE49-F238E27FC236}">
                <a16:creationId xmlns:a16="http://schemas.microsoft.com/office/drawing/2014/main" id="{8A0D4D77-693B-427C-99DD-797CDAC6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8198">
            <a:extLst>
              <a:ext uri="{FF2B5EF4-FFF2-40B4-BE49-F238E27FC236}">
                <a16:creationId xmlns:a16="http://schemas.microsoft.com/office/drawing/2014/main" id="{662E5598-EACC-4C7E-9A45-F5FD1970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505CE0-1D5F-49FB-AC32-5990556D62E2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2731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8196">
            <a:extLst>
              <a:ext uri="{FF2B5EF4-FFF2-40B4-BE49-F238E27FC236}">
                <a16:creationId xmlns:a16="http://schemas.microsoft.com/office/drawing/2014/main" id="{B060D944-54F3-486F-AF87-52E1685C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8197">
            <a:extLst>
              <a:ext uri="{FF2B5EF4-FFF2-40B4-BE49-F238E27FC236}">
                <a16:creationId xmlns:a16="http://schemas.microsoft.com/office/drawing/2014/main" id="{F84B13D2-9538-481E-A3CA-C41F4ED2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8198">
            <a:extLst>
              <a:ext uri="{FF2B5EF4-FFF2-40B4-BE49-F238E27FC236}">
                <a16:creationId xmlns:a16="http://schemas.microsoft.com/office/drawing/2014/main" id="{05AAAB2E-1149-4079-B3E1-8BA16A7E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1E4DB2-B645-4368-86C9-8400E257240A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6904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8196">
            <a:extLst>
              <a:ext uri="{FF2B5EF4-FFF2-40B4-BE49-F238E27FC236}">
                <a16:creationId xmlns:a16="http://schemas.microsoft.com/office/drawing/2014/main" id="{4A75A3A6-1B22-412C-B625-09A5155E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8197">
            <a:extLst>
              <a:ext uri="{FF2B5EF4-FFF2-40B4-BE49-F238E27FC236}">
                <a16:creationId xmlns:a16="http://schemas.microsoft.com/office/drawing/2014/main" id="{D861919B-EFE1-4CB8-B60B-A8B41AA6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8198">
            <a:extLst>
              <a:ext uri="{FF2B5EF4-FFF2-40B4-BE49-F238E27FC236}">
                <a16:creationId xmlns:a16="http://schemas.microsoft.com/office/drawing/2014/main" id="{9E535FDF-9390-43F8-A4F3-C892414C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AE7A5-01ED-462C-B386-8B185E423B70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14148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日期占位符 8196">
            <a:extLst>
              <a:ext uri="{FF2B5EF4-FFF2-40B4-BE49-F238E27FC236}">
                <a16:creationId xmlns:a16="http://schemas.microsoft.com/office/drawing/2014/main" id="{5067B387-E683-4660-9ED2-C866134C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8197">
            <a:extLst>
              <a:ext uri="{FF2B5EF4-FFF2-40B4-BE49-F238E27FC236}">
                <a16:creationId xmlns:a16="http://schemas.microsoft.com/office/drawing/2014/main" id="{1538AE18-7F30-4CD8-A960-08443A2C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8198">
            <a:extLst>
              <a:ext uri="{FF2B5EF4-FFF2-40B4-BE49-F238E27FC236}">
                <a16:creationId xmlns:a16="http://schemas.microsoft.com/office/drawing/2014/main" id="{9FCD51A3-3468-4F4B-8E88-D10545DF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D1301-50A8-4A35-B9E6-11DD834D190D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3125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8196">
            <a:extLst>
              <a:ext uri="{FF2B5EF4-FFF2-40B4-BE49-F238E27FC236}">
                <a16:creationId xmlns:a16="http://schemas.microsoft.com/office/drawing/2014/main" id="{99C532D8-0D44-4205-9FE7-F061EEAC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8197">
            <a:extLst>
              <a:ext uri="{FF2B5EF4-FFF2-40B4-BE49-F238E27FC236}">
                <a16:creationId xmlns:a16="http://schemas.microsoft.com/office/drawing/2014/main" id="{27A7B0AF-7325-4185-8BC7-58970772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8198">
            <a:extLst>
              <a:ext uri="{FF2B5EF4-FFF2-40B4-BE49-F238E27FC236}">
                <a16:creationId xmlns:a16="http://schemas.microsoft.com/office/drawing/2014/main" id="{D4B352BC-CE64-4902-B4E6-CCE923CB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47B1FF-1D24-4249-8473-A876D8305B34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88155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8196">
            <a:extLst>
              <a:ext uri="{FF2B5EF4-FFF2-40B4-BE49-F238E27FC236}">
                <a16:creationId xmlns:a16="http://schemas.microsoft.com/office/drawing/2014/main" id="{83A73BA8-8221-49C7-B205-ADFC09AF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页脚占位符 8197">
            <a:extLst>
              <a:ext uri="{FF2B5EF4-FFF2-40B4-BE49-F238E27FC236}">
                <a16:creationId xmlns:a16="http://schemas.microsoft.com/office/drawing/2014/main" id="{15459DDA-A4DE-4788-BCFC-32F08421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8" name="灯片编号占位符 8198">
            <a:extLst>
              <a:ext uri="{FF2B5EF4-FFF2-40B4-BE49-F238E27FC236}">
                <a16:creationId xmlns:a16="http://schemas.microsoft.com/office/drawing/2014/main" id="{1BE1D12B-2A03-46D4-B081-799EA3CD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221DC2-0ECC-478E-9704-0FBE4EF6CCCB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8445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8196">
            <a:extLst>
              <a:ext uri="{FF2B5EF4-FFF2-40B4-BE49-F238E27FC236}">
                <a16:creationId xmlns:a16="http://schemas.microsoft.com/office/drawing/2014/main" id="{0C25504D-290B-434B-B7FC-B291E98C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8197">
            <a:extLst>
              <a:ext uri="{FF2B5EF4-FFF2-40B4-BE49-F238E27FC236}">
                <a16:creationId xmlns:a16="http://schemas.microsoft.com/office/drawing/2014/main" id="{D8416621-62AD-4FA5-A407-AA950297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8198">
            <a:extLst>
              <a:ext uri="{FF2B5EF4-FFF2-40B4-BE49-F238E27FC236}">
                <a16:creationId xmlns:a16="http://schemas.microsoft.com/office/drawing/2014/main" id="{171E7C63-FEE1-4059-9808-9149FEC9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5DC66-D1B0-4CCC-9D73-9D0AA71077C8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9988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8196">
            <a:extLst>
              <a:ext uri="{FF2B5EF4-FFF2-40B4-BE49-F238E27FC236}">
                <a16:creationId xmlns:a16="http://schemas.microsoft.com/office/drawing/2014/main" id="{07B58945-454A-4BAC-8809-517F95A5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8197">
            <a:extLst>
              <a:ext uri="{FF2B5EF4-FFF2-40B4-BE49-F238E27FC236}">
                <a16:creationId xmlns:a16="http://schemas.microsoft.com/office/drawing/2014/main" id="{B26CEB65-AD08-476C-9C98-B381CC30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8198">
            <a:extLst>
              <a:ext uri="{FF2B5EF4-FFF2-40B4-BE49-F238E27FC236}">
                <a16:creationId xmlns:a16="http://schemas.microsoft.com/office/drawing/2014/main" id="{A1AE7C90-4A82-4C20-9651-9AF5F6C6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1AD60D-76C8-4929-8589-61E79427EF45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2589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8196">
            <a:extLst>
              <a:ext uri="{FF2B5EF4-FFF2-40B4-BE49-F238E27FC236}">
                <a16:creationId xmlns:a16="http://schemas.microsoft.com/office/drawing/2014/main" id="{EF923032-C832-4B15-9ABE-64DFD557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8197">
            <a:extLst>
              <a:ext uri="{FF2B5EF4-FFF2-40B4-BE49-F238E27FC236}">
                <a16:creationId xmlns:a16="http://schemas.microsoft.com/office/drawing/2014/main" id="{B9ABBB18-A9A8-4C4C-9DC9-910F2F7C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8198">
            <a:extLst>
              <a:ext uri="{FF2B5EF4-FFF2-40B4-BE49-F238E27FC236}">
                <a16:creationId xmlns:a16="http://schemas.microsoft.com/office/drawing/2014/main" id="{68EAC8A7-5CC8-4A03-93B0-B9CB7179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46CC8D-42A9-44F1-BE39-0B60FB7C3E4E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813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2504" cy="48577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68413"/>
            <a:ext cx="4032504" cy="48577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8196">
            <a:extLst>
              <a:ext uri="{FF2B5EF4-FFF2-40B4-BE49-F238E27FC236}">
                <a16:creationId xmlns:a16="http://schemas.microsoft.com/office/drawing/2014/main" id="{004D8A22-F390-4001-A724-5F247571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8197">
            <a:extLst>
              <a:ext uri="{FF2B5EF4-FFF2-40B4-BE49-F238E27FC236}">
                <a16:creationId xmlns:a16="http://schemas.microsoft.com/office/drawing/2014/main" id="{40156B8A-4FF9-4EDC-BCBB-75562B35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8198">
            <a:extLst>
              <a:ext uri="{FF2B5EF4-FFF2-40B4-BE49-F238E27FC236}">
                <a16:creationId xmlns:a16="http://schemas.microsoft.com/office/drawing/2014/main" id="{E77521D9-C381-4B81-A376-51F45952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8D35D4-C7BF-4B02-A28A-387ED528EF0E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7962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8196">
            <a:extLst>
              <a:ext uri="{FF2B5EF4-FFF2-40B4-BE49-F238E27FC236}">
                <a16:creationId xmlns:a16="http://schemas.microsoft.com/office/drawing/2014/main" id="{5DF4E51E-46E8-4664-8C59-14BEBFFB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8197">
            <a:extLst>
              <a:ext uri="{FF2B5EF4-FFF2-40B4-BE49-F238E27FC236}">
                <a16:creationId xmlns:a16="http://schemas.microsoft.com/office/drawing/2014/main" id="{A2DFA280-E69B-487C-8397-59C0CEDA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9" name="灯片编号占位符 8198">
            <a:extLst>
              <a:ext uri="{FF2B5EF4-FFF2-40B4-BE49-F238E27FC236}">
                <a16:creationId xmlns:a16="http://schemas.microsoft.com/office/drawing/2014/main" id="{21ED25AE-CB1B-4C0E-8125-EF567D5D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A5FE20-E29E-4818-A6BE-3E592B404CF1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7303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8196">
            <a:extLst>
              <a:ext uri="{FF2B5EF4-FFF2-40B4-BE49-F238E27FC236}">
                <a16:creationId xmlns:a16="http://schemas.microsoft.com/office/drawing/2014/main" id="{EC60DB8F-A496-4D27-92CE-26345D97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8197">
            <a:extLst>
              <a:ext uri="{FF2B5EF4-FFF2-40B4-BE49-F238E27FC236}">
                <a16:creationId xmlns:a16="http://schemas.microsoft.com/office/drawing/2014/main" id="{36CAB712-FFE7-43DA-BE93-ED3350B6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5" name="灯片编号占位符 8198">
            <a:extLst>
              <a:ext uri="{FF2B5EF4-FFF2-40B4-BE49-F238E27FC236}">
                <a16:creationId xmlns:a16="http://schemas.microsoft.com/office/drawing/2014/main" id="{A977501F-DED3-47C5-A641-EE0915CA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0B6CE-306E-45B8-8F26-A73184ADB768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9338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8196">
            <a:extLst>
              <a:ext uri="{FF2B5EF4-FFF2-40B4-BE49-F238E27FC236}">
                <a16:creationId xmlns:a16="http://schemas.microsoft.com/office/drawing/2014/main" id="{FE8F862A-A087-485F-A561-BBC230D9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8197">
            <a:extLst>
              <a:ext uri="{FF2B5EF4-FFF2-40B4-BE49-F238E27FC236}">
                <a16:creationId xmlns:a16="http://schemas.microsoft.com/office/drawing/2014/main" id="{21B82EBE-2E76-4F6B-9531-3F6D6C4E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4" name="灯片编号占位符 8198">
            <a:extLst>
              <a:ext uri="{FF2B5EF4-FFF2-40B4-BE49-F238E27FC236}">
                <a16:creationId xmlns:a16="http://schemas.microsoft.com/office/drawing/2014/main" id="{C7636BB9-F469-47C9-91FC-20CAA1EB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538D4-F190-416A-A505-6C0EA598016B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4124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8196">
            <a:extLst>
              <a:ext uri="{FF2B5EF4-FFF2-40B4-BE49-F238E27FC236}">
                <a16:creationId xmlns:a16="http://schemas.microsoft.com/office/drawing/2014/main" id="{6D9C706D-7A48-44BA-ABA3-994A0AC4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8197">
            <a:extLst>
              <a:ext uri="{FF2B5EF4-FFF2-40B4-BE49-F238E27FC236}">
                <a16:creationId xmlns:a16="http://schemas.microsoft.com/office/drawing/2014/main" id="{5C605C5C-862B-4DCF-95C0-AD25B1DA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8198">
            <a:extLst>
              <a:ext uri="{FF2B5EF4-FFF2-40B4-BE49-F238E27FC236}">
                <a16:creationId xmlns:a16="http://schemas.microsoft.com/office/drawing/2014/main" id="{95807F6D-F0DA-4099-813B-1619290D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4D02AD-4DE6-41BD-9DE4-CED6719FEFBB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7068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8196">
            <a:extLst>
              <a:ext uri="{FF2B5EF4-FFF2-40B4-BE49-F238E27FC236}">
                <a16:creationId xmlns:a16="http://schemas.microsoft.com/office/drawing/2014/main" id="{F0B48CEF-31DE-4662-B150-F52871A2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8197">
            <a:extLst>
              <a:ext uri="{FF2B5EF4-FFF2-40B4-BE49-F238E27FC236}">
                <a16:creationId xmlns:a16="http://schemas.microsoft.com/office/drawing/2014/main" id="{1990BEB1-53DA-472E-BB02-D6EEB582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8198">
            <a:extLst>
              <a:ext uri="{FF2B5EF4-FFF2-40B4-BE49-F238E27FC236}">
                <a16:creationId xmlns:a16="http://schemas.microsoft.com/office/drawing/2014/main" id="{FB4220DC-C580-433A-8788-8D97E8DB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36706-486F-4FA4-BFF9-6AE9B1BF881D}" type="slidenum">
              <a:rPr lang="en-US" altLang="zh-CN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7208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193" descr="USTC-BIGLOG">
            <a:extLst>
              <a:ext uri="{FF2B5EF4-FFF2-40B4-BE49-F238E27FC236}">
                <a16:creationId xmlns:a16="http://schemas.microsoft.com/office/drawing/2014/main" id="{726FAD83-7A31-4065-A38F-C22A8BFEC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 8194">
            <a:extLst>
              <a:ext uri="{FF2B5EF4-FFF2-40B4-BE49-F238E27FC236}">
                <a16:creationId xmlns:a16="http://schemas.microsoft.com/office/drawing/2014/main" id="{64A72251-A4D4-4547-9B72-FD1416C8CA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8195">
            <a:extLst>
              <a:ext uri="{FF2B5EF4-FFF2-40B4-BE49-F238E27FC236}">
                <a16:creationId xmlns:a16="http://schemas.microsoft.com/office/drawing/2014/main" id="{E24B466C-5D12-483D-9377-AD0B90A2D9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7" name="日期占位符 8196">
            <a:extLst>
              <a:ext uri="{FF2B5EF4-FFF2-40B4-BE49-F238E27FC236}">
                <a16:creationId xmlns:a16="http://schemas.microsoft.com/office/drawing/2014/main" id="{F623CB32-86BB-4EA4-9B2E-E6CD83B79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 dirty="0"/>
            </a:lvl1pPr>
          </a:lstStyle>
          <a:p>
            <a:endParaRPr lang="zh-CN" altLang="en-US"/>
          </a:p>
        </p:txBody>
      </p:sp>
      <p:sp>
        <p:nvSpPr>
          <p:cNvPr id="8198" name="页脚占位符 8197">
            <a:extLst>
              <a:ext uri="{FF2B5EF4-FFF2-40B4-BE49-F238E27FC236}">
                <a16:creationId xmlns:a16="http://schemas.microsoft.com/office/drawing/2014/main" id="{27A1E3E3-7057-4F06-81DF-8E25D16CE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 dirty="0"/>
            </a:lvl1pPr>
          </a:lstStyle>
          <a:p>
            <a:endParaRPr lang="zh-CN"/>
          </a:p>
        </p:txBody>
      </p:sp>
      <p:sp>
        <p:nvSpPr>
          <p:cNvPr id="8199" name="灯片编号占位符 8198">
            <a:extLst>
              <a:ext uri="{FF2B5EF4-FFF2-40B4-BE49-F238E27FC236}">
                <a16:creationId xmlns:a16="http://schemas.microsoft.com/office/drawing/2014/main" id="{6F6119B0-824E-4A27-97CB-B8B154406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 dirty="0">
                <a:cs typeface="+mn-ea"/>
              </a:defRPr>
            </a:lvl1pPr>
          </a:lstStyle>
          <a:p>
            <a:fld id="{F7B61D8D-35DC-4E6D-9634-B1D0605AACED}" type="slidenum">
              <a:rPr lang="en-US" altLang="zh-CN"/>
              <a:pPr/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53" r:id="rId12"/>
    <p:sldLayoutId id="2147483652" r:id="rId13"/>
    <p:sldLayoutId id="2147483651" r:id="rId14"/>
    <p:sldLayoutId id="2147483650" r:id="rId15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nz.fsjy.net/information/new_page_59.htm" TargetMode="Externa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073">
            <a:extLst>
              <a:ext uri="{FF2B5EF4-FFF2-40B4-BE49-F238E27FC236}">
                <a16:creationId xmlns:a16="http://schemas.microsoft.com/office/drawing/2014/main" id="{48001A20-7A91-48D8-8A44-AEF659C4B6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zh-CN" altLang="en-US" sz="3600"/>
              <a:t>计算机组成原理</a:t>
            </a:r>
            <a:br>
              <a:rPr lang="zh-CN" altLang="en-US" sz="3600"/>
            </a:br>
            <a:r>
              <a:rPr lang="zh-CN" altLang="en-US" sz="3600"/>
              <a:t>第三篇 存储器系统</a:t>
            </a:r>
            <a:br>
              <a:rPr lang="zh-CN" altLang="en-US" sz="3600"/>
            </a:br>
            <a:endParaRPr lang="zh-CN" altLang="en-US" sz="3600"/>
          </a:p>
        </p:txBody>
      </p:sp>
      <p:sp>
        <p:nvSpPr>
          <p:cNvPr id="3074" name="Subtitle 3074">
            <a:extLst>
              <a:ext uri="{FF2B5EF4-FFF2-40B4-BE49-F238E27FC236}">
                <a16:creationId xmlns:a16="http://schemas.microsoft.com/office/drawing/2014/main" id="{434C5EED-F003-420E-BF11-A5BDE0CA302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513513" cy="2135188"/>
          </a:xfrm>
        </p:spPr>
        <p:txBody>
          <a:bodyPr/>
          <a:lstStyle/>
          <a:p>
            <a:r>
              <a:rPr lang="zh-CN" altLang="en-US" sz="2800"/>
              <a:t>讲授： 赵振刚 </a:t>
            </a:r>
          </a:p>
          <a:p>
            <a:r>
              <a:rPr lang="en-US" altLang="zh-CN" sz="2800"/>
              <a:t>gavin@ustc.edu.cn</a:t>
            </a:r>
          </a:p>
          <a:p>
            <a:r>
              <a:rPr lang="zh-CN" altLang="en-US" sz="2400"/>
              <a:t>思贤楼</a:t>
            </a:r>
            <a:r>
              <a:rPr lang="en-US" altLang="zh-CN" sz="2400"/>
              <a:t>3-507    68839303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1400"/>
          </a:p>
          <a:p>
            <a:r>
              <a:rPr lang="zh-CN" altLang="en-US" sz="1400"/>
              <a:t>讲义主要参考出处</a:t>
            </a:r>
            <a:r>
              <a:rPr lang="en-US" altLang="zh-CN" sz="1400"/>
              <a:t>:</a:t>
            </a:r>
            <a:r>
              <a:rPr lang="zh-CN" altLang="en-US" sz="1400"/>
              <a:t>李曦 </a:t>
            </a:r>
            <a:r>
              <a:rPr lang="en-US" altLang="zh-CN" sz="1400"/>
              <a:t>llxx@ustc.edu.cn</a:t>
            </a:r>
          </a:p>
        </p:txBody>
      </p:sp>
      <p:pic>
        <p:nvPicPr>
          <p:cNvPr id="3075" name="Picture 3075" descr="未命名">
            <a:extLst>
              <a:ext uri="{FF2B5EF4-FFF2-40B4-BE49-F238E27FC236}">
                <a16:creationId xmlns:a16="http://schemas.microsoft.com/office/drawing/2014/main" id="{7D3E2A5A-8F3C-46F0-8329-11CE5146C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60350"/>
            <a:ext cx="42100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042433">
            <a:extLst>
              <a:ext uri="{FF2B5EF4-FFF2-40B4-BE49-F238E27FC236}">
                <a16:creationId xmlns:a16="http://schemas.microsoft.com/office/drawing/2014/main" id="{0BEB3D69-6E22-4703-98AE-28E6BC7C5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的读数操作流程</a:t>
            </a:r>
          </a:p>
        </p:txBody>
      </p:sp>
      <p:sp>
        <p:nvSpPr>
          <p:cNvPr id="17410" name="文本框 1042435">
            <a:extLst>
              <a:ext uri="{FF2B5EF4-FFF2-40B4-BE49-F238E27FC236}">
                <a16:creationId xmlns:a16="http://schemas.microsoft.com/office/drawing/2014/main" id="{85E6D463-0472-4835-8A5D-F62341C9C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1236663"/>
            <a:ext cx="81597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A50021"/>
                </a:solidFill>
                <a:ea typeface="楷体_GB2312" pitchFamily="49" charset="-122"/>
              </a:rPr>
              <a:t>开始</a:t>
            </a:r>
            <a:endParaRPr lang="zh-CN" altLang="en-US" sz="2000" b="1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17411" name="文本框 1042436">
            <a:extLst>
              <a:ext uri="{FF2B5EF4-FFF2-40B4-BE49-F238E27FC236}">
                <a16:creationId xmlns:a16="http://schemas.microsoft.com/office/drawing/2014/main" id="{56F6AEE2-6562-45C9-8BEE-15198E440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025650"/>
            <a:ext cx="279717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ea typeface="楷体_GB2312" pitchFamily="49" charset="-122"/>
              </a:rPr>
              <a:t>CPU</a:t>
            </a:r>
            <a:r>
              <a:rPr lang="zh-CN" altLang="en-US" sz="2400" b="1">
                <a:ea typeface="楷体_GB2312" pitchFamily="49" charset="-122"/>
              </a:rPr>
              <a:t>发出访存地址</a:t>
            </a:r>
          </a:p>
        </p:txBody>
      </p:sp>
      <p:sp>
        <p:nvSpPr>
          <p:cNvPr id="17412" name="文本框 1042437">
            <a:extLst>
              <a:ext uri="{FF2B5EF4-FFF2-40B4-BE49-F238E27FC236}">
                <a16:creationId xmlns:a16="http://schemas.microsoft.com/office/drawing/2014/main" id="{21914CAA-DE87-48E2-A074-9B0DD352B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24400"/>
            <a:ext cx="1871663" cy="720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ea typeface="楷体_GB2312" pitchFamily="49" charset="-122"/>
              </a:rPr>
              <a:t>访问</a:t>
            </a:r>
            <a:r>
              <a:rPr lang="en-US" altLang="zh-CN" sz="2000" b="1">
                <a:ea typeface="楷体_GB2312" pitchFamily="49" charset="-122"/>
              </a:rPr>
              <a:t>Cache</a:t>
            </a:r>
            <a:r>
              <a:rPr lang="zh-CN" altLang="en-US" sz="2000" b="1">
                <a:ea typeface="楷体_GB2312" pitchFamily="49" charset="-122"/>
              </a:rPr>
              <a:t>取出信息送</a:t>
            </a:r>
            <a:r>
              <a:rPr lang="en-US" altLang="zh-CN" sz="2000" b="1">
                <a:ea typeface="楷体_GB2312" pitchFamily="49" charset="-122"/>
              </a:rPr>
              <a:t>CPU</a:t>
            </a:r>
          </a:p>
        </p:txBody>
      </p:sp>
      <p:sp>
        <p:nvSpPr>
          <p:cNvPr id="17413" name="流程图: 决策 1042438">
            <a:extLst>
              <a:ext uri="{FF2B5EF4-FFF2-40B4-BE49-F238E27FC236}">
                <a16:creationId xmlns:a16="http://schemas.microsoft.com/office/drawing/2014/main" id="{006E7384-6541-4B32-AB27-7D2D107CE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575" y="2817813"/>
            <a:ext cx="1273175" cy="661987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>
                <a:ea typeface="楷体_GB2312" pitchFamily="49" charset="-122"/>
              </a:rPr>
              <a:t>命中</a:t>
            </a:r>
            <a:r>
              <a:rPr lang="en-US" altLang="zh-CN" sz="1800" b="1">
                <a:ea typeface="楷体_GB2312" pitchFamily="49" charset="-122"/>
              </a:rPr>
              <a:t>?</a:t>
            </a:r>
          </a:p>
        </p:txBody>
      </p:sp>
      <p:sp>
        <p:nvSpPr>
          <p:cNvPr id="17414" name="文本框 1042439">
            <a:extLst>
              <a:ext uri="{FF2B5EF4-FFF2-40B4-BE49-F238E27FC236}">
                <a16:creationId xmlns:a16="http://schemas.microsoft.com/office/drawing/2014/main" id="{F7B2DDDE-5E7C-4F31-96AC-3E755A26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6165850"/>
            <a:ext cx="81597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ea typeface="楷体_GB2312" pitchFamily="49" charset="-122"/>
              </a:rPr>
              <a:t>结束</a:t>
            </a:r>
          </a:p>
        </p:txBody>
      </p:sp>
      <p:sp>
        <p:nvSpPr>
          <p:cNvPr id="17415" name="文本框 1042440">
            <a:extLst>
              <a:ext uri="{FF2B5EF4-FFF2-40B4-BE49-F238E27FC236}">
                <a16:creationId xmlns:a16="http://schemas.microsoft.com/office/drawing/2014/main" id="{1C7EE23A-4DB5-4FDF-81E1-95AEEBB21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4724400"/>
            <a:ext cx="1800225" cy="720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ea typeface="楷体_GB2312" pitchFamily="49" charset="-122"/>
              </a:rPr>
              <a:t>访问主存取出信息送</a:t>
            </a:r>
            <a:r>
              <a:rPr lang="en-US" altLang="zh-CN" sz="2000" b="1">
                <a:ea typeface="楷体_GB2312" pitchFamily="49" charset="-122"/>
              </a:rPr>
              <a:t>CPU</a:t>
            </a:r>
          </a:p>
        </p:txBody>
      </p:sp>
      <p:sp>
        <p:nvSpPr>
          <p:cNvPr id="17416" name="文本框 1042441">
            <a:extLst>
              <a:ext uri="{FF2B5EF4-FFF2-40B4-BE49-F238E27FC236}">
                <a16:creationId xmlns:a16="http://schemas.microsoft.com/office/drawing/2014/main" id="{362A201C-AA2B-403C-9DBD-973EDABF2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724400"/>
            <a:ext cx="1873250" cy="720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ea typeface="楷体_GB2312" pitchFamily="49" charset="-122"/>
              </a:rPr>
              <a:t>将新的主存块调入</a:t>
            </a:r>
            <a:r>
              <a:rPr lang="en-US" altLang="zh-CN" sz="2000" b="1">
                <a:ea typeface="楷体_GB2312" pitchFamily="49" charset="-122"/>
              </a:rPr>
              <a:t>Cache</a:t>
            </a:r>
            <a:r>
              <a:rPr lang="zh-CN" altLang="en-US" sz="2000" b="1">
                <a:ea typeface="楷体_GB2312" pitchFamily="49" charset="-122"/>
              </a:rPr>
              <a:t>中</a:t>
            </a:r>
          </a:p>
        </p:txBody>
      </p:sp>
      <p:sp>
        <p:nvSpPr>
          <p:cNvPr id="17417" name="文本框 1042442">
            <a:extLst>
              <a:ext uri="{FF2B5EF4-FFF2-40B4-BE49-F238E27FC236}">
                <a16:creationId xmlns:a16="http://schemas.microsoft.com/office/drawing/2014/main" id="{F717990E-3DC8-4CC9-BB23-CD75F46DD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724400"/>
            <a:ext cx="1655762" cy="720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ea typeface="楷体_GB2312" pitchFamily="49" charset="-122"/>
              </a:rPr>
              <a:t>执行替换算法腾出空位</a:t>
            </a:r>
          </a:p>
        </p:txBody>
      </p:sp>
      <p:sp>
        <p:nvSpPr>
          <p:cNvPr id="17418" name="流程图: 决策 1042443">
            <a:extLst>
              <a:ext uri="{FF2B5EF4-FFF2-40B4-BE49-F238E27FC236}">
                <a16:creationId xmlns:a16="http://schemas.microsoft.com/office/drawing/2014/main" id="{A7ADBBAD-D874-4F5A-9791-E98D94696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75" y="3384550"/>
            <a:ext cx="2316163" cy="661988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 b="1">
                <a:ea typeface="楷体_GB2312" pitchFamily="49" charset="-122"/>
              </a:rPr>
              <a:t>Cache</a:t>
            </a:r>
            <a:r>
              <a:rPr lang="zh-CN" altLang="en-US" sz="1800" b="1">
                <a:ea typeface="楷体_GB2312" pitchFamily="49" charset="-122"/>
              </a:rPr>
              <a:t>满</a:t>
            </a:r>
            <a:r>
              <a:rPr lang="en-US" altLang="zh-CN" sz="1800" b="1">
                <a:ea typeface="楷体_GB2312" pitchFamily="49" charset="-122"/>
              </a:rPr>
              <a:t>?</a:t>
            </a:r>
          </a:p>
        </p:txBody>
      </p:sp>
      <p:sp>
        <p:nvSpPr>
          <p:cNvPr id="17419" name="文本框 1042444">
            <a:extLst>
              <a:ext uri="{FF2B5EF4-FFF2-40B4-BE49-F238E27FC236}">
                <a16:creationId xmlns:a16="http://schemas.microsoft.com/office/drawing/2014/main" id="{BD058C9B-4A42-4217-AF92-00774096A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2131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/>
              <a:t>Y</a:t>
            </a:r>
          </a:p>
        </p:txBody>
      </p:sp>
      <p:sp>
        <p:nvSpPr>
          <p:cNvPr id="17420" name="文本框 1042445">
            <a:extLst>
              <a:ext uri="{FF2B5EF4-FFF2-40B4-BE49-F238E27FC236}">
                <a16:creationId xmlns:a16="http://schemas.microsoft.com/office/drawing/2014/main" id="{A294EB10-4CF8-484B-936E-054FE871E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50" y="41116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/>
              <a:t>N</a:t>
            </a:r>
          </a:p>
        </p:txBody>
      </p:sp>
      <p:sp>
        <p:nvSpPr>
          <p:cNvPr id="17421" name="直接连接符 1042446">
            <a:extLst>
              <a:ext uri="{FF2B5EF4-FFF2-40B4-BE49-F238E27FC236}">
                <a16:creationId xmlns:a16="http://schemas.microsoft.com/office/drawing/2014/main" id="{9E44EEA1-17D9-4669-9540-A801D1D75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275" y="17176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2" name="直接连接符 1042448">
            <a:extLst>
              <a:ext uri="{FF2B5EF4-FFF2-40B4-BE49-F238E27FC236}">
                <a16:creationId xmlns:a16="http://schemas.microsoft.com/office/drawing/2014/main" id="{B02A916C-B352-4CA7-8473-F70015EA84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913" y="3141663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3" name="直接连接符 1042449">
            <a:extLst>
              <a:ext uri="{FF2B5EF4-FFF2-40B4-BE49-F238E27FC236}">
                <a16:creationId xmlns:a16="http://schemas.microsoft.com/office/drawing/2014/main" id="{5D914959-1195-4B67-905D-F0C03DA2C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3141663"/>
            <a:ext cx="0" cy="158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4" name="直接连接符 1042450">
            <a:extLst>
              <a:ext uri="{FF2B5EF4-FFF2-40B4-BE49-F238E27FC236}">
                <a16:creationId xmlns:a16="http://schemas.microsoft.com/office/drawing/2014/main" id="{1D4073C4-48D4-4BE6-8EE8-E74658C79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275" y="24923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5" name="文本框 1042451">
            <a:extLst>
              <a:ext uri="{FF2B5EF4-FFF2-40B4-BE49-F238E27FC236}">
                <a16:creationId xmlns:a16="http://schemas.microsoft.com/office/drawing/2014/main" id="{83B9D95C-6360-4E6D-BFBA-8A3C09646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26368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/>
              <a:t>N</a:t>
            </a:r>
          </a:p>
        </p:txBody>
      </p:sp>
      <p:sp>
        <p:nvSpPr>
          <p:cNvPr id="17426" name="文本框 1042452">
            <a:extLst>
              <a:ext uri="{FF2B5EF4-FFF2-40B4-BE49-F238E27FC236}">
                <a16:creationId xmlns:a16="http://schemas.microsoft.com/office/drawing/2014/main" id="{5AE76B49-B9F4-4B32-BFF8-4AC3948EB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7813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/>
              <a:t>Y</a:t>
            </a:r>
          </a:p>
        </p:txBody>
      </p:sp>
      <p:sp>
        <p:nvSpPr>
          <p:cNvPr id="17427" name="直接连接符 1042453">
            <a:extLst>
              <a:ext uri="{FF2B5EF4-FFF2-40B4-BE49-F238E27FC236}">
                <a16:creationId xmlns:a16="http://schemas.microsoft.com/office/drawing/2014/main" id="{21BA0EEA-3BCF-4327-BEDD-4162AB0E2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141663"/>
            <a:ext cx="2447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8" name="直接连接符 1042454">
            <a:extLst>
              <a:ext uri="{FF2B5EF4-FFF2-40B4-BE49-F238E27FC236}">
                <a16:creationId xmlns:a16="http://schemas.microsoft.com/office/drawing/2014/main" id="{7F0898ED-03D7-4243-8D1A-54367AABA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141663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9" name="直接连接符 1042456">
            <a:extLst>
              <a:ext uri="{FF2B5EF4-FFF2-40B4-BE49-F238E27FC236}">
                <a16:creationId xmlns:a16="http://schemas.microsoft.com/office/drawing/2014/main" id="{473FB453-723B-48EF-BD93-E6059D2A0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25" y="4076700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0" name="直接连接符 1042457">
            <a:extLst>
              <a:ext uri="{FF2B5EF4-FFF2-40B4-BE49-F238E27FC236}">
                <a16:creationId xmlns:a16="http://schemas.microsoft.com/office/drawing/2014/main" id="{D373CEB4-A903-4983-9282-6A8199B671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3716338"/>
            <a:ext cx="1223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1" name="直接连接符 1042458">
            <a:extLst>
              <a:ext uri="{FF2B5EF4-FFF2-40B4-BE49-F238E27FC236}">
                <a16:creationId xmlns:a16="http://schemas.microsoft.com/office/drawing/2014/main" id="{54738801-3281-4D6A-84C2-75E5AB5BC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7988" y="3716338"/>
            <a:ext cx="0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2" name="直接连接符 1042459">
            <a:extLst>
              <a:ext uri="{FF2B5EF4-FFF2-40B4-BE49-F238E27FC236}">
                <a16:creationId xmlns:a16="http://schemas.microsoft.com/office/drawing/2014/main" id="{135D822A-DF2B-4BE8-ADD9-4AFBDC300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7988" y="5445125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3" name="直接连接符 1042460">
            <a:extLst>
              <a:ext uri="{FF2B5EF4-FFF2-40B4-BE49-F238E27FC236}">
                <a16:creationId xmlns:a16="http://schemas.microsoft.com/office/drawing/2014/main" id="{51A67E7D-768F-4C90-B187-835F480516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9925" y="5734050"/>
            <a:ext cx="1008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4" name="直接连接符 1042461">
            <a:extLst>
              <a:ext uri="{FF2B5EF4-FFF2-40B4-BE49-F238E27FC236}">
                <a16:creationId xmlns:a16="http://schemas.microsoft.com/office/drawing/2014/main" id="{BAA92DBE-9501-4AD6-9059-74DEB26290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35800" y="5084763"/>
            <a:ext cx="0" cy="649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5" name="直接连接符 1042462">
            <a:extLst>
              <a:ext uri="{FF2B5EF4-FFF2-40B4-BE49-F238E27FC236}">
                <a16:creationId xmlns:a16="http://schemas.microsoft.com/office/drawing/2014/main" id="{14623262-60B9-4D03-9AE3-631F4E4C1E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2588" y="5100638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6" name="直接连接符 1042463">
            <a:extLst>
              <a:ext uri="{FF2B5EF4-FFF2-40B4-BE49-F238E27FC236}">
                <a16:creationId xmlns:a16="http://schemas.microsoft.com/office/drawing/2014/main" id="{9A138241-1D43-4136-B287-EC3D44F6A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3625" y="3141663"/>
            <a:ext cx="0" cy="158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7" name="直接连接符 1042464">
            <a:extLst>
              <a:ext uri="{FF2B5EF4-FFF2-40B4-BE49-F238E27FC236}">
                <a16:creationId xmlns:a16="http://schemas.microsoft.com/office/drawing/2014/main" id="{F148903E-B070-4E55-8435-91ECA84BA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805488"/>
            <a:ext cx="4464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8" name="直接连接符 1042465">
            <a:extLst>
              <a:ext uri="{FF2B5EF4-FFF2-40B4-BE49-F238E27FC236}">
                <a16:creationId xmlns:a16="http://schemas.microsoft.com/office/drawing/2014/main" id="{9D9A8EEC-1B5F-4621-9536-2FFED7FCE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7138" y="5445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9" name="直接连接符 1042466">
            <a:extLst>
              <a:ext uri="{FF2B5EF4-FFF2-40B4-BE49-F238E27FC236}">
                <a16:creationId xmlns:a16="http://schemas.microsoft.com/office/drawing/2014/main" id="{D02A97A7-A5DE-4CE1-93D6-9EAE9C4A5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5445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0" name="直接连接符 1042467">
            <a:extLst>
              <a:ext uri="{FF2B5EF4-FFF2-40B4-BE49-F238E27FC236}">
                <a16:creationId xmlns:a16="http://schemas.microsoft.com/office/drawing/2014/main" id="{A1740FCC-13BD-4EAF-ABBE-566EB489F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7375" y="5445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1" name="直接连接符 1042468">
            <a:extLst>
              <a:ext uri="{FF2B5EF4-FFF2-40B4-BE49-F238E27FC236}">
                <a16:creationId xmlns:a16="http://schemas.microsoft.com/office/drawing/2014/main" id="{B1AD01D1-BE46-45E1-8FEB-E5BC6687C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5805488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043457">
            <a:extLst>
              <a:ext uri="{FF2B5EF4-FFF2-40B4-BE49-F238E27FC236}">
                <a16:creationId xmlns:a16="http://schemas.microsoft.com/office/drawing/2014/main" id="{2984C136-556A-43BA-9266-E05857953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的写操作</a:t>
            </a:r>
          </a:p>
        </p:txBody>
      </p:sp>
      <p:sp>
        <p:nvSpPr>
          <p:cNvPr id="18434" name="文本占位符 1043458">
            <a:extLst>
              <a:ext uri="{FF2B5EF4-FFF2-40B4-BE49-F238E27FC236}">
                <a16:creationId xmlns:a16="http://schemas.microsoft.com/office/drawing/2014/main" id="{7F721BAB-857A-4397-B0C8-BE44CF5D39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329237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zh-CN" altLang="en-US" sz="2400" b="1"/>
              <a:t>命中</a:t>
            </a:r>
          </a:p>
          <a:p>
            <a:pPr marL="990600" lvl="1" indent="-533400">
              <a:lnSpc>
                <a:spcPct val="80000"/>
              </a:lnSpc>
            </a:pPr>
            <a:r>
              <a:rPr lang="zh-CN" altLang="en-US" sz="2000" b="1"/>
              <a:t>写直达法（</a:t>
            </a:r>
            <a:r>
              <a:rPr lang="en-US" altLang="zh-CN" sz="2000" b="1"/>
              <a:t>Write-through</a:t>
            </a:r>
            <a:r>
              <a:rPr lang="zh-CN" altLang="en-US" sz="2000" b="1"/>
              <a:t>、</a:t>
            </a:r>
            <a:r>
              <a:rPr lang="en-US" altLang="zh-CN" sz="2000" b="1"/>
              <a:t>Store-though</a:t>
            </a:r>
            <a:r>
              <a:rPr lang="zh-CN" altLang="en-US" sz="2000" b="1"/>
              <a:t>）</a:t>
            </a:r>
          </a:p>
          <a:p>
            <a:pPr marL="1371600" lvl="2" indent="-457200">
              <a:lnSpc>
                <a:spcPct val="80000"/>
              </a:lnSpc>
            </a:pPr>
            <a:r>
              <a:rPr lang="zh-CN" altLang="en-US" sz="1800" b="1"/>
              <a:t>每次写入</a:t>
            </a:r>
            <a:r>
              <a:rPr lang="en-US" altLang="zh-CN" sz="1800" b="1"/>
              <a:t>Cache</a:t>
            </a:r>
            <a:r>
              <a:rPr lang="zh-CN" altLang="en-US" sz="1800" b="1"/>
              <a:t>的同时，也写入主存。</a:t>
            </a:r>
          </a:p>
          <a:p>
            <a:pPr marL="990600" lvl="1" indent="-533400">
              <a:lnSpc>
                <a:spcPct val="80000"/>
              </a:lnSpc>
            </a:pPr>
            <a:r>
              <a:rPr lang="zh-CN" altLang="en-US" sz="2000" b="1"/>
              <a:t>写回法（</a:t>
            </a:r>
            <a:r>
              <a:rPr lang="en-US" altLang="zh-CN" sz="2000" b="1"/>
              <a:t>Write-back</a:t>
            </a:r>
            <a:r>
              <a:rPr lang="zh-CN" altLang="en-US" sz="2000" b="1"/>
              <a:t>）：</a:t>
            </a:r>
          </a:p>
          <a:p>
            <a:pPr marL="1371600" lvl="2" indent="-457200">
              <a:lnSpc>
                <a:spcPct val="80000"/>
              </a:lnSpc>
            </a:pPr>
            <a:r>
              <a:rPr lang="zh-CN" altLang="en-US" sz="1800" b="1"/>
              <a:t>执行写操作时，信息只写入</a:t>
            </a:r>
            <a:r>
              <a:rPr lang="en-US" altLang="zh-CN" sz="1800" b="1"/>
              <a:t>Cache</a:t>
            </a:r>
            <a:r>
              <a:rPr lang="zh-CN" altLang="en-US" sz="1800" b="1"/>
              <a:t>；</a:t>
            </a:r>
          </a:p>
          <a:p>
            <a:pPr marL="1371600" lvl="2" indent="-457200">
              <a:lnSpc>
                <a:spcPct val="80000"/>
              </a:lnSpc>
            </a:pPr>
            <a:r>
              <a:rPr lang="zh-CN" altLang="en-US" sz="1800" b="1"/>
              <a:t>当</a:t>
            </a:r>
            <a:r>
              <a:rPr lang="en-US" altLang="zh-CN" sz="1800" b="1"/>
              <a:t>Cache</a:t>
            </a:r>
            <a:r>
              <a:rPr lang="zh-CN" altLang="en-US" sz="1800" b="1"/>
              <a:t>块被替换时，先将该块内容写回主存，然后再调入新页。</a:t>
            </a:r>
          </a:p>
          <a:p>
            <a:pPr marL="990600" lvl="1" indent="-533400">
              <a:lnSpc>
                <a:spcPct val="80000"/>
              </a:lnSpc>
            </a:pPr>
            <a:r>
              <a:rPr lang="zh-CN" altLang="en-US" sz="2000" b="1"/>
              <a:t>信息只写入主存，同时将相应的</a:t>
            </a:r>
            <a:r>
              <a:rPr lang="en-US" altLang="zh-CN" sz="2000" b="1"/>
              <a:t>Cache</a:t>
            </a:r>
            <a:r>
              <a:rPr lang="zh-CN" altLang="en-US" sz="2000" b="1"/>
              <a:t>块</a:t>
            </a:r>
            <a:r>
              <a:rPr lang="zh-CN" altLang="en-US" sz="2000" b="1">
                <a:solidFill>
                  <a:srgbClr val="FF0000"/>
                </a:solidFill>
              </a:rPr>
              <a:t>有效位</a:t>
            </a:r>
            <a:r>
              <a:rPr lang="zh-CN" altLang="en-US" sz="2000" b="1"/>
              <a:t>置“</a:t>
            </a:r>
            <a:r>
              <a:rPr lang="en-US" altLang="zh-CN" sz="2000" b="1"/>
              <a:t>0”</a:t>
            </a:r>
          </a:p>
          <a:p>
            <a:pPr marL="609600" indent="-609600">
              <a:lnSpc>
                <a:spcPct val="80000"/>
              </a:lnSpc>
            </a:pPr>
            <a:r>
              <a:rPr lang="zh-CN" altLang="en-US" sz="2400" b="1"/>
              <a:t>不命中：被修改的单元根本不在</a:t>
            </a:r>
            <a:r>
              <a:rPr lang="en-US" altLang="zh-CN" sz="2400" b="1"/>
              <a:t>Cache</a:t>
            </a:r>
            <a:r>
              <a:rPr lang="zh-CN" altLang="en-US" sz="2400" b="1"/>
              <a:t>内，此时写操作只能对主存进行。</a:t>
            </a:r>
          </a:p>
          <a:p>
            <a:pPr marL="609600" indent="-609600">
              <a:lnSpc>
                <a:spcPct val="80000"/>
              </a:lnSpc>
            </a:pPr>
            <a:endParaRPr lang="zh-CN" altLang="en-US" sz="2400" b="1"/>
          </a:p>
          <a:p>
            <a:pPr marL="609600" indent="-609600">
              <a:lnSpc>
                <a:spcPct val="80000"/>
              </a:lnSpc>
            </a:pPr>
            <a:r>
              <a:rPr lang="zh-CN" altLang="en-US" sz="2400" b="1"/>
              <a:t>比较</a:t>
            </a:r>
          </a:p>
          <a:p>
            <a:pPr marL="990600" lvl="1" indent="-533400">
              <a:lnSpc>
                <a:spcPct val="80000"/>
              </a:lnSpc>
            </a:pPr>
            <a:r>
              <a:rPr lang="zh-CN" altLang="en-US" sz="2000" b="1"/>
              <a:t>写回法的开销是在块替换时的回写时间，而写直达法则在每次写入时，都要附加一个比写</a:t>
            </a:r>
            <a:r>
              <a:rPr lang="en-US" altLang="zh-CN" sz="2000" b="1"/>
              <a:t>Cache</a:t>
            </a:r>
            <a:r>
              <a:rPr lang="zh-CN" altLang="en-US" sz="2000" b="1"/>
              <a:t>长得多的写主存时间。</a:t>
            </a:r>
          </a:p>
          <a:p>
            <a:pPr marL="990600" lvl="1" indent="-533400">
              <a:lnSpc>
                <a:spcPct val="80000"/>
              </a:lnSpc>
            </a:pPr>
            <a:r>
              <a:rPr lang="zh-CN" altLang="en-US" sz="2000" b="1"/>
              <a:t>一般来说，写直达法的开销大一些，但其</a:t>
            </a:r>
            <a:r>
              <a:rPr lang="zh-CN" altLang="en-US" sz="2000" b="1">
                <a:solidFill>
                  <a:srgbClr val="FF0000"/>
                </a:solidFill>
              </a:rPr>
              <a:t>一致性</a:t>
            </a:r>
            <a:r>
              <a:rPr lang="zh-CN" altLang="en-US" sz="2000" b="1"/>
              <a:t>保持的要好一些。</a:t>
            </a:r>
          </a:p>
          <a:p>
            <a:pPr marL="609600" indent="-609600">
              <a:lnSpc>
                <a:spcPct val="80000"/>
              </a:lnSpc>
            </a:pPr>
            <a:r>
              <a:rPr lang="zh-CN" altLang="en-US" sz="2000" b="1"/>
              <a:t>关键在于如何使</a:t>
            </a:r>
            <a:r>
              <a:rPr lang="en-US" altLang="zh-CN" sz="2000" b="1"/>
              <a:t>Cache</a:t>
            </a:r>
            <a:r>
              <a:rPr lang="zh-CN" altLang="en-US" sz="2000" b="1"/>
              <a:t>与主存内容保持一致。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896001">
            <a:extLst>
              <a:ext uri="{FF2B5EF4-FFF2-40B4-BE49-F238E27FC236}">
                <a16:creationId xmlns:a16="http://schemas.microsoft.com/office/drawing/2014/main" id="{4B3B6CA6-7BE0-49F8-B01B-4AF9A0B0E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的基本结构</a:t>
            </a:r>
          </a:p>
        </p:txBody>
      </p:sp>
      <p:graphicFrame>
        <p:nvGraphicFramePr>
          <p:cNvPr id="20482" name="内容占位符 896011">
            <a:extLst>
              <a:ext uri="{FF2B5EF4-FFF2-40B4-BE49-F238E27FC236}">
                <a16:creationId xmlns:a16="http://schemas.microsoft.com/office/drawing/2014/main" id="{791CEFF2-DF1E-4791-8192-F4D1DA86A3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1188" y="1484313"/>
          <a:ext cx="7500937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r:id="rId3" imgW="8825397" imgH="5714286" progId="Photoshop.Image.7">
                  <p:embed/>
                </p:oleObj>
              </mc:Choice>
              <mc:Fallback>
                <p:oleObj r:id="rId3" imgW="8825397" imgH="5714286" progId="Photoshop.Image.7">
                  <p:embed/>
                  <p:pic>
                    <p:nvPicPr>
                      <p:cNvPr id="0" name="内容占位符 896011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84313"/>
                        <a:ext cx="7500937" cy="48577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>
            <a:extLst>
              <a:ext uri="{FF2B5EF4-FFF2-40B4-BE49-F238E27FC236}">
                <a16:creationId xmlns:a16="http://schemas.microsoft.com/office/drawing/2014/main" id="{F043F8B6-A25F-4C49-B03C-4117BAE5BA50}"/>
              </a:ext>
            </a:extLst>
          </p:cNvPr>
          <p:cNvSpPr/>
          <p:nvPr/>
        </p:nvSpPr>
        <p:spPr>
          <a:xfrm>
            <a:off x="2339975" y="3140075"/>
            <a:ext cx="1079500" cy="936625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3DAE89D-A7F6-4298-99B6-53E2CE7C36ED}"/>
              </a:ext>
            </a:extLst>
          </p:cNvPr>
          <p:cNvSpPr/>
          <p:nvPr/>
        </p:nvSpPr>
        <p:spPr>
          <a:xfrm>
            <a:off x="5670550" y="3222625"/>
            <a:ext cx="1079500" cy="936625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D6CFD27-2D6A-4555-B5B4-2104FAE70E67}"/>
              </a:ext>
            </a:extLst>
          </p:cNvPr>
          <p:cNvSpPr/>
          <p:nvPr/>
        </p:nvSpPr>
        <p:spPr>
          <a:xfrm>
            <a:off x="3579813" y="4479925"/>
            <a:ext cx="1079500" cy="936625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nimBg="1"/>
      <p:bldP spid="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图片 1">
            <a:extLst>
              <a:ext uri="{FF2B5EF4-FFF2-40B4-BE49-F238E27FC236}">
                <a16:creationId xmlns:a16="http://schemas.microsoft.com/office/drawing/2014/main" id="{916156A7-427A-43D3-8B7C-76211E26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25" y="981075"/>
            <a:ext cx="38258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标题 1041409">
            <a:extLst>
              <a:ext uri="{FF2B5EF4-FFF2-40B4-BE49-F238E27FC236}">
                <a16:creationId xmlns:a16="http://schemas.microsoft.com/office/drawing/2014/main" id="{3F38E25C-A271-4D11-B892-A6813C636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Cahce</a:t>
            </a:r>
            <a:r>
              <a:rPr lang="zh-CN" altLang="en-US" sz="2800"/>
              <a:t>存储体、地址映象变换机构、替换机构</a:t>
            </a:r>
          </a:p>
        </p:txBody>
      </p:sp>
      <p:sp>
        <p:nvSpPr>
          <p:cNvPr id="21507" name="文本占位符 1041410">
            <a:extLst>
              <a:ext uri="{FF2B5EF4-FFF2-40B4-BE49-F238E27FC236}">
                <a16:creationId xmlns:a16="http://schemas.microsoft.com/office/drawing/2014/main" id="{2F02B15A-01C7-4AF7-A9D5-8003D1BA87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184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>
                <a:solidFill>
                  <a:srgbClr val="A50021"/>
                </a:solidFill>
              </a:rPr>
              <a:t>Cahce</a:t>
            </a:r>
            <a:r>
              <a:rPr lang="zh-CN" altLang="en-US" b="1">
                <a:solidFill>
                  <a:srgbClr val="A50021"/>
                </a:solidFill>
              </a:rPr>
              <a:t>存储体</a:t>
            </a:r>
          </a:p>
          <a:p>
            <a:pPr lvl="1">
              <a:lnSpc>
                <a:spcPct val="90000"/>
              </a:lnSpc>
            </a:pPr>
            <a:r>
              <a:rPr lang="zh-CN" altLang="en-US" b="1"/>
              <a:t>以块为单位和主存交换信息</a:t>
            </a:r>
          </a:p>
          <a:p>
            <a:pPr lvl="1">
              <a:lnSpc>
                <a:spcPct val="90000"/>
              </a:lnSpc>
            </a:pPr>
            <a:r>
              <a:rPr lang="en-US" altLang="zh-CN" b="1"/>
              <a:t>Cache</a:t>
            </a:r>
            <a:r>
              <a:rPr lang="zh-CN" altLang="en-US" b="1"/>
              <a:t>访存的优先级最高</a:t>
            </a:r>
          </a:p>
          <a:p>
            <a:pPr>
              <a:lnSpc>
                <a:spcPct val="90000"/>
              </a:lnSpc>
            </a:pPr>
            <a:r>
              <a:rPr lang="zh-CN" altLang="en-US" b="1">
                <a:solidFill>
                  <a:srgbClr val="A50021"/>
                </a:solidFill>
              </a:rPr>
              <a:t>地址映象变换机构</a:t>
            </a:r>
          </a:p>
          <a:p>
            <a:pPr lvl="1">
              <a:lnSpc>
                <a:spcPct val="90000"/>
              </a:lnSpc>
            </a:pPr>
            <a:r>
              <a:rPr lang="zh-CN" altLang="en-US" b="1"/>
              <a:t>主要是 主存块号和</a:t>
            </a:r>
            <a:r>
              <a:rPr lang="en-US" altLang="zh-CN" b="1"/>
              <a:t>Cache</a:t>
            </a:r>
            <a:r>
              <a:rPr lang="zh-CN" altLang="en-US" b="1"/>
              <a:t>块号之间的转换。</a:t>
            </a:r>
          </a:p>
          <a:p>
            <a:pPr lvl="2">
              <a:lnSpc>
                <a:spcPct val="90000"/>
              </a:lnSpc>
            </a:pPr>
            <a:r>
              <a:rPr lang="zh-CN" altLang="en-US" b="1"/>
              <a:t>四种映象：直接映象、全相联映象、组相联映象和段相联映象。</a:t>
            </a:r>
          </a:p>
          <a:p>
            <a:pPr>
              <a:lnSpc>
                <a:spcPct val="90000"/>
              </a:lnSpc>
            </a:pPr>
            <a:r>
              <a:rPr lang="zh-CN" altLang="en-US" b="1">
                <a:solidFill>
                  <a:srgbClr val="A50021"/>
                </a:solidFill>
              </a:rPr>
              <a:t>替换机构</a:t>
            </a:r>
          </a:p>
          <a:p>
            <a:pPr lvl="1">
              <a:lnSpc>
                <a:spcPct val="90000"/>
              </a:lnSpc>
            </a:pPr>
            <a:r>
              <a:rPr lang="en-US" altLang="zh-CN" b="1"/>
              <a:t>Cache</a:t>
            </a:r>
            <a:r>
              <a:rPr lang="zh-CN" altLang="en-US" b="1"/>
              <a:t>内容已满时，无法接受来自主存块的信息，需由</a:t>
            </a:r>
            <a:r>
              <a:rPr lang="en-US" altLang="zh-CN" b="1"/>
              <a:t>Cache</a:t>
            </a:r>
            <a:r>
              <a:rPr lang="zh-CN" altLang="en-US" b="1"/>
              <a:t>内的替换机构按一定的</a:t>
            </a:r>
            <a:r>
              <a:rPr lang="zh-CN" altLang="en-US" b="1">
                <a:solidFill>
                  <a:srgbClr val="FF0000"/>
                </a:solidFill>
              </a:rPr>
              <a:t>替换算法</a:t>
            </a:r>
            <a:r>
              <a:rPr lang="zh-CN" altLang="en-US" b="1"/>
              <a:t>来确定从</a:t>
            </a:r>
            <a:r>
              <a:rPr lang="en-US" altLang="zh-CN" b="1"/>
              <a:t>Cache</a:t>
            </a:r>
            <a:r>
              <a:rPr lang="zh-CN" altLang="en-US" b="1"/>
              <a:t>内移出某个块写回主存。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897025">
            <a:extLst>
              <a:ext uri="{FF2B5EF4-FFF2-40B4-BE49-F238E27FC236}">
                <a16:creationId xmlns:a16="http://schemas.microsoft.com/office/drawing/2014/main" id="{5E4DD950-97A7-476D-9279-6B21078CF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的改进</a:t>
            </a:r>
          </a:p>
        </p:txBody>
      </p:sp>
      <p:sp>
        <p:nvSpPr>
          <p:cNvPr id="22530" name="文本占位符 897026">
            <a:extLst>
              <a:ext uri="{FF2B5EF4-FFF2-40B4-BE49-F238E27FC236}">
                <a16:creationId xmlns:a16="http://schemas.microsoft.com/office/drawing/2014/main" id="{A29D44CD-C85F-477C-88E2-491B891DC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近年来多采用多个</a:t>
            </a:r>
            <a:r>
              <a:rPr lang="en-US" altLang="zh-CN" b="1"/>
              <a:t>Cache</a:t>
            </a:r>
            <a:r>
              <a:rPr lang="zh-CN" altLang="en-US" b="1"/>
              <a:t>，其含义有两个方面：一是增加</a:t>
            </a:r>
            <a:r>
              <a:rPr lang="en-US" altLang="zh-CN" b="1"/>
              <a:t>Cache</a:t>
            </a:r>
            <a:r>
              <a:rPr lang="zh-CN" altLang="en-US" b="1"/>
              <a:t>的级数；二是将统一的</a:t>
            </a:r>
            <a:r>
              <a:rPr lang="en-US" altLang="zh-CN" b="1"/>
              <a:t>Cache</a:t>
            </a:r>
            <a:r>
              <a:rPr lang="zh-CN" altLang="en-US" b="1"/>
              <a:t>变成分开的</a:t>
            </a:r>
            <a:r>
              <a:rPr lang="en-US" altLang="zh-CN" b="1"/>
              <a:t>Cache</a:t>
            </a:r>
            <a:r>
              <a:rPr lang="zh-CN" altLang="en-US" b="1"/>
              <a:t>。</a:t>
            </a:r>
          </a:p>
          <a:p>
            <a:pPr lvl="1"/>
            <a:r>
              <a:rPr lang="zh-CN" altLang="en-US" b="1">
                <a:solidFill>
                  <a:srgbClr val="A50021"/>
                </a:solidFill>
              </a:rPr>
              <a:t>单一缓存和两级缓存</a:t>
            </a:r>
          </a:p>
          <a:p>
            <a:pPr lvl="1"/>
            <a:r>
              <a:rPr lang="zh-CN" altLang="en-US" b="1">
                <a:solidFill>
                  <a:srgbClr val="A50021"/>
                </a:solidFill>
              </a:rPr>
              <a:t>统一缓存和分开缓存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044481">
            <a:extLst>
              <a:ext uri="{FF2B5EF4-FFF2-40B4-BE49-F238E27FC236}">
                <a16:creationId xmlns:a16="http://schemas.microsoft.com/office/drawing/2014/main" id="{7F24B783-5DAE-4C2B-9E78-F849D7142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单一缓存和两级缓存</a:t>
            </a:r>
          </a:p>
        </p:txBody>
      </p:sp>
      <p:sp>
        <p:nvSpPr>
          <p:cNvPr id="24578" name="文本占位符 1044482">
            <a:extLst>
              <a:ext uri="{FF2B5EF4-FFF2-40B4-BE49-F238E27FC236}">
                <a16:creationId xmlns:a16="http://schemas.microsoft.com/office/drawing/2014/main" id="{59222BF8-8CD4-40F2-9E00-9D6A338335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>
                <a:solidFill>
                  <a:srgbClr val="A50021"/>
                </a:solidFill>
              </a:rPr>
              <a:t>单一缓存</a:t>
            </a:r>
            <a:r>
              <a:rPr lang="zh-CN" altLang="en-US" b="1"/>
              <a:t>：在</a:t>
            </a:r>
            <a:r>
              <a:rPr lang="en-US" altLang="zh-CN" b="1"/>
              <a:t>CPU</a:t>
            </a:r>
            <a:r>
              <a:rPr lang="zh-CN" altLang="en-US" b="1"/>
              <a:t>和主存之间只设一个缓存。</a:t>
            </a:r>
          </a:p>
          <a:p>
            <a:pPr lvl="1">
              <a:lnSpc>
                <a:spcPct val="90000"/>
              </a:lnSpc>
            </a:pPr>
            <a:r>
              <a:rPr lang="zh-CN" altLang="en-US" b="1">
                <a:solidFill>
                  <a:srgbClr val="A50021"/>
                </a:solidFill>
              </a:rPr>
              <a:t>片内缓存（片载缓存）</a:t>
            </a:r>
            <a:r>
              <a:rPr lang="zh-CN" altLang="en-US" b="1"/>
              <a:t>：让出存储总线</a:t>
            </a:r>
          </a:p>
          <a:p>
            <a:pPr lvl="2">
              <a:lnSpc>
                <a:spcPct val="90000"/>
              </a:lnSpc>
            </a:pPr>
            <a:r>
              <a:rPr lang="zh-CN" altLang="en-US" b="1"/>
              <a:t>速度快、容量受限。</a:t>
            </a:r>
          </a:p>
          <a:p>
            <a:pPr>
              <a:lnSpc>
                <a:spcPct val="90000"/>
              </a:lnSpc>
            </a:pPr>
            <a:endParaRPr lang="zh-CN" altLang="en-US" b="1">
              <a:solidFill>
                <a:srgbClr val="A5002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b="1">
                <a:solidFill>
                  <a:srgbClr val="A50021"/>
                </a:solidFill>
              </a:rPr>
              <a:t>两级缓存</a:t>
            </a:r>
            <a:r>
              <a:rPr lang="zh-CN" altLang="en-US" b="1"/>
              <a:t>：在主存和片内缓存之间在加一级缓存（即</a:t>
            </a:r>
            <a:r>
              <a:rPr lang="zh-CN" altLang="en-US" b="1">
                <a:solidFill>
                  <a:srgbClr val="A50021"/>
                </a:solidFill>
              </a:rPr>
              <a:t>片外缓存</a:t>
            </a:r>
            <a:r>
              <a:rPr lang="zh-CN" altLang="en-US" b="1"/>
              <a:t>）。</a:t>
            </a:r>
          </a:p>
          <a:p>
            <a:pPr lvl="1">
              <a:lnSpc>
                <a:spcPct val="90000"/>
              </a:lnSpc>
            </a:pPr>
            <a:r>
              <a:rPr lang="zh-CN" altLang="en-US" b="1"/>
              <a:t>这种由片外缓存和片内缓存组成的</a:t>
            </a:r>
            <a:r>
              <a:rPr lang="en-US" altLang="zh-CN" b="1"/>
              <a:t>Cache</a:t>
            </a:r>
            <a:r>
              <a:rPr lang="zh-CN" altLang="en-US" b="1"/>
              <a:t>，叫做两级缓存，并称片内缓存为第一级，片外缓存为第二级。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045505">
            <a:extLst>
              <a:ext uri="{FF2B5EF4-FFF2-40B4-BE49-F238E27FC236}">
                <a16:creationId xmlns:a16="http://schemas.microsoft.com/office/drawing/2014/main" id="{3EE33FD6-64E5-43D5-857B-8C87B46CB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统一缓存和分开缓存</a:t>
            </a:r>
          </a:p>
        </p:txBody>
      </p:sp>
      <p:sp>
        <p:nvSpPr>
          <p:cNvPr id="25602" name="文本占位符 1045506">
            <a:extLst>
              <a:ext uri="{FF2B5EF4-FFF2-40B4-BE49-F238E27FC236}">
                <a16:creationId xmlns:a16="http://schemas.microsoft.com/office/drawing/2014/main" id="{0CC00EA2-C279-4697-925C-416AC0F6C1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184775"/>
          </a:xfrm>
        </p:spPr>
        <p:txBody>
          <a:bodyPr/>
          <a:lstStyle/>
          <a:p>
            <a:pPr marL="609600" indent="-609600"/>
            <a:r>
              <a:rPr lang="zh-CN" altLang="en-US" sz="2800" b="1">
                <a:solidFill>
                  <a:srgbClr val="A50021"/>
                </a:solidFill>
              </a:rPr>
              <a:t>统一缓存</a:t>
            </a:r>
            <a:r>
              <a:rPr lang="zh-CN" altLang="en-US" sz="2800" b="1"/>
              <a:t>：指令和数据存放在同一</a:t>
            </a:r>
            <a:r>
              <a:rPr lang="en-US" altLang="zh-CN" sz="2800" b="1"/>
              <a:t>Cache</a:t>
            </a:r>
            <a:r>
              <a:rPr lang="zh-CN" altLang="en-US" sz="2800" b="1"/>
              <a:t>内</a:t>
            </a:r>
          </a:p>
          <a:p>
            <a:pPr marL="609600" indent="-609600"/>
            <a:r>
              <a:rPr lang="zh-CN" altLang="en-US" sz="2800" b="1">
                <a:solidFill>
                  <a:srgbClr val="A50021"/>
                </a:solidFill>
              </a:rPr>
              <a:t>分开缓存（</a:t>
            </a:r>
            <a:r>
              <a:rPr lang="en-US" altLang="zh-CN" sz="2800" b="1">
                <a:solidFill>
                  <a:srgbClr val="A50021"/>
                </a:solidFill>
              </a:rPr>
              <a:t>Harvard</a:t>
            </a:r>
            <a:r>
              <a:rPr lang="zh-CN" altLang="en-US" sz="2800" b="1">
                <a:solidFill>
                  <a:srgbClr val="A50021"/>
                </a:solidFill>
              </a:rPr>
              <a:t>结构）</a:t>
            </a:r>
            <a:r>
              <a:rPr lang="zh-CN" altLang="en-US" sz="2800" b="1"/>
              <a:t>：指令和数据分别存放在</a:t>
            </a:r>
            <a:r>
              <a:rPr lang="en-US" altLang="zh-CN" sz="2800" b="1"/>
              <a:t>I_Cache</a:t>
            </a:r>
            <a:r>
              <a:rPr lang="zh-CN" altLang="en-US" sz="2800" b="1"/>
              <a:t>和</a:t>
            </a:r>
            <a:r>
              <a:rPr lang="en-US" altLang="zh-CN" sz="2800" b="1"/>
              <a:t>D_Cache</a:t>
            </a:r>
            <a:r>
              <a:rPr lang="zh-CN" altLang="en-US" sz="2800" b="1"/>
              <a:t>内。</a:t>
            </a:r>
          </a:p>
          <a:p>
            <a:pPr marL="609600" indent="-609600"/>
            <a:r>
              <a:rPr lang="zh-CN" altLang="en-US" sz="2800" b="1"/>
              <a:t>选用时要考虑的两个主要因素：</a:t>
            </a:r>
          </a:p>
          <a:p>
            <a:pPr marL="990600" lvl="1" indent="-533400">
              <a:buFontTx/>
              <a:buAutoNum type="arabicPeriod"/>
            </a:pPr>
            <a:r>
              <a:rPr lang="zh-CN" altLang="en-US" sz="2400" b="1"/>
              <a:t>与主存结构有关：如果计算机的主存是统一的（指令和数据在同一主存内），则相应的</a:t>
            </a:r>
            <a:r>
              <a:rPr lang="en-US" altLang="zh-CN" sz="2400" b="1"/>
              <a:t>Cache</a:t>
            </a:r>
            <a:r>
              <a:rPr lang="zh-CN" altLang="en-US" sz="2400" b="1"/>
              <a:t>采用统一缓存；如果主存采用指令、数据分开存放的方案，则相应的</a:t>
            </a:r>
            <a:r>
              <a:rPr lang="en-US" altLang="zh-CN" sz="2400" b="1"/>
              <a:t>Cache</a:t>
            </a:r>
            <a:r>
              <a:rPr lang="zh-CN" altLang="en-US" sz="2400" b="1"/>
              <a:t>采用分开缓存。</a:t>
            </a:r>
          </a:p>
          <a:p>
            <a:pPr marL="990600" lvl="1" indent="-533400">
              <a:buFontTx/>
              <a:buAutoNum type="arabicPeriod"/>
            </a:pPr>
            <a:r>
              <a:rPr lang="zh-CN" altLang="en-US" sz="2400" b="1"/>
              <a:t>与机器对指令执行的控制方式有关：当采用</a:t>
            </a:r>
            <a:r>
              <a:rPr lang="zh-CN" altLang="en-US" sz="2400" b="1">
                <a:solidFill>
                  <a:srgbClr val="A50021"/>
                </a:solidFill>
              </a:rPr>
              <a:t>超前控制</a:t>
            </a:r>
            <a:r>
              <a:rPr lang="zh-CN" altLang="en-US" sz="2400" b="1"/>
              <a:t>或</a:t>
            </a:r>
            <a:r>
              <a:rPr lang="zh-CN" altLang="en-US" sz="2400" b="1">
                <a:solidFill>
                  <a:srgbClr val="A50021"/>
                </a:solidFill>
              </a:rPr>
              <a:t>流水线控制</a:t>
            </a:r>
            <a:r>
              <a:rPr lang="zh-CN" altLang="en-US" sz="2400" b="1"/>
              <a:t>方式时，一般都采用分开缓存。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052673">
            <a:extLst>
              <a:ext uri="{FF2B5EF4-FFF2-40B4-BE49-F238E27FC236}">
                <a16:creationId xmlns:a16="http://schemas.microsoft.com/office/drawing/2014/main" id="{5470AF2A-C90B-41E4-85A6-A70D2B455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超前控制、流水线控制</a:t>
            </a:r>
          </a:p>
        </p:txBody>
      </p:sp>
      <p:sp>
        <p:nvSpPr>
          <p:cNvPr id="26626" name="文本占位符 1052674">
            <a:extLst>
              <a:ext uri="{FF2B5EF4-FFF2-40B4-BE49-F238E27FC236}">
                <a16:creationId xmlns:a16="http://schemas.microsoft.com/office/drawing/2014/main" id="{5A23E508-3E2C-4498-8009-6AE74E4070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329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A50021"/>
                </a:solidFill>
              </a:rPr>
              <a:t>超前控制</a:t>
            </a:r>
            <a:r>
              <a:rPr lang="zh-CN" altLang="en-US" sz="2800" b="1"/>
              <a:t>：是指在当前指令执行过程尚未结束时，就提前将下一条准备执行的指令取出，这一过程叫超前取指或叫指令预取。</a:t>
            </a:r>
          </a:p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A50021"/>
                </a:solidFill>
              </a:rPr>
              <a:t>流水线控制</a:t>
            </a:r>
            <a:r>
              <a:rPr lang="zh-CN" altLang="en-US" sz="2800" b="1"/>
              <a:t>：实质上是多条指令同时执行。</a:t>
            </a:r>
          </a:p>
          <a:p>
            <a:pPr>
              <a:lnSpc>
                <a:spcPct val="90000"/>
              </a:lnSpc>
            </a:pPr>
            <a:r>
              <a:rPr lang="zh-CN" altLang="en-US" sz="2800" b="1"/>
              <a:t>超前控制和流水线控制特别强调指令的预取和指令的并行执行。因此，这类机器必须将指令</a:t>
            </a:r>
            <a:r>
              <a:rPr lang="en-US" altLang="zh-CN" sz="2800" b="1"/>
              <a:t>Cache</a:t>
            </a:r>
            <a:r>
              <a:rPr lang="zh-CN" altLang="en-US" sz="2800" b="1"/>
              <a:t>和数据</a:t>
            </a:r>
            <a:r>
              <a:rPr lang="en-US" altLang="zh-CN" sz="2800" b="1"/>
              <a:t>Cache</a:t>
            </a:r>
            <a:r>
              <a:rPr lang="zh-CN" altLang="en-US" sz="2800" b="1"/>
              <a:t>分开，</a:t>
            </a:r>
            <a:r>
              <a:rPr lang="zh-CN" altLang="en-US" sz="2800" b="1">
                <a:solidFill>
                  <a:srgbClr val="A50021"/>
                </a:solidFill>
              </a:rPr>
              <a:t>否则可能出现取指和执行过程对统一缓存的争用</a:t>
            </a:r>
            <a:r>
              <a:rPr lang="zh-CN" altLang="en-US" sz="2800" b="1"/>
              <a:t>。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/>
              <a:t>如果采用统一缓存，执行部件向缓存发出取数请求时，一旦指令预取机构也向缓存发出取指请求，那么统一缓存只有先满足执行部件要求，将数据送到执行部件，而取指请求暂时等待，显然达不到预取指令的目的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898049">
            <a:extLst>
              <a:ext uri="{FF2B5EF4-FFF2-40B4-BE49-F238E27FC236}">
                <a16:creationId xmlns:a16="http://schemas.microsoft.com/office/drawing/2014/main" id="{58D7E7BD-FCAF-4254-A58F-3304D3E98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－主存地址映象</a:t>
            </a:r>
          </a:p>
        </p:txBody>
      </p:sp>
      <p:sp>
        <p:nvSpPr>
          <p:cNvPr id="28674" name="文本占位符 898050">
            <a:extLst>
              <a:ext uri="{FF2B5EF4-FFF2-40B4-BE49-F238E27FC236}">
                <a16:creationId xmlns:a16="http://schemas.microsoft.com/office/drawing/2014/main" id="{4EC879C4-2DF5-4712-AEA4-B7C98467FF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latin typeface="楷体_GB2312" pitchFamily="49" charset="-122"/>
              </a:rPr>
              <a:t>由主存地址映象到</a:t>
            </a:r>
            <a:r>
              <a:rPr lang="en-US" altLang="zh-CN" b="1">
                <a:latin typeface="楷体_GB2312" pitchFamily="49" charset="-122"/>
              </a:rPr>
              <a:t>Cache</a:t>
            </a:r>
            <a:r>
              <a:rPr lang="zh-CN" altLang="en-US" b="1">
                <a:latin typeface="楷体_GB2312" pitchFamily="49" charset="-122"/>
              </a:rPr>
              <a:t>地址称为地址映象。</a:t>
            </a:r>
          </a:p>
          <a:p>
            <a:pPr lvl="1"/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</a:rPr>
              <a:t>直接映象</a:t>
            </a:r>
          </a:p>
          <a:p>
            <a:pPr lvl="1"/>
            <a:endParaRPr lang="zh-CN" altLang="en-US" b="1">
              <a:solidFill>
                <a:srgbClr val="A50021"/>
              </a:solidFill>
              <a:latin typeface="楷体_GB2312" pitchFamily="49" charset="-122"/>
            </a:endParaRPr>
          </a:p>
          <a:p>
            <a:pPr lvl="1"/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</a:rPr>
              <a:t>全相联映象</a:t>
            </a:r>
          </a:p>
          <a:p>
            <a:pPr lvl="1"/>
            <a:endParaRPr lang="zh-CN" altLang="en-US" b="1">
              <a:solidFill>
                <a:srgbClr val="A50021"/>
              </a:solidFill>
              <a:latin typeface="楷体_GB2312" pitchFamily="49" charset="-122"/>
            </a:endParaRPr>
          </a:p>
          <a:p>
            <a:pPr lvl="1"/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</a:rPr>
              <a:t>组相联影响</a:t>
            </a:r>
          </a:p>
          <a:p>
            <a:pPr lvl="1"/>
            <a:endParaRPr lang="zh-CN" altLang="en-US" b="1">
              <a:solidFill>
                <a:srgbClr val="A50021"/>
              </a:solidFill>
              <a:latin typeface="楷体_GB2312" pitchFamily="49" charset="-122"/>
            </a:endParaRPr>
          </a:p>
          <a:p>
            <a:pPr lvl="1"/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</a:rPr>
              <a:t>段相连映象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015809">
            <a:extLst>
              <a:ext uri="{FF2B5EF4-FFF2-40B4-BE49-F238E27FC236}">
                <a16:creationId xmlns:a16="http://schemas.microsoft.com/office/drawing/2014/main" id="{A2A90764-F46F-43A0-9DAD-C9C87C014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直接映象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8" name="文本框 1015811">
            <a:extLst>
              <a:ext uri="{FF2B5EF4-FFF2-40B4-BE49-F238E27FC236}">
                <a16:creationId xmlns:a16="http://schemas.microsoft.com/office/drawing/2014/main" id="{2500D9F6-5A67-4AC0-9E17-133F1E944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28725"/>
            <a:ext cx="3529013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字块数为：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C=2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c</a:t>
            </a:r>
          </a:p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主存字块数为：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M=2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m</a:t>
            </a:r>
          </a:p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映射关系式：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i=j mod C</a:t>
            </a:r>
          </a:p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或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i=j mod 2</a:t>
            </a:r>
            <a:r>
              <a:rPr lang="en-US" altLang="zh-CN" sz="2400" b="1" baseline="30000">
                <a:latin typeface="楷体_GB2312" pitchFamily="49" charset="-122"/>
                <a:ea typeface="楷体_GB2312" pitchFamily="49" charset="-122"/>
              </a:rPr>
              <a:t>c</a:t>
            </a:r>
          </a:p>
        </p:txBody>
      </p:sp>
      <p:graphicFrame>
        <p:nvGraphicFramePr>
          <p:cNvPr id="1015946" name="内容占位符 1015945">
            <a:extLst>
              <a:ext uri="{FF2B5EF4-FFF2-40B4-BE49-F238E27FC236}">
                <a16:creationId xmlns:a16="http://schemas.microsoft.com/office/drawing/2014/main" id="{D5E54BC9-A160-46DE-9A63-9C28DEF78303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6948488" y="1844675"/>
          <a:ext cx="1439862" cy="435927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9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latin typeface="楷体_GB2312" pitchFamily="49" charset="-122"/>
                        </a:rPr>
                        <a:t>字块</a:t>
                      </a:r>
                      <a:r>
                        <a:rPr lang="en-US" altLang="zh-CN" sz="2000" b="1">
                          <a:latin typeface="楷体_GB2312" pitchFamily="49" charset="-122"/>
                        </a:rPr>
                        <a:t>0</a:t>
                      </a:r>
                      <a:endParaRPr lang="zh-CN" altLang="en-US" sz="2000" b="1">
                        <a:latin typeface="楷体_GB2312" pitchFamily="49" charset="-122"/>
                      </a:endParaRP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latin typeface="楷体_GB2312" pitchFamily="49" charset="-122"/>
                        </a:rPr>
                        <a:t>字块</a:t>
                      </a:r>
                      <a:r>
                        <a:rPr lang="en-US" altLang="zh-CN" sz="2000" b="1">
                          <a:latin typeface="楷体_GB2312" pitchFamily="49" charset="-122"/>
                        </a:rPr>
                        <a:t>1</a:t>
                      </a:r>
                      <a:endParaRPr lang="zh-CN" altLang="en-US" sz="2000" b="1">
                        <a:latin typeface="楷体_GB2312" pitchFamily="49" charset="-122"/>
                      </a:endParaRP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楷体_GB2312" pitchFamily="49" charset="-122"/>
                        </a:rPr>
                        <a:t>…</a:t>
                      </a:r>
                      <a:endParaRPr lang="zh-CN" altLang="en-US" sz="2000" b="1">
                        <a:latin typeface="楷体_GB2312" pitchFamily="49" charset="-122"/>
                      </a:endParaRP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latin typeface="楷体_GB2312" pitchFamily="49" charset="-122"/>
                        </a:rPr>
                        <a:t>字块</a:t>
                      </a:r>
                      <a:r>
                        <a:rPr lang="en-US" altLang="zh-CN" sz="2000" b="1">
                          <a:latin typeface="楷体_GB2312" pitchFamily="49" charset="-122"/>
                        </a:rPr>
                        <a:t>2</a:t>
                      </a:r>
                      <a:r>
                        <a:rPr lang="en-US" altLang="zh-CN" sz="2000" b="1" baseline="30000">
                          <a:latin typeface="楷体_GB2312" pitchFamily="49" charset="-122"/>
                        </a:rPr>
                        <a:t>c</a:t>
                      </a:r>
                      <a:r>
                        <a:rPr lang="en-US" altLang="zh-CN" sz="2000" b="1">
                          <a:latin typeface="楷体_GB2312" pitchFamily="49" charset="-122"/>
                        </a:rPr>
                        <a:t>-1</a:t>
                      </a:r>
                      <a:endParaRPr lang="zh-CN" altLang="en-US" sz="2000" b="1">
                        <a:latin typeface="楷体_GB2312" pitchFamily="49" charset="-122"/>
                      </a:endParaRP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latin typeface="楷体_GB2312" pitchFamily="49" charset="-122"/>
                        </a:rPr>
                        <a:t>字块</a:t>
                      </a:r>
                      <a:r>
                        <a:rPr lang="en-US" altLang="zh-CN" sz="2000" b="1">
                          <a:latin typeface="楷体_GB2312" pitchFamily="49" charset="-122"/>
                        </a:rPr>
                        <a:t>2</a:t>
                      </a:r>
                      <a:r>
                        <a:rPr lang="en-US" altLang="zh-CN" sz="2000" b="1" baseline="30000">
                          <a:latin typeface="楷体_GB2312" pitchFamily="49" charset="-122"/>
                        </a:rPr>
                        <a:t>c</a:t>
                      </a:r>
                      <a:endParaRPr lang="zh-CN" altLang="en-US" sz="2000" b="1">
                        <a:latin typeface="楷体_GB2312" pitchFamily="49" charset="-122"/>
                      </a:endParaRP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latin typeface="楷体_GB2312" pitchFamily="49" charset="-122"/>
                        </a:rPr>
                        <a:t>字块</a:t>
                      </a:r>
                      <a:r>
                        <a:rPr lang="en-US" altLang="zh-CN" sz="2000" b="1">
                          <a:latin typeface="楷体_GB2312" pitchFamily="49" charset="-122"/>
                        </a:rPr>
                        <a:t>2</a:t>
                      </a:r>
                      <a:r>
                        <a:rPr lang="en-US" altLang="zh-CN" sz="2000" b="1" baseline="30000">
                          <a:latin typeface="楷体_GB2312" pitchFamily="49" charset="-122"/>
                        </a:rPr>
                        <a:t>c</a:t>
                      </a:r>
                      <a:r>
                        <a:rPr lang="en-US" altLang="zh-CN" sz="2000" b="1">
                          <a:latin typeface="楷体_GB2312" pitchFamily="49" charset="-122"/>
                        </a:rPr>
                        <a:t>+1</a:t>
                      </a:r>
                      <a:endParaRPr lang="zh-CN" altLang="en-US" sz="2000" b="1">
                        <a:latin typeface="楷体_GB2312" pitchFamily="49" charset="-122"/>
                      </a:endParaRP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楷体_GB2312" pitchFamily="49" charset="-122"/>
                        </a:rPr>
                        <a:t>…</a:t>
                      </a:r>
                      <a:endParaRPr lang="zh-CN" altLang="en-US" sz="2000" b="1">
                        <a:latin typeface="楷体_GB2312" pitchFamily="49" charset="-122"/>
                      </a:endParaRP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latin typeface="楷体_GB2312" pitchFamily="49" charset="-122"/>
                        </a:rPr>
                        <a:t>字块</a:t>
                      </a:r>
                      <a:r>
                        <a:rPr lang="en-US" altLang="zh-CN" sz="2000" b="1">
                          <a:latin typeface="楷体_GB2312" pitchFamily="49" charset="-122"/>
                        </a:rPr>
                        <a:t>2</a:t>
                      </a:r>
                      <a:r>
                        <a:rPr lang="en-US" altLang="zh-CN" sz="2000" b="1" baseline="30000">
                          <a:latin typeface="楷体_GB2312" pitchFamily="49" charset="-122"/>
                        </a:rPr>
                        <a:t>c+1</a:t>
                      </a:r>
                      <a:r>
                        <a:rPr lang="en-US" altLang="zh-CN" sz="2000" b="1">
                          <a:latin typeface="楷体_GB2312" pitchFamily="49" charset="-122"/>
                        </a:rPr>
                        <a:t>-1</a:t>
                      </a:r>
                      <a:endParaRPr lang="zh-CN" altLang="en-US" sz="2000" b="1">
                        <a:latin typeface="楷体_GB2312" pitchFamily="49" charset="-122"/>
                      </a:endParaRP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latin typeface="楷体_GB2312" pitchFamily="49" charset="-122"/>
                        </a:rPr>
                        <a:t>字块</a:t>
                      </a:r>
                      <a:r>
                        <a:rPr lang="en-US" altLang="zh-CN" sz="2000" b="1">
                          <a:latin typeface="楷体_GB2312" pitchFamily="49" charset="-122"/>
                        </a:rPr>
                        <a:t>2</a:t>
                      </a:r>
                      <a:r>
                        <a:rPr lang="en-US" altLang="zh-CN" sz="2000" b="1" baseline="30000">
                          <a:latin typeface="楷体_GB2312" pitchFamily="49" charset="-122"/>
                        </a:rPr>
                        <a:t>c+1</a:t>
                      </a:r>
                      <a:endParaRPr lang="zh-CN" altLang="en-US" sz="2000" b="1">
                        <a:latin typeface="楷体_GB2312" pitchFamily="49" charset="-122"/>
                      </a:endParaRP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楷体_GB2312" pitchFamily="49" charset="-122"/>
                        </a:rPr>
                        <a:t>…</a:t>
                      </a:r>
                      <a:endParaRPr lang="zh-CN" altLang="en-US" sz="2000" b="1">
                        <a:latin typeface="楷体_GB2312" pitchFamily="49" charset="-122"/>
                      </a:endParaRP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9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latin typeface="楷体_GB2312" pitchFamily="49" charset="-122"/>
                        </a:rPr>
                        <a:t>字块</a:t>
                      </a:r>
                      <a:r>
                        <a:rPr lang="en-US" altLang="zh-CN" sz="2000" b="1">
                          <a:latin typeface="楷体_GB2312" pitchFamily="49" charset="-122"/>
                        </a:rPr>
                        <a:t>2</a:t>
                      </a:r>
                      <a:r>
                        <a:rPr lang="en-US" altLang="zh-CN" sz="2000" b="1" baseline="30000">
                          <a:latin typeface="楷体_GB2312" pitchFamily="49" charset="-122"/>
                        </a:rPr>
                        <a:t>m</a:t>
                      </a:r>
                      <a:r>
                        <a:rPr lang="en-US" altLang="zh-CN" sz="2000" b="1">
                          <a:latin typeface="楷体_GB2312" pitchFamily="49" charset="-122"/>
                        </a:rPr>
                        <a:t>-1</a:t>
                      </a:r>
                      <a:endParaRPr lang="zh-CN" altLang="en-US" sz="2000" b="1">
                        <a:latin typeface="楷体_GB2312" pitchFamily="49" charset="-122"/>
                      </a:endParaRP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9725" name="文本框 1015856">
            <a:extLst>
              <a:ext uri="{FF2B5EF4-FFF2-40B4-BE49-F238E27FC236}">
                <a16:creationId xmlns:a16="http://schemas.microsoft.com/office/drawing/2014/main" id="{980B5F72-6856-48F5-ADDD-9E997CD83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800" y="141287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ea typeface="楷体_GB2312" pitchFamily="49" charset="-122"/>
              </a:rPr>
              <a:t>主存储器</a:t>
            </a:r>
          </a:p>
        </p:txBody>
      </p:sp>
      <p:graphicFrame>
        <p:nvGraphicFramePr>
          <p:cNvPr id="1015885" name="表格 1015884">
            <a:extLst>
              <a:ext uri="{FF2B5EF4-FFF2-40B4-BE49-F238E27FC236}">
                <a16:creationId xmlns:a16="http://schemas.microsoft.com/office/drawing/2014/main" id="{AFC55314-ED77-4D0A-BA33-83398D37E6AC}"/>
              </a:ext>
            </a:extLst>
          </p:cNvPr>
          <p:cNvGraphicFramePr/>
          <p:nvPr/>
        </p:nvGraphicFramePr>
        <p:xfrm>
          <a:off x="4427538" y="1844675"/>
          <a:ext cx="1439862" cy="1584816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latin typeface="楷体_GB2312" pitchFamily="49" charset="-122"/>
                        </a:rPr>
                        <a:t>字块</a:t>
                      </a:r>
                      <a:r>
                        <a:rPr lang="en-US" altLang="zh-CN" sz="2000" b="1">
                          <a:latin typeface="楷体_GB2312" pitchFamily="49" charset="-122"/>
                        </a:rPr>
                        <a:t>0</a:t>
                      </a:r>
                      <a:endParaRPr lang="zh-CN" altLang="en-US" sz="2000" b="1">
                        <a:latin typeface="楷体_GB2312" pitchFamily="49" charset="-122"/>
                      </a:endParaRPr>
                    </a:p>
                  </a:txBody>
                  <a:tcPr marT="45702" marB="4570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latin typeface="楷体_GB2312" pitchFamily="49" charset="-122"/>
                        </a:rPr>
                        <a:t>字块</a:t>
                      </a:r>
                      <a:r>
                        <a:rPr lang="en-US" altLang="zh-CN" sz="2000" b="1">
                          <a:latin typeface="楷体_GB2312" pitchFamily="49" charset="-122"/>
                        </a:rPr>
                        <a:t>1</a:t>
                      </a:r>
                      <a:endParaRPr lang="zh-CN" altLang="en-US" sz="2000" b="1">
                        <a:latin typeface="楷体_GB2312" pitchFamily="49" charset="-122"/>
                      </a:endParaRPr>
                    </a:p>
                  </a:txBody>
                  <a:tcPr marT="45702" marB="4570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楷体_GB2312" pitchFamily="49" charset="-122"/>
                        </a:rPr>
                        <a:t>…</a:t>
                      </a:r>
                      <a:endParaRPr lang="zh-CN" altLang="en-US" sz="2000" b="1">
                        <a:latin typeface="楷体_GB2312" pitchFamily="49" charset="-122"/>
                      </a:endParaRPr>
                    </a:p>
                  </a:txBody>
                  <a:tcPr marT="45702" marB="4570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latin typeface="楷体_GB2312" pitchFamily="49" charset="-122"/>
                        </a:rPr>
                        <a:t>字块</a:t>
                      </a:r>
                      <a:r>
                        <a:rPr lang="en-US" altLang="zh-CN" sz="2000" b="1">
                          <a:latin typeface="楷体_GB2312" pitchFamily="49" charset="-122"/>
                        </a:rPr>
                        <a:t>2</a:t>
                      </a:r>
                      <a:r>
                        <a:rPr lang="en-US" altLang="zh-CN" sz="2000" b="1" baseline="30000">
                          <a:latin typeface="楷体_GB2312" pitchFamily="49" charset="-122"/>
                        </a:rPr>
                        <a:t>c</a:t>
                      </a:r>
                      <a:r>
                        <a:rPr lang="en-US" altLang="zh-CN" sz="2000" b="1">
                          <a:latin typeface="楷体_GB2312" pitchFamily="49" charset="-122"/>
                        </a:rPr>
                        <a:t>-1</a:t>
                      </a:r>
                      <a:endParaRPr lang="zh-CN" altLang="en-US" sz="2000" b="1">
                        <a:latin typeface="楷体_GB2312" pitchFamily="49" charset="-122"/>
                      </a:endParaRPr>
                    </a:p>
                  </a:txBody>
                  <a:tcPr marT="45702" marB="4570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38" name="文本框 1015883">
            <a:extLst>
              <a:ext uri="{FF2B5EF4-FFF2-40B4-BE49-F238E27FC236}">
                <a16:creationId xmlns:a16="http://schemas.microsoft.com/office/drawing/2014/main" id="{19E32E2D-DEF8-45E5-B0FB-C062F09FA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613" y="1427163"/>
            <a:ext cx="947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ea typeface="楷体_GB2312" pitchFamily="49" charset="-122"/>
              </a:rPr>
              <a:t>Cache</a:t>
            </a:r>
          </a:p>
        </p:txBody>
      </p:sp>
      <p:sp>
        <p:nvSpPr>
          <p:cNvPr id="29739" name="直接连接符 1015885">
            <a:extLst>
              <a:ext uri="{FF2B5EF4-FFF2-40B4-BE49-F238E27FC236}">
                <a16:creationId xmlns:a16="http://schemas.microsoft.com/office/drawing/2014/main" id="{4FF4CAF8-D7BE-4D60-8549-0591748736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2060575"/>
            <a:ext cx="1081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0" name="直接连接符 1015886">
            <a:extLst>
              <a:ext uri="{FF2B5EF4-FFF2-40B4-BE49-F238E27FC236}">
                <a16:creationId xmlns:a16="http://schemas.microsoft.com/office/drawing/2014/main" id="{420AF261-3161-4AD1-94B2-60F1DB9B57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2492375"/>
            <a:ext cx="1081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1" name="直接连接符 1015887">
            <a:extLst>
              <a:ext uri="{FF2B5EF4-FFF2-40B4-BE49-F238E27FC236}">
                <a16:creationId xmlns:a16="http://schemas.microsoft.com/office/drawing/2014/main" id="{4572D4A0-C90C-46BF-BEE6-A422CD229D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213100"/>
            <a:ext cx="10810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2" name="直接连接符 1015888">
            <a:extLst>
              <a:ext uri="{FF2B5EF4-FFF2-40B4-BE49-F238E27FC236}">
                <a16:creationId xmlns:a16="http://schemas.microsoft.com/office/drawing/2014/main" id="{E578389F-E4AC-46CF-BA4B-D41E4A8BD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060575"/>
            <a:ext cx="1081088" cy="158432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3" name="直接连接符 1015889">
            <a:extLst>
              <a:ext uri="{FF2B5EF4-FFF2-40B4-BE49-F238E27FC236}">
                <a16:creationId xmlns:a16="http://schemas.microsoft.com/office/drawing/2014/main" id="{9DC3EA4D-D3EA-40B1-B2B4-C1CF5C784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492375"/>
            <a:ext cx="1081088" cy="1584325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4" name="直接连接符 1015890">
            <a:extLst>
              <a:ext uri="{FF2B5EF4-FFF2-40B4-BE49-F238E27FC236}">
                <a16:creationId xmlns:a16="http://schemas.microsoft.com/office/drawing/2014/main" id="{48D85514-3E94-4594-B43C-2015F4A9E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213100"/>
            <a:ext cx="1081088" cy="15113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5" name="直接连接符 1015891">
            <a:extLst>
              <a:ext uri="{FF2B5EF4-FFF2-40B4-BE49-F238E27FC236}">
                <a16:creationId xmlns:a16="http://schemas.microsoft.com/office/drawing/2014/main" id="{9D6638AD-46A8-4548-9DA6-64641C474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060575"/>
            <a:ext cx="1081088" cy="31686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6" name="直接连接符 1015892">
            <a:extLst>
              <a:ext uri="{FF2B5EF4-FFF2-40B4-BE49-F238E27FC236}">
                <a16:creationId xmlns:a16="http://schemas.microsoft.com/office/drawing/2014/main" id="{FDA7A567-53A2-4763-8299-74B67E6FE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213100"/>
            <a:ext cx="1081088" cy="2879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15949" name="表格 1015948">
            <a:extLst>
              <a:ext uri="{FF2B5EF4-FFF2-40B4-BE49-F238E27FC236}">
                <a16:creationId xmlns:a16="http://schemas.microsoft.com/office/drawing/2014/main" id="{E1AA207C-1E18-48DE-890C-3738FF8384DD}"/>
              </a:ext>
            </a:extLst>
          </p:cNvPr>
          <p:cNvGraphicFramePr/>
          <p:nvPr/>
        </p:nvGraphicFramePr>
        <p:xfrm>
          <a:off x="323850" y="4221163"/>
          <a:ext cx="4679950" cy="1981200"/>
        </p:xfrm>
        <a:graphic>
          <a:graphicData uri="http://schemas.openxmlformats.org/drawingml/2006/table">
            <a:tbl>
              <a:tblPr/>
              <a:tblGrid>
                <a:gridCol w="130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6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缓存块号</a:t>
                      </a:r>
                      <a:r>
                        <a:rPr lang="en-US" altLang="zh-CN" sz="2000" b="1"/>
                        <a:t>i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/>
                        <a:t>主存块号</a:t>
                      </a:r>
                      <a:r>
                        <a:rPr lang="en-US" altLang="zh-CN" sz="2000" b="1"/>
                        <a:t>j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/>
                        <a:t>0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/>
                        <a:t>0</a:t>
                      </a:r>
                      <a:r>
                        <a:rPr lang="zh-CN" altLang="en-US" sz="2000" b="1"/>
                        <a:t>，</a:t>
                      </a:r>
                      <a:r>
                        <a:rPr lang="en-US" altLang="zh-CN" sz="2000" b="1"/>
                        <a:t>C</a:t>
                      </a:r>
                      <a:r>
                        <a:rPr lang="zh-CN" altLang="en-US" sz="2000" b="1"/>
                        <a:t>，</a:t>
                      </a:r>
                      <a:r>
                        <a:rPr lang="en-US" altLang="zh-CN" sz="2000" b="1"/>
                        <a:t>……</a:t>
                      </a:r>
                      <a:r>
                        <a:rPr lang="zh-CN" altLang="en-US" sz="2000" b="1"/>
                        <a:t>，</a:t>
                      </a:r>
                      <a:r>
                        <a:rPr lang="en-US" altLang="zh-CN" sz="2000" b="1"/>
                        <a:t>2</a:t>
                      </a:r>
                      <a:r>
                        <a:rPr lang="en-US" altLang="zh-CN" sz="2000" b="1" baseline="30000"/>
                        <a:t>m</a:t>
                      </a:r>
                      <a:r>
                        <a:rPr lang="en-US" altLang="zh-CN" sz="2000" b="1"/>
                        <a:t>-C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/>
                        <a:t>1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dirty="0"/>
                        <a:t>1</a:t>
                      </a:r>
                      <a:r>
                        <a:rPr lang="zh-CN" altLang="en-US" sz="2000" b="1" dirty="0"/>
                        <a:t>， </a:t>
                      </a:r>
                      <a:r>
                        <a:rPr lang="en-US" altLang="zh-CN" sz="2000" b="1"/>
                        <a:t>C</a:t>
                      </a:r>
                      <a:r>
                        <a:rPr lang="zh-CN" altLang="en-US" sz="2000" b="1"/>
                        <a:t>＋</a:t>
                      </a:r>
                      <a:r>
                        <a:rPr lang="en-US" altLang="zh-CN" sz="2000" b="1"/>
                        <a:t>1</a:t>
                      </a:r>
                      <a:r>
                        <a:rPr lang="zh-CN" altLang="en-US" sz="2000" b="1"/>
                        <a:t>，</a:t>
                      </a:r>
                      <a:r>
                        <a:rPr lang="en-US" altLang="zh-CN" sz="2000" b="1"/>
                        <a:t>……</a:t>
                      </a:r>
                      <a:r>
                        <a:rPr lang="zh-CN" altLang="en-US" sz="2000" b="1"/>
                        <a:t>，</a:t>
                      </a:r>
                      <a:r>
                        <a:rPr lang="en-US" altLang="zh-CN" sz="2000" b="1"/>
                        <a:t>2</a:t>
                      </a:r>
                      <a:r>
                        <a:rPr lang="en-US" altLang="zh-CN" sz="2000" b="1" baseline="30000"/>
                        <a:t>m</a:t>
                      </a:r>
                      <a:r>
                        <a:rPr lang="en-US" altLang="zh-CN" sz="2000" b="1"/>
                        <a:t>-C</a:t>
                      </a:r>
                      <a:r>
                        <a:rPr lang="zh-CN" altLang="en-US" sz="2000" b="1"/>
                        <a:t>＋</a:t>
                      </a:r>
                      <a:r>
                        <a:rPr lang="en-US" altLang="zh-CN" sz="2000" b="1"/>
                        <a:t>1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/>
                        <a:t>……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/>
                        <a:t>……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/>
                        <a:t>C-1</a:t>
                      </a:r>
                      <a:endParaRPr lang="zh-CN" altLang="en-US" sz="20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/>
                        <a:t>C-1</a:t>
                      </a:r>
                      <a:r>
                        <a:rPr lang="zh-CN" altLang="en-US" sz="2000" b="1"/>
                        <a:t>，</a:t>
                      </a:r>
                      <a:r>
                        <a:rPr lang="en-US" altLang="zh-CN" sz="2000" b="1"/>
                        <a:t>2C-1, ……</a:t>
                      </a:r>
                      <a:r>
                        <a:rPr lang="zh-CN" altLang="en-US" sz="2000" b="1"/>
                        <a:t>，</a:t>
                      </a:r>
                      <a:r>
                        <a:rPr lang="en-US" altLang="zh-CN" sz="2000" b="1"/>
                        <a:t>2</a:t>
                      </a:r>
                      <a:r>
                        <a:rPr lang="en-US" altLang="zh-CN" sz="2000" b="1" baseline="30000"/>
                        <a:t>m</a:t>
                      </a:r>
                      <a:r>
                        <a:rPr lang="en-US" altLang="zh-CN" sz="2000" b="1"/>
                        <a:t>-1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792577">
            <a:extLst>
              <a:ext uri="{FF2B5EF4-FFF2-40B4-BE49-F238E27FC236}">
                <a16:creationId xmlns:a16="http://schemas.microsoft.com/office/drawing/2014/main" id="{05A19377-2CA4-47E8-94A0-C9CFFE93E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</a:t>
            </a:r>
          </a:p>
        </p:txBody>
      </p:sp>
      <p:sp>
        <p:nvSpPr>
          <p:cNvPr id="4098" name="文本占位符 792578">
            <a:extLst>
              <a:ext uri="{FF2B5EF4-FFF2-40B4-BE49-F238E27FC236}">
                <a16:creationId xmlns:a16="http://schemas.microsoft.com/office/drawing/2014/main" id="{C75A137C-22D4-4BEA-81BC-9F9BC04AE2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b="1">
                <a:latin typeface="楷体_GB2312" pitchFamily="49" charset="-122"/>
              </a:rPr>
              <a:t>4.1 </a:t>
            </a:r>
            <a:r>
              <a:rPr lang="zh-CN" altLang="en-US" b="1">
                <a:latin typeface="楷体_GB2312" pitchFamily="49" charset="-122"/>
              </a:rPr>
              <a:t>概述</a:t>
            </a:r>
          </a:p>
          <a:p>
            <a:pPr>
              <a:buFont typeface="Wingdings" panose="05000000000000000000" pitchFamily="2" charset="2"/>
              <a:buChar char="ü"/>
            </a:pPr>
            <a:endParaRPr lang="zh-CN" altLang="en-US" b="1">
              <a:latin typeface="楷体_GB2312" pitchFamily="49" charset="-12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b="1">
                <a:latin typeface="楷体_GB2312" pitchFamily="49" charset="-122"/>
              </a:rPr>
              <a:t>4.2 </a:t>
            </a:r>
            <a:r>
              <a:rPr lang="zh-CN" altLang="en-US" b="1">
                <a:latin typeface="楷体_GB2312" pitchFamily="49" charset="-122"/>
              </a:rPr>
              <a:t>主存储器</a:t>
            </a:r>
          </a:p>
          <a:p>
            <a:pPr lvl="1"/>
            <a:endParaRPr lang="zh-CN" altLang="en-US" b="1">
              <a:latin typeface="楷体_GB2312" pitchFamily="49" charset="-122"/>
            </a:endParaRPr>
          </a:p>
          <a:p>
            <a:r>
              <a:rPr lang="en-US" altLang="zh-CN" b="1">
                <a:solidFill>
                  <a:srgbClr val="A50021"/>
                </a:solidFill>
                <a:latin typeface="楷体_GB2312" pitchFamily="49" charset="-122"/>
              </a:rPr>
              <a:t>4.3 </a:t>
            </a: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</a:rPr>
              <a:t>高速缓冲存储器</a:t>
            </a:r>
          </a:p>
          <a:p>
            <a:endParaRPr lang="zh-CN" altLang="en-US" b="1">
              <a:solidFill>
                <a:srgbClr val="A50021"/>
              </a:solidFill>
              <a:latin typeface="楷体_GB2312" pitchFamily="49" charset="-122"/>
            </a:endParaRPr>
          </a:p>
          <a:p>
            <a:r>
              <a:rPr lang="en-US" altLang="zh-CN" b="1">
                <a:solidFill>
                  <a:srgbClr val="A50021"/>
                </a:solidFill>
                <a:latin typeface="楷体_GB2312" pitchFamily="49" charset="-122"/>
              </a:rPr>
              <a:t>4.4 </a:t>
            </a: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</a:rPr>
              <a:t>辅助存储器</a:t>
            </a:r>
          </a:p>
        </p:txBody>
      </p:sp>
      <p:graphicFrame>
        <p:nvGraphicFramePr>
          <p:cNvPr id="4099" name="对象 792585">
            <a:extLst>
              <a:ext uri="{FF2B5EF4-FFF2-40B4-BE49-F238E27FC236}">
                <a16:creationId xmlns:a16="http://schemas.microsoft.com/office/drawing/2014/main" id="{685420F5-E439-41DF-B669-4A9299C56ECB}"/>
              </a:ext>
            </a:extLst>
          </p:cNvPr>
          <p:cNvGraphicFramePr>
            <a:graphicFrameLocks/>
          </p:cNvGraphicFramePr>
          <p:nvPr/>
        </p:nvGraphicFramePr>
        <p:xfrm>
          <a:off x="5072063" y="5445125"/>
          <a:ext cx="13716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4" imgW="1371429" imgH="1200318" progId="Paint.Picture">
                  <p:embed/>
                </p:oleObj>
              </mc:Choice>
              <mc:Fallback>
                <p:oleObj r:id="rId4" imgW="1371429" imgH="1200318" progId="Paint.Picture">
                  <p:embed/>
                  <p:pic>
                    <p:nvPicPr>
                      <p:cNvPr id="0" name="对象 79258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5445125"/>
                        <a:ext cx="13716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0" name="图片 792586" descr="光驱-4">
            <a:extLst>
              <a:ext uri="{FF2B5EF4-FFF2-40B4-BE49-F238E27FC236}">
                <a16:creationId xmlns:a16="http://schemas.microsoft.com/office/drawing/2014/main" id="{7C5D96CD-989F-4E9E-892B-8FB0FE3CD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195888"/>
            <a:ext cx="2016125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792587" descr="硬盘-2">
            <a:extLst>
              <a:ext uri="{FF2B5EF4-FFF2-40B4-BE49-F238E27FC236}">
                <a16:creationId xmlns:a16="http://schemas.microsoft.com/office/drawing/2014/main" id="{092C701D-BAF9-4A41-8A7F-9F77CB119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5513388"/>
            <a:ext cx="1404937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792588" descr="b050102">
            <a:hlinkClick r:id="rId8"/>
            <a:extLst>
              <a:ext uri="{FF2B5EF4-FFF2-40B4-BE49-F238E27FC236}">
                <a16:creationId xmlns:a16="http://schemas.microsoft.com/office/drawing/2014/main" id="{118EFEA6-A557-4372-95F5-37C22CCAC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5721350"/>
            <a:ext cx="782637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图片 792589" descr="b07_3t2">
            <a:extLst>
              <a:ext uri="{FF2B5EF4-FFF2-40B4-BE49-F238E27FC236}">
                <a16:creationId xmlns:a16="http://schemas.microsoft.com/office/drawing/2014/main" id="{EFDCD95D-027A-43A4-A5C6-8E0235873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5805488"/>
            <a:ext cx="12573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074180">
            <a:extLst>
              <a:ext uri="{FF2B5EF4-FFF2-40B4-BE49-F238E27FC236}">
                <a16:creationId xmlns:a16="http://schemas.microsoft.com/office/drawing/2014/main" id="{1D7242B0-856E-4B5E-B974-EFA104FEC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</a:rPr>
              <a:t>直接映象（续）</a:t>
            </a:r>
          </a:p>
        </p:txBody>
      </p:sp>
      <p:graphicFrame>
        <p:nvGraphicFramePr>
          <p:cNvPr id="30722" name="内容占位符 1074179">
            <a:extLst>
              <a:ext uri="{FF2B5EF4-FFF2-40B4-BE49-F238E27FC236}">
                <a16:creationId xmlns:a16="http://schemas.microsoft.com/office/drawing/2014/main" id="{3A3B9329-4DD9-4661-A57A-1370E781A6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3" y="1341438"/>
          <a:ext cx="7288212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r:id="rId4" imgW="7287642" imgH="4610744" progId="Paint.Picture">
                  <p:embed/>
                </p:oleObj>
              </mc:Choice>
              <mc:Fallback>
                <p:oleObj r:id="rId4" imgW="7287642" imgH="4610744" progId="Paint.Picture">
                  <p:embed/>
                  <p:pic>
                    <p:nvPicPr>
                      <p:cNvPr id="0" name="内容占位符 1074179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41438"/>
                        <a:ext cx="7288212" cy="46101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081345">
            <a:extLst>
              <a:ext uri="{FF2B5EF4-FFF2-40B4-BE49-F238E27FC236}">
                <a16:creationId xmlns:a16="http://schemas.microsoft.com/office/drawing/2014/main" id="{15F56A72-EAD4-4619-BE99-85D1C14BB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直接映象（续）</a:t>
            </a:r>
          </a:p>
        </p:txBody>
      </p:sp>
      <p:graphicFrame>
        <p:nvGraphicFramePr>
          <p:cNvPr id="32770" name="内容占位符 1081346">
            <a:extLst>
              <a:ext uri="{FF2B5EF4-FFF2-40B4-BE49-F238E27FC236}">
                <a16:creationId xmlns:a16="http://schemas.microsoft.com/office/drawing/2014/main" id="{896C21AE-A6FE-493F-9943-E211156D02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93863" y="1268413"/>
          <a:ext cx="5756275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r:id="rId4" imgW="4133850" imgH="3124200" progId="Word.Picture.8">
                  <p:embed/>
                </p:oleObj>
              </mc:Choice>
              <mc:Fallback>
                <p:oleObj r:id="rId4" imgW="4133850" imgH="3124200" progId="Word.Picture.8">
                  <p:embed/>
                  <p:pic>
                    <p:nvPicPr>
                      <p:cNvPr id="0" name="内容占位符 1081346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68413"/>
                        <a:ext cx="5756275" cy="48577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文本框 1081347">
            <a:extLst>
              <a:ext uri="{FF2B5EF4-FFF2-40B4-BE49-F238E27FC236}">
                <a16:creationId xmlns:a16="http://schemas.microsoft.com/office/drawing/2014/main" id="{C2EF6C31-90FD-4EE1-BE1E-6DF38F63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938" y="1557338"/>
            <a:ext cx="90805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  </a:t>
            </a:r>
            <a:r>
              <a:rPr lang="zh-CN" altLang="en-US"/>
              <a:t>字块号</a:t>
            </a:r>
          </a:p>
          <a:p>
            <a:pPr algn="ctr"/>
            <a:r>
              <a:rPr lang="en-US" altLang="zh-CN"/>
              <a:t>0</a:t>
            </a:r>
          </a:p>
          <a:p>
            <a:pPr algn="ctr"/>
            <a:r>
              <a:rPr lang="en-US" altLang="zh-CN"/>
              <a:t>1</a:t>
            </a:r>
          </a:p>
          <a:p>
            <a:pPr algn="ctr"/>
            <a:r>
              <a:rPr lang="en-US" altLang="zh-CN"/>
              <a:t>2</a:t>
            </a:r>
          </a:p>
          <a:p>
            <a:pPr algn="ctr"/>
            <a:r>
              <a:rPr lang="en-US" altLang="zh-CN"/>
              <a:t>3</a:t>
            </a:r>
          </a:p>
          <a:p>
            <a:pPr algn="ctr"/>
            <a:r>
              <a:rPr lang="en-US" altLang="zh-CN"/>
              <a:t>4</a:t>
            </a:r>
          </a:p>
          <a:p>
            <a:pPr algn="ctr"/>
            <a:r>
              <a:rPr lang="en-US" altLang="zh-CN"/>
              <a:t>5</a:t>
            </a:r>
          </a:p>
          <a:p>
            <a:pPr algn="ctr"/>
            <a:r>
              <a:rPr lang="en-US" altLang="zh-CN"/>
              <a:t>6</a:t>
            </a:r>
          </a:p>
          <a:p>
            <a:pPr algn="ctr"/>
            <a:r>
              <a:rPr lang="en-US" altLang="zh-CN"/>
              <a:t>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086465">
            <a:extLst>
              <a:ext uri="{FF2B5EF4-FFF2-40B4-BE49-F238E27FC236}">
                <a16:creationId xmlns:a16="http://schemas.microsoft.com/office/drawing/2014/main" id="{CF9C6E8B-ECE4-45B1-A0CA-6A3F4AA9D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</a:rPr>
              <a:t>直接映象（续）</a:t>
            </a:r>
          </a:p>
        </p:txBody>
      </p:sp>
      <p:sp>
        <p:nvSpPr>
          <p:cNvPr id="34818" name="文本占位符 1086466">
            <a:extLst>
              <a:ext uri="{FF2B5EF4-FFF2-40B4-BE49-F238E27FC236}">
                <a16:creationId xmlns:a16="http://schemas.microsoft.com/office/drawing/2014/main" id="{2A9FD1AF-3575-4A4C-93C1-81A79CDECA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/>
              <a:t>优点：实现简单，只需利用主存地址的某些位直接判断，就可确定所需字块是否在缓存中。</a:t>
            </a:r>
          </a:p>
          <a:p>
            <a:endParaRPr lang="zh-CN" altLang="en-US" sz="2800" b="1"/>
          </a:p>
          <a:p>
            <a:r>
              <a:rPr lang="zh-CN" altLang="en-US" sz="2800" b="1"/>
              <a:t>缺点：效率低。因为每个主存块固定地对应某个缓存块（有</a:t>
            </a:r>
            <a:r>
              <a:rPr lang="en-US" altLang="zh-CN" sz="2800" b="1"/>
              <a:t>2</a:t>
            </a:r>
            <a:r>
              <a:rPr lang="en-US" altLang="zh-CN" sz="2800" b="1" baseline="30000"/>
              <a:t>t</a:t>
            </a:r>
            <a:r>
              <a:rPr lang="zh-CN" altLang="en-US" sz="2800" b="1"/>
              <a:t>个主存字块对应同一个</a:t>
            </a:r>
            <a:r>
              <a:rPr lang="en-US" altLang="zh-CN" sz="2800" b="1"/>
              <a:t>Cache</a:t>
            </a:r>
            <a:r>
              <a:rPr lang="zh-CN" altLang="en-US" sz="2800" b="1"/>
              <a:t>字块），如果这</a:t>
            </a:r>
            <a:r>
              <a:rPr lang="en-US" altLang="zh-CN" sz="2800" b="1"/>
              <a:t>2</a:t>
            </a:r>
            <a:r>
              <a:rPr lang="en-US" altLang="zh-CN" sz="2800" b="1" baseline="30000"/>
              <a:t>t</a:t>
            </a:r>
            <a:r>
              <a:rPr lang="zh-CN" altLang="en-US" sz="2800" b="1"/>
              <a:t>个字块中有两个或两个以上的主存字块要调入</a:t>
            </a:r>
            <a:r>
              <a:rPr lang="en-US" altLang="zh-CN" sz="2800" b="1"/>
              <a:t>Cache</a:t>
            </a:r>
            <a:r>
              <a:rPr lang="zh-CN" altLang="en-US" sz="2800" b="1"/>
              <a:t>，必然会发生冲突。这时，即使</a:t>
            </a:r>
            <a:r>
              <a:rPr lang="en-US" altLang="zh-CN" sz="2800" b="1"/>
              <a:t>Cache</a:t>
            </a:r>
            <a:r>
              <a:rPr lang="zh-CN" altLang="en-US" sz="2800" b="1"/>
              <a:t>中还有很多空闲块也无法占用，使缓存的空间得不到充分的利用。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018881">
            <a:extLst>
              <a:ext uri="{FF2B5EF4-FFF2-40B4-BE49-F238E27FC236}">
                <a16:creationId xmlns:a16="http://schemas.microsoft.com/office/drawing/2014/main" id="{B4AE6213-EA1D-4A47-95F9-02D51C251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全相联映像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5842" name="内容占位符 1018882">
            <a:extLst>
              <a:ext uri="{FF2B5EF4-FFF2-40B4-BE49-F238E27FC236}">
                <a16:creationId xmlns:a16="http://schemas.microsoft.com/office/drawing/2014/main" id="{57377E6A-A272-4E75-B5D6-E057C3A910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16238" y="960438"/>
          <a:ext cx="4862512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r:id="rId4" imgW="2762250" imgH="2466975" progId="Word.Picture.8">
                  <p:embed/>
                </p:oleObj>
              </mc:Choice>
              <mc:Fallback>
                <p:oleObj r:id="rId4" imgW="2762250" imgH="2466975" progId="Word.Picture.8">
                  <p:embed/>
                  <p:pic>
                    <p:nvPicPr>
                      <p:cNvPr id="0" name="内容占位符 1018882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960438"/>
                        <a:ext cx="4862512" cy="434022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文本框 1018884">
            <a:extLst>
              <a:ext uri="{FF2B5EF4-FFF2-40B4-BE49-F238E27FC236}">
                <a16:creationId xmlns:a16="http://schemas.microsoft.com/office/drawing/2014/main" id="{FC6FFCD5-CC5A-4241-A872-BF0BCE3E2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3" y="1935163"/>
            <a:ext cx="90805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标记</a:t>
            </a:r>
          </a:p>
        </p:txBody>
      </p:sp>
      <p:sp>
        <p:nvSpPr>
          <p:cNvPr id="35844" name="文本框 1018885">
            <a:extLst>
              <a:ext uri="{FF2B5EF4-FFF2-40B4-BE49-F238E27FC236}">
                <a16:creationId xmlns:a16="http://schemas.microsoft.com/office/drawing/2014/main" id="{2FEF3238-ECC9-4FEB-8153-709233FC9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2351088"/>
            <a:ext cx="90805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标记</a:t>
            </a:r>
          </a:p>
        </p:txBody>
      </p:sp>
      <p:sp>
        <p:nvSpPr>
          <p:cNvPr id="35845" name="文本框 1018886">
            <a:extLst>
              <a:ext uri="{FF2B5EF4-FFF2-40B4-BE49-F238E27FC236}">
                <a16:creationId xmlns:a16="http://schemas.microsoft.com/office/drawing/2014/main" id="{1230FF18-3020-41BB-9FAE-FB12CC8FE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3159125"/>
            <a:ext cx="908050" cy="35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标记</a:t>
            </a:r>
          </a:p>
        </p:txBody>
      </p:sp>
      <p:graphicFrame>
        <p:nvGraphicFramePr>
          <p:cNvPr id="1018907" name="表格 1018906">
            <a:extLst>
              <a:ext uri="{FF2B5EF4-FFF2-40B4-BE49-F238E27FC236}">
                <a16:creationId xmlns:a16="http://schemas.microsoft.com/office/drawing/2014/main" id="{62613A84-498E-4B6C-A9F8-67DCB1237A4E}"/>
              </a:ext>
            </a:extLst>
          </p:cNvPr>
          <p:cNvGraphicFramePr/>
          <p:nvPr/>
        </p:nvGraphicFramePr>
        <p:xfrm>
          <a:off x="3265488" y="4654550"/>
          <a:ext cx="4691062" cy="465138"/>
        </p:xfrm>
        <a:graphic>
          <a:graphicData uri="http://schemas.openxmlformats.org/drawingml/2006/table">
            <a:tbl>
              <a:tblPr/>
              <a:tblGrid>
                <a:gridCol w="2346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4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/>
                        <a:t>主存字块标记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/>
                        <a:t>字块内地址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54" name="文本框 1018914">
            <a:extLst>
              <a:ext uri="{FF2B5EF4-FFF2-40B4-BE49-F238E27FC236}">
                <a16:creationId xmlns:a16="http://schemas.microsoft.com/office/drawing/2014/main" id="{52DAD581-4EDF-4AE8-839A-13F064A4F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65296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ea typeface="楷体_GB2312" pitchFamily="49" charset="-122"/>
              </a:rPr>
              <a:t>主存地址</a:t>
            </a:r>
          </a:p>
        </p:txBody>
      </p:sp>
      <p:sp>
        <p:nvSpPr>
          <p:cNvPr id="35855" name="文本框 1018915">
            <a:extLst>
              <a:ext uri="{FF2B5EF4-FFF2-40B4-BE49-F238E27FC236}">
                <a16:creationId xmlns:a16="http://schemas.microsoft.com/office/drawing/2014/main" id="{15A6B098-34F3-4D05-8D7E-2B85C8CEE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163" y="5097463"/>
            <a:ext cx="1389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ea typeface="楷体_GB2312" pitchFamily="49" charset="-122"/>
              </a:rPr>
              <a:t>m=t+c</a:t>
            </a:r>
            <a:r>
              <a:rPr lang="zh-CN" altLang="en-US" sz="2400" b="1">
                <a:ea typeface="楷体_GB2312" pitchFamily="49" charset="-122"/>
              </a:rPr>
              <a:t>位</a:t>
            </a:r>
          </a:p>
        </p:txBody>
      </p:sp>
      <p:sp>
        <p:nvSpPr>
          <p:cNvPr id="35856" name="文本框 1018916">
            <a:extLst>
              <a:ext uri="{FF2B5EF4-FFF2-40B4-BE49-F238E27FC236}">
                <a16:creationId xmlns:a16="http://schemas.microsoft.com/office/drawing/2014/main" id="{E58AFD57-B697-4919-9F05-07946756F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7463" y="5132388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ea typeface="楷体_GB2312" pitchFamily="49" charset="-122"/>
              </a:rPr>
              <a:t>b</a:t>
            </a:r>
            <a:r>
              <a:rPr lang="zh-CN" altLang="en-US" sz="2400" b="1">
                <a:ea typeface="楷体_GB2312" pitchFamily="49" charset="-122"/>
              </a:rPr>
              <a:t>位</a:t>
            </a:r>
          </a:p>
        </p:txBody>
      </p:sp>
      <p:sp>
        <p:nvSpPr>
          <p:cNvPr id="35857" name="文本框 1018917">
            <a:extLst>
              <a:ext uri="{FF2B5EF4-FFF2-40B4-BE49-F238E27FC236}">
                <a16:creationId xmlns:a16="http://schemas.microsoft.com/office/drawing/2014/main" id="{18465A15-0B83-480B-959E-3FE31AC00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608138"/>
            <a:ext cx="989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>
                <a:ea typeface="楷体_GB2312" pitchFamily="49" charset="-122"/>
              </a:rPr>
              <a:t>m=t+c</a:t>
            </a:r>
            <a:r>
              <a:rPr lang="zh-CN" altLang="en-US" b="1">
                <a:ea typeface="楷体_GB2312" pitchFamily="49" charset="-122"/>
              </a:rPr>
              <a:t>位</a:t>
            </a:r>
          </a:p>
        </p:txBody>
      </p:sp>
      <p:sp>
        <p:nvSpPr>
          <p:cNvPr id="35858" name="文本框 1018918">
            <a:extLst>
              <a:ext uri="{FF2B5EF4-FFF2-40B4-BE49-F238E27FC236}">
                <a16:creationId xmlns:a16="http://schemas.microsoft.com/office/drawing/2014/main" id="{B1147A55-B040-4773-8712-3EFBFB135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" y="5784850"/>
            <a:ext cx="9036050" cy="7397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>
                <a:ea typeface="楷体_GB2312" pitchFamily="49" charset="-122"/>
              </a:rPr>
              <a:t>Cache“</a:t>
            </a:r>
            <a:r>
              <a:rPr lang="zh-CN" altLang="en-US" sz="2000" b="1">
                <a:ea typeface="楷体_GB2312" pitchFamily="49" charset="-122"/>
              </a:rPr>
              <a:t>标记位”增多，比较位数增加；而且访问</a:t>
            </a:r>
            <a:r>
              <a:rPr lang="en-US" altLang="zh-CN" sz="2000" b="1">
                <a:ea typeface="楷体_GB2312" pitchFamily="49" charset="-122"/>
              </a:rPr>
              <a:t>Cache</a:t>
            </a:r>
            <a:r>
              <a:rPr lang="zh-CN" altLang="en-US" sz="2000" b="1">
                <a:ea typeface="楷体_GB2312" pitchFamily="49" charset="-122"/>
              </a:rPr>
              <a:t>时需要和</a:t>
            </a:r>
            <a:r>
              <a:rPr lang="en-US" altLang="zh-CN" sz="2000" b="1">
                <a:ea typeface="楷体_GB2312" pitchFamily="49" charset="-122"/>
              </a:rPr>
              <a:t>Cache</a:t>
            </a:r>
            <a:r>
              <a:rPr lang="zh-CN" altLang="en-US" sz="2000" b="1">
                <a:ea typeface="楷体_GB2312" pitchFamily="49" charset="-122"/>
              </a:rPr>
              <a:t>的全部“标记”进行比较，才能判断出所访问的主存地址的内容是否已在</a:t>
            </a:r>
            <a:r>
              <a:rPr lang="en-US" altLang="zh-CN" sz="2000" b="1">
                <a:ea typeface="楷体_GB2312" pitchFamily="49" charset="-122"/>
              </a:rPr>
              <a:t>Cache</a:t>
            </a:r>
            <a:r>
              <a:rPr lang="zh-CN" altLang="en-US" sz="2000" b="1">
                <a:ea typeface="楷体_GB2312" pitchFamily="49" charset="-122"/>
              </a:rPr>
              <a:t>内。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020929">
            <a:extLst>
              <a:ext uri="{FF2B5EF4-FFF2-40B4-BE49-F238E27FC236}">
                <a16:creationId xmlns:a16="http://schemas.microsoft.com/office/drawing/2014/main" id="{C07A8657-D5CB-4498-940D-0AFD51F21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全相联映像（续）</a:t>
            </a:r>
          </a:p>
        </p:txBody>
      </p:sp>
      <p:graphicFrame>
        <p:nvGraphicFramePr>
          <p:cNvPr id="37890" name="内容占位符 1020930">
            <a:extLst>
              <a:ext uri="{FF2B5EF4-FFF2-40B4-BE49-F238E27FC236}">
                <a16:creationId xmlns:a16="http://schemas.microsoft.com/office/drawing/2014/main" id="{CA411AF4-2571-443F-B8F2-18F922E0E8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0825" y="1268413"/>
          <a:ext cx="6100763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r:id="rId3" imgW="4286250" imgH="3057525" progId="Word.Picture.8">
                  <p:embed/>
                </p:oleObj>
              </mc:Choice>
              <mc:Fallback>
                <p:oleObj r:id="rId3" imgW="4286250" imgH="3057525" progId="Word.Picture.8">
                  <p:embed/>
                  <p:pic>
                    <p:nvPicPr>
                      <p:cNvPr id="0" name="内容占位符 102093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1268413"/>
                        <a:ext cx="6100763" cy="48577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文本框 1020931">
            <a:extLst>
              <a:ext uri="{FF2B5EF4-FFF2-40B4-BE49-F238E27FC236}">
                <a16:creationId xmlns:a16="http://schemas.microsoft.com/office/drawing/2014/main" id="{18D4B471-E7C9-408D-9276-755DD637F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938" y="1557338"/>
            <a:ext cx="90805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  </a:t>
            </a:r>
            <a:r>
              <a:rPr lang="zh-CN" altLang="en-US"/>
              <a:t>字块号</a:t>
            </a:r>
          </a:p>
          <a:p>
            <a:pPr algn="ctr"/>
            <a:r>
              <a:rPr lang="en-US" altLang="zh-CN"/>
              <a:t>0</a:t>
            </a:r>
          </a:p>
          <a:p>
            <a:pPr algn="ctr"/>
            <a:r>
              <a:rPr lang="en-US" altLang="zh-CN"/>
              <a:t>1</a:t>
            </a:r>
          </a:p>
          <a:p>
            <a:pPr algn="ctr"/>
            <a:r>
              <a:rPr lang="en-US" altLang="zh-CN"/>
              <a:t>2</a:t>
            </a:r>
          </a:p>
          <a:p>
            <a:pPr algn="ctr"/>
            <a:r>
              <a:rPr lang="en-US" altLang="zh-CN"/>
              <a:t>3</a:t>
            </a:r>
          </a:p>
          <a:p>
            <a:pPr algn="ctr"/>
            <a:r>
              <a:rPr lang="en-US" altLang="zh-CN"/>
              <a:t>4</a:t>
            </a:r>
          </a:p>
          <a:p>
            <a:pPr algn="ctr"/>
            <a:r>
              <a:rPr lang="en-US" altLang="zh-CN"/>
              <a:t>5</a:t>
            </a:r>
          </a:p>
          <a:p>
            <a:pPr algn="ctr"/>
            <a:r>
              <a:rPr lang="en-US" altLang="zh-CN"/>
              <a:t>6</a:t>
            </a:r>
          </a:p>
          <a:p>
            <a:pPr algn="ctr"/>
            <a:r>
              <a:rPr lang="en-US" altLang="zh-CN"/>
              <a:t>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090561">
            <a:extLst>
              <a:ext uri="{FF2B5EF4-FFF2-40B4-BE49-F238E27FC236}">
                <a16:creationId xmlns:a16="http://schemas.microsoft.com/office/drawing/2014/main" id="{F8359195-BD2D-4773-900E-F8B3C26CD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</a:t>
            </a:r>
            <a:r>
              <a:rPr lang="zh-CN" altLang="en-US"/>
              <a:t>组相联映象</a:t>
            </a:r>
          </a:p>
        </p:txBody>
      </p:sp>
      <p:graphicFrame>
        <p:nvGraphicFramePr>
          <p:cNvPr id="1090687" name="内容占位符 1090686">
            <a:extLst>
              <a:ext uri="{FF2B5EF4-FFF2-40B4-BE49-F238E27FC236}">
                <a16:creationId xmlns:a16="http://schemas.microsoft.com/office/drawing/2014/main" id="{40A8A6DF-B5D1-4BF0-A1AE-1221D7A2E2C6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6372225" y="1135063"/>
          <a:ext cx="1379538" cy="5456236"/>
        </p:xfrm>
        <a:graphic>
          <a:graphicData uri="http://schemas.openxmlformats.org/drawingml/2006/table">
            <a:tbl>
              <a:tblPr/>
              <a:tblGrid>
                <a:gridCol w="1379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字块</a:t>
                      </a:r>
                      <a:r>
                        <a:rPr lang="en-US" altLang="zh-CN" sz="2000"/>
                        <a:t>0</a:t>
                      </a:r>
                      <a:endParaRPr lang="zh-CN" altLang="en-US" sz="2000"/>
                    </a:p>
                  </a:txBody>
                  <a:tcPr marT="45723" marB="4572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字块</a:t>
                      </a: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 marT="45723" marB="4572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4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……</a:t>
                      </a:r>
                    </a:p>
                    <a:p>
                      <a:pPr marL="0" lvl="0" indent="0" algn="ctr">
                        <a:buNone/>
                      </a:pPr>
                      <a:endParaRPr lang="zh-CN" altLang="en-US" sz="2000"/>
                    </a:p>
                  </a:txBody>
                  <a:tcPr marT="45723" marB="4572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字块</a:t>
                      </a:r>
                      <a:r>
                        <a:rPr lang="en-US" altLang="zh-CN" sz="2000"/>
                        <a:t>2</a:t>
                      </a:r>
                      <a:r>
                        <a:rPr lang="en-US" altLang="zh-CN" sz="2000" baseline="30000"/>
                        <a:t>c-r</a:t>
                      </a:r>
                      <a:r>
                        <a:rPr lang="en-US" altLang="zh-CN" sz="2000"/>
                        <a:t>-1</a:t>
                      </a:r>
                      <a:endParaRPr lang="zh-CN" altLang="en-US" sz="2000"/>
                    </a:p>
                  </a:txBody>
                  <a:tcPr marT="45723" marB="4572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字块</a:t>
                      </a:r>
                      <a:r>
                        <a:rPr lang="en-US" altLang="zh-CN" sz="2000"/>
                        <a:t>2</a:t>
                      </a:r>
                      <a:r>
                        <a:rPr lang="en-US" altLang="zh-CN" sz="2000" baseline="30000"/>
                        <a:t>c-r</a:t>
                      </a:r>
                      <a:endParaRPr lang="zh-CN" altLang="en-US" sz="2000"/>
                    </a:p>
                  </a:txBody>
                  <a:tcPr marT="45723" marB="4572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字块</a:t>
                      </a:r>
                      <a:r>
                        <a:rPr lang="en-US" altLang="zh-CN" sz="2000"/>
                        <a:t>2</a:t>
                      </a:r>
                      <a:r>
                        <a:rPr lang="en-US" altLang="zh-CN" sz="2000" baseline="30000"/>
                        <a:t>c-r</a:t>
                      </a:r>
                      <a:r>
                        <a:rPr lang="en-US" altLang="zh-CN" sz="2000"/>
                        <a:t>+1</a:t>
                      </a:r>
                      <a:endParaRPr lang="zh-CN" altLang="en-US" sz="2000"/>
                    </a:p>
                  </a:txBody>
                  <a:tcPr marT="45723" marB="4572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4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……</a:t>
                      </a:r>
                    </a:p>
                    <a:p>
                      <a:pPr marL="0" lvl="0" indent="0" algn="ctr">
                        <a:buNone/>
                      </a:pPr>
                      <a:endParaRPr lang="zh-CN" altLang="en-US" sz="2000"/>
                    </a:p>
                  </a:txBody>
                  <a:tcPr marT="45723" marB="4572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dirty="0"/>
                    </a:p>
                  </a:txBody>
                  <a:tcPr marT="45723" marB="4572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字块</a:t>
                      </a:r>
                      <a:r>
                        <a:rPr lang="en-US" altLang="zh-CN" sz="2000"/>
                        <a:t>2</a:t>
                      </a:r>
                      <a:r>
                        <a:rPr lang="en-US" altLang="zh-CN" sz="2000" baseline="30000"/>
                        <a:t>c-r+1</a:t>
                      </a:r>
                      <a:endParaRPr lang="zh-CN" altLang="en-US" sz="2000"/>
                    </a:p>
                  </a:txBody>
                  <a:tcPr marT="45723" marB="4572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6204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……</a:t>
                      </a:r>
                    </a:p>
                    <a:p>
                      <a:pPr marL="0" lvl="0" indent="0" algn="ctr">
                        <a:buNone/>
                      </a:pPr>
                      <a:endParaRPr lang="zh-CN" altLang="en-US" sz="2000"/>
                    </a:p>
                  </a:txBody>
                  <a:tcPr marT="45723" marB="4572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字块</a:t>
                      </a:r>
                      <a:r>
                        <a:rPr lang="en-US" altLang="zh-CN" sz="2000"/>
                        <a:t>2</a:t>
                      </a:r>
                      <a:r>
                        <a:rPr lang="en-US" altLang="zh-CN" sz="2000" baseline="30000"/>
                        <a:t>m</a:t>
                      </a:r>
                      <a:r>
                        <a:rPr lang="en-US" altLang="zh-CN" sz="2000"/>
                        <a:t>-1</a:t>
                      </a:r>
                      <a:endParaRPr lang="zh-CN" altLang="en-US" sz="2000"/>
                    </a:p>
                  </a:txBody>
                  <a:tcPr marT="45723" marB="4572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8940" name="文本框 1090609">
            <a:extLst>
              <a:ext uri="{FF2B5EF4-FFF2-40B4-BE49-F238E27FC236}">
                <a16:creationId xmlns:a16="http://schemas.microsoft.com/office/drawing/2014/main" id="{09049F31-F484-4DEF-9891-3C0005EBE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69215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ea typeface="楷体_GB2312" pitchFamily="49" charset="-122"/>
              </a:rPr>
              <a:t>主存储器</a:t>
            </a:r>
          </a:p>
        </p:txBody>
      </p:sp>
      <p:graphicFrame>
        <p:nvGraphicFramePr>
          <p:cNvPr id="1090761" name="表格 1090760">
            <a:extLst>
              <a:ext uri="{FF2B5EF4-FFF2-40B4-BE49-F238E27FC236}">
                <a16:creationId xmlns:a16="http://schemas.microsoft.com/office/drawing/2014/main" id="{BF44AB50-230D-4DCE-8C26-695EACC53022}"/>
              </a:ext>
            </a:extLst>
          </p:cNvPr>
          <p:cNvGraphicFramePr/>
          <p:nvPr/>
        </p:nvGraphicFramePr>
        <p:xfrm>
          <a:off x="1619250" y="1700213"/>
          <a:ext cx="2305050" cy="3140074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标记</a:t>
                      </a:r>
                    </a:p>
                  </a:txBody>
                  <a:tcPr marT="45729" marB="4572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字块</a:t>
                      </a:r>
                      <a:r>
                        <a:rPr lang="en-US" altLang="zh-CN" sz="2000"/>
                        <a:t>0</a:t>
                      </a:r>
                      <a:endParaRPr lang="zh-CN" altLang="en-US" sz="2000"/>
                    </a:p>
                  </a:txBody>
                  <a:tcPr marT="45729" marB="4572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标记</a:t>
                      </a:r>
                    </a:p>
                  </a:txBody>
                  <a:tcPr marT="45729" marB="4572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字块</a:t>
                      </a: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 marT="45729" marB="4572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标记</a:t>
                      </a:r>
                    </a:p>
                  </a:txBody>
                  <a:tcPr marT="45729" marB="4572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字块</a:t>
                      </a: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 marT="45729" marB="4572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标记</a:t>
                      </a:r>
                    </a:p>
                  </a:txBody>
                  <a:tcPr marT="45729" marB="4572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字块</a:t>
                      </a: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 marT="45729" marB="4572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1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……</a:t>
                      </a:r>
                    </a:p>
                    <a:p>
                      <a:pPr marL="0" lvl="0" indent="0">
                        <a:buNone/>
                      </a:pPr>
                      <a:endParaRPr lang="zh-CN" altLang="en-US" sz="2000"/>
                    </a:p>
                  </a:txBody>
                  <a:tcPr marT="45729" marB="4572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……</a:t>
                      </a:r>
                      <a:endParaRPr lang="zh-CN" altLang="en-US" sz="2000"/>
                    </a:p>
                  </a:txBody>
                  <a:tcPr marT="45729" marB="4572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标记</a:t>
                      </a:r>
                    </a:p>
                  </a:txBody>
                  <a:tcPr marT="45729" marB="4572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字块</a:t>
                      </a:r>
                      <a:r>
                        <a:rPr lang="en-US" altLang="zh-CN" sz="2000"/>
                        <a:t>2</a:t>
                      </a:r>
                      <a:r>
                        <a:rPr lang="en-US" altLang="zh-CN" sz="2000" baseline="30000"/>
                        <a:t>c</a:t>
                      </a:r>
                      <a:r>
                        <a:rPr lang="en-US" altLang="zh-CN" sz="2000"/>
                        <a:t>-2</a:t>
                      </a:r>
                      <a:endParaRPr lang="zh-CN" altLang="en-US" sz="2000"/>
                    </a:p>
                  </a:txBody>
                  <a:tcPr marT="45729" marB="4572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3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标记</a:t>
                      </a:r>
                    </a:p>
                  </a:txBody>
                  <a:tcPr marT="45729" marB="4572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字块</a:t>
                      </a:r>
                      <a:r>
                        <a:rPr lang="en-US" altLang="zh-CN" sz="2000"/>
                        <a:t>2</a:t>
                      </a:r>
                      <a:r>
                        <a:rPr lang="en-US" altLang="zh-CN" sz="2000" baseline="30000"/>
                        <a:t>c</a:t>
                      </a:r>
                      <a:r>
                        <a:rPr lang="en-US" altLang="zh-CN" sz="2000"/>
                        <a:t>-1</a:t>
                      </a:r>
                      <a:endParaRPr lang="zh-CN" altLang="en-US" sz="2000"/>
                    </a:p>
                  </a:txBody>
                  <a:tcPr marT="45729" marB="4572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967" name="右大括号 1090761">
            <a:extLst>
              <a:ext uri="{FF2B5EF4-FFF2-40B4-BE49-F238E27FC236}">
                <a16:creationId xmlns:a16="http://schemas.microsoft.com/office/drawing/2014/main" id="{A1F5ED6B-EF7E-4D79-9DE5-8BA2DFEDD8F3}"/>
              </a:ext>
            </a:extLst>
          </p:cNvPr>
          <p:cNvSpPr>
            <a:spLocks/>
          </p:cNvSpPr>
          <p:nvPr/>
        </p:nvSpPr>
        <p:spPr bwMode="auto">
          <a:xfrm>
            <a:off x="3995738" y="1741488"/>
            <a:ext cx="144462" cy="719137"/>
          </a:xfrm>
          <a:prstGeom prst="rightBrace">
            <a:avLst>
              <a:gd name="adj1" fmla="val 4136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968" name="右大括号 1090762">
            <a:extLst>
              <a:ext uri="{FF2B5EF4-FFF2-40B4-BE49-F238E27FC236}">
                <a16:creationId xmlns:a16="http://schemas.microsoft.com/office/drawing/2014/main" id="{DA5AB2F3-56CC-4255-9DB5-6B1A6627E892}"/>
              </a:ext>
            </a:extLst>
          </p:cNvPr>
          <p:cNvSpPr>
            <a:spLocks/>
          </p:cNvSpPr>
          <p:nvPr/>
        </p:nvSpPr>
        <p:spPr bwMode="auto">
          <a:xfrm>
            <a:off x="3995738" y="2508250"/>
            <a:ext cx="144462" cy="719138"/>
          </a:xfrm>
          <a:prstGeom prst="rightBrace">
            <a:avLst>
              <a:gd name="adj1" fmla="val 4136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969" name="右大括号 1090763">
            <a:extLst>
              <a:ext uri="{FF2B5EF4-FFF2-40B4-BE49-F238E27FC236}">
                <a16:creationId xmlns:a16="http://schemas.microsoft.com/office/drawing/2014/main" id="{1D03B7A4-B764-4EC0-AB88-E1AA0A2ECEC7}"/>
              </a:ext>
            </a:extLst>
          </p:cNvPr>
          <p:cNvSpPr>
            <a:spLocks/>
          </p:cNvSpPr>
          <p:nvPr/>
        </p:nvSpPr>
        <p:spPr bwMode="auto">
          <a:xfrm>
            <a:off x="3995738" y="4078288"/>
            <a:ext cx="144462" cy="719137"/>
          </a:xfrm>
          <a:prstGeom prst="rightBrace">
            <a:avLst>
              <a:gd name="adj1" fmla="val 4136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970" name="文本框 1090764">
            <a:extLst>
              <a:ext uri="{FF2B5EF4-FFF2-40B4-BE49-F238E27FC236}">
                <a16:creationId xmlns:a16="http://schemas.microsoft.com/office/drawing/2014/main" id="{1CB2CF3E-79F1-4A75-908A-F6A61C44F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763" y="1260475"/>
            <a:ext cx="1954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ea typeface="楷体_GB2312" pitchFamily="49" charset="-122"/>
              </a:rPr>
              <a:t>Cache</a:t>
            </a:r>
            <a:r>
              <a:rPr lang="zh-CN" altLang="en-US" sz="2000" b="1">
                <a:ea typeface="楷体_GB2312" pitchFamily="49" charset="-122"/>
              </a:rPr>
              <a:t>（</a:t>
            </a:r>
            <a:r>
              <a:rPr lang="en-US" altLang="zh-CN" sz="2000" b="1">
                <a:ea typeface="楷体_GB2312" pitchFamily="49" charset="-122"/>
              </a:rPr>
              <a:t>r</a:t>
            </a:r>
            <a:r>
              <a:rPr lang="zh-CN" altLang="en-US" sz="2000" b="1">
                <a:ea typeface="楷体_GB2312" pitchFamily="49" charset="-122"/>
              </a:rPr>
              <a:t>＝</a:t>
            </a:r>
            <a:r>
              <a:rPr lang="en-US" altLang="zh-CN" sz="2000" b="1">
                <a:ea typeface="楷体_GB2312" pitchFamily="49" charset="-122"/>
              </a:rPr>
              <a:t>1</a:t>
            </a:r>
            <a:r>
              <a:rPr lang="zh-CN" altLang="en-US" sz="2000" b="1">
                <a:ea typeface="楷体_GB2312" pitchFamily="49" charset="-122"/>
              </a:rPr>
              <a:t>）</a:t>
            </a:r>
          </a:p>
        </p:txBody>
      </p:sp>
      <p:sp>
        <p:nvSpPr>
          <p:cNvPr id="38971" name="文本框 1090765">
            <a:extLst>
              <a:ext uri="{FF2B5EF4-FFF2-40B4-BE49-F238E27FC236}">
                <a16:creationId xmlns:a16="http://schemas.microsoft.com/office/drawing/2014/main" id="{629A876D-EAD0-477E-9D4A-7DA0A7167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813" y="1858963"/>
            <a:ext cx="836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ea typeface="楷体_GB2312" pitchFamily="49" charset="-122"/>
              </a:rPr>
              <a:t>第</a:t>
            </a:r>
            <a:r>
              <a:rPr lang="en-US" altLang="zh-CN" sz="2000" b="1">
                <a:ea typeface="楷体_GB2312" pitchFamily="49" charset="-122"/>
              </a:rPr>
              <a:t>0</a:t>
            </a:r>
            <a:r>
              <a:rPr lang="zh-CN" altLang="en-US" sz="2000" b="1">
                <a:ea typeface="楷体_GB2312" pitchFamily="49" charset="-122"/>
              </a:rPr>
              <a:t>组</a:t>
            </a:r>
          </a:p>
        </p:txBody>
      </p:sp>
      <p:sp>
        <p:nvSpPr>
          <p:cNvPr id="38972" name="文本框 1090766">
            <a:extLst>
              <a:ext uri="{FF2B5EF4-FFF2-40B4-BE49-F238E27FC236}">
                <a16:creationId xmlns:a16="http://schemas.microsoft.com/office/drawing/2014/main" id="{EE62A787-9768-46C2-BBDE-3FEBA7796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2636838"/>
            <a:ext cx="836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ea typeface="楷体_GB2312" pitchFamily="49" charset="-122"/>
              </a:rPr>
              <a:t>第</a:t>
            </a:r>
            <a:r>
              <a:rPr lang="en-US" altLang="zh-CN" sz="2000" b="1">
                <a:ea typeface="楷体_GB2312" pitchFamily="49" charset="-122"/>
              </a:rPr>
              <a:t>1</a:t>
            </a:r>
            <a:r>
              <a:rPr lang="zh-CN" altLang="en-US" sz="2000" b="1">
                <a:ea typeface="楷体_GB2312" pitchFamily="49" charset="-122"/>
              </a:rPr>
              <a:t>组</a:t>
            </a:r>
          </a:p>
        </p:txBody>
      </p:sp>
      <p:sp>
        <p:nvSpPr>
          <p:cNvPr id="38973" name="文本框 1090767">
            <a:extLst>
              <a:ext uri="{FF2B5EF4-FFF2-40B4-BE49-F238E27FC236}">
                <a16:creationId xmlns:a16="http://schemas.microsoft.com/office/drawing/2014/main" id="{2ACD0BDF-54D0-481D-9A14-4D259594E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988" y="4221163"/>
            <a:ext cx="1273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ea typeface="楷体_GB2312" pitchFamily="49" charset="-122"/>
              </a:rPr>
              <a:t>第</a:t>
            </a:r>
            <a:r>
              <a:rPr lang="en-US" altLang="zh-CN" sz="2000" b="1">
                <a:ea typeface="楷体_GB2312" pitchFamily="49" charset="-122"/>
              </a:rPr>
              <a:t>2</a:t>
            </a:r>
            <a:r>
              <a:rPr lang="en-US" altLang="zh-CN" sz="2000" b="1" baseline="30000">
                <a:ea typeface="楷体_GB2312" pitchFamily="49" charset="-122"/>
              </a:rPr>
              <a:t>c-r</a:t>
            </a:r>
            <a:r>
              <a:rPr lang="en-US" altLang="zh-CN" sz="2000" b="1">
                <a:ea typeface="楷体_GB2312" pitchFamily="49" charset="-122"/>
              </a:rPr>
              <a:t>-1</a:t>
            </a:r>
            <a:r>
              <a:rPr lang="zh-CN" altLang="en-US" sz="2000" b="1">
                <a:ea typeface="楷体_GB2312" pitchFamily="49" charset="-122"/>
              </a:rPr>
              <a:t>组</a:t>
            </a:r>
          </a:p>
        </p:txBody>
      </p:sp>
      <p:sp>
        <p:nvSpPr>
          <p:cNvPr id="38974" name="直接连接符 1090768">
            <a:extLst>
              <a:ext uri="{FF2B5EF4-FFF2-40B4-BE49-F238E27FC236}">
                <a16:creationId xmlns:a16="http://schemas.microsoft.com/office/drawing/2014/main" id="{312F26D0-BBF7-4D4D-916D-74152EC0FA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9338" y="1341438"/>
            <a:ext cx="1512887" cy="7191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5" name="直接连接符 1090769">
            <a:extLst>
              <a:ext uri="{FF2B5EF4-FFF2-40B4-BE49-F238E27FC236}">
                <a16:creationId xmlns:a16="http://schemas.microsoft.com/office/drawing/2014/main" id="{08875A17-187B-4A53-AC2E-8F3A8FCD4C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9338" y="1773238"/>
            <a:ext cx="1512887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6" name="直接连接符 1090770">
            <a:extLst>
              <a:ext uri="{FF2B5EF4-FFF2-40B4-BE49-F238E27FC236}">
                <a16:creationId xmlns:a16="http://schemas.microsoft.com/office/drawing/2014/main" id="{F00D5E15-DBBD-47FF-91FA-CE9B977D36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7900" y="2060575"/>
            <a:ext cx="1584325" cy="12969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7" name="直接连接符 1090771">
            <a:extLst>
              <a:ext uri="{FF2B5EF4-FFF2-40B4-BE49-F238E27FC236}">
                <a16:creationId xmlns:a16="http://schemas.microsoft.com/office/drawing/2014/main" id="{DE3D23E2-A2F5-4BB8-B004-6A568DE750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87900" y="2060575"/>
            <a:ext cx="1584325" cy="32400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8" name="直接连接符 1090772">
            <a:extLst>
              <a:ext uri="{FF2B5EF4-FFF2-40B4-BE49-F238E27FC236}">
                <a16:creationId xmlns:a16="http://schemas.microsoft.com/office/drawing/2014/main" id="{2C1AA9E3-8372-43C1-AD6C-6670BE94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4508500"/>
            <a:ext cx="1152525" cy="19446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9" name="直接连接符 1090773">
            <a:extLst>
              <a:ext uri="{FF2B5EF4-FFF2-40B4-BE49-F238E27FC236}">
                <a16:creationId xmlns:a16="http://schemas.microsoft.com/office/drawing/2014/main" id="{A7FEBD6F-39E6-45B9-94B8-AC265024ED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9700" y="2852738"/>
            <a:ext cx="1152525" cy="16557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0" name="直接连接符 1090774">
            <a:extLst>
              <a:ext uri="{FF2B5EF4-FFF2-40B4-BE49-F238E27FC236}">
                <a16:creationId xmlns:a16="http://schemas.microsoft.com/office/drawing/2014/main" id="{CCA6EC37-4D9E-4F95-952E-CC3A57354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6850" y="4508500"/>
            <a:ext cx="1150938" cy="3603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1" name="直接连接符 1090775">
            <a:extLst>
              <a:ext uri="{FF2B5EF4-FFF2-40B4-BE49-F238E27FC236}">
                <a16:creationId xmlns:a16="http://schemas.microsoft.com/office/drawing/2014/main" id="{6C14E1E1-02C0-4DAA-AAAD-8FA1C41E2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2852738"/>
            <a:ext cx="15843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2" name="文本框 1090776">
            <a:extLst>
              <a:ext uri="{FF2B5EF4-FFF2-40B4-BE49-F238E27FC236}">
                <a16:creationId xmlns:a16="http://schemas.microsoft.com/office/drawing/2014/main" id="{BD9AB939-7B21-4D49-9222-78D00011E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157788"/>
            <a:ext cx="1003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/>
              <a:t>主存地址</a:t>
            </a:r>
          </a:p>
        </p:txBody>
      </p:sp>
      <p:graphicFrame>
        <p:nvGraphicFramePr>
          <p:cNvPr id="1090805" name="表格 1090804">
            <a:extLst>
              <a:ext uri="{FF2B5EF4-FFF2-40B4-BE49-F238E27FC236}">
                <a16:creationId xmlns:a16="http://schemas.microsoft.com/office/drawing/2014/main" id="{45EC7B43-D13A-45CD-A6FC-214BDFC9A57A}"/>
              </a:ext>
            </a:extLst>
          </p:cNvPr>
          <p:cNvGraphicFramePr/>
          <p:nvPr/>
        </p:nvGraphicFramePr>
        <p:xfrm>
          <a:off x="539750" y="5589588"/>
          <a:ext cx="4464050" cy="396875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主存子块标记</a:t>
                      </a:r>
                    </a:p>
                  </a:txBody>
                  <a:tcPr marT="45793" marB="4579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组地址</a:t>
                      </a:r>
                    </a:p>
                  </a:txBody>
                  <a:tcPr marT="45793" marB="4579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子块内地址</a:t>
                      </a:r>
                      <a:endParaRPr lang="zh-CN" altLang="en-US" sz="2000"/>
                    </a:p>
                  </a:txBody>
                  <a:tcPr marT="45793" marB="4579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0835" name="表格 1090834">
            <a:extLst>
              <a:ext uri="{FF2B5EF4-FFF2-40B4-BE49-F238E27FC236}">
                <a16:creationId xmlns:a16="http://schemas.microsoft.com/office/drawing/2014/main" id="{F952F07A-1A0A-4A48-9A60-969122E69363}"/>
              </a:ext>
            </a:extLst>
          </p:cNvPr>
          <p:cNvGraphicFramePr/>
          <p:nvPr/>
        </p:nvGraphicFramePr>
        <p:xfrm>
          <a:off x="555625" y="5913438"/>
          <a:ext cx="4464050" cy="396875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/>
                        <a:t>s=t+r</a:t>
                      </a:r>
                      <a:r>
                        <a:rPr lang="zh-CN" altLang="en-US" sz="2000" dirty="0"/>
                        <a:t>位</a:t>
                      </a:r>
                    </a:p>
                  </a:txBody>
                  <a:tcPr marT="45793" marB="45793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/>
                        <a:t>q=c-r</a:t>
                      </a:r>
                      <a:r>
                        <a:rPr lang="zh-CN" altLang="en-US" sz="2000" dirty="0"/>
                        <a:t>位</a:t>
                      </a:r>
                    </a:p>
                  </a:txBody>
                  <a:tcPr marT="45793" marB="45793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/>
                        <a:t>b</a:t>
                      </a:r>
                      <a:r>
                        <a:rPr lang="zh-CN" altLang="en-US" sz="2000" dirty="0"/>
                        <a:t>位</a:t>
                      </a:r>
                    </a:p>
                  </a:txBody>
                  <a:tcPr marT="45793" marB="45793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003" name="直接连接符 1090835">
            <a:extLst>
              <a:ext uri="{FF2B5EF4-FFF2-40B4-BE49-F238E27FC236}">
                <a16:creationId xmlns:a16="http://schemas.microsoft.com/office/drawing/2014/main" id="{170B8563-685A-49F4-BE4A-587518BD4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021388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4" name="直接连接符 1090837">
            <a:extLst>
              <a:ext uri="{FF2B5EF4-FFF2-40B4-BE49-F238E27FC236}">
                <a16:creationId xmlns:a16="http://schemas.microsoft.com/office/drawing/2014/main" id="{3A31F860-0E92-41EB-8B5B-4DC0EEF13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6021388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5" name="文本框 1090838">
            <a:extLst>
              <a:ext uri="{FF2B5EF4-FFF2-40B4-BE49-F238E27FC236}">
                <a16:creationId xmlns:a16="http://schemas.microsoft.com/office/drawing/2014/main" id="{AFC5CA54-D073-489D-BE6C-55D277F16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6453188"/>
            <a:ext cx="557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m</a:t>
            </a:r>
            <a:r>
              <a:rPr lang="zh-CN" altLang="en-US"/>
              <a:t>位</a:t>
            </a:r>
          </a:p>
        </p:txBody>
      </p:sp>
      <p:sp>
        <p:nvSpPr>
          <p:cNvPr id="39006" name="直接连接符 1090839">
            <a:extLst>
              <a:ext uri="{FF2B5EF4-FFF2-40B4-BE49-F238E27FC236}">
                <a16:creationId xmlns:a16="http://schemas.microsoft.com/office/drawing/2014/main" id="{4127231F-5C69-406A-AAF7-39D5739A9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6453188"/>
            <a:ext cx="2879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100801">
            <a:extLst>
              <a:ext uri="{FF2B5EF4-FFF2-40B4-BE49-F238E27FC236}">
                <a16:creationId xmlns:a16="http://schemas.microsoft.com/office/drawing/2014/main" id="{5AAE5EC4-298F-4FF1-B816-A9EBA4D83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</a:t>
            </a:r>
            <a:r>
              <a:rPr lang="zh-CN" altLang="en-US"/>
              <a:t>组相联映象（续）</a:t>
            </a:r>
          </a:p>
        </p:txBody>
      </p:sp>
      <p:sp>
        <p:nvSpPr>
          <p:cNvPr id="40962" name="文本占位符 1100802">
            <a:extLst>
              <a:ext uri="{FF2B5EF4-FFF2-40B4-BE49-F238E27FC236}">
                <a16:creationId xmlns:a16="http://schemas.microsoft.com/office/drawing/2014/main" id="{BBCA4F52-8E1F-4011-89C5-0ECD2C773A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375" y="1268413"/>
            <a:ext cx="8686800" cy="4857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原理：把</a:t>
            </a:r>
            <a:r>
              <a:rPr lang="en-US" altLang="zh-CN"/>
              <a:t>Cache</a:t>
            </a:r>
            <a:r>
              <a:rPr lang="zh-CN" altLang="en-US"/>
              <a:t>分为</a:t>
            </a:r>
            <a:r>
              <a:rPr lang="en-US" altLang="zh-CN"/>
              <a:t>Q(=2</a:t>
            </a:r>
            <a:r>
              <a:rPr lang="en-US" altLang="zh-CN" baseline="30000"/>
              <a:t>q</a:t>
            </a:r>
            <a:r>
              <a:rPr lang="en-US" altLang="zh-CN"/>
              <a:t>)</a:t>
            </a:r>
            <a:r>
              <a:rPr lang="zh-CN" altLang="en-US"/>
              <a:t>组，每组有</a:t>
            </a:r>
            <a:r>
              <a:rPr lang="en-US" altLang="zh-CN"/>
              <a:t>R(=2</a:t>
            </a:r>
            <a:r>
              <a:rPr lang="en-US" altLang="zh-CN" baseline="30000"/>
              <a:t>r</a:t>
            </a:r>
            <a:r>
              <a:rPr lang="en-US" altLang="zh-CN"/>
              <a:t>)</a:t>
            </a:r>
            <a:r>
              <a:rPr lang="zh-CN" altLang="en-US"/>
              <a:t>块，且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/>
              <a:t>          </a:t>
            </a:r>
            <a:r>
              <a:rPr lang="en-US" altLang="zh-CN"/>
              <a:t>i=j mod Q</a:t>
            </a:r>
          </a:p>
          <a:p>
            <a:pPr>
              <a:lnSpc>
                <a:spcPct val="90000"/>
              </a:lnSpc>
            </a:pPr>
            <a:r>
              <a:rPr lang="zh-CN" altLang="en-US"/>
              <a:t>其中，</a:t>
            </a:r>
            <a:r>
              <a:rPr lang="en-US" altLang="zh-CN"/>
              <a:t>i</a:t>
            </a:r>
            <a:r>
              <a:rPr lang="zh-CN" altLang="en-US"/>
              <a:t>为缓存的组号，</a:t>
            </a:r>
            <a:r>
              <a:rPr lang="en-US" altLang="zh-CN"/>
              <a:t>j</a:t>
            </a:r>
            <a:r>
              <a:rPr lang="zh-CN" altLang="en-US"/>
              <a:t>为主存的块号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zh-CN" altLang="en-US">
                <a:solidFill>
                  <a:srgbClr val="FF0000"/>
                </a:solidFill>
              </a:rPr>
              <a:t>＝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，直接相联；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zh-CN" altLang="en-US">
                <a:solidFill>
                  <a:srgbClr val="FF0000"/>
                </a:solidFill>
              </a:rPr>
              <a:t>＝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zh-CN" altLang="en-US">
                <a:solidFill>
                  <a:srgbClr val="FF0000"/>
                </a:solidFill>
              </a:rPr>
              <a:t>，全相联。</a:t>
            </a:r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在主存块和</a:t>
            </a:r>
            <a:r>
              <a:rPr lang="en-US" altLang="zh-CN"/>
              <a:t>Cache</a:t>
            </a:r>
            <a:r>
              <a:rPr lang="zh-CN" altLang="en-US"/>
              <a:t>的各组之间，属于直接映象关系；而主存块可以映射到对应组内的任何一块，这又体现出了全相联映象的关系。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089537">
            <a:extLst>
              <a:ext uri="{FF2B5EF4-FFF2-40B4-BE49-F238E27FC236}">
                <a16:creationId xmlns:a16="http://schemas.microsoft.com/office/drawing/2014/main" id="{8C2CAE48-F456-480B-9AA2-CBDC088C7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</a:t>
            </a:r>
            <a:r>
              <a:rPr lang="zh-CN" altLang="en-US"/>
              <a:t>段相联映象</a:t>
            </a:r>
          </a:p>
        </p:txBody>
      </p:sp>
      <p:sp>
        <p:nvSpPr>
          <p:cNvPr id="41986" name="文本占位符 1089538">
            <a:extLst>
              <a:ext uri="{FF2B5EF4-FFF2-40B4-BE49-F238E27FC236}">
                <a16:creationId xmlns:a16="http://schemas.microsoft.com/office/drawing/2014/main" id="{52E44CF4-8D1A-46BB-AAA5-AD5CB89AB9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A50021"/>
                </a:solidFill>
              </a:rPr>
              <a:t>它将主存和</a:t>
            </a:r>
            <a:r>
              <a:rPr lang="en-US" altLang="zh-CN" b="1">
                <a:solidFill>
                  <a:srgbClr val="A50021"/>
                </a:solidFill>
              </a:rPr>
              <a:t>Cache</a:t>
            </a:r>
            <a:r>
              <a:rPr lang="zh-CN" altLang="en-US" b="1">
                <a:solidFill>
                  <a:srgbClr val="A50021"/>
                </a:solidFill>
              </a:rPr>
              <a:t>都分成若干段，且使得它们每段包含的块数都相等</a:t>
            </a:r>
          </a:p>
          <a:p>
            <a:r>
              <a:rPr lang="zh-CN" altLang="en-US" b="1">
                <a:solidFill>
                  <a:srgbClr val="A50021"/>
                </a:solidFill>
              </a:rPr>
              <a:t>段之间采用全相联映象，段内块之间采用直接映象</a:t>
            </a:r>
            <a:r>
              <a:rPr lang="zh-CN" altLang="en-US" b="1"/>
              <a:t>。</a:t>
            </a:r>
          </a:p>
          <a:p>
            <a:endParaRPr lang="zh-CN" altLang="en-US" b="1"/>
          </a:p>
          <a:p>
            <a:r>
              <a:rPr lang="zh-CN" altLang="en-US" b="1"/>
              <a:t>当段数与</a:t>
            </a:r>
            <a:r>
              <a:rPr lang="en-US" altLang="zh-CN" b="1"/>
              <a:t>Cache</a:t>
            </a:r>
            <a:r>
              <a:rPr lang="zh-CN" altLang="en-US" b="1"/>
              <a:t>块数相等时（即每段只包含一块），便为全相联映象；当段数为</a:t>
            </a:r>
            <a:r>
              <a:rPr lang="en-US" altLang="zh-CN" b="1"/>
              <a:t>1</a:t>
            </a:r>
            <a:r>
              <a:rPr lang="zh-CN" altLang="en-US" b="1"/>
              <a:t>时，便为直接映象。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083393">
            <a:extLst>
              <a:ext uri="{FF2B5EF4-FFF2-40B4-BE49-F238E27FC236}">
                <a16:creationId xmlns:a16="http://schemas.microsoft.com/office/drawing/2014/main" id="{3DC5D1BD-A873-4EA3-9C93-94F7CE211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solidFill>
                  <a:schemeClr val="tx1"/>
                </a:solidFill>
                <a:latin typeface="Times New Roman" panose="02020603050405020304" pitchFamily="18" charset="0"/>
              </a:rPr>
              <a:t>四种映象方式比较</a:t>
            </a:r>
          </a:p>
        </p:txBody>
      </p:sp>
      <p:sp>
        <p:nvSpPr>
          <p:cNvPr id="43010" name="文本占位符 1083394">
            <a:extLst>
              <a:ext uri="{FF2B5EF4-FFF2-40B4-BE49-F238E27FC236}">
                <a16:creationId xmlns:a16="http://schemas.microsoft.com/office/drawing/2014/main" id="{3A6EA7A2-5F62-4142-B0F7-998C1A8298C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002588" cy="4857750"/>
          </a:xfrm>
        </p:spPr>
        <p:txBody>
          <a:bodyPr/>
          <a:lstStyle/>
          <a:p>
            <a:r>
              <a:rPr lang="zh-CN" altLang="en-US" sz="2800" b="1">
                <a:solidFill>
                  <a:srgbClr val="A50021"/>
                </a:solidFill>
              </a:rPr>
              <a:t>直接映象</a:t>
            </a:r>
            <a:r>
              <a:rPr lang="zh-CN" altLang="en-US" sz="2800" b="1"/>
              <a:t>：优点是实现简单，缺点是不够灵活。</a:t>
            </a:r>
          </a:p>
          <a:p>
            <a:endParaRPr lang="zh-CN" altLang="en-US" sz="2800" b="1"/>
          </a:p>
          <a:p>
            <a:r>
              <a:rPr lang="zh-CN" altLang="en-US" sz="2800" b="1">
                <a:solidFill>
                  <a:srgbClr val="A50021"/>
                </a:solidFill>
              </a:rPr>
              <a:t>全相联映象</a:t>
            </a:r>
            <a:r>
              <a:rPr lang="zh-CN" altLang="en-US" sz="2800" b="1"/>
              <a:t>：实现电路较多</a:t>
            </a:r>
            <a:r>
              <a:rPr lang="en-US" altLang="zh-CN" sz="2800" b="1"/>
              <a:t>,</a:t>
            </a:r>
            <a:r>
              <a:rPr lang="zh-CN" altLang="en-US" sz="2800" b="1"/>
              <a:t>成本较高，实际的</a:t>
            </a:r>
            <a:r>
              <a:rPr lang="en-US" altLang="zh-CN" sz="2800" b="1"/>
              <a:t>Cache</a:t>
            </a:r>
            <a:r>
              <a:rPr lang="zh-CN" altLang="en-US" sz="2800" b="1"/>
              <a:t>还要采用各种措施来减少地址的比较次数。</a:t>
            </a:r>
          </a:p>
          <a:p>
            <a:endParaRPr lang="zh-CN" altLang="en-US" sz="2800" b="1"/>
          </a:p>
          <a:p>
            <a:r>
              <a:rPr lang="zh-CN" altLang="en-US" sz="2800" b="1">
                <a:solidFill>
                  <a:srgbClr val="A50021"/>
                </a:solidFill>
              </a:rPr>
              <a:t>组相联映象和段相联映象</a:t>
            </a:r>
            <a:r>
              <a:rPr lang="zh-CN" altLang="en-US" sz="2800" b="1"/>
              <a:t>：是直接映象和全相联映象相结合的两种形式。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032193">
            <a:extLst>
              <a:ext uri="{FF2B5EF4-FFF2-40B4-BE49-F238E27FC236}">
                <a16:creationId xmlns:a16="http://schemas.microsoft.com/office/drawing/2014/main" id="{2BEF78DF-7640-402E-83E1-2F9262EA5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229600" cy="706438"/>
          </a:xfrm>
        </p:spPr>
        <p:txBody>
          <a:bodyPr/>
          <a:lstStyle/>
          <a:p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Cache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的性能和类型</a:t>
            </a:r>
            <a:r>
              <a:rPr lang="en-US" altLang="zh-CN" sz="3200" b="0">
                <a:latin typeface="Times New Roman" panose="02020603050405020304" pitchFamily="18" charset="0"/>
                <a:ea typeface="黑体" panose="02010609060101010101" pitchFamily="49" charset="-122"/>
              </a:rPr>
              <a:t>—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地址映象与命中率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4034" name="内容占位符 1032194">
            <a:extLst>
              <a:ext uri="{FF2B5EF4-FFF2-40B4-BE49-F238E27FC236}">
                <a16:creationId xmlns:a16="http://schemas.microsoft.com/office/drawing/2014/main" id="{906C7A4A-C399-4BFE-A381-BA220031E1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8813" y="1268413"/>
          <a:ext cx="7826375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r:id="rId3" imgW="2743200" imgH="1527810" progId="Word.Picture.8">
                  <p:embed/>
                </p:oleObj>
              </mc:Choice>
              <mc:Fallback>
                <p:oleObj r:id="rId3" imgW="2743200" imgH="1527810" progId="Word.Picture.8">
                  <p:embed/>
                  <p:pic>
                    <p:nvPicPr>
                      <p:cNvPr id="0" name="内容占位符 103219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1268413"/>
                        <a:ext cx="7826375" cy="48577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直接连接符 1032195">
            <a:extLst>
              <a:ext uri="{FF2B5EF4-FFF2-40B4-BE49-F238E27FC236}">
                <a16:creationId xmlns:a16="http://schemas.microsoft.com/office/drawing/2014/main" id="{270475B3-7785-406F-9CB8-B75A565147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2205038"/>
            <a:ext cx="576262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直接连接符 1032196">
            <a:extLst>
              <a:ext uri="{FF2B5EF4-FFF2-40B4-BE49-F238E27FC236}">
                <a16:creationId xmlns:a16="http://schemas.microsoft.com/office/drawing/2014/main" id="{E0EB1296-CDD5-4E53-A9E2-69787E29D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3284538"/>
            <a:ext cx="21590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7" name="直接连接符 1032197">
            <a:extLst>
              <a:ext uri="{FF2B5EF4-FFF2-40B4-BE49-F238E27FC236}">
                <a16:creationId xmlns:a16="http://schemas.microsoft.com/office/drawing/2014/main" id="{73787626-927D-4137-9255-E2EB8FC490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87675" y="3716338"/>
            <a:ext cx="431800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文本框 1032198">
            <a:extLst>
              <a:ext uri="{FF2B5EF4-FFF2-40B4-BE49-F238E27FC236}">
                <a16:creationId xmlns:a16="http://schemas.microsoft.com/office/drawing/2014/main" id="{77ED265F-C97F-4759-9325-31B1FA993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1747838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ea typeface="楷体_GB2312" pitchFamily="49" charset="-122"/>
              </a:rPr>
              <a:t>组相联和段相联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800769">
            <a:extLst>
              <a:ext uri="{FF2B5EF4-FFF2-40B4-BE49-F238E27FC236}">
                <a16:creationId xmlns:a16="http://schemas.microsoft.com/office/drawing/2014/main" id="{E6134D6D-2CD8-437E-8BB5-BFEF17084D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algn="l"/>
            <a:r>
              <a:rPr lang="en-US" altLang="zh-CN" sz="4000">
                <a:solidFill>
                  <a:srgbClr val="A50021"/>
                </a:solidFill>
              </a:rPr>
              <a:t>4.3 </a:t>
            </a:r>
            <a:r>
              <a:rPr lang="zh-CN" altLang="en-US" sz="4000">
                <a:solidFill>
                  <a:srgbClr val="A50021"/>
                </a:solidFill>
              </a:rPr>
              <a:t>高速缓冲存储器（</a:t>
            </a:r>
            <a:r>
              <a:rPr lang="en-US" altLang="zh-CN" sz="4000">
                <a:solidFill>
                  <a:srgbClr val="A50021"/>
                </a:solidFill>
              </a:rPr>
              <a:t>Cache</a:t>
            </a:r>
            <a:r>
              <a:rPr lang="zh-CN" altLang="en-US" sz="4000">
                <a:solidFill>
                  <a:srgbClr val="A50021"/>
                </a:solidFill>
              </a:rPr>
              <a:t>）</a:t>
            </a:r>
          </a:p>
        </p:txBody>
      </p:sp>
      <p:sp>
        <p:nvSpPr>
          <p:cNvPr id="6146" name="副标题 800770">
            <a:extLst>
              <a:ext uri="{FF2B5EF4-FFF2-40B4-BE49-F238E27FC236}">
                <a16:creationId xmlns:a16="http://schemas.microsoft.com/office/drawing/2014/main" id="{88D39737-55CA-4E12-830A-38F537114C0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609600" indent="-609600" algn="l">
              <a:buFontTx/>
              <a:buAutoNum type="arabicPeriod"/>
            </a:pPr>
            <a:r>
              <a:rPr lang="en-US" altLang="zh-CN" sz="3200" b="1"/>
              <a:t>Cache-</a:t>
            </a:r>
            <a:r>
              <a:rPr lang="zh-CN" altLang="en-US" sz="3200" b="1"/>
              <a:t>存储器映象</a:t>
            </a:r>
          </a:p>
          <a:p>
            <a:pPr marL="609600" indent="-609600" algn="l">
              <a:buFontTx/>
              <a:buAutoNum type="arabicPeriod"/>
            </a:pPr>
            <a:r>
              <a:rPr lang="zh-CN" altLang="en-US" sz="3200" b="1"/>
              <a:t>替换算法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025025">
            <a:extLst>
              <a:ext uri="{FF2B5EF4-FFF2-40B4-BE49-F238E27FC236}">
                <a16:creationId xmlns:a16="http://schemas.microsoft.com/office/drawing/2014/main" id="{0E46BAD6-55E0-4822-BF0F-33B4E654F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latin typeface="Times New Roman" panose="02020603050405020304" pitchFamily="18" charset="0"/>
                <a:ea typeface="黑体" panose="02010609060101010101" pitchFamily="49" charset="-122"/>
              </a:rPr>
              <a:t>替换算法</a:t>
            </a:r>
          </a:p>
        </p:txBody>
      </p:sp>
      <p:sp>
        <p:nvSpPr>
          <p:cNvPr id="45058" name="文本占位符 1025026">
            <a:extLst>
              <a:ext uri="{FF2B5EF4-FFF2-40B4-BE49-F238E27FC236}">
                <a16:creationId xmlns:a16="http://schemas.microsoft.com/office/drawing/2014/main" id="{2D65DE41-00E4-44B5-B315-C5E224F590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545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替换算法</a:t>
            </a:r>
          </a:p>
          <a:p>
            <a:pPr lvl="1">
              <a:lnSpc>
                <a:spcPct val="90000"/>
              </a:lnSpc>
            </a:pPr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先进先出算法（</a:t>
            </a: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FIFO</a:t>
            </a:r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b="1">
                <a:latin typeface="Times New Roman" panose="02020603050405020304" pitchFamily="18" charset="0"/>
              </a:rPr>
              <a:t>：</a:t>
            </a:r>
            <a:r>
              <a:rPr lang="zh-CN" altLang="en-US" b="1"/>
              <a:t>选择最早装入的</a:t>
            </a:r>
            <a:r>
              <a:rPr lang="en-US" altLang="zh-CN" b="1"/>
              <a:t>Cache</a:t>
            </a:r>
            <a:r>
              <a:rPr lang="zh-CN" altLang="en-US" b="1"/>
              <a:t>字块替换出来。这种算法实现起来比较方便，但不能正确反映程序的局部性。因为最先进入的字块也可能是目前经常要用的字块，因此，采用这种算法，有可能产生较大的失效率。</a:t>
            </a:r>
          </a:p>
          <a:p>
            <a:pPr lvl="1">
              <a:lnSpc>
                <a:spcPct val="90000"/>
              </a:lnSpc>
            </a:pPr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近期最少使用算法（</a:t>
            </a: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LRU</a:t>
            </a:r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b="1">
                <a:latin typeface="Times New Roman" panose="02020603050405020304" pitchFamily="18" charset="0"/>
              </a:rPr>
              <a:t>：</a:t>
            </a:r>
            <a:r>
              <a:rPr lang="zh-CN" altLang="en-US" b="1"/>
              <a:t>选择“近期最少使用”块作为调出块，这种算法能比较正确反映程序的局部性，因为当前最少使用的块一般来说也是未来最少被访问的块。但是它的具体实现比</a:t>
            </a:r>
            <a:r>
              <a:rPr lang="en-US" altLang="zh-CN" b="1"/>
              <a:t>FIFO</a:t>
            </a:r>
            <a:r>
              <a:rPr lang="zh-CN" altLang="en-US" b="1"/>
              <a:t>要复杂一些。</a:t>
            </a:r>
          </a:p>
          <a:p>
            <a:pPr lvl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随机替换</a:t>
            </a:r>
          </a:p>
          <a:p>
            <a:pPr>
              <a:lnSpc>
                <a:spcPct val="90000"/>
              </a:lnSpc>
            </a:pPr>
            <a:endParaRPr lang="zh-CN" altLang="en-US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026049">
            <a:extLst>
              <a:ext uri="{FF2B5EF4-FFF2-40B4-BE49-F238E27FC236}">
                <a16:creationId xmlns:a16="http://schemas.microsoft.com/office/drawing/2014/main" id="{B9666F07-AB8A-4063-97C5-C6A5A19D8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latin typeface="Times New Roman" panose="02020603050405020304" pitchFamily="18" charset="0"/>
              </a:rPr>
              <a:t>FIFO</a:t>
            </a:r>
            <a:r>
              <a:rPr lang="zh-CN" altLang="en-US" sz="3200">
                <a:latin typeface="Times New Roman" panose="02020603050405020304" pitchFamily="18" charset="0"/>
              </a:rPr>
              <a:t>替换算法</a:t>
            </a:r>
          </a:p>
        </p:txBody>
      </p:sp>
      <p:graphicFrame>
        <p:nvGraphicFramePr>
          <p:cNvPr id="47106" name="对象 1026050">
            <a:extLst>
              <a:ext uri="{FF2B5EF4-FFF2-40B4-BE49-F238E27FC236}">
                <a16:creationId xmlns:a16="http://schemas.microsoft.com/office/drawing/2014/main" id="{5F48F6FB-BE5D-4A79-99E2-5121BB6505A7}"/>
              </a:ext>
            </a:extLst>
          </p:cNvPr>
          <p:cNvGraphicFramePr>
            <a:graphicFrameLocks/>
          </p:cNvGraphicFramePr>
          <p:nvPr/>
        </p:nvGraphicFramePr>
        <p:xfrm>
          <a:off x="755650" y="1700213"/>
          <a:ext cx="7162800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r:id="rId3" imgW="4048125" imgH="2324100" progId="Word.Picture.8">
                  <p:embed/>
                </p:oleObj>
              </mc:Choice>
              <mc:Fallback>
                <p:oleObj r:id="rId3" imgW="4048125" imgH="2324100" progId="Word.Picture.8">
                  <p:embed/>
                  <p:pic>
                    <p:nvPicPr>
                      <p:cNvPr id="0" name="对象 102605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00213"/>
                        <a:ext cx="7162800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028097">
            <a:extLst>
              <a:ext uri="{FF2B5EF4-FFF2-40B4-BE49-F238E27FC236}">
                <a16:creationId xmlns:a16="http://schemas.microsoft.com/office/drawing/2014/main" id="{FCB6037C-A127-4966-BC35-942FD6762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颠簸现象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8130" name="内容占位符 1028098">
            <a:extLst>
              <a:ext uri="{FF2B5EF4-FFF2-40B4-BE49-F238E27FC236}">
                <a16:creationId xmlns:a16="http://schemas.microsoft.com/office/drawing/2014/main" id="{31635D58-2A3D-4B41-84A4-75818D970E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3450" y="1268413"/>
          <a:ext cx="7277100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r:id="rId4" imgW="3971925" imgH="2381250" progId="Word.Picture.8">
                  <p:embed/>
                </p:oleObj>
              </mc:Choice>
              <mc:Fallback>
                <p:oleObj r:id="rId4" imgW="3971925" imgH="2381250" progId="Word.Picture.8">
                  <p:embed/>
                  <p:pic>
                    <p:nvPicPr>
                      <p:cNvPr id="0" name="内容占位符 1028098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268413"/>
                        <a:ext cx="7277100" cy="48577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027073">
            <a:extLst>
              <a:ext uri="{FF2B5EF4-FFF2-40B4-BE49-F238E27FC236}">
                <a16:creationId xmlns:a16="http://schemas.microsoft.com/office/drawing/2014/main" id="{8F95B488-AB2A-4B29-977B-5367E9C6B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Times New Roman" panose="02020603050405020304" pitchFamily="18" charset="0"/>
              </a:rPr>
              <a:t>近期最少使用算法</a:t>
            </a:r>
          </a:p>
        </p:txBody>
      </p:sp>
      <p:graphicFrame>
        <p:nvGraphicFramePr>
          <p:cNvPr id="50178" name="内容占位符 1027074">
            <a:extLst>
              <a:ext uri="{FF2B5EF4-FFF2-40B4-BE49-F238E27FC236}">
                <a16:creationId xmlns:a16="http://schemas.microsoft.com/office/drawing/2014/main" id="{F7000713-5592-46C2-BF1B-E965051122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71550" y="1835150"/>
          <a:ext cx="666115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r:id="rId4" imgW="3971925" imgH="2457450" progId="Word.Picture.8">
                  <p:embed/>
                </p:oleObj>
              </mc:Choice>
              <mc:Fallback>
                <p:oleObj r:id="rId4" imgW="3971925" imgH="2457450" progId="Word.Picture.8">
                  <p:embed/>
                  <p:pic>
                    <p:nvPicPr>
                      <p:cNvPr id="0" name="内容占位符 102707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35150"/>
                        <a:ext cx="6661150" cy="41148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文本框 1027075">
            <a:extLst>
              <a:ext uri="{FF2B5EF4-FFF2-40B4-BE49-F238E27FC236}">
                <a16:creationId xmlns:a16="http://schemas.microsoft.com/office/drawing/2014/main" id="{F02CCC8C-7A67-49CF-93F7-596983F78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1177925"/>
            <a:ext cx="815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例：选最近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次访问期间最少使用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块作为被替换的块。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067009">
            <a:extLst>
              <a:ext uri="{FF2B5EF4-FFF2-40B4-BE49-F238E27FC236}">
                <a16:creationId xmlns:a16="http://schemas.microsoft.com/office/drawing/2014/main" id="{1BE6F301-E49C-46A8-B2B7-68BCE2AE2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Pentium</a:t>
            </a:r>
            <a:r>
              <a:rPr lang="zh-CN" altLang="en-US"/>
              <a:t>处理器框图</a:t>
            </a:r>
          </a:p>
        </p:txBody>
      </p:sp>
      <p:sp>
        <p:nvSpPr>
          <p:cNvPr id="52226" name="文本框 1067010">
            <a:extLst>
              <a:ext uri="{FF2B5EF4-FFF2-40B4-BE49-F238E27FC236}">
                <a16:creationId xmlns:a16="http://schemas.microsoft.com/office/drawing/2014/main" id="{F30B584A-4FF8-4941-A1C9-72B06B64F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1412875"/>
            <a:ext cx="1873250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指令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Cache(8KB)</a:t>
            </a:r>
          </a:p>
        </p:txBody>
      </p:sp>
      <p:sp>
        <p:nvSpPr>
          <p:cNvPr id="52227" name="文本框 1067011">
            <a:extLst>
              <a:ext uri="{FF2B5EF4-FFF2-40B4-BE49-F238E27FC236}">
                <a16:creationId xmlns:a16="http://schemas.microsoft.com/office/drawing/2014/main" id="{EC8FB01F-7C2C-4F38-8430-B52838E9D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412875"/>
            <a:ext cx="15128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分支预测</a:t>
            </a:r>
          </a:p>
        </p:txBody>
      </p:sp>
      <p:sp>
        <p:nvSpPr>
          <p:cNvPr id="52228" name="文本框 1067012">
            <a:extLst>
              <a:ext uri="{FF2B5EF4-FFF2-40B4-BE49-F238E27FC236}">
                <a16:creationId xmlns:a16="http://schemas.microsoft.com/office/drawing/2014/main" id="{2F40C430-913E-4FE2-939D-228BB7419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492375"/>
            <a:ext cx="21605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预取指令缓冲区</a:t>
            </a:r>
          </a:p>
        </p:txBody>
      </p:sp>
      <p:sp>
        <p:nvSpPr>
          <p:cNvPr id="52229" name="文本框 1067013">
            <a:extLst>
              <a:ext uri="{FF2B5EF4-FFF2-40B4-BE49-F238E27FC236}">
                <a16:creationId xmlns:a16="http://schemas.microsoft.com/office/drawing/2014/main" id="{DE6735B0-4FCF-469D-A8FD-48CCC54F4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3484563"/>
            <a:ext cx="15128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整数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ALU</a:t>
            </a:r>
          </a:p>
        </p:txBody>
      </p:sp>
      <p:sp>
        <p:nvSpPr>
          <p:cNvPr id="52230" name="文本框 1067014">
            <a:extLst>
              <a:ext uri="{FF2B5EF4-FFF2-40B4-BE49-F238E27FC236}">
                <a16:creationId xmlns:a16="http://schemas.microsoft.com/office/drawing/2014/main" id="{BAAC84AA-5E84-4A49-AFE4-090632AE5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484563"/>
            <a:ext cx="15128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整数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ALU</a:t>
            </a:r>
          </a:p>
        </p:txBody>
      </p:sp>
      <p:sp>
        <p:nvSpPr>
          <p:cNvPr id="52231" name="文本框 1067015">
            <a:extLst>
              <a:ext uri="{FF2B5EF4-FFF2-40B4-BE49-F238E27FC236}">
                <a16:creationId xmlns:a16="http://schemas.microsoft.com/office/drawing/2014/main" id="{4BC325CA-E959-4270-928C-41C1D735F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437063"/>
            <a:ext cx="18732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整数寄存器组</a:t>
            </a:r>
          </a:p>
        </p:txBody>
      </p:sp>
      <p:sp>
        <p:nvSpPr>
          <p:cNvPr id="52232" name="文本框 1067016">
            <a:extLst>
              <a:ext uri="{FF2B5EF4-FFF2-40B4-BE49-F238E27FC236}">
                <a16:creationId xmlns:a16="http://schemas.microsoft.com/office/drawing/2014/main" id="{AD09D4D7-6E7B-4687-84D8-28B0F469D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484813"/>
            <a:ext cx="1873250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数据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Cache(8KB)</a:t>
            </a:r>
          </a:p>
        </p:txBody>
      </p:sp>
      <p:grpSp>
        <p:nvGrpSpPr>
          <p:cNvPr id="52233" name="组合 1067017">
            <a:extLst>
              <a:ext uri="{FF2B5EF4-FFF2-40B4-BE49-F238E27FC236}">
                <a16:creationId xmlns:a16="http://schemas.microsoft.com/office/drawing/2014/main" id="{69ABD0D5-A8CC-449B-B675-CAA34FB6F7FA}"/>
              </a:ext>
            </a:extLst>
          </p:cNvPr>
          <p:cNvGrpSpPr>
            <a:grpSpLocks/>
          </p:cNvGrpSpPr>
          <p:nvPr/>
        </p:nvGrpSpPr>
        <p:grpSpPr bwMode="auto">
          <a:xfrm>
            <a:off x="7091363" y="2781300"/>
            <a:ext cx="1441450" cy="2701925"/>
            <a:chOff x="4195" y="1842"/>
            <a:chExt cx="908" cy="1702"/>
          </a:xfrm>
        </p:grpSpPr>
        <p:sp>
          <p:nvSpPr>
            <p:cNvPr id="52234" name="文本框 1067018">
              <a:extLst>
                <a:ext uri="{FF2B5EF4-FFF2-40B4-BE49-F238E27FC236}">
                  <a16:creationId xmlns:a16="http://schemas.microsoft.com/office/drawing/2014/main" id="{1ABAD61C-E36D-4CF1-A1D4-C10736CB0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842"/>
              <a:ext cx="908" cy="17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浮点单元</a:t>
              </a:r>
            </a:p>
            <a:p>
              <a:pPr algn="ctr"/>
              <a:endParaRPr lang="zh-CN" altLang="en-US" sz="2000" b="1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endParaRPr lang="zh-CN" altLang="en-US" sz="2000" b="1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endParaRPr lang="zh-CN" altLang="en-US" sz="2000" b="1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endParaRPr lang="zh-CN" altLang="en-US" sz="2000" b="1">
                <a:latin typeface="楷体_GB2312" pitchFamily="49" charset="-122"/>
                <a:ea typeface="楷体_GB2312" pitchFamily="49" charset="-122"/>
              </a:endParaRPr>
            </a:p>
            <a:p>
              <a:pPr algn="ctr"/>
              <a:endParaRPr lang="zh-CN" altLang="en-US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2235" name="文本框 1067019">
              <a:extLst>
                <a:ext uri="{FF2B5EF4-FFF2-40B4-BE49-F238E27FC236}">
                  <a16:creationId xmlns:a16="http://schemas.microsoft.com/office/drawing/2014/main" id="{ED8F86A5-60B9-4CB8-8409-346074A74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3294"/>
              <a:ext cx="5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/>
                <a:t>除法器</a:t>
              </a:r>
            </a:p>
          </p:txBody>
        </p:sp>
        <p:sp>
          <p:nvSpPr>
            <p:cNvPr id="52236" name="文本框 1067020">
              <a:extLst>
                <a:ext uri="{FF2B5EF4-FFF2-40B4-BE49-F238E27FC236}">
                  <a16:creationId xmlns:a16="http://schemas.microsoft.com/office/drawing/2014/main" id="{932FA320-4555-42B0-B11D-F3E3D1972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2991"/>
              <a:ext cx="5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/>
                <a:t>加法器</a:t>
              </a:r>
            </a:p>
          </p:txBody>
        </p:sp>
        <p:sp>
          <p:nvSpPr>
            <p:cNvPr id="52237" name="文本框 1067021">
              <a:extLst>
                <a:ext uri="{FF2B5EF4-FFF2-40B4-BE49-F238E27FC236}">
                  <a16:creationId xmlns:a16="http://schemas.microsoft.com/office/drawing/2014/main" id="{F30A6F97-DF1C-42EE-A143-B7278397A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2704"/>
              <a:ext cx="5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/>
                <a:t>乘法器</a:t>
              </a:r>
            </a:p>
          </p:txBody>
        </p:sp>
        <p:sp>
          <p:nvSpPr>
            <p:cNvPr id="52238" name="文本框 1067022">
              <a:extLst>
                <a:ext uri="{FF2B5EF4-FFF2-40B4-BE49-F238E27FC236}">
                  <a16:creationId xmlns:a16="http://schemas.microsoft.com/office/drawing/2014/main" id="{1BDF562B-7310-476B-A82A-78AF8ACA1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2344"/>
              <a:ext cx="726" cy="2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/>
                <a:t>寄存器组</a:t>
              </a:r>
            </a:p>
          </p:txBody>
        </p:sp>
        <p:sp>
          <p:nvSpPr>
            <p:cNvPr id="52239" name="直接连接符 1067023">
              <a:extLst>
                <a:ext uri="{FF2B5EF4-FFF2-40B4-BE49-F238E27FC236}">
                  <a16:creationId xmlns:a16="http://schemas.microsoft.com/office/drawing/2014/main" id="{7CA16737-F8B7-47D3-9BEC-CDC6B3FD8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704"/>
              <a:ext cx="9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0" name="直接连接符 1067024">
              <a:extLst>
                <a:ext uri="{FF2B5EF4-FFF2-40B4-BE49-F238E27FC236}">
                  <a16:creationId xmlns:a16="http://schemas.microsoft.com/office/drawing/2014/main" id="{984969C3-A241-4F04-8467-B94F7BCF1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976"/>
              <a:ext cx="9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1" name="直接连接符 1067025">
              <a:extLst>
                <a:ext uri="{FF2B5EF4-FFF2-40B4-BE49-F238E27FC236}">
                  <a16:creationId xmlns:a16="http://schemas.microsoft.com/office/drawing/2014/main" id="{2C4D3357-33D5-4866-BDEE-92960C4DF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3249"/>
              <a:ext cx="9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42" name="文本框 1067026">
            <a:extLst>
              <a:ext uri="{FF2B5EF4-FFF2-40B4-BE49-F238E27FC236}">
                <a16:creationId xmlns:a16="http://schemas.microsoft.com/office/drawing/2014/main" id="{114B815A-0089-4E34-8AF7-02963A3B1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924175"/>
            <a:ext cx="1008062" cy="720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64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位总线接口</a:t>
            </a:r>
          </a:p>
        </p:txBody>
      </p:sp>
      <p:sp>
        <p:nvSpPr>
          <p:cNvPr id="52243" name="直接连接符 1067027">
            <a:extLst>
              <a:ext uri="{FF2B5EF4-FFF2-40B4-BE49-F238E27FC236}">
                <a16:creationId xmlns:a16="http://schemas.microsoft.com/office/drawing/2014/main" id="{604B098C-A7CF-47FA-B79D-797A4F944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3284538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4" name="直接连接符 1067028">
            <a:extLst>
              <a:ext uri="{FF2B5EF4-FFF2-40B4-BE49-F238E27FC236}">
                <a16:creationId xmlns:a16="http://schemas.microsoft.com/office/drawing/2014/main" id="{BF3D64A2-4B4A-4143-A6E2-837DE5EF0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184467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5" name="直接连接符 1067029">
            <a:extLst>
              <a:ext uri="{FF2B5EF4-FFF2-40B4-BE49-F238E27FC236}">
                <a16:creationId xmlns:a16="http://schemas.microsoft.com/office/drawing/2014/main" id="{C6D8E0CA-4F61-4556-A6B5-17667D67E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2900363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6" name="直接连接符 1067030">
            <a:extLst>
              <a:ext uri="{FF2B5EF4-FFF2-40B4-BE49-F238E27FC236}">
                <a16:creationId xmlns:a16="http://schemas.microsoft.com/office/drawing/2014/main" id="{AA2F2940-9521-4F83-A87D-71ECB6680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2908300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7" name="直接连接符 1067031">
            <a:extLst>
              <a:ext uri="{FF2B5EF4-FFF2-40B4-BE49-F238E27FC236}">
                <a16:creationId xmlns:a16="http://schemas.microsoft.com/office/drawing/2014/main" id="{AC18BF0D-346E-4117-BA4F-8F64BBBA6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3917950"/>
            <a:ext cx="0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8" name="直接连接符 1067032">
            <a:extLst>
              <a:ext uri="{FF2B5EF4-FFF2-40B4-BE49-F238E27FC236}">
                <a16:creationId xmlns:a16="http://schemas.microsoft.com/office/drawing/2014/main" id="{2EFB8C16-9814-4840-A10D-3BEE9AAC8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3908425"/>
            <a:ext cx="0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9" name="直接连接符 1067033">
            <a:extLst>
              <a:ext uri="{FF2B5EF4-FFF2-40B4-BE49-F238E27FC236}">
                <a16:creationId xmlns:a16="http://schemas.microsoft.com/office/drawing/2014/main" id="{E8CE322C-2E4E-4F56-B196-C879B6A6F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4837113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0" name="直接连接符 1067034">
            <a:extLst>
              <a:ext uri="{FF2B5EF4-FFF2-40B4-BE49-F238E27FC236}">
                <a16:creationId xmlns:a16="http://schemas.microsoft.com/office/drawing/2014/main" id="{8512D402-5116-4A13-BB4E-36C85C5E4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4837113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1" name="直接连接符 1067035">
            <a:extLst>
              <a:ext uri="{FF2B5EF4-FFF2-40B4-BE49-F238E27FC236}">
                <a16:creationId xmlns:a16="http://schemas.microsoft.com/office/drawing/2014/main" id="{AF5138A5-01CA-4AD4-B229-5CDA116B2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1628775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2" name="直接连接符 1067036">
            <a:extLst>
              <a:ext uri="{FF2B5EF4-FFF2-40B4-BE49-F238E27FC236}">
                <a16:creationId xmlns:a16="http://schemas.microsoft.com/office/drawing/2014/main" id="{711BF484-170F-4AB7-B18C-EC83A02C5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5734050"/>
            <a:ext cx="10810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3" name="直接连接符 1067037">
            <a:extLst>
              <a:ext uri="{FF2B5EF4-FFF2-40B4-BE49-F238E27FC236}">
                <a16:creationId xmlns:a16="http://schemas.microsoft.com/office/drawing/2014/main" id="{EE2414F5-9342-4759-A047-C12DA28BB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1612900"/>
            <a:ext cx="0" cy="412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4" name="直接连接符 1067038">
            <a:extLst>
              <a:ext uri="{FF2B5EF4-FFF2-40B4-BE49-F238E27FC236}">
                <a16:creationId xmlns:a16="http://schemas.microsoft.com/office/drawing/2014/main" id="{8B499730-E769-4939-9A0D-D8F062093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3284538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5" name="文本框 1067039">
            <a:extLst>
              <a:ext uri="{FF2B5EF4-FFF2-40B4-BE49-F238E27FC236}">
                <a16:creationId xmlns:a16="http://schemas.microsoft.com/office/drawing/2014/main" id="{B841F2FB-7506-4C64-9BCA-2B4EA383E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3" y="2897188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32</a:t>
            </a:r>
          </a:p>
        </p:txBody>
      </p:sp>
      <p:sp>
        <p:nvSpPr>
          <p:cNvPr id="52256" name="文本框 1067040">
            <a:extLst>
              <a:ext uri="{FF2B5EF4-FFF2-40B4-BE49-F238E27FC236}">
                <a16:creationId xmlns:a16="http://schemas.microsoft.com/office/drawing/2014/main" id="{459B7207-D3A7-4B68-9C21-29B51B3AF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92417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32</a:t>
            </a:r>
          </a:p>
        </p:txBody>
      </p:sp>
      <p:sp>
        <p:nvSpPr>
          <p:cNvPr id="52257" name="文本框 1067041">
            <a:extLst>
              <a:ext uri="{FF2B5EF4-FFF2-40B4-BE49-F238E27FC236}">
                <a16:creationId xmlns:a16="http://schemas.microsoft.com/office/drawing/2014/main" id="{7CBF866B-D09C-4D8B-A2DB-D7C9DB6E4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393382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32</a:t>
            </a:r>
          </a:p>
        </p:txBody>
      </p:sp>
      <p:sp>
        <p:nvSpPr>
          <p:cNvPr id="52258" name="文本框 1067042">
            <a:extLst>
              <a:ext uri="{FF2B5EF4-FFF2-40B4-BE49-F238E27FC236}">
                <a16:creationId xmlns:a16="http://schemas.microsoft.com/office/drawing/2014/main" id="{33C9E41B-D347-4467-A5C8-7E0F92E02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93382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32</a:t>
            </a:r>
          </a:p>
        </p:txBody>
      </p:sp>
      <p:sp>
        <p:nvSpPr>
          <p:cNvPr id="52259" name="文本框 1067043">
            <a:extLst>
              <a:ext uri="{FF2B5EF4-FFF2-40B4-BE49-F238E27FC236}">
                <a16:creationId xmlns:a16="http://schemas.microsoft.com/office/drawing/2014/main" id="{F1B15409-91D4-46BA-B6A6-685B3022A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4868863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32</a:t>
            </a:r>
            <a:r>
              <a:rPr lang="zh-CN" altLang="en-US"/>
              <a:t>位</a:t>
            </a:r>
          </a:p>
        </p:txBody>
      </p:sp>
      <p:sp>
        <p:nvSpPr>
          <p:cNvPr id="52260" name="文本框 1067044">
            <a:extLst>
              <a:ext uri="{FF2B5EF4-FFF2-40B4-BE49-F238E27FC236}">
                <a16:creationId xmlns:a16="http://schemas.microsoft.com/office/drawing/2014/main" id="{C7CC8DFB-64AA-43EC-81FB-30CB08A09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550" y="3357563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64</a:t>
            </a:r>
            <a:r>
              <a:rPr lang="zh-CN" altLang="en-US"/>
              <a:t>位</a:t>
            </a:r>
          </a:p>
        </p:txBody>
      </p:sp>
      <p:sp>
        <p:nvSpPr>
          <p:cNvPr id="52261" name="直接连接符 1067045">
            <a:extLst>
              <a:ext uri="{FF2B5EF4-FFF2-40B4-BE49-F238E27FC236}">
                <a16:creationId xmlns:a16="http://schemas.microsoft.com/office/drawing/2014/main" id="{A1705D91-C252-4DE8-B4A3-7E232177A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5157788"/>
            <a:ext cx="2665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62" name="直接连接符 1067046">
            <a:extLst>
              <a:ext uri="{FF2B5EF4-FFF2-40B4-BE49-F238E27FC236}">
                <a16:creationId xmlns:a16="http://schemas.microsoft.com/office/drawing/2014/main" id="{C54A42A0-8FAD-4517-B8EA-89AA08098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3644900"/>
            <a:ext cx="0" cy="151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63" name="直接连接符 1067047">
            <a:extLst>
              <a:ext uri="{FF2B5EF4-FFF2-40B4-BE49-F238E27FC236}">
                <a16:creationId xmlns:a16="http://schemas.microsoft.com/office/drawing/2014/main" id="{112DC6DC-44C5-441F-B190-94AD0849C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364490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64" name="直接连接符 1067048">
            <a:extLst>
              <a:ext uri="{FF2B5EF4-FFF2-40B4-BE49-F238E27FC236}">
                <a16:creationId xmlns:a16="http://schemas.microsoft.com/office/drawing/2014/main" id="{563C0A3D-D6BD-4758-95D4-4BFE657FE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1628775"/>
            <a:ext cx="1871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65" name="直接连接符 1067049">
            <a:extLst>
              <a:ext uri="{FF2B5EF4-FFF2-40B4-BE49-F238E27FC236}">
                <a16:creationId xmlns:a16="http://schemas.microsoft.com/office/drawing/2014/main" id="{A4EE29B1-CE77-497C-8EC7-398AB92F3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4775" y="1844675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66" name="直接连接符 1067050">
            <a:extLst>
              <a:ext uri="{FF2B5EF4-FFF2-40B4-BE49-F238E27FC236}">
                <a16:creationId xmlns:a16="http://schemas.microsoft.com/office/drawing/2014/main" id="{271CFDCC-6CCF-40E9-850A-E755553290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6463" y="2060575"/>
            <a:ext cx="3024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67" name="直接连接符 1067051">
            <a:extLst>
              <a:ext uri="{FF2B5EF4-FFF2-40B4-BE49-F238E27FC236}">
                <a16:creationId xmlns:a16="http://schemas.microsoft.com/office/drawing/2014/main" id="{277137B8-0058-4717-91BF-05FF06F8B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206057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68" name="直接连接符 1067052">
            <a:extLst>
              <a:ext uri="{FF2B5EF4-FFF2-40B4-BE49-F238E27FC236}">
                <a16:creationId xmlns:a16="http://schemas.microsoft.com/office/drawing/2014/main" id="{DF6454DD-F84D-4DE8-84C6-35555EC3D5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6650" y="3125788"/>
            <a:ext cx="215900" cy="14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69" name="直接连接符 1067053">
            <a:extLst>
              <a:ext uri="{FF2B5EF4-FFF2-40B4-BE49-F238E27FC236}">
                <a16:creationId xmlns:a16="http://schemas.microsoft.com/office/drawing/2014/main" id="{97A66CE6-EAFE-4589-AFB3-312D1E949B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8863" y="3084513"/>
            <a:ext cx="287337" cy="144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70" name="文本框 1067054">
            <a:extLst>
              <a:ext uri="{FF2B5EF4-FFF2-40B4-BE49-F238E27FC236}">
                <a16:creationId xmlns:a16="http://schemas.microsoft.com/office/drawing/2014/main" id="{FF5759EF-E0CA-4B09-A631-E684B8FC3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141663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U</a:t>
            </a:r>
            <a:r>
              <a:rPr lang="zh-CN" altLang="en-US"/>
              <a:t>管道</a:t>
            </a:r>
          </a:p>
        </p:txBody>
      </p:sp>
      <p:sp>
        <p:nvSpPr>
          <p:cNvPr id="52271" name="文本框 1067055">
            <a:extLst>
              <a:ext uri="{FF2B5EF4-FFF2-40B4-BE49-F238E27FC236}">
                <a16:creationId xmlns:a16="http://schemas.microsoft.com/office/drawing/2014/main" id="{63DEA59B-53EE-4FAD-A226-E49E52152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8925" y="3141663"/>
            <a:ext cx="725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V</a:t>
            </a:r>
            <a:r>
              <a:rPr lang="zh-CN" altLang="en-US"/>
              <a:t>管道</a:t>
            </a:r>
          </a:p>
        </p:txBody>
      </p:sp>
      <p:sp>
        <p:nvSpPr>
          <p:cNvPr id="52272" name="文本框 1067056">
            <a:extLst>
              <a:ext uri="{FF2B5EF4-FFF2-40B4-BE49-F238E27FC236}">
                <a16:creationId xmlns:a16="http://schemas.microsoft.com/office/drawing/2014/main" id="{D5E1847D-44F7-4ABC-8DB2-B63535924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388" y="2133600"/>
            <a:ext cx="725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256</a:t>
            </a:r>
            <a:r>
              <a:rPr lang="zh-CN" altLang="en-US"/>
              <a:t>位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228801">
            <a:extLst>
              <a:ext uri="{FF2B5EF4-FFF2-40B4-BE49-F238E27FC236}">
                <a16:creationId xmlns:a16="http://schemas.microsoft.com/office/drawing/2014/main" id="{27593A9F-8F45-4841-8ECE-B311209F8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Pentium</a:t>
            </a:r>
            <a:r>
              <a:rPr lang="zh-CN" altLang="en-US"/>
              <a:t>处理器的片内</a:t>
            </a:r>
            <a:r>
              <a:rPr lang="en-US" altLang="zh-CN"/>
              <a:t>Cache</a:t>
            </a:r>
          </a:p>
        </p:txBody>
      </p:sp>
      <p:graphicFrame>
        <p:nvGraphicFramePr>
          <p:cNvPr id="1228803" name="内容占位符 1228802">
            <a:extLst>
              <a:ext uri="{FF2B5EF4-FFF2-40B4-BE49-F238E27FC236}">
                <a16:creationId xmlns:a16="http://schemas.microsoft.com/office/drawing/2014/main" id="{18CE4450-434D-43B3-ABF1-8B43E26238B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968500" y="1812925"/>
          <a:ext cx="514350" cy="3140074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zh-CN" altLang="en-US" sz="2000"/>
                    </a:p>
                  </a:txBody>
                  <a:tcPr marT="45729" marB="4572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zh-CN" altLang="en-US" sz="2000"/>
                    </a:p>
                  </a:txBody>
                  <a:tcPr marT="45729" marB="4572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zh-CN" altLang="en-US" sz="2000"/>
                    </a:p>
                  </a:txBody>
                  <a:tcPr marT="45729" marB="4572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1</a:t>
                      </a:r>
                      <a:endParaRPr lang="zh-CN" altLang="en-US" sz="2000"/>
                    </a:p>
                  </a:txBody>
                  <a:tcPr marT="45729" marB="4572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15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000" dirty="0"/>
                    </a:p>
                    <a:p>
                      <a:pPr marL="0" lvl="0" indent="0" algn="ctr">
                        <a:buNone/>
                      </a:pPr>
                      <a:endParaRPr lang="zh-CN" altLang="en-US" sz="2000" dirty="0"/>
                    </a:p>
                  </a:txBody>
                  <a:tcPr marT="45729" marB="4572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zh-CN" altLang="en-US" sz="2000"/>
                    </a:p>
                  </a:txBody>
                  <a:tcPr marT="45729" marB="4572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32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0</a:t>
                      </a:r>
                      <a:endParaRPr lang="zh-CN" altLang="en-US" sz="2000"/>
                    </a:p>
                  </a:txBody>
                  <a:tcPr marT="45729" marB="4572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28821" name="内容占位符 1228820">
            <a:extLst>
              <a:ext uri="{FF2B5EF4-FFF2-40B4-BE49-F238E27FC236}">
                <a16:creationId xmlns:a16="http://schemas.microsoft.com/office/drawing/2014/main" id="{130AFED1-D493-4BD5-ABDC-FB1F0FF7D565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3059113" y="1844675"/>
          <a:ext cx="1538287" cy="3083417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1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00F49</a:t>
                      </a:r>
                      <a:endParaRPr lang="zh-CN" altLang="en-US" sz="2000"/>
                    </a:p>
                  </a:txBody>
                  <a:tcPr marT="45711" marB="4571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01</a:t>
                      </a:r>
                      <a:endParaRPr lang="zh-CN" altLang="en-US" sz="2000"/>
                    </a:p>
                  </a:txBody>
                  <a:tcPr marT="45711" marB="4571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5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158AC</a:t>
                      </a:r>
                      <a:endParaRPr lang="zh-CN" altLang="en-US" sz="2000"/>
                    </a:p>
                  </a:txBody>
                  <a:tcPr marT="45711" marB="4571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01</a:t>
                      </a:r>
                      <a:endParaRPr lang="zh-CN" altLang="en-US" sz="2000"/>
                    </a:p>
                  </a:txBody>
                  <a:tcPr marT="45711" marB="4571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5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dirty="0"/>
                    </a:p>
                  </a:txBody>
                  <a:tcPr marT="45711" marB="4571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dirty="0"/>
                    </a:p>
                  </a:txBody>
                  <a:tcPr marT="45711" marB="4571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889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zh-CN" sz="2000" dirty="0"/>
                    </a:p>
                    <a:p>
                      <a:pPr marL="0" lvl="0" indent="0">
                        <a:buNone/>
                      </a:pPr>
                      <a:endParaRPr lang="en-US" altLang="zh-CN" sz="2000" dirty="0"/>
                    </a:p>
                    <a:p>
                      <a:pPr marL="0" lvl="0" indent="0">
                        <a:buNone/>
                      </a:pPr>
                      <a:endParaRPr lang="en-US" altLang="zh-CN" sz="2000" dirty="0"/>
                    </a:p>
                    <a:p>
                      <a:pPr marL="0" lvl="0" indent="0">
                        <a:buNone/>
                      </a:pPr>
                      <a:endParaRPr lang="en-US" altLang="zh-CN" sz="2000" dirty="0"/>
                    </a:p>
                    <a:p>
                      <a:pPr marL="0" lvl="0" indent="0">
                        <a:buNone/>
                      </a:pPr>
                      <a:endParaRPr lang="zh-CN" altLang="en-US" sz="2000" dirty="0"/>
                    </a:p>
                  </a:txBody>
                  <a:tcPr marT="45711" marB="4571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dirty="0"/>
                    </a:p>
                  </a:txBody>
                  <a:tcPr marT="45711" marB="4571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09" name="文本框 1228837">
            <a:extLst>
              <a:ext uri="{FF2B5EF4-FFF2-40B4-BE49-F238E27FC236}">
                <a16:creationId xmlns:a16="http://schemas.microsoft.com/office/drawing/2014/main" id="{4FCAF4E8-AB77-4F08-A6A4-C14D46D75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392238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LRU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位</a:t>
            </a:r>
          </a:p>
        </p:txBody>
      </p:sp>
      <p:sp>
        <p:nvSpPr>
          <p:cNvPr id="54310" name="文本框 1228838">
            <a:extLst>
              <a:ext uri="{FF2B5EF4-FFF2-40B4-BE49-F238E27FC236}">
                <a16:creationId xmlns:a16="http://schemas.microsoft.com/office/drawing/2014/main" id="{6CD09EFC-DA9F-4AF7-A5F9-8F12B9B01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1412875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标记</a:t>
            </a:r>
          </a:p>
        </p:txBody>
      </p:sp>
      <p:sp>
        <p:nvSpPr>
          <p:cNvPr id="54311" name="文本框 1228839">
            <a:extLst>
              <a:ext uri="{FF2B5EF4-FFF2-40B4-BE49-F238E27FC236}">
                <a16:creationId xmlns:a16="http://schemas.microsoft.com/office/drawing/2014/main" id="{CC96D370-96D7-47A2-94D2-7C01671AE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650" y="1412875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状态</a:t>
            </a:r>
          </a:p>
        </p:txBody>
      </p:sp>
      <p:sp>
        <p:nvSpPr>
          <p:cNvPr id="54312" name="文本框 1228840">
            <a:extLst>
              <a:ext uri="{FF2B5EF4-FFF2-40B4-BE49-F238E27FC236}">
                <a16:creationId xmlns:a16="http://schemas.microsoft.com/office/drawing/2014/main" id="{A720D6C2-2F67-423B-B398-E415F2B29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013" y="1412875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标记</a:t>
            </a:r>
          </a:p>
        </p:txBody>
      </p:sp>
      <p:sp>
        <p:nvSpPr>
          <p:cNvPr id="54313" name="文本框 1228841">
            <a:extLst>
              <a:ext uri="{FF2B5EF4-FFF2-40B4-BE49-F238E27FC236}">
                <a16:creationId xmlns:a16="http://schemas.microsoft.com/office/drawing/2014/main" id="{F5118FE5-0E75-47A0-89AD-F264B5BC5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113" y="1412875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状态</a:t>
            </a:r>
          </a:p>
        </p:txBody>
      </p:sp>
      <p:graphicFrame>
        <p:nvGraphicFramePr>
          <p:cNvPr id="1228843" name="表格 1228842">
            <a:extLst>
              <a:ext uri="{FF2B5EF4-FFF2-40B4-BE49-F238E27FC236}">
                <a16:creationId xmlns:a16="http://schemas.microsoft.com/office/drawing/2014/main" id="{6162C339-180E-4337-A78F-020546DE0AA0}"/>
              </a:ext>
            </a:extLst>
          </p:cNvPr>
          <p:cNvGraphicFramePr/>
          <p:nvPr/>
        </p:nvGraphicFramePr>
        <p:xfrm>
          <a:off x="5291138" y="1844675"/>
          <a:ext cx="1538287" cy="3083417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71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000F5</a:t>
                      </a:r>
                      <a:endParaRPr lang="zh-CN" altLang="en-US" sz="2000"/>
                    </a:p>
                  </a:txBody>
                  <a:tcPr marT="45711" marB="4571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01</a:t>
                      </a:r>
                      <a:endParaRPr lang="zh-CN" altLang="en-US" sz="2000"/>
                    </a:p>
                  </a:txBody>
                  <a:tcPr marT="45711" marB="4571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5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00F59</a:t>
                      </a:r>
                      <a:endParaRPr lang="zh-CN" altLang="en-US" sz="2000"/>
                    </a:p>
                  </a:txBody>
                  <a:tcPr marT="45711" marB="4571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01</a:t>
                      </a:r>
                      <a:endParaRPr lang="zh-CN" altLang="en-US" sz="2000"/>
                    </a:p>
                  </a:txBody>
                  <a:tcPr marT="45711" marB="4571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5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dirty="0"/>
                    </a:p>
                  </a:txBody>
                  <a:tcPr marT="45711" marB="4571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dirty="0"/>
                    </a:p>
                  </a:txBody>
                  <a:tcPr marT="45711" marB="4571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889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zh-CN" sz="2000" dirty="0"/>
                    </a:p>
                    <a:p>
                      <a:pPr marL="0" lvl="0" indent="0">
                        <a:buNone/>
                      </a:pPr>
                      <a:endParaRPr lang="en-US" altLang="zh-CN" sz="2000" dirty="0"/>
                    </a:p>
                    <a:p>
                      <a:pPr marL="0" lvl="0" indent="0">
                        <a:buNone/>
                      </a:pPr>
                      <a:endParaRPr lang="en-US" altLang="zh-CN" sz="2000" dirty="0"/>
                    </a:p>
                    <a:p>
                      <a:pPr marL="0" lvl="0" indent="0">
                        <a:buNone/>
                      </a:pPr>
                      <a:endParaRPr lang="en-US" altLang="zh-CN" sz="2000" dirty="0"/>
                    </a:p>
                    <a:p>
                      <a:pPr marL="0" lvl="0" indent="0">
                        <a:buNone/>
                      </a:pPr>
                      <a:endParaRPr lang="zh-CN" altLang="en-US" sz="2000" dirty="0"/>
                    </a:p>
                  </a:txBody>
                  <a:tcPr marT="45711" marB="4571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dirty="0"/>
                    </a:p>
                  </a:txBody>
                  <a:tcPr marT="45711" marB="4571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31" name="直接连接符 1228859">
            <a:extLst>
              <a:ext uri="{FF2B5EF4-FFF2-40B4-BE49-F238E27FC236}">
                <a16:creationId xmlns:a16="http://schemas.microsoft.com/office/drawing/2014/main" id="{73E23E2C-8E6F-44F3-8FFC-EF599F10B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3500438"/>
            <a:ext cx="0" cy="50323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32" name="直接连接符 1228860">
            <a:extLst>
              <a:ext uri="{FF2B5EF4-FFF2-40B4-BE49-F238E27FC236}">
                <a16:creationId xmlns:a16="http://schemas.microsoft.com/office/drawing/2014/main" id="{42A3418E-F4DE-4F1C-A2EC-EC95C3C9E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350" y="2740025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33" name="直接连接符 1228861">
            <a:extLst>
              <a:ext uri="{FF2B5EF4-FFF2-40B4-BE49-F238E27FC236}">
                <a16:creationId xmlns:a16="http://schemas.microsoft.com/office/drawing/2014/main" id="{EEBB77FB-143F-4FA0-AC29-344B1F143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638" y="2724150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34" name="直接连接符 1228862">
            <a:extLst>
              <a:ext uri="{FF2B5EF4-FFF2-40B4-BE49-F238E27FC236}">
                <a16:creationId xmlns:a16="http://schemas.microsoft.com/office/drawing/2014/main" id="{5EBB2320-B8AB-41F1-8D7C-4922E6AD8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2938" y="2724150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35" name="直接连接符 1228863">
            <a:extLst>
              <a:ext uri="{FF2B5EF4-FFF2-40B4-BE49-F238E27FC236}">
                <a16:creationId xmlns:a16="http://schemas.microsoft.com/office/drawing/2014/main" id="{2510AE47-8C36-4F62-A9C3-31A15A56D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100" y="2724150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36" name="文本框 1228864">
            <a:extLst>
              <a:ext uri="{FF2B5EF4-FFF2-40B4-BE49-F238E27FC236}">
                <a16:creationId xmlns:a16="http://schemas.microsoft.com/office/drawing/2014/main" id="{D2D06988-13D7-4849-BBA9-12C32DB10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1844675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127</a:t>
            </a:r>
          </a:p>
        </p:txBody>
      </p:sp>
      <p:sp>
        <p:nvSpPr>
          <p:cNvPr id="54337" name="文本框 1228865">
            <a:extLst>
              <a:ext uri="{FF2B5EF4-FFF2-40B4-BE49-F238E27FC236}">
                <a16:creationId xmlns:a16="http://schemas.microsoft.com/office/drawing/2014/main" id="{01CAD590-9630-4190-9653-96F94D5AA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0" y="4511675"/>
            <a:ext cx="312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sp>
        <p:nvSpPr>
          <p:cNvPr id="54338" name="文本框 1228866">
            <a:extLst>
              <a:ext uri="{FF2B5EF4-FFF2-40B4-BE49-F238E27FC236}">
                <a16:creationId xmlns:a16="http://schemas.microsoft.com/office/drawing/2014/main" id="{04C60C9A-B886-403E-900B-34A55275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1844675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127</a:t>
            </a:r>
          </a:p>
        </p:txBody>
      </p:sp>
      <p:sp>
        <p:nvSpPr>
          <p:cNvPr id="54339" name="文本框 1228867">
            <a:extLst>
              <a:ext uri="{FF2B5EF4-FFF2-40B4-BE49-F238E27FC236}">
                <a16:creationId xmlns:a16="http://schemas.microsoft.com/office/drawing/2014/main" id="{800AB62B-FBA4-4FF4-BE67-C876A7C73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450" y="4511675"/>
            <a:ext cx="312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sp>
        <p:nvSpPr>
          <p:cNvPr id="54340" name="文本框 1228868">
            <a:extLst>
              <a:ext uri="{FF2B5EF4-FFF2-40B4-BE49-F238E27FC236}">
                <a16:creationId xmlns:a16="http://schemas.microsoft.com/office/drawing/2014/main" id="{B5824097-52CC-4CED-BD18-7AA09A79A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5373688"/>
            <a:ext cx="140335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/>
              <a:t>主存地址结构</a:t>
            </a:r>
          </a:p>
          <a:p>
            <a:pPr algn="ctr"/>
            <a:r>
              <a:rPr lang="zh-CN" altLang="en-US" b="1"/>
              <a:t>（共</a:t>
            </a:r>
            <a:r>
              <a:rPr lang="en-US" altLang="zh-CN" b="1"/>
              <a:t>32</a:t>
            </a:r>
            <a:r>
              <a:rPr lang="zh-CN" altLang="en-US" b="1"/>
              <a:t>位）</a:t>
            </a:r>
          </a:p>
        </p:txBody>
      </p:sp>
      <p:graphicFrame>
        <p:nvGraphicFramePr>
          <p:cNvPr id="1228870" name="内容占位符 1228869">
            <a:extLst>
              <a:ext uri="{FF2B5EF4-FFF2-40B4-BE49-F238E27FC236}">
                <a16:creationId xmlns:a16="http://schemas.microsoft.com/office/drawing/2014/main" id="{A2158183-0C31-4ACC-9CCA-D7C08AE32454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3336925" y="5373688"/>
          <a:ext cx="4038600" cy="396875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20</a:t>
                      </a:r>
                      <a:endParaRPr lang="zh-CN" altLang="en-US" sz="2000"/>
                    </a:p>
                  </a:txBody>
                  <a:tcPr marT="45793" marB="4579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7</a:t>
                      </a:r>
                      <a:endParaRPr lang="zh-CN" altLang="en-US" sz="2000"/>
                    </a:p>
                  </a:txBody>
                  <a:tcPr marT="45793" marB="4579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 marT="45793" marB="4579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 marT="45793" marB="4579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353" name="文本框 1228881">
            <a:extLst>
              <a:ext uri="{FF2B5EF4-FFF2-40B4-BE49-F238E27FC236}">
                <a16:creationId xmlns:a16="http://schemas.microsoft.com/office/drawing/2014/main" id="{602F97D5-8BC9-46E3-BDE4-57E88991B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7738" y="5805488"/>
            <a:ext cx="3695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/>
              <a:t>标记           组号           双字           字节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071105">
            <a:extLst>
              <a:ext uri="{FF2B5EF4-FFF2-40B4-BE49-F238E27FC236}">
                <a16:creationId xmlns:a16="http://schemas.microsoft.com/office/drawing/2014/main" id="{04F0CDC6-0B42-4501-92AA-8FD9890EA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PowerPC 620</a:t>
            </a:r>
            <a:r>
              <a:rPr lang="zh-CN" altLang="en-US"/>
              <a:t>处理器框图</a:t>
            </a:r>
          </a:p>
        </p:txBody>
      </p:sp>
      <p:sp>
        <p:nvSpPr>
          <p:cNvPr id="56322" name="文本框 1071106">
            <a:extLst>
              <a:ext uri="{FF2B5EF4-FFF2-40B4-BE49-F238E27FC236}">
                <a16:creationId xmlns:a16="http://schemas.microsoft.com/office/drawing/2014/main" id="{0520E30B-11D7-4A63-A09B-F416797D3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88" y="1365250"/>
            <a:ext cx="1214437" cy="7413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指令</a:t>
            </a:r>
            <a:r>
              <a:rPr lang="en-US" altLang="zh-CN"/>
              <a:t>Cache</a:t>
            </a:r>
          </a:p>
          <a:p>
            <a:pPr algn="ctr"/>
            <a:r>
              <a:rPr lang="en-US" altLang="zh-CN"/>
              <a:t>32KB</a:t>
            </a:r>
          </a:p>
        </p:txBody>
      </p:sp>
      <p:sp>
        <p:nvSpPr>
          <p:cNvPr id="56323" name="文本框 1071107">
            <a:extLst>
              <a:ext uri="{FF2B5EF4-FFF2-40B4-BE49-F238E27FC236}">
                <a16:creationId xmlns:a16="http://schemas.microsoft.com/office/drawing/2014/main" id="{D5D624D1-1471-4B6F-AA19-2AA6E7EBA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2759075"/>
            <a:ext cx="1035050" cy="3746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指令单元</a:t>
            </a:r>
          </a:p>
        </p:txBody>
      </p:sp>
      <p:sp>
        <p:nvSpPr>
          <p:cNvPr id="56324" name="文本框 1071108">
            <a:extLst>
              <a:ext uri="{FF2B5EF4-FFF2-40B4-BE49-F238E27FC236}">
                <a16:creationId xmlns:a16="http://schemas.microsoft.com/office/drawing/2014/main" id="{B852D293-7411-4F87-A000-39A2A1730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517775"/>
            <a:ext cx="1317625" cy="7413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128</a:t>
            </a:r>
            <a:r>
              <a:rPr lang="zh-CN" altLang="en-US"/>
              <a:t>位</a:t>
            </a:r>
          </a:p>
          <a:p>
            <a:pPr algn="ctr"/>
            <a:r>
              <a:rPr lang="en-US" altLang="zh-CN"/>
              <a:t>L2/</a:t>
            </a:r>
            <a:r>
              <a:rPr lang="zh-CN" altLang="en-US"/>
              <a:t>总线接口</a:t>
            </a:r>
          </a:p>
        </p:txBody>
      </p:sp>
      <p:sp>
        <p:nvSpPr>
          <p:cNvPr id="56325" name="文本框 1071109">
            <a:extLst>
              <a:ext uri="{FF2B5EF4-FFF2-40B4-BE49-F238E27FC236}">
                <a16:creationId xmlns:a16="http://schemas.microsoft.com/office/drawing/2014/main" id="{16DB70A2-733F-4F5E-9C8C-157E1CEE4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0" y="4318000"/>
            <a:ext cx="831850" cy="7413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整数</a:t>
            </a:r>
          </a:p>
          <a:p>
            <a:pPr algn="ctr"/>
            <a:r>
              <a:rPr lang="zh-CN" altLang="en-US"/>
              <a:t>寄存器</a:t>
            </a:r>
          </a:p>
        </p:txBody>
      </p:sp>
      <p:sp>
        <p:nvSpPr>
          <p:cNvPr id="56326" name="文本框 1071110">
            <a:extLst>
              <a:ext uri="{FF2B5EF4-FFF2-40B4-BE49-F238E27FC236}">
                <a16:creationId xmlns:a16="http://schemas.microsoft.com/office/drawing/2014/main" id="{3B6789F3-0FA5-4F29-A298-781C184E5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063" y="4318000"/>
            <a:ext cx="628650" cy="7413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整数</a:t>
            </a:r>
          </a:p>
          <a:p>
            <a:pPr algn="ctr"/>
            <a:r>
              <a:rPr lang="en-US" altLang="zh-CN"/>
              <a:t>ALU</a:t>
            </a:r>
          </a:p>
        </p:txBody>
      </p:sp>
      <p:sp>
        <p:nvSpPr>
          <p:cNvPr id="56327" name="文本框 1071111">
            <a:extLst>
              <a:ext uri="{FF2B5EF4-FFF2-40B4-BE49-F238E27FC236}">
                <a16:creationId xmlns:a16="http://schemas.microsoft.com/office/drawing/2014/main" id="{B28CA250-5451-4C51-82CD-AAB00D675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4318000"/>
            <a:ext cx="628650" cy="7413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整数</a:t>
            </a:r>
          </a:p>
          <a:p>
            <a:pPr algn="ctr"/>
            <a:r>
              <a:rPr lang="en-US" altLang="zh-CN"/>
              <a:t>ALU</a:t>
            </a:r>
          </a:p>
        </p:txBody>
      </p:sp>
      <p:sp>
        <p:nvSpPr>
          <p:cNvPr id="56328" name="文本框 1071112">
            <a:extLst>
              <a:ext uri="{FF2B5EF4-FFF2-40B4-BE49-F238E27FC236}">
                <a16:creationId xmlns:a16="http://schemas.microsoft.com/office/drawing/2014/main" id="{A7B99387-3FB1-427F-AD94-825CAEFD8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538" y="4318000"/>
            <a:ext cx="628650" cy="7413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整数</a:t>
            </a:r>
          </a:p>
          <a:p>
            <a:pPr algn="ctr"/>
            <a:r>
              <a:rPr lang="en-US" altLang="zh-CN"/>
              <a:t>ALU</a:t>
            </a:r>
          </a:p>
        </p:txBody>
      </p:sp>
      <p:sp>
        <p:nvSpPr>
          <p:cNvPr id="56329" name="文本框 1071113">
            <a:extLst>
              <a:ext uri="{FF2B5EF4-FFF2-40B4-BE49-F238E27FC236}">
                <a16:creationId xmlns:a16="http://schemas.microsoft.com/office/drawing/2014/main" id="{A1A9B3ED-638C-40E2-B54B-3FC318879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450" y="4318000"/>
            <a:ext cx="685800" cy="7413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存</a:t>
            </a:r>
            <a:r>
              <a:rPr lang="en-US" altLang="zh-CN"/>
              <a:t>/</a:t>
            </a:r>
            <a:r>
              <a:rPr lang="zh-CN" altLang="en-US"/>
              <a:t>取</a:t>
            </a:r>
          </a:p>
          <a:p>
            <a:pPr algn="ctr"/>
            <a:r>
              <a:rPr lang="zh-CN" altLang="en-US"/>
              <a:t>单元</a:t>
            </a:r>
          </a:p>
        </p:txBody>
      </p:sp>
      <p:sp>
        <p:nvSpPr>
          <p:cNvPr id="56330" name="文本框 1071114">
            <a:extLst>
              <a:ext uri="{FF2B5EF4-FFF2-40B4-BE49-F238E27FC236}">
                <a16:creationId xmlns:a16="http://schemas.microsoft.com/office/drawing/2014/main" id="{FB0CC579-BE21-4829-9B87-382E7C008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450" y="4318000"/>
            <a:ext cx="831850" cy="7413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浮点</a:t>
            </a:r>
          </a:p>
          <a:p>
            <a:pPr algn="ctr"/>
            <a:r>
              <a:rPr lang="zh-CN" altLang="en-US"/>
              <a:t>寄存器</a:t>
            </a:r>
          </a:p>
        </p:txBody>
      </p:sp>
      <p:sp>
        <p:nvSpPr>
          <p:cNvPr id="56331" name="文本框 1071115">
            <a:extLst>
              <a:ext uri="{FF2B5EF4-FFF2-40B4-BE49-F238E27FC236}">
                <a16:creationId xmlns:a16="http://schemas.microsoft.com/office/drawing/2014/main" id="{892DDF82-DD97-4859-9BAB-65DBED02E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275" y="4318000"/>
            <a:ext cx="628650" cy="7413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浮点</a:t>
            </a:r>
          </a:p>
          <a:p>
            <a:pPr algn="ctr"/>
            <a:r>
              <a:rPr lang="en-US" altLang="zh-CN"/>
              <a:t>ALU</a:t>
            </a:r>
          </a:p>
        </p:txBody>
      </p:sp>
      <p:sp>
        <p:nvSpPr>
          <p:cNvPr id="56332" name="文本框 1071116">
            <a:extLst>
              <a:ext uri="{FF2B5EF4-FFF2-40B4-BE49-F238E27FC236}">
                <a16:creationId xmlns:a16="http://schemas.microsoft.com/office/drawing/2014/main" id="{933AC17C-04C3-4BAA-9CCA-F2B7BA21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4088" y="5757863"/>
            <a:ext cx="1214437" cy="7413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数据</a:t>
            </a:r>
            <a:r>
              <a:rPr lang="en-US" altLang="zh-CN"/>
              <a:t>Cache</a:t>
            </a:r>
          </a:p>
          <a:p>
            <a:pPr algn="ctr"/>
            <a:r>
              <a:rPr lang="en-US" altLang="zh-CN"/>
              <a:t>32KB</a:t>
            </a:r>
          </a:p>
        </p:txBody>
      </p:sp>
      <p:sp>
        <p:nvSpPr>
          <p:cNvPr id="56333" name="直接连接符 1071117">
            <a:extLst>
              <a:ext uri="{FF2B5EF4-FFF2-40B4-BE49-F238E27FC236}">
                <a16:creationId xmlns:a16="http://schemas.microsoft.com/office/drawing/2014/main" id="{42D8DFD7-3BA4-4DFB-BFAF-C9F000EF8F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700" y="2876550"/>
            <a:ext cx="217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4" name="直接连接符 1071118">
            <a:extLst>
              <a:ext uri="{FF2B5EF4-FFF2-40B4-BE49-F238E27FC236}">
                <a16:creationId xmlns:a16="http://schemas.microsoft.com/office/drawing/2014/main" id="{547E2683-DE1C-4DC1-854F-BB6BCF29C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2588" y="2876550"/>
            <a:ext cx="781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5" name="直接连接符 1071119">
            <a:extLst>
              <a:ext uri="{FF2B5EF4-FFF2-40B4-BE49-F238E27FC236}">
                <a16:creationId xmlns:a16="http://schemas.microsoft.com/office/drawing/2014/main" id="{C6A57CD8-8916-4855-B24D-EBB1632AA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3638" y="1725613"/>
            <a:ext cx="0" cy="4392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6" name="直接连接符 1071120">
            <a:extLst>
              <a:ext uri="{FF2B5EF4-FFF2-40B4-BE49-F238E27FC236}">
                <a16:creationId xmlns:a16="http://schemas.microsoft.com/office/drawing/2014/main" id="{00A83514-5DBC-4296-ACAB-428FE7537A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3638" y="6118225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7" name="直接连接符 1071121">
            <a:extLst>
              <a:ext uri="{FF2B5EF4-FFF2-40B4-BE49-F238E27FC236}">
                <a16:creationId xmlns:a16="http://schemas.microsoft.com/office/drawing/2014/main" id="{7E976AB6-DF32-426B-9026-D2FD1B839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8913" y="5037138"/>
            <a:ext cx="0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8" name="直接连接符 1071122">
            <a:extLst>
              <a:ext uri="{FF2B5EF4-FFF2-40B4-BE49-F238E27FC236}">
                <a16:creationId xmlns:a16="http://schemas.microsoft.com/office/drawing/2014/main" id="{F4E8FAB2-1FF3-49B0-A51D-67532C7EE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3638" y="1725613"/>
            <a:ext cx="3168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9" name="直接连接符 1071123">
            <a:extLst>
              <a:ext uri="{FF2B5EF4-FFF2-40B4-BE49-F238E27FC236}">
                <a16:creationId xmlns:a16="http://schemas.microsoft.com/office/drawing/2014/main" id="{0C9B0E89-7618-46F3-B801-13F5F59FD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2525" y="2101850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0" name="直接连接符 1071124">
            <a:extLst>
              <a:ext uri="{FF2B5EF4-FFF2-40B4-BE49-F238E27FC236}">
                <a16:creationId xmlns:a16="http://schemas.microsoft.com/office/drawing/2014/main" id="{86C35C67-1954-4E6D-8F93-75A05EA72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9988" y="3109913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1" name="直接连接符 1071125">
            <a:extLst>
              <a:ext uri="{FF2B5EF4-FFF2-40B4-BE49-F238E27FC236}">
                <a16:creationId xmlns:a16="http://schemas.microsoft.com/office/drawing/2014/main" id="{E0E34A79-B48D-4DAB-A7D3-FA4F84FD39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8463" y="3781425"/>
            <a:ext cx="5688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2" name="直接连接符 1071126">
            <a:extLst>
              <a:ext uri="{FF2B5EF4-FFF2-40B4-BE49-F238E27FC236}">
                <a16:creationId xmlns:a16="http://schemas.microsoft.com/office/drawing/2014/main" id="{5D5E0EA2-4EF5-48CB-AD84-DF6D64F13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6475" y="3757613"/>
            <a:ext cx="0" cy="534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3" name="直接连接符 1071127">
            <a:extLst>
              <a:ext uri="{FF2B5EF4-FFF2-40B4-BE49-F238E27FC236}">
                <a16:creationId xmlns:a16="http://schemas.microsoft.com/office/drawing/2014/main" id="{C1E0BC5F-CCDF-41EA-97F8-347BFC802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4913" y="3757613"/>
            <a:ext cx="0" cy="534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4" name="直接连接符 1071128">
            <a:extLst>
              <a:ext uri="{FF2B5EF4-FFF2-40B4-BE49-F238E27FC236}">
                <a16:creationId xmlns:a16="http://schemas.microsoft.com/office/drawing/2014/main" id="{B621954E-54D3-4CA8-AAEE-51D9E60F1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7950" y="3767138"/>
            <a:ext cx="0" cy="534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5" name="直接连接符 1071129">
            <a:extLst>
              <a:ext uri="{FF2B5EF4-FFF2-40B4-BE49-F238E27FC236}">
                <a16:creationId xmlns:a16="http://schemas.microsoft.com/office/drawing/2014/main" id="{06A3C8E7-2489-4C25-8355-507AA591F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325" y="3757613"/>
            <a:ext cx="0" cy="534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6" name="直接连接符 1071130">
            <a:extLst>
              <a:ext uri="{FF2B5EF4-FFF2-40B4-BE49-F238E27FC236}">
                <a16:creationId xmlns:a16="http://schemas.microsoft.com/office/drawing/2014/main" id="{7867E950-8F01-447D-8085-5CD76E1D2C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7988" y="3783013"/>
            <a:ext cx="0" cy="534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7" name="直接连接符 1071131">
            <a:extLst>
              <a:ext uri="{FF2B5EF4-FFF2-40B4-BE49-F238E27FC236}">
                <a16:creationId xmlns:a16="http://schemas.microsoft.com/office/drawing/2014/main" id="{5E811CC6-2879-45A0-92C3-1189E740A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6163" y="3757613"/>
            <a:ext cx="0" cy="534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8" name="直接连接符 1071132">
            <a:extLst>
              <a:ext uri="{FF2B5EF4-FFF2-40B4-BE49-F238E27FC236}">
                <a16:creationId xmlns:a16="http://schemas.microsoft.com/office/drawing/2014/main" id="{6657172F-4B1E-486D-A1A1-B94643171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0525" y="3757613"/>
            <a:ext cx="0" cy="534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9" name="文本框 1071133">
            <a:extLst>
              <a:ext uri="{FF2B5EF4-FFF2-40B4-BE49-F238E27FC236}">
                <a16:creationId xmlns:a16="http://schemas.microsoft.com/office/drawing/2014/main" id="{85CD01CA-A1D2-43B6-A2BF-5A759EC4F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63" y="5326063"/>
            <a:ext cx="725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64bits</a:t>
            </a:r>
          </a:p>
        </p:txBody>
      </p:sp>
      <p:sp>
        <p:nvSpPr>
          <p:cNvPr id="56350" name="文本框 1071134">
            <a:extLst>
              <a:ext uri="{FF2B5EF4-FFF2-40B4-BE49-F238E27FC236}">
                <a16:creationId xmlns:a16="http://schemas.microsoft.com/office/drawing/2014/main" id="{DBE71BFF-5A4D-4FF2-BC30-32E5164A1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9988" y="3165475"/>
            <a:ext cx="725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64bits</a:t>
            </a:r>
          </a:p>
        </p:txBody>
      </p:sp>
      <p:sp>
        <p:nvSpPr>
          <p:cNvPr id="56351" name="文本框 1071135">
            <a:extLst>
              <a:ext uri="{FF2B5EF4-FFF2-40B4-BE49-F238E27FC236}">
                <a16:creationId xmlns:a16="http://schemas.microsoft.com/office/drawing/2014/main" id="{B21CAF7C-C34A-45D5-85B2-642A90A4A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22288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128bits</a:t>
            </a:r>
          </a:p>
        </p:txBody>
      </p:sp>
      <p:sp>
        <p:nvSpPr>
          <p:cNvPr id="56352" name="文本框 1071136">
            <a:extLst>
              <a:ext uri="{FF2B5EF4-FFF2-40B4-BE49-F238E27FC236}">
                <a16:creationId xmlns:a16="http://schemas.microsoft.com/office/drawing/2014/main" id="{B4E3F15E-1788-4377-AE2E-BE8E00197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2517775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/>
              <a:t>128bits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文本占位符 1211394">
            <a:extLst>
              <a:ext uri="{FF2B5EF4-FFF2-40B4-BE49-F238E27FC236}">
                <a16:creationId xmlns:a16="http://schemas.microsoft.com/office/drawing/2014/main" id="{A7D43E3C-C6BD-4D8F-A6C5-2A23BB5E2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  <a:p>
            <a:pPr marL="0" indent="0" algn="ctr">
              <a:buNone/>
            </a:pPr>
            <a:r>
              <a:rPr lang="en-US" altLang="zh-CN" sz="3600" dirty="0"/>
              <a:t>Thanks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892929">
            <a:extLst>
              <a:ext uri="{FF2B5EF4-FFF2-40B4-BE49-F238E27FC236}">
                <a16:creationId xmlns:a16="http://schemas.microsoft.com/office/drawing/2014/main" id="{03595A3D-AFF9-40C0-86E9-42989C03B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问题的提出</a:t>
            </a:r>
          </a:p>
        </p:txBody>
      </p:sp>
      <p:sp>
        <p:nvSpPr>
          <p:cNvPr id="7170" name="文本占位符 892930">
            <a:extLst>
              <a:ext uri="{FF2B5EF4-FFF2-40B4-BE49-F238E27FC236}">
                <a16:creationId xmlns:a16="http://schemas.microsoft.com/office/drawing/2014/main" id="{A54ED215-D71B-4B15-98B8-DD01E5D56E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329237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zh-CN" sz="2800" b="1"/>
              <a:t>CPU</a:t>
            </a:r>
            <a:r>
              <a:rPr lang="zh-CN" altLang="en-US" sz="2800" b="1"/>
              <a:t>和</a:t>
            </a:r>
            <a:r>
              <a:rPr lang="en-US" altLang="zh-CN" sz="2800" b="1"/>
              <a:t>I/O</a:t>
            </a:r>
            <a:r>
              <a:rPr lang="zh-CN" altLang="en-US" sz="2800" b="1"/>
              <a:t>争抢访问主存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zh-CN" altLang="en-US" sz="2800" b="1"/>
              <a:t>主存速度始终跟不上</a:t>
            </a:r>
            <a:r>
              <a:rPr lang="en-US" altLang="zh-CN" sz="2800" b="1"/>
              <a:t>CPU</a:t>
            </a:r>
            <a:r>
              <a:rPr lang="zh-CN" altLang="en-US" sz="2800" b="1"/>
              <a:t>的发展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zh-CN" sz="2400" b="1"/>
              <a:t>100MHz</a:t>
            </a:r>
            <a:r>
              <a:rPr lang="zh-CN" altLang="en-US" sz="2400" b="1"/>
              <a:t>的</a:t>
            </a:r>
            <a:r>
              <a:rPr lang="en-US" altLang="zh-CN" sz="2400" b="1"/>
              <a:t>Pentium</a:t>
            </a:r>
            <a:r>
              <a:rPr lang="zh-CN" altLang="en-US" sz="2400" b="1"/>
              <a:t>处理器平均</a:t>
            </a:r>
            <a:r>
              <a:rPr lang="en-US" altLang="zh-CN" sz="2400" b="1"/>
              <a:t>10ns</a:t>
            </a:r>
            <a:r>
              <a:rPr lang="zh-CN" altLang="en-US" sz="2400" b="1"/>
              <a:t>就执行一条指令，而</a:t>
            </a:r>
            <a:r>
              <a:rPr lang="en-US" altLang="zh-CN" sz="2400" b="1"/>
              <a:t>DRAM</a:t>
            </a:r>
            <a:r>
              <a:rPr lang="zh-CN" altLang="en-US" sz="2400" b="1"/>
              <a:t>的典型访问时间是</a:t>
            </a:r>
            <a:r>
              <a:rPr lang="en-US" altLang="zh-CN" sz="2400" b="1"/>
              <a:t>60</a:t>
            </a:r>
            <a:r>
              <a:rPr lang="zh-CN" altLang="en-US" sz="2400" b="1"/>
              <a:t>～</a:t>
            </a:r>
            <a:r>
              <a:rPr lang="en-US" altLang="zh-CN" sz="2400" b="1"/>
              <a:t>120ns</a:t>
            </a:r>
            <a:r>
              <a:rPr lang="zh-CN" altLang="en-US" sz="2400" b="1"/>
              <a:t>。</a:t>
            </a:r>
          </a:p>
          <a:p>
            <a:pPr marL="609600" indent="-609600">
              <a:lnSpc>
                <a:spcPct val="80000"/>
              </a:lnSpc>
            </a:pPr>
            <a:endParaRPr lang="zh-CN" altLang="en-US" sz="2800" b="1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zh-CN" altLang="en-US" sz="2800" b="1">
                <a:solidFill>
                  <a:srgbClr val="A50021"/>
                </a:solidFill>
              </a:rPr>
              <a:t>      </a:t>
            </a:r>
            <a:r>
              <a:rPr lang="en-US" altLang="zh-CN" sz="2800" b="1">
                <a:solidFill>
                  <a:srgbClr val="A50021"/>
                </a:solidFill>
              </a:rPr>
              <a:t>Cache</a:t>
            </a:r>
            <a:r>
              <a:rPr lang="zh-CN" altLang="en-US" sz="2800" b="1">
                <a:solidFill>
                  <a:srgbClr val="A50021"/>
                </a:solidFill>
              </a:rPr>
              <a:t>的出现主要使</a:t>
            </a:r>
            <a:r>
              <a:rPr lang="en-US" altLang="zh-CN" sz="2800" b="1">
                <a:solidFill>
                  <a:srgbClr val="A50021"/>
                </a:solidFill>
              </a:rPr>
              <a:t>CPU</a:t>
            </a:r>
            <a:r>
              <a:rPr lang="zh-CN" altLang="en-US" sz="2800" b="1">
                <a:solidFill>
                  <a:srgbClr val="A50021"/>
                </a:solidFill>
              </a:rPr>
              <a:t>不直接访问主存，只与高速</a:t>
            </a:r>
            <a:r>
              <a:rPr lang="en-US" altLang="zh-CN" sz="2800" b="1">
                <a:solidFill>
                  <a:srgbClr val="A50021"/>
                </a:solidFill>
              </a:rPr>
              <a:t>Cache</a:t>
            </a:r>
            <a:r>
              <a:rPr lang="zh-CN" altLang="en-US" sz="2800" b="1">
                <a:solidFill>
                  <a:srgbClr val="A50021"/>
                </a:solidFill>
              </a:rPr>
              <a:t>交换信息。</a:t>
            </a:r>
          </a:p>
          <a:p>
            <a:pPr marL="609600" indent="-609600">
              <a:lnSpc>
                <a:spcPct val="80000"/>
              </a:lnSpc>
            </a:pPr>
            <a:endParaRPr lang="zh-CN" altLang="en-US" sz="2800" b="1"/>
          </a:p>
          <a:p>
            <a:pPr marL="609600" indent="-609600">
              <a:lnSpc>
                <a:spcPct val="80000"/>
              </a:lnSpc>
            </a:pPr>
            <a:r>
              <a:rPr lang="zh-CN" altLang="en-US" sz="2800" b="1"/>
              <a:t>程序访问的局部性原理</a:t>
            </a:r>
          </a:p>
          <a:p>
            <a:pPr marL="990600" lvl="1" indent="-5334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400" b="1"/>
              <a:t>时间局部性：最近的访问项（指令</a:t>
            </a:r>
            <a:r>
              <a:rPr lang="en-US" altLang="zh-CN" sz="2400" b="1"/>
              <a:t>/</a:t>
            </a:r>
            <a:r>
              <a:rPr lang="zh-CN" altLang="en-US" sz="2400" b="1"/>
              <a:t>数据）很可能在不久的将来再次被访问（往往会引起对最近使用区域的集中访问）</a:t>
            </a:r>
          </a:p>
          <a:p>
            <a:pPr marL="990600" lvl="1" indent="-5334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400" b="1"/>
              <a:t>空间局部性：一个进程访问的各项其地址彼此很近（往往会访问在存储器空间的同一区域）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893953">
            <a:extLst>
              <a:ext uri="{FF2B5EF4-FFF2-40B4-BE49-F238E27FC236}">
                <a16:creationId xmlns:a16="http://schemas.microsoft.com/office/drawing/2014/main" id="{BF7E1B03-6693-4826-87FA-367A3DD00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229600" cy="706438"/>
          </a:xfrm>
        </p:spPr>
        <p:txBody>
          <a:bodyPr/>
          <a:lstStyle/>
          <a:p>
            <a:r>
              <a:rPr lang="en-US" altLang="zh-CN" sz="2400"/>
              <a:t>Cache/</a:t>
            </a:r>
            <a:r>
              <a:rPr lang="zh-CN" altLang="en-US" sz="2400"/>
              <a:t>主存存储空间的基本结构</a:t>
            </a:r>
          </a:p>
        </p:txBody>
      </p:sp>
      <p:grpSp>
        <p:nvGrpSpPr>
          <p:cNvPr id="8194" name="组合 894106">
            <a:extLst>
              <a:ext uri="{FF2B5EF4-FFF2-40B4-BE49-F238E27FC236}">
                <a16:creationId xmlns:a16="http://schemas.microsoft.com/office/drawing/2014/main" id="{E7340069-F4C2-4FD6-95EE-860D908E2D2F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412875"/>
            <a:ext cx="2808288" cy="4608513"/>
            <a:chOff x="158" y="783"/>
            <a:chExt cx="1769" cy="3373"/>
          </a:xfrm>
        </p:grpSpPr>
        <p:sp>
          <p:nvSpPr>
            <p:cNvPr id="8195" name="文本框 893993">
              <a:extLst>
                <a:ext uri="{FF2B5EF4-FFF2-40B4-BE49-F238E27FC236}">
                  <a16:creationId xmlns:a16="http://schemas.microsoft.com/office/drawing/2014/main" id="{74ECFA26-F621-4B69-B187-898BACE25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" y="783"/>
              <a:ext cx="88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>
                  <a:ea typeface="楷体_GB2312" pitchFamily="49" charset="-122"/>
                </a:rPr>
                <a:t>主存储器</a:t>
              </a:r>
            </a:p>
          </p:txBody>
        </p:sp>
        <p:sp>
          <p:nvSpPr>
            <p:cNvPr id="8196" name="文本框 893994">
              <a:extLst>
                <a:ext uri="{FF2B5EF4-FFF2-40B4-BE49-F238E27FC236}">
                  <a16:creationId xmlns:a16="http://schemas.microsoft.com/office/drawing/2014/main" id="{9AE8D696-0A36-41C0-B328-36005A41E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890"/>
              <a:ext cx="76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ea typeface="楷体_GB2312" pitchFamily="49" charset="-122"/>
                </a:rPr>
                <a:t>主存块号</a:t>
              </a:r>
            </a:p>
          </p:txBody>
        </p:sp>
        <p:sp>
          <p:nvSpPr>
            <p:cNvPr id="8197" name="文本框 893995">
              <a:extLst>
                <a:ext uri="{FF2B5EF4-FFF2-40B4-BE49-F238E27FC236}">
                  <a16:creationId xmlns:a16="http://schemas.microsoft.com/office/drawing/2014/main" id="{FBCF13A2-C833-46D1-BCE6-CE4EE40DD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" y="1225"/>
              <a:ext cx="49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1"/>
                <a:t>字块</a:t>
              </a:r>
              <a:r>
                <a:rPr lang="en-US" altLang="zh-CN" sz="2000" b="1">
                  <a:ea typeface="楷体_GB2312" pitchFamily="49" charset="-122"/>
                </a:rPr>
                <a:t>0</a:t>
              </a:r>
            </a:p>
          </p:txBody>
        </p:sp>
        <p:sp>
          <p:nvSpPr>
            <p:cNvPr id="8198" name="直接连接符 894017">
              <a:extLst>
                <a:ext uri="{FF2B5EF4-FFF2-40B4-BE49-F238E27FC236}">
                  <a16:creationId xmlns:a16="http://schemas.microsoft.com/office/drawing/2014/main" id="{115E97F5-34C0-44B7-814F-F281834D5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704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9" name="直接连接符 894018">
              <a:extLst>
                <a:ext uri="{FF2B5EF4-FFF2-40B4-BE49-F238E27FC236}">
                  <a16:creationId xmlns:a16="http://schemas.microsoft.com/office/drawing/2014/main" id="{0CD6172F-C96A-446C-89A6-630B15A23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1813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直接连接符 894019">
              <a:extLst>
                <a:ext uri="{FF2B5EF4-FFF2-40B4-BE49-F238E27FC236}">
                  <a16:creationId xmlns:a16="http://schemas.microsoft.com/office/drawing/2014/main" id="{734B6B14-5BD9-4844-85C1-8077120C7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1405"/>
              <a:ext cx="0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文本框 894023">
              <a:extLst>
                <a:ext uri="{FF2B5EF4-FFF2-40B4-BE49-F238E27FC236}">
                  <a16:creationId xmlns:a16="http://schemas.microsoft.com/office/drawing/2014/main" id="{CFAA4FC9-599A-4496-8A0B-A38DB2915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" y="1904"/>
              <a:ext cx="4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1"/>
                <a:t>字块</a:t>
              </a:r>
              <a:r>
                <a:rPr lang="en-US" altLang="zh-CN" sz="20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8202" name="文本框 894025">
              <a:extLst>
                <a:ext uri="{FF2B5EF4-FFF2-40B4-BE49-F238E27FC236}">
                  <a16:creationId xmlns:a16="http://schemas.microsoft.com/office/drawing/2014/main" id="{85A29249-CC80-4AC3-8BBC-8BB49C8D9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" y="3669"/>
              <a:ext cx="69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1"/>
                <a:t>字块</a:t>
              </a:r>
              <a:r>
                <a:rPr lang="en-US" altLang="zh-CN" sz="1800" b="1">
                  <a:ea typeface="楷体_GB2312" pitchFamily="49" charset="-122"/>
                </a:rPr>
                <a:t>2</a:t>
              </a:r>
              <a:r>
                <a:rPr lang="en-US" altLang="zh-CN" sz="1800" b="1" baseline="30000">
                  <a:ea typeface="楷体_GB2312" pitchFamily="49" charset="-122"/>
                </a:rPr>
                <a:t>m</a:t>
              </a:r>
              <a:r>
                <a:rPr lang="en-US" altLang="zh-CN" sz="1800" b="1">
                  <a:ea typeface="楷体_GB2312" pitchFamily="49" charset="-122"/>
                </a:rPr>
                <a:t>-1</a:t>
              </a:r>
            </a:p>
          </p:txBody>
        </p:sp>
        <p:grpSp>
          <p:nvGrpSpPr>
            <p:cNvPr id="8203" name="组合 894029">
              <a:extLst>
                <a:ext uri="{FF2B5EF4-FFF2-40B4-BE49-F238E27FC236}">
                  <a16:creationId xmlns:a16="http://schemas.microsoft.com/office/drawing/2014/main" id="{0660586A-96F9-46AF-9CDC-567E9CAAC4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2467"/>
              <a:ext cx="272" cy="142"/>
              <a:chOff x="748" y="2840"/>
              <a:chExt cx="272" cy="142"/>
            </a:xfrm>
          </p:grpSpPr>
          <p:sp>
            <p:nvSpPr>
              <p:cNvPr id="8204" name="任意多边形 894027">
                <a:extLst>
                  <a:ext uri="{FF2B5EF4-FFF2-40B4-BE49-F238E27FC236}">
                    <a16:creationId xmlns:a16="http://schemas.microsoft.com/office/drawing/2014/main" id="{3CB8AC80-01C3-4F48-B4C8-B6FF2098C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840"/>
                <a:ext cx="272" cy="46"/>
              </a:xfrm>
              <a:custGeom>
                <a:avLst/>
                <a:gdLst>
                  <a:gd name="T0" fmla="*/ 0 w 272"/>
                  <a:gd name="T1" fmla="*/ 46 h 46"/>
                  <a:gd name="T2" fmla="*/ 91 w 272"/>
                  <a:gd name="T3" fmla="*/ 0 h 46"/>
                  <a:gd name="T4" fmla="*/ 136 w 272"/>
                  <a:gd name="T5" fmla="*/ 46 h 46"/>
                  <a:gd name="T6" fmla="*/ 272 w 272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2" h="46">
                    <a:moveTo>
                      <a:pt x="0" y="46"/>
                    </a:moveTo>
                    <a:cubicBezTo>
                      <a:pt x="34" y="23"/>
                      <a:pt x="68" y="0"/>
                      <a:pt x="91" y="0"/>
                    </a:cubicBezTo>
                    <a:cubicBezTo>
                      <a:pt x="114" y="0"/>
                      <a:pt x="106" y="46"/>
                      <a:pt x="136" y="46"/>
                    </a:cubicBezTo>
                    <a:cubicBezTo>
                      <a:pt x="166" y="46"/>
                      <a:pt x="219" y="23"/>
                      <a:pt x="272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05" name="任意多边形 894028">
                <a:extLst>
                  <a:ext uri="{FF2B5EF4-FFF2-40B4-BE49-F238E27FC236}">
                    <a16:creationId xmlns:a16="http://schemas.microsoft.com/office/drawing/2014/main" id="{F5433BE5-1764-4BD9-898B-131AE1748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936"/>
                <a:ext cx="272" cy="46"/>
              </a:xfrm>
              <a:custGeom>
                <a:avLst/>
                <a:gdLst>
                  <a:gd name="T0" fmla="*/ 0 w 272"/>
                  <a:gd name="T1" fmla="*/ 46 h 46"/>
                  <a:gd name="T2" fmla="*/ 91 w 272"/>
                  <a:gd name="T3" fmla="*/ 0 h 46"/>
                  <a:gd name="T4" fmla="*/ 136 w 272"/>
                  <a:gd name="T5" fmla="*/ 46 h 46"/>
                  <a:gd name="T6" fmla="*/ 272 w 272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2" h="46">
                    <a:moveTo>
                      <a:pt x="0" y="46"/>
                    </a:moveTo>
                    <a:cubicBezTo>
                      <a:pt x="34" y="23"/>
                      <a:pt x="68" y="0"/>
                      <a:pt x="91" y="0"/>
                    </a:cubicBezTo>
                    <a:cubicBezTo>
                      <a:pt x="114" y="0"/>
                      <a:pt x="106" y="46"/>
                      <a:pt x="136" y="46"/>
                    </a:cubicBezTo>
                    <a:cubicBezTo>
                      <a:pt x="166" y="46"/>
                      <a:pt x="219" y="23"/>
                      <a:pt x="272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206" name="任意多边形 894030">
              <a:extLst>
                <a:ext uri="{FF2B5EF4-FFF2-40B4-BE49-F238E27FC236}">
                  <a16:creationId xmlns:a16="http://schemas.microsoft.com/office/drawing/2014/main" id="{D440478D-2AF0-42EF-8E1F-98C0A45FE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467"/>
              <a:ext cx="272" cy="46"/>
            </a:xfrm>
            <a:custGeom>
              <a:avLst/>
              <a:gdLst>
                <a:gd name="T0" fmla="*/ 0 w 272"/>
                <a:gd name="T1" fmla="*/ 46 h 46"/>
                <a:gd name="T2" fmla="*/ 91 w 272"/>
                <a:gd name="T3" fmla="*/ 0 h 46"/>
                <a:gd name="T4" fmla="*/ 136 w 272"/>
                <a:gd name="T5" fmla="*/ 46 h 46"/>
                <a:gd name="T6" fmla="*/ 272 w 272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2" h="46">
                  <a:moveTo>
                    <a:pt x="0" y="46"/>
                  </a:moveTo>
                  <a:cubicBezTo>
                    <a:pt x="34" y="23"/>
                    <a:pt x="68" y="0"/>
                    <a:pt x="91" y="0"/>
                  </a:cubicBezTo>
                  <a:cubicBezTo>
                    <a:pt x="114" y="0"/>
                    <a:pt x="106" y="46"/>
                    <a:pt x="136" y="46"/>
                  </a:cubicBezTo>
                  <a:cubicBezTo>
                    <a:pt x="166" y="46"/>
                    <a:pt x="219" y="23"/>
                    <a:pt x="272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07" name="任意多边形 894031">
              <a:extLst>
                <a:ext uri="{FF2B5EF4-FFF2-40B4-BE49-F238E27FC236}">
                  <a16:creationId xmlns:a16="http://schemas.microsoft.com/office/drawing/2014/main" id="{C46B95E2-DDC7-4BA7-AD4A-AD062FFB2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563"/>
              <a:ext cx="272" cy="46"/>
            </a:xfrm>
            <a:custGeom>
              <a:avLst/>
              <a:gdLst>
                <a:gd name="T0" fmla="*/ 0 w 272"/>
                <a:gd name="T1" fmla="*/ 46 h 46"/>
                <a:gd name="T2" fmla="*/ 91 w 272"/>
                <a:gd name="T3" fmla="*/ 0 h 46"/>
                <a:gd name="T4" fmla="*/ 136 w 272"/>
                <a:gd name="T5" fmla="*/ 46 h 46"/>
                <a:gd name="T6" fmla="*/ 272 w 272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2" h="46">
                  <a:moveTo>
                    <a:pt x="0" y="46"/>
                  </a:moveTo>
                  <a:cubicBezTo>
                    <a:pt x="34" y="23"/>
                    <a:pt x="68" y="0"/>
                    <a:pt x="91" y="0"/>
                  </a:cubicBezTo>
                  <a:cubicBezTo>
                    <a:pt x="114" y="0"/>
                    <a:pt x="106" y="46"/>
                    <a:pt x="136" y="46"/>
                  </a:cubicBezTo>
                  <a:cubicBezTo>
                    <a:pt x="166" y="46"/>
                    <a:pt x="219" y="23"/>
                    <a:pt x="272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08" name="直接连接符 894035">
              <a:extLst>
                <a:ext uri="{FF2B5EF4-FFF2-40B4-BE49-F238E27FC236}">
                  <a16:creationId xmlns:a16="http://schemas.microsoft.com/office/drawing/2014/main" id="{57581C39-5D46-4B0E-B64E-9C16000EC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087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直接连接符 894036">
              <a:extLst>
                <a:ext uri="{FF2B5EF4-FFF2-40B4-BE49-F238E27FC236}">
                  <a16:creationId xmlns:a16="http://schemas.microsoft.com/office/drawing/2014/main" id="{5C2C13C4-A432-485A-B109-FB4240EF5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087"/>
              <a:ext cx="0" cy="14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直接连接符 894037">
              <a:extLst>
                <a:ext uri="{FF2B5EF4-FFF2-40B4-BE49-F238E27FC236}">
                  <a16:creationId xmlns:a16="http://schemas.microsoft.com/office/drawing/2014/main" id="{097E8DFD-9BEC-44A7-9EF1-756D6A105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1087"/>
              <a:ext cx="0" cy="14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直接连接符 894038">
              <a:extLst>
                <a:ext uri="{FF2B5EF4-FFF2-40B4-BE49-F238E27FC236}">
                  <a16:creationId xmlns:a16="http://schemas.microsoft.com/office/drawing/2014/main" id="{1447F075-8627-4B36-A558-D592998BB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2603"/>
              <a:ext cx="0" cy="15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直接连接符 894039">
              <a:extLst>
                <a:ext uri="{FF2B5EF4-FFF2-40B4-BE49-F238E27FC236}">
                  <a16:creationId xmlns:a16="http://schemas.microsoft.com/office/drawing/2014/main" id="{BFC7E561-7E0E-4058-AD5E-2A2CCA70B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4156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直接连接符 894040">
              <a:extLst>
                <a:ext uri="{FF2B5EF4-FFF2-40B4-BE49-F238E27FC236}">
                  <a16:creationId xmlns:a16="http://schemas.microsoft.com/office/drawing/2014/main" id="{FAC987BE-0D11-4CF5-9EE3-2075ECF52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603"/>
              <a:ext cx="0" cy="15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直接连接符 894041">
              <a:extLst>
                <a:ext uri="{FF2B5EF4-FFF2-40B4-BE49-F238E27FC236}">
                  <a16:creationId xmlns:a16="http://schemas.microsoft.com/office/drawing/2014/main" id="{95B39BA5-6F81-4323-9F19-162E0073C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207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直接连接符 894042">
              <a:extLst>
                <a:ext uri="{FF2B5EF4-FFF2-40B4-BE49-F238E27FC236}">
                  <a16:creationId xmlns:a16="http://schemas.microsoft.com/office/drawing/2014/main" id="{B9CEDCE2-E9D2-4954-9DE9-43E060A19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343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直接连接符 894043">
              <a:extLst>
                <a:ext uri="{FF2B5EF4-FFF2-40B4-BE49-F238E27FC236}">
                  <a16:creationId xmlns:a16="http://schemas.microsoft.com/office/drawing/2014/main" id="{A1B6BC33-5F6E-42E0-81FF-249960348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661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直接连接符 894044">
              <a:extLst>
                <a:ext uri="{FF2B5EF4-FFF2-40B4-BE49-F238E27FC236}">
                  <a16:creationId xmlns:a16="http://schemas.microsoft.com/office/drawing/2014/main" id="{C72994C3-65EA-47ED-871A-4EAF433F5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2251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直接连接符 894046">
              <a:extLst>
                <a:ext uri="{FF2B5EF4-FFF2-40B4-BE49-F238E27FC236}">
                  <a16:creationId xmlns:a16="http://schemas.microsoft.com/office/drawing/2014/main" id="{38937AB2-A355-479B-939F-702608D23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3566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直接连接符 894048">
              <a:extLst>
                <a:ext uri="{FF2B5EF4-FFF2-40B4-BE49-F238E27FC236}">
                  <a16:creationId xmlns:a16="http://schemas.microsoft.com/office/drawing/2014/main" id="{B44D0E98-57E8-4045-ACDD-26E6DE4AA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719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20" name="组合 894123">
            <a:extLst>
              <a:ext uri="{FF2B5EF4-FFF2-40B4-BE49-F238E27FC236}">
                <a16:creationId xmlns:a16="http://schemas.microsoft.com/office/drawing/2014/main" id="{5B007357-80F4-417A-ACA2-986E3B3FEBCF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4984750"/>
            <a:ext cx="2711450" cy="1612900"/>
            <a:chOff x="2150" y="3154"/>
            <a:chExt cx="1708" cy="1016"/>
          </a:xfrm>
        </p:grpSpPr>
        <p:sp>
          <p:nvSpPr>
            <p:cNvPr id="8221" name="文本框 894109">
              <a:extLst>
                <a:ext uri="{FF2B5EF4-FFF2-40B4-BE49-F238E27FC236}">
                  <a16:creationId xmlns:a16="http://schemas.microsoft.com/office/drawing/2014/main" id="{5BFBC13D-B087-463D-95D7-BCC2747E3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3657"/>
              <a:ext cx="1690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/>
                <a:t> </a:t>
              </a:r>
              <a:r>
                <a:rPr lang="zh-CN" altLang="en-US" sz="2000"/>
                <a:t>主存块号    块内地址</a:t>
              </a:r>
              <a:r>
                <a:rPr lang="zh-CN" altLang="en-US" sz="2400"/>
                <a:t> </a:t>
              </a:r>
            </a:p>
          </p:txBody>
        </p:sp>
        <p:sp>
          <p:nvSpPr>
            <p:cNvPr id="8222" name="直接连接符 894110">
              <a:extLst>
                <a:ext uri="{FF2B5EF4-FFF2-40B4-BE49-F238E27FC236}">
                  <a16:creationId xmlns:a16="http://schemas.microsoft.com/office/drawing/2014/main" id="{7EBD1051-81BE-462D-88CD-0368AA954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3657"/>
              <a:ext cx="0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直接连接符 894112">
              <a:extLst>
                <a:ext uri="{FF2B5EF4-FFF2-40B4-BE49-F238E27FC236}">
                  <a16:creationId xmlns:a16="http://schemas.microsoft.com/office/drawing/2014/main" id="{94A78449-1EE0-42C7-B087-01C70FC01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0" y="3249"/>
              <a:ext cx="4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直接连接符 894113">
              <a:extLst>
                <a:ext uri="{FF2B5EF4-FFF2-40B4-BE49-F238E27FC236}">
                  <a16:creationId xmlns:a16="http://schemas.microsoft.com/office/drawing/2014/main" id="{AB523A84-70F3-4C5D-BF3E-519DE95B8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3236"/>
              <a:ext cx="3" cy="4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直接连接符 894114">
              <a:extLst>
                <a:ext uri="{FF2B5EF4-FFF2-40B4-BE49-F238E27FC236}">
                  <a16:creationId xmlns:a16="http://schemas.microsoft.com/office/drawing/2014/main" id="{110F12D0-B383-4520-85FD-E6491CA97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3430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直接连接符 894115">
              <a:extLst>
                <a:ext uri="{FF2B5EF4-FFF2-40B4-BE49-F238E27FC236}">
                  <a16:creationId xmlns:a16="http://schemas.microsoft.com/office/drawing/2014/main" id="{4A470B5C-6AA9-492B-BCCF-F792A8C2C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3566"/>
              <a:ext cx="8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直接连接符 894116">
              <a:extLst>
                <a:ext uri="{FF2B5EF4-FFF2-40B4-BE49-F238E27FC236}">
                  <a16:creationId xmlns:a16="http://schemas.microsoft.com/office/drawing/2014/main" id="{8581EC50-ED70-46EF-A80E-DD016C5E1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1" y="3566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直接连接符 894117">
              <a:extLst>
                <a:ext uri="{FF2B5EF4-FFF2-40B4-BE49-F238E27FC236}">
                  <a16:creationId xmlns:a16="http://schemas.microsoft.com/office/drawing/2014/main" id="{7B139F9C-3473-429E-819B-AA0BA680A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4" y="3385"/>
              <a:ext cx="16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文本框 894118">
              <a:extLst>
                <a:ext uri="{FF2B5EF4-FFF2-40B4-BE49-F238E27FC236}">
                  <a16:creationId xmlns:a16="http://schemas.microsoft.com/office/drawing/2014/main" id="{6DEC8680-B498-4F2B-8187-3CB74A6D5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3154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/>
                <a:t>n</a:t>
              </a:r>
              <a:r>
                <a:rPr lang="zh-CN" altLang="en-US" sz="1800"/>
                <a:t>位</a:t>
              </a:r>
            </a:p>
          </p:txBody>
        </p:sp>
        <p:sp>
          <p:nvSpPr>
            <p:cNvPr id="8230" name="文本框 894119">
              <a:extLst>
                <a:ext uri="{FF2B5EF4-FFF2-40B4-BE49-F238E27FC236}">
                  <a16:creationId xmlns:a16="http://schemas.microsoft.com/office/drawing/2014/main" id="{82125DEB-7C17-4AE0-92B6-C3FE81AF9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3381"/>
              <a:ext cx="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/>
                <a:t>m</a:t>
              </a:r>
              <a:r>
                <a:rPr lang="zh-CN" altLang="en-US" sz="1800"/>
                <a:t>位</a:t>
              </a:r>
            </a:p>
          </p:txBody>
        </p:sp>
        <p:sp>
          <p:nvSpPr>
            <p:cNvPr id="8231" name="文本框 894120">
              <a:extLst>
                <a:ext uri="{FF2B5EF4-FFF2-40B4-BE49-F238E27FC236}">
                  <a16:creationId xmlns:a16="http://schemas.microsoft.com/office/drawing/2014/main" id="{02720827-05BF-4381-BD29-E8999BBFB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3381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/>
                <a:t>b</a:t>
              </a:r>
              <a:r>
                <a:rPr lang="zh-CN" altLang="en-US" sz="1800"/>
                <a:t>位</a:t>
              </a:r>
            </a:p>
          </p:txBody>
        </p:sp>
        <p:sp>
          <p:nvSpPr>
            <p:cNvPr id="8232" name="文本框 894121">
              <a:extLst>
                <a:ext uri="{FF2B5EF4-FFF2-40B4-BE49-F238E27FC236}">
                  <a16:creationId xmlns:a16="http://schemas.microsoft.com/office/drawing/2014/main" id="{1065F774-1503-48C8-8A74-9CD7BED85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1" y="3939"/>
              <a:ext cx="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/>
                <a:t>M</a:t>
              </a:r>
              <a:r>
                <a:rPr lang="zh-CN" altLang="en-US" sz="1800"/>
                <a:t>块</a:t>
              </a:r>
            </a:p>
          </p:txBody>
        </p:sp>
        <p:sp>
          <p:nvSpPr>
            <p:cNvPr id="8233" name="文本框 894122">
              <a:extLst>
                <a:ext uri="{FF2B5EF4-FFF2-40B4-BE49-F238E27FC236}">
                  <a16:creationId xmlns:a16="http://schemas.microsoft.com/office/drawing/2014/main" id="{8ECB79B7-9B1F-4563-BAE5-56739060C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3939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/>
                <a:t>B</a:t>
              </a:r>
              <a:r>
                <a:rPr lang="zh-CN" altLang="en-US" sz="1800"/>
                <a:t>个字</a:t>
              </a:r>
            </a:p>
          </p:txBody>
        </p:sp>
      </p:grpSp>
      <p:grpSp>
        <p:nvGrpSpPr>
          <p:cNvPr id="8234" name="组合 894140">
            <a:extLst>
              <a:ext uri="{FF2B5EF4-FFF2-40B4-BE49-F238E27FC236}">
                <a16:creationId xmlns:a16="http://schemas.microsoft.com/office/drawing/2014/main" id="{73F0DCAF-BC38-4D9A-B5C9-1A00DBA25B09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5300663"/>
            <a:ext cx="2495550" cy="1252537"/>
            <a:chOff x="3787" y="3385"/>
            <a:chExt cx="1708" cy="789"/>
          </a:xfrm>
        </p:grpSpPr>
        <p:sp>
          <p:nvSpPr>
            <p:cNvPr id="8235" name="文本框 894125">
              <a:extLst>
                <a:ext uri="{FF2B5EF4-FFF2-40B4-BE49-F238E27FC236}">
                  <a16:creationId xmlns:a16="http://schemas.microsoft.com/office/drawing/2014/main" id="{7FBDB79B-FF96-4602-8999-F1EEEBC44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1" y="3661"/>
              <a:ext cx="1690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/>
                <a:t> </a:t>
              </a:r>
              <a:r>
                <a:rPr lang="zh-CN" altLang="en-US" sz="2000"/>
                <a:t>块号         块内地址</a:t>
              </a:r>
              <a:r>
                <a:rPr lang="zh-CN" altLang="en-US" sz="2400"/>
                <a:t> </a:t>
              </a:r>
            </a:p>
          </p:txBody>
        </p:sp>
        <p:sp>
          <p:nvSpPr>
            <p:cNvPr id="8236" name="直接连接符 894126">
              <a:extLst>
                <a:ext uri="{FF2B5EF4-FFF2-40B4-BE49-F238E27FC236}">
                  <a16:creationId xmlns:a16="http://schemas.microsoft.com/office/drawing/2014/main" id="{4185A6F9-5A69-4D55-AFF8-0BE11DFFF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3" y="3661"/>
              <a:ext cx="0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7" name="直接连接符 894129">
              <a:extLst>
                <a:ext uri="{FF2B5EF4-FFF2-40B4-BE49-F238E27FC236}">
                  <a16:creationId xmlns:a16="http://schemas.microsoft.com/office/drawing/2014/main" id="{620B4BE5-DDE3-4066-9DEA-4189AF726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3" y="343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8" name="直接连接符 894130">
              <a:extLst>
                <a:ext uri="{FF2B5EF4-FFF2-40B4-BE49-F238E27FC236}">
                  <a16:creationId xmlns:a16="http://schemas.microsoft.com/office/drawing/2014/main" id="{D7B296F2-C1AB-4C37-86C3-F3C5249B6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1" y="3570"/>
              <a:ext cx="8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9" name="直接连接符 894131">
              <a:extLst>
                <a:ext uri="{FF2B5EF4-FFF2-40B4-BE49-F238E27FC236}">
                  <a16:creationId xmlns:a16="http://schemas.microsoft.com/office/drawing/2014/main" id="{99982373-0C42-49B6-950B-9DA1FA022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8" y="3570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0" name="文本框 894134">
              <a:extLst>
                <a:ext uri="{FF2B5EF4-FFF2-40B4-BE49-F238E27FC236}">
                  <a16:creationId xmlns:a16="http://schemas.microsoft.com/office/drawing/2014/main" id="{2EAAFBDD-81C2-4EAB-BC84-039E30E46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8" y="3385"/>
              <a:ext cx="3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/>
                <a:t>c</a:t>
              </a:r>
              <a:r>
                <a:rPr lang="zh-CN" altLang="en-US" sz="1800"/>
                <a:t>位</a:t>
              </a:r>
            </a:p>
          </p:txBody>
        </p:sp>
        <p:sp>
          <p:nvSpPr>
            <p:cNvPr id="8241" name="文本框 894135">
              <a:extLst>
                <a:ext uri="{FF2B5EF4-FFF2-40B4-BE49-F238E27FC236}">
                  <a16:creationId xmlns:a16="http://schemas.microsoft.com/office/drawing/2014/main" id="{2548D89F-92DF-4F92-86B8-57F4855FF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0" y="3385"/>
              <a:ext cx="3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/>
                <a:t>b</a:t>
              </a:r>
              <a:r>
                <a:rPr lang="zh-CN" altLang="en-US" sz="1800"/>
                <a:t>位</a:t>
              </a:r>
            </a:p>
          </p:txBody>
        </p:sp>
        <p:sp>
          <p:nvSpPr>
            <p:cNvPr id="8242" name="文本框 894136">
              <a:extLst>
                <a:ext uri="{FF2B5EF4-FFF2-40B4-BE49-F238E27FC236}">
                  <a16:creationId xmlns:a16="http://schemas.microsoft.com/office/drawing/2014/main" id="{B21336B5-09CB-4CBA-82A3-6BD9665FD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" y="3943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/>
                <a:t>C</a:t>
              </a:r>
              <a:r>
                <a:rPr lang="zh-CN" altLang="en-US" sz="1800"/>
                <a:t>块</a:t>
              </a:r>
            </a:p>
          </p:txBody>
        </p:sp>
        <p:sp>
          <p:nvSpPr>
            <p:cNvPr id="8243" name="文本框 894137">
              <a:extLst>
                <a:ext uri="{FF2B5EF4-FFF2-40B4-BE49-F238E27FC236}">
                  <a16:creationId xmlns:a16="http://schemas.microsoft.com/office/drawing/2014/main" id="{A2F9B1E3-7CDE-42E4-B52E-E9D5FE91C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1" y="3943"/>
              <a:ext cx="5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800"/>
                <a:t>B</a:t>
              </a:r>
              <a:r>
                <a:rPr lang="zh-CN" altLang="en-US" sz="1800"/>
                <a:t>个字</a:t>
              </a:r>
            </a:p>
          </p:txBody>
        </p:sp>
        <p:sp>
          <p:nvSpPr>
            <p:cNvPr id="8244" name="直接连接符 894138">
              <a:extLst>
                <a:ext uri="{FF2B5EF4-FFF2-40B4-BE49-F238E27FC236}">
                  <a16:creationId xmlns:a16="http://schemas.microsoft.com/office/drawing/2014/main" id="{3CB3FFD9-7A9B-4239-B151-92E7B0AE1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5" y="3440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5" name="直接连接符 894139">
              <a:extLst>
                <a:ext uri="{FF2B5EF4-FFF2-40B4-BE49-F238E27FC236}">
                  <a16:creationId xmlns:a16="http://schemas.microsoft.com/office/drawing/2014/main" id="{008AE6A6-36AD-440D-B305-60F91D315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3440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46" name="左大括号 894141">
            <a:extLst>
              <a:ext uri="{FF2B5EF4-FFF2-40B4-BE49-F238E27FC236}">
                <a16:creationId xmlns:a16="http://schemas.microsoft.com/office/drawing/2014/main" id="{E5D71A9B-371E-4E2B-B160-5B8B29C63F96}"/>
              </a:ext>
            </a:extLst>
          </p:cNvPr>
          <p:cNvSpPr>
            <a:spLocks/>
          </p:cNvSpPr>
          <p:nvPr/>
        </p:nvSpPr>
        <p:spPr bwMode="auto">
          <a:xfrm>
            <a:off x="1114425" y="1860550"/>
            <a:ext cx="73025" cy="720725"/>
          </a:xfrm>
          <a:prstGeom prst="leftBrace">
            <a:avLst>
              <a:gd name="adj1" fmla="val 8201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247" name="左大括号 894142">
            <a:extLst>
              <a:ext uri="{FF2B5EF4-FFF2-40B4-BE49-F238E27FC236}">
                <a16:creationId xmlns:a16="http://schemas.microsoft.com/office/drawing/2014/main" id="{7ACAEEDA-9FF9-4109-AF52-705EC6B0786C}"/>
              </a:ext>
            </a:extLst>
          </p:cNvPr>
          <p:cNvSpPr>
            <a:spLocks/>
          </p:cNvSpPr>
          <p:nvPr/>
        </p:nvSpPr>
        <p:spPr bwMode="auto">
          <a:xfrm>
            <a:off x="1098550" y="2708275"/>
            <a:ext cx="73025" cy="720725"/>
          </a:xfrm>
          <a:prstGeom prst="leftBrace">
            <a:avLst>
              <a:gd name="adj1" fmla="val 8201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248" name="左大括号 894143">
            <a:extLst>
              <a:ext uri="{FF2B5EF4-FFF2-40B4-BE49-F238E27FC236}">
                <a16:creationId xmlns:a16="http://schemas.microsoft.com/office/drawing/2014/main" id="{5AD3B173-2152-4AE1-BCCF-D1C154F65B29}"/>
              </a:ext>
            </a:extLst>
          </p:cNvPr>
          <p:cNvSpPr>
            <a:spLocks/>
          </p:cNvSpPr>
          <p:nvPr/>
        </p:nvSpPr>
        <p:spPr bwMode="auto">
          <a:xfrm>
            <a:off x="1154113" y="5268913"/>
            <a:ext cx="73025" cy="720725"/>
          </a:xfrm>
          <a:prstGeom prst="leftBrace">
            <a:avLst>
              <a:gd name="adj1" fmla="val 8201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8249" name="组合 894147">
            <a:extLst>
              <a:ext uri="{FF2B5EF4-FFF2-40B4-BE49-F238E27FC236}">
                <a16:creationId xmlns:a16="http://schemas.microsoft.com/office/drawing/2014/main" id="{20EBBBE0-9C91-4122-82C0-861CDADEC1D6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836613"/>
            <a:ext cx="3168650" cy="4324350"/>
            <a:chOff x="3742" y="527"/>
            <a:chExt cx="1996" cy="2724"/>
          </a:xfrm>
        </p:grpSpPr>
        <p:sp>
          <p:nvSpPr>
            <p:cNvPr id="8250" name="文本框 894072">
              <a:extLst>
                <a:ext uri="{FF2B5EF4-FFF2-40B4-BE49-F238E27FC236}">
                  <a16:creationId xmlns:a16="http://schemas.microsoft.com/office/drawing/2014/main" id="{C2FDF4C9-FC61-410F-A00A-558EC5A74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2" y="527"/>
              <a:ext cx="6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ea typeface="楷体_GB2312" pitchFamily="49" charset="-122"/>
                </a:rPr>
                <a:t>Cache</a:t>
              </a:r>
            </a:p>
          </p:txBody>
        </p:sp>
        <p:sp>
          <p:nvSpPr>
            <p:cNvPr id="8251" name="文本框 894073">
              <a:extLst>
                <a:ext uri="{FF2B5EF4-FFF2-40B4-BE49-F238E27FC236}">
                  <a16:creationId xmlns:a16="http://schemas.microsoft.com/office/drawing/2014/main" id="{27DFB2DE-98BF-4450-AB7B-EBC812B64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549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ea typeface="楷体_GB2312" pitchFamily="49" charset="-122"/>
                </a:rPr>
                <a:t>标记</a:t>
              </a:r>
            </a:p>
          </p:txBody>
        </p:sp>
        <p:sp>
          <p:nvSpPr>
            <p:cNvPr id="8252" name="文本框 894074">
              <a:extLst>
                <a:ext uri="{FF2B5EF4-FFF2-40B4-BE49-F238E27FC236}">
                  <a16:creationId xmlns:a16="http://schemas.microsoft.com/office/drawing/2014/main" id="{4789C109-8FC3-4878-9578-504A99CAC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" y="1027"/>
              <a:ext cx="5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ea typeface="楷体_GB2312" pitchFamily="49" charset="-122"/>
                </a:rPr>
                <a:t>字块</a:t>
              </a:r>
              <a:r>
                <a:rPr lang="en-US" altLang="zh-CN" sz="2000" b="1">
                  <a:ea typeface="楷体_GB2312" pitchFamily="49" charset="-122"/>
                </a:rPr>
                <a:t>0</a:t>
              </a:r>
            </a:p>
          </p:txBody>
        </p:sp>
        <p:sp>
          <p:nvSpPr>
            <p:cNvPr id="8253" name="直接连接符 894075">
              <a:extLst>
                <a:ext uri="{FF2B5EF4-FFF2-40B4-BE49-F238E27FC236}">
                  <a16:creationId xmlns:a16="http://schemas.microsoft.com/office/drawing/2014/main" id="{5429C2EB-F2D0-418A-B04E-6C0ED7649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0" y="2109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4" name="直接连接符 894076">
              <a:extLst>
                <a:ext uri="{FF2B5EF4-FFF2-40B4-BE49-F238E27FC236}">
                  <a16:creationId xmlns:a16="http://schemas.microsoft.com/office/drawing/2014/main" id="{E341AED3-F59C-470A-AB31-29C6E8149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0" y="1545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5" name="直接连接符 894077">
              <a:extLst>
                <a:ext uri="{FF2B5EF4-FFF2-40B4-BE49-F238E27FC236}">
                  <a16:creationId xmlns:a16="http://schemas.microsoft.com/office/drawing/2014/main" id="{2C0DAF26-39F3-4E17-B2E3-62AC1F9A0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0" y="1137"/>
              <a:ext cx="0" cy="2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6" name="文本框 894078">
              <a:extLst>
                <a:ext uri="{FF2B5EF4-FFF2-40B4-BE49-F238E27FC236}">
                  <a16:creationId xmlns:a16="http://schemas.microsoft.com/office/drawing/2014/main" id="{4EECE3AF-6865-4838-BBFD-4FBB1CA64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6" y="1570"/>
              <a:ext cx="4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1"/>
                <a:t>字块</a:t>
              </a:r>
              <a:r>
                <a:rPr lang="en-US" altLang="zh-CN" sz="20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8257" name="文本框 894079">
              <a:extLst>
                <a:ext uri="{FF2B5EF4-FFF2-40B4-BE49-F238E27FC236}">
                  <a16:creationId xmlns:a16="http://schemas.microsoft.com/office/drawing/2014/main" id="{3FB7863E-E3EC-4924-A9EB-741E62E07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3" y="2795"/>
              <a:ext cx="6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1"/>
                <a:t>字块</a:t>
              </a:r>
              <a:r>
                <a:rPr lang="en-US" altLang="zh-CN" sz="2000" b="1">
                  <a:ea typeface="楷体_GB2312" pitchFamily="49" charset="-122"/>
                </a:rPr>
                <a:t>2</a:t>
              </a:r>
              <a:r>
                <a:rPr lang="en-US" altLang="zh-CN" sz="2000" b="1" baseline="30000">
                  <a:ea typeface="楷体_GB2312" pitchFamily="49" charset="-122"/>
                </a:rPr>
                <a:t>c</a:t>
              </a:r>
              <a:r>
                <a:rPr lang="en-US" altLang="zh-CN" sz="2000" b="1">
                  <a:ea typeface="楷体_GB2312" pitchFamily="49" charset="-122"/>
                </a:rPr>
                <a:t>-1</a:t>
              </a:r>
            </a:p>
          </p:txBody>
        </p:sp>
        <p:grpSp>
          <p:nvGrpSpPr>
            <p:cNvPr id="8258" name="组合 894080">
              <a:extLst>
                <a:ext uri="{FF2B5EF4-FFF2-40B4-BE49-F238E27FC236}">
                  <a16:creationId xmlns:a16="http://schemas.microsoft.com/office/drawing/2014/main" id="{C6029CA7-885C-4254-BFF0-99C5121483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0" y="2199"/>
              <a:ext cx="272" cy="142"/>
              <a:chOff x="748" y="2840"/>
              <a:chExt cx="272" cy="142"/>
            </a:xfrm>
          </p:grpSpPr>
          <p:sp>
            <p:nvSpPr>
              <p:cNvPr id="8259" name="任意多边形 894081">
                <a:extLst>
                  <a:ext uri="{FF2B5EF4-FFF2-40B4-BE49-F238E27FC236}">
                    <a16:creationId xmlns:a16="http://schemas.microsoft.com/office/drawing/2014/main" id="{12E1FC2A-C184-4691-A826-9E661E30B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840"/>
                <a:ext cx="272" cy="46"/>
              </a:xfrm>
              <a:custGeom>
                <a:avLst/>
                <a:gdLst>
                  <a:gd name="T0" fmla="*/ 0 w 272"/>
                  <a:gd name="T1" fmla="*/ 46 h 46"/>
                  <a:gd name="T2" fmla="*/ 91 w 272"/>
                  <a:gd name="T3" fmla="*/ 0 h 46"/>
                  <a:gd name="T4" fmla="*/ 136 w 272"/>
                  <a:gd name="T5" fmla="*/ 46 h 46"/>
                  <a:gd name="T6" fmla="*/ 272 w 272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2" h="46">
                    <a:moveTo>
                      <a:pt x="0" y="46"/>
                    </a:moveTo>
                    <a:cubicBezTo>
                      <a:pt x="34" y="23"/>
                      <a:pt x="68" y="0"/>
                      <a:pt x="91" y="0"/>
                    </a:cubicBezTo>
                    <a:cubicBezTo>
                      <a:pt x="114" y="0"/>
                      <a:pt x="106" y="46"/>
                      <a:pt x="136" y="46"/>
                    </a:cubicBezTo>
                    <a:cubicBezTo>
                      <a:pt x="166" y="46"/>
                      <a:pt x="219" y="23"/>
                      <a:pt x="272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60" name="任意多边形 894082">
                <a:extLst>
                  <a:ext uri="{FF2B5EF4-FFF2-40B4-BE49-F238E27FC236}">
                    <a16:creationId xmlns:a16="http://schemas.microsoft.com/office/drawing/2014/main" id="{5BAEFF02-6A24-41CA-B2E5-DE76F478D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936"/>
                <a:ext cx="272" cy="46"/>
              </a:xfrm>
              <a:custGeom>
                <a:avLst/>
                <a:gdLst>
                  <a:gd name="T0" fmla="*/ 0 w 272"/>
                  <a:gd name="T1" fmla="*/ 46 h 46"/>
                  <a:gd name="T2" fmla="*/ 91 w 272"/>
                  <a:gd name="T3" fmla="*/ 0 h 46"/>
                  <a:gd name="T4" fmla="*/ 136 w 272"/>
                  <a:gd name="T5" fmla="*/ 46 h 46"/>
                  <a:gd name="T6" fmla="*/ 272 w 272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2" h="46">
                    <a:moveTo>
                      <a:pt x="0" y="46"/>
                    </a:moveTo>
                    <a:cubicBezTo>
                      <a:pt x="34" y="23"/>
                      <a:pt x="68" y="0"/>
                      <a:pt x="91" y="0"/>
                    </a:cubicBezTo>
                    <a:cubicBezTo>
                      <a:pt x="114" y="0"/>
                      <a:pt x="106" y="46"/>
                      <a:pt x="136" y="46"/>
                    </a:cubicBezTo>
                    <a:cubicBezTo>
                      <a:pt x="166" y="46"/>
                      <a:pt x="219" y="23"/>
                      <a:pt x="272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261" name="任意多边形 894083">
              <a:extLst>
                <a:ext uri="{FF2B5EF4-FFF2-40B4-BE49-F238E27FC236}">
                  <a16:creationId xmlns:a16="http://schemas.microsoft.com/office/drawing/2014/main" id="{90A462A4-0DCB-4B91-9C34-EF8A4B14E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2199"/>
              <a:ext cx="272" cy="46"/>
            </a:xfrm>
            <a:custGeom>
              <a:avLst/>
              <a:gdLst>
                <a:gd name="T0" fmla="*/ 0 w 272"/>
                <a:gd name="T1" fmla="*/ 46 h 46"/>
                <a:gd name="T2" fmla="*/ 91 w 272"/>
                <a:gd name="T3" fmla="*/ 0 h 46"/>
                <a:gd name="T4" fmla="*/ 136 w 272"/>
                <a:gd name="T5" fmla="*/ 46 h 46"/>
                <a:gd name="T6" fmla="*/ 272 w 272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2" h="46">
                  <a:moveTo>
                    <a:pt x="0" y="46"/>
                  </a:moveTo>
                  <a:cubicBezTo>
                    <a:pt x="34" y="23"/>
                    <a:pt x="68" y="0"/>
                    <a:pt x="91" y="0"/>
                  </a:cubicBezTo>
                  <a:cubicBezTo>
                    <a:pt x="114" y="0"/>
                    <a:pt x="106" y="46"/>
                    <a:pt x="136" y="46"/>
                  </a:cubicBezTo>
                  <a:cubicBezTo>
                    <a:pt x="166" y="46"/>
                    <a:pt x="219" y="23"/>
                    <a:pt x="272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62" name="任意多边形 894084">
              <a:extLst>
                <a:ext uri="{FF2B5EF4-FFF2-40B4-BE49-F238E27FC236}">
                  <a16:creationId xmlns:a16="http://schemas.microsoft.com/office/drawing/2014/main" id="{DC30C70D-116D-4220-B842-9F0FF6270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2295"/>
              <a:ext cx="272" cy="46"/>
            </a:xfrm>
            <a:custGeom>
              <a:avLst/>
              <a:gdLst>
                <a:gd name="T0" fmla="*/ 0 w 272"/>
                <a:gd name="T1" fmla="*/ 46 h 46"/>
                <a:gd name="T2" fmla="*/ 91 w 272"/>
                <a:gd name="T3" fmla="*/ 0 h 46"/>
                <a:gd name="T4" fmla="*/ 136 w 272"/>
                <a:gd name="T5" fmla="*/ 46 h 46"/>
                <a:gd name="T6" fmla="*/ 272 w 272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2" h="46">
                  <a:moveTo>
                    <a:pt x="0" y="46"/>
                  </a:moveTo>
                  <a:cubicBezTo>
                    <a:pt x="34" y="23"/>
                    <a:pt x="68" y="0"/>
                    <a:pt x="91" y="0"/>
                  </a:cubicBezTo>
                  <a:cubicBezTo>
                    <a:pt x="114" y="0"/>
                    <a:pt x="106" y="46"/>
                    <a:pt x="136" y="46"/>
                  </a:cubicBezTo>
                  <a:cubicBezTo>
                    <a:pt x="166" y="46"/>
                    <a:pt x="219" y="23"/>
                    <a:pt x="272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63" name="直接连接符 894085">
              <a:extLst>
                <a:ext uri="{FF2B5EF4-FFF2-40B4-BE49-F238E27FC236}">
                  <a16:creationId xmlns:a16="http://schemas.microsoft.com/office/drawing/2014/main" id="{165815F1-CA4D-43AD-834E-C9E037D7D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819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4" name="直接连接符 894086">
              <a:extLst>
                <a:ext uri="{FF2B5EF4-FFF2-40B4-BE49-F238E27FC236}">
                  <a16:creationId xmlns:a16="http://schemas.microsoft.com/office/drawing/2014/main" id="{5AFD3704-6015-428E-83D3-EBA31FA74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819"/>
              <a:ext cx="0" cy="14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5" name="直接连接符 894087">
              <a:extLst>
                <a:ext uri="{FF2B5EF4-FFF2-40B4-BE49-F238E27FC236}">
                  <a16:creationId xmlns:a16="http://schemas.microsoft.com/office/drawing/2014/main" id="{98509F55-7640-4906-8DEB-793E72FEB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3" y="819"/>
              <a:ext cx="0" cy="14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6" name="直接连接符 894088">
              <a:extLst>
                <a:ext uri="{FF2B5EF4-FFF2-40B4-BE49-F238E27FC236}">
                  <a16:creationId xmlns:a16="http://schemas.microsoft.com/office/drawing/2014/main" id="{CB0B266B-400F-400D-A2B7-A76A67CC9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3" y="2335"/>
              <a:ext cx="13" cy="9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7" name="直接连接符 894089">
              <a:extLst>
                <a:ext uri="{FF2B5EF4-FFF2-40B4-BE49-F238E27FC236}">
                  <a16:creationId xmlns:a16="http://schemas.microsoft.com/office/drawing/2014/main" id="{BDEFA2DF-A6BF-46B7-98A4-98CBF699F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3249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8" name="直接连接符 894090">
              <a:extLst>
                <a:ext uri="{FF2B5EF4-FFF2-40B4-BE49-F238E27FC236}">
                  <a16:creationId xmlns:a16="http://schemas.microsoft.com/office/drawing/2014/main" id="{5777276E-0194-4620-ACC2-E20815538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3" y="2335"/>
              <a:ext cx="1" cy="9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直接连接符 894091">
              <a:extLst>
                <a:ext uri="{FF2B5EF4-FFF2-40B4-BE49-F238E27FC236}">
                  <a16:creationId xmlns:a16="http://schemas.microsoft.com/office/drawing/2014/main" id="{95410B29-27C3-478A-92B9-829E23BC5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939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直接连接符 894092">
              <a:extLst>
                <a:ext uri="{FF2B5EF4-FFF2-40B4-BE49-F238E27FC236}">
                  <a16:creationId xmlns:a16="http://schemas.microsoft.com/office/drawing/2014/main" id="{DFD33AF2-4C91-4E5E-9D09-81EF08930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1075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直接连接符 894093">
              <a:extLst>
                <a:ext uri="{FF2B5EF4-FFF2-40B4-BE49-F238E27FC236}">
                  <a16:creationId xmlns:a16="http://schemas.microsoft.com/office/drawing/2014/main" id="{0ADD0F86-3680-442A-9E21-B7B257BC3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1393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2" name="直接连接符 894094">
              <a:extLst>
                <a:ext uri="{FF2B5EF4-FFF2-40B4-BE49-F238E27FC236}">
                  <a16:creationId xmlns:a16="http://schemas.microsoft.com/office/drawing/2014/main" id="{08F31D21-6BD8-4EA5-8602-B7B584489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1983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3" name="直接连接符 894095">
              <a:extLst>
                <a:ext uri="{FF2B5EF4-FFF2-40B4-BE49-F238E27FC236}">
                  <a16:creationId xmlns:a16="http://schemas.microsoft.com/office/drawing/2014/main" id="{F30C0094-8B3C-467A-AEAD-CB6830258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2614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4" name="直接连接符 894096">
              <a:extLst>
                <a:ext uri="{FF2B5EF4-FFF2-40B4-BE49-F238E27FC236}">
                  <a16:creationId xmlns:a16="http://schemas.microsoft.com/office/drawing/2014/main" id="{9EC70EF2-D71A-474D-B2D1-7C9D1D97A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0" y="2795"/>
              <a:ext cx="0" cy="2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5" name="直接连接符 894097">
              <a:extLst>
                <a:ext uri="{FF2B5EF4-FFF2-40B4-BE49-F238E27FC236}">
                  <a16:creationId xmlns:a16="http://schemas.microsoft.com/office/drawing/2014/main" id="{C353F6E6-D484-46D5-AAB4-528D4A866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2" y="809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6" name="直接连接符 894098">
              <a:extLst>
                <a:ext uri="{FF2B5EF4-FFF2-40B4-BE49-F238E27FC236}">
                  <a16:creationId xmlns:a16="http://schemas.microsoft.com/office/drawing/2014/main" id="{7F3D5BE8-E0BF-4CD6-A00A-4C7EA6916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940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7" name="直接连接符 894099">
              <a:extLst>
                <a:ext uri="{FF2B5EF4-FFF2-40B4-BE49-F238E27FC236}">
                  <a16:creationId xmlns:a16="http://schemas.microsoft.com/office/drawing/2014/main" id="{C9893AE8-A14E-4819-BD69-480575923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819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8" name="直接连接符 894100">
              <a:extLst>
                <a:ext uri="{FF2B5EF4-FFF2-40B4-BE49-F238E27FC236}">
                  <a16:creationId xmlns:a16="http://schemas.microsoft.com/office/drawing/2014/main" id="{BBFB4FB5-D982-449C-A5A8-5DD7F2E1B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1379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9" name="直接连接符 894101">
              <a:extLst>
                <a:ext uri="{FF2B5EF4-FFF2-40B4-BE49-F238E27FC236}">
                  <a16:creationId xmlns:a16="http://schemas.microsoft.com/office/drawing/2014/main" id="{3226F75E-6517-4BCB-8CAD-FF82CD6F9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" y="1510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0" name="直接连接符 894102">
              <a:extLst>
                <a:ext uri="{FF2B5EF4-FFF2-40B4-BE49-F238E27FC236}">
                  <a16:creationId xmlns:a16="http://schemas.microsoft.com/office/drawing/2014/main" id="{D6480012-721D-4126-BF52-B2D796179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" y="1389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1" name="直接连接符 894103">
              <a:extLst>
                <a:ext uri="{FF2B5EF4-FFF2-40B4-BE49-F238E27FC236}">
                  <a16:creationId xmlns:a16="http://schemas.microsoft.com/office/drawing/2014/main" id="{D3E2458A-31B9-4890-A1F4-7C7D556A4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2604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2" name="直接连接符 894104">
              <a:extLst>
                <a:ext uri="{FF2B5EF4-FFF2-40B4-BE49-F238E27FC236}">
                  <a16:creationId xmlns:a16="http://schemas.microsoft.com/office/drawing/2014/main" id="{8E94E548-5347-45C0-A45F-97F87C263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" y="2735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3" name="直接连接符 894105">
              <a:extLst>
                <a:ext uri="{FF2B5EF4-FFF2-40B4-BE49-F238E27FC236}">
                  <a16:creationId xmlns:a16="http://schemas.microsoft.com/office/drawing/2014/main" id="{108E475A-4BE9-4DD2-8681-3D28444C8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2" y="2614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4" name="右大括号 894144">
              <a:extLst>
                <a:ext uri="{FF2B5EF4-FFF2-40B4-BE49-F238E27FC236}">
                  <a16:creationId xmlns:a16="http://schemas.microsoft.com/office/drawing/2014/main" id="{49538CAB-9674-449E-89D4-93C7F41CC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7" y="835"/>
              <a:ext cx="71" cy="519"/>
            </a:xfrm>
            <a:prstGeom prst="rightBrace">
              <a:avLst>
                <a:gd name="adj1" fmla="val 6074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285" name="右大括号 894145">
              <a:extLst>
                <a:ext uri="{FF2B5EF4-FFF2-40B4-BE49-F238E27FC236}">
                  <a16:creationId xmlns:a16="http://schemas.microsoft.com/office/drawing/2014/main" id="{6313C139-A8D7-44FB-B1A7-C1A2A67C9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" y="1389"/>
              <a:ext cx="91" cy="589"/>
            </a:xfrm>
            <a:prstGeom prst="rightBrace">
              <a:avLst>
                <a:gd name="adj1" fmla="val 5378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286" name="右大括号 894146">
              <a:extLst>
                <a:ext uri="{FF2B5EF4-FFF2-40B4-BE49-F238E27FC236}">
                  <a16:creationId xmlns:a16="http://schemas.microsoft.com/office/drawing/2014/main" id="{1A1A1547-F6FE-4255-8DE0-D13A9ECF6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" y="2640"/>
              <a:ext cx="71" cy="589"/>
            </a:xfrm>
            <a:prstGeom prst="rightBrace">
              <a:avLst>
                <a:gd name="adj1" fmla="val 6893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8287" name="文本框 894148">
            <a:extLst>
              <a:ext uri="{FF2B5EF4-FFF2-40B4-BE49-F238E27FC236}">
                <a16:creationId xmlns:a16="http://schemas.microsoft.com/office/drawing/2014/main" id="{0868B145-36F5-413E-B603-26DB1CD07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40052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2400"/>
          </a:p>
        </p:txBody>
      </p:sp>
      <p:sp>
        <p:nvSpPr>
          <p:cNvPr id="894151" name="矩形 894150">
            <a:extLst>
              <a:ext uri="{FF2B5EF4-FFF2-40B4-BE49-F238E27FC236}">
                <a16:creationId xmlns:a16="http://schemas.microsoft.com/office/drawing/2014/main" id="{6E55DD8B-5CB6-4AF0-951E-B892066C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3" y="4365625"/>
            <a:ext cx="6748462" cy="557213"/>
          </a:xfrm>
          <a:prstGeom prst="rect">
            <a:avLst/>
          </a:prstGeom>
          <a:solidFill>
            <a:schemeClr val="accent1"/>
          </a:solidFill>
          <a:ln w="38100">
            <a:solidFill>
              <a:srgbClr val="E9C9B5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A50021"/>
                </a:solidFill>
                <a:ea typeface="楷体_GB2312" pitchFamily="49" charset="-122"/>
              </a:rPr>
              <a:t>块长</a:t>
            </a:r>
            <a:r>
              <a:rPr lang="zh-CN" altLang="en-US" sz="2800" b="1">
                <a:ea typeface="楷体_GB2312" pitchFamily="49" charset="-122"/>
              </a:rPr>
              <a:t>：块的大小</a:t>
            </a:r>
            <a:r>
              <a:rPr lang="en-US" altLang="zh-CN" sz="2800" b="1">
                <a:ea typeface="楷体_GB2312" pitchFamily="49" charset="-122"/>
              </a:rPr>
              <a:t>B</a:t>
            </a:r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en-US" altLang="zh-CN" sz="2800" b="1">
                <a:ea typeface="楷体_GB2312" pitchFamily="49" charset="-122"/>
              </a:rPr>
              <a:t>=2</a:t>
            </a:r>
            <a:r>
              <a:rPr lang="en-US" altLang="zh-CN" sz="2800" b="1" baseline="30000">
                <a:ea typeface="楷体_GB2312" pitchFamily="49" charset="-122"/>
              </a:rPr>
              <a:t>b</a:t>
            </a:r>
            <a:r>
              <a:rPr lang="zh-CN" altLang="en-US" sz="2800" b="1">
                <a:ea typeface="楷体_GB2312" pitchFamily="49" charset="-122"/>
              </a:rPr>
              <a:t>），即块内字数。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1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039361">
            <a:extLst>
              <a:ext uri="{FF2B5EF4-FFF2-40B4-BE49-F238E27FC236}">
                <a16:creationId xmlns:a16="http://schemas.microsoft.com/office/drawing/2014/main" id="{CD03CE6E-9650-488E-8BFD-C65FD8F8E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命中、不命中、命中率</a:t>
            </a:r>
          </a:p>
        </p:txBody>
      </p:sp>
      <p:sp>
        <p:nvSpPr>
          <p:cNvPr id="10242" name="文本占位符 1039362">
            <a:extLst>
              <a:ext uri="{FF2B5EF4-FFF2-40B4-BE49-F238E27FC236}">
                <a16:creationId xmlns:a16="http://schemas.microsoft.com/office/drawing/2014/main" id="{39579135-3310-4382-A711-A1D810FC18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113337"/>
          </a:xfrm>
        </p:spPr>
        <p:txBody>
          <a:bodyPr/>
          <a:lstStyle/>
          <a:p>
            <a:r>
              <a:rPr lang="en-US" altLang="zh-CN" b="1"/>
              <a:t>Cache</a:t>
            </a:r>
            <a:r>
              <a:rPr lang="zh-CN" altLang="en-US" b="1">
                <a:solidFill>
                  <a:srgbClr val="A50021"/>
                </a:solidFill>
              </a:rPr>
              <a:t>命中（</a:t>
            </a:r>
            <a:r>
              <a:rPr lang="en-US" altLang="zh-CN" b="1">
                <a:solidFill>
                  <a:srgbClr val="A50021"/>
                </a:solidFill>
              </a:rPr>
              <a:t>hit</a:t>
            </a:r>
            <a:r>
              <a:rPr lang="zh-CN" altLang="en-US" b="1">
                <a:solidFill>
                  <a:srgbClr val="A50021"/>
                </a:solidFill>
              </a:rPr>
              <a:t>）</a:t>
            </a:r>
          </a:p>
          <a:p>
            <a:pPr lvl="1"/>
            <a:r>
              <a:rPr lang="en-US" altLang="zh-CN" b="1"/>
              <a:t>CPU</a:t>
            </a:r>
            <a:r>
              <a:rPr lang="zh-CN" altLang="en-US" b="1"/>
              <a:t>欲访问的数据已在缓存中，即可直接访问</a:t>
            </a:r>
            <a:r>
              <a:rPr lang="en-US" altLang="zh-CN" b="1"/>
              <a:t>Cache</a:t>
            </a:r>
          </a:p>
          <a:p>
            <a:r>
              <a:rPr lang="en-US" altLang="zh-CN" b="1"/>
              <a:t>Cache</a:t>
            </a:r>
            <a:r>
              <a:rPr lang="zh-CN" altLang="en-US" b="1">
                <a:solidFill>
                  <a:srgbClr val="A50021"/>
                </a:solidFill>
              </a:rPr>
              <a:t>不命中（</a:t>
            </a:r>
            <a:r>
              <a:rPr lang="en-US" altLang="zh-CN" b="1">
                <a:solidFill>
                  <a:srgbClr val="A50021"/>
                </a:solidFill>
              </a:rPr>
              <a:t>miss</a:t>
            </a:r>
            <a:r>
              <a:rPr lang="zh-CN" altLang="en-US" b="1">
                <a:solidFill>
                  <a:srgbClr val="A50021"/>
                </a:solidFill>
              </a:rPr>
              <a:t>）</a:t>
            </a:r>
            <a:endParaRPr lang="zh-CN" altLang="en-US" b="1"/>
          </a:p>
          <a:p>
            <a:pPr lvl="1"/>
            <a:r>
              <a:rPr lang="en-US" altLang="zh-CN" b="1"/>
              <a:t>CPU</a:t>
            </a:r>
            <a:r>
              <a:rPr lang="zh-CN" altLang="en-US" b="1"/>
              <a:t>欲访问的数据不在</a:t>
            </a:r>
            <a:r>
              <a:rPr lang="en-US" altLang="zh-CN" b="1"/>
              <a:t>Cache</a:t>
            </a:r>
            <a:r>
              <a:rPr lang="zh-CN" altLang="en-US" b="1"/>
              <a:t>内，此时需将该数所在的主存整个子块一次调入</a:t>
            </a:r>
            <a:r>
              <a:rPr lang="en-US" altLang="zh-CN" b="1"/>
              <a:t>Cache</a:t>
            </a:r>
            <a:r>
              <a:rPr lang="zh-CN" altLang="en-US" b="1"/>
              <a:t>中。</a:t>
            </a:r>
          </a:p>
          <a:p>
            <a:r>
              <a:rPr lang="zh-CN" altLang="en-US" b="1">
                <a:solidFill>
                  <a:srgbClr val="A50021"/>
                </a:solidFill>
              </a:rPr>
              <a:t>命中率</a:t>
            </a:r>
            <a:r>
              <a:rPr lang="zh-CN" altLang="en-US" b="1"/>
              <a:t>是指</a:t>
            </a:r>
            <a:r>
              <a:rPr lang="en-US" altLang="zh-CN" b="1"/>
              <a:t>CPU</a:t>
            </a:r>
            <a:r>
              <a:rPr lang="zh-CN" altLang="en-US" b="1"/>
              <a:t>要访问的信息已在</a:t>
            </a:r>
            <a:r>
              <a:rPr lang="en-US" altLang="zh-CN" b="1"/>
              <a:t>Cache</a:t>
            </a:r>
            <a:r>
              <a:rPr lang="zh-CN" altLang="en-US" b="1"/>
              <a:t>内的比率。通常用命中率来衡量</a:t>
            </a:r>
            <a:r>
              <a:rPr lang="en-US" altLang="zh-CN" b="1"/>
              <a:t>Cache</a:t>
            </a:r>
            <a:r>
              <a:rPr lang="zh-CN" altLang="en-US" b="1"/>
              <a:t>的效率。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040385">
            <a:extLst>
              <a:ext uri="{FF2B5EF4-FFF2-40B4-BE49-F238E27FC236}">
                <a16:creationId xmlns:a16="http://schemas.microsoft.com/office/drawing/2014/main" id="{30157C43-CDE6-438A-A6D7-854A67807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Cache</a:t>
            </a:r>
            <a:r>
              <a:rPr lang="zh-CN" altLang="en-US"/>
              <a:t>效率</a:t>
            </a:r>
          </a:p>
        </p:txBody>
      </p:sp>
      <p:sp>
        <p:nvSpPr>
          <p:cNvPr id="12290" name="文本占位符 1040386">
            <a:extLst>
              <a:ext uri="{FF2B5EF4-FFF2-40B4-BE49-F238E27FC236}">
                <a16:creationId xmlns:a16="http://schemas.microsoft.com/office/drawing/2014/main" id="{8D5CE81C-0CEC-4B56-8DD2-DCB604336A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435975" cy="5256212"/>
          </a:xfrm>
        </p:spPr>
        <p:txBody>
          <a:bodyPr/>
          <a:lstStyle/>
          <a:p>
            <a:r>
              <a:rPr lang="en-US" altLang="zh-CN" b="1"/>
              <a:t>Cache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FF0000"/>
                </a:solidFill>
              </a:rPr>
              <a:t>容量</a:t>
            </a:r>
            <a:r>
              <a:rPr lang="zh-CN" altLang="en-US" b="1"/>
              <a:t>和</a:t>
            </a:r>
            <a:r>
              <a:rPr lang="zh-CN" altLang="en-US" b="1">
                <a:solidFill>
                  <a:srgbClr val="FF0000"/>
                </a:solidFill>
              </a:rPr>
              <a:t>块长</a:t>
            </a:r>
            <a:r>
              <a:rPr lang="zh-CN" altLang="en-US" b="1"/>
              <a:t>是影响</a:t>
            </a:r>
            <a:r>
              <a:rPr lang="en-US" altLang="zh-CN" b="1"/>
              <a:t>Cache</a:t>
            </a:r>
            <a:r>
              <a:rPr lang="zh-CN" altLang="en-US" b="1"/>
              <a:t>效率的重要因素。</a:t>
            </a:r>
          </a:p>
          <a:p>
            <a:r>
              <a:rPr lang="en-US" altLang="zh-CN" b="1"/>
              <a:t>Cache</a:t>
            </a:r>
            <a:r>
              <a:rPr lang="zh-CN" altLang="en-US" b="1"/>
              <a:t>容量越大，命中率越高。</a:t>
            </a:r>
          </a:p>
          <a:p>
            <a:pPr lvl="1"/>
            <a:r>
              <a:rPr lang="zh-CN" altLang="en-US" b="1"/>
              <a:t>当</a:t>
            </a:r>
            <a:r>
              <a:rPr lang="en-US" altLang="zh-CN" b="1"/>
              <a:t>Cahce</a:t>
            </a:r>
            <a:r>
              <a:rPr lang="zh-CN" altLang="en-US" b="1"/>
              <a:t>容量达到一定值时，命中率不会因容量的增大而明显提高。</a:t>
            </a:r>
          </a:p>
          <a:p>
            <a:pPr lvl="1"/>
            <a:r>
              <a:rPr lang="en-US" altLang="zh-CN" b="1"/>
              <a:t>Cache</a:t>
            </a:r>
            <a:r>
              <a:rPr lang="zh-CN" altLang="en-US" b="1"/>
              <a:t>容量大，成本增加。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049601">
            <a:extLst>
              <a:ext uri="{FF2B5EF4-FFF2-40B4-BE49-F238E27FC236}">
                <a16:creationId xmlns:a16="http://schemas.microsoft.com/office/drawing/2014/main" id="{F540F578-9274-4D30-974F-E97166D31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Cache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的命中率与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cache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容量的关系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338" name="内容占位符 1049602">
            <a:extLst>
              <a:ext uri="{FF2B5EF4-FFF2-40B4-BE49-F238E27FC236}">
                <a16:creationId xmlns:a16="http://schemas.microsoft.com/office/drawing/2014/main" id="{929C67BF-6C50-4369-8E69-C0DD8AA9F1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466850"/>
          <a:ext cx="8229600" cy="446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r:id="rId3" imgW="2724346" imgH="1329179" progId="Word.Picture.8">
                  <p:embed/>
                </p:oleObj>
              </mc:Choice>
              <mc:Fallback>
                <p:oleObj r:id="rId3" imgW="2724346" imgH="1329179" progId="Word.Picture.8">
                  <p:embed/>
                  <p:pic>
                    <p:nvPicPr>
                      <p:cNvPr id="0" name="内容占位符 1049602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66850"/>
                        <a:ext cx="8229600" cy="44608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文本框 1049603">
            <a:extLst>
              <a:ext uri="{FF2B5EF4-FFF2-40B4-BE49-F238E27FC236}">
                <a16:creationId xmlns:a16="http://schemas.microsoft.com/office/drawing/2014/main" id="{377DEA40-EBFA-4558-B9D5-FFB3420B3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3495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/>
              <a:t>1</a:t>
            </a:r>
          </a:p>
        </p:txBody>
      </p:sp>
      <p:sp>
        <p:nvSpPr>
          <p:cNvPr id="14340" name="文本框 1049604">
            <a:extLst>
              <a:ext uri="{FF2B5EF4-FFF2-40B4-BE49-F238E27FC236}">
                <a16:creationId xmlns:a16="http://schemas.microsoft.com/office/drawing/2014/main" id="{787766AC-DA5C-47A1-B125-8CEA87908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868863"/>
            <a:ext cx="18002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/>
              <a:t>Cache</a:t>
            </a:r>
            <a:r>
              <a:rPr lang="zh-CN" altLang="en-US" sz="2400" b="1"/>
              <a:t>容量</a:t>
            </a:r>
          </a:p>
        </p:txBody>
      </p:sp>
      <p:sp>
        <p:nvSpPr>
          <p:cNvPr id="14341" name="文本框 1049605">
            <a:extLst>
              <a:ext uri="{FF2B5EF4-FFF2-40B4-BE49-F238E27FC236}">
                <a16:creationId xmlns:a16="http://schemas.microsoft.com/office/drawing/2014/main" id="{563519F7-6564-4EC9-8A30-BF2B101E4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844675"/>
            <a:ext cx="935038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/>
              <a:t>命中率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050625">
            <a:extLst>
              <a:ext uri="{FF2B5EF4-FFF2-40B4-BE49-F238E27FC236}">
                <a16:creationId xmlns:a16="http://schemas.microsoft.com/office/drawing/2014/main" id="{661B15DD-8C31-4F4C-A578-8AF90604F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块容量与命中率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362" name="组合 1050629">
            <a:extLst>
              <a:ext uri="{FF2B5EF4-FFF2-40B4-BE49-F238E27FC236}">
                <a16:creationId xmlns:a16="http://schemas.microsoft.com/office/drawing/2014/main" id="{912EC12A-B047-4F04-9C50-0B43DDC704D8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341438"/>
            <a:ext cx="8424862" cy="4857750"/>
            <a:chOff x="204" y="799"/>
            <a:chExt cx="5307" cy="3060"/>
          </a:xfrm>
        </p:grpSpPr>
        <p:graphicFrame>
          <p:nvGraphicFramePr>
            <p:cNvPr id="15363" name="内容占位符 1050626">
              <a:extLst>
                <a:ext uri="{FF2B5EF4-FFF2-40B4-BE49-F238E27FC236}">
                  <a16:creationId xmlns:a16="http://schemas.microsoft.com/office/drawing/2014/main" id="{E2DA3BB7-AB1A-4784-B44B-D4C37463AABF}"/>
                </a:ext>
              </a:extLst>
            </p:cNvPr>
            <p:cNvGraphicFramePr>
              <a:graphicFrameLocks noGrp="1"/>
            </p:cNvGraphicFramePr>
            <p:nvPr/>
          </p:nvGraphicFramePr>
          <p:xfrm>
            <a:off x="410" y="799"/>
            <a:ext cx="4940" cy="30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7" r:id="rId4" imgW="2724346" imgH="1517715" progId="Word.Picture.8">
                    <p:embed/>
                  </p:oleObj>
                </mc:Choice>
                <mc:Fallback>
                  <p:oleObj r:id="rId4" imgW="2724346" imgH="1517715" progId="Word.Picture.8">
                    <p:embed/>
                    <p:pic>
                      <p:nvPicPr>
                        <p:cNvPr id="0" name="内容占位符 1050626"/>
                        <p:cNvPicPr>
                          <a:picLocks noGrp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" y="799"/>
                          <a:ext cx="4940" cy="30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4" name="文本框 1050627">
              <a:extLst>
                <a:ext uri="{FF2B5EF4-FFF2-40B4-BE49-F238E27FC236}">
                  <a16:creationId xmlns:a16="http://schemas.microsoft.com/office/drawing/2014/main" id="{AC6F88BC-83A5-460B-9058-DCECDEEDE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799"/>
              <a:ext cx="589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00" b="1"/>
                <a:t>命中率</a:t>
              </a:r>
            </a:p>
          </p:txBody>
        </p:sp>
        <p:sp>
          <p:nvSpPr>
            <p:cNvPr id="15365" name="文本框 1050628">
              <a:extLst>
                <a:ext uri="{FF2B5EF4-FFF2-40B4-BE49-F238E27FC236}">
                  <a16:creationId xmlns:a16="http://schemas.microsoft.com/office/drawing/2014/main" id="{93566D54-D77E-43C8-B440-FDC9E21A9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3142"/>
              <a:ext cx="113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/>
                <a:t>块大小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2803</Words>
  <Application>Microsoft Office PowerPoint</Application>
  <PresentationFormat>全屏显示(4:3)</PresentationFormat>
  <Paragraphs>414</Paragraphs>
  <Slides>37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4" baseType="lpstr">
      <vt:lpstr>Arial</vt:lpstr>
      <vt:lpstr>宋体</vt:lpstr>
      <vt:lpstr>Wingdings</vt:lpstr>
      <vt:lpstr>楷体_GB2312</vt:lpstr>
      <vt:lpstr>Times New Roman</vt:lpstr>
      <vt:lpstr>黑体</vt:lpstr>
      <vt:lpstr>隶书</vt:lpstr>
      <vt:lpstr>华文新魏</vt:lpstr>
      <vt:lpstr>新宋体</vt:lpstr>
      <vt:lpstr>微软雅黑</vt:lpstr>
      <vt:lpstr>楷体_GB2312</vt:lpstr>
      <vt:lpstr>楷体_GB2312</vt:lpstr>
      <vt:lpstr>Arial Unicode MS</vt:lpstr>
      <vt:lpstr>2_默认设计模板</vt:lpstr>
      <vt:lpstr>Bitmap Image</vt:lpstr>
      <vt:lpstr>Microsoft Word Picture</vt:lpstr>
      <vt:lpstr>Photoshop.Image.7</vt:lpstr>
      <vt:lpstr>计算机组成原理 第三篇 存储器系统 </vt:lpstr>
      <vt:lpstr>本章内容</vt:lpstr>
      <vt:lpstr>4.3 高速缓冲存储器（Cache）</vt:lpstr>
      <vt:lpstr>问题的提出</vt:lpstr>
      <vt:lpstr>Cache/主存存储空间的基本结构</vt:lpstr>
      <vt:lpstr>命中、不命中、命中率</vt:lpstr>
      <vt:lpstr>Cache效率</vt:lpstr>
      <vt:lpstr>Cache的命中率与cache容量的关系</vt:lpstr>
      <vt:lpstr>块容量与命中率</vt:lpstr>
      <vt:lpstr>Cache的读数操作流程</vt:lpstr>
      <vt:lpstr>Cache的写操作</vt:lpstr>
      <vt:lpstr>Cache的基本结构</vt:lpstr>
      <vt:lpstr>Cahce存储体、地址映象变换机构、替换机构</vt:lpstr>
      <vt:lpstr>Cache的改进</vt:lpstr>
      <vt:lpstr>单一缓存和两级缓存</vt:lpstr>
      <vt:lpstr>统一缓存和分开缓存</vt:lpstr>
      <vt:lpstr>超前控制、流水线控制</vt:lpstr>
      <vt:lpstr>Cache－主存地址映象</vt:lpstr>
      <vt:lpstr>1. 直接映象</vt:lpstr>
      <vt:lpstr>1. 直接映象（续）</vt:lpstr>
      <vt:lpstr>1. 直接映象（续）</vt:lpstr>
      <vt:lpstr>1. 直接映象（续）</vt:lpstr>
      <vt:lpstr>2. 全相联映像</vt:lpstr>
      <vt:lpstr>2. 全相联映像（续）</vt:lpstr>
      <vt:lpstr>3. 组相联映象</vt:lpstr>
      <vt:lpstr>3. 组相联映象（续）</vt:lpstr>
      <vt:lpstr>4.段相联映象</vt:lpstr>
      <vt:lpstr>四种映象方式比较</vt:lpstr>
      <vt:lpstr>Cache的性能和类型— 地址映象与命中率</vt:lpstr>
      <vt:lpstr>替换算法</vt:lpstr>
      <vt:lpstr>FIFO替换算法</vt:lpstr>
      <vt:lpstr> 颠簸现象</vt:lpstr>
      <vt:lpstr>近期最少使用算法</vt:lpstr>
      <vt:lpstr>Pentium处理器框图</vt:lpstr>
      <vt:lpstr>Pentium处理器的片内Cache</vt:lpstr>
      <vt:lpstr>PowerPC 620处理器框图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 第三篇 存储器系统 </dc:title>
  <dc:creator>Gavin</dc:creator>
  <cp:lastModifiedBy>Zhengang Zhao</cp:lastModifiedBy>
  <cp:revision>2</cp:revision>
  <dcterms:modified xsi:type="dcterms:W3CDTF">2018-08-15T14:48:00Z</dcterms:modified>
</cp:coreProperties>
</file>