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4"/>
  </p:notesMasterIdLst>
  <p:handoutMasterIdLst>
    <p:handoutMasterId r:id="rId165"/>
  </p:handoutMasterIdLst>
  <p:sldIdLst>
    <p:sldId id="630" r:id="rId2"/>
    <p:sldId id="890" r:id="rId3"/>
    <p:sldId id="1033" r:id="rId4"/>
    <p:sldId id="1037" r:id="rId5"/>
    <p:sldId id="1028" r:id="rId6"/>
    <p:sldId id="1029" r:id="rId7"/>
    <p:sldId id="1030" r:id="rId8"/>
    <p:sldId id="394" r:id="rId9"/>
    <p:sldId id="450" r:id="rId10"/>
    <p:sldId id="396" r:id="rId11"/>
    <p:sldId id="449" r:id="rId12"/>
    <p:sldId id="401" r:id="rId13"/>
    <p:sldId id="509" r:id="rId14"/>
    <p:sldId id="504" r:id="rId15"/>
    <p:sldId id="503" r:id="rId16"/>
    <p:sldId id="403" r:id="rId17"/>
    <p:sldId id="404" r:id="rId18"/>
    <p:sldId id="1041" r:id="rId19"/>
    <p:sldId id="405" r:id="rId20"/>
    <p:sldId id="406" r:id="rId21"/>
    <p:sldId id="408" r:id="rId22"/>
    <p:sldId id="409" r:id="rId23"/>
    <p:sldId id="776" r:id="rId24"/>
    <p:sldId id="410" r:id="rId25"/>
    <p:sldId id="411" r:id="rId26"/>
    <p:sldId id="407" r:id="rId27"/>
    <p:sldId id="1042" r:id="rId28"/>
    <p:sldId id="314" r:id="rId29"/>
    <p:sldId id="263" r:id="rId30"/>
    <p:sldId id="760" r:id="rId31"/>
    <p:sldId id="563" r:id="rId32"/>
    <p:sldId id="1038" r:id="rId33"/>
    <p:sldId id="765" r:id="rId34"/>
    <p:sldId id="1046" r:id="rId35"/>
    <p:sldId id="259" r:id="rId36"/>
    <p:sldId id="1047" r:id="rId37"/>
    <p:sldId id="1031" r:id="rId38"/>
    <p:sldId id="1048" r:id="rId39"/>
    <p:sldId id="1049" r:id="rId40"/>
    <p:sldId id="1050" r:id="rId41"/>
    <p:sldId id="1051" r:id="rId42"/>
    <p:sldId id="264" r:id="rId43"/>
    <p:sldId id="330" r:id="rId44"/>
    <p:sldId id="331" r:id="rId45"/>
    <p:sldId id="1052" r:id="rId46"/>
    <p:sldId id="335" r:id="rId47"/>
    <p:sldId id="1053" r:id="rId48"/>
    <p:sldId id="278" r:id="rId49"/>
    <p:sldId id="341" r:id="rId50"/>
    <p:sldId id="342" r:id="rId51"/>
    <p:sldId id="346" r:id="rId52"/>
    <p:sldId id="275" r:id="rId53"/>
    <p:sldId id="356" r:id="rId54"/>
    <p:sldId id="348" r:id="rId55"/>
    <p:sldId id="349" r:id="rId56"/>
    <p:sldId id="1054" r:id="rId57"/>
    <p:sldId id="350" r:id="rId58"/>
    <p:sldId id="390" r:id="rId59"/>
    <p:sldId id="391" r:id="rId60"/>
    <p:sldId id="1055" r:id="rId61"/>
    <p:sldId id="262" r:id="rId62"/>
    <p:sldId id="1061" r:id="rId63"/>
    <p:sldId id="1062" r:id="rId64"/>
    <p:sldId id="1056" r:id="rId65"/>
    <p:sldId id="1058" r:id="rId66"/>
    <p:sldId id="1059" r:id="rId67"/>
    <p:sldId id="343" r:id="rId68"/>
    <p:sldId id="1057" r:id="rId69"/>
    <p:sldId id="1060" r:id="rId70"/>
    <p:sldId id="1063" r:id="rId71"/>
    <p:sldId id="1065" r:id="rId72"/>
    <p:sldId id="1066" r:id="rId73"/>
    <p:sldId id="1044" r:id="rId74"/>
    <p:sldId id="1045" r:id="rId75"/>
    <p:sldId id="413" r:id="rId76"/>
    <p:sldId id="414" r:id="rId77"/>
    <p:sldId id="415" r:id="rId78"/>
    <p:sldId id="416" r:id="rId79"/>
    <p:sldId id="417" r:id="rId80"/>
    <p:sldId id="766" r:id="rId81"/>
    <p:sldId id="418" r:id="rId82"/>
    <p:sldId id="419" r:id="rId83"/>
    <p:sldId id="420" r:id="rId84"/>
    <p:sldId id="421" r:id="rId85"/>
    <p:sldId id="767" r:id="rId86"/>
    <p:sldId id="676" r:id="rId87"/>
    <p:sldId id="422" r:id="rId88"/>
    <p:sldId id="423" r:id="rId89"/>
    <p:sldId id="424" r:id="rId90"/>
    <p:sldId id="425" r:id="rId91"/>
    <p:sldId id="426" r:id="rId92"/>
    <p:sldId id="427" r:id="rId93"/>
    <p:sldId id="428" r:id="rId94"/>
    <p:sldId id="429" r:id="rId95"/>
    <p:sldId id="430" r:id="rId96"/>
    <p:sldId id="431" r:id="rId97"/>
    <p:sldId id="768" r:id="rId98"/>
    <p:sldId id="891" r:id="rId99"/>
    <p:sldId id="769" r:id="rId100"/>
    <p:sldId id="432" r:id="rId101"/>
    <p:sldId id="433" r:id="rId102"/>
    <p:sldId id="510" r:id="rId103"/>
    <p:sldId id="448" r:id="rId104"/>
    <p:sldId id="1043" r:id="rId105"/>
    <p:sldId id="266" r:id="rId106"/>
    <p:sldId id="267" r:id="rId107"/>
    <p:sldId id="1071" r:id="rId108"/>
    <p:sldId id="1076" r:id="rId109"/>
    <p:sldId id="1077" r:id="rId110"/>
    <p:sldId id="772" r:id="rId111"/>
    <p:sldId id="340" r:id="rId112"/>
    <p:sldId id="1069" r:id="rId113"/>
    <p:sldId id="1070" r:id="rId114"/>
    <p:sldId id="257" r:id="rId115"/>
    <p:sldId id="336" r:id="rId116"/>
    <p:sldId id="773" r:id="rId117"/>
    <p:sldId id="1083" r:id="rId118"/>
    <p:sldId id="1084" r:id="rId119"/>
    <p:sldId id="440" r:id="rId120"/>
    <p:sldId id="441" r:id="rId121"/>
    <p:sldId id="761" r:id="rId122"/>
    <p:sldId id="1072" r:id="rId123"/>
    <p:sldId id="1073" r:id="rId124"/>
    <p:sldId id="762" r:id="rId125"/>
    <p:sldId id="332" r:id="rId126"/>
    <p:sldId id="1067" r:id="rId127"/>
    <p:sldId id="1074" r:id="rId128"/>
    <p:sldId id="1075" r:id="rId129"/>
    <p:sldId id="764" r:id="rId130"/>
    <p:sldId id="1085" r:id="rId131"/>
    <p:sldId id="1087" r:id="rId132"/>
    <p:sldId id="268" r:id="rId133"/>
    <p:sldId id="1086" r:id="rId134"/>
    <p:sldId id="771" r:id="rId135"/>
    <p:sldId id="774" r:id="rId136"/>
    <p:sldId id="1078" r:id="rId137"/>
    <p:sldId id="338" r:id="rId138"/>
    <p:sldId id="1079" r:id="rId139"/>
    <p:sldId id="1080" r:id="rId140"/>
    <p:sldId id="352" r:id="rId141"/>
    <p:sldId id="353" r:id="rId142"/>
    <p:sldId id="260" r:id="rId143"/>
    <p:sldId id="359" r:id="rId144"/>
    <p:sldId id="360" r:id="rId145"/>
    <p:sldId id="361" r:id="rId146"/>
    <p:sldId id="362" r:id="rId147"/>
    <p:sldId id="363" r:id="rId148"/>
    <p:sldId id="355" r:id="rId149"/>
    <p:sldId id="1081" r:id="rId150"/>
    <p:sldId id="386" r:id="rId151"/>
    <p:sldId id="1082" r:id="rId152"/>
    <p:sldId id="378" r:id="rId153"/>
    <p:sldId id="581" r:id="rId154"/>
    <p:sldId id="442" r:id="rId155"/>
    <p:sldId id="443" r:id="rId156"/>
    <p:sldId id="445" r:id="rId157"/>
    <p:sldId id="444" r:id="rId158"/>
    <p:sldId id="446" r:id="rId159"/>
    <p:sldId id="447" r:id="rId160"/>
    <p:sldId id="567" r:id="rId161"/>
    <p:sldId id="1088" r:id="rId162"/>
    <p:sldId id="1039" r:id="rId16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2">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800000"/>
    <a:srgbClr val="666699"/>
    <a:srgbClr val="FFFFFF"/>
    <a:srgbClr val="CCFFCC"/>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8" autoAdjust="0"/>
    <p:restoredTop sz="81047" autoAdjust="0"/>
  </p:normalViewPr>
  <p:slideViewPr>
    <p:cSldViewPr>
      <p:cViewPr varScale="1">
        <p:scale>
          <a:sx n="70" d="100"/>
          <a:sy n="70" d="100"/>
        </p:scale>
        <p:origin x="994" y="48"/>
      </p:cViewPr>
      <p:guideLst>
        <p:guide orient="horz" pos="2202"/>
        <p:guide pos="2856"/>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5106" name="页眉占位符 175105">
            <a:extLst>
              <a:ext uri="{FF2B5EF4-FFF2-40B4-BE49-F238E27FC236}">
                <a16:creationId xmlns:a16="http://schemas.microsoft.com/office/drawing/2014/main" id="{A8CC232F-92A8-41D3-BE89-FD23AEE69A4A}"/>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175107" name="日期占位符 175106">
            <a:extLst>
              <a:ext uri="{FF2B5EF4-FFF2-40B4-BE49-F238E27FC236}">
                <a16:creationId xmlns:a16="http://schemas.microsoft.com/office/drawing/2014/main" id="{69C64389-3B03-4173-B4CC-C0B576C7972A}"/>
              </a:ext>
            </a:extLst>
          </p:cNvPr>
          <p:cNvSpPr>
            <a:spLocks noGrp="1"/>
          </p:cNvSpPr>
          <p:nvPr>
            <p:ph type="dt" sz="quarter" idx="1"/>
          </p:nvPr>
        </p:nvSpPr>
        <p:spPr>
          <a:xfrm>
            <a:off x="3886200" y="0"/>
            <a:ext cx="2971800" cy="457200"/>
          </a:xfrm>
          <a:prstGeom prst="rect">
            <a:avLst/>
          </a:prstGeom>
          <a:noFill/>
          <a:ln w="9525">
            <a:noFill/>
          </a:ln>
        </p:spPr>
        <p:txBody>
          <a:bodyPr/>
          <a:lstStyle>
            <a:lvl1pPr algn="r">
              <a:defRPr sz="1200" noProof="1" dirty="0"/>
            </a:lvl1pPr>
          </a:lstStyle>
          <a:p>
            <a:endParaRPr lang="zh-CN" altLang="en-US"/>
          </a:p>
        </p:txBody>
      </p:sp>
      <p:sp>
        <p:nvSpPr>
          <p:cNvPr id="175108" name="页脚占位符 175107">
            <a:extLst>
              <a:ext uri="{FF2B5EF4-FFF2-40B4-BE49-F238E27FC236}">
                <a16:creationId xmlns:a16="http://schemas.microsoft.com/office/drawing/2014/main" id="{8A01A852-1021-4AE9-A147-504753BFF9D7}"/>
              </a:ext>
            </a:extLst>
          </p:cNvPr>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dirty="0"/>
            </a:lvl1pPr>
          </a:lstStyle>
          <a:p>
            <a:endParaRPr lang="zh-CN"/>
          </a:p>
        </p:txBody>
      </p:sp>
      <p:sp>
        <p:nvSpPr>
          <p:cNvPr id="175109" name="灯片编号占位符 175108">
            <a:extLst>
              <a:ext uri="{FF2B5EF4-FFF2-40B4-BE49-F238E27FC236}">
                <a16:creationId xmlns:a16="http://schemas.microsoft.com/office/drawing/2014/main" id="{5611E66C-1344-48AB-89CD-C1106B696EFC}"/>
              </a:ext>
            </a:extLst>
          </p:cNvPr>
          <p:cNvSpPr>
            <a:spLocks noGrp="1"/>
          </p:cNvSpPr>
          <p:nvPr>
            <p:ph type="sldNum" sz="quarter" idx="3"/>
          </p:nvPr>
        </p:nvSpPr>
        <p:spPr>
          <a:xfrm>
            <a:off x="3886200" y="8686800"/>
            <a:ext cx="2971800" cy="457200"/>
          </a:xfrm>
          <a:prstGeom prst="rect">
            <a:avLst/>
          </a:prstGeom>
          <a:noFill/>
          <a:ln w="9525">
            <a:noFill/>
          </a:ln>
        </p:spPr>
        <p:txBody>
          <a:bodyPr anchor="b"/>
          <a:lstStyle>
            <a:lvl1pPr algn="r">
              <a:defRPr sz="1200" noProof="1" dirty="0">
                <a:latin typeface="Times New Roman" panose="02020603050405020304" charset="0"/>
                <a:cs typeface="+mn-ea"/>
              </a:defRPr>
            </a:lvl1pPr>
          </a:lstStyle>
          <a:p>
            <a:fld id="{F6FCD712-BEF6-424B-A965-D8CB6FA777A8}"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页眉占位符 55297">
            <a:extLst>
              <a:ext uri="{FF2B5EF4-FFF2-40B4-BE49-F238E27FC236}">
                <a16:creationId xmlns:a16="http://schemas.microsoft.com/office/drawing/2014/main" id="{262C329D-B6FD-4707-B33C-222252B12B31}"/>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55299" name="日期占位符 55298">
            <a:extLst>
              <a:ext uri="{FF2B5EF4-FFF2-40B4-BE49-F238E27FC236}">
                <a16:creationId xmlns:a16="http://schemas.microsoft.com/office/drawing/2014/main" id="{4E1264A7-A33F-4985-980F-6A20DCB3F007}"/>
              </a:ext>
            </a:extLst>
          </p:cNvPr>
          <p:cNvSpPr>
            <a:spLocks noGrp="1"/>
          </p:cNvSpPr>
          <p:nvPr>
            <p:ph type="dt" idx="1"/>
          </p:nvPr>
        </p:nvSpPr>
        <p:spPr>
          <a:xfrm>
            <a:off x="3886200" y="0"/>
            <a:ext cx="2971800" cy="457200"/>
          </a:xfrm>
          <a:prstGeom prst="rect">
            <a:avLst/>
          </a:prstGeom>
          <a:noFill/>
          <a:ln w="9525">
            <a:noFill/>
          </a:ln>
        </p:spPr>
        <p:txBody>
          <a:bodyPr/>
          <a:lstStyle>
            <a:lvl1pPr algn="r">
              <a:defRPr sz="1200" noProof="1" dirty="0"/>
            </a:lvl1pPr>
          </a:lstStyle>
          <a:p>
            <a:endParaRPr lang="zh-CN" altLang="en-US"/>
          </a:p>
        </p:txBody>
      </p:sp>
      <p:sp>
        <p:nvSpPr>
          <p:cNvPr id="4100" name="幻灯片图像占位符 55299">
            <a:extLst>
              <a:ext uri="{FF2B5EF4-FFF2-40B4-BE49-F238E27FC236}">
                <a16:creationId xmlns:a16="http://schemas.microsoft.com/office/drawing/2014/main" id="{B208C1A7-7067-41BB-B09C-FEC764E73518}"/>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55300">
            <a:extLst>
              <a:ext uri="{FF2B5EF4-FFF2-40B4-BE49-F238E27FC236}">
                <a16:creationId xmlns:a16="http://schemas.microsoft.com/office/drawing/2014/main" id="{DC421E30-CE06-484B-A2A5-B3749DCEE3B5}"/>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302" name="页脚占位符 55301">
            <a:extLst>
              <a:ext uri="{FF2B5EF4-FFF2-40B4-BE49-F238E27FC236}">
                <a16:creationId xmlns:a16="http://schemas.microsoft.com/office/drawing/2014/main" id="{E5DFF247-216A-4CA3-A13E-8C1F7B59147B}"/>
              </a:ext>
            </a:extLst>
          </p:cNvPr>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dirty="0"/>
            </a:lvl1pPr>
          </a:lstStyle>
          <a:p>
            <a:endParaRPr lang="zh-CN"/>
          </a:p>
        </p:txBody>
      </p:sp>
      <p:sp>
        <p:nvSpPr>
          <p:cNvPr id="55303" name="灯片编号占位符 55302">
            <a:extLst>
              <a:ext uri="{FF2B5EF4-FFF2-40B4-BE49-F238E27FC236}">
                <a16:creationId xmlns:a16="http://schemas.microsoft.com/office/drawing/2014/main" id="{237FD537-52A9-422F-9EAC-7648006EF977}"/>
              </a:ext>
            </a:extLst>
          </p:cNvPr>
          <p:cNvSpPr>
            <a:spLocks noGrp="1"/>
          </p:cNvSpPr>
          <p:nvPr>
            <p:ph type="sldNum" sz="quarter" idx="5"/>
          </p:nvPr>
        </p:nvSpPr>
        <p:spPr>
          <a:xfrm>
            <a:off x="3886200" y="8686800"/>
            <a:ext cx="2971800" cy="457200"/>
          </a:xfrm>
          <a:prstGeom prst="rect">
            <a:avLst/>
          </a:prstGeom>
          <a:noFill/>
          <a:ln w="9525">
            <a:noFill/>
          </a:ln>
        </p:spPr>
        <p:txBody>
          <a:bodyPr anchor="b"/>
          <a:lstStyle>
            <a:lvl1pPr algn="r">
              <a:defRPr sz="1200" noProof="1" dirty="0">
                <a:latin typeface="Times New Roman" panose="02020603050405020304" charset="0"/>
                <a:cs typeface="+mn-ea"/>
              </a:defRPr>
            </a:lvl1pPr>
          </a:lstStyle>
          <a:p>
            <a:fld id="{A470828F-677F-4111-8A79-A626DA9CA87E}"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99329">
            <a:extLst>
              <a:ext uri="{FF2B5EF4-FFF2-40B4-BE49-F238E27FC236}">
                <a16:creationId xmlns:a16="http://schemas.microsoft.com/office/drawing/2014/main" id="{29A70C90-84EA-4F92-B4C2-771A77A996DF}"/>
              </a:ext>
            </a:extLst>
          </p:cNvPr>
          <p:cNvSpPr>
            <a:spLocks noGrp="1" noRot="1" noChangeAspect="1" noChangeArrowheads="1" noTextEdit="1"/>
          </p:cNvSpPr>
          <p:nvPr>
            <p:ph type="sldImg" idx="4294967295"/>
          </p:nvPr>
        </p:nvSpPr>
        <p:spPr>
          <a:ln/>
        </p:spPr>
      </p:sp>
      <p:sp>
        <p:nvSpPr>
          <p:cNvPr id="12290" name="文本占位符 99331">
            <a:extLst>
              <a:ext uri="{FF2B5EF4-FFF2-40B4-BE49-F238E27FC236}">
                <a16:creationId xmlns:a16="http://schemas.microsoft.com/office/drawing/2014/main" id="{9F8421E0-A925-4B94-B131-FD34AE170423}"/>
              </a:ext>
            </a:extLst>
          </p:cNvPr>
          <p:cNvSpPr>
            <a:spLocks noGrp="1" noChangeArrowheads="1"/>
          </p:cNvSpPr>
          <p:nvPr>
            <p:ph type="body" idx="4294967295"/>
          </p:nvPr>
        </p:nvSpPr>
        <p:spPr/>
        <p:txBody>
          <a:bodyPr/>
          <a:lstStyle/>
          <a:p>
            <a:endParaRPr lang="zh-CN" altLang="zh-CN">
              <a:latin typeface="Times New Roman" panose="02020603050405020304" pitchFamily="18" charset="0"/>
            </a:endParaRPr>
          </a:p>
        </p:txBody>
      </p:sp>
      <p:sp>
        <p:nvSpPr>
          <p:cNvPr id="12291" name="灯片编号占位符 1">
            <a:extLst>
              <a:ext uri="{FF2B5EF4-FFF2-40B4-BE49-F238E27FC236}">
                <a16:creationId xmlns:a16="http://schemas.microsoft.com/office/drawing/2014/main" id="{1ACE73DE-C786-44DD-8DE4-AF042C6169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30F6556-DF43-4D9E-9464-C5FF615CAE9F}" type="slidenum">
              <a:rPr lang="zh-CN" altLang="en-US" sz="1200" smtClean="0"/>
              <a:pPr/>
              <a:t>3</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8086CPU</a:t>
            </a:r>
            <a:r>
              <a:rPr lang="zh-CN" altLang="en-US" dirty="0"/>
              <a:t>有</a:t>
            </a:r>
            <a:r>
              <a:rPr lang="en-US" altLang="zh-CN" dirty="0"/>
              <a:t>14</a:t>
            </a:r>
            <a:r>
              <a:rPr lang="zh-CN" altLang="en-US" dirty="0"/>
              <a:t>个寄存器 它们的名称为：   </a:t>
            </a:r>
            <a:r>
              <a:rPr lang="en-US" altLang="zh-CN" dirty="0"/>
              <a:t>AX</a:t>
            </a:r>
            <a:r>
              <a:rPr lang="zh-CN" altLang="en-US" dirty="0"/>
              <a:t>、</a:t>
            </a:r>
            <a:r>
              <a:rPr lang="en-US" altLang="zh-CN" dirty="0"/>
              <a:t>BX</a:t>
            </a:r>
            <a:r>
              <a:rPr lang="zh-CN" altLang="en-US" dirty="0"/>
              <a:t>、</a:t>
            </a:r>
            <a:r>
              <a:rPr lang="en-US" altLang="zh-CN" dirty="0"/>
              <a:t>CX</a:t>
            </a:r>
            <a:r>
              <a:rPr lang="zh-CN" altLang="en-US" dirty="0"/>
              <a:t>、</a:t>
            </a:r>
            <a:r>
              <a:rPr lang="en-US" altLang="zh-CN" dirty="0"/>
              <a:t>DX</a:t>
            </a:r>
            <a:r>
              <a:rPr lang="zh-CN" altLang="en-US" dirty="0"/>
              <a:t>、</a:t>
            </a:r>
            <a:r>
              <a:rPr lang="en-US" altLang="zh-CN" dirty="0"/>
              <a:t>SI</a:t>
            </a:r>
            <a:r>
              <a:rPr lang="zh-CN" altLang="en-US" dirty="0"/>
              <a:t>、</a:t>
            </a:r>
            <a:r>
              <a:rPr lang="en-US" altLang="zh-CN" dirty="0"/>
              <a:t>DI</a:t>
            </a:r>
            <a:r>
              <a:rPr lang="zh-CN" altLang="en-US" dirty="0"/>
              <a:t>、</a:t>
            </a:r>
            <a:r>
              <a:rPr lang="en-US" altLang="zh-CN" dirty="0"/>
              <a:t>SP</a:t>
            </a:r>
            <a:r>
              <a:rPr lang="zh-CN" altLang="en-US" dirty="0"/>
              <a:t>、</a:t>
            </a:r>
            <a:r>
              <a:rPr lang="en-US" altLang="zh-CN" dirty="0"/>
              <a:t>BP</a:t>
            </a:r>
            <a:r>
              <a:rPr lang="zh-CN" altLang="en-US" dirty="0"/>
              <a:t>、   </a:t>
            </a:r>
            <a:r>
              <a:rPr lang="en-US" altLang="zh-CN" dirty="0"/>
              <a:t>IP</a:t>
            </a:r>
            <a:r>
              <a:rPr lang="zh-CN" altLang="en-US" dirty="0"/>
              <a:t>、</a:t>
            </a:r>
            <a:r>
              <a:rPr lang="en-US" altLang="zh-CN" dirty="0"/>
              <a:t>CS</a:t>
            </a:r>
            <a:r>
              <a:rPr lang="zh-CN" altLang="en-US" dirty="0"/>
              <a:t>、</a:t>
            </a:r>
            <a:r>
              <a:rPr lang="en-US" altLang="zh-CN" dirty="0"/>
              <a:t>SS</a:t>
            </a:r>
            <a:r>
              <a:rPr lang="zh-CN" altLang="en-US" dirty="0"/>
              <a:t>、</a:t>
            </a:r>
            <a:r>
              <a:rPr lang="en-US" altLang="zh-CN" dirty="0"/>
              <a:t>DS</a:t>
            </a:r>
            <a:r>
              <a:rPr lang="zh-CN" altLang="en-US" dirty="0"/>
              <a:t>、</a:t>
            </a:r>
            <a:r>
              <a:rPr lang="en-US" altLang="zh-CN" dirty="0"/>
              <a:t>ES</a:t>
            </a:r>
            <a:r>
              <a:rPr lang="zh-CN" altLang="en-US" dirty="0"/>
              <a:t>、</a:t>
            </a:r>
            <a:r>
              <a:rPr lang="en-US" altLang="zh-CN" dirty="0"/>
              <a:t>PSW</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33</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06809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t>一个</a:t>
            </a:r>
            <a:r>
              <a:rPr lang="en-US" altLang="zh-CN" sz="1200" dirty="0"/>
              <a:t>16</a:t>
            </a:r>
            <a:r>
              <a:rPr lang="zh-CN" altLang="en-US" sz="1200" dirty="0"/>
              <a:t>位寄存器可以存储一个</a:t>
            </a:r>
            <a:r>
              <a:rPr lang="en-US" altLang="zh-CN" sz="1200" dirty="0"/>
              <a:t>16</a:t>
            </a:r>
            <a:r>
              <a:rPr lang="zh-CN" altLang="en-US" sz="1200" dirty="0"/>
              <a:t>位的数据。</a:t>
            </a:r>
            <a:r>
              <a:rPr lang="en-US" altLang="zh-CN" sz="1200" dirty="0"/>
              <a:t>AH</a:t>
            </a:r>
            <a:r>
              <a:rPr lang="zh-CN" altLang="en-US" sz="1200" dirty="0"/>
              <a:t>和</a:t>
            </a:r>
            <a:r>
              <a:rPr lang="en-US" altLang="zh-CN" sz="1200" dirty="0"/>
              <a:t>AL</a:t>
            </a:r>
            <a:r>
              <a:rPr lang="zh-CN" altLang="en-US" sz="1200" dirty="0"/>
              <a:t>寄存器是可以独立使用的</a:t>
            </a:r>
            <a:r>
              <a:rPr lang="en-US" altLang="zh-CN" sz="1200" dirty="0"/>
              <a:t>8</a:t>
            </a:r>
            <a:r>
              <a:rPr lang="zh-CN" altLang="en-US" sz="1200" dirty="0"/>
              <a:t>位寄存器。</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81314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最后一条指令，累加和溢出，进位值不能在 </a:t>
            </a:r>
            <a:r>
              <a:rPr lang="en-US" altLang="zh-CN" dirty="0"/>
              <a:t>8 </a:t>
            </a:r>
            <a:r>
              <a:rPr lang="zh-CN" altLang="en-US" dirty="0"/>
              <a:t>位寄存器中保存，但是 </a:t>
            </a:r>
            <a:r>
              <a:rPr lang="en-US" altLang="zh-CN" dirty="0"/>
              <a:t>CPU </a:t>
            </a:r>
            <a:r>
              <a:rPr lang="zh-CN" altLang="en-US" dirty="0"/>
              <a:t>不是并真的不丢弃 这个进位值，而是置溢出标志位，如昨天所讲内容</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80891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段寄存器就是提供段地址，当</a:t>
            </a:r>
            <a:r>
              <a:rPr lang="en-US" altLang="zh-CN" dirty="0"/>
              <a:t>8086CPU</a:t>
            </a:r>
            <a:r>
              <a:rPr lang="zh-CN" altLang="en-US" dirty="0"/>
              <a:t>要访问内存时，由这</a:t>
            </a:r>
            <a:r>
              <a:rPr lang="en-US" altLang="zh-CN" dirty="0"/>
              <a:t>4</a:t>
            </a:r>
            <a:r>
              <a:rPr lang="zh-CN" altLang="en-US" dirty="0"/>
              <a:t>个段寄存器提供内存单元的段地址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122012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段寄存器就是提供段地址，当</a:t>
            </a:r>
            <a:r>
              <a:rPr lang="en-US" altLang="zh-CN" dirty="0"/>
              <a:t>8086CPU</a:t>
            </a:r>
            <a:r>
              <a:rPr lang="zh-CN" altLang="en-US" dirty="0"/>
              <a:t>要访问内存时，由这</a:t>
            </a:r>
            <a:r>
              <a:rPr lang="en-US" altLang="zh-CN" dirty="0"/>
              <a:t>4</a:t>
            </a:r>
            <a:r>
              <a:rPr lang="zh-CN" altLang="en-US" dirty="0"/>
              <a:t>个段寄存器提供内存单元的段地址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39</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99466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比如我们只能通过纸条来通信，约定一个地址要写</a:t>
            </a:r>
            <a:r>
              <a:rPr lang="en-US" altLang="zh-CN" dirty="0"/>
              <a:t>8</a:t>
            </a:r>
            <a:r>
              <a:rPr lang="zh-CN" altLang="en-US" dirty="0"/>
              <a:t>个字，但一张纸只能写</a:t>
            </a:r>
            <a:r>
              <a:rPr lang="en-US" altLang="zh-CN" dirty="0"/>
              <a:t>5</a:t>
            </a:r>
            <a:r>
              <a:rPr lang="zh-CN" altLang="en-US" dirty="0"/>
              <a:t>个字，必须用</a:t>
            </a:r>
            <a:r>
              <a:rPr lang="en-US" altLang="zh-CN" dirty="0"/>
              <a:t>2</a:t>
            </a:r>
            <a:r>
              <a:rPr lang="zh-CN" altLang="en-US" dirty="0"/>
              <a:t>张纸，</a:t>
            </a:r>
            <a:r>
              <a:rPr lang="en-US" altLang="zh-CN" dirty="0"/>
              <a:t>8086CPU</a:t>
            </a:r>
            <a:r>
              <a:rPr lang="zh-CN" altLang="en-US" dirty="0"/>
              <a:t>就是这样一个只能提供两张</a:t>
            </a:r>
            <a:r>
              <a:rPr lang="en-US" altLang="zh-CN" dirty="0"/>
              <a:t>5</a:t>
            </a:r>
            <a:r>
              <a:rPr lang="zh-CN" altLang="en-US" dirty="0"/>
              <a:t>位数据纸条的</a:t>
            </a:r>
            <a:r>
              <a:rPr lang="en-US" altLang="zh-CN" dirty="0"/>
              <a:t>CPU</a:t>
            </a:r>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41</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06238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以后，在编程时可以根据需要，将若干地址连续的内存单元看作一个段，用段地址</a:t>
            </a:r>
            <a:r>
              <a:rPr lang="en-US" altLang="zh-CN" dirty="0"/>
              <a:t>×16</a:t>
            </a:r>
            <a:r>
              <a:rPr lang="zh-CN" altLang="en-US" dirty="0"/>
              <a:t>定位段的起始地址（基础地址），用偏移地址定位段中的内存单元。</a:t>
            </a:r>
            <a:endParaRPr lang="en-US" altLang="zh-CN" dirty="0"/>
          </a:p>
          <a:p>
            <a:r>
              <a:rPr lang="zh-CN" altLang="en-US" dirty="0"/>
              <a:t>（</a:t>
            </a:r>
            <a:r>
              <a:rPr lang="en-US" altLang="zh-CN" dirty="0"/>
              <a:t>1</a:t>
            </a:r>
            <a:r>
              <a:rPr lang="zh-CN" altLang="en-US" dirty="0"/>
              <a:t>）段地址</a:t>
            </a:r>
            <a:r>
              <a:rPr lang="en-US" altLang="zh-CN" dirty="0"/>
              <a:t>×16 </a:t>
            </a:r>
            <a:r>
              <a:rPr lang="zh-CN" altLang="en-US" dirty="0"/>
              <a:t>必然是 </a:t>
            </a:r>
            <a:r>
              <a:rPr lang="en-US" altLang="zh-CN" dirty="0"/>
              <a:t>16</a:t>
            </a:r>
            <a:r>
              <a:rPr lang="zh-CN" altLang="en-US" dirty="0"/>
              <a:t>的倍数，所以一个段的起始地址也一定是</a:t>
            </a:r>
            <a:r>
              <a:rPr lang="en-US" altLang="zh-CN" dirty="0"/>
              <a:t>16</a:t>
            </a:r>
            <a:r>
              <a:rPr lang="zh-CN" altLang="en-US" dirty="0"/>
              <a:t>的倍数；</a:t>
            </a:r>
          </a:p>
          <a:p>
            <a:r>
              <a:rPr lang="zh-CN" altLang="en-US" dirty="0"/>
              <a:t>（</a:t>
            </a:r>
            <a:r>
              <a:rPr lang="en-US" altLang="zh-CN" dirty="0"/>
              <a:t>2</a:t>
            </a:r>
            <a:r>
              <a:rPr lang="zh-CN" altLang="en-US" dirty="0"/>
              <a:t>）偏移地址为</a:t>
            </a:r>
            <a:r>
              <a:rPr lang="en-US" altLang="zh-CN" dirty="0"/>
              <a:t>16</a:t>
            </a:r>
            <a:r>
              <a:rPr lang="zh-CN" altLang="en-US" dirty="0"/>
              <a:t>位，</a:t>
            </a:r>
            <a:r>
              <a:rPr lang="en-US" altLang="zh-CN" dirty="0"/>
              <a:t>16 </a:t>
            </a:r>
            <a:r>
              <a:rPr lang="zh-CN" altLang="en-US" dirty="0"/>
              <a:t>位地址的寻址能力为 </a:t>
            </a:r>
            <a:r>
              <a:rPr lang="en-US" altLang="zh-CN" dirty="0"/>
              <a:t>64K</a:t>
            </a:r>
            <a:r>
              <a:rPr lang="zh-CN" altLang="en-US" dirty="0"/>
              <a:t>，所以一个段的长度最大为</a:t>
            </a:r>
            <a:r>
              <a:rPr lang="en-US" altLang="zh-CN" dirty="0"/>
              <a:t>64K</a:t>
            </a:r>
            <a:r>
              <a:rPr lang="zh-CN" altLang="en-US" dirty="0"/>
              <a:t>。</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4120237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BF7060-7DE8-41EF-B0B1-20AD348F1070}"/>
              </a:ext>
            </a:extLst>
          </p:cNvPr>
          <p:cNvSpPr>
            <a:spLocks noGrp="1" noChangeArrowheads="1"/>
          </p:cNvSpPr>
          <p:nvPr>
            <p:ph type="sldNum" sz="quarter" idx="5"/>
          </p:nvPr>
        </p:nvSpPr>
        <p:spPr>
          <a:ln/>
        </p:spPr>
        <p:txBody>
          <a:bodyPr/>
          <a:lstStyle/>
          <a:p>
            <a:fld id="{8A045B0C-1367-4897-ADFD-AAE6D776CFA7}" type="slidenum">
              <a:rPr lang="en-US" altLang="zh-CN"/>
              <a:pPr/>
              <a:t>61</a:t>
            </a:fld>
            <a:endParaRPr lang="en-US" altLang="zh-CN"/>
          </a:p>
        </p:txBody>
      </p:sp>
      <p:sp>
        <p:nvSpPr>
          <p:cNvPr id="77826" name="Rectangle 2">
            <a:extLst>
              <a:ext uri="{FF2B5EF4-FFF2-40B4-BE49-F238E27FC236}">
                <a16:creationId xmlns:a16="http://schemas.microsoft.com/office/drawing/2014/main" id="{B1E1699B-EBCA-4113-99C2-4A4725BFCECD}"/>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7D90D2A-5867-4009-B71D-F4AB8A3E35F6}"/>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栈空间当然也是内存空间的一部分，它只是一段可以以一种特殊的方式进行访问的内存空间。</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EC9FB1-6090-48AB-8540-55D10FBE4481}"/>
              </a:ext>
            </a:extLst>
          </p:cNvPr>
          <p:cNvSpPr>
            <a:spLocks noGrp="1" noChangeArrowheads="1"/>
          </p:cNvSpPr>
          <p:nvPr>
            <p:ph type="sldNum" sz="quarter" idx="5"/>
          </p:nvPr>
        </p:nvSpPr>
        <p:spPr>
          <a:ln/>
        </p:spPr>
        <p:txBody>
          <a:bodyPr/>
          <a:lstStyle/>
          <a:p>
            <a:fld id="{70C2465C-70C1-4BBF-A8CE-C9119E0EAE8A}" type="slidenum">
              <a:rPr lang="en-US" altLang="zh-CN"/>
              <a:pPr/>
              <a:t>65</a:t>
            </a:fld>
            <a:endParaRPr lang="en-US" altLang="zh-CN"/>
          </a:p>
        </p:txBody>
      </p:sp>
      <p:sp>
        <p:nvSpPr>
          <p:cNvPr id="78850" name="Rectangle 2">
            <a:extLst>
              <a:ext uri="{FF2B5EF4-FFF2-40B4-BE49-F238E27FC236}">
                <a16:creationId xmlns:a16="http://schemas.microsoft.com/office/drawing/2014/main" id="{0DAC7D01-7C67-47E4-B7A4-E2E62B3CEF3D}"/>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7997A5E3-AC43-4F79-B256-4F77B3651CED}"/>
              </a:ext>
            </a:extLst>
          </p:cNvPr>
          <p:cNvSpPr>
            <a:spLocks noGrp="1" noChangeArrowheads="1"/>
          </p:cNvSpPr>
          <p:nvPr>
            <p:ph type="body" idx="1"/>
          </p:nvPr>
        </p:nvSpPr>
        <p:spPr/>
        <p:txBody>
          <a:bodyPr/>
          <a:lstStyle/>
          <a:p>
            <a:r>
              <a:rPr lang="zh-CN" altLang="en-US" dirty="0"/>
              <a:t>现今的</a:t>
            </a:r>
            <a:r>
              <a:rPr lang="en-US" altLang="zh-CN" dirty="0"/>
              <a:t>CPU</a:t>
            </a:r>
            <a:r>
              <a:rPr lang="zh-CN" altLang="en-US" dirty="0"/>
              <a:t>中都有栈的设计</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9B964E-4B62-48DF-8DC7-F52E16A20F1A}"/>
              </a:ext>
            </a:extLst>
          </p:cNvPr>
          <p:cNvSpPr>
            <a:spLocks noGrp="1" noChangeArrowheads="1"/>
          </p:cNvSpPr>
          <p:nvPr>
            <p:ph type="sldNum" sz="quarter" idx="5"/>
          </p:nvPr>
        </p:nvSpPr>
        <p:spPr>
          <a:ln/>
        </p:spPr>
        <p:txBody>
          <a:bodyPr/>
          <a:lstStyle/>
          <a:p>
            <a:fld id="{DB9EB241-1748-4E47-94E6-16499B8AA3C1}" type="slidenum">
              <a:rPr lang="en-US" altLang="zh-CN"/>
              <a:pPr/>
              <a:t>66</a:t>
            </a:fld>
            <a:endParaRPr lang="en-US" altLang="zh-CN"/>
          </a:p>
        </p:txBody>
      </p:sp>
      <p:sp>
        <p:nvSpPr>
          <p:cNvPr id="177154" name="Rectangle 2">
            <a:extLst>
              <a:ext uri="{FF2B5EF4-FFF2-40B4-BE49-F238E27FC236}">
                <a16:creationId xmlns:a16="http://schemas.microsoft.com/office/drawing/2014/main" id="{704F9507-B658-4AD2-B350-55E53B056318}"/>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0A86FAE6-593C-4C29-A665-35F914A357B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一个典型的</a:t>
            </a:r>
            <a:r>
              <a:rPr lang="en-US" altLang="zh-CN" dirty="0"/>
              <a:t>CPU</a:t>
            </a:r>
            <a:r>
              <a:rPr lang="zh-CN" altLang="en-US" dirty="0"/>
              <a:t>由运算器、控制器、寄存器等器件组成，这些器件靠内部总线相连。内部总线实现</a:t>
            </a:r>
            <a:r>
              <a:rPr lang="en-US" altLang="zh-CN" dirty="0"/>
              <a:t>CPU</a:t>
            </a:r>
            <a:r>
              <a:rPr lang="zh-CN" altLang="en-US" dirty="0"/>
              <a:t>内部各个器件之间的联系。外部总线实现</a:t>
            </a:r>
            <a:r>
              <a:rPr lang="en-US" altLang="zh-CN" dirty="0"/>
              <a:t>CPU</a:t>
            </a:r>
            <a:r>
              <a:rPr lang="zh-CN" altLang="en-US" dirty="0"/>
              <a:t>和主板上其它器件的联系。</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14025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注意：字型数据用两个单元存放，高地址单元放高 </a:t>
            </a:r>
            <a:r>
              <a:rPr lang="en-US" altLang="zh-CN" dirty="0"/>
              <a:t>8 </a:t>
            </a:r>
            <a:r>
              <a:rPr lang="zh-CN" altLang="en-US" dirty="0"/>
              <a:t>位，低地址单元放低</a:t>
            </a:r>
            <a:r>
              <a:rPr lang="en-US" altLang="zh-CN" dirty="0"/>
              <a:t>8 </a:t>
            </a:r>
            <a:r>
              <a:rPr lang="zh-CN" altLang="en-US" dirty="0"/>
              <a:t>位。</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68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4184801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出栈后，</a:t>
            </a:r>
            <a:r>
              <a:rPr lang="en-US" altLang="zh-CN" dirty="0"/>
              <a:t>SS:SP</a:t>
            </a:r>
            <a:r>
              <a:rPr lang="zh-CN" altLang="en-US" dirty="0"/>
              <a:t>指向新的栈顶 </a:t>
            </a:r>
            <a:r>
              <a:rPr lang="en-US" altLang="zh-CN" dirty="0"/>
              <a:t>1000EH</a:t>
            </a:r>
            <a:r>
              <a:rPr lang="zh-CN" altLang="en-US" dirty="0"/>
              <a:t>，</a:t>
            </a:r>
            <a:r>
              <a:rPr lang="en-US" altLang="zh-CN" dirty="0"/>
              <a:t>pop</a:t>
            </a:r>
            <a:r>
              <a:rPr lang="zh-CN" altLang="en-US" dirty="0"/>
              <a:t>操作前的栈顶元素，</a:t>
            </a:r>
            <a:r>
              <a:rPr lang="en-US" altLang="zh-CN" dirty="0"/>
              <a:t>1000CH </a:t>
            </a:r>
            <a:r>
              <a:rPr lang="zh-CN" altLang="en-US" dirty="0"/>
              <a:t>处的</a:t>
            </a:r>
            <a:r>
              <a:rPr lang="en-US" altLang="zh-CN" dirty="0"/>
              <a:t>2266H </a:t>
            </a:r>
            <a:r>
              <a:rPr lang="zh-CN" altLang="en-US" dirty="0"/>
              <a:t>依然存在 ，但是，它已不在栈中。</a:t>
            </a:r>
          </a:p>
          <a:p>
            <a:r>
              <a:rPr lang="zh-CN" altLang="en-US" dirty="0"/>
              <a:t>当再次执行</a:t>
            </a:r>
            <a:r>
              <a:rPr lang="en-US" altLang="zh-CN" dirty="0"/>
              <a:t>push</a:t>
            </a:r>
            <a:r>
              <a:rPr lang="zh-CN" altLang="en-US" dirty="0"/>
              <a:t>等入栈指令后，</a:t>
            </a:r>
            <a:r>
              <a:rPr lang="en-US" altLang="zh-CN" dirty="0"/>
              <a:t>SS:SP</a:t>
            </a:r>
            <a:r>
              <a:rPr lang="zh-CN" altLang="en-US" dirty="0"/>
              <a:t>移至</a:t>
            </a:r>
            <a:r>
              <a:rPr lang="en-US" altLang="zh-CN" dirty="0"/>
              <a:t>1000CH</a:t>
            </a:r>
            <a:r>
              <a:rPr lang="zh-CN" altLang="en-US" dirty="0"/>
              <a:t>，并在里面写入新的数据，它将被覆盖。</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72</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521130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8EFBF78-BE16-4E20-9F3E-3FAAA5C50C93}"/>
              </a:ext>
            </a:extLst>
          </p:cNvPr>
          <p:cNvSpPr>
            <a:spLocks noGrp="1" noRot="1" noChangeAspect="1" noChangeArrowheads="1" noTextEdit="1"/>
          </p:cNvSpPr>
          <p:nvPr>
            <p:ph type="sldImg" idx="4294967295"/>
          </p:nvPr>
        </p:nvSpPr>
        <p:spPr>
          <a:ln/>
        </p:spPr>
      </p:sp>
      <p:sp>
        <p:nvSpPr>
          <p:cNvPr id="74754" name="文本占位符 2">
            <a:extLst>
              <a:ext uri="{FF2B5EF4-FFF2-40B4-BE49-F238E27FC236}">
                <a16:creationId xmlns:a16="http://schemas.microsoft.com/office/drawing/2014/main" id="{445E119F-3FF9-4BC4-BF68-C000308DA4F0}"/>
              </a:ext>
            </a:extLst>
          </p:cNvPr>
          <p:cNvSpPr>
            <a:spLocks noGrp="1" noChangeArrowheads="1"/>
          </p:cNvSpPr>
          <p:nvPr>
            <p:ph type="body" idx="4294967295"/>
          </p:nvPr>
        </p:nvSpPr>
        <p:spPr/>
        <p:txBody>
          <a:bodyPr/>
          <a:lstStyle/>
          <a:p>
            <a:endParaRPr lang="zh-CN"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1ED4FC26-A8C8-4162-86CB-D3163BE0494D}"/>
              </a:ext>
            </a:extLst>
          </p:cNvPr>
          <p:cNvSpPr>
            <a:spLocks noGrp="1" noRot="1" noChangeAspect="1" noChangeArrowheads="1" noTextEdit="1"/>
          </p:cNvSpPr>
          <p:nvPr>
            <p:ph type="sldImg" idx="4294967295"/>
          </p:nvPr>
        </p:nvSpPr>
        <p:spPr>
          <a:ln/>
        </p:spPr>
      </p:sp>
      <p:sp>
        <p:nvSpPr>
          <p:cNvPr id="77826" name="文本占位符 2">
            <a:extLst>
              <a:ext uri="{FF2B5EF4-FFF2-40B4-BE49-F238E27FC236}">
                <a16:creationId xmlns:a16="http://schemas.microsoft.com/office/drawing/2014/main" id="{968F7B60-6A71-47D0-B513-88AA8177AD85}"/>
              </a:ext>
            </a:extLst>
          </p:cNvPr>
          <p:cNvSpPr>
            <a:spLocks noGrp="1" noChangeArrowheads="1"/>
          </p:cNvSpPr>
          <p:nvPr>
            <p:ph type="body" idx="4294967295"/>
          </p:nvPr>
        </p:nvSpPr>
        <p:spPr/>
        <p:txBody>
          <a:bodyPr/>
          <a:lstStyle/>
          <a:p>
            <a:r>
              <a:rPr lang="zh-CN" altLang="en-US">
                <a:latin typeface="Times New Roman" panose="02020603050405020304" pitchFamily="18" charset="0"/>
              </a:rPr>
              <a:t>系统如何知道GDT/LDT在内存中的位置呢？</a:t>
            </a:r>
          </a:p>
          <a:p>
            <a:r>
              <a:rPr lang="zh-CN" altLang="en-US">
                <a:latin typeface="Times New Roman" panose="02020603050405020304" pitchFamily="18" charset="0"/>
              </a:rPr>
              <a:t>为了解决这个问题，显然需要引入新的寄存器用于指示GDT/LDT在内存中的位置。在80x86系列中引入了两个新寄存器GDTR和LDTR，其中GDTR用于表示GDT在内存中的段地址和段限（就是表的大小）</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00216F-DEFB-43DF-9AD8-77424ECB91B4}"/>
              </a:ext>
            </a:extLst>
          </p:cNvPr>
          <p:cNvSpPr>
            <a:spLocks noGrp="1" noChangeArrowheads="1"/>
          </p:cNvSpPr>
          <p:nvPr>
            <p:ph type="sldNum" sz="quarter" idx="5"/>
          </p:nvPr>
        </p:nvSpPr>
        <p:spPr>
          <a:ln/>
        </p:spPr>
        <p:txBody>
          <a:bodyPr/>
          <a:lstStyle/>
          <a:p>
            <a:fld id="{DF29920D-B78B-4840-8172-928FB427DCEA}" type="slidenum">
              <a:rPr lang="en-US" altLang="zh-CN"/>
              <a:pPr/>
              <a:t>105</a:t>
            </a:fld>
            <a:endParaRPr lang="en-US" altLang="zh-CN"/>
          </a:p>
        </p:txBody>
      </p:sp>
      <p:sp>
        <p:nvSpPr>
          <p:cNvPr id="26626" name="Rectangle 2">
            <a:extLst>
              <a:ext uri="{FF2B5EF4-FFF2-40B4-BE49-F238E27FC236}">
                <a16:creationId xmlns:a16="http://schemas.microsoft.com/office/drawing/2014/main" id="{15B66208-B14C-4C7F-AC8F-993B51AEFA01}"/>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F4914DB-769D-455B-A280-770B0F005C5C}"/>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计算机能读懂的只有机器指令，那么如何让计算机执行程序员用汇编指令编写的程序呢？</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伪指令</a:t>
            </a:r>
            <a:r>
              <a:rPr lang="en-US" altLang="zh-CN" dirty="0"/>
              <a:t>: </a:t>
            </a:r>
            <a:r>
              <a:rPr lang="zh-CN" altLang="en-US" dirty="0"/>
              <a:t>没有对应的机器码的指令，最终不被</a:t>
            </a:r>
            <a:r>
              <a:rPr lang="en-US" altLang="zh-CN" dirty="0"/>
              <a:t>CPU</a:t>
            </a:r>
            <a:r>
              <a:rPr lang="zh-CN" altLang="en-US" dirty="0"/>
              <a:t>所执行。</a:t>
            </a:r>
          </a:p>
          <a:p>
            <a:r>
              <a:rPr lang="zh-CN" altLang="en-US" dirty="0"/>
              <a:t>谁来执行伪指令呢？伪指令是由编译器来执行的指令，编译器根据伪指令来进行相关的编译工作。</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106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426000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End </a:t>
            </a:r>
            <a:r>
              <a:rPr lang="zh-CN" altLang="en-US" dirty="0"/>
              <a:t>是一个汇编程序的结束标记，编译器在编译汇编程序的过程中，如果碰到了伪指令 </a:t>
            </a:r>
            <a:r>
              <a:rPr lang="en-US" altLang="zh-CN" dirty="0"/>
              <a:t>end</a:t>
            </a:r>
            <a:r>
              <a:rPr lang="zh-CN" altLang="en-US" dirty="0"/>
              <a:t>，就结束对源程序的编译。</a:t>
            </a:r>
          </a:p>
          <a:p>
            <a:r>
              <a:rPr lang="zh-CN" altLang="en-US" dirty="0"/>
              <a:t>如果程序写完了，要在结尾处加上伪指令</a:t>
            </a:r>
            <a:r>
              <a:rPr lang="en-US" altLang="zh-CN" dirty="0"/>
              <a:t>end </a:t>
            </a:r>
            <a:r>
              <a:rPr lang="zh-CN" altLang="en-US" dirty="0"/>
              <a:t>。否则，编译器在编译程序时，无法知道程序在何处结束。</a:t>
            </a:r>
          </a:p>
          <a:p>
            <a:r>
              <a:rPr lang="zh-CN" altLang="en-US" dirty="0"/>
              <a:t>注意：不要搞混了</a:t>
            </a:r>
            <a:r>
              <a:rPr lang="en-US" altLang="zh-CN" dirty="0"/>
              <a:t>end</a:t>
            </a:r>
            <a:r>
              <a:rPr lang="zh-CN" altLang="en-US" dirty="0"/>
              <a:t>和</a:t>
            </a:r>
            <a:r>
              <a:rPr lang="en-US" altLang="zh-CN" dirty="0"/>
              <a:t>ends</a:t>
            </a:r>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108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4123656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CS</a:t>
            </a:r>
            <a:r>
              <a:rPr lang="zh-CN" altLang="en-US" dirty="0"/>
              <a:t>为一个标号，指代一个地址</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109</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953184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38B8AC4F-2B15-4631-B292-0DE238BA14E9}"/>
              </a:ext>
            </a:extLst>
          </p:cNvPr>
          <p:cNvSpPr>
            <a:spLocks noGrp="1" noRot="1" noChangeAspect="1" noChangeArrowheads="1" noTextEdit="1"/>
          </p:cNvSpPr>
          <p:nvPr>
            <p:ph type="sldImg" idx="4294967295"/>
          </p:nvPr>
        </p:nvSpPr>
        <p:spPr>
          <a:ln/>
        </p:spPr>
      </p:sp>
      <p:sp>
        <p:nvSpPr>
          <p:cNvPr id="106498" name="文本占位符 2">
            <a:extLst>
              <a:ext uri="{FF2B5EF4-FFF2-40B4-BE49-F238E27FC236}">
                <a16:creationId xmlns:a16="http://schemas.microsoft.com/office/drawing/2014/main" id="{B6CAB6A8-E244-4D78-9216-829732468CD2}"/>
              </a:ext>
            </a:extLst>
          </p:cNvPr>
          <p:cNvSpPr>
            <a:spLocks noGrp="1" noChangeArrowheads="1"/>
          </p:cNvSpPr>
          <p:nvPr>
            <p:ph type="body" idx="4294967295"/>
          </p:nvPr>
        </p:nvSpPr>
        <p:spPr/>
        <p:txBody>
          <a:bodyPr/>
          <a:lstStyle/>
          <a:p>
            <a:r>
              <a:rPr lang="zh-CN" altLang="en-US">
                <a:latin typeface="Times New Roman" panose="02020603050405020304" pitchFamily="18" charset="0"/>
              </a:rPr>
              <a:t>摘自 《简明</a:t>
            </a:r>
            <a:r>
              <a:rPr lang="en-US" altLang="zh-CN">
                <a:latin typeface="Times New Roman" panose="02020603050405020304" pitchFamily="18" charset="0"/>
              </a:rPr>
              <a:t>X86</a:t>
            </a:r>
            <a:r>
              <a:rPr lang="zh-CN" altLang="en-US">
                <a:latin typeface="Times New Roman" panose="02020603050405020304" pitchFamily="18" charset="0"/>
              </a:rPr>
              <a:t>汇编教程》</a:t>
            </a:r>
          </a:p>
        </p:txBody>
      </p:sp>
    </p:spTree>
    <p:extLst>
      <p:ext uri="{BB962C8B-B14F-4D97-AF65-F5344CB8AC3E}">
        <p14:creationId xmlns:p14="http://schemas.microsoft.com/office/powerpoint/2010/main" val="2903187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 </a:t>
            </a:r>
            <a:r>
              <a:rPr lang="zh-CN" altLang="en-US" dirty="0"/>
              <a:t>将内存中的某段内存当作代码 ，是因为</a:t>
            </a:r>
            <a:r>
              <a:rPr lang="en-US" altLang="zh-CN" dirty="0"/>
              <a:t>CS:IP</a:t>
            </a:r>
            <a:r>
              <a:rPr lang="zh-CN" altLang="en-US" dirty="0"/>
              <a:t>指向了那里；</a:t>
            </a:r>
            <a:r>
              <a:rPr lang="en-US" altLang="zh-CN" dirty="0"/>
              <a:t>CPU</a:t>
            </a:r>
            <a:r>
              <a:rPr lang="zh-CN" altLang="en-US" dirty="0"/>
              <a:t>将某段内存当作栈 ，是因为 </a:t>
            </a:r>
            <a:r>
              <a:rPr lang="en-US" altLang="zh-CN" dirty="0"/>
              <a:t>SS:IP </a:t>
            </a:r>
            <a:r>
              <a:rPr lang="zh-CN" altLang="en-US" dirty="0"/>
              <a:t>指向了那里</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113</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64720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695297">
            <a:extLst>
              <a:ext uri="{FF2B5EF4-FFF2-40B4-BE49-F238E27FC236}">
                <a16:creationId xmlns:a16="http://schemas.microsoft.com/office/drawing/2014/main" id="{F02D478B-25C5-466A-A19E-B1636B3E30F1}"/>
              </a:ext>
            </a:extLst>
          </p:cNvPr>
          <p:cNvSpPr>
            <a:spLocks noGrp="1" noRot="1" noChangeAspect="1" noChangeArrowheads="1" noTextEdit="1"/>
          </p:cNvSpPr>
          <p:nvPr>
            <p:ph type="sldImg" idx="4294967295"/>
          </p:nvPr>
        </p:nvSpPr>
        <p:spPr>
          <a:ln/>
        </p:spPr>
      </p:sp>
      <p:sp>
        <p:nvSpPr>
          <p:cNvPr id="18434" name="Text Placeholder 695298">
            <a:extLst>
              <a:ext uri="{FF2B5EF4-FFF2-40B4-BE49-F238E27FC236}">
                <a16:creationId xmlns:a16="http://schemas.microsoft.com/office/drawing/2014/main" id="{3E15B468-6990-4225-9595-CCEE0045CD0F}"/>
              </a:ext>
            </a:extLst>
          </p:cNvPr>
          <p:cNvSpPr>
            <a:spLocks noGrp="1" noChangeArrowheads="1"/>
          </p:cNvSpPr>
          <p:nvPr>
            <p:ph type="body" idx="4294967295"/>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早期，程序员们将 </a:t>
            </a:r>
            <a:r>
              <a:rPr lang="en-US" altLang="zh-CN" dirty="0"/>
              <a:t>0</a:t>
            </a:r>
            <a:r>
              <a:rPr lang="zh-CN" altLang="en-US" dirty="0"/>
              <a:t>、</a:t>
            </a:r>
            <a:r>
              <a:rPr lang="en-US" altLang="zh-CN" dirty="0"/>
              <a:t>1 </a:t>
            </a:r>
            <a:r>
              <a:rPr lang="zh-CN" altLang="en-US" dirty="0"/>
              <a:t>数字编程的程序代码打在纸带或卡片上，</a:t>
            </a:r>
            <a:r>
              <a:rPr lang="en-US" altLang="zh-CN" dirty="0"/>
              <a:t>1</a:t>
            </a:r>
            <a:r>
              <a:rPr lang="zh-CN" altLang="en-US" dirty="0"/>
              <a:t>打孔，</a:t>
            </a:r>
            <a:r>
              <a:rPr lang="en-US" altLang="zh-CN" dirty="0"/>
              <a:t>0</a:t>
            </a:r>
            <a:r>
              <a:rPr lang="zh-CN" altLang="en-US" dirty="0"/>
              <a:t>不打孔，再将程序通过纸带机或卡片机输入计算机，进行运算。</a:t>
            </a:r>
          </a:p>
          <a:p>
            <a:endParaRPr lang="zh-CN" altLang="en-US" dirty="0">
              <a:latin typeface="Times New Roman" panose="02020603050405020304" pitchFamily="18" charset="0"/>
            </a:endParaRPr>
          </a:p>
        </p:txBody>
      </p:sp>
      <p:sp>
        <p:nvSpPr>
          <p:cNvPr id="71683" name="Slide Number Placeholder 1">
            <a:extLst>
              <a:ext uri="{FF2B5EF4-FFF2-40B4-BE49-F238E27FC236}">
                <a16:creationId xmlns:a16="http://schemas.microsoft.com/office/drawing/2014/main" id="{63CC5FCC-541D-4308-A45B-79E0268D149A}"/>
              </a:ext>
            </a:extLst>
          </p:cNvPr>
          <p:cNvSpPr txBox="1">
            <a:spLocks noGrp="1" noChangeArrowheads="1"/>
          </p:cNvSpPr>
          <p:nvPr>
            <p:ph type="sldNum" sz="quarter"/>
          </p:nvPr>
        </p:nvSpPr>
        <p:spPr bwMode="auto">
          <a:xfrm>
            <a:off x="3886200" y="8686800"/>
            <a:ext cx="2971800" cy="4572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defRPr/>
            </a:pPr>
            <a:fld id="{BB871715-40F0-421A-98D7-ABF3612C254E}" type="slidenum">
              <a:rPr lang="zh-CN" altLang="en-US" sz="1200" noProof="1">
                <a:latin typeface="Arial" panose="020B0604020202020204" pitchFamily="34" charset="0"/>
                <a:cs typeface="+mn-ea"/>
                <a:sym typeface="+mn-ea"/>
              </a:rPr>
              <a:pPr algn="r">
                <a:defRPr/>
              </a:pPr>
              <a:t>6</a:t>
            </a:fld>
            <a:endParaRPr lang="zh-CN" altLang="en-US" sz="1200" noProof="1">
              <a:latin typeface="Arial" panose="020B0604020202020204" pitchFamily="34" charset="0"/>
              <a:cs typeface="+mn-ea"/>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BEBED5-49A4-4AD6-8812-00290CD4DC60}"/>
              </a:ext>
            </a:extLst>
          </p:cNvPr>
          <p:cNvSpPr>
            <a:spLocks noGrp="1" noChangeArrowheads="1"/>
          </p:cNvSpPr>
          <p:nvPr>
            <p:ph type="sldNum" sz="quarter" idx="5"/>
          </p:nvPr>
        </p:nvSpPr>
        <p:spPr>
          <a:ln/>
        </p:spPr>
        <p:txBody>
          <a:bodyPr/>
          <a:lstStyle/>
          <a:p>
            <a:fld id="{5D90028B-EF03-4826-87AF-6C119650F356}" type="slidenum">
              <a:rPr lang="en-US" altLang="zh-CN"/>
              <a:pPr/>
              <a:t>114</a:t>
            </a:fld>
            <a:endParaRPr lang="en-US" altLang="zh-CN"/>
          </a:p>
        </p:txBody>
      </p:sp>
      <p:sp>
        <p:nvSpPr>
          <p:cNvPr id="71682" name="Rectangle 2">
            <a:extLst>
              <a:ext uri="{FF2B5EF4-FFF2-40B4-BE49-F238E27FC236}">
                <a16:creationId xmlns:a16="http://schemas.microsoft.com/office/drawing/2014/main" id="{F3C55355-A09C-43E8-B975-B1AF0DCBDE92}"/>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A11B5DA8-D31A-4BC4-8EF9-05BF711BDE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8729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程序第一行中的 </a:t>
            </a:r>
            <a:r>
              <a:rPr lang="zh-CN" altLang="en-US" dirty="0">
                <a:latin typeface="Arial" panose="020B0604020202020204" pitchFamily="34" charset="0"/>
              </a:rPr>
              <a:t>“</a:t>
            </a:r>
            <a:r>
              <a:rPr lang="en-US" altLang="zh-CN" dirty="0" err="1"/>
              <a:t>dw</a:t>
            </a:r>
            <a:r>
              <a:rPr lang="en-US" altLang="zh-CN" dirty="0">
                <a:latin typeface="Arial" panose="020B0604020202020204" pitchFamily="34" charset="0"/>
              </a:rPr>
              <a:t>”</a:t>
            </a:r>
            <a:r>
              <a:rPr lang="zh-CN" altLang="en-US" dirty="0"/>
              <a:t>的含义是定义字型数据。</a:t>
            </a:r>
            <a:r>
              <a:rPr lang="en-US" altLang="zh-CN" dirty="0" err="1"/>
              <a:t>dw</a:t>
            </a:r>
            <a:r>
              <a:rPr lang="zh-CN" altLang="en-US" dirty="0"/>
              <a:t>即</a:t>
            </a:r>
            <a:r>
              <a:rPr lang="en-US" altLang="zh-CN" dirty="0"/>
              <a:t>define word</a:t>
            </a:r>
            <a:r>
              <a:rPr lang="zh-CN" altLang="en-US" dirty="0"/>
              <a:t>，在</a:t>
            </a:r>
            <a:r>
              <a:rPr lang="en-US" altLang="zh-CN" dirty="0"/>
              <a:t>8086CPU </a:t>
            </a:r>
            <a:r>
              <a:rPr lang="zh-CN" altLang="en-US" dirty="0"/>
              <a:t>中，只有这</a:t>
            </a:r>
            <a:r>
              <a:rPr lang="en-US" altLang="zh-CN" dirty="0"/>
              <a:t>4</a:t>
            </a:r>
            <a:r>
              <a:rPr lang="zh-CN" altLang="en-US" dirty="0"/>
              <a:t>个寄存器（</a:t>
            </a:r>
            <a:r>
              <a:rPr lang="en-US" altLang="zh-CN" dirty="0"/>
              <a:t>bx</a:t>
            </a:r>
            <a:r>
              <a:rPr lang="zh-CN" altLang="en-US" dirty="0"/>
              <a:t>、</a:t>
            </a:r>
            <a:r>
              <a:rPr lang="en-US" altLang="zh-CN" dirty="0"/>
              <a:t>bp</a:t>
            </a:r>
            <a:r>
              <a:rPr lang="zh-CN" altLang="en-US" dirty="0"/>
              <a:t>、</a:t>
            </a:r>
            <a:r>
              <a:rPr lang="en-US" altLang="zh-CN" dirty="0" err="1"/>
              <a:t>si</a:t>
            </a:r>
            <a:r>
              <a:rPr lang="zh-CN" altLang="en-US" dirty="0"/>
              <a:t>、</a:t>
            </a:r>
            <a:r>
              <a:rPr lang="en-US" altLang="zh-CN" dirty="0"/>
              <a:t>di</a:t>
            </a:r>
            <a:r>
              <a:rPr lang="zh-CN" altLang="en-US" dirty="0"/>
              <a:t>）可以用在</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 </a:t>
            </a:r>
            <a:r>
              <a:rPr lang="zh-CN" altLang="en-US" dirty="0"/>
              <a:t>中来进行内存单元的寻址</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118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446486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dirty="0"/>
              <a:t> mov </a:t>
            </a:r>
            <a:r>
              <a:rPr lang="zh-CN" altLang="en-US" dirty="0"/>
              <a:t>寄存器，数据</a:t>
            </a:r>
          </a:p>
          <a:p>
            <a:pPr>
              <a:buFont typeface="Wingdings" panose="05000000000000000000" pitchFamily="2" charset="2"/>
              <a:buNone/>
            </a:pPr>
            <a:r>
              <a:rPr lang="en-US" altLang="zh-CN" dirty="0"/>
              <a:t>mov </a:t>
            </a:r>
            <a:r>
              <a:rPr lang="zh-CN" altLang="en-US" dirty="0"/>
              <a:t>寄存器，寄存器</a:t>
            </a:r>
          </a:p>
          <a:p>
            <a:pPr>
              <a:buFont typeface="Wingdings" panose="05000000000000000000" pitchFamily="2" charset="2"/>
              <a:buNone/>
            </a:pPr>
            <a:r>
              <a:rPr lang="zh-CN" altLang="en-US" dirty="0"/>
              <a:t> </a:t>
            </a:r>
            <a:r>
              <a:rPr lang="en-US" altLang="zh-CN" dirty="0"/>
              <a:t>mov </a:t>
            </a:r>
            <a:r>
              <a:rPr lang="zh-CN" altLang="en-US" dirty="0"/>
              <a:t>寄存器，内存单元</a:t>
            </a:r>
          </a:p>
          <a:p>
            <a:pPr>
              <a:buFont typeface="Wingdings" panose="05000000000000000000" pitchFamily="2" charset="2"/>
              <a:buNone/>
            </a:pPr>
            <a:r>
              <a:rPr lang="zh-CN" altLang="en-US" dirty="0"/>
              <a:t> 　</a:t>
            </a:r>
            <a:r>
              <a:rPr lang="en-US" altLang="zh-CN" dirty="0"/>
              <a:t>mov </a:t>
            </a:r>
            <a:r>
              <a:rPr lang="zh-CN" altLang="en-US" dirty="0"/>
              <a:t>内存单元，寄存器</a:t>
            </a:r>
          </a:p>
          <a:p>
            <a:pPr>
              <a:buFont typeface="Wingdings" panose="05000000000000000000" pitchFamily="2" charset="2"/>
              <a:buNone/>
            </a:pPr>
            <a:r>
              <a:rPr lang="zh-CN" altLang="en-US" dirty="0"/>
              <a:t> 　</a:t>
            </a:r>
            <a:r>
              <a:rPr lang="en-US" altLang="zh-CN" dirty="0"/>
              <a:t>mov </a:t>
            </a:r>
            <a:r>
              <a:rPr lang="zh-CN" altLang="en-US" dirty="0"/>
              <a:t>段寄存器，寄存器</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121</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357098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dirty="0"/>
              <a:t> mov </a:t>
            </a:r>
            <a:r>
              <a:rPr lang="zh-CN" altLang="en-US" dirty="0"/>
              <a:t>寄存器，数据</a:t>
            </a:r>
          </a:p>
          <a:p>
            <a:pPr>
              <a:buFont typeface="Wingdings" panose="05000000000000000000" pitchFamily="2" charset="2"/>
              <a:buNone/>
            </a:pPr>
            <a:r>
              <a:rPr lang="en-US" altLang="zh-CN" dirty="0"/>
              <a:t>mov </a:t>
            </a:r>
            <a:r>
              <a:rPr lang="zh-CN" altLang="en-US" dirty="0"/>
              <a:t>寄存器，寄存器</a:t>
            </a:r>
          </a:p>
          <a:p>
            <a:pPr>
              <a:buFont typeface="Wingdings" panose="05000000000000000000" pitchFamily="2" charset="2"/>
              <a:buNone/>
            </a:pPr>
            <a:r>
              <a:rPr lang="zh-CN" altLang="en-US" dirty="0"/>
              <a:t> </a:t>
            </a:r>
            <a:r>
              <a:rPr lang="en-US" altLang="zh-CN" dirty="0"/>
              <a:t>mov </a:t>
            </a:r>
            <a:r>
              <a:rPr lang="zh-CN" altLang="en-US" dirty="0"/>
              <a:t>寄存器，内存单元</a:t>
            </a:r>
          </a:p>
          <a:p>
            <a:pPr>
              <a:buFont typeface="Wingdings" panose="05000000000000000000" pitchFamily="2" charset="2"/>
              <a:buNone/>
            </a:pPr>
            <a:r>
              <a:rPr lang="zh-CN" altLang="en-US" dirty="0"/>
              <a:t> 　</a:t>
            </a:r>
            <a:r>
              <a:rPr lang="en-US" altLang="zh-CN" dirty="0"/>
              <a:t>mov </a:t>
            </a:r>
            <a:r>
              <a:rPr lang="zh-CN" altLang="en-US" dirty="0"/>
              <a:t>内存单元，寄存器</a:t>
            </a:r>
          </a:p>
          <a:p>
            <a:pPr>
              <a:buFont typeface="Wingdings" panose="05000000000000000000" pitchFamily="2" charset="2"/>
              <a:buNone/>
            </a:pPr>
            <a:r>
              <a:rPr lang="zh-CN" altLang="en-US" dirty="0"/>
              <a:t> 　</a:t>
            </a:r>
            <a:r>
              <a:rPr lang="en-US" altLang="zh-CN" dirty="0"/>
              <a:t>mov </a:t>
            </a:r>
            <a:r>
              <a:rPr lang="zh-CN" altLang="en-US" dirty="0"/>
              <a:t>段寄存器，寄存器</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122</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332507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123</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066370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395490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出栈后，</a:t>
            </a:r>
            <a:r>
              <a:rPr lang="en-US" altLang="zh-CN" dirty="0"/>
              <a:t>SS:SP</a:t>
            </a:r>
            <a:r>
              <a:rPr lang="zh-CN" altLang="en-US" dirty="0"/>
              <a:t>指向新的栈顶 </a:t>
            </a:r>
            <a:r>
              <a:rPr lang="en-US" altLang="zh-CN" dirty="0"/>
              <a:t>1000EH</a:t>
            </a:r>
            <a:r>
              <a:rPr lang="zh-CN" altLang="en-US" dirty="0"/>
              <a:t>，</a:t>
            </a:r>
            <a:r>
              <a:rPr lang="en-US" altLang="zh-CN" dirty="0"/>
              <a:t>pop</a:t>
            </a:r>
            <a:r>
              <a:rPr lang="zh-CN" altLang="en-US" dirty="0"/>
              <a:t>操作前的栈顶元素，</a:t>
            </a:r>
            <a:r>
              <a:rPr lang="en-US" altLang="zh-CN" dirty="0"/>
              <a:t>1000CH </a:t>
            </a:r>
            <a:r>
              <a:rPr lang="zh-CN" altLang="en-US" dirty="0"/>
              <a:t>处的</a:t>
            </a:r>
            <a:r>
              <a:rPr lang="en-US" altLang="zh-CN" dirty="0"/>
              <a:t>2266H </a:t>
            </a:r>
            <a:r>
              <a:rPr lang="zh-CN" altLang="en-US" dirty="0"/>
              <a:t>依然存在 ，但是，它已不在栈中。</a:t>
            </a:r>
          </a:p>
          <a:p>
            <a:r>
              <a:rPr lang="zh-CN" altLang="en-US" dirty="0"/>
              <a:t>当再次执行</a:t>
            </a:r>
            <a:r>
              <a:rPr lang="en-US" altLang="zh-CN" dirty="0"/>
              <a:t>push</a:t>
            </a:r>
            <a:r>
              <a:rPr lang="zh-CN" altLang="en-US" dirty="0"/>
              <a:t>等入栈指令后，</a:t>
            </a:r>
            <a:r>
              <a:rPr lang="en-US" altLang="zh-CN" dirty="0"/>
              <a:t>SS:SP</a:t>
            </a:r>
            <a:r>
              <a:rPr lang="zh-CN" altLang="en-US" dirty="0"/>
              <a:t>移至</a:t>
            </a:r>
            <a:r>
              <a:rPr lang="en-US" altLang="zh-CN" dirty="0"/>
              <a:t>1000CH</a:t>
            </a:r>
            <a:r>
              <a:rPr lang="zh-CN" altLang="en-US" dirty="0"/>
              <a:t>，并在里面写入新的数据，它将被覆盖。</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403052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in</a:t>
            </a:r>
            <a:r>
              <a:rPr lang="zh-CN" altLang="en-US" dirty="0"/>
              <a:t>和</a:t>
            </a:r>
            <a:r>
              <a:rPr lang="en-US" altLang="zh-CN" dirty="0"/>
              <a:t>out </a:t>
            </a:r>
            <a:r>
              <a:rPr lang="zh-CN" altLang="en-US" dirty="0"/>
              <a:t>指令中，只能使用 </a:t>
            </a:r>
            <a:r>
              <a:rPr lang="en-US" altLang="zh-CN" dirty="0"/>
              <a:t>ax </a:t>
            </a:r>
            <a:r>
              <a:rPr lang="zh-CN" altLang="en-US" dirty="0"/>
              <a:t>或</a:t>
            </a:r>
            <a:r>
              <a:rPr lang="en-US" altLang="zh-CN" dirty="0"/>
              <a:t>al </a:t>
            </a:r>
            <a:r>
              <a:rPr lang="zh-CN" altLang="en-US" dirty="0"/>
              <a:t>来存放从端口中读入的数据或要发送到端口中的数据。访问</a:t>
            </a:r>
            <a:r>
              <a:rPr lang="en-US" altLang="zh-CN" dirty="0"/>
              <a:t>8 </a:t>
            </a:r>
            <a:r>
              <a:rPr lang="zh-CN" altLang="en-US" dirty="0"/>
              <a:t>位端口时用 </a:t>
            </a:r>
            <a:r>
              <a:rPr lang="en-US" altLang="zh-CN" dirty="0"/>
              <a:t>al </a:t>
            </a:r>
            <a:r>
              <a:rPr lang="zh-CN" altLang="en-US" dirty="0"/>
              <a:t>，访问</a:t>
            </a:r>
            <a:r>
              <a:rPr lang="en-US" altLang="zh-CN" dirty="0"/>
              <a:t>16 </a:t>
            </a:r>
            <a:r>
              <a:rPr lang="zh-CN" altLang="en-US" dirty="0"/>
              <a:t>位端口时用</a:t>
            </a:r>
            <a:r>
              <a:rPr lang="en-US" altLang="zh-CN" dirty="0"/>
              <a:t>ax </a:t>
            </a:r>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129</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839843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从端口</a:t>
            </a:r>
            <a:r>
              <a:rPr lang="en-US" altLang="zh-CN" dirty="0"/>
              <a:t>60h</a:t>
            </a:r>
            <a:r>
              <a:rPr lang="zh-CN" altLang="en-US" dirty="0"/>
              <a:t>读出键盘的输入   </a:t>
            </a:r>
            <a:r>
              <a:rPr lang="en-US" altLang="zh-CN" dirty="0"/>
              <a:t>in al,60h</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130</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930612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 09H    </a:t>
            </a:r>
            <a:r>
              <a:rPr lang="zh-CN" altLang="en-US" dirty="0"/>
              <a:t>键盘输入</a:t>
            </a:r>
            <a:endParaRPr lang="en-US" altLang="zh-CN" dirty="0"/>
          </a:p>
          <a:p>
            <a:r>
              <a:rPr lang="en-US" altLang="zh-CN" dirty="0"/>
              <a:t>Int 21H    </a:t>
            </a:r>
            <a:r>
              <a:rPr lang="zh-CN" altLang="en-US" dirty="0"/>
              <a:t>显示器输出</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131</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55521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33793">
            <a:extLst>
              <a:ext uri="{FF2B5EF4-FFF2-40B4-BE49-F238E27FC236}">
                <a16:creationId xmlns:a16="http://schemas.microsoft.com/office/drawing/2014/main" id="{B52A5EAF-1DE9-43D5-A991-61BB0B5968BC}"/>
              </a:ext>
            </a:extLst>
          </p:cNvPr>
          <p:cNvSpPr>
            <a:spLocks noGrp="1" noRot="1" noChangeAspect="1" noChangeArrowheads="1" noTextEdit="1"/>
          </p:cNvSpPr>
          <p:nvPr>
            <p:ph type="sldImg" idx="4294967295"/>
          </p:nvPr>
        </p:nvSpPr>
        <p:spPr>
          <a:xfrm>
            <a:off x="1146175" y="687388"/>
            <a:ext cx="4567238" cy="3425825"/>
          </a:xfrm>
          <a:ln w="12700">
            <a:solidFill>
              <a:schemeClr val="tx1"/>
            </a:solidFill>
            <a:prstDash val="sysDot"/>
          </a:ln>
        </p:spPr>
      </p:sp>
      <p:sp>
        <p:nvSpPr>
          <p:cNvPr id="23554" name="文本占位符 33794">
            <a:extLst>
              <a:ext uri="{FF2B5EF4-FFF2-40B4-BE49-F238E27FC236}">
                <a16:creationId xmlns:a16="http://schemas.microsoft.com/office/drawing/2014/main" id="{4DF1E123-847A-40F9-81AC-E6C9CAF47FA8}"/>
              </a:ext>
            </a:extLst>
          </p:cNvPr>
          <p:cNvSpPr>
            <a:spLocks noGrp="1" noChangeArrowheads="1"/>
          </p:cNvSpPr>
          <p:nvPr>
            <p:ph type="body" idx="4294967295"/>
          </p:nvPr>
        </p:nvSpPr>
        <p:spPr/>
        <p:txBody>
          <a:bodyPr lIns="92226" tIns="46113" rIns="92226" bIns="46113"/>
          <a:lstStyle/>
          <a:p>
            <a:pPr defTabSz="911225"/>
            <a:r>
              <a:rPr lang="zh-CN" altLang="en-US" dirty="0">
                <a:latin typeface="Times New Roman" panose="02020603050405020304" pitchFamily="18" charset="0"/>
              </a:rPr>
              <a:t>指令集和计算机的体系结构密切相关， 计算机也是从中间层面出发往两端设计的</a:t>
            </a:r>
            <a:endParaRPr lang="zh-CN" altLang="zh-CN" dirty="0">
              <a:latin typeface="Times New Roman" panose="02020603050405020304" pitchFamily="18" charset="0"/>
            </a:endParaRPr>
          </a:p>
        </p:txBody>
      </p:sp>
      <p:sp>
        <p:nvSpPr>
          <p:cNvPr id="23555" name="灯片编号占位符 1">
            <a:extLst>
              <a:ext uri="{FF2B5EF4-FFF2-40B4-BE49-F238E27FC236}">
                <a16:creationId xmlns:a16="http://schemas.microsoft.com/office/drawing/2014/main" id="{E14CD8B3-349A-4FDA-B276-4A16238C9F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C14011A-F23B-4363-8A60-8A7F9136B178}" type="slidenum">
              <a:rPr lang="zh-CN" altLang="en-US" sz="1200" smtClean="0"/>
              <a:pPr/>
              <a:t>10</a:t>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系统调用</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132</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0599632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DOS</a:t>
            </a:r>
            <a:r>
              <a:rPr lang="zh-CN" altLang="en-US" sz="1200" dirty="0"/>
              <a:t>中有一个程序</a:t>
            </a:r>
            <a:r>
              <a:rPr lang="en-US" altLang="zh-CN" sz="1200" dirty="0"/>
              <a:t>command.com </a:t>
            </a:r>
            <a:r>
              <a:rPr lang="zh-CN" altLang="en-US" sz="1200" dirty="0"/>
              <a:t>，这个程序在 </a:t>
            </a:r>
            <a:r>
              <a:rPr lang="en-US" altLang="zh-CN" sz="1200" dirty="0"/>
              <a:t>DOS </a:t>
            </a:r>
            <a:r>
              <a:rPr lang="zh-CN" altLang="en-US" sz="1200" dirty="0"/>
              <a:t>中称为命令解释器，也就是</a:t>
            </a:r>
            <a:r>
              <a:rPr lang="en-US" altLang="zh-CN" sz="1200" dirty="0"/>
              <a:t>DOS</a:t>
            </a:r>
            <a:r>
              <a:rPr lang="zh-CN" altLang="en-US" sz="1200" dirty="0"/>
              <a:t>系统的</a:t>
            </a:r>
            <a:r>
              <a:rPr lang="en-US" altLang="zh-CN" sz="1200" dirty="0"/>
              <a:t>shell</a:t>
            </a:r>
            <a:r>
              <a:rPr lang="zh-CN" altLang="en-US" sz="1200" dirty="0"/>
              <a:t>。</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149</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68999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0EBF218C-F978-4D51-972E-09B307ADD623}"/>
              </a:ext>
            </a:extLst>
          </p:cNvPr>
          <p:cNvSpPr>
            <a:spLocks noGrp="1" noRot="1" noChangeAspect="1" noChangeArrowheads="1" noTextEdit="1"/>
          </p:cNvSpPr>
          <p:nvPr>
            <p:ph type="sldImg" idx="4294967295"/>
          </p:nvPr>
        </p:nvSpPr>
        <p:spPr>
          <a:ln/>
        </p:spPr>
      </p:sp>
      <p:sp>
        <p:nvSpPr>
          <p:cNvPr id="28674" name="文本占位符 2">
            <a:extLst>
              <a:ext uri="{FF2B5EF4-FFF2-40B4-BE49-F238E27FC236}">
                <a16:creationId xmlns:a16="http://schemas.microsoft.com/office/drawing/2014/main" id="{367ECE36-F157-4EE3-A1E7-E5523C8B58C1}"/>
              </a:ext>
            </a:extLst>
          </p:cNvPr>
          <p:cNvSpPr>
            <a:spLocks noGrp="1" noChangeArrowheads="1"/>
          </p:cNvSpPr>
          <p:nvPr>
            <p:ph type="body" idx="4294967295"/>
          </p:nvPr>
        </p:nvSpPr>
        <p:spPr/>
        <p:txBody>
          <a:bodyPr/>
          <a:lstStyle/>
          <a:p>
            <a:r>
              <a:rPr lang="zh-CN" altLang="en-US">
                <a:latin typeface="Times New Roman" panose="02020603050405020304" pitchFamily="18" charset="0"/>
              </a:rPr>
              <a:t>两种性质的操作数， 参与运算， 地址跳转</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堆栈型的操作数都是隐藏的，即堆栈的栈顶单元和次栈顶单元中的数据， 累加器型中有一个数是隐藏的，在累加器中，另一个则是显式地给出</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17</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29131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97458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不便记忆，容易写错</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26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5872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63DDBB-A4BA-4BB7-9C89-AE69C776302D}"/>
              </a:ext>
            </a:extLst>
          </p:cNvPr>
          <p:cNvSpPr>
            <a:spLocks noGrp="1" noChangeArrowheads="1"/>
          </p:cNvSpPr>
          <p:nvPr>
            <p:ph type="sldNum" sz="quarter" idx="5"/>
          </p:nvPr>
        </p:nvSpPr>
        <p:spPr>
          <a:ln/>
        </p:spPr>
        <p:txBody>
          <a:bodyPr/>
          <a:lstStyle/>
          <a:p>
            <a:fld id="{7B751C32-9856-4734-A54F-13B74A6F39EA}" type="slidenum">
              <a:rPr lang="en-US" altLang="zh-CN"/>
              <a:pPr/>
              <a:t>29</a:t>
            </a:fld>
            <a:endParaRPr lang="en-US" altLang="zh-CN"/>
          </a:p>
        </p:txBody>
      </p:sp>
      <p:sp>
        <p:nvSpPr>
          <p:cNvPr id="25602" name="Rectangle 2">
            <a:extLst>
              <a:ext uri="{FF2B5EF4-FFF2-40B4-BE49-F238E27FC236}">
                <a16:creationId xmlns:a16="http://schemas.microsoft.com/office/drawing/2014/main" id="{9C6207F2-014E-400D-8DDF-35540EA6A529}"/>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A7AE85E3-E050-4012-8100-32DDAC77A722}"/>
              </a:ext>
            </a:extLst>
          </p:cNvPr>
          <p:cNvSpPr>
            <a:spLocks noGrp="1" noChangeArrowheads="1"/>
          </p:cNvSpPr>
          <p:nvPr>
            <p:ph type="body" idx="1"/>
          </p:nvPr>
        </p:nvSpPr>
        <p:spPr/>
        <p:txBody>
          <a:bodyPr/>
          <a:lstStyle/>
          <a:p>
            <a:pPr>
              <a:lnSpc>
                <a:spcPct val="90000"/>
              </a:lnSpc>
            </a:pPr>
            <a:r>
              <a:rPr lang="zh-CN" altLang="en-US" dirty="0"/>
              <a:t>寄存器：上一章介绍过数字电路，简单的讲是</a:t>
            </a:r>
            <a:r>
              <a:rPr lang="en-US" altLang="zh-CN" dirty="0"/>
              <a:t>CPU</a:t>
            </a:r>
            <a:r>
              <a:rPr lang="zh-CN" altLang="en-US" dirty="0"/>
              <a:t>中可以存储数据的器件，一个</a:t>
            </a:r>
            <a:r>
              <a:rPr lang="en-US" altLang="zh-CN" dirty="0"/>
              <a:t>CPU</a:t>
            </a:r>
            <a:r>
              <a:rPr lang="zh-CN" altLang="en-US" dirty="0"/>
              <a:t>中有多个寄存器。</a:t>
            </a:r>
            <a:r>
              <a:rPr lang="en-US" altLang="zh-CN" dirty="0"/>
              <a:t>AX</a:t>
            </a:r>
            <a:r>
              <a:rPr lang="zh-CN" altLang="en-US" dirty="0"/>
              <a:t>是其中一个寄存器的代号，</a:t>
            </a:r>
            <a:r>
              <a:rPr lang="en-US" altLang="zh-CN" dirty="0"/>
              <a:t>BX</a:t>
            </a:r>
            <a:r>
              <a:rPr lang="zh-CN" altLang="en-US" dirty="0"/>
              <a:t>是另一个寄存器的代号。</a:t>
            </a:r>
          </a:p>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8196">
            <a:extLst>
              <a:ext uri="{FF2B5EF4-FFF2-40B4-BE49-F238E27FC236}">
                <a16:creationId xmlns:a16="http://schemas.microsoft.com/office/drawing/2014/main" id="{CEFDEB5C-6B35-496B-8AF4-AE791507A1E8}"/>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959B9419-FA90-4D54-A696-560B14998A45}"/>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B6033C7C-24D6-46D8-A275-595CABD63E72}"/>
              </a:ext>
            </a:extLst>
          </p:cNvPr>
          <p:cNvSpPr>
            <a:spLocks noGrp="1"/>
          </p:cNvSpPr>
          <p:nvPr>
            <p:ph type="sldNum" sz="quarter" idx="12"/>
          </p:nvPr>
        </p:nvSpPr>
        <p:spPr>
          <a:ln/>
        </p:spPr>
        <p:txBody>
          <a:bodyPr/>
          <a:lstStyle>
            <a:lvl1pPr>
              <a:defRPr/>
            </a:lvl1pPr>
          </a:lstStyle>
          <a:p>
            <a:fld id="{E09D68F7-AB2F-4146-9E94-8B03BD0B7509}" type="slidenum">
              <a:rPr lang="en-US" altLang="zh-CN"/>
              <a:pPr/>
              <a:t>‹#›</a:t>
            </a:fld>
            <a:endParaRPr lang="zh-CN"/>
          </a:p>
        </p:txBody>
      </p:sp>
    </p:spTree>
    <p:extLst>
      <p:ext uri="{BB962C8B-B14F-4D97-AF65-F5344CB8AC3E}">
        <p14:creationId xmlns:p14="http://schemas.microsoft.com/office/powerpoint/2010/main" val="167536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E0D9ABEE-6160-46D6-BC58-B7B8D080CCCF}"/>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C4A5E075-B772-42EC-8166-53569559C87B}"/>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6FEAA2E8-9597-45DB-A303-5F441C301247}"/>
              </a:ext>
            </a:extLst>
          </p:cNvPr>
          <p:cNvSpPr>
            <a:spLocks noGrp="1"/>
          </p:cNvSpPr>
          <p:nvPr>
            <p:ph type="sldNum" sz="quarter" idx="12"/>
          </p:nvPr>
        </p:nvSpPr>
        <p:spPr>
          <a:ln/>
        </p:spPr>
        <p:txBody>
          <a:bodyPr/>
          <a:lstStyle>
            <a:lvl1pPr>
              <a:defRPr/>
            </a:lvl1pPr>
          </a:lstStyle>
          <a:p>
            <a:fld id="{63937E3F-A02F-4012-93BA-C37223265760}" type="slidenum">
              <a:rPr lang="en-US" altLang="zh-CN"/>
              <a:pPr/>
              <a:t>‹#›</a:t>
            </a:fld>
            <a:endParaRPr lang="zh-CN"/>
          </a:p>
        </p:txBody>
      </p:sp>
    </p:spTree>
    <p:extLst>
      <p:ext uri="{BB962C8B-B14F-4D97-AF65-F5344CB8AC3E}">
        <p14:creationId xmlns:p14="http://schemas.microsoft.com/office/powerpoint/2010/main" val="250131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5FAFAB84-1F5C-45CE-BC9D-E790F76FF242}"/>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766A2B3A-C090-44F0-923F-CC7AF418046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ED9A6865-52FD-4FD7-8E6F-8C115D65BB0C}"/>
              </a:ext>
            </a:extLst>
          </p:cNvPr>
          <p:cNvSpPr>
            <a:spLocks noGrp="1"/>
          </p:cNvSpPr>
          <p:nvPr>
            <p:ph type="sldNum" sz="quarter" idx="12"/>
          </p:nvPr>
        </p:nvSpPr>
        <p:spPr>
          <a:ln/>
        </p:spPr>
        <p:txBody>
          <a:bodyPr/>
          <a:lstStyle>
            <a:lvl1pPr>
              <a:defRPr/>
            </a:lvl1pPr>
          </a:lstStyle>
          <a:p>
            <a:fld id="{0CC1D601-15C3-4D2E-997E-627633066021}" type="slidenum">
              <a:rPr lang="en-US" altLang="zh-CN"/>
              <a:pPr/>
              <a:t>‹#›</a:t>
            </a:fld>
            <a:endParaRPr lang="zh-CN"/>
          </a:p>
        </p:txBody>
      </p:sp>
    </p:spTree>
    <p:extLst>
      <p:ext uri="{BB962C8B-B14F-4D97-AF65-F5344CB8AC3E}">
        <p14:creationId xmlns:p14="http://schemas.microsoft.com/office/powerpoint/2010/main" val="125163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endParaRPr lang="zh-CN" altLang="en-US" noProof="1"/>
          </a:p>
        </p:txBody>
      </p:sp>
      <p:sp>
        <p:nvSpPr>
          <p:cNvPr id="4" name="日期占位符 8196">
            <a:extLst>
              <a:ext uri="{FF2B5EF4-FFF2-40B4-BE49-F238E27FC236}">
                <a16:creationId xmlns:a16="http://schemas.microsoft.com/office/drawing/2014/main" id="{6B11A97C-3229-4080-BA96-F976544CA40A}"/>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E5B07064-3E10-47AD-87DC-B91986ADD414}"/>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2C37D8AC-6DD1-40A6-A9D5-1FCB63C7A280}"/>
              </a:ext>
            </a:extLst>
          </p:cNvPr>
          <p:cNvSpPr>
            <a:spLocks noGrp="1"/>
          </p:cNvSpPr>
          <p:nvPr>
            <p:ph type="sldNum" sz="quarter" idx="12"/>
          </p:nvPr>
        </p:nvSpPr>
        <p:spPr>
          <a:ln/>
        </p:spPr>
        <p:txBody>
          <a:bodyPr/>
          <a:lstStyle>
            <a:lvl1pPr>
              <a:defRPr/>
            </a:lvl1pPr>
          </a:lstStyle>
          <a:p>
            <a:fld id="{4327FFC8-F9F7-4F1A-9100-DD3330A0E8E3}" type="slidenum">
              <a:rPr lang="en-US" altLang="zh-CN"/>
              <a:pPr/>
              <a:t>‹#›</a:t>
            </a:fld>
            <a:endParaRPr lang="zh-CN"/>
          </a:p>
        </p:txBody>
      </p:sp>
    </p:spTree>
    <p:extLst>
      <p:ext uri="{BB962C8B-B14F-4D97-AF65-F5344CB8AC3E}">
        <p14:creationId xmlns:p14="http://schemas.microsoft.com/office/powerpoint/2010/main" val="281727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A22D7974-A245-4E41-8F53-BEFB9B65A529}"/>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9D594A3A-79B6-46F1-B1B3-F42B02E27D12}"/>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FB01E1AE-28F1-4626-B09A-0AD53979D352}"/>
              </a:ext>
            </a:extLst>
          </p:cNvPr>
          <p:cNvSpPr>
            <a:spLocks noGrp="1"/>
          </p:cNvSpPr>
          <p:nvPr>
            <p:ph type="sldNum" sz="quarter" idx="12"/>
          </p:nvPr>
        </p:nvSpPr>
        <p:spPr>
          <a:ln/>
        </p:spPr>
        <p:txBody>
          <a:bodyPr/>
          <a:lstStyle>
            <a:lvl1pPr>
              <a:defRPr/>
            </a:lvl1pPr>
          </a:lstStyle>
          <a:p>
            <a:fld id="{F5E95BB5-FC4E-4F60-8AB6-375FF5F18A19}" type="slidenum">
              <a:rPr lang="en-US" altLang="zh-CN"/>
              <a:pPr/>
              <a:t>‹#›</a:t>
            </a:fld>
            <a:endParaRPr lang="zh-CN"/>
          </a:p>
        </p:txBody>
      </p:sp>
    </p:spTree>
    <p:extLst>
      <p:ext uri="{BB962C8B-B14F-4D97-AF65-F5344CB8AC3E}">
        <p14:creationId xmlns:p14="http://schemas.microsoft.com/office/powerpoint/2010/main" val="35683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8196">
            <a:extLst>
              <a:ext uri="{FF2B5EF4-FFF2-40B4-BE49-F238E27FC236}">
                <a16:creationId xmlns:a16="http://schemas.microsoft.com/office/drawing/2014/main" id="{0EAC883F-A2A5-40A5-8A2D-3AA7B07637D6}"/>
              </a:ext>
            </a:extLst>
          </p:cNvPr>
          <p:cNvSpPr>
            <a:spLocks noGrp="1"/>
          </p:cNvSpPr>
          <p:nvPr>
            <p:ph type="dt" sz="half" idx="10"/>
          </p:nvPr>
        </p:nvSpPr>
        <p:spPr>
          <a:ln/>
        </p:spPr>
        <p:txBody>
          <a:bodyPr/>
          <a:lstStyle>
            <a:lvl1pPr>
              <a:defRPr/>
            </a:lvl1pPr>
          </a:lstStyle>
          <a:p>
            <a:endParaRPr lang="zh-CN" altLang="en-US"/>
          </a:p>
        </p:txBody>
      </p:sp>
      <p:sp>
        <p:nvSpPr>
          <p:cNvPr id="7" name="页脚占位符 8197">
            <a:extLst>
              <a:ext uri="{FF2B5EF4-FFF2-40B4-BE49-F238E27FC236}">
                <a16:creationId xmlns:a16="http://schemas.microsoft.com/office/drawing/2014/main" id="{2E4648E8-4990-4511-88F3-7CB1A4EC67B4}"/>
              </a:ext>
            </a:extLst>
          </p:cNvPr>
          <p:cNvSpPr>
            <a:spLocks noGrp="1"/>
          </p:cNvSpPr>
          <p:nvPr>
            <p:ph type="ftr" sz="quarter" idx="11"/>
          </p:nvPr>
        </p:nvSpPr>
        <p:spPr>
          <a:ln/>
        </p:spPr>
        <p:txBody>
          <a:bodyPr/>
          <a:lstStyle>
            <a:lvl1pPr>
              <a:defRPr/>
            </a:lvl1pPr>
          </a:lstStyle>
          <a:p>
            <a:endParaRPr lang="zh-CN"/>
          </a:p>
        </p:txBody>
      </p:sp>
      <p:sp>
        <p:nvSpPr>
          <p:cNvPr id="8" name="灯片编号占位符 8198">
            <a:extLst>
              <a:ext uri="{FF2B5EF4-FFF2-40B4-BE49-F238E27FC236}">
                <a16:creationId xmlns:a16="http://schemas.microsoft.com/office/drawing/2014/main" id="{E4426CCB-7B42-4C19-8C68-874D74C5DCE3}"/>
              </a:ext>
            </a:extLst>
          </p:cNvPr>
          <p:cNvSpPr>
            <a:spLocks noGrp="1"/>
          </p:cNvSpPr>
          <p:nvPr>
            <p:ph type="sldNum" sz="quarter" idx="12"/>
          </p:nvPr>
        </p:nvSpPr>
        <p:spPr>
          <a:ln/>
        </p:spPr>
        <p:txBody>
          <a:bodyPr/>
          <a:lstStyle>
            <a:lvl1pPr>
              <a:defRPr/>
            </a:lvl1pPr>
          </a:lstStyle>
          <a:p>
            <a:fld id="{27AD8568-60C7-41A3-84C1-85590C709F96}" type="slidenum">
              <a:rPr lang="en-US" altLang="zh-CN"/>
              <a:pPr/>
              <a:t>‹#›</a:t>
            </a:fld>
            <a:endParaRPr lang="zh-CN"/>
          </a:p>
        </p:txBody>
      </p:sp>
    </p:spTree>
    <p:extLst>
      <p:ext uri="{BB962C8B-B14F-4D97-AF65-F5344CB8AC3E}">
        <p14:creationId xmlns:p14="http://schemas.microsoft.com/office/powerpoint/2010/main" val="208441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943AC215-FA11-4337-88A7-A67C9B68BAA0}"/>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F97C4F43-0256-4F44-9B97-839373F63701}"/>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55E77761-BBA7-4169-9BA4-201D50EE3196}"/>
              </a:ext>
            </a:extLst>
          </p:cNvPr>
          <p:cNvSpPr>
            <a:spLocks noGrp="1"/>
          </p:cNvSpPr>
          <p:nvPr>
            <p:ph type="sldNum" sz="quarter" idx="12"/>
          </p:nvPr>
        </p:nvSpPr>
        <p:spPr>
          <a:ln/>
        </p:spPr>
        <p:txBody>
          <a:bodyPr/>
          <a:lstStyle>
            <a:lvl1pPr>
              <a:defRPr/>
            </a:lvl1pPr>
          </a:lstStyle>
          <a:p>
            <a:fld id="{BE647BDB-7BB0-46DE-86F0-FA8C374111F7}" type="slidenum">
              <a:rPr lang="en-US" altLang="zh-CN"/>
              <a:pPr/>
              <a:t>‹#›</a:t>
            </a:fld>
            <a:endParaRPr lang="zh-CN"/>
          </a:p>
        </p:txBody>
      </p:sp>
    </p:spTree>
    <p:extLst>
      <p:ext uri="{BB962C8B-B14F-4D97-AF65-F5344CB8AC3E}">
        <p14:creationId xmlns:p14="http://schemas.microsoft.com/office/powerpoint/2010/main" val="340391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D1B00758-72D8-4E24-B014-FBBEF6BC7183}"/>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6E65C43F-627B-4DF0-A26C-2F8DB8A10BD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325FDC0A-71F9-47D9-BDB8-6FB9D8BA3CA1}"/>
              </a:ext>
            </a:extLst>
          </p:cNvPr>
          <p:cNvSpPr>
            <a:spLocks noGrp="1"/>
          </p:cNvSpPr>
          <p:nvPr>
            <p:ph type="sldNum" sz="quarter" idx="12"/>
          </p:nvPr>
        </p:nvSpPr>
        <p:spPr>
          <a:ln/>
        </p:spPr>
        <p:txBody>
          <a:bodyPr/>
          <a:lstStyle>
            <a:lvl1pPr>
              <a:defRPr/>
            </a:lvl1pPr>
          </a:lstStyle>
          <a:p>
            <a:fld id="{5CF93949-655C-4AF3-B973-FD3245D4F560}" type="slidenum">
              <a:rPr lang="en-US" altLang="zh-CN"/>
              <a:pPr/>
              <a:t>‹#›</a:t>
            </a:fld>
            <a:endParaRPr lang="zh-CN"/>
          </a:p>
        </p:txBody>
      </p:sp>
    </p:spTree>
    <p:extLst>
      <p:ext uri="{BB962C8B-B14F-4D97-AF65-F5344CB8AC3E}">
        <p14:creationId xmlns:p14="http://schemas.microsoft.com/office/powerpoint/2010/main" val="22950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8196">
            <a:extLst>
              <a:ext uri="{FF2B5EF4-FFF2-40B4-BE49-F238E27FC236}">
                <a16:creationId xmlns:a16="http://schemas.microsoft.com/office/drawing/2014/main" id="{B252A89B-E64B-46B1-848B-781456DD694C}"/>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3ACC88C8-14E5-406F-8E73-2C55D35B4C12}"/>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AF59280D-035B-4B5D-8E08-5411314E6D19}"/>
              </a:ext>
            </a:extLst>
          </p:cNvPr>
          <p:cNvSpPr>
            <a:spLocks noGrp="1"/>
          </p:cNvSpPr>
          <p:nvPr>
            <p:ph type="sldNum" sz="quarter" idx="12"/>
          </p:nvPr>
        </p:nvSpPr>
        <p:spPr>
          <a:ln/>
        </p:spPr>
        <p:txBody>
          <a:bodyPr/>
          <a:lstStyle>
            <a:lvl1pPr>
              <a:defRPr/>
            </a:lvl1pPr>
          </a:lstStyle>
          <a:p>
            <a:fld id="{C1B3C54F-44B2-47E7-A0B9-49B71AD302B4}" type="slidenum">
              <a:rPr lang="en-US" altLang="zh-CN"/>
              <a:pPr/>
              <a:t>‹#›</a:t>
            </a:fld>
            <a:endParaRPr lang="zh-CN"/>
          </a:p>
        </p:txBody>
      </p:sp>
    </p:spTree>
    <p:extLst>
      <p:ext uri="{BB962C8B-B14F-4D97-AF65-F5344CB8AC3E}">
        <p14:creationId xmlns:p14="http://schemas.microsoft.com/office/powerpoint/2010/main" val="217394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5CF68112-60F6-41A8-9DCD-EB969109CA84}"/>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A335C28A-F2CE-496E-94F9-12D82303D5A6}"/>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B6F0847D-00A1-4B61-884F-B7B586878B2F}"/>
              </a:ext>
            </a:extLst>
          </p:cNvPr>
          <p:cNvSpPr>
            <a:spLocks noGrp="1"/>
          </p:cNvSpPr>
          <p:nvPr>
            <p:ph type="sldNum" sz="quarter" idx="12"/>
          </p:nvPr>
        </p:nvSpPr>
        <p:spPr>
          <a:ln/>
        </p:spPr>
        <p:txBody>
          <a:bodyPr/>
          <a:lstStyle>
            <a:lvl1pPr>
              <a:defRPr/>
            </a:lvl1pPr>
          </a:lstStyle>
          <a:p>
            <a:fld id="{8C642FB2-6944-458E-8A6B-5D9BCDCBE519}" type="slidenum">
              <a:rPr lang="en-US" altLang="zh-CN"/>
              <a:pPr/>
              <a:t>‹#›</a:t>
            </a:fld>
            <a:endParaRPr lang="zh-CN"/>
          </a:p>
        </p:txBody>
      </p:sp>
    </p:spTree>
    <p:extLst>
      <p:ext uri="{BB962C8B-B14F-4D97-AF65-F5344CB8AC3E}">
        <p14:creationId xmlns:p14="http://schemas.microsoft.com/office/powerpoint/2010/main" val="106580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8196">
            <a:extLst>
              <a:ext uri="{FF2B5EF4-FFF2-40B4-BE49-F238E27FC236}">
                <a16:creationId xmlns:a16="http://schemas.microsoft.com/office/drawing/2014/main" id="{3905E856-2F2A-427B-B761-BE6517103BC0}"/>
              </a:ext>
            </a:extLst>
          </p:cNvPr>
          <p:cNvSpPr>
            <a:spLocks noGrp="1"/>
          </p:cNvSpPr>
          <p:nvPr>
            <p:ph type="dt" sz="half" idx="10"/>
          </p:nvPr>
        </p:nvSpPr>
        <p:spPr>
          <a:ln/>
        </p:spPr>
        <p:txBody>
          <a:bodyPr/>
          <a:lstStyle>
            <a:lvl1pPr>
              <a:defRPr/>
            </a:lvl1pPr>
          </a:lstStyle>
          <a:p>
            <a:endParaRPr lang="zh-CN" altLang="en-US"/>
          </a:p>
        </p:txBody>
      </p:sp>
      <p:sp>
        <p:nvSpPr>
          <p:cNvPr id="8" name="页脚占位符 8197">
            <a:extLst>
              <a:ext uri="{FF2B5EF4-FFF2-40B4-BE49-F238E27FC236}">
                <a16:creationId xmlns:a16="http://schemas.microsoft.com/office/drawing/2014/main" id="{6A98F1DC-749D-471D-B023-7A09FF43FEF1}"/>
              </a:ext>
            </a:extLst>
          </p:cNvPr>
          <p:cNvSpPr>
            <a:spLocks noGrp="1"/>
          </p:cNvSpPr>
          <p:nvPr>
            <p:ph type="ftr" sz="quarter" idx="11"/>
          </p:nvPr>
        </p:nvSpPr>
        <p:spPr>
          <a:ln/>
        </p:spPr>
        <p:txBody>
          <a:bodyPr/>
          <a:lstStyle>
            <a:lvl1pPr>
              <a:defRPr/>
            </a:lvl1pPr>
          </a:lstStyle>
          <a:p>
            <a:endParaRPr lang="zh-CN"/>
          </a:p>
        </p:txBody>
      </p:sp>
      <p:sp>
        <p:nvSpPr>
          <p:cNvPr id="9" name="灯片编号占位符 8198">
            <a:extLst>
              <a:ext uri="{FF2B5EF4-FFF2-40B4-BE49-F238E27FC236}">
                <a16:creationId xmlns:a16="http://schemas.microsoft.com/office/drawing/2014/main" id="{1338CD02-E5EA-49F9-ABF8-ADAC80FF23FC}"/>
              </a:ext>
            </a:extLst>
          </p:cNvPr>
          <p:cNvSpPr>
            <a:spLocks noGrp="1"/>
          </p:cNvSpPr>
          <p:nvPr>
            <p:ph type="sldNum" sz="quarter" idx="12"/>
          </p:nvPr>
        </p:nvSpPr>
        <p:spPr>
          <a:ln/>
        </p:spPr>
        <p:txBody>
          <a:bodyPr/>
          <a:lstStyle>
            <a:lvl1pPr>
              <a:defRPr/>
            </a:lvl1pPr>
          </a:lstStyle>
          <a:p>
            <a:fld id="{45082E5D-04AE-4062-9D63-505220EF20C6}" type="slidenum">
              <a:rPr lang="en-US" altLang="zh-CN"/>
              <a:pPr/>
              <a:t>‹#›</a:t>
            </a:fld>
            <a:endParaRPr lang="zh-CN"/>
          </a:p>
        </p:txBody>
      </p:sp>
    </p:spTree>
    <p:extLst>
      <p:ext uri="{BB962C8B-B14F-4D97-AF65-F5344CB8AC3E}">
        <p14:creationId xmlns:p14="http://schemas.microsoft.com/office/powerpoint/2010/main" val="252851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8196">
            <a:extLst>
              <a:ext uri="{FF2B5EF4-FFF2-40B4-BE49-F238E27FC236}">
                <a16:creationId xmlns:a16="http://schemas.microsoft.com/office/drawing/2014/main" id="{B818D607-ABE5-4A42-84C5-29D7AECAA849}"/>
              </a:ext>
            </a:extLst>
          </p:cNvPr>
          <p:cNvSpPr>
            <a:spLocks noGrp="1"/>
          </p:cNvSpPr>
          <p:nvPr>
            <p:ph type="dt" sz="half" idx="10"/>
          </p:nvPr>
        </p:nvSpPr>
        <p:spPr>
          <a:ln/>
        </p:spPr>
        <p:txBody>
          <a:bodyPr/>
          <a:lstStyle>
            <a:lvl1pPr>
              <a:defRPr/>
            </a:lvl1pPr>
          </a:lstStyle>
          <a:p>
            <a:endParaRPr lang="zh-CN" altLang="en-US"/>
          </a:p>
        </p:txBody>
      </p:sp>
      <p:sp>
        <p:nvSpPr>
          <p:cNvPr id="4" name="页脚占位符 8197">
            <a:extLst>
              <a:ext uri="{FF2B5EF4-FFF2-40B4-BE49-F238E27FC236}">
                <a16:creationId xmlns:a16="http://schemas.microsoft.com/office/drawing/2014/main" id="{64C5D9FB-6DAB-4945-839A-D631949290BC}"/>
              </a:ext>
            </a:extLst>
          </p:cNvPr>
          <p:cNvSpPr>
            <a:spLocks noGrp="1"/>
          </p:cNvSpPr>
          <p:nvPr>
            <p:ph type="ftr" sz="quarter" idx="11"/>
          </p:nvPr>
        </p:nvSpPr>
        <p:spPr>
          <a:ln/>
        </p:spPr>
        <p:txBody>
          <a:bodyPr/>
          <a:lstStyle>
            <a:lvl1pPr>
              <a:defRPr/>
            </a:lvl1pPr>
          </a:lstStyle>
          <a:p>
            <a:endParaRPr lang="zh-CN"/>
          </a:p>
        </p:txBody>
      </p:sp>
      <p:sp>
        <p:nvSpPr>
          <p:cNvPr id="5" name="灯片编号占位符 8198">
            <a:extLst>
              <a:ext uri="{FF2B5EF4-FFF2-40B4-BE49-F238E27FC236}">
                <a16:creationId xmlns:a16="http://schemas.microsoft.com/office/drawing/2014/main" id="{CE42B47A-AD98-4BC5-8921-1E8BC298832B}"/>
              </a:ext>
            </a:extLst>
          </p:cNvPr>
          <p:cNvSpPr>
            <a:spLocks noGrp="1"/>
          </p:cNvSpPr>
          <p:nvPr>
            <p:ph type="sldNum" sz="quarter" idx="12"/>
          </p:nvPr>
        </p:nvSpPr>
        <p:spPr>
          <a:ln/>
        </p:spPr>
        <p:txBody>
          <a:bodyPr/>
          <a:lstStyle>
            <a:lvl1pPr>
              <a:defRPr/>
            </a:lvl1pPr>
          </a:lstStyle>
          <a:p>
            <a:fld id="{03C58471-48B7-4EA0-A645-D8E7644F0B53}" type="slidenum">
              <a:rPr lang="en-US" altLang="zh-CN"/>
              <a:pPr/>
              <a:t>‹#›</a:t>
            </a:fld>
            <a:endParaRPr lang="zh-CN"/>
          </a:p>
        </p:txBody>
      </p:sp>
    </p:spTree>
    <p:extLst>
      <p:ext uri="{BB962C8B-B14F-4D97-AF65-F5344CB8AC3E}">
        <p14:creationId xmlns:p14="http://schemas.microsoft.com/office/powerpoint/2010/main" val="65479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8196">
            <a:extLst>
              <a:ext uri="{FF2B5EF4-FFF2-40B4-BE49-F238E27FC236}">
                <a16:creationId xmlns:a16="http://schemas.microsoft.com/office/drawing/2014/main" id="{470584E7-594A-4231-9181-15666DA40B8F}"/>
              </a:ext>
            </a:extLst>
          </p:cNvPr>
          <p:cNvSpPr>
            <a:spLocks noGrp="1"/>
          </p:cNvSpPr>
          <p:nvPr>
            <p:ph type="dt" sz="half" idx="10"/>
          </p:nvPr>
        </p:nvSpPr>
        <p:spPr>
          <a:ln/>
        </p:spPr>
        <p:txBody>
          <a:bodyPr/>
          <a:lstStyle>
            <a:lvl1pPr>
              <a:defRPr/>
            </a:lvl1pPr>
          </a:lstStyle>
          <a:p>
            <a:endParaRPr lang="zh-CN" altLang="en-US"/>
          </a:p>
        </p:txBody>
      </p:sp>
      <p:sp>
        <p:nvSpPr>
          <p:cNvPr id="3" name="页脚占位符 8197">
            <a:extLst>
              <a:ext uri="{FF2B5EF4-FFF2-40B4-BE49-F238E27FC236}">
                <a16:creationId xmlns:a16="http://schemas.microsoft.com/office/drawing/2014/main" id="{4EDAF0C5-B4D0-4AB9-BBE1-CF3931B0F43A}"/>
              </a:ext>
            </a:extLst>
          </p:cNvPr>
          <p:cNvSpPr>
            <a:spLocks noGrp="1"/>
          </p:cNvSpPr>
          <p:nvPr>
            <p:ph type="ftr" sz="quarter" idx="11"/>
          </p:nvPr>
        </p:nvSpPr>
        <p:spPr>
          <a:ln/>
        </p:spPr>
        <p:txBody>
          <a:bodyPr/>
          <a:lstStyle>
            <a:lvl1pPr>
              <a:defRPr/>
            </a:lvl1pPr>
          </a:lstStyle>
          <a:p>
            <a:endParaRPr lang="zh-CN"/>
          </a:p>
        </p:txBody>
      </p:sp>
      <p:sp>
        <p:nvSpPr>
          <p:cNvPr id="4" name="灯片编号占位符 8198">
            <a:extLst>
              <a:ext uri="{FF2B5EF4-FFF2-40B4-BE49-F238E27FC236}">
                <a16:creationId xmlns:a16="http://schemas.microsoft.com/office/drawing/2014/main" id="{9D6FCFF6-C6A8-49AC-804F-E35E7B79F1CA}"/>
              </a:ext>
            </a:extLst>
          </p:cNvPr>
          <p:cNvSpPr>
            <a:spLocks noGrp="1"/>
          </p:cNvSpPr>
          <p:nvPr>
            <p:ph type="sldNum" sz="quarter" idx="12"/>
          </p:nvPr>
        </p:nvSpPr>
        <p:spPr>
          <a:ln/>
        </p:spPr>
        <p:txBody>
          <a:bodyPr/>
          <a:lstStyle>
            <a:lvl1pPr>
              <a:defRPr/>
            </a:lvl1pPr>
          </a:lstStyle>
          <a:p>
            <a:fld id="{F379E4D9-0AEC-4056-9D57-692978CCEF41}" type="slidenum">
              <a:rPr lang="en-US" altLang="zh-CN"/>
              <a:pPr/>
              <a:t>‹#›</a:t>
            </a:fld>
            <a:endParaRPr lang="zh-CN"/>
          </a:p>
        </p:txBody>
      </p:sp>
    </p:spTree>
    <p:extLst>
      <p:ext uri="{BB962C8B-B14F-4D97-AF65-F5344CB8AC3E}">
        <p14:creationId xmlns:p14="http://schemas.microsoft.com/office/powerpoint/2010/main" val="177258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00392F18-0351-4BD8-A29F-772F2B634B09}"/>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C0A4E2FB-0AE1-42D7-A650-71A1A0CA7C24}"/>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EBDCCAF6-B450-4BB2-9BCB-FE6D511DDD19}"/>
              </a:ext>
            </a:extLst>
          </p:cNvPr>
          <p:cNvSpPr>
            <a:spLocks noGrp="1"/>
          </p:cNvSpPr>
          <p:nvPr>
            <p:ph type="sldNum" sz="quarter" idx="12"/>
          </p:nvPr>
        </p:nvSpPr>
        <p:spPr>
          <a:ln/>
        </p:spPr>
        <p:txBody>
          <a:bodyPr/>
          <a:lstStyle>
            <a:lvl1pPr>
              <a:defRPr/>
            </a:lvl1pPr>
          </a:lstStyle>
          <a:p>
            <a:fld id="{3DBF958F-E0D0-40E6-A450-DB02A8A1DD42}" type="slidenum">
              <a:rPr lang="en-US" altLang="zh-CN"/>
              <a:pPr/>
              <a:t>‹#›</a:t>
            </a:fld>
            <a:endParaRPr lang="zh-CN"/>
          </a:p>
        </p:txBody>
      </p:sp>
    </p:spTree>
    <p:extLst>
      <p:ext uri="{BB962C8B-B14F-4D97-AF65-F5344CB8AC3E}">
        <p14:creationId xmlns:p14="http://schemas.microsoft.com/office/powerpoint/2010/main" val="186634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9FC4CB16-81BF-43C9-83AC-95C705942ACA}"/>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B7E70E64-DE79-4538-9A25-A8B8F9685814}"/>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30395B60-0206-4ED3-BD24-4E1A7F3030BE}"/>
              </a:ext>
            </a:extLst>
          </p:cNvPr>
          <p:cNvSpPr>
            <a:spLocks noGrp="1"/>
          </p:cNvSpPr>
          <p:nvPr>
            <p:ph type="sldNum" sz="quarter" idx="12"/>
          </p:nvPr>
        </p:nvSpPr>
        <p:spPr>
          <a:ln/>
        </p:spPr>
        <p:txBody>
          <a:bodyPr/>
          <a:lstStyle>
            <a:lvl1pPr>
              <a:defRPr/>
            </a:lvl1pPr>
          </a:lstStyle>
          <a:p>
            <a:fld id="{FAD66F65-F5FD-41FB-AD17-8BB40AB2B8E2}" type="slidenum">
              <a:rPr lang="en-US" altLang="zh-CN"/>
              <a:pPr/>
              <a:t>‹#›</a:t>
            </a:fld>
            <a:endParaRPr lang="zh-CN"/>
          </a:p>
        </p:txBody>
      </p:sp>
    </p:spTree>
    <p:extLst>
      <p:ext uri="{BB962C8B-B14F-4D97-AF65-F5344CB8AC3E}">
        <p14:creationId xmlns:p14="http://schemas.microsoft.com/office/powerpoint/2010/main" val="21599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193" descr="USTC-BIGLOG">
            <a:extLst>
              <a:ext uri="{FF2B5EF4-FFF2-40B4-BE49-F238E27FC236}">
                <a16:creationId xmlns:a16="http://schemas.microsoft.com/office/drawing/2014/main" id="{523F8B3A-F2CF-4F55-B15D-3344CFD5F9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 8194">
            <a:extLst>
              <a:ext uri="{FF2B5EF4-FFF2-40B4-BE49-F238E27FC236}">
                <a16:creationId xmlns:a16="http://schemas.microsoft.com/office/drawing/2014/main" id="{788D0ED3-04E3-4751-97D5-96D19EE6B47C}"/>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8195">
            <a:extLst>
              <a:ext uri="{FF2B5EF4-FFF2-40B4-BE49-F238E27FC236}">
                <a16:creationId xmlns:a16="http://schemas.microsoft.com/office/drawing/2014/main" id="{984F02B6-044F-438A-81D0-5E4C4751F11B}"/>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日期占位符 8196">
            <a:extLst>
              <a:ext uri="{FF2B5EF4-FFF2-40B4-BE49-F238E27FC236}">
                <a16:creationId xmlns:a16="http://schemas.microsoft.com/office/drawing/2014/main" id="{CA8BB82D-E61D-4BD0-8E1B-DA7312F585C9}"/>
              </a:ext>
            </a:extLst>
          </p:cNvPr>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endParaRPr lang="zh-CN" altLang="en-US"/>
          </a:p>
        </p:txBody>
      </p:sp>
      <p:sp>
        <p:nvSpPr>
          <p:cNvPr id="8198" name="页脚占位符 8197">
            <a:extLst>
              <a:ext uri="{FF2B5EF4-FFF2-40B4-BE49-F238E27FC236}">
                <a16:creationId xmlns:a16="http://schemas.microsoft.com/office/drawing/2014/main" id="{D3533BD4-68B1-45E1-BDA9-240B06A2454D}"/>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endParaRPr lang="zh-CN"/>
          </a:p>
        </p:txBody>
      </p:sp>
      <p:sp>
        <p:nvSpPr>
          <p:cNvPr id="8199" name="灯片编号占位符 8198">
            <a:extLst>
              <a:ext uri="{FF2B5EF4-FFF2-40B4-BE49-F238E27FC236}">
                <a16:creationId xmlns:a16="http://schemas.microsoft.com/office/drawing/2014/main" id="{48C3BFE0-EB18-49C4-8580-D5169ECEE3F5}"/>
              </a:ext>
            </a:extLst>
          </p:cNvPr>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Arial" panose="020B0604020202020204" pitchFamily="34" charset="0"/>
                <a:cs typeface="+mn-ea"/>
              </a:defRPr>
            </a:lvl1pPr>
          </a:lstStyle>
          <a:p>
            <a:fld id="{482A1CCB-B26E-4EFA-8625-8E5AF7B9B3C4}"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sldLayoutIdLst>
    <p:sldLayoutId id="2147483692" r:id="rId1"/>
    <p:sldLayoutId id="2147483691" r:id="rId2"/>
    <p:sldLayoutId id="2147483690" r:id="rId3"/>
    <p:sldLayoutId id="2147483689" r:id="rId4"/>
    <p:sldLayoutId id="2147483688" r:id="rId5"/>
    <p:sldLayoutId id="2147483687" r:id="rId6"/>
    <p:sldLayoutId id="2147483686" r:id="rId7"/>
    <p:sldLayoutId id="2147483685" r:id="rId8"/>
    <p:sldLayoutId id="2147483684" r:id="rId9"/>
    <p:sldLayoutId id="2147483683" r:id="rId10"/>
    <p:sldLayoutId id="2147483682" r:id="rId11"/>
    <p:sldLayoutId id="2147483681" r:id="rId12"/>
    <p:sldLayoutId id="2147483680" r:id="rId13"/>
    <p:sldLayoutId id="2147483679" r:id="rId14"/>
    <p:sldLayoutId id="2147483678" r:id="rId15"/>
  </p:sldLayoutIdLst>
  <p:txStyles>
    <p:title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5.jpeg"/><Relationship Id="rId4" Type="http://schemas.openxmlformats.org/officeDocument/2006/relationships/image" Target="../media/image4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3.w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4.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xu/&#25945;&#23398;/&#35745;&#31639;&#26426;&#32452;&#25104;&#21407;&#29702;/&#32452;&#25104;&#21407;&#29702;&#22791;&#35838;&#36164;&#26009;/&#32452;&#25104;&#21407;&#29702;&#35838;&#20214;A/Chap04/4.2.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br>
              <a:rPr lang="en-US" altLang="zh-CN" sz="3600" b="0" dirty="0"/>
            </a:br>
            <a:br>
              <a:rPr lang="zh-CN" altLang="en-US" sz="3600" b="0" dirty="0"/>
            </a:br>
            <a:br>
              <a:rPr lang="en-US" altLang="zh-CN" sz="3600" b="0" dirty="0"/>
            </a:br>
            <a:r>
              <a:rPr lang="zh-CN" altLang="en-US" sz="3600" b="0" dirty="0"/>
              <a:t>第四篇   指令系统</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2769">
            <a:extLst>
              <a:ext uri="{FF2B5EF4-FFF2-40B4-BE49-F238E27FC236}">
                <a16:creationId xmlns:a16="http://schemas.microsoft.com/office/drawing/2014/main" id="{A1DA0B90-C448-432C-BEA2-EA2D0039FF94}"/>
              </a:ext>
            </a:extLst>
          </p:cNvPr>
          <p:cNvSpPr>
            <a:spLocks noGrp="1" noChangeArrowheads="1"/>
          </p:cNvSpPr>
          <p:nvPr>
            <p:ph type="title"/>
          </p:nvPr>
        </p:nvSpPr>
        <p:spPr>
          <a:xfrm>
            <a:off x="323850" y="404813"/>
            <a:ext cx="7543800" cy="576262"/>
          </a:xfrm>
        </p:spPr>
        <p:txBody>
          <a:bodyPr lIns="92075" tIns="46038" rIns="92075" bIns="46038"/>
          <a:lstStyle/>
          <a:p>
            <a:r>
              <a:rPr lang="en-US" altLang="zh-CN"/>
              <a:t>Instruction Set Architecture</a:t>
            </a:r>
          </a:p>
        </p:txBody>
      </p:sp>
      <p:grpSp>
        <p:nvGrpSpPr>
          <p:cNvPr id="22530" name="组合 32770">
            <a:extLst>
              <a:ext uri="{FF2B5EF4-FFF2-40B4-BE49-F238E27FC236}">
                <a16:creationId xmlns:a16="http://schemas.microsoft.com/office/drawing/2014/main" id="{473CD73C-7278-4182-9B68-6241E8B2E97F}"/>
              </a:ext>
            </a:extLst>
          </p:cNvPr>
          <p:cNvGrpSpPr>
            <a:grpSpLocks/>
          </p:cNvGrpSpPr>
          <p:nvPr/>
        </p:nvGrpSpPr>
        <p:grpSpPr bwMode="auto">
          <a:xfrm>
            <a:off x="946150" y="2292350"/>
            <a:ext cx="7143750" cy="3575050"/>
            <a:chOff x="596" y="1444"/>
            <a:chExt cx="4500" cy="2252"/>
          </a:xfrm>
        </p:grpSpPr>
        <p:sp>
          <p:nvSpPr>
            <p:cNvPr id="22531" name="矩形 32771">
              <a:extLst>
                <a:ext uri="{FF2B5EF4-FFF2-40B4-BE49-F238E27FC236}">
                  <a16:creationId xmlns:a16="http://schemas.microsoft.com/office/drawing/2014/main" id="{CD7D9F64-CA9B-45F2-BC7A-828605EC93FD}"/>
                </a:ext>
              </a:extLst>
            </p:cNvPr>
            <p:cNvSpPr>
              <a:spLocks noChangeArrowheads="1"/>
            </p:cNvSpPr>
            <p:nvPr/>
          </p:nvSpPr>
          <p:spPr bwMode="auto">
            <a:xfrm>
              <a:off x="880" y="2308"/>
              <a:ext cx="4216" cy="280"/>
            </a:xfrm>
            <a:prstGeom prst="rect">
              <a:avLst/>
            </a:prstGeom>
            <a:pattFill prst="horzBrick">
              <a:fgClr>
                <a:schemeClr val="accent1"/>
              </a:fgClr>
              <a:bgClr>
                <a:schemeClr val="bg1"/>
              </a:bgClr>
            </a:pattFill>
            <a:ln w="12700">
              <a:solidFill>
                <a:schemeClr val="tx1"/>
              </a:solidFill>
              <a:prstDash val="sysDot"/>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2" name="椭圆 32772">
              <a:extLst>
                <a:ext uri="{FF2B5EF4-FFF2-40B4-BE49-F238E27FC236}">
                  <a16:creationId xmlns:a16="http://schemas.microsoft.com/office/drawing/2014/main" id="{ACC36659-B615-4A4D-ABD3-8C7D6A84E7CB}"/>
                </a:ext>
              </a:extLst>
            </p:cNvPr>
            <p:cNvSpPr>
              <a:spLocks noChangeArrowheads="1"/>
            </p:cNvSpPr>
            <p:nvPr/>
          </p:nvSpPr>
          <p:spPr bwMode="auto">
            <a:xfrm>
              <a:off x="2416" y="1444"/>
              <a:ext cx="232" cy="184"/>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3" name="直接连接符 32773">
              <a:extLst>
                <a:ext uri="{FF2B5EF4-FFF2-40B4-BE49-F238E27FC236}">
                  <a16:creationId xmlns:a16="http://schemas.microsoft.com/office/drawing/2014/main" id="{6DA5FA5D-B16A-4484-9B6E-F913958DEA18}"/>
                </a:ext>
              </a:extLst>
            </p:cNvPr>
            <p:cNvSpPr>
              <a:spLocks noChangeShapeType="1"/>
            </p:cNvSpPr>
            <p:nvPr/>
          </p:nvSpPr>
          <p:spPr bwMode="auto">
            <a:xfrm flipH="1">
              <a:off x="2508" y="1632"/>
              <a:ext cx="48" cy="38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4" name="直接连接符 32774">
              <a:extLst>
                <a:ext uri="{FF2B5EF4-FFF2-40B4-BE49-F238E27FC236}">
                  <a16:creationId xmlns:a16="http://schemas.microsoft.com/office/drawing/2014/main" id="{DB26CC25-2258-42A3-A44B-96FEDEFEC2E0}"/>
                </a:ext>
              </a:extLst>
            </p:cNvPr>
            <p:cNvSpPr>
              <a:spLocks noChangeShapeType="1"/>
            </p:cNvSpPr>
            <p:nvPr/>
          </p:nvSpPr>
          <p:spPr bwMode="auto">
            <a:xfrm>
              <a:off x="2508" y="2016"/>
              <a:ext cx="144"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5" name="直接连接符 32775">
              <a:extLst>
                <a:ext uri="{FF2B5EF4-FFF2-40B4-BE49-F238E27FC236}">
                  <a16:creationId xmlns:a16="http://schemas.microsoft.com/office/drawing/2014/main" id="{D01591A6-FEFE-4C7D-98F0-C19355E72DFC}"/>
                </a:ext>
              </a:extLst>
            </p:cNvPr>
            <p:cNvSpPr>
              <a:spLocks noChangeShapeType="1"/>
            </p:cNvSpPr>
            <p:nvPr/>
          </p:nvSpPr>
          <p:spPr bwMode="auto">
            <a:xfrm>
              <a:off x="2652" y="2016"/>
              <a:ext cx="0" cy="19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6" name="直接连接符 32776">
              <a:extLst>
                <a:ext uri="{FF2B5EF4-FFF2-40B4-BE49-F238E27FC236}">
                  <a16:creationId xmlns:a16="http://schemas.microsoft.com/office/drawing/2014/main" id="{FEC185F0-A7F8-43FB-BF69-3D12C2D74733}"/>
                </a:ext>
              </a:extLst>
            </p:cNvPr>
            <p:cNvSpPr>
              <a:spLocks noChangeShapeType="1"/>
            </p:cNvSpPr>
            <p:nvPr/>
          </p:nvSpPr>
          <p:spPr bwMode="auto">
            <a:xfrm>
              <a:off x="2652" y="2208"/>
              <a:ext cx="48"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7" name="直接连接符 32777">
              <a:extLst>
                <a:ext uri="{FF2B5EF4-FFF2-40B4-BE49-F238E27FC236}">
                  <a16:creationId xmlns:a16="http://schemas.microsoft.com/office/drawing/2014/main" id="{B33F4CDC-8FE0-474C-9F9C-09EF48371126}"/>
                </a:ext>
              </a:extLst>
            </p:cNvPr>
            <p:cNvSpPr>
              <a:spLocks noChangeShapeType="1"/>
            </p:cNvSpPr>
            <p:nvPr/>
          </p:nvSpPr>
          <p:spPr bwMode="auto">
            <a:xfrm flipH="1">
              <a:off x="2412" y="2016"/>
              <a:ext cx="96" cy="24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8" name="直接连接符 32778">
              <a:extLst>
                <a:ext uri="{FF2B5EF4-FFF2-40B4-BE49-F238E27FC236}">
                  <a16:creationId xmlns:a16="http://schemas.microsoft.com/office/drawing/2014/main" id="{24A1C8E7-A92E-46A2-AA74-B807E3265945}"/>
                </a:ext>
              </a:extLst>
            </p:cNvPr>
            <p:cNvSpPr>
              <a:spLocks noChangeShapeType="1"/>
            </p:cNvSpPr>
            <p:nvPr/>
          </p:nvSpPr>
          <p:spPr bwMode="auto">
            <a:xfrm flipH="1">
              <a:off x="2268" y="2256"/>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32779">
              <a:extLst>
                <a:ext uri="{FF2B5EF4-FFF2-40B4-BE49-F238E27FC236}">
                  <a16:creationId xmlns:a16="http://schemas.microsoft.com/office/drawing/2014/main" id="{7ACA4BD8-E73A-4E61-BEB9-2EFCACFE7C83}"/>
                </a:ext>
              </a:extLst>
            </p:cNvPr>
            <p:cNvSpPr>
              <a:spLocks noChangeShapeType="1"/>
            </p:cNvSpPr>
            <p:nvPr/>
          </p:nvSpPr>
          <p:spPr bwMode="auto">
            <a:xfrm>
              <a:off x="2556" y="1776"/>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32780">
              <a:extLst>
                <a:ext uri="{FF2B5EF4-FFF2-40B4-BE49-F238E27FC236}">
                  <a16:creationId xmlns:a16="http://schemas.microsoft.com/office/drawing/2014/main" id="{D7BA451E-A6D3-46E5-BE80-829C1F6009ED}"/>
                </a:ext>
              </a:extLst>
            </p:cNvPr>
            <p:cNvSpPr>
              <a:spLocks noChangeShapeType="1"/>
            </p:cNvSpPr>
            <p:nvPr/>
          </p:nvSpPr>
          <p:spPr bwMode="auto">
            <a:xfrm flipV="1">
              <a:off x="2700" y="1776"/>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1" name="直接连接符 32781">
              <a:extLst>
                <a:ext uri="{FF2B5EF4-FFF2-40B4-BE49-F238E27FC236}">
                  <a16:creationId xmlns:a16="http://schemas.microsoft.com/office/drawing/2014/main" id="{25BF34BD-8036-4117-94D4-9152AAAEAD05}"/>
                </a:ext>
              </a:extLst>
            </p:cNvPr>
            <p:cNvSpPr>
              <a:spLocks noChangeShapeType="1"/>
            </p:cNvSpPr>
            <p:nvPr/>
          </p:nvSpPr>
          <p:spPr bwMode="auto">
            <a:xfrm>
              <a:off x="2508" y="1728"/>
              <a:ext cx="144"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2" name="直接连接符 32782">
              <a:extLst>
                <a:ext uri="{FF2B5EF4-FFF2-40B4-BE49-F238E27FC236}">
                  <a16:creationId xmlns:a16="http://schemas.microsoft.com/office/drawing/2014/main" id="{AEF0A72E-631F-417D-8038-C45A488D8CFC}"/>
                </a:ext>
              </a:extLst>
            </p:cNvPr>
            <p:cNvSpPr>
              <a:spLocks noChangeShapeType="1"/>
            </p:cNvSpPr>
            <p:nvPr/>
          </p:nvSpPr>
          <p:spPr bwMode="auto">
            <a:xfrm flipV="1">
              <a:off x="2652" y="1632"/>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3" name="椭圆 32783">
              <a:extLst>
                <a:ext uri="{FF2B5EF4-FFF2-40B4-BE49-F238E27FC236}">
                  <a16:creationId xmlns:a16="http://schemas.microsoft.com/office/drawing/2014/main" id="{125357E3-E95B-4751-B73C-081EB95B620D}"/>
                </a:ext>
              </a:extLst>
            </p:cNvPr>
            <p:cNvSpPr>
              <a:spLocks noChangeArrowheads="1"/>
            </p:cNvSpPr>
            <p:nvPr/>
          </p:nvSpPr>
          <p:spPr bwMode="auto">
            <a:xfrm>
              <a:off x="3280" y="1492"/>
              <a:ext cx="232" cy="184"/>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4" name="直接连接符 32784">
              <a:extLst>
                <a:ext uri="{FF2B5EF4-FFF2-40B4-BE49-F238E27FC236}">
                  <a16:creationId xmlns:a16="http://schemas.microsoft.com/office/drawing/2014/main" id="{74CB152B-93E4-4B58-8427-9B029C4CADF6}"/>
                </a:ext>
              </a:extLst>
            </p:cNvPr>
            <p:cNvSpPr>
              <a:spLocks noChangeShapeType="1"/>
            </p:cNvSpPr>
            <p:nvPr/>
          </p:nvSpPr>
          <p:spPr bwMode="auto">
            <a:xfrm>
              <a:off x="3420" y="1680"/>
              <a:ext cx="48" cy="43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直接连接符 32785">
              <a:extLst>
                <a:ext uri="{FF2B5EF4-FFF2-40B4-BE49-F238E27FC236}">
                  <a16:creationId xmlns:a16="http://schemas.microsoft.com/office/drawing/2014/main" id="{198844BD-5A33-44EE-AF44-8869FB6F876A}"/>
                </a:ext>
              </a:extLst>
            </p:cNvPr>
            <p:cNvSpPr>
              <a:spLocks noChangeShapeType="1"/>
            </p:cNvSpPr>
            <p:nvPr/>
          </p:nvSpPr>
          <p:spPr bwMode="auto">
            <a:xfrm flipH="1">
              <a:off x="3276" y="2064"/>
              <a:ext cx="192"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6" name="直接连接符 32786">
              <a:extLst>
                <a:ext uri="{FF2B5EF4-FFF2-40B4-BE49-F238E27FC236}">
                  <a16:creationId xmlns:a16="http://schemas.microsoft.com/office/drawing/2014/main" id="{2FF972AD-9BB5-4439-9134-B8E6E69AC4E6}"/>
                </a:ext>
              </a:extLst>
            </p:cNvPr>
            <p:cNvSpPr>
              <a:spLocks noChangeShapeType="1"/>
            </p:cNvSpPr>
            <p:nvPr/>
          </p:nvSpPr>
          <p:spPr bwMode="auto">
            <a:xfrm>
              <a:off x="3276" y="2208"/>
              <a:ext cx="96" cy="19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7" name="直接连接符 32787">
              <a:extLst>
                <a:ext uri="{FF2B5EF4-FFF2-40B4-BE49-F238E27FC236}">
                  <a16:creationId xmlns:a16="http://schemas.microsoft.com/office/drawing/2014/main" id="{2B56753D-9E01-4C57-8A1F-4CD0E81EF29D}"/>
                </a:ext>
              </a:extLst>
            </p:cNvPr>
            <p:cNvSpPr>
              <a:spLocks noChangeShapeType="1"/>
            </p:cNvSpPr>
            <p:nvPr/>
          </p:nvSpPr>
          <p:spPr bwMode="auto">
            <a:xfrm>
              <a:off x="3468" y="2064"/>
              <a:ext cx="192"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8" name="直接连接符 32788">
              <a:extLst>
                <a:ext uri="{FF2B5EF4-FFF2-40B4-BE49-F238E27FC236}">
                  <a16:creationId xmlns:a16="http://schemas.microsoft.com/office/drawing/2014/main" id="{2FE20E4B-615F-4E2C-B60B-822F72F83FC7}"/>
                </a:ext>
              </a:extLst>
            </p:cNvPr>
            <p:cNvSpPr>
              <a:spLocks noChangeShapeType="1"/>
            </p:cNvSpPr>
            <p:nvPr/>
          </p:nvSpPr>
          <p:spPr bwMode="auto">
            <a:xfrm flipV="1">
              <a:off x="3660" y="2112"/>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32789">
              <a:extLst>
                <a:ext uri="{FF2B5EF4-FFF2-40B4-BE49-F238E27FC236}">
                  <a16:creationId xmlns:a16="http://schemas.microsoft.com/office/drawing/2014/main" id="{7019BB57-DE39-44C9-86C9-D4C69ABB3356}"/>
                </a:ext>
              </a:extLst>
            </p:cNvPr>
            <p:cNvSpPr>
              <a:spLocks noChangeShapeType="1"/>
            </p:cNvSpPr>
            <p:nvPr/>
          </p:nvSpPr>
          <p:spPr bwMode="auto">
            <a:xfrm>
              <a:off x="3804" y="2112"/>
              <a:ext cx="48"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2790">
              <a:extLst>
                <a:ext uri="{FF2B5EF4-FFF2-40B4-BE49-F238E27FC236}">
                  <a16:creationId xmlns:a16="http://schemas.microsoft.com/office/drawing/2014/main" id="{6D6A5BFA-F0BE-42E5-BD03-B3A7178F545A}"/>
                </a:ext>
              </a:extLst>
            </p:cNvPr>
            <p:cNvSpPr>
              <a:spLocks noChangeShapeType="1"/>
            </p:cNvSpPr>
            <p:nvPr/>
          </p:nvSpPr>
          <p:spPr bwMode="auto">
            <a:xfrm flipH="1">
              <a:off x="3324" y="1824"/>
              <a:ext cx="96"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1" name="直接连接符 32791">
              <a:extLst>
                <a:ext uri="{FF2B5EF4-FFF2-40B4-BE49-F238E27FC236}">
                  <a16:creationId xmlns:a16="http://schemas.microsoft.com/office/drawing/2014/main" id="{95AD05C9-BA81-4E05-9A5F-B43BC91A6B73}"/>
                </a:ext>
              </a:extLst>
            </p:cNvPr>
            <p:cNvSpPr>
              <a:spLocks noChangeShapeType="1"/>
            </p:cNvSpPr>
            <p:nvPr/>
          </p:nvSpPr>
          <p:spPr bwMode="auto">
            <a:xfrm flipH="1" flipV="1">
              <a:off x="3180" y="1920"/>
              <a:ext cx="144"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2" name="直接连接符 32792">
              <a:extLst>
                <a:ext uri="{FF2B5EF4-FFF2-40B4-BE49-F238E27FC236}">
                  <a16:creationId xmlns:a16="http://schemas.microsoft.com/office/drawing/2014/main" id="{067F5D62-82EC-4F71-86B0-80EEB2208BC7}"/>
                </a:ext>
              </a:extLst>
            </p:cNvPr>
            <p:cNvSpPr>
              <a:spLocks noChangeShapeType="1"/>
            </p:cNvSpPr>
            <p:nvPr/>
          </p:nvSpPr>
          <p:spPr bwMode="auto">
            <a:xfrm flipH="1">
              <a:off x="3228" y="1776"/>
              <a:ext cx="19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3" name="直接连接符 32793">
              <a:extLst>
                <a:ext uri="{FF2B5EF4-FFF2-40B4-BE49-F238E27FC236}">
                  <a16:creationId xmlns:a16="http://schemas.microsoft.com/office/drawing/2014/main" id="{613621AD-B266-41B5-A450-93194A1B1510}"/>
                </a:ext>
              </a:extLst>
            </p:cNvPr>
            <p:cNvSpPr>
              <a:spLocks noChangeShapeType="1"/>
            </p:cNvSpPr>
            <p:nvPr/>
          </p:nvSpPr>
          <p:spPr bwMode="auto">
            <a:xfrm flipH="1" flipV="1">
              <a:off x="3084" y="1680"/>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4" name="直接连接符 32794">
              <a:extLst>
                <a:ext uri="{FF2B5EF4-FFF2-40B4-BE49-F238E27FC236}">
                  <a16:creationId xmlns:a16="http://schemas.microsoft.com/office/drawing/2014/main" id="{CC172D39-7251-4078-9671-518CCD1082ED}"/>
                </a:ext>
              </a:extLst>
            </p:cNvPr>
            <p:cNvSpPr>
              <a:spLocks noChangeShapeType="1"/>
            </p:cNvSpPr>
            <p:nvPr/>
          </p:nvSpPr>
          <p:spPr bwMode="auto">
            <a:xfrm flipV="1">
              <a:off x="3324" y="1584"/>
              <a:ext cx="48"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5" name="直接连接符 32795">
              <a:extLst>
                <a:ext uri="{FF2B5EF4-FFF2-40B4-BE49-F238E27FC236}">
                  <a16:creationId xmlns:a16="http://schemas.microsoft.com/office/drawing/2014/main" id="{3079D4EB-F247-4D51-B8AC-912532387CB2}"/>
                </a:ext>
              </a:extLst>
            </p:cNvPr>
            <p:cNvSpPr>
              <a:spLocks noChangeShapeType="1"/>
            </p:cNvSpPr>
            <p:nvPr/>
          </p:nvSpPr>
          <p:spPr bwMode="auto">
            <a:xfrm flipH="1" flipV="1">
              <a:off x="2508" y="1536"/>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6" name="椭圆 32796">
              <a:extLst>
                <a:ext uri="{FF2B5EF4-FFF2-40B4-BE49-F238E27FC236}">
                  <a16:creationId xmlns:a16="http://schemas.microsoft.com/office/drawing/2014/main" id="{8D697C1A-FB91-44DD-A343-3C826C400423}"/>
                </a:ext>
              </a:extLst>
            </p:cNvPr>
            <p:cNvSpPr>
              <a:spLocks noChangeArrowheads="1"/>
            </p:cNvSpPr>
            <p:nvPr/>
          </p:nvSpPr>
          <p:spPr bwMode="auto">
            <a:xfrm>
              <a:off x="2716" y="2656"/>
              <a:ext cx="400" cy="304"/>
            </a:xfrm>
            <a:prstGeom prst="ellipse">
              <a:avLst/>
            </a:prstGeom>
            <a:noFill/>
            <a:ln w="508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57" name="直接连接符 32797">
              <a:extLst>
                <a:ext uri="{FF2B5EF4-FFF2-40B4-BE49-F238E27FC236}">
                  <a16:creationId xmlns:a16="http://schemas.microsoft.com/office/drawing/2014/main" id="{90BCA7BF-231B-4D73-9D34-81E2A9B795C3}"/>
                </a:ext>
              </a:extLst>
            </p:cNvPr>
            <p:cNvSpPr>
              <a:spLocks noChangeShapeType="1"/>
            </p:cNvSpPr>
            <p:nvPr/>
          </p:nvSpPr>
          <p:spPr bwMode="auto">
            <a:xfrm flipV="1">
              <a:off x="2844" y="2832"/>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8" name="直接连接符 32798">
              <a:extLst>
                <a:ext uri="{FF2B5EF4-FFF2-40B4-BE49-F238E27FC236}">
                  <a16:creationId xmlns:a16="http://schemas.microsoft.com/office/drawing/2014/main" id="{0D4277A8-7073-46B7-828E-3DB6A2228FB2}"/>
                </a:ext>
              </a:extLst>
            </p:cNvPr>
            <p:cNvSpPr>
              <a:spLocks noChangeShapeType="1"/>
            </p:cNvSpPr>
            <p:nvPr/>
          </p:nvSpPr>
          <p:spPr bwMode="auto">
            <a:xfrm>
              <a:off x="2892" y="2832"/>
              <a:ext cx="48"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9" name="直接连接符 32799">
              <a:extLst>
                <a:ext uri="{FF2B5EF4-FFF2-40B4-BE49-F238E27FC236}">
                  <a16:creationId xmlns:a16="http://schemas.microsoft.com/office/drawing/2014/main" id="{4D590E3B-725A-4E06-8646-467E7AD533EF}"/>
                </a:ext>
              </a:extLst>
            </p:cNvPr>
            <p:cNvSpPr>
              <a:spLocks noChangeShapeType="1"/>
            </p:cNvSpPr>
            <p:nvPr/>
          </p:nvSpPr>
          <p:spPr bwMode="auto">
            <a:xfrm>
              <a:off x="2940" y="2832"/>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0" name="直接连接符 32800">
              <a:extLst>
                <a:ext uri="{FF2B5EF4-FFF2-40B4-BE49-F238E27FC236}">
                  <a16:creationId xmlns:a16="http://schemas.microsoft.com/office/drawing/2014/main" id="{53698578-72B5-4EE1-A6B2-8E459EF362F1}"/>
                </a:ext>
              </a:extLst>
            </p:cNvPr>
            <p:cNvSpPr>
              <a:spLocks noChangeShapeType="1"/>
            </p:cNvSpPr>
            <p:nvPr/>
          </p:nvSpPr>
          <p:spPr bwMode="auto">
            <a:xfrm>
              <a:off x="2940" y="2736"/>
              <a:ext cx="96"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1" name="直接连接符 32801">
              <a:extLst>
                <a:ext uri="{FF2B5EF4-FFF2-40B4-BE49-F238E27FC236}">
                  <a16:creationId xmlns:a16="http://schemas.microsoft.com/office/drawing/2014/main" id="{D3C750DE-C1DD-4CE8-BE6D-AF4E624C4F6A}"/>
                </a:ext>
              </a:extLst>
            </p:cNvPr>
            <p:cNvSpPr>
              <a:spLocks noChangeShapeType="1"/>
            </p:cNvSpPr>
            <p:nvPr/>
          </p:nvSpPr>
          <p:spPr bwMode="auto">
            <a:xfrm flipH="1">
              <a:off x="2796" y="2736"/>
              <a:ext cx="48"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2" name="直接连接符 32802">
              <a:extLst>
                <a:ext uri="{FF2B5EF4-FFF2-40B4-BE49-F238E27FC236}">
                  <a16:creationId xmlns:a16="http://schemas.microsoft.com/office/drawing/2014/main" id="{00AA0B64-CB71-4DD6-8866-54434DF7B053}"/>
                </a:ext>
              </a:extLst>
            </p:cNvPr>
            <p:cNvSpPr>
              <a:spLocks noChangeShapeType="1"/>
            </p:cNvSpPr>
            <p:nvPr/>
          </p:nvSpPr>
          <p:spPr bwMode="auto">
            <a:xfrm flipV="1">
              <a:off x="2508" y="3648"/>
              <a:ext cx="0"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3" name="直接连接符 32803">
              <a:extLst>
                <a:ext uri="{FF2B5EF4-FFF2-40B4-BE49-F238E27FC236}">
                  <a16:creationId xmlns:a16="http://schemas.microsoft.com/office/drawing/2014/main" id="{9C9C3127-F980-4D69-B987-3637CBC8E8B2}"/>
                </a:ext>
              </a:extLst>
            </p:cNvPr>
            <p:cNvSpPr>
              <a:spLocks noChangeShapeType="1"/>
            </p:cNvSpPr>
            <p:nvPr/>
          </p:nvSpPr>
          <p:spPr bwMode="auto">
            <a:xfrm>
              <a:off x="2940" y="2976"/>
              <a:ext cx="0" cy="384"/>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4" name="直接连接符 32804">
              <a:extLst>
                <a:ext uri="{FF2B5EF4-FFF2-40B4-BE49-F238E27FC236}">
                  <a16:creationId xmlns:a16="http://schemas.microsoft.com/office/drawing/2014/main" id="{9A555145-C608-4989-813A-07A45FFE43DA}"/>
                </a:ext>
              </a:extLst>
            </p:cNvPr>
            <p:cNvSpPr>
              <a:spLocks noChangeShapeType="1"/>
            </p:cNvSpPr>
            <p:nvPr/>
          </p:nvSpPr>
          <p:spPr bwMode="auto">
            <a:xfrm>
              <a:off x="2940" y="3360"/>
              <a:ext cx="240"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5" name="直接连接符 32805">
              <a:extLst>
                <a:ext uri="{FF2B5EF4-FFF2-40B4-BE49-F238E27FC236}">
                  <a16:creationId xmlns:a16="http://schemas.microsoft.com/office/drawing/2014/main" id="{02B3A75D-15BA-4861-9A43-A6E2BF548425}"/>
                </a:ext>
              </a:extLst>
            </p:cNvPr>
            <p:cNvSpPr>
              <a:spLocks noChangeShapeType="1"/>
            </p:cNvSpPr>
            <p:nvPr/>
          </p:nvSpPr>
          <p:spPr bwMode="auto">
            <a:xfrm>
              <a:off x="3180" y="3360"/>
              <a:ext cx="96" cy="28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6" name="直接连接符 32806">
              <a:extLst>
                <a:ext uri="{FF2B5EF4-FFF2-40B4-BE49-F238E27FC236}">
                  <a16:creationId xmlns:a16="http://schemas.microsoft.com/office/drawing/2014/main" id="{DDACCDC8-4180-4EE0-872C-16ABBABC6BFE}"/>
                </a:ext>
              </a:extLst>
            </p:cNvPr>
            <p:cNvSpPr>
              <a:spLocks noChangeShapeType="1"/>
            </p:cNvSpPr>
            <p:nvPr/>
          </p:nvSpPr>
          <p:spPr bwMode="auto">
            <a:xfrm flipV="1">
              <a:off x="3276" y="3600"/>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7" name="直接连接符 32807">
              <a:extLst>
                <a:ext uri="{FF2B5EF4-FFF2-40B4-BE49-F238E27FC236}">
                  <a16:creationId xmlns:a16="http://schemas.microsoft.com/office/drawing/2014/main" id="{69881867-4232-44F8-9218-230A4C1B0B39}"/>
                </a:ext>
              </a:extLst>
            </p:cNvPr>
            <p:cNvSpPr>
              <a:spLocks noChangeShapeType="1"/>
            </p:cNvSpPr>
            <p:nvPr/>
          </p:nvSpPr>
          <p:spPr bwMode="auto">
            <a:xfrm flipH="1">
              <a:off x="2700" y="3360"/>
              <a:ext cx="240"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8" name="直接连接符 32808">
              <a:extLst>
                <a:ext uri="{FF2B5EF4-FFF2-40B4-BE49-F238E27FC236}">
                  <a16:creationId xmlns:a16="http://schemas.microsoft.com/office/drawing/2014/main" id="{0487F747-ED2F-404C-A654-D48CDD92EB12}"/>
                </a:ext>
              </a:extLst>
            </p:cNvPr>
            <p:cNvSpPr>
              <a:spLocks noChangeShapeType="1"/>
            </p:cNvSpPr>
            <p:nvPr/>
          </p:nvSpPr>
          <p:spPr bwMode="auto">
            <a:xfrm flipH="1">
              <a:off x="2604" y="3408"/>
              <a:ext cx="96" cy="28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9" name="直接连接符 32809">
              <a:extLst>
                <a:ext uri="{FF2B5EF4-FFF2-40B4-BE49-F238E27FC236}">
                  <a16:creationId xmlns:a16="http://schemas.microsoft.com/office/drawing/2014/main" id="{2E24BEA1-19E1-4D36-974D-ED092F9D8C17}"/>
                </a:ext>
              </a:extLst>
            </p:cNvPr>
            <p:cNvSpPr>
              <a:spLocks noChangeShapeType="1"/>
            </p:cNvSpPr>
            <p:nvPr/>
          </p:nvSpPr>
          <p:spPr bwMode="auto">
            <a:xfrm flipH="1">
              <a:off x="2508" y="3696"/>
              <a:ext cx="96"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0" name="直接连接符 32810">
              <a:extLst>
                <a:ext uri="{FF2B5EF4-FFF2-40B4-BE49-F238E27FC236}">
                  <a16:creationId xmlns:a16="http://schemas.microsoft.com/office/drawing/2014/main" id="{755FCF53-4807-49AD-A730-F42793360A23}"/>
                </a:ext>
              </a:extLst>
            </p:cNvPr>
            <p:cNvSpPr>
              <a:spLocks noChangeShapeType="1"/>
            </p:cNvSpPr>
            <p:nvPr/>
          </p:nvSpPr>
          <p:spPr bwMode="auto">
            <a:xfrm>
              <a:off x="2940" y="2976"/>
              <a:ext cx="336"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1" name="直接连接符 32811">
              <a:extLst>
                <a:ext uri="{FF2B5EF4-FFF2-40B4-BE49-F238E27FC236}">
                  <a16:creationId xmlns:a16="http://schemas.microsoft.com/office/drawing/2014/main" id="{6D6AE9E5-809A-46F5-9906-C68DC2563D39}"/>
                </a:ext>
              </a:extLst>
            </p:cNvPr>
            <p:cNvSpPr>
              <a:spLocks noChangeShapeType="1"/>
            </p:cNvSpPr>
            <p:nvPr/>
          </p:nvSpPr>
          <p:spPr bwMode="auto">
            <a:xfrm flipV="1">
              <a:off x="3276" y="2592"/>
              <a:ext cx="240" cy="432"/>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2" name="直接连接符 32812">
              <a:extLst>
                <a:ext uri="{FF2B5EF4-FFF2-40B4-BE49-F238E27FC236}">
                  <a16:creationId xmlns:a16="http://schemas.microsoft.com/office/drawing/2014/main" id="{E7067052-A397-42CE-AB23-FE32ADDD61E8}"/>
                </a:ext>
              </a:extLst>
            </p:cNvPr>
            <p:cNvSpPr>
              <a:spLocks noChangeShapeType="1"/>
            </p:cNvSpPr>
            <p:nvPr/>
          </p:nvSpPr>
          <p:spPr bwMode="auto">
            <a:xfrm>
              <a:off x="3516" y="2592"/>
              <a:ext cx="144"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3" name="直接连接符 32813">
              <a:extLst>
                <a:ext uri="{FF2B5EF4-FFF2-40B4-BE49-F238E27FC236}">
                  <a16:creationId xmlns:a16="http://schemas.microsoft.com/office/drawing/2014/main" id="{236C0FD9-9572-4510-BDFF-93F7B5D2192B}"/>
                </a:ext>
              </a:extLst>
            </p:cNvPr>
            <p:cNvSpPr>
              <a:spLocks noChangeShapeType="1"/>
            </p:cNvSpPr>
            <p:nvPr/>
          </p:nvSpPr>
          <p:spPr bwMode="auto">
            <a:xfrm flipH="1">
              <a:off x="2652" y="3024"/>
              <a:ext cx="28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4" name="直接连接符 32814">
              <a:extLst>
                <a:ext uri="{FF2B5EF4-FFF2-40B4-BE49-F238E27FC236}">
                  <a16:creationId xmlns:a16="http://schemas.microsoft.com/office/drawing/2014/main" id="{467DC554-6ECD-495C-8AD4-0C904F4BC0B2}"/>
                </a:ext>
              </a:extLst>
            </p:cNvPr>
            <p:cNvSpPr>
              <a:spLocks noChangeShapeType="1"/>
            </p:cNvSpPr>
            <p:nvPr/>
          </p:nvSpPr>
          <p:spPr bwMode="auto">
            <a:xfrm flipH="1" flipV="1">
              <a:off x="2316" y="2592"/>
              <a:ext cx="336" cy="48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5" name="直接连接符 32815">
              <a:extLst>
                <a:ext uri="{FF2B5EF4-FFF2-40B4-BE49-F238E27FC236}">
                  <a16:creationId xmlns:a16="http://schemas.microsoft.com/office/drawing/2014/main" id="{2C3D77E4-B332-4375-8342-E1763CA26ED8}"/>
                </a:ext>
              </a:extLst>
            </p:cNvPr>
            <p:cNvSpPr>
              <a:spLocks noChangeShapeType="1"/>
            </p:cNvSpPr>
            <p:nvPr/>
          </p:nvSpPr>
          <p:spPr bwMode="auto">
            <a:xfrm flipH="1">
              <a:off x="2172" y="2592"/>
              <a:ext cx="144"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useBgFill="1">
          <p:nvSpPr>
            <p:cNvPr id="22576" name="矩形 32816">
              <a:extLst>
                <a:ext uri="{FF2B5EF4-FFF2-40B4-BE49-F238E27FC236}">
                  <a16:creationId xmlns:a16="http://schemas.microsoft.com/office/drawing/2014/main" id="{DF95091D-1B84-4FCC-8CBA-95E89F98A2D4}"/>
                </a:ext>
              </a:extLst>
            </p:cNvPr>
            <p:cNvSpPr>
              <a:spLocks noChangeArrowheads="1"/>
            </p:cNvSpPr>
            <p:nvPr/>
          </p:nvSpPr>
          <p:spPr bwMode="auto">
            <a:xfrm>
              <a:off x="2372" y="2360"/>
              <a:ext cx="1072" cy="19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2000"/>
                </a:lnSpc>
              </a:pPr>
              <a:r>
                <a:rPr lang="en-US" altLang="zh-CN" b="1">
                  <a:latin typeface="Arial" panose="020B0604020202020204" pitchFamily="34" charset="0"/>
                </a:rPr>
                <a:t>instruction set</a:t>
              </a:r>
            </a:p>
          </p:txBody>
        </p:sp>
        <p:sp>
          <p:nvSpPr>
            <p:cNvPr id="22577" name="矩形 32817">
              <a:extLst>
                <a:ext uri="{FF2B5EF4-FFF2-40B4-BE49-F238E27FC236}">
                  <a16:creationId xmlns:a16="http://schemas.microsoft.com/office/drawing/2014/main" id="{1A004E07-44C4-4E0F-9C9E-099CCE436D0C}"/>
                </a:ext>
              </a:extLst>
            </p:cNvPr>
            <p:cNvSpPr>
              <a:spLocks noChangeArrowheads="1"/>
            </p:cNvSpPr>
            <p:nvPr/>
          </p:nvSpPr>
          <p:spPr bwMode="auto">
            <a:xfrm>
              <a:off x="596" y="1792"/>
              <a:ext cx="6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85000"/>
                </a:lnSpc>
              </a:pPr>
              <a:r>
                <a:rPr lang="en-US" altLang="zh-CN" b="1">
                  <a:latin typeface="Arial" panose="020B0604020202020204" pitchFamily="34" charset="0"/>
                </a:rPr>
                <a:t>software</a:t>
              </a:r>
            </a:p>
          </p:txBody>
        </p:sp>
        <p:sp>
          <p:nvSpPr>
            <p:cNvPr id="22578" name="矩形 32818">
              <a:extLst>
                <a:ext uri="{FF2B5EF4-FFF2-40B4-BE49-F238E27FC236}">
                  <a16:creationId xmlns:a16="http://schemas.microsoft.com/office/drawing/2014/main" id="{A29F7B25-27AC-4251-84F0-A2C5549E2089}"/>
                </a:ext>
              </a:extLst>
            </p:cNvPr>
            <p:cNvSpPr>
              <a:spLocks noChangeArrowheads="1"/>
            </p:cNvSpPr>
            <p:nvPr/>
          </p:nvSpPr>
          <p:spPr bwMode="auto">
            <a:xfrm>
              <a:off x="596" y="2992"/>
              <a:ext cx="7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85000"/>
                </a:lnSpc>
              </a:pPr>
              <a:r>
                <a:rPr lang="en-US" altLang="zh-CN" b="1">
                  <a:latin typeface="Arial" panose="020B0604020202020204" pitchFamily="34" charset="0"/>
                </a:rPr>
                <a:t>hardware</a:t>
              </a:r>
            </a:p>
          </p:txBody>
        </p:sp>
      </p:grpSp>
      <p:sp>
        <p:nvSpPr>
          <p:cNvPr id="22579" name="矩形 32819">
            <a:extLst>
              <a:ext uri="{FF2B5EF4-FFF2-40B4-BE49-F238E27FC236}">
                <a16:creationId xmlns:a16="http://schemas.microsoft.com/office/drawing/2014/main" id="{3CD78634-EF11-4DC1-9526-D71812E77A7D}"/>
              </a:ext>
            </a:extLst>
          </p:cNvPr>
          <p:cNvSpPr>
            <a:spLocks noChangeArrowheads="1"/>
          </p:cNvSpPr>
          <p:nvPr/>
        </p:nvSpPr>
        <p:spPr bwMode="auto">
          <a:xfrm>
            <a:off x="609600" y="1295400"/>
            <a:ext cx="80660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0000"/>
              </a:spcBef>
              <a:buFont typeface="Arial" panose="020B0604020202020204" pitchFamily="34" charset="0"/>
              <a:buChar char="•"/>
            </a:pPr>
            <a:r>
              <a:rPr lang="en-US" altLang="zh-CN" b="1">
                <a:latin typeface="Arial" panose="020B0604020202020204" pitchFamily="34" charset="0"/>
              </a:rPr>
              <a:t>The instruction set architecture serves as the interface between software and hardware</a:t>
            </a:r>
          </a:p>
        </p:txBody>
      </p:sp>
      <p:sp>
        <p:nvSpPr>
          <p:cNvPr id="2" name="文本框 1">
            <a:extLst>
              <a:ext uri="{FF2B5EF4-FFF2-40B4-BE49-F238E27FC236}">
                <a16:creationId xmlns:a16="http://schemas.microsoft.com/office/drawing/2014/main" id="{4E97AF7E-3EAF-41E9-9918-22E92EB66B41}"/>
              </a:ext>
            </a:extLst>
          </p:cNvPr>
          <p:cNvSpPr txBox="1">
            <a:spLocks noChangeArrowheads="1"/>
          </p:cNvSpPr>
          <p:nvPr/>
        </p:nvSpPr>
        <p:spPr bwMode="auto">
          <a:xfrm>
            <a:off x="6788150" y="312420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Why</a:t>
            </a:r>
            <a:r>
              <a:rPr lang="zh-CN" altLang="en-US"/>
              <a:t>？</a:t>
            </a:r>
          </a:p>
        </p:txBody>
      </p:sp>
      <p:pic>
        <p:nvPicPr>
          <p:cNvPr id="3" name="图片 2">
            <a:extLst>
              <a:ext uri="{FF2B5EF4-FFF2-40B4-BE49-F238E27FC236}">
                <a16:creationId xmlns:a16="http://schemas.microsoft.com/office/drawing/2014/main" id="{29C089C3-62FF-4465-8C83-ADCFCF6FE28D}"/>
              </a:ext>
            </a:extLst>
          </p:cNvPr>
          <p:cNvPicPr>
            <a:picLocks noChangeAspect="1"/>
          </p:cNvPicPr>
          <p:nvPr/>
        </p:nvPicPr>
        <p:blipFill>
          <a:blip r:embed="rId3"/>
          <a:stretch>
            <a:fillRect/>
          </a:stretch>
        </p:blipFill>
        <p:spPr>
          <a:xfrm>
            <a:off x="965675" y="6508523"/>
            <a:ext cx="7353937" cy="304826"/>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008641">
            <a:extLst>
              <a:ext uri="{FF2B5EF4-FFF2-40B4-BE49-F238E27FC236}">
                <a16:creationId xmlns:a16="http://schemas.microsoft.com/office/drawing/2014/main" id="{75E95290-0BEB-404A-AE9F-A02EA5B91CDE}"/>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993366"/>
                </a:solidFill>
              </a:rPr>
              <a:t>操作数寻址方式设计的要求</a:t>
            </a:r>
          </a:p>
        </p:txBody>
      </p:sp>
      <p:sp>
        <p:nvSpPr>
          <p:cNvPr id="79874" name="文本占位符 1008642">
            <a:extLst>
              <a:ext uri="{FF2B5EF4-FFF2-40B4-BE49-F238E27FC236}">
                <a16:creationId xmlns:a16="http://schemas.microsoft.com/office/drawing/2014/main" id="{FABC6BE5-DF83-44A4-A57D-056491AD0815}"/>
              </a:ext>
            </a:extLst>
          </p:cNvPr>
          <p:cNvSpPr>
            <a:spLocks noGrp="1" noChangeArrowheads="1"/>
          </p:cNvSpPr>
          <p:nvPr>
            <p:ph idx="1"/>
          </p:nvPr>
        </p:nvSpPr>
        <p:spPr>
          <a:xfrm>
            <a:off x="323850" y="1828800"/>
            <a:ext cx="8591550" cy="4495800"/>
          </a:xfrm>
        </p:spPr>
        <p:txBody>
          <a:bodyPr/>
          <a:lstStyle/>
          <a:p>
            <a:pPr>
              <a:buFontTx/>
              <a:buNone/>
            </a:pPr>
            <a:r>
              <a:rPr lang="en-US" altLang="zh-CN" sz="2800" b="1">
                <a:latin typeface="楷体_GB2312" pitchFamily="49" charset="-122"/>
              </a:rPr>
              <a:t>1.</a:t>
            </a:r>
            <a:r>
              <a:rPr lang="zh-CN" altLang="en-US" sz="2800" b="1">
                <a:latin typeface="楷体_GB2312" pitchFamily="49" charset="-122"/>
              </a:rPr>
              <a:t>指令内包含的地址尽可能短；</a:t>
            </a:r>
          </a:p>
          <a:p>
            <a:pPr>
              <a:buFontTx/>
              <a:buNone/>
            </a:pPr>
            <a:r>
              <a:rPr lang="zh-CN" altLang="en-US" sz="2800" b="1">
                <a:latin typeface="楷体_GB2312" pitchFamily="49" charset="-122"/>
              </a:rPr>
              <a:t>     短地址指令占存储空间小，且能减少存储时间。</a:t>
            </a:r>
          </a:p>
          <a:p>
            <a:pPr>
              <a:buFontTx/>
              <a:buNone/>
            </a:pPr>
            <a:r>
              <a:rPr lang="en-US" altLang="zh-CN" sz="2800" b="1">
                <a:latin typeface="楷体_GB2312" pitchFamily="49" charset="-122"/>
              </a:rPr>
              <a:t>2.</a:t>
            </a:r>
            <a:r>
              <a:rPr lang="zh-CN" altLang="en-US" sz="2800" b="1">
                <a:latin typeface="楷体_GB2312" pitchFamily="49" charset="-122"/>
              </a:rPr>
              <a:t>能访问尽可能大的存储空间；</a:t>
            </a:r>
          </a:p>
          <a:p>
            <a:pPr>
              <a:buFontTx/>
              <a:buNone/>
            </a:pPr>
            <a:r>
              <a:rPr lang="en-US" altLang="zh-CN" sz="2800" b="1">
                <a:latin typeface="楷体_GB2312" pitchFamily="49" charset="-122"/>
              </a:rPr>
              <a:t>3.</a:t>
            </a:r>
            <a:r>
              <a:rPr lang="zh-CN" altLang="en-US" sz="2800" b="1">
                <a:latin typeface="楷体_GB2312" pitchFamily="49" charset="-122"/>
              </a:rPr>
              <a:t>地址能隐含在寄存器里；</a:t>
            </a:r>
          </a:p>
          <a:p>
            <a:pPr>
              <a:buFontTx/>
              <a:buNone/>
            </a:pPr>
            <a:r>
              <a:rPr lang="zh-CN" altLang="en-US" sz="2800" b="1">
                <a:latin typeface="楷体_GB2312" pitchFamily="49" charset="-122"/>
              </a:rPr>
              <a:t>     寄存器字长与机器字长相同</a:t>
            </a:r>
            <a:r>
              <a:rPr lang="en-US" altLang="zh-CN" sz="2800" b="1">
                <a:latin typeface="楷体_GB2312" pitchFamily="49" charset="-122"/>
              </a:rPr>
              <a:t>,</a:t>
            </a:r>
            <a:r>
              <a:rPr lang="zh-CN" altLang="en-US" sz="2800" b="1">
                <a:latin typeface="楷体_GB2312" pitchFamily="49" charset="-122"/>
              </a:rPr>
              <a:t>一般对应整个存储空间。这样在发生大跨步跳跃时</a:t>
            </a:r>
            <a:r>
              <a:rPr lang="en-US" altLang="zh-CN" sz="2800" b="1">
                <a:latin typeface="楷体_GB2312" pitchFamily="49" charset="-122"/>
              </a:rPr>
              <a:t>,</a:t>
            </a:r>
            <a:r>
              <a:rPr lang="zh-CN" altLang="en-US" sz="2800" b="1">
                <a:latin typeface="楷体_GB2312" pitchFamily="49" charset="-122"/>
              </a:rPr>
              <a:t>用短指令也行。</a:t>
            </a:r>
          </a:p>
          <a:p>
            <a:pPr>
              <a:buFontTx/>
              <a:buNone/>
            </a:pPr>
            <a:r>
              <a:rPr lang="en-US" altLang="zh-CN" sz="2800" b="1">
                <a:latin typeface="楷体_GB2312" pitchFamily="49" charset="-122"/>
              </a:rPr>
              <a:t>4.</a:t>
            </a:r>
            <a:r>
              <a:rPr lang="zh-CN" altLang="en-US" sz="2800" b="1">
                <a:latin typeface="楷体_GB2312" pitchFamily="49" charset="-122"/>
              </a:rPr>
              <a:t>希望在不改变指令的情况下改变地址的实际值；能够处理数组</a:t>
            </a:r>
            <a:r>
              <a:rPr lang="en-US" altLang="zh-CN" sz="2800" b="1">
                <a:latin typeface="楷体_GB2312" pitchFamily="49" charset="-122"/>
              </a:rPr>
              <a:t>,</a:t>
            </a:r>
            <a:r>
              <a:rPr lang="zh-CN" altLang="en-US" sz="2800" b="1">
                <a:latin typeface="楷体_GB2312" pitchFamily="49" charset="-122"/>
              </a:rPr>
              <a:t>表格或数据串。</a:t>
            </a:r>
          </a:p>
          <a:p>
            <a:pPr>
              <a:buFontTx/>
              <a:buNone/>
            </a:pPr>
            <a:r>
              <a:rPr lang="en-US" altLang="zh-CN" sz="2800" b="1">
                <a:latin typeface="楷体_GB2312" pitchFamily="49" charset="-122"/>
              </a:rPr>
              <a:t>5.</a:t>
            </a:r>
            <a:r>
              <a:rPr lang="zh-CN" altLang="en-US" sz="2800" b="1">
                <a:latin typeface="楷体_GB2312" pitchFamily="49" charset="-122"/>
              </a:rPr>
              <a:t>寻址方式尽可能简单。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018881">
            <a:extLst>
              <a:ext uri="{FF2B5EF4-FFF2-40B4-BE49-F238E27FC236}">
                <a16:creationId xmlns:a16="http://schemas.microsoft.com/office/drawing/2014/main" id="{C55BC094-B6FD-46C3-8A82-5EF8030EA175}"/>
              </a:ext>
            </a:extLst>
          </p:cNvPr>
          <p:cNvSpPr>
            <a:spLocks noGrp="1" noChangeArrowheads="1"/>
          </p:cNvSpPr>
          <p:nvPr>
            <p:ph type="title"/>
          </p:nvPr>
        </p:nvSpPr>
        <p:spPr>
          <a:xfrm>
            <a:off x="381000" y="990600"/>
            <a:ext cx="8229600" cy="2590800"/>
          </a:xfrm>
          <a:ln>
            <a:solidFill>
              <a:srgbClr val="000000"/>
            </a:solidFill>
            <a:miter lim="800000"/>
            <a:headEnd/>
            <a:tailEnd/>
          </a:ln>
        </p:spPr>
        <p:txBody>
          <a:bodyPr/>
          <a:lstStyle/>
          <a:p>
            <a:r>
              <a:rPr lang="zh-CN" altLang="en-US" sz="3200">
                <a:latin typeface="楷体_GB2312" pitchFamily="49" charset="-122"/>
              </a:rPr>
              <a:t>例：一种二地址</a:t>
            </a:r>
            <a:r>
              <a:rPr lang="en-US" altLang="zh-CN" sz="3200">
                <a:latin typeface="楷体_GB2312" pitchFamily="49" charset="-122"/>
              </a:rPr>
              <a:t>RS</a:t>
            </a:r>
            <a:r>
              <a:rPr lang="zh-CN" altLang="en-US" sz="3200">
                <a:latin typeface="楷体_GB2312" pitchFamily="49" charset="-122"/>
              </a:rPr>
              <a:t>型指令的结构如下所示：</a:t>
            </a:r>
            <a:br>
              <a:rPr lang="zh-CN" altLang="en-US" sz="2800">
                <a:latin typeface="楷体_GB2312" pitchFamily="49" charset="-122"/>
              </a:rPr>
            </a:br>
            <a:br>
              <a:rPr lang="zh-CN" altLang="en-US" sz="1800">
                <a:latin typeface="楷体_GB2312" pitchFamily="49" charset="-122"/>
              </a:rPr>
            </a:br>
            <a:br>
              <a:rPr lang="zh-CN" altLang="en-US" sz="2800">
                <a:latin typeface="楷体_GB2312" pitchFamily="49" charset="-122"/>
              </a:rPr>
            </a:br>
            <a:r>
              <a:rPr lang="zh-CN" altLang="en-US" sz="2800">
                <a:latin typeface="楷体_GB2312" pitchFamily="49" charset="-122"/>
              </a:rPr>
              <a:t>其中</a:t>
            </a:r>
            <a:r>
              <a:rPr lang="en-US" altLang="zh-CN" sz="2800">
                <a:latin typeface="楷体_GB2312" pitchFamily="49" charset="-122"/>
              </a:rPr>
              <a:t>I</a:t>
            </a:r>
            <a:r>
              <a:rPr lang="zh-CN" altLang="en-US" sz="2800">
                <a:latin typeface="楷体_GB2312" pitchFamily="49" charset="-122"/>
              </a:rPr>
              <a:t>为间接寻址标志位，</a:t>
            </a:r>
            <a:r>
              <a:rPr lang="en-US" altLang="zh-CN" sz="2800">
                <a:latin typeface="楷体_GB2312" pitchFamily="49" charset="-122"/>
              </a:rPr>
              <a:t>X</a:t>
            </a:r>
            <a:r>
              <a:rPr lang="zh-CN" altLang="en-US" sz="2800">
                <a:latin typeface="楷体_GB2312" pitchFamily="49" charset="-122"/>
              </a:rPr>
              <a:t>为寻址模式字段，</a:t>
            </a:r>
            <a:r>
              <a:rPr lang="en-US" altLang="zh-CN" sz="2800">
                <a:latin typeface="楷体_GB2312" pitchFamily="49" charset="-122"/>
              </a:rPr>
              <a:t>D</a:t>
            </a:r>
            <a:r>
              <a:rPr lang="zh-CN" altLang="en-US" sz="2800">
                <a:latin typeface="楷体_GB2312" pitchFamily="49" charset="-122"/>
              </a:rPr>
              <a:t>位偏移量字段。通过</a:t>
            </a:r>
            <a:r>
              <a:rPr lang="en-US" altLang="zh-CN" sz="2800">
                <a:latin typeface="楷体_GB2312" pitchFamily="49" charset="-122"/>
              </a:rPr>
              <a:t>I</a:t>
            </a:r>
            <a:r>
              <a:rPr lang="zh-CN" altLang="en-US" sz="2800">
                <a:latin typeface="楷体_GB2312" pitchFamily="49" charset="-122"/>
              </a:rPr>
              <a:t>，</a:t>
            </a:r>
            <a:r>
              <a:rPr lang="en-US" altLang="zh-CN" sz="2800">
                <a:latin typeface="楷体_GB2312" pitchFamily="49" charset="-122"/>
              </a:rPr>
              <a:t>X</a:t>
            </a:r>
            <a:r>
              <a:rPr lang="zh-CN" altLang="en-US" sz="2800">
                <a:latin typeface="楷体_GB2312" pitchFamily="49" charset="-122"/>
              </a:rPr>
              <a:t>，</a:t>
            </a:r>
            <a:r>
              <a:rPr lang="en-US" altLang="zh-CN" sz="2800">
                <a:latin typeface="楷体_GB2312" pitchFamily="49" charset="-122"/>
              </a:rPr>
              <a:t>D</a:t>
            </a:r>
            <a:r>
              <a:rPr lang="zh-CN" altLang="en-US" sz="2800">
                <a:latin typeface="楷体_GB2312" pitchFamily="49" charset="-122"/>
              </a:rPr>
              <a:t>的组合，可构成下表所示的寻址方式。 请写出六种寻址方式的名称。</a:t>
            </a:r>
            <a:endParaRPr lang="zh-CN" altLang="en-US"/>
          </a:p>
        </p:txBody>
      </p:sp>
      <p:graphicFrame>
        <p:nvGraphicFramePr>
          <p:cNvPr id="80898" name="文本占位符 1018882">
            <a:extLst>
              <a:ext uri="{FF2B5EF4-FFF2-40B4-BE49-F238E27FC236}">
                <a16:creationId xmlns:a16="http://schemas.microsoft.com/office/drawing/2014/main" id="{9A66D67E-D52A-441B-9104-61220206361F}"/>
              </a:ext>
            </a:extLst>
          </p:cNvPr>
          <p:cNvGraphicFramePr>
            <a:graphicFrameLocks noGrp="1"/>
          </p:cNvGraphicFramePr>
          <p:nvPr>
            <p:ph idx="1"/>
          </p:nvPr>
        </p:nvGraphicFramePr>
        <p:xfrm>
          <a:off x="685800" y="1828800"/>
          <a:ext cx="8229600" cy="381000"/>
        </p:xfrm>
        <a:graphic>
          <a:graphicData uri="http://schemas.openxmlformats.org/presentationml/2006/ole">
            <mc:AlternateContent xmlns:mc="http://schemas.openxmlformats.org/markup-compatibility/2006">
              <mc:Choice xmlns:v="urn:schemas-microsoft-com:vml" Requires="v">
                <p:oleObj spid="_x0000_s81348" r:id="rId3" imgW="6020640" imgH="247685" progId="Paint.Picture">
                  <p:embed/>
                </p:oleObj>
              </mc:Choice>
              <mc:Fallback>
                <p:oleObj r:id="rId3" imgW="6020640" imgH="247685" progId="Paint.Picture">
                  <p:embed/>
                  <p:pic>
                    <p:nvPicPr>
                      <p:cNvPr id="0" name="文本占位符 101888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229600" cy="381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899" name="矩形 1018883">
            <a:extLst>
              <a:ext uri="{FF2B5EF4-FFF2-40B4-BE49-F238E27FC236}">
                <a16:creationId xmlns:a16="http://schemas.microsoft.com/office/drawing/2014/main" id="{8849EDA7-4CB0-4C82-9E5F-E2196220E0EB}"/>
              </a:ext>
            </a:extLst>
          </p:cNvPr>
          <p:cNvSpPr>
            <a:spLocks noChangeArrowheads="1"/>
          </p:cNvSpPr>
          <p:nvPr/>
        </p:nvSpPr>
        <p:spPr bwMode="auto">
          <a:xfrm>
            <a:off x="304800" y="4876800"/>
            <a:ext cx="8001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993366"/>
                </a:solidFill>
              </a:rPr>
              <a:t>[</a:t>
            </a:r>
            <a:r>
              <a:rPr lang="zh-CN" altLang="en-US" b="1">
                <a:solidFill>
                  <a:srgbClr val="993366"/>
                </a:solidFill>
              </a:rPr>
              <a:t>解</a:t>
            </a:r>
            <a:r>
              <a:rPr lang="en-US" altLang="zh-CN" b="1">
                <a:solidFill>
                  <a:srgbClr val="993366"/>
                </a:solidFill>
              </a:rPr>
              <a:t>]</a:t>
            </a:r>
            <a:r>
              <a:rPr lang="zh-CN" altLang="en-US" b="1">
                <a:solidFill>
                  <a:srgbClr val="993366"/>
                </a:solidFill>
              </a:rPr>
              <a:t>：</a:t>
            </a:r>
          </a:p>
          <a:p>
            <a:pPr eaLnBrk="0" hangingPunct="0"/>
            <a:r>
              <a:rPr lang="zh-CN" altLang="en-US" b="1">
                <a:solidFill>
                  <a:srgbClr val="993366"/>
                </a:solidFill>
              </a:rPr>
              <a:t>　 </a:t>
            </a:r>
          </a:p>
          <a:p>
            <a:pPr eaLnBrk="0" hangingPunct="0"/>
            <a:r>
              <a:rPr lang="zh-CN" altLang="en-US" b="1">
                <a:solidFill>
                  <a:srgbClr val="993366"/>
                </a:solidFill>
              </a:rPr>
              <a:t>　　　</a:t>
            </a:r>
            <a:r>
              <a:rPr lang="en-US" altLang="zh-CN" b="1">
                <a:solidFill>
                  <a:srgbClr val="993366"/>
                </a:solidFill>
              </a:rPr>
              <a:t>⑴</a:t>
            </a:r>
            <a:r>
              <a:rPr lang="zh-CN" altLang="en-US" b="1">
                <a:solidFill>
                  <a:srgbClr val="993366"/>
                </a:solidFill>
              </a:rPr>
              <a:t>直接寻址　             </a:t>
            </a:r>
            <a:r>
              <a:rPr lang="en-US" altLang="zh-CN" b="1">
                <a:solidFill>
                  <a:srgbClr val="993366"/>
                </a:solidFill>
              </a:rPr>
              <a:t>⑵</a:t>
            </a:r>
            <a:r>
              <a:rPr lang="zh-CN" altLang="en-US" b="1">
                <a:solidFill>
                  <a:srgbClr val="993366"/>
                </a:solidFill>
              </a:rPr>
              <a:t>相对寻址        </a:t>
            </a:r>
            <a:r>
              <a:rPr lang="en-US" altLang="zh-CN" b="1">
                <a:solidFill>
                  <a:srgbClr val="993366"/>
                </a:solidFill>
              </a:rPr>
              <a:t>⑶</a:t>
            </a:r>
            <a:r>
              <a:rPr lang="zh-CN" altLang="en-US" b="1">
                <a:solidFill>
                  <a:srgbClr val="993366"/>
                </a:solidFill>
              </a:rPr>
              <a:t>变址寻址</a:t>
            </a:r>
          </a:p>
          <a:p>
            <a:pPr eaLnBrk="0" hangingPunct="0"/>
            <a:r>
              <a:rPr lang="zh-CN" altLang="en-US" b="1">
                <a:solidFill>
                  <a:srgbClr val="993366"/>
                </a:solidFill>
              </a:rPr>
              <a:t>　　　</a:t>
            </a:r>
            <a:r>
              <a:rPr lang="en-US" altLang="zh-CN" b="1">
                <a:solidFill>
                  <a:srgbClr val="993366"/>
                </a:solidFill>
              </a:rPr>
              <a:t>⑷</a:t>
            </a:r>
            <a:r>
              <a:rPr lang="zh-CN" altLang="en-US" b="1">
                <a:solidFill>
                  <a:srgbClr val="993366"/>
                </a:solidFill>
              </a:rPr>
              <a:t>寄存器间接寻址 　</a:t>
            </a:r>
            <a:r>
              <a:rPr lang="en-US" altLang="zh-CN" b="1">
                <a:solidFill>
                  <a:srgbClr val="993366"/>
                </a:solidFill>
              </a:rPr>
              <a:t>⑸</a:t>
            </a:r>
            <a:r>
              <a:rPr lang="zh-CN" altLang="en-US" b="1">
                <a:solidFill>
                  <a:srgbClr val="993366"/>
                </a:solidFill>
              </a:rPr>
              <a:t>间接寻址　　</a:t>
            </a:r>
            <a:r>
              <a:rPr lang="en-US" altLang="zh-CN" b="1">
                <a:solidFill>
                  <a:srgbClr val="993366"/>
                </a:solidFill>
              </a:rPr>
              <a:t>⑹</a:t>
            </a:r>
            <a:r>
              <a:rPr lang="zh-CN" altLang="en-US" b="1">
                <a:solidFill>
                  <a:srgbClr val="993366"/>
                </a:solidFill>
              </a:rPr>
              <a:t>基址寻址</a:t>
            </a:r>
          </a:p>
        </p:txBody>
      </p:sp>
      <p:sp>
        <p:nvSpPr>
          <p:cNvPr id="80900" name="矩形 1018884">
            <a:extLst>
              <a:ext uri="{FF2B5EF4-FFF2-40B4-BE49-F238E27FC236}">
                <a16:creationId xmlns:a16="http://schemas.microsoft.com/office/drawing/2014/main" id="{A217ECB4-B738-4633-8219-7E175A4C5216}"/>
              </a:ext>
            </a:extLst>
          </p:cNvPr>
          <p:cNvSpPr>
            <a:spLocks noChangeArrowheads="1"/>
          </p:cNvSpPr>
          <p:nvPr/>
        </p:nvSpPr>
        <p:spPr bwMode="auto">
          <a:xfrm>
            <a:off x="609600" y="14478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chemeClr val="tx2"/>
                </a:solidFill>
                <a:latin typeface="楷体_GB2312" pitchFamily="49" charset="-122"/>
                <a:ea typeface="楷体_GB2312" pitchFamily="49" charset="-122"/>
              </a:rPr>
              <a:t>6</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4</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1</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2</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16</a:t>
            </a:r>
            <a:r>
              <a:rPr lang="zh-CN" altLang="en-US" sz="2000" b="1">
                <a:solidFill>
                  <a:schemeClr val="tx2"/>
                </a:solidFill>
                <a:latin typeface="楷体_GB2312" pitchFamily="49" charset="-122"/>
                <a:ea typeface="楷体_GB2312" pitchFamily="49" charset="-122"/>
              </a:rPr>
              <a:t>位</a:t>
            </a:r>
          </a:p>
        </p:txBody>
      </p:sp>
      <p:pic>
        <p:nvPicPr>
          <p:cNvPr id="80901" name="图片 1018885" descr="a">
            <a:extLst>
              <a:ext uri="{FF2B5EF4-FFF2-40B4-BE49-F238E27FC236}">
                <a16:creationId xmlns:a16="http://schemas.microsoft.com/office/drawing/2014/main" id="{AA54974A-4396-4012-A61A-32BC5B41E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613150"/>
            <a:ext cx="64770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63489">
            <a:extLst>
              <a:ext uri="{FF2B5EF4-FFF2-40B4-BE49-F238E27FC236}">
                <a16:creationId xmlns:a16="http://schemas.microsoft.com/office/drawing/2014/main" id="{9AEB6842-DE32-4D68-84F3-50190E8EBE85}"/>
              </a:ext>
            </a:extLst>
          </p:cNvPr>
          <p:cNvSpPr>
            <a:spLocks noGrp="1" noChangeArrowheads="1"/>
          </p:cNvSpPr>
          <p:nvPr>
            <p:ph type="title"/>
          </p:nvPr>
        </p:nvSpPr>
        <p:spPr/>
        <p:txBody>
          <a:bodyPr/>
          <a:lstStyle/>
          <a:p>
            <a:r>
              <a:rPr lang="en-US" altLang="zh-CN"/>
              <a:t>Addressing Mode Summary</a:t>
            </a:r>
          </a:p>
        </p:txBody>
      </p:sp>
      <p:grpSp>
        <p:nvGrpSpPr>
          <p:cNvPr id="87042" name="组合 63490">
            <a:extLst>
              <a:ext uri="{FF2B5EF4-FFF2-40B4-BE49-F238E27FC236}">
                <a16:creationId xmlns:a16="http://schemas.microsoft.com/office/drawing/2014/main" id="{AC231BF7-E5B0-40BC-B722-C58FAC2E9791}"/>
              </a:ext>
            </a:extLst>
          </p:cNvPr>
          <p:cNvGrpSpPr>
            <a:grpSpLocks/>
          </p:cNvGrpSpPr>
          <p:nvPr/>
        </p:nvGrpSpPr>
        <p:grpSpPr bwMode="auto">
          <a:xfrm>
            <a:off x="395288" y="1700213"/>
            <a:ext cx="8267700" cy="4413250"/>
            <a:chOff x="211" y="978"/>
            <a:chExt cx="5208" cy="2780"/>
          </a:xfrm>
        </p:grpSpPr>
        <p:sp>
          <p:nvSpPr>
            <p:cNvPr id="87043" name="矩形 63491">
              <a:extLst>
                <a:ext uri="{FF2B5EF4-FFF2-40B4-BE49-F238E27FC236}">
                  <a16:creationId xmlns:a16="http://schemas.microsoft.com/office/drawing/2014/main" id="{AB1DF4A3-6E61-44EE-80B7-E14F47769E2D}"/>
                </a:ext>
              </a:extLst>
            </p:cNvPr>
            <p:cNvSpPr>
              <a:spLocks noChangeArrowheads="1"/>
            </p:cNvSpPr>
            <p:nvPr/>
          </p:nvSpPr>
          <p:spPr bwMode="auto">
            <a:xfrm>
              <a:off x="4356" y="1534"/>
              <a:ext cx="1063" cy="20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900"/>
            </a:p>
          </p:txBody>
        </p:sp>
        <p:sp>
          <p:nvSpPr>
            <p:cNvPr id="87044" name="文本框 63492">
              <a:extLst>
                <a:ext uri="{FF2B5EF4-FFF2-40B4-BE49-F238E27FC236}">
                  <a16:creationId xmlns:a16="http://schemas.microsoft.com/office/drawing/2014/main" id="{7F986F66-0A14-4002-B7B8-824B4B9CF0A1}"/>
                </a:ext>
              </a:extLst>
            </p:cNvPr>
            <p:cNvSpPr txBox="1">
              <a:spLocks noChangeArrowheads="1"/>
            </p:cNvSpPr>
            <p:nvPr/>
          </p:nvSpPr>
          <p:spPr bwMode="auto">
            <a:xfrm>
              <a:off x="2868" y="1905"/>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45" name="文本框 63493">
              <a:extLst>
                <a:ext uri="{FF2B5EF4-FFF2-40B4-BE49-F238E27FC236}">
                  <a16:creationId xmlns:a16="http://schemas.microsoft.com/office/drawing/2014/main" id="{5071C2FC-CDBF-4600-A321-A448323AA9A4}"/>
                </a:ext>
              </a:extLst>
            </p:cNvPr>
            <p:cNvSpPr txBox="1">
              <a:spLocks noChangeArrowheads="1"/>
            </p:cNvSpPr>
            <p:nvPr/>
          </p:nvSpPr>
          <p:spPr bwMode="auto">
            <a:xfrm>
              <a:off x="211" y="1534"/>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Immediate</a:t>
              </a:r>
            </a:p>
          </p:txBody>
        </p:sp>
        <p:sp>
          <p:nvSpPr>
            <p:cNvPr id="87046" name="文本框 63494">
              <a:extLst>
                <a:ext uri="{FF2B5EF4-FFF2-40B4-BE49-F238E27FC236}">
                  <a16:creationId xmlns:a16="http://schemas.microsoft.com/office/drawing/2014/main" id="{E2019A7A-BD1B-4E52-9DBF-B330FBBD5E46}"/>
                </a:ext>
              </a:extLst>
            </p:cNvPr>
            <p:cNvSpPr txBox="1">
              <a:spLocks noChangeArrowheads="1"/>
            </p:cNvSpPr>
            <p:nvPr/>
          </p:nvSpPr>
          <p:spPr bwMode="auto">
            <a:xfrm>
              <a:off x="211" y="1812"/>
              <a:ext cx="85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Register-direct</a:t>
              </a:r>
            </a:p>
          </p:txBody>
        </p:sp>
        <p:sp>
          <p:nvSpPr>
            <p:cNvPr id="87047" name="文本框 63495">
              <a:extLst>
                <a:ext uri="{FF2B5EF4-FFF2-40B4-BE49-F238E27FC236}">
                  <a16:creationId xmlns:a16="http://schemas.microsoft.com/office/drawing/2014/main" id="{0EEAA2F5-AC3B-4345-A888-6EDF4E9DABA7}"/>
                </a:ext>
              </a:extLst>
            </p:cNvPr>
            <p:cNvSpPr txBox="1">
              <a:spLocks noChangeArrowheads="1"/>
            </p:cNvSpPr>
            <p:nvPr/>
          </p:nvSpPr>
          <p:spPr bwMode="auto">
            <a:xfrm>
              <a:off x="211" y="2183"/>
              <a:ext cx="85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a:t>
              </a:r>
            </a:p>
            <a:p>
              <a:pPr algn="ctr" eaLnBrk="0" hangingPunct="0"/>
              <a:r>
                <a:rPr lang="en-US" altLang="zh-CN" sz="1200"/>
                <a:t>indirect</a:t>
              </a:r>
            </a:p>
          </p:txBody>
        </p:sp>
        <p:sp>
          <p:nvSpPr>
            <p:cNvPr id="87048" name="文本框 63496">
              <a:extLst>
                <a:ext uri="{FF2B5EF4-FFF2-40B4-BE49-F238E27FC236}">
                  <a16:creationId xmlns:a16="http://schemas.microsoft.com/office/drawing/2014/main" id="{5B876632-F32B-459E-A621-BB5FA721861C}"/>
                </a:ext>
              </a:extLst>
            </p:cNvPr>
            <p:cNvSpPr txBox="1">
              <a:spLocks noChangeArrowheads="1"/>
            </p:cNvSpPr>
            <p:nvPr/>
          </p:nvSpPr>
          <p:spPr bwMode="auto">
            <a:xfrm>
              <a:off x="211" y="2646"/>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Direct</a:t>
              </a:r>
            </a:p>
          </p:txBody>
        </p:sp>
        <p:sp>
          <p:nvSpPr>
            <p:cNvPr id="87049" name="文本框 63497">
              <a:extLst>
                <a:ext uri="{FF2B5EF4-FFF2-40B4-BE49-F238E27FC236}">
                  <a16:creationId xmlns:a16="http://schemas.microsoft.com/office/drawing/2014/main" id="{AD3150EF-51B8-4964-9CFA-E3289E677E43}"/>
                </a:ext>
              </a:extLst>
            </p:cNvPr>
            <p:cNvSpPr txBox="1">
              <a:spLocks noChangeArrowheads="1"/>
            </p:cNvSpPr>
            <p:nvPr/>
          </p:nvSpPr>
          <p:spPr bwMode="auto">
            <a:xfrm>
              <a:off x="211" y="3017"/>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Indirect</a:t>
              </a:r>
            </a:p>
          </p:txBody>
        </p:sp>
        <p:sp>
          <p:nvSpPr>
            <p:cNvPr id="87050" name="矩形 63498">
              <a:extLst>
                <a:ext uri="{FF2B5EF4-FFF2-40B4-BE49-F238E27FC236}">
                  <a16:creationId xmlns:a16="http://schemas.microsoft.com/office/drawing/2014/main" id="{9B3C5262-1B6D-4A4B-87C7-321F2CBE0E95}"/>
                </a:ext>
              </a:extLst>
            </p:cNvPr>
            <p:cNvSpPr>
              <a:spLocks noChangeArrowheads="1"/>
            </p:cNvSpPr>
            <p:nvPr/>
          </p:nvSpPr>
          <p:spPr bwMode="auto">
            <a:xfrm>
              <a:off x="2868" y="1534"/>
              <a:ext cx="1063" cy="9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900"/>
            </a:p>
          </p:txBody>
        </p:sp>
        <p:sp>
          <p:nvSpPr>
            <p:cNvPr id="87051" name="文本框 63499">
              <a:extLst>
                <a:ext uri="{FF2B5EF4-FFF2-40B4-BE49-F238E27FC236}">
                  <a16:creationId xmlns:a16="http://schemas.microsoft.com/office/drawing/2014/main" id="{D07CA04A-BE1B-4E45-8E20-B3287D224929}"/>
                </a:ext>
              </a:extLst>
            </p:cNvPr>
            <p:cNvSpPr txBox="1">
              <a:spLocks noChangeArrowheads="1"/>
            </p:cNvSpPr>
            <p:nvPr/>
          </p:nvSpPr>
          <p:spPr bwMode="auto">
            <a:xfrm>
              <a:off x="1380" y="1534"/>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52" name="文本框 63500">
              <a:extLst>
                <a:ext uri="{FF2B5EF4-FFF2-40B4-BE49-F238E27FC236}">
                  <a16:creationId xmlns:a16="http://schemas.microsoft.com/office/drawing/2014/main" id="{B1D06F22-90D1-47A7-B5AE-6683671F7922}"/>
                </a:ext>
              </a:extLst>
            </p:cNvPr>
            <p:cNvSpPr txBox="1">
              <a:spLocks noChangeArrowheads="1"/>
            </p:cNvSpPr>
            <p:nvPr/>
          </p:nvSpPr>
          <p:spPr bwMode="auto">
            <a:xfrm>
              <a:off x="1380" y="1071"/>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Operand field</a:t>
              </a:r>
            </a:p>
          </p:txBody>
        </p:sp>
        <p:sp>
          <p:nvSpPr>
            <p:cNvPr id="87053" name="文本框 63501">
              <a:extLst>
                <a:ext uri="{FF2B5EF4-FFF2-40B4-BE49-F238E27FC236}">
                  <a16:creationId xmlns:a16="http://schemas.microsoft.com/office/drawing/2014/main" id="{F3485143-E491-494C-885E-F53C5E006CDC}"/>
                </a:ext>
              </a:extLst>
            </p:cNvPr>
            <p:cNvSpPr txBox="1">
              <a:spLocks noChangeArrowheads="1"/>
            </p:cNvSpPr>
            <p:nvPr/>
          </p:nvSpPr>
          <p:spPr bwMode="auto">
            <a:xfrm>
              <a:off x="1380" y="1905"/>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 address</a:t>
              </a:r>
            </a:p>
          </p:txBody>
        </p:sp>
        <p:sp>
          <p:nvSpPr>
            <p:cNvPr id="87054" name="文本框 63502">
              <a:extLst>
                <a:ext uri="{FF2B5EF4-FFF2-40B4-BE49-F238E27FC236}">
                  <a16:creationId xmlns:a16="http://schemas.microsoft.com/office/drawing/2014/main" id="{0772E180-09EF-4777-B878-8C65546D0B79}"/>
                </a:ext>
              </a:extLst>
            </p:cNvPr>
            <p:cNvSpPr txBox="1">
              <a:spLocks noChangeArrowheads="1"/>
            </p:cNvSpPr>
            <p:nvPr/>
          </p:nvSpPr>
          <p:spPr bwMode="auto">
            <a:xfrm>
              <a:off x="1380" y="2275"/>
              <a:ext cx="1063" cy="186"/>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 address</a:t>
              </a:r>
              <a:endParaRPr lang="en-US" altLang="zh-CN" sz="900"/>
            </a:p>
          </p:txBody>
        </p:sp>
        <p:sp>
          <p:nvSpPr>
            <p:cNvPr id="87055" name="文本框 63503">
              <a:extLst>
                <a:ext uri="{FF2B5EF4-FFF2-40B4-BE49-F238E27FC236}">
                  <a16:creationId xmlns:a16="http://schemas.microsoft.com/office/drawing/2014/main" id="{9B1AC7FC-7D79-4A78-B19C-E7E4BCFA15AE}"/>
                </a:ext>
              </a:extLst>
            </p:cNvPr>
            <p:cNvSpPr txBox="1">
              <a:spLocks noChangeArrowheads="1"/>
            </p:cNvSpPr>
            <p:nvPr/>
          </p:nvSpPr>
          <p:spPr bwMode="auto">
            <a:xfrm>
              <a:off x="1380" y="2646"/>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56" name="文本框 63504">
              <a:extLst>
                <a:ext uri="{FF2B5EF4-FFF2-40B4-BE49-F238E27FC236}">
                  <a16:creationId xmlns:a16="http://schemas.microsoft.com/office/drawing/2014/main" id="{8587E268-225F-492F-B2A1-C5E2321EC455}"/>
                </a:ext>
              </a:extLst>
            </p:cNvPr>
            <p:cNvSpPr txBox="1">
              <a:spLocks noChangeArrowheads="1"/>
            </p:cNvSpPr>
            <p:nvPr/>
          </p:nvSpPr>
          <p:spPr bwMode="auto">
            <a:xfrm>
              <a:off x="1380" y="3017"/>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57" name="直接连接符 63505">
              <a:extLst>
                <a:ext uri="{FF2B5EF4-FFF2-40B4-BE49-F238E27FC236}">
                  <a16:creationId xmlns:a16="http://schemas.microsoft.com/office/drawing/2014/main" id="{DED2270E-5830-4381-B40F-A42017A825D2}"/>
                </a:ext>
              </a:extLst>
            </p:cNvPr>
            <p:cNvSpPr>
              <a:spLocks noChangeShapeType="1"/>
            </p:cNvSpPr>
            <p:nvPr/>
          </p:nvSpPr>
          <p:spPr bwMode="auto">
            <a:xfrm>
              <a:off x="2868" y="1719"/>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直接连接符 63506">
              <a:extLst>
                <a:ext uri="{FF2B5EF4-FFF2-40B4-BE49-F238E27FC236}">
                  <a16:creationId xmlns:a16="http://schemas.microsoft.com/office/drawing/2014/main" id="{76DC3F1F-1F6A-4028-A3BE-CA0FF2D3FDAA}"/>
                </a:ext>
              </a:extLst>
            </p:cNvPr>
            <p:cNvSpPr>
              <a:spLocks noChangeShapeType="1"/>
            </p:cNvSpPr>
            <p:nvPr/>
          </p:nvSpPr>
          <p:spPr bwMode="auto">
            <a:xfrm>
              <a:off x="2868" y="190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直接连接符 63507">
              <a:extLst>
                <a:ext uri="{FF2B5EF4-FFF2-40B4-BE49-F238E27FC236}">
                  <a16:creationId xmlns:a16="http://schemas.microsoft.com/office/drawing/2014/main" id="{84BDBA16-1A16-44F2-A09E-179DD5983B9C}"/>
                </a:ext>
              </a:extLst>
            </p:cNvPr>
            <p:cNvSpPr>
              <a:spLocks noChangeShapeType="1"/>
            </p:cNvSpPr>
            <p:nvPr/>
          </p:nvSpPr>
          <p:spPr bwMode="auto">
            <a:xfrm>
              <a:off x="2868" y="2090"/>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直接连接符 63508">
              <a:extLst>
                <a:ext uri="{FF2B5EF4-FFF2-40B4-BE49-F238E27FC236}">
                  <a16:creationId xmlns:a16="http://schemas.microsoft.com/office/drawing/2014/main" id="{6A806EEC-CB9F-46A3-999C-13F218ECEE37}"/>
                </a:ext>
              </a:extLst>
            </p:cNvPr>
            <p:cNvSpPr>
              <a:spLocks noChangeShapeType="1"/>
            </p:cNvSpPr>
            <p:nvPr/>
          </p:nvSpPr>
          <p:spPr bwMode="auto">
            <a:xfrm>
              <a:off x="2868" y="227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直接连接符 63509">
              <a:extLst>
                <a:ext uri="{FF2B5EF4-FFF2-40B4-BE49-F238E27FC236}">
                  <a16:creationId xmlns:a16="http://schemas.microsoft.com/office/drawing/2014/main" id="{6FC0F526-443A-425E-9B36-B9DCE0B6B3B2}"/>
                </a:ext>
              </a:extLst>
            </p:cNvPr>
            <p:cNvSpPr>
              <a:spLocks noChangeShapeType="1"/>
            </p:cNvSpPr>
            <p:nvPr/>
          </p:nvSpPr>
          <p:spPr bwMode="auto">
            <a:xfrm>
              <a:off x="2868" y="2461"/>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直接连接符 63510">
              <a:extLst>
                <a:ext uri="{FF2B5EF4-FFF2-40B4-BE49-F238E27FC236}">
                  <a16:creationId xmlns:a16="http://schemas.microsoft.com/office/drawing/2014/main" id="{F27885A2-4905-4213-85AB-F4CC5AF48F68}"/>
                </a:ext>
              </a:extLst>
            </p:cNvPr>
            <p:cNvSpPr>
              <a:spLocks noChangeShapeType="1"/>
            </p:cNvSpPr>
            <p:nvPr/>
          </p:nvSpPr>
          <p:spPr bwMode="auto">
            <a:xfrm>
              <a:off x="3931" y="2461"/>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直接连接符 63511">
              <a:extLst>
                <a:ext uri="{FF2B5EF4-FFF2-40B4-BE49-F238E27FC236}">
                  <a16:creationId xmlns:a16="http://schemas.microsoft.com/office/drawing/2014/main" id="{37996A8D-D3AD-4838-8571-1D7F626B6D18}"/>
                </a:ext>
              </a:extLst>
            </p:cNvPr>
            <p:cNvSpPr>
              <a:spLocks noChangeShapeType="1"/>
            </p:cNvSpPr>
            <p:nvPr/>
          </p:nvSpPr>
          <p:spPr bwMode="auto">
            <a:xfrm>
              <a:off x="2868" y="2646"/>
              <a:ext cx="106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文本框 63512">
              <a:extLst>
                <a:ext uri="{FF2B5EF4-FFF2-40B4-BE49-F238E27FC236}">
                  <a16:creationId xmlns:a16="http://schemas.microsoft.com/office/drawing/2014/main" id="{CC2EB767-A303-4090-86B8-BE9E27951CD9}"/>
                </a:ext>
              </a:extLst>
            </p:cNvPr>
            <p:cNvSpPr txBox="1">
              <a:spLocks noChangeArrowheads="1"/>
            </p:cNvSpPr>
            <p:nvPr/>
          </p:nvSpPr>
          <p:spPr bwMode="auto">
            <a:xfrm>
              <a:off x="2868" y="2275"/>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65" name="文本框 63513">
              <a:extLst>
                <a:ext uri="{FF2B5EF4-FFF2-40B4-BE49-F238E27FC236}">
                  <a16:creationId xmlns:a16="http://schemas.microsoft.com/office/drawing/2014/main" id="{DF2B6DC6-C870-45EC-93FE-FD302BAA6C72}"/>
                </a:ext>
              </a:extLst>
            </p:cNvPr>
            <p:cNvSpPr txBox="1">
              <a:spLocks noChangeArrowheads="1"/>
            </p:cNvSpPr>
            <p:nvPr/>
          </p:nvSpPr>
          <p:spPr bwMode="auto">
            <a:xfrm>
              <a:off x="4356" y="2275"/>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66" name="直接连接符 63514">
              <a:extLst>
                <a:ext uri="{FF2B5EF4-FFF2-40B4-BE49-F238E27FC236}">
                  <a16:creationId xmlns:a16="http://schemas.microsoft.com/office/drawing/2014/main" id="{6C751AA4-F09B-4F55-B095-F7FAE5FF88F9}"/>
                </a:ext>
              </a:extLst>
            </p:cNvPr>
            <p:cNvSpPr>
              <a:spLocks noChangeShapeType="1"/>
            </p:cNvSpPr>
            <p:nvPr/>
          </p:nvSpPr>
          <p:spPr bwMode="auto">
            <a:xfrm>
              <a:off x="4356" y="1719"/>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7" name="直接连接符 63515">
              <a:extLst>
                <a:ext uri="{FF2B5EF4-FFF2-40B4-BE49-F238E27FC236}">
                  <a16:creationId xmlns:a16="http://schemas.microsoft.com/office/drawing/2014/main" id="{0A443015-3B76-43C7-9C7B-7D279A6739A4}"/>
                </a:ext>
              </a:extLst>
            </p:cNvPr>
            <p:cNvSpPr>
              <a:spLocks noChangeShapeType="1"/>
            </p:cNvSpPr>
            <p:nvPr/>
          </p:nvSpPr>
          <p:spPr bwMode="auto">
            <a:xfrm>
              <a:off x="4356" y="190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8" name="直接连接符 63516">
              <a:extLst>
                <a:ext uri="{FF2B5EF4-FFF2-40B4-BE49-F238E27FC236}">
                  <a16:creationId xmlns:a16="http://schemas.microsoft.com/office/drawing/2014/main" id="{4DC0F24A-39E5-408C-9C5F-AF662ED80A34}"/>
                </a:ext>
              </a:extLst>
            </p:cNvPr>
            <p:cNvSpPr>
              <a:spLocks noChangeShapeType="1"/>
            </p:cNvSpPr>
            <p:nvPr/>
          </p:nvSpPr>
          <p:spPr bwMode="auto">
            <a:xfrm>
              <a:off x="4356" y="2090"/>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直接连接符 63517">
              <a:extLst>
                <a:ext uri="{FF2B5EF4-FFF2-40B4-BE49-F238E27FC236}">
                  <a16:creationId xmlns:a16="http://schemas.microsoft.com/office/drawing/2014/main" id="{4F0A9B91-3102-4ABC-B766-EF971D7A6829}"/>
                </a:ext>
              </a:extLst>
            </p:cNvPr>
            <p:cNvSpPr>
              <a:spLocks noChangeShapeType="1"/>
            </p:cNvSpPr>
            <p:nvPr/>
          </p:nvSpPr>
          <p:spPr bwMode="auto">
            <a:xfrm>
              <a:off x="4356" y="227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0" name="直接连接符 63518">
              <a:extLst>
                <a:ext uri="{FF2B5EF4-FFF2-40B4-BE49-F238E27FC236}">
                  <a16:creationId xmlns:a16="http://schemas.microsoft.com/office/drawing/2014/main" id="{480B6EE2-B1A1-47B9-A341-E3BFE499FBF4}"/>
                </a:ext>
              </a:extLst>
            </p:cNvPr>
            <p:cNvSpPr>
              <a:spLocks noChangeShapeType="1"/>
            </p:cNvSpPr>
            <p:nvPr/>
          </p:nvSpPr>
          <p:spPr bwMode="auto">
            <a:xfrm>
              <a:off x="4356" y="3573"/>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直接连接符 63519">
              <a:extLst>
                <a:ext uri="{FF2B5EF4-FFF2-40B4-BE49-F238E27FC236}">
                  <a16:creationId xmlns:a16="http://schemas.microsoft.com/office/drawing/2014/main" id="{839AD1BE-2C32-455A-8E21-D5D97FDE69B4}"/>
                </a:ext>
              </a:extLst>
            </p:cNvPr>
            <p:cNvSpPr>
              <a:spLocks noChangeShapeType="1"/>
            </p:cNvSpPr>
            <p:nvPr/>
          </p:nvSpPr>
          <p:spPr bwMode="auto">
            <a:xfrm>
              <a:off x="5419" y="3573"/>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2" name="直接连接符 63520">
              <a:extLst>
                <a:ext uri="{FF2B5EF4-FFF2-40B4-BE49-F238E27FC236}">
                  <a16:creationId xmlns:a16="http://schemas.microsoft.com/office/drawing/2014/main" id="{36C9C4D0-5CB2-4695-968C-D58BDD64E158}"/>
                </a:ext>
              </a:extLst>
            </p:cNvPr>
            <p:cNvSpPr>
              <a:spLocks noChangeShapeType="1"/>
            </p:cNvSpPr>
            <p:nvPr/>
          </p:nvSpPr>
          <p:spPr bwMode="auto">
            <a:xfrm>
              <a:off x="4356" y="3758"/>
              <a:ext cx="106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3" name="直接连接符 63521">
              <a:extLst>
                <a:ext uri="{FF2B5EF4-FFF2-40B4-BE49-F238E27FC236}">
                  <a16:creationId xmlns:a16="http://schemas.microsoft.com/office/drawing/2014/main" id="{13B73660-06EB-48B7-8995-23FCD2A73F02}"/>
                </a:ext>
              </a:extLst>
            </p:cNvPr>
            <p:cNvSpPr>
              <a:spLocks noChangeShapeType="1"/>
            </p:cNvSpPr>
            <p:nvPr/>
          </p:nvSpPr>
          <p:spPr bwMode="auto">
            <a:xfrm>
              <a:off x="4356" y="2461"/>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4" name="直接连接符 63522">
              <a:extLst>
                <a:ext uri="{FF2B5EF4-FFF2-40B4-BE49-F238E27FC236}">
                  <a16:creationId xmlns:a16="http://schemas.microsoft.com/office/drawing/2014/main" id="{90D490D5-CF55-4D08-A153-AD7AF9F64A3A}"/>
                </a:ext>
              </a:extLst>
            </p:cNvPr>
            <p:cNvSpPr>
              <a:spLocks noChangeShapeType="1"/>
            </p:cNvSpPr>
            <p:nvPr/>
          </p:nvSpPr>
          <p:spPr bwMode="auto">
            <a:xfrm>
              <a:off x="4356" y="2646"/>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5" name="直接连接符 63523">
              <a:extLst>
                <a:ext uri="{FF2B5EF4-FFF2-40B4-BE49-F238E27FC236}">
                  <a16:creationId xmlns:a16="http://schemas.microsoft.com/office/drawing/2014/main" id="{80DC074E-750E-453E-B9A4-484BFC47720F}"/>
                </a:ext>
              </a:extLst>
            </p:cNvPr>
            <p:cNvSpPr>
              <a:spLocks noChangeShapeType="1"/>
            </p:cNvSpPr>
            <p:nvPr/>
          </p:nvSpPr>
          <p:spPr bwMode="auto">
            <a:xfrm>
              <a:off x="4356" y="2831"/>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直接连接符 63524">
              <a:extLst>
                <a:ext uri="{FF2B5EF4-FFF2-40B4-BE49-F238E27FC236}">
                  <a16:creationId xmlns:a16="http://schemas.microsoft.com/office/drawing/2014/main" id="{39A8462F-5E8E-414E-ADD0-F4DE8DBBCEF0}"/>
                </a:ext>
              </a:extLst>
            </p:cNvPr>
            <p:cNvSpPr>
              <a:spLocks noChangeShapeType="1"/>
            </p:cNvSpPr>
            <p:nvPr/>
          </p:nvSpPr>
          <p:spPr bwMode="auto">
            <a:xfrm>
              <a:off x="4356" y="3017"/>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7" name="直接连接符 63525">
              <a:extLst>
                <a:ext uri="{FF2B5EF4-FFF2-40B4-BE49-F238E27FC236}">
                  <a16:creationId xmlns:a16="http://schemas.microsoft.com/office/drawing/2014/main" id="{2E915D38-2211-4579-A8E3-F3FD7F61BE57}"/>
                </a:ext>
              </a:extLst>
            </p:cNvPr>
            <p:cNvSpPr>
              <a:spLocks noChangeShapeType="1"/>
            </p:cNvSpPr>
            <p:nvPr/>
          </p:nvSpPr>
          <p:spPr bwMode="auto">
            <a:xfrm>
              <a:off x="2443" y="1997"/>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78" name="直接连接符 63526">
              <a:extLst>
                <a:ext uri="{FF2B5EF4-FFF2-40B4-BE49-F238E27FC236}">
                  <a16:creationId xmlns:a16="http://schemas.microsoft.com/office/drawing/2014/main" id="{237E44F7-E3BB-4189-88E6-CC2E823C2847}"/>
                </a:ext>
              </a:extLst>
            </p:cNvPr>
            <p:cNvSpPr>
              <a:spLocks noChangeShapeType="1"/>
            </p:cNvSpPr>
            <p:nvPr/>
          </p:nvSpPr>
          <p:spPr bwMode="auto">
            <a:xfrm>
              <a:off x="2443" y="2368"/>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79" name="直接连接符 63527">
              <a:extLst>
                <a:ext uri="{FF2B5EF4-FFF2-40B4-BE49-F238E27FC236}">
                  <a16:creationId xmlns:a16="http://schemas.microsoft.com/office/drawing/2014/main" id="{69BD60F5-F803-4A7D-8F20-0D17F0C86708}"/>
                </a:ext>
              </a:extLst>
            </p:cNvPr>
            <p:cNvSpPr>
              <a:spLocks noChangeShapeType="1"/>
            </p:cNvSpPr>
            <p:nvPr/>
          </p:nvSpPr>
          <p:spPr bwMode="auto">
            <a:xfrm>
              <a:off x="3931" y="2368"/>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0" name="直接连接符 63528">
              <a:extLst>
                <a:ext uri="{FF2B5EF4-FFF2-40B4-BE49-F238E27FC236}">
                  <a16:creationId xmlns:a16="http://schemas.microsoft.com/office/drawing/2014/main" id="{D451FE90-E857-4515-BA3B-5DCCCE7AABFB}"/>
                </a:ext>
              </a:extLst>
            </p:cNvPr>
            <p:cNvSpPr>
              <a:spLocks noChangeShapeType="1"/>
            </p:cNvSpPr>
            <p:nvPr/>
          </p:nvSpPr>
          <p:spPr bwMode="auto">
            <a:xfrm>
              <a:off x="2443" y="2739"/>
              <a:ext cx="1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1" name="文本框 63529">
              <a:extLst>
                <a:ext uri="{FF2B5EF4-FFF2-40B4-BE49-F238E27FC236}">
                  <a16:creationId xmlns:a16="http://schemas.microsoft.com/office/drawing/2014/main" id="{7C0121C3-CD81-4CCD-8126-BCE09ECEB784}"/>
                </a:ext>
              </a:extLst>
            </p:cNvPr>
            <p:cNvSpPr txBox="1">
              <a:spLocks noChangeArrowheads="1"/>
            </p:cNvSpPr>
            <p:nvPr/>
          </p:nvSpPr>
          <p:spPr bwMode="auto">
            <a:xfrm>
              <a:off x="4356" y="2646"/>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82" name="直接连接符 63530">
              <a:extLst>
                <a:ext uri="{FF2B5EF4-FFF2-40B4-BE49-F238E27FC236}">
                  <a16:creationId xmlns:a16="http://schemas.microsoft.com/office/drawing/2014/main" id="{D43A614B-02BA-423B-A8B8-F182239031AC}"/>
                </a:ext>
              </a:extLst>
            </p:cNvPr>
            <p:cNvSpPr>
              <a:spLocks noChangeShapeType="1"/>
            </p:cNvSpPr>
            <p:nvPr/>
          </p:nvSpPr>
          <p:spPr bwMode="auto">
            <a:xfrm>
              <a:off x="2443" y="3109"/>
              <a:ext cx="1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3" name="直接连接符 63531">
              <a:extLst>
                <a:ext uri="{FF2B5EF4-FFF2-40B4-BE49-F238E27FC236}">
                  <a16:creationId xmlns:a16="http://schemas.microsoft.com/office/drawing/2014/main" id="{60330553-B3BC-4348-A828-319945B6829D}"/>
                </a:ext>
              </a:extLst>
            </p:cNvPr>
            <p:cNvSpPr>
              <a:spLocks noChangeShapeType="1"/>
            </p:cNvSpPr>
            <p:nvPr/>
          </p:nvSpPr>
          <p:spPr bwMode="auto">
            <a:xfrm>
              <a:off x="4356" y="3202"/>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4" name="直接连接符 63532">
              <a:extLst>
                <a:ext uri="{FF2B5EF4-FFF2-40B4-BE49-F238E27FC236}">
                  <a16:creationId xmlns:a16="http://schemas.microsoft.com/office/drawing/2014/main" id="{CEDE512C-5ED2-47BF-8DB7-DDCD3D6CB5B7}"/>
                </a:ext>
              </a:extLst>
            </p:cNvPr>
            <p:cNvSpPr>
              <a:spLocks noChangeShapeType="1"/>
            </p:cNvSpPr>
            <p:nvPr/>
          </p:nvSpPr>
          <p:spPr bwMode="auto">
            <a:xfrm>
              <a:off x="4356" y="3387"/>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5" name="文本框 63533">
              <a:extLst>
                <a:ext uri="{FF2B5EF4-FFF2-40B4-BE49-F238E27FC236}">
                  <a16:creationId xmlns:a16="http://schemas.microsoft.com/office/drawing/2014/main" id="{EC47B7E6-3C87-44B2-A019-839B13CA9E65}"/>
                </a:ext>
              </a:extLst>
            </p:cNvPr>
            <p:cNvSpPr txBox="1">
              <a:spLocks noChangeArrowheads="1"/>
            </p:cNvSpPr>
            <p:nvPr/>
          </p:nvSpPr>
          <p:spPr bwMode="auto">
            <a:xfrm>
              <a:off x="4356" y="3017"/>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86" name="文本框 63534">
              <a:extLst>
                <a:ext uri="{FF2B5EF4-FFF2-40B4-BE49-F238E27FC236}">
                  <a16:creationId xmlns:a16="http://schemas.microsoft.com/office/drawing/2014/main" id="{817AFF0F-A6EF-476E-92FC-C428224312CD}"/>
                </a:ext>
              </a:extLst>
            </p:cNvPr>
            <p:cNvSpPr txBox="1">
              <a:spLocks noChangeArrowheads="1"/>
            </p:cNvSpPr>
            <p:nvPr/>
          </p:nvSpPr>
          <p:spPr bwMode="auto">
            <a:xfrm>
              <a:off x="4356" y="3387"/>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87" name="文本框 63535">
              <a:extLst>
                <a:ext uri="{FF2B5EF4-FFF2-40B4-BE49-F238E27FC236}">
                  <a16:creationId xmlns:a16="http://schemas.microsoft.com/office/drawing/2014/main" id="{63F3AB47-1AC0-4DB0-A3B1-DEAD42B2BBC8}"/>
                </a:ext>
              </a:extLst>
            </p:cNvPr>
            <p:cNvSpPr txBox="1">
              <a:spLocks noChangeArrowheads="1"/>
            </p:cNvSpPr>
            <p:nvPr/>
          </p:nvSpPr>
          <p:spPr bwMode="auto">
            <a:xfrm>
              <a:off x="211" y="978"/>
              <a:ext cx="85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Addressing</a:t>
              </a:r>
            </a:p>
            <a:p>
              <a:pPr algn="ctr" eaLnBrk="0" hangingPunct="0"/>
              <a:r>
                <a:rPr lang="en-US" altLang="zh-CN" sz="1200"/>
                <a:t>mode</a:t>
              </a:r>
            </a:p>
          </p:txBody>
        </p:sp>
        <p:sp>
          <p:nvSpPr>
            <p:cNvPr id="87088" name="直接连接符 63536">
              <a:extLst>
                <a:ext uri="{FF2B5EF4-FFF2-40B4-BE49-F238E27FC236}">
                  <a16:creationId xmlns:a16="http://schemas.microsoft.com/office/drawing/2014/main" id="{222141C0-5D19-4437-B0E4-3568DEC21609}"/>
                </a:ext>
              </a:extLst>
            </p:cNvPr>
            <p:cNvSpPr>
              <a:spLocks noChangeShapeType="1"/>
            </p:cNvSpPr>
            <p:nvPr/>
          </p:nvSpPr>
          <p:spPr bwMode="auto">
            <a:xfrm flipH="1">
              <a:off x="3931" y="3156"/>
              <a:ext cx="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9" name="直接连接符 63537">
              <a:extLst>
                <a:ext uri="{FF2B5EF4-FFF2-40B4-BE49-F238E27FC236}">
                  <a16:creationId xmlns:a16="http://schemas.microsoft.com/office/drawing/2014/main" id="{109B8BE8-8991-465E-93F3-4947505D821B}"/>
                </a:ext>
              </a:extLst>
            </p:cNvPr>
            <p:cNvSpPr>
              <a:spLocks noChangeShapeType="1"/>
            </p:cNvSpPr>
            <p:nvPr/>
          </p:nvSpPr>
          <p:spPr bwMode="auto">
            <a:xfrm>
              <a:off x="3931" y="3156"/>
              <a:ext cx="0" cy="3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0" name="直接连接符 63538">
              <a:extLst>
                <a:ext uri="{FF2B5EF4-FFF2-40B4-BE49-F238E27FC236}">
                  <a16:creationId xmlns:a16="http://schemas.microsoft.com/office/drawing/2014/main" id="{3B093B2C-4EB3-4CE7-9215-AF6A56169285}"/>
                </a:ext>
              </a:extLst>
            </p:cNvPr>
            <p:cNvSpPr>
              <a:spLocks noChangeShapeType="1"/>
            </p:cNvSpPr>
            <p:nvPr/>
          </p:nvSpPr>
          <p:spPr bwMode="auto">
            <a:xfrm>
              <a:off x="3931" y="3480"/>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91" name="直接连接符 63539">
              <a:extLst>
                <a:ext uri="{FF2B5EF4-FFF2-40B4-BE49-F238E27FC236}">
                  <a16:creationId xmlns:a16="http://schemas.microsoft.com/office/drawing/2014/main" id="{3115FA82-4445-4894-9A63-0B9AE63C9496}"/>
                </a:ext>
              </a:extLst>
            </p:cNvPr>
            <p:cNvSpPr>
              <a:spLocks noChangeShapeType="1"/>
            </p:cNvSpPr>
            <p:nvPr/>
          </p:nvSpPr>
          <p:spPr bwMode="auto">
            <a:xfrm>
              <a:off x="211" y="1256"/>
              <a:ext cx="5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2" name="文本框 63540">
              <a:extLst>
                <a:ext uri="{FF2B5EF4-FFF2-40B4-BE49-F238E27FC236}">
                  <a16:creationId xmlns:a16="http://schemas.microsoft.com/office/drawing/2014/main" id="{24CE3784-B4F3-441F-9DFE-1D524697A78C}"/>
                </a:ext>
              </a:extLst>
            </p:cNvPr>
            <p:cNvSpPr txBox="1">
              <a:spLocks noChangeArrowheads="1"/>
            </p:cNvSpPr>
            <p:nvPr/>
          </p:nvSpPr>
          <p:spPr bwMode="auto">
            <a:xfrm>
              <a:off x="2868" y="978"/>
              <a:ext cx="106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Register-file</a:t>
              </a:r>
            </a:p>
            <a:p>
              <a:pPr algn="ctr" eaLnBrk="0" hangingPunct="0"/>
              <a:r>
                <a:rPr lang="en-US" altLang="zh-CN" sz="1200"/>
                <a:t>contents</a:t>
              </a:r>
            </a:p>
          </p:txBody>
        </p:sp>
        <p:sp>
          <p:nvSpPr>
            <p:cNvPr id="87093" name="文本框 63541">
              <a:extLst>
                <a:ext uri="{FF2B5EF4-FFF2-40B4-BE49-F238E27FC236}">
                  <a16:creationId xmlns:a16="http://schemas.microsoft.com/office/drawing/2014/main" id="{47586FA0-BA75-49CD-A43F-411A7F04DC5E}"/>
                </a:ext>
              </a:extLst>
            </p:cNvPr>
            <p:cNvSpPr txBox="1">
              <a:spLocks noChangeArrowheads="1"/>
            </p:cNvSpPr>
            <p:nvPr/>
          </p:nvSpPr>
          <p:spPr bwMode="auto">
            <a:xfrm>
              <a:off x="4356" y="978"/>
              <a:ext cx="106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a:t>
              </a:r>
            </a:p>
            <a:p>
              <a:pPr algn="ctr" eaLnBrk="0" hangingPunct="0"/>
              <a:r>
                <a:rPr lang="en-US" altLang="zh-CN" sz="1200"/>
                <a:t>contents</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内容占位符 1028097">
            <a:extLst>
              <a:ext uri="{FF2B5EF4-FFF2-40B4-BE49-F238E27FC236}">
                <a16:creationId xmlns:a16="http://schemas.microsoft.com/office/drawing/2014/main" id="{D04FF489-9B56-492E-983D-C83275889CE1}"/>
              </a:ext>
            </a:extLst>
          </p:cNvPr>
          <p:cNvSpPr>
            <a:spLocks noGrp="1" noChangeArrowheads="1"/>
          </p:cNvSpPr>
          <p:nvPr>
            <p:ph idx="1"/>
          </p:nvPr>
        </p:nvSpPr>
        <p:spPr>
          <a:xfrm>
            <a:off x="685800" y="1066800"/>
            <a:ext cx="7989888" cy="5029200"/>
          </a:xfrm>
        </p:spPr>
        <p:txBody>
          <a:bodyPr/>
          <a:lstStyle/>
          <a:p>
            <a:pPr>
              <a:buFontTx/>
              <a:buNone/>
            </a:pPr>
            <a:r>
              <a:rPr lang="zh-CN" altLang="en-US" sz="3600"/>
              <a:t>例题：</a:t>
            </a:r>
            <a:r>
              <a:rPr lang="zh-CN" altLang="en-US" sz="2800" b="1"/>
              <a:t>分析指令格式及寻址方式特点</a:t>
            </a:r>
            <a:r>
              <a:rPr lang="zh-CN" altLang="en-US" sz="2400"/>
              <a:t>。</a:t>
            </a:r>
          </a:p>
          <a:p>
            <a:pPr>
              <a:buFontTx/>
              <a:buNone/>
            </a:pPr>
            <a:r>
              <a:rPr lang="zh-CN" altLang="en-US" sz="2400"/>
              <a:t>             </a:t>
            </a:r>
            <a:r>
              <a:rPr lang="en-US" altLang="zh-CN" sz="2400" b="1"/>
              <a:t>15           12 11      9 8        65        3 2         0</a:t>
            </a:r>
          </a:p>
          <a:p>
            <a:pPr>
              <a:buFontTx/>
              <a:buNone/>
            </a:pPr>
            <a:endParaRPr lang="en-US" altLang="zh-CN" sz="2400" b="1"/>
          </a:p>
          <a:p>
            <a:pPr>
              <a:buFontTx/>
              <a:buNone/>
            </a:pPr>
            <a:endParaRPr lang="en-US" altLang="zh-CN" sz="2400"/>
          </a:p>
          <a:p>
            <a:pPr>
              <a:buFontTx/>
              <a:buNone/>
            </a:pPr>
            <a:r>
              <a:rPr lang="en-US" altLang="zh-CN" sz="2400"/>
              <a:t>                                    </a:t>
            </a:r>
            <a:r>
              <a:rPr lang="zh-CN" altLang="en-US" sz="2400"/>
              <a:t>源地址                 目标地址</a:t>
            </a:r>
          </a:p>
          <a:p>
            <a:pPr>
              <a:buFontTx/>
              <a:buNone/>
            </a:pPr>
            <a:r>
              <a:rPr lang="zh-CN" altLang="en-US" sz="2800"/>
              <a:t> </a:t>
            </a:r>
            <a:r>
              <a:rPr lang="zh-CN" altLang="en-US" sz="2800" b="1"/>
              <a:t>答：</a:t>
            </a:r>
            <a:r>
              <a:rPr lang="zh-CN" altLang="en-US" sz="2800"/>
              <a:t>指令格式及寻址方式的特点如下：</a:t>
            </a:r>
          </a:p>
          <a:p>
            <a:pPr algn="just">
              <a:buFontTx/>
              <a:buNone/>
            </a:pPr>
            <a:r>
              <a:rPr lang="zh-CN" altLang="en-US" sz="2800"/>
              <a:t>      </a:t>
            </a:r>
            <a:r>
              <a:rPr lang="en-US" altLang="zh-CN" sz="2800"/>
              <a:t>1</a:t>
            </a:r>
            <a:r>
              <a:rPr lang="zh-CN" altLang="en-US" sz="2800"/>
              <a:t>）单字长二地址指令；</a:t>
            </a:r>
          </a:p>
          <a:p>
            <a:pPr algn="just">
              <a:buFontTx/>
              <a:buNone/>
            </a:pPr>
            <a:r>
              <a:rPr lang="zh-CN" altLang="en-US" sz="2800"/>
              <a:t>      </a:t>
            </a:r>
            <a:r>
              <a:rPr lang="en-US" altLang="zh-CN" sz="2800"/>
              <a:t>2</a:t>
            </a:r>
            <a:r>
              <a:rPr lang="zh-CN" altLang="en-US" sz="2800"/>
              <a:t>）操作码可指定</a:t>
            </a:r>
            <a:r>
              <a:rPr lang="en-US" altLang="zh-CN" sz="2800"/>
              <a:t>16</a:t>
            </a:r>
            <a:r>
              <a:rPr lang="zh-CN" altLang="en-US" sz="2800"/>
              <a:t>条指令；</a:t>
            </a:r>
          </a:p>
          <a:p>
            <a:pPr algn="just">
              <a:buFontTx/>
              <a:buNone/>
            </a:pPr>
            <a:r>
              <a:rPr lang="zh-CN" altLang="en-US" sz="2800"/>
              <a:t>      </a:t>
            </a:r>
            <a:r>
              <a:rPr lang="en-US" altLang="zh-CN" sz="2800"/>
              <a:t>3</a:t>
            </a:r>
            <a:r>
              <a:rPr lang="zh-CN" altLang="en-US" sz="2800"/>
              <a:t>）源和目的均有</a:t>
            </a:r>
            <a:r>
              <a:rPr lang="en-US" altLang="zh-CN" sz="2800"/>
              <a:t>8</a:t>
            </a:r>
            <a:r>
              <a:rPr lang="zh-CN" altLang="en-US" sz="2800"/>
              <a:t>种寻址方式；</a:t>
            </a:r>
          </a:p>
          <a:p>
            <a:pPr algn="just">
              <a:buFontTx/>
              <a:buNone/>
            </a:pPr>
            <a:r>
              <a:rPr lang="zh-CN" altLang="en-US" sz="2800"/>
              <a:t>      </a:t>
            </a:r>
            <a:r>
              <a:rPr lang="en-US" altLang="zh-CN" sz="2800"/>
              <a:t>4</a:t>
            </a:r>
            <a:r>
              <a:rPr lang="zh-CN" altLang="en-US" sz="2800"/>
              <a:t>）源地址寄存器和目的地址寄存器均有</a:t>
            </a:r>
            <a:r>
              <a:rPr lang="en-US" altLang="zh-CN" sz="2800"/>
              <a:t>8</a:t>
            </a:r>
            <a:r>
              <a:rPr lang="zh-CN" altLang="en-US" sz="2800"/>
              <a:t>个。</a:t>
            </a:r>
          </a:p>
        </p:txBody>
      </p:sp>
      <p:grpSp>
        <p:nvGrpSpPr>
          <p:cNvPr id="101378" name="组合 1028098">
            <a:extLst>
              <a:ext uri="{FF2B5EF4-FFF2-40B4-BE49-F238E27FC236}">
                <a16:creationId xmlns:a16="http://schemas.microsoft.com/office/drawing/2014/main" id="{33478629-E4B4-450C-A17A-62309262EA24}"/>
              </a:ext>
            </a:extLst>
          </p:cNvPr>
          <p:cNvGrpSpPr>
            <a:grpSpLocks/>
          </p:cNvGrpSpPr>
          <p:nvPr/>
        </p:nvGrpSpPr>
        <p:grpSpPr bwMode="auto">
          <a:xfrm>
            <a:off x="1828800" y="2133600"/>
            <a:ext cx="5943600" cy="990600"/>
            <a:chOff x="1008" y="768"/>
            <a:chExt cx="3744" cy="624"/>
          </a:xfrm>
        </p:grpSpPr>
        <p:sp>
          <p:nvSpPr>
            <p:cNvPr id="101379" name="矩形 1028099">
              <a:extLst>
                <a:ext uri="{FF2B5EF4-FFF2-40B4-BE49-F238E27FC236}">
                  <a16:creationId xmlns:a16="http://schemas.microsoft.com/office/drawing/2014/main" id="{FC7080ED-1965-4F60-A28D-5B10D9725084}"/>
                </a:ext>
              </a:extLst>
            </p:cNvPr>
            <p:cNvSpPr>
              <a:spLocks noChangeArrowheads="1"/>
            </p:cNvSpPr>
            <p:nvPr/>
          </p:nvSpPr>
          <p:spPr bwMode="auto">
            <a:xfrm>
              <a:off x="1008" y="768"/>
              <a:ext cx="1056" cy="288"/>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OP</a:t>
              </a:r>
            </a:p>
          </p:txBody>
        </p:sp>
        <p:sp>
          <p:nvSpPr>
            <p:cNvPr id="101380" name="矩形 1028100">
              <a:extLst>
                <a:ext uri="{FF2B5EF4-FFF2-40B4-BE49-F238E27FC236}">
                  <a16:creationId xmlns:a16="http://schemas.microsoft.com/office/drawing/2014/main" id="{D0C5CF38-70C2-4D05-BEAC-EB753A28F444}"/>
                </a:ext>
              </a:extLst>
            </p:cNvPr>
            <p:cNvSpPr>
              <a:spLocks noChangeArrowheads="1"/>
            </p:cNvSpPr>
            <p:nvPr/>
          </p:nvSpPr>
          <p:spPr bwMode="auto">
            <a:xfrm>
              <a:off x="2064" y="768"/>
              <a:ext cx="672" cy="288"/>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t>寻址方式</a:t>
              </a:r>
            </a:p>
          </p:txBody>
        </p:sp>
        <p:sp>
          <p:nvSpPr>
            <p:cNvPr id="101381" name="矩形 1028101">
              <a:extLst>
                <a:ext uri="{FF2B5EF4-FFF2-40B4-BE49-F238E27FC236}">
                  <a16:creationId xmlns:a16="http://schemas.microsoft.com/office/drawing/2014/main" id="{A22ADB63-1A33-4BCC-9AA2-603A820FAEC1}"/>
                </a:ext>
              </a:extLst>
            </p:cNvPr>
            <p:cNvSpPr>
              <a:spLocks noChangeArrowheads="1"/>
            </p:cNvSpPr>
            <p:nvPr/>
          </p:nvSpPr>
          <p:spPr bwMode="auto">
            <a:xfrm>
              <a:off x="2736" y="768"/>
              <a:ext cx="672" cy="288"/>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CCFFFF"/>
                  </a:solidFill>
                </a:rPr>
                <a:t>寄存器</a:t>
              </a:r>
            </a:p>
          </p:txBody>
        </p:sp>
        <p:sp>
          <p:nvSpPr>
            <p:cNvPr id="101382" name="矩形 1028102">
              <a:extLst>
                <a:ext uri="{FF2B5EF4-FFF2-40B4-BE49-F238E27FC236}">
                  <a16:creationId xmlns:a16="http://schemas.microsoft.com/office/drawing/2014/main" id="{85CDCB72-CDC2-48D6-B80D-E3C984810C12}"/>
                </a:ext>
              </a:extLst>
            </p:cNvPr>
            <p:cNvSpPr>
              <a:spLocks noChangeArrowheads="1"/>
            </p:cNvSpPr>
            <p:nvPr/>
          </p:nvSpPr>
          <p:spPr bwMode="auto">
            <a:xfrm>
              <a:off x="3408" y="768"/>
              <a:ext cx="672" cy="288"/>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t>寻址方式</a:t>
              </a:r>
            </a:p>
          </p:txBody>
        </p:sp>
        <p:sp>
          <p:nvSpPr>
            <p:cNvPr id="101383" name="矩形 1028103">
              <a:extLst>
                <a:ext uri="{FF2B5EF4-FFF2-40B4-BE49-F238E27FC236}">
                  <a16:creationId xmlns:a16="http://schemas.microsoft.com/office/drawing/2014/main" id="{E7F514FB-2A3F-422E-8B13-26CBDDE38846}"/>
                </a:ext>
              </a:extLst>
            </p:cNvPr>
            <p:cNvSpPr>
              <a:spLocks noChangeArrowheads="1"/>
            </p:cNvSpPr>
            <p:nvPr/>
          </p:nvSpPr>
          <p:spPr bwMode="auto">
            <a:xfrm>
              <a:off x="4080" y="768"/>
              <a:ext cx="672" cy="288"/>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CCFFFF"/>
                  </a:solidFill>
                </a:rPr>
                <a:t>寄存器</a:t>
              </a:r>
            </a:p>
          </p:txBody>
        </p:sp>
        <p:sp>
          <p:nvSpPr>
            <p:cNvPr id="101384" name="直接连接符 1028104">
              <a:extLst>
                <a:ext uri="{FF2B5EF4-FFF2-40B4-BE49-F238E27FC236}">
                  <a16:creationId xmlns:a16="http://schemas.microsoft.com/office/drawing/2014/main" id="{7C301A28-CD30-4B01-A26C-54F47A20D01D}"/>
                </a:ext>
              </a:extLst>
            </p:cNvPr>
            <p:cNvSpPr>
              <a:spLocks noChangeShapeType="1"/>
            </p:cNvSpPr>
            <p:nvPr/>
          </p:nvSpPr>
          <p:spPr bwMode="auto">
            <a:xfrm>
              <a:off x="20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直接连接符 1028105">
              <a:extLst>
                <a:ext uri="{FF2B5EF4-FFF2-40B4-BE49-F238E27FC236}">
                  <a16:creationId xmlns:a16="http://schemas.microsoft.com/office/drawing/2014/main" id="{F4B54ACF-601A-44AC-9DDE-6D90AF686058}"/>
                </a:ext>
              </a:extLst>
            </p:cNvPr>
            <p:cNvSpPr>
              <a:spLocks noChangeShapeType="1"/>
            </p:cNvSpPr>
            <p:nvPr/>
          </p:nvSpPr>
          <p:spPr bwMode="auto">
            <a:xfrm>
              <a:off x="340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6" name="直接连接符 1028106">
              <a:extLst>
                <a:ext uri="{FF2B5EF4-FFF2-40B4-BE49-F238E27FC236}">
                  <a16:creationId xmlns:a16="http://schemas.microsoft.com/office/drawing/2014/main" id="{BE340986-D3B4-4E71-9189-87C563B7487E}"/>
                </a:ext>
              </a:extLst>
            </p:cNvPr>
            <p:cNvSpPr>
              <a:spLocks noChangeShapeType="1"/>
            </p:cNvSpPr>
            <p:nvPr/>
          </p:nvSpPr>
          <p:spPr bwMode="auto">
            <a:xfrm>
              <a:off x="4752"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40471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solidFill>
                  <a:schemeClr val="bg1">
                    <a:lumMod val="65000"/>
                  </a:schemeClr>
                </a:solidFill>
              </a:rPr>
              <a:t>CPU</a:t>
            </a:r>
            <a:r>
              <a:rPr lang="zh-CN" altLang="en-US" sz="2740" noProof="1">
                <a:solidFill>
                  <a:schemeClr val="bg1">
                    <a:lumMod val="65000"/>
                  </a:schemeClr>
                </a:solidFill>
              </a:rPr>
              <a:t>的寄存器组织</a:t>
            </a:r>
          </a:p>
          <a:p>
            <a:r>
              <a:rPr lang="zh-CN" altLang="en-US" sz="2740" noProof="1">
                <a:solidFill>
                  <a:schemeClr val="bg1">
                    <a:lumMod val="65000"/>
                  </a:schemeClr>
                </a:solidFill>
              </a:rPr>
              <a:t> 指令寻址方式</a:t>
            </a:r>
            <a:endParaRPr lang="zh-CN" altLang="en-US" sz="2400" noProof="1">
              <a:solidFill>
                <a:schemeClr val="bg1">
                  <a:lumMod val="65000"/>
                </a:schemeClr>
              </a:solidFill>
            </a:endParaRPr>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Tree>
    <p:extLst>
      <p:ext uri="{BB962C8B-B14F-4D97-AF65-F5344CB8AC3E}">
        <p14:creationId xmlns:p14="http://schemas.microsoft.com/office/powerpoint/2010/main" val="16479225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5" name="Picture 9">
            <a:extLst>
              <a:ext uri="{FF2B5EF4-FFF2-40B4-BE49-F238E27FC236}">
                <a16:creationId xmlns:a16="http://schemas.microsoft.com/office/drawing/2014/main" id="{F27EDA8D-9061-4DBD-8CB1-1A1D634C7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1295400" cy="1222375"/>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1D4493FE-7E1B-4B14-8DAF-6A0FEA358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90800"/>
            <a:ext cx="2362200" cy="1665288"/>
          </a:xfrm>
          <a:prstGeom prst="rect">
            <a:avLst/>
          </a:prstGeom>
          <a:noFill/>
          <a:extLst>
            <a:ext uri="{909E8E84-426E-40DD-AFC4-6F175D3DCCD1}">
              <a14:hiddenFill xmlns:a14="http://schemas.microsoft.com/office/drawing/2010/main">
                <a:solidFill>
                  <a:srgbClr val="FFFFFF"/>
                </a:solidFill>
              </a14:hiddenFill>
            </a:ext>
          </a:extLst>
        </p:spPr>
      </p:pic>
      <p:pic>
        <p:nvPicPr>
          <p:cNvPr id="24587" name="Picture 11">
            <a:extLst>
              <a:ext uri="{FF2B5EF4-FFF2-40B4-BE49-F238E27FC236}">
                <a16:creationId xmlns:a16="http://schemas.microsoft.com/office/drawing/2014/main" id="{399718D6-1463-4E05-9712-0F6191944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590800"/>
            <a:ext cx="1389063"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a:extLst>
              <a:ext uri="{FF2B5EF4-FFF2-40B4-BE49-F238E27FC236}">
                <a16:creationId xmlns:a16="http://schemas.microsoft.com/office/drawing/2014/main" id="{D602B519-9766-44D2-9D19-5C0B8B741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667000"/>
            <a:ext cx="2286000" cy="1563688"/>
          </a:xfrm>
          <a:prstGeom prst="rect">
            <a:avLst/>
          </a:prstGeom>
          <a:noFill/>
          <a:extLst>
            <a:ext uri="{909E8E84-426E-40DD-AFC4-6F175D3DCCD1}">
              <a14:hiddenFill xmlns:a14="http://schemas.microsoft.com/office/drawing/2010/main">
                <a:solidFill>
                  <a:srgbClr val="FFFFFF"/>
                </a:solidFill>
              </a14:hiddenFill>
            </a:ext>
          </a:extLst>
        </p:spPr>
      </p:pic>
      <p:pic>
        <p:nvPicPr>
          <p:cNvPr id="24589" name="Picture 13">
            <a:extLst>
              <a:ext uri="{FF2B5EF4-FFF2-40B4-BE49-F238E27FC236}">
                <a16:creationId xmlns:a16="http://schemas.microsoft.com/office/drawing/2014/main" id="{39F7CE2C-725C-4F6E-AB36-3DDFE87649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590800"/>
            <a:ext cx="1616075" cy="1857375"/>
          </a:xfrm>
          <a:prstGeom prst="rect">
            <a:avLst/>
          </a:prstGeom>
          <a:noFill/>
          <a:extLst>
            <a:ext uri="{909E8E84-426E-40DD-AFC4-6F175D3DCCD1}">
              <a14:hiddenFill xmlns:a14="http://schemas.microsoft.com/office/drawing/2010/main">
                <a:solidFill>
                  <a:srgbClr val="FFFFFF"/>
                </a:solidFill>
              </a14:hiddenFill>
            </a:ext>
          </a:extLst>
        </p:spPr>
      </p:pic>
      <p:sp>
        <p:nvSpPr>
          <p:cNvPr id="24591" name="Rectangle 15">
            <a:extLst>
              <a:ext uri="{FF2B5EF4-FFF2-40B4-BE49-F238E27FC236}">
                <a16:creationId xmlns:a16="http://schemas.microsoft.com/office/drawing/2014/main" id="{63C7F0FE-5D49-4CC0-A4B4-9AA0450FED29}"/>
              </a:ext>
            </a:extLst>
          </p:cNvPr>
          <p:cNvSpPr>
            <a:spLocks noGrp="1" noChangeArrowheads="1"/>
          </p:cNvSpPr>
          <p:nvPr>
            <p:ph type="title"/>
          </p:nvPr>
        </p:nvSpPr>
        <p:spPr/>
        <p:txBody>
          <a:bodyPr/>
          <a:lstStyle/>
          <a:p>
            <a:r>
              <a:rPr lang="zh-CN" altLang="en-US" sz="4000"/>
              <a:t>用汇编语言编写程序的工作过程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checkerboard(across)">
                                      <p:cBhvr>
                                        <p:cTn id="7" dur="500"/>
                                        <p:tgtEl>
                                          <p:spTgt spid="24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checkerboard(across)">
                                      <p:cBhvr>
                                        <p:cTn id="12" dur="500"/>
                                        <p:tgtEl>
                                          <p:spTgt spid="24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checkerboard(across)">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589"/>
                                        </p:tgtEl>
                                        <p:attrNameLst>
                                          <p:attrName>style.visibility</p:attrName>
                                        </p:attrNameLst>
                                      </p:cBhvr>
                                      <p:to>
                                        <p:strVal val="visible"/>
                                      </p:to>
                                    </p:set>
                                    <p:animEffect transition="in" filter="checkerboard(across)">
                                      <p:cBhvr>
                                        <p:cTn id="22"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5EA7CE0-09EB-425C-ADD1-006020C4D56D}"/>
              </a:ext>
            </a:extLst>
          </p:cNvPr>
          <p:cNvSpPr>
            <a:spLocks noGrp="1" noChangeArrowheads="1"/>
          </p:cNvSpPr>
          <p:nvPr>
            <p:ph type="title"/>
          </p:nvPr>
        </p:nvSpPr>
        <p:spPr/>
        <p:txBody>
          <a:bodyPr/>
          <a:lstStyle/>
          <a:p>
            <a:r>
              <a:rPr lang="zh-CN" altLang="en-US" dirty="0"/>
              <a:t>汇编语言的组成</a:t>
            </a:r>
          </a:p>
        </p:txBody>
      </p:sp>
      <p:sp>
        <p:nvSpPr>
          <p:cNvPr id="27651" name="Rectangle 3">
            <a:extLst>
              <a:ext uri="{FF2B5EF4-FFF2-40B4-BE49-F238E27FC236}">
                <a16:creationId xmlns:a16="http://schemas.microsoft.com/office/drawing/2014/main" id="{D12F7563-B8A8-4471-87B5-A86E12C6705A}"/>
              </a:ext>
            </a:extLst>
          </p:cNvPr>
          <p:cNvSpPr>
            <a:spLocks noGrp="1" noChangeArrowheads="1"/>
          </p:cNvSpPr>
          <p:nvPr>
            <p:ph type="body" idx="1"/>
          </p:nvPr>
        </p:nvSpPr>
        <p:spPr>
          <a:xfrm>
            <a:off x="470722" y="1268760"/>
            <a:ext cx="7931224" cy="4114800"/>
          </a:xfrm>
        </p:spPr>
        <p:txBody>
          <a:bodyPr/>
          <a:lstStyle/>
          <a:p>
            <a:r>
              <a:rPr lang="zh-CN" altLang="en-US" dirty="0"/>
              <a:t>汇编语言由以下</a:t>
            </a:r>
            <a:r>
              <a:rPr lang="en-US" altLang="zh-CN" dirty="0"/>
              <a:t>3</a:t>
            </a:r>
            <a:r>
              <a:rPr lang="zh-CN" altLang="en-US" dirty="0"/>
              <a:t>类组成：</a:t>
            </a:r>
          </a:p>
          <a:p>
            <a:pPr lvl="1"/>
            <a:r>
              <a:rPr lang="en-US" altLang="zh-CN" dirty="0"/>
              <a:t>1</a:t>
            </a:r>
            <a:r>
              <a:rPr lang="zh-CN" altLang="en-US" dirty="0"/>
              <a:t>、汇编指令（机器码的助记符）</a:t>
            </a:r>
          </a:p>
          <a:p>
            <a:pPr lvl="1"/>
            <a:r>
              <a:rPr lang="en-US" altLang="zh-CN" dirty="0"/>
              <a:t>2</a:t>
            </a:r>
            <a:r>
              <a:rPr lang="zh-CN" altLang="en-US" dirty="0"/>
              <a:t>、伪指令   （由编译器执行）</a:t>
            </a:r>
          </a:p>
          <a:p>
            <a:pPr lvl="1"/>
            <a:r>
              <a:rPr lang="en-US" altLang="zh-CN" dirty="0"/>
              <a:t>3</a:t>
            </a:r>
            <a:r>
              <a:rPr lang="zh-CN" altLang="en-US" dirty="0"/>
              <a:t>、其它符号（由编译器识别）</a:t>
            </a:r>
          </a:p>
          <a:p>
            <a:endParaRPr lang="zh-CN" altLang="en-US" dirty="0"/>
          </a:p>
          <a:p>
            <a:r>
              <a:rPr lang="zh-CN" altLang="en-US" dirty="0"/>
              <a:t>汇编语言的核心是汇编指令，它决定了汇编语言的特性。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a:t>汇编语言程序结构</a:t>
            </a:r>
          </a:p>
        </p:txBody>
      </p:sp>
      <p:pic>
        <p:nvPicPr>
          <p:cNvPr id="104450" name="内容占位符 3">
            <a:extLst>
              <a:ext uri="{FF2B5EF4-FFF2-40B4-BE49-F238E27FC236}">
                <a16:creationId xmlns:a16="http://schemas.microsoft.com/office/drawing/2014/main" id="{DB0AA34E-92D0-4B83-818F-472CE16D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7425" y="1268413"/>
            <a:ext cx="7169150" cy="4857750"/>
          </a:xfrm>
        </p:spPr>
      </p:pic>
    </p:spTree>
    <p:extLst>
      <p:ext uri="{BB962C8B-B14F-4D97-AF65-F5344CB8AC3E}">
        <p14:creationId xmlns:p14="http://schemas.microsoft.com/office/powerpoint/2010/main" val="36318554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dirty="0"/>
              <a:t>分段伪指令</a:t>
            </a:r>
          </a:p>
        </p:txBody>
      </p:sp>
      <p:sp>
        <p:nvSpPr>
          <p:cNvPr id="3" name="内容占位符 2">
            <a:extLst>
              <a:ext uri="{FF2B5EF4-FFF2-40B4-BE49-F238E27FC236}">
                <a16:creationId xmlns:a16="http://schemas.microsoft.com/office/drawing/2014/main" id="{1E40C783-A03F-4B65-8741-3D87E103A483}"/>
              </a:ext>
            </a:extLst>
          </p:cNvPr>
          <p:cNvSpPr>
            <a:spLocks noGrp="1"/>
          </p:cNvSpPr>
          <p:nvPr>
            <p:ph idx="1"/>
          </p:nvPr>
        </p:nvSpPr>
        <p:spPr/>
        <p:txBody>
          <a:bodyPr/>
          <a:lstStyle/>
          <a:p>
            <a:r>
              <a:rPr lang="en-US" altLang="zh-CN" dirty="0"/>
              <a:t>segment</a:t>
            </a:r>
            <a:r>
              <a:rPr lang="zh-CN" altLang="en-US" dirty="0"/>
              <a:t>和</a:t>
            </a:r>
            <a:r>
              <a:rPr lang="en-US" altLang="zh-CN" dirty="0"/>
              <a:t>ends</a:t>
            </a:r>
            <a:r>
              <a:rPr lang="zh-CN" altLang="en-US" dirty="0"/>
              <a:t>是一对成对使用的伪指令，这是在写可被编译器编译的汇编程序时，必须要用到的一对伪指令</a:t>
            </a:r>
            <a:endParaRPr lang="en-US" altLang="zh-CN" dirty="0"/>
          </a:p>
          <a:p>
            <a:pPr>
              <a:lnSpc>
                <a:spcPct val="80000"/>
              </a:lnSpc>
            </a:pPr>
            <a:r>
              <a:rPr lang="zh-CN" altLang="en-US" dirty="0"/>
              <a:t>功能：定义一个段，</a:t>
            </a:r>
            <a:r>
              <a:rPr lang="en-US" altLang="zh-CN" dirty="0"/>
              <a:t>segment</a:t>
            </a:r>
            <a:r>
              <a:rPr lang="zh-CN" altLang="en-US" dirty="0"/>
              <a:t>说明一个段开始，</a:t>
            </a:r>
            <a:r>
              <a:rPr lang="en-US" altLang="zh-CN" dirty="0"/>
              <a:t>ends </a:t>
            </a:r>
            <a:r>
              <a:rPr lang="zh-CN" altLang="en-US" dirty="0"/>
              <a:t>说明一个段结束。</a:t>
            </a:r>
            <a:endParaRPr lang="en-US" altLang="zh-CN" dirty="0"/>
          </a:p>
          <a:p>
            <a:pPr>
              <a:lnSpc>
                <a:spcPct val="80000"/>
              </a:lnSpc>
            </a:pPr>
            <a:endParaRPr lang="zh-CN" altLang="en-US" dirty="0"/>
          </a:p>
          <a:p>
            <a:pPr>
              <a:lnSpc>
                <a:spcPct val="80000"/>
              </a:lnSpc>
            </a:pPr>
            <a:r>
              <a:rPr lang="zh-CN" altLang="en-US" dirty="0"/>
              <a:t>一个段必须有一个名称来标识，使用格式为：</a:t>
            </a:r>
          </a:p>
          <a:p>
            <a:pPr>
              <a:lnSpc>
                <a:spcPct val="80000"/>
              </a:lnSpc>
              <a:buFont typeface="Wingdings" panose="05000000000000000000" pitchFamily="2" charset="2"/>
              <a:buNone/>
            </a:pPr>
            <a:r>
              <a:rPr lang="zh-CN" altLang="en-US" dirty="0"/>
              <a:t>            段名 </a:t>
            </a:r>
            <a:r>
              <a:rPr lang="en-US" altLang="zh-CN" dirty="0"/>
              <a:t>segment</a:t>
            </a:r>
          </a:p>
          <a:p>
            <a:pPr>
              <a:lnSpc>
                <a:spcPct val="80000"/>
              </a:lnSpc>
              <a:buFont typeface="Wingdings" panose="05000000000000000000" pitchFamily="2" charset="2"/>
              <a:buNone/>
            </a:pPr>
            <a:r>
              <a:rPr lang="en-US" altLang="zh-CN" dirty="0"/>
              <a:t>            </a:t>
            </a:r>
            <a:r>
              <a:rPr lang="zh-CN" altLang="en-US" dirty="0"/>
              <a:t>段名 </a:t>
            </a:r>
            <a:r>
              <a:rPr lang="en-US" altLang="zh-CN" dirty="0"/>
              <a:t>ends</a:t>
            </a:r>
          </a:p>
          <a:p>
            <a:endParaRPr lang="zh-CN" altLang="en-US" dirty="0"/>
          </a:p>
        </p:txBody>
      </p:sp>
    </p:spTree>
    <p:extLst>
      <p:ext uri="{BB962C8B-B14F-4D97-AF65-F5344CB8AC3E}">
        <p14:creationId xmlns:p14="http://schemas.microsoft.com/office/powerpoint/2010/main" val="7701746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6E82F-4597-4915-BEE1-C2B5F39DCE61}"/>
              </a:ext>
            </a:extLst>
          </p:cNvPr>
          <p:cNvSpPr>
            <a:spLocks noGrp="1"/>
          </p:cNvSpPr>
          <p:nvPr>
            <p:ph type="title"/>
          </p:nvPr>
        </p:nvSpPr>
        <p:spPr/>
        <p:txBody>
          <a:bodyPr/>
          <a:lstStyle/>
          <a:p>
            <a:r>
              <a:rPr lang="zh-CN" altLang="en-US" dirty="0"/>
              <a:t>寄存器与段的关联假设</a:t>
            </a:r>
          </a:p>
        </p:txBody>
      </p:sp>
      <p:sp>
        <p:nvSpPr>
          <p:cNvPr id="3" name="内容占位符 2">
            <a:extLst>
              <a:ext uri="{FF2B5EF4-FFF2-40B4-BE49-F238E27FC236}">
                <a16:creationId xmlns:a16="http://schemas.microsoft.com/office/drawing/2014/main" id="{1F6A58F1-BD29-4EEA-997F-5A47F0449A77}"/>
              </a:ext>
            </a:extLst>
          </p:cNvPr>
          <p:cNvSpPr>
            <a:spLocks noGrp="1"/>
          </p:cNvSpPr>
          <p:nvPr>
            <p:ph idx="1"/>
          </p:nvPr>
        </p:nvSpPr>
        <p:spPr/>
        <p:txBody>
          <a:bodyPr/>
          <a:lstStyle/>
          <a:p>
            <a:pPr marL="0" indent="0">
              <a:buNone/>
            </a:pPr>
            <a:r>
              <a:rPr lang="en-US" altLang="zh-CN" dirty="0"/>
              <a:t>assume</a:t>
            </a:r>
            <a:r>
              <a:rPr lang="zh-CN" altLang="en-US" dirty="0"/>
              <a:t>：含义为</a:t>
            </a:r>
            <a:r>
              <a:rPr lang="zh-CN" altLang="en-US" dirty="0">
                <a:latin typeface="Arial" panose="020B0604020202020204" pitchFamily="34" charset="0"/>
              </a:rPr>
              <a:t>“</a:t>
            </a:r>
            <a:r>
              <a:rPr lang="zh-CN" altLang="en-US" dirty="0"/>
              <a:t>假设</a:t>
            </a:r>
            <a:r>
              <a:rPr lang="zh-CN" altLang="en-US" dirty="0">
                <a:latin typeface="Arial" panose="020B0604020202020204" pitchFamily="34" charset="0"/>
              </a:rPr>
              <a:t>”</a:t>
            </a:r>
            <a:r>
              <a:rPr lang="zh-CN" altLang="en-US" dirty="0"/>
              <a:t>。</a:t>
            </a:r>
            <a:endParaRPr lang="en-US" altLang="zh-CN" dirty="0"/>
          </a:p>
          <a:p>
            <a:endParaRPr lang="zh-CN" altLang="en-US" dirty="0"/>
          </a:p>
          <a:p>
            <a:pPr marL="0" indent="0">
              <a:buNone/>
            </a:pPr>
            <a:r>
              <a:rPr lang="zh-CN" altLang="en-US" dirty="0"/>
              <a:t>它假设某一段寄存器和程序中的某一个用 </a:t>
            </a:r>
            <a:r>
              <a:rPr lang="en-US" altLang="zh-CN" dirty="0"/>
              <a:t>segment </a:t>
            </a:r>
            <a:r>
              <a:rPr lang="en-US" altLang="zh-CN" dirty="0">
                <a:latin typeface="Arial" panose="020B0604020202020204" pitchFamily="34" charset="0"/>
              </a:rPr>
              <a:t>…</a:t>
            </a:r>
            <a:r>
              <a:rPr lang="en-US" altLang="zh-CN" dirty="0"/>
              <a:t> ends </a:t>
            </a:r>
            <a:r>
              <a:rPr lang="zh-CN" altLang="en-US" dirty="0"/>
              <a:t>定义的段相关联。</a:t>
            </a:r>
            <a:endParaRPr lang="en-US" altLang="zh-CN" dirty="0"/>
          </a:p>
          <a:p>
            <a:endParaRPr lang="zh-CN" altLang="en-US" dirty="0"/>
          </a:p>
          <a:p>
            <a:endParaRPr lang="en-US" altLang="zh-CN" dirty="0"/>
          </a:p>
          <a:p>
            <a:pPr marL="0" indent="0">
              <a:buNone/>
            </a:pPr>
            <a:r>
              <a:rPr lang="zh-CN" altLang="en-US" dirty="0"/>
              <a:t>通过</a:t>
            </a:r>
            <a:r>
              <a:rPr lang="en-US" altLang="zh-CN" dirty="0"/>
              <a:t>assume</a:t>
            </a:r>
            <a:r>
              <a:rPr lang="zh-CN" altLang="en-US" dirty="0"/>
              <a:t>说明这种关联，在需要的情况下 ，编译程序可以将段寄存器和某一个具体的段相联系。</a:t>
            </a:r>
          </a:p>
          <a:p>
            <a:endParaRPr lang="zh-CN" altLang="en-US" dirty="0"/>
          </a:p>
        </p:txBody>
      </p:sp>
      <p:pic>
        <p:nvPicPr>
          <p:cNvPr id="4" name="图片 3">
            <a:extLst>
              <a:ext uri="{FF2B5EF4-FFF2-40B4-BE49-F238E27FC236}">
                <a16:creationId xmlns:a16="http://schemas.microsoft.com/office/drawing/2014/main" id="{5F9F2874-864D-4E7E-9FB6-4B2FB68009AB}"/>
              </a:ext>
            </a:extLst>
          </p:cNvPr>
          <p:cNvPicPr>
            <a:picLocks noChangeAspect="1"/>
          </p:cNvPicPr>
          <p:nvPr/>
        </p:nvPicPr>
        <p:blipFill>
          <a:blip r:embed="rId3"/>
          <a:stretch>
            <a:fillRect/>
          </a:stretch>
        </p:blipFill>
        <p:spPr>
          <a:xfrm>
            <a:off x="1619672" y="3429000"/>
            <a:ext cx="5109024" cy="1053960"/>
          </a:xfrm>
          <a:prstGeom prst="rect">
            <a:avLst/>
          </a:prstGeom>
        </p:spPr>
      </p:pic>
    </p:spTree>
    <p:extLst>
      <p:ext uri="{BB962C8B-B14F-4D97-AF65-F5344CB8AC3E}">
        <p14:creationId xmlns:p14="http://schemas.microsoft.com/office/powerpoint/2010/main" val="257779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4097">
            <a:extLst>
              <a:ext uri="{FF2B5EF4-FFF2-40B4-BE49-F238E27FC236}">
                <a16:creationId xmlns:a16="http://schemas.microsoft.com/office/drawing/2014/main" id="{3127779E-6E45-42F4-BED8-CA628F97DAD4}"/>
              </a:ext>
            </a:extLst>
          </p:cNvPr>
          <p:cNvSpPr>
            <a:spLocks noGrp="1" noChangeArrowheads="1"/>
          </p:cNvSpPr>
          <p:nvPr>
            <p:ph type="title"/>
          </p:nvPr>
        </p:nvSpPr>
        <p:spPr>
          <a:xfrm>
            <a:off x="241300" y="274638"/>
            <a:ext cx="8229600" cy="792162"/>
          </a:xfrm>
        </p:spPr>
        <p:txBody>
          <a:bodyPr/>
          <a:lstStyle/>
          <a:p>
            <a:r>
              <a:rPr lang="zh-CN" altLang="en-US"/>
              <a:t>指令字</a:t>
            </a:r>
            <a:r>
              <a:rPr lang="en-US" altLang="zh-CN"/>
              <a:t>:</a:t>
            </a:r>
            <a:r>
              <a:rPr lang="zh-CN" altLang="en-US">
                <a:latin typeface="楷体_GB2312" pitchFamily="49" charset="-122"/>
              </a:rPr>
              <a:t>即表示一条指令的机器字</a:t>
            </a:r>
            <a:endParaRPr lang="en-US" altLang="zh-CN"/>
          </a:p>
        </p:txBody>
      </p:sp>
      <p:sp>
        <p:nvSpPr>
          <p:cNvPr id="24578" name="文本占位符 4098">
            <a:extLst>
              <a:ext uri="{FF2B5EF4-FFF2-40B4-BE49-F238E27FC236}">
                <a16:creationId xmlns:a16="http://schemas.microsoft.com/office/drawing/2014/main" id="{1DA404A7-B599-4250-84EF-AD85445DD3DA}"/>
              </a:ext>
            </a:extLst>
          </p:cNvPr>
          <p:cNvSpPr>
            <a:spLocks noGrp="1" noChangeArrowheads="1"/>
          </p:cNvSpPr>
          <p:nvPr>
            <p:ph idx="1"/>
          </p:nvPr>
        </p:nvSpPr>
        <p:spPr>
          <a:xfrm>
            <a:off x="241300" y="1076325"/>
            <a:ext cx="8229600" cy="1295400"/>
          </a:xfrm>
        </p:spPr>
        <p:txBody>
          <a:bodyPr/>
          <a:lstStyle/>
          <a:p>
            <a:pPr>
              <a:lnSpc>
                <a:spcPct val="90000"/>
              </a:lnSpc>
            </a:pPr>
            <a:r>
              <a:rPr lang="en-US" altLang="zh-CN" sz="2400" dirty="0"/>
              <a:t>von Neumann</a:t>
            </a:r>
            <a:r>
              <a:rPr lang="zh-CN" altLang="en-US" sz="2400" dirty="0"/>
              <a:t>： “指令由</a:t>
            </a:r>
            <a:r>
              <a:rPr lang="zh-CN" altLang="en-US" sz="2400" b="1" dirty="0"/>
              <a:t>操作码</a:t>
            </a:r>
            <a:r>
              <a:rPr lang="zh-CN" altLang="en-US" sz="2400" dirty="0"/>
              <a:t>和</a:t>
            </a:r>
            <a:r>
              <a:rPr lang="zh-CN" altLang="en-US" sz="2400" b="1" dirty="0"/>
              <a:t>地址码</a:t>
            </a:r>
            <a:r>
              <a:rPr lang="zh-CN" altLang="en-US" sz="2400" dirty="0"/>
              <a:t>构成”</a:t>
            </a:r>
          </a:p>
          <a:p>
            <a:pPr>
              <a:lnSpc>
                <a:spcPct val="90000"/>
              </a:lnSpc>
            </a:pPr>
            <a:r>
              <a:rPr lang="zh-CN" altLang="en-US" sz="2400" dirty="0"/>
              <a:t>指令格式：二进制码的结构形式</a:t>
            </a:r>
          </a:p>
        </p:txBody>
      </p:sp>
      <p:sp>
        <p:nvSpPr>
          <p:cNvPr id="24579" name="矩形 4099">
            <a:extLst>
              <a:ext uri="{FF2B5EF4-FFF2-40B4-BE49-F238E27FC236}">
                <a16:creationId xmlns:a16="http://schemas.microsoft.com/office/drawing/2014/main" id="{9996F723-0F6C-4634-9825-6F7CAAB65B0E}"/>
              </a:ext>
            </a:extLst>
          </p:cNvPr>
          <p:cNvSpPr>
            <a:spLocks noChangeArrowheads="1"/>
          </p:cNvSpPr>
          <p:nvPr/>
        </p:nvSpPr>
        <p:spPr bwMode="auto">
          <a:xfrm>
            <a:off x="228600" y="3213100"/>
            <a:ext cx="86868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a:latin typeface="Arial" panose="020B0604020202020204" pitchFamily="34" charset="0"/>
              </a:rPr>
              <a:t>指令字长度固定</a:t>
            </a:r>
            <a:r>
              <a:rPr lang="en-US" altLang="zh-CN">
                <a:latin typeface="Arial" panose="020B0604020202020204" pitchFamily="34" charset="0"/>
              </a:rPr>
              <a:t>vs.</a:t>
            </a:r>
            <a:r>
              <a:rPr lang="zh-CN" altLang="en-US">
                <a:latin typeface="Arial" panose="020B0604020202020204" pitchFamily="34" charset="0"/>
              </a:rPr>
              <a:t>可变</a:t>
            </a:r>
          </a:p>
          <a:p>
            <a:pPr lvl="1">
              <a:spcBef>
                <a:spcPct val="20000"/>
              </a:spcBef>
              <a:buFont typeface="Arial" panose="020B0604020202020204" pitchFamily="34" charset="0"/>
              <a:buChar char="•"/>
            </a:pPr>
            <a:r>
              <a:rPr lang="zh-CN" altLang="en-US">
                <a:latin typeface="Arial" panose="020B0604020202020204" pitchFamily="34" charset="0"/>
              </a:rPr>
              <a:t>固定：规则，浪费空间</a:t>
            </a:r>
          </a:p>
          <a:p>
            <a:pPr lvl="1">
              <a:spcBef>
                <a:spcPct val="20000"/>
              </a:spcBef>
              <a:buFont typeface="Arial" panose="020B0604020202020204" pitchFamily="34" charset="0"/>
              <a:buChar char="•"/>
            </a:pPr>
            <a:r>
              <a:rPr lang="zh-CN" altLang="en-US">
                <a:latin typeface="Arial" panose="020B0604020202020204" pitchFamily="34" charset="0"/>
              </a:rPr>
              <a:t>如果指令字长固定，则操作码长度增加，地址码长度缩短</a:t>
            </a:r>
          </a:p>
          <a:p>
            <a:pPr lvl="1">
              <a:spcBef>
                <a:spcPct val="20000"/>
              </a:spcBef>
              <a:buFont typeface="Arial" panose="020B0604020202020204" pitchFamily="34" charset="0"/>
              <a:buChar char="•"/>
            </a:pPr>
            <a:r>
              <a:rPr lang="zh-CN" altLang="en-US">
                <a:latin typeface="Arial" panose="020B0604020202020204" pitchFamily="34" charset="0"/>
              </a:rPr>
              <a:t>固定：译码简单，指令条数有限，</a:t>
            </a:r>
            <a:r>
              <a:rPr lang="en-US" altLang="zh-CN">
                <a:latin typeface="Arial" panose="020B0604020202020204" pitchFamily="34" charset="0"/>
              </a:rPr>
              <a:t>RISC</a:t>
            </a:r>
            <a:r>
              <a:rPr lang="zh-CN" altLang="en-US">
                <a:latin typeface="Arial" panose="020B0604020202020204" pitchFamily="34" charset="0"/>
              </a:rPr>
              <a:t>（</a:t>
            </a:r>
            <a:r>
              <a:rPr lang="en-US" altLang="zh-CN">
                <a:latin typeface="Arial" panose="020B0604020202020204" pitchFamily="34" charset="0"/>
              </a:rPr>
              <a:t>Sun SPARC</a:t>
            </a:r>
            <a:r>
              <a:rPr lang="zh-CN" altLang="en-US">
                <a:latin typeface="Arial" panose="020B0604020202020204" pitchFamily="34" charset="0"/>
              </a:rPr>
              <a:t>）</a:t>
            </a:r>
          </a:p>
          <a:p>
            <a:pPr lvl="1">
              <a:spcBef>
                <a:spcPct val="20000"/>
              </a:spcBef>
              <a:buFont typeface="Arial" panose="020B0604020202020204" pitchFamily="34" charset="0"/>
              <a:buChar char="•"/>
            </a:pPr>
            <a:r>
              <a:rPr lang="zh-CN" altLang="en-US">
                <a:latin typeface="Arial" panose="020B0604020202020204" pitchFamily="34" charset="0"/>
              </a:rPr>
              <a:t>可变：指令条数和格式按需调整，</a:t>
            </a:r>
            <a:r>
              <a:rPr lang="en-US" altLang="zh-CN">
                <a:latin typeface="Arial" panose="020B0604020202020204" pitchFamily="34" charset="0"/>
              </a:rPr>
              <a:t>CISC</a:t>
            </a:r>
            <a:r>
              <a:rPr lang="zh-CN" altLang="en-US">
                <a:latin typeface="Arial" panose="020B0604020202020204" pitchFamily="34" charset="0"/>
              </a:rPr>
              <a:t>（</a:t>
            </a:r>
            <a:r>
              <a:rPr lang="en-US" altLang="zh-CN">
                <a:latin typeface="Arial" panose="020B0604020202020204" pitchFamily="34" charset="0"/>
              </a:rPr>
              <a:t>x86</a:t>
            </a:r>
            <a:r>
              <a:rPr lang="zh-CN" altLang="en-US">
                <a:latin typeface="Arial" panose="020B0604020202020204" pitchFamily="34" charset="0"/>
              </a:rPr>
              <a:t>）</a:t>
            </a:r>
          </a:p>
          <a:p>
            <a:pPr lvl="2">
              <a:spcBef>
                <a:spcPct val="20000"/>
              </a:spcBef>
              <a:buFont typeface="Arial" panose="020B0604020202020204" pitchFamily="34" charset="0"/>
              <a:buChar char="•"/>
            </a:pPr>
            <a:r>
              <a:rPr lang="zh-CN" altLang="en-US">
                <a:latin typeface="Arial" panose="020B0604020202020204" pitchFamily="34" charset="0"/>
              </a:rPr>
              <a:t>扩展操作码技术：调整</a:t>
            </a:r>
            <a:r>
              <a:rPr lang="en-US" altLang="zh-CN">
                <a:latin typeface="Arial" panose="020B0604020202020204" pitchFamily="34" charset="0"/>
              </a:rPr>
              <a:t>op</a:t>
            </a:r>
            <a:r>
              <a:rPr lang="zh-CN" altLang="en-US">
                <a:latin typeface="Arial" panose="020B0604020202020204" pitchFamily="34" charset="0"/>
              </a:rPr>
              <a:t>与</a:t>
            </a:r>
            <a:r>
              <a:rPr lang="en-US" altLang="zh-CN">
                <a:latin typeface="Arial" panose="020B0604020202020204" pitchFamily="34" charset="0"/>
              </a:rPr>
              <a:t>addr</a:t>
            </a:r>
            <a:r>
              <a:rPr lang="zh-CN" altLang="en-US">
                <a:latin typeface="Arial" panose="020B0604020202020204" pitchFamily="34" charset="0"/>
              </a:rPr>
              <a:t>域，缩短指令字长</a:t>
            </a:r>
          </a:p>
        </p:txBody>
      </p:sp>
      <p:sp>
        <p:nvSpPr>
          <p:cNvPr id="24580" name="灯片编号占位符 2">
            <a:extLst>
              <a:ext uri="{FF2B5EF4-FFF2-40B4-BE49-F238E27FC236}">
                <a16:creationId xmlns:a16="http://schemas.microsoft.com/office/drawing/2014/main" id="{268622F0-4A48-4663-BB96-AE9E9A7674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7396F13-9122-40B5-836D-9CE5C8174EE3}" type="slidenum">
              <a:rPr lang="zh-CN" altLang="en-US" sz="1400" smtClean="0"/>
              <a:pPr/>
              <a:t>11</a:t>
            </a:fld>
            <a:r>
              <a:rPr lang="en-US" altLang="zh-CN" sz="1400"/>
              <a:t>/41</a:t>
            </a:r>
          </a:p>
        </p:txBody>
      </p:sp>
      <p:grpSp>
        <p:nvGrpSpPr>
          <p:cNvPr id="18434" name="组合 946179">
            <a:extLst>
              <a:ext uri="{FF2B5EF4-FFF2-40B4-BE49-F238E27FC236}">
                <a16:creationId xmlns:a16="http://schemas.microsoft.com/office/drawing/2014/main" id="{4D2CA111-404D-489F-A7EA-C6CBF5D8172A}"/>
              </a:ext>
            </a:extLst>
          </p:cNvPr>
          <p:cNvGrpSpPr>
            <a:grpSpLocks/>
          </p:cNvGrpSpPr>
          <p:nvPr/>
        </p:nvGrpSpPr>
        <p:grpSpPr bwMode="auto">
          <a:xfrm>
            <a:off x="661538" y="1875632"/>
            <a:ext cx="6019800" cy="528637"/>
            <a:chOff x="816" y="3504"/>
            <a:chExt cx="3792" cy="333"/>
          </a:xfrm>
        </p:grpSpPr>
        <p:sp>
          <p:nvSpPr>
            <p:cNvPr id="24582" name="文本框 946180">
              <a:extLst>
                <a:ext uri="{FF2B5EF4-FFF2-40B4-BE49-F238E27FC236}">
                  <a16:creationId xmlns:a16="http://schemas.microsoft.com/office/drawing/2014/main" id="{0D794BE1-B570-4610-A062-012CEBDD368A}"/>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24583" name="文本框 946181">
              <a:extLst>
                <a:ext uri="{FF2B5EF4-FFF2-40B4-BE49-F238E27FC236}">
                  <a16:creationId xmlns:a16="http://schemas.microsoft.com/office/drawing/2014/main" id="{C627410A-ED3D-48A0-B34E-CD9C2FBDCAD5}"/>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24584" name="文本框 946182">
              <a:extLst>
                <a:ext uri="{FF2B5EF4-FFF2-40B4-BE49-F238E27FC236}">
                  <a16:creationId xmlns:a16="http://schemas.microsoft.com/office/drawing/2014/main" id="{1CD2C32E-FFD6-46E4-9370-A37A749C3513}"/>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
        <p:nvSpPr>
          <p:cNvPr id="2" name="圆角矩形标注 1">
            <a:extLst>
              <a:ext uri="{FF2B5EF4-FFF2-40B4-BE49-F238E27FC236}">
                <a16:creationId xmlns:a16="http://schemas.microsoft.com/office/drawing/2014/main" id="{1AEFA2B9-156D-41AC-9CD9-3EFCD502C269}"/>
              </a:ext>
            </a:extLst>
          </p:cNvPr>
          <p:cNvSpPr/>
          <p:nvPr/>
        </p:nvSpPr>
        <p:spPr>
          <a:xfrm>
            <a:off x="6905671" y="1428052"/>
            <a:ext cx="2212975" cy="1295400"/>
          </a:xfrm>
          <a:prstGeom prst="wedgeRoundRectCallout">
            <a:avLst>
              <a:gd name="adj1" fmla="val -62837"/>
              <a:gd name="adj2" fmla="val 168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sz="2000" b="1" noProof="1">
                <a:solidFill>
                  <a:srgbClr val="C00000"/>
                </a:solidFill>
                <a:latin typeface="Arial" panose="020B0604020202020204" pitchFamily="34" charset="0"/>
                <a:cs typeface="楷体_GB2312" charset="0"/>
              </a:rPr>
              <a:t>源操作数</a:t>
            </a:r>
          </a:p>
          <a:p>
            <a:pPr algn="ctr"/>
            <a:r>
              <a:rPr lang="zh-CN" altLang="en-US" sz="2000" b="1" noProof="1">
                <a:solidFill>
                  <a:srgbClr val="C00000"/>
                </a:solidFill>
                <a:latin typeface="Arial" panose="020B0604020202020204" pitchFamily="34" charset="0"/>
                <a:cs typeface="楷体_GB2312" charset="0"/>
              </a:rPr>
              <a:t>目的操作数</a:t>
            </a:r>
          </a:p>
          <a:p>
            <a:pPr algn="ctr"/>
            <a:r>
              <a:rPr lang="zh-CN" altLang="en-US" sz="2000" b="1" noProof="1">
                <a:solidFill>
                  <a:srgbClr val="C00000"/>
                </a:solidFill>
                <a:latin typeface="Arial" panose="020B0604020202020204" pitchFamily="34" charset="0"/>
                <a:cs typeface="楷体_GB2312" charset="0"/>
              </a:rPr>
              <a:t>下一条指令</a:t>
            </a:r>
            <a:r>
              <a:rPr lang="en-US" altLang="zh-CN" sz="2000" b="1" noProof="1">
                <a:solidFill>
                  <a:srgbClr val="C00000"/>
                </a:solidFill>
                <a:latin typeface="Arial" panose="020B0604020202020204" pitchFamily="34" charset="0"/>
                <a:cs typeface="楷体_GB2312" charset="0"/>
              </a:rPr>
              <a:t>......</a:t>
            </a:r>
            <a:endParaRPr lang="en-US" altLang="zh-CN" sz="2000"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7E6488A9-620C-4148-8036-9076C80CC69A}"/>
              </a:ext>
            </a:extLst>
          </p:cNvPr>
          <p:cNvSpPr/>
          <p:nvPr/>
        </p:nvSpPr>
        <p:spPr>
          <a:xfrm>
            <a:off x="539552" y="2444159"/>
            <a:ext cx="6624736" cy="757130"/>
          </a:xfrm>
          <a:prstGeom prst="rect">
            <a:avLst/>
          </a:prstGeom>
        </p:spPr>
        <p:txBody>
          <a:bodyPr wrap="square">
            <a:spAutoFit/>
          </a:bodyPr>
          <a:lstStyle/>
          <a:p>
            <a:pPr>
              <a:lnSpc>
                <a:spcPct val="90000"/>
              </a:lnSpc>
            </a:pPr>
            <a:r>
              <a:rPr lang="zh-CN" altLang="en-US" dirty="0"/>
              <a:t>操作码：操作的性质</a:t>
            </a:r>
          </a:p>
          <a:p>
            <a:pPr>
              <a:lnSpc>
                <a:spcPct val="90000"/>
              </a:lnSpc>
            </a:pPr>
            <a:r>
              <a:rPr lang="zh-CN" altLang="en-US" dirty="0"/>
              <a:t>地址码：指令和操作数（</a:t>
            </a:r>
            <a:r>
              <a:rPr lang="en-US" altLang="zh-CN" dirty="0"/>
              <a:t>operand</a:t>
            </a:r>
            <a:r>
              <a:rPr lang="zh-CN" altLang="en-US" dirty="0"/>
              <a:t>）的存储位置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a16="http://schemas.microsoft.com/office/drawing/2014/main" id="{12DBD34B-4653-4E60-BD0C-B06864668791}"/>
              </a:ext>
            </a:extLst>
          </p:cNvPr>
          <p:cNvSpPr>
            <a:spLocks noGrp="1" noChangeArrowheads="1"/>
          </p:cNvSpPr>
          <p:nvPr>
            <p:ph type="title"/>
          </p:nvPr>
        </p:nvSpPr>
        <p:spPr/>
        <p:txBody>
          <a:bodyPr/>
          <a:lstStyle/>
          <a:p>
            <a:r>
              <a:rPr lang="zh-CN" altLang="en-US"/>
              <a:t>程序的分段结构</a:t>
            </a:r>
          </a:p>
        </p:txBody>
      </p:sp>
      <p:pic>
        <p:nvPicPr>
          <p:cNvPr id="105474" name="内容占位符 3">
            <a:extLst>
              <a:ext uri="{FF2B5EF4-FFF2-40B4-BE49-F238E27FC236}">
                <a16:creationId xmlns:a16="http://schemas.microsoft.com/office/drawing/2014/main" id="{845AF6E1-5B5D-41BA-BADE-E5CF1CEE43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199" y="1340768"/>
            <a:ext cx="8264653" cy="4968552"/>
          </a:xfrm>
        </p:spPr>
      </p:pic>
      <p:sp>
        <p:nvSpPr>
          <p:cNvPr id="2" name="对话气泡: 圆角矩形 1">
            <a:extLst>
              <a:ext uri="{FF2B5EF4-FFF2-40B4-BE49-F238E27FC236}">
                <a16:creationId xmlns:a16="http://schemas.microsoft.com/office/drawing/2014/main" id="{2A407C51-6642-42A4-81F4-7324718B0498}"/>
              </a:ext>
            </a:extLst>
          </p:cNvPr>
          <p:cNvSpPr/>
          <p:nvPr/>
        </p:nvSpPr>
        <p:spPr>
          <a:xfrm>
            <a:off x="5724128" y="116632"/>
            <a:ext cx="3312368" cy="1440160"/>
          </a:xfrm>
          <a:prstGeom prst="wedgeRoundRectCallout">
            <a:avLst>
              <a:gd name="adj1" fmla="val -18204"/>
              <a:gd name="adj2" fmla="val 133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一个有意义的汇编程序中至少要有一个段，这个段用来存放代码。</a:t>
            </a:r>
          </a:p>
        </p:txBody>
      </p:sp>
    </p:spTree>
    <p:extLst>
      <p:ext uri="{BB962C8B-B14F-4D97-AF65-F5344CB8AC3E}">
        <p14:creationId xmlns:p14="http://schemas.microsoft.com/office/powerpoint/2010/main" val="33633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2AA688AD-D8FD-49F2-A51A-A7E8D91AEE09}"/>
              </a:ext>
            </a:extLst>
          </p:cNvPr>
          <p:cNvSpPr>
            <a:spLocks noGrp="1" noChangeArrowheads="1"/>
          </p:cNvSpPr>
          <p:nvPr>
            <p:ph type="title"/>
          </p:nvPr>
        </p:nvSpPr>
        <p:spPr/>
        <p:txBody>
          <a:bodyPr/>
          <a:lstStyle/>
          <a:p>
            <a:r>
              <a:rPr lang="zh-CN" altLang="en-US" dirty="0"/>
              <a:t>基本汇编程序示例</a:t>
            </a:r>
          </a:p>
        </p:txBody>
      </p:sp>
      <p:sp>
        <p:nvSpPr>
          <p:cNvPr id="109571" name="Rectangle 3">
            <a:extLst>
              <a:ext uri="{FF2B5EF4-FFF2-40B4-BE49-F238E27FC236}">
                <a16:creationId xmlns:a16="http://schemas.microsoft.com/office/drawing/2014/main" id="{7339E6D8-2C64-4D99-A953-D53A479D3A17}"/>
              </a:ext>
            </a:extLst>
          </p:cNvPr>
          <p:cNvSpPr>
            <a:spLocks noGrp="1" noChangeArrowheads="1"/>
          </p:cNvSpPr>
          <p:nvPr>
            <p:ph type="body" idx="1"/>
          </p:nvPr>
        </p:nvSpPr>
        <p:spPr>
          <a:xfrm>
            <a:off x="457200" y="1700808"/>
            <a:ext cx="4532313" cy="4114800"/>
          </a:xfrm>
        </p:spPr>
        <p:txBody>
          <a:bodyPr/>
          <a:lstStyle/>
          <a:p>
            <a:r>
              <a:rPr lang="zh-CN" altLang="en-US" dirty="0"/>
              <a:t>程序的结构</a:t>
            </a:r>
          </a:p>
          <a:p>
            <a:pPr lvl="1"/>
            <a:r>
              <a:rPr lang="zh-CN" altLang="en-US" dirty="0"/>
              <a:t>需求：编程运算 </a:t>
            </a:r>
            <a:r>
              <a:rPr lang="en-US" altLang="zh-CN" dirty="0"/>
              <a:t>2</a:t>
            </a:r>
            <a:r>
              <a:rPr lang="en-US" altLang="zh-CN" baseline="30000" dirty="0"/>
              <a:t>∧</a:t>
            </a:r>
            <a:r>
              <a:rPr lang="en-US" altLang="zh-CN" dirty="0"/>
              <a:t>3</a:t>
            </a:r>
            <a:r>
              <a:rPr lang="zh-CN" altLang="en-US" dirty="0"/>
              <a:t>。</a:t>
            </a:r>
          </a:p>
          <a:p>
            <a:pPr lvl="2"/>
            <a:r>
              <a:rPr lang="zh-CN" altLang="en-US" dirty="0"/>
              <a:t>定义一个段</a:t>
            </a:r>
          </a:p>
          <a:p>
            <a:pPr lvl="2"/>
            <a:r>
              <a:rPr lang="zh-CN" altLang="en-US" dirty="0"/>
              <a:t>实现处理任务</a:t>
            </a:r>
          </a:p>
          <a:p>
            <a:pPr lvl="2"/>
            <a:r>
              <a:rPr lang="zh-CN" altLang="en-US" dirty="0"/>
              <a:t>程序结束</a:t>
            </a:r>
          </a:p>
          <a:p>
            <a:pPr lvl="2"/>
            <a:r>
              <a:rPr lang="zh-CN" altLang="en-US" dirty="0"/>
              <a:t>段与段寄存器关联</a:t>
            </a:r>
          </a:p>
          <a:p>
            <a:pPr>
              <a:buFont typeface="Wingdings" panose="05000000000000000000" pitchFamily="2" charset="2"/>
              <a:buNone/>
            </a:pPr>
            <a:r>
              <a:rPr lang="zh-CN" altLang="en-US" dirty="0"/>
              <a:t>    </a:t>
            </a:r>
          </a:p>
        </p:txBody>
      </p:sp>
      <p:sp>
        <p:nvSpPr>
          <p:cNvPr id="109572" name="Rectangle 4">
            <a:extLst>
              <a:ext uri="{FF2B5EF4-FFF2-40B4-BE49-F238E27FC236}">
                <a16:creationId xmlns:a16="http://schemas.microsoft.com/office/drawing/2014/main" id="{16EE5D3B-A29E-4900-BAD6-904B78875228}"/>
              </a:ext>
            </a:extLst>
          </p:cNvPr>
          <p:cNvSpPr>
            <a:spLocks noChangeArrowheads="1"/>
          </p:cNvSpPr>
          <p:nvPr/>
        </p:nvSpPr>
        <p:spPr bwMode="auto">
          <a:xfrm>
            <a:off x="4716016" y="1700808"/>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2800" dirty="0"/>
              <a:t>    </a:t>
            </a:r>
            <a:r>
              <a:rPr lang="zh-CN" altLang="en-US" sz="2800" dirty="0"/>
              <a:t>汇编程序</a:t>
            </a:r>
          </a:p>
          <a:p>
            <a:pPr>
              <a:lnSpc>
                <a:spcPct val="80000"/>
              </a:lnSpc>
              <a:buFont typeface="Wingdings" panose="05000000000000000000" pitchFamily="2" charset="2"/>
              <a:buNone/>
            </a:pPr>
            <a:r>
              <a:rPr lang="zh-CN" altLang="en-US" sz="2800" dirty="0"/>
              <a:t>    </a:t>
            </a:r>
            <a:r>
              <a:rPr lang="en-US" altLang="zh-CN" dirty="0"/>
              <a:t>assume </a:t>
            </a:r>
            <a:r>
              <a:rPr lang="en-US" altLang="zh-CN" dirty="0" err="1"/>
              <a:t>cs:abc</a:t>
            </a:r>
            <a:endParaRPr lang="en-US" altLang="zh-CN" dirty="0"/>
          </a:p>
          <a:p>
            <a:pPr>
              <a:lnSpc>
                <a:spcPct val="80000"/>
              </a:lnSpc>
              <a:buFont typeface="Wingdings" panose="05000000000000000000" pitchFamily="2" charset="2"/>
              <a:buNone/>
            </a:pPr>
            <a:r>
              <a:rPr lang="en-US" altLang="zh-CN" dirty="0"/>
              <a:t>    </a:t>
            </a:r>
            <a:r>
              <a:rPr lang="en-US" altLang="zh-CN" dirty="0" err="1"/>
              <a:t>abc</a:t>
            </a:r>
            <a:r>
              <a:rPr lang="en-US" altLang="zh-CN" dirty="0"/>
              <a:t> segment</a:t>
            </a:r>
          </a:p>
          <a:p>
            <a:pPr>
              <a:lnSpc>
                <a:spcPct val="80000"/>
              </a:lnSpc>
              <a:buFont typeface="Wingdings" panose="05000000000000000000" pitchFamily="2" charset="2"/>
              <a:buNone/>
            </a:pPr>
            <a:r>
              <a:rPr lang="en-US" altLang="zh-CN" dirty="0"/>
              <a:t>    mov ax,2</a:t>
            </a:r>
          </a:p>
          <a:p>
            <a:pPr>
              <a:buFont typeface="Wingdings" panose="05000000000000000000" pitchFamily="2" charset="2"/>
              <a:buNone/>
            </a:pPr>
            <a:r>
              <a:rPr lang="en-US" altLang="zh-CN" dirty="0"/>
              <a:t>    add </a:t>
            </a:r>
            <a:r>
              <a:rPr lang="en-US" altLang="zh-CN" dirty="0" err="1"/>
              <a:t>ax,ax</a:t>
            </a:r>
            <a:endParaRPr lang="en-US" altLang="zh-CN" dirty="0"/>
          </a:p>
          <a:p>
            <a:pPr>
              <a:buFont typeface="Wingdings" panose="05000000000000000000" pitchFamily="2" charset="2"/>
              <a:buNone/>
            </a:pPr>
            <a:r>
              <a:rPr lang="en-US" altLang="zh-CN" dirty="0"/>
              <a:t>    add </a:t>
            </a:r>
            <a:r>
              <a:rPr lang="en-US" altLang="zh-CN" dirty="0" err="1"/>
              <a:t>ax,ax</a:t>
            </a:r>
            <a:endParaRPr lang="en-US" altLang="zh-CN" dirty="0"/>
          </a:p>
          <a:p>
            <a:pPr>
              <a:lnSpc>
                <a:spcPct val="80000"/>
              </a:lnSpc>
              <a:buFont typeface="Wingdings" panose="05000000000000000000" pitchFamily="2" charset="2"/>
              <a:buNone/>
            </a:pPr>
            <a:r>
              <a:rPr lang="en-US" altLang="zh-CN" dirty="0"/>
              <a:t>    </a:t>
            </a:r>
            <a:r>
              <a:rPr lang="en-US" altLang="zh-CN" dirty="0" err="1"/>
              <a:t>abc</a:t>
            </a:r>
            <a:r>
              <a:rPr lang="en-US" altLang="zh-CN" dirty="0"/>
              <a:t> ends</a:t>
            </a:r>
          </a:p>
          <a:p>
            <a:pPr>
              <a:lnSpc>
                <a:spcPct val="80000"/>
              </a:lnSpc>
              <a:buFont typeface="Wingdings" panose="05000000000000000000" pitchFamily="2" charset="2"/>
              <a:buNone/>
            </a:pPr>
            <a:r>
              <a:rPr lang="en-US" altLang="zh-CN" dirty="0"/>
              <a:t>    end </a:t>
            </a:r>
          </a:p>
          <a:p>
            <a:pPr>
              <a:lnSpc>
                <a:spcPct val="80000"/>
              </a:lnSpc>
              <a:buFont typeface="Wingdings" panose="05000000000000000000" pitchFamily="2" charset="2"/>
              <a:buNone/>
            </a:pPr>
            <a:endParaRPr lang="en-US" altLang="zh-CN" dirty="0"/>
          </a:p>
          <a:p>
            <a:pPr>
              <a:lnSpc>
                <a:spcPct val="80000"/>
              </a:lnSpc>
              <a:buFont typeface="Wingdings" panose="05000000000000000000" pitchFamily="2" charset="2"/>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Effect transition="in" filter="checkerboard(across)">
                                      <p:cBhvr>
                                        <p:cTn id="7" dur="500"/>
                                        <p:tgtEl>
                                          <p:spTgt spid="109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9572">
                                            <p:txEl>
                                              <p:pRg st="2" end="2"/>
                                            </p:txEl>
                                          </p:spTgt>
                                        </p:tgtEl>
                                        <p:attrNameLst>
                                          <p:attrName>style.visibility</p:attrName>
                                        </p:attrNameLst>
                                      </p:cBhvr>
                                      <p:to>
                                        <p:strVal val="visible"/>
                                      </p:to>
                                    </p:set>
                                    <p:animEffect transition="in" filter="checkerboard(across)">
                                      <p:cBhvr>
                                        <p:cTn id="12" dur="500"/>
                                        <p:tgtEl>
                                          <p:spTgt spid="10957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9572">
                                            <p:txEl>
                                              <p:pRg st="6" end="6"/>
                                            </p:txEl>
                                          </p:spTgt>
                                        </p:tgtEl>
                                        <p:attrNameLst>
                                          <p:attrName>style.visibility</p:attrName>
                                        </p:attrNameLst>
                                      </p:cBhvr>
                                      <p:to>
                                        <p:strVal val="visible"/>
                                      </p:to>
                                    </p:set>
                                    <p:animEffect transition="in" filter="checkerboard(across)">
                                      <p:cBhvr>
                                        <p:cTn id="15" dur="500"/>
                                        <p:tgtEl>
                                          <p:spTgt spid="109572">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09571">
                                            <p:txEl>
                                              <p:pRg st="3" end="3"/>
                                            </p:txEl>
                                          </p:spTgt>
                                        </p:tgtEl>
                                        <p:attrNameLst>
                                          <p:attrName>style.visibility</p:attrName>
                                        </p:attrNameLst>
                                      </p:cBhvr>
                                      <p:to>
                                        <p:strVal val="visible"/>
                                      </p:to>
                                    </p:set>
                                    <p:animEffect transition="in" filter="checkerboard(across)">
                                      <p:cBhvr>
                                        <p:cTn id="20" dur="500"/>
                                        <p:tgtEl>
                                          <p:spTgt spid="1095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Effect transition="in" filter="checkerboard(across)">
                                      <p:cBhvr>
                                        <p:cTn id="25" dur="500"/>
                                        <p:tgtEl>
                                          <p:spTgt spid="109572">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09572">
                                            <p:txEl>
                                              <p:pRg st="4" end="4"/>
                                            </p:txEl>
                                          </p:spTgt>
                                        </p:tgtEl>
                                        <p:attrNameLst>
                                          <p:attrName>style.visibility</p:attrName>
                                        </p:attrNameLst>
                                      </p:cBhvr>
                                      <p:to>
                                        <p:strVal val="visible"/>
                                      </p:to>
                                    </p:set>
                                    <p:animEffect transition="in" filter="checkerboard(across)">
                                      <p:cBhvr>
                                        <p:cTn id="28" dur="500"/>
                                        <p:tgtEl>
                                          <p:spTgt spid="109572">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09572">
                                            <p:txEl>
                                              <p:pRg st="5" end="5"/>
                                            </p:txEl>
                                          </p:spTgt>
                                        </p:tgtEl>
                                        <p:attrNameLst>
                                          <p:attrName>style.visibility</p:attrName>
                                        </p:attrNameLst>
                                      </p:cBhvr>
                                      <p:to>
                                        <p:strVal val="visible"/>
                                      </p:to>
                                    </p:set>
                                    <p:animEffect transition="in" filter="checkerboard(across)">
                                      <p:cBhvr>
                                        <p:cTn id="31" dur="500"/>
                                        <p:tgtEl>
                                          <p:spTgt spid="109572">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09571">
                                            <p:txEl>
                                              <p:pRg st="4" end="4"/>
                                            </p:txEl>
                                          </p:spTgt>
                                        </p:tgtEl>
                                        <p:attrNameLst>
                                          <p:attrName>style.visibility</p:attrName>
                                        </p:attrNameLst>
                                      </p:cBhvr>
                                      <p:to>
                                        <p:strVal val="visible"/>
                                      </p:to>
                                    </p:set>
                                    <p:animEffect transition="in" filter="checkerboard(across)">
                                      <p:cBhvr>
                                        <p:cTn id="36" dur="500"/>
                                        <p:tgtEl>
                                          <p:spTgt spid="109571">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09572">
                                            <p:txEl>
                                              <p:pRg st="7" end="7"/>
                                            </p:txEl>
                                          </p:spTgt>
                                        </p:tgtEl>
                                        <p:attrNameLst>
                                          <p:attrName>style.visibility</p:attrName>
                                        </p:attrNameLst>
                                      </p:cBhvr>
                                      <p:to>
                                        <p:strVal val="visible"/>
                                      </p:to>
                                    </p:set>
                                    <p:animEffect transition="in" filter="checkerboard(across)">
                                      <p:cBhvr>
                                        <p:cTn id="41" dur="500"/>
                                        <p:tgtEl>
                                          <p:spTgt spid="109572">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109571">
                                            <p:txEl>
                                              <p:pRg st="5" end="5"/>
                                            </p:txEl>
                                          </p:spTgt>
                                        </p:tgtEl>
                                        <p:attrNameLst>
                                          <p:attrName>style.visibility</p:attrName>
                                        </p:attrNameLst>
                                      </p:cBhvr>
                                      <p:to>
                                        <p:strVal val="visible"/>
                                      </p:to>
                                    </p:set>
                                    <p:animEffect transition="in" filter="checkerboard(across)">
                                      <p:cBhvr>
                                        <p:cTn id="46" dur="500"/>
                                        <p:tgtEl>
                                          <p:spTgt spid="109571">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09572">
                                            <p:txEl>
                                              <p:pRg st="1" end="1"/>
                                            </p:txEl>
                                          </p:spTgt>
                                        </p:tgtEl>
                                        <p:attrNameLst>
                                          <p:attrName>style.visibility</p:attrName>
                                        </p:attrNameLst>
                                      </p:cBhvr>
                                      <p:to>
                                        <p:strVal val="visible"/>
                                      </p:to>
                                    </p:set>
                                    <p:animEffect transition="in" filter="checkerboard(across)">
                                      <p:cBhvr>
                                        <p:cTn id="51" dur="500"/>
                                        <p:tgtEl>
                                          <p:spTgt spid="1095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63E27-65D2-4701-929D-0F768C3F9D67}"/>
              </a:ext>
            </a:extLst>
          </p:cNvPr>
          <p:cNvSpPr>
            <a:spLocks noGrp="1"/>
          </p:cNvSpPr>
          <p:nvPr>
            <p:ph type="title"/>
          </p:nvPr>
        </p:nvSpPr>
        <p:spPr/>
        <p:txBody>
          <a:bodyPr/>
          <a:lstStyle/>
          <a:p>
            <a:r>
              <a:rPr lang="zh-CN" altLang="en-US" dirty="0"/>
              <a:t>回顾段的概念</a:t>
            </a:r>
          </a:p>
        </p:txBody>
      </p:sp>
      <p:sp>
        <p:nvSpPr>
          <p:cNvPr id="3" name="内容占位符 2">
            <a:extLst>
              <a:ext uri="{FF2B5EF4-FFF2-40B4-BE49-F238E27FC236}">
                <a16:creationId xmlns:a16="http://schemas.microsoft.com/office/drawing/2014/main" id="{D7C36AE0-740D-4692-BD6E-2C304C1FA4F8}"/>
              </a:ext>
            </a:extLst>
          </p:cNvPr>
          <p:cNvSpPr>
            <a:spLocks noGrp="1"/>
          </p:cNvSpPr>
          <p:nvPr>
            <p:ph sz="half" idx="1"/>
          </p:nvPr>
        </p:nvSpPr>
        <p:spPr>
          <a:xfrm>
            <a:off x="457200" y="1268413"/>
            <a:ext cx="8229600" cy="4857750"/>
          </a:xfrm>
        </p:spPr>
        <p:txBody>
          <a:bodyPr/>
          <a:lstStyle/>
          <a:p>
            <a:pPr>
              <a:lnSpc>
                <a:spcPct val="90000"/>
              </a:lnSpc>
            </a:pPr>
            <a:r>
              <a:rPr lang="zh-CN" altLang="en-US" dirty="0"/>
              <a:t>将一段内存定义为一个段，用一个段地址指示段，用偏移地址访问段内的单元，这完全取决于开发人员的安排。</a:t>
            </a:r>
          </a:p>
          <a:p>
            <a:pPr marL="400050" lvl="1" indent="0">
              <a:lnSpc>
                <a:spcPct val="90000"/>
              </a:lnSpc>
              <a:buNone/>
            </a:pPr>
            <a:r>
              <a:rPr lang="zh-CN" altLang="en-US" dirty="0"/>
              <a:t>可以用一个段存放数据，将它定义为</a:t>
            </a:r>
            <a:r>
              <a:rPr lang="zh-CN" altLang="en-US" dirty="0">
                <a:latin typeface="Arial" panose="020B0604020202020204" pitchFamily="34" charset="0"/>
              </a:rPr>
              <a:t>“</a:t>
            </a:r>
            <a:r>
              <a:rPr lang="zh-CN" altLang="en-US" dirty="0"/>
              <a:t>数据段</a:t>
            </a:r>
            <a:r>
              <a:rPr lang="zh-CN" altLang="en-US" dirty="0">
                <a:latin typeface="Arial" panose="020B0604020202020204" pitchFamily="34" charset="0"/>
              </a:rPr>
              <a:t>”</a:t>
            </a:r>
            <a:r>
              <a:rPr lang="zh-CN" altLang="en-US" dirty="0"/>
              <a:t>；</a:t>
            </a:r>
          </a:p>
          <a:p>
            <a:pPr marL="400050" lvl="1" indent="0">
              <a:lnSpc>
                <a:spcPct val="90000"/>
              </a:lnSpc>
              <a:buNone/>
            </a:pPr>
            <a:r>
              <a:rPr lang="zh-CN" altLang="en-US" dirty="0"/>
              <a:t>可以用一个段存放代码，将它定义为</a:t>
            </a:r>
            <a:r>
              <a:rPr lang="zh-CN" altLang="en-US" dirty="0">
                <a:latin typeface="Arial" panose="020B0604020202020204" pitchFamily="34" charset="0"/>
              </a:rPr>
              <a:t>“</a:t>
            </a:r>
            <a:r>
              <a:rPr lang="zh-CN" altLang="en-US" dirty="0"/>
              <a:t>代码段</a:t>
            </a:r>
            <a:r>
              <a:rPr lang="zh-CN" altLang="en-US" dirty="0">
                <a:latin typeface="Arial" panose="020B0604020202020204" pitchFamily="34" charset="0"/>
              </a:rPr>
              <a:t>”</a:t>
            </a:r>
            <a:r>
              <a:rPr lang="zh-CN" altLang="en-US" dirty="0"/>
              <a:t>；</a:t>
            </a:r>
          </a:p>
          <a:p>
            <a:pPr marL="400050" lvl="1" indent="0">
              <a:lnSpc>
                <a:spcPct val="90000"/>
              </a:lnSpc>
              <a:buNone/>
            </a:pPr>
            <a:r>
              <a:rPr lang="zh-CN" altLang="en-US" dirty="0"/>
              <a:t>可以用一个段当作栈，将它定义为</a:t>
            </a:r>
            <a:r>
              <a:rPr lang="zh-CN" altLang="en-US" dirty="0">
                <a:latin typeface="Arial" panose="020B0604020202020204" pitchFamily="34" charset="0"/>
              </a:rPr>
              <a:t>“</a:t>
            </a:r>
            <a:r>
              <a:rPr lang="zh-CN" altLang="en-US" dirty="0"/>
              <a:t>栈段</a:t>
            </a:r>
            <a:r>
              <a:rPr lang="zh-CN" altLang="en-US" dirty="0">
                <a:latin typeface="Arial" panose="020B0604020202020204" pitchFamily="34" charset="0"/>
              </a:rPr>
              <a:t>”</a:t>
            </a:r>
            <a:r>
              <a:rPr lang="zh-CN" altLang="en-US" dirty="0"/>
              <a:t>；</a:t>
            </a:r>
          </a:p>
          <a:p>
            <a:endParaRPr lang="zh-CN" altLang="en-US" dirty="0"/>
          </a:p>
        </p:txBody>
      </p:sp>
    </p:spTree>
    <p:extLst>
      <p:ext uri="{BB962C8B-B14F-4D97-AF65-F5344CB8AC3E}">
        <p14:creationId xmlns:p14="http://schemas.microsoft.com/office/powerpoint/2010/main" val="20845443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63E27-65D2-4701-929D-0F768C3F9D67}"/>
              </a:ext>
            </a:extLst>
          </p:cNvPr>
          <p:cNvSpPr>
            <a:spLocks noGrp="1"/>
          </p:cNvSpPr>
          <p:nvPr>
            <p:ph type="title"/>
          </p:nvPr>
        </p:nvSpPr>
        <p:spPr/>
        <p:txBody>
          <a:bodyPr/>
          <a:lstStyle/>
          <a:p>
            <a:r>
              <a:rPr lang="zh-CN" altLang="en-US" dirty="0"/>
              <a:t>回顾段的概念</a:t>
            </a:r>
          </a:p>
        </p:txBody>
      </p:sp>
      <p:sp>
        <p:nvSpPr>
          <p:cNvPr id="3" name="内容占位符 2">
            <a:extLst>
              <a:ext uri="{FF2B5EF4-FFF2-40B4-BE49-F238E27FC236}">
                <a16:creationId xmlns:a16="http://schemas.microsoft.com/office/drawing/2014/main" id="{D7C36AE0-740D-4692-BD6E-2C304C1FA4F8}"/>
              </a:ext>
            </a:extLst>
          </p:cNvPr>
          <p:cNvSpPr>
            <a:spLocks noGrp="1"/>
          </p:cNvSpPr>
          <p:nvPr>
            <p:ph sz="half" idx="1"/>
          </p:nvPr>
        </p:nvSpPr>
        <p:spPr>
          <a:xfrm>
            <a:off x="457200" y="1268413"/>
            <a:ext cx="8229600" cy="4857750"/>
          </a:xfrm>
        </p:spPr>
        <p:txBody>
          <a:bodyPr/>
          <a:lstStyle/>
          <a:p>
            <a:pPr lvl="1"/>
            <a:r>
              <a:rPr lang="zh-CN" altLang="en-US" dirty="0"/>
              <a:t>对于</a:t>
            </a:r>
            <a:r>
              <a:rPr lang="zh-CN" altLang="en-US" dirty="0">
                <a:solidFill>
                  <a:srgbClr val="0070C0"/>
                </a:solidFill>
              </a:rPr>
              <a:t>数据段</a:t>
            </a:r>
            <a:r>
              <a:rPr lang="zh-CN" altLang="en-US" dirty="0"/>
              <a:t>，将它的</a:t>
            </a:r>
            <a:r>
              <a:rPr lang="zh-CN" altLang="en-US" dirty="0">
                <a:solidFill>
                  <a:srgbClr val="0070C0"/>
                </a:solidFill>
              </a:rPr>
              <a:t>段地址放在 </a:t>
            </a:r>
            <a:r>
              <a:rPr lang="en-US" altLang="zh-CN" dirty="0">
                <a:solidFill>
                  <a:srgbClr val="0070C0"/>
                </a:solidFill>
              </a:rPr>
              <a:t>DS</a:t>
            </a:r>
            <a:r>
              <a:rPr lang="zh-CN" altLang="en-US" dirty="0"/>
              <a:t>中，用</a:t>
            </a:r>
            <a:r>
              <a:rPr lang="en-US" altLang="zh-CN" dirty="0"/>
              <a:t>mov</a:t>
            </a:r>
            <a:r>
              <a:rPr lang="zh-CN" altLang="en-US" dirty="0"/>
              <a:t>、</a:t>
            </a:r>
            <a:r>
              <a:rPr lang="en-US" altLang="zh-CN" dirty="0"/>
              <a:t>add</a:t>
            </a:r>
            <a:r>
              <a:rPr lang="zh-CN" altLang="en-US" dirty="0"/>
              <a:t>、</a:t>
            </a:r>
            <a:r>
              <a:rPr lang="en-US" altLang="zh-CN" dirty="0"/>
              <a:t>sub</a:t>
            </a:r>
            <a:r>
              <a:rPr lang="zh-CN" altLang="en-US" dirty="0"/>
              <a:t>等访问内存单元的指令时，</a:t>
            </a:r>
            <a:r>
              <a:rPr lang="en-US" altLang="zh-CN" dirty="0"/>
              <a:t>CPU</a:t>
            </a:r>
            <a:r>
              <a:rPr lang="zh-CN" altLang="en-US" dirty="0"/>
              <a:t>就将我们定义的数据段中的内容当作数据段来访问；</a:t>
            </a:r>
          </a:p>
          <a:p>
            <a:pPr lvl="1"/>
            <a:r>
              <a:rPr lang="zh-CN" altLang="en-US" dirty="0"/>
              <a:t>对于</a:t>
            </a:r>
            <a:r>
              <a:rPr lang="zh-CN" altLang="en-US" dirty="0">
                <a:solidFill>
                  <a:srgbClr val="0070C0"/>
                </a:solidFill>
              </a:rPr>
              <a:t>代码段</a:t>
            </a:r>
            <a:r>
              <a:rPr lang="zh-CN" altLang="en-US" dirty="0"/>
              <a:t>，将它的</a:t>
            </a:r>
            <a:r>
              <a:rPr lang="zh-CN" altLang="en-US" dirty="0">
                <a:solidFill>
                  <a:srgbClr val="0070C0"/>
                </a:solidFill>
              </a:rPr>
              <a:t>段地址放在 </a:t>
            </a:r>
            <a:r>
              <a:rPr lang="en-US" altLang="zh-CN" dirty="0">
                <a:solidFill>
                  <a:srgbClr val="0070C0"/>
                </a:solidFill>
              </a:rPr>
              <a:t>CS</a:t>
            </a:r>
            <a:r>
              <a:rPr lang="zh-CN" altLang="en-US" dirty="0"/>
              <a:t>中，将段中第一条指令的偏移地址放在</a:t>
            </a:r>
            <a:r>
              <a:rPr lang="en-US" altLang="zh-CN" dirty="0"/>
              <a:t>IP</a:t>
            </a:r>
            <a:r>
              <a:rPr lang="zh-CN" altLang="en-US" dirty="0"/>
              <a:t>中，这样</a:t>
            </a:r>
            <a:r>
              <a:rPr lang="en-US" altLang="zh-CN" dirty="0"/>
              <a:t>CPU</a:t>
            </a:r>
            <a:r>
              <a:rPr lang="zh-CN" altLang="en-US" dirty="0"/>
              <a:t>就将执行我们定义的代码段中的指令；</a:t>
            </a:r>
          </a:p>
          <a:p>
            <a:pPr lvl="1"/>
            <a:r>
              <a:rPr lang="zh-CN" altLang="en-US" dirty="0"/>
              <a:t>对于</a:t>
            </a:r>
            <a:r>
              <a:rPr lang="zh-CN" altLang="en-US" dirty="0">
                <a:solidFill>
                  <a:srgbClr val="0070C0"/>
                </a:solidFill>
              </a:rPr>
              <a:t>栈段</a:t>
            </a:r>
            <a:r>
              <a:rPr lang="zh-CN" altLang="en-US" dirty="0"/>
              <a:t>，将它的</a:t>
            </a:r>
            <a:r>
              <a:rPr lang="zh-CN" altLang="en-US" dirty="0">
                <a:solidFill>
                  <a:srgbClr val="0070C0"/>
                </a:solidFill>
              </a:rPr>
              <a:t>段地址放在</a:t>
            </a:r>
            <a:r>
              <a:rPr lang="en-US" altLang="zh-CN" dirty="0">
                <a:solidFill>
                  <a:srgbClr val="0070C0"/>
                </a:solidFill>
              </a:rPr>
              <a:t>SS</a:t>
            </a:r>
            <a:r>
              <a:rPr lang="zh-CN" altLang="en-US" dirty="0"/>
              <a:t>中，将栈顶单元的偏移地置放在 </a:t>
            </a:r>
            <a:r>
              <a:rPr lang="en-US" altLang="zh-CN" dirty="0"/>
              <a:t>SP </a:t>
            </a:r>
            <a:r>
              <a:rPr lang="zh-CN" altLang="en-US" dirty="0"/>
              <a:t>中，这样</a:t>
            </a:r>
            <a:r>
              <a:rPr lang="en-US" altLang="zh-CN" dirty="0"/>
              <a:t>CPU</a:t>
            </a:r>
            <a:r>
              <a:rPr lang="zh-CN" altLang="en-US" dirty="0"/>
              <a:t>在需要进行栈操作的时候，比如执行 </a:t>
            </a:r>
            <a:r>
              <a:rPr lang="en-US" altLang="zh-CN" dirty="0"/>
              <a:t>push</a:t>
            </a:r>
            <a:r>
              <a:rPr lang="zh-CN" altLang="en-US" dirty="0"/>
              <a:t>、</a:t>
            </a:r>
            <a:r>
              <a:rPr lang="en-US" altLang="zh-CN" dirty="0"/>
              <a:t>pop </a:t>
            </a:r>
            <a:r>
              <a:rPr lang="zh-CN" altLang="en-US" dirty="0"/>
              <a:t>指令等，就将我们定义的栈段当作栈空间来用</a:t>
            </a:r>
          </a:p>
        </p:txBody>
      </p:sp>
    </p:spTree>
    <p:extLst>
      <p:ext uri="{BB962C8B-B14F-4D97-AF65-F5344CB8AC3E}">
        <p14:creationId xmlns:p14="http://schemas.microsoft.com/office/powerpoint/2010/main" val="17733805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F53D8B1-0317-44E4-9A53-E1D1235C2B4C}"/>
              </a:ext>
            </a:extLst>
          </p:cNvPr>
          <p:cNvSpPr>
            <a:spLocks noGrp="1" noChangeArrowheads="1"/>
          </p:cNvSpPr>
          <p:nvPr>
            <p:ph type="title"/>
          </p:nvPr>
        </p:nvSpPr>
        <p:spPr/>
        <p:txBody>
          <a:bodyPr/>
          <a:lstStyle/>
          <a:p>
            <a:r>
              <a:rPr lang="zh-CN" altLang="en-US" dirty="0"/>
              <a:t>示例：</a:t>
            </a:r>
            <a:r>
              <a:rPr lang="en-US" altLang="zh-CN" dirty="0"/>
              <a:t> DS</a:t>
            </a:r>
            <a:r>
              <a:rPr lang="zh-CN" altLang="en-US" dirty="0"/>
              <a:t>和</a:t>
            </a:r>
            <a:r>
              <a:rPr lang="en-US" altLang="zh-CN" dirty="0"/>
              <a:t>[address]</a:t>
            </a:r>
            <a:r>
              <a:rPr lang="zh-CN" altLang="en-US" dirty="0"/>
              <a:t>用法</a:t>
            </a:r>
            <a:endParaRPr lang="en-US" altLang="zh-CN" dirty="0"/>
          </a:p>
        </p:txBody>
      </p:sp>
      <p:sp>
        <p:nvSpPr>
          <p:cNvPr id="6147" name="Rectangle 3">
            <a:extLst>
              <a:ext uri="{FF2B5EF4-FFF2-40B4-BE49-F238E27FC236}">
                <a16:creationId xmlns:a16="http://schemas.microsoft.com/office/drawing/2014/main" id="{C083EC25-6E25-4F90-B38A-2CF79500793A}"/>
              </a:ext>
            </a:extLst>
          </p:cNvPr>
          <p:cNvSpPr>
            <a:spLocks noGrp="1" noChangeArrowheads="1"/>
          </p:cNvSpPr>
          <p:nvPr>
            <p:ph type="body" idx="1"/>
          </p:nvPr>
        </p:nvSpPr>
        <p:spPr>
          <a:xfrm>
            <a:off x="452399" y="993321"/>
            <a:ext cx="7988831" cy="4114800"/>
          </a:xfrm>
        </p:spPr>
        <p:txBody>
          <a:bodyPr/>
          <a:lstStyle/>
          <a:p>
            <a:r>
              <a:rPr lang="en-US" altLang="zh-CN" sz="2400" dirty="0"/>
              <a:t>CPU</a:t>
            </a:r>
            <a:r>
              <a:rPr lang="zh-CN" altLang="en-US" sz="2400" dirty="0"/>
              <a:t>要读取一个内存单元的时候，必须先给出这个内存单元的地址；</a:t>
            </a:r>
          </a:p>
          <a:p>
            <a:r>
              <a:rPr lang="zh-CN" altLang="en-US" sz="2400" dirty="0"/>
              <a:t>在</a:t>
            </a:r>
            <a:r>
              <a:rPr lang="en-US" altLang="zh-CN" sz="2400" dirty="0"/>
              <a:t>8086PC</a:t>
            </a:r>
            <a:r>
              <a:rPr lang="zh-CN" altLang="en-US" sz="2400" dirty="0"/>
              <a:t>中，内存地址由段地址和偏移地址组成。</a:t>
            </a:r>
          </a:p>
          <a:p>
            <a:r>
              <a:rPr lang="en-US" altLang="zh-CN" sz="2400" dirty="0"/>
              <a:t>8086CPU</a:t>
            </a:r>
            <a:r>
              <a:rPr lang="zh-CN" altLang="en-US" sz="2400" dirty="0"/>
              <a:t>中的 </a:t>
            </a:r>
            <a:r>
              <a:rPr lang="en-US" altLang="zh-CN" sz="2400" dirty="0"/>
              <a:t>DS</a:t>
            </a:r>
            <a:r>
              <a:rPr lang="zh-CN" altLang="en-US" sz="2400" dirty="0"/>
              <a:t>寄存器，通常用来存放要访问的数据的段地址。</a:t>
            </a:r>
            <a:endParaRPr lang="en-US" altLang="zh-CN" sz="2400" dirty="0"/>
          </a:p>
          <a:p>
            <a:endParaRPr lang="en-US" altLang="zh-CN" sz="2400" dirty="0"/>
          </a:p>
          <a:p>
            <a:r>
              <a:rPr lang="zh-CN" altLang="en-US" sz="2400" dirty="0"/>
              <a:t>例如：我们要读取</a:t>
            </a:r>
            <a:r>
              <a:rPr lang="en-US" altLang="zh-CN" sz="2400" dirty="0"/>
              <a:t>10000H</a:t>
            </a:r>
            <a:r>
              <a:rPr lang="zh-CN" altLang="en-US" sz="2400" dirty="0"/>
              <a:t>单元的内容可以用如下程序段进行：</a:t>
            </a:r>
          </a:p>
          <a:p>
            <a:pPr>
              <a:buFont typeface="Wingdings" panose="05000000000000000000" pitchFamily="2" charset="2"/>
              <a:buNone/>
            </a:pPr>
            <a:r>
              <a:rPr lang="zh-CN" altLang="en-US" sz="2400" dirty="0"/>
              <a:t>          </a:t>
            </a:r>
            <a:r>
              <a:rPr lang="en-US" altLang="zh-CN" sz="2400" dirty="0">
                <a:solidFill>
                  <a:srgbClr val="0070C0"/>
                </a:solidFill>
              </a:rPr>
              <a:t>mov bx,1000H</a:t>
            </a:r>
          </a:p>
          <a:p>
            <a:pPr>
              <a:buFont typeface="Wingdings" panose="05000000000000000000" pitchFamily="2" charset="2"/>
              <a:buNone/>
            </a:pPr>
            <a:r>
              <a:rPr lang="en-US" altLang="zh-CN" sz="2400" dirty="0">
                <a:solidFill>
                  <a:srgbClr val="0070C0"/>
                </a:solidFill>
              </a:rPr>
              <a:t>          mov </a:t>
            </a:r>
            <a:r>
              <a:rPr lang="en-US" altLang="zh-CN" sz="2400" dirty="0" err="1">
                <a:solidFill>
                  <a:srgbClr val="0070C0"/>
                </a:solidFill>
              </a:rPr>
              <a:t>ds,bx</a:t>
            </a:r>
            <a:endParaRPr lang="en-US" altLang="zh-CN" sz="2400" dirty="0">
              <a:solidFill>
                <a:srgbClr val="0070C0"/>
              </a:solidFill>
            </a:endParaRPr>
          </a:p>
          <a:p>
            <a:pPr>
              <a:buFont typeface="Wingdings" panose="05000000000000000000" pitchFamily="2" charset="2"/>
              <a:buNone/>
            </a:pPr>
            <a:r>
              <a:rPr lang="en-US" altLang="zh-CN" sz="2400" dirty="0">
                <a:solidFill>
                  <a:srgbClr val="0070C0"/>
                </a:solidFill>
              </a:rPr>
              <a:t>          mov al,[0]</a:t>
            </a:r>
          </a:p>
          <a:p>
            <a:r>
              <a:rPr lang="zh-CN" altLang="en-US" sz="2400" dirty="0"/>
              <a:t>上面三条指令将</a:t>
            </a:r>
            <a:r>
              <a:rPr lang="en-US" altLang="zh-CN" sz="2400" dirty="0"/>
              <a:t>10000H</a:t>
            </a:r>
            <a:r>
              <a:rPr lang="zh-CN" altLang="en-US" sz="2400" dirty="0"/>
              <a:t>（</a:t>
            </a:r>
            <a:r>
              <a:rPr lang="en-US" altLang="zh-CN" sz="2400" dirty="0"/>
              <a:t>1000:0</a:t>
            </a:r>
            <a:r>
              <a:rPr lang="zh-CN" altLang="en-US" sz="2400" dirty="0"/>
              <a:t>）中的数据读到</a:t>
            </a:r>
            <a:r>
              <a:rPr lang="en-US" altLang="zh-CN" sz="2400" dirty="0"/>
              <a:t>al</a:t>
            </a:r>
            <a:r>
              <a:rPr lang="zh-CN" altLang="en-US" sz="2400" dirty="0"/>
              <a:t>中。</a:t>
            </a:r>
          </a:p>
          <a:p>
            <a:endParaRPr lang="zh-CN" altLang="en-US" sz="2400" dirty="0"/>
          </a:p>
        </p:txBody>
      </p:sp>
      <p:sp>
        <p:nvSpPr>
          <p:cNvPr id="2" name="对话气泡: 圆角矩形 1">
            <a:extLst>
              <a:ext uri="{FF2B5EF4-FFF2-40B4-BE49-F238E27FC236}">
                <a16:creationId xmlns:a16="http://schemas.microsoft.com/office/drawing/2014/main" id="{41394CE5-9D59-4905-8A37-E30B2825BFC1}"/>
              </a:ext>
            </a:extLst>
          </p:cNvPr>
          <p:cNvSpPr/>
          <p:nvPr/>
        </p:nvSpPr>
        <p:spPr>
          <a:xfrm>
            <a:off x="4211960" y="2780928"/>
            <a:ext cx="3888432" cy="2327193"/>
          </a:xfrm>
          <a:prstGeom prst="wedgeRoundRectCallout">
            <a:avLst>
              <a:gd name="adj1" fmla="val -86901"/>
              <a:gd name="adj2" fmla="val 63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表示一个内存单元， </a:t>
            </a:r>
            <a:endParaRPr lang="en-US" altLang="zh-CN" dirty="0">
              <a:solidFill>
                <a:schemeClr val="tx1"/>
              </a:solidFill>
            </a:endParaRPr>
          </a:p>
          <a:p>
            <a:pPr algn="ctr"/>
            <a:r>
              <a:rPr lang="zh-CN" altLang="en-US" dirty="0">
                <a:solidFill>
                  <a:schemeClr val="tx1"/>
                </a:solidFill>
              </a:rPr>
              <a:t> </a:t>
            </a: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中的</a:t>
            </a:r>
            <a:r>
              <a:rPr lang="en-US" altLang="zh-CN" dirty="0">
                <a:solidFill>
                  <a:schemeClr val="tx1"/>
                </a:solidFill>
              </a:rPr>
              <a:t>0</a:t>
            </a:r>
            <a:r>
              <a:rPr lang="zh-CN" altLang="en-US" dirty="0">
                <a:solidFill>
                  <a:schemeClr val="tx1"/>
                </a:solidFill>
              </a:rPr>
              <a:t>表示内存单元的偏移地址</a:t>
            </a:r>
            <a:endParaRPr lang="en-US" altLang="zh-CN" dirty="0">
              <a:solidFill>
                <a:schemeClr val="tx1"/>
              </a:solidFill>
            </a:endParaRPr>
          </a:p>
          <a:p>
            <a:pPr algn="ctr"/>
            <a:r>
              <a:rPr lang="zh-CN" altLang="en-US" dirty="0">
                <a:solidFill>
                  <a:schemeClr val="tx1"/>
                </a:solidFill>
              </a:rPr>
              <a:t>执行指令时，</a:t>
            </a:r>
            <a:r>
              <a:rPr lang="en-US" altLang="zh-CN" dirty="0">
                <a:solidFill>
                  <a:schemeClr val="tx1"/>
                </a:solidFill>
              </a:rPr>
              <a:t>8086CPU</a:t>
            </a:r>
            <a:r>
              <a:rPr lang="zh-CN" altLang="en-US" dirty="0">
                <a:solidFill>
                  <a:schemeClr val="tx1"/>
                </a:solidFill>
              </a:rPr>
              <a:t>自动取</a:t>
            </a:r>
            <a:r>
              <a:rPr lang="en-US" altLang="zh-CN" dirty="0">
                <a:solidFill>
                  <a:schemeClr val="tx1"/>
                </a:solidFill>
              </a:rPr>
              <a:t>DS</a:t>
            </a:r>
            <a:r>
              <a:rPr lang="zh-CN" altLang="en-US" dirty="0">
                <a:solidFill>
                  <a:schemeClr val="tx1"/>
                </a:solidFill>
              </a:rPr>
              <a:t>中的数据为内存单元的段地址</a:t>
            </a:r>
          </a:p>
        </p:txBody>
      </p:sp>
    </p:spTree>
    <p:extLst>
      <p:ext uri="{BB962C8B-B14F-4D97-AF65-F5344CB8AC3E}">
        <p14:creationId xmlns:p14="http://schemas.microsoft.com/office/powerpoint/2010/main" val="7435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AD10300-41D5-4A56-A93F-A4B5B4A8488F}"/>
              </a:ext>
            </a:extLst>
          </p:cNvPr>
          <p:cNvSpPr>
            <a:spLocks noGrp="1" noChangeArrowheads="1"/>
          </p:cNvSpPr>
          <p:nvPr>
            <p:ph type="title"/>
          </p:nvPr>
        </p:nvSpPr>
        <p:spPr/>
        <p:txBody>
          <a:bodyPr/>
          <a:lstStyle/>
          <a:p>
            <a:r>
              <a:rPr lang="zh-CN" altLang="en-US" dirty="0"/>
              <a:t>示例：</a:t>
            </a:r>
            <a:r>
              <a:rPr lang="en-US" altLang="zh-CN" dirty="0"/>
              <a:t> DS</a:t>
            </a:r>
            <a:r>
              <a:rPr lang="zh-CN" altLang="en-US" dirty="0"/>
              <a:t>和</a:t>
            </a:r>
            <a:r>
              <a:rPr lang="en-US" altLang="zh-CN" dirty="0"/>
              <a:t>[address]</a:t>
            </a:r>
            <a:r>
              <a:rPr lang="zh-CN" altLang="en-US" dirty="0"/>
              <a:t>用法</a:t>
            </a:r>
          </a:p>
        </p:txBody>
      </p:sp>
      <p:sp>
        <p:nvSpPr>
          <p:cNvPr id="114691" name="Rectangle 3">
            <a:extLst>
              <a:ext uri="{FF2B5EF4-FFF2-40B4-BE49-F238E27FC236}">
                <a16:creationId xmlns:a16="http://schemas.microsoft.com/office/drawing/2014/main" id="{2FABF59A-6C02-439B-AD59-ED1F7F03B46A}"/>
              </a:ext>
            </a:extLst>
          </p:cNvPr>
          <p:cNvSpPr>
            <a:spLocks noGrp="1" noChangeArrowheads="1"/>
          </p:cNvSpPr>
          <p:nvPr>
            <p:ph type="body" idx="1"/>
          </p:nvPr>
        </p:nvSpPr>
        <p:spPr>
          <a:xfrm>
            <a:off x="323528" y="1174750"/>
            <a:ext cx="7772400" cy="4114800"/>
          </a:xfrm>
        </p:spPr>
        <p:txBody>
          <a:bodyPr/>
          <a:lstStyle/>
          <a:p>
            <a:r>
              <a:rPr lang="zh-CN" altLang="en-US" dirty="0"/>
              <a:t>将</a:t>
            </a:r>
            <a:r>
              <a:rPr lang="en-US" altLang="zh-CN" dirty="0"/>
              <a:t>123B0H~123BAH</a:t>
            </a:r>
            <a:r>
              <a:rPr lang="zh-CN" altLang="en-US" dirty="0"/>
              <a:t>的内存单元定义为数据段，现在要累加这个数据段中的前</a:t>
            </a:r>
            <a:r>
              <a:rPr lang="en-US" altLang="zh-CN" dirty="0"/>
              <a:t>3</a:t>
            </a:r>
            <a:r>
              <a:rPr lang="zh-CN" altLang="en-US" dirty="0"/>
              <a:t>个单元中的数据，代码如下：</a:t>
            </a:r>
          </a:p>
        </p:txBody>
      </p:sp>
      <p:pic>
        <p:nvPicPr>
          <p:cNvPr id="114692" name="Picture 4">
            <a:extLst>
              <a:ext uri="{FF2B5EF4-FFF2-40B4-BE49-F238E27FC236}">
                <a16:creationId xmlns:a16="http://schemas.microsoft.com/office/drawing/2014/main" id="{2081DFE4-7BDD-461D-B8E8-ED0E167CB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45" y="2998507"/>
            <a:ext cx="8537951" cy="229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073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a16="http://schemas.microsoft.com/office/drawing/2014/main" id="{29158B30-B345-4020-BBF7-B35CAA1FA40F}"/>
              </a:ext>
            </a:extLst>
          </p:cNvPr>
          <p:cNvSpPr>
            <a:spLocks noGrp="1" noChangeArrowheads="1"/>
          </p:cNvSpPr>
          <p:nvPr>
            <p:ph type="title"/>
          </p:nvPr>
        </p:nvSpPr>
        <p:spPr/>
        <p:txBody>
          <a:bodyPr/>
          <a:lstStyle/>
          <a:p>
            <a:r>
              <a:rPr lang="zh-CN" altLang="en-US"/>
              <a:t>变量命名及语句格式</a:t>
            </a:r>
          </a:p>
        </p:txBody>
      </p:sp>
      <p:pic>
        <p:nvPicPr>
          <p:cNvPr id="6" name="内容占位符 5">
            <a:extLst>
              <a:ext uri="{FF2B5EF4-FFF2-40B4-BE49-F238E27FC236}">
                <a16:creationId xmlns:a16="http://schemas.microsoft.com/office/drawing/2014/main" id="{09900CE8-0D71-4F74-A49B-43C08111EC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9113" y="1268760"/>
            <a:ext cx="8216225" cy="4968552"/>
          </a:xfrm>
        </p:spPr>
      </p:pic>
    </p:spTree>
    <p:extLst>
      <p:ext uri="{BB962C8B-B14F-4D97-AF65-F5344CB8AC3E}">
        <p14:creationId xmlns:p14="http://schemas.microsoft.com/office/powerpoint/2010/main" val="18440001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a16="http://schemas.microsoft.com/office/drawing/2014/main" id="{29158B30-B345-4020-BBF7-B35CAA1FA40F}"/>
              </a:ext>
            </a:extLst>
          </p:cNvPr>
          <p:cNvSpPr>
            <a:spLocks noGrp="1" noChangeArrowheads="1"/>
          </p:cNvSpPr>
          <p:nvPr>
            <p:ph type="title"/>
          </p:nvPr>
        </p:nvSpPr>
        <p:spPr/>
        <p:txBody>
          <a:bodyPr/>
          <a:lstStyle/>
          <a:p>
            <a:r>
              <a:rPr lang="zh-CN" altLang="en-US" dirty="0"/>
              <a:t>变量命名及语句格式</a:t>
            </a:r>
          </a:p>
        </p:txBody>
      </p:sp>
      <p:pic>
        <p:nvPicPr>
          <p:cNvPr id="7" name="图片 6">
            <a:extLst>
              <a:ext uri="{FF2B5EF4-FFF2-40B4-BE49-F238E27FC236}">
                <a16:creationId xmlns:a16="http://schemas.microsoft.com/office/drawing/2014/main" id="{2E7CD11E-A148-4456-8F45-84AC55ED3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30" y="1196752"/>
            <a:ext cx="7485773" cy="509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080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13567-013F-45B2-BF1D-E1D90F00BA71}"/>
              </a:ext>
            </a:extLst>
          </p:cNvPr>
          <p:cNvSpPr>
            <a:spLocks noGrp="1"/>
          </p:cNvSpPr>
          <p:nvPr>
            <p:ph type="title"/>
          </p:nvPr>
        </p:nvSpPr>
        <p:spPr/>
        <p:txBody>
          <a:bodyPr/>
          <a:lstStyle/>
          <a:p>
            <a:r>
              <a:rPr lang="zh-CN" altLang="en-US" dirty="0"/>
              <a:t>变量命名及语句格式</a:t>
            </a:r>
          </a:p>
        </p:txBody>
      </p:sp>
      <p:sp>
        <p:nvSpPr>
          <p:cNvPr id="5" name="Rectangle 3">
            <a:extLst>
              <a:ext uri="{FF2B5EF4-FFF2-40B4-BE49-F238E27FC236}">
                <a16:creationId xmlns:a16="http://schemas.microsoft.com/office/drawing/2014/main" id="{2F4057A3-759D-4526-8CE3-BC637218E231}"/>
              </a:ext>
            </a:extLst>
          </p:cNvPr>
          <p:cNvSpPr>
            <a:spLocks noGrp="1" noChangeArrowheads="1"/>
          </p:cNvSpPr>
          <p:nvPr>
            <p:ph sz="half" idx="1"/>
          </p:nvPr>
        </p:nvSpPr>
        <p:spPr>
          <a:xfrm>
            <a:off x="755576" y="980728"/>
            <a:ext cx="7067128" cy="4857750"/>
          </a:xfrm>
        </p:spPr>
        <p:txBody>
          <a:bodyPr/>
          <a:lstStyle/>
          <a:p>
            <a:pPr eaLnBrk="1" hangingPunct="1">
              <a:lnSpc>
                <a:spcPct val="90000"/>
              </a:lnSpc>
              <a:buFont typeface="Wingdings" panose="05000000000000000000" pitchFamily="2" charset="2"/>
              <a:buNone/>
            </a:pPr>
            <a:r>
              <a:rPr lang="en-US" altLang="zh-CN" sz="2400" dirty="0"/>
              <a:t>assume </a:t>
            </a:r>
            <a:r>
              <a:rPr lang="en-US" altLang="zh-CN" sz="2400" dirty="0" err="1"/>
              <a:t>cs:codesg</a:t>
            </a:r>
            <a:endParaRPr lang="en-US" altLang="zh-CN" sz="2400" dirty="0"/>
          </a:p>
          <a:p>
            <a:pPr eaLnBrk="1" hangingPunct="1">
              <a:lnSpc>
                <a:spcPct val="90000"/>
              </a:lnSpc>
              <a:buFont typeface="Wingdings" panose="05000000000000000000" pitchFamily="2" charset="2"/>
              <a:buNone/>
            </a:pPr>
            <a:r>
              <a:rPr lang="en-US" altLang="zh-CN" sz="2400" dirty="0" err="1"/>
              <a:t>codesg</a:t>
            </a:r>
            <a:r>
              <a:rPr lang="en-US" altLang="zh-CN" sz="2400" dirty="0"/>
              <a:t> segment</a:t>
            </a:r>
          </a:p>
          <a:p>
            <a:pPr eaLnBrk="1" hangingPunct="1">
              <a:lnSpc>
                <a:spcPct val="90000"/>
              </a:lnSpc>
              <a:buFont typeface="Wingdings" panose="05000000000000000000" pitchFamily="2" charset="2"/>
              <a:buNone/>
            </a:pPr>
            <a:r>
              <a:rPr lang="en-US" altLang="zh-CN" sz="2400" dirty="0"/>
              <a:t>	</a:t>
            </a:r>
            <a:r>
              <a:rPr lang="en-US" altLang="zh-CN" sz="2400" dirty="0" err="1">
                <a:solidFill>
                  <a:srgbClr val="0070C0"/>
                </a:solidFill>
              </a:rPr>
              <a:t>dw</a:t>
            </a:r>
            <a:r>
              <a:rPr lang="en-US" altLang="zh-CN" sz="2400" dirty="0">
                <a:solidFill>
                  <a:srgbClr val="0070C0"/>
                </a:solidFill>
              </a:rPr>
              <a:t> </a:t>
            </a:r>
            <a:r>
              <a:rPr lang="en-US" altLang="zh-CN" sz="2400" dirty="0"/>
              <a:t>0123h,0456h,0789h,0abch,0defh,0fedh,0cbah,0987h</a:t>
            </a:r>
          </a:p>
          <a:p>
            <a:pPr eaLnBrk="1" hangingPunct="1">
              <a:lnSpc>
                <a:spcPct val="90000"/>
              </a:lnSpc>
              <a:buFont typeface="Wingdings" panose="05000000000000000000" pitchFamily="2" charset="2"/>
              <a:buNone/>
            </a:pPr>
            <a:r>
              <a:rPr lang="en-US" altLang="zh-CN" sz="2400" dirty="0"/>
              <a:t>  </a:t>
            </a:r>
            <a:r>
              <a:rPr lang="en-US" altLang="zh-CN" sz="2400" b="1" dirty="0">
                <a:solidFill>
                  <a:schemeClr val="hlink"/>
                </a:solidFill>
              </a:rPr>
              <a:t>start</a:t>
            </a:r>
            <a:r>
              <a:rPr lang="en-US" altLang="zh-CN" sz="2400" dirty="0"/>
              <a:t>: mov bx,0</a:t>
            </a:r>
          </a:p>
          <a:p>
            <a:pPr eaLnBrk="1" hangingPunct="1">
              <a:lnSpc>
                <a:spcPct val="90000"/>
              </a:lnSpc>
              <a:buFont typeface="Wingdings" panose="05000000000000000000" pitchFamily="2" charset="2"/>
              <a:buNone/>
            </a:pPr>
            <a:r>
              <a:rPr lang="en-US" altLang="zh-CN" sz="2400" dirty="0"/>
              <a:t>     	mov ax,0</a:t>
            </a:r>
          </a:p>
          <a:p>
            <a:pPr eaLnBrk="1" hangingPunct="1">
              <a:lnSpc>
                <a:spcPct val="90000"/>
              </a:lnSpc>
              <a:buFont typeface="Wingdings" panose="05000000000000000000" pitchFamily="2" charset="2"/>
              <a:buNone/>
            </a:pPr>
            <a:r>
              <a:rPr lang="en-US" altLang="zh-CN" sz="2400" dirty="0"/>
              <a:t>	       mov cx,8</a:t>
            </a:r>
          </a:p>
          <a:p>
            <a:pPr eaLnBrk="1" hangingPunct="1">
              <a:lnSpc>
                <a:spcPct val="90000"/>
              </a:lnSpc>
              <a:buFont typeface="Wingdings" panose="05000000000000000000" pitchFamily="2" charset="2"/>
              <a:buNone/>
            </a:pPr>
            <a:r>
              <a:rPr lang="en-US" altLang="zh-CN" sz="2400" dirty="0"/>
              <a:t>        s: add </a:t>
            </a:r>
            <a:r>
              <a:rPr lang="en-US" altLang="zh-CN" sz="2400" dirty="0" err="1"/>
              <a:t>ax,cs</a:t>
            </a:r>
            <a:r>
              <a:rPr lang="en-US" altLang="zh-CN" sz="2400" dirty="0"/>
              <a:t>:[bx]</a:t>
            </a:r>
          </a:p>
          <a:p>
            <a:pPr eaLnBrk="1" hangingPunct="1">
              <a:lnSpc>
                <a:spcPct val="90000"/>
              </a:lnSpc>
              <a:buFont typeface="Wingdings" panose="05000000000000000000" pitchFamily="2" charset="2"/>
              <a:buNone/>
            </a:pPr>
            <a:r>
              <a:rPr lang="en-US" altLang="zh-CN" sz="2400" dirty="0"/>
              <a:t>	       add bx,2</a:t>
            </a:r>
          </a:p>
          <a:p>
            <a:pPr eaLnBrk="1" hangingPunct="1">
              <a:lnSpc>
                <a:spcPct val="90000"/>
              </a:lnSpc>
              <a:buFont typeface="Wingdings" panose="05000000000000000000" pitchFamily="2" charset="2"/>
              <a:buNone/>
            </a:pPr>
            <a:r>
              <a:rPr lang="en-US" altLang="zh-CN" sz="2400" dirty="0"/>
              <a:t>     	loop s</a:t>
            </a:r>
          </a:p>
          <a:p>
            <a:pPr eaLnBrk="1" hangingPunct="1">
              <a:lnSpc>
                <a:spcPct val="90000"/>
              </a:lnSpc>
              <a:buFont typeface="Wingdings" panose="05000000000000000000" pitchFamily="2" charset="2"/>
              <a:buNone/>
            </a:pPr>
            <a:r>
              <a:rPr lang="en-US" altLang="zh-CN" sz="2400" dirty="0"/>
              <a:t>	       mov ax,4c00h</a:t>
            </a:r>
          </a:p>
          <a:p>
            <a:pPr eaLnBrk="1" hangingPunct="1">
              <a:lnSpc>
                <a:spcPct val="90000"/>
              </a:lnSpc>
              <a:buFont typeface="Wingdings" panose="05000000000000000000" pitchFamily="2" charset="2"/>
              <a:buNone/>
            </a:pPr>
            <a:r>
              <a:rPr lang="en-US" altLang="zh-CN" sz="2400" dirty="0"/>
              <a:t>     	int 21h</a:t>
            </a:r>
          </a:p>
          <a:p>
            <a:pPr eaLnBrk="1" hangingPunct="1">
              <a:lnSpc>
                <a:spcPct val="90000"/>
              </a:lnSpc>
              <a:buFont typeface="Wingdings" panose="05000000000000000000" pitchFamily="2" charset="2"/>
              <a:buNone/>
            </a:pPr>
            <a:r>
              <a:rPr lang="en-US" altLang="zh-CN" sz="2400" dirty="0" err="1"/>
              <a:t>codesg</a:t>
            </a:r>
            <a:r>
              <a:rPr lang="en-US" altLang="zh-CN" sz="2400" dirty="0"/>
              <a:t> ends</a:t>
            </a:r>
          </a:p>
          <a:p>
            <a:pPr eaLnBrk="1" hangingPunct="1">
              <a:lnSpc>
                <a:spcPct val="90000"/>
              </a:lnSpc>
              <a:buFont typeface="Wingdings" panose="05000000000000000000" pitchFamily="2" charset="2"/>
              <a:buNone/>
            </a:pPr>
            <a:r>
              <a:rPr lang="en-US" altLang="zh-CN" sz="2400" dirty="0"/>
              <a:t>end </a:t>
            </a:r>
            <a:r>
              <a:rPr lang="en-US" altLang="zh-CN" sz="2400" b="1" dirty="0">
                <a:solidFill>
                  <a:schemeClr val="hlink"/>
                </a:solidFill>
              </a:rPr>
              <a:t>start</a:t>
            </a:r>
          </a:p>
        </p:txBody>
      </p:sp>
    </p:spTree>
    <p:extLst>
      <p:ext uri="{BB962C8B-B14F-4D97-AF65-F5344CB8AC3E}">
        <p14:creationId xmlns:p14="http://schemas.microsoft.com/office/powerpoint/2010/main" val="3892714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占位符 1014785">
            <a:extLst>
              <a:ext uri="{FF2B5EF4-FFF2-40B4-BE49-F238E27FC236}">
                <a16:creationId xmlns:a16="http://schemas.microsoft.com/office/drawing/2014/main" id="{FD552B1C-1363-4A46-9728-13C441810A8D}"/>
              </a:ext>
            </a:extLst>
          </p:cNvPr>
          <p:cNvSpPr>
            <a:spLocks noGrp="1" noChangeArrowheads="1"/>
          </p:cNvSpPr>
          <p:nvPr>
            <p:ph idx="1"/>
          </p:nvPr>
        </p:nvSpPr>
        <p:spPr>
          <a:xfrm>
            <a:off x="609600" y="1127125"/>
            <a:ext cx="8001000" cy="5181600"/>
          </a:xfrm>
        </p:spPr>
        <p:txBody>
          <a:bodyPr/>
          <a:lstStyle/>
          <a:p>
            <a:pPr>
              <a:lnSpc>
                <a:spcPct val="80000"/>
              </a:lnSpc>
            </a:pPr>
            <a:r>
              <a:rPr lang="zh-CN" altLang="en-US" b="1"/>
              <a:t>分类</a:t>
            </a:r>
            <a:r>
              <a:rPr lang="zh-CN" altLang="en-US" b="1">
                <a:sym typeface="Wingdings" panose="05000000000000000000" pitchFamily="2" charset="2"/>
              </a:rPr>
              <a:t>（</a:t>
            </a:r>
            <a:r>
              <a:rPr lang="en-US" altLang="zh-CN" b="1"/>
              <a:t>8088/8086</a:t>
            </a:r>
            <a:r>
              <a:rPr lang="zh-CN" altLang="en-US" b="1"/>
              <a:t>）</a:t>
            </a:r>
          </a:p>
          <a:p>
            <a:pPr>
              <a:lnSpc>
                <a:spcPct val="80000"/>
              </a:lnSpc>
              <a:buFontTx/>
              <a:buNone/>
            </a:pPr>
            <a:r>
              <a:rPr lang="en-US" altLang="zh-CN" sz="2800" b="1">
                <a:solidFill>
                  <a:srgbClr val="993366"/>
                </a:solidFill>
              </a:rPr>
              <a:t>1.</a:t>
            </a:r>
            <a:r>
              <a:rPr lang="zh-CN" altLang="en-US" sz="2800" b="1">
                <a:solidFill>
                  <a:srgbClr val="993366"/>
                </a:solidFill>
              </a:rPr>
              <a:t>数据传送类</a:t>
            </a:r>
          </a:p>
          <a:p>
            <a:pPr>
              <a:lnSpc>
                <a:spcPct val="80000"/>
              </a:lnSpc>
              <a:buFontTx/>
              <a:buNone/>
            </a:pPr>
            <a:r>
              <a:rPr lang="zh-CN" altLang="en-US" sz="2800"/>
              <a:t>       </a:t>
            </a:r>
            <a:r>
              <a:rPr lang="zh-CN" altLang="en-US" sz="2800" b="1"/>
              <a:t>取数</a:t>
            </a:r>
            <a:r>
              <a:rPr lang="zh-CN" altLang="en-US" sz="2800"/>
              <a:t>     </a:t>
            </a:r>
            <a:r>
              <a:rPr lang="en-US" altLang="zh-CN" sz="2800"/>
              <a:t>MOV  AX</a:t>
            </a:r>
            <a:r>
              <a:rPr lang="zh-CN" altLang="en-US" sz="2800"/>
              <a:t>，</a:t>
            </a:r>
            <a:r>
              <a:rPr lang="en-US" altLang="zh-CN" sz="2800"/>
              <a:t>TEMP</a:t>
            </a:r>
          </a:p>
          <a:p>
            <a:pPr>
              <a:lnSpc>
                <a:spcPct val="80000"/>
              </a:lnSpc>
              <a:buFontTx/>
              <a:buNone/>
            </a:pPr>
            <a:r>
              <a:rPr lang="en-US" altLang="zh-CN" sz="2800" b="1"/>
              <a:t>       </a:t>
            </a:r>
            <a:r>
              <a:rPr lang="zh-CN" altLang="en-US" sz="2800" b="1"/>
              <a:t>存数</a:t>
            </a:r>
            <a:r>
              <a:rPr lang="zh-CN" altLang="en-US" sz="2800"/>
              <a:t>     </a:t>
            </a:r>
            <a:r>
              <a:rPr lang="en-US" altLang="zh-CN" sz="2800"/>
              <a:t>MOV  TEMP</a:t>
            </a:r>
            <a:r>
              <a:rPr lang="zh-CN" altLang="en-US" sz="2800"/>
              <a:t>，</a:t>
            </a:r>
            <a:r>
              <a:rPr lang="en-US" altLang="zh-CN" sz="2800"/>
              <a:t>AX</a:t>
            </a:r>
          </a:p>
          <a:p>
            <a:pPr>
              <a:lnSpc>
                <a:spcPct val="80000"/>
              </a:lnSpc>
              <a:buFontTx/>
              <a:buNone/>
            </a:pPr>
            <a:r>
              <a:rPr lang="en-US" altLang="zh-CN" sz="2800" b="1"/>
              <a:t>       </a:t>
            </a:r>
            <a:r>
              <a:rPr lang="zh-CN" altLang="en-US" sz="2800" b="1"/>
              <a:t>传送</a:t>
            </a:r>
            <a:r>
              <a:rPr lang="zh-CN" altLang="en-US" sz="2800"/>
              <a:t>     </a:t>
            </a:r>
            <a:r>
              <a:rPr lang="en-US" altLang="zh-CN" sz="2800"/>
              <a:t>MOV  AX</a:t>
            </a:r>
            <a:r>
              <a:rPr lang="zh-CN" altLang="en-US" sz="2800"/>
              <a:t>，</a:t>
            </a:r>
            <a:r>
              <a:rPr lang="en-US" altLang="zh-CN" sz="2800"/>
              <a:t>CX</a:t>
            </a:r>
          </a:p>
          <a:p>
            <a:pPr>
              <a:lnSpc>
                <a:spcPct val="80000"/>
              </a:lnSpc>
              <a:buFontTx/>
              <a:buNone/>
            </a:pPr>
            <a:r>
              <a:rPr lang="en-US" altLang="zh-CN" sz="2800" b="1">
                <a:solidFill>
                  <a:srgbClr val="993366"/>
                </a:solidFill>
              </a:rPr>
              <a:t>2.</a:t>
            </a:r>
            <a:r>
              <a:rPr lang="zh-CN" altLang="en-US" sz="2800" b="1">
                <a:solidFill>
                  <a:srgbClr val="993366"/>
                </a:solidFill>
              </a:rPr>
              <a:t>算术运算类</a:t>
            </a:r>
          </a:p>
          <a:p>
            <a:pPr>
              <a:lnSpc>
                <a:spcPct val="80000"/>
              </a:lnSpc>
              <a:buFontTx/>
              <a:buNone/>
            </a:pPr>
            <a:r>
              <a:rPr lang="zh-CN" altLang="en-US" sz="2800"/>
              <a:t>       </a:t>
            </a:r>
            <a:r>
              <a:rPr lang="zh-CN" altLang="en-US" sz="2800" b="1"/>
              <a:t>定点＋，－，</a:t>
            </a:r>
            <a:r>
              <a:rPr lang="en-US" altLang="zh-CN" sz="2800" b="1"/>
              <a:t>×</a:t>
            </a:r>
            <a:r>
              <a:rPr lang="zh-CN" altLang="en-US" sz="2800" b="1"/>
              <a:t>，</a:t>
            </a:r>
            <a:r>
              <a:rPr lang="en-US" altLang="zh-CN" sz="2800" b="1"/>
              <a:t>÷</a:t>
            </a:r>
            <a:r>
              <a:rPr lang="zh-CN" altLang="en-US" sz="2800" b="1"/>
              <a:t>，</a:t>
            </a:r>
            <a:r>
              <a:rPr lang="en-US" altLang="zh-CN" sz="2800" b="1"/>
              <a:t>ADD</a:t>
            </a:r>
            <a:r>
              <a:rPr lang="zh-CN" altLang="en-US" sz="2800" b="1"/>
              <a:t>，</a:t>
            </a:r>
            <a:r>
              <a:rPr lang="en-US" altLang="zh-CN" sz="2800" b="1"/>
              <a:t>ADC</a:t>
            </a:r>
            <a:r>
              <a:rPr lang="zh-CN" altLang="en-US" sz="2800" b="1"/>
              <a:t>，</a:t>
            </a:r>
            <a:r>
              <a:rPr lang="en-US" altLang="zh-CN" sz="2800" b="1"/>
              <a:t>INC</a:t>
            </a:r>
            <a:r>
              <a:rPr lang="zh-CN" altLang="en-US" sz="2800" b="1"/>
              <a:t>，</a:t>
            </a:r>
            <a:r>
              <a:rPr lang="en-US" altLang="zh-CN" sz="2800" b="1"/>
              <a:t>SUB</a:t>
            </a:r>
            <a:r>
              <a:rPr lang="zh-CN" altLang="en-US" sz="2800"/>
              <a:t>，</a:t>
            </a:r>
            <a:r>
              <a:rPr lang="en-US" altLang="zh-CN" sz="2800"/>
              <a:t>DEC</a:t>
            </a:r>
            <a:r>
              <a:rPr lang="zh-CN" altLang="en-US" sz="2800"/>
              <a:t>，</a:t>
            </a:r>
            <a:r>
              <a:rPr lang="en-US" altLang="zh-CN" sz="2800"/>
              <a:t>MUL</a:t>
            </a:r>
            <a:r>
              <a:rPr lang="zh-CN" altLang="en-US" sz="2800"/>
              <a:t>，</a:t>
            </a:r>
            <a:r>
              <a:rPr lang="en-US" altLang="zh-CN" sz="2800"/>
              <a:t>DIV</a:t>
            </a:r>
            <a:r>
              <a:rPr lang="zh-CN" altLang="en-US" sz="2800"/>
              <a:t>等</a:t>
            </a:r>
          </a:p>
          <a:p>
            <a:pPr>
              <a:lnSpc>
                <a:spcPct val="80000"/>
              </a:lnSpc>
              <a:buFontTx/>
              <a:buNone/>
            </a:pPr>
            <a:r>
              <a:rPr lang="zh-CN" altLang="en-US" sz="2800"/>
              <a:t>       </a:t>
            </a:r>
            <a:r>
              <a:rPr lang="zh-CN" altLang="en-US" sz="2800" b="1"/>
              <a:t>浮点＋，－，</a:t>
            </a:r>
            <a:r>
              <a:rPr lang="en-US" altLang="zh-CN" sz="2800" b="1"/>
              <a:t>×</a:t>
            </a:r>
            <a:r>
              <a:rPr lang="zh-CN" altLang="en-US" sz="2800" b="1"/>
              <a:t>，</a:t>
            </a:r>
            <a:r>
              <a:rPr lang="en-US" altLang="zh-CN" sz="2800" b="1"/>
              <a:t>÷ </a:t>
            </a:r>
            <a:r>
              <a:rPr lang="zh-CN" altLang="en-US" sz="2800" b="1"/>
              <a:t>，求反，求补 </a:t>
            </a:r>
            <a:r>
              <a:rPr lang="en-US" altLang="zh-CN" sz="2800" b="1"/>
              <a:t>NEG</a:t>
            </a:r>
            <a:r>
              <a:rPr lang="zh-CN" altLang="en-US" sz="2800" b="1"/>
              <a:t>，比较 </a:t>
            </a:r>
            <a:r>
              <a:rPr lang="en-US" altLang="zh-CN" sz="2800" b="1"/>
              <a:t>CMP</a:t>
            </a:r>
          </a:p>
          <a:p>
            <a:pPr>
              <a:lnSpc>
                <a:spcPct val="80000"/>
              </a:lnSpc>
              <a:buFontTx/>
              <a:buNone/>
            </a:pPr>
            <a:r>
              <a:rPr lang="en-US" altLang="zh-CN" sz="2800" b="1">
                <a:solidFill>
                  <a:srgbClr val="993366"/>
                </a:solidFill>
              </a:rPr>
              <a:t>3.</a:t>
            </a:r>
            <a:r>
              <a:rPr lang="zh-CN" altLang="en-US" sz="2800" b="1">
                <a:solidFill>
                  <a:srgbClr val="993366"/>
                </a:solidFill>
              </a:rPr>
              <a:t>逻辑运算类</a:t>
            </a:r>
          </a:p>
          <a:p>
            <a:pPr>
              <a:lnSpc>
                <a:spcPct val="80000"/>
              </a:lnSpc>
              <a:buFontTx/>
              <a:buNone/>
            </a:pPr>
            <a:r>
              <a:rPr lang="zh-CN" altLang="en-US" sz="2800"/>
              <a:t>       </a:t>
            </a:r>
            <a:r>
              <a:rPr lang="en-US" altLang="zh-CN" sz="2800"/>
              <a:t>NOT</a:t>
            </a:r>
            <a:r>
              <a:rPr lang="zh-CN" altLang="en-US" sz="2800"/>
              <a:t>，</a:t>
            </a:r>
            <a:r>
              <a:rPr lang="en-US" altLang="zh-CN" sz="2800"/>
              <a:t>AND</a:t>
            </a:r>
            <a:r>
              <a:rPr lang="zh-CN" altLang="en-US" sz="2800"/>
              <a:t>，</a:t>
            </a:r>
            <a:r>
              <a:rPr lang="en-US" altLang="zh-CN" sz="2800"/>
              <a:t>OR</a:t>
            </a:r>
            <a:r>
              <a:rPr lang="zh-CN" altLang="en-US" sz="2800"/>
              <a:t>，</a:t>
            </a:r>
            <a:r>
              <a:rPr lang="en-US" altLang="zh-CN" sz="2800"/>
              <a:t>XOR</a:t>
            </a:r>
            <a:r>
              <a:rPr lang="zh-CN" altLang="en-US" sz="2800"/>
              <a:t>，</a:t>
            </a:r>
            <a:r>
              <a:rPr lang="en-US" altLang="zh-CN" sz="2800"/>
              <a:t>TEST</a:t>
            </a:r>
          </a:p>
        </p:txBody>
      </p:sp>
      <p:sp>
        <p:nvSpPr>
          <p:cNvPr id="3" name="标题 1">
            <a:extLst>
              <a:ext uri="{FF2B5EF4-FFF2-40B4-BE49-F238E27FC236}">
                <a16:creationId xmlns:a16="http://schemas.microsoft.com/office/drawing/2014/main" id="{535789E1-46A0-4705-A73E-3254D9A1BB3A}"/>
              </a:ext>
            </a:extLst>
          </p:cNvPr>
          <p:cNvSpPr>
            <a:spLocks noGrp="1" noChangeArrowheads="1"/>
          </p:cNvSpPr>
          <p:nvPr>
            <p:ph type="title"/>
          </p:nvPr>
        </p:nvSpPr>
        <p:spPr>
          <a:xfrm>
            <a:off x="457200" y="274638"/>
            <a:ext cx="8229600" cy="706437"/>
          </a:xfrm>
        </p:spPr>
        <p:txBody>
          <a:bodyPr/>
          <a:lstStyle/>
          <a:p>
            <a:r>
              <a:rPr lang="zh-CN" altLang="en-US" dirty="0"/>
              <a:t>汇编指令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947202">
            <a:extLst>
              <a:ext uri="{FF2B5EF4-FFF2-40B4-BE49-F238E27FC236}">
                <a16:creationId xmlns:a16="http://schemas.microsoft.com/office/drawing/2014/main" id="{33E89A15-9920-41DD-A87C-A38E42F8D2A8}"/>
              </a:ext>
            </a:extLst>
          </p:cNvPr>
          <p:cNvSpPr>
            <a:spLocks noGrp="1" noChangeArrowheads="1"/>
          </p:cNvSpPr>
          <p:nvPr>
            <p:ph idx="1"/>
          </p:nvPr>
        </p:nvSpPr>
        <p:spPr>
          <a:xfrm>
            <a:off x="466725" y="1124744"/>
            <a:ext cx="8001000" cy="4800600"/>
          </a:xfrm>
        </p:spPr>
        <p:txBody>
          <a:bodyPr/>
          <a:lstStyle/>
          <a:p>
            <a:pPr marL="0" indent="0" algn="just">
              <a:lnSpc>
                <a:spcPct val="90000"/>
              </a:lnSpc>
              <a:buFontTx/>
              <a:buNone/>
            </a:pPr>
            <a:r>
              <a:rPr lang="en-US" altLang="zh-CN" sz="3600" b="1" dirty="0">
                <a:solidFill>
                  <a:srgbClr val="993366"/>
                </a:solidFill>
                <a:latin typeface="楷体_GB2312" pitchFamily="49" charset="-122"/>
              </a:rPr>
              <a:t>1</a:t>
            </a:r>
            <a:r>
              <a:rPr lang="zh-CN" altLang="en-US" sz="3600" b="1" dirty="0">
                <a:solidFill>
                  <a:srgbClr val="993366"/>
                </a:solidFill>
                <a:latin typeface="楷体_GB2312" pitchFamily="49" charset="-122"/>
              </a:rPr>
              <a:t>．操作码</a:t>
            </a:r>
          </a:p>
          <a:p>
            <a:pPr marL="0" indent="0" algn="just">
              <a:lnSpc>
                <a:spcPct val="90000"/>
              </a:lnSpc>
              <a:buFontTx/>
              <a:buNone/>
            </a:pPr>
            <a:r>
              <a:rPr lang="zh-CN" altLang="en-US" sz="2800" dirty="0">
                <a:latin typeface="楷体_GB2312" pitchFamily="49" charset="-122"/>
              </a:rPr>
              <a:t>    </a:t>
            </a:r>
            <a:r>
              <a:rPr lang="zh-CN" altLang="en-US" sz="2800" b="1" dirty="0">
                <a:latin typeface="楷体_GB2312" pitchFamily="49" charset="-122"/>
              </a:rPr>
              <a:t>设计计算机时，对指令系统的每一条指令都要规定一个操作码。</a:t>
            </a:r>
          </a:p>
          <a:p>
            <a:pPr marL="0" indent="0" algn="just">
              <a:lnSpc>
                <a:spcPct val="90000"/>
              </a:lnSpc>
              <a:buFontTx/>
              <a:buNone/>
            </a:pPr>
            <a:r>
              <a:rPr lang="zh-CN" altLang="en-US" sz="2800" b="1" dirty="0">
                <a:solidFill>
                  <a:srgbClr val="800000"/>
                </a:solidFill>
                <a:latin typeface="华文新魏" panose="02010800040101010101" pitchFamily="2" charset="-122"/>
                <a:ea typeface="华文新魏" panose="02010800040101010101" pitchFamily="2" charset="-122"/>
              </a:rPr>
              <a:t>    指令操作码表示该指令进行什么性质的操作</a:t>
            </a:r>
            <a:r>
              <a:rPr lang="en-US" altLang="zh-CN" sz="2800" b="1" dirty="0">
                <a:solidFill>
                  <a:srgbClr val="800000"/>
                </a:solidFill>
                <a:latin typeface="华文新魏" panose="02010800040101010101" pitchFamily="2" charset="-122"/>
                <a:ea typeface="华文新魏" panose="02010800040101010101" pitchFamily="2" charset="-122"/>
              </a:rPr>
              <a:t>,</a:t>
            </a:r>
            <a:r>
              <a:rPr lang="zh-CN" altLang="en-US" sz="2800" b="1" dirty="0">
                <a:latin typeface="楷体_GB2312" pitchFamily="49" charset="-122"/>
              </a:rPr>
              <a:t>表征指令的操作特性与功能。</a:t>
            </a:r>
          </a:p>
          <a:p>
            <a:pPr marL="0" indent="0" algn="just">
              <a:lnSpc>
                <a:spcPct val="90000"/>
              </a:lnSpc>
              <a:buFontTx/>
              <a:buNone/>
            </a:pPr>
            <a:r>
              <a:rPr lang="zh-CN" altLang="en-US" sz="2800" b="1" dirty="0">
                <a:latin typeface="楷体_GB2312" pitchFamily="49" charset="-122"/>
              </a:rPr>
              <a:t>    组成操作码字段的位数一般取决于计算机指令系统的规模。</a:t>
            </a:r>
          </a:p>
          <a:p>
            <a:pPr marL="0" indent="0" algn="just">
              <a:lnSpc>
                <a:spcPct val="90000"/>
              </a:lnSpc>
              <a:buFontTx/>
              <a:buNone/>
            </a:pPr>
            <a:r>
              <a:rPr lang="zh-CN" altLang="en-US" sz="2800" b="1" dirty="0">
                <a:latin typeface="楷体_GB2312" pitchFamily="49" charset="-122"/>
              </a:rPr>
              <a:t>    例如，一个指令系统只有</a:t>
            </a:r>
            <a:r>
              <a:rPr lang="en-US" altLang="zh-CN" sz="2800" b="1" dirty="0">
                <a:latin typeface="楷体_GB2312" pitchFamily="49" charset="-122"/>
              </a:rPr>
              <a:t>8</a:t>
            </a:r>
            <a:r>
              <a:rPr lang="zh-CN" altLang="en-US" sz="2800" b="1" dirty="0">
                <a:latin typeface="楷体_GB2312" pitchFamily="49" charset="-122"/>
              </a:rPr>
              <a:t>条指令，则有</a:t>
            </a:r>
            <a:r>
              <a:rPr lang="en-US" altLang="zh-CN" sz="2800" b="1" dirty="0">
                <a:latin typeface="楷体_GB2312" pitchFamily="49" charset="-122"/>
              </a:rPr>
              <a:t>3</a:t>
            </a:r>
            <a:r>
              <a:rPr lang="zh-CN" altLang="en-US" sz="2800" b="1" dirty="0">
                <a:latin typeface="楷体_GB2312" pitchFamily="49" charset="-122"/>
              </a:rPr>
              <a:t>位操作码就够；如果有</a:t>
            </a:r>
            <a:r>
              <a:rPr lang="en-US" altLang="zh-CN" sz="2800" b="1" dirty="0">
                <a:latin typeface="楷体_GB2312" pitchFamily="49" charset="-122"/>
              </a:rPr>
              <a:t>32</a:t>
            </a:r>
            <a:r>
              <a:rPr lang="zh-CN" altLang="en-US" sz="2800" b="1" dirty="0">
                <a:latin typeface="楷体_GB2312" pitchFamily="49" charset="-122"/>
              </a:rPr>
              <a:t>条指令，那么就需要</a:t>
            </a:r>
            <a:r>
              <a:rPr lang="en-US" altLang="zh-CN" sz="2800" b="1" dirty="0">
                <a:latin typeface="楷体_GB2312" pitchFamily="49" charset="-122"/>
              </a:rPr>
              <a:t>5</a:t>
            </a:r>
            <a:r>
              <a:rPr lang="zh-CN" altLang="en-US" sz="2800" b="1" dirty="0">
                <a:latin typeface="楷体_GB2312" pitchFamily="49" charset="-122"/>
              </a:rPr>
              <a:t>位操作码。</a:t>
            </a:r>
          </a:p>
        </p:txBody>
      </p:sp>
      <p:grpSp>
        <p:nvGrpSpPr>
          <p:cNvPr id="3" name="组合 946179">
            <a:extLst>
              <a:ext uri="{FF2B5EF4-FFF2-40B4-BE49-F238E27FC236}">
                <a16:creationId xmlns:a16="http://schemas.microsoft.com/office/drawing/2014/main" id="{58ADC37B-1EAD-446F-B5D4-136BF52125CF}"/>
              </a:ext>
            </a:extLst>
          </p:cNvPr>
          <p:cNvGrpSpPr>
            <a:grpSpLocks/>
          </p:cNvGrpSpPr>
          <p:nvPr/>
        </p:nvGrpSpPr>
        <p:grpSpPr bwMode="auto">
          <a:xfrm>
            <a:off x="1259632" y="332656"/>
            <a:ext cx="6019800" cy="528637"/>
            <a:chOff x="816" y="3504"/>
            <a:chExt cx="3792" cy="333"/>
          </a:xfrm>
        </p:grpSpPr>
        <p:sp>
          <p:nvSpPr>
            <p:cNvPr id="4" name="文本框 946180">
              <a:extLst>
                <a:ext uri="{FF2B5EF4-FFF2-40B4-BE49-F238E27FC236}">
                  <a16:creationId xmlns:a16="http://schemas.microsoft.com/office/drawing/2014/main" id="{FF756E6D-4FD8-4C47-A526-CE274F1F91CD}"/>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5" name="文本框 946181">
              <a:extLst>
                <a:ext uri="{FF2B5EF4-FFF2-40B4-BE49-F238E27FC236}">
                  <a16:creationId xmlns:a16="http://schemas.microsoft.com/office/drawing/2014/main" id="{7CAE1377-DFC2-4ED9-849B-DB593E208D7B}"/>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6" name="文本框 946182">
              <a:extLst>
                <a:ext uri="{FF2B5EF4-FFF2-40B4-BE49-F238E27FC236}">
                  <a16:creationId xmlns:a16="http://schemas.microsoft.com/office/drawing/2014/main" id="{A1B54352-CEDE-4EF9-B4A4-84446E52D404}"/>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占位符 1015809">
            <a:extLst>
              <a:ext uri="{FF2B5EF4-FFF2-40B4-BE49-F238E27FC236}">
                <a16:creationId xmlns:a16="http://schemas.microsoft.com/office/drawing/2014/main" id="{CF076127-5512-49AA-8852-C595930467AF}"/>
              </a:ext>
            </a:extLst>
          </p:cNvPr>
          <p:cNvSpPr>
            <a:spLocks noGrp="1" noChangeArrowheads="1"/>
          </p:cNvSpPr>
          <p:nvPr>
            <p:ph idx="1"/>
          </p:nvPr>
        </p:nvSpPr>
        <p:spPr>
          <a:xfrm>
            <a:off x="609600" y="990600"/>
            <a:ext cx="7924800" cy="5410200"/>
          </a:xfrm>
        </p:spPr>
        <p:txBody>
          <a:bodyPr/>
          <a:lstStyle/>
          <a:p>
            <a:pPr>
              <a:lnSpc>
                <a:spcPct val="90000"/>
              </a:lnSpc>
              <a:buFontTx/>
              <a:buNone/>
            </a:pPr>
            <a:r>
              <a:rPr lang="en-US" altLang="zh-CN" sz="2800" b="1">
                <a:solidFill>
                  <a:srgbClr val="993366"/>
                </a:solidFill>
              </a:rPr>
              <a:t>4.</a:t>
            </a:r>
            <a:r>
              <a:rPr lang="zh-CN" altLang="en-US" sz="2800" b="1">
                <a:solidFill>
                  <a:srgbClr val="993366"/>
                </a:solidFill>
              </a:rPr>
              <a:t>程序控制类</a:t>
            </a:r>
          </a:p>
          <a:p>
            <a:pPr>
              <a:lnSpc>
                <a:spcPct val="90000"/>
              </a:lnSpc>
              <a:buFontTx/>
              <a:buNone/>
            </a:pPr>
            <a:r>
              <a:rPr lang="zh-CN" altLang="en-US" sz="2400" b="1"/>
              <a:t>           无条件转移   </a:t>
            </a:r>
            <a:r>
              <a:rPr lang="en-US" altLang="zh-CN" sz="2400" b="1"/>
              <a:t>JMP</a:t>
            </a:r>
          </a:p>
          <a:p>
            <a:pPr>
              <a:lnSpc>
                <a:spcPct val="90000"/>
              </a:lnSpc>
              <a:buFontTx/>
              <a:buNone/>
            </a:pPr>
            <a:r>
              <a:rPr lang="en-US" altLang="zh-CN" sz="2400" b="1"/>
              <a:t>           </a:t>
            </a:r>
            <a:r>
              <a:rPr lang="zh-CN" altLang="en-US" sz="2400" b="1"/>
              <a:t>条件转移      </a:t>
            </a:r>
            <a:r>
              <a:rPr lang="en-US" altLang="zh-CN" sz="2400" b="1"/>
              <a:t>C</a:t>
            </a:r>
            <a:r>
              <a:rPr lang="zh-CN" altLang="en-US" sz="2400" b="1"/>
              <a:t>，</a:t>
            </a:r>
            <a:r>
              <a:rPr lang="en-US" altLang="zh-CN" sz="2400" b="1"/>
              <a:t>Z</a:t>
            </a:r>
            <a:r>
              <a:rPr lang="zh-CN" altLang="en-US" sz="2400" b="1"/>
              <a:t>，</a:t>
            </a:r>
            <a:r>
              <a:rPr lang="en-US" altLang="zh-CN" sz="2400" b="1"/>
              <a:t>S</a:t>
            </a:r>
            <a:r>
              <a:rPr lang="zh-CN" altLang="en-US" sz="2400" b="1"/>
              <a:t>，</a:t>
            </a:r>
            <a:r>
              <a:rPr lang="en-US" altLang="zh-CN" sz="2400" b="1"/>
              <a:t>P</a:t>
            </a:r>
            <a:r>
              <a:rPr lang="zh-CN" altLang="en-US" sz="2400" b="1"/>
              <a:t>，</a:t>
            </a:r>
            <a:r>
              <a:rPr lang="en-US" altLang="zh-CN" sz="2400" b="1"/>
              <a:t>O</a:t>
            </a:r>
          </a:p>
          <a:p>
            <a:pPr>
              <a:lnSpc>
                <a:spcPct val="90000"/>
              </a:lnSpc>
              <a:buFontTx/>
              <a:buNone/>
            </a:pPr>
            <a:r>
              <a:rPr lang="en-US" altLang="zh-CN" sz="2400" b="1"/>
              <a:t>           </a:t>
            </a:r>
            <a:r>
              <a:rPr lang="zh-CN" altLang="en-US" sz="2400" b="1"/>
              <a:t>转子程序      </a:t>
            </a:r>
            <a:r>
              <a:rPr lang="en-US" altLang="zh-CN" sz="2400" b="1"/>
              <a:t>JSR</a:t>
            </a:r>
          </a:p>
          <a:p>
            <a:pPr>
              <a:lnSpc>
                <a:spcPct val="90000"/>
              </a:lnSpc>
              <a:buFontTx/>
              <a:buNone/>
            </a:pPr>
            <a:r>
              <a:rPr lang="en-US" altLang="zh-CN" sz="2400" b="1"/>
              <a:t>           </a:t>
            </a:r>
            <a:r>
              <a:rPr lang="zh-CN" altLang="en-US" sz="2400" b="1"/>
              <a:t>子程序返回  </a:t>
            </a:r>
            <a:r>
              <a:rPr lang="en-US" altLang="zh-CN" sz="2400" b="1"/>
              <a:t>RET</a:t>
            </a:r>
          </a:p>
          <a:p>
            <a:pPr>
              <a:lnSpc>
                <a:spcPct val="90000"/>
              </a:lnSpc>
              <a:buFontTx/>
              <a:buNone/>
            </a:pPr>
            <a:r>
              <a:rPr lang="en-US" altLang="zh-CN" sz="2400" b="1"/>
              <a:t>           </a:t>
            </a:r>
            <a:r>
              <a:rPr lang="zh-CN" altLang="en-US" sz="2400" b="1"/>
              <a:t>中断返回      </a:t>
            </a:r>
            <a:r>
              <a:rPr lang="en-US" altLang="zh-CN" sz="2400" b="1"/>
              <a:t>IRET</a:t>
            </a:r>
          </a:p>
          <a:p>
            <a:pPr>
              <a:lnSpc>
                <a:spcPct val="90000"/>
              </a:lnSpc>
              <a:buFontTx/>
              <a:buNone/>
            </a:pPr>
            <a:r>
              <a:rPr lang="en-US" altLang="zh-CN" sz="2800" b="1">
                <a:solidFill>
                  <a:srgbClr val="993366"/>
                </a:solidFill>
              </a:rPr>
              <a:t>5.</a:t>
            </a:r>
            <a:r>
              <a:rPr lang="zh-CN" altLang="en-US" sz="2800" b="1">
                <a:solidFill>
                  <a:srgbClr val="993366"/>
                </a:solidFill>
              </a:rPr>
              <a:t>输入</a:t>
            </a:r>
            <a:r>
              <a:rPr lang="en-US" altLang="zh-CN" sz="2800" b="1">
                <a:solidFill>
                  <a:srgbClr val="993366"/>
                </a:solidFill>
              </a:rPr>
              <a:t>/</a:t>
            </a:r>
            <a:r>
              <a:rPr lang="zh-CN" altLang="en-US" sz="2800" b="1">
                <a:solidFill>
                  <a:srgbClr val="993366"/>
                </a:solidFill>
              </a:rPr>
              <a:t>输出类</a:t>
            </a:r>
          </a:p>
          <a:p>
            <a:pPr>
              <a:lnSpc>
                <a:spcPct val="90000"/>
              </a:lnSpc>
              <a:buFontTx/>
              <a:buNone/>
            </a:pPr>
            <a:r>
              <a:rPr lang="zh-CN" altLang="en-US" sz="2400" b="1"/>
              <a:t>           </a:t>
            </a:r>
            <a:r>
              <a:rPr lang="en-US" altLang="zh-CN" sz="2400" b="1"/>
              <a:t>IN  AX</a:t>
            </a:r>
            <a:r>
              <a:rPr lang="zh-CN" altLang="en-US" sz="2400" b="1"/>
              <a:t>，</a:t>
            </a:r>
            <a:r>
              <a:rPr lang="en-US" altLang="zh-CN" sz="2400" b="1"/>
              <a:t>n               OUT  n, AX</a:t>
            </a:r>
          </a:p>
          <a:p>
            <a:pPr>
              <a:lnSpc>
                <a:spcPct val="90000"/>
              </a:lnSpc>
              <a:buFontTx/>
              <a:buNone/>
            </a:pPr>
            <a:r>
              <a:rPr lang="en-US" altLang="zh-CN" sz="2800" b="1">
                <a:solidFill>
                  <a:srgbClr val="993366"/>
                </a:solidFill>
              </a:rPr>
              <a:t>6.</a:t>
            </a:r>
            <a:r>
              <a:rPr lang="zh-CN" altLang="en-US" sz="2800" b="1">
                <a:solidFill>
                  <a:srgbClr val="993366"/>
                </a:solidFill>
              </a:rPr>
              <a:t>其他类</a:t>
            </a:r>
          </a:p>
          <a:p>
            <a:pPr>
              <a:lnSpc>
                <a:spcPct val="90000"/>
              </a:lnSpc>
              <a:buFontTx/>
              <a:buNone/>
            </a:pPr>
            <a:r>
              <a:rPr lang="zh-CN" altLang="en-US" sz="2400" b="1"/>
              <a:t>           标志操作：</a:t>
            </a:r>
            <a:r>
              <a:rPr lang="en-US" altLang="zh-CN" sz="2400" b="1"/>
              <a:t>CLC</a:t>
            </a:r>
            <a:r>
              <a:rPr lang="zh-CN" altLang="en-US" sz="2400" b="1"/>
              <a:t>（</a:t>
            </a:r>
            <a:r>
              <a:rPr lang="en-US" altLang="zh-CN" sz="2400" b="1"/>
              <a:t>clear  carry flag)</a:t>
            </a:r>
          </a:p>
          <a:p>
            <a:pPr>
              <a:lnSpc>
                <a:spcPct val="90000"/>
              </a:lnSpc>
              <a:buFontTx/>
              <a:buNone/>
            </a:pPr>
            <a:r>
              <a:rPr lang="en-US" altLang="zh-CN" sz="2400" b="1"/>
              <a:t>                             STC (set carry flag)                                </a:t>
            </a:r>
          </a:p>
          <a:p>
            <a:pPr>
              <a:lnSpc>
                <a:spcPct val="90000"/>
              </a:lnSpc>
              <a:buFontTx/>
              <a:buNone/>
            </a:pPr>
            <a:r>
              <a:rPr lang="en-US" altLang="zh-CN" sz="2400" b="1"/>
              <a:t>                             CLI (clear interrupt elable flag)</a:t>
            </a:r>
          </a:p>
          <a:p>
            <a:pPr>
              <a:lnSpc>
                <a:spcPct val="90000"/>
              </a:lnSpc>
              <a:buFontTx/>
              <a:buNone/>
            </a:pPr>
            <a:r>
              <a:rPr lang="en-US" altLang="zh-CN" sz="2400" b="1"/>
              <a:t>                             HLT</a:t>
            </a:r>
            <a:r>
              <a:rPr lang="zh-CN" altLang="en-US" sz="2400" b="1"/>
              <a:t>，</a:t>
            </a:r>
            <a:r>
              <a:rPr lang="en-US" altLang="zh-CN" sz="2400" b="1"/>
              <a:t>WAIT</a:t>
            </a:r>
            <a:r>
              <a:rPr lang="zh-CN" altLang="en-US" sz="2400" b="1"/>
              <a:t>，</a:t>
            </a:r>
            <a:r>
              <a:rPr lang="en-US" altLang="zh-CN" sz="2400" b="1"/>
              <a:t>ESC</a:t>
            </a:r>
            <a:r>
              <a:rPr lang="zh-CN" altLang="en-US" sz="2400" b="1"/>
              <a:t>，</a:t>
            </a:r>
            <a:r>
              <a:rPr lang="en-US" altLang="zh-CN" sz="2400" b="1"/>
              <a:t>LOCK</a:t>
            </a:r>
          </a:p>
        </p:txBody>
      </p:sp>
      <p:sp>
        <p:nvSpPr>
          <p:cNvPr id="3" name="标题 1">
            <a:extLst>
              <a:ext uri="{FF2B5EF4-FFF2-40B4-BE49-F238E27FC236}">
                <a16:creationId xmlns:a16="http://schemas.microsoft.com/office/drawing/2014/main" id="{4AE38A04-4097-4876-B332-118D4E6E022D}"/>
              </a:ext>
            </a:extLst>
          </p:cNvPr>
          <p:cNvSpPr>
            <a:spLocks noGrp="1" noChangeArrowheads="1"/>
          </p:cNvSpPr>
          <p:nvPr>
            <p:ph type="title"/>
          </p:nvPr>
        </p:nvSpPr>
        <p:spPr>
          <a:xfrm>
            <a:off x="457200" y="274638"/>
            <a:ext cx="8229600" cy="706437"/>
          </a:xfrm>
        </p:spPr>
        <p:txBody>
          <a:bodyPr/>
          <a:lstStyle/>
          <a:p>
            <a:r>
              <a:rPr lang="zh-CN" altLang="en-US" dirty="0"/>
              <a:t>汇编指令</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a:extLst>
              <a:ext uri="{FF2B5EF4-FFF2-40B4-BE49-F238E27FC236}">
                <a16:creationId xmlns:a16="http://schemas.microsoft.com/office/drawing/2014/main" id="{7774783B-C843-4F50-8E1C-0337F1EAA685}"/>
              </a:ext>
            </a:extLst>
          </p:cNvPr>
          <p:cNvSpPr>
            <a:spLocks noGrp="1" noChangeArrowheads="1"/>
          </p:cNvSpPr>
          <p:nvPr>
            <p:ph type="title"/>
          </p:nvPr>
        </p:nvSpPr>
        <p:spPr/>
        <p:txBody>
          <a:bodyPr/>
          <a:lstStyle/>
          <a:p>
            <a:r>
              <a:rPr lang="zh-CN" altLang="en-US" dirty="0"/>
              <a:t>通用数据传送指令</a:t>
            </a:r>
          </a:p>
        </p:txBody>
      </p:sp>
      <p:pic>
        <p:nvPicPr>
          <p:cNvPr id="91138" name="内容占位符 3">
            <a:extLst>
              <a:ext uri="{FF2B5EF4-FFF2-40B4-BE49-F238E27FC236}">
                <a16:creationId xmlns:a16="http://schemas.microsoft.com/office/drawing/2014/main" id="{E9D77C64-AF47-4B0A-9A43-DD6184EE0D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193800"/>
            <a:ext cx="8261180" cy="4971504"/>
          </a:xfrm>
        </p:spPr>
      </p:pic>
      <p:sp>
        <p:nvSpPr>
          <p:cNvPr id="2" name="矩形 1">
            <a:extLst>
              <a:ext uri="{FF2B5EF4-FFF2-40B4-BE49-F238E27FC236}">
                <a16:creationId xmlns:a16="http://schemas.microsoft.com/office/drawing/2014/main" id="{7DF8CC99-6976-4DB0-8817-9B4EEE8AD07C}"/>
              </a:ext>
            </a:extLst>
          </p:cNvPr>
          <p:cNvSpPr/>
          <p:nvPr/>
        </p:nvSpPr>
        <p:spPr>
          <a:xfrm>
            <a:off x="539552" y="2204864"/>
            <a:ext cx="8147248"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solidFill>
                  <a:schemeClr val="tx1"/>
                </a:solidFill>
              </a:rPr>
              <a:t>mov </a:t>
            </a:r>
            <a:r>
              <a:rPr lang="zh-CN" altLang="en-US" sz="4000" dirty="0">
                <a:solidFill>
                  <a:schemeClr val="tx1"/>
                </a:solidFill>
              </a:rPr>
              <a:t>寄存器，数据</a:t>
            </a:r>
          </a:p>
          <a:p>
            <a:r>
              <a:rPr lang="en-US" altLang="zh-CN" sz="4000" dirty="0">
                <a:solidFill>
                  <a:schemeClr val="tx1"/>
                </a:solidFill>
              </a:rPr>
              <a:t>mov </a:t>
            </a:r>
            <a:r>
              <a:rPr lang="zh-CN" altLang="en-US" sz="4000" dirty="0">
                <a:solidFill>
                  <a:schemeClr val="tx1"/>
                </a:solidFill>
              </a:rPr>
              <a:t>寄存器，寄存器</a:t>
            </a:r>
          </a:p>
          <a:p>
            <a:r>
              <a:rPr lang="en-US" altLang="zh-CN" sz="4000" dirty="0">
                <a:solidFill>
                  <a:schemeClr val="tx1"/>
                </a:solidFill>
              </a:rPr>
              <a:t>mov </a:t>
            </a:r>
            <a:r>
              <a:rPr lang="zh-CN" altLang="en-US" sz="4000" dirty="0">
                <a:solidFill>
                  <a:schemeClr val="tx1"/>
                </a:solidFill>
              </a:rPr>
              <a:t>寄存器，内存单元</a:t>
            </a:r>
          </a:p>
          <a:p>
            <a:r>
              <a:rPr lang="en-US" altLang="zh-CN" sz="4000" dirty="0">
                <a:solidFill>
                  <a:schemeClr val="tx1"/>
                </a:solidFill>
              </a:rPr>
              <a:t>mov </a:t>
            </a:r>
            <a:r>
              <a:rPr lang="zh-CN" altLang="en-US" sz="4000" dirty="0">
                <a:solidFill>
                  <a:schemeClr val="tx1"/>
                </a:solidFill>
              </a:rPr>
              <a:t>内存单元，寄存器</a:t>
            </a:r>
          </a:p>
          <a:p>
            <a:r>
              <a:rPr lang="en-US" altLang="zh-CN" sz="4000" dirty="0">
                <a:solidFill>
                  <a:schemeClr val="tx1"/>
                </a:solidFill>
              </a:rPr>
              <a:t>mov </a:t>
            </a:r>
            <a:r>
              <a:rPr lang="zh-CN" altLang="en-US" sz="4000" dirty="0">
                <a:solidFill>
                  <a:schemeClr val="tx1"/>
                </a:solidFill>
              </a:rPr>
              <a:t>段寄存器，寄存器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a:extLst>
              <a:ext uri="{FF2B5EF4-FFF2-40B4-BE49-F238E27FC236}">
                <a16:creationId xmlns:a16="http://schemas.microsoft.com/office/drawing/2014/main" id="{7774783B-C843-4F50-8E1C-0337F1EAA685}"/>
              </a:ext>
            </a:extLst>
          </p:cNvPr>
          <p:cNvSpPr>
            <a:spLocks noGrp="1" noChangeArrowheads="1"/>
          </p:cNvSpPr>
          <p:nvPr>
            <p:ph type="title"/>
          </p:nvPr>
        </p:nvSpPr>
        <p:spPr/>
        <p:txBody>
          <a:bodyPr/>
          <a:lstStyle/>
          <a:p>
            <a:r>
              <a:rPr lang="zh-CN" altLang="en-US"/>
              <a:t>通用数据传送指令</a:t>
            </a:r>
          </a:p>
        </p:txBody>
      </p:sp>
      <p:sp>
        <p:nvSpPr>
          <p:cNvPr id="4" name="内容占位符 3">
            <a:extLst>
              <a:ext uri="{FF2B5EF4-FFF2-40B4-BE49-F238E27FC236}">
                <a16:creationId xmlns:a16="http://schemas.microsoft.com/office/drawing/2014/main" id="{9CB53228-96C7-4BC9-A358-2B8C4783BD3F}"/>
              </a:ext>
            </a:extLst>
          </p:cNvPr>
          <p:cNvSpPr>
            <a:spLocks noGrp="1"/>
          </p:cNvSpPr>
          <p:nvPr>
            <p:ph idx="1"/>
          </p:nvPr>
        </p:nvSpPr>
        <p:spPr>
          <a:xfrm>
            <a:off x="457200" y="1196752"/>
            <a:ext cx="8229600" cy="4929411"/>
          </a:xfrm>
        </p:spPr>
        <p:txBody>
          <a:bodyPr/>
          <a:lstStyle/>
          <a:p>
            <a:r>
              <a:rPr lang="zh-CN" altLang="en-US" dirty="0"/>
              <a:t>内存中的情况如右图，写出下面指令执行后寄存器</a:t>
            </a:r>
            <a:r>
              <a:rPr lang="en-US" altLang="zh-CN" dirty="0"/>
              <a:t>ax</a:t>
            </a:r>
            <a:r>
              <a:rPr lang="zh-CN" altLang="en-US" dirty="0"/>
              <a:t>，</a:t>
            </a:r>
            <a:r>
              <a:rPr lang="en-US" altLang="zh-CN" dirty="0"/>
              <a:t>bx</a:t>
            </a:r>
            <a:r>
              <a:rPr lang="zh-CN" altLang="en-US" dirty="0"/>
              <a:t>，</a:t>
            </a:r>
            <a:r>
              <a:rPr lang="en-US" altLang="zh-CN" dirty="0"/>
              <a:t>cx</a:t>
            </a:r>
            <a:r>
              <a:rPr lang="zh-CN" altLang="en-US" dirty="0"/>
              <a:t>中的值。</a:t>
            </a:r>
          </a:p>
          <a:p>
            <a:endParaRPr lang="zh-CN" altLang="en-US" dirty="0"/>
          </a:p>
        </p:txBody>
      </p:sp>
      <p:pic>
        <p:nvPicPr>
          <p:cNvPr id="7" name="Picture 4">
            <a:extLst>
              <a:ext uri="{FF2B5EF4-FFF2-40B4-BE49-F238E27FC236}">
                <a16:creationId xmlns:a16="http://schemas.microsoft.com/office/drawing/2014/main" id="{0E4AF617-E170-465D-9509-9BD9F6184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34" y="2492896"/>
            <a:ext cx="7174332"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9312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a:extLst>
              <a:ext uri="{FF2B5EF4-FFF2-40B4-BE49-F238E27FC236}">
                <a16:creationId xmlns:a16="http://schemas.microsoft.com/office/drawing/2014/main" id="{7774783B-C843-4F50-8E1C-0337F1EAA685}"/>
              </a:ext>
            </a:extLst>
          </p:cNvPr>
          <p:cNvSpPr>
            <a:spLocks noGrp="1" noChangeArrowheads="1"/>
          </p:cNvSpPr>
          <p:nvPr>
            <p:ph type="title"/>
          </p:nvPr>
        </p:nvSpPr>
        <p:spPr/>
        <p:txBody>
          <a:bodyPr/>
          <a:lstStyle/>
          <a:p>
            <a:r>
              <a:rPr lang="zh-CN" altLang="en-US"/>
              <a:t>通用数据传送指令</a:t>
            </a:r>
          </a:p>
        </p:txBody>
      </p:sp>
      <p:sp>
        <p:nvSpPr>
          <p:cNvPr id="4" name="内容占位符 3">
            <a:extLst>
              <a:ext uri="{FF2B5EF4-FFF2-40B4-BE49-F238E27FC236}">
                <a16:creationId xmlns:a16="http://schemas.microsoft.com/office/drawing/2014/main" id="{9CB53228-96C7-4BC9-A358-2B8C4783BD3F}"/>
              </a:ext>
            </a:extLst>
          </p:cNvPr>
          <p:cNvSpPr>
            <a:spLocks noGrp="1"/>
          </p:cNvSpPr>
          <p:nvPr>
            <p:ph idx="1"/>
          </p:nvPr>
        </p:nvSpPr>
        <p:spPr>
          <a:xfrm>
            <a:off x="457200" y="1196752"/>
            <a:ext cx="8229600" cy="4929411"/>
          </a:xfrm>
        </p:spPr>
        <p:txBody>
          <a:bodyPr/>
          <a:lstStyle/>
          <a:p>
            <a:r>
              <a:rPr lang="en-US" altLang="zh-CN" dirty="0"/>
              <a:t>MOV </a:t>
            </a:r>
            <a:r>
              <a:rPr lang="zh-CN" altLang="en-US" dirty="0"/>
              <a:t>后跟</a:t>
            </a:r>
            <a:r>
              <a:rPr lang="en-US" altLang="zh-CN" dirty="0"/>
              <a:t>ax</a:t>
            </a:r>
            <a:r>
              <a:rPr lang="zh-CN" altLang="en-US" dirty="0"/>
              <a:t>，</a:t>
            </a:r>
            <a:r>
              <a:rPr lang="en-US" altLang="zh-CN" dirty="0"/>
              <a:t>bx</a:t>
            </a:r>
            <a:r>
              <a:rPr lang="zh-CN" altLang="en-US" dirty="0"/>
              <a:t>，</a:t>
            </a:r>
            <a:r>
              <a:rPr lang="en-US" altLang="zh-CN" dirty="0"/>
              <a:t>cx</a:t>
            </a:r>
            <a:r>
              <a:rPr lang="zh-CN" altLang="en-US" dirty="0"/>
              <a:t>，则为字的传送</a:t>
            </a:r>
          </a:p>
          <a:p>
            <a:endParaRPr lang="zh-CN" altLang="en-US" dirty="0"/>
          </a:p>
        </p:txBody>
      </p:sp>
      <p:pic>
        <p:nvPicPr>
          <p:cNvPr id="5" name="Picture 4">
            <a:extLst>
              <a:ext uri="{FF2B5EF4-FFF2-40B4-BE49-F238E27FC236}">
                <a16:creationId xmlns:a16="http://schemas.microsoft.com/office/drawing/2014/main" id="{A777C373-9C01-4E04-ABA6-4A0EA9260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48880"/>
            <a:ext cx="8229600" cy="33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566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a:extLst>
              <a:ext uri="{FF2B5EF4-FFF2-40B4-BE49-F238E27FC236}">
                <a16:creationId xmlns:a16="http://schemas.microsoft.com/office/drawing/2014/main" id="{317F26FD-7825-4E08-A20A-7742EE9D7EFC}"/>
              </a:ext>
            </a:extLst>
          </p:cNvPr>
          <p:cNvSpPr>
            <a:spLocks noGrp="1" noChangeArrowheads="1"/>
          </p:cNvSpPr>
          <p:nvPr>
            <p:ph type="title"/>
          </p:nvPr>
        </p:nvSpPr>
        <p:spPr/>
        <p:txBody>
          <a:bodyPr/>
          <a:lstStyle/>
          <a:p>
            <a:r>
              <a:rPr lang="zh-CN" altLang="en-US"/>
              <a:t>交换指令</a:t>
            </a:r>
          </a:p>
        </p:txBody>
      </p:sp>
      <p:pic>
        <p:nvPicPr>
          <p:cNvPr id="92162" name="内容占位符 3">
            <a:extLst>
              <a:ext uri="{FF2B5EF4-FFF2-40B4-BE49-F238E27FC236}">
                <a16:creationId xmlns:a16="http://schemas.microsoft.com/office/drawing/2014/main" id="{943257A9-BDE0-469F-9542-F27CD10D7E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8086" y="1268760"/>
            <a:ext cx="8389166" cy="4896544"/>
          </a:xfr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A378CAAD-E5CD-4E58-8406-E62A84E74F42}"/>
              </a:ext>
            </a:extLst>
          </p:cNvPr>
          <p:cNvSpPr>
            <a:spLocks noGrp="1" noChangeArrowheads="1"/>
          </p:cNvSpPr>
          <p:nvPr>
            <p:ph type="body" idx="1"/>
          </p:nvPr>
        </p:nvSpPr>
        <p:spPr>
          <a:xfrm>
            <a:off x="460714" y="1196752"/>
            <a:ext cx="8143733" cy="4687887"/>
          </a:xfrm>
        </p:spPr>
        <p:txBody>
          <a:bodyPr/>
          <a:lstStyle/>
          <a:p>
            <a:pPr>
              <a:lnSpc>
                <a:spcPct val="90000"/>
              </a:lnSpc>
            </a:pPr>
            <a:r>
              <a:rPr lang="en-US" altLang="zh-CN" sz="2800" dirty="0"/>
              <a:t>add</a:t>
            </a:r>
            <a:r>
              <a:rPr lang="zh-CN" altLang="en-US" sz="2800" dirty="0"/>
              <a:t>和</a:t>
            </a:r>
            <a:r>
              <a:rPr lang="en-US" altLang="zh-CN" sz="2800" dirty="0"/>
              <a:t>sub</a:t>
            </a:r>
            <a:r>
              <a:rPr lang="zh-CN" altLang="en-US" sz="2800" dirty="0"/>
              <a:t>指令同</a:t>
            </a:r>
            <a:r>
              <a:rPr lang="en-US" altLang="zh-CN" sz="2800" dirty="0"/>
              <a:t>mov</a:t>
            </a:r>
            <a:r>
              <a:rPr lang="zh-CN" altLang="en-US" sz="2800" dirty="0"/>
              <a:t>一样，都有两个操作对象。</a:t>
            </a:r>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en-US" altLang="zh-CN" sz="2800" dirty="0"/>
          </a:p>
          <a:p>
            <a:pPr>
              <a:lnSpc>
                <a:spcPct val="90000"/>
              </a:lnSpc>
            </a:pPr>
            <a:endParaRPr lang="en-US" altLang="zh-CN" sz="2800" dirty="0"/>
          </a:p>
        </p:txBody>
      </p:sp>
      <p:sp>
        <p:nvSpPr>
          <p:cNvPr id="110594" name="Rectangle 2">
            <a:extLst>
              <a:ext uri="{FF2B5EF4-FFF2-40B4-BE49-F238E27FC236}">
                <a16:creationId xmlns:a16="http://schemas.microsoft.com/office/drawing/2014/main" id="{3FAB4A17-FED2-4270-8ECA-45C3510A99D2}"/>
              </a:ext>
            </a:extLst>
          </p:cNvPr>
          <p:cNvSpPr>
            <a:spLocks noGrp="1" noChangeArrowheads="1"/>
          </p:cNvSpPr>
          <p:nvPr>
            <p:ph type="title"/>
          </p:nvPr>
        </p:nvSpPr>
        <p:spPr/>
        <p:txBody>
          <a:bodyPr/>
          <a:lstStyle/>
          <a:p>
            <a:r>
              <a:rPr lang="zh-CN" altLang="en-US" dirty="0"/>
              <a:t>算术运算指令</a:t>
            </a:r>
          </a:p>
        </p:txBody>
      </p:sp>
      <p:pic>
        <p:nvPicPr>
          <p:cNvPr id="110596" name="Picture 4">
            <a:extLst>
              <a:ext uri="{FF2B5EF4-FFF2-40B4-BE49-F238E27FC236}">
                <a16:creationId xmlns:a16="http://schemas.microsoft.com/office/drawing/2014/main" id="{9CE5C7B6-43C4-4502-871B-D6A5B6CE5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19" y="1736812"/>
            <a:ext cx="7849183" cy="3564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a:extLst>
              <a:ext uri="{FF2B5EF4-FFF2-40B4-BE49-F238E27FC236}">
                <a16:creationId xmlns:a16="http://schemas.microsoft.com/office/drawing/2014/main" id="{2BDF7C7B-4732-4BBF-B1C0-21A2DE0B6118}"/>
              </a:ext>
            </a:extLst>
          </p:cNvPr>
          <p:cNvSpPr>
            <a:spLocks noGrp="1" noChangeArrowheads="1"/>
          </p:cNvSpPr>
          <p:nvPr>
            <p:ph type="title"/>
          </p:nvPr>
        </p:nvSpPr>
        <p:spPr/>
        <p:txBody>
          <a:bodyPr/>
          <a:lstStyle/>
          <a:p>
            <a:r>
              <a:rPr lang="zh-CN" altLang="en-US"/>
              <a:t>堆栈操作指令</a:t>
            </a:r>
          </a:p>
        </p:txBody>
      </p:sp>
      <p:sp>
        <p:nvSpPr>
          <p:cNvPr id="3" name="内容占位符 2">
            <a:extLst>
              <a:ext uri="{FF2B5EF4-FFF2-40B4-BE49-F238E27FC236}">
                <a16:creationId xmlns:a16="http://schemas.microsoft.com/office/drawing/2014/main" id="{DA2442F4-0B5A-443D-AEF2-F05CA71AD788}"/>
              </a:ext>
            </a:extLst>
          </p:cNvPr>
          <p:cNvSpPr>
            <a:spLocks noGrp="1"/>
          </p:cNvSpPr>
          <p:nvPr>
            <p:ph idx="1"/>
          </p:nvPr>
        </p:nvSpPr>
        <p:spPr>
          <a:xfrm>
            <a:off x="457200" y="981075"/>
            <a:ext cx="8229600" cy="5145088"/>
          </a:xfrm>
        </p:spPr>
        <p:txBody>
          <a:bodyPr/>
          <a:lstStyle/>
          <a:p>
            <a:pPr>
              <a:lnSpc>
                <a:spcPct val="90000"/>
              </a:lnSpc>
            </a:pPr>
            <a:r>
              <a:rPr lang="en-US" altLang="zh-CN" dirty="0"/>
              <a:t>push</a:t>
            </a:r>
            <a:r>
              <a:rPr lang="zh-CN" altLang="en-US" dirty="0"/>
              <a:t>和</a:t>
            </a:r>
            <a:r>
              <a:rPr lang="en-US" altLang="zh-CN" dirty="0"/>
              <a:t>pop</a:t>
            </a:r>
            <a:r>
              <a:rPr lang="zh-CN" altLang="en-US" dirty="0"/>
              <a:t>指令的格式</a:t>
            </a:r>
          </a:p>
          <a:p>
            <a:pPr lvl="1">
              <a:lnSpc>
                <a:spcPct val="90000"/>
              </a:lnSpc>
            </a:pPr>
            <a:r>
              <a:rPr lang="en-US" altLang="zh-CN" dirty="0">
                <a:solidFill>
                  <a:srgbClr val="0070C0"/>
                </a:solidFill>
              </a:rPr>
              <a:t>push </a:t>
            </a:r>
            <a:r>
              <a:rPr lang="zh-CN" altLang="en-US" dirty="0">
                <a:solidFill>
                  <a:srgbClr val="0070C0"/>
                </a:solidFill>
              </a:rPr>
              <a:t>寄存器</a:t>
            </a:r>
            <a:r>
              <a:rPr lang="zh-CN" altLang="en-US" dirty="0"/>
              <a:t>：将一个寄存器中的数据入栈</a:t>
            </a:r>
          </a:p>
          <a:p>
            <a:pPr lvl="1">
              <a:lnSpc>
                <a:spcPct val="90000"/>
              </a:lnSpc>
            </a:pPr>
            <a:r>
              <a:rPr lang="en-US" altLang="zh-CN" dirty="0">
                <a:solidFill>
                  <a:srgbClr val="0070C0"/>
                </a:solidFill>
              </a:rPr>
              <a:t>Pop  </a:t>
            </a:r>
            <a:r>
              <a:rPr lang="zh-CN" altLang="en-US" dirty="0">
                <a:solidFill>
                  <a:srgbClr val="0070C0"/>
                </a:solidFill>
              </a:rPr>
              <a:t>寄存器</a:t>
            </a:r>
            <a:r>
              <a:rPr lang="zh-CN" altLang="en-US" dirty="0"/>
              <a:t>：出栈，用一个寄存器接收出栈的数据</a:t>
            </a:r>
          </a:p>
          <a:p>
            <a:pPr marL="0" indent="0">
              <a:lnSpc>
                <a:spcPct val="90000"/>
              </a:lnSpc>
              <a:buNone/>
            </a:pPr>
            <a:r>
              <a:rPr lang="zh-CN" altLang="en-US" sz="2800" dirty="0">
                <a:solidFill>
                  <a:srgbClr val="0070C0"/>
                </a:solidFill>
              </a:rPr>
              <a:t>            </a:t>
            </a:r>
            <a:r>
              <a:rPr lang="zh-CN" altLang="en-US" sz="2400" dirty="0">
                <a:solidFill>
                  <a:srgbClr val="0070C0"/>
                </a:solidFill>
              </a:rPr>
              <a:t>例如：  </a:t>
            </a:r>
            <a:r>
              <a:rPr lang="en-US" altLang="zh-CN" sz="2800" dirty="0">
                <a:solidFill>
                  <a:srgbClr val="0070C0"/>
                </a:solidFill>
              </a:rPr>
              <a:t>push ax</a:t>
            </a:r>
          </a:p>
          <a:p>
            <a:pPr>
              <a:lnSpc>
                <a:spcPct val="90000"/>
              </a:lnSpc>
              <a:buFont typeface="Wingdings" panose="05000000000000000000" pitchFamily="2" charset="2"/>
              <a:buNone/>
            </a:pPr>
            <a:r>
              <a:rPr lang="en-US" altLang="zh-CN" sz="2800" dirty="0">
                <a:solidFill>
                  <a:srgbClr val="0070C0"/>
                </a:solidFill>
              </a:rPr>
              <a:t>                       pop bx</a:t>
            </a:r>
          </a:p>
          <a:p>
            <a:pPr lvl="1">
              <a:lnSpc>
                <a:spcPct val="90000"/>
              </a:lnSpc>
            </a:pPr>
            <a:r>
              <a:rPr lang="en-US" altLang="zh-CN" dirty="0">
                <a:solidFill>
                  <a:srgbClr val="0070C0"/>
                </a:solidFill>
              </a:rPr>
              <a:t>push </a:t>
            </a:r>
            <a:r>
              <a:rPr lang="zh-CN" altLang="en-US" dirty="0">
                <a:solidFill>
                  <a:srgbClr val="0070C0"/>
                </a:solidFill>
              </a:rPr>
              <a:t>段寄存器</a:t>
            </a:r>
            <a:r>
              <a:rPr lang="zh-CN" altLang="en-US" dirty="0"/>
              <a:t>：将一个段寄存器中的数据入栈</a:t>
            </a:r>
          </a:p>
          <a:p>
            <a:pPr lvl="1">
              <a:lnSpc>
                <a:spcPct val="90000"/>
              </a:lnSpc>
            </a:pPr>
            <a:r>
              <a:rPr lang="en-US" altLang="zh-CN" dirty="0">
                <a:solidFill>
                  <a:srgbClr val="0070C0"/>
                </a:solidFill>
              </a:rPr>
              <a:t>pop  </a:t>
            </a:r>
            <a:r>
              <a:rPr lang="zh-CN" altLang="en-US" dirty="0">
                <a:solidFill>
                  <a:srgbClr val="0070C0"/>
                </a:solidFill>
              </a:rPr>
              <a:t>段寄存器</a:t>
            </a:r>
            <a:r>
              <a:rPr lang="zh-CN" altLang="en-US" dirty="0"/>
              <a:t>：出栈，用一个段寄存器接收出栈的数据</a:t>
            </a:r>
          </a:p>
          <a:p>
            <a:pPr marL="0" indent="0">
              <a:lnSpc>
                <a:spcPct val="90000"/>
              </a:lnSpc>
              <a:buNone/>
            </a:pPr>
            <a:r>
              <a:rPr lang="zh-CN" altLang="en-US" sz="2400" dirty="0">
                <a:solidFill>
                  <a:srgbClr val="0070C0"/>
                </a:solidFill>
              </a:rPr>
              <a:t>             例如</a:t>
            </a:r>
            <a:r>
              <a:rPr lang="zh-CN" altLang="en-US" sz="2800" dirty="0">
                <a:solidFill>
                  <a:srgbClr val="0070C0"/>
                </a:solidFill>
              </a:rPr>
              <a:t>：</a:t>
            </a:r>
            <a:r>
              <a:rPr lang="en-US" altLang="zh-CN" sz="2800" dirty="0">
                <a:solidFill>
                  <a:srgbClr val="0070C0"/>
                </a:solidFill>
              </a:rPr>
              <a:t>push ds</a:t>
            </a:r>
          </a:p>
          <a:p>
            <a:pPr marL="0" indent="0">
              <a:lnSpc>
                <a:spcPct val="90000"/>
              </a:lnSpc>
              <a:buNone/>
            </a:pPr>
            <a:r>
              <a:rPr lang="en-US" altLang="zh-CN" sz="2800" dirty="0">
                <a:solidFill>
                  <a:srgbClr val="0070C0"/>
                </a:solidFill>
              </a:rPr>
              <a:t>                     pop es</a:t>
            </a:r>
          </a:p>
          <a:p>
            <a:endParaRPr lang="zh-CN" altLang="en-US" dirty="0"/>
          </a:p>
        </p:txBody>
      </p:sp>
    </p:spTree>
    <p:extLst>
      <p:ext uri="{BB962C8B-B14F-4D97-AF65-F5344CB8AC3E}">
        <p14:creationId xmlns:p14="http://schemas.microsoft.com/office/powerpoint/2010/main" val="30363090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C104A0A-F304-488F-9B38-319CB6A3F00A}"/>
              </a:ext>
            </a:extLst>
          </p:cNvPr>
          <p:cNvSpPr>
            <a:spLocks noGrp="1" noChangeArrowheads="1"/>
          </p:cNvSpPr>
          <p:nvPr>
            <p:ph type="title"/>
          </p:nvPr>
        </p:nvSpPr>
        <p:spPr/>
        <p:txBody>
          <a:bodyPr/>
          <a:lstStyle/>
          <a:p>
            <a:r>
              <a:rPr lang="en-US" altLang="zh-CN"/>
              <a:t>push </a:t>
            </a:r>
            <a:r>
              <a:rPr lang="zh-CN" altLang="en-US"/>
              <a:t>指令的执行过程</a:t>
            </a:r>
          </a:p>
        </p:txBody>
      </p:sp>
      <p:sp>
        <p:nvSpPr>
          <p:cNvPr id="124931" name="Rectangle 3">
            <a:extLst>
              <a:ext uri="{FF2B5EF4-FFF2-40B4-BE49-F238E27FC236}">
                <a16:creationId xmlns:a16="http://schemas.microsoft.com/office/drawing/2014/main" id="{0AC2A6B9-317C-4F5E-A221-D56C2213257E}"/>
              </a:ext>
            </a:extLst>
          </p:cNvPr>
          <p:cNvSpPr>
            <a:spLocks noGrp="1" noChangeArrowheads="1"/>
          </p:cNvSpPr>
          <p:nvPr>
            <p:ph type="body" idx="1"/>
          </p:nvPr>
        </p:nvSpPr>
        <p:spPr>
          <a:xfrm>
            <a:off x="457200" y="836712"/>
            <a:ext cx="8686800" cy="2057595"/>
          </a:xfrm>
        </p:spPr>
        <p:txBody>
          <a:bodyPr/>
          <a:lstStyle/>
          <a:p>
            <a:r>
              <a:rPr lang="en-US" altLang="zh-CN" dirty="0"/>
              <a:t>push ax</a:t>
            </a:r>
          </a:p>
          <a:p>
            <a:pPr lvl="1"/>
            <a:r>
              <a:rPr lang="zh-CN" altLang="en-US" dirty="0"/>
              <a:t>（</a:t>
            </a:r>
            <a:r>
              <a:rPr lang="en-US" altLang="zh-CN" dirty="0"/>
              <a:t>1</a:t>
            </a:r>
            <a:r>
              <a:rPr lang="zh-CN" altLang="en-US" dirty="0"/>
              <a:t>）</a:t>
            </a:r>
            <a:r>
              <a:rPr lang="en-US" altLang="zh-CN" dirty="0"/>
              <a:t>SP=SP</a:t>
            </a:r>
            <a:r>
              <a:rPr lang="en-US" altLang="zh-CN" dirty="0">
                <a:latin typeface="Arial" panose="020B0604020202020204" pitchFamily="34" charset="0"/>
              </a:rPr>
              <a:t>–</a:t>
            </a:r>
            <a:r>
              <a:rPr lang="en-US" altLang="zh-CN" dirty="0"/>
              <a:t>2</a:t>
            </a:r>
            <a:r>
              <a:rPr lang="zh-CN" altLang="en-US" dirty="0"/>
              <a:t>；</a:t>
            </a:r>
          </a:p>
          <a:p>
            <a:pPr lvl="1"/>
            <a:r>
              <a:rPr lang="zh-CN" altLang="en-US" dirty="0"/>
              <a:t>（</a:t>
            </a:r>
            <a:r>
              <a:rPr lang="en-US" altLang="zh-CN" dirty="0"/>
              <a:t>2</a:t>
            </a:r>
            <a:r>
              <a:rPr lang="zh-CN" altLang="en-US" dirty="0"/>
              <a:t>）将</a:t>
            </a:r>
            <a:r>
              <a:rPr lang="en-US" altLang="zh-CN" dirty="0"/>
              <a:t>ax</a:t>
            </a:r>
            <a:r>
              <a:rPr lang="zh-CN" altLang="en-US" dirty="0"/>
              <a:t>中的内容送入</a:t>
            </a:r>
            <a:r>
              <a:rPr lang="en-US" altLang="zh-CN" dirty="0"/>
              <a:t>SS:SP</a:t>
            </a:r>
            <a:r>
              <a:rPr lang="zh-CN" altLang="en-US" dirty="0"/>
              <a:t>指向的内存单元处，</a:t>
            </a:r>
            <a:r>
              <a:rPr lang="en-US" altLang="zh-CN" dirty="0"/>
              <a:t>SS:SP</a:t>
            </a:r>
            <a:r>
              <a:rPr lang="zh-CN" altLang="en-US" dirty="0"/>
              <a:t>此时指向新栈顶。</a:t>
            </a:r>
          </a:p>
          <a:p>
            <a:pPr lvl="1">
              <a:buFont typeface="Wingdings" panose="05000000000000000000" pitchFamily="2" charset="2"/>
              <a:buNone/>
            </a:pPr>
            <a:endParaRPr lang="en-US" altLang="zh-CN" dirty="0"/>
          </a:p>
        </p:txBody>
      </p:sp>
      <p:pic>
        <p:nvPicPr>
          <p:cNvPr id="4" name="Picture 5">
            <a:extLst>
              <a:ext uri="{FF2B5EF4-FFF2-40B4-BE49-F238E27FC236}">
                <a16:creationId xmlns:a16="http://schemas.microsoft.com/office/drawing/2014/main" id="{C467165C-C449-40AF-9FE9-86FF1D5E7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00763"/>
            <a:ext cx="7467600" cy="395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94452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7B3CB0C-7E9D-4EE0-AC6A-5F8EB81EACAA}"/>
              </a:ext>
            </a:extLst>
          </p:cNvPr>
          <p:cNvSpPr>
            <a:spLocks noGrp="1" noChangeArrowheads="1"/>
          </p:cNvSpPr>
          <p:nvPr>
            <p:ph type="title"/>
          </p:nvPr>
        </p:nvSpPr>
        <p:spPr/>
        <p:txBody>
          <a:bodyPr/>
          <a:lstStyle/>
          <a:p>
            <a:r>
              <a:rPr lang="en-US" altLang="zh-CN"/>
              <a:t>pop </a:t>
            </a:r>
            <a:r>
              <a:rPr lang="zh-CN" altLang="en-US"/>
              <a:t>指令的执行过程</a:t>
            </a:r>
          </a:p>
        </p:txBody>
      </p:sp>
      <p:sp>
        <p:nvSpPr>
          <p:cNvPr id="128003" name="Rectangle 3">
            <a:extLst>
              <a:ext uri="{FF2B5EF4-FFF2-40B4-BE49-F238E27FC236}">
                <a16:creationId xmlns:a16="http://schemas.microsoft.com/office/drawing/2014/main" id="{A7A3D802-DA89-49B2-A4E4-E21F40A9DA95}"/>
              </a:ext>
            </a:extLst>
          </p:cNvPr>
          <p:cNvSpPr>
            <a:spLocks noGrp="1" noChangeArrowheads="1"/>
          </p:cNvSpPr>
          <p:nvPr>
            <p:ph type="body" idx="1"/>
          </p:nvPr>
        </p:nvSpPr>
        <p:spPr>
          <a:xfrm>
            <a:off x="323528" y="836712"/>
            <a:ext cx="8712968" cy="4114800"/>
          </a:xfrm>
        </p:spPr>
        <p:txBody>
          <a:bodyPr/>
          <a:lstStyle/>
          <a:p>
            <a:r>
              <a:rPr lang="en-US" altLang="zh-CN" dirty="0"/>
              <a:t>pop ax</a:t>
            </a:r>
          </a:p>
          <a:p>
            <a:pPr lvl="1"/>
            <a:r>
              <a:rPr lang="zh-CN" altLang="en-US" dirty="0"/>
              <a:t>（</a:t>
            </a:r>
            <a:r>
              <a:rPr lang="en-US" altLang="zh-CN" dirty="0"/>
              <a:t>1</a:t>
            </a:r>
            <a:r>
              <a:rPr lang="zh-CN" altLang="en-US" dirty="0"/>
              <a:t>）将</a:t>
            </a:r>
            <a:r>
              <a:rPr lang="en-US" altLang="zh-CN" dirty="0"/>
              <a:t>SS:SP</a:t>
            </a:r>
            <a:r>
              <a:rPr lang="zh-CN" altLang="en-US" dirty="0"/>
              <a:t>指向的内存单元处的数据送入</a:t>
            </a:r>
            <a:r>
              <a:rPr lang="en-US" altLang="zh-CN" dirty="0"/>
              <a:t>ax</a:t>
            </a:r>
            <a:r>
              <a:rPr lang="zh-CN" altLang="en-US" dirty="0"/>
              <a:t>中；</a:t>
            </a:r>
          </a:p>
          <a:p>
            <a:pPr lvl="1"/>
            <a:r>
              <a:rPr lang="zh-CN" altLang="en-US" dirty="0"/>
              <a:t>（</a:t>
            </a:r>
            <a:r>
              <a:rPr lang="en-US" altLang="zh-CN" dirty="0"/>
              <a:t>2</a:t>
            </a:r>
            <a:r>
              <a:rPr lang="zh-CN" altLang="en-US" dirty="0"/>
              <a:t>）</a:t>
            </a:r>
            <a:r>
              <a:rPr lang="en-US" altLang="zh-CN" dirty="0"/>
              <a:t>SP = SP+2</a:t>
            </a:r>
            <a:r>
              <a:rPr lang="zh-CN" altLang="en-US" dirty="0"/>
              <a:t>，</a:t>
            </a:r>
            <a:r>
              <a:rPr lang="en-US" altLang="zh-CN" dirty="0"/>
              <a:t>SS:SP</a:t>
            </a:r>
            <a:r>
              <a:rPr lang="zh-CN" altLang="en-US" dirty="0"/>
              <a:t>指向当前栈顶下面的单元，以当前栈顶下面的单元为新的栈顶。</a:t>
            </a:r>
          </a:p>
        </p:txBody>
      </p:sp>
      <p:pic>
        <p:nvPicPr>
          <p:cNvPr id="4" name="Picture 5">
            <a:extLst>
              <a:ext uri="{FF2B5EF4-FFF2-40B4-BE49-F238E27FC236}">
                <a16:creationId xmlns:a16="http://schemas.microsoft.com/office/drawing/2014/main" id="{F1414149-8328-4C92-B861-AE4E8841C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67937"/>
            <a:ext cx="7467600" cy="360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9242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a:extLst>
              <a:ext uri="{FF2B5EF4-FFF2-40B4-BE49-F238E27FC236}">
                <a16:creationId xmlns:a16="http://schemas.microsoft.com/office/drawing/2014/main" id="{D3E1FBF7-06D4-4C80-840A-CA6E9346DBFD}"/>
              </a:ext>
            </a:extLst>
          </p:cNvPr>
          <p:cNvSpPr>
            <a:spLocks noGrp="1" noChangeArrowheads="1"/>
          </p:cNvSpPr>
          <p:nvPr>
            <p:ph type="title"/>
          </p:nvPr>
        </p:nvSpPr>
        <p:spPr/>
        <p:txBody>
          <a:bodyPr/>
          <a:lstStyle/>
          <a:p>
            <a:r>
              <a:rPr lang="zh-CN" altLang="en-US" dirty="0"/>
              <a:t>输入输出指令</a:t>
            </a:r>
          </a:p>
        </p:txBody>
      </p:sp>
      <p:pic>
        <p:nvPicPr>
          <p:cNvPr id="94210" name="内容占位符 3">
            <a:extLst>
              <a:ext uri="{FF2B5EF4-FFF2-40B4-BE49-F238E27FC236}">
                <a16:creationId xmlns:a16="http://schemas.microsoft.com/office/drawing/2014/main" id="{19CEF878-8FD0-44A0-A8A9-BCA185D386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8103" y="981075"/>
            <a:ext cx="8627794" cy="453650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8193">
            <a:extLst>
              <a:ext uri="{FF2B5EF4-FFF2-40B4-BE49-F238E27FC236}">
                <a16:creationId xmlns:a16="http://schemas.microsoft.com/office/drawing/2014/main" id="{06531C83-F693-43D0-896E-19AA2D187418}"/>
              </a:ext>
            </a:extLst>
          </p:cNvPr>
          <p:cNvSpPr>
            <a:spLocks noGrp="1" noChangeArrowheads="1"/>
          </p:cNvSpPr>
          <p:nvPr>
            <p:ph type="title"/>
          </p:nvPr>
        </p:nvSpPr>
        <p:spPr>
          <a:xfrm>
            <a:off x="457200" y="274638"/>
            <a:ext cx="8229600" cy="868362"/>
          </a:xfrm>
        </p:spPr>
        <p:txBody>
          <a:bodyPr/>
          <a:lstStyle/>
          <a:p>
            <a:r>
              <a:rPr lang="zh-CN" altLang="en-US"/>
              <a:t>操作分类</a:t>
            </a:r>
          </a:p>
        </p:txBody>
      </p:sp>
      <p:sp>
        <p:nvSpPr>
          <p:cNvPr id="26626" name="文本占位符 8194">
            <a:extLst>
              <a:ext uri="{FF2B5EF4-FFF2-40B4-BE49-F238E27FC236}">
                <a16:creationId xmlns:a16="http://schemas.microsoft.com/office/drawing/2014/main" id="{EA7550FC-BD89-4591-8E32-5BD6632586E4}"/>
              </a:ext>
            </a:extLst>
          </p:cNvPr>
          <p:cNvSpPr>
            <a:spLocks noGrp="1" noChangeArrowheads="1"/>
          </p:cNvSpPr>
          <p:nvPr>
            <p:ph idx="1"/>
          </p:nvPr>
        </p:nvSpPr>
        <p:spPr>
          <a:xfrm>
            <a:off x="457200" y="1219200"/>
            <a:ext cx="8229600" cy="4873625"/>
          </a:xfrm>
        </p:spPr>
        <p:txBody>
          <a:bodyPr/>
          <a:lstStyle/>
          <a:p>
            <a:pPr>
              <a:lnSpc>
                <a:spcPct val="80000"/>
              </a:lnSpc>
            </a:pPr>
            <a:r>
              <a:rPr lang="zh-CN" altLang="en-US" sz="2800"/>
              <a:t>数据传递</a:t>
            </a:r>
          </a:p>
          <a:p>
            <a:pPr lvl="1">
              <a:lnSpc>
                <a:spcPct val="80000"/>
              </a:lnSpc>
            </a:pPr>
            <a:r>
              <a:rPr lang="en-US" altLang="zh-CN" sz="2400"/>
              <a:t>mov</a:t>
            </a:r>
            <a:r>
              <a:rPr lang="zh-CN" altLang="en-US" sz="2400"/>
              <a:t>，</a:t>
            </a:r>
            <a:r>
              <a:rPr lang="en-US" altLang="zh-CN" sz="2400"/>
              <a:t>load</a:t>
            </a:r>
            <a:r>
              <a:rPr lang="zh-CN" altLang="en-US" sz="2400"/>
              <a:t>，</a:t>
            </a:r>
            <a:r>
              <a:rPr lang="en-US" altLang="zh-CN" sz="2400"/>
              <a:t>store</a:t>
            </a:r>
          </a:p>
          <a:p>
            <a:pPr>
              <a:lnSpc>
                <a:spcPct val="80000"/>
              </a:lnSpc>
            </a:pPr>
            <a:r>
              <a:rPr lang="zh-CN" altLang="en-US" sz="2800"/>
              <a:t>算逻运算</a:t>
            </a:r>
          </a:p>
          <a:p>
            <a:pPr lvl="1">
              <a:lnSpc>
                <a:spcPct val="80000"/>
              </a:lnSpc>
            </a:pPr>
            <a:r>
              <a:rPr lang="en-US" altLang="zh-CN" sz="2400"/>
              <a:t>add</a:t>
            </a:r>
            <a:r>
              <a:rPr lang="zh-CN" altLang="en-US" sz="2400"/>
              <a:t>，</a:t>
            </a:r>
            <a:r>
              <a:rPr lang="en-US" altLang="zh-CN" sz="2400"/>
              <a:t>sub</a:t>
            </a:r>
            <a:r>
              <a:rPr lang="zh-CN" altLang="en-US" sz="2400"/>
              <a:t>，</a:t>
            </a:r>
            <a:r>
              <a:rPr lang="en-US" altLang="zh-CN" sz="2400"/>
              <a:t>and</a:t>
            </a:r>
            <a:r>
              <a:rPr lang="zh-CN" altLang="en-US" sz="2400"/>
              <a:t>，</a:t>
            </a:r>
            <a:r>
              <a:rPr lang="en-US" altLang="zh-CN" sz="2400"/>
              <a:t>not</a:t>
            </a:r>
            <a:r>
              <a:rPr lang="zh-CN" altLang="en-US" sz="2400"/>
              <a:t>，</a:t>
            </a:r>
            <a:r>
              <a:rPr lang="en-US" altLang="zh-CN" sz="2400"/>
              <a:t>or</a:t>
            </a:r>
            <a:r>
              <a:rPr lang="zh-CN" altLang="en-US" sz="2400"/>
              <a:t>，</a:t>
            </a:r>
            <a:r>
              <a:rPr lang="en-US" altLang="zh-CN" sz="2400"/>
              <a:t>xor</a:t>
            </a:r>
            <a:r>
              <a:rPr lang="zh-CN" altLang="en-US" sz="2400"/>
              <a:t>，</a:t>
            </a:r>
            <a:r>
              <a:rPr lang="en-US" altLang="zh-CN" sz="2400"/>
              <a:t>dec</a:t>
            </a:r>
            <a:r>
              <a:rPr lang="zh-CN" altLang="en-US" sz="2400"/>
              <a:t>，</a:t>
            </a:r>
            <a:r>
              <a:rPr lang="en-US" altLang="zh-CN" sz="2400"/>
              <a:t>inc</a:t>
            </a:r>
            <a:r>
              <a:rPr lang="zh-CN" altLang="en-US" sz="2400"/>
              <a:t>，</a:t>
            </a:r>
            <a:r>
              <a:rPr lang="en-US" altLang="zh-CN" sz="2400"/>
              <a:t>cmp</a:t>
            </a:r>
          </a:p>
          <a:p>
            <a:pPr>
              <a:lnSpc>
                <a:spcPct val="80000"/>
              </a:lnSpc>
            </a:pPr>
            <a:r>
              <a:rPr lang="zh-CN" altLang="en-US" sz="2800"/>
              <a:t>移位操作</a:t>
            </a:r>
          </a:p>
          <a:p>
            <a:pPr lvl="1">
              <a:lnSpc>
                <a:spcPct val="80000"/>
              </a:lnSpc>
            </a:pPr>
            <a:r>
              <a:rPr lang="en-US" altLang="zh-CN" sz="2400"/>
              <a:t>shl</a:t>
            </a:r>
            <a:r>
              <a:rPr lang="zh-CN" altLang="en-US" sz="2400"/>
              <a:t>，</a:t>
            </a:r>
            <a:r>
              <a:rPr lang="en-US" altLang="zh-CN" sz="2400"/>
              <a:t>shr</a:t>
            </a:r>
            <a:r>
              <a:rPr lang="zh-CN" altLang="en-US" sz="2400"/>
              <a:t>，</a:t>
            </a:r>
            <a:r>
              <a:rPr lang="en-US" altLang="zh-CN" sz="2400"/>
              <a:t>srl</a:t>
            </a:r>
            <a:r>
              <a:rPr lang="zh-CN" altLang="en-US" sz="2400"/>
              <a:t>，</a:t>
            </a:r>
            <a:r>
              <a:rPr lang="en-US" altLang="zh-CN" sz="2400"/>
              <a:t>srr</a:t>
            </a:r>
          </a:p>
          <a:p>
            <a:pPr>
              <a:lnSpc>
                <a:spcPct val="80000"/>
              </a:lnSpc>
            </a:pPr>
            <a:r>
              <a:rPr lang="zh-CN" altLang="en-US" sz="2800"/>
              <a:t>转移控制</a:t>
            </a:r>
          </a:p>
          <a:p>
            <a:pPr lvl="1">
              <a:lnSpc>
                <a:spcPct val="80000"/>
              </a:lnSpc>
            </a:pPr>
            <a:r>
              <a:rPr lang="en-US" altLang="zh-CN" sz="2400"/>
              <a:t>jmp</a:t>
            </a:r>
            <a:r>
              <a:rPr lang="zh-CN" altLang="en-US" sz="2400"/>
              <a:t>，</a:t>
            </a:r>
            <a:r>
              <a:rPr lang="en-US" altLang="zh-CN" sz="2400"/>
              <a:t>bnz</a:t>
            </a:r>
            <a:r>
              <a:rPr lang="zh-CN" altLang="en-US" sz="2400"/>
              <a:t>，</a:t>
            </a:r>
            <a:r>
              <a:rPr lang="en-US" altLang="zh-CN" sz="2400"/>
              <a:t>beq</a:t>
            </a:r>
            <a:r>
              <a:rPr lang="zh-CN" altLang="en-US" sz="2400"/>
              <a:t>，</a:t>
            </a:r>
            <a:r>
              <a:rPr lang="en-US" altLang="zh-CN" sz="2400"/>
              <a:t>call</a:t>
            </a:r>
            <a:r>
              <a:rPr lang="zh-CN" altLang="en-US" sz="2400"/>
              <a:t>，</a:t>
            </a:r>
            <a:r>
              <a:rPr lang="en-US" altLang="zh-CN" sz="2400"/>
              <a:t>ret</a:t>
            </a:r>
            <a:r>
              <a:rPr lang="zh-CN" altLang="en-US" sz="2400"/>
              <a:t>，</a:t>
            </a:r>
            <a:r>
              <a:rPr lang="en-US" altLang="zh-CN" sz="2400"/>
              <a:t>int</a:t>
            </a:r>
            <a:r>
              <a:rPr lang="zh-CN" altLang="en-US" sz="2400"/>
              <a:t>，</a:t>
            </a:r>
            <a:r>
              <a:rPr lang="en-US" altLang="zh-CN" sz="2400"/>
              <a:t>iret</a:t>
            </a:r>
          </a:p>
          <a:p>
            <a:pPr>
              <a:lnSpc>
                <a:spcPct val="80000"/>
              </a:lnSpc>
            </a:pPr>
            <a:r>
              <a:rPr lang="en-US" altLang="zh-CN" sz="2800"/>
              <a:t>I/O</a:t>
            </a:r>
            <a:r>
              <a:rPr lang="zh-CN" altLang="en-US" sz="2800"/>
              <a:t>指令</a:t>
            </a:r>
          </a:p>
          <a:p>
            <a:pPr lvl="1">
              <a:lnSpc>
                <a:spcPct val="80000"/>
              </a:lnSpc>
            </a:pPr>
            <a:r>
              <a:rPr lang="en-US" altLang="zh-CN" sz="2400"/>
              <a:t>in</a:t>
            </a:r>
            <a:r>
              <a:rPr lang="zh-CN" altLang="en-US" sz="2400"/>
              <a:t>，</a:t>
            </a:r>
            <a:r>
              <a:rPr lang="en-US" altLang="zh-CN" sz="2400"/>
              <a:t>out</a:t>
            </a:r>
          </a:p>
          <a:p>
            <a:pPr>
              <a:lnSpc>
                <a:spcPct val="80000"/>
              </a:lnSpc>
            </a:pPr>
            <a:r>
              <a:rPr lang="zh-CN" altLang="en-US" sz="2800"/>
              <a:t>系统指令</a:t>
            </a:r>
          </a:p>
          <a:p>
            <a:pPr lvl="1">
              <a:lnSpc>
                <a:spcPct val="80000"/>
              </a:lnSpc>
            </a:pPr>
            <a:r>
              <a:rPr lang="en-US" altLang="zh-CN" sz="2400"/>
              <a:t>Halt</a:t>
            </a:r>
            <a:r>
              <a:rPr lang="zh-CN" altLang="en-US" sz="2400"/>
              <a:t>，</a:t>
            </a:r>
            <a:r>
              <a:rPr lang="en-US" altLang="zh-CN" sz="2400"/>
              <a:t>nop</a:t>
            </a:r>
            <a:r>
              <a:rPr lang="zh-CN" altLang="en-US" sz="2400"/>
              <a:t>，</a:t>
            </a:r>
            <a:r>
              <a:rPr lang="en-US" altLang="zh-CN" sz="2400"/>
              <a:t>wait</a:t>
            </a:r>
            <a:r>
              <a:rPr lang="zh-CN" altLang="en-US" sz="2400"/>
              <a:t>，</a:t>
            </a:r>
            <a:r>
              <a:rPr lang="en-US" altLang="zh-CN" sz="2400"/>
              <a:t>sti</a:t>
            </a:r>
            <a:r>
              <a:rPr lang="zh-CN" altLang="en-US" sz="2400"/>
              <a:t>，</a:t>
            </a:r>
            <a:r>
              <a:rPr lang="en-US" altLang="zh-CN" sz="2400"/>
              <a:t>cli</a:t>
            </a:r>
          </a:p>
        </p:txBody>
      </p:sp>
      <p:sp>
        <p:nvSpPr>
          <p:cNvPr id="26627" name="灯片编号占位符 2">
            <a:extLst>
              <a:ext uri="{FF2B5EF4-FFF2-40B4-BE49-F238E27FC236}">
                <a16:creationId xmlns:a16="http://schemas.microsoft.com/office/drawing/2014/main" id="{4B7E626E-0CDD-4C6E-AC23-D19DD53CB0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5F7F018-DB8D-4867-B00A-B0E8B5A33F86}" type="slidenum">
              <a:rPr lang="zh-CN" altLang="en-US" sz="1400" smtClean="0"/>
              <a:pPr/>
              <a:t>13</a:t>
            </a:fld>
            <a:r>
              <a:rPr lang="en-US" altLang="zh-CN" sz="1400"/>
              <a:t>/41</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A6730B9-6586-4FA2-93D1-52F2D321F6F0}"/>
              </a:ext>
            </a:extLst>
          </p:cNvPr>
          <p:cNvSpPr>
            <a:spLocks noGrp="1" noChangeArrowheads="1"/>
          </p:cNvSpPr>
          <p:nvPr>
            <p:ph type="title"/>
          </p:nvPr>
        </p:nvSpPr>
        <p:spPr/>
        <p:txBody>
          <a:bodyPr/>
          <a:lstStyle/>
          <a:p>
            <a:r>
              <a:rPr lang="zh-CN" altLang="en-US" dirty="0"/>
              <a:t>输入输出指令</a:t>
            </a:r>
          </a:p>
        </p:txBody>
      </p:sp>
      <p:sp>
        <p:nvSpPr>
          <p:cNvPr id="10243" name="Rectangle 3">
            <a:extLst>
              <a:ext uri="{FF2B5EF4-FFF2-40B4-BE49-F238E27FC236}">
                <a16:creationId xmlns:a16="http://schemas.microsoft.com/office/drawing/2014/main" id="{8091B84C-9D3A-4ABA-8D56-2B84F6197DCE}"/>
              </a:ext>
            </a:extLst>
          </p:cNvPr>
          <p:cNvSpPr>
            <a:spLocks noGrp="1" noChangeArrowheads="1"/>
          </p:cNvSpPr>
          <p:nvPr>
            <p:ph type="body" idx="1"/>
          </p:nvPr>
        </p:nvSpPr>
        <p:spPr>
          <a:xfrm>
            <a:off x="251520" y="1196752"/>
            <a:ext cx="8712968" cy="4114800"/>
          </a:xfrm>
        </p:spPr>
        <p:txBody>
          <a:bodyPr/>
          <a:lstStyle/>
          <a:p>
            <a:r>
              <a:rPr lang="zh-CN" altLang="en-US" sz="2800" dirty="0"/>
              <a:t>对</a:t>
            </a:r>
            <a:r>
              <a:rPr lang="en-US" altLang="zh-CN" sz="2800" dirty="0"/>
              <a:t>0</a:t>
            </a:r>
            <a:r>
              <a:rPr lang="zh-CN" altLang="en-US" sz="2800" dirty="0"/>
              <a:t>～</a:t>
            </a:r>
            <a:r>
              <a:rPr lang="en-US" altLang="zh-CN" sz="2800" dirty="0"/>
              <a:t>255</a:t>
            </a:r>
            <a:r>
              <a:rPr lang="zh-CN" altLang="en-US" sz="2800" dirty="0"/>
              <a:t>以内的端口进行读写：</a:t>
            </a:r>
          </a:p>
          <a:p>
            <a:pPr>
              <a:buFont typeface="Wingdings" panose="05000000000000000000" pitchFamily="2" charset="2"/>
              <a:buNone/>
            </a:pPr>
            <a:r>
              <a:rPr lang="zh-CN" altLang="en-US" sz="2800" dirty="0"/>
              <a:t>   </a:t>
            </a:r>
            <a:r>
              <a:rPr lang="en-US" altLang="zh-CN" sz="2800" dirty="0"/>
              <a:t>in al,20h		;</a:t>
            </a:r>
            <a:r>
              <a:rPr lang="zh-CN" altLang="en-US" sz="2800" dirty="0"/>
              <a:t>从</a:t>
            </a:r>
            <a:r>
              <a:rPr lang="en-US" altLang="zh-CN" sz="2800" dirty="0"/>
              <a:t>20h</a:t>
            </a:r>
            <a:r>
              <a:rPr lang="zh-CN" altLang="en-US" sz="2800" dirty="0"/>
              <a:t>端口读入一个字节</a:t>
            </a:r>
          </a:p>
          <a:p>
            <a:pPr>
              <a:buFont typeface="Wingdings" panose="05000000000000000000" pitchFamily="2" charset="2"/>
              <a:buNone/>
            </a:pPr>
            <a:r>
              <a:rPr lang="zh-CN" altLang="en-US" sz="2800" dirty="0"/>
              <a:t>   </a:t>
            </a:r>
            <a:r>
              <a:rPr lang="en-US" altLang="zh-CN" sz="2800" dirty="0"/>
              <a:t>out 20h,al 	;</a:t>
            </a:r>
            <a:r>
              <a:rPr lang="zh-CN" altLang="en-US" sz="2800" dirty="0"/>
              <a:t>往</a:t>
            </a:r>
            <a:r>
              <a:rPr lang="en-US" altLang="zh-CN" sz="2800" dirty="0"/>
              <a:t>20h</a:t>
            </a:r>
            <a:r>
              <a:rPr lang="zh-CN" altLang="en-US" sz="2800" dirty="0"/>
              <a:t>端口写入一个字节</a:t>
            </a:r>
            <a:endParaRPr lang="en-US" altLang="zh-CN" sz="2800" dirty="0"/>
          </a:p>
          <a:p>
            <a:pPr>
              <a:buFont typeface="Wingdings" panose="05000000000000000000" pitchFamily="2" charset="2"/>
              <a:buNone/>
            </a:pPr>
            <a:endParaRPr lang="zh-CN" altLang="en-US" sz="2800" dirty="0"/>
          </a:p>
          <a:p>
            <a:r>
              <a:rPr lang="zh-CN" altLang="en-US" sz="2800" dirty="0"/>
              <a:t>对</a:t>
            </a:r>
            <a:r>
              <a:rPr lang="en-US" altLang="zh-CN" sz="2800" dirty="0"/>
              <a:t>256</a:t>
            </a:r>
            <a:r>
              <a:rPr lang="zh-CN" altLang="en-US" sz="2800" dirty="0"/>
              <a:t>～</a:t>
            </a:r>
            <a:r>
              <a:rPr lang="en-US" altLang="zh-CN" sz="2800" dirty="0"/>
              <a:t>65535</a:t>
            </a:r>
            <a:r>
              <a:rPr lang="zh-CN" altLang="en-US" sz="2800" dirty="0"/>
              <a:t>的端口进行读写时，端口号放在</a:t>
            </a:r>
            <a:r>
              <a:rPr lang="en-US" altLang="zh-CN" sz="2800" dirty="0"/>
              <a:t>dx</a:t>
            </a:r>
            <a:r>
              <a:rPr lang="zh-CN" altLang="en-US" sz="2800" dirty="0"/>
              <a:t>中：</a:t>
            </a:r>
          </a:p>
          <a:p>
            <a:pPr>
              <a:buFont typeface="Wingdings" panose="05000000000000000000" pitchFamily="2" charset="2"/>
              <a:buNone/>
            </a:pPr>
            <a:r>
              <a:rPr lang="zh-CN" altLang="en-US" sz="2800" dirty="0"/>
              <a:t>   </a:t>
            </a:r>
            <a:r>
              <a:rPr lang="en-US" altLang="zh-CN" sz="2800" dirty="0"/>
              <a:t>mov dx,3f8h 	;</a:t>
            </a:r>
            <a:r>
              <a:rPr lang="zh-CN" altLang="en-US" sz="2800" dirty="0"/>
              <a:t>将端口号</a:t>
            </a:r>
            <a:r>
              <a:rPr lang="en-US" altLang="zh-CN" sz="2800" dirty="0"/>
              <a:t>3f8</a:t>
            </a:r>
            <a:r>
              <a:rPr lang="zh-CN" altLang="en-US" sz="2800" dirty="0"/>
              <a:t>送入</a:t>
            </a:r>
            <a:r>
              <a:rPr lang="en-US" altLang="zh-CN" sz="2800" dirty="0"/>
              <a:t>dx</a:t>
            </a:r>
          </a:p>
          <a:p>
            <a:pPr>
              <a:buFont typeface="Wingdings" panose="05000000000000000000" pitchFamily="2" charset="2"/>
              <a:buNone/>
            </a:pPr>
            <a:r>
              <a:rPr lang="en-US" altLang="zh-CN" sz="2800" dirty="0"/>
              <a:t>   in </a:t>
            </a:r>
            <a:r>
              <a:rPr lang="en-US" altLang="zh-CN" sz="2800" dirty="0" err="1"/>
              <a:t>al,dx</a:t>
            </a:r>
            <a:r>
              <a:rPr lang="en-US" altLang="zh-CN" sz="2800" dirty="0"/>
              <a:t> 		;</a:t>
            </a:r>
            <a:r>
              <a:rPr lang="zh-CN" altLang="en-US" sz="2800" dirty="0"/>
              <a:t>从</a:t>
            </a:r>
            <a:r>
              <a:rPr lang="en-US" altLang="zh-CN" sz="2800" dirty="0"/>
              <a:t>3f8h</a:t>
            </a:r>
            <a:r>
              <a:rPr lang="zh-CN" altLang="en-US" sz="2800" dirty="0"/>
              <a:t>端口读入一个字节</a:t>
            </a:r>
          </a:p>
          <a:p>
            <a:pPr>
              <a:buFont typeface="Wingdings" panose="05000000000000000000" pitchFamily="2" charset="2"/>
              <a:buNone/>
            </a:pPr>
            <a:r>
              <a:rPr lang="zh-CN" altLang="en-US" sz="2800" dirty="0"/>
              <a:t>   </a:t>
            </a:r>
            <a:r>
              <a:rPr lang="en-US" altLang="zh-CN" sz="2800" dirty="0"/>
              <a:t>out </a:t>
            </a:r>
            <a:r>
              <a:rPr lang="en-US" altLang="zh-CN" sz="2800" dirty="0" err="1"/>
              <a:t>dx,al</a:t>
            </a:r>
            <a:r>
              <a:rPr lang="en-US" altLang="zh-CN" sz="2800" dirty="0"/>
              <a:t> 		;</a:t>
            </a:r>
            <a:r>
              <a:rPr lang="zh-CN" altLang="en-US" sz="2800" dirty="0"/>
              <a:t>向</a:t>
            </a:r>
            <a:r>
              <a:rPr lang="en-US" altLang="zh-CN" sz="2800" dirty="0"/>
              <a:t>3f8h</a:t>
            </a:r>
            <a:r>
              <a:rPr lang="zh-CN" altLang="en-US" sz="2800" dirty="0"/>
              <a:t>端口写入一个字节</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CFF36-1872-456F-A8C2-6BC93FB73B49}"/>
              </a:ext>
            </a:extLst>
          </p:cNvPr>
          <p:cNvSpPr>
            <a:spLocks noGrp="1"/>
          </p:cNvSpPr>
          <p:nvPr>
            <p:ph type="title"/>
          </p:nvPr>
        </p:nvSpPr>
        <p:spPr/>
        <p:txBody>
          <a:bodyPr/>
          <a:lstStyle/>
          <a:p>
            <a:r>
              <a:rPr lang="zh-CN" altLang="en-US" dirty="0"/>
              <a:t>示例：键盘中断指令  </a:t>
            </a:r>
            <a:r>
              <a:rPr lang="en-US" altLang="zh-CN" dirty="0"/>
              <a:t>int 9 </a:t>
            </a:r>
            <a:endParaRPr lang="zh-CN" altLang="en-US" dirty="0"/>
          </a:p>
        </p:txBody>
      </p:sp>
      <p:sp>
        <p:nvSpPr>
          <p:cNvPr id="4" name="矩形 3">
            <a:extLst>
              <a:ext uri="{FF2B5EF4-FFF2-40B4-BE49-F238E27FC236}">
                <a16:creationId xmlns:a16="http://schemas.microsoft.com/office/drawing/2014/main" id="{E98545FE-941D-4199-965A-1188F567FD62}"/>
              </a:ext>
            </a:extLst>
          </p:cNvPr>
          <p:cNvSpPr/>
          <p:nvPr/>
        </p:nvSpPr>
        <p:spPr>
          <a:xfrm>
            <a:off x="611560" y="4020552"/>
            <a:ext cx="7920880" cy="2653034"/>
          </a:xfrm>
          <a:prstGeom prst="rect">
            <a:avLst/>
          </a:prstGeom>
        </p:spPr>
        <p:txBody>
          <a:bodyPr wrap="square">
            <a:spAutoFit/>
          </a:bodyPr>
          <a:lstStyle/>
          <a:p>
            <a:pPr marL="342900" lvl="0" indent="-342900">
              <a:spcBef>
                <a:spcPct val="20000"/>
              </a:spcBef>
              <a:buClr>
                <a:srgbClr val="3333CC"/>
              </a:buClr>
              <a:buSzPct val="60000"/>
              <a:buFont typeface="Wingdings" panose="05000000000000000000" pitchFamily="2" charset="2"/>
              <a:buChar char="n"/>
            </a:pPr>
            <a:r>
              <a:rPr lang="zh-CN" altLang="en-US" sz="3200" dirty="0">
                <a:solidFill>
                  <a:srgbClr val="000000"/>
                </a:solidFill>
                <a:latin typeface="Tahoma"/>
                <a:ea typeface="宋体"/>
              </a:rPr>
              <a:t>键盘输入的处理过程：</a:t>
            </a:r>
            <a:endParaRPr lang="zh-CN" altLang="en-US" sz="3200" dirty="0">
              <a:solidFill>
                <a:srgbClr val="000000"/>
              </a:solidFill>
              <a:latin typeface="Tahoma"/>
              <a:ea typeface="宋体"/>
              <a:sym typeface="Wingdings" panose="05000000000000000000" pitchFamily="2" charset="2"/>
            </a:endParaRPr>
          </a:p>
          <a:p>
            <a:pPr marL="742950" lvl="1" indent="-285750">
              <a:spcBef>
                <a:spcPct val="20000"/>
              </a:spcBef>
              <a:buClr>
                <a:srgbClr val="FF0000"/>
              </a:buClr>
              <a:buSzPct val="55000"/>
              <a:buFont typeface="Wingdings" panose="05000000000000000000" pitchFamily="2" charset="2"/>
              <a:buChar char="n"/>
            </a:pPr>
            <a:r>
              <a:rPr lang="zh-CN" altLang="en-US" sz="2800" dirty="0">
                <a:solidFill>
                  <a:srgbClr val="000000"/>
                </a:solidFill>
                <a:latin typeface="Tahoma"/>
                <a:ea typeface="宋体"/>
              </a:rPr>
              <a:t>（</a:t>
            </a:r>
            <a:r>
              <a:rPr lang="en-US" altLang="zh-CN" sz="2800" dirty="0">
                <a:solidFill>
                  <a:srgbClr val="000000"/>
                </a:solidFill>
                <a:latin typeface="Tahoma"/>
                <a:ea typeface="宋体"/>
              </a:rPr>
              <a:t>1</a:t>
            </a:r>
            <a:r>
              <a:rPr lang="zh-CN" altLang="en-US" sz="2800" dirty="0">
                <a:solidFill>
                  <a:srgbClr val="000000"/>
                </a:solidFill>
                <a:latin typeface="Tahoma"/>
                <a:ea typeface="宋体"/>
              </a:rPr>
              <a:t>）键盘产生扫描码；</a:t>
            </a:r>
          </a:p>
          <a:p>
            <a:pPr marL="742950" lvl="1" indent="-285750">
              <a:spcBef>
                <a:spcPct val="20000"/>
              </a:spcBef>
              <a:buClr>
                <a:srgbClr val="FF0000"/>
              </a:buClr>
              <a:buSzPct val="55000"/>
              <a:buFont typeface="Wingdings" panose="05000000000000000000" pitchFamily="2" charset="2"/>
              <a:buChar char="n"/>
            </a:pPr>
            <a:r>
              <a:rPr lang="zh-CN" altLang="en-US" sz="2800" dirty="0">
                <a:solidFill>
                  <a:srgbClr val="000000"/>
                </a:solidFill>
                <a:latin typeface="Tahoma"/>
                <a:ea typeface="宋体"/>
              </a:rPr>
              <a:t>（</a:t>
            </a:r>
            <a:r>
              <a:rPr lang="en-US" altLang="zh-CN" sz="2800" dirty="0">
                <a:solidFill>
                  <a:srgbClr val="000000"/>
                </a:solidFill>
                <a:latin typeface="Tahoma"/>
                <a:ea typeface="宋体"/>
              </a:rPr>
              <a:t>2</a:t>
            </a:r>
            <a:r>
              <a:rPr lang="zh-CN" altLang="en-US" sz="2800" dirty="0">
                <a:solidFill>
                  <a:srgbClr val="000000"/>
                </a:solidFill>
                <a:latin typeface="Tahoma"/>
                <a:ea typeface="宋体"/>
              </a:rPr>
              <a:t>）扫描码送入</a:t>
            </a:r>
            <a:r>
              <a:rPr lang="en-US" altLang="zh-CN" sz="2800" dirty="0">
                <a:solidFill>
                  <a:srgbClr val="000000"/>
                </a:solidFill>
                <a:latin typeface="Tahoma"/>
                <a:ea typeface="宋体"/>
              </a:rPr>
              <a:t>60h </a:t>
            </a:r>
            <a:r>
              <a:rPr lang="zh-CN" altLang="en-US" sz="2800" dirty="0">
                <a:solidFill>
                  <a:srgbClr val="000000"/>
                </a:solidFill>
                <a:latin typeface="Tahoma"/>
                <a:ea typeface="宋体"/>
              </a:rPr>
              <a:t>端口；</a:t>
            </a:r>
          </a:p>
          <a:p>
            <a:pPr marL="742950" lvl="1" indent="-285750">
              <a:spcBef>
                <a:spcPct val="20000"/>
              </a:spcBef>
              <a:buClr>
                <a:srgbClr val="FF0000"/>
              </a:buClr>
              <a:buSzPct val="55000"/>
              <a:buFont typeface="Wingdings" panose="05000000000000000000" pitchFamily="2" charset="2"/>
              <a:buChar char="n"/>
            </a:pPr>
            <a:r>
              <a:rPr lang="zh-CN" altLang="en-US" sz="2800" dirty="0">
                <a:solidFill>
                  <a:srgbClr val="000000"/>
                </a:solidFill>
                <a:latin typeface="Tahoma"/>
                <a:ea typeface="宋体"/>
              </a:rPr>
              <a:t>（</a:t>
            </a:r>
            <a:r>
              <a:rPr lang="en-US" altLang="zh-CN" sz="2800" dirty="0">
                <a:solidFill>
                  <a:srgbClr val="000000"/>
                </a:solidFill>
                <a:latin typeface="Tahoma"/>
                <a:ea typeface="宋体"/>
              </a:rPr>
              <a:t>3</a:t>
            </a:r>
            <a:r>
              <a:rPr lang="zh-CN" altLang="en-US" sz="2800" dirty="0">
                <a:solidFill>
                  <a:srgbClr val="000000"/>
                </a:solidFill>
                <a:latin typeface="Tahoma"/>
                <a:ea typeface="宋体"/>
              </a:rPr>
              <a:t>）引发</a:t>
            </a:r>
            <a:r>
              <a:rPr lang="en-US" altLang="zh-CN" sz="2800" dirty="0">
                <a:solidFill>
                  <a:srgbClr val="000000"/>
                </a:solidFill>
                <a:latin typeface="Tahoma"/>
                <a:ea typeface="宋体"/>
              </a:rPr>
              <a:t>9 </a:t>
            </a:r>
            <a:r>
              <a:rPr lang="zh-CN" altLang="en-US" sz="2800" dirty="0">
                <a:solidFill>
                  <a:srgbClr val="000000"/>
                </a:solidFill>
                <a:latin typeface="Tahoma"/>
                <a:ea typeface="宋体"/>
              </a:rPr>
              <a:t>号中断；</a:t>
            </a:r>
          </a:p>
          <a:p>
            <a:pPr marL="742950" lvl="1" indent="-285750">
              <a:spcBef>
                <a:spcPct val="20000"/>
              </a:spcBef>
              <a:buClr>
                <a:srgbClr val="FF0000"/>
              </a:buClr>
              <a:buSzPct val="55000"/>
              <a:buFont typeface="Wingdings" panose="05000000000000000000" pitchFamily="2" charset="2"/>
              <a:buChar char="n"/>
            </a:pPr>
            <a:r>
              <a:rPr lang="zh-CN" altLang="en-US" sz="2800" dirty="0">
                <a:solidFill>
                  <a:srgbClr val="000000"/>
                </a:solidFill>
                <a:latin typeface="Tahoma"/>
                <a:ea typeface="宋体"/>
              </a:rPr>
              <a:t>（</a:t>
            </a:r>
            <a:r>
              <a:rPr lang="en-US" altLang="zh-CN" sz="2800" dirty="0">
                <a:solidFill>
                  <a:srgbClr val="000000"/>
                </a:solidFill>
                <a:latin typeface="Tahoma"/>
                <a:ea typeface="宋体"/>
              </a:rPr>
              <a:t>4</a:t>
            </a:r>
            <a:r>
              <a:rPr lang="zh-CN" altLang="en-US" sz="2800" dirty="0">
                <a:solidFill>
                  <a:srgbClr val="000000"/>
                </a:solidFill>
                <a:latin typeface="Tahoma"/>
                <a:ea typeface="宋体"/>
              </a:rPr>
              <a:t>）</a:t>
            </a:r>
            <a:r>
              <a:rPr lang="en-US" altLang="zh-CN" sz="2800" dirty="0">
                <a:solidFill>
                  <a:srgbClr val="000000"/>
                </a:solidFill>
                <a:latin typeface="Tahoma"/>
                <a:ea typeface="宋体"/>
              </a:rPr>
              <a:t>CPU</a:t>
            </a:r>
            <a:r>
              <a:rPr lang="zh-CN" altLang="en-US" sz="2800" dirty="0">
                <a:solidFill>
                  <a:srgbClr val="000000"/>
                </a:solidFill>
                <a:latin typeface="Tahoma"/>
                <a:ea typeface="宋体"/>
              </a:rPr>
              <a:t>执行</a:t>
            </a:r>
            <a:r>
              <a:rPr lang="en-US" altLang="zh-CN" sz="2800" dirty="0">
                <a:solidFill>
                  <a:srgbClr val="000000"/>
                </a:solidFill>
                <a:latin typeface="Tahoma"/>
                <a:ea typeface="宋体"/>
              </a:rPr>
              <a:t>int 9</a:t>
            </a:r>
            <a:r>
              <a:rPr lang="zh-CN" altLang="en-US" sz="2800" dirty="0">
                <a:solidFill>
                  <a:srgbClr val="000000"/>
                </a:solidFill>
                <a:latin typeface="Tahoma"/>
                <a:ea typeface="宋体"/>
              </a:rPr>
              <a:t>中断例程处理键盘输入。 </a:t>
            </a:r>
          </a:p>
        </p:txBody>
      </p:sp>
      <p:pic>
        <p:nvPicPr>
          <p:cNvPr id="5" name="图片 4">
            <a:extLst>
              <a:ext uri="{FF2B5EF4-FFF2-40B4-BE49-F238E27FC236}">
                <a16:creationId xmlns:a16="http://schemas.microsoft.com/office/drawing/2014/main" id="{F5ADC0E0-5E5C-4167-B7D0-B2281EE79C1A}"/>
              </a:ext>
            </a:extLst>
          </p:cNvPr>
          <p:cNvPicPr>
            <a:picLocks noChangeAspect="1"/>
          </p:cNvPicPr>
          <p:nvPr/>
        </p:nvPicPr>
        <p:blipFill>
          <a:blip r:embed="rId3"/>
          <a:stretch>
            <a:fillRect/>
          </a:stretch>
        </p:blipFill>
        <p:spPr>
          <a:xfrm>
            <a:off x="1681273" y="985267"/>
            <a:ext cx="5411007" cy="3163813"/>
          </a:xfrm>
          <a:prstGeom prst="rect">
            <a:avLst/>
          </a:prstGeom>
        </p:spPr>
      </p:pic>
    </p:spTree>
    <p:extLst>
      <p:ext uri="{BB962C8B-B14F-4D97-AF65-F5344CB8AC3E}">
        <p14:creationId xmlns:p14="http://schemas.microsoft.com/office/powerpoint/2010/main" val="37577521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AD76B82-53EA-44A2-94B8-AEB08158A46E}"/>
              </a:ext>
            </a:extLst>
          </p:cNvPr>
          <p:cNvSpPr>
            <a:spLocks noGrp="1" noChangeArrowheads="1"/>
          </p:cNvSpPr>
          <p:nvPr>
            <p:ph type="title"/>
          </p:nvPr>
        </p:nvSpPr>
        <p:spPr/>
        <p:txBody>
          <a:bodyPr/>
          <a:lstStyle/>
          <a:p>
            <a:pPr eaLnBrk="1" hangingPunct="1"/>
            <a:r>
              <a:rPr lang="en-US" altLang="zh-CN" dirty="0"/>
              <a:t>int</a:t>
            </a:r>
            <a:r>
              <a:rPr lang="zh-CN" altLang="en-US" dirty="0"/>
              <a:t>指令</a:t>
            </a:r>
          </a:p>
        </p:txBody>
      </p:sp>
      <p:sp>
        <p:nvSpPr>
          <p:cNvPr id="17411" name="Rectangle 3">
            <a:extLst>
              <a:ext uri="{FF2B5EF4-FFF2-40B4-BE49-F238E27FC236}">
                <a16:creationId xmlns:a16="http://schemas.microsoft.com/office/drawing/2014/main" id="{C954ABC1-E62A-46F0-BE46-D575054FDAFB}"/>
              </a:ext>
            </a:extLst>
          </p:cNvPr>
          <p:cNvSpPr>
            <a:spLocks noGrp="1" noChangeArrowheads="1"/>
          </p:cNvSpPr>
          <p:nvPr>
            <p:ph type="body" idx="1"/>
          </p:nvPr>
        </p:nvSpPr>
        <p:spPr>
          <a:xfrm>
            <a:off x="395536" y="1268760"/>
            <a:ext cx="8058472" cy="4647729"/>
          </a:xfrm>
        </p:spPr>
        <p:txBody>
          <a:bodyPr/>
          <a:lstStyle/>
          <a:p>
            <a:pPr lvl="0">
              <a:lnSpc>
                <a:spcPct val="90000"/>
              </a:lnSpc>
              <a:buClr>
                <a:srgbClr val="3333CC"/>
              </a:buClr>
              <a:buSzPct val="60000"/>
              <a:buFont typeface="Wingdings" panose="05000000000000000000" pitchFamily="2" charset="2"/>
              <a:buChar char="n"/>
            </a:pPr>
            <a:r>
              <a:rPr lang="en-US" altLang="zh-CN" sz="2800" kern="0" dirty="0">
                <a:solidFill>
                  <a:srgbClr val="000000"/>
                </a:solidFill>
                <a:latin typeface="Tahoma"/>
                <a:ea typeface="宋体"/>
              </a:rPr>
              <a:t>int</a:t>
            </a:r>
            <a:r>
              <a:rPr lang="zh-CN" altLang="en-US" sz="2800" kern="0" dirty="0">
                <a:solidFill>
                  <a:srgbClr val="000000"/>
                </a:solidFill>
                <a:latin typeface="Tahoma"/>
                <a:ea typeface="宋体"/>
              </a:rPr>
              <a:t>格式： </a:t>
            </a:r>
            <a:r>
              <a:rPr lang="en-US" altLang="zh-CN" sz="2800" kern="0" dirty="0">
                <a:solidFill>
                  <a:srgbClr val="000000"/>
                </a:solidFill>
                <a:latin typeface="Tahoma"/>
                <a:ea typeface="宋体"/>
              </a:rPr>
              <a:t>int n</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n</a:t>
            </a:r>
            <a:r>
              <a:rPr lang="zh-CN" altLang="en-US" sz="2800" kern="0" dirty="0">
                <a:solidFill>
                  <a:srgbClr val="000000"/>
                </a:solidFill>
                <a:latin typeface="Tahoma"/>
                <a:ea typeface="宋体"/>
              </a:rPr>
              <a:t>为中断类型码。它的功能是引发中断过程。</a:t>
            </a:r>
          </a:p>
          <a:p>
            <a:pPr lvl="0">
              <a:lnSpc>
                <a:spcPct val="90000"/>
              </a:lnSpc>
              <a:buClr>
                <a:srgbClr val="3333CC"/>
              </a:buClr>
              <a:buSzPct val="60000"/>
              <a:buFont typeface="Wingdings" panose="05000000000000000000" pitchFamily="2" charset="2"/>
              <a:buChar char="n"/>
            </a:pPr>
            <a:r>
              <a:rPr lang="en-US" altLang="zh-CN" sz="2800" kern="0" dirty="0">
                <a:solidFill>
                  <a:srgbClr val="000000"/>
                </a:solidFill>
                <a:latin typeface="Tahoma"/>
                <a:ea typeface="宋体"/>
              </a:rPr>
              <a:t>CPU </a:t>
            </a:r>
            <a:r>
              <a:rPr lang="zh-CN" altLang="en-US" sz="2800" kern="0" dirty="0">
                <a:solidFill>
                  <a:srgbClr val="000000"/>
                </a:solidFill>
                <a:latin typeface="Tahoma"/>
                <a:ea typeface="宋体"/>
              </a:rPr>
              <a:t>执行</a:t>
            </a:r>
            <a:r>
              <a:rPr lang="en-US" altLang="zh-CN" sz="2800" kern="0" dirty="0">
                <a:solidFill>
                  <a:srgbClr val="000000"/>
                </a:solidFill>
                <a:latin typeface="Tahoma"/>
                <a:ea typeface="宋体"/>
              </a:rPr>
              <a:t>int n</a:t>
            </a:r>
            <a:r>
              <a:rPr lang="zh-CN" altLang="en-US" sz="2800" kern="0" dirty="0">
                <a:solidFill>
                  <a:srgbClr val="000000"/>
                </a:solidFill>
                <a:latin typeface="Tahoma"/>
                <a:ea typeface="宋体"/>
              </a:rPr>
              <a:t>指令，相当于引发一个 </a:t>
            </a:r>
            <a:r>
              <a:rPr lang="en-US" altLang="zh-CN" sz="2800" kern="0" dirty="0">
                <a:solidFill>
                  <a:srgbClr val="000000"/>
                </a:solidFill>
                <a:latin typeface="Tahoma"/>
                <a:ea typeface="宋体"/>
              </a:rPr>
              <a:t>n</a:t>
            </a:r>
            <a:r>
              <a:rPr lang="zh-CN" altLang="en-US" sz="2800" kern="0" dirty="0">
                <a:solidFill>
                  <a:srgbClr val="000000"/>
                </a:solidFill>
                <a:latin typeface="Tahoma"/>
                <a:ea typeface="宋体"/>
              </a:rPr>
              <a:t>号中断的中断过程，执行过程如下：</a:t>
            </a:r>
          </a:p>
          <a:p>
            <a:pPr lvl="1">
              <a:lnSpc>
                <a:spcPct val="90000"/>
              </a:lnSpc>
              <a:buClr>
                <a:srgbClr val="FF0000"/>
              </a:buClr>
              <a:buSzPct val="55000"/>
              <a:buFont typeface="Wingdings" panose="05000000000000000000" pitchFamily="2" charset="2"/>
              <a:buChar char="n"/>
            </a:pP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1</a:t>
            </a:r>
            <a:r>
              <a:rPr lang="zh-CN" altLang="en-US" sz="2400" kern="0" dirty="0">
                <a:solidFill>
                  <a:srgbClr val="000000"/>
                </a:solidFill>
                <a:latin typeface="Tahoma"/>
                <a:ea typeface="宋体"/>
              </a:rPr>
              <a:t>）取中断类型码</a:t>
            </a:r>
            <a:r>
              <a:rPr lang="en-US" altLang="zh-CN" sz="2400" kern="0" dirty="0">
                <a:solidFill>
                  <a:srgbClr val="000000"/>
                </a:solidFill>
                <a:latin typeface="Tahoma"/>
                <a:ea typeface="宋体"/>
              </a:rPr>
              <a:t>n</a:t>
            </a:r>
            <a:r>
              <a:rPr lang="zh-CN" altLang="en-US" sz="2400" kern="0" dirty="0">
                <a:solidFill>
                  <a:srgbClr val="000000"/>
                </a:solidFill>
                <a:latin typeface="Tahoma"/>
                <a:ea typeface="宋体"/>
              </a:rPr>
              <a:t>；</a:t>
            </a:r>
          </a:p>
          <a:p>
            <a:pPr lvl="1">
              <a:lnSpc>
                <a:spcPct val="90000"/>
              </a:lnSpc>
              <a:buClr>
                <a:srgbClr val="FF0000"/>
              </a:buClr>
              <a:buSzPct val="55000"/>
              <a:buFont typeface="Wingdings" panose="05000000000000000000" pitchFamily="2" charset="2"/>
              <a:buChar char="n"/>
            </a:pP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2</a:t>
            </a:r>
            <a:r>
              <a:rPr lang="zh-CN" altLang="en-US" sz="2400" kern="0" dirty="0">
                <a:solidFill>
                  <a:srgbClr val="000000"/>
                </a:solidFill>
                <a:latin typeface="Tahoma"/>
                <a:ea typeface="宋体"/>
              </a:rPr>
              <a:t>）标志寄存器入栈，</a:t>
            </a:r>
            <a:r>
              <a:rPr lang="en-US" altLang="zh-CN" sz="2400" kern="0" dirty="0">
                <a:solidFill>
                  <a:srgbClr val="000000"/>
                </a:solidFill>
                <a:latin typeface="Tahoma"/>
                <a:ea typeface="宋体"/>
              </a:rPr>
              <a:t>IF = 0</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TF = 0</a:t>
            </a:r>
            <a:r>
              <a:rPr lang="zh-CN" altLang="en-US" sz="2400" kern="0" dirty="0">
                <a:solidFill>
                  <a:srgbClr val="000000"/>
                </a:solidFill>
                <a:latin typeface="Tahoma"/>
                <a:ea typeface="宋体"/>
              </a:rPr>
              <a:t>；</a:t>
            </a:r>
          </a:p>
          <a:p>
            <a:pPr lvl="1">
              <a:lnSpc>
                <a:spcPct val="90000"/>
              </a:lnSpc>
              <a:buClr>
                <a:srgbClr val="FF0000"/>
              </a:buClr>
              <a:buSzPct val="55000"/>
              <a:buFont typeface="Wingdings" panose="05000000000000000000" pitchFamily="2" charset="2"/>
              <a:buChar char="n"/>
            </a:pP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3</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CS</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IP</a:t>
            </a:r>
            <a:r>
              <a:rPr lang="zh-CN" altLang="en-US" sz="2400" kern="0" dirty="0">
                <a:solidFill>
                  <a:srgbClr val="000000"/>
                </a:solidFill>
                <a:latin typeface="Tahoma"/>
                <a:ea typeface="宋体"/>
              </a:rPr>
              <a:t>入栈；</a:t>
            </a:r>
          </a:p>
          <a:p>
            <a:pPr lvl="1">
              <a:lnSpc>
                <a:spcPct val="90000"/>
              </a:lnSpc>
              <a:buClr>
                <a:srgbClr val="FF0000"/>
              </a:buClr>
              <a:buSzPct val="55000"/>
              <a:buFont typeface="Wingdings" panose="05000000000000000000" pitchFamily="2" charset="2"/>
              <a:buChar char="n"/>
            </a:pP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4</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(IP) = (n*4)</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(CS) = (n*4+2)</a:t>
            </a:r>
            <a:r>
              <a:rPr lang="zh-CN" altLang="en-US" sz="2400" kern="0" dirty="0">
                <a:solidFill>
                  <a:srgbClr val="000000"/>
                </a:solidFill>
                <a:latin typeface="Tahoma"/>
                <a:ea typeface="宋体"/>
              </a:rPr>
              <a:t>。</a:t>
            </a:r>
          </a:p>
          <a:p>
            <a:pPr lvl="0">
              <a:lnSpc>
                <a:spcPct val="90000"/>
              </a:lnSpc>
              <a:buClr>
                <a:srgbClr val="3333CC"/>
              </a:buClr>
              <a:buSzPct val="60000"/>
              <a:buFont typeface="Wingdings" panose="05000000000000000000" pitchFamily="2" charset="2"/>
              <a:buChar char="n"/>
            </a:pPr>
            <a:r>
              <a:rPr lang="zh-CN" altLang="en-US" sz="2800" kern="0" dirty="0">
                <a:solidFill>
                  <a:srgbClr val="000000"/>
                </a:solidFill>
                <a:latin typeface="Tahoma"/>
                <a:ea typeface="宋体"/>
              </a:rPr>
              <a:t>从此处转去执行</a:t>
            </a:r>
            <a:r>
              <a:rPr lang="en-US" altLang="zh-CN" sz="2800" kern="0" dirty="0">
                <a:solidFill>
                  <a:srgbClr val="000000"/>
                </a:solidFill>
                <a:latin typeface="Tahoma"/>
                <a:ea typeface="宋体"/>
              </a:rPr>
              <a:t>n</a:t>
            </a:r>
            <a:r>
              <a:rPr lang="zh-CN" altLang="en-US" sz="2800" kern="0" dirty="0">
                <a:solidFill>
                  <a:srgbClr val="000000"/>
                </a:solidFill>
                <a:latin typeface="Tahoma"/>
                <a:ea typeface="宋体"/>
              </a:rPr>
              <a:t>号中断的中断处理程序</a:t>
            </a:r>
            <a:endParaRPr lang="zh-CN" alt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CFF36-1872-456F-A8C2-6BC93FB73B49}"/>
              </a:ext>
            </a:extLst>
          </p:cNvPr>
          <p:cNvSpPr>
            <a:spLocks noGrp="1"/>
          </p:cNvSpPr>
          <p:nvPr>
            <p:ph type="title"/>
          </p:nvPr>
        </p:nvSpPr>
        <p:spPr/>
        <p:txBody>
          <a:bodyPr/>
          <a:lstStyle/>
          <a:p>
            <a:r>
              <a:rPr lang="zh-CN" altLang="en-US" dirty="0"/>
              <a:t>显示一个字符串的示例代码：</a:t>
            </a:r>
          </a:p>
        </p:txBody>
      </p:sp>
      <p:sp>
        <p:nvSpPr>
          <p:cNvPr id="3" name="内容占位符 2">
            <a:extLst>
              <a:ext uri="{FF2B5EF4-FFF2-40B4-BE49-F238E27FC236}">
                <a16:creationId xmlns:a16="http://schemas.microsoft.com/office/drawing/2014/main" id="{4949D3D6-3947-4E5F-A2E8-9B2501A0C63C}"/>
              </a:ext>
            </a:extLst>
          </p:cNvPr>
          <p:cNvSpPr>
            <a:spLocks noGrp="1"/>
          </p:cNvSpPr>
          <p:nvPr>
            <p:ph idx="1"/>
          </p:nvPr>
        </p:nvSpPr>
        <p:spPr/>
        <p:txBody>
          <a:bodyPr/>
          <a:lstStyle/>
          <a:p>
            <a:pPr marL="0" indent="0" latinLnBrk="1">
              <a:buNone/>
            </a:pPr>
            <a:r>
              <a:rPr lang="en-US" altLang="zh-CN" sz="2000" dirty="0">
                <a:solidFill>
                  <a:srgbClr val="C00000"/>
                </a:solidFill>
              </a:rPr>
              <a:t>ASSUME</a:t>
            </a:r>
            <a:r>
              <a:rPr lang="en-US" altLang="zh-CN" sz="2000" dirty="0"/>
              <a:t> CS:CODES,DS:DATAS</a:t>
            </a:r>
            <a:br>
              <a:rPr lang="en-US" altLang="zh-CN" sz="2000" dirty="0"/>
            </a:br>
            <a:r>
              <a:rPr lang="en-US" altLang="zh-CN" sz="2000" dirty="0">
                <a:solidFill>
                  <a:srgbClr val="0070C0"/>
                </a:solidFill>
              </a:rPr>
              <a:t>DATAS</a:t>
            </a:r>
            <a:r>
              <a:rPr lang="en-US" altLang="zh-CN" sz="2000" dirty="0"/>
              <a:t> SEGMENT</a:t>
            </a:r>
            <a:br>
              <a:rPr lang="en-US" altLang="zh-CN" sz="2000" dirty="0"/>
            </a:br>
            <a:r>
              <a:rPr lang="en-US" altLang="zh-CN" sz="2000" dirty="0">
                <a:solidFill>
                  <a:srgbClr val="00B050"/>
                </a:solidFill>
              </a:rPr>
              <a:t>STRING</a:t>
            </a:r>
            <a:r>
              <a:rPr lang="en-US" altLang="zh-CN" sz="2000" dirty="0"/>
              <a:t> DB 'Hello World!','$'</a:t>
            </a:r>
            <a:br>
              <a:rPr lang="en-US" altLang="zh-CN" sz="2000" dirty="0"/>
            </a:br>
            <a:r>
              <a:rPr lang="en-US" altLang="zh-CN" sz="2000" dirty="0">
                <a:solidFill>
                  <a:srgbClr val="0070C0"/>
                </a:solidFill>
              </a:rPr>
              <a:t>DATAS</a:t>
            </a:r>
            <a:r>
              <a:rPr lang="en-US" altLang="zh-CN" sz="2000" dirty="0"/>
              <a:t> ENDS</a:t>
            </a:r>
          </a:p>
          <a:p>
            <a:pPr marL="0" indent="0" latinLnBrk="1">
              <a:buNone/>
            </a:pPr>
            <a:r>
              <a:rPr lang="en-US" altLang="zh-CN" sz="2000" dirty="0"/>
              <a:t>CODES SEGMENT</a:t>
            </a:r>
          </a:p>
          <a:p>
            <a:pPr marL="0" indent="0" latinLnBrk="1">
              <a:buNone/>
            </a:pPr>
            <a:r>
              <a:rPr lang="en-US" altLang="zh-CN" sz="2000" dirty="0"/>
              <a:t>BEGIN:</a:t>
            </a:r>
          </a:p>
          <a:p>
            <a:pPr marL="0" indent="0" latinLnBrk="1">
              <a:buNone/>
            </a:pPr>
            <a:r>
              <a:rPr lang="en-US" altLang="zh-CN" sz="2000" dirty="0"/>
              <a:t>MOV AX,DATAS</a:t>
            </a:r>
            <a:br>
              <a:rPr lang="en-US" altLang="zh-CN" sz="2000" dirty="0"/>
            </a:br>
            <a:r>
              <a:rPr lang="en-US" altLang="zh-CN" sz="2000" dirty="0"/>
              <a:t>MOV DS,AX</a:t>
            </a:r>
            <a:br>
              <a:rPr lang="en-US" altLang="zh-CN" sz="2000" dirty="0"/>
            </a:br>
            <a:r>
              <a:rPr lang="en-US" altLang="zh-CN" sz="2000" dirty="0"/>
              <a:t>LEA DX,STRING </a:t>
            </a:r>
            <a:br>
              <a:rPr lang="en-US" altLang="zh-CN" sz="2000" dirty="0"/>
            </a:br>
            <a:r>
              <a:rPr lang="en-US" altLang="zh-CN" sz="2000" dirty="0">
                <a:solidFill>
                  <a:srgbClr val="C00000"/>
                </a:solidFill>
              </a:rPr>
              <a:t>MOV AH,09H</a:t>
            </a:r>
            <a:br>
              <a:rPr lang="en-US" altLang="zh-CN" sz="2000" dirty="0">
                <a:solidFill>
                  <a:srgbClr val="C00000"/>
                </a:solidFill>
              </a:rPr>
            </a:br>
            <a:r>
              <a:rPr lang="en-US" altLang="zh-CN" sz="2000" dirty="0">
                <a:solidFill>
                  <a:srgbClr val="C00000"/>
                </a:solidFill>
              </a:rPr>
              <a:t>INT 21H </a:t>
            </a:r>
            <a:br>
              <a:rPr lang="en-US" altLang="zh-CN" sz="2000" dirty="0">
                <a:solidFill>
                  <a:srgbClr val="C00000"/>
                </a:solidFill>
              </a:rPr>
            </a:br>
            <a:r>
              <a:rPr lang="en-US" altLang="zh-CN" sz="2000" dirty="0"/>
              <a:t>MOV AH,4CH  ; </a:t>
            </a:r>
            <a:br>
              <a:rPr lang="zh-CN" altLang="en-US" sz="2000" dirty="0"/>
            </a:br>
            <a:r>
              <a:rPr lang="en-US" altLang="zh-CN" sz="2000" dirty="0"/>
              <a:t>INT 21H </a:t>
            </a:r>
            <a:br>
              <a:rPr lang="en-US" altLang="zh-CN" sz="2000" dirty="0"/>
            </a:br>
            <a:r>
              <a:rPr lang="en-US" altLang="zh-CN" sz="2000" dirty="0"/>
              <a:t>CODES ENDS</a:t>
            </a:r>
            <a:br>
              <a:rPr lang="en-US" altLang="zh-CN" sz="2000" dirty="0"/>
            </a:br>
            <a:r>
              <a:rPr lang="en-US" altLang="zh-CN" sz="2000" dirty="0"/>
              <a:t>END BEGIN</a:t>
            </a:r>
          </a:p>
          <a:p>
            <a:pPr marL="0" indent="0">
              <a:buNone/>
            </a:pPr>
            <a:endParaRPr lang="zh-CN" altLang="en-US" sz="2000" dirty="0"/>
          </a:p>
        </p:txBody>
      </p:sp>
      <p:pic>
        <p:nvPicPr>
          <p:cNvPr id="4" name="图片 3">
            <a:extLst>
              <a:ext uri="{FF2B5EF4-FFF2-40B4-BE49-F238E27FC236}">
                <a16:creationId xmlns:a16="http://schemas.microsoft.com/office/drawing/2014/main" id="{3511880D-B46D-4CA9-B977-9B2B785B8730}"/>
              </a:ext>
            </a:extLst>
          </p:cNvPr>
          <p:cNvPicPr>
            <a:picLocks noChangeAspect="1"/>
          </p:cNvPicPr>
          <p:nvPr/>
        </p:nvPicPr>
        <p:blipFill>
          <a:blip r:embed="rId2"/>
          <a:stretch>
            <a:fillRect/>
          </a:stretch>
        </p:blipFill>
        <p:spPr>
          <a:xfrm>
            <a:off x="4427984" y="3697288"/>
            <a:ext cx="3673158" cy="678239"/>
          </a:xfrm>
          <a:prstGeom prst="rect">
            <a:avLst/>
          </a:prstGeom>
        </p:spPr>
      </p:pic>
      <p:pic>
        <p:nvPicPr>
          <p:cNvPr id="5" name="图片 4">
            <a:extLst>
              <a:ext uri="{FF2B5EF4-FFF2-40B4-BE49-F238E27FC236}">
                <a16:creationId xmlns:a16="http://schemas.microsoft.com/office/drawing/2014/main" id="{45E616DD-C557-481A-8513-E20D91AA9977}"/>
              </a:ext>
            </a:extLst>
          </p:cNvPr>
          <p:cNvPicPr>
            <a:picLocks noChangeAspect="1"/>
          </p:cNvPicPr>
          <p:nvPr/>
        </p:nvPicPr>
        <p:blipFill>
          <a:blip r:embed="rId3"/>
          <a:stretch>
            <a:fillRect/>
          </a:stretch>
        </p:blipFill>
        <p:spPr>
          <a:xfrm>
            <a:off x="4423859" y="3127984"/>
            <a:ext cx="3977985" cy="602032"/>
          </a:xfrm>
          <a:prstGeom prst="rect">
            <a:avLst/>
          </a:prstGeom>
        </p:spPr>
      </p:pic>
    </p:spTree>
    <p:extLst>
      <p:ext uri="{BB962C8B-B14F-4D97-AF65-F5344CB8AC3E}">
        <p14:creationId xmlns:p14="http://schemas.microsoft.com/office/powerpoint/2010/main" val="16217244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a:t>汇编语言程序结构</a:t>
            </a:r>
          </a:p>
        </p:txBody>
      </p:sp>
      <p:pic>
        <p:nvPicPr>
          <p:cNvPr id="104450" name="内容占位符 3">
            <a:extLst>
              <a:ext uri="{FF2B5EF4-FFF2-40B4-BE49-F238E27FC236}">
                <a16:creationId xmlns:a16="http://schemas.microsoft.com/office/drawing/2014/main" id="{DB0AA34E-92D0-4B83-818F-472CE16D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7425" y="1268413"/>
            <a:ext cx="7169150" cy="4857750"/>
          </a:xfr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a:extLst>
              <a:ext uri="{FF2B5EF4-FFF2-40B4-BE49-F238E27FC236}">
                <a16:creationId xmlns:a16="http://schemas.microsoft.com/office/drawing/2014/main" id="{A96060F3-2386-432B-A74A-DD759B12D257}"/>
              </a:ext>
            </a:extLst>
          </p:cNvPr>
          <p:cNvSpPr>
            <a:spLocks noGrp="1" noChangeArrowheads="1"/>
          </p:cNvSpPr>
          <p:nvPr>
            <p:ph type="title"/>
          </p:nvPr>
        </p:nvSpPr>
        <p:spPr/>
        <p:txBody>
          <a:bodyPr/>
          <a:lstStyle/>
          <a:p>
            <a:r>
              <a:rPr lang="zh-CN" altLang="en-US"/>
              <a:t>上机过程</a:t>
            </a:r>
          </a:p>
        </p:txBody>
      </p:sp>
      <p:pic>
        <p:nvPicPr>
          <p:cNvPr id="108546" name="内容占位符 4">
            <a:extLst>
              <a:ext uri="{FF2B5EF4-FFF2-40B4-BE49-F238E27FC236}">
                <a16:creationId xmlns:a16="http://schemas.microsoft.com/office/drawing/2014/main" id="{61F284A1-73A6-42C2-A285-9AAA682E9B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57225" y="1039813"/>
            <a:ext cx="6072188" cy="4106862"/>
          </a:xfrm>
        </p:spPr>
      </p:pic>
      <p:pic>
        <p:nvPicPr>
          <p:cNvPr id="108547" name="图片 5">
            <a:extLst>
              <a:ext uri="{FF2B5EF4-FFF2-40B4-BE49-F238E27FC236}">
                <a16:creationId xmlns:a16="http://schemas.microsoft.com/office/drawing/2014/main" id="{6757A7C0-A01A-4DDE-8E0A-3378DFAB2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5289550"/>
            <a:ext cx="4640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D9CAEEE-387E-49E2-ACBF-130933923FCF}"/>
              </a:ext>
            </a:extLst>
          </p:cNvPr>
          <p:cNvSpPr>
            <a:spLocks noGrp="1" noChangeArrowheads="1"/>
          </p:cNvSpPr>
          <p:nvPr>
            <p:ph type="title"/>
          </p:nvPr>
        </p:nvSpPr>
        <p:spPr/>
        <p:txBody>
          <a:bodyPr/>
          <a:lstStyle/>
          <a:p>
            <a:r>
              <a:rPr lang="en-US" altLang="zh-CN" sz="4000" dirty="0"/>
              <a:t>1. </a:t>
            </a:r>
            <a:r>
              <a:rPr lang="zh-CN" altLang="en-US" sz="4000" dirty="0"/>
              <a:t>编辑源程序</a:t>
            </a:r>
          </a:p>
        </p:txBody>
      </p:sp>
      <p:sp>
        <p:nvSpPr>
          <p:cNvPr id="8195" name="Rectangle 3">
            <a:extLst>
              <a:ext uri="{FF2B5EF4-FFF2-40B4-BE49-F238E27FC236}">
                <a16:creationId xmlns:a16="http://schemas.microsoft.com/office/drawing/2014/main" id="{F3347256-A8B2-41CC-A4A0-3A6F99681B81}"/>
              </a:ext>
            </a:extLst>
          </p:cNvPr>
          <p:cNvSpPr>
            <a:spLocks noGrp="1" noChangeArrowheads="1"/>
          </p:cNvSpPr>
          <p:nvPr>
            <p:ph type="body" idx="1"/>
          </p:nvPr>
        </p:nvSpPr>
        <p:spPr>
          <a:xfrm>
            <a:off x="611560" y="1371600"/>
            <a:ext cx="7776864" cy="4114800"/>
          </a:xfrm>
        </p:spPr>
        <p:txBody>
          <a:bodyPr/>
          <a:lstStyle/>
          <a:p>
            <a:r>
              <a:rPr lang="zh-CN" altLang="en-US" dirty="0"/>
              <a:t>运行编辑器，在其中编辑程序，如下图所示：</a:t>
            </a:r>
          </a:p>
          <a:p>
            <a:endParaRPr lang="zh-CN" altLang="en-US" dirty="0"/>
          </a:p>
          <a:p>
            <a:endParaRPr lang="zh-CN" altLang="en-US" dirty="0"/>
          </a:p>
          <a:p>
            <a:endParaRPr lang="zh-CN" altLang="en-US" dirty="0"/>
          </a:p>
          <a:p>
            <a:endParaRPr lang="zh-CN" altLang="en-US" dirty="0"/>
          </a:p>
          <a:p>
            <a:endParaRPr lang="zh-CN" altLang="en-US" dirty="0"/>
          </a:p>
          <a:p>
            <a:endParaRPr lang="en-US" altLang="zh-CN" dirty="0"/>
          </a:p>
        </p:txBody>
      </p:sp>
      <p:pic>
        <p:nvPicPr>
          <p:cNvPr id="8196" name="Picture 4">
            <a:extLst>
              <a:ext uri="{FF2B5EF4-FFF2-40B4-BE49-F238E27FC236}">
                <a16:creationId xmlns:a16="http://schemas.microsoft.com/office/drawing/2014/main" id="{26EBDE93-7889-4C03-8DC2-2062EC64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2492896"/>
            <a:ext cx="7403635" cy="3888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7B43123-71CA-4B9B-A709-BE609BAA0148}"/>
              </a:ext>
            </a:extLst>
          </p:cNvPr>
          <p:cNvSpPr>
            <a:spLocks noGrp="1" noChangeArrowheads="1"/>
          </p:cNvSpPr>
          <p:nvPr>
            <p:ph type="title"/>
          </p:nvPr>
        </p:nvSpPr>
        <p:spPr/>
        <p:txBody>
          <a:bodyPr/>
          <a:lstStyle/>
          <a:p>
            <a:r>
              <a:rPr lang="zh-CN" altLang="en-US"/>
              <a:t>程序经编译连接后变为机器码</a:t>
            </a:r>
          </a:p>
        </p:txBody>
      </p:sp>
      <p:pic>
        <p:nvPicPr>
          <p:cNvPr id="107524" name="Picture 4">
            <a:extLst>
              <a:ext uri="{FF2B5EF4-FFF2-40B4-BE49-F238E27FC236}">
                <a16:creationId xmlns:a16="http://schemas.microsoft.com/office/drawing/2014/main" id="{189E8F73-1CEE-4DE9-A11F-8C9F75793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916832"/>
            <a:ext cx="7543800" cy="405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47083"/>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25D0440-1E2E-44BB-9723-0AF6D53E3964}"/>
              </a:ext>
            </a:extLst>
          </p:cNvPr>
          <p:cNvSpPr>
            <a:spLocks noGrp="1" noChangeArrowheads="1"/>
          </p:cNvSpPr>
          <p:nvPr>
            <p:ph type="title"/>
          </p:nvPr>
        </p:nvSpPr>
        <p:spPr/>
        <p:txBody>
          <a:bodyPr/>
          <a:lstStyle/>
          <a:p>
            <a:r>
              <a:rPr lang="en-US" altLang="zh-CN" dirty="0"/>
              <a:t>2. </a:t>
            </a:r>
            <a:r>
              <a:rPr lang="zh-CN" altLang="en-US" dirty="0"/>
              <a:t>编译</a:t>
            </a:r>
          </a:p>
        </p:txBody>
      </p:sp>
      <p:sp>
        <p:nvSpPr>
          <p:cNvPr id="118787" name="Rectangle 3">
            <a:extLst>
              <a:ext uri="{FF2B5EF4-FFF2-40B4-BE49-F238E27FC236}">
                <a16:creationId xmlns:a16="http://schemas.microsoft.com/office/drawing/2014/main" id="{77A3E0ED-C6CC-45A5-9CA5-5A56F2985E60}"/>
              </a:ext>
            </a:extLst>
          </p:cNvPr>
          <p:cNvSpPr>
            <a:spLocks noGrp="1" noChangeArrowheads="1"/>
          </p:cNvSpPr>
          <p:nvPr>
            <p:ph type="body" idx="1"/>
          </p:nvPr>
        </p:nvSpPr>
        <p:spPr>
          <a:xfrm>
            <a:off x="1074788" y="3055392"/>
            <a:ext cx="6970712" cy="2895600"/>
          </a:xfrm>
        </p:spPr>
        <p:txBody>
          <a:bodyPr/>
          <a:lstStyle/>
          <a:p>
            <a:pPr>
              <a:lnSpc>
                <a:spcPct val="80000"/>
              </a:lnSpc>
            </a:pPr>
            <a:r>
              <a:rPr lang="zh-CN" altLang="en-US" sz="2800" dirty="0"/>
              <a:t>进入</a:t>
            </a:r>
            <a:r>
              <a:rPr lang="en-US" altLang="zh-CN" sz="2800" dirty="0"/>
              <a:t>DOS</a:t>
            </a:r>
            <a:r>
              <a:rPr lang="zh-CN" altLang="en-US" sz="2800" dirty="0"/>
              <a:t>方式，进入 </a:t>
            </a:r>
            <a:r>
              <a:rPr lang="en-US" altLang="zh-CN" sz="2800" dirty="0"/>
              <a:t>C:\masm </a:t>
            </a:r>
            <a:r>
              <a:rPr lang="zh-CN" altLang="en-US" sz="2800" dirty="0"/>
              <a:t>目录，运行</a:t>
            </a:r>
            <a:r>
              <a:rPr lang="en-US" altLang="zh-CN" sz="2800" dirty="0"/>
              <a:t>masm.exe</a:t>
            </a:r>
            <a:r>
              <a:rPr lang="zh-CN" altLang="en-US" sz="2800" dirty="0"/>
              <a:t>。</a:t>
            </a:r>
          </a:p>
          <a:p>
            <a:pPr>
              <a:lnSpc>
                <a:spcPct val="80000"/>
              </a:lnSpc>
            </a:pPr>
            <a:r>
              <a:rPr lang="zh-CN" altLang="en-US" sz="2800" dirty="0"/>
              <a:t>如果源程序文件不是以 </a:t>
            </a:r>
            <a:r>
              <a:rPr lang="en-US" altLang="zh-CN" sz="2800" dirty="0" err="1"/>
              <a:t>asm</a:t>
            </a:r>
            <a:r>
              <a:rPr lang="en-US" altLang="zh-CN" sz="2800" dirty="0"/>
              <a:t> </a:t>
            </a:r>
            <a:r>
              <a:rPr lang="zh-CN" altLang="en-US" sz="2800" dirty="0"/>
              <a:t>为扩展名的话，就要输入它的全名。比如</a:t>
            </a:r>
            <a:r>
              <a:rPr lang="en-US" altLang="zh-CN" sz="2800" dirty="0"/>
              <a:t>p1.txt</a:t>
            </a:r>
            <a:r>
              <a:rPr lang="zh-CN" altLang="en-US" sz="2800" dirty="0"/>
              <a:t>。</a:t>
            </a:r>
          </a:p>
          <a:p>
            <a:pPr>
              <a:lnSpc>
                <a:spcPct val="80000"/>
              </a:lnSpc>
            </a:pPr>
            <a:r>
              <a:rPr lang="zh-CN" altLang="en-US" sz="2800" dirty="0"/>
              <a:t>在输入源程序文件名的时候一定要指明它所在的路径。如果文件就在当前路径下，只输入文件名就可以。</a:t>
            </a:r>
          </a:p>
        </p:txBody>
      </p:sp>
      <p:pic>
        <p:nvPicPr>
          <p:cNvPr id="118788" name="Picture 4">
            <a:extLst>
              <a:ext uri="{FF2B5EF4-FFF2-40B4-BE49-F238E27FC236}">
                <a16:creationId xmlns:a16="http://schemas.microsoft.com/office/drawing/2014/main" id="{9712E009-AB7B-4FA1-A8C9-23D355640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00722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5">
            <a:extLst>
              <a:ext uri="{FF2B5EF4-FFF2-40B4-BE49-F238E27FC236}">
                <a16:creationId xmlns:a16="http://schemas.microsoft.com/office/drawing/2014/main" id="{AA588A11-ADF6-4A5E-BC10-453F345E1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900" y="2380705"/>
            <a:ext cx="10477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checkerboard(across)">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checkerboard(across)">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checkerboard(across)">
                                      <p:cBhvr>
                                        <p:cTn id="17" dur="500"/>
                                        <p:tgtEl>
                                          <p:spTgt spid="11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8789"/>
                                        </p:tgtEl>
                                        <p:attrNameLst>
                                          <p:attrName>style.visibility</p:attrName>
                                        </p:attrNameLst>
                                      </p:cBhvr>
                                      <p:to>
                                        <p:strVal val="visible"/>
                                      </p:to>
                                    </p:set>
                                    <p:animEffect transition="in" filter="checkerboard(across)">
                                      <p:cBhvr>
                                        <p:cTn id="2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7574FDB-CE4F-443C-8037-A861B5A7ECED}"/>
              </a:ext>
            </a:extLst>
          </p:cNvPr>
          <p:cNvSpPr>
            <a:spLocks noGrp="1" noChangeArrowheads="1"/>
          </p:cNvSpPr>
          <p:nvPr>
            <p:ph type="title"/>
          </p:nvPr>
        </p:nvSpPr>
        <p:spPr/>
        <p:txBody>
          <a:bodyPr/>
          <a:lstStyle/>
          <a:p>
            <a:r>
              <a:rPr lang="en-US" altLang="zh-CN" dirty="0"/>
              <a:t>2. </a:t>
            </a:r>
            <a:r>
              <a:rPr lang="zh-CN" altLang="en-US" dirty="0"/>
              <a:t>编译</a:t>
            </a:r>
          </a:p>
        </p:txBody>
      </p:sp>
      <p:sp>
        <p:nvSpPr>
          <p:cNvPr id="119811" name="Rectangle 3">
            <a:extLst>
              <a:ext uri="{FF2B5EF4-FFF2-40B4-BE49-F238E27FC236}">
                <a16:creationId xmlns:a16="http://schemas.microsoft.com/office/drawing/2014/main" id="{2FBE903F-E59D-4706-8FC2-32836C4BDBE1}"/>
              </a:ext>
            </a:extLst>
          </p:cNvPr>
          <p:cNvSpPr>
            <a:spLocks noGrp="1" noChangeArrowheads="1"/>
          </p:cNvSpPr>
          <p:nvPr>
            <p:ph type="body" idx="1"/>
          </p:nvPr>
        </p:nvSpPr>
        <p:spPr>
          <a:xfrm>
            <a:off x="1074788" y="2835176"/>
            <a:ext cx="7199312" cy="2551113"/>
          </a:xfrm>
        </p:spPr>
        <p:txBody>
          <a:bodyPr/>
          <a:lstStyle/>
          <a:p>
            <a:pPr>
              <a:lnSpc>
                <a:spcPct val="80000"/>
              </a:lnSpc>
            </a:pPr>
            <a:r>
              <a:rPr lang="zh-CN" altLang="en-US" sz="2800" dirty="0"/>
              <a:t>输入要编译的源文件文件名后，按 </a:t>
            </a:r>
            <a:r>
              <a:rPr lang="en-US" altLang="zh-CN" sz="2800" dirty="0"/>
              <a:t>Enter</a:t>
            </a:r>
            <a:r>
              <a:rPr lang="zh-CN" altLang="en-US" sz="2800" dirty="0"/>
              <a:t>键。</a:t>
            </a:r>
          </a:p>
          <a:p>
            <a:pPr>
              <a:lnSpc>
                <a:spcPct val="80000"/>
              </a:lnSpc>
            </a:pPr>
            <a:r>
              <a:rPr lang="zh-CN" altLang="en-US" sz="2800" dirty="0"/>
              <a:t>目标文件（*</a:t>
            </a:r>
            <a:r>
              <a:rPr lang="en-US" altLang="zh-CN" sz="2800" dirty="0"/>
              <a:t>.obj</a:t>
            </a:r>
            <a:r>
              <a:rPr lang="zh-CN" altLang="en-US" sz="2800" dirty="0"/>
              <a:t>）是我们对一个源程序进行编译要得到的最终结果。</a:t>
            </a:r>
          </a:p>
          <a:p>
            <a:pPr>
              <a:lnSpc>
                <a:spcPct val="80000"/>
              </a:lnSpc>
            </a:pPr>
            <a:r>
              <a:rPr lang="zh-CN" altLang="en-US" sz="2800" dirty="0"/>
              <a:t>编译程序默认要输出的目标文件名为</a:t>
            </a:r>
            <a:r>
              <a:rPr lang="en-US" altLang="zh-CN" sz="2800" dirty="0"/>
              <a:t>1.obj</a:t>
            </a:r>
            <a:r>
              <a:rPr lang="zh-CN" altLang="en-US" sz="2800" dirty="0"/>
              <a:t>，所以可以不必再另行指定文件名。</a:t>
            </a:r>
          </a:p>
        </p:txBody>
      </p:sp>
      <p:pic>
        <p:nvPicPr>
          <p:cNvPr id="119813" name="Picture 5">
            <a:extLst>
              <a:ext uri="{FF2B5EF4-FFF2-40B4-BE49-F238E27FC236}">
                <a16:creationId xmlns:a16="http://schemas.microsoft.com/office/drawing/2014/main" id="{C110CB6D-DF7E-46F1-AD64-BE18384A5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700722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4" name="Picture 6">
            <a:extLst>
              <a:ext uri="{FF2B5EF4-FFF2-40B4-BE49-F238E27FC236}">
                <a16:creationId xmlns:a16="http://schemas.microsoft.com/office/drawing/2014/main" id="{FE97ADAD-EAF6-47F1-BA71-C43FF2AF5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900" y="2236689"/>
            <a:ext cx="10477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checkerboard(across)">
                                      <p:cBhvr>
                                        <p:cTn id="7" dur="500"/>
                                        <p:tgtEl>
                                          <p:spTgt spid="119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checkerboard(across)">
                                      <p:cBhvr>
                                        <p:cTn id="12" dur="5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7169">
            <a:extLst>
              <a:ext uri="{FF2B5EF4-FFF2-40B4-BE49-F238E27FC236}">
                <a16:creationId xmlns:a16="http://schemas.microsoft.com/office/drawing/2014/main" id="{DD65CAFA-6AA3-4C49-8A16-264FA1F41490}"/>
              </a:ext>
            </a:extLst>
          </p:cNvPr>
          <p:cNvSpPr>
            <a:spLocks noGrp="1" noChangeArrowheads="1"/>
          </p:cNvSpPr>
          <p:nvPr>
            <p:ph type="title"/>
          </p:nvPr>
        </p:nvSpPr>
        <p:spPr/>
        <p:txBody>
          <a:bodyPr/>
          <a:lstStyle/>
          <a:p>
            <a:r>
              <a:rPr lang="zh-CN" altLang="en-US" dirty="0"/>
              <a:t>地址码 </a:t>
            </a:r>
            <a:r>
              <a:rPr lang="en-US" altLang="zh-CN" dirty="0"/>
              <a:t>/ </a:t>
            </a:r>
            <a:r>
              <a:rPr lang="zh-CN" altLang="en-US" dirty="0"/>
              <a:t>操作数（</a:t>
            </a:r>
            <a:r>
              <a:rPr lang="en-US" altLang="zh-CN" dirty="0" err="1"/>
              <a:t>opr</a:t>
            </a:r>
            <a:r>
              <a:rPr lang="zh-CN" altLang="en-US" dirty="0"/>
              <a:t>）</a:t>
            </a:r>
            <a:r>
              <a:rPr lang="en-US" altLang="zh-CN" dirty="0"/>
              <a:t>?</a:t>
            </a:r>
          </a:p>
        </p:txBody>
      </p:sp>
      <p:sp>
        <p:nvSpPr>
          <p:cNvPr id="33794" name="文本占位符 7170">
            <a:extLst>
              <a:ext uri="{FF2B5EF4-FFF2-40B4-BE49-F238E27FC236}">
                <a16:creationId xmlns:a16="http://schemas.microsoft.com/office/drawing/2014/main" id="{8BE4C367-54F4-483C-A257-2A80D0709459}"/>
              </a:ext>
            </a:extLst>
          </p:cNvPr>
          <p:cNvSpPr>
            <a:spLocks noGrp="1" noChangeArrowheads="1"/>
          </p:cNvSpPr>
          <p:nvPr>
            <p:ph idx="1"/>
          </p:nvPr>
        </p:nvSpPr>
        <p:spPr/>
        <p:txBody>
          <a:bodyPr/>
          <a:lstStyle/>
          <a:p>
            <a:pPr>
              <a:lnSpc>
                <a:spcPct val="90000"/>
              </a:lnSpc>
            </a:pPr>
            <a:r>
              <a:rPr lang="zh-CN" altLang="en-US" sz="2800"/>
              <a:t>含</a:t>
            </a:r>
          </a:p>
          <a:p>
            <a:pPr lvl="1">
              <a:lnSpc>
                <a:spcPct val="90000"/>
              </a:lnSpc>
            </a:pPr>
            <a:r>
              <a:rPr lang="zh-CN" altLang="en-US" sz="2400"/>
              <a:t>地址：无符号整数，计算</a:t>
            </a:r>
            <a:r>
              <a:rPr lang="en-US" altLang="zh-CN" sz="2400"/>
              <a:t>offset</a:t>
            </a:r>
            <a:r>
              <a:rPr lang="zh-CN" altLang="en-US" sz="2400"/>
              <a:t>等</a:t>
            </a:r>
          </a:p>
          <a:p>
            <a:pPr lvl="1">
              <a:lnSpc>
                <a:spcPct val="90000"/>
              </a:lnSpc>
            </a:pPr>
            <a:r>
              <a:rPr lang="zh-CN" altLang="en-US" sz="2400"/>
              <a:t>数据：定点数、浮点数、逻辑值</a:t>
            </a:r>
          </a:p>
          <a:p>
            <a:pPr lvl="1">
              <a:lnSpc>
                <a:spcPct val="90000"/>
              </a:lnSpc>
            </a:pPr>
            <a:r>
              <a:rPr lang="zh-CN" altLang="en-US" sz="2400"/>
              <a:t>字符：</a:t>
            </a:r>
            <a:r>
              <a:rPr lang="en-US" altLang="zh-CN" sz="2400"/>
              <a:t>ASCII</a:t>
            </a:r>
            <a:r>
              <a:rPr lang="zh-CN" altLang="en-US" sz="2400"/>
              <a:t>、汉字内码</a:t>
            </a:r>
          </a:p>
          <a:p>
            <a:pPr>
              <a:lnSpc>
                <a:spcPct val="90000"/>
              </a:lnSpc>
            </a:pPr>
            <a:r>
              <a:rPr lang="zh-CN" altLang="en-US" sz="2800"/>
              <a:t>数据存储形式</a:t>
            </a:r>
          </a:p>
          <a:p>
            <a:pPr lvl="1">
              <a:lnSpc>
                <a:spcPct val="90000"/>
              </a:lnSpc>
            </a:pPr>
            <a:r>
              <a:rPr lang="zh-CN" altLang="en-US" sz="2400"/>
              <a:t>机器字长＝寄存器位数</a:t>
            </a:r>
          </a:p>
          <a:p>
            <a:pPr lvl="2">
              <a:lnSpc>
                <a:spcPct val="90000"/>
              </a:lnSpc>
            </a:pPr>
            <a:r>
              <a:rPr lang="zh-CN" altLang="en-US" sz="2000"/>
              <a:t>字节、字、双字</a:t>
            </a:r>
          </a:p>
          <a:p>
            <a:pPr lvl="1">
              <a:lnSpc>
                <a:spcPct val="90000"/>
              </a:lnSpc>
            </a:pPr>
            <a:r>
              <a:rPr lang="zh-CN" altLang="en-US" sz="2400"/>
              <a:t>边界对准：数据从偶地址开始存放，空字节填充</a:t>
            </a:r>
          </a:p>
          <a:p>
            <a:pPr lvl="1">
              <a:lnSpc>
                <a:spcPct val="90000"/>
              </a:lnSpc>
            </a:pPr>
            <a:r>
              <a:rPr lang="zh-CN" altLang="en-US" sz="2400"/>
              <a:t>字存储顺序</a:t>
            </a:r>
          </a:p>
          <a:p>
            <a:pPr lvl="2">
              <a:lnSpc>
                <a:spcPct val="90000"/>
              </a:lnSpc>
            </a:pPr>
            <a:r>
              <a:rPr lang="zh-CN" altLang="en-US" sz="2000"/>
              <a:t>小尾端（</a:t>
            </a:r>
            <a:r>
              <a:rPr lang="en-US" altLang="zh-CN" sz="2000"/>
              <a:t>small endness</a:t>
            </a:r>
            <a:r>
              <a:rPr lang="zh-CN" altLang="en-US" sz="2000"/>
              <a:t>）：低地址，低字节</a:t>
            </a:r>
          </a:p>
          <a:p>
            <a:pPr lvl="2">
              <a:lnSpc>
                <a:spcPct val="90000"/>
              </a:lnSpc>
            </a:pPr>
            <a:r>
              <a:rPr lang="zh-CN" altLang="en-US" sz="2000"/>
              <a:t>大尾端（</a:t>
            </a:r>
            <a:r>
              <a:rPr lang="en-US" altLang="zh-CN" sz="2000"/>
              <a:t>big endness</a:t>
            </a:r>
            <a:r>
              <a:rPr lang="zh-CN" altLang="en-US" sz="2000"/>
              <a:t>）：低地址，高字节</a:t>
            </a:r>
          </a:p>
          <a:p>
            <a:pPr lvl="1">
              <a:lnSpc>
                <a:spcPct val="90000"/>
              </a:lnSpc>
            </a:pPr>
            <a:endParaRPr lang="zh-CN" altLang="en-US" sz="2400"/>
          </a:p>
        </p:txBody>
      </p:sp>
      <p:sp>
        <p:nvSpPr>
          <p:cNvPr id="33795" name="灯片编号占位符 2">
            <a:extLst>
              <a:ext uri="{FF2B5EF4-FFF2-40B4-BE49-F238E27FC236}">
                <a16:creationId xmlns:a16="http://schemas.microsoft.com/office/drawing/2014/main" id="{07115F5B-613D-46D1-AC04-0C03C1C716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7926EA4-F01D-4D00-BE14-C5AA47352A3A}" type="slidenum">
              <a:rPr lang="zh-CN" altLang="en-US" sz="1400" smtClean="0"/>
              <a:pPr/>
              <a:t>14</a:t>
            </a:fld>
            <a:r>
              <a:rPr lang="en-US" altLang="zh-CN" sz="1400"/>
              <a:t>/41</a:t>
            </a:r>
          </a:p>
        </p:txBody>
      </p:sp>
      <p:grpSp>
        <p:nvGrpSpPr>
          <p:cNvPr id="5" name="组合 946179">
            <a:extLst>
              <a:ext uri="{FF2B5EF4-FFF2-40B4-BE49-F238E27FC236}">
                <a16:creationId xmlns:a16="http://schemas.microsoft.com/office/drawing/2014/main" id="{3B99143A-EFD2-41B7-91A3-64F3EE757929}"/>
              </a:ext>
            </a:extLst>
          </p:cNvPr>
          <p:cNvGrpSpPr>
            <a:grpSpLocks/>
          </p:cNvGrpSpPr>
          <p:nvPr/>
        </p:nvGrpSpPr>
        <p:grpSpPr bwMode="auto">
          <a:xfrm>
            <a:off x="1331640" y="5980906"/>
            <a:ext cx="6019800" cy="528637"/>
            <a:chOff x="816" y="3504"/>
            <a:chExt cx="3792" cy="333"/>
          </a:xfrm>
        </p:grpSpPr>
        <p:sp>
          <p:nvSpPr>
            <p:cNvPr id="6" name="文本框 946180">
              <a:extLst>
                <a:ext uri="{FF2B5EF4-FFF2-40B4-BE49-F238E27FC236}">
                  <a16:creationId xmlns:a16="http://schemas.microsoft.com/office/drawing/2014/main" id="{48630C56-10FF-45ED-9B57-18836DBD3EB6}"/>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7" name="文本框 946181">
              <a:extLst>
                <a:ext uri="{FF2B5EF4-FFF2-40B4-BE49-F238E27FC236}">
                  <a16:creationId xmlns:a16="http://schemas.microsoft.com/office/drawing/2014/main" id="{F5B360C3-37C2-46E2-AAD3-780AB5A527E6}"/>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8" name="文本框 946182">
              <a:extLst>
                <a:ext uri="{FF2B5EF4-FFF2-40B4-BE49-F238E27FC236}">
                  <a16:creationId xmlns:a16="http://schemas.microsoft.com/office/drawing/2014/main" id="{18BF7C39-9622-4446-AF58-9144BB4F6C51}"/>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FC0D355-74DB-46D6-B773-DFE52E5EF89D}"/>
              </a:ext>
            </a:extLst>
          </p:cNvPr>
          <p:cNvSpPr>
            <a:spLocks noGrp="1" noChangeArrowheads="1"/>
          </p:cNvSpPr>
          <p:nvPr>
            <p:ph type="title"/>
          </p:nvPr>
        </p:nvSpPr>
        <p:spPr/>
        <p:txBody>
          <a:bodyPr/>
          <a:lstStyle/>
          <a:p>
            <a:r>
              <a:rPr lang="en-US" altLang="zh-CN" dirty="0"/>
              <a:t>2. </a:t>
            </a:r>
            <a:r>
              <a:rPr lang="zh-CN" altLang="en-US" dirty="0"/>
              <a:t>编译</a:t>
            </a:r>
          </a:p>
        </p:txBody>
      </p:sp>
      <p:sp>
        <p:nvSpPr>
          <p:cNvPr id="121859" name="Rectangle 3">
            <a:extLst>
              <a:ext uri="{FF2B5EF4-FFF2-40B4-BE49-F238E27FC236}">
                <a16:creationId xmlns:a16="http://schemas.microsoft.com/office/drawing/2014/main" id="{7F1C15B3-E3F4-49AD-A3D8-8A45DAA9AB72}"/>
              </a:ext>
            </a:extLst>
          </p:cNvPr>
          <p:cNvSpPr>
            <a:spLocks noGrp="1" noChangeArrowheads="1"/>
          </p:cNvSpPr>
          <p:nvPr>
            <p:ph type="body" idx="1"/>
          </p:nvPr>
        </p:nvSpPr>
        <p:spPr>
          <a:xfrm>
            <a:off x="837456" y="2852936"/>
            <a:ext cx="7275512" cy="2743200"/>
          </a:xfrm>
        </p:spPr>
        <p:txBody>
          <a:bodyPr/>
          <a:lstStyle/>
          <a:p>
            <a:r>
              <a:rPr lang="zh-CN" altLang="en-US" sz="2800" dirty="0"/>
              <a:t>列表文件是编译器将源程序编译为目标文件的过程中产生的中间结果。</a:t>
            </a:r>
          </a:p>
          <a:p>
            <a:r>
              <a:rPr lang="zh-CN" altLang="en-US" sz="2800" dirty="0"/>
              <a:t>可以不生成这个文件，直接按 </a:t>
            </a:r>
            <a:r>
              <a:rPr lang="en-US" altLang="zh-CN" sz="2800" dirty="0"/>
              <a:t>Enter</a:t>
            </a:r>
            <a:r>
              <a:rPr lang="zh-CN" altLang="en-US" sz="2800" dirty="0"/>
              <a:t>键即可。</a:t>
            </a:r>
          </a:p>
          <a:p>
            <a:pPr>
              <a:lnSpc>
                <a:spcPct val="90000"/>
              </a:lnSpc>
            </a:pPr>
            <a:r>
              <a:rPr lang="zh-CN" altLang="en-US" sz="2800" dirty="0"/>
              <a:t>编译程序提示输入交叉引用文件的名称。</a:t>
            </a:r>
          </a:p>
          <a:p>
            <a:pPr>
              <a:lnSpc>
                <a:spcPct val="90000"/>
              </a:lnSpc>
            </a:pPr>
            <a:r>
              <a:rPr lang="zh-CN" altLang="en-US" sz="2800" dirty="0"/>
              <a:t>这个文件同列表文件一样，是编译器将源程序编译为目标文件过程中产生的中间结果。</a:t>
            </a:r>
          </a:p>
          <a:p>
            <a:pPr>
              <a:lnSpc>
                <a:spcPct val="90000"/>
              </a:lnSpc>
            </a:pPr>
            <a:r>
              <a:rPr lang="zh-CN" altLang="en-US" sz="2800" dirty="0"/>
              <a:t>可以不生成这个文件，直接按 </a:t>
            </a:r>
            <a:r>
              <a:rPr lang="en-US" altLang="zh-CN" sz="2800" dirty="0"/>
              <a:t>Enter </a:t>
            </a:r>
            <a:r>
              <a:rPr lang="zh-CN" altLang="en-US" sz="2800" dirty="0"/>
              <a:t>键即可。</a:t>
            </a:r>
          </a:p>
        </p:txBody>
      </p:sp>
      <p:pic>
        <p:nvPicPr>
          <p:cNvPr id="121860" name="Picture 4">
            <a:extLst>
              <a:ext uri="{FF2B5EF4-FFF2-40B4-BE49-F238E27FC236}">
                <a16:creationId xmlns:a16="http://schemas.microsoft.com/office/drawing/2014/main" id="{2BC2D98C-9D06-4403-9AEE-381420F7A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13732"/>
            <a:ext cx="700722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checkerboard(across)">
                                      <p:cBhvr>
                                        <p:cTn id="7" dur="500"/>
                                        <p:tgtEl>
                                          <p:spTgt spid="121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checkerboard(across)">
                                      <p:cBhvr>
                                        <p:cTn id="12" dur="500"/>
                                        <p:tgtEl>
                                          <p:spTgt spid="121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checkerboard(across)">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checkerboard(across)">
                                      <p:cBhvr>
                                        <p:cTn id="22" dur="500"/>
                                        <p:tgtEl>
                                          <p:spTgt spid="121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Effect transition="in" filter="checkerboard(across)">
                                      <p:cBhvr>
                                        <p:cTn id="27" dur="500"/>
                                        <p:tgtEl>
                                          <p:spTgt spid="121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998F9C1-C76B-46EE-8E81-DFC17E13F96C}"/>
              </a:ext>
            </a:extLst>
          </p:cNvPr>
          <p:cNvSpPr>
            <a:spLocks noGrp="1" noChangeArrowheads="1"/>
          </p:cNvSpPr>
          <p:nvPr>
            <p:ph type="title"/>
          </p:nvPr>
        </p:nvSpPr>
        <p:spPr/>
        <p:txBody>
          <a:bodyPr/>
          <a:lstStyle/>
          <a:p>
            <a:r>
              <a:rPr lang="en-US" altLang="zh-CN" dirty="0"/>
              <a:t>2. </a:t>
            </a:r>
            <a:r>
              <a:rPr lang="zh-CN" altLang="en-US" dirty="0"/>
              <a:t>编译</a:t>
            </a:r>
          </a:p>
        </p:txBody>
      </p:sp>
      <p:sp>
        <p:nvSpPr>
          <p:cNvPr id="122883" name="Rectangle 3">
            <a:extLst>
              <a:ext uri="{FF2B5EF4-FFF2-40B4-BE49-F238E27FC236}">
                <a16:creationId xmlns:a16="http://schemas.microsoft.com/office/drawing/2014/main" id="{DD0FE108-412E-441A-A259-7B60101949CC}"/>
              </a:ext>
            </a:extLst>
          </p:cNvPr>
          <p:cNvSpPr>
            <a:spLocks noGrp="1" noChangeArrowheads="1"/>
          </p:cNvSpPr>
          <p:nvPr>
            <p:ph type="body" idx="1"/>
          </p:nvPr>
        </p:nvSpPr>
        <p:spPr>
          <a:xfrm>
            <a:off x="1010444" y="4653136"/>
            <a:ext cx="7123112" cy="1143000"/>
          </a:xfrm>
        </p:spPr>
        <p:txBody>
          <a:bodyPr/>
          <a:lstStyle/>
          <a:p>
            <a:pPr>
              <a:lnSpc>
                <a:spcPct val="80000"/>
              </a:lnSpc>
            </a:pPr>
            <a:r>
              <a:rPr lang="zh-CN" altLang="en-US" sz="2800" dirty="0"/>
              <a:t>对源程序的编译结束，编译器输出的最后两行告诉我们这个源程序没有警告错误和必须要改正的错误。</a:t>
            </a:r>
          </a:p>
        </p:txBody>
      </p:sp>
      <p:pic>
        <p:nvPicPr>
          <p:cNvPr id="122884" name="Picture 4">
            <a:extLst>
              <a:ext uri="{FF2B5EF4-FFF2-40B4-BE49-F238E27FC236}">
                <a16:creationId xmlns:a16="http://schemas.microsoft.com/office/drawing/2014/main" id="{B2414B1B-C788-485C-A4C6-CFC0754EC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00722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checkerboard(across)">
                                      <p:cBhvr>
                                        <p:cTn id="7" dur="500"/>
                                        <p:tgtEl>
                                          <p:spTgt spid="1228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8289668-253F-4BCC-A49F-0C81E10BBAEC}"/>
              </a:ext>
            </a:extLst>
          </p:cNvPr>
          <p:cNvSpPr>
            <a:spLocks noGrp="1" noChangeArrowheads="1"/>
          </p:cNvSpPr>
          <p:nvPr>
            <p:ph type="title"/>
          </p:nvPr>
        </p:nvSpPr>
        <p:spPr/>
        <p:txBody>
          <a:bodyPr/>
          <a:lstStyle/>
          <a:p>
            <a:r>
              <a:rPr lang="en-US" altLang="zh-CN" dirty="0"/>
              <a:t>3. </a:t>
            </a:r>
            <a:r>
              <a:rPr lang="zh-CN" altLang="en-US" dirty="0"/>
              <a:t>连接</a:t>
            </a:r>
          </a:p>
        </p:txBody>
      </p:sp>
      <p:sp>
        <p:nvSpPr>
          <p:cNvPr id="9229" name="Rectangle 13">
            <a:extLst>
              <a:ext uri="{FF2B5EF4-FFF2-40B4-BE49-F238E27FC236}">
                <a16:creationId xmlns:a16="http://schemas.microsoft.com/office/drawing/2014/main" id="{01619E64-410D-4C60-8FAC-8FED2DA55998}"/>
              </a:ext>
            </a:extLst>
          </p:cNvPr>
          <p:cNvSpPr>
            <a:spLocks noGrp="1" noChangeArrowheads="1"/>
          </p:cNvSpPr>
          <p:nvPr>
            <p:ph type="body" idx="1"/>
          </p:nvPr>
        </p:nvSpPr>
        <p:spPr>
          <a:xfrm>
            <a:off x="474982" y="1556792"/>
            <a:ext cx="8057458" cy="4114800"/>
          </a:xfrm>
        </p:spPr>
        <p:txBody>
          <a:bodyPr/>
          <a:lstStyle/>
          <a:p>
            <a:r>
              <a:rPr lang="zh-CN" altLang="en-US" dirty="0"/>
              <a:t>在对源程序进行编译得到目标文件后，需要对目标文件进行连接，从而得到可执行文件。</a:t>
            </a:r>
          </a:p>
          <a:p>
            <a:r>
              <a:rPr lang="zh-CN" altLang="en-US" dirty="0"/>
              <a:t>继续上一节的过程，将</a:t>
            </a:r>
            <a:r>
              <a:rPr lang="en-US" altLang="zh-CN" dirty="0"/>
              <a:t>C:\masm\1.obj</a:t>
            </a:r>
            <a:r>
              <a:rPr lang="zh-CN" altLang="en-US" dirty="0"/>
              <a:t>连接为</a:t>
            </a:r>
            <a:r>
              <a:rPr lang="en-US" altLang="zh-CN" dirty="0"/>
              <a:t>C:\masm\1.exe</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29">
                                            <p:txEl>
                                              <p:pRg st="1" end="1"/>
                                            </p:txEl>
                                          </p:spTgt>
                                        </p:tgtEl>
                                        <p:attrNameLst>
                                          <p:attrName>style.visibility</p:attrName>
                                        </p:attrNameLst>
                                      </p:cBhvr>
                                      <p:to>
                                        <p:strVal val="visible"/>
                                      </p:to>
                                    </p:set>
                                    <p:animEffect transition="in" filter="checkerboard(across)">
                                      <p:cBhvr>
                                        <p:cTn id="7" dur="500"/>
                                        <p:tgtEl>
                                          <p:spTgt spid="92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56252539-BD9B-4DE4-80DC-5DA9A45155C9}"/>
              </a:ext>
            </a:extLst>
          </p:cNvPr>
          <p:cNvSpPr>
            <a:spLocks noGrp="1" noChangeArrowheads="1"/>
          </p:cNvSpPr>
          <p:nvPr>
            <p:ph type="title"/>
          </p:nvPr>
        </p:nvSpPr>
        <p:spPr/>
        <p:txBody>
          <a:bodyPr/>
          <a:lstStyle/>
          <a:p>
            <a:r>
              <a:rPr lang="en-US" altLang="zh-CN" dirty="0"/>
              <a:t>3. </a:t>
            </a:r>
            <a:r>
              <a:rPr lang="zh-CN" altLang="en-US" dirty="0"/>
              <a:t>连接</a:t>
            </a:r>
          </a:p>
        </p:txBody>
      </p:sp>
      <p:sp>
        <p:nvSpPr>
          <p:cNvPr id="130051" name="Rectangle 3">
            <a:extLst>
              <a:ext uri="{FF2B5EF4-FFF2-40B4-BE49-F238E27FC236}">
                <a16:creationId xmlns:a16="http://schemas.microsoft.com/office/drawing/2014/main" id="{46FC3806-81CA-4B92-8549-BE21B1B8AE0E}"/>
              </a:ext>
            </a:extLst>
          </p:cNvPr>
          <p:cNvSpPr>
            <a:spLocks noGrp="1" noChangeArrowheads="1"/>
          </p:cNvSpPr>
          <p:nvPr>
            <p:ph type="body" idx="1"/>
          </p:nvPr>
        </p:nvSpPr>
        <p:spPr>
          <a:xfrm>
            <a:off x="755576" y="3212976"/>
            <a:ext cx="7776864" cy="2895600"/>
          </a:xfrm>
        </p:spPr>
        <p:txBody>
          <a:bodyPr/>
          <a:lstStyle/>
          <a:p>
            <a:r>
              <a:rPr lang="zh-CN" altLang="en-US" sz="2800" dirty="0"/>
              <a:t>进入</a:t>
            </a:r>
            <a:r>
              <a:rPr lang="en-US" altLang="zh-CN" sz="2800" dirty="0"/>
              <a:t>DOS</a:t>
            </a:r>
            <a:r>
              <a:rPr lang="zh-CN" altLang="en-US" sz="2800" dirty="0"/>
              <a:t>方式，进入</a:t>
            </a:r>
            <a:r>
              <a:rPr lang="en-US" altLang="zh-CN" sz="2800" dirty="0"/>
              <a:t>C:\masm</a:t>
            </a:r>
            <a:r>
              <a:rPr lang="zh-CN" altLang="en-US" sz="2800" dirty="0"/>
              <a:t>目录，运行</a:t>
            </a:r>
            <a:r>
              <a:rPr lang="en-US" altLang="zh-CN" sz="2800" dirty="0"/>
              <a:t>link.exe</a:t>
            </a:r>
            <a:r>
              <a:rPr lang="zh-CN" altLang="en-US" sz="2800" dirty="0"/>
              <a:t>。</a:t>
            </a:r>
          </a:p>
          <a:p>
            <a:r>
              <a:rPr lang="zh-CN" altLang="en-US" sz="2800" dirty="0"/>
              <a:t>如果目标文件不是以</a:t>
            </a:r>
            <a:r>
              <a:rPr lang="en-US" altLang="zh-CN" sz="2800" dirty="0"/>
              <a:t>obj</a:t>
            </a:r>
            <a:r>
              <a:rPr lang="zh-CN" altLang="en-US" sz="2800" dirty="0"/>
              <a:t>为扩展名的话，就要输入它的全名。比如：</a:t>
            </a:r>
            <a:r>
              <a:rPr lang="en-US" altLang="zh-CN" sz="2800" dirty="0"/>
              <a:t>p1.bin</a:t>
            </a:r>
            <a:r>
              <a:rPr lang="zh-CN" altLang="en-US" sz="2800" dirty="0"/>
              <a:t>。</a:t>
            </a:r>
          </a:p>
          <a:p>
            <a:r>
              <a:rPr lang="zh-CN" altLang="en-US" sz="2800" dirty="0"/>
              <a:t>在输入目标文件名的时候，要注意指明它所在的路径。这里，我们要连接的文件是当前路径下</a:t>
            </a:r>
            <a:r>
              <a:rPr lang="en-US" altLang="zh-CN" sz="2800" dirty="0"/>
              <a:t>1.obj</a:t>
            </a:r>
            <a:r>
              <a:rPr lang="zh-CN" altLang="en-US" sz="2800" dirty="0"/>
              <a:t>，所以此处输入</a:t>
            </a:r>
            <a:r>
              <a:rPr lang="zh-CN" altLang="en-US" sz="2800" dirty="0">
                <a:latin typeface="Arial" panose="020B0604020202020204" pitchFamily="34" charset="0"/>
              </a:rPr>
              <a:t>“</a:t>
            </a:r>
            <a:r>
              <a:rPr lang="en-US" altLang="zh-CN" sz="2800" dirty="0"/>
              <a:t>1</a:t>
            </a:r>
            <a:r>
              <a:rPr lang="en-US" altLang="zh-CN" sz="2800" dirty="0">
                <a:latin typeface="Arial" panose="020B0604020202020204" pitchFamily="34" charset="0"/>
              </a:rPr>
              <a:t>”</a:t>
            </a:r>
            <a:r>
              <a:rPr lang="zh-CN" altLang="en-US" sz="2800" dirty="0"/>
              <a:t>。</a:t>
            </a:r>
          </a:p>
        </p:txBody>
      </p:sp>
      <p:pic>
        <p:nvPicPr>
          <p:cNvPr id="130054" name="Picture 6">
            <a:extLst>
              <a:ext uri="{FF2B5EF4-FFF2-40B4-BE49-F238E27FC236}">
                <a16:creationId xmlns:a16="http://schemas.microsoft.com/office/drawing/2014/main" id="{4C1CC11C-764C-4C01-89B4-101CA6B68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643" y="1484784"/>
            <a:ext cx="6970713"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5" name="Picture 7">
            <a:extLst>
              <a:ext uri="{FF2B5EF4-FFF2-40B4-BE49-F238E27FC236}">
                <a16:creationId xmlns:a16="http://schemas.microsoft.com/office/drawing/2014/main" id="{233C2893-5969-49B5-A3DF-5B2A5C0DA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343" y="2635722"/>
            <a:ext cx="428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checkerboard(across)">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checkerboard(across)">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checkerboard(across)">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checkerboard(across)">
                                      <p:cBhvr>
                                        <p:cTn id="22"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F2BFDCAE-0AFD-4906-A8F5-EDA3CF4D1127}"/>
              </a:ext>
            </a:extLst>
          </p:cNvPr>
          <p:cNvSpPr>
            <a:spLocks noGrp="1" noChangeArrowheads="1"/>
          </p:cNvSpPr>
          <p:nvPr>
            <p:ph type="title"/>
          </p:nvPr>
        </p:nvSpPr>
        <p:spPr/>
        <p:txBody>
          <a:bodyPr/>
          <a:lstStyle/>
          <a:p>
            <a:r>
              <a:rPr lang="en-US" altLang="zh-CN" dirty="0"/>
              <a:t>3. </a:t>
            </a:r>
            <a:r>
              <a:rPr lang="zh-CN" altLang="en-US" dirty="0"/>
              <a:t>连接</a:t>
            </a:r>
          </a:p>
        </p:txBody>
      </p:sp>
      <p:sp>
        <p:nvSpPr>
          <p:cNvPr id="131075" name="Rectangle 3">
            <a:extLst>
              <a:ext uri="{FF2B5EF4-FFF2-40B4-BE49-F238E27FC236}">
                <a16:creationId xmlns:a16="http://schemas.microsoft.com/office/drawing/2014/main" id="{A16C0EFD-155C-4D9B-8E6C-86D40C897FD7}"/>
              </a:ext>
            </a:extLst>
          </p:cNvPr>
          <p:cNvSpPr>
            <a:spLocks noGrp="1" noChangeArrowheads="1"/>
          </p:cNvSpPr>
          <p:nvPr>
            <p:ph type="body" idx="1"/>
          </p:nvPr>
        </p:nvSpPr>
        <p:spPr>
          <a:xfrm>
            <a:off x="683568" y="3562596"/>
            <a:ext cx="8003232" cy="2551112"/>
          </a:xfrm>
        </p:spPr>
        <p:txBody>
          <a:bodyPr/>
          <a:lstStyle/>
          <a:p>
            <a:pPr marL="0" indent="0">
              <a:buNone/>
            </a:pPr>
            <a:r>
              <a:rPr lang="zh-CN" altLang="en-US" sz="2400" dirty="0"/>
              <a:t>输入要连接的目标文件名后，按</a:t>
            </a:r>
            <a:r>
              <a:rPr lang="en-US" altLang="zh-CN" sz="2400" dirty="0"/>
              <a:t>Enter</a:t>
            </a:r>
            <a:r>
              <a:rPr lang="zh-CN" altLang="en-US" sz="2400" dirty="0"/>
              <a:t>键。</a:t>
            </a:r>
          </a:p>
          <a:p>
            <a:pPr marL="0" indent="0">
              <a:buNone/>
            </a:pPr>
            <a:r>
              <a:rPr lang="zh-CN" altLang="en-US" sz="2400" dirty="0"/>
              <a:t>可执行文件是我们对一个程序进行连接要得到的最终结果。</a:t>
            </a:r>
          </a:p>
          <a:p>
            <a:pPr marL="0" indent="0">
              <a:buNone/>
            </a:pPr>
            <a:r>
              <a:rPr lang="zh-CN" altLang="en-US" sz="2400" dirty="0"/>
              <a:t>连接程序默认要输出的可执行文件名为 </a:t>
            </a:r>
            <a:r>
              <a:rPr lang="en-US" altLang="zh-CN" sz="2400" dirty="0"/>
              <a:t>1.EXE </a:t>
            </a:r>
            <a:r>
              <a:rPr lang="zh-CN" altLang="en-US" sz="2400" dirty="0"/>
              <a:t>，所以可以不必再另行指定文件名。</a:t>
            </a:r>
          </a:p>
          <a:p>
            <a:pPr marL="0" indent="0">
              <a:buNone/>
            </a:pPr>
            <a:r>
              <a:rPr lang="zh-CN" altLang="en-US" sz="2400" dirty="0"/>
              <a:t>直接按 </a:t>
            </a:r>
            <a:r>
              <a:rPr lang="en-US" altLang="zh-CN" sz="2400" dirty="0"/>
              <a:t>Enter </a:t>
            </a:r>
            <a:r>
              <a:rPr lang="zh-CN" altLang="en-US" sz="2400" dirty="0"/>
              <a:t>键，使用连接程序设定的可执行文件名。</a:t>
            </a:r>
          </a:p>
        </p:txBody>
      </p:sp>
      <p:pic>
        <p:nvPicPr>
          <p:cNvPr id="131077" name="Picture 5">
            <a:extLst>
              <a:ext uri="{FF2B5EF4-FFF2-40B4-BE49-F238E27FC236}">
                <a16:creationId xmlns:a16="http://schemas.microsoft.com/office/drawing/2014/main" id="{DAF9AC17-8FB7-482A-B7BA-500F8A805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970713"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checkerboard(across)">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checkerboard(across)">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checkerboard(across)">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checkerboard(across)">
                                      <p:cBhvr>
                                        <p:cTn id="22" dur="5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C8407B30-A4BE-4106-9FF4-A41C8777E4C7}"/>
              </a:ext>
            </a:extLst>
          </p:cNvPr>
          <p:cNvSpPr>
            <a:spLocks noGrp="1" noChangeArrowheads="1"/>
          </p:cNvSpPr>
          <p:nvPr>
            <p:ph type="title"/>
          </p:nvPr>
        </p:nvSpPr>
        <p:spPr/>
        <p:txBody>
          <a:bodyPr/>
          <a:lstStyle/>
          <a:p>
            <a:r>
              <a:rPr lang="en-US" altLang="zh-CN" dirty="0"/>
              <a:t>3. </a:t>
            </a:r>
            <a:r>
              <a:rPr lang="zh-CN" altLang="en-US" dirty="0"/>
              <a:t>连接</a:t>
            </a:r>
          </a:p>
        </p:txBody>
      </p:sp>
      <p:sp>
        <p:nvSpPr>
          <p:cNvPr id="132099" name="Rectangle 3">
            <a:extLst>
              <a:ext uri="{FF2B5EF4-FFF2-40B4-BE49-F238E27FC236}">
                <a16:creationId xmlns:a16="http://schemas.microsoft.com/office/drawing/2014/main" id="{4FA194D9-3DAB-4196-8830-6E647CBB4A65}"/>
              </a:ext>
            </a:extLst>
          </p:cNvPr>
          <p:cNvSpPr>
            <a:spLocks noGrp="1" noChangeArrowheads="1"/>
          </p:cNvSpPr>
          <p:nvPr>
            <p:ph type="body" idx="1"/>
          </p:nvPr>
        </p:nvSpPr>
        <p:spPr>
          <a:xfrm>
            <a:off x="827584" y="3429000"/>
            <a:ext cx="6970712" cy="2017713"/>
          </a:xfrm>
        </p:spPr>
        <p:txBody>
          <a:bodyPr/>
          <a:lstStyle/>
          <a:p>
            <a:pPr marL="0" indent="0">
              <a:buNone/>
            </a:pPr>
            <a:r>
              <a:rPr lang="zh-CN" altLang="en-US" sz="2800" dirty="0"/>
              <a:t>映像文件是连接程序将目标文件连接为可执行文件过程中产生的中间结果。</a:t>
            </a:r>
          </a:p>
          <a:p>
            <a:pPr marL="0" indent="0">
              <a:buNone/>
            </a:pPr>
            <a:r>
              <a:rPr lang="zh-CN" altLang="en-US" sz="2800" dirty="0"/>
              <a:t>可以不生成这个文件，直接按 </a:t>
            </a:r>
            <a:r>
              <a:rPr lang="en-US" altLang="zh-CN" sz="2800" dirty="0"/>
              <a:t>Enter </a:t>
            </a:r>
            <a:r>
              <a:rPr lang="zh-CN" altLang="en-US" sz="2800" dirty="0"/>
              <a:t>键即可。</a:t>
            </a:r>
          </a:p>
        </p:txBody>
      </p:sp>
      <p:pic>
        <p:nvPicPr>
          <p:cNvPr id="132102" name="Picture 6">
            <a:extLst>
              <a:ext uri="{FF2B5EF4-FFF2-40B4-BE49-F238E27FC236}">
                <a16:creationId xmlns:a16="http://schemas.microsoft.com/office/drawing/2014/main" id="{F66E5A4B-8D54-4241-B60D-862F47FB0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697071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checkerboard(across)">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checkerboard(across)">
                                      <p:cBhvr>
                                        <p:cTn id="12" dur="500"/>
                                        <p:tgtEl>
                                          <p:spTgt spid="132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8E00C46-3B07-4834-B17C-FCED44579372}"/>
              </a:ext>
            </a:extLst>
          </p:cNvPr>
          <p:cNvSpPr>
            <a:spLocks noGrp="1" noChangeArrowheads="1"/>
          </p:cNvSpPr>
          <p:nvPr>
            <p:ph type="title"/>
          </p:nvPr>
        </p:nvSpPr>
        <p:spPr/>
        <p:txBody>
          <a:bodyPr/>
          <a:lstStyle/>
          <a:p>
            <a:r>
              <a:rPr lang="en-US" altLang="zh-CN" dirty="0"/>
              <a:t>3. </a:t>
            </a:r>
            <a:r>
              <a:rPr lang="zh-CN" altLang="en-US" dirty="0"/>
              <a:t>连接</a:t>
            </a:r>
          </a:p>
        </p:txBody>
      </p:sp>
      <p:sp>
        <p:nvSpPr>
          <p:cNvPr id="133123" name="Rectangle 3">
            <a:extLst>
              <a:ext uri="{FF2B5EF4-FFF2-40B4-BE49-F238E27FC236}">
                <a16:creationId xmlns:a16="http://schemas.microsoft.com/office/drawing/2014/main" id="{9FD687A1-4A3A-4DB4-A417-0D64403CE07A}"/>
              </a:ext>
            </a:extLst>
          </p:cNvPr>
          <p:cNvSpPr>
            <a:spLocks noGrp="1" noChangeArrowheads="1"/>
          </p:cNvSpPr>
          <p:nvPr>
            <p:ph type="body" idx="1"/>
          </p:nvPr>
        </p:nvSpPr>
        <p:spPr>
          <a:xfrm>
            <a:off x="971600" y="3890411"/>
            <a:ext cx="7351712" cy="2246312"/>
          </a:xfrm>
        </p:spPr>
        <p:txBody>
          <a:bodyPr/>
          <a:lstStyle/>
          <a:p>
            <a:pPr marL="0" indent="0">
              <a:lnSpc>
                <a:spcPct val="90000"/>
              </a:lnSpc>
              <a:buNone/>
            </a:pPr>
            <a:r>
              <a:rPr lang="zh-CN" altLang="en-US" sz="2400" dirty="0"/>
              <a:t>连接程序提示输入库文件的名称。</a:t>
            </a:r>
          </a:p>
          <a:p>
            <a:pPr marL="0" indent="0">
              <a:lnSpc>
                <a:spcPct val="90000"/>
              </a:lnSpc>
              <a:buNone/>
            </a:pPr>
            <a:r>
              <a:rPr lang="zh-CN" altLang="en-US" sz="2400" dirty="0"/>
              <a:t>库文件里包含了一些可以调用的子程序，如果该程序调用了某一个库文件中的子程序，就需要在连接的时候，将这个库文件和 目标文件连接到一起，生成可执行文件。</a:t>
            </a:r>
          </a:p>
          <a:p>
            <a:pPr marL="0" indent="0">
              <a:lnSpc>
                <a:spcPct val="90000"/>
              </a:lnSpc>
              <a:buNone/>
            </a:pPr>
            <a:r>
              <a:rPr lang="zh-CN" altLang="en-US" sz="2400" dirty="0"/>
              <a:t>如果没有调用任何子程序，直接按</a:t>
            </a:r>
            <a:r>
              <a:rPr lang="en-US" altLang="zh-CN" sz="2400" dirty="0"/>
              <a:t>Enter</a:t>
            </a:r>
            <a:r>
              <a:rPr lang="zh-CN" altLang="en-US" sz="2400" dirty="0"/>
              <a:t>键即可。</a:t>
            </a:r>
          </a:p>
        </p:txBody>
      </p:sp>
      <p:pic>
        <p:nvPicPr>
          <p:cNvPr id="133125" name="Picture 5">
            <a:extLst>
              <a:ext uri="{FF2B5EF4-FFF2-40B4-BE49-F238E27FC236}">
                <a16:creationId xmlns:a16="http://schemas.microsoft.com/office/drawing/2014/main" id="{1291BA12-B783-454E-ACC6-C0CC00256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73048"/>
            <a:ext cx="7226501" cy="212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checkerboard(across)">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checkerboard(across)">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checkerboard(across)">
                                      <p:cBhvr>
                                        <p:cTn id="17" dur="5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3F71D402-AE3A-4096-BFDB-8B7609CB474D}"/>
              </a:ext>
            </a:extLst>
          </p:cNvPr>
          <p:cNvSpPr>
            <a:spLocks noGrp="1" noChangeArrowheads="1"/>
          </p:cNvSpPr>
          <p:nvPr>
            <p:ph type="title"/>
          </p:nvPr>
        </p:nvSpPr>
        <p:spPr/>
        <p:txBody>
          <a:bodyPr/>
          <a:lstStyle/>
          <a:p>
            <a:r>
              <a:rPr lang="en-US" altLang="zh-CN" dirty="0"/>
              <a:t>3. </a:t>
            </a:r>
            <a:r>
              <a:rPr lang="zh-CN" altLang="en-US" dirty="0"/>
              <a:t>连接</a:t>
            </a:r>
          </a:p>
        </p:txBody>
      </p:sp>
      <p:sp>
        <p:nvSpPr>
          <p:cNvPr id="134147" name="Rectangle 3">
            <a:extLst>
              <a:ext uri="{FF2B5EF4-FFF2-40B4-BE49-F238E27FC236}">
                <a16:creationId xmlns:a16="http://schemas.microsoft.com/office/drawing/2014/main" id="{B555006D-1246-42C1-82B0-9268D6FC94BC}"/>
              </a:ext>
            </a:extLst>
          </p:cNvPr>
          <p:cNvSpPr>
            <a:spLocks noGrp="1" noChangeArrowheads="1"/>
          </p:cNvSpPr>
          <p:nvPr>
            <p:ph type="body" idx="1"/>
          </p:nvPr>
        </p:nvSpPr>
        <p:spPr>
          <a:xfrm>
            <a:off x="819201" y="4532115"/>
            <a:ext cx="7123112" cy="1524000"/>
          </a:xfrm>
        </p:spPr>
        <p:txBody>
          <a:bodyPr/>
          <a:lstStyle/>
          <a:p>
            <a:pPr marL="0" indent="0">
              <a:buNone/>
            </a:pPr>
            <a:r>
              <a:rPr lang="zh-CN" altLang="en-US" sz="2800" dirty="0"/>
              <a:t>对目标文件的连接结束，连接程序输出的最后一行提示这个程序有一个警告错误：</a:t>
            </a:r>
            <a:r>
              <a:rPr lang="zh-CN" altLang="en-US" sz="2800" dirty="0">
                <a:latin typeface="Arial" panose="020B0604020202020204" pitchFamily="34" charset="0"/>
              </a:rPr>
              <a:t>“</a:t>
            </a:r>
            <a:r>
              <a:rPr lang="zh-CN" altLang="en-US" sz="2800" dirty="0"/>
              <a:t>没有栈段</a:t>
            </a:r>
            <a:r>
              <a:rPr lang="zh-CN" altLang="en-US" sz="2800" dirty="0">
                <a:latin typeface="Arial" panose="020B0604020202020204" pitchFamily="34" charset="0"/>
              </a:rPr>
              <a:t>”</a:t>
            </a:r>
            <a:r>
              <a:rPr lang="zh-CN" altLang="en-US" sz="2800" dirty="0"/>
              <a:t> ，可这个警告。</a:t>
            </a:r>
          </a:p>
        </p:txBody>
      </p:sp>
      <p:pic>
        <p:nvPicPr>
          <p:cNvPr id="134149" name="Picture 5">
            <a:extLst>
              <a:ext uri="{FF2B5EF4-FFF2-40B4-BE49-F238E27FC236}">
                <a16:creationId xmlns:a16="http://schemas.microsoft.com/office/drawing/2014/main" id="{E5FC22C9-8CD4-4CC2-B10C-FAB8B4ACA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6970713"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checkerboard(across)">
                                      <p:cBhvr>
                                        <p:cTn id="7" dur="500"/>
                                        <p:tgtEl>
                                          <p:spTgt spid="134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6B1A1FD-B257-425C-86FA-1CA4553A6DF0}"/>
              </a:ext>
            </a:extLst>
          </p:cNvPr>
          <p:cNvSpPr>
            <a:spLocks noGrp="1" noChangeArrowheads="1"/>
          </p:cNvSpPr>
          <p:nvPr>
            <p:ph type="title"/>
          </p:nvPr>
        </p:nvSpPr>
        <p:spPr/>
        <p:txBody>
          <a:bodyPr/>
          <a:lstStyle/>
          <a:p>
            <a:r>
              <a:rPr lang="en-US" altLang="zh-CN" dirty="0"/>
              <a:t>3. </a:t>
            </a:r>
            <a:r>
              <a:rPr lang="zh-CN" altLang="en-US" dirty="0"/>
              <a:t>连接的作用</a:t>
            </a:r>
          </a:p>
        </p:txBody>
      </p:sp>
      <p:sp>
        <p:nvSpPr>
          <p:cNvPr id="125955" name="Rectangle 3">
            <a:extLst>
              <a:ext uri="{FF2B5EF4-FFF2-40B4-BE49-F238E27FC236}">
                <a16:creationId xmlns:a16="http://schemas.microsoft.com/office/drawing/2014/main" id="{7BA7E524-114C-40EE-BF72-4E5BC2923D72}"/>
              </a:ext>
            </a:extLst>
          </p:cNvPr>
          <p:cNvSpPr>
            <a:spLocks noGrp="1" noChangeArrowheads="1"/>
          </p:cNvSpPr>
          <p:nvPr>
            <p:ph type="body" idx="1"/>
          </p:nvPr>
        </p:nvSpPr>
        <p:spPr>
          <a:xfrm>
            <a:off x="457200" y="1124744"/>
            <a:ext cx="8229600" cy="4104456"/>
          </a:xfrm>
        </p:spPr>
        <p:txBody>
          <a:bodyPr/>
          <a:lstStyle/>
          <a:p>
            <a:pPr marL="0" indent="0">
              <a:buNone/>
            </a:pPr>
            <a:r>
              <a:rPr lang="zh-CN" altLang="en-US" dirty="0"/>
              <a:t>通过对 </a:t>
            </a:r>
            <a:r>
              <a:rPr lang="en-US" altLang="zh-CN" dirty="0"/>
              <a:t>1.obj </a:t>
            </a:r>
            <a:r>
              <a:rPr lang="zh-CN" altLang="en-US" dirty="0"/>
              <a:t>进行连接得到了一个新的文件 </a:t>
            </a:r>
            <a:r>
              <a:rPr lang="en-US" altLang="zh-CN" dirty="0"/>
              <a:t>1.exe </a:t>
            </a:r>
            <a:r>
              <a:rPr lang="zh-CN" altLang="en-US" dirty="0"/>
              <a:t>。连接的作用是什么呢？</a:t>
            </a:r>
            <a:endParaRPr lang="en-US" altLang="zh-CN" dirty="0"/>
          </a:p>
          <a:p>
            <a:pPr lvl="1"/>
            <a:r>
              <a:rPr lang="zh-CN" altLang="en-US" sz="2400" dirty="0"/>
              <a:t>当源程序很大时，可分为多个源程序文件来编译，每个源程序编译成为机器码目标文件后，再用连接程序将它们连接到一起，生成一个</a:t>
            </a:r>
            <a:r>
              <a:rPr lang="zh-CN" altLang="en-US" sz="2400" dirty="0">
                <a:solidFill>
                  <a:srgbClr val="0070C0"/>
                </a:solidFill>
              </a:rPr>
              <a:t>最终的统一编址的</a:t>
            </a:r>
            <a:r>
              <a:rPr lang="zh-CN" altLang="en-US" sz="2400" dirty="0"/>
              <a:t>可执行文件；</a:t>
            </a:r>
          </a:p>
          <a:p>
            <a:pPr lvl="1"/>
            <a:r>
              <a:rPr lang="zh-CN" altLang="en-US" sz="2400" dirty="0"/>
              <a:t>程序中调用了某个库文件中的子程序，需要将这个库文件和该程序生成的目标文件连接到一起，生成一个可执行文件；</a:t>
            </a:r>
          </a:p>
          <a:p>
            <a:pPr marL="0" indent="0">
              <a:buNone/>
            </a:pP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6BB5D-0BB5-42B8-9096-E06FD2A0E74E}"/>
              </a:ext>
            </a:extLst>
          </p:cNvPr>
          <p:cNvSpPr>
            <a:spLocks noGrp="1"/>
          </p:cNvSpPr>
          <p:nvPr>
            <p:ph type="title"/>
          </p:nvPr>
        </p:nvSpPr>
        <p:spPr/>
        <p:txBody>
          <a:bodyPr/>
          <a:lstStyle/>
          <a:p>
            <a:r>
              <a:rPr lang="en-US" altLang="zh-CN" dirty="0"/>
              <a:t>4. </a:t>
            </a:r>
            <a:r>
              <a:rPr lang="zh-CN" altLang="en-US" dirty="0"/>
              <a:t>运行</a:t>
            </a:r>
          </a:p>
        </p:txBody>
      </p:sp>
      <p:sp>
        <p:nvSpPr>
          <p:cNvPr id="3" name="内容占位符 2">
            <a:extLst>
              <a:ext uri="{FF2B5EF4-FFF2-40B4-BE49-F238E27FC236}">
                <a16:creationId xmlns:a16="http://schemas.microsoft.com/office/drawing/2014/main" id="{FC74E8C3-9381-47B1-AF3C-244A48A6397D}"/>
              </a:ext>
            </a:extLst>
          </p:cNvPr>
          <p:cNvSpPr>
            <a:spLocks noGrp="1"/>
          </p:cNvSpPr>
          <p:nvPr>
            <p:ph idx="1"/>
          </p:nvPr>
        </p:nvSpPr>
        <p:spPr/>
        <p:txBody>
          <a:bodyPr/>
          <a:lstStyle/>
          <a:p>
            <a:pPr marL="0" indent="0">
              <a:buNone/>
            </a:pPr>
            <a:r>
              <a:rPr lang="zh-CN" altLang="en-US" dirty="0"/>
              <a:t>（</a:t>
            </a:r>
            <a:r>
              <a:rPr lang="en-US" altLang="zh-CN" dirty="0"/>
              <a:t>1</a:t>
            </a:r>
            <a:r>
              <a:rPr lang="zh-CN" altLang="en-US" dirty="0"/>
              <a:t>）在类</a:t>
            </a:r>
            <a:r>
              <a:rPr lang="en-US" altLang="zh-CN" dirty="0"/>
              <a:t>DOS</a:t>
            </a:r>
            <a:r>
              <a:rPr lang="zh-CN" altLang="en-US" dirty="0"/>
              <a:t>环境中直接执行 </a:t>
            </a:r>
            <a:r>
              <a:rPr lang="en-US" altLang="zh-CN" dirty="0"/>
              <a:t>1.exe </a:t>
            </a:r>
            <a:r>
              <a:rPr lang="zh-CN" altLang="en-US" dirty="0"/>
              <a:t>时，是正在运行的</a:t>
            </a:r>
            <a:r>
              <a:rPr lang="en-US" altLang="zh-CN" dirty="0"/>
              <a:t>command</a:t>
            </a:r>
            <a:r>
              <a:rPr lang="zh-CN" altLang="en-US" dirty="0"/>
              <a:t>将</a:t>
            </a:r>
            <a:r>
              <a:rPr lang="en-US" altLang="zh-CN" dirty="0"/>
              <a:t>1.exe</a:t>
            </a:r>
            <a:r>
              <a:rPr lang="zh-CN" altLang="en-US" dirty="0"/>
              <a:t>中的程序加载入内存。</a:t>
            </a:r>
          </a:p>
          <a:p>
            <a:pPr marL="0" indent="0">
              <a:buNone/>
            </a:pPr>
            <a:r>
              <a:rPr lang="zh-CN" altLang="en-US" dirty="0"/>
              <a:t>（</a:t>
            </a:r>
            <a:r>
              <a:rPr lang="en-US" altLang="zh-CN" dirty="0"/>
              <a:t>2</a:t>
            </a:r>
            <a:r>
              <a:rPr lang="zh-CN" altLang="en-US" dirty="0"/>
              <a:t>）</a:t>
            </a:r>
            <a:r>
              <a:rPr lang="en-US" altLang="zh-CN" dirty="0"/>
              <a:t>command</a:t>
            </a:r>
            <a:r>
              <a:rPr lang="zh-CN" altLang="en-US" dirty="0"/>
              <a:t>设置</a:t>
            </a:r>
            <a:r>
              <a:rPr lang="en-US" altLang="zh-CN" dirty="0"/>
              <a:t>CPU</a:t>
            </a:r>
            <a:r>
              <a:rPr lang="zh-CN" altLang="en-US" dirty="0"/>
              <a:t>的</a:t>
            </a:r>
            <a:r>
              <a:rPr lang="en-US" altLang="zh-CN" dirty="0"/>
              <a:t>CS:IP</a:t>
            </a:r>
            <a:r>
              <a:rPr lang="zh-CN" altLang="en-US" dirty="0"/>
              <a:t>指向程序的第一条指令（即程序的入口），从而使程序得以运行。</a:t>
            </a:r>
          </a:p>
          <a:p>
            <a:pPr marL="0" indent="0">
              <a:buNone/>
            </a:pPr>
            <a:r>
              <a:rPr lang="zh-CN" altLang="en-US" dirty="0"/>
              <a:t>（</a:t>
            </a:r>
            <a:r>
              <a:rPr lang="en-US" altLang="zh-CN" dirty="0"/>
              <a:t>3</a:t>
            </a:r>
            <a:r>
              <a:rPr lang="zh-CN" altLang="en-US" dirty="0"/>
              <a:t>）程序运行结束后，返回到</a:t>
            </a:r>
            <a:r>
              <a:rPr lang="en-US" altLang="zh-CN" dirty="0"/>
              <a:t>command</a:t>
            </a:r>
            <a:r>
              <a:rPr lang="zh-CN" altLang="en-US" dirty="0"/>
              <a:t>中，</a:t>
            </a:r>
            <a:r>
              <a:rPr lang="en-US" altLang="zh-CN" dirty="0"/>
              <a:t>CPU</a:t>
            </a:r>
            <a:r>
              <a:rPr lang="zh-CN" altLang="en-US" dirty="0"/>
              <a:t>继续运行</a:t>
            </a:r>
            <a:r>
              <a:rPr lang="en-US" altLang="zh-CN" dirty="0"/>
              <a:t>command</a:t>
            </a:r>
            <a:r>
              <a:rPr lang="zh-CN" altLang="en-US" dirty="0"/>
              <a:t>。</a:t>
            </a:r>
          </a:p>
          <a:p>
            <a:endParaRPr lang="zh-CN" altLang="en-US" dirty="0"/>
          </a:p>
        </p:txBody>
      </p:sp>
    </p:spTree>
    <p:extLst>
      <p:ext uri="{BB962C8B-B14F-4D97-AF65-F5344CB8AC3E}">
        <p14:creationId xmlns:p14="http://schemas.microsoft.com/office/powerpoint/2010/main" val="217481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6146">
            <a:extLst>
              <a:ext uri="{FF2B5EF4-FFF2-40B4-BE49-F238E27FC236}">
                <a16:creationId xmlns:a16="http://schemas.microsoft.com/office/drawing/2014/main" id="{CE476213-3DDC-4D7E-A895-78C2550300CC}"/>
              </a:ext>
            </a:extLst>
          </p:cNvPr>
          <p:cNvSpPr>
            <a:spLocks noGrp="1" noChangeArrowheads="1"/>
          </p:cNvSpPr>
          <p:nvPr>
            <p:ph idx="1"/>
          </p:nvPr>
        </p:nvSpPr>
        <p:spPr>
          <a:xfrm>
            <a:off x="228600" y="1169988"/>
            <a:ext cx="8686800" cy="4648200"/>
          </a:xfrm>
        </p:spPr>
        <p:txBody>
          <a:bodyPr/>
          <a:lstStyle/>
          <a:p>
            <a:pPr marL="0" indent="0">
              <a:buNone/>
            </a:pPr>
            <a:r>
              <a:rPr lang="en-US" altLang="zh-CN" dirty="0"/>
              <a:t>2. </a:t>
            </a:r>
            <a:r>
              <a:rPr lang="zh-CN" altLang="en-US" dirty="0"/>
              <a:t>地址码</a:t>
            </a:r>
            <a:endParaRPr lang="en-US" altLang="zh-CN" dirty="0"/>
          </a:p>
          <a:p>
            <a:r>
              <a:rPr lang="zh-CN" altLang="en-US" dirty="0"/>
              <a:t>指定源操作数、目的操作数、下一条指令地址</a:t>
            </a:r>
          </a:p>
          <a:p>
            <a:pPr lvl="1"/>
            <a:r>
              <a:rPr lang="zh-CN" altLang="en-US" dirty="0"/>
              <a:t>地址</a:t>
            </a:r>
            <a:r>
              <a:rPr lang="en-US" altLang="zh-CN" dirty="0"/>
              <a:t>(</a:t>
            </a:r>
            <a:r>
              <a:rPr lang="zh-CN" altLang="en-US" dirty="0"/>
              <a:t>操作数位置</a:t>
            </a:r>
            <a:r>
              <a:rPr lang="en-US" altLang="zh-CN" dirty="0"/>
              <a:t>)</a:t>
            </a:r>
            <a:r>
              <a:rPr lang="zh-CN" altLang="en-US" dirty="0"/>
              <a:t>：</a:t>
            </a:r>
            <a:r>
              <a:rPr lang="zh-CN" altLang="en-US" dirty="0">
                <a:solidFill>
                  <a:srgbClr val="0070C0"/>
                </a:solidFill>
              </a:rPr>
              <a:t>主存、通用寄存器、</a:t>
            </a:r>
            <a:r>
              <a:rPr lang="en-US" altLang="zh-CN" dirty="0">
                <a:solidFill>
                  <a:srgbClr val="0070C0"/>
                </a:solidFill>
              </a:rPr>
              <a:t>I/O</a:t>
            </a:r>
            <a:r>
              <a:rPr lang="zh-CN" altLang="en-US" dirty="0">
                <a:solidFill>
                  <a:srgbClr val="0070C0"/>
                </a:solidFill>
              </a:rPr>
              <a:t>端口</a:t>
            </a:r>
          </a:p>
          <a:p>
            <a:r>
              <a:rPr lang="zh-CN" altLang="en-US" dirty="0"/>
              <a:t>地址码格式</a:t>
            </a:r>
            <a:r>
              <a:rPr lang="en-US" altLang="zh-CN" dirty="0"/>
              <a:t>(</a:t>
            </a:r>
            <a:r>
              <a:rPr lang="zh-CN" altLang="en-US" sz="2000" b="1" dirty="0">
                <a:latin typeface="楷体_GB2312" pitchFamily="49" charset="-122"/>
              </a:rPr>
              <a:t>根据一条指令中有几个操作数地址，可将该指令称为几操作数指令或几地址指令</a:t>
            </a:r>
            <a:r>
              <a:rPr lang="en-US" altLang="zh-CN" dirty="0"/>
              <a:t>)</a:t>
            </a:r>
          </a:p>
          <a:p>
            <a:pPr lvl="1"/>
            <a:r>
              <a:rPr lang="en-US" altLang="zh-CN" dirty="0"/>
              <a:t>4</a:t>
            </a:r>
            <a:r>
              <a:rPr lang="zh-CN" altLang="en-US" dirty="0"/>
              <a:t>地址指令：</a:t>
            </a:r>
            <a:r>
              <a:rPr lang="en-US" altLang="zh-CN" dirty="0"/>
              <a:t>op rs1, rs2, </a:t>
            </a:r>
            <a:r>
              <a:rPr lang="en-US" altLang="zh-CN" dirty="0" err="1"/>
              <a:t>rd</a:t>
            </a:r>
            <a:r>
              <a:rPr lang="en-US" altLang="zh-CN" dirty="0"/>
              <a:t>, </a:t>
            </a:r>
            <a:r>
              <a:rPr lang="en-US" altLang="zh-CN" dirty="0" err="1"/>
              <a:t>ni</a:t>
            </a:r>
            <a:endParaRPr lang="en-US" altLang="zh-CN" dirty="0"/>
          </a:p>
          <a:p>
            <a:pPr lvl="1"/>
            <a:r>
              <a:rPr lang="en-US" altLang="zh-CN" dirty="0"/>
              <a:t>3</a:t>
            </a:r>
            <a:r>
              <a:rPr lang="zh-CN" altLang="en-US" dirty="0"/>
              <a:t>地址指令：</a:t>
            </a:r>
            <a:r>
              <a:rPr lang="en-US" altLang="zh-CN" dirty="0"/>
              <a:t>op rs1, rs2, </a:t>
            </a:r>
            <a:r>
              <a:rPr lang="en-US" altLang="zh-CN" dirty="0" err="1"/>
              <a:t>rd</a:t>
            </a:r>
            <a:r>
              <a:rPr lang="zh-CN" altLang="en-US" dirty="0"/>
              <a:t>；  </a:t>
            </a:r>
            <a:r>
              <a:rPr lang="en-US" altLang="zh-CN" dirty="0" err="1"/>
              <a:t>ni</a:t>
            </a:r>
            <a:r>
              <a:rPr lang="zh-CN" altLang="en-US" dirty="0"/>
              <a:t>在</a:t>
            </a:r>
            <a:r>
              <a:rPr lang="en-US" altLang="zh-CN" dirty="0"/>
              <a:t>PC</a:t>
            </a:r>
            <a:r>
              <a:rPr lang="zh-CN" altLang="en-US" dirty="0"/>
              <a:t>中</a:t>
            </a:r>
          </a:p>
          <a:p>
            <a:pPr lvl="1"/>
            <a:r>
              <a:rPr lang="en-US" altLang="zh-CN" dirty="0"/>
              <a:t>2</a:t>
            </a:r>
            <a:r>
              <a:rPr lang="zh-CN" altLang="en-US" dirty="0"/>
              <a:t>地址指令：</a:t>
            </a:r>
            <a:r>
              <a:rPr lang="en-US" altLang="zh-CN" dirty="0"/>
              <a:t>op rs1, rs2</a:t>
            </a:r>
            <a:r>
              <a:rPr lang="zh-CN" altLang="en-US" dirty="0"/>
              <a:t>；       </a:t>
            </a:r>
            <a:r>
              <a:rPr lang="en-US" altLang="zh-CN" dirty="0" err="1"/>
              <a:t>rd</a:t>
            </a:r>
            <a:r>
              <a:rPr lang="en-US" altLang="zh-CN" dirty="0"/>
              <a:t>=rs1 or ACC</a:t>
            </a:r>
          </a:p>
          <a:p>
            <a:pPr lvl="1"/>
            <a:r>
              <a:rPr lang="en-US" altLang="zh-CN" dirty="0"/>
              <a:t>1</a:t>
            </a:r>
            <a:r>
              <a:rPr lang="zh-CN" altLang="en-US" dirty="0"/>
              <a:t>地址指令：</a:t>
            </a:r>
            <a:r>
              <a:rPr lang="en-US" altLang="zh-CN" dirty="0"/>
              <a:t>op rs2</a:t>
            </a:r>
            <a:r>
              <a:rPr lang="zh-CN" altLang="en-US" dirty="0"/>
              <a:t>；         </a:t>
            </a:r>
            <a:r>
              <a:rPr lang="en-US" altLang="zh-CN" dirty="0"/>
              <a:t>rs1=ACC</a:t>
            </a:r>
            <a:r>
              <a:rPr lang="zh-CN" altLang="en-US" dirty="0"/>
              <a:t>，</a:t>
            </a:r>
            <a:r>
              <a:rPr lang="en-US" altLang="zh-CN" dirty="0" err="1"/>
              <a:t>rd</a:t>
            </a:r>
            <a:r>
              <a:rPr lang="en-US" altLang="zh-CN" dirty="0"/>
              <a:t>=ACC</a:t>
            </a:r>
          </a:p>
          <a:p>
            <a:pPr lvl="1"/>
            <a:r>
              <a:rPr lang="en-US" altLang="zh-CN" dirty="0"/>
              <a:t>0</a:t>
            </a:r>
            <a:r>
              <a:rPr lang="zh-CN" altLang="en-US" dirty="0"/>
              <a:t>地址指令：</a:t>
            </a:r>
            <a:r>
              <a:rPr lang="en-US" altLang="zh-CN" dirty="0"/>
              <a:t>op</a:t>
            </a:r>
            <a:r>
              <a:rPr lang="zh-CN" altLang="en-US" dirty="0"/>
              <a:t>；               堆栈操作</a:t>
            </a:r>
          </a:p>
        </p:txBody>
      </p:sp>
      <p:sp>
        <p:nvSpPr>
          <p:cNvPr id="27651" name="灯片编号占位符 2">
            <a:extLst>
              <a:ext uri="{FF2B5EF4-FFF2-40B4-BE49-F238E27FC236}">
                <a16:creationId xmlns:a16="http://schemas.microsoft.com/office/drawing/2014/main" id="{DE72D651-F878-4204-8816-93CCBAE6FB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E2E8B98-4B77-4445-8C43-DADE56828409}" type="slidenum">
              <a:rPr lang="zh-CN" altLang="en-US" sz="1400" smtClean="0"/>
              <a:pPr/>
              <a:t>15</a:t>
            </a:fld>
            <a:r>
              <a:rPr lang="en-US" altLang="zh-CN" sz="1400"/>
              <a:t>/41</a:t>
            </a:r>
          </a:p>
        </p:txBody>
      </p:sp>
      <p:grpSp>
        <p:nvGrpSpPr>
          <p:cNvPr id="5" name="组合 946179">
            <a:extLst>
              <a:ext uri="{FF2B5EF4-FFF2-40B4-BE49-F238E27FC236}">
                <a16:creationId xmlns:a16="http://schemas.microsoft.com/office/drawing/2014/main" id="{ADED30F9-3CCA-4808-B2A9-922DE8BE3487}"/>
              </a:ext>
            </a:extLst>
          </p:cNvPr>
          <p:cNvGrpSpPr>
            <a:grpSpLocks/>
          </p:cNvGrpSpPr>
          <p:nvPr/>
        </p:nvGrpSpPr>
        <p:grpSpPr bwMode="auto">
          <a:xfrm>
            <a:off x="755576" y="363537"/>
            <a:ext cx="5997575" cy="528637"/>
            <a:chOff x="830" y="3504"/>
            <a:chExt cx="3778" cy="333"/>
          </a:xfrm>
        </p:grpSpPr>
        <p:sp>
          <p:nvSpPr>
            <p:cNvPr id="6" name="文本框 946180">
              <a:extLst>
                <a:ext uri="{FF2B5EF4-FFF2-40B4-BE49-F238E27FC236}">
                  <a16:creationId xmlns:a16="http://schemas.microsoft.com/office/drawing/2014/main" id="{5680FFF3-AB90-4434-852F-6FA6572C24DE}"/>
                </a:ext>
              </a:extLst>
            </p:cNvPr>
            <p:cNvSpPr txBox="1">
              <a:spLocks noChangeArrowheads="1"/>
            </p:cNvSpPr>
            <p:nvPr/>
          </p:nvSpPr>
          <p:spPr bwMode="auto">
            <a:xfrm>
              <a:off x="830"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solidFill>
                    <a:srgbClr val="CCECFF"/>
                  </a:solidFill>
                  <a:ea typeface="方正姚体" panose="02010601030101010101" pitchFamily="2" charset="-122"/>
                </a:rPr>
                <a:t>操作码</a:t>
              </a:r>
            </a:p>
          </p:txBody>
        </p:sp>
        <p:sp>
          <p:nvSpPr>
            <p:cNvPr id="7" name="文本框 946181">
              <a:extLst>
                <a:ext uri="{FF2B5EF4-FFF2-40B4-BE49-F238E27FC236}">
                  <a16:creationId xmlns:a16="http://schemas.microsoft.com/office/drawing/2014/main" id="{E11FCB1D-9561-4669-9445-36938ECF8D35}"/>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8" name="文本框 946182">
              <a:extLst>
                <a:ext uri="{FF2B5EF4-FFF2-40B4-BE49-F238E27FC236}">
                  <a16:creationId xmlns:a16="http://schemas.microsoft.com/office/drawing/2014/main" id="{4A509D09-6CF6-48A7-8AC6-92A489D59215}"/>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84DAD784-6CDE-447F-857C-A7D96807EB94}"/>
              </a:ext>
            </a:extLst>
          </p:cNvPr>
          <p:cNvSpPr>
            <a:spLocks noGrp="1" noChangeArrowheads="1"/>
          </p:cNvSpPr>
          <p:nvPr>
            <p:ph type="title"/>
          </p:nvPr>
        </p:nvSpPr>
        <p:spPr/>
        <p:txBody>
          <a:bodyPr/>
          <a:lstStyle/>
          <a:p>
            <a:r>
              <a:rPr lang="en-US" altLang="zh-CN"/>
              <a:t>EXE</a:t>
            </a:r>
            <a:r>
              <a:rPr lang="zh-CN" altLang="en-US"/>
              <a:t>文件中的程序的加载过程</a:t>
            </a:r>
          </a:p>
        </p:txBody>
      </p:sp>
      <p:pic>
        <p:nvPicPr>
          <p:cNvPr id="157703" name="Picture 7">
            <a:extLst>
              <a:ext uri="{FF2B5EF4-FFF2-40B4-BE49-F238E27FC236}">
                <a16:creationId xmlns:a16="http://schemas.microsoft.com/office/drawing/2014/main" id="{85DAA95C-0BFC-404A-BA69-FD60B8BA6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56" y="1124744"/>
            <a:ext cx="8507288" cy="5565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4DFAA-4153-430B-BA0E-2F0A9DEB61AD}"/>
              </a:ext>
            </a:extLst>
          </p:cNvPr>
          <p:cNvSpPr>
            <a:spLocks noGrp="1"/>
          </p:cNvSpPr>
          <p:nvPr>
            <p:ph type="title"/>
          </p:nvPr>
        </p:nvSpPr>
        <p:spPr/>
        <p:txBody>
          <a:bodyPr/>
          <a:lstStyle/>
          <a:p>
            <a:r>
              <a:rPr lang="zh-CN" altLang="en-US" dirty="0"/>
              <a:t>使用</a:t>
            </a:r>
            <a:r>
              <a:rPr lang="en-US" altLang="zh-CN" dirty="0"/>
              <a:t>debug</a:t>
            </a:r>
            <a:r>
              <a:rPr lang="zh-CN" altLang="en-US" dirty="0"/>
              <a:t>工具</a:t>
            </a:r>
          </a:p>
        </p:txBody>
      </p:sp>
      <p:sp>
        <p:nvSpPr>
          <p:cNvPr id="3" name="内容占位符 2">
            <a:extLst>
              <a:ext uri="{FF2B5EF4-FFF2-40B4-BE49-F238E27FC236}">
                <a16:creationId xmlns:a16="http://schemas.microsoft.com/office/drawing/2014/main" id="{A12D4D90-1475-4647-98C4-2DCF30080277}"/>
              </a:ext>
            </a:extLst>
          </p:cNvPr>
          <p:cNvSpPr>
            <a:spLocks noGrp="1"/>
          </p:cNvSpPr>
          <p:nvPr>
            <p:ph idx="1"/>
          </p:nvPr>
        </p:nvSpPr>
        <p:spPr>
          <a:xfrm>
            <a:off x="433128" y="1124744"/>
            <a:ext cx="8387343" cy="4857750"/>
          </a:xfrm>
        </p:spPr>
        <p:txBody>
          <a:bodyPr/>
          <a:lstStyle/>
          <a:p>
            <a:r>
              <a:rPr lang="en-US" altLang="zh-CN" sz="2800" dirty="0"/>
              <a:t>Debug </a:t>
            </a:r>
            <a:r>
              <a:rPr lang="zh-CN" altLang="en-US" sz="2800" dirty="0"/>
              <a:t>可以将程序加载入内存，设置</a:t>
            </a:r>
            <a:r>
              <a:rPr lang="en-US" altLang="zh-CN" sz="2800" dirty="0"/>
              <a:t>CS:IP</a:t>
            </a:r>
            <a:r>
              <a:rPr lang="zh-CN" altLang="en-US" sz="2800" dirty="0"/>
              <a:t>指向程序的入口，但</a:t>
            </a:r>
            <a:r>
              <a:rPr lang="en-US" altLang="zh-CN" sz="2800" dirty="0"/>
              <a:t>Debug</a:t>
            </a:r>
            <a:r>
              <a:rPr lang="zh-CN" altLang="en-US" sz="2800" dirty="0"/>
              <a:t>并不放弃对</a:t>
            </a:r>
            <a:r>
              <a:rPr lang="en-US" altLang="zh-CN" sz="2800" dirty="0"/>
              <a:t>CPU </a:t>
            </a:r>
            <a:r>
              <a:rPr lang="zh-CN" altLang="en-US" sz="2800" dirty="0"/>
              <a:t>的控制，可以使用</a:t>
            </a:r>
            <a:r>
              <a:rPr lang="en-US" altLang="zh-CN" sz="2800" dirty="0"/>
              <a:t>Debug </a:t>
            </a:r>
            <a:r>
              <a:rPr lang="zh-CN" altLang="en-US" sz="2800" dirty="0"/>
              <a:t>的相关命令来单步执行程序 ，查看每条指令指令的执行结果。</a:t>
            </a:r>
          </a:p>
          <a:p>
            <a:endParaRPr lang="zh-CN" altLang="en-US" sz="2800" dirty="0"/>
          </a:p>
        </p:txBody>
      </p:sp>
      <p:pic>
        <p:nvPicPr>
          <p:cNvPr id="4" name="Picture 7">
            <a:extLst>
              <a:ext uri="{FF2B5EF4-FFF2-40B4-BE49-F238E27FC236}">
                <a16:creationId xmlns:a16="http://schemas.microsoft.com/office/drawing/2014/main" id="{698FA02F-79AC-4AA1-9AD7-1AB20C4F1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55" y="2973948"/>
            <a:ext cx="8003016" cy="13175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2B5E6CE3-05CB-4F3D-92C5-775AA6E15FA5}"/>
              </a:ext>
            </a:extLst>
          </p:cNvPr>
          <p:cNvSpPr/>
          <p:nvPr/>
        </p:nvSpPr>
        <p:spPr>
          <a:xfrm>
            <a:off x="755576" y="4434264"/>
            <a:ext cx="7632848" cy="1384995"/>
          </a:xfrm>
          <a:prstGeom prst="rect">
            <a:avLst/>
          </a:prstGeom>
        </p:spPr>
        <p:txBody>
          <a:bodyPr wrap="square">
            <a:spAutoFit/>
          </a:bodyPr>
          <a:lstStyle/>
          <a:p>
            <a:r>
              <a:rPr lang="en-US" altLang="zh-CN" sz="2800" dirty="0"/>
              <a:t>Debug</a:t>
            </a:r>
            <a:r>
              <a:rPr lang="zh-CN" altLang="en-US" sz="2800" dirty="0"/>
              <a:t>将程序从可执行文件加载入内存后，</a:t>
            </a:r>
            <a:r>
              <a:rPr lang="en-US" altLang="zh-CN" sz="2800" dirty="0"/>
              <a:t>cx</a:t>
            </a:r>
            <a:r>
              <a:rPr lang="zh-CN" altLang="en-US" sz="2800" dirty="0"/>
              <a:t>中存放的是程序的长度。</a:t>
            </a:r>
            <a:r>
              <a:rPr lang="en-US" altLang="zh-CN" sz="2800" dirty="0"/>
              <a:t>1.exe </a:t>
            </a:r>
            <a:r>
              <a:rPr lang="zh-CN" altLang="en-US" sz="2800" dirty="0"/>
              <a:t>中程序的机器码共有</a:t>
            </a:r>
            <a:r>
              <a:rPr lang="en-US" altLang="zh-CN" sz="2800" dirty="0"/>
              <a:t>15</a:t>
            </a:r>
            <a:r>
              <a:rPr lang="zh-CN" altLang="en-US" sz="2800" dirty="0"/>
              <a:t>个字节。</a:t>
            </a:r>
          </a:p>
        </p:txBody>
      </p:sp>
    </p:spTree>
    <p:extLst>
      <p:ext uri="{BB962C8B-B14F-4D97-AF65-F5344CB8AC3E}">
        <p14:creationId xmlns:p14="http://schemas.microsoft.com/office/powerpoint/2010/main" val="52505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8026BD4-16B3-46FB-A2F6-3FFF71CC7BBD}"/>
              </a:ext>
            </a:extLst>
          </p:cNvPr>
          <p:cNvSpPr>
            <a:spLocks noGrp="1" noChangeArrowheads="1"/>
          </p:cNvSpPr>
          <p:nvPr>
            <p:ph type="title"/>
          </p:nvPr>
        </p:nvSpPr>
        <p:spPr>
          <a:xfrm>
            <a:off x="381000" y="378618"/>
            <a:ext cx="8229600" cy="706437"/>
          </a:xfrm>
        </p:spPr>
        <p:txBody>
          <a:bodyPr/>
          <a:lstStyle/>
          <a:p>
            <a:r>
              <a:rPr lang="zh-CN" altLang="en-US" sz="3200" dirty="0"/>
              <a:t>可执行文件中的程序装入内存并运行</a:t>
            </a:r>
          </a:p>
        </p:txBody>
      </p:sp>
      <p:sp>
        <p:nvSpPr>
          <p:cNvPr id="149507" name="Rectangle 3">
            <a:extLst>
              <a:ext uri="{FF2B5EF4-FFF2-40B4-BE49-F238E27FC236}">
                <a16:creationId xmlns:a16="http://schemas.microsoft.com/office/drawing/2014/main" id="{86B5077E-BA30-4E4E-B967-2AD76427E168}"/>
              </a:ext>
            </a:extLst>
          </p:cNvPr>
          <p:cNvSpPr>
            <a:spLocks noGrp="1" noChangeArrowheads="1"/>
          </p:cNvSpPr>
          <p:nvPr>
            <p:ph type="body" idx="1"/>
          </p:nvPr>
        </p:nvSpPr>
        <p:spPr/>
        <p:txBody>
          <a:bodyPr/>
          <a:lstStyle/>
          <a:p>
            <a:r>
              <a:rPr lang="zh-CN" altLang="en-US"/>
              <a:t>汇编程序从写出到执行的过程：</a:t>
            </a:r>
          </a:p>
        </p:txBody>
      </p:sp>
      <p:pic>
        <p:nvPicPr>
          <p:cNvPr id="149508" name="Picture 4">
            <a:extLst>
              <a:ext uri="{FF2B5EF4-FFF2-40B4-BE49-F238E27FC236}">
                <a16:creationId xmlns:a16="http://schemas.microsoft.com/office/drawing/2014/main" id="{617EE4CC-A5B1-4899-B0A2-BCCAB18A8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81375"/>
            <a:ext cx="8382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a:extLst>
              <a:ext uri="{FF2B5EF4-FFF2-40B4-BE49-F238E27FC236}">
                <a16:creationId xmlns:a16="http://schemas.microsoft.com/office/drawing/2014/main" id="{771A2127-3AB3-4F96-8799-15E1A7CD16DD}"/>
              </a:ext>
            </a:extLst>
          </p:cNvPr>
          <p:cNvSpPr>
            <a:spLocks noGrp="1" noChangeArrowheads="1"/>
          </p:cNvSpPr>
          <p:nvPr>
            <p:ph type="title"/>
          </p:nvPr>
        </p:nvSpPr>
        <p:spPr/>
        <p:txBody>
          <a:bodyPr/>
          <a:lstStyle/>
          <a:p>
            <a:r>
              <a:rPr lang="zh-CN" altLang="en-US"/>
              <a:t>编程练习</a:t>
            </a:r>
          </a:p>
        </p:txBody>
      </p:sp>
      <p:sp>
        <p:nvSpPr>
          <p:cNvPr id="3" name="内容占位符 2">
            <a:extLst>
              <a:ext uri="{FF2B5EF4-FFF2-40B4-BE49-F238E27FC236}">
                <a16:creationId xmlns:a16="http://schemas.microsoft.com/office/drawing/2014/main" id="{5529F19F-C840-4804-BA84-7109E2825064}"/>
              </a:ext>
            </a:extLst>
          </p:cNvPr>
          <p:cNvSpPr>
            <a:spLocks noGrp="1"/>
          </p:cNvSpPr>
          <p:nvPr>
            <p:ph idx="1"/>
          </p:nvPr>
        </p:nvSpPr>
        <p:spPr/>
        <p:txBody>
          <a:bodyPr/>
          <a:lstStyle/>
          <a:p>
            <a:r>
              <a:rPr lang="zh-CN" altLang="en-US" noProof="1"/>
              <a:t>实验</a:t>
            </a:r>
            <a:r>
              <a:rPr lang="en-US" altLang="zh-CN" noProof="1"/>
              <a:t>3</a:t>
            </a:r>
          </a:p>
          <a:p>
            <a:pPr marL="0" indent="0">
              <a:buFontTx/>
              <a:buNone/>
            </a:pPr>
            <a:r>
              <a:rPr lang="en-US" altLang="zh-CN" noProof="1"/>
              <a:t>          </a:t>
            </a:r>
            <a:r>
              <a:rPr lang="zh-CN" altLang="en-US" noProof="1"/>
              <a:t>使用</a:t>
            </a:r>
            <a:r>
              <a:rPr lang="en-US" altLang="zh-CN" noProof="1"/>
              <a:t>IA32 </a:t>
            </a:r>
            <a:r>
              <a:rPr lang="zh-CN" altLang="en-US" noProof="1"/>
              <a:t>或者</a:t>
            </a:r>
            <a:r>
              <a:rPr lang="en-US" altLang="zh-CN" noProof="1"/>
              <a:t>X86-64 </a:t>
            </a:r>
            <a:r>
              <a:rPr lang="zh-CN" altLang="en-US" noProof="1"/>
              <a:t>汇编指令实现输入数组，并通过冒泡排序算法将数组内数值排序，最后将调整后的数组打印输出到显示器。</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977921">
            <a:extLst>
              <a:ext uri="{FF2B5EF4-FFF2-40B4-BE49-F238E27FC236}">
                <a16:creationId xmlns:a16="http://schemas.microsoft.com/office/drawing/2014/main" id="{365241BF-20DB-42DF-BA86-BF473F94137D}"/>
              </a:ext>
            </a:extLst>
          </p:cNvPr>
          <p:cNvSpPr>
            <a:spLocks noGrp="1" noChangeArrowheads="1"/>
          </p:cNvSpPr>
          <p:nvPr>
            <p:ph type="title"/>
          </p:nvPr>
        </p:nvSpPr>
        <p:spPr>
          <a:xfrm>
            <a:off x="12650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指令和指令系统</a:t>
            </a:r>
            <a:r>
              <a:rPr lang="en-US" altLang="zh-CN"/>
              <a:t>——</a:t>
            </a:r>
            <a:r>
              <a:rPr lang="zh-CN" altLang="en-US" sz="2000"/>
              <a:t>指令的使用</a:t>
            </a:r>
          </a:p>
        </p:txBody>
      </p:sp>
      <p:graphicFrame>
        <p:nvGraphicFramePr>
          <p:cNvPr id="95234" name="对象 977922">
            <a:extLst>
              <a:ext uri="{FF2B5EF4-FFF2-40B4-BE49-F238E27FC236}">
                <a16:creationId xmlns:a16="http://schemas.microsoft.com/office/drawing/2014/main" id="{ED702782-0898-4227-917D-4A82B7854AD5}"/>
              </a:ext>
            </a:extLst>
          </p:cNvPr>
          <p:cNvGraphicFramePr>
            <a:graphicFrameLocks/>
          </p:cNvGraphicFramePr>
          <p:nvPr/>
        </p:nvGraphicFramePr>
        <p:xfrm>
          <a:off x="109538" y="2057400"/>
          <a:ext cx="8805862" cy="4141788"/>
        </p:xfrm>
        <a:graphic>
          <a:graphicData uri="http://schemas.openxmlformats.org/presentationml/2006/ole">
            <mc:AlternateContent xmlns:mc="http://schemas.openxmlformats.org/markup-compatibility/2006">
              <mc:Choice xmlns:v="urn:schemas-microsoft-com:vml" Requires="v">
                <p:oleObj spid="_x0000_s98462" r:id="rId3" imgW="9470136" imgH="4344924" progId="Word.Document.8">
                  <p:embed/>
                </p:oleObj>
              </mc:Choice>
              <mc:Fallback>
                <p:oleObj r:id="rId3" imgW="9470136" imgH="4344924" progId="Word.Document.8">
                  <p:embed/>
                  <p:pic>
                    <p:nvPicPr>
                      <p:cNvPr id="95234" name="对象 977922">
                        <a:extLst>
                          <a:ext uri="{FF2B5EF4-FFF2-40B4-BE49-F238E27FC236}">
                            <a16:creationId xmlns:a16="http://schemas.microsoft.com/office/drawing/2014/main" id="{ED702782-0898-4227-917D-4A82B7854AD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2057400"/>
                        <a:ext cx="8805862"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42677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978945">
            <a:extLst>
              <a:ext uri="{FF2B5EF4-FFF2-40B4-BE49-F238E27FC236}">
                <a16:creationId xmlns:a16="http://schemas.microsoft.com/office/drawing/2014/main" id="{3E550106-98CD-4976-9AA2-1F0A72802D97}"/>
              </a:ext>
            </a:extLst>
          </p:cNvPr>
          <p:cNvSpPr>
            <a:spLocks noGrp="1" noChangeArrowheads="1"/>
          </p:cNvSpPr>
          <p:nvPr>
            <p:ph type="title"/>
          </p:nvPr>
        </p:nvSpPr>
        <p:spPr>
          <a:xfrm>
            <a:off x="32352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指令和指令系统</a:t>
            </a:r>
            <a:r>
              <a:rPr lang="en-US" altLang="zh-CN"/>
              <a:t>——</a:t>
            </a:r>
            <a:r>
              <a:rPr lang="zh-CN" altLang="en-US" sz="2000"/>
              <a:t>指令的使用</a:t>
            </a:r>
          </a:p>
        </p:txBody>
      </p:sp>
      <p:graphicFrame>
        <p:nvGraphicFramePr>
          <p:cNvPr id="96258" name="对象 978946">
            <a:extLst>
              <a:ext uri="{FF2B5EF4-FFF2-40B4-BE49-F238E27FC236}">
                <a16:creationId xmlns:a16="http://schemas.microsoft.com/office/drawing/2014/main" id="{7166FC57-CC07-49A3-B00D-C98B0143CFE4}"/>
              </a:ext>
            </a:extLst>
          </p:cNvPr>
          <p:cNvGraphicFramePr>
            <a:graphicFrameLocks/>
          </p:cNvGraphicFramePr>
          <p:nvPr/>
        </p:nvGraphicFramePr>
        <p:xfrm>
          <a:off x="685800" y="1768475"/>
          <a:ext cx="7543800" cy="4892675"/>
        </p:xfrm>
        <a:graphic>
          <a:graphicData uri="http://schemas.openxmlformats.org/presentationml/2006/ole">
            <mc:AlternateContent xmlns:mc="http://schemas.openxmlformats.org/markup-compatibility/2006">
              <mc:Choice xmlns:v="urn:schemas-microsoft-com:vml" Requires="v">
                <p:oleObj spid="_x0000_s99486" r:id="rId3" imgW="5600700" imgH="3630168" progId="Word.Document.8">
                  <p:embed/>
                </p:oleObj>
              </mc:Choice>
              <mc:Fallback>
                <p:oleObj r:id="rId3" imgW="5600700" imgH="3630168" progId="Word.Document.8">
                  <p:embed/>
                  <p:pic>
                    <p:nvPicPr>
                      <p:cNvPr id="96258" name="对象 978946">
                        <a:extLst>
                          <a:ext uri="{FF2B5EF4-FFF2-40B4-BE49-F238E27FC236}">
                            <a16:creationId xmlns:a16="http://schemas.microsoft.com/office/drawing/2014/main" id="{7166FC57-CC07-49A3-B00D-C98B0143CFE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68475"/>
                        <a:ext cx="75438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07673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980993">
            <a:extLst>
              <a:ext uri="{FF2B5EF4-FFF2-40B4-BE49-F238E27FC236}">
                <a16:creationId xmlns:a16="http://schemas.microsoft.com/office/drawing/2014/main" id="{B1029139-3248-4442-AF1C-2240582F5C72}"/>
              </a:ext>
            </a:extLst>
          </p:cNvPr>
          <p:cNvSpPr>
            <a:spLocks noGrp="1" noChangeArrowheads="1"/>
          </p:cNvSpPr>
          <p:nvPr>
            <p:ph type="title"/>
          </p:nvPr>
        </p:nvSpPr>
        <p:spPr>
          <a:xfrm>
            <a:off x="4953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r>
              <a:rPr lang="zh-CN" altLang="en-US" sz="2000"/>
              <a:t>问题的提出</a:t>
            </a:r>
          </a:p>
        </p:txBody>
      </p:sp>
      <p:sp>
        <p:nvSpPr>
          <p:cNvPr id="97282" name="文本占位符 980994">
            <a:extLst>
              <a:ext uri="{FF2B5EF4-FFF2-40B4-BE49-F238E27FC236}">
                <a16:creationId xmlns:a16="http://schemas.microsoft.com/office/drawing/2014/main" id="{B498A1D7-3347-4AAF-8EEE-E69B2DE73BF5}"/>
              </a:ext>
            </a:extLst>
          </p:cNvPr>
          <p:cNvSpPr>
            <a:spLocks noGrp="1" noChangeArrowheads="1"/>
          </p:cNvSpPr>
          <p:nvPr>
            <p:ph idx="1"/>
          </p:nvPr>
        </p:nvSpPr>
        <p:spPr>
          <a:xfrm>
            <a:off x="685800" y="1905000"/>
            <a:ext cx="7772400" cy="4191000"/>
          </a:xfrm>
        </p:spPr>
        <p:txBody>
          <a:bodyPr/>
          <a:lstStyle/>
          <a:p>
            <a:r>
              <a:rPr lang="en-US" altLang="zh-CN" b="1">
                <a:latin typeface="楷体_GB2312" pitchFamily="49" charset="-122"/>
              </a:rPr>
              <a:t>CISC</a:t>
            </a:r>
            <a:r>
              <a:rPr lang="zh-CN" altLang="en-US" b="1">
                <a:latin typeface="楷体_GB2312" pitchFamily="49" charset="-122"/>
              </a:rPr>
              <a:t>的问题</a:t>
            </a:r>
          </a:p>
          <a:p>
            <a:pPr lvl="1"/>
            <a:r>
              <a:rPr lang="zh-CN" altLang="en-US" b="1">
                <a:latin typeface="楷体_GB2312" pitchFamily="49" charset="-122"/>
              </a:rPr>
              <a:t>庞大的指令集</a:t>
            </a:r>
          </a:p>
          <a:p>
            <a:pPr lvl="1"/>
            <a:r>
              <a:rPr lang="zh-CN" altLang="en-US" b="1">
                <a:latin typeface="楷体_GB2312" pitchFamily="49" charset="-122"/>
              </a:rPr>
              <a:t>纷繁复杂的寻址模式</a:t>
            </a:r>
          </a:p>
          <a:p>
            <a:pPr lvl="1"/>
            <a:r>
              <a:rPr lang="zh-CN" altLang="en-US" b="1">
                <a:latin typeface="楷体_GB2312" pitchFamily="49" charset="-122"/>
              </a:rPr>
              <a:t>硬件实现复杂（</a:t>
            </a:r>
            <a:r>
              <a:rPr lang="zh-CN" altLang="en-US" b="1">
                <a:solidFill>
                  <a:srgbClr val="993366"/>
                </a:solidFill>
                <a:latin typeface="楷体_GB2312" pitchFamily="49" charset="-122"/>
              </a:rPr>
              <a:t>硬件资源的利用率低</a:t>
            </a:r>
            <a:r>
              <a:rPr lang="zh-CN" altLang="en-US" b="1">
                <a:latin typeface="楷体_GB2312" pitchFamily="49" charset="-122"/>
              </a:rPr>
              <a:t>）</a:t>
            </a:r>
          </a:p>
        </p:txBody>
      </p:sp>
    </p:spTree>
    <p:extLst>
      <p:ext uri="{BB962C8B-B14F-4D97-AF65-F5344CB8AC3E}">
        <p14:creationId xmlns:p14="http://schemas.microsoft.com/office/powerpoint/2010/main" val="7151439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979969">
            <a:extLst>
              <a:ext uri="{FF2B5EF4-FFF2-40B4-BE49-F238E27FC236}">
                <a16:creationId xmlns:a16="http://schemas.microsoft.com/office/drawing/2014/main" id="{CBADCE70-4E4A-4C86-B6E5-04A10FE32B30}"/>
              </a:ext>
            </a:extLst>
          </p:cNvPr>
          <p:cNvSpPr>
            <a:spLocks noGrp="1" noChangeArrowheads="1"/>
          </p:cNvSpPr>
          <p:nvPr>
            <p:ph type="title"/>
          </p:nvPr>
        </p:nvSpPr>
        <p:spPr>
          <a:xfrm>
            <a:off x="4572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p>
        </p:txBody>
      </p:sp>
      <p:sp>
        <p:nvSpPr>
          <p:cNvPr id="98306" name="文本占位符 979970">
            <a:extLst>
              <a:ext uri="{FF2B5EF4-FFF2-40B4-BE49-F238E27FC236}">
                <a16:creationId xmlns:a16="http://schemas.microsoft.com/office/drawing/2014/main" id="{83B406D6-F354-44C1-BEFF-C946FA7DBA34}"/>
              </a:ext>
            </a:extLst>
          </p:cNvPr>
          <p:cNvSpPr>
            <a:spLocks noGrp="1" noChangeArrowheads="1"/>
          </p:cNvSpPr>
          <p:nvPr>
            <p:ph idx="1"/>
          </p:nvPr>
        </p:nvSpPr>
        <p:spPr/>
        <p:txBody>
          <a:bodyPr/>
          <a:lstStyle/>
          <a:p>
            <a:r>
              <a:rPr lang="en-US" altLang="zh-CN" b="1">
                <a:solidFill>
                  <a:srgbClr val="993366"/>
                </a:solidFill>
                <a:latin typeface="华文新魏" panose="02010800040101010101" pitchFamily="2" charset="-122"/>
                <a:ea typeface="华文新魏" panose="02010800040101010101" pitchFamily="2" charset="-122"/>
              </a:rPr>
              <a:t>CISC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复杂指令系统</a:t>
            </a:r>
          </a:p>
          <a:p>
            <a:endParaRPr lang="zh-CN" altLang="en-US" b="1"/>
          </a:p>
          <a:p>
            <a:r>
              <a:rPr lang="en-US" altLang="zh-CN" b="1">
                <a:solidFill>
                  <a:srgbClr val="993366"/>
                </a:solidFill>
                <a:latin typeface="华文新魏" panose="02010800040101010101" pitchFamily="2" charset="-122"/>
                <a:ea typeface="华文新魏" panose="02010800040101010101" pitchFamily="2" charset="-122"/>
              </a:rPr>
              <a:t>RISC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精简指令系统</a:t>
            </a:r>
          </a:p>
        </p:txBody>
      </p:sp>
    </p:spTree>
    <p:extLst>
      <p:ext uri="{BB962C8B-B14F-4D97-AF65-F5344CB8AC3E}">
        <p14:creationId xmlns:p14="http://schemas.microsoft.com/office/powerpoint/2010/main" val="24323394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988161">
            <a:extLst>
              <a:ext uri="{FF2B5EF4-FFF2-40B4-BE49-F238E27FC236}">
                <a16:creationId xmlns:a16="http://schemas.microsoft.com/office/drawing/2014/main" id="{1B566C2D-5622-47E0-B4C8-E248563A2D2A}"/>
              </a:ext>
            </a:extLst>
          </p:cNvPr>
          <p:cNvSpPr>
            <a:spLocks noGrp="1" noChangeArrowheads="1"/>
          </p:cNvSpPr>
          <p:nvPr>
            <p:ph type="title"/>
          </p:nvPr>
        </p:nvSpPr>
        <p:spPr>
          <a:xfrm>
            <a:off x="685800" y="985838"/>
            <a:ext cx="7772400" cy="838200"/>
          </a:xfrm>
          <a:ln>
            <a:solidFill>
              <a:srgbClr val="000000"/>
            </a:solidFill>
            <a:miter lim="800000"/>
            <a:headEnd/>
            <a:tailEnd/>
          </a:ln>
        </p:spPr>
        <p:txBody>
          <a:bodyPr/>
          <a:lstStyle/>
          <a:p>
            <a:r>
              <a:rPr lang="zh-CN" altLang="en-US">
                <a:ea typeface="华文新魏" panose="02010800040101010101" pitchFamily="2" charset="-122"/>
              </a:rPr>
              <a:t>精简指令集结构</a:t>
            </a:r>
          </a:p>
        </p:txBody>
      </p:sp>
      <p:sp>
        <p:nvSpPr>
          <p:cNvPr id="99330" name="文本占位符 988162">
            <a:extLst>
              <a:ext uri="{FF2B5EF4-FFF2-40B4-BE49-F238E27FC236}">
                <a16:creationId xmlns:a16="http://schemas.microsoft.com/office/drawing/2014/main" id="{BD2144AD-A140-4A26-8470-377F16B96E2A}"/>
              </a:ext>
            </a:extLst>
          </p:cNvPr>
          <p:cNvSpPr>
            <a:spLocks noGrp="1" noChangeArrowheads="1"/>
          </p:cNvSpPr>
          <p:nvPr>
            <p:ph idx="1"/>
          </p:nvPr>
        </p:nvSpPr>
        <p:spPr>
          <a:xfrm>
            <a:off x="685800" y="1905000"/>
            <a:ext cx="8001000" cy="4191000"/>
          </a:xfrm>
        </p:spPr>
        <p:txBody>
          <a:bodyPr/>
          <a:lstStyle/>
          <a:p>
            <a:r>
              <a:rPr lang="en-US" altLang="zh-CN" b="1">
                <a:latin typeface="楷体_GB2312" pitchFamily="49" charset="-122"/>
              </a:rPr>
              <a:t>RISC</a:t>
            </a:r>
            <a:r>
              <a:rPr lang="zh-CN" altLang="en-US" b="1">
                <a:latin typeface="楷体_GB2312" pitchFamily="49" charset="-122"/>
              </a:rPr>
              <a:t>的理由</a:t>
            </a:r>
          </a:p>
          <a:p>
            <a:pPr lvl="1"/>
            <a:r>
              <a:rPr lang="zh-CN" altLang="en-US" b="1">
                <a:latin typeface="楷体_GB2312" pitchFamily="49" charset="-122"/>
              </a:rPr>
              <a:t>减小代码空间</a:t>
            </a:r>
          </a:p>
          <a:p>
            <a:r>
              <a:rPr lang="zh-CN" altLang="en-US" b="1">
                <a:latin typeface="楷体_GB2312" pitchFamily="49" charset="-122"/>
              </a:rPr>
              <a:t>精简指令集结构的特征</a:t>
            </a:r>
          </a:p>
          <a:p>
            <a:pPr lvl="1"/>
            <a:r>
              <a:rPr lang="zh-CN" altLang="en-US" b="1">
                <a:latin typeface="楷体_GB2312" pitchFamily="49" charset="-122"/>
              </a:rPr>
              <a:t>每周期一条指令</a:t>
            </a:r>
          </a:p>
          <a:p>
            <a:pPr lvl="1"/>
            <a:r>
              <a:rPr lang="zh-CN" altLang="en-US" b="1">
                <a:latin typeface="楷体_GB2312" pitchFamily="49" charset="-122"/>
              </a:rPr>
              <a:t>寄存器</a:t>
            </a:r>
            <a:r>
              <a:rPr lang="en-US" altLang="zh-CN" b="1">
                <a:latin typeface="楷体_GB2312" pitchFamily="49" charset="-122"/>
              </a:rPr>
              <a:t>-</a:t>
            </a:r>
            <a:r>
              <a:rPr lang="zh-CN" altLang="en-US" b="1">
                <a:latin typeface="楷体_GB2312" pitchFamily="49" charset="-122"/>
              </a:rPr>
              <a:t>寄存器操作（除</a:t>
            </a:r>
            <a:r>
              <a:rPr lang="en-US" altLang="zh-CN" b="1">
                <a:latin typeface="楷体_GB2312" pitchFamily="49" charset="-122"/>
              </a:rPr>
              <a:t>Load/Store</a:t>
            </a:r>
            <a:r>
              <a:rPr lang="zh-CN" altLang="en-US" b="1">
                <a:latin typeface="楷体_GB2312" pitchFamily="49" charset="-122"/>
              </a:rPr>
              <a:t>类型结构）</a:t>
            </a:r>
          </a:p>
          <a:p>
            <a:pPr lvl="1"/>
            <a:r>
              <a:rPr lang="zh-CN" altLang="en-US" b="1">
                <a:latin typeface="楷体_GB2312" pitchFamily="49" charset="-122"/>
              </a:rPr>
              <a:t>简单的寻址方式</a:t>
            </a:r>
          </a:p>
          <a:p>
            <a:pPr lvl="1"/>
            <a:r>
              <a:rPr lang="zh-CN" altLang="en-US" b="1">
                <a:latin typeface="楷体_GB2312" pitchFamily="49" charset="-122"/>
              </a:rPr>
              <a:t>简单的指令格式</a:t>
            </a:r>
          </a:p>
        </p:txBody>
      </p:sp>
    </p:spTree>
    <p:extLst>
      <p:ext uri="{BB962C8B-B14F-4D97-AF65-F5344CB8AC3E}">
        <p14:creationId xmlns:p14="http://schemas.microsoft.com/office/powerpoint/2010/main" val="25081312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占位符 1031170">
            <a:extLst>
              <a:ext uri="{FF2B5EF4-FFF2-40B4-BE49-F238E27FC236}">
                <a16:creationId xmlns:a16="http://schemas.microsoft.com/office/drawing/2014/main" id="{12B62EA0-8B16-4151-A1B1-5AA0C1A258F6}"/>
              </a:ext>
            </a:extLst>
          </p:cNvPr>
          <p:cNvSpPr>
            <a:spLocks noGrp="1" noChangeArrowheads="1"/>
          </p:cNvSpPr>
          <p:nvPr>
            <p:ph idx="1"/>
          </p:nvPr>
        </p:nvSpPr>
        <p:spPr>
          <a:xfrm>
            <a:off x="685800" y="1905000"/>
            <a:ext cx="7772400" cy="4191000"/>
          </a:xfrm>
        </p:spPr>
        <p:txBody>
          <a:bodyPr/>
          <a:lstStyle/>
          <a:p>
            <a:r>
              <a:rPr lang="en-US" altLang="zh-CN" sz="3600" b="1" dirty="0">
                <a:latin typeface="楷体_GB2312" pitchFamily="49" charset="-122"/>
              </a:rPr>
              <a:t>RISC</a:t>
            </a:r>
            <a:r>
              <a:rPr lang="zh-CN" altLang="en-US" sz="3600" b="1" dirty="0">
                <a:latin typeface="楷体_GB2312" pitchFamily="49" charset="-122"/>
              </a:rPr>
              <a:t>指令系统的最大特点是：</a:t>
            </a:r>
          </a:p>
          <a:p>
            <a:r>
              <a:rPr lang="en-US" altLang="zh-CN" b="1" dirty="0">
                <a:solidFill>
                  <a:srgbClr val="0000FF"/>
                </a:solidFill>
                <a:latin typeface="楷体_GB2312" pitchFamily="49" charset="-122"/>
              </a:rPr>
              <a:t>⑴</a:t>
            </a:r>
            <a:r>
              <a:rPr lang="zh-CN" altLang="en-US" b="1" dirty="0">
                <a:latin typeface="楷体_GB2312" pitchFamily="49" charset="-122"/>
              </a:rPr>
              <a:t>选取使用频率最高的一些简单指令，指令条数少；</a:t>
            </a:r>
          </a:p>
          <a:p>
            <a:r>
              <a:rPr lang="en-US" altLang="zh-CN" b="1" dirty="0">
                <a:solidFill>
                  <a:srgbClr val="0000FF"/>
                </a:solidFill>
                <a:latin typeface="楷体_GB2312" pitchFamily="49" charset="-122"/>
              </a:rPr>
              <a:t>⑵</a:t>
            </a:r>
            <a:r>
              <a:rPr lang="zh-CN" altLang="en-US" b="1" dirty="0">
                <a:latin typeface="楷体_GB2312" pitchFamily="49" charset="-122"/>
              </a:rPr>
              <a:t>指令长度固定，指令格式种类少；</a:t>
            </a:r>
          </a:p>
          <a:p>
            <a:r>
              <a:rPr lang="en-US" altLang="zh-CN" b="1" dirty="0">
                <a:solidFill>
                  <a:srgbClr val="0000FF"/>
                </a:solidFill>
                <a:latin typeface="楷体_GB2312" pitchFamily="49" charset="-122"/>
              </a:rPr>
              <a:t>⑶</a:t>
            </a:r>
            <a:r>
              <a:rPr lang="zh-CN" altLang="en-US" b="1" dirty="0">
                <a:solidFill>
                  <a:srgbClr val="993366"/>
                </a:solidFill>
                <a:latin typeface="楷体_GB2312" pitchFamily="49" charset="-122"/>
              </a:rPr>
              <a:t>只有取数／存数指令访问存储器，其余指令的操作都在寄存器之间进行</a:t>
            </a:r>
            <a:r>
              <a:rPr lang="zh-CN" altLang="en-US" b="1" dirty="0">
                <a:latin typeface="楷体_GB2312" pitchFamily="49" charset="-122"/>
              </a:rPr>
              <a:t>。</a:t>
            </a:r>
          </a:p>
        </p:txBody>
      </p:sp>
    </p:spTree>
    <p:extLst>
      <p:ext uri="{BB962C8B-B14F-4D97-AF65-F5344CB8AC3E}">
        <p14:creationId xmlns:p14="http://schemas.microsoft.com/office/powerpoint/2010/main" val="389862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1021954">
            <a:extLst>
              <a:ext uri="{FF2B5EF4-FFF2-40B4-BE49-F238E27FC236}">
                <a16:creationId xmlns:a16="http://schemas.microsoft.com/office/drawing/2014/main" id="{0AE91005-F08D-437F-9CE0-63BDFB45604F}"/>
              </a:ext>
            </a:extLst>
          </p:cNvPr>
          <p:cNvSpPr>
            <a:spLocks noGrp="1" noChangeArrowheads="1"/>
          </p:cNvSpPr>
          <p:nvPr>
            <p:ph idx="1"/>
          </p:nvPr>
        </p:nvSpPr>
        <p:spPr>
          <a:xfrm>
            <a:off x="457200" y="1066800"/>
            <a:ext cx="8305800" cy="5257800"/>
          </a:xfrm>
        </p:spPr>
        <p:txBody>
          <a:bodyPr/>
          <a:lstStyle/>
          <a:p>
            <a:pPr>
              <a:lnSpc>
                <a:spcPct val="90000"/>
              </a:lnSpc>
            </a:pPr>
            <a:r>
              <a:rPr lang="en-US" altLang="zh-CN" sz="2800" b="1">
                <a:latin typeface="楷体_GB2312" pitchFamily="49" charset="-122"/>
              </a:rPr>
              <a:t>(1)</a:t>
            </a:r>
            <a:r>
              <a:rPr lang="zh-CN" altLang="en-US" sz="2800" b="1">
                <a:latin typeface="楷体_GB2312" pitchFamily="49" charset="-122"/>
              </a:rPr>
              <a:t>零地址指令的指令字中只有操作码，而没有地址码。</a:t>
            </a:r>
          </a:p>
          <a:p>
            <a:pPr>
              <a:lnSpc>
                <a:spcPct val="90000"/>
              </a:lnSpc>
            </a:pPr>
            <a:r>
              <a:rPr lang="en-US" altLang="zh-CN" sz="2800" b="1">
                <a:latin typeface="楷体_GB2312" pitchFamily="49" charset="-122"/>
              </a:rPr>
              <a:t>(2)</a:t>
            </a:r>
            <a:r>
              <a:rPr lang="zh-CN" altLang="en-US" sz="2800" b="1">
                <a:latin typeface="楷体_GB2312" pitchFamily="49" charset="-122"/>
              </a:rPr>
              <a:t>一地址指令常称为单操作数指令。</a:t>
            </a:r>
          </a:p>
          <a:p>
            <a:pPr>
              <a:lnSpc>
                <a:spcPct val="90000"/>
              </a:lnSpc>
              <a:buFontTx/>
              <a:buNone/>
            </a:pPr>
            <a:r>
              <a:rPr lang="zh-CN" altLang="en-US" sz="2800"/>
              <a:t>     　 </a:t>
            </a:r>
            <a:r>
              <a:rPr lang="en-US" altLang="zh-CN" sz="2800" b="1">
                <a:solidFill>
                  <a:srgbClr val="993366"/>
                </a:solidFill>
              </a:rPr>
              <a:t>OP (A) -</a:t>
            </a:r>
            <a:r>
              <a:rPr lang="en-US" altLang="zh-CN" sz="4000" b="1" baseline="-8000">
                <a:solidFill>
                  <a:srgbClr val="993366"/>
                </a:solidFill>
              </a:rPr>
              <a:t>&gt;</a:t>
            </a:r>
            <a:r>
              <a:rPr lang="en-US" altLang="zh-CN" sz="2800" b="1">
                <a:solidFill>
                  <a:srgbClr val="993366"/>
                </a:solidFill>
              </a:rPr>
              <a:t> A</a:t>
            </a:r>
            <a:r>
              <a:rPr lang="en-US" altLang="zh-CN" sz="2800"/>
              <a:t>        </a:t>
            </a:r>
            <a:r>
              <a:rPr lang="zh-CN" altLang="en-US" sz="2800" b="1"/>
              <a:t>　</a:t>
            </a:r>
            <a:r>
              <a:rPr lang="en-US" altLang="zh-CN" sz="2800" b="1">
                <a:solidFill>
                  <a:srgbClr val="993366"/>
                </a:solidFill>
              </a:rPr>
              <a:t>(AC) OP (A) -</a:t>
            </a:r>
            <a:r>
              <a:rPr lang="en-US" altLang="zh-CN" sz="4000" b="1" baseline="-8000">
                <a:solidFill>
                  <a:srgbClr val="993366"/>
                </a:solidFill>
              </a:rPr>
              <a:t>&gt;</a:t>
            </a:r>
            <a:r>
              <a:rPr lang="en-US" altLang="zh-CN" sz="2800" b="1">
                <a:solidFill>
                  <a:srgbClr val="993366"/>
                </a:solidFill>
              </a:rPr>
              <a:t> AC</a:t>
            </a:r>
            <a:endParaRPr lang="en-US" altLang="zh-CN" sz="2800"/>
          </a:p>
          <a:p>
            <a:pPr>
              <a:lnSpc>
                <a:spcPct val="90000"/>
              </a:lnSpc>
            </a:pPr>
            <a:r>
              <a:rPr lang="en-US" altLang="zh-CN" sz="2800" b="1">
                <a:latin typeface="楷体_GB2312" pitchFamily="49" charset="-122"/>
              </a:rPr>
              <a:t>(3)</a:t>
            </a:r>
            <a:r>
              <a:rPr lang="zh-CN" altLang="en-US" sz="2800" b="1">
                <a:latin typeface="楷体_GB2312" pitchFamily="49" charset="-122"/>
              </a:rPr>
              <a:t>二地址指令常称为双操作数指令。</a:t>
            </a:r>
            <a:r>
              <a:rPr lang="zh-CN" altLang="en-US" sz="2800"/>
              <a:t>　　　</a:t>
            </a:r>
            <a:r>
              <a:rPr lang="zh-CN" altLang="en-US" sz="2800" b="1">
                <a:solidFill>
                  <a:srgbClr val="993366"/>
                </a:solidFill>
              </a:rPr>
              <a:t>　 </a:t>
            </a:r>
            <a:r>
              <a:rPr lang="zh-CN" altLang="en-US" sz="2800"/>
              <a:t>　   </a:t>
            </a:r>
          </a:p>
          <a:p>
            <a:pPr>
              <a:lnSpc>
                <a:spcPct val="90000"/>
              </a:lnSpc>
              <a:buFontTx/>
              <a:buNone/>
            </a:pPr>
            <a:r>
              <a:rPr lang="zh-CN" altLang="en-US" sz="2800" b="1">
                <a:solidFill>
                  <a:srgbClr val="993366"/>
                </a:solidFill>
              </a:rPr>
              <a:t>          </a:t>
            </a:r>
            <a:r>
              <a:rPr lang="en-US" altLang="zh-CN" sz="2800" b="1">
                <a:solidFill>
                  <a:srgbClr val="993366"/>
                </a:solidFill>
              </a:rPr>
              <a:t>(A1)  OP  (A2)</a:t>
            </a:r>
            <a:r>
              <a:rPr lang="zh-CN" altLang="en-US" sz="2800" b="1">
                <a:solidFill>
                  <a:srgbClr val="993366"/>
                </a:solidFill>
              </a:rPr>
              <a:t>　</a:t>
            </a:r>
            <a:r>
              <a:rPr lang="en-US" altLang="zh-CN" sz="2800" b="1">
                <a:solidFill>
                  <a:srgbClr val="993366"/>
                </a:solidFill>
              </a:rPr>
              <a:t>-</a:t>
            </a:r>
            <a:r>
              <a:rPr lang="en-US" altLang="zh-CN" sz="4000" b="1" baseline="-8000">
                <a:solidFill>
                  <a:srgbClr val="993366"/>
                </a:solidFill>
              </a:rPr>
              <a:t>&gt;</a:t>
            </a:r>
            <a:r>
              <a:rPr lang="zh-CN" altLang="en-US" sz="2800" b="1">
                <a:solidFill>
                  <a:srgbClr val="993366"/>
                </a:solidFill>
              </a:rPr>
              <a:t>　</a:t>
            </a:r>
            <a:r>
              <a:rPr lang="en-US" altLang="zh-CN" sz="2800" b="1">
                <a:solidFill>
                  <a:srgbClr val="993366"/>
                </a:solidFill>
              </a:rPr>
              <a:t>A1</a:t>
            </a:r>
          </a:p>
          <a:p>
            <a:pPr>
              <a:lnSpc>
                <a:spcPct val="90000"/>
              </a:lnSpc>
            </a:pPr>
            <a:r>
              <a:rPr lang="en-US" altLang="zh-CN" sz="2800" b="1">
                <a:latin typeface="楷体_GB2312" pitchFamily="49" charset="-122"/>
              </a:rPr>
              <a:t>(4)</a:t>
            </a:r>
            <a:r>
              <a:rPr lang="zh-CN" altLang="en-US" sz="2800" b="1">
                <a:latin typeface="楷体_GB2312" pitchFamily="49" charset="-122"/>
              </a:rPr>
              <a:t>三地址指令字中有三个操作数地址。</a:t>
            </a:r>
          </a:p>
          <a:p>
            <a:pPr>
              <a:lnSpc>
                <a:spcPct val="90000"/>
              </a:lnSpc>
            </a:pPr>
            <a:r>
              <a:rPr lang="zh-CN" altLang="en-US" sz="2800">
                <a:solidFill>
                  <a:srgbClr val="993366"/>
                </a:solidFill>
              </a:rPr>
              <a:t>　  </a:t>
            </a:r>
            <a:r>
              <a:rPr lang="en-US" altLang="zh-CN" sz="2800" b="1">
                <a:solidFill>
                  <a:srgbClr val="993366"/>
                </a:solidFill>
              </a:rPr>
              <a:t>(A1)  OP  (A2)</a:t>
            </a:r>
            <a:r>
              <a:rPr lang="zh-CN" altLang="en-US" sz="2800" b="1">
                <a:solidFill>
                  <a:srgbClr val="993366"/>
                </a:solidFill>
              </a:rPr>
              <a:t>　</a:t>
            </a:r>
            <a:r>
              <a:rPr lang="en-US" altLang="zh-CN" sz="2800" b="1">
                <a:solidFill>
                  <a:srgbClr val="993366"/>
                </a:solidFill>
              </a:rPr>
              <a:t>-</a:t>
            </a:r>
            <a:r>
              <a:rPr lang="en-US" altLang="zh-CN" sz="4000" b="1" baseline="-8000">
                <a:solidFill>
                  <a:srgbClr val="993366"/>
                </a:solidFill>
              </a:rPr>
              <a:t>&gt;</a:t>
            </a:r>
            <a:r>
              <a:rPr lang="zh-CN" altLang="en-US" sz="2800" b="1">
                <a:solidFill>
                  <a:srgbClr val="993366"/>
                </a:solidFill>
              </a:rPr>
              <a:t>　</a:t>
            </a:r>
            <a:r>
              <a:rPr lang="en-US" altLang="zh-CN" sz="2800" b="1">
                <a:solidFill>
                  <a:srgbClr val="993366"/>
                </a:solidFill>
              </a:rPr>
              <a:t>A3</a:t>
            </a:r>
            <a:r>
              <a:rPr lang="zh-CN" altLang="en-US" sz="2800" b="1">
                <a:solidFill>
                  <a:srgbClr val="993366"/>
                </a:solidFill>
              </a:rPr>
              <a:t>　</a:t>
            </a:r>
          </a:p>
          <a:p>
            <a:pPr>
              <a:lnSpc>
                <a:spcPct val="90000"/>
              </a:lnSpc>
            </a:pPr>
            <a:r>
              <a:rPr lang="en-US" altLang="zh-CN" sz="2800" b="1">
                <a:solidFill>
                  <a:srgbClr val="993366"/>
                </a:solidFill>
                <a:latin typeface="楷体_GB2312" pitchFamily="49" charset="-122"/>
              </a:rPr>
              <a:t>OP</a:t>
            </a:r>
            <a:r>
              <a:rPr lang="zh-CN" altLang="en-US" sz="2800" b="1">
                <a:latin typeface="楷体_GB2312" pitchFamily="49" charset="-122"/>
              </a:rPr>
              <a:t>表示操作性质</a:t>
            </a:r>
            <a:r>
              <a:rPr lang="en-US" altLang="zh-CN" sz="2800" b="1">
                <a:latin typeface="楷体_GB2312" pitchFamily="49" charset="-122"/>
              </a:rPr>
              <a:t>;</a:t>
            </a:r>
            <a:r>
              <a:rPr lang="zh-CN" altLang="en-US" sz="2800" b="1">
                <a:solidFill>
                  <a:srgbClr val="993366"/>
                </a:solidFill>
                <a:latin typeface="楷体_GB2312" pitchFamily="49" charset="-122"/>
              </a:rPr>
              <a:t>（</a:t>
            </a:r>
            <a:r>
              <a:rPr lang="en-US" altLang="zh-CN" sz="2800" b="1">
                <a:solidFill>
                  <a:srgbClr val="993366"/>
                </a:solidFill>
                <a:latin typeface="楷体_GB2312" pitchFamily="49" charset="-122"/>
              </a:rPr>
              <a:t>AC</a:t>
            </a:r>
            <a:r>
              <a:rPr lang="zh-CN" altLang="en-US" sz="2800" b="1">
                <a:solidFill>
                  <a:srgbClr val="993366"/>
                </a:solidFill>
                <a:latin typeface="楷体_GB2312" pitchFamily="49" charset="-122"/>
              </a:rPr>
              <a:t>）</a:t>
            </a:r>
            <a:r>
              <a:rPr lang="zh-CN" altLang="en-US" sz="2800" b="1">
                <a:latin typeface="楷体_GB2312" pitchFamily="49" charset="-122"/>
              </a:rPr>
              <a:t>表示累加寄存器</a:t>
            </a:r>
            <a:r>
              <a:rPr lang="en-US" altLang="zh-CN" sz="2800" b="1">
                <a:latin typeface="楷体_GB2312" pitchFamily="49" charset="-122"/>
              </a:rPr>
              <a:t>AC</a:t>
            </a:r>
            <a:r>
              <a:rPr lang="zh-CN" altLang="en-US" sz="2800" b="1">
                <a:latin typeface="楷体_GB2312" pitchFamily="49" charset="-122"/>
              </a:rPr>
              <a:t>中的数；</a:t>
            </a:r>
            <a:r>
              <a:rPr lang="zh-CN" altLang="en-US" sz="2800" b="1">
                <a:solidFill>
                  <a:srgbClr val="993366"/>
                </a:solidFill>
                <a:latin typeface="楷体_GB2312" pitchFamily="49" charset="-122"/>
              </a:rPr>
              <a:t>（</a:t>
            </a:r>
            <a:r>
              <a:rPr lang="en-US" altLang="zh-CN" sz="2800" b="1">
                <a:solidFill>
                  <a:srgbClr val="993366"/>
                </a:solidFill>
                <a:latin typeface="楷体_GB2312" pitchFamily="49" charset="-122"/>
              </a:rPr>
              <a:t>A</a:t>
            </a:r>
            <a:r>
              <a:rPr lang="zh-CN" altLang="en-US" sz="2800" b="1">
                <a:solidFill>
                  <a:srgbClr val="993366"/>
                </a:solidFill>
                <a:latin typeface="楷体_GB2312" pitchFamily="49" charset="-122"/>
              </a:rPr>
              <a:t>）</a:t>
            </a:r>
            <a:r>
              <a:rPr lang="zh-CN" altLang="en-US" sz="2800" b="1">
                <a:latin typeface="楷体_GB2312" pitchFamily="49" charset="-122"/>
              </a:rPr>
              <a:t>表示内存中地址为</a:t>
            </a:r>
            <a:r>
              <a:rPr lang="en-US" altLang="zh-CN" sz="2800" b="1">
                <a:latin typeface="楷体_GB2312" pitchFamily="49" charset="-122"/>
              </a:rPr>
              <a:t>A</a:t>
            </a:r>
            <a:r>
              <a:rPr lang="zh-CN" altLang="en-US" sz="2800" b="1">
                <a:latin typeface="楷体_GB2312" pitchFamily="49" charset="-122"/>
              </a:rPr>
              <a:t>的存储单元中的数或运算器中地址为</a:t>
            </a:r>
            <a:r>
              <a:rPr lang="en-US" altLang="zh-CN" sz="2800" b="1">
                <a:latin typeface="楷体_GB2312" pitchFamily="49" charset="-122"/>
              </a:rPr>
              <a:t>A</a:t>
            </a:r>
            <a:r>
              <a:rPr lang="zh-CN" altLang="en-US" sz="2800" b="1">
                <a:latin typeface="楷体_GB2312" pitchFamily="49" charset="-122"/>
              </a:rPr>
              <a:t>的通用寄存器中的数；</a:t>
            </a:r>
            <a:r>
              <a:rPr lang="en-US" altLang="zh-CN" sz="2800" b="1">
                <a:solidFill>
                  <a:srgbClr val="993366"/>
                </a:solidFill>
                <a:latin typeface="楷体_GB2312" pitchFamily="49" charset="-122"/>
              </a:rPr>
              <a:t>→</a:t>
            </a:r>
            <a:r>
              <a:rPr lang="zh-CN" altLang="en-US" sz="2800" b="1">
                <a:latin typeface="楷体_GB2312" pitchFamily="49" charset="-122"/>
              </a:rPr>
              <a:t>表示把操作（运算）结果传送到指定的地方。</a:t>
            </a:r>
          </a:p>
        </p:txBody>
      </p:sp>
      <p:grpSp>
        <p:nvGrpSpPr>
          <p:cNvPr id="3" name="组合 946179">
            <a:extLst>
              <a:ext uri="{FF2B5EF4-FFF2-40B4-BE49-F238E27FC236}">
                <a16:creationId xmlns:a16="http://schemas.microsoft.com/office/drawing/2014/main" id="{74452447-3936-4451-93E2-6154AD9A7A47}"/>
              </a:ext>
            </a:extLst>
          </p:cNvPr>
          <p:cNvGrpSpPr>
            <a:grpSpLocks/>
          </p:cNvGrpSpPr>
          <p:nvPr/>
        </p:nvGrpSpPr>
        <p:grpSpPr bwMode="auto">
          <a:xfrm>
            <a:off x="683568" y="269081"/>
            <a:ext cx="6019800" cy="528637"/>
            <a:chOff x="816" y="3504"/>
            <a:chExt cx="3792" cy="333"/>
          </a:xfrm>
        </p:grpSpPr>
        <p:sp>
          <p:nvSpPr>
            <p:cNvPr id="4" name="文本框 946180">
              <a:extLst>
                <a:ext uri="{FF2B5EF4-FFF2-40B4-BE49-F238E27FC236}">
                  <a16:creationId xmlns:a16="http://schemas.microsoft.com/office/drawing/2014/main" id="{B5A56BED-9F6D-4DE6-ACD4-4F33825CF298}"/>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5" name="文本框 946181">
              <a:extLst>
                <a:ext uri="{FF2B5EF4-FFF2-40B4-BE49-F238E27FC236}">
                  <a16:creationId xmlns:a16="http://schemas.microsoft.com/office/drawing/2014/main" id="{46AE7CF5-0CD3-49EC-B523-11C131FD9531}"/>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6" name="文本框 946182">
              <a:extLst>
                <a:ext uri="{FF2B5EF4-FFF2-40B4-BE49-F238E27FC236}">
                  <a16:creationId xmlns:a16="http://schemas.microsoft.com/office/drawing/2014/main" id="{A85C46A2-D94D-434D-B8F6-14067D3672B2}"/>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9937">
            <a:extLst>
              <a:ext uri="{FF2B5EF4-FFF2-40B4-BE49-F238E27FC236}">
                <a16:creationId xmlns:a16="http://schemas.microsoft.com/office/drawing/2014/main" id="{160D0E67-3565-469C-AA4F-AB74A677CDCB}"/>
              </a:ext>
            </a:extLst>
          </p:cNvPr>
          <p:cNvSpPr>
            <a:spLocks noGrp="1" noChangeArrowheads="1"/>
          </p:cNvSpPr>
          <p:nvPr>
            <p:ph type="title"/>
          </p:nvPr>
        </p:nvSpPr>
        <p:spPr>
          <a:xfrm>
            <a:off x="457200" y="279400"/>
            <a:ext cx="8229600" cy="701675"/>
          </a:xfrm>
        </p:spPr>
        <p:txBody>
          <a:bodyPr anchor="b">
            <a:spAutoFit/>
          </a:bodyPr>
          <a:lstStyle/>
          <a:p>
            <a:r>
              <a:rPr lang="en-US" altLang="zh-CN" dirty="0">
                <a:solidFill>
                  <a:schemeClr val="tx1"/>
                </a:solidFill>
                <a:ea typeface="黑体" panose="02010609060101010101" pitchFamily="49" charset="-122"/>
              </a:rPr>
              <a:t>OS</a:t>
            </a:r>
            <a:r>
              <a:rPr lang="zh-CN" altLang="en-US" dirty="0">
                <a:solidFill>
                  <a:schemeClr val="tx1"/>
                </a:solidFill>
                <a:ea typeface="黑体" panose="02010609060101010101" pitchFamily="49" charset="-122"/>
              </a:rPr>
              <a:t>中程序所见微处理器结构</a:t>
            </a:r>
          </a:p>
        </p:txBody>
      </p:sp>
      <p:grpSp>
        <p:nvGrpSpPr>
          <p:cNvPr id="110594" name="组合 39938">
            <a:extLst>
              <a:ext uri="{FF2B5EF4-FFF2-40B4-BE49-F238E27FC236}">
                <a16:creationId xmlns:a16="http://schemas.microsoft.com/office/drawing/2014/main" id="{E3EE0C0B-83AE-4E61-8E65-B284E3BC5192}"/>
              </a:ext>
            </a:extLst>
          </p:cNvPr>
          <p:cNvGrpSpPr>
            <a:grpSpLocks/>
          </p:cNvGrpSpPr>
          <p:nvPr/>
        </p:nvGrpSpPr>
        <p:grpSpPr bwMode="auto">
          <a:xfrm>
            <a:off x="2382838" y="1674813"/>
            <a:ext cx="1008062" cy="1092200"/>
            <a:chOff x="1045" y="1055"/>
            <a:chExt cx="635" cy="688"/>
          </a:xfrm>
        </p:grpSpPr>
        <p:sp>
          <p:nvSpPr>
            <p:cNvPr id="110595" name="矩形 39939">
              <a:extLst>
                <a:ext uri="{FF2B5EF4-FFF2-40B4-BE49-F238E27FC236}">
                  <a16:creationId xmlns:a16="http://schemas.microsoft.com/office/drawing/2014/main" id="{D63BBEB1-E343-4033-BCA4-280C6377FBF3}"/>
                </a:ext>
              </a:extLst>
            </p:cNvPr>
            <p:cNvSpPr>
              <a:spLocks noChangeArrowheads="1"/>
            </p:cNvSpPr>
            <p:nvPr/>
          </p:nvSpPr>
          <p:spPr bwMode="auto">
            <a:xfrm>
              <a:off x="1045" y="1285"/>
              <a:ext cx="63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596" name="矩形 39940">
              <a:extLst>
                <a:ext uri="{FF2B5EF4-FFF2-40B4-BE49-F238E27FC236}">
                  <a16:creationId xmlns:a16="http://schemas.microsoft.com/office/drawing/2014/main" id="{85A58DA5-44CB-4F99-AE10-2DC7D1B51D76}"/>
                </a:ext>
              </a:extLst>
            </p:cNvPr>
            <p:cNvSpPr>
              <a:spLocks noChangeArrowheads="1"/>
            </p:cNvSpPr>
            <p:nvPr/>
          </p:nvSpPr>
          <p:spPr bwMode="auto">
            <a:xfrm>
              <a:off x="1045" y="1055"/>
              <a:ext cx="6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597" name="直接连接符 39941">
              <a:extLst>
                <a:ext uri="{FF2B5EF4-FFF2-40B4-BE49-F238E27FC236}">
                  <a16:creationId xmlns:a16="http://schemas.microsoft.com/office/drawing/2014/main" id="{8ACF98F6-BDE6-4D3B-96EC-6211D11980B9}"/>
                </a:ext>
              </a:extLst>
            </p:cNvPr>
            <p:cNvSpPr>
              <a:spLocks noChangeShapeType="1"/>
            </p:cNvSpPr>
            <p:nvPr/>
          </p:nvSpPr>
          <p:spPr bwMode="auto">
            <a:xfrm>
              <a:off x="1045" y="1055"/>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598" name="直接连接符 39942">
              <a:extLst>
                <a:ext uri="{FF2B5EF4-FFF2-40B4-BE49-F238E27FC236}">
                  <a16:creationId xmlns:a16="http://schemas.microsoft.com/office/drawing/2014/main" id="{0BCCCAC0-6746-492F-8D5A-96E40168C593}"/>
                </a:ext>
              </a:extLst>
            </p:cNvPr>
            <p:cNvSpPr>
              <a:spLocks noChangeShapeType="1"/>
            </p:cNvSpPr>
            <p:nvPr/>
          </p:nvSpPr>
          <p:spPr bwMode="auto">
            <a:xfrm>
              <a:off x="1045" y="1285"/>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599" name="直接连接符 39943">
              <a:extLst>
                <a:ext uri="{FF2B5EF4-FFF2-40B4-BE49-F238E27FC236}">
                  <a16:creationId xmlns:a16="http://schemas.microsoft.com/office/drawing/2014/main" id="{73C91FBB-D2A1-4338-9DFF-E26441E512A6}"/>
                </a:ext>
              </a:extLst>
            </p:cNvPr>
            <p:cNvSpPr>
              <a:spLocks noChangeShapeType="1"/>
            </p:cNvSpPr>
            <p:nvPr/>
          </p:nvSpPr>
          <p:spPr bwMode="auto">
            <a:xfrm>
              <a:off x="1045" y="1743"/>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0" name="直接连接符 39944">
              <a:extLst>
                <a:ext uri="{FF2B5EF4-FFF2-40B4-BE49-F238E27FC236}">
                  <a16:creationId xmlns:a16="http://schemas.microsoft.com/office/drawing/2014/main" id="{5333E092-EC66-449C-BD93-EA899F8A4F9F}"/>
                </a:ext>
              </a:extLst>
            </p:cNvPr>
            <p:cNvSpPr>
              <a:spLocks noChangeShapeType="1"/>
            </p:cNvSpPr>
            <p:nvPr/>
          </p:nvSpPr>
          <p:spPr bwMode="auto">
            <a:xfrm>
              <a:off x="1045"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1" name="直接连接符 39945">
              <a:extLst>
                <a:ext uri="{FF2B5EF4-FFF2-40B4-BE49-F238E27FC236}">
                  <a16:creationId xmlns:a16="http://schemas.microsoft.com/office/drawing/2014/main" id="{D617C5EB-A395-41C5-AD18-193EEE60D783}"/>
                </a:ext>
              </a:extLst>
            </p:cNvPr>
            <p:cNvSpPr>
              <a:spLocks noChangeShapeType="1"/>
            </p:cNvSpPr>
            <p:nvPr/>
          </p:nvSpPr>
          <p:spPr bwMode="auto">
            <a:xfrm>
              <a:off x="1680"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2" name="文本框 39946">
            <a:extLst>
              <a:ext uri="{FF2B5EF4-FFF2-40B4-BE49-F238E27FC236}">
                <a16:creationId xmlns:a16="http://schemas.microsoft.com/office/drawing/2014/main" id="{9ECABD7C-CB72-4C7A-8BA9-7D02CD76A71A}"/>
              </a:ext>
            </a:extLst>
          </p:cNvPr>
          <p:cNvSpPr txBox="1">
            <a:spLocks noChangeArrowheads="1"/>
          </p:cNvSpPr>
          <p:nvPr/>
        </p:nvSpPr>
        <p:spPr bwMode="auto">
          <a:xfrm>
            <a:off x="2252663" y="1063625"/>
            <a:ext cx="12827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任务控制块</a:t>
            </a:r>
          </a:p>
          <a:p>
            <a:pPr algn="ctr">
              <a:spcBef>
                <a:spcPct val="10000"/>
              </a:spcBef>
            </a:pPr>
            <a:r>
              <a:rPr lang="zh-CN" altLang="en-US" sz="1600">
                <a:ea typeface="黑体" panose="02010609060101010101" pitchFamily="49" charset="-122"/>
              </a:rPr>
              <a:t> </a:t>
            </a:r>
            <a:r>
              <a:rPr lang="en-US" altLang="zh-CN" sz="1600">
                <a:ea typeface="黑体" panose="02010609060101010101" pitchFamily="49" charset="-122"/>
              </a:rPr>
              <a:t>OS</a:t>
            </a:r>
            <a:r>
              <a:rPr lang="en-US" altLang="zh-CN" sz="1600">
                <a:ea typeface="黑体" panose="02010609060101010101" pitchFamily="49" charset="-122"/>
                <a:sym typeface="Symbol" panose="05050102010706020507" pitchFamily="18" charset="2"/>
              </a:rPr>
              <a:t>_</a:t>
            </a:r>
            <a:r>
              <a:rPr lang="en-US" altLang="zh-CN" sz="1600">
                <a:ea typeface="黑体" panose="02010609060101010101" pitchFamily="49" charset="-122"/>
              </a:rPr>
              <a:t>TCB</a:t>
            </a:r>
          </a:p>
        </p:txBody>
      </p:sp>
      <p:sp>
        <p:nvSpPr>
          <p:cNvPr id="110603" name="文本框 39947">
            <a:extLst>
              <a:ext uri="{FF2B5EF4-FFF2-40B4-BE49-F238E27FC236}">
                <a16:creationId xmlns:a16="http://schemas.microsoft.com/office/drawing/2014/main" id="{C3EC78BF-6D61-487E-B530-70C704649C70}"/>
              </a:ext>
            </a:extLst>
          </p:cNvPr>
          <p:cNvSpPr txBox="1">
            <a:spLocks noChangeArrowheads="1"/>
          </p:cNvSpPr>
          <p:nvPr/>
        </p:nvSpPr>
        <p:spPr bwMode="auto">
          <a:xfrm>
            <a:off x="862013" y="1655763"/>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OSTCBCur</a:t>
            </a:r>
          </a:p>
        </p:txBody>
      </p:sp>
      <p:sp>
        <p:nvSpPr>
          <p:cNvPr id="110604" name="直接连接符 39948">
            <a:extLst>
              <a:ext uri="{FF2B5EF4-FFF2-40B4-BE49-F238E27FC236}">
                <a16:creationId xmlns:a16="http://schemas.microsoft.com/office/drawing/2014/main" id="{13B11F45-E3AB-4EBF-A054-304464B29B63}"/>
              </a:ext>
            </a:extLst>
          </p:cNvPr>
          <p:cNvSpPr>
            <a:spLocks noChangeShapeType="1"/>
          </p:cNvSpPr>
          <p:nvPr/>
        </p:nvSpPr>
        <p:spPr bwMode="auto">
          <a:xfrm>
            <a:off x="1903413" y="1844675"/>
            <a:ext cx="44291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10605" name="组合 39949">
            <a:extLst>
              <a:ext uri="{FF2B5EF4-FFF2-40B4-BE49-F238E27FC236}">
                <a16:creationId xmlns:a16="http://schemas.microsoft.com/office/drawing/2014/main" id="{A0DE0274-8241-4BC9-A067-A9A428A37043}"/>
              </a:ext>
            </a:extLst>
          </p:cNvPr>
          <p:cNvGrpSpPr>
            <a:grpSpLocks/>
          </p:cNvGrpSpPr>
          <p:nvPr/>
        </p:nvGrpSpPr>
        <p:grpSpPr bwMode="auto">
          <a:xfrm>
            <a:off x="2365375" y="3324225"/>
            <a:ext cx="1020763" cy="2746375"/>
            <a:chOff x="1034" y="2094"/>
            <a:chExt cx="643" cy="1730"/>
          </a:xfrm>
        </p:grpSpPr>
        <p:sp>
          <p:nvSpPr>
            <p:cNvPr id="110606" name="矩形 39950">
              <a:extLst>
                <a:ext uri="{FF2B5EF4-FFF2-40B4-BE49-F238E27FC236}">
                  <a16:creationId xmlns:a16="http://schemas.microsoft.com/office/drawing/2014/main" id="{7323DBB7-7D36-4C1A-B156-67C0D175AF9D}"/>
                </a:ext>
              </a:extLst>
            </p:cNvPr>
            <p:cNvSpPr>
              <a:spLocks noChangeArrowheads="1"/>
            </p:cNvSpPr>
            <p:nvPr/>
          </p:nvSpPr>
          <p:spPr bwMode="auto">
            <a:xfrm>
              <a:off x="1034" y="3651"/>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07" name="矩形 39951">
              <a:extLst>
                <a:ext uri="{FF2B5EF4-FFF2-40B4-BE49-F238E27FC236}">
                  <a16:creationId xmlns:a16="http://schemas.microsoft.com/office/drawing/2014/main" id="{9213AE97-A5ED-449F-9AB3-3272A8046DDD}"/>
                </a:ext>
              </a:extLst>
            </p:cNvPr>
            <p:cNvSpPr>
              <a:spLocks noChangeArrowheads="1"/>
            </p:cNvSpPr>
            <p:nvPr/>
          </p:nvSpPr>
          <p:spPr bwMode="auto">
            <a:xfrm>
              <a:off x="1034" y="3478"/>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PSW</a:t>
              </a:r>
            </a:p>
          </p:txBody>
        </p:sp>
        <p:sp>
          <p:nvSpPr>
            <p:cNvPr id="110608" name="矩形 39952">
              <a:extLst>
                <a:ext uri="{FF2B5EF4-FFF2-40B4-BE49-F238E27FC236}">
                  <a16:creationId xmlns:a16="http://schemas.microsoft.com/office/drawing/2014/main" id="{70C84828-8336-4907-A3CC-00E6A6912E4C}"/>
                </a:ext>
              </a:extLst>
            </p:cNvPr>
            <p:cNvSpPr>
              <a:spLocks noChangeArrowheads="1"/>
            </p:cNvSpPr>
            <p:nvPr/>
          </p:nvSpPr>
          <p:spPr bwMode="auto">
            <a:xfrm>
              <a:off x="1034" y="3305"/>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PC</a:t>
              </a:r>
            </a:p>
          </p:txBody>
        </p:sp>
        <p:sp>
          <p:nvSpPr>
            <p:cNvPr id="110609" name="矩形 39953">
              <a:extLst>
                <a:ext uri="{FF2B5EF4-FFF2-40B4-BE49-F238E27FC236}">
                  <a16:creationId xmlns:a16="http://schemas.microsoft.com/office/drawing/2014/main" id="{62BAFBB5-69AE-43E7-9736-B7961B8FEE93}"/>
                </a:ext>
              </a:extLst>
            </p:cNvPr>
            <p:cNvSpPr>
              <a:spLocks noChangeArrowheads="1"/>
            </p:cNvSpPr>
            <p:nvPr/>
          </p:nvSpPr>
          <p:spPr bwMode="auto">
            <a:xfrm>
              <a:off x="1034" y="3132"/>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R1</a:t>
              </a:r>
            </a:p>
          </p:txBody>
        </p:sp>
        <p:sp>
          <p:nvSpPr>
            <p:cNvPr id="110610" name="矩形 39954">
              <a:extLst>
                <a:ext uri="{FF2B5EF4-FFF2-40B4-BE49-F238E27FC236}">
                  <a16:creationId xmlns:a16="http://schemas.microsoft.com/office/drawing/2014/main" id="{79266313-FCA6-4682-9649-0851039D07DC}"/>
                </a:ext>
              </a:extLst>
            </p:cNvPr>
            <p:cNvSpPr>
              <a:spLocks noChangeArrowheads="1"/>
            </p:cNvSpPr>
            <p:nvPr/>
          </p:nvSpPr>
          <p:spPr bwMode="auto">
            <a:xfrm>
              <a:off x="1034" y="2959"/>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R2</a:t>
              </a:r>
            </a:p>
          </p:txBody>
        </p:sp>
        <p:sp>
          <p:nvSpPr>
            <p:cNvPr id="110611" name="矩形 39955">
              <a:extLst>
                <a:ext uri="{FF2B5EF4-FFF2-40B4-BE49-F238E27FC236}">
                  <a16:creationId xmlns:a16="http://schemas.microsoft.com/office/drawing/2014/main" id="{BC3BDFF8-F786-40F6-A30F-6E5C3BFB9A7C}"/>
                </a:ext>
              </a:extLst>
            </p:cNvPr>
            <p:cNvSpPr>
              <a:spLocks noChangeArrowheads="1"/>
            </p:cNvSpPr>
            <p:nvPr/>
          </p:nvSpPr>
          <p:spPr bwMode="auto">
            <a:xfrm>
              <a:off x="1034" y="2786"/>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R3</a:t>
              </a:r>
            </a:p>
          </p:txBody>
        </p:sp>
        <p:sp>
          <p:nvSpPr>
            <p:cNvPr id="110612" name="矩形 39956">
              <a:extLst>
                <a:ext uri="{FF2B5EF4-FFF2-40B4-BE49-F238E27FC236}">
                  <a16:creationId xmlns:a16="http://schemas.microsoft.com/office/drawing/2014/main" id="{98364A25-D820-4A9E-86C7-1AEBCEFFB566}"/>
                </a:ext>
              </a:extLst>
            </p:cNvPr>
            <p:cNvSpPr>
              <a:spLocks noChangeArrowheads="1"/>
            </p:cNvSpPr>
            <p:nvPr/>
          </p:nvSpPr>
          <p:spPr bwMode="auto">
            <a:xfrm>
              <a:off x="1034" y="2613"/>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R4</a:t>
              </a:r>
            </a:p>
          </p:txBody>
        </p:sp>
        <p:sp>
          <p:nvSpPr>
            <p:cNvPr id="110613" name="矩形 39957">
              <a:extLst>
                <a:ext uri="{FF2B5EF4-FFF2-40B4-BE49-F238E27FC236}">
                  <a16:creationId xmlns:a16="http://schemas.microsoft.com/office/drawing/2014/main" id="{346B0AB5-4E00-441D-9879-DDF043EE36D2}"/>
                </a:ext>
              </a:extLst>
            </p:cNvPr>
            <p:cNvSpPr>
              <a:spLocks noChangeArrowheads="1"/>
            </p:cNvSpPr>
            <p:nvPr/>
          </p:nvSpPr>
          <p:spPr bwMode="auto">
            <a:xfrm>
              <a:off x="1034" y="2440"/>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4" name="矩形 39958">
              <a:extLst>
                <a:ext uri="{FF2B5EF4-FFF2-40B4-BE49-F238E27FC236}">
                  <a16:creationId xmlns:a16="http://schemas.microsoft.com/office/drawing/2014/main" id="{80A164A5-4B51-4CA2-8B69-3B9C0B159764}"/>
                </a:ext>
              </a:extLst>
            </p:cNvPr>
            <p:cNvSpPr>
              <a:spLocks noChangeArrowheads="1"/>
            </p:cNvSpPr>
            <p:nvPr/>
          </p:nvSpPr>
          <p:spPr bwMode="auto">
            <a:xfrm>
              <a:off x="1034" y="2267"/>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5" name="矩形 39959">
              <a:extLst>
                <a:ext uri="{FF2B5EF4-FFF2-40B4-BE49-F238E27FC236}">
                  <a16:creationId xmlns:a16="http://schemas.microsoft.com/office/drawing/2014/main" id="{FB03243B-74B7-4E75-A269-A238848BED76}"/>
                </a:ext>
              </a:extLst>
            </p:cNvPr>
            <p:cNvSpPr>
              <a:spLocks noChangeArrowheads="1"/>
            </p:cNvSpPr>
            <p:nvPr/>
          </p:nvSpPr>
          <p:spPr bwMode="auto">
            <a:xfrm>
              <a:off x="1034" y="2094"/>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6" name="直接连接符 39960">
              <a:extLst>
                <a:ext uri="{FF2B5EF4-FFF2-40B4-BE49-F238E27FC236}">
                  <a16:creationId xmlns:a16="http://schemas.microsoft.com/office/drawing/2014/main" id="{39E8017E-0343-44F3-BE4E-6DC3BCE8AB63}"/>
                </a:ext>
              </a:extLst>
            </p:cNvPr>
            <p:cNvSpPr>
              <a:spLocks noChangeShapeType="1"/>
            </p:cNvSpPr>
            <p:nvPr/>
          </p:nvSpPr>
          <p:spPr bwMode="auto">
            <a:xfrm>
              <a:off x="1034" y="209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7" name="直接连接符 39961">
              <a:extLst>
                <a:ext uri="{FF2B5EF4-FFF2-40B4-BE49-F238E27FC236}">
                  <a16:creationId xmlns:a16="http://schemas.microsoft.com/office/drawing/2014/main" id="{819D19B9-AC46-42E9-909B-D5F9D6D28E7C}"/>
                </a:ext>
              </a:extLst>
            </p:cNvPr>
            <p:cNvSpPr>
              <a:spLocks noChangeShapeType="1"/>
            </p:cNvSpPr>
            <p:nvPr/>
          </p:nvSpPr>
          <p:spPr bwMode="auto">
            <a:xfrm>
              <a:off x="1034" y="2267"/>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直接连接符 39962">
              <a:extLst>
                <a:ext uri="{FF2B5EF4-FFF2-40B4-BE49-F238E27FC236}">
                  <a16:creationId xmlns:a16="http://schemas.microsoft.com/office/drawing/2014/main" id="{5DE2B4C2-405E-4C5A-85F1-1EF936A72228}"/>
                </a:ext>
              </a:extLst>
            </p:cNvPr>
            <p:cNvSpPr>
              <a:spLocks noChangeShapeType="1"/>
            </p:cNvSpPr>
            <p:nvPr/>
          </p:nvSpPr>
          <p:spPr bwMode="auto">
            <a:xfrm>
              <a:off x="1034" y="2440"/>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9" name="直接连接符 39963">
              <a:extLst>
                <a:ext uri="{FF2B5EF4-FFF2-40B4-BE49-F238E27FC236}">
                  <a16:creationId xmlns:a16="http://schemas.microsoft.com/office/drawing/2014/main" id="{C26735A3-9912-44B8-BC89-3F362E8D2D45}"/>
                </a:ext>
              </a:extLst>
            </p:cNvPr>
            <p:cNvSpPr>
              <a:spLocks noChangeShapeType="1"/>
            </p:cNvSpPr>
            <p:nvPr/>
          </p:nvSpPr>
          <p:spPr bwMode="auto">
            <a:xfrm>
              <a:off x="1034" y="2613"/>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0" name="直接连接符 39964">
              <a:extLst>
                <a:ext uri="{FF2B5EF4-FFF2-40B4-BE49-F238E27FC236}">
                  <a16:creationId xmlns:a16="http://schemas.microsoft.com/office/drawing/2014/main" id="{88A03040-21EC-40AB-AE23-683E8882B059}"/>
                </a:ext>
              </a:extLst>
            </p:cNvPr>
            <p:cNvSpPr>
              <a:spLocks noChangeShapeType="1"/>
            </p:cNvSpPr>
            <p:nvPr/>
          </p:nvSpPr>
          <p:spPr bwMode="auto">
            <a:xfrm>
              <a:off x="1034" y="2786"/>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直接连接符 39965">
              <a:extLst>
                <a:ext uri="{FF2B5EF4-FFF2-40B4-BE49-F238E27FC236}">
                  <a16:creationId xmlns:a16="http://schemas.microsoft.com/office/drawing/2014/main" id="{341465C3-1722-465F-AB68-7D6FD5988390}"/>
                </a:ext>
              </a:extLst>
            </p:cNvPr>
            <p:cNvSpPr>
              <a:spLocks noChangeShapeType="1"/>
            </p:cNvSpPr>
            <p:nvPr/>
          </p:nvSpPr>
          <p:spPr bwMode="auto">
            <a:xfrm>
              <a:off x="1034" y="2959"/>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直接连接符 39966">
              <a:extLst>
                <a:ext uri="{FF2B5EF4-FFF2-40B4-BE49-F238E27FC236}">
                  <a16:creationId xmlns:a16="http://schemas.microsoft.com/office/drawing/2014/main" id="{44EDF357-998D-4462-8A34-48FD7295883B}"/>
                </a:ext>
              </a:extLst>
            </p:cNvPr>
            <p:cNvSpPr>
              <a:spLocks noChangeShapeType="1"/>
            </p:cNvSpPr>
            <p:nvPr/>
          </p:nvSpPr>
          <p:spPr bwMode="auto">
            <a:xfrm>
              <a:off x="1034" y="3132"/>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直接连接符 39967">
              <a:extLst>
                <a:ext uri="{FF2B5EF4-FFF2-40B4-BE49-F238E27FC236}">
                  <a16:creationId xmlns:a16="http://schemas.microsoft.com/office/drawing/2014/main" id="{54D309E3-1DE9-423B-9FD1-2D982B1D7CDC}"/>
                </a:ext>
              </a:extLst>
            </p:cNvPr>
            <p:cNvSpPr>
              <a:spLocks noChangeShapeType="1"/>
            </p:cNvSpPr>
            <p:nvPr/>
          </p:nvSpPr>
          <p:spPr bwMode="auto">
            <a:xfrm>
              <a:off x="1034" y="3305"/>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直接连接符 39968">
              <a:extLst>
                <a:ext uri="{FF2B5EF4-FFF2-40B4-BE49-F238E27FC236}">
                  <a16:creationId xmlns:a16="http://schemas.microsoft.com/office/drawing/2014/main" id="{BBCA0E40-C4CA-4DB8-9455-24ECA83A6043}"/>
                </a:ext>
              </a:extLst>
            </p:cNvPr>
            <p:cNvSpPr>
              <a:spLocks noChangeShapeType="1"/>
            </p:cNvSpPr>
            <p:nvPr/>
          </p:nvSpPr>
          <p:spPr bwMode="auto">
            <a:xfrm>
              <a:off x="1034" y="3478"/>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5" name="直接连接符 39969">
              <a:extLst>
                <a:ext uri="{FF2B5EF4-FFF2-40B4-BE49-F238E27FC236}">
                  <a16:creationId xmlns:a16="http://schemas.microsoft.com/office/drawing/2014/main" id="{D37D551F-4E02-41B6-92B9-2A80037F9AE3}"/>
                </a:ext>
              </a:extLst>
            </p:cNvPr>
            <p:cNvSpPr>
              <a:spLocks noChangeShapeType="1"/>
            </p:cNvSpPr>
            <p:nvPr/>
          </p:nvSpPr>
          <p:spPr bwMode="auto">
            <a:xfrm>
              <a:off x="1034" y="3651"/>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6" name="直接连接符 39970">
              <a:extLst>
                <a:ext uri="{FF2B5EF4-FFF2-40B4-BE49-F238E27FC236}">
                  <a16:creationId xmlns:a16="http://schemas.microsoft.com/office/drawing/2014/main" id="{D6FC4ACF-14EF-411A-9F1D-1AF7ED7617A2}"/>
                </a:ext>
              </a:extLst>
            </p:cNvPr>
            <p:cNvSpPr>
              <a:spLocks noChangeShapeType="1"/>
            </p:cNvSpPr>
            <p:nvPr/>
          </p:nvSpPr>
          <p:spPr bwMode="auto">
            <a:xfrm>
              <a:off x="1034" y="382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7" name="直接连接符 39971">
              <a:extLst>
                <a:ext uri="{FF2B5EF4-FFF2-40B4-BE49-F238E27FC236}">
                  <a16:creationId xmlns:a16="http://schemas.microsoft.com/office/drawing/2014/main" id="{2E3067E4-4377-4102-A2DD-4CDF43638FCB}"/>
                </a:ext>
              </a:extLst>
            </p:cNvPr>
            <p:cNvSpPr>
              <a:spLocks noChangeShapeType="1"/>
            </p:cNvSpPr>
            <p:nvPr/>
          </p:nvSpPr>
          <p:spPr bwMode="auto">
            <a:xfrm>
              <a:off x="1034"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8" name="直接连接符 39972">
              <a:extLst>
                <a:ext uri="{FF2B5EF4-FFF2-40B4-BE49-F238E27FC236}">
                  <a16:creationId xmlns:a16="http://schemas.microsoft.com/office/drawing/2014/main" id="{946D07CF-59BB-4FBD-9FC8-3124C28320B4}"/>
                </a:ext>
              </a:extLst>
            </p:cNvPr>
            <p:cNvSpPr>
              <a:spLocks noChangeShapeType="1"/>
            </p:cNvSpPr>
            <p:nvPr/>
          </p:nvSpPr>
          <p:spPr bwMode="auto">
            <a:xfrm>
              <a:off x="1677"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29" name="文本框 39973">
            <a:extLst>
              <a:ext uri="{FF2B5EF4-FFF2-40B4-BE49-F238E27FC236}">
                <a16:creationId xmlns:a16="http://schemas.microsoft.com/office/drawing/2014/main" id="{36954C0C-61AC-4CB3-82AA-4DB8E290EE20}"/>
              </a:ext>
            </a:extLst>
          </p:cNvPr>
          <p:cNvSpPr txBox="1">
            <a:spLocks noChangeArrowheads="1"/>
          </p:cNvSpPr>
          <p:nvPr/>
        </p:nvSpPr>
        <p:spPr bwMode="auto">
          <a:xfrm>
            <a:off x="2235200" y="299561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存贮器低地址</a:t>
            </a:r>
          </a:p>
        </p:txBody>
      </p:sp>
      <p:sp>
        <p:nvSpPr>
          <p:cNvPr id="110630" name="文本框 39974">
            <a:extLst>
              <a:ext uri="{FF2B5EF4-FFF2-40B4-BE49-F238E27FC236}">
                <a16:creationId xmlns:a16="http://schemas.microsoft.com/office/drawing/2014/main" id="{78EEBD98-198C-4FDE-B69B-B995089A4AF9}"/>
              </a:ext>
            </a:extLst>
          </p:cNvPr>
          <p:cNvSpPr txBox="1">
            <a:spLocks noChangeArrowheads="1"/>
          </p:cNvSpPr>
          <p:nvPr/>
        </p:nvSpPr>
        <p:spPr bwMode="auto">
          <a:xfrm>
            <a:off x="2251075" y="6154738"/>
            <a:ext cx="1282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所分配存贮器区域高地址</a:t>
            </a:r>
          </a:p>
        </p:txBody>
      </p:sp>
      <p:sp>
        <p:nvSpPr>
          <p:cNvPr id="110631" name="文本框 39975">
            <a:extLst>
              <a:ext uri="{FF2B5EF4-FFF2-40B4-BE49-F238E27FC236}">
                <a16:creationId xmlns:a16="http://schemas.microsoft.com/office/drawing/2014/main" id="{6C2125A1-D3C9-4757-A1B1-5F0717AA9DBB}"/>
              </a:ext>
            </a:extLst>
          </p:cNvPr>
          <p:cNvSpPr txBox="1">
            <a:spLocks noChangeArrowheads="1"/>
          </p:cNvSpPr>
          <p:nvPr/>
        </p:nvSpPr>
        <p:spPr bwMode="auto">
          <a:xfrm>
            <a:off x="963613" y="4397375"/>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b="1">
                <a:ea typeface="黑体" panose="02010609060101010101" pitchFamily="49" charset="-122"/>
              </a:rPr>
              <a:t>堆栈方向</a:t>
            </a:r>
          </a:p>
        </p:txBody>
      </p:sp>
      <p:sp>
        <p:nvSpPr>
          <p:cNvPr id="110632" name="直接连接符 39976">
            <a:extLst>
              <a:ext uri="{FF2B5EF4-FFF2-40B4-BE49-F238E27FC236}">
                <a16:creationId xmlns:a16="http://schemas.microsoft.com/office/drawing/2014/main" id="{8E2CA14F-1761-4768-9C2A-F1E4EA3BA573}"/>
              </a:ext>
            </a:extLst>
          </p:cNvPr>
          <p:cNvSpPr>
            <a:spLocks noChangeShapeType="1"/>
          </p:cNvSpPr>
          <p:nvPr/>
        </p:nvSpPr>
        <p:spPr bwMode="auto">
          <a:xfrm flipH="1" flipV="1">
            <a:off x="1500188" y="4789488"/>
            <a:ext cx="0" cy="63341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33" name="矩形 39977">
            <a:extLst>
              <a:ext uri="{FF2B5EF4-FFF2-40B4-BE49-F238E27FC236}">
                <a16:creationId xmlns:a16="http://schemas.microsoft.com/office/drawing/2014/main" id="{DDA31CCE-4FB9-48A9-8CE0-C9891C068748}"/>
              </a:ext>
            </a:extLst>
          </p:cNvPr>
          <p:cNvSpPr>
            <a:spLocks noChangeArrowheads="1"/>
          </p:cNvSpPr>
          <p:nvPr/>
        </p:nvSpPr>
        <p:spPr bwMode="auto">
          <a:xfrm>
            <a:off x="4232275" y="3589338"/>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SP</a:t>
            </a:r>
          </a:p>
        </p:txBody>
      </p:sp>
      <p:sp>
        <p:nvSpPr>
          <p:cNvPr id="110634" name="矩形 39978">
            <a:extLst>
              <a:ext uri="{FF2B5EF4-FFF2-40B4-BE49-F238E27FC236}">
                <a16:creationId xmlns:a16="http://schemas.microsoft.com/office/drawing/2014/main" id="{9E5053E3-10BF-48B8-954F-57209A61FB4F}"/>
              </a:ext>
            </a:extLst>
          </p:cNvPr>
          <p:cNvSpPr>
            <a:spLocks noChangeArrowheads="1"/>
          </p:cNvSpPr>
          <p:nvPr/>
        </p:nvSpPr>
        <p:spPr bwMode="auto">
          <a:xfrm>
            <a:off x="4233863" y="3911600"/>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R1</a:t>
            </a:r>
          </a:p>
        </p:txBody>
      </p:sp>
      <p:sp>
        <p:nvSpPr>
          <p:cNvPr id="110635" name="矩形 39979">
            <a:extLst>
              <a:ext uri="{FF2B5EF4-FFF2-40B4-BE49-F238E27FC236}">
                <a16:creationId xmlns:a16="http://schemas.microsoft.com/office/drawing/2014/main" id="{B2A3A8BC-5E55-4594-ABD5-A9EFFF79213E}"/>
              </a:ext>
            </a:extLst>
          </p:cNvPr>
          <p:cNvSpPr>
            <a:spLocks noChangeArrowheads="1"/>
          </p:cNvSpPr>
          <p:nvPr/>
        </p:nvSpPr>
        <p:spPr bwMode="auto">
          <a:xfrm>
            <a:off x="4232275" y="4121150"/>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R2</a:t>
            </a:r>
          </a:p>
        </p:txBody>
      </p:sp>
      <p:sp>
        <p:nvSpPr>
          <p:cNvPr id="110636" name="矩形 39980">
            <a:extLst>
              <a:ext uri="{FF2B5EF4-FFF2-40B4-BE49-F238E27FC236}">
                <a16:creationId xmlns:a16="http://schemas.microsoft.com/office/drawing/2014/main" id="{B4E8F04E-915F-4C65-9919-3C89CEDB0451}"/>
              </a:ext>
            </a:extLst>
          </p:cNvPr>
          <p:cNvSpPr>
            <a:spLocks noChangeArrowheads="1"/>
          </p:cNvSpPr>
          <p:nvPr/>
        </p:nvSpPr>
        <p:spPr bwMode="auto">
          <a:xfrm>
            <a:off x="4237038" y="4319588"/>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R3</a:t>
            </a:r>
          </a:p>
        </p:txBody>
      </p:sp>
      <p:sp>
        <p:nvSpPr>
          <p:cNvPr id="110637" name="矩形 39981">
            <a:extLst>
              <a:ext uri="{FF2B5EF4-FFF2-40B4-BE49-F238E27FC236}">
                <a16:creationId xmlns:a16="http://schemas.microsoft.com/office/drawing/2014/main" id="{B54E7935-0D27-487C-A2D1-D93D368B4FD2}"/>
              </a:ext>
            </a:extLst>
          </p:cNvPr>
          <p:cNvSpPr>
            <a:spLocks noChangeArrowheads="1"/>
          </p:cNvSpPr>
          <p:nvPr/>
        </p:nvSpPr>
        <p:spPr bwMode="auto">
          <a:xfrm>
            <a:off x="4235450" y="4529138"/>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R4</a:t>
            </a:r>
          </a:p>
        </p:txBody>
      </p:sp>
      <p:sp>
        <p:nvSpPr>
          <p:cNvPr id="110638" name="矩形 39982">
            <a:extLst>
              <a:ext uri="{FF2B5EF4-FFF2-40B4-BE49-F238E27FC236}">
                <a16:creationId xmlns:a16="http://schemas.microsoft.com/office/drawing/2014/main" id="{FDD49B66-8125-48E9-8B9C-EB9E48B6A1B6}"/>
              </a:ext>
            </a:extLst>
          </p:cNvPr>
          <p:cNvSpPr>
            <a:spLocks noChangeArrowheads="1"/>
          </p:cNvSpPr>
          <p:nvPr/>
        </p:nvSpPr>
        <p:spPr bwMode="auto">
          <a:xfrm>
            <a:off x="4237038" y="4957763"/>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PC</a:t>
            </a:r>
          </a:p>
        </p:txBody>
      </p:sp>
      <p:sp>
        <p:nvSpPr>
          <p:cNvPr id="110639" name="矩形 39983">
            <a:extLst>
              <a:ext uri="{FF2B5EF4-FFF2-40B4-BE49-F238E27FC236}">
                <a16:creationId xmlns:a16="http://schemas.microsoft.com/office/drawing/2014/main" id="{85E0BB3B-7F14-406C-9D94-AB222929E9F1}"/>
              </a:ext>
            </a:extLst>
          </p:cNvPr>
          <p:cNvSpPr>
            <a:spLocks noChangeArrowheads="1"/>
          </p:cNvSpPr>
          <p:nvPr/>
        </p:nvSpPr>
        <p:spPr bwMode="auto">
          <a:xfrm>
            <a:off x="4237038" y="5292725"/>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PSW</a:t>
            </a:r>
          </a:p>
        </p:txBody>
      </p:sp>
      <p:sp>
        <p:nvSpPr>
          <p:cNvPr id="110640" name="直接连接符 39984">
            <a:extLst>
              <a:ext uri="{FF2B5EF4-FFF2-40B4-BE49-F238E27FC236}">
                <a16:creationId xmlns:a16="http://schemas.microsoft.com/office/drawing/2014/main" id="{6C8CE86D-6BD5-4739-B4F8-D9E7463DB747}"/>
              </a:ext>
            </a:extLst>
          </p:cNvPr>
          <p:cNvSpPr>
            <a:spLocks noChangeShapeType="1"/>
          </p:cNvSpPr>
          <p:nvPr/>
        </p:nvSpPr>
        <p:spPr bwMode="auto">
          <a:xfrm flipH="1">
            <a:off x="3775075" y="3657600"/>
            <a:ext cx="539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1" name="椭圆 39985">
            <a:extLst>
              <a:ext uri="{FF2B5EF4-FFF2-40B4-BE49-F238E27FC236}">
                <a16:creationId xmlns:a16="http://schemas.microsoft.com/office/drawing/2014/main" id="{833412ED-D158-4D11-9122-EF61F132818F}"/>
              </a:ext>
            </a:extLst>
          </p:cNvPr>
          <p:cNvSpPr>
            <a:spLocks noChangeArrowheads="1"/>
          </p:cNvSpPr>
          <p:nvPr/>
        </p:nvSpPr>
        <p:spPr bwMode="auto">
          <a:xfrm>
            <a:off x="4267200" y="3625850"/>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10642" name="组合 39986">
            <a:extLst>
              <a:ext uri="{FF2B5EF4-FFF2-40B4-BE49-F238E27FC236}">
                <a16:creationId xmlns:a16="http://schemas.microsoft.com/office/drawing/2014/main" id="{A68E6467-9288-4C65-8033-8E772BD23328}"/>
              </a:ext>
            </a:extLst>
          </p:cNvPr>
          <p:cNvGrpSpPr>
            <a:grpSpLocks/>
          </p:cNvGrpSpPr>
          <p:nvPr/>
        </p:nvGrpSpPr>
        <p:grpSpPr bwMode="auto">
          <a:xfrm>
            <a:off x="6545263" y="3300413"/>
            <a:ext cx="1020762" cy="2746375"/>
            <a:chOff x="1034" y="2094"/>
            <a:chExt cx="643" cy="1730"/>
          </a:xfrm>
        </p:grpSpPr>
        <p:sp>
          <p:nvSpPr>
            <p:cNvPr id="110643" name="矩形 39987">
              <a:extLst>
                <a:ext uri="{FF2B5EF4-FFF2-40B4-BE49-F238E27FC236}">
                  <a16:creationId xmlns:a16="http://schemas.microsoft.com/office/drawing/2014/main" id="{7FA6E96E-1F8B-4BDE-875F-9965466C88B5}"/>
                </a:ext>
              </a:extLst>
            </p:cNvPr>
            <p:cNvSpPr>
              <a:spLocks noChangeArrowheads="1"/>
            </p:cNvSpPr>
            <p:nvPr/>
          </p:nvSpPr>
          <p:spPr bwMode="auto">
            <a:xfrm>
              <a:off x="1034" y="3651"/>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endParaRPr lang="zh-CN" altLang="zh-CN" sz="2800">
                <a:latin typeface="Arial" panose="020B0604020202020204" pitchFamily="34" charset="0"/>
              </a:endParaRPr>
            </a:p>
          </p:txBody>
        </p:sp>
        <p:sp>
          <p:nvSpPr>
            <p:cNvPr id="110644" name="矩形 39988">
              <a:extLst>
                <a:ext uri="{FF2B5EF4-FFF2-40B4-BE49-F238E27FC236}">
                  <a16:creationId xmlns:a16="http://schemas.microsoft.com/office/drawing/2014/main" id="{26C7CB5D-CB82-453A-832F-9B26A0509E01}"/>
                </a:ext>
              </a:extLst>
            </p:cNvPr>
            <p:cNvSpPr>
              <a:spLocks noChangeArrowheads="1"/>
            </p:cNvSpPr>
            <p:nvPr/>
          </p:nvSpPr>
          <p:spPr bwMode="auto">
            <a:xfrm>
              <a:off x="1034" y="3478"/>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PSW</a:t>
              </a:r>
            </a:p>
          </p:txBody>
        </p:sp>
        <p:sp>
          <p:nvSpPr>
            <p:cNvPr id="110645" name="矩形 39989">
              <a:extLst>
                <a:ext uri="{FF2B5EF4-FFF2-40B4-BE49-F238E27FC236}">
                  <a16:creationId xmlns:a16="http://schemas.microsoft.com/office/drawing/2014/main" id="{59531E9E-C7B5-47C3-B5E8-83EC8BF02E55}"/>
                </a:ext>
              </a:extLst>
            </p:cNvPr>
            <p:cNvSpPr>
              <a:spLocks noChangeArrowheads="1"/>
            </p:cNvSpPr>
            <p:nvPr/>
          </p:nvSpPr>
          <p:spPr bwMode="auto">
            <a:xfrm>
              <a:off x="1034" y="3305"/>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PC</a:t>
              </a:r>
            </a:p>
          </p:txBody>
        </p:sp>
        <p:sp>
          <p:nvSpPr>
            <p:cNvPr id="110646" name="矩形 39990">
              <a:extLst>
                <a:ext uri="{FF2B5EF4-FFF2-40B4-BE49-F238E27FC236}">
                  <a16:creationId xmlns:a16="http://schemas.microsoft.com/office/drawing/2014/main" id="{6752B9B3-1523-43A7-B65D-68DF5C59ABCA}"/>
                </a:ext>
              </a:extLst>
            </p:cNvPr>
            <p:cNvSpPr>
              <a:spLocks noChangeArrowheads="1"/>
            </p:cNvSpPr>
            <p:nvPr/>
          </p:nvSpPr>
          <p:spPr bwMode="auto">
            <a:xfrm>
              <a:off x="1034" y="3132"/>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R1</a:t>
              </a:r>
            </a:p>
          </p:txBody>
        </p:sp>
        <p:sp>
          <p:nvSpPr>
            <p:cNvPr id="110647" name="矩形 39991">
              <a:extLst>
                <a:ext uri="{FF2B5EF4-FFF2-40B4-BE49-F238E27FC236}">
                  <a16:creationId xmlns:a16="http://schemas.microsoft.com/office/drawing/2014/main" id="{A9D8D244-9AF9-4E6F-88C6-D5EA1CBA687E}"/>
                </a:ext>
              </a:extLst>
            </p:cNvPr>
            <p:cNvSpPr>
              <a:spLocks noChangeArrowheads="1"/>
            </p:cNvSpPr>
            <p:nvPr/>
          </p:nvSpPr>
          <p:spPr bwMode="auto">
            <a:xfrm>
              <a:off x="1034" y="2959"/>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R2</a:t>
              </a:r>
            </a:p>
          </p:txBody>
        </p:sp>
        <p:sp>
          <p:nvSpPr>
            <p:cNvPr id="110648" name="矩形 39992">
              <a:extLst>
                <a:ext uri="{FF2B5EF4-FFF2-40B4-BE49-F238E27FC236}">
                  <a16:creationId xmlns:a16="http://schemas.microsoft.com/office/drawing/2014/main" id="{EA879365-7CCC-4181-BEF3-EAB1E24F8DD9}"/>
                </a:ext>
              </a:extLst>
            </p:cNvPr>
            <p:cNvSpPr>
              <a:spLocks noChangeArrowheads="1"/>
            </p:cNvSpPr>
            <p:nvPr/>
          </p:nvSpPr>
          <p:spPr bwMode="auto">
            <a:xfrm>
              <a:off x="1034" y="2786"/>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R3</a:t>
              </a:r>
            </a:p>
          </p:txBody>
        </p:sp>
        <p:sp>
          <p:nvSpPr>
            <p:cNvPr id="110649" name="矩形 39993">
              <a:extLst>
                <a:ext uri="{FF2B5EF4-FFF2-40B4-BE49-F238E27FC236}">
                  <a16:creationId xmlns:a16="http://schemas.microsoft.com/office/drawing/2014/main" id="{1D9FA79C-7C88-4AD7-B50C-D4269B5F67A6}"/>
                </a:ext>
              </a:extLst>
            </p:cNvPr>
            <p:cNvSpPr>
              <a:spLocks noChangeArrowheads="1"/>
            </p:cNvSpPr>
            <p:nvPr/>
          </p:nvSpPr>
          <p:spPr bwMode="auto">
            <a:xfrm>
              <a:off x="1034" y="2613"/>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R4</a:t>
              </a:r>
            </a:p>
          </p:txBody>
        </p:sp>
        <p:sp>
          <p:nvSpPr>
            <p:cNvPr id="110650" name="矩形 39994">
              <a:extLst>
                <a:ext uri="{FF2B5EF4-FFF2-40B4-BE49-F238E27FC236}">
                  <a16:creationId xmlns:a16="http://schemas.microsoft.com/office/drawing/2014/main" id="{747C23BC-74C8-4801-A753-0E75B88E243E}"/>
                </a:ext>
              </a:extLst>
            </p:cNvPr>
            <p:cNvSpPr>
              <a:spLocks noChangeArrowheads="1"/>
            </p:cNvSpPr>
            <p:nvPr/>
          </p:nvSpPr>
          <p:spPr bwMode="auto">
            <a:xfrm>
              <a:off x="1034" y="2440"/>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1" name="矩形 39995">
              <a:extLst>
                <a:ext uri="{FF2B5EF4-FFF2-40B4-BE49-F238E27FC236}">
                  <a16:creationId xmlns:a16="http://schemas.microsoft.com/office/drawing/2014/main" id="{EB2DDCDB-F254-40A7-931E-4D1005B24BB1}"/>
                </a:ext>
              </a:extLst>
            </p:cNvPr>
            <p:cNvSpPr>
              <a:spLocks noChangeArrowheads="1"/>
            </p:cNvSpPr>
            <p:nvPr/>
          </p:nvSpPr>
          <p:spPr bwMode="auto">
            <a:xfrm>
              <a:off x="1034" y="2267"/>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2" name="矩形 39996">
              <a:extLst>
                <a:ext uri="{FF2B5EF4-FFF2-40B4-BE49-F238E27FC236}">
                  <a16:creationId xmlns:a16="http://schemas.microsoft.com/office/drawing/2014/main" id="{B46992E0-5018-4A31-A1FE-E699D717C712}"/>
                </a:ext>
              </a:extLst>
            </p:cNvPr>
            <p:cNvSpPr>
              <a:spLocks noChangeArrowheads="1"/>
            </p:cNvSpPr>
            <p:nvPr/>
          </p:nvSpPr>
          <p:spPr bwMode="auto">
            <a:xfrm>
              <a:off x="1034" y="2094"/>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3" name="直接连接符 39997">
              <a:extLst>
                <a:ext uri="{FF2B5EF4-FFF2-40B4-BE49-F238E27FC236}">
                  <a16:creationId xmlns:a16="http://schemas.microsoft.com/office/drawing/2014/main" id="{2F6F028B-7614-44D7-9970-4C3D7EFD3EDF}"/>
                </a:ext>
              </a:extLst>
            </p:cNvPr>
            <p:cNvSpPr>
              <a:spLocks noChangeShapeType="1"/>
            </p:cNvSpPr>
            <p:nvPr/>
          </p:nvSpPr>
          <p:spPr bwMode="auto">
            <a:xfrm>
              <a:off x="1034" y="209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4" name="直接连接符 39998">
              <a:extLst>
                <a:ext uri="{FF2B5EF4-FFF2-40B4-BE49-F238E27FC236}">
                  <a16:creationId xmlns:a16="http://schemas.microsoft.com/office/drawing/2014/main" id="{243DFE16-FD4F-48CB-873F-42286AD13B53}"/>
                </a:ext>
              </a:extLst>
            </p:cNvPr>
            <p:cNvSpPr>
              <a:spLocks noChangeShapeType="1"/>
            </p:cNvSpPr>
            <p:nvPr/>
          </p:nvSpPr>
          <p:spPr bwMode="auto">
            <a:xfrm>
              <a:off x="1034" y="2267"/>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5" name="直接连接符 39999">
              <a:extLst>
                <a:ext uri="{FF2B5EF4-FFF2-40B4-BE49-F238E27FC236}">
                  <a16:creationId xmlns:a16="http://schemas.microsoft.com/office/drawing/2014/main" id="{D32F3006-2BCB-4509-87DE-C02922DB3D69}"/>
                </a:ext>
              </a:extLst>
            </p:cNvPr>
            <p:cNvSpPr>
              <a:spLocks noChangeShapeType="1"/>
            </p:cNvSpPr>
            <p:nvPr/>
          </p:nvSpPr>
          <p:spPr bwMode="auto">
            <a:xfrm>
              <a:off x="1034" y="2440"/>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6" name="直接连接符 40000">
              <a:extLst>
                <a:ext uri="{FF2B5EF4-FFF2-40B4-BE49-F238E27FC236}">
                  <a16:creationId xmlns:a16="http://schemas.microsoft.com/office/drawing/2014/main" id="{C9166A0C-DDCC-4281-B93E-991D136EBDBE}"/>
                </a:ext>
              </a:extLst>
            </p:cNvPr>
            <p:cNvSpPr>
              <a:spLocks noChangeShapeType="1"/>
            </p:cNvSpPr>
            <p:nvPr/>
          </p:nvSpPr>
          <p:spPr bwMode="auto">
            <a:xfrm>
              <a:off x="1034" y="2613"/>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7" name="直接连接符 40001">
              <a:extLst>
                <a:ext uri="{FF2B5EF4-FFF2-40B4-BE49-F238E27FC236}">
                  <a16:creationId xmlns:a16="http://schemas.microsoft.com/office/drawing/2014/main" id="{9C817106-78EA-47E8-9B64-D8A19639F593}"/>
                </a:ext>
              </a:extLst>
            </p:cNvPr>
            <p:cNvSpPr>
              <a:spLocks noChangeShapeType="1"/>
            </p:cNvSpPr>
            <p:nvPr/>
          </p:nvSpPr>
          <p:spPr bwMode="auto">
            <a:xfrm>
              <a:off x="1034" y="2786"/>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8" name="直接连接符 40002">
              <a:extLst>
                <a:ext uri="{FF2B5EF4-FFF2-40B4-BE49-F238E27FC236}">
                  <a16:creationId xmlns:a16="http://schemas.microsoft.com/office/drawing/2014/main" id="{C9213880-403C-4E28-955A-9C33C2BC0F14}"/>
                </a:ext>
              </a:extLst>
            </p:cNvPr>
            <p:cNvSpPr>
              <a:spLocks noChangeShapeType="1"/>
            </p:cNvSpPr>
            <p:nvPr/>
          </p:nvSpPr>
          <p:spPr bwMode="auto">
            <a:xfrm>
              <a:off x="1034" y="2959"/>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9" name="直接连接符 40003">
              <a:extLst>
                <a:ext uri="{FF2B5EF4-FFF2-40B4-BE49-F238E27FC236}">
                  <a16:creationId xmlns:a16="http://schemas.microsoft.com/office/drawing/2014/main" id="{A85B6040-DEA5-467B-9523-0F9373460D0A}"/>
                </a:ext>
              </a:extLst>
            </p:cNvPr>
            <p:cNvSpPr>
              <a:spLocks noChangeShapeType="1"/>
            </p:cNvSpPr>
            <p:nvPr/>
          </p:nvSpPr>
          <p:spPr bwMode="auto">
            <a:xfrm>
              <a:off x="1034" y="3132"/>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0" name="直接连接符 40004">
              <a:extLst>
                <a:ext uri="{FF2B5EF4-FFF2-40B4-BE49-F238E27FC236}">
                  <a16:creationId xmlns:a16="http://schemas.microsoft.com/office/drawing/2014/main" id="{AB398E78-4AA4-4253-8994-9F600F5F88E5}"/>
                </a:ext>
              </a:extLst>
            </p:cNvPr>
            <p:cNvSpPr>
              <a:spLocks noChangeShapeType="1"/>
            </p:cNvSpPr>
            <p:nvPr/>
          </p:nvSpPr>
          <p:spPr bwMode="auto">
            <a:xfrm>
              <a:off x="1034" y="3305"/>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1" name="直接连接符 40005">
              <a:extLst>
                <a:ext uri="{FF2B5EF4-FFF2-40B4-BE49-F238E27FC236}">
                  <a16:creationId xmlns:a16="http://schemas.microsoft.com/office/drawing/2014/main" id="{01145D09-BC06-4CB6-9454-DF8F5E7078D3}"/>
                </a:ext>
              </a:extLst>
            </p:cNvPr>
            <p:cNvSpPr>
              <a:spLocks noChangeShapeType="1"/>
            </p:cNvSpPr>
            <p:nvPr/>
          </p:nvSpPr>
          <p:spPr bwMode="auto">
            <a:xfrm>
              <a:off x="1034" y="3478"/>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2" name="直接连接符 40006">
              <a:extLst>
                <a:ext uri="{FF2B5EF4-FFF2-40B4-BE49-F238E27FC236}">
                  <a16:creationId xmlns:a16="http://schemas.microsoft.com/office/drawing/2014/main" id="{CC1B0764-702E-4539-955D-2FE88BB06339}"/>
                </a:ext>
              </a:extLst>
            </p:cNvPr>
            <p:cNvSpPr>
              <a:spLocks noChangeShapeType="1"/>
            </p:cNvSpPr>
            <p:nvPr/>
          </p:nvSpPr>
          <p:spPr bwMode="auto">
            <a:xfrm>
              <a:off x="1034" y="3651"/>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3" name="直接连接符 40007">
              <a:extLst>
                <a:ext uri="{FF2B5EF4-FFF2-40B4-BE49-F238E27FC236}">
                  <a16:creationId xmlns:a16="http://schemas.microsoft.com/office/drawing/2014/main" id="{0346D4EC-3469-424F-93A3-F8F81E293796}"/>
                </a:ext>
              </a:extLst>
            </p:cNvPr>
            <p:cNvSpPr>
              <a:spLocks noChangeShapeType="1"/>
            </p:cNvSpPr>
            <p:nvPr/>
          </p:nvSpPr>
          <p:spPr bwMode="auto">
            <a:xfrm>
              <a:off x="1034" y="382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4" name="直接连接符 40008">
              <a:extLst>
                <a:ext uri="{FF2B5EF4-FFF2-40B4-BE49-F238E27FC236}">
                  <a16:creationId xmlns:a16="http://schemas.microsoft.com/office/drawing/2014/main" id="{2B0318C8-9F35-49CE-A264-95F3B92C966E}"/>
                </a:ext>
              </a:extLst>
            </p:cNvPr>
            <p:cNvSpPr>
              <a:spLocks noChangeShapeType="1"/>
            </p:cNvSpPr>
            <p:nvPr/>
          </p:nvSpPr>
          <p:spPr bwMode="auto">
            <a:xfrm>
              <a:off x="1034"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5" name="直接连接符 40009">
              <a:extLst>
                <a:ext uri="{FF2B5EF4-FFF2-40B4-BE49-F238E27FC236}">
                  <a16:creationId xmlns:a16="http://schemas.microsoft.com/office/drawing/2014/main" id="{07607376-4C6D-42D9-98DC-55A741E6CA78}"/>
                </a:ext>
              </a:extLst>
            </p:cNvPr>
            <p:cNvSpPr>
              <a:spLocks noChangeShapeType="1"/>
            </p:cNvSpPr>
            <p:nvPr/>
          </p:nvSpPr>
          <p:spPr bwMode="auto">
            <a:xfrm>
              <a:off x="1677"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66" name="文本框 40010">
            <a:extLst>
              <a:ext uri="{FF2B5EF4-FFF2-40B4-BE49-F238E27FC236}">
                <a16:creationId xmlns:a16="http://schemas.microsoft.com/office/drawing/2014/main" id="{FABE3256-C658-4CFD-83F6-AF13314F4F29}"/>
              </a:ext>
            </a:extLst>
          </p:cNvPr>
          <p:cNvSpPr txBox="1">
            <a:spLocks noChangeArrowheads="1"/>
          </p:cNvSpPr>
          <p:nvPr/>
        </p:nvSpPr>
        <p:spPr bwMode="auto">
          <a:xfrm>
            <a:off x="6415088" y="29718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存贮器低地址</a:t>
            </a:r>
          </a:p>
        </p:txBody>
      </p:sp>
      <p:sp>
        <p:nvSpPr>
          <p:cNvPr id="110667" name="文本框 40011">
            <a:extLst>
              <a:ext uri="{FF2B5EF4-FFF2-40B4-BE49-F238E27FC236}">
                <a16:creationId xmlns:a16="http://schemas.microsoft.com/office/drawing/2014/main" id="{3FA64B5C-56FB-4621-81CC-5A0736E7D90F}"/>
              </a:ext>
            </a:extLst>
          </p:cNvPr>
          <p:cNvSpPr txBox="1">
            <a:spLocks noChangeArrowheads="1"/>
          </p:cNvSpPr>
          <p:nvPr/>
        </p:nvSpPr>
        <p:spPr bwMode="auto">
          <a:xfrm>
            <a:off x="6430963" y="6130925"/>
            <a:ext cx="128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所分配存贮器高地址</a:t>
            </a:r>
          </a:p>
        </p:txBody>
      </p:sp>
      <p:sp>
        <p:nvSpPr>
          <p:cNvPr id="110668" name="直接连接符 40012">
            <a:extLst>
              <a:ext uri="{FF2B5EF4-FFF2-40B4-BE49-F238E27FC236}">
                <a16:creationId xmlns:a16="http://schemas.microsoft.com/office/drawing/2014/main" id="{C8791B22-5676-418B-A138-AFFE9029C938}"/>
              </a:ext>
            </a:extLst>
          </p:cNvPr>
          <p:cNvSpPr>
            <a:spLocks noChangeShapeType="1"/>
          </p:cNvSpPr>
          <p:nvPr/>
        </p:nvSpPr>
        <p:spPr bwMode="auto">
          <a:xfrm>
            <a:off x="7034213" y="1881188"/>
            <a:ext cx="908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9" name="直接连接符 40013">
            <a:extLst>
              <a:ext uri="{FF2B5EF4-FFF2-40B4-BE49-F238E27FC236}">
                <a16:creationId xmlns:a16="http://schemas.microsoft.com/office/drawing/2014/main" id="{D6B0D57E-A1B3-43A5-A300-08F66B495ECC}"/>
              </a:ext>
            </a:extLst>
          </p:cNvPr>
          <p:cNvSpPr>
            <a:spLocks noChangeShapeType="1"/>
          </p:cNvSpPr>
          <p:nvPr/>
        </p:nvSpPr>
        <p:spPr bwMode="auto">
          <a:xfrm>
            <a:off x="7940675" y="1893888"/>
            <a:ext cx="0" cy="23764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0" name="直接连接符 40014">
            <a:extLst>
              <a:ext uri="{FF2B5EF4-FFF2-40B4-BE49-F238E27FC236}">
                <a16:creationId xmlns:a16="http://schemas.microsoft.com/office/drawing/2014/main" id="{937810B3-CE97-46D2-BA15-2B44259EE764}"/>
              </a:ext>
            </a:extLst>
          </p:cNvPr>
          <p:cNvSpPr>
            <a:spLocks noChangeShapeType="1"/>
          </p:cNvSpPr>
          <p:nvPr/>
        </p:nvSpPr>
        <p:spPr bwMode="auto">
          <a:xfrm flipH="1">
            <a:off x="7553325" y="4270375"/>
            <a:ext cx="3889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71" name="椭圆 40015">
            <a:extLst>
              <a:ext uri="{FF2B5EF4-FFF2-40B4-BE49-F238E27FC236}">
                <a16:creationId xmlns:a16="http://schemas.microsoft.com/office/drawing/2014/main" id="{F951FFD8-7238-4245-ADF1-078CC79FCC66}"/>
              </a:ext>
            </a:extLst>
          </p:cNvPr>
          <p:cNvSpPr>
            <a:spLocks noChangeArrowheads="1"/>
          </p:cNvSpPr>
          <p:nvPr/>
        </p:nvSpPr>
        <p:spPr bwMode="auto">
          <a:xfrm>
            <a:off x="6986588" y="18367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10672" name="组合 40016">
            <a:extLst>
              <a:ext uri="{FF2B5EF4-FFF2-40B4-BE49-F238E27FC236}">
                <a16:creationId xmlns:a16="http://schemas.microsoft.com/office/drawing/2014/main" id="{C3F3DC40-8D1D-46ED-A827-26BF6F76157D}"/>
              </a:ext>
            </a:extLst>
          </p:cNvPr>
          <p:cNvGrpSpPr>
            <a:grpSpLocks/>
          </p:cNvGrpSpPr>
          <p:nvPr/>
        </p:nvGrpSpPr>
        <p:grpSpPr bwMode="auto">
          <a:xfrm>
            <a:off x="6550025" y="1689100"/>
            <a:ext cx="1008063" cy="1092200"/>
            <a:chOff x="1045" y="1055"/>
            <a:chExt cx="635" cy="688"/>
          </a:xfrm>
        </p:grpSpPr>
        <p:sp>
          <p:nvSpPr>
            <p:cNvPr id="110673" name="矩形 40017">
              <a:extLst>
                <a:ext uri="{FF2B5EF4-FFF2-40B4-BE49-F238E27FC236}">
                  <a16:creationId xmlns:a16="http://schemas.microsoft.com/office/drawing/2014/main" id="{94A70884-007F-4F08-B6F0-C49091D0B6B5}"/>
                </a:ext>
              </a:extLst>
            </p:cNvPr>
            <p:cNvSpPr>
              <a:spLocks noChangeArrowheads="1"/>
            </p:cNvSpPr>
            <p:nvPr/>
          </p:nvSpPr>
          <p:spPr bwMode="auto">
            <a:xfrm>
              <a:off x="1045" y="1285"/>
              <a:ext cx="63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74" name="矩形 40018">
              <a:extLst>
                <a:ext uri="{FF2B5EF4-FFF2-40B4-BE49-F238E27FC236}">
                  <a16:creationId xmlns:a16="http://schemas.microsoft.com/office/drawing/2014/main" id="{2FFD55A4-7539-4B5A-90B9-C4D115E62435}"/>
                </a:ext>
              </a:extLst>
            </p:cNvPr>
            <p:cNvSpPr>
              <a:spLocks noChangeArrowheads="1"/>
            </p:cNvSpPr>
            <p:nvPr/>
          </p:nvSpPr>
          <p:spPr bwMode="auto">
            <a:xfrm>
              <a:off x="1045" y="1055"/>
              <a:ext cx="6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75" name="直接连接符 40019">
              <a:extLst>
                <a:ext uri="{FF2B5EF4-FFF2-40B4-BE49-F238E27FC236}">
                  <a16:creationId xmlns:a16="http://schemas.microsoft.com/office/drawing/2014/main" id="{F81E127A-51F8-49A6-8CD4-884095E47B71}"/>
                </a:ext>
              </a:extLst>
            </p:cNvPr>
            <p:cNvSpPr>
              <a:spLocks noChangeShapeType="1"/>
            </p:cNvSpPr>
            <p:nvPr/>
          </p:nvSpPr>
          <p:spPr bwMode="auto">
            <a:xfrm>
              <a:off x="1045" y="1055"/>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6" name="直接连接符 40020">
              <a:extLst>
                <a:ext uri="{FF2B5EF4-FFF2-40B4-BE49-F238E27FC236}">
                  <a16:creationId xmlns:a16="http://schemas.microsoft.com/office/drawing/2014/main" id="{757906AF-42D3-4EFA-804F-BE483E101465}"/>
                </a:ext>
              </a:extLst>
            </p:cNvPr>
            <p:cNvSpPr>
              <a:spLocks noChangeShapeType="1"/>
            </p:cNvSpPr>
            <p:nvPr/>
          </p:nvSpPr>
          <p:spPr bwMode="auto">
            <a:xfrm>
              <a:off x="1045" y="1285"/>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7" name="直接连接符 40021">
              <a:extLst>
                <a:ext uri="{FF2B5EF4-FFF2-40B4-BE49-F238E27FC236}">
                  <a16:creationId xmlns:a16="http://schemas.microsoft.com/office/drawing/2014/main" id="{23FAEF25-8504-48FD-8495-58E1CDB6F169}"/>
                </a:ext>
              </a:extLst>
            </p:cNvPr>
            <p:cNvSpPr>
              <a:spLocks noChangeShapeType="1"/>
            </p:cNvSpPr>
            <p:nvPr/>
          </p:nvSpPr>
          <p:spPr bwMode="auto">
            <a:xfrm>
              <a:off x="1045" y="1743"/>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8" name="直接连接符 40022">
              <a:extLst>
                <a:ext uri="{FF2B5EF4-FFF2-40B4-BE49-F238E27FC236}">
                  <a16:creationId xmlns:a16="http://schemas.microsoft.com/office/drawing/2014/main" id="{99C5C74E-BA87-4B9B-8E31-011E058C90A5}"/>
                </a:ext>
              </a:extLst>
            </p:cNvPr>
            <p:cNvSpPr>
              <a:spLocks noChangeShapeType="1"/>
            </p:cNvSpPr>
            <p:nvPr/>
          </p:nvSpPr>
          <p:spPr bwMode="auto">
            <a:xfrm>
              <a:off x="1045"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9" name="直接连接符 40023">
              <a:extLst>
                <a:ext uri="{FF2B5EF4-FFF2-40B4-BE49-F238E27FC236}">
                  <a16:creationId xmlns:a16="http://schemas.microsoft.com/office/drawing/2014/main" id="{BA326C68-196A-459A-AC70-73E6717F42E5}"/>
                </a:ext>
              </a:extLst>
            </p:cNvPr>
            <p:cNvSpPr>
              <a:spLocks noChangeShapeType="1"/>
            </p:cNvSpPr>
            <p:nvPr/>
          </p:nvSpPr>
          <p:spPr bwMode="auto">
            <a:xfrm>
              <a:off x="1680"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80" name="文本框 40024">
            <a:extLst>
              <a:ext uri="{FF2B5EF4-FFF2-40B4-BE49-F238E27FC236}">
                <a16:creationId xmlns:a16="http://schemas.microsoft.com/office/drawing/2014/main" id="{93885C0B-8E88-4252-985A-A91A21D5F944}"/>
              </a:ext>
            </a:extLst>
          </p:cNvPr>
          <p:cNvSpPr txBox="1">
            <a:spLocks noChangeArrowheads="1"/>
          </p:cNvSpPr>
          <p:nvPr/>
        </p:nvSpPr>
        <p:spPr bwMode="auto">
          <a:xfrm>
            <a:off x="6419850" y="1077913"/>
            <a:ext cx="12827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任务控制块</a:t>
            </a:r>
          </a:p>
          <a:p>
            <a:pPr algn="ctr">
              <a:spcBef>
                <a:spcPct val="10000"/>
              </a:spcBef>
            </a:pPr>
            <a:r>
              <a:rPr lang="zh-CN" altLang="en-US" sz="1600">
                <a:ea typeface="黑体" panose="02010609060101010101" pitchFamily="49" charset="-122"/>
              </a:rPr>
              <a:t> </a:t>
            </a:r>
            <a:r>
              <a:rPr lang="en-US" altLang="zh-CN" sz="1600">
                <a:ea typeface="黑体" panose="02010609060101010101" pitchFamily="49" charset="-122"/>
              </a:rPr>
              <a:t>OS</a:t>
            </a:r>
            <a:r>
              <a:rPr lang="en-US" altLang="zh-CN" sz="1600">
                <a:ea typeface="黑体" panose="02010609060101010101" pitchFamily="49" charset="-122"/>
                <a:sym typeface="Symbol" panose="05050102010706020507" pitchFamily="18" charset="2"/>
              </a:rPr>
              <a:t>_</a:t>
            </a:r>
            <a:r>
              <a:rPr lang="en-US" altLang="zh-CN" sz="1600">
                <a:ea typeface="黑体" panose="02010609060101010101" pitchFamily="49" charset="-122"/>
              </a:rPr>
              <a:t>TCB</a:t>
            </a:r>
          </a:p>
        </p:txBody>
      </p:sp>
      <p:sp>
        <p:nvSpPr>
          <p:cNvPr id="110681" name="文本框 40025">
            <a:extLst>
              <a:ext uri="{FF2B5EF4-FFF2-40B4-BE49-F238E27FC236}">
                <a16:creationId xmlns:a16="http://schemas.microsoft.com/office/drawing/2014/main" id="{38C15301-8789-40A2-AD60-0BC19127B997}"/>
              </a:ext>
            </a:extLst>
          </p:cNvPr>
          <p:cNvSpPr txBox="1">
            <a:spLocks noChangeArrowheads="1"/>
          </p:cNvSpPr>
          <p:nvPr/>
        </p:nvSpPr>
        <p:spPr bwMode="auto">
          <a:xfrm>
            <a:off x="4457700" y="1670050"/>
            <a:ext cx="1631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OSTCBHighRdy</a:t>
            </a:r>
          </a:p>
          <a:p>
            <a:pPr algn="ctr">
              <a:spcBef>
                <a:spcPct val="10000"/>
              </a:spcBef>
            </a:pPr>
            <a:r>
              <a:rPr lang="en-US" altLang="zh-CN" sz="1600" b="1">
                <a:ea typeface="黑体" panose="02010609060101010101" pitchFamily="49" charset="-122"/>
              </a:rPr>
              <a:t>(3)</a:t>
            </a:r>
          </a:p>
        </p:txBody>
      </p:sp>
      <p:sp>
        <p:nvSpPr>
          <p:cNvPr id="110682" name="直接连接符 40026">
            <a:extLst>
              <a:ext uri="{FF2B5EF4-FFF2-40B4-BE49-F238E27FC236}">
                <a16:creationId xmlns:a16="http://schemas.microsoft.com/office/drawing/2014/main" id="{46AB7AC0-4AD1-462B-9A76-349A6B7E8641}"/>
              </a:ext>
            </a:extLst>
          </p:cNvPr>
          <p:cNvSpPr>
            <a:spLocks noChangeShapeType="1"/>
          </p:cNvSpPr>
          <p:nvPr/>
        </p:nvSpPr>
        <p:spPr bwMode="auto">
          <a:xfrm>
            <a:off x="6070600" y="1858963"/>
            <a:ext cx="44291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83" name="文本框 40027">
            <a:extLst>
              <a:ext uri="{FF2B5EF4-FFF2-40B4-BE49-F238E27FC236}">
                <a16:creationId xmlns:a16="http://schemas.microsoft.com/office/drawing/2014/main" id="{CCDA2011-FC21-4E7F-9B34-B5D55855B62B}"/>
              </a:ext>
            </a:extLst>
          </p:cNvPr>
          <p:cNvSpPr txBox="1">
            <a:spLocks noChangeArrowheads="1"/>
          </p:cNvSpPr>
          <p:nvPr/>
        </p:nvSpPr>
        <p:spPr bwMode="auto">
          <a:xfrm>
            <a:off x="3517900" y="455295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(2)</a:t>
            </a:r>
          </a:p>
        </p:txBody>
      </p:sp>
      <p:sp>
        <p:nvSpPr>
          <p:cNvPr id="110684" name="文本框 40028">
            <a:extLst>
              <a:ext uri="{FF2B5EF4-FFF2-40B4-BE49-F238E27FC236}">
                <a16:creationId xmlns:a16="http://schemas.microsoft.com/office/drawing/2014/main" id="{DA853648-FD0A-4F5C-AD37-060151E2CEEF}"/>
              </a:ext>
            </a:extLst>
          </p:cNvPr>
          <p:cNvSpPr txBox="1">
            <a:spLocks noChangeArrowheads="1"/>
          </p:cNvSpPr>
          <p:nvPr/>
        </p:nvSpPr>
        <p:spPr bwMode="auto">
          <a:xfrm>
            <a:off x="4433888" y="31575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CPU</a:t>
            </a:r>
          </a:p>
        </p:txBody>
      </p:sp>
      <p:sp>
        <p:nvSpPr>
          <p:cNvPr id="110685" name="文本框 40029">
            <a:extLst>
              <a:ext uri="{FF2B5EF4-FFF2-40B4-BE49-F238E27FC236}">
                <a16:creationId xmlns:a16="http://schemas.microsoft.com/office/drawing/2014/main" id="{47666E6D-45FA-49CB-A26A-C02F6D3164AF}"/>
              </a:ext>
            </a:extLst>
          </p:cNvPr>
          <p:cNvSpPr txBox="1">
            <a:spLocks noChangeArrowheads="1"/>
          </p:cNvSpPr>
          <p:nvPr/>
        </p:nvSpPr>
        <p:spPr bwMode="auto">
          <a:xfrm>
            <a:off x="7888288" y="36020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(4)</a:t>
            </a:r>
          </a:p>
        </p:txBody>
      </p:sp>
      <p:sp>
        <p:nvSpPr>
          <p:cNvPr id="110686" name="文本框 40030">
            <a:extLst>
              <a:ext uri="{FF2B5EF4-FFF2-40B4-BE49-F238E27FC236}">
                <a16:creationId xmlns:a16="http://schemas.microsoft.com/office/drawing/2014/main" id="{2C7FBAE9-9CFF-4723-8EE1-BABA1A205BBC}"/>
              </a:ext>
            </a:extLst>
          </p:cNvPr>
          <p:cNvSpPr txBox="1">
            <a:spLocks noChangeArrowheads="1"/>
          </p:cNvSpPr>
          <p:nvPr/>
        </p:nvSpPr>
        <p:spPr bwMode="auto">
          <a:xfrm>
            <a:off x="6059488" y="51006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(5)</a:t>
            </a:r>
          </a:p>
        </p:txBody>
      </p:sp>
      <p:sp>
        <p:nvSpPr>
          <p:cNvPr id="110687" name="椭圆 40031">
            <a:extLst>
              <a:ext uri="{FF2B5EF4-FFF2-40B4-BE49-F238E27FC236}">
                <a16:creationId xmlns:a16="http://schemas.microsoft.com/office/drawing/2014/main" id="{BEB64CDA-F2B1-42F9-A655-FB95797F6D23}"/>
              </a:ext>
            </a:extLst>
          </p:cNvPr>
          <p:cNvSpPr>
            <a:spLocks noChangeArrowheads="1"/>
          </p:cNvSpPr>
          <p:nvPr/>
        </p:nvSpPr>
        <p:spPr bwMode="auto">
          <a:xfrm>
            <a:off x="2808288" y="17732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88" name="右中括号 40032">
            <a:extLst>
              <a:ext uri="{FF2B5EF4-FFF2-40B4-BE49-F238E27FC236}">
                <a16:creationId xmlns:a16="http://schemas.microsoft.com/office/drawing/2014/main" id="{E81E41CE-3B56-4F67-A2F0-629FAEFB618A}"/>
              </a:ext>
            </a:extLst>
          </p:cNvPr>
          <p:cNvSpPr>
            <a:spLocks/>
          </p:cNvSpPr>
          <p:nvPr/>
        </p:nvSpPr>
        <p:spPr bwMode="auto">
          <a:xfrm>
            <a:off x="3441700" y="5270500"/>
            <a:ext cx="165100" cy="533400"/>
          </a:xfrm>
          <a:prstGeom prst="rightBracket">
            <a:avLst>
              <a:gd name="adj" fmla="val 2690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89" name="右中括号 40033">
            <a:extLst>
              <a:ext uri="{FF2B5EF4-FFF2-40B4-BE49-F238E27FC236}">
                <a16:creationId xmlns:a16="http://schemas.microsoft.com/office/drawing/2014/main" id="{DF862247-CFA8-4241-B3A7-0BC8AD7E01EE}"/>
              </a:ext>
            </a:extLst>
          </p:cNvPr>
          <p:cNvSpPr>
            <a:spLocks/>
          </p:cNvSpPr>
          <p:nvPr/>
        </p:nvSpPr>
        <p:spPr bwMode="auto">
          <a:xfrm>
            <a:off x="3443288" y="4167188"/>
            <a:ext cx="177800" cy="1092200"/>
          </a:xfrm>
          <a:prstGeom prst="rightBracket">
            <a:avLst>
              <a:gd name="adj" fmla="val 5113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0" name="左中括号 40034">
            <a:extLst>
              <a:ext uri="{FF2B5EF4-FFF2-40B4-BE49-F238E27FC236}">
                <a16:creationId xmlns:a16="http://schemas.microsoft.com/office/drawing/2014/main" id="{BBDEDC94-47AB-4BCC-8DE2-FE4376414693}"/>
              </a:ext>
            </a:extLst>
          </p:cNvPr>
          <p:cNvSpPr>
            <a:spLocks/>
          </p:cNvSpPr>
          <p:nvPr/>
        </p:nvSpPr>
        <p:spPr bwMode="auto">
          <a:xfrm>
            <a:off x="4102100" y="4978400"/>
            <a:ext cx="139700" cy="533400"/>
          </a:xfrm>
          <a:prstGeom prst="leftBracket">
            <a:avLst>
              <a:gd name="adj" fmla="val 3180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1" name="左中括号 40035">
            <a:extLst>
              <a:ext uri="{FF2B5EF4-FFF2-40B4-BE49-F238E27FC236}">
                <a16:creationId xmlns:a16="http://schemas.microsoft.com/office/drawing/2014/main" id="{76E3F79B-702C-42A2-9298-2C9790FA53AA}"/>
              </a:ext>
            </a:extLst>
          </p:cNvPr>
          <p:cNvSpPr>
            <a:spLocks/>
          </p:cNvSpPr>
          <p:nvPr/>
        </p:nvSpPr>
        <p:spPr bwMode="auto">
          <a:xfrm>
            <a:off x="4078288" y="3925888"/>
            <a:ext cx="139700" cy="774700"/>
          </a:xfrm>
          <a:prstGeom prst="leftBracket">
            <a:avLst>
              <a:gd name="adj" fmla="val 4618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2" name="文本框 40036">
            <a:extLst>
              <a:ext uri="{FF2B5EF4-FFF2-40B4-BE49-F238E27FC236}">
                <a16:creationId xmlns:a16="http://schemas.microsoft.com/office/drawing/2014/main" id="{61EAEA4D-1484-4910-A9C8-CCA533C033FD}"/>
              </a:ext>
            </a:extLst>
          </p:cNvPr>
          <p:cNvSpPr txBox="1">
            <a:spLocks noChangeArrowheads="1"/>
          </p:cNvSpPr>
          <p:nvPr/>
        </p:nvSpPr>
        <p:spPr bwMode="auto">
          <a:xfrm>
            <a:off x="3683000" y="546735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(1)</a:t>
            </a:r>
          </a:p>
        </p:txBody>
      </p:sp>
      <p:sp>
        <p:nvSpPr>
          <p:cNvPr id="110693" name="直接连接符 40037">
            <a:extLst>
              <a:ext uri="{FF2B5EF4-FFF2-40B4-BE49-F238E27FC236}">
                <a16:creationId xmlns:a16="http://schemas.microsoft.com/office/drawing/2014/main" id="{E1B8C117-1486-4B04-9119-1DA9A4755813}"/>
              </a:ext>
            </a:extLst>
          </p:cNvPr>
          <p:cNvSpPr>
            <a:spLocks noChangeShapeType="1"/>
          </p:cNvSpPr>
          <p:nvPr/>
        </p:nvSpPr>
        <p:spPr bwMode="auto">
          <a:xfrm>
            <a:off x="3771900" y="3657600"/>
            <a:ext cx="0"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4" name="椭圆 40038">
            <a:extLst>
              <a:ext uri="{FF2B5EF4-FFF2-40B4-BE49-F238E27FC236}">
                <a16:creationId xmlns:a16="http://schemas.microsoft.com/office/drawing/2014/main" id="{AB153665-CC0D-41EF-AE29-03D2790CD8C4}"/>
              </a:ext>
            </a:extLst>
          </p:cNvPr>
          <p:cNvSpPr>
            <a:spLocks noChangeArrowheads="1"/>
          </p:cNvSpPr>
          <p:nvPr/>
        </p:nvSpPr>
        <p:spPr bwMode="auto">
          <a:xfrm>
            <a:off x="5437188" y="29670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5" name="直接连接符 40039">
            <a:extLst>
              <a:ext uri="{FF2B5EF4-FFF2-40B4-BE49-F238E27FC236}">
                <a16:creationId xmlns:a16="http://schemas.microsoft.com/office/drawing/2014/main" id="{996D3D63-848F-47D9-A8D0-7A875E6FC85C}"/>
              </a:ext>
            </a:extLst>
          </p:cNvPr>
          <p:cNvSpPr>
            <a:spLocks noChangeShapeType="1"/>
          </p:cNvSpPr>
          <p:nvPr/>
        </p:nvSpPr>
        <p:spPr bwMode="auto">
          <a:xfrm flipH="1">
            <a:off x="1993900" y="1816100"/>
            <a:ext cx="838200"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6" name="直接连接符 40040">
            <a:extLst>
              <a:ext uri="{FF2B5EF4-FFF2-40B4-BE49-F238E27FC236}">
                <a16:creationId xmlns:a16="http://schemas.microsoft.com/office/drawing/2014/main" id="{3073A657-462C-4115-965F-FA5FB5D23E34}"/>
              </a:ext>
            </a:extLst>
          </p:cNvPr>
          <p:cNvSpPr>
            <a:spLocks noChangeShapeType="1"/>
          </p:cNvSpPr>
          <p:nvPr/>
        </p:nvSpPr>
        <p:spPr bwMode="auto">
          <a:xfrm>
            <a:off x="1993900" y="2095500"/>
            <a:ext cx="0" cy="2197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7" name="直接连接符 40041">
            <a:extLst>
              <a:ext uri="{FF2B5EF4-FFF2-40B4-BE49-F238E27FC236}">
                <a16:creationId xmlns:a16="http://schemas.microsoft.com/office/drawing/2014/main" id="{02E7921A-6ED4-4E50-8C70-DA109715B88A}"/>
              </a:ext>
            </a:extLst>
          </p:cNvPr>
          <p:cNvSpPr>
            <a:spLocks noChangeShapeType="1"/>
          </p:cNvSpPr>
          <p:nvPr/>
        </p:nvSpPr>
        <p:spPr bwMode="auto">
          <a:xfrm>
            <a:off x="2000250" y="4292600"/>
            <a:ext cx="355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98" name="直接连接符 40042">
            <a:extLst>
              <a:ext uri="{FF2B5EF4-FFF2-40B4-BE49-F238E27FC236}">
                <a16:creationId xmlns:a16="http://schemas.microsoft.com/office/drawing/2014/main" id="{B23CD3AC-42BB-4B83-97DD-D62B8A7497FE}"/>
              </a:ext>
            </a:extLst>
          </p:cNvPr>
          <p:cNvSpPr>
            <a:spLocks noChangeShapeType="1"/>
          </p:cNvSpPr>
          <p:nvPr/>
        </p:nvSpPr>
        <p:spPr bwMode="auto">
          <a:xfrm flipH="1">
            <a:off x="3390900" y="42799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99" name="文本框 40043">
            <a:extLst>
              <a:ext uri="{FF2B5EF4-FFF2-40B4-BE49-F238E27FC236}">
                <a16:creationId xmlns:a16="http://schemas.microsoft.com/office/drawing/2014/main" id="{330F89CF-BDDF-491D-8005-9440B8CD3D10}"/>
              </a:ext>
            </a:extLst>
          </p:cNvPr>
          <p:cNvSpPr txBox="1">
            <a:spLocks noChangeArrowheads="1"/>
          </p:cNvSpPr>
          <p:nvPr/>
        </p:nvSpPr>
        <p:spPr bwMode="auto">
          <a:xfrm>
            <a:off x="1525588" y="29162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(3)</a:t>
            </a:r>
          </a:p>
        </p:txBody>
      </p:sp>
      <p:sp>
        <p:nvSpPr>
          <p:cNvPr id="110700" name="直接连接符 40044">
            <a:extLst>
              <a:ext uri="{FF2B5EF4-FFF2-40B4-BE49-F238E27FC236}">
                <a16:creationId xmlns:a16="http://schemas.microsoft.com/office/drawing/2014/main" id="{A8908A6F-2870-4887-A2E0-A0DFD60FA0EA}"/>
              </a:ext>
            </a:extLst>
          </p:cNvPr>
          <p:cNvSpPr>
            <a:spLocks noChangeShapeType="1"/>
          </p:cNvSpPr>
          <p:nvPr/>
        </p:nvSpPr>
        <p:spPr bwMode="auto">
          <a:xfrm flipH="1" flipV="1">
            <a:off x="3086100" y="1828800"/>
            <a:ext cx="1397000" cy="184150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701" name="直接连接符 40045">
            <a:extLst>
              <a:ext uri="{FF2B5EF4-FFF2-40B4-BE49-F238E27FC236}">
                <a16:creationId xmlns:a16="http://schemas.microsoft.com/office/drawing/2014/main" id="{2A3021DF-0804-4078-AB5C-F37F23E93AF3}"/>
              </a:ext>
            </a:extLst>
          </p:cNvPr>
          <p:cNvSpPr>
            <a:spLocks noChangeShapeType="1"/>
          </p:cNvSpPr>
          <p:nvPr/>
        </p:nvSpPr>
        <p:spPr bwMode="auto">
          <a:xfrm flipH="1">
            <a:off x="3663950" y="4546600"/>
            <a:ext cx="400050" cy="495300"/>
          </a:xfrm>
          <a:prstGeom prst="line">
            <a:avLst/>
          </a:prstGeom>
          <a:noFill/>
          <a:ln w="19050">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702" name="直接连接符 40046">
            <a:extLst>
              <a:ext uri="{FF2B5EF4-FFF2-40B4-BE49-F238E27FC236}">
                <a16:creationId xmlns:a16="http://schemas.microsoft.com/office/drawing/2014/main" id="{2B81E621-6664-4880-A7A9-A5B2048D4FA1}"/>
              </a:ext>
            </a:extLst>
          </p:cNvPr>
          <p:cNvSpPr>
            <a:spLocks noChangeShapeType="1"/>
          </p:cNvSpPr>
          <p:nvPr/>
        </p:nvSpPr>
        <p:spPr bwMode="auto">
          <a:xfrm flipH="1">
            <a:off x="3619500" y="5080000"/>
            <a:ext cx="482600" cy="571500"/>
          </a:xfrm>
          <a:prstGeom prst="line">
            <a:avLst/>
          </a:prstGeom>
          <a:noFill/>
          <a:ln w="19050">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2C430-6340-4997-BA8C-3AC2F75D9A4E}"/>
              </a:ext>
            </a:extLst>
          </p:cNvPr>
          <p:cNvSpPr>
            <a:spLocks noGrp="1"/>
          </p:cNvSpPr>
          <p:nvPr>
            <p:ph type="title"/>
          </p:nvPr>
        </p:nvSpPr>
        <p:spPr/>
        <p:txBody>
          <a:bodyPr/>
          <a:lstStyle/>
          <a:p>
            <a:r>
              <a:rPr lang="zh-CN" altLang="en-US" dirty="0"/>
              <a:t>计算机组成原理</a:t>
            </a:r>
            <a:r>
              <a:rPr lang="en-US" altLang="zh-CN" dirty="0"/>
              <a:t>8</a:t>
            </a:r>
            <a:r>
              <a:rPr lang="zh-CN" altLang="en-US" dirty="0"/>
              <a:t>月</a:t>
            </a:r>
            <a:r>
              <a:rPr lang="en-US" altLang="zh-CN" dirty="0"/>
              <a:t>14-15</a:t>
            </a:r>
            <a:r>
              <a:rPr lang="zh-CN" altLang="en-US" dirty="0"/>
              <a:t>日作业</a:t>
            </a:r>
          </a:p>
        </p:txBody>
      </p:sp>
      <p:sp>
        <p:nvSpPr>
          <p:cNvPr id="3" name="内容占位符 2">
            <a:extLst>
              <a:ext uri="{FF2B5EF4-FFF2-40B4-BE49-F238E27FC236}">
                <a16:creationId xmlns:a16="http://schemas.microsoft.com/office/drawing/2014/main" id="{39F28087-9FB2-48EB-8F74-AE2A9DD6EB8C}"/>
              </a:ext>
            </a:extLst>
          </p:cNvPr>
          <p:cNvSpPr>
            <a:spLocks noGrp="1"/>
          </p:cNvSpPr>
          <p:nvPr>
            <p:ph idx="1"/>
          </p:nvPr>
        </p:nvSpPr>
        <p:spPr/>
        <p:txBody>
          <a:bodyPr/>
          <a:lstStyle/>
          <a:p>
            <a:endParaRPr lang="en-US" altLang="zh-CN" dirty="0"/>
          </a:p>
          <a:p>
            <a:endParaRPr lang="en-US" altLang="zh-CN" dirty="0"/>
          </a:p>
          <a:p>
            <a:r>
              <a:rPr lang="zh-CN" altLang="en-US" dirty="0"/>
              <a:t>见课程群通知二维码</a:t>
            </a:r>
          </a:p>
        </p:txBody>
      </p:sp>
    </p:spTree>
    <p:extLst>
      <p:ext uri="{BB962C8B-B14F-4D97-AF65-F5344CB8AC3E}">
        <p14:creationId xmlns:p14="http://schemas.microsoft.com/office/powerpoint/2010/main" val="94620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a:extLst>
              <a:ext uri="{FF2B5EF4-FFF2-40B4-BE49-F238E27FC236}">
                <a16:creationId xmlns:a16="http://schemas.microsoft.com/office/drawing/2014/main" id="{3B4F58FF-7CA4-4F89-A522-03D8B2996F28}"/>
              </a:ext>
            </a:extLst>
          </p:cNvPr>
          <p:cNvSpPr>
            <a:spLocks noGrp="1" noChangeArrowheads="1"/>
          </p:cNvSpPr>
          <p:nvPr>
            <p:ph idx="1"/>
          </p:nvPr>
        </p:nvSpPr>
        <p:spPr/>
        <p:txBody>
          <a:bodyPr/>
          <a:lstStyle/>
          <a:p>
            <a:pPr marL="0" indent="0">
              <a:buFontTx/>
              <a:buNone/>
            </a:pPr>
            <a:endParaRPr lang="zh-CN" altLang="en-US"/>
          </a:p>
          <a:p>
            <a:pPr marL="0" indent="0">
              <a:buFontTx/>
              <a:buNone/>
            </a:pPr>
            <a:endParaRPr lang="zh-CN" altLang="en-US"/>
          </a:p>
          <a:p>
            <a:pPr marL="0" indent="0">
              <a:buFontTx/>
              <a:buNone/>
            </a:pPr>
            <a:endParaRPr lang="zh-CN" altLang="en-US"/>
          </a:p>
          <a:p>
            <a:pPr marL="0" indent="0" algn="ctr">
              <a:buFontTx/>
              <a:buNone/>
            </a:pPr>
            <a:r>
              <a:rPr lang="en-US" altLang="zh-CN" sz="4400"/>
              <a:t>Thanks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022978">
            <a:extLst>
              <a:ext uri="{FF2B5EF4-FFF2-40B4-BE49-F238E27FC236}">
                <a16:creationId xmlns:a16="http://schemas.microsoft.com/office/drawing/2014/main" id="{4BA8F2E8-D86F-49CF-B22C-B688B009C3C4}"/>
              </a:ext>
            </a:extLst>
          </p:cNvPr>
          <p:cNvSpPr>
            <a:spLocks noGrp="1" noChangeArrowheads="1"/>
          </p:cNvSpPr>
          <p:nvPr>
            <p:ph idx="1"/>
          </p:nvPr>
        </p:nvSpPr>
        <p:spPr>
          <a:xfrm>
            <a:off x="614363" y="1073150"/>
            <a:ext cx="7772400" cy="915690"/>
          </a:xfrm>
        </p:spPr>
        <p:txBody>
          <a:bodyPr/>
          <a:lstStyle/>
          <a:p>
            <a:pPr>
              <a:lnSpc>
                <a:spcPct val="90000"/>
              </a:lnSpc>
            </a:pPr>
            <a:r>
              <a:rPr lang="zh-CN" altLang="en-US" sz="2800" b="1" dirty="0">
                <a:latin typeface="楷体_GB2312" pitchFamily="49" charset="-122"/>
              </a:rPr>
              <a:t>按照</a:t>
            </a:r>
            <a:r>
              <a:rPr lang="en-US" altLang="zh-CN" sz="2800" b="1" dirty="0">
                <a:latin typeface="楷体_GB2312" pitchFamily="49" charset="-122"/>
              </a:rPr>
              <a:t>CPU</a:t>
            </a:r>
            <a:r>
              <a:rPr lang="zh-CN" altLang="en-US" sz="2800" b="1" dirty="0">
                <a:latin typeface="楷体_GB2312" pitchFamily="49" charset="-122"/>
              </a:rPr>
              <a:t>中操作数的存储位置，指令系统可分为</a:t>
            </a:r>
            <a:r>
              <a:rPr lang="zh-CN" altLang="en-US" sz="2800" b="1" dirty="0">
                <a:solidFill>
                  <a:srgbClr val="00B050"/>
                </a:solidFill>
                <a:latin typeface="楷体_GB2312" pitchFamily="49" charset="-122"/>
              </a:rPr>
              <a:t>堆栈型、累加器型和通用寄存器</a:t>
            </a:r>
            <a:r>
              <a:rPr lang="zh-CN" altLang="en-US" sz="2800" b="1" dirty="0">
                <a:latin typeface="楷体_GB2312" pitchFamily="49" charset="-122"/>
              </a:rPr>
              <a:t>型三类。</a:t>
            </a:r>
          </a:p>
        </p:txBody>
      </p:sp>
      <p:pic>
        <p:nvPicPr>
          <p:cNvPr id="2" name="图片 1">
            <a:extLst>
              <a:ext uri="{FF2B5EF4-FFF2-40B4-BE49-F238E27FC236}">
                <a16:creationId xmlns:a16="http://schemas.microsoft.com/office/drawing/2014/main" id="{78B69F26-A236-4E10-A3AB-047C114D87E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3000" contrast="88000"/>
                    </a14:imgEffect>
                  </a14:imgLayer>
                </a14:imgProps>
              </a:ext>
            </a:extLst>
          </a:blip>
          <a:stretch>
            <a:fillRect/>
          </a:stretch>
        </p:blipFill>
        <p:spPr>
          <a:xfrm>
            <a:off x="841422" y="1913150"/>
            <a:ext cx="5050251" cy="4894546"/>
          </a:xfrm>
          <a:prstGeom prst="rect">
            <a:avLst/>
          </a:prstGeom>
        </p:spPr>
      </p:pic>
      <p:pic>
        <p:nvPicPr>
          <p:cNvPr id="3" name="图片 2">
            <a:extLst>
              <a:ext uri="{FF2B5EF4-FFF2-40B4-BE49-F238E27FC236}">
                <a16:creationId xmlns:a16="http://schemas.microsoft.com/office/drawing/2014/main" id="{7AE2163C-5C05-4755-B066-3D2D4C7291D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4000"/>
                    </a14:imgEffect>
                    <a14:imgEffect>
                      <a14:brightnessContrast bright="30000" contrast="60000"/>
                    </a14:imgEffect>
                  </a14:imgLayer>
                </a14:imgProps>
              </a:ext>
            </a:extLst>
          </a:blip>
          <a:stretch>
            <a:fillRect/>
          </a:stretch>
        </p:blipFill>
        <p:spPr>
          <a:xfrm>
            <a:off x="5868144" y="2060848"/>
            <a:ext cx="2085429" cy="47016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022978">
            <a:extLst>
              <a:ext uri="{FF2B5EF4-FFF2-40B4-BE49-F238E27FC236}">
                <a16:creationId xmlns:a16="http://schemas.microsoft.com/office/drawing/2014/main" id="{4BA8F2E8-D86F-49CF-B22C-B688B009C3C4}"/>
              </a:ext>
            </a:extLst>
          </p:cNvPr>
          <p:cNvSpPr>
            <a:spLocks noGrp="1" noChangeArrowheads="1"/>
          </p:cNvSpPr>
          <p:nvPr>
            <p:ph idx="1"/>
          </p:nvPr>
        </p:nvSpPr>
        <p:spPr>
          <a:xfrm>
            <a:off x="614363" y="1073150"/>
            <a:ext cx="7772400" cy="4876800"/>
          </a:xfrm>
        </p:spPr>
        <p:txBody>
          <a:bodyPr/>
          <a:lstStyle/>
          <a:p>
            <a:pPr>
              <a:lnSpc>
                <a:spcPct val="90000"/>
              </a:lnSpc>
            </a:pPr>
            <a:r>
              <a:rPr lang="zh-CN" altLang="en-US" sz="2800" b="1" dirty="0">
                <a:latin typeface="楷体_GB2312" pitchFamily="49" charset="-122"/>
              </a:rPr>
              <a:t>二地址指令格式中，从操作数的物理位置来说，又可归结为三种类型。</a:t>
            </a:r>
          </a:p>
          <a:p>
            <a:pPr>
              <a:lnSpc>
                <a:spcPct val="90000"/>
              </a:lnSpc>
            </a:pP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MM</a:t>
            </a:r>
            <a:r>
              <a:rPr lang="zh-CN" altLang="en-US" sz="2800" b="1" dirty="0">
                <a:solidFill>
                  <a:srgbClr val="993366"/>
                </a:solidFill>
                <a:latin typeface="楷体_GB2312" pitchFamily="49" charset="-122"/>
              </a:rPr>
              <a:t>）型指令：</a:t>
            </a:r>
            <a:r>
              <a:rPr lang="zh-CN" altLang="en-US" sz="2400" b="1" dirty="0">
                <a:latin typeface="楷体_GB2312" pitchFamily="49" charset="-122"/>
              </a:rPr>
              <a:t>操作时都是涉及内存单元，参与操作的数都放在内存里，从内存某单元中取操作数，操作结果存放至内存另一单元中，因此机器执行这种指令需要多次访问内存。</a:t>
            </a:r>
          </a:p>
          <a:p>
            <a:pPr>
              <a:lnSpc>
                <a:spcPct val="90000"/>
              </a:lnSpc>
            </a:pP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RR</a:t>
            </a:r>
            <a:r>
              <a:rPr lang="zh-CN" altLang="en-US" sz="2800" b="1" dirty="0">
                <a:solidFill>
                  <a:srgbClr val="993366"/>
                </a:solidFill>
                <a:latin typeface="楷体_GB2312" pitchFamily="49" charset="-122"/>
              </a:rPr>
              <a:t>）型指令：</a:t>
            </a:r>
            <a:r>
              <a:rPr lang="zh-CN" altLang="en-US" sz="2400" b="1" dirty="0">
                <a:latin typeface="楷体_GB2312" pitchFamily="49" charset="-122"/>
              </a:rPr>
              <a:t>需要多个通用寄存器或个别专用寄存器，从寄存器中取操作数，把操作结果放到另一寄存器。机器执行寄存器</a:t>
            </a:r>
            <a:r>
              <a:rPr lang="en-US" altLang="zh-CN" sz="2400" b="1" dirty="0">
                <a:latin typeface="楷体_GB2312" pitchFamily="49" charset="-122"/>
              </a:rPr>
              <a:t>-</a:t>
            </a:r>
            <a:r>
              <a:rPr lang="zh-CN" altLang="en-US" sz="2400" b="1" dirty="0">
                <a:latin typeface="楷体_GB2312" pitchFamily="49" charset="-122"/>
              </a:rPr>
              <a:t>寄存器型指令的速度很快，因为执行这类指令，不需要访问内存。</a:t>
            </a:r>
          </a:p>
          <a:p>
            <a:pPr>
              <a:lnSpc>
                <a:spcPct val="90000"/>
              </a:lnSpc>
            </a:pP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RM</a:t>
            </a:r>
            <a:r>
              <a:rPr lang="zh-CN" altLang="en-US" sz="2800" b="1" dirty="0">
                <a:solidFill>
                  <a:srgbClr val="993366"/>
                </a:solidFill>
                <a:latin typeface="楷体_GB2312" pitchFamily="49" charset="-122"/>
              </a:rPr>
              <a:t>）型指令：</a:t>
            </a:r>
            <a:r>
              <a:rPr lang="zh-CN" altLang="en-US" sz="2400" b="1" dirty="0">
                <a:latin typeface="楷体_GB2312" pitchFamily="49" charset="-122"/>
              </a:rPr>
              <a:t>执行此类指令时，既要访问内存单元，又要访问寄存器。</a:t>
            </a:r>
          </a:p>
        </p:txBody>
      </p:sp>
    </p:spTree>
    <p:extLst>
      <p:ext uri="{BB962C8B-B14F-4D97-AF65-F5344CB8AC3E}">
        <p14:creationId xmlns:p14="http://schemas.microsoft.com/office/powerpoint/2010/main" val="86674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占位符 1020930">
            <a:extLst>
              <a:ext uri="{FF2B5EF4-FFF2-40B4-BE49-F238E27FC236}">
                <a16:creationId xmlns:a16="http://schemas.microsoft.com/office/drawing/2014/main" id="{EEFA4ADF-6D92-45D0-915D-43D54C57ECCC}"/>
              </a:ext>
            </a:extLst>
          </p:cNvPr>
          <p:cNvSpPr>
            <a:spLocks noGrp="1" noChangeArrowheads="1"/>
          </p:cNvSpPr>
          <p:nvPr>
            <p:ph idx="1"/>
          </p:nvPr>
        </p:nvSpPr>
        <p:spPr>
          <a:xfrm>
            <a:off x="685800" y="1000125"/>
            <a:ext cx="7924800" cy="5181600"/>
          </a:xfrm>
        </p:spPr>
        <p:txBody>
          <a:bodyPr/>
          <a:lstStyle/>
          <a:p>
            <a:pPr marL="0" indent="0" algn="just">
              <a:buFontTx/>
              <a:buNone/>
            </a:pPr>
            <a:r>
              <a:rPr lang="en-US" altLang="zh-CN" sz="3600" b="1" dirty="0">
                <a:solidFill>
                  <a:srgbClr val="993366"/>
                </a:solidFill>
                <a:latin typeface="楷体_GB2312" pitchFamily="49" charset="-122"/>
              </a:rPr>
              <a:t>3</a:t>
            </a:r>
            <a:r>
              <a:rPr lang="zh-CN" altLang="en-US" sz="3600" b="1" dirty="0">
                <a:solidFill>
                  <a:srgbClr val="993366"/>
                </a:solidFill>
                <a:latin typeface="楷体_GB2312" pitchFamily="49" charset="-122"/>
              </a:rPr>
              <a:t>．指令字长度</a:t>
            </a:r>
          </a:p>
          <a:p>
            <a:pPr marL="0" indent="0" algn="just">
              <a:buFontTx/>
              <a:buNone/>
            </a:pPr>
            <a:r>
              <a:rPr lang="zh-CN" altLang="en-US" sz="2800" dirty="0">
                <a:latin typeface="楷体_GB2312" pitchFamily="49" charset="-122"/>
              </a:rPr>
              <a:t>    </a:t>
            </a:r>
            <a:r>
              <a:rPr lang="zh-CN" altLang="en-US" sz="2400" dirty="0">
                <a:latin typeface="楷体_GB2312" pitchFamily="49" charset="-122"/>
              </a:rPr>
              <a:t>一个指令字中包含二进制代码的位数，称为指令字长度。</a:t>
            </a:r>
            <a:endParaRPr lang="en-US" altLang="zh-CN" sz="2400" dirty="0">
              <a:latin typeface="楷体_GB2312" pitchFamily="49" charset="-122"/>
            </a:endParaRPr>
          </a:p>
          <a:p>
            <a:pPr marL="0" indent="0" algn="just">
              <a:buFontTx/>
              <a:buNone/>
            </a:pPr>
            <a:r>
              <a:rPr lang="en-US" altLang="zh-CN" sz="2400" dirty="0">
                <a:latin typeface="楷体_GB2312" pitchFamily="49" charset="-122"/>
              </a:rPr>
              <a:t>       </a:t>
            </a:r>
            <a:r>
              <a:rPr lang="zh-CN" altLang="en-US" sz="2400" dirty="0">
                <a:latin typeface="楷体_GB2312" pitchFamily="49" charset="-122"/>
              </a:rPr>
              <a:t>而机器字长是指计算机能直接处理的二进制数据的位数，与主存单元的位数一致，它决定了计算机的运算精度。</a:t>
            </a:r>
          </a:p>
        </p:txBody>
      </p:sp>
      <p:pic>
        <p:nvPicPr>
          <p:cNvPr id="37890" name="图片 1020931" descr="a">
            <a:extLst>
              <a:ext uri="{FF2B5EF4-FFF2-40B4-BE49-F238E27FC236}">
                <a16:creationId xmlns:a16="http://schemas.microsoft.com/office/drawing/2014/main" id="{D87CC6C6-0E2D-4D99-96F2-7C4CCD09B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96952"/>
            <a:ext cx="6061482"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1020932">
            <a:extLst>
              <a:ext uri="{FF2B5EF4-FFF2-40B4-BE49-F238E27FC236}">
                <a16:creationId xmlns:a16="http://schemas.microsoft.com/office/drawing/2014/main" id="{C41C5CF5-A90E-443F-9F2F-3B0EB73FE79A}"/>
              </a:ext>
            </a:extLst>
          </p:cNvPr>
          <p:cNvSpPr>
            <a:spLocks noChangeArrowheads="1"/>
          </p:cNvSpPr>
          <p:nvPr/>
        </p:nvSpPr>
        <p:spPr bwMode="auto">
          <a:xfrm>
            <a:off x="685800" y="5715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a:latin typeface="楷体_GB2312" pitchFamily="49" charset="-122"/>
                <a:ea typeface="楷体_GB2312" pitchFamily="49" charset="-122"/>
              </a:rPr>
              <a:t>它们之间关系如上：其中</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为指令字长度，</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为机器字长度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936961">
            <a:extLst>
              <a:ext uri="{FF2B5EF4-FFF2-40B4-BE49-F238E27FC236}">
                <a16:creationId xmlns:a16="http://schemas.microsoft.com/office/drawing/2014/main" id="{6A94EA4C-BA60-4A9E-8DF4-62AC999EB8DF}"/>
              </a:ext>
            </a:extLst>
          </p:cNvPr>
          <p:cNvSpPr>
            <a:spLocks noGrp="1" noChangeArrowheads="1"/>
          </p:cNvSpPr>
          <p:nvPr>
            <p:ph type="title"/>
          </p:nvPr>
        </p:nvSpPr>
        <p:spPr/>
        <p:txBody>
          <a:bodyPr/>
          <a:lstStyle/>
          <a:p>
            <a:r>
              <a:rPr lang="zh-CN" altLang="en-US" dirty="0"/>
              <a:t>回顾前节</a:t>
            </a:r>
            <a:r>
              <a:rPr lang="en-US" altLang="zh-CN" dirty="0"/>
              <a:t>: </a:t>
            </a:r>
            <a:r>
              <a:rPr lang="zh-CN" altLang="en-US" dirty="0"/>
              <a:t>数据表示及运算器</a:t>
            </a:r>
          </a:p>
        </p:txBody>
      </p:sp>
      <p:sp>
        <p:nvSpPr>
          <p:cNvPr id="6146" name="文本占位符 936962">
            <a:extLst>
              <a:ext uri="{FF2B5EF4-FFF2-40B4-BE49-F238E27FC236}">
                <a16:creationId xmlns:a16="http://schemas.microsoft.com/office/drawing/2014/main" id="{E2A6D345-46F9-425C-8EB9-3DE884EDD960}"/>
              </a:ext>
            </a:extLst>
          </p:cNvPr>
          <p:cNvSpPr>
            <a:spLocks noGrp="1" noChangeArrowheads="1"/>
          </p:cNvSpPr>
          <p:nvPr>
            <p:ph idx="1"/>
          </p:nvPr>
        </p:nvSpPr>
        <p:spPr>
          <a:xfrm>
            <a:off x="457200" y="1268413"/>
            <a:ext cx="8229600" cy="5360987"/>
          </a:xfrm>
        </p:spPr>
        <p:txBody>
          <a:bodyPr/>
          <a:lstStyle/>
          <a:p>
            <a:pPr marL="0" indent="0">
              <a:lnSpc>
                <a:spcPct val="90000"/>
              </a:lnSpc>
              <a:buClr>
                <a:schemeClr val="tx1"/>
              </a:buClr>
              <a:buNone/>
            </a:pPr>
            <a:r>
              <a:rPr lang="en-US" altLang="zh-CN" sz="2400" dirty="0"/>
              <a:t>1.</a:t>
            </a:r>
            <a:r>
              <a:rPr lang="zh-CN" altLang="en-US" sz="2400" dirty="0"/>
              <a:t>原码乘法</a:t>
            </a:r>
          </a:p>
          <a:p>
            <a:pPr marL="0" indent="0">
              <a:lnSpc>
                <a:spcPct val="90000"/>
              </a:lnSpc>
              <a:buClr>
                <a:schemeClr val="tx1"/>
              </a:buClr>
              <a:buNone/>
            </a:pPr>
            <a:r>
              <a:rPr lang="en-US" altLang="zh-CN" sz="2400" dirty="0"/>
              <a:t>2.</a:t>
            </a:r>
            <a:r>
              <a:rPr lang="zh-CN" altLang="en-US" sz="2400" dirty="0"/>
              <a:t>补码乘法</a:t>
            </a:r>
          </a:p>
          <a:p>
            <a:pPr marL="838200" lvl="1" indent="-381000">
              <a:lnSpc>
                <a:spcPct val="90000"/>
              </a:lnSpc>
            </a:pPr>
            <a:r>
              <a:rPr lang="zh-CN" altLang="en-US" sz="2000" dirty="0"/>
              <a:t>校正法</a:t>
            </a:r>
          </a:p>
          <a:p>
            <a:pPr marL="838200" lvl="1" indent="-381000">
              <a:lnSpc>
                <a:spcPct val="90000"/>
              </a:lnSpc>
            </a:pPr>
            <a:r>
              <a:rPr lang="zh-CN" altLang="en-US" sz="2000" dirty="0"/>
              <a:t>比较法乘运算规则</a:t>
            </a:r>
          </a:p>
          <a:p>
            <a:pPr marL="838200" lvl="1" indent="-381000">
              <a:lnSpc>
                <a:spcPct val="90000"/>
              </a:lnSpc>
            </a:pPr>
            <a:r>
              <a:rPr lang="zh-CN" altLang="en-US" sz="2000" dirty="0"/>
              <a:t>补码比较法（</a:t>
            </a:r>
            <a:r>
              <a:rPr lang="en-US" altLang="zh-CN" sz="2000" dirty="0"/>
              <a:t>Booth</a:t>
            </a:r>
            <a:r>
              <a:rPr lang="zh-CN" altLang="en-US" sz="2000" dirty="0"/>
              <a:t>乘法）所需的硬件配置</a:t>
            </a:r>
            <a:endParaRPr lang="en-US" altLang="zh-CN" sz="2000" dirty="0"/>
          </a:p>
          <a:p>
            <a:pPr marL="838200" lvl="1" indent="-381000">
              <a:lnSpc>
                <a:spcPct val="90000"/>
              </a:lnSpc>
            </a:pPr>
            <a:r>
              <a:rPr lang="zh-CN" altLang="en-US" sz="2000" dirty="0"/>
              <a:t>补码两位乘</a:t>
            </a:r>
            <a:endParaRPr lang="en-US" altLang="zh-CN" sz="2000" dirty="0"/>
          </a:p>
          <a:p>
            <a:pPr marL="57150" indent="0">
              <a:lnSpc>
                <a:spcPct val="90000"/>
              </a:lnSpc>
              <a:buNone/>
            </a:pPr>
            <a:r>
              <a:rPr lang="en-US" altLang="zh-CN" sz="2400" dirty="0"/>
              <a:t>4.</a:t>
            </a:r>
            <a:r>
              <a:rPr lang="zh-CN" altLang="en-US" sz="2400" dirty="0"/>
              <a:t>原码除法</a:t>
            </a:r>
          </a:p>
          <a:p>
            <a:pPr marL="838200" lvl="1" indent="-381000">
              <a:lnSpc>
                <a:spcPct val="90000"/>
              </a:lnSpc>
            </a:pPr>
            <a:r>
              <a:rPr lang="zh-CN" altLang="en-US" sz="2000" dirty="0"/>
              <a:t>恢复余数法</a:t>
            </a:r>
          </a:p>
          <a:p>
            <a:pPr marL="838200" lvl="1" indent="-381000">
              <a:lnSpc>
                <a:spcPct val="90000"/>
              </a:lnSpc>
            </a:pPr>
            <a:r>
              <a:rPr lang="zh-CN" altLang="en-US" sz="2000" dirty="0"/>
              <a:t>加减交替法</a:t>
            </a:r>
          </a:p>
          <a:p>
            <a:pPr marL="838200" lvl="1" indent="-381000">
              <a:lnSpc>
                <a:spcPct val="90000"/>
              </a:lnSpc>
            </a:pPr>
            <a:r>
              <a:rPr lang="zh-CN" altLang="en-US" sz="2000" dirty="0"/>
              <a:t>原码加减交替法所需的硬件配置</a:t>
            </a:r>
          </a:p>
          <a:p>
            <a:pPr marL="57150" indent="0">
              <a:lnSpc>
                <a:spcPct val="90000"/>
              </a:lnSpc>
              <a:buNone/>
            </a:pPr>
            <a:r>
              <a:rPr lang="en-US" altLang="zh-CN" sz="2400" dirty="0"/>
              <a:t>5. </a:t>
            </a:r>
            <a:r>
              <a:rPr lang="zh-CN" altLang="en-US" sz="2400" dirty="0"/>
              <a:t>补码除法</a:t>
            </a:r>
          </a:p>
          <a:p>
            <a:pPr marL="838200" lvl="1" indent="-381000">
              <a:lnSpc>
                <a:spcPct val="90000"/>
              </a:lnSpc>
            </a:pPr>
            <a:r>
              <a:rPr lang="zh-CN" altLang="en-US" sz="2000" dirty="0"/>
              <a:t>恢复余数法</a:t>
            </a:r>
          </a:p>
          <a:p>
            <a:pPr marL="838200" lvl="1" indent="-381000">
              <a:lnSpc>
                <a:spcPct val="90000"/>
              </a:lnSpc>
            </a:pPr>
            <a:r>
              <a:rPr lang="zh-CN" altLang="en-US" sz="2000" dirty="0"/>
              <a:t>补码加减交替法运算规则</a:t>
            </a:r>
          </a:p>
          <a:p>
            <a:pPr marL="838200" lvl="1" indent="-381000">
              <a:lnSpc>
                <a:spcPct val="90000"/>
              </a:lnSpc>
            </a:pPr>
            <a:r>
              <a:rPr lang="zh-CN" altLang="en-US" sz="2000" dirty="0"/>
              <a:t>补码加减交替法所需的硬件配置</a:t>
            </a:r>
          </a:p>
          <a:p>
            <a:pPr marL="838200" lvl="1" indent="-381000">
              <a:lnSpc>
                <a:spcPct val="90000"/>
              </a:lnSpc>
            </a:pP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占位符 948226">
            <a:extLst>
              <a:ext uri="{FF2B5EF4-FFF2-40B4-BE49-F238E27FC236}">
                <a16:creationId xmlns:a16="http://schemas.microsoft.com/office/drawing/2014/main" id="{0D2EFC85-9869-45E6-ACCA-607D06A30A2F}"/>
              </a:ext>
            </a:extLst>
          </p:cNvPr>
          <p:cNvSpPr>
            <a:spLocks noGrp="1" noChangeArrowheads="1"/>
          </p:cNvSpPr>
          <p:nvPr>
            <p:ph idx="1"/>
          </p:nvPr>
        </p:nvSpPr>
        <p:spPr>
          <a:xfrm>
            <a:off x="538163" y="1131888"/>
            <a:ext cx="8001000" cy="5105400"/>
          </a:xfrm>
        </p:spPr>
        <p:txBody>
          <a:bodyPr/>
          <a:lstStyle/>
          <a:p>
            <a:pPr marL="0" indent="723900" algn="just">
              <a:lnSpc>
                <a:spcPct val="90000"/>
              </a:lnSpc>
            </a:pPr>
            <a:r>
              <a:rPr lang="zh-CN" altLang="en-US" sz="3000" dirty="0">
                <a:latin typeface="楷体" panose="02010609060101010101" pitchFamily="49" charset="-122"/>
                <a:ea typeface="楷体" panose="02010609060101010101" pitchFamily="49" charset="-122"/>
              </a:rPr>
              <a:t>使用多字长指令，目的在于提供足够的地址位来解决访问内存任何单元的寻址问题。其主要缺点是必须两次或多次访问内存以取出一整条指令，降低了</a:t>
            </a:r>
            <a:r>
              <a:rPr lang="en-US" altLang="zh-CN" sz="3000" dirty="0">
                <a:latin typeface="楷体" panose="02010609060101010101" pitchFamily="49" charset="-122"/>
                <a:ea typeface="楷体" panose="02010609060101010101" pitchFamily="49" charset="-122"/>
              </a:rPr>
              <a:t>CPU</a:t>
            </a:r>
            <a:r>
              <a:rPr lang="zh-CN" altLang="en-US" sz="3000" dirty="0">
                <a:latin typeface="楷体" panose="02010609060101010101" pitchFamily="49" charset="-122"/>
                <a:ea typeface="楷体" panose="02010609060101010101" pitchFamily="49" charset="-122"/>
              </a:rPr>
              <a:t>的运算速度，又占用了更多的存储空间。</a:t>
            </a:r>
          </a:p>
          <a:p>
            <a:pPr marL="0" indent="723900" algn="just">
              <a:lnSpc>
                <a:spcPct val="90000"/>
              </a:lnSpc>
            </a:pPr>
            <a:r>
              <a:rPr lang="zh-CN" altLang="en-US" sz="3000" dirty="0">
                <a:solidFill>
                  <a:srgbClr val="993366"/>
                </a:solidFill>
                <a:latin typeface="楷体" panose="02010609060101010101" pitchFamily="49" charset="-122"/>
                <a:ea typeface="楷体" panose="02010609060101010101" pitchFamily="49" charset="-122"/>
              </a:rPr>
              <a:t>等长指令字结构</a:t>
            </a:r>
            <a:r>
              <a:rPr lang="en-US" altLang="zh-CN" sz="3000" dirty="0">
                <a:solidFill>
                  <a:srgbClr val="993366"/>
                </a:solidFill>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各种指令字长度是相等的。这种指令字结构简单，且指令字长度是不变的。</a:t>
            </a:r>
          </a:p>
          <a:p>
            <a:pPr marL="0" indent="723900" algn="just">
              <a:lnSpc>
                <a:spcPct val="90000"/>
              </a:lnSpc>
            </a:pPr>
            <a:r>
              <a:rPr lang="zh-CN" altLang="en-US" sz="3000" dirty="0">
                <a:solidFill>
                  <a:srgbClr val="993366"/>
                </a:solidFill>
                <a:latin typeface="楷体" panose="02010609060101010101" pitchFamily="49" charset="-122"/>
                <a:ea typeface="楷体" panose="02010609060101010101" pitchFamily="49" charset="-122"/>
              </a:rPr>
              <a:t>变长指令字结构</a:t>
            </a:r>
            <a:r>
              <a:rPr lang="en-US" altLang="zh-CN" sz="3000" dirty="0">
                <a:solidFill>
                  <a:srgbClr val="993366"/>
                </a:solidFill>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各种指令字长度随指令功能而异，结构灵活，能充分利用指令程度，但指令的控制较复杂。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950274">
            <a:extLst>
              <a:ext uri="{FF2B5EF4-FFF2-40B4-BE49-F238E27FC236}">
                <a16:creationId xmlns:a16="http://schemas.microsoft.com/office/drawing/2014/main" id="{3CC49E42-D9EB-46FD-BB54-65E9D39EF2EB}"/>
              </a:ext>
            </a:extLst>
          </p:cNvPr>
          <p:cNvSpPr>
            <a:spLocks noGrp="1" noChangeArrowheads="1"/>
          </p:cNvSpPr>
          <p:nvPr>
            <p:ph idx="1"/>
          </p:nvPr>
        </p:nvSpPr>
        <p:spPr>
          <a:xfrm>
            <a:off x="609600" y="1219200"/>
            <a:ext cx="7924800" cy="5105400"/>
          </a:xfrm>
        </p:spPr>
        <p:txBody>
          <a:bodyPr/>
          <a:lstStyle/>
          <a:p>
            <a:pPr marL="0" indent="0" algn="ctr">
              <a:lnSpc>
                <a:spcPct val="90000"/>
              </a:lnSpc>
              <a:buFont typeface="Wingdings" panose="05000000000000000000" pitchFamily="2" charset="2"/>
              <a:buNone/>
            </a:pPr>
            <a:r>
              <a:rPr lang="zh-CN" altLang="en-US" sz="3400" dirty="0">
                <a:solidFill>
                  <a:srgbClr val="0000FF"/>
                </a:solidFill>
                <a:latin typeface="华文新魏" panose="02010800040101010101" pitchFamily="2" charset="-122"/>
                <a:ea typeface="华文新魏" panose="02010800040101010101" pitchFamily="2" charset="-122"/>
              </a:rPr>
              <a:t>指令字长举例</a:t>
            </a:r>
            <a:r>
              <a:rPr lang="zh-CN" altLang="en-US" sz="3000" dirty="0">
                <a:solidFill>
                  <a:srgbClr val="0000FF"/>
                </a:solidFill>
                <a:latin typeface="华文新魏" panose="02010800040101010101" pitchFamily="2" charset="-122"/>
                <a:ea typeface="华文新魏" panose="02010800040101010101" pitchFamily="2" charset="-122"/>
              </a:rPr>
              <a:t>　　　　　　　</a:t>
            </a:r>
            <a:r>
              <a:rPr lang="zh-CN" altLang="en-US" sz="3000" dirty="0">
                <a:solidFill>
                  <a:srgbClr val="0000FF"/>
                </a:solidFill>
                <a:latin typeface="华文新魏" panose="02010800040101010101" pitchFamily="2" charset="-122"/>
                <a:ea typeface="华文新魏" panose="02010800040101010101" pitchFamily="2" charset="-122"/>
                <a:hlinkClick r:id="rId2" action="ppaction://hlinkfile"/>
              </a:rPr>
              <a:t> </a:t>
            </a:r>
            <a:endParaRPr lang="zh-CN" altLang="en-US" sz="3000" dirty="0">
              <a:solidFill>
                <a:srgbClr val="993366"/>
              </a:solidFill>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400" dirty="0">
                <a:solidFill>
                  <a:srgbClr val="FF0033"/>
                </a:solidFill>
                <a:latin typeface="华文新魏" panose="02010800040101010101" pitchFamily="2" charset="-122"/>
                <a:ea typeface="华文新魏" panose="02010800040101010101" pitchFamily="2" charset="-122"/>
              </a:rPr>
              <a:t>八位微型计算机的指令格式 </a:t>
            </a:r>
            <a:endParaRPr lang="zh-CN" altLang="en-US" sz="3400" dirty="0">
              <a:solidFill>
                <a:srgbClr val="993366"/>
              </a:solidFill>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000" dirty="0">
                <a:solidFill>
                  <a:srgbClr val="993366"/>
                </a:solidFill>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8</a:t>
            </a:r>
            <a:r>
              <a:rPr lang="zh-CN" altLang="en-US" sz="2600" dirty="0">
                <a:latin typeface="华文新魏" panose="02010800040101010101" pitchFamily="2" charset="-122"/>
                <a:ea typeface="华文新魏" panose="02010800040101010101" pitchFamily="2" charset="-122"/>
              </a:rPr>
              <a:t>位微型机字长只有</a:t>
            </a:r>
            <a:r>
              <a:rPr lang="en-US" altLang="zh-CN" sz="2600" dirty="0">
                <a:latin typeface="华文新魏" panose="02010800040101010101" pitchFamily="2" charset="-122"/>
                <a:ea typeface="华文新魏" panose="02010800040101010101" pitchFamily="2" charset="-122"/>
              </a:rPr>
              <a:t>8</a:t>
            </a:r>
            <a:r>
              <a:rPr lang="zh-CN" altLang="en-US" sz="2600" dirty="0">
                <a:latin typeface="华文新魏" panose="02010800040101010101" pitchFamily="2" charset="-122"/>
                <a:ea typeface="华文新魏" panose="02010800040101010101" pitchFamily="2" charset="-122"/>
              </a:rPr>
              <a:t>位，其指令结构是一种可变字长形式，包含单字长、双字长、三字长指令等多种。</a:t>
            </a:r>
          </a:p>
          <a:p>
            <a:pPr marL="0" indent="0">
              <a:lnSpc>
                <a:spcPct val="90000"/>
              </a:lnSpc>
              <a:buFont typeface="Wingdings" panose="05000000000000000000" pitchFamily="2" charset="2"/>
              <a:buNone/>
            </a:pPr>
            <a:r>
              <a:rPr lang="zh-CN" altLang="en-US" sz="30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　</a:t>
            </a: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000" dirty="0">
                <a:latin typeface="华文新魏" panose="02010800040101010101" pitchFamily="2" charset="-122"/>
                <a:ea typeface="华文新魏" panose="02010800040101010101" pitchFamily="2" charset="-122"/>
              </a:rPr>
              <a:t>    </a:t>
            </a:r>
            <a:r>
              <a:rPr lang="zh-CN" altLang="en-US" sz="2600" dirty="0">
                <a:latin typeface="华文新魏" panose="02010800040101010101" pitchFamily="2" charset="-122"/>
                <a:ea typeface="华文新魏" panose="02010800040101010101" pitchFamily="2" charset="-122"/>
              </a:rPr>
              <a:t>内存按字节编址，所以单字长指令每执行一条指令后，指令地址加１。双字长指令或三字长指令每执行一条指令时，指令地址要加</a:t>
            </a:r>
            <a:r>
              <a:rPr lang="en-US" altLang="zh-CN" sz="2600" dirty="0">
                <a:latin typeface="华文新魏" panose="02010800040101010101" pitchFamily="2" charset="-122"/>
                <a:ea typeface="华文新魏" panose="02010800040101010101" pitchFamily="2" charset="-122"/>
              </a:rPr>
              <a:t>2</a:t>
            </a:r>
            <a:r>
              <a:rPr lang="zh-CN" altLang="en-US" sz="2600" dirty="0">
                <a:latin typeface="华文新魏" panose="02010800040101010101" pitchFamily="2" charset="-122"/>
                <a:ea typeface="华文新魏" panose="02010800040101010101" pitchFamily="2" charset="-122"/>
              </a:rPr>
              <a:t>或加</a:t>
            </a:r>
            <a:r>
              <a:rPr lang="en-US" altLang="zh-CN" sz="2600" dirty="0">
                <a:latin typeface="华文新魏" panose="02010800040101010101" pitchFamily="2" charset="-122"/>
                <a:ea typeface="华文新魏" panose="02010800040101010101" pitchFamily="2" charset="-122"/>
              </a:rPr>
              <a:t>3</a:t>
            </a:r>
            <a:r>
              <a:rPr lang="zh-CN" altLang="en-US" sz="2600" dirty="0">
                <a:latin typeface="华文新魏" panose="02010800040101010101" pitchFamily="2" charset="-122"/>
                <a:ea typeface="华文新魏" panose="02010800040101010101" pitchFamily="2" charset="-122"/>
              </a:rPr>
              <a:t>，可见多字长的指令格式不利于提高机器速度。</a:t>
            </a:r>
          </a:p>
        </p:txBody>
      </p:sp>
      <p:grpSp>
        <p:nvGrpSpPr>
          <p:cNvPr id="40962" name="组合 950381">
            <a:extLst>
              <a:ext uri="{FF2B5EF4-FFF2-40B4-BE49-F238E27FC236}">
                <a16:creationId xmlns:a16="http://schemas.microsoft.com/office/drawing/2014/main" id="{F6B70546-82D2-490E-87C5-A9FF9B6489E3}"/>
              </a:ext>
            </a:extLst>
          </p:cNvPr>
          <p:cNvGrpSpPr>
            <a:grpSpLocks/>
          </p:cNvGrpSpPr>
          <p:nvPr/>
        </p:nvGrpSpPr>
        <p:grpSpPr bwMode="auto">
          <a:xfrm>
            <a:off x="762000" y="3352800"/>
            <a:ext cx="7543800" cy="1262063"/>
            <a:chOff x="480" y="2112"/>
            <a:chExt cx="4752" cy="795"/>
          </a:xfrm>
        </p:grpSpPr>
        <p:sp>
          <p:nvSpPr>
            <p:cNvPr id="40963" name="矩形 950323">
              <a:extLst>
                <a:ext uri="{FF2B5EF4-FFF2-40B4-BE49-F238E27FC236}">
                  <a16:creationId xmlns:a16="http://schemas.microsoft.com/office/drawing/2014/main" id="{47191DD7-FDE8-47E6-83DC-4BFF9D7B3560}"/>
                </a:ext>
              </a:extLst>
            </p:cNvPr>
            <p:cNvSpPr>
              <a:spLocks noChangeArrowheads="1"/>
            </p:cNvSpPr>
            <p:nvPr/>
          </p:nvSpPr>
          <p:spPr bwMode="auto">
            <a:xfrm>
              <a:off x="40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4" name="矩形 950322">
              <a:extLst>
                <a:ext uri="{FF2B5EF4-FFF2-40B4-BE49-F238E27FC236}">
                  <a16:creationId xmlns:a16="http://schemas.microsoft.com/office/drawing/2014/main" id="{2245A128-0B26-4E95-8401-95C1F9C80B4B}"/>
                </a:ext>
              </a:extLst>
            </p:cNvPr>
            <p:cNvSpPr>
              <a:spLocks noChangeArrowheads="1"/>
            </p:cNvSpPr>
            <p:nvPr/>
          </p:nvSpPr>
          <p:spPr bwMode="auto">
            <a:xfrm>
              <a:off x="28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5" name="矩形 950321">
              <a:extLst>
                <a:ext uri="{FF2B5EF4-FFF2-40B4-BE49-F238E27FC236}">
                  <a16:creationId xmlns:a16="http://schemas.microsoft.com/office/drawing/2014/main" id="{B842E24A-CA6E-4031-AC19-088DF153BFCE}"/>
                </a:ext>
              </a:extLst>
            </p:cNvPr>
            <p:cNvSpPr>
              <a:spLocks noChangeArrowheads="1"/>
            </p:cNvSpPr>
            <p:nvPr/>
          </p:nvSpPr>
          <p:spPr bwMode="auto">
            <a:xfrm>
              <a:off x="16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6" name="矩形 950319">
              <a:extLst>
                <a:ext uri="{FF2B5EF4-FFF2-40B4-BE49-F238E27FC236}">
                  <a16:creationId xmlns:a16="http://schemas.microsoft.com/office/drawing/2014/main" id="{BF198762-3B8C-4A48-BBDD-2E567364D748}"/>
                </a:ext>
              </a:extLst>
            </p:cNvPr>
            <p:cNvSpPr>
              <a:spLocks noChangeArrowheads="1"/>
            </p:cNvSpPr>
            <p:nvPr/>
          </p:nvSpPr>
          <p:spPr bwMode="auto">
            <a:xfrm>
              <a:off x="2832" y="2409"/>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7" name="矩形 950318">
              <a:extLst>
                <a:ext uri="{FF2B5EF4-FFF2-40B4-BE49-F238E27FC236}">
                  <a16:creationId xmlns:a16="http://schemas.microsoft.com/office/drawing/2014/main" id="{8A4AE81B-B4B8-49ED-996E-2ACFB2F9972A}"/>
                </a:ext>
              </a:extLst>
            </p:cNvPr>
            <p:cNvSpPr>
              <a:spLocks noChangeArrowheads="1"/>
            </p:cNvSpPr>
            <p:nvPr/>
          </p:nvSpPr>
          <p:spPr bwMode="auto">
            <a:xfrm>
              <a:off x="1632" y="2409"/>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8" name="矩形 950315">
              <a:extLst>
                <a:ext uri="{FF2B5EF4-FFF2-40B4-BE49-F238E27FC236}">
                  <a16:creationId xmlns:a16="http://schemas.microsoft.com/office/drawing/2014/main" id="{6A9CCFCF-4FB5-4E26-96F0-599C820F39DA}"/>
                </a:ext>
              </a:extLst>
            </p:cNvPr>
            <p:cNvSpPr>
              <a:spLocks noChangeArrowheads="1"/>
            </p:cNvSpPr>
            <p:nvPr/>
          </p:nvSpPr>
          <p:spPr bwMode="auto">
            <a:xfrm>
              <a:off x="1632" y="2160"/>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9" name="直接连接符 950324">
              <a:extLst>
                <a:ext uri="{FF2B5EF4-FFF2-40B4-BE49-F238E27FC236}">
                  <a16:creationId xmlns:a16="http://schemas.microsoft.com/office/drawing/2014/main" id="{FBD69B2B-7680-4872-A34B-A1B84057B805}"/>
                </a:ext>
              </a:extLst>
            </p:cNvPr>
            <p:cNvSpPr>
              <a:spLocks noChangeShapeType="1"/>
            </p:cNvSpPr>
            <p:nvPr/>
          </p:nvSpPr>
          <p:spPr bwMode="auto">
            <a:xfrm>
              <a:off x="1632" y="2160"/>
              <a:ext cx="12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直接连接符 950325">
              <a:extLst>
                <a:ext uri="{FF2B5EF4-FFF2-40B4-BE49-F238E27FC236}">
                  <a16:creationId xmlns:a16="http://schemas.microsoft.com/office/drawing/2014/main" id="{4698E557-88D6-481F-BD1F-BA7D10CC27AE}"/>
                </a:ext>
              </a:extLst>
            </p:cNvPr>
            <p:cNvSpPr>
              <a:spLocks noChangeShapeType="1"/>
            </p:cNvSpPr>
            <p:nvPr/>
          </p:nvSpPr>
          <p:spPr bwMode="auto">
            <a:xfrm flipV="1">
              <a:off x="1632" y="2400"/>
              <a:ext cx="2400" cy="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直接连接符 950326">
              <a:extLst>
                <a:ext uri="{FF2B5EF4-FFF2-40B4-BE49-F238E27FC236}">
                  <a16:creationId xmlns:a16="http://schemas.microsoft.com/office/drawing/2014/main" id="{03A39779-A9BF-492D-B2ED-A8D3FB72F518}"/>
                </a:ext>
              </a:extLst>
            </p:cNvPr>
            <p:cNvSpPr>
              <a:spLocks noChangeShapeType="1"/>
            </p:cNvSpPr>
            <p:nvPr/>
          </p:nvSpPr>
          <p:spPr bwMode="auto">
            <a:xfrm>
              <a:off x="1632" y="2658"/>
              <a:ext cx="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直接连接符 950327">
              <a:extLst>
                <a:ext uri="{FF2B5EF4-FFF2-40B4-BE49-F238E27FC236}">
                  <a16:creationId xmlns:a16="http://schemas.microsoft.com/office/drawing/2014/main" id="{3D87206B-9E7C-4CEE-A73F-7702C6C1E1A3}"/>
                </a:ext>
              </a:extLst>
            </p:cNvPr>
            <p:cNvSpPr>
              <a:spLocks noChangeShapeType="1"/>
            </p:cNvSpPr>
            <p:nvPr/>
          </p:nvSpPr>
          <p:spPr bwMode="auto">
            <a:xfrm>
              <a:off x="1632" y="2907"/>
              <a:ext cx="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直接连接符 950328">
              <a:extLst>
                <a:ext uri="{FF2B5EF4-FFF2-40B4-BE49-F238E27FC236}">
                  <a16:creationId xmlns:a16="http://schemas.microsoft.com/office/drawing/2014/main" id="{DF01366F-405C-494F-B96E-573E078B7AD3}"/>
                </a:ext>
              </a:extLst>
            </p:cNvPr>
            <p:cNvSpPr>
              <a:spLocks noChangeShapeType="1"/>
            </p:cNvSpPr>
            <p:nvPr/>
          </p:nvSpPr>
          <p:spPr bwMode="auto">
            <a:xfrm>
              <a:off x="1632" y="2160"/>
              <a:ext cx="0" cy="74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直接连接符 950331">
              <a:extLst>
                <a:ext uri="{FF2B5EF4-FFF2-40B4-BE49-F238E27FC236}">
                  <a16:creationId xmlns:a16="http://schemas.microsoft.com/office/drawing/2014/main" id="{418BBE5B-D7E3-4470-9B9A-7BDB4205B8B2}"/>
                </a:ext>
              </a:extLst>
            </p:cNvPr>
            <p:cNvSpPr>
              <a:spLocks noChangeShapeType="1"/>
            </p:cNvSpPr>
            <p:nvPr/>
          </p:nvSpPr>
          <p:spPr bwMode="auto">
            <a:xfrm>
              <a:off x="5232" y="2688"/>
              <a:ext cx="0" cy="2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直接连接符 950364">
              <a:extLst>
                <a:ext uri="{FF2B5EF4-FFF2-40B4-BE49-F238E27FC236}">
                  <a16:creationId xmlns:a16="http://schemas.microsoft.com/office/drawing/2014/main" id="{D7CA7822-6557-4134-9E29-6BEFCE5FE1B9}"/>
                </a:ext>
              </a:extLst>
            </p:cNvPr>
            <p:cNvSpPr>
              <a:spLocks noChangeShapeType="1"/>
            </p:cNvSpPr>
            <p:nvPr/>
          </p:nvSpPr>
          <p:spPr bwMode="auto">
            <a:xfrm>
              <a:off x="2832" y="2409"/>
              <a:ext cx="0" cy="4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直接连接符 950366">
              <a:extLst>
                <a:ext uri="{FF2B5EF4-FFF2-40B4-BE49-F238E27FC236}">
                  <a16:creationId xmlns:a16="http://schemas.microsoft.com/office/drawing/2014/main" id="{A87223D5-78CB-483F-B56F-07C16252FBEE}"/>
                </a:ext>
              </a:extLst>
            </p:cNvPr>
            <p:cNvSpPr>
              <a:spLocks noChangeShapeType="1"/>
            </p:cNvSpPr>
            <p:nvPr/>
          </p:nvSpPr>
          <p:spPr bwMode="auto">
            <a:xfrm>
              <a:off x="4032" y="2658"/>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矩形 950373">
              <a:extLst>
                <a:ext uri="{FF2B5EF4-FFF2-40B4-BE49-F238E27FC236}">
                  <a16:creationId xmlns:a16="http://schemas.microsoft.com/office/drawing/2014/main" id="{E33B9FAA-7F21-49FD-A00A-FF2B165AE56D}"/>
                </a:ext>
              </a:extLst>
            </p:cNvPr>
            <p:cNvSpPr>
              <a:spLocks noChangeArrowheads="1"/>
            </p:cNvSpPr>
            <p:nvPr/>
          </p:nvSpPr>
          <p:spPr bwMode="auto">
            <a:xfrm>
              <a:off x="480" y="2112"/>
              <a:ext cx="110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b="1">
                  <a:solidFill>
                    <a:srgbClr val="993366"/>
                  </a:solidFill>
                </a:rPr>
                <a:t>单字长指令</a:t>
              </a:r>
            </a:p>
            <a:p>
              <a:pPr algn="ctr"/>
              <a:r>
                <a:rPr lang="zh-CN" altLang="en-US" b="1">
                  <a:solidFill>
                    <a:srgbClr val="993366"/>
                  </a:solidFill>
                </a:rPr>
                <a:t>双字长指令</a:t>
              </a:r>
            </a:p>
            <a:p>
              <a:pPr algn="ctr"/>
              <a:r>
                <a:rPr lang="zh-CN" altLang="en-US" b="1">
                  <a:solidFill>
                    <a:srgbClr val="993366"/>
                  </a:solidFill>
                </a:rPr>
                <a:t>三字长指令</a:t>
              </a:r>
            </a:p>
          </p:txBody>
        </p:sp>
        <p:sp>
          <p:nvSpPr>
            <p:cNvPr id="40978" name="直接连接符 950377">
              <a:extLst>
                <a:ext uri="{FF2B5EF4-FFF2-40B4-BE49-F238E27FC236}">
                  <a16:creationId xmlns:a16="http://schemas.microsoft.com/office/drawing/2014/main" id="{EDB5AF9C-223C-4CB1-B166-817B6CCF012C}"/>
                </a:ext>
              </a:extLst>
            </p:cNvPr>
            <p:cNvSpPr>
              <a:spLocks noChangeShapeType="1"/>
            </p:cNvSpPr>
            <p:nvPr/>
          </p:nvSpPr>
          <p:spPr bwMode="auto">
            <a:xfrm flipV="1">
              <a:off x="2832" y="216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直接连接符 950378">
              <a:extLst>
                <a:ext uri="{FF2B5EF4-FFF2-40B4-BE49-F238E27FC236}">
                  <a16:creationId xmlns:a16="http://schemas.microsoft.com/office/drawing/2014/main" id="{A1C80562-BF2C-4D11-A31C-15B9EDAA6239}"/>
                </a:ext>
              </a:extLst>
            </p:cNvPr>
            <p:cNvSpPr>
              <a:spLocks noChangeShapeType="1"/>
            </p:cNvSpPr>
            <p:nvPr/>
          </p:nvSpPr>
          <p:spPr bwMode="auto">
            <a:xfrm flipV="1">
              <a:off x="4032" y="24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976897">
            <a:extLst>
              <a:ext uri="{FF2B5EF4-FFF2-40B4-BE49-F238E27FC236}">
                <a16:creationId xmlns:a16="http://schemas.microsoft.com/office/drawing/2014/main" id="{D0C25927-8399-49FF-9F8A-549DAC55D84C}"/>
              </a:ext>
            </a:extLst>
          </p:cNvPr>
          <p:cNvSpPr>
            <a:spLocks noGrp="1" noChangeArrowheads="1"/>
          </p:cNvSpPr>
          <p:nvPr>
            <p:ph type="title"/>
          </p:nvPr>
        </p:nvSpPr>
        <p:spPr>
          <a:xfrm>
            <a:off x="255588" y="26064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指令和指令系统</a:t>
            </a:r>
            <a:r>
              <a:rPr lang="en-US" altLang="zh-CN" dirty="0"/>
              <a:t>——</a:t>
            </a:r>
            <a:r>
              <a:rPr lang="zh-CN" altLang="en-US" sz="2000" dirty="0"/>
              <a:t>指令的使用</a:t>
            </a:r>
            <a:endParaRPr lang="zh-CN" altLang="en-US" dirty="0">
              <a:solidFill>
                <a:srgbClr val="FF0000"/>
              </a:solidFill>
            </a:endParaRPr>
          </a:p>
        </p:txBody>
      </p:sp>
      <p:sp>
        <p:nvSpPr>
          <p:cNvPr id="41986" name="文本占位符 976898">
            <a:extLst>
              <a:ext uri="{FF2B5EF4-FFF2-40B4-BE49-F238E27FC236}">
                <a16:creationId xmlns:a16="http://schemas.microsoft.com/office/drawing/2014/main" id="{347EC081-3450-4A23-A905-FE197C7403A1}"/>
              </a:ext>
            </a:extLst>
          </p:cNvPr>
          <p:cNvSpPr>
            <a:spLocks noGrp="1" noChangeArrowheads="1"/>
          </p:cNvSpPr>
          <p:nvPr>
            <p:ph idx="1"/>
          </p:nvPr>
        </p:nvSpPr>
        <p:spPr>
          <a:xfrm>
            <a:off x="533400" y="1676400"/>
            <a:ext cx="7848600" cy="4267200"/>
          </a:xfrm>
        </p:spPr>
        <p:txBody>
          <a:bodyPr/>
          <a:lstStyle/>
          <a:p>
            <a:pPr algn="just"/>
            <a:r>
              <a:rPr lang="zh-CN" altLang="en-US" b="1">
                <a:solidFill>
                  <a:srgbClr val="000066"/>
                </a:solidFill>
                <a:latin typeface="楷体_GB2312" pitchFamily="49" charset="-122"/>
              </a:rPr>
              <a:t>一般的操作数类型大小选择主要有：字节、半字（</a:t>
            </a:r>
            <a:r>
              <a:rPr lang="en-US" altLang="zh-CN" b="1">
                <a:solidFill>
                  <a:srgbClr val="000066"/>
                </a:solidFill>
                <a:latin typeface="楷体_GB2312" pitchFamily="49" charset="-122"/>
              </a:rPr>
              <a:t>16</a:t>
            </a:r>
            <a:r>
              <a:rPr lang="zh-CN" altLang="en-US" b="1">
                <a:solidFill>
                  <a:srgbClr val="000066"/>
                </a:solidFill>
                <a:latin typeface="楷体_GB2312" pitchFamily="49" charset="-122"/>
              </a:rPr>
              <a:t>位）、单字（</a:t>
            </a:r>
            <a:r>
              <a:rPr lang="en-US" altLang="zh-CN" b="1">
                <a:solidFill>
                  <a:srgbClr val="000066"/>
                </a:solidFill>
                <a:latin typeface="楷体_GB2312" pitchFamily="49" charset="-122"/>
              </a:rPr>
              <a:t>32</a:t>
            </a:r>
            <a:r>
              <a:rPr lang="zh-CN" altLang="en-US" b="1">
                <a:solidFill>
                  <a:srgbClr val="000066"/>
                </a:solidFill>
                <a:latin typeface="楷体_GB2312" pitchFamily="49" charset="-122"/>
              </a:rPr>
              <a:t>位）、和双字（</a:t>
            </a:r>
            <a:r>
              <a:rPr lang="en-US" altLang="zh-CN" b="1">
                <a:solidFill>
                  <a:srgbClr val="000066"/>
                </a:solidFill>
                <a:latin typeface="楷体_GB2312" pitchFamily="49" charset="-122"/>
              </a:rPr>
              <a:t>64</a:t>
            </a:r>
            <a:r>
              <a:rPr lang="zh-CN" altLang="en-US" b="1">
                <a:solidFill>
                  <a:srgbClr val="000066"/>
                </a:solidFill>
                <a:latin typeface="楷体_GB2312" pitchFamily="49" charset="-122"/>
              </a:rPr>
              <a:t>位）。</a:t>
            </a:r>
            <a:endParaRPr lang="zh-CN" altLang="en-US" b="1">
              <a:latin typeface="楷体_GB2312" pitchFamily="49" charset="-122"/>
            </a:endParaRPr>
          </a:p>
        </p:txBody>
      </p:sp>
      <p:graphicFrame>
        <p:nvGraphicFramePr>
          <p:cNvPr id="41987" name="对象 976899">
            <a:extLst>
              <a:ext uri="{FF2B5EF4-FFF2-40B4-BE49-F238E27FC236}">
                <a16:creationId xmlns:a16="http://schemas.microsoft.com/office/drawing/2014/main" id="{5A4F4541-264E-43D4-87A0-20F1F8E683BE}"/>
              </a:ext>
            </a:extLst>
          </p:cNvPr>
          <p:cNvGraphicFramePr>
            <a:graphicFrameLocks/>
          </p:cNvGraphicFramePr>
          <p:nvPr>
            <p:extLst>
              <p:ext uri="{D42A27DB-BD31-4B8C-83A1-F6EECF244321}">
                <p14:modId xmlns:p14="http://schemas.microsoft.com/office/powerpoint/2010/main" val="2782972440"/>
              </p:ext>
            </p:extLst>
          </p:nvPr>
        </p:nvGraphicFramePr>
        <p:xfrm>
          <a:off x="1371600" y="3281511"/>
          <a:ext cx="7010400" cy="3171825"/>
        </p:xfrm>
        <a:graphic>
          <a:graphicData uri="http://schemas.openxmlformats.org/presentationml/2006/ole">
            <mc:AlternateContent xmlns:mc="http://schemas.openxmlformats.org/markup-compatibility/2006">
              <mc:Choice xmlns:v="urn:schemas-microsoft-com:vml" Requires="v">
                <p:oleObj spid="_x0000_s42434" r:id="rId3" imgW="8355600" imgH="3773160" progId="MSGraph.Chart.8">
                  <p:embed/>
                </p:oleObj>
              </mc:Choice>
              <mc:Fallback>
                <p:oleObj r:id="rId3" imgW="8355600" imgH="3773160" progId="MSGraph.Chart.8">
                  <p:embed/>
                  <p:pic>
                    <p:nvPicPr>
                      <p:cNvPr id="0" name="对象 9768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81511"/>
                        <a:ext cx="7010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2">
            <a:extLst>
              <a:ext uri="{FF2B5EF4-FFF2-40B4-BE49-F238E27FC236}">
                <a16:creationId xmlns:a16="http://schemas.microsoft.com/office/drawing/2014/main" id="{B315CF31-CAF7-44CF-851C-58AF1EA5C426}"/>
              </a:ext>
            </a:extLst>
          </p:cNvPr>
          <p:cNvGrpSpPr>
            <a:grpSpLocks/>
          </p:cNvGrpSpPr>
          <p:nvPr/>
        </p:nvGrpSpPr>
        <p:grpSpPr bwMode="auto">
          <a:xfrm>
            <a:off x="2819400" y="3505200"/>
            <a:ext cx="2819400" cy="2590800"/>
            <a:chOff x="1536" y="2208"/>
            <a:chExt cx="1920" cy="1824"/>
          </a:xfrm>
        </p:grpSpPr>
        <p:sp>
          <p:nvSpPr>
            <p:cNvPr id="43010" name="Oval 3">
              <a:extLst>
                <a:ext uri="{FF2B5EF4-FFF2-40B4-BE49-F238E27FC236}">
                  <a16:creationId xmlns:a16="http://schemas.microsoft.com/office/drawing/2014/main" id="{0A4BA852-DC07-405D-987A-73C3B299C1DE}"/>
                </a:ext>
              </a:extLst>
            </p:cNvPr>
            <p:cNvSpPr>
              <a:spLocks noChangeArrowheads="1"/>
            </p:cNvSpPr>
            <p:nvPr/>
          </p:nvSpPr>
          <p:spPr bwMode="auto">
            <a:xfrm>
              <a:off x="1830" y="2208"/>
              <a:ext cx="1323" cy="94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80X86</a:t>
              </a:r>
              <a:r>
                <a:rPr lang="zh-CN" altLang="en-US" sz="1800">
                  <a:solidFill>
                    <a:schemeClr val="tx2"/>
                  </a:solidFill>
                  <a:latin typeface="Arial" panose="020B0604020202020204" pitchFamily="34" charset="0"/>
                </a:rPr>
                <a:t>指令集</a:t>
              </a:r>
            </a:p>
          </p:txBody>
        </p:sp>
        <p:sp>
          <p:nvSpPr>
            <p:cNvPr id="43011" name="Oval 4">
              <a:extLst>
                <a:ext uri="{FF2B5EF4-FFF2-40B4-BE49-F238E27FC236}">
                  <a16:creationId xmlns:a16="http://schemas.microsoft.com/office/drawing/2014/main" id="{A3AC7C5D-4274-4059-8D76-7D97468706CE}"/>
                </a:ext>
              </a:extLst>
            </p:cNvPr>
            <p:cNvSpPr>
              <a:spLocks noChangeArrowheads="1"/>
            </p:cNvSpPr>
            <p:nvPr/>
          </p:nvSpPr>
          <p:spPr bwMode="auto">
            <a:xfrm>
              <a:off x="2016" y="2208"/>
              <a:ext cx="960" cy="4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latin typeface="Arial" panose="020B0604020202020204" pitchFamily="34" charset="0"/>
                </a:rPr>
                <a:t>8086</a:t>
              </a:r>
              <a:r>
                <a:rPr lang="zh-CN" altLang="en-US" sz="1800">
                  <a:solidFill>
                    <a:schemeClr val="tx2"/>
                  </a:solidFill>
                  <a:latin typeface="Arial" panose="020B0604020202020204" pitchFamily="34" charset="0"/>
                </a:rPr>
                <a:t>指令集</a:t>
              </a:r>
            </a:p>
          </p:txBody>
        </p:sp>
        <p:sp>
          <p:nvSpPr>
            <p:cNvPr id="43012" name="Oval 5">
              <a:extLst>
                <a:ext uri="{FF2B5EF4-FFF2-40B4-BE49-F238E27FC236}">
                  <a16:creationId xmlns:a16="http://schemas.microsoft.com/office/drawing/2014/main" id="{F67D8C89-6D5F-40F2-8F47-0FA03750D710}"/>
                </a:ext>
              </a:extLst>
            </p:cNvPr>
            <p:cNvSpPr>
              <a:spLocks noChangeArrowheads="1"/>
            </p:cNvSpPr>
            <p:nvPr/>
          </p:nvSpPr>
          <p:spPr bwMode="auto">
            <a:xfrm>
              <a:off x="1659" y="2208"/>
              <a:ext cx="1680" cy="14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Pentium X</a:t>
              </a:r>
              <a:r>
                <a:rPr lang="zh-CN" altLang="en-US" sz="1800">
                  <a:solidFill>
                    <a:schemeClr val="tx2"/>
                  </a:solidFill>
                  <a:latin typeface="Arial" panose="020B0604020202020204" pitchFamily="34" charset="0"/>
                </a:rPr>
                <a:t>指令集</a:t>
              </a:r>
            </a:p>
          </p:txBody>
        </p:sp>
        <p:sp>
          <p:nvSpPr>
            <p:cNvPr id="43013" name="Oval 6">
              <a:extLst>
                <a:ext uri="{FF2B5EF4-FFF2-40B4-BE49-F238E27FC236}">
                  <a16:creationId xmlns:a16="http://schemas.microsoft.com/office/drawing/2014/main" id="{EFCB2B7C-8E22-4A11-A822-C65494730F08}"/>
                </a:ext>
              </a:extLst>
            </p:cNvPr>
            <p:cNvSpPr>
              <a:spLocks noChangeArrowheads="1"/>
            </p:cNvSpPr>
            <p:nvPr/>
          </p:nvSpPr>
          <p:spPr bwMode="auto">
            <a:xfrm>
              <a:off x="1536" y="2208"/>
              <a:ext cx="1920" cy="18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Core2</a:t>
              </a:r>
              <a:r>
                <a:rPr lang="zh-CN" altLang="en-US" sz="1800">
                  <a:solidFill>
                    <a:schemeClr val="tx2"/>
                  </a:solidFill>
                  <a:latin typeface="Arial" panose="020B0604020202020204" pitchFamily="34" charset="0"/>
                </a:rPr>
                <a:t>指令集</a:t>
              </a:r>
            </a:p>
          </p:txBody>
        </p:sp>
      </p:grpSp>
      <p:sp>
        <p:nvSpPr>
          <p:cNvPr id="156679" name="Rectangle 7">
            <a:extLst>
              <a:ext uri="{FF2B5EF4-FFF2-40B4-BE49-F238E27FC236}">
                <a16:creationId xmlns:a16="http://schemas.microsoft.com/office/drawing/2014/main" id="{3267A254-EBD9-4A95-9749-99D08114EE21}"/>
              </a:ext>
            </a:extLst>
          </p:cNvPr>
          <p:cNvSpPr>
            <a:spLocks noChangeArrowheads="1"/>
          </p:cNvSpPr>
          <p:nvPr/>
        </p:nvSpPr>
        <p:spPr bwMode="auto">
          <a:xfrm>
            <a:off x="180975" y="981075"/>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8086/8088指令系统是基本指令集，指令的操作数宽度是8位或16位，偏移地址宽度是16位。</a:t>
            </a:r>
          </a:p>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IA-32扩充指令和系统控制指令的操作数宽度可以是8位、16位或32位，偏移地址宽度一般是32位。</a:t>
            </a:r>
          </a:p>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64位方式指令的操作数可以是8位、16位、32位或64位，操作数的偏移地址可以是16位、32位或64位。</a:t>
            </a:r>
          </a:p>
        </p:txBody>
      </p:sp>
      <p:sp>
        <p:nvSpPr>
          <p:cNvPr id="8" name="标题 976897">
            <a:extLst>
              <a:ext uri="{FF2B5EF4-FFF2-40B4-BE49-F238E27FC236}">
                <a16:creationId xmlns:a16="http://schemas.microsoft.com/office/drawing/2014/main" id="{3110346B-A7D1-4C9B-8916-C42E62D3A1C3}"/>
              </a:ext>
            </a:extLst>
          </p:cNvPr>
          <p:cNvSpPr txBox="1">
            <a:spLocks noChangeArrowheads="1"/>
          </p:cNvSpPr>
          <p:nvPr/>
        </p:nvSpPr>
        <p:spPr>
          <a:xfrm>
            <a:off x="251520" y="116632"/>
            <a:ext cx="7772400" cy="797768"/>
          </a:xfrm>
          <a:prstGeom prst="rect">
            <a:avLst/>
          </a:prstGeom>
          <a:ln>
            <a:solidFill>
              <a:srgbClr val="000000"/>
            </a:solidFill>
            <a:miter lim="800000"/>
            <a:headEnd/>
            <a:tailEnd/>
          </a:ln>
        </p:spPr>
        <p:txBody>
          <a:bodyPr/>
          <a:lst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a:lstStyle>
          <a:p>
            <a:pPr>
              <a:buFontTx/>
            </a:pPr>
            <a:r>
              <a:rPr lang="zh-CN" altLang="en-US" dirty="0">
                <a:solidFill>
                  <a:srgbClr val="666699"/>
                </a:solidFill>
                <a:latin typeface="华文新魏" panose="02010800040101010101" pitchFamily="2" charset="-122"/>
                <a:ea typeface="华文新魏" panose="02010800040101010101" pitchFamily="2" charset="-122"/>
              </a:rPr>
              <a:t>不同的指令字长</a:t>
            </a:r>
            <a:endParaRPr lang="zh-CN" altLang="en-US" dirty="0">
              <a:solidFill>
                <a:srgbClr val="FF0000"/>
              </a:solidFill>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1025026">
            <a:extLst>
              <a:ext uri="{FF2B5EF4-FFF2-40B4-BE49-F238E27FC236}">
                <a16:creationId xmlns:a16="http://schemas.microsoft.com/office/drawing/2014/main" id="{1CCE3635-28AF-43E9-8DF5-E3997523385A}"/>
              </a:ext>
            </a:extLst>
          </p:cNvPr>
          <p:cNvSpPr>
            <a:spLocks noGrp="1" noChangeArrowheads="1"/>
          </p:cNvSpPr>
          <p:nvPr>
            <p:ph idx="1"/>
          </p:nvPr>
        </p:nvSpPr>
        <p:spPr>
          <a:xfrm>
            <a:off x="533400" y="1290638"/>
            <a:ext cx="7854950" cy="1201737"/>
          </a:xfrm>
        </p:spPr>
        <p:txBody>
          <a:bodyPr/>
          <a:lstStyle/>
          <a:p>
            <a:pPr>
              <a:buFontTx/>
              <a:buNone/>
            </a:pPr>
            <a:r>
              <a:rPr lang="zh-CN" altLang="en-US" sz="2800" b="1">
                <a:latin typeface="楷体_GB2312" pitchFamily="49" charset="-122"/>
              </a:rPr>
              <a:t>例：指令格式如下所示，其中机器字长</a:t>
            </a:r>
            <a:r>
              <a:rPr lang="en-US" altLang="zh-CN" sz="2800" b="1">
                <a:latin typeface="楷体_GB2312" pitchFamily="49" charset="-122"/>
              </a:rPr>
              <a:t>16</a:t>
            </a:r>
            <a:r>
              <a:rPr lang="zh-CN" altLang="en-US" sz="2800" b="1">
                <a:latin typeface="楷体_GB2312" pitchFamily="49" charset="-122"/>
              </a:rPr>
              <a:t>位，</a:t>
            </a:r>
            <a:r>
              <a:rPr lang="en-US" altLang="zh-CN" sz="2800" b="1">
                <a:latin typeface="楷体_GB2312" pitchFamily="49" charset="-122"/>
              </a:rPr>
              <a:t>OP</a:t>
            </a:r>
            <a:r>
              <a:rPr lang="zh-CN" altLang="en-US" sz="2800" b="1">
                <a:latin typeface="楷体_GB2312" pitchFamily="49" charset="-122"/>
              </a:rPr>
              <a:t>为操作码，试分析指令格式的特点。</a:t>
            </a:r>
          </a:p>
        </p:txBody>
      </p:sp>
      <p:grpSp>
        <p:nvGrpSpPr>
          <p:cNvPr id="44034" name="组合 1025032">
            <a:extLst>
              <a:ext uri="{FF2B5EF4-FFF2-40B4-BE49-F238E27FC236}">
                <a16:creationId xmlns:a16="http://schemas.microsoft.com/office/drawing/2014/main" id="{A70FC323-7D2E-4EAB-97E5-5503A6362B58}"/>
              </a:ext>
            </a:extLst>
          </p:cNvPr>
          <p:cNvGrpSpPr>
            <a:grpSpLocks/>
          </p:cNvGrpSpPr>
          <p:nvPr/>
        </p:nvGrpSpPr>
        <p:grpSpPr bwMode="auto">
          <a:xfrm>
            <a:off x="990600" y="2209800"/>
            <a:ext cx="7315200" cy="1066800"/>
            <a:chOff x="672" y="1680"/>
            <a:chExt cx="4608" cy="672"/>
          </a:xfrm>
        </p:grpSpPr>
        <p:sp>
          <p:nvSpPr>
            <p:cNvPr id="44035" name="矩形 1025027">
              <a:extLst>
                <a:ext uri="{FF2B5EF4-FFF2-40B4-BE49-F238E27FC236}">
                  <a16:creationId xmlns:a16="http://schemas.microsoft.com/office/drawing/2014/main" id="{8B34D71F-230B-46C7-8FC7-0FEF0F76A613}"/>
                </a:ext>
              </a:extLst>
            </p:cNvPr>
            <p:cNvSpPr>
              <a:spLocks noChangeArrowheads="1"/>
            </p:cNvSpPr>
            <p:nvPr/>
          </p:nvSpPr>
          <p:spPr bwMode="auto">
            <a:xfrm>
              <a:off x="672" y="1968"/>
              <a:ext cx="4560" cy="38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000" b="1">
                  <a:solidFill>
                    <a:srgbClr val="993366"/>
                  </a:solidFill>
                </a:rPr>
                <a:t>    OP                                     -----        </a:t>
              </a:r>
              <a:r>
                <a:rPr lang="zh-CN" altLang="en-US" sz="2000" b="1">
                  <a:solidFill>
                    <a:srgbClr val="993366"/>
                  </a:solidFill>
                </a:rPr>
                <a:t>源寄存器　     目标寄存器</a:t>
              </a:r>
              <a:endParaRPr lang="zh-CN" altLang="en-US" sz="1600"/>
            </a:p>
          </p:txBody>
        </p:sp>
        <p:sp>
          <p:nvSpPr>
            <p:cNvPr id="44036" name="矩形 1025028">
              <a:extLst>
                <a:ext uri="{FF2B5EF4-FFF2-40B4-BE49-F238E27FC236}">
                  <a16:creationId xmlns:a16="http://schemas.microsoft.com/office/drawing/2014/main" id="{ED3063C8-8034-46F0-AFA4-0E94770B7A5B}"/>
                </a:ext>
              </a:extLst>
            </p:cNvPr>
            <p:cNvSpPr>
              <a:spLocks noChangeArrowheads="1"/>
            </p:cNvSpPr>
            <p:nvPr/>
          </p:nvSpPr>
          <p:spPr bwMode="auto">
            <a:xfrm>
              <a:off x="672" y="1680"/>
              <a:ext cx="46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15                               9            7                 4    3              0</a:t>
              </a:r>
            </a:p>
          </p:txBody>
        </p:sp>
        <p:sp>
          <p:nvSpPr>
            <p:cNvPr id="44037" name="直接连接符 1025029">
              <a:extLst>
                <a:ext uri="{FF2B5EF4-FFF2-40B4-BE49-F238E27FC236}">
                  <a16:creationId xmlns:a16="http://schemas.microsoft.com/office/drawing/2014/main" id="{2D4AEA40-EBF0-49C3-A33F-93AA71FF08DF}"/>
                </a:ext>
              </a:extLst>
            </p:cNvPr>
            <p:cNvSpPr>
              <a:spLocks noChangeShapeType="1"/>
            </p:cNvSpPr>
            <p:nvPr/>
          </p:nvSpPr>
          <p:spPr bwMode="auto">
            <a:xfrm>
              <a:off x="2592"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直接连接符 1025030">
              <a:extLst>
                <a:ext uri="{FF2B5EF4-FFF2-40B4-BE49-F238E27FC236}">
                  <a16:creationId xmlns:a16="http://schemas.microsoft.com/office/drawing/2014/main" id="{C7154679-C84D-4F1A-901B-B073D85C4510}"/>
                </a:ext>
              </a:extLst>
            </p:cNvPr>
            <p:cNvSpPr>
              <a:spLocks noChangeShapeType="1"/>
            </p:cNvSpPr>
            <p:nvPr/>
          </p:nvSpPr>
          <p:spPr bwMode="auto">
            <a:xfrm>
              <a:off x="3024"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直接连接符 1025031">
              <a:extLst>
                <a:ext uri="{FF2B5EF4-FFF2-40B4-BE49-F238E27FC236}">
                  <a16:creationId xmlns:a16="http://schemas.microsoft.com/office/drawing/2014/main" id="{CB82B9C0-2D8A-4CAD-899D-3A3D57B77F61}"/>
                </a:ext>
              </a:extLst>
            </p:cNvPr>
            <p:cNvSpPr>
              <a:spLocks noChangeShapeType="1"/>
            </p:cNvSpPr>
            <p:nvPr/>
          </p:nvSpPr>
          <p:spPr bwMode="auto">
            <a:xfrm>
              <a:off x="4176"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0" name="矩形 1025034">
            <a:extLst>
              <a:ext uri="{FF2B5EF4-FFF2-40B4-BE49-F238E27FC236}">
                <a16:creationId xmlns:a16="http://schemas.microsoft.com/office/drawing/2014/main" id="{993C4387-76DE-4DE0-8487-E6B76AD9658D}"/>
              </a:ext>
            </a:extLst>
          </p:cNvPr>
          <p:cNvSpPr>
            <a:spLocks noChangeArrowheads="1"/>
          </p:cNvSpPr>
          <p:nvPr/>
        </p:nvSpPr>
        <p:spPr bwMode="auto">
          <a:xfrm>
            <a:off x="381000" y="3276600"/>
            <a:ext cx="84582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993366"/>
                </a:solidFill>
                <a:latin typeface="楷体_GB2312" pitchFamily="49" charset="-122"/>
                <a:ea typeface="楷体_GB2312" pitchFamily="49" charset="-122"/>
              </a:rPr>
              <a:t>[</a:t>
            </a:r>
            <a:r>
              <a:rPr lang="zh-CN" altLang="en-US" sz="2800" b="1">
                <a:solidFill>
                  <a:srgbClr val="993366"/>
                </a:solidFill>
                <a:latin typeface="楷体_GB2312" pitchFamily="49" charset="-122"/>
                <a:ea typeface="楷体_GB2312" pitchFamily="49" charset="-122"/>
              </a:rPr>
              <a:t>解</a:t>
            </a:r>
            <a:r>
              <a:rPr lang="en-US" altLang="zh-CN" sz="2800" b="1">
                <a:solidFill>
                  <a:srgbClr val="993366"/>
                </a:solidFill>
                <a:latin typeface="楷体_GB2312" pitchFamily="49" charset="-122"/>
                <a:ea typeface="楷体_GB2312" pitchFamily="49" charset="-122"/>
              </a:rPr>
              <a:t>]</a:t>
            </a:r>
            <a:r>
              <a:rPr lang="zh-CN" altLang="en-US" sz="2800" b="1">
                <a:solidFill>
                  <a:srgbClr val="993366"/>
                </a:solidFill>
                <a:latin typeface="楷体_GB2312" pitchFamily="49" charset="-122"/>
                <a:ea typeface="楷体_GB2312" pitchFamily="49" charset="-122"/>
              </a:rPr>
              <a:t>：</a:t>
            </a:r>
            <a:r>
              <a:rPr lang="zh-CN" altLang="en-US">
                <a:latin typeface="楷体_GB2312" pitchFamily="49" charset="-122"/>
                <a:ea typeface="楷体_GB2312" pitchFamily="49" charset="-122"/>
              </a:rPr>
              <a:t>　　 </a:t>
            </a:r>
          </a:p>
          <a:p>
            <a:pPr eaLnBrk="0" hangingPunct="0"/>
            <a:r>
              <a:rPr lang="zh-CN" altLang="en-US">
                <a:latin typeface="楷体_GB2312" pitchFamily="49" charset="-122"/>
                <a:ea typeface="楷体_GB2312" pitchFamily="49" charset="-122"/>
              </a:rPr>
              <a:t>　</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单字长二进制指令。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操作码字段</a:t>
            </a:r>
            <a:r>
              <a:rPr lang="en-US" altLang="zh-CN" sz="2800">
                <a:latin typeface="楷体_GB2312" pitchFamily="49" charset="-122"/>
                <a:ea typeface="楷体_GB2312" pitchFamily="49" charset="-122"/>
              </a:rPr>
              <a:t>OP</a:t>
            </a:r>
            <a:r>
              <a:rPr lang="zh-CN" altLang="en-US" sz="2800">
                <a:latin typeface="楷体_GB2312" pitchFamily="49" charset="-122"/>
                <a:ea typeface="楷体_GB2312" pitchFamily="49" charset="-122"/>
              </a:rPr>
              <a:t>可以指定</a:t>
            </a:r>
            <a:r>
              <a:rPr lang="en-US" altLang="zh-CN" sz="2800">
                <a:latin typeface="楷体_GB2312" pitchFamily="49" charset="-122"/>
                <a:ea typeface="楷体_GB2312" pitchFamily="49" charset="-122"/>
              </a:rPr>
              <a:t>2</a:t>
            </a:r>
            <a:r>
              <a:rPr lang="en-US" altLang="zh-CN" sz="2800" baseline="30000">
                <a:latin typeface="楷体_GB2312" pitchFamily="49" charset="-122"/>
                <a:ea typeface="楷体_GB2312" pitchFamily="49" charset="-122"/>
              </a:rPr>
              <a:t>7</a:t>
            </a:r>
            <a:r>
              <a:rPr lang="en-US" altLang="zh-CN" sz="2800">
                <a:latin typeface="楷体_GB2312" pitchFamily="49" charset="-122"/>
                <a:ea typeface="楷体_GB2312" pitchFamily="49" charset="-122"/>
              </a:rPr>
              <a:t>=128</a:t>
            </a:r>
            <a:r>
              <a:rPr lang="zh-CN" altLang="en-US" sz="2800">
                <a:latin typeface="楷体_GB2312" pitchFamily="49" charset="-122"/>
                <a:ea typeface="楷体_GB2312" pitchFamily="49" charset="-122"/>
              </a:rPr>
              <a:t>条指令。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源寄存器和目标寄存器都是通用寄存器（可分别指定</a:t>
            </a:r>
            <a:r>
              <a:rPr lang="en-US" altLang="zh-CN" sz="2800">
                <a:latin typeface="楷体_GB2312" pitchFamily="49" charset="-122"/>
                <a:ea typeface="楷体_GB2312" pitchFamily="49" charset="-122"/>
              </a:rPr>
              <a:t>16</a:t>
            </a:r>
            <a:r>
              <a:rPr lang="zh-CN" altLang="en-US" sz="2800">
                <a:latin typeface="楷体_GB2312" pitchFamily="49" charset="-122"/>
                <a:ea typeface="楷体_GB2312" pitchFamily="49" charset="-122"/>
              </a:rPr>
              <a:t>个），所以是</a:t>
            </a:r>
            <a:r>
              <a:rPr lang="en-US" altLang="zh-CN" sz="2800">
                <a:latin typeface="楷体_GB2312" pitchFamily="49" charset="-122"/>
                <a:ea typeface="楷体_GB2312" pitchFamily="49" charset="-122"/>
              </a:rPr>
              <a:t>RR</a:t>
            </a:r>
            <a:r>
              <a:rPr lang="zh-CN" altLang="en-US" sz="2800">
                <a:latin typeface="楷体_GB2312" pitchFamily="49" charset="-122"/>
                <a:ea typeface="楷体_GB2312" pitchFamily="49" charset="-122"/>
              </a:rPr>
              <a:t>型指令，两个操作数均在寄存器中。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这种指令结构常用于算术逻辑运算类指令。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占位符 1026050">
            <a:extLst>
              <a:ext uri="{FF2B5EF4-FFF2-40B4-BE49-F238E27FC236}">
                <a16:creationId xmlns:a16="http://schemas.microsoft.com/office/drawing/2014/main" id="{80E68808-CBAC-4EAA-8919-F6F249E2FF13}"/>
              </a:ext>
            </a:extLst>
          </p:cNvPr>
          <p:cNvSpPr>
            <a:spLocks noGrp="1" noChangeArrowheads="1"/>
          </p:cNvSpPr>
          <p:nvPr>
            <p:ph idx="1"/>
          </p:nvPr>
        </p:nvSpPr>
        <p:spPr>
          <a:xfrm>
            <a:off x="685800" y="1209675"/>
            <a:ext cx="7772400" cy="1066800"/>
          </a:xfrm>
        </p:spPr>
        <p:txBody>
          <a:bodyPr/>
          <a:lstStyle/>
          <a:p>
            <a:r>
              <a:rPr lang="zh-CN" altLang="en-US" b="1">
                <a:solidFill>
                  <a:srgbClr val="0000FF"/>
                </a:solidFill>
                <a:latin typeface="楷体_GB2312" pitchFamily="49" charset="-122"/>
              </a:rPr>
              <a:t>例：</a:t>
            </a:r>
            <a:r>
              <a:rPr lang="zh-CN" altLang="en-US" b="1">
                <a:latin typeface="楷体_GB2312" pitchFamily="49" charset="-122"/>
              </a:rPr>
              <a:t> 指令格式如下所示，</a:t>
            </a:r>
            <a:r>
              <a:rPr lang="en-US" altLang="zh-CN" b="1">
                <a:latin typeface="楷体_GB2312" pitchFamily="49" charset="-122"/>
              </a:rPr>
              <a:t>OP</a:t>
            </a:r>
            <a:r>
              <a:rPr lang="zh-CN" altLang="en-US" b="1">
                <a:latin typeface="楷体_GB2312" pitchFamily="49" charset="-122"/>
              </a:rPr>
              <a:t>为操作码字段，试分析指令格式特点。</a:t>
            </a:r>
          </a:p>
        </p:txBody>
      </p:sp>
      <p:grpSp>
        <p:nvGrpSpPr>
          <p:cNvPr id="45058" name="组合 1026053">
            <a:extLst>
              <a:ext uri="{FF2B5EF4-FFF2-40B4-BE49-F238E27FC236}">
                <a16:creationId xmlns:a16="http://schemas.microsoft.com/office/drawing/2014/main" id="{466EA923-ABA4-46EB-B1CC-F7E2FD655902}"/>
              </a:ext>
            </a:extLst>
          </p:cNvPr>
          <p:cNvGrpSpPr>
            <a:grpSpLocks/>
          </p:cNvGrpSpPr>
          <p:nvPr/>
        </p:nvGrpSpPr>
        <p:grpSpPr bwMode="auto">
          <a:xfrm>
            <a:off x="685800" y="2286000"/>
            <a:ext cx="8229600" cy="1046163"/>
            <a:chOff x="432" y="1872"/>
            <a:chExt cx="5184" cy="659"/>
          </a:xfrm>
        </p:grpSpPr>
        <p:pic>
          <p:nvPicPr>
            <p:cNvPr id="45059" name="图片 1026051" descr="a">
              <a:extLst>
                <a:ext uri="{FF2B5EF4-FFF2-40B4-BE49-F238E27FC236}">
                  <a16:creationId xmlns:a16="http://schemas.microsoft.com/office/drawing/2014/main" id="{AC5EEB86-B097-4BBE-83CA-B99C0224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2112"/>
              <a:ext cx="5136"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矩形 1026052">
              <a:extLst>
                <a:ext uri="{FF2B5EF4-FFF2-40B4-BE49-F238E27FC236}">
                  <a16:creationId xmlns:a16="http://schemas.microsoft.com/office/drawing/2014/main" id="{7BED1F57-9647-4043-A2ED-186BE73B3A4E}"/>
                </a:ext>
              </a:extLst>
            </p:cNvPr>
            <p:cNvSpPr>
              <a:spLocks noChangeArrowheads="1"/>
            </p:cNvSpPr>
            <p:nvPr/>
          </p:nvSpPr>
          <p:spPr bwMode="auto">
            <a:xfrm>
              <a:off x="480" y="1872"/>
              <a:ext cx="5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15               10                           7                        4  3                     0   </a:t>
              </a:r>
            </a:p>
          </p:txBody>
        </p:sp>
      </p:grpSp>
      <p:sp>
        <p:nvSpPr>
          <p:cNvPr id="45061" name="矩形 1026055">
            <a:extLst>
              <a:ext uri="{FF2B5EF4-FFF2-40B4-BE49-F238E27FC236}">
                <a16:creationId xmlns:a16="http://schemas.microsoft.com/office/drawing/2014/main" id="{04BC7A0A-0B6A-4E46-8ADA-DAD28F1493EB}"/>
              </a:ext>
            </a:extLst>
          </p:cNvPr>
          <p:cNvSpPr>
            <a:spLocks noChangeArrowheads="1"/>
          </p:cNvSpPr>
          <p:nvPr/>
        </p:nvSpPr>
        <p:spPr bwMode="auto">
          <a:xfrm>
            <a:off x="533400" y="3429000"/>
            <a:ext cx="8153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0000FF"/>
                </a:solidFill>
              </a:rPr>
              <a:t>[</a:t>
            </a:r>
            <a:r>
              <a:rPr lang="zh-CN" altLang="en-US" b="1" dirty="0">
                <a:solidFill>
                  <a:srgbClr val="0000FF"/>
                </a:solidFill>
              </a:rPr>
              <a:t>解</a:t>
            </a:r>
            <a:r>
              <a:rPr lang="en-US" altLang="zh-CN" b="1" dirty="0">
                <a:solidFill>
                  <a:srgbClr val="0000FF"/>
                </a:solidFill>
              </a:rPr>
              <a:t>]</a:t>
            </a:r>
            <a:r>
              <a:rPr lang="zh-CN" altLang="en-US" b="1" dirty="0">
                <a:solidFill>
                  <a:srgbClr val="0000FF"/>
                </a:solidFill>
              </a:rPr>
              <a:t>：　　</a:t>
            </a:r>
            <a:r>
              <a:rPr lang="zh-CN" altLang="en-US" dirty="0"/>
              <a:t> </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）双字长二地址指令，用于访问存储器。 </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）操作码字段</a:t>
            </a:r>
            <a:r>
              <a:rPr lang="en-US" altLang="zh-CN" sz="2800" dirty="0">
                <a:latin typeface="楷体_GB2312" pitchFamily="49" charset="-122"/>
                <a:ea typeface="楷体_GB2312" pitchFamily="49" charset="-122"/>
              </a:rPr>
              <a:t>OP</a:t>
            </a:r>
            <a:r>
              <a:rPr lang="zh-CN" altLang="en-US" sz="2800" dirty="0">
                <a:latin typeface="楷体_GB2312" pitchFamily="49" charset="-122"/>
                <a:ea typeface="楷体_GB2312" pitchFamily="49" charset="-122"/>
              </a:rPr>
              <a:t>为</a:t>
            </a:r>
            <a:r>
              <a:rPr lang="en-US" altLang="zh-CN" sz="2800" dirty="0">
                <a:latin typeface="楷体_GB2312" pitchFamily="49" charset="-122"/>
                <a:ea typeface="楷体_GB2312" pitchFamily="49" charset="-122"/>
              </a:rPr>
              <a:t>6</a:t>
            </a:r>
            <a:r>
              <a:rPr lang="zh-CN" altLang="en-US" sz="2800" dirty="0">
                <a:latin typeface="楷体_GB2312" pitchFamily="49" charset="-122"/>
                <a:ea typeface="楷体_GB2312" pitchFamily="49" charset="-122"/>
              </a:rPr>
              <a:t>位，可以指定</a:t>
            </a:r>
            <a:r>
              <a:rPr lang="en-US" altLang="zh-CN" sz="2800" dirty="0">
                <a:latin typeface="楷体_GB2312" pitchFamily="49" charset="-122"/>
                <a:ea typeface="楷体_GB2312" pitchFamily="49" charset="-122"/>
              </a:rPr>
              <a:t>64</a:t>
            </a:r>
            <a:r>
              <a:rPr lang="zh-CN" altLang="en-US" sz="2800" dirty="0">
                <a:latin typeface="楷体_GB2312" pitchFamily="49" charset="-122"/>
                <a:ea typeface="楷体_GB2312" pitchFamily="49" charset="-122"/>
              </a:rPr>
              <a:t>种操作。</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）一个操作数在源寄存器（共</a:t>
            </a:r>
            <a:r>
              <a:rPr lang="en-US" altLang="zh-CN" sz="2800" dirty="0">
                <a:latin typeface="楷体_GB2312" pitchFamily="49" charset="-122"/>
                <a:ea typeface="楷体_GB2312" pitchFamily="49" charset="-122"/>
              </a:rPr>
              <a:t>16</a:t>
            </a:r>
            <a:r>
              <a:rPr lang="zh-CN" altLang="en-US" sz="2800" dirty="0">
                <a:latin typeface="楷体_GB2312" pitchFamily="49" charset="-122"/>
                <a:ea typeface="楷体_GB2312" pitchFamily="49" charset="-122"/>
              </a:rPr>
              <a:t>个），另一个操作数在存储器中（由变址寄存器和位移量决定）所以是</a:t>
            </a:r>
            <a:r>
              <a:rPr lang="en-US" altLang="zh-CN" sz="2800" dirty="0">
                <a:latin typeface="楷体_GB2312" pitchFamily="49" charset="-122"/>
                <a:ea typeface="楷体_GB2312" pitchFamily="49" charset="-122"/>
              </a:rPr>
              <a:t>RM</a:t>
            </a:r>
            <a:r>
              <a:rPr lang="zh-CN" altLang="en-US" sz="2800" dirty="0">
                <a:latin typeface="楷体_GB2312" pitchFamily="49" charset="-122"/>
                <a:ea typeface="楷体_GB2312" pitchFamily="49" charset="-122"/>
              </a:rPr>
              <a:t>型指令。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1024002">
            <a:extLst>
              <a:ext uri="{FF2B5EF4-FFF2-40B4-BE49-F238E27FC236}">
                <a16:creationId xmlns:a16="http://schemas.microsoft.com/office/drawing/2014/main" id="{C02EA21E-19F1-4B2D-916B-F98BC8642ACD}"/>
              </a:ext>
            </a:extLst>
          </p:cNvPr>
          <p:cNvSpPr>
            <a:spLocks noGrp="1" noChangeArrowheads="1"/>
          </p:cNvSpPr>
          <p:nvPr>
            <p:ph idx="1"/>
          </p:nvPr>
        </p:nvSpPr>
        <p:spPr>
          <a:xfrm>
            <a:off x="685800" y="1147763"/>
            <a:ext cx="7772400" cy="4876800"/>
          </a:xfrm>
        </p:spPr>
        <p:txBody>
          <a:bodyPr/>
          <a:lstStyle/>
          <a:p>
            <a:pPr>
              <a:lnSpc>
                <a:spcPct val="90000"/>
              </a:lnSpc>
            </a:pPr>
            <a:r>
              <a:rPr lang="en-US" altLang="zh-CN" sz="3600" b="1" dirty="0">
                <a:solidFill>
                  <a:srgbClr val="993366"/>
                </a:solidFill>
                <a:latin typeface="楷体_GB2312" pitchFamily="49" charset="-122"/>
              </a:rPr>
              <a:t>4.</a:t>
            </a:r>
            <a:r>
              <a:rPr lang="zh-CN" altLang="en-US" sz="3600" b="1" dirty="0">
                <a:solidFill>
                  <a:srgbClr val="993366"/>
                </a:solidFill>
                <a:latin typeface="楷体_GB2312" pitchFamily="49" charset="-122"/>
              </a:rPr>
              <a:t>指令助记符　　</a:t>
            </a:r>
            <a:r>
              <a:rPr lang="zh-CN" altLang="en-US" b="1" i="1" dirty="0">
                <a:solidFill>
                  <a:srgbClr val="0000FF"/>
                </a:solidFill>
              </a:rPr>
              <a:t>　　　　　　　　  </a:t>
            </a:r>
            <a:r>
              <a:rPr lang="zh-CN" altLang="en-US" dirty="0"/>
              <a:t>　        </a:t>
            </a:r>
          </a:p>
          <a:p>
            <a:pPr>
              <a:lnSpc>
                <a:spcPct val="90000"/>
              </a:lnSpc>
            </a:pPr>
            <a:r>
              <a:rPr lang="zh-CN" altLang="en-US" b="1" dirty="0">
                <a:latin typeface="楷体_GB2312" pitchFamily="49" charset="-122"/>
              </a:rPr>
              <a:t>    由于硬件只能识别</a:t>
            </a:r>
            <a:r>
              <a:rPr lang="en-US" altLang="zh-CN" b="1" dirty="0">
                <a:latin typeface="楷体_GB2312" pitchFamily="49" charset="-122"/>
              </a:rPr>
              <a:t>1</a:t>
            </a:r>
            <a:r>
              <a:rPr lang="zh-CN" altLang="en-US" b="1" dirty="0">
                <a:latin typeface="楷体_GB2312" pitchFamily="49" charset="-122"/>
              </a:rPr>
              <a:t>和</a:t>
            </a:r>
            <a:r>
              <a:rPr lang="en-US" altLang="zh-CN" b="1" dirty="0">
                <a:latin typeface="楷体_GB2312" pitchFamily="49" charset="-122"/>
              </a:rPr>
              <a:t>0</a:t>
            </a:r>
            <a:r>
              <a:rPr lang="zh-CN" altLang="en-US" b="1" dirty="0">
                <a:latin typeface="楷体_GB2312" pitchFamily="49" charset="-122"/>
              </a:rPr>
              <a:t>，所以采用二进制操作码是必要的，但是书写程序却非常麻烦。</a:t>
            </a:r>
            <a:endParaRPr lang="en-US" altLang="zh-CN" b="1" dirty="0">
              <a:latin typeface="楷体_GB2312" pitchFamily="49" charset="-122"/>
            </a:endParaRPr>
          </a:p>
          <a:p>
            <a:pPr>
              <a:lnSpc>
                <a:spcPct val="80000"/>
              </a:lnSpc>
            </a:pPr>
            <a:r>
              <a:rPr lang="zh-CN" altLang="en-US" dirty="0"/>
              <a:t>示例：</a:t>
            </a:r>
            <a:r>
              <a:rPr lang="en-US" altLang="zh-CN" dirty="0"/>
              <a:t>S = 768 + 12288 - 1280</a:t>
            </a:r>
          </a:p>
          <a:p>
            <a:pPr>
              <a:lnSpc>
                <a:spcPct val="80000"/>
              </a:lnSpc>
            </a:pPr>
            <a:endParaRPr lang="en-US" altLang="zh-CN" dirty="0"/>
          </a:p>
          <a:p>
            <a:pPr marL="0" indent="0">
              <a:lnSpc>
                <a:spcPct val="80000"/>
              </a:lnSpc>
              <a:buNone/>
            </a:pPr>
            <a:r>
              <a:rPr lang="zh-CN" altLang="en-US" dirty="0"/>
              <a:t>  上述计算在</a:t>
            </a:r>
            <a:r>
              <a:rPr lang="en-US" altLang="zh-CN" dirty="0"/>
              <a:t>32bit IBM-PC</a:t>
            </a:r>
            <a:r>
              <a:rPr lang="zh-CN" altLang="en-US" dirty="0"/>
              <a:t>中的机器码：    </a:t>
            </a:r>
          </a:p>
          <a:p>
            <a:pPr>
              <a:lnSpc>
                <a:spcPct val="80000"/>
              </a:lnSpc>
              <a:buFont typeface="Wingdings" panose="05000000000000000000" pitchFamily="2" charset="2"/>
              <a:buNone/>
            </a:pPr>
            <a:r>
              <a:rPr lang="zh-CN" altLang="en-US" dirty="0"/>
              <a:t>      </a:t>
            </a:r>
            <a:r>
              <a:rPr lang="en-US" altLang="zh-CN" dirty="0"/>
              <a:t>101100000000000000000011</a:t>
            </a:r>
          </a:p>
          <a:p>
            <a:pPr>
              <a:lnSpc>
                <a:spcPct val="80000"/>
              </a:lnSpc>
              <a:buFont typeface="Wingdings" panose="05000000000000000000" pitchFamily="2" charset="2"/>
              <a:buNone/>
            </a:pPr>
            <a:r>
              <a:rPr lang="en-US" altLang="zh-CN" dirty="0"/>
              <a:t>      000001010000000000110000</a:t>
            </a:r>
          </a:p>
          <a:p>
            <a:pPr>
              <a:lnSpc>
                <a:spcPct val="80000"/>
              </a:lnSpc>
              <a:buFont typeface="Wingdings" panose="05000000000000000000" pitchFamily="2" charset="2"/>
              <a:buNone/>
            </a:pPr>
            <a:r>
              <a:rPr lang="en-US" altLang="zh-CN" dirty="0"/>
              <a:t>      001011010000000000000101</a:t>
            </a:r>
          </a:p>
          <a:p>
            <a:pPr>
              <a:lnSpc>
                <a:spcPct val="90000"/>
              </a:lnSpc>
            </a:pPr>
            <a:endParaRPr lang="zh-CN" altLang="en-US" b="1" dirty="0">
              <a:latin typeface="楷体_GB2312" pitchFamily="49" charset="-122"/>
            </a:endParaRPr>
          </a:p>
          <a:p>
            <a:pPr marL="0" indent="0">
              <a:lnSpc>
                <a:spcPct val="90000"/>
              </a:lnSpc>
              <a:buNone/>
            </a:pPr>
            <a:endParaRPr lang="zh-CN" altLang="en-US" b="1" dirty="0">
              <a:latin typeface="楷体_GB2312" pitchFamily="49" charset="-122"/>
            </a:endParaRPr>
          </a:p>
        </p:txBody>
      </p:sp>
    </p:spTree>
    <p:extLst>
      <p:ext uri="{BB962C8B-B14F-4D97-AF65-F5344CB8AC3E}">
        <p14:creationId xmlns:p14="http://schemas.microsoft.com/office/powerpoint/2010/main" val="619613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1024002">
            <a:extLst>
              <a:ext uri="{FF2B5EF4-FFF2-40B4-BE49-F238E27FC236}">
                <a16:creationId xmlns:a16="http://schemas.microsoft.com/office/drawing/2014/main" id="{C02EA21E-19F1-4B2D-916B-F98BC8642ACD}"/>
              </a:ext>
            </a:extLst>
          </p:cNvPr>
          <p:cNvSpPr>
            <a:spLocks noGrp="1" noChangeArrowheads="1"/>
          </p:cNvSpPr>
          <p:nvPr>
            <p:ph idx="1"/>
          </p:nvPr>
        </p:nvSpPr>
        <p:spPr>
          <a:xfrm>
            <a:off x="685800" y="1147763"/>
            <a:ext cx="7772400" cy="4876800"/>
          </a:xfrm>
        </p:spPr>
        <p:txBody>
          <a:bodyPr/>
          <a:lstStyle/>
          <a:p>
            <a:pPr>
              <a:lnSpc>
                <a:spcPct val="90000"/>
              </a:lnSpc>
            </a:pPr>
            <a:r>
              <a:rPr lang="en-US" altLang="zh-CN" sz="3600" b="1" dirty="0">
                <a:solidFill>
                  <a:srgbClr val="993366"/>
                </a:solidFill>
                <a:latin typeface="楷体_GB2312" pitchFamily="49" charset="-122"/>
              </a:rPr>
              <a:t>4.</a:t>
            </a:r>
            <a:r>
              <a:rPr lang="zh-CN" altLang="en-US" sz="3600" b="1" dirty="0">
                <a:solidFill>
                  <a:srgbClr val="993366"/>
                </a:solidFill>
                <a:latin typeface="楷体_GB2312" pitchFamily="49" charset="-122"/>
              </a:rPr>
              <a:t>指令助记符　　</a:t>
            </a:r>
            <a:r>
              <a:rPr lang="zh-CN" altLang="en-US" b="1" i="1" dirty="0">
                <a:solidFill>
                  <a:srgbClr val="0000FF"/>
                </a:solidFill>
              </a:rPr>
              <a:t>　　　　　　　　  </a:t>
            </a:r>
            <a:r>
              <a:rPr lang="zh-CN" altLang="en-US" dirty="0"/>
              <a:t>　        </a:t>
            </a:r>
          </a:p>
          <a:p>
            <a:pPr>
              <a:lnSpc>
                <a:spcPct val="90000"/>
              </a:lnSpc>
            </a:pPr>
            <a:r>
              <a:rPr lang="zh-CN" altLang="en-US" b="1" dirty="0">
                <a:latin typeface="楷体_GB2312" pitchFamily="49" charset="-122"/>
              </a:rPr>
              <a:t>    由于硬件只能识别</a:t>
            </a:r>
            <a:r>
              <a:rPr lang="en-US" altLang="zh-CN" b="1" dirty="0">
                <a:latin typeface="楷体_GB2312" pitchFamily="49" charset="-122"/>
              </a:rPr>
              <a:t>1</a:t>
            </a:r>
            <a:r>
              <a:rPr lang="zh-CN" altLang="en-US" b="1" dirty="0">
                <a:latin typeface="楷体_GB2312" pitchFamily="49" charset="-122"/>
              </a:rPr>
              <a:t>和</a:t>
            </a:r>
            <a:r>
              <a:rPr lang="en-US" altLang="zh-CN" b="1" dirty="0">
                <a:latin typeface="楷体_GB2312" pitchFamily="49" charset="-122"/>
              </a:rPr>
              <a:t>0</a:t>
            </a:r>
            <a:r>
              <a:rPr lang="zh-CN" altLang="en-US" b="1" dirty="0">
                <a:latin typeface="楷体_GB2312" pitchFamily="49" charset="-122"/>
              </a:rPr>
              <a:t>，所以采用二进制操作码是必要的，但是书写程序却非常麻烦。</a:t>
            </a:r>
          </a:p>
          <a:p>
            <a:pPr>
              <a:lnSpc>
                <a:spcPct val="90000"/>
              </a:lnSpc>
            </a:pPr>
            <a:r>
              <a:rPr lang="zh-CN" altLang="en-US" b="1" dirty="0">
                <a:latin typeface="楷体_GB2312" pitchFamily="49" charset="-122"/>
              </a:rPr>
              <a:t>    为了便于书写和阅读程序，每条指令通常用</a:t>
            </a:r>
            <a:r>
              <a:rPr lang="en-US" altLang="zh-CN" b="1" dirty="0">
                <a:latin typeface="楷体_GB2312" pitchFamily="49" charset="-122"/>
              </a:rPr>
              <a:t>3</a:t>
            </a:r>
            <a:r>
              <a:rPr lang="zh-CN" altLang="en-US" b="1" dirty="0">
                <a:latin typeface="楷体_GB2312" pitchFamily="49" charset="-122"/>
              </a:rPr>
              <a:t>个或</a:t>
            </a:r>
            <a:r>
              <a:rPr lang="en-US" altLang="zh-CN" b="1" dirty="0">
                <a:latin typeface="楷体_GB2312" pitchFamily="49" charset="-122"/>
              </a:rPr>
              <a:t>4</a:t>
            </a:r>
            <a:r>
              <a:rPr lang="zh-CN" altLang="en-US" b="1" dirty="0">
                <a:latin typeface="楷体_GB2312" pitchFamily="49" charset="-122"/>
              </a:rPr>
              <a:t>个英文缩写字母来表示。这种缩写码叫做</a:t>
            </a:r>
            <a:r>
              <a:rPr lang="zh-CN" altLang="en-US" b="1" dirty="0">
                <a:solidFill>
                  <a:srgbClr val="993366"/>
                </a:solidFill>
                <a:latin typeface="楷体_GB2312" pitchFamily="49" charset="-122"/>
              </a:rPr>
              <a:t>指令助记符</a:t>
            </a:r>
            <a:r>
              <a:rPr lang="zh-CN" altLang="en-US" b="1" dirty="0">
                <a:latin typeface="楷体_GB2312" pitchFamily="49" charset="-122"/>
              </a:rPr>
              <a:t>。</a:t>
            </a:r>
          </a:p>
          <a:p>
            <a:pPr>
              <a:lnSpc>
                <a:spcPct val="90000"/>
              </a:lnSpc>
            </a:pPr>
            <a:r>
              <a:rPr lang="zh-CN" altLang="en-US" b="1" dirty="0">
                <a:latin typeface="楷体_GB2312" pitchFamily="49" charset="-122"/>
              </a:rPr>
              <a:t>    在不同的计算机中，指令助记符的规定是不一样的。因此，指令助记符还必须转换成与它们相对应的二进制码。</a:t>
            </a:r>
          </a:p>
        </p:txBody>
      </p:sp>
    </p:spTree>
    <p:extLst>
      <p:ext uri="{BB962C8B-B14F-4D97-AF65-F5344CB8AC3E}">
        <p14:creationId xmlns:p14="http://schemas.microsoft.com/office/powerpoint/2010/main" val="63367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75844F8-2C29-4B34-B7D2-E3F3F0919685}"/>
              </a:ext>
            </a:extLst>
          </p:cNvPr>
          <p:cNvSpPr>
            <a:spLocks noGrp="1" noChangeArrowheads="1"/>
          </p:cNvSpPr>
          <p:nvPr>
            <p:ph type="title"/>
          </p:nvPr>
        </p:nvSpPr>
        <p:spPr/>
        <p:txBody>
          <a:bodyPr/>
          <a:lstStyle/>
          <a:p>
            <a:r>
              <a:rPr lang="en-US" altLang="zh-CN" dirty="0">
                <a:solidFill>
                  <a:srgbClr val="993366"/>
                </a:solidFill>
                <a:latin typeface="楷体_GB2312" pitchFamily="49" charset="-122"/>
              </a:rPr>
              <a:t>4.</a:t>
            </a:r>
            <a:r>
              <a:rPr lang="zh-CN" altLang="en-US" dirty="0">
                <a:solidFill>
                  <a:srgbClr val="993366"/>
                </a:solidFill>
                <a:latin typeface="楷体_GB2312" pitchFamily="49" charset="-122"/>
              </a:rPr>
              <a:t>指令助记符</a:t>
            </a:r>
            <a:endParaRPr lang="zh-CN" altLang="en-US" dirty="0"/>
          </a:p>
        </p:txBody>
      </p:sp>
      <p:sp>
        <p:nvSpPr>
          <p:cNvPr id="117763" name="Rectangle 3">
            <a:extLst>
              <a:ext uri="{FF2B5EF4-FFF2-40B4-BE49-F238E27FC236}">
                <a16:creationId xmlns:a16="http://schemas.microsoft.com/office/drawing/2014/main" id="{199C51F1-4626-42DE-85A4-9F00270E2AEA}"/>
              </a:ext>
            </a:extLst>
          </p:cNvPr>
          <p:cNvSpPr>
            <a:spLocks noGrp="1" noChangeArrowheads="1"/>
          </p:cNvSpPr>
          <p:nvPr>
            <p:ph type="body" idx="1"/>
          </p:nvPr>
        </p:nvSpPr>
        <p:spPr>
          <a:xfrm>
            <a:off x="755576" y="1484784"/>
            <a:ext cx="7162800" cy="4114800"/>
          </a:xfrm>
        </p:spPr>
        <p:txBody>
          <a:bodyPr/>
          <a:lstStyle/>
          <a:p>
            <a:r>
              <a:rPr lang="zh-CN" altLang="en-US" dirty="0"/>
              <a:t>从机器码发展到汇编语言，后者的主体是汇编指令。</a:t>
            </a:r>
          </a:p>
          <a:p>
            <a:endParaRPr lang="zh-CN" altLang="en-US" dirty="0"/>
          </a:p>
          <a:p>
            <a:r>
              <a:rPr lang="zh-CN" altLang="en-US" dirty="0"/>
              <a:t>汇编指令和机器指令的差别在于指令的表示方法上。汇编指令是机器指令便于记忆的书写格式。</a:t>
            </a:r>
          </a:p>
          <a:p>
            <a:endParaRPr lang="zh-CN" altLang="en-US" dirty="0"/>
          </a:p>
          <a:p>
            <a:r>
              <a:rPr lang="zh-CN" altLang="en-US" dirty="0"/>
              <a:t>汇编指令是机器指令的助记符。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973666FE-4F74-4FEC-A028-B340E9A242FD}"/>
              </a:ext>
            </a:extLst>
          </p:cNvPr>
          <p:cNvSpPr>
            <a:spLocks noGrp="1" noChangeArrowheads="1"/>
          </p:cNvSpPr>
          <p:nvPr>
            <p:ph type="title"/>
          </p:nvPr>
        </p:nvSpPr>
        <p:spPr/>
        <p:txBody>
          <a:bodyPr/>
          <a:lstStyle/>
          <a:p>
            <a:r>
              <a:rPr lang="en-US" altLang="zh-CN" dirty="0">
                <a:solidFill>
                  <a:srgbClr val="993366"/>
                </a:solidFill>
                <a:latin typeface="楷体_GB2312" pitchFamily="49" charset="-122"/>
              </a:rPr>
              <a:t>4.</a:t>
            </a:r>
            <a:r>
              <a:rPr lang="zh-CN" altLang="en-US" dirty="0">
                <a:solidFill>
                  <a:srgbClr val="993366"/>
                </a:solidFill>
                <a:latin typeface="楷体_GB2312" pitchFamily="49" charset="-122"/>
              </a:rPr>
              <a:t>指令助记符</a:t>
            </a:r>
            <a:endParaRPr lang="zh-CN" altLang="en-US" dirty="0"/>
          </a:p>
        </p:txBody>
      </p:sp>
      <p:sp>
        <p:nvSpPr>
          <p:cNvPr id="12291" name="Rectangle 3">
            <a:extLst>
              <a:ext uri="{FF2B5EF4-FFF2-40B4-BE49-F238E27FC236}">
                <a16:creationId xmlns:a16="http://schemas.microsoft.com/office/drawing/2014/main" id="{2129933E-0A1A-4C6D-BF6F-E5380EE1DB0D}"/>
              </a:ext>
            </a:extLst>
          </p:cNvPr>
          <p:cNvSpPr>
            <a:spLocks noGrp="1" noChangeArrowheads="1"/>
          </p:cNvSpPr>
          <p:nvPr>
            <p:ph type="body" idx="1"/>
          </p:nvPr>
        </p:nvSpPr>
        <p:spPr>
          <a:xfrm>
            <a:off x="755576" y="1371600"/>
            <a:ext cx="7704856" cy="4114800"/>
          </a:xfrm>
        </p:spPr>
        <p:txBody>
          <a:bodyPr/>
          <a:lstStyle/>
          <a:p>
            <a:r>
              <a:rPr lang="zh-CN" altLang="en-US" sz="2800" dirty="0"/>
              <a:t>机器指令： </a:t>
            </a:r>
            <a:r>
              <a:rPr lang="en-US" altLang="zh-CN" sz="2800" dirty="0"/>
              <a:t>1000100111011000</a:t>
            </a:r>
          </a:p>
          <a:p>
            <a:endParaRPr lang="en-US" altLang="zh-CN" sz="2800" dirty="0"/>
          </a:p>
          <a:p>
            <a:r>
              <a:rPr lang="zh-CN" altLang="en-US" sz="2800" dirty="0"/>
              <a:t>操作：寄存器</a:t>
            </a:r>
            <a:r>
              <a:rPr lang="en-US" altLang="zh-CN" sz="2800" dirty="0"/>
              <a:t>BX</a:t>
            </a:r>
            <a:r>
              <a:rPr lang="zh-CN" altLang="en-US" sz="2800" dirty="0"/>
              <a:t>的内容送到</a:t>
            </a:r>
            <a:r>
              <a:rPr lang="en-US" altLang="zh-CN" sz="2800" dirty="0"/>
              <a:t>AX</a:t>
            </a:r>
            <a:r>
              <a:rPr lang="zh-CN" altLang="en-US" sz="2800" dirty="0"/>
              <a:t>中</a:t>
            </a:r>
          </a:p>
          <a:p>
            <a:endParaRPr lang="zh-CN" altLang="en-US" sz="2800" dirty="0"/>
          </a:p>
          <a:p>
            <a:r>
              <a:rPr lang="zh-CN" altLang="en-US" sz="2800" dirty="0"/>
              <a:t>汇编指令：</a:t>
            </a:r>
            <a:r>
              <a:rPr lang="en-US" altLang="zh-CN" sz="2800" dirty="0"/>
              <a:t>MOV AX,BX</a:t>
            </a:r>
          </a:p>
          <a:p>
            <a:endParaRPr lang="en-US" altLang="zh-CN" sz="2800" dirty="0"/>
          </a:p>
          <a:p>
            <a:r>
              <a:rPr lang="zh-CN" altLang="en-US" sz="2800" dirty="0"/>
              <a:t>这样的写法与人类语言接近，便于阅读和记忆。</a:t>
            </a:r>
          </a:p>
          <a:p>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4097">
            <a:extLst>
              <a:ext uri="{FF2B5EF4-FFF2-40B4-BE49-F238E27FC236}">
                <a16:creationId xmlns:a16="http://schemas.microsoft.com/office/drawing/2014/main" id="{21C62A1B-6363-4DA6-81B6-4A1CB98407BC}"/>
              </a:ext>
            </a:extLst>
          </p:cNvPr>
          <p:cNvSpPr>
            <a:spLocks noGrp="1" noChangeArrowheads="1"/>
          </p:cNvSpPr>
          <p:nvPr>
            <p:ph type="title"/>
          </p:nvPr>
        </p:nvSpPr>
        <p:spPr>
          <a:xfrm>
            <a:off x="469900" y="71438"/>
            <a:ext cx="7772400" cy="1143000"/>
          </a:xfrm>
        </p:spPr>
        <p:txBody>
          <a:bodyPr/>
          <a:lstStyle/>
          <a:p>
            <a:r>
              <a:rPr lang="zh-CN" altLang="en-US">
                <a:ea typeface="宋体" panose="02010600030101010101" pitchFamily="2" charset="-122"/>
              </a:rPr>
              <a:t>运算器基本功能</a:t>
            </a:r>
          </a:p>
        </p:txBody>
      </p:sp>
      <p:sp>
        <p:nvSpPr>
          <p:cNvPr id="31746" name="文本占位符 4098">
            <a:extLst>
              <a:ext uri="{FF2B5EF4-FFF2-40B4-BE49-F238E27FC236}">
                <a16:creationId xmlns:a16="http://schemas.microsoft.com/office/drawing/2014/main" id="{24AB7432-5D32-4195-B2A5-00D1CAE9F297}"/>
              </a:ext>
            </a:extLst>
          </p:cNvPr>
          <p:cNvSpPr>
            <a:spLocks noGrp="1"/>
          </p:cNvSpPr>
          <p:nvPr>
            <p:ph idx="1"/>
          </p:nvPr>
        </p:nvSpPr>
        <p:spPr>
          <a:xfrm>
            <a:off x="685800" y="958850"/>
            <a:ext cx="7772400" cy="4419600"/>
          </a:xfrm>
        </p:spPr>
        <p:txBody>
          <a:bodyPr/>
          <a:lstStyle/>
          <a:p>
            <a:r>
              <a:rPr lang="zh-CN" altLang="en-US" noProof="1">
                <a:ea typeface="宋体" panose="02010600030101010101" pitchFamily="2" charset="-122"/>
              </a:rPr>
              <a:t>完成</a:t>
            </a:r>
            <a:r>
              <a:rPr lang="zh-CN" altLang="en-US" noProof="1">
                <a:solidFill>
                  <a:srgbClr val="C00000"/>
                </a:solidFill>
                <a:ea typeface="宋体" panose="02010600030101010101" pitchFamily="2" charset="-122"/>
              </a:rPr>
              <a:t>算术</a:t>
            </a:r>
            <a:r>
              <a:rPr lang="zh-CN" altLang="en-US" noProof="1">
                <a:ea typeface="宋体" panose="02010600030101010101" pitchFamily="2" charset="-122"/>
              </a:rPr>
              <a:t>、</a:t>
            </a:r>
            <a:r>
              <a:rPr lang="zh-CN" altLang="en-US" noProof="1">
                <a:solidFill>
                  <a:srgbClr val="0070C0"/>
                </a:solidFill>
                <a:ea typeface="宋体" panose="02010600030101010101" pitchFamily="2" charset="-122"/>
              </a:rPr>
              <a:t>逻辑</a:t>
            </a:r>
            <a:r>
              <a:rPr lang="zh-CN" altLang="en-US" noProof="1">
                <a:ea typeface="宋体" panose="02010600030101010101" pitchFamily="2" charset="-122"/>
              </a:rPr>
              <a:t>运算</a:t>
            </a:r>
          </a:p>
          <a:p>
            <a:pPr marL="457200" lvl="1" indent="0">
              <a:buFontTx/>
              <a:buNone/>
            </a:pPr>
            <a:r>
              <a:rPr lang="en-US" altLang="zh-CN" noProof="1"/>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&amp;</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t>
            </a:r>
            <a:r>
              <a:rPr lang="zh-CN" altLang="en-US" noProof="1">
                <a:ea typeface="宋体" panose="02010600030101010101" pitchFamily="2" charset="-122"/>
                <a:sym typeface="Math B" pitchFamily="2" charset="2"/>
              </a:rPr>
              <a:t>等</a:t>
            </a:r>
          </a:p>
          <a:p>
            <a:r>
              <a:rPr lang="zh-CN" altLang="en-US" noProof="1">
                <a:ea typeface="宋体" panose="02010600030101010101" pitchFamily="2" charset="-122"/>
              </a:rPr>
              <a:t>取得操作数</a:t>
            </a:r>
          </a:p>
          <a:p>
            <a:pPr lvl="1"/>
            <a:r>
              <a:rPr lang="zh-CN" altLang="en-US" noProof="1">
                <a:ea typeface="宋体" panose="02010600030101010101" pitchFamily="2" charset="-122"/>
              </a:rPr>
              <a:t>寄存器组、立即数</a:t>
            </a:r>
          </a:p>
          <a:p>
            <a:r>
              <a:rPr lang="zh-CN" altLang="en-US" noProof="1">
                <a:ea typeface="宋体" panose="02010600030101010101" pitchFamily="2" charset="-122"/>
              </a:rPr>
              <a:t>输出、存放运算结果</a:t>
            </a:r>
          </a:p>
          <a:p>
            <a:pPr lvl="1"/>
            <a:r>
              <a:rPr lang="zh-CN" altLang="en-US" noProof="1">
                <a:ea typeface="宋体" panose="02010600030101010101" pitchFamily="2" charset="-122"/>
              </a:rPr>
              <a:t>寄存器组、数据总线</a:t>
            </a:r>
          </a:p>
          <a:p>
            <a:r>
              <a:rPr lang="zh-CN" altLang="en-US" noProof="1">
                <a:ea typeface="宋体" panose="02010600030101010101" pitchFamily="2" charset="-122"/>
              </a:rPr>
              <a:t>暂存运算的中间结果</a:t>
            </a:r>
          </a:p>
          <a:p>
            <a:pPr lvl="1"/>
            <a:r>
              <a:rPr lang="en-US" altLang="zh-CN" noProof="1"/>
              <a:t>Q</a:t>
            </a:r>
            <a:r>
              <a:rPr lang="zh-CN" altLang="en-US" noProof="1">
                <a:ea typeface="宋体" panose="02010600030101010101" pitchFamily="2" charset="-122"/>
              </a:rPr>
              <a:t>寄存器、移位寄存器</a:t>
            </a:r>
          </a:p>
          <a:p>
            <a:endParaRPr lang="zh-CN" altLang="en-US" noProof="1">
              <a:ea typeface="宋体" panose="02010600030101010101" pitchFamily="2" charset="-122"/>
            </a:endParaRPr>
          </a:p>
        </p:txBody>
      </p:sp>
      <p:sp>
        <p:nvSpPr>
          <p:cNvPr id="11267" name="直接连接符 4099">
            <a:extLst>
              <a:ext uri="{FF2B5EF4-FFF2-40B4-BE49-F238E27FC236}">
                <a16:creationId xmlns:a16="http://schemas.microsoft.com/office/drawing/2014/main" id="{2E1AD06A-1356-40FD-9BDB-E6CF6BF838E1}"/>
              </a:ext>
            </a:extLst>
          </p:cNvPr>
          <p:cNvSpPr>
            <a:spLocks noChangeShapeType="1"/>
          </p:cNvSpPr>
          <p:nvPr/>
        </p:nvSpPr>
        <p:spPr bwMode="auto">
          <a:xfrm>
            <a:off x="269875" y="969963"/>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8" name="文本占位符 5122">
            <a:extLst>
              <a:ext uri="{FF2B5EF4-FFF2-40B4-BE49-F238E27FC236}">
                <a16:creationId xmlns:a16="http://schemas.microsoft.com/office/drawing/2014/main" id="{35C3E89A-90FC-4268-896C-72722A8170F4}"/>
              </a:ext>
            </a:extLst>
          </p:cNvPr>
          <p:cNvSpPr>
            <a:spLocks noGrp="1" noChangeArrowheads="1"/>
          </p:cNvSpPr>
          <p:nvPr/>
        </p:nvSpPr>
        <p:spPr bwMode="auto">
          <a:xfrm>
            <a:off x="679450" y="5299075"/>
            <a:ext cx="82296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sz="3200" b="1" dirty="0">
                <a:latin typeface="Arial" panose="020B0604020202020204" pitchFamily="34" charset="0"/>
              </a:rPr>
              <a:t>获得运算结果的状态</a:t>
            </a:r>
          </a:p>
          <a:p>
            <a:pPr lvl="1">
              <a:spcBef>
                <a:spcPct val="20000"/>
              </a:spcBef>
              <a:buFont typeface="Arial" panose="020B0604020202020204" pitchFamily="34" charset="0"/>
              <a:buChar char="–"/>
            </a:pPr>
            <a:r>
              <a:rPr lang="en-US" altLang="zh-CN" sz="2800" b="1" dirty="0">
                <a:latin typeface="Arial" panose="020B0604020202020204" pitchFamily="34" charset="0"/>
              </a:rPr>
              <a:t>C</a:t>
            </a:r>
            <a:r>
              <a:rPr lang="zh-CN" altLang="en-US" sz="2800" b="1" dirty="0">
                <a:latin typeface="Arial" panose="020B0604020202020204" pitchFamily="34" charset="0"/>
              </a:rPr>
              <a:t>、</a:t>
            </a:r>
            <a:r>
              <a:rPr lang="en-US" altLang="zh-CN" sz="2800" b="1" dirty="0">
                <a:latin typeface="Arial" panose="020B0604020202020204" pitchFamily="34" charset="0"/>
              </a:rPr>
              <a:t>Z</a:t>
            </a:r>
            <a:r>
              <a:rPr lang="zh-CN" altLang="en-US" sz="2800" b="1" dirty="0">
                <a:latin typeface="Arial" panose="020B0604020202020204" pitchFamily="34" charset="0"/>
              </a:rPr>
              <a:t>、</a:t>
            </a:r>
            <a:r>
              <a:rPr lang="en-US" altLang="zh-CN" sz="2800" b="1" dirty="0">
                <a:latin typeface="Arial" panose="020B0604020202020204" pitchFamily="34" charset="0"/>
              </a:rPr>
              <a:t>V</a:t>
            </a:r>
            <a:r>
              <a:rPr lang="zh-CN" altLang="en-US" sz="2800" b="1" dirty="0">
                <a:latin typeface="Arial" panose="020B0604020202020204" pitchFamily="34" charset="0"/>
              </a:rPr>
              <a:t>、</a:t>
            </a:r>
            <a:r>
              <a:rPr lang="en-US" altLang="zh-CN" sz="2800" b="1" dirty="0">
                <a:latin typeface="Arial" panose="020B0604020202020204" pitchFamily="34" charset="0"/>
              </a:rPr>
              <a:t>S</a:t>
            </a:r>
          </a:p>
          <a:p>
            <a:pPr>
              <a:spcBef>
                <a:spcPct val="20000"/>
              </a:spcBef>
              <a:buFont typeface="Arial" panose="020B0604020202020204" pitchFamily="34" charset="0"/>
              <a:buChar char="•"/>
            </a:pPr>
            <a:r>
              <a:rPr lang="zh-CN" altLang="en-US" sz="3200" b="1" dirty="0">
                <a:latin typeface="Arial" panose="020B0604020202020204" pitchFamily="34" charset="0"/>
              </a:rPr>
              <a:t>接收、响应控制信号</a:t>
            </a:r>
          </a:p>
          <a:p>
            <a:pPr>
              <a:spcBef>
                <a:spcPct val="20000"/>
              </a:spcBef>
              <a:buFont typeface="Arial" panose="020B0604020202020204" pitchFamily="34" charset="0"/>
              <a:buChar char="•"/>
            </a:pPr>
            <a:endParaRPr lang="zh-CN" altLang="en-US" sz="3200" b="1" dirty="0">
              <a:latin typeface="Arial" panose="020B0604020202020204" pitchFamily="34" charset="0"/>
            </a:endParaRPr>
          </a:p>
          <a:p>
            <a:pPr>
              <a:spcBef>
                <a:spcPct val="20000"/>
              </a:spcBef>
              <a:buFont typeface="Arial" panose="020B0604020202020204" pitchFamily="34" charset="0"/>
              <a:buChar char="•"/>
            </a:pPr>
            <a:endParaRPr lang="zh-CN" altLang="en-US" sz="3200" b="1" dirty="0">
              <a:latin typeface="Arial" panose="020B0604020202020204" pitchFamily="34" charset="0"/>
            </a:endParaRPr>
          </a:p>
        </p:txBody>
      </p:sp>
      <p:sp>
        <p:nvSpPr>
          <p:cNvPr id="2" name="文本框 1">
            <a:extLst>
              <a:ext uri="{FF2B5EF4-FFF2-40B4-BE49-F238E27FC236}">
                <a16:creationId xmlns:a16="http://schemas.microsoft.com/office/drawing/2014/main" id="{5C9D4F1B-CC8B-4BA8-8A08-B518F8E4A065}"/>
              </a:ext>
            </a:extLst>
          </p:cNvPr>
          <p:cNvSpPr txBox="1">
            <a:spLocks noChangeArrowheads="1"/>
          </p:cNvSpPr>
          <p:nvPr/>
        </p:nvSpPr>
        <p:spPr bwMode="auto">
          <a:xfrm>
            <a:off x="5403850" y="5503863"/>
            <a:ext cx="3159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状态寄存器</a:t>
            </a:r>
          </a:p>
        </p:txBody>
      </p:sp>
      <p:sp>
        <p:nvSpPr>
          <p:cNvPr id="4" name="圆角矩形 3">
            <a:extLst>
              <a:ext uri="{FF2B5EF4-FFF2-40B4-BE49-F238E27FC236}">
                <a16:creationId xmlns:a16="http://schemas.microsoft.com/office/drawing/2014/main" id="{1DAF48D2-CD11-4291-9D43-C7E6244F5B04}"/>
              </a:ext>
            </a:extLst>
          </p:cNvPr>
          <p:cNvSpPr/>
          <p:nvPr/>
        </p:nvSpPr>
        <p:spPr>
          <a:xfrm>
            <a:off x="682625" y="981075"/>
            <a:ext cx="5184775" cy="10795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5" name="文本框 4">
            <a:extLst>
              <a:ext uri="{FF2B5EF4-FFF2-40B4-BE49-F238E27FC236}">
                <a16:creationId xmlns:a16="http://schemas.microsoft.com/office/drawing/2014/main" id="{A18D736A-A391-4220-B8E1-E8D7DD096FAC}"/>
              </a:ext>
            </a:extLst>
          </p:cNvPr>
          <p:cNvSpPr txBox="1">
            <a:spLocks noChangeArrowheads="1"/>
          </p:cNvSpPr>
          <p:nvPr/>
        </p:nvSpPr>
        <p:spPr bwMode="auto">
          <a:xfrm>
            <a:off x="5775325" y="113823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功能单元</a:t>
            </a:r>
          </a:p>
        </p:txBody>
      </p:sp>
      <p:sp>
        <p:nvSpPr>
          <p:cNvPr id="6" name="圆角矩形 5">
            <a:extLst>
              <a:ext uri="{FF2B5EF4-FFF2-40B4-BE49-F238E27FC236}">
                <a16:creationId xmlns:a16="http://schemas.microsoft.com/office/drawing/2014/main" id="{8767FE63-0B2B-457B-8AA8-A3D070956885}"/>
              </a:ext>
            </a:extLst>
          </p:cNvPr>
          <p:cNvSpPr/>
          <p:nvPr/>
        </p:nvSpPr>
        <p:spPr>
          <a:xfrm>
            <a:off x="661988" y="2165350"/>
            <a:ext cx="5184775" cy="4689475"/>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7" name="文本框 6">
            <a:extLst>
              <a:ext uri="{FF2B5EF4-FFF2-40B4-BE49-F238E27FC236}">
                <a16:creationId xmlns:a16="http://schemas.microsoft.com/office/drawing/2014/main" id="{F7677033-301D-4C1F-8AE6-76E11BCCAEC1}"/>
              </a:ext>
            </a:extLst>
          </p:cNvPr>
          <p:cNvSpPr txBox="1">
            <a:spLocks noChangeArrowheads="1"/>
          </p:cNvSpPr>
          <p:nvPr/>
        </p:nvSpPr>
        <p:spPr bwMode="auto">
          <a:xfrm>
            <a:off x="5775325" y="247808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辅助单元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lt">
                                    <p:tmAbs val="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iterate type="lt">
                                    <p:tmAbs val="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bldLvl="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B9737A59-807C-4A2E-9154-8F1E62096C1B}"/>
              </a:ext>
            </a:extLst>
          </p:cNvPr>
          <p:cNvSpPr>
            <a:spLocks noGrp="1" noChangeArrowheads="1"/>
          </p:cNvSpPr>
          <p:nvPr>
            <p:ph type="title"/>
          </p:nvPr>
        </p:nvSpPr>
        <p:spPr/>
        <p:txBody>
          <a:bodyPr/>
          <a:lstStyle/>
          <a:p>
            <a:r>
              <a:rPr lang="zh-CN" altLang="en-US"/>
              <a:t>每条指令要了解的</a:t>
            </a:r>
            <a:r>
              <a:rPr lang="en-US" altLang="zh-CN"/>
              <a:t>6</a:t>
            </a:r>
            <a:r>
              <a:rPr lang="zh-CN" altLang="en-US"/>
              <a:t>个方面</a:t>
            </a:r>
          </a:p>
        </p:txBody>
      </p:sp>
      <p:pic>
        <p:nvPicPr>
          <p:cNvPr id="46082" name="内容占位符 3">
            <a:extLst>
              <a:ext uri="{FF2B5EF4-FFF2-40B4-BE49-F238E27FC236}">
                <a16:creationId xmlns:a16="http://schemas.microsoft.com/office/drawing/2014/main" id="{5C6D2536-C880-48E1-A59E-C4109D1E15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5788" y="1692275"/>
            <a:ext cx="7639050" cy="25574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t>CPU</a:t>
            </a:r>
            <a:r>
              <a:rPr lang="zh-CN" altLang="en-US" sz="2740" noProof="1"/>
              <a:t>的寄存器组织</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47107" name="灯片编号占位符 2">
            <a:extLst>
              <a:ext uri="{FF2B5EF4-FFF2-40B4-BE49-F238E27FC236}">
                <a16:creationId xmlns:a16="http://schemas.microsoft.com/office/drawing/2014/main" id="{5EEEEC26-21BF-4D45-8B10-43AA29CA4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645F1D2-730F-4C4F-B4C2-A95AECA42BF4}" type="slidenum">
              <a:rPr lang="zh-CN" altLang="en-US" sz="1400" smtClean="0"/>
              <a:pPr/>
              <a:t>31</a:t>
            </a:fld>
            <a:r>
              <a:rPr lang="en-US" altLang="zh-CN" sz="1400"/>
              <a:t>/41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000449">
            <a:extLst>
              <a:ext uri="{FF2B5EF4-FFF2-40B4-BE49-F238E27FC236}">
                <a16:creationId xmlns:a16="http://schemas.microsoft.com/office/drawing/2014/main" id="{814C21F1-1E53-413D-8FD9-5E05C788D58B}"/>
              </a:ext>
            </a:extLst>
          </p:cNvPr>
          <p:cNvSpPr>
            <a:spLocks noGrp="1" noChangeArrowheads="1"/>
          </p:cNvSpPr>
          <p:nvPr>
            <p:ph type="title"/>
          </p:nvPr>
        </p:nvSpPr>
        <p:spPr>
          <a:xfrm>
            <a:off x="304800" y="168275"/>
            <a:ext cx="7772400" cy="838200"/>
          </a:xfrm>
        </p:spPr>
        <p:txBody>
          <a:bodyPr/>
          <a:lstStyle/>
          <a:p>
            <a:r>
              <a:rPr lang="zh-CN" altLang="en-US" dirty="0"/>
              <a:t>回顾定点运算器的基本结构</a:t>
            </a:r>
          </a:p>
        </p:txBody>
      </p:sp>
      <p:grpSp>
        <p:nvGrpSpPr>
          <p:cNvPr id="52226" name="组合 1000450">
            <a:extLst>
              <a:ext uri="{FF2B5EF4-FFF2-40B4-BE49-F238E27FC236}">
                <a16:creationId xmlns:a16="http://schemas.microsoft.com/office/drawing/2014/main" id="{0A2011F6-9B1F-4571-A377-F2BE632F3E6A}"/>
              </a:ext>
            </a:extLst>
          </p:cNvPr>
          <p:cNvGrpSpPr>
            <a:grpSpLocks/>
          </p:cNvGrpSpPr>
          <p:nvPr/>
        </p:nvGrpSpPr>
        <p:grpSpPr bwMode="auto">
          <a:xfrm>
            <a:off x="1600200" y="1125538"/>
            <a:ext cx="5791200" cy="3435351"/>
            <a:chOff x="384" y="1457"/>
            <a:chExt cx="3648" cy="2164"/>
          </a:xfrm>
        </p:grpSpPr>
        <p:sp>
          <p:nvSpPr>
            <p:cNvPr id="52227" name="矩形 1000451">
              <a:extLst>
                <a:ext uri="{FF2B5EF4-FFF2-40B4-BE49-F238E27FC236}">
                  <a16:creationId xmlns:a16="http://schemas.microsoft.com/office/drawing/2014/main" id="{2F14FDD4-C9C6-4B79-85D5-5881971E2F2A}"/>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28" name="矩形 1000452">
              <a:extLst>
                <a:ext uri="{FF2B5EF4-FFF2-40B4-BE49-F238E27FC236}">
                  <a16:creationId xmlns:a16="http://schemas.microsoft.com/office/drawing/2014/main" id="{FAA08F7E-5358-4A01-BBC3-77FE427D1226}"/>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29" name="矩形 1000453">
              <a:extLst>
                <a:ext uri="{FF2B5EF4-FFF2-40B4-BE49-F238E27FC236}">
                  <a16:creationId xmlns:a16="http://schemas.microsoft.com/office/drawing/2014/main" id="{C0F61F97-1018-4FF6-9522-28EA59BD2D47}"/>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30" name="文本框 1000454">
              <a:extLst>
                <a:ext uri="{FF2B5EF4-FFF2-40B4-BE49-F238E27FC236}">
                  <a16:creationId xmlns:a16="http://schemas.microsoft.com/office/drawing/2014/main" id="{446B91E5-EB87-4CCA-A1B6-AF2B2906B85E}"/>
                </a:ext>
              </a:extLst>
            </p:cNvPr>
            <p:cNvSpPr txBox="1">
              <a:spLocks noChangeArrowheads="1"/>
            </p:cNvSpPr>
            <p:nvPr/>
          </p:nvSpPr>
          <p:spPr bwMode="auto">
            <a:xfrm>
              <a:off x="819" y="2307"/>
              <a:ext cx="8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通   用</a:t>
              </a:r>
            </a:p>
            <a:p>
              <a:pPr>
                <a:spcBef>
                  <a:spcPct val="50000"/>
                </a:spcBef>
              </a:pPr>
              <a:r>
                <a:rPr lang="zh-CN" altLang="en-US" sz="2000">
                  <a:latin typeface="Tahoma" panose="020B0604030504040204" pitchFamily="34" charset="0"/>
                </a:rPr>
                <a:t>寄存器</a:t>
              </a:r>
            </a:p>
          </p:txBody>
        </p:sp>
        <p:sp>
          <p:nvSpPr>
            <p:cNvPr id="52231" name="任意多边形 1000455">
              <a:extLst>
                <a:ext uri="{FF2B5EF4-FFF2-40B4-BE49-F238E27FC236}">
                  <a16:creationId xmlns:a16="http://schemas.microsoft.com/office/drawing/2014/main" id="{A5A1FB29-2447-4173-8100-894343CF8241}"/>
                </a:ext>
              </a:extLst>
            </p:cNvPr>
            <p:cNvSpPr>
              <a:spLocks noChangeArrowheads="1"/>
            </p:cNvSpPr>
            <p:nvPr/>
          </p:nvSpPr>
          <p:spPr bwMode="auto">
            <a:xfrm>
              <a:off x="1584" y="2400"/>
              <a:ext cx="624" cy="336"/>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330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2" name="文本框 1000456">
              <a:extLst>
                <a:ext uri="{FF2B5EF4-FFF2-40B4-BE49-F238E27FC236}">
                  <a16:creationId xmlns:a16="http://schemas.microsoft.com/office/drawing/2014/main" id="{23BD7A22-5AA6-4641-99D4-79122645456F}"/>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52233" name="文本框 1000457">
              <a:extLst>
                <a:ext uri="{FF2B5EF4-FFF2-40B4-BE49-F238E27FC236}">
                  <a16:creationId xmlns:a16="http://schemas.microsoft.com/office/drawing/2014/main" id="{7A069C37-010A-47B0-B468-598B781D9FAB}"/>
                </a:ext>
              </a:extLst>
            </p:cNvPr>
            <p:cNvSpPr txBox="1">
              <a:spLocks noChangeArrowheads="1"/>
            </p:cNvSpPr>
            <p:nvPr/>
          </p:nvSpPr>
          <p:spPr bwMode="auto">
            <a:xfrm>
              <a:off x="2400" y="2352"/>
              <a:ext cx="72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特   殊</a:t>
              </a:r>
            </a:p>
            <a:p>
              <a:pPr>
                <a:spcBef>
                  <a:spcPct val="50000"/>
                </a:spcBef>
              </a:pPr>
              <a:r>
                <a:rPr lang="zh-CN" altLang="en-US" sz="2000">
                  <a:latin typeface="Tahoma" panose="020B0604030504040204" pitchFamily="34" charset="0"/>
                </a:rPr>
                <a:t>寄存器</a:t>
              </a:r>
            </a:p>
          </p:txBody>
        </p:sp>
        <p:sp>
          <p:nvSpPr>
            <p:cNvPr id="52234" name="文本框 1000458">
              <a:extLst>
                <a:ext uri="{FF2B5EF4-FFF2-40B4-BE49-F238E27FC236}">
                  <a16:creationId xmlns:a16="http://schemas.microsoft.com/office/drawing/2014/main" id="{104EEE23-07F4-4B18-9FFA-9D247DF6E318}"/>
                </a:ext>
              </a:extLst>
            </p:cNvPr>
            <p:cNvSpPr txBox="1">
              <a:spLocks noChangeArrowheads="1"/>
            </p:cNvSpPr>
            <p:nvPr/>
          </p:nvSpPr>
          <p:spPr bwMode="auto">
            <a:xfrm>
              <a:off x="3123" y="2352"/>
              <a:ext cx="86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总   线</a:t>
              </a:r>
            </a:p>
            <a:p>
              <a:pPr>
                <a:spcBef>
                  <a:spcPct val="50000"/>
                </a:spcBef>
              </a:pPr>
              <a:r>
                <a:rPr lang="zh-CN" altLang="en-US" sz="2000">
                  <a:latin typeface="Tahoma" panose="020B0604030504040204" pitchFamily="34" charset="0"/>
                </a:rPr>
                <a:t>旁路器</a:t>
              </a:r>
            </a:p>
          </p:txBody>
        </p:sp>
        <p:sp>
          <p:nvSpPr>
            <p:cNvPr id="52235" name="直接连接符 1000459">
              <a:extLst>
                <a:ext uri="{FF2B5EF4-FFF2-40B4-BE49-F238E27FC236}">
                  <a16:creationId xmlns:a16="http://schemas.microsoft.com/office/drawing/2014/main" id="{A31F25B2-164C-40CB-9913-64FE784A85E3}"/>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直接连接符 1000460">
              <a:extLst>
                <a:ext uri="{FF2B5EF4-FFF2-40B4-BE49-F238E27FC236}">
                  <a16:creationId xmlns:a16="http://schemas.microsoft.com/office/drawing/2014/main" id="{E82C79AD-D01B-4671-8FE9-6B40E9E2EB9B}"/>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直接连接符 1000461">
              <a:extLst>
                <a:ext uri="{FF2B5EF4-FFF2-40B4-BE49-F238E27FC236}">
                  <a16:creationId xmlns:a16="http://schemas.microsoft.com/office/drawing/2014/main" id="{474A6DE0-EB22-4AFF-BF70-ADD34C877C5D}"/>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8" name="直接连接符 1000462">
              <a:extLst>
                <a:ext uri="{FF2B5EF4-FFF2-40B4-BE49-F238E27FC236}">
                  <a16:creationId xmlns:a16="http://schemas.microsoft.com/office/drawing/2014/main" id="{1ED4FD31-DE6B-433C-823E-E008425BA170}"/>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直接连接符 1000463">
              <a:extLst>
                <a:ext uri="{FF2B5EF4-FFF2-40B4-BE49-F238E27FC236}">
                  <a16:creationId xmlns:a16="http://schemas.microsoft.com/office/drawing/2014/main" id="{11912B0F-8245-4ED6-9AD3-ACE9975C8B29}"/>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直接连接符 1000464">
              <a:extLst>
                <a:ext uri="{FF2B5EF4-FFF2-40B4-BE49-F238E27FC236}">
                  <a16:creationId xmlns:a16="http://schemas.microsoft.com/office/drawing/2014/main" id="{7C6EAD1B-45F6-494A-BB77-9DEEB209024F}"/>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直接连接符 1000465">
              <a:extLst>
                <a:ext uri="{FF2B5EF4-FFF2-40B4-BE49-F238E27FC236}">
                  <a16:creationId xmlns:a16="http://schemas.microsoft.com/office/drawing/2014/main" id="{61CF12C2-8686-44DF-95E5-D3742EF412AA}"/>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2" name="直接连接符 1000466">
              <a:extLst>
                <a:ext uri="{FF2B5EF4-FFF2-40B4-BE49-F238E27FC236}">
                  <a16:creationId xmlns:a16="http://schemas.microsoft.com/office/drawing/2014/main" id="{4453C84A-7C97-4F2E-B43A-653F24CA00E5}"/>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直接连接符 1000467">
              <a:extLst>
                <a:ext uri="{FF2B5EF4-FFF2-40B4-BE49-F238E27FC236}">
                  <a16:creationId xmlns:a16="http://schemas.microsoft.com/office/drawing/2014/main" id="{07D8B2FA-C7CD-48F6-AC25-3D396053A074}"/>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4" name="直接连接符 1000468">
              <a:extLst>
                <a:ext uri="{FF2B5EF4-FFF2-40B4-BE49-F238E27FC236}">
                  <a16:creationId xmlns:a16="http://schemas.microsoft.com/office/drawing/2014/main" id="{FA2F1298-6215-4DBF-8068-F590C11B6750}"/>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5" name="直接连接符 1000469">
              <a:extLst>
                <a:ext uri="{FF2B5EF4-FFF2-40B4-BE49-F238E27FC236}">
                  <a16:creationId xmlns:a16="http://schemas.microsoft.com/office/drawing/2014/main" id="{240A4B1B-3538-4101-AF7B-426C96293CB3}"/>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6" name="直接连接符 1000470">
              <a:extLst>
                <a:ext uri="{FF2B5EF4-FFF2-40B4-BE49-F238E27FC236}">
                  <a16:creationId xmlns:a16="http://schemas.microsoft.com/office/drawing/2014/main" id="{59CE7D8C-64B5-4736-BBFC-347263B225D2}"/>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7" name="直接连接符 1000471">
              <a:extLst>
                <a:ext uri="{FF2B5EF4-FFF2-40B4-BE49-F238E27FC236}">
                  <a16:creationId xmlns:a16="http://schemas.microsoft.com/office/drawing/2014/main" id="{6B0A5CA7-7A7E-4AB0-8C41-0CCE81886006}"/>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8" name="文本框 1000472">
              <a:extLst>
                <a:ext uri="{FF2B5EF4-FFF2-40B4-BE49-F238E27FC236}">
                  <a16:creationId xmlns:a16="http://schemas.microsoft.com/office/drawing/2014/main" id="{5EE95D95-DD2D-482C-BF65-65D471A37610}"/>
                </a:ext>
              </a:extLst>
            </p:cNvPr>
            <p:cNvSpPr txBox="1">
              <a:spLocks noChangeArrowheads="1"/>
            </p:cNvSpPr>
            <p:nvPr/>
          </p:nvSpPr>
          <p:spPr bwMode="auto">
            <a:xfrm>
              <a:off x="2592" y="1457"/>
              <a:ext cx="7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1</a:t>
              </a:r>
            </a:p>
          </p:txBody>
        </p:sp>
        <p:sp>
          <p:nvSpPr>
            <p:cNvPr id="52249" name="文本框 1000473">
              <a:extLst>
                <a:ext uri="{FF2B5EF4-FFF2-40B4-BE49-F238E27FC236}">
                  <a16:creationId xmlns:a16="http://schemas.microsoft.com/office/drawing/2014/main" id="{20216540-70FB-4093-B659-1EE0327ECD24}"/>
                </a:ext>
              </a:extLst>
            </p:cNvPr>
            <p:cNvSpPr txBox="1">
              <a:spLocks noChangeArrowheads="1"/>
            </p:cNvSpPr>
            <p:nvPr/>
          </p:nvSpPr>
          <p:spPr bwMode="auto">
            <a:xfrm>
              <a:off x="2736" y="1968"/>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52250" name="文本框 1000474">
              <a:extLst>
                <a:ext uri="{FF2B5EF4-FFF2-40B4-BE49-F238E27FC236}">
                  <a16:creationId xmlns:a16="http://schemas.microsoft.com/office/drawing/2014/main" id="{7BA87E4A-8707-4812-9CC5-73FF19100B57}"/>
                </a:ext>
              </a:extLst>
            </p:cNvPr>
            <p:cNvSpPr txBox="1">
              <a:spLocks noChangeArrowheads="1"/>
            </p:cNvSpPr>
            <p:nvPr/>
          </p:nvSpPr>
          <p:spPr bwMode="auto">
            <a:xfrm>
              <a:off x="2736" y="3331"/>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3</a:t>
              </a:r>
            </a:p>
          </p:txBody>
        </p:sp>
      </p:grpSp>
      <p:sp>
        <p:nvSpPr>
          <p:cNvPr id="2" name="圆角矩形标注 1">
            <a:extLst>
              <a:ext uri="{FF2B5EF4-FFF2-40B4-BE49-F238E27FC236}">
                <a16:creationId xmlns:a16="http://schemas.microsoft.com/office/drawing/2014/main" id="{162BD16A-D917-4014-9DD4-19660203C066}"/>
              </a:ext>
            </a:extLst>
          </p:cNvPr>
          <p:cNvSpPr/>
          <p:nvPr/>
        </p:nvSpPr>
        <p:spPr>
          <a:xfrm>
            <a:off x="94321" y="1115830"/>
            <a:ext cx="2859360" cy="996948"/>
          </a:xfrm>
          <a:prstGeom prst="wedgeRoundRectCallout">
            <a:avLst>
              <a:gd name="adj1" fmla="val 26681"/>
              <a:gd name="adj2" fmla="val 1262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sz="3200" b="1" noProof="1">
                <a:solidFill>
                  <a:srgbClr val="C00000"/>
                </a:solidFill>
                <a:latin typeface="Arial" panose="020B0604020202020204" pitchFamily="34" charset="0"/>
                <a:cs typeface="楷体_GB2312" charset="0"/>
              </a:rPr>
              <a:t>重要的中转站</a:t>
            </a:r>
            <a:endParaRPr lang="zh-CN" altLang="en-US" sz="3200"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14B70BA6-DF55-44D0-B6EF-FA5E1833FDEC}"/>
              </a:ext>
            </a:extLst>
          </p:cNvPr>
          <p:cNvSpPr/>
          <p:nvPr/>
        </p:nvSpPr>
        <p:spPr>
          <a:xfrm>
            <a:off x="467544" y="4659843"/>
            <a:ext cx="8363272" cy="1569660"/>
          </a:xfrm>
          <a:prstGeom prst="rect">
            <a:avLst/>
          </a:prstGeom>
        </p:spPr>
        <p:txBody>
          <a:bodyPr wrap="square">
            <a:spAutoFit/>
          </a:bodyPr>
          <a:lstStyle/>
          <a:p>
            <a:r>
              <a:rPr lang="zh-CN" altLang="en-US" dirty="0"/>
              <a:t>        一个典型的</a:t>
            </a:r>
            <a:r>
              <a:rPr lang="en-US" altLang="zh-CN" dirty="0"/>
              <a:t>CPU</a:t>
            </a:r>
            <a:r>
              <a:rPr lang="zh-CN" altLang="en-US" dirty="0"/>
              <a:t>由运算器、控制器、寄存器等器件组成，这些器件靠内部总线相连。</a:t>
            </a:r>
          </a:p>
          <a:p>
            <a:r>
              <a:rPr lang="zh-CN" altLang="en-US" dirty="0"/>
              <a:t>        内部总线实现</a:t>
            </a:r>
            <a:r>
              <a:rPr lang="en-US" altLang="zh-CN" dirty="0"/>
              <a:t>CPU</a:t>
            </a:r>
            <a:r>
              <a:rPr lang="zh-CN" altLang="en-US" dirty="0"/>
              <a:t>内部各个器件之间的联系。</a:t>
            </a:r>
          </a:p>
          <a:p>
            <a:r>
              <a:rPr lang="zh-CN" altLang="en-US" dirty="0"/>
              <a:t>        外部总线实现</a:t>
            </a:r>
            <a:r>
              <a:rPr lang="en-US" altLang="zh-CN" dirty="0"/>
              <a:t>CPU</a:t>
            </a:r>
            <a:r>
              <a:rPr lang="zh-CN" altLang="en-US" dirty="0"/>
              <a:t>和主板上其它器件的联系。</a:t>
            </a:r>
          </a:p>
        </p:txBody>
      </p:sp>
    </p:spTree>
    <p:extLst>
      <p:ext uri="{BB962C8B-B14F-4D97-AF65-F5344CB8AC3E}">
        <p14:creationId xmlns:p14="http://schemas.microsoft.com/office/powerpoint/2010/main" val="2180449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
            <a:extLst>
              <a:ext uri="{FF2B5EF4-FFF2-40B4-BE49-F238E27FC236}">
                <a16:creationId xmlns:a16="http://schemas.microsoft.com/office/drawing/2014/main" id="{2FBFA25C-DB04-476E-9AE7-FFF8D6F1744B}"/>
              </a:ext>
            </a:extLst>
          </p:cNvPr>
          <p:cNvSpPr>
            <a:spLocks noGrp="1" noChangeArrowheads="1"/>
          </p:cNvSpPr>
          <p:nvPr>
            <p:ph type="title"/>
          </p:nvPr>
        </p:nvSpPr>
        <p:spPr/>
        <p:txBody>
          <a:bodyPr/>
          <a:lstStyle/>
          <a:p>
            <a:r>
              <a:rPr lang="en-US" altLang="zh-CN"/>
              <a:t>8086</a:t>
            </a:r>
            <a:r>
              <a:rPr lang="zh-CN" altLang="en-US"/>
              <a:t>寄存器组织</a:t>
            </a:r>
          </a:p>
        </p:txBody>
      </p:sp>
      <p:pic>
        <p:nvPicPr>
          <p:cNvPr id="53250" name="内容占位符 3" descr="寄存器">
            <a:extLst>
              <a:ext uri="{FF2B5EF4-FFF2-40B4-BE49-F238E27FC236}">
                <a16:creationId xmlns:a16="http://schemas.microsoft.com/office/drawing/2014/main" id="{F0C2DD54-CB37-4262-AFA2-80C57FC2FDB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03350" y="1268413"/>
            <a:ext cx="6335713" cy="4857750"/>
          </a:xfrm>
        </p:spPr>
      </p:pic>
    </p:spTree>
    <p:extLst>
      <p:ext uri="{BB962C8B-B14F-4D97-AF65-F5344CB8AC3E}">
        <p14:creationId xmlns:p14="http://schemas.microsoft.com/office/powerpoint/2010/main" val="196001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8537C-DE25-4F6B-B5DC-DA42111D2D06}"/>
              </a:ext>
            </a:extLst>
          </p:cNvPr>
          <p:cNvSpPr>
            <a:spLocks noGrp="1"/>
          </p:cNvSpPr>
          <p:nvPr>
            <p:ph type="title"/>
          </p:nvPr>
        </p:nvSpPr>
        <p:spPr/>
        <p:txBody>
          <a:bodyPr/>
          <a:lstStyle/>
          <a:p>
            <a:r>
              <a:rPr lang="en-US" altLang="zh-CN" dirty="0"/>
              <a:t>1.</a:t>
            </a:r>
            <a:r>
              <a:rPr lang="zh-CN" altLang="en-US" dirty="0"/>
              <a:t>通用寄存器</a:t>
            </a:r>
          </a:p>
        </p:txBody>
      </p:sp>
      <p:sp>
        <p:nvSpPr>
          <p:cNvPr id="3" name="内容占位符 2">
            <a:extLst>
              <a:ext uri="{FF2B5EF4-FFF2-40B4-BE49-F238E27FC236}">
                <a16:creationId xmlns:a16="http://schemas.microsoft.com/office/drawing/2014/main" id="{379DD21A-8556-42BF-A635-1F35E1916C84}"/>
              </a:ext>
            </a:extLst>
          </p:cNvPr>
          <p:cNvSpPr>
            <a:spLocks noGrp="1"/>
          </p:cNvSpPr>
          <p:nvPr>
            <p:ph idx="1"/>
          </p:nvPr>
        </p:nvSpPr>
        <p:spPr>
          <a:xfrm>
            <a:off x="457200" y="1052736"/>
            <a:ext cx="8229600" cy="2808659"/>
          </a:xfrm>
        </p:spPr>
        <p:txBody>
          <a:bodyPr/>
          <a:lstStyle/>
          <a:p>
            <a:r>
              <a:rPr lang="en-US" altLang="zh-CN" sz="2400" dirty="0"/>
              <a:t>AX</a:t>
            </a:r>
            <a:r>
              <a:rPr lang="zh-CN" altLang="en-US" sz="2400" dirty="0"/>
              <a:t>、</a:t>
            </a:r>
            <a:r>
              <a:rPr lang="en-US" altLang="zh-CN" sz="2400" dirty="0"/>
              <a:t>BX</a:t>
            </a:r>
            <a:r>
              <a:rPr lang="zh-CN" altLang="en-US" sz="2400" dirty="0"/>
              <a:t>、</a:t>
            </a:r>
            <a:r>
              <a:rPr lang="en-US" altLang="zh-CN" sz="2400" dirty="0"/>
              <a:t>CX</a:t>
            </a:r>
            <a:r>
              <a:rPr lang="zh-CN" altLang="en-US" sz="2400" dirty="0"/>
              <a:t>、</a:t>
            </a:r>
            <a:r>
              <a:rPr lang="en-US" altLang="zh-CN" sz="2400" dirty="0"/>
              <a:t>DX </a:t>
            </a:r>
            <a:r>
              <a:rPr lang="zh-CN" altLang="en-US" sz="2400" dirty="0"/>
              <a:t>通常用来存放一般性数据被称为通用寄存器。</a:t>
            </a:r>
            <a:endParaRPr lang="en-US" altLang="zh-CN" sz="2400" dirty="0"/>
          </a:p>
          <a:p>
            <a:r>
              <a:rPr lang="en-US" altLang="zh-CN" sz="2400" dirty="0"/>
              <a:t>8086</a:t>
            </a:r>
            <a:r>
              <a:rPr lang="zh-CN" altLang="en-US" sz="2400" dirty="0"/>
              <a:t>上一代</a:t>
            </a:r>
            <a:r>
              <a:rPr lang="en-US" altLang="zh-CN" sz="2400" dirty="0"/>
              <a:t>CPU</a:t>
            </a:r>
            <a:r>
              <a:rPr lang="zh-CN" altLang="en-US" sz="2400" dirty="0"/>
              <a:t>中的寄存器都是</a:t>
            </a:r>
            <a:r>
              <a:rPr lang="en-US" altLang="zh-CN" sz="2400" dirty="0"/>
              <a:t>8</a:t>
            </a:r>
            <a:r>
              <a:rPr lang="zh-CN" altLang="en-US" sz="2400" dirty="0"/>
              <a:t>位的，为保证兼容性，这四个寄存器都可以分为两个独立的</a:t>
            </a:r>
            <a:r>
              <a:rPr lang="en-US" altLang="zh-CN" sz="2400" dirty="0"/>
              <a:t>8</a:t>
            </a:r>
            <a:r>
              <a:rPr lang="zh-CN" altLang="en-US" sz="2400" dirty="0"/>
              <a:t>位寄存器使用</a:t>
            </a:r>
          </a:p>
          <a:p>
            <a:endParaRPr lang="zh-CN" altLang="en-US" sz="2400" dirty="0"/>
          </a:p>
        </p:txBody>
      </p:sp>
      <p:pic>
        <p:nvPicPr>
          <p:cNvPr id="4" name="Picture 10">
            <a:extLst>
              <a:ext uri="{FF2B5EF4-FFF2-40B4-BE49-F238E27FC236}">
                <a16:creationId xmlns:a16="http://schemas.microsoft.com/office/drawing/2014/main" id="{3273B7BB-561D-4559-9C48-E211556EC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780928"/>
            <a:ext cx="6634162" cy="177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BD3B1BE3-2857-4782-A6EE-90F163D02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694034"/>
            <a:ext cx="6654176" cy="222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8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1BD6D6-FBC0-4443-A29F-941126A1308C}"/>
              </a:ext>
            </a:extLst>
          </p:cNvPr>
          <p:cNvSpPr>
            <a:spLocks noGrp="1" noChangeArrowheads="1"/>
          </p:cNvSpPr>
          <p:nvPr>
            <p:ph type="title"/>
          </p:nvPr>
        </p:nvSpPr>
        <p:spPr/>
        <p:txBody>
          <a:bodyPr/>
          <a:lstStyle/>
          <a:p>
            <a:r>
              <a:rPr lang="zh-CN" altLang="en-US" dirty="0"/>
              <a:t>通用寄存器</a:t>
            </a:r>
            <a:r>
              <a:rPr lang="en-US" altLang="zh-CN" dirty="0"/>
              <a:t>AX</a:t>
            </a:r>
            <a:r>
              <a:rPr lang="zh-CN" altLang="en-US" dirty="0"/>
              <a:t>的几条汇编指令</a:t>
            </a:r>
          </a:p>
        </p:txBody>
      </p:sp>
      <p:sp>
        <p:nvSpPr>
          <p:cNvPr id="5130" name="Rectangle 10">
            <a:extLst>
              <a:ext uri="{FF2B5EF4-FFF2-40B4-BE49-F238E27FC236}">
                <a16:creationId xmlns:a16="http://schemas.microsoft.com/office/drawing/2014/main" id="{AB89F710-45D5-43B1-A834-323683F36A5A}"/>
              </a:ext>
            </a:extLst>
          </p:cNvPr>
          <p:cNvSpPr>
            <a:spLocks noGrp="1" noChangeArrowheads="1"/>
          </p:cNvSpPr>
          <p:nvPr>
            <p:ph type="body" idx="1"/>
          </p:nvPr>
        </p:nvSpPr>
        <p:spPr>
          <a:xfrm>
            <a:off x="1182688" y="5300663"/>
            <a:ext cx="7772400" cy="831850"/>
          </a:xfrm>
        </p:spPr>
        <p:txBody>
          <a:bodyPr/>
          <a:lstStyle/>
          <a:p>
            <a:pPr>
              <a:buFont typeface="Wingdings" panose="05000000000000000000" pitchFamily="2" charset="2"/>
              <a:buNone/>
            </a:pPr>
            <a:r>
              <a:rPr lang="zh-CN" altLang="en-US">
                <a:solidFill>
                  <a:schemeClr val="hlink"/>
                </a:solidFill>
              </a:rPr>
              <a:t>汇编指令不区分大小写</a:t>
            </a:r>
          </a:p>
        </p:txBody>
      </p:sp>
      <p:pic>
        <p:nvPicPr>
          <p:cNvPr id="5129" name="Picture 9">
            <a:extLst>
              <a:ext uri="{FF2B5EF4-FFF2-40B4-BE49-F238E27FC236}">
                <a16:creationId xmlns:a16="http://schemas.microsoft.com/office/drawing/2014/main" id="{02B18DDD-5DBC-4985-8C4F-2065F0F6F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725690"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transition="in" filter="checkerboard(across)">
                                      <p:cBhvr>
                                        <p:cTn id="7" dur="500"/>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1BD6D6-FBC0-4443-A29F-941126A1308C}"/>
              </a:ext>
            </a:extLst>
          </p:cNvPr>
          <p:cNvSpPr>
            <a:spLocks noGrp="1" noChangeArrowheads="1"/>
          </p:cNvSpPr>
          <p:nvPr>
            <p:ph type="title"/>
          </p:nvPr>
        </p:nvSpPr>
        <p:spPr/>
        <p:txBody>
          <a:bodyPr/>
          <a:lstStyle/>
          <a:p>
            <a:r>
              <a:rPr lang="zh-CN" altLang="en-US" dirty="0"/>
              <a:t>通用寄存器</a:t>
            </a:r>
            <a:r>
              <a:rPr lang="en-US" altLang="zh-CN" dirty="0"/>
              <a:t>AX</a:t>
            </a:r>
            <a:r>
              <a:rPr lang="zh-CN" altLang="en-US" dirty="0"/>
              <a:t>的几条汇编指令</a:t>
            </a:r>
          </a:p>
        </p:txBody>
      </p:sp>
      <p:pic>
        <p:nvPicPr>
          <p:cNvPr id="5" name="Picture 4">
            <a:extLst>
              <a:ext uri="{FF2B5EF4-FFF2-40B4-BE49-F238E27FC236}">
                <a16:creationId xmlns:a16="http://schemas.microsoft.com/office/drawing/2014/main" id="{33D0BD09-21A1-4894-AB9D-7FD93196C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96211"/>
            <a:ext cx="8712968" cy="376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7352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
            <a:extLst>
              <a:ext uri="{FF2B5EF4-FFF2-40B4-BE49-F238E27FC236}">
                <a16:creationId xmlns:a16="http://schemas.microsoft.com/office/drawing/2014/main" id="{F62EB5C7-0943-41CC-B2A7-8BA91142B97C}"/>
              </a:ext>
            </a:extLst>
          </p:cNvPr>
          <p:cNvSpPr>
            <a:spLocks noGrp="1" noChangeArrowheads="1"/>
          </p:cNvSpPr>
          <p:nvPr>
            <p:ph type="title"/>
          </p:nvPr>
        </p:nvSpPr>
        <p:spPr/>
        <p:txBody>
          <a:bodyPr/>
          <a:lstStyle/>
          <a:p>
            <a:r>
              <a:rPr lang="en-US" altLang="zh-CN" dirty="0"/>
              <a:t>8086</a:t>
            </a:r>
            <a:r>
              <a:rPr lang="zh-CN" altLang="en-US" dirty="0"/>
              <a:t>通用寄存器的演进</a:t>
            </a:r>
          </a:p>
        </p:txBody>
      </p:sp>
      <p:sp>
        <p:nvSpPr>
          <p:cNvPr id="54274" name="内容占位符 1">
            <a:extLst>
              <a:ext uri="{FF2B5EF4-FFF2-40B4-BE49-F238E27FC236}">
                <a16:creationId xmlns:a16="http://schemas.microsoft.com/office/drawing/2014/main" id="{86B209F1-8789-43F9-B748-D7DED76D5329}"/>
              </a:ext>
            </a:extLst>
          </p:cNvPr>
          <p:cNvSpPr>
            <a:spLocks noGrp="1" noChangeArrowheads="1"/>
          </p:cNvSpPr>
          <p:nvPr>
            <p:ph idx="1"/>
          </p:nvPr>
        </p:nvSpPr>
        <p:spPr/>
        <p:txBody>
          <a:bodyPr/>
          <a:lstStyle/>
          <a:p>
            <a:r>
              <a:rPr lang="zh-CN" altLang="en-US" dirty="0"/>
              <a:t>在16位CPU中，AX、BX、CX和DX不能作为基址指针和变址寄存器来存放存储单元的地址</a:t>
            </a:r>
          </a:p>
          <a:p>
            <a:r>
              <a:rPr lang="zh-CN" altLang="en-US" dirty="0"/>
              <a:t>在32位CPU中，其32位寄存器EAX、EBX、ECX和EDX不仅可传送数据、暂存数据保存算术逻辑运算结果，而且也可作为指针寄存器，所以32位寄存器更具有通用性。</a:t>
            </a:r>
          </a:p>
        </p:txBody>
      </p:sp>
    </p:spTree>
    <p:extLst>
      <p:ext uri="{BB962C8B-B14F-4D97-AF65-F5344CB8AC3E}">
        <p14:creationId xmlns:p14="http://schemas.microsoft.com/office/powerpoint/2010/main" val="3254249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13964-4DC6-41B9-A2C1-03C000BADE7E}"/>
              </a:ext>
            </a:extLst>
          </p:cNvPr>
          <p:cNvSpPr>
            <a:spLocks noGrp="1"/>
          </p:cNvSpPr>
          <p:nvPr>
            <p:ph type="title"/>
          </p:nvPr>
        </p:nvSpPr>
        <p:spPr/>
        <p:txBody>
          <a:bodyPr/>
          <a:lstStyle/>
          <a:p>
            <a:r>
              <a:rPr lang="en-US" altLang="zh-CN" dirty="0"/>
              <a:t>2.</a:t>
            </a:r>
            <a:r>
              <a:rPr lang="zh-CN" altLang="en-US" dirty="0"/>
              <a:t>段寄存器</a:t>
            </a:r>
          </a:p>
        </p:txBody>
      </p:sp>
      <p:sp>
        <p:nvSpPr>
          <p:cNvPr id="3" name="内容占位符 2">
            <a:extLst>
              <a:ext uri="{FF2B5EF4-FFF2-40B4-BE49-F238E27FC236}">
                <a16:creationId xmlns:a16="http://schemas.microsoft.com/office/drawing/2014/main" id="{17F2658C-B603-4399-9CEC-46556FD798C3}"/>
              </a:ext>
            </a:extLst>
          </p:cNvPr>
          <p:cNvSpPr>
            <a:spLocks noGrp="1"/>
          </p:cNvSpPr>
          <p:nvPr>
            <p:ph idx="1"/>
          </p:nvPr>
        </p:nvSpPr>
        <p:spPr>
          <a:xfrm>
            <a:off x="251520" y="1052736"/>
            <a:ext cx="8640960" cy="5073427"/>
          </a:xfrm>
        </p:spPr>
        <p:txBody>
          <a:bodyPr/>
          <a:lstStyle/>
          <a:p>
            <a:pPr>
              <a:buFont typeface="Wingdings" panose="05000000000000000000" pitchFamily="2" charset="2"/>
              <a:buNone/>
            </a:pPr>
            <a:r>
              <a:rPr lang="en-US" altLang="zh-CN" dirty="0"/>
              <a:t>8086CPU</a:t>
            </a:r>
            <a:r>
              <a:rPr lang="zh-CN" altLang="en-US" dirty="0"/>
              <a:t>有</a:t>
            </a:r>
            <a:r>
              <a:rPr lang="en-US" altLang="zh-CN" dirty="0"/>
              <a:t>4</a:t>
            </a:r>
            <a:r>
              <a:rPr lang="zh-CN" altLang="en-US" dirty="0"/>
              <a:t>个段寄存器：</a:t>
            </a:r>
            <a:r>
              <a:rPr lang="en-US" altLang="zh-CN" dirty="0"/>
              <a:t>CS</a:t>
            </a:r>
            <a:r>
              <a:rPr lang="zh-CN" altLang="en-US" dirty="0"/>
              <a:t>、</a:t>
            </a:r>
            <a:r>
              <a:rPr lang="en-US" altLang="zh-CN" dirty="0"/>
              <a:t>DS</a:t>
            </a:r>
            <a:r>
              <a:rPr lang="zh-CN" altLang="en-US" dirty="0"/>
              <a:t>、</a:t>
            </a:r>
            <a:r>
              <a:rPr lang="en-US" altLang="zh-CN" dirty="0"/>
              <a:t>SS</a:t>
            </a:r>
            <a:r>
              <a:rPr lang="zh-CN" altLang="en-US" dirty="0"/>
              <a:t>、</a:t>
            </a:r>
            <a:r>
              <a:rPr lang="en-US" altLang="zh-CN" dirty="0"/>
              <a:t>ES</a:t>
            </a:r>
          </a:p>
          <a:p>
            <a:endParaRPr lang="zh-CN" altLang="en-US" dirty="0"/>
          </a:p>
        </p:txBody>
      </p:sp>
      <p:pic>
        <p:nvPicPr>
          <p:cNvPr id="4" name="内容占位符 3" descr="寄存器">
            <a:extLst>
              <a:ext uri="{FF2B5EF4-FFF2-40B4-BE49-F238E27FC236}">
                <a16:creationId xmlns:a16="http://schemas.microsoft.com/office/drawing/2014/main" id="{FA8E3668-9D7C-4732-A969-EDD83DBAF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28799"/>
            <a:ext cx="6820177" cy="522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04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13964-4DC6-41B9-A2C1-03C000BADE7E}"/>
              </a:ext>
            </a:extLst>
          </p:cNvPr>
          <p:cNvSpPr>
            <a:spLocks noGrp="1"/>
          </p:cNvSpPr>
          <p:nvPr>
            <p:ph type="title"/>
          </p:nvPr>
        </p:nvSpPr>
        <p:spPr/>
        <p:txBody>
          <a:bodyPr/>
          <a:lstStyle/>
          <a:p>
            <a:r>
              <a:rPr lang="en-US" altLang="zh-CN" dirty="0"/>
              <a:t>2.</a:t>
            </a:r>
            <a:r>
              <a:rPr lang="zh-CN" altLang="en-US" dirty="0"/>
              <a:t>段寄存器</a:t>
            </a:r>
          </a:p>
        </p:txBody>
      </p:sp>
      <p:sp>
        <p:nvSpPr>
          <p:cNvPr id="3" name="内容占位符 2">
            <a:extLst>
              <a:ext uri="{FF2B5EF4-FFF2-40B4-BE49-F238E27FC236}">
                <a16:creationId xmlns:a16="http://schemas.microsoft.com/office/drawing/2014/main" id="{17F2658C-B603-4399-9CEC-46556FD798C3}"/>
              </a:ext>
            </a:extLst>
          </p:cNvPr>
          <p:cNvSpPr>
            <a:spLocks noGrp="1"/>
          </p:cNvSpPr>
          <p:nvPr>
            <p:ph idx="1"/>
          </p:nvPr>
        </p:nvSpPr>
        <p:spPr>
          <a:xfrm>
            <a:off x="251520" y="1052736"/>
            <a:ext cx="8640960" cy="5073427"/>
          </a:xfrm>
        </p:spPr>
        <p:txBody>
          <a:bodyPr/>
          <a:lstStyle/>
          <a:p>
            <a:pPr lvl="0">
              <a:buClr>
                <a:srgbClr val="3333CC"/>
              </a:buClr>
              <a:buSzPct val="60000"/>
              <a:buFont typeface="Wingdings" panose="05000000000000000000" pitchFamily="2" charset="2"/>
              <a:buChar char="n"/>
            </a:pPr>
            <a:r>
              <a:rPr lang="en-US" altLang="zh-CN" dirty="0"/>
              <a:t>8086CPU</a:t>
            </a:r>
            <a:r>
              <a:rPr lang="zh-CN" altLang="en-US" dirty="0"/>
              <a:t>采用</a:t>
            </a:r>
            <a:r>
              <a:rPr lang="en-US" altLang="zh-CN" dirty="0"/>
              <a:t>16</a:t>
            </a:r>
            <a:r>
              <a:rPr lang="zh-CN" altLang="en-US" dirty="0"/>
              <a:t>位字长，具有以下几个方面特征：</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1</a:t>
            </a:r>
            <a:r>
              <a:rPr lang="zh-CN" altLang="en-US" sz="2400" dirty="0">
                <a:solidFill>
                  <a:srgbClr val="000000"/>
                </a:solidFill>
                <a:latin typeface="Tahoma"/>
                <a:ea typeface="宋体"/>
              </a:rPr>
              <a:t>、运算器一次最多可以处理</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位的数据。</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2</a:t>
            </a:r>
            <a:r>
              <a:rPr lang="zh-CN" altLang="en-US" sz="2400" dirty="0">
                <a:solidFill>
                  <a:srgbClr val="000000"/>
                </a:solidFill>
                <a:latin typeface="Tahoma"/>
                <a:ea typeface="宋体"/>
              </a:rPr>
              <a:t>、寄存器的最大宽度为</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3</a:t>
            </a:r>
            <a:r>
              <a:rPr lang="zh-CN" altLang="en-US" sz="2400" dirty="0">
                <a:solidFill>
                  <a:srgbClr val="000000"/>
                </a:solidFill>
                <a:latin typeface="Tahoma"/>
                <a:ea typeface="宋体"/>
              </a:rPr>
              <a:t>、寄存器和运算器之间的通路是</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位的。</a:t>
            </a:r>
          </a:p>
          <a:p>
            <a:pPr>
              <a:buFont typeface="Wingdings" panose="05000000000000000000" pitchFamily="2" charset="2"/>
              <a:buChar char="n"/>
            </a:pPr>
            <a:r>
              <a:rPr lang="en-US" altLang="zh-CN" dirty="0"/>
              <a:t>8086</a:t>
            </a:r>
            <a:r>
              <a:rPr lang="zh-CN" altLang="en-US" dirty="0"/>
              <a:t>有</a:t>
            </a:r>
            <a:r>
              <a:rPr lang="en-US" altLang="zh-CN" dirty="0"/>
              <a:t>20</a:t>
            </a:r>
            <a:r>
              <a:rPr lang="zh-CN" altLang="en-US" dirty="0"/>
              <a:t>位地址总线，可传送</a:t>
            </a:r>
            <a:r>
              <a:rPr lang="en-US" altLang="zh-CN" dirty="0"/>
              <a:t>20</a:t>
            </a:r>
            <a:r>
              <a:rPr lang="zh-CN" altLang="en-US" dirty="0"/>
              <a:t>位地址，寻址能力为</a:t>
            </a:r>
            <a:r>
              <a:rPr lang="en-US" altLang="zh-CN" dirty="0"/>
              <a:t>1M</a:t>
            </a:r>
          </a:p>
          <a:p>
            <a:pPr lvl="1">
              <a:buFont typeface="Wingdings" panose="05000000000000000000" pitchFamily="2" charset="2"/>
              <a:buChar char="p"/>
            </a:pPr>
            <a:r>
              <a:rPr lang="en-US" altLang="zh-CN" dirty="0"/>
              <a:t>8086</a:t>
            </a:r>
            <a:r>
              <a:rPr lang="zh-CN" altLang="en-US" dirty="0"/>
              <a:t>内部为</a:t>
            </a:r>
            <a:r>
              <a:rPr lang="en-US" altLang="zh-CN" dirty="0"/>
              <a:t>16</a:t>
            </a:r>
            <a:r>
              <a:rPr lang="zh-CN" altLang="en-US" dirty="0"/>
              <a:t>位结构，它只能传送</a:t>
            </a:r>
            <a:r>
              <a:rPr lang="en-US" altLang="zh-CN" dirty="0"/>
              <a:t>16</a:t>
            </a:r>
            <a:r>
              <a:rPr lang="zh-CN" altLang="en-US" dirty="0"/>
              <a:t>位的地址，表现出的寻址能力却只有</a:t>
            </a:r>
            <a:r>
              <a:rPr lang="en-US" altLang="zh-CN" dirty="0"/>
              <a:t>64K</a:t>
            </a:r>
          </a:p>
          <a:p>
            <a:endParaRPr lang="zh-CN" altLang="en-US" dirty="0"/>
          </a:p>
        </p:txBody>
      </p:sp>
    </p:spTree>
    <p:extLst>
      <p:ext uri="{BB962C8B-B14F-4D97-AF65-F5344CB8AC3E}">
        <p14:creationId xmlns:p14="http://schemas.microsoft.com/office/powerpoint/2010/main" val="17491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000449">
            <a:extLst>
              <a:ext uri="{FF2B5EF4-FFF2-40B4-BE49-F238E27FC236}">
                <a16:creationId xmlns:a16="http://schemas.microsoft.com/office/drawing/2014/main" id="{8C21F74E-69AB-4EE4-B549-1D003B265F6A}"/>
              </a:ext>
            </a:extLst>
          </p:cNvPr>
          <p:cNvSpPr>
            <a:spLocks noGrp="1" noChangeArrowheads="1"/>
          </p:cNvSpPr>
          <p:nvPr>
            <p:ph type="title"/>
          </p:nvPr>
        </p:nvSpPr>
        <p:spPr>
          <a:xfrm>
            <a:off x="304800" y="168275"/>
            <a:ext cx="7772400" cy="838200"/>
          </a:xfrm>
        </p:spPr>
        <p:txBody>
          <a:bodyPr/>
          <a:lstStyle/>
          <a:p>
            <a:r>
              <a:rPr lang="zh-CN" altLang="en-US"/>
              <a:t>定点运算器的基本结构</a:t>
            </a:r>
          </a:p>
        </p:txBody>
      </p:sp>
      <p:grpSp>
        <p:nvGrpSpPr>
          <p:cNvPr id="1000451" name="组合 1000450">
            <a:extLst>
              <a:ext uri="{FF2B5EF4-FFF2-40B4-BE49-F238E27FC236}">
                <a16:creationId xmlns:a16="http://schemas.microsoft.com/office/drawing/2014/main" id="{A48C049A-A5D9-40A4-BCED-C041E8557C19}"/>
              </a:ext>
            </a:extLst>
          </p:cNvPr>
          <p:cNvGrpSpPr>
            <a:grpSpLocks/>
          </p:cNvGrpSpPr>
          <p:nvPr/>
        </p:nvGrpSpPr>
        <p:grpSpPr bwMode="auto">
          <a:xfrm>
            <a:off x="1600200" y="1125538"/>
            <a:ext cx="5791200" cy="3268663"/>
            <a:chOff x="384" y="1457"/>
            <a:chExt cx="3648" cy="2059"/>
          </a:xfrm>
        </p:grpSpPr>
        <p:sp>
          <p:nvSpPr>
            <p:cNvPr id="16387" name="矩形 1000451">
              <a:extLst>
                <a:ext uri="{FF2B5EF4-FFF2-40B4-BE49-F238E27FC236}">
                  <a16:creationId xmlns:a16="http://schemas.microsoft.com/office/drawing/2014/main" id="{99794FB0-721C-4FD4-AF0D-2EBF77F59118}"/>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88" name="矩形 1000452">
              <a:extLst>
                <a:ext uri="{FF2B5EF4-FFF2-40B4-BE49-F238E27FC236}">
                  <a16:creationId xmlns:a16="http://schemas.microsoft.com/office/drawing/2014/main" id="{6FE465E4-83D6-4F7D-AC7D-4B24B1766EA2}"/>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89" name="矩形 1000453">
              <a:extLst>
                <a:ext uri="{FF2B5EF4-FFF2-40B4-BE49-F238E27FC236}">
                  <a16:creationId xmlns:a16="http://schemas.microsoft.com/office/drawing/2014/main" id="{1257D3B9-5FFD-4F91-9FB5-A128BFEEBCE1}"/>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90" name="文本框 1000454">
              <a:extLst>
                <a:ext uri="{FF2B5EF4-FFF2-40B4-BE49-F238E27FC236}">
                  <a16:creationId xmlns:a16="http://schemas.microsoft.com/office/drawing/2014/main" id="{A0E85975-1975-4DDF-9DE9-49F0CD2FE4C8}"/>
                </a:ext>
              </a:extLst>
            </p:cNvPr>
            <p:cNvSpPr txBox="1">
              <a:spLocks noChangeArrowheads="1"/>
            </p:cNvSpPr>
            <p:nvPr/>
          </p:nvSpPr>
          <p:spPr bwMode="auto">
            <a:xfrm>
              <a:off x="819" y="2307"/>
              <a:ext cx="8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通   用</a:t>
              </a:r>
            </a:p>
            <a:p>
              <a:pPr>
                <a:spcBef>
                  <a:spcPct val="50000"/>
                </a:spcBef>
              </a:pPr>
              <a:r>
                <a:rPr lang="zh-CN" altLang="en-US" sz="2000">
                  <a:latin typeface="Tahoma" panose="020B0604030504040204" pitchFamily="34" charset="0"/>
                </a:rPr>
                <a:t>寄存器</a:t>
              </a:r>
            </a:p>
          </p:txBody>
        </p:sp>
        <p:sp>
          <p:nvSpPr>
            <p:cNvPr id="16391" name="任意多边形 1000455">
              <a:extLst>
                <a:ext uri="{FF2B5EF4-FFF2-40B4-BE49-F238E27FC236}">
                  <a16:creationId xmlns:a16="http://schemas.microsoft.com/office/drawing/2014/main" id="{52359EA8-57CD-4545-BEE2-DDE67BA46ABA}"/>
                </a:ext>
              </a:extLst>
            </p:cNvPr>
            <p:cNvSpPr>
              <a:spLocks noChangeArrowheads="1"/>
            </p:cNvSpPr>
            <p:nvPr/>
          </p:nvSpPr>
          <p:spPr bwMode="auto">
            <a:xfrm>
              <a:off x="1584" y="2400"/>
              <a:ext cx="624" cy="336"/>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330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2" name="文本框 1000456">
              <a:extLst>
                <a:ext uri="{FF2B5EF4-FFF2-40B4-BE49-F238E27FC236}">
                  <a16:creationId xmlns:a16="http://schemas.microsoft.com/office/drawing/2014/main" id="{957CF5D4-8F6A-43CF-8E44-2F5AE4EBC4E2}"/>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16393" name="文本框 1000457">
              <a:extLst>
                <a:ext uri="{FF2B5EF4-FFF2-40B4-BE49-F238E27FC236}">
                  <a16:creationId xmlns:a16="http://schemas.microsoft.com/office/drawing/2014/main" id="{90C1B0D5-4020-451C-83CD-224E8F163D46}"/>
                </a:ext>
              </a:extLst>
            </p:cNvPr>
            <p:cNvSpPr txBox="1">
              <a:spLocks noChangeArrowheads="1"/>
            </p:cNvSpPr>
            <p:nvPr/>
          </p:nvSpPr>
          <p:spPr bwMode="auto">
            <a:xfrm>
              <a:off x="2400" y="2352"/>
              <a:ext cx="72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特   殊</a:t>
              </a:r>
            </a:p>
            <a:p>
              <a:pPr>
                <a:spcBef>
                  <a:spcPct val="50000"/>
                </a:spcBef>
              </a:pPr>
              <a:r>
                <a:rPr lang="zh-CN" altLang="en-US" sz="2000">
                  <a:latin typeface="Tahoma" panose="020B0604030504040204" pitchFamily="34" charset="0"/>
                </a:rPr>
                <a:t>寄存器</a:t>
              </a:r>
            </a:p>
          </p:txBody>
        </p:sp>
        <p:sp>
          <p:nvSpPr>
            <p:cNvPr id="16394" name="文本框 1000458">
              <a:extLst>
                <a:ext uri="{FF2B5EF4-FFF2-40B4-BE49-F238E27FC236}">
                  <a16:creationId xmlns:a16="http://schemas.microsoft.com/office/drawing/2014/main" id="{07B98FCA-65B5-4A2E-B937-7C4A4327D5CD}"/>
                </a:ext>
              </a:extLst>
            </p:cNvPr>
            <p:cNvSpPr txBox="1">
              <a:spLocks noChangeArrowheads="1"/>
            </p:cNvSpPr>
            <p:nvPr/>
          </p:nvSpPr>
          <p:spPr bwMode="auto">
            <a:xfrm>
              <a:off x="3123" y="2352"/>
              <a:ext cx="86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总   线</a:t>
              </a:r>
            </a:p>
            <a:p>
              <a:pPr>
                <a:spcBef>
                  <a:spcPct val="50000"/>
                </a:spcBef>
              </a:pPr>
              <a:r>
                <a:rPr lang="zh-CN" altLang="en-US" sz="2000">
                  <a:latin typeface="Tahoma" panose="020B0604030504040204" pitchFamily="34" charset="0"/>
                </a:rPr>
                <a:t>旁路器</a:t>
              </a:r>
            </a:p>
          </p:txBody>
        </p:sp>
        <p:sp>
          <p:nvSpPr>
            <p:cNvPr id="16395" name="直接连接符 1000459">
              <a:extLst>
                <a:ext uri="{FF2B5EF4-FFF2-40B4-BE49-F238E27FC236}">
                  <a16:creationId xmlns:a16="http://schemas.microsoft.com/office/drawing/2014/main" id="{9006D618-9431-4419-97F8-DB4D9854ED10}"/>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直接连接符 1000460">
              <a:extLst>
                <a:ext uri="{FF2B5EF4-FFF2-40B4-BE49-F238E27FC236}">
                  <a16:creationId xmlns:a16="http://schemas.microsoft.com/office/drawing/2014/main" id="{D857707E-8591-467E-B504-321FC1DB53C9}"/>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直接连接符 1000461">
              <a:extLst>
                <a:ext uri="{FF2B5EF4-FFF2-40B4-BE49-F238E27FC236}">
                  <a16:creationId xmlns:a16="http://schemas.microsoft.com/office/drawing/2014/main" id="{5E4B2B0B-1F28-4335-89A6-8B973333ED54}"/>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直接连接符 1000462">
              <a:extLst>
                <a:ext uri="{FF2B5EF4-FFF2-40B4-BE49-F238E27FC236}">
                  <a16:creationId xmlns:a16="http://schemas.microsoft.com/office/drawing/2014/main" id="{AD5727E0-C44B-4C98-9B78-EA35A2D38E6E}"/>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直接连接符 1000463">
              <a:extLst>
                <a:ext uri="{FF2B5EF4-FFF2-40B4-BE49-F238E27FC236}">
                  <a16:creationId xmlns:a16="http://schemas.microsoft.com/office/drawing/2014/main" id="{3076E397-A306-4985-A14A-FCD6E0ECE909}"/>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直接连接符 1000464">
              <a:extLst>
                <a:ext uri="{FF2B5EF4-FFF2-40B4-BE49-F238E27FC236}">
                  <a16:creationId xmlns:a16="http://schemas.microsoft.com/office/drawing/2014/main" id="{E21A4DD9-322B-44CC-B0AC-0462B4B99FD7}"/>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直接连接符 1000465">
              <a:extLst>
                <a:ext uri="{FF2B5EF4-FFF2-40B4-BE49-F238E27FC236}">
                  <a16:creationId xmlns:a16="http://schemas.microsoft.com/office/drawing/2014/main" id="{DFEE2667-E645-4BC7-B3D1-429E5FB28142}"/>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直接连接符 1000466">
              <a:extLst>
                <a:ext uri="{FF2B5EF4-FFF2-40B4-BE49-F238E27FC236}">
                  <a16:creationId xmlns:a16="http://schemas.microsoft.com/office/drawing/2014/main" id="{6A9C65C1-1527-437E-A9DF-D65AA7B8022A}"/>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3" name="直接连接符 1000467">
              <a:extLst>
                <a:ext uri="{FF2B5EF4-FFF2-40B4-BE49-F238E27FC236}">
                  <a16:creationId xmlns:a16="http://schemas.microsoft.com/office/drawing/2014/main" id="{E58451DC-6383-46E1-94F2-7221AFD0FCF1}"/>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1000468">
              <a:extLst>
                <a:ext uri="{FF2B5EF4-FFF2-40B4-BE49-F238E27FC236}">
                  <a16:creationId xmlns:a16="http://schemas.microsoft.com/office/drawing/2014/main" id="{4B643087-76AF-4168-9F15-22562AE41004}"/>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1000469">
              <a:extLst>
                <a:ext uri="{FF2B5EF4-FFF2-40B4-BE49-F238E27FC236}">
                  <a16:creationId xmlns:a16="http://schemas.microsoft.com/office/drawing/2014/main" id="{1CD0D469-7F76-4DFD-AB5A-D03D132997A6}"/>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直接连接符 1000470">
              <a:extLst>
                <a:ext uri="{FF2B5EF4-FFF2-40B4-BE49-F238E27FC236}">
                  <a16:creationId xmlns:a16="http://schemas.microsoft.com/office/drawing/2014/main" id="{FB1F265B-3CE0-439B-984F-7A998265E119}"/>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直接连接符 1000471">
              <a:extLst>
                <a:ext uri="{FF2B5EF4-FFF2-40B4-BE49-F238E27FC236}">
                  <a16:creationId xmlns:a16="http://schemas.microsoft.com/office/drawing/2014/main" id="{80587851-8C5D-4598-A8F5-96B1031675DA}"/>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文本框 1000472">
              <a:extLst>
                <a:ext uri="{FF2B5EF4-FFF2-40B4-BE49-F238E27FC236}">
                  <a16:creationId xmlns:a16="http://schemas.microsoft.com/office/drawing/2014/main" id="{E7F35595-C20C-4F41-AA80-BC415C1C9E5D}"/>
                </a:ext>
              </a:extLst>
            </p:cNvPr>
            <p:cNvSpPr txBox="1">
              <a:spLocks noChangeArrowheads="1"/>
            </p:cNvSpPr>
            <p:nvPr/>
          </p:nvSpPr>
          <p:spPr bwMode="auto">
            <a:xfrm>
              <a:off x="2710" y="1457"/>
              <a:ext cx="7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1</a:t>
              </a:r>
            </a:p>
          </p:txBody>
        </p:sp>
        <p:sp>
          <p:nvSpPr>
            <p:cNvPr id="16409" name="文本框 1000473">
              <a:extLst>
                <a:ext uri="{FF2B5EF4-FFF2-40B4-BE49-F238E27FC236}">
                  <a16:creationId xmlns:a16="http://schemas.microsoft.com/office/drawing/2014/main" id="{76257FA2-EF90-4372-8D26-45BAA72F5628}"/>
                </a:ext>
              </a:extLst>
            </p:cNvPr>
            <p:cNvSpPr txBox="1">
              <a:spLocks noChangeArrowheads="1"/>
            </p:cNvSpPr>
            <p:nvPr/>
          </p:nvSpPr>
          <p:spPr bwMode="auto">
            <a:xfrm>
              <a:off x="2736" y="1968"/>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16410" name="文本框 1000474">
              <a:extLst>
                <a:ext uri="{FF2B5EF4-FFF2-40B4-BE49-F238E27FC236}">
                  <a16:creationId xmlns:a16="http://schemas.microsoft.com/office/drawing/2014/main" id="{F17E36B0-D7E7-424D-8981-130C6292C189}"/>
                </a:ext>
              </a:extLst>
            </p:cNvPr>
            <p:cNvSpPr txBox="1">
              <a:spLocks noChangeArrowheads="1"/>
            </p:cNvSpPr>
            <p:nvPr/>
          </p:nvSpPr>
          <p:spPr bwMode="auto">
            <a:xfrm>
              <a:off x="2736" y="3226"/>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3</a:t>
              </a:r>
            </a:p>
          </p:txBody>
        </p:sp>
      </p:grpSp>
      <p:sp>
        <p:nvSpPr>
          <p:cNvPr id="1000476" name="文本框 1000475">
            <a:extLst>
              <a:ext uri="{FF2B5EF4-FFF2-40B4-BE49-F238E27FC236}">
                <a16:creationId xmlns:a16="http://schemas.microsoft.com/office/drawing/2014/main" id="{55EC4EA5-30AD-4B40-9E10-9F4FE4BBE1AE}"/>
              </a:ext>
            </a:extLst>
          </p:cNvPr>
          <p:cNvSpPr txBox="1">
            <a:spLocks noChangeArrowheads="1"/>
          </p:cNvSpPr>
          <p:nvPr/>
        </p:nvSpPr>
        <p:spPr bwMode="auto">
          <a:xfrm>
            <a:off x="0" y="44958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Tahoma" panose="020B0604030504040204" pitchFamily="34" charset="0"/>
              </a:rPr>
              <a:t>        ALU</a:t>
            </a:r>
            <a:r>
              <a:rPr lang="zh-CN" altLang="en-US" dirty="0">
                <a:latin typeface="Tahoma" panose="020B0604030504040204" pitchFamily="34" charset="0"/>
              </a:rPr>
              <a:t>的两个输入端分别由总线提供，而</a:t>
            </a:r>
            <a:r>
              <a:rPr lang="en-US" altLang="zh-CN" dirty="0">
                <a:latin typeface="Tahoma" panose="020B0604030504040204" pitchFamily="34" charset="0"/>
              </a:rPr>
              <a:t>ALU</a:t>
            </a:r>
            <a:r>
              <a:rPr lang="zh-CN" altLang="en-US" dirty="0">
                <a:latin typeface="Tahoma" panose="020B0604030504040204" pitchFamily="34" charset="0"/>
              </a:rPr>
              <a:t>的输出则与第三条总线相连。这样，算术逻辑操作就可以在一步的控制之内完成。</a:t>
            </a:r>
          </a:p>
        </p:txBody>
      </p:sp>
      <p:sp>
        <p:nvSpPr>
          <p:cNvPr id="1000477" name="文本框 1000476">
            <a:extLst>
              <a:ext uri="{FF2B5EF4-FFF2-40B4-BE49-F238E27FC236}">
                <a16:creationId xmlns:a16="http://schemas.microsoft.com/office/drawing/2014/main" id="{F49FCD6D-7B90-4A0A-B5E2-A920A0D43042}"/>
              </a:ext>
            </a:extLst>
          </p:cNvPr>
          <p:cNvSpPr txBox="1">
            <a:spLocks noChangeArrowheads="1"/>
          </p:cNvSpPr>
          <p:nvPr/>
        </p:nvSpPr>
        <p:spPr bwMode="auto">
          <a:xfrm>
            <a:off x="0" y="53340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设置一个总线旁路器，如果一个操作数不需要修改，而直接从总线</a:t>
            </a:r>
            <a:r>
              <a:rPr lang="en-US" altLang="zh-CN" dirty="0">
                <a:latin typeface="Tahoma" panose="020B0604030504040204" pitchFamily="34" charset="0"/>
              </a:rPr>
              <a:t>2</a:t>
            </a:r>
            <a:r>
              <a:rPr lang="zh-CN" altLang="en-US" dirty="0">
                <a:latin typeface="Tahoma" panose="020B0604030504040204" pitchFamily="34" charset="0"/>
              </a:rPr>
              <a:t>传送到总线</a:t>
            </a:r>
            <a:r>
              <a:rPr lang="en-US" altLang="zh-CN" dirty="0">
                <a:latin typeface="Tahoma" panose="020B0604030504040204" pitchFamily="34" charset="0"/>
              </a:rPr>
              <a:t>3</a:t>
            </a:r>
            <a:r>
              <a:rPr lang="zh-CN" altLang="en-US" dirty="0">
                <a:latin typeface="Tahoma" panose="020B0604030504040204" pitchFamily="34" charset="0"/>
              </a:rPr>
              <a:t>，那么可以通过控制总线旁路器把数据传出。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000451"/>
                                        </p:tgtEl>
                                        <p:attrNameLst>
                                          <p:attrName>style.visibility</p:attrName>
                                        </p:attrNameLst>
                                      </p:cBhvr>
                                      <p:to>
                                        <p:strVal val="visible"/>
                                      </p:to>
                                    </p:set>
                                    <p:animEffect transition="in" filter="barn(outVertical)">
                                      <p:cBhvr>
                                        <p:cTn id="7" dur="500"/>
                                        <p:tgtEl>
                                          <p:spTgt spid="1000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0476"/>
                                        </p:tgtEl>
                                        <p:attrNameLst>
                                          <p:attrName>style.visibility</p:attrName>
                                        </p:attrNameLst>
                                      </p:cBhvr>
                                      <p:to>
                                        <p:strVal val="visible"/>
                                      </p:to>
                                    </p:set>
                                    <p:animEffect transition="in" filter="checkerboard(across)">
                                      <p:cBhvr>
                                        <p:cTn id="12" dur="500"/>
                                        <p:tgtEl>
                                          <p:spTgt spid="100047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00477"/>
                                        </p:tgtEl>
                                        <p:attrNameLst>
                                          <p:attrName>style.visibility</p:attrName>
                                        </p:attrNameLst>
                                      </p:cBhvr>
                                      <p:to>
                                        <p:strVal val="visible"/>
                                      </p:to>
                                    </p:set>
                                    <p:animEffect transition="in" filter="checkerboard(across)">
                                      <p:cBhvr>
                                        <p:cTn id="17" dur="500"/>
                                        <p:tgtEl>
                                          <p:spTgt spid="1000477"/>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76" grpId="0"/>
      <p:bldP spid="10004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C112-37FC-4350-A06F-97B66084D05E}"/>
              </a:ext>
            </a:extLst>
          </p:cNvPr>
          <p:cNvSpPr>
            <a:spLocks noGrp="1"/>
          </p:cNvSpPr>
          <p:nvPr>
            <p:ph type="title"/>
          </p:nvPr>
        </p:nvSpPr>
        <p:spPr/>
        <p:txBody>
          <a:bodyPr/>
          <a:lstStyle/>
          <a:p>
            <a:r>
              <a:rPr lang="zh-CN" altLang="en-US" dirty="0"/>
              <a:t>如何解决地址访问的矛盾？</a:t>
            </a:r>
          </a:p>
        </p:txBody>
      </p:sp>
      <p:pic>
        <p:nvPicPr>
          <p:cNvPr id="6" name="内容占位符 5">
            <a:extLst>
              <a:ext uri="{FF2B5EF4-FFF2-40B4-BE49-F238E27FC236}">
                <a16:creationId xmlns:a16="http://schemas.microsoft.com/office/drawing/2014/main" id="{ABA0BA83-6FF7-4A86-888F-E5F14866331B}"/>
              </a:ext>
            </a:extLst>
          </p:cNvPr>
          <p:cNvPicPr>
            <a:picLocks noGrp="1" noChangeAspect="1"/>
          </p:cNvPicPr>
          <p:nvPr>
            <p:ph idx="1"/>
          </p:nvPr>
        </p:nvPicPr>
        <p:blipFill>
          <a:blip r:embed="rId2"/>
          <a:stretch>
            <a:fillRect/>
          </a:stretch>
        </p:blipFill>
        <p:spPr>
          <a:xfrm>
            <a:off x="899592" y="2239554"/>
            <a:ext cx="6764802" cy="4343807"/>
          </a:xfrm>
          <a:prstGeom prst="rect">
            <a:avLst/>
          </a:prstGeom>
        </p:spPr>
      </p:pic>
      <p:sp>
        <p:nvSpPr>
          <p:cNvPr id="8" name="矩形 7">
            <a:extLst>
              <a:ext uri="{FF2B5EF4-FFF2-40B4-BE49-F238E27FC236}">
                <a16:creationId xmlns:a16="http://schemas.microsoft.com/office/drawing/2014/main" id="{E8028BAC-6EF1-447A-AFFE-DC8C1590503D}"/>
              </a:ext>
            </a:extLst>
          </p:cNvPr>
          <p:cNvSpPr/>
          <p:nvPr/>
        </p:nvSpPr>
        <p:spPr>
          <a:xfrm>
            <a:off x="457200" y="1196752"/>
            <a:ext cx="7787208" cy="10772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rPr>
              <a:t>8086CPU</a:t>
            </a:r>
            <a:r>
              <a:rPr kumimoji="0" lang="zh-CN" altLang="en-US" sz="3200" b="0" i="0" u="none" strike="noStrike" kern="0" cap="none" spc="0" normalizeH="0" baseline="0" noProof="0" dirty="0">
                <a:ln>
                  <a:noFill/>
                </a:ln>
                <a:solidFill>
                  <a:srgbClr val="000000"/>
                </a:solidFill>
                <a:effectLst/>
                <a:uLnTx/>
                <a:uFillTx/>
                <a:latin typeface="Tahoma"/>
                <a:ea typeface="宋体"/>
              </a:rPr>
              <a:t>采用一种在内部用两个</a:t>
            </a:r>
            <a:r>
              <a:rPr kumimoji="0" lang="en-US" altLang="zh-CN" sz="3200" b="0" i="0" u="none" strike="noStrike" kern="0" cap="none" spc="0" normalizeH="0" baseline="0" noProof="0" dirty="0">
                <a:ln>
                  <a:noFill/>
                </a:ln>
                <a:solidFill>
                  <a:srgbClr val="000000"/>
                </a:solidFill>
                <a:effectLst/>
                <a:uLnTx/>
                <a:uFillTx/>
                <a:latin typeface="Tahoma"/>
                <a:ea typeface="宋体"/>
              </a:rPr>
              <a:t>16</a:t>
            </a:r>
            <a:r>
              <a:rPr kumimoji="0" lang="zh-CN" altLang="en-US" sz="3200" b="0" i="0" u="none" strike="noStrike" kern="0" cap="none" spc="0" normalizeH="0" baseline="0" noProof="0" dirty="0">
                <a:ln>
                  <a:noFill/>
                </a:ln>
                <a:solidFill>
                  <a:srgbClr val="000000"/>
                </a:solidFill>
                <a:effectLst/>
                <a:uLnTx/>
                <a:uFillTx/>
                <a:latin typeface="Tahoma"/>
                <a:ea typeface="宋体"/>
              </a:rPr>
              <a:t>位地址合成的方法来形成一个</a:t>
            </a:r>
            <a:r>
              <a:rPr kumimoji="0" lang="en-US" altLang="zh-CN" sz="3200" b="0" i="0" u="none" strike="noStrike" kern="0" cap="none" spc="0" normalizeH="0" baseline="0" noProof="0" dirty="0">
                <a:ln>
                  <a:noFill/>
                </a:ln>
                <a:solidFill>
                  <a:srgbClr val="000000"/>
                </a:solidFill>
                <a:effectLst/>
                <a:uLnTx/>
                <a:uFillTx/>
                <a:latin typeface="Tahoma"/>
                <a:ea typeface="宋体"/>
              </a:rPr>
              <a:t>20</a:t>
            </a:r>
            <a:r>
              <a:rPr kumimoji="0" lang="zh-CN" altLang="en-US" sz="3200" b="0" i="0" u="none" strike="noStrike" kern="0" cap="none" spc="0" normalizeH="0" baseline="0" noProof="0" dirty="0">
                <a:ln>
                  <a:noFill/>
                </a:ln>
                <a:solidFill>
                  <a:srgbClr val="000000"/>
                </a:solidFill>
                <a:effectLst/>
                <a:uLnTx/>
                <a:uFillTx/>
                <a:latin typeface="Tahoma"/>
                <a:ea typeface="宋体"/>
              </a:rPr>
              <a:t>位的物理地址</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09821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C112-37FC-4350-A06F-97B66084D05E}"/>
              </a:ext>
            </a:extLst>
          </p:cNvPr>
          <p:cNvSpPr>
            <a:spLocks noGrp="1"/>
          </p:cNvSpPr>
          <p:nvPr>
            <p:ph type="title"/>
          </p:nvPr>
        </p:nvSpPr>
        <p:spPr/>
        <p:txBody>
          <a:bodyPr/>
          <a:lstStyle/>
          <a:p>
            <a:r>
              <a:rPr lang="zh-CN" altLang="en-US" sz="3200" dirty="0">
                <a:solidFill>
                  <a:srgbClr val="00B0F0"/>
                </a:solidFill>
              </a:rPr>
              <a:t>示例</a:t>
            </a:r>
            <a:r>
              <a:rPr lang="en-US" altLang="zh-CN" sz="3200" dirty="0">
                <a:solidFill>
                  <a:srgbClr val="00B0F0"/>
                </a:solidFill>
              </a:rPr>
              <a:t>:</a:t>
            </a:r>
            <a:r>
              <a:rPr lang="zh-CN" altLang="en-US" sz="3200" dirty="0">
                <a:solidFill>
                  <a:srgbClr val="00B0F0"/>
                </a:solidFill>
              </a:rPr>
              <a:t>访问地址为</a:t>
            </a:r>
            <a:r>
              <a:rPr lang="en-US" altLang="zh-CN" sz="3200" dirty="0">
                <a:solidFill>
                  <a:srgbClr val="00B0F0"/>
                </a:solidFill>
              </a:rPr>
              <a:t>123C8H</a:t>
            </a:r>
            <a:r>
              <a:rPr lang="zh-CN" altLang="en-US" sz="3200" dirty="0">
                <a:solidFill>
                  <a:srgbClr val="00B0F0"/>
                </a:solidFill>
              </a:rPr>
              <a:t>的内存单元</a:t>
            </a:r>
          </a:p>
        </p:txBody>
      </p:sp>
      <p:sp>
        <p:nvSpPr>
          <p:cNvPr id="8" name="矩形 7">
            <a:extLst>
              <a:ext uri="{FF2B5EF4-FFF2-40B4-BE49-F238E27FC236}">
                <a16:creationId xmlns:a16="http://schemas.microsoft.com/office/drawing/2014/main" id="{E8028BAC-6EF1-447A-AFFE-DC8C1590503D}"/>
              </a:ext>
            </a:extLst>
          </p:cNvPr>
          <p:cNvSpPr/>
          <p:nvPr/>
        </p:nvSpPr>
        <p:spPr>
          <a:xfrm>
            <a:off x="457200" y="1196752"/>
            <a:ext cx="7787208" cy="978729"/>
          </a:xfrm>
          <a:prstGeom prst="rect">
            <a:avLst/>
          </a:prstGeom>
        </p:spPr>
        <p:txBody>
          <a:bodyPr wrap="square">
            <a:spAutoFit/>
          </a:bodyPr>
          <a:lstStyle/>
          <a:p>
            <a:pPr>
              <a:lnSpc>
                <a:spcPct val="90000"/>
              </a:lnSpc>
            </a:pPr>
            <a:r>
              <a:rPr lang="zh-CN" altLang="en-US" sz="3200" dirty="0"/>
              <a:t>地址加法器</a:t>
            </a:r>
            <a:r>
              <a:rPr lang="zh-CN" altLang="en-US" sz="3200" dirty="0">
                <a:latin typeface="宋体" panose="02010600030101010101" pitchFamily="2" charset="-122"/>
              </a:rPr>
              <a:t>合成物理地址的方法：</a:t>
            </a:r>
          </a:p>
          <a:p>
            <a:pPr>
              <a:lnSpc>
                <a:spcPct val="90000"/>
              </a:lnSpc>
              <a:buFont typeface="Wingdings" panose="05000000000000000000" pitchFamily="2" charset="2"/>
              <a:buNone/>
            </a:pPr>
            <a:r>
              <a:rPr lang="zh-CN" altLang="en-US" sz="3200" dirty="0"/>
              <a:t>         物理地址</a:t>
            </a:r>
            <a:r>
              <a:rPr lang="en-US" altLang="zh-CN" sz="3200" dirty="0"/>
              <a:t>=</a:t>
            </a:r>
            <a:r>
              <a:rPr lang="zh-CN" altLang="en-US" sz="3200" dirty="0"/>
              <a:t>段地址</a:t>
            </a:r>
            <a:r>
              <a:rPr lang="en-US" altLang="zh-CN" sz="3200" dirty="0">
                <a:latin typeface="宋体" panose="02010600030101010101" pitchFamily="2" charset="-122"/>
              </a:rPr>
              <a:t>×16+</a:t>
            </a:r>
            <a:r>
              <a:rPr lang="zh-CN" altLang="en-US" sz="3200" dirty="0">
                <a:latin typeface="宋体" panose="02010600030101010101" pitchFamily="2" charset="-122"/>
              </a:rPr>
              <a:t>偏移地址</a:t>
            </a:r>
          </a:p>
        </p:txBody>
      </p:sp>
      <p:pic>
        <p:nvPicPr>
          <p:cNvPr id="7" name="图片 6">
            <a:extLst>
              <a:ext uri="{FF2B5EF4-FFF2-40B4-BE49-F238E27FC236}">
                <a16:creationId xmlns:a16="http://schemas.microsoft.com/office/drawing/2014/main" id="{EFE1874C-C71C-4504-957D-88B87BB693DD}"/>
              </a:ext>
            </a:extLst>
          </p:cNvPr>
          <p:cNvPicPr>
            <a:picLocks noChangeAspect="1"/>
          </p:cNvPicPr>
          <p:nvPr/>
        </p:nvPicPr>
        <p:blipFill>
          <a:blip r:embed="rId3"/>
          <a:stretch>
            <a:fillRect/>
          </a:stretch>
        </p:blipFill>
        <p:spPr>
          <a:xfrm>
            <a:off x="539552" y="2391158"/>
            <a:ext cx="7869367" cy="4192204"/>
          </a:xfrm>
          <a:prstGeom prst="rect">
            <a:avLst/>
          </a:prstGeom>
        </p:spPr>
      </p:pic>
      <p:pic>
        <p:nvPicPr>
          <p:cNvPr id="9" name="图片 8">
            <a:extLst>
              <a:ext uri="{FF2B5EF4-FFF2-40B4-BE49-F238E27FC236}">
                <a16:creationId xmlns:a16="http://schemas.microsoft.com/office/drawing/2014/main" id="{32E207C7-9B91-45C2-8B16-BACCC9484080}"/>
              </a:ext>
            </a:extLst>
          </p:cNvPr>
          <p:cNvPicPr>
            <a:picLocks noChangeAspect="1"/>
          </p:cNvPicPr>
          <p:nvPr/>
        </p:nvPicPr>
        <p:blipFill>
          <a:blip r:embed="rId4"/>
          <a:stretch>
            <a:fillRect/>
          </a:stretch>
        </p:blipFill>
        <p:spPr>
          <a:xfrm>
            <a:off x="3419872" y="3501008"/>
            <a:ext cx="1698825" cy="1657051"/>
          </a:xfrm>
          <a:prstGeom prst="rect">
            <a:avLst/>
          </a:prstGeom>
        </p:spPr>
      </p:pic>
      <p:pic>
        <p:nvPicPr>
          <p:cNvPr id="10" name="图片 9">
            <a:extLst>
              <a:ext uri="{FF2B5EF4-FFF2-40B4-BE49-F238E27FC236}">
                <a16:creationId xmlns:a16="http://schemas.microsoft.com/office/drawing/2014/main" id="{7D74C210-1FB7-4FC4-A3CF-4B09CCD8F0DF}"/>
              </a:ext>
            </a:extLst>
          </p:cNvPr>
          <p:cNvPicPr>
            <a:picLocks noChangeAspect="1"/>
          </p:cNvPicPr>
          <p:nvPr/>
        </p:nvPicPr>
        <p:blipFill>
          <a:blip r:embed="rId5"/>
          <a:stretch>
            <a:fillRect/>
          </a:stretch>
        </p:blipFill>
        <p:spPr>
          <a:xfrm>
            <a:off x="6413162" y="4077072"/>
            <a:ext cx="1399198" cy="741575"/>
          </a:xfrm>
          <a:prstGeom prst="rect">
            <a:avLst/>
          </a:prstGeom>
        </p:spPr>
      </p:pic>
    </p:spTree>
    <p:extLst>
      <p:ext uri="{BB962C8B-B14F-4D97-AF65-F5344CB8AC3E}">
        <p14:creationId xmlns:p14="http://schemas.microsoft.com/office/powerpoint/2010/main" val="39320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FA8E35E-C6C7-4F88-BA79-1C4B2DB59298}"/>
              </a:ext>
            </a:extLst>
          </p:cNvPr>
          <p:cNvSpPr>
            <a:spLocks noGrp="1" noChangeArrowheads="1"/>
          </p:cNvSpPr>
          <p:nvPr>
            <p:ph type="title"/>
          </p:nvPr>
        </p:nvSpPr>
        <p:spPr/>
        <p:txBody>
          <a:bodyPr/>
          <a:lstStyle/>
          <a:p>
            <a:r>
              <a:rPr lang="zh-CN" altLang="en-US" dirty="0"/>
              <a:t>段的概念？</a:t>
            </a:r>
          </a:p>
        </p:txBody>
      </p:sp>
      <p:sp>
        <p:nvSpPr>
          <p:cNvPr id="10243" name="Rectangle 3">
            <a:extLst>
              <a:ext uri="{FF2B5EF4-FFF2-40B4-BE49-F238E27FC236}">
                <a16:creationId xmlns:a16="http://schemas.microsoft.com/office/drawing/2014/main" id="{51B30D1C-A2B1-4B0C-A574-F0F7F31333AB}"/>
              </a:ext>
            </a:extLst>
          </p:cNvPr>
          <p:cNvSpPr>
            <a:spLocks noGrp="1" noChangeArrowheads="1"/>
          </p:cNvSpPr>
          <p:nvPr>
            <p:ph type="body" idx="1"/>
          </p:nvPr>
        </p:nvSpPr>
        <p:spPr>
          <a:xfrm>
            <a:off x="457200" y="1340768"/>
            <a:ext cx="7786688" cy="4834607"/>
          </a:xfrm>
        </p:spPr>
        <p:txBody>
          <a:bodyPr/>
          <a:lstStyle/>
          <a:p>
            <a:r>
              <a:rPr lang="zh-CN" altLang="en-US" dirty="0"/>
              <a:t>错误认识：</a:t>
            </a:r>
          </a:p>
          <a:p>
            <a:pPr lvl="1"/>
            <a:r>
              <a:rPr lang="zh-CN" altLang="en-US" dirty="0"/>
              <a:t>内存被划分成了一个一个的段，每一个段有一个段地址。</a:t>
            </a:r>
          </a:p>
          <a:p>
            <a:r>
              <a:rPr lang="zh-CN" altLang="en-US" dirty="0"/>
              <a:t>其实：</a:t>
            </a:r>
          </a:p>
          <a:p>
            <a:pPr lvl="1"/>
            <a:r>
              <a:rPr lang="zh-CN" altLang="en-US" sz="2400" dirty="0"/>
              <a:t>内存并没有分段，段的划分来自于</a:t>
            </a:r>
            <a:r>
              <a:rPr lang="en-US" altLang="zh-CN" sz="2400" dirty="0"/>
              <a:t>CPU</a:t>
            </a:r>
            <a:r>
              <a:rPr lang="zh-CN" altLang="en-US" sz="2400" dirty="0"/>
              <a:t>，由于</a:t>
            </a:r>
            <a:r>
              <a:rPr lang="en-US" altLang="zh-CN" sz="2400" dirty="0"/>
              <a:t>8086CPU</a:t>
            </a:r>
            <a:r>
              <a:rPr lang="zh-CN" altLang="en-US" sz="2400" dirty="0"/>
              <a:t>用</a:t>
            </a:r>
            <a:r>
              <a:rPr lang="zh-CN" altLang="en-US" sz="2400" dirty="0">
                <a:latin typeface="Arial" panose="020B0604020202020204" pitchFamily="34" charset="0"/>
              </a:rPr>
              <a:t>“</a:t>
            </a:r>
            <a:r>
              <a:rPr lang="zh-CN" altLang="en-US" sz="2400" dirty="0"/>
              <a:t>（段地址</a:t>
            </a:r>
            <a:r>
              <a:rPr lang="en-US" altLang="zh-CN" sz="2400" dirty="0">
                <a:latin typeface="宋体" panose="02010600030101010101" pitchFamily="2" charset="-122"/>
              </a:rPr>
              <a:t>×16</a:t>
            </a:r>
            <a:r>
              <a:rPr lang="zh-CN" altLang="en-US" sz="2400" dirty="0">
                <a:latin typeface="宋体" panose="02010600030101010101" pitchFamily="2" charset="-122"/>
              </a:rPr>
              <a:t>）</a:t>
            </a:r>
            <a:r>
              <a:rPr lang="en-US" altLang="zh-CN" sz="2400" dirty="0">
                <a:latin typeface="宋体" panose="02010600030101010101" pitchFamily="2" charset="-122"/>
              </a:rPr>
              <a:t>+</a:t>
            </a:r>
            <a:r>
              <a:rPr lang="zh-CN" altLang="en-US" sz="2400" dirty="0">
                <a:latin typeface="宋体" panose="02010600030101010101" pitchFamily="2" charset="-122"/>
              </a:rPr>
              <a:t>偏移地址</a:t>
            </a:r>
            <a:r>
              <a:rPr lang="en-US" altLang="zh-CN" sz="2400" dirty="0">
                <a:latin typeface="宋体" panose="02010600030101010101" pitchFamily="2" charset="-122"/>
              </a:rPr>
              <a:t>=</a:t>
            </a:r>
            <a:r>
              <a:rPr lang="zh-CN" altLang="en-US" sz="2400" dirty="0">
                <a:latin typeface="宋体" panose="02010600030101010101" pitchFamily="2" charset="-122"/>
              </a:rPr>
              <a:t>物理地址</a:t>
            </a:r>
            <a:r>
              <a:rPr lang="zh-CN" altLang="en-US" sz="2400" dirty="0">
                <a:latin typeface="Arial" panose="020B0604020202020204" pitchFamily="34" charset="0"/>
              </a:rPr>
              <a:t>”</a:t>
            </a:r>
            <a:r>
              <a:rPr lang="zh-CN" altLang="en-US" sz="2400" dirty="0">
                <a:latin typeface="宋体" panose="02010600030101010101" pitchFamily="2" charset="-122"/>
              </a:rPr>
              <a:t>的方式给出内存单元的物理地址，使得我们可以用分段的方式来管理内存。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across)">
                                      <p:cBhvr>
                                        <p:cTn id="12" dur="500"/>
                                        <p:tgtEl>
                                          <p:spTgt spid="1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checkerboard(across)">
                                      <p:cBhvr>
                                        <p:cTn id="17"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1D38951-A61B-417E-B405-BFEDCC0FC945}"/>
              </a:ext>
            </a:extLst>
          </p:cNvPr>
          <p:cNvSpPr>
            <a:spLocks noGrp="1" noChangeArrowheads="1"/>
          </p:cNvSpPr>
          <p:nvPr>
            <p:ph type="title"/>
          </p:nvPr>
        </p:nvSpPr>
        <p:spPr/>
        <p:txBody>
          <a:bodyPr/>
          <a:lstStyle/>
          <a:p>
            <a:r>
              <a:rPr lang="zh-CN" altLang="en-US" dirty="0"/>
              <a:t>段的概念？</a:t>
            </a:r>
          </a:p>
        </p:txBody>
      </p:sp>
      <p:sp>
        <p:nvSpPr>
          <p:cNvPr id="146435" name="Rectangle 3">
            <a:extLst>
              <a:ext uri="{FF2B5EF4-FFF2-40B4-BE49-F238E27FC236}">
                <a16:creationId xmlns:a16="http://schemas.microsoft.com/office/drawing/2014/main" id="{0AB15261-747A-4B07-90EE-E5A1567F1E44}"/>
              </a:ext>
            </a:extLst>
          </p:cNvPr>
          <p:cNvSpPr>
            <a:spLocks noGrp="1" noChangeArrowheads="1"/>
          </p:cNvSpPr>
          <p:nvPr>
            <p:ph type="body" idx="1"/>
          </p:nvPr>
        </p:nvSpPr>
        <p:spPr>
          <a:xfrm>
            <a:off x="251520" y="5373216"/>
            <a:ext cx="8435279" cy="1368152"/>
          </a:xfrm>
        </p:spPr>
        <p:txBody>
          <a:bodyPr/>
          <a:lstStyle/>
          <a:p>
            <a:pPr>
              <a:lnSpc>
                <a:spcPct val="90000"/>
              </a:lnSpc>
            </a:pPr>
            <a:r>
              <a:rPr lang="zh-CN" altLang="en-US" sz="2800" dirty="0"/>
              <a:t>我们可以认为：地址</a:t>
            </a:r>
            <a:r>
              <a:rPr lang="en-US" altLang="zh-CN" sz="2800" dirty="0"/>
              <a:t>10000H~100FFH</a:t>
            </a:r>
            <a:r>
              <a:rPr lang="zh-CN" altLang="en-US" sz="2800" dirty="0"/>
              <a:t>的内存单元组成一个段，该段的起始地址（ 基础地址）为</a:t>
            </a:r>
            <a:r>
              <a:rPr lang="en-US" altLang="zh-CN" sz="2800" dirty="0"/>
              <a:t>10000H</a:t>
            </a:r>
            <a:r>
              <a:rPr lang="zh-CN" altLang="en-US" sz="2800" dirty="0"/>
              <a:t>，段地址为</a:t>
            </a:r>
            <a:r>
              <a:rPr lang="en-US" altLang="zh-CN" sz="2800" dirty="0"/>
              <a:t>1000H</a:t>
            </a:r>
            <a:r>
              <a:rPr lang="zh-CN" altLang="en-US" sz="2800" dirty="0"/>
              <a:t>，大小为</a:t>
            </a:r>
            <a:r>
              <a:rPr lang="en-US" altLang="zh-CN" sz="2800" dirty="0"/>
              <a:t>100H</a:t>
            </a:r>
            <a:r>
              <a:rPr lang="zh-CN" altLang="en-US" sz="2800" dirty="0"/>
              <a:t>。</a:t>
            </a:r>
          </a:p>
        </p:txBody>
      </p:sp>
      <p:pic>
        <p:nvPicPr>
          <p:cNvPr id="146436" name="Picture 4">
            <a:extLst>
              <a:ext uri="{FF2B5EF4-FFF2-40B4-BE49-F238E27FC236}">
                <a16:creationId xmlns:a16="http://schemas.microsoft.com/office/drawing/2014/main" id="{DD918D3C-C865-4D78-9167-34256852E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074517"/>
            <a:ext cx="4320480" cy="416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checkerboard(across)">
                                      <p:cBhvr>
                                        <p:cTn id="7" dur="500"/>
                                        <p:tgtEl>
                                          <p:spTgt spid="146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886BA6E-9F66-472E-91FB-6F156186BBAE}"/>
              </a:ext>
            </a:extLst>
          </p:cNvPr>
          <p:cNvSpPr>
            <a:spLocks noGrp="1" noChangeArrowheads="1"/>
          </p:cNvSpPr>
          <p:nvPr>
            <p:ph type="title"/>
          </p:nvPr>
        </p:nvSpPr>
        <p:spPr/>
        <p:txBody>
          <a:bodyPr/>
          <a:lstStyle/>
          <a:p>
            <a:r>
              <a:rPr lang="zh-CN" altLang="en-US" dirty="0"/>
              <a:t>段的概念</a:t>
            </a:r>
          </a:p>
        </p:txBody>
      </p:sp>
      <p:sp>
        <p:nvSpPr>
          <p:cNvPr id="147459" name="Rectangle 3">
            <a:extLst>
              <a:ext uri="{FF2B5EF4-FFF2-40B4-BE49-F238E27FC236}">
                <a16:creationId xmlns:a16="http://schemas.microsoft.com/office/drawing/2014/main" id="{A271EC5A-84F3-46C3-A022-C928E5926582}"/>
              </a:ext>
            </a:extLst>
          </p:cNvPr>
          <p:cNvSpPr>
            <a:spLocks noGrp="1" noChangeArrowheads="1"/>
          </p:cNvSpPr>
          <p:nvPr>
            <p:ph type="body" idx="1"/>
          </p:nvPr>
        </p:nvSpPr>
        <p:spPr>
          <a:xfrm>
            <a:off x="-197937" y="5129213"/>
            <a:ext cx="9309546" cy="1728787"/>
          </a:xfrm>
        </p:spPr>
        <p:txBody>
          <a:bodyPr/>
          <a:lstStyle/>
          <a:p>
            <a:pPr>
              <a:lnSpc>
                <a:spcPct val="90000"/>
              </a:lnSpc>
            </a:pPr>
            <a:r>
              <a:rPr lang="zh-CN" altLang="en-US" sz="2800" dirty="0"/>
              <a:t>我们也可以认为地址</a:t>
            </a:r>
            <a:r>
              <a:rPr lang="en-US" altLang="zh-CN" sz="2800" dirty="0"/>
              <a:t>10000H~1007FH</a:t>
            </a:r>
            <a:r>
              <a:rPr lang="zh-CN" altLang="en-US" sz="2800" dirty="0"/>
              <a:t>、</a:t>
            </a:r>
            <a:r>
              <a:rPr lang="en-US" altLang="zh-CN" sz="2800" dirty="0"/>
              <a:t>10080H~100FFH </a:t>
            </a:r>
            <a:r>
              <a:rPr lang="zh-CN" altLang="en-US" sz="2800" dirty="0"/>
              <a:t>的内存单元组成两个段，它们的起始地址（ 基础地址 ）为</a:t>
            </a:r>
            <a:r>
              <a:rPr lang="en-US" altLang="zh-CN" sz="2800" dirty="0"/>
              <a:t>10000H</a:t>
            </a:r>
            <a:r>
              <a:rPr lang="zh-CN" altLang="en-US" sz="2800" dirty="0"/>
              <a:t>和</a:t>
            </a:r>
            <a:r>
              <a:rPr lang="en-US" altLang="zh-CN" sz="2800" dirty="0"/>
              <a:t>10080H</a:t>
            </a:r>
            <a:r>
              <a:rPr lang="zh-CN" altLang="en-US" sz="2800" dirty="0"/>
              <a:t>，段地址为：</a:t>
            </a:r>
            <a:r>
              <a:rPr lang="en-US" altLang="zh-CN" sz="2800" dirty="0"/>
              <a:t>1000H  </a:t>
            </a:r>
            <a:r>
              <a:rPr lang="zh-CN" altLang="en-US" sz="2800" dirty="0"/>
              <a:t>和</a:t>
            </a:r>
            <a:r>
              <a:rPr lang="en-US" altLang="zh-CN" sz="2800" dirty="0"/>
              <a:t>1008H</a:t>
            </a:r>
            <a:r>
              <a:rPr lang="zh-CN" altLang="en-US" sz="2800" dirty="0"/>
              <a:t>，大小都为</a:t>
            </a:r>
            <a:r>
              <a:rPr lang="en-US" altLang="zh-CN" sz="2800" dirty="0"/>
              <a:t>80H</a:t>
            </a:r>
            <a:r>
              <a:rPr lang="zh-CN" altLang="en-US" sz="2800" dirty="0"/>
              <a:t>。</a:t>
            </a:r>
          </a:p>
        </p:txBody>
      </p:sp>
      <p:pic>
        <p:nvPicPr>
          <p:cNvPr id="147460" name="Picture 4">
            <a:extLst>
              <a:ext uri="{FF2B5EF4-FFF2-40B4-BE49-F238E27FC236}">
                <a16:creationId xmlns:a16="http://schemas.microsoft.com/office/drawing/2014/main" id="{6BB195B2-7C55-4CAE-A6EC-2CF538F64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046" y="981075"/>
            <a:ext cx="4359202" cy="416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checkerboard(across)">
                                      <p:cBhvr>
                                        <p:cTn id="7" dur="500"/>
                                        <p:tgtEl>
                                          <p:spTgt spid="147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E71EC-ACD6-4989-9603-A4B9E7EEABD4}"/>
              </a:ext>
            </a:extLst>
          </p:cNvPr>
          <p:cNvSpPr>
            <a:spLocks noGrp="1"/>
          </p:cNvSpPr>
          <p:nvPr>
            <p:ph type="title"/>
          </p:nvPr>
        </p:nvSpPr>
        <p:spPr/>
        <p:txBody>
          <a:bodyPr/>
          <a:lstStyle/>
          <a:p>
            <a:r>
              <a:rPr lang="zh-CN" altLang="en-US" dirty="0"/>
              <a:t>段的概念</a:t>
            </a:r>
          </a:p>
        </p:txBody>
      </p:sp>
      <p:sp>
        <p:nvSpPr>
          <p:cNvPr id="3" name="内容占位符 2">
            <a:extLst>
              <a:ext uri="{FF2B5EF4-FFF2-40B4-BE49-F238E27FC236}">
                <a16:creationId xmlns:a16="http://schemas.microsoft.com/office/drawing/2014/main" id="{CD463629-4B3F-4189-BD1F-A0802196AE89}"/>
              </a:ext>
            </a:extLst>
          </p:cNvPr>
          <p:cNvSpPr>
            <a:spLocks noGrp="1"/>
          </p:cNvSpPr>
          <p:nvPr>
            <p:ph idx="1"/>
          </p:nvPr>
        </p:nvSpPr>
        <p:spPr>
          <a:xfrm>
            <a:off x="457200" y="1268413"/>
            <a:ext cx="8229600" cy="2952675"/>
          </a:xfrm>
        </p:spPr>
        <p:txBody>
          <a:bodyPr/>
          <a:lstStyle/>
          <a:p>
            <a:r>
              <a:rPr lang="zh-CN" altLang="en-US" sz="2800" dirty="0"/>
              <a:t>在</a:t>
            </a:r>
            <a:r>
              <a:rPr lang="en-US" altLang="zh-CN" sz="2800" dirty="0"/>
              <a:t>8086PC</a:t>
            </a:r>
            <a:r>
              <a:rPr lang="zh-CN" altLang="en-US" sz="2800" dirty="0"/>
              <a:t>机中，存储单元的地址用两个元素来描述。即段地址和偏移地址。</a:t>
            </a:r>
          </a:p>
          <a:p>
            <a:r>
              <a:rPr lang="zh-CN" altLang="en-US" sz="2800" dirty="0">
                <a:latin typeface="Arial" panose="020B0604020202020204" pitchFamily="34" charset="0"/>
              </a:rPr>
              <a:t>“</a:t>
            </a:r>
            <a:r>
              <a:rPr lang="zh-CN" altLang="en-US" sz="2800" dirty="0"/>
              <a:t>数据在</a:t>
            </a:r>
            <a:r>
              <a:rPr lang="en-US" altLang="zh-CN" sz="2800" dirty="0"/>
              <a:t>21F60H</a:t>
            </a:r>
            <a:r>
              <a:rPr lang="zh-CN" altLang="en-US" sz="2800" dirty="0"/>
              <a:t>内存单元中。</a:t>
            </a:r>
            <a:r>
              <a:rPr lang="zh-CN" altLang="en-US" sz="2800" dirty="0">
                <a:latin typeface="Arial" panose="020B0604020202020204" pitchFamily="34" charset="0"/>
              </a:rPr>
              <a:t>”</a:t>
            </a:r>
            <a:r>
              <a:rPr lang="zh-CN" altLang="en-US" sz="2800" dirty="0"/>
              <a:t>对于</a:t>
            </a:r>
            <a:r>
              <a:rPr lang="en-US" altLang="zh-CN" sz="2800" dirty="0"/>
              <a:t>8086PC</a:t>
            </a:r>
            <a:r>
              <a:rPr lang="zh-CN" altLang="en-US" sz="2800" dirty="0"/>
              <a:t>机的两种描述：</a:t>
            </a:r>
          </a:p>
          <a:p>
            <a:pPr lvl="1"/>
            <a:r>
              <a:rPr lang="zh-CN" altLang="en-US" sz="2400" dirty="0"/>
              <a:t>（</a:t>
            </a:r>
            <a:r>
              <a:rPr lang="en-US" altLang="zh-CN" sz="2400" dirty="0"/>
              <a:t>a</a:t>
            </a:r>
            <a:r>
              <a:rPr lang="zh-CN" altLang="en-US" sz="2400" dirty="0"/>
              <a:t>）数据存在内存</a:t>
            </a:r>
            <a:r>
              <a:rPr lang="en-US" altLang="zh-CN" sz="2400" dirty="0"/>
              <a:t>2000:1F60</a:t>
            </a:r>
            <a:r>
              <a:rPr lang="zh-CN" altLang="en-US" sz="2400" dirty="0"/>
              <a:t>单元中；</a:t>
            </a:r>
          </a:p>
          <a:p>
            <a:pPr lvl="1"/>
            <a:r>
              <a:rPr lang="zh-CN" altLang="en-US" sz="2400" dirty="0"/>
              <a:t>（</a:t>
            </a:r>
            <a:r>
              <a:rPr lang="en-US" altLang="zh-CN" sz="2400" dirty="0"/>
              <a:t>b</a:t>
            </a:r>
            <a:r>
              <a:rPr lang="zh-CN" altLang="en-US" sz="2400" dirty="0"/>
              <a:t>）数据存在内存的</a:t>
            </a:r>
            <a:r>
              <a:rPr lang="en-US" altLang="zh-CN" sz="2400" dirty="0"/>
              <a:t>2000</a:t>
            </a:r>
            <a:r>
              <a:rPr lang="zh-CN" altLang="en-US" sz="2400" dirty="0"/>
              <a:t>段中的</a:t>
            </a:r>
            <a:r>
              <a:rPr lang="en-US" altLang="zh-CN" sz="2400" dirty="0"/>
              <a:t>1F60H</a:t>
            </a:r>
            <a:r>
              <a:rPr lang="zh-CN" altLang="en-US" sz="2400" dirty="0"/>
              <a:t>单元中。</a:t>
            </a:r>
          </a:p>
          <a:p>
            <a:endParaRPr lang="zh-CN" altLang="en-US" dirty="0"/>
          </a:p>
        </p:txBody>
      </p:sp>
    </p:spTree>
    <p:extLst>
      <p:ext uri="{BB962C8B-B14F-4D97-AF65-F5344CB8AC3E}">
        <p14:creationId xmlns:p14="http://schemas.microsoft.com/office/powerpoint/2010/main" val="3977561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1EC3F7A0-8157-42F3-962E-3AFDF02B7E5F}"/>
              </a:ext>
            </a:extLst>
          </p:cNvPr>
          <p:cNvSpPr>
            <a:spLocks noGrp="1" noChangeArrowheads="1"/>
          </p:cNvSpPr>
          <p:nvPr>
            <p:ph type="body" idx="1"/>
          </p:nvPr>
        </p:nvSpPr>
        <p:spPr>
          <a:xfrm>
            <a:off x="437583" y="1124744"/>
            <a:ext cx="8268833" cy="4330824"/>
          </a:xfrm>
        </p:spPr>
        <p:txBody>
          <a:bodyPr/>
          <a:lstStyle/>
          <a:p>
            <a:pPr marL="0" indent="0">
              <a:lnSpc>
                <a:spcPct val="90000"/>
              </a:lnSpc>
              <a:buNone/>
            </a:pPr>
            <a:r>
              <a:rPr lang="zh-CN" altLang="en-US" dirty="0"/>
              <a:t>（</a:t>
            </a:r>
            <a:r>
              <a:rPr lang="en-US" altLang="zh-CN" dirty="0"/>
              <a:t>1</a:t>
            </a:r>
            <a:r>
              <a:rPr lang="zh-CN" altLang="en-US" dirty="0"/>
              <a:t>）观察下面的地址，有什么发现？</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endParaRPr lang="en-US" altLang="zh-CN" dirty="0"/>
          </a:p>
          <a:p>
            <a:pPr>
              <a:lnSpc>
                <a:spcPct val="90000"/>
              </a:lnSpc>
            </a:pPr>
            <a:endParaRPr lang="zh-CN" altLang="en-US" dirty="0"/>
          </a:p>
          <a:p>
            <a:pPr>
              <a:lnSpc>
                <a:spcPct val="90000"/>
              </a:lnSpc>
            </a:pPr>
            <a:r>
              <a:rPr lang="zh-CN" altLang="en-US" dirty="0"/>
              <a:t>结论：</a:t>
            </a:r>
            <a:r>
              <a:rPr lang="en-US" altLang="zh-CN" dirty="0"/>
              <a:t>CPU</a:t>
            </a:r>
            <a:r>
              <a:rPr lang="zh-CN" altLang="en-US" dirty="0"/>
              <a:t>可以用不同的段地址和偏移地址形成同一个物理地址。</a:t>
            </a:r>
          </a:p>
        </p:txBody>
      </p:sp>
      <p:sp>
        <p:nvSpPr>
          <p:cNvPr id="151554" name="Rectangle 2">
            <a:extLst>
              <a:ext uri="{FF2B5EF4-FFF2-40B4-BE49-F238E27FC236}">
                <a16:creationId xmlns:a16="http://schemas.microsoft.com/office/drawing/2014/main" id="{A08E8E82-1821-426E-9222-3E4999BD7140}"/>
              </a:ext>
            </a:extLst>
          </p:cNvPr>
          <p:cNvSpPr>
            <a:spLocks noGrp="1" noChangeArrowheads="1"/>
          </p:cNvSpPr>
          <p:nvPr>
            <p:ph type="title"/>
          </p:nvPr>
        </p:nvSpPr>
        <p:spPr/>
        <p:txBody>
          <a:bodyPr/>
          <a:lstStyle/>
          <a:p>
            <a:r>
              <a:rPr lang="zh-CN" altLang="en-US" dirty="0"/>
              <a:t>段的概念注意要点</a:t>
            </a:r>
          </a:p>
        </p:txBody>
      </p:sp>
      <p:pic>
        <p:nvPicPr>
          <p:cNvPr id="151556" name="Picture 4">
            <a:extLst>
              <a:ext uri="{FF2B5EF4-FFF2-40B4-BE49-F238E27FC236}">
                <a16:creationId xmlns:a16="http://schemas.microsoft.com/office/drawing/2014/main" id="{00527012-A500-4174-8170-367ECD236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4988798" cy="24482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2EA3EAE-6694-45BF-964C-A199023DFF11}"/>
              </a:ext>
            </a:extLst>
          </p:cNvPr>
          <p:cNvSpPr/>
          <p:nvPr/>
        </p:nvSpPr>
        <p:spPr>
          <a:xfrm>
            <a:off x="611560" y="5599237"/>
            <a:ext cx="8094856" cy="1077218"/>
          </a:xfrm>
          <a:prstGeom prst="rect">
            <a:avLst/>
          </a:prstGeom>
        </p:spPr>
        <p:txBody>
          <a:bodyPr wrap="square">
            <a:spAutoFit/>
          </a:bodyPr>
          <a:lstStyle/>
          <a:p>
            <a:pPr lvl="0"/>
            <a:r>
              <a:rPr lang="en-US" altLang="zh-CN" sz="3200" dirty="0">
                <a:solidFill>
                  <a:srgbClr val="000000"/>
                </a:solidFill>
                <a:latin typeface="+mj-ea"/>
                <a:ea typeface="楷体_GB2312"/>
              </a:rPr>
              <a:t>(2)</a:t>
            </a:r>
            <a:r>
              <a:rPr lang="zh-CN" altLang="en-US" sz="3200" dirty="0">
                <a:solidFill>
                  <a:srgbClr val="000000"/>
                </a:solidFill>
                <a:latin typeface="+mj-ea"/>
                <a:ea typeface="楷体_GB2312"/>
              </a:rPr>
              <a:t>段地址</a:t>
            </a:r>
            <a:r>
              <a:rPr lang="en-US" altLang="zh-CN" sz="3200" dirty="0">
                <a:solidFill>
                  <a:srgbClr val="000000"/>
                </a:solidFill>
                <a:latin typeface="+mj-ea"/>
                <a:ea typeface="楷体_GB2312"/>
              </a:rPr>
              <a:t>×16 </a:t>
            </a:r>
            <a:r>
              <a:rPr lang="zh-CN" altLang="en-US" sz="3200" dirty="0">
                <a:solidFill>
                  <a:srgbClr val="000000"/>
                </a:solidFill>
                <a:latin typeface="+mj-ea"/>
                <a:ea typeface="楷体_GB2312"/>
              </a:rPr>
              <a:t>必然是 </a:t>
            </a:r>
            <a:r>
              <a:rPr lang="en-US" altLang="zh-CN" sz="3200" dirty="0">
                <a:solidFill>
                  <a:srgbClr val="000000"/>
                </a:solidFill>
                <a:latin typeface="+mj-ea"/>
                <a:ea typeface="楷体_GB2312"/>
              </a:rPr>
              <a:t>16</a:t>
            </a:r>
            <a:r>
              <a:rPr lang="zh-CN" altLang="en-US" sz="3200" dirty="0">
                <a:solidFill>
                  <a:srgbClr val="000000"/>
                </a:solidFill>
                <a:latin typeface="+mj-ea"/>
                <a:ea typeface="楷体_GB2312"/>
              </a:rPr>
              <a:t>的倍数，所以一个段的起始地址也一定是</a:t>
            </a:r>
            <a:r>
              <a:rPr lang="en-US" altLang="zh-CN" sz="3200" dirty="0">
                <a:solidFill>
                  <a:srgbClr val="000000"/>
                </a:solidFill>
                <a:latin typeface="+mj-ea"/>
                <a:ea typeface="楷体_GB2312"/>
              </a:rPr>
              <a:t>16</a:t>
            </a:r>
            <a:r>
              <a:rPr lang="zh-CN" altLang="en-US" sz="3200" dirty="0">
                <a:solidFill>
                  <a:srgbClr val="000000"/>
                </a:solidFill>
                <a:latin typeface="+mj-ea"/>
                <a:ea typeface="楷体_GB2312"/>
              </a:rPr>
              <a:t>的倍数；</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13A9B-4B5E-4FBA-A2DB-9D81ED2115D3}"/>
              </a:ext>
            </a:extLst>
          </p:cNvPr>
          <p:cNvSpPr>
            <a:spLocks noGrp="1"/>
          </p:cNvSpPr>
          <p:nvPr>
            <p:ph type="title"/>
          </p:nvPr>
        </p:nvSpPr>
        <p:spPr/>
        <p:txBody>
          <a:bodyPr/>
          <a:lstStyle/>
          <a:p>
            <a:r>
              <a:rPr lang="en-US" altLang="zh-CN" dirty="0"/>
              <a:t>3. </a:t>
            </a:r>
            <a:r>
              <a:rPr lang="zh-CN" altLang="en-US" dirty="0"/>
              <a:t>代码相关寄存器</a:t>
            </a:r>
            <a:r>
              <a:rPr lang="en-US" altLang="zh-CN" dirty="0"/>
              <a:t>CS</a:t>
            </a:r>
            <a:r>
              <a:rPr lang="zh-CN" altLang="en-US" dirty="0"/>
              <a:t>和</a:t>
            </a:r>
            <a:r>
              <a:rPr lang="en-US" altLang="zh-CN" dirty="0"/>
              <a:t>IP</a:t>
            </a:r>
            <a:endParaRPr lang="zh-CN" altLang="en-US" dirty="0"/>
          </a:p>
        </p:txBody>
      </p:sp>
      <p:sp>
        <p:nvSpPr>
          <p:cNvPr id="3" name="内容占位符 2">
            <a:extLst>
              <a:ext uri="{FF2B5EF4-FFF2-40B4-BE49-F238E27FC236}">
                <a16:creationId xmlns:a16="http://schemas.microsoft.com/office/drawing/2014/main" id="{70F27816-447C-42AF-B173-186BB11148CB}"/>
              </a:ext>
            </a:extLst>
          </p:cNvPr>
          <p:cNvSpPr>
            <a:spLocks noGrp="1"/>
          </p:cNvSpPr>
          <p:nvPr>
            <p:ph idx="1"/>
          </p:nvPr>
        </p:nvSpPr>
        <p:spPr>
          <a:xfrm>
            <a:off x="457200" y="1124744"/>
            <a:ext cx="8229600" cy="4857750"/>
          </a:xfrm>
        </p:spPr>
        <p:txBody>
          <a:bodyPr/>
          <a:lstStyle/>
          <a:p>
            <a:r>
              <a:rPr lang="en-US" altLang="zh-CN" sz="2400" dirty="0"/>
              <a:t>CS</a:t>
            </a:r>
            <a:r>
              <a:rPr lang="zh-CN" altLang="en-US" sz="2400" dirty="0"/>
              <a:t>和</a:t>
            </a:r>
            <a:r>
              <a:rPr lang="en-US" altLang="zh-CN" sz="2400" dirty="0"/>
              <a:t>IP</a:t>
            </a:r>
            <a:r>
              <a:rPr lang="zh-CN" altLang="en-US" sz="2400" dirty="0"/>
              <a:t>是</a:t>
            </a:r>
            <a:r>
              <a:rPr lang="en-US" altLang="zh-CN" sz="2400" dirty="0"/>
              <a:t>8086CPU</a:t>
            </a:r>
            <a:r>
              <a:rPr lang="zh-CN" altLang="en-US" sz="2400" dirty="0"/>
              <a:t>中最关键的寄存器，它们指示了</a:t>
            </a:r>
            <a:r>
              <a:rPr lang="en-US" altLang="zh-CN" sz="2400" dirty="0"/>
              <a:t>CPU</a:t>
            </a:r>
            <a:r>
              <a:rPr lang="zh-CN" altLang="en-US" sz="2400" dirty="0"/>
              <a:t>当前要读取指令的地址。</a:t>
            </a:r>
          </a:p>
          <a:p>
            <a:pPr>
              <a:buFont typeface="Wingdings" panose="05000000000000000000" pitchFamily="2" charset="2"/>
              <a:buNone/>
            </a:pPr>
            <a:r>
              <a:rPr lang="zh-CN" altLang="en-US" sz="2400" dirty="0"/>
              <a:t>    </a:t>
            </a:r>
            <a:r>
              <a:rPr lang="en-US" altLang="zh-CN" sz="2400" dirty="0"/>
              <a:t>CS</a:t>
            </a:r>
            <a:r>
              <a:rPr lang="zh-CN" altLang="en-US" sz="2400" dirty="0"/>
              <a:t>为代码段寄存器；    </a:t>
            </a:r>
            <a:r>
              <a:rPr lang="en-US" altLang="zh-CN" sz="2400" dirty="0"/>
              <a:t>IP</a:t>
            </a:r>
            <a:r>
              <a:rPr lang="zh-CN" altLang="en-US" sz="2400" dirty="0"/>
              <a:t>为指令指针寄存器。</a:t>
            </a:r>
          </a:p>
          <a:p>
            <a:endParaRPr lang="zh-CN" altLang="en-US" dirty="0"/>
          </a:p>
        </p:txBody>
      </p:sp>
      <p:pic>
        <p:nvPicPr>
          <p:cNvPr id="4" name="内容占位符 3" descr="寄存器">
            <a:extLst>
              <a:ext uri="{FF2B5EF4-FFF2-40B4-BE49-F238E27FC236}">
                <a16:creationId xmlns:a16="http://schemas.microsoft.com/office/drawing/2014/main" id="{4F290E10-A975-4985-A89E-6AF960BA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75" y="2348880"/>
            <a:ext cx="5881012" cy="45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519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88BA8B0-CBC3-4F17-8D4A-9371789AF0CF}"/>
              </a:ext>
            </a:extLst>
          </p:cNvPr>
          <p:cNvSpPr>
            <a:spLocks noGrp="1" noChangeArrowheads="1"/>
          </p:cNvSpPr>
          <p:nvPr>
            <p:ph type="title"/>
          </p:nvPr>
        </p:nvSpPr>
        <p:spPr/>
        <p:txBody>
          <a:bodyPr/>
          <a:lstStyle/>
          <a:p>
            <a:r>
              <a:rPr lang="en-US" altLang="zh-CN" sz="4000"/>
              <a:t>8086PC</a:t>
            </a:r>
            <a:r>
              <a:rPr lang="zh-CN" altLang="en-US" sz="4000"/>
              <a:t>读取和执行指令相关部件</a:t>
            </a:r>
          </a:p>
        </p:txBody>
      </p:sp>
      <p:sp>
        <p:nvSpPr>
          <p:cNvPr id="83971" name="Rectangle 3">
            <a:extLst>
              <a:ext uri="{FF2B5EF4-FFF2-40B4-BE49-F238E27FC236}">
                <a16:creationId xmlns:a16="http://schemas.microsoft.com/office/drawing/2014/main" id="{2A5433B6-10AB-4774-9632-CF9D0DE0EB67}"/>
              </a:ext>
            </a:extLst>
          </p:cNvPr>
          <p:cNvSpPr>
            <a:spLocks noGrp="1" noChangeArrowheads="1"/>
          </p:cNvSpPr>
          <p:nvPr>
            <p:ph type="body" idx="1"/>
          </p:nvPr>
        </p:nvSpPr>
        <p:spPr>
          <a:xfrm>
            <a:off x="755576" y="5445125"/>
            <a:ext cx="7772400" cy="1008063"/>
          </a:xfrm>
        </p:spPr>
        <p:txBody>
          <a:bodyPr/>
          <a:lstStyle/>
          <a:p>
            <a:pPr marL="0" indent="0" algn="ctr">
              <a:lnSpc>
                <a:spcPct val="90000"/>
              </a:lnSpc>
              <a:buNone/>
            </a:pPr>
            <a:r>
              <a:rPr lang="en-US" altLang="zh-CN" sz="2800" dirty="0"/>
              <a:t>8086PC</a:t>
            </a:r>
            <a:r>
              <a:rPr lang="zh-CN" altLang="en-US" sz="2800" dirty="0"/>
              <a:t>读取和执行指令演示</a:t>
            </a:r>
          </a:p>
        </p:txBody>
      </p:sp>
      <p:pic>
        <p:nvPicPr>
          <p:cNvPr id="83973" name="Picture 5">
            <a:extLst>
              <a:ext uri="{FF2B5EF4-FFF2-40B4-BE49-F238E27FC236}">
                <a16:creationId xmlns:a16="http://schemas.microsoft.com/office/drawing/2014/main" id="{DD998091-39AF-4B07-AB56-34DFE3145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24744"/>
            <a:ext cx="9119468" cy="41764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0941E27B-F1DD-4E7F-8D6E-3EBAFE13C899}"/>
              </a:ext>
            </a:extLst>
          </p:cNvPr>
          <p:cNvSpPr>
            <a:spLocks noGrp="1" noChangeArrowheads="1"/>
          </p:cNvSpPr>
          <p:nvPr>
            <p:ph type="title"/>
          </p:nvPr>
        </p:nvSpPr>
        <p:spPr/>
        <p:txBody>
          <a:bodyPr/>
          <a:lstStyle/>
          <a:p>
            <a:r>
              <a:rPr lang="en-US" altLang="zh-CN" sz="4000"/>
              <a:t>8086PC</a:t>
            </a:r>
            <a:r>
              <a:rPr lang="zh-CN" altLang="en-US" sz="4000"/>
              <a:t>工作过程的简要描述</a:t>
            </a:r>
          </a:p>
        </p:txBody>
      </p:sp>
      <p:sp>
        <p:nvSpPr>
          <p:cNvPr id="157699" name="Rectangle 3">
            <a:extLst>
              <a:ext uri="{FF2B5EF4-FFF2-40B4-BE49-F238E27FC236}">
                <a16:creationId xmlns:a16="http://schemas.microsoft.com/office/drawing/2014/main" id="{FC7607E0-FA60-43A5-9E43-E2E8BB62CF8C}"/>
              </a:ext>
            </a:extLst>
          </p:cNvPr>
          <p:cNvSpPr>
            <a:spLocks noGrp="1" noChangeArrowheads="1"/>
          </p:cNvSpPr>
          <p:nvPr>
            <p:ph type="body" idx="1"/>
          </p:nvPr>
        </p:nvSpPr>
        <p:spPr>
          <a:xfrm>
            <a:off x="179512" y="1989138"/>
            <a:ext cx="8712967" cy="4114800"/>
          </a:xfrm>
        </p:spPr>
        <p:txBody>
          <a:bodyPr/>
          <a:lstStyle/>
          <a:p>
            <a:pPr marL="0" indent="0">
              <a:buNone/>
            </a:pPr>
            <a:r>
              <a:rPr lang="zh-CN" altLang="en-US" dirty="0"/>
              <a:t>（</a:t>
            </a:r>
            <a:r>
              <a:rPr lang="en-US" altLang="zh-CN" dirty="0"/>
              <a:t>1</a:t>
            </a:r>
            <a:r>
              <a:rPr lang="zh-CN" altLang="en-US" dirty="0"/>
              <a:t>）从</a:t>
            </a:r>
            <a:r>
              <a:rPr lang="en-US" altLang="zh-CN" sz="4400" dirty="0">
                <a:solidFill>
                  <a:srgbClr val="00B0F0"/>
                </a:solidFill>
              </a:rPr>
              <a:t>CS:IP</a:t>
            </a:r>
            <a:r>
              <a:rPr lang="zh-CN" altLang="en-US" dirty="0"/>
              <a:t>指向内存单元读取指令，读取的指令进入指令缓冲器；</a:t>
            </a:r>
          </a:p>
          <a:p>
            <a:pPr marL="0" indent="0">
              <a:buNone/>
            </a:pPr>
            <a:r>
              <a:rPr lang="zh-CN" altLang="en-US" dirty="0"/>
              <a:t>（</a:t>
            </a:r>
            <a:r>
              <a:rPr lang="en-US" altLang="zh-CN" dirty="0"/>
              <a:t>2</a:t>
            </a:r>
            <a:r>
              <a:rPr lang="zh-CN" altLang="en-US" dirty="0"/>
              <a:t>）</a:t>
            </a:r>
            <a:r>
              <a:rPr lang="en-US" altLang="zh-CN" dirty="0"/>
              <a:t>IP = IP + </a:t>
            </a:r>
            <a:r>
              <a:rPr lang="zh-CN" altLang="en-US" dirty="0"/>
              <a:t>所读取指令的长度，从而指向下一条指令；</a:t>
            </a:r>
          </a:p>
          <a:p>
            <a:pPr marL="0" indent="0">
              <a:buNone/>
            </a:pPr>
            <a:r>
              <a:rPr lang="zh-CN" altLang="en-US" dirty="0"/>
              <a:t>（</a:t>
            </a:r>
            <a:r>
              <a:rPr lang="en-US" altLang="zh-CN" dirty="0"/>
              <a:t>3</a:t>
            </a:r>
            <a:r>
              <a:rPr lang="zh-CN" altLang="en-US" dirty="0"/>
              <a:t>）执行指令。 转到步骤 （</a:t>
            </a:r>
            <a:r>
              <a:rPr lang="en-US" altLang="zh-CN" dirty="0"/>
              <a:t>1</a:t>
            </a:r>
            <a:r>
              <a:rPr lang="zh-CN" altLang="en-US" dirty="0"/>
              <a:t>），重复这个过程。</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689153">
            <a:extLst>
              <a:ext uri="{FF2B5EF4-FFF2-40B4-BE49-F238E27FC236}">
                <a16:creationId xmlns:a16="http://schemas.microsoft.com/office/drawing/2014/main" id="{1483C8E2-3F59-40AD-8111-5FD84E6A33C5}"/>
              </a:ext>
            </a:extLst>
          </p:cNvPr>
          <p:cNvSpPr>
            <a:spLocks noGrp="1" noChangeArrowheads="1"/>
          </p:cNvSpPr>
          <p:nvPr>
            <p:ph type="title"/>
          </p:nvPr>
        </p:nvSpPr>
        <p:spPr>
          <a:xfrm>
            <a:off x="107504" y="274638"/>
            <a:ext cx="8579296" cy="706437"/>
          </a:xfrm>
        </p:spPr>
        <p:txBody>
          <a:bodyPr/>
          <a:lstStyle/>
          <a:p>
            <a:r>
              <a:rPr lang="zh-CN" altLang="en-US" sz="3200" dirty="0"/>
              <a:t>回顾</a:t>
            </a:r>
            <a:r>
              <a:rPr lang="en-US" altLang="zh-CN" sz="3200" noProof="1">
                <a:sym typeface="+mn-ea"/>
              </a:rPr>
              <a:t>Von Neumann</a:t>
            </a:r>
            <a:r>
              <a:rPr lang="zh-CN" altLang="en-US" sz="3200" noProof="1">
                <a:sym typeface="+mn-ea"/>
              </a:rPr>
              <a:t>机</a:t>
            </a:r>
            <a:r>
              <a:rPr lang="zh-CN" altLang="en-US" sz="3200" dirty="0"/>
              <a:t>计算的执行过程</a:t>
            </a:r>
          </a:p>
        </p:txBody>
      </p:sp>
      <p:sp>
        <p:nvSpPr>
          <p:cNvPr id="10242" name="Text Placeholder 689154">
            <a:extLst>
              <a:ext uri="{FF2B5EF4-FFF2-40B4-BE49-F238E27FC236}">
                <a16:creationId xmlns:a16="http://schemas.microsoft.com/office/drawing/2014/main" id="{EF7EF2C9-41CF-4A7A-AC69-C8940BC65DF2}"/>
              </a:ext>
            </a:extLst>
          </p:cNvPr>
          <p:cNvSpPr>
            <a:spLocks noGrp="1" noChangeArrowheads="1"/>
          </p:cNvSpPr>
          <p:nvPr>
            <p:ph idx="1"/>
          </p:nvPr>
        </p:nvSpPr>
        <p:spPr>
          <a:xfrm>
            <a:off x="457200" y="1052513"/>
            <a:ext cx="8229600" cy="4857750"/>
          </a:xfrm>
        </p:spPr>
        <p:txBody>
          <a:bodyPr/>
          <a:lstStyle/>
          <a:p>
            <a:r>
              <a:rPr lang="zh-CN" altLang="en-US" sz="2800"/>
              <a:t>取指</a:t>
            </a:r>
          </a:p>
          <a:p>
            <a:pPr lvl="1"/>
            <a:r>
              <a:rPr lang="zh-CN" altLang="en-US" sz="2400"/>
              <a:t>根据</a:t>
            </a:r>
            <a:r>
              <a:rPr lang="en-US" altLang="zh-CN" sz="2400"/>
              <a:t>PC</a:t>
            </a:r>
            <a:r>
              <a:rPr lang="zh-CN" altLang="en-US" sz="2400"/>
              <a:t>访存读取当前要执行的指令</a:t>
            </a:r>
          </a:p>
          <a:p>
            <a:pPr lvl="1"/>
            <a:r>
              <a:rPr lang="en-US" altLang="zh-CN" sz="2400"/>
              <a:t>PC</a:t>
            </a:r>
            <a:r>
              <a:rPr lang="zh-CN" altLang="en-US" sz="2400"/>
              <a:t>＋</a:t>
            </a:r>
            <a:r>
              <a:rPr lang="en-US" altLang="zh-CN" sz="2400"/>
              <a:t>1</a:t>
            </a:r>
          </a:p>
          <a:p>
            <a:r>
              <a:rPr lang="zh-CN" altLang="en-US" sz="2800"/>
              <a:t>译码</a:t>
            </a:r>
          </a:p>
          <a:p>
            <a:pPr lvl="1"/>
            <a:r>
              <a:rPr lang="zh-CN" altLang="en-US" sz="2400"/>
              <a:t>识别指令字中的操作类型，产生相应的控制信号</a:t>
            </a:r>
          </a:p>
          <a:p>
            <a:r>
              <a:rPr lang="zh-CN" altLang="en-US" sz="2800"/>
              <a:t>取操作数</a:t>
            </a:r>
          </a:p>
          <a:p>
            <a:pPr lvl="1"/>
            <a:r>
              <a:rPr lang="zh-CN" altLang="en-US" sz="2400"/>
              <a:t>根据指令字的地址域访存</a:t>
            </a:r>
          </a:p>
          <a:p>
            <a:r>
              <a:rPr lang="zh-CN" altLang="en-US" sz="2800"/>
              <a:t>执行</a:t>
            </a:r>
          </a:p>
          <a:p>
            <a:r>
              <a:rPr lang="zh-CN" altLang="en-US" sz="2800"/>
              <a:t>写回</a:t>
            </a:r>
          </a:p>
        </p:txBody>
      </p:sp>
      <p:graphicFrame>
        <p:nvGraphicFramePr>
          <p:cNvPr id="147459" name="Object 4">
            <a:extLst>
              <a:ext uri="{FF2B5EF4-FFF2-40B4-BE49-F238E27FC236}">
                <a16:creationId xmlns:a16="http://schemas.microsoft.com/office/drawing/2014/main" id="{E8B914A8-EAAB-41A4-A519-25FFD3EC79DF}"/>
              </a:ext>
            </a:extLst>
          </p:cNvPr>
          <p:cNvGraphicFramePr>
            <a:graphicFrameLocks noChangeAspect="1"/>
          </p:cNvGraphicFramePr>
          <p:nvPr/>
        </p:nvGraphicFramePr>
        <p:xfrm>
          <a:off x="5037138" y="3540125"/>
          <a:ext cx="4089400" cy="3290888"/>
        </p:xfrm>
        <a:graphic>
          <a:graphicData uri="http://schemas.openxmlformats.org/presentationml/2006/ole">
            <mc:AlternateContent xmlns:mc="http://schemas.openxmlformats.org/markup-compatibility/2006">
              <mc:Choice xmlns:v="urn:schemas-microsoft-com:vml" Requires="v">
                <p:oleObj spid="_x0000_s97727" r:id="rId3" imgW="5563377" imgH="4476190" progId="Paint.Picture">
                  <p:embed/>
                </p:oleObj>
              </mc:Choice>
              <mc:Fallback>
                <p:oleObj r:id="rId3" imgW="5563377" imgH="4476190" progId="Paint.Picture">
                  <p:embed/>
                  <p:pic>
                    <p:nvPicPr>
                      <p:cNvPr id="147459" name="Object 4">
                        <a:extLst>
                          <a:ext uri="{FF2B5EF4-FFF2-40B4-BE49-F238E27FC236}">
                            <a16:creationId xmlns:a16="http://schemas.microsoft.com/office/drawing/2014/main" id="{E8B914A8-EAAB-41A4-A519-25FFD3EC7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138" y="3540125"/>
                        <a:ext cx="40894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6797039-7CC2-4784-85B1-1CE9711EB17A}"/>
              </a:ext>
            </a:extLst>
          </p:cNvPr>
          <p:cNvSpPr/>
          <p:nvPr/>
        </p:nvSpPr>
        <p:spPr>
          <a:xfrm>
            <a:off x="5868988" y="1989138"/>
            <a:ext cx="1727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指令</a:t>
            </a:r>
            <a:endParaRPr lang="zh-CN" altLang="en-US"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7BC16ECE-8AAB-4224-96E4-B3AE8252AD75}"/>
              </a:ext>
            </a:extLst>
          </p:cNvPr>
          <p:cNvSpPr/>
          <p:nvPr/>
        </p:nvSpPr>
        <p:spPr>
          <a:xfrm>
            <a:off x="7850188" y="2819400"/>
            <a:ext cx="12763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控制</a:t>
            </a:r>
            <a:endParaRPr lang="zh-CN" altLang="en-US" b="1" noProof="1">
              <a:solidFill>
                <a:srgbClr val="C00000"/>
              </a:solidFill>
              <a:latin typeface="Arial" panose="020B0604020202020204" pitchFamily="34" charset="0"/>
              <a:ea typeface="楷体_GB2312" charset="0"/>
            </a:endParaRPr>
          </a:p>
        </p:txBody>
      </p:sp>
      <p:sp>
        <p:nvSpPr>
          <p:cNvPr id="4" name="环形箭头 3">
            <a:extLst>
              <a:ext uri="{FF2B5EF4-FFF2-40B4-BE49-F238E27FC236}">
                <a16:creationId xmlns:a16="http://schemas.microsoft.com/office/drawing/2014/main" id="{4A4EBAC8-9ACC-4DAE-8458-4F7BFE80B59F}"/>
              </a:ext>
            </a:extLst>
          </p:cNvPr>
          <p:cNvSpPr/>
          <p:nvPr/>
        </p:nvSpPr>
        <p:spPr>
          <a:xfrm rot="2280000">
            <a:off x="7281863" y="1300163"/>
            <a:ext cx="165576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5" name="环形箭头 4">
            <a:extLst>
              <a:ext uri="{FF2B5EF4-FFF2-40B4-BE49-F238E27FC236}">
                <a16:creationId xmlns:a16="http://schemas.microsoft.com/office/drawing/2014/main" id="{0A54B4EC-A1B2-46EB-B9CA-99BAB8D5B2FD}"/>
              </a:ext>
            </a:extLst>
          </p:cNvPr>
          <p:cNvSpPr/>
          <p:nvPr/>
        </p:nvSpPr>
        <p:spPr>
          <a:xfrm rot="7380000">
            <a:off x="7496176" y="3025775"/>
            <a:ext cx="1657350"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6" name="环形箭头 5">
            <a:extLst>
              <a:ext uri="{FF2B5EF4-FFF2-40B4-BE49-F238E27FC236}">
                <a16:creationId xmlns:a16="http://schemas.microsoft.com/office/drawing/2014/main" id="{81BEEC21-055A-4C0E-8413-C69506BCE370}"/>
              </a:ext>
            </a:extLst>
          </p:cNvPr>
          <p:cNvSpPr/>
          <p:nvPr/>
        </p:nvSpPr>
        <p:spPr>
          <a:xfrm rot="5400000">
            <a:off x="7190581" y="5226844"/>
            <a:ext cx="1655763"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7" name="环形箭头 6">
            <a:extLst>
              <a:ext uri="{FF2B5EF4-FFF2-40B4-BE49-F238E27FC236}">
                <a16:creationId xmlns:a16="http://schemas.microsoft.com/office/drawing/2014/main" id="{CF58131F-40BD-40E2-9453-CC5C37D83D81}"/>
              </a:ext>
            </a:extLst>
          </p:cNvPr>
          <p:cNvSpPr/>
          <p:nvPr/>
        </p:nvSpPr>
        <p:spPr>
          <a:xfrm rot="13620000">
            <a:off x="4622007" y="5022056"/>
            <a:ext cx="162401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9" name="椭圆 8">
            <a:extLst>
              <a:ext uri="{FF2B5EF4-FFF2-40B4-BE49-F238E27FC236}">
                <a16:creationId xmlns:a16="http://schemas.microsoft.com/office/drawing/2014/main" id="{B8A77975-45D0-4A7D-933A-1E9BA1EBEFCF}"/>
              </a:ext>
            </a:extLst>
          </p:cNvPr>
          <p:cNvSpPr/>
          <p:nvPr/>
        </p:nvSpPr>
        <p:spPr>
          <a:xfrm>
            <a:off x="5407025" y="5454650"/>
            <a:ext cx="2603500" cy="719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加法、乘法、除法</a:t>
            </a:r>
            <a:r>
              <a:rPr lang="en-US" altLang="zh-CN" b="1" noProof="1">
                <a:solidFill>
                  <a:srgbClr val="C00000"/>
                </a:solidFill>
                <a:latin typeface="Arial" panose="020B0604020202020204" pitchFamily="34" charset="0"/>
                <a:cs typeface="楷体_GB2312" charset="0"/>
              </a:rPr>
              <a:t>......</a:t>
            </a:r>
            <a:endParaRPr lang="en-US" altLang="zh-CN" b="1" noProof="1">
              <a:solidFill>
                <a:srgbClr val="C00000"/>
              </a:solidFill>
              <a:latin typeface="Arial" panose="020B0604020202020204" pitchFamily="34" charset="0"/>
              <a:ea typeface="楷体_GB2312" charset="0"/>
            </a:endParaRPr>
          </a:p>
        </p:txBody>
      </p:sp>
    </p:spTree>
    <p:extLst>
      <p:ext uri="{BB962C8B-B14F-4D97-AF65-F5344CB8AC3E}">
        <p14:creationId xmlns:p14="http://schemas.microsoft.com/office/powerpoint/2010/main" val="35612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BA3CB89-CD45-41EF-98B0-7024B336F89C}"/>
              </a:ext>
            </a:extLst>
          </p:cNvPr>
          <p:cNvSpPr>
            <a:spLocks noGrp="1" noChangeArrowheads="1"/>
          </p:cNvSpPr>
          <p:nvPr>
            <p:ph type="title"/>
          </p:nvPr>
        </p:nvSpPr>
        <p:spPr/>
        <p:txBody>
          <a:bodyPr/>
          <a:lstStyle/>
          <a:p>
            <a:r>
              <a:rPr lang="en-US" altLang="zh-CN" sz="4000"/>
              <a:t>8086PC</a:t>
            </a:r>
            <a:r>
              <a:rPr lang="zh-CN" altLang="en-US" sz="4000"/>
              <a:t>工作过程的简要描述</a:t>
            </a:r>
          </a:p>
        </p:txBody>
      </p:sp>
      <p:sp>
        <p:nvSpPr>
          <p:cNvPr id="158723" name="Rectangle 3">
            <a:extLst>
              <a:ext uri="{FF2B5EF4-FFF2-40B4-BE49-F238E27FC236}">
                <a16:creationId xmlns:a16="http://schemas.microsoft.com/office/drawing/2014/main" id="{3A2CC010-FC7E-4918-81BC-6A6FFBCA4815}"/>
              </a:ext>
            </a:extLst>
          </p:cNvPr>
          <p:cNvSpPr>
            <a:spLocks noGrp="1" noChangeArrowheads="1"/>
          </p:cNvSpPr>
          <p:nvPr>
            <p:ph type="body" idx="1"/>
          </p:nvPr>
        </p:nvSpPr>
        <p:spPr>
          <a:xfrm>
            <a:off x="107504" y="1196752"/>
            <a:ext cx="8424936" cy="5051648"/>
          </a:xfrm>
        </p:spPr>
        <p:txBody>
          <a:bodyPr/>
          <a:lstStyle/>
          <a:p>
            <a:pPr marL="0" indent="0">
              <a:buNone/>
            </a:pPr>
            <a:r>
              <a:rPr lang="zh-CN" altLang="en-US" dirty="0"/>
              <a:t>       在 </a:t>
            </a:r>
            <a:r>
              <a:rPr lang="en-US" altLang="zh-CN" dirty="0"/>
              <a:t>8086CPU </a:t>
            </a:r>
            <a:r>
              <a:rPr lang="zh-CN" altLang="en-US" dirty="0"/>
              <a:t>加电启动或复位后（ 即 </a:t>
            </a:r>
            <a:r>
              <a:rPr lang="en-US" altLang="zh-CN" dirty="0"/>
              <a:t>CPU</a:t>
            </a:r>
            <a:r>
              <a:rPr lang="zh-CN" altLang="en-US" dirty="0"/>
              <a:t>刚开始工作时）</a:t>
            </a:r>
            <a:r>
              <a:rPr lang="en-US" altLang="zh-CN" dirty="0"/>
              <a:t>CS</a:t>
            </a:r>
            <a:r>
              <a:rPr lang="zh-CN" altLang="en-US" dirty="0"/>
              <a:t>和</a:t>
            </a:r>
            <a:r>
              <a:rPr lang="en-US" altLang="zh-CN" dirty="0"/>
              <a:t>IP</a:t>
            </a:r>
            <a:r>
              <a:rPr lang="zh-CN" altLang="en-US" dirty="0"/>
              <a:t>被设置为</a:t>
            </a:r>
            <a:r>
              <a:rPr lang="en-US" altLang="zh-CN" dirty="0"/>
              <a:t>CS=FFFFH</a:t>
            </a:r>
            <a:r>
              <a:rPr lang="zh-CN" altLang="en-US" dirty="0"/>
              <a:t>，</a:t>
            </a:r>
            <a:r>
              <a:rPr lang="en-US" altLang="zh-CN" dirty="0"/>
              <a:t>IP=0000H</a:t>
            </a:r>
            <a:r>
              <a:rPr lang="zh-CN" altLang="en-US" dirty="0"/>
              <a:t>，</a:t>
            </a:r>
            <a:endParaRPr lang="en-US" altLang="zh-CN" dirty="0"/>
          </a:p>
          <a:p>
            <a:pPr marL="0" indent="0">
              <a:buNone/>
            </a:pPr>
            <a:endParaRPr lang="en-US" altLang="zh-CN" dirty="0"/>
          </a:p>
          <a:p>
            <a:pPr marL="0" indent="0">
              <a:buNone/>
            </a:pPr>
            <a:r>
              <a:rPr lang="en-US" altLang="zh-CN" dirty="0"/>
              <a:t>       </a:t>
            </a:r>
            <a:r>
              <a:rPr lang="zh-CN" altLang="en-US" dirty="0"/>
              <a:t>即在</a:t>
            </a:r>
            <a:r>
              <a:rPr lang="en-US" altLang="zh-CN" dirty="0"/>
              <a:t>8086PC</a:t>
            </a:r>
            <a:r>
              <a:rPr lang="zh-CN" altLang="en-US" dirty="0"/>
              <a:t>机刚启动时，</a:t>
            </a:r>
            <a:r>
              <a:rPr lang="en-US" altLang="zh-CN" dirty="0"/>
              <a:t>CPU</a:t>
            </a:r>
            <a:r>
              <a:rPr lang="zh-CN" altLang="en-US" dirty="0"/>
              <a:t>从内存</a:t>
            </a:r>
            <a:r>
              <a:rPr lang="en-US" altLang="zh-CN" dirty="0"/>
              <a:t>FFFF0H</a:t>
            </a:r>
            <a:r>
              <a:rPr lang="zh-CN" altLang="en-US" dirty="0"/>
              <a:t>单元中读取指令执行</a:t>
            </a:r>
            <a:endParaRPr lang="en-US" altLang="zh-CN" dirty="0"/>
          </a:p>
          <a:p>
            <a:pPr marL="0" indent="0">
              <a:buNone/>
            </a:pPr>
            <a:r>
              <a:rPr lang="en-US" altLang="zh-CN" dirty="0"/>
              <a:t>       FFFF0H</a:t>
            </a:r>
            <a:r>
              <a:rPr lang="zh-CN" altLang="en-US" dirty="0"/>
              <a:t>单元中的指令是</a:t>
            </a:r>
            <a:r>
              <a:rPr lang="en-US" altLang="zh-CN" dirty="0"/>
              <a:t>8086PC</a:t>
            </a:r>
            <a:r>
              <a:rPr lang="zh-CN" altLang="en-US" dirty="0"/>
              <a:t>机开机后执行的第一条指令。</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76A33FC9-6A7E-4331-ADA4-3D80FE5911AC}"/>
              </a:ext>
            </a:extLst>
          </p:cNvPr>
          <p:cNvSpPr>
            <a:spLocks noGrp="1" noChangeArrowheads="1"/>
          </p:cNvSpPr>
          <p:nvPr>
            <p:ph type="title"/>
          </p:nvPr>
        </p:nvSpPr>
        <p:spPr/>
        <p:txBody>
          <a:bodyPr/>
          <a:lstStyle/>
          <a:p>
            <a:r>
              <a:rPr lang="zh-CN" altLang="en-US" dirty="0"/>
              <a:t>思考：如何修改</a:t>
            </a:r>
            <a:r>
              <a:rPr lang="en-US" altLang="zh-CN" dirty="0"/>
              <a:t>CS</a:t>
            </a:r>
            <a:r>
              <a:rPr lang="zh-CN" altLang="en-US" dirty="0"/>
              <a:t>、</a:t>
            </a:r>
            <a:r>
              <a:rPr lang="en-US" altLang="zh-CN" dirty="0"/>
              <a:t>IP</a:t>
            </a:r>
            <a:r>
              <a:rPr lang="zh-CN" altLang="en-US" dirty="0"/>
              <a:t>的指令？</a:t>
            </a:r>
          </a:p>
        </p:txBody>
      </p:sp>
      <p:sp>
        <p:nvSpPr>
          <p:cNvPr id="162819" name="Rectangle 3">
            <a:extLst>
              <a:ext uri="{FF2B5EF4-FFF2-40B4-BE49-F238E27FC236}">
                <a16:creationId xmlns:a16="http://schemas.microsoft.com/office/drawing/2014/main" id="{A150330A-AE1F-4F8F-9875-838B66CD1B3D}"/>
              </a:ext>
            </a:extLst>
          </p:cNvPr>
          <p:cNvSpPr>
            <a:spLocks noGrp="1" noChangeArrowheads="1"/>
          </p:cNvSpPr>
          <p:nvPr>
            <p:ph type="body" idx="1"/>
          </p:nvPr>
        </p:nvSpPr>
        <p:spPr>
          <a:xfrm>
            <a:off x="323528" y="1196752"/>
            <a:ext cx="7992888" cy="5472608"/>
          </a:xfrm>
        </p:spPr>
        <p:txBody>
          <a:bodyPr/>
          <a:lstStyle/>
          <a:p>
            <a:r>
              <a:rPr lang="en-US" altLang="zh-CN" dirty="0"/>
              <a:t>8086CPU</a:t>
            </a:r>
            <a:r>
              <a:rPr lang="zh-CN" altLang="en-US" dirty="0"/>
              <a:t>必须提供相应的指令，例如用</a:t>
            </a:r>
            <a:r>
              <a:rPr lang="en-US" altLang="zh-CN" dirty="0"/>
              <a:t>mov </a:t>
            </a:r>
            <a:r>
              <a:rPr lang="zh-CN" altLang="en-US" dirty="0"/>
              <a:t>指令修改</a:t>
            </a:r>
            <a:r>
              <a:rPr lang="en-US" altLang="zh-CN" dirty="0"/>
              <a:t>AX</a:t>
            </a:r>
            <a:r>
              <a:rPr lang="zh-CN" altLang="en-US" dirty="0"/>
              <a:t>中的值</a:t>
            </a:r>
          </a:p>
          <a:p>
            <a:pPr marL="0" indent="0">
              <a:buNone/>
            </a:pPr>
            <a:r>
              <a:rPr lang="en-US" altLang="zh-CN" dirty="0"/>
              <a:t>           mov ax,123</a:t>
            </a:r>
          </a:p>
          <a:p>
            <a:endParaRPr lang="en-US" altLang="zh-CN" dirty="0"/>
          </a:p>
          <a:p>
            <a:r>
              <a:rPr lang="en-US" altLang="zh-CN" dirty="0"/>
              <a:t>mov</a:t>
            </a:r>
            <a:r>
              <a:rPr lang="zh-CN" altLang="en-US" dirty="0"/>
              <a:t>指令可以改变</a:t>
            </a:r>
            <a:r>
              <a:rPr lang="en-US" altLang="zh-CN" dirty="0"/>
              <a:t>8086CPU</a:t>
            </a:r>
            <a:r>
              <a:rPr lang="zh-CN" altLang="en-US" dirty="0"/>
              <a:t>大部分寄存器的值，被称为传送指令。</a:t>
            </a:r>
          </a:p>
          <a:p>
            <a:r>
              <a:rPr lang="zh-CN" altLang="en-US" dirty="0"/>
              <a:t>但</a:t>
            </a:r>
            <a:r>
              <a:rPr lang="en-US" altLang="zh-CN" dirty="0"/>
              <a:t>mov</a:t>
            </a:r>
            <a:r>
              <a:rPr lang="zh-CN" altLang="en-US" dirty="0"/>
              <a:t>指令不能用于设置</a:t>
            </a:r>
            <a:r>
              <a:rPr lang="en-US" altLang="zh-CN" dirty="0"/>
              <a:t>CS</a:t>
            </a:r>
            <a:r>
              <a:rPr lang="zh-CN" altLang="en-US" dirty="0"/>
              <a:t>、</a:t>
            </a:r>
            <a:r>
              <a:rPr lang="en-US" altLang="zh-CN" dirty="0"/>
              <a:t>IP</a:t>
            </a:r>
            <a:r>
              <a:rPr lang="zh-CN" altLang="en-US" dirty="0"/>
              <a:t>的值，</a:t>
            </a:r>
          </a:p>
          <a:p>
            <a:pPr>
              <a:buFont typeface="Wingdings" panose="05000000000000000000" pitchFamily="2" charset="2"/>
              <a:buNone/>
            </a:pPr>
            <a:r>
              <a:rPr lang="zh-CN" altLang="en-US" dirty="0"/>
              <a:t>   因为</a:t>
            </a:r>
            <a:r>
              <a:rPr lang="en-US" altLang="zh-CN" dirty="0"/>
              <a:t>8086CPU</a:t>
            </a:r>
            <a:r>
              <a:rPr lang="zh-CN" altLang="en-US" dirty="0"/>
              <a:t>没有提供这样的功能。</a:t>
            </a:r>
          </a:p>
          <a:p>
            <a:r>
              <a:rPr lang="en-US" altLang="zh-CN" dirty="0"/>
              <a:t>8086CPU</a:t>
            </a:r>
            <a:r>
              <a:rPr lang="zh-CN" altLang="en-US" dirty="0"/>
              <a:t>为</a:t>
            </a:r>
            <a:r>
              <a:rPr lang="en-US" altLang="zh-CN" dirty="0"/>
              <a:t>CS</a:t>
            </a:r>
            <a:r>
              <a:rPr lang="zh-CN" altLang="en-US" dirty="0"/>
              <a:t>、</a:t>
            </a:r>
            <a:r>
              <a:rPr lang="en-US" altLang="zh-CN" dirty="0"/>
              <a:t>IP</a:t>
            </a:r>
            <a:r>
              <a:rPr lang="zh-CN" altLang="en-US" dirty="0"/>
              <a:t>提供了另外的指令来改变它们的值：</a:t>
            </a:r>
            <a:r>
              <a:rPr lang="zh-CN" altLang="en-US" dirty="0">
                <a:solidFill>
                  <a:srgbClr val="00B0F0"/>
                </a:solidFill>
              </a:rPr>
              <a:t>转移指令</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7D791B6-D1C4-42ED-BFDE-250790A130E1}"/>
              </a:ext>
            </a:extLst>
          </p:cNvPr>
          <p:cNvSpPr>
            <a:spLocks noGrp="1" noChangeArrowheads="1"/>
          </p:cNvSpPr>
          <p:nvPr>
            <p:ph type="title"/>
          </p:nvPr>
        </p:nvSpPr>
        <p:spPr/>
        <p:txBody>
          <a:bodyPr/>
          <a:lstStyle/>
          <a:p>
            <a:r>
              <a:rPr lang="zh-CN" altLang="en-US" dirty="0"/>
              <a:t>修改</a:t>
            </a:r>
            <a:r>
              <a:rPr lang="en-US" altLang="zh-CN" dirty="0"/>
              <a:t>CS</a:t>
            </a:r>
            <a:r>
              <a:rPr lang="zh-CN" altLang="en-US" dirty="0"/>
              <a:t>、</a:t>
            </a:r>
            <a:r>
              <a:rPr lang="en-US" altLang="zh-CN" dirty="0"/>
              <a:t>IP</a:t>
            </a:r>
            <a:r>
              <a:rPr lang="zh-CN" altLang="en-US" dirty="0"/>
              <a:t>的指令</a:t>
            </a:r>
          </a:p>
        </p:txBody>
      </p:sp>
      <p:sp>
        <p:nvSpPr>
          <p:cNvPr id="28675" name="Rectangle 3">
            <a:extLst>
              <a:ext uri="{FF2B5EF4-FFF2-40B4-BE49-F238E27FC236}">
                <a16:creationId xmlns:a16="http://schemas.microsoft.com/office/drawing/2014/main" id="{6CCF3AEF-248E-4840-A617-357BB20C7945}"/>
              </a:ext>
            </a:extLst>
          </p:cNvPr>
          <p:cNvSpPr>
            <a:spLocks noGrp="1" noChangeArrowheads="1"/>
          </p:cNvSpPr>
          <p:nvPr>
            <p:ph type="body" idx="1"/>
          </p:nvPr>
        </p:nvSpPr>
        <p:spPr>
          <a:xfrm>
            <a:off x="323528" y="1124744"/>
            <a:ext cx="8424936" cy="4114800"/>
          </a:xfrm>
        </p:spPr>
        <p:txBody>
          <a:bodyPr/>
          <a:lstStyle/>
          <a:p>
            <a:r>
              <a:rPr lang="zh-CN" altLang="en-US" dirty="0"/>
              <a:t>同时修改</a:t>
            </a:r>
            <a:r>
              <a:rPr lang="en-US" altLang="zh-CN" dirty="0"/>
              <a:t>CS</a:t>
            </a:r>
            <a:r>
              <a:rPr lang="zh-CN" altLang="en-US" dirty="0"/>
              <a:t>、</a:t>
            </a:r>
            <a:r>
              <a:rPr lang="en-US" altLang="zh-CN" dirty="0"/>
              <a:t>IP</a:t>
            </a:r>
            <a:r>
              <a:rPr lang="zh-CN" altLang="en-US" dirty="0"/>
              <a:t>的内容：</a:t>
            </a:r>
          </a:p>
          <a:p>
            <a:pPr>
              <a:buFont typeface="Wingdings" panose="05000000000000000000" pitchFamily="2" charset="2"/>
              <a:buNone/>
            </a:pPr>
            <a:r>
              <a:rPr lang="zh-CN" altLang="en-US" dirty="0"/>
              <a:t>	</a:t>
            </a:r>
            <a:r>
              <a:rPr lang="en-US" altLang="zh-CN" dirty="0" err="1"/>
              <a:t>jmp</a:t>
            </a:r>
            <a:r>
              <a:rPr lang="en-US" altLang="zh-CN" dirty="0"/>
              <a:t> </a:t>
            </a:r>
            <a:r>
              <a:rPr lang="zh-CN" altLang="en-US" dirty="0"/>
              <a:t>段地址：偏移地址</a:t>
            </a:r>
          </a:p>
          <a:p>
            <a:pPr>
              <a:buFont typeface="Wingdings" panose="05000000000000000000" pitchFamily="2" charset="2"/>
              <a:buNone/>
            </a:pPr>
            <a:r>
              <a:rPr lang="zh-CN" altLang="en-US" dirty="0"/>
              <a:t>		</a:t>
            </a:r>
            <a:r>
              <a:rPr lang="en-US" altLang="zh-CN" dirty="0" err="1"/>
              <a:t>jmp</a:t>
            </a:r>
            <a:r>
              <a:rPr lang="en-US" altLang="zh-CN" dirty="0"/>
              <a:t> 2AE3:3</a:t>
            </a:r>
          </a:p>
          <a:p>
            <a:pPr>
              <a:buFont typeface="Wingdings" panose="05000000000000000000" pitchFamily="2" charset="2"/>
              <a:buNone/>
            </a:pPr>
            <a:r>
              <a:rPr lang="en-US" altLang="zh-CN" dirty="0"/>
              <a:t>		</a:t>
            </a:r>
            <a:r>
              <a:rPr lang="en-US" altLang="zh-CN" dirty="0" err="1"/>
              <a:t>jmp</a:t>
            </a:r>
            <a:r>
              <a:rPr lang="en-US" altLang="zh-CN" dirty="0"/>
              <a:t> 3:0B16</a:t>
            </a:r>
          </a:p>
          <a:p>
            <a:pPr>
              <a:buFont typeface="Wingdings" panose="05000000000000000000" pitchFamily="2" charset="2"/>
              <a:buNone/>
            </a:pPr>
            <a:r>
              <a:rPr lang="en-US" altLang="zh-CN" dirty="0"/>
              <a:t>	</a:t>
            </a:r>
            <a:r>
              <a:rPr lang="zh-CN" altLang="en-US" dirty="0"/>
              <a:t>功能：用指令中给出的段地址修改</a:t>
            </a:r>
            <a:r>
              <a:rPr lang="en-US" altLang="zh-CN" dirty="0"/>
              <a:t>CS</a:t>
            </a:r>
            <a:r>
              <a:rPr lang="zh-CN" altLang="en-US" dirty="0"/>
              <a:t>，偏移地址修改</a:t>
            </a:r>
            <a:r>
              <a:rPr lang="en-US" altLang="zh-CN" dirty="0"/>
              <a:t>IP</a:t>
            </a:r>
            <a:r>
              <a:rPr lang="zh-CN" altLang="en-US" dirty="0"/>
              <a:t>。</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2083887C-A5AF-4524-BEA8-67F0F5C16EFF}"/>
              </a:ext>
            </a:extLst>
          </p:cNvPr>
          <p:cNvSpPr>
            <a:spLocks noGrp="1" noChangeArrowheads="1"/>
          </p:cNvSpPr>
          <p:nvPr>
            <p:ph type="title"/>
          </p:nvPr>
        </p:nvSpPr>
        <p:spPr/>
        <p:txBody>
          <a:bodyPr/>
          <a:lstStyle/>
          <a:p>
            <a:r>
              <a:rPr lang="zh-CN" altLang="en-US" dirty="0"/>
              <a:t>修改</a:t>
            </a:r>
            <a:r>
              <a:rPr lang="en-US" altLang="zh-CN" dirty="0"/>
              <a:t>CS</a:t>
            </a:r>
            <a:r>
              <a:rPr lang="zh-CN" altLang="en-US" dirty="0"/>
              <a:t>、</a:t>
            </a:r>
            <a:r>
              <a:rPr lang="en-US" altLang="zh-CN" dirty="0"/>
              <a:t>IP</a:t>
            </a:r>
            <a:r>
              <a:rPr lang="zh-CN" altLang="en-US" dirty="0"/>
              <a:t>的指令</a:t>
            </a:r>
          </a:p>
        </p:txBody>
      </p:sp>
      <p:sp>
        <p:nvSpPr>
          <p:cNvPr id="178179" name="Rectangle 3">
            <a:extLst>
              <a:ext uri="{FF2B5EF4-FFF2-40B4-BE49-F238E27FC236}">
                <a16:creationId xmlns:a16="http://schemas.microsoft.com/office/drawing/2014/main" id="{EFCD8970-AEDD-4EF5-969A-91424D69ACC7}"/>
              </a:ext>
            </a:extLst>
          </p:cNvPr>
          <p:cNvSpPr>
            <a:spLocks noGrp="1" noChangeArrowheads="1"/>
          </p:cNvSpPr>
          <p:nvPr>
            <p:ph type="body" idx="1"/>
          </p:nvPr>
        </p:nvSpPr>
        <p:spPr>
          <a:xfrm>
            <a:off x="469099" y="1268760"/>
            <a:ext cx="7277100" cy="4114800"/>
          </a:xfrm>
        </p:spPr>
        <p:txBody>
          <a:bodyPr/>
          <a:lstStyle/>
          <a:p>
            <a:r>
              <a:rPr lang="zh-CN" altLang="en-US" dirty="0"/>
              <a:t>仅修改</a:t>
            </a:r>
            <a:r>
              <a:rPr lang="en-US" altLang="zh-CN" dirty="0"/>
              <a:t>IP</a:t>
            </a:r>
            <a:r>
              <a:rPr lang="zh-CN" altLang="en-US" dirty="0"/>
              <a:t>的内容：</a:t>
            </a:r>
          </a:p>
          <a:p>
            <a:pPr>
              <a:buFont typeface="Wingdings" panose="05000000000000000000" pitchFamily="2" charset="2"/>
              <a:buNone/>
            </a:pPr>
            <a:r>
              <a:rPr lang="zh-CN" altLang="en-US" dirty="0"/>
              <a:t>	</a:t>
            </a:r>
            <a:r>
              <a:rPr lang="en-US" altLang="zh-CN" dirty="0" err="1"/>
              <a:t>jmp</a:t>
            </a:r>
            <a:r>
              <a:rPr lang="en-US" altLang="zh-CN" dirty="0"/>
              <a:t> </a:t>
            </a:r>
            <a:r>
              <a:rPr lang="zh-CN" altLang="en-US" dirty="0"/>
              <a:t>某一合法寄存器</a:t>
            </a:r>
          </a:p>
          <a:p>
            <a:pPr>
              <a:buFont typeface="Wingdings" panose="05000000000000000000" pitchFamily="2" charset="2"/>
              <a:buNone/>
            </a:pPr>
            <a:r>
              <a:rPr lang="zh-CN" altLang="en-US" dirty="0"/>
              <a:t>		</a:t>
            </a:r>
            <a:r>
              <a:rPr lang="en-US" altLang="zh-CN" dirty="0" err="1"/>
              <a:t>jmp</a:t>
            </a:r>
            <a:r>
              <a:rPr lang="en-US" altLang="zh-CN" dirty="0"/>
              <a:t> ax   </a:t>
            </a:r>
            <a:r>
              <a:rPr lang="zh-CN" altLang="en-US" dirty="0"/>
              <a:t>（类似于 </a:t>
            </a:r>
            <a:r>
              <a:rPr lang="en-US" altLang="zh-CN" dirty="0"/>
              <a:t>mov </a:t>
            </a:r>
            <a:r>
              <a:rPr lang="en-US" altLang="zh-CN" dirty="0" err="1"/>
              <a:t>IP,ax</a:t>
            </a:r>
            <a:r>
              <a:rPr lang="zh-CN" altLang="en-US" dirty="0"/>
              <a:t>）</a:t>
            </a:r>
          </a:p>
          <a:p>
            <a:pPr>
              <a:buFont typeface="Wingdings" panose="05000000000000000000" pitchFamily="2" charset="2"/>
              <a:buNone/>
            </a:pPr>
            <a:r>
              <a:rPr lang="zh-CN" altLang="en-US" dirty="0"/>
              <a:t>		</a:t>
            </a:r>
            <a:r>
              <a:rPr lang="en-US" altLang="zh-CN" dirty="0" err="1"/>
              <a:t>jmp</a:t>
            </a:r>
            <a:r>
              <a:rPr lang="en-US" altLang="zh-CN" dirty="0"/>
              <a:t> bx</a:t>
            </a:r>
          </a:p>
          <a:p>
            <a:pPr>
              <a:buFont typeface="Wingdings" panose="05000000000000000000" pitchFamily="2" charset="2"/>
              <a:buNone/>
            </a:pPr>
            <a:r>
              <a:rPr lang="en-US" altLang="zh-CN" dirty="0"/>
              <a:t>	</a:t>
            </a:r>
            <a:r>
              <a:rPr lang="zh-CN" altLang="en-US" dirty="0"/>
              <a:t>功能：用寄存器中的值修改</a:t>
            </a:r>
            <a:r>
              <a:rPr lang="en-US" altLang="zh-CN" dirty="0"/>
              <a:t>IP</a:t>
            </a:r>
            <a:r>
              <a:rPr lang="zh-CN" altLang="en-US" dirty="0"/>
              <a:t>。</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9" name="Picture 5">
            <a:extLst>
              <a:ext uri="{FF2B5EF4-FFF2-40B4-BE49-F238E27FC236}">
                <a16:creationId xmlns:a16="http://schemas.microsoft.com/office/drawing/2014/main" id="{B5A33289-B155-435D-878E-299F89A0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2166143"/>
            <a:ext cx="8674435" cy="4115595"/>
          </a:xfrm>
          <a:prstGeom prst="rect">
            <a:avLst/>
          </a:prstGeom>
          <a:noFill/>
          <a:extLst>
            <a:ext uri="{909E8E84-426E-40DD-AFC4-6F175D3DCCD1}">
              <a14:hiddenFill xmlns:a14="http://schemas.microsoft.com/office/drawing/2010/main">
                <a:solidFill>
                  <a:srgbClr val="FFFFFF"/>
                </a:solidFill>
              </a14:hiddenFill>
            </a:ext>
          </a:extLst>
        </p:spPr>
      </p:pic>
      <p:sp>
        <p:nvSpPr>
          <p:cNvPr id="164867" name="Rectangle 3">
            <a:extLst>
              <a:ext uri="{FF2B5EF4-FFF2-40B4-BE49-F238E27FC236}">
                <a16:creationId xmlns:a16="http://schemas.microsoft.com/office/drawing/2014/main" id="{B2E7767A-C3A7-4599-99B4-31C03AB1DC3D}"/>
              </a:ext>
            </a:extLst>
          </p:cNvPr>
          <p:cNvSpPr>
            <a:spLocks noGrp="1" noChangeArrowheads="1"/>
          </p:cNvSpPr>
          <p:nvPr>
            <p:ph type="body" idx="1"/>
          </p:nvPr>
        </p:nvSpPr>
        <p:spPr>
          <a:xfrm>
            <a:off x="754973" y="1124744"/>
            <a:ext cx="6845300" cy="5013325"/>
          </a:xfrm>
        </p:spPr>
        <p:txBody>
          <a:bodyPr/>
          <a:lstStyle/>
          <a:p>
            <a:pPr>
              <a:lnSpc>
                <a:spcPct val="90000"/>
              </a:lnSpc>
            </a:pPr>
            <a:r>
              <a:rPr lang="zh-CN" altLang="en-US" sz="2400" dirty="0"/>
              <a:t>内存中存放的机器码和对应汇编指令情况</a:t>
            </a:r>
            <a:r>
              <a:rPr lang="zh-CN" altLang="en-US" sz="2400" dirty="0">
                <a:sym typeface="Wingdings" panose="05000000000000000000" pitchFamily="2" charset="2"/>
              </a:rPr>
              <a:t>： （初始：</a:t>
            </a:r>
            <a:r>
              <a:rPr lang="en-US" altLang="zh-CN" sz="2400" dirty="0">
                <a:sym typeface="Wingdings" panose="05000000000000000000" pitchFamily="2" charset="2"/>
              </a:rPr>
              <a:t>CS=2000H</a:t>
            </a:r>
            <a:r>
              <a:rPr lang="zh-CN" altLang="en-US" sz="2400" dirty="0">
                <a:sym typeface="Wingdings" panose="05000000000000000000" pitchFamily="2" charset="2"/>
              </a:rPr>
              <a:t>，</a:t>
            </a:r>
            <a:r>
              <a:rPr lang="en-US" altLang="zh-CN" sz="2400" dirty="0">
                <a:sym typeface="Wingdings" panose="05000000000000000000" pitchFamily="2" charset="2"/>
              </a:rPr>
              <a:t>IP=0000H</a:t>
            </a:r>
            <a:r>
              <a:rPr lang="zh-CN" altLang="en-US" sz="2400" dirty="0">
                <a:sym typeface="Wingdings" panose="05000000000000000000" pitchFamily="2" charset="2"/>
              </a:rPr>
              <a:t>）</a:t>
            </a: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en-US" altLang="zh-CN" sz="2400" dirty="0">
              <a:sym typeface="Wingdings" panose="05000000000000000000" pitchFamily="2" charset="2"/>
            </a:endParaRPr>
          </a:p>
          <a:p>
            <a:pPr>
              <a:lnSpc>
                <a:spcPct val="90000"/>
              </a:lnSpc>
            </a:pPr>
            <a:endParaRPr lang="en-US" altLang="zh-CN"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r>
              <a:rPr lang="zh-CN" altLang="en-US" sz="2400" dirty="0">
                <a:solidFill>
                  <a:srgbClr val="00B0F0"/>
                </a:solidFill>
                <a:sym typeface="Wingdings" panose="05000000000000000000" pitchFamily="2" charset="2"/>
              </a:rPr>
              <a:t>请写出指令执行序列：</a:t>
            </a:r>
            <a:endParaRPr lang="zh-CN" altLang="en-US" sz="2400" dirty="0">
              <a:solidFill>
                <a:srgbClr val="00B0F0"/>
              </a:solidFill>
            </a:endParaRPr>
          </a:p>
        </p:txBody>
      </p:sp>
      <p:sp>
        <p:nvSpPr>
          <p:cNvPr id="164866" name="Rectangle 2">
            <a:extLst>
              <a:ext uri="{FF2B5EF4-FFF2-40B4-BE49-F238E27FC236}">
                <a16:creationId xmlns:a16="http://schemas.microsoft.com/office/drawing/2014/main" id="{773D5BBD-DA97-4AA6-B39B-C358FAF9DFC2}"/>
              </a:ext>
            </a:extLst>
          </p:cNvPr>
          <p:cNvSpPr>
            <a:spLocks noGrp="1" noChangeArrowheads="1"/>
          </p:cNvSpPr>
          <p:nvPr>
            <p:ph type="title"/>
          </p:nvPr>
        </p:nvSpPr>
        <p:spPr/>
        <p:txBody>
          <a:bodyPr/>
          <a:lstStyle/>
          <a:p>
            <a:r>
              <a:rPr lang="zh-CN" altLang="en-US"/>
              <a:t>问题分析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xEl>
                                              <p:pRg st="12" end="12"/>
                                            </p:txEl>
                                          </p:spTgt>
                                        </p:tgtEl>
                                        <p:attrNameLst>
                                          <p:attrName>style.visibility</p:attrName>
                                        </p:attrNameLst>
                                      </p:cBhvr>
                                      <p:to>
                                        <p:strVal val="visible"/>
                                      </p:to>
                                    </p:set>
                                    <p:animEffect transition="in" filter="checkerboard(across)">
                                      <p:cBhvr>
                                        <p:cTn id="7" dur="500"/>
                                        <p:tgtEl>
                                          <p:spTgt spid="1648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9A4ED878-4DF4-44D1-8D8A-556A59BE156D}"/>
              </a:ext>
            </a:extLst>
          </p:cNvPr>
          <p:cNvSpPr>
            <a:spLocks noGrp="1" noChangeArrowheads="1"/>
          </p:cNvSpPr>
          <p:nvPr>
            <p:ph type="title"/>
          </p:nvPr>
        </p:nvSpPr>
        <p:spPr/>
        <p:txBody>
          <a:bodyPr/>
          <a:lstStyle/>
          <a:p>
            <a:r>
              <a:rPr lang="zh-CN" altLang="en-US"/>
              <a:t>问题分析结果：</a:t>
            </a:r>
          </a:p>
        </p:txBody>
      </p:sp>
      <p:sp>
        <p:nvSpPr>
          <p:cNvPr id="165891" name="Rectangle 3">
            <a:extLst>
              <a:ext uri="{FF2B5EF4-FFF2-40B4-BE49-F238E27FC236}">
                <a16:creationId xmlns:a16="http://schemas.microsoft.com/office/drawing/2014/main" id="{EEF7393B-5AF2-4229-B18E-739E3A814F33}"/>
              </a:ext>
            </a:extLst>
          </p:cNvPr>
          <p:cNvSpPr>
            <a:spLocks noGrp="1" noChangeArrowheads="1"/>
          </p:cNvSpPr>
          <p:nvPr>
            <p:ph type="body" idx="1"/>
          </p:nvPr>
        </p:nvSpPr>
        <p:spPr>
          <a:xfrm>
            <a:off x="1043608" y="1268760"/>
            <a:ext cx="6773862" cy="4114800"/>
          </a:xfrm>
        </p:spPr>
        <p:txBody>
          <a:bodyPr/>
          <a:lstStyle/>
          <a:p>
            <a:pPr marL="0" indent="0">
              <a:buNone/>
            </a:pPr>
            <a:r>
              <a:rPr lang="zh-CN" altLang="en-US" dirty="0"/>
              <a:t>（</a:t>
            </a:r>
            <a:r>
              <a:rPr lang="en-US" altLang="zh-CN" dirty="0"/>
              <a:t>1</a:t>
            </a:r>
            <a:r>
              <a:rPr lang="zh-CN" altLang="en-US" dirty="0"/>
              <a:t>）</a:t>
            </a:r>
            <a:r>
              <a:rPr lang="en-US" altLang="zh-CN" dirty="0"/>
              <a:t>mov ax,6622</a:t>
            </a:r>
          </a:p>
          <a:p>
            <a:pPr marL="0" indent="0">
              <a:buNone/>
            </a:pPr>
            <a:r>
              <a:rPr lang="zh-CN" altLang="en-US" dirty="0"/>
              <a:t>（</a:t>
            </a:r>
            <a:r>
              <a:rPr lang="en-US" altLang="zh-CN" dirty="0"/>
              <a:t>2</a:t>
            </a:r>
            <a:r>
              <a:rPr lang="zh-CN" altLang="en-US" dirty="0"/>
              <a:t>）</a:t>
            </a:r>
            <a:r>
              <a:rPr lang="en-US" altLang="zh-CN" dirty="0" err="1"/>
              <a:t>jmp</a:t>
            </a:r>
            <a:r>
              <a:rPr lang="en-US" altLang="zh-CN" dirty="0"/>
              <a:t> 1000:3</a:t>
            </a:r>
          </a:p>
          <a:p>
            <a:pPr marL="0" indent="0">
              <a:buNone/>
            </a:pPr>
            <a:r>
              <a:rPr lang="zh-CN" altLang="en-US" dirty="0"/>
              <a:t>（</a:t>
            </a:r>
            <a:r>
              <a:rPr lang="en-US" altLang="zh-CN" dirty="0"/>
              <a:t>3</a:t>
            </a:r>
            <a:r>
              <a:rPr lang="zh-CN" altLang="en-US" dirty="0"/>
              <a:t>）</a:t>
            </a:r>
            <a:r>
              <a:rPr lang="en-US" altLang="zh-CN" dirty="0"/>
              <a:t>mov ax,0000</a:t>
            </a:r>
          </a:p>
          <a:p>
            <a:pPr marL="0" indent="0">
              <a:buNone/>
            </a:pPr>
            <a:r>
              <a:rPr lang="zh-CN" altLang="en-US" dirty="0"/>
              <a:t>（</a:t>
            </a:r>
            <a:r>
              <a:rPr lang="en-US" altLang="zh-CN" dirty="0"/>
              <a:t>4</a:t>
            </a:r>
            <a:r>
              <a:rPr lang="zh-CN" altLang="en-US" dirty="0"/>
              <a:t>）</a:t>
            </a:r>
            <a:r>
              <a:rPr lang="en-US" altLang="zh-CN" dirty="0"/>
              <a:t>mov </a:t>
            </a:r>
            <a:r>
              <a:rPr lang="en-US" altLang="zh-CN" dirty="0" err="1"/>
              <a:t>bx,ax</a:t>
            </a:r>
            <a:endParaRPr lang="en-US" altLang="zh-CN" dirty="0"/>
          </a:p>
          <a:p>
            <a:pPr marL="0" indent="0">
              <a:buNone/>
            </a:pPr>
            <a:r>
              <a:rPr lang="zh-CN" altLang="en-US" dirty="0"/>
              <a:t>（</a:t>
            </a:r>
            <a:r>
              <a:rPr lang="en-US" altLang="zh-CN" dirty="0"/>
              <a:t>5</a:t>
            </a:r>
            <a:r>
              <a:rPr lang="zh-CN" altLang="en-US" dirty="0"/>
              <a:t>）</a:t>
            </a:r>
            <a:r>
              <a:rPr lang="en-US" altLang="zh-CN" dirty="0" err="1"/>
              <a:t>jmp</a:t>
            </a:r>
            <a:r>
              <a:rPr lang="en-US" altLang="zh-CN" dirty="0"/>
              <a:t> bx</a:t>
            </a:r>
          </a:p>
          <a:p>
            <a:pPr marL="0" indent="0">
              <a:buNone/>
            </a:pPr>
            <a:r>
              <a:rPr lang="zh-CN" altLang="en-US" dirty="0"/>
              <a:t>（</a:t>
            </a:r>
            <a:r>
              <a:rPr lang="en-US" altLang="zh-CN" dirty="0"/>
              <a:t>6</a:t>
            </a:r>
            <a:r>
              <a:rPr lang="zh-CN" altLang="en-US" dirty="0"/>
              <a:t>）</a:t>
            </a:r>
            <a:r>
              <a:rPr lang="en-US" altLang="zh-CN" dirty="0"/>
              <a:t>mov ax,0123H</a:t>
            </a:r>
          </a:p>
          <a:p>
            <a:pPr marL="0" indent="0">
              <a:buNone/>
            </a:pPr>
            <a:r>
              <a:rPr lang="zh-CN" altLang="en-US" dirty="0"/>
              <a:t>（</a:t>
            </a:r>
            <a:r>
              <a:rPr lang="en-US" altLang="zh-CN" dirty="0"/>
              <a:t>7</a:t>
            </a:r>
            <a:r>
              <a:rPr lang="zh-CN" altLang="en-US" dirty="0"/>
              <a:t>）转到第（</a:t>
            </a:r>
            <a:r>
              <a:rPr lang="en-US" altLang="zh-CN" dirty="0"/>
              <a:t>3</a:t>
            </a:r>
            <a:r>
              <a:rPr lang="zh-CN" altLang="en-US" dirty="0"/>
              <a:t>）步执行</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9170F0D-28A1-45A8-A981-23313C804657}"/>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3315" name="Rectangle 3">
            <a:extLst>
              <a:ext uri="{FF2B5EF4-FFF2-40B4-BE49-F238E27FC236}">
                <a16:creationId xmlns:a16="http://schemas.microsoft.com/office/drawing/2014/main" id="{F4668A59-5B9D-4AFC-A4E5-17B413658441}"/>
              </a:ext>
            </a:extLst>
          </p:cNvPr>
          <p:cNvSpPr>
            <a:spLocks noGrp="1" noChangeArrowheads="1"/>
          </p:cNvSpPr>
          <p:nvPr>
            <p:ph type="body" idx="1"/>
          </p:nvPr>
        </p:nvSpPr>
        <p:spPr>
          <a:xfrm>
            <a:off x="457200" y="1340768"/>
            <a:ext cx="7643813" cy="4791745"/>
          </a:xfrm>
        </p:spPr>
        <p:txBody>
          <a:bodyPr/>
          <a:lstStyle/>
          <a:p>
            <a:r>
              <a:rPr lang="zh-CN" altLang="en-US" sz="2800" dirty="0"/>
              <a:t>对于</a:t>
            </a:r>
            <a:r>
              <a:rPr lang="en-US" altLang="zh-CN" sz="2800" dirty="0"/>
              <a:t>8086PC</a:t>
            </a:r>
            <a:r>
              <a:rPr lang="zh-CN" altLang="en-US" sz="2800" dirty="0"/>
              <a:t>机，在编程时，可以根据需要，将一组内存单元定义为一个段。</a:t>
            </a:r>
          </a:p>
          <a:p>
            <a:r>
              <a:rPr lang="zh-CN" altLang="en-US" sz="2800" dirty="0"/>
              <a:t>可以将长度为 </a:t>
            </a:r>
            <a:r>
              <a:rPr lang="en-US" altLang="zh-CN" sz="2800" dirty="0"/>
              <a:t>N</a:t>
            </a:r>
            <a:r>
              <a:rPr lang="zh-CN" altLang="en-US" sz="2800" dirty="0"/>
              <a:t>（ </a:t>
            </a:r>
            <a:r>
              <a:rPr lang="en-US" altLang="zh-CN" sz="2800" dirty="0"/>
              <a:t>N</a:t>
            </a:r>
            <a:r>
              <a:rPr lang="en-US" altLang="zh-CN" sz="2800" dirty="0">
                <a:latin typeface="宋体" panose="02010600030101010101" pitchFamily="2" charset="-122"/>
              </a:rPr>
              <a:t>≤64KB </a:t>
            </a:r>
            <a:r>
              <a:rPr lang="zh-CN" altLang="en-US" sz="2800" dirty="0">
                <a:latin typeface="宋体" panose="02010600030101010101" pitchFamily="2" charset="-122"/>
              </a:rPr>
              <a:t>）</a:t>
            </a:r>
            <a:r>
              <a:rPr lang="zh-CN" altLang="en-US" sz="2800" dirty="0"/>
              <a:t>的一组代码，存在一组地址连续、起始地址为 </a:t>
            </a:r>
            <a:r>
              <a:rPr lang="en-US" altLang="zh-CN" sz="2800" dirty="0"/>
              <a:t>16</a:t>
            </a:r>
            <a:r>
              <a:rPr lang="zh-CN" altLang="en-US" sz="2800" dirty="0"/>
              <a:t>的倍数的内存单元中，这段内存是用来存放代码的，从而定义了一个代码段。</a:t>
            </a:r>
          </a:p>
          <a:p>
            <a:endParaRPr lang="zh-CN" altLang="en-US" sz="2800" dirty="0"/>
          </a:p>
        </p:txBody>
      </p:sp>
      <p:pic>
        <p:nvPicPr>
          <p:cNvPr id="4" name="Picture 4">
            <a:extLst>
              <a:ext uri="{FF2B5EF4-FFF2-40B4-BE49-F238E27FC236}">
                <a16:creationId xmlns:a16="http://schemas.microsoft.com/office/drawing/2014/main" id="{7AC30134-3BAB-4D01-A118-D22212A2F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031" y="4462463"/>
            <a:ext cx="4248150"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049F3BD-F586-4E08-B86F-1776F60BC4B5}"/>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68963" name="Rectangle 3">
            <a:extLst>
              <a:ext uri="{FF2B5EF4-FFF2-40B4-BE49-F238E27FC236}">
                <a16:creationId xmlns:a16="http://schemas.microsoft.com/office/drawing/2014/main" id="{CBE8029B-AB61-4ACF-B8B8-FB02A5D75DE1}"/>
              </a:ext>
            </a:extLst>
          </p:cNvPr>
          <p:cNvSpPr>
            <a:spLocks noGrp="1" noChangeArrowheads="1"/>
          </p:cNvSpPr>
          <p:nvPr>
            <p:ph type="body" idx="1"/>
          </p:nvPr>
        </p:nvSpPr>
        <p:spPr>
          <a:xfrm>
            <a:off x="357286" y="3140968"/>
            <a:ext cx="8229599" cy="2271713"/>
          </a:xfrm>
        </p:spPr>
        <p:txBody>
          <a:bodyPr/>
          <a:lstStyle/>
          <a:p>
            <a:pPr marL="0" indent="0">
              <a:buNone/>
            </a:pPr>
            <a:r>
              <a:rPr lang="zh-CN" altLang="en-US" sz="2800" dirty="0"/>
              <a:t>       假设这段长度为 </a:t>
            </a:r>
            <a:r>
              <a:rPr lang="en-US" altLang="zh-CN" sz="2800" dirty="0"/>
              <a:t>10 </a:t>
            </a:r>
            <a:r>
              <a:rPr lang="zh-CN" altLang="en-US" sz="2800" dirty="0"/>
              <a:t>字节的字节的指令，存在从</a:t>
            </a:r>
            <a:r>
              <a:rPr lang="en-US" altLang="zh-CN" sz="2800" dirty="0"/>
              <a:t>123B0H~123B9H</a:t>
            </a:r>
            <a:r>
              <a:rPr lang="zh-CN" altLang="en-US" sz="2800" dirty="0"/>
              <a:t>的一组内存单元中</a:t>
            </a:r>
            <a:endParaRPr lang="en-US" altLang="zh-CN" sz="2800" dirty="0"/>
          </a:p>
          <a:p>
            <a:pPr marL="0" indent="0">
              <a:buNone/>
            </a:pPr>
            <a:r>
              <a:rPr lang="en-US" altLang="zh-CN" sz="2800" dirty="0"/>
              <a:t>        </a:t>
            </a:r>
            <a:r>
              <a:rPr lang="zh-CN" altLang="en-US" sz="2800" dirty="0"/>
              <a:t>就可以认为，</a:t>
            </a:r>
            <a:r>
              <a:rPr lang="en-US" altLang="zh-CN" sz="2800" dirty="0"/>
              <a:t>123B0H~123B9H</a:t>
            </a:r>
            <a:r>
              <a:rPr lang="zh-CN" altLang="en-US" sz="2800" dirty="0"/>
              <a:t>这段内存单元是用来存放代码的 ，是一个代码段 </a:t>
            </a:r>
            <a:endParaRPr lang="en-US" altLang="zh-CN" sz="2800" dirty="0"/>
          </a:p>
          <a:p>
            <a:pPr marL="0" indent="0">
              <a:buNone/>
            </a:pPr>
            <a:r>
              <a:rPr lang="en-US" altLang="zh-CN" sz="2800" dirty="0"/>
              <a:t>        </a:t>
            </a:r>
            <a:r>
              <a:rPr lang="zh-CN" altLang="en-US" sz="2800" dirty="0"/>
              <a:t>它的段地址为</a:t>
            </a:r>
            <a:r>
              <a:rPr lang="en-US" altLang="zh-CN" sz="2800" dirty="0"/>
              <a:t>123BH</a:t>
            </a:r>
            <a:r>
              <a:rPr lang="zh-CN" altLang="en-US" sz="2800" dirty="0"/>
              <a:t>，长度为</a:t>
            </a:r>
            <a:r>
              <a:rPr lang="en-US" altLang="zh-CN" sz="2800" dirty="0"/>
              <a:t>10</a:t>
            </a:r>
            <a:r>
              <a:rPr lang="zh-CN" altLang="en-US" sz="2800" dirty="0"/>
              <a:t>字节。</a:t>
            </a:r>
          </a:p>
        </p:txBody>
      </p:sp>
      <p:pic>
        <p:nvPicPr>
          <p:cNvPr id="168964" name="Picture 4">
            <a:extLst>
              <a:ext uri="{FF2B5EF4-FFF2-40B4-BE49-F238E27FC236}">
                <a16:creationId xmlns:a16="http://schemas.microsoft.com/office/drawing/2014/main" id="{BD3FF91C-54FB-4B23-AA3D-150792CD1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27150"/>
            <a:ext cx="4248150"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3ABA54C-D686-4068-934A-BB848397BDE9}"/>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72035" name="Rectangle 3">
            <a:extLst>
              <a:ext uri="{FF2B5EF4-FFF2-40B4-BE49-F238E27FC236}">
                <a16:creationId xmlns:a16="http://schemas.microsoft.com/office/drawing/2014/main" id="{747C8140-D1EC-46CD-8B38-62172A3F119B}"/>
              </a:ext>
            </a:extLst>
          </p:cNvPr>
          <p:cNvSpPr>
            <a:spLocks noGrp="1" noChangeArrowheads="1"/>
          </p:cNvSpPr>
          <p:nvPr>
            <p:ph type="body" sz="half" idx="1"/>
          </p:nvPr>
        </p:nvSpPr>
        <p:spPr>
          <a:xfrm>
            <a:off x="446516" y="1124744"/>
            <a:ext cx="8240283" cy="4114800"/>
          </a:xfrm>
        </p:spPr>
        <p:txBody>
          <a:bodyPr/>
          <a:lstStyle/>
          <a:p>
            <a:pPr>
              <a:lnSpc>
                <a:spcPct val="80000"/>
              </a:lnSpc>
            </a:pPr>
            <a:r>
              <a:rPr lang="zh-CN" altLang="en-US" sz="2800" dirty="0"/>
              <a:t>比如我们将</a:t>
            </a:r>
            <a:r>
              <a:rPr lang="en-US" altLang="zh-CN" sz="2800" dirty="0"/>
              <a:t>10000H~1001FH</a:t>
            </a:r>
            <a:r>
              <a:rPr lang="zh-CN" altLang="en-US" sz="2800" dirty="0"/>
              <a:t>安排为代码段，并在里面存储如下代码：</a:t>
            </a:r>
          </a:p>
        </p:txBody>
      </p:sp>
      <p:sp>
        <p:nvSpPr>
          <p:cNvPr id="172036" name="Rectangle 4">
            <a:extLst>
              <a:ext uri="{FF2B5EF4-FFF2-40B4-BE49-F238E27FC236}">
                <a16:creationId xmlns:a16="http://schemas.microsoft.com/office/drawing/2014/main" id="{456DCF16-B944-417C-AE68-9CAAEE83EECD}"/>
              </a:ext>
            </a:extLst>
          </p:cNvPr>
          <p:cNvSpPr>
            <a:spLocks noGrp="1" noChangeArrowheads="1"/>
          </p:cNvSpPr>
          <p:nvPr>
            <p:ph type="body" sz="half" idx="2"/>
          </p:nvPr>
        </p:nvSpPr>
        <p:spPr>
          <a:xfrm>
            <a:off x="1043608" y="1606210"/>
            <a:ext cx="7344816" cy="4114800"/>
          </a:xfrm>
        </p:spPr>
        <p:txBody>
          <a:bodyPr/>
          <a:lstStyle/>
          <a:p>
            <a:pPr>
              <a:lnSpc>
                <a:spcPct val="80000"/>
              </a:lnSpc>
            </a:pPr>
            <a:endParaRPr lang="en-US" altLang="zh-CN" sz="2400" dirty="0"/>
          </a:p>
          <a:p>
            <a:pPr>
              <a:lnSpc>
                <a:spcPct val="80000"/>
              </a:lnSpc>
              <a:buFont typeface="Wingdings" panose="05000000000000000000" pitchFamily="2" charset="2"/>
              <a:buNone/>
            </a:pPr>
            <a:r>
              <a:rPr lang="en-US" altLang="zh-CN" sz="2400" dirty="0"/>
              <a:t>                     mov ax,1000H</a:t>
            </a:r>
          </a:p>
          <a:p>
            <a:pPr>
              <a:lnSpc>
                <a:spcPct val="80000"/>
              </a:lnSpc>
              <a:buFont typeface="Wingdings" panose="05000000000000000000" pitchFamily="2" charset="2"/>
              <a:buNone/>
            </a:pPr>
            <a:r>
              <a:rPr lang="en-US" altLang="zh-CN" sz="2400" dirty="0"/>
              <a:t>                     mov </a:t>
            </a:r>
            <a:r>
              <a:rPr lang="en-US" altLang="zh-CN" sz="2400" dirty="0" err="1"/>
              <a:t>ss,ax</a:t>
            </a:r>
            <a:endParaRPr lang="en-US" altLang="zh-CN" sz="2400" dirty="0"/>
          </a:p>
          <a:p>
            <a:pPr>
              <a:lnSpc>
                <a:spcPct val="80000"/>
              </a:lnSpc>
              <a:buFont typeface="Wingdings" panose="05000000000000000000" pitchFamily="2" charset="2"/>
              <a:buNone/>
            </a:pPr>
            <a:r>
              <a:rPr lang="en-US" altLang="zh-CN" sz="2400" dirty="0"/>
              <a:t>                     mov sp,0020H  ;</a:t>
            </a:r>
            <a:r>
              <a:rPr lang="zh-CN" altLang="en-US" sz="2400" dirty="0"/>
              <a:t>初始化栈顶</a:t>
            </a:r>
          </a:p>
          <a:p>
            <a:pPr>
              <a:lnSpc>
                <a:spcPct val="80000"/>
              </a:lnSpc>
              <a:buFont typeface="Wingdings" panose="05000000000000000000" pitchFamily="2" charset="2"/>
              <a:buNone/>
            </a:pPr>
            <a:r>
              <a:rPr lang="zh-CN" altLang="en-US" sz="2400" dirty="0"/>
              <a:t>                     </a:t>
            </a:r>
            <a:r>
              <a:rPr lang="en-US" altLang="zh-CN" sz="2400" dirty="0"/>
              <a:t>mov </a:t>
            </a:r>
            <a:r>
              <a:rPr lang="en-US" altLang="zh-CN" sz="2400" dirty="0" err="1"/>
              <a:t>ax,cs</a:t>
            </a:r>
            <a:endParaRPr lang="en-US" altLang="zh-CN" sz="2400" dirty="0"/>
          </a:p>
          <a:p>
            <a:pPr>
              <a:lnSpc>
                <a:spcPct val="80000"/>
              </a:lnSpc>
              <a:buFont typeface="Wingdings" panose="05000000000000000000" pitchFamily="2" charset="2"/>
              <a:buNone/>
            </a:pPr>
            <a:r>
              <a:rPr lang="en-US" altLang="zh-CN" sz="2400" dirty="0"/>
              <a:t>                     mov </a:t>
            </a:r>
            <a:r>
              <a:rPr lang="en-US" altLang="zh-CN" sz="2400" dirty="0" err="1"/>
              <a:t>ds,ax</a:t>
            </a:r>
            <a:r>
              <a:rPr lang="en-US" altLang="zh-CN" sz="2400" dirty="0"/>
              <a:t>        ;</a:t>
            </a:r>
            <a:r>
              <a:rPr lang="zh-CN" altLang="en-US" sz="2400" dirty="0"/>
              <a:t>设置数据段段地址</a:t>
            </a:r>
          </a:p>
          <a:p>
            <a:pPr>
              <a:lnSpc>
                <a:spcPct val="80000"/>
              </a:lnSpc>
              <a:buFont typeface="Wingdings" panose="05000000000000000000" pitchFamily="2" charset="2"/>
              <a:buNone/>
            </a:pPr>
            <a:r>
              <a:rPr lang="zh-CN" altLang="en-US" sz="2400" dirty="0"/>
              <a:t>                     </a:t>
            </a:r>
            <a:r>
              <a:rPr lang="en-US" altLang="zh-CN" sz="2400" dirty="0"/>
              <a:t>mov ax,[0]</a:t>
            </a:r>
          </a:p>
          <a:p>
            <a:pPr>
              <a:lnSpc>
                <a:spcPct val="80000"/>
              </a:lnSpc>
              <a:buFont typeface="Wingdings" panose="05000000000000000000" pitchFamily="2" charset="2"/>
              <a:buNone/>
            </a:pPr>
            <a:r>
              <a:rPr lang="en-US" altLang="zh-CN" sz="2400" dirty="0"/>
              <a:t>                     add ax,[2]</a:t>
            </a:r>
          </a:p>
          <a:p>
            <a:pPr>
              <a:lnSpc>
                <a:spcPct val="80000"/>
              </a:lnSpc>
              <a:buFont typeface="Wingdings" panose="05000000000000000000" pitchFamily="2" charset="2"/>
              <a:buNone/>
            </a:pPr>
            <a:r>
              <a:rPr lang="en-US" altLang="zh-CN" sz="2400" dirty="0"/>
              <a:t>                     mov bx,[4]</a:t>
            </a:r>
          </a:p>
          <a:p>
            <a:pPr>
              <a:lnSpc>
                <a:spcPct val="80000"/>
              </a:lnSpc>
              <a:buFont typeface="Wingdings" panose="05000000000000000000" pitchFamily="2" charset="2"/>
              <a:buNone/>
            </a:pPr>
            <a:r>
              <a:rPr lang="en-US" altLang="zh-CN" sz="2400" dirty="0"/>
              <a:t>                     add bx,[6]</a:t>
            </a:r>
          </a:p>
          <a:p>
            <a:pPr>
              <a:lnSpc>
                <a:spcPct val="80000"/>
              </a:lnSpc>
              <a:buFont typeface="Wingdings" panose="05000000000000000000" pitchFamily="2" charset="2"/>
              <a:buNone/>
            </a:pPr>
            <a:r>
              <a:rPr lang="en-US" altLang="zh-CN" sz="2400" dirty="0"/>
              <a:t>                     push ax</a:t>
            </a:r>
          </a:p>
          <a:p>
            <a:pPr>
              <a:lnSpc>
                <a:spcPct val="80000"/>
              </a:lnSpc>
              <a:buFont typeface="Wingdings" panose="05000000000000000000" pitchFamily="2" charset="2"/>
              <a:buNone/>
            </a:pPr>
            <a:r>
              <a:rPr lang="en-US" altLang="zh-CN" sz="2400" dirty="0"/>
              <a:t>                     push bx</a:t>
            </a:r>
          </a:p>
          <a:p>
            <a:pPr>
              <a:lnSpc>
                <a:spcPct val="80000"/>
              </a:lnSpc>
              <a:buFont typeface="Wingdings" panose="05000000000000000000" pitchFamily="2" charset="2"/>
              <a:buNone/>
            </a:pPr>
            <a:r>
              <a:rPr lang="en-US" altLang="zh-CN" sz="2400" dirty="0"/>
              <a:t>                     pop ax</a:t>
            </a:r>
          </a:p>
          <a:p>
            <a:pPr>
              <a:lnSpc>
                <a:spcPct val="80000"/>
              </a:lnSpc>
              <a:buFont typeface="Wingdings" panose="05000000000000000000" pitchFamily="2" charset="2"/>
              <a:buNone/>
            </a:pPr>
            <a:r>
              <a:rPr lang="en-US" altLang="zh-CN" sz="2400" dirty="0"/>
              <a:t>                     pop bx</a:t>
            </a:r>
          </a:p>
          <a:p>
            <a:pPr>
              <a:lnSpc>
                <a:spcPct val="80000"/>
              </a:lnSpc>
            </a:pPr>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5B00C6DD-1A5B-4949-A626-7E2B0DC68287}"/>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73059" name="Rectangle 3">
            <a:extLst>
              <a:ext uri="{FF2B5EF4-FFF2-40B4-BE49-F238E27FC236}">
                <a16:creationId xmlns:a16="http://schemas.microsoft.com/office/drawing/2014/main" id="{8767DDE0-6CEF-48C9-AEEC-E9D80CB97715}"/>
              </a:ext>
            </a:extLst>
          </p:cNvPr>
          <p:cNvSpPr>
            <a:spLocks noGrp="1" noChangeArrowheads="1"/>
          </p:cNvSpPr>
          <p:nvPr>
            <p:ph type="body" idx="1"/>
          </p:nvPr>
        </p:nvSpPr>
        <p:spPr>
          <a:xfrm>
            <a:off x="457200" y="1371600"/>
            <a:ext cx="7992888" cy="4114800"/>
          </a:xfrm>
        </p:spPr>
        <p:txBody>
          <a:bodyPr/>
          <a:lstStyle/>
          <a:p>
            <a:r>
              <a:rPr lang="zh-CN" altLang="en-US" dirty="0"/>
              <a:t>设置</a:t>
            </a:r>
            <a:r>
              <a:rPr lang="en-US" altLang="zh-CN" dirty="0"/>
              <a:t>CS=1000H</a:t>
            </a:r>
            <a:r>
              <a:rPr lang="zh-CN" altLang="en-US" dirty="0"/>
              <a:t>，</a:t>
            </a:r>
            <a:r>
              <a:rPr lang="en-US" altLang="zh-CN" dirty="0"/>
              <a:t>IP=0</a:t>
            </a:r>
            <a:r>
              <a:rPr lang="zh-CN" altLang="en-US" dirty="0"/>
              <a:t>，这段代码将得到执行。</a:t>
            </a:r>
          </a:p>
          <a:p>
            <a:r>
              <a:rPr lang="zh-CN" altLang="en-US" dirty="0"/>
              <a:t>可以看到，在这段代码中，我们又将</a:t>
            </a:r>
            <a:r>
              <a:rPr lang="en-US" altLang="zh-CN" dirty="0"/>
              <a:t>10000H~1001FH </a:t>
            </a:r>
            <a:r>
              <a:rPr lang="zh-CN" altLang="en-US" dirty="0"/>
              <a:t>安排为栈段和数据段。</a:t>
            </a:r>
          </a:p>
          <a:p>
            <a:r>
              <a:rPr lang="en-US" altLang="zh-CN" dirty="0"/>
              <a:t>10000H~1001FH</a:t>
            </a:r>
            <a:r>
              <a:rPr lang="zh-CN" altLang="en-US" dirty="0"/>
              <a:t>这段内存，既是代码段，又是栈段和数据段。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92225">
            <a:extLst>
              <a:ext uri="{FF2B5EF4-FFF2-40B4-BE49-F238E27FC236}">
                <a16:creationId xmlns:a16="http://schemas.microsoft.com/office/drawing/2014/main" id="{2EF1BC78-627E-4D77-BEE6-27B1192D3029}"/>
              </a:ext>
            </a:extLst>
          </p:cNvPr>
          <p:cNvSpPr>
            <a:spLocks noGrp="1" noChangeArrowheads="1"/>
          </p:cNvSpPr>
          <p:nvPr>
            <p:ph type="title"/>
          </p:nvPr>
        </p:nvSpPr>
        <p:spPr/>
        <p:txBody>
          <a:bodyPr/>
          <a:lstStyle/>
          <a:p>
            <a:r>
              <a:rPr lang="zh-CN" altLang="en-US"/>
              <a:t>示例</a:t>
            </a:r>
            <a:r>
              <a:rPr lang="en-US" altLang="zh-CN"/>
              <a:t>——ax</a:t>
            </a:r>
            <a:r>
              <a:rPr lang="en-US" altLang="zh-CN" baseline="30000"/>
              <a:t>2</a:t>
            </a:r>
            <a:r>
              <a:rPr lang="en-US" altLang="zh-CN"/>
              <a:t>+bx+c</a:t>
            </a:r>
          </a:p>
        </p:txBody>
      </p:sp>
      <p:sp>
        <p:nvSpPr>
          <p:cNvPr id="17410" name="Text Placeholder 692226">
            <a:extLst>
              <a:ext uri="{FF2B5EF4-FFF2-40B4-BE49-F238E27FC236}">
                <a16:creationId xmlns:a16="http://schemas.microsoft.com/office/drawing/2014/main" id="{9E437231-61E9-4B85-9DF0-0547B94A1FDE}"/>
              </a:ext>
            </a:extLst>
          </p:cNvPr>
          <p:cNvSpPr>
            <a:spLocks noGrp="1" noChangeArrowheads="1"/>
          </p:cNvSpPr>
          <p:nvPr>
            <p:ph type="body" sz="half" idx="1"/>
          </p:nvPr>
        </p:nvSpPr>
        <p:spPr>
          <a:xfrm>
            <a:off x="457200" y="1268413"/>
            <a:ext cx="4038600" cy="3097212"/>
          </a:xfrm>
        </p:spPr>
        <p:txBody>
          <a:bodyPr/>
          <a:lstStyle/>
          <a:p>
            <a:r>
              <a:rPr lang="en-US" altLang="zh-CN" sz="2800"/>
              <a:t>(ax+b)x+c</a:t>
            </a:r>
          </a:p>
          <a:p>
            <a:pPr lvl="1"/>
            <a:r>
              <a:rPr lang="en-US" altLang="zh-CN" sz="2400"/>
              <a:t>x-&gt;ACC</a:t>
            </a:r>
          </a:p>
          <a:p>
            <a:pPr lvl="1"/>
            <a:r>
              <a:rPr lang="en-US" altLang="zh-CN" sz="2400"/>
              <a:t>x*a-&gt;ACC</a:t>
            </a:r>
          </a:p>
          <a:p>
            <a:pPr lvl="1"/>
            <a:r>
              <a:rPr lang="en-US" altLang="zh-CN" sz="2400"/>
              <a:t>ax+b-&gt;ACC</a:t>
            </a:r>
          </a:p>
          <a:p>
            <a:pPr lvl="1"/>
            <a:r>
              <a:rPr lang="en-US" altLang="zh-CN" sz="2400"/>
              <a:t>x*(ax+b)-&gt;ACC</a:t>
            </a:r>
          </a:p>
          <a:p>
            <a:pPr lvl="1"/>
            <a:r>
              <a:rPr lang="en-US" altLang="zh-CN" sz="2400"/>
              <a:t>(ax+b)x+c-&gt;ACC</a:t>
            </a:r>
          </a:p>
        </p:txBody>
      </p:sp>
      <p:graphicFrame>
        <p:nvGraphicFramePr>
          <p:cNvPr id="119812" name="内容占位符 119811">
            <a:extLst>
              <a:ext uri="{FF2B5EF4-FFF2-40B4-BE49-F238E27FC236}">
                <a16:creationId xmlns:a16="http://schemas.microsoft.com/office/drawing/2014/main" id="{3190E211-74FD-41B9-81E6-B5319D752E51}"/>
              </a:ext>
            </a:extLst>
          </p:cNvPr>
          <p:cNvGraphicFramePr>
            <a:graphicFrameLocks noGrp="1"/>
          </p:cNvGraphicFramePr>
          <p:nvPr>
            <p:ph sz="half" idx="4294967295"/>
          </p:nvPr>
        </p:nvGraphicFramePr>
        <p:xfrm>
          <a:off x="4140200" y="1125538"/>
          <a:ext cx="4535488" cy="5126207"/>
        </p:xfrm>
        <a:graphic>
          <a:graphicData uri="http://schemas.openxmlformats.org/drawingml/2006/table">
            <a:tbl>
              <a:tblPr/>
              <a:tblGrid>
                <a:gridCol w="876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147888">
                  <a:extLst>
                    <a:ext uri="{9D8B030D-6E8A-4147-A177-3AD203B41FA5}">
                      <a16:colId xmlns:a16="http://schemas.microsoft.com/office/drawing/2014/main" val="20002"/>
                    </a:ext>
                  </a:extLst>
                </a:gridCol>
              </a:tblGrid>
              <a:tr h="365742">
                <a:tc>
                  <a:txBody>
                    <a:bodyPr/>
                    <a:lstStyle/>
                    <a:p>
                      <a:pPr lvl="0" eaLnBrk="1" hangingPunct="1">
                        <a:spcBef>
                          <a:spcPct val="20000"/>
                        </a:spcBef>
                        <a:buNone/>
                      </a:pPr>
                      <a:r>
                        <a:rPr lang="zh-CN" altLang="en-US" sz="1800" dirty="0">
                          <a:latin typeface="Arial" panose="020B0604020202020204" pitchFamily="34" charset="0"/>
                          <a:ea typeface="宋体" panose="02010600030101010101" pitchFamily="2" charset="-122"/>
                        </a:rPr>
                        <a:t>地址</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opr</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000001(ld)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endParaRPr lang="zh-CN" altLang="en-US" sz="1800" dirty="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000101</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x</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a</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b</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c</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cxnSp>
        <p:nvCxnSpPr>
          <p:cNvPr id="2" name="直接箭头连接符 1">
            <a:extLst>
              <a:ext uri="{FF2B5EF4-FFF2-40B4-BE49-F238E27FC236}">
                <a16:creationId xmlns:a16="http://schemas.microsoft.com/office/drawing/2014/main" id="{E6B0044E-DC30-4744-9152-70C271D52127}"/>
              </a:ext>
            </a:extLst>
          </p:cNvPr>
          <p:cNvCxnSpPr/>
          <p:nvPr/>
        </p:nvCxnSpPr>
        <p:spPr>
          <a:xfrm flipV="1">
            <a:off x="2508250" y="1773238"/>
            <a:ext cx="1703388" cy="23495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1C94A3C4-CA3A-4D72-BC0A-3F96BD194DB4}"/>
              </a:ext>
            </a:extLst>
          </p:cNvPr>
          <p:cNvCxnSpPr/>
          <p:nvPr/>
        </p:nvCxnSpPr>
        <p:spPr>
          <a:xfrm flipV="1">
            <a:off x="2644775" y="2060575"/>
            <a:ext cx="1566863" cy="3460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0767D4D8-2B0B-4D88-93C1-1522DAAB8F4F}"/>
              </a:ext>
            </a:extLst>
          </p:cNvPr>
          <p:cNvCxnSpPr/>
          <p:nvPr/>
        </p:nvCxnSpPr>
        <p:spPr>
          <a:xfrm flipV="1">
            <a:off x="2906713" y="2492375"/>
            <a:ext cx="1233487" cy="3841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E5C17C60-9750-4AD9-99F5-FEA86CBDE13B}"/>
              </a:ext>
            </a:extLst>
          </p:cNvPr>
          <p:cNvCxnSpPr/>
          <p:nvPr/>
        </p:nvCxnSpPr>
        <p:spPr>
          <a:xfrm flipV="1">
            <a:off x="3530600" y="3140075"/>
            <a:ext cx="681038" cy="60642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6A8DBF69-9F79-41C3-9F70-F55467F77DFE}"/>
              </a:ext>
            </a:extLst>
          </p:cNvPr>
          <p:cNvSpPr/>
          <p:nvPr/>
        </p:nvSpPr>
        <p:spPr>
          <a:xfrm>
            <a:off x="6661150" y="1557338"/>
            <a:ext cx="1439863" cy="2873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7" name="椭圆 6">
            <a:extLst>
              <a:ext uri="{FF2B5EF4-FFF2-40B4-BE49-F238E27FC236}">
                <a16:creationId xmlns:a16="http://schemas.microsoft.com/office/drawing/2014/main" id="{7CEEBE86-2497-4244-878F-E862C051D530}"/>
              </a:ext>
            </a:extLst>
          </p:cNvPr>
          <p:cNvSpPr/>
          <p:nvPr/>
        </p:nvSpPr>
        <p:spPr>
          <a:xfrm>
            <a:off x="6643688" y="189865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8" name="椭圆 7">
            <a:extLst>
              <a:ext uri="{FF2B5EF4-FFF2-40B4-BE49-F238E27FC236}">
                <a16:creationId xmlns:a16="http://schemas.microsoft.com/office/drawing/2014/main" id="{6DCB5802-83B7-4DFB-B9D2-B9D29FC08E5F}"/>
              </a:ext>
            </a:extLst>
          </p:cNvPr>
          <p:cNvSpPr/>
          <p:nvPr/>
        </p:nvSpPr>
        <p:spPr>
          <a:xfrm>
            <a:off x="6643688" y="2257425"/>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9" name="椭圆 8">
            <a:extLst>
              <a:ext uri="{FF2B5EF4-FFF2-40B4-BE49-F238E27FC236}">
                <a16:creationId xmlns:a16="http://schemas.microsoft.com/office/drawing/2014/main" id="{B6E65240-5D3F-4CE2-B087-1E6A01DE8CDA}"/>
              </a:ext>
            </a:extLst>
          </p:cNvPr>
          <p:cNvSpPr/>
          <p:nvPr/>
        </p:nvSpPr>
        <p:spPr>
          <a:xfrm>
            <a:off x="6643688" y="261620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48" dur="2000" fill="hold"/>
                                        <p:tgtEl>
                                          <p:spTgt spid="6"/>
                                        </p:tgtEl>
                                        <p:attrNameLst>
                                          <p:attrName>ppt_x,ppt_y</p:attrName>
                                        </p:attrNameLst>
                                      </p:cBhvr>
                                      <p:rCtr x="-10000" y="2000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80">
                                          <p:stCondLst>
                                            <p:cond delay="0"/>
                                          </p:stCondLst>
                                        </p:cTn>
                                        <p:tgtEl>
                                          <p:spTgt spid="7"/>
                                        </p:tgtEl>
                                      </p:cBhvr>
                                    </p:animEffect>
                                    <p:anim calcmode="lin" valueType="num">
                                      <p:cBhvr>
                                        <p:cTn id="5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9" dur="26">
                                          <p:stCondLst>
                                            <p:cond delay="650"/>
                                          </p:stCondLst>
                                        </p:cTn>
                                        <p:tgtEl>
                                          <p:spTgt spid="7"/>
                                        </p:tgtEl>
                                      </p:cBhvr>
                                      <p:to x="100000" y="60000"/>
                                    </p:animScale>
                                    <p:animScale>
                                      <p:cBhvr>
                                        <p:cTn id="60" dur="166" decel="50000">
                                          <p:stCondLst>
                                            <p:cond delay="676"/>
                                          </p:stCondLst>
                                        </p:cTn>
                                        <p:tgtEl>
                                          <p:spTgt spid="7"/>
                                        </p:tgtEl>
                                      </p:cBhvr>
                                      <p:to x="100000" y="100000"/>
                                    </p:animScale>
                                    <p:animScale>
                                      <p:cBhvr>
                                        <p:cTn id="61" dur="26">
                                          <p:stCondLst>
                                            <p:cond delay="1312"/>
                                          </p:stCondLst>
                                        </p:cTn>
                                        <p:tgtEl>
                                          <p:spTgt spid="7"/>
                                        </p:tgtEl>
                                      </p:cBhvr>
                                      <p:to x="100000" y="80000"/>
                                    </p:animScale>
                                    <p:animScale>
                                      <p:cBhvr>
                                        <p:cTn id="62" dur="166" decel="50000">
                                          <p:stCondLst>
                                            <p:cond delay="1338"/>
                                          </p:stCondLst>
                                        </p:cTn>
                                        <p:tgtEl>
                                          <p:spTgt spid="7"/>
                                        </p:tgtEl>
                                      </p:cBhvr>
                                      <p:to x="100000" y="100000"/>
                                    </p:animScale>
                                    <p:animScale>
                                      <p:cBhvr>
                                        <p:cTn id="63" dur="26">
                                          <p:stCondLst>
                                            <p:cond delay="1642"/>
                                          </p:stCondLst>
                                        </p:cTn>
                                        <p:tgtEl>
                                          <p:spTgt spid="7"/>
                                        </p:tgtEl>
                                      </p:cBhvr>
                                      <p:to x="100000" y="90000"/>
                                    </p:animScale>
                                    <p:animScale>
                                      <p:cBhvr>
                                        <p:cTn id="64" dur="166" decel="50000">
                                          <p:stCondLst>
                                            <p:cond delay="1668"/>
                                          </p:stCondLst>
                                        </p:cTn>
                                        <p:tgtEl>
                                          <p:spTgt spid="7"/>
                                        </p:tgtEl>
                                      </p:cBhvr>
                                      <p:to x="100000" y="100000"/>
                                    </p:animScale>
                                    <p:animScale>
                                      <p:cBhvr>
                                        <p:cTn id="65" dur="26">
                                          <p:stCondLst>
                                            <p:cond delay="1808"/>
                                          </p:stCondLst>
                                        </p:cTn>
                                        <p:tgtEl>
                                          <p:spTgt spid="7"/>
                                        </p:tgtEl>
                                      </p:cBhvr>
                                      <p:to x="100000" y="95000"/>
                                    </p:animScale>
                                    <p:animScale>
                                      <p:cBhvr>
                                        <p:cTn id="66" dur="166" decel="50000">
                                          <p:stCondLst>
                                            <p:cond delay="1834"/>
                                          </p:stCondLst>
                                        </p:cTn>
                                        <p:tgtEl>
                                          <p:spTgt spid="7"/>
                                        </p:tgtEl>
                                      </p:cBhvr>
                                      <p:to x="100000" y="100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70" dur="2000" fill="hold"/>
                                        <p:tgtEl>
                                          <p:spTgt spid="7"/>
                                        </p:tgtEl>
                                        <p:attrNameLst>
                                          <p:attrName>ppt_x,ppt_y</p:attrName>
                                        </p:attrNameLst>
                                      </p:cBhvr>
                                      <p:rCtr x="-10000" y="20000"/>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80">
                                          <p:stCondLst>
                                            <p:cond delay="0"/>
                                          </p:stCondLst>
                                        </p:cTn>
                                        <p:tgtEl>
                                          <p:spTgt spid="8"/>
                                        </p:tgtEl>
                                      </p:cBhvr>
                                    </p:animEffect>
                                    <p:anim calcmode="lin" valueType="num">
                                      <p:cBhvr>
                                        <p:cTn id="7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gtEl>
                                      </p:cBhvr>
                                      <p:to x="100000" y="60000"/>
                                    </p:animScale>
                                    <p:animScale>
                                      <p:cBhvr>
                                        <p:cTn id="82" dur="166" decel="50000">
                                          <p:stCondLst>
                                            <p:cond delay="676"/>
                                          </p:stCondLst>
                                        </p:cTn>
                                        <p:tgtEl>
                                          <p:spTgt spid="8"/>
                                        </p:tgtEl>
                                      </p:cBhvr>
                                      <p:to x="100000" y="100000"/>
                                    </p:animScale>
                                    <p:animScale>
                                      <p:cBhvr>
                                        <p:cTn id="83" dur="26">
                                          <p:stCondLst>
                                            <p:cond delay="1312"/>
                                          </p:stCondLst>
                                        </p:cTn>
                                        <p:tgtEl>
                                          <p:spTgt spid="8"/>
                                        </p:tgtEl>
                                      </p:cBhvr>
                                      <p:to x="100000" y="80000"/>
                                    </p:animScale>
                                    <p:animScale>
                                      <p:cBhvr>
                                        <p:cTn id="84" dur="166" decel="50000">
                                          <p:stCondLst>
                                            <p:cond delay="1338"/>
                                          </p:stCondLst>
                                        </p:cTn>
                                        <p:tgtEl>
                                          <p:spTgt spid="8"/>
                                        </p:tgtEl>
                                      </p:cBhvr>
                                      <p:to x="100000" y="100000"/>
                                    </p:animScale>
                                    <p:animScale>
                                      <p:cBhvr>
                                        <p:cTn id="85" dur="26">
                                          <p:stCondLst>
                                            <p:cond delay="1642"/>
                                          </p:stCondLst>
                                        </p:cTn>
                                        <p:tgtEl>
                                          <p:spTgt spid="8"/>
                                        </p:tgtEl>
                                      </p:cBhvr>
                                      <p:to x="100000" y="90000"/>
                                    </p:animScale>
                                    <p:animScale>
                                      <p:cBhvr>
                                        <p:cTn id="86" dur="166" decel="50000">
                                          <p:stCondLst>
                                            <p:cond delay="1668"/>
                                          </p:stCondLst>
                                        </p:cTn>
                                        <p:tgtEl>
                                          <p:spTgt spid="8"/>
                                        </p:tgtEl>
                                      </p:cBhvr>
                                      <p:to x="100000" y="100000"/>
                                    </p:animScale>
                                    <p:animScale>
                                      <p:cBhvr>
                                        <p:cTn id="87" dur="26">
                                          <p:stCondLst>
                                            <p:cond delay="1808"/>
                                          </p:stCondLst>
                                        </p:cTn>
                                        <p:tgtEl>
                                          <p:spTgt spid="8"/>
                                        </p:tgtEl>
                                      </p:cBhvr>
                                      <p:to x="100000" y="95000"/>
                                    </p:animScale>
                                    <p:animScale>
                                      <p:cBhvr>
                                        <p:cTn id="88" dur="166" decel="50000">
                                          <p:stCondLst>
                                            <p:cond delay="1834"/>
                                          </p:stCondLst>
                                        </p:cTn>
                                        <p:tgtEl>
                                          <p:spTgt spid="8"/>
                                        </p:tgtEl>
                                      </p:cBhvr>
                                      <p:to x="100000" y="100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92" dur="2000" fill="hold"/>
                                        <p:tgtEl>
                                          <p:spTgt spid="8"/>
                                        </p:tgtEl>
                                        <p:attrNameLst>
                                          <p:attrName>ppt_x,ppt_y</p:attrName>
                                        </p:attrNameLst>
                                      </p:cBhvr>
                                      <p:rCtr x="-10000" y="2000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down)">
                                      <p:cBhvr>
                                        <p:cTn id="97" dur="580">
                                          <p:stCondLst>
                                            <p:cond delay="0"/>
                                          </p:stCondLst>
                                        </p:cTn>
                                        <p:tgtEl>
                                          <p:spTgt spid="9"/>
                                        </p:tgtEl>
                                      </p:cBhvr>
                                    </p:animEffect>
                                    <p:anim calcmode="lin" valueType="num">
                                      <p:cBhvr>
                                        <p:cTn id="9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gtEl>
                                      </p:cBhvr>
                                      <p:to x="100000" y="60000"/>
                                    </p:animScale>
                                    <p:animScale>
                                      <p:cBhvr>
                                        <p:cTn id="104" dur="166" decel="50000">
                                          <p:stCondLst>
                                            <p:cond delay="676"/>
                                          </p:stCondLst>
                                        </p:cTn>
                                        <p:tgtEl>
                                          <p:spTgt spid="9"/>
                                        </p:tgtEl>
                                      </p:cBhvr>
                                      <p:to x="100000" y="100000"/>
                                    </p:animScale>
                                    <p:animScale>
                                      <p:cBhvr>
                                        <p:cTn id="105" dur="26">
                                          <p:stCondLst>
                                            <p:cond delay="1312"/>
                                          </p:stCondLst>
                                        </p:cTn>
                                        <p:tgtEl>
                                          <p:spTgt spid="9"/>
                                        </p:tgtEl>
                                      </p:cBhvr>
                                      <p:to x="100000" y="80000"/>
                                    </p:animScale>
                                    <p:animScale>
                                      <p:cBhvr>
                                        <p:cTn id="106" dur="166" decel="50000">
                                          <p:stCondLst>
                                            <p:cond delay="1338"/>
                                          </p:stCondLst>
                                        </p:cTn>
                                        <p:tgtEl>
                                          <p:spTgt spid="9"/>
                                        </p:tgtEl>
                                      </p:cBhvr>
                                      <p:to x="100000" y="100000"/>
                                    </p:animScale>
                                    <p:animScale>
                                      <p:cBhvr>
                                        <p:cTn id="107" dur="26">
                                          <p:stCondLst>
                                            <p:cond delay="1642"/>
                                          </p:stCondLst>
                                        </p:cTn>
                                        <p:tgtEl>
                                          <p:spTgt spid="9"/>
                                        </p:tgtEl>
                                      </p:cBhvr>
                                      <p:to x="100000" y="90000"/>
                                    </p:animScale>
                                    <p:animScale>
                                      <p:cBhvr>
                                        <p:cTn id="108" dur="166" decel="50000">
                                          <p:stCondLst>
                                            <p:cond delay="1668"/>
                                          </p:stCondLst>
                                        </p:cTn>
                                        <p:tgtEl>
                                          <p:spTgt spid="9"/>
                                        </p:tgtEl>
                                      </p:cBhvr>
                                      <p:to x="100000" y="100000"/>
                                    </p:animScale>
                                    <p:animScale>
                                      <p:cBhvr>
                                        <p:cTn id="109" dur="26">
                                          <p:stCondLst>
                                            <p:cond delay="1808"/>
                                          </p:stCondLst>
                                        </p:cTn>
                                        <p:tgtEl>
                                          <p:spTgt spid="9"/>
                                        </p:tgtEl>
                                      </p:cBhvr>
                                      <p:to x="100000" y="95000"/>
                                    </p:animScale>
                                    <p:animScale>
                                      <p:cBhvr>
                                        <p:cTn id="110" dur="166" decel="50000">
                                          <p:stCondLst>
                                            <p:cond delay="1834"/>
                                          </p:stCondLst>
                                        </p:cTn>
                                        <p:tgtEl>
                                          <p:spTgt spid="9"/>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114" dur="2000" fill="hold"/>
                                        <p:tgtEl>
                                          <p:spTgt spid="9"/>
                                        </p:tgtEl>
                                        <p:attrNameLst>
                                          <p:attrName>ppt_x,ppt_y</p:attrName>
                                        </p:attrNameLst>
                                      </p:cBhvr>
                                      <p:rCtr x="-10000" y="2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7" grpId="1" bldLvl="0" animBg="1"/>
      <p:bldP spid="8" grpId="0" bldLvl="0" animBg="1"/>
      <p:bldP spid="8" grpId="1" bldLvl="0" animBg="1"/>
      <p:bldP spid="9" grpId="0" bldLvl="0" animBg="1"/>
      <p:bldP spid="9" grpId="1"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478645D8-F820-40E8-B4D0-FE996DCDEA34}"/>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87395" name="Rectangle 3">
            <a:extLst>
              <a:ext uri="{FF2B5EF4-FFF2-40B4-BE49-F238E27FC236}">
                <a16:creationId xmlns:a16="http://schemas.microsoft.com/office/drawing/2014/main" id="{614F184E-D3D1-4E43-B86B-C49F775CAA1D}"/>
              </a:ext>
            </a:extLst>
          </p:cNvPr>
          <p:cNvSpPr>
            <a:spLocks noGrp="1" noChangeArrowheads="1"/>
          </p:cNvSpPr>
          <p:nvPr>
            <p:ph type="body" idx="1"/>
          </p:nvPr>
        </p:nvSpPr>
        <p:spPr>
          <a:xfrm>
            <a:off x="251520" y="1371600"/>
            <a:ext cx="8435280" cy="4114800"/>
          </a:xfrm>
        </p:spPr>
        <p:txBody>
          <a:bodyPr/>
          <a:lstStyle/>
          <a:p>
            <a:r>
              <a:rPr lang="zh-CN" altLang="en-US" dirty="0"/>
              <a:t>一段内存，可以既是代码的存储空间，又是数据的存储空间，还可以是栈空间，也可以什么也不是。</a:t>
            </a:r>
          </a:p>
          <a:p>
            <a:r>
              <a:rPr lang="zh-CN" altLang="en-US" dirty="0"/>
              <a:t>关键在于</a:t>
            </a:r>
            <a:r>
              <a:rPr lang="en-US" altLang="zh-CN" dirty="0"/>
              <a:t>CPU</a:t>
            </a:r>
            <a:r>
              <a:rPr lang="zh-CN" altLang="en-US" dirty="0"/>
              <a:t>中寄存器的设置，即：</a:t>
            </a:r>
          </a:p>
          <a:p>
            <a:pPr>
              <a:buFont typeface="Wingdings" panose="05000000000000000000" pitchFamily="2" charset="2"/>
              <a:buNone/>
            </a:pPr>
            <a:r>
              <a:rPr lang="zh-CN" altLang="en-US" dirty="0"/>
              <a:t>   </a:t>
            </a:r>
            <a:r>
              <a:rPr lang="en-US" altLang="zh-CN" dirty="0"/>
              <a:t>CS</a:t>
            </a:r>
            <a:r>
              <a:rPr lang="zh-CN" altLang="en-US" dirty="0"/>
              <a:t>、</a:t>
            </a:r>
            <a:r>
              <a:rPr lang="en-US" altLang="zh-CN" dirty="0"/>
              <a:t>IP</a:t>
            </a:r>
            <a:r>
              <a:rPr lang="zh-CN" altLang="en-US" dirty="0"/>
              <a:t>、</a:t>
            </a:r>
            <a:r>
              <a:rPr lang="en-US" altLang="zh-CN" dirty="0"/>
              <a:t>SS</a:t>
            </a:r>
            <a:r>
              <a:rPr lang="zh-CN" altLang="en-US" dirty="0"/>
              <a:t>、</a:t>
            </a:r>
            <a:r>
              <a:rPr lang="en-US" altLang="zh-CN" dirty="0"/>
              <a:t>SP</a:t>
            </a:r>
            <a:r>
              <a:rPr lang="zh-CN" altLang="en-US" dirty="0"/>
              <a:t>、</a:t>
            </a:r>
            <a:r>
              <a:rPr lang="en-US" altLang="zh-CN" dirty="0"/>
              <a:t>DS</a:t>
            </a:r>
            <a:r>
              <a:rPr lang="zh-CN" altLang="en-US" dirty="0"/>
              <a:t>的指向。</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99410D7-DDA7-494F-8D8A-49C5122178D4}"/>
              </a:ext>
            </a:extLst>
          </p:cNvPr>
          <p:cNvSpPr>
            <a:spLocks noGrp="1" noChangeArrowheads="1"/>
          </p:cNvSpPr>
          <p:nvPr>
            <p:ph type="title"/>
          </p:nvPr>
        </p:nvSpPr>
        <p:spPr/>
        <p:txBody>
          <a:bodyPr/>
          <a:lstStyle/>
          <a:p>
            <a:r>
              <a:rPr lang="en-US" altLang="zh-CN" dirty="0"/>
              <a:t>5. </a:t>
            </a:r>
            <a:r>
              <a:rPr lang="zh-CN" altLang="en-US" dirty="0"/>
              <a:t>栈</a:t>
            </a:r>
          </a:p>
        </p:txBody>
      </p:sp>
      <p:sp>
        <p:nvSpPr>
          <p:cNvPr id="11267" name="Rectangle 3">
            <a:extLst>
              <a:ext uri="{FF2B5EF4-FFF2-40B4-BE49-F238E27FC236}">
                <a16:creationId xmlns:a16="http://schemas.microsoft.com/office/drawing/2014/main" id="{BFE5A708-263F-4A98-9EC8-F1F628E52C3F}"/>
              </a:ext>
            </a:extLst>
          </p:cNvPr>
          <p:cNvSpPr>
            <a:spLocks noGrp="1" noChangeArrowheads="1"/>
          </p:cNvSpPr>
          <p:nvPr>
            <p:ph type="body" idx="1"/>
          </p:nvPr>
        </p:nvSpPr>
        <p:spPr>
          <a:xfrm>
            <a:off x="457200" y="1268760"/>
            <a:ext cx="8018986" cy="4114800"/>
          </a:xfrm>
        </p:spPr>
        <p:txBody>
          <a:bodyPr/>
          <a:lstStyle/>
          <a:p>
            <a:r>
              <a:rPr lang="zh-CN" altLang="en-US" dirty="0"/>
              <a:t>什么是栈？</a:t>
            </a:r>
          </a:p>
          <a:p>
            <a:pPr>
              <a:buFont typeface="Wingdings" panose="05000000000000000000" pitchFamily="2" charset="2"/>
              <a:buNone/>
            </a:pPr>
            <a:r>
              <a:rPr lang="zh-CN" altLang="en-US" dirty="0"/>
              <a:t>   栈是一种具有特殊的访问方式的存储空间。它的特殊性就在于，最后进入这个空间的数据，最先出去。</a:t>
            </a:r>
          </a:p>
          <a:p>
            <a:pPr>
              <a:buFont typeface="Wingdings" panose="05000000000000000000" pitchFamily="2" charset="2"/>
              <a:buNone/>
            </a:pPr>
            <a:r>
              <a:rPr lang="zh-CN" alt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53D19-1DAD-4F23-91B3-FC99E5EB62DF}"/>
              </a:ext>
            </a:extLst>
          </p:cNvPr>
          <p:cNvSpPr>
            <a:spLocks noGrp="1"/>
          </p:cNvSpPr>
          <p:nvPr>
            <p:ph type="title"/>
          </p:nvPr>
        </p:nvSpPr>
        <p:spPr/>
        <p:txBody>
          <a:bodyPr/>
          <a:lstStyle/>
          <a:p>
            <a:r>
              <a:rPr lang="en-US" altLang="zh-CN" dirty="0"/>
              <a:t>5. </a:t>
            </a:r>
            <a:r>
              <a:rPr lang="zh-CN" altLang="en-US" dirty="0"/>
              <a:t>栈</a:t>
            </a:r>
          </a:p>
        </p:txBody>
      </p:sp>
      <p:pic>
        <p:nvPicPr>
          <p:cNvPr id="4" name="Picture 13">
            <a:extLst>
              <a:ext uri="{FF2B5EF4-FFF2-40B4-BE49-F238E27FC236}">
                <a16:creationId xmlns:a16="http://schemas.microsoft.com/office/drawing/2014/main" id="{D8A52CE0-9B9F-43FF-B5A2-BC2BE38AC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48880"/>
            <a:ext cx="227965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79E2DBC-B75E-4FF7-8AAD-2B7ED2B7D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68" y="4330080"/>
            <a:ext cx="1323975" cy="446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C1ACA6E6-3CAB-4638-9B71-6CAA8F8B8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568" y="4787280"/>
            <a:ext cx="1431925" cy="446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DEF4C3BA-1BE3-4191-8671-C76F009424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568" y="3872880"/>
            <a:ext cx="1431925" cy="4460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446FFAD1-76FA-4D7B-947A-5991FEDBA4EA}"/>
              </a:ext>
            </a:extLst>
          </p:cNvPr>
          <p:cNvSpPr/>
          <p:nvPr/>
        </p:nvSpPr>
        <p:spPr>
          <a:xfrm>
            <a:off x="244182" y="1124744"/>
            <a:ext cx="5262979" cy="461665"/>
          </a:xfrm>
          <a:prstGeom prst="rect">
            <a:avLst/>
          </a:prstGeom>
        </p:spPr>
        <p:txBody>
          <a:bodyPr wrap="none">
            <a:spAutoFit/>
          </a:bodyPr>
          <a:lstStyle/>
          <a:p>
            <a:r>
              <a:rPr lang="zh-CN" altLang="en-US" dirty="0"/>
              <a:t>示例：可以用一个盒子和</a:t>
            </a:r>
            <a:r>
              <a:rPr lang="en-US" altLang="zh-CN" dirty="0"/>
              <a:t>3</a:t>
            </a:r>
            <a:r>
              <a:rPr lang="zh-CN" altLang="en-US" dirty="0"/>
              <a:t>本书来描述</a:t>
            </a:r>
          </a:p>
        </p:txBody>
      </p:sp>
    </p:spTree>
    <p:extLst>
      <p:ext uri="{BB962C8B-B14F-4D97-AF65-F5344CB8AC3E}">
        <p14:creationId xmlns:p14="http://schemas.microsoft.com/office/powerpoint/2010/main" val="35990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2724 0.13125 C -0.29201 -0.04722 -0.31163 -0.22546 -0.27587 -0.30023 C -0.23993 -0.375 -0.09913 -0.36227 -0.0566 -0.31736 C -0.01406 -0.27268 -0.0283 -0.09097 -0.02083 -0.03125 " pathEditMode="relative" rAng="0" ptsTypes="AAAA">
                                      <p:cBhvr>
                                        <p:cTn id="6" dur="2000" spd="-100000" fill="hold"/>
                                        <p:tgtEl>
                                          <p:spTgt spid="7"/>
                                        </p:tgtEl>
                                        <p:attrNameLst>
                                          <p:attrName>ppt_x</p:attrName>
                                          <p:attrName>ppt_y</p:attrName>
                                        </p:attrNameLst>
                                      </p:cBhvr>
                                      <p:rCtr x="11406" y="-24259"/>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26337 -0.00208 C -0.27726 -0.14213 -0.29045 -0.28171 -0.26337 -0.34908 C -0.23611 -0.41597 -0.13924 -0.40463 -0.09896 -0.4044 C -0.05868 -0.40417 -0.03594 -0.40972 -0.02118 -0.34722 C -0.00643 -0.28495 -0.01233 -0.0963 -0.01007 -0.03033 " pathEditMode="relative" rAng="0" ptsTypes="AAAAA">
                                      <p:cBhvr>
                                        <p:cTn id="10" dur="2000" spd="-100000" fill="hold"/>
                                        <p:tgtEl>
                                          <p:spTgt spid="5"/>
                                        </p:tgtEl>
                                        <p:attrNameLst>
                                          <p:attrName>ppt_x</p:attrName>
                                          <p:attrName>ppt_y</p:attrName>
                                        </p:attrNameLst>
                                      </p:cBhvr>
                                      <p:rCtr x="11875" y="-2016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26979 -0.13241 C -0.27274 -0.22454 -0.27552 -0.31621 -0.26979 -0.36598 C -0.26389 -0.41575 -0.27274 -0.42385 -0.23437 -0.43102 C -0.19601 -0.4382 -0.07795 -0.47639 -0.03976 -0.40973 C -0.00156 -0.34306 -0.01215 -0.10996 -0.00486 -0.03125 " pathEditMode="relative" rAng="0" ptsTypes="AAAAA">
                                      <p:cBhvr>
                                        <p:cTn id="14" dur="2000" spd="-100000" fill="hold"/>
                                        <p:tgtEl>
                                          <p:spTgt spid="6"/>
                                        </p:tgtEl>
                                        <p:attrNameLst>
                                          <p:attrName>ppt_x</p:attrName>
                                          <p:attrName>ppt_y</p:attrName>
                                        </p:attrNameLst>
                                      </p:cBhvr>
                                      <p:rCtr x="13073" y="-1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14E1A-3D17-4604-A8B2-260D012CBABD}"/>
              </a:ext>
            </a:extLst>
          </p:cNvPr>
          <p:cNvSpPr>
            <a:spLocks noGrp="1"/>
          </p:cNvSpPr>
          <p:nvPr>
            <p:ph type="title"/>
          </p:nvPr>
        </p:nvSpPr>
        <p:spPr/>
        <p:txBody>
          <a:bodyPr/>
          <a:lstStyle/>
          <a:p>
            <a:r>
              <a:rPr lang="en-US" altLang="zh-CN" dirty="0"/>
              <a:t>5. </a:t>
            </a:r>
            <a:r>
              <a:rPr lang="zh-CN" altLang="en-US" dirty="0"/>
              <a:t>栈</a:t>
            </a:r>
          </a:p>
        </p:txBody>
      </p:sp>
      <p:pic>
        <p:nvPicPr>
          <p:cNvPr id="4" name="Picture 5">
            <a:extLst>
              <a:ext uri="{FF2B5EF4-FFF2-40B4-BE49-F238E27FC236}">
                <a16:creationId xmlns:a16="http://schemas.microsoft.com/office/drawing/2014/main" id="{A7732351-BB1E-473E-85C9-2935EBC2F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132856"/>
            <a:ext cx="2479675" cy="4081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a:extLst>
              <a:ext uri="{FF2B5EF4-FFF2-40B4-BE49-F238E27FC236}">
                <a16:creationId xmlns:a16="http://schemas.microsoft.com/office/drawing/2014/main" id="{E22A66C7-B86F-4790-AE39-FE41FEBEA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432" y="4048969"/>
            <a:ext cx="1323975" cy="4460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8B36A2BA-B4A8-4BF9-A5FA-0334D4C8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432" y="3580656"/>
            <a:ext cx="1431925" cy="446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a:extLst>
              <a:ext uri="{FF2B5EF4-FFF2-40B4-BE49-F238E27FC236}">
                <a16:creationId xmlns:a16="http://schemas.microsoft.com/office/drawing/2014/main" id="{4E31B677-A1EC-4BE7-A378-F206F5A39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9432" y="4495056"/>
            <a:ext cx="1431925" cy="4460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542969B0-DF38-4486-AAA2-121472FB2D5D}"/>
              </a:ext>
            </a:extLst>
          </p:cNvPr>
          <p:cNvSpPr/>
          <p:nvPr/>
        </p:nvSpPr>
        <p:spPr>
          <a:xfrm>
            <a:off x="244182" y="1124744"/>
            <a:ext cx="5262979" cy="461665"/>
          </a:xfrm>
          <a:prstGeom prst="rect">
            <a:avLst/>
          </a:prstGeom>
        </p:spPr>
        <p:txBody>
          <a:bodyPr wrap="none">
            <a:spAutoFit/>
          </a:bodyPr>
          <a:lstStyle/>
          <a:p>
            <a:r>
              <a:rPr lang="zh-CN" altLang="en-US" dirty="0"/>
              <a:t>示例：可以用一个盒子和</a:t>
            </a:r>
            <a:r>
              <a:rPr lang="en-US" altLang="zh-CN" dirty="0"/>
              <a:t>3</a:t>
            </a:r>
            <a:r>
              <a:rPr lang="zh-CN" altLang="en-US" dirty="0"/>
              <a:t>本书来描述</a:t>
            </a:r>
          </a:p>
        </p:txBody>
      </p:sp>
    </p:spTree>
    <p:extLst>
      <p:ext uri="{BB962C8B-B14F-4D97-AF65-F5344CB8AC3E}">
        <p14:creationId xmlns:p14="http://schemas.microsoft.com/office/powerpoint/2010/main" val="40088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88889E-6 0.00139 C -0.00277 -0.08218 -0.00538 -0.16528 -3.88889E-6 -0.21042 C 0.00539 -0.25556 -0.00816 -0.26227 0.03282 -0.26944 C 0.07379 -0.27662 0.2099 -0.32083 0.24601 -0.25417 C 0.28212 -0.18727 0.26563 -0.02755 0.24931 0.13218 " pathEditMode="relative" rAng="0" ptsTypes="AAAAA">
                                      <p:cBhvr>
                                        <p:cTn id="6" dur="2000" fill="hold"/>
                                        <p:tgtEl>
                                          <p:spTgt spid="6"/>
                                        </p:tgtEl>
                                        <p:attrNameLst>
                                          <p:attrName>ppt_x</p:attrName>
                                          <p:attrName>ppt_y</p:attrName>
                                        </p:attrNameLst>
                                      </p:cBhvr>
                                      <p:rCtr x="13212" y="-805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11111E-6 -0.04213 C -0.01285 -0.16366 -0.02569 -0.28519 -1.11111E-6 -0.34329 C 0.0257 -0.40162 0.10868 -0.39167 0.15399 -0.39144 C 0.19931 -0.39121 0.25625 -0.40625 0.27205 -0.34121 C 0.28785 -0.27639 0.2684 -0.13843 0.24913 -0.0007 " pathEditMode="relative" rAng="0" ptsTypes="AAAAA">
                                      <p:cBhvr>
                                        <p:cTn id="10" dur="2000" fill="hold"/>
                                        <p:tgtEl>
                                          <p:spTgt spid="5"/>
                                        </p:tgtEl>
                                        <p:attrNameLst>
                                          <p:attrName>ppt_x</p:attrName>
                                          <p:attrName>ppt_y</p:attrName>
                                        </p:attrNameLst>
                                      </p:cBhvr>
                                      <p:rCtr x="13142" y="-1546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3 -0.06574 C -0.01579 -0.22453 -0.03489 -0.38333 -3.88889E-6 -0.45 C 0.0349 -0.51643 0.17257 -0.51782 0.21302 -0.46527 C 0.25348 -0.4125 0.24792 -0.27315 0.24254 -0.13333 " pathEditMode="relative" rAng="0" ptsTypes="AAAA">
                                      <p:cBhvr>
                                        <p:cTn id="14" dur="2000" fill="hold"/>
                                        <p:tgtEl>
                                          <p:spTgt spid="7"/>
                                        </p:tgtEl>
                                        <p:attrNameLst>
                                          <p:attrName>ppt_x</p:attrName>
                                          <p:attrName>ppt_y</p:attrName>
                                        </p:attrNameLst>
                                      </p:cBhvr>
                                      <p:rCtr x="11007" y="-2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F14120B-1F56-4365-9448-195810080C8C}"/>
              </a:ext>
            </a:extLst>
          </p:cNvPr>
          <p:cNvSpPr>
            <a:spLocks noGrp="1" noChangeArrowheads="1"/>
          </p:cNvSpPr>
          <p:nvPr>
            <p:ph type="title"/>
          </p:nvPr>
        </p:nvSpPr>
        <p:spPr/>
        <p:txBody>
          <a:bodyPr/>
          <a:lstStyle/>
          <a:p>
            <a:r>
              <a:rPr lang="en-US" altLang="zh-CN" dirty="0"/>
              <a:t>5. </a:t>
            </a:r>
            <a:r>
              <a:rPr lang="zh-CN" altLang="en-US" dirty="0"/>
              <a:t>栈</a:t>
            </a:r>
          </a:p>
        </p:txBody>
      </p:sp>
      <p:sp>
        <p:nvSpPr>
          <p:cNvPr id="120835" name="Rectangle 3">
            <a:extLst>
              <a:ext uri="{FF2B5EF4-FFF2-40B4-BE49-F238E27FC236}">
                <a16:creationId xmlns:a16="http://schemas.microsoft.com/office/drawing/2014/main" id="{733DACFF-DA53-483B-9475-44DF74D6D050}"/>
              </a:ext>
            </a:extLst>
          </p:cNvPr>
          <p:cNvSpPr>
            <a:spLocks noGrp="1" noChangeArrowheads="1"/>
          </p:cNvSpPr>
          <p:nvPr>
            <p:ph type="body" idx="1"/>
          </p:nvPr>
        </p:nvSpPr>
        <p:spPr>
          <a:xfrm>
            <a:off x="457200" y="1268413"/>
            <a:ext cx="8435280" cy="4857750"/>
          </a:xfrm>
        </p:spPr>
        <p:txBody>
          <a:bodyPr/>
          <a:lstStyle/>
          <a:p>
            <a:r>
              <a:rPr lang="zh-CN" altLang="en-US" dirty="0"/>
              <a:t>栈有两个基本的操作：入栈和出栈。</a:t>
            </a:r>
          </a:p>
          <a:p>
            <a:pPr lvl="1"/>
            <a:r>
              <a:rPr lang="zh-CN" altLang="en-US" dirty="0"/>
              <a:t>入栈：将一个新的元素放到栈顶；</a:t>
            </a:r>
          </a:p>
          <a:p>
            <a:pPr lvl="1"/>
            <a:r>
              <a:rPr lang="zh-CN" altLang="en-US" dirty="0"/>
              <a:t>出栈：从栈顶取出一个元素。</a:t>
            </a:r>
          </a:p>
          <a:p>
            <a:r>
              <a:rPr lang="zh-CN" altLang="en-US" dirty="0"/>
              <a:t>栈顶的元素总是最后入栈，需要出栈时，又最先被从栈中取出。</a:t>
            </a:r>
          </a:p>
          <a:p>
            <a:r>
              <a:rPr lang="zh-CN" altLang="en-US" dirty="0"/>
              <a:t>栈的操作规则：</a:t>
            </a:r>
            <a:r>
              <a:rPr lang="en-US" altLang="zh-CN" dirty="0"/>
              <a:t>LIFO</a:t>
            </a:r>
          </a:p>
          <a:p>
            <a:pPr>
              <a:buFont typeface="Wingdings" panose="05000000000000000000" pitchFamily="2" charset="2"/>
              <a:buNone/>
            </a:pPr>
            <a:r>
              <a:rPr lang="en-US" altLang="zh-CN" dirty="0"/>
              <a:t>	</a:t>
            </a:r>
            <a:r>
              <a:rPr lang="zh-CN" altLang="en-US" dirty="0"/>
              <a:t>（</a:t>
            </a:r>
            <a:r>
              <a:rPr lang="en-US" altLang="zh-CN" dirty="0"/>
              <a:t>Last In First Out</a:t>
            </a:r>
            <a:r>
              <a:rPr lang="zh-CN" altLang="en-US" dirty="0"/>
              <a:t>，后进先出）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CFE2D8C-39C8-4DF7-8301-1E266E9927A2}"/>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2291" name="Rectangle 3">
            <a:extLst>
              <a:ext uri="{FF2B5EF4-FFF2-40B4-BE49-F238E27FC236}">
                <a16:creationId xmlns:a16="http://schemas.microsoft.com/office/drawing/2014/main" id="{C7FB4F41-C861-42FA-9E93-246C0B5A2047}"/>
              </a:ext>
            </a:extLst>
          </p:cNvPr>
          <p:cNvSpPr>
            <a:spLocks noGrp="1" noChangeArrowheads="1"/>
          </p:cNvSpPr>
          <p:nvPr>
            <p:ph type="body" idx="1"/>
          </p:nvPr>
        </p:nvSpPr>
        <p:spPr>
          <a:xfrm>
            <a:off x="457200" y="1268760"/>
            <a:ext cx="8003232" cy="4459287"/>
          </a:xfrm>
        </p:spPr>
        <p:txBody>
          <a:bodyPr/>
          <a:lstStyle/>
          <a:p>
            <a:pPr marL="0" indent="0">
              <a:lnSpc>
                <a:spcPct val="80000"/>
              </a:lnSpc>
              <a:buNone/>
            </a:pPr>
            <a:endParaRPr lang="zh-CN" altLang="en-US" dirty="0"/>
          </a:p>
          <a:p>
            <a:pPr>
              <a:lnSpc>
                <a:spcPct val="80000"/>
              </a:lnSpc>
            </a:pPr>
            <a:r>
              <a:rPr lang="en-US" altLang="zh-CN" dirty="0"/>
              <a:t>8086CPU</a:t>
            </a:r>
            <a:r>
              <a:rPr lang="zh-CN" altLang="en-US" dirty="0"/>
              <a:t>提供相关的指令来以栈的方式访问内存空间。</a:t>
            </a:r>
          </a:p>
          <a:p>
            <a:pPr>
              <a:lnSpc>
                <a:spcPct val="80000"/>
              </a:lnSpc>
            </a:pPr>
            <a:r>
              <a:rPr lang="zh-CN" altLang="en-US" dirty="0"/>
              <a:t>这意味着，我们在基于</a:t>
            </a:r>
            <a:r>
              <a:rPr lang="en-US" altLang="zh-CN" dirty="0"/>
              <a:t>8086CPU</a:t>
            </a:r>
            <a:r>
              <a:rPr lang="zh-CN" altLang="en-US" dirty="0"/>
              <a:t>编程的时候，可以将一段内存当作栈来使用。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7293A9C-BD65-4B81-A463-90783E962432}"/>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76131" name="Rectangle 3">
            <a:extLst>
              <a:ext uri="{FF2B5EF4-FFF2-40B4-BE49-F238E27FC236}">
                <a16:creationId xmlns:a16="http://schemas.microsoft.com/office/drawing/2014/main" id="{F2224DA5-7B06-4CAB-A002-9871E5B14FD4}"/>
              </a:ext>
            </a:extLst>
          </p:cNvPr>
          <p:cNvSpPr>
            <a:spLocks noGrp="1" noChangeArrowheads="1"/>
          </p:cNvSpPr>
          <p:nvPr>
            <p:ph type="body" idx="1"/>
          </p:nvPr>
        </p:nvSpPr>
        <p:spPr>
          <a:xfrm>
            <a:off x="539552" y="1199356"/>
            <a:ext cx="8147248" cy="4459287"/>
          </a:xfrm>
        </p:spPr>
        <p:txBody>
          <a:bodyPr/>
          <a:lstStyle/>
          <a:p>
            <a:pPr>
              <a:lnSpc>
                <a:spcPct val="80000"/>
              </a:lnSpc>
            </a:pPr>
            <a:r>
              <a:rPr lang="en-US" altLang="zh-CN" dirty="0"/>
              <a:t>8086CPU</a:t>
            </a:r>
            <a:r>
              <a:rPr lang="zh-CN" altLang="en-US" dirty="0"/>
              <a:t>提供入栈和出栈指令： </a:t>
            </a:r>
            <a:endParaRPr lang="en-US" altLang="zh-CN" dirty="0"/>
          </a:p>
          <a:p>
            <a:pPr marL="0" indent="0">
              <a:lnSpc>
                <a:spcPct val="80000"/>
              </a:lnSpc>
              <a:buNone/>
            </a:pPr>
            <a:r>
              <a:rPr lang="en-US" altLang="zh-CN" dirty="0"/>
              <a:t>  </a:t>
            </a:r>
            <a:r>
              <a:rPr lang="zh-CN" altLang="en-US" dirty="0"/>
              <a:t>（最基本的）</a:t>
            </a:r>
          </a:p>
          <a:p>
            <a:pPr>
              <a:lnSpc>
                <a:spcPct val="80000"/>
              </a:lnSpc>
              <a:buFont typeface="Wingdings" panose="05000000000000000000" pitchFamily="2" charset="2"/>
              <a:buNone/>
            </a:pPr>
            <a:r>
              <a:rPr lang="zh-CN" altLang="en-US" dirty="0"/>
              <a:t>         </a:t>
            </a:r>
            <a:r>
              <a:rPr lang="en-US" altLang="zh-CN" dirty="0"/>
              <a:t>PUSH</a:t>
            </a:r>
            <a:r>
              <a:rPr lang="zh-CN" altLang="en-US" dirty="0"/>
              <a:t>（入栈）</a:t>
            </a:r>
          </a:p>
          <a:p>
            <a:pPr>
              <a:lnSpc>
                <a:spcPct val="80000"/>
              </a:lnSpc>
              <a:buFont typeface="Wingdings" panose="05000000000000000000" pitchFamily="2" charset="2"/>
              <a:buNone/>
            </a:pPr>
            <a:r>
              <a:rPr lang="zh-CN" altLang="en-US" dirty="0"/>
              <a:t>         </a:t>
            </a:r>
            <a:r>
              <a:rPr lang="en-US" altLang="zh-CN" dirty="0"/>
              <a:t>POP  </a:t>
            </a:r>
            <a:r>
              <a:rPr lang="zh-CN" altLang="en-US" dirty="0"/>
              <a:t>（出栈）</a:t>
            </a:r>
          </a:p>
          <a:p>
            <a:pPr>
              <a:lnSpc>
                <a:spcPct val="80000"/>
              </a:lnSpc>
              <a:buFont typeface="Wingdings" panose="05000000000000000000" pitchFamily="2" charset="2"/>
              <a:buNone/>
            </a:pPr>
            <a:r>
              <a:rPr lang="zh-CN" altLang="en-US" dirty="0"/>
              <a:t>   </a:t>
            </a:r>
            <a:r>
              <a:rPr lang="en-US" altLang="zh-CN" dirty="0"/>
              <a:t>push ax</a:t>
            </a:r>
            <a:r>
              <a:rPr lang="zh-CN" altLang="en-US" dirty="0"/>
              <a:t>：将寄存器</a:t>
            </a:r>
            <a:r>
              <a:rPr lang="en-US" altLang="zh-CN" dirty="0"/>
              <a:t>ax</a:t>
            </a:r>
            <a:r>
              <a:rPr lang="zh-CN" altLang="en-US" dirty="0"/>
              <a:t>中的数据送入栈中；</a:t>
            </a:r>
          </a:p>
          <a:p>
            <a:pPr>
              <a:lnSpc>
                <a:spcPct val="80000"/>
              </a:lnSpc>
              <a:buFont typeface="Wingdings" panose="05000000000000000000" pitchFamily="2" charset="2"/>
              <a:buNone/>
            </a:pPr>
            <a:r>
              <a:rPr lang="zh-CN" altLang="en-US" dirty="0"/>
              <a:t>   </a:t>
            </a:r>
            <a:r>
              <a:rPr lang="en-US" altLang="zh-CN" dirty="0"/>
              <a:t>pop ax </a:t>
            </a:r>
            <a:r>
              <a:rPr lang="zh-CN" altLang="en-US" dirty="0"/>
              <a:t>：从栈顶取出数据送入</a:t>
            </a:r>
            <a:r>
              <a:rPr lang="en-US" altLang="zh-CN" dirty="0"/>
              <a:t>ax</a:t>
            </a:r>
            <a:r>
              <a:rPr lang="zh-CN" altLang="en-US" dirty="0"/>
              <a:t>。</a:t>
            </a:r>
            <a:endParaRPr lang="en-US" altLang="zh-CN" dirty="0"/>
          </a:p>
          <a:p>
            <a:pPr>
              <a:lnSpc>
                <a:spcPct val="80000"/>
              </a:lnSpc>
              <a:buFont typeface="Wingdings" panose="05000000000000000000" pitchFamily="2" charset="2"/>
              <a:buNone/>
            </a:pPr>
            <a:endParaRPr lang="zh-CN" altLang="en-US" dirty="0"/>
          </a:p>
          <a:p>
            <a:pPr>
              <a:lnSpc>
                <a:spcPct val="80000"/>
              </a:lnSpc>
            </a:pPr>
            <a:r>
              <a:rPr lang="en-US" altLang="zh-CN" dirty="0"/>
              <a:t>8086CPU</a:t>
            </a:r>
            <a:r>
              <a:rPr lang="zh-CN" altLang="en-US" dirty="0"/>
              <a:t>的入栈和出栈操作都是以字为单位进行的。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1BED7E1-58D6-417D-B63B-1F0CA77CACE6}"/>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21859" name="Rectangle 3">
            <a:extLst>
              <a:ext uri="{FF2B5EF4-FFF2-40B4-BE49-F238E27FC236}">
                <a16:creationId xmlns:a16="http://schemas.microsoft.com/office/drawing/2014/main" id="{6D4D0489-1A1C-4FC9-A11B-DC3BB227632A}"/>
              </a:ext>
            </a:extLst>
          </p:cNvPr>
          <p:cNvSpPr>
            <a:spLocks noGrp="1" noChangeArrowheads="1"/>
          </p:cNvSpPr>
          <p:nvPr>
            <p:ph type="body" idx="1"/>
          </p:nvPr>
        </p:nvSpPr>
        <p:spPr>
          <a:xfrm>
            <a:off x="457200" y="1196752"/>
            <a:ext cx="7427168" cy="4896544"/>
          </a:xfrm>
        </p:spPr>
        <p:txBody>
          <a:bodyPr/>
          <a:lstStyle/>
          <a:p>
            <a:r>
              <a:rPr lang="zh-CN" altLang="en-US" sz="2400" dirty="0"/>
              <a:t>下面举例说明，我们可以将</a:t>
            </a:r>
            <a:r>
              <a:rPr lang="en-US" altLang="zh-CN" sz="2400" dirty="0"/>
              <a:t>10000H~1000FH</a:t>
            </a:r>
            <a:r>
              <a:rPr lang="zh-CN" altLang="en-US" sz="2400" dirty="0"/>
              <a:t>这段内存当作栈来使用。</a:t>
            </a:r>
          </a:p>
          <a:p>
            <a:r>
              <a:rPr lang="zh-CN" altLang="en-US" sz="2400" dirty="0"/>
              <a:t>下面一段指令的执行过程：</a:t>
            </a:r>
          </a:p>
          <a:p>
            <a:pPr lvl="1">
              <a:buFont typeface="Wingdings" panose="05000000000000000000" pitchFamily="2" charset="2"/>
              <a:buNone/>
            </a:pPr>
            <a:r>
              <a:rPr lang="zh-CN" altLang="en-US" sz="2000" dirty="0"/>
              <a:t>         </a:t>
            </a:r>
            <a:r>
              <a:rPr lang="en-US" altLang="zh-CN" sz="2000" dirty="0"/>
              <a:t>mov ax,0123H</a:t>
            </a:r>
          </a:p>
          <a:p>
            <a:pPr lvl="1">
              <a:buFont typeface="Wingdings" panose="05000000000000000000" pitchFamily="2" charset="2"/>
              <a:buNone/>
            </a:pPr>
            <a:r>
              <a:rPr lang="en-US" altLang="zh-CN" sz="2000" dirty="0"/>
              <a:t>         push ax</a:t>
            </a:r>
          </a:p>
          <a:p>
            <a:pPr lvl="1">
              <a:buFont typeface="Wingdings" panose="05000000000000000000" pitchFamily="2" charset="2"/>
              <a:buNone/>
            </a:pPr>
            <a:r>
              <a:rPr lang="en-US" altLang="zh-CN" sz="2000" dirty="0"/>
              <a:t>         mov bx,2266H</a:t>
            </a:r>
          </a:p>
          <a:p>
            <a:pPr lvl="1">
              <a:buFont typeface="Wingdings" panose="05000000000000000000" pitchFamily="2" charset="2"/>
              <a:buNone/>
            </a:pPr>
            <a:r>
              <a:rPr lang="en-US" altLang="zh-CN" sz="2000" dirty="0"/>
              <a:t>         push bx</a:t>
            </a:r>
          </a:p>
          <a:p>
            <a:pPr lvl="1">
              <a:buFont typeface="Wingdings" panose="05000000000000000000" pitchFamily="2" charset="2"/>
              <a:buNone/>
            </a:pPr>
            <a:r>
              <a:rPr lang="en-US" altLang="zh-CN" sz="2000" dirty="0"/>
              <a:t>         mov cx,1122H</a:t>
            </a:r>
          </a:p>
          <a:p>
            <a:pPr lvl="1">
              <a:buFont typeface="Wingdings" panose="05000000000000000000" pitchFamily="2" charset="2"/>
              <a:buNone/>
            </a:pPr>
            <a:r>
              <a:rPr lang="en-US" altLang="zh-CN" sz="2000" dirty="0"/>
              <a:t>         push cx</a:t>
            </a:r>
          </a:p>
          <a:p>
            <a:pPr lvl="1">
              <a:buFont typeface="Wingdings" panose="05000000000000000000" pitchFamily="2" charset="2"/>
              <a:buNone/>
            </a:pPr>
            <a:r>
              <a:rPr lang="en-US" altLang="zh-CN" sz="2000" dirty="0"/>
              <a:t>         pop ax</a:t>
            </a:r>
          </a:p>
          <a:p>
            <a:pPr lvl="1">
              <a:buFont typeface="Wingdings" panose="05000000000000000000" pitchFamily="2" charset="2"/>
              <a:buNone/>
            </a:pPr>
            <a:r>
              <a:rPr lang="en-US" altLang="zh-CN" sz="2000" dirty="0"/>
              <a:t>         pop bx</a:t>
            </a:r>
          </a:p>
          <a:p>
            <a:pPr lvl="1">
              <a:buFont typeface="Wingdings" panose="05000000000000000000" pitchFamily="2" charset="2"/>
              <a:buNone/>
            </a:pPr>
            <a:r>
              <a:rPr lang="en-US" altLang="zh-CN" sz="2000" dirty="0"/>
              <a:t>         pop cx</a:t>
            </a:r>
          </a:p>
        </p:txBody>
      </p:sp>
      <p:sp>
        <p:nvSpPr>
          <p:cNvPr id="2" name="矩形 1">
            <a:extLst>
              <a:ext uri="{FF2B5EF4-FFF2-40B4-BE49-F238E27FC236}">
                <a16:creationId xmlns:a16="http://schemas.microsoft.com/office/drawing/2014/main" id="{9EE9BC13-B38D-4393-9D90-1E6207CED7C3}"/>
              </a:ext>
            </a:extLst>
          </p:cNvPr>
          <p:cNvSpPr/>
          <p:nvPr/>
        </p:nvSpPr>
        <p:spPr>
          <a:xfrm>
            <a:off x="611560" y="5708808"/>
            <a:ext cx="8075240" cy="830997"/>
          </a:xfrm>
          <a:prstGeom prst="rect">
            <a:avLst/>
          </a:prstGeom>
        </p:spPr>
        <p:txBody>
          <a:bodyPr wrap="square">
            <a:spAutoFit/>
          </a:bodyPr>
          <a:lstStyle/>
          <a:p>
            <a:r>
              <a:rPr lang="zh-CN" altLang="en-US" dirty="0"/>
              <a:t>注意：字型数据用两个单元存放，高地址单元放高 </a:t>
            </a:r>
            <a:r>
              <a:rPr lang="en-US" altLang="zh-CN" dirty="0"/>
              <a:t>8 </a:t>
            </a:r>
            <a:r>
              <a:rPr lang="zh-CN" altLang="en-US" dirty="0"/>
              <a:t>位，低地址单元放低</a:t>
            </a:r>
            <a:r>
              <a:rPr lang="en-US" altLang="zh-CN" dirty="0"/>
              <a:t>8 </a:t>
            </a:r>
            <a:r>
              <a:rPr lang="zh-CN" altLang="en-US" dirty="0"/>
              <a:t>位。</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869264A-912E-4800-9207-18A45776A063}"/>
              </a:ext>
            </a:extLst>
          </p:cNvPr>
          <p:cNvPicPr>
            <a:picLocks noGrp="1" noChangeAspect="1"/>
          </p:cNvPicPr>
          <p:nvPr>
            <p:ph idx="1"/>
          </p:nvPr>
        </p:nvPicPr>
        <p:blipFill>
          <a:blip r:embed="rId3"/>
          <a:stretch>
            <a:fillRect/>
          </a:stretch>
        </p:blipFill>
        <p:spPr>
          <a:xfrm>
            <a:off x="163230" y="980728"/>
            <a:ext cx="8801258" cy="5805264"/>
          </a:xfrm>
          <a:prstGeom prst="rect">
            <a:avLst/>
          </a:prstGeom>
        </p:spPr>
      </p:pic>
    </p:spTree>
    <p:extLst>
      <p:ext uri="{BB962C8B-B14F-4D97-AF65-F5344CB8AC3E}">
        <p14:creationId xmlns:p14="http://schemas.microsoft.com/office/powerpoint/2010/main" val="1195259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寄存器">
            <a:extLst>
              <a:ext uri="{FF2B5EF4-FFF2-40B4-BE49-F238E27FC236}">
                <a16:creationId xmlns:a16="http://schemas.microsoft.com/office/drawing/2014/main" id="{4091EB77-8DC0-41DF-982F-C3B7D5F33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75" y="2348880"/>
            <a:ext cx="5881012" cy="45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a:extLst>
              <a:ext uri="{FF2B5EF4-FFF2-40B4-BE49-F238E27FC236}">
                <a16:creationId xmlns:a16="http://schemas.microsoft.com/office/drawing/2014/main" id="{C75F46C5-963C-4147-BB9E-784C4B78232B}"/>
              </a:ext>
            </a:extLst>
          </p:cNvPr>
          <p:cNvSpPr>
            <a:spLocks noGrp="1" noChangeArrowheads="1"/>
          </p:cNvSpPr>
          <p:nvPr>
            <p:ph type="title"/>
          </p:nvPr>
        </p:nvSpPr>
        <p:spPr/>
        <p:txBody>
          <a:bodyPr/>
          <a:lstStyle/>
          <a:p>
            <a:r>
              <a:rPr lang="zh-CN" altLang="en-US"/>
              <a:t>两个疑问</a:t>
            </a:r>
          </a:p>
        </p:txBody>
      </p:sp>
      <p:sp>
        <p:nvSpPr>
          <p:cNvPr id="13315" name="Rectangle 3">
            <a:extLst>
              <a:ext uri="{FF2B5EF4-FFF2-40B4-BE49-F238E27FC236}">
                <a16:creationId xmlns:a16="http://schemas.microsoft.com/office/drawing/2014/main" id="{F9DE07AE-63FA-4A9A-A212-488AB8586AFF}"/>
              </a:ext>
            </a:extLst>
          </p:cNvPr>
          <p:cNvSpPr>
            <a:spLocks noGrp="1" noChangeArrowheads="1"/>
          </p:cNvSpPr>
          <p:nvPr>
            <p:ph type="body" idx="1"/>
          </p:nvPr>
        </p:nvSpPr>
        <p:spPr>
          <a:xfrm>
            <a:off x="323528" y="981075"/>
            <a:ext cx="8229600" cy="4114800"/>
          </a:xfrm>
        </p:spPr>
        <p:txBody>
          <a:bodyPr/>
          <a:lstStyle/>
          <a:p>
            <a:pPr marL="0" indent="0">
              <a:buNone/>
            </a:pPr>
            <a:r>
              <a:rPr lang="en-US" altLang="zh-CN" sz="2400" dirty="0"/>
              <a:t>1</a:t>
            </a:r>
            <a:r>
              <a:rPr lang="zh-CN" altLang="en-US" sz="2400" dirty="0"/>
              <a:t>、</a:t>
            </a:r>
            <a:r>
              <a:rPr lang="en-US" altLang="zh-CN" sz="2400" dirty="0"/>
              <a:t>CPU</a:t>
            </a:r>
            <a:r>
              <a:rPr lang="zh-CN" altLang="en-US" sz="2400" dirty="0"/>
              <a:t>如何知道一段内存空间被当作栈使用？</a:t>
            </a:r>
          </a:p>
          <a:p>
            <a:pPr marL="0" indent="0">
              <a:buNone/>
            </a:pPr>
            <a:r>
              <a:rPr lang="en-US" altLang="zh-CN" sz="2400" dirty="0"/>
              <a:t>2</a:t>
            </a:r>
            <a:r>
              <a:rPr lang="zh-CN" altLang="en-US" sz="2400" dirty="0"/>
              <a:t>、执行</a:t>
            </a:r>
            <a:r>
              <a:rPr lang="en-US" altLang="zh-CN" sz="2400" dirty="0"/>
              <a:t>push</a:t>
            </a:r>
            <a:r>
              <a:rPr lang="zh-CN" altLang="en-US" sz="2400" dirty="0"/>
              <a:t>和</a:t>
            </a:r>
            <a:r>
              <a:rPr lang="en-US" altLang="zh-CN" sz="2400" dirty="0"/>
              <a:t>pop</a:t>
            </a:r>
            <a:r>
              <a:rPr lang="zh-CN" altLang="en-US" sz="2400" dirty="0"/>
              <a:t>的时候，如何知道哪个单元是栈顶单元？</a:t>
            </a:r>
          </a:p>
          <a:p>
            <a:pPr marL="0" indent="0">
              <a:buNone/>
            </a:pPr>
            <a:r>
              <a:rPr lang="zh-CN" altLang="en-US" sz="2400" dirty="0"/>
              <a:t>结论：</a:t>
            </a:r>
            <a:r>
              <a:rPr lang="zh-CN" altLang="en-US" sz="2400" dirty="0">
                <a:solidFill>
                  <a:schemeClr val="folHlink"/>
                </a:solidFill>
              </a:rPr>
              <a:t>任意时刻，</a:t>
            </a:r>
            <a:r>
              <a:rPr lang="en-US" altLang="zh-CN" sz="2400" dirty="0">
                <a:solidFill>
                  <a:schemeClr val="folHlink"/>
                </a:solidFill>
              </a:rPr>
              <a:t>SS:SP</a:t>
            </a:r>
            <a:r>
              <a:rPr lang="zh-CN" altLang="en-US" sz="2400" dirty="0">
                <a:solidFill>
                  <a:schemeClr val="folHlink"/>
                </a:solidFill>
              </a:rPr>
              <a:t>指向栈顶元素。</a:t>
            </a:r>
          </a:p>
          <a:p>
            <a:pPr marL="0" indent="0">
              <a:buNone/>
            </a:pPr>
            <a:endParaRPr lang="zh-CN" altLang="en-US" sz="2400" dirty="0">
              <a:solidFill>
                <a:schemeClr val="hlink"/>
              </a:solidFill>
            </a:endParaRPr>
          </a:p>
          <a:p>
            <a:pPr marL="0" indent="0">
              <a:buNone/>
            </a:pPr>
            <a:r>
              <a:rPr lang="zh-CN" altLang="en-US" sz="2400" dirty="0"/>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30DCE7F6-E7F3-43C2-A525-7B2CC6DDB3EE}"/>
              </a:ext>
            </a:extLst>
          </p:cNvPr>
          <p:cNvSpPr>
            <a:spLocks noGrp="1" noChangeArrowheads="1"/>
          </p:cNvSpPr>
          <p:nvPr>
            <p:ph type="title"/>
          </p:nvPr>
        </p:nvSpPr>
        <p:spPr/>
        <p:txBody>
          <a:bodyPr/>
          <a:lstStyle/>
          <a:p>
            <a:r>
              <a:rPr lang="zh-CN" altLang="en-US"/>
              <a:t>计算机设计面临的第二类问题</a:t>
            </a:r>
          </a:p>
        </p:txBody>
      </p:sp>
      <p:sp>
        <p:nvSpPr>
          <p:cNvPr id="3" name="文本占位符 2">
            <a:extLst>
              <a:ext uri="{FF2B5EF4-FFF2-40B4-BE49-F238E27FC236}">
                <a16:creationId xmlns:a16="http://schemas.microsoft.com/office/drawing/2014/main" id="{D13ED55D-02E5-49C8-94D5-A148020CABAA}"/>
              </a:ext>
            </a:extLst>
          </p:cNvPr>
          <p:cNvSpPr>
            <a:spLocks noGrp="1"/>
          </p:cNvSpPr>
          <p:nvPr>
            <p:ph type="body" sz="half" idx="1"/>
          </p:nvPr>
        </p:nvSpPr>
        <p:spPr>
          <a:xfrm>
            <a:off x="557213" y="1052736"/>
            <a:ext cx="7640637" cy="4351338"/>
          </a:xfrm>
        </p:spPr>
        <p:txBody>
          <a:bodyPr/>
          <a:lstStyle/>
          <a:p>
            <a:pPr marL="0" indent="0">
              <a:buFontTx/>
              <a:buNone/>
            </a:pPr>
            <a:r>
              <a:rPr lang="zh-CN" altLang="en-US" noProof="1"/>
              <a:t>如何设计指令集？</a:t>
            </a:r>
            <a:endParaRPr lang="en-US" altLang="zh-CN" noProof="1"/>
          </a:p>
          <a:p>
            <a:pPr marL="0" indent="0">
              <a:buFontTx/>
              <a:buNone/>
            </a:pPr>
            <a:endParaRPr lang="en-US" altLang="zh-CN" noProof="1"/>
          </a:p>
          <a:p>
            <a:pPr marL="0" indent="0">
              <a:buFontTx/>
              <a:buNone/>
            </a:pPr>
            <a:r>
              <a:rPr lang="zh-CN" altLang="en-US" noProof="1"/>
              <a:t>操作码的数量有多少？ 占几位？</a:t>
            </a:r>
          </a:p>
          <a:p>
            <a:pPr marL="0" indent="0">
              <a:buFontTx/>
              <a:buNone/>
            </a:pPr>
            <a:endParaRPr lang="zh-CN" altLang="en-US" noProof="1"/>
          </a:p>
          <a:p>
            <a:pPr marL="0" indent="0">
              <a:buFontTx/>
              <a:buNone/>
            </a:pPr>
            <a:r>
              <a:rPr lang="zh-CN" altLang="en-US" noProof="1"/>
              <a:t>操作数如何访问？需要多少位才能访问整个主存？</a:t>
            </a:r>
          </a:p>
          <a:p>
            <a:pPr marL="0" indent="0">
              <a:buFontTx/>
              <a:buNone/>
            </a:pPr>
            <a:endParaRPr lang="zh-CN" altLang="en-US" noProof="1"/>
          </a:p>
          <a:p>
            <a:pPr marL="0" indent="0">
              <a:buFontTx/>
              <a:buNone/>
            </a:pPr>
            <a:r>
              <a:rPr lang="zh-CN" altLang="en-US" noProof="1"/>
              <a:t>如何编写指令，正确、高效地使用所设计的硬件单元？</a:t>
            </a:r>
          </a:p>
          <a:p>
            <a:endParaRPr lang="zh-CN" altLang="en-US"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EAF46-E58A-4591-8E62-B09B536E3E9F}"/>
              </a:ext>
            </a:extLst>
          </p:cNvPr>
          <p:cNvSpPr>
            <a:spLocks noGrp="1"/>
          </p:cNvSpPr>
          <p:nvPr>
            <p:ph type="title"/>
          </p:nvPr>
        </p:nvSpPr>
        <p:spPr/>
        <p:txBody>
          <a:bodyPr/>
          <a:lstStyle/>
          <a:p>
            <a:r>
              <a:rPr lang="zh-CN" altLang="en-US" dirty="0"/>
              <a:t>对于两个疑问的分析</a:t>
            </a:r>
          </a:p>
        </p:txBody>
      </p:sp>
      <p:sp>
        <p:nvSpPr>
          <p:cNvPr id="4" name="Rectangle 3">
            <a:extLst>
              <a:ext uri="{FF2B5EF4-FFF2-40B4-BE49-F238E27FC236}">
                <a16:creationId xmlns:a16="http://schemas.microsoft.com/office/drawing/2014/main" id="{0A56E87E-51FB-4944-8FA5-EB8E88160DA3}"/>
              </a:ext>
            </a:extLst>
          </p:cNvPr>
          <p:cNvSpPr txBox="1">
            <a:spLocks noChangeArrowheads="1"/>
          </p:cNvSpPr>
          <p:nvPr/>
        </p:nvSpPr>
        <p:spPr bwMode="auto">
          <a:xfrm>
            <a:off x="457200" y="1268760"/>
            <a:ext cx="71231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None/>
            </a:pPr>
            <a:r>
              <a:rPr lang="en-US" altLang="zh-CN" sz="2800"/>
              <a:t>CPU</a:t>
            </a:r>
            <a:r>
              <a:rPr lang="zh-CN" altLang="en-US" sz="2800"/>
              <a:t>如何指导当前要执行的指令所在的位置？</a:t>
            </a:r>
          </a:p>
          <a:p>
            <a:pPr>
              <a:buFont typeface="Wingdings" panose="05000000000000000000" pitchFamily="2" charset="2"/>
              <a:buNone/>
            </a:pPr>
            <a:r>
              <a:rPr lang="zh-CN" altLang="en-US" sz="2800"/>
              <a:t>　</a:t>
            </a:r>
            <a:endParaRPr lang="en-US" altLang="zh-CN" sz="2800"/>
          </a:p>
          <a:p>
            <a:pPr>
              <a:buFont typeface="Wingdings" panose="05000000000000000000" pitchFamily="2" charset="2"/>
              <a:buNone/>
            </a:pPr>
            <a:r>
              <a:rPr lang="en-US" altLang="zh-CN" sz="2800"/>
              <a:t>8086CPU</a:t>
            </a:r>
            <a:r>
              <a:rPr lang="zh-CN" altLang="en-US" sz="2800"/>
              <a:t>中，有两个寄存器：</a:t>
            </a:r>
          </a:p>
          <a:p>
            <a:pPr>
              <a:buFont typeface="Wingdings" panose="05000000000000000000" pitchFamily="2" charset="2"/>
              <a:buNone/>
            </a:pPr>
            <a:r>
              <a:rPr lang="zh-CN" altLang="en-US" sz="2800"/>
              <a:t>		段寄存器</a:t>
            </a:r>
            <a:r>
              <a:rPr lang="en-US" altLang="zh-CN" sz="2800"/>
              <a:t>SS  </a:t>
            </a:r>
            <a:r>
              <a:rPr lang="zh-CN" altLang="en-US" sz="2800"/>
              <a:t>　存放栈顶的段地址</a:t>
            </a:r>
          </a:p>
          <a:p>
            <a:pPr>
              <a:buFont typeface="Wingdings" panose="05000000000000000000" pitchFamily="2" charset="2"/>
              <a:buNone/>
            </a:pPr>
            <a:r>
              <a:rPr lang="zh-CN" altLang="en-US" sz="2800"/>
              <a:t>		寄存器</a:t>
            </a:r>
            <a:r>
              <a:rPr lang="en-US" altLang="zh-CN" sz="2800"/>
              <a:t>SP     </a:t>
            </a:r>
            <a:r>
              <a:rPr lang="zh-CN" altLang="en-US" sz="2800"/>
              <a:t>　存放栈顶的偏移地址</a:t>
            </a:r>
          </a:p>
          <a:p>
            <a:pPr>
              <a:buFont typeface="Wingdings" panose="05000000000000000000" pitchFamily="2" charset="2"/>
              <a:buNone/>
            </a:pPr>
            <a:r>
              <a:rPr lang="zh-CN" altLang="en-US" sz="2800"/>
              <a:t>   任意时刻，</a:t>
            </a:r>
            <a:r>
              <a:rPr lang="en-US" altLang="zh-CN" sz="2800"/>
              <a:t>SS:SP</a:t>
            </a:r>
            <a:r>
              <a:rPr lang="zh-CN" altLang="en-US" sz="2800"/>
              <a:t>指向栈顶元素。</a:t>
            </a:r>
            <a:endParaRPr lang="zh-CN" altLang="en-US" sz="2800" dirty="0"/>
          </a:p>
        </p:txBody>
      </p:sp>
    </p:spTree>
    <p:extLst>
      <p:ext uri="{BB962C8B-B14F-4D97-AF65-F5344CB8AC3E}">
        <p14:creationId xmlns:p14="http://schemas.microsoft.com/office/powerpoint/2010/main" val="1148424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C104A0A-F304-488F-9B38-319CB6A3F00A}"/>
              </a:ext>
            </a:extLst>
          </p:cNvPr>
          <p:cNvSpPr>
            <a:spLocks noGrp="1" noChangeArrowheads="1"/>
          </p:cNvSpPr>
          <p:nvPr>
            <p:ph type="title"/>
          </p:nvPr>
        </p:nvSpPr>
        <p:spPr/>
        <p:txBody>
          <a:bodyPr/>
          <a:lstStyle/>
          <a:p>
            <a:r>
              <a:rPr lang="en-US" altLang="zh-CN"/>
              <a:t>push </a:t>
            </a:r>
            <a:r>
              <a:rPr lang="zh-CN" altLang="en-US"/>
              <a:t>指令的执行过程</a:t>
            </a:r>
          </a:p>
        </p:txBody>
      </p:sp>
      <p:sp>
        <p:nvSpPr>
          <p:cNvPr id="124931" name="Rectangle 3">
            <a:extLst>
              <a:ext uri="{FF2B5EF4-FFF2-40B4-BE49-F238E27FC236}">
                <a16:creationId xmlns:a16="http://schemas.microsoft.com/office/drawing/2014/main" id="{0AC2A6B9-317C-4F5E-A221-D56C2213257E}"/>
              </a:ext>
            </a:extLst>
          </p:cNvPr>
          <p:cNvSpPr>
            <a:spLocks noGrp="1" noChangeArrowheads="1"/>
          </p:cNvSpPr>
          <p:nvPr>
            <p:ph type="body" idx="1"/>
          </p:nvPr>
        </p:nvSpPr>
        <p:spPr>
          <a:xfrm>
            <a:off x="457200" y="836712"/>
            <a:ext cx="8686800" cy="2057595"/>
          </a:xfrm>
        </p:spPr>
        <p:txBody>
          <a:bodyPr/>
          <a:lstStyle/>
          <a:p>
            <a:r>
              <a:rPr lang="en-US" altLang="zh-CN" dirty="0"/>
              <a:t>push ax</a:t>
            </a:r>
          </a:p>
          <a:p>
            <a:pPr lvl="1"/>
            <a:r>
              <a:rPr lang="zh-CN" altLang="en-US" dirty="0"/>
              <a:t>（</a:t>
            </a:r>
            <a:r>
              <a:rPr lang="en-US" altLang="zh-CN" dirty="0"/>
              <a:t>1</a:t>
            </a:r>
            <a:r>
              <a:rPr lang="zh-CN" altLang="en-US" dirty="0"/>
              <a:t>）</a:t>
            </a:r>
            <a:r>
              <a:rPr lang="en-US" altLang="zh-CN" dirty="0"/>
              <a:t>SP=SP</a:t>
            </a:r>
            <a:r>
              <a:rPr lang="en-US" altLang="zh-CN" dirty="0">
                <a:latin typeface="Arial" panose="020B0604020202020204" pitchFamily="34" charset="0"/>
              </a:rPr>
              <a:t>–</a:t>
            </a:r>
            <a:r>
              <a:rPr lang="en-US" altLang="zh-CN" dirty="0"/>
              <a:t>2</a:t>
            </a:r>
            <a:r>
              <a:rPr lang="zh-CN" altLang="en-US" dirty="0"/>
              <a:t>；</a:t>
            </a:r>
          </a:p>
          <a:p>
            <a:pPr lvl="1"/>
            <a:r>
              <a:rPr lang="zh-CN" altLang="en-US" dirty="0"/>
              <a:t>（</a:t>
            </a:r>
            <a:r>
              <a:rPr lang="en-US" altLang="zh-CN" dirty="0"/>
              <a:t>2</a:t>
            </a:r>
            <a:r>
              <a:rPr lang="zh-CN" altLang="en-US" dirty="0"/>
              <a:t>）将</a:t>
            </a:r>
            <a:r>
              <a:rPr lang="en-US" altLang="zh-CN" dirty="0"/>
              <a:t>ax</a:t>
            </a:r>
            <a:r>
              <a:rPr lang="zh-CN" altLang="en-US" dirty="0"/>
              <a:t>中的内容送入</a:t>
            </a:r>
            <a:r>
              <a:rPr lang="en-US" altLang="zh-CN" dirty="0"/>
              <a:t>SS:SP</a:t>
            </a:r>
            <a:r>
              <a:rPr lang="zh-CN" altLang="en-US" dirty="0"/>
              <a:t>指向的内存单元处，</a:t>
            </a:r>
            <a:r>
              <a:rPr lang="en-US" altLang="zh-CN" dirty="0"/>
              <a:t>SS:SP</a:t>
            </a:r>
            <a:r>
              <a:rPr lang="zh-CN" altLang="en-US" dirty="0"/>
              <a:t>此时指向新栈顶。</a:t>
            </a:r>
          </a:p>
          <a:p>
            <a:pPr lvl="1">
              <a:buFont typeface="Wingdings" panose="05000000000000000000" pitchFamily="2" charset="2"/>
              <a:buNone/>
            </a:pPr>
            <a:endParaRPr lang="en-US" altLang="zh-CN" dirty="0"/>
          </a:p>
        </p:txBody>
      </p:sp>
      <p:pic>
        <p:nvPicPr>
          <p:cNvPr id="4" name="Picture 5">
            <a:extLst>
              <a:ext uri="{FF2B5EF4-FFF2-40B4-BE49-F238E27FC236}">
                <a16:creationId xmlns:a16="http://schemas.microsoft.com/office/drawing/2014/main" id="{C467165C-C449-40AF-9FE9-86FF1D5E7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00763"/>
            <a:ext cx="7467600" cy="3951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7B3CB0C-7E9D-4EE0-AC6A-5F8EB81EACAA}"/>
              </a:ext>
            </a:extLst>
          </p:cNvPr>
          <p:cNvSpPr>
            <a:spLocks noGrp="1" noChangeArrowheads="1"/>
          </p:cNvSpPr>
          <p:nvPr>
            <p:ph type="title"/>
          </p:nvPr>
        </p:nvSpPr>
        <p:spPr/>
        <p:txBody>
          <a:bodyPr/>
          <a:lstStyle/>
          <a:p>
            <a:r>
              <a:rPr lang="en-US" altLang="zh-CN"/>
              <a:t>pop </a:t>
            </a:r>
            <a:r>
              <a:rPr lang="zh-CN" altLang="en-US"/>
              <a:t>指令的执行过程</a:t>
            </a:r>
          </a:p>
        </p:txBody>
      </p:sp>
      <p:sp>
        <p:nvSpPr>
          <p:cNvPr id="128003" name="Rectangle 3">
            <a:extLst>
              <a:ext uri="{FF2B5EF4-FFF2-40B4-BE49-F238E27FC236}">
                <a16:creationId xmlns:a16="http://schemas.microsoft.com/office/drawing/2014/main" id="{A7A3D802-DA89-49B2-A4E4-E21F40A9DA95}"/>
              </a:ext>
            </a:extLst>
          </p:cNvPr>
          <p:cNvSpPr>
            <a:spLocks noGrp="1" noChangeArrowheads="1"/>
          </p:cNvSpPr>
          <p:nvPr>
            <p:ph type="body" idx="1"/>
          </p:nvPr>
        </p:nvSpPr>
        <p:spPr>
          <a:xfrm>
            <a:off x="323528" y="836712"/>
            <a:ext cx="8712968" cy="4114800"/>
          </a:xfrm>
        </p:spPr>
        <p:txBody>
          <a:bodyPr/>
          <a:lstStyle/>
          <a:p>
            <a:r>
              <a:rPr lang="en-US" altLang="zh-CN" dirty="0"/>
              <a:t>pop ax</a:t>
            </a:r>
          </a:p>
          <a:p>
            <a:pPr lvl="1"/>
            <a:r>
              <a:rPr lang="zh-CN" altLang="en-US" dirty="0"/>
              <a:t>（</a:t>
            </a:r>
            <a:r>
              <a:rPr lang="en-US" altLang="zh-CN" dirty="0"/>
              <a:t>1</a:t>
            </a:r>
            <a:r>
              <a:rPr lang="zh-CN" altLang="en-US" dirty="0"/>
              <a:t>）将</a:t>
            </a:r>
            <a:r>
              <a:rPr lang="en-US" altLang="zh-CN" dirty="0"/>
              <a:t>SS:SP</a:t>
            </a:r>
            <a:r>
              <a:rPr lang="zh-CN" altLang="en-US" dirty="0"/>
              <a:t>指向的内存单元处的数据送入</a:t>
            </a:r>
            <a:r>
              <a:rPr lang="en-US" altLang="zh-CN" dirty="0"/>
              <a:t>ax</a:t>
            </a:r>
            <a:r>
              <a:rPr lang="zh-CN" altLang="en-US" dirty="0"/>
              <a:t>中；</a:t>
            </a:r>
          </a:p>
          <a:p>
            <a:pPr lvl="1"/>
            <a:r>
              <a:rPr lang="zh-CN" altLang="en-US" dirty="0"/>
              <a:t>（</a:t>
            </a:r>
            <a:r>
              <a:rPr lang="en-US" altLang="zh-CN" dirty="0"/>
              <a:t>2</a:t>
            </a:r>
            <a:r>
              <a:rPr lang="zh-CN" altLang="en-US" dirty="0"/>
              <a:t>）</a:t>
            </a:r>
            <a:r>
              <a:rPr lang="en-US" altLang="zh-CN" dirty="0"/>
              <a:t>SP = SP+2</a:t>
            </a:r>
            <a:r>
              <a:rPr lang="zh-CN" altLang="en-US" dirty="0"/>
              <a:t>，</a:t>
            </a:r>
            <a:r>
              <a:rPr lang="en-US" altLang="zh-CN" dirty="0"/>
              <a:t>SS:SP</a:t>
            </a:r>
            <a:r>
              <a:rPr lang="zh-CN" altLang="en-US" dirty="0"/>
              <a:t>指向当前栈顶下面的单元，以当前栈顶下面的单元为新的栈顶。</a:t>
            </a:r>
          </a:p>
        </p:txBody>
      </p:sp>
      <p:pic>
        <p:nvPicPr>
          <p:cNvPr id="4" name="Picture 5">
            <a:extLst>
              <a:ext uri="{FF2B5EF4-FFF2-40B4-BE49-F238E27FC236}">
                <a16:creationId xmlns:a16="http://schemas.microsoft.com/office/drawing/2014/main" id="{F1414149-8328-4C92-B861-AE4E8841C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67937"/>
            <a:ext cx="7467600" cy="3602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solidFill>
                  <a:schemeClr val="bg1">
                    <a:lumMod val="65000"/>
                  </a:schemeClr>
                </a:solidFill>
              </a:rPr>
              <a:t>CPU</a:t>
            </a:r>
            <a:r>
              <a:rPr lang="zh-CN" altLang="en-US" sz="2740" noProof="1">
                <a:solidFill>
                  <a:schemeClr val="bg1">
                    <a:lumMod val="65000"/>
                  </a:schemeClr>
                </a:solidFill>
              </a:rPr>
              <a:t>的寄存器组织</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47107" name="灯片编号占位符 2">
            <a:extLst>
              <a:ext uri="{FF2B5EF4-FFF2-40B4-BE49-F238E27FC236}">
                <a16:creationId xmlns:a16="http://schemas.microsoft.com/office/drawing/2014/main" id="{5EEEEC26-21BF-4D45-8B10-43AA29CA4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645F1D2-730F-4C4F-B4C2-A95AECA42BF4}" type="slidenum">
              <a:rPr lang="zh-CN" altLang="en-US" sz="1400" smtClean="0"/>
              <a:pPr/>
              <a:t>73</a:t>
            </a:fld>
            <a:r>
              <a:rPr lang="en-US" altLang="zh-CN" sz="1400"/>
              <a:t>/41</a:t>
            </a:r>
          </a:p>
        </p:txBody>
      </p:sp>
    </p:spTree>
    <p:extLst>
      <p:ext uri="{BB962C8B-B14F-4D97-AF65-F5344CB8AC3E}">
        <p14:creationId xmlns:p14="http://schemas.microsoft.com/office/powerpoint/2010/main" val="3307708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951297">
            <a:extLst>
              <a:ext uri="{FF2B5EF4-FFF2-40B4-BE49-F238E27FC236}">
                <a16:creationId xmlns:a16="http://schemas.microsoft.com/office/drawing/2014/main" id="{E7ED27DD-865B-4398-BD07-26545CA902F5}"/>
              </a:ext>
            </a:extLst>
          </p:cNvPr>
          <p:cNvSpPr>
            <a:spLocks noGrp="1" noChangeArrowheads="1"/>
          </p:cNvSpPr>
          <p:nvPr>
            <p:ph type="title"/>
          </p:nvPr>
        </p:nvSpPr>
        <p:spPr>
          <a:xfrm>
            <a:off x="381000" y="9048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指令和数据的寻址方式</a:t>
            </a:r>
          </a:p>
        </p:txBody>
      </p:sp>
      <p:sp>
        <p:nvSpPr>
          <p:cNvPr id="48130" name="文本占位符 951298">
            <a:extLst>
              <a:ext uri="{FF2B5EF4-FFF2-40B4-BE49-F238E27FC236}">
                <a16:creationId xmlns:a16="http://schemas.microsoft.com/office/drawing/2014/main" id="{B558729D-56FD-4B8F-8CC2-96D920710618}"/>
              </a:ext>
            </a:extLst>
          </p:cNvPr>
          <p:cNvSpPr>
            <a:spLocks noGrp="1" noChangeArrowheads="1"/>
          </p:cNvSpPr>
          <p:nvPr>
            <p:ph idx="1"/>
          </p:nvPr>
        </p:nvSpPr>
        <p:spPr>
          <a:xfrm>
            <a:off x="381000" y="1124744"/>
            <a:ext cx="8305800" cy="4623594"/>
          </a:xfrm>
        </p:spPr>
        <p:txBody>
          <a:bodyPr/>
          <a:lstStyle/>
          <a:p>
            <a:pPr marL="609600" indent="-609600">
              <a:lnSpc>
                <a:spcPct val="90000"/>
              </a:lnSpc>
            </a:pPr>
            <a:r>
              <a:rPr lang="zh-CN" altLang="en-US" sz="2800" b="1" dirty="0"/>
              <a:t>指令的寻址方式</a:t>
            </a:r>
          </a:p>
          <a:p>
            <a:pPr marL="609600" indent="-609600" algn="just">
              <a:lnSpc>
                <a:spcPct val="90000"/>
              </a:lnSpc>
              <a:buFontTx/>
              <a:buNone/>
            </a:pPr>
            <a:r>
              <a:rPr lang="zh-CN" altLang="en-US" sz="2800" b="1" dirty="0"/>
              <a:t>              计算机中有两种信息，即</a:t>
            </a:r>
            <a:r>
              <a:rPr lang="zh-CN" altLang="en-US" sz="2800" b="1" dirty="0">
                <a:solidFill>
                  <a:srgbClr val="993366"/>
                </a:solidFill>
              </a:rPr>
              <a:t>指令</a:t>
            </a:r>
            <a:r>
              <a:rPr lang="zh-CN" altLang="en-US" sz="2800" b="1" dirty="0"/>
              <a:t>和</a:t>
            </a:r>
            <a:r>
              <a:rPr lang="zh-CN" altLang="en-US" sz="2800" b="1" dirty="0">
                <a:solidFill>
                  <a:srgbClr val="993366"/>
                </a:solidFill>
              </a:rPr>
              <a:t>数据</a:t>
            </a:r>
            <a:r>
              <a:rPr lang="zh-CN" altLang="en-US" sz="2800" b="1" dirty="0"/>
              <a:t>（或称操作数），它们都存放在存储器相应的地址中。运行程序时，计算机逐条执行指令，并对数据进行处理。如何从存储器中找到所需要的指令或数据呢？很明显，只要找到它们在存储器的有效地址即可。</a:t>
            </a:r>
          </a:p>
          <a:p>
            <a:pPr marL="609600" indent="-609600" algn="just">
              <a:lnSpc>
                <a:spcPct val="90000"/>
              </a:lnSpc>
              <a:buFontTx/>
              <a:buNone/>
            </a:pPr>
            <a:r>
              <a:rPr lang="zh-CN" altLang="en-US" sz="2800" b="1" dirty="0"/>
              <a:t>              所谓</a:t>
            </a:r>
            <a:r>
              <a:rPr lang="zh-CN" altLang="en-US" sz="2800" b="1" dirty="0">
                <a:solidFill>
                  <a:srgbClr val="993366"/>
                </a:solidFill>
              </a:rPr>
              <a:t>寻址方式</a:t>
            </a:r>
            <a:r>
              <a:rPr lang="zh-CN" altLang="en-US" sz="2800" b="1" dirty="0"/>
              <a:t>，</a:t>
            </a:r>
            <a:r>
              <a:rPr lang="zh-CN" altLang="en-US" sz="2800" b="1" dirty="0">
                <a:solidFill>
                  <a:srgbClr val="993366"/>
                </a:solidFill>
              </a:rPr>
              <a:t>就是寻找指令或操作数的有效地址的方式</a:t>
            </a:r>
            <a:r>
              <a:rPr lang="zh-CN" altLang="en-US" sz="2800" b="1" dirty="0"/>
              <a:t>。</a:t>
            </a:r>
          </a:p>
          <a:p>
            <a:pPr marL="609600" indent="-609600">
              <a:lnSpc>
                <a:spcPct val="90000"/>
              </a:lnSpc>
              <a:buFont typeface="Wingdings" panose="05000000000000000000" pitchFamily="2" charset="2"/>
              <a:buAutoNum type="arabicPeriod"/>
            </a:pPr>
            <a:r>
              <a:rPr lang="zh-CN" altLang="en-US" sz="2800" b="1" dirty="0">
                <a:solidFill>
                  <a:srgbClr val="993366"/>
                </a:solidFill>
              </a:rPr>
              <a:t>顺序寻址方式</a:t>
            </a:r>
            <a:r>
              <a:rPr lang="zh-CN" altLang="en-US" sz="2800" b="1" dirty="0"/>
              <a:t>：按照指令在内存的存放位置顺序地取出指令，然后执行的过程，为顺序寻址方式。</a:t>
            </a:r>
          </a:p>
          <a:p>
            <a:pPr marL="609600" indent="-609600">
              <a:lnSpc>
                <a:spcPct val="90000"/>
              </a:lnSpc>
              <a:buFont typeface="Wingdings" panose="05000000000000000000" pitchFamily="2" charset="2"/>
              <a:buAutoNum type="arabicPeriod"/>
            </a:pPr>
            <a:r>
              <a:rPr lang="zh-CN" altLang="en-US" sz="2800" b="1" dirty="0">
                <a:solidFill>
                  <a:srgbClr val="993366"/>
                </a:solidFill>
              </a:rPr>
              <a:t>跳跃寻址方式</a:t>
            </a:r>
            <a:r>
              <a:rPr lang="zh-CN" altLang="en-US" sz="2800" b="1" dirty="0"/>
              <a:t>：程序转移执行的顺序。</a:t>
            </a:r>
          </a:p>
        </p:txBody>
      </p:sp>
    </p:spTree>
    <p:extLst>
      <p:ext uri="{BB962C8B-B14F-4D97-AF65-F5344CB8AC3E}">
        <p14:creationId xmlns:p14="http://schemas.microsoft.com/office/powerpoint/2010/main" val="1242023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占位符 1029153">
            <a:extLst>
              <a:ext uri="{FF2B5EF4-FFF2-40B4-BE49-F238E27FC236}">
                <a16:creationId xmlns:a16="http://schemas.microsoft.com/office/drawing/2014/main" id="{8ED0C82A-E5B6-4B57-860D-9047D334850C}"/>
              </a:ext>
            </a:extLst>
          </p:cNvPr>
          <p:cNvSpPr>
            <a:spLocks noGrp="1" noChangeArrowheads="1"/>
          </p:cNvSpPr>
          <p:nvPr>
            <p:ph idx="1"/>
          </p:nvPr>
        </p:nvSpPr>
        <p:spPr>
          <a:xfrm>
            <a:off x="123783" y="1752600"/>
            <a:ext cx="4191000" cy="4751040"/>
          </a:xfrm>
        </p:spPr>
        <p:txBody>
          <a:bodyPr/>
          <a:lstStyle/>
          <a:p>
            <a:pPr>
              <a:buFontTx/>
              <a:buNone/>
            </a:pPr>
            <a:r>
              <a:rPr lang="en-US" altLang="zh-CN" sz="3600" b="1" dirty="0">
                <a:latin typeface="楷体_GB2312" pitchFamily="49" charset="-122"/>
              </a:rPr>
              <a:t>1.</a:t>
            </a:r>
            <a:r>
              <a:rPr lang="zh-CN" altLang="en-US" sz="3600" b="1" dirty="0">
                <a:latin typeface="楷体_GB2312" pitchFamily="49" charset="-122"/>
              </a:rPr>
              <a:t>顺序寻址</a:t>
            </a:r>
          </a:p>
          <a:p>
            <a:pPr>
              <a:buFontTx/>
              <a:buNone/>
            </a:pPr>
            <a:r>
              <a:rPr lang="zh-CN" altLang="en-US" sz="2800" b="1" dirty="0">
                <a:latin typeface="楷体_GB2312" pitchFamily="49" charset="-122"/>
              </a:rPr>
              <a:t>      为了达到顺序寻址的目的，</a:t>
            </a:r>
            <a:r>
              <a:rPr lang="en-US" altLang="zh-CN" sz="2800" b="1" dirty="0">
                <a:latin typeface="楷体_GB2312" pitchFamily="49" charset="-122"/>
              </a:rPr>
              <a:t>CPU</a:t>
            </a:r>
            <a:r>
              <a:rPr lang="zh-CN" altLang="en-US" sz="2800" b="1" dirty="0">
                <a:latin typeface="楷体_GB2312" pitchFamily="49" charset="-122"/>
              </a:rPr>
              <a:t>中必须有一个程序计数器（</a:t>
            </a:r>
            <a:r>
              <a:rPr lang="en-US" altLang="zh-CN" sz="2800" b="1" dirty="0">
                <a:latin typeface="楷体_GB2312" pitchFamily="49" charset="-122"/>
              </a:rPr>
              <a:t>PC</a:t>
            </a:r>
            <a:r>
              <a:rPr lang="zh-CN" altLang="en-US" sz="2800" b="1" dirty="0">
                <a:latin typeface="楷体_GB2312" pitchFamily="49" charset="-122"/>
              </a:rPr>
              <a:t>）对指令的顺序号进行计数。</a:t>
            </a:r>
            <a:r>
              <a:rPr lang="en-US" altLang="zh-CN" sz="2800" b="1" dirty="0">
                <a:latin typeface="楷体_GB2312" pitchFamily="49" charset="-122"/>
              </a:rPr>
              <a:t>PC</a:t>
            </a:r>
            <a:r>
              <a:rPr lang="zh-CN" altLang="en-US" sz="2800" b="1" dirty="0">
                <a:latin typeface="楷体_GB2312" pitchFamily="49" charset="-122"/>
              </a:rPr>
              <a:t>中开始时存放程序的首地址，然后每执行一条指令，</a:t>
            </a:r>
            <a:r>
              <a:rPr lang="en-US" altLang="zh-CN" sz="2800" b="1" dirty="0">
                <a:latin typeface="楷体_GB2312" pitchFamily="49" charset="-122"/>
              </a:rPr>
              <a:t>PC</a:t>
            </a:r>
            <a:r>
              <a:rPr lang="zh-CN" altLang="en-US" sz="2800" b="1" dirty="0">
                <a:latin typeface="楷体_GB2312" pitchFamily="49" charset="-122"/>
              </a:rPr>
              <a:t>加 </a:t>
            </a:r>
            <a:r>
              <a:rPr lang="en-US" altLang="zh-CN" sz="2800" b="1" dirty="0">
                <a:latin typeface="楷体_GB2312" pitchFamily="49" charset="-122"/>
              </a:rPr>
              <a:t>1</a:t>
            </a:r>
            <a:r>
              <a:rPr lang="zh-CN" altLang="en-US" sz="2800" b="1" dirty="0">
                <a:latin typeface="楷体_GB2312" pitchFamily="49" charset="-122"/>
              </a:rPr>
              <a:t>，以指出下条指令的地址，直到程序结束。</a:t>
            </a:r>
          </a:p>
        </p:txBody>
      </p:sp>
      <p:grpSp>
        <p:nvGrpSpPr>
          <p:cNvPr id="49154" name="组合 1029161">
            <a:extLst>
              <a:ext uri="{FF2B5EF4-FFF2-40B4-BE49-F238E27FC236}">
                <a16:creationId xmlns:a16="http://schemas.microsoft.com/office/drawing/2014/main" id="{572CD4AA-6EBA-4190-B1C4-5B9A61B17F42}"/>
              </a:ext>
            </a:extLst>
          </p:cNvPr>
          <p:cNvGrpSpPr>
            <a:grpSpLocks/>
          </p:cNvGrpSpPr>
          <p:nvPr/>
        </p:nvGrpSpPr>
        <p:grpSpPr bwMode="auto">
          <a:xfrm>
            <a:off x="3124200" y="1371600"/>
            <a:ext cx="5791200" cy="3886200"/>
            <a:chOff x="1248" y="1200"/>
            <a:chExt cx="3648" cy="2448"/>
          </a:xfrm>
        </p:grpSpPr>
        <p:grpSp>
          <p:nvGrpSpPr>
            <p:cNvPr id="49155" name="组合 1029123">
              <a:extLst>
                <a:ext uri="{FF2B5EF4-FFF2-40B4-BE49-F238E27FC236}">
                  <a16:creationId xmlns:a16="http://schemas.microsoft.com/office/drawing/2014/main" id="{03647570-41F0-4584-9E94-A4167105F35B}"/>
                </a:ext>
              </a:extLst>
            </p:cNvPr>
            <p:cNvGrpSpPr>
              <a:grpSpLocks/>
            </p:cNvGrpSpPr>
            <p:nvPr/>
          </p:nvGrpSpPr>
          <p:grpSpPr bwMode="auto">
            <a:xfrm>
              <a:off x="1296" y="1488"/>
              <a:ext cx="3120" cy="2160"/>
              <a:chOff x="1248" y="864"/>
              <a:chExt cx="3120" cy="2160"/>
            </a:xfrm>
          </p:grpSpPr>
          <p:sp>
            <p:nvSpPr>
              <p:cNvPr id="49156" name="矩形 1029124">
                <a:extLst>
                  <a:ext uri="{FF2B5EF4-FFF2-40B4-BE49-F238E27FC236}">
                    <a16:creationId xmlns:a16="http://schemas.microsoft.com/office/drawing/2014/main" id="{7EACF4D2-BCAB-47FF-B890-ACF0C8E2DD44}"/>
                  </a:ext>
                </a:extLst>
              </p:cNvPr>
              <p:cNvSpPr>
                <a:spLocks noChangeArrowheads="1"/>
              </p:cNvSpPr>
              <p:nvPr/>
            </p:nvSpPr>
            <p:spPr bwMode="auto">
              <a:xfrm>
                <a:off x="3168" y="864"/>
                <a:ext cx="96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7" name="矩形 1029125">
                <a:extLst>
                  <a:ext uri="{FF2B5EF4-FFF2-40B4-BE49-F238E27FC236}">
                    <a16:creationId xmlns:a16="http://schemas.microsoft.com/office/drawing/2014/main" id="{67D4627C-6441-4B29-9828-DD49C7E31343}"/>
                  </a:ext>
                </a:extLst>
              </p:cNvPr>
              <p:cNvSpPr>
                <a:spLocks noChangeArrowheads="1"/>
              </p:cNvSpPr>
              <p:nvPr/>
            </p:nvSpPr>
            <p:spPr bwMode="auto">
              <a:xfrm>
                <a:off x="3168" y="1008"/>
                <a:ext cx="960" cy="14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8" name="矩形 1029126">
                <a:extLst>
                  <a:ext uri="{FF2B5EF4-FFF2-40B4-BE49-F238E27FC236}">
                    <a16:creationId xmlns:a16="http://schemas.microsoft.com/office/drawing/2014/main" id="{FA3AA11D-1FCD-4F31-89A9-7A3E67C8DD65}"/>
                  </a:ext>
                </a:extLst>
              </p:cNvPr>
              <p:cNvSpPr>
                <a:spLocks noChangeArrowheads="1"/>
              </p:cNvSpPr>
              <p:nvPr/>
            </p:nvSpPr>
            <p:spPr bwMode="auto">
              <a:xfrm>
                <a:off x="3168" y="1152"/>
                <a:ext cx="960" cy="144"/>
              </a:xfrm>
              <a:prstGeom prst="rect">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9" name="矩形 1029127">
                <a:extLst>
                  <a:ext uri="{FF2B5EF4-FFF2-40B4-BE49-F238E27FC236}">
                    <a16:creationId xmlns:a16="http://schemas.microsoft.com/office/drawing/2014/main" id="{8836CCCA-EF43-42EE-97E2-311CD9D57F3B}"/>
                  </a:ext>
                </a:extLst>
              </p:cNvPr>
              <p:cNvSpPr>
                <a:spLocks noChangeArrowheads="1"/>
              </p:cNvSpPr>
              <p:nvPr/>
            </p:nvSpPr>
            <p:spPr bwMode="auto">
              <a:xfrm>
                <a:off x="3168" y="1296"/>
                <a:ext cx="960" cy="144"/>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0" name="矩形 1029128">
                <a:extLst>
                  <a:ext uri="{FF2B5EF4-FFF2-40B4-BE49-F238E27FC236}">
                    <a16:creationId xmlns:a16="http://schemas.microsoft.com/office/drawing/2014/main" id="{DE44DC9E-3C03-4BC2-8C17-FE50DBDFC9E6}"/>
                  </a:ext>
                </a:extLst>
              </p:cNvPr>
              <p:cNvSpPr>
                <a:spLocks noChangeArrowheads="1"/>
              </p:cNvSpPr>
              <p:nvPr/>
            </p:nvSpPr>
            <p:spPr bwMode="auto">
              <a:xfrm>
                <a:off x="3168" y="1440"/>
                <a:ext cx="960" cy="144"/>
              </a:xfrm>
              <a:prstGeom prst="rect">
                <a:avLst/>
              </a:prstGeom>
              <a:solidFill>
                <a:srgbClr val="FF7C8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1" name="矩形 1029129">
                <a:extLst>
                  <a:ext uri="{FF2B5EF4-FFF2-40B4-BE49-F238E27FC236}">
                    <a16:creationId xmlns:a16="http://schemas.microsoft.com/office/drawing/2014/main" id="{3815920A-6998-4D5F-BC39-447D437EB691}"/>
                  </a:ext>
                </a:extLst>
              </p:cNvPr>
              <p:cNvSpPr>
                <a:spLocks noChangeArrowheads="1"/>
              </p:cNvSpPr>
              <p:nvPr/>
            </p:nvSpPr>
            <p:spPr bwMode="auto">
              <a:xfrm>
                <a:off x="3168" y="1584"/>
                <a:ext cx="96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2" name="矩形 1029130">
                <a:extLst>
                  <a:ext uri="{FF2B5EF4-FFF2-40B4-BE49-F238E27FC236}">
                    <a16:creationId xmlns:a16="http://schemas.microsoft.com/office/drawing/2014/main" id="{7555509E-80BB-4048-9AE1-35473DE8DBD9}"/>
                  </a:ext>
                </a:extLst>
              </p:cNvPr>
              <p:cNvSpPr>
                <a:spLocks noChangeArrowheads="1"/>
              </p:cNvSpPr>
              <p:nvPr/>
            </p:nvSpPr>
            <p:spPr bwMode="auto">
              <a:xfrm>
                <a:off x="3168" y="1728"/>
                <a:ext cx="960" cy="14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3" name="矩形 1029131">
                <a:extLst>
                  <a:ext uri="{FF2B5EF4-FFF2-40B4-BE49-F238E27FC236}">
                    <a16:creationId xmlns:a16="http://schemas.microsoft.com/office/drawing/2014/main" id="{DE83E75C-7034-4E87-AD27-81968520CE3D}"/>
                  </a:ext>
                </a:extLst>
              </p:cNvPr>
              <p:cNvSpPr>
                <a:spLocks noChangeArrowheads="1"/>
              </p:cNvSpPr>
              <p:nvPr/>
            </p:nvSpPr>
            <p:spPr bwMode="auto">
              <a:xfrm>
                <a:off x="3168" y="1872"/>
                <a:ext cx="960"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4" name="矩形 1029132">
                <a:extLst>
                  <a:ext uri="{FF2B5EF4-FFF2-40B4-BE49-F238E27FC236}">
                    <a16:creationId xmlns:a16="http://schemas.microsoft.com/office/drawing/2014/main" id="{BCE49B5C-2AAD-4C9B-91E3-7AA755E25A49}"/>
                  </a:ext>
                </a:extLst>
              </p:cNvPr>
              <p:cNvSpPr>
                <a:spLocks noChangeArrowheads="1"/>
              </p:cNvSpPr>
              <p:nvPr/>
            </p:nvSpPr>
            <p:spPr bwMode="auto">
              <a:xfrm>
                <a:off x="1248" y="1008"/>
                <a:ext cx="1056" cy="192"/>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CCECFF"/>
                    </a:solidFill>
                  </a:rPr>
                  <a:t>100</a:t>
                </a:r>
              </a:p>
            </p:txBody>
          </p:sp>
          <p:sp>
            <p:nvSpPr>
              <p:cNvPr id="49165" name="直接连接符 1029133">
                <a:extLst>
                  <a:ext uri="{FF2B5EF4-FFF2-40B4-BE49-F238E27FC236}">
                    <a16:creationId xmlns:a16="http://schemas.microsoft.com/office/drawing/2014/main" id="{F9E070AE-3A10-4E65-AB3D-5EF3AF11D478}"/>
                  </a:ext>
                </a:extLst>
              </p:cNvPr>
              <p:cNvSpPr>
                <a:spLocks noChangeShapeType="1"/>
              </p:cNvSpPr>
              <p:nvPr/>
            </p:nvSpPr>
            <p:spPr bwMode="auto">
              <a:xfrm flipV="1">
                <a:off x="2256" y="12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直接连接符 1029134">
                <a:extLst>
                  <a:ext uri="{FF2B5EF4-FFF2-40B4-BE49-F238E27FC236}">
                    <a16:creationId xmlns:a16="http://schemas.microsoft.com/office/drawing/2014/main" id="{895C3DA8-B213-4891-B2A1-59D37093583C}"/>
                  </a:ext>
                </a:extLst>
              </p:cNvPr>
              <p:cNvSpPr>
                <a:spLocks noChangeShapeType="1"/>
              </p:cNvSpPr>
              <p:nvPr/>
            </p:nvSpPr>
            <p:spPr bwMode="auto">
              <a:xfrm>
                <a:off x="2304" y="1056"/>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7" name="直接连接符 1029135">
                <a:extLst>
                  <a:ext uri="{FF2B5EF4-FFF2-40B4-BE49-F238E27FC236}">
                    <a16:creationId xmlns:a16="http://schemas.microsoft.com/office/drawing/2014/main" id="{8B1DDA7D-D35A-4C42-9819-03BF7C1D4645}"/>
                  </a:ext>
                </a:extLst>
              </p:cNvPr>
              <p:cNvSpPr>
                <a:spLocks noChangeShapeType="1"/>
              </p:cNvSpPr>
              <p:nvPr/>
            </p:nvSpPr>
            <p:spPr bwMode="auto">
              <a:xfrm>
                <a:off x="4128" y="1056"/>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直接连接符 1029136">
                <a:extLst>
                  <a:ext uri="{FF2B5EF4-FFF2-40B4-BE49-F238E27FC236}">
                    <a16:creationId xmlns:a16="http://schemas.microsoft.com/office/drawing/2014/main" id="{F7D2EB14-3447-4631-A3C6-85B16ECDC1EA}"/>
                  </a:ext>
                </a:extLst>
              </p:cNvPr>
              <p:cNvSpPr>
                <a:spLocks noChangeShapeType="1"/>
              </p:cNvSpPr>
              <p:nvPr/>
            </p:nvSpPr>
            <p:spPr bwMode="auto">
              <a:xfrm>
                <a:off x="4128" y="120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9" name="矩形 1029151">
              <a:extLst>
                <a:ext uri="{FF2B5EF4-FFF2-40B4-BE49-F238E27FC236}">
                  <a16:creationId xmlns:a16="http://schemas.microsoft.com/office/drawing/2014/main" id="{B6DEF223-E6BF-459A-8D10-ABBA13AC2F29}"/>
                </a:ext>
              </a:extLst>
            </p:cNvPr>
            <p:cNvSpPr>
              <a:spLocks noChangeArrowheads="1"/>
            </p:cNvSpPr>
            <p:nvPr/>
          </p:nvSpPr>
          <p:spPr bwMode="auto">
            <a:xfrm>
              <a:off x="1248" y="1440"/>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PC</a:t>
              </a:r>
            </a:p>
          </p:txBody>
        </p:sp>
        <p:sp>
          <p:nvSpPr>
            <p:cNvPr id="49170" name="矩形 1029154">
              <a:extLst>
                <a:ext uri="{FF2B5EF4-FFF2-40B4-BE49-F238E27FC236}">
                  <a16:creationId xmlns:a16="http://schemas.microsoft.com/office/drawing/2014/main" id="{6A5E5232-1538-4F6D-975A-421D97D074D8}"/>
                </a:ext>
              </a:extLst>
            </p:cNvPr>
            <p:cNvSpPr>
              <a:spLocks noChangeArrowheads="1"/>
            </p:cNvSpPr>
            <p:nvPr/>
          </p:nvSpPr>
          <p:spPr bwMode="auto">
            <a:xfrm>
              <a:off x="2160" y="2160"/>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a:t>
              </a:r>
            </a:p>
          </p:txBody>
        </p:sp>
        <p:sp>
          <p:nvSpPr>
            <p:cNvPr id="49171" name="矩形 1029155">
              <a:extLst>
                <a:ext uri="{FF2B5EF4-FFF2-40B4-BE49-F238E27FC236}">
                  <a16:creationId xmlns:a16="http://schemas.microsoft.com/office/drawing/2014/main" id="{A2546505-6E8A-48BD-89D6-3993CC99A25F}"/>
                </a:ext>
              </a:extLst>
            </p:cNvPr>
            <p:cNvSpPr>
              <a:spLocks noChangeArrowheads="1"/>
            </p:cNvSpPr>
            <p:nvPr/>
          </p:nvSpPr>
          <p:spPr bwMode="auto">
            <a:xfrm>
              <a:off x="3264" y="1200"/>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b="1"/>
                <a:t>内存</a:t>
              </a:r>
            </a:p>
          </p:txBody>
        </p:sp>
        <p:sp>
          <p:nvSpPr>
            <p:cNvPr id="49172" name="矩形 1029156">
              <a:extLst>
                <a:ext uri="{FF2B5EF4-FFF2-40B4-BE49-F238E27FC236}">
                  <a16:creationId xmlns:a16="http://schemas.microsoft.com/office/drawing/2014/main" id="{DCAEB24F-021B-4D50-91B2-EE5024BEBC3A}"/>
                </a:ext>
              </a:extLst>
            </p:cNvPr>
            <p:cNvSpPr>
              <a:spLocks noChangeArrowheads="1"/>
            </p:cNvSpPr>
            <p:nvPr/>
          </p:nvSpPr>
          <p:spPr bwMode="auto">
            <a:xfrm>
              <a:off x="4464" y="172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100</a:t>
              </a:r>
            </a:p>
          </p:txBody>
        </p:sp>
        <p:sp>
          <p:nvSpPr>
            <p:cNvPr id="49173" name="矩形 1029160">
              <a:extLst>
                <a:ext uri="{FF2B5EF4-FFF2-40B4-BE49-F238E27FC236}">
                  <a16:creationId xmlns:a16="http://schemas.microsoft.com/office/drawing/2014/main" id="{64B42006-9442-4DE5-AB20-AE4D8CD0003C}"/>
                </a:ext>
              </a:extLst>
            </p:cNvPr>
            <p:cNvSpPr>
              <a:spLocks noChangeArrowheads="1"/>
            </p:cNvSpPr>
            <p:nvPr/>
          </p:nvSpPr>
          <p:spPr bwMode="auto">
            <a:xfrm>
              <a:off x="4464" y="20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101</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占位符 1030146">
            <a:extLst>
              <a:ext uri="{FF2B5EF4-FFF2-40B4-BE49-F238E27FC236}">
                <a16:creationId xmlns:a16="http://schemas.microsoft.com/office/drawing/2014/main" id="{60914BE1-1FE4-4B33-9FFD-C8588BFD0856}"/>
              </a:ext>
            </a:extLst>
          </p:cNvPr>
          <p:cNvSpPr>
            <a:spLocks noGrp="1" noChangeArrowheads="1"/>
          </p:cNvSpPr>
          <p:nvPr>
            <p:ph idx="1"/>
          </p:nvPr>
        </p:nvSpPr>
        <p:spPr>
          <a:xfrm>
            <a:off x="152400" y="2438400"/>
            <a:ext cx="5257800" cy="3657600"/>
          </a:xfrm>
        </p:spPr>
        <p:txBody>
          <a:bodyPr/>
          <a:lstStyle/>
          <a:p>
            <a:pPr>
              <a:buFontTx/>
              <a:buNone/>
            </a:pPr>
            <a:r>
              <a:rPr lang="en-US" altLang="zh-CN" b="1" dirty="0">
                <a:latin typeface="楷体_GB2312" pitchFamily="49" charset="-122"/>
              </a:rPr>
              <a:t>2. </a:t>
            </a:r>
            <a:r>
              <a:rPr lang="zh-CN" altLang="en-US" b="1" dirty="0">
                <a:latin typeface="楷体_GB2312" pitchFamily="49" charset="-122"/>
              </a:rPr>
              <a:t>跳跃寻址</a:t>
            </a:r>
          </a:p>
          <a:p>
            <a:pPr algn="just">
              <a:buFontTx/>
              <a:buNone/>
            </a:pPr>
            <a:r>
              <a:rPr lang="zh-CN" altLang="en-US" sz="2400" b="1" dirty="0">
                <a:latin typeface="楷体_GB2312" pitchFamily="49" charset="-122"/>
              </a:rPr>
              <a:t>      </a:t>
            </a:r>
            <a:r>
              <a:rPr lang="zh-CN" altLang="en-US" sz="2600" b="1" dirty="0">
                <a:latin typeface="楷体_GB2312" pitchFamily="49" charset="-122"/>
              </a:rPr>
              <a:t>当程序中出现分支或循环时，就会改变程序的执行顺序。此时，对指令寻址就要采取跳跃寻址方式。所谓跳跃，就是指下条指令的地址不是通过程序计数器</a:t>
            </a:r>
            <a:r>
              <a:rPr lang="en-US" altLang="zh-CN" sz="2600" b="1" dirty="0">
                <a:latin typeface="楷体_GB2312" pitchFamily="49" charset="-122"/>
              </a:rPr>
              <a:t>PC</a:t>
            </a:r>
            <a:r>
              <a:rPr lang="zh-CN" altLang="en-US" sz="2600" b="1" dirty="0">
                <a:latin typeface="楷体_GB2312" pitchFamily="49" charset="-122"/>
              </a:rPr>
              <a:t>加</a:t>
            </a:r>
            <a:r>
              <a:rPr lang="en-US" altLang="zh-CN" sz="2600" b="1" dirty="0">
                <a:latin typeface="楷体_GB2312" pitchFamily="49" charset="-122"/>
              </a:rPr>
              <a:t>1</a:t>
            </a:r>
            <a:r>
              <a:rPr lang="zh-CN" altLang="en-US" sz="2600" b="1" dirty="0">
                <a:latin typeface="楷体_GB2312" pitchFamily="49" charset="-122"/>
              </a:rPr>
              <a:t>获得的，而是由指令本身给出。</a:t>
            </a:r>
          </a:p>
        </p:txBody>
      </p:sp>
      <p:grpSp>
        <p:nvGrpSpPr>
          <p:cNvPr id="50178" name="组合 1030164">
            <a:extLst>
              <a:ext uri="{FF2B5EF4-FFF2-40B4-BE49-F238E27FC236}">
                <a16:creationId xmlns:a16="http://schemas.microsoft.com/office/drawing/2014/main" id="{BB97FAD7-3E78-40C4-A5C6-9FD7C8D3682C}"/>
              </a:ext>
            </a:extLst>
          </p:cNvPr>
          <p:cNvGrpSpPr>
            <a:grpSpLocks/>
          </p:cNvGrpSpPr>
          <p:nvPr/>
        </p:nvGrpSpPr>
        <p:grpSpPr bwMode="auto">
          <a:xfrm>
            <a:off x="2667000" y="1371600"/>
            <a:ext cx="6324600" cy="3276600"/>
            <a:chOff x="1584" y="960"/>
            <a:chExt cx="3984" cy="2064"/>
          </a:xfrm>
        </p:grpSpPr>
        <p:grpSp>
          <p:nvGrpSpPr>
            <p:cNvPr id="50179" name="组合 1030147">
              <a:extLst>
                <a:ext uri="{FF2B5EF4-FFF2-40B4-BE49-F238E27FC236}">
                  <a16:creationId xmlns:a16="http://schemas.microsoft.com/office/drawing/2014/main" id="{4BF5453A-DED7-4656-BC58-5CD7A8484673}"/>
                </a:ext>
              </a:extLst>
            </p:cNvPr>
            <p:cNvGrpSpPr>
              <a:grpSpLocks/>
            </p:cNvGrpSpPr>
            <p:nvPr/>
          </p:nvGrpSpPr>
          <p:grpSpPr bwMode="auto">
            <a:xfrm>
              <a:off x="1584" y="960"/>
              <a:ext cx="3984" cy="2064"/>
              <a:chOff x="1104" y="1344"/>
              <a:chExt cx="3984" cy="2064"/>
            </a:xfrm>
          </p:grpSpPr>
          <p:sp>
            <p:nvSpPr>
              <p:cNvPr id="50180" name="矩形 1030148">
                <a:extLst>
                  <a:ext uri="{FF2B5EF4-FFF2-40B4-BE49-F238E27FC236}">
                    <a16:creationId xmlns:a16="http://schemas.microsoft.com/office/drawing/2014/main" id="{2BB3AB8B-099A-4DAE-B9BA-3634ACFDC801}"/>
                  </a:ext>
                </a:extLst>
              </p:cNvPr>
              <p:cNvSpPr>
                <a:spLocks noChangeArrowheads="1"/>
              </p:cNvSpPr>
              <p:nvPr/>
            </p:nvSpPr>
            <p:spPr bwMode="auto">
              <a:xfrm>
                <a:off x="1104" y="1680"/>
                <a:ext cx="1152"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100</a:t>
                </a:r>
              </a:p>
            </p:txBody>
          </p:sp>
          <p:sp>
            <p:nvSpPr>
              <p:cNvPr id="50181" name="矩形 1030149">
                <a:extLst>
                  <a:ext uri="{FF2B5EF4-FFF2-40B4-BE49-F238E27FC236}">
                    <a16:creationId xmlns:a16="http://schemas.microsoft.com/office/drawing/2014/main" id="{5283C763-02E5-43B3-8D98-E7DD376C0A8E}"/>
                  </a:ext>
                </a:extLst>
              </p:cNvPr>
              <p:cNvSpPr>
                <a:spLocks noChangeArrowheads="1"/>
              </p:cNvSpPr>
              <p:nvPr/>
            </p:nvSpPr>
            <p:spPr bwMode="auto">
              <a:xfrm>
                <a:off x="2880" y="1632"/>
                <a:ext cx="120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2" name="矩形 1030150">
                <a:extLst>
                  <a:ext uri="{FF2B5EF4-FFF2-40B4-BE49-F238E27FC236}">
                    <a16:creationId xmlns:a16="http://schemas.microsoft.com/office/drawing/2014/main" id="{3350CCF3-1FE3-4C0C-94E5-D8F4B65201DC}"/>
                  </a:ext>
                </a:extLst>
              </p:cNvPr>
              <p:cNvSpPr>
                <a:spLocks noChangeArrowheads="1"/>
              </p:cNvSpPr>
              <p:nvPr/>
            </p:nvSpPr>
            <p:spPr bwMode="auto">
              <a:xfrm>
                <a:off x="2880" y="1872"/>
                <a:ext cx="1200" cy="240"/>
              </a:xfrm>
              <a:prstGeom prst="rect">
                <a:avLst/>
              </a:prstGeom>
              <a:solidFill>
                <a:srgbClr val="FF7C8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3" name="矩形 1030151">
                <a:extLst>
                  <a:ext uri="{FF2B5EF4-FFF2-40B4-BE49-F238E27FC236}">
                    <a16:creationId xmlns:a16="http://schemas.microsoft.com/office/drawing/2014/main" id="{87FC5C0F-8C18-45FB-BE8C-6CE83923B728}"/>
                  </a:ext>
                </a:extLst>
              </p:cNvPr>
              <p:cNvSpPr>
                <a:spLocks noChangeArrowheads="1"/>
              </p:cNvSpPr>
              <p:nvPr/>
            </p:nvSpPr>
            <p:spPr bwMode="auto">
              <a:xfrm>
                <a:off x="2880" y="2112"/>
                <a:ext cx="1200" cy="240"/>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4" name="矩形 1030152">
                <a:extLst>
                  <a:ext uri="{FF2B5EF4-FFF2-40B4-BE49-F238E27FC236}">
                    <a16:creationId xmlns:a16="http://schemas.microsoft.com/office/drawing/2014/main" id="{95611E72-BF1C-4F12-BE63-FF010C35D999}"/>
                  </a:ext>
                </a:extLst>
              </p:cNvPr>
              <p:cNvSpPr>
                <a:spLocks noChangeArrowheads="1"/>
              </p:cNvSpPr>
              <p:nvPr/>
            </p:nvSpPr>
            <p:spPr bwMode="auto">
              <a:xfrm>
                <a:off x="2880" y="2352"/>
                <a:ext cx="1200" cy="24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5" name="矩形 1030153">
                <a:extLst>
                  <a:ext uri="{FF2B5EF4-FFF2-40B4-BE49-F238E27FC236}">
                    <a16:creationId xmlns:a16="http://schemas.microsoft.com/office/drawing/2014/main" id="{7AEE13DF-10F2-4782-BF19-2C504689EF02}"/>
                  </a:ext>
                </a:extLst>
              </p:cNvPr>
              <p:cNvSpPr>
                <a:spLocks noChangeArrowheads="1"/>
              </p:cNvSpPr>
              <p:nvPr/>
            </p:nvSpPr>
            <p:spPr bwMode="auto">
              <a:xfrm>
                <a:off x="2880" y="2592"/>
                <a:ext cx="1200" cy="8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6" name="文本框 1030154">
                <a:extLst>
                  <a:ext uri="{FF2B5EF4-FFF2-40B4-BE49-F238E27FC236}">
                    <a16:creationId xmlns:a16="http://schemas.microsoft.com/office/drawing/2014/main" id="{698CE9C6-A99C-4B40-A09D-7A42C68D50D4}"/>
                  </a:ext>
                </a:extLst>
              </p:cNvPr>
              <p:cNvSpPr txBox="1">
                <a:spLocks noChangeArrowheads="1"/>
              </p:cNvSpPr>
              <p:nvPr/>
            </p:nvSpPr>
            <p:spPr bwMode="auto">
              <a:xfrm>
                <a:off x="3120" y="1632"/>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Jmp  103</a:t>
                </a:r>
              </a:p>
            </p:txBody>
          </p:sp>
          <p:sp>
            <p:nvSpPr>
              <p:cNvPr id="50187" name="右弧形箭头 1030155">
                <a:extLst>
                  <a:ext uri="{FF2B5EF4-FFF2-40B4-BE49-F238E27FC236}">
                    <a16:creationId xmlns:a16="http://schemas.microsoft.com/office/drawing/2014/main" id="{40A6121B-1E3C-4351-B2C2-E654E226195E}"/>
                  </a:ext>
                </a:extLst>
              </p:cNvPr>
              <p:cNvSpPr>
                <a:spLocks noChangeArrowheads="1"/>
              </p:cNvSpPr>
              <p:nvPr/>
            </p:nvSpPr>
            <p:spPr bwMode="auto">
              <a:xfrm>
                <a:off x="4512" y="1632"/>
                <a:ext cx="576" cy="1008"/>
              </a:xfrm>
              <a:prstGeom prst="curvedLeftArrow">
                <a:avLst>
                  <a:gd name="adj1" fmla="val 35000"/>
                  <a:gd name="adj2" fmla="val 70000"/>
                  <a:gd name="adj3" fmla="val 33292"/>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8" name="直接连接符 1030156">
                <a:extLst>
                  <a:ext uri="{FF2B5EF4-FFF2-40B4-BE49-F238E27FC236}">
                    <a16:creationId xmlns:a16="http://schemas.microsoft.com/office/drawing/2014/main" id="{F84AEBD0-DE5E-453B-B4D2-8F5D37B994DE}"/>
                  </a:ext>
                </a:extLst>
              </p:cNvPr>
              <p:cNvSpPr>
                <a:spLocks noChangeShapeType="1"/>
              </p:cNvSpPr>
              <p:nvPr/>
            </p:nvSpPr>
            <p:spPr bwMode="auto">
              <a:xfrm>
                <a:off x="2256" y="1776"/>
                <a:ext cx="62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直接连接符 1030157">
                <a:extLst>
                  <a:ext uri="{FF2B5EF4-FFF2-40B4-BE49-F238E27FC236}">
                    <a16:creationId xmlns:a16="http://schemas.microsoft.com/office/drawing/2014/main" id="{6B51AB85-0971-4AA5-B424-D1615C552A2E}"/>
                  </a:ext>
                </a:extLst>
              </p:cNvPr>
              <p:cNvSpPr>
                <a:spLocks noChangeShapeType="1"/>
              </p:cNvSpPr>
              <p:nvPr/>
            </p:nvSpPr>
            <p:spPr bwMode="auto">
              <a:xfrm flipV="1">
                <a:off x="2112" y="192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0" name="直接连接符 1030158">
                <a:extLst>
                  <a:ext uri="{FF2B5EF4-FFF2-40B4-BE49-F238E27FC236}">
                    <a16:creationId xmlns:a16="http://schemas.microsoft.com/office/drawing/2014/main" id="{F5F305B3-3F10-4914-BB0F-FDB1F5AAEF0E}"/>
                  </a:ext>
                </a:extLst>
              </p:cNvPr>
              <p:cNvSpPr>
                <a:spLocks noChangeShapeType="1"/>
              </p:cNvSpPr>
              <p:nvPr/>
            </p:nvSpPr>
            <p:spPr bwMode="auto">
              <a:xfrm flipV="1">
                <a:off x="3792" y="134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直接连接符 1030159">
                <a:extLst>
                  <a:ext uri="{FF2B5EF4-FFF2-40B4-BE49-F238E27FC236}">
                    <a16:creationId xmlns:a16="http://schemas.microsoft.com/office/drawing/2014/main" id="{17608188-176F-455B-AE31-C660CCF4CA39}"/>
                  </a:ext>
                </a:extLst>
              </p:cNvPr>
              <p:cNvSpPr>
                <a:spLocks noChangeShapeType="1"/>
              </p:cNvSpPr>
              <p:nvPr/>
            </p:nvSpPr>
            <p:spPr bwMode="auto">
              <a:xfrm flipH="1">
                <a:off x="2016" y="134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直接连接符 1030160">
                <a:extLst>
                  <a:ext uri="{FF2B5EF4-FFF2-40B4-BE49-F238E27FC236}">
                    <a16:creationId xmlns:a16="http://schemas.microsoft.com/office/drawing/2014/main" id="{BBBDD3BF-D54C-463B-819A-FD0422B05CCE}"/>
                  </a:ext>
                </a:extLst>
              </p:cNvPr>
              <p:cNvSpPr>
                <a:spLocks noChangeShapeType="1"/>
              </p:cNvSpPr>
              <p:nvPr/>
            </p:nvSpPr>
            <p:spPr bwMode="auto">
              <a:xfrm>
                <a:off x="2016" y="134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193" name="矩形 1030161">
              <a:extLst>
                <a:ext uri="{FF2B5EF4-FFF2-40B4-BE49-F238E27FC236}">
                  <a16:creationId xmlns:a16="http://schemas.microsoft.com/office/drawing/2014/main" id="{89DED6A9-545B-4022-BEFD-5471011CB944}"/>
                </a:ext>
              </a:extLst>
            </p:cNvPr>
            <p:cNvSpPr>
              <a:spLocks noChangeArrowheads="1"/>
            </p:cNvSpPr>
            <p:nvPr/>
          </p:nvSpPr>
          <p:spPr bwMode="auto">
            <a:xfrm>
              <a:off x="1584" y="110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PC</a:t>
              </a:r>
            </a:p>
          </p:txBody>
        </p:sp>
        <p:sp>
          <p:nvSpPr>
            <p:cNvPr id="50194" name="矩形 1030162">
              <a:extLst>
                <a:ext uri="{FF2B5EF4-FFF2-40B4-BE49-F238E27FC236}">
                  <a16:creationId xmlns:a16="http://schemas.microsoft.com/office/drawing/2014/main" id="{8979568D-6D20-4F2A-B7EB-865EA8422AC3}"/>
                </a:ext>
              </a:extLst>
            </p:cNvPr>
            <p:cNvSpPr>
              <a:spLocks noChangeArrowheads="1"/>
            </p:cNvSpPr>
            <p:nvPr/>
          </p:nvSpPr>
          <p:spPr bwMode="auto">
            <a:xfrm>
              <a:off x="3552" y="105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a:t>主存</a:t>
              </a:r>
            </a:p>
          </p:txBody>
        </p:sp>
        <p:sp>
          <p:nvSpPr>
            <p:cNvPr id="50195" name="矩形 1030163">
              <a:extLst>
                <a:ext uri="{FF2B5EF4-FFF2-40B4-BE49-F238E27FC236}">
                  <a16:creationId xmlns:a16="http://schemas.microsoft.com/office/drawing/2014/main" id="{2CFDA685-B6D3-4856-91D0-437FCD5B5F4D}"/>
                </a:ext>
              </a:extLst>
            </p:cNvPr>
            <p:cNvSpPr>
              <a:spLocks noChangeArrowheads="1"/>
            </p:cNvSpPr>
            <p:nvPr/>
          </p:nvSpPr>
          <p:spPr bwMode="auto">
            <a:xfrm>
              <a:off x="4656" y="1248"/>
              <a:ext cx="33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accent2"/>
                </a:buClr>
                <a:buSzPct val="80000"/>
                <a:buFont typeface="Wingdings" panose="05000000000000000000" pitchFamily="2" charset="2"/>
                <a:buNone/>
              </a:pPr>
              <a:r>
                <a:rPr lang="en-US" altLang="zh-CN" sz="2000"/>
                <a:t> 100  </a:t>
              </a:r>
            </a:p>
            <a:p>
              <a:pPr algn="ctr">
                <a:spcBef>
                  <a:spcPct val="20000"/>
                </a:spcBef>
                <a:buClr>
                  <a:schemeClr val="accent2"/>
                </a:buClr>
                <a:buSzPct val="80000"/>
                <a:buFont typeface="Wingdings" panose="05000000000000000000" pitchFamily="2" charset="2"/>
                <a:buNone/>
              </a:pPr>
              <a:r>
                <a:rPr lang="en-US" altLang="zh-CN" sz="2000"/>
                <a:t> 101 </a:t>
              </a:r>
            </a:p>
            <a:p>
              <a:pPr algn="ctr">
                <a:spcBef>
                  <a:spcPct val="20000"/>
                </a:spcBef>
                <a:buClr>
                  <a:schemeClr val="accent2"/>
                </a:buClr>
                <a:buSzPct val="80000"/>
                <a:buFont typeface="Wingdings" panose="05000000000000000000" pitchFamily="2" charset="2"/>
                <a:buNone/>
              </a:pPr>
              <a:r>
                <a:rPr lang="en-US" altLang="zh-CN" sz="2000"/>
                <a:t>102</a:t>
              </a:r>
            </a:p>
            <a:p>
              <a:pPr algn="ctr">
                <a:spcBef>
                  <a:spcPct val="20000"/>
                </a:spcBef>
                <a:buClr>
                  <a:schemeClr val="accent2"/>
                </a:buClr>
                <a:buSzPct val="80000"/>
                <a:buFont typeface="Wingdings" panose="05000000000000000000" pitchFamily="2" charset="2"/>
                <a:buNone/>
              </a:pPr>
              <a:r>
                <a:rPr lang="en-US" altLang="zh-CN" sz="2000"/>
                <a:t>103</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占位符 952322">
            <a:extLst>
              <a:ext uri="{FF2B5EF4-FFF2-40B4-BE49-F238E27FC236}">
                <a16:creationId xmlns:a16="http://schemas.microsoft.com/office/drawing/2014/main" id="{BF2B9C24-3A47-4D3D-BDE4-C1037B50BA91}"/>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dirty="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b="1" dirty="0"/>
              <a:t>隐含寻址</a:t>
            </a:r>
          </a:p>
          <a:p>
            <a:pPr marL="609600" indent="-609600">
              <a:lnSpc>
                <a:spcPct val="90000"/>
              </a:lnSpc>
              <a:buFont typeface="Wingdings" panose="05000000000000000000" pitchFamily="2" charset="2"/>
              <a:buAutoNum type="arabicPeriod"/>
            </a:pPr>
            <a:r>
              <a:rPr lang="zh-CN" altLang="en-US" sz="2800" b="1" dirty="0"/>
              <a:t>立即寻址</a:t>
            </a:r>
          </a:p>
          <a:p>
            <a:pPr marL="609600" indent="-609600">
              <a:lnSpc>
                <a:spcPct val="90000"/>
              </a:lnSpc>
              <a:buFont typeface="Wingdings" panose="05000000000000000000" pitchFamily="2" charset="2"/>
              <a:buAutoNum type="arabicPeriod"/>
            </a:pPr>
            <a:r>
              <a:rPr lang="zh-CN" altLang="en-US" sz="2800" b="1" dirty="0"/>
              <a:t>直接寻址</a:t>
            </a:r>
          </a:p>
          <a:p>
            <a:pPr marL="609600" indent="-609600">
              <a:lnSpc>
                <a:spcPct val="90000"/>
              </a:lnSpc>
              <a:buFont typeface="Wingdings" panose="05000000000000000000" pitchFamily="2" charset="2"/>
              <a:buAutoNum type="arabicPeriod"/>
            </a:pPr>
            <a:r>
              <a:rPr lang="zh-CN" altLang="en-US" sz="2800" b="1" dirty="0"/>
              <a:t>间接寻址</a:t>
            </a:r>
          </a:p>
          <a:p>
            <a:pPr marL="609600" indent="-609600">
              <a:lnSpc>
                <a:spcPct val="90000"/>
              </a:lnSpc>
              <a:buFont typeface="Wingdings" panose="05000000000000000000" pitchFamily="2" charset="2"/>
              <a:buAutoNum type="arabicPeriod"/>
            </a:pPr>
            <a:r>
              <a:rPr lang="zh-CN" altLang="en-US" sz="2800" b="1" dirty="0"/>
              <a:t>寄存器寻址方式和寄存器间接寻址方式</a:t>
            </a:r>
          </a:p>
          <a:p>
            <a:pPr marL="609600" indent="-609600">
              <a:lnSpc>
                <a:spcPct val="90000"/>
              </a:lnSpc>
              <a:buFont typeface="Wingdings" panose="05000000000000000000" pitchFamily="2" charset="2"/>
              <a:buAutoNum type="arabicPeriod"/>
            </a:pPr>
            <a:r>
              <a:rPr lang="zh-CN" altLang="en-US" sz="2800" b="1" dirty="0"/>
              <a:t>相对寻址方式</a:t>
            </a:r>
          </a:p>
          <a:p>
            <a:pPr marL="609600" indent="-609600">
              <a:lnSpc>
                <a:spcPct val="90000"/>
              </a:lnSpc>
              <a:buFont typeface="Wingdings" panose="05000000000000000000" pitchFamily="2" charset="2"/>
              <a:buAutoNum type="arabicPeriod"/>
            </a:pPr>
            <a:r>
              <a:rPr lang="zh-CN" altLang="en-US" sz="2800" b="1" dirty="0"/>
              <a:t>基值寻址方式</a:t>
            </a:r>
          </a:p>
          <a:p>
            <a:pPr marL="609600" indent="-609600">
              <a:lnSpc>
                <a:spcPct val="90000"/>
              </a:lnSpc>
              <a:buFont typeface="Wingdings" panose="05000000000000000000" pitchFamily="2" charset="2"/>
              <a:buAutoNum type="arabicPeriod"/>
            </a:pPr>
            <a:r>
              <a:rPr lang="zh-CN" altLang="en-US" sz="2800" b="1" dirty="0"/>
              <a:t>变址寻址方式</a:t>
            </a:r>
          </a:p>
          <a:p>
            <a:pPr marL="609600" indent="-609600">
              <a:lnSpc>
                <a:spcPct val="90000"/>
              </a:lnSpc>
              <a:buFont typeface="Wingdings" panose="05000000000000000000" pitchFamily="2" charset="2"/>
              <a:buAutoNum type="arabicPeriod"/>
            </a:pPr>
            <a:r>
              <a:rPr lang="zh-CN" altLang="en-US" sz="2800" b="1" dirty="0"/>
              <a:t>块寻址方式</a:t>
            </a:r>
          </a:p>
          <a:p>
            <a:pPr marL="609600" indent="-609600">
              <a:lnSpc>
                <a:spcPct val="90000"/>
              </a:lnSpc>
              <a:buFont typeface="Wingdings" panose="05000000000000000000" pitchFamily="2" charset="2"/>
              <a:buAutoNum type="arabicPeriod"/>
            </a:pPr>
            <a:r>
              <a:rPr lang="zh-CN" altLang="en-US" sz="2800" b="1" dirty="0"/>
              <a:t>段寻址方式</a:t>
            </a:r>
            <a:endParaRPr lang="zh-CN" altLang="en-US" b="1" dirty="0"/>
          </a:p>
        </p:txBody>
      </p:sp>
      <p:sp>
        <p:nvSpPr>
          <p:cNvPr id="3" name="标题 951297">
            <a:extLst>
              <a:ext uri="{FF2B5EF4-FFF2-40B4-BE49-F238E27FC236}">
                <a16:creationId xmlns:a16="http://schemas.microsoft.com/office/drawing/2014/main" id="{B599E0A2-8295-4000-BDAB-63CF093D30BF}"/>
              </a:ext>
            </a:extLst>
          </p:cNvPr>
          <p:cNvSpPr>
            <a:spLocks noGrp="1" noChangeArrowheads="1"/>
          </p:cNvSpPr>
          <p:nvPr>
            <p:ph type="title"/>
          </p:nvPr>
        </p:nvSpPr>
        <p:spPr>
          <a:xfrm>
            <a:off x="381000" y="9048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指令和数据的寻址方式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953345">
            <a:extLst>
              <a:ext uri="{FF2B5EF4-FFF2-40B4-BE49-F238E27FC236}">
                <a16:creationId xmlns:a16="http://schemas.microsoft.com/office/drawing/2014/main" id="{D897F5FC-610D-4D88-BD86-BA3B09D085B0}"/>
              </a:ext>
            </a:extLst>
          </p:cNvPr>
          <p:cNvSpPr>
            <a:spLocks noGrp="1" noChangeArrowheads="1"/>
          </p:cNvSpPr>
          <p:nvPr>
            <p:ph type="title"/>
          </p:nvPr>
        </p:nvSpPr>
        <p:spPr>
          <a:xfrm>
            <a:off x="685800"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5298" name="文本占位符 953346">
            <a:extLst>
              <a:ext uri="{FF2B5EF4-FFF2-40B4-BE49-F238E27FC236}">
                <a16:creationId xmlns:a16="http://schemas.microsoft.com/office/drawing/2014/main" id="{093CE5C2-C914-4A96-9A6C-3691D44E6F26}"/>
              </a:ext>
            </a:extLst>
          </p:cNvPr>
          <p:cNvSpPr>
            <a:spLocks noGrp="1" noChangeArrowheads="1"/>
          </p:cNvSpPr>
          <p:nvPr>
            <p:ph idx="1"/>
          </p:nvPr>
        </p:nvSpPr>
        <p:spPr>
          <a:xfrm>
            <a:off x="685800" y="1828800"/>
            <a:ext cx="7772400" cy="4267200"/>
          </a:xfrm>
        </p:spPr>
        <p:txBody>
          <a:bodyPr/>
          <a:lstStyle/>
          <a:p>
            <a:pPr algn="just">
              <a:lnSpc>
                <a:spcPct val="90000"/>
              </a:lnSpc>
            </a:pPr>
            <a:r>
              <a:rPr lang="zh-CN" altLang="en-US" b="1" dirty="0">
                <a:solidFill>
                  <a:srgbClr val="993366"/>
                </a:solidFill>
                <a:latin typeface="楷体_GB2312" pitchFamily="49" charset="-122"/>
              </a:rPr>
              <a:t>隐含寻址</a:t>
            </a:r>
          </a:p>
          <a:p>
            <a:pPr algn="just">
              <a:buFontTx/>
              <a:buNone/>
            </a:pPr>
            <a:r>
              <a:rPr lang="zh-CN" altLang="en-US" sz="2800" dirty="0"/>
              <a:t>        </a:t>
            </a:r>
            <a:r>
              <a:rPr lang="zh-CN" altLang="en-US" sz="1800" b="1" dirty="0"/>
              <a:t>这种类型的指令，不是明显地给出操作数的地址，而是指令中隐含着操作数的地址。</a:t>
            </a:r>
          </a:p>
          <a:p>
            <a:pPr algn="just">
              <a:buFontTx/>
              <a:buNone/>
            </a:pPr>
            <a:r>
              <a:rPr lang="zh-CN" altLang="en-US" sz="1800" b="1" dirty="0"/>
              <a:t>             例如，单地址的指令格式，没有在地址字段中指明第二操作数地址，而是规定累加寄存器</a:t>
            </a:r>
            <a:r>
              <a:rPr lang="en-US" altLang="zh-CN" sz="1800" b="1" dirty="0"/>
              <a:t>ACC</a:t>
            </a:r>
            <a:r>
              <a:rPr lang="zh-CN" altLang="en-US" sz="1800" b="1" dirty="0"/>
              <a:t>作为第二操作数地址，</a:t>
            </a:r>
            <a:r>
              <a:rPr lang="en-US" altLang="zh-CN" sz="1800" b="1" dirty="0"/>
              <a:t>ACC</a:t>
            </a:r>
            <a:r>
              <a:rPr lang="zh-CN" altLang="en-US" sz="1800" b="1" dirty="0"/>
              <a:t>对单地址指令格式来说是隐含地址。</a:t>
            </a:r>
          </a:p>
        </p:txBody>
      </p:sp>
      <p:pic>
        <p:nvPicPr>
          <p:cNvPr id="2" name="图片 1">
            <a:extLst>
              <a:ext uri="{FF2B5EF4-FFF2-40B4-BE49-F238E27FC236}">
                <a16:creationId xmlns:a16="http://schemas.microsoft.com/office/drawing/2014/main" id="{41684EED-BC90-405F-9260-9A3106C8B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4178300"/>
            <a:ext cx="5715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954370">
            <a:extLst>
              <a:ext uri="{FF2B5EF4-FFF2-40B4-BE49-F238E27FC236}">
                <a16:creationId xmlns:a16="http://schemas.microsoft.com/office/drawing/2014/main" id="{8E6C5451-3BD3-4225-8435-3B4B4B471494}"/>
              </a:ext>
            </a:extLst>
          </p:cNvPr>
          <p:cNvSpPr>
            <a:spLocks noGrp="1" noChangeArrowheads="1"/>
          </p:cNvSpPr>
          <p:nvPr>
            <p:ph type="title"/>
          </p:nvPr>
        </p:nvSpPr>
        <p:spPr>
          <a:xfrm>
            <a:off x="6143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6322" name="文本占位符 954371">
            <a:extLst>
              <a:ext uri="{FF2B5EF4-FFF2-40B4-BE49-F238E27FC236}">
                <a16:creationId xmlns:a16="http://schemas.microsoft.com/office/drawing/2014/main" id="{188E9F7F-C801-432B-9D26-DD1001A00B0B}"/>
              </a:ext>
            </a:extLst>
          </p:cNvPr>
          <p:cNvSpPr>
            <a:spLocks noGrp="1" noChangeArrowheads="1"/>
          </p:cNvSpPr>
          <p:nvPr>
            <p:ph idx="1"/>
          </p:nvPr>
        </p:nvSpPr>
        <p:spPr>
          <a:xfrm>
            <a:off x="533400" y="1828800"/>
            <a:ext cx="8077200" cy="2743200"/>
          </a:xfrm>
        </p:spPr>
        <p:txBody>
          <a:bodyPr/>
          <a:lstStyle/>
          <a:p>
            <a:pPr marL="0" indent="0" algn="just">
              <a:lnSpc>
                <a:spcPct val="90000"/>
              </a:lnSpc>
            </a:pPr>
            <a:r>
              <a:rPr lang="zh-CN" altLang="en-US" b="1">
                <a:solidFill>
                  <a:srgbClr val="993366"/>
                </a:solidFill>
                <a:latin typeface="楷体_GB2312" pitchFamily="49" charset="-122"/>
              </a:rPr>
              <a:t>立即地址</a:t>
            </a:r>
          </a:p>
          <a:p>
            <a:pPr marL="0" indent="0" algn="just">
              <a:lnSpc>
                <a:spcPct val="90000"/>
              </a:lnSpc>
              <a:buFontTx/>
              <a:buNone/>
            </a:pPr>
            <a:r>
              <a:rPr lang="zh-CN" altLang="en-US"/>
              <a:t>      </a:t>
            </a:r>
            <a:r>
              <a:rPr lang="zh-CN" altLang="en-US" sz="2400" b="1"/>
              <a:t>指令的地址字段指出的不是操作数的地址，而是</a:t>
            </a:r>
            <a:r>
              <a:rPr lang="zh-CN" altLang="en-US" sz="2400" b="1">
                <a:solidFill>
                  <a:srgbClr val="993366"/>
                </a:solidFill>
              </a:rPr>
              <a:t>操作数本身</a:t>
            </a:r>
            <a:r>
              <a:rPr lang="zh-CN" altLang="en-US" sz="2400" b="1"/>
              <a:t>，这种寻址方式称为立即寻址。立即寻址方式的特点是指令执行时间很短，因为它不需要访问内存取数，从而节省了访问内存的时间。</a:t>
            </a:r>
          </a:p>
          <a:p>
            <a:pPr marL="0" indent="0" algn="just">
              <a:lnSpc>
                <a:spcPct val="90000"/>
              </a:lnSpc>
              <a:buFontTx/>
              <a:buNone/>
            </a:pPr>
            <a:r>
              <a:rPr lang="zh-CN" altLang="en-US" sz="2400" b="1"/>
              <a:t>        例如：</a:t>
            </a:r>
            <a:r>
              <a:rPr lang="zh-CN" altLang="en-US" sz="2400" b="1">
                <a:solidFill>
                  <a:srgbClr val="993366"/>
                </a:solidFill>
              </a:rPr>
              <a:t>单地址的</a:t>
            </a:r>
            <a:r>
              <a:rPr lang="zh-CN" altLang="en-US" sz="2400" b="1">
                <a:solidFill>
                  <a:srgbClr val="800000"/>
                </a:solidFill>
              </a:rPr>
              <a:t>移位指令</a:t>
            </a:r>
            <a:r>
              <a:rPr lang="zh-CN" altLang="en-US" sz="2400" b="1"/>
              <a:t>格式为</a:t>
            </a:r>
            <a:r>
              <a:rPr lang="zh-CN" altLang="en-US"/>
              <a:t>     </a:t>
            </a:r>
          </a:p>
        </p:txBody>
      </p:sp>
      <p:sp>
        <p:nvSpPr>
          <p:cNvPr id="56323" name="文本框 954372">
            <a:extLst>
              <a:ext uri="{FF2B5EF4-FFF2-40B4-BE49-F238E27FC236}">
                <a16:creationId xmlns:a16="http://schemas.microsoft.com/office/drawing/2014/main" id="{600F6B62-0827-43EB-B3B3-7573BED58CAC}"/>
              </a:ext>
            </a:extLst>
          </p:cNvPr>
          <p:cNvSpPr txBox="1">
            <a:spLocks noChangeArrowheads="1"/>
          </p:cNvSpPr>
          <p:nvPr/>
        </p:nvSpPr>
        <p:spPr bwMode="auto">
          <a:xfrm>
            <a:off x="609600" y="5029200"/>
            <a:ext cx="7969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这里，</a:t>
            </a:r>
            <a:r>
              <a:rPr lang="en-US" altLang="zh-CN" b="1">
                <a:latin typeface="Tahoma" panose="020B0604030504040204" pitchFamily="34" charset="0"/>
                <a:ea typeface="楷体_GB2312" pitchFamily="49" charset="-122"/>
              </a:rPr>
              <a:t>D</a:t>
            </a:r>
            <a:r>
              <a:rPr lang="zh-CN" altLang="en-US" b="1">
                <a:latin typeface="Tahoma" panose="020B0604030504040204" pitchFamily="34" charset="0"/>
                <a:ea typeface="楷体_GB2312" pitchFamily="49" charset="-122"/>
              </a:rPr>
              <a:t>不表示地址，而是表示某寄存器中存放的操作数需要移位的次数，因此</a:t>
            </a:r>
            <a:r>
              <a:rPr lang="en-US" altLang="zh-CN" b="1">
                <a:latin typeface="Tahoma" panose="020B0604030504040204" pitchFamily="34" charset="0"/>
                <a:ea typeface="楷体_GB2312" pitchFamily="49" charset="-122"/>
              </a:rPr>
              <a:t>D</a:t>
            </a:r>
            <a:r>
              <a:rPr lang="zh-CN" altLang="en-US" b="1">
                <a:latin typeface="Tahoma" panose="020B0604030504040204" pitchFamily="34" charset="0"/>
                <a:ea typeface="楷体_GB2312" pitchFamily="49" charset="-122"/>
              </a:rPr>
              <a:t>可看做移位指令的操作数。</a:t>
            </a:r>
            <a:r>
              <a:rPr lang="en-US" altLang="zh-CN" b="1">
                <a:latin typeface="Tahoma" panose="020B0604030504040204" pitchFamily="34" charset="0"/>
                <a:ea typeface="楷体_GB2312" pitchFamily="49" charset="-122"/>
              </a:rPr>
              <a:t>F</a:t>
            </a:r>
            <a:r>
              <a:rPr lang="zh-CN" altLang="en-US" b="1">
                <a:latin typeface="Tahoma" panose="020B0604030504040204" pitchFamily="34" charset="0"/>
                <a:ea typeface="楷体_GB2312" pitchFamily="49" charset="-122"/>
              </a:rPr>
              <a:t>为标志位，当</a:t>
            </a:r>
            <a:r>
              <a:rPr lang="en-US" altLang="zh-CN" b="1">
                <a:latin typeface="Tahoma" panose="020B0604030504040204" pitchFamily="34" charset="0"/>
                <a:ea typeface="楷体_GB2312" pitchFamily="49" charset="-122"/>
              </a:rPr>
              <a:t>F=1</a:t>
            </a:r>
            <a:r>
              <a:rPr lang="zh-CN" altLang="en-US" b="1">
                <a:latin typeface="Tahoma" panose="020B0604030504040204" pitchFamily="34" charset="0"/>
                <a:ea typeface="楷体_GB2312" pitchFamily="49" charset="-122"/>
              </a:rPr>
              <a:t>时，进行右移；当</a:t>
            </a:r>
            <a:r>
              <a:rPr lang="en-US" altLang="zh-CN" b="1">
                <a:latin typeface="Tahoma" panose="020B0604030504040204" pitchFamily="34" charset="0"/>
                <a:ea typeface="楷体_GB2312" pitchFamily="49" charset="-122"/>
              </a:rPr>
              <a:t>F=0</a:t>
            </a:r>
            <a:r>
              <a:rPr lang="zh-CN" altLang="en-US" b="1">
                <a:latin typeface="Tahoma" panose="020B0604030504040204" pitchFamily="34" charset="0"/>
                <a:ea typeface="楷体_GB2312" pitchFamily="49" charset="-122"/>
              </a:rPr>
              <a:t>时，进行左移。</a:t>
            </a:r>
            <a:endParaRPr lang="zh-CN" altLang="en-US" b="1">
              <a:latin typeface="Tahoma" panose="020B0604030504040204" pitchFamily="34" charset="0"/>
            </a:endParaRPr>
          </a:p>
        </p:txBody>
      </p:sp>
      <p:grpSp>
        <p:nvGrpSpPr>
          <p:cNvPr id="56324" name="组合 954376">
            <a:extLst>
              <a:ext uri="{FF2B5EF4-FFF2-40B4-BE49-F238E27FC236}">
                <a16:creationId xmlns:a16="http://schemas.microsoft.com/office/drawing/2014/main" id="{E7220149-1223-4A3C-A3A6-38FC0E43DAC9}"/>
              </a:ext>
            </a:extLst>
          </p:cNvPr>
          <p:cNvGrpSpPr>
            <a:grpSpLocks/>
          </p:cNvGrpSpPr>
          <p:nvPr/>
        </p:nvGrpSpPr>
        <p:grpSpPr bwMode="auto">
          <a:xfrm>
            <a:off x="1066800" y="4419600"/>
            <a:ext cx="7391400" cy="476250"/>
            <a:chOff x="816" y="2880"/>
            <a:chExt cx="4656" cy="300"/>
          </a:xfrm>
        </p:grpSpPr>
        <p:sp>
          <p:nvSpPr>
            <p:cNvPr id="56325" name="矩形 954369">
              <a:extLst>
                <a:ext uri="{FF2B5EF4-FFF2-40B4-BE49-F238E27FC236}">
                  <a16:creationId xmlns:a16="http://schemas.microsoft.com/office/drawing/2014/main" id="{10E5F28F-9E47-488C-98DD-E6E7F9E809DC}"/>
                </a:ext>
              </a:extLst>
            </p:cNvPr>
            <p:cNvSpPr>
              <a:spLocks noChangeArrowheads="1"/>
            </p:cNvSpPr>
            <p:nvPr/>
          </p:nvSpPr>
          <p:spPr bwMode="auto">
            <a:xfrm>
              <a:off x="816" y="2880"/>
              <a:ext cx="4656" cy="288"/>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26" name="文本框 954373">
              <a:extLst>
                <a:ext uri="{FF2B5EF4-FFF2-40B4-BE49-F238E27FC236}">
                  <a16:creationId xmlns:a16="http://schemas.microsoft.com/office/drawing/2014/main" id="{20DAE882-F99A-4A26-B4EE-D37B188D3546}"/>
                </a:ext>
              </a:extLst>
            </p:cNvPr>
            <p:cNvSpPr txBox="1">
              <a:spLocks noChangeArrowheads="1"/>
            </p:cNvSpPr>
            <p:nvPr/>
          </p:nvSpPr>
          <p:spPr bwMode="auto">
            <a:xfrm>
              <a:off x="1008" y="2880"/>
              <a:ext cx="446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2800">
                  <a:latin typeface="Tahoma" panose="020B0604030504040204" pitchFamily="34" charset="0"/>
                  <a:ea typeface="楷体_GB2312" pitchFamily="49" charset="-122"/>
                </a:rPr>
                <a:t>OP</a:t>
              </a:r>
              <a:r>
                <a:rPr lang="zh-CN" altLang="en-US" sz="2800">
                  <a:latin typeface="Tahoma" panose="020B0604030504040204" pitchFamily="34" charset="0"/>
                  <a:ea typeface="楷体_GB2312" pitchFamily="49" charset="-122"/>
                </a:rPr>
                <a:t>（移位）            </a:t>
              </a:r>
              <a:r>
                <a:rPr lang="en-US" altLang="zh-CN" sz="2800">
                  <a:latin typeface="Tahoma" panose="020B0604030504040204" pitchFamily="34" charset="0"/>
                  <a:ea typeface="楷体_GB2312" pitchFamily="49" charset="-122"/>
                </a:rPr>
                <a:t>F                     D</a:t>
              </a:r>
              <a:endParaRPr lang="en-US" altLang="zh-CN">
                <a:latin typeface="Tahoma" panose="020B0604030504040204" pitchFamily="34" charset="0"/>
              </a:endParaRPr>
            </a:p>
          </p:txBody>
        </p:sp>
        <p:sp>
          <p:nvSpPr>
            <p:cNvPr id="56327" name="直接连接符 954374">
              <a:extLst>
                <a:ext uri="{FF2B5EF4-FFF2-40B4-BE49-F238E27FC236}">
                  <a16:creationId xmlns:a16="http://schemas.microsoft.com/office/drawing/2014/main" id="{7160C9B9-F73F-430F-BAAB-54C029587AB7}"/>
                </a:ext>
              </a:extLst>
            </p:cNvPr>
            <p:cNvSpPr>
              <a:spLocks noChangeShapeType="1"/>
            </p:cNvSpPr>
            <p:nvPr/>
          </p:nvSpPr>
          <p:spPr bwMode="auto">
            <a:xfrm>
              <a:off x="2400" y="288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8" name="直接连接符 954375">
              <a:extLst>
                <a:ext uri="{FF2B5EF4-FFF2-40B4-BE49-F238E27FC236}">
                  <a16:creationId xmlns:a16="http://schemas.microsoft.com/office/drawing/2014/main" id="{F9C58BFD-088C-4530-AE19-DC38DFEF10DA}"/>
                </a:ext>
              </a:extLst>
            </p:cNvPr>
            <p:cNvSpPr>
              <a:spLocks noChangeShapeType="1"/>
            </p:cNvSpPr>
            <p:nvPr/>
          </p:nvSpPr>
          <p:spPr bwMode="auto">
            <a:xfrm>
              <a:off x="3888" y="288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073">
            <a:extLst>
              <a:ext uri="{FF2B5EF4-FFF2-40B4-BE49-F238E27FC236}">
                <a16:creationId xmlns:a16="http://schemas.microsoft.com/office/drawing/2014/main" id="{D90B37A4-2035-4292-8578-6C73E28DA321}"/>
              </a:ext>
            </a:extLst>
          </p:cNvPr>
          <p:cNvSpPr>
            <a:spLocks noGrp="1" noChangeArrowheads="1"/>
          </p:cNvSpPr>
          <p:nvPr>
            <p:ph type="title"/>
          </p:nvPr>
        </p:nvSpPr>
        <p:spPr/>
        <p:txBody>
          <a:bodyPr/>
          <a:lstStyle/>
          <a:p>
            <a:r>
              <a:rPr lang="zh-CN" altLang="en-US" dirty="0"/>
              <a:t>第四篇        指令系统</a:t>
            </a:r>
          </a:p>
        </p:txBody>
      </p:sp>
      <p:sp>
        <p:nvSpPr>
          <p:cNvPr id="5122" name="文本占位符 3074">
            <a:extLst>
              <a:ext uri="{FF2B5EF4-FFF2-40B4-BE49-F238E27FC236}">
                <a16:creationId xmlns:a16="http://schemas.microsoft.com/office/drawing/2014/main" id="{C6F31A63-9606-48C8-8B2F-76267F155666}"/>
              </a:ext>
            </a:extLst>
          </p:cNvPr>
          <p:cNvSpPr>
            <a:spLocks noGrp="1"/>
          </p:cNvSpPr>
          <p:nvPr>
            <p:ph idx="1"/>
          </p:nvPr>
        </p:nvSpPr>
        <p:spPr/>
        <p:txBody>
          <a:bodyPr/>
          <a:lstStyle/>
          <a:p>
            <a:r>
              <a:rPr lang="en-US" altLang="zh-CN" sz="2400" noProof="1"/>
              <a:t> </a:t>
            </a:r>
            <a:r>
              <a:rPr lang="zh-CN" altLang="en-US" sz="2740" noProof="1"/>
              <a:t>指令格式</a:t>
            </a:r>
            <a:endParaRPr lang="zh-CN" altLang="en-US" sz="2400" noProof="1"/>
          </a:p>
          <a:p>
            <a:pPr marL="0" indent="0">
              <a:buFontTx/>
              <a:buNone/>
            </a:pPr>
            <a:r>
              <a:rPr lang="zh-CN" altLang="en-US" sz="2400" noProof="1"/>
              <a:t>         </a:t>
            </a:r>
            <a:r>
              <a:rPr lang="en-US" altLang="zh-CN" sz="2400" noProof="1"/>
              <a:t>-</a:t>
            </a:r>
            <a:r>
              <a:rPr lang="zh-CN" altLang="en-US" sz="2400" noProof="1"/>
              <a:t>操作码</a:t>
            </a:r>
          </a:p>
          <a:p>
            <a:pPr marL="0" indent="0">
              <a:buFontTx/>
              <a:buNone/>
            </a:pPr>
            <a:r>
              <a:rPr lang="zh-CN" altLang="en-US" sz="2400" noProof="1"/>
              <a:t>         </a:t>
            </a:r>
            <a:r>
              <a:rPr lang="en-US" altLang="zh-CN" sz="2400" noProof="1"/>
              <a:t>-</a:t>
            </a:r>
            <a:r>
              <a:rPr lang="zh-CN" altLang="en-US" sz="2400" noProof="1"/>
              <a:t>操作数</a:t>
            </a:r>
            <a:r>
              <a:rPr lang="en-US" altLang="zh-CN" sz="2400" noProof="1"/>
              <a:t>/</a:t>
            </a:r>
            <a:r>
              <a:rPr lang="zh-CN" altLang="en-US" sz="2400" noProof="1"/>
              <a:t>地址码</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20483" name="灯片编号占位符 2">
            <a:extLst>
              <a:ext uri="{FF2B5EF4-FFF2-40B4-BE49-F238E27FC236}">
                <a16:creationId xmlns:a16="http://schemas.microsoft.com/office/drawing/2014/main" id="{A73B647F-61FF-4E80-B847-8A1867013D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74ADD8A-26F6-40CE-94EB-BE92DC1FD586}" type="slidenum">
              <a:rPr lang="zh-CN" altLang="en-US" sz="1400" smtClean="0"/>
              <a:pPr/>
              <a:t>8</a:t>
            </a:fld>
            <a:r>
              <a:rPr lang="en-US" altLang="zh-CN" sz="1400"/>
              <a:t>/41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F545DD90-FB75-4F9D-92A9-6B9832D2AB03}"/>
              </a:ext>
            </a:extLst>
          </p:cNvPr>
          <p:cNvSpPr>
            <a:spLocks noGrp="1" noChangeArrowheads="1"/>
          </p:cNvSpPr>
          <p:nvPr>
            <p:ph type="title"/>
          </p:nvPr>
        </p:nvSpPr>
        <p:spPr/>
        <p:txBody>
          <a:bodyPr/>
          <a:lstStyle/>
          <a:p>
            <a:r>
              <a:rPr lang="zh-CN" altLang="en-US"/>
              <a:t>立即数 与立即数寻址</a:t>
            </a:r>
          </a:p>
        </p:txBody>
      </p:sp>
      <p:pic>
        <p:nvPicPr>
          <p:cNvPr id="57346" name="内容占位符 3">
            <a:extLst>
              <a:ext uri="{FF2B5EF4-FFF2-40B4-BE49-F238E27FC236}">
                <a16:creationId xmlns:a16="http://schemas.microsoft.com/office/drawing/2014/main" id="{4506D8E0-F719-4CF7-AC12-897623AAC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0413" y="1301750"/>
            <a:ext cx="5486400" cy="2881313"/>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956417">
            <a:extLst>
              <a:ext uri="{FF2B5EF4-FFF2-40B4-BE49-F238E27FC236}">
                <a16:creationId xmlns:a16="http://schemas.microsoft.com/office/drawing/2014/main" id="{A28B319F-1931-4871-8B83-11DD226CB076}"/>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8370" name="文本占位符 956418">
            <a:extLst>
              <a:ext uri="{FF2B5EF4-FFF2-40B4-BE49-F238E27FC236}">
                <a16:creationId xmlns:a16="http://schemas.microsoft.com/office/drawing/2014/main" id="{8957D3B5-3310-4FD5-8616-0B774CE3C972}"/>
              </a:ext>
            </a:extLst>
          </p:cNvPr>
          <p:cNvSpPr>
            <a:spLocks noGrp="1" noChangeArrowheads="1"/>
          </p:cNvSpPr>
          <p:nvPr>
            <p:ph idx="1"/>
          </p:nvPr>
        </p:nvSpPr>
        <p:spPr>
          <a:xfrm>
            <a:off x="381000" y="1752600"/>
            <a:ext cx="8001000" cy="4038600"/>
          </a:xfrm>
        </p:spPr>
        <p:txBody>
          <a:bodyPr/>
          <a:lstStyle/>
          <a:p>
            <a:pPr marL="0" indent="0" algn="just">
              <a:buFontTx/>
              <a:buNone/>
            </a:pPr>
            <a:r>
              <a:rPr lang="zh-CN" altLang="en-US" b="1">
                <a:solidFill>
                  <a:srgbClr val="993366"/>
                </a:solidFill>
                <a:latin typeface="楷体_GB2312" pitchFamily="49" charset="-122"/>
              </a:rPr>
              <a:t>直接寻址</a:t>
            </a:r>
          </a:p>
          <a:p>
            <a:pPr marL="0" indent="0" algn="just">
              <a:buFontTx/>
              <a:buNone/>
            </a:pPr>
            <a:r>
              <a:rPr lang="zh-CN" altLang="en-US" sz="2400"/>
              <a:t>          </a:t>
            </a:r>
            <a:r>
              <a:rPr lang="zh-CN" altLang="en-US" sz="2800" b="1"/>
              <a:t>直接寻址是一种基本的寻址方法，其特点是：在指令格式的地址字段中</a:t>
            </a:r>
            <a:r>
              <a:rPr lang="zh-CN" altLang="en-US" sz="2800" b="1">
                <a:solidFill>
                  <a:srgbClr val="993366"/>
                </a:solidFill>
              </a:rPr>
              <a:t>直接指出操作数在内存的地址</a:t>
            </a:r>
            <a:r>
              <a:rPr lang="en-US" altLang="zh-CN" sz="2800" b="1">
                <a:solidFill>
                  <a:srgbClr val="993366"/>
                </a:solidFill>
              </a:rPr>
              <a:t>D</a:t>
            </a:r>
            <a:r>
              <a:rPr lang="zh-CN" altLang="en-US" sz="2800" b="1"/>
              <a:t>。由于操作数的地址直接给出而不需要经过某种变换或运算，所以称这种寻址方式为直接寻址方式。</a:t>
            </a:r>
          </a:p>
        </p:txBody>
      </p:sp>
      <p:grpSp>
        <p:nvGrpSpPr>
          <p:cNvPr id="58371" name="组合 956431">
            <a:extLst>
              <a:ext uri="{FF2B5EF4-FFF2-40B4-BE49-F238E27FC236}">
                <a16:creationId xmlns:a16="http://schemas.microsoft.com/office/drawing/2014/main" id="{8DC539B0-28FE-4B78-AB79-34B15F1DCB17}"/>
              </a:ext>
            </a:extLst>
          </p:cNvPr>
          <p:cNvGrpSpPr>
            <a:grpSpLocks/>
          </p:cNvGrpSpPr>
          <p:nvPr/>
        </p:nvGrpSpPr>
        <p:grpSpPr bwMode="auto">
          <a:xfrm>
            <a:off x="914400" y="4495800"/>
            <a:ext cx="7848600" cy="1677988"/>
            <a:chOff x="576" y="2640"/>
            <a:chExt cx="4944" cy="1057"/>
          </a:xfrm>
        </p:grpSpPr>
        <p:sp>
          <p:nvSpPr>
            <p:cNvPr id="58372" name="任意多边形 956419">
              <a:extLst>
                <a:ext uri="{FF2B5EF4-FFF2-40B4-BE49-F238E27FC236}">
                  <a16:creationId xmlns:a16="http://schemas.microsoft.com/office/drawing/2014/main" id="{453ED584-E401-4F54-895E-C164188CCDDA}"/>
                </a:ext>
              </a:extLst>
            </p:cNvPr>
            <p:cNvSpPr>
              <a:spLocks noChangeArrowheads="1"/>
            </p:cNvSpPr>
            <p:nvPr/>
          </p:nvSpPr>
          <p:spPr bwMode="auto">
            <a:xfrm flipV="1">
              <a:off x="1632" y="2928"/>
              <a:ext cx="672" cy="432"/>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73" name="右箭头 956420">
              <a:extLst>
                <a:ext uri="{FF2B5EF4-FFF2-40B4-BE49-F238E27FC236}">
                  <a16:creationId xmlns:a16="http://schemas.microsoft.com/office/drawing/2014/main" id="{7E0125BB-A5E8-4240-A95D-EA301790BA25}"/>
                </a:ext>
              </a:extLst>
            </p:cNvPr>
            <p:cNvSpPr>
              <a:spLocks noChangeArrowheads="1"/>
            </p:cNvSpPr>
            <p:nvPr/>
          </p:nvSpPr>
          <p:spPr bwMode="auto">
            <a:xfrm>
              <a:off x="3408" y="3168"/>
              <a:ext cx="574" cy="192"/>
            </a:xfrm>
            <a:prstGeom prst="rightArrow">
              <a:avLst>
                <a:gd name="adj1" fmla="val 50000"/>
                <a:gd name="adj2" fmla="val 7461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74" name="文本框 956421">
              <a:extLst>
                <a:ext uri="{FF2B5EF4-FFF2-40B4-BE49-F238E27FC236}">
                  <a16:creationId xmlns:a16="http://schemas.microsoft.com/office/drawing/2014/main" id="{B877EE40-1013-4B28-B88F-C698C5FEC294}"/>
                </a:ext>
              </a:extLst>
            </p:cNvPr>
            <p:cNvSpPr txBox="1">
              <a:spLocks noChangeArrowheads="1"/>
            </p:cNvSpPr>
            <p:nvPr/>
          </p:nvSpPr>
          <p:spPr bwMode="auto">
            <a:xfrm>
              <a:off x="3984" y="3120"/>
              <a:ext cx="1536" cy="248"/>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1800" b="1">
                  <a:solidFill>
                    <a:srgbClr val="CCECFF"/>
                  </a:solidFill>
                </a:rPr>
                <a:t>操作数</a:t>
              </a:r>
              <a:r>
                <a:rPr lang="en-US" altLang="zh-CN" sz="1800" b="1">
                  <a:solidFill>
                    <a:srgbClr val="CCECFF"/>
                  </a:solidFill>
                </a:rPr>
                <a:t>=2000H</a:t>
              </a:r>
            </a:p>
          </p:txBody>
        </p:sp>
        <p:grpSp>
          <p:nvGrpSpPr>
            <p:cNvPr id="58375" name="组合 956422">
              <a:extLst>
                <a:ext uri="{FF2B5EF4-FFF2-40B4-BE49-F238E27FC236}">
                  <a16:creationId xmlns:a16="http://schemas.microsoft.com/office/drawing/2014/main" id="{D6AAEFA4-D1AD-4D44-A865-9233C61FA9B9}"/>
                </a:ext>
              </a:extLst>
            </p:cNvPr>
            <p:cNvGrpSpPr>
              <a:grpSpLocks/>
            </p:cNvGrpSpPr>
            <p:nvPr/>
          </p:nvGrpSpPr>
          <p:grpSpPr bwMode="auto">
            <a:xfrm>
              <a:off x="576" y="2640"/>
              <a:ext cx="1636" cy="247"/>
              <a:chOff x="528" y="3024"/>
              <a:chExt cx="1636" cy="247"/>
            </a:xfrm>
          </p:grpSpPr>
          <p:sp>
            <p:nvSpPr>
              <p:cNvPr id="58376" name="文本框 956423">
                <a:extLst>
                  <a:ext uri="{FF2B5EF4-FFF2-40B4-BE49-F238E27FC236}">
                    <a16:creationId xmlns:a16="http://schemas.microsoft.com/office/drawing/2014/main" id="{2028DCA0-F5DD-4DFB-BE24-42EA0FA7EE47}"/>
                  </a:ext>
                </a:extLst>
              </p:cNvPr>
              <p:cNvSpPr txBox="1">
                <a:spLocks noChangeArrowheads="1"/>
              </p:cNvSpPr>
              <p:nvPr/>
            </p:nvSpPr>
            <p:spPr bwMode="auto">
              <a:xfrm>
                <a:off x="528" y="3024"/>
                <a:ext cx="1636" cy="247"/>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800"/>
                  <a:t>OP      X         D=1350H</a:t>
                </a:r>
              </a:p>
            </p:txBody>
          </p:sp>
          <p:sp>
            <p:nvSpPr>
              <p:cNvPr id="58377" name="直接连接符 956424">
                <a:extLst>
                  <a:ext uri="{FF2B5EF4-FFF2-40B4-BE49-F238E27FC236}">
                    <a16:creationId xmlns:a16="http://schemas.microsoft.com/office/drawing/2014/main" id="{271866AC-EDE4-447B-9A7E-A13574CF3761}"/>
                  </a:ext>
                </a:extLst>
              </p:cNvPr>
              <p:cNvSpPr>
                <a:spLocks noChangeShapeType="1"/>
              </p:cNvSpPr>
              <p:nvPr/>
            </p:nvSpPr>
            <p:spPr bwMode="auto">
              <a:xfrm>
                <a:off x="864"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直接连接符 956425">
                <a:extLst>
                  <a:ext uri="{FF2B5EF4-FFF2-40B4-BE49-F238E27FC236}">
                    <a16:creationId xmlns:a16="http://schemas.microsoft.com/office/drawing/2014/main" id="{C8F78A03-AFA1-4966-8041-2FB50CCCE7B3}"/>
                  </a:ext>
                </a:extLst>
              </p:cNvPr>
              <p:cNvSpPr>
                <a:spLocks noChangeShapeType="1"/>
              </p:cNvSpPr>
              <p:nvPr/>
            </p:nvSpPr>
            <p:spPr bwMode="auto">
              <a:xfrm>
                <a:off x="1248"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79" name="组合 956426">
              <a:extLst>
                <a:ext uri="{FF2B5EF4-FFF2-40B4-BE49-F238E27FC236}">
                  <a16:creationId xmlns:a16="http://schemas.microsoft.com/office/drawing/2014/main" id="{67A22F57-E075-47E7-8375-A0F49D6BFF2F}"/>
                </a:ext>
              </a:extLst>
            </p:cNvPr>
            <p:cNvGrpSpPr>
              <a:grpSpLocks/>
            </p:cNvGrpSpPr>
            <p:nvPr/>
          </p:nvGrpSpPr>
          <p:grpSpPr bwMode="auto">
            <a:xfrm>
              <a:off x="2352" y="2784"/>
              <a:ext cx="1008" cy="913"/>
              <a:chOff x="2496" y="3168"/>
              <a:chExt cx="1008" cy="913"/>
            </a:xfrm>
          </p:grpSpPr>
          <p:sp>
            <p:nvSpPr>
              <p:cNvPr id="58380" name="文本框 956427">
                <a:extLst>
                  <a:ext uri="{FF2B5EF4-FFF2-40B4-BE49-F238E27FC236}">
                    <a16:creationId xmlns:a16="http://schemas.microsoft.com/office/drawing/2014/main" id="{387A6C27-A63E-4118-9E4F-C065B3152ED5}"/>
                  </a:ext>
                </a:extLst>
              </p:cNvPr>
              <p:cNvSpPr txBox="1">
                <a:spLocks noChangeArrowheads="1"/>
              </p:cNvSpPr>
              <p:nvPr/>
            </p:nvSpPr>
            <p:spPr bwMode="auto">
              <a:xfrm>
                <a:off x="2496" y="3168"/>
                <a:ext cx="1008" cy="9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p>
              <a:p>
                <a:pPr algn="just" eaLnBrk="0" hangingPunct="0"/>
                <a:endParaRPr lang="en-US" altLang="zh-CN" sz="1000"/>
              </a:p>
              <a:p>
                <a:pPr algn="just" eaLnBrk="0" hangingPunct="0"/>
                <a:endParaRPr lang="en-US" altLang="zh-CN" sz="1000"/>
              </a:p>
              <a:p>
                <a:pPr algn="just" eaLnBrk="0" hangingPunct="0"/>
                <a:r>
                  <a:rPr lang="en-US" altLang="zh-CN"/>
                  <a:t>    2000H</a:t>
                </a:r>
              </a:p>
              <a:p>
                <a:pPr algn="just" eaLnBrk="0" hangingPunct="0"/>
                <a:endParaRPr lang="en-US" altLang="zh-CN" sz="1000"/>
              </a:p>
            </p:txBody>
          </p:sp>
          <p:sp>
            <p:nvSpPr>
              <p:cNvPr id="58381" name="直接连接符 956428">
                <a:extLst>
                  <a:ext uri="{FF2B5EF4-FFF2-40B4-BE49-F238E27FC236}">
                    <a16:creationId xmlns:a16="http://schemas.microsoft.com/office/drawing/2014/main" id="{BDCD7AAD-3A0D-4393-8B46-F274F9CF2BF6}"/>
                  </a:ext>
                </a:extLst>
              </p:cNvPr>
              <p:cNvSpPr>
                <a:spLocks noChangeShapeType="1"/>
              </p:cNvSpPr>
              <p:nvPr/>
            </p:nvSpPr>
            <p:spPr bwMode="auto">
              <a:xfrm>
                <a:off x="2496" y="3456"/>
                <a:ext cx="10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直接连接符 956429">
                <a:extLst>
                  <a:ext uri="{FF2B5EF4-FFF2-40B4-BE49-F238E27FC236}">
                    <a16:creationId xmlns:a16="http://schemas.microsoft.com/office/drawing/2014/main" id="{6CFCF906-0BE3-4C8F-A241-E37F3108C8E5}"/>
                  </a:ext>
                </a:extLst>
              </p:cNvPr>
              <p:cNvSpPr>
                <a:spLocks noChangeShapeType="1"/>
              </p:cNvSpPr>
              <p:nvPr/>
            </p:nvSpPr>
            <p:spPr bwMode="auto">
              <a:xfrm>
                <a:off x="2496" y="3792"/>
                <a:ext cx="10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3" name="文本框 956430">
              <a:extLst>
                <a:ext uri="{FF2B5EF4-FFF2-40B4-BE49-F238E27FC236}">
                  <a16:creationId xmlns:a16="http://schemas.microsoft.com/office/drawing/2014/main" id="{62DEDCA2-A58E-42F4-A115-16D3B8350397}"/>
                </a:ext>
              </a:extLst>
            </p:cNvPr>
            <p:cNvSpPr txBox="1">
              <a:spLocks noChangeArrowheads="1"/>
            </p:cNvSpPr>
            <p:nvPr/>
          </p:nvSpPr>
          <p:spPr bwMode="auto">
            <a:xfrm>
              <a:off x="1776" y="32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1350H</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957441">
            <a:extLst>
              <a:ext uri="{FF2B5EF4-FFF2-40B4-BE49-F238E27FC236}">
                <a16:creationId xmlns:a16="http://schemas.microsoft.com/office/drawing/2014/main" id="{98BBF9A3-712D-41D3-8B2D-3936BAF0ED8F}"/>
              </a:ext>
            </a:extLst>
          </p:cNvPr>
          <p:cNvSpPr>
            <a:spLocks noGrp="1" noChangeArrowheads="1"/>
          </p:cNvSpPr>
          <p:nvPr>
            <p:ph type="title"/>
          </p:nvPr>
        </p:nvSpPr>
        <p:spPr>
          <a:xfrm>
            <a:off x="542925"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9394" name="文本占位符 957442">
            <a:extLst>
              <a:ext uri="{FF2B5EF4-FFF2-40B4-BE49-F238E27FC236}">
                <a16:creationId xmlns:a16="http://schemas.microsoft.com/office/drawing/2014/main" id="{CE37807D-EC26-4FDF-A01E-F573BC9FA1DB}"/>
              </a:ext>
            </a:extLst>
          </p:cNvPr>
          <p:cNvSpPr>
            <a:spLocks noGrp="1" noChangeArrowheads="1"/>
          </p:cNvSpPr>
          <p:nvPr>
            <p:ph idx="1"/>
          </p:nvPr>
        </p:nvSpPr>
        <p:spPr>
          <a:xfrm>
            <a:off x="457200" y="1822450"/>
            <a:ext cx="8229600" cy="4303713"/>
          </a:xfrm>
        </p:spPr>
        <p:txBody>
          <a:bodyPr/>
          <a:lstStyle/>
          <a:p>
            <a:pPr marL="0" indent="0" algn="just">
              <a:lnSpc>
                <a:spcPct val="90000"/>
              </a:lnSpc>
            </a:pPr>
            <a:r>
              <a:rPr lang="zh-CN" altLang="en-US" b="1">
                <a:solidFill>
                  <a:srgbClr val="993366"/>
                </a:solidFill>
                <a:latin typeface="楷体_GB2312" pitchFamily="49" charset="-122"/>
              </a:rPr>
              <a:t>间接寻址</a:t>
            </a:r>
          </a:p>
          <a:p>
            <a:pPr marL="0" indent="0" algn="just">
              <a:buFontTx/>
              <a:buNone/>
            </a:pPr>
            <a:r>
              <a:rPr lang="zh-CN" altLang="en-US"/>
              <a:t>         </a:t>
            </a:r>
            <a:r>
              <a:rPr lang="zh-CN" altLang="en-US" b="1"/>
              <a:t>间接寻址是相对于直接寻址而言的，在间接寻址的情况下，指令地址字段中的形式</a:t>
            </a:r>
            <a:r>
              <a:rPr lang="zh-CN" altLang="en-US" b="1">
                <a:solidFill>
                  <a:srgbClr val="993366"/>
                </a:solidFill>
              </a:rPr>
              <a:t>地址</a:t>
            </a:r>
            <a:r>
              <a:rPr lang="en-US" altLang="zh-CN" b="1">
                <a:solidFill>
                  <a:srgbClr val="993366"/>
                </a:solidFill>
              </a:rPr>
              <a:t>D</a:t>
            </a:r>
            <a:r>
              <a:rPr lang="zh-CN" altLang="en-US" b="1"/>
              <a:t>不是操作数的真正地址，而是</a:t>
            </a:r>
            <a:r>
              <a:rPr lang="zh-CN" altLang="en-US" b="1">
                <a:solidFill>
                  <a:srgbClr val="993366"/>
                </a:solidFill>
              </a:rPr>
              <a:t>操作数地址的指示器</a:t>
            </a:r>
            <a:r>
              <a:rPr lang="zh-CN" altLang="en-US" b="1"/>
              <a:t>，或者说</a:t>
            </a:r>
            <a:r>
              <a:rPr lang="en-US" altLang="zh-CN" b="1"/>
              <a:t>D</a:t>
            </a:r>
            <a:r>
              <a:rPr lang="zh-CN" altLang="en-US" b="1"/>
              <a:t>单元的内容才是操作数的有效地址。</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958465">
            <a:extLst>
              <a:ext uri="{FF2B5EF4-FFF2-40B4-BE49-F238E27FC236}">
                <a16:creationId xmlns:a16="http://schemas.microsoft.com/office/drawing/2014/main" id="{0C424EEE-C26F-4FE7-BC85-40E453BED714}"/>
              </a:ext>
            </a:extLst>
          </p:cNvPr>
          <p:cNvSpPr>
            <a:spLocks noGrp="1" noChangeArrowheads="1"/>
          </p:cNvSpPr>
          <p:nvPr>
            <p:ph type="title"/>
          </p:nvPr>
        </p:nvSpPr>
        <p:spPr>
          <a:xfrm>
            <a:off x="542925"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grpSp>
        <p:nvGrpSpPr>
          <p:cNvPr id="60418" name="组合 958482">
            <a:extLst>
              <a:ext uri="{FF2B5EF4-FFF2-40B4-BE49-F238E27FC236}">
                <a16:creationId xmlns:a16="http://schemas.microsoft.com/office/drawing/2014/main" id="{0AD1EDA8-A9AE-4FDE-8B9E-88CFDB16A11B}"/>
              </a:ext>
            </a:extLst>
          </p:cNvPr>
          <p:cNvGrpSpPr>
            <a:grpSpLocks/>
          </p:cNvGrpSpPr>
          <p:nvPr/>
        </p:nvGrpSpPr>
        <p:grpSpPr bwMode="auto">
          <a:xfrm>
            <a:off x="762000" y="2133600"/>
            <a:ext cx="7543800" cy="3200400"/>
            <a:chOff x="288" y="1536"/>
            <a:chExt cx="4848" cy="1968"/>
          </a:xfrm>
        </p:grpSpPr>
        <p:sp>
          <p:nvSpPr>
            <p:cNvPr id="60419" name="左弧形箭头 958466">
              <a:extLst>
                <a:ext uri="{FF2B5EF4-FFF2-40B4-BE49-F238E27FC236}">
                  <a16:creationId xmlns:a16="http://schemas.microsoft.com/office/drawing/2014/main" id="{68CBF2E6-5BFF-4516-A4F6-48D3E81A526C}"/>
                </a:ext>
              </a:extLst>
            </p:cNvPr>
            <p:cNvSpPr>
              <a:spLocks noChangeArrowheads="1"/>
            </p:cNvSpPr>
            <p:nvPr/>
          </p:nvSpPr>
          <p:spPr bwMode="auto">
            <a:xfrm>
              <a:off x="1392" y="2352"/>
              <a:ext cx="163" cy="391"/>
            </a:xfrm>
            <a:prstGeom prst="curvedRightArrow">
              <a:avLst>
                <a:gd name="adj1" fmla="val 47975"/>
                <a:gd name="adj2" fmla="val 95951"/>
                <a:gd name="adj3" fmla="val 332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20" name="右箭头 958467">
              <a:extLst>
                <a:ext uri="{FF2B5EF4-FFF2-40B4-BE49-F238E27FC236}">
                  <a16:creationId xmlns:a16="http://schemas.microsoft.com/office/drawing/2014/main" id="{37AA6B53-10B2-4E2E-B80C-B8675E701D07}"/>
                </a:ext>
              </a:extLst>
            </p:cNvPr>
            <p:cNvSpPr>
              <a:spLocks noChangeArrowheads="1"/>
            </p:cNvSpPr>
            <p:nvPr/>
          </p:nvSpPr>
          <p:spPr bwMode="auto">
            <a:xfrm>
              <a:off x="2976" y="2592"/>
              <a:ext cx="672" cy="178"/>
            </a:xfrm>
            <a:prstGeom prst="rightArrow">
              <a:avLst>
                <a:gd name="adj1" fmla="val 50000"/>
                <a:gd name="adj2" fmla="val 9422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21" name="文本框 958468">
              <a:extLst>
                <a:ext uri="{FF2B5EF4-FFF2-40B4-BE49-F238E27FC236}">
                  <a16:creationId xmlns:a16="http://schemas.microsoft.com/office/drawing/2014/main" id="{5097DAFA-B64B-4272-9A0F-02308CE89E8D}"/>
                </a:ext>
              </a:extLst>
            </p:cNvPr>
            <p:cNvSpPr txBox="1">
              <a:spLocks noChangeArrowheads="1"/>
            </p:cNvSpPr>
            <p:nvPr/>
          </p:nvSpPr>
          <p:spPr bwMode="auto">
            <a:xfrm>
              <a:off x="3696" y="2544"/>
              <a:ext cx="1440" cy="329"/>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1800" b="1">
                  <a:solidFill>
                    <a:srgbClr val="CCFFFF"/>
                  </a:solidFill>
                </a:rPr>
                <a:t>操作数</a:t>
              </a:r>
              <a:r>
                <a:rPr lang="en-US" altLang="zh-CN" sz="1800" b="1">
                  <a:solidFill>
                    <a:srgbClr val="CCFFFF"/>
                  </a:solidFill>
                </a:rPr>
                <a:t>=1234H</a:t>
              </a:r>
            </a:p>
          </p:txBody>
        </p:sp>
        <p:sp>
          <p:nvSpPr>
            <p:cNvPr id="60422" name="任意多边形 958469">
              <a:extLst>
                <a:ext uri="{FF2B5EF4-FFF2-40B4-BE49-F238E27FC236}">
                  <a16:creationId xmlns:a16="http://schemas.microsoft.com/office/drawing/2014/main" id="{44B9127B-DBDE-4EF7-B81F-ED6B2A31B765}"/>
                </a:ext>
              </a:extLst>
            </p:cNvPr>
            <p:cNvSpPr>
              <a:spLocks noChangeArrowheads="1"/>
            </p:cNvSpPr>
            <p:nvPr/>
          </p:nvSpPr>
          <p:spPr bwMode="auto">
            <a:xfrm flipV="1">
              <a:off x="1200" y="1776"/>
              <a:ext cx="430" cy="549"/>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0423" name="组合 958470">
              <a:extLst>
                <a:ext uri="{FF2B5EF4-FFF2-40B4-BE49-F238E27FC236}">
                  <a16:creationId xmlns:a16="http://schemas.microsoft.com/office/drawing/2014/main" id="{36726B93-6354-4420-A690-6BF3E3EAF258}"/>
                </a:ext>
              </a:extLst>
            </p:cNvPr>
            <p:cNvGrpSpPr>
              <a:grpSpLocks/>
            </p:cNvGrpSpPr>
            <p:nvPr/>
          </p:nvGrpSpPr>
          <p:grpSpPr bwMode="auto">
            <a:xfrm>
              <a:off x="288" y="1536"/>
              <a:ext cx="1824" cy="240"/>
              <a:chOff x="288" y="1536"/>
              <a:chExt cx="1824" cy="240"/>
            </a:xfrm>
          </p:grpSpPr>
          <p:sp>
            <p:nvSpPr>
              <p:cNvPr id="60424" name="文本框 958471">
                <a:extLst>
                  <a:ext uri="{FF2B5EF4-FFF2-40B4-BE49-F238E27FC236}">
                    <a16:creationId xmlns:a16="http://schemas.microsoft.com/office/drawing/2014/main" id="{39405B44-7F70-46F8-A830-91B9BFDBBE69}"/>
                  </a:ext>
                </a:extLst>
              </p:cNvPr>
              <p:cNvSpPr txBox="1">
                <a:spLocks noChangeArrowheads="1"/>
              </p:cNvSpPr>
              <p:nvPr/>
            </p:nvSpPr>
            <p:spPr bwMode="auto">
              <a:xfrm>
                <a:off x="288" y="1536"/>
                <a:ext cx="1824" cy="240"/>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800"/>
                  <a:t>OP     X2     D=1000H</a:t>
                </a:r>
              </a:p>
            </p:txBody>
          </p:sp>
          <p:sp>
            <p:nvSpPr>
              <p:cNvPr id="60425" name="直接连接符 958472">
                <a:extLst>
                  <a:ext uri="{FF2B5EF4-FFF2-40B4-BE49-F238E27FC236}">
                    <a16:creationId xmlns:a16="http://schemas.microsoft.com/office/drawing/2014/main" id="{4E2C5B22-58BE-441F-9715-155B387890F8}"/>
                  </a:ext>
                </a:extLst>
              </p:cNvPr>
              <p:cNvSpPr>
                <a:spLocks noChangeShapeType="1"/>
              </p:cNvSpPr>
              <p:nvPr/>
            </p:nvSpPr>
            <p:spPr bwMode="auto">
              <a:xfrm>
                <a:off x="624" y="153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直接连接符 958473">
                <a:extLst>
                  <a:ext uri="{FF2B5EF4-FFF2-40B4-BE49-F238E27FC236}">
                    <a16:creationId xmlns:a16="http://schemas.microsoft.com/office/drawing/2014/main" id="{0D0D1B81-8417-4486-A49F-7EC561266798}"/>
                  </a:ext>
                </a:extLst>
              </p:cNvPr>
              <p:cNvSpPr>
                <a:spLocks noChangeShapeType="1"/>
              </p:cNvSpPr>
              <p:nvPr/>
            </p:nvSpPr>
            <p:spPr bwMode="auto">
              <a:xfrm>
                <a:off x="960" y="153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7" name="组合 958474">
              <a:extLst>
                <a:ext uri="{FF2B5EF4-FFF2-40B4-BE49-F238E27FC236}">
                  <a16:creationId xmlns:a16="http://schemas.microsoft.com/office/drawing/2014/main" id="{CA207CF9-A6E8-424D-A333-7E5BBF667600}"/>
                </a:ext>
              </a:extLst>
            </p:cNvPr>
            <p:cNvGrpSpPr>
              <a:grpSpLocks/>
            </p:cNvGrpSpPr>
            <p:nvPr/>
          </p:nvGrpSpPr>
          <p:grpSpPr bwMode="auto">
            <a:xfrm>
              <a:off x="1632" y="1968"/>
              <a:ext cx="1344" cy="1536"/>
              <a:chOff x="1632" y="1968"/>
              <a:chExt cx="1344" cy="1536"/>
            </a:xfrm>
          </p:grpSpPr>
          <p:sp>
            <p:nvSpPr>
              <p:cNvPr id="60428" name="文本框 958475">
                <a:extLst>
                  <a:ext uri="{FF2B5EF4-FFF2-40B4-BE49-F238E27FC236}">
                    <a16:creationId xmlns:a16="http://schemas.microsoft.com/office/drawing/2014/main" id="{05ED8365-EC8E-4985-AF9E-3E61393D79C3}"/>
                  </a:ext>
                </a:extLst>
              </p:cNvPr>
              <p:cNvSpPr txBox="1">
                <a:spLocks noChangeArrowheads="1"/>
              </p:cNvSpPr>
              <p:nvPr/>
            </p:nvSpPr>
            <p:spPr bwMode="auto">
              <a:xfrm>
                <a:off x="1632" y="1968"/>
                <a:ext cx="1344" cy="1536"/>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p>
              <a:p>
                <a:pPr algn="just" eaLnBrk="0" hangingPunct="0"/>
                <a:r>
                  <a:rPr lang="zh-CN" altLang="en-US" sz="1800"/>
                  <a:t>操作数地址</a:t>
                </a:r>
                <a:r>
                  <a:rPr lang="en-US" altLang="zh-CN" sz="1800"/>
                  <a:t>=2000H</a:t>
                </a:r>
              </a:p>
              <a:p>
                <a:pPr algn="just" eaLnBrk="0" hangingPunct="0"/>
                <a:endParaRPr lang="en-US" altLang="zh-CN" sz="1800"/>
              </a:p>
              <a:p>
                <a:pPr algn="just" eaLnBrk="0" hangingPunct="0"/>
                <a:endParaRPr lang="en-US" altLang="zh-CN" sz="1800"/>
              </a:p>
              <a:p>
                <a:pPr algn="just" eaLnBrk="0" hangingPunct="0"/>
                <a:r>
                  <a:rPr lang="en-US" altLang="zh-CN" sz="1800"/>
                  <a:t>S=1234H</a:t>
                </a:r>
              </a:p>
            </p:txBody>
          </p:sp>
          <p:sp>
            <p:nvSpPr>
              <p:cNvPr id="60429" name="直接连接符 958476">
                <a:extLst>
                  <a:ext uri="{FF2B5EF4-FFF2-40B4-BE49-F238E27FC236}">
                    <a16:creationId xmlns:a16="http://schemas.microsoft.com/office/drawing/2014/main" id="{502D0D75-038D-48CA-A640-C9C9D5E5C4AF}"/>
                  </a:ext>
                </a:extLst>
              </p:cNvPr>
              <p:cNvSpPr>
                <a:spLocks noChangeShapeType="1"/>
              </p:cNvSpPr>
              <p:nvPr/>
            </p:nvSpPr>
            <p:spPr bwMode="auto">
              <a:xfrm>
                <a:off x="1632" y="2304"/>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直接连接符 958477">
                <a:extLst>
                  <a:ext uri="{FF2B5EF4-FFF2-40B4-BE49-F238E27FC236}">
                    <a16:creationId xmlns:a16="http://schemas.microsoft.com/office/drawing/2014/main" id="{29E7ECCA-D631-412A-ACFF-40A03286859D}"/>
                  </a:ext>
                </a:extLst>
              </p:cNvPr>
              <p:cNvSpPr>
                <a:spLocks noChangeShapeType="1"/>
              </p:cNvSpPr>
              <p:nvPr/>
            </p:nvSpPr>
            <p:spPr bwMode="auto">
              <a:xfrm>
                <a:off x="1632" y="2592"/>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直接连接符 958478">
                <a:extLst>
                  <a:ext uri="{FF2B5EF4-FFF2-40B4-BE49-F238E27FC236}">
                    <a16:creationId xmlns:a16="http://schemas.microsoft.com/office/drawing/2014/main" id="{627208B4-9CC1-4216-9784-57D8C649998F}"/>
                  </a:ext>
                </a:extLst>
              </p:cNvPr>
              <p:cNvSpPr>
                <a:spLocks noChangeShapeType="1"/>
              </p:cNvSpPr>
              <p:nvPr/>
            </p:nvSpPr>
            <p:spPr bwMode="auto">
              <a:xfrm>
                <a:off x="1632" y="2880"/>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直接连接符 958479">
                <a:extLst>
                  <a:ext uri="{FF2B5EF4-FFF2-40B4-BE49-F238E27FC236}">
                    <a16:creationId xmlns:a16="http://schemas.microsoft.com/office/drawing/2014/main" id="{A9A3978F-B0F1-46C2-8018-415D30673E7D}"/>
                  </a:ext>
                </a:extLst>
              </p:cNvPr>
              <p:cNvSpPr>
                <a:spLocks noChangeShapeType="1"/>
              </p:cNvSpPr>
              <p:nvPr/>
            </p:nvSpPr>
            <p:spPr bwMode="auto">
              <a:xfrm>
                <a:off x="1632" y="3168"/>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33" name="文本框 958480">
              <a:extLst>
                <a:ext uri="{FF2B5EF4-FFF2-40B4-BE49-F238E27FC236}">
                  <a16:creationId xmlns:a16="http://schemas.microsoft.com/office/drawing/2014/main" id="{25E55A86-6D7C-40FD-AB91-DDC876798998}"/>
                </a:ext>
              </a:extLst>
            </p:cNvPr>
            <p:cNvSpPr txBox="1">
              <a:spLocks noChangeArrowheads="1"/>
            </p:cNvSpPr>
            <p:nvPr/>
          </p:nvSpPr>
          <p:spPr bwMode="auto">
            <a:xfrm>
              <a:off x="2976" y="2016"/>
              <a:ext cx="86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1000H</a:t>
              </a:r>
            </a:p>
          </p:txBody>
        </p:sp>
        <p:sp>
          <p:nvSpPr>
            <p:cNvPr id="60434" name="文本框 958481">
              <a:extLst>
                <a:ext uri="{FF2B5EF4-FFF2-40B4-BE49-F238E27FC236}">
                  <a16:creationId xmlns:a16="http://schemas.microsoft.com/office/drawing/2014/main" id="{6EDECC9D-BA9A-4392-81F7-B8BC4C73F83D}"/>
                </a:ext>
              </a:extLst>
            </p:cNvPr>
            <p:cNvSpPr txBox="1">
              <a:spLocks noChangeArrowheads="1"/>
            </p:cNvSpPr>
            <p:nvPr/>
          </p:nvSpPr>
          <p:spPr bwMode="auto">
            <a:xfrm>
              <a:off x="1056" y="2736"/>
              <a:ext cx="76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2000H</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955393">
            <a:extLst>
              <a:ext uri="{FF2B5EF4-FFF2-40B4-BE49-F238E27FC236}">
                <a16:creationId xmlns:a16="http://schemas.microsoft.com/office/drawing/2014/main" id="{14DC731D-6FCA-4290-8EDC-15A2953A065D}"/>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1442" name="文本占位符 955394">
            <a:extLst>
              <a:ext uri="{FF2B5EF4-FFF2-40B4-BE49-F238E27FC236}">
                <a16:creationId xmlns:a16="http://schemas.microsoft.com/office/drawing/2014/main" id="{D30B6CEF-8279-4390-8455-4B89BE276E3C}"/>
              </a:ext>
            </a:extLst>
          </p:cNvPr>
          <p:cNvSpPr>
            <a:spLocks noGrp="1" noChangeArrowheads="1"/>
          </p:cNvSpPr>
          <p:nvPr>
            <p:ph idx="1"/>
          </p:nvPr>
        </p:nvSpPr>
        <p:spPr>
          <a:xfrm>
            <a:off x="304800" y="1809750"/>
            <a:ext cx="8610600" cy="4572000"/>
          </a:xfrm>
        </p:spPr>
        <p:txBody>
          <a:bodyPr/>
          <a:lstStyle/>
          <a:p>
            <a:pPr marL="0" indent="0" algn="just"/>
            <a:r>
              <a:rPr lang="zh-CN" altLang="en-US" b="1">
                <a:solidFill>
                  <a:srgbClr val="993366"/>
                </a:solidFill>
                <a:latin typeface="楷体_GB2312" pitchFamily="49" charset="-122"/>
              </a:rPr>
              <a:t>寄存器寻址和寄存器间接寻址方式</a:t>
            </a:r>
          </a:p>
          <a:p>
            <a:pPr marL="0" indent="0" algn="just">
              <a:buFontTx/>
              <a:buNone/>
            </a:pPr>
            <a:r>
              <a:rPr lang="zh-CN" altLang="en-US"/>
              <a:t>       </a:t>
            </a:r>
            <a:r>
              <a:rPr lang="zh-CN" altLang="en-US" sz="2800" b="1"/>
              <a:t>当操作数不放在内存中，而是放在中央处理器的通用寄存器中时，可采用寄存器寻址方式。显然，此时指令中给出的操作数地址不是内存的地址单元号，而是通用寄存器的编号，操作数在</a:t>
            </a:r>
            <a:r>
              <a:rPr lang="en-US" altLang="zh-CN" sz="2800" b="1"/>
              <a:t>CPU</a:t>
            </a:r>
            <a:r>
              <a:rPr lang="zh-CN" altLang="en-US" sz="2800" b="1"/>
              <a:t>的内部寄存器中。如：</a:t>
            </a:r>
            <a:r>
              <a:rPr lang="en-US" altLang="zh-CN" sz="2800" b="1"/>
              <a:t>(AX</a:t>
            </a:r>
            <a:r>
              <a:rPr lang="zh-CN" altLang="en-US" sz="2800" b="1"/>
              <a:t>，</a:t>
            </a:r>
            <a:r>
              <a:rPr lang="en-US" altLang="zh-CN" sz="2800" b="1"/>
              <a:t>BX</a:t>
            </a:r>
            <a:r>
              <a:rPr lang="zh-CN" altLang="en-US" sz="2800" b="1"/>
              <a:t>，</a:t>
            </a:r>
            <a:r>
              <a:rPr lang="en-US" altLang="zh-CN" sz="2800" b="1"/>
              <a:t>CX</a:t>
            </a:r>
            <a:r>
              <a:rPr lang="zh-CN" altLang="en-US" sz="2800" b="1"/>
              <a:t>，</a:t>
            </a:r>
            <a:r>
              <a:rPr lang="en-US" altLang="zh-CN" sz="2800" b="1"/>
              <a:t>DX)</a:t>
            </a:r>
          </a:p>
          <a:p>
            <a:pPr marL="0" indent="0" algn="just">
              <a:buFontTx/>
              <a:buNone/>
            </a:pPr>
            <a:r>
              <a:rPr lang="en-US" altLang="zh-CN" sz="2800" b="1"/>
              <a:t>       </a:t>
            </a:r>
            <a:r>
              <a:rPr lang="zh-CN" altLang="en-US" sz="2800" b="1"/>
              <a:t>寄存器间接寻址方式与寄存器寻址方式的区别在于：指令格式中的寄存器内容不是操作数，而是操作数的地址，该地址指明的操作数在内存中。</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734AA223-7C2B-44FB-A514-26EF6B3E5D44}"/>
              </a:ext>
            </a:extLst>
          </p:cNvPr>
          <p:cNvSpPr>
            <a:spLocks noGrp="1" noChangeArrowheads="1"/>
          </p:cNvSpPr>
          <p:nvPr>
            <p:ph type="title"/>
          </p:nvPr>
        </p:nvSpPr>
        <p:spPr/>
        <p:txBody>
          <a:bodyPr/>
          <a:lstStyle/>
          <a:p>
            <a:r>
              <a:rPr lang="en-US" altLang="zh-CN"/>
              <a:t>8086</a:t>
            </a:r>
            <a:r>
              <a:rPr lang="zh-CN" altLang="en-US"/>
              <a:t>寄存器寻址示例</a:t>
            </a:r>
          </a:p>
        </p:txBody>
      </p:sp>
      <p:pic>
        <p:nvPicPr>
          <p:cNvPr id="62466" name="内容占位符 3">
            <a:extLst>
              <a:ext uri="{FF2B5EF4-FFF2-40B4-BE49-F238E27FC236}">
                <a16:creationId xmlns:a16="http://schemas.microsoft.com/office/drawing/2014/main" id="{DF5E9723-BE0B-4797-9725-A0FD35DDA6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3588" y="1330325"/>
            <a:ext cx="5522912" cy="3109913"/>
          </a:xfrm>
        </p:spPr>
      </p:pic>
      <p:pic>
        <p:nvPicPr>
          <p:cNvPr id="62467" name="图片 4">
            <a:extLst>
              <a:ext uri="{FF2B5EF4-FFF2-40B4-BE49-F238E27FC236}">
                <a16:creationId xmlns:a16="http://schemas.microsoft.com/office/drawing/2014/main" id="{1630BE32-E293-407A-852B-0E5732F5A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643438"/>
            <a:ext cx="20415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74081">
            <a:extLst>
              <a:ext uri="{FF2B5EF4-FFF2-40B4-BE49-F238E27FC236}">
                <a16:creationId xmlns:a16="http://schemas.microsoft.com/office/drawing/2014/main" id="{263E3778-1067-46AC-BA26-1C3C0A92E19A}"/>
              </a:ext>
            </a:extLst>
          </p:cNvPr>
          <p:cNvSpPr>
            <a:spLocks noGrp="1" noChangeArrowheads="1"/>
          </p:cNvSpPr>
          <p:nvPr>
            <p:ph type="title"/>
          </p:nvPr>
        </p:nvSpPr>
        <p:spPr>
          <a:xfrm>
            <a:off x="457200" y="274638"/>
            <a:ext cx="8229600" cy="777875"/>
          </a:xfrm>
        </p:spPr>
        <p:txBody>
          <a:bodyPr/>
          <a:lstStyle/>
          <a:p>
            <a:r>
              <a:rPr lang="zh-CN" altLang="en-US"/>
              <a:t>寄存器组织举例</a:t>
            </a:r>
          </a:p>
        </p:txBody>
      </p:sp>
      <p:pic>
        <p:nvPicPr>
          <p:cNvPr id="63490" name="图片 174082" descr="s3">
            <a:extLst>
              <a:ext uri="{FF2B5EF4-FFF2-40B4-BE49-F238E27FC236}">
                <a16:creationId xmlns:a16="http://schemas.microsoft.com/office/drawing/2014/main" id="{55D1649B-D39F-4A8D-92B0-FDD6C0193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4752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灯片编号占位符 2">
            <a:extLst>
              <a:ext uri="{FF2B5EF4-FFF2-40B4-BE49-F238E27FC236}">
                <a16:creationId xmlns:a16="http://schemas.microsoft.com/office/drawing/2014/main" id="{1E157263-538F-4795-9097-FE66F8CB56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94BD3AA-7435-458F-9F19-6509A47854A2}" type="slidenum">
              <a:rPr lang="zh-CN" altLang="en-US" sz="1400" smtClean="0"/>
              <a:pPr/>
              <a:t>86</a:t>
            </a:fld>
            <a:endParaRPr lang="zh-CN" altLang="en-US" sz="1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959489">
            <a:extLst>
              <a:ext uri="{FF2B5EF4-FFF2-40B4-BE49-F238E27FC236}">
                <a16:creationId xmlns:a16="http://schemas.microsoft.com/office/drawing/2014/main" id="{C9E16C84-0CB5-4526-A36E-956DA6CF288A}"/>
              </a:ext>
            </a:extLst>
          </p:cNvPr>
          <p:cNvSpPr>
            <a:spLocks noGrp="1" noChangeArrowheads="1"/>
          </p:cNvSpPr>
          <p:nvPr>
            <p:ph type="title"/>
          </p:nvPr>
        </p:nvSpPr>
        <p:spPr>
          <a:xfrm>
            <a:off x="107504"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4514" name="文本占位符 959490">
            <a:extLst>
              <a:ext uri="{FF2B5EF4-FFF2-40B4-BE49-F238E27FC236}">
                <a16:creationId xmlns:a16="http://schemas.microsoft.com/office/drawing/2014/main" id="{A14949B5-57C9-4F21-8BE8-90B8B34E48FD}"/>
              </a:ext>
            </a:extLst>
          </p:cNvPr>
          <p:cNvSpPr>
            <a:spLocks noGrp="1" noChangeArrowheads="1"/>
          </p:cNvSpPr>
          <p:nvPr>
            <p:ph idx="1"/>
          </p:nvPr>
        </p:nvSpPr>
        <p:spPr>
          <a:xfrm>
            <a:off x="685800" y="1844675"/>
            <a:ext cx="7772400" cy="4114800"/>
          </a:xfrm>
        </p:spPr>
        <p:txBody>
          <a:bodyPr/>
          <a:lstStyle/>
          <a:p>
            <a:pPr marL="0" indent="0" algn="just">
              <a:lnSpc>
                <a:spcPct val="90000"/>
              </a:lnSpc>
            </a:pPr>
            <a:r>
              <a:rPr lang="zh-CN" altLang="en-US" b="1">
                <a:solidFill>
                  <a:srgbClr val="993366"/>
                </a:solidFill>
                <a:latin typeface="楷体_GB2312" pitchFamily="49" charset="-122"/>
              </a:rPr>
              <a:t>相对寻址</a:t>
            </a:r>
          </a:p>
          <a:p>
            <a:pPr marL="0" indent="0" algn="just">
              <a:lnSpc>
                <a:spcPct val="90000"/>
              </a:lnSpc>
              <a:buFontTx/>
              <a:buNone/>
            </a:pPr>
            <a:r>
              <a:rPr lang="zh-CN" altLang="en-US">
                <a:latin typeface="楷体_GB2312" pitchFamily="49" charset="-122"/>
              </a:rPr>
              <a:t>    </a:t>
            </a:r>
            <a:r>
              <a:rPr lang="zh-CN" altLang="en-US" b="1">
                <a:latin typeface="楷体_GB2312" pitchFamily="49" charset="-122"/>
              </a:rPr>
              <a:t>把</a:t>
            </a:r>
            <a:r>
              <a:rPr lang="zh-CN" altLang="en-US" b="1">
                <a:solidFill>
                  <a:srgbClr val="993366"/>
                </a:solidFill>
                <a:latin typeface="楷体_GB2312" pitchFamily="49" charset="-122"/>
              </a:rPr>
              <a:t>程序计数器</a:t>
            </a:r>
            <a:r>
              <a:rPr lang="en-US" altLang="zh-CN" b="1">
                <a:solidFill>
                  <a:srgbClr val="993366"/>
                </a:solidFill>
                <a:latin typeface="楷体_GB2312" pitchFamily="49" charset="-122"/>
              </a:rPr>
              <a:t>PC</a:t>
            </a:r>
            <a:r>
              <a:rPr lang="zh-CN" altLang="en-US" b="1">
                <a:solidFill>
                  <a:srgbClr val="993366"/>
                </a:solidFill>
                <a:latin typeface="楷体_GB2312" pitchFamily="49" charset="-122"/>
              </a:rPr>
              <a:t>的内容</a:t>
            </a:r>
            <a:r>
              <a:rPr lang="zh-CN" altLang="en-US" b="1">
                <a:latin typeface="楷体_GB2312" pitchFamily="49" charset="-122"/>
              </a:rPr>
              <a:t>加上指令格式中的</a:t>
            </a:r>
            <a:r>
              <a:rPr lang="zh-CN" altLang="en-US" b="1">
                <a:solidFill>
                  <a:srgbClr val="993366"/>
                </a:solidFill>
                <a:latin typeface="楷体_GB2312" pitchFamily="49" charset="-122"/>
              </a:rPr>
              <a:t>形式地址</a:t>
            </a:r>
            <a:r>
              <a:rPr lang="en-US" altLang="zh-CN" b="1">
                <a:solidFill>
                  <a:srgbClr val="993366"/>
                </a:solidFill>
                <a:latin typeface="楷体_GB2312" pitchFamily="49" charset="-122"/>
              </a:rPr>
              <a:t>D</a:t>
            </a:r>
            <a:r>
              <a:rPr lang="zh-CN" altLang="en-US" b="1">
                <a:latin typeface="楷体_GB2312" pitchFamily="49" charset="-122"/>
              </a:rPr>
              <a:t>而形成操作数有效地址。程序计数器的内容就是当前指令的地址。</a:t>
            </a:r>
          </a:p>
          <a:p>
            <a:pPr marL="0" indent="0" algn="just">
              <a:lnSpc>
                <a:spcPct val="90000"/>
              </a:lnSpc>
              <a:buFontTx/>
              <a:buNone/>
            </a:pPr>
            <a:r>
              <a:rPr lang="zh-CN" altLang="en-US" b="1">
                <a:latin typeface="楷体_GB2312" pitchFamily="49" charset="-122"/>
              </a:rPr>
              <a:t>    因此，所谓“相对”寻址，就是相对于当前指令地址而言。采用相对寻址方式的好处是程序员勿需用指令的绝对地址编程，因而所编程序可以放在内存任何地方。</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960513">
            <a:extLst>
              <a:ext uri="{FF2B5EF4-FFF2-40B4-BE49-F238E27FC236}">
                <a16:creationId xmlns:a16="http://schemas.microsoft.com/office/drawing/2014/main" id="{8CC558DA-C4C1-41E5-840A-5C8FDF17F936}"/>
              </a:ext>
            </a:extLst>
          </p:cNvPr>
          <p:cNvSpPr>
            <a:spLocks noGrp="1" noChangeArrowheads="1"/>
          </p:cNvSpPr>
          <p:nvPr>
            <p:ph type="title"/>
          </p:nvPr>
        </p:nvSpPr>
        <p:spPr>
          <a:xfrm>
            <a:off x="179512" y="109607"/>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960523" name="矩形 960522">
            <a:extLst>
              <a:ext uri="{FF2B5EF4-FFF2-40B4-BE49-F238E27FC236}">
                <a16:creationId xmlns:a16="http://schemas.microsoft.com/office/drawing/2014/main" id="{07BDB97E-4646-4970-9093-060E3C9D3618}"/>
              </a:ext>
            </a:extLst>
          </p:cNvPr>
          <p:cNvSpPr>
            <a:spLocks noChangeArrowheads="1"/>
          </p:cNvSpPr>
          <p:nvPr/>
        </p:nvSpPr>
        <p:spPr bwMode="auto">
          <a:xfrm>
            <a:off x="685800" y="502920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337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a:ea typeface="楷体_GB2312" pitchFamily="49" charset="-122"/>
              </a:rPr>
              <a:t>   </a:t>
            </a:r>
            <a:r>
              <a:rPr lang="zh-CN" altLang="en-US" b="1">
                <a:ea typeface="楷体_GB2312" pitchFamily="49" charset="-122"/>
              </a:rPr>
              <a:t>假设</a:t>
            </a:r>
            <a:r>
              <a:rPr lang="en-US" altLang="zh-CN" b="1">
                <a:ea typeface="楷体_GB2312" pitchFamily="49" charset="-122"/>
              </a:rPr>
              <a:t>D=1000H</a:t>
            </a:r>
            <a:r>
              <a:rPr lang="zh-CN" altLang="en-US" b="1">
                <a:ea typeface="楷体_GB2312" pitchFamily="49" charset="-122"/>
              </a:rPr>
              <a:t>，</a:t>
            </a:r>
            <a:r>
              <a:rPr lang="en-US" altLang="zh-CN" b="1">
                <a:ea typeface="楷体_GB2312" pitchFamily="49" charset="-122"/>
              </a:rPr>
              <a:t>PC=2000H</a:t>
            </a:r>
            <a:r>
              <a:rPr lang="zh-CN" altLang="en-US" b="1">
                <a:ea typeface="楷体_GB2312" pitchFamily="49" charset="-122"/>
              </a:rPr>
              <a:t>，则有效地址</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PC</a:t>
            </a:r>
            <a:r>
              <a:rPr lang="zh-CN" altLang="en-US" b="1">
                <a:ea typeface="楷体_GB2312" pitchFamily="49" charset="-122"/>
              </a:rPr>
              <a:t>）</a:t>
            </a:r>
            <a:r>
              <a:rPr lang="en-US" altLang="zh-CN" b="1">
                <a:ea typeface="楷体_GB2312" pitchFamily="49" charset="-122"/>
              </a:rPr>
              <a:t>+D =2000H+1000H=3000H</a:t>
            </a:r>
            <a:endParaRPr lang="en-US" altLang="zh-CN" b="1"/>
          </a:p>
          <a:p>
            <a:pPr algn="just" eaLnBrk="0" hangingPunct="0"/>
            <a:r>
              <a:rPr lang="en-US" altLang="zh-CN" b="1">
                <a:ea typeface="楷体_GB2312" pitchFamily="49" charset="-122"/>
              </a:rPr>
              <a:t>   </a:t>
            </a:r>
            <a:r>
              <a:rPr lang="zh-CN" altLang="en-US" b="1">
                <a:ea typeface="楷体_GB2312" pitchFamily="49" charset="-122"/>
              </a:rPr>
              <a:t>操作数</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3000H</a:t>
            </a:r>
            <a:r>
              <a:rPr lang="zh-CN" altLang="en-US" b="1">
                <a:ea typeface="楷体_GB2312" pitchFamily="49" charset="-122"/>
              </a:rPr>
              <a:t>）</a:t>
            </a:r>
            <a:r>
              <a:rPr lang="en-US" altLang="zh-CN" b="1">
                <a:ea typeface="楷体_GB2312" pitchFamily="49" charset="-122"/>
              </a:rPr>
              <a:t>=1234H </a:t>
            </a:r>
            <a:endParaRPr lang="en-US" altLang="zh-CN" b="1"/>
          </a:p>
        </p:txBody>
      </p:sp>
      <p:grpSp>
        <p:nvGrpSpPr>
          <p:cNvPr id="65539" name="组合 960533">
            <a:extLst>
              <a:ext uri="{FF2B5EF4-FFF2-40B4-BE49-F238E27FC236}">
                <a16:creationId xmlns:a16="http://schemas.microsoft.com/office/drawing/2014/main" id="{2DC3E723-0919-465C-A5C1-F97E78FAA142}"/>
              </a:ext>
            </a:extLst>
          </p:cNvPr>
          <p:cNvGrpSpPr>
            <a:grpSpLocks/>
          </p:cNvGrpSpPr>
          <p:nvPr/>
        </p:nvGrpSpPr>
        <p:grpSpPr bwMode="auto">
          <a:xfrm>
            <a:off x="533400" y="1981200"/>
            <a:ext cx="8077200" cy="2900363"/>
            <a:chOff x="336" y="1248"/>
            <a:chExt cx="5088" cy="1827"/>
          </a:xfrm>
        </p:grpSpPr>
        <p:sp>
          <p:nvSpPr>
            <p:cNvPr id="65540" name="下箭头 960514">
              <a:extLst>
                <a:ext uri="{FF2B5EF4-FFF2-40B4-BE49-F238E27FC236}">
                  <a16:creationId xmlns:a16="http://schemas.microsoft.com/office/drawing/2014/main" id="{A701000D-D112-449C-82B1-E59C51C6EE41}"/>
                </a:ext>
              </a:extLst>
            </p:cNvPr>
            <p:cNvSpPr>
              <a:spLocks noChangeArrowheads="1"/>
            </p:cNvSpPr>
            <p:nvPr/>
          </p:nvSpPr>
          <p:spPr bwMode="auto">
            <a:xfrm>
              <a:off x="1584" y="1632"/>
              <a:ext cx="240" cy="480"/>
            </a:xfrm>
            <a:prstGeom prst="downArrow">
              <a:avLst>
                <a:gd name="adj1" fmla="val 50000"/>
                <a:gd name="adj2" fmla="val 50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1" name="椭圆 960515">
              <a:extLst>
                <a:ext uri="{FF2B5EF4-FFF2-40B4-BE49-F238E27FC236}">
                  <a16:creationId xmlns:a16="http://schemas.microsoft.com/office/drawing/2014/main" id="{9787A85D-573C-4A90-B5C6-E8A6DA8C2491}"/>
                </a:ext>
              </a:extLst>
            </p:cNvPr>
            <p:cNvSpPr>
              <a:spLocks noChangeArrowheads="1"/>
            </p:cNvSpPr>
            <p:nvPr/>
          </p:nvSpPr>
          <p:spPr bwMode="auto">
            <a:xfrm>
              <a:off x="1584" y="2112"/>
              <a:ext cx="240"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2" name="右箭头 960516">
              <a:extLst>
                <a:ext uri="{FF2B5EF4-FFF2-40B4-BE49-F238E27FC236}">
                  <a16:creationId xmlns:a16="http://schemas.microsoft.com/office/drawing/2014/main" id="{11500B42-169A-4D8C-8365-3D3CA1C2EB63}"/>
                </a:ext>
              </a:extLst>
            </p:cNvPr>
            <p:cNvSpPr>
              <a:spLocks noChangeArrowheads="1"/>
            </p:cNvSpPr>
            <p:nvPr/>
          </p:nvSpPr>
          <p:spPr bwMode="auto">
            <a:xfrm>
              <a:off x="1824" y="2064"/>
              <a:ext cx="1008" cy="336"/>
            </a:xfrm>
            <a:prstGeom prst="rightArrow">
              <a:avLst>
                <a:gd name="adj1" fmla="val 50000"/>
                <a:gd name="adj2" fmla="val 75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3" name="上箭头 960517">
              <a:extLst>
                <a:ext uri="{FF2B5EF4-FFF2-40B4-BE49-F238E27FC236}">
                  <a16:creationId xmlns:a16="http://schemas.microsoft.com/office/drawing/2014/main" id="{418F4ACE-BB32-4D70-8BD3-40B1394CFE13}"/>
                </a:ext>
              </a:extLst>
            </p:cNvPr>
            <p:cNvSpPr>
              <a:spLocks noChangeArrowheads="1"/>
            </p:cNvSpPr>
            <p:nvPr/>
          </p:nvSpPr>
          <p:spPr bwMode="auto">
            <a:xfrm>
              <a:off x="1632" y="2352"/>
              <a:ext cx="192" cy="480"/>
            </a:xfrm>
            <a:prstGeom prst="upArrow">
              <a:avLst>
                <a:gd name="adj1" fmla="val 50000"/>
                <a:gd name="adj2" fmla="val 625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4" name="文本框 960518">
              <a:extLst>
                <a:ext uri="{FF2B5EF4-FFF2-40B4-BE49-F238E27FC236}">
                  <a16:creationId xmlns:a16="http://schemas.microsoft.com/office/drawing/2014/main" id="{69DA7E44-5C46-49F3-8CD1-757E6FE587A9}"/>
                </a:ext>
              </a:extLst>
            </p:cNvPr>
            <p:cNvSpPr txBox="1">
              <a:spLocks noChangeArrowheads="1"/>
            </p:cNvSpPr>
            <p:nvPr/>
          </p:nvSpPr>
          <p:spPr bwMode="auto">
            <a:xfrm>
              <a:off x="1440" y="2832"/>
              <a:ext cx="602" cy="243"/>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1800" b="1"/>
                <a:t>PC</a:t>
              </a:r>
            </a:p>
          </p:txBody>
        </p:sp>
        <p:sp>
          <p:nvSpPr>
            <p:cNvPr id="65545" name="右箭头 960519">
              <a:extLst>
                <a:ext uri="{FF2B5EF4-FFF2-40B4-BE49-F238E27FC236}">
                  <a16:creationId xmlns:a16="http://schemas.microsoft.com/office/drawing/2014/main" id="{D67E7706-844B-4A32-AE0E-667EF304359A}"/>
                </a:ext>
              </a:extLst>
            </p:cNvPr>
            <p:cNvSpPr>
              <a:spLocks noChangeArrowheads="1"/>
            </p:cNvSpPr>
            <p:nvPr/>
          </p:nvSpPr>
          <p:spPr bwMode="auto">
            <a:xfrm>
              <a:off x="3552" y="2064"/>
              <a:ext cx="602" cy="384"/>
            </a:xfrm>
            <a:prstGeom prst="rightArrow">
              <a:avLst>
                <a:gd name="adj1" fmla="val 50000"/>
                <a:gd name="adj2" fmla="val 39127"/>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6" name="文本框 960520">
              <a:extLst>
                <a:ext uri="{FF2B5EF4-FFF2-40B4-BE49-F238E27FC236}">
                  <a16:creationId xmlns:a16="http://schemas.microsoft.com/office/drawing/2014/main" id="{28486505-17DF-48FE-9CE7-8CF30ACF2960}"/>
                </a:ext>
              </a:extLst>
            </p:cNvPr>
            <p:cNvSpPr txBox="1">
              <a:spLocks noChangeArrowheads="1"/>
            </p:cNvSpPr>
            <p:nvPr/>
          </p:nvSpPr>
          <p:spPr bwMode="auto">
            <a:xfrm>
              <a:off x="4176" y="2112"/>
              <a:ext cx="1248" cy="336"/>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200" b="1">
                  <a:solidFill>
                    <a:srgbClr val="CCECFF"/>
                  </a:solidFill>
                  <a:latin typeface="楷体_GB2312" pitchFamily="49" charset="-122"/>
                  <a:ea typeface="楷体_GB2312" pitchFamily="49" charset="-122"/>
                </a:rPr>
                <a:t>操作数</a:t>
              </a:r>
              <a:r>
                <a:rPr lang="en-US" altLang="zh-CN" sz="2200" b="1">
                  <a:solidFill>
                    <a:srgbClr val="CCECFF"/>
                  </a:solidFill>
                  <a:latin typeface="楷体_GB2312" pitchFamily="49" charset="-122"/>
                  <a:ea typeface="楷体_GB2312" pitchFamily="49" charset="-122"/>
                </a:rPr>
                <a:t>=1234H</a:t>
              </a:r>
            </a:p>
          </p:txBody>
        </p:sp>
        <p:sp>
          <p:nvSpPr>
            <p:cNvPr id="65547" name="文本框 960521">
              <a:extLst>
                <a:ext uri="{FF2B5EF4-FFF2-40B4-BE49-F238E27FC236}">
                  <a16:creationId xmlns:a16="http://schemas.microsoft.com/office/drawing/2014/main" id="{27F28CF8-63DB-4FBC-A19D-ED4A58DE2CE2}"/>
                </a:ext>
              </a:extLst>
            </p:cNvPr>
            <p:cNvSpPr txBox="1">
              <a:spLocks noChangeArrowheads="1"/>
            </p:cNvSpPr>
            <p:nvPr/>
          </p:nvSpPr>
          <p:spPr bwMode="auto">
            <a:xfrm>
              <a:off x="1584" y="20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5548" name="文本框 960524">
              <a:extLst>
                <a:ext uri="{FF2B5EF4-FFF2-40B4-BE49-F238E27FC236}">
                  <a16:creationId xmlns:a16="http://schemas.microsoft.com/office/drawing/2014/main" id="{AA1EC085-1615-4F30-A9A8-E613AD125A45}"/>
                </a:ext>
              </a:extLst>
            </p:cNvPr>
            <p:cNvSpPr txBox="1">
              <a:spLocks noChangeArrowheads="1"/>
            </p:cNvSpPr>
            <p:nvPr/>
          </p:nvSpPr>
          <p:spPr bwMode="auto">
            <a:xfrm>
              <a:off x="336" y="1248"/>
              <a:ext cx="1872" cy="384"/>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b="1"/>
                <a:t>OP        X3               D</a:t>
              </a:r>
            </a:p>
          </p:txBody>
        </p:sp>
        <p:sp>
          <p:nvSpPr>
            <p:cNvPr id="65549" name="直接连接符 960525">
              <a:extLst>
                <a:ext uri="{FF2B5EF4-FFF2-40B4-BE49-F238E27FC236}">
                  <a16:creationId xmlns:a16="http://schemas.microsoft.com/office/drawing/2014/main" id="{9ECD6DD7-0E1B-43BD-8BEF-D03F545A58A0}"/>
                </a:ext>
              </a:extLst>
            </p:cNvPr>
            <p:cNvSpPr>
              <a:spLocks noChangeShapeType="1"/>
            </p:cNvSpPr>
            <p:nvPr/>
          </p:nvSpPr>
          <p:spPr bwMode="auto">
            <a:xfrm>
              <a:off x="720" y="124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直接连接符 960526">
              <a:extLst>
                <a:ext uri="{FF2B5EF4-FFF2-40B4-BE49-F238E27FC236}">
                  <a16:creationId xmlns:a16="http://schemas.microsoft.com/office/drawing/2014/main" id="{20964657-1D76-416A-B042-942C83DF062B}"/>
                </a:ext>
              </a:extLst>
            </p:cNvPr>
            <p:cNvSpPr>
              <a:spLocks noChangeShapeType="1"/>
            </p:cNvSpPr>
            <p:nvPr/>
          </p:nvSpPr>
          <p:spPr bwMode="auto">
            <a:xfrm>
              <a:off x="1344" y="124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文本框 960528">
              <a:extLst>
                <a:ext uri="{FF2B5EF4-FFF2-40B4-BE49-F238E27FC236}">
                  <a16:creationId xmlns:a16="http://schemas.microsoft.com/office/drawing/2014/main" id="{F31D9579-F9DF-48CC-8A54-8C142EA4E3AD}"/>
                </a:ext>
              </a:extLst>
            </p:cNvPr>
            <p:cNvSpPr txBox="1">
              <a:spLocks noChangeArrowheads="1"/>
            </p:cNvSpPr>
            <p:nvPr/>
          </p:nvSpPr>
          <p:spPr bwMode="auto">
            <a:xfrm>
              <a:off x="2832" y="1728"/>
              <a:ext cx="688" cy="1108"/>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r>
                <a:rPr lang="en-US" altLang="zh-CN" sz="1800" b="1"/>
                <a:t>1234H</a:t>
              </a:r>
            </a:p>
          </p:txBody>
        </p:sp>
        <p:sp>
          <p:nvSpPr>
            <p:cNvPr id="65552" name="直接连接符 960529">
              <a:extLst>
                <a:ext uri="{FF2B5EF4-FFF2-40B4-BE49-F238E27FC236}">
                  <a16:creationId xmlns:a16="http://schemas.microsoft.com/office/drawing/2014/main" id="{AFF30CB0-630A-45DD-AF45-F9DE337D80F7}"/>
                </a:ext>
              </a:extLst>
            </p:cNvPr>
            <p:cNvSpPr>
              <a:spLocks noChangeShapeType="1"/>
            </p:cNvSpPr>
            <p:nvPr/>
          </p:nvSpPr>
          <p:spPr bwMode="auto">
            <a:xfrm>
              <a:off x="2832" y="2064"/>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直接连接符 960530">
              <a:extLst>
                <a:ext uri="{FF2B5EF4-FFF2-40B4-BE49-F238E27FC236}">
                  <a16:creationId xmlns:a16="http://schemas.microsoft.com/office/drawing/2014/main" id="{36A57537-A854-4DF3-92AC-C62C473AF6C1}"/>
                </a:ext>
              </a:extLst>
            </p:cNvPr>
            <p:cNvSpPr>
              <a:spLocks noChangeShapeType="1"/>
            </p:cNvSpPr>
            <p:nvPr/>
          </p:nvSpPr>
          <p:spPr bwMode="auto">
            <a:xfrm>
              <a:off x="2832" y="2352"/>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文本框 960531">
              <a:extLst>
                <a:ext uri="{FF2B5EF4-FFF2-40B4-BE49-F238E27FC236}">
                  <a16:creationId xmlns:a16="http://schemas.microsoft.com/office/drawing/2014/main" id="{9D399FA1-71FC-44C8-B16D-0704E69EA084}"/>
                </a:ext>
              </a:extLst>
            </p:cNvPr>
            <p:cNvSpPr txBox="1">
              <a:spLocks noChangeArrowheads="1"/>
            </p:cNvSpPr>
            <p:nvPr/>
          </p:nvSpPr>
          <p:spPr bwMode="auto">
            <a:xfrm>
              <a:off x="2064" y="1968"/>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b="1">
                  <a:latin typeface="Tahoma" panose="020B0604030504040204" pitchFamily="34" charset="0"/>
                </a:rPr>
                <a:t>3000H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0523"/>
                                        </p:tgtEl>
                                        <p:attrNameLst>
                                          <p:attrName>style.visibility</p:attrName>
                                        </p:attrNameLst>
                                      </p:cBhvr>
                                      <p:to>
                                        <p:strVal val="visible"/>
                                      </p:to>
                                    </p:set>
                                    <p:animEffect transition="in" filter="dissolve">
                                      <p:cBhvr>
                                        <p:cTn id="7" dur="500"/>
                                        <p:tgtEl>
                                          <p:spTgt spid="960523"/>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2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961537">
            <a:extLst>
              <a:ext uri="{FF2B5EF4-FFF2-40B4-BE49-F238E27FC236}">
                <a16:creationId xmlns:a16="http://schemas.microsoft.com/office/drawing/2014/main" id="{0770425E-DC34-4D12-B76D-433DADCB81CB}"/>
              </a:ext>
            </a:extLst>
          </p:cNvPr>
          <p:cNvSpPr>
            <a:spLocks noGrp="1" noChangeArrowheads="1"/>
          </p:cNvSpPr>
          <p:nvPr>
            <p:ph type="title"/>
          </p:nvPr>
        </p:nvSpPr>
        <p:spPr>
          <a:xfrm>
            <a:off x="32352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6562" name="文本占位符 961538">
            <a:extLst>
              <a:ext uri="{FF2B5EF4-FFF2-40B4-BE49-F238E27FC236}">
                <a16:creationId xmlns:a16="http://schemas.microsoft.com/office/drawing/2014/main" id="{957AC43C-11DD-4BD4-9D3B-A404B5FE4E6C}"/>
              </a:ext>
            </a:extLst>
          </p:cNvPr>
          <p:cNvSpPr>
            <a:spLocks noGrp="1" noChangeArrowheads="1"/>
          </p:cNvSpPr>
          <p:nvPr>
            <p:ph idx="1"/>
          </p:nvPr>
        </p:nvSpPr>
        <p:spPr>
          <a:xfrm>
            <a:off x="685800" y="1905000"/>
            <a:ext cx="7772400" cy="4191000"/>
          </a:xfrm>
        </p:spPr>
        <p:txBody>
          <a:bodyPr/>
          <a:lstStyle/>
          <a:p>
            <a:pPr algn="just">
              <a:lnSpc>
                <a:spcPct val="90000"/>
              </a:lnSpc>
            </a:pPr>
            <a:r>
              <a:rPr lang="zh-CN" altLang="en-US" b="1">
                <a:solidFill>
                  <a:srgbClr val="993366"/>
                </a:solidFill>
                <a:latin typeface="楷体_GB2312" pitchFamily="49" charset="-122"/>
              </a:rPr>
              <a:t>变址和基值寻址方式</a:t>
            </a:r>
          </a:p>
          <a:p>
            <a:r>
              <a:rPr lang="zh-CN" altLang="en-US"/>
              <a:t>        </a:t>
            </a:r>
            <a:r>
              <a:rPr lang="zh-CN" altLang="en-US" b="1"/>
              <a:t>变址寻址方式与基值寻址方式有点类似，它们都是把某个变址寄存器或基值寄存器的内容，加上指令格式中的形式地址而形成操作数的有效地址。</a:t>
            </a:r>
          </a:p>
          <a:p>
            <a:r>
              <a:rPr lang="zh-CN" altLang="en-US" b="1"/>
              <a:t>        但使用变址寻址方式的目的不在于扩大寻址空间，而在于实现程序块的规律变化。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945153">
            <a:extLst>
              <a:ext uri="{FF2B5EF4-FFF2-40B4-BE49-F238E27FC236}">
                <a16:creationId xmlns:a16="http://schemas.microsoft.com/office/drawing/2014/main" id="{43861F23-5768-4EF6-9126-06EF7B30B026}"/>
              </a:ext>
            </a:extLst>
          </p:cNvPr>
          <p:cNvSpPr>
            <a:spLocks noGrp="1" noChangeArrowheads="1"/>
          </p:cNvSpPr>
          <p:nvPr>
            <p:ph type="title"/>
          </p:nvPr>
        </p:nvSpPr>
        <p:spPr>
          <a:xfrm>
            <a:off x="398463" y="209550"/>
            <a:ext cx="7620000" cy="7620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指令系统概 述</a:t>
            </a:r>
          </a:p>
        </p:txBody>
      </p:sp>
      <p:sp>
        <p:nvSpPr>
          <p:cNvPr id="21506" name="文本占位符 945154">
            <a:extLst>
              <a:ext uri="{FF2B5EF4-FFF2-40B4-BE49-F238E27FC236}">
                <a16:creationId xmlns:a16="http://schemas.microsoft.com/office/drawing/2014/main" id="{81666396-013A-47B7-A65C-572ED78BB66C}"/>
              </a:ext>
            </a:extLst>
          </p:cNvPr>
          <p:cNvSpPr>
            <a:spLocks noGrp="1" noChangeArrowheads="1"/>
          </p:cNvSpPr>
          <p:nvPr>
            <p:ph idx="1"/>
          </p:nvPr>
        </p:nvSpPr>
        <p:spPr>
          <a:xfrm>
            <a:off x="398463" y="1212850"/>
            <a:ext cx="8726487" cy="4572000"/>
          </a:xfrm>
        </p:spPr>
        <p:txBody>
          <a:bodyPr/>
          <a:lstStyle/>
          <a:p>
            <a:pPr marL="0" indent="0">
              <a:lnSpc>
                <a:spcPct val="90000"/>
              </a:lnSpc>
            </a:pPr>
            <a:r>
              <a:rPr lang="zh-CN" altLang="en-US" sz="3000" dirty="0">
                <a:latin typeface="华文新魏" panose="02010800040101010101" pitchFamily="2" charset="-122"/>
                <a:ea typeface="华文新魏" panose="02010800040101010101" pitchFamily="2" charset="-122"/>
              </a:rPr>
              <a:t>指令</a:t>
            </a:r>
            <a:r>
              <a:rPr lang="zh-CN" altLang="en-US" sz="3000" dirty="0">
                <a:solidFill>
                  <a:srgbClr val="993366"/>
                </a:solidFill>
                <a:latin typeface="华文新魏" panose="02010800040101010101" pitchFamily="2" charset="-122"/>
                <a:ea typeface="华文新魏" panose="02010800040101010101" pitchFamily="2" charset="-122"/>
              </a:rPr>
              <a:t>：</a:t>
            </a:r>
            <a:r>
              <a:rPr lang="zh-CN" altLang="en-US" sz="2800" dirty="0">
                <a:latin typeface="楷体_GB2312" pitchFamily="49" charset="-122"/>
              </a:rPr>
              <a:t>是指示计算机某种操作的命令。 </a:t>
            </a:r>
          </a:p>
          <a:p>
            <a:pPr marL="0" indent="0">
              <a:lnSpc>
                <a:spcPct val="90000"/>
              </a:lnSpc>
              <a:buFontTx/>
              <a:buNone/>
            </a:pPr>
            <a:r>
              <a:rPr lang="zh-CN" altLang="en-US" sz="2800" dirty="0">
                <a:latin typeface="楷体_GB2312" pitchFamily="49" charset="-122"/>
              </a:rPr>
              <a:t>        微指令，机器指令，宏指令</a:t>
            </a:r>
          </a:p>
          <a:p>
            <a:pPr marL="0" indent="0">
              <a:lnSpc>
                <a:spcPct val="90000"/>
              </a:lnSpc>
            </a:pPr>
            <a:r>
              <a:rPr lang="zh-CN" altLang="en-US" sz="3000" dirty="0">
                <a:sym typeface="楷体_GB2312" pitchFamily="49" charset="-122"/>
              </a:rPr>
              <a:t>指令系统：机器指令的集合</a:t>
            </a:r>
            <a:endParaRPr lang="zh-CN" altLang="en-US" sz="3000" dirty="0"/>
          </a:p>
          <a:p>
            <a:pPr lvl="1"/>
            <a:r>
              <a:rPr lang="en-US" altLang="zh-CN" sz="3000" dirty="0">
                <a:sym typeface="楷体_GB2312" pitchFamily="49" charset="-122"/>
              </a:rPr>
              <a:t>Instruction Set Architecture</a:t>
            </a:r>
            <a:r>
              <a:rPr lang="zh-CN" altLang="en-US" sz="3000" dirty="0">
                <a:sym typeface="楷体_GB2312" pitchFamily="49" charset="-122"/>
              </a:rPr>
              <a:t>（</a:t>
            </a:r>
            <a:r>
              <a:rPr lang="en-US" altLang="zh-CN" sz="3000" dirty="0">
                <a:sym typeface="楷体_GB2312" pitchFamily="49" charset="-122"/>
              </a:rPr>
              <a:t>ISA</a:t>
            </a:r>
            <a:r>
              <a:rPr lang="zh-CN" altLang="en-US" sz="3000" dirty="0">
                <a:sym typeface="楷体_GB2312" pitchFamily="49" charset="-122"/>
              </a:rPr>
              <a:t>）</a:t>
            </a:r>
            <a:endParaRPr lang="zh-CN" altLang="en-US" sz="3000" dirty="0"/>
          </a:p>
          <a:p>
            <a:pPr lvl="2"/>
            <a:r>
              <a:rPr lang="zh-CN" altLang="en-US" sz="3000" dirty="0">
                <a:sym typeface="楷体_GB2312" pitchFamily="49" charset="-122"/>
              </a:rPr>
              <a:t>分类包括</a:t>
            </a:r>
            <a:r>
              <a:rPr lang="en-US" altLang="zh-CN" sz="3000" dirty="0">
                <a:sym typeface="楷体_GB2312" pitchFamily="49" charset="-122"/>
              </a:rPr>
              <a:t>CISC</a:t>
            </a:r>
            <a:r>
              <a:rPr lang="zh-CN" altLang="en-US" sz="3000" dirty="0">
                <a:sym typeface="楷体_GB2312" pitchFamily="49" charset="-122"/>
              </a:rPr>
              <a:t>、</a:t>
            </a:r>
            <a:r>
              <a:rPr lang="en-US" altLang="zh-CN" sz="3000" dirty="0">
                <a:sym typeface="楷体_GB2312" pitchFamily="49" charset="-122"/>
              </a:rPr>
              <a:t>RISC</a:t>
            </a:r>
            <a:r>
              <a:rPr lang="zh-CN" altLang="en-US" sz="3000" dirty="0">
                <a:sym typeface="楷体_GB2312" pitchFamily="49" charset="-122"/>
              </a:rPr>
              <a:t>、</a:t>
            </a:r>
            <a:r>
              <a:rPr lang="en-US" altLang="zh-CN" sz="3000" dirty="0">
                <a:sym typeface="楷体_GB2312" pitchFamily="49" charset="-122"/>
              </a:rPr>
              <a:t>VLIW</a:t>
            </a:r>
            <a:r>
              <a:rPr lang="zh-CN" altLang="en-US" sz="3000" dirty="0">
                <a:sym typeface="楷体_GB2312" pitchFamily="49" charset="-122"/>
              </a:rPr>
              <a:t>等</a:t>
            </a:r>
          </a:p>
          <a:p>
            <a:pPr lvl="2"/>
            <a:r>
              <a:rPr lang="zh-CN" altLang="en-US" sz="3000" dirty="0">
                <a:sym typeface="楷体_GB2312" pitchFamily="49" charset="-122"/>
              </a:rPr>
              <a:t>与处理器、</a:t>
            </a:r>
            <a:r>
              <a:rPr lang="en-US" altLang="zh-CN" sz="3000" dirty="0">
                <a:sym typeface="楷体_GB2312" pitchFamily="49" charset="-122"/>
              </a:rPr>
              <a:t>C</a:t>
            </a:r>
            <a:r>
              <a:rPr lang="zh-CN" altLang="en-US" sz="3000" dirty="0">
                <a:sym typeface="楷体_GB2312" pitchFamily="49" charset="-122"/>
              </a:rPr>
              <a:t>编译器、</a:t>
            </a:r>
            <a:r>
              <a:rPr lang="en-US" altLang="zh-CN" sz="3000" dirty="0">
                <a:sym typeface="楷体_GB2312" pitchFamily="49" charset="-122"/>
              </a:rPr>
              <a:t>OS</a:t>
            </a:r>
            <a:r>
              <a:rPr lang="zh-CN" altLang="en-US" sz="3000" dirty="0">
                <a:sym typeface="楷体_GB2312" pitchFamily="49" charset="-122"/>
              </a:rPr>
              <a:t>相关</a:t>
            </a:r>
            <a:endParaRPr lang="en-US" altLang="zh-CN" sz="3000" dirty="0">
              <a:sym typeface="楷体_GB2312" pitchFamily="49" charset="-122"/>
            </a:endParaRPr>
          </a:p>
          <a:p>
            <a:pPr lvl="1"/>
            <a:r>
              <a:rPr lang="zh-CN" altLang="en-US" sz="3000" dirty="0">
                <a:sym typeface="楷体_GB2312" pitchFamily="49" charset="-122"/>
              </a:rPr>
              <a:t>机器语言</a:t>
            </a:r>
            <a:endParaRPr lang="zh-CN" altLang="en-US" sz="3000" dirty="0"/>
          </a:p>
          <a:p>
            <a:pPr lvl="1"/>
            <a:r>
              <a:rPr lang="zh-CN" altLang="en-US" sz="3000" dirty="0">
                <a:sym typeface="楷体_GB2312" pitchFamily="49" charset="-122"/>
              </a:rPr>
              <a:t>汇编语言（</a:t>
            </a:r>
            <a:r>
              <a:rPr lang="en-US" altLang="zh-CN" sz="3000" dirty="0">
                <a:sym typeface="楷体_GB2312" pitchFamily="49" charset="-122"/>
              </a:rPr>
              <a:t>Assemble Language</a:t>
            </a:r>
            <a:r>
              <a:rPr lang="zh-CN" altLang="en-US" sz="3000" dirty="0">
                <a:sym typeface="楷体_GB2312" pitchFamily="49" charset="-122"/>
              </a:rPr>
              <a:t>）</a:t>
            </a:r>
            <a:endParaRPr lang="zh-CN" altLang="en-US" sz="3000" dirty="0"/>
          </a:p>
          <a:p>
            <a:pPr lvl="2"/>
            <a:endParaRPr lang="zh-CN" altLang="en-US" sz="3000" dirty="0">
              <a:sym typeface="楷体_GB2312"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962561">
            <a:extLst>
              <a:ext uri="{FF2B5EF4-FFF2-40B4-BE49-F238E27FC236}">
                <a16:creationId xmlns:a16="http://schemas.microsoft.com/office/drawing/2014/main" id="{C1A41958-DD23-4479-AC47-635F566D6444}"/>
              </a:ext>
            </a:extLst>
          </p:cNvPr>
          <p:cNvSpPr>
            <a:spLocks noGrp="1" noChangeArrowheads="1"/>
          </p:cNvSpPr>
          <p:nvPr>
            <p:ph type="title"/>
          </p:nvPr>
        </p:nvSpPr>
        <p:spPr>
          <a:xfrm>
            <a:off x="251520" y="121185"/>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grpSp>
        <p:nvGrpSpPr>
          <p:cNvPr id="67586" name="组合 962578">
            <a:extLst>
              <a:ext uri="{FF2B5EF4-FFF2-40B4-BE49-F238E27FC236}">
                <a16:creationId xmlns:a16="http://schemas.microsoft.com/office/drawing/2014/main" id="{704CE09A-647C-4BFF-9695-D4218F340189}"/>
              </a:ext>
            </a:extLst>
          </p:cNvPr>
          <p:cNvGrpSpPr>
            <a:grpSpLocks/>
          </p:cNvGrpSpPr>
          <p:nvPr/>
        </p:nvGrpSpPr>
        <p:grpSpPr bwMode="auto">
          <a:xfrm>
            <a:off x="838200" y="2057400"/>
            <a:ext cx="7696200" cy="3810000"/>
            <a:chOff x="720" y="1488"/>
            <a:chExt cx="4682" cy="2160"/>
          </a:xfrm>
        </p:grpSpPr>
        <p:sp>
          <p:nvSpPr>
            <p:cNvPr id="67587" name="下箭头 962562">
              <a:extLst>
                <a:ext uri="{FF2B5EF4-FFF2-40B4-BE49-F238E27FC236}">
                  <a16:creationId xmlns:a16="http://schemas.microsoft.com/office/drawing/2014/main" id="{58A6CD82-962C-466D-A241-0ED443CE45B4}"/>
                </a:ext>
              </a:extLst>
            </p:cNvPr>
            <p:cNvSpPr>
              <a:spLocks noChangeArrowheads="1"/>
            </p:cNvSpPr>
            <p:nvPr/>
          </p:nvSpPr>
          <p:spPr bwMode="auto">
            <a:xfrm>
              <a:off x="1920" y="1776"/>
              <a:ext cx="192" cy="720"/>
            </a:xfrm>
            <a:prstGeom prst="downArrow">
              <a:avLst>
                <a:gd name="adj1" fmla="val 50000"/>
                <a:gd name="adj2" fmla="val 9375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88" name="椭圆 962563">
              <a:extLst>
                <a:ext uri="{FF2B5EF4-FFF2-40B4-BE49-F238E27FC236}">
                  <a16:creationId xmlns:a16="http://schemas.microsoft.com/office/drawing/2014/main" id="{04D92D1E-45A2-40B4-9488-BF08DA67E8CD}"/>
                </a:ext>
              </a:extLst>
            </p:cNvPr>
            <p:cNvSpPr>
              <a:spLocks noChangeArrowheads="1"/>
            </p:cNvSpPr>
            <p:nvPr/>
          </p:nvSpPr>
          <p:spPr bwMode="auto">
            <a:xfrm>
              <a:off x="1920" y="2544"/>
              <a:ext cx="192"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89" name="上箭头 962564">
              <a:extLst>
                <a:ext uri="{FF2B5EF4-FFF2-40B4-BE49-F238E27FC236}">
                  <a16:creationId xmlns:a16="http://schemas.microsoft.com/office/drawing/2014/main" id="{5E819756-2A18-42BB-80DF-6B8C789C4A3D}"/>
                </a:ext>
              </a:extLst>
            </p:cNvPr>
            <p:cNvSpPr>
              <a:spLocks noChangeArrowheads="1"/>
            </p:cNvSpPr>
            <p:nvPr/>
          </p:nvSpPr>
          <p:spPr bwMode="auto">
            <a:xfrm>
              <a:off x="1920" y="2736"/>
              <a:ext cx="240" cy="576"/>
            </a:xfrm>
            <a:prstGeom prst="upArrow">
              <a:avLst>
                <a:gd name="adj1" fmla="val 50000"/>
                <a:gd name="adj2" fmla="val 60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0" name="文本框 962565">
              <a:extLst>
                <a:ext uri="{FF2B5EF4-FFF2-40B4-BE49-F238E27FC236}">
                  <a16:creationId xmlns:a16="http://schemas.microsoft.com/office/drawing/2014/main" id="{3281A9DE-D614-4E24-8B3D-659F04626BCA}"/>
                </a:ext>
              </a:extLst>
            </p:cNvPr>
            <p:cNvSpPr txBox="1">
              <a:spLocks noChangeArrowheads="1"/>
            </p:cNvSpPr>
            <p:nvPr/>
          </p:nvSpPr>
          <p:spPr bwMode="auto">
            <a:xfrm>
              <a:off x="1104" y="3312"/>
              <a:ext cx="1130" cy="336"/>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           </a:t>
              </a:r>
              <a:r>
                <a:rPr lang="en-US" altLang="zh-CN"/>
                <a:t>A</a:t>
              </a:r>
            </a:p>
          </p:txBody>
        </p:sp>
        <p:sp>
          <p:nvSpPr>
            <p:cNvPr id="67591" name="右箭头 962566">
              <a:extLst>
                <a:ext uri="{FF2B5EF4-FFF2-40B4-BE49-F238E27FC236}">
                  <a16:creationId xmlns:a16="http://schemas.microsoft.com/office/drawing/2014/main" id="{10AC6E3F-5B7C-4816-825D-973C62B1BD30}"/>
                </a:ext>
              </a:extLst>
            </p:cNvPr>
            <p:cNvSpPr>
              <a:spLocks noChangeArrowheads="1"/>
            </p:cNvSpPr>
            <p:nvPr/>
          </p:nvSpPr>
          <p:spPr bwMode="auto">
            <a:xfrm>
              <a:off x="2112" y="2496"/>
              <a:ext cx="824" cy="240"/>
            </a:xfrm>
            <a:prstGeom prst="rightArrow">
              <a:avLst>
                <a:gd name="adj1" fmla="val 50000"/>
                <a:gd name="adj2" fmla="val 8569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2" name="右箭头 962567">
              <a:extLst>
                <a:ext uri="{FF2B5EF4-FFF2-40B4-BE49-F238E27FC236}">
                  <a16:creationId xmlns:a16="http://schemas.microsoft.com/office/drawing/2014/main" id="{2A4D2CF7-F88B-46C4-A02C-BA0432F31AD0}"/>
                </a:ext>
              </a:extLst>
            </p:cNvPr>
            <p:cNvSpPr>
              <a:spLocks noChangeArrowheads="1"/>
            </p:cNvSpPr>
            <p:nvPr/>
          </p:nvSpPr>
          <p:spPr bwMode="auto">
            <a:xfrm>
              <a:off x="3648" y="2496"/>
              <a:ext cx="602" cy="192"/>
            </a:xfrm>
            <a:prstGeom prst="rightArrow">
              <a:avLst>
                <a:gd name="adj1" fmla="val 50000"/>
                <a:gd name="adj2" fmla="val 7825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3" name="文本框 962568">
              <a:extLst>
                <a:ext uri="{FF2B5EF4-FFF2-40B4-BE49-F238E27FC236}">
                  <a16:creationId xmlns:a16="http://schemas.microsoft.com/office/drawing/2014/main" id="{13E39AD3-E773-432C-B7F7-3EEBDD829276}"/>
                </a:ext>
              </a:extLst>
            </p:cNvPr>
            <p:cNvSpPr txBox="1">
              <a:spLocks noChangeArrowheads="1"/>
            </p:cNvSpPr>
            <p:nvPr/>
          </p:nvSpPr>
          <p:spPr bwMode="auto">
            <a:xfrm>
              <a:off x="4224" y="2400"/>
              <a:ext cx="1178" cy="336"/>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800" b="1">
                  <a:solidFill>
                    <a:srgbClr val="CCECFF"/>
                  </a:solidFill>
                  <a:ea typeface="楷体_GB2312" pitchFamily="49" charset="-122"/>
                </a:rPr>
                <a:t>操作数</a:t>
              </a:r>
            </a:p>
          </p:txBody>
        </p:sp>
        <p:grpSp>
          <p:nvGrpSpPr>
            <p:cNvPr id="67594" name="组合 962569">
              <a:extLst>
                <a:ext uri="{FF2B5EF4-FFF2-40B4-BE49-F238E27FC236}">
                  <a16:creationId xmlns:a16="http://schemas.microsoft.com/office/drawing/2014/main" id="{B6614B32-48FF-42A7-BF4D-40AF27F8CBFF}"/>
                </a:ext>
              </a:extLst>
            </p:cNvPr>
            <p:cNvGrpSpPr>
              <a:grpSpLocks/>
            </p:cNvGrpSpPr>
            <p:nvPr/>
          </p:nvGrpSpPr>
          <p:grpSpPr bwMode="auto">
            <a:xfrm>
              <a:off x="720" y="1488"/>
              <a:ext cx="1584" cy="288"/>
              <a:chOff x="720" y="1488"/>
              <a:chExt cx="1584" cy="288"/>
            </a:xfrm>
          </p:grpSpPr>
          <p:sp>
            <p:nvSpPr>
              <p:cNvPr id="67595" name="文本框 962570">
                <a:extLst>
                  <a:ext uri="{FF2B5EF4-FFF2-40B4-BE49-F238E27FC236}">
                    <a16:creationId xmlns:a16="http://schemas.microsoft.com/office/drawing/2014/main" id="{DDDDF111-E9BE-49DC-9C61-BAA1A675ADA2}"/>
                  </a:ext>
                </a:extLst>
              </p:cNvPr>
              <p:cNvSpPr txBox="1">
                <a:spLocks noChangeArrowheads="1"/>
              </p:cNvSpPr>
              <p:nvPr/>
            </p:nvSpPr>
            <p:spPr bwMode="auto">
              <a:xfrm>
                <a:off x="720" y="1488"/>
                <a:ext cx="1584" cy="288"/>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OP         X3          D</a:t>
                </a:r>
              </a:p>
            </p:txBody>
          </p:sp>
          <p:sp>
            <p:nvSpPr>
              <p:cNvPr id="67596" name="直接连接符 962571">
                <a:extLst>
                  <a:ext uri="{FF2B5EF4-FFF2-40B4-BE49-F238E27FC236}">
                    <a16:creationId xmlns:a16="http://schemas.microsoft.com/office/drawing/2014/main" id="{55AF13B2-30E8-4152-BE14-7BBD4F278E4D}"/>
                  </a:ext>
                </a:extLst>
              </p:cNvPr>
              <p:cNvSpPr>
                <a:spLocks noChangeShapeType="1"/>
              </p:cNvSpPr>
              <p:nvPr/>
            </p:nvSpPr>
            <p:spPr bwMode="auto">
              <a:xfrm>
                <a:off x="1152" y="148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直接连接符 962572">
                <a:extLst>
                  <a:ext uri="{FF2B5EF4-FFF2-40B4-BE49-F238E27FC236}">
                    <a16:creationId xmlns:a16="http://schemas.microsoft.com/office/drawing/2014/main" id="{3168F201-E9D9-4919-B569-B4D7A53A7A47}"/>
                  </a:ext>
                </a:extLst>
              </p:cNvPr>
              <p:cNvSpPr>
                <a:spLocks noChangeShapeType="1"/>
              </p:cNvSpPr>
              <p:nvPr/>
            </p:nvSpPr>
            <p:spPr bwMode="auto">
              <a:xfrm>
                <a:off x="1776" y="148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598" name="文本框 962573">
              <a:extLst>
                <a:ext uri="{FF2B5EF4-FFF2-40B4-BE49-F238E27FC236}">
                  <a16:creationId xmlns:a16="http://schemas.microsoft.com/office/drawing/2014/main" id="{CFD8302A-FD6E-4E95-BC93-16C7A1142972}"/>
                </a:ext>
              </a:extLst>
            </p:cNvPr>
            <p:cNvSpPr txBox="1">
              <a:spLocks noChangeArrowheads="1"/>
            </p:cNvSpPr>
            <p:nvPr/>
          </p:nvSpPr>
          <p:spPr bwMode="auto">
            <a:xfrm>
              <a:off x="1872" y="2496"/>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nvGrpSpPr>
            <p:cNvPr id="67599" name="组合 962574">
              <a:extLst>
                <a:ext uri="{FF2B5EF4-FFF2-40B4-BE49-F238E27FC236}">
                  <a16:creationId xmlns:a16="http://schemas.microsoft.com/office/drawing/2014/main" id="{61A4EF7E-D0AC-4EFA-9BFF-61ADD0F9BCD7}"/>
                </a:ext>
              </a:extLst>
            </p:cNvPr>
            <p:cNvGrpSpPr>
              <a:grpSpLocks/>
            </p:cNvGrpSpPr>
            <p:nvPr/>
          </p:nvGrpSpPr>
          <p:grpSpPr bwMode="auto">
            <a:xfrm>
              <a:off x="2928" y="2064"/>
              <a:ext cx="720" cy="1109"/>
              <a:chOff x="2928" y="2064"/>
              <a:chExt cx="720" cy="1109"/>
            </a:xfrm>
          </p:grpSpPr>
          <p:sp>
            <p:nvSpPr>
              <p:cNvPr id="67600" name="文本框 962575">
                <a:extLst>
                  <a:ext uri="{FF2B5EF4-FFF2-40B4-BE49-F238E27FC236}">
                    <a16:creationId xmlns:a16="http://schemas.microsoft.com/office/drawing/2014/main" id="{24469458-76ED-4501-858A-9002106653D2}"/>
                  </a:ext>
                </a:extLst>
              </p:cNvPr>
              <p:cNvSpPr txBox="1">
                <a:spLocks noChangeArrowheads="1"/>
              </p:cNvSpPr>
              <p:nvPr/>
            </p:nvSpPr>
            <p:spPr bwMode="auto">
              <a:xfrm>
                <a:off x="2928" y="2064"/>
                <a:ext cx="688" cy="1109"/>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r>
                  <a:rPr lang="en-US" altLang="zh-CN" sz="1000"/>
                  <a:t>            </a:t>
                </a:r>
                <a:r>
                  <a:rPr lang="en-US" altLang="zh-CN"/>
                  <a:t>S</a:t>
                </a:r>
              </a:p>
            </p:txBody>
          </p:sp>
          <p:sp>
            <p:nvSpPr>
              <p:cNvPr id="67601" name="直接连接符 962576">
                <a:extLst>
                  <a:ext uri="{FF2B5EF4-FFF2-40B4-BE49-F238E27FC236}">
                    <a16:creationId xmlns:a16="http://schemas.microsoft.com/office/drawing/2014/main" id="{93A6477A-AA29-429C-BCF0-D9DF8DBED6EE}"/>
                  </a:ext>
                </a:extLst>
              </p:cNvPr>
              <p:cNvSpPr>
                <a:spLocks noChangeShapeType="1"/>
              </p:cNvSpPr>
              <p:nvPr/>
            </p:nvSpPr>
            <p:spPr bwMode="auto">
              <a:xfrm>
                <a:off x="2928" y="240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直接连接符 962577">
                <a:extLst>
                  <a:ext uri="{FF2B5EF4-FFF2-40B4-BE49-F238E27FC236}">
                    <a16:creationId xmlns:a16="http://schemas.microsoft.com/office/drawing/2014/main" id="{CEB907B8-948E-4131-AF29-31CA358B7311}"/>
                  </a:ext>
                </a:extLst>
              </p:cNvPr>
              <p:cNvSpPr>
                <a:spLocks noChangeShapeType="1"/>
              </p:cNvSpPr>
              <p:nvPr/>
            </p:nvSpPr>
            <p:spPr bwMode="auto">
              <a:xfrm>
                <a:off x="2928" y="2736"/>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7603" name="矩形 962579">
            <a:extLst>
              <a:ext uri="{FF2B5EF4-FFF2-40B4-BE49-F238E27FC236}">
                <a16:creationId xmlns:a16="http://schemas.microsoft.com/office/drawing/2014/main" id="{C4FF1814-1059-4DE8-B63B-D5B792FFF64E}"/>
              </a:ext>
            </a:extLst>
          </p:cNvPr>
          <p:cNvSpPr>
            <a:spLocks noChangeArrowheads="1"/>
          </p:cNvSpPr>
          <p:nvPr/>
        </p:nvSpPr>
        <p:spPr bwMode="auto">
          <a:xfrm>
            <a:off x="6172200" y="2057400"/>
            <a:ext cx="215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accent2"/>
              </a:buClr>
              <a:buSzPct val="80000"/>
              <a:buFont typeface="Wingdings" panose="05000000000000000000" pitchFamily="2" charset="2"/>
              <a:buNone/>
            </a:pPr>
            <a:r>
              <a:rPr lang="en-US" altLang="zh-CN" sz="2800" b="1"/>
              <a:t>E=S=D+(A)</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963585">
            <a:extLst>
              <a:ext uri="{FF2B5EF4-FFF2-40B4-BE49-F238E27FC236}">
                <a16:creationId xmlns:a16="http://schemas.microsoft.com/office/drawing/2014/main" id="{20F9EEEE-D28A-4EDD-93D7-117517EBAAB3}"/>
              </a:ext>
            </a:extLst>
          </p:cNvPr>
          <p:cNvSpPr>
            <a:spLocks noGrp="1" noChangeArrowheads="1"/>
          </p:cNvSpPr>
          <p:nvPr>
            <p:ph type="title"/>
          </p:nvPr>
        </p:nvSpPr>
        <p:spPr>
          <a:xfrm>
            <a:off x="251520"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8610" name="文本占位符 963586">
            <a:extLst>
              <a:ext uri="{FF2B5EF4-FFF2-40B4-BE49-F238E27FC236}">
                <a16:creationId xmlns:a16="http://schemas.microsoft.com/office/drawing/2014/main" id="{4C0CC1AF-4A14-4238-BBD9-9DC2CD546465}"/>
              </a:ext>
            </a:extLst>
          </p:cNvPr>
          <p:cNvSpPr>
            <a:spLocks noGrp="1" noChangeArrowheads="1"/>
          </p:cNvSpPr>
          <p:nvPr>
            <p:ph idx="1"/>
          </p:nvPr>
        </p:nvSpPr>
        <p:spPr>
          <a:xfrm>
            <a:off x="685800" y="1905000"/>
            <a:ext cx="7772400" cy="4191000"/>
          </a:xfrm>
        </p:spPr>
        <p:txBody>
          <a:bodyPr/>
          <a:lstStyle/>
          <a:p>
            <a:pPr algn="just">
              <a:lnSpc>
                <a:spcPct val="90000"/>
              </a:lnSpc>
            </a:pPr>
            <a:r>
              <a:rPr lang="zh-CN" altLang="en-US" b="1">
                <a:solidFill>
                  <a:srgbClr val="993366"/>
                </a:solidFill>
                <a:latin typeface="楷体_GB2312" pitchFamily="49" charset="-122"/>
              </a:rPr>
              <a:t>复合寻址方式</a:t>
            </a:r>
          </a:p>
          <a:p>
            <a:pPr algn="just">
              <a:lnSpc>
                <a:spcPct val="90000"/>
              </a:lnSpc>
            </a:pPr>
            <a:r>
              <a:rPr lang="zh-CN" altLang="en-US" sz="2800"/>
              <a:t>        </a:t>
            </a:r>
            <a:r>
              <a:rPr lang="zh-CN" altLang="en-US" sz="2800" b="1"/>
              <a:t>复合寻址方式是把间接寻址方式同相对寻址方式或变址相结合而形成的寻址方式。它分为先间接方式与后间接方式两种。</a:t>
            </a:r>
          </a:p>
          <a:p>
            <a:pPr algn="just">
              <a:lnSpc>
                <a:spcPct val="90000"/>
              </a:lnSpc>
              <a:buFontTx/>
              <a:buNone/>
            </a:pPr>
            <a:r>
              <a:rPr lang="zh-CN" altLang="en-US" sz="2800" b="1">
                <a:solidFill>
                  <a:srgbClr val="993366"/>
                </a:solidFill>
              </a:rPr>
              <a:t>（</a:t>
            </a:r>
            <a:r>
              <a:rPr lang="en-US" altLang="zh-CN" sz="2800" b="1">
                <a:solidFill>
                  <a:srgbClr val="993366"/>
                </a:solidFill>
              </a:rPr>
              <a:t>1</a:t>
            </a:r>
            <a:r>
              <a:rPr lang="zh-CN" altLang="en-US" sz="2800" b="1">
                <a:solidFill>
                  <a:srgbClr val="993366"/>
                </a:solidFill>
              </a:rPr>
              <a:t>）变址间接式</a:t>
            </a:r>
          </a:p>
          <a:p>
            <a:pPr algn="just">
              <a:lnSpc>
                <a:spcPct val="90000"/>
              </a:lnSpc>
            </a:pPr>
            <a:r>
              <a:rPr lang="zh-CN" altLang="en-US" sz="2800" b="1"/>
              <a:t>         这种寻址方式是先把变址寄存器的内容</a:t>
            </a:r>
            <a:r>
              <a:rPr lang="en-US" altLang="zh-CN" sz="2800" b="1"/>
              <a:t>A</a:t>
            </a:r>
            <a:r>
              <a:rPr lang="zh-CN" altLang="en-US" sz="2800" b="1"/>
              <a:t>和形式地址</a:t>
            </a:r>
            <a:r>
              <a:rPr lang="en-US" altLang="zh-CN" sz="2800" b="1"/>
              <a:t>D</a:t>
            </a:r>
            <a:r>
              <a:rPr lang="zh-CN" altLang="en-US" sz="2800" b="1"/>
              <a:t>相加得</a:t>
            </a:r>
            <a:r>
              <a:rPr lang="en-US" altLang="zh-CN" sz="2800" b="1"/>
              <a:t>A+D</a:t>
            </a:r>
            <a:r>
              <a:rPr lang="zh-CN" altLang="en-US" sz="2800" b="1"/>
              <a:t>，然后间接寻址，求得操作数的有效地址。操作数的有效地址为</a:t>
            </a:r>
            <a:r>
              <a:rPr lang="en-US" altLang="zh-CN" sz="2800" b="1"/>
              <a:t>E=</a:t>
            </a:r>
            <a:r>
              <a:rPr lang="zh-CN" altLang="en-US" sz="2800" b="1"/>
              <a:t>（</a:t>
            </a:r>
            <a:r>
              <a:rPr lang="en-US" altLang="zh-CN" sz="2800" b="1"/>
              <a:t>A+D</a:t>
            </a:r>
            <a:r>
              <a:rPr lang="zh-CN" altLang="en-US" sz="2800" b="1"/>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964609">
            <a:extLst>
              <a:ext uri="{FF2B5EF4-FFF2-40B4-BE49-F238E27FC236}">
                <a16:creationId xmlns:a16="http://schemas.microsoft.com/office/drawing/2014/main" id="{01522519-36CE-42EA-A513-7D51BD61FAF9}"/>
              </a:ext>
            </a:extLst>
          </p:cNvPr>
          <p:cNvSpPr>
            <a:spLocks noGrp="1" noChangeArrowheads="1"/>
          </p:cNvSpPr>
          <p:nvPr>
            <p:ph type="title"/>
          </p:nvPr>
        </p:nvSpPr>
        <p:spPr>
          <a:xfrm>
            <a:off x="251520" y="76200"/>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9634" name="矩形 964619">
            <a:extLst>
              <a:ext uri="{FF2B5EF4-FFF2-40B4-BE49-F238E27FC236}">
                <a16:creationId xmlns:a16="http://schemas.microsoft.com/office/drawing/2014/main" id="{157A6F07-B7AE-4F25-A24A-B8C277B50590}"/>
              </a:ext>
            </a:extLst>
          </p:cNvPr>
          <p:cNvSpPr>
            <a:spLocks noChangeArrowheads="1"/>
          </p:cNvSpPr>
          <p:nvPr/>
        </p:nvSpPr>
        <p:spPr bwMode="auto">
          <a:xfrm>
            <a:off x="381000" y="5029200"/>
            <a:ext cx="8458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假设变址寄存器</a:t>
            </a:r>
            <a:r>
              <a:rPr lang="en-US" altLang="zh-CN" b="1">
                <a:ea typeface="楷体_GB2312" pitchFamily="49" charset="-122"/>
              </a:rPr>
              <a:t>A</a:t>
            </a:r>
            <a:r>
              <a:rPr lang="zh-CN" altLang="en-US" b="1">
                <a:ea typeface="楷体_GB2312" pitchFamily="49" charset="-122"/>
              </a:rPr>
              <a:t>的值为</a:t>
            </a:r>
            <a:r>
              <a:rPr lang="en-US" altLang="zh-CN" b="1">
                <a:ea typeface="楷体_GB2312" pitchFamily="49" charset="-122"/>
              </a:rPr>
              <a:t>0050H</a:t>
            </a:r>
            <a:r>
              <a:rPr lang="zh-CN" altLang="en-US" b="1">
                <a:ea typeface="楷体_GB2312" pitchFamily="49" charset="-122"/>
              </a:rPr>
              <a:t>，</a:t>
            </a:r>
            <a:r>
              <a:rPr lang="en-US" altLang="zh-CN" b="1">
                <a:ea typeface="楷体_GB2312" pitchFamily="49" charset="-122"/>
              </a:rPr>
              <a:t>D=1000H</a:t>
            </a:r>
            <a:r>
              <a:rPr lang="zh-CN" altLang="en-US" b="1">
                <a:ea typeface="楷体_GB2312" pitchFamily="49" charset="-122"/>
              </a:rPr>
              <a:t>，则有效地址</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A</a:t>
            </a:r>
            <a:r>
              <a:rPr lang="zh-CN" altLang="en-US" b="1">
                <a:ea typeface="楷体_GB2312" pitchFamily="49" charset="-122"/>
              </a:rPr>
              <a:t>）</a:t>
            </a:r>
            <a:r>
              <a:rPr lang="en-US" altLang="zh-CN" b="1">
                <a:ea typeface="楷体_GB2312" pitchFamily="49" charset="-122"/>
              </a:rPr>
              <a:t>+D</a:t>
            </a:r>
            <a:r>
              <a:rPr lang="zh-CN" altLang="en-US" b="1">
                <a:ea typeface="楷体_GB2312" pitchFamily="49" charset="-122"/>
              </a:rPr>
              <a:t>）</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0050H+1000H</a:t>
            </a:r>
            <a:r>
              <a:rPr lang="zh-CN" altLang="en-US" b="1">
                <a:ea typeface="楷体_GB2312" pitchFamily="49" charset="-122"/>
              </a:rPr>
              <a:t>）</a:t>
            </a:r>
            <a:r>
              <a:rPr lang="en-US" altLang="zh-CN" b="1">
                <a:ea typeface="楷体_GB2312" pitchFamily="49" charset="-122"/>
              </a:rPr>
              <a:t>=2345H</a:t>
            </a:r>
            <a:endParaRPr lang="en-US" altLang="zh-CN" b="1"/>
          </a:p>
          <a:p>
            <a:pPr algn="just" eaLnBrk="0" hangingPunct="0"/>
            <a:r>
              <a:rPr lang="en-US" altLang="zh-CN" b="1">
                <a:ea typeface="楷体_GB2312" pitchFamily="49" charset="-122"/>
              </a:rPr>
              <a:t>     </a:t>
            </a:r>
            <a:r>
              <a:rPr lang="zh-CN" altLang="en-US" b="1">
                <a:ea typeface="楷体_GB2312" pitchFamily="49" charset="-122"/>
              </a:rPr>
              <a:t>操作数</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2000H</a:t>
            </a:r>
            <a:r>
              <a:rPr lang="zh-CN" altLang="en-US" b="1">
                <a:ea typeface="楷体_GB2312" pitchFamily="49" charset="-122"/>
              </a:rPr>
              <a:t>）</a:t>
            </a:r>
            <a:r>
              <a:rPr lang="en-US" altLang="zh-CN" b="1">
                <a:ea typeface="楷体_GB2312" pitchFamily="49" charset="-122"/>
              </a:rPr>
              <a:t>=2345H</a:t>
            </a:r>
            <a:endParaRPr lang="en-US" altLang="zh-CN" b="1"/>
          </a:p>
        </p:txBody>
      </p:sp>
      <p:grpSp>
        <p:nvGrpSpPr>
          <p:cNvPr id="69635" name="组合 964628">
            <a:extLst>
              <a:ext uri="{FF2B5EF4-FFF2-40B4-BE49-F238E27FC236}">
                <a16:creationId xmlns:a16="http://schemas.microsoft.com/office/drawing/2014/main" id="{05C938C1-9409-4B4A-A115-94A751F186D3}"/>
              </a:ext>
            </a:extLst>
          </p:cNvPr>
          <p:cNvGrpSpPr>
            <a:grpSpLocks/>
          </p:cNvGrpSpPr>
          <p:nvPr/>
        </p:nvGrpSpPr>
        <p:grpSpPr bwMode="auto">
          <a:xfrm>
            <a:off x="457200" y="1905000"/>
            <a:ext cx="8118475" cy="3017838"/>
            <a:chOff x="336" y="1440"/>
            <a:chExt cx="5114" cy="1901"/>
          </a:xfrm>
        </p:grpSpPr>
        <p:sp>
          <p:nvSpPr>
            <p:cNvPr id="69636" name="下箭头 964610">
              <a:extLst>
                <a:ext uri="{FF2B5EF4-FFF2-40B4-BE49-F238E27FC236}">
                  <a16:creationId xmlns:a16="http://schemas.microsoft.com/office/drawing/2014/main" id="{0AFF2B09-DC71-4223-846A-744D87F6CE32}"/>
                </a:ext>
              </a:extLst>
            </p:cNvPr>
            <p:cNvSpPr>
              <a:spLocks noChangeArrowheads="1"/>
            </p:cNvSpPr>
            <p:nvPr/>
          </p:nvSpPr>
          <p:spPr bwMode="auto">
            <a:xfrm>
              <a:off x="1920" y="1728"/>
              <a:ext cx="192" cy="432"/>
            </a:xfrm>
            <a:prstGeom prst="downArrow">
              <a:avLst>
                <a:gd name="adj1" fmla="val 50000"/>
                <a:gd name="adj2" fmla="val 5625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7" name="椭圆 964611">
              <a:extLst>
                <a:ext uri="{FF2B5EF4-FFF2-40B4-BE49-F238E27FC236}">
                  <a16:creationId xmlns:a16="http://schemas.microsoft.com/office/drawing/2014/main" id="{A1F5165B-93D3-4F5D-9DCB-EC0DA0DAB6BB}"/>
                </a:ext>
              </a:extLst>
            </p:cNvPr>
            <p:cNvSpPr>
              <a:spLocks noChangeArrowheads="1"/>
            </p:cNvSpPr>
            <p:nvPr/>
          </p:nvSpPr>
          <p:spPr bwMode="auto">
            <a:xfrm>
              <a:off x="1920" y="2160"/>
              <a:ext cx="192"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8" name="上箭头 964612">
              <a:extLst>
                <a:ext uri="{FF2B5EF4-FFF2-40B4-BE49-F238E27FC236}">
                  <a16:creationId xmlns:a16="http://schemas.microsoft.com/office/drawing/2014/main" id="{D744CEBB-D9CB-43BA-AF0E-11B63DE39894}"/>
                </a:ext>
              </a:extLst>
            </p:cNvPr>
            <p:cNvSpPr>
              <a:spLocks noChangeArrowheads="1"/>
            </p:cNvSpPr>
            <p:nvPr/>
          </p:nvSpPr>
          <p:spPr bwMode="auto">
            <a:xfrm>
              <a:off x="1920" y="2400"/>
              <a:ext cx="192" cy="727"/>
            </a:xfrm>
            <a:prstGeom prst="upArrow">
              <a:avLst>
                <a:gd name="adj1" fmla="val 50000"/>
                <a:gd name="adj2" fmla="val 94504"/>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9" name="文本框 964613">
              <a:extLst>
                <a:ext uri="{FF2B5EF4-FFF2-40B4-BE49-F238E27FC236}">
                  <a16:creationId xmlns:a16="http://schemas.microsoft.com/office/drawing/2014/main" id="{147CCFCC-845C-48A2-97D3-09D2F917AB24}"/>
                </a:ext>
              </a:extLst>
            </p:cNvPr>
            <p:cNvSpPr txBox="1">
              <a:spLocks noChangeArrowheads="1"/>
            </p:cNvSpPr>
            <p:nvPr/>
          </p:nvSpPr>
          <p:spPr bwMode="auto">
            <a:xfrm>
              <a:off x="1632" y="3120"/>
              <a:ext cx="602" cy="221"/>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2000"/>
                <a:t>A </a:t>
              </a:r>
            </a:p>
          </p:txBody>
        </p:sp>
        <p:sp>
          <p:nvSpPr>
            <p:cNvPr id="69640" name="右箭头 964614">
              <a:extLst>
                <a:ext uri="{FF2B5EF4-FFF2-40B4-BE49-F238E27FC236}">
                  <a16:creationId xmlns:a16="http://schemas.microsoft.com/office/drawing/2014/main" id="{4EAE033D-0D30-41FF-98C0-2B636B858C7F}"/>
                </a:ext>
              </a:extLst>
            </p:cNvPr>
            <p:cNvSpPr>
              <a:spLocks noChangeArrowheads="1"/>
            </p:cNvSpPr>
            <p:nvPr/>
          </p:nvSpPr>
          <p:spPr bwMode="auto">
            <a:xfrm>
              <a:off x="2112" y="2160"/>
              <a:ext cx="824" cy="179"/>
            </a:xfrm>
            <a:prstGeom prst="rightArrow">
              <a:avLst>
                <a:gd name="adj1" fmla="val 50000"/>
                <a:gd name="adj2" fmla="val 1148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1" name="左弧形箭头 964615">
              <a:extLst>
                <a:ext uri="{FF2B5EF4-FFF2-40B4-BE49-F238E27FC236}">
                  <a16:creationId xmlns:a16="http://schemas.microsoft.com/office/drawing/2014/main" id="{C101E362-7C85-4315-A0DB-1679DD35C384}"/>
                </a:ext>
              </a:extLst>
            </p:cNvPr>
            <p:cNvSpPr>
              <a:spLocks noChangeArrowheads="1"/>
            </p:cNvSpPr>
            <p:nvPr/>
          </p:nvSpPr>
          <p:spPr bwMode="auto">
            <a:xfrm>
              <a:off x="2784" y="2400"/>
              <a:ext cx="144" cy="500"/>
            </a:xfrm>
            <a:prstGeom prst="curvedRightArrow">
              <a:avLst>
                <a:gd name="adj1" fmla="val 69444"/>
                <a:gd name="adj2" fmla="val 138889"/>
                <a:gd name="adj3" fmla="val 332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2" name="文本框 964616">
              <a:extLst>
                <a:ext uri="{FF2B5EF4-FFF2-40B4-BE49-F238E27FC236}">
                  <a16:creationId xmlns:a16="http://schemas.microsoft.com/office/drawing/2014/main" id="{B7F7EB94-439F-46FA-BE23-6DAC338C43B1}"/>
                </a:ext>
              </a:extLst>
            </p:cNvPr>
            <p:cNvSpPr txBox="1">
              <a:spLocks noChangeArrowheads="1"/>
            </p:cNvSpPr>
            <p:nvPr/>
          </p:nvSpPr>
          <p:spPr bwMode="auto">
            <a:xfrm>
              <a:off x="2976" y="2064"/>
              <a:ext cx="688" cy="1108"/>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200"/>
                <a:t>        </a:t>
              </a:r>
              <a:r>
                <a:rPr lang="en-US" altLang="zh-CN"/>
                <a:t>N</a:t>
              </a:r>
            </a:p>
            <a:p>
              <a:pPr algn="just" eaLnBrk="0" hangingPunct="0"/>
              <a:endParaRPr lang="en-US" altLang="zh-CN"/>
            </a:p>
            <a:p>
              <a:pPr algn="just" eaLnBrk="0" hangingPunct="0"/>
              <a:endParaRPr lang="en-US" altLang="zh-CN" sz="1200"/>
            </a:p>
            <a:p>
              <a:pPr algn="just" eaLnBrk="0" hangingPunct="0"/>
              <a:r>
                <a:rPr lang="en-US" altLang="zh-CN"/>
                <a:t>     S</a:t>
              </a:r>
            </a:p>
          </p:txBody>
        </p:sp>
        <p:sp>
          <p:nvSpPr>
            <p:cNvPr id="69643" name="右箭头 964617">
              <a:extLst>
                <a:ext uri="{FF2B5EF4-FFF2-40B4-BE49-F238E27FC236}">
                  <a16:creationId xmlns:a16="http://schemas.microsoft.com/office/drawing/2014/main" id="{6EA4F9EF-0A6E-4002-A8F6-58DC74094E93}"/>
                </a:ext>
              </a:extLst>
            </p:cNvPr>
            <p:cNvSpPr>
              <a:spLocks noChangeArrowheads="1"/>
            </p:cNvSpPr>
            <p:nvPr/>
          </p:nvSpPr>
          <p:spPr bwMode="auto">
            <a:xfrm>
              <a:off x="3696" y="2496"/>
              <a:ext cx="602" cy="226"/>
            </a:xfrm>
            <a:prstGeom prst="rightArrow">
              <a:avLst>
                <a:gd name="adj1" fmla="val 50000"/>
                <a:gd name="adj2" fmla="val 6648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4" name="文本框 964618">
              <a:extLst>
                <a:ext uri="{FF2B5EF4-FFF2-40B4-BE49-F238E27FC236}">
                  <a16:creationId xmlns:a16="http://schemas.microsoft.com/office/drawing/2014/main" id="{8B8B8A31-2B9E-40B7-917A-A5C3FF69E5B1}"/>
                </a:ext>
              </a:extLst>
            </p:cNvPr>
            <p:cNvSpPr txBox="1">
              <a:spLocks noChangeArrowheads="1"/>
            </p:cNvSpPr>
            <p:nvPr/>
          </p:nvSpPr>
          <p:spPr bwMode="auto">
            <a:xfrm>
              <a:off x="4320" y="2496"/>
              <a:ext cx="1130" cy="288"/>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a:t>     </a:t>
              </a:r>
              <a:r>
                <a:rPr lang="zh-CN" altLang="en-US"/>
                <a:t>操作数</a:t>
              </a:r>
            </a:p>
          </p:txBody>
        </p:sp>
        <p:sp>
          <p:nvSpPr>
            <p:cNvPr id="69645" name="直接连接符 964620">
              <a:extLst>
                <a:ext uri="{FF2B5EF4-FFF2-40B4-BE49-F238E27FC236}">
                  <a16:creationId xmlns:a16="http://schemas.microsoft.com/office/drawing/2014/main" id="{BE32CE52-CA61-4F0D-98D7-9400A934DD5C}"/>
                </a:ext>
              </a:extLst>
            </p:cNvPr>
            <p:cNvSpPr>
              <a:spLocks noChangeShapeType="1"/>
            </p:cNvSpPr>
            <p:nvPr/>
          </p:nvSpPr>
          <p:spPr bwMode="auto">
            <a:xfrm>
              <a:off x="2976" y="240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直接连接符 964621">
              <a:extLst>
                <a:ext uri="{FF2B5EF4-FFF2-40B4-BE49-F238E27FC236}">
                  <a16:creationId xmlns:a16="http://schemas.microsoft.com/office/drawing/2014/main" id="{B1458AAD-E9D6-43A9-B7C1-30A15F700548}"/>
                </a:ext>
              </a:extLst>
            </p:cNvPr>
            <p:cNvSpPr>
              <a:spLocks noChangeShapeType="1"/>
            </p:cNvSpPr>
            <p:nvPr/>
          </p:nvSpPr>
          <p:spPr bwMode="auto">
            <a:xfrm>
              <a:off x="2976" y="264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直接连接符 964622">
              <a:extLst>
                <a:ext uri="{FF2B5EF4-FFF2-40B4-BE49-F238E27FC236}">
                  <a16:creationId xmlns:a16="http://schemas.microsoft.com/office/drawing/2014/main" id="{2BAC1F6D-9C56-4ACA-A839-F71253F438E8}"/>
                </a:ext>
              </a:extLst>
            </p:cNvPr>
            <p:cNvSpPr>
              <a:spLocks noChangeShapeType="1"/>
            </p:cNvSpPr>
            <p:nvPr/>
          </p:nvSpPr>
          <p:spPr bwMode="auto">
            <a:xfrm>
              <a:off x="2976" y="2928"/>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8" name="组合 964623">
              <a:extLst>
                <a:ext uri="{FF2B5EF4-FFF2-40B4-BE49-F238E27FC236}">
                  <a16:creationId xmlns:a16="http://schemas.microsoft.com/office/drawing/2014/main" id="{1FAD0152-139C-4F86-A092-B0419F67B4D5}"/>
                </a:ext>
              </a:extLst>
            </p:cNvPr>
            <p:cNvGrpSpPr>
              <a:grpSpLocks/>
            </p:cNvGrpSpPr>
            <p:nvPr/>
          </p:nvGrpSpPr>
          <p:grpSpPr bwMode="auto">
            <a:xfrm>
              <a:off x="336" y="1440"/>
              <a:ext cx="2002" cy="288"/>
              <a:chOff x="336" y="1440"/>
              <a:chExt cx="2002" cy="288"/>
            </a:xfrm>
          </p:grpSpPr>
          <p:sp>
            <p:nvSpPr>
              <p:cNvPr id="69649" name="文本框 964624">
                <a:extLst>
                  <a:ext uri="{FF2B5EF4-FFF2-40B4-BE49-F238E27FC236}">
                    <a16:creationId xmlns:a16="http://schemas.microsoft.com/office/drawing/2014/main" id="{62719DBF-B8B0-4D6D-8B88-2A6BB860D89D}"/>
                  </a:ext>
                </a:extLst>
              </p:cNvPr>
              <p:cNvSpPr txBox="1">
                <a:spLocks noChangeArrowheads="1"/>
              </p:cNvSpPr>
              <p:nvPr/>
            </p:nvSpPr>
            <p:spPr bwMode="auto">
              <a:xfrm>
                <a:off x="336" y="1440"/>
                <a:ext cx="2002" cy="288"/>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b="1"/>
                  <a:t>OP          X3            D</a:t>
                </a:r>
              </a:p>
            </p:txBody>
          </p:sp>
          <p:sp>
            <p:nvSpPr>
              <p:cNvPr id="69650" name="直接连接符 964625">
                <a:extLst>
                  <a:ext uri="{FF2B5EF4-FFF2-40B4-BE49-F238E27FC236}">
                    <a16:creationId xmlns:a16="http://schemas.microsoft.com/office/drawing/2014/main" id="{BCF9C019-0712-4B1D-AF80-EB82A204A333}"/>
                  </a:ext>
                </a:extLst>
              </p:cNvPr>
              <p:cNvSpPr>
                <a:spLocks noChangeShapeType="1"/>
              </p:cNvSpPr>
              <p:nvPr/>
            </p:nvSpPr>
            <p:spPr bwMode="auto">
              <a:xfrm>
                <a:off x="864" y="144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直接连接符 964626">
                <a:extLst>
                  <a:ext uri="{FF2B5EF4-FFF2-40B4-BE49-F238E27FC236}">
                    <a16:creationId xmlns:a16="http://schemas.microsoft.com/office/drawing/2014/main" id="{CBDDC1A9-E470-4B1E-8ECF-6384385B1B3B}"/>
                  </a:ext>
                </a:extLst>
              </p:cNvPr>
              <p:cNvSpPr>
                <a:spLocks noChangeShapeType="1"/>
              </p:cNvSpPr>
              <p:nvPr/>
            </p:nvSpPr>
            <p:spPr bwMode="auto">
              <a:xfrm>
                <a:off x="1632" y="144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2" name="文本框 964627">
              <a:extLst>
                <a:ext uri="{FF2B5EF4-FFF2-40B4-BE49-F238E27FC236}">
                  <a16:creationId xmlns:a16="http://schemas.microsoft.com/office/drawing/2014/main" id="{0C8426DF-C5B9-467C-BE12-6DFBFE5F69D6}"/>
                </a:ext>
              </a:extLst>
            </p:cNvPr>
            <p:cNvSpPr txBox="1">
              <a:spLocks noChangeArrowheads="1"/>
            </p:cNvSpPr>
            <p:nvPr/>
          </p:nvSpPr>
          <p:spPr bwMode="auto">
            <a:xfrm>
              <a:off x="1872"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965633">
            <a:extLst>
              <a:ext uri="{FF2B5EF4-FFF2-40B4-BE49-F238E27FC236}">
                <a16:creationId xmlns:a16="http://schemas.microsoft.com/office/drawing/2014/main" id="{135DBB5B-783C-4C80-A4EE-034CBD89DD00}"/>
              </a:ext>
            </a:extLst>
          </p:cNvPr>
          <p:cNvSpPr>
            <a:spLocks noGrp="1" noChangeArrowheads="1"/>
          </p:cNvSpPr>
          <p:nvPr>
            <p:ph type="title"/>
          </p:nvPr>
        </p:nvSpPr>
        <p:spPr>
          <a:xfrm>
            <a:off x="32352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0658" name="文本占位符 965634">
            <a:extLst>
              <a:ext uri="{FF2B5EF4-FFF2-40B4-BE49-F238E27FC236}">
                <a16:creationId xmlns:a16="http://schemas.microsoft.com/office/drawing/2014/main" id="{F3F3C9AD-90B0-4753-B262-AF3A8DF4FD84}"/>
              </a:ext>
            </a:extLst>
          </p:cNvPr>
          <p:cNvSpPr>
            <a:spLocks noGrp="1" noChangeArrowheads="1"/>
          </p:cNvSpPr>
          <p:nvPr>
            <p:ph idx="1"/>
          </p:nvPr>
        </p:nvSpPr>
        <p:spPr>
          <a:xfrm>
            <a:off x="457200" y="1806575"/>
            <a:ext cx="8229600" cy="4319588"/>
          </a:xfrm>
        </p:spPr>
        <p:txBody>
          <a:bodyPr/>
          <a:lstStyle/>
          <a:p>
            <a:pPr algn="just">
              <a:buFontTx/>
              <a:buNone/>
            </a:pPr>
            <a:r>
              <a:rPr lang="zh-CN" altLang="en-US" b="1">
                <a:solidFill>
                  <a:srgbClr val="993366"/>
                </a:solidFill>
              </a:rPr>
              <a:t>（</a:t>
            </a:r>
            <a:r>
              <a:rPr lang="en-US" altLang="zh-CN" b="1">
                <a:solidFill>
                  <a:srgbClr val="993366"/>
                </a:solidFill>
              </a:rPr>
              <a:t>2</a:t>
            </a:r>
            <a:r>
              <a:rPr lang="zh-CN" altLang="en-US" b="1">
                <a:solidFill>
                  <a:srgbClr val="993366"/>
                </a:solidFill>
              </a:rPr>
              <a:t>）间接变址式</a:t>
            </a:r>
          </a:p>
          <a:p>
            <a:pPr algn="just"/>
            <a:r>
              <a:rPr lang="zh-CN" altLang="en-US" b="1"/>
              <a:t>        这种寻址方式是先将形式地址取间接变换（</a:t>
            </a:r>
            <a:r>
              <a:rPr lang="en-US" altLang="zh-CN" b="1"/>
              <a:t>D</a:t>
            </a:r>
            <a:r>
              <a:rPr lang="zh-CN" altLang="en-US" b="1"/>
              <a:t>）</a:t>
            </a:r>
            <a:r>
              <a:rPr lang="en-US" altLang="zh-CN" b="1"/>
              <a:t>=N</a:t>
            </a:r>
            <a:r>
              <a:rPr lang="zh-CN" altLang="en-US" b="1"/>
              <a:t>然后把</a:t>
            </a:r>
            <a:r>
              <a:rPr lang="en-US" altLang="zh-CN" b="1"/>
              <a:t>N</a:t>
            </a:r>
            <a:r>
              <a:rPr lang="zh-CN" altLang="en-US" b="1"/>
              <a:t>和变址寄存器的内容</a:t>
            </a:r>
            <a:r>
              <a:rPr lang="en-US" altLang="zh-CN" b="1"/>
              <a:t>A</a:t>
            </a:r>
            <a:r>
              <a:rPr lang="zh-CN" altLang="en-US" b="1"/>
              <a:t>相加，即得操作数的有效地址。操作数的有效地址表达式为</a:t>
            </a:r>
            <a:r>
              <a:rPr lang="en-US" altLang="zh-CN" b="1"/>
              <a:t>E=A+</a:t>
            </a:r>
            <a:r>
              <a:rPr lang="zh-CN" altLang="en-US" b="1"/>
              <a:t>（</a:t>
            </a:r>
            <a:r>
              <a:rPr lang="en-US" altLang="zh-CN" b="1"/>
              <a:t>D</a:t>
            </a:r>
            <a:r>
              <a:rPr lang="zh-CN" altLang="en-US" b="1"/>
              <a:t>）</a:t>
            </a:r>
            <a:r>
              <a:rPr lang="en-US" altLang="zh-CN" b="1"/>
              <a:t>=A+N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966657">
            <a:extLst>
              <a:ext uri="{FF2B5EF4-FFF2-40B4-BE49-F238E27FC236}">
                <a16:creationId xmlns:a16="http://schemas.microsoft.com/office/drawing/2014/main" id="{B9669527-971D-4598-B88D-1115E4D57AFC}"/>
              </a:ext>
            </a:extLst>
          </p:cNvPr>
          <p:cNvSpPr>
            <a:spLocks noGrp="1" noChangeArrowheads="1"/>
          </p:cNvSpPr>
          <p:nvPr>
            <p:ph type="title"/>
          </p:nvPr>
        </p:nvSpPr>
        <p:spPr>
          <a:xfrm>
            <a:off x="179512" y="76617"/>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966659" name="内容占位符 966658">
            <a:extLst>
              <a:ext uri="{FF2B5EF4-FFF2-40B4-BE49-F238E27FC236}">
                <a16:creationId xmlns:a16="http://schemas.microsoft.com/office/drawing/2014/main" id="{3EF8B43B-A300-4236-84E5-776756C9DD2B}"/>
              </a:ext>
            </a:extLst>
          </p:cNvPr>
          <p:cNvSpPr>
            <a:spLocks noGrp="1" noChangeArrowheads="1"/>
          </p:cNvSpPr>
          <p:nvPr>
            <p:ph idx="1"/>
          </p:nvPr>
        </p:nvSpPr>
        <p:spPr>
          <a:xfrm>
            <a:off x="457200" y="4343400"/>
            <a:ext cx="8305800" cy="1865313"/>
          </a:xfrm>
        </p:spPr>
        <p:txBody>
          <a:bodyPr/>
          <a:lstStyle/>
          <a:p>
            <a:pPr algn="just">
              <a:lnSpc>
                <a:spcPct val="90000"/>
              </a:lnSpc>
              <a:buFontTx/>
              <a:buNone/>
            </a:pPr>
            <a:r>
              <a:rPr lang="en-US" altLang="zh-CN" sz="2800"/>
              <a:t>         </a:t>
            </a:r>
            <a:r>
              <a:rPr lang="zh-CN" altLang="en-US" sz="2800" b="1"/>
              <a:t>假设变址寄存器</a:t>
            </a:r>
            <a:r>
              <a:rPr lang="en-US" altLang="zh-CN" sz="2800" b="1"/>
              <a:t>A</a:t>
            </a:r>
            <a:r>
              <a:rPr lang="zh-CN" altLang="en-US" sz="2800" b="1"/>
              <a:t>的值为</a:t>
            </a:r>
            <a:r>
              <a:rPr lang="en-US" altLang="zh-CN" sz="2800" b="1"/>
              <a:t>0050H</a:t>
            </a:r>
            <a:r>
              <a:rPr lang="zh-CN" altLang="en-US" sz="2800" b="1"/>
              <a:t>，</a:t>
            </a:r>
            <a:r>
              <a:rPr lang="en-US" altLang="zh-CN" sz="2800" b="1"/>
              <a:t>D=1000H</a:t>
            </a:r>
            <a:r>
              <a:rPr lang="zh-CN" altLang="en-US" sz="2800" b="1"/>
              <a:t>，</a:t>
            </a:r>
          </a:p>
          <a:p>
            <a:pPr algn="just">
              <a:lnSpc>
                <a:spcPct val="90000"/>
              </a:lnSpc>
              <a:buFontTx/>
              <a:buNone/>
            </a:pPr>
            <a:r>
              <a:rPr lang="zh-CN" altLang="en-US" sz="2800" b="1"/>
              <a:t>则有效地址</a:t>
            </a:r>
            <a:r>
              <a:rPr lang="en-US" altLang="zh-CN" sz="2800" b="1"/>
              <a:t>=A+</a:t>
            </a:r>
            <a:r>
              <a:rPr lang="zh-CN" altLang="en-US" sz="2800" b="1"/>
              <a:t>（</a:t>
            </a:r>
            <a:r>
              <a:rPr lang="en-US" altLang="zh-CN" sz="2800" b="1"/>
              <a:t>D</a:t>
            </a:r>
            <a:r>
              <a:rPr lang="zh-CN" altLang="en-US" sz="2800" b="1"/>
              <a:t>）</a:t>
            </a:r>
          </a:p>
          <a:p>
            <a:pPr algn="just">
              <a:lnSpc>
                <a:spcPct val="90000"/>
              </a:lnSpc>
              <a:buFontTx/>
              <a:buNone/>
            </a:pPr>
            <a:r>
              <a:rPr lang="zh-CN" altLang="en-US" sz="2800" b="1"/>
              <a:t>                  </a:t>
            </a:r>
            <a:r>
              <a:rPr lang="en-US" altLang="zh-CN" sz="2800" b="1"/>
              <a:t>=0050H+</a:t>
            </a:r>
            <a:r>
              <a:rPr lang="zh-CN" altLang="en-US" sz="2800" b="1"/>
              <a:t>（</a:t>
            </a:r>
            <a:r>
              <a:rPr lang="en-US" altLang="zh-CN" sz="2800" b="1"/>
              <a:t>1000H</a:t>
            </a:r>
            <a:r>
              <a:rPr lang="zh-CN" altLang="en-US" sz="2800" b="1"/>
              <a:t>）</a:t>
            </a:r>
            <a:r>
              <a:rPr lang="en-US" altLang="zh-CN" sz="2800" b="1"/>
              <a:t>=0050+2000 =2050H          </a:t>
            </a:r>
          </a:p>
          <a:p>
            <a:pPr algn="just">
              <a:lnSpc>
                <a:spcPct val="90000"/>
              </a:lnSpc>
              <a:buFontTx/>
              <a:buNone/>
            </a:pPr>
            <a:r>
              <a:rPr lang="zh-CN" altLang="en-US" sz="2800" b="1"/>
              <a:t>操作数</a:t>
            </a:r>
            <a:r>
              <a:rPr lang="en-US" altLang="zh-CN" sz="2800" b="1"/>
              <a:t>=</a:t>
            </a:r>
            <a:r>
              <a:rPr lang="zh-CN" altLang="en-US" sz="2800" b="1"/>
              <a:t>（</a:t>
            </a:r>
            <a:r>
              <a:rPr lang="en-US" altLang="zh-CN" sz="2800" b="1"/>
              <a:t>2050H</a:t>
            </a:r>
            <a:r>
              <a:rPr lang="zh-CN" altLang="en-US" sz="2800" b="1"/>
              <a:t>）</a:t>
            </a:r>
            <a:r>
              <a:rPr lang="en-US" altLang="zh-CN" sz="2800" b="1"/>
              <a:t>=3456H</a:t>
            </a:r>
          </a:p>
        </p:txBody>
      </p:sp>
      <p:grpSp>
        <p:nvGrpSpPr>
          <p:cNvPr id="71683" name="组合 966677">
            <a:extLst>
              <a:ext uri="{FF2B5EF4-FFF2-40B4-BE49-F238E27FC236}">
                <a16:creationId xmlns:a16="http://schemas.microsoft.com/office/drawing/2014/main" id="{EFBB735C-3A01-4E45-9CAB-5F03BA4CFE3A}"/>
              </a:ext>
            </a:extLst>
          </p:cNvPr>
          <p:cNvGrpSpPr>
            <a:grpSpLocks/>
          </p:cNvGrpSpPr>
          <p:nvPr/>
        </p:nvGrpSpPr>
        <p:grpSpPr bwMode="auto">
          <a:xfrm>
            <a:off x="762000" y="2057400"/>
            <a:ext cx="7280275" cy="2216150"/>
            <a:chOff x="768" y="1392"/>
            <a:chExt cx="4586" cy="1396"/>
          </a:xfrm>
        </p:grpSpPr>
        <p:sp>
          <p:nvSpPr>
            <p:cNvPr id="71684" name="任意多边形 966659">
              <a:extLst>
                <a:ext uri="{FF2B5EF4-FFF2-40B4-BE49-F238E27FC236}">
                  <a16:creationId xmlns:a16="http://schemas.microsoft.com/office/drawing/2014/main" id="{B376175B-9749-4C80-A62A-75C23E8BD0F0}"/>
                </a:ext>
              </a:extLst>
            </p:cNvPr>
            <p:cNvSpPr>
              <a:spLocks noChangeArrowheads="1"/>
            </p:cNvSpPr>
            <p:nvPr/>
          </p:nvSpPr>
          <p:spPr bwMode="auto">
            <a:xfrm flipV="1">
              <a:off x="2736" y="1680"/>
              <a:ext cx="344" cy="326"/>
            </a:xfrm>
            <a:custGeom>
              <a:avLst/>
              <a:gdLst>
                <a:gd name="T0" fmla="*/ 21600 w 21600"/>
                <a:gd name="T1" fmla="*/ 6079 h 21600"/>
                <a:gd name="T2" fmla="*/ 15538 w 21600"/>
                <a:gd name="T3" fmla="*/ 0 h 21600"/>
                <a:gd name="T4" fmla="*/ 15538 w 21600"/>
                <a:gd name="T5" fmla="*/ 3365 h 21600"/>
                <a:gd name="T6" fmla="*/ 12427 w 21600"/>
                <a:gd name="T7" fmla="*/ 3365 h 21600"/>
                <a:gd name="T8" fmla="*/ 0 w 21600"/>
                <a:gd name="T9" fmla="*/ 12158 h 21600"/>
                <a:gd name="T10" fmla="*/ 0 w 21600"/>
                <a:gd name="T11" fmla="*/ 21600 h 21600"/>
                <a:gd name="T12" fmla="*/ 5548 w 21600"/>
                <a:gd name="T13" fmla="*/ 21600 h 21600"/>
                <a:gd name="T14" fmla="*/ 5548 w 21600"/>
                <a:gd name="T15" fmla="*/ 12158 h 21600"/>
                <a:gd name="T16" fmla="*/ 12427 w 21600"/>
                <a:gd name="T17" fmla="*/ 8793 h 21600"/>
                <a:gd name="T18" fmla="*/ 15538 w 21600"/>
                <a:gd name="T19" fmla="*/ 8793 h 21600"/>
                <a:gd name="T20" fmla="*/ 15538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538" y="0"/>
                  </a:lnTo>
                  <a:lnTo>
                    <a:pt x="15538" y="3365"/>
                  </a:lnTo>
                  <a:lnTo>
                    <a:pt x="12427" y="3365"/>
                  </a:lnTo>
                  <a:cubicBezTo>
                    <a:pt x="5564" y="3365"/>
                    <a:pt x="0" y="7302"/>
                    <a:pt x="0" y="12158"/>
                  </a:cubicBezTo>
                  <a:lnTo>
                    <a:pt x="0" y="21600"/>
                  </a:lnTo>
                  <a:lnTo>
                    <a:pt x="5548" y="21600"/>
                  </a:lnTo>
                  <a:lnTo>
                    <a:pt x="5548" y="12158"/>
                  </a:lnTo>
                  <a:cubicBezTo>
                    <a:pt x="5548" y="10300"/>
                    <a:pt x="8628" y="8793"/>
                    <a:pt x="12427" y="8793"/>
                  </a:cubicBezTo>
                  <a:lnTo>
                    <a:pt x="15538" y="8793"/>
                  </a:lnTo>
                  <a:lnTo>
                    <a:pt x="15538"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5" name="椭圆 966660">
              <a:extLst>
                <a:ext uri="{FF2B5EF4-FFF2-40B4-BE49-F238E27FC236}">
                  <a16:creationId xmlns:a16="http://schemas.microsoft.com/office/drawing/2014/main" id="{C72336DE-59F7-439F-AD76-8957905BDDEB}"/>
                </a:ext>
              </a:extLst>
            </p:cNvPr>
            <p:cNvSpPr>
              <a:spLocks noChangeArrowheads="1"/>
            </p:cNvSpPr>
            <p:nvPr/>
          </p:nvSpPr>
          <p:spPr bwMode="auto">
            <a:xfrm>
              <a:off x="2256" y="2400"/>
              <a:ext cx="230" cy="178"/>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6" name="右箭头 966661">
              <a:extLst>
                <a:ext uri="{FF2B5EF4-FFF2-40B4-BE49-F238E27FC236}">
                  <a16:creationId xmlns:a16="http://schemas.microsoft.com/office/drawing/2014/main" id="{6A9BE91F-BD89-46C2-B266-69D4CB276C62}"/>
                </a:ext>
              </a:extLst>
            </p:cNvPr>
            <p:cNvSpPr>
              <a:spLocks noChangeArrowheads="1"/>
            </p:cNvSpPr>
            <p:nvPr/>
          </p:nvSpPr>
          <p:spPr bwMode="auto">
            <a:xfrm>
              <a:off x="2496" y="2400"/>
              <a:ext cx="576" cy="192"/>
            </a:xfrm>
            <a:prstGeom prst="rightArrow">
              <a:avLst>
                <a:gd name="adj1" fmla="val 50000"/>
                <a:gd name="adj2" fmla="val 75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7" name="文本框 966662">
              <a:extLst>
                <a:ext uri="{FF2B5EF4-FFF2-40B4-BE49-F238E27FC236}">
                  <a16:creationId xmlns:a16="http://schemas.microsoft.com/office/drawing/2014/main" id="{2278DCFB-AB22-43EE-BD19-F4C5942AA0F5}"/>
                </a:ext>
              </a:extLst>
            </p:cNvPr>
            <p:cNvSpPr txBox="1">
              <a:spLocks noChangeArrowheads="1"/>
            </p:cNvSpPr>
            <p:nvPr/>
          </p:nvSpPr>
          <p:spPr bwMode="auto">
            <a:xfrm>
              <a:off x="768" y="2352"/>
              <a:ext cx="938" cy="336"/>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a:t>A</a:t>
              </a:r>
            </a:p>
          </p:txBody>
        </p:sp>
        <p:sp>
          <p:nvSpPr>
            <p:cNvPr id="71688" name="右箭头 966663">
              <a:extLst>
                <a:ext uri="{FF2B5EF4-FFF2-40B4-BE49-F238E27FC236}">
                  <a16:creationId xmlns:a16="http://schemas.microsoft.com/office/drawing/2014/main" id="{BB69449D-214F-43AE-9582-4EF56E4FC9E9}"/>
                </a:ext>
              </a:extLst>
            </p:cNvPr>
            <p:cNvSpPr>
              <a:spLocks noChangeArrowheads="1"/>
            </p:cNvSpPr>
            <p:nvPr/>
          </p:nvSpPr>
          <p:spPr bwMode="auto">
            <a:xfrm>
              <a:off x="3936" y="2352"/>
              <a:ext cx="602" cy="179"/>
            </a:xfrm>
            <a:prstGeom prst="rightArrow">
              <a:avLst>
                <a:gd name="adj1" fmla="val 50000"/>
                <a:gd name="adj2" fmla="val 83938"/>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9" name="文本框 966664">
              <a:extLst>
                <a:ext uri="{FF2B5EF4-FFF2-40B4-BE49-F238E27FC236}">
                  <a16:creationId xmlns:a16="http://schemas.microsoft.com/office/drawing/2014/main" id="{D4F1F3CD-93FF-4A7C-B5C6-607A10F20E7F}"/>
                </a:ext>
              </a:extLst>
            </p:cNvPr>
            <p:cNvSpPr txBox="1">
              <a:spLocks noChangeArrowheads="1"/>
            </p:cNvSpPr>
            <p:nvPr/>
          </p:nvSpPr>
          <p:spPr bwMode="auto">
            <a:xfrm>
              <a:off x="4512" y="2304"/>
              <a:ext cx="842" cy="288"/>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solidFill>
                    <a:srgbClr val="CCECFF"/>
                  </a:solidFill>
                </a:rPr>
                <a:t>  </a:t>
              </a:r>
              <a:r>
                <a:rPr lang="zh-CN" altLang="en-US" sz="2000" b="1">
                  <a:solidFill>
                    <a:srgbClr val="CCECFF"/>
                  </a:solidFill>
                </a:rPr>
                <a:t>操作数</a:t>
              </a:r>
            </a:p>
          </p:txBody>
        </p:sp>
        <p:sp>
          <p:nvSpPr>
            <p:cNvPr id="71690" name="左弧形箭头 966665">
              <a:extLst>
                <a:ext uri="{FF2B5EF4-FFF2-40B4-BE49-F238E27FC236}">
                  <a16:creationId xmlns:a16="http://schemas.microsoft.com/office/drawing/2014/main" id="{EA7A0BEA-A79C-4840-8326-7F41059AE2EE}"/>
                </a:ext>
              </a:extLst>
            </p:cNvPr>
            <p:cNvSpPr>
              <a:spLocks noChangeArrowheads="1"/>
            </p:cNvSpPr>
            <p:nvPr/>
          </p:nvSpPr>
          <p:spPr bwMode="auto">
            <a:xfrm rot="3891324">
              <a:off x="2470" y="1763"/>
              <a:ext cx="288" cy="812"/>
            </a:xfrm>
            <a:prstGeom prst="curvedRightArrow">
              <a:avLst>
                <a:gd name="adj1" fmla="val 56389"/>
                <a:gd name="adj2" fmla="val 112778"/>
                <a:gd name="adj3" fmla="val 33292"/>
              </a:avLst>
            </a:prstGeom>
            <a:solidFill>
              <a:schemeClr val="hlink"/>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1" name="右箭头 966666">
              <a:extLst>
                <a:ext uri="{FF2B5EF4-FFF2-40B4-BE49-F238E27FC236}">
                  <a16:creationId xmlns:a16="http://schemas.microsoft.com/office/drawing/2014/main" id="{75BD8F8A-2D7C-4187-A95E-F3A612F91D3D}"/>
                </a:ext>
              </a:extLst>
            </p:cNvPr>
            <p:cNvSpPr>
              <a:spLocks noChangeArrowheads="1"/>
            </p:cNvSpPr>
            <p:nvPr/>
          </p:nvSpPr>
          <p:spPr bwMode="auto">
            <a:xfrm>
              <a:off x="1728" y="2400"/>
              <a:ext cx="528" cy="192"/>
            </a:xfrm>
            <a:prstGeom prst="rightArrow">
              <a:avLst>
                <a:gd name="adj1" fmla="val 50000"/>
                <a:gd name="adj2" fmla="val 68750"/>
              </a:avLst>
            </a:prstGeom>
            <a:solidFill>
              <a:schemeClr val="hlink"/>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1692" name="组合 966667">
              <a:extLst>
                <a:ext uri="{FF2B5EF4-FFF2-40B4-BE49-F238E27FC236}">
                  <a16:creationId xmlns:a16="http://schemas.microsoft.com/office/drawing/2014/main" id="{E0F131A2-C777-43B6-B3B1-9CB168F4AE8C}"/>
                </a:ext>
              </a:extLst>
            </p:cNvPr>
            <p:cNvGrpSpPr>
              <a:grpSpLocks/>
            </p:cNvGrpSpPr>
            <p:nvPr/>
          </p:nvGrpSpPr>
          <p:grpSpPr bwMode="auto">
            <a:xfrm>
              <a:off x="3072" y="1680"/>
              <a:ext cx="832" cy="1108"/>
              <a:chOff x="3072" y="1680"/>
              <a:chExt cx="832" cy="1108"/>
            </a:xfrm>
          </p:grpSpPr>
          <p:sp>
            <p:nvSpPr>
              <p:cNvPr id="71693" name="文本框 966668">
                <a:extLst>
                  <a:ext uri="{FF2B5EF4-FFF2-40B4-BE49-F238E27FC236}">
                    <a16:creationId xmlns:a16="http://schemas.microsoft.com/office/drawing/2014/main" id="{624F656C-9914-4435-A968-143B44E2A453}"/>
                  </a:ext>
                </a:extLst>
              </p:cNvPr>
              <p:cNvSpPr txBox="1">
                <a:spLocks noChangeArrowheads="1"/>
              </p:cNvSpPr>
              <p:nvPr/>
            </p:nvSpPr>
            <p:spPr bwMode="auto">
              <a:xfrm>
                <a:off x="3072" y="1680"/>
                <a:ext cx="832" cy="1108"/>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1800"/>
                  <a:t>N</a:t>
                </a:r>
              </a:p>
              <a:p>
                <a:pPr algn="just" eaLnBrk="0" hangingPunct="0"/>
                <a:endParaRPr lang="en-US" altLang="zh-CN" sz="1800"/>
              </a:p>
              <a:p>
                <a:pPr algn="just" eaLnBrk="0" hangingPunct="0"/>
                <a:r>
                  <a:rPr lang="en-US" altLang="zh-CN" sz="1800"/>
                  <a:t>     </a:t>
                </a:r>
              </a:p>
              <a:p>
                <a:pPr algn="just" eaLnBrk="0" hangingPunct="0"/>
                <a:r>
                  <a:rPr lang="en-US" altLang="zh-CN" sz="1800"/>
                  <a:t>       S</a:t>
                </a:r>
              </a:p>
              <a:p>
                <a:pPr algn="just" eaLnBrk="0" hangingPunct="0"/>
                <a:endParaRPr lang="en-US" altLang="zh-CN" sz="1800"/>
              </a:p>
            </p:txBody>
          </p:sp>
          <p:sp>
            <p:nvSpPr>
              <p:cNvPr id="71694" name="直接连接符 966669">
                <a:extLst>
                  <a:ext uri="{FF2B5EF4-FFF2-40B4-BE49-F238E27FC236}">
                    <a16:creationId xmlns:a16="http://schemas.microsoft.com/office/drawing/2014/main" id="{409948DB-2952-4D7A-BB9F-0C5CE044E66A}"/>
                  </a:ext>
                </a:extLst>
              </p:cNvPr>
              <p:cNvSpPr>
                <a:spLocks noChangeShapeType="1"/>
              </p:cNvSpPr>
              <p:nvPr/>
            </p:nvSpPr>
            <p:spPr bwMode="auto">
              <a:xfrm>
                <a:off x="3072" y="1920"/>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5" name="直接连接符 966670">
                <a:extLst>
                  <a:ext uri="{FF2B5EF4-FFF2-40B4-BE49-F238E27FC236}">
                    <a16:creationId xmlns:a16="http://schemas.microsoft.com/office/drawing/2014/main" id="{CDC6D7FF-E909-4DE3-A2F1-1877FA627071}"/>
                  </a:ext>
                </a:extLst>
              </p:cNvPr>
              <p:cNvSpPr>
                <a:spLocks noChangeShapeType="1"/>
              </p:cNvSpPr>
              <p:nvPr/>
            </p:nvSpPr>
            <p:spPr bwMode="auto">
              <a:xfrm>
                <a:off x="3072" y="2208"/>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直接连接符 966671">
                <a:extLst>
                  <a:ext uri="{FF2B5EF4-FFF2-40B4-BE49-F238E27FC236}">
                    <a16:creationId xmlns:a16="http://schemas.microsoft.com/office/drawing/2014/main" id="{C35EBF80-3FAD-4D2A-9AD4-C3F8461833B4}"/>
                  </a:ext>
                </a:extLst>
              </p:cNvPr>
              <p:cNvSpPr>
                <a:spLocks noChangeShapeType="1"/>
              </p:cNvSpPr>
              <p:nvPr/>
            </p:nvSpPr>
            <p:spPr bwMode="auto">
              <a:xfrm>
                <a:off x="3072" y="2496"/>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7" name="文本框 966672">
              <a:extLst>
                <a:ext uri="{FF2B5EF4-FFF2-40B4-BE49-F238E27FC236}">
                  <a16:creationId xmlns:a16="http://schemas.microsoft.com/office/drawing/2014/main" id="{36420194-DA5C-4177-8E5A-746BFF422A99}"/>
                </a:ext>
              </a:extLst>
            </p:cNvPr>
            <p:cNvSpPr txBox="1">
              <a:spLocks noChangeArrowheads="1"/>
            </p:cNvSpPr>
            <p:nvPr/>
          </p:nvSpPr>
          <p:spPr bwMode="auto">
            <a:xfrm>
              <a:off x="225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nvGrpSpPr>
            <p:cNvPr id="71698" name="组合 966673">
              <a:extLst>
                <a:ext uri="{FF2B5EF4-FFF2-40B4-BE49-F238E27FC236}">
                  <a16:creationId xmlns:a16="http://schemas.microsoft.com/office/drawing/2014/main" id="{C6305DFA-C499-46C9-9776-59C4FE9A5902}"/>
                </a:ext>
              </a:extLst>
            </p:cNvPr>
            <p:cNvGrpSpPr>
              <a:grpSpLocks/>
            </p:cNvGrpSpPr>
            <p:nvPr/>
          </p:nvGrpSpPr>
          <p:grpSpPr bwMode="auto">
            <a:xfrm>
              <a:off x="1104" y="1392"/>
              <a:ext cx="1810" cy="288"/>
              <a:chOff x="1104" y="1392"/>
              <a:chExt cx="1810" cy="288"/>
            </a:xfrm>
          </p:grpSpPr>
          <p:sp>
            <p:nvSpPr>
              <p:cNvPr id="71699" name="文本框 966674">
                <a:extLst>
                  <a:ext uri="{FF2B5EF4-FFF2-40B4-BE49-F238E27FC236}">
                    <a16:creationId xmlns:a16="http://schemas.microsoft.com/office/drawing/2014/main" id="{078E000E-6AB0-4CA4-B7BF-59375B0BAEDE}"/>
                  </a:ext>
                </a:extLst>
              </p:cNvPr>
              <p:cNvSpPr txBox="1">
                <a:spLocks noChangeArrowheads="1"/>
              </p:cNvSpPr>
              <p:nvPr/>
            </p:nvSpPr>
            <p:spPr bwMode="auto">
              <a:xfrm>
                <a:off x="1104" y="1392"/>
                <a:ext cx="1810" cy="288"/>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  OP          X3             D</a:t>
                </a:r>
              </a:p>
            </p:txBody>
          </p:sp>
          <p:sp>
            <p:nvSpPr>
              <p:cNvPr id="71700" name="直接连接符 966675">
                <a:extLst>
                  <a:ext uri="{FF2B5EF4-FFF2-40B4-BE49-F238E27FC236}">
                    <a16:creationId xmlns:a16="http://schemas.microsoft.com/office/drawing/2014/main" id="{965F9FC2-3838-45D3-9E2F-E72A5AC759B8}"/>
                  </a:ext>
                </a:extLst>
              </p:cNvPr>
              <p:cNvSpPr>
                <a:spLocks noChangeShapeType="1"/>
              </p:cNvSpPr>
              <p:nvPr/>
            </p:nvSpPr>
            <p:spPr bwMode="auto">
              <a:xfrm>
                <a:off x="1584" y="139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直接连接符 966676">
                <a:extLst>
                  <a:ext uri="{FF2B5EF4-FFF2-40B4-BE49-F238E27FC236}">
                    <a16:creationId xmlns:a16="http://schemas.microsoft.com/office/drawing/2014/main" id="{FDDA979C-8619-4972-8E87-31C30387E6E1}"/>
                  </a:ext>
                </a:extLst>
              </p:cNvPr>
              <p:cNvSpPr>
                <a:spLocks noChangeShapeType="1"/>
              </p:cNvSpPr>
              <p:nvPr/>
            </p:nvSpPr>
            <p:spPr bwMode="auto">
              <a:xfrm>
                <a:off x="2352" y="139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1702" name="矩形 966678">
            <a:extLst>
              <a:ext uri="{FF2B5EF4-FFF2-40B4-BE49-F238E27FC236}">
                <a16:creationId xmlns:a16="http://schemas.microsoft.com/office/drawing/2014/main" id="{210C3D38-8ACA-4AA5-AB10-9925346C71F6}"/>
              </a:ext>
            </a:extLst>
          </p:cNvPr>
          <p:cNvSpPr>
            <a:spLocks noChangeArrowheads="1"/>
          </p:cNvSpPr>
          <p:nvPr/>
        </p:nvSpPr>
        <p:spPr bwMode="auto">
          <a:xfrm>
            <a:off x="5943600" y="2514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2000H</a:t>
            </a:r>
          </a:p>
        </p:txBody>
      </p:sp>
      <p:sp>
        <p:nvSpPr>
          <p:cNvPr id="71703" name="矩形 966679">
            <a:extLst>
              <a:ext uri="{FF2B5EF4-FFF2-40B4-BE49-F238E27FC236}">
                <a16:creationId xmlns:a16="http://schemas.microsoft.com/office/drawing/2014/main" id="{FF486B92-E3DA-4754-9B13-A15C499D7277}"/>
              </a:ext>
            </a:extLst>
          </p:cNvPr>
          <p:cNvSpPr>
            <a:spLocks noChangeArrowheads="1"/>
          </p:cNvSpPr>
          <p:nvPr/>
        </p:nvSpPr>
        <p:spPr bwMode="auto">
          <a:xfrm>
            <a:off x="5867400" y="38100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3456H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Effect transition="in" filter="dissolve">
                                      <p:cBhvr>
                                        <p:cTn id="7" dur="500"/>
                                        <p:tgtEl>
                                          <p:spTgt spid="966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6659">
                                            <p:txEl>
                                              <p:pRg st="1" end="1"/>
                                            </p:txEl>
                                          </p:spTgt>
                                        </p:tgtEl>
                                        <p:attrNameLst>
                                          <p:attrName>style.visibility</p:attrName>
                                        </p:attrNameLst>
                                      </p:cBhvr>
                                      <p:to>
                                        <p:strVal val="visible"/>
                                      </p:to>
                                    </p:set>
                                    <p:animEffect transition="in" filter="dissolve">
                                      <p:cBhvr>
                                        <p:cTn id="12" dur="500"/>
                                        <p:tgtEl>
                                          <p:spTgt spid="966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6659">
                                            <p:txEl>
                                              <p:pRg st="2" end="2"/>
                                            </p:txEl>
                                          </p:spTgt>
                                        </p:tgtEl>
                                        <p:attrNameLst>
                                          <p:attrName>style.visibility</p:attrName>
                                        </p:attrNameLst>
                                      </p:cBhvr>
                                      <p:to>
                                        <p:strVal val="visible"/>
                                      </p:to>
                                    </p:set>
                                    <p:animEffect transition="in" filter="dissolve">
                                      <p:cBhvr>
                                        <p:cTn id="17" dur="500"/>
                                        <p:tgtEl>
                                          <p:spTgt spid="966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6659">
                                            <p:txEl>
                                              <p:pRg st="3" end="3"/>
                                            </p:txEl>
                                          </p:spTgt>
                                        </p:tgtEl>
                                        <p:attrNameLst>
                                          <p:attrName>style.visibility</p:attrName>
                                        </p:attrNameLst>
                                      </p:cBhvr>
                                      <p:to>
                                        <p:strVal val="visible"/>
                                      </p:to>
                                    </p:set>
                                    <p:animEffect transition="in" filter="dissolve">
                                      <p:cBhvr>
                                        <p:cTn id="22" dur="500"/>
                                        <p:tgtEl>
                                          <p:spTgt spid="966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967681">
            <a:extLst>
              <a:ext uri="{FF2B5EF4-FFF2-40B4-BE49-F238E27FC236}">
                <a16:creationId xmlns:a16="http://schemas.microsoft.com/office/drawing/2014/main" id="{97C865F0-399A-4C66-A18F-BD3A95FB1817}"/>
              </a:ext>
            </a:extLst>
          </p:cNvPr>
          <p:cNvSpPr>
            <a:spLocks noGrp="1" noChangeArrowheads="1"/>
          </p:cNvSpPr>
          <p:nvPr>
            <p:ph type="title"/>
          </p:nvPr>
        </p:nvSpPr>
        <p:spPr>
          <a:xfrm>
            <a:off x="251520" y="152400"/>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2706" name="文本占位符 967682">
            <a:extLst>
              <a:ext uri="{FF2B5EF4-FFF2-40B4-BE49-F238E27FC236}">
                <a16:creationId xmlns:a16="http://schemas.microsoft.com/office/drawing/2014/main" id="{B485621E-545B-4737-9A63-2426F5CA1F49}"/>
              </a:ext>
            </a:extLst>
          </p:cNvPr>
          <p:cNvSpPr>
            <a:spLocks noGrp="1" noChangeArrowheads="1"/>
          </p:cNvSpPr>
          <p:nvPr>
            <p:ph idx="1"/>
          </p:nvPr>
        </p:nvSpPr>
        <p:spPr>
          <a:xfrm>
            <a:off x="457200" y="1676400"/>
            <a:ext cx="8229600" cy="4191000"/>
          </a:xfrm>
        </p:spPr>
        <p:txBody>
          <a:bodyPr/>
          <a:lstStyle/>
          <a:p>
            <a:pPr marL="0" indent="0" algn="just">
              <a:lnSpc>
                <a:spcPct val="90000"/>
              </a:lnSpc>
            </a:pPr>
            <a:r>
              <a:rPr lang="zh-CN" altLang="en-US" b="1">
                <a:solidFill>
                  <a:srgbClr val="993366"/>
                </a:solidFill>
                <a:latin typeface="楷体_GB2312" pitchFamily="49" charset="-122"/>
              </a:rPr>
              <a:t>块寻址：</a:t>
            </a:r>
          </a:p>
          <a:p>
            <a:pPr marL="0" indent="0">
              <a:lnSpc>
                <a:spcPct val="90000"/>
              </a:lnSpc>
              <a:buFontTx/>
              <a:buNone/>
            </a:pPr>
            <a:r>
              <a:rPr lang="zh-CN" altLang="en-US" sz="2800">
                <a:latin typeface="楷体_GB2312" pitchFamily="49" charset="-122"/>
              </a:rPr>
              <a:t>    </a:t>
            </a:r>
            <a:r>
              <a:rPr lang="zh-CN" altLang="en-US" sz="2800" b="1">
                <a:latin typeface="楷体_GB2312" pitchFamily="49" charset="-122"/>
              </a:rPr>
              <a:t>通常在指令中指出数据块的起始地址和数据块的长度，常用在输入输出指令中。</a:t>
            </a:r>
          </a:p>
          <a:p>
            <a:pPr marL="0" indent="0">
              <a:lnSpc>
                <a:spcPct val="90000"/>
              </a:lnSpc>
              <a:buFontTx/>
              <a:buNone/>
            </a:pPr>
            <a:r>
              <a:rPr lang="zh-CN" altLang="en-US" sz="2800" b="1">
                <a:latin typeface="楷体_GB2312" pitchFamily="49" charset="-122"/>
              </a:rPr>
              <a:t>    多用于</a:t>
            </a:r>
            <a:r>
              <a:rPr lang="en-US" altLang="zh-CN" sz="2800" b="1">
                <a:latin typeface="楷体_GB2312" pitchFamily="49" charset="-122"/>
              </a:rPr>
              <a:t>I/O</a:t>
            </a:r>
            <a:r>
              <a:rPr lang="zh-CN" altLang="en-US" sz="2800" b="1">
                <a:latin typeface="楷体_GB2312" pitchFamily="49" charset="-122"/>
              </a:rPr>
              <a:t>指令。对顺序连续的成块数据字进行寻址。</a:t>
            </a:r>
          </a:p>
          <a:p>
            <a:pPr marL="0" indent="0">
              <a:lnSpc>
                <a:spcPct val="90000"/>
              </a:lnSpc>
              <a:buFontTx/>
              <a:buNone/>
            </a:pPr>
            <a:r>
              <a:rPr lang="zh-CN" altLang="en-US" sz="2800" b="1">
                <a:latin typeface="楷体_GB2312" pitchFamily="49" charset="-122"/>
              </a:rPr>
              <a:t>    目的：压缩程序的长度，加块执行速度。</a:t>
            </a:r>
          </a:p>
          <a:p>
            <a:pPr marL="0" indent="0">
              <a:lnSpc>
                <a:spcPct val="90000"/>
              </a:lnSpc>
              <a:buFontTx/>
              <a:buNone/>
            </a:pPr>
            <a:r>
              <a:rPr lang="zh-CN" altLang="en-US" sz="2800" b="1">
                <a:latin typeface="楷体_GB2312" pitchFamily="49" charset="-122"/>
              </a:rPr>
              <a:t>    用于：</a:t>
            </a:r>
            <a:r>
              <a:rPr lang="en-US" altLang="zh-CN" sz="2800" b="1">
                <a:latin typeface="楷体_GB2312" pitchFamily="49" charset="-122"/>
              </a:rPr>
              <a:t>1</a:t>
            </a:r>
            <a:r>
              <a:rPr lang="zh-CN" altLang="en-US" sz="2800" b="1">
                <a:latin typeface="楷体_GB2312" pitchFamily="49" charset="-122"/>
              </a:rPr>
              <a:t>）两个部件间的数据交换；</a:t>
            </a:r>
          </a:p>
          <a:p>
            <a:pPr marL="0" indent="0">
              <a:lnSpc>
                <a:spcPct val="90000"/>
              </a:lnSpc>
              <a:buFontTx/>
              <a:buNone/>
            </a:pPr>
            <a:r>
              <a:rPr lang="zh-CN" altLang="en-US" sz="2800" b="1">
                <a:latin typeface="楷体_GB2312" pitchFamily="49" charset="-122"/>
              </a:rPr>
              <a:t>          </a:t>
            </a:r>
            <a:r>
              <a:rPr lang="en-US" altLang="zh-CN" sz="2800" b="1">
                <a:latin typeface="楷体_GB2312" pitchFamily="49" charset="-122"/>
              </a:rPr>
              <a:t>2</a:t>
            </a:r>
            <a:r>
              <a:rPr lang="zh-CN" altLang="en-US" sz="2800" b="1">
                <a:latin typeface="楷体_GB2312" pitchFamily="49" charset="-122"/>
              </a:rPr>
              <a:t>）程序，数据块的浮动。</a:t>
            </a:r>
          </a:p>
          <a:p>
            <a:pPr marL="0" indent="0">
              <a:lnSpc>
                <a:spcPct val="90000"/>
              </a:lnSpc>
              <a:buFontTx/>
              <a:buNone/>
            </a:pPr>
            <a:r>
              <a:rPr lang="zh-CN" altLang="en-US" sz="2800" b="1">
                <a:latin typeface="楷体_GB2312" pitchFamily="49" charset="-122"/>
              </a:rPr>
              <a:t>    若块的长度可变，格式如下：</a:t>
            </a:r>
            <a:endParaRPr lang="zh-CN" altLang="en-US" sz="2800" b="1"/>
          </a:p>
        </p:txBody>
      </p:sp>
      <p:grpSp>
        <p:nvGrpSpPr>
          <p:cNvPr id="72707" name="组合 967683">
            <a:extLst>
              <a:ext uri="{FF2B5EF4-FFF2-40B4-BE49-F238E27FC236}">
                <a16:creationId xmlns:a16="http://schemas.microsoft.com/office/drawing/2014/main" id="{4FCD9BE5-7CA7-43A4-9185-2BD6F0427551}"/>
              </a:ext>
            </a:extLst>
          </p:cNvPr>
          <p:cNvGrpSpPr>
            <a:grpSpLocks/>
          </p:cNvGrpSpPr>
          <p:nvPr/>
        </p:nvGrpSpPr>
        <p:grpSpPr bwMode="auto">
          <a:xfrm>
            <a:off x="2362200" y="5791200"/>
            <a:ext cx="4419600" cy="457200"/>
            <a:chOff x="1056" y="2160"/>
            <a:chExt cx="2688" cy="240"/>
          </a:xfrm>
        </p:grpSpPr>
        <p:sp>
          <p:nvSpPr>
            <p:cNvPr id="72708" name="矩形 967684">
              <a:extLst>
                <a:ext uri="{FF2B5EF4-FFF2-40B4-BE49-F238E27FC236}">
                  <a16:creationId xmlns:a16="http://schemas.microsoft.com/office/drawing/2014/main" id="{9B7BE348-175D-4A2A-80AC-7EEA1B048E84}"/>
                </a:ext>
              </a:extLst>
            </p:cNvPr>
            <p:cNvSpPr>
              <a:spLocks noChangeArrowheads="1"/>
            </p:cNvSpPr>
            <p:nvPr/>
          </p:nvSpPr>
          <p:spPr bwMode="auto">
            <a:xfrm>
              <a:off x="1056" y="2160"/>
              <a:ext cx="672" cy="240"/>
            </a:xfrm>
            <a:prstGeom prst="rect">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操作码</a:t>
              </a:r>
            </a:p>
          </p:txBody>
        </p:sp>
        <p:sp>
          <p:nvSpPr>
            <p:cNvPr id="72709" name="矩形 967685">
              <a:extLst>
                <a:ext uri="{FF2B5EF4-FFF2-40B4-BE49-F238E27FC236}">
                  <a16:creationId xmlns:a16="http://schemas.microsoft.com/office/drawing/2014/main" id="{1FF051D9-730F-4661-ABA1-816BF055112C}"/>
                </a:ext>
              </a:extLst>
            </p:cNvPr>
            <p:cNvSpPr>
              <a:spLocks noChangeArrowheads="1"/>
            </p:cNvSpPr>
            <p:nvPr/>
          </p:nvSpPr>
          <p:spPr bwMode="auto">
            <a:xfrm>
              <a:off x="1728" y="2160"/>
              <a:ext cx="672" cy="24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源首址</a:t>
              </a:r>
            </a:p>
          </p:txBody>
        </p:sp>
        <p:sp>
          <p:nvSpPr>
            <p:cNvPr id="72710" name="矩形 967686">
              <a:extLst>
                <a:ext uri="{FF2B5EF4-FFF2-40B4-BE49-F238E27FC236}">
                  <a16:creationId xmlns:a16="http://schemas.microsoft.com/office/drawing/2014/main" id="{7D3987EE-64F7-432B-8A7A-526FEF95E6CE}"/>
                </a:ext>
              </a:extLst>
            </p:cNvPr>
            <p:cNvSpPr>
              <a:spLocks noChangeArrowheads="1"/>
            </p:cNvSpPr>
            <p:nvPr/>
          </p:nvSpPr>
          <p:spPr bwMode="auto">
            <a:xfrm>
              <a:off x="2400" y="2160"/>
              <a:ext cx="672" cy="240"/>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标志位</a:t>
              </a:r>
            </a:p>
          </p:txBody>
        </p:sp>
        <p:sp>
          <p:nvSpPr>
            <p:cNvPr id="72711" name="矩形 967687">
              <a:extLst>
                <a:ext uri="{FF2B5EF4-FFF2-40B4-BE49-F238E27FC236}">
                  <a16:creationId xmlns:a16="http://schemas.microsoft.com/office/drawing/2014/main" id="{075DAE22-E887-4157-B190-2517725C92EF}"/>
                </a:ext>
              </a:extLst>
            </p:cNvPr>
            <p:cNvSpPr>
              <a:spLocks noChangeArrowheads="1"/>
            </p:cNvSpPr>
            <p:nvPr/>
          </p:nvSpPr>
          <p:spPr bwMode="auto">
            <a:xfrm>
              <a:off x="3072" y="2160"/>
              <a:ext cx="672"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FFFF"/>
                  </a:solidFill>
                </a:rPr>
                <a:t>末首址</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968705">
            <a:extLst>
              <a:ext uri="{FF2B5EF4-FFF2-40B4-BE49-F238E27FC236}">
                <a16:creationId xmlns:a16="http://schemas.microsoft.com/office/drawing/2014/main" id="{F850F5D2-748B-444A-95B8-CBA4BE2A38C6}"/>
              </a:ext>
            </a:extLst>
          </p:cNvPr>
          <p:cNvSpPr>
            <a:spLocks noGrp="1" noChangeArrowheads="1"/>
          </p:cNvSpPr>
          <p:nvPr>
            <p:ph type="title"/>
          </p:nvPr>
        </p:nvSpPr>
        <p:spPr>
          <a:xfrm>
            <a:off x="304800" y="13176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3730" name="文本占位符 968706">
            <a:extLst>
              <a:ext uri="{FF2B5EF4-FFF2-40B4-BE49-F238E27FC236}">
                <a16:creationId xmlns:a16="http://schemas.microsoft.com/office/drawing/2014/main" id="{9CA0AEA5-77DD-4DE1-B7E4-221D88028F14}"/>
              </a:ext>
            </a:extLst>
          </p:cNvPr>
          <p:cNvSpPr>
            <a:spLocks noGrp="1" noChangeArrowheads="1"/>
          </p:cNvSpPr>
          <p:nvPr>
            <p:ph idx="1"/>
          </p:nvPr>
        </p:nvSpPr>
        <p:spPr>
          <a:xfrm>
            <a:off x="533400" y="1773238"/>
            <a:ext cx="8153400" cy="4114800"/>
          </a:xfrm>
        </p:spPr>
        <p:txBody>
          <a:bodyPr/>
          <a:lstStyle/>
          <a:p>
            <a:pPr marL="0" indent="0" algn="just">
              <a:lnSpc>
                <a:spcPct val="90000"/>
              </a:lnSpc>
            </a:pPr>
            <a:r>
              <a:rPr lang="zh-CN" altLang="en-US" b="1">
                <a:solidFill>
                  <a:srgbClr val="993366"/>
                </a:solidFill>
                <a:latin typeface="楷体_GB2312" pitchFamily="49" charset="-122"/>
              </a:rPr>
              <a:t>段寻址</a:t>
            </a:r>
          </a:p>
          <a:p>
            <a:pPr marL="0" indent="0">
              <a:buFontTx/>
              <a:buNone/>
            </a:pPr>
            <a:r>
              <a:rPr lang="zh-CN" altLang="en-US" sz="2400">
                <a:latin typeface="楷体_GB2312" pitchFamily="49" charset="-122"/>
              </a:rPr>
              <a:t>    </a:t>
            </a:r>
            <a:r>
              <a:rPr lang="zh-CN" altLang="en-US" sz="2600" b="1">
                <a:latin typeface="楷体_GB2312" pitchFamily="49" charset="-122"/>
              </a:rPr>
              <a:t>以</a:t>
            </a:r>
            <a:r>
              <a:rPr lang="en-US" altLang="zh-CN" sz="2600" b="1">
                <a:latin typeface="楷体_GB2312" pitchFamily="49" charset="-122"/>
              </a:rPr>
              <a:t>8086</a:t>
            </a:r>
            <a:r>
              <a:rPr lang="zh-CN" altLang="en-US" sz="2600" b="1">
                <a:latin typeface="楷体_GB2312" pitchFamily="49" charset="-122"/>
              </a:rPr>
              <a:t>的段寻址为例。这种寻址方式的</a:t>
            </a:r>
            <a:r>
              <a:rPr lang="zh-CN" altLang="en-US" sz="2600" b="1">
                <a:latin typeface="华文新魏" panose="02010800040101010101" pitchFamily="2" charset="-122"/>
                <a:ea typeface="华文新魏" panose="02010800040101010101" pitchFamily="2" charset="-122"/>
              </a:rPr>
              <a:t>实质是基值寻址</a:t>
            </a:r>
            <a:r>
              <a:rPr lang="zh-CN" altLang="en-US" sz="2600" b="1">
                <a:latin typeface="楷体_GB2312" pitchFamily="49" charset="-122"/>
              </a:rPr>
              <a:t>。</a:t>
            </a:r>
            <a:r>
              <a:rPr lang="en-US" altLang="zh-CN" sz="2600" b="1">
                <a:latin typeface="楷体_GB2312" pitchFamily="49" charset="-122"/>
              </a:rPr>
              <a:t>Intel 8086/8088</a:t>
            </a:r>
            <a:r>
              <a:rPr lang="zh-CN" altLang="en-US" sz="2600" b="1">
                <a:latin typeface="楷体_GB2312" pitchFamily="49" charset="-122"/>
              </a:rPr>
              <a:t>微机中，</a:t>
            </a:r>
            <a:r>
              <a:rPr lang="en-US" altLang="zh-CN" sz="2600" b="1">
                <a:latin typeface="楷体_GB2312" pitchFamily="49" charset="-122"/>
              </a:rPr>
              <a:t>ALU16</a:t>
            </a:r>
            <a:r>
              <a:rPr lang="zh-CN" altLang="en-US" sz="2600" b="1">
                <a:latin typeface="楷体_GB2312" pitchFamily="49" charset="-122"/>
              </a:rPr>
              <a:t>位运算，但其寻址范围可到</a:t>
            </a:r>
            <a:r>
              <a:rPr lang="en-US" altLang="zh-CN" sz="2600" b="1">
                <a:latin typeface="楷体_GB2312" pitchFamily="49" charset="-122"/>
              </a:rPr>
              <a:t>1M</a:t>
            </a:r>
            <a:r>
              <a:rPr lang="zh-CN" altLang="en-US" sz="2600" b="1">
                <a:latin typeface="楷体_GB2312" pitchFamily="49" charset="-122"/>
              </a:rPr>
              <a:t>，即地址有</a:t>
            </a:r>
            <a:r>
              <a:rPr lang="en-US" altLang="zh-CN" sz="2600" b="1">
                <a:latin typeface="楷体_GB2312" pitchFamily="49" charset="-122"/>
              </a:rPr>
              <a:t>20</a:t>
            </a:r>
            <a:r>
              <a:rPr lang="zh-CN" altLang="en-US" sz="2600" b="1">
                <a:latin typeface="楷体_GB2312" pitchFamily="49" charset="-122"/>
              </a:rPr>
              <a:t>位</a:t>
            </a:r>
            <a:r>
              <a:rPr lang="zh-CN" altLang="en-US" sz="2600">
                <a:latin typeface="楷体_GB2312" pitchFamily="49" charset="-122"/>
              </a:rPr>
              <a:t>。</a:t>
            </a:r>
            <a:r>
              <a:rPr lang="zh-CN" altLang="en-US" sz="2800">
                <a:latin typeface="楷体_GB2312" pitchFamily="49" charset="-122"/>
              </a:rPr>
              <a:t> </a:t>
            </a:r>
          </a:p>
        </p:txBody>
      </p:sp>
      <p:grpSp>
        <p:nvGrpSpPr>
          <p:cNvPr id="73731" name="组合 968712">
            <a:extLst>
              <a:ext uri="{FF2B5EF4-FFF2-40B4-BE49-F238E27FC236}">
                <a16:creationId xmlns:a16="http://schemas.microsoft.com/office/drawing/2014/main" id="{92BF32C2-49D9-42AD-AFD0-D548E772E62E}"/>
              </a:ext>
            </a:extLst>
          </p:cNvPr>
          <p:cNvGrpSpPr>
            <a:grpSpLocks/>
          </p:cNvGrpSpPr>
          <p:nvPr/>
        </p:nvGrpSpPr>
        <p:grpSpPr bwMode="auto">
          <a:xfrm>
            <a:off x="5410200" y="3200400"/>
            <a:ext cx="2667000" cy="3200400"/>
            <a:chOff x="2784" y="1584"/>
            <a:chExt cx="1680" cy="2016"/>
          </a:xfrm>
        </p:grpSpPr>
        <p:sp>
          <p:nvSpPr>
            <p:cNvPr id="73732" name="矩形 968713">
              <a:extLst>
                <a:ext uri="{FF2B5EF4-FFF2-40B4-BE49-F238E27FC236}">
                  <a16:creationId xmlns:a16="http://schemas.microsoft.com/office/drawing/2014/main" id="{FF9A951D-D66F-4AAD-BC1D-776F2DD6D7EC}"/>
                </a:ext>
              </a:extLst>
            </p:cNvPr>
            <p:cNvSpPr>
              <a:spLocks noChangeArrowheads="1"/>
            </p:cNvSpPr>
            <p:nvPr/>
          </p:nvSpPr>
          <p:spPr bwMode="auto">
            <a:xfrm>
              <a:off x="3120" y="1584"/>
              <a:ext cx="1296" cy="240"/>
            </a:xfrm>
            <a:prstGeom prst="rect">
              <a:avLst/>
            </a:prstGeom>
            <a:solidFill>
              <a:srgbClr val="FF33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16</a:t>
              </a:r>
              <a:r>
                <a:rPr lang="zh-CN" altLang="en-US" sz="2000"/>
                <a:t>位逻辑地址</a:t>
              </a:r>
            </a:p>
          </p:txBody>
        </p:sp>
        <p:sp>
          <p:nvSpPr>
            <p:cNvPr id="73733" name="矩形 968714">
              <a:extLst>
                <a:ext uri="{FF2B5EF4-FFF2-40B4-BE49-F238E27FC236}">
                  <a16:creationId xmlns:a16="http://schemas.microsoft.com/office/drawing/2014/main" id="{F40E034F-127D-41F8-B3A3-98F17654A4A4}"/>
                </a:ext>
              </a:extLst>
            </p:cNvPr>
            <p:cNvSpPr>
              <a:spLocks noChangeArrowheads="1"/>
            </p:cNvSpPr>
            <p:nvPr/>
          </p:nvSpPr>
          <p:spPr bwMode="auto">
            <a:xfrm>
              <a:off x="2784" y="2016"/>
              <a:ext cx="1296" cy="240"/>
            </a:xfrm>
            <a:prstGeom prst="rect">
              <a:avLst/>
            </a:prstGeom>
            <a:solidFill>
              <a:srgbClr val="66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CCECFF"/>
                  </a:solidFill>
                </a:rPr>
                <a:t>16</a:t>
              </a:r>
              <a:r>
                <a:rPr lang="zh-CN" altLang="en-US" sz="2000">
                  <a:solidFill>
                    <a:srgbClr val="CCECFF"/>
                  </a:solidFill>
                </a:rPr>
                <a:t>位段寄存器</a:t>
              </a:r>
            </a:p>
          </p:txBody>
        </p:sp>
        <p:sp>
          <p:nvSpPr>
            <p:cNvPr id="73734" name="矩形 968715">
              <a:extLst>
                <a:ext uri="{FF2B5EF4-FFF2-40B4-BE49-F238E27FC236}">
                  <a16:creationId xmlns:a16="http://schemas.microsoft.com/office/drawing/2014/main" id="{8077D76A-4D1B-4D13-90D8-2BA70F1B6D18}"/>
                </a:ext>
              </a:extLst>
            </p:cNvPr>
            <p:cNvSpPr>
              <a:spLocks noChangeArrowheads="1"/>
            </p:cNvSpPr>
            <p:nvPr/>
          </p:nvSpPr>
          <p:spPr bwMode="auto">
            <a:xfrm>
              <a:off x="4080" y="2016"/>
              <a:ext cx="336"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4</a:t>
              </a:r>
              <a:r>
                <a:rPr lang="zh-CN" altLang="en-US">
                  <a:solidFill>
                    <a:srgbClr val="CCECFF"/>
                  </a:solidFill>
                </a:rPr>
                <a:t>位</a:t>
              </a:r>
            </a:p>
          </p:txBody>
        </p:sp>
        <p:sp>
          <p:nvSpPr>
            <p:cNvPr id="73735" name="矩形 968716">
              <a:extLst>
                <a:ext uri="{FF2B5EF4-FFF2-40B4-BE49-F238E27FC236}">
                  <a16:creationId xmlns:a16="http://schemas.microsoft.com/office/drawing/2014/main" id="{ED5F88E2-0267-4ED7-BA61-2D85221D822C}"/>
                </a:ext>
              </a:extLst>
            </p:cNvPr>
            <p:cNvSpPr>
              <a:spLocks noChangeArrowheads="1"/>
            </p:cNvSpPr>
            <p:nvPr/>
          </p:nvSpPr>
          <p:spPr bwMode="auto">
            <a:xfrm>
              <a:off x="2784" y="3360"/>
              <a:ext cx="1632" cy="240"/>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20</a:t>
              </a:r>
              <a:r>
                <a:rPr lang="zh-CN" altLang="en-US" sz="2000"/>
                <a:t>位物理地址</a:t>
              </a:r>
            </a:p>
          </p:txBody>
        </p:sp>
        <p:sp>
          <p:nvSpPr>
            <p:cNvPr id="73736" name="流程图: 手动操作 968717">
              <a:extLst>
                <a:ext uri="{FF2B5EF4-FFF2-40B4-BE49-F238E27FC236}">
                  <a16:creationId xmlns:a16="http://schemas.microsoft.com/office/drawing/2014/main" id="{376EA411-C0E6-4943-800C-42C123207EF8}"/>
                </a:ext>
              </a:extLst>
            </p:cNvPr>
            <p:cNvSpPr>
              <a:spLocks noChangeArrowheads="1"/>
            </p:cNvSpPr>
            <p:nvPr/>
          </p:nvSpPr>
          <p:spPr bwMode="auto">
            <a:xfrm>
              <a:off x="3456" y="2640"/>
              <a:ext cx="1008" cy="432"/>
            </a:xfrm>
            <a:prstGeom prst="flowChartManualOperation">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ALU</a:t>
              </a:r>
            </a:p>
          </p:txBody>
        </p:sp>
        <p:sp>
          <p:nvSpPr>
            <p:cNvPr id="73737" name="下箭头 968718">
              <a:extLst>
                <a:ext uri="{FF2B5EF4-FFF2-40B4-BE49-F238E27FC236}">
                  <a16:creationId xmlns:a16="http://schemas.microsoft.com/office/drawing/2014/main" id="{07591402-E7C1-4FC7-B85E-B84C3114BF83}"/>
                </a:ext>
              </a:extLst>
            </p:cNvPr>
            <p:cNvSpPr>
              <a:spLocks noChangeArrowheads="1"/>
            </p:cNvSpPr>
            <p:nvPr/>
          </p:nvSpPr>
          <p:spPr bwMode="auto">
            <a:xfrm>
              <a:off x="4176" y="1824"/>
              <a:ext cx="144" cy="816"/>
            </a:xfrm>
            <a:prstGeom prst="downArrow">
              <a:avLst>
                <a:gd name="adj1" fmla="val 50000"/>
                <a:gd name="adj2" fmla="val 141431"/>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38" name="下箭头 968719">
              <a:extLst>
                <a:ext uri="{FF2B5EF4-FFF2-40B4-BE49-F238E27FC236}">
                  <a16:creationId xmlns:a16="http://schemas.microsoft.com/office/drawing/2014/main" id="{C259DE98-95EA-44C2-B7E1-9D35C6732D47}"/>
                </a:ext>
              </a:extLst>
            </p:cNvPr>
            <p:cNvSpPr>
              <a:spLocks noChangeArrowheads="1"/>
            </p:cNvSpPr>
            <p:nvPr/>
          </p:nvSpPr>
          <p:spPr bwMode="auto">
            <a:xfrm>
              <a:off x="3600" y="2256"/>
              <a:ext cx="144" cy="384"/>
            </a:xfrm>
            <a:prstGeom prst="downArrow">
              <a:avLst>
                <a:gd name="adj1" fmla="val 50000"/>
                <a:gd name="adj2" fmla="val 66556"/>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39" name="下箭头 968720">
              <a:extLst>
                <a:ext uri="{FF2B5EF4-FFF2-40B4-BE49-F238E27FC236}">
                  <a16:creationId xmlns:a16="http://schemas.microsoft.com/office/drawing/2014/main" id="{CE4EC040-1C8C-4F05-BE14-BE90B5A0FB92}"/>
                </a:ext>
              </a:extLst>
            </p:cNvPr>
            <p:cNvSpPr>
              <a:spLocks noChangeArrowheads="1"/>
            </p:cNvSpPr>
            <p:nvPr/>
          </p:nvSpPr>
          <p:spPr bwMode="auto">
            <a:xfrm>
              <a:off x="3888" y="3072"/>
              <a:ext cx="192" cy="288"/>
            </a:xfrm>
            <a:prstGeom prst="downArrow">
              <a:avLst>
                <a:gd name="adj1" fmla="val 50000"/>
                <a:gd name="adj2" fmla="val 37500"/>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pic>
        <p:nvPicPr>
          <p:cNvPr id="2" name="图片 1">
            <a:extLst>
              <a:ext uri="{FF2B5EF4-FFF2-40B4-BE49-F238E27FC236}">
                <a16:creationId xmlns:a16="http://schemas.microsoft.com/office/drawing/2014/main" id="{8AB49287-8504-45E9-A0B5-62526BB7B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4524375"/>
            <a:ext cx="5113337"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DA552F9F-BBDB-4E0C-BC25-5D4A63192E0C}"/>
              </a:ext>
            </a:extLst>
          </p:cNvPr>
          <p:cNvSpPr>
            <a:spLocks noGrp="1" noChangeArrowheads="1"/>
          </p:cNvSpPr>
          <p:nvPr>
            <p:ph type="title"/>
          </p:nvPr>
        </p:nvSpPr>
        <p:spPr/>
        <p:txBody>
          <a:bodyPr/>
          <a:lstStyle/>
          <a:p>
            <a:r>
              <a:rPr lang="zh-CN" altLang="en-US"/>
              <a:t>段寄存器与段寻址</a:t>
            </a:r>
          </a:p>
        </p:txBody>
      </p:sp>
      <p:pic>
        <p:nvPicPr>
          <p:cNvPr id="75778" name="内容占位符 3">
            <a:extLst>
              <a:ext uri="{FF2B5EF4-FFF2-40B4-BE49-F238E27FC236}">
                <a16:creationId xmlns:a16="http://schemas.microsoft.com/office/drawing/2014/main" id="{90F67B20-D097-4E70-8DC9-CC60332531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2613" y="1249363"/>
            <a:ext cx="5278437" cy="2376487"/>
          </a:xfrm>
        </p:spPr>
      </p:pic>
      <p:pic>
        <p:nvPicPr>
          <p:cNvPr id="75779" name="图片 4">
            <a:extLst>
              <a:ext uri="{FF2B5EF4-FFF2-40B4-BE49-F238E27FC236}">
                <a16:creationId xmlns:a16="http://schemas.microsoft.com/office/drawing/2014/main" id="{0AB64052-40F8-4DBE-80A0-D12B34160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3900488"/>
            <a:ext cx="569277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A3D8C3DA-923A-4DF6-8F8A-A066A8379F7D}"/>
              </a:ext>
            </a:extLst>
          </p:cNvPr>
          <p:cNvSpPr>
            <a:spLocks noGrp="1" noChangeArrowheads="1"/>
          </p:cNvSpPr>
          <p:nvPr>
            <p:ph type="title"/>
          </p:nvPr>
        </p:nvSpPr>
        <p:spPr/>
        <p:txBody>
          <a:bodyPr/>
          <a:lstStyle/>
          <a:p>
            <a:r>
              <a:rPr lang="zh-CN" altLang="en-US" sz="3200"/>
              <a:t>延伸</a:t>
            </a:r>
            <a:r>
              <a:rPr lang="en-US" altLang="zh-CN" sz="3200"/>
              <a:t>: </a:t>
            </a:r>
            <a:r>
              <a:rPr lang="zh-CN" altLang="en-US" sz="3200"/>
              <a:t>保护模式    64KB－4GB－64TB</a:t>
            </a:r>
          </a:p>
        </p:txBody>
      </p:sp>
      <p:pic>
        <p:nvPicPr>
          <p:cNvPr id="76802" name="内容占位符 3">
            <a:extLst>
              <a:ext uri="{FF2B5EF4-FFF2-40B4-BE49-F238E27FC236}">
                <a16:creationId xmlns:a16="http://schemas.microsoft.com/office/drawing/2014/main" id="{35415A83-B925-46C7-B6F3-C0C70D14FF51}"/>
              </a:ext>
            </a:extLst>
          </p:cNvPr>
          <p:cNvPicPr>
            <a:picLocks noGrp="1" noChangeAspect="1" noChangeArrowheads="1"/>
          </p:cNvPicPr>
          <p:nvPr>
            <p:ph idx="1"/>
          </p:nvPr>
        </p:nvPicPr>
        <p:blipFill>
          <a:blip r:embed="rId3">
            <a:lum contrast="24000"/>
            <a:extLst>
              <a:ext uri="{28A0092B-C50C-407E-A947-70E740481C1C}">
                <a14:useLocalDpi xmlns:a14="http://schemas.microsoft.com/office/drawing/2010/main" val="0"/>
              </a:ext>
            </a:extLst>
          </a:blip>
          <a:srcRect/>
          <a:stretch>
            <a:fillRect/>
          </a:stretch>
        </p:blipFill>
        <p:spPr>
          <a:xfrm>
            <a:off x="827088" y="1085850"/>
            <a:ext cx="6376987" cy="5381625"/>
          </a:xfrm>
        </p:spPr>
      </p:pic>
      <p:sp>
        <p:nvSpPr>
          <p:cNvPr id="2" name="文本框 1">
            <a:extLst>
              <a:ext uri="{FF2B5EF4-FFF2-40B4-BE49-F238E27FC236}">
                <a16:creationId xmlns:a16="http://schemas.microsoft.com/office/drawing/2014/main" id="{6E4DD806-43A4-4FCC-BEBC-6BBBE38418DE}"/>
              </a:ext>
            </a:extLst>
          </p:cNvPr>
          <p:cNvSpPr txBox="1">
            <a:spLocks noChangeArrowheads="1"/>
          </p:cNvSpPr>
          <p:nvPr/>
        </p:nvSpPr>
        <p:spPr bwMode="auto">
          <a:xfrm>
            <a:off x="4722813" y="1262063"/>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t>GDTR</a:t>
            </a:r>
          </a:p>
        </p:txBody>
      </p:sp>
      <p:sp>
        <p:nvSpPr>
          <p:cNvPr id="3" name="文本框 2">
            <a:extLst>
              <a:ext uri="{FF2B5EF4-FFF2-40B4-BE49-F238E27FC236}">
                <a16:creationId xmlns:a16="http://schemas.microsoft.com/office/drawing/2014/main" id="{9C211E7D-2E58-44A7-B192-FC3A1A77FAC8}"/>
              </a:ext>
            </a:extLst>
          </p:cNvPr>
          <p:cNvSpPr txBox="1">
            <a:spLocks noChangeArrowheads="1"/>
          </p:cNvSpPr>
          <p:nvPr/>
        </p:nvSpPr>
        <p:spPr bwMode="auto">
          <a:xfrm>
            <a:off x="4794250" y="1803400"/>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t>LDTR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a:extLst>
              <a:ext uri="{FF2B5EF4-FFF2-40B4-BE49-F238E27FC236}">
                <a16:creationId xmlns:a16="http://schemas.microsoft.com/office/drawing/2014/main" id="{500495F7-06DF-40C8-A13A-42D451D91B92}"/>
              </a:ext>
            </a:extLst>
          </p:cNvPr>
          <p:cNvSpPr>
            <a:spLocks noGrp="1" noChangeArrowheads="1"/>
          </p:cNvSpPr>
          <p:nvPr>
            <p:ph type="title"/>
          </p:nvPr>
        </p:nvSpPr>
        <p:spPr/>
        <p:txBody>
          <a:bodyPr/>
          <a:lstStyle/>
          <a:p>
            <a:r>
              <a:rPr lang="en-US" altLang="zh-CN"/>
              <a:t>I/O </a:t>
            </a:r>
            <a:r>
              <a:rPr lang="zh-CN" altLang="en-US"/>
              <a:t>端口寻址</a:t>
            </a:r>
          </a:p>
        </p:txBody>
      </p:sp>
      <p:pic>
        <p:nvPicPr>
          <p:cNvPr id="78850" name="内容占位符 3">
            <a:extLst>
              <a:ext uri="{FF2B5EF4-FFF2-40B4-BE49-F238E27FC236}">
                <a16:creationId xmlns:a16="http://schemas.microsoft.com/office/drawing/2014/main" id="{1AA15CA3-0500-4338-8CA9-9E3478880E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7388" y="1333500"/>
            <a:ext cx="5805487" cy="3390900"/>
          </a:xfrm>
        </p:spPr>
      </p:pic>
    </p:spTree>
  </p:cSld>
  <p:clrMapOvr>
    <a:masterClrMapping/>
  </p:clrMapOvr>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9009</Words>
  <Application>Microsoft Office PowerPoint</Application>
  <PresentationFormat>全屏显示(4:3)</PresentationFormat>
  <Paragraphs>1159</Paragraphs>
  <Slides>162</Slides>
  <Notes>41</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162</vt:i4>
      </vt:variant>
    </vt:vector>
  </HeadingPairs>
  <TitlesOfParts>
    <vt:vector size="178" baseType="lpstr">
      <vt:lpstr>Math B</vt:lpstr>
      <vt:lpstr>方正姚体</vt:lpstr>
      <vt:lpstr>黑体</vt:lpstr>
      <vt:lpstr>华文新魏</vt:lpstr>
      <vt:lpstr>楷体</vt:lpstr>
      <vt:lpstr>楷体_GB2312</vt:lpstr>
      <vt:lpstr>宋体</vt:lpstr>
      <vt:lpstr>Arial</vt:lpstr>
      <vt:lpstr>Symbol</vt:lpstr>
      <vt:lpstr>Tahoma</vt:lpstr>
      <vt:lpstr>Times New Roman</vt:lpstr>
      <vt:lpstr>Wingdings</vt:lpstr>
      <vt:lpstr>2_默认设计模板</vt:lpstr>
      <vt:lpstr>Bitmap Image</vt:lpstr>
      <vt:lpstr>Microsoft Graph Chart</vt:lpstr>
      <vt:lpstr>Microsoft Word 97 - 2003 Document</vt:lpstr>
      <vt:lpstr>2018年暑期·计算机组成原理   第四篇   指令系统 </vt:lpstr>
      <vt:lpstr>回顾前节: 数据表示及运算器</vt:lpstr>
      <vt:lpstr>运算器基本功能</vt:lpstr>
      <vt:lpstr>定点运算器的基本结构</vt:lpstr>
      <vt:lpstr>回顾Von Neumann机计算的执行过程</vt:lpstr>
      <vt:lpstr>示例——ax2+bx+c</vt:lpstr>
      <vt:lpstr>计算机设计面临的第二类问题</vt:lpstr>
      <vt:lpstr>第四篇        指令系统</vt:lpstr>
      <vt:lpstr>指令系统概 述</vt:lpstr>
      <vt:lpstr>Instruction Set Architecture</vt:lpstr>
      <vt:lpstr>指令字:即表示一条指令的机器字</vt:lpstr>
      <vt:lpstr>PowerPoint 演示文稿</vt:lpstr>
      <vt:lpstr>操作分类</vt:lpstr>
      <vt:lpstr>地址码 / 操作数（opr）?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指令和指令系统——指令的使用</vt:lpstr>
      <vt:lpstr>PowerPoint 演示文稿</vt:lpstr>
      <vt:lpstr>PowerPoint 演示文稿</vt:lpstr>
      <vt:lpstr>PowerPoint 演示文稿</vt:lpstr>
      <vt:lpstr>PowerPoint 演示文稿</vt:lpstr>
      <vt:lpstr>PowerPoint 演示文稿</vt:lpstr>
      <vt:lpstr>4.指令助记符</vt:lpstr>
      <vt:lpstr>4.指令助记符</vt:lpstr>
      <vt:lpstr>每条指令要了解的6个方面</vt:lpstr>
      <vt:lpstr>指令系统</vt:lpstr>
      <vt:lpstr>回顾定点运算器的基本结构</vt:lpstr>
      <vt:lpstr>8086寄存器组织</vt:lpstr>
      <vt:lpstr>1.通用寄存器</vt:lpstr>
      <vt:lpstr>通用寄存器AX的几条汇编指令</vt:lpstr>
      <vt:lpstr>通用寄存器AX的几条汇编指令</vt:lpstr>
      <vt:lpstr>8086通用寄存器的演进</vt:lpstr>
      <vt:lpstr>2.段寄存器</vt:lpstr>
      <vt:lpstr>2.段寄存器</vt:lpstr>
      <vt:lpstr>如何解决地址访问的矛盾？</vt:lpstr>
      <vt:lpstr>示例:访问地址为123C8H的内存单元</vt:lpstr>
      <vt:lpstr>段的概念？</vt:lpstr>
      <vt:lpstr>段的概念？</vt:lpstr>
      <vt:lpstr>段的概念</vt:lpstr>
      <vt:lpstr>段的概念</vt:lpstr>
      <vt:lpstr>段的概念注意要点</vt:lpstr>
      <vt:lpstr>3. 代码相关寄存器CS和IP</vt:lpstr>
      <vt:lpstr>8086PC读取和执行指令相关部件</vt:lpstr>
      <vt:lpstr>8086PC工作过程的简要描述</vt:lpstr>
      <vt:lpstr>8086PC工作过程的简要描述</vt:lpstr>
      <vt:lpstr>思考：如何修改CS、IP的指令？</vt:lpstr>
      <vt:lpstr>修改CS、IP的指令</vt:lpstr>
      <vt:lpstr>修改CS、IP的指令</vt:lpstr>
      <vt:lpstr>问题分析</vt:lpstr>
      <vt:lpstr>问题分析结果：</vt:lpstr>
      <vt:lpstr>4. 代码段</vt:lpstr>
      <vt:lpstr>4. 代码段</vt:lpstr>
      <vt:lpstr>4. 代码段</vt:lpstr>
      <vt:lpstr>4. 代码段</vt:lpstr>
      <vt:lpstr>4. 代码段</vt:lpstr>
      <vt:lpstr>5. 栈</vt:lpstr>
      <vt:lpstr>5. 栈</vt:lpstr>
      <vt:lpstr>5. 栈</vt:lpstr>
      <vt:lpstr>5. 栈</vt:lpstr>
      <vt:lpstr>CPU提供的栈机制</vt:lpstr>
      <vt:lpstr>CPU提供的栈机制</vt:lpstr>
      <vt:lpstr>CPU提供的栈机制</vt:lpstr>
      <vt:lpstr>PowerPoint 演示文稿</vt:lpstr>
      <vt:lpstr>两个疑问</vt:lpstr>
      <vt:lpstr>对于两个疑问的分析</vt:lpstr>
      <vt:lpstr>push 指令的执行过程</vt:lpstr>
      <vt:lpstr>pop 指令的执行过程</vt:lpstr>
      <vt:lpstr>指令系统</vt:lpstr>
      <vt:lpstr>指令和数据的寻址方式</vt:lpstr>
      <vt:lpstr>PowerPoint 演示文稿</vt:lpstr>
      <vt:lpstr>PowerPoint 演示文稿</vt:lpstr>
      <vt:lpstr>指令和数据的寻址方式</vt:lpstr>
      <vt:lpstr>指令和数据的寻址方式</vt:lpstr>
      <vt:lpstr>指令和数据的寻址方式</vt:lpstr>
      <vt:lpstr>立即数 与立即数寻址</vt:lpstr>
      <vt:lpstr>指令和数据的寻址方式</vt:lpstr>
      <vt:lpstr>指令和数据的寻址方式</vt:lpstr>
      <vt:lpstr>指令和数据的寻址方式</vt:lpstr>
      <vt:lpstr>指令和数据的寻址方式</vt:lpstr>
      <vt:lpstr>8086寄存器寻址示例</vt:lpstr>
      <vt:lpstr>寄存器组织举例</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段寄存器与段寻址</vt:lpstr>
      <vt:lpstr>延伸: 保护模式    64KB－4GB－64TB</vt:lpstr>
      <vt:lpstr>I/O 端口寻址</vt:lpstr>
      <vt:lpstr>操作数寻址方式设计的要求</vt:lpstr>
      <vt:lpstr>例：一种二地址RS型指令的结构如下所示：   其中I为间接寻址标志位，X为寻址模式字段，D位偏移量字段。通过I，X，D的组合，可构成下表所示的寻址方式。 请写出六种寻址方式的名称。</vt:lpstr>
      <vt:lpstr>Addressing Mode Summary</vt:lpstr>
      <vt:lpstr>PowerPoint 演示文稿</vt:lpstr>
      <vt:lpstr>指令系统</vt:lpstr>
      <vt:lpstr>用汇编语言编写程序的工作过程</vt:lpstr>
      <vt:lpstr>汇编语言的组成</vt:lpstr>
      <vt:lpstr>汇编语言程序结构</vt:lpstr>
      <vt:lpstr>分段伪指令</vt:lpstr>
      <vt:lpstr>寄存器与段的关联假设</vt:lpstr>
      <vt:lpstr>程序的分段结构</vt:lpstr>
      <vt:lpstr>基本汇编程序示例</vt:lpstr>
      <vt:lpstr>回顾段的概念</vt:lpstr>
      <vt:lpstr>回顾段的概念</vt:lpstr>
      <vt:lpstr>示例： DS和[address]用法</vt:lpstr>
      <vt:lpstr>示例： DS和[address]用法</vt:lpstr>
      <vt:lpstr>变量命名及语句格式</vt:lpstr>
      <vt:lpstr>变量命名及语句格式</vt:lpstr>
      <vt:lpstr>变量命名及语句格式</vt:lpstr>
      <vt:lpstr>汇编指令</vt:lpstr>
      <vt:lpstr>汇编指令</vt:lpstr>
      <vt:lpstr>通用数据传送指令</vt:lpstr>
      <vt:lpstr>通用数据传送指令</vt:lpstr>
      <vt:lpstr>通用数据传送指令</vt:lpstr>
      <vt:lpstr>交换指令</vt:lpstr>
      <vt:lpstr>算术运算指令</vt:lpstr>
      <vt:lpstr>堆栈操作指令</vt:lpstr>
      <vt:lpstr>push 指令的执行过程</vt:lpstr>
      <vt:lpstr>pop 指令的执行过程</vt:lpstr>
      <vt:lpstr>输入输出指令</vt:lpstr>
      <vt:lpstr>输入输出指令</vt:lpstr>
      <vt:lpstr>示例：键盘中断指令  int 9 </vt:lpstr>
      <vt:lpstr>int指令</vt:lpstr>
      <vt:lpstr>显示一个字符串的示例代码：</vt:lpstr>
      <vt:lpstr>汇编语言程序结构</vt:lpstr>
      <vt:lpstr>上机过程</vt:lpstr>
      <vt:lpstr>1. 编辑源程序</vt:lpstr>
      <vt:lpstr>程序经编译连接后变为机器码</vt:lpstr>
      <vt:lpstr>2. 编译</vt:lpstr>
      <vt:lpstr>2. 编译</vt:lpstr>
      <vt:lpstr>2. 编译</vt:lpstr>
      <vt:lpstr>2. 编译</vt:lpstr>
      <vt:lpstr>3. 连接</vt:lpstr>
      <vt:lpstr>3. 连接</vt:lpstr>
      <vt:lpstr>3. 连接</vt:lpstr>
      <vt:lpstr>3. 连接</vt:lpstr>
      <vt:lpstr>3. 连接</vt:lpstr>
      <vt:lpstr>3. 连接</vt:lpstr>
      <vt:lpstr>3. 连接的作用</vt:lpstr>
      <vt:lpstr>4. 运行</vt:lpstr>
      <vt:lpstr>EXE文件中的程序的加载过程</vt:lpstr>
      <vt:lpstr>使用debug工具</vt:lpstr>
      <vt:lpstr>可执行文件中的程序装入内存并运行</vt:lpstr>
      <vt:lpstr>编程练习</vt:lpstr>
      <vt:lpstr>指令和指令系统——指令的使用</vt:lpstr>
      <vt:lpstr>指令和指令系统——指令的使用</vt:lpstr>
      <vt:lpstr>CISC和RISC——问题的提出</vt:lpstr>
      <vt:lpstr>CISC和RISC</vt:lpstr>
      <vt:lpstr>精简指令集结构</vt:lpstr>
      <vt:lpstr>PowerPoint 演示文稿</vt:lpstr>
      <vt:lpstr>OS中程序所见微处理器结构</vt:lpstr>
      <vt:lpstr>计算机组成原理8月14-15日作业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2018年暑期·计算机组成原理   第四篇 指令系统</dc:title>
  <dc:creator>Gavin</dc:creator>
  <cp:lastModifiedBy>Zhengang Zhao</cp:lastModifiedBy>
  <cp:revision>322</cp:revision>
  <dcterms:modified xsi:type="dcterms:W3CDTF">2018-08-14T14:42:49Z</dcterms:modified>
</cp:coreProperties>
</file>