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82" r:id="rId3"/>
    <p:sldId id="279" r:id="rId4"/>
    <p:sldId id="281" r:id="rId5"/>
    <p:sldId id="274" r:id="rId6"/>
    <p:sldId id="265" r:id="rId7"/>
    <p:sldId id="275" r:id="rId8"/>
    <p:sldId id="266" r:id="rId9"/>
    <p:sldId id="268" r:id="rId10"/>
    <p:sldId id="258" r:id="rId11"/>
    <p:sldId id="270" r:id="rId12"/>
    <p:sldId id="259" r:id="rId13"/>
    <p:sldId id="272" r:id="rId14"/>
    <p:sldId id="261" r:id="rId15"/>
    <p:sldId id="260" r:id="rId16"/>
    <p:sldId id="262" r:id="rId17"/>
    <p:sldId id="263" r:id="rId18"/>
    <p:sldId id="26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320" y="366299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1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1"/>
            <a:ext cx="7641590" cy="84328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5519"/>
            <a:ext cx="7886700" cy="547243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8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685800" indent="-228600">
              <a:buFont typeface="Wingdings" panose="05000000000000000000" pitchFamily="2" charset="2"/>
              <a:buChar char="u"/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 marL="1143000" indent="-228600">
              <a:buFont typeface="Wingdings" panose="05000000000000000000" pitchFamily="2" charset="2"/>
              <a:buChar char="l"/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3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1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4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3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" y="853439"/>
            <a:ext cx="9159621" cy="56896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57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02AE-DB87-4F9D-8050-211064578676}" type="datetimeFigureOut">
              <a:rPr lang="zh-CN" altLang="en-US" smtClean="0"/>
              <a:t>2018-08-15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579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57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95A4-9370-450D-85DB-B487BFDAA7B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0160" y="-7862"/>
            <a:ext cx="9169780" cy="8511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0160" y="6448060"/>
            <a:ext cx="9169780" cy="3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、什么是索引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4940" y="843281"/>
            <a:ext cx="8534399" cy="54724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  <a:defRPr/>
            </a:pPr>
            <a:r>
              <a:rPr lang="zh-CN" altLang="en-US" dirty="0" smtClean="0"/>
              <a:t> 索引记录</a:t>
            </a:r>
            <a:r>
              <a:rPr lang="zh-CN" altLang="en-US" dirty="0"/>
              <a:t>关键字值与记录的存储位置之间的对应关系。</a:t>
            </a:r>
          </a:p>
          <a:p>
            <a:pPr>
              <a:lnSpc>
                <a:spcPct val="110000"/>
              </a:lnSpc>
              <a:buNone/>
              <a:defRPr/>
            </a:pPr>
            <a:endParaRPr lang="en-US" altLang="zh-CN" dirty="0" smtClean="0"/>
          </a:p>
        </p:txBody>
      </p:sp>
      <p:pic>
        <p:nvPicPr>
          <p:cNvPr id="202" name="图片 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45" y="1416310"/>
            <a:ext cx="6663110" cy="49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 descr="https://images2015.cnblogs.com/blog/99941/201607/99941-20160706162343639-6448729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8" y="848957"/>
            <a:ext cx="8625943" cy="55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9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散列（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</a:t>
            </a:r>
            <a:r>
              <a:rPr lang="en-US" altLang="zh-CN" dirty="0"/>
              <a:t>key-value</a:t>
            </a:r>
            <a:r>
              <a:rPr lang="zh-CN" altLang="en-US" dirty="0"/>
              <a:t>键值对传递给一个哈希函数的时候，经过哈希函数的计算之后，根据结果会把</a:t>
            </a:r>
            <a:r>
              <a:rPr lang="en-US" altLang="zh-CN" dirty="0"/>
              <a:t>key-value</a:t>
            </a:r>
            <a:r>
              <a:rPr lang="zh-CN" altLang="en-US" dirty="0"/>
              <a:t>键值对放在合适的</a:t>
            </a:r>
            <a:r>
              <a:rPr lang="en-US" altLang="zh-CN" dirty="0"/>
              <a:t>hash buckets</a:t>
            </a:r>
            <a:r>
              <a:rPr lang="zh-CN" altLang="en-US" dirty="0"/>
              <a:t>（哈希存储桶）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我们假设对</a:t>
            </a:r>
            <a:r>
              <a:rPr lang="en-US" altLang="zh-CN" dirty="0"/>
              <a:t>10</a:t>
            </a:r>
            <a:r>
              <a:rPr lang="zh-CN" altLang="en-US" dirty="0"/>
              <a:t>取模（ </a:t>
            </a:r>
            <a:r>
              <a:rPr lang="en-US" altLang="zh-CN" dirty="0"/>
              <a:t>% 10 </a:t>
            </a:r>
            <a:r>
              <a:rPr lang="zh-CN" altLang="en-US" dirty="0"/>
              <a:t>）就是哈希函数。如果</a:t>
            </a:r>
            <a:r>
              <a:rPr lang="en-US" altLang="zh-CN" dirty="0"/>
              <a:t>key-value</a:t>
            </a:r>
            <a:r>
              <a:rPr lang="zh-CN" altLang="en-US" dirty="0"/>
              <a:t>键值对的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1525 </a:t>
            </a:r>
            <a:r>
              <a:rPr lang="zh-CN" altLang="en-US" dirty="0"/>
              <a:t>，传递到哈希函数，那么</a:t>
            </a:r>
            <a:r>
              <a:rPr lang="en-US" altLang="zh-CN" dirty="0"/>
              <a:t>1525 </a:t>
            </a:r>
            <a:r>
              <a:rPr lang="zh-CN" altLang="en-US" dirty="0"/>
              <a:t>会存放在第五个</a:t>
            </a:r>
            <a:r>
              <a:rPr lang="en-US" altLang="zh-CN" dirty="0"/>
              <a:t>bucket</a:t>
            </a:r>
            <a:r>
              <a:rPr lang="zh-CN" altLang="en-US" dirty="0"/>
              <a:t>里</a:t>
            </a:r>
          </a:p>
          <a:p>
            <a:r>
              <a:rPr lang="zh-CN" altLang="en-US" dirty="0"/>
              <a:t>因为</a:t>
            </a:r>
            <a:r>
              <a:rPr lang="en-US" altLang="zh-CN" dirty="0"/>
              <a:t>5 as 1525 % 10 = 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同样，</a:t>
            </a:r>
            <a:r>
              <a:rPr lang="en-US" altLang="zh-CN" dirty="0"/>
              <a:t>537 </a:t>
            </a:r>
            <a:r>
              <a:rPr lang="zh-CN" altLang="en-US" dirty="0"/>
              <a:t>会存放在第七个</a:t>
            </a:r>
            <a:r>
              <a:rPr lang="en-US" altLang="zh-CN" dirty="0"/>
              <a:t>bucket </a:t>
            </a:r>
            <a:r>
              <a:rPr lang="zh-CN" altLang="en-US" dirty="0"/>
              <a:t>，</a:t>
            </a:r>
            <a:r>
              <a:rPr lang="en-US" altLang="zh-CN" dirty="0"/>
              <a:t>2982 </a:t>
            </a:r>
            <a:r>
              <a:rPr lang="zh-CN" altLang="en-US" dirty="0"/>
              <a:t>会存放在第二个</a:t>
            </a:r>
            <a:r>
              <a:rPr lang="en-US" altLang="zh-CN" dirty="0"/>
              <a:t>bucket </a:t>
            </a:r>
            <a:r>
              <a:rPr lang="zh-CN" altLang="en-US" dirty="0"/>
              <a:t>，依次类推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01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</a:t>
            </a:r>
            <a:r>
              <a:rPr lang="zh-CN" altLang="en-US" dirty="0" smtClean="0"/>
              <a:t>列（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ash_index.jpg (1134Ã79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" y="843281"/>
            <a:ext cx="8029050" cy="56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985519"/>
            <a:ext cx="8073561" cy="5472432"/>
          </a:xfrm>
        </p:spPr>
        <p:txBody>
          <a:bodyPr/>
          <a:lstStyle/>
          <a:p>
            <a:r>
              <a:rPr lang="zh-CN" altLang="en-US" dirty="0"/>
              <a:t>要查找一行数据或者处理一个</a:t>
            </a:r>
            <a:r>
              <a:rPr lang="en-US" altLang="zh-CN" dirty="0"/>
              <a:t>where</a:t>
            </a:r>
            <a:r>
              <a:rPr lang="zh-CN" altLang="en-US" dirty="0"/>
              <a:t>子句，</a:t>
            </a:r>
            <a:r>
              <a:rPr lang="en-US" altLang="zh-CN" dirty="0"/>
              <a:t>SQL Server</a:t>
            </a:r>
            <a:r>
              <a:rPr lang="zh-CN" altLang="en-US" dirty="0"/>
              <a:t>引擎需要做下面几件事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、根据</a:t>
            </a:r>
            <a:r>
              <a:rPr lang="en-US" altLang="zh-CN" dirty="0"/>
              <a:t>where</a:t>
            </a:r>
            <a:r>
              <a:rPr lang="zh-CN" altLang="en-US" dirty="0"/>
              <a:t>条件里面的参数生成合适的哈希</a:t>
            </a:r>
            <a:r>
              <a:rPr lang="zh-CN" altLang="en-US" dirty="0" smtClean="0"/>
              <a:t>函数</a:t>
            </a:r>
            <a:r>
              <a:rPr lang="zh-CN" altLang="en-US" dirty="0"/>
              <a:t>值</a:t>
            </a:r>
            <a:endParaRPr lang="zh-CN" altLang="en-US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、索引列进行匹配，匹配到对应</a:t>
            </a:r>
            <a:r>
              <a:rPr lang="en-US" altLang="zh-CN" dirty="0"/>
              <a:t>hash bucket</a:t>
            </a:r>
            <a:r>
              <a:rPr lang="zh-CN" altLang="en-US" dirty="0"/>
              <a:t>，找到对应</a:t>
            </a:r>
            <a:r>
              <a:rPr lang="en-US" altLang="zh-CN" dirty="0"/>
              <a:t>hash bucket</a:t>
            </a:r>
            <a:r>
              <a:rPr lang="zh-CN" altLang="en-US" dirty="0"/>
              <a:t>意味着也找到了对应的数据行指针（</a:t>
            </a:r>
            <a:r>
              <a:rPr lang="en-US" altLang="zh-CN" dirty="0"/>
              <a:t>row pointer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、读取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r>
              <a:rPr lang="zh-CN" altLang="en-US" dirty="0"/>
              <a:t>哈希索引比起</a:t>
            </a:r>
            <a:r>
              <a:rPr lang="en-US" altLang="zh-CN" dirty="0"/>
              <a:t>B</a:t>
            </a:r>
            <a:r>
              <a:rPr lang="zh-CN" altLang="en-US" dirty="0"/>
              <a:t>树索引简单，因为它不需要遍历</a:t>
            </a:r>
            <a:r>
              <a:rPr lang="en-US" altLang="zh-CN" dirty="0"/>
              <a:t>B</a:t>
            </a:r>
            <a:r>
              <a:rPr lang="zh-CN" altLang="en-US" dirty="0"/>
              <a:t>树，所以访问速度会更快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77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images2015.cnblogs.com/blog/257159/201509/257159-20150912001222325-6639576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519"/>
            <a:ext cx="9175766" cy="52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3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" y="965199"/>
            <a:ext cx="8850630" cy="5472432"/>
          </a:xfrm>
        </p:spPr>
        <p:txBody>
          <a:bodyPr/>
          <a:lstStyle/>
          <a:p>
            <a:r>
              <a:rPr lang="en-US" altLang="zh-CN" dirty="0"/>
              <a:t>CREATE TABLE </a:t>
            </a:r>
            <a:r>
              <a:rPr lang="en-US" altLang="zh-CN" dirty="0" err="1" smtClean="0"/>
              <a:t>dbo.HK_tbl</a:t>
            </a:r>
            <a:r>
              <a:rPr lang="en-US" altLang="zh-CN" dirty="0" smtClean="0"/>
              <a:t>(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	[</a:t>
            </a:r>
            <a:r>
              <a:rPr lang="en-US" altLang="zh-CN" dirty="0"/>
              <a:t>ID] </a:t>
            </a:r>
            <a:r>
              <a:rPr lang="en-US" altLang="zh-CN" dirty="0" err="1"/>
              <a:t>Int</a:t>
            </a:r>
            <a:r>
              <a:rPr lang="en-US" altLang="zh-CN" dirty="0"/>
              <a:t> identity(1,1) Not null PRIMARY </a:t>
            </a:r>
            <a:r>
              <a:rPr lang="en-US" altLang="zh-CN" dirty="0" smtClean="0"/>
              <a:t>	KEY</a:t>
            </a:r>
            <a:r>
              <a:rPr lang="en-US" altLang="zh-CN" dirty="0"/>
              <a:t> NONCLUSTERED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HASH</a:t>
            </a:r>
            <a:r>
              <a:rPr lang="en-US" altLang="zh-CN" dirty="0"/>
              <a:t> WITH (BUCKET_COUNT = 100000</a:t>
            </a:r>
            <a:r>
              <a:rPr lang="en-US" altLang="zh-CN" dirty="0" smtClean="0"/>
              <a:t>),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[</a:t>
            </a:r>
            <a:r>
              <a:rPr lang="en-US" altLang="zh-CN" dirty="0"/>
              <a:t>Data] char(32) COLLATE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Latin1_General_100_BIN2</a:t>
            </a:r>
            <a:r>
              <a:rPr lang="en-US" altLang="zh-CN" dirty="0"/>
              <a:t> null,</a:t>
            </a:r>
            <a:br>
              <a:rPr lang="en-US" altLang="zh-CN" dirty="0"/>
            </a:br>
            <a:r>
              <a:rPr lang="en-US" altLang="zh-CN" dirty="0" smtClean="0"/>
              <a:t>       [</a:t>
            </a:r>
            <a:r>
              <a:rPr lang="en-US" altLang="zh-CN" dirty="0" err="1"/>
              <a:t>dt</a:t>
            </a:r>
            <a:r>
              <a:rPr lang="en-US" altLang="zh-CN" dirty="0"/>
              <a:t>] </a:t>
            </a:r>
            <a:r>
              <a:rPr lang="en-US" altLang="zh-CN" dirty="0" err="1"/>
              <a:t>datetime</a:t>
            </a:r>
            <a:r>
              <a:rPr lang="en-US" altLang="zh-CN" dirty="0"/>
              <a:t> not null,</a:t>
            </a:r>
            <a:br>
              <a:rPr lang="en-US" altLang="zh-CN" dirty="0"/>
            </a:br>
            <a:r>
              <a:rPr lang="en-US" altLang="zh-CN" dirty="0" smtClean="0"/>
              <a:t>    )</a:t>
            </a:r>
            <a:r>
              <a:rPr lang="en-US" altLang="zh-CN" dirty="0"/>
              <a:t> WITH (MEMORY_OPTIMIZED = ON,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DURABILITY</a:t>
            </a:r>
            <a:r>
              <a:rPr lang="en-US" altLang="zh-CN" dirty="0"/>
              <a:t> = SCHEMA_AND_DATA);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5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Hash </a:t>
            </a:r>
            <a:r>
              <a:rPr lang="zh-CN" altLang="en-US" dirty="0"/>
              <a:t>索引仅仅能满足</a:t>
            </a:r>
            <a:r>
              <a:rPr lang="en-US" altLang="zh-CN" dirty="0"/>
              <a:t>"=","IN"</a:t>
            </a:r>
            <a:r>
              <a:rPr lang="zh-CN" altLang="en-US" dirty="0"/>
              <a:t>和</a:t>
            </a:r>
            <a:r>
              <a:rPr lang="en-US" altLang="zh-CN" dirty="0"/>
              <a:t>"&lt;=&gt;"</a:t>
            </a:r>
            <a:r>
              <a:rPr lang="zh-CN" altLang="en-US" dirty="0"/>
              <a:t>查询，不能使用范围查询。</a:t>
            </a:r>
            <a:br>
              <a:rPr lang="zh-CN" altLang="en-US" dirty="0"/>
            </a:br>
            <a:r>
              <a:rPr lang="zh-CN" altLang="en-US" dirty="0"/>
              <a:t>     由于 </a:t>
            </a:r>
            <a:r>
              <a:rPr lang="en-US" altLang="zh-CN" dirty="0"/>
              <a:t>Hash </a:t>
            </a:r>
            <a:r>
              <a:rPr lang="zh-CN" altLang="en-US" dirty="0"/>
              <a:t>索引比较的是进行 </a:t>
            </a:r>
            <a:r>
              <a:rPr lang="en-US" altLang="zh-CN" dirty="0"/>
              <a:t>Hash </a:t>
            </a:r>
            <a:r>
              <a:rPr lang="zh-CN" altLang="en-US" dirty="0"/>
              <a:t>运算之后的 </a:t>
            </a:r>
            <a:r>
              <a:rPr lang="en-US" altLang="zh-CN" dirty="0"/>
              <a:t>Hash </a:t>
            </a:r>
            <a:r>
              <a:rPr lang="zh-CN" altLang="en-US" dirty="0"/>
              <a:t>值，所以它只能用于等值的过滤，不能用于基于范围的过滤，因为经过相应的 </a:t>
            </a:r>
            <a:r>
              <a:rPr lang="en-US" altLang="zh-CN" dirty="0"/>
              <a:t>Hash </a:t>
            </a:r>
            <a:r>
              <a:rPr lang="zh-CN" altLang="en-US" dirty="0"/>
              <a:t>算法处理之后的 </a:t>
            </a:r>
            <a:r>
              <a:rPr lang="en-US" altLang="zh-CN" dirty="0"/>
              <a:t>Hash </a:t>
            </a:r>
            <a:r>
              <a:rPr lang="zh-CN" altLang="en-US" dirty="0"/>
              <a:t>值的大小关系，并不能保证和</a:t>
            </a:r>
            <a:r>
              <a:rPr lang="en-US" altLang="zh-CN" dirty="0"/>
              <a:t>Hash</a:t>
            </a:r>
            <a:r>
              <a:rPr lang="zh-CN" altLang="en-US" dirty="0"/>
              <a:t>运算前完全一样。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Hash </a:t>
            </a:r>
            <a:r>
              <a:rPr lang="zh-CN" altLang="en-US" dirty="0"/>
              <a:t>索引无法被用来避免数据的排序操作。</a:t>
            </a:r>
            <a:br>
              <a:rPr lang="zh-CN" altLang="en-US" dirty="0"/>
            </a:br>
            <a:r>
              <a:rPr lang="zh-CN" altLang="en-US" dirty="0"/>
              <a:t>     由于 </a:t>
            </a:r>
            <a:r>
              <a:rPr lang="en-US" altLang="zh-CN" dirty="0"/>
              <a:t>Hash </a:t>
            </a:r>
            <a:r>
              <a:rPr lang="zh-CN" altLang="en-US" dirty="0"/>
              <a:t>索引中存放的是经过 </a:t>
            </a:r>
            <a:r>
              <a:rPr lang="en-US" altLang="zh-CN" dirty="0"/>
              <a:t>Hash </a:t>
            </a:r>
            <a:r>
              <a:rPr lang="zh-CN" altLang="en-US" dirty="0"/>
              <a:t>计算之后的 </a:t>
            </a:r>
            <a:r>
              <a:rPr lang="en-US" altLang="zh-CN" dirty="0"/>
              <a:t>Hash </a:t>
            </a:r>
            <a:r>
              <a:rPr lang="zh-CN" altLang="en-US" dirty="0"/>
              <a:t>值，而且</a:t>
            </a:r>
            <a:r>
              <a:rPr lang="en-US" altLang="zh-CN" dirty="0"/>
              <a:t>Hash</a:t>
            </a:r>
            <a:r>
              <a:rPr lang="zh-CN" altLang="en-US" dirty="0"/>
              <a:t>值的大小关系并不一定和 </a:t>
            </a:r>
            <a:r>
              <a:rPr lang="en-US" altLang="zh-CN" dirty="0"/>
              <a:t>Hash </a:t>
            </a:r>
            <a:r>
              <a:rPr lang="zh-CN" altLang="en-US" dirty="0"/>
              <a:t>运算前的键值完全一样，所以数据库无法利用索引的数据来避免任何排序运算；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64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Hash </a:t>
            </a:r>
            <a:r>
              <a:rPr lang="zh-CN" altLang="en-US" dirty="0"/>
              <a:t>索引不能利用部分索引键查询。</a:t>
            </a:r>
            <a:br>
              <a:rPr lang="zh-CN" altLang="en-US" dirty="0"/>
            </a:br>
            <a:r>
              <a:rPr lang="zh-CN" altLang="en-US" dirty="0"/>
              <a:t>     对于组合索引，</a:t>
            </a:r>
            <a:r>
              <a:rPr lang="en-US" altLang="zh-CN" dirty="0"/>
              <a:t>Hash </a:t>
            </a:r>
            <a:r>
              <a:rPr lang="zh-CN" altLang="en-US" dirty="0"/>
              <a:t>索引在计算 </a:t>
            </a:r>
            <a:r>
              <a:rPr lang="en-US" altLang="zh-CN" dirty="0"/>
              <a:t>Hash </a:t>
            </a:r>
            <a:r>
              <a:rPr lang="zh-CN" altLang="en-US" dirty="0"/>
              <a:t>值的时候是组合索引键合并后再一起计算 </a:t>
            </a:r>
            <a:r>
              <a:rPr lang="en-US" altLang="zh-CN" dirty="0"/>
              <a:t>Hash </a:t>
            </a:r>
            <a:r>
              <a:rPr lang="zh-CN" altLang="en-US" dirty="0"/>
              <a:t>值，而不是单独计算 </a:t>
            </a:r>
            <a:r>
              <a:rPr lang="en-US" altLang="zh-CN" dirty="0"/>
              <a:t>Hash </a:t>
            </a:r>
            <a:r>
              <a:rPr lang="zh-CN" altLang="en-US" dirty="0"/>
              <a:t>值，所以通过组合索引的前面一个或几个索引键进行查询的时候，</a:t>
            </a:r>
            <a:r>
              <a:rPr lang="en-US" altLang="zh-CN" dirty="0"/>
              <a:t>Hash </a:t>
            </a:r>
            <a:r>
              <a:rPr lang="zh-CN" altLang="en-US" dirty="0"/>
              <a:t>索引也无法被利用。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Hash </a:t>
            </a:r>
            <a:r>
              <a:rPr lang="zh-CN" altLang="en-US" dirty="0"/>
              <a:t>索引在任何时候都不能避免表扫描。</a:t>
            </a:r>
            <a:br>
              <a:rPr lang="zh-CN" altLang="en-US" dirty="0"/>
            </a:br>
            <a:r>
              <a:rPr lang="zh-CN" altLang="en-US" dirty="0"/>
              <a:t>     前面已经知道，</a:t>
            </a:r>
            <a:r>
              <a:rPr lang="en-US" altLang="zh-CN" dirty="0"/>
              <a:t>Hash </a:t>
            </a:r>
            <a:r>
              <a:rPr lang="zh-CN" altLang="en-US" dirty="0"/>
              <a:t>索引是将索引键通过 </a:t>
            </a:r>
            <a:r>
              <a:rPr lang="en-US" altLang="zh-CN" dirty="0"/>
              <a:t>Hash </a:t>
            </a:r>
            <a:r>
              <a:rPr lang="zh-CN" altLang="en-US" dirty="0"/>
              <a:t>运算之后，将 </a:t>
            </a:r>
            <a:r>
              <a:rPr lang="en-US" altLang="zh-CN" dirty="0"/>
              <a:t>Hash</a:t>
            </a:r>
            <a:r>
              <a:rPr lang="zh-CN" altLang="en-US" dirty="0"/>
              <a:t>运算结果的 </a:t>
            </a:r>
            <a:r>
              <a:rPr lang="en-US" altLang="zh-CN" dirty="0"/>
              <a:t>Hash </a:t>
            </a:r>
            <a:r>
              <a:rPr lang="zh-CN" altLang="en-US" dirty="0"/>
              <a:t>值和所对应的行指针信息存放于一个 </a:t>
            </a:r>
            <a:r>
              <a:rPr lang="en-US" altLang="zh-CN" dirty="0"/>
              <a:t>Hash </a:t>
            </a:r>
            <a:r>
              <a:rPr lang="zh-CN" altLang="en-US" dirty="0"/>
              <a:t>表中，由于不同索引键存在相同 </a:t>
            </a:r>
            <a:r>
              <a:rPr lang="en-US" altLang="zh-CN" dirty="0"/>
              <a:t>Hash </a:t>
            </a:r>
            <a:r>
              <a:rPr lang="zh-CN" altLang="en-US" dirty="0"/>
              <a:t>值，所以即使取满足某个 </a:t>
            </a:r>
            <a:r>
              <a:rPr lang="en-US" altLang="zh-CN" dirty="0"/>
              <a:t>Hash </a:t>
            </a:r>
            <a:r>
              <a:rPr lang="zh-CN" altLang="en-US" dirty="0"/>
              <a:t>键值的数据的记录条数，也无法从 </a:t>
            </a:r>
            <a:r>
              <a:rPr lang="en-US" altLang="zh-CN" dirty="0"/>
              <a:t>Hash </a:t>
            </a:r>
            <a:r>
              <a:rPr lang="zh-CN" altLang="en-US" dirty="0"/>
              <a:t>索引中直接完成查询，还是要通过访问表中的实际数据进行相应的比较，并得到相应的结果。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18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Hash </a:t>
            </a:r>
            <a:r>
              <a:rPr lang="zh-CN" altLang="en-US" dirty="0"/>
              <a:t>索引遇到大量</a:t>
            </a:r>
            <a:r>
              <a:rPr lang="en-US" altLang="zh-CN" dirty="0"/>
              <a:t>Hash</a:t>
            </a:r>
            <a:r>
              <a:rPr lang="zh-CN" altLang="en-US" dirty="0"/>
              <a:t>值相等的情况后性能并不一定就会比</a:t>
            </a:r>
            <a:r>
              <a:rPr lang="en-US" altLang="zh-CN" dirty="0"/>
              <a:t>B-Tree</a:t>
            </a:r>
            <a:r>
              <a:rPr lang="zh-CN" altLang="en-US" dirty="0"/>
              <a:t>索引高。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  对于选择性比较低的索引键，如果创建 </a:t>
            </a:r>
            <a:r>
              <a:rPr lang="en-US" altLang="zh-CN" dirty="0"/>
              <a:t>Hash </a:t>
            </a:r>
            <a:r>
              <a:rPr lang="zh-CN" altLang="en-US" dirty="0"/>
              <a:t>索引，那么将会存在大量记录指针信息存于同一个 </a:t>
            </a:r>
            <a:r>
              <a:rPr lang="en-US" altLang="zh-CN" dirty="0"/>
              <a:t>Hash </a:t>
            </a:r>
            <a:r>
              <a:rPr lang="zh-CN" altLang="en-US" dirty="0"/>
              <a:t>值相关联。这样要定位某一条记录时就会非常麻烦，会浪费多次表数据的访问，而造成整体性能低下。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923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位图索引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402654"/>
              </p:ext>
            </p:extLst>
          </p:nvPr>
        </p:nvGraphicFramePr>
        <p:xfrm>
          <a:off x="2533650" y="2222024"/>
          <a:ext cx="4014470" cy="3968250"/>
        </p:xfrm>
        <a:graphic>
          <a:graphicData uri="http://schemas.openxmlformats.org/drawingml/2006/table">
            <a:tbl>
              <a:tblPr/>
              <a:tblGrid>
                <a:gridCol w="1106386">
                  <a:extLst>
                    <a:ext uri="{9D8B030D-6E8A-4147-A177-3AD203B41FA5}">
                      <a16:colId xmlns:a16="http://schemas.microsoft.com/office/drawing/2014/main" val="223152915"/>
                    </a:ext>
                  </a:extLst>
                </a:gridCol>
                <a:gridCol w="1358918">
                  <a:extLst>
                    <a:ext uri="{9D8B030D-6E8A-4147-A177-3AD203B41FA5}">
                      <a16:colId xmlns:a16="http://schemas.microsoft.com/office/drawing/2014/main" val="3360777445"/>
                    </a:ext>
                  </a:extLst>
                </a:gridCol>
                <a:gridCol w="1549166">
                  <a:extLst>
                    <a:ext uri="{9D8B030D-6E8A-4147-A177-3AD203B41FA5}">
                      <a16:colId xmlns:a16="http://schemas.microsoft.com/office/drawing/2014/main" val="2932539723"/>
                    </a:ext>
                  </a:extLst>
                </a:gridCol>
              </a:tblGrid>
              <a:tr h="563585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姓名</a:t>
                      </a:r>
                      <a:r>
                        <a:rPr lang="en-US" altLang="zh-CN" b="1">
                          <a:effectLst/>
                        </a:rPr>
                        <a:t>(</a:t>
                      </a:r>
                      <a:r>
                        <a:rPr lang="en-US" b="1">
                          <a:effectLst/>
                        </a:rPr>
                        <a:t>Name)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性别</a:t>
                      </a:r>
                      <a:r>
                        <a:rPr lang="en-US" altLang="zh-CN" b="1">
                          <a:effectLst/>
                        </a:rPr>
                        <a:t>(</a:t>
                      </a:r>
                      <a:r>
                        <a:rPr lang="en-US" b="1">
                          <a:effectLst/>
                        </a:rPr>
                        <a:t>Gender)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婚姻状况</a:t>
                      </a:r>
                      <a:r>
                        <a:rPr lang="en-US" altLang="zh-CN" b="1">
                          <a:effectLst/>
                        </a:rPr>
                        <a:t>(</a:t>
                      </a:r>
                      <a:r>
                        <a:rPr lang="en-US" b="1">
                          <a:effectLst/>
                        </a:rPr>
                        <a:t>Marital)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3966"/>
                  </a:ext>
                </a:extLst>
              </a:tr>
              <a:tr h="563585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张三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男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已婚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43724"/>
                  </a:ext>
                </a:extLst>
              </a:tr>
              <a:tr h="563585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李四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女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已婚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820443"/>
                  </a:ext>
                </a:extLst>
              </a:tr>
              <a:tr h="563585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王五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男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未婚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15268"/>
                  </a:ext>
                </a:extLst>
              </a:tr>
              <a:tr h="563585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赵六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女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离婚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75075"/>
                  </a:ext>
                </a:extLst>
              </a:tr>
              <a:tr h="563585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孙七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女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未婚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390"/>
                  </a:ext>
                </a:extLst>
              </a:tr>
              <a:tr h="563585"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...</a:t>
                      </a:r>
                      <a:endParaRPr lang="zh-CN" altLang="en-US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...</a:t>
                      </a:r>
                      <a:endParaRPr lang="zh-CN" altLang="en-US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</a:rPr>
                        <a:t>...</a:t>
                      </a:r>
                      <a:endParaRPr lang="zh-CN" altLang="en-US" dirty="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0170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37920" y="1239521"/>
            <a:ext cx="749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假设下表共有</a:t>
            </a:r>
            <a:r>
              <a:rPr lang="en-US" altLang="zh-CN" sz="2400" dirty="0"/>
              <a:t>100w</a:t>
            </a:r>
            <a:r>
              <a:rPr lang="zh-CN" altLang="en-US" sz="2400" dirty="0"/>
              <a:t>个记录。现在有这样的查询：     </a:t>
            </a:r>
            <a:endParaRPr lang="en-US" altLang="zh-CN" sz="2400" dirty="0" smtClean="0"/>
          </a:p>
          <a:p>
            <a:r>
              <a:rPr lang="en-US" altLang="zh-CN" sz="2400" dirty="0" smtClean="0"/>
              <a:t>select </a:t>
            </a:r>
            <a:r>
              <a:rPr lang="en-US" altLang="zh-CN" sz="2400" dirty="0"/>
              <a:t>* from table where Gender=‘</a:t>
            </a:r>
            <a:r>
              <a:rPr lang="zh-CN" altLang="en-US" sz="2400" dirty="0"/>
              <a:t>男’ </a:t>
            </a:r>
            <a:r>
              <a:rPr lang="en-US" altLang="zh-CN" sz="2400" dirty="0"/>
              <a:t>and Marital=“</a:t>
            </a:r>
            <a:r>
              <a:rPr lang="zh-CN" altLang="en-US" sz="2400" dirty="0"/>
              <a:t>未婚”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4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43281"/>
            <a:ext cx="7486226" cy="56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3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593" y="1447860"/>
            <a:ext cx="5710505" cy="547243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位图数据可以这么理解，比如性别为男女</a:t>
            </a:r>
            <a:r>
              <a:rPr lang="zh-CN" altLang="en-US" sz="2000" dirty="0"/>
              <a:t>两种，然后一共八条数据，那么就生产两</a:t>
            </a:r>
            <a:r>
              <a:rPr lang="zh-CN" altLang="en-US" sz="2000" dirty="0" smtClean="0"/>
              <a:t>个只包含</a:t>
            </a:r>
            <a:r>
              <a:rPr lang="en-US" altLang="zh-CN" sz="2000" dirty="0" smtClean="0"/>
              <a:t>01</a:t>
            </a:r>
            <a:r>
              <a:rPr lang="zh-CN" altLang="en-US" sz="2000" dirty="0" smtClean="0"/>
              <a:t>的字符串，字符串</a:t>
            </a:r>
            <a:r>
              <a:rPr lang="zh-CN" altLang="en-US" sz="2000" dirty="0"/>
              <a:t>长度为数据的总数量</a:t>
            </a:r>
            <a:r>
              <a:rPr lang="zh-CN" altLang="en-US" sz="2000" dirty="0" smtClean="0"/>
              <a:t>，通过这个字符串就能知道第几条数据是男，第几条不是男。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9985"/>
              </p:ext>
            </p:extLst>
          </p:nvPr>
        </p:nvGraphicFramePr>
        <p:xfrm>
          <a:off x="629103" y="3289971"/>
          <a:ext cx="5554341" cy="1155774"/>
        </p:xfrm>
        <a:graphic>
          <a:graphicData uri="http://schemas.openxmlformats.org/drawingml/2006/table">
            <a:tbl>
              <a:tblPr/>
              <a:tblGrid>
                <a:gridCol w="793477">
                  <a:extLst>
                    <a:ext uri="{9D8B030D-6E8A-4147-A177-3AD203B41FA5}">
                      <a16:colId xmlns:a16="http://schemas.microsoft.com/office/drawing/2014/main" val="1016660305"/>
                    </a:ext>
                  </a:extLst>
                </a:gridCol>
                <a:gridCol w="793477">
                  <a:extLst>
                    <a:ext uri="{9D8B030D-6E8A-4147-A177-3AD203B41FA5}">
                      <a16:colId xmlns:a16="http://schemas.microsoft.com/office/drawing/2014/main" val="391407067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3944907766"/>
                    </a:ext>
                  </a:extLst>
                </a:gridCol>
                <a:gridCol w="756995">
                  <a:extLst>
                    <a:ext uri="{9D8B030D-6E8A-4147-A177-3AD203B41FA5}">
                      <a16:colId xmlns:a16="http://schemas.microsoft.com/office/drawing/2014/main" val="1055972707"/>
                    </a:ext>
                  </a:extLst>
                </a:gridCol>
                <a:gridCol w="782802">
                  <a:extLst>
                    <a:ext uri="{9D8B030D-6E8A-4147-A177-3AD203B41FA5}">
                      <a16:colId xmlns:a16="http://schemas.microsoft.com/office/drawing/2014/main" val="411216180"/>
                    </a:ext>
                  </a:extLst>
                </a:gridCol>
                <a:gridCol w="782802">
                  <a:extLst>
                    <a:ext uri="{9D8B030D-6E8A-4147-A177-3AD203B41FA5}">
                      <a16:colId xmlns:a16="http://schemas.microsoft.com/office/drawing/2014/main" val="2360228207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84145951"/>
                    </a:ext>
                  </a:extLst>
                </a:gridCol>
              </a:tblGrid>
              <a:tr h="338223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</a:rPr>
                        <a:t>RowId</a:t>
                      </a:r>
                      <a:endParaRPr lang="en-US" sz="2000" dirty="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3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4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5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...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06526"/>
                  </a:ext>
                </a:extLst>
              </a:tr>
              <a:tr h="406437"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男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 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24684"/>
                  </a:ext>
                </a:extLst>
              </a:tr>
              <a:tr h="406437"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女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 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9094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8869"/>
              </p:ext>
            </p:extLst>
          </p:nvPr>
        </p:nvGraphicFramePr>
        <p:xfrm>
          <a:off x="629104" y="4684905"/>
          <a:ext cx="5554341" cy="1371600"/>
        </p:xfrm>
        <a:graphic>
          <a:graphicData uri="http://schemas.openxmlformats.org/drawingml/2006/table">
            <a:tbl>
              <a:tblPr/>
              <a:tblGrid>
                <a:gridCol w="793477">
                  <a:extLst>
                    <a:ext uri="{9D8B030D-6E8A-4147-A177-3AD203B41FA5}">
                      <a16:colId xmlns:a16="http://schemas.microsoft.com/office/drawing/2014/main" val="637808683"/>
                    </a:ext>
                  </a:extLst>
                </a:gridCol>
                <a:gridCol w="793477">
                  <a:extLst>
                    <a:ext uri="{9D8B030D-6E8A-4147-A177-3AD203B41FA5}">
                      <a16:colId xmlns:a16="http://schemas.microsoft.com/office/drawing/2014/main" val="2305394890"/>
                    </a:ext>
                  </a:extLst>
                </a:gridCol>
                <a:gridCol w="793477">
                  <a:extLst>
                    <a:ext uri="{9D8B030D-6E8A-4147-A177-3AD203B41FA5}">
                      <a16:colId xmlns:a16="http://schemas.microsoft.com/office/drawing/2014/main" val="400705348"/>
                    </a:ext>
                  </a:extLst>
                </a:gridCol>
                <a:gridCol w="793477">
                  <a:extLst>
                    <a:ext uri="{9D8B030D-6E8A-4147-A177-3AD203B41FA5}">
                      <a16:colId xmlns:a16="http://schemas.microsoft.com/office/drawing/2014/main" val="2429368985"/>
                    </a:ext>
                  </a:extLst>
                </a:gridCol>
                <a:gridCol w="793477">
                  <a:extLst>
                    <a:ext uri="{9D8B030D-6E8A-4147-A177-3AD203B41FA5}">
                      <a16:colId xmlns:a16="http://schemas.microsoft.com/office/drawing/2014/main" val="2383464102"/>
                    </a:ext>
                  </a:extLst>
                </a:gridCol>
                <a:gridCol w="769745">
                  <a:extLst>
                    <a:ext uri="{9D8B030D-6E8A-4147-A177-3AD203B41FA5}">
                      <a16:colId xmlns:a16="http://schemas.microsoft.com/office/drawing/2014/main" val="3525690186"/>
                    </a:ext>
                  </a:extLst>
                </a:gridCol>
                <a:gridCol w="817211">
                  <a:extLst>
                    <a:ext uri="{9D8B030D-6E8A-4147-A177-3AD203B41FA5}">
                      <a16:colId xmlns:a16="http://schemas.microsoft.com/office/drawing/2014/main" val="2350819866"/>
                    </a:ext>
                  </a:extLst>
                </a:gridCol>
              </a:tblGrid>
              <a:tr h="340361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RowId</a:t>
                      </a:r>
                      <a:endParaRPr 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3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4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5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</a:rPr>
                        <a:t>...</a:t>
                      </a:r>
                      <a:endParaRPr lang="zh-CN" altLang="en-US" sz="200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8450"/>
                  </a:ext>
                </a:extLst>
              </a:tr>
              <a:tr h="340361"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已婚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 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08048"/>
                  </a:ext>
                </a:extLst>
              </a:tr>
              <a:tr h="340361"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未婚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 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430530"/>
                  </a:ext>
                </a:extLst>
              </a:tr>
              <a:tr h="340361"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离婚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 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28107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04668"/>
              </p:ext>
            </p:extLst>
          </p:nvPr>
        </p:nvGraphicFramePr>
        <p:xfrm>
          <a:off x="6339608" y="1587223"/>
          <a:ext cx="2342056" cy="4459128"/>
        </p:xfrm>
        <a:graphic>
          <a:graphicData uri="http://schemas.openxmlformats.org/drawingml/2006/table">
            <a:tbl>
              <a:tblPr/>
              <a:tblGrid>
                <a:gridCol w="645469">
                  <a:extLst>
                    <a:ext uri="{9D8B030D-6E8A-4147-A177-3AD203B41FA5}">
                      <a16:colId xmlns:a16="http://schemas.microsoft.com/office/drawing/2014/main" val="223152915"/>
                    </a:ext>
                  </a:extLst>
                </a:gridCol>
                <a:gridCol w="792798">
                  <a:extLst>
                    <a:ext uri="{9D8B030D-6E8A-4147-A177-3AD203B41FA5}">
                      <a16:colId xmlns:a16="http://schemas.microsoft.com/office/drawing/2014/main" val="3360777445"/>
                    </a:ext>
                  </a:extLst>
                </a:gridCol>
                <a:gridCol w="903789">
                  <a:extLst>
                    <a:ext uri="{9D8B030D-6E8A-4147-A177-3AD203B41FA5}">
                      <a16:colId xmlns:a16="http://schemas.microsoft.com/office/drawing/2014/main" val="2932539723"/>
                    </a:ext>
                  </a:extLst>
                </a:gridCol>
              </a:tblGrid>
              <a:tr h="966312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姓名</a:t>
                      </a:r>
                      <a:r>
                        <a:rPr lang="en-US" altLang="zh-CN" b="1">
                          <a:effectLst/>
                        </a:rPr>
                        <a:t>(</a:t>
                      </a:r>
                      <a:r>
                        <a:rPr lang="en-US" b="1">
                          <a:effectLst/>
                        </a:rPr>
                        <a:t>Name)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性别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b="1" dirty="0">
                          <a:effectLst/>
                        </a:rPr>
                        <a:t>Gender)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婚姻状况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b="1" dirty="0">
                          <a:effectLst/>
                        </a:rPr>
                        <a:t>Marital)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3966"/>
                  </a:ext>
                </a:extLst>
              </a:tr>
              <a:tr h="582136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张三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男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已婚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43724"/>
                  </a:ext>
                </a:extLst>
              </a:tr>
              <a:tr h="582136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李四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女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已婚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820443"/>
                  </a:ext>
                </a:extLst>
              </a:tr>
              <a:tr h="582136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王五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男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未婚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15268"/>
                  </a:ext>
                </a:extLst>
              </a:tr>
              <a:tr h="582136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赵六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女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离婚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75075"/>
                  </a:ext>
                </a:extLst>
              </a:tr>
              <a:tr h="582136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孙七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女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未婚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390"/>
                  </a:ext>
                </a:extLst>
              </a:tr>
              <a:tr h="582136"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...</a:t>
                      </a:r>
                      <a:endParaRPr lang="zh-CN" altLang="en-US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...</a:t>
                      </a:r>
                      <a:endParaRPr lang="zh-CN" altLang="en-US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</a:rPr>
                        <a:t>...</a:t>
                      </a:r>
                      <a:endParaRPr lang="zh-CN" altLang="en-US" dirty="0">
                        <a:effectLst/>
                      </a:endParaRP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01707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872490" y="152401"/>
            <a:ext cx="7641590" cy="84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mtClean="0"/>
              <a:t>位图索引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79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6320" y="985521"/>
            <a:ext cx="748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zh-CN" altLang="en-US" sz="2400" dirty="0"/>
              <a:t>   </a:t>
            </a:r>
            <a:endParaRPr lang="en-US" altLang="zh-CN" sz="2400" dirty="0" smtClean="0"/>
          </a:p>
          <a:p>
            <a:r>
              <a:rPr lang="en-US" altLang="zh-CN" sz="2400" dirty="0" smtClean="0"/>
              <a:t>select </a:t>
            </a:r>
            <a:r>
              <a:rPr lang="en-US" altLang="zh-CN" sz="2400" dirty="0"/>
              <a:t>* from table where Gender=‘</a:t>
            </a:r>
            <a:r>
              <a:rPr lang="zh-CN" altLang="en-US" sz="2400" dirty="0"/>
              <a:t>男’ </a:t>
            </a:r>
            <a:r>
              <a:rPr lang="en-US" altLang="zh-CN" sz="2400" dirty="0"/>
              <a:t>and Marital=“</a:t>
            </a:r>
            <a:r>
              <a:rPr lang="zh-CN" altLang="en-US" sz="2400" dirty="0"/>
              <a:t>未婚”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20090" y="1"/>
            <a:ext cx="7641590" cy="843280"/>
          </a:xfrm>
        </p:spPr>
        <p:txBody>
          <a:bodyPr/>
          <a:lstStyle/>
          <a:p>
            <a:r>
              <a:rPr lang="zh-CN" altLang="en-US" dirty="0" smtClean="0"/>
              <a:t>位图索引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56545"/>
              </p:ext>
            </p:extLst>
          </p:nvPr>
        </p:nvGraphicFramePr>
        <p:xfrm>
          <a:off x="1154319" y="2007436"/>
          <a:ext cx="7095600" cy="3397685"/>
        </p:xfrm>
        <a:graphic>
          <a:graphicData uri="http://schemas.openxmlformats.org/drawingml/2006/table">
            <a:tbl>
              <a:tblPr/>
              <a:tblGrid>
                <a:gridCol w="1182600">
                  <a:extLst>
                    <a:ext uri="{9D8B030D-6E8A-4147-A177-3AD203B41FA5}">
                      <a16:colId xmlns:a16="http://schemas.microsoft.com/office/drawing/2014/main" val="710903709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3872749019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763863048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75792324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482011555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684886574"/>
                    </a:ext>
                  </a:extLst>
                </a:gridCol>
              </a:tblGrid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RowId</a:t>
                      </a:r>
                      <a:endParaRPr lang="en-US" sz="2000" dirty="0">
                        <a:effectLst/>
                      </a:endParaRP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</a:endParaRP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</a:endParaRP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3</a:t>
                      </a:r>
                      <a:endParaRPr lang="zh-CN" altLang="en-US" sz="2000">
                        <a:effectLst/>
                      </a:endParaRP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4</a:t>
                      </a:r>
                      <a:endParaRPr lang="zh-CN" altLang="en-US" sz="2000">
                        <a:effectLst/>
                      </a:endParaRP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5</a:t>
                      </a:r>
                      <a:endParaRPr lang="zh-CN" altLang="en-US" sz="2000">
                        <a:effectLst/>
                      </a:endParaRP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06379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</a:rPr>
                        <a:t>男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65008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and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</a:rPr>
                        <a:t> 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</a:rPr>
                        <a:t> 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</a:rPr>
                        <a:t> 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</a:rPr>
                        <a:t> 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</a:rPr>
                        <a:t> 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15674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</a:rPr>
                        <a:t>未婚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5926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</a:rPr>
                        <a:t>结果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0</a:t>
                      </a:r>
                    </a:p>
                  </a:txBody>
                  <a:tcPr marL="12432" marR="12432" marT="12432" marB="12432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8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、索引的作用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  <a:defRPr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、索引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使用索引可以明显地加快数据查询的速度。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使用索引可保证数据的惟一性。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使用索引可以加快连接速度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68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、建立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索引的原则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索引的原则</a:t>
            </a:r>
            <a:b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索引的建立和维护由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DBA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DBMS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完成。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大表应当建索引，小表则不必建索引。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对于一个基本表，不要建立过多的索引。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根据查询要求建索引。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17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适合建立索引的列：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经常被查询搜索的列，如经常在</a:t>
            </a:r>
            <a:r>
              <a:rPr lang="en-US" altLang="zh-CN" b="1" kern="0" dirty="0">
                <a:latin typeface="Times New Roman" panose="02020603050405020304" pitchFamily="18" charset="0"/>
              </a:rPr>
              <a:t>where</a:t>
            </a:r>
            <a:r>
              <a:rPr lang="zh-CN" altLang="en-US" b="1" kern="0" dirty="0">
                <a:latin typeface="Times New Roman" panose="02020603050405020304" pitchFamily="18" charset="0"/>
              </a:rPr>
              <a:t>子句中出现的列。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在</a:t>
            </a:r>
            <a:r>
              <a:rPr lang="en-US" altLang="zh-CN" b="1" kern="0" dirty="0">
                <a:latin typeface="Times New Roman" panose="02020603050405020304" pitchFamily="18" charset="0"/>
              </a:rPr>
              <a:t>ORDER BY</a:t>
            </a:r>
            <a:r>
              <a:rPr lang="zh-CN" altLang="en-US" b="1" kern="0" dirty="0">
                <a:latin typeface="Times New Roman" panose="02020603050405020304" pitchFamily="18" charset="0"/>
              </a:rPr>
              <a:t>子句使用的列。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外键或主键列。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值惟一的列。</a:t>
            </a:r>
          </a:p>
          <a:p>
            <a:pPr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不适合建立索引的列。</a:t>
            </a:r>
          </a:p>
          <a:p>
            <a:pPr lvl="1">
              <a:buFont typeface="Wingdings" panose="05000000000000000000" pitchFamily="2" charset="2"/>
              <a:buChar char="û"/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在查询中很少被引用的列。</a:t>
            </a:r>
          </a:p>
          <a:p>
            <a:pPr lvl="1">
              <a:buFont typeface="Wingdings" panose="05000000000000000000" pitchFamily="2" charset="2"/>
              <a:buChar char="û"/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包含太多重复值的列。</a:t>
            </a:r>
          </a:p>
          <a:p>
            <a:pPr lvl="1">
              <a:buFont typeface="Wingdings" panose="05000000000000000000" pitchFamily="2" charset="2"/>
              <a:buChar char="û"/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数据类型为</a:t>
            </a:r>
            <a:r>
              <a:rPr lang="en-US" altLang="zh-CN" b="1" kern="0" dirty="0">
                <a:latin typeface="Times New Roman" panose="02020603050405020304" pitchFamily="18" charset="0"/>
              </a:rPr>
              <a:t>bit</a:t>
            </a:r>
            <a:r>
              <a:rPr lang="zh-CN" altLang="en-US" b="1" kern="0" dirty="0">
                <a:latin typeface="Times New Roman" panose="02020603050405020304" pitchFamily="18" charset="0"/>
              </a:rPr>
              <a:t>、</a:t>
            </a:r>
            <a:r>
              <a:rPr lang="en-US" altLang="zh-CN" b="1" kern="0" dirty="0">
                <a:latin typeface="Times New Roman" panose="02020603050405020304" pitchFamily="18" charset="0"/>
              </a:rPr>
              <a:t>text</a:t>
            </a:r>
            <a:r>
              <a:rPr lang="zh-CN" altLang="en-US" b="1" kern="0" dirty="0">
                <a:latin typeface="Times New Roman" panose="02020603050405020304" pitchFamily="18" charset="0"/>
              </a:rPr>
              <a:t>、</a:t>
            </a:r>
            <a:r>
              <a:rPr lang="en-US" altLang="zh-CN" b="1" kern="0" dirty="0">
                <a:latin typeface="Times New Roman" panose="02020603050405020304" pitchFamily="18" charset="0"/>
              </a:rPr>
              <a:t>image </a:t>
            </a:r>
            <a:r>
              <a:rPr lang="zh-CN" altLang="en-US" b="1" kern="0" dirty="0">
                <a:latin typeface="Times New Roman" panose="02020603050405020304" pitchFamily="18" charset="0"/>
              </a:rPr>
              <a:t>等的列不能建立索引。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58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非聚集索引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2138" y="843281"/>
            <a:ext cx="6081877" cy="5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pic002.cnblogs.com/images/2010/153578/20101229092707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07440"/>
            <a:ext cx="7703419" cy="498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72490" y="152401"/>
            <a:ext cx="7641590" cy="84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mtClean="0"/>
              <a:t>非聚集索引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29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聚集索引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7373" y="843281"/>
            <a:ext cx="5764212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聚集索引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" y="843281"/>
            <a:ext cx="8369601" cy="56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562</Words>
  <Application>Microsoft Office PowerPoint</Application>
  <PresentationFormat>全屏显示(4:3)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等线</vt:lpstr>
      <vt:lpstr>等线 Light</vt:lpstr>
      <vt:lpstr>黑体</vt:lpstr>
      <vt:lpstr>华文宋体</vt:lpstr>
      <vt:lpstr>华文中宋</vt:lpstr>
      <vt:lpstr>宋体</vt:lpstr>
      <vt:lpstr>新宋体</vt:lpstr>
      <vt:lpstr>Arial</vt:lpstr>
      <vt:lpstr>Calibri</vt:lpstr>
      <vt:lpstr>Calibri Light</vt:lpstr>
      <vt:lpstr>Times New Roman</vt:lpstr>
      <vt:lpstr>Wingdings</vt:lpstr>
      <vt:lpstr>Office 主题​​</vt:lpstr>
      <vt:lpstr>1、什么是索引</vt:lpstr>
      <vt:lpstr>PowerPoint 演示文稿</vt:lpstr>
      <vt:lpstr>2、索引的作用</vt:lpstr>
      <vt:lpstr>3、建立索引的原则</vt:lpstr>
      <vt:lpstr>PowerPoint 演示文稿</vt:lpstr>
      <vt:lpstr>非聚集索引</vt:lpstr>
      <vt:lpstr>PowerPoint 演示文稿</vt:lpstr>
      <vt:lpstr>聚集索引</vt:lpstr>
      <vt:lpstr>聚集索引</vt:lpstr>
      <vt:lpstr>B+树索引</vt:lpstr>
      <vt:lpstr>散列（hash索引）</vt:lpstr>
      <vt:lpstr>散列（hash）索引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位图索引</vt:lpstr>
      <vt:lpstr>PowerPoint 演示文稿</vt:lpstr>
      <vt:lpstr>位图索引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junpeng</dc:creator>
  <cp:lastModifiedBy>yang junpeng</cp:lastModifiedBy>
  <cp:revision>33</cp:revision>
  <dcterms:created xsi:type="dcterms:W3CDTF">2018-08-15T02:41:10Z</dcterms:created>
  <dcterms:modified xsi:type="dcterms:W3CDTF">2018-08-15T07:43:07Z</dcterms:modified>
</cp:coreProperties>
</file>