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6"/>
  </p:notesMasterIdLst>
  <p:sldIdLst>
    <p:sldId id="258" r:id="rId2"/>
    <p:sldId id="515" r:id="rId3"/>
    <p:sldId id="516" r:id="rId4"/>
    <p:sldId id="517" r:id="rId5"/>
    <p:sldId id="518" r:id="rId6"/>
    <p:sldId id="519" r:id="rId7"/>
    <p:sldId id="520" r:id="rId8"/>
    <p:sldId id="521" r:id="rId9"/>
    <p:sldId id="390" r:id="rId10"/>
    <p:sldId id="474" r:id="rId11"/>
    <p:sldId id="391" r:id="rId12"/>
    <p:sldId id="392" r:id="rId13"/>
    <p:sldId id="393" r:id="rId14"/>
    <p:sldId id="502" r:id="rId15"/>
    <p:sldId id="475" r:id="rId16"/>
    <p:sldId id="394" r:id="rId17"/>
    <p:sldId id="482" r:id="rId18"/>
    <p:sldId id="483" r:id="rId19"/>
    <p:sldId id="396" r:id="rId20"/>
    <p:sldId id="485" r:id="rId21"/>
    <p:sldId id="484" r:id="rId22"/>
    <p:sldId id="397" r:id="rId23"/>
    <p:sldId id="512" r:id="rId24"/>
    <p:sldId id="513" r:id="rId25"/>
    <p:sldId id="514" r:id="rId26"/>
    <p:sldId id="398" r:id="rId27"/>
    <p:sldId id="399" r:id="rId28"/>
    <p:sldId id="486" r:id="rId29"/>
    <p:sldId id="487" r:id="rId30"/>
    <p:sldId id="488" r:id="rId31"/>
    <p:sldId id="489" r:id="rId32"/>
    <p:sldId id="491" r:id="rId33"/>
    <p:sldId id="492" r:id="rId34"/>
    <p:sldId id="511" r:id="rId35"/>
    <p:sldId id="506" r:id="rId36"/>
    <p:sldId id="507" r:id="rId37"/>
    <p:sldId id="509" r:id="rId38"/>
    <p:sldId id="401" r:id="rId39"/>
    <p:sldId id="402" r:id="rId40"/>
    <p:sldId id="403" r:id="rId41"/>
    <p:sldId id="510" r:id="rId42"/>
    <p:sldId id="404" r:id="rId43"/>
    <p:sldId id="405" r:id="rId44"/>
    <p:sldId id="406" r:id="rId45"/>
    <p:sldId id="493" r:id="rId46"/>
    <p:sldId id="473" r:id="rId47"/>
    <p:sldId id="494" r:id="rId48"/>
    <p:sldId id="407" r:id="rId49"/>
    <p:sldId id="408" r:id="rId50"/>
    <p:sldId id="409" r:id="rId51"/>
    <p:sldId id="410" r:id="rId52"/>
    <p:sldId id="411" r:id="rId53"/>
    <p:sldId id="412" r:id="rId54"/>
    <p:sldId id="413" r:id="rId55"/>
    <p:sldId id="505" r:id="rId56"/>
    <p:sldId id="414" r:id="rId57"/>
    <p:sldId id="415" r:id="rId58"/>
    <p:sldId id="416" r:id="rId59"/>
    <p:sldId id="417" r:id="rId60"/>
    <p:sldId id="418" r:id="rId61"/>
    <p:sldId id="419" r:id="rId62"/>
    <p:sldId id="420" r:id="rId63"/>
    <p:sldId id="421" r:id="rId64"/>
    <p:sldId id="422" r:id="rId65"/>
    <p:sldId id="423" r:id="rId66"/>
    <p:sldId id="424" r:id="rId67"/>
    <p:sldId id="425" r:id="rId68"/>
    <p:sldId id="426" r:id="rId69"/>
    <p:sldId id="427" r:id="rId70"/>
    <p:sldId id="428" r:id="rId71"/>
    <p:sldId id="429" r:id="rId72"/>
    <p:sldId id="430" r:id="rId73"/>
    <p:sldId id="431" r:id="rId74"/>
    <p:sldId id="432" r:id="rId75"/>
    <p:sldId id="433" r:id="rId76"/>
    <p:sldId id="434" r:id="rId77"/>
    <p:sldId id="495" r:id="rId78"/>
    <p:sldId id="496" r:id="rId79"/>
    <p:sldId id="435" r:id="rId80"/>
    <p:sldId id="436" r:id="rId81"/>
    <p:sldId id="437" r:id="rId82"/>
    <p:sldId id="438" r:id="rId83"/>
    <p:sldId id="439" r:id="rId84"/>
    <p:sldId id="497" r:id="rId85"/>
    <p:sldId id="440" r:id="rId86"/>
    <p:sldId id="441" r:id="rId87"/>
    <p:sldId id="442" r:id="rId88"/>
    <p:sldId id="443" r:id="rId89"/>
    <p:sldId id="444" r:id="rId90"/>
    <p:sldId id="445" r:id="rId91"/>
    <p:sldId id="446" r:id="rId92"/>
    <p:sldId id="447" r:id="rId93"/>
    <p:sldId id="448" r:id="rId94"/>
    <p:sldId id="449" r:id="rId95"/>
    <p:sldId id="451" r:id="rId96"/>
    <p:sldId id="452" r:id="rId97"/>
    <p:sldId id="453" r:id="rId98"/>
    <p:sldId id="454" r:id="rId99"/>
    <p:sldId id="455" r:id="rId100"/>
    <p:sldId id="456" r:id="rId101"/>
    <p:sldId id="457" r:id="rId102"/>
    <p:sldId id="458" r:id="rId103"/>
    <p:sldId id="498" r:id="rId104"/>
    <p:sldId id="459" r:id="rId105"/>
    <p:sldId id="499" r:id="rId106"/>
    <p:sldId id="460" r:id="rId107"/>
    <p:sldId id="461" r:id="rId108"/>
    <p:sldId id="522" r:id="rId109"/>
    <p:sldId id="523" r:id="rId110"/>
    <p:sldId id="524" r:id="rId111"/>
    <p:sldId id="462" r:id="rId112"/>
    <p:sldId id="463" r:id="rId113"/>
    <p:sldId id="464" r:id="rId114"/>
    <p:sldId id="500" r:id="rId115"/>
    <p:sldId id="465" r:id="rId116"/>
    <p:sldId id="466" r:id="rId117"/>
    <p:sldId id="501" r:id="rId118"/>
    <p:sldId id="503" r:id="rId119"/>
    <p:sldId id="467" r:id="rId120"/>
    <p:sldId id="468" r:id="rId121"/>
    <p:sldId id="504" r:id="rId122"/>
    <p:sldId id="469" r:id="rId123"/>
    <p:sldId id="470" r:id="rId124"/>
    <p:sldId id="471" r:id="rId125"/>
  </p:sldIdLst>
  <p:sldSz cx="9144000" cy="6858000" type="screen4x3"/>
  <p:notesSz cx="6834188" cy="9979025"/>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955" autoAdjust="0"/>
  </p:normalViewPr>
  <p:slideViewPr>
    <p:cSldViewPr snapToObjects="1">
      <p:cViewPr varScale="1">
        <p:scale>
          <a:sx n="50" d="100"/>
          <a:sy n="50" d="100"/>
        </p:scale>
        <p:origin x="1140" y="28"/>
      </p:cViewPr>
      <p:guideLst>
        <p:guide orient="horz" pos="2142"/>
        <p:guide pos="2880"/>
      </p:guideLst>
    </p:cSldViewPr>
  </p:slideViewPr>
  <p:notesTextViewPr>
    <p:cViewPr>
      <p:scale>
        <a:sx n="100" d="100"/>
        <a:sy n="100" d="100"/>
      </p:scale>
      <p:origin x="0" y="0"/>
    </p:cViewPr>
  </p:notesTextViewPr>
  <p:sorterViewPr>
    <p:cViewPr>
      <p:scale>
        <a:sx n="66" d="100"/>
        <a:sy n="66" d="100"/>
      </p:scale>
      <p:origin x="0" y="10386"/>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buFont typeface="Arial" panose="020B0604020202020204" pitchFamily="34" charset="0"/>
              <a:buNone/>
              <a:defRPr sz="1200"/>
            </a:lvl1pPr>
          </a:lstStyle>
          <a:p>
            <a:pPr>
              <a:defRPr/>
            </a:pPr>
            <a:endParaRPr lang="zh-CN" altLang="en-US"/>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buFont typeface="Arial" panose="020B0604020202020204" pitchFamily="34" charset="0"/>
              <a:buNone/>
              <a:defRPr sz="1200"/>
            </a:lvl1pPr>
          </a:lstStyle>
          <a:p>
            <a:pPr>
              <a:defRPr/>
            </a:pPr>
            <a:fld id="{02F4FBB7-BACB-47C3-AE8C-ED05251921C0}" type="datetimeFigureOut">
              <a:rPr lang="zh-CN" altLang="en-US"/>
              <a:pPr>
                <a:defRPr/>
              </a:pPr>
              <a:t>2018-08-25</a:t>
            </a:fld>
            <a:endParaRPr lang="en-US"/>
          </a:p>
        </p:txBody>
      </p:sp>
      <p:sp>
        <p:nvSpPr>
          <p:cNvPr id="3076" name="Rectangle 4"/>
          <p:cNvSpPr>
            <a:spLocks noGrp="1" noRot="1" noChangeAspect="1" noChangeArrowheads="1"/>
          </p:cNvSpPr>
          <p:nvPr>
            <p:ph type="sldImg" idx="2"/>
          </p:nvPr>
        </p:nvSpPr>
        <p:spPr bwMode="auto">
          <a:xfrm>
            <a:off x="1138238" y="747713"/>
            <a:ext cx="4556125" cy="3741737"/>
          </a:xfrm>
          <a:prstGeom prst="rect">
            <a:avLst/>
          </a:prstGeom>
          <a:noFill/>
          <a:ln w="9525">
            <a:noFill/>
            <a:miter lim="800000"/>
            <a:headEnd/>
            <a:tailEnd/>
          </a:ln>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buFont typeface="Arial" panose="020B0604020202020204" pitchFamily="34" charset="0"/>
              <a:buNone/>
              <a:defRPr sz="1200"/>
            </a:lvl1pPr>
          </a:lstStyle>
          <a:p>
            <a:pPr>
              <a:defRPr/>
            </a:pPr>
            <a:endParaRPr lang="en-US"/>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Font typeface="Arial" pitchFamily="34" charset="0"/>
              <a:buNone/>
              <a:defRPr sz="1200"/>
            </a:lvl1pPr>
          </a:lstStyle>
          <a:p>
            <a:fld id="{A01E661F-A6E4-4554-91F0-B64924FAFA1A}"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www.baidu.com/s?wd=%E7%B3%BB%E7%BB%9F%E4%BD%93%E7%B3%BB%E7%BB%93%E6%9E%84&amp;tn=SE_PcZhidaonwhc_ngpagmjz&amp;rsv_dl=gh_pc_zhidao" TargetMode="External"/><Relationship Id="rId3" Type="http://schemas.openxmlformats.org/officeDocument/2006/relationships/hyperlink" Target="https://www.baidu.com/s?wd=TDI&amp;tn=SE_PcZhidaonwhc_ngpagmjz&amp;rsv_dl=gh_pc_zhidao" TargetMode="External"/><Relationship Id="rId7" Type="http://schemas.openxmlformats.org/officeDocument/2006/relationships/hyperlink" Target="https://www.baidu.com/s?wd=MAC&amp;tn=SE_PcZhidaonwhc_ngpagmjz&amp;rsv_dl=gh_pc_zhidao" TargetMode="External"/><Relationship Id="rId12" Type="http://schemas.openxmlformats.org/officeDocument/2006/relationships/hyperlink" Target="https://www.baidu.com/s?wd=%E6%B5%8B%E8%AF%95%E6%96%87%E6%A1%A3&amp;tn=SE_PcZhidaonwhc_ngpagmjz&amp;rsv_dl=gh_pc_zhidao"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www.baidu.com/s?wd=DAC&amp;tn=SE_PcZhidaonwhc_ngpagmjz&amp;rsv_dl=gh_pc_zhidao" TargetMode="External"/><Relationship Id="rId11" Type="http://schemas.openxmlformats.org/officeDocument/2006/relationships/hyperlink" Target="https://www.baidu.com/s?wd=%E9%85%8D%E7%BD%AE%E7%AE%A1%E7%90%86&amp;tn=SE_PcZhidaonwhc_ngpagmjz&amp;rsv_dl=gh_pc_zhidao" TargetMode="External"/><Relationship Id="rId5" Type="http://schemas.openxmlformats.org/officeDocument/2006/relationships/hyperlink" Target="https://www.baidu.com/s?wd=%E5%AE%89%E5%85%A8%E7%AD%96%E7%95%A5&amp;tn=SE_PcZhidaonwhc_ngpagmjz&amp;rsv_dl=gh_pc_zhidao" TargetMode="External"/><Relationship Id="rId10" Type="http://schemas.openxmlformats.org/officeDocument/2006/relationships/hyperlink" Target="https://www.baidu.com/s?wd=%E5%AE%89%E5%85%A8%E6%B5%8B%E8%AF%95&amp;tn=SE_PcZhidaonwhc_ngpagmjz&amp;rsv_dl=gh_pc_zhidao" TargetMode="External"/><Relationship Id="rId4" Type="http://schemas.openxmlformats.org/officeDocument/2006/relationships/hyperlink" Target="https://www.baidu.com/s?wd=TCSEC&amp;tn=SE_PcZhidaonwhc_ngpagmjz&amp;rsv_dl=gh_pc_zhidao" TargetMode="External"/><Relationship Id="rId9" Type="http://schemas.openxmlformats.org/officeDocument/2006/relationships/hyperlink" Target="https://www.baidu.com/s?wd=%E8%AE%BE%E6%96%BD%E7%AE%A1%E7%90%86&amp;tn=SE_PcZhidaonwhc_ngpagmjz&amp;rsv_dl=gh_pc_zhidao"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baidu.com/s?wd=%E7%B3%BB%E7%BB%9F%E4%BD%93%E7%B3%BB%E7%BB%93%E6%9E%84&amp;tn=SE_PcZhidaonwhc_ngpagmjz&amp;rsv_dl=gh_pc_zhidao"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www.baidu.com/s?wd=%E9%85%8D%E7%BD%AE%E7%AE%A1%E7%90%86&amp;tn=SE_PcZhidaonwhc_ngpagmjz&amp;rsv_dl=gh_pc_zhidao" TargetMode="External"/><Relationship Id="rId5" Type="http://schemas.openxmlformats.org/officeDocument/2006/relationships/hyperlink" Target="https://www.baidu.com/s?wd=%E5%AE%89%E5%85%A8%E6%B5%8B%E8%AF%95&amp;tn=SE_PcZhidaonwhc_ngpagmjz&amp;rsv_dl=gh_pc_zhidao" TargetMode="External"/><Relationship Id="rId4" Type="http://schemas.openxmlformats.org/officeDocument/2006/relationships/hyperlink" Target="https://www.baidu.com/s?wd=%E8%AE%BE%E6%96%BD%E7%AE%A1%E7%90%86&amp;tn=SE_PcZhidaonwhc_ngpagmjz&amp;rsv_dl=gh_pc_zhidao"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aike.baidu.com/item/%E5%AE%89%E5%85%A8%E7%AD%96%E7%95%A5"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baike.baidu.com/item/%E8%AE%BF%E9%97%AE%E6%8E%A7%E5%88%B6"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aike.baidu.com/item/%E5%9C%B0%E5%9D%80%E7%A9%BA%E9%97%B4" TargetMode="External"/><Relationship Id="rId2" Type="http://schemas.openxmlformats.org/officeDocument/2006/relationships/slide" Target="../slides/slide33.xml"/><Relationship Id="rId1" Type="http://schemas.openxmlformats.org/officeDocument/2006/relationships/notesMaster" Target="../notesMasters/notesMaster1.xml"/><Relationship Id="rId5" Type="http://schemas.openxmlformats.org/officeDocument/2006/relationships/hyperlink" Target="https://baike.baidu.com/item/%E7%9B%AE%E6%A0%87%E4%BB%A3%E7%A0%81" TargetMode="External"/><Relationship Id="rId4" Type="http://schemas.openxmlformats.org/officeDocument/2006/relationships/hyperlink" Target="https://baike.baidu.com/item/%E6%BA%90%E4%BB%A3%E7%A0%81"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922338" y="747713"/>
            <a:ext cx="4987925" cy="3741737"/>
          </a:xfrm>
        </p:spPr>
      </p:sp>
      <p:sp>
        <p:nvSpPr>
          <p:cNvPr id="26627" name="备注占位符 2"/>
          <p:cNvSpPr>
            <a:spLocks noGrp="1"/>
          </p:cNvSpPr>
          <p:nvPr>
            <p:ph type="body" idx="1"/>
          </p:nvPr>
        </p:nvSpPr>
        <p:spPr>
          <a:noFill/>
          <a:ln/>
        </p:spPr>
        <p:txBody>
          <a:bodyPr/>
          <a:lstStyle/>
          <a:p>
            <a:r>
              <a:rPr lang="en-US" altLang="zh-CN" smtClean="0">
                <a:hlinkClick r:id="rId3"/>
              </a:rPr>
              <a:t>TDI</a:t>
            </a:r>
            <a:r>
              <a:rPr lang="zh-CN" altLang="en-US" smtClean="0"/>
              <a:t>／</a:t>
            </a:r>
            <a:r>
              <a:rPr lang="en-US" altLang="zh-CN" smtClean="0">
                <a:hlinkClick r:id="rId4"/>
              </a:rPr>
              <a:t>TCSEC</a:t>
            </a:r>
            <a:r>
              <a:rPr lang="zh-CN" altLang="en-US" smtClean="0"/>
              <a:t>标准的基本内容。</a:t>
            </a:r>
            <a:br>
              <a:rPr lang="zh-CN" altLang="en-US" smtClean="0"/>
            </a:br>
            <a:r>
              <a:rPr lang="en-US" altLang="zh-CN" smtClean="0">
                <a:hlinkClick r:id="rId3"/>
              </a:rPr>
              <a:t>TDI</a:t>
            </a:r>
            <a:r>
              <a:rPr lang="zh-CN" altLang="en-US" smtClean="0"/>
              <a:t>与</a:t>
            </a:r>
            <a:r>
              <a:rPr lang="en-US" altLang="zh-CN" smtClean="0">
                <a:hlinkClick r:id="rId4"/>
              </a:rPr>
              <a:t>TCSEC</a:t>
            </a:r>
            <a:r>
              <a:rPr lang="zh-CN" altLang="en-US" smtClean="0"/>
              <a:t>一样，从以下四个方面来描述安全性级别划分的指标：</a:t>
            </a:r>
            <a:r>
              <a:rPr lang="zh-CN" altLang="en-US" smtClean="0">
                <a:hlinkClick r:id="rId5"/>
              </a:rPr>
              <a:t>安全策略</a:t>
            </a:r>
            <a:r>
              <a:rPr lang="zh-CN" altLang="en-US" smtClean="0"/>
              <a:t>、责任、保证和文档。每个方面又细分为若干项。这些指标的具休内容如下：</a:t>
            </a:r>
            <a:br>
              <a:rPr lang="zh-CN" altLang="en-US" smtClean="0"/>
            </a:br>
            <a:r>
              <a:rPr lang="en-US" altLang="zh-CN" smtClean="0"/>
              <a:t>R1 </a:t>
            </a:r>
            <a:r>
              <a:rPr lang="zh-CN" altLang="en-US" smtClean="0">
                <a:hlinkClick r:id="rId5"/>
              </a:rPr>
              <a:t>安全策略</a:t>
            </a:r>
            <a:r>
              <a:rPr lang="zh-CN" altLang="en-US" smtClean="0"/>
              <a:t>（</a:t>
            </a:r>
            <a:r>
              <a:rPr lang="en-US" altLang="zh-CN" smtClean="0"/>
              <a:t>Secutity Policy</a:t>
            </a:r>
            <a:r>
              <a:rPr lang="zh-CN" altLang="en-US" smtClean="0"/>
              <a:t>）</a:t>
            </a:r>
            <a:r>
              <a:rPr lang="en-US" altLang="zh-CN" smtClean="0"/>
              <a:t/>
            </a:r>
            <a:br>
              <a:rPr lang="en-US" altLang="zh-CN" smtClean="0"/>
            </a:br>
            <a:r>
              <a:rPr lang="en-US" altLang="zh-CN" smtClean="0"/>
              <a:t>R1.1 </a:t>
            </a:r>
            <a:r>
              <a:rPr lang="zh-CN" altLang="en-US" smtClean="0"/>
              <a:t>自主存取控制（</a:t>
            </a:r>
            <a:r>
              <a:rPr lang="en-US" altLang="zh-CN" smtClean="0"/>
              <a:t>Discretionary Access Control</a:t>
            </a:r>
            <a:r>
              <a:rPr lang="zh-CN" altLang="en-US" smtClean="0"/>
              <a:t>，简称 </a:t>
            </a:r>
            <a:r>
              <a:rPr lang="en-US" altLang="zh-CN" smtClean="0">
                <a:hlinkClick r:id="rId6"/>
              </a:rPr>
              <a:t>DAC</a:t>
            </a:r>
            <a:r>
              <a:rPr lang="zh-CN" altLang="en-US" smtClean="0"/>
              <a:t>）</a:t>
            </a:r>
            <a:r>
              <a:rPr lang="en-US" altLang="zh-CN" smtClean="0"/>
              <a:t/>
            </a:r>
            <a:br>
              <a:rPr lang="en-US" altLang="zh-CN" smtClean="0"/>
            </a:br>
            <a:r>
              <a:rPr lang="en-US" altLang="zh-CN" smtClean="0"/>
              <a:t>R1.2 </a:t>
            </a:r>
            <a:r>
              <a:rPr lang="zh-CN" altLang="en-US" smtClean="0"/>
              <a:t>客体重用（</a:t>
            </a:r>
            <a:r>
              <a:rPr lang="en-US" altLang="zh-CN" smtClean="0"/>
              <a:t>Object Reuse</a:t>
            </a:r>
            <a:r>
              <a:rPr lang="zh-CN" altLang="en-US" smtClean="0"/>
              <a:t>）</a:t>
            </a:r>
            <a:r>
              <a:rPr lang="en-US" altLang="zh-CN" smtClean="0"/>
              <a:t/>
            </a:r>
            <a:br>
              <a:rPr lang="en-US" altLang="zh-CN" smtClean="0"/>
            </a:br>
            <a:r>
              <a:rPr lang="en-US" altLang="zh-CN" smtClean="0"/>
              <a:t>R1.3 </a:t>
            </a:r>
            <a:r>
              <a:rPr lang="zh-CN" altLang="en-US" smtClean="0"/>
              <a:t>标记（</a:t>
            </a:r>
            <a:r>
              <a:rPr lang="en-US" altLang="zh-CN" smtClean="0"/>
              <a:t>Labels</a:t>
            </a:r>
            <a:r>
              <a:rPr lang="zh-CN" altLang="en-US" smtClean="0"/>
              <a:t>）</a:t>
            </a:r>
            <a:r>
              <a:rPr lang="en-US" altLang="zh-CN" smtClean="0"/>
              <a:t/>
            </a:r>
            <a:br>
              <a:rPr lang="en-US" altLang="zh-CN" smtClean="0"/>
            </a:br>
            <a:r>
              <a:rPr lang="en-US" altLang="zh-CN" smtClean="0"/>
              <a:t>R1.3.1 </a:t>
            </a:r>
            <a:r>
              <a:rPr lang="zh-CN" altLang="en-US" smtClean="0"/>
              <a:t>标记完整性（</a:t>
            </a:r>
            <a:r>
              <a:rPr lang="en-US" altLang="zh-CN" smtClean="0"/>
              <a:t>Label Integrity</a:t>
            </a:r>
            <a:r>
              <a:rPr lang="zh-CN" altLang="en-US" smtClean="0"/>
              <a:t>）</a:t>
            </a:r>
            <a:r>
              <a:rPr lang="en-US" altLang="zh-CN" smtClean="0"/>
              <a:t/>
            </a:r>
            <a:br>
              <a:rPr lang="en-US" altLang="zh-CN" smtClean="0"/>
            </a:br>
            <a:r>
              <a:rPr lang="en-US" altLang="zh-CN" smtClean="0"/>
              <a:t>R1.3.2 </a:t>
            </a:r>
            <a:r>
              <a:rPr lang="zh-CN" altLang="en-US" smtClean="0"/>
              <a:t>标记信息的扩散（</a:t>
            </a:r>
            <a:r>
              <a:rPr lang="en-US" altLang="zh-CN" smtClean="0"/>
              <a:t>Labeled Infonnation Exploration</a:t>
            </a:r>
            <a:r>
              <a:rPr lang="zh-CN" altLang="en-US" smtClean="0"/>
              <a:t>）</a:t>
            </a:r>
            <a:r>
              <a:rPr lang="en-US" altLang="zh-CN" smtClean="0"/>
              <a:t/>
            </a:r>
            <a:br>
              <a:rPr lang="en-US" altLang="zh-CN" smtClean="0"/>
            </a:br>
            <a:r>
              <a:rPr lang="en-US" altLang="zh-CN" smtClean="0"/>
              <a:t>R1.3.3 </a:t>
            </a:r>
            <a:r>
              <a:rPr lang="zh-CN" altLang="en-US" smtClean="0"/>
              <a:t>主体敏感度标记（</a:t>
            </a:r>
            <a:r>
              <a:rPr lang="en-US" altLang="zh-CN" smtClean="0"/>
              <a:t>Subject Sensitivity Labels</a:t>
            </a:r>
            <a:r>
              <a:rPr lang="zh-CN" altLang="en-US" smtClean="0"/>
              <a:t>）</a:t>
            </a:r>
            <a:r>
              <a:rPr lang="en-US" altLang="zh-CN" smtClean="0"/>
              <a:t/>
            </a:r>
            <a:br>
              <a:rPr lang="en-US" altLang="zh-CN" smtClean="0"/>
            </a:br>
            <a:r>
              <a:rPr lang="en-US" altLang="zh-CN" smtClean="0"/>
              <a:t>R1.3.4 </a:t>
            </a:r>
            <a:r>
              <a:rPr lang="zh-CN" altLang="en-US" smtClean="0"/>
              <a:t>设备标记（</a:t>
            </a:r>
            <a:r>
              <a:rPr lang="en-US" altLang="zh-CN" smtClean="0"/>
              <a:t>Device Labels</a:t>
            </a:r>
            <a:r>
              <a:rPr lang="zh-CN" altLang="en-US" smtClean="0"/>
              <a:t>）</a:t>
            </a:r>
            <a:r>
              <a:rPr lang="en-US" altLang="zh-CN" smtClean="0"/>
              <a:t/>
            </a:r>
            <a:br>
              <a:rPr lang="en-US" altLang="zh-CN" smtClean="0"/>
            </a:br>
            <a:r>
              <a:rPr lang="en-US" altLang="zh-CN" smtClean="0"/>
              <a:t>R1.4 </a:t>
            </a:r>
            <a:r>
              <a:rPr lang="zh-CN" altLang="en-US" smtClean="0"/>
              <a:t>强制存取控制（</a:t>
            </a:r>
            <a:r>
              <a:rPr lang="en-US" altLang="zh-CN" smtClean="0"/>
              <a:t>Mandatory Access Control</a:t>
            </a:r>
            <a:r>
              <a:rPr lang="zh-CN" altLang="en-US" smtClean="0"/>
              <a:t>，简称</a:t>
            </a:r>
            <a:r>
              <a:rPr lang="en-US" altLang="zh-CN" smtClean="0">
                <a:hlinkClick r:id="rId7"/>
              </a:rPr>
              <a:t>MAC</a:t>
            </a:r>
            <a:r>
              <a:rPr lang="zh-CN" altLang="en-US" smtClean="0"/>
              <a:t>） </a:t>
            </a:r>
            <a:r>
              <a:rPr lang="en-US" altLang="zh-CN" smtClean="0"/>
              <a:t>·</a:t>
            </a:r>
            <a:br>
              <a:rPr lang="en-US" altLang="zh-CN" smtClean="0"/>
            </a:br>
            <a:r>
              <a:rPr lang="en-US" altLang="zh-CN" smtClean="0"/>
              <a:t>R2 </a:t>
            </a:r>
            <a:r>
              <a:rPr lang="zh-CN" altLang="en-US" smtClean="0"/>
              <a:t>责任（</a:t>
            </a:r>
            <a:r>
              <a:rPr lang="en-US" altLang="zh-CN" smtClean="0"/>
              <a:t>Accountability</a:t>
            </a:r>
            <a:r>
              <a:rPr lang="zh-CN" altLang="en-US" smtClean="0"/>
              <a:t>）</a:t>
            </a:r>
            <a:r>
              <a:rPr lang="en-US" altLang="zh-CN" smtClean="0"/>
              <a:t/>
            </a:r>
            <a:br>
              <a:rPr lang="en-US" altLang="zh-CN" smtClean="0"/>
            </a:br>
            <a:r>
              <a:rPr lang="en-US" altLang="zh-CN" smtClean="0"/>
              <a:t>R2.1 </a:t>
            </a:r>
            <a:r>
              <a:rPr lang="zh-CN" altLang="en-US" smtClean="0"/>
              <a:t>标识与鉴别（</a:t>
            </a:r>
            <a:r>
              <a:rPr lang="en-US" altLang="zh-CN" smtClean="0"/>
              <a:t>Identification</a:t>
            </a:r>
            <a:r>
              <a:rPr lang="zh-CN" altLang="en-US" smtClean="0"/>
              <a:t>＆</a:t>
            </a:r>
            <a:r>
              <a:rPr lang="en-US" altLang="zh-CN" smtClean="0"/>
              <a:t>Authentication</a:t>
            </a:r>
            <a:r>
              <a:rPr lang="zh-CN" altLang="en-US" smtClean="0"/>
              <a:t>）</a:t>
            </a:r>
            <a:r>
              <a:rPr lang="en-US" altLang="zh-CN" smtClean="0"/>
              <a:t/>
            </a:r>
            <a:br>
              <a:rPr lang="en-US" altLang="zh-CN" smtClean="0"/>
            </a:br>
            <a:r>
              <a:rPr lang="en-US" altLang="zh-CN" smtClean="0"/>
              <a:t>R2.1.1 </a:t>
            </a:r>
            <a:r>
              <a:rPr lang="zh-CN" altLang="en-US" smtClean="0"/>
              <a:t>可信路径（</a:t>
            </a:r>
            <a:r>
              <a:rPr lang="en-US" altLang="zh-CN" smtClean="0"/>
              <a:t>Trusted Path</a:t>
            </a:r>
            <a:r>
              <a:rPr lang="zh-CN" altLang="en-US" smtClean="0"/>
              <a:t>）</a:t>
            </a:r>
            <a:r>
              <a:rPr lang="en-US" altLang="zh-CN" smtClean="0"/>
              <a:t/>
            </a:r>
            <a:br>
              <a:rPr lang="en-US" altLang="zh-CN" smtClean="0"/>
            </a:br>
            <a:r>
              <a:rPr lang="en-US" altLang="zh-CN" smtClean="0"/>
              <a:t>R2.2 </a:t>
            </a:r>
            <a:r>
              <a:rPr lang="zh-CN" altLang="en-US" smtClean="0"/>
              <a:t>审计（</a:t>
            </a:r>
            <a:r>
              <a:rPr lang="en-US" altLang="zh-CN" smtClean="0"/>
              <a:t>Audit</a:t>
            </a:r>
            <a:r>
              <a:rPr lang="zh-CN" altLang="en-US" smtClean="0"/>
              <a:t>） </a:t>
            </a:r>
            <a:r>
              <a:rPr lang="en-US" altLang="zh-CN" smtClean="0"/>
              <a:t>·</a:t>
            </a:r>
            <a:br>
              <a:rPr lang="en-US" altLang="zh-CN" smtClean="0"/>
            </a:br>
            <a:r>
              <a:rPr lang="en-US" altLang="zh-CN" smtClean="0"/>
              <a:t>R3 </a:t>
            </a:r>
            <a:r>
              <a:rPr lang="zh-CN" altLang="en-US" smtClean="0"/>
              <a:t>保证（</a:t>
            </a:r>
            <a:r>
              <a:rPr lang="en-US" altLang="zh-CN" smtClean="0"/>
              <a:t>Assurance</a:t>
            </a:r>
            <a:r>
              <a:rPr lang="zh-CN" altLang="en-US" smtClean="0"/>
              <a:t>）</a:t>
            </a:r>
            <a:r>
              <a:rPr lang="en-US" altLang="zh-CN" smtClean="0"/>
              <a:t/>
            </a:r>
            <a:br>
              <a:rPr lang="en-US" altLang="zh-CN" smtClean="0"/>
            </a:br>
            <a:r>
              <a:rPr lang="en-US" altLang="zh-CN" smtClean="0"/>
              <a:t>R3.1 </a:t>
            </a:r>
            <a:r>
              <a:rPr lang="zh-CN" altLang="en-US" smtClean="0"/>
              <a:t>操作保证（</a:t>
            </a:r>
            <a:r>
              <a:rPr lang="en-US" altLang="zh-CN" smtClean="0"/>
              <a:t>Operational Assurance</a:t>
            </a:r>
            <a:r>
              <a:rPr lang="zh-CN" altLang="en-US" smtClean="0"/>
              <a:t>）</a:t>
            </a:r>
            <a:r>
              <a:rPr lang="en-US" altLang="zh-CN" smtClean="0"/>
              <a:t/>
            </a:r>
            <a:br>
              <a:rPr lang="en-US" altLang="zh-CN" smtClean="0"/>
            </a:br>
            <a:r>
              <a:rPr lang="en-US" altLang="zh-CN" smtClean="0"/>
              <a:t>R3.1.1 </a:t>
            </a:r>
            <a:r>
              <a:rPr lang="zh-CN" altLang="en-US" smtClean="0">
                <a:hlinkClick r:id="rId8"/>
              </a:rPr>
              <a:t>系统体系结构</a:t>
            </a:r>
            <a:r>
              <a:rPr lang="zh-CN" altLang="en-US" smtClean="0"/>
              <a:t>（</a:t>
            </a:r>
            <a:r>
              <a:rPr lang="en-US" altLang="zh-CN" smtClean="0"/>
              <a:t>System Architecture</a:t>
            </a:r>
            <a:r>
              <a:rPr lang="zh-CN" altLang="en-US" smtClean="0"/>
              <a:t>）</a:t>
            </a:r>
            <a:r>
              <a:rPr lang="en-US" altLang="zh-CN" smtClean="0"/>
              <a:t/>
            </a:r>
            <a:br>
              <a:rPr lang="en-US" altLang="zh-CN" smtClean="0"/>
            </a:br>
            <a:r>
              <a:rPr lang="en-US" altLang="zh-CN" smtClean="0"/>
              <a:t>R3.1.2 </a:t>
            </a:r>
            <a:r>
              <a:rPr lang="zh-CN" altLang="en-US" smtClean="0"/>
              <a:t>系统完整性（</a:t>
            </a:r>
            <a:r>
              <a:rPr lang="en-US" altLang="zh-CN" smtClean="0"/>
              <a:t>System Integrity</a:t>
            </a:r>
            <a:r>
              <a:rPr lang="zh-CN" altLang="en-US" smtClean="0"/>
              <a:t>）</a:t>
            </a:r>
            <a:r>
              <a:rPr lang="en-US" altLang="zh-CN" smtClean="0"/>
              <a:t/>
            </a:r>
            <a:br>
              <a:rPr lang="en-US" altLang="zh-CN" smtClean="0"/>
            </a:br>
            <a:r>
              <a:rPr lang="en-US" altLang="zh-CN" smtClean="0"/>
              <a:t>R3.1.3 </a:t>
            </a:r>
            <a:r>
              <a:rPr lang="zh-CN" altLang="en-US" smtClean="0"/>
              <a:t>隐蔽信道分析（</a:t>
            </a:r>
            <a:r>
              <a:rPr lang="en-US" altLang="zh-CN" smtClean="0"/>
              <a:t>Covert Channel Analysis</a:t>
            </a:r>
            <a:r>
              <a:rPr lang="zh-CN" altLang="en-US" smtClean="0"/>
              <a:t>）</a:t>
            </a:r>
            <a:r>
              <a:rPr lang="en-US" altLang="zh-CN" smtClean="0"/>
              <a:t/>
            </a:r>
            <a:br>
              <a:rPr lang="en-US" altLang="zh-CN" smtClean="0"/>
            </a:br>
            <a:r>
              <a:rPr lang="en-US" altLang="zh-CN" smtClean="0"/>
              <a:t>R3.1.4 </a:t>
            </a:r>
            <a:r>
              <a:rPr lang="zh-CN" altLang="en-US" smtClean="0"/>
              <a:t>可信</a:t>
            </a:r>
            <a:r>
              <a:rPr lang="zh-CN" altLang="en-US" smtClean="0">
                <a:hlinkClick r:id="rId9"/>
              </a:rPr>
              <a:t>设施管理</a:t>
            </a:r>
            <a:r>
              <a:rPr lang="zh-CN" altLang="en-US" smtClean="0"/>
              <a:t>（</a:t>
            </a:r>
            <a:r>
              <a:rPr lang="en-US" altLang="zh-CN" smtClean="0"/>
              <a:t>Trusted Facility Management</a:t>
            </a:r>
            <a:r>
              <a:rPr lang="zh-CN" altLang="en-US" smtClean="0"/>
              <a:t>）</a:t>
            </a:r>
            <a:r>
              <a:rPr lang="en-US" altLang="zh-CN" smtClean="0"/>
              <a:t/>
            </a:r>
            <a:br>
              <a:rPr lang="en-US" altLang="zh-CN" smtClean="0"/>
            </a:br>
            <a:r>
              <a:rPr lang="en-US" altLang="zh-CN" smtClean="0"/>
              <a:t>R3.1.5 </a:t>
            </a:r>
            <a:r>
              <a:rPr lang="zh-CN" altLang="en-US" smtClean="0"/>
              <a:t>可信恢复（</a:t>
            </a:r>
            <a:r>
              <a:rPr lang="en-US" altLang="zh-CN" smtClean="0"/>
              <a:t>Trusted Recovery</a:t>
            </a:r>
            <a:r>
              <a:rPr lang="zh-CN" altLang="en-US" smtClean="0"/>
              <a:t>）</a:t>
            </a:r>
            <a:r>
              <a:rPr lang="en-US" altLang="zh-CN" smtClean="0"/>
              <a:t/>
            </a:r>
            <a:br>
              <a:rPr lang="en-US" altLang="zh-CN" smtClean="0"/>
            </a:br>
            <a:r>
              <a:rPr lang="en-US" altLang="zh-CN" smtClean="0"/>
              <a:t>R3.2 </a:t>
            </a:r>
            <a:r>
              <a:rPr lang="zh-CN" altLang="en-US" smtClean="0"/>
              <a:t>生命周期保证（</a:t>
            </a:r>
            <a:r>
              <a:rPr lang="en-US" altLang="zh-CN" smtClean="0"/>
              <a:t>Life Cycle Assurance</a:t>
            </a:r>
            <a:r>
              <a:rPr lang="zh-CN" altLang="en-US" smtClean="0"/>
              <a:t>）</a:t>
            </a:r>
            <a:r>
              <a:rPr lang="en-US" altLang="zh-CN" smtClean="0"/>
              <a:t/>
            </a:r>
            <a:br>
              <a:rPr lang="en-US" altLang="zh-CN" smtClean="0"/>
            </a:br>
            <a:r>
              <a:rPr lang="en-US" altLang="zh-CN" smtClean="0"/>
              <a:t>R3.2.1 </a:t>
            </a:r>
            <a:r>
              <a:rPr lang="zh-CN" altLang="en-US" smtClean="0">
                <a:hlinkClick r:id="rId10"/>
              </a:rPr>
              <a:t>安全测试</a:t>
            </a:r>
            <a:r>
              <a:rPr lang="zh-CN" altLang="en-US" smtClean="0"/>
              <a:t>（</a:t>
            </a:r>
            <a:r>
              <a:rPr lang="en-US" altLang="zh-CN" smtClean="0"/>
              <a:t>Security Testing</a:t>
            </a:r>
            <a:r>
              <a:rPr lang="zh-CN" altLang="en-US" smtClean="0"/>
              <a:t>）</a:t>
            </a:r>
            <a:r>
              <a:rPr lang="en-US" altLang="zh-CN" smtClean="0"/>
              <a:t/>
            </a:r>
            <a:br>
              <a:rPr lang="en-US" altLang="zh-CN" smtClean="0"/>
            </a:br>
            <a:r>
              <a:rPr lang="en-US" altLang="zh-CN" smtClean="0"/>
              <a:t>R3.2.2 </a:t>
            </a:r>
            <a:r>
              <a:rPr lang="zh-CN" altLang="en-US" smtClean="0"/>
              <a:t>设计规范和验证（</a:t>
            </a:r>
            <a:r>
              <a:rPr lang="en-US" altLang="zh-CN" smtClean="0"/>
              <a:t>Design Specificition</a:t>
            </a:r>
            <a:r>
              <a:rPr lang="zh-CN" altLang="en-US" smtClean="0"/>
              <a:t>＆</a:t>
            </a:r>
            <a:r>
              <a:rPr lang="en-US" altLang="zh-CN" smtClean="0"/>
              <a:t>Verification</a:t>
            </a:r>
            <a:r>
              <a:rPr lang="zh-CN" altLang="en-US" smtClean="0"/>
              <a:t>）</a:t>
            </a:r>
            <a:r>
              <a:rPr lang="en-US" altLang="zh-CN" smtClean="0"/>
              <a:t/>
            </a:r>
            <a:br>
              <a:rPr lang="en-US" altLang="zh-CN" smtClean="0"/>
            </a:br>
            <a:r>
              <a:rPr lang="en-US" altLang="zh-CN" smtClean="0"/>
              <a:t>R3.2.3 </a:t>
            </a:r>
            <a:r>
              <a:rPr lang="zh-CN" altLang="en-US" smtClean="0">
                <a:hlinkClick r:id="rId11"/>
              </a:rPr>
              <a:t>配置管理</a:t>
            </a:r>
            <a:r>
              <a:rPr lang="zh-CN" altLang="en-US" smtClean="0"/>
              <a:t>（</a:t>
            </a:r>
            <a:r>
              <a:rPr lang="en-US" altLang="zh-CN" smtClean="0"/>
              <a:t>Configuration Management</a:t>
            </a:r>
            <a:r>
              <a:rPr lang="zh-CN" altLang="en-US" smtClean="0"/>
              <a:t>）</a:t>
            </a:r>
            <a:r>
              <a:rPr lang="en-US" altLang="zh-CN" smtClean="0"/>
              <a:t/>
            </a:r>
            <a:br>
              <a:rPr lang="en-US" altLang="zh-CN" smtClean="0"/>
            </a:br>
            <a:r>
              <a:rPr lang="en-US" altLang="zh-CN" smtClean="0"/>
              <a:t>R3.2.4 </a:t>
            </a:r>
            <a:r>
              <a:rPr lang="zh-CN" altLang="en-US" smtClean="0"/>
              <a:t>可信分配（</a:t>
            </a:r>
            <a:r>
              <a:rPr lang="en-US" altLang="zh-CN" smtClean="0"/>
              <a:t>Trusted Distribution</a:t>
            </a:r>
            <a:r>
              <a:rPr lang="zh-CN" altLang="en-US" smtClean="0"/>
              <a:t>） </a:t>
            </a:r>
            <a:r>
              <a:rPr lang="en-US" altLang="zh-CN" smtClean="0"/>
              <a:t>·</a:t>
            </a:r>
            <a:br>
              <a:rPr lang="en-US" altLang="zh-CN" smtClean="0"/>
            </a:br>
            <a:r>
              <a:rPr lang="en-US" altLang="zh-CN" smtClean="0"/>
              <a:t>R4 </a:t>
            </a:r>
            <a:r>
              <a:rPr lang="zh-CN" altLang="en-US" smtClean="0"/>
              <a:t>文档（</a:t>
            </a:r>
            <a:r>
              <a:rPr lang="en-US" altLang="zh-CN" smtClean="0"/>
              <a:t>Documentation</a:t>
            </a:r>
            <a:r>
              <a:rPr lang="zh-CN" altLang="en-US" smtClean="0"/>
              <a:t>）</a:t>
            </a:r>
            <a:r>
              <a:rPr lang="en-US" altLang="zh-CN" smtClean="0"/>
              <a:t/>
            </a:r>
            <a:br>
              <a:rPr lang="en-US" altLang="zh-CN" smtClean="0"/>
            </a:br>
            <a:r>
              <a:rPr lang="en-US" altLang="zh-CN" smtClean="0"/>
              <a:t>R4.1 </a:t>
            </a:r>
            <a:r>
              <a:rPr lang="zh-CN" altLang="en-US" smtClean="0"/>
              <a:t>安全特性用户指南（</a:t>
            </a:r>
            <a:r>
              <a:rPr lang="en-US" altLang="zh-CN" smtClean="0"/>
              <a:t>Security Features User’s Guide</a:t>
            </a:r>
            <a:r>
              <a:rPr lang="zh-CN" altLang="en-US" smtClean="0"/>
              <a:t>）</a:t>
            </a:r>
            <a:r>
              <a:rPr lang="en-US" altLang="zh-CN" smtClean="0"/>
              <a:t/>
            </a:r>
            <a:br>
              <a:rPr lang="en-US" altLang="zh-CN" smtClean="0"/>
            </a:br>
            <a:r>
              <a:rPr lang="en-US" altLang="zh-CN" smtClean="0"/>
              <a:t>R4.2 </a:t>
            </a:r>
            <a:r>
              <a:rPr lang="zh-CN" altLang="en-US" smtClean="0"/>
              <a:t>可信设施手册（</a:t>
            </a:r>
            <a:r>
              <a:rPr lang="en-US" altLang="zh-CN" smtClean="0"/>
              <a:t>Tmsted Facility Manual</a:t>
            </a:r>
            <a:r>
              <a:rPr lang="zh-CN" altLang="en-US" smtClean="0"/>
              <a:t>）</a:t>
            </a:r>
            <a:r>
              <a:rPr lang="en-US" altLang="zh-CN" smtClean="0"/>
              <a:t/>
            </a:r>
            <a:br>
              <a:rPr lang="en-US" altLang="zh-CN" smtClean="0"/>
            </a:br>
            <a:r>
              <a:rPr lang="en-US" altLang="zh-CN" smtClean="0"/>
              <a:t>R4.3 </a:t>
            </a:r>
            <a:r>
              <a:rPr lang="zh-CN" altLang="en-US" smtClean="0">
                <a:hlinkClick r:id="rId12"/>
              </a:rPr>
              <a:t>测试文档</a:t>
            </a:r>
            <a:r>
              <a:rPr lang="zh-CN" altLang="en-US" smtClean="0"/>
              <a:t>（</a:t>
            </a:r>
            <a:r>
              <a:rPr lang="en-US" altLang="zh-CN" smtClean="0"/>
              <a:t>Test Documentation</a:t>
            </a:r>
            <a:r>
              <a:rPr lang="zh-CN" altLang="en-US" smtClean="0"/>
              <a:t>）</a:t>
            </a:r>
            <a:r>
              <a:rPr lang="en-US" altLang="zh-CN" smtClean="0"/>
              <a:t/>
            </a:r>
            <a:br>
              <a:rPr lang="en-US" altLang="zh-CN" smtClean="0"/>
            </a:br>
            <a:r>
              <a:rPr lang="en-US" altLang="zh-CN" smtClean="0"/>
              <a:t>R4.4 </a:t>
            </a:r>
            <a:r>
              <a:rPr lang="zh-CN" altLang="en-US" smtClean="0"/>
              <a:t>设计文档（</a:t>
            </a:r>
            <a:r>
              <a:rPr lang="en-US" altLang="zh-CN" smtClean="0"/>
              <a:t>Design Documentation</a:t>
            </a:r>
            <a:r>
              <a:rPr lang="zh-CN" altLang="en-US" smtClean="0"/>
              <a:t>）</a:t>
            </a:r>
          </a:p>
        </p:txBody>
      </p:sp>
      <p:sp>
        <p:nvSpPr>
          <p:cNvPr id="26628" name="灯片编号占位符 3"/>
          <p:cNvSpPr>
            <a:spLocks noGrp="1"/>
          </p:cNvSpPr>
          <p:nvPr>
            <p:ph type="sldNum" sz="quarter" idx="5"/>
          </p:nvPr>
        </p:nvSpPr>
        <p:spPr>
          <a:noFill/>
        </p:spPr>
        <p:txBody>
          <a:bodyPr/>
          <a:lstStyle/>
          <a:p>
            <a:fld id="{AEFE398C-6F48-4D9F-888B-C71933F7E11E}" type="slidenum">
              <a:rPr lang="zh-CN" altLang="en-US"/>
              <a:pPr/>
              <a:t>22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xfrm>
            <a:off x="922338" y="747713"/>
            <a:ext cx="4987925" cy="3741737"/>
          </a:xfrm>
        </p:spPr>
      </p:sp>
      <p:sp>
        <p:nvSpPr>
          <p:cNvPr id="28675" name="备注占位符 2"/>
          <p:cNvSpPr>
            <a:spLocks noGrp="1"/>
          </p:cNvSpPr>
          <p:nvPr>
            <p:ph type="body" idx="1"/>
          </p:nvPr>
        </p:nvSpPr>
        <p:spPr>
          <a:noFill/>
          <a:ln/>
        </p:spPr>
        <p:txBody>
          <a:bodyPr/>
          <a:lstStyle/>
          <a:p>
            <a:r>
              <a:rPr lang="en-US" altLang="zh-CN" smtClean="0"/>
              <a:t>TCSEC</a:t>
            </a:r>
            <a:r>
              <a:rPr lang="zh-CN" altLang="en-US" smtClean="0"/>
              <a:t>和</a:t>
            </a:r>
            <a:r>
              <a:rPr lang="en-US" altLang="zh-CN" smtClean="0"/>
              <a:t>GB 17859</a:t>
            </a:r>
            <a:r>
              <a:rPr lang="zh-CN" altLang="en-US" smtClean="0"/>
              <a:t>对客体重用机制的要求主要是，在计算机信息系统可信计算基（</a:t>
            </a:r>
            <a:r>
              <a:rPr lang="en-US" altLang="zh-CN" smtClean="0"/>
              <a:t>TCB</a:t>
            </a:r>
            <a:r>
              <a:rPr lang="zh-CN" altLang="en-US" smtClean="0"/>
              <a:t>）的空闲存储客体空间中，对客体初始指定、分配或再分配一个主体之前，应撤销该客体所含信息的所有授权。当主体获得对一个已被释放的客体的访问权时，当前主体不能获得原主体活动所产生的任何信息。</a:t>
            </a:r>
          </a:p>
        </p:txBody>
      </p:sp>
      <p:sp>
        <p:nvSpPr>
          <p:cNvPr id="28676" name="灯片编号占位符 3"/>
          <p:cNvSpPr>
            <a:spLocks noGrp="1"/>
          </p:cNvSpPr>
          <p:nvPr>
            <p:ph type="sldNum" sz="quarter" idx="5"/>
          </p:nvPr>
        </p:nvSpPr>
        <p:spPr>
          <a:noFill/>
        </p:spPr>
        <p:txBody>
          <a:bodyPr/>
          <a:lstStyle/>
          <a:p>
            <a:fld id="{D4AFA67F-843D-491D-8C1D-CDC1E43FE1A4}" type="slidenum">
              <a:rPr lang="zh-CN" altLang="en-US"/>
              <a:pPr/>
              <a:t>23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xfrm>
            <a:off x="922338" y="747713"/>
            <a:ext cx="4987925" cy="3741737"/>
          </a:xfrm>
        </p:spPr>
      </p:sp>
      <p:sp>
        <p:nvSpPr>
          <p:cNvPr id="30723" name="备注占位符 2"/>
          <p:cNvSpPr>
            <a:spLocks noGrp="1"/>
          </p:cNvSpPr>
          <p:nvPr>
            <p:ph type="body" idx="1"/>
          </p:nvPr>
        </p:nvSpPr>
        <p:spPr>
          <a:noFill/>
          <a:ln/>
        </p:spPr>
        <p:txBody>
          <a:bodyPr/>
          <a:lstStyle/>
          <a:p>
            <a:r>
              <a:rPr lang="en-US" altLang="zh-CN" smtClean="0"/>
              <a:t>R3 </a:t>
            </a:r>
            <a:r>
              <a:rPr lang="zh-CN" altLang="en-US" smtClean="0"/>
              <a:t>保证（</a:t>
            </a:r>
            <a:r>
              <a:rPr lang="en-US" altLang="zh-CN" smtClean="0"/>
              <a:t>Assurance</a:t>
            </a:r>
            <a:r>
              <a:rPr lang="zh-CN" altLang="en-US" smtClean="0"/>
              <a:t>）</a:t>
            </a:r>
            <a:r>
              <a:rPr lang="en-US" altLang="zh-CN" smtClean="0"/>
              <a:t/>
            </a:r>
            <a:br>
              <a:rPr lang="en-US" altLang="zh-CN" smtClean="0"/>
            </a:br>
            <a:r>
              <a:rPr lang="en-US" altLang="zh-CN" smtClean="0"/>
              <a:t>R3.1 </a:t>
            </a:r>
            <a:r>
              <a:rPr lang="zh-CN" altLang="en-US" smtClean="0"/>
              <a:t>操作保证（</a:t>
            </a:r>
            <a:r>
              <a:rPr lang="en-US" altLang="zh-CN" smtClean="0"/>
              <a:t>Operational Assurance</a:t>
            </a:r>
            <a:r>
              <a:rPr lang="zh-CN" altLang="en-US" smtClean="0"/>
              <a:t>）</a:t>
            </a:r>
            <a:r>
              <a:rPr lang="en-US" altLang="zh-CN" smtClean="0"/>
              <a:t/>
            </a:r>
            <a:br>
              <a:rPr lang="en-US" altLang="zh-CN" smtClean="0"/>
            </a:br>
            <a:r>
              <a:rPr lang="en-US" altLang="zh-CN" smtClean="0"/>
              <a:t>R3.1.1 </a:t>
            </a:r>
            <a:r>
              <a:rPr lang="zh-CN" altLang="en-US" smtClean="0">
                <a:hlinkClick r:id="rId3"/>
              </a:rPr>
              <a:t>系统体系结构</a:t>
            </a:r>
            <a:r>
              <a:rPr lang="zh-CN" altLang="en-US" smtClean="0"/>
              <a:t>（</a:t>
            </a:r>
            <a:r>
              <a:rPr lang="en-US" altLang="zh-CN" smtClean="0"/>
              <a:t>System Architecture</a:t>
            </a:r>
            <a:r>
              <a:rPr lang="zh-CN" altLang="en-US" smtClean="0"/>
              <a:t>）</a:t>
            </a:r>
            <a:r>
              <a:rPr lang="en-US" altLang="zh-CN" smtClean="0"/>
              <a:t/>
            </a:r>
            <a:br>
              <a:rPr lang="en-US" altLang="zh-CN" smtClean="0"/>
            </a:br>
            <a:r>
              <a:rPr lang="en-US" altLang="zh-CN" smtClean="0"/>
              <a:t>R3.1.2 </a:t>
            </a:r>
            <a:r>
              <a:rPr lang="zh-CN" altLang="en-US" smtClean="0"/>
              <a:t>系统完整性（</a:t>
            </a:r>
            <a:r>
              <a:rPr lang="en-US" altLang="zh-CN" smtClean="0"/>
              <a:t>System Integrity</a:t>
            </a:r>
            <a:r>
              <a:rPr lang="zh-CN" altLang="en-US" smtClean="0"/>
              <a:t>）</a:t>
            </a:r>
            <a:r>
              <a:rPr lang="en-US" altLang="zh-CN" smtClean="0"/>
              <a:t/>
            </a:r>
            <a:br>
              <a:rPr lang="en-US" altLang="zh-CN" smtClean="0"/>
            </a:br>
            <a:r>
              <a:rPr lang="en-US" altLang="zh-CN" smtClean="0"/>
              <a:t>R3.1.3 </a:t>
            </a:r>
            <a:r>
              <a:rPr lang="zh-CN" altLang="en-US" smtClean="0"/>
              <a:t>隐蔽信道分析（</a:t>
            </a:r>
            <a:r>
              <a:rPr lang="en-US" altLang="zh-CN" smtClean="0"/>
              <a:t>Covert Channel Analysis</a:t>
            </a:r>
            <a:r>
              <a:rPr lang="zh-CN" altLang="en-US" smtClean="0"/>
              <a:t>）</a:t>
            </a:r>
            <a:r>
              <a:rPr lang="en-US" altLang="zh-CN" smtClean="0"/>
              <a:t/>
            </a:r>
            <a:br>
              <a:rPr lang="en-US" altLang="zh-CN" smtClean="0"/>
            </a:br>
            <a:r>
              <a:rPr lang="en-US" altLang="zh-CN" smtClean="0"/>
              <a:t>R3.1.4 </a:t>
            </a:r>
            <a:r>
              <a:rPr lang="zh-CN" altLang="en-US" smtClean="0"/>
              <a:t>可信</a:t>
            </a:r>
            <a:r>
              <a:rPr lang="zh-CN" altLang="en-US" smtClean="0">
                <a:hlinkClick r:id="rId4"/>
              </a:rPr>
              <a:t>设施管理</a:t>
            </a:r>
            <a:r>
              <a:rPr lang="zh-CN" altLang="en-US" smtClean="0"/>
              <a:t>（</a:t>
            </a:r>
            <a:r>
              <a:rPr lang="en-US" altLang="zh-CN" smtClean="0"/>
              <a:t>Trusted Facility Management</a:t>
            </a:r>
            <a:r>
              <a:rPr lang="zh-CN" altLang="en-US" smtClean="0"/>
              <a:t>）</a:t>
            </a:r>
            <a:r>
              <a:rPr lang="en-US" altLang="zh-CN" smtClean="0"/>
              <a:t/>
            </a:r>
            <a:br>
              <a:rPr lang="en-US" altLang="zh-CN" smtClean="0"/>
            </a:br>
            <a:r>
              <a:rPr lang="en-US" altLang="zh-CN" smtClean="0"/>
              <a:t>R3.1.5 </a:t>
            </a:r>
            <a:r>
              <a:rPr lang="zh-CN" altLang="en-US" smtClean="0"/>
              <a:t>可信恢复（</a:t>
            </a:r>
            <a:r>
              <a:rPr lang="en-US" altLang="zh-CN" smtClean="0"/>
              <a:t>Trusted Recovery</a:t>
            </a:r>
            <a:r>
              <a:rPr lang="zh-CN" altLang="en-US" smtClean="0"/>
              <a:t>）</a:t>
            </a:r>
            <a:r>
              <a:rPr lang="en-US" altLang="zh-CN" smtClean="0"/>
              <a:t/>
            </a:r>
            <a:br>
              <a:rPr lang="en-US" altLang="zh-CN" smtClean="0"/>
            </a:br>
            <a:r>
              <a:rPr lang="en-US" altLang="zh-CN" smtClean="0"/>
              <a:t>R3.2 </a:t>
            </a:r>
            <a:r>
              <a:rPr lang="zh-CN" altLang="en-US" smtClean="0"/>
              <a:t>生命周期保证（</a:t>
            </a:r>
            <a:r>
              <a:rPr lang="en-US" altLang="zh-CN" smtClean="0"/>
              <a:t>Life Cycle Assurance</a:t>
            </a:r>
            <a:r>
              <a:rPr lang="zh-CN" altLang="en-US" smtClean="0"/>
              <a:t>）</a:t>
            </a:r>
            <a:r>
              <a:rPr lang="en-US" altLang="zh-CN" smtClean="0"/>
              <a:t/>
            </a:r>
            <a:br>
              <a:rPr lang="en-US" altLang="zh-CN" smtClean="0"/>
            </a:br>
            <a:r>
              <a:rPr lang="en-US" altLang="zh-CN" smtClean="0"/>
              <a:t>R3.2.1 </a:t>
            </a:r>
            <a:r>
              <a:rPr lang="zh-CN" altLang="en-US" smtClean="0">
                <a:hlinkClick r:id="rId5"/>
              </a:rPr>
              <a:t>安全测试</a:t>
            </a:r>
            <a:r>
              <a:rPr lang="zh-CN" altLang="en-US" smtClean="0"/>
              <a:t>（</a:t>
            </a:r>
            <a:r>
              <a:rPr lang="en-US" altLang="zh-CN" smtClean="0"/>
              <a:t>Security Testing</a:t>
            </a:r>
            <a:r>
              <a:rPr lang="zh-CN" altLang="en-US" smtClean="0"/>
              <a:t>）</a:t>
            </a:r>
            <a:r>
              <a:rPr lang="en-US" altLang="zh-CN" smtClean="0"/>
              <a:t/>
            </a:r>
            <a:br>
              <a:rPr lang="en-US" altLang="zh-CN" smtClean="0"/>
            </a:br>
            <a:r>
              <a:rPr lang="en-US" altLang="zh-CN" smtClean="0"/>
              <a:t>R3.2.2 </a:t>
            </a:r>
            <a:r>
              <a:rPr lang="zh-CN" altLang="en-US" smtClean="0"/>
              <a:t>设计规范和验证（</a:t>
            </a:r>
            <a:r>
              <a:rPr lang="en-US" altLang="zh-CN" smtClean="0"/>
              <a:t>Design Specificition</a:t>
            </a:r>
            <a:r>
              <a:rPr lang="zh-CN" altLang="en-US" smtClean="0"/>
              <a:t>＆</a:t>
            </a:r>
            <a:r>
              <a:rPr lang="en-US" altLang="zh-CN" smtClean="0"/>
              <a:t>Verification</a:t>
            </a:r>
            <a:r>
              <a:rPr lang="zh-CN" altLang="en-US" smtClean="0"/>
              <a:t>）</a:t>
            </a:r>
            <a:r>
              <a:rPr lang="en-US" altLang="zh-CN" smtClean="0"/>
              <a:t/>
            </a:r>
            <a:br>
              <a:rPr lang="en-US" altLang="zh-CN" smtClean="0"/>
            </a:br>
            <a:r>
              <a:rPr lang="en-US" altLang="zh-CN" smtClean="0"/>
              <a:t>R3.2.3 </a:t>
            </a:r>
            <a:r>
              <a:rPr lang="zh-CN" altLang="en-US" smtClean="0">
                <a:hlinkClick r:id="rId6"/>
              </a:rPr>
              <a:t>配置管理</a:t>
            </a:r>
            <a:r>
              <a:rPr lang="zh-CN" altLang="en-US" smtClean="0"/>
              <a:t>（</a:t>
            </a:r>
            <a:r>
              <a:rPr lang="en-US" altLang="zh-CN" smtClean="0"/>
              <a:t>Configuration Management</a:t>
            </a:r>
            <a:r>
              <a:rPr lang="zh-CN" altLang="en-US" smtClean="0"/>
              <a:t>）</a:t>
            </a:r>
            <a:r>
              <a:rPr lang="en-US" altLang="zh-CN" smtClean="0"/>
              <a:t/>
            </a:r>
            <a:br>
              <a:rPr lang="en-US" altLang="zh-CN" smtClean="0"/>
            </a:br>
            <a:r>
              <a:rPr lang="en-US" altLang="zh-CN" smtClean="0"/>
              <a:t>R3.2.4 </a:t>
            </a:r>
            <a:r>
              <a:rPr lang="zh-CN" altLang="en-US" smtClean="0"/>
              <a:t>可信分配（</a:t>
            </a:r>
            <a:r>
              <a:rPr lang="en-US" altLang="zh-CN" smtClean="0"/>
              <a:t>Trusted Distribution</a:t>
            </a:r>
            <a:r>
              <a:rPr lang="zh-CN" altLang="en-US" smtClean="0"/>
              <a:t>） </a:t>
            </a:r>
            <a:r>
              <a:rPr lang="en-US" altLang="zh-CN" smtClean="0"/>
              <a:t>·</a:t>
            </a:r>
            <a:endParaRPr lang="zh-CN" altLang="en-US" smtClean="0"/>
          </a:p>
        </p:txBody>
      </p:sp>
      <p:sp>
        <p:nvSpPr>
          <p:cNvPr id="30724" name="灯片编号占位符 3"/>
          <p:cNvSpPr>
            <a:spLocks noGrp="1"/>
          </p:cNvSpPr>
          <p:nvPr>
            <p:ph type="sldNum" sz="quarter" idx="5"/>
          </p:nvPr>
        </p:nvSpPr>
        <p:spPr>
          <a:noFill/>
        </p:spPr>
        <p:txBody>
          <a:bodyPr/>
          <a:lstStyle/>
          <a:p>
            <a:fld id="{83516389-9211-4460-87CF-77DC9A5D2353}" type="slidenum">
              <a:rPr lang="zh-CN" altLang="en-US"/>
              <a:pPr/>
              <a:t>24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922338" y="747713"/>
            <a:ext cx="4987925" cy="3741737"/>
          </a:xfrm>
        </p:spPr>
      </p:sp>
      <p:sp>
        <p:nvSpPr>
          <p:cNvPr id="37891" name="备注占位符 2"/>
          <p:cNvSpPr>
            <a:spLocks noGrp="1"/>
          </p:cNvSpPr>
          <p:nvPr>
            <p:ph type="body" idx="1"/>
          </p:nvPr>
        </p:nvSpPr>
        <p:spPr>
          <a:noFill/>
          <a:ln/>
        </p:spPr>
        <p:txBody>
          <a:bodyPr/>
          <a:lstStyle/>
          <a:p>
            <a:r>
              <a:rPr lang="en-US" altLang="zh-CN" smtClean="0"/>
              <a:t>C</a:t>
            </a:r>
            <a:r>
              <a:rPr lang="zh-CN" altLang="en-US" smtClean="0"/>
              <a:t>级别属于自由选择性安全保护，在设计上有自我保护和审计功能，可对主体行为进行审计与约束。</a:t>
            </a:r>
            <a:r>
              <a:rPr lang="en-US" altLang="zh-CN" smtClean="0"/>
              <a:t>C</a:t>
            </a:r>
            <a:r>
              <a:rPr lang="zh-CN" altLang="en-US" smtClean="0"/>
              <a:t>级别的</a:t>
            </a:r>
            <a:r>
              <a:rPr lang="zh-CN" altLang="en-US" smtClean="0">
                <a:hlinkClick r:id="rId3"/>
              </a:rPr>
              <a:t>安全策略</a:t>
            </a:r>
            <a:r>
              <a:rPr lang="zh-CN" altLang="en-US" smtClean="0"/>
              <a:t>主要是自主存取控制，可以实现</a:t>
            </a:r>
          </a:p>
          <a:p>
            <a:r>
              <a:rPr lang="zh-CN" altLang="en-US" smtClean="0"/>
              <a:t>①保护数据确保非授权用户无法访问；</a:t>
            </a:r>
          </a:p>
          <a:p>
            <a:r>
              <a:rPr lang="zh-CN" altLang="en-US" smtClean="0"/>
              <a:t>②对存取权限的传播进行控制；</a:t>
            </a:r>
          </a:p>
          <a:p>
            <a:r>
              <a:rPr lang="zh-CN" altLang="en-US" smtClean="0"/>
              <a:t>③个人用户数据的安全管理。</a:t>
            </a:r>
          </a:p>
          <a:p>
            <a:r>
              <a:rPr lang="en-US" altLang="zh-CN" smtClean="0"/>
              <a:t>C</a:t>
            </a:r>
            <a:r>
              <a:rPr lang="zh-CN" altLang="en-US" smtClean="0"/>
              <a:t>级别的用户必须提供身份证明，（比如口令机制）才能够正常实现</a:t>
            </a:r>
            <a:r>
              <a:rPr lang="zh-CN" altLang="en-US" smtClean="0">
                <a:hlinkClick r:id="rId4"/>
              </a:rPr>
              <a:t>访问控制</a:t>
            </a:r>
            <a:r>
              <a:rPr lang="zh-CN" altLang="en-US" smtClean="0"/>
              <a:t>，因此用户的操作与审计自动关联。</a:t>
            </a:r>
            <a:r>
              <a:rPr lang="en-US" altLang="zh-CN" smtClean="0"/>
              <a:t>C</a:t>
            </a:r>
            <a:r>
              <a:rPr lang="zh-CN" altLang="en-US" smtClean="0"/>
              <a:t>级别的审计能够针对实现访问控制的授权用户和非授权用户，建立、维护以及保护审计记录不被更改、破坏或受到非授权存取。这个级别的审计能够实现对所要审计的事件，事件发生的日期与时间，涉及的用户，事件类型，事件成功或失败等进行记录，同时能通过对个体的识别，有选择地审计任何一个或多个用户。</a:t>
            </a:r>
            <a:r>
              <a:rPr lang="en-US" altLang="zh-CN" smtClean="0"/>
              <a:t>C</a:t>
            </a:r>
            <a:r>
              <a:rPr lang="zh-CN" altLang="en-US" smtClean="0"/>
              <a:t>级别的一个重要特点是有对于审计生命周期保证的验证，这样可以检查是否有明显的旁路可绕过或欺骗系统，检查是否存在明显的漏路（违背对资源的隔离，造成对审计或验证数据的非法操作）。</a:t>
            </a:r>
          </a:p>
          <a:p>
            <a:endParaRPr lang="zh-CN" altLang="en-US" smtClean="0"/>
          </a:p>
        </p:txBody>
      </p:sp>
      <p:sp>
        <p:nvSpPr>
          <p:cNvPr id="37892" name="灯片编号占位符 3"/>
          <p:cNvSpPr>
            <a:spLocks noGrp="1"/>
          </p:cNvSpPr>
          <p:nvPr>
            <p:ph type="sldNum" sz="quarter" idx="5"/>
          </p:nvPr>
        </p:nvSpPr>
        <p:spPr>
          <a:noFill/>
        </p:spPr>
        <p:txBody>
          <a:bodyPr/>
          <a:lstStyle/>
          <a:p>
            <a:fld id="{47C4C02E-E528-41C9-8AC2-2F713D563B43}" type="slidenum">
              <a:rPr lang="zh-CN" altLang="en-US"/>
              <a:pPr/>
              <a:t>30</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xfrm>
            <a:off x="922338" y="747713"/>
            <a:ext cx="4987925" cy="3741737"/>
          </a:xfrm>
        </p:spPr>
      </p:sp>
      <p:sp>
        <p:nvSpPr>
          <p:cNvPr id="39939" name="备注占位符 2"/>
          <p:cNvSpPr>
            <a:spLocks noGrp="1"/>
          </p:cNvSpPr>
          <p:nvPr>
            <p:ph type="body" idx="1"/>
          </p:nvPr>
        </p:nvSpPr>
        <p:spPr>
          <a:noFill/>
          <a:ln/>
        </p:spPr>
        <p:txBody>
          <a:bodyPr/>
          <a:lstStyle/>
          <a:p>
            <a:endParaRPr lang="zh-CN" altLang="en-US" smtClean="0"/>
          </a:p>
        </p:txBody>
      </p:sp>
      <p:sp>
        <p:nvSpPr>
          <p:cNvPr id="39940" name="灯片编号占位符 3"/>
          <p:cNvSpPr>
            <a:spLocks noGrp="1"/>
          </p:cNvSpPr>
          <p:nvPr>
            <p:ph type="sldNum" sz="quarter" idx="5"/>
          </p:nvPr>
        </p:nvSpPr>
        <p:spPr>
          <a:noFill/>
        </p:spPr>
        <p:txBody>
          <a:bodyPr/>
          <a:lstStyle/>
          <a:p>
            <a:pPr>
              <a:buFontTx/>
              <a:buNone/>
            </a:pPr>
            <a:fld id="{1AF5DCDF-FCBF-4111-95C5-B9F2EB5FE89C}" type="slidenum">
              <a:rPr lang="zh-CN" altLang="en-US"/>
              <a:pPr>
                <a:buFontTx/>
                <a:buNone/>
              </a:pPr>
              <a:t>31</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22338" y="747713"/>
            <a:ext cx="4987925" cy="3741737"/>
          </a:xfrm>
        </p:spPr>
      </p:sp>
      <p:sp>
        <p:nvSpPr>
          <p:cNvPr id="43011" name="备注占位符 2"/>
          <p:cNvSpPr>
            <a:spLocks noGrp="1"/>
          </p:cNvSpPr>
          <p:nvPr>
            <p:ph type="body" idx="1"/>
          </p:nvPr>
        </p:nvSpPr>
        <p:spPr>
          <a:noFill/>
          <a:ln/>
        </p:spPr>
        <p:txBody>
          <a:bodyPr/>
          <a:lstStyle/>
          <a:p>
            <a:r>
              <a:rPr lang="en-US" altLang="zh-CN" smtClean="0"/>
              <a:t>B</a:t>
            </a:r>
            <a:r>
              <a:rPr lang="zh-CN" altLang="en-US" smtClean="0"/>
              <a:t>组安全级别可以实现自主存取控制和强制存取控制，通常的实现包括：</a:t>
            </a:r>
          </a:p>
          <a:p>
            <a:r>
              <a:rPr lang="zh-CN" altLang="en-US" smtClean="0"/>
              <a:t>①所有敏感标识控制下的主体和客体都有标识；</a:t>
            </a:r>
          </a:p>
          <a:p>
            <a:r>
              <a:rPr lang="zh-CN" altLang="en-US" smtClean="0"/>
              <a:t>②安全标识对普通用户是不可变更的；</a:t>
            </a:r>
          </a:p>
          <a:p>
            <a:r>
              <a:rPr lang="zh-CN" altLang="en-US" smtClean="0"/>
              <a:t>③可以审计</a:t>
            </a:r>
            <a:r>
              <a:rPr lang="en-US" altLang="zh-CN" smtClean="0"/>
              <a:t>(a)</a:t>
            </a:r>
            <a:r>
              <a:rPr lang="zh-CN" altLang="en-US" smtClean="0"/>
              <a:t>任何试图违反可读输出标记的行为</a:t>
            </a:r>
            <a:r>
              <a:rPr lang="en-US" altLang="zh-CN" smtClean="0"/>
              <a:t>(b)</a:t>
            </a:r>
            <a:r>
              <a:rPr lang="zh-CN" altLang="en-US" smtClean="0"/>
              <a:t>授权用户提供的无标识数据的安全级别和与之相关的动作</a:t>
            </a:r>
            <a:r>
              <a:rPr lang="en-US" altLang="zh-CN" smtClean="0"/>
              <a:t>(c)</a:t>
            </a:r>
            <a:r>
              <a:rPr lang="zh-CN" altLang="en-US" smtClean="0"/>
              <a:t>信道和</a:t>
            </a:r>
            <a:r>
              <a:rPr lang="en-US" altLang="zh-CN" smtClean="0"/>
              <a:t>I/O</a:t>
            </a:r>
            <a:r>
              <a:rPr lang="zh-CN" altLang="en-US" smtClean="0"/>
              <a:t>设备的安全级别的改变</a:t>
            </a:r>
            <a:r>
              <a:rPr lang="en-US" altLang="zh-CN" smtClean="0"/>
              <a:t>(d)</a:t>
            </a:r>
            <a:r>
              <a:rPr lang="zh-CN" altLang="en-US" smtClean="0"/>
              <a:t>用户身份和与相应的操作；</a:t>
            </a:r>
          </a:p>
          <a:p>
            <a:r>
              <a:rPr lang="zh-CN" altLang="en-US" smtClean="0"/>
              <a:t>④维护认证数据和授权信息；</a:t>
            </a:r>
          </a:p>
          <a:p>
            <a:r>
              <a:rPr lang="zh-CN" altLang="en-US" smtClean="0"/>
              <a:t>⑤通过控制独立</a:t>
            </a:r>
            <a:r>
              <a:rPr lang="zh-CN" altLang="en-US" smtClean="0">
                <a:hlinkClick r:id="rId3"/>
              </a:rPr>
              <a:t>地址空间</a:t>
            </a:r>
            <a:r>
              <a:rPr lang="zh-CN" altLang="en-US" smtClean="0"/>
              <a:t>来维护进程的隔离。</a:t>
            </a:r>
          </a:p>
          <a:p>
            <a:r>
              <a:rPr lang="en-US" altLang="zh-CN" smtClean="0"/>
              <a:t>B</a:t>
            </a:r>
            <a:r>
              <a:rPr lang="zh-CN" altLang="en-US" smtClean="0"/>
              <a:t>组安全级别应该保证：</a:t>
            </a:r>
          </a:p>
          <a:p>
            <a:r>
              <a:rPr lang="zh-CN" altLang="en-US" smtClean="0"/>
              <a:t>①在设计阶段，应该提供设计文档，</a:t>
            </a:r>
            <a:r>
              <a:rPr lang="zh-CN" altLang="en-US" smtClean="0">
                <a:hlinkClick r:id="rId4"/>
              </a:rPr>
              <a:t>源代码</a:t>
            </a:r>
            <a:r>
              <a:rPr lang="zh-CN" altLang="en-US" smtClean="0"/>
              <a:t>以及</a:t>
            </a:r>
            <a:r>
              <a:rPr lang="zh-CN" altLang="en-US" smtClean="0">
                <a:hlinkClick r:id="rId5"/>
              </a:rPr>
              <a:t>目标代码</a:t>
            </a:r>
            <a:r>
              <a:rPr lang="zh-CN" altLang="en-US" smtClean="0"/>
              <a:t>，以供分析和测试；</a:t>
            </a:r>
          </a:p>
          <a:p>
            <a:r>
              <a:rPr lang="zh-CN" altLang="en-US" smtClean="0"/>
              <a:t>②有明确的漏洞清除和补救缺陷的措施；</a:t>
            </a:r>
          </a:p>
          <a:p>
            <a:r>
              <a:rPr lang="zh-CN" altLang="en-US" smtClean="0"/>
              <a:t>③无论是形式化的，还是非形式化的模型都能被证明该模型可以满足安全策略的需求。监控对象在不同安全环境下的移动过程（如两进程间的数据传递）</a:t>
            </a:r>
          </a:p>
          <a:p>
            <a:endParaRPr lang="zh-CN" altLang="en-US" smtClean="0"/>
          </a:p>
        </p:txBody>
      </p:sp>
      <p:sp>
        <p:nvSpPr>
          <p:cNvPr id="43012" name="灯片编号占位符 3"/>
          <p:cNvSpPr>
            <a:spLocks noGrp="1"/>
          </p:cNvSpPr>
          <p:nvPr>
            <p:ph type="sldNum" sz="quarter" idx="5"/>
          </p:nvPr>
        </p:nvSpPr>
        <p:spPr>
          <a:noFill/>
        </p:spPr>
        <p:txBody>
          <a:bodyPr/>
          <a:lstStyle/>
          <a:p>
            <a:fld id="{B5F7A716-3EE7-4C64-AF81-9FDBD1BA676D}" type="slidenum">
              <a:rPr lang="zh-CN" altLang="en-US"/>
              <a:pPr/>
              <a:t>33</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2338" y="747713"/>
            <a:ext cx="4987925" cy="3741737"/>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itchFamily="34" charset="0"/>
                <a:ea typeface="宋体" pitchFamily="2" charset="-122"/>
                <a:cs typeface="+mn-cs"/>
              </a:rPr>
              <a:t>评估对象</a:t>
            </a:r>
            <a:r>
              <a:rPr lang="en-US" altLang="zh-CN" sz="1200" b="0" i="0" kern="1200" dirty="0" smtClean="0">
                <a:solidFill>
                  <a:schemeClr val="tx1"/>
                </a:solidFill>
                <a:effectLst/>
                <a:latin typeface="Calibri" pitchFamily="34" charset="0"/>
                <a:ea typeface="宋体" pitchFamily="2" charset="-122"/>
                <a:cs typeface="+mn-cs"/>
              </a:rPr>
              <a:t>(</a:t>
            </a:r>
            <a:r>
              <a:rPr lang="en-US" altLang="zh-CN" sz="1200" b="0" i="0" kern="1200" dirty="0" err="1" smtClean="0">
                <a:solidFill>
                  <a:schemeClr val="tx1"/>
                </a:solidFill>
                <a:effectLst/>
                <a:latin typeface="Calibri" pitchFamily="34" charset="0"/>
                <a:ea typeface="宋体" pitchFamily="2" charset="-122"/>
                <a:cs typeface="+mn-cs"/>
              </a:rPr>
              <a:t>Targetof</a:t>
            </a:r>
            <a:r>
              <a:rPr lang="en-US" altLang="zh-CN" sz="1200" b="0" i="0" kern="1200" dirty="0" smtClean="0">
                <a:solidFill>
                  <a:schemeClr val="tx1"/>
                </a:solidFill>
                <a:effectLst/>
                <a:latin typeface="Calibri" pitchFamily="34" charset="0"/>
                <a:ea typeface="宋体" pitchFamily="2" charset="-122"/>
                <a:cs typeface="+mn-cs"/>
              </a:rPr>
              <a:t> </a:t>
            </a:r>
            <a:r>
              <a:rPr lang="en-US" altLang="zh-CN" sz="1200" b="0" i="0" kern="1200" dirty="0" err="1" smtClean="0">
                <a:solidFill>
                  <a:schemeClr val="tx1"/>
                </a:solidFill>
                <a:effectLst/>
                <a:latin typeface="Calibri" pitchFamily="34" charset="0"/>
                <a:ea typeface="宋体" pitchFamily="2" charset="-122"/>
                <a:cs typeface="+mn-cs"/>
              </a:rPr>
              <a:t>Evaluation,TOE</a:t>
            </a:r>
            <a:r>
              <a:rPr lang="en-US" altLang="zh-CN" sz="1200" b="0" i="0" kern="1200" dirty="0" smtClean="0">
                <a:solidFill>
                  <a:schemeClr val="tx1"/>
                </a:solidFill>
                <a:effectLst/>
                <a:latin typeface="Calibri" pitchFamily="34" charset="0"/>
                <a:ea typeface="宋体" pitchFamily="2" charset="-122"/>
                <a:cs typeface="+mn-cs"/>
              </a:rPr>
              <a:t>)</a:t>
            </a:r>
            <a:r>
              <a:rPr lang="zh-CN" altLang="en-US" sz="1200" b="0" i="0" kern="1200" dirty="0" smtClean="0">
                <a:solidFill>
                  <a:schemeClr val="tx1"/>
                </a:solidFill>
                <a:effectLst/>
                <a:latin typeface="Calibri" pitchFamily="34" charset="0"/>
                <a:ea typeface="宋体" pitchFamily="2" charset="-122"/>
                <a:cs typeface="+mn-cs"/>
              </a:rPr>
              <a:t>、</a:t>
            </a:r>
            <a:endParaRPr lang="en-US" altLang="zh-CN" sz="1200" b="0" i="0" kern="1200" dirty="0" smtClean="0">
              <a:solidFill>
                <a:schemeClr val="tx1"/>
              </a:solidFill>
              <a:effectLst/>
              <a:latin typeface="Calibri" pitchFamily="34" charset="0"/>
              <a:ea typeface="宋体" pitchFamily="2" charset="-122"/>
              <a:cs typeface="+mn-cs"/>
            </a:endParaRPr>
          </a:p>
          <a:p>
            <a:r>
              <a:rPr lang="zh-CN" altLang="en-US" sz="1200" b="0" i="0" kern="1200" dirty="0" smtClean="0">
                <a:solidFill>
                  <a:schemeClr val="tx1"/>
                </a:solidFill>
                <a:effectLst/>
                <a:latin typeface="Calibri" pitchFamily="34" charset="0"/>
                <a:ea typeface="宋体" pitchFamily="2" charset="-122"/>
                <a:cs typeface="+mn-cs"/>
              </a:rPr>
              <a:t>保护轮廓（</a:t>
            </a:r>
            <a:r>
              <a:rPr lang="en-US" altLang="zh-CN" sz="1200" b="0" i="0" kern="1200" dirty="0" smtClean="0">
                <a:solidFill>
                  <a:schemeClr val="tx1"/>
                </a:solidFill>
                <a:effectLst/>
                <a:latin typeface="Calibri" pitchFamily="34" charset="0"/>
                <a:ea typeface="宋体" pitchFamily="2" charset="-122"/>
                <a:cs typeface="+mn-cs"/>
              </a:rPr>
              <a:t>PP</a:t>
            </a:r>
            <a:r>
              <a:rPr lang="zh-CN" altLang="en-US" sz="1200" b="0" i="0" kern="1200" dirty="0" smtClean="0">
                <a:solidFill>
                  <a:schemeClr val="tx1"/>
                </a:solidFill>
                <a:effectLst/>
                <a:latin typeface="Calibri" pitchFamily="34" charset="0"/>
                <a:ea typeface="宋体" pitchFamily="2" charset="-122"/>
                <a:cs typeface="+mn-cs"/>
              </a:rPr>
              <a:t>）：用户的需求及满足需求的技术实现方法与途径。</a:t>
            </a:r>
          </a:p>
          <a:p>
            <a:r>
              <a:rPr lang="zh-CN" altLang="en-US" sz="1200" b="0" i="0" kern="1200" dirty="0" smtClean="0">
                <a:solidFill>
                  <a:schemeClr val="tx1"/>
                </a:solidFill>
                <a:effectLst/>
                <a:latin typeface="Calibri" pitchFamily="34" charset="0"/>
                <a:ea typeface="宋体" pitchFamily="2" charset="-122"/>
                <a:cs typeface="+mn-cs"/>
              </a:rPr>
              <a:t>安全目标（</a:t>
            </a:r>
            <a:r>
              <a:rPr lang="en-US" altLang="zh-CN" sz="1200" b="0" i="0" kern="1200" dirty="0" smtClean="0">
                <a:solidFill>
                  <a:schemeClr val="tx1"/>
                </a:solidFill>
                <a:effectLst/>
                <a:latin typeface="Calibri" pitchFamily="34" charset="0"/>
                <a:ea typeface="宋体" pitchFamily="2" charset="-122"/>
                <a:cs typeface="+mn-cs"/>
              </a:rPr>
              <a:t>ST</a:t>
            </a:r>
            <a:r>
              <a:rPr lang="zh-CN" altLang="en-US" sz="1200" b="0" i="0" kern="1200" dirty="0" smtClean="0">
                <a:solidFill>
                  <a:schemeClr val="tx1"/>
                </a:solidFill>
                <a:effectLst/>
                <a:latin typeface="Calibri" pitchFamily="34" charset="0"/>
                <a:ea typeface="宋体" pitchFamily="2" charset="-122"/>
                <a:cs typeface="+mn-cs"/>
              </a:rPr>
              <a:t>）：厂商对产品提供的安全功能的声明和特定的技术实现。</a:t>
            </a:r>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A01E661F-A6E4-4554-91F0-B64924FAFA1A}" type="slidenum">
              <a:rPr lang="zh-CN" altLang="en-US" smtClean="0"/>
              <a:pPr/>
              <a:t>38</a:t>
            </a:fld>
            <a:endParaRPr lang="en-US" altLang="zh-CN"/>
          </a:p>
        </p:txBody>
      </p:sp>
    </p:spTree>
    <p:extLst>
      <p:ext uri="{BB962C8B-B14F-4D97-AF65-F5344CB8AC3E}">
        <p14:creationId xmlns:p14="http://schemas.microsoft.com/office/powerpoint/2010/main" val="2543389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xfrm>
            <a:off x="922338" y="747713"/>
            <a:ext cx="4987925" cy="3741737"/>
          </a:xfrm>
        </p:spPr>
      </p:sp>
      <p:sp>
        <p:nvSpPr>
          <p:cNvPr id="95235" name="备注占位符 2"/>
          <p:cNvSpPr>
            <a:spLocks noGrp="1"/>
          </p:cNvSpPr>
          <p:nvPr>
            <p:ph type="body" idx="1"/>
          </p:nvPr>
        </p:nvSpPr>
        <p:spPr>
          <a:noFill/>
          <a:ln/>
        </p:spPr>
        <p:txBody>
          <a:bodyPr/>
          <a:lstStyle/>
          <a:p>
            <a:r>
              <a:rPr lang="en-US" altLang="zh-CN" dirty="0" smtClean="0"/>
              <a:t>ALTER ROLE [</a:t>
            </a:r>
            <a:r>
              <a:rPr lang="en-US" altLang="zh-CN" dirty="0" err="1" smtClean="0"/>
              <a:t>db_owner</a:t>
            </a:r>
            <a:r>
              <a:rPr lang="en-US" altLang="zh-CN" dirty="0" smtClean="0"/>
              <a:t>] ADD MEMBER [yang]</a:t>
            </a:r>
            <a:endParaRPr lang="zh-CN" altLang="en-US" dirty="0" smtClean="0"/>
          </a:p>
        </p:txBody>
      </p:sp>
      <p:sp>
        <p:nvSpPr>
          <p:cNvPr id="95236" name="灯片编号占位符 3"/>
          <p:cNvSpPr>
            <a:spLocks noGrp="1"/>
          </p:cNvSpPr>
          <p:nvPr>
            <p:ph type="sldNum" sz="quarter" idx="5"/>
          </p:nvPr>
        </p:nvSpPr>
        <p:spPr>
          <a:noFill/>
        </p:spPr>
        <p:txBody>
          <a:bodyPr/>
          <a:lstStyle/>
          <a:p>
            <a:fld id="{79C33525-F173-4E6A-B587-12ED9460BAAD}" type="slidenum">
              <a:rPr lang="zh-CN" altLang="en-US"/>
              <a:pPr/>
              <a:t>83</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2338" y="747713"/>
            <a:ext cx="4987925" cy="3741737"/>
          </a:xfrm>
        </p:spPr>
      </p:sp>
      <p:sp>
        <p:nvSpPr>
          <p:cNvPr id="3" name="备注占位符 2"/>
          <p:cNvSpPr>
            <a:spLocks noGrp="1"/>
          </p:cNvSpPr>
          <p:nvPr>
            <p:ph type="body" idx="1"/>
          </p:nvPr>
        </p:nvSpPr>
        <p:spPr/>
        <p:txBody>
          <a:bodyPr/>
          <a:lstStyle/>
          <a:p>
            <a:r>
              <a:rPr lang="en-US" altLang="zh-CN" dirty="0" smtClean="0"/>
              <a:t>DATABASE_OBJECT_ACCESS_GROUP</a:t>
            </a:r>
            <a:r>
              <a:rPr lang="zh-CN" altLang="en-US" dirty="0" smtClean="0"/>
              <a:t>：访问数据库对象时将引发此事件；</a:t>
            </a:r>
          </a:p>
          <a:p>
            <a:r>
              <a:rPr lang="en-US" altLang="zh-CN" dirty="0" smtClean="0"/>
              <a:t>DATABASE_OBJECT_CHANGE_GROUP</a:t>
            </a:r>
            <a:r>
              <a:rPr lang="zh-CN" altLang="en-US" dirty="0" smtClean="0"/>
              <a:t>：针对数据库对象（如架构）执行 </a:t>
            </a:r>
            <a:r>
              <a:rPr lang="en-US" altLang="zh-CN" dirty="0" smtClean="0"/>
              <a:t>CREATE</a:t>
            </a:r>
            <a:r>
              <a:rPr lang="zh-CN" altLang="en-US" dirty="0" smtClean="0"/>
              <a:t>、</a:t>
            </a:r>
            <a:r>
              <a:rPr lang="en-US" altLang="zh-CN" dirty="0" smtClean="0"/>
              <a:t>ALTER </a:t>
            </a:r>
            <a:r>
              <a:rPr lang="zh-CN" altLang="en-US" dirty="0" smtClean="0"/>
              <a:t>或 </a:t>
            </a:r>
            <a:r>
              <a:rPr lang="en-US" altLang="zh-CN" dirty="0" smtClean="0"/>
              <a:t>DROP </a:t>
            </a:r>
            <a:r>
              <a:rPr lang="zh-CN" altLang="en-US" dirty="0" smtClean="0"/>
              <a:t>语句时将引发此事件。 创建、更改或删除任何数据库对象时均将引发此事件。</a:t>
            </a:r>
          </a:p>
          <a:p>
            <a:r>
              <a:rPr lang="en-US" altLang="zh-CN" dirty="0" smtClean="0"/>
              <a:t>DATABASE_OPERATION_GROUP</a:t>
            </a:r>
            <a:r>
              <a:rPr lang="zh-CN" altLang="en-US" dirty="0" smtClean="0"/>
              <a:t>：数据库中发生操作（如检查点或订阅查询通知）时将引发此事件。 对于任何数据库的任何操作都将引发此事件。</a:t>
            </a:r>
          </a:p>
          <a:p>
            <a:r>
              <a:rPr lang="en-US" altLang="zh-CN" dirty="0" smtClean="0"/>
              <a:t>FAILED_DATABASE_AUTHENTICATION_GROUP</a:t>
            </a:r>
            <a:r>
              <a:rPr lang="zh-CN" altLang="en-US" dirty="0" smtClean="0"/>
              <a:t>：指示某个主体尝试登录到数据库并且失败。</a:t>
            </a:r>
          </a:p>
          <a:p>
            <a:r>
              <a:rPr lang="en-US" altLang="zh-CN" dirty="0" smtClean="0"/>
              <a:t>FAILED_LOGIN_GROUP</a:t>
            </a:r>
            <a:r>
              <a:rPr lang="zh-CN" altLang="en-US" dirty="0" smtClean="0"/>
              <a:t>：指示主体尝试登录到 </a:t>
            </a:r>
            <a:r>
              <a:rPr lang="en-US" altLang="zh-CN" dirty="0" smtClean="0"/>
              <a:t>SQL Server </a:t>
            </a:r>
            <a:r>
              <a:rPr lang="zh-CN" altLang="en-US" dirty="0" smtClean="0"/>
              <a:t>，但是失败。</a:t>
            </a:r>
          </a:p>
          <a:p>
            <a:r>
              <a:rPr lang="en-US" altLang="zh-CN" dirty="0" smtClean="0"/>
              <a:t>SUCCESSFUL_LOGIN_GROUP</a:t>
            </a:r>
            <a:r>
              <a:rPr lang="zh-CN" altLang="en-US" dirty="0" smtClean="0"/>
              <a:t>：指示主体已成功登录到 </a:t>
            </a:r>
            <a:r>
              <a:rPr lang="en-US" altLang="zh-CN" dirty="0" smtClean="0"/>
              <a:t>SQL Server</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A01E661F-A6E4-4554-91F0-B64924FAFA1A}" type="slidenum">
              <a:rPr lang="zh-CN" altLang="en-US" smtClean="0"/>
              <a:pPr/>
              <a:t>107</a:t>
            </a:fld>
            <a:endParaRPr lang="en-US" altLang="zh-CN"/>
          </a:p>
        </p:txBody>
      </p:sp>
    </p:spTree>
    <p:extLst>
      <p:ext uri="{BB962C8B-B14F-4D97-AF65-F5344CB8AC3E}">
        <p14:creationId xmlns:p14="http://schemas.microsoft.com/office/powerpoint/2010/main" val="274861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6513"/>
            <a:ext cx="2057400" cy="6230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6513"/>
            <a:ext cx="6019800" cy="62309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00800"/>
            <a:ext cx="213360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
        <p:nvSpPr>
          <p:cNvPr id="6" name="页脚占位符 5"/>
          <p:cNvSpPr>
            <a:spLocks noGrp="1"/>
          </p:cNvSpPr>
          <p:nvPr>
            <p:ph type="ftr" sz="quarter" idx="11"/>
          </p:nvPr>
        </p:nvSpPr>
        <p:spPr>
          <a:xfrm>
            <a:off x="5219700" y="6381750"/>
            <a:ext cx="3600450" cy="320675"/>
          </a:xfrm>
          <a:prstGeom prst="rect">
            <a:avLst/>
          </a:prstGeom>
        </p:spPr>
        <p:txBody>
          <a:bodyPr/>
          <a:lstStyle>
            <a:lvl1pPr eaLnBrk="1" hangingPunct="1">
              <a:buFont typeface="Arial" panose="020B0604020202020204" pitchFamily="34" charset="0"/>
              <a:buNone/>
              <a:defRPr/>
            </a:lvl1pPr>
          </a:lstStyle>
          <a:p>
            <a:pPr>
              <a:defRPr/>
            </a:pPr>
            <a:r>
              <a:rPr lang="en-US" altLang="zh-CN"/>
              <a:t>An Introduction to Database System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图片2"/>
          <p:cNvPicPr>
            <a:picLocks noChangeAspect="1" noChangeArrowheads="1"/>
          </p:cNvPicPr>
          <p:nvPr userDrawn="1"/>
        </p:nvPicPr>
        <p:blipFill>
          <a:blip r:embed="rId14"/>
          <a:srcRect/>
          <a:stretch>
            <a:fillRect/>
          </a:stretch>
        </p:blipFill>
        <p:spPr bwMode="auto">
          <a:xfrm>
            <a:off x="-19050" y="6453188"/>
            <a:ext cx="9163050" cy="398462"/>
          </a:xfrm>
          <a:prstGeom prst="rect">
            <a:avLst/>
          </a:prstGeom>
          <a:noFill/>
          <a:ln w="9525">
            <a:noFill/>
            <a:miter lim="800000"/>
            <a:headEnd/>
            <a:tailEnd/>
          </a:ln>
        </p:spPr>
      </p:pic>
      <p:pic>
        <p:nvPicPr>
          <p:cNvPr id="1027" name="Picture 4" descr="图片2"/>
          <p:cNvPicPr>
            <a:picLocks noChangeAspect="1" noChangeArrowheads="1"/>
          </p:cNvPicPr>
          <p:nvPr userDrawn="1"/>
        </p:nvPicPr>
        <p:blipFill>
          <a:blip r:embed="rId14"/>
          <a:srcRect/>
          <a:stretch>
            <a:fillRect/>
          </a:stretch>
        </p:blipFill>
        <p:spPr bwMode="auto">
          <a:xfrm>
            <a:off x="-19050" y="-25400"/>
            <a:ext cx="9163050" cy="863600"/>
          </a:xfrm>
          <a:prstGeom prst="rect">
            <a:avLst/>
          </a:prstGeom>
          <a:noFill/>
          <a:ln w="9525">
            <a:noFill/>
            <a:miter lim="800000"/>
            <a:headEnd/>
            <a:tailEnd/>
          </a:ln>
        </p:spPr>
      </p:pic>
      <p:sp>
        <p:nvSpPr>
          <p:cNvPr id="1028" name="Rectangle 2"/>
          <p:cNvSpPr>
            <a:spLocks noGrp="1" noChangeArrowheads="1"/>
          </p:cNvSpPr>
          <p:nvPr>
            <p:ph type="title"/>
          </p:nvPr>
        </p:nvSpPr>
        <p:spPr bwMode="auto">
          <a:xfrm>
            <a:off x="457200" y="-36513"/>
            <a:ext cx="8229600" cy="11350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9" name="Rectangle 3"/>
          <p:cNvSpPr>
            <a:spLocks noGrp="1" noChangeArrowheads="1"/>
          </p:cNvSpPr>
          <p:nvPr>
            <p:ph type="body" idx="1"/>
          </p:nvPr>
        </p:nvSpPr>
        <p:spPr bwMode="auto">
          <a:xfrm>
            <a:off x="457200" y="1339850"/>
            <a:ext cx="8229600" cy="4854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31" name="Text Box 7"/>
          <p:cNvSpPr txBox="1">
            <a:spLocks noChangeArrowheads="1"/>
          </p:cNvSpPr>
          <p:nvPr userDrawn="1"/>
        </p:nvSpPr>
        <p:spPr bwMode="auto">
          <a:xfrm>
            <a:off x="5510213" y="6454775"/>
            <a:ext cx="4103687" cy="334963"/>
          </a:xfrm>
          <a:prstGeom prst="rect">
            <a:avLst/>
          </a:prstGeom>
          <a:no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Font typeface="Arial" panose="020B0604020202020204" pitchFamily="34" charset="0"/>
              <a:buNone/>
              <a:defRPr/>
            </a:pPr>
            <a:endParaRPr lang="en-US" altLang="zh-CN" sz="1600" b="1" smtClean="0">
              <a:solidFill>
                <a:schemeClr val="bg1"/>
              </a:solidFill>
            </a:endParaRPr>
          </a:p>
        </p:txBody>
      </p:sp>
      <p:sp>
        <p:nvSpPr>
          <p:cNvPr id="2" name="WordArt 8"/>
          <p:cNvSpPr>
            <a:spLocks noChangeArrowheads="1" noChangeShapeType="1"/>
          </p:cNvSpPr>
          <p:nvPr userDrawn="1"/>
        </p:nvSpPr>
        <p:spPr bwMode="auto">
          <a:xfrm rot="-1980000">
            <a:off x="1908175" y="2205038"/>
            <a:ext cx="5337175" cy="2976562"/>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noFill/>
                <a:latin typeface="华文琥珀"/>
                <a:ea typeface="华文琥珀"/>
              </a:rPr>
              <a:t>中国人民大学</a:t>
            </a:r>
          </a:p>
          <a:p>
            <a:pPr algn="ctr"/>
            <a:endParaRPr lang="zh-CN" altLang="en-US" sz="3600" kern="10">
              <a:ln w="9525">
                <a:solidFill>
                  <a:schemeClr val="bg1"/>
                </a:solidFill>
                <a:round/>
                <a:headEnd/>
                <a:tailEnd/>
              </a:ln>
              <a:noFill/>
              <a:latin typeface="华文琥珀"/>
              <a:ea typeface="华文琥珀"/>
            </a:endParaRPr>
          </a:p>
          <a:p>
            <a:pPr algn="ctr"/>
            <a:endParaRPr lang="zh-CN" altLang="en-US" sz="3600" kern="10">
              <a:ln w="9525">
                <a:solidFill>
                  <a:schemeClr val="bg1"/>
                </a:solidFill>
                <a:round/>
                <a:headEnd/>
                <a:tailEnd/>
              </a:ln>
              <a:noFill/>
              <a:latin typeface="华文琥珀"/>
              <a:ea typeface="华文琥珀"/>
            </a:endParaRPr>
          </a:p>
          <a:p>
            <a:pPr algn="ctr"/>
            <a:r>
              <a:rPr lang="zh-CN" altLang="en-US" sz="3600" kern="10">
                <a:ln w="9525">
                  <a:solidFill>
                    <a:schemeClr val="bg1"/>
                  </a:solidFill>
                  <a:round/>
                  <a:headEnd/>
                  <a:tailEnd/>
                </a:ln>
                <a:noFill/>
                <a:latin typeface="华文琥珀"/>
                <a:ea typeface="华文琥珀"/>
              </a:rPr>
              <a:t>数据库系统概论</a:t>
            </a:r>
          </a:p>
        </p:txBody>
      </p:sp>
      <p:sp>
        <p:nvSpPr>
          <p:cNvPr id="1034" name="Text Box 10"/>
          <p:cNvSpPr txBox="1">
            <a:spLocks noChangeArrowheads="1"/>
          </p:cNvSpPr>
          <p:nvPr userDrawn="1"/>
        </p:nvSpPr>
        <p:spPr bwMode="auto">
          <a:xfrm>
            <a:off x="5465763" y="6516688"/>
            <a:ext cx="4103687" cy="334962"/>
          </a:xfrm>
          <a:prstGeom prst="rect">
            <a:avLst/>
          </a:prstGeom>
          <a:no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Font typeface="Arial" panose="020B0604020202020204" pitchFamily="34" charset="0"/>
              <a:buNone/>
              <a:defRPr/>
            </a:pPr>
            <a:r>
              <a:rPr lang="en-US" altLang="zh-CN" sz="1600" b="1" smtClean="0">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noChangeArrowheads="1"/>
          </p:cNvSpPr>
          <p:nvPr>
            <p:ph type="ctrTitle" idx="4294967295"/>
          </p:nvPr>
        </p:nvSpPr>
        <p:spPr>
          <a:xfrm>
            <a:off x="685800" y="2130425"/>
            <a:ext cx="7772400" cy="1470025"/>
          </a:xfrm>
          <a:noFill/>
        </p:spPr>
        <p:txBody>
          <a:bodyPr/>
          <a:lstStyle/>
          <a:p>
            <a:pPr eaLnBrk="1" hangingPunct="1"/>
            <a:endParaRPr lang="zh-CN" altLang="zh-CN" smtClean="0"/>
          </a:p>
        </p:txBody>
      </p:sp>
      <p:sp>
        <p:nvSpPr>
          <p:cNvPr id="4099" name="副标题 2"/>
          <p:cNvSpPr>
            <a:spLocks noGrp="1" noChangeArrowheads="1"/>
          </p:cNvSpPr>
          <p:nvPr>
            <p:ph type="subTitle" idx="1"/>
          </p:nvPr>
        </p:nvSpPr>
        <p:spPr>
          <a:noFill/>
        </p:spPr>
        <p:txBody>
          <a:bodyPr/>
          <a:lstStyle/>
          <a:p>
            <a:pPr eaLnBrk="1" hangingPunct="1"/>
            <a:endParaRPr lang="zh-CN" altLang="zh-CN" smtClean="0">
              <a:solidFill>
                <a:srgbClr val="898989"/>
              </a:solidFill>
            </a:endParaRPr>
          </a:p>
        </p:txBody>
      </p:sp>
      <p:pic>
        <p:nvPicPr>
          <p:cNvPr id="4100" name="Picture 3"/>
          <p:cNvPicPr>
            <a:picLocks noChangeAspect="1" noChangeArrowheads="1"/>
          </p:cNvPicPr>
          <p:nvPr/>
        </p:nvPicPr>
        <p:blipFill>
          <a:blip r:embed="rId2">
            <a:lum bright="4000" contrast="-2000"/>
          </a:blip>
          <a:srcRect/>
          <a:stretch>
            <a:fillRect/>
          </a:stretch>
        </p:blipFill>
        <p:spPr bwMode="auto">
          <a:xfrm>
            <a:off x="0" y="0"/>
            <a:ext cx="9144000" cy="6858000"/>
          </a:xfrm>
          <a:prstGeom prst="rect">
            <a:avLst/>
          </a:prstGeom>
          <a:noFill/>
          <a:ln w="9525">
            <a:noFill/>
            <a:miter lim="800000"/>
            <a:headEnd/>
            <a:tailEnd/>
          </a:ln>
        </p:spPr>
      </p:pic>
      <p:sp>
        <p:nvSpPr>
          <p:cNvPr id="4101" name="Rectangle 4"/>
          <p:cNvSpPr>
            <a:spLocks noChangeArrowheads="1"/>
          </p:cNvSpPr>
          <p:nvPr/>
        </p:nvSpPr>
        <p:spPr bwMode="auto">
          <a:xfrm>
            <a:off x="323850" y="836613"/>
            <a:ext cx="8208963" cy="3887787"/>
          </a:xfrm>
          <a:prstGeom prst="rect">
            <a:avLst/>
          </a:prstGeom>
          <a:noFill/>
          <a:ln w="9525">
            <a:noFill/>
            <a:miter lim="800000"/>
            <a:headEnd/>
            <a:tailEnd/>
          </a:ln>
        </p:spPr>
        <p:txBody>
          <a:bodyPr anchor="ctr"/>
          <a:lstStyle/>
          <a:p>
            <a:pPr algn="ctr" eaLnBrk="1" hangingPunct="1">
              <a:buFont typeface="Arial" pitchFamily="34" charset="0"/>
              <a:buNone/>
            </a:pPr>
            <a:endParaRPr lang="en-US" altLang="zh-CN" sz="6000">
              <a:solidFill>
                <a:schemeClr val="bg1"/>
              </a:solidFill>
              <a:latin typeface="黑体" pitchFamily="49" charset="-122"/>
              <a:ea typeface="黑体" pitchFamily="49" charset="-122"/>
              <a:sym typeface="宋体" pitchFamily="2" charset="-122"/>
            </a:endParaRPr>
          </a:p>
          <a:p>
            <a:pPr algn="ctr" eaLnBrk="1" hangingPunct="1">
              <a:buFont typeface="Arial" pitchFamily="34" charset="0"/>
              <a:buNone/>
            </a:pPr>
            <a:r>
              <a:rPr lang="zh-CN" altLang="en-US" sz="6000">
                <a:solidFill>
                  <a:schemeClr val="bg1"/>
                </a:solidFill>
                <a:latin typeface="黑体" pitchFamily="49" charset="-122"/>
                <a:ea typeface="黑体" pitchFamily="49" charset="-122"/>
                <a:sym typeface="宋体" pitchFamily="2" charset="-122"/>
              </a:rPr>
              <a:t>数据库系统概论</a:t>
            </a:r>
            <a:endParaRPr lang="en-US" altLang="zh-CN" sz="6000">
              <a:solidFill>
                <a:schemeClr val="bg1"/>
              </a:solidFill>
              <a:latin typeface="黑体" pitchFamily="49" charset="-122"/>
              <a:ea typeface="黑体" pitchFamily="49" charset="-122"/>
              <a:sym typeface="宋体" pitchFamily="2" charset="-122"/>
            </a:endParaRPr>
          </a:p>
          <a:p>
            <a:pPr algn="ctr" eaLnBrk="1" hangingPunct="1">
              <a:buFont typeface="Arial" pitchFamily="34" charset="0"/>
              <a:buNone/>
            </a:pPr>
            <a:r>
              <a:rPr lang="en-US" altLang="zh-CN" sz="3600" b="1">
                <a:solidFill>
                  <a:schemeClr val="bg1"/>
                </a:solidFill>
                <a:latin typeface="Times New Roman" pitchFamily="18" charset="0"/>
                <a:sym typeface="宋体" pitchFamily="2" charset="-122"/>
              </a:rPr>
              <a:t>An Introduction to Database System</a:t>
            </a:r>
          </a:p>
          <a:p>
            <a:pPr algn="ctr" eaLnBrk="1" hangingPunct="1">
              <a:buFont typeface="Arial" pitchFamily="34" charset="0"/>
              <a:buNone/>
            </a:pPr>
            <a:endParaRPr lang="zh-CN" altLang="en-US" sz="6000">
              <a:solidFill>
                <a:schemeClr val="bg1"/>
              </a:solidFill>
              <a:latin typeface="黑体" pitchFamily="49" charset="-122"/>
              <a:ea typeface="黑体" pitchFamily="49" charset="-122"/>
              <a:sym typeface="宋体" pitchFamily="2" charset="-122"/>
            </a:endParaRPr>
          </a:p>
          <a:p>
            <a:pPr algn="ctr" eaLnBrk="1" hangingPunct="1">
              <a:buFont typeface="Arial" pitchFamily="34" charset="0"/>
              <a:buNone/>
            </a:pPr>
            <a:r>
              <a:rPr lang="zh-CN" altLang="en-US" sz="4800" b="1">
                <a:solidFill>
                  <a:schemeClr val="bg1"/>
                </a:solidFill>
                <a:latin typeface="黑体" pitchFamily="49" charset="-122"/>
                <a:ea typeface="黑体" pitchFamily="49" charset="-122"/>
                <a:sym typeface="宋体" pitchFamily="2" charset="-122"/>
              </a:rPr>
              <a:t>第四章 数据库安全性</a:t>
            </a:r>
          </a:p>
          <a:p>
            <a:pPr algn="ctr" eaLnBrk="1" hangingPunct="1">
              <a:buFont typeface="Arial" pitchFamily="34" charset="0"/>
              <a:buNone/>
            </a:pPr>
            <a:r>
              <a:rPr lang="zh-CN" altLang="en-US" sz="6000">
                <a:latin typeface="黑体" pitchFamily="49" charset="-122"/>
                <a:ea typeface="黑体" pitchFamily="49" charset="-122"/>
                <a:sym typeface="宋体" pitchFamily="2" charset="-122"/>
              </a:rPr>
              <a:t/>
            </a:r>
            <a:br>
              <a:rPr lang="zh-CN" altLang="en-US" sz="6000">
                <a:latin typeface="黑体" pitchFamily="49" charset="-122"/>
                <a:ea typeface="黑体" pitchFamily="49" charset="-122"/>
                <a:sym typeface="宋体" pitchFamily="2" charset="-122"/>
              </a:rPr>
            </a:br>
            <a:endParaRPr lang="en-US" altLang="zh-CN" sz="3600" b="1">
              <a:solidFill>
                <a:schemeClr val="bg1"/>
              </a:solidFill>
              <a:latin typeface="Times New Roman" pitchFamily="18" charset="0"/>
              <a:sym typeface="宋体" pitchFamily="2" charset="-122"/>
            </a:endParaRPr>
          </a:p>
        </p:txBody>
      </p:sp>
      <p:sp>
        <p:nvSpPr>
          <p:cNvPr id="4102" name="Rectangle 3"/>
          <p:cNvSpPr>
            <a:spLocks noChangeArrowheads="1"/>
          </p:cNvSpPr>
          <p:nvPr/>
        </p:nvSpPr>
        <p:spPr bwMode="auto">
          <a:xfrm>
            <a:off x="1692275" y="5640388"/>
            <a:ext cx="5256213" cy="668337"/>
          </a:xfrm>
          <a:prstGeom prst="rect">
            <a:avLst/>
          </a:prstGeom>
          <a:noFill/>
          <a:ln w="9525">
            <a:noFill/>
            <a:miter lim="800000"/>
            <a:headEnd/>
            <a:tailEnd/>
          </a:ln>
        </p:spPr>
        <p:txBody>
          <a:bodyPr/>
          <a:lstStyle/>
          <a:p>
            <a:pPr algn="ctr" eaLnBrk="1" hangingPunct="1">
              <a:lnSpc>
                <a:spcPct val="80000"/>
              </a:lnSpc>
              <a:spcBef>
                <a:spcPct val="20000"/>
              </a:spcBef>
              <a:buFont typeface="Arial" pitchFamily="34" charset="0"/>
              <a:buNone/>
            </a:pPr>
            <a:r>
              <a:rPr lang="zh-CN" altLang="en-US" sz="2400" b="1">
                <a:solidFill>
                  <a:schemeClr val="bg1"/>
                </a:solidFill>
                <a:latin typeface="Times-Roman" charset="0"/>
                <a:ea typeface="隶书" pitchFamily="49" charset="-122"/>
                <a:sym typeface="宋体" pitchFamily="2" charset="-122"/>
              </a:rPr>
              <a:t>中国科学技术大学软件学院</a:t>
            </a:r>
            <a:endParaRPr lang="en-US" altLang="zh-CN" sz="2400" b="1">
              <a:solidFill>
                <a:schemeClr val="bg1"/>
              </a:solidFill>
              <a:latin typeface="Times-Roman" charset="0"/>
              <a:ea typeface="隶书" pitchFamily="49" charset="-122"/>
              <a:sym typeface="宋体" pitchFamily="2" charset="-122"/>
            </a:endParaRPr>
          </a:p>
          <a:p>
            <a:pPr algn="ctr" eaLnBrk="1" hangingPunct="1">
              <a:lnSpc>
                <a:spcPct val="80000"/>
              </a:lnSpc>
              <a:spcBef>
                <a:spcPct val="20000"/>
              </a:spcBef>
              <a:buFont typeface="Arial" pitchFamily="34" charset="0"/>
              <a:buNone/>
            </a:pPr>
            <a:endParaRPr lang="zh-CN" altLang="en-US" sz="2400" b="1">
              <a:solidFill>
                <a:schemeClr val="bg1"/>
              </a:solidFill>
              <a:latin typeface="Times-Roman" charset="0"/>
              <a:ea typeface="隶书" pitchFamily="49" charset="-122"/>
              <a:sym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81225" y="115888"/>
            <a:ext cx="4352925" cy="646112"/>
          </a:xfrm>
          <a:prstGeom prst="rect">
            <a:avLst/>
          </a:prstGeom>
        </p:spPr>
        <p:txBody>
          <a:bodyPr wrap="none">
            <a:spAutoFit/>
          </a:bodyPr>
          <a:lstStyle/>
          <a:p>
            <a:pPr algn="ctr" eaLnBrk="1" hangingPunct="1">
              <a:buFont typeface="Arial" panose="020B0604020202020204" pitchFamily="34" charset="0"/>
              <a:buNone/>
              <a:defRPr/>
            </a:pPr>
            <a:r>
              <a:rPr lang="zh-CN" altLang="en-US" sz="3600" b="1" dirty="0">
                <a:solidFill>
                  <a:schemeClr val="bg1"/>
                </a:solidFill>
                <a:latin typeface="宋体" pitchFamily="2" charset="-122"/>
                <a:ea typeface="+mj-ea"/>
                <a:cs typeface="+mj-cs"/>
              </a:rPr>
              <a:t>数据库安全性（续）</a:t>
            </a:r>
          </a:p>
        </p:txBody>
      </p:sp>
      <p:sp>
        <p:nvSpPr>
          <p:cNvPr id="3" name="Rectangle 3"/>
          <p:cNvSpPr txBox="1">
            <a:spLocks noChangeArrowheads="1"/>
          </p:cNvSpPr>
          <p:nvPr/>
        </p:nvSpPr>
        <p:spPr>
          <a:xfrm>
            <a:off x="395288" y="1309688"/>
            <a:ext cx="8229600" cy="4495800"/>
          </a:xfrm>
          <a:prstGeom prst="rect">
            <a:avLst/>
          </a:prstGeom>
        </p:spPr>
        <p:txBody>
          <a:bodyPr/>
          <a:lstStyle/>
          <a:p>
            <a:pPr marL="742950" lvl="1" indent="-285750" algn="just">
              <a:lnSpc>
                <a:spcPct val="140000"/>
              </a:lnSpc>
              <a:spcBef>
                <a:spcPct val="20000"/>
              </a:spcBef>
              <a:buSzPct val="100000"/>
              <a:buFont typeface="Wingdings" pitchFamily="2" charset="2"/>
              <a:buChar char="n"/>
              <a:defRPr/>
            </a:pPr>
            <a:r>
              <a:rPr lang="zh-CN" altLang="en-US" sz="2400" b="1" kern="0" dirty="0">
                <a:latin typeface="+mn-lt"/>
              </a:rPr>
              <a:t>数据库的安全性是指保护数据库以防止不合法使用所造成的数据泄露、更改或破坏 。</a:t>
            </a:r>
          </a:p>
          <a:p>
            <a:pPr marL="742950" lvl="1" indent="-285750" algn="just">
              <a:lnSpc>
                <a:spcPct val="140000"/>
              </a:lnSpc>
              <a:spcBef>
                <a:spcPct val="20000"/>
              </a:spcBef>
              <a:buSzPct val="100000"/>
              <a:buFont typeface="Wingdings" pitchFamily="2" charset="2"/>
              <a:buChar char="n"/>
              <a:defRPr/>
            </a:pPr>
            <a:r>
              <a:rPr lang="zh-CN" altLang="en-US" sz="2400" b="1" kern="0" dirty="0">
                <a:latin typeface="+mn-lt"/>
              </a:rPr>
              <a:t>系统安全保护措施是否有效是数据库系统主要的性能指标之一。</a:t>
            </a:r>
          </a:p>
          <a:p>
            <a:pPr marL="742950" lvl="1" indent="-285750" algn="just">
              <a:spcBef>
                <a:spcPct val="20000"/>
              </a:spcBef>
              <a:buSzPct val="100000"/>
              <a:buFont typeface="Wingdings" pitchFamily="2" charset="2"/>
              <a:buChar char="n"/>
              <a:defRPr/>
            </a:pPr>
            <a:endParaRPr lang="zh-CN" altLang="en-US" sz="2400" b="1" kern="0" dirty="0">
              <a:latin typeface="+mn-lt"/>
            </a:endParaRPr>
          </a:p>
          <a:p>
            <a:pPr marL="742950" lvl="1" indent="-285750" algn="just">
              <a:lnSpc>
                <a:spcPct val="140000"/>
              </a:lnSpc>
              <a:spcBef>
                <a:spcPct val="20000"/>
              </a:spcBef>
              <a:buSzPct val="100000"/>
              <a:buFont typeface="Wingdings" pitchFamily="2" charset="2"/>
              <a:buChar char="n"/>
              <a:defRPr/>
            </a:pPr>
            <a:endParaRPr lang="en-US" altLang="zh-CN" sz="2400" b="1" kern="0" dirty="0">
              <a:latin typeface="+mn-lt"/>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12643" name="Rectangle 2"/>
          <p:cNvSpPr>
            <a:spLocks noGrp="1" noChangeArrowheads="1"/>
          </p:cNvSpPr>
          <p:nvPr>
            <p:ph type="title" idx="4294967295"/>
          </p:nvPr>
        </p:nvSpPr>
        <p:spPr/>
        <p:txBody>
          <a:bodyPr/>
          <a:lstStyle/>
          <a:p>
            <a:pPr eaLnBrk="1" hangingPunct="1"/>
            <a:r>
              <a:rPr lang="zh-CN" altLang="zh-CN" sz="3600" smtClean="0"/>
              <a:t>视图机制（续）</a:t>
            </a:r>
          </a:p>
        </p:txBody>
      </p:sp>
      <p:sp>
        <p:nvSpPr>
          <p:cNvPr id="112644" name="Rectangle 3"/>
          <p:cNvSpPr>
            <a:spLocks noGrp="1" noChangeArrowheads="1"/>
          </p:cNvSpPr>
          <p:nvPr>
            <p:ph type="body" idx="4294967295"/>
          </p:nvPr>
        </p:nvSpPr>
        <p:spPr>
          <a:xfrm>
            <a:off x="323850" y="1098550"/>
            <a:ext cx="8229600" cy="4854575"/>
          </a:xfrm>
        </p:spPr>
        <p:txBody>
          <a:bodyPr/>
          <a:lstStyle/>
          <a:p>
            <a:pPr lvl="2" eaLnBrk="1" hangingPunct="1">
              <a:lnSpc>
                <a:spcPct val="200000"/>
              </a:lnSpc>
              <a:buFont typeface="Arial" pitchFamily="34" charset="0"/>
              <a:buNone/>
            </a:pPr>
            <a:r>
              <a:rPr lang="zh-CN" altLang="en-US" sz="2400" smtClean="0"/>
              <a:t>在视图上进一步定义存取权限</a:t>
            </a:r>
          </a:p>
          <a:p>
            <a:pPr lvl="2" eaLnBrk="1" hangingPunct="1">
              <a:lnSpc>
                <a:spcPct val="120000"/>
              </a:lnSpc>
              <a:buFont typeface="Arial" pitchFamily="34" charset="0"/>
              <a:buNone/>
            </a:pPr>
            <a:r>
              <a:rPr lang="zh-CN" altLang="en-US" sz="2400" smtClean="0"/>
              <a:t>     </a:t>
            </a:r>
            <a:r>
              <a:rPr lang="en-US" altLang="zh-CN" sz="2400" smtClean="0"/>
              <a:t>GRANT  SELECT</a:t>
            </a:r>
          </a:p>
          <a:p>
            <a:pPr lvl="2" eaLnBrk="1" hangingPunct="1">
              <a:lnSpc>
                <a:spcPct val="120000"/>
              </a:lnSpc>
              <a:buFont typeface="Arial" pitchFamily="34" charset="0"/>
              <a:buNone/>
            </a:pPr>
            <a:r>
              <a:rPr lang="en-US" altLang="zh-CN" sz="2400" smtClean="0"/>
              <a:t>     ON  CS_Student  </a:t>
            </a:r>
          </a:p>
          <a:p>
            <a:pPr lvl="2" eaLnBrk="1" hangingPunct="1">
              <a:lnSpc>
                <a:spcPct val="120000"/>
              </a:lnSpc>
              <a:buFont typeface="Arial" pitchFamily="34" charset="0"/>
              <a:buNone/>
            </a:pPr>
            <a:r>
              <a:rPr lang="en-US" altLang="zh-CN" sz="2400" smtClean="0"/>
              <a:t>     TO </a:t>
            </a:r>
            <a:r>
              <a:rPr lang="zh-CN" altLang="en-US" sz="2400" smtClean="0"/>
              <a:t>王平</a:t>
            </a:r>
            <a:r>
              <a:rPr lang="en-US" altLang="zh-CN" sz="2400" smtClean="0"/>
              <a:t>;</a:t>
            </a:r>
            <a:endParaRPr lang="zh-CN" altLang="en-US" sz="2400" smtClean="0"/>
          </a:p>
          <a:p>
            <a:pPr lvl="2" eaLnBrk="1" hangingPunct="1">
              <a:buFont typeface="Arial" pitchFamily="34" charset="0"/>
              <a:buNone/>
            </a:pPr>
            <a:r>
              <a:rPr lang="zh-CN" altLang="en-US" sz="2400" smtClean="0"/>
              <a:t>     </a:t>
            </a:r>
          </a:p>
          <a:p>
            <a:pPr lvl="2" eaLnBrk="1" hangingPunct="1">
              <a:buFont typeface="Arial" pitchFamily="34" charset="0"/>
              <a:buNone/>
            </a:pPr>
            <a:r>
              <a:rPr lang="zh-CN" altLang="en-US" sz="2400" smtClean="0"/>
              <a:t>     </a:t>
            </a:r>
            <a:r>
              <a:rPr lang="en-US" altLang="zh-CN" sz="2400" smtClean="0"/>
              <a:t>GRANT ALL PRIVILIGES</a:t>
            </a:r>
          </a:p>
          <a:p>
            <a:pPr lvl="2" eaLnBrk="1" hangingPunct="1">
              <a:buFont typeface="Arial" pitchFamily="34" charset="0"/>
              <a:buNone/>
            </a:pPr>
            <a:r>
              <a:rPr lang="en-US" altLang="zh-CN" sz="2400" smtClean="0"/>
              <a:t>     ON  CS_Student  </a:t>
            </a:r>
          </a:p>
          <a:p>
            <a:pPr lvl="2" eaLnBrk="1" hangingPunct="1">
              <a:buFont typeface="Arial" pitchFamily="34" charset="0"/>
              <a:buNone/>
            </a:pPr>
            <a:r>
              <a:rPr lang="en-US" altLang="zh-CN" sz="2400" smtClean="0"/>
              <a:t>     TO  </a:t>
            </a:r>
            <a:r>
              <a:rPr lang="zh-CN" altLang="en-US" sz="2400" smtClean="0"/>
              <a:t>张明</a:t>
            </a:r>
            <a:r>
              <a:rPr lang="en-US" altLang="zh-CN" sz="2400" smtClean="0"/>
              <a:t>;</a:t>
            </a:r>
            <a:r>
              <a:rPr lang="zh-CN" altLang="en-US" sz="2400" smtClean="0"/>
              <a:t> </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13667" name="Rectangle 2"/>
          <p:cNvSpPr>
            <a:spLocks noGrp="1" noChangeArrowheads="1"/>
          </p:cNvSpPr>
          <p:nvPr>
            <p:ph type="title" idx="4294967295"/>
          </p:nvPr>
        </p:nvSpPr>
        <p:spPr/>
        <p:txBody>
          <a:bodyPr/>
          <a:lstStyle/>
          <a:p>
            <a:pPr eaLnBrk="1" hangingPunct="1"/>
            <a:r>
              <a:rPr lang="zh-CN" altLang="zh-CN" sz="3600" smtClean="0"/>
              <a:t>第四章  数据库安全性</a:t>
            </a:r>
          </a:p>
        </p:txBody>
      </p:sp>
      <p:sp>
        <p:nvSpPr>
          <p:cNvPr id="113668" name="Rectangle 3"/>
          <p:cNvSpPr>
            <a:spLocks noGrp="1" noChangeArrowheads="1"/>
          </p:cNvSpPr>
          <p:nvPr>
            <p:ph type="body" idx="4294967295"/>
          </p:nvPr>
        </p:nvSpPr>
        <p:spPr>
          <a:xfrm>
            <a:off x="733425" y="1485900"/>
            <a:ext cx="8229600" cy="4495800"/>
          </a:xfrm>
        </p:spPr>
        <p:txBody>
          <a:bodyPr/>
          <a:lstStyle/>
          <a:p>
            <a:pPr algn="just" eaLnBrk="1" hangingPunct="1">
              <a:lnSpc>
                <a:spcPct val="130000"/>
              </a:lnSpc>
              <a:buFont typeface="Wingdings" pitchFamily="2" charset="2"/>
              <a:buNone/>
            </a:pPr>
            <a:r>
              <a:rPr lang="en-US" altLang="zh-CN" smtClean="0"/>
              <a:t>4.1  </a:t>
            </a:r>
            <a:r>
              <a:rPr lang="zh-CN" altLang="en-US" smtClean="0"/>
              <a:t>数据库安全性概述</a:t>
            </a:r>
          </a:p>
          <a:p>
            <a:pPr algn="just" eaLnBrk="1" hangingPunct="1">
              <a:lnSpc>
                <a:spcPct val="130000"/>
              </a:lnSpc>
              <a:buFont typeface="Wingdings" pitchFamily="2" charset="2"/>
              <a:buNone/>
            </a:pPr>
            <a:r>
              <a:rPr lang="en-US" altLang="zh-CN" smtClean="0"/>
              <a:t>4.2  </a:t>
            </a:r>
            <a:r>
              <a:rPr lang="zh-CN" altLang="en-US" smtClean="0"/>
              <a:t>数据库安全性控制</a:t>
            </a:r>
          </a:p>
          <a:p>
            <a:pPr algn="just" eaLnBrk="1" hangingPunct="1">
              <a:lnSpc>
                <a:spcPct val="130000"/>
              </a:lnSpc>
              <a:buFont typeface="Wingdings" pitchFamily="2" charset="2"/>
              <a:buNone/>
            </a:pPr>
            <a:r>
              <a:rPr lang="en-US" altLang="zh-CN" smtClean="0"/>
              <a:t>4.3  </a:t>
            </a:r>
            <a:r>
              <a:rPr lang="zh-CN" altLang="en-US" smtClean="0"/>
              <a:t>视图机制</a:t>
            </a:r>
          </a:p>
          <a:p>
            <a:pPr algn="just" eaLnBrk="1" hangingPunct="1">
              <a:lnSpc>
                <a:spcPct val="130000"/>
              </a:lnSpc>
              <a:buFont typeface="Wingdings" pitchFamily="2" charset="2"/>
              <a:buNone/>
            </a:pPr>
            <a:r>
              <a:rPr lang="en-US" altLang="zh-CN" smtClean="0">
                <a:solidFill>
                  <a:schemeClr val="accent2"/>
                </a:solidFill>
              </a:rPr>
              <a:t>4.4  </a:t>
            </a:r>
            <a:r>
              <a:rPr lang="zh-CN" altLang="en-US" smtClean="0">
                <a:solidFill>
                  <a:schemeClr val="accent2"/>
                </a:solidFill>
              </a:rPr>
              <a:t>审计（</a:t>
            </a:r>
            <a:r>
              <a:rPr lang="en-US" altLang="zh-CN" smtClean="0">
                <a:solidFill>
                  <a:schemeClr val="accent2"/>
                </a:solidFill>
              </a:rPr>
              <a:t>Audit</a:t>
            </a:r>
            <a:r>
              <a:rPr lang="zh-CN" altLang="en-US" smtClean="0">
                <a:solidFill>
                  <a:schemeClr val="accent2"/>
                </a:solidFill>
              </a:rPr>
              <a:t>）</a:t>
            </a:r>
          </a:p>
          <a:p>
            <a:pPr algn="just" eaLnBrk="1" hangingPunct="1">
              <a:lnSpc>
                <a:spcPct val="130000"/>
              </a:lnSpc>
              <a:buFont typeface="Wingdings" pitchFamily="2" charset="2"/>
              <a:buNone/>
            </a:pPr>
            <a:r>
              <a:rPr lang="en-US" altLang="zh-CN" smtClean="0"/>
              <a:t>4.5  </a:t>
            </a:r>
            <a:r>
              <a:rPr lang="zh-CN" altLang="en-US" smtClean="0"/>
              <a:t>数据加密</a:t>
            </a:r>
          </a:p>
          <a:p>
            <a:pPr algn="just" eaLnBrk="1" hangingPunct="1">
              <a:lnSpc>
                <a:spcPct val="130000"/>
              </a:lnSpc>
              <a:buFont typeface="Wingdings" pitchFamily="2" charset="2"/>
              <a:buNone/>
            </a:pPr>
            <a:r>
              <a:rPr lang="en-US" altLang="zh-CN" smtClean="0"/>
              <a:t>4.6  </a:t>
            </a:r>
            <a:r>
              <a:rPr lang="zh-CN" altLang="en-US" smtClean="0"/>
              <a:t>其他安全性保护</a:t>
            </a:r>
          </a:p>
          <a:p>
            <a:pPr algn="just" eaLnBrk="1" hangingPunct="1">
              <a:lnSpc>
                <a:spcPct val="130000"/>
              </a:lnSpc>
              <a:buFont typeface="Wingdings" pitchFamily="2" charset="2"/>
              <a:buNone/>
            </a:pPr>
            <a:r>
              <a:rPr lang="en-US" altLang="zh-CN" smtClean="0"/>
              <a:t>4.7  </a:t>
            </a:r>
            <a:r>
              <a:rPr lang="zh-CN" altLang="en-US" smtClean="0"/>
              <a:t>小结</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14691" name="Rectangle 2"/>
          <p:cNvSpPr>
            <a:spLocks noGrp="1" noChangeArrowheads="1"/>
          </p:cNvSpPr>
          <p:nvPr>
            <p:ph type="title" idx="4294967295"/>
          </p:nvPr>
        </p:nvSpPr>
        <p:spPr/>
        <p:txBody>
          <a:bodyPr/>
          <a:lstStyle/>
          <a:p>
            <a:pPr eaLnBrk="1" hangingPunct="1"/>
            <a:r>
              <a:rPr lang="en-US" altLang="zh-CN" sz="3600" smtClean="0"/>
              <a:t>4.4  </a:t>
            </a:r>
            <a:r>
              <a:rPr lang="zh-CN" altLang="en-US" sz="3600" smtClean="0"/>
              <a:t>审计</a:t>
            </a:r>
          </a:p>
        </p:txBody>
      </p:sp>
      <p:sp>
        <p:nvSpPr>
          <p:cNvPr id="114692" name="Rectangle 3"/>
          <p:cNvSpPr>
            <a:spLocks noGrp="1" noChangeArrowheads="1"/>
          </p:cNvSpPr>
          <p:nvPr>
            <p:ph type="body" idx="4294967295"/>
          </p:nvPr>
        </p:nvSpPr>
        <p:spPr/>
        <p:txBody>
          <a:bodyPr/>
          <a:lstStyle/>
          <a:p>
            <a:pPr eaLnBrk="1" hangingPunct="1">
              <a:lnSpc>
                <a:spcPct val="90000"/>
              </a:lnSpc>
            </a:pPr>
            <a:r>
              <a:rPr lang="zh-CN" altLang="en-US" sz="3200" smtClean="0"/>
              <a:t>什么是审计</a:t>
            </a:r>
          </a:p>
          <a:p>
            <a:pPr lvl="1" eaLnBrk="1" hangingPunct="1">
              <a:spcBef>
                <a:spcPct val="60000"/>
              </a:spcBef>
            </a:pPr>
            <a:r>
              <a:rPr lang="zh-CN" altLang="en-US" smtClean="0"/>
              <a:t>启用一个专用的审计日志（</a:t>
            </a:r>
            <a:r>
              <a:rPr lang="en-US" altLang="zh-CN" smtClean="0"/>
              <a:t>Audit Log</a:t>
            </a:r>
            <a:r>
              <a:rPr lang="zh-CN" altLang="en-US" smtClean="0"/>
              <a:t>）</a:t>
            </a:r>
          </a:p>
          <a:p>
            <a:pPr lvl="1" eaLnBrk="1" hangingPunct="1">
              <a:spcBef>
                <a:spcPct val="60000"/>
              </a:spcBef>
              <a:buFont typeface="Wingdings" pitchFamily="2" charset="2"/>
              <a:buNone/>
            </a:pPr>
            <a:r>
              <a:rPr lang="zh-CN" altLang="en-US" smtClean="0"/>
              <a:t>   将用户对数据库的所有操作记录在上面</a:t>
            </a:r>
          </a:p>
          <a:p>
            <a:pPr lvl="1" eaLnBrk="1" hangingPunct="1">
              <a:spcBef>
                <a:spcPct val="60000"/>
              </a:spcBef>
            </a:pPr>
            <a:r>
              <a:rPr lang="zh-CN" altLang="en-US" smtClean="0"/>
              <a:t>审计员利用审计日志</a:t>
            </a:r>
          </a:p>
          <a:p>
            <a:pPr lvl="1" eaLnBrk="1" hangingPunct="1">
              <a:spcBef>
                <a:spcPct val="60000"/>
              </a:spcBef>
              <a:buFont typeface="Wingdings" pitchFamily="2" charset="2"/>
              <a:buNone/>
            </a:pPr>
            <a:r>
              <a:rPr lang="zh-CN" altLang="zh-CN" smtClean="0"/>
              <a:t>监控数据库中的各种行为</a:t>
            </a:r>
            <a:r>
              <a:rPr lang="zh-CN" altLang="en-US" smtClean="0"/>
              <a:t>，找出非法存取数据的人、时</a:t>
            </a:r>
            <a:endParaRPr lang="en-US" altLang="zh-CN" smtClean="0"/>
          </a:p>
          <a:p>
            <a:pPr lvl="1" eaLnBrk="1" hangingPunct="1">
              <a:spcBef>
                <a:spcPct val="60000"/>
              </a:spcBef>
              <a:buFont typeface="Wingdings" pitchFamily="2" charset="2"/>
              <a:buNone/>
            </a:pPr>
            <a:r>
              <a:rPr lang="zh-CN" altLang="en-US" smtClean="0"/>
              <a:t>间和内容</a:t>
            </a:r>
          </a:p>
          <a:p>
            <a:pPr lvl="1" eaLnBrk="1" hangingPunct="1">
              <a:spcBef>
                <a:spcPct val="60000"/>
              </a:spcBef>
            </a:pPr>
            <a:r>
              <a:rPr lang="en-US" altLang="zh-CN" smtClean="0"/>
              <a:t>C2</a:t>
            </a:r>
            <a:r>
              <a:rPr lang="zh-CN" altLang="en-US" smtClean="0"/>
              <a:t>以上安全级别的</a:t>
            </a:r>
            <a:r>
              <a:rPr lang="en-US" altLang="zh-CN" smtClean="0"/>
              <a:t>DBMS</a:t>
            </a:r>
            <a:r>
              <a:rPr lang="zh-CN" altLang="en-US" smtClean="0"/>
              <a:t>必须具有审计功能</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页脚占位符 4"/>
          <p:cNvSpPr>
            <a:spLocks noGrp="1"/>
          </p:cNvSpPr>
          <p:nvPr>
            <p:ph type="ftr" sz="quarter" idx="4294967295"/>
          </p:nvPr>
        </p:nvSpPr>
        <p:spPr bwMode="auto">
          <a:xfrm>
            <a:off x="5219700" y="6381750"/>
            <a:ext cx="3600450" cy="320675"/>
          </a:xfrm>
          <a:prstGeom prst="rect">
            <a:avLst/>
          </a:prstGeom>
          <a:noFill/>
          <a:ln>
            <a:miter lim="800000"/>
            <a:headEnd/>
            <a:tailEnd/>
          </a:ln>
        </p:spPr>
        <p:txBody>
          <a:bodyPr/>
          <a:lstStyle/>
          <a:p>
            <a:pPr eaLnBrk="1" hangingPunct="1">
              <a:buFont typeface="Arial" pitchFamily="34" charset="0"/>
              <a:buNone/>
            </a:pPr>
            <a:r>
              <a:rPr lang="en-US" altLang="zh-CN"/>
              <a:t>An Introduction to Database System</a:t>
            </a:r>
          </a:p>
        </p:txBody>
      </p:sp>
      <p:sp>
        <p:nvSpPr>
          <p:cNvPr id="115715" name="Rectangle 2"/>
          <p:cNvSpPr>
            <a:spLocks noGrp="1" noChangeArrowheads="1"/>
          </p:cNvSpPr>
          <p:nvPr>
            <p:ph type="title"/>
          </p:nvPr>
        </p:nvSpPr>
        <p:spPr/>
        <p:txBody>
          <a:bodyPr/>
          <a:lstStyle/>
          <a:p>
            <a:r>
              <a:rPr lang="zh-CN" altLang="en-US" sz="3600" smtClean="0"/>
              <a:t>审计（续）</a:t>
            </a:r>
          </a:p>
        </p:txBody>
      </p:sp>
      <p:sp>
        <p:nvSpPr>
          <p:cNvPr id="115716" name="Rectangle 3"/>
          <p:cNvSpPr>
            <a:spLocks noGrp="1" noChangeArrowheads="1"/>
          </p:cNvSpPr>
          <p:nvPr>
            <p:ph type="body" idx="1"/>
          </p:nvPr>
        </p:nvSpPr>
        <p:spPr/>
        <p:txBody>
          <a:bodyPr/>
          <a:lstStyle/>
          <a:p>
            <a:r>
              <a:rPr lang="zh-CN" altLang="en-US" smtClean="0"/>
              <a:t>审计功能的可选性</a:t>
            </a:r>
          </a:p>
          <a:p>
            <a:pPr lvl="1">
              <a:lnSpc>
                <a:spcPct val="160000"/>
              </a:lnSpc>
            </a:pPr>
            <a:r>
              <a:rPr lang="zh-CN" altLang="en-US" smtClean="0"/>
              <a:t>审计很费时间和空间</a:t>
            </a:r>
          </a:p>
          <a:p>
            <a:pPr lvl="1">
              <a:lnSpc>
                <a:spcPct val="160000"/>
              </a:lnSpc>
            </a:pPr>
            <a:r>
              <a:rPr lang="en-US" altLang="zh-CN" smtClean="0"/>
              <a:t>DBA</a:t>
            </a:r>
            <a:r>
              <a:rPr lang="zh-CN" altLang="en-US" smtClean="0"/>
              <a:t>可以根据应用对安全性的要求，灵活地打开或关闭审计功能</a:t>
            </a:r>
          </a:p>
          <a:p>
            <a:pPr lvl="1">
              <a:lnSpc>
                <a:spcPct val="160000"/>
              </a:lnSpc>
            </a:pPr>
            <a:r>
              <a:rPr lang="zh-CN" altLang="en-US" smtClean="0"/>
              <a:t>审计功能主要用于安全性要求较高的部门</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16739" name="Rectangle 2"/>
          <p:cNvSpPr>
            <a:spLocks noGrp="1" noChangeArrowheads="1"/>
          </p:cNvSpPr>
          <p:nvPr>
            <p:ph type="title" idx="4294967295"/>
          </p:nvPr>
        </p:nvSpPr>
        <p:spPr/>
        <p:txBody>
          <a:bodyPr/>
          <a:lstStyle/>
          <a:p>
            <a:pPr eaLnBrk="1" hangingPunct="1"/>
            <a:r>
              <a:rPr lang="zh-CN" altLang="zh-CN" sz="3600" smtClean="0"/>
              <a:t>审计（续）</a:t>
            </a:r>
          </a:p>
        </p:txBody>
      </p:sp>
      <p:sp>
        <p:nvSpPr>
          <p:cNvPr id="116740" name="Rectangle 3"/>
          <p:cNvSpPr>
            <a:spLocks noGrp="1" noChangeArrowheads="1"/>
          </p:cNvSpPr>
          <p:nvPr>
            <p:ph type="body" idx="4294967295"/>
          </p:nvPr>
        </p:nvSpPr>
        <p:spPr/>
        <p:txBody>
          <a:bodyPr/>
          <a:lstStyle/>
          <a:p>
            <a:pPr eaLnBrk="1" hangingPunct="1">
              <a:lnSpc>
                <a:spcPct val="80000"/>
              </a:lnSpc>
              <a:buFont typeface="Wingdings" pitchFamily="2" charset="2"/>
              <a:buNone/>
            </a:pPr>
            <a:r>
              <a:rPr lang="en-US" altLang="zh-CN" smtClean="0"/>
              <a:t>1.</a:t>
            </a:r>
            <a:r>
              <a:rPr lang="zh-CN" altLang="en-US" smtClean="0"/>
              <a:t>审计事件</a:t>
            </a:r>
            <a:endParaRPr lang="en-US" altLang="zh-CN" smtClean="0"/>
          </a:p>
          <a:p>
            <a:pPr lvl="1" eaLnBrk="1" hangingPunct="1">
              <a:buSzPct val="85000"/>
            </a:pPr>
            <a:r>
              <a:rPr lang="zh-CN" altLang="en-US" smtClean="0"/>
              <a:t>服务器事件</a:t>
            </a:r>
            <a:endParaRPr lang="en-US" altLang="zh-CN" smtClean="0"/>
          </a:p>
          <a:p>
            <a:pPr lvl="2" eaLnBrk="1" hangingPunct="1">
              <a:buSzPct val="87000"/>
              <a:buFont typeface="Wingdings" pitchFamily="2" charset="2"/>
              <a:buChar char="l"/>
            </a:pPr>
            <a:r>
              <a:rPr lang="zh-CN" altLang="zh-CN" sz="2200" smtClean="0"/>
              <a:t>审计数据库服务器发生的事件</a:t>
            </a:r>
            <a:endParaRPr lang="en-US" altLang="zh-CN" sz="2200" smtClean="0"/>
          </a:p>
          <a:p>
            <a:pPr lvl="1" eaLnBrk="1" hangingPunct="1">
              <a:buSzPct val="85000"/>
            </a:pPr>
            <a:r>
              <a:rPr lang="zh-CN" altLang="en-US" smtClean="0"/>
              <a:t>系统权限</a:t>
            </a:r>
            <a:endParaRPr lang="en-US" altLang="zh-CN" smtClean="0"/>
          </a:p>
          <a:p>
            <a:pPr lvl="2" eaLnBrk="1" hangingPunct="1">
              <a:buSzPct val="87000"/>
              <a:buFont typeface="Wingdings" pitchFamily="2" charset="2"/>
              <a:buChar char="l"/>
            </a:pPr>
            <a:r>
              <a:rPr lang="zh-CN" altLang="zh-CN" sz="2200" smtClean="0"/>
              <a:t>对系统拥有的结构或模式对象进行操作的审计</a:t>
            </a:r>
            <a:endParaRPr lang="en-US" altLang="zh-CN" sz="2200" smtClean="0"/>
          </a:p>
          <a:p>
            <a:pPr lvl="2" eaLnBrk="1" hangingPunct="1">
              <a:buSzPct val="87000"/>
              <a:buFont typeface="Wingdings" pitchFamily="2" charset="2"/>
              <a:buChar char="l"/>
            </a:pPr>
            <a:r>
              <a:rPr lang="zh-CN" altLang="zh-CN" sz="2200" smtClean="0"/>
              <a:t>要求该操作的权限是通过系统权限获得的</a:t>
            </a:r>
          </a:p>
          <a:p>
            <a:pPr lvl="1" eaLnBrk="1" hangingPunct="1">
              <a:buSzPct val="85000"/>
            </a:pPr>
            <a:r>
              <a:rPr lang="zh-CN" altLang="en-US" smtClean="0"/>
              <a:t>语句事件</a:t>
            </a:r>
            <a:endParaRPr lang="en-US" altLang="zh-CN" smtClean="0"/>
          </a:p>
          <a:p>
            <a:pPr lvl="2" eaLnBrk="1" hangingPunct="1">
              <a:buSzPct val="87000"/>
              <a:buFont typeface="Wingdings" pitchFamily="2" charset="2"/>
              <a:buChar char="l"/>
            </a:pPr>
            <a:r>
              <a:rPr lang="zh-CN" altLang="zh-CN" sz="2200" smtClean="0"/>
              <a:t>对</a:t>
            </a:r>
            <a:r>
              <a:rPr lang="en-US" altLang="zh-CN" sz="2200" smtClean="0"/>
              <a:t>SQL</a:t>
            </a:r>
            <a:r>
              <a:rPr lang="zh-CN" altLang="zh-CN" sz="2200" smtClean="0"/>
              <a:t>语句，如</a:t>
            </a:r>
            <a:r>
              <a:rPr lang="en-US" altLang="zh-CN" sz="2200" smtClean="0"/>
              <a:t>DDL</a:t>
            </a:r>
            <a:r>
              <a:rPr lang="zh-CN" altLang="zh-CN" sz="2200" smtClean="0"/>
              <a:t>、</a:t>
            </a:r>
            <a:r>
              <a:rPr lang="en-US" altLang="zh-CN" sz="2200" smtClean="0"/>
              <a:t>DML</a:t>
            </a:r>
            <a:r>
              <a:rPr lang="zh-CN" altLang="zh-CN" sz="2200" smtClean="0"/>
              <a:t>、</a:t>
            </a:r>
            <a:r>
              <a:rPr lang="en-US" altLang="zh-CN" sz="2200" smtClean="0"/>
              <a:t>DQL</a:t>
            </a:r>
            <a:r>
              <a:rPr lang="zh-CN" altLang="zh-CN" sz="2200" smtClean="0"/>
              <a:t>及</a:t>
            </a:r>
            <a:r>
              <a:rPr lang="en-US" altLang="zh-CN" sz="2200" smtClean="0"/>
              <a:t>DCL</a:t>
            </a:r>
            <a:r>
              <a:rPr lang="zh-CN" altLang="zh-CN" sz="2200" smtClean="0"/>
              <a:t>语句的审计</a:t>
            </a:r>
            <a:endParaRPr lang="en-US" altLang="zh-CN" sz="2200" smtClean="0"/>
          </a:p>
          <a:p>
            <a:pPr lvl="1" eaLnBrk="1" hangingPunct="1">
              <a:buSzPct val="85000"/>
            </a:pPr>
            <a:r>
              <a:rPr lang="zh-CN" altLang="en-US" smtClean="0"/>
              <a:t>模式对象事件</a:t>
            </a:r>
            <a:endParaRPr lang="en-US" altLang="zh-CN" smtClean="0"/>
          </a:p>
          <a:p>
            <a:pPr lvl="2" eaLnBrk="1" hangingPunct="1">
              <a:buSzPct val="87000"/>
              <a:buFont typeface="Wingdings" pitchFamily="2" charset="2"/>
              <a:buChar char="l"/>
            </a:pPr>
            <a:r>
              <a:rPr lang="zh-CN" altLang="zh-CN" sz="2200" smtClean="0"/>
              <a:t>对特定模式对象上进行的</a:t>
            </a:r>
            <a:r>
              <a:rPr lang="en-US" altLang="zh-CN" sz="2200" smtClean="0"/>
              <a:t>SELECT</a:t>
            </a:r>
            <a:r>
              <a:rPr lang="zh-CN" altLang="zh-CN" sz="2200" smtClean="0"/>
              <a:t>或</a:t>
            </a:r>
            <a:r>
              <a:rPr lang="en-US" altLang="zh-CN" sz="2200" smtClean="0"/>
              <a:t>DML</a:t>
            </a:r>
            <a:r>
              <a:rPr lang="zh-CN" altLang="zh-CN" sz="2200" smtClean="0"/>
              <a:t>操作的审计 </a:t>
            </a:r>
            <a:r>
              <a:rPr lang="en-US" altLang="zh-CN" sz="1600" smtClean="0"/>
              <a:t>	</a:t>
            </a:r>
          </a:p>
          <a:p>
            <a:pPr lvl="1" eaLnBrk="1" hangingPunct="1">
              <a:buFont typeface="Wingdings" pitchFamily="2" charset="2"/>
              <a:buNone/>
            </a:pPr>
            <a:r>
              <a:rPr lang="zh-CN" altLang="en-US" sz="2000" smtClean="0"/>
              <a:t>　</a:t>
            </a:r>
            <a:endParaRPr lang="en-US" altLang="zh-CN"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3" name="Rectangle 2"/>
          <p:cNvSpPr txBox="1">
            <a:spLocks noChangeArrowheads="1"/>
          </p:cNvSpPr>
          <p:nvPr/>
        </p:nvSpPr>
        <p:spPr bwMode="auto">
          <a:xfrm>
            <a:off x="457200" y="-36513"/>
            <a:ext cx="8229600" cy="1135063"/>
          </a:xfrm>
          <a:prstGeom prst="rect">
            <a:avLst/>
          </a:prstGeom>
          <a:noFill/>
          <a:ln w="9525">
            <a:noFill/>
            <a:miter lim="800000"/>
            <a:headEnd/>
            <a:tailEnd/>
          </a:ln>
        </p:spPr>
        <p:txBody>
          <a:bodyPr anchor="ctr"/>
          <a:lstStyle/>
          <a:p>
            <a:pPr algn="ctr" eaLnBrk="1" hangingPunct="1">
              <a:defRPr/>
            </a:pPr>
            <a:r>
              <a:rPr lang="zh-CN" sz="3600" b="1" kern="0">
                <a:solidFill>
                  <a:schemeClr val="bg1"/>
                </a:solidFill>
                <a:latin typeface="+mj-lt"/>
                <a:ea typeface="+mj-ea"/>
                <a:cs typeface="+mj-cs"/>
              </a:rPr>
              <a:t>审计（续）</a:t>
            </a:r>
          </a:p>
        </p:txBody>
      </p:sp>
      <p:sp>
        <p:nvSpPr>
          <p:cNvPr id="4" name="Rectangle 3"/>
          <p:cNvSpPr txBox="1">
            <a:spLocks noChangeArrowheads="1"/>
          </p:cNvSpPr>
          <p:nvPr/>
        </p:nvSpPr>
        <p:spPr bwMode="auto">
          <a:xfrm>
            <a:off x="457200" y="1098550"/>
            <a:ext cx="8229600" cy="5095875"/>
          </a:xfrm>
          <a:prstGeom prst="rect">
            <a:avLst/>
          </a:prstGeom>
          <a:noFill/>
          <a:ln w="9525">
            <a:noFill/>
            <a:miter lim="800000"/>
            <a:headEnd/>
            <a:tailEnd/>
          </a:ln>
        </p:spPr>
        <p:txBody>
          <a:bodyPr/>
          <a:lstStyle/>
          <a:p>
            <a:pPr marL="342900" indent="-342900" eaLnBrk="1" hangingPunct="1">
              <a:spcBef>
                <a:spcPct val="20000"/>
              </a:spcBef>
              <a:buSzPct val="100000"/>
              <a:buFont typeface="Arial" panose="020B0604020202020204" pitchFamily="34" charset="0"/>
              <a:buNone/>
              <a:defRPr/>
            </a:pPr>
            <a:r>
              <a:rPr lang="en-US" altLang="zh-CN" sz="2600" b="1" kern="0" dirty="0">
                <a:latin typeface="+mn-lt"/>
                <a:ea typeface="+mn-ea"/>
              </a:rPr>
              <a:t>2.</a:t>
            </a:r>
            <a:r>
              <a:rPr lang="zh-CN" altLang="en-US" sz="2600" b="1" kern="0" dirty="0">
                <a:latin typeface="+mn-lt"/>
                <a:ea typeface="+mn-ea"/>
              </a:rPr>
              <a:t>审计功能</a:t>
            </a:r>
          </a:p>
          <a:p>
            <a:pPr marL="742950" lvl="1" indent="-285750" eaLnBrk="1" hangingPunct="1">
              <a:spcBef>
                <a:spcPct val="20000"/>
              </a:spcBef>
              <a:buSzPct val="100000"/>
              <a:buFont typeface="Wingdings" pitchFamily="2" charset="2"/>
              <a:buChar char="n"/>
              <a:defRPr/>
            </a:pPr>
            <a:r>
              <a:rPr lang="zh-CN" altLang="en-US" sz="2400" b="1" kern="0" dirty="0">
                <a:latin typeface="+mn-lt"/>
                <a:ea typeface="+mn-ea"/>
              </a:rPr>
              <a:t>基本功能</a:t>
            </a:r>
            <a:endParaRPr lang="en-US" altLang="zh-CN" sz="2400" b="1" kern="0" dirty="0">
              <a:latin typeface="+mn-lt"/>
              <a:ea typeface="+mn-ea"/>
            </a:endParaRPr>
          </a:p>
          <a:p>
            <a:pPr marL="1200150" lvl="2" indent="-285750" eaLnBrk="1" hangingPunct="1">
              <a:spcBef>
                <a:spcPct val="20000"/>
              </a:spcBef>
              <a:buSzPct val="87000"/>
              <a:buFont typeface="Wingdings" pitchFamily="2" charset="2"/>
              <a:buChar char="l"/>
              <a:defRPr/>
            </a:pPr>
            <a:r>
              <a:rPr lang="zh-CN" altLang="zh-CN" sz="2200" b="1" dirty="0"/>
              <a:t>提供多种审计查阅方式提供多种审计查阅方式</a:t>
            </a:r>
            <a:endParaRPr lang="en-US" sz="2200" b="1" kern="0" dirty="0">
              <a:latin typeface="+mn-lt"/>
              <a:ea typeface="+mn-ea"/>
            </a:endParaRPr>
          </a:p>
          <a:p>
            <a:pPr marL="742950" lvl="1" indent="-285750" eaLnBrk="1" hangingPunct="1">
              <a:spcBef>
                <a:spcPct val="20000"/>
              </a:spcBef>
              <a:buSzPct val="100000"/>
              <a:buFont typeface="Wingdings" pitchFamily="2" charset="2"/>
              <a:buChar char="n"/>
              <a:defRPr/>
            </a:pPr>
            <a:r>
              <a:rPr lang="zh-CN" altLang="en-US" sz="2400" b="1" kern="0" dirty="0">
                <a:latin typeface="+mn-lt"/>
                <a:ea typeface="+mn-ea"/>
              </a:rPr>
              <a:t>多套审计规则：一般在初始化设定</a:t>
            </a:r>
            <a:endParaRPr lang="en-US" sz="2400" b="1" kern="0" dirty="0">
              <a:latin typeface="+mn-lt"/>
              <a:ea typeface="+mn-ea"/>
            </a:endParaRPr>
          </a:p>
          <a:p>
            <a:pPr marL="742950" lvl="1" indent="-285750" eaLnBrk="1" hangingPunct="1">
              <a:spcBef>
                <a:spcPct val="20000"/>
              </a:spcBef>
              <a:buSzPct val="100000"/>
              <a:buFont typeface="Wingdings" pitchFamily="2" charset="2"/>
              <a:buChar char="n"/>
              <a:defRPr/>
            </a:pPr>
            <a:r>
              <a:rPr lang="zh-CN" altLang="en-US" sz="2400" b="1" kern="0" dirty="0">
                <a:latin typeface="+mn-lt"/>
                <a:ea typeface="+mn-ea"/>
              </a:rPr>
              <a:t>提供审计分析和报表功能</a:t>
            </a:r>
            <a:endParaRPr lang="en-US" sz="2400" b="1" kern="0" dirty="0">
              <a:latin typeface="+mn-lt"/>
              <a:ea typeface="+mn-ea"/>
            </a:endParaRPr>
          </a:p>
          <a:p>
            <a:pPr marL="742950" lvl="1" indent="-285750" eaLnBrk="1" hangingPunct="1">
              <a:spcBef>
                <a:spcPct val="20000"/>
              </a:spcBef>
              <a:buSzPct val="100000"/>
              <a:buFont typeface="Wingdings" pitchFamily="2" charset="2"/>
              <a:buChar char="n"/>
              <a:defRPr/>
            </a:pPr>
            <a:r>
              <a:rPr lang="zh-CN" altLang="en-US" sz="2400" b="1" kern="0" dirty="0">
                <a:latin typeface="+mn-lt"/>
                <a:ea typeface="+mn-ea"/>
              </a:rPr>
              <a:t>审计日志管理功能</a:t>
            </a:r>
            <a:endParaRPr lang="en-US" altLang="zh-CN" sz="2400" b="1" kern="0" dirty="0">
              <a:latin typeface="+mn-lt"/>
              <a:ea typeface="+mn-ea"/>
            </a:endParaRPr>
          </a:p>
          <a:p>
            <a:pPr marL="1200150" lvl="2" indent="-285750" eaLnBrk="1" hangingPunct="1">
              <a:spcBef>
                <a:spcPct val="20000"/>
              </a:spcBef>
              <a:buSzPct val="87000"/>
              <a:buFont typeface="Wingdings" pitchFamily="2" charset="2"/>
              <a:buChar char="l"/>
              <a:defRPr/>
            </a:pPr>
            <a:r>
              <a:rPr lang="zh-CN" altLang="zh-CN" sz="2200" b="1" dirty="0"/>
              <a:t>防止审计员误删审计记录，审计日志必须先转储后删除</a:t>
            </a:r>
            <a:endParaRPr lang="en-US" altLang="zh-CN" sz="2200" b="1" dirty="0"/>
          </a:p>
          <a:p>
            <a:pPr marL="1200150" lvl="2" indent="-285750" eaLnBrk="1" hangingPunct="1">
              <a:spcBef>
                <a:spcPct val="20000"/>
              </a:spcBef>
              <a:buSzPct val="87000"/>
              <a:buFont typeface="Wingdings" pitchFamily="2" charset="2"/>
              <a:buChar char="l"/>
              <a:defRPr/>
            </a:pPr>
            <a:r>
              <a:rPr lang="zh-CN" altLang="zh-CN" sz="2200" b="1" dirty="0"/>
              <a:t>对转储的审计记录文件提供完整性和保密性保护</a:t>
            </a:r>
            <a:endParaRPr lang="en-US" altLang="zh-CN" sz="2200" b="1" dirty="0"/>
          </a:p>
          <a:p>
            <a:pPr marL="1200150" lvl="2" indent="-285750" eaLnBrk="1" hangingPunct="1">
              <a:spcBef>
                <a:spcPct val="20000"/>
              </a:spcBef>
              <a:buSzPct val="87000"/>
              <a:buFont typeface="Wingdings" pitchFamily="2" charset="2"/>
              <a:buChar char="l"/>
              <a:defRPr/>
            </a:pPr>
            <a:r>
              <a:rPr lang="zh-CN" altLang="zh-CN" sz="2200" b="1" dirty="0"/>
              <a:t>只允许审计员查阅和转储审计记录</a:t>
            </a:r>
            <a:r>
              <a:rPr lang="zh-CN" altLang="en-US" sz="2200" b="1" dirty="0"/>
              <a:t>，</a:t>
            </a:r>
            <a:r>
              <a:rPr lang="zh-CN" altLang="zh-CN" sz="2200" b="1" dirty="0"/>
              <a:t>不允许任何用户新增和修改审计记录等</a:t>
            </a:r>
            <a:endParaRPr lang="en-US" sz="2200" b="1" kern="0" dirty="0">
              <a:latin typeface="+mn-lt"/>
              <a:ea typeface="+mn-ea"/>
            </a:endParaRPr>
          </a:p>
          <a:p>
            <a:pPr marL="742950" lvl="1" indent="-285750" eaLnBrk="1" hangingPunct="1">
              <a:spcBef>
                <a:spcPct val="20000"/>
              </a:spcBef>
              <a:buSzPct val="100000"/>
              <a:buFont typeface="Wingdings" pitchFamily="2" charset="2"/>
              <a:buChar char="n"/>
              <a:defRPr/>
            </a:pPr>
            <a:r>
              <a:rPr lang="zh-CN" altLang="en-US" sz="2400" b="1" kern="0" dirty="0">
                <a:latin typeface="+mn-lt"/>
                <a:ea typeface="+mn-ea"/>
              </a:rPr>
              <a:t>提供查询审计设置及审计记录信息的专门视图</a:t>
            </a:r>
            <a:endParaRPr lang="en-US" sz="2400" b="1" kern="0" dirty="0">
              <a:latin typeface="+mn-lt"/>
              <a:ea typeface="+mn-ea"/>
            </a:endParaRPr>
          </a:p>
          <a:p>
            <a:pPr marL="742950" lvl="1" indent="-285750" eaLnBrk="1" hangingPunct="1">
              <a:lnSpc>
                <a:spcPct val="150000"/>
              </a:lnSpc>
              <a:spcBef>
                <a:spcPct val="20000"/>
              </a:spcBef>
              <a:buSzPct val="100000"/>
              <a:buFont typeface="Wingdings" pitchFamily="2" charset="2"/>
              <a:buChar char="n"/>
              <a:defRPr/>
            </a:pPr>
            <a:endParaRPr lang="zh-CN" altLang="en-US" sz="2000" b="1" kern="0" dirty="0">
              <a:latin typeface="+mn-lt"/>
              <a:ea typeface="+mn-ea"/>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18787" name="Rectangle 2"/>
          <p:cNvSpPr>
            <a:spLocks noGrp="1" noChangeArrowheads="1"/>
          </p:cNvSpPr>
          <p:nvPr>
            <p:ph type="title" idx="4294967295"/>
          </p:nvPr>
        </p:nvSpPr>
        <p:spPr/>
        <p:txBody>
          <a:bodyPr/>
          <a:lstStyle/>
          <a:p>
            <a:pPr eaLnBrk="1" hangingPunct="1"/>
            <a:r>
              <a:rPr lang="zh-CN" altLang="zh-CN" sz="3600" smtClean="0"/>
              <a:t>审计（续）</a:t>
            </a:r>
          </a:p>
        </p:txBody>
      </p:sp>
      <p:sp>
        <p:nvSpPr>
          <p:cNvPr id="118788" name="Rectangle 3"/>
          <p:cNvSpPr>
            <a:spLocks noGrp="1" noChangeArrowheads="1"/>
          </p:cNvSpPr>
          <p:nvPr>
            <p:ph type="body" idx="4294967295"/>
          </p:nvPr>
        </p:nvSpPr>
        <p:spPr>
          <a:xfrm>
            <a:off x="519113" y="1196975"/>
            <a:ext cx="8229600" cy="4854575"/>
          </a:xfrm>
        </p:spPr>
        <p:txBody>
          <a:bodyPr/>
          <a:lstStyle/>
          <a:p>
            <a:pPr eaLnBrk="1" hangingPunct="1">
              <a:lnSpc>
                <a:spcPct val="170000"/>
              </a:lnSpc>
              <a:buFont typeface="Wingdings" pitchFamily="2" charset="2"/>
              <a:buNone/>
            </a:pPr>
            <a:r>
              <a:rPr lang="en-US" altLang="zh-CN" smtClean="0"/>
              <a:t>3. AUDIT</a:t>
            </a:r>
            <a:r>
              <a:rPr lang="zh-CN" altLang="en-US" smtClean="0"/>
              <a:t>语句和</a:t>
            </a:r>
            <a:r>
              <a:rPr lang="en-US" altLang="zh-CN" smtClean="0"/>
              <a:t>NOAUDIT</a:t>
            </a:r>
            <a:r>
              <a:rPr lang="zh-CN" altLang="en-US" smtClean="0"/>
              <a:t>语句</a:t>
            </a:r>
            <a:endParaRPr lang="en-US" altLang="zh-CN" smtClean="0"/>
          </a:p>
          <a:p>
            <a:pPr lvl="1" eaLnBrk="1" hangingPunct="1">
              <a:lnSpc>
                <a:spcPct val="170000"/>
              </a:lnSpc>
            </a:pPr>
            <a:r>
              <a:rPr lang="en-US" altLang="zh-CN" smtClean="0"/>
              <a:t>AUDIT</a:t>
            </a:r>
            <a:r>
              <a:rPr lang="zh-CN" altLang="en-US" smtClean="0"/>
              <a:t>语句：设置审计功能 </a:t>
            </a:r>
          </a:p>
          <a:p>
            <a:pPr lvl="1" eaLnBrk="1" hangingPunct="1">
              <a:lnSpc>
                <a:spcPct val="170000"/>
              </a:lnSpc>
            </a:pPr>
            <a:r>
              <a:rPr lang="en-US" altLang="zh-CN" smtClean="0"/>
              <a:t>NOAUDIT</a:t>
            </a:r>
            <a:r>
              <a:rPr lang="zh-CN" altLang="en-US" smtClean="0"/>
              <a:t>语句：取消审计功能 </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内容占位符 2"/>
          <p:cNvSpPr>
            <a:spLocks noGrp="1"/>
          </p:cNvSpPr>
          <p:nvPr>
            <p:ph idx="4294967295"/>
          </p:nvPr>
        </p:nvSpPr>
        <p:spPr/>
        <p:txBody>
          <a:bodyPr/>
          <a:lstStyle/>
          <a:p>
            <a:pPr eaLnBrk="1" hangingPunct="1"/>
            <a:r>
              <a:rPr lang="zh-CN" altLang="en-US" smtClean="0"/>
              <a:t>用户级审计</a:t>
            </a:r>
            <a:endParaRPr lang="en-US" altLang="zh-CN" smtClean="0"/>
          </a:p>
          <a:p>
            <a:pPr lvl="1">
              <a:lnSpc>
                <a:spcPct val="150000"/>
              </a:lnSpc>
              <a:buSzPct val="85000"/>
            </a:pPr>
            <a:r>
              <a:rPr lang="zh-CN" altLang="en-US" smtClean="0"/>
              <a:t>任何用户可设置的审计</a:t>
            </a:r>
            <a:endParaRPr lang="en-US" altLang="zh-CN" smtClean="0"/>
          </a:p>
          <a:p>
            <a:pPr lvl="1">
              <a:lnSpc>
                <a:spcPct val="150000"/>
              </a:lnSpc>
              <a:buSzPct val="85000"/>
            </a:pPr>
            <a:r>
              <a:rPr lang="zh-CN" altLang="en-US" smtClean="0"/>
              <a:t>主要是用户针对自己创建的数据库表和视图进行审计</a:t>
            </a:r>
            <a:endParaRPr lang="en-US" altLang="zh-CN" smtClean="0"/>
          </a:p>
          <a:p>
            <a:pPr lvl="1">
              <a:buFont typeface="Arial" pitchFamily="34" charset="0"/>
              <a:buChar char="•"/>
            </a:pPr>
            <a:endParaRPr lang="en-US" altLang="zh-CN" smtClean="0"/>
          </a:p>
          <a:p>
            <a:pPr eaLnBrk="1" hangingPunct="1"/>
            <a:r>
              <a:rPr lang="zh-CN" altLang="en-US" smtClean="0"/>
              <a:t>系统级审计</a:t>
            </a:r>
            <a:endParaRPr lang="en-US" altLang="zh-CN" smtClean="0"/>
          </a:p>
          <a:p>
            <a:pPr lvl="1">
              <a:lnSpc>
                <a:spcPct val="150000"/>
              </a:lnSpc>
              <a:buSzPct val="85000"/>
            </a:pPr>
            <a:r>
              <a:rPr lang="zh-CN" altLang="en-US" smtClean="0"/>
              <a:t>只能由数据库管理员设置</a:t>
            </a:r>
            <a:endParaRPr lang="en-US" altLang="zh-CN" smtClean="0"/>
          </a:p>
          <a:p>
            <a:pPr lvl="1">
              <a:lnSpc>
                <a:spcPct val="150000"/>
              </a:lnSpc>
              <a:buSzPct val="85000"/>
            </a:pPr>
            <a:r>
              <a:rPr lang="zh-CN" altLang="en-US" smtClean="0"/>
              <a:t>监测成功或失败的登录要求、监测授权和收回操作以及其他数据库级权限下的操作</a:t>
            </a:r>
            <a:endParaRPr lang="en-US" altLang="zh-CN" smtClean="0"/>
          </a:p>
        </p:txBody>
      </p:sp>
      <p:sp>
        <p:nvSpPr>
          <p:cNvPr id="119811" name="页脚占位符 3"/>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19812" name="Rectangle 2"/>
          <p:cNvSpPr txBox="1">
            <a:spLocks noChangeArrowheads="1"/>
          </p:cNvSpPr>
          <p:nvPr/>
        </p:nvSpPr>
        <p:spPr bwMode="auto">
          <a:xfrm>
            <a:off x="1042988" y="261938"/>
            <a:ext cx="7391400" cy="563562"/>
          </a:xfrm>
          <a:prstGeom prst="rect">
            <a:avLst/>
          </a:prstGeom>
          <a:noFill/>
          <a:ln w="9525">
            <a:noFill/>
            <a:miter lim="800000"/>
            <a:headEnd/>
            <a:tailEnd/>
          </a:ln>
        </p:spPr>
        <p:txBody>
          <a:bodyPr anchor="ctr"/>
          <a:lstStyle/>
          <a:p>
            <a:pPr algn="ctr" eaLnBrk="1" hangingPunct="1">
              <a:buFont typeface="Arial" pitchFamily="34" charset="0"/>
              <a:buNone/>
            </a:pPr>
            <a:r>
              <a:rPr lang="zh-CN" altLang="en-US" sz="3600" b="1">
                <a:solidFill>
                  <a:schemeClr val="bg1"/>
                </a:solidFill>
              </a:rPr>
              <a:t>审计（续）</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2000" dirty="0"/>
              <a:t>CREATE SERVER AUDIT [Audit-</a:t>
            </a:r>
            <a:r>
              <a:rPr lang="en-US" altLang="zh-CN" sz="2000" dirty="0" err="1"/>
              <a:t>AuditTest</a:t>
            </a:r>
            <a:r>
              <a:rPr lang="en-US" altLang="zh-CN" sz="2000" dirty="0"/>
              <a:t>]</a:t>
            </a:r>
          </a:p>
          <a:p>
            <a:r>
              <a:rPr lang="en-US" altLang="zh-CN" sz="2000" dirty="0" smtClean="0"/>
              <a:t>TO </a:t>
            </a:r>
            <a:r>
              <a:rPr lang="en-US" altLang="zh-CN" sz="2000" dirty="0"/>
              <a:t>FILE</a:t>
            </a:r>
          </a:p>
          <a:p>
            <a:r>
              <a:rPr lang="en-US" altLang="zh-CN" sz="2000" dirty="0" smtClean="0"/>
              <a:t>( </a:t>
            </a:r>
            <a:r>
              <a:rPr lang="en-US" altLang="zh-CN" sz="2000" dirty="0"/>
              <a:t>FILEPATH = N'D:\share</a:t>
            </a:r>
            <a:r>
              <a:rPr lang="en-US" altLang="zh-CN" sz="2000" dirty="0" smtClean="0"/>
              <a:t>' ,</a:t>
            </a:r>
          </a:p>
          <a:p>
            <a:r>
              <a:rPr lang="en-US" altLang="zh-CN" sz="2000" dirty="0" smtClean="0"/>
              <a:t>MAXSIZE </a:t>
            </a:r>
            <a:r>
              <a:rPr lang="en-US" altLang="zh-CN" sz="2000" dirty="0"/>
              <a:t>= 50 </a:t>
            </a:r>
            <a:r>
              <a:rPr lang="en-US" altLang="zh-CN" sz="2000" dirty="0" smtClean="0"/>
              <a:t>MB ,</a:t>
            </a:r>
          </a:p>
          <a:p>
            <a:r>
              <a:rPr lang="en-US" altLang="zh-CN" sz="2000" dirty="0" smtClean="0"/>
              <a:t>MAX_FILES </a:t>
            </a:r>
            <a:r>
              <a:rPr lang="en-US" altLang="zh-CN" sz="2000" dirty="0"/>
              <a:t>= </a:t>
            </a:r>
            <a:r>
              <a:rPr lang="en-US" altLang="zh-CN" sz="2000" dirty="0" smtClean="0"/>
              <a:t>10 ,</a:t>
            </a:r>
          </a:p>
          <a:p>
            <a:r>
              <a:rPr lang="en-US" altLang="zh-CN" sz="2000" dirty="0" smtClean="0"/>
              <a:t>RESERVE_DISK_SPACE </a:t>
            </a:r>
            <a:r>
              <a:rPr lang="en-US" altLang="zh-CN" sz="2000" dirty="0"/>
              <a:t>= </a:t>
            </a:r>
            <a:r>
              <a:rPr lang="en-US" altLang="zh-CN" sz="2000" dirty="0" smtClean="0"/>
              <a:t>ON)</a:t>
            </a:r>
            <a:endParaRPr lang="en-US" altLang="zh-CN" sz="2000" dirty="0"/>
          </a:p>
          <a:p>
            <a:r>
              <a:rPr lang="en-US" altLang="zh-CN" sz="2000" dirty="0" smtClean="0"/>
              <a:t>WITH</a:t>
            </a:r>
            <a:endParaRPr lang="en-US" altLang="zh-CN" sz="2000" dirty="0"/>
          </a:p>
          <a:p>
            <a:r>
              <a:rPr lang="en-US" altLang="zh-CN" sz="2000" dirty="0" smtClean="0"/>
              <a:t>( </a:t>
            </a:r>
            <a:r>
              <a:rPr lang="en-US" altLang="zh-CN" sz="2000" dirty="0"/>
              <a:t>QUEUE_DELAY = </a:t>
            </a:r>
            <a:r>
              <a:rPr lang="en-US" altLang="zh-CN" sz="2000" dirty="0" smtClean="0"/>
              <a:t>1000 ,</a:t>
            </a:r>
          </a:p>
          <a:p>
            <a:r>
              <a:rPr lang="en-US" altLang="zh-CN" sz="2000" dirty="0" smtClean="0"/>
              <a:t>ON_FAILURE </a:t>
            </a:r>
            <a:r>
              <a:rPr lang="en-US" altLang="zh-CN" sz="2000" dirty="0"/>
              <a:t>= </a:t>
            </a:r>
            <a:r>
              <a:rPr lang="en-US" altLang="zh-CN" sz="2000" dirty="0" smtClean="0"/>
              <a:t>CONTINUE</a:t>
            </a:r>
          </a:p>
          <a:p>
            <a:r>
              <a:rPr lang="en-US" altLang="zh-CN" sz="2000" dirty="0" smtClean="0"/>
              <a:t>)</a:t>
            </a:r>
            <a:endParaRPr lang="zh-CN" altLang="en-US" sz="2000" dirty="0"/>
          </a:p>
        </p:txBody>
      </p:sp>
    </p:spTree>
    <p:extLst>
      <p:ext uri="{BB962C8B-B14F-4D97-AF65-F5344CB8AC3E}">
        <p14:creationId xmlns:p14="http://schemas.microsoft.com/office/powerpoint/2010/main" val="358156086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2000" dirty="0"/>
              <a:t>USE [</a:t>
            </a:r>
            <a:r>
              <a:rPr lang="en-US" altLang="zh-CN" sz="2000" dirty="0" err="1"/>
              <a:t>AuditTest</a:t>
            </a:r>
            <a:r>
              <a:rPr lang="en-US" altLang="zh-CN" sz="2000" dirty="0"/>
              <a:t>]</a:t>
            </a:r>
          </a:p>
          <a:p>
            <a:r>
              <a:rPr lang="en-US" altLang="zh-CN" sz="2000" dirty="0" smtClean="0"/>
              <a:t>GO</a:t>
            </a:r>
            <a:endParaRPr lang="en-US" altLang="zh-CN" sz="2000" dirty="0"/>
          </a:p>
          <a:p>
            <a:endParaRPr lang="en-US" altLang="zh-CN" sz="2000" dirty="0"/>
          </a:p>
          <a:p>
            <a:r>
              <a:rPr lang="en-US" altLang="zh-CN" sz="2000" dirty="0"/>
              <a:t>CREATE DATABASE AUDIT SPECIFICATION [</a:t>
            </a:r>
            <a:r>
              <a:rPr lang="en-US" altLang="zh-CN" sz="2000" dirty="0" err="1"/>
              <a:t>DatabaseAuditSpecification-AuditTest</a:t>
            </a:r>
            <a:r>
              <a:rPr lang="en-US" altLang="zh-CN" sz="2000" dirty="0"/>
              <a:t>]</a:t>
            </a:r>
          </a:p>
          <a:p>
            <a:r>
              <a:rPr lang="en-US" altLang="zh-CN" sz="2000" dirty="0" smtClean="0"/>
              <a:t>FOR </a:t>
            </a:r>
            <a:r>
              <a:rPr lang="en-US" altLang="zh-CN" sz="2000" dirty="0"/>
              <a:t>SERVER AUDIT [Audit-</a:t>
            </a:r>
            <a:r>
              <a:rPr lang="en-US" altLang="zh-CN" sz="2000" dirty="0" err="1"/>
              <a:t>AuditTest</a:t>
            </a:r>
            <a:r>
              <a:rPr lang="en-US" altLang="zh-CN" sz="2000" dirty="0"/>
              <a:t>]</a:t>
            </a:r>
          </a:p>
          <a:p>
            <a:r>
              <a:rPr lang="en-US" altLang="zh-CN" sz="2000" dirty="0" smtClean="0"/>
              <a:t>ADD </a:t>
            </a:r>
            <a:r>
              <a:rPr lang="en-US" altLang="zh-CN" sz="2000" dirty="0"/>
              <a:t>(SCHEMA_OBJECT_CHANGE_GROUP),</a:t>
            </a:r>
          </a:p>
          <a:p>
            <a:r>
              <a:rPr lang="en-US" altLang="zh-CN" sz="2000" dirty="0" smtClean="0"/>
              <a:t>ADD </a:t>
            </a:r>
            <a:r>
              <a:rPr lang="en-US" altLang="zh-CN" sz="2000" dirty="0"/>
              <a:t>(SELECT,DELETE,INSERT,UPDATE ON </a:t>
            </a:r>
            <a:r>
              <a:rPr lang="en-US" altLang="zh-CN" sz="2000" dirty="0" smtClean="0"/>
              <a:t>OBJECT</a:t>
            </a:r>
            <a:r>
              <a:rPr lang="en-US" altLang="zh-CN" sz="2000" dirty="0"/>
              <a:t>::[</a:t>
            </a:r>
            <a:r>
              <a:rPr lang="en-US" altLang="zh-CN" sz="2000" dirty="0" err="1"/>
              <a:t>dbo</a:t>
            </a:r>
            <a:r>
              <a:rPr lang="en-US" altLang="zh-CN" sz="2000" dirty="0"/>
              <a:t>].[</a:t>
            </a:r>
            <a:r>
              <a:rPr lang="en-US" altLang="zh-CN" sz="2000" dirty="0" err="1"/>
              <a:t>tb</a:t>
            </a:r>
            <a:r>
              <a:rPr lang="en-US" altLang="zh-CN" sz="2000" dirty="0"/>
              <a:t>] BY [public])</a:t>
            </a:r>
          </a:p>
          <a:p>
            <a:r>
              <a:rPr lang="en-US" altLang="zh-CN" sz="2000" dirty="0" smtClean="0"/>
              <a:t>WITH </a:t>
            </a:r>
            <a:r>
              <a:rPr lang="en-US" altLang="zh-CN" sz="2000" dirty="0"/>
              <a:t>(STATE=ON)</a:t>
            </a:r>
            <a:endParaRPr lang="zh-CN" altLang="en-US" sz="2000" dirty="0"/>
          </a:p>
        </p:txBody>
      </p:sp>
    </p:spTree>
    <p:extLst>
      <p:ext uri="{BB962C8B-B14F-4D97-AF65-F5344CB8AC3E}">
        <p14:creationId xmlns:p14="http://schemas.microsoft.com/office/powerpoint/2010/main" val="3556614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4339" name="Rectangle 2"/>
          <p:cNvSpPr>
            <a:spLocks noGrp="1" noChangeArrowheads="1"/>
          </p:cNvSpPr>
          <p:nvPr>
            <p:ph type="title" idx="4294967295"/>
          </p:nvPr>
        </p:nvSpPr>
        <p:spPr/>
        <p:txBody>
          <a:bodyPr/>
          <a:lstStyle/>
          <a:p>
            <a:pPr eaLnBrk="1" hangingPunct="1"/>
            <a:r>
              <a:rPr lang="zh-CN" altLang="zh-CN" sz="3600" smtClean="0"/>
              <a:t>第四章  数据库安全性</a:t>
            </a:r>
          </a:p>
        </p:txBody>
      </p:sp>
      <p:sp>
        <p:nvSpPr>
          <p:cNvPr id="14340" name="Rectangle 3"/>
          <p:cNvSpPr>
            <a:spLocks noGrp="1" noChangeArrowheads="1"/>
          </p:cNvSpPr>
          <p:nvPr>
            <p:ph type="body" idx="4294967295"/>
          </p:nvPr>
        </p:nvSpPr>
        <p:spPr>
          <a:xfrm>
            <a:off x="900113" y="1341438"/>
            <a:ext cx="6923087" cy="4495800"/>
          </a:xfrm>
        </p:spPr>
        <p:txBody>
          <a:bodyPr/>
          <a:lstStyle/>
          <a:p>
            <a:pPr algn="just" eaLnBrk="1" hangingPunct="1">
              <a:lnSpc>
                <a:spcPct val="130000"/>
              </a:lnSpc>
              <a:buFont typeface="Wingdings" pitchFamily="2" charset="2"/>
              <a:buNone/>
            </a:pPr>
            <a:r>
              <a:rPr lang="en-US" altLang="zh-CN" smtClean="0">
                <a:solidFill>
                  <a:schemeClr val="accent2"/>
                </a:solidFill>
              </a:rPr>
              <a:t>4.1  </a:t>
            </a:r>
            <a:r>
              <a:rPr lang="zh-CN" altLang="en-US" smtClean="0">
                <a:solidFill>
                  <a:schemeClr val="accent2"/>
                </a:solidFill>
              </a:rPr>
              <a:t>数据库安全性概述</a:t>
            </a:r>
            <a:endParaRPr lang="en-US" altLang="zh-CN" smtClean="0">
              <a:solidFill>
                <a:schemeClr val="accent2"/>
              </a:solidFill>
            </a:endParaRPr>
          </a:p>
          <a:p>
            <a:pPr algn="just" eaLnBrk="1" hangingPunct="1">
              <a:lnSpc>
                <a:spcPct val="130000"/>
              </a:lnSpc>
              <a:buFont typeface="Wingdings" pitchFamily="2" charset="2"/>
              <a:buNone/>
            </a:pPr>
            <a:r>
              <a:rPr lang="en-US" altLang="zh-CN" smtClean="0"/>
              <a:t>4.2  </a:t>
            </a:r>
            <a:r>
              <a:rPr lang="zh-CN" altLang="en-US" smtClean="0"/>
              <a:t>数据库安全性控制</a:t>
            </a:r>
          </a:p>
          <a:p>
            <a:pPr algn="just" eaLnBrk="1" hangingPunct="1">
              <a:lnSpc>
                <a:spcPct val="130000"/>
              </a:lnSpc>
              <a:buFont typeface="Wingdings" pitchFamily="2" charset="2"/>
              <a:buNone/>
            </a:pPr>
            <a:r>
              <a:rPr lang="en-US" altLang="zh-CN" smtClean="0"/>
              <a:t>4.3  </a:t>
            </a:r>
            <a:r>
              <a:rPr lang="zh-CN" altLang="en-US" smtClean="0"/>
              <a:t>视图机制</a:t>
            </a:r>
          </a:p>
          <a:p>
            <a:pPr algn="just" eaLnBrk="1" hangingPunct="1">
              <a:lnSpc>
                <a:spcPct val="130000"/>
              </a:lnSpc>
              <a:buFont typeface="Wingdings" pitchFamily="2" charset="2"/>
              <a:buNone/>
            </a:pPr>
            <a:r>
              <a:rPr lang="en-US" altLang="zh-CN" smtClean="0"/>
              <a:t>4.4  </a:t>
            </a:r>
            <a:r>
              <a:rPr lang="zh-CN" altLang="en-US" smtClean="0"/>
              <a:t>审计（</a:t>
            </a:r>
            <a:r>
              <a:rPr lang="en-US" altLang="zh-CN" smtClean="0"/>
              <a:t>Audit</a:t>
            </a:r>
            <a:r>
              <a:rPr lang="zh-CN" altLang="en-US" smtClean="0"/>
              <a:t>）</a:t>
            </a:r>
          </a:p>
          <a:p>
            <a:pPr algn="just" eaLnBrk="1" hangingPunct="1">
              <a:lnSpc>
                <a:spcPct val="130000"/>
              </a:lnSpc>
              <a:buFont typeface="Wingdings" pitchFamily="2" charset="2"/>
              <a:buNone/>
            </a:pPr>
            <a:r>
              <a:rPr lang="en-US" altLang="zh-CN" smtClean="0"/>
              <a:t>4.5  </a:t>
            </a:r>
            <a:r>
              <a:rPr lang="zh-CN" altLang="en-US" smtClean="0"/>
              <a:t>数据加密</a:t>
            </a:r>
          </a:p>
          <a:p>
            <a:pPr algn="just" eaLnBrk="1" hangingPunct="1">
              <a:lnSpc>
                <a:spcPct val="130000"/>
              </a:lnSpc>
              <a:buFont typeface="Wingdings" pitchFamily="2" charset="2"/>
              <a:buNone/>
            </a:pPr>
            <a:r>
              <a:rPr lang="en-US" altLang="zh-CN" smtClean="0"/>
              <a:t>4.6  </a:t>
            </a:r>
            <a:r>
              <a:rPr lang="zh-CN" altLang="en-US" smtClean="0"/>
              <a:t>其他安全性保护</a:t>
            </a:r>
          </a:p>
          <a:p>
            <a:pPr algn="just" eaLnBrk="1" hangingPunct="1">
              <a:lnSpc>
                <a:spcPct val="130000"/>
              </a:lnSpc>
              <a:buFont typeface="Wingdings" pitchFamily="2" charset="2"/>
              <a:buNone/>
            </a:pPr>
            <a:r>
              <a:rPr lang="en-US" altLang="zh-CN" smtClean="0"/>
              <a:t>4.7  </a:t>
            </a:r>
            <a:r>
              <a:rPr lang="zh-CN" altLang="en-US" smtClean="0"/>
              <a:t>小结</a:t>
            </a:r>
          </a:p>
          <a:p>
            <a:pPr eaLnBrk="1" hangingPunct="1"/>
            <a:endParaRPr lang="en-US" altLang="zh-CN"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2000" dirty="0"/>
              <a:t>CREATE SERVER AUDIT [Audit-</a:t>
            </a:r>
            <a:r>
              <a:rPr lang="en-US" altLang="zh-CN" sz="2000" dirty="0" err="1"/>
              <a:t>AuditTest</a:t>
            </a:r>
            <a:r>
              <a:rPr lang="en-US" altLang="zh-CN" sz="2000" dirty="0"/>
              <a:t>]</a:t>
            </a:r>
          </a:p>
          <a:p>
            <a:r>
              <a:rPr lang="en-US" altLang="zh-CN" sz="2000" dirty="0"/>
              <a:t>TO APPLICATION_LOG</a:t>
            </a:r>
          </a:p>
          <a:p>
            <a:r>
              <a:rPr lang="en-US" altLang="zh-CN" sz="2000" dirty="0"/>
              <a:t>WITH</a:t>
            </a:r>
          </a:p>
          <a:p>
            <a:r>
              <a:rPr lang="en-US" altLang="zh-CN" sz="2000" dirty="0"/>
              <a:t>( QUEUE_DELAY = 1000</a:t>
            </a:r>
          </a:p>
          <a:p>
            <a:r>
              <a:rPr lang="en-US" altLang="zh-CN" sz="2000" dirty="0"/>
              <a:t>,ON_FAILURE = CONTINUE</a:t>
            </a:r>
          </a:p>
          <a:p>
            <a:r>
              <a:rPr lang="en-US" altLang="zh-CN" sz="2000" dirty="0"/>
              <a:t>)</a:t>
            </a:r>
          </a:p>
          <a:p>
            <a:r>
              <a:rPr lang="en-US" altLang="zh-CN" sz="2000" dirty="0"/>
              <a:t>GO</a:t>
            </a:r>
          </a:p>
          <a:p>
            <a:r>
              <a:rPr lang="en-US" altLang="zh-CN" sz="2000" dirty="0"/>
              <a:t>Alter SERVER AUDIT [Audit-</a:t>
            </a:r>
            <a:r>
              <a:rPr lang="en-US" altLang="zh-CN" sz="2000" dirty="0" err="1"/>
              <a:t>AuditTest</a:t>
            </a:r>
            <a:r>
              <a:rPr lang="en-US" altLang="zh-CN" sz="2000" dirty="0"/>
              <a:t>] With(State=On)</a:t>
            </a:r>
          </a:p>
          <a:p>
            <a:r>
              <a:rPr lang="en-US" altLang="zh-CN" sz="2000" dirty="0"/>
              <a:t>go</a:t>
            </a:r>
          </a:p>
          <a:p>
            <a:r>
              <a:rPr lang="en-US" altLang="zh-CN" sz="2000" dirty="0"/>
              <a:t>Create Server Audit Specification </a:t>
            </a:r>
            <a:r>
              <a:rPr lang="en-US" altLang="zh-CN" sz="2000" dirty="0" err="1"/>
              <a:t>SAS_CreateDropLogin</a:t>
            </a:r>
            <a:endParaRPr lang="en-US" altLang="zh-CN" sz="2000" dirty="0"/>
          </a:p>
          <a:p>
            <a:r>
              <a:rPr lang="en-US" altLang="zh-CN" sz="2000" dirty="0"/>
              <a:t>For Server Audit [Audit-</a:t>
            </a:r>
            <a:r>
              <a:rPr lang="en-US" altLang="zh-CN" sz="2000" dirty="0" err="1"/>
              <a:t>AuditTest</a:t>
            </a:r>
            <a:r>
              <a:rPr lang="en-US" altLang="zh-CN" sz="2000" dirty="0"/>
              <a:t>]</a:t>
            </a:r>
          </a:p>
          <a:p>
            <a:r>
              <a:rPr lang="en-US" altLang="zh-CN" sz="2000" dirty="0"/>
              <a:t>Add (SERVER_PRINCIPAL_CHANGE_GROUP)</a:t>
            </a:r>
          </a:p>
          <a:p>
            <a:r>
              <a:rPr lang="en-US" altLang="zh-CN" sz="2000" dirty="0"/>
              <a:t>With (State=On)</a:t>
            </a:r>
          </a:p>
          <a:p>
            <a:r>
              <a:rPr lang="en-US" altLang="zh-CN" sz="2000" dirty="0"/>
              <a:t>go</a:t>
            </a:r>
            <a:endParaRPr lang="zh-CN" altLang="en-US" sz="2000" dirty="0"/>
          </a:p>
        </p:txBody>
      </p:sp>
    </p:spTree>
    <p:extLst>
      <p:ext uri="{BB962C8B-B14F-4D97-AF65-F5344CB8AC3E}">
        <p14:creationId xmlns:p14="http://schemas.microsoft.com/office/powerpoint/2010/main" val="248262042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20835" name="Rectangle 2"/>
          <p:cNvSpPr>
            <a:spLocks noGrp="1" noChangeArrowheads="1"/>
          </p:cNvSpPr>
          <p:nvPr>
            <p:ph type="title" idx="4294967295"/>
          </p:nvPr>
        </p:nvSpPr>
        <p:spPr/>
        <p:txBody>
          <a:bodyPr/>
          <a:lstStyle/>
          <a:p>
            <a:pPr eaLnBrk="1" hangingPunct="1"/>
            <a:r>
              <a:rPr lang="zh-CN" altLang="zh-CN" sz="3600" smtClean="0"/>
              <a:t>审计（续）</a:t>
            </a:r>
          </a:p>
        </p:txBody>
      </p:sp>
      <p:sp>
        <p:nvSpPr>
          <p:cNvPr id="120836" name="Rectangle 3"/>
          <p:cNvSpPr>
            <a:spLocks noGrp="1" noChangeArrowheads="1"/>
          </p:cNvSpPr>
          <p:nvPr>
            <p:ph type="body" idx="4294967295"/>
          </p:nvPr>
        </p:nvSpPr>
        <p:spPr>
          <a:xfrm>
            <a:off x="457200" y="1339850"/>
            <a:ext cx="8686800" cy="4854575"/>
          </a:xfrm>
        </p:spPr>
        <p:txBody>
          <a:bodyPr/>
          <a:lstStyle/>
          <a:p>
            <a:pPr eaLnBrk="1" hangingPunct="1">
              <a:lnSpc>
                <a:spcPct val="130000"/>
              </a:lnSpc>
              <a:buFont typeface="Wingdings" pitchFamily="2" charset="2"/>
              <a:buNone/>
            </a:pPr>
            <a:r>
              <a:rPr lang="en-US" altLang="zh-CN" sz="2400" smtClean="0"/>
              <a:t>[</a:t>
            </a:r>
            <a:r>
              <a:rPr lang="zh-CN" altLang="en-US" sz="2400" smtClean="0"/>
              <a:t>例4.</a:t>
            </a:r>
            <a:r>
              <a:rPr lang="en-US" altLang="zh-CN" sz="2400" smtClean="0"/>
              <a:t>15] </a:t>
            </a:r>
            <a:r>
              <a:rPr lang="zh-CN" altLang="en-US" sz="2400" smtClean="0"/>
              <a:t>对修改</a:t>
            </a:r>
            <a:r>
              <a:rPr lang="en-US" altLang="zh-CN" sz="2400" smtClean="0"/>
              <a:t>SC</a:t>
            </a:r>
            <a:r>
              <a:rPr lang="zh-CN" altLang="en-US" sz="2400" smtClean="0"/>
              <a:t>表结构或修改</a:t>
            </a:r>
            <a:r>
              <a:rPr lang="en-US" altLang="zh-CN" sz="2400" smtClean="0"/>
              <a:t>SC</a:t>
            </a:r>
            <a:r>
              <a:rPr lang="zh-CN" altLang="en-US" sz="2400" smtClean="0"/>
              <a:t>表数据的操作进行审计</a:t>
            </a:r>
          </a:p>
          <a:p>
            <a:pPr eaLnBrk="1" hangingPunct="1">
              <a:lnSpc>
                <a:spcPct val="130000"/>
              </a:lnSpc>
              <a:buFont typeface="Wingdings" pitchFamily="2" charset="2"/>
              <a:buNone/>
            </a:pPr>
            <a:r>
              <a:rPr lang="zh-CN" altLang="en-US" sz="2400" smtClean="0"/>
              <a:t>           </a:t>
            </a:r>
            <a:r>
              <a:rPr lang="en-US" altLang="zh-CN" sz="2400" smtClean="0"/>
              <a:t>AUDIT ALTER,UPDATE  </a:t>
            </a:r>
          </a:p>
          <a:p>
            <a:pPr eaLnBrk="1" hangingPunct="1">
              <a:lnSpc>
                <a:spcPct val="130000"/>
              </a:lnSpc>
              <a:buFont typeface="Wingdings" pitchFamily="2" charset="2"/>
              <a:buNone/>
            </a:pPr>
            <a:r>
              <a:rPr lang="en-US" altLang="zh-CN" sz="2400" smtClean="0"/>
              <a:t>           ON  SC;</a:t>
            </a:r>
            <a:endParaRPr lang="zh-CN" altLang="en-US" sz="2400" smtClean="0"/>
          </a:p>
          <a:p>
            <a:pPr eaLnBrk="1" hangingPunct="1">
              <a:lnSpc>
                <a:spcPct val="130000"/>
              </a:lnSpc>
              <a:buFont typeface="Wingdings" pitchFamily="2" charset="2"/>
              <a:buNone/>
            </a:pPr>
            <a:endParaRPr lang="zh-CN" altLang="en-US" sz="2400" smtClean="0"/>
          </a:p>
          <a:p>
            <a:pPr eaLnBrk="1" hangingPunct="1">
              <a:lnSpc>
                <a:spcPct val="130000"/>
              </a:lnSpc>
              <a:buFont typeface="Wingdings" pitchFamily="2" charset="2"/>
              <a:buNone/>
            </a:pPr>
            <a:r>
              <a:rPr lang="en-US" altLang="zh-CN" sz="2400" smtClean="0"/>
              <a:t>[</a:t>
            </a:r>
            <a:r>
              <a:rPr lang="zh-CN" altLang="en-US" sz="2400" smtClean="0"/>
              <a:t>例4.</a:t>
            </a:r>
            <a:r>
              <a:rPr lang="en-US" altLang="zh-CN" sz="2400" smtClean="0"/>
              <a:t>16] </a:t>
            </a:r>
            <a:r>
              <a:rPr lang="zh-CN" altLang="en-US" sz="2400" smtClean="0"/>
              <a:t>取消对</a:t>
            </a:r>
            <a:r>
              <a:rPr lang="en-US" altLang="zh-CN" sz="2400" smtClean="0"/>
              <a:t>SC</a:t>
            </a:r>
            <a:r>
              <a:rPr lang="zh-CN" altLang="en-US" sz="2400" smtClean="0"/>
              <a:t>表的一切审计</a:t>
            </a:r>
          </a:p>
          <a:p>
            <a:pPr eaLnBrk="1" hangingPunct="1">
              <a:lnSpc>
                <a:spcPct val="130000"/>
              </a:lnSpc>
              <a:buFont typeface="Wingdings" pitchFamily="2" charset="2"/>
              <a:buNone/>
            </a:pPr>
            <a:r>
              <a:rPr lang="zh-CN" altLang="en-US" sz="2400" smtClean="0"/>
              <a:t>           </a:t>
            </a:r>
            <a:r>
              <a:rPr lang="en-US" altLang="zh-CN" sz="2400" smtClean="0"/>
              <a:t>NOAUDIT  ALTER,UPDATE  </a:t>
            </a:r>
          </a:p>
          <a:p>
            <a:pPr eaLnBrk="1" hangingPunct="1">
              <a:lnSpc>
                <a:spcPct val="130000"/>
              </a:lnSpc>
              <a:buFont typeface="Wingdings" pitchFamily="2" charset="2"/>
              <a:buNone/>
            </a:pPr>
            <a:r>
              <a:rPr lang="en-US" altLang="zh-CN" sz="2400" smtClean="0"/>
              <a:t>           ON  SC;</a:t>
            </a:r>
            <a:endParaRPr lang="zh-CN" altLang="en-US" sz="2400"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21859" name="Rectangle 2"/>
          <p:cNvSpPr>
            <a:spLocks noGrp="1" noChangeArrowheads="1"/>
          </p:cNvSpPr>
          <p:nvPr>
            <p:ph type="title" idx="4294967295"/>
          </p:nvPr>
        </p:nvSpPr>
        <p:spPr/>
        <p:txBody>
          <a:bodyPr/>
          <a:lstStyle/>
          <a:p>
            <a:pPr eaLnBrk="1" hangingPunct="1"/>
            <a:r>
              <a:rPr lang="zh-CN" altLang="zh-CN" sz="3600" smtClean="0"/>
              <a:t>第四章  数据库安全性</a:t>
            </a:r>
          </a:p>
        </p:txBody>
      </p:sp>
      <p:sp>
        <p:nvSpPr>
          <p:cNvPr id="121860" name="Rectangle 3"/>
          <p:cNvSpPr>
            <a:spLocks noGrp="1" noChangeArrowheads="1"/>
          </p:cNvSpPr>
          <p:nvPr>
            <p:ph type="body" idx="4294967295"/>
          </p:nvPr>
        </p:nvSpPr>
        <p:spPr>
          <a:xfrm>
            <a:off x="590550" y="1125538"/>
            <a:ext cx="8229600" cy="4495800"/>
          </a:xfrm>
        </p:spPr>
        <p:txBody>
          <a:bodyPr/>
          <a:lstStyle/>
          <a:p>
            <a:pPr algn="just" eaLnBrk="1" hangingPunct="1">
              <a:lnSpc>
                <a:spcPct val="130000"/>
              </a:lnSpc>
              <a:buFont typeface="Wingdings" pitchFamily="2" charset="2"/>
              <a:buNone/>
            </a:pPr>
            <a:r>
              <a:rPr lang="en-US" altLang="zh-CN" smtClean="0"/>
              <a:t>4.1  </a:t>
            </a:r>
            <a:r>
              <a:rPr lang="zh-CN" altLang="en-US" smtClean="0"/>
              <a:t>数据库安全性概述</a:t>
            </a:r>
          </a:p>
          <a:p>
            <a:pPr algn="just" eaLnBrk="1" hangingPunct="1">
              <a:lnSpc>
                <a:spcPct val="130000"/>
              </a:lnSpc>
              <a:buFont typeface="Wingdings" pitchFamily="2" charset="2"/>
              <a:buNone/>
            </a:pPr>
            <a:r>
              <a:rPr lang="en-US" altLang="zh-CN" smtClean="0"/>
              <a:t>4.2  </a:t>
            </a:r>
            <a:r>
              <a:rPr lang="zh-CN" altLang="en-US" smtClean="0"/>
              <a:t>数据库安全性控制</a:t>
            </a:r>
          </a:p>
          <a:p>
            <a:pPr algn="just" eaLnBrk="1" hangingPunct="1">
              <a:lnSpc>
                <a:spcPct val="130000"/>
              </a:lnSpc>
              <a:buFont typeface="Wingdings" pitchFamily="2" charset="2"/>
              <a:buNone/>
            </a:pPr>
            <a:r>
              <a:rPr lang="en-US" altLang="zh-CN" smtClean="0"/>
              <a:t>4.3  </a:t>
            </a:r>
            <a:r>
              <a:rPr lang="zh-CN" altLang="en-US" smtClean="0"/>
              <a:t>视图机制</a:t>
            </a:r>
          </a:p>
          <a:p>
            <a:pPr algn="just" eaLnBrk="1" hangingPunct="1">
              <a:lnSpc>
                <a:spcPct val="130000"/>
              </a:lnSpc>
              <a:buFont typeface="Wingdings" pitchFamily="2" charset="2"/>
              <a:buNone/>
            </a:pPr>
            <a:r>
              <a:rPr lang="en-US" altLang="zh-CN" smtClean="0"/>
              <a:t>4.4  </a:t>
            </a:r>
            <a:r>
              <a:rPr lang="zh-CN" altLang="en-US" smtClean="0"/>
              <a:t>审计（</a:t>
            </a:r>
            <a:r>
              <a:rPr lang="en-US" altLang="zh-CN" smtClean="0"/>
              <a:t>Audit</a:t>
            </a:r>
            <a:r>
              <a:rPr lang="zh-CN" altLang="en-US" smtClean="0"/>
              <a:t>）</a:t>
            </a:r>
          </a:p>
          <a:p>
            <a:pPr algn="just" eaLnBrk="1" hangingPunct="1">
              <a:lnSpc>
                <a:spcPct val="130000"/>
              </a:lnSpc>
              <a:buFont typeface="Wingdings" pitchFamily="2" charset="2"/>
              <a:buNone/>
            </a:pPr>
            <a:r>
              <a:rPr lang="en-US" altLang="zh-CN" smtClean="0">
                <a:solidFill>
                  <a:schemeClr val="accent2"/>
                </a:solidFill>
              </a:rPr>
              <a:t>4.5  </a:t>
            </a:r>
            <a:r>
              <a:rPr lang="zh-CN" altLang="en-US" smtClean="0">
                <a:solidFill>
                  <a:schemeClr val="accent2"/>
                </a:solidFill>
              </a:rPr>
              <a:t>数据加密</a:t>
            </a:r>
          </a:p>
          <a:p>
            <a:pPr algn="just" eaLnBrk="1" hangingPunct="1">
              <a:lnSpc>
                <a:spcPct val="130000"/>
              </a:lnSpc>
              <a:buFont typeface="Wingdings" pitchFamily="2" charset="2"/>
              <a:buNone/>
            </a:pPr>
            <a:r>
              <a:rPr lang="en-US" altLang="zh-CN" smtClean="0"/>
              <a:t>4.6  </a:t>
            </a:r>
            <a:r>
              <a:rPr lang="zh-CN" altLang="en-US" smtClean="0"/>
              <a:t>其他安全性保护</a:t>
            </a:r>
          </a:p>
          <a:p>
            <a:pPr algn="just" eaLnBrk="1" hangingPunct="1">
              <a:lnSpc>
                <a:spcPct val="130000"/>
              </a:lnSpc>
              <a:buFont typeface="Wingdings" pitchFamily="2" charset="2"/>
              <a:buNone/>
            </a:pPr>
            <a:r>
              <a:rPr lang="en-US" altLang="zh-CN" smtClean="0"/>
              <a:t>4.7  </a:t>
            </a:r>
            <a:r>
              <a:rPr lang="zh-CN" altLang="en-US" smtClean="0"/>
              <a:t>小结</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22883" name="Rectangle 2"/>
          <p:cNvSpPr>
            <a:spLocks noGrp="1" noChangeArrowheads="1"/>
          </p:cNvSpPr>
          <p:nvPr>
            <p:ph type="title" idx="4294967295"/>
          </p:nvPr>
        </p:nvSpPr>
        <p:spPr/>
        <p:txBody>
          <a:bodyPr/>
          <a:lstStyle/>
          <a:p>
            <a:pPr eaLnBrk="1" hangingPunct="1"/>
            <a:r>
              <a:rPr lang="en-US" altLang="zh-CN" sz="3600" smtClean="0"/>
              <a:t>4.5  </a:t>
            </a:r>
            <a:r>
              <a:rPr lang="zh-CN" altLang="en-US" sz="3600" smtClean="0"/>
              <a:t>数据加密</a:t>
            </a:r>
          </a:p>
        </p:txBody>
      </p:sp>
      <p:sp>
        <p:nvSpPr>
          <p:cNvPr id="122884" name="Rectangle 3"/>
          <p:cNvSpPr>
            <a:spLocks noGrp="1" noChangeArrowheads="1"/>
          </p:cNvSpPr>
          <p:nvPr>
            <p:ph type="body" idx="4294967295"/>
          </p:nvPr>
        </p:nvSpPr>
        <p:spPr>
          <a:xfrm>
            <a:off x="457200" y="1098550"/>
            <a:ext cx="8229600" cy="5426075"/>
          </a:xfrm>
        </p:spPr>
        <p:txBody>
          <a:bodyPr/>
          <a:lstStyle/>
          <a:p>
            <a:pPr eaLnBrk="1" hangingPunct="1">
              <a:lnSpc>
                <a:spcPct val="120000"/>
              </a:lnSpc>
            </a:pPr>
            <a:r>
              <a:rPr lang="zh-CN" altLang="en-US" smtClean="0"/>
              <a:t>数据加密</a:t>
            </a:r>
          </a:p>
          <a:p>
            <a:pPr lvl="1" eaLnBrk="1" hangingPunct="1">
              <a:lnSpc>
                <a:spcPct val="120000"/>
              </a:lnSpc>
            </a:pPr>
            <a:r>
              <a:rPr lang="zh-CN" altLang="en-US" smtClean="0"/>
              <a:t>防止数据库中数据在存储和传输中失密的有效手段</a:t>
            </a:r>
          </a:p>
          <a:p>
            <a:pPr lvl="1" eaLnBrk="1" hangingPunct="1">
              <a:lnSpc>
                <a:spcPct val="120000"/>
              </a:lnSpc>
            </a:pPr>
            <a:endParaRPr lang="zh-CN" altLang="en-US" sz="1200" smtClean="0"/>
          </a:p>
          <a:p>
            <a:pPr eaLnBrk="1" hangingPunct="1">
              <a:lnSpc>
                <a:spcPct val="120000"/>
              </a:lnSpc>
            </a:pPr>
            <a:r>
              <a:rPr lang="zh-CN" altLang="en-US" smtClean="0"/>
              <a:t>加密的基本思想</a:t>
            </a:r>
            <a:endParaRPr lang="en-US" altLang="zh-CN" smtClean="0"/>
          </a:p>
          <a:p>
            <a:pPr lvl="1" eaLnBrk="1" hangingPunct="1">
              <a:lnSpc>
                <a:spcPct val="120000"/>
              </a:lnSpc>
            </a:pPr>
            <a:r>
              <a:rPr lang="zh-CN" altLang="zh-CN" smtClean="0"/>
              <a:t>根据一定的算法将原始数据</a:t>
            </a:r>
            <a:r>
              <a:rPr lang="en-US" altLang="zh-CN" smtClean="0"/>
              <a:t>—</a:t>
            </a:r>
            <a:r>
              <a:rPr lang="zh-CN" altLang="zh-CN" smtClean="0"/>
              <a:t>明文（</a:t>
            </a:r>
            <a:r>
              <a:rPr lang="en-US" altLang="zh-CN" smtClean="0"/>
              <a:t>Plain text</a:t>
            </a:r>
            <a:r>
              <a:rPr lang="zh-CN" altLang="zh-CN" smtClean="0"/>
              <a:t>）变换为不可直接识别的格式</a:t>
            </a:r>
            <a:r>
              <a:rPr lang="en-US" altLang="zh-CN" smtClean="0"/>
              <a:t>­</a:t>
            </a:r>
            <a:r>
              <a:rPr lang="zh-CN" altLang="zh-CN" smtClean="0"/>
              <a:t>—密文（</a:t>
            </a:r>
            <a:r>
              <a:rPr lang="en-US" altLang="zh-CN" smtClean="0"/>
              <a:t>Cipher text</a:t>
            </a:r>
            <a:r>
              <a:rPr lang="zh-CN" altLang="zh-CN" smtClean="0"/>
              <a:t>）</a:t>
            </a:r>
            <a:endParaRPr lang="zh-CN" altLang="en-US" smtClean="0"/>
          </a:p>
          <a:p>
            <a:pPr lvl="1" eaLnBrk="1" hangingPunct="1">
              <a:lnSpc>
                <a:spcPct val="120000"/>
              </a:lnSpc>
            </a:pPr>
            <a:endParaRPr lang="zh-CN" altLang="en-US" sz="1200" smtClean="0"/>
          </a:p>
          <a:p>
            <a:pPr eaLnBrk="1" hangingPunct="1">
              <a:lnSpc>
                <a:spcPct val="120000"/>
              </a:lnSpc>
            </a:pPr>
            <a:r>
              <a:rPr lang="zh-CN" altLang="en-US" smtClean="0"/>
              <a:t>加密方法</a:t>
            </a:r>
          </a:p>
          <a:p>
            <a:pPr lvl="1" eaLnBrk="1" hangingPunct="1">
              <a:lnSpc>
                <a:spcPct val="120000"/>
              </a:lnSpc>
            </a:pPr>
            <a:r>
              <a:rPr lang="zh-CN" altLang="en-US" smtClean="0"/>
              <a:t>存储加密</a:t>
            </a:r>
            <a:endParaRPr lang="en-US" altLang="zh-CN" smtClean="0"/>
          </a:p>
          <a:p>
            <a:pPr lvl="1" eaLnBrk="1" hangingPunct="1">
              <a:lnSpc>
                <a:spcPct val="120000"/>
              </a:lnSpc>
            </a:pPr>
            <a:r>
              <a:rPr lang="zh-CN" altLang="en-US" smtClean="0"/>
              <a:t>传输加密</a:t>
            </a:r>
            <a:endParaRPr lang="en-US" altLang="zh-CN" smtClean="0"/>
          </a:p>
          <a:p>
            <a:pPr lvl="1" eaLnBrk="1" hangingPunct="1">
              <a:lnSpc>
                <a:spcPct val="120000"/>
              </a:lnSpc>
            </a:pPr>
            <a:endParaRPr lang="zh-CN" altLang="en-US" sz="1200" smtClean="0">
              <a:solidFill>
                <a:srgbClr val="FF66FF"/>
              </a:solidFill>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bwMode="auto">
          <a:xfrm>
            <a:off x="457200" y="-36513"/>
            <a:ext cx="8229600" cy="1135063"/>
          </a:xfrm>
          <a:prstGeom prst="rect">
            <a:avLst/>
          </a:prstGeom>
          <a:noFill/>
          <a:ln w="9525">
            <a:noFill/>
            <a:miter lim="800000"/>
            <a:headEnd/>
            <a:tailEnd/>
          </a:ln>
        </p:spPr>
        <p:txBody>
          <a:bodyPr anchor="ctr"/>
          <a:lstStyle/>
          <a:p>
            <a:pPr algn="ctr" eaLnBrk="1" hangingPunct="1">
              <a:defRPr/>
            </a:pPr>
            <a:r>
              <a:rPr lang="zh-CN" sz="3600" b="1" kern="0" dirty="0">
                <a:solidFill>
                  <a:schemeClr val="bg1"/>
                </a:solidFill>
                <a:latin typeface="+mj-lt"/>
                <a:ea typeface="+mj-ea"/>
                <a:cs typeface="+mj-cs"/>
              </a:rPr>
              <a:t>数据加密（续）</a:t>
            </a:r>
          </a:p>
        </p:txBody>
      </p:sp>
      <p:sp>
        <p:nvSpPr>
          <p:cNvPr id="3" name="内容占位符 2"/>
          <p:cNvSpPr txBox="1">
            <a:spLocks/>
          </p:cNvSpPr>
          <p:nvPr/>
        </p:nvSpPr>
        <p:spPr bwMode="auto">
          <a:xfrm>
            <a:off x="457200" y="1098550"/>
            <a:ext cx="8229600" cy="5095875"/>
          </a:xfrm>
          <a:prstGeom prst="rect">
            <a:avLst/>
          </a:prstGeom>
          <a:noFill/>
          <a:ln w="9525">
            <a:noFill/>
            <a:miter lim="800000"/>
            <a:headEnd/>
            <a:tailEnd/>
          </a:ln>
        </p:spPr>
        <p:txBody>
          <a:bodyPr/>
          <a:lstStyle/>
          <a:p>
            <a:pPr marL="342900" indent="-342900" eaLnBrk="1" hangingPunct="1">
              <a:lnSpc>
                <a:spcPct val="130000"/>
              </a:lnSpc>
              <a:spcBef>
                <a:spcPts val="0"/>
              </a:spcBef>
              <a:buSzPct val="100000"/>
              <a:buFont typeface="Wingdings" pitchFamily="2" charset="2"/>
              <a:buChar char="v"/>
              <a:defRPr/>
            </a:pPr>
            <a:r>
              <a:rPr lang="zh-CN" altLang="en-US" sz="2800" b="1" kern="0" dirty="0">
                <a:latin typeface="+mn-lt"/>
                <a:ea typeface="+mn-ea"/>
              </a:rPr>
              <a:t>存储加密</a:t>
            </a:r>
            <a:endParaRPr lang="en-US" sz="2800" b="1" kern="0" dirty="0">
              <a:latin typeface="+mn-lt"/>
              <a:ea typeface="+mn-ea"/>
            </a:endParaRPr>
          </a:p>
          <a:p>
            <a:pPr marL="800100" lvl="1" indent="-457200">
              <a:lnSpc>
                <a:spcPct val="130000"/>
              </a:lnSpc>
              <a:spcBef>
                <a:spcPts val="0"/>
              </a:spcBef>
              <a:buFont typeface="Wingdings" pitchFamily="2" charset="2"/>
              <a:buChar char="n"/>
              <a:defRPr/>
            </a:pPr>
            <a:r>
              <a:rPr lang="zh-CN" altLang="zh-CN" sz="2400" b="1" dirty="0"/>
              <a:t>透明存储加密</a:t>
            </a:r>
            <a:endParaRPr lang="en-US" altLang="zh-CN" sz="2400" b="1" dirty="0"/>
          </a:p>
          <a:p>
            <a:pPr marL="1257300" lvl="2" indent="-457200">
              <a:lnSpc>
                <a:spcPct val="130000"/>
              </a:lnSpc>
              <a:spcBef>
                <a:spcPts val="0"/>
              </a:spcBef>
              <a:buSzPct val="87000"/>
              <a:buFont typeface="Wingdings" pitchFamily="2" charset="2"/>
              <a:buChar char="l"/>
              <a:defRPr/>
            </a:pPr>
            <a:r>
              <a:rPr lang="zh-CN" altLang="zh-CN" sz="2200" b="1" dirty="0"/>
              <a:t>内核级加密保护方式，对用户完全透明</a:t>
            </a:r>
            <a:endParaRPr lang="en-US" altLang="zh-CN" sz="2200" b="1" dirty="0"/>
          </a:p>
          <a:p>
            <a:pPr marL="1257300" lvl="2" indent="-457200">
              <a:lnSpc>
                <a:spcPct val="130000"/>
              </a:lnSpc>
              <a:spcBef>
                <a:spcPts val="0"/>
              </a:spcBef>
              <a:buSzPct val="87000"/>
              <a:buFont typeface="Wingdings" pitchFamily="2" charset="2"/>
              <a:buChar char="l"/>
              <a:defRPr/>
            </a:pPr>
            <a:r>
              <a:rPr lang="zh-CN" altLang="en-US" sz="2200" b="1" dirty="0"/>
              <a:t>将</a:t>
            </a:r>
            <a:r>
              <a:rPr lang="zh-CN" altLang="zh-CN" sz="2200" b="1" dirty="0"/>
              <a:t>数据在写到磁盘时对数据进行加密</a:t>
            </a:r>
            <a:r>
              <a:rPr lang="zh-CN" altLang="en-US" sz="2200" b="1" dirty="0"/>
              <a:t>，</a:t>
            </a:r>
            <a:r>
              <a:rPr lang="zh-CN" altLang="zh-CN" sz="2200" b="1" dirty="0"/>
              <a:t>授权用户读取数据时再对其进行解密</a:t>
            </a:r>
            <a:endParaRPr lang="en-US" altLang="zh-CN" sz="2200" b="1" dirty="0"/>
          </a:p>
          <a:p>
            <a:pPr marL="1257300" lvl="2" indent="-457200">
              <a:lnSpc>
                <a:spcPct val="130000"/>
              </a:lnSpc>
              <a:spcBef>
                <a:spcPts val="0"/>
              </a:spcBef>
              <a:buSzPct val="87000"/>
              <a:buFont typeface="Wingdings" pitchFamily="2" charset="2"/>
              <a:buChar char="l"/>
              <a:defRPr/>
            </a:pPr>
            <a:r>
              <a:rPr lang="zh-CN" altLang="zh-CN" sz="2200" b="1" dirty="0"/>
              <a:t>数据库的应用程序不需要做任何修改，只需在创建表语句中说明需加密的字段即可</a:t>
            </a:r>
            <a:endParaRPr lang="en-US" altLang="zh-CN" sz="2200" b="1" dirty="0"/>
          </a:p>
          <a:p>
            <a:pPr marL="1257300" lvl="2" indent="-457200">
              <a:lnSpc>
                <a:spcPct val="130000"/>
              </a:lnSpc>
              <a:spcBef>
                <a:spcPts val="0"/>
              </a:spcBef>
              <a:buSzPct val="87000"/>
              <a:buFont typeface="Arial" panose="020B0604020202020204" pitchFamily="34" charset="0"/>
              <a:buNone/>
              <a:defRPr/>
            </a:pPr>
            <a:r>
              <a:rPr lang="en-US" altLang="zh-CN" sz="2200" b="1" dirty="0">
                <a:solidFill>
                  <a:srgbClr val="FF0000"/>
                </a:solidFill>
              </a:rPr>
              <a:t>  </a:t>
            </a:r>
            <a:r>
              <a:rPr lang="zh-CN" altLang="zh-CN" sz="2200" b="1" dirty="0">
                <a:solidFill>
                  <a:srgbClr val="FF0000"/>
                </a:solidFill>
              </a:rPr>
              <a:t>内核级加密</a:t>
            </a:r>
            <a:r>
              <a:rPr lang="zh-CN" altLang="en-US" sz="2200" b="1" dirty="0">
                <a:solidFill>
                  <a:srgbClr val="FF0000"/>
                </a:solidFill>
              </a:rPr>
              <a:t>方法</a:t>
            </a:r>
            <a:r>
              <a:rPr lang="en-US" altLang="zh-CN" sz="2200" b="1" dirty="0">
                <a:solidFill>
                  <a:srgbClr val="FF0000"/>
                </a:solidFill>
              </a:rPr>
              <a:t>:</a:t>
            </a:r>
            <a:r>
              <a:rPr lang="zh-CN" altLang="en-US" sz="2200" b="1" dirty="0">
                <a:solidFill>
                  <a:srgbClr val="FF0000"/>
                </a:solidFill>
              </a:rPr>
              <a:t> 性能较好，安全完备性较高</a:t>
            </a:r>
            <a:endParaRPr lang="en-US" altLang="zh-CN" sz="2200" b="1" dirty="0">
              <a:solidFill>
                <a:srgbClr val="FF0000"/>
              </a:solidFill>
            </a:endParaRPr>
          </a:p>
          <a:p>
            <a:pPr marL="800100" lvl="1" indent="-457200">
              <a:lnSpc>
                <a:spcPct val="130000"/>
              </a:lnSpc>
              <a:spcBef>
                <a:spcPts val="0"/>
              </a:spcBef>
              <a:buFont typeface="Wingdings" pitchFamily="2" charset="2"/>
              <a:buChar char="n"/>
              <a:defRPr/>
            </a:pPr>
            <a:r>
              <a:rPr lang="zh-CN" altLang="zh-CN" sz="2400" b="1" dirty="0"/>
              <a:t>非透明存储加密</a:t>
            </a:r>
            <a:endParaRPr lang="en-US" altLang="zh-CN" sz="2400" b="1" dirty="0"/>
          </a:p>
          <a:p>
            <a:pPr marL="1257300" lvl="2" indent="-457200">
              <a:lnSpc>
                <a:spcPct val="130000"/>
              </a:lnSpc>
              <a:spcBef>
                <a:spcPts val="0"/>
              </a:spcBef>
              <a:buSzPct val="87000"/>
              <a:buFont typeface="Wingdings" pitchFamily="2" charset="2"/>
              <a:buChar char="l"/>
              <a:defRPr/>
            </a:pPr>
            <a:r>
              <a:rPr lang="zh-CN" altLang="zh-CN" sz="2200" b="1" dirty="0"/>
              <a:t>通过多个加密函数实现</a:t>
            </a:r>
            <a:endParaRPr lang="en-US" sz="2200" b="1" kern="0" dirty="0">
              <a:latin typeface="宋体" pitchFamily="2" charset="-122"/>
              <a:ea typeface="+mn-ea"/>
            </a:endParaRPr>
          </a:p>
          <a:p>
            <a:pPr marL="1257300" lvl="2" indent="-457200">
              <a:lnSpc>
                <a:spcPct val="150000"/>
              </a:lnSpc>
              <a:spcBef>
                <a:spcPct val="20000"/>
              </a:spcBef>
              <a:buFont typeface="Wingdings" pitchFamily="2" charset="2"/>
              <a:buChar char="n"/>
              <a:defRPr/>
            </a:pPr>
            <a:endParaRPr lang="en-US" sz="1600" b="1" kern="0" dirty="0">
              <a:latin typeface="宋体" pitchFamily="2" charset="-122"/>
              <a:ea typeface="+mn-ea"/>
            </a:endParaRPr>
          </a:p>
          <a:p>
            <a:pPr marL="1257300" lvl="2" indent="-457200">
              <a:spcBef>
                <a:spcPct val="20000"/>
              </a:spcBef>
              <a:buFont typeface="Wingdings" pitchFamily="2" charset="2"/>
              <a:buChar char="n"/>
              <a:defRPr/>
            </a:pPr>
            <a:endParaRPr lang="zh-CN" altLang="en-US" sz="1600" b="1" kern="0" dirty="0">
              <a:latin typeface="宋体" pitchFamily="2" charset="-122"/>
              <a:ea typeface="+mn-ea"/>
            </a:endParaRPr>
          </a:p>
        </p:txBody>
      </p:sp>
      <p:sp>
        <p:nvSpPr>
          <p:cNvPr id="123908" name="页脚占位符 3"/>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p:cNvSpPr>
            <a:spLocks noGrp="1"/>
          </p:cNvSpPr>
          <p:nvPr>
            <p:ph type="title" idx="4294967295"/>
          </p:nvPr>
        </p:nvSpPr>
        <p:spPr/>
        <p:txBody>
          <a:bodyPr/>
          <a:lstStyle/>
          <a:p>
            <a:pPr eaLnBrk="1" hangingPunct="1"/>
            <a:r>
              <a:rPr lang="zh-CN" altLang="zh-CN" sz="3600" smtClean="0"/>
              <a:t>数据加密（续）</a:t>
            </a:r>
          </a:p>
        </p:txBody>
      </p:sp>
      <p:sp>
        <p:nvSpPr>
          <p:cNvPr id="124931" name="内容占位符 2"/>
          <p:cNvSpPr>
            <a:spLocks noGrp="1"/>
          </p:cNvSpPr>
          <p:nvPr>
            <p:ph idx="4294967295"/>
          </p:nvPr>
        </p:nvSpPr>
        <p:spPr>
          <a:xfrm>
            <a:off x="457200" y="1098550"/>
            <a:ext cx="8229600" cy="5095875"/>
          </a:xfrm>
        </p:spPr>
        <p:txBody>
          <a:bodyPr/>
          <a:lstStyle/>
          <a:p>
            <a:pPr eaLnBrk="1" hangingPunct="1">
              <a:spcBef>
                <a:spcPct val="0"/>
              </a:spcBef>
            </a:pPr>
            <a:r>
              <a:rPr lang="zh-CN" altLang="en-US" smtClean="0"/>
              <a:t>传输加密</a:t>
            </a:r>
            <a:endParaRPr lang="en-US" altLang="zh-CN" smtClean="0"/>
          </a:p>
          <a:p>
            <a:pPr marL="857250" lvl="1" indent="-457200">
              <a:lnSpc>
                <a:spcPct val="150000"/>
              </a:lnSpc>
              <a:spcBef>
                <a:spcPct val="0"/>
              </a:spcBef>
              <a:buSzPct val="85000"/>
            </a:pPr>
            <a:r>
              <a:rPr lang="zh-CN" altLang="en-US" smtClean="0">
                <a:latin typeface="宋体" pitchFamily="2" charset="-122"/>
              </a:rPr>
              <a:t>链路加密</a:t>
            </a:r>
            <a:endParaRPr lang="en-US" altLang="zh-CN" smtClean="0">
              <a:latin typeface="宋体" pitchFamily="2" charset="-122"/>
            </a:endParaRPr>
          </a:p>
          <a:p>
            <a:pPr marL="1257300" lvl="2" indent="-457200">
              <a:lnSpc>
                <a:spcPct val="130000"/>
              </a:lnSpc>
              <a:spcBef>
                <a:spcPct val="0"/>
              </a:spcBef>
              <a:buSzPct val="87000"/>
              <a:buFont typeface="Wingdings" pitchFamily="2" charset="2"/>
              <a:buChar char="l"/>
            </a:pPr>
            <a:r>
              <a:rPr lang="zh-CN" altLang="en-US" sz="2200" smtClean="0">
                <a:latin typeface="宋体" pitchFamily="2" charset="-122"/>
              </a:rPr>
              <a:t>在链路层进行加密</a:t>
            </a:r>
            <a:endParaRPr lang="en-US" altLang="zh-CN" sz="2200" smtClean="0">
              <a:latin typeface="宋体" pitchFamily="2" charset="-122"/>
            </a:endParaRPr>
          </a:p>
          <a:p>
            <a:pPr marL="1257300" lvl="2" indent="-457200">
              <a:lnSpc>
                <a:spcPct val="130000"/>
              </a:lnSpc>
              <a:spcBef>
                <a:spcPct val="0"/>
              </a:spcBef>
              <a:buSzPct val="87000"/>
              <a:buFont typeface="Wingdings" pitchFamily="2" charset="2"/>
              <a:buChar char="l"/>
            </a:pPr>
            <a:r>
              <a:rPr lang="zh-CN" altLang="en-US" sz="2200" smtClean="0">
                <a:latin typeface="宋体" pitchFamily="2" charset="-122"/>
              </a:rPr>
              <a:t>传输信息由报头和报文两部分组成</a:t>
            </a:r>
            <a:endParaRPr lang="en-US" altLang="zh-CN" sz="2200" smtClean="0">
              <a:latin typeface="宋体" pitchFamily="2" charset="-122"/>
            </a:endParaRPr>
          </a:p>
          <a:p>
            <a:pPr marL="1257300" lvl="2" indent="-457200">
              <a:lnSpc>
                <a:spcPct val="130000"/>
              </a:lnSpc>
              <a:spcBef>
                <a:spcPct val="0"/>
              </a:spcBef>
              <a:buSzPct val="87000"/>
              <a:buFont typeface="Wingdings" pitchFamily="2" charset="2"/>
              <a:buChar char="l"/>
            </a:pPr>
            <a:r>
              <a:rPr lang="zh-CN" altLang="zh-CN" sz="2200" smtClean="0"/>
              <a:t>报文和报头均加密</a:t>
            </a:r>
            <a:endParaRPr lang="en-US" altLang="zh-CN" sz="2200" smtClean="0">
              <a:latin typeface="宋体" pitchFamily="2" charset="-122"/>
            </a:endParaRPr>
          </a:p>
          <a:p>
            <a:pPr marL="857250" lvl="1" indent="-457200">
              <a:lnSpc>
                <a:spcPct val="150000"/>
              </a:lnSpc>
              <a:spcBef>
                <a:spcPct val="0"/>
              </a:spcBef>
              <a:buSzPct val="85000"/>
            </a:pPr>
            <a:r>
              <a:rPr lang="zh-CN" altLang="en-US" smtClean="0">
                <a:latin typeface="宋体" pitchFamily="2" charset="-122"/>
              </a:rPr>
              <a:t>端到端加密</a:t>
            </a:r>
            <a:endParaRPr lang="en-US" altLang="zh-CN" smtClean="0">
              <a:latin typeface="宋体" pitchFamily="2" charset="-122"/>
            </a:endParaRPr>
          </a:p>
          <a:p>
            <a:pPr marL="1257300" lvl="2" indent="-457200">
              <a:lnSpc>
                <a:spcPct val="130000"/>
              </a:lnSpc>
              <a:spcBef>
                <a:spcPct val="0"/>
              </a:spcBef>
              <a:buSzPct val="87000"/>
              <a:buFont typeface="Wingdings" pitchFamily="2" charset="2"/>
              <a:buChar char="l"/>
            </a:pPr>
            <a:r>
              <a:rPr lang="zh-CN" altLang="en-US" sz="2200" smtClean="0">
                <a:latin typeface="宋体" pitchFamily="2" charset="-122"/>
              </a:rPr>
              <a:t>在发送端加密，接收端解密</a:t>
            </a:r>
            <a:endParaRPr lang="en-US" altLang="zh-CN" sz="2200" smtClean="0">
              <a:latin typeface="宋体" pitchFamily="2" charset="-122"/>
            </a:endParaRPr>
          </a:p>
          <a:p>
            <a:pPr marL="1257300" lvl="2" indent="-457200">
              <a:lnSpc>
                <a:spcPct val="130000"/>
              </a:lnSpc>
              <a:spcBef>
                <a:spcPct val="0"/>
              </a:spcBef>
              <a:buSzPct val="87000"/>
              <a:buFont typeface="Wingdings" pitchFamily="2" charset="2"/>
              <a:buChar char="l"/>
            </a:pPr>
            <a:r>
              <a:rPr lang="zh-CN" altLang="en-US" sz="2200" smtClean="0">
                <a:latin typeface="宋体" pitchFamily="2" charset="-122"/>
              </a:rPr>
              <a:t>只加密报文不加密报头</a:t>
            </a:r>
            <a:endParaRPr lang="en-US" altLang="zh-CN" sz="2200" smtClean="0">
              <a:latin typeface="宋体" pitchFamily="2" charset="-122"/>
            </a:endParaRPr>
          </a:p>
          <a:p>
            <a:pPr marL="1257300" lvl="2" indent="-457200">
              <a:lnSpc>
                <a:spcPct val="130000"/>
              </a:lnSpc>
              <a:spcBef>
                <a:spcPct val="0"/>
              </a:spcBef>
              <a:buSzPct val="87000"/>
              <a:buFont typeface="Wingdings" pitchFamily="2" charset="2"/>
              <a:buChar char="l"/>
            </a:pPr>
            <a:r>
              <a:rPr lang="zh-CN" altLang="zh-CN" sz="2200" smtClean="0"/>
              <a:t>所需密码设备数量相对较少</a:t>
            </a:r>
            <a:r>
              <a:rPr lang="zh-CN" altLang="en-US" sz="2200" smtClean="0"/>
              <a:t>，</a:t>
            </a:r>
            <a:r>
              <a:rPr lang="zh-CN" altLang="zh-CN" sz="2200" smtClean="0"/>
              <a:t>容易被非法监听者发现并从中获取敏感信息</a:t>
            </a:r>
            <a:endParaRPr lang="en-US" altLang="zh-CN" sz="2200" smtClean="0">
              <a:latin typeface="宋体" pitchFamily="2" charset="-122"/>
            </a:endParaRPr>
          </a:p>
          <a:p>
            <a:pPr marL="1257300" lvl="2" indent="-457200">
              <a:lnSpc>
                <a:spcPct val="150000"/>
              </a:lnSpc>
              <a:buFont typeface="Wingdings" pitchFamily="2" charset="2"/>
              <a:buChar char="Ø"/>
            </a:pPr>
            <a:endParaRPr lang="en-US" altLang="zh-CN" sz="1600" smtClean="0">
              <a:latin typeface="宋体" pitchFamily="2" charset="-122"/>
            </a:endParaRPr>
          </a:p>
          <a:p>
            <a:pPr marL="1257300" lvl="2" indent="-457200">
              <a:buFont typeface="Wingdings" pitchFamily="2" charset="2"/>
              <a:buChar char="Ø"/>
            </a:pPr>
            <a:endParaRPr lang="zh-CN" altLang="en-US" sz="1600" smtClean="0">
              <a:latin typeface="宋体" pitchFamily="2" charset="-122"/>
            </a:endParaRPr>
          </a:p>
        </p:txBody>
      </p:sp>
      <p:sp>
        <p:nvSpPr>
          <p:cNvPr id="124932" name="页脚占位符 3"/>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1"/>
          <p:cNvSpPr>
            <a:spLocks noGrp="1"/>
          </p:cNvSpPr>
          <p:nvPr>
            <p:ph type="title" idx="4294967295"/>
          </p:nvPr>
        </p:nvSpPr>
        <p:spPr/>
        <p:txBody>
          <a:bodyPr/>
          <a:lstStyle/>
          <a:p>
            <a:pPr eaLnBrk="1" hangingPunct="1"/>
            <a:r>
              <a:rPr lang="zh-CN" altLang="zh-CN" sz="3600" smtClean="0"/>
              <a:t>数据加密（续）</a:t>
            </a:r>
          </a:p>
        </p:txBody>
      </p:sp>
      <p:sp>
        <p:nvSpPr>
          <p:cNvPr id="125955" name="页脚占位符 3"/>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25956" name="TextBox 15"/>
          <p:cNvSpPr txBox="1">
            <a:spLocks noChangeArrowheads="1"/>
          </p:cNvSpPr>
          <p:nvPr/>
        </p:nvSpPr>
        <p:spPr bwMode="auto">
          <a:xfrm>
            <a:off x="2484438" y="5291138"/>
            <a:ext cx="3816350" cy="369887"/>
          </a:xfrm>
          <a:prstGeom prst="rect">
            <a:avLst/>
          </a:prstGeom>
          <a:noFill/>
          <a:ln w="9525">
            <a:noFill/>
            <a:miter lim="800000"/>
            <a:headEnd/>
            <a:tailEnd/>
          </a:ln>
        </p:spPr>
        <p:txBody>
          <a:bodyPr>
            <a:spAutoFit/>
          </a:bodyPr>
          <a:lstStyle/>
          <a:p>
            <a:pPr algn="ctr" eaLnBrk="1" hangingPunct="1">
              <a:buFont typeface="Arial" pitchFamily="34" charset="0"/>
              <a:buNone/>
            </a:pPr>
            <a:r>
              <a:rPr lang="zh-CN" altLang="en-US" b="1">
                <a:latin typeface="Times New Roman" pitchFamily="18" charset="0"/>
              </a:rPr>
              <a:t>数据库管理系统可信传输示意图</a:t>
            </a:r>
          </a:p>
        </p:txBody>
      </p:sp>
      <p:pic>
        <p:nvPicPr>
          <p:cNvPr id="125957" name="Picture 15"/>
          <p:cNvPicPr>
            <a:picLocks noChangeAspect="1" noChangeArrowheads="1"/>
          </p:cNvPicPr>
          <p:nvPr/>
        </p:nvPicPr>
        <p:blipFill>
          <a:blip r:embed="rId2"/>
          <a:srcRect/>
          <a:stretch>
            <a:fillRect/>
          </a:stretch>
        </p:blipFill>
        <p:spPr bwMode="auto">
          <a:xfrm>
            <a:off x="107950" y="2565400"/>
            <a:ext cx="912813" cy="935038"/>
          </a:xfrm>
          <a:prstGeom prst="rect">
            <a:avLst/>
          </a:prstGeom>
          <a:noFill/>
          <a:ln w="9525">
            <a:noFill/>
            <a:miter lim="800000"/>
            <a:headEnd/>
            <a:tailEnd/>
          </a:ln>
        </p:spPr>
      </p:pic>
      <p:pic>
        <p:nvPicPr>
          <p:cNvPr id="125958" name="Picture 16"/>
          <p:cNvPicPr>
            <a:picLocks noChangeAspect="1" noChangeArrowheads="1"/>
          </p:cNvPicPr>
          <p:nvPr/>
        </p:nvPicPr>
        <p:blipFill>
          <a:blip r:embed="rId3"/>
          <a:srcRect/>
          <a:stretch>
            <a:fillRect/>
          </a:stretch>
        </p:blipFill>
        <p:spPr bwMode="auto">
          <a:xfrm>
            <a:off x="7507288" y="2420938"/>
            <a:ext cx="952500" cy="1162050"/>
          </a:xfrm>
          <a:prstGeom prst="rect">
            <a:avLst/>
          </a:prstGeom>
          <a:noFill/>
          <a:ln w="9525">
            <a:noFill/>
            <a:miter lim="800000"/>
            <a:headEnd/>
            <a:tailEnd/>
          </a:ln>
        </p:spPr>
      </p:pic>
      <p:sp>
        <p:nvSpPr>
          <p:cNvPr id="125959" name="左右箭头 18"/>
          <p:cNvSpPr>
            <a:spLocks noChangeArrowheads="1"/>
          </p:cNvSpPr>
          <p:nvPr/>
        </p:nvSpPr>
        <p:spPr bwMode="auto">
          <a:xfrm>
            <a:off x="2038350" y="2555875"/>
            <a:ext cx="4837113" cy="46038"/>
          </a:xfrm>
          <a:prstGeom prst="leftRightArrow">
            <a:avLst>
              <a:gd name="adj1" fmla="val 50000"/>
              <a:gd name="adj2" fmla="val 49615"/>
            </a:avLst>
          </a:prstGeom>
          <a:noFill/>
          <a:ln w="9525" algn="ctr">
            <a:noFill/>
            <a:round/>
            <a:headEnd/>
            <a:tailEnd/>
          </a:ln>
        </p:spPr>
        <p:txBody>
          <a:bodyPr/>
          <a:lstStyle/>
          <a:p>
            <a:pPr eaLnBrk="1" hangingPunct="1">
              <a:buFont typeface="Arial" pitchFamily="34" charset="0"/>
              <a:buNone/>
            </a:pPr>
            <a:endParaRPr lang="zh-CN" altLang="en-US" sz="2200"/>
          </a:p>
        </p:txBody>
      </p:sp>
      <p:sp>
        <p:nvSpPr>
          <p:cNvPr id="125960" name="左右箭头 19"/>
          <p:cNvSpPr>
            <a:spLocks noChangeArrowheads="1"/>
          </p:cNvSpPr>
          <p:nvPr/>
        </p:nvSpPr>
        <p:spPr bwMode="auto">
          <a:xfrm>
            <a:off x="2038350" y="1700213"/>
            <a:ext cx="3973513" cy="144462"/>
          </a:xfrm>
          <a:prstGeom prst="leftRightArrow">
            <a:avLst>
              <a:gd name="adj1" fmla="val 50000"/>
              <a:gd name="adj2" fmla="val 49790"/>
            </a:avLst>
          </a:prstGeom>
          <a:noFill/>
          <a:ln w="9525" algn="ctr">
            <a:noFill/>
            <a:round/>
            <a:headEnd/>
            <a:tailEnd/>
          </a:ln>
        </p:spPr>
        <p:txBody>
          <a:bodyPr/>
          <a:lstStyle/>
          <a:p>
            <a:pPr eaLnBrk="1" hangingPunct="1">
              <a:buFont typeface="Arial" pitchFamily="34" charset="0"/>
              <a:buNone/>
            </a:pPr>
            <a:endParaRPr lang="zh-CN" altLang="en-US" sz="2200"/>
          </a:p>
        </p:txBody>
      </p:sp>
      <p:sp>
        <p:nvSpPr>
          <p:cNvPr id="125961" name="左右箭头 20"/>
          <p:cNvSpPr>
            <a:spLocks noChangeArrowheads="1"/>
          </p:cNvSpPr>
          <p:nvPr/>
        </p:nvSpPr>
        <p:spPr bwMode="auto">
          <a:xfrm>
            <a:off x="1116013" y="1196975"/>
            <a:ext cx="5616575" cy="144463"/>
          </a:xfrm>
          <a:prstGeom prst="leftRightArrow">
            <a:avLst>
              <a:gd name="adj1" fmla="val 50000"/>
              <a:gd name="adj2" fmla="val 49859"/>
            </a:avLst>
          </a:prstGeom>
          <a:noFill/>
          <a:ln w="9525" algn="ctr">
            <a:noFill/>
            <a:round/>
            <a:headEnd/>
            <a:tailEnd/>
          </a:ln>
        </p:spPr>
        <p:txBody>
          <a:bodyPr/>
          <a:lstStyle/>
          <a:p>
            <a:pPr eaLnBrk="1" hangingPunct="1">
              <a:buFont typeface="Arial" pitchFamily="34" charset="0"/>
              <a:buNone/>
            </a:pPr>
            <a:endParaRPr lang="zh-CN" altLang="en-US"/>
          </a:p>
        </p:txBody>
      </p:sp>
      <p:grpSp>
        <p:nvGrpSpPr>
          <p:cNvPr id="125962" name="组合 22"/>
          <p:cNvGrpSpPr>
            <a:grpSpLocks/>
          </p:cNvGrpSpPr>
          <p:nvPr/>
        </p:nvGrpSpPr>
        <p:grpSpPr bwMode="auto">
          <a:xfrm>
            <a:off x="971550" y="1511300"/>
            <a:ext cx="6408738" cy="3573463"/>
            <a:chOff x="467544" y="509235"/>
            <a:chExt cx="6408712" cy="3575349"/>
          </a:xfrm>
        </p:grpSpPr>
        <p:grpSp>
          <p:nvGrpSpPr>
            <p:cNvPr id="125965" name="Group 5"/>
            <p:cNvGrpSpPr>
              <a:grpSpLocks/>
            </p:cNvGrpSpPr>
            <p:nvPr/>
          </p:nvGrpSpPr>
          <p:grpSpPr bwMode="auto">
            <a:xfrm>
              <a:off x="467544" y="509235"/>
              <a:ext cx="6408712" cy="3575349"/>
              <a:chOff x="0" y="0"/>
              <a:chExt cx="8496944" cy="4048049"/>
            </a:xfrm>
          </p:grpSpPr>
          <p:grpSp>
            <p:nvGrpSpPr>
              <p:cNvPr id="125967" name="Group 6"/>
              <p:cNvGrpSpPr>
                <a:grpSpLocks/>
              </p:cNvGrpSpPr>
              <p:nvPr/>
            </p:nvGrpSpPr>
            <p:grpSpPr bwMode="auto">
              <a:xfrm>
                <a:off x="0" y="0"/>
                <a:ext cx="8496944" cy="3555707"/>
                <a:chOff x="0" y="0"/>
                <a:chExt cx="8352928" cy="2844568"/>
              </a:xfrm>
            </p:grpSpPr>
            <p:sp>
              <p:nvSpPr>
                <p:cNvPr id="125970" name="TextBox 5"/>
                <p:cNvSpPr txBox="1">
                  <a:spLocks noChangeArrowheads="1"/>
                </p:cNvSpPr>
                <p:nvPr/>
              </p:nvSpPr>
              <p:spPr bwMode="auto">
                <a:xfrm>
                  <a:off x="0" y="0"/>
                  <a:ext cx="8352928" cy="2844568"/>
                </a:xfrm>
                <a:prstGeom prst="rect">
                  <a:avLst/>
                </a:prstGeom>
                <a:noFill/>
                <a:ln w="9525">
                  <a:noFill/>
                  <a:miter lim="800000"/>
                  <a:headEnd/>
                  <a:tailEnd/>
                </a:ln>
              </p:spPr>
              <p:txBody>
                <a:bodyPr>
                  <a:spAutoFit/>
                </a:bodyPr>
                <a:lstStyle/>
                <a:p>
                  <a:pPr algn="ctr" eaLnBrk="1" hangingPunct="1">
                    <a:buFont typeface="Arial" pitchFamily="34" charset="0"/>
                    <a:buNone/>
                  </a:pPr>
                  <a:r>
                    <a:rPr lang="zh-CN" altLang="en-US" sz="2200" b="1">
                      <a:latin typeface="Times New Roman" pitchFamily="18" charset="0"/>
                    </a:rPr>
                    <a:t>第一步：创建可信连接</a:t>
                  </a:r>
                  <a:endParaRPr lang="en-US" altLang="zh-CN" sz="2200" b="1">
                    <a:latin typeface="Times New Roman" pitchFamily="18" charset="0"/>
                  </a:endParaRPr>
                </a:p>
                <a:p>
                  <a:pPr algn="ctr" eaLnBrk="1" hangingPunct="1">
                    <a:buFont typeface="Arial" pitchFamily="34" charset="0"/>
                    <a:buNone/>
                  </a:pPr>
                  <a:endParaRPr lang="en-US" altLang="zh-CN" sz="2200" b="1">
                    <a:latin typeface="Times New Roman" pitchFamily="18" charset="0"/>
                  </a:endParaRPr>
                </a:p>
                <a:p>
                  <a:pPr algn="ctr" eaLnBrk="1" hangingPunct="1">
                    <a:buFont typeface="Arial" pitchFamily="34" charset="0"/>
                    <a:buNone/>
                  </a:pPr>
                  <a:r>
                    <a:rPr lang="zh-CN" altLang="en-US" sz="2200" b="1">
                      <a:latin typeface="Times New Roman" pitchFamily="18" charset="0"/>
                    </a:rPr>
                    <a:t>第二步：确认通信双方端点的可靠性</a:t>
                  </a:r>
                  <a:endParaRPr lang="en-US" altLang="zh-CN" sz="2200" b="1">
                    <a:latin typeface="Times New Roman" pitchFamily="18" charset="0"/>
                  </a:endParaRPr>
                </a:p>
                <a:p>
                  <a:pPr algn="ctr" eaLnBrk="1" hangingPunct="1">
                    <a:buFont typeface="Arial" pitchFamily="34" charset="0"/>
                    <a:buNone/>
                  </a:pPr>
                  <a:endParaRPr lang="en-US" altLang="zh-CN" sz="2200" b="1">
                    <a:latin typeface="Times New Roman" pitchFamily="18" charset="0"/>
                  </a:endParaRPr>
                </a:p>
                <a:p>
                  <a:pPr algn="ctr" eaLnBrk="1" hangingPunct="1">
                    <a:buFont typeface="Arial" pitchFamily="34" charset="0"/>
                    <a:buNone/>
                  </a:pPr>
                  <a:r>
                    <a:rPr lang="zh-CN" altLang="en-US" sz="2200" b="1">
                      <a:latin typeface="Times New Roman" pitchFamily="18" charset="0"/>
                    </a:rPr>
                    <a:t>第三步：协商加密算法和密钥</a:t>
                  </a:r>
                  <a:endParaRPr lang="en-US" altLang="zh-CN" sz="2200" b="1">
                    <a:latin typeface="Times New Roman" pitchFamily="18" charset="0"/>
                  </a:endParaRPr>
                </a:p>
                <a:p>
                  <a:pPr algn="ctr" eaLnBrk="1" hangingPunct="1">
                    <a:buFont typeface="Arial" pitchFamily="34" charset="0"/>
                    <a:buNone/>
                  </a:pPr>
                  <a:endParaRPr lang="en-US" altLang="zh-CN" sz="2200" b="1">
                    <a:latin typeface="Times New Roman" pitchFamily="18" charset="0"/>
                  </a:endParaRPr>
                </a:p>
                <a:p>
                  <a:pPr algn="ctr" eaLnBrk="1" hangingPunct="1">
                    <a:buFont typeface="Arial" pitchFamily="34" charset="0"/>
                    <a:buNone/>
                  </a:pPr>
                  <a:r>
                    <a:rPr lang="zh-CN" altLang="en-US" sz="2200" b="1">
                      <a:latin typeface="Times New Roman" pitchFamily="18" charset="0"/>
                    </a:rPr>
                    <a:t>第四步：可信传输数据</a:t>
                  </a:r>
                  <a:endParaRPr lang="en-US" altLang="zh-CN" sz="2200" b="1">
                    <a:latin typeface="Times New Roman" pitchFamily="18" charset="0"/>
                  </a:endParaRPr>
                </a:p>
                <a:p>
                  <a:pPr algn="ctr" eaLnBrk="1" hangingPunct="1">
                    <a:buFont typeface="Arial" pitchFamily="34" charset="0"/>
                    <a:buNone/>
                  </a:pPr>
                  <a:endParaRPr lang="en-US" altLang="zh-CN" sz="2200" b="1">
                    <a:latin typeface="Times New Roman" pitchFamily="18" charset="0"/>
                  </a:endParaRPr>
                </a:p>
                <a:p>
                  <a:pPr algn="ctr" eaLnBrk="1" hangingPunct="1">
                    <a:buFont typeface="Arial" pitchFamily="34" charset="0"/>
                    <a:buNone/>
                  </a:pPr>
                  <a:r>
                    <a:rPr lang="zh-CN" altLang="en-US" sz="2200" b="1">
                      <a:latin typeface="Times New Roman" pitchFamily="18" charset="0"/>
                    </a:rPr>
                    <a:t>第五步：关闭可信连接</a:t>
                  </a:r>
                </a:p>
              </p:txBody>
            </p:sp>
            <p:cxnSp>
              <p:nvCxnSpPr>
                <p:cNvPr id="125971" name="直接箭头连接符 6"/>
                <p:cNvCxnSpPr>
                  <a:cxnSpLocks noChangeShapeType="1"/>
                </p:cNvCxnSpPr>
                <p:nvPr/>
              </p:nvCxnSpPr>
              <p:spPr bwMode="auto">
                <a:xfrm>
                  <a:off x="920238" y="345638"/>
                  <a:ext cx="6552728" cy="0"/>
                </a:xfrm>
                <a:prstGeom prst="straightConnector1">
                  <a:avLst/>
                </a:prstGeom>
                <a:noFill/>
                <a:ln w="25400">
                  <a:solidFill>
                    <a:schemeClr val="tx1"/>
                  </a:solidFill>
                  <a:round/>
                  <a:headEnd type="arrow" w="med" len="med"/>
                  <a:tailEnd type="arrow" w="med" len="med"/>
                </a:ln>
              </p:spPr>
            </p:cxnSp>
            <p:cxnSp>
              <p:nvCxnSpPr>
                <p:cNvPr id="125972" name="直接箭头连接符 7"/>
                <p:cNvCxnSpPr>
                  <a:cxnSpLocks noChangeShapeType="1"/>
                </p:cNvCxnSpPr>
                <p:nvPr/>
              </p:nvCxnSpPr>
              <p:spPr bwMode="auto">
                <a:xfrm>
                  <a:off x="920239" y="954792"/>
                  <a:ext cx="6552727" cy="0"/>
                </a:xfrm>
                <a:prstGeom prst="straightConnector1">
                  <a:avLst/>
                </a:prstGeom>
                <a:noFill/>
                <a:ln w="25400">
                  <a:solidFill>
                    <a:schemeClr val="tx1"/>
                  </a:solidFill>
                  <a:round/>
                  <a:headEnd type="arrow" w="med" len="med"/>
                  <a:tailEnd type="arrow" w="med" len="med"/>
                </a:ln>
              </p:spPr>
            </p:cxnSp>
            <p:cxnSp>
              <p:nvCxnSpPr>
                <p:cNvPr id="125973" name="直接箭头连接符 8"/>
                <p:cNvCxnSpPr>
                  <a:cxnSpLocks noChangeShapeType="1"/>
                </p:cNvCxnSpPr>
                <p:nvPr/>
              </p:nvCxnSpPr>
              <p:spPr bwMode="auto">
                <a:xfrm>
                  <a:off x="920239" y="2781712"/>
                  <a:ext cx="6552727" cy="0"/>
                </a:xfrm>
                <a:prstGeom prst="straightConnector1">
                  <a:avLst/>
                </a:prstGeom>
                <a:noFill/>
                <a:ln w="25400">
                  <a:solidFill>
                    <a:schemeClr val="tx1"/>
                  </a:solidFill>
                  <a:round/>
                  <a:headEnd type="arrow" w="med" len="med"/>
                  <a:tailEnd type="arrow" w="med" len="med"/>
                </a:ln>
              </p:spPr>
            </p:cxnSp>
            <p:cxnSp>
              <p:nvCxnSpPr>
                <p:cNvPr id="125974" name="直接箭头连接符 9"/>
                <p:cNvCxnSpPr>
                  <a:cxnSpLocks noChangeShapeType="1"/>
                </p:cNvCxnSpPr>
                <p:nvPr/>
              </p:nvCxnSpPr>
              <p:spPr bwMode="auto">
                <a:xfrm>
                  <a:off x="920239" y="2129241"/>
                  <a:ext cx="6552727" cy="0"/>
                </a:xfrm>
                <a:prstGeom prst="straightConnector1">
                  <a:avLst/>
                </a:prstGeom>
                <a:noFill/>
                <a:ln w="25400">
                  <a:solidFill>
                    <a:schemeClr val="tx1"/>
                  </a:solidFill>
                  <a:round/>
                  <a:headEnd type="arrow" w="med" len="med"/>
                  <a:tailEnd type="arrow" w="med" len="med"/>
                </a:ln>
              </p:spPr>
            </p:cxnSp>
          </p:grpSp>
          <p:sp>
            <p:nvSpPr>
              <p:cNvPr id="125968" name="矩形 12"/>
              <p:cNvSpPr>
                <a:spLocks noChangeArrowheads="1"/>
              </p:cNvSpPr>
              <p:nvPr/>
            </p:nvSpPr>
            <p:spPr bwMode="auto">
              <a:xfrm>
                <a:off x="191536" y="1"/>
                <a:ext cx="744569" cy="4048048"/>
              </a:xfrm>
              <a:prstGeom prst="rect">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p>
                <a:pPr marL="342900" indent="-342900" algn="ctr" eaLnBrk="1" hangingPunct="1">
                  <a:buFont typeface="Arial" pitchFamily="34" charset="0"/>
                  <a:buNone/>
                </a:pPr>
                <a:r>
                  <a:rPr lang="zh-CN" altLang="en-US" sz="2200" b="1">
                    <a:latin typeface="Times New Roman" pitchFamily="18" charset="0"/>
                  </a:rPr>
                  <a:t>可</a:t>
                </a:r>
                <a:endParaRPr lang="en-US" altLang="zh-CN" sz="2200" b="1">
                  <a:latin typeface="Times New Roman" pitchFamily="18" charset="0"/>
                </a:endParaRPr>
              </a:p>
              <a:p>
                <a:pPr marL="342900" indent="-342900" algn="ctr" eaLnBrk="1" hangingPunct="1">
                  <a:buFont typeface="Arial" pitchFamily="34" charset="0"/>
                  <a:buNone/>
                </a:pPr>
                <a:r>
                  <a:rPr lang="zh-CN" altLang="en-US" sz="2200" b="1">
                    <a:latin typeface="Times New Roman" pitchFamily="18" charset="0"/>
                  </a:rPr>
                  <a:t>信</a:t>
                </a:r>
                <a:endParaRPr lang="en-US" altLang="zh-CN" sz="2200" b="1">
                  <a:latin typeface="Times New Roman" pitchFamily="18" charset="0"/>
                </a:endParaRPr>
              </a:p>
              <a:p>
                <a:pPr marL="342900" indent="-342900" algn="ctr" eaLnBrk="1" hangingPunct="1">
                  <a:buFont typeface="Arial" pitchFamily="34" charset="0"/>
                  <a:buNone/>
                </a:pPr>
                <a:r>
                  <a:rPr lang="zh-CN" altLang="en-US" sz="2200" b="1">
                    <a:latin typeface="Times New Roman" pitchFamily="18" charset="0"/>
                  </a:rPr>
                  <a:t>通</a:t>
                </a:r>
                <a:endParaRPr lang="en-US" altLang="zh-CN" sz="2200" b="1">
                  <a:latin typeface="Times New Roman" pitchFamily="18" charset="0"/>
                </a:endParaRPr>
              </a:p>
              <a:p>
                <a:pPr marL="342900" indent="-342900" algn="ctr" eaLnBrk="1" hangingPunct="1">
                  <a:buFont typeface="Arial" pitchFamily="34" charset="0"/>
                  <a:buNone/>
                </a:pPr>
                <a:r>
                  <a:rPr lang="zh-CN" altLang="en-US" sz="2200" b="1">
                    <a:latin typeface="Times New Roman" pitchFamily="18" charset="0"/>
                  </a:rPr>
                  <a:t>讯</a:t>
                </a:r>
                <a:endParaRPr lang="en-US" altLang="zh-CN" sz="2200" b="1">
                  <a:latin typeface="Times New Roman" pitchFamily="18" charset="0"/>
                </a:endParaRPr>
              </a:p>
              <a:p>
                <a:pPr marL="342900" indent="-342900" algn="ctr" eaLnBrk="1" hangingPunct="1">
                  <a:buFont typeface="Arial" pitchFamily="34" charset="0"/>
                  <a:buNone/>
                </a:pPr>
                <a:r>
                  <a:rPr lang="zh-CN" altLang="en-US" sz="2200" b="1">
                    <a:latin typeface="Times New Roman" pitchFamily="18" charset="0"/>
                  </a:rPr>
                  <a:t>模</a:t>
                </a:r>
                <a:endParaRPr lang="en-US" altLang="zh-CN" sz="2200" b="1">
                  <a:latin typeface="Times New Roman" pitchFamily="18" charset="0"/>
                </a:endParaRPr>
              </a:p>
              <a:p>
                <a:pPr marL="342900" indent="-342900" algn="ctr" eaLnBrk="1" hangingPunct="1">
                  <a:buFont typeface="Arial" pitchFamily="34" charset="0"/>
                  <a:buNone/>
                </a:pPr>
                <a:r>
                  <a:rPr lang="zh-CN" altLang="en-US" sz="2200" b="1">
                    <a:latin typeface="Times New Roman" pitchFamily="18" charset="0"/>
                  </a:rPr>
                  <a:t>块</a:t>
                </a:r>
              </a:p>
            </p:txBody>
          </p:sp>
          <p:sp>
            <p:nvSpPr>
              <p:cNvPr id="125969" name="矩形 13"/>
              <p:cNvSpPr>
                <a:spLocks noChangeArrowheads="1"/>
              </p:cNvSpPr>
              <p:nvPr/>
            </p:nvSpPr>
            <p:spPr bwMode="auto">
              <a:xfrm>
                <a:off x="7632848" y="72008"/>
                <a:ext cx="672561" cy="3976041"/>
              </a:xfrm>
              <a:prstGeom prst="rect">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p>
                <a:pPr marL="342900" indent="-342900" algn="ctr" eaLnBrk="1" hangingPunct="1">
                  <a:buFont typeface="Arial" pitchFamily="34" charset="0"/>
                  <a:buNone/>
                </a:pPr>
                <a:r>
                  <a:rPr lang="zh-CN" altLang="en-US" sz="2200" b="1">
                    <a:latin typeface="Times New Roman" pitchFamily="18" charset="0"/>
                  </a:rPr>
                  <a:t>可</a:t>
                </a:r>
                <a:endParaRPr lang="en-US" altLang="zh-CN" sz="2200" b="1">
                  <a:latin typeface="Times New Roman" pitchFamily="18" charset="0"/>
                </a:endParaRPr>
              </a:p>
              <a:p>
                <a:pPr marL="342900" indent="-342900" algn="ctr" eaLnBrk="1" hangingPunct="1">
                  <a:buFont typeface="Arial" pitchFamily="34" charset="0"/>
                  <a:buNone/>
                </a:pPr>
                <a:r>
                  <a:rPr lang="zh-CN" altLang="en-US" sz="2200" b="1">
                    <a:latin typeface="Times New Roman" pitchFamily="18" charset="0"/>
                  </a:rPr>
                  <a:t>信</a:t>
                </a:r>
                <a:endParaRPr lang="en-US" altLang="zh-CN" sz="2200" b="1">
                  <a:latin typeface="Times New Roman" pitchFamily="18" charset="0"/>
                </a:endParaRPr>
              </a:p>
              <a:p>
                <a:pPr marL="342900" indent="-342900" algn="ctr" eaLnBrk="1" hangingPunct="1">
                  <a:buFont typeface="Arial" pitchFamily="34" charset="0"/>
                  <a:buNone/>
                </a:pPr>
                <a:r>
                  <a:rPr lang="zh-CN" altLang="en-US" sz="2200" b="1">
                    <a:latin typeface="Times New Roman" pitchFamily="18" charset="0"/>
                  </a:rPr>
                  <a:t>通</a:t>
                </a:r>
                <a:endParaRPr lang="en-US" altLang="zh-CN" sz="2200" b="1">
                  <a:latin typeface="Times New Roman" pitchFamily="18" charset="0"/>
                </a:endParaRPr>
              </a:p>
              <a:p>
                <a:pPr marL="342900" indent="-342900" algn="ctr" eaLnBrk="1" hangingPunct="1">
                  <a:buFont typeface="Arial" pitchFamily="34" charset="0"/>
                  <a:buNone/>
                </a:pPr>
                <a:r>
                  <a:rPr lang="zh-CN" altLang="en-US" sz="2200" b="1">
                    <a:latin typeface="Times New Roman" pitchFamily="18" charset="0"/>
                  </a:rPr>
                  <a:t>讯</a:t>
                </a:r>
                <a:endParaRPr lang="en-US" altLang="zh-CN" sz="2200" b="1">
                  <a:latin typeface="Times New Roman" pitchFamily="18" charset="0"/>
                </a:endParaRPr>
              </a:p>
              <a:p>
                <a:pPr marL="342900" indent="-342900" algn="ctr" eaLnBrk="1" hangingPunct="1">
                  <a:buFont typeface="Arial" pitchFamily="34" charset="0"/>
                  <a:buNone/>
                </a:pPr>
                <a:r>
                  <a:rPr lang="zh-CN" altLang="en-US" sz="2200" b="1">
                    <a:latin typeface="Times New Roman" pitchFamily="18" charset="0"/>
                  </a:rPr>
                  <a:t>模</a:t>
                </a:r>
                <a:endParaRPr lang="en-US" altLang="zh-CN" sz="2200" b="1">
                  <a:latin typeface="Times New Roman" pitchFamily="18" charset="0"/>
                </a:endParaRPr>
              </a:p>
              <a:p>
                <a:pPr marL="342900" indent="-342900" algn="ctr" eaLnBrk="1" hangingPunct="1">
                  <a:buFont typeface="Arial" pitchFamily="34" charset="0"/>
                  <a:buNone/>
                </a:pPr>
                <a:r>
                  <a:rPr lang="zh-CN" altLang="en-US" sz="2200" b="1">
                    <a:latin typeface="Times New Roman" pitchFamily="18" charset="0"/>
                  </a:rPr>
                  <a:t>块</a:t>
                </a:r>
              </a:p>
            </p:txBody>
          </p:sp>
        </p:grpSp>
        <p:cxnSp>
          <p:nvCxnSpPr>
            <p:cNvPr id="125966" name="直接箭头连接符 9"/>
            <p:cNvCxnSpPr>
              <a:cxnSpLocks noChangeShapeType="1"/>
            </p:cNvCxnSpPr>
            <p:nvPr/>
          </p:nvCxnSpPr>
          <p:spPr bwMode="auto">
            <a:xfrm>
              <a:off x="1187624" y="2211673"/>
              <a:ext cx="5027524" cy="0"/>
            </a:xfrm>
            <a:prstGeom prst="straightConnector1">
              <a:avLst/>
            </a:prstGeom>
            <a:noFill/>
            <a:ln w="25400">
              <a:solidFill>
                <a:schemeClr val="tx1"/>
              </a:solidFill>
              <a:round/>
              <a:headEnd type="arrow" w="med" len="med"/>
              <a:tailEnd type="arrow" w="med" len="med"/>
            </a:ln>
          </p:spPr>
        </p:cxnSp>
      </p:grpSp>
      <p:sp>
        <p:nvSpPr>
          <p:cNvPr id="125963" name="TextBox 23"/>
          <p:cNvSpPr txBox="1">
            <a:spLocks noChangeArrowheads="1"/>
          </p:cNvSpPr>
          <p:nvPr/>
        </p:nvSpPr>
        <p:spPr bwMode="auto">
          <a:xfrm>
            <a:off x="179388" y="3573463"/>
            <a:ext cx="752475" cy="430212"/>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200" b="1"/>
              <a:t>用户</a:t>
            </a:r>
          </a:p>
        </p:txBody>
      </p:sp>
      <p:sp>
        <p:nvSpPr>
          <p:cNvPr id="125964" name="TextBox 24"/>
          <p:cNvSpPr txBox="1">
            <a:spLocks noChangeArrowheads="1"/>
          </p:cNvSpPr>
          <p:nvPr/>
        </p:nvSpPr>
        <p:spPr bwMode="auto">
          <a:xfrm>
            <a:off x="7256463" y="3716338"/>
            <a:ext cx="1887537" cy="430212"/>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200" b="1"/>
              <a:t>数据库服务器</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bwMode="auto">
          <a:xfrm>
            <a:off x="457200" y="-36513"/>
            <a:ext cx="8229600" cy="1135063"/>
          </a:xfrm>
          <a:prstGeom prst="rect">
            <a:avLst/>
          </a:prstGeom>
          <a:noFill/>
          <a:ln w="9525">
            <a:noFill/>
            <a:miter lim="800000"/>
            <a:headEnd/>
            <a:tailEnd/>
          </a:ln>
        </p:spPr>
        <p:txBody>
          <a:bodyPr anchor="ctr"/>
          <a:lstStyle/>
          <a:p>
            <a:pPr algn="ctr" eaLnBrk="1" hangingPunct="1">
              <a:defRPr/>
            </a:pPr>
            <a:r>
              <a:rPr lang="zh-CN" sz="3600" b="1" kern="0">
                <a:solidFill>
                  <a:schemeClr val="bg1"/>
                </a:solidFill>
                <a:latin typeface="+mj-lt"/>
                <a:ea typeface="+mj-ea"/>
                <a:cs typeface="+mj-cs"/>
              </a:rPr>
              <a:t>数据加密（续）</a:t>
            </a:r>
            <a:endParaRPr lang="zh-CN" sz="3600" b="1" kern="0" dirty="0">
              <a:solidFill>
                <a:schemeClr val="bg1"/>
              </a:solidFill>
              <a:latin typeface="+mj-lt"/>
              <a:ea typeface="+mj-ea"/>
              <a:cs typeface="+mj-cs"/>
            </a:endParaRPr>
          </a:p>
        </p:txBody>
      </p:sp>
      <p:sp>
        <p:nvSpPr>
          <p:cNvPr id="4" name="内容占位符 2"/>
          <p:cNvSpPr txBox="1">
            <a:spLocks/>
          </p:cNvSpPr>
          <p:nvPr/>
        </p:nvSpPr>
        <p:spPr bwMode="auto">
          <a:xfrm>
            <a:off x="457200" y="1098550"/>
            <a:ext cx="8229600" cy="4953000"/>
          </a:xfrm>
          <a:prstGeom prst="rect">
            <a:avLst/>
          </a:prstGeom>
          <a:noFill/>
          <a:ln w="9525">
            <a:noFill/>
            <a:miter lim="800000"/>
            <a:headEnd/>
            <a:tailEnd/>
          </a:ln>
        </p:spPr>
        <p:txBody>
          <a:bodyPr/>
          <a:lstStyle/>
          <a:p>
            <a:pPr marL="342900" indent="-342900" eaLnBrk="1" hangingPunct="1">
              <a:lnSpc>
                <a:spcPct val="150000"/>
              </a:lnSpc>
              <a:spcBef>
                <a:spcPts val="0"/>
              </a:spcBef>
              <a:buSzPct val="100000"/>
              <a:buFont typeface="Arial" panose="020B0604020202020204" pitchFamily="34" charset="0"/>
              <a:buNone/>
              <a:defRPr/>
            </a:pPr>
            <a:r>
              <a:rPr lang="zh-CN" altLang="zh-CN" sz="2800" b="1" dirty="0"/>
              <a:t>基于安全套接层协议</a:t>
            </a:r>
            <a:r>
              <a:rPr lang="en-US" altLang="zh-CN" sz="2800" b="1" dirty="0"/>
              <a:t>SSL</a:t>
            </a:r>
            <a:r>
              <a:rPr lang="zh-CN" altLang="en-US" sz="2800" b="1" dirty="0"/>
              <a:t>传输方案的实现思路：</a:t>
            </a:r>
            <a:endParaRPr lang="en-US" sz="2800" b="1" kern="0" dirty="0">
              <a:latin typeface="+mn-lt"/>
              <a:ea typeface="+mn-ea"/>
            </a:endParaRPr>
          </a:p>
          <a:p>
            <a:pPr marL="857250" lvl="1" indent="-457200">
              <a:lnSpc>
                <a:spcPct val="150000"/>
              </a:lnSpc>
              <a:spcBef>
                <a:spcPts val="0"/>
              </a:spcBef>
              <a:buSzPct val="85000"/>
              <a:buFont typeface="Arial" panose="020B0604020202020204" pitchFamily="34" charset="0"/>
              <a:buNone/>
              <a:defRPr/>
            </a:pPr>
            <a:r>
              <a:rPr lang="zh-CN" altLang="en-US" sz="2400" b="1" dirty="0"/>
              <a:t>（</a:t>
            </a:r>
            <a:r>
              <a:rPr lang="en-US" altLang="zh-CN" sz="2400" b="1" dirty="0"/>
              <a:t>1</a:t>
            </a:r>
            <a:r>
              <a:rPr lang="zh-CN" altLang="en-US" sz="2400" b="1" dirty="0"/>
              <a:t>）</a:t>
            </a:r>
            <a:r>
              <a:rPr lang="zh-CN" altLang="zh-CN" sz="2400" b="1" dirty="0"/>
              <a:t>确认通信双方端点的可靠性</a:t>
            </a:r>
            <a:endParaRPr lang="en-US" altLang="zh-CN" sz="2400" b="1" kern="0" dirty="0">
              <a:latin typeface="宋体" pitchFamily="2" charset="-122"/>
              <a:ea typeface="+mn-ea"/>
            </a:endParaRPr>
          </a:p>
          <a:p>
            <a:pPr marL="1257300" lvl="2" indent="-457200">
              <a:lnSpc>
                <a:spcPct val="150000"/>
              </a:lnSpc>
              <a:spcBef>
                <a:spcPts val="0"/>
              </a:spcBef>
              <a:buSzPct val="87000"/>
              <a:buFont typeface="Wingdings" pitchFamily="2" charset="2"/>
              <a:buChar char="l"/>
              <a:defRPr/>
            </a:pPr>
            <a:r>
              <a:rPr lang="zh-CN" altLang="en-US" sz="2200" b="1" dirty="0"/>
              <a:t>采用</a:t>
            </a:r>
            <a:r>
              <a:rPr lang="zh-CN" altLang="zh-CN" sz="2200" b="1" dirty="0"/>
              <a:t>基于</a:t>
            </a:r>
            <a:r>
              <a:rPr lang="zh-CN" altLang="zh-CN" sz="2200" b="1" dirty="0">
                <a:solidFill>
                  <a:srgbClr val="FF00FF"/>
                </a:solidFill>
              </a:rPr>
              <a:t>数字证书</a:t>
            </a:r>
            <a:r>
              <a:rPr lang="zh-CN" altLang="zh-CN" sz="2200" b="1" dirty="0"/>
              <a:t>的服务器和客户端认证方式</a:t>
            </a:r>
            <a:endParaRPr lang="en-US" altLang="zh-CN" sz="2200" b="1" dirty="0"/>
          </a:p>
          <a:p>
            <a:pPr marL="1257300" lvl="2" indent="-457200">
              <a:lnSpc>
                <a:spcPct val="150000"/>
              </a:lnSpc>
              <a:spcBef>
                <a:spcPts val="0"/>
              </a:spcBef>
              <a:buSzPct val="87000"/>
              <a:buFont typeface="Wingdings" pitchFamily="2" charset="2"/>
              <a:buChar char="l"/>
              <a:defRPr/>
            </a:pPr>
            <a:r>
              <a:rPr lang="zh-CN" altLang="zh-CN" sz="2200" b="1" dirty="0"/>
              <a:t>通信时均首先向对方提供己方证书，然后使用本地的</a:t>
            </a:r>
            <a:r>
              <a:rPr lang="en-US" altLang="zh-CN" sz="2200" b="1" dirty="0"/>
              <a:t>CA </a:t>
            </a:r>
            <a:r>
              <a:rPr lang="zh-CN" altLang="zh-CN" sz="2200" b="1" dirty="0"/>
              <a:t>信任列表和证书撤销列表对接收到的对方证书进行验证</a:t>
            </a:r>
            <a:endParaRPr lang="en-US" altLang="zh-CN" sz="2200" b="1" kern="0" dirty="0">
              <a:latin typeface="宋体" pitchFamily="2" charset="-122"/>
              <a:ea typeface="+mn-ea"/>
            </a:endParaRPr>
          </a:p>
          <a:p>
            <a:pPr marL="857250" lvl="1" indent="-457200">
              <a:lnSpc>
                <a:spcPct val="150000"/>
              </a:lnSpc>
              <a:spcBef>
                <a:spcPts val="0"/>
              </a:spcBef>
              <a:buSzPct val="85000"/>
              <a:buFont typeface="Arial" panose="020B0604020202020204" pitchFamily="34" charset="0"/>
              <a:buNone/>
              <a:defRPr/>
            </a:pPr>
            <a:r>
              <a:rPr lang="zh-CN" altLang="en-US" sz="2400" b="1" dirty="0"/>
              <a:t>（</a:t>
            </a:r>
            <a:r>
              <a:rPr lang="en-US" altLang="zh-CN" sz="2400" b="1" dirty="0"/>
              <a:t>2</a:t>
            </a:r>
            <a:r>
              <a:rPr lang="zh-CN" altLang="en-US" sz="2400" b="1" dirty="0"/>
              <a:t>）</a:t>
            </a:r>
            <a:r>
              <a:rPr lang="zh-CN" altLang="zh-CN" sz="2400" b="1" dirty="0"/>
              <a:t>协商加密算法和密钥</a:t>
            </a:r>
            <a:endParaRPr lang="en-US" altLang="zh-CN" sz="2400" b="1" kern="0" dirty="0">
              <a:latin typeface="宋体" pitchFamily="2" charset="-122"/>
              <a:ea typeface="+mn-ea"/>
            </a:endParaRPr>
          </a:p>
          <a:p>
            <a:pPr marL="1257300" lvl="2" indent="-457200">
              <a:lnSpc>
                <a:spcPct val="150000"/>
              </a:lnSpc>
              <a:spcBef>
                <a:spcPts val="0"/>
              </a:spcBef>
              <a:buSzPct val="87000"/>
              <a:buFont typeface="Wingdings" pitchFamily="2" charset="2"/>
              <a:buChar char="l"/>
              <a:defRPr/>
            </a:pPr>
            <a:r>
              <a:rPr lang="zh-CN" altLang="zh-CN" sz="2200" b="1" dirty="0"/>
              <a:t>确认双方端点的可靠性后，通信双方协商本次会话的加密算法与密钥</a:t>
            </a:r>
            <a:endParaRPr lang="en-US" altLang="zh-CN" sz="2200" b="1" kern="0" dirty="0">
              <a:latin typeface="+mn-lt"/>
              <a:ea typeface="+mn-ea"/>
            </a:endParaRPr>
          </a:p>
          <a:p>
            <a:pPr marL="1257300" lvl="2" indent="-457200">
              <a:spcBef>
                <a:spcPts val="0"/>
              </a:spcBef>
              <a:buFont typeface="Wingdings" pitchFamily="2" charset="2"/>
              <a:buChar char="Ø"/>
              <a:defRPr/>
            </a:pPr>
            <a:endParaRPr lang="en-US" sz="2000" b="1" kern="0" dirty="0">
              <a:latin typeface="宋体" pitchFamily="2" charset="-122"/>
              <a:ea typeface="+mn-ea"/>
            </a:endParaRPr>
          </a:p>
          <a:p>
            <a:pPr marL="1257300" lvl="2" indent="-457200">
              <a:spcBef>
                <a:spcPts val="0"/>
              </a:spcBef>
              <a:buFont typeface="Wingdings" pitchFamily="2" charset="2"/>
              <a:buChar char="Ø"/>
              <a:defRPr/>
            </a:pPr>
            <a:endParaRPr lang="en-US" sz="1600" b="1" kern="0" dirty="0">
              <a:latin typeface="宋体" pitchFamily="2" charset="-122"/>
              <a:ea typeface="+mn-ea"/>
            </a:endParaRPr>
          </a:p>
          <a:p>
            <a:pPr marL="1257300" lvl="2" indent="-457200">
              <a:spcBef>
                <a:spcPts val="0"/>
              </a:spcBef>
              <a:buFont typeface="Wingdings" pitchFamily="2" charset="2"/>
              <a:buChar char="Ø"/>
              <a:defRPr/>
            </a:pPr>
            <a:endParaRPr lang="zh-CN" altLang="en-US" sz="1600" b="1" kern="0" dirty="0">
              <a:latin typeface="宋体" pitchFamily="2" charset="-122"/>
              <a:ea typeface="+mn-ea"/>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bwMode="auto">
          <a:xfrm>
            <a:off x="457200" y="-36513"/>
            <a:ext cx="8229600" cy="1135063"/>
          </a:xfrm>
          <a:prstGeom prst="rect">
            <a:avLst/>
          </a:prstGeom>
          <a:noFill/>
          <a:ln w="9525">
            <a:noFill/>
            <a:miter lim="800000"/>
            <a:headEnd/>
            <a:tailEnd/>
          </a:ln>
        </p:spPr>
        <p:txBody>
          <a:bodyPr anchor="ctr"/>
          <a:lstStyle/>
          <a:p>
            <a:pPr algn="ctr" eaLnBrk="1" hangingPunct="1">
              <a:defRPr/>
            </a:pPr>
            <a:r>
              <a:rPr lang="zh-CN" sz="3600" b="1" kern="0">
                <a:solidFill>
                  <a:schemeClr val="bg1"/>
                </a:solidFill>
                <a:latin typeface="+mj-lt"/>
                <a:ea typeface="+mj-ea"/>
                <a:cs typeface="+mj-cs"/>
              </a:rPr>
              <a:t>数据加密（续）</a:t>
            </a:r>
            <a:endParaRPr lang="zh-CN" sz="3600" b="1" kern="0" dirty="0">
              <a:solidFill>
                <a:schemeClr val="bg1"/>
              </a:solidFill>
              <a:latin typeface="+mj-lt"/>
              <a:ea typeface="+mj-ea"/>
              <a:cs typeface="+mj-cs"/>
            </a:endParaRPr>
          </a:p>
        </p:txBody>
      </p:sp>
      <p:sp>
        <p:nvSpPr>
          <p:cNvPr id="4" name="内容占位符 2"/>
          <p:cNvSpPr txBox="1">
            <a:spLocks/>
          </p:cNvSpPr>
          <p:nvPr/>
        </p:nvSpPr>
        <p:spPr bwMode="auto">
          <a:xfrm>
            <a:off x="457200" y="1098550"/>
            <a:ext cx="8229600" cy="4953000"/>
          </a:xfrm>
          <a:prstGeom prst="rect">
            <a:avLst/>
          </a:prstGeom>
          <a:noFill/>
          <a:ln w="9525">
            <a:noFill/>
            <a:miter lim="800000"/>
            <a:headEnd/>
            <a:tailEnd/>
          </a:ln>
        </p:spPr>
        <p:txBody>
          <a:bodyPr/>
          <a:lstStyle/>
          <a:p>
            <a:pPr marL="857250" lvl="1" indent="-457200">
              <a:lnSpc>
                <a:spcPct val="150000"/>
              </a:lnSpc>
              <a:spcBef>
                <a:spcPts val="0"/>
              </a:spcBef>
              <a:buSzPct val="85000"/>
              <a:buFont typeface="Arial" panose="020B0604020202020204" pitchFamily="34" charset="0"/>
              <a:buNone/>
              <a:defRPr/>
            </a:pPr>
            <a:endParaRPr lang="en-US" altLang="zh-CN" sz="2400" b="1" dirty="0"/>
          </a:p>
          <a:p>
            <a:pPr marL="857250" lvl="1" indent="-457200">
              <a:lnSpc>
                <a:spcPct val="150000"/>
              </a:lnSpc>
              <a:spcBef>
                <a:spcPts val="0"/>
              </a:spcBef>
              <a:buSzPct val="85000"/>
              <a:buFont typeface="Arial" panose="020B0604020202020204" pitchFamily="34" charset="0"/>
              <a:buNone/>
              <a:defRPr/>
            </a:pPr>
            <a:r>
              <a:rPr lang="zh-CN" altLang="en-US" sz="2400" b="1" dirty="0"/>
              <a:t>（</a:t>
            </a:r>
            <a:r>
              <a:rPr lang="en-US" altLang="zh-CN" sz="2400" b="1" dirty="0"/>
              <a:t>3</a:t>
            </a:r>
            <a:r>
              <a:rPr lang="zh-CN" altLang="en-US" sz="2400" b="1" dirty="0"/>
              <a:t>）</a:t>
            </a:r>
            <a:r>
              <a:rPr lang="zh-CN" altLang="zh-CN" sz="2400" b="1" dirty="0"/>
              <a:t>可信数据传输</a:t>
            </a:r>
            <a:endParaRPr lang="en-US" altLang="zh-CN" sz="2400" b="1" dirty="0"/>
          </a:p>
          <a:p>
            <a:pPr marL="1314450" lvl="2" indent="-457200">
              <a:lnSpc>
                <a:spcPct val="150000"/>
              </a:lnSpc>
              <a:spcBef>
                <a:spcPts val="0"/>
              </a:spcBef>
              <a:buSzPct val="87000"/>
              <a:buFont typeface="Wingdings" pitchFamily="2" charset="2"/>
              <a:buChar char="l"/>
              <a:defRPr/>
            </a:pPr>
            <a:r>
              <a:rPr lang="zh-CN" altLang="zh-CN" sz="2200" b="1" dirty="0"/>
              <a:t>业务数据在被发送之前将被用某一组特定的密钥进行加密和消息摘要计算，以</a:t>
            </a:r>
            <a:r>
              <a:rPr lang="zh-CN" altLang="zh-CN" sz="2200" b="1" dirty="0">
                <a:solidFill>
                  <a:srgbClr val="FF00FF"/>
                </a:solidFill>
              </a:rPr>
              <a:t>密文</a:t>
            </a:r>
            <a:r>
              <a:rPr lang="zh-CN" altLang="zh-CN" sz="2200" b="1" dirty="0"/>
              <a:t>形式在网络上传输</a:t>
            </a:r>
            <a:endParaRPr lang="en-US" altLang="zh-CN" sz="2200" b="1" dirty="0"/>
          </a:p>
          <a:p>
            <a:pPr marL="1314450" lvl="2" indent="-457200">
              <a:lnSpc>
                <a:spcPct val="150000"/>
              </a:lnSpc>
              <a:spcBef>
                <a:spcPts val="0"/>
              </a:spcBef>
              <a:buSzPct val="87000"/>
              <a:buFont typeface="Wingdings" pitchFamily="2" charset="2"/>
              <a:buChar char="l"/>
              <a:defRPr/>
            </a:pPr>
            <a:r>
              <a:rPr lang="zh-CN" altLang="zh-CN" sz="2200" b="1" dirty="0"/>
              <a:t>当业务数据被接收的时候，需用相同一组特定的密钥进行解密和摘要计算</a:t>
            </a:r>
            <a:endParaRPr lang="en-US" altLang="zh-CN" sz="2200" b="1" dirty="0"/>
          </a:p>
          <a:p>
            <a:pPr marL="1257300" lvl="2" indent="-457200">
              <a:spcBef>
                <a:spcPts val="0"/>
              </a:spcBef>
              <a:buFont typeface="Wingdings" pitchFamily="2" charset="2"/>
              <a:buChar char="Ø"/>
              <a:defRPr/>
            </a:pPr>
            <a:endParaRPr lang="en-US" sz="2000" b="1" kern="0" dirty="0">
              <a:latin typeface="宋体" pitchFamily="2" charset="-122"/>
              <a:ea typeface="+mn-ea"/>
            </a:endParaRPr>
          </a:p>
          <a:p>
            <a:pPr marL="1257300" lvl="2" indent="-457200">
              <a:spcBef>
                <a:spcPts val="0"/>
              </a:spcBef>
              <a:buFont typeface="Wingdings" pitchFamily="2" charset="2"/>
              <a:buChar char="Ø"/>
              <a:defRPr/>
            </a:pPr>
            <a:endParaRPr lang="en-US" sz="1600" b="1" kern="0" dirty="0">
              <a:latin typeface="宋体" pitchFamily="2" charset="-122"/>
              <a:ea typeface="+mn-ea"/>
            </a:endParaRPr>
          </a:p>
          <a:p>
            <a:pPr marL="1257300" lvl="2" indent="-457200">
              <a:spcBef>
                <a:spcPts val="0"/>
              </a:spcBef>
              <a:buFont typeface="Wingdings" pitchFamily="2" charset="2"/>
              <a:buChar char="Ø"/>
              <a:defRPr/>
            </a:pPr>
            <a:endParaRPr lang="zh-CN" altLang="en-US" sz="1600" b="1" kern="0" dirty="0">
              <a:latin typeface="宋体" pitchFamily="2" charset="-122"/>
              <a:ea typeface="+mn-ea"/>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29027" name="Rectangle 2"/>
          <p:cNvSpPr>
            <a:spLocks noGrp="1" noChangeArrowheads="1"/>
          </p:cNvSpPr>
          <p:nvPr>
            <p:ph type="title" idx="4294967295"/>
          </p:nvPr>
        </p:nvSpPr>
        <p:spPr/>
        <p:txBody>
          <a:bodyPr/>
          <a:lstStyle/>
          <a:p>
            <a:pPr eaLnBrk="1" hangingPunct="1"/>
            <a:r>
              <a:rPr lang="zh-CN" altLang="zh-CN" sz="3600" smtClean="0"/>
              <a:t>第四章  数据库安全性</a:t>
            </a:r>
          </a:p>
        </p:txBody>
      </p:sp>
      <p:sp>
        <p:nvSpPr>
          <p:cNvPr id="129028" name="Rectangle 3"/>
          <p:cNvSpPr>
            <a:spLocks noGrp="1" noChangeArrowheads="1"/>
          </p:cNvSpPr>
          <p:nvPr>
            <p:ph type="body" idx="4294967295"/>
          </p:nvPr>
        </p:nvSpPr>
        <p:spPr>
          <a:xfrm>
            <a:off x="735013" y="1412875"/>
            <a:ext cx="8229600" cy="4495800"/>
          </a:xfrm>
        </p:spPr>
        <p:txBody>
          <a:bodyPr/>
          <a:lstStyle/>
          <a:p>
            <a:pPr algn="just" eaLnBrk="1" hangingPunct="1">
              <a:lnSpc>
                <a:spcPct val="130000"/>
              </a:lnSpc>
              <a:buFont typeface="Wingdings" pitchFamily="2" charset="2"/>
              <a:buNone/>
            </a:pPr>
            <a:r>
              <a:rPr lang="en-US" altLang="zh-CN" smtClean="0"/>
              <a:t>4.1  </a:t>
            </a:r>
            <a:r>
              <a:rPr lang="zh-CN" altLang="en-US" smtClean="0"/>
              <a:t>计算机安全性概述</a:t>
            </a:r>
          </a:p>
          <a:p>
            <a:pPr algn="just" eaLnBrk="1" hangingPunct="1">
              <a:lnSpc>
                <a:spcPct val="130000"/>
              </a:lnSpc>
              <a:buFont typeface="Wingdings" pitchFamily="2" charset="2"/>
              <a:buNone/>
            </a:pPr>
            <a:r>
              <a:rPr lang="en-US" altLang="zh-CN" smtClean="0"/>
              <a:t>4.2  </a:t>
            </a:r>
            <a:r>
              <a:rPr lang="zh-CN" altLang="en-US" smtClean="0"/>
              <a:t>数据库安全性控制</a:t>
            </a:r>
          </a:p>
          <a:p>
            <a:pPr algn="just" eaLnBrk="1" hangingPunct="1">
              <a:lnSpc>
                <a:spcPct val="130000"/>
              </a:lnSpc>
              <a:buFont typeface="Wingdings" pitchFamily="2" charset="2"/>
              <a:buNone/>
            </a:pPr>
            <a:r>
              <a:rPr lang="en-US" altLang="zh-CN" smtClean="0"/>
              <a:t>4.3  </a:t>
            </a:r>
            <a:r>
              <a:rPr lang="zh-CN" altLang="en-US" smtClean="0"/>
              <a:t>视图机制</a:t>
            </a:r>
          </a:p>
          <a:p>
            <a:pPr algn="just" eaLnBrk="1" hangingPunct="1">
              <a:lnSpc>
                <a:spcPct val="130000"/>
              </a:lnSpc>
              <a:buFont typeface="Wingdings" pitchFamily="2" charset="2"/>
              <a:buNone/>
            </a:pPr>
            <a:r>
              <a:rPr lang="en-US" altLang="zh-CN" smtClean="0"/>
              <a:t>4.4  </a:t>
            </a:r>
            <a:r>
              <a:rPr lang="zh-CN" altLang="en-US" smtClean="0"/>
              <a:t>审计（</a:t>
            </a:r>
            <a:r>
              <a:rPr lang="en-US" altLang="zh-CN" smtClean="0"/>
              <a:t>Audit</a:t>
            </a:r>
            <a:r>
              <a:rPr lang="zh-CN" altLang="en-US" smtClean="0"/>
              <a:t>）</a:t>
            </a:r>
          </a:p>
          <a:p>
            <a:pPr algn="just" eaLnBrk="1" hangingPunct="1">
              <a:lnSpc>
                <a:spcPct val="130000"/>
              </a:lnSpc>
              <a:buFont typeface="Wingdings" pitchFamily="2" charset="2"/>
              <a:buNone/>
            </a:pPr>
            <a:r>
              <a:rPr lang="en-US" altLang="zh-CN" smtClean="0"/>
              <a:t>4.5  </a:t>
            </a:r>
            <a:r>
              <a:rPr lang="zh-CN" altLang="en-US" smtClean="0"/>
              <a:t>数据加密</a:t>
            </a:r>
          </a:p>
          <a:p>
            <a:pPr algn="just" eaLnBrk="1" hangingPunct="1">
              <a:lnSpc>
                <a:spcPct val="130000"/>
              </a:lnSpc>
              <a:buFont typeface="Wingdings" pitchFamily="2" charset="2"/>
              <a:buNone/>
            </a:pPr>
            <a:r>
              <a:rPr lang="en-US" altLang="zh-CN" smtClean="0">
                <a:solidFill>
                  <a:srgbClr val="3333FF"/>
                </a:solidFill>
              </a:rPr>
              <a:t>4.6  </a:t>
            </a:r>
            <a:r>
              <a:rPr lang="zh-CN" altLang="en-US" smtClean="0">
                <a:solidFill>
                  <a:srgbClr val="3333FF"/>
                </a:solidFill>
              </a:rPr>
              <a:t>其他安全性保护</a:t>
            </a:r>
          </a:p>
          <a:p>
            <a:pPr algn="just" eaLnBrk="1" hangingPunct="1">
              <a:lnSpc>
                <a:spcPct val="130000"/>
              </a:lnSpc>
              <a:buFont typeface="Wingdings" pitchFamily="2" charset="2"/>
              <a:buNone/>
            </a:pPr>
            <a:r>
              <a:rPr lang="en-US" altLang="zh-CN" smtClean="0"/>
              <a:t>4.7  </a:t>
            </a:r>
            <a:r>
              <a:rPr lang="zh-CN" altLang="en-US" smtClean="0"/>
              <a:t>小结</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5363" name="Rectangle 2"/>
          <p:cNvSpPr>
            <a:spLocks noGrp="1" noChangeArrowheads="1"/>
          </p:cNvSpPr>
          <p:nvPr>
            <p:ph type="title" idx="4294967295"/>
          </p:nvPr>
        </p:nvSpPr>
        <p:spPr/>
        <p:txBody>
          <a:bodyPr/>
          <a:lstStyle/>
          <a:p>
            <a:pPr eaLnBrk="1" hangingPunct="1"/>
            <a:r>
              <a:rPr lang="en-US" altLang="zh-CN" sz="3600" smtClean="0"/>
              <a:t>4.1  </a:t>
            </a:r>
            <a:r>
              <a:rPr lang="zh-CN" altLang="en-US" sz="3600" smtClean="0"/>
              <a:t>数据库安全性概述</a:t>
            </a:r>
          </a:p>
        </p:txBody>
      </p:sp>
      <p:sp>
        <p:nvSpPr>
          <p:cNvPr id="15364" name="Rectangle 3"/>
          <p:cNvSpPr>
            <a:spLocks noGrp="1" noChangeArrowheads="1"/>
          </p:cNvSpPr>
          <p:nvPr>
            <p:ph type="body" idx="4294967295"/>
          </p:nvPr>
        </p:nvSpPr>
        <p:spPr>
          <a:xfrm>
            <a:off x="735013" y="1339850"/>
            <a:ext cx="8229600" cy="4854575"/>
          </a:xfrm>
        </p:spPr>
        <p:txBody>
          <a:bodyPr/>
          <a:lstStyle/>
          <a:p>
            <a:pPr eaLnBrk="1" hangingPunct="1">
              <a:lnSpc>
                <a:spcPct val="210000"/>
              </a:lnSpc>
              <a:buFont typeface="Wingdings" pitchFamily="2" charset="2"/>
              <a:buNone/>
            </a:pPr>
            <a:r>
              <a:rPr lang="en-US" altLang="zh-CN" smtClean="0">
                <a:solidFill>
                  <a:srgbClr val="00B050"/>
                </a:solidFill>
              </a:rPr>
              <a:t>4.1.1  </a:t>
            </a:r>
            <a:r>
              <a:rPr lang="zh-CN" altLang="en-US" smtClean="0">
                <a:solidFill>
                  <a:srgbClr val="00B050"/>
                </a:solidFill>
              </a:rPr>
              <a:t>数据库的不安全因素</a:t>
            </a:r>
          </a:p>
          <a:p>
            <a:pPr eaLnBrk="1" hangingPunct="1">
              <a:lnSpc>
                <a:spcPct val="210000"/>
              </a:lnSpc>
              <a:buFont typeface="Wingdings" pitchFamily="2" charset="2"/>
              <a:buNone/>
            </a:pPr>
            <a:r>
              <a:rPr lang="en-US" altLang="zh-CN" smtClean="0"/>
              <a:t>4.1.2  </a:t>
            </a:r>
            <a:r>
              <a:rPr lang="zh-CN" altLang="en-US" smtClean="0"/>
              <a:t>安全标准简介</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30051" name="Rectangle 2"/>
          <p:cNvSpPr>
            <a:spLocks noGrp="1" noChangeArrowheads="1"/>
          </p:cNvSpPr>
          <p:nvPr>
            <p:ph type="title" idx="4294967295"/>
          </p:nvPr>
        </p:nvSpPr>
        <p:spPr/>
        <p:txBody>
          <a:bodyPr/>
          <a:lstStyle/>
          <a:p>
            <a:pPr eaLnBrk="1" hangingPunct="1"/>
            <a:r>
              <a:rPr lang="en-US" altLang="zh-CN" sz="3600" smtClean="0"/>
              <a:t>4.6  </a:t>
            </a:r>
            <a:r>
              <a:rPr lang="zh-CN" altLang="en-US" sz="3600" smtClean="0"/>
              <a:t>其他安全性保护</a:t>
            </a:r>
          </a:p>
        </p:txBody>
      </p:sp>
      <p:sp>
        <p:nvSpPr>
          <p:cNvPr id="130052" name="Rectangle 3"/>
          <p:cNvSpPr>
            <a:spLocks noGrp="1" noChangeArrowheads="1"/>
          </p:cNvSpPr>
          <p:nvPr>
            <p:ph type="body" idx="4294967295"/>
          </p:nvPr>
        </p:nvSpPr>
        <p:spPr>
          <a:xfrm>
            <a:off x="457200" y="1098550"/>
            <a:ext cx="8229600" cy="5499100"/>
          </a:xfrm>
        </p:spPr>
        <p:txBody>
          <a:bodyPr/>
          <a:lstStyle/>
          <a:p>
            <a:pPr eaLnBrk="1" hangingPunct="1">
              <a:lnSpc>
                <a:spcPct val="120000"/>
              </a:lnSpc>
              <a:spcBef>
                <a:spcPct val="0"/>
              </a:spcBef>
            </a:pPr>
            <a:r>
              <a:rPr lang="zh-CN" altLang="en-US" smtClean="0"/>
              <a:t>推理控制</a:t>
            </a:r>
          </a:p>
          <a:p>
            <a:pPr lvl="1" eaLnBrk="1" hangingPunct="1">
              <a:lnSpc>
                <a:spcPct val="120000"/>
              </a:lnSpc>
              <a:spcBef>
                <a:spcPct val="0"/>
              </a:spcBef>
            </a:pPr>
            <a:r>
              <a:rPr lang="zh-CN" altLang="en-US" smtClean="0"/>
              <a:t>处理强制存取控制未解决的问题</a:t>
            </a:r>
          </a:p>
          <a:p>
            <a:pPr lvl="1" eaLnBrk="1" hangingPunct="1">
              <a:lnSpc>
                <a:spcPct val="120000"/>
              </a:lnSpc>
              <a:spcBef>
                <a:spcPct val="0"/>
              </a:spcBef>
            </a:pPr>
            <a:r>
              <a:rPr lang="zh-CN" altLang="en-US" smtClean="0"/>
              <a:t>避免用户利用能够访问的数据推知更高密级的数据</a:t>
            </a:r>
            <a:endParaRPr lang="en-US" altLang="zh-CN" smtClean="0"/>
          </a:p>
          <a:p>
            <a:pPr lvl="1" eaLnBrk="1" hangingPunct="1">
              <a:lnSpc>
                <a:spcPct val="120000"/>
              </a:lnSpc>
              <a:spcBef>
                <a:spcPct val="0"/>
              </a:spcBef>
            </a:pPr>
            <a:r>
              <a:rPr lang="zh-CN" altLang="en-US" smtClean="0"/>
              <a:t>常用方法</a:t>
            </a:r>
            <a:endParaRPr lang="en-US" altLang="zh-CN" smtClean="0"/>
          </a:p>
          <a:p>
            <a:pPr lvl="2" eaLnBrk="1" hangingPunct="1">
              <a:lnSpc>
                <a:spcPct val="120000"/>
              </a:lnSpc>
              <a:spcBef>
                <a:spcPct val="0"/>
              </a:spcBef>
              <a:buSzPct val="87000"/>
              <a:buFont typeface="Wingdings" pitchFamily="2" charset="2"/>
              <a:buChar char="l"/>
            </a:pPr>
            <a:r>
              <a:rPr lang="zh-CN" altLang="en-US" sz="2200" smtClean="0"/>
              <a:t>基于函数依赖的推理控制</a:t>
            </a:r>
            <a:endParaRPr lang="en-US" altLang="zh-CN" sz="2200" smtClean="0"/>
          </a:p>
          <a:p>
            <a:pPr lvl="2" eaLnBrk="1" hangingPunct="1">
              <a:lnSpc>
                <a:spcPct val="120000"/>
              </a:lnSpc>
              <a:spcBef>
                <a:spcPct val="0"/>
              </a:spcBef>
              <a:buSzPct val="87000"/>
              <a:buFont typeface="Wingdings" pitchFamily="2" charset="2"/>
              <a:buChar char="l"/>
            </a:pPr>
            <a:r>
              <a:rPr lang="zh-CN" altLang="en-US" sz="2200" smtClean="0"/>
              <a:t>基于敏感关联的推理控制</a:t>
            </a:r>
            <a:endParaRPr lang="en-US" altLang="zh-CN" sz="2200" smtClean="0"/>
          </a:p>
          <a:p>
            <a:pPr eaLnBrk="1" hangingPunct="1">
              <a:lnSpc>
                <a:spcPct val="120000"/>
              </a:lnSpc>
              <a:spcBef>
                <a:spcPct val="0"/>
              </a:spcBef>
            </a:pPr>
            <a:r>
              <a:rPr lang="zh-CN" altLang="en-US" smtClean="0"/>
              <a:t>隐蔽信道</a:t>
            </a:r>
            <a:endParaRPr lang="en-US" altLang="zh-CN" smtClean="0"/>
          </a:p>
          <a:p>
            <a:pPr lvl="1" eaLnBrk="1" hangingPunct="1">
              <a:lnSpc>
                <a:spcPct val="120000"/>
              </a:lnSpc>
              <a:spcBef>
                <a:spcPct val="0"/>
              </a:spcBef>
            </a:pPr>
            <a:r>
              <a:rPr lang="zh-CN" altLang="zh-CN" smtClean="0"/>
              <a:t>处理</a:t>
            </a:r>
            <a:r>
              <a:rPr lang="zh-CN" altLang="en-US" smtClean="0"/>
              <a:t>强制存取控制</a:t>
            </a:r>
            <a:r>
              <a:rPr lang="zh-CN" altLang="zh-CN" smtClean="0"/>
              <a:t>未解决的问题</a:t>
            </a:r>
            <a:endParaRPr lang="en-US" altLang="zh-CN" smtClean="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31075" name="Rectangle 2"/>
          <p:cNvSpPr>
            <a:spLocks noGrp="1" noChangeArrowheads="1"/>
          </p:cNvSpPr>
          <p:nvPr>
            <p:ph type="title" idx="4294967295"/>
          </p:nvPr>
        </p:nvSpPr>
        <p:spPr/>
        <p:txBody>
          <a:bodyPr/>
          <a:lstStyle/>
          <a:p>
            <a:pPr eaLnBrk="1" hangingPunct="1"/>
            <a:r>
              <a:rPr lang="zh-CN" altLang="en-US" sz="3600" smtClean="0"/>
              <a:t>其他安全性保护（续）</a:t>
            </a:r>
          </a:p>
        </p:txBody>
      </p:sp>
      <p:sp>
        <p:nvSpPr>
          <p:cNvPr id="131076" name="Rectangle 3"/>
          <p:cNvSpPr>
            <a:spLocks noGrp="1" noChangeArrowheads="1"/>
          </p:cNvSpPr>
          <p:nvPr>
            <p:ph type="body" idx="4294967295"/>
          </p:nvPr>
        </p:nvSpPr>
        <p:spPr>
          <a:xfrm>
            <a:off x="457200" y="1196975"/>
            <a:ext cx="8229600" cy="4895850"/>
          </a:xfrm>
        </p:spPr>
        <p:txBody>
          <a:bodyPr/>
          <a:lstStyle/>
          <a:p>
            <a:pPr eaLnBrk="1" hangingPunct="1">
              <a:lnSpc>
                <a:spcPct val="120000"/>
              </a:lnSpc>
              <a:spcBef>
                <a:spcPct val="0"/>
              </a:spcBef>
            </a:pPr>
            <a:r>
              <a:rPr lang="zh-CN" altLang="en-US" smtClean="0"/>
              <a:t>数据隐私保护</a:t>
            </a:r>
            <a:endParaRPr lang="en-US" altLang="zh-CN" smtClean="0"/>
          </a:p>
          <a:p>
            <a:pPr lvl="1" eaLnBrk="1" hangingPunct="1">
              <a:lnSpc>
                <a:spcPct val="120000"/>
              </a:lnSpc>
              <a:spcBef>
                <a:spcPct val="0"/>
              </a:spcBef>
            </a:pPr>
            <a:r>
              <a:rPr lang="zh-CN" altLang="zh-CN" smtClean="0"/>
              <a:t>描述个人控制其不愿他人知道或他人不便知道的个人数据的能力</a:t>
            </a:r>
            <a:endParaRPr lang="en-US" altLang="zh-CN" smtClean="0"/>
          </a:p>
          <a:p>
            <a:pPr lvl="1" eaLnBrk="1" hangingPunct="1">
              <a:lnSpc>
                <a:spcPct val="120000"/>
              </a:lnSpc>
              <a:spcBef>
                <a:spcPct val="0"/>
              </a:spcBef>
            </a:pPr>
            <a:r>
              <a:rPr lang="zh-CN" altLang="zh-CN" smtClean="0"/>
              <a:t>范围很广</a:t>
            </a:r>
            <a:r>
              <a:rPr lang="zh-CN" altLang="en-US" smtClean="0"/>
              <a:t>：</a:t>
            </a:r>
            <a:r>
              <a:rPr lang="zh-CN" altLang="zh-CN" smtClean="0"/>
              <a:t>数据收集、数据存储、数据处理和数据发布等各个阶段</a:t>
            </a:r>
            <a:endParaRPr lang="zh-CN" altLang="en-US"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32099" name="Rectangle 2"/>
          <p:cNvSpPr>
            <a:spLocks noGrp="1" noChangeArrowheads="1"/>
          </p:cNvSpPr>
          <p:nvPr>
            <p:ph type="title" idx="4294967295"/>
          </p:nvPr>
        </p:nvSpPr>
        <p:spPr/>
        <p:txBody>
          <a:bodyPr/>
          <a:lstStyle/>
          <a:p>
            <a:pPr eaLnBrk="1" hangingPunct="1"/>
            <a:r>
              <a:rPr lang="zh-CN" altLang="zh-CN" sz="3600" smtClean="0"/>
              <a:t>第四章  数据库安全性</a:t>
            </a:r>
          </a:p>
        </p:txBody>
      </p:sp>
      <p:sp>
        <p:nvSpPr>
          <p:cNvPr id="132100" name="Rectangle 3"/>
          <p:cNvSpPr>
            <a:spLocks noGrp="1" noChangeArrowheads="1"/>
          </p:cNvSpPr>
          <p:nvPr>
            <p:ph type="body" idx="4294967295"/>
          </p:nvPr>
        </p:nvSpPr>
        <p:spPr>
          <a:xfrm>
            <a:off x="663575" y="1341438"/>
            <a:ext cx="8229600" cy="4495800"/>
          </a:xfrm>
        </p:spPr>
        <p:txBody>
          <a:bodyPr/>
          <a:lstStyle/>
          <a:p>
            <a:pPr algn="just" eaLnBrk="1" hangingPunct="1">
              <a:lnSpc>
                <a:spcPct val="130000"/>
              </a:lnSpc>
              <a:buFont typeface="Wingdings" pitchFamily="2" charset="2"/>
              <a:buNone/>
            </a:pPr>
            <a:r>
              <a:rPr lang="en-US" altLang="zh-CN" smtClean="0"/>
              <a:t>4.1  </a:t>
            </a:r>
            <a:r>
              <a:rPr lang="zh-CN" altLang="en-US" smtClean="0"/>
              <a:t>数据库安全性概述</a:t>
            </a:r>
          </a:p>
          <a:p>
            <a:pPr algn="just" eaLnBrk="1" hangingPunct="1">
              <a:lnSpc>
                <a:spcPct val="130000"/>
              </a:lnSpc>
              <a:buFont typeface="Wingdings" pitchFamily="2" charset="2"/>
              <a:buNone/>
            </a:pPr>
            <a:r>
              <a:rPr lang="en-US" altLang="zh-CN" smtClean="0"/>
              <a:t>4.2  </a:t>
            </a:r>
            <a:r>
              <a:rPr lang="zh-CN" altLang="en-US" smtClean="0"/>
              <a:t>数据库安全性控制</a:t>
            </a:r>
          </a:p>
          <a:p>
            <a:pPr algn="just" eaLnBrk="1" hangingPunct="1">
              <a:lnSpc>
                <a:spcPct val="130000"/>
              </a:lnSpc>
              <a:buFont typeface="Wingdings" pitchFamily="2" charset="2"/>
              <a:buNone/>
            </a:pPr>
            <a:r>
              <a:rPr lang="en-US" altLang="zh-CN" smtClean="0"/>
              <a:t>4.3  </a:t>
            </a:r>
            <a:r>
              <a:rPr lang="zh-CN" altLang="en-US" smtClean="0"/>
              <a:t>视图机制</a:t>
            </a:r>
          </a:p>
          <a:p>
            <a:pPr algn="just" eaLnBrk="1" hangingPunct="1">
              <a:lnSpc>
                <a:spcPct val="130000"/>
              </a:lnSpc>
              <a:buFont typeface="Wingdings" pitchFamily="2" charset="2"/>
              <a:buNone/>
            </a:pPr>
            <a:r>
              <a:rPr lang="en-US" altLang="zh-CN" smtClean="0"/>
              <a:t>4.4  </a:t>
            </a:r>
            <a:r>
              <a:rPr lang="zh-CN" altLang="en-US" smtClean="0"/>
              <a:t>审计（</a:t>
            </a:r>
            <a:r>
              <a:rPr lang="en-US" altLang="zh-CN" smtClean="0"/>
              <a:t>Audit</a:t>
            </a:r>
            <a:r>
              <a:rPr lang="zh-CN" altLang="en-US" smtClean="0"/>
              <a:t>）</a:t>
            </a:r>
          </a:p>
          <a:p>
            <a:pPr algn="just" eaLnBrk="1" hangingPunct="1">
              <a:lnSpc>
                <a:spcPct val="130000"/>
              </a:lnSpc>
              <a:buFont typeface="Wingdings" pitchFamily="2" charset="2"/>
              <a:buNone/>
            </a:pPr>
            <a:r>
              <a:rPr lang="en-US" altLang="zh-CN" smtClean="0"/>
              <a:t>4.5  </a:t>
            </a:r>
            <a:r>
              <a:rPr lang="zh-CN" altLang="en-US" smtClean="0"/>
              <a:t>数据加密</a:t>
            </a:r>
          </a:p>
          <a:p>
            <a:pPr algn="just" eaLnBrk="1" hangingPunct="1">
              <a:lnSpc>
                <a:spcPct val="130000"/>
              </a:lnSpc>
              <a:buFont typeface="Wingdings" pitchFamily="2" charset="2"/>
              <a:buNone/>
            </a:pPr>
            <a:r>
              <a:rPr lang="en-US" altLang="zh-CN" smtClean="0"/>
              <a:t>4.6  </a:t>
            </a:r>
            <a:r>
              <a:rPr lang="zh-CN" altLang="en-US" smtClean="0"/>
              <a:t>其他安全 性保护</a:t>
            </a:r>
          </a:p>
          <a:p>
            <a:pPr algn="just" eaLnBrk="1" hangingPunct="1">
              <a:lnSpc>
                <a:spcPct val="130000"/>
              </a:lnSpc>
              <a:buFont typeface="Wingdings" pitchFamily="2" charset="2"/>
              <a:buNone/>
            </a:pPr>
            <a:r>
              <a:rPr lang="en-US" altLang="zh-CN" smtClean="0">
                <a:solidFill>
                  <a:schemeClr val="accent2"/>
                </a:solidFill>
              </a:rPr>
              <a:t>4.7  </a:t>
            </a:r>
            <a:r>
              <a:rPr lang="zh-CN" altLang="en-US" smtClean="0">
                <a:solidFill>
                  <a:schemeClr val="accent2"/>
                </a:solidFill>
              </a:rPr>
              <a:t>小结</a:t>
            </a:r>
          </a:p>
          <a:p>
            <a:pPr eaLnBrk="1" hangingPunct="1"/>
            <a:endParaRPr lang="en-US" altLang="zh-CN" smtClean="0">
              <a:solidFill>
                <a:schemeClr val="accent2"/>
              </a:solidFill>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33123" name="Rectangle 2"/>
          <p:cNvSpPr>
            <a:spLocks noGrp="1" noChangeArrowheads="1"/>
          </p:cNvSpPr>
          <p:nvPr>
            <p:ph type="title" idx="4294967295"/>
          </p:nvPr>
        </p:nvSpPr>
        <p:spPr/>
        <p:txBody>
          <a:bodyPr/>
          <a:lstStyle/>
          <a:p>
            <a:pPr eaLnBrk="1" hangingPunct="1"/>
            <a:r>
              <a:rPr lang="en-US" altLang="zh-CN" sz="3600" smtClean="0"/>
              <a:t>4.7 </a:t>
            </a:r>
            <a:r>
              <a:rPr lang="zh-CN" altLang="en-US" sz="3600" smtClean="0"/>
              <a:t>小结</a:t>
            </a:r>
          </a:p>
        </p:txBody>
      </p:sp>
      <p:sp>
        <p:nvSpPr>
          <p:cNvPr id="133124" name="Rectangle 3"/>
          <p:cNvSpPr>
            <a:spLocks noGrp="1" noChangeArrowheads="1"/>
          </p:cNvSpPr>
          <p:nvPr>
            <p:ph type="body" idx="4294967295"/>
          </p:nvPr>
        </p:nvSpPr>
        <p:spPr>
          <a:xfrm>
            <a:off x="684213" y="1268413"/>
            <a:ext cx="7642225" cy="4854575"/>
          </a:xfrm>
        </p:spPr>
        <p:txBody>
          <a:bodyPr/>
          <a:lstStyle/>
          <a:p>
            <a:pPr eaLnBrk="1" hangingPunct="1">
              <a:lnSpc>
                <a:spcPct val="160000"/>
              </a:lnSpc>
              <a:spcBef>
                <a:spcPct val="80000"/>
              </a:spcBef>
            </a:pPr>
            <a:r>
              <a:rPr lang="zh-CN" altLang="en-US" smtClean="0"/>
              <a:t>数据的共享日益加强，数据的安全保密越来越重要。</a:t>
            </a:r>
            <a:endParaRPr lang="en-US" altLang="zh-CN" smtClean="0"/>
          </a:p>
          <a:p>
            <a:pPr eaLnBrk="1" hangingPunct="1">
              <a:lnSpc>
                <a:spcPct val="160000"/>
              </a:lnSpc>
              <a:spcBef>
                <a:spcPct val="80000"/>
              </a:spcBef>
            </a:pPr>
            <a:r>
              <a:rPr lang="zh-CN" altLang="en-US" smtClean="0"/>
              <a:t>数据库管理系统是管理数据的核心，因而其自身必须具有一整套完整而有效的安全性机制。</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34147" name="Rectangle 2"/>
          <p:cNvSpPr>
            <a:spLocks noGrp="1" noChangeArrowheads="1"/>
          </p:cNvSpPr>
          <p:nvPr>
            <p:ph type="title" idx="4294967295"/>
          </p:nvPr>
        </p:nvSpPr>
        <p:spPr/>
        <p:txBody>
          <a:bodyPr/>
          <a:lstStyle/>
          <a:p>
            <a:pPr eaLnBrk="1" hangingPunct="1"/>
            <a:r>
              <a:rPr lang="zh-CN" altLang="zh-CN" sz="3600" smtClean="0"/>
              <a:t>小结（续）</a:t>
            </a:r>
          </a:p>
        </p:txBody>
      </p:sp>
      <p:sp>
        <p:nvSpPr>
          <p:cNvPr id="134148" name="Rectangle 3"/>
          <p:cNvSpPr>
            <a:spLocks noGrp="1" noChangeArrowheads="1"/>
          </p:cNvSpPr>
          <p:nvPr>
            <p:ph type="body" idx="4294967295"/>
          </p:nvPr>
        </p:nvSpPr>
        <p:spPr>
          <a:xfrm>
            <a:off x="395288" y="1343025"/>
            <a:ext cx="8208962" cy="4678363"/>
          </a:xfrm>
        </p:spPr>
        <p:txBody>
          <a:bodyPr/>
          <a:lstStyle/>
          <a:p>
            <a:pPr eaLnBrk="1" hangingPunct="1">
              <a:lnSpc>
                <a:spcPct val="150000"/>
              </a:lnSpc>
            </a:pPr>
            <a:r>
              <a:rPr lang="zh-CN" altLang="en-US" smtClean="0"/>
              <a:t>实现数据库系统安全性的技术和方法</a:t>
            </a:r>
          </a:p>
          <a:p>
            <a:pPr lvl="1" eaLnBrk="1" hangingPunct="1">
              <a:lnSpc>
                <a:spcPct val="150000"/>
              </a:lnSpc>
            </a:pPr>
            <a:r>
              <a:rPr lang="zh-CN" altLang="en-US" smtClean="0"/>
              <a:t>用户身份鉴别</a:t>
            </a:r>
          </a:p>
          <a:p>
            <a:pPr lvl="1" eaLnBrk="1" hangingPunct="1">
              <a:lnSpc>
                <a:spcPct val="150000"/>
              </a:lnSpc>
            </a:pPr>
            <a:r>
              <a:rPr lang="zh-CN" altLang="en-US" smtClean="0"/>
              <a:t>存取控制技术：自主存取控制和强制存取控制</a:t>
            </a:r>
          </a:p>
          <a:p>
            <a:pPr lvl="1" eaLnBrk="1" hangingPunct="1">
              <a:lnSpc>
                <a:spcPct val="150000"/>
              </a:lnSpc>
            </a:pPr>
            <a:r>
              <a:rPr lang="zh-CN" altLang="en-US" smtClean="0"/>
              <a:t>视图技术</a:t>
            </a:r>
          </a:p>
          <a:p>
            <a:pPr lvl="1" eaLnBrk="1" hangingPunct="1">
              <a:lnSpc>
                <a:spcPct val="150000"/>
              </a:lnSpc>
            </a:pPr>
            <a:r>
              <a:rPr lang="zh-CN" altLang="en-US" smtClean="0"/>
              <a:t>审计技术</a:t>
            </a:r>
            <a:endParaRPr lang="en-US" altLang="zh-CN" smtClean="0"/>
          </a:p>
          <a:p>
            <a:pPr lvl="1" eaLnBrk="1" hangingPunct="1">
              <a:lnSpc>
                <a:spcPct val="150000"/>
              </a:lnSpc>
            </a:pPr>
            <a:r>
              <a:rPr lang="zh-CN" altLang="en-US" smtClean="0"/>
              <a:t>数据加密存储和加密传输</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p:cNvSpPr>
            <a:spLocks noGrp="1"/>
          </p:cNvSpPr>
          <p:nvPr>
            <p:ph idx="4294967295"/>
          </p:nvPr>
        </p:nvSpPr>
        <p:spPr>
          <a:xfrm>
            <a:off x="457200" y="1098550"/>
            <a:ext cx="8229600" cy="4854575"/>
          </a:xfrm>
        </p:spPr>
        <p:txBody>
          <a:bodyPr/>
          <a:lstStyle/>
          <a:p>
            <a:pPr eaLnBrk="1" hangingPunct="1">
              <a:lnSpc>
                <a:spcPct val="150000"/>
              </a:lnSpc>
              <a:buFont typeface="Wingdings" pitchFamily="2" charset="2"/>
              <a:buNone/>
            </a:pPr>
            <a:r>
              <a:rPr lang="en-US" altLang="zh-CN" smtClean="0"/>
              <a:t>1.</a:t>
            </a:r>
            <a:r>
              <a:rPr lang="zh-CN" altLang="en-US" smtClean="0"/>
              <a:t>非授权用户对数据库的恶意存取和破坏</a:t>
            </a:r>
            <a:endParaRPr lang="en-US" altLang="zh-CN" smtClean="0"/>
          </a:p>
          <a:p>
            <a:pPr lvl="1" eaLnBrk="1" hangingPunct="1">
              <a:lnSpc>
                <a:spcPct val="150000"/>
              </a:lnSpc>
            </a:pPr>
            <a:r>
              <a:rPr lang="zh-CN" altLang="zh-CN" smtClean="0"/>
              <a:t>一些黑客（</a:t>
            </a:r>
            <a:r>
              <a:rPr lang="en-US" altLang="zh-CN" smtClean="0"/>
              <a:t>Hacker</a:t>
            </a:r>
            <a:r>
              <a:rPr lang="zh-CN" altLang="zh-CN" smtClean="0"/>
              <a:t>）和犯罪分子在用户存取数据库时猎取用户名和用户口令，然后假冒合法用户偷取、修改甚至破坏用户数据。</a:t>
            </a:r>
            <a:endParaRPr lang="en-US" altLang="zh-CN" smtClean="0"/>
          </a:p>
          <a:p>
            <a:pPr lvl="1" eaLnBrk="1" hangingPunct="1">
              <a:lnSpc>
                <a:spcPct val="150000"/>
              </a:lnSpc>
            </a:pPr>
            <a:r>
              <a:rPr lang="zh-CN" altLang="en-US" smtClean="0"/>
              <a:t>数据库管理系统</a:t>
            </a:r>
            <a:r>
              <a:rPr lang="zh-CN" altLang="zh-CN" smtClean="0"/>
              <a:t>提供的安全措施主要包括用户身份鉴别、存取控制和视图等技术。</a:t>
            </a:r>
            <a:endParaRPr lang="en-US" altLang="zh-CN" smtClean="0"/>
          </a:p>
        </p:txBody>
      </p:sp>
      <p:sp>
        <p:nvSpPr>
          <p:cNvPr id="16387" name="页脚占位符 3"/>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6388" name="Rectangle 2"/>
          <p:cNvSpPr>
            <a:spLocks noGrp="1" noChangeArrowheads="1"/>
          </p:cNvSpPr>
          <p:nvPr>
            <p:ph type="title" idx="4294967295"/>
          </p:nvPr>
        </p:nvSpPr>
        <p:spPr/>
        <p:txBody>
          <a:bodyPr/>
          <a:lstStyle/>
          <a:p>
            <a:pPr eaLnBrk="1" hangingPunct="1"/>
            <a:r>
              <a:rPr lang="en-US" altLang="zh-CN" sz="3600" smtClean="0"/>
              <a:t>4.1.1 </a:t>
            </a:r>
            <a:r>
              <a:rPr lang="zh-CN" altLang="en-US" sz="3600" smtClean="0"/>
              <a:t>数据库的不安全因素</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bwMode="auto">
          <a:xfrm>
            <a:off x="457200" y="1098550"/>
            <a:ext cx="8229600" cy="4854575"/>
          </a:xfrm>
          <a:prstGeom prst="rect">
            <a:avLst/>
          </a:prstGeom>
          <a:noFill/>
          <a:ln w="9525">
            <a:noFill/>
            <a:miter lim="800000"/>
            <a:headEnd/>
            <a:tailEnd/>
          </a:ln>
        </p:spPr>
        <p:txBody>
          <a:bodyPr/>
          <a:lstStyle/>
          <a:p>
            <a:pPr marL="342900" indent="-342900" eaLnBrk="1" hangingPunct="1">
              <a:lnSpc>
                <a:spcPct val="150000"/>
              </a:lnSpc>
              <a:spcBef>
                <a:spcPct val="20000"/>
              </a:spcBef>
              <a:buSzPct val="100000"/>
              <a:buFont typeface="Arial" panose="020B0604020202020204" pitchFamily="34" charset="0"/>
              <a:buNone/>
              <a:defRPr/>
            </a:pPr>
            <a:r>
              <a:rPr lang="en-US" altLang="zh-CN" sz="2800" b="1" kern="0" dirty="0">
                <a:latin typeface="+mn-lt"/>
                <a:ea typeface="+mn-ea"/>
              </a:rPr>
              <a:t>2.</a:t>
            </a:r>
            <a:r>
              <a:rPr lang="zh-CN" altLang="en-US" sz="2800" b="1" kern="0" dirty="0">
                <a:latin typeface="+mn-lt"/>
                <a:ea typeface="+mn-ea"/>
              </a:rPr>
              <a:t>数据库中重要或敏感的数据被泄露</a:t>
            </a:r>
            <a:endParaRPr lang="en-US" altLang="zh-CN" sz="2800" b="1" kern="0" dirty="0">
              <a:latin typeface="+mn-lt"/>
              <a:ea typeface="+mn-ea"/>
            </a:endParaRPr>
          </a:p>
          <a:p>
            <a:pPr marL="742950" lvl="1" indent="-285750" eaLnBrk="1" hangingPunct="1">
              <a:lnSpc>
                <a:spcPct val="150000"/>
              </a:lnSpc>
              <a:spcBef>
                <a:spcPct val="20000"/>
              </a:spcBef>
              <a:buSzPct val="100000"/>
              <a:buFont typeface="Wingdings" pitchFamily="2" charset="2"/>
              <a:buChar char="n"/>
              <a:defRPr/>
            </a:pPr>
            <a:r>
              <a:rPr lang="zh-CN" altLang="zh-CN" sz="2400" b="1" kern="0" dirty="0">
                <a:latin typeface="+mn-lt"/>
                <a:ea typeface="+mn-ea"/>
              </a:rPr>
              <a:t>黑客和敌对分子千方百计盗窃数据库中的重要数据，一些机密信息被暴露。</a:t>
            </a:r>
            <a:endParaRPr lang="en-US" altLang="zh-CN" sz="2400" b="1" kern="0" dirty="0">
              <a:latin typeface="+mn-lt"/>
              <a:ea typeface="+mn-ea"/>
            </a:endParaRPr>
          </a:p>
          <a:p>
            <a:pPr marL="742950" lvl="1" indent="-285750" eaLnBrk="1" hangingPunct="1">
              <a:lnSpc>
                <a:spcPct val="150000"/>
              </a:lnSpc>
              <a:spcBef>
                <a:spcPct val="20000"/>
              </a:spcBef>
              <a:buSzPct val="100000"/>
              <a:buFont typeface="Wingdings" pitchFamily="2" charset="2"/>
              <a:buChar char="n"/>
              <a:defRPr/>
            </a:pPr>
            <a:r>
              <a:rPr lang="zh-CN" altLang="en-US" sz="2400" b="1" kern="0" dirty="0">
                <a:latin typeface="+mn-lt"/>
                <a:ea typeface="+mn-ea"/>
              </a:rPr>
              <a:t>数据库管理系统</a:t>
            </a:r>
            <a:r>
              <a:rPr lang="zh-CN" altLang="zh-CN" sz="2400" b="1" kern="0" dirty="0">
                <a:latin typeface="+mn-lt"/>
                <a:ea typeface="+mn-ea"/>
              </a:rPr>
              <a:t>提供的主要技术有强制存取控制、数据加密存储和加密传输</a:t>
            </a:r>
            <a:r>
              <a:rPr lang="zh-CN" altLang="en-US" sz="2400" b="1" kern="0" dirty="0">
                <a:latin typeface="+mn-lt"/>
                <a:ea typeface="+mn-ea"/>
              </a:rPr>
              <a:t>等。</a:t>
            </a:r>
            <a:endParaRPr lang="en-US" altLang="zh-CN" sz="2400" b="1" kern="0" dirty="0">
              <a:latin typeface="+mn-lt"/>
              <a:ea typeface="+mn-ea"/>
            </a:endParaRPr>
          </a:p>
          <a:p>
            <a:pPr marL="742950" lvl="1" indent="-285750" eaLnBrk="1" hangingPunct="1">
              <a:lnSpc>
                <a:spcPct val="150000"/>
              </a:lnSpc>
              <a:spcBef>
                <a:spcPct val="20000"/>
              </a:spcBef>
              <a:buSzPct val="100000"/>
              <a:buFont typeface="Wingdings" pitchFamily="2" charset="2"/>
              <a:buChar char="n"/>
              <a:defRPr/>
            </a:pPr>
            <a:r>
              <a:rPr lang="zh-CN" altLang="zh-CN" sz="2400" b="1" kern="0" dirty="0">
                <a:latin typeface="+mn-lt"/>
                <a:ea typeface="+mn-ea"/>
              </a:rPr>
              <a:t>审计日志分析</a:t>
            </a:r>
            <a:endParaRPr lang="zh-CN" altLang="en-US" sz="2400" b="1" kern="0" dirty="0">
              <a:latin typeface="+mn-lt"/>
              <a:ea typeface="+mn-ea"/>
            </a:endParaRPr>
          </a:p>
        </p:txBody>
      </p:sp>
      <p:sp>
        <p:nvSpPr>
          <p:cNvPr id="17411" name="页脚占位符 3"/>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4" name="Rectangle 2"/>
          <p:cNvSpPr txBox="1">
            <a:spLocks noChangeArrowheads="1"/>
          </p:cNvSpPr>
          <p:nvPr/>
        </p:nvSpPr>
        <p:spPr bwMode="auto">
          <a:xfrm>
            <a:off x="457200" y="-36513"/>
            <a:ext cx="8229600" cy="1135063"/>
          </a:xfrm>
          <a:prstGeom prst="rect">
            <a:avLst/>
          </a:prstGeom>
          <a:noFill/>
          <a:ln w="9525">
            <a:noFill/>
            <a:miter lim="800000"/>
            <a:headEnd/>
            <a:tailEnd/>
          </a:ln>
        </p:spPr>
        <p:txBody>
          <a:bodyPr anchor="ctr"/>
          <a:lstStyle/>
          <a:p>
            <a:pPr algn="ctr" eaLnBrk="1" hangingPunct="1">
              <a:defRPr/>
            </a:pPr>
            <a:r>
              <a:rPr lang="zh-CN" altLang="en-US" sz="3600" b="1" kern="0" dirty="0">
                <a:solidFill>
                  <a:schemeClr val="bg1"/>
                </a:solidFill>
                <a:latin typeface="+mj-lt"/>
                <a:ea typeface="+mj-ea"/>
                <a:cs typeface="+mj-cs"/>
              </a:rPr>
              <a:t>数据库的不安全因素（续）</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95513" y="115888"/>
            <a:ext cx="5743575" cy="646112"/>
          </a:xfrm>
          <a:prstGeom prst="rect">
            <a:avLst/>
          </a:prstGeom>
        </p:spPr>
        <p:txBody>
          <a:bodyPr wrap="none">
            <a:spAutoFit/>
          </a:bodyPr>
          <a:lstStyle/>
          <a:p>
            <a:pPr eaLnBrk="1" hangingPunct="1">
              <a:buFont typeface="Arial" panose="020B0604020202020204" pitchFamily="34" charset="0"/>
              <a:buNone/>
              <a:defRPr/>
            </a:pPr>
            <a:r>
              <a:rPr lang="zh-CN" altLang="en-US" sz="3600" b="1" dirty="0">
                <a:solidFill>
                  <a:schemeClr val="bg1"/>
                </a:solidFill>
                <a:latin typeface="+mj-lt"/>
                <a:ea typeface="+mj-ea"/>
                <a:cs typeface="+mj-cs"/>
              </a:rPr>
              <a:t>数据库的不安全因素（续）</a:t>
            </a:r>
          </a:p>
        </p:txBody>
      </p:sp>
      <p:sp>
        <p:nvSpPr>
          <p:cNvPr id="3" name="矩形 2"/>
          <p:cNvSpPr/>
          <p:nvPr/>
        </p:nvSpPr>
        <p:spPr>
          <a:xfrm>
            <a:off x="539750" y="908050"/>
            <a:ext cx="8280400" cy="2860675"/>
          </a:xfrm>
          <a:prstGeom prst="rect">
            <a:avLst/>
          </a:prstGeom>
        </p:spPr>
        <p:txBody>
          <a:bodyPr>
            <a:spAutoFit/>
          </a:bodyPr>
          <a:lstStyle/>
          <a:p>
            <a:pPr eaLnBrk="1" hangingPunct="1">
              <a:buFont typeface="Arial" panose="020B0604020202020204" pitchFamily="34" charset="0"/>
              <a:buNone/>
              <a:defRPr/>
            </a:pPr>
            <a:endParaRPr lang="en-US" altLang="zh-CN" dirty="0"/>
          </a:p>
          <a:p>
            <a:pPr marL="342900" indent="-342900" eaLnBrk="1" hangingPunct="1">
              <a:lnSpc>
                <a:spcPct val="150000"/>
              </a:lnSpc>
              <a:spcBef>
                <a:spcPct val="20000"/>
              </a:spcBef>
              <a:buSzPct val="100000"/>
              <a:buFont typeface="Arial" panose="020B0604020202020204" pitchFamily="34" charset="0"/>
              <a:buNone/>
              <a:defRPr/>
            </a:pPr>
            <a:r>
              <a:rPr lang="en-US" altLang="zh-CN" sz="2800" b="1" dirty="0">
                <a:latin typeface="+mn-lt"/>
                <a:ea typeface="+mn-ea"/>
              </a:rPr>
              <a:t>3.</a:t>
            </a:r>
            <a:r>
              <a:rPr lang="zh-CN" altLang="en-US" sz="2800" b="1" dirty="0">
                <a:latin typeface="+mn-lt"/>
                <a:ea typeface="+mn-ea"/>
              </a:rPr>
              <a:t>安全环境的脆弱性</a:t>
            </a:r>
            <a:endParaRPr lang="en-US" altLang="zh-CN" sz="2800" b="1" dirty="0">
              <a:latin typeface="+mn-lt"/>
              <a:ea typeface="+mn-ea"/>
            </a:endParaRPr>
          </a:p>
          <a:p>
            <a:pPr marL="742950" lvl="1" indent="-285750" eaLnBrk="1" hangingPunct="1">
              <a:lnSpc>
                <a:spcPct val="150000"/>
              </a:lnSpc>
              <a:spcBef>
                <a:spcPct val="20000"/>
              </a:spcBef>
              <a:buSzPct val="100000"/>
              <a:buFont typeface="Wingdings" pitchFamily="2" charset="2"/>
              <a:buChar char="n"/>
              <a:defRPr/>
            </a:pPr>
            <a:r>
              <a:rPr lang="zh-CN" altLang="zh-CN" sz="2400" b="1" dirty="0">
                <a:latin typeface="+mn-lt"/>
                <a:ea typeface="+mn-ea"/>
              </a:rPr>
              <a:t>数据库的安全性与计算机系统的安全性</a:t>
            </a:r>
            <a:r>
              <a:rPr lang="zh-CN" altLang="zh-CN" sz="2400" b="1" dirty="0"/>
              <a:t>紧密联系</a:t>
            </a:r>
            <a:endParaRPr lang="en-US" altLang="zh-CN" sz="2400" b="1" dirty="0"/>
          </a:p>
          <a:p>
            <a:pPr marL="1200150" lvl="2" indent="-285750" eaLnBrk="1" hangingPunct="1">
              <a:lnSpc>
                <a:spcPct val="150000"/>
              </a:lnSpc>
              <a:spcBef>
                <a:spcPct val="20000"/>
              </a:spcBef>
              <a:buSzPct val="87000"/>
              <a:buFont typeface="Wingdings" pitchFamily="2" charset="2"/>
              <a:buChar char="l"/>
              <a:defRPr/>
            </a:pPr>
            <a:r>
              <a:rPr lang="zh-CN" altLang="zh-CN" sz="2200" b="1" dirty="0">
                <a:latin typeface="+mn-lt"/>
                <a:ea typeface="+mn-ea"/>
              </a:rPr>
              <a:t>计算机硬件、操作系统、网络系统等的安全性</a:t>
            </a:r>
            <a:endParaRPr lang="en-US" altLang="zh-CN" sz="2200" b="1" dirty="0">
              <a:latin typeface="+mn-lt"/>
              <a:ea typeface="+mn-ea"/>
            </a:endParaRPr>
          </a:p>
          <a:p>
            <a:pPr marL="742950" lvl="1" indent="-285750" eaLnBrk="1" hangingPunct="1">
              <a:lnSpc>
                <a:spcPct val="150000"/>
              </a:lnSpc>
              <a:spcBef>
                <a:spcPct val="20000"/>
              </a:spcBef>
              <a:buSzPct val="100000"/>
              <a:buFont typeface="Wingdings" pitchFamily="2" charset="2"/>
              <a:buChar char="n"/>
              <a:defRPr/>
            </a:pPr>
            <a:r>
              <a:rPr lang="zh-CN" altLang="zh-CN" sz="2400" b="1" dirty="0">
                <a:latin typeface="+mn-lt"/>
                <a:ea typeface="+mn-ea"/>
              </a:rPr>
              <a:t>建立一套可信（</a:t>
            </a:r>
            <a:r>
              <a:rPr lang="en-US" altLang="zh-CN" sz="2400" b="1" dirty="0">
                <a:latin typeface="+mn-lt"/>
                <a:ea typeface="+mn-ea"/>
              </a:rPr>
              <a:t>Trusted</a:t>
            </a:r>
            <a:r>
              <a:rPr lang="zh-CN" altLang="zh-CN" sz="2400" b="1" dirty="0">
                <a:latin typeface="+mn-lt"/>
                <a:ea typeface="+mn-ea"/>
              </a:rPr>
              <a:t>）计算机系统的概念和标准</a:t>
            </a:r>
            <a:endParaRPr lang="en-US" altLang="zh-CN" sz="2400" b="1" dirty="0">
              <a:latin typeface="+mn-lt"/>
              <a:ea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9459" name="Rectangle 2"/>
          <p:cNvSpPr>
            <a:spLocks noGrp="1" noChangeArrowheads="1"/>
          </p:cNvSpPr>
          <p:nvPr>
            <p:ph type="title" idx="4294967295"/>
          </p:nvPr>
        </p:nvSpPr>
        <p:spPr/>
        <p:txBody>
          <a:bodyPr/>
          <a:lstStyle/>
          <a:p>
            <a:pPr eaLnBrk="1" hangingPunct="1"/>
            <a:r>
              <a:rPr lang="en-US" altLang="zh-CN" sz="3600" smtClean="0"/>
              <a:t>4.1  </a:t>
            </a:r>
            <a:r>
              <a:rPr lang="zh-CN" altLang="en-US" sz="3600" smtClean="0"/>
              <a:t>数据库安全性概述</a:t>
            </a:r>
          </a:p>
        </p:txBody>
      </p:sp>
      <p:sp>
        <p:nvSpPr>
          <p:cNvPr id="19460" name="Rectangle 3"/>
          <p:cNvSpPr>
            <a:spLocks noGrp="1" noChangeArrowheads="1"/>
          </p:cNvSpPr>
          <p:nvPr>
            <p:ph type="body" idx="4294967295"/>
          </p:nvPr>
        </p:nvSpPr>
        <p:spPr>
          <a:xfrm>
            <a:off x="663575" y="1339850"/>
            <a:ext cx="8229600" cy="4854575"/>
          </a:xfrm>
        </p:spPr>
        <p:txBody>
          <a:bodyPr/>
          <a:lstStyle/>
          <a:p>
            <a:pPr eaLnBrk="1" hangingPunct="1">
              <a:lnSpc>
                <a:spcPct val="210000"/>
              </a:lnSpc>
              <a:buFont typeface="Wingdings" pitchFamily="2" charset="2"/>
              <a:buNone/>
            </a:pPr>
            <a:r>
              <a:rPr lang="en-US" altLang="zh-CN" smtClean="0"/>
              <a:t>4.1.1  </a:t>
            </a:r>
            <a:r>
              <a:rPr lang="zh-CN" altLang="en-US" smtClean="0"/>
              <a:t>数据库的不安全因素</a:t>
            </a:r>
          </a:p>
          <a:p>
            <a:pPr eaLnBrk="1" hangingPunct="1">
              <a:lnSpc>
                <a:spcPct val="210000"/>
              </a:lnSpc>
              <a:buFont typeface="Wingdings" pitchFamily="2" charset="2"/>
              <a:buNone/>
            </a:pPr>
            <a:r>
              <a:rPr lang="en-US" altLang="zh-CN" smtClean="0">
                <a:solidFill>
                  <a:srgbClr val="00B050"/>
                </a:solidFill>
              </a:rPr>
              <a:t>4.1.2  </a:t>
            </a:r>
            <a:r>
              <a:rPr lang="zh-CN" altLang="en-US" smtClean="0">
                <a:solidFill>
                  <a:srgbClr val="00B050"/>
                </a:solidFill>
              </a:rPr>
              <a:t>安全标准简介</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sz="3600" smtClean="0"/>
              <a:t>4.1.2  </a:t>
            </a:r>
            <a:r>
              <a:rPr lang="zh-CN" altLang="en-US" sz="3600" smtClean="0"/>
              <a:t>安全标准简介</a:t>
            </a:r>
          </a:p>
        </p:txBody>
      </p:sp>
      <p:sp>
        <p:nvSpPr>
          <p:cNvPr id="20483" name="Rectangle 3"/>
          <p:cNvSpPr>
            <a:spLocks noGrp="1" noChangeArrowheads="1"/>
          </p:cNvSpPr>
          <p:nvPr>
            <p:ph type="body" idx="1"/>
          </p:nvPr>
        </p:nvSpPr>
        <p:spPr>
          <a:xfrm>
            <a:off x="457200" y="1285875"/>
            <a:ext cx="8362950" cy="5095875"/>
          </a:xfrm>
        </p:spPr>
        <p:txBody>
          <a:bodyPr/>
          <a:lstStyle/>
          <a:p>
            <a:pPr>
              <a:lnSpc>
                <a:spcPct val="130000"/>
              </a:lnSpc>
            </a:pPr>
            <a:r>
              <a:rPr lang="en-US" altLang="zh-CN" smtClean="0"/>
              <a:t>1985</a:t>
            </a:r>
            <a:r>
              <a:rPr lang="zh-CN" altLang="en-US" smtClean="0"/>
              <a:t>年美国国防部（</a:t>
            </a:r>
            <a:r>
              <a:rPr lang="en-US" altLang="zh-CN" smtClean="0"/>
              <a:t>DoD</a:t>
            </a:r>
            <a:r>
              <a:rPr lang="zh-CN" altLang="en-US" smtClean="0"/>
              <a:t>）正式颁布</a:t>
            </a:r>
            <a:r>
              <a:rPr lang="en-US" altLang="zh-CN" smtClean="0"/>
              <a:t>《DoD</a:t>
            </a:r>
            <a:r>
              <a:rPr lang="zh-CN" altLang="en-US" smtClean="0"/>
              <a:t>可信计算机系统评估准则</a:t>
            </a:r>
            <a:r>
              <a:rPr lang="en-US" altLang="zh-CN" smtClean="0"/>
              <a:t>》</a:t>
            </a:r>
            <a:r>
              <a:rPr lang="zh-CN" altLang="en-US" smtClean="0"/>
              <a:t>（简称</a:t>
            </a:r>
            <a:r>
              <a:rPr lang="en-US" altLang="zh-CN" smtClean="0"/>
              <a:t>TCSEC</a:t>
            </a:r>
            <a:r>
              <a:rPr lang="zh-CN" altLang="en-US" smtClean="0"/>
              <a:t>或</a:t>
            </a:r>
            <a:r>
              <a:rPr lang="en-US" altLang="zh-CN" smtClean="0"/>
              <a:t>DoD85</a:t>
            </a:r>
            <a:r>
              <a:rPr lang="zh-CN" altLang="en-US" smtClean="0"/>
              <a:t>）</a:t>
            </a:r>
          </a:p>
          <a:p>
            <a:pPr>
              <a:lnSpc>
                <a:spcPct val="130000"/>
              </a:lnSpc>
            </a:pPr>
            <a:r>
              <a:rPr lang="zh-CN" altLang="en-US" smtClean="0"/>
              <a:t>不同国家建立在</a:t>
            </a:r>
            <a:r>
              <a:rPr lang="en-US" altLang="zh-CN" smtClean="0"/>
              <a:t>TCSEC</a:t>
            </a:r>
            <a:r>
              <a:rPr lang="zh-CN" altLang="en-US" smtClean="0"/>
              <a:t>概念上的评估准则</a:t>
            </a:r>
          </a:p>
          <a:p>
            <a:pPr lvl="1">
              <a:lnSpc>
                <a:spcPct val="130000"/>
              </a:lnSpc>
            </a:pPr>
            <a:r>
              <a:rPr lang="zh-CN" altLang="en-US" smtClean="0"/>
              <a:t>欧洲的信息技术安全评估准则（</a:t>
            </a:r>
            <a:r>
              <a:rPr lang="en-US" altLang="zh-CN" smtClean="0"/>
              <a:t>ITSEC</a:t>
            </a:r>
            <a:r>
              <a:rPr lang="zh-CN" altLang="en-US" smtClean="0"/>
              <a:t>）</a:t>
            </a:r>
          </a:p>
          <a:p>
            <a:pPr lvl="1">
              <a:lnSpc>
                <a:spcPct val="130000"/>
              </a:lnSpc>
            </a:pPr>
            <a:r>
              <a:rPr lang="zh-CN" altLang="en-US" smtClean="0"/>
              <a:t>加拿大的可信计算机产品评估准则（</a:t>
            </a:r>
            <a:r>
              <a:rPr lang="en-US" altLang="zh-CN" smtClean="0"/>
              <a:t>CTCPEC</a:t>
            </a:r>
            <a:r>
              <a:rPr lang="zh-CN" altLang="en-US" smtClean="0"/>
              <a:t>） </a:t>
            </a:r>
          </a:p>
          <a:p>
            <a:pPr lvl="1">
              <a:lnSpc>
                <a:spcPct val="130000"/>
              </a:lnSpc>
            </a:pPr>
            <a:r>
              <a:rPr lang="zh-CN" altLang="en-US" smtClean="0"/>
              <a:t>美国的信息技术安全联邦标准（</a:t>
            </a:r>
            <a:r>
              <a:rPr lang="en-US" altLang="zh-CN" smtClean="0"/>
              <a:t>FC</a:t>
            </a:r>
            <a:r>
              <a:rPr lang="zh-CN" altLang="en-US"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z="3600" smtClean="0"/>
              <a:t>安全标准简介（续）</a:t>
            </a:r>
          </a:p>
        </p:txBody>
      </p:sp>
      <p:sp>
        <p:nvSpPr>
          <p:cNvPr id="21507" name="Rectangle 3"/>
          <p:cNvSpPr>
            <a:spLocks noGrp="1" noChangeArrowheads="1"/>
          </p:cNvSpPr>
          <p:nvPr>
            <p:ph type="body" idx="1"/>
          </p:nvPr>
        </p:nvSpPr>
        <p:spPr>
          <a:xfrm>
            <a:off x="457200" y="1098550"/>
            <a:ext cx="8229600" cy="4994275"/>
          </a:xfrm>
        </p:spPr>
        <p:txBody>
          <a:bodyPr/>
          <a:lstStyle/>
          <a:p>
            <a:pPr>
              <a:lnSpc>
                <a:spcPct val="120000"/>
              </a:lnSpc>
              <a:spcBef>
                <a:spcPct val="0"/>
              </a:spcBef>
            </a:pPr>
            <a:r>
              <a:rPr lang="en-US" altLang="zh-CN" smtClean="0"/>
              <a:t>1993</a:t>
            </a:r>
            <a:r>
              <a:rPr lang="zh-CN" altLang="en-US" smtClean="0"/>
              <a:t>年，</a:t>
            </a:r>
            <a:r>
              <a:rPr lang="en-US" altLang="zh-CN" smtClean="0"/>
              <a:t>CTCPEC</a:t>
            </a:r>
            <a:r>
              <a:rPr lang="zh-CN" altLang="en-US" smtClean="0"/>
              <a:t>、</a:t>
            </a:r>
            <a:r>
              <a:rPr lang="en-US" altLang="zh-CN" smtClean="0"/>
              <a:t>FC</a:t>
            </a:r>
            <a:r>
              <a:rPr lang="zh-CN" altLang="en-US" smtClean="0"/>
              <a:t>、</a:t>
            </a:r>
            <a:r>
              <a:rPr lang="en-US" altLang="zh-CN" smtClean="0"/>
              <a:t>TCSEC</a:t>
            </a:r>
            <a:r>
              <a:rPr lang="zh-CN" altLang="en-US" smtClean="0"/>
              <a:t>和</a:t>
            </a:r>
            <a:r>
              <a:rPr lang="en-US" altLang="zh-CN" smtClean="0"/>
              <a:t>ITSEC</a:t>
            </a:r>
            <a:r>
              <a:rPr lang="zh-CN" altLang="en-US" smtClean="0"/>
              <a:t>联合行动，解决原标准中概念和技术上的差异，称为</a:t>
            </a:r>
            <a:r>
              <a:rPr lang="en-US" altLang="zh-CN" smtClean="0"/>
              <a:t>CC</a:t>
            </a:r>
            <a:r>
              <a:rPr lang="zh-CN" altLang="en-US" smtClean="0"/>
              <a:t>（</a:t>
            </a:r>
            <a:r>
              <a:rPr lang="en-US" altLang="zh-CN" smtClean="0"/>
              <a:t>Common Criteria</a:t>
            </a:r>
            <a:r>
              <a:rPr lang="zh-CN" altLang="en-US" smtClean="0"/>
              <a:t>）项目</a:t>
            </a:r>
          </a:p>
          <a:p>
            <a:pPr>
              <a:lnSpc>
                <a:spcPct val="150000"/>
              </a:lnSpc>
              <a:spcBef>
                <a:spcPct val="0"/>
              </a:spcBef>
            </a:pPr>
            <a:r>
              <a:rPr lang="en-US" altLang="zh-CN" smtClean="0"/>
              <a:t>1999</a:t>
            </a:r>
            <a:r>
              <a:rPr lang="zh-CN" altLang="en-US" smtClean="0"/>
              <a:t>年  </a:t>
            </a:r>
            <a:r>
              <a:rPr lang="en-US" altLang="zh-CN" smtClean="0"/>
              <a:t>CC V2.1</a:t>
            </a:r>
            <a:r>
              <a:rPr lang="zh-CN" altLang="en-US" smtClean="0"/>
              <a:t>版被</a:t>
            </a:r>
            <a:r>
              <a:rPr lang="en-US" altLang="zh-CN" smtClean="0"/>
              <a:t>ISO</a:t>
            </a:r>
            <a:r>
              <a:rPr lang="zh-CN" altLang="en-US" smtClean="0"/>
              <a:t>采用为国际标准</a:t>
            </a:r>
          </a:p>
          <a:p>
            <a:pPr>
              <a:lnSpc>
                <a:spcPct val="120000"/>
              </a:lnSpc>
              <a:spcBef>
                <a:spcPct val="0"/>
              </a:spcBef>
              <a:buFont typeface="Wingdings" pitchFamily="2" charset="2"/>
              <a:buNone/>
            </a:pPr>
            <a:r>
              <a:rPr lang="zh-CN" altLang="en-US" smtClean="0"/>
              <a:t>     </a:t>
            </a:r>
            <a:r>
              <a:rPr lang="en-US" altLang="zh-CN" smtClean="0"/>
              <a:t>2001</a:t>
            </a:r>
            <a:r>
              <a:rPr lang="zh-CN" altLang="en-US" smtClean="0"/>
              <a:t>年  </a:t>
            </a:r>
            <a:r>
              <a:rPr lang="en-US" altLang="zh-CN" smtClean="0"/>
              <a:t>CC V2.1</a:t>
            </a:r>
            <a:r>
              <a:rPr lang="zh-CN" altLang="en-US" smtClean="0"/>
              <a:t>版被我国采用为国家标准</a:t>
            </a:r>
          </a:p>
          <a:p>
            <a:pPr>
              <a:lnSpc>
                <a:spcPct val="120000"/>
              </a:lnSpc>
              <a:spcBef>
                <a:spcPct val="0"/>
              </a:spcBef>
            </a:pPr>
            <a:r>
              <a:rPr lang="zh-CN" altLang="en-US" smtClean="0"/>
              <a:t>目前</a:t>
            </a:r>
            <a:r>
              <a:rPr lang="en-US" altLang="zh-CN" smtClean="0"/>
              <a:t>CC</a:t>
            </a:r>
            <a:r>
              <a:rPr lang="zh-CN" altLang="en-US" smtClean="0"/>
              <a:t>已基本取代了</a:t>
            </a:r>
            <a:r>
              <a:rPr lang="en-US" altLang="zh-CN" smtClean="0"/>
              <a:t>TCSEC</a:t>
            </a:r>
            <a:r>
              <a:rPr lang="zh-CN" altLang="en-US" smtClean="0"/>
              <a:t>，成为评估信息产品安全性的主要标准。</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22531" name="Rectangle 2"/>
          <p:cNvSpPr>
            <a:spLocks noGrp="1" noChangeArrowheads="1"/>
          </p:cNvSpPr>
          <p:nvPr>
            <p:ph type="title" idx="4294967295"/>
          </p:nvPr>
        </p:nvSpPr>
        <p:spPr/>
        <p:txBody>
          <a:bodyPr/>
          <a:lstStyle/>
          <a:p>
            <a:pPr eaLnBrk="1" hangingPunct="1"/>
            <a:r>
              <a:rPr lang="zh-CN" altLang="zh-CN" sz="3600" smtClean="0"/>
              <a:t>安全标准简介（续）</a:t>
            </a:r>
          </a:p>
        </p:txBody>
      </p:sp>
      <p:pic>
        <p:nvPicPr>
          <p:cNvPr id="22532" name="Picture 4" descr="41"/>
          <p:cNvPicPr>
            <a:picLocks noChangeAspect="1" noChangeArrowheads="1"/>
          </p:cNvPicPr>
          <p:nvPr/>
        </p:nvPicPr>
        <p:blipFill>
          <a:blip r:embed="rId2"/>
          <a:srcRect/>
          <a:stretch>
            <a:fillRect/>
          </a:stretch>
        </p:blipFill>
        <p:spPr bwMode="auto">
          <a:xfrm>
            <a:off x="477838" y="1241425"/>
            <a:ext cx="8380412" cy="4187825"/>
          </a:xfrm>
          <a:prstGeom prst="rect">
            <a:avLst/>
          </a:prstGeom>
          <a:noFill/>
          <a:ln w="9525">
            <a:noFill/>
            <a:miter lim="800000"/>
            <a:headEnd/>
            <a:tailEnd/>
          </a:ln>
        </p:spPr>
      </p:pic>
      <p:sp>
        <p:nvSpPr>
          <p:cNvPr id="22533" name="Rectangle 5"/>
          <p:cNvSpPr>
            <a:spLocks noChangeArrowheads="1"/>
          </p:cNvSpPr>
          <p:nvPr/>
        </p:nvSpPr>
        <p:spPr bwMode="auto">
          <a:xfrm>
            <a:off x="2771775" y="5659438"/>
            <a:ext cx="2798763" cy="369887"/>
          </a:xfrm>
          <a:prstGeom prst="rect">
            <a:avLst/>
          </a:prstGeom>
          <a:noFill/>
          <a:ln w="9525">
            <a:noFill/>
            <a:miter lim="800000"/>
            <a:headEnd/>
            <a:tailEnd/>
          </a:ln>
        </p:spPr>
        <p:txBody>
          <a:bodyPr wrap="none" anchor="ctr">
            <a:spAutoFit/>
          </a:bodyPr>
          <a:lstStyle/>
          <a:p>
            <a:pPr eaLnBrk="1" hangingPunct="1">
              <a:buFont typeface="Arial" pitchFamily="34" charset="0"/>
              <a:buNone/>
            </a:pPr>
            <a:r>
              <a:rPr lang="zh-CN" altLang="en-US" b="1">
                <a:latin typeface="Times New Roman" pitchFamily="18" charset="0"/>
              </a:rPr>
              <a:t>信息安全标准的发展历史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p:txBody>
          <a:bodyPr/>
          <a:lstStyle/>
          <a:p>
            <a:r>
              <a:rPr lang="zh-CN" altLang="en-US" sz="3600" smtClean="0"/>
              <a:t>什么是计算机系统安全性</a:t>
            </a:r>
          </a:p>
          <a:p>
            <a:pPr lvl="1">
              <a:lnSpc>
                <a:spcPct val="150000"/>
              </a:lnSpc>
            </a:pPr>
            <a:r>
              <a:rPr lang="zh-CN" altLang="en-US" smtClean="0"/>
              <a:t>为计算机系统建立和采取的各种安全保护措施，以保护计算机系统中的</a:t>
            </a:r>
            <a:r>
              <a:rPr lang="zh-CN" altLang="en-US" smtClean="0">
                <a:solidFill>
                  <a:srgbClr val="0000FF"/>
                </a:solidFill>
              </a:rPr>
              <a:t>硬件</a:t>
            </a:r>
            <a:r>
              <a:rPr lang="zh-CN" altLang="en-US" smtClean="0"/>
              <a:t>、</a:t>
            </a:r>
            <a:r>
              <a:rPr lang="zh-CN" altLang="en-US" smtClean="0">
                <a:solidFill>
                  <a:srgbClr val="0000FF"/>
                </a:solidFill>
              </a:rPr>
              <a:t>软件</a:t>
            </a:r>
            <a:r>
              <a:rPr lang="zh-CN" altLang="en-US" smtClean="0"/>
              <a:t>及</a:t>
            </a:r>
            <a:r>
              <a:rPr lang="zh-CN" altLang="en-US" smtClean="0">
                <a:solidFill>
                  <a:srgbClr val="0000FF"/>
                </a:solidFill>
              </a:rPr>
              <a:t>数据</a:t>
            </a:r>
            <a:r>
              <a:rPr lang="zh-CN" altLang="en-US" smtClean="0"/>
              <a:t>，防止其因偶然或恶意的原因使系统遭到破坏，数据遭到更改或泄露等。</a:t>
            </a:r>
          </a:p>
        </p:txBody>
      </p:sp>
      <p:sp>
        <p:nvSpPr>
          <p:cNvPr id="5124" name="标题 1"/>
          <p:cNvSpPr>
            <a:spLocks noGrp="1"/>
          </p:cNvSpPr>
          <p:nvPr>
            <p:ph type="title"/>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23555" name="Rectangle 2"/>
          <p:cNvSpPr>
            <a:spLocks noGrp="1" noChangeArrowheads="1"/>
          </p:cNvSpPr>
          <p:nvPr>
            <p:ph type="title" idx="4294967295"/>
          </p:nvPr>
        </p:nvSpPr>
        <p:spPr/>
        <p:txBody>
          <a:bodyPr/>
          <a:lstStyle/>
          <a:p>
            <a:pPr eaLnBrk="1" hangingPunct="1"/>
            <a:r>
              <a:rPr lang="zh-CN" altLang="en-US" sz="3600" smtClean="0"/>
              <a:t>安全标准简介（续）</a:t>
            </a:r>
          </a:p>
        </p:txBody>
      </p:sp>
      <p:sp>
        <p:nvSpPr>
          <p:cNvPr id="23556" name="Rectangle 3"/>
          <p:cNvSpPr>
            <a:spLocks noGrp="1" noChangeArrowheads="1"/>
          </p:cNvSpPr>
          <p:nvPr>
            <p:ph type="body" idx="4294967295"/>
          </p:nvPr>
        </p:nvSpPr>
        <p:spPr/>
        <p:txBody>
          <a:bodyPr/>
          <a:lstStyle/>
          <a:p>
            <a:pPr eaLnBrk="1" hangingPunct="1">
              <a:lnSpc>
                <a:spcPct val="160000"/>
              </a:lnSpc>
            </a:pPr>
            <a:r>
              <a:rPr lang="en-US" altLang="zh-CN" smtClean="0"/>
              <a:t>TCSEC</a:t>
            </a:r>
            <a:r>
              <a:rPr lang="zh-CN" altLang="en-US" smtClean="0"/>
              <a:t>标准</a:t>
            </a:r>
          </a:p>
          <a:p>
            <a:pPr eaLnBrk="1" hangingPunct="1">
              <a:lnSpc>
                <a:spcPct val="160000"/>
              </a:lnSpc>
            </a:pPr>
            <a:endParaRPr lang="zh-CN" altLang="en-US" smtClean="0"/>
          </a:p>
          <a:p>
            <a:pPr eaLnBrk="1" hangingPunct="1">
              <a:lnSpc>
                <a:spcPct val="160000"/>
              </a:lnSpc>
            </a:pPr>
            <a:r>
              <a:rPr lang="en-US" altLang="zh-CN" smtClean="0"/>
              <a:t>CC</a:t>
            </a:r>
            <a:r>
              <a:rPr lang="zh-CN" altLang="en-US" smtClean="0"/>
              <a:t>标准</a:t>
            </a:r>
            <a:endParaRPr lang="zh-CN" altLang="en-US" sz="24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79388" y="0"/>
            <a:ext cx="8229600" cy="836613"/>
          </a:xfrm>
        </p:spPr>
        <p:txBody>
          <a:bodyPr/>
          <a:lstStyle/>
          <a:p>
            <a:pPr eaLnBrk="1" hangingPunct="1">
              <a:lnSpc>
                <a:spcPct val="160000"/>
              </a:lnSpc>
            </a:pPr>
            <a:r>
              <a:rPr lang="en-US" altLang="zh-CN" sz="3600" smtClean="0"/>
              <a:t>TCSEC</a:t>
            </a:r>
            <a:r>
              <a:rPr lang="zh-CN" altLang="en-US" sz="3600" smtClean="0"/>
              <a:t>标准</a:t>
            </a:r>
          </a:p>
        </p:txBody>
      </p:sp>
      <p:sp>
        <p:nvSpPr>
          <p:cNvPr id="24579" name="Rectangle 3"/>
          <p:cNvSpPr>
            <a:spLocks noGrp="1" noChangeArrowheads="1"/>
          </p:cNvSpPr>
          <p:nvPr>
            <p:ph type="body" idx="1"/>
          </p:nvPr>
        </p:nvSpPr>
        <p:spPr/>
        <p:txBody>
          <a:bodyPr/>
          <a:lstStyle/>
          <a:p>
            <a:pPr>
              <a:lnSpc>
                <a:spcPct val="120000"/>
              </a:lnSpc>
            </a:pPr>
            <a:r>
              <a:rPr lang="en-US" altLang="zh-CN" smtClean="0"/>
              <a:t>1991</a:t>
            </a:r>
            <a:r>
              <a:rPr lang="zh-CN" altLang="en-US" smtClean="0"/>
              <a:t>年</a:t>
            </a:r>
            <a:r>
              <a:rPr lang="en-US" altLang="zh-CN" smtClean="0"/>
              <a:t>4</a:t>
            </a:r>
            <a:r>
              <a:rPr lang="zh-CN" altLang="en-US" smtClean="0"/>
              <a:t>月美国</a:t>
            </a:r>
            <a:r>
              <a:rPr lang="en-US" altLang="zh-CN" smtClean="0"/>
              <a:t>NCSC</a:t>
            </a:r>
            <a:r>
              <a:rPr lang="zh-CN" altLang="en-US" smtClean="0"/>
              <a:t>（国家计算机安全中心）颁布了</a:t>
            </a:r>
            <a:r>
              <a:rPr lang="en-US" altLang="zh-CN" smtClean="0"/>
              <a:t>《</a:t>
            </a:r>
            <a:r>
              <a:rPr lang="zh-CN" altLang="en-US" smtClean="0"/>
              <a:t>可信计算机系统评估标准关于可信数据库系统的解释</a:t>
            </a:r>
            <a:r>
              <a:rPr lang="en-US" altLang="zh-CN" smtClean="0"/>
              <a:t>》</a:t>
            </a:r>
            <a:r>
              <a:rPr lang="zh-CN" altLang="en-US" smtClean="0"/>
              <a:t>（ </a:t>
            </a:r>
            <a:r>
              <a:rPr lang="en-US" altLang="zh-CN" smtClean="0"/>
              <a:t>Trusted Database Interpretation </a:t>
            </a:r>
            <a:r>
              <a:rPr lang="zh-CN" altLang="en-US" smtClean="0"/>
              <a:t>简称</a:t>
            </a:r>
            <a:r>
              <a:rPr lang="en-US" altLang="zh-CN" smtClean="0">
                <a:solidFill>
                  <a:srgbClr val="FF00FF"/>
                </a:solidFill>
              </a:rPr>
              <a:t>TDI</a:t>
            </a:r>
            <a:r>
              <a:rPr lang="zh-CN" altLang="en-US" smtClean="0"/>
              <a:t>）</a:t>
            </a:r>
          </a:p>
          <a:p>
            <a:pPr lvl="1">
              <a:lnSpc>
                <a:spcPct val="120000"/>
              </a:lnSpc>
            </a:pPr>
            <a:r>
              <a:rPr lang="en-US" altLang="zh-CN" smtClean="0"/>
              <a:t>TDI</a:t>
            </a:r>
            <a:r>
              <a:rPr lang="zh-CN" altLang="en-US" smtClean="0"/>
              <a:t>又称紫皮书。它将</a:t>
            </a:r>
            <a:r>
              <a:rPr lang="en-US" altLang="zh-CN" smtClean="0"/>
              <a:t>TCSEC</a:t>
            </a:r>
            <a:r>
              <a:rPr lang="zh-CN" altLang="en-US" smtClean="0"/>
              <a:t>扩展到数据库管理系统</a:t>
            </a:r>
          </a:p>
          <a:p>
            <a:pPr lvl="1">
              <a:lnSpc>
                <a:spcPct val="120000"/>
              </a:lnSpc>
            </a:pPr>
            <a:r>
              <a:rPr lang="en-US" altLang="zh-CN" smtClean="0"/>
              <a:t>TDI</a:t>
            </a:r>
            <a:r>
              <a:rPr lang="zh-CN" altLang="en-US" smtClean="0"/>
              <a:t>中定义了数据库管理系统的设计与实现中需满足和用以进行安全性级别评估的标准</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25603" name="Rectangle 2"/>
          <p:cNvSpPr>
            <a:spLocks noGrp="1" noChangeArrowheads="1"/>
          </p:cNvSpPr>
          <p:nvPr>
            <p:ph type="title" idx="4294967295"/>
          </p:nvPr>
        </p:nvSpPr>
        <p:spPr/>
        <p:txBody>
          <a:bodyPr/>
          <a:lstStyle/>
          <a:p>
            <a:pPr eaLnBrk="1" hangingPunct="1"/>
            <a:r>
              <a:rPr lang="en-US" altLang="zh-CN" sz="3600" smtClean="0"/>
              <a:t>TCSEC</a:t>
            </a:r>
            <a:r>
              <a:rPr lang="zh-CN" altLang="en-US" sz="3600" smtClean="0"/>
              <a:t>标准</a:t>
            </a:r>
            <a:r>
              <a:rPr lang="zh-CN" altLang="zh-CN" sz="3600" smtClean="0"/>
              <a:t>（续）</a:t>
            </a:r>
          </a:p>
        </p:txBody>
      </p:sp>
      <p:sp>
        <p:nvSpPr>
          <p:cNvPr id="25604" name="Rectangle 3"/>
          <p:cNvSpPr>
            <a:spLocks noGrp="1" noChangeArrowheads="1"/>
          </p:cNvSpPr>
          <p:nvPr>
            <p:ph type="body" idx="4294967295"/>
          </p:nvPr>
        </p:nvSpPr>
        <p:spPr/>
        <p:txBody>
          <a:bodyPr/>
          <a:lstStyle/>
          <a:p>
            <a:pPr eaLnBrk="1" hangingPunct="1"/>
            <a:r>
              <a:rPr lang="en-US" altLang="zh-CN" smtClean="0"/>
              <a:t>TCSEC/TDI</a:t>
            </a:r>
            <a:r>
              <a:rPr lang="zh-CN" altLang="en-US" smtClean="0"/>
              <a:t>标准的基本内容</a:t>
            </a:r>
          </a:p>
          <a:p>
            <a:pPr lvl="1" eaLnBrk="1" hangingPunct="1">
              <a:lnSpc>
                <a:spcPct val="110000"/>
              </a:lnSpc>
              <a:spcBef>
                <a:spcPct val="40000"/>
              </a:spcBef>
            </a:pPr>
            <a:r>
              <a:rPr lang="en-US" altLang="zh-CN" smtClean="0"/>
              <a:t>TCSEC/TDI</a:t>
            </a:r>
            <a:r>
              <a:rPr lang="zh-CN" altLang="en-US" smtClean="0"/>
              <a:t>，从</a:t>
            </a:r>
            <a:r>
              <a:rPr lang="zh-CN" altLang="en-US" i="1" u="sng" smtClean="0"/>
              <a:t>四个方面</a:t>
            </a:r>
            <a:r>
              <a:rPr lang="zh-CN" altLang="en-US" smtClean="0"/>
              <a:t>来描述安全性级别划分的指标</a:t>
            </a:r>
          </a:p>
          <a:p>
            <a:pPr lvl="2" eaLnBrk="1" hangingPunct="1">
              <a:lnSpc>
                <a:spcPct val="90000"/>
              </a:lnSpc>
              <a:spcBef>
                <a:spcPct val="40000"/>
              </a:spcBef>
              <a:buSzPct val="87000"/>
              <a:buFont typeface="Wingdings" pitchFamily="2" charset="2"/>
              <a:buChar char="l"/>
            </a:pPr>
            <a:r>
              <a:rPr lang="zh-CN" altLang="en-US" sz="2200" smtClean="0"/>
              <a:t>安全策略</a:t>
            </a:r>
          </a:p>
          <a:p>
            <a:pPr lvl="2" eaLnBrk="1" hangingPunct="1">
              <a:lnSpc>
                <a:spcPct val="90000"/>
              </a:lnSpc>
              <a:spcBef>
                <a:spcPct val="40000"/>
              </a:spcBef>
              <a:buSzPct val="87000"/>
              <a:buFont typeface="Wingdings" pitchFamily="2" charset="2"/>
              <a:buChar char="l"/>
            </a:pPr>
            <a:r>
              <a:rPr lang="zh-CN" altLang="en-US" sz="2200" smtClean="0"/>
              <a:t>责任</a:t>
            </a:r>
          </a:p>
          <a:p>
            <a:pPr lvl="2" eaLnBrk="1" hangingPunct="1">
              <a:lnSpc>
                <a:spcPct val="90000"/>
              </a:lnSpc>
              <a:spcBef>
                <a:spcPct val="40000"/>
              </a:spcBef>
              <a:buSzPct val="87000"/>
              <a:buFont typeface="Wingdings" pitchFamily="2" charset="2"/>
              <a:buChar char="l"/>
            </a:pPr>
            <a:r>
              <a:rPr lang="zh-CN" altLang="en-US" sz="2200" smtClean="0"/>
              <a:t>保证</a:t>
            </a:r>
          </a:p>
          <a:p>
            <a:pPr lvl="2" eaLnBrk="1" hangingPunct="1">
              <a:lnSpc>
                <a:spcPct val="90000"/>
              </a:lnSpc>
              <a:spcBef>
                <a:spcPct val="40000"/>
              </a:spcBef>
              <a:buSzPct val="87000"/>
              <a:buFont typeface="Wingdings" pitchFamily="2" charset="2"/>
              <a:buChar char="l"/>
            </a:pPr>
            <a:r>
              <a:rPr lang="zh-CN" altLang="en-US" sz="2200" smtClean="0"/>
              <a:t>文档</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914400" y="1828800"/>
            <a:ext cx="7772400" cy="4114800"/>
          </a:xfrm>
        </p:spPr>
        <p:txBody>
          <a:bodyPr/>
          <a:lstStyle/>
          <a:p>
            <a:r>
              <a:rPr lang="en-US" altLang="zh-CN" sz="3600" smtClean="0"/>
              <a:t>R1 </a:t>
            </a:r>
            <a:r>
              <a:rPr lang="zh-CN" altLang="en-US" sz="3600" smtClean="0"/>
              <a:t>安全策略（</a:t>
            </a:r>
            <a:r>
              <a:rPr lang="en-US" altLang="zh-CN" sz="3600" smtClean="0"/>
              <a:t>Security Policy</a:t>
            </a:r>
            <a:r>
              <a:rPr lang="zh-CN" altLang="en-US" sz="3600" smtClean="0"/>
              <a:t>）</a:t>
            </a:r>
            <a:endParaRPr lang="zh-CN" altLang="en-US" smtClean="0"/>
          </a:p>
          <a:p>
            <a:pPr lvl="1">
              <a:lnSpc>
                <a:spcPct val="110000"/>
              </a:lnSpc>
              <a:buFont typeface="Wingdings" pitchFamily="2" charset="2"/>
              <a:buNone/>
            </a:pPr>
            <a:r>
              <a:rPr lang="zh-CN" altLang="en-US" smtClean="0"/>
              <a:t>  </a:t>
            </a:r>
            <a:r>
              <a:rPr lang="en-US" altLang="zh-CN" smtClean="0"/>
              <a:t>R1.1 </a:t>
            </a:r>
            <a:r>
              <a:rPr lang="zh-CN" altLang="en-US" smtClean="0"/>
              <a:t>自主存取控制 （</a:t>
            </a:r>
            <a:r>
              <a:rPr lang="en-US" altLang="zh-CN" smtClean="0"/>
              <a:t>Discretionary Access</a:t>
            </a:r>
          </a:p>
          <a:p>
            <a:pPr lvl="1">
              <a:lnSpc>
                <a:spcPct val="110000"/>
              </a:lnSpc>
              <a:spcBef>
                <a:spcPct val="0"/>
              </a:spcBef>
              <a:buFont typeface="Wingdings" pitchFamily="2" charset="2"/>
              <a:buNone/>
            </a:pPr>
            <a:r>
              <a:rPr lang="en-US" altLang="zh-CN" smtClean="0"/>
              <a:t>                                       Control</a:t>
            </a:r>
            <a:r>
              <a:rPr lang="zh-CN" altLang="en-US" smtClean="0"/>
              <a:t>，简记为</a:t>
            </a:r>
            <a:r>
              <a:rPr lang="en-US" altLang="zh-CN" smtClean="0"/>
              <a:t>DAC</a:t>
            </a:r>
            <a:r>
              <a:rPr lang="zh-CN" altLang="en-US" smtClean="0"/>
              <a:t>）</a:t>
            </a:r>
          </a:p>
          <a:p>
            <a:pPr lvl="1">
              <a:lnSpc>
                <a:spcPct val="110000"/>
              </a:lnSpc>
              <a:buFont typeface="Wingdings" pitchFamily="2" charset="2"/>
              <a:buNone/>
            </a:pPr>
            <a:r>
              <a:rPr lang="zh-CN" altLang="en-US" smtClean="0"/>
              <a:t>  </a:t>
            </a:r>
            <a:r>
              <a:rPr lang="en-US" altLang="zh-CN" smtClean="0"/>
              <a:t>R1.2 </a:t>
            </a:r>
            <a:r>
              <a:rPr lang="zh-CN" altLang="en-US" smtClean="0"/>
              <a:t>客体重用（</a:t>
            </a:r>
            <a:r>
              <a:rPr lang="en-US" altLang="zh-CN" smtClean="0"/>
              <a:t>Object Reuse</a:t>
            </a:r>
            <a:r>
              <a:rPr lang="zh-CN" altLang="en-US" smtClean="0"/>
              <a:t>）</a:t>
            </a:r>
          </a:p>
          <a:p>
            <a:pPr lvl="1">
              <a:lnSpc>
                <a:spcPct val="110000"/>
              </a:lnSpc>
              <a:buFont typeface="Wingdings" pitchFamily="2" charset="2"/>
              <a:buNone/>
            </a:pPr>
            <a:r>
              <a:rPr lang="zh-CN" altLang="en-US" smtClean="0"/>
              <a:t>  </a:t>
            </a:r>
            <a:r>
              <a:rPr lang="en-US" altLang="zh-CN" smtClean="0"/>
              <a:t>R1.3 </a:t>
            </a:r>
            <a:r>
              <a:rPr lang="zh-CN" altLang="en-US" smtClean="0"/>
              <a:t>标记（</a:t>
            </a:r>
            <a:r>
              <a:rPr lang="en-US" altLang="zh-CN" smtClean="0"/>
              <a:t>Labels</a:t>
            </a:r>
            <a:r>
              <a:rPr lang="zh-CN" altLang="en-US" smtClean="0"/>
              <a:t>）</a:t>
            </a:r>
          </a:p>
          <a:p>
            <a:pPr lvl="1">
              <a:lnSpc>
                <a:spcPct val="110000"/>
              </a:lnSpc>
              <a:buFont typeface="Wingdings" pitchFamily="2" charset="2"/>
              <a:buNone/>
            </a:pPr>
            <a:r>
              <a:rPr lang="zh-CN" altLang="en-US" smtClean="0"/>
              <a:t>  </a:t>
            </a:r>
            <a:r>
              <a:rPr lang="en-US" altLang="zh-CN" smtClean="0"/>
              <a:t>R1.4 </a:t>
            </a:r>
            <a:r>
              <a:rPr lang="zh-CN" altLang="en-US" smtClean="0"/>
              <a:t>强制存取控制（</a:t>
            </a:r>
            <a:r>
              <a:rPr lang="en-US" altLang="zh-CN" smtClean="0"/>
              <a:t>Mandatory Access</a:t>
            </a:r>
          </a:p>
          <a:p>
            <a:pPr lvl="1">
              <a:lnSpc>
                <a:spcPct val="110000"/>
              </a:lnSpc>
              <a:spcBef>
                <a:spcPct val="0"/>
              </a:spcBef>
              <a:buFont typeface="Wingdings" pitchFamily="2" charset="2"/>
              <a:buNone/>
            </a:pPr>
            <a:r>
              <a:rPr lang="en-US" altLang="zh-CN" smtClean="0"/>
              <a:t>                                       Control</a:t>
            </a:r>
            <a:r>
              <a:rPr lang="zh-CN" altLang="en-US" smtClean="0"/>
              <a:t>，简记为</a:t>
            </a:r>
            <a:r>
              <a:rPr lang="en-US" altLang="zh-CN" smtClean="0"/>
              <a:t>MAC</a:t>
            </a:r>
            <a:r>
              <a:rPr lang="zh-CN" altLang="en-US" smtClean="0"/>
              <a:t>）</a:t>
            </a:r>
          </a:p>
        </p:txBody>
      </p:sp>
      <p:sp>
        <p:nvSpPr>
          <p:cNvPr id="27652" name="标题 1"/>
          <p:cNvSpPr>
            <a:spLocks noGrp="1"/>
          </p:cNvSpPr>
          <p:nvPr>
            <p:ph type="title"/>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p:txBody>
          <a:bodyPr/>
          <a:lstStyle/>
          <a:p>
            <a:r>
              <a:rPr lang="en-US" altLang="zh-CN" sz="3600" dirty="0" smtClean="0"/>
              <a:t>R2 </a:t>
            </a:r>
            <a:r>
              <a:rPr lang="zh-CN" altLang="en-US" sz="3600" dirty="0" smtClean="0"/>
              <a:t>责任（</a:t>
            </a:r>
            <a:r>
              <a:rPr lang="en-US" altLang="zh-CN" sz="3600" dirty="0" smtClean="0"/>
              <a:t>Accountability</a:t>
            </a:r>
            <a:r>
              <a:rPr lang="zh-CN" altLang="en-US" sz="3600" dirty="0" smtClean="0"/>
              <a:t>）</a:t>
            </a:r>
          </a:p>
          <a:p>
            <a:pPr lvl="1">
              <a:buFont typeface="Wingdings" pitchFamily="2" charset="2"/>
              <a:buNone/>
            </a:pPr>
            <a:r>
              <a:rPr lang="zh-CN" altLang="en-US" dirty="0" smtClean="0"/>
              <a:t>  </a:t>
            </a:r>
            <a:r>
              <a:rPr lang="en-US" altLang="zh-CN" dirty="0" smtClean="0"/>
              <a:t>R2.1 </a:t>
            </a:r>
            <a:r>
              <a:rPr lang="zh-CN" altLang="en-US" dirty="0" smtClean="0"/>
              <a:t>标识与鉴别（</a:t>
            </a:r>
            <a:r>
              <a:rPr lang="en-US" altLang="zh-CN" dirty="0" smtClean="0"/>
              <a:t>Identification &amp;  Authentication</a:t>
            </a:r>
            <a:r>
              <a:rPr lang="zh-CN" altLang="en-US" dirty="0" smtClean="0"/>
              <a:t>）</a:t>
            </a:r>
          </a:p>
          <a:p>
            <a:pPr lvl="1">
              <a:buFont typeface="Wingdings" pitchFamily="2" charset="2"/>
              <a:buNone/>
            </a:pPr>
            <a:r>
              <a:rPr lang="zh-CN" altLang="en-US" dirty="0" smtClean="0"/>
              <a:t>  </a:t>
            </a:r>
            <a:r>
              <a:rPr lang="en-US" altLang="zh-CN" dirty="0" smtClean="0"/>
              <a:t>R2.2 </a:t>
            </a:r>
            <a:r>
              <a:rPr lang="zh-CN" altLang="en-US" dirty="0" smtClean="0"/>
              <a:t>审计（</a:t>
            </a:r>
            <a:r>
              <a:rPr lang="en-US" altLang="zh-CN" dirty="0" smtClean="0"/>
              <a:t>Audit</a:t>
            </a:r>
            <a:r>
              <a:rPr lang="zh-CN" altLang="en-US" dirty="0" smtClean="0"/>
              <a:t>）</a:t>
            </a:r>
          </a:p>
          <a:p>
            <a:r>
              <a:rPr lang="en-US" altLang="zh-CN" sz="3600" dirty="0" smtClean="0"/>
              <a:t>R3 </a:t>
            </a:r>
            <a:r>
              <a:rPr lang="zh-CN" altLang="en-US" sz="3600" dirty="0" smtClean="0"/>
              <a:t>保证（</a:t>
            </a:r>
            <a:r>
              <a:rPr lang="en-US" altLang="zh-CN" sz="3600" dirty="0" smtClean="0"/>
              <a:t>Assurance</a:t>
            </a:r>
            <a:r>
              <a:rPr lang="zh-CN" altLang="en-US" sz="3600" dirty="0" smtClean="0"/>
              <a:t>）</a:t>
            </a:r>
          </a:p>
          <a:p>
            <a:pPr lvl="1">
              <a:buFont typeface="Wingdings" pitchFamily="2" charset="2"/>
              <a:buNone/>
            </a:pPr>
            <a:r>
              <a:rPr lang="zh-CN" altLang="en-US" dirty="0" smtClean="0"/>
              <a:t>  </a:t>
            </a:r>
            <a:r>
              <a:rPr lang="en-US" altLang="zh-CN" dirty="0" smtClean="0"/>
              <a:t>R3.1 </a:t>
            </a:r>
            <a:r>
              <a:rPr lang="zh-CN" altLang="en-US" dirty="0" smtClean="0"/>
              <a:t>操作保证（</a:t>
            </a:r>
            <a:r>
              <a:rPr lang="en-US" altLang="zh-CN" dirty="0" smtClean="0"/>
              <a:t>Operational Assurance</a:t>
            </a:r>
            <a:r>
              <a:rPr lang="zh-CN" altLang="en-US" dirty="0" smtClean="0"/>
              <a:t>）</a:t>
            </a:r>
            <a:endParaRPr lang="en-US" altLang="zh-CN" dirty="0"/>
          </a:p>
          <a:p>
            <a:pPr lvl="1">
              <a:buFont typeface="Wingdings" pitchFamily="2" charset="2"/>
              <a:buNone/>
            </a:pPr>
            <a:r>
              <a:rPr lang="zh-CN" altLang="en-US" dirty="0" smtClean="0"/>
              <a:t>      系统体系结构 系统完整性 隐蔽信道分析 可信设施管理 可信恢复</a:t>
            </a:r>
          </a:p>
          <a:p>
            <a:pPr lvl="1">
              <a:buFont typeface="Wingdings" pitchFamily="2" charset="2"/>
              <a:buNone/>
            </a:pPr>
            <a:r>
              <a:rPr lang="zh-CN" altLang="en-US" dirty="0" smtClean="0"/>
              <a:t>  </a:t>
            </a:r>
            <a:r>
              <a:rPr lang="en-US" altLang="zh-CN" dirty="0" smtClean="0"/>
              <a:t>R3.2 </a:t>
            </a:r>
            <a:r>
              <a:rPr lang="zh-CN" altLang="en-US" dirty="0" smtClean="0"/>
              <a:t>生命周期保证（</a:t>
            </a:r>
            <a:r>
              <a:rPr lang="en-US" altLang="zh-CN" dirty="0" smtClean="0"/>
              <a:t>Life Cycle Assurance</a:t>
            </a:r>
            <a:r>
              <a:rPr lang="zh-CN" altLang="en-US" dirty="0" smtClean="0"/>
              <a:t>）</a:t>
            </a:r>
            <a:endParaRPr lang="en-US" altLang="zh-CN" dirty="0" smtClean="0"/>
          </a:p>
          <a:p>
            <a:pPr lvl="1">
              <a:buFont typeface="Wingdings" pitchFamily="2" charset="2"/>
              <a:buNone/>
            </a:pPr>
            <a:r>
              <a:rPr lang="en-US" altLang="zh-CN" dirty="0" smtClean="0"/>
              <a:t>		 </a:t>
            </a:r>
            <a:r>
              <a:rPr lang="zh-CN" altLang="en-US" dirty="0" smtClean="0"/>
              <a:t>安全测试，设计规范和验证，配置管理，可信分配</a:t>
            </a:r>
          </a:p>
          <a:p>
            <a:pPr lvl="1">
              <a:buFont typeface="Wingdings" pitchFamily="2" charset="2"/>
              <a:buNone/>
            </a:pPr>
            <a:endParaRPr lang="en-US" altLang="zh-CN"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zh-CN" altLang="en-US" sz="3200" smtClean="0"/>
              <a:t>可信计算机系统评测标准（续）</a:t>
            </a:r>
          </a:p>
        </p:txBody>
      </p:sp>
      <p:sp>
        <p:nvSpPr>
          <p:cNvPr id="31748" name="Rectangle 3"/>
          <p:cNvSpPr>
            <a:spLocks noGrp="1" noChangeArrowheads="1"/>
          </p:cNvSpPr>
          <p:nvPr>
            <p:ph type="body" idx="1"/>
          </p:nvPr>
        </p:nvSpPr>
        <p:spPr/>
        <p:txBody>
          <a:bodyPr/>
          <a:lstStyle/>
          <a:p>
            <a:r>
              <a:rPr lang="en-US" altLang="zh-CN" sz="3600" smtClean="0"/>
              <a:t>R4 </a:t>
            </a:r>
            <a:r>
              <a:rPr lang="zh-CN" altLang="en-US" sz="3600" smtClean="0"/>
              <a:t>文档（</a:t>
            </a:r>
            <a:r>
              <a:rPr lang="en-US" altLang="zh-CN" sz="3600" smtClean="0"/>
              <a:t>Documentation</a:t>
            </a:r>
            <a:r>
              <a:rPr lang="zh-CN" altLang="en-US" sz="3600" smtClean="0"/>
              <a:t>）</a:t>
            </a:r>
            <a:endParaRPr lang="zh-CN" altLang="en-US" smtClean="0"/>
          </a:p>
          <a:p>
            <a:pPr lvl="1">
              <a:lnSpc>
                <a:spcPct val="110000"/>
              </a:lnSpc>
              <a:buFont typeface="Wingdings" pitchFamily="2" charset="2"/>
              <a:buNone/>
            </a:pPr>
            <a:r>
              <a:rPr lang="zh-CN" altLang="en-US" smtClean="0"/>
              <a:t>  </a:t>
            </a:r>
            <a:r>
              <a:rPr lang="en-US" altLang="zh-CN" smtClean="0"/>
              <a:t>R4.1 </a:t>
            </a:r>
            <a:r>
              <a:rPr lang="zh-CN" altLang="en-US" smtClean="0"/>
              <a:t>安全特性用户指南（</a:t>
            </a:r>
            <a:r>
              <a:rPr lang="en-US" altLang="zh-CN" smtClean="0"/>
              <a:t>Security Features</a:t>
            </a:r>
          </a:p>
          <a:p>
            <a:pPr lvl="1">
              <a:lnSpc>
                <a:spcPct val="110000"/>
              </a:lnSpc>
              <a:spcBef>
                <a:spcPct val="0"/>
              </a:spcBef>
              <a:buFont typeface="Wingdings" pitchFamily="2" charset="2"/>
              <a:buNone/>
            </a:pPr>
            <a:r>
              <a:rPr lang="en-US" altLang="zh-CN" smtClean="0"/>
              <a:t>                                              User's Guide</a:t>
            </a:r>
            <a:r>
              <a:rPr lang="zh-CN" altLang="en-US" smtClean="0"/>
              <a:t>）</a:t>
            </a:r>
          </a:p>
          <a:p>
            <a:pPr lvl="1">
              <a:lnSpc>
                <a:spcPct val="110000"/>
              </a:lnSpc>
              <a:buFont typeface="Wingdings" pitchFamily="2" charset="2"/>
              <a:buNone/>
            </a:pPr>
            <a:r>
              <a:rPr lang="zh-CN" altLang="en-US" smtClean="0"/>
              <a:t>  </a:t>
            </a:r>
            <a:r>
              <a:rPr lang="en-US" altLang="zh-CN" smtClean="0"/>
              <a:t>R4.2 </a:t>
            </a:r>
            <a:r>
              <a:rPr lang="zh-CN" altLang="en-US" smtClean="0"/>
              <a:t>可信设施手册（</a:t>
            </a:r>
            <a:r>
              <a:rPr lang="en-US" altLang="zh-CN" smtClean="0"/>
              <a:t>Trusted Facility</a:t>
            </a:r>
          </a:p>
          <a:p>
            <a:pPr lvl="1">
              <a:lnSpc>
                <a:spcPct val="110000"/>
              </a:lnSpc>
              <a:spcBef>
                <a:spcPct val="0"/>
              </a:spcBef>
              <a:buFont typeface="Wingdings" pitchFamily="2" charset="2"/>
              <a:buNone/>
            </a:pPr>
            <a:r>
              <a:rPr lang="en-US" altLang="zh-CN" smtClean="0"/>
              <a:t>                                       Manual</a:t>
            </a:r>
            <a:r>
              <a:rPr lang="zh-CN" altLang="en-US" smtClean="0"/>
              <a:t>）</a:t>
            </a:r>
          </a:p>
          <a:p>
            <a:pPr lvl="1">
              <a:lnSpc>
                <a:spcPct val="110000"/>
              </a:lnSpc>
              <a:buFont typeface="Wingdings" pitchFamily="2" charset="2"/>
              <a:buNone/>
            </a:pPr>
            <a:r>
              <a:rPr lang="zh-CN" altLang="en-US" smtClean="0"/>
              <a:t>  </a:t>
            </a:r>
            <a:r>
              <a:rPr lang="en-US" altLang="zh-CN" smtClean="0"/>
              <a:t>R4.3 </a:t>
            </a:r>
            <a:r>
              <a:rPr lang="zh-CN" altLang="en-US" smtClean="0"/>
              <a:t>测试文档（</a:t>
            </a:r>
            <a:r>
              <a:rPr lang="en-US" altLang="zh-CN" smtClean="0"/>
              <a:t>Test Documentation</a:t>
            </a:r>
            <a:r>
              <a:rPr lang="zh-CN" altLang="en-US" smtClean="0"/>
              <a:t>）</a:t>
            </a:r>
          </a:p>
          <a:p>
            <a:pPr lvl="1">
              <a:lnSpc>
                <a:spcPct val="110000"/>
              </a:lnSpc>
              <a:buFont typeface="Wingdings" pitchFamily="2" charset="2"/>
              <a:buNone/>
            </a:pPr>
            <a:r>
              <a:rPr lang="zh-CN" altLang="en-US" smtClean="0"/>
              <a:t>  </a:t>
            </a:r>
            <a:r>
              <a:rPr lang="en-US" altLang="zh-CN" smtClean="0"/>
              <a:t>R4.4 </a:t>
            </a:r>
            <a:r>
              <a:rPr lang="zh-CN" altLang="en-US" smtClean="0"/>
              <a:t>设计文档（</a:t>
            </a:r>
            <a:r>
              <a:rPr lang="en-US" altLang="zh-CN" smtClean="0"/>
              <a:t>Design Documentation</a:t>
            </a:r>
            <a:r>
              <a:rPr lang="zh-CN" altLang="en-US" smtClean="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32771" name="Rectangle 2"/>
          <p:cNvSpPr>
            <a:spLocks noGrp="1" noChangeArrowheads="1"/>
          </p:cNvSpPr>
          <p:nvPr>
            <p:ph type="title" idx="4294967295"/>
          </p:nvPr>
        </p:nvSpPr>
        <p:spPr/>
        <p:txBody>
          <a:bodyPr/>
          <a:lstStyle/>
          <a:p>
            <a:pPr eaLnBrk="1" hangingPunct="1"/>
            <a:r>
              <a:rPr lang="en-US" altLang="zh-CN" sz="3600" smtClean="0"/>
              <a:t>TCSEC/TDI</a:t>
            </a:r>
            <a:r>
              <a:rPr lang="zh-CN" altLang="en-US" sz="3600" smtClean="0"/>
              <a:t>安全级别划分</a:t>
            </a:r>
          </a:p>
        </p:txBody>
      </p:sp>
      <p:sp>
        <p:nvSpPr>
          <p:cNvPr id="32772" name="Rectangle 3"/>
          <p:cNvSpPr>
            <a:spLocks noGrp="1" noChangeArrowheads="1"/>
          </p:cNvSpPr>
          <p:nvPr>
            <p:ph type="body" idx="4294967295"/>
          </p:nvPr>
        </p:nvSpPr>
        <p:spPr/>
        <p:txBody>
          <a:bodyPr/>
          <a:lstStyle/>
          <a:p>
            <a:pPr eaLnBrk="1" hangingPunct="1"/>
            <a:r>
              <a:rPr lang="en-US" altLang="zh-CN" smtClean="0"/>
              <a:t>TCSEC/TDI</a:t>
            </a:r>
            <a:r>
              <a:rPr lang="zh-CN" altLang="en-US" smtClean="0"/>
              <a:t>安全级别划分</a:t>
            </a:r>
          </a:p>
          <a:p>
            <a:pPr eaLnBrk="1" hangingPunct="1"/>
            <a:endParaRPr lang="en-US" altLang="zh-CN" smtClean="0"/>
          </a:p>
        </p:txBody>
      </p:sp>
      <p:grpSp>
        <p:nvGrpSpPr>
          <p:cNvPr id="32773" name="Group 5"/>
          <p:cNvGrpSpPr>
            <a:grpSpLocks/>
          </p:cNvGrpSpPr>
          <p:nvPr/>
        </p:nvGrpSpPr>
        <p:grpSpPr bwMode="auto">
          <a:xfrm>
            <a:off x="755650" y="2205038"/>
            <a:ext cx="7704138" cy="3429000"/>
            <a:chOff x="0" y="0"/>
            <a:chExt cx="3071" cy="3078"/>
          </a:xfrm>
        </p:grpSpPr>
        <p:grpSp>
          <p:nvGrpSpPr>
            <p:cNvPr id="32774" name="Group 6"/>
            <p:cNvGrpSpPr>
              <a:grpSpLocks/>
            </p:cNvGrpSpPr>
            <p:nvPr/>
          </p:nvGrpSpPr>
          <p:grpSpPr bwMode="auto">
            <a:xfrm>
              <a:off x="3" y="3"/>
              <a:ext cx="3065" cy="3072"/>
              <a:chOff x="0" y="0"/>
              <a:chExt cx="3065" cy="3072"/>
            </a:xfrm>
          </p:grpSpPr>
          <p:grpSp>
            <p:nvGrpSpPr>
              <p:cNvPr id="32776" name="Group 7"/>
              <p:cNvGrpSpPr>
                <a:grpSpLocks/>
              </p:cNvGrpSpPr>
              <p:nvPr/>
            </p:nvGrpSpPr>
            <p:grpSpPr bwMode="auto">
              <a:xfrm>
                <a:off x="0" y="0"/>
                <a:ext cx="709" cy="384"/>
                <a:chOff x="0" y="0"/>
                <a:chExt cx="709" cy="384"/>
              </a:xfrm>
            </p:grpSpPr>
            <p:sp>
              <p:nvSpPr>
                <p:cNvPr id="32822" name="Rectangle 7"/>
                <p:cNvSpPr>
                  <a:spLocks noChangeArrowheads="1"/>
                </p:cNvSpPr>
                <p:nvPr/>
              </p:nvSpPr>
              <p:spPr bwMode="auto">
                <a:xfrm>
                  <a:off x="43" y="0"/>
                  <a:ext cx="623" cy="384"/>
                </a:xfrm>
                <a:prstGeom prst="rect">
                  <a:avLst/>
                </a:prstGeom>
                <a:noFill/>
                <a:ln w="9525">
                  <a:noFill/>
                  <a:miter lim="800000"/>
                  <a:headEnd/>
                  <a:tailEnd/>
                </a:ln>
              </p:spPr>
              <p:txBody>
                <a:bodyPr lIns="90000" tIns="46800" rIns="90000" bIns="46800"/>
                <a:lstStyle/>
                <a:p>
                  <a:pPr algn="just" eaLnBrk="1" fontAlgn="b" hangingPunct="1">
                    <a:buFont typeface="Arial" pitchFamily="34" charset="0"/>
                    <a:buNone/>
                  </a:pPr>
                  <a:r>
                    <a:rPr lang="zh-CN" altLang="en-US" sz="2000" b="1">
                      <a:latin typeface="Times New Roman" pitchFamily="18" charset="0"/>
                    </a:rPr>
                    <a:t>安 全 级 别</a:t>
                  </a:r>
                  <a:endParaRPr lang="zh-CN" altLang="en-US" sz="2000">
                    <a:latin typeface="Times New Roman" pitchFamily="18" charset="0"/>
                  </a:endParaRPr>
                </a:p>
              </p:txBody>
            </p:sp>
            <p:sp>
              <p:nvSpPr>
                <p:cNvPr id="32823" name="Rectangle 8"/>
                <p:cNvSpPr>
                  <a:spLocks noChangeArrowheads="1"/>
                </p:cNvSpPr>
                <p:nvPr/>
              </p:nvSpPr>
              <p:spPr bwMode="auto">
                <a:xfrm>
                  <a:off x="0" y="0"/>
                  <a:ext cx="709" cy="384"/>
                </a:xfrm>
                <a:prstGeom prst="rect">
                  <a:avLst/>
                </a:prstGeom>
                <a:noFill/>
                <a:ln w="7">
                  <a:solidFill>
                    <a:srgbClr val="A0A0A0"/>
                  </a:solidFill>
                  <a:miter lim="800000"/>
                  <a:headEnd/>
                  <a:tailEnd/>
                </a:ln>
              </p:spPr>
              <p:txBody>
                <a:bodyPr wrap="none" lIns="90000" tIns="46800" rIns="90000" bIns="46800" anchor="ctr"/>
                <a:lstStyle/>
                <a:p>
                  <a:pPr algn="ctr" eaLnBrk="1" hangingPunct="1">
                    <a:buFont typeface="Arial" pitchFamily="34" charset="0"/>
                    <a:buNone/>
                  </a:pPr>
                  <a:endParaRPr lang="zh-CN" altLang="en-US" sz="2000" b="1">
                    <a:latin typeface="Times New Roman" pitchFamily="18" charset="0"/>
                  </a:endParaRPr>
                </a:p>
              </p:txBody>
            </p:sp>
          </p:grpSp>
          <p:grpSp>
            <p:nvGrpSpPr>
              <p:cNvPr id="32777" name="Group 10"/>
              <p:cNvGrpSpPr>
                <a:grpSpLocks/>
              </p:cNvGrpSpPr>
              <p:nvPr/>
            </p:nvGrpSpPr>
            <p:grpSpPr bwMode="auto">
              <a:xfrm>
                <a:off x="709" y="0"/>
                <a:ext cx="2356" cy="384"/>
                <a:chOff x="0" y="0"/>
                <a:chExt cx="2356" cy="384"/>
              </a:xfrm>
            </p:grpSpPr>
            <p:sp>
              <p:nvSpPr>
                <p:cNvPr id="32820" name="Rectangle 10"/>
                <p:cNvSpPr>
                  <a:spLocks noChangeArrowheads="1"/>
                </p:cNvSpPr>
                <p:nvPr/>
              </p:nvSpPr>
              <p:spPr bwMode="auto">
                <a:xfrm>
                  <a:off x="43" y="0"/>
                  <a:ext cx="2270" cy="384"/>
                </a:xfrm>
                <a:prstGeom prst="rect">
                  <a:avLst/>
                </a:prstGeom>
                <a:noFill/>
                <a:ln w="9525">
                  <a:noFill/>
                  <a:miter lim="800000"/>
                  <a:headEnd/>
                  <a:tailEnd/>
                </a:ln>
              </p:spPr>
              <p:txBody>
                <a:bodyPr lIns="90000" tIns="46800" rIns="90000" bIns="46800"/>
                <a:lstStyle/>
                <a:p>
                  <a:pPr algn="just" eaLnBrk="1" fontAlgn="b" hangingPunct="1">
                    <a:buFont typeface="Arial" pitchFamily="34" charset="0"/>
                    <a:buNone/>
                  </a:pPr>
                  <a:r>
                    <a:rPr lang="en-US" altLang="zh-CN" sz="2000" b="1">
                      <a:latin typeface="Times New Roman" pitchFamily="18" charset="0"/>
                    </a:rPr>
                    <a:t>       </a:t>
                  </a:r>
                  <a:r>
                    <a:rPr lang="zh-CN" altLang="en-US" sz="2000" b="1">
                      <a:latin typeface="Times New Roman" pitchFamily="18" charset="0"/>
                    </a:rPr>
                    <a:t>定        义</a:t>
                  </a:r>
                  <a:endParaRPr lang="zh-CN" altLang="en-US" sz="2000">
                    <a:latin typeface="Times New Roman" pitchFamily="18" charset="0"/>
                  </a:endParaRPr>
                </a:p>
              </p:txBody>
            </p:sp>
            <p:sp>
              <p:nvSpPr>
                <p:cNvPr id="32821" name="Rectangle 11"/>
                <p:cNvSpPr>
                  <a:spLocks noChangeArrowheads="1"/>
                </p:cNvSpPr>
                <p:nvPr/>
              </p:nvSpPr>
              <p:spPr bwMode="auto">
                <a:xfrm>
                  <a:off x="0" y="0"/>
                  <a:ext cx="2356" cy="384"/>
                </a:xfrm>
                <a:prstGeom prst="rect">
                  <a:avLst/>
                </a:prstGeom>
                <a:noFill/>
                <a:ln w="7">
                  <a:solidFill>
                    <a:srgbClr val="A0A0A0"/>
                  </a:solidFill>
                  <a:miter lim="800000"/>
                  <a:headEnd/>
                  <a:tailEnd/>
                </a:ln>
              </p:spPr>
              <p:txBody>
                <a:bodyPr wrap="none" lIns="90000" tIns="46800" rIns="90000" bIns="46800" anchor="ctr"/>
                <a:lstStyle/>
                <a:p>
                  <a:pPr algn="ctr" eaLnBrk="1" hangingPunct="1">
                    <a:buFont typeface="Arial" pitchFamily="34" charset="0"/>
                    <a:buNone/>
                  </a:pPr>
                  <a:endParaRPr lang="zh-CN" altLang="en-US" sz="2000" b="1">
                    <a:latin typeface="Times New Roman" pitchFamily="18" charset="0"/>
                  </a:endParaRPr>
                </a:p>
              </p:txBody>
            </p:sp>
          </p:grpSp>
          <p:grpSp>
            <p:nvGrpSpPr>
              <p:cNvPr id="32778" name="Group 13"/>
              <p:cNvGrpSpPr>
                <a:grpSpLocks/>
              </p:cNvGrpSpPr>
              <p:nvPr/>
            </p:nvGrpSpPr>
            <p:grpSpPr bwMode="auto">
              <a:xfrm>
                <a:off x="0" y="384"/>
                <a:ext cx="709" cy="384"/>
                <a:chOff x="0" y="0"/>
                <a:chExt cx="709" cy="384"/>
              </a:xfrm>
            </p:grpSpPr>
            <p:sp>
              <p:nvSpPr>
                <p:cNvPr id="32818" name="Rectangle 13"/>
                <p:cNvSpPr>
                  <a:spLocks noChangeArrowheads="1"/>
                </p:cNvSpPr>
                <p:nvPr/>
              </p:nvSpPr>
              <p:spPr bwMode="auto">
                <a:xfrm>
                  <a:off x="43" y="0"/>
                  <a:ext cx="623" cy="384"/>
                </a:xfrm>
                <a:prstGeom prst="rect">
                  <a:avLst/>
                </a:prstGeom>
                <a:noFill/>
                <a:ln w="9525">
                  <a:noFill/>
                  <a:miter lim="800000"/>
                  <a:headEnd/>
                  <a:tailEnd/>
                </a:ln>
              </p:spPr>
              <p:txBody>
                <a:bodyPr lIns="90000" tIns="46800" rIns="90000" bIns="46800"/>
                <a:lstStyle/>
                <a:p>
                  <a:pPr algn="just" eaLnBrk="1" fontAlgn="b" hangingPunct="1">
                    <a:buFont typeface="Arial" pitchFamily="34" charset="0"/>
                    <a:buNone/>
                  </a:pPr>
                  <a:r>
                    <a:rPr lang="en-US" altLang="zh-CN" sz="2000" b="1">
                      <a:latin typeface="Times New Roman" pitchFamily="18" charset="0"/>
                    </a:rPr>
                    <a:t>     A1</a:t>
                  </a:r>
                  <a:endParaRPr lang="en-US" altLang="zh-CN" sz="2000">
                    <a:latin typeface="Times New Roman" pitchFamily="18" charset="0"/>
                  </a:endParaRPr>
                </a:p>
              </p:txBody>
            </p:sp>
            <p:sp>
              <p:nvSpPr>
                <p:cNvPr id="32819" name="Rectangle 14"/>
                <p:cNvSpPr>
                  <a:spLocks noChangeArrowheads="1"/>
                </p:cNvSpPr>
                <p:nvPr/>
              </p:nvSpPr>
              <p:spPr bwMode="auto">
                <a:xfrm>
                  <a:off x="0" y="0"/>
                  <a:ext cx="709" cy="384"/>
                </a:xfrm>
                <a:prstGeom prst="rect">
                  <a:avLst/>
                </a:prstGeom>
                <a:noFill/>
                <a:ln w="7">
                  <a:solidFill>
                    <a:srgbClr val="A0A0A0"/>
                  </a:solidFill>
                  <a:miter lim="800000"/>
                  <a:headEnd/>
                  <a:tailEnd/>
                </a:ln>
              </p:spPr>
              <p:txBody>
                <a:bodyPr wrap="none" lIns="90000" tIns="46800" rIns="90000" bIns="46800" anchor="ctr"/>
                <a:lstStyle/>
                <a:p>
                  <a:pPr algn="ctr" eaLnBrk="1" hangingPunct="1">
                    <a:buFont typeface="Arial" pitchFamily="34" charset="0"/>
                    <a:buNone/>
                  </a:pPr>
                  <a:endParaRPr lang="zh-CN" altLang="en-US" sz="2000" b="1">
                    <a:latin typeface="Times New Roman" pitchFamily="18" charset="0"/>
                  </a:endParaRPr>
                </a:p>
              </p:txBody>
            </p:sp>
          </p:grpSp>
          <p:grpSp>
            <p:nvGrpSpPr>
              <p:cNvPr id="32779" name="Group 16"/>
              <p:cNvGrpSpPr>
                <a:grpSpLocks/>
              </p:cNvGrpSpPr>
              <p:nvPr/>
            </p:nvGrpSpPr>
            <p:grpSpPr bwMode="auto">
              <a:xfrm>
                <a:off x="709" y="384"/>
                <a:ext cx="2356" cy="384"/>
                <a:chOff x="0" y="0"/>
                <a:chExt cx="2356" cy="384"/>
              </a:xfrm>
            </p:grpSpPr>
            <p:sp>
              <p:nvSpPr>
                <p:cNvPr id="32816" name="Rectangle 16"/>
                <p:cNvSpPr>
                  <a:spLocks noChangeArrowheads="1"/>
                </p:cNvSpPr>
                <p:nvPr/>
              </p:nvSpPr>
              <p:spPr bwMode="auto">
                <a:xfrm>
                  <a:off x="43" y="0"/>
                  <a:ext cx="2270" cy="384"/>
                </a:xfrm>
                <a:prstGeom prst="rect">
                  <a:avLst/>
                </a:prstGeom>
                <a:noFill/>
                <a:ln w="9525">
                  <a:noFill/>
                  <a:miter lim="800000"/>
                  <a:headEnd/>
                  <a:tailEnd/>
                </a:ln>
              </p:spPr>
              <p:txBody>
                <a:bodyPr lIns="90000" tIns="46800" rIns="90000" bIns="46800"/>
                <a:lstStyle/>
                <a:p>
                  <a:pPr algn="just" eaLnBrk="1" fontAlgn="b" hangingPunct="1">
                    <a:buFont typeface="Arial" pitchFamily="34" charset="0"/>
                    <a:buNone/>
                  </a:pPr>
                  <a:r>
                    <a:rPr lang="zh-CN" altLang="en-US" sz="2000" b="1">
                      <a:latin typeface="Times New Roman" pitchFamily="18" charset="0"/>
                    </a:rPr>
                    <a:t>验证设计（</a:t>
                  </a:r>
                  <a:r>
                    <a:rPr lang="en-US" altLang="zh-CN" sz="2000" b="1">
                      <a:latin typeface="Times New Roman" pitchFamily="18" charset="0"/>
                    </a:rPr>
                    <a:t>Verified Design</a:t>
                  </a:r>
                  <a:r>
                    <a:rPr lang="zh-CN" altLang="en-US" sz="2000" b="1">
                      <a:latin typeface="Times New Roman" pitchFamily="18" charset="0"/>
                    </a:rPr>
                    <a:t>）</a:t>
                  </a:r>
                  <a:endParaRPr lang="zh-CN" altLang="en-US" sz="2000">
                    <a:latin typeface="Times New Roman" pitchFamily="18" charset="0"/>
                  </a:endParaRPr>
                </a:p>
              </p:txBody>
            </p:sp>
            <p:sp>
              <p:nvSpPr>
                <p:cNvPr id="32817" name="Rectangle 17"/>
                <p:cNvSpPr>
                  <a:spLocks noChangeArrowheads="1"/>
                </p:cNvSpPr>
                <p:nvPr/>
              </p:nvSpPr>
              <p:spPr bwMode="auto">
                <a:xfrm>
                  <a:off x="0" y="0"/>
                  <a:ext cx="2356" cy="384"/>
                </a:xfrm>
                <a:prstGeom prst="rect">
                  <a:avLst/>
                </a:prstGeom>
                <a:noFill/>
                <a:ln w="7">
                  <a:solidFill>
                    <a:srgbClr val="A0A0A0"/>
                  </a:solidFill>
                  <a:miter lim="800000"/>
                  <a:headEnd/>
                  <a:tailEnd/>
                </a:ln>
              </p:spPr>
              <p:txBody>
                <a:bodyPr wrap="none" lIns="90000" tIns="46800" rIns="90000" bIns="46800" anchor="ctr"/>
                <a:lstStyle/>
                <a:p>
                  <a:pPr algn="ctr" eaLnBrk="1" hangingPunct="1">
                    <a:buFont typeface="Arial" pitchFamily="34" charset="0"/>
                    <a:buNone/>
                  </a:pPr>
                  <a:endParaRPr lang="zh-CN" altLang="en-US" sz="2000" b="1">
                    <a:latin typeface="Times New Roman" pitchFamily="18" charset="0"/>
                  </a:endParaRPr>
                </a:p>
              </p:txBody>
            </p:sp>
          </p:grpSp>
          <p:grpSp>
            <p:nvGrpSpPr>
              <p:cNvPr id="32780" name="Group 19"/>
              <p:cNvGrpSpPr>
                <a:grpSpLocks/>
              </p:cNvGrpSpPr>
              <p:nvPr/>
            </p:nvGrpSpPr>
            <p:grpSpPr bwMode="auto">
              <a:xfrm>
                <a:off x="0" y="768"/>
                <a:ext cx="709" cy="384"/>
                <a:chOff x="0" y="0"/>
                <a:chExt cx="709" cy="384"/>
              </a:xfrm>
            </p:grpSpPr>
            <p:sp>
              <p:nvSpPr>
                <p:cNvPr id="32814" name="Rectangle 19"/>
                <p:cNvSpPr>
                  <a:spLocks noChangeArrowheads="1"/>
                </p:cNvSpPr>
                <p:nvPr/>
              </p:nvSpPr>
              <p:spPr bwMode="auto">
                <a:xfrm>
                  <a:off x="43" y="0"/>
                  <a:ext cx="623" cy="384"/>
                </a:xfrm>
                <a:prstGeom prst="rect">
                  <a:avLst/>
                </a:prstGeom>
                <a:noFill/>
                <a:ln w="9525">
                  <a:noFill/>
                  <a:miter lim="800000"/>
                  <a:headEnd/>
                  <a:tailEnd/>
                </a:ln>
              </p:spPr>
              <p:txBody>
                <a:bodyPr lIns="90000" tIns="46800" rIns="90000" bIns="46800"/>
                <a:lstStyle/>
                <a:p>
                  <a:pPr algn="just" eaLnBrk="1" fontAlgn="b" hangingPunct="1">
                    <a:buFont typeface="Arial" pitchFamily="34" charset="0"/>
                    <a:buNone/>
                  </a:pPr>
                  <a:r>
                    <a:rPr lang="en-US" altLang="zh-CN" sz="2000" b="1">
                      <a:latin typeface="Times New Roman" pitchFamily="18" charset="0"/>
                    </a:rPr>
                    <a:t>     B3</a:t>
                  </a:r>
                  <a:endParaRPr lang="en-US" altLang="zh-CN" sz="2000">
                    <a:latin typeface="Times New Roman" pitchFamily="18" charset="0"/>
                  </a:endParaRPr>
                </a:p>
              </p:txBody>
            </p:sp>
            <p:sp>
              <p:nvSpPr>
                <p:cNvPr id="32815" name="Rectangle 20"/>
                <p:cNvSpPr>
                  <a:spLocks noChangeArrowheads="1"/>
                </p:cNvSpPr>
                <p:nvPr/>
              </p:nvSpPr>
              <p:spPr bwMode="auto">
                <a:xfrm>
                  <a:off x="0" y="0"/>
                  <a:ext cx="709" cy="384"/>
                </a:xfrm>
                <a:prstGeom prst="rect">
                  <a:avLst/>
                </a:prstGeom>
                <a:noFill/>
                <a:ln w="7">
                  <a:solidFill>
                    <a:srgbClr val="A0A0A0"/>
                  </a:solidFill>
                  <a:miter lim="800000"/>
                  <a:headEnd/>
                  <a:tailEnd/>
                </a:ln>
              </p:spPr>
              <p:txBody>
                <a:bodyPr wrap="none" lIns="90000" tIns="46800" rIns="90000" bIns="46800" anchor="ctr"/>
                <a:lstStyle/>
                <a:p>
                  <a:pPr algn="ctr" eaLnBrk="1" hangingPunct="1">
                    <a:buFont typeface="Arial" pitchFamily="34" charset="0"/>
                    <a:buNone/>
                  </a:pPr>
                  <a:endParaRPr lang="zh-CN" altLang="en-US" sz="2000" b="1">
                    <a:latin typeface="Times New Roman" pitchFamily="18" charset="0"/>
                  </a:endParaRPr>
                </a:p>
              </p:txBody>
            </p:sp>
          </p:grpSp>
          <p:grpSp>
            <p:nvGrpSpPr>
              <p:cNvPr id="32781" name="Group 22"/>
              <p:cNvGrpSpPr>
                <a:grpSpLocks/>
              </p:cNvGrpSpPr>
              <p:nvPr/>
            </p:nvGrpSpPr>
            <p:grpSpPr bwMode="auto">
              <a:xfrm>
                <a:off x="709" y="768"/>
                <a:ext cx="2356" cy="384"/>
                <a:chOff x="0" y="0"/>
                <a:chExt cx="2356" cy="384"/>
              </a:xfrm>
            </p:grpSpPr>
            <p:sp>
              <p:nvSpPr>
                <p:cNvPr id="32812" name="Rectangle 22"/>
                <p:cNvSpPr>
                  <a:spLocks noChangeArrowheads="1"/>
                </p:cNvSpPr>
                <p:nvPr/>
              </p:nvSpPr>
              <p:spPr bwMode="auto">
                <a:xfrm>
                  <a:off x="43" y="0"/>
                  <a:ext cx="2270" cy="384"/>
                </a:xfrm>
                <a:prstGeom prst="rect">
                  <a:avLst/>
                </a:prstGeom>
                <a:noFill/>
                <a:ln w="9525">
                  <a:noFill/>
                  <a:miter lim="800000"/>
                  <a:headEnd/>
                  <a:tailEnd/>
                </a:ln>
              </p:spPr>
              <p:txBody>
                <a:bodyPr lIns="90000" tIns="46800" rIns="90000" bIns="46800"/>
                <a:lstStyle/>
                <a:p>
                  <a:pPr algn="just" eaLnBrk="1" fontAlgn="b" hangingPunct="1">
                    <a:buFont typeface="Arial" pitchFamily="34" charset="0"/>
                    <a:buNone/>
                  </a:pPr>
                  <a:r>
                    <a:rPr lang="zh-CN" altLang="en-US" sz="2000" b="1">
                      <a:latin typeface="Times New Roman" pitchFamily="18" charset="0"/>
                    </a:rPr>
                    <a:t>安全域（</a:t>
                  </a:r>
                  <a:r>
                    <a:rPr lang="en-US" altLang="zh-CN" sz="2000" b="1">
                      <a:latin typeface="Times New Roman" pitchFamily="18" charset="0"/>
                    </a:rPr>
                    <a:t>Security Domains</a:t>
                  </a:r>
                  <a:r>
                    <a:rPr lang="zh-CN" altLang="en-US" sz="2000" b="1">
                      <a:latin typeface="Times New Roman" pitchFamily="18" charset="0"/>
                    </a:rPr>
                    <a:t>）</a:t>
                  </a:r>
                </a:p>
              </p:txBody>
            </p:sp>
            <p:sp>
              <p:nvSpPr>
                <p:cNvPr id="32813" name="Rectangle 23"/>
                <p:cNvSpPr>
                  <a:spLocks noChangeArrowheads="1"/>
                </p:cNvSpPr>
                <p:nvPr/>
              </p:nvSpPr>
              <p:spPr bwMode="auto">
                <a:xfrm>
                  <a:off x="0" y="0"/>
                  <a:ext cx="2356" cy="384"/>
                </a:xfrm>
                <a:prstGeom prst="rect">
                  <a:avLst/>
                </a:prstGeom>
                <a:noFill/>
                <a:ln w="7">
                  <a:solidFill>
                    <a:srgbClr val="A0A0A0"/>
                  </a:solidFill>
                  <a:miter lim="800000"/>
                  <a:headEnd/>
                  <a:tailEnd/>
                </a:ln>
              </p:spPr>
              <p:txBody>
                <a:bodyPr wrap="none" lIns="90000" tIns="46800" rIns="90000" bIns="46800" anchor="ctr"/>
                <a:lstStyle/>
                <a:p>
                  <a:pPr algn="ctr" eaLnBrk="1" hangingPunct="1">
                    <a:buFont typeface="Arial" pitchFamily="34" charset="0"/>
                    <a:buNone/>
                  </a:pPr>
                  <a:endParaRPr lang="zh-CN" altLang="en-US" sz="2000" b="1">
                    <a:latin typeface="Times New Roman" pitchFamily="18" charset="0"/>
                  </a:endParaRPr>
                </a:p>
              </p:txBody>
            </p:sp>
          </p:grpSp>
          <p:grpSp>
            <p:nvGrpSpPr>
              <p:cNvPr id="32782" name="Group 25"/>
              <p:cNvGrpSpPr>
                <a:grpSpLocks/>
              </p:cNvGrpSpPr>
              <p:nvPr/>
            </p:nvGrpSpPr>
            <p:grpSpPr bwMode="auto">
              <a:xfrm>
                <a:off x="0" y="1152"/>
                <a:ext cx="709" cy="384"/>
                <a:chOff x="0" y="0"/>
                <a:chExt cx="709" cy="384"/>
              </a:xfrm>
            </p:grpSpPr>
            <p:sp>
              <p:nvSpPr>
                <p:cNvPr id="32810" name="Rectangle 25"/>
                <p:cNvSpPr>
                  <a:spLocks noChangeArrowheads="1"/>
                </p:cNvSpPr>
                <p:nvPr/>
              </p:nvSpPr>
              <p:spPr bwMode="auto">
                <a:xfrm>
                  <a:off x="43" y="0"/>
                  <a:ext cx="623" cy="384"/>
                </a:xfrm>
                <a:prstGeom prst="rect">
                  <a:avLst/>
                </a:prstGeom>
                <a:noFill/>
                <a:ln w="9525">
                  <a:noFill/>
                  <a:miter lim="800000"/>
                  <a:headEnd/>
                  <a:tailEnd/>
                </a:ln>
              </p:spPr>
              <p:txBody>
                <a:bodyPr lIns="90000" tIns="46800" rIns="90000" bIns="46800"/>
                <a:lstStyle/>
                <a:p>
                  <a:pPr algn="just" eaLnBrk="1" fontAlgn="b" hangingPunct="1">
                    <a:buFont typeface="Arial" pitchFamily="34" charset="0"/>
                    <a:buNone/>
                  </a:pPr>
                  <a:r>
                    <a:rPr lang="en-US" altLang="zh-CN" sz="2000" b="1">
                      <a:latin typeface="Times New Roman" pitchFamily="18" charset="0"/>
                    </a:rPr>
                    <a:t>     B2</a:t>
                  </a:r>
                  <a:endParaRPr lang="en-US" altLang="zh-CN" sz="2000">
                    <a:latin typeface="Times New Roman" pitchFamily="18" charset="0"/>
                  </a:endParaRPr>
                </a:p>
              </p:txBody>
            </p:sp>
            <p:sp>
              <p:nvSpPr>
                <p:cNvPr id="32811" name="Rectangle 26"/>
                <p:cNvSpPr>
                  <a:spLocks noChangeArrowheads="1"/>
                </p:cNvSpPr>
                <p:nvPr/>
              </p:nvSpPr>
              <p:spPr bwMode="auto">
                <a:xfrm>
                  <a:off x="0" y="0"/>
                  <a:ext cx="709" cy="384"/>
                </a:xfrm>
                <a:prstGeom prst="rect">
                  <a:avLst/>
                </a:prstGeom>
                <a:noFill/>
                <a:ln w="7">
                  <a:solidFill>
                    <a:srgbClr val="A0A0A0"/>
                  </a:solidFill>
                  <a:miter lim="800000"/>
                  <a:headEnd/>
                  <a:tailEnd/>
                </a:ln>
              </p:spPr>
              <p:txBody>
                <a:bodyPr wrap="none" lIns="90000" tIns="46800" rIns="90000" bIns="46800" anchor="ctr"/>
                <a:lstStyle/>
                <a:p>
                  <a:pPr algn="ctr" eaLnBrk="1" hangingPunct="1">
                    <a:buFont typeface="Arial" pitchFamily="34" charset="0"/>
                    <a:buNone/>
                  </a:pPr>
                  <a:endParaRPr lang="zh-CN" altLang="en-US" sz="2000" b="1">
                    <a:latin typeface="Times New Roman" pitchFamily="18" charset="0"/>
                  </a:endParaRPr>
                </a:p>
              </p:txBody>
            </p:sp>
          </p:grpSp>
          <p:grpSp>
            <p:nvGrpSpPr>
              <p:cNvPr id="32783" name="Group 28"/>
              <p:cNvGrpSpPr>
                <a:grpSpLocks/>
              </p:cNvGrpSpPr>
              <p:nvPr/>
            </p:nvGrpSpPr>
            <p:grpSpPr bwMode="auto">
              <a:xfrm>
                <a:off x="709" y="1152"/>
                <a:ext cx="2356" cy="384"/>
                <a:chOff x="0" y="0"/>
                <a:chExt cx="2356" cy="384"/>
              </a:xfrm>
            </p:grpSpPr>
            <p:sp>
              <p:nvSpPr>
                <p:cNvPr id="32808" name="Rectangle 28"/>
                <p:cNvSpPr>
                  <a:spLocks noChangeArrowheads="1"/>
                </p:cNvSpPr>
                <p:nvPr/>
              </p:nvSpPr>
              <p:spPr bwMode="auto">
                <a:xfrm>
                  <a:off x="43" y="0"/>
                  <a:ext cx="2270" cy="384"/>
                </a:xfrm>
                <a:prstGeom prst="rect">
                  <a:avLst/>
                </a:prstGeom>
                <a:noFill/>
                <a:ln w="9525">
                  <a:noFill/>
                  <a:miter lim="800000"/>
                  <a:headEnd/>
                  <a:tailEnd/>
                </a:ln>
              </p:spPr>
              <p:txBody>
                <a:bodyPr lIns="90000" tIns="46800" rIns="90000" bIns="46800"/>
                <a:lstStyle/>
                <a:p>
                  <a:pPr algn="just" eaLnBrk="1" fontAlgn="b" hangingPunct="1">
                    <a:buFont typeface="Arial" pitchFamily="34" charset="0"/>
                    <a:buNone/>
                  </a:pPr>
                  <a:r>
                    <a:rPr lang="zh-CN" altLang="en-US" sz="2000" b="1">
                      <a:latin typeface="Times New Roman" pitchFamily="18" charset="0"/>
                    </a:rPr>
                    <a:t>结构化保护（</a:t>
                  </a:r>
                  <a:r>
                    <a:rPr lang="en-US" altLang="zh-CN" sz="2000" b="1">
                      <a:latin typeface="Times New Roman" pitchFamily="18" charset="0"/>
                    </a:rPr>
                    <a:t>Structural Protection</a:t>
                  </a:r>
                  <a:r>
                    <a:rPr lang="zh-CN" altLang="en-US" sz="2000" b="1">
                      <a:latin typeface="Times New Roman" pitchFamily="18" charset="0"/>
                    </a:rPr>
                    <a:t>）</a:t>
                  </a:r>
                </a:p>
              </p:txBody>
            </p:sp>
            <p:sp>
              <p:nvSpPr>
                <p:cNvPr id="32809" name="Rectangle 29"/>
                <p:cNvSpPr>
                  <a:spLocks noChangeArrowheads="1"/>
                </p:cNvSpPr>
                <p:nvPr/>
              </p:nvSpPr>
              <p:spPr bwMode="auto">
                <a:xfrm>
                  <a:off x="0" y="0"/>
                  <a:ext cx="2356" cy="384"/>
                </a:xfrm>
                <a:prstGeom prst="rect">
                  <a:avLst/>
                </a:prstGeom>
                <a:noFill/>
                <a:ln w="7">
                  <a:solidFill>
                    <a:srgbClr val="A0A0A0"/>
                  </a:solidFill>
                  <a:miter lim="800000"/>
                  <a:headEnd/>
                  <a:tailEnd/>
                </a:ln>
              </p:spPr>
              <p:txBody>
                <a:bodyPr wrap="none" lIns="90000" tIns="46800" rIns="90000" bIns="46800" anchor="ctr"/>
                <a:lstStyle/>
                <a:p>
                  <a:pPr algn="ctr" eaLnBrk="1" hangingPunct="1">
                    <a:buFont typeface="Arial" pitchFamily="34" charset="0"/>
                    <a:buNone/>
                  </a:pPr>
                  <a:endParaRPr lang="zh-CN" altLang="en-US" sz="2000" b="1">
                    <a:latin typeface="Times New Roman" pitchFamily="18" charset="0"/>
                  </a:endParaRPr>
                </a:p>
              </p:txBody>
            </p:sp>
          </p:grpSp>
          <p:grpSp>
            <p:nvGrpSpPr>
              <p:cNvPr id="32784" name="Group 31"/>
              <p:cNvGrpSpPr>
                <a:grpSpLocks/>
              </p:cNvGrpSpPr>
              <p:nvPr/>
            </p:nvGrpSpPr>
            <p:grpSpPr bwMode="auto">
              <a:xfrm>
                <a:off x="0" y="1536"/>
                <a:ext cx="709" cy="384"/>
                <a:chOff x="0" y="0"/>
                <a:chExt cx="709" cy="384"/>
              </a:xfrm>
            </p:grpSpPr>
            <p:sp>
              <p:nvSpPr>
                <p:cNvPr id="32806" name="Rectangle 31"/>
                <p:cNvSpPr>
                  <a:spLocks noChangeArrowheads="1"/>
                </p:cNvSpPr>
                <p:nvPr/>
              </p:nvSpPr>
              <p:spPr bwMode="auto">
                <a:xfrm>
                  <a:off x="43" y="0"/>
                  <a:ext cx="623" cy="384"/>
                </a:xfrm>
                <a:prstGeom prst="rect">
                  <a:avLst/>
                </a:prstGeom>
                <a:noFill/>
                <a:ln w="9525">
                  <a:noFill/>
                  <a:miter lim="800000"/>
                  <a:headEnd/>
                  <a:tailEnd/>
                </a:ln>
              </p:spPr>
              <p:txBody>
                <a:bodyPr lIns="90000" tIns="46800" rIns="90000" bIns="46800"/>
                <a:lstStyle/>
                <a:p>
                  <a:pPr algn="just" eaLnBrk="1" fontAlgn="b" hangingPunct="1">
                    <a:buFont typeface="Arial" pitchFamily="34" charset="0"/>
                    <a:buNone/>
                  </a:pPr>
                  <a:r>
                    <a:rPr lang="en-US" altLang="zh-CN" sz="2000" b="1">
                      <a:latin typeface="Times New Roman" pitchFamily="18" charset="0"/>
                    </a:rPr>
                    <a:t>     B1</a:t>
                  </a:r>
                  <a:endParaRPr lang="en-US" altLang="zh-CN" sz="2000">
                    <a:latin typeface="Times New Roman" pitchFamily="18" charset="0"/>
                  </a:endParaRPr>
                </a:p>
              </p:txBody>
            </p:sp>
            <p:sp>
              <p:nvSpPr>
                <p:cNvPr id="32807" name="Rectangle 32"/>
                <p:cNvSpPr>
                  <a:spLocks noChangeArrowheads="1"/>
                </p:cNvSpPr>
                <p:nvPr/>
              </p:nvSpPr>
              <p:spPr bwMode="auto">
                <a:xfrm>
                  <a:off x="0" y="0"/>
                  <a:ext cx="709" cy="384"/>
                </a:xfrm>
                <a:prstGeom prst="rect">
                  <a:avLst/>
                </a:prstGeom>
                <a:noFill/>
                <a:ln w="7">
                  <a:solidFill>
                    <a:srgbClr val="A0A0A0"/>
                  </a:solidFill>
                  <a:miter lim="800000"/>
                  <a:headEnd/>
                  <a:tailEnd/>
                </a:ln>
              </p:spPr>
              <p:txBody>
                <a:bodyPr wrap="none" lIns="90000" tIns="46800" rIns="90000" bIns="46800" anchor="ctr"/>
                <a:lstStyle/>
                <a:p>
                  <a:pPr algn="ctr" eaLnBrk="1" hangingPunct="1">
                    <a:buFont typeface="Arial" pitchFamily="34" charset="0"/>
                    <a:buNone/>
                  </a:pPr>
                  <a:endParaRPr lang="zh-CN" altLang="en-US" sz="2000" b="1">
                    <a:latin typeface="Times New Roman" pitchFamily="18" charset="0"/>
                  </a:endParaRPr>
                </a:p>
              </p:txBody>
            </p:sp>
          </p:grpSp>
          <p:grpSp>
            <p:nvGrpSpPr>
              <p:cNvPr id="32785" name="Group 34"/>
              <p:cNvGrpSpPr>
                <a:grpSpLocks/>
              </p:cNvGrpSpPr>
              <p:nvPr/>
            </p:nvGrpSpPr>
            <p:grpSpPr bwMode="auto">
              <a:xfrm>
                <a:off x="709" y="1536"/>
                <a:ext cx="2356" cy="384"/>
                <a:chOff x="0" y="0"/>
                <a:chExt cx="2356" cy="384"/>
              </a:xfrm>
            </p:grpSpPr>
            <p:sp>
              <p:nvSpPr>
                <p:cNvPr id="32804" name="Rectangle 34"/>
                <p:cNvSpPr>
                  <a:spLocks noChangeArrowheads="1"/>
                </p:cNvSpPr>
                <p:nvPr/>
              </p:nvSpPr>
              <p:spPr bwMode="auto">
                <a:xfrm>
                  <a:off x="43" y="0"/>
                  <a:ext cx="2270" cy="384"/>
                </a:xfrm>
                <a:prstGeom prst="rect">
                  <a:avLst/>
                </a:prstGeom>
                <a:noFill/>
                <a:ln w="9525">
                  <a:noFill/>
                  <a:miter lim="800000"/>
                  <a:headEnd/>
                  <a:tailEnd/>
                </a:ln>
              </p:spPr>
              <p:txBody>
                <a:bodyPr lIns="90000" tIns="46800" rIns="90000" bIns="46800"/>
                <a:lstStyle/>
                <a:p>
                  <a:pPr algn="just" eaLnBrk="1" fontAlgn="b" hangingPunct="1">
                    <a:buFont typeface="Arial" pitchFamily="34" charset="0"/>
                    <a:buNone/>
                  </a:pPr>
                  <a:r>
                    <a:rPr lang="zh-CN" altLang="en-US" sz="2000" b="1">
                      <a:latin typeface="Times New Roman" pitchFamily="18" charset="0"/>
                    </a:rPr>
                    <a:t>标记安全保护（</a:t>
                  </a:r>
                  <a:r>
                    <a:rPr lang="en-US" altLang="zh-CN" sz="2000" b="1">
                      <a:latin typeface="Times New Roman" pitchFamily="18" charset="0"/>
                    </a:rPr>
                    <a:t>Labeled Security Protection</a:t>
                  </a:r>
                  <a:r>
                    <a:rPr lang="zh-CN" altLang="en-US" sz="2000" b="1">
                      <a:latin typeface="Times New Roman" pitchFamily="18" charset="0"/>
                    </a:rPr>
                    <a:t>）</a:t>
                  </a:r>
                </a:p>
              </p:txBody>
            </p:sp>
            <p:sp>
              <p:nvSpPr>
                <p:cNvPr id="32805" name="Rectangle 35"/>
                <p:cNvSpPr>
                  <a:spLocks noChangeArrowheads="1"/>
                </p:cNvSpPr>
                <p:nvPr/>
              </p:nvSpPr>
              <p:spPr bwMode="auto">
                <a:xfrm>
                  <a:off x="0" y="0"/>
                  <a:ext cx="2356" cy="384"/>
                </a:xfrm>
                <a:prstGeom prst="rect">
                  <a:avLst/>
                </a:prstGeom>
                <a:noFill/>
                <a:ln w="7">
                  <a:solidFill>
                    <a:srgbClr val="A0A0A0"/>
                  </a:solidFill>
                  <a:miter lim="800000"/>
                  <a:headEnd/>
                  <a:tailEnd/>
                </a:ln>
              </p:spPr>
              <p:txBody>
                <a:bodyPr wrap="none" lIns="90000" tIns="46800" rIns="90000" bIns="46800" anchor="ctr"/>
                <a:lstStyle/>
                <a:p>
                  <a:pPr algn="ctr" eaLnBrk="1" hangingPunct="1">
                    <a:buFont typeface="Arial" pitchFamily="34" charset="0"/>
                    <a:buNone/>
                  </a:pPr>
                  <a:endParaRPr lang="zh-CN" altLang="en-US" sz="2000" b="1">
                    <a:latin typeface="Times New Roman" pitchFamily="18" charset="0"/>
                  </a:endParaRPr>
                </a:p>
              </p:txBody>
            </p:sp>
          </p:grpSp>
          <p:grpSp>
            <p:nvGrpSpPr>
              <p:cNvPr id="32786" name="Group 37"/>
              <p:cNvGrpSpPr>
                <a:grpSpLocks/>
              </p:cNvGrpSpPr>
              <p:nvPr/>
            </p:nvGrpSpPr>
            <p:grpSpPr bwMode="auto">
              <a:xfrm>
                <a:off x="0" y="1920"/>
                <a:ext cx="709" cy="384"/>
                <a:chOff x="0" y="0"/>
                <a:chExt cx="709" cy="384"/>
              </a:xfrm>
            </p:grpSpPr>
            <p:sp>
              <p:nvSpPr>
                <p:cNvPr id="32802" name="Rectangle 37"/>
                <p:cNvSpPr>
                  <a:spLocks noChangeArrowheads="1"/>
                </p:cNvSpPr>
                <p:nvPr/>
              </p:nvSpPr>
              <p:spPr bwMode="auto">
                <a:xfrm>
                  <a:off x="43" y="0"/>
                  <a:ext cx="623" cy="384"/>
                </a:xfrm>
                <a:prstGeom prst="rect">
                  <a:avLst/>
                </a:prstGeom>
                <a:noFill/>
                <a:ln w="9525">
                  <a:noFill/>
                  <a:miter lim="800000"/>
                  <a:headEnd/>
                  <a:tailEnd/>
                </a:ln>
              </p:spPr>
              <p:txBody>
                <a:bodyPr lIns="90000" tIns="46800" rIns="90000" bIns="46800"/>
                <a:lstStyle/>
                <a:p>
                  <a:pPr algn="just" eaLnBrk="1" fontAlgn="b" hangingPunct="1">
                    <a:buFont typeface="Arial" pitchFamily="34" charset="0"/>
                    <a:buNone/>
                  </a:pPr>
                  <a:r>
                    <a:rPr lang="en-US" altLang="zh-CN" sz="2000" b="1">
                      <a:latin typeface="Times New Roman" pitchFamily="18" charset="0"/>
                    </a:rPr>
                    <a:t>     C2</a:t>
                  </a:r>
                  <a:endParaRPr lang="en-US" altLang="zh-CN" sz="2000">
                    <a:latin typeface="Times New Roman" pitchFamily="18" charset="0"/>
                  </a:endParaRPr>
                </a:p>
              </p:txBody>
            </p:sp>
            <p:sp>
              <p:nvSpPr>
                <p:cNvPr id="32803" name="Rectangle 38"/>
                <p:cNvSpPr>
                  <a:spLocks noChangeArrowheads="1"/>
                </p:cNvSpPr>
                <p:nvPr/>
              </p:nvSpPr>
              <p:spPr bwMode="auto">
                <a:xfrm>
                  <a:off x="0" y="0"/>
                  <a:ext cx="709" cy="384"/>
                </a:xfrm>
                <a:prstGeom prst="rect">
                  <a:avLst/>
                </a:prstGeom>
                <a:noFill/>
                <a:ln w="7">
                  <a:solidFill>
                    <a:srgbClr val="A0A0A0"/>
                  </a:solidFill>
                  <a:miter lim="800000"/>
                  <a:headEnd/>
                  <a:tailEnd/>
                </a:ln>
              </p:spPr>
              <p:txBody>
                <a:bodyPr wrap="none" lIns="90000" tIns="46800" rIns="90000" bIns="46800" anchor="ctr"/>
                <a:lstStyle/>
                <a:p>
                  <a:pPr algn="ctr" eaLnBrk="1" hangingPunct="1">
                    <a:buFont typeface="Arial" pitchFamily="34" charset="0"/>
                    <a:buNone/>
                  </a:pPr>
                  <a:endParaRPr lang="zh-CN" altLang="en-US" sz="2000" b="1">
                    <a:latin typeface="Times New Roman" pitchFamily="18" charset="0"/>
                  </a:endParaRPr>
                </a:p>
              </p:txBody>
            </p:sp>
          </p:grpSp>
          <p:grpSp>
            <p:nvGrpSpPr>
              <p:cNvPr id="32787" name="Group 40"/>
              <p:cNvGrpSpPr>
                <a:grpSpLocks/>
              </p:cNvGrpSpPr>
              <p:nvPr/>
            </p:nvGrpSpPr>
            <p:grpSpPr bwMode="auto">
              <a:xfrm>
                <a:off x="709" y="1920"/>
                <a:ext cx="2356" cy="384"/>
                <a:chOff x="0" y="0"/>
                <a:chExt cx="2356" cy="384"/>
              </a:xfrm>
            </p:grpSpPr>
            <p:sp>
              <p:nvSpPr>
                <p:cNvPr id="32800" name="Rectangle 40"/>
                <p:cNvSpPr>
                  <a:spLocks noChangeArrowheads="1"/>
                </p:cNvSpPr>
                <p:nvPr/>
              </p:nvSpPr>
              <p:spPr bwMode="auto">
                <a:xfrm>
                  <a:off x="43" y="0"/>
                  <a:ext cx="2270" cy="384"/>
                </a:xfrm>
                <a:prstGeom prst="rect">
                  <a:avLst/>
                </a:prstGeom>
                <a:noFill/>
                <a:ln w="9525">
                  <a:noFill/>
                  <a:miter lim="800000"/>
                  <a:headEnd/>
                  <a:tailEnd/>
                </a:ln>
              </p:spPr>
              <p:txBody>
                <a:bodyPr lIns="90000" tIns="46800" rIns="90000" bIns="46800"/>
                <a:lstStyle/>
                <a:p>
                  <a:pPr algn="just" eaLnBrk="1" fontAlgn="b" hangingPunct="1">
                    <a:buFont typeface="Arial" pitchFamily="34" charset="0"/>
                    <a:buNone/>
                  </a:pPr>
                  <a:r>
                    <a:rPr lang="zh-CN" altLang="en-US" sz="2000" b="1">
                      <a:latin typeface="Times New Roman" pitchFamily="18" charset="0"/>
                    </a:rPr>
                    <a:t>受控的存取保护（</a:t>
                  </a:r>
                  <a:r>
                    <a:rPr lang="en-US" altLang="zh-CN" sz="2000" b="1">
                      <a:latin typeface="Times New Roman" pitchFamily="18" charset="0"/>
                    </a:rPr>
                    <a:t>Controlled Access Protection</a:t>
                  </a:r>
                  <a:r>
                    <a:rPr lang="zh-CN" altLang="en-US" sz="2000" b="1">
                      <a:latin typeface="Times New Roman" pitchFamily="18" charset="0"/>
                    </a:rPr>
                    <a:t>）</a:t>
                  </a:r>
                  <a:endParaRPr lang="zh-CN" altLang="en-US" sz="2000">
                    <a:latin typeface="Times New Roman" pitchFamily="18" charset="0"/>
                  </a:endParaRPr>
                </a:p>
              </p:txBody>
            </p:sp>
            <p:sp>
              <p:nvSpPr>
                <p:cNvPr id="32801" name="Rectangle 41"/>
                <p:cNvSpPr>
                  <a:spLocks noChangeArrowheads="1"/>
                </p:cNvSpPr>
                <p:nvPr/>
              </p:nvSpPr>
              <p:spPr bwMode="auto">
                <a:xfrm>
                  <a:off x="0" y="0"/>
                  <a:ext cx="2356" cy="384"/>
                </a:xfrm>
                <a:prstGeom prst="rect">
                  <a:avLst/>
                </a:prstGeom>
                <a:noFill/>
                <a:ln w="7">
                  <a:solidFill>
                    <a:srgbClr val="A0A0A0"/>
                  </a:solidFill>
                  <a:miter lim="800000"/>
                  <a:headEnd/>
                  <a:tailEnd/>
                </a:ln>
              </p:spPr>
              <p:txBody>
                <a:bodyPr wrap="none" lIns="90000" tIns="46800" rIns="90000" bIns="46800" anchor="ctr"/>
                <a:lstStyle/>
                <a:p>
                  <a:pPr algn="ctr" eaLnBrk="1" hangingPunct="1">
                    <a:buFont typeface="Arial" pitchFamily="34" charset="0"/>
                    <a:buNone/>
                  </a:pPr>
                  <a:endParaRPr lang="zh-CN" altLang="en-US" sz="2000" b="1">
                    <a:latin typeface="Times New Roman" pitchFamily="18" charset="0"/>
                  </a:endParaRPr>
                </a:p>
              </p:txBody>
            </p:sp>
          </p:grpSp>
          <p:grpSp>
            <p:nvGrpSpPr>
              <p:cNvPr id="32788" name="Group 43"/>
              <p:cNvGrpSpPr>
                <a:grpSpLocks/>
              </p:cNvGrpSpPr>
              <p:nvPr/>
            </p:nvGrpSpPr>
            <p:grpSpPr bwMode="auto">
              <a:xfrm>
                <a:off x="0" y="2304"/>
                <a:ext cx="709" cy="384"/>
                <a:chOff x="0" y="0"/>
                <a:chExt cx="709" cy="384"/>
              </a:xfrm>
            </p:grpSpPr>
            <p:sp>
              <p:nvSpPr>
                <p:cNvPr id="32798" name="Rectangle 43"/>
                <p:cNvSpPr>
                  <a:spLocks noChangeArrowheads="1"/>
                </p:cNvSpPr>
                <p:nvPr/>
              </p:nvSpPr>
              <p:spPr bwMode="auto">
                <a:xfrm>
                  <a:off x="43" y="0"/>
                  <a:ext cx="623" cy="384"/>
                </a:xfrm>
                <a:prstGeom prst="rect">
                  <a:avLst/>
                </a:prstGeom>
                <a:noFill/>
                <a:ln w="9525">
                  <a:noFill/>
                  <a:miter lim="800000"/>
                  <a:headEnd/>
                  <a:tailEnd/>
                </a:ln>
              </p:spPr>
              <p:txBody>
                <a:bodyPr lIns="90000" tIns="46800" rIns="90000" bIns="46800"/>
                <a:lstStyle/>
                <a:p>
                  <a:pPr algn="just" eaLnBrk="1" fontAlgn="b" hangingPunct="1">
                    <a:buFont typeface="Arial" pitchFamily="34" charset="0"/>
                    <a:buNone/>
                  </a:pPr>
                  <a:r>
                    <a:rPr lang="en-US" altLang="zh-CN" sz="2000" b="1">
                      <a:latin typeface="Times New Roman" pitchFamily="18" charset="0"/>
                    </a:rPr>
                    <a:t>     C1</a:t>
                  </a:r>
                  <a:endParaRPr lang="en-US" altLang="zh-CN" sz="2000">
                    <a:latin typeface="Times New Roman" pitchFamily="18" charset="0"/>
                  </a:endParaRPr>
                </a:p>
              </p:txBody>
            </p:sp>
            <p:sp>
              <p:nvSpPr>
                <p:cNvPr id="32799" name="Rectangle 44"/>
                <p:cNvSpPr>
                  <a:spLocks noChangeArrowheads="1"/>
                </p:cNvSpPr>
                <p:nvPr/>
              </p:nvSpPr>
              <p:spPr bwMode="auto">
                <a:xfrm>
                  <a:off x="0" y="0"/>
                  <a:ext cx="709" cy="384"/>
                </a:xfrm>
                <a:prstGeom prst="rect">
                  <a:avLst/>
                </a:prstGeom>
                <a:noFill/>
                <a:ln w="7">
                  <a:solidFill>
                    <a:srgbClr val="A0A0A0"/>
                  </a:solidFill>
                  <a:miter lim="800000"/>
                  <a:headEnd/>
                  <a:tailEnd/>
                </a:ln>
              </p:spPr>
              <p:txBody>
                <a:bodyPr wrap="none" lIns="90000" tIns="46800" rIns="90000" bIns="46800" anchor="ctr"/>
                <a:lstStyle/>
                <a:p>
                  <a:pPr algn="ctr" eaLnBrk="1" hangingPunct="1">
                    <a:buFont typeface="Arial" pitchFamily="34" charset="0"/>
                    <a:buNone/>
                  </a:pPr>
                  <a:endParaRPr lang="zh-CN" altLang="en-US" sz="2000" b="1">
                    <a:latin typeface="Times New Roman" pitchFamily="18" charset="0"/>
                  </a:endParaRPr>
                </a:p>
              </p:txBody>
            </p:sp>
          </p:grpSp>
          <p:grpSp>
            <p:nvGrpSpPr>
              <p:cNvPr id="32789" name="Group 46"/>
              <p:cNvGrpSpPr>
                <a:grpSpLocks/>
              </p:cNvGrpSpPr>
              <p:nvPr/>
            </p:nvGrpSpPr>
            <p:grpSpPr bwMode="auto">
              <a:xfrm>
                <a:off x="709" y="2304"/>
                <a:ext cx="2356" cy="384"/>
                <a:chOff x="0" y="0"/>
                <a:chExt cx="2356" cy="384"/>
              </a:xfrm>
            </p:grpSpPr>
            <p:sp>
              <p:nvSpPr>
                <p:cNvPr id="32796" name="Rectangle 46"/>
                <p:cNvSpPr>
                  <a:spLocks noChangeArrowheads="1"/>
                </p:cNvSpPr>
                <p:nvPr/>
              </p:nvSpPr>
              <p:spPr bwMode="auto">
                <a:xfrm>
                  <a:off x="43" y="0"/>
                  <a:ext cx="2270" cy="384"/>
                </a:xfrm>
                <a:prstGeom prst="rect">
                  <a:avLst/>
                </a:prstGeom>
                <a:noFill/>
                <a:ln w="9525">
                  <a:noFill/>
                  <a:miter lim="800000"/>
                  <a:headEnd/>
                  <a:tailEnd/>
                </a:ln>
              </p:spPr>
              <p:txBody>
                <a:bodyPr lIns="90000" tIns="46800" rIns="90000" bIns="46800"/>
                <a:lstStyle/>
                <a:p>
                  <a:pPr algn="just" eaLnBrk="1" fontAlgn="b" hangingPunct="1">
                    <a:buFont typeface="Arial" pitchFamily="34" charset="0"/>
                    <a:buNone/>
                  </a:pPr>
                  <a:r>
                    <a:rPr lang="zh-CN" altLang="en-US" sz="2000" b="1">
                      <a:latin typeface="Times New Roman" pitchFamily="18" charset="0"/>
                    </a:rPr>
                    <a:t>自主安全保护（</a:t>
                  </a:r>
                  <a:r>
                    <a:rPr lang="en-US" altLang="zh-CN" sz="2000" b="1">
                      <a:latin typeface="Times New Roman" pitchFamily="18" charset="0"/>
                    </a:rPr>
                    <a:t>Discretionary Security Protection</a:t>
                  </a:r>
                  <a:r>
                    <a:rPr lang="zh-CN" altLang="en-US" sz="2000" b="1">
                      <a:latin typeface="Times New Roman" pitchFamily="18" charset="0"/>
                    </a:rPr>
                    <a:t>）</a:t>
                  </a:r>
                  <a:endParaRPr lang="zh-CN" altLang="en-US" sz="2000">
                    <a:latin typeface="Times New Roman" pitchFamily="18" charset="0"/>
                  </a:endParaRPr>
                </a:p>
              </p:txBody>
            </p:sp>
            <p:sp>
              <p:nvSpPr>
                <p:cNvPr id="32797" name="Rectangle 47"/>
                <p:cNvSpPr>
                  <a:spLocks noChangeArrowheads="1"/>
                </p:cNvSpPr>
                <p:nvPr/>
              </p:nvSpPr>
              <p:spPr bwMode="auto">
                <a:xfrm>
                  <a:off x="0" y="0"/>
                  <a:ext cx="2356" cy="384"/>
                </a:xfrm>
                <a:prstGeom prst="rect">
                  <a:avLst/>
                </a:prstGeom>
                <a:noFill/>
                <a:ln w="7">
                  <a:solidFill>
                    <a:srgbClr val="A0A0A0"/>
                  </a:solidFill>
                  <a:miter lim="800000"/>
                  <a:headEnd/>
                  <a:tailEnd/>
                </a:ln>
              </p:spPr>
              <p:txBody>
                <a:bodyPr wrap="none" lIns="90000" tIns="46800" rIns="90000" bIns="46800" anchor="ctr"/>
                <a:lstStyle/>
                <a:p>
                  <a:pPr algn="ctr" eaLnBrk="1" hangingPunct="1">
                    <a:buFont typeface="Arial" pitchFamily="34" charset="0"/>
                    <a:buNone/>
                  </a:pPr>
                  <a:endParaRPr lang="zh-CN" altLang="en-US" sz="2000" b="1">
                    <a:latin typeface="Times New Roman" pitchFamily="18" charset="0"/>
                  </a:endParaRPr>
                </a:p>
              </p:txBody>
            </p:sp>
          </p:grpSp>
          <p:grpSp>
            <p:nvGrpSpPr>
              <p:cNvPr id="32790" name="Group 49"/>
              <p:cNvGrpSpPr>
                <a:grpSpLocks/>
              </p:cNvGrpSpPr>
              <p:nvPr/>
            </p:nvGrpSpPr>
            <p:grpSpPr bwMode="auto">
              <a:xfrm>
                <a:off x="0" y="2688"/>
                <a:ext cx="709" cy="384"/>
                <a:chOff x="0" y="0"/>
                <a:chExt cx="709" cy="384"/>
              </a:xfrm>
            </p:grpSpPr>
            <p:sp>
              <p:nvSpPr>
                <p:cNvPr id="32794" name="Rectangle 49"/>
                <p:cNvSpPr>
                  <a:spLocks noChangeArrowheads="1"/>
                </p:cNvSpPr>
                <p:nvPr/>
              </p:nvSpPr>
              <p:spPr bwMode="auto">
                <a:xfrm>
                  <a:off x="43" y="0"/>
                  <a:ext cx="623" cy="384"/>
                </a:xfrm>
                <a:prstGeom prst="rect">
                  <a:avLst/>
                </a:prstGeom>
                <a:noFill/>
                <a:ln w="9525">
                  <a:noFill/>
                  <a:miter lim="800000"/>
                  <a:headEnd/>
                  <a:tailEnd/>
                </a:ln>
              </p:spPr>
              <p:txBody>
                <a:bodyPr lIns="90000" tIns="46800" rIns="90000" bIns="46800"/>
                <a:lstStyle/>
                <a:p>
                  <a:pPr algn="just" eaLnBrk="1" fontAlgn="b" hangingPunct="1">
                    <a:buFont typeface="Arial" pitchFamily="34" charset="0"/>
                    <a:buNone/>
                  </a:pPr>
                  <a:r>
                    <a:rPr lang="en-US" altLang="zh-CN" sz="2000" b="1">
                      <a:latin typeface="Times New Roman" pitchFamily="18" charset="0"/>
                    </a:rPr>
                    <a:t>     D</a:t>
                  </a:r>
                  <a:endParaRPr lang="en-US" altLang="zh-CN" sz="2000">
                    <a:latin typeface="Times New Roman" pitchFamily="18" charset="0"/>
                  </a:endParaRPr>
                </a:p>
              </p:txBody>
            </p:sp>
            <p:sp>
              <p:nvSpPr>
                <p:cNvPr id="32795" name="Rectangle 50"/>
                <p:cNvSpPr>
                  <a:spLocks noChangeArrowheads="1"/>
                </p:cNvSpPr>
                <p:nvPr/>
              </p:nvSpPr>
              <p:spPr bwMode="auto">
                <a:xfrm>
                  <a:off x="0" y="0"/>
                  <a:ext cx="709" cy="384"/>
                </a:xfrm>
                <a:prstGeom prst="rect">
                  <a:avLst/>
                </a:prstGeom>
                <a:noFill/>
                <a:ln w="7">
                  <a:solidFill>
                    <a:srgbClr val="A0A0A0"/>
                  </a:solidFill>
                  <a:miter lim="800000"/>
                  <a:headEnd/>
                  <a:tailEnd/>
                </a:ln>
              </p:spPr>
              <p:txBody>
                <a:bodyPr wrap="none" lIns="90000" tIns="46800" rIns="90000" bIns="46800" anchor="ctr"/>
                <a:lstStyle/>
                <a:p>
                  <a:pPr algn="ctr" eaLnBrk="1" hangingPunct="1">
                    <a:buFont typeface="Arial" pitchFamily="34" charset="0"/>
                    <a:buNone/>
                  </a:pPr>
                  <a:endParaRPr lang="zh-CN" altLang="en-US" sz="2000" b="1">
                    <a:latin typeface="Times New Roman" pitchFamily="18" charset="0"/>
                  </a:endParaRPr>
                </a:p>
              </p:txBody>
            </p:sp>
          </p:grpSp>
          <p:grpSp>
            <p:nvGrpSpPr>
              <p:cNvPr id="32791" name="Group 52"/>
              <p:cNvGrpSpPr>
                <a:grpSpLocks/>
              </p:cNvGrpSpPr>
              <p:nvPr/>
            </p:nvGrpSpPr>
            <p:grpSpPr bwMode="auto">
              <a:xfrm>
                <a:off x="709" y="2688"/>
                <a:ext cx="2356" cy="384"/>
                <a:chOff x="0" y="0"/>
                <a:chExt cx="2356" cy="384"/>
              </a:xfrm>
            </p:grpSpPr>
            <p:sp>
              <p:nvSpPr>
                <p:cNvPr id="32792" name="Rectangle 52"/>
                <p:cNvSpPr>
                  <a:spLocks noChangeArrowheads="1"/>
                </p:cNvSpPr>
                <p:nvPr/>
              </p:nvSpPr>
              <p:spPr bwMode="auto">
                <a:xfrm>
                  <a:off x="43" y="0"/>
                  <a:ext cx="2270" cy="384"/>
                </a:xfrm>
                <a:prstGeom prst="rect">
                  <a:avLst/>
                </a:prstGeom>
                <a:noFill/>
                <a:ln w="9525">
                  <a:noFill/>
                  <a:miter lim="800000"/>
                  <a:headEnd/>
                  <a:tailEnd/>
                </a:ln>
              </p:spPr>
              <p:txBody>
                <a:bodyPr lIns="90000" tIns="46800" rIns="90000" bIns="46800"/>
                <a:lstStyle/>
                <a:p>
                  <a:pPr algn="just" eaLnBrk="1" fontAlgn="b" hangingPunct="1">
                    <a:buFont typeface="Arial" pitchFamily="34" charset="0"/>
                    <a:buNone/>
                  </a:pPr>
                  <a:r>
                    <a:rPr lang="zh-CN" altLang="en-US" sz="2000" b="1">
                      <a:latin typeface="Times New Roman" pitchFamily="18" charset="0"/>
                    </a:rPr>
                    <a:t>最小保护（</a:t>
                  </a:r>
                  <a:r>
                    <a:rPr lang="en-US" altLang="zh-CN" sz="2000" b="1">
                      <a:latin typeface="Times New Roman" pitchFamily="18" charset="0"/>
                    </a:rPr>
                    <a:t>Minimal Protection</a:t>
                  </a:r>
                  <a:r>
                    <a:rPr lang="zh-CN" altLang="en-US" sz="2000" b="1">
                      <a:latin typeface="Times New Roman" pitchFamily="18" charset="0"/>
                    </a:rPr>
                    <a:t>）</a:t>
                  </a:r>
                </a:p>
              </p:txBody>
            </p:sp>
            <p:sp>
              <p:nvSpPr>
                <p:cNvPr id="32793" name="Rectangle 53"/>
                <p:cNvSpPr>
                  <a:spLocks noChangeArrowheads="1"/>
                </p:cNvSpPr>
                <p:nvPr/>
              </p:nvSpPr>
              <p:spPr bwMode="auto">
                <a:xfrm>
                  <a:off x="0" y="0"/>
                  <a:ext cx="2356" cy="384"/>
                </a:xfrm>
                <a:prstGeom prst="rect">
                  <a:avLst/>
                </a:prstGeom>
                <a:noFill/>
                <a:ln w="7">
                  <a:solidFill>
                    <a:srgbClr val="A0A0A0"/>
                  </a:solidFill>
                  <a:miter lim="800000"/>
                  <a:headEnd/>
                  <a:tailEnd/>
                </a:ln>
              </p:spPr>
              <p:txBody>
                <a:bodyPr wrap="none" lIns="90000" tIns="46800" rIns="90000" bIns="46800" anchor="ctr"/>
                <a:lstStyle/>
                <a:p>
                  <a:pPr algn="ctr" eaLnBrk="1" hangingPunct="1">
                    <a:buFont typeface="Arial" pitchFamily="34" charset="0"/>
                    <a:buNone/>
                  </a:pPr>
                  <a:endParaRPr lang="zh-CN" altLang="en-US" sz="2000" b="1">
                    <a:latin typeface="Times New Roman" pitchFamily="18" charset="0"/>
                  </a:endParaRPr>
                </a:p>
              </p:txBody>
            </p:sp>
          </p:grpSp>
        </p:grpSp>
        <p:sp>
          <p:nvSpPr>
            <p:cNvPr id="32775" name="Rectangle 54"/>
            <p:cNvSpPr>
              <a:spLocks noChangeArrowheads="1"/>
            </p:cNvSpPr>
            <p:nvPr/>
          </p:nvSpPr>
          <p:spPr bwMode="auto">
            <a:xfrm>
              <a:off x="0" y="0"/>
              <a:ext cx="3071" cy="3078"/>
            </a:xfrm>
            <a:prstGeom prst="rect">
              <a:avLst/>
            </a:prstGeom>
            <a:noFill/>
            <a:ln w="11112">
              <a:solidFill>
                <a:srgbClr val="A0A0A0"/>
              </a:solidFill>
              <a:miter lim="800000"/>
              <a:headEnd/>
              <a:tailEnd/>
            </a:ln>
          </p:spPr>
          <p:txBody>
            <a:bodyPr wrap="none" lIns="90000" tIns="46800" rIns="90000" bIns="46800" anchor="ctr"/>
            <a:lstStyle/>
            <a:p>
              <a:pPr algn="ctr" eaLnBrk="1" hangingPunct="1">
                <a:buFont typeface="Arial" pitchFamily="34" charset="0"/>
                <a:buNone/>
              </a:pPr>
              <a:endParaRPr lang="zh-CN" altLang="en-US" sz="2000" b="1">
                <a:latin typeface="Times New Roman" pitchFamily="18" charset="0"/>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33795" name="Rectangle 2"/>
          <p:cNvSpPr>
            <a:spLocks noGrp="1" noChangeArrowheads="1"/>
          </p:cNvSpPr>
          <p:nvPr>
            <p:ph type="title" idx="4294967295"/>
          </p:nvPr>
        </p:nvSpPr>
        <p:spPr/>
        <p:txBody>
          <a:bodyPr/>
          <a:lstStyle/>
          <a:p>
            <a:pPr eaLnBrk="1" hangingPunct="1"/>
            <a:r>
              <a:rPr lang="en-US" altLang="zh-CN" sz="3600" smtClean="0"/>
              <a:t>TCSEC/TDI</a:t>
            </a:r>
            <a:r>
              <a:rPr lang="zh-CN" altLang="en-US" sz="3600" smtClean="0"/>
              <a:t>安全级别划分（续）</a:t>
            </a:r>
          </a:p>
        </p:txBody>
      </p:sp>
      <p:sp>
        <p:nvSpPr>
          <p:cNvPr id="33796" name="Rectangle 3"/>
          <p:cNvSpPr>
            <a:spLocks noGrp="1" noChangeArrowheads="1"/>
          </p:cNvSpPr>
          <p:nvPr>
            <p:ph type="body" idx="4294967295"/>
          </p:nvPr>
        </p:nvSpPr>
        <p:spPr>
          <a:xfrm>
            <a:off x="684213" y="1196975"/>
            <a:ext cx="8064500" cy="4906963"/>
          </a:xfrm>
        </p:spPr>
        <p:txBody>
          <a:bodyPr/>
          <a:lstStyle/>
          <a:p>
            <a:pPr lvl="1">
              <a:lnSpc>
                <a:spcPct val="120000"/>
              </a:lnSpc>
            </a:pPr>
            <a:r>
              <a:rPr lang="zh-CN" altLang="en-US" smtClean="0"/>
              <a:t>四组（</a:t>
            </a:r>
            <a:r>
              <a:rPr lang="en-US" altLang="zh-CN" smtClean="0"/>
              <a:t>division</a:t>
            </a:r>
            <a:r>
              <a:rPr lang="zh-CN" altLang="en-US" smtClean="0"/>
              <a:t>）七个等级</a:t>
            </a:r>
          </a:p>
          <a:p>
            <a:pPr lvl="2">
              <a:lnSpc>
                <a:spcPct val="120000"/>
              </a:lnSpc>
              <a:buSzPct val="87000"/>
              <a:buFont typeface="Wingdings" pitchFamily="2" charset="2"/>
              <a:buChar char="l"/>
            </a:pPr>
            <a:r>
              <a:rPr lang="zh-CN" altLang="en-US" sz="2400" smtClean="0"/>
              <a:t> </a:t>
            </a:r>
            <a:r>
              <a:rPr lang="en-US" altLang="zh-CN" sz="2400" smtClean="0"/>
              <a:t>D</a:t>
            </a:r>
          </a:p>
          <a:p>
            <a:pPr lvl="2">
              <a:lnSpc>
                <a:spcPct val="120000"/>
              </a:lnSpc>
              <a:buSzPct val="87000"/>
              <a:buFont typeface="Wingdings" pitchFamily="2" charset="2"/>
              <a:buChar char="l"/>
            </a:pPr>
            <a:r>
              <a:rPr lang="en-US" altLang="zh-CN" sz="2400" smtClean="0"/>
              <a:t> C</a:t>
            </a:r>
            <a:r>
              <a:rPr lang="zh-CN" altLang="en-US" sz="2400" smtClean="0"/>
              <a:t>（</a:t>
            </a:r>
            <a:r>
              <a:rPr lang="en-US" altLang="zh-CN" sz="2400" smtClean="0"/>
              <a:t>C1</a:t>
            </a:r>
            <a:r>
              <a:rPr lang="zh-CN" altLang="en-US" sz="2400" smtClean="0"/>
              <a:t>，</a:t>
            </a:r>
            <a:r>
              <a:rPr lang="en-US" altLang="zh-CN" sz="2400" smtClean="0"/>
              <a:t>C2</a:t>
            </a:r>
            <a:r>
              <a:rPr lang="zh-CN" altLang="en-US" sz="2400" smtClean="0"/>
              <a:t>）</a:t>
            </a:r>
          </a:p>
          <a:p>
            <a:pPr lvl="2">
              <a:lnSpc>
                <a:spcPct val="120000"/>
              </a:lnSpc>
              <a:buSzPct val="87000"/>
              <a:buFont typeface="Wingdings" pitchFamily="2" charset="2"/>
              <a:buChar char="l"/>
            </a:pPr>
            <a:r>
              <a:rPr lang="zh-CN" altLang="en-US" sz="2400" smtClean="0"/>
              <a:t> </a:t>
            </a:r>
            <a:r>
              <a:rPr lang="en-US" altLang="zh-CN" sz="2400" smtClean="0"/>
              <a:t>B</a:t>
            </a:r>
            <a:r>
              <a:rPr lang="zh-CN" altLang="en-US" sz="2400" smtClean="0"/>
              <a:t>（</a:t>
            </a:r>
            <a:r>
              <a:rPr lang="en-US" altLang="zh-CN" sz="2400" smtClean="0"/>
              <a:t>B1</a:t>
            </a:r>
            <a:r>
              <a:rPr lang="zh-CN" altLang="en-US" sz="2400" smtClean="0"/>
              <a:t>，</a:t>
            </a:r>
            <a:r>
              <a:rPr lang="en-US" altLang="zh-CN" sz="2400" smtClean="0"/>
              <a:t>B2</a:t>
            </a:r>
            <a:r>
              <a:rPr lang="zh-CN" altLang="en-US" sz="2400" smtClean="0"/>
              <a:t>，</a:t>
            </a:r>
            <a:r>
              <a:rPr lang="en-US" altLang="zh-CN" sz="2400" smtClean="0"/>
              <a:t>B3</a:t>
            </a:r>
            <a:r>
              <a:rPr lang="zh-CN" altLang="en-US" sz="2400" smtClean="0"/>
              <a:t>）</a:t>
            </a:r>
          </a:p>
          <a:p>
            <a:pPr lvl="2">
              <a:lnSpc>
                <a:spcPct val="120000"/>
              </a:lnSpc>
              <a:buSzPct val="87000"/>
              <a:buFont typeface="Wingdings" pitchFamily="2" charset="2"/>
              <a:buChar char="l"/>
            </a:pPr>
            <a:r>
              <a:rPr lang="zh-CN" altLang="en-US" sz="2400" smtClean="0"/>
              <a:t> </a:t>
            </a:r>
            <a:r>
              <a:rPr lang="en-US" altLang="zh-CN" sz="2400" smtClean="0"/>
              <a:t>A</a:t>
            </a:r>
            <a:r>
              <a:rPr lang="zh-CN" altLang="en-US" sz="2400" smtClean="0"/>
              <a:t>（</a:t>
            </a:r>
            <a:r>
              <a:rPr lang="en-US" altLang="zh-CN" sz="2400" smtClean="0"/>
              <a:t>A1</a:t>
            </a:r>
            <a:r>
              <a:rPr lang="zh-CN" altLang="en-US" sz="2400" smtClean="0"/>
              <a:t>）</a:t>
            </a:r>
          </a:p>
          <a:p>
            <a:pPr lvl="1">
              <a:lnSpc>
                <a:spcPct val="120000"/>
              </a:lnSpc>
            </a:pPr>
            <a:r>
              <a:rPr lang="zh-CN" altLang="en-US" smtClean="0"/>
              <a:t>按系统可靠或可信程度逐渐增高</a:t>
            </a:r>
          </a:p>
          <a:p>
            <a:pPr lvl="1">
              <a:lnSpc>
                <a:spcPct val="120000"/>
              </a:lnSpc>
            </a:pPr>
            <a:r>
              <a:rPr lang="zh-CN" altLang="en-US" smtClean="0"/>
              <a:t>各安全级别之间具有一种偏序向下兼容的关系，即较高安全性级别提供的安全保护要包含较低级别的所有保护要求，同时提供更多或更完善的保护能力</a:t>
            </a:r>
          </a:p>
          <a:p>
            <a:pPr lvl="1" eaLnBrk="1" hangingPunct="1">
              <a:lnSpc>
                <a:spcPct val="110000"/>
              </a:lnSpc>
            </a:pPr>
            <a:endParaRPr lang="zh-CN" altLang="en-US" sz="2600" smtClean="0"/>
          </a:p>
          <a:p>
            <a:pPr lvl="1" eaLnBrk="1" hangingPunct="1">
              <a:lnSpc>
                <a:spcPct val="110000"/>
              </a:lnSpc>
            </a:pPr>
            <a:endParaRPr lang="en-US" altLang="zh-CN" sz="26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sz="3600" smtClean="0"/>
              <a:t>TCSEC/TDI</a:t>
            </a:r>
            <a:r>
              <a:rPr lang="zh-CN" altLang="en-US" sz="3600" smtClean="0"/>
              <a:t>安全级别划分（续）</a:t>
            </a:r>
          </a:p>
        </p:txBody>
      </p:sp>
      <p:sp>
        <p:nvSpPr>
          <p:cNvPr id="34819" name="Rectangle 3"/>
          <p:cNvSpPr>
            <a:spLocks noGrp="1" noChangeArrowheads="1"/>
          </p:cNvSpPr>
          <p:nvPr>
            <p:ph type="body" idx="1"/>
          </p:nvPr>
        </p:nvSpPr>
        <p:spPr/>
        <p:txBody>
          <a:bodyPr/>
          <a:lstStyle/>
          <a:p>
            <a:pPr>
              <a:lnSpc>
                <a:spcPct val="140000"/>
              </a:lnSpc>
            </a:pPr>
            <a:r>
              <a:rPr lang="en-US" altLang="zh-CN" smtClean="0"/>
              <a:t>D</a:t>
            </a:r>
            <a:r>
              <a:rPr lang="zh-CN" altLang="en-US" smtClean="0"/>
              <a:t>级</a:t>
            </a:r>
          </a:p>
          <a:p>
            <a:pPr lvl="1">
              <a:lnSpc>
                <a:spcPct val="140000"/>
              </a:lnSpc>
              <a:spcBef>
                <a:spcPct val="60000"/>
              </a:spcBef>
            </a:pPr>
            <a:r>
              <a:rPr lang="zh-CN" altLang="en-US" smtClean="0"/>
              <a:t>将一切不符合更高标准的系统均归于</a:t>
            </a:r>
            <a:r>
              <a:rPr lang="en-US" altLang="zh-CN" smtClean="0"/>
              <a:t>D</a:t>
            </a:r>
            <a:r>
              <a:rPr lang="zh-CN" altLang="en-US" smtClean="0"/>
              <a:t>组</a:t>
            </a:r>
          </a:p>
          <a:p>
            <a:pPr lvl="1">
              <a:lnSpc>
                <a:spcPct val="140000"/>
              </a:lnSpc>
              <a:spcBef>
                <a:spcPct val="60000"/>
              </a:spcBef>
            </a:pPr>
            <a:r>
              <a:rPr lang="zh-CN" altLang="en-US" smtClean="0"/>
              <a:t>典型例子：</a:t>
            </a:r>
            <a:r>
              <a:rPr lang="en-US" altLang="zh-CN" smtClean="0"/>
              <a:t>DOS</a:t>
            </a:r>
            <a:r>
              <a:rPr lang="zh-CN" altLang="en-US" smtClean="0"/>
              <a:t>是安全标准为</a:t>
            </a:r>
            <a:r>
              <a:rPr lang="en-US" altLang="zh-CN" smtClean="0"/>
              <a:t>D</a:t>
            </a:r>
            <a:r>
              <a:rPr lang="zh-CN" altLang="en-US" smtClean="0"/>
              <a:t>的操作系统</a:t>
            </a:r>
          </a:p>
          <a:p>
            <a:pPr lvl="2">
              <a:lnSpc>
                <a:spcPct val="140000"/>
              </a:lnSpc>
              <a:buSzPct val="87000"/>
              <a:buFont typeface="Wingdings" pitchFamily="2" charset="2"/>
              <a:buChar char="l"/>
            </a:pPr>
            <a:r>
              <a:rPr lang="zh-CN" altLang="en-US" sz="2200" smtClean="0"/>
              <a:t> </a:t>
            </a:r>
            <a:r>
              <a:rPr lang="en-US" altLang="zh-CN" sz="2200" smtClean="0"/>
              <a:t>DOS</a:t>
            </a:r>
            <a:r>
              <a:rPr lang="zh-CN" altLang="en-US" sz="2200" smtClean="0"/>
              <a:t>在安全性方面几乎没有什么专门的机制来保障</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sz="3600" smtClean="0"/>
              <a:t>TCSEC/TDI</a:t>
            </a:r>
            <a:r>
              <a:rPr lang="zh-CN" altLang="en-US" sz="3600" smtClean="0"/>
              <a:t>安全级别划分（续）</a:t>
            </a:r>
          </a:p>
        </p:txBody>
      </p:sp>
      <p:sp>
        <p:nvSpPr>
          <p:cNvPr id="35843" name="Rectangle 3"/>
          <p:cNvSpPr>
            <a:spLocks noGrp="1" noChangeArrowheads="1"/>
          </p:cNvSpPr>
          <p:nvPr>
            <p:ph type="body" idx="1"/>
          </p:nvPr>
        </p:nvSpPr>
        <p:spPr/>
        <p:txBody>
          <a:bodyPr/>
          <a:lstStyle/>
          <a:p>
            <a:r>
              <a:rPr lang="en-US" altLang="zh-CN" smtClean="0"/>
              <a:t>C1</a:t>
            </a:r>
            <a:r>
              <a:rPr lang="zh-CN" altLang="en-US" smtClean="0"/>
              <a:t>级</a:t>
            </a:r>
          </a:p>
          <a:p>
            <a:pPr lvl="1">
              <a:lnSpc>
                <a:spcPct val="120000"/>
              </a:lnSpc>
              <a:spcBef>
                <a:spcPct val="60000"/>
              </a:spcBef>
            </a:pPr>
            <a:r>
              <a:rPr lang="zh-CN" altLang="en-US" smtClean="0"/>
              <a:t>称为选择性保护级（</a:t>
            </a:r>
            <a:r>
              <a:rPr lang="en-US" altLang="zh-CN" smtClean="0"/>
              <a:t>Discrtionary Security Protection</a:t>
            </a:r>
            <a:r>
              <a:rPr lang="zh-CN" altLang="en-US" smtClean="0"/>
              <a:t>）</a:t>
            </a:r>
            <a:endParaRPr lang="en-US" altLang="zh-CN" smtClean="0"/>
          </a:p>
          <a:p>
            <a:pPr lvl="1">
              <a:lnSpc>
                <a:spcPct val="120000"/>
              </a:lnSpc>
              <a:spcBef>
                <a:spcPct val="60000"/>
              </a:spcBef>
            </a:pPr>
            <a:r>
              <a:rPr lang="zh-CN" altLang="en-US" smtClean="0"/>
              <a:t>非常初级的自主安全保护</a:t>
            </a:r>
          </a:p>
          <a:p>
            <a:pPr lvl="1">
              <a:lnSpc>
                <a:spcPct val="120000"/>
              </a:lnSpc>
              <a:spcBef>
                <a:spcPct val="60000"/>
              </a:spcBef>
            </a:pPr>
            <a:r>
              <a:rPr lang="zh-CN" altLang="en-US" smtClean="0"/>
              <a:t>能够实现对用户和数据的分离，进行自主存取控制（</a:t>
            </a:r>
            <a:r>
              <a:rPr lang="en-US" altLang="zh-CN" smtClean="0"/>
              <a:t>DAC</a:t>
            </a:r>
            <a:r>
              <a:rPr lang="zh-CN" altLang="en-US" smtClean="0"/>
              <a:t>），保护或限制用户权限的传播。</a:t>
            </a:r>
          </a:p>
          <a:p>
            <a:pPr lvl="1">
              <a:lnSpc>
                <a:spcPct val="120000"/>
              </a:lnSpc>
              <a:spcBef>
                <a:spcPct val="60000"/>
              </a:spcBef>
            </a:pPr>
            <a:r>
              <a:rPr lang="zh-CN" altLang="en-US" smtClean="0"/>
              <a:t>现有的商业系统稍作改进即可满足</a:t>
            </a:r>
            <a:endParaRPr lang="en-US" altLang="zh-CN"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p:txBody>
          <a:bodyPr/>
          <a:lstStyle/>
          <a:p>
            <a:r>
              <a:rPr lang="zh-CN" altLang="en-US" sz="3600" smtClean="0"/>
              <a:t>计算机安全涉及问题</a:t>
            </a:r>
          </a:p>
          <a:p>
            <a:pPr lvl="1"/>
            <a:r>
              <a:rPr lang="zh-CN" altLang="en-US" smtClean="0">
                <a:solidFill>
                  <a:srgbClr val="0000FF"/>
                </a:solidFill>
              </a:rPr>
              <a:t>计算机系统本身的技术问题</a:t>
            </a:r>
            <a:endParaRPr lang="zh-CN" altLang="en-US" smtClean="0"/>
          </a:p>
          <a:p>
            <a:pPr lvl="2"/>
            <a:r>
              <a:rPr lang="zh-CN" altLang="en-US" sz="2800" smtClean="0"/>
              <a:t>计算机安全理论与策略</a:t>
            </a:r>
          </a:p>
          <a:p>
            <a:pPr lvl="2"/>
            <a:r>
              <a:rPr lang="zh-CN" altLang="en-US" sz="2800" smtClean="0"/>
              <a:t>计算机安全技术</a:t>
            </a:r>
          </a:p>
          <a:p>
            <a:pPr lvl="1">
              <a:spcBef>
                <a:spcPct val="60000"/>
              </a:spcBef>
            </a:pPr>
            <a:r>
              <a:rPr lang="zh-CN" altLang="en-US" smtClean="0">
                <a:solidFill>
                  <a:srgbClr val="0000FF"/>
                </a:solidFill>
              </a:rPr>
              <a:t>管理问题</a:t>
            </a:r>
            <a:endParaRPr lang="zh-CN" altLang="en-US" smtClean="0"/>
          </a:p>
          <a:p>
            <a:pPr lvl="2"/>
            <a:r>
              <a:rPr lang="zh-CN" altLang="en-US" sz="2800" smtClean="0"/>
              <a:t>安全管理</a:t>
            </a:r>
          </a:p>
          <a:p>
            <a:pPr lvl="2"/>
            <a:r>
              <a:rPr lang="zh-CN" altLang="en-US" sz="2800" smtClean="0"/>
              <a:t>安全评价</a:t>
            </a:r>
          </a:p>
          <a:p>
            <a:pPr lvl="2"/>
            <a:r>
              <a:rPr lang="zh-CN" altLang="en-US" sz="2800" smtClean="0"/>
              <a:t>安全产品</a:t>
            </a:r>
          </a:p>
        </p:txBody>
      </p:sp>
      <p:sp>
        <p:nvSpPr>
          <p:cNvPr id="6148" name="标题 1"/>
          <p:cNvSpPr>
            <a:spLocks noGrp="1"/>
          </p:cNvSpPr>
          <p:nvPr>
            <p:ph type="title"/>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sz="3600" smtClean="0"/>
              <a:t>TCSEC/TDI</a:t>
            </a:r>
            <a:r>
              <a:rPr lang="zh-CN" altLang="en-US" sz="3600" smtClean="0"/>
              <a:t>安全级别划分（续）</a:t>
            </a:r>
          </a:p>
        </p:txBody>
      </p:sp>
      <p:sp>
        <p:nvSpPr>
          <p:cNvPr id="36867" name="Rectangle 3"/>
          <p:cNvSpPr>
            <a:spLocks noGrp="1" noChangeArrowheads="1"/>
          </p:cNvSpPr>
          <p:nvPr>
            <p:ph type="body" idx="1"/>
          </p:nvPr>
        </p:nvSpPr>
        <p:spPr>
          <a:xfrm>
            <a:off x="250825" y="1268413"/>
            <a:ext cx="8713788" cy="4854575"/>
          </a:xfrm>
        </p:spPr>
        <p:txBody>
          <a:bodyPr/>
          <a:lstStyle/>
          <a:p>
            <a:pPr>
              <a:lnSpc>
                <a:spcPct val="90000"/>
              </a:lnSpc>
            </a:pPr>
            <a:r>
              <a:rPr lang="en-US" altLang="zh-CN" smtClean="0"/>
              <a:t>C2</a:t>
            </a:r>
            <a:r>
              <a:rPr lang="zh-CN" altLang="en-US" smtClean="0"/>
              <a:t>级</a:t>
            </a:r>
          </a:p>
          <a:p>
            <a:pPr lvl="1">
              <a:lnSpc>
                <a:spcPct val="150000"/>
              </a:lnSpc>
              <a:spcBef>
                <a:spcPct val="0"/>
              </a:spcBef>
            </a:pPr>
            <a:r>
              <a:rPr lang="zh-CN" altLang="en-US" smtClean="0"/>
              <a:t>安全产品的最低档次</a:t>
            </a:r>
          </a:p>
          <a:p>
            <a:pPr lvl="1">
              <a:lnSpc>
                <a:spcPct val="150000"/>
              </a:lnSpc>
              <a:spcBef>
                <a:spcPct val="0"/>
              </a:spcBef>
            </a:pPr>
            <a:r>
              <a:rPr lang="zh-CN" altLang="en-US" smtClean="0"/>
              <a:t>提供受控的存取保护，将</a:t>
            </a:r>
            <a:r>
              <a:rPr lang="en-US" altLang="zh-CN" smtClean="0"/>
              <a:t>C1</a:t>
            </a:r>
            <a:r>
              <a:rPr lang="zh-CN" altLang="en-US" smtClean="0"/>
              <a:t>级的</a:t>
            </a:r>
            <a:r>
              <a:rPr lang="en-US" altLang="zh-CN" smtClean="0"/>
              <a:t>DAC</a:t>
            </a:r>
            <a:r>
              <a:rPr lang="zh-CN" altLang="en-US" smtClean="0"/>
              <a:t>进一步细化，以个人身份注册负责，并实施审计和资源隔离</a:t>
            </a:r>
          </a:p>
          <a:p>
            <a:pPr lvl="1">
              <a:lnSpc>
                <a:spcPct val="150000"/>
              </a:lnSpc>
              <a:spcBef>
                <a:spcPct val="0"/>
              </a:spcBef>
            </a:pPr>
            <a:r>
              <a:rPr lang="zh-CN" altLang="en-US" smtClean="0"/>
              <a:t>达到</a:t>
            </a:r>
            <a:r>
              <a:rPr lang="en-US" altLang="zh-CN" smtClean="0"/>
              <a:t>C2</a:t>
            </a:r>
            <a:r>
              <a:rPr lang="zh-CN" altLang="en-US" smtClean="0"/>
              <a:t>级的产品在其名称中往往不突出“安全”（</a:t>
            </a:r>
            <a:r>
              <a:rPr lang="en-US" altLang="zh-CN" smtClean="0"/>
              <a:t>Security</a:t>
            </a:r>
            <a:r>
              <a:rPr lang="zh-CN" altLang="en-US" smtClean="0"/>
              <a:t>）这一特色</a:t>
            </a:r>
          </a:p>
          <a:p>
            <a:pPr lvl="1">
              <a:lnSpc>
                <a:spcPct val="150000"/>
              </a:lnSpc>
              <a:spcBef>
                <a:spcPct val="0"/>
              </a:spcBef>
            </a:pPr>
            <a:r>
              <a:rPr lang="zh-CN" altLang="en-US" smtClean="0"/>
              <a:t>典型例子</a:t>
            </a:r>
          </a:p>
          <a:p>
            <a:pPr lvl="2">
              <a:buSzPct val="87000"/>
              <a:buFont typeface="Wingdings" pitchFamily="2" charset="2"/>
              <a:buChar char="l"/>
            </a:pPr>
            <a:r>
              <a:rPr lang="en-US" altLang="zh-CN" sz="2200" smtClean="0"/>
              <a:t>UNIX</a:t>
            </a:r>
            <a:r>
              <a:rPr lang="zh-CN" altLang="en-US" sz="2200" smtClean="0"/>
              <a:t>、</a:t>
            </a:r>
            <a:r>
              <a:rPr lang="en-US" altLang="zh-CN" sz="2200" smtClean="0"/>
              <a:t>LINUX</a:t>
            </a:r>
            <a:r>
              <a:rPr lang="zh-CN" altLang="en-US" sz="2200" smtClean="0"/>
              <a:t>和</a:t>
            </a:r>
            <a:r>
              <a:rPr lang="en-US" altLang="zh-CN" sz="2200" smtClean="0"/>
              <a:t>WindowsNT  Windows 2000 </a:t>
            </a:r>
          </a:p>
          <a:p>
            <a:pPr lvl="2">
              <a:buSzPct val="87000"/>
              <a:buFont typeface="Wingdings" pitchFamily="2" charset="2"/>
              <a:buChar char="l"/>
            </a:pPr>
            <a:r>
              <a:rPr lang="en-US" altLang="zh-CN" sz="2200" smtClean="0"/>
              <a:t> Oracle 7</a:t>
            </a:r>
          </a:p>
          <a:p>
            <a:pPr lvl="2">
              <a:lnSpc>
                <a:spcPct val="110000"/>
              </a:lnSpc>
            </a:pPr>
            <a:endParaRPr lang="en-US" altLang="zh-CN"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sz="3600" smtClean="0"/>
              <a:t>TCSEC/TDI</a:t>
            </a:r>
            <a:r>
              <a:rPr lang="zh-CN" altLang="en-US" sz="3600" smtClean="0"/>
              <a:t>安全级别划分（续）</a:t>
            </a:r>
          </a:p>
        </p:txBody>
      </p:sp>
      <p:sp>
        <p:nvSpPr>
          <p:cNvPr id="38915" name="Rectangle 3"/>
          <p:cNvSpPr>
            <a:spLocks noGrp="1" noChangeArrowheads="1"/>
          </p:cNvSpPr>
          <p:nvPr>
            <p:ph type="body" idx="1"/>
          </p:nvPr>
        </p:nvSpPr>
        <p:spPr>
          <a:xfrm>
            <a:off x="457200" y="1098550"/>
            <a:ext cx="8229600" cy="4854575"/>
          </a:xfrm>
        </p:spPr>
        <p:txBody>
          <a:bodyPr/>
          <a:lstStyle/>
          <a:p>
            <a:r>
              <a:rPr lang="en-US" altLang="zh-CN" smtClean="0"/>
              <a:t>B1</a:t>
            </a:r>
            <a:r>
              <a:rPr lang="zh-CN" altLang="en-US" smtClean="0"/>
              <a:t>级</a:t>
            </a:r>
          </a:p>
          <a:p>
            <a:pPr lvl="1">
              <a:lnSpc>
                <a:spcPct val="120000"/>
              </a:lnSpc>
              <a:spcBef>
                <a:spcPct val="0"/>
              </a:spcBef>
            </a:pPr>
            <a:r>
              <a:rPr lang="en-US" altLang="zh-CN" smtClean="0"/>
              <a:t>B1</a:t>
            </a:r>
            <a:r>
              <a:rPr lang="zh-CN" altLang="en-US" smtClean="0"/>
              <a:t>级称为标识安全保护（</a:t>
            </a:r>
            <a:r>
              <a:rPr lang="en-US" altLang="zh-CN" smtClean="0"/>
              <a:t>Labeled Security Protection</a:t>
            </a:r>
            <a:r>
              <a:rPr lang="zh-CN" altLang="en-US" smtClean="0"/>
              <a:t>） “安全”（</a:t>
            </a:r>
            <a:r>
              <a:rPr lang="en-US" altLang="zh-CN" smtClean="0"/>
              <a:t>Security</a:t>
            </a:r>
            <a:r>
              <a:rPr lang="zh-CN" altLang="en-US" smtClean="0"/>
              <a:t>）或“可信的” （</a:t>
            </a:r>
            <a:r>
              <a:rPr lang="en-US" altLang="zh-CN" smtClean="0"/>
              <a:t>Trusted</a:t>
            </a:r>
            <a:r>
              <a:rPr lang="zh-CN" altLang="en-US" smtClean="0"/>
              <a:t>）产品。</a:t>
            </a:r>
          </a:p>
          <a:p>
            <a:pPr lvl="1">
              <a:lnSpc>
                <a:spcPct val="120000"/>
              </a:lnSpc>
              <a:spcBef>
                <a:spcPct val="0"/>
              </a:spcBef>
            </a:pPr>
            <a:r>
              <a:rPr lang="zh-CN" altLang="en-US" smtClean="0"/>
              <a:t>对系统的数据加以标记，对标记的主体和客体实施强制存取控制（</a:t>
            </a:r>
            <a:r>
              <a:rPr lang="en-US" altLang="zh-CN" smtClean="0"/>
              <a:t>MAC</a:t>
            </a:r>
            <a:r>
              <a:rPr lang="zh-CN" altLang="en-US" smtClean="0"/>
              <a:t>）、审计等安全机制</a:t>
            </a:r>
            <a:endParaRPr lang="en-US" altLang="zh-CN" smtClean="0"/>
          </a:p>
          <a:p>
            <a:pPr lvl="1">
              <a:lnSpc>
                <a:spcPct val="120000"/>
              </a:lnSpc>
              <a:spcBef>
                <a:spcPct val="0"/>
              </a:spcBef>
            </a:pPr>
            <a:r>
              <a:rPr lang="en-US" altLang="zh-CN" smtClean="0"/>
              <a:t>B1</a:t>
            </a:r>
            <a:r>
              <a:rPr lang="zh-CN" altLang="en-US" smtClean="0"/>
              <a:t>级典型例子</a:t>
            </a:r>
          </a:p>
          <a:p>
            <a:pPr lvl="2">
              <a:lnSpc>
                <a:spcPct val="120000"/>
              </a:lnSpc>
              <a:spcBef>
                <a:spcPct val="0"/>
              </a:spcBef>
              <a:buSzPct val="87000"/>
              <a:buFont typeface="Wingdings" pitchFamily="2" charset="2"/>
              <a:buChar char="l"/>
            </a:pPr>
            <a:r>
              <a:rPr lang="zh-CN" altLang="en-US" sz="2200" smtClean="0"/>
              <a:t> 操作系统</a:t>
            </a:r>
          </a:p>
          <a:p>
            <a:pPr lvl="3">
              <a:lnSpc>
                <a:spcPct val="120000"/>
              </a:lnSpc>
              <a:spcBef>
                <a:spcPct val="0"/>
              </a:spcBef>
              <a:buFont typeface="Wingdings" pitchFamily="2" charset="2"/>
              <a:buChar char="Ø"/>
            </a:pPr>
            <a:r>
              <a:rPr lang="zh-CN" altLang="en-US" sz="2200" smtClean="0"/>
              <a:t>惠普公司的</a:t>
            </a:r>
            <a:r>
              <a:rPr lang="en-US" altLang="zh-CN" sz="2200" smtClean="0"/>
              <a:t>HP-UX BLS release 9.09+ </a:t>
            </a:r>
          </a:p>
          <a:p>
            <a:pPr lvl="2">
              <a:lnSpc>
                <a:spcPct val="120000"/>
              </a:lnSpc>
              <a:spcBef>
                <a:spcPct val="0"/>
              </a:spcBef>
              <a:buSzPct val="87000"/>
              <a:buFont typeface="Wingdings" pitchFamily="2" charset="2"/>
              <a:buChar char="l"/>
            </a:pPr>
            <a:r>
              <a:rPr lang="en-US" altLang="zh-CN" sz="2200" smtClean="0"/>
              <a:t> </a:t>
            </a:r>
            <a:r>
              <a:rPr lang="zh-CN" altLang="en-US" sz="2200" smtClean="0"/>
              <a:t>数据库</a:t>
            </a:r>
          </a:p>
          <a:p>
            <a:pPr lvl="3">
              <a:lnSpc>
                <a:spcPct val="120000"/>
              </a:lnSpc>
              <a:spcBef>
                <a:spcPct val="0"/>
              </a:spcBef>
              <a:buFont typeface="Wingdings" pitchFamily="2" charset="2"/>
              <a:buChar char="Ø"/>
            </a:pPr>
            <a:r>
              <a:rPr lang="en-US" altLang="zh-CN" sz="2200" smtClean="0"/>
              <a:t>Oracle</a:t>
            </a:r>
            <a:r>
              <a:rPr lang="zh-CN" altLang="en-US" sz="2200" smtClean="0"/>
              <a:t>公司的</a:t>
            </a:r>
            <a:r>
              <a:rPr lang="en-US" altLang="zh-CN" sz="2200" smtClean="0"/>
              <a:t>Trusted Oracle 7</a:t>
            </a:r>
          </a:p>
          <a:p>
            <a:pPr lvl="3">
              <a:lnSpc>
                <a:spcPct val="120000"/>
              </a:lnSpc>
              <a:spcBef>
                <a:spcPct val="0"/>
              </a:spcBef>
              <a:buFont typeface="Wingdings" pitchFamily="2" charset="2"/>
              <a:buChar char="Ø"/>
            </a:pPr>
            <a:r>
              <a:rPr lang="en-US" altLang="zh-CN" sz="2200" smtClean="0"/>
              <a:t>Sybase</a:t>
            </a:r>
            <a:r>
              <a:rPr lang="zh-CN" altLang="en-US" sz="2200" smtClean="0"/>
              <a:t>公司的</a:t>
            </a:r>
            <a:r>
              <a:rPr lang="en-US" altLang="zh-CN" sz="2200" smtClean="0"/>
              <a:t>Secure SQL Server version 11.0.6</a:t>
            </a:r>
            <a:endParaRPr lang="zh-CN" altLang="en-US" sz="18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4"/>
          <p:cNvSpPr>
            <a:spLocks noGrp="1"/>
          </p:cNvSpPr>
          <p:nvPr>
            <p:ph type="ftr" sz="quarter" idx="4294967295"/>
          </p:nvPr>
        </p:nvSpPr>
        <p:spPr bwMode="auto">
          <a:xfrm>
            <a:off x="5219700" y="6381750"/>
            <a:ext cx="3600450" cy="320675"/>
          </a:xfrm>
          <a:prstGeom prst="rect">
            <a:avLst/>
          </a:prstGeom>
          <a:noFill/>
          <a:ln>
            <a:miter lim="800000"/>
            <a:headEnd/>
            <a:tailEnd/>
          </a:ln>
        </p:spPr>
        <p:txBody>
          <a:bodyPr/>
          <a:lstStyle/>
          <a:p>
            <a:pPr eaLnBrk="1" hangingPunct="1">
              <a:buFont typeface="Arial" pitchFamily="34" charset="0"/>
              <a:buNone/>
            </a:pPr>
            <a:r>
              <a:rPr lang="en-US" altLang="zh-CN"/>
              <a:t>An Introduction to Database System</a:t>
            </a:r>
          </a:p>
        </p:txBody>
      </p:sp>
      <p:sp>
        <p:nvSpPr>
          <p:cNvPr id="40963" name="Rectangle 2"/>
          <p:cNvSpPr>
            <a:spLocks noGrp="1" noChangeArrowheads="1"/>
          </p:cNvSpPr>
          <p:nvPr>
            <p:ph type="title"/>
          </p:nvPr>
        </p:nvSpPr>
        <p:spPr/>
        <p:txBody>
          <a:bodyPr/>
          <a:lstStyle/>
          <a:p>
            <a:r>
              <a:rPr lang="en-US" altLang="zh-CN" sz="3600" smtClean="0"/>
              <a:t>TCSEC/TDI</a:t>
            </a:r>
            <a:r>
              <a:rPr lang="zh-CN" altLang="en-US" sz="3600" smtClean="0"/>
              <a:t>安全级别划分（续）</a:t>
            </a:r>
          </a:p>
        </p:txBody>
      </p:sp>
      <p:sp>
        <p:nvSpPr>
          <p:cNvPr id="40964" name="Rectangle 3"/>
          <p:cNvSpPr>
            <a:spLocks noGrp="1" noChangeArrowheads="1"/>
          </p:cNvSpPr>
          <p:nvPr>
            <p:ph type="body" idx="1"/>
          </p:nvPr>
        </p:nvSpPr>
        <p:spPr/>
        <p:txBody>
          <a:bodyPr/>
          <a:lstStyle/>
          <a:p>
            <a:pPr>
              <a:lnSpc>
                <a:spcPct val="90000"/>
              </a:lnSpc>
            </a:pPr>
            <a:r>
              <a:rPr lang="en-US" altLang="zh-CN" smtClean="0"/>
              <a:t>B2</a:t>
            </a:r>
            <a:r>
              <a:rPr lang="zh-CN" altLang="en-US" smtClean="0"/>
              <a:t>级</a:t>
            </a:r>
          </a:p>
          <a:p>
            <a:pPr lvl="1">
              <a:lnSpc>
                <a:spcPct val="130000"/>
              </a:lnSpc>
              <a:spcBef>
                <a:spcPct val="60000"/>
              </a:spcBef>
            </a:pPr>
            <a:r>
              <a:rPr lang="en-US" altLang="zh-CN" smtClean="0"/>
              <a:t> B2</a:t>
            </a:r>
            <a:r>
              <a:rPr lang="zh-CN" altLang="en-US" smtClean="0"/>
              <a:t>级称为结构保护级别（</a:t>
            </a:r>
            <a:r>
              <a:rPr lang="en-US" altLang="zh-CN" smtClean="0"/>
              <a:t>Security Protection</a:t>
            </a:r>
            <a:r>
              <a:rPr lang="zh-CN" altLang="en-US" smtClean="0"/>
              <a:t>）</a:t>
            </a:r>
            <a:endParaRPr lang="en-US" altLang="zh-CN" smtClean="0"/>
          </a:p>
          <a:p>
            <a:pPr lvl="1">
              <a:lnSpc>
                <a:spcPct val="130000"/>
              </a:lnSpc>
              <a:spcBef>
                <a:spcPct val="60000"/>
              </a:spcBef>
            </a:pPr>
            <a:r>
              <a:rPr lang="zh-CN" altLang="en-US" smtClean="0"/>
              <a:t>要求访问控制的所有对象都有安全标签以实现低级别的用户不能访问敏感信息，对于设备、端口等也应标注安全级别。</a:t>
            </a:r>
          </a:p>
          <a:p>
            <a:pPr lvl="1">
              <a:lnSpc>
                <a:spcPct val="130000"/>
              </a:lnSpc>
              <a:spcBef>
                <a:spcPct val="60000"/>
              </a:spcBef>
            </a:pPr>
            <a:r>
              <a:rPr lang="zh-CN" altLang="en-US" smtClean="0"/>
              <a:t>建立形式化的安全策略模型并对系统内的所有主体和客体实施</a:t>
            </a:r>
            <a:r>
              <a:rPr lang="en-US" altLang="zh-CN" smtClean="0"/>
              <a:t>DAC</a:t>
            </a:r>
            <a:r>
              <a:rPr lang="zh-CN" altLang="en-US" smtClean="0"/>
              <a:t>和</a:t>
            </a:r>
            <a:r>
              <a:rPr lang="en-US" altLang="zh-CN" smtClean="0"/>
              <a:t>MAC</a:t>
            </a:r>
          </a:p>
          <a:p>
            <a:pPr lvl="1">
              <a:lnSpc>
                <a:spcPct val="130000"/>
              </a:lnSpc>
              <a:spcBef>
                <a:spcPct val="60000"/>
              </a:spcBef>
            </a:pPr>
            <a:endParaRPr lang="en-US" altLang="zh-CN"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4"/>
          <p:cNvSpPr>
            <a:spLocks noGrp="1"/>
          </p:cNvSpPr>
          <p:nvPr>
            <p:ph type="ftr" sz="quarter" idx="4294967295"/>
          </p:nvPr>
        </p:nvSpPr>
        <p:spPr bwMode="auto">
          <a:xfrm>
            <a:off x="5219700" y="6381750"/>
            <a:ext cx="3600450" cy="320675"/>
          </a:xfrm>
          <a:prstGeom prst="rect">
            <a:avLst/>
          </a:prstGeom>
          <a:noFill/>
          <a:ln>
            <a:miter lim="800000"/>
            <a:headEnd/>
            <a:tailEnd/>
          </a:ln>
        </p:spPr>
        <p:txBody>
          <a:bodyPr/>
          <a:lstStyle/>
          <a:p>
            <a:pPr eaLnBrk="1" hangingPunct="1">
              <a:buFont typeface="Arial" pitchFamily="34" charset="0"/>
              <a:buNone/>
            </a:pPr>
            <a:endParaRPr lang="en-US" altLang="zh-CN"/>
          </a:p>
        </p:txBody>
      </p:sp>
      <p:sp>
        <p:nvSpPr>
          <p:cNvPr id="41987" name="Rectangle 2"/>
          <p:cNvSpPr>
            <a:spLocks noGrp="1" noChangeArrowheads="1"/>
          </p:cNvSpPr>
          <p:nvPr>
            <p:ph type="title"/>
          </p:nvPr>
        </p:nvSpPr>
        <p:spPr/>
        <p:txBody>
          <a:bodyPr/>
          <a:lstStyle/>
          <a:p>
            <a:r>
              <a:rPr lang="en-US" altLang="zh-CN" sz="3600" smtClean="0"/>
              <a:t>TCSEC/TDI</a:t>
            </a:r>
            <a:r>
              <a:rPr lang="zh-CN" altLang="en-US" sz="3600" smtClean="0"/>
              <a:t>安全级别划分（续）</a:t>
            </a:r>
          </a:p>
        </p:txBody>
      </p:sp>
      <p:sp>
        <p:nvSpPr>
          <p:cNvPr id="27652" name="Rectangle 3"/>
          <p:cNvSpPr>
            <a:spLocks noGrp="1" noChangeArrowheads="1"/>
          </p:cNvSpPr>
          <p:nvPr>
            <p:ph type="body" idx="1"/>
          </p:nvPr>
        </p:nvSpPr>
        <p:spPr>
          <a:xfrm>
            <a:off x="457200" y="1125538"/>
            <a:ext cx="8435975" cy="4854575"/>
          </a:xfrm>
        </p:spPr>
        <p:txBody>
          <a:bodyPr/>
          <a:lstStyle/>
          <a:p>
            <a:pPr>
              <a:lnSpc>
                <a:spcPct val="150000"/>
              </a:lnSpc>
              <a:spcBef>
                <a:spcPct val="0"/>
              </a:spcBef>
              <a:defRPr/>
            </a:pPr>
            <a:r>
              <a:rPr lang="en-US" altLang="zh-CN" dirty="0" smtClean="0"/>
              <a:t>B3</a:t>
            </a:r>
            <a:r>
              <a:rPr lang="zh-CN" altLang="en-US" dirty="0" smtClean="0"/>
              <a:t>级</a:t>
            </a:r>
          </a:p>
          <a:p>
            <a:pPr lvl="1">
              <a:lnSpc>
                <a:spcPct val="150000"/>
              </a:lnSpc>
              <a:spcBef>
                <a:spcPct val="0"/>
              </a:spcBef>
              <a:defRPr/>
            </a:pPr>
            <a:r>
              <a:rPr lang="en-US" altLang="zh-CN" dirty="0" smtClean="0"/>
              <a:t>B3</a:t>
            </a:r>
            <a:r>
              <a:rPr lang="zh-CN" altLang="en-US" dirty="0" smtClean="0"/>
              <a:t>级别称为安全域保护级别（</a:t>
            </a:r>
            <a:r>
              <a:rPr lang="en-US" altLang="zh-CN" dirty="0" smtClean="0"/>
              <a:t>Security Domain</a:t>
            </a:r>
            <a:r>
              <a:rPr lang="zh-CN" altLang="en-US" dirty="0" smtClean="0"/>
              <a:t>）</a:t>
            </a:r>
            <a:r>
              <a:rPr lang="en-US" altLang="zh-CN" dirty="0" smtClean="0"/>
              <a:t>,</a:t>
            </a:r>
            <a:r>
              <a:rPr lang="zh-CN" altLang="en-US" dirty="0" smtClean="0"/>
              <a:t>使用安装硬件的方式来加强域的安全，比如用内存管理硬件来防止无授权访问。</a:t>
            </a:r>
          </a:p>
          <a:p>
            <a:pPr lvl="1">
              <a:lnSpc>
                <a:spcPct val="150000"/>
              </a:lnSpc>
              <a:spcBef>
                <a:spcPct val="0"/>
              </a:spcBef>
              <a:defRPr/>
            </a:pPr>
            <a:r>
              <a:rPr lang="zh-CN" altLang="en-US" dirty="0" smtClean="0"/>
              <a:t>引用监视器参与所有主体对客体的存取以保证不存在</a:t>
            </a:r>
            <a:r>
              <a:rPr lang="zh-CN" altLang="en-US" dirty="0">
                <a:cs typeface="+mn-cs"/>
              </a:rPr>
              <a:t>旁路；</a:t>
            </a:r>
            <a:endParaRPr lang="en-US" altLang="zh-CN" dirty="0">
              <a:cs typeface="+mn-cs"/>
            </a:endParaRPr>
          </a:p>
          <a:p>
            <a:pPr lvl="1">
              <a:defRPr/>
            </a:pPr>
            <a:r>
              <a:rPr lang="zh-CN" altLang="en-US" dirty="0">
                <a:cs typeface="+mn-cs"/>
              </a:rPr>
              <a:t>审计跟踪能力强，可以提供系统恢复过程；</a:t>
            </a:r>
          </a:p>
          <a:p>
            <a:pPr lvl="1">
              <a:defRPr/>
            </a:pPr>
            <a:r>
              <a:rPr lang="zh-CN" altLang="en-US" dirty="0">
                <a:cs typeface="+mn-cs"/>
              </a:rPr>
              <a:t>支持安全管理员角色；</a:t>
            </a:r>
          </a:p>
          <a:p>
            <a:pPr lvl="1">
              <a:defRPr/>
            </a:pPr>
            <a:r>
              <a:rPr lang="zh-CN" altLang="en-US" dirty="0">
                <a:cs typeface="+mn-cs"/>
              </a:rPr>
              <a:t>用户终端必须通过可信话通道才能实现对系统的访问</a:t>
            </a:r>
          </a:p>
          <a:p>
            <a:pPr lvl="1">
              <a:defRPr/>
            </a:pPr>
            <a:r>
              <a:rPr lang="zh-CN" altLang="en-US" dirty="0">
                <a:cs typeface="+mn-cs"/>
              </a:rPr>
              <a:t>防止篡改。</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endParaRPr lang="zh-CN" altLang="en-US" smtClean="0"/>
          </a:p>
        </p:txBody>
      </p:sp>
      <p:sp>
        <p:nvSpPr>
          <p:cNvPr id="44035" name="内容占位符 2"/>
          <p:cNvSpPr>
            <a:spLocks noGrp="1"/>
          </p:cNvSpPr>
          <p:nvPr>
            <p:ph idx="1"/>
          </p:nvPr>
        </p:nvSpPr>
        <p:spPr/>
        <p:txBody>
          <a:bodyPr/>
          <a:lstStyle/>
          <a:p>
            <a:pPr>
              <a:lnSpc>
                <a:spcPct val="150000"/>
              </a:lnSpc>
              <a:spcBef>
                <a:spcPct val="0"/>
              </a:spcBef>
            </a:pPr>
            <a:r>
              <a:rPr lang="en-US" altLang="zh-CN" smtClean="0"/>
              <a:t>A1</a:t>
            </a:r>
            <a:r>
              <a:rPr lang="zh-CN" altLang="en-US" smtClean="0"/>
              <a:t>级</a:t>
            </a:r>
          </a:p>
          <a:p>
            <a:pPr lvl="1">
              <a:lnSpc>
                <a:spcPct val="150000"/>
              </a:lnSpc>
              <a:spcBef>
                <a:spcPct val="0"/>
              </a:spcBef>
            </a:pPr>
            <a:r>
              <a:rPr lang="en-US" altLang="zh-CN" smtClean="0"/>
              <a:t>A</a:t>
            </a:r>
            <a:r>
              <a:rPr lang="zh-CN" altLang="en-US" smtClean="0"/>
              <a:t>级别称为验证设计级（</a:t>
            </a:r>
            <a:r>
              <a:rPr lang="en-US" altLang="zh-CN" smtClean="0"/>
              <a:t>Verity Design</a:t>
            </a:r>
            <a:r>
              <a:rPr lang="zh-CN" altLang="en-US" smtClean="0"/>
              <a:t>）</a:t>
            </a:r>
            <a:endParaRPr lang="en-US" altLang="zh-CN" smtClean="0"/>
          </a:p>
          <a:p>
            <a:pPr lvl="1">
              <a:lnSpc>
                <a:spcPct val="150000"/>
              </a:lnSpc>
              <a:spcBef>
                <a:spcPct val="0"/>
              </a:spcBef>
            </a:pPr>
            <a:r>
              <a:rPr lang="zh-CN" altLang="en-US" smtClean="0"/>
              <a:t>在</a:t>
            </a:r>
            <a:r>
              <a:rPr lang="en-US" altLang="zh-CN" smtClean="0"/>
              <a:t>A</a:t>
            </a:r>
            <a:r>
              <a:rPr lang="zh-CN" altLang="en-US" smtClean="0"/>
              <a:t>级别中，安全的设计必须给出形式化设计说明和验证，需要有严格的数学推导过程，同时应该包含秘密信道和可信分布的分析，也就是说要保证系统的部件来源有安全保证，例如对这些软件和硬件在生产、销售、运输中进行严密跟踪和严格的配置管理，以避免出现安全隐患。</a:t>
            </a:r>
          </a:p>
          <a:p>
            <a:pPr lvl="1">
              <a:lnSpc>
                <a:spcPct val="150000"/>
              </a:lnSpc>
              <a:spcBef>
                <a:spcPct val="0"/>
              </a:spcBef>
            </a:pPr>
            <a:endParaRPr lang="zh-CN" altLang="en-US" smtClean="0"/>
          </a:p>
          <a:p>
            <a:endParaRPr lang="zh-CN" alt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p:txBody>
          <a:bodyPr/>
          <a:lstStyle/>
          <a:p>
            <a:pPr eaLnBrk="1" hangingPunct="1"/>
            <a:r>
              <a:rPr lang="en-US" altLang="zh-CN" sz="3200" smtClean="0"/>
              <a:t>B2</a:t>
            </a:r>
            <a:r>
              <a:rPr lang="zh-CN" altLang="en-US" sz="3200" smtClean="0"/>
              <a:t>以上的系统</a:t>
            </a:r>
          </a:p>
          <a:p>
            <a:pPr lvl="1" eaLnBrk="1" hangingPunct="1">
              <a:lnSpc>
                <a:spcPct val="120000"/>
              </a:lnSpc>
              <a:spcBef>
                <a:spcPct val="60000"/>
              </a:spcBef>
            </a:pPr>
            <a:r>
              <a:rPr lang="zh-CN" altLang="en-US" smtClean="0"/>
              <a:t>还处于理论研究阶段</a:t>
            </a:r>
          </a:p>
          <a:p>
            <a:pPr lvl="1" eaLnBrk="1" hangingPunct="1">
              <a:lnSpc>
                <a:spcPct val="120000"/>
              </a:lnSpc>
              <a:spcBef>
                <a:spcPct val="60000"/>
              </a:spcBef>
            </a:pPr>
            <a:r>
              <a:rPr lang="zh-CN" altLang="en-US" smtClean="0"/>
              <a:t>应用多限于一些特殊的部门如军队等</a:t>
            </a:r>
          </a:p>
          <a:p>
            <a:pPr lvl="1" eaLnBrk="1" hangingPunct="1">
              <a:lnSpc>
                <a:spcPct val="120000"/>
              </a:lnSpc>
              <a:spcBef>
                <a:spcPct val="60000"/>
              </a:spcBef>
            </a:pPr>
            <a:r>
              <a:rPr lang="zh-CN" altLang="en-US" smtClean="0"/>
              <a:t>美国正在大力发展安全产品，试图将目前仅限于少数领域应用的</a:t>
            </a:r>
            <a:r>
              <a:rPr lang="en-US" altLang="zh-CN" smtClean="0"/>
              <a:t>B2</a:t>
            </a:r>
            <a:r>
              <a:rPr lang="zh-CN" altLang="en-US" smtClean="0"/>
              <a:t>安全级别下放到商业应用中来，并逐步成为新的商业标准。</a:t>
            </a:r>
          </a:p>
        </p:txBody>
      </p:sp>
      <p:sp>
        <p:nvSpPr>
          <p:cNvPr id="45059" name="标题 1"/>
          <p:cNvSpPr>
            <a:spLocks noGrp="1"/>
          </p:cNvSpPr>
          <p:nvPr>
            <p:ph type="title"/>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endParaRPr lang="zh-CN" altLang="en-US" smtClean="0"/>
          </a:p>
        </p:txBody>
      </p:sp>
      <p:sp>
        <p:nvSpPr>
          <p:cNvPr id="46083" name="内容占位符 2"/>
          <p:cNvSpPr>
            <a:spLocks noGrp="1"/>
          </p:cNvSpPr>
          <p:nvPr>
            <p:ph idx="1"/>
          </p:nvPr>
        </p:nvSpPr>
        <p:spPr/>
        <p:txBody>
          <a:bodyPr/>
          <a:lstStyle/>
          <a:p>
            <a:endParaRPr lang="zh-CN" altLang="en-US" smtClean="0"/>
          </a:p>
        </p:txBody>
      </p:sp>
      <p:pic>
        <p:nvPicPr>
          <p:cNvPr id="46084" name="Picture 3" descr="9"/>
          <p:cNvPicPr>
            <a:picLocks noChangeAspect="1" noChangeArrowheads="1"/>
          </p:cNvPicPr>
          <p:nvPr/>
        </p:nvPicPr>
        <p:blipFill>
          <a:blip r:embed="rId2"/>
          <a:srcRect/>
          <a:stretch>
            <a:fillRect/>
          </a:stretch>
        </p:blipFill>
        <p:spPr bwMode="auto">
          <a:xfrm>
            <a:off x="323850" y="908050"/>
            <a:ext cx="8485188" cy="5041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4"/>
          <p:cNvSpPr>
            <a:spLocks noGrp="1"/>
          </p:cNvSpPr>
          <p:nvPr>
            <p:ph type="ftr" sz="quarter" idx="4294967295"/>
          </p:nvPr>
        </p:nvSpPr>
        <p:spPr bwMode="auto">
          <a:xfrm>
            <a:off x="5219700" y="6381750"/>
            <a:ext cx="3600450" cy="320675"/>
          </a:xfrm>
          <a:prstGeom prst="rect">
            <a:avLst/>
          </a:prstGeom>
          <a:noFill/>
          <a:ln>
            <a:miter lim="800000"/>
            <a:headEnd/>
            <a:tailEnd/>
          </a:ln>
        </p:spPr>
        <p:txBody>
          <a:bodyPr/>
          <a:lstStyle/>
          <a:p>
            <a:pPr eaLnBrk="1" hangingPunct="1"/>
            <a:r>
              <a:rPr kumimoji="1" lang="en-US" altLang="zh-CN" sz="2400">
                <a:latin typeface="Times New Roman" pitchFamily="18" charset="0"/>
              </a:rPr>
              <a:t>An Introduction to Database System</a:t>
            </a:r>
          </a:p>
        </p:txBody>
      </p:sp>
      <p:sp>
        <p:nvSpPr>
          <p:cNvPr id="47107" name="Rectangle 3"/>
          <p:cNvSpPr>
            <a:spLocks noGrp="1" noChangeArrowheads="1"/>
          </p:cNvSpPr>
          <p:nvPr>
            <p:ph type="body" idx="1"/>
          </p:nvPr>
        </p:nvSpPr>
        <p:spPr>
          <a:xfrm>
            <a:off x="304800" y="1865313"/>
            <a:ext cx="8610600" cy="5105400"/>
          </a:xfrm>
          <a:noFill/>
        </p:spPr>
        <p:txBody>
          <a:bodyPr/>
          <a:lstStyle/>
          <a:p>
            <a:pPr lvl="1" algn="just" eaLnBrk="1" hangingPunct="1">
              <a:buFont typeface="Wingdings" pitchFamily="2" charset="2"/>
              <a:buNone/>
            </a:pPr>
            <a:r>
              <a:rPr lang="en-US" altLang="zh-CN" smtClean="0"/>
              <a:t>		 </a:t>
            </a:r>
            <a:r>
              <a:rPr lang="zh-CN" altLang="en-US" smtClean="0"/>
              <a:t>表示该级不提供对该指标的支持；</a:t>
            </a:r>
          </a:p>
          <a:p>
            <a:pPr lvl="1" algn="just" eaLnBrk="1" hangingPunct="1">
              <a:buFont typeface="Wingdings" pitchFamily="2" charset="2"/>
              <a:buNone/>
            </a:pPr>
            <a:r>
              <a:rPr lang="zh-CN" altLang="en-US" smtClean="0"/>
              <a:t>      表示该级新增的对该指标的支持；</a:t>
            </a:r>
          </a:p>
          <a:p>
            <a:pPr lvl="1" algn="just" eaLnBrk="1" hangingPunct="1">
              <a:buFont typeface="Wingdings" pitchFamily="2" charset="2"/>
              <a:buNone/>
            </a:pPr>
            <a:r>
              <a:rPr lang="zh-CN" altLang="en-US" smtClean="0"/>
              <a:t>      表示该级对该指标的支持与相邻低一级的</a:t>
            </a:r>
          </a:p>
          <a:p>
            <a:pPr lvl="1" algn="just" eaLnBrk="1" hangingPunct="1">
              <a:buFont typeface="Wingdings" pitchFamily="2" charset="2"/>
              <a:buNone/>
            </a:pPr>
            <a:r>
              <a:rPr lang="zh-CN" altLang="en-US" smtClean="0"/>
              <a:t>      等级一样；</a:t>
            </a:r>
          </a:p>
          <a:p>
            <a:pPr lvl="1" algn="just" eaLnBrk="1" hangingPunct="1">
              <a:buFont typeface="Wingdings" pitchFamily="2" charset="2"/>
              <a:buNone/>
            </a:pPr>
            <a:r>
              <a:rPr lang="zh-CN" altLang="en-US" smtClean="0"/>
              <a:t>      表示该级对该指标的支持较下一级有所增</a:t>
            </a:r>
          </a:p>
          <a:p>
            <a:pPr lvl="1" algn="just" eaLnBrk="1" hangingPunct="1">
              <a:buFont typeface="Wingdings" pitchFamily="2" charset="2"/>
              <a:buNone/>
            </a:pPr>
            <a:r>
              <a:rPr lang="zh-CN" altLang="en-US" smtClean="0"/>
              <a:t>      加或改动。</a:t>
            </a:r>
          </a:p>
          <a:p>
            <a:pPr eaLnBrk="1" hangingPunct="1">
              <a:buFont typeface="Wingdings" pitchFamily="2" charset="2"/>
              <a:buNone/>
            </a:pPr>
            <a:endParaRPr lang="en-US" altLang="zh-CN" smtClean="0"/>
          </a:p>
        </p:txBody>
      </p:sp>
      <p:sp>
        <p:nvSpPr>
          <p:cNvPr id="47108" name="Rectangle 4"/>
          <p:cNvSpPr>
            <a:spLocks noChangeArrowheads="1"/>
          </p:cNvSpPr>
          <p:nvPr/>
        </p:nvSpPr>
        <p:spPr bwMode="auto">
          <a:xfrm>
            <a:off x="1033463" y="2349500"/>
            <a:ext cx="323850" cy="323850"/>
          </a:xfrm>
          <a:prstGeom prst="rect">
            <a:avLst/>
          </a:prstGeom>
          <a:solidFill>
            <a:srgbClr val="808080"/>
          </a:solidFill>
          <a:ln w="9525">
            <a:solidFill>
              <a:srgbClr val="000000"/>
            </a:solidFill>
            <a:miter lim="800000"/>
            <a:headEnd/>
            <a:tailEnd/>
          </a:ln>
        </p:spPr>
        <p:txBody>
          <a:bodyPr/>
          <a:lstStyle/>
          <a:p>
            <a:pPr eaLnBrk="1" hangingPunct="1"/>
            <a:endParaRPr kumimoji="1" lang="zh-CN" altLang="en-US" sz="2400">
              <a:latin typeface="Times New Roman" pitchFamily="18" charset="0"/>
            </a:endParaRPr>
          </a:p>
        </p:txBody>
      </p:sp>
      <p:sp>
        <p:nvSpPr>
          <p:cNvPr id="47109" name="Rectangle 5"/>
          <p:cNvSpPr>
            <a:spLocks noChangeArrowheads="1"/>
          </p:cNvSpPr>
          <p:nvPr/>
        </p:nvSpPr>
        <p:spPr bwMode="auto">
          <a:xfrm>
            <a:off x="1042988" y="1905000"/>
            <a:ext cx="323850" cy="323850"/>
          </a:xfrm>
          <a:prstGeom prst="rect">
            <a:avLst/>
          </a:prstGeom>
          <a:solidFill>
            <a:srgbClr val="FFFFFF"/>
          </a:solidFill>
          <a:ln w="9525">
            <a:solidFill>
              <a:srgbClr val="000000"/>
            </a:solidFill>
            <a:miter lim="800000"/>
            <a:headEnd/>
            <a:tailEnd/>
          </a:ln>
        </p:spPr>
        <p:txBody>
          <a:bodyPr/>
          <a:lstStyle/>
          <a:p>
            <a:pPr eaLnBrk="1" hangingPunct="1"/>
            <a:endParaRPr kumimoji="1" lang="zh-CN" altLang="en-US" sz="2400">
              <a:latin typeface="Times New Roman" pitchFamily="18" charset="0"/>
            </a:endParaRPr>
          </a:p>
        </p:txBody>
      </p:sp>
      <p:sp>
        <p:nvSpPr>
          <p:cNvPr id="47110" name="Rectangle 6"/>
          <p:cNvSpPr>
            <a:spLocks noChangeArrowheads="1"/>
          </p:cNvSpPr>
          <p:nvPr/>
        </p:nvSpPr>
        <p:spPr bwMode="auto">
          <a:xfrm>
            <a:off x="1042988" y="2781300"/>
            <a:ext cx="323850" cy="323850"/>
          </a:xfrm>
          <a:prstGeom prst="rect">
            <a:avLst/>
          </a:prstGeom>
          <a:solidFill>
            <a:srgbClr val="C0C0C0"/>
          </a:solidFill>
          <a:ln w="9525">
            <a:solidFill>
              <a:srgbClr val="000000"/>
            </a:solidFill>
            <a:miter lim="800000"/>
            <a:headEnd/>
            <a:tailEnd/>
          </a:ln>
        </p:spPr>
        <p:txBody>
          <a:bodyPr/>
          <a:lstStyle/>
          <a:p>
            <a:pPr eaLnBrk="1" hangingPunct="1"/>
            <a:endParaRPr kumimoji="1" lang="zh-CN" altLang="en-US" sz="2400">
              <a:latin typeface="Times New Roman" pitchFamily="18" charset="0"/>
            </a:endParaRPr>
          </a:p>
        </p:txBody>
      </p:sp>
      <p:sp>
        <p:nvSpPr>
          <p:cNvPr id="47111" name="Rectangle 7" descr="深色上对角线"/>
          <p:cNvSpPr>
            <a:spLocks noChangeArrowheads="1"/>
          </p:cNvSpPr>
          <p:nvPr/>
        </p:nvSpPr>
        <p:spPr bwMode="auto">
          <a:xfrm>
            <a:off x="1042988" y="3644900"/>
            <a:ext cx="323850" cy="323850"/>
          </a:xfrm>
          <a:prstGeom prst="rect">
            <a:avLst/>
          </a:prstGeom>
          <a:blipFill dpi="0" rotWithShape="0">
            <a:blip r:embed="rId2"/>
            <a:srcRect/>
            <a:tile tx="0" ty="0" sx="100000" sy="100000" flip="none" algn="tl"/>
          </a:blipFill>
          <a:ln w="9525">
            <a:solidFill>
              <a:srgbClr val="000000"/>
            </a:solidFill>
            <a:miter lim="800000"/>
            <a:headEnd/>
            <a:tailEnd/>
          </a:ln>
        </p:spPr>
        <p:txBody>
          <a:bodyPr/>
          <a:lstStyle/>
          <a:p>
            <a:pPr eaLnBrk="1" hangingPunct="1"/>
            <a:endParaRPr kumimoji="1" lang="zh-CN" altLang="en-US" sz="2400">
              <a:latin typeface="Times New Roman" pitchFamily="18" charset="0"/>
            </a:endParaRPr>
          </a:p>
        </p:txBody>
      </p:sp>
      <p:sp>
        <p:nvSpPr>
          <p:cNvPr id="47112" name="标题 1"/>
          <p:cNvSpPr>
            <a:spLocks noGrp="1"/>
          </p:cNvSpPr>
          <p:nvPr>
            <p:ph type="title"/>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48131" name="Rectangle 2"/>
          <p:cNvSpPr>
            <a:spLocks noGrp="1" noChangeArrowheads="1"/>
          </p:cNvSpPr>
          <p:nvPr>
            <p:ph type="title" idx="4294967295"/>
          </p:nvPr>
        </p:nvSpPr>
        <p:spPr>
          <a:xfrm>
            <a:off x="708025" y="188913"/>
            <a:ext cx="7978775" cy="563562"/>
          </a:xfrm>
        </p:spPr>
        <p:txBody>
          <a:bodyPr/>
          <a:lstStyle/>
          <a:p>
            <a:pPr algn="l" eaLnBrk="1" hangingPunct="1"/>
            <a:r>
              <a:rPr lang="en-US" altLang="zh-CN" sz="3600" smtClean="0"/>
              <a:t>                           CC</a:t>
            </a:r>
          </a:p>
        </p:txBody>
      </p:sp>
      <p:sp>
        <p:nvSpPr>
          <p:cNvPr id="48132" name="Rectangle 3"/>
          <p:cNvSpPr>
            <a:spLocks noGrp="1" noChangeArrowheads="1"/>
          </p:cNvSpPr>
          <p:nvPr>
            <p:ph type="body" idx="4294967295"/>
          </p:nvPr>
        </p:nvSpPr>
        <p:spPr>
          <a:xfrm>
            <a:off x="45840" y="973137"/>
            <a:ext cx="8774310" cy="4976143"/>
          </a:xfrm>
        </p:spPr>
        <p:txBody>
          <a:bodyPr/>
          <a:lstStyle/>
          <a:p>
            <a:pPr eaLnBrk="1" hangingPunct="1"/>
            <a:r>
              <a:rPr lang="en-US" altLang="zh-CN" dirty="0" smtClean="0"/>
              <a:t> CC</a:t>
            </a:r>
          </a:p>
          <a:p>
            <a:pPr lvl="1" eaLnBrk="1" hangingPunct="1">
              <a:lnSpc>
                <a:spcPct val="120000"/>
              </a:lnSpc>
              <a:spcBef>
                <a:spcPct val="60000"/>
              </a:spcBef>
            </a:pPr>
            <a:r>
              <a:rPr lang="zh-CN" altLang="en-US" dirty="0" smtClean="0"/>
              <a:t>提出国际公认的表述信息技术安全性的结构</a:t>
            </a:r>
          </a:p>
          <a:p>
            <a:pPr lvl="1" eaLnBrk="1" hangingPunct="1">
              <a:lnSpc>
                <a:spcPct val="120000"/>
              </a:lnSpc>
              <a:spcBef>
                <a:spcPct val="60000"/>
              </a:spcBef>
            </a:pPr>
            <a:r>
              <a:rPr lang="zh-CN" altLang="en-US" dirty="0" smtClean="0"/>
              <a:t>把信息产品的安全要求分为</a:t>
            </a:r>
          </a:p>
          <a:p>
            <a:pPr lvl="2" eaLnBrk="1" hangingPunct="1">
              <a:lnSpc>
                <a:spcPct val="110000"/>
              </a:lnSpc>
              <a:spcBef>
                <a:spcPct val="60000"/>
              </a:spcBef>
              <a:buSzPct val="87000"/>
              <a:buFont typeface="Wingdings" pitchFamily="2" charset="2"/>
              <a:buChar char="l"/>
            </a:pPr>
            <a:r>
              <a:rPr lang="zh-CN" altLang="en-US" sz="2200" dirty="0" smtClean="0"/>
              <a:t>安全功能要求：施信息技术的安全机制所要达到的功能和目的。</a:t>
            </a:r>
            <a:r>
              <a:rPr lang="zh-CN" altLang="en-US" sz="2200" dirty="0"/>
              <a:t>功能即为满足安全要求而采取的一系列技术</a:t>
            </a:r>
            <a:r>
              <a:rPr lang="zh-CN" altLang="en-US" sz="2200" dirty="0" smtClean="0"/>
              <a:t>安全</a:t>
            </a:r>
            <a:r>
              <a:rPr lang="zh-CN" altLang="en-US" sz="2200" dirty="0"/>
              <a:t>措施</a:t>
            </a:r>
            <a:r>
              <a:rPr lang="zh-CN" altLang="en-US" sz="2200" dirty="0" smtClean="0"/>
              <a:t>。包括审计、密码支持、通信、用户数据保护、识别和鉴权、安全管理，隐私、保护、资源利用、</a:t>
            </a:r>
            <a:r>
              <a:rPr lang="en-US" altLang="zh-CN" sz="2200" dirty="0" smtClean="0"/>
              <a:t>TOE</a:t>
            </a:r>
            <a:r>
              <a:rPr lang="zh-CN" altLang="en-US" sz="2200" dirty="0" smtClean="0"/>
              <a:t>访问、可信路径</a:t>
            </a:r>
            <a:r>
              <a:rPr lang="en-US" altLang="zh-CN" sz="2200" dirty="0" smtClean="0"/>
              <a:t>/</a:t>
            </a:r>
            <a:r>
              <a:rPr lang="zh-CN" altLang="en-US" sz="2200" dirty="0" smtClean="0"/>
              <a:t>通道。</a:t>
            </a:r>
            <a:endParaRPr lang="zh-CN" altLang="en-US" sz="2200" dirty="0"/>
          </a:p>
          <a:p>
            <a:pPr lvl="2" eaLnBrk="1" hangingPunct="1">
              <a:lnSpc>
                <a:spcPct val="110000"/>
              </a:lnSpc>
              <a:spcBef>
                <a:spcPct val="60000"/>
              </a:spcBef>
              <a:buSzPct val="87000"/>
              <a:buFont typeface="Wingdings" pitchFamily="2" charset="2"/>
              <a:buChar char="l"/>
            </a:pPr>
            <a:r>
              <a:rPr lang="zh-CN" altLang="en-US" sz="2200" dirty="0"/>
              <a:t>安全保证要求：确保安全功能有效并正确实现的措施与</a:t>
            </a:r>
            <a:r>
              <a:rPr lang="zh-CN" altLang="en-US" sz="2200" dirty="0" smtClean="0"/>
              <a:t>手段。包括保护轮廓评估、安全目标评估、配置管理、交付和运行、开发、指导性文档、生命周期支持、测试、脆弱性评估和保障维护。</a:t>
            </a:r>
            <a:endParaRPr lang="zh-CN" altLang="en-US" sz="22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49155" name="Rectangle 2"/>
          <p:cNvSpPr>
            <a:spLocks noGrp="1" noChangeArrowheads="1"/>
          </p:cNvSpPr>
          <p:nvPr>
            <p:ph type="title" idx="4294967295"/>
          </p:nvPr>
        </p:nvSpPr>
        <p:spPr>
          <a:xfrm>
            <a:off x="914400" y="255588"/>
            <a:ext cx="7834313" cy="563562"/>
          </a:xfrm>
        </p:spPr>
        <p:txBody>
          <a:bodyPr/>
          <a:lstStyle/>
          <a:p>
            <a:pPr eaLnBrk="1" hangingPunct="1"/>
            <a:r>
              <a:rPr lang="en-US" altLang="zh-CN" sz="3600" smtClean="0"/>
              <a:t>CC</a:t>
            </a:r>
            <a:r>
              <a:rPr lang="zh-CN" altLang="en-US" sz="3600" smtClean="0"/>
              <a:t>（续）</a:t>
            </a:r>
          </a:p>
        </p:txBody>
      </p:sp>
      <p:sp>
        <p:nvSpPr>
          <p:cNvPr id="49156" name="Rectangle 3"/>
          <p:cNvSpPr>
            <a:spLocks noGrp="1" noChangeArrowheads="1"/>
          </p:cNvSpPr>
          <p:nvPr>
            <p:ph type="body" idx="4294967295"/>
          </p:nvPr>
        </p:nvSpPr>
        <p:spPr>
          <a:xfrm>
            <a:off x="457200" y="1052513"/>
            <a:ext cx="8229600" cy="4854575"/>
          </a:xfrm>
        </p:spPr>
        <p:txBody>
          <a:bodyPr/>
          <a:lstStyle/>
          <a:p>
            <a:pPr eaLnBrk="1" hangingPunct="1"/>
            <a:r>
              <a:rPr lang="en-US" altLang="zh-CN" smtClean="0"/>
              <a:t> CC</a:t>
            </a:r>
            <a:r>
              <a:rPr lang="zh-CN" altLang="en-US" smtClean="0"/>
              <a:t>文本组成</a:t>
            </a:r>
          </a:p>
          <a:p>
            <a:pPr lvl="1" eaLnBrk="1" hangingPunct="1">
              <a:lnSpc>
                <a:spcPct val="150000"/>
              </a:lnSpc>
              <a:spcBef>
                <a:spcPct val="0"/>
              </a:spcBef>
            </a:pPr>
            <a:r>
              <a:rPr lang="zh-CN" altLang="en-US" smtClean="0"/>
              <a:t>简介和一般模型</a:t>
            </a:r>
            <a:endParaRPr lang="en-US" altLang="zh-CN" smtClean="0"/>
          </a:p>
          <a:p>
            <a:pPr lvl="2" eaLnBrk="1" hangingPunct="1">
              <a:lnSpc>
                <a:spcPct val="150000"/>
              </a:lnSpc>
              <a:spcBef>
                <a:spcPct val="0"/>
              </a:spcBef>
              <a:buSzPct val="87000"/>
              <a:buFont typeface="Wingdings" pitchFamily="2" charset="2"/>
              <a:buChar char="l"/>
            </a:pPr>
            <a:r>
              <a:rPr lang="zh-CN" altLang="zh-CN" sz="2200" smtClean="0"/>
              <a:t>有关术语、基本概念和一般模型以及与评估有关的一些框架</a:t>
            </a:r>
            <a:endParaRPr lang="zh-CN" altLang="en-US" sz="2200" smtClean="0"/>
          </a:p>
          <a:p>
            <a:pPr lvl="1" eaLnBrk="1" hangingPunct="1">
              <a:lnSpc>
                <a:spcPct val="150000"/>
              </a:lnSpc>
              <a:spcBef>
                <a:spcPct val="0"/>
              </a:spcBef>
            </a:pPr>
            <a:r>
              <a:rPr lang="zh-CN" altLang="en-US" smtClean="0"/>
              <a:t>安全功能要求</a:t>
            </a:r>
            <a:endParaRPr lang="en-US" altLang="zh-CN" smtClean="0"/>
          </a:p>
          <a:p>
            <a:pPr lvl="2" eaLnBrk="1" hangingPunct="1">
              <a:lnSpc>
                <a:spcPct val="150000"/>
              </a:lnSpc>
              <a:spcBef>
                <a:spcPct val="0"/>
              </a:spcBef>
              <a:buSzPct val="87000"/>
              <a:buFont typeface="Wingdings" pitchFamily="2" charset="2"/>
              <a:buChar char="l"/>
            </a:pPr>
            <a:r>
              <a:rPr lang="zh-CN" altLang="zh-CN" sz="2200" smtClean="0"/>
              <a:t>列出了一系列类、子类和组件</a:t>
            </a:r>
            <a:endParaRPr lang="zh-CN" altLang="en-US" sz="2200" smtClean="0"/>
          </a:p>
          <a:p>
            <a:pPr lvl="1" eaLnBrk="1" hangingPunct="1">
              <a:lnSpc>
                <a:spcPct val="150000"/>
              </a:lnSpc>
              <a:spcBef>
                <a:spcPct val="0"/>
              </a:spcBef>
            </a:pPr>
            <a:r>
              <a:rPr lang="zh-CN" altLang="en-US" smtClean="0"/>
              <a:t>安全保证要求</a:t>
            </a:r>
            <a:endParaRPr lang="en-US" altLang="zh-CN" smtClean="0"/>
          </a:p>
          <a:p>
            <a:pPr lvl="2" eaLnBrk="1" hangingPunct="1">
              <a:lnSpc>
                <a:spcPct val="150000"/>
              </a:lnSpc>
              <a:spcBef>
                <a:spcPct val="0"/>
              </a:spcBef>
              <a:buSzPct val="87000"/>
              <a:buFont typeface="Wingdings" pitchFamily="2" charset="2"/>
              <a:buChar char="l"/>
            </a:pPr>
            <a:r>
              <a:rPr lang="zh-CN" altLang="zh-CN" sz="2200" smtClean="0"/>
              <a:t>列出了一系列保证类、子类和组件</a:t>
            </a:r>
            <a:endParaRPr lang="en-US" altLang="zh-CN" sz="2200" smtClean="0"/>
          </a:p>
          <a:p>
            <a:pPr lvl="2" eaLnBrk="1" hangingPunct="1">
              <a:lnSpc>
                <a:spcPct val="150000"/>
              </a:lnSpc>
              <a:spcBef>
                <a:spcPct val="0"/>
              </a:spcBef>
              <a:buSzPct val="87000"/>
              <a:buFont typeface="Wingdings" pitchFamily="2" charset="2"/>
              <a:buChar char="l"/>
            </a:pPr>
            <a:r>
              <a:rPr lang="zh-CN" altLang="zh-CN" sz="2200" smtClean="0"/>
              <a:t>提出了评估保证级（</a:t>
            </a:r>
            <a:r>
              <a:rPr lang="en-US" altLang="zh-CN" sz="2200" smtClean="0"/>
              <a:t>Evaluation Assurance Level</a:t>
            </a:r>
            <a:r>
              <a:rPr lang="zh-CN" altLang="zh-CN" sz="2200" smtClean="0"/>
              <a:t>，</a:t>
            </a:r>
            <a:r>
              <a:rPr lang="en-US" altLang="zh-CN" sz="2200" smtClean="0"/>
              <a:t>EAL</a:t>
            </a:r>
            <a:r>
              <a:rPr lang="zh-CN" altLang="zh-CN" sz="2200" smtClean="0"/>
              <a:t>），从</a:t>
            </a:r>
            <a:r>
              <a:rPr lang="en-US" altLang="zh-CN" sz="2200" smtClean="0"/>
              <a:t>EAL1</a:t>
            </a:r>
            <a:r>
              <a:rPr lang="zh-CN" altLang="zh-CN" sz="2200" smtClean="0"/>
              <a:t>至</a:t>
            </a:r>
            <a:r>
              <a:rPr lang="en-US" altLang="zh-CN" sz="2200" smtClean="0"/>
              <a:t>EAL7</a:t>
            </a:r>
            <a:r>
              <a:rPr lang="zh-CN" altLang="zh-CN" sz="2200" smtClean="0"/>
              <a:t>共分为七级</a:t>
            </a:r>
            <a:endParaRPr lang="zh-CN" altLang="en-US" sz="22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p:txBody>
          <a:bodyPr/>
          <a:lstStyle/>
          <a:p>
            <a:r>
              <a:rPr lang="zh-CN" altLang="en-US" sz="3600" smtClean="0"/>
              <a:t>计算机安全涉及问题</a:t>
            </a:r>
            <a:r>
              <a:rPr lang="en-US" altLang="zh-CN" sz="3600" smtClean="0"/>
              <a:t>(</a:t>
            </a:r>
            <a:r>
              <a:rPr lang="zh-CN" altLang="en-US" sz="3600" smtClean="0"/>
              <a:t>续</a:t>
            </a:r>
            <a:r>
              <a:rPr lang="en-US" altLang="zh-CN" sz="3600" smtClean="0"/>
              <a:t>)</a:t>
            </a:r>
          </a:p>
          <a:p>
            <a:pPr lvl="1">
              <a:spcBef>
                <a:spcPct val="60000"/>
              </a:spcBef>
            </a:pPr>
            <a:r>
              <a:rPr lang="zh-CN" altLang="en-US" smtClean="0">
                <a:solidFill>
                  <a:srgbClr val="0000FF"/>
                </a:solidFill>
              </a:rPr>
              <a:t>法学</a:t>
            </a:r>
          </a:p>
          <a:p>
            <a:pPr lvl="2"/>
            <a:r>
              <a:rPr lang="zh-CN" altLang="en-US" sz="2800" smtClean="0"/>
              <a:t>计算机安全法律</a:t>
            </a:r>
          </a:p>
          <a:p>
            <a:pPr lvl="1">
              <a:spcBef>
                <a:spcPct val="60000"/>
              </a:spcBef>
            </a:pPr>
            <a:r>
              <a:rPr lang="zh-CN" altLang="en-US" smtClean="0">
                <a:solidFill>
                  <a:srgbClr val="0000FF"/>
                </a:solidFill>
              </a:rPr>
              <a:t>犯罪学</a:t>
            </a:r>
            <a:endParaRPr lang="zh-CN" altLang="en-US" smtClean="0"/>
          </a:p>
          <a:p>
            <a:pPr lvl="2"/>
            <a:r>
              <a:rPr lang="zh-CN" altLang="en-US" sz="2800" smtClean="0"/>
              <a:t>计算机犯罪与侦察</a:t>
            </a:r>
          </a:p>
          <a:p>
            <a:pPr lvl="2"/>
            <a:r>
              <a:rPr lang="zh-CN" altLang="en-US" sz="2800" smtClean="0"/>
              <a:t>安全监察</a:t>
            </a:r>
          </a:p>
          <a:p>
            <a:pPr lvl="1">
              <a:spcBef>
                <a:spcPct val="60000"/>
              </a:spcBef>
            </a:pPr>
            <a:r>
              <a:rPr lang="zh-CN" altLang="en-US" smtClean="0">
                <a:solidFill>
                  <a:srgbClr val="0000FF"/>
                </a:solidFill>
              </a:rPr>
              <a:t>心理学</a:t>
            </a:r>
            <a:endParaRPr lang="zh-CN" altLang="en-US" smtClean="0"/>
          </a:p>
        </p:txBody>
      </p:sp>
      <p:sp>
        <p:nvSpPr>
          <p:cNvPr id="7172" name="标题 1"/>
          <p:cNvSpPr>
            <a:spLocks noGrp="1"/>
          </p:cNvSpPr>
          <p:nvPr>
            <p:ph type="title"/>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5"/>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50179" name="Rectangle 2"/>
          <p:cNvSpPr>
            <a:spLocks noGrp="1" noChangeArrowheads="1"/>
          </p:cNvSpPr>
          <p:nvPr>
            <p:ph type="title" idx="4294967295"/>
          </p:nvPr>
        </p:nvSpPr>
        <p:spPr>
          <a:xfrm>
            <a:off x="914400" y="255588"/>
            <a:ext cx="7905750" cy="563562"/>
          </a:xfrm>
        </p:spPr>
        <p:txBody>
          <a:bodyPr/>
          <a:lstStyle/>
          <a:p>
            <a:pPr eaLnBrk="1" hangingPunct="1"/>
            <a:r>
              <a:rPr lang="en-US" altLang="zh-CN" sz="3600" smtClean="0"/>
              <a:t>CC</a:t>
            </a:r>
            <a:r>
              <a:rPr lang="zh-CN" altLang="en-US" sz="3600" smtClean="0"/>
              <a:t>（续）</a:t>
            </a:r>
          </a:p>
        </p:txBody>
      </p:sp>
      <p:sp>
        <p:nvSpPr>
          <p:cNvPr id="50180" name="Rectangle 3"/>
          <p:cNvSpPr>
            <a:spLocks noGrp="1" noChangeArrowheads="1"/>
          </p:cNvSpPr>
          <p:nvPr>
            <p:ph type="body" sz="half" idx="4294967295"/>
          </p:nvPr>
        </p:nvSpPr>
        <p:spPr>
          <a:xfrm>
            <a:off x="323850" y="1052513"/>
            <a:ext cx="6994525" cy="663575"/>
          </a:xfrm>
        </p:spPr>
        <p:txBody>
          <a:bodyPr/>
          <a:lstStyle/>
          <a:p>
            <a:pPr eaLnBrk="1" hangingPunct="1"/>
            <a:r>
              <a:rPr lang="en-US" altLang="zh-CN" smtClean="0"/>
              <a:t>  CC</a:t>
            </a:r>
            <a:r>
              <a:rPr lang="zh-CN" altLang="en-US" smtClean="0"/>
              <a:t>评估保证级（</a:t>
            </a:r>
            <a:r>
              <a:rPr lang="en-US" altLang="zh-CN" smtClean="0"/>
              <a:t>EAL</a:t>
            </a:r>
            <a:r>
              <a:rPr lang="zh-CN" altLang="en-US" smtClean="0"/>
              <a:t>）划分 </a:t>
            </a:r>
          </a:p>
          <a:p>
            <a:pPr eaLnBrk="1" hangingPunct="1">
              <a:buFont typeface="Wingdings" pitchFamily="2" charset="2"/>
              <a:buNone/>
            </a:pPr>
            <a:endParaRPr lang="en-US" altLang="zh-CN" sz="3200" smtClean="0"/>
          </a:p>
        </p:txBody>
      </p:sp>
      <p:graphicFrame>
        <p:nvGraphicFramePr>
          <p:cNvPr id="17413" name="Group 5"/>
          <p:cNvGraphicFramePr>
            <a:graphicFrameLocks noGrp="1"/>
          </p:cNvGraphicFramePr>
          <p:nvPr>
            <p:ph sz="half" idx="4294967295"/>
          </p:nvPr>
        </p:nvGraphicFramePr>
        <p:xfrm>
          <a:off x="323850" y="1846263"/>
          <a:ext cx="8064500" cy="4148135"/>
        </p:xfrm>
        <a:graphic>
          <a:graphicData uri="http://schemas.openxmlformats.org/drawingml/2006/table">
            <a:tbl>
              <a:tblPr/>
              <a:tblGrid>
                <a:gridCol w="1257605">
                  <a:extLst>
                    <a:ext uri="{9D8B030D-6E8A-4147-A177-3AD203B41FA5}">
                      <a16:colId xmlns:a16="http://schemas.microsoft.com/office/drawing/2014/main" val="20000"/>
                    </a:ext>
                  </a:extLst>
                </a:gridCol>
                <a:gridCol w="4884694">
                  <a:extLst>
                    <a:ext uri="{9D8B030D-6E8A-4147-A177-3AD203B41FA5}">
                      <a16:colId xmlns:a16="http://schemas.microsoft.com/office/drawing/2014/main" val="20001"/>
                    </a:ext>
                  </a:extLst>
                </a:gridCol>
                <a:gridCol w="1922201">
                  <a:extLst>
                    <a:ext uri="{9D8B030D-6E8A-4147-A177-3AD203B41FA5}">
                      <a16:colId xmlns:a16="http://schemas.microsoft.com/office/drawing/2014/main" val="20002"/>
                    </a:ext>
                  </a:extLst>
                </a:gridCol>
              </a:tblGrid>
              <a:tr h="579418">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600" b="1" i="0" u="none" strike="noStrike" cap="none" normalizeH="0" baseline="0" dirty="0" smtClean="0">
                          <a:ln>
                            <a:noFill/>
                          </a:ln>
                          <a:solidFill>
                            <a:schemeClr val="tx1"/>
                          </a:solidFill>
                          <a:effectLst/>
                          <a:latin typeface="+mn-lt"/>
                          <a:ea typeface="宋体" pitchFamily="2" charset="-122"/>
                        </a:rPr>
                        <a:t>评估保证级</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600" b="1" i="0" u="none" strike="noStrike" cap="none" normalizeH="0" baseline="0" dirty="0" smtClean="0">
                          <a:ln>
                            <a:noFill/>
                          </a:ln>
                          <a:solidFill>
                            <a:schemeClr val="tx1"/>
                          </a:solidFill>
                          <a:effectLst/>
                          <a:latin typeface="+mn-lt"/>
                          <a:ea typeface="宋体" pitchFamily="2" charset="-122"/>
                        </a:rPr>
                        <a:t>定　　义</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1" i="0" u="none" strike="noStrike" cap="none" normalizeH="0" baseline="0" smtClean="0">
                          <a:ln>
                            <a:noFill/>
                          </a:ln>
                          <a:solidFill>
                            <a:schemeClr val="tx1"/>
                          </a:solidFill>
                          <a:effectLst/>
                          <a:latin typeface="+mn-lt"/>
                          <a:ea typeface="宋体" pitchFamily="2" charset="-122"/>
                        </a:rPr>
                        <a:t>TCSEC</a:t>
                      </a:r>
                      <a:r>
                        <a:rPr kumimoji="0" lang="zh-CN" altLang="en-US" sz="1600" b="1" i="0" u="none" strike="noStrike" cap="none" normalizeH="0" baseline="0" smtClean="0">
                          <a:ln>
                            <a:noFill/>
                          </a:ln>
                          <a:solidFill>
                            <a:schemeClr val="tx1"/>
                          </a:solidFill>
                          <a:effectLst/>
                          <a:latin typeface="+mn-lt"/>
                          <a:ea typeface="宋体" pitchFamily="2" charset="-122"/>
                        </a:rPr>
                        <a:t>安全级别（近似相当）</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1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1" i="0" u="none" strike="noStrike" cap="none" normalizeH="0" baseline="0" dirty="0" smtClean="0">
                          <a:ln>
                            <a:noFill/>
                          </a:ln>
                          <a:solidFill>
                            <a:schemeClr val="tx1"/>
                          </a:solidFill>
                          <a:effectLst/>
                          <a:latin typeface="+mn-lt"/>
                          <a:ea typeface="宋体" pitchFamily="2" charset="-122"/>
                        </a:rPr>
                        <a:t>EAL1</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600" b="1" i="0" u="none" strike="noStrike" cap="none" normalizeH="0" baseline="0" dirty="0" smtClean="0">
                          <a:ln>
                            <a:noFill/>
                          </a:ln>
                          <a:solidFill>
                            <a:schemeClr val="tx1"/>
                          </a:solidFill>
                          <a:effectLst/>
                          <a:latin typeface="+mn-lt"/>
                          <a:ea typeface="宋体" pitchFamily="2" charset="-122"/>
                        </a:rPr>
                        <a:t>功能测试（</a:t>
                      </a:r>
                      <a:r>
                        <a:rPr kumimoji="0" lang="en-US" sz="1600" b="1" i="0" u="none" strike="noStrike" cap="none" normalizeH="0" baseline="0" dirty="0" smtClean="0">
                          <a:ln>
                            <a:noFill/>
                          </a:ln>
                          <a:solidFill>
                            <a:schemeClr val="tx1"/>
                          </a:solidFill>
                          <a:effectLst/>
                          <a:latin typeface="+mn-lt"/>
                          <a:ea typeface="宋体" pitchFamily="2" charset="-122"/>
                        </a:rPr>
                        <a:t>functionally tested</a:t>
                      </a:r>
                      <a:r>
                        <a:rPr kumimoji="0" lang="zh-CN" altLang="en-US" sz="1600" b="1" i="0" u="none" strike="noStrike" cap="none" normalizeH="0" baseline="0" dirty="0" smtClean="0">
                          <a:ln>
                            <a:noFill/>
                          </a:ln>
                          <a:solidFill>
                            <a:schemeClr val="tx1"/>
                          </a:solidFill>
                          <a:effectLst/>
                          <a:latin typeface="+mn-lt"/>
                          <a:ea typeface="宋体" pitchFamily="2" charset="-122"/>
                        </a:rPr>
                        <a:t>）</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endParaRPr kumimoji="0" lang="zh-CN" altLang="zh-CN" sz="1600" b="1" i="0" u="none" strike="noStrike" cap="none" normalizeH="0" baseline="0" dirty="0" smtClean="0">
                        <a:ln>
                          <a:noFill/>
                        </a:ln>
                        <a:solidFill>
                          <a:schemeClr val="tx1"/>
                        </a:solidFill>
                        <a:effectLst/>
                        <a:latin typeface="+mn-lt"/>
                        <a:ea typeface="宋体" pitchFamily="2" charset="-122"/>
                      </a:endParaRP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539">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1" i="0" u="none" strike="noStrike" cap="none" normalizeH="0" baseline="0" smtClean="0">
                          <a:ln>
                            <a:noFill/>
                          </a:ln>
                          <a:solidFill>
                            <a:schemeClr val="tx1"/>
                          </a:solidFill>
                          <a:effectLst/>
                          <a:latin typeface="+mn-lt"/>
                          <a:ea typeface="宋体" pitchFamily="2" charset="-122"/>
                        </a:rPr>
                        <a:t>EAL2</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600" b="1" i="0" u="none" strike="noStrike" cap="none" normalizeH="0" baseline="0" smtClean="0">
                          <a:ln>
                            <a:noFill/>
                          </a:ln>
                          <a:solidFill>
                            <a:schemeClr val="tx1"/>
                          </a:solidFill>
                          <a:effectLst/>
                          <a:latin typeface="+mn-lt"/>
                          <a:ea typeface="宋体" pitchFamily="2" charset="-122"/>
                        </a:rPr>
                        <a:t>结构测试（</a:t>
                      </a:r>
                      <a:r>
                        <a:rPr kumimoji="0" lang="en-US" sz="1600" b="1" i="0" u="none" strike="noStrike" cap="none" normalizeH="0" baseline="0" smtClean="0">
                          <a:ln>
                            <a:noFill/>
                          </a:ln>
                          <a:solidFill>
                            <a:schemeClr val="tx1"/>
                          </a:solidFill>
                          <a:effectLst/>
                          <a:latin typeface="+mn-lt"/>
                          <a:ea typeface="宋体" pitchFamily="2" charset="-122"/>
                        </a:rPr>
                        <a:t>structurally tested</a:t>
                      </a:r>
                      <a:r>
                        <a:rPr kumimoji="0" lang="zh-CN" altLang="en-US" sz="1600" b="1" i="0" u="none" strike="noStrike" cap="none" normalizeH="0" baseline="0" smtClean="0">
                          <a:ln>
                            <a:noFill/>
                          </a:ln>
                          <a:solidFill>
                            <a:schemeClr val="tx1"/>
                          </a:solidFill>
                          <a:effectLst/>
                          <a:latin typeface="+mn-lt"/>
                          <a:ea typeface="宋体" pitchFamily="2" charset="-122"/>
                        </a:rPr>
                        <a:t>）</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1" i="0" u="none" strike="noStrike" cap="none" normalizeH="0" baseline="0" dirty="0" smtClean="0">
                          <a:ln>
                            <a:noFill/>
                          </a:ln>
                          <a:solidFill>
                            <a:schemeClr val="tx1"/>
                          </a:solidFill>
                          <a:effectLst/>
                          <a:latin typeface="+mn-lt"/>
                          <a:ea typeface="宋体" pitchFamily="2" charset="-122"/>
                        </a:rPr>
                        <a:t>C1</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191">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1" i="0" u="none" strike="noStrike" cap="none" normalizeH="0" baseline="0" smtClean="0">
                          <a:ln>
                            <a:noFill/>
                          </a:ln>
                          <a:solidFill>
                            <a:schemeClr val="tx1"/>
                          </a:solidFill>
                          <a:effectLst/>
                          <a:latin typeface="+mn-lt"/>
                          <a:ea typeface="宋体" pitchFamily="2" charset="-122"/>
                        </a:rPr>
                        <a:t>EAL3</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600" b="1" i="0" u="none" strike="noStrike" cap="none" normalizeH="0" baseline="0" dirty="0" smtClean="0">
                          <a:ln>
                            <a:noFill/>
                          </a:ln>
                          <a:solidFill>
                            <a:schemeClr val="tx1"/>
                          </a:solidFill>
                          <a:effectLst/>
                          <a:latin typeface="+mn-lt"/>
                          <a:ea typeface="宋体" pitchFamily="2" charset="-122"/>
                        </a:rPr>
                        <a:t>系统地测试和检查（</a:t>
                      </a:r>
                      <a:r>
                        <a:rPr kumimoji="0" lang="en-US" sz="1600" b="1" i="0" u="none" strike="noStrike" cap="none" normalizeH="0" baseline="0" dirty="0" smtClean="0">
                          <a:ln>
                            <a:noFill/>
                          </a:ln>
                          <a:solidFill>
                            <a:schemeClr val="tx1"/>
                          </a:solidFill>
                          <a:effectLst/>
                          <a:latin typeface="+mn-lt"/>
                          <a:ea typeface="宋体" pitchFamily="2" charset="-122"/>
                        </a:rPr>
                        <a:t>methodically tested and checked</a:t>
                      </a:r>
                      <a:r>
                        <a:rPr kumimoji="0" lang="zh-CN" altLang="en-US" sz="1600" b="1" i="0" u="none" strike="noStrike" cap="none" normalizeH="0" baseline="0" dirty="0" smtClean="0">
                          <a:ln>
                            <a:noFill/>
                          </a:ln>
                          <a:solidFill>
                            <a:schemeClr val="tx1"/>
                          </a:solidFill>
                          <a:effectLst/>
                          <a:latin typeface="+mn-lt"/>
                          <a:ea typeface="宋体" pitchFamily="2" charset="-122"/>
                        </a:rPr>
                        <a:t>）</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1" i="0" u="none" strike="noStrike" cap="none" normalizeH="0" baseline="0" dirty="0" smtClean="0">
                          <a:ln>
                            <a:noFill/>
                          </a:ln>
                          <a:solidFill>
                            <a:schemeClr val="tx1"/>
                          </a:solidFill>
                          <a:effectLst/>
                          <a:latin typeface="+mn-lt"/>
                          <a:ea typeface="宋体" pitchFamily="2" charset="-122"/>
                        </a:rPr>
                        <a:t>C2</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18">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1" i="0" u="none" strike="noStrike" cap="none" normalizeH="0" baseline="0" smtClean="0">
                          <a:ln>
                            <a:noFill/>
                          </a:ln>
                          <a:solidFill>
                            <a:schemeClr val="tx1"/>
                          </a:solidFill>
                          <a:effectLst/>
                          <a:latin typeface="+mn-lt"/>
                          <a:ea typeface="宋体" pitchFamily="2" charset="-122"/>
                        </a:rPr>
                        <a:t>EAL4</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600" b="1" i="0" u="none" strike="noStrike" cap="none" normalizeH="0" baseline="0" smtClean="0">
                          <a:ln>
                            <a:noFill/>
                          </a:ln>
                          <a:solidFill>
                            <a:schemeClr val="tx1"/>
                          </a:solidFill>
                          <a:effectLst/>
                          <a:latin typeface="+mn-lt"/>
                          <a:ea typeface="宋体" pitchFamily="2" charset="-122"/>
                        </a:rPr>
                        <a:t>系统地设计、测试和复查（</a:t>
                      </a:r>
                      <a:r>
                        <a:rPr kumimoji="0" lang="en-US" sz="1600" b="1" i="0" u="none" strike="noStrike" cap="none" normalizeH="0" baseline="0" smtClean="0">
                          <a:ln>
                            <a:noFill/>
                          </a:ln>
                          <a:solidFill>
                            <a:schemeClr val="tx1"/>
                          </a:solidFill>
                          <a:effectLst/>
                          <a:latin typeface="+mn-lt"/>
                          <a:ea typeface="宋体" pitchFamily="2" charset="-122"/>
                        </a:rPr>
                        <a:t>methodically designed</a:t>
                      </a:r>
                      <a:r>
                        <a:rPr kumimoji="0" lang="zh-CN" altLang="en-US" sz="1600" b="1" i="0" u="none" strike="noStrike" cap="none" normalizeH="0" baseline="0" smtClean="0">
                          <a:ln>
                            <a:noFill/>
                          </a:ln>
                          <a:solidFill>
                            <a:schemeClr val="tx1"/>
                          </a:solidFill>
                          <a:effectLst/>
                          <a:latin typeface="+mn-lt"/>
                          <a:ea typeface="宋体" pitchFamily="2" charset="-122"/>
                        </a:rPr>
                        <a:t>， </a:t>
                      </a:r>
                      <a:r>
                        <a:rPr kumimoji="0" lang="en-US" sz="1600" b="1" i="0" u="none" strike="noStrike" cap="none" normalizeH="0" baseline="0" smtClean="0">
                          <a:ln>
                            <a:noFill/>
                          </a:ln>
                          <a:solidFill>
                            <a:schemeClr val="tx1"/>
                          </a:solidFill>
                          <a:effectLst/>
                          <a:latin typeface="+mn-lt"/>
                          <a:ea typeface="宋体" pitchFamily="2" charset="-122"/>
                        </a:rPr>
                        <a:t>tested</a:t>
                      </a:r>
                      <a:r>
                        <a:rPr kumimoji="0" lang="zh-CN" altLang="en-US" sz="1600" b="1" i="0" u="none" strike="noStrike" cap="none" normalizeH="0" baseline="0" smtClean="0">
                          <a:ln>
                            <a:noFill/>
                          </a:ln>
                          <a:solidFill>
                            <a:schemeClr val="tx1"/>
                          </a:solidFill>
                          <a:effectLst/>
                          <a:latin typeface="+mn-lt"/>
                          <a:ea typeface="宋体" pitchFamily="2" charset="-122"/>
                        </a:rPr>
                        <a:t>， </a:t>
                      </a:r>
                      <a:r>
                        <a:rPr kumimoji="0" lang="en-US" sz="1600" b="1" i="0" u="none" strike="noStrike" cap="none" normalizeH="0" baseline="0" smtClean="0">
                          <a:ln>
                            <a:noFill/>
                          </a:ln>
                          <a:solidFill>
                            <a:schemeClr val="tx1"/>
                          </a:solidFill>
                          <a:effectLst/>
                          <a:latin typeface="+mn-lt"/>
                          <a:ea typeface="宋体" pitchFamily="2" charset="-122"/>
                        </a:rPr>
                        <a:t>and reviewed</a:t>
                      </a:r>
                      <a:r>
                        <a:rPr kumimoji="0" lang="zh-CN" altLang="en-US" sz="1600" b="1" i="0" u="none" strike="noStrike" cap="none" normalizeH="0" baseline="0" smtClean="0">
                          <a:ln>
                            <a:noFill/>
                          </a:ln>
                          <a:solidFill>
                            <a:schemeClr val="tx1"/>
                          </a:solidFill>
                          <a:effectLst/>
                          <a:latin typeface="+mn-lt"/>
                          <a:ea typeface="宋体" pitchFamily="2" charset="-122"/>
                        </a:rPr>
                        <a:t>）</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1" i="0" u="none" strike="noStrike" cap="none" normalizeH="0" baseline="0" dirty="0" smtClean="0">
                          <a:ln>
                            <a:noFill/>
                          </a:ln>
                          <a:solidFill>
                            <a:schemeClr val="tx1"/>
                          </a:solidFill>
                          <a:effectLst/>
                          <a:latin typeface="+mn-lt"/>
                          <a:ea typeface="宋体" pitchFamily="2" charset="-122"/>
                        </a:rPr>
                        <a:t>B1</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18">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1" i="0" u="none" strike="noStrike" cap="none" normalizeH="0" baseline="0" smtClean="0">
                          <a:ln>
                            <a:noFill/>
                          </a:ln>
                          <a:solidFill>
                            <a:schemeClr val="tx1"/>
                          </a:solidFill>
                          <a:effectLst/>
                          <a:latin typeface="+mn-lt"/>
                          <a:ea typeface="宋体" pitchFamily="2" charset="-122"/>
                        </a:rPr>
                        <a:t>EAL5</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600" b="1" i="0" u="none" strike="noStrike" cap="none" normalizeH="0" baseline="0" smtClean="0">
                          <a:ln>
                            <a:noFill/>
                          </a:ln>
                          <a:solidFill>
                            <a:schemeClr val="tx1"/>
                          </a:solidFill>
                          <a:effectLst/>
                          <a:latin typeface="+mn-lt"/>
                          <a:ea typeface="宋体" pitchFamily="2" charset="-122"/>
                        </a:rPr>
                        <a:t>半形式化设计和测试（</a:t>
                      </a:r>
                      <a:r>
                        <a:rPr kumimoji="0" lang="en-US" sz="1600" b="1" i="0" u="none" strike="noStrike" cap="none" normalizeH="0" baseline="0" smtClean="0">
                          <a:ln>
                            <a:noFill/>
                          </a:ln>
                          <a:solidFill>
                            <a:schemeClr val="tx1"/>
                          </a:solidFill>
                          <a:effectLst/>
                          <a:latin typeface="+mn-lt"/>
                          <a:ea typeface="宋体" pitchFamily="2" charset="-122"/>
                        </a:rPr>
                        <a:t>semiformally designed and tested</a:t>
                      </a:r>
                      <a:r>
                        <a:rPr kumimoji="0" lang="zh-CN" altLang="en-US" sz="1600" b="1" i="0" u="none" strike="noStrike" cap="none" normalizeH="0" baseline="0" smtClean="0">
                          <a:ln>
                            <a:noFill/>
                          </a:ln>
                          <a:solidFill>
                            <a:schemeClr val="tx1"/>
                          </a:solidFill>
                          <a:effectLst/>
                          <a:latin typeface="+mn-lt"/>
                          <a:ea typeface="宋体" pitchFamily="2" charset="-122"/>
                        </a:rPr>
                        <a:t>）</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1" i="0" u="none" strike="noStrike" cap="none" normalizeH="0" baseline="0" dirty="0" smtClean="0">
                          <a:ln>
                            <a:noFill/>
                          </a:ln>
                          <a:solidFill>
                            <a:schemeClr val="tx1"/>
                          </a:solidFill>
                          <a:effectLst/>
                          <a:latin typeface="+mn-lt"/>
                          <a:ea typeface="宋体" pitchFamily="2" charset="-122"/>
                        </a:rPr>
                        <a:t>B2</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18">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1" i="0" u="none" strike="noStrike" cap="none" normalizeH="0" baseline="0" smtClean="0">
                          <a:ln>
                            <a:noFill/>
                          </a:ln>
                          <a:solidFill>
                            <a:schemeClr val="tx1"/>
                          </a:solidFill>
                          <a:effectLst/>
                          <a:latin typeface="+mn-lt"/>
                          <a:ea typeface="宋体" pitchFamily="2" charset="-122"/>
                        </a:rPr>
                        <a:t>EAL6</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defRPr/>
                      </a:pPr>
                      <a:r>
                        <a:rPr kumimoji="0" lang="zh-CN" altLang="en-US" sz="1600" b="1" i="0" u="none" strike="noStrike" cap="none" normalizeH="0" baseline="0" dirty="0" smtClean="0">
                          <a:ln>
                            <a:noFill/>
                          </a:ln>
                          <a:solidFill>
                            <a:schemeClr val="tx1"/>
                          </a:solidFill>
                          <a:effectLst/>
                          <a:latin typeface="+mn-lt"/>
                          <a:ea typeface="宋体" pitchFamily="2" charset="-122"/>
                        </a:rPr>
                        <a:t>半形式化验证的设计和测试（</a:t>
                      </a:r>
                      <a:r>
                        <a:rPr kumimoji="0" lang="en-US" sz="1600" b="1" i="0" u="none" strike="noStrike" cap="none" normalizeH="0" baseline="0" dirty="0" err="1" smtClean="0">
                          <a:ln>
                            <a:noFill/>
                          </a:ln>
                          <a:solidFill>
                            <a:schemeClr val="tx1"/>
                          </a:solidFill>
                          <a:effectLst/>
                          <a:latin typeface="+mn-lt"/>
                          <a:ea typeface="宋体" pitchFamily="2" charset="-122"/>
                        </a:rPr>
                        <a:t>semiformally</a:t>
                      </a:r>
                      <a:r>
                        <a:rPr kumimoji="0" lang="en-US" sz="1600" b="1" i="0" u="none" strike="noStrike" cap="none" normalizeH="0" baseline="0" dirty="0" smtClean="0">
                          <a:ln>
                            <a:noFill/>
                          </a:ln>
                          <a:solidFill>
                            <a:schemeClr val="tx1"/>
                          </a:solidFill>
                          <a:effectLst/>
                          <a:latin typeface="+mn-lt"/>
                          <a:ea typeface="宋体" pitchFamily="2" charset="-122"/>
                        </a:rPr>
                        <a:t> verified design and </a:t>
                      </a:r>
                      <a:r>
                        <a:rPr kumimoji="0" lang="en-US" altLang="zh-CN" sz="1600" b="1" i="0" u="none" strike="noStrike" cap="none" normalizeH="0" baseline="0" dirty="0" smtClean="0">
                          <a:ln>
                            <a:noFill/>
                          </a:ln>
                          <a:solidFill>
                            <a:schemeClr val="tx1"/>
                          </a:solidFill>
                          <a:effectLst/>
                          <a:latin typeface="+mn-lt"/>
                          <a:ea typeface="宋体" pitchFamily="2" charset="-122"/>
                        </a:rPr>
                        <a:t>tested</a:t>
                      </a:r>
                      <a:r>
                        <a:rPr kumimoji="0" lang="zh-CN" altLang="en-US" sz="1600" b="1" i="0" u="none" strike="noStrike" cap="none" normalizeH="0" baseline="0" dirty="0" smtClean="0">
                          <a:ln>
                            <a:noFill/>
                          </a:ln>
                          <a:solidFill>
                            <a:schemeClr val="tx1"/>
                          </a:solidFill>
                          <a:effectLst/>
                          <a:latin typeface="+mn-lt"/>
                          <a:ea typeface="宋体" pitchFamily="2" charset="-122"/>
                        </a:rPr>
                        <a:t>）</a:t>
                      </a:r>
                      <a:endParaRPr kumimoji="0" lang="en-US" sz="1600" b="1" i="0" u="none" strike="noStrike" cap="none" normalizeH="0" baseline="0" dirty="0" smtClean="0">
                        <a:ln>
                          <a:noFill/>
                        </a:ln>
                        <a:solidFill>
                          <a:schemeClr val="tx1"/>
                        </a:solidFill>
                        <a:effectLst/>
                        <a:latin typeface="+mn-lt"/>
                        <a:ea typeface="宋体" pitchFamily="2" charset="-122"/>
                      </a:endParaRP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1" i="0" u="none" strike="noStrike" cap="none" normalizeH="0" baseline="0" dirty="0" smtClean="0">
                          <a:ln>
                            <a:noFill/>
                          </a:ln>
                          <a:solidFill>
                            <a:schemeClr val="tx1"/>
                          </a:solidFill>
                          <a:effectLst/>
                          <a:latin typeface="+mn-lt"/>
                          <a:ea typeface="宋体" pitchFamily="2" charset="-122"/>
                        </a:rPr>
                        <a:t>B3</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9418">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1" i="0" u="none" strike="noStrike" cap="none" normalizeH="0" baseline="0" dirty="0" smtClean="0">
                          <a:ln>
                            <a:noFill/>
                          </a:ln>
                          <a:solidFill>
                            <a:schemeClr val="tx1"/>
                          </a:solidFill>
                          <a:effectLst/>
                          <a:latin typeface="+mn-lt"/>
                          <a:ea typeface="宋体" pitchFamily="2" charset="-122"/>
                        </a:rPr>
                        <a:t>EAL7</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600" b="1" i="0" u="none" strike="noStrike" cap="none" normalizeH="0" baseline="0" smtClean="0">
                          <a:ln>
                            <a:noFill/>
                          </a:ln>
                          <a:solidFill>
                            <a:schemeClr val="tx1"/>
                          </a:solidFill>
                          <a:effectLst/>
                          <a:latin typeface="+mn-lt"/>
                          <a:ea typeface="宋体" pitchFamily="2" charset="-122"/>
                        </a:rPr>
                        <a:t>形式化验证的设计和测试（</a:t>
                      </a:r>
                      <a:r>
                        <a:rPr kumimoji="0" lang="en-US" sz="1600" b="1" i="0" u="none" strike="noStrike" cap="none" normalizeH="0" baseline="0" smtClean="0">
                          <a:ln>
                            <a:noFill/>
                          </a:ln>
                          <a:solidFill>
                            <a:schemeClr val="tx1"/>
                          </a:solidFill>
                          <a:effectLst/>
                          <a:latin typeface="+mn-lt"/>
                          <a:ea typeface="宋体" pitchFamily="2" charset="-122"/>
                        </a:rPr>
                        <a:t>formally verified design and tested</a:t>
                      </a:r>
                      <a:r>
                        <a:rPr kumimoji="0" lang="zh-CN" altLang="en-US" sz="1600" b="1" i="0" u="none" strike="noStrike" cap="none" normalizeH="0" baseline="0" smtClean="0">
                          <a:ln>
                            <a:noFill/>
                          </a:ln>
                          <a:solidFill>
                            <a:schemeClr val="tx1"/>
                          </a:solidFill>
                          <a:effectLst/>
                          <a:latin typeface="+mn-lt"/>
                          <a:ea typeface="宋体" pitchFamily="2" charset="-122"/>
                        </a:rPr>
                        <a:t>）</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1" i="0" u="none" strike="noStrike" cap="none" normalizeH="0" baseline="0" dirty="0" smtClean="0">
                          <a:ln>
                            <a:noFill/>
                          </a:ln>
                          <a:solidFill>
                            <a:schemeClr val="tx1"/>
                          </a:solidFill>
                          <a:effectLst/>
                          <a:latin typeface="+mn-lt"/>
                          <a:ea typeface="宋体" pitchFamily="2" charset="-122"/>
                        </a:rPr>
                        <a:t>A1</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p:cNvSpPr>
          <p:nvPr>
            <p:ph idx="1"/>
          </p:nvPr>
        </p:nvSpPr>
        <p:spPr/>
        <p:txBody>
          <a:bodyPr/>
          <a:lstStyle/>
          <a:p>
            <a:r>
              <a:rPr lang="zh-CN" altLang="en-US" smtClean="0"/>
              <a:t>安全数据库</a:t>
            </a:r>
            <a:endParaRPr lang="en-US" altLang="zh-CN" smtClean="0"/>
          </a:p>
          <a:p>
            <a:pPr lvl="1"/>
            <a:r>
              <a:rPr lang="zh-CN" altLang="en-US" sz="2000" smtClean="0"/>
              <a:t>安全数据库通常是指在具有关系型数据库一般功能的基础上，提高数据库安全性，达到美国</a:t>
            </a:r>
            <a:r>
              <a:rPr lang="en-US" altLang="zh-CN" sz="2000" smtClean="0"/>
              <a:t>TCSEC</a:t>
            </a:r>
            <a:r>
              <a:rPr lang="zh-CN" altLang="en-US" sz="2000" smtClean="0"/>
              <a:t>和</a:t>
            </a:r>
            <a:r>
              <a:rPr lang="en-US" altLang="zh-CN" sz="2000" smtClean="0"/>
              <a:t>TDI</a:t>
            </a:r>
            <a:r>
              <a:rPr lang="zh-CN" altLang="en-US" sz="2000" smtClean="0"/>
              <a:t>的</a:t>
            </a:r>
            <a:r>
              <a:rPr lang="en-US" altLang="zh-CN" sz="2000" smtClean="0"/>
              <a:t>B1</a:t>
            </a:r>
            <a:r>
              <a:rPr lang="zh-CN" altLang="en-US" sz="2000" smtClean="0"/>
              <a:t>（安全标记保护）级标准，或中国国家标准</a:t>
            </a:r>
            <a:r>
              <a:rPr lang="en-US" altLang="zh-CN" sz="2000" smtClean="0"/>
              <a:t>《</a:t>
            </a:r>
            <a:r>
              <a:rPr lang="zh-CN" altLang="en-US" sz="2000" smtClean="0"/>
              <a:t>计算机信息系统安全保护等级划分准则</a:t>
            </a:r>
            <a:r>
              <a:rPr lang="en-US" altLang="zh-CN" sz="2000" smtClean="0"/>
              <a:t>》</a:t>
            </a:r>
            <a:r>
              <a:rPr lang="zh-CN" altLang="en-US" sz="2000" smtClean="0"/>
              <a:t>的第三级（安全标记保护级）以上安全标准的数据库管理系统。</a:t>
            </a:r>
            <a:endParaRPr lang="en-US" altLang="zh-CN" sz="2000" smtClean="0"/>
          </a:p>
          <a:p>
            <a:pPr lvl="1"/>
            <a:r>
              <a:rPr lang="zh-CN" altLang="en-US" sz="2000" smtClean="0"/>
              <a:t>安全数据库和普通数据库的重要区别在于安全数据库在通用数据库的基础上进行了诸多重要机制的安全增强，通常包括：</a:t>
            </a:r>
          </a:p>
          <a:p>
            <a:pPr lvl="2"/>
            <a:r>
              <a:rPr lang="zh-CN" altLang="en-US" sz="1800" smtClean="0"/>
              <a:t>安全标记及强制访问控制（</a:t>
            </a:r>
            <a:r>
              <a:rPr lang="en-US" altLang="zh-CN" sz="1800" smtClean="0"/>
              <a:t>MAC</a:t>
            </a:r>
            <a:r>
              <a:rPr lang="zh-CN" altLang="en-US" sz="1800" smtClean="0"/>
              <a:t>）</a:t>
            </a:r>
          </a:p>
          <a:p>
            <a:pPr lvl="2"/>
            <a:r>
              <a:rPr lang="zh-CN" altLang="en-US" sz="1800" smtClean="0"/>
              <a:t>数据存储加密</a:t>
            </a:r>
          </a:p>
          <a:p>
            <a:pPr lvl="2"/>
            <a:r>
              <a:rPr lang="zh-CN" altLang="en-US" sz="1800" smtClean="0"/>
              <a:t>数据通讯加密</a:t>
            </a:r>
          </a:p>
          <a:p>
            <a:pPr lvl="2"/>
            <a:r>
              <a:rPr lang="zh-CN" altLang="en-US" sz="1800" smtClean="0"/>
              <a:t>强化身份鉴别</a:t>
            </a:r>
          </a:p>
          <a:p>
            <a:pPr lvl="2"/>
            <a:r>
              <a:rPr lang="zh-CN" altLang="en-US" sz="1800" smtClean="0"/>
              <a:t>安全审计</a:t>
            </a:r>
          </a:p>
          <a:p>
            <a:pPr lvl="1"/>
            <a:endParaRPr lang="zh-CN" alt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52227" name="Rectangle 2"/>
          <p:cNvSpPr>
            <a:spLocks noGrp="1" noChangeArrowheads="1"/>
          </p:cNvSpPr>
          <p:nvPr>
            <p:ph type="title" idx="4294967295"/>
          </p:nvPr>
        </p:nvSpPr>
        <p:spPr/>
        <p:txBody>
          <a:bodyPr/>
          <a:lstStyle/>
          <a:p>
            <a:pPr eaLnBrk="1" hangingPunct="1"/>
            <a:r>
              <a:rPr lang="zh-CN" altLang="zh-CN" sz="3600" smtClean="0"/>
              <a:t>第四章  数据库安全性</a:t>
            </a:r>
          </a:p>
        </p:txBody>
      </p:sp>
      <p:sp>
        <p:nvSpPr>
          <p:cNvPr id="52228" name="Rectangle 3"/>
          <p:cNvSpPr>
            <a:spLocks noGrp="1" noChangeArrowheads="1"/>
          </p:cNvSpPr>
          <p:nvPr>
            <p:ph type="body" idx="4294967295"/>
          </p:nvPr>
        </p:nvSpPr>
        <p:spPr>
          <a:xfrm>
            <a:off x="1023938" y="1412875"/>
            <a:ext cx="6069012" cy="4495800"/>
          </a:xfrm>
        </p:spPr>
        <p:txBody>
          <a:bodyPr/>
          <a:lstStyle/>
          <a:p>
            <a:pPr algn="just" eaLnBrk="1" hangingPunct="1">
              <a:lnSpc>
                <a:spcPct val="130000"/>
              </a:lnSpc>
              <a:buFont typeface="Wingdings" pitchFamily="2" charset="2"/>
              <a:buNone/>
            </a:pPr>
            <a:r>
              <a:rPr lang="en-US" altLang="zh-CN" smtClean="0"/>
              <a:t>4.1  </a:t>
            </a:r>
            <a:r>
              <a:rPr lang="zh-CN" altLang="en-US" smtClean="0"/>
              <a:t>数据库安全性概述</a:t>
            </a:r>
          </a:p>
          <a:p>
            <a:pPr algn="just" eaLnBrk="1" hangingPunct="1">
              <a:lnSpc>
                <a:spcPct val="130000"/>
              </a:lnSpc>
              <a:buFont typeface="Wingdings" pitchFamily="2" charset="2"/>
              <a:buNone/>
            </a:pPr>
            <a:r>
              <a:rPr lang="en-US" altLang="zh-CN" smtClean="0">
                <a:solidFill>
                  <a:schemeClr val="accent2"/>
                </a:solidFill>
              </a:rPr>
              <a:t>4.2  </a:t>
            </a:r>
            <a:r>
              <a:rPr lang="zh-CN" altLang="en-US" smtClean="0">
                <a:solidFill>
                  <a:schemeClr val="accent2"/>
                </a:solidFill>
              </a:rPr>
              <a:t>数据库安全性控制</a:t>
            </a:r>
          </a:p>
          <a:p>
            <a:pPr algn="just" eaLnBrk="1" hangingPunct="1">
              <a:lnSpc>
                <a:spcPct val="130000"/>
              </a:lnSpc>
              <a:buFont typeface="Wingdings" pitchFamily="2" charset="2"/>
              <a:buNone/>
            </a:pPr>
            <a:r>
              <a:rPr lang="en-US" altLang="zh-CN" smtClean="0"/>
              <a:t>4.3  </a:t>
            </a:r>
            <a:r>
              <a:rPr lang="zh-CN" altLang="en-US" smtClean="0"/>
              <a:t>视图机制</a:t>
            </a:r>
          </a:p>
          <a:p>
            <a:pPr algn="just" eaLnBrk="1" hangingPunct="1">
              <a:lnSpc>
                <a:spcPct val="130000"/>
              </a:lnSpc>
              <a:buFont typeface="Wingdings" pitchFamily="2" charset="2"/>
              <a:buNone/>
            </a:pPr>
            <a:r>
              <a:rPr lang="en-US" altLang="zh-CN" smtClean="0"/>
              <a:t>4.4  </a:t>
            </a:r>
            <a:r>
              <a:rPr lang="zh-CN" altLang="en-US" smtClean="0"/>
              <a:t>审计（</a:t>
            </a:r>
            <a:r>
              <a:rPr lang="en-US" altLang="zh-CN" smtClean="0"/>
              <a:t>Audit</a:t>
            </a:r>
            <a:r>
              <a:rPr lang="zh-CN" altLang="en-US" smtClean="0"/>
              <a:t>）</a:t>
            </a:r>
          </a:p>
          <a:p>
            <a:pPr algn="just" eaLnBrk="1" hangingPunct="1">
              <a:lnSpc>
                <a:spcPct val="130000"/>
              </a:lnSpc>
              <a:buFont typeface="Wingdings" pitchFamily="2" charset="2"/>
              <a:buNone/>
            </a:pPr>
            <a:r>
              <a:rPr lang="en-US" altLang="zh-CN" smtClean="0"/>
              <a:t>4.5  </a:t>
            </a:r>
            <a:r>
              <a:rPr lang="zh-CN" altLang="en-US" smtClean="0"/>
              <a:t>数据加密</a:t>
            </a:r>
          </a:p>
          <a:p>
            <a:pPr algn="just" eaLnBrk="1" hangingPunct="1">
              <a:lnSpc>
                <a:spcPct val="130000"/>
              </a:lnSpc>
              <a:buFont typeface="Wingdings" pitchFamily="2" charset="2"/>
              <a:buNone/>
            </a:pPr>
            <a:r>
              <a:rPr lang="en-US" altLang="zh-CN" smtClean="0"/>
              <a:t>4.6  </a:t>
            </a:r>
            <a:r>
              <a:rPr lang="zh-CN" altLang="en-US" smtClean="0"/>
              <a:t>其他安全性</a:t>
            </a:r>
          </a:p>
          <a:p>
            <a:pPr algn="just" eaLnBrk="1" hangingPunct="1">
              <a:lnSpc>
                <a:spcPct val="130000"/>
              </a:lnSpc>
              <a:buFont typeface="Wingdings" pitchFamily="2" charset="2"/>
              <a:buNone/>
            </a:pPr>
            <a:r>
              <a:rPr lang="en-US" altLang="zh-CN" smtClean="0"/>
              <a:t>4.7  </a:t>
            </a:r>
            <a:r>
              <a:rPr lang="zh-CN" altLang="en-US" smtClean="0"/>
              <a:t>小结</a:t>
            </a:r>
          </a:p>
          <a:p>
            <a:pPr eaLnBrk="1" hangingPunct="1">
              <a:lnSpc>
                <a:spcPct val="130000"/>
              </a:lnSpc>
            </a:pPr>
            <a:endParaRPr lang="en-US" altLang="zh-CN"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53251" name="Rectangle 2"/>
          <p:cNvSpPr>
            <a:spLocks noGrp="1" noChangeArrowheads="1"/>
          </p:cNvSpPr>
          <p:nvPr>
            <p:ph type="title" idx="4294967295"/>
          </p:nvPr>
        </p:nvSpPr>
        <p:spPr/>
        <p:txBody>
          <a:bodyPr/>
          <a:lstStyle/>
          <a:p>
            <a:pPr eaLnBrk="1" hangingPunct="1"/>
            <a:r>
              <a:rPr lang="en-US" altLang="zh-CN" sz="3600" smtClean="0"/>
              <a:t>4.2  </a:t>
            </a:r>
            <a:r>
              <a:rPr lang="zh-CN" altLang="en-US" sz="3600" smtClean="0"/>
              <a:t>数据库安全性控制</a:t>
            </a:r>
          </a:p>
        </p:txBody>
      </p:sp>
      <p:sp>
        <p:nvSpPr>
          <p:cNvPr id="53252" name="Rectangle 3"/>
          <p:cNvSpPr>
            <a:spLocks noGrp="1" noChangeArrowheads="1"/>
          </p:cNvSpPr>
          <p:nvPr>
            <p:ph type="body" idx="4294967295"/>
          </p:nvPr>
        </p:nvSpPr>
        <p:spPr/>
        <p:txBody>
          <a:bodyPr/>
          <a:lstStyle/>
          <a:p>
            <a:pPr eaLnBrk="1" hangingPunct="1">
              <a:lnSpc>
                <a:spcPct val="140000"/>
              </a:lnSpc>
            </a:pPr>
            <a:r>
              <a:rPr lang="zh-CN" altLang="en-US" smtClean="0"/>
              <a:t>非法使用数据库的情况</a:t>
            </a:r>
          </a:p>
          <a:p>
            <a:pPr lvl="1" eaLnBrk="1" hangingPunct="1">
              <a:lnSpc>
                <a:spcPct val="140000"/>
              </a:lnSpc>
              <a:spcBef>
                <a:spcPct val="60000"/>
              </a:spcBef>
            </a:pPr>
            <a:r>
              <a:rPr lang="zh-CN" altLang="en-US" smtClean="0"/>
              <a:t>编写合法程序绕过数据库管理系统及其授权机制</a:t>
            </a:r>
          </a:p>
          <a:p>
            <a:pPr lvl="1" eaLnBrk="1" hangingPunct="1">
              <a:lnSpc>
                <a:spcPct val="140000"/>
              </a:lnSpc>
              <a:spcBef>
                <a:spcPct val="60000"/>
              </a:spcBef>
            </a:pPr>
            <a:r>
              <a:rPr lang="zh-CN" altLang="en-US" smtClean="0"/>
              <a:t>直接或编写应用程序执行非授权操作</a:t>
            </a:r>
          </a:p>
          <a:p>
            <a:pPr lvl="1" eaLnBrk="1" hangingPunct="1">
              <a:lnSpc>
                <a:spcPct val="140000"/>
              </a:lnSpc>
              <a:spcBef>
                <a:spcPct val="60000"/>
              </a:spcBef>
            </a:pPr>
            <a:r>
              <a:rPr lang="zh-CN" altLang="en-US" smtClean="0"/>
              <a:t>通过多次合法查询数据库从中推导出一些保密数据</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54275" name="Rectangle 2"/>
          <p:cNvSpPr>
            <a:spLocks noGrp="1" noChangeArrowheads="1"/>
          </p:cNvSpPr>
          <p:nvPr>
            <p:ph type="title" idx="4294967295"/>
          </p:nvPr>
        </p:nvSpPr>
        <p:spPr/>
        <p:txBody>
          <a:bodyPr/>
          <a:lstStyle/>
          <a:p>
            <a:pPr eaLnBrk="1" hangingPunct="1"/>
            <a:r>
              <a:rPr lang="zh-CN" altLang="zh-CN" sz="3600" smtClean="0"/>
              <a:t>数据库安全性控制（续）</a:t>
            </a:r>
          </a:p>
        </p:txBody>
      </p:sp>
      <p:sp>
        <p:nvSpPr>
          <p:cNvPr id="54276" name="Rectangle 3"/>
          <p:cNvSpPr>
            <a:spLocks noGrp="1" noChangeArrowheads="1"/>
          </p:cNvSpPr>
          <p:nvPr>
            <p:ph type="body" idx="4294967295"/>
          </p:nvPr>
        </p:nvSpPr>
        <p:spPr>
          <a:xfrm>
            <a:off x="539750" y="1268413"/>
            <a:ext cx="7772400" cy="4443412"/>
          </a:xfrm>
        </p:spPr>
        <p:txBody>
          <a:bodyPr/>
          <a:lstStyle/>
          <a:p>
            <a:pPr lvl="1" eaLnBrk="1" hangingPunct="1">
              <a:lnSpc>
                <a:spcPct val="90000"/>
              </a:lnSpc>
            </a:pPr>
            <a:r>
              <a:rPr lang="zh-CN" altLang="en-US" smtClean="0"/>
              <a:t>计算机系统中，安全措施是一级一级层层设置</a:t>
            </a:r>
            <a:endParaRPr lang="en-US" altLang="zh-CN" sz="2000" smtClean="0"/>
          </a:p>
        </p:txBody>
      </p:sp>
      <p:pic>
        <p:nvPicPr>
          <p:cNvPr id="54277" name="Picture 17" descr="42"/>
          <p:cNvPicPr>
            <a:picLocks noChangeAspect="1" noChangeArrowheads="1"/>
          </p:cNvPicPr>
          <p:nvPr/>
        </p:nvPicPr>
        <p:blipFill>
          <a:blip r:embed="rId2"/>
          <a:srcRect/>
          <a:stretch>
            <a:fillRect/>
          </a:stretch>
        </p:blipFill>
        <p:spPr bwMode="auto">
          <a:xfrm>
            <a:off x="971550" y="2781300"/>
            <a:ext cx="7058025" cy="836613"/>
          </a:xfrm>
          <a:prstGeom prst="rect">
            <a:avLst/>
          </a:prstGeom>
          <a:noFill/>
          <a:ln w="9525">
            <a:noFill/>
            <a:miter lim="800000"/>
            <a:headEnd/>
            <a:tailEnd/>
          </a:ln>
        </p:spPr>
      </p:pic>
      <p:sp>
        <p:nvSpPr>
          <p:cNvPr id="54278" name="Rectangle 18"/>
          <p:cNvSpPr>
            <a:spLocks noChangeArrowheads="1"/>
          </p:cNvSpPr>
          <p:nvPr/>
        </p:nvSpPr>
        <p:spPr bwMode="auto">
          <a:xfrm>
            <a:off x="3132138" y="3860800"/>
            <a:ext cx="2566987" cy="369888"/>
          </a:xfrm>
          <a:prstGeom prst="rect">
            <a:avLst/>
          </a:prstGeom>
          <a:noFill/>
          <a:ln w="9525">
            <a:noFill/>
            <a:miter lim="800000"/>
            <a:headEnd/>
            <a:tailEnd/>
          </a:ln>
        </p:spPr>
        <p:txBody>
          <a:bodyPr wrap="none" anchor="ctr">
            <a:spAutoFit/>
          </a:bodyPr>
          <a:lstStyle/>
          <a:p>
            <a:pPr eaLnBrk="1" hangingPunct="1">
              <a:buFont typeface="Arial" pitchFamily="34" charset="0"/>
              <a:buNone/>
            </a:pPr>
            <a:r>
              <a:rPr lang="zh-CN" altLang="en-US" b="1">
                <a:latin typeface="Times New Roman" pitchFamily="18" charset="0"/>
              </a:rPr>
              <a:t>计算机系统的安全模型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sz="3600" smtClean="0"/>
              <a:t>数据库安全性控制（续）</a:t>
            </a:r>
          </a:p>
        </p:txBody>
      </p:sp>
      <p:sp>
        <p:nvSpPr>
          <p:cNvPr id="55299" name="Rectangle 3"/>
          <p:cNvSpPr>
            <a:spLocks noGrp="1" noChangeArrowheads="1"/>
          </p:cNvSpPr>
          <p:nvPr>
            <p:ph type="body" idx="1"/>
          </p:nvPr>
        </p:nvSpPr>
        <p:spPr>
          <a:xfrm>
            <a:off x="457200" y="1268413"/>
            <a:ext cx="8075613" cy="4114800"/>
          </a:xfrm>
        </p:spPr>
        <p:txBody>
          <a:bodyPr/>
          <a:lstStyle/>
          <a:p>
            <a:pPr lvl="1">
              <a:lnSpc>
                <a:spcPct val="160000"/>
              </a:lnSpc>
            </a:pPr>
            <a:r>
              <a:rPr lang="zh-CN" altLang="en-US" smtClean="0"/>
              <a:t>系统根据用户标识鉴定用户身份，合法用户才准许进入计算机系统</a:t>
            </a:r>
          </a:p>
          <a:p>
            <a:pPr lvl="1">
              <a:lnSpc>
                <a:spcPct val="160000"/>
              </a:lnSpc>
            </a:pPr>
            <a:r>
              <a:rPr lang="zh-CN" altLang="en-US" smtClean="0"/>
              <a:t>数据库管理系统还要进行存取控制，只允许用户执行合法操作 </a:t>
            </a:r>
          </a:p>
          <a:p>
            <a:pPr lvl="1">
              <a:lnSpc>
                <a:spcPct val="160000"/>
              </a:lnSpc>
            </a:pPr>
            <a:r>
              <a:rPr lang="zh-CN" altLang="en-US" smtClean="0"/>
              <a:t>操作系统有自己的保护措施 </a:t>
            </a:r>
          </a:p>
          <a:p>
            <a:pPr lvl="1">
              <a:lnSpc>
                <a:spcPct val="160000"/>
              </a:lnSpc>
            </a:pPr>
            <a:r>
              <a:rPr lang="zh-CN" altLang="en-US" smtClean="0"/>
              <a:t>数据以密码形式存储到数据库中</a:t>
            </a:r>
            <a:endParaRPr lang="zh-CN" altLang="en-US" sz="2000" smtClean="0"/>
          </a:p>
          <a:p>
            <a:pPr lvl="1">
              <a:lnSpc>
                <a:spcPct val="90000"/>
              </a:lnSpc>
              <a:buFont typeface="Wingdings" pitchFamily="2" charset="2"/>
              <a:buNone/>
            </a:pPr>
            <a:endParaRPr lang="en-US" altLang="zh-CN" sz="200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56323" name="Rectangle 2"/>
          <p:cNvSpPr>
            <a:spLocks noGrp="1" noChangeArrowheads="1"/>
          </p:cNvSpPr>
          <p:nvPr>
            <p:ph type="title" idx="4294967295"/>
          </p:nvPr>
        </p:nvSpPr>
        <p:spPr/>
        <p:txBody>
          <a:bodyPr/>
          <a:lstStyle/>
          <a:p>
            <a:pPr eaLnBrk="1" hangingPunct="1"/>
            <a:r>
              <a:rPr lang="zh-CN" altLang="zh-CN" sz="3600" smtClean="0"/>
              <a:t>数据库安全性控制（续）</a:t>
            </a:r>
          </a:p>
        </p:txBody>
      </p:sp>
      <p:sp>
        <p:nvSpPr>
          <p:cNvPr id="5632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buFont typeface="Arial" pitchFamily="34" charset="0"/>
              <a:buNone/>
            </a:pPr>
            <a:endParaRPr lang="zh-CN" altLang="en-US"/>
          </a:p>
        </p:txBody>
      </p:sp>
      <p:sp>
        <p:nvSpPr>
          <p:cNvPr id="56325" name="矩形 8"/>
          <p:cNvSpPr>
            <a:spLocks noChangeArrowheads="1"/>
          </p:cNvSpPr>
          <p:nvPr/>
        </p:nvSpPr>
        <p:spPr bwMode="auto">
          <a:xfrm>
            <a:off x="2771775" y="6084888"/>
            <a:ext cx="3416300" cy="36830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b="1"/>
              <a:t>数据库管理系统</a:t>
            </a:r>
            <a:r>
              <a:rPr lang="zh-CN" altLang="zh-CN" b="1"/>
              <a:t>安全性控制模型</a:t>
            </a:r>
            <a:endParaRPr lang="zh-CN" altLang="en-US" b="1"/>
          </a:p>
        </p:txBody>
      </p:sp>
      <p:pic>
        <p:nvPicPr>
          <p:cNvPr id="56326" name="图片 6" descr="飞信图片20141015084016.jpg"/>
          <p:cNvPicPr>
            <a:picLocks noChangeAspect="1"/>
          </p:cNvPicPr>
          <p:nvPr/>
        </p:nvPicPr>
        <p:blipFill>
          <a:blip r:embed="rId2"/>
          <a:srcRect/>
          <a:stretch>
            <a:fillRect/>
          </a:stretch>
        </p:blipFill>
        <p:spPr bwMode="auto">
          <a:xfrm>
            <a:off x="722313" y="1125538"/>
            <a:ext cx="7737475" cy="487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0825" y="1052513"/>
            <a:ext cx="8605838" cy="4284662"/>
          </a:xfrm>
          <a:prstGeom prst="rect">
            <a:avLst/>
          </a:prstGeom>
        </p:spPr>
        <p:txBody>
          <a:bodyPr>
            <a:spAutoFit/>
          </a:bodyPr>
          <a:lstStyle/>
          <a:p>
            <a:pPr marL="342900" lvl="1" indent="-342900" eaLnBrk="1" hangingPunct="1">
              <a:lnSpc>
                <a:spcPct val="140000"/>
              </a:lnSpc>
              <a:spcBef>
                <a:spcPct val="20000"/>
              </a:spcBef>
              <a:buSzPct val="100000"/>
              <a:buFont typeface="Wingdings" pitchFamily="2" charset="2"/>
              <a:buChar char="v"/>
              <a:defRPr/>
            </a:pPr>
            <a:r>
              <a:rPr lang="zh-CN" altLang="zh-CN" sz="2800" b="1" dirty="0">
                <a:latin typeface="+mn-lt"/>
                <a:ea typeface="+mn-ea"/>
              </a:rPr>
              <a:t>存取控制流程</a:t>
            </a:r>
            <a:endParaRPr lang="en-US" altLang="zh-CN" sz="2800" b="1" dirty="0">
              <a:latin typeface="+mn-lt"/>
              <a:ea typeface="+mn-ea"/>
            </a:endParaRPr>
          </a:p>
          <a:p>
            <a:pPr marL="1200150" lvl="2" indent="-285750">
              <a:lnSpc>
                <a:spcPct val="150000"/>
              </a:lnSpc>
              <a:spcBef>
                <a:spcPct val="20000"/>
              </a:spcBef>
              <a:buSzPct val="100000"/>
              <a:buFont typeface="Wingdings" pitchFamily="2" charset="2"/>
              <a:buChar char="n"/>
              <a:defRPr/>
            </a:pPr>
            <a:r>
              <a:rPr lang="zh-CN" altLang="en-US" sz="2400" b="1" dirty="0">
                <a:latin typeface="+mn-lt"/>
              </a:rPr>
              <a:t>首先，数据库管理系统</a:t>
            </a:r>
            <a:r>
              <a:rPr lang="zh-CN" altLang="zh-CN" sz="2400" b="1" dirty="0">
                <a:latin typeface="+mn-lt"/>
              </a:rPr>
              <a:t>对提出</a:t>
            </a:r>
            <a:r>
              <a:rPr lang="en-US" altLang="zh-CN" sz="2400" b="1" dirty="0">
                <a:latin typeface="+mn-lt"/>
              </a:rPr>
              <a:t>SQL</a:t>
            </a:r>
            <a:r>
              <a:rPr lang="zh-CN" altLang="zh-CN" sz="2400" b="1" dirty="0">
                <a:latin typeface="+mn-lt"/>
              </a:rPr>
              <a:t>访问请求的数据库用户进行身份鉴别，防止不可信用户使用系统。</a:t>
            </a:r>
            <a:endParaRPr lang="en-US" altLang="zh-CN" sz="2400" b="1" dirty="0">
              <a:latin typeface="+mn-lt"/>
            </a:endParaRPr>
          </a:p>
          <a:p>
            <a:pPr marL="1200150" lvl="2" indent="-285750">
              <a:lnSpc>
                <a:spcPct val="150000"/>
              </a:lnSpc>
              <a:spcBef>
                <a:spcPct val="20000"/>
              </a:spcBef>
              <a:buSzPct val="100000"/>
              <a:buFont typeface="Wingdings" pitchFamily="2" charset="2"/>
              <a:buChar char="n"/>
              <a:defRPr/>
            </a:pPr>
            <a:r>
              <a:rPr lang="zh-CN" altLang="zh-CN" sz="2400" b="1" dirty="0">
                <a:latin typeface="+mn-lt"/>
              </a:rPr>
              <a:t>然后，在</a:t>
            </a:r>
            <a:r>
              <a:rPr lang="en-US" altLang="zh-CN" sz="2400" b="1" dirty="0">
                <a:latin typeface="+mn-lt"/>
              </a:rPr>
              <a:t>SQL</a:t>
            </a:r>
            <a:r>
              <a:rPr lang="zh-CN" altLang="zh-CN" sz="2400" b="1" dirty="0">
                <a:latin typeface="+mn-lt"/>
              </a:rPr>
              <a:t>处理层进行自主存取控制和强制存取控制</a:t>
            </a:r>
            <a:r>
              <a:rPr lang="zh-CN" altLang="en-US" sz="2400" b="1" dirty="0">
                <a:latin typeface="+mn-lt"/>
              </a:rPr>
              <a:t>，进一步</a:t>
            </a:r>
            <a:r>
              <a:rPr lang="zh-CN" altLang="zh-CN" sz="2400" b="1" dirty="0">
                <a:latin typeface="+mn-lt"/>
              </a:rPr>
              <a:t>可以进行推理控制。</a:t>
            </a:r>
            <a:endParaRPr lang="en-US" altLang="zh-CN" sz="2400" b="1" dirty="0">
              <a:latin typeface="+mn-lt"/>
            </a:endParaRPr>
          </a:p>
          <a:p>
            <a:pPr marL="1200150" lvl="2" indent="-285750">
              <a:lnSpc>
                <a:spcPct val="150000"/>
              </a:lnSpc>
              <a:spcBef>
                <a:spcPct val="20000"/>
              </a:spcBef>
              <a:buSzPct val="100000"/>
              <a:buFont typeface="Wingdings" pitchFamily="2" charset="2"/>
              <a:buChar char="n"/>
              <a:defRPr/>
            </a:pPr>
            <a:r>
              <a:rPr lang="zh-CN" altLang="en-US" sz="2400" b="1" dirty="0">
                <a:latin typeface="+mn-lt"/>
              </a:rPr>
              <a:t>还可以</a:t>
            </a:r>
            <a:r>
              <a:rPr lang="zh-CN" altLang="zh-CN" sz="2400" b="1" dirty="0">
                <a:latin typeface="+mn-lt"/>
              </a:rPr>
              <a:t>对用户访问行为和系统关键操作进行审计</a:t>
            </a:r>
            <a:r>
              <a:rPr lang="zh-CN" altLang="en-US" sz="2400" b="1" dirty="0">
                <a:latin typeface="+mn-lt"/>
              </a:rPr>
              <a:t>，对异常用户行为进行简单入侵检测</a:t>
            </a:r>
            <a:r>
              <a:rPr lang="zh-CN" altLang="zh-CN" sz="2400" b="1" dirty="0">
                <a:latin typeface="+mn-lt"/>
              </a:rPr>
              <a:t>。</a:t>
            </a:r>
            <a:endParaRPr lang="en-US" altLang="zh-CN" sz="2400" b="1" dirty="0">
              <a:latin typeface="+mn-lt"/>
            </a:endParaRPr>
          </a:p>
        </p:txBody>
      </p:sp>
      <p:sp>
        <p:nvSpPr>
          <p:cNvPr id="3" name="Rectangle 2"/>
          <p:cNvSpPr txBox="1">
            <a:spLocks noChangeArrowheads="1"/>
          </p:cNvSpPr>
          <p:nvPr/>
        </p:nvSpPr>
        <p:spPr>
          <a:xfrm>
            <a:off x="457200" y="61913"/>
            <a:ext cx="8229600" cy="1135062"/>
          </a:xfrm>
          <a:prstGeom prst="rect">
            <a:avLst/>
          </a:prstGeom>
        </p:spPr>
        <p:txBody>
          <a:bodyPr/>
          <a:lstStyle/>
          <a:p>
            <a:pPr algn="ctr">
              <a:defRPr/>
            </a:pPr>
            <a:r>
              <a:rPr lang="zh-CN" altLang="en-US" sz="3600" b="1" kern="0">
                <a:solidFill>
                  <a:schemeClr val="bg1"/>
                </a:solidFill>
                <a:latin typeface="+mj-lt"/>
                <a:ea typeface="+mj-ea"/>
                <a:cs typeface="+mj-cs"/>
              </a:rPr>
              <a:t>数据库安全性控制（续）</a:t>
            </a:r>
            <a:endParaRPr lang="zh-CN" altLang="en-US" sz="3600" b="1" kern="0" dirty="0">
              <a:solidFill>
                <a:schemeClr val="bg1"/>
              </a:solidFill>
              <a:latin typeface="+mj-lt"/>
              <a:ea typeface="+mj-ea"/>
              <a:cs typeface="+mj-cs"/>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58371" name="Rectangle 2"/>
          <p:cNvSpPr>
            <a:spLocks noGrp="1" noChangeArrowheads="1"/>
          </p:cNvSpPr>
          <p:nvPr>
            <p:ph type="title" idx="4294967295"/>
          </p:nvPr>
        </p:nvSpPr>
        <p:spPr/>
        <p:txBody>
          <a:bodyPr/>
          <a:lstStyle/>
          <a:p>
            <a:pPr eaLnBrk="1" hangingPunct="1"/>
            <a:r>
              <a:rPr lang="zh-CN" altLang="zh-CN" sz="3600" smtClean="0"/>
              <a:t>数据库安全性控制（续）</a:t>
            </a:r>
          </a:p>
        </p:txBody>
      </p:sp>
      <p:sp>
        <p:nvSpPr>
          <p:cNvPr id="58372" name="Rectangle 3"/>
          <p:cNvSpPr>
            <a:spLocks noGrp="1" noChangeArrowheads="1"/>
          </p:cNvSpPr>
          <p:nvPr>
            <p:ph type="body" idx="4294967295"/>
          </p:nvPr>
        </p:nvSpPr>
        <p:spPr/>
        <p:txBody>
          <a:bodyPr/>
          <a:lstStyle/>
          <a:p>
            <a:pPr eaLnBrk="1" hangingPunct="1"/>
            <a:r>
              <a:rPr lang="zh-CN" altLang="en-US" smtClean="0"/>
              <a:t>数据库安全性控制的常用方法</a:t>
            </a:r>
          </a:p>
          <a:p>
            <a:pPr lvl="1" eaLnBrk="1" hangingPunct="1">
              <a:lnSpc>
                <a:spcPct val="130000"/>
              </a:lnSpc>
            </a:pPr>
            <a:r>
              <a:rPr lang="zh-CN" altLang="en-US" smtClean="0"/>
              <a:t>用户标识和鉴定</a:t>
            </a:r>
          </a:p>
          <a:p>
            <a:pPr lvl="1" eaLnBrk="1" hangingPunct="1">
              <a:lnSpc>
                <a:spcPct val="130000"/>
              </a:lnSpc>
            </a:pPr>
            <a:r>
              <a:rPr lang="zh-CN" altLang="en-US" smtClean="0"/>
              <a:t>存取控制</a:t>
            </a:r>
          </a:p>
          <a:p>
            <a:pPr lvl="1" eaLnBrk="1" hangingPunct="1">
              <a:lnSpc>
                <a:spcPct val="130000"/>
              </a:lnSpc>
            </a:pPr>
            <a:r>
              <a:rPr lang="zh-CN" altLang="en-US" smtClean="0"/>
              <a:t>视图</a:t>
            </a:r>
          </a:p>
          <a:p>
            <a:pPr lvl="1" eaLnBrk="1" hangingPunct="1">
              <a:lnSpc>
                <a:spcPct val="130000"/>
              </a:lnSpc>
            </a:pPr>
            <a:r>
              <a:rPr lang="zh-CN" altLang="en-US" smtClean="0"/>
              <a:t>审计</a:t>
            </a:r>
          </a:p>
          <a:p>
            <a:pPr lvl="1" eaLnBrk="1" hangingPunct="1">
              <a:lnSpc>
                <a:spcPct val="120000"/>
              </a:lnSpc>
            </a:pPr>
            <a:r>
              <a:rPr lang="zh-CN" altLang="en-US" smtClean="0"/>
              <a:t>数据加密</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59395" name="Rectangle 2"/>
          <p:cNvSpPr>
            <a:spLocks noGrp="1" noChangeArrowheads="1"/>
          </p:cNvSpPr>
          <p:nvPr>
            <p:ph type="title" idx="4294967295"/>
          </p:nvPr>
        </p:nvSpPr>
        <p:spPr/>
        <p:txBody>
          <a:bodyPr/>
          <a:lstStyle/>
          <a:p>
            <a:pPr eaLnBrk="1" hangingPunct="1"/>
            <a:r>
              <a:rPr lang="en-US" altLang="zh-CN" sz="3600" smtClean="0"/>
              <a:t>4.2  </a:t>
            </a:r>
            <a:r>
              <a:rPr lang="zh-CN" altLang="en-US" sz="3600" smtClean="0"/>
              <a:t>数据库安全性控制</a:t>
            </a:r>
          </a:p>
        </p:txBody>
      </p:sp>
      <p:sp>
        <p:nvSpPr>
          <p:cNvPr id="59396" name="Rectangle 3"/>
          <p:cNvSpPr>
            <a:spLocks noGrp="1" noChangeArrowheads="1"/>
          </p:cNvSpPr>
          <p:nvPr>
            <p:ph type="body" idx="4294967295"/>
          </p:nvPr>
        </p:nvSpPr>
        <p:spPr>
          <a:xfrm>
            <a:off x="827088" y="1052513"/>
            <a:ext cx="7473950" cy="4824412"/>
          </a:xfrm>
        </p:spPr>
        <p:txBody>
          <a:bodyPr/>
          <a:lstStyle/>
          <a:p>
            <a:pPr eaLnBrk="1" hangingPunct="1">
              <a:lnSpc>
                <a:spcPct val="170000"/>
              </a:lnSpc>
              <a:buFont typeface="Wingdings" pitchFamily="2" charset="2"/>
              <a:buNone/>
            </a:pPr>
            <a:r>
              <a:rPr lang="en-US" altLang="zh-CN" smtClean="0">
                <a:solidFill>
                  <a:srgbClr val="00B050"/>
                </a:solidFill>
              </a:rPr>
              <a:t>4.2.1 </a:t>
            </a:r>
            <a:r>
              <a:rPr lang="zh-CN" altLang="en-US" smtClean="0">
                <a:solidFill>
                  <a:srgbClr val="00B050"/>
                </a:solidFill>
              </a:rPr>
              <a:t>用户身份鉴别</a:t>
            </a:r>
          </a:p>
          <a:p>
            <a:pPr eaLnBrk="1" hangingPunct="1">
              <a:lnSpc>
                <a:spcPct val="170000"/>
              </a:lnSpc>
              <a:buFont typeface="Wingdings" pitchFamily="2" charset="2"/>
              <a:buNone/>
            </a:pPr>
            <a:r>
              <a:rPr lang="en-US" altLang="zh-CN" smtClean="0"/>
              <a:t>4.2.2 </a:t>
            </a:r>
            <a:r>
              <a:rPr lang="zh-CN" altLang="en-US" smtClean="0"/>
              <a:t>存取控制</a:t>
            </a:r>
          </a:p>
          <a:p>
            <a:pPr eaLnBrk="1" hangingPunct="1">
              <a:lnSpc>
                <a:spcPct val="170000"/>
              </a:lnSpc>
              <a:buFont typeface="Wingdings" pitchFamily="2" charset="2"/>
              <a:buNone/>
            </a:pPr>
            <a:r>
              <a:rPr lang="en-US" altLang="zh-CN" smtClean="0"/>
              <a:t>4.2.3 </a:t>
            </a:r>
            <a:r>
              <a:rPr lang="zh-CN" altLang="en-US" smtClean="0"/>
              <a:t>自主存取控制方法</a:t>
            </a:r>
          </a:p>
          <a:p>
            <a:pPr eaLnBrk="1" hangingPunct="1">
              <a:lnSpc>
                <a:spcPct val="170000"/>
              </a:lnSpc>
              <a:buFont typeface="Wingdings" pitchFamily="2" charset="2"/>
              <a:buNone/>
            </a:pPr>
            <a:r>
              <a:rPr lang="en-US" altLang="zh-CN" smtClean="0"/>
              <a:t>4.2.4 </a:t>
            </a:r>
            <a:r>
              <a:rPr lang="zh-CN" altLang="en-US" smtClean="0"/>
              <a:t>授权：授予与回收</a:t>
            </a:r>
          </a:p>
          <a:p>
            <a:pPr eaLnBrk="1" hangingPunct="1">
              <a:lnSpc>
                <a:spcPct val="170000"/>
              </a:lnSpc>
              <a:buFont typeface="Wingdings" pitchFamily="2" charset="2"/>
              <a:buNone/>
            </a:pPr>
            <a:r>
              <a:rPr lang="en-US" altLang="zh-CN" smtClean="0"/>
              <a:t>4.2.5 </a:t>
            </a:r>
            <a:r>
              <a:rPr lang="zh-CN" altLang="en-US" smtClean="0"/>
              <a:t>数据库角色</a:t>
            </a:r>
          </a:p>
          <a:p>
            <a:pPr eaLnBrk="1" hangingPunct="1">
              <a:lnSpc>
                <a:spcPct val="170000"/>
              </a:lnSpc>
              <a:buFont typeface="Wingdings" pitchFamily="2" charset="2"/>
              <a:buNone/>
            </a:pPr>
            <a:r>
              <a:rPr lang="en-US" altLang="zh-CN" smtClean="0"/>
              <a:t>4.2.6 </a:t>
            </a:r>
            <a:r>
              <a:rPr lang="zh-CN" altLang="en-US" smtClean="0"/>
              <a:t>强制存取控制方法</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p:txBody>
          <a:bodyPr/>
          <a:lstStyle/>
          <a:p>
            <a:r>
              <a:rPr lang="zh-CN" altLang="en-US" sz="3600" smtClean="0"/>
              <a:t>三类计算机系统安全性问题</a:t>
            </a:r>
          </a:p>
          <a:p>
            <a:pPr lvl="1">
              <a:lnSpc>
                <a:spcPct val="180000"/>
              </a:lnSpc>
            </a:pPr>
            <a:r>
              <a:rPr lang="zh-CN" altLang="en-US" smtClean="0"/>
              <a:t>技术安全类</a:t>
            </a:r>
          </a:p>
          <a:p>
            <a:pPr lvl="1">
              <a:lnSpc>
                <a:spcPct val="180000"/>
              </a:lnSpc>
            </a:pPr>
            <a:r>
              <a:rPr lang="zh-CN" altLang="en-US" smtClean="0"/>
              <a:t>管理安全类</a:t>
            </a:r>
          </a:p>
          <a:p>
            <a:pPr lvl="1">
              <a:lnSpc>
                <a:spcPct val="180000"/>
              </a:lnSpc>
            </a:pPr>
            <a:r>
              <a:rPr lang="zh-CN" altLang="en-US" smtClean="0"/>
              <a:t>政策法律类</a:t>
            </a:r>
          </a:p>
        </p:txBody>
      </p:sp>
      <p:sp>
        <p:nvSpPr>
          <p:cNvPr id="8196" name="标题 1"/>
          <p:cNvSpPr>
            <a:spLocks noGrp="1"/>
          </p:cNvSpPr>
          <p:nvPr>
            <p:ph type="title"/>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60419" name="Rectangle 2"/>
          <p:cNvSpPr>
            <a:spLocks noGrp="1" noChangeArrowheads="1"/>
          </p:cNvSpPr>
          <p:nvPr>
            <p:ph type="title" idx="4294967295"/>
          </p:nvPr>
        </p:nvSpPr>
        <p:spPr/>
        <p:txBody>
          <a:bodyPr/>
          <a:lstStyle/>
          <a:p>
            <a:pPr eaLnBrk="1" hangingPunct="1"/>
            <a:r>
              <a:rPr lang="en-US" altLang="zh-CN" sz="3600" smtClean="0"/>
              <a:t>4.2.1  </a:t>
            </a:r>
            <a:r>
              <a:rPr lang="zh-CN" altLang="en-US" sz="3600" smtClean="0"/>
              <a:t>用户身份鉴别</a:t>
            </a:r>
          </a:p>
        </p:txBody>
      </p:sp>
      <p:sp>
        <p:nvSpPr>
          <p:cNvPr id="60420" name="Rectangle 3"/>
          <p:cNvSpPr>
            <a:spLocks noGrp="1" noChangeArrowheads="1"/>
          </p:cNvSpPr>
          <p:nvPr>
            <p:ph type="body" idx="4294967295"/>
          </p:nvPr>
        </p:nvSpPr>
        <p:spPr>
          <a:xfrm>
            <a:off x="703263" y="1098550"/>
            <a:ext cx="7772400" cy="4114800"/>
          </a:xfrm>
        </p:spPr>
        <p:txBody>
          <a:bodyPr/>
          <a:lstStyle/>
          <a:p>
            <a:pPr eaLnBrk="1" hangingPunct="1">
              <a:lnSpc>
                <a:spcPct val="150000"/>
              </a:lnSpc>
            </a:pPr>
            <a:r>
              <a:rPr lang="zh-CN" altLang="en-US" smtClean="0"/>
              <a:t>用户身份鉴别</a:t>
            </a:r>
          </a:p>
          <a:p>
            <a:pPr eaLnBrk="1" hangingPunct="1">
              <a:lnSpc>
                <a:spcPct val="150000"/>
              </a:lnSpc>
              <a:buFont typeface="Wingdings" pitchFamily="2" charset="2"/>
              <a:buNone/>
            </a:pPr>
            <a:r>
              <a:rPr lang="zh-CN" altLang="en-US" smtClean="0"/>
              <a:t>  （</a:t>
            </a:r>
            <a:r>
              <a:rPr lang="en-US" altLang="zh-CN" smtClean="0"/>
              <a:t>Identification &amp;  Authentication</a:t>
            </a:r>
            <a:r>
              <a:rPr lang="zh-CN" altLang="en-US" smtClean="0"/>
              <a:t>）</a:t>
            </a:r>
          </a:p>
          <a:p>
            <a:pPr lvl="1" eaLnBrk="1" hangingPunct="1">
              <a:lnSpc>
                <a:spcPct val="190000"/>
              </a:lnSpc>
            </a:pPr>
            <a:r>
              <a:rPr lang="zh-CN" altLang="en-US" smtClean="0"/>
              <a:t>系统提供的最外层安全保护措施</a:t>
            </a:r>
            <a:endParaRPr lang="en-US" altLang="zh-CN" smtClean="0"/>
          </a:p>
          <a:p>
            <a:pPr lvl="1" eaLnBrk="1" hangingPunct="1">
              <a:lnSpc>
                <a:spcPct val="190000"/>
              </a:lnSpc>
            </a:pPr>
            <a:r>
              <a:rPr lang="zh-CN" altLang="en-US" smtClean="0"/>
              <a:t>用户标识：由用户名和用户标识号组成</a:t>
            </a:r>
            <a:endParaRPr lang="en-US" altLang="zh-CN" smtClean="0"/>
          </a:p>
          <a:p>
            <a:pPr lvl="1" eaLnBrk="1" hangingPunct="1">
              <a:lnSpc>
                <a:spcPct val="190000"/>
              </a:lnSpc>
              <a:buFont typeface="Wingdings" pitchFamily="2" charset="2"/>
              <a:buNone/>
            </a:pPr>
            <a:r>
              <a:rPr lang="zh-CN" altLang="en-US" smtClean="0"/>
              <a:t>  （用户标识号在系统整个生命周期内唯一）</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61443" name="Rectangle 2"/>
          <p:cNvSpPr>
            <a:spLocks noGrp="1" noChangeArrowheads="1"/>
          </p:cNvSpPr>
          <p:nvPr>
            <p:ph type="title" idx="4294967295"/>
          </p:nvPr>
        </p:nvSpPr>
        <p:spPr/>
        <p:txBody>
          <a:bodyPr/>
          <a:lstStyle/>
          <a:p>
            <a:pPr eaLnBrk="1" hangingPunct="1"/>
            <a:r>
              <a:rPr lang="zh-CN" altLang="zh-CN" sz="3600" smtClean="0"/>
              <a:t>用户身份鉴别（续）</a:t>
            </a:r>
          </a:p>
        </p:txBody>
      </p:sp>
      <p:sp>
        <p:nvSpPr>
          <p:cNvPr id="61444" name="Rectangle 3"/>
          <p:cNvSpPr>
            <a:spLocks noGrp="1" noChangeArrowheads="1"/>
          </p:cNvSpPr>
          <p:nvPr>
            <p:ph type="body" idx="4294967295"/>
          </p:nvPr>
        </p:nvSpPr>
        <p:spPr>
          <a:xfrm>
            <a:off x="323850" y="1098550"/>
            <a:ext cx="8496300" cy="5095875"/>
          </a:xfrm>
        </p:spPr>
        <p:txBody>
          <a:bodyPr/>
          <a:lstStyle/>
          <a:p>
            <a:pPr eaLnBrk="1" hangingPunct="1">
              <a:lnSpc>
                <a:spcPct val="120000"/>
              </a:lnSpc>
              <a:spcBef>
                <a:spcPct val="0"/>
              </a:spcBef>
            </a:pPr>
            <a:r>
              <a:rPr lang="zh-CN" altLang="en-US" sz="2400" smtClean="0">
                <a:solidFill>
                  <a:srgbClr val="0000FF"/>
                </a:solidFill>
              </a:rPr>
              <a:t>用户身份鉴别的方法</a:t>
            </a:r>
            <a:endParaRPr lang="en-US" altLang="zh-CN" sz="2400" smtClean="0">
              <a:solidFill>
                <a:srgbClr val="0000FF"/>
              </a:solidFill>
            </a:endParaRPr>
          </a:p>
          <a:p>
            <a:pPr lvl="1" eaLnBrk="1" hangingPunct="1">
              <a:lnSpc>
                <a:spcPct val="120000"/>
              </a:lnSpc>
              <a:spcBef>
                <a:spcPct val="0"/>
              </a:spcBef>
              <a:buSzPct val="75000"/>
              <a:buFont typeface="Wingdings" pitchFamily="2" charset="2"/>
              <a:buNone/>
            </a:pPr>
            <a:r>
              <a:rPr lang="en-US" altLang="zh-CN" smtClean="0"/>
              <a:t>1.</a:t>
            </a:r>
            <a:r>
              <a:rPr lang="zh-CN" altLang="en-US" smtClean="0"/>
              <a:t>静态口令鉴别</a:t>
            </a:r>
            <a:endParaRPr lang="en-US" altLang="zh-CN" smtClean="0"/>
          </a:p>
          <a:p>
            <a:pPr lvl="2" eaLnBrk="1" hangingPunct="1">
              <a:lnSpc>
                <a:spcPct val="120000"/>
              </a:lnSpc>
              <a:spcBef>
                <a:spcPct val="0"/>
              </a:spcBef>
              <a:buSzPct val="87000"/>
              <a:buFont typeface="Wingdings" pitchFamily="2" charset="2"/>
              <a:buChar char="l"/>
            </a:pPr>
            <a:r>
              <a:rPr lang="zh-CN" altLang="zh-CN" sz="2200" smtClean="0"/>
              <a:t>静态口令一般由用户自己设定</a:t>
            </a:r>
            <a:r>
              <a:rPr lang="zh-CN" altLang="en-US" sz="2200" smtClean="0"/>
              <a:t>，</a:t>
            </a:r>
            <a:r>
              <a:rPr lang="zh-CN" altLang="zh-CN" sz="2200" smtClean="0"/>
              <a:t>这些口令是静态不变的</a:t>
            </a:r>
            <a:endParaRPr lang="en-US" altLang="zh-CN" sz="2200" smtClean="0"/>
          </a:p>
          <a:p>
            <a:pPr lvl="1" eaLnBrk="1" hangingPunct="1">
              <a:lnSpc>
                <a:spcPct val="120000"/>
              </a:lnSpc>
              <a:spcBef>
                <a:spcPct val="0"/>
              </a:spcBef>
              <a:buSzPct val="75000"/>
              <a:buFont typeface="Wingdings" pitchFamily="2" charset="2"/>
              <a:buNone/>
            </a:pPr>
            <a:r>
              <a:rPr lang="en-US" altLang="zh-CN" smtClean="0"/>
              <a:t>2.</a:t>
            </a:r>
            <a:r>
              <a:rPr lang="zh-CN" altLang="en-US" smtClean="0"/>
              <a:t>动态口令鉴别</a:t>
            </a:r>
            <a:endParaRPr lang="en-US" altLang="zh-CN" smtClean="0"/>
          </a:p>
          <a:p>
            <a:pPr lvl="2" eaLnBrk="1" hangingPunct="1">
              <a:lnSpc>
                <a:spcPct val="120000"/>
              </a:lnSpc>
              <a:spcBef>
                <a:spcPct val="0"/>
              </a:spcBef>
              <a:buSzPct val="87000"/>
              <a:buFont typeface="Wingdings" pitchFamily="2" charset="2"/>
              <a:buChar char="l"/>
            </a:pPr>
            <a:r>
              <a:rPr lang="zh-CN" altLang="zh-CN" sz="2200" smtClean="0"/>
              <a:t>口令是动态变化的，每次鉴别时均需使用动态产生的新口令登录</a:t>
            </a:r>
            <a:r>
              <a:rPr lang="zh-CN" altLang="en-US" sz="2200" smtClean="0"/>
              <a:t>数据库管理系统</a:t>
            </a:r>
            <a:r>
              <a:rPr lang="zh-CN" altLang="zh-CN" sz="2200" smtClean="0"/>
              <a:t>，即采用一次一密的方法</a:t>
            </a:r>
            <a:endParaRPr lang="en-US" altLang="zh-CN" sz="2200" smtClean="0"/>
          </a:p>
          <a:p>
            <a:pPr lvl="1" eaLnBrk="1" hangingPunct="1">
              <a:lnSpc>
                <a:spcPct val="120000"/>
              </a:lnSpc>
              <a:spcBef>
                <a:spcPct val="0"/>
              </a:spcBef>
              <a:buSzPct val="75000"/>
              <a:buFont typeface="Wingdings" pitchFamily="2" charset="2"/>
              <a:buNone/>
            </a:pPr>
            <a:r>
              <a:rPr lang="en-US" altLang="zh-CN" smtClean="0"/>
              <a:t>3.</a:t>
            </a:r>
            <a:r>
              <a:rPr lang="zh-CN" altLang="en-US" smtClean="0"/>
              <a:t>生物特征鉴别</a:t>
            </a:r>
            <a:endParaRPr lang="en-US" altLang="zh-CN" smtClean="0"/>
          </a:p>
          <a:p>
            <a:pPr lvl="2" eaLnBrk="1" hangingPunct="1">
              <a:lnSpc>
                <a:spcPct val="120000"/>
              </a:lnSpc>
              <a:spcBef>
                <a:spcPct val="0"/>
              </a:spcBef>
              <a:buSzPct val="87000"/>
              <a:buFont typeface="Wingdings" pitchFamily="2" charset="2"/>
              <a:buChar char="l"/>
            </a:pPr>
            <a:r>
              <a:rPr lang="zh-CN" altLang="zh-CN" sz="2200" smtClean="0"/>
              <a:t>通过生物特征进行认证的技术</a:t>
            </a:r>
            <a:r>
              <a:rPr lang="zh-CN" altLang="en-US" sz="2200" smtClean="0"/>
              <a:t>，</a:t>
            </a:r>
            <a:r>
              <a:rPr lang="zh-CN" altLang="zh-CN" sz="2200" smtClean="0"/>
              <a:t>生物特征如指纹、虹膜和掌纹等</a:t>
            </a:r>
            <a:endParaRPr lang="en-US" altLang="zh-CN" sz="2200" smtClean="0"/>
          </a:p>
          <a:p>
            <a:pPr lvl="1" eaLnBrk="1" hangingPunct="1">
              <a:lnSpc>
                <a:spcPct val="120000"/>
              </a:lnSpc>
              <a:spcBef>
                <a:spcPct val="0"/>
              </a:spcBef>
              <a:buSzPct val="75000"/>
              <a:buFont typeface="Wingdings" pitchFamily="2" charset="2"/>
              <a:buNone/>
            </a:pPr>
            <a:r>
              <a:rPr lang="en-US" altLang="zh-CN" smtClean="0"/>
              <a:t>4.</a:t>
            </a:r>
            <a:r>
              <a:rPr lang="zh-CN" altLang="en-US" smtClean="0"/>
              <a:t>智能卡鉴别</a:t>
            </a:r>
            <a:endParaRPr lang="en-US" altLang="zh-CN" smtClean="0"/>
          </a:p>
          <a:p>
            <a:pPr lvl="2" eaLnBrk="1" hangingPunct="1">
              <a:lnSpc>
                <a:spcPct val="120000"/>
              </a:lnSpc>
              <a:spcBef>
                <a:spcPct val="0"/>
              </a:spcBef>
              <a:buSzPct val="87000"/>
              <a:buFont typeface="Wingdings" pitchFamily="2" charset="2"/>
              <a:buChar char="l"/>
            </a:pPr>
            <a:r>
              <a:rPr lang="zh-CN" altLang="zh-CN" sz="2200" smtClean="0"/>
              <a:t>智能卡是一种不可复制的</a:t>
            </a:r>
            <a:r>
              <a:rPr lang="zh-CN" altLang="en-US" sz="2200" smtClean="0"/>
              <a:t>硬件</a:t>
            </a:r>
            <a:r>
              <a:rPr lang="zh-CN" altLang="zh-CN" sz="2200" smtClean="0"/>
              <a:t>，内置集成电路的芯片，具有硬件加密功能</a:t>
            </a:r>
            <a:endParaRPr lang="en-US" altLang="zh-CN" sz="2200" smtClean="0">
              <a:solidFill>
                <a:srgbClr val="0000FF"/>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62467" name="Rectangle 2"/>
          <p:cNvSpPr>
            <a:spLocks noGrp="1" noChangeArrowheads="1"/>
          </p:cNvSpPr>
          <p:nvPr>
            <p:ph type="title" idx="4294967295"/>
          </p:nvPr>
        </p:nvSpPr>
        <p:spPr/>
        <p:txBody>
          <a:bodyPr/>
          <a:lstStyle/>
          <a:p>
            <a:pPr eaLnBrk="1" hangingPunct="1"/>
            <a:r>
              <a:rPr lang="en-US" altLang="zh-CN" sz="3600" smtClean="0"/>
              <a:t>4.2  </a:t>
            </a:r>
            <a:r>
              <a:rPr lang="zh-CN" altLang="en-US" sz="3600" smtClean="0"/>
              <a:t>数据库安全性控制</a:t>
            </a:r>
          </a:p>
        </p:txBody>
      </p:sp>
      <p:sp>
        <p:nvSpPr>
          <p:cNvPr id="62468" name="Rectangle 3"/>
          <p:cNvSpPr>
            <a:spLocks noGrp="1" noChangeArrowheads="1"/>
          </p:cNvSpPr>
          <p:nvPr>
            <p:ph type="body" idx="4294967295"/>
          </p:nvPr>
        </p:nvSpPr>
        <p:spPr>
          <a:xfrm>
            <a:off x="806450" y="1098550"/>
            <a:ext cx="7581900" cy="4854575"/>
          </a:xfrm>
        </p:spPr>
        <p:txBody>
          <a:bodyPr/>
          <a:lstStyle/>
          <a:p>
            <a:pPr eaLnBrk="1" hangingPunct="1">
              <a:lnSpc>
                <a:spcPct val="180000"/>
              </a:lnSpc>
              <a:buFont typeface="Wingdings" pitchFamily="2" charset="2"/>
              <a:buNone/>
            </a:pPr>
            <a:r>
              <a:rPr lang="en-US" altLang="zh-CN" smtClean="0"/>
              <a:t>4.2.1 </a:t>
            </a:r>
            <a:r>
              <a:rPr lang="zh-CN" altLang="en-US" smtClean="0"/>
              <a:t>用户标识与鉴别</a:t>
            </a:r>
          </a:p>
          <a:p>
            <a:pPr eaLnBrk="1" hangingPunct="1">
              <a:lnSpc>
                <a:spcPct val="180000"/>
              </a:lnSpc>
              <a:buFont typeface="Wingdings" pitchFamily="2" charset="2"/>
              <a:buNone/>
            </a:pPr>
            <a:r>
              <a:rPr lang="en-US" altLang="zh-CN" smtClean="0">
                <a:solidFill>
                  <a:srgbClr val="00B050"/>
                </a:solidFill>
              </a:rPr>
              <a:t>4.2.2 </a:t>
            </a:r>
            <a:r>
              <a:rPr lang="zh-CN" altLang="en-US" smtClean="0">
                <a:solidFill>
                  <a:srgbClr val="00B050"/>
                </a:solidFill>
              </a:rPr>
              <a:t>存取控制</a:t>
            </a:r>
          </a:p>
          <a:p>
            <a:pPr eaLnBrk="1" hangingPunct="1">
              <a:lnSpc>
                <a:spcPct val="180000"/>
              </a:lnSpc>
              <a:buFont typeface="Wingdings" pitchFamily="2" charset="2"/>
              <a:buNone/>
            </a:pPr>
            <a:r>
              <a:rPr lang="en-US" altLang="zh-CN" smtClean="0"/>
              <a:t>4.2.3 </a:t>
            </a:r>
            <a:r>
              <a:rPr lang="zh-CN" altLang="en-US" smtClean="0"/>
              <a:t>自主存取控制方法</a:t>
            </a:r>
          </a:p>
          <a:p>
            <a:pPr eaLnBrk="1" hangingPunct="1">
              <a:lnSpc>
                <a:spcPct val="180000"/>
              </a:lnSpc>
              <a:buFont typeface="Wingdings" pitchFamily="2" charset="2"/>
              <a:buNone/>
            </a:pPr>
            <a:r>
              <a:rPr lang="en-US" altLang="zh-CN" smtClean="0"/>
              <a:t>4.2.4 </a:t>
            </a:r>
            <a:r>
              <a:rPr lang="zh-CN" altLang="en-US" smtClean="0"/>
              <a:t>授权：授予与回收</a:t>
            </a:r>
          </a:p>
          <a:p>
            <a:pPr eaLnBrk="1" hangingPunct="1">
              <a:lnSpc>
                <a:spcPct val="180000"/>
              </a:lnSpc>
              <a:buFont typeface="Wingdings" pitchFamily="2" charset="2"/>
              <a:buNone/>
            </a:pPr>
            <a:r>
              <a:rPr lang="en-US" altLang="zh-CN" smtClean="0"/>
              <a:t>4.2.5 </a:t>
            </a:r>
            <a:r>
              <a:rPr lang="zh-CN" altLang="en-US" smtClean="0"/>
              <a:t>数据库角色</a:t>
            </a:r>
          </a:p>
          <a:p>
            <a:pPr eaLnBrk="1" hangingPunct="1">
              <a:lnSpc>
                <a:spcPct val="180000"/>
              </a:lnSpc>
              <a:buFont typeface="Wingdings" pitchFamily="2" charset="2"/>
              <a:buNone/>
            </a:pPr>
            <a:r>
              <a:rPr lang="en-US" altLang="zh-CN" smtClean="0"/>
              <a:t>4.2.6 </a:t>
            </a:r>
            <a:r>
              <a:rPr lang="zh-CN" altLang="en-US" smtClean="0"/>
              <a:t>强制存取控制方法</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63491" name="Rectangle 2"/>
          <p:cNvSpPr>
            <a:spLocks noGrp="1" noChangeArrowheads="1"/>
          </p:cNvSpPr>
          <p:nvPr>
            <p:ph type="title" idx="4294967295"/>
          </p:nvPr>
        </p:nvSpPr>
        <p:spPr/>
        <p:txBody>
          <a:bodyPr/>
          <a:lstStyle/>
          <a:p>
            <a:pPr eaLnBrk="1" hangingPunct="1"/>
            <a:r>
              <a:rPr lang="en-US" altLang="zh-CN" sz="3600" smtClean="0"/>
              <a:t>4.2.2  </a:t>
            </a:r>
            <a:r>
              <a:rPr lang="zh-CN" altLang="en-US" sz="3600" smtClean="0"/>
              <a:t>存取控制</a:t>
            </a:r>
          </a:p>
        </p:txBody>
      </p:sp>
      <p:sp>
        <p:nvSpPr>
          <p:cNvPr id="63492" name="Rectangle 3"/>
          <p:cNvSpPr>
            <a:spLocks noGrp="1" noChangeArrowheads="1"/>
          </p:cNvSpPr>
          <p:nvPr>
            <p:ph type="body" idx="4294967295"/>
          </p:nvPr>
        </p:nvSpPr>
        <p:spPr>
          <a:xfrm>
            <a:off x="323850" y="1052513"/>
            <a:ext cx="8229600" cy="4854575"/>
          </a:xfrm>
        </p:spPr>
        <p:txBody>
          <a:bodyPr/>
          <a:lstStyle/>
          <a:p>
            <a:pPr eaLnBrk="1" hangingPunct="1">
              <a:lnSpc>
                <a:spcPct val="120000"/>
              </a:lnSpc>
            </a:pPr>
            <a:r>
              <a:rPr lang="zh-CN" altLang="en-US" sz="2400" smtClean="0"/>
              <a:t>存取控制机制组成</a:t>
            </a:r>
          </a:p>
          <a:p>
            <a:pPr lvl="1" eaLnBrk="1" hangingPunct="1">
              <a:lnSpc>
                <a:spcPct val="120000"/>
              </a:lnSpc>
            </a:pPr>
            <a:r>
              <a:rPr lang="zh-CN" altLang="en-US" smtClean="0"/>
              <a:t>定义用户权限，</a:t>
            </a:r>
            <a:r>
              <a:rPr lang="zh-CN" altLang="zh-CN" smtClean="0"/>
              <a:t>并将用户权限登记到数据字典中</a:t>
            </a:r>
            <a:endParaRPr lang="en-US" altLang="zh-CN" smtClean="0"/>
          </a:p>
          <a:p>
            <a:pPr lvl="2">
              <a:lnSpc>
                <a:spcPct val="120000"/>
              </a:lnSpc>
              <a:buSzPct val="87000"/>
              <a:buFont typeface="Wingdings" pitchFamily="2" charset="2"/>
              <a:buChar char="l"/>
            </a:pPr>
            <a:r>
              <a:rPr lang="zh-CN" altLang="en-US" sz="2200" smtClean="0"/>
              <a:t>用户对某一数据对象的操作权力称为</a:t>
            </a:r>
            <a:r>
              <a:rPr lang="zh-CN" altLang="en-US" sz="2200" smtClean="0">
                <a:solidFill>
                  <a:srgbClr val="FF00FF"/>
                </a:solidFill>
              </a:rPr>
              <a:t>权限</a:t>
            </a:r>
            <a:r>
              <a:rPr lang="zh-CN" altLang="en-US" sz="2200" smtClean="0"/>
              <a:t> </a:t>
            </a:r>
          </a:p>
          <a:p>
            <a:pPr lvl="2">
              <a:lnSpc>
                <a:spcPct val="120000"/>
              </a:lnSpc>
              <a:buSzPct val="87000"/>
              <a:buFont typeface="Wingdings" pitchFamily="2" charset="2"/>
              <a:buChar char="l"/>
            </a:pPr>
            <a:r>
              <a:rPr lang="en-US" altLang="zh-CN" sz="2200" smtClean="0"/>
              <a:t>DBMS</a:t>
            </a:r>
            <a:r>
              <a:rPr lang="zh-CN" altLang="en-US" sz="2200" smtClean="0"/>
              <a:t>提供适当的语言来定义用户权限，存放在数据字典中，称做安全规则或授权规则 </a:t>
            </a:r>
          </a:p>
          <a:p>
            <a:pPr lvl="1" eaLnBrk="1" hangingPunct="1">
              <a:lnSpc>
                <a:spcPct val="120000"/>
              </a:lnSpc>
              <a:spcBef>
                <a:spcPct val="0"/>
              </a:spcBef>
            </a:pPr>
            <a:r>
              <a:rPr lang="zh-CN" altLang="en-US" smtClean="0"/>
              <a:t>合法权限检查 </a:t>
            </a:r>
            <a:endParaRPr lang="en-US" altLang="zh-CN" smtClean="0"/>
          </a:p>
          <a:p>
            <a:pPr lvl="2">
              <a:lnSpc>
                <a:spcPct val="120000"/>
              </a:lnSpc>
              <a:buSzPct val="87000"/>
              <a:buFont typeface="Wingdings" pitchFamily="2" charset="2"/>
              <a:buChar char="l"/>
            </a:pPr>
            <a:r>
              <a:rPr lang="zh-CN" altLang="en-US" sz="2200" smtClean="0"/>
              <a:t>用户发出存取数据库操作请求</a:t>
            </a:r>
          </a:p>
          <a:p>
            <a:pPr lvl="2">
              <a:lnSpc>
                <a:spcPct val="120000"/>
              </a:lnSpc>
              <a:buSzPct val="87000"/>
              <a:buFont typeface="Wingdings" pitchFamily="2" charset="2"/>
              <a:buChar char="l"/>
            </a:pPr>
            <a:r>
              <a:rPr lang="en-US" altLang="zh-CN" sz="2200" smtClean="0"/>
              <a:t>DBMS</a:t>
            </a:r>
            <a:r>
              <a:rPr lang="zh-CN" altLang="en-US" sz="2200" smtClean="0"/>
              <a:t>查找数据字典，进行合法权限检查</a:t>
            </a:r>
          </a:p>
          <a:p>
            <a:pPr eaLnBrk="1" hangingPunct="1">
              <a:lnSpc>
                <a:spcPct val="120000"/>
              </a:lnSpc>
            </a:pPr>
            <a:r>
              <a:rPr lang="zh-CN" altLang="en-US" sz="2400" smtClean="0"/>
              <a:t>用户权限定义和合法权检查机制一起组成了数据库管理系统的存取控制子系统</a:t>
            </a:r>
          </a:p>
          <a:p>
            <a:pPr eaLnBrk="1" hangingPunct="1">
              <a:lnSpc>
                <a:spcPct val="140000"/>
              </a:lnSpc>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64515" name="Rectangle 2"/>
          <p:cNvSpPr>
            <a:spLocks noGrp="1" noChangeArrowheads="1"/>
          </p:cNvSpPr>
          <p:nvPr>
            <p:ph type="title" idx="4294967295"/>
          </p:nvPr>
        </p:nvSpPr>
        <p:spPr/>
        <p:txBody>
          <a:bodyPr/>
          <a:lstStyle/>
          <a:p>
            <a:pPr eaLnBrk="1" hangingPunct="1"/>
            <a:r>
              <a:rPr lang="zh-CN" altLang="zh-CN" sz="3600" smtClean="0"/>
              <a:t>存取控制（续）</a:t>
            </a:r>
          </a:p>
        </p:txBody>
      </p:sp>
      <p:sp>
        <p:nvSpPr>
          <p:cNvPr id="64516" name="Rectangle 3"/>
          <p:cNvSpPr>
            <a:spLocks noGrp="1" noChangeArrowheads="1"/>
          </p:cNvSpPr>
          <p:nvPr>
            <p:ph type="body" idx="4294967295"/>
          </p:nvPr>
        </p:nvSpPr>
        <p:spPr>
          <a:xfrm>
            <a:off x="323850" y="955675"/>
            <a:ext cx="8712200" cy="5426075"/>
          </a:xfrm>
        </p:spPr>
        <p:txBody>
          <a:bodyPr/>
          <a:lstStyle/>
          <a:p>
            <a:pPr eaLnBrk="1" hangingPunct="1">
              <a:lnSpc>
                <a:spcPct val="120000"/>
              </a:lnSpc>
              <a:spcBef>
                <a:spcPct val="0"/>
              </a:spcBef>
            </a:pPr>
            <a:r>
              <a:rPr lang="zh-CN" altLang="en-US" smtClean="0"/>
              <a:t>常用存取控制方法</a:t>
            </a:r>
          </a:p>
          <a:p>
            <a:pPr lvl="1" eaLnBrk="1" hangingPunct="1">
              <a:lnSpc>
                <a:spcPct val="120000"/>
              </a:lnSpc>
              <a:spcBef>
                <a:spcPct val="0"/>
              </a:spcBef>
            </a:pPr>
            <a:r>
              <a:rPr lang="zh-CN" altLang="en-US" smtClean="0">
                <a:solidFill>
                  <a:srgbClr val="0000FF"/>
                </a:solidFill>
              </a:rPr>
              <a:t>自主存取控制</a:t>
            </a:r>
            <a:r>
              <a:rPr lang="zh-CN" altLang="en-US" smtClean="0"/>
              <a:t>（</a:t>
            </a:r>
            <a:r>
              <a:rPr lang="en-US" altLang="zh-CN" smtClean="0"/>
              <a:t>Discretionary Access Control </a:t>
            </a:r>
            <a:r>
              <a:rPr lang="zh-CN" altLang="en-US" smtClean="0"/>
              <a:t>，简称</a:t>
            </a:r>
            <a:r>
              <a:rPr lang="en-US" altLang="zh-CN" smtClean="0"/>
              <a:t>DAC</a:t>
            </a:r>
            <a:r>
              <a:rPr lang="zh-CN" altLang="en-US" smtClean="0"/>
              <a:t>）</a:t>
            </a:r>
          </a:p>
          <a:p>
            <a:pPr lvl="2" eaLnBrk="1" hangingPunct="1">
              <a:lnSpc>
                <a:spcPct val="120000"/>
              </a:lnSpc>
              <a:spcBef>
                <a:spcPct val="0"/>
              </a:spcBef>
              <a:buSzPct val="87000"/>
              <a:buFont typeface="Wingdings" pitchFamily="2" charset="2"/>
              <a:buChar char="l"/>
            </a:pPr>
            <a:r>
              <a:rPr lang="zh-CN" altLang="en-US" sz="2200" smtClean="0"/>
              <a:t> </a:t>
            </a:r>
            <a:r>
              <a:rPr lang="en-US" altLang="zh-CN" sz="2200" smtClean="0"/>
              <a:t>C2</a:t>
            </a:r>
            <a:r>
              <a:rPr lang="zh-CN" altLang="en-US" sz="2200" smtClean="0"/>
              <a:t>级</a:t>
            </a:r>
          </a:p>
          <a:p>
            <a:pPr lvl="2">
              <a:lnSpc>
                <a:spcPct val="120000"/>
              </a:lnSpc>
              <a:spcBef>
                <a:spcPct val="0"/>
              </a:spcBef>
              <a:buSzPct val="87000"/>
              <a:buFont typeface="Wingdings" pitchFamily="2" charset="2"/>
              <a:buChar char="l"/>
            </a:pPr>
            <a:r>
              <a:rPr lang="zh-CN" altLang="en-US" sz="2200" smtClean="0"/>
              <a:t>用户对不同的数据对象有不同的存取权限</a:t>
            </a:r>
          </a:p>
          <a:p>
            <a:pPr lvl="2">
              <a:lnSpc>
                <a:spcPct val="120000"/>
              </a:lnSpc>
              <a:spcBef>
                <a:spcPct val="0"/>
              </a:spcBef>
              <a:buSzPct val="87000"/>
              <a:buFont typeface="Wingdings" pitchFamily="2" charset="2"/>
              <a:buChar char="l"/>
            </a:pPr>
            <a:r>
              <a:rPr lang="zh-CN" altLang="en-US" sz="2200" smtClean="0"/>
              <a:t>不同的用户对同一对象也有不同的权限</a:t>
            </a:r>
          </a:p>
          <a:p>
            <a:pPr lvl="2">
              <a:lnSpc>
                <a:spcPct val="120000"/>
              </a:lnSpc>
              <a:spcBef>
                <a:spcPct val="0"/>
              </a:spcBef>
              <a:buSzPct val="87000"/>
              <a:buFont typeface="Wingdings" pitchFamily="2" charset="2"/>
              <a:buChar char="l"/>
            </a:pPr>
            <a:r>
              <a:rPr lang="zh-CN" altLang="en-US" sz="2200" smtClean="0"/>
              <a:t>用户还可将其拥有的存取权限转授给其他用户</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65539" name="Rectangle 2"/>
          <p:cNvSpPr>
            <a:spLocks noGrp="1" noChangeArrowheads="1"/>
          </p:cNvSpPr>
          <p:nvPr>
            <p:ph type="title" idx="4294967295"/>
          </p:nvPr>
        </p:nvSpPr>
        <p:spPr/>
        <p:txBody>
          <a:bodyPr/>
          <a:lstStyle/>
          <a:p>
            <a:pPr eaLnBrk="1" hangingPunct="1"/>
            <a:r>
              <a:rPr lang="zh-CN" altLang="zh-CN" sz="3600" smtClean="0"/>
              <a:t>存取控制（续）</a:t>
            </a:r>
          </a:p>
        </p:txBody>
      </p:sp>
      <p:sp>
        <p:nvSpPr>
          <p:cNvPr id="65540" name="Rectangle 3"/>
          <p:cNvSpPr>
            <a:spLocks noGrp="1" noChangeArrowheads="1"/>
          </p:cNvSpPr>
          <p:nvPr>
            <p:ph type="body" idx="4294967295"/>
          </p:nvPr>
        </p:nvSpPr>
        <p:spPr>
          <a:xfrm>
            <a:off x="323850" y="955675"/>
            <a:ext cx="8712200" cy="5426075"/>
          </a:xfrm>
        </p:spPr>
        <p:txBody>
          <a:bodyPr/>
          <a:lstStyle/>
          <a:p>
            <a:pPr eaLnBrk="1" hangingPunct="1">
              <a:lnSpc>
                <a:spcPct val="120000"/>
              </a:lnSpc>
              <a:spcBef>
                <a:spcPct val="0"/>
              </a:spcBef>
            </a:pPr>
            <a:r>
              <a:rPr lang="zh-CN" altLang="en-US" smtClean="0"/>
              <a:t>常用存取控制方法（续）</a:t>
            </a:r>
          </a:p>
          <a:p>
            <a:pPr lvl="1" eaLnBrk="1" hangingPunct="1">
              <a:lnSpc>
                <a:spcPct val="120000"/>
              </a:lnSpc>
              <a:spcBef>
                <a:spcPct val="0"/>
              </a:spcBef>
            </a:pPr>
            <a:r>
              <a:rPr lang="zh-CN" altLang="en-US" smtClean="0">
                <a:solidFill>
                  <a:srgbClr val="0000FF"/>
                </a:solidFill>
              </a:rPr>
              <a:t>强制存取控制</a:t>
            </a:r>
            <a:r>
              <a:rPr lang="zh-CN" altLang="en-US" smtClean="0"/>
              <a:t>（</a:t>
            </a:r>
            <a:r>
              <a:rPr lang="en-US" altLang="zh-CN" smtClean="0"/>
              <a:t>Mandatory Access Control</a:t>
            </a:r>
            <a:r>
              <a:rPr lang="zh-CN" altLang="en-US" smtClean="0"/>
              <a:t>，简称 </a:t>
            </a:r>
            <a:r>
              <a:rPr lang="en-US" altLang="zh-CN" smtClean="0"/>
              <a:t>MAC</a:t>
            </a:r>
            <a:r>
              <a:rPr lang="zh-CN" altLang="en-US" smtClean="0"/>
              <a:t>）</a:t>
            </a:r>
          </a:p>
          <a:p>
            <a:pPr lvl="2" eaLnBrk="1" hangingPunct="1">
              <a:lnSpc>
                <a:spcPct val="120000"/>
              </a:lnSpc>
              <a:spcBef>
                <a:spcPct val="0"/>
              </a:spcBef>
              <a:buSzPct val="87000"/>
              <a:buFont typeface="Wingdings" pitchFamily="2" charset="2"/>
              <a:buChar char="l"/>
            </a:pPr>
            <a:r>
              <a:rPr lang="en-US" altLang="zh-CN" sz="2200" smtClean="0"/>
              <a:t>B1</a:t>
            </a:r>
            <a:r>
              <a:rPr lang="zh-CN" altLang="en-US" sz="2200" smtClean="0"/>
              <a:t>级</a:t>
            </a:r>
          </a:p>
          <a:p>
            <a:pPr lvl="2">
              <a:lnSpc>
                <a:spcPct val="120000"/>
              </a:lnSpc>
              <a:spcBef>
                <a:spcPct val="0"/>
              </a:spcBef>
              <a:buSzPct val="87000"/>
              <a:buFont typeface="Wingdings" pitchFamily="2" charset="2"/>
              <a:buChar char="l"/>
            </a:pPr>
            <a:r>
              <a:rPr lang="zh-CN" altLang="en-US" sz="2200" smtClean="0"/>
              <a:t>每一个数据对象被标以一定的密级</a:t>
            </a:r>
          </a:p>
          <a:p>
            <a:pPr lvl="2">
              <a:lnSpc>
                <a:spcPct val="120000"/>
              </a:lnSpc>
              <a:spcBef>
                <a:spcPct val="0"/>
              </a:spcBef>
              <a:buSzPct val="87000"/>
              <a:buFont typeface="Wingdings" pitchFamily="2" charset="2"/>
              <a:buChar char="l"/>
            </a:pPr>
            <a:r>
              <a:rPr lang="zh-CN" altLang="en-US" sz="2200" smtClean="0"/>
              <a:t>每一个用户也被授予某一个级别的许可证</a:t>
            </a:r>
          </a:p>
          <a:p>
            <a:pPr lvl="2">
              <a:lnSpc>
                <a:spcPct val="120000"/>
              </a:lnSpc>
              <a:spcBef>
                <a:spcPct val="0"/>
              </a:spcBef>
              <a:buSzPct val="87000"/>
              <a:buFont typeface="Wingdings" pitchFamily="2" charset="2"/>
              <a:buChar char="l"/>
            </a:pPr>
            <a:r>
              <a:rPr lang="zh-CN" altLang="en-US" sz="2200" smtClean="0"/>
              <a:t>对于任意一个对象，只有具有合法许可证的用户才可以存取</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66563" name="Rectangle 2"/>
          <p:cNvSpPr>
            <a:spLocks noGrp="1" noChangeArrowheads="1"/>
          </p:cNvSpPr>
          <p:nvPr>
            <p:ph type="title" idx="4294967295"/>
          </p:nvPr>
        </p:nvSpPr>
        <p:spPr/>
        <p:txBody>
          <a:bodyPr/>
          <a:lstStyle/>
          <a:p>
            <a:pPr eaLnBrk="1" hangingPunct="1"/>
            <a:r>
              <a:rPr lang="en-US" altLang="zh-CN" sz="3600" smtClean="0"/>
              <a:t>4.2  </a:t>
            </a:r>
            <a:r>
              <a:rPr lang="zh-CN" altLang="en-US" sz="3600" smtClean="0"/>
              <a:t>数据库安全性控制</a:t>
            </a:r>
          </a:p>
        </p:txBody>
      </p:sp>
      <p:sp>
        <p:nvSpPr>
          <p:cNvPr id="66564" name="Rectangle 3"/>
          <p:cNvSpPr>
            <a:spLocks noGrp="1" noChangeArrowheads="1"/>
          </p:cNvSpPr>
          <p:nvPr>
            <p:ph type="body" idx="4294967295"/>
          </p:nvPr>
        </p:nvSpPr>
        <p:spPr>
          <a:xfrm>
            <a:off x="900113" y="1271588"/>
            <a:ext cx="6130925" cy="4495800"/>
          </a:xfrm>
        </p:spPr>
        <p:txBody>
          <a:bodyPr/>
          <a:lstStyle/>
          <a:p>
            <a:pPr eaLnBrk="1" hangingPunct="1">
              <a:lnSpc>
                <a:spcPct val="170000"/>
              </a:lnSpc>
              <a:buFont typeface="Wingdings" pitchFamily="2" charset="2"/>
              <a:buNone/>
            </a:pPr>
            <a:r>
              <a:rPr lang="en-US" altLang="zh-CN" smtClean="0"/>
              <a:t>4.2.1 </a:t>
            </a:r>
            <a:r>
              <a:rPr lang="zh-CN" altLang="en-US" smtClean="0"/>
              <a:t>用户标识与鉴别</a:t>
            </a:r>
          </a:p>
          <a:p>
            <a:pPr eaLnBrk="1" hangingPunct="1">
              <a:lnSpc>
                <a:spcPct val="170000"/>
              </a:lnSpc>
              <a:buFont typeface="Wingdings" pitchFamily="2" charset="2"/>
              <a:buNone/>
            </a:pPr>
            <a:r>
              <a:rPr lang="en-US" altLang="zh-CN" smtClean="0"/>
              <a:t>4.2.2 </a:t>
            </a:r>
            <a:r>
              <a:rPr lang="zh-CN" altLang="en-US" smtClean="0"/>
              <a:t>存取控制</a:t>
            </a:r>
          </a:p>
          <a:p>
            <a:pPr eaLnBrk="1" hangingPunct="1">
              <a:lnSpc>
                <a:spcPct val="170000"/>
              </a:lnSpc>
              <a:buFont typeface="Wingdings" pitchFamily="2" charset="2"/>
              <a:buNone/>
            </a:pPr>
            <a:r>
              <a:rPr lang="en-US" altLang="zh-CN" smtClean="0">
                <a:solidFill>
                  <a:srgbClr val="00B050"/>
                </a:solidFill>
              </a:rPr>
              <a:t>4.2.3 </a:t>
            </a:r>
            <a:r>
              <a:rPr lang="zh-CN" altLang="en-US" smtClean="0">
                <a:solidFill>
                  <a:srgbClr val="00B050"/>
                </a:solidFill>
              </a:rPr>
              <a:t>自主存取控制方法</a:t>
            </a:r>
          </a:p>
          <a:p>
            <a:pPr eaLnBrk="1" hangingPunct="1">
              <a:lnSpc>
                <a:spcPct val="170000"/>
              </a:lnSpc>
              <a:buFont typeface="Wingdings" pitchFamily="2" charset="2"/>
              <a:buNone/>
            </a:pPr>
            <a:r>
              <a:rPr lang="en-US" altLang="zh-CN" smtClean="0"/>
              <a:t>4.2.4 </a:t>
            </a:r>
            <a:r>
              <a:rPr lang="zh-CN" altLang="en-US" smtClean="0"/>
              <a:t>授权：授予与回收</a:t>
            </a:r>
          </a:p>
          <a:p>
            <a:pPr eaLnBrk="1" hangingPunct="1">
              <a:lnSpc>
                <a:spcPct val="170000"/>
              </a:lnSpc>
              <a:buFont typeface="Wingdings" pitchFamily="2" charset="2"/>
              <a:buNone/>
            </a:pPr>
            <a:r>
              <a:rPr lang="en-US" altLang="zh-CN" smtClean="0"/>
              <a:t>4.2.5 </a:t>
            </a:r>
            <a:r>
              <a:rPr lang="zh-CN" altLang="en-US" smtClean="0"/>
              <a:t>数据库角色</a:t>
            </a:r>
          </a:p>
          <a:p>
            <a:pPr eaLnBrk="1" hangingPunct="1">
              <a:lnSpc>
                <a:spcPct val="170000"/>
              </a:lnSpc>
              <a:buFont typeface="Wingdings" pitchFamily="2" charset="2"/>
              <a:buNone/>
            </a:pPr>
            <a:r>
              <a:rPr lang="en-US" altLang="zh-CN" smtClean="0"/>
              <a:t>4.2.6 </a:t>
            </a:r>
            <a:r>
              <a:rPr lang="zh-CN" altLang="en-US" smtClean="0"/>
              <a:t>强制存取控制方法</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67587" name="Rectangle 2"/>
          <p:cNvSpPr>
            <a:spLocks noGrp="1" noChangeArrowheads="1"/>
          </p:cNvSpPr>
          <p:nvPr>
            <p:ph type="title" idx="4294967295"/>
          </p:nvPr>
        </p:nvSpPr>
        <p:spPr/>
        <p:txBody>
          <a:bodyPr/>
          <a:lstStyle/>
          <a:p>
            <a:pPr eaLnBrk="1" hangingPunct="1"/>
            <a:r>
              <a:rPr lang="en-US" altLang="zh-CN" sz="3600" smtClean="0"/>
              <a:t>4.2.3  </a:t>
            </a:r>
            <a:r>
              <a:rPr lang="zh-CN" altLang="en-US" sz="3600" smtClean="0"/>
              <a:t>自主存取控制方法</a:t>
            </a:r>
          </a:p>
        </p:txBody>
      </p:sp>
      <p:sp>
        <p:nvSpPr>
          <p:cNvPr id="67588" name="Rectangle 3"/>
          <p:cNvSpPr>
            <a:spLocks noGrp="1" noChangeArrowheads="1"/>
          </p:cNvSpPr>
          <p:nvPr>
            <p:ph type="body" idx="4294967295"/>
          </p:nvPr>
        </p:nvSpPr>
        <p:spPr>
          <a:xfrm>
            <a:off x="457200" y="1098550"/>
            <a:ext cx="8229600" cy="5095875"/>
          </a:xfrm>
        </p:spPr>
        <p:txBody>
          <a:bodyPr/>
          <a:lstStyle/>
          <a:p>
            <a:pPr eaLnBrk="1" hangingPunct="1">
              <a:lnSpc>
                <a:spcPct val="150000"/>
              </a:lnSpc>
              <a:spcBef>
                <a:spcPct val="0"/>
              </a:spcBef>
            </a:pPr>
            <a:r>
              <a:rPr lang="zh-CN" altLang="en-US" smtClean="0"/>
              <a:t>通过 </a:t>
            </a:r>
            <a:r>
              <a:rPr lang="en-US" altLang="zh-CN" smtClean="0"/>
              <a:t>SQL </a:t>
            </a:r>
            <a:r>
              <a:rPr lang="zh-CN" altLang="en-US" smtClean="0"/>
              <a:t>的</a:t>
            </a:r>
            <a:r>
              <a:rPr lang="en-US" altLang="zh-CN" smtClean="0">
                <a:solidFill>
                  <a:srgbClr val="FF00FF"/>
                </a:solidFill>
              </a:rPr>
              <a:t>GRANT</a:t>
            </a:r>
            <a:r>
              <a:rPr lang="en-US" altLang="zh-CN" smtClean="0"/>
              <a:t> </a:t>
            </a:r>
            <a:r>
              <a:rPr lang="zh-CN" altLang="en-US" smtClean="0"/>
              <a:t>语句和</a:t>
            </a:r>
            <a:r>
              <a:rPr lang="en-US" altLang="zh-CN" smtClean="0">
                <a:solidFill>
                  <a:srgbClr val="FF00FF"/>
                </a:solidFill>
              </a:rPr>
              <a:t>REVOKE</a:t>
            </a:r>
            <a:r>
              <a:rPr lang="en-US" altLang="zh-CN" smtClean="0"/>
              <a:t> </a:t>
            </a:r>
            <a:r>
              <a:rPr lang="zh-CN" altLang="en-US" smtClean="0"/>
              <a:t>语句实现</a:t>
            </a:r>
          </a:p>
          <a:p>
            <a:pPr eaLnBrk="1" hangingPunct="1">
              <a:lnSpc>
                <a:spcPct val="150000"/>
              </a:lnSpc>
              <a:spcBef>
                <a:spcPct val="0"/>
              </a:spcBef>
            </a:pPr>
            <a:r>
              <a:rPr lang="zh-CN" altLang="en-US" smtClean="0"/>
              <a:t>用户权限组成</a:t>
            </a:r>
          </a:p>
          <a:p>
            <a:pPr lvl="2" eaLnBrk="1" hangingPunct="1">
              <a:lnSpc>
                <a:spcPct val="150000"/>
              </a:lnSpc>
              <a:spcBef>
                <a:spcPct val="0"/>
              </a:spcBef>
              <a:buSzPct val="75000"/>
              <a:buFont typeface="Wingdings" pitchFamily="2" charset="2"/>
              <a:buChar char="n"/>
            </a:pPr>
            <a:r>
              <a:rPr lang="zh-CN" altLang="en-US" sz="2400" smtClean="0"/>
              <a:t>数据对象</a:t>
            </a:r>
          </a:p>
          <a:p>
            <a:pPr lvl="2" eaLnBrk="1" hangingPunct="1">
              <a:lnSpc>
                <a:spcPct val="150000"/>
              </a:lnSpc>
              <a:spcBef>
                <a:spcPct val="0"/>
              </a:spcBef>
              <a:buSzPct val="75000"/>
              <a:buFont typeface="Wingdings" pitchFamily="2" charset="2"/>
              <a:buChar char="n"/>
            </a:pPr>
            <a:r>
              <a:rPr lang="zh-CN" altLang="en-US" sz="2400" smtClean="0"/>
              <a:t>操作类型</a:t>
            </a:r>
          </a:p>
          <a:p>
            <a:pPr eaLnBrk="1" hangingPunct="1">
              <a:lnSpc>
                <a:spcPct val="150000"/>
              </a:lnSpc>
            </a:pPr>
            <a:r>
              <a:rPr lang="zh-CN" altLang="en-US" smtClean="0"/>
              <a:t>定义用户存取权限：定义用户可以在哪些数据库对象上进行哪些类型的操作</a:t>
            </a:r>
          </a:p>
          <a:p>
            <a:pPr eaLnBrk="1" hangingPunct="1">
              <a:lnSpc>
                <a:spcPct val="150000"/>
              </a:lnSpc>
            </a:pPr>
            <a:r>
              <a:rPr lang="zh-CN" altLang="en-US" smtClean="0"/>
              <a:t>定义存取权限称为</a:t>
            </a:r>
            <a:r>
              <a:rPr lang="zh-CN" altLang="en-US" smtClean="0">
                <a:solidFill>
                  <a:srgbClr val="FF00FF"/>
                </a:solidFill>
              </a:rPr>
              <a:t>授权</a:t>
            </a:r>
            <a:r>
              <a:rPr lang="zh-CN" altLang="en-US" smtClean="0"/>
              <a:t>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页脚占位符 5"/>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68611" name="Rectangle 2"/>
          <p:cNvSpPr>
            <a:spLocks noGrp="1" noChangeArrowheads="1"/>
          </p:cNvSpPr>
          <p:nvPr>
            <p:ph type="title" idx="4294967295"/>
          </p:nvPr>
        </p:nvSpPr>
        <p:spPr/>
        <p:txBody>
          <a:bodyPr/>
          <a:lstStyle/>
          <a:p>
            <a:pPr eaLnBrk="1" hangingPunct="1"/>
            <a:r>
              <a:rPr lang="zh-CN" altLang="zh-CN" sz="3600" smtClean="0"/>
              <a:t>自主存取控制方法（续）</a:t>
            </a:r>
          </a:p>
        </p:txBody>
      </p:sp>
      <p:sp>
        <p:nvSpPr>
          <p:cNvPr id="68612" name="Rectangle 3"/>
          <p:cNvSpPr>
            <a:spLocks noGrp="1" noChangeArrowheads="1"/>
          </p:cNvSpPr>
          <p:nvPr>
            <p:ph type="body" sz="half" idx="4294967295"/>
          </p:nvPr>
        </p:nvSpPr>
        <p:spPr>
          <a:xfrm>
            <a:off x="457200" y="1125538"/>
            <a:ext cx="8218488" cy="1960562"/>
          </a:xfrm>
        </p:spPr>
        <p:txBody>
          <a:bodyPr/>
          <a:lstStyle/>
          <a:p>
            <a:pPr eaLnBrk="1" hangingPunct="1"/>
            <a:r>
              <a:rPr lang="zh-CN" altLang="zh-CN" smtClean="0"/>
              <a:t>关系数据库系统中存取控制对象 </a:t>
            </a:r>
          </a:p>
        </p:txBody>
      </p:sp>
      <p:graphicFrame>
        <p:nvGraphicFramePr>
          <p:cNvPr id="30725" name="Group 5"/>
          <p:cNvGraphicFramePr>
            <a:graphicFrameLocks noGrp="1"/>
          </p:cNvGraphicFramePr>
          <p:nvPr>
            <p:ph sz="half" idx="4294967295"/>
          </p:nvPr>
        </p:nvGraphicFramePr>
        <p:xfrm>
          <a:off x="457200" y="1844675"/>
          <a:ext cx="8578850" cy="3717925"/>
        </p:xfrm>
        <a:graphic>
          <a:graphicData uri="http://schemas.openxmlformats.org/drawingml/2006/table">
            <a:tbl>
              <a:tblPr/>
              <a:tblGrid>
                <a:gridCol w="1234416">
                  <a:extLst>
                    <a:ext uri="{9D8B030D-6E8A-4147-A177-3AD203B41FA5}">
                      <a16:colId xmlns:a16="http://schemas.microsoft.com/office/drawing/2014/main" val="20000"/>
                    </a:ext>
                  </a:extLst>
                </a:gridCol>
                <a:gridCol w="1038651">
                  <a:extLst>
                    <a:ext uri="{9D8B030D-6E8A-4147-A177-3AD203B41FA5}">
                      <a16:colId xmlns:a16="http://schemas.microsoft.com/office/drawing/2014/main" val="20001"/>
                    </a:ext>
                  </a:extLst>
                </a:gridCol>
                <a:gridCol w="6305783">
                  <a:extLst>
                    <a:ext uri="{9D8B030D-6E8A-4147-A177-3AD203B41FA5}">
                      <a16:colId xmlns:a16="http://schemas.microsoft.com/office/drawing/2014/main" val="20002"/>
                    </a:ext>
                  </a:extLst>
                </a:gridCol>
              </a:tblGrid>
              <a:tr h="328613">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smtClean="0">
                          <a:ln>
                            <a:noFill/>
                          </a:ln>
                          <a:solidFill>
                            <a:schemeClr val="tx1"/>
                          </a:solidFill>
                          <a:effectLst/>
                          <a:latin typeface="+mn-lt"/>
                          <a:ea typeface="宋体" pitchFamily="2" charset="-122"/>
                        </a:rPr>
                        <a:t>对象类型</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smtClean="0">
                          <a:ln>
                            <a:noFill/>
                          </a:ln>
                          <a:solidFill>
                            <a:schemeClr val="tx1"/>
                          </a:solidFill>
                          <a:effectLst/>
                          <a:latin typeface="+mn-lt"/>
                          <a:ea typeface="宋体" pitchFamily="2" charset="-122"/>
                        </a:rPr>
                        <a:t>对象</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smtClean="0">
                          <a:ln>
                            <a:noFill/>
                          </a:ln>
                          <a:solidFill>
                            <a:schemeClr val="tx1"/>
                          </a:solidFill>
                          <a:effectLst/>
                          <a:latin typeface="+mn-lt"/>
                          <a:ea typeface="宋体" pitchFamily="2" charset="-122"/>
                        </a:rPr>
                        <a:t>操 作 类 型</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8613">
                <a:tc rowSpan="4">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altLang="zh-CN" sz="2000" b="1" i="0" u="none" strike="noStrike" cap="none" normalizeH="0" baseline="0" dirty="0" smtClean="0">
                        <a:ln>
                          <a:noFill/>
                        </a:ln>
                        <a:solidFill>
                          <a:schemeClr val="tx1"/>
                        </a:solidFill>
                        <a:effectLst/>
                        <a:latin typeface="+mn-lt"/>
                        <a:ea typeface="宋体"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smtClean="0">
                          <a:ln>
                            <a:noFill/>
                          </a:ln>
                          <a:solidFill>
                            <a:schemeClr val="tx1"/>
                          </a:solidFill>
                          <a:effectLst/>
                          <a:latin typeface="+mn-lt"/>
                          <a:ea typeface="宋体" pitchFamily="2" charset="-122"/>
                        </a:rPr>
                        <a:t>数据库</a:t>
                      </a:r>
                      <a:endParaRPr kumimoji="0" lang="en-US" altLang="zh-CN" sz="2000" b="1" i="0" u="none" strike="noStrike" cap="none" normalizeH="0" baseline="0" dirty="0" smtClean="0">
                        <a:ln>
                          <a:noFill/>
                        </a:ln>
                        <a:solidFill>
                          <a:schemeClr val="tx1"/>
                        </a:solidFill>
                        <a:effectLst/>
                        <a:latin typeface="+mn-lt"/>
                        <a:ea typeface="宋体"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zh-CN" sz="2000" b="1" i="0" u="none" strike="noStrike" cap="none" normalizeH="0" baseline="0" dirty="0" smtClean="0">
                        <a:ln>
                          <a:noFill/>
                        </a:ln>
                        <a:solidFill>
                          <a:schemeClr val="tx1"/>
                        </a:solidFill>
                        <a:effectLst/>
                        <a:latin typeface="+mn-lt"/>
                        <a:ea typeface="宋体"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smtClean="0">
                          <a:ln>
                            <a:noFill/>
                          </a:ln>
                          <a:solidFill>
                            <a:schemeClr val="tx1"/>
                          </a:solidFill>
                          <a:effectLst/>
                          <a:latin typeface="+mn-lt"/>
                          <a:ea typeface="宋体" pitchFamily="2" charset="-122"/>
                        </a:rPr>
                        <a:t>模式</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smtClean="0">
                          <a:ln>
                            <a:noFill/>
                          </a:ln>
                          <a:solidFill>
                            <a:schemeClr val="tx1"/>
                          </a:solidFill>
                          <a:effectLst/>
                          <a:latin typeface="+mn-lt"/>
                          <a:ea typeface="宋体" pitchFamily="2" charset="-122"/>
                        </a:rPr>
                        <a:t>模式</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smtClean="0">
                          <a:ln>
                            <a:noFill/>
                          </a:ln>
                          <a:solidFill>
                            <a:schemeClr val="tx1"/>
                          </a:solidFill>
                          <a:effectLst/>
                          <a:latin typeface="+mn-lt"/>
                          <a:ea typeface="宋体" pitchFamily="2" charset="-122"/>
                        </a:rPr>
                        <a:t>CREATE SCHEMA</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vMerge="1">
                  <a:txBody>
                    <a:body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endParaRPr kumimoji="0" lang="zh-CN" altLang="zh-CN" sz="14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smtClean="0">
                          <a:ln>
                            <a:noFill/>
                          </a:ln>
                          <a:solidFill>
                            <a:schemeClr val="tx1"/>
                          </a:solidFill>
                          <a:effectLst/>
                          <a:latin typeface="+mn-lt"/>
                          <a:ea typeface="宋体" pitchFamily="2" charset="-122"/>
                        </a:rPr>
                        <a:t>基本表</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smtClean="0">
                          <a:ln>
                            <a:noFill/>
                          </a:ln>
                          <a:solidFill>
                            <a:schemeClr val="tx1"/>
                          </a:solidFill>
                          <a:effectLst/>
                          <a:latin typeface="+mn-lt"/>
                          <a:ea typeface="宋体" pitchFamily="2" charset="-122"/>
                        </a:rPr>
                        <a:t>CREATE TABLE</a:t>
                      </a:r>
                      <a:r>
                        <a:rPr kumimoji="0" lang="zh-CN" altLang="en-US" sz="2000" b="1" i="0" u="none" strike="noStrike" cap="none" normalizeH="0" baseline="0" dirty="0" smtClean="0">
                          <a:ln>
                            <a:noFill/>
                          </a:ln>
                          <a:solidFill>
                            <a:schemeClr val="tx1"/>
                          </a:solidFill>
                          <a:effectLst/>
                          <a:latin typeface="+mn-lt"/>
                          <a:ea typeface="宋体" pitchFamily="2" charset="-122"/>
                        </a:rPr>
                        <a:t>，</a:t>
                      </a:r>
                      <a:r>
                        <a:rPr kumimoji="0" lang="en-US" sz="2000" b="1" i="0" u="none" strike="noStrike" cap="none" normalizeH="0" baseline="0" dirty="0" smtClean="0">
                          <a:ln>
                            <a:noFill/>
                          </a:ln>
                          <a:solidFill>
                            <a:schemeClr val="tx1"/>
                          </a:solidFill>
                          <a:effectLst/>
                          <a:latin typeface="+mn-lt"/>
                          <a:ea typeface="宋体" pitchFamily="2" charset="-122"/>
                        </a:rPr>
                        <a:t>ALTER TABLE</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8613">
                <a:tc vMerge="1">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zh-CN" sz="1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smtClean="0">
                          <a:ln>
                            <a:noFill/>
                          </a:ln>
                          <a:solidFill>
                            <a:schemeClr val="tx1"/>
                          </a:solidFill>
                          <a:effectLst/>
                          <a:latin typeface="+mn-lt"/>
                          <a:ea typeface="宋体" pitchFamily="2" charset="-122"/>
                        </a:rPr>
                        <a:t>视图</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smtClean="0">
                          <a:ln>
                            <a:noFill/>
                          </a:ln>
                          <a:solidFill>
                            <a:schemeClr val="tx1"/>
                          </a:solidFill>
                          <a:effectLst/>
                          <a:latin typeface="+mn-lt"/>
                          <a:ea typeface="宋体" pitchFamily="2" charset="-122"/>
                        </a:rPr>
                        <a:t>CREATE VIEW</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9575">
                <a:tc vMerge="1">
                  <a:txBody>
                    <a:body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endParaRPr kumimoji="0" lang="zh-CN" altLang="zh-CN" sz="14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smtClean="0">
                          <a:ln>
                            <a:noFill/>
                          </a:ln>
                          <a:solidFill>
                            <a:schemeClr val="tx1"/>
                          </a:solidFill>
                          <a:effectLst/>
                          <a:latin typeface="+mn-lt"/>
                          <a:ea typeface="宋体" pitchFamily="2" charset="-122"/>
                        </a:rPr>
                        <a:t>索引</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smtClean="0">
                          <a:ln>
                            <a:noFill/>
                          </a:ln>
                          <a:solidFill>
                            <a:schemeClr val="tx1"/>
                          </a:solidFill>
                          <a:effectLst/>
                          <a:latin typeface="+mn-lt"/>
                          <a:ea typeface="宋体" pitchFamily="2" charset="-122"/>
                        </a:rPr>
                        <a:t>CREATE INDEX</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8800">
                <a:tc rowSpan="2">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zh-CN" sz="2000" b="1" i="0" u="none" strike="noStrike" cap="none" normalizeH="0" baseline="0" dirty="0" smtClean="0">
                        <a:ln>
                          <a:noFill/>
                        </a:ln>
                        <a:solidFill>
                          <a:schemeClr val="tx1"/>
                        </a:solidFill>
                        <a:effectLst/>
                        <a:latin typeface="+mn-lt"/>
                        <a:ea typeface="宋体"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altLang="zh-CN" sz="2000" b="1" i="0" u="none" strike="noStrike" cap="none" normalizeH="0" baseline="0" dirty="0" smtClean="0">
                        <a:ln>
                          <a:noFill/>
                        </a:ln>
                        <a:solidFill>
                          <a:schemeClr val="tx1"/>
                        </a:solidFill>
                        <a:effectLst/>
                        <a:latin typeface="+mn-lt"/>
                        <a:ea typeface="宋体"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dirty="0" smtClean="0">
                          <a:ln>
                            <a:noFill/>
                          </a:ln>
                          <a:solidFill>
                            <a:schemeClr val="tx1"/>
                          </a:solidFill>
                          <a:effectLst/>
                          <a:latin typeface="+mn-lt"/>
                          <a:ea typeface="宋体" pitchFamily="2" charset="-122"/>
                        </a:rPr>
                        <a:t>   </a:t>
                      </a:r>
                      <a:r>
                        <a:rPr kumimoji="0" lang="zh-CN" sz="2000" b="1" i="0" u="none" strike="noStrike" cap="none" normalizeH="0" baseline="0" dirty="0" smtClean="0">
                          <a:ln>
                            <a:noFill/>
                          </a:ln>
                          <a:solidFill>
                            <a:schemeClr val="tx1"/>
                          </a:solidFill>
                          <a:effectLst/>
                          <a:latin typeface="+mn-lt"/>
                          <a:ea typeface="宋体" pitchFamily="2" charset="-122"/>
                        </a:rPr>
                        <a:t>数据</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smtClean="0">
                          <a:ln>
                            <a:noFill/>
                          </a:ln>
                          <a:solidFill>
                            <a:schemeClr val="tx1"/>
                          </a:solidFill>
                          <a:effectLst/>
                          <a:latin typeface="+mn-lt"/>
                          <a:ea typeface="宋体" pitchFamily="2" charset="-122"/>
                        </a:rPr>
                        <a:t>基本表和视图</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smtClean="0">
                          <a:ln>
                            <a:noFill/>
                          </a:ln>
                          <a:solidFill>
                            <a:schemeClr val="tx1"/>
                          </a:solidFill>
                          <a:effectLst/>
                          <a:latin typeface="+mn-lt"/>
                          <a:ea typeface="宋体" pitchFamily="2" charset="-122"/>
                        </a:rPr>
                        <a:t>SELECT</a:t>
                      </a:r>
                      <a:r>
                        <a:rPr kumimoji="0" lang="zh-CN" altLang="en-US" sz="2000" b="1" i="0" u="none" strike="noStrike" cap="none" normalizeH="0" baseline="0" dirty="0" smtClean="0">
                          <a:ln>
                            <a:noFill/>
                          </a:ln>
                          <a:solidFill>
                            <a:schemeClr val="tx1"/>
                          </a:solidFill>
                          <a:effectLst/>
                          <a:latin typeface="+mn-lt"/>
                          <a:ea typeface="宋体" pitchFamily="2" charset="-122"/>
                        </a:rPr>
                        <a:t>，</a:t>
                      </a:r>
                      <a:r>
                        <a:rPr kumimoji="0" lang="en-US" sz="2000" b="1" i="0" u="none" strike="noStrike" cap="none" normalizeH="0" baseline="0" dirty="0" smtClean="0">
                          <a:ln>
                            <a:noFill/>
                          </a:ln>
                          <a:solidFill>
                            <a:schemeClr val="tx1"/>
                          </a:solidFill>
                          <a:effectLst/>
                          <a:latin typeface="+mn-lt"/>
                          <a:ea typeface="宋体" pitchFamily="2" charset="-122"/>
                        </a:rPr>
                        <a:t>INSERT</a:t>
                      </a:r>
                      <a:r>
                        <a:rPr kumimoji="0" lang="zh-CN" altLang="en-US" sz="2000" b="1" i="0" u="none" strike="noStrike" cap="none" normalizeH="0" baseline="0" dirty="0" smtClean="0">
                          <a:ln>
                            <a:noFill/>
                          </a:ln>
                          <a:solidFill>
                            <a:schemeClr val="tx1"/>
                          </a:solidFill>
                          <a:effectLst/>
                          <a:latin typeface="+mn-lt"/>
                          <a:ea typeface="宋体" pitchFamily="2" charset="-122"/>
                        </a:rPr>
                        <a:t>，</a:t>
                      </a:r>
                      <a:r>
                        <a:rPr kumimoji="0" lang="en-US" sz="2000" b="1" i="0" u="none" strike="noStrike" cap="none" normalizeH="0" baseline="0" dirty="0" smtClean="0">
                          <a:ln>
                            <a:noFill/>
                          </a:ln>
                          <a:solidFill>
                            <a:schemeClr val="tx1"/>
                          </a:solidFill>
                          <a:effectLst/>
                          <a:latin typeface="+mn-lt"/>
                          <a:ea typeface="宋体" pitchFamily="2" charset="-122"/>
                        </a:rPr>
                        <a:t>UPDATE</a:t>
                      </a:r>
                      <a:r>
                        <a:rPr kumimoji="0" lang="zh-CN" altLang="en-US" sz="2000" b="1" i="0" u="none" strike="noStrike" cap="none" normalizeH="0" baseline="0" dirty="0" smtClean="0">
                          <a:ln>
                            <a:noFill/>
                          </a:ln>
                          <a:solidFill>
                            <a:schemeClr val="tx1"/>
                          </a:solidFill>
                          <a:effectLst/>
                          <a:latin typeface="+mn-lt"/>
                          <a:ea typeface="宋体" pitchFamily="2" charset="-122"/>
                        </a:rPr>
                        <a:t>，</a:t>
                      </a:r>
                      <a:r>
                        <a:rPr kumimoji="0" lang="en-US" sz="2000" b="1" i="0" u="none" strike="noStrike" cap="none" normalizeH="0" baseline="0" dirty="0" smtClean="0">
                          <a:ln>
                            <a:noFill/>
                          </a:ln>
                          <a:solidFill>
                            <a:schemeClr val="tx1"/>
                          </a:solidFill>
                          <a:effectLst/>
                          <a:latin typeface="+mn-lt"/>
                          <a:ea typeface="宋体" pitchFamily="2" charset="-122"/>
                        </a:rPr>
                        <a:t>DELETE</a:t>
                      </a:r>
                      <a:r>
                        <a:rPr kumimoji="0" lang="zh-CN" altLang="en-US" sz="2000" b="1" i="0" u="none" strike="noStrike" cap="none" normalizeH="0" baseline="0" dirty="0" smtClean="0">
                          <a:ln>
                            <a:noFill/>
                          </a:ln>
                          <a:solidFill>
                            <a:schemeClr val="tx1"/>
                          </a:solidFill>
                          <a:effectLst/>
                          <a:latin typeface="+mn-lt"/>
                          <a:ea typeface="宋体" pitchFamily="2" charset="-122"/>
                        </a:rPr>
                        <a:t>，</a:t>
                      </a:r>
                      <a:r>
                        <a:rPr kumimoji="0" lang="en-US" sz="2000" b="1" i="0" u="none" strike="noStrike" cap="none" normalizeH="0" baseline="0" dirty="0" smtClean="0">
                          <a:ln>
                            <a:noFill/>
                          </a:ln>
                          <a:solidFill>
                            <a:schemeClr val="tx1"/>
                          </a:solidFill>
                          <a:effectLst/>
                          <a:latin typeface="+mn-lt"/>
                          <a:ea typeface="宋体" pitchFamily="2" charset="-122"/>
                        </a:rPr>
                        <a:t>REFERENCES</a:t>
                      </a:r>
                      <a:r>
                        <a:rPr kumimoji="0" lang="zh-CN" altLang="en-US" sz="2000" b="1" i="0" u="none" strike="noStrike" cap="none" normalizeH="0" baseline="0" dirty="0" smtClean="0">
                          <a:ln>
                            <a:noFill/>
                          </a:ln>
                          <a:solidFill>
                            <a:schemeClr val="tx1"/>
                          </a:solidFill>
                          <a:effectLst/>
                          <a:latin typeface="+mn-lt"/>
                          <a:ea typeface="宋体" pitchFamily="2" charset="-122"/>
                        </a:rPr>
                        <a:t>，</a:t>
                      </a:r>
                    </a:p>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smtClean="0">
                          <a:ln>
                            <a:noFill/>
                          </a:ln>
                          <a:solidFill>
                            <a:schemeClr val="tx1"/>
                          </a:solidFill>
                          <a:effectLst/>
                          <a:latin typeface="+mn-lt"/>
                          <a:ea typeface="宋体" pitchFamily="2" charset="-122"/>
                        </a:rPr>
                        <a:t>ALL PRIVILEGES</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8613">
                <a:tc vMerge="1">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zh-CN" sz="1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smtClean="0">
                          <a:ln>
                            <a:noFill/>
                          </a:ln>
                          <a:solidFill>
                            <a:schemeClr val="tx1"/>
                          </a:solidFill>
                          <a:effectLst/>
                          <a:latin typeface="+mn-lt"/>
                          <a:ea typeface="宋体" pitchFamily="2" charset="-122"/>
                        </a:rPr>
                        <a:t>属性列</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defRPr/>
                      </a:pPr>
                      <a:r>
                        <a:rPr kumimoji="0" lang="en-US" sz="2000" b="1" i="0" u="none" strike="noStrike" cap="none" normalizeH="0" baseline="0" dirty="0" smtClean="0">
                          <a:ln>
                            <a:noFill/>
                          </a:ln>
                          <a:solidFill>
                            <a:schemeClr val="tx1"/>
                          </a:solidFill>
                          <a:effectLst/>
                          <a:latin typeface="+mn-lt"/>
                          <a:ea typeface="宋体" pitchFamily="2" charset="-122"/>
                        </a:rPr>
                        <a:t>SELECT</a:t>
                      </a:r>
                      <a:r>
                        <a:rPr kumimoji="0" lang="zh-CN" altLang="en-US" sz="2000" b="1" i="0" u="none" strike="noStrike" cap="none" normalizeH="0" baseline="0" dirty="0" smtClean="0">
                          <a:ln>
                            <a:noFill/>
                          </a:ln>
                          <a:solidFill>
                            <a:schemeClr val="tx1"/>
                          </a:solidFill>
                          <a:effectLst/>
                          <a:latin typeface="+mn-lt"/>
                          <a:ea typeface="宋体" pitchFamily="2" charset="-122"/>
                        </a:rPr>
                        <a:t>，</a:t>
                      </a:r>
                      <a:r>
                        <a:rPr kumimoji="0" lang="en-US" sz="2000" b="1" i="0" u="none" strike="noStrike" cap="none" normalizeH="0" baseline="0" dirty="0" smtClean="0">
                          <a:ln>
                            <a:noFill/>
                          </a:ln>
                          <a:solidFill>
                            <a:schemeClr val="tx1"/>
                          </a:solidFill>
                          <a:effectLst/>
                          <a:latin typeface="+mn-lt"/>
                          <a:ea typeface="宋体" pitchFamily="2" charset="-122"/>
                        </a:rPr>
                        <a:t>INSERT</a:t>
                      </a:r>
                      <a:r>
                        <a:rPr kumimoji="0" lang="zh-CN" altLang="en-US" sz="2000" b="1" i="0" u="none" strike="noStrike" cap="none" normalizeH="0" baseline="0" dirty="0" smtClean="0">
                          <a:ln>
                            <a:noFill/>
                          </a:ln>
                          <a:solidFill>
                            <a:schemeClr val="tx1"/>
                          </a:solidFill>
                          <a:effectLst/>
                          <a:latin typeface="+mn-lt"/>
                          <a:ea typeface="宋体" pitchFamily="2" charset="-122"/>
                        </a:rPr>
                        <a:t>，</a:t>
                      </a:r>
                      <a:r>
                        <a:rPr kumimoji="0" lang="en-US" sz="2000" b="1" i="0" u="none" strike="noStrike" cap="none" normalizeH="0" baseline="0" dirty="0" smtClean="0">
                          <a:ln>
                            <a:noFill/>
                          </a:ln>
                          <a:solidFill>
                            <a:schemeClr val="tx1"/>
                          </a:solidFill>
                          <a:effectLst/>
                          <a:latin typeface="+mn-lt"/>
                          <a:ea typeface="宋体" pitchFamily="2" charset="-122"/>
                        </a:rPr>
                        <a:t>UPDATE</a:t>
                      </a:r>
                      <a:r>
                        <a:rPr kumimoji="0" lang="zh-CN" altLang="en-US" sz="2000" b="1" i="0" u="none" strike="noStrike" cap="none" normalizeH="0" baseline="0" dirty="0" smtClean="0">
                          <a:ln>
                            <a:noFill/>
                          </a:ln>
                          <a:solidFill>
                            <a:schemeClr val="tx1"/>
                          </a:solidFill>
                          <a:effectLst/>
                          <a:latin typeface="+mn-lt"/>
                          <a:ea typeface="宋体" pitchFamily="2" charset="-122"/>
                        </a:rPr>
                        <a:t>， </a:t>
                      </a:r>
                      <a:r>
                        <a:rPr kumimoji="0" lang="en-US" sz="2000" b="1" i="0" u="none" strike="noStrike" cap="none" normalizeH="0" baseline="0" dirty="0" smtClean="0">
                          <a:ln>
                            <a:noFill/>
                          </a:ln>
                          <a:solidFill>
                            <a:schemeClr val="tx1"/>
                          </a:solidFill>
                          <a:effectLst/>
                          <a:latin typeface="+mn-lt"/>
                          <a:ea typeface="宋体" pitchFamily="2" charset="-122"/>
                        </a:rPr>
                        <a:t>REFERENCES</a:t>
                      </a:r>
                      <a:r>
                        <a:rPr kumimoji="0" lang="zh-CN" altLang="en-US" sz="2000" b="1" i="0" u="none" strike="noStrike" cap="none" normalizeH="0" baseline="0" dirty="0" smtClean="0">
                          <a:ln>
                            <a:noFill/>
                          </a:ln>
                          <a:solidFill>
                            <a:schemeClr val="tx1"/>
                          </a:solidFill>
                          <a:effectLst/>
                          <a:latin typeface="+mn-lt"/>
                          <a:ea typeface="宋体" pitchFamily="2" charset="-122"/>
                        </a:rPr>
                        <a:t>，</a:t>
                      </a:r>
                      <a:r>
                        <a:rPr kumimoji="0" lang="en-US" altLang="zh-CN" sz="2000" b="1" i="0" u="none" strike="noStrike" cap="none" normalizeH="0" baseline="0" dirty="0" smtClean="0">
                          <a:ln>
                            <a:noFill/>
                          </a:ln>
                          <a:solidFill>
                            <a:schemeClr val="tx1"/>
                          </a:solidFill>
                          <a:effectLst/>
                          <a:latin typeface="+mn-lt"/>
                          <a:ea typeface="宋体" pitchFamily="2" charset="-122"/>
                        </a:rPr>
                        <a:t>ALL PRIVILEGES</a:t>
                      </a:r>
                      <a:endParaRPr kumimoji="0" lang="en-US" sz="2000" b="1" i="0" u="none" strike="noStrike" cap="none" normalizeH="0" baseline="0" dirty="0" smtClean="0">
                        <a:ln>
                          <a:noFill/>
                        </a:ln>
                        <a:solidFill>
                          <a:schemeClr val="tx1"/>
                        </a:solidFill>
                        <a:effectLst/>
                        <a:latin typeface="+mn-lt"/>
                        <a:ea typeface="宋体"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8643" name="Rectangle 247"/>
          <p:cNvSpPr>
            <a:spLocks noChangeArrowheads="1"/>
          </p:cNvSpPr>
          <p:nvPr/>
        </p:nvSpPr>
        <p:spPr bwMode="auto">
          <a:xfrm>
            <a:off x="2700338" y="5732463"/>
            <a:ext cx="2903537" cy="339725"/>
          </a:xfrm>
          <a:prstGeom prst="rect">
            <a:avLst/>
          </a:prstGeom>
          <a:noFill/>
          <a:ln w="9525">
            <a:noFill/>
            <a:miter lim="800000"/>
            <a:headEnd/>
            <a:tailEnd/>
          </a:ln>
        </p:spPr>
        <p:txBody>
          <a:bodyPr wrap="none" anchor="ctr">
            <a:spAutoFit/>
          </a:bodyPr>
          <a:lstStyle/>
          <a:p>
            <a:pPr eaLnBrk="1" hangingPunct="1">
              <a:buFont typeface="Arial" pitchFamily="34" charset="0"/>
              <a:buNone/>
            </a:pPr>
            <a:r>
              <a:rPr lang="zh-CN" altLang="en-US" sz="1600" b="1">
                <a:latin typeface="Times New Roman" pitchFamily="18" charset="0"/>
              </a:rPr>
              <a:t>关系数据库系统中的存取权限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69635" name="Rectangle 2"/>
          <p:cNvSpPr>
            <a:spLocks noGrp="1" noChangeArrowheads="1"/>
          </p:cNvSpPr>
          <p:nvPr>
            <p:ph type="title" idx="4294967295"/>
          </p:nvPr>
        </p:nvSpPr>
        <p:spPr/>
        <p:txBody>
          <a:bodyPr/>
          <a:lstStyle/>
          <a:p>
            <a:pPr eaLnBrk="1" hangingPunct="1"/>
            <a:r>
              <a:rPr lang="en-US" altLang="zh-CN" sz="3600" smtClean="0"/>
              <a:t>4.2  </a:t>
            </a:r>
            <a:r>
              <a:rPr lang="zh-CN" altLang="en-US" sz="3600" smtClean="0"/>
              <a:t>数据库安全性控制</a:t>
            </a:r>
          </a:p>
        </p:txBody>
      </p:sp>
      <p:sp>
        <p:nvSpPr>
          <p:cNvPr id="69636" name="Rectangle 3"/>
          <p:cNvSpPr>
            <a:spLocks noGrp="1" noChangeArrowheads="1"/>
          </p:cNvSpPr>
          <p:nvPr>
            <p:ph type="body" idx="4294967295"/>
          </p:nvPr>
        </p:nvSpPr>
        <p:spPr>
          <a:xfrm>
            <a:off x="755650" y="1052513"/>
            <a:ext cx="6553200" cy="4495800"/>
          </a:xfrm>
        </p:spPr>
        <p:txBody>
          <a:bodyPr/>
          <a:lstStyle/>
          <a:p>
            <a:pPr eaLnBrk="1" hangingPunct="1">
              <a:lnSpc>
                <a:spcPct val="160000"/>
              </a:lnSpc>
              <a:buFont typeface="Wingdings" pitchFamily="2" charset="2"/>
              <a:buNone/>
            </a:pPr>
            <a:r>
              <a:rPr lang="en-US" altLang="zh-CN" smtClean="0"/>
              <a:t>4.2.1 </a:t>
            </a:r>
            <a:r>
              <a:rPr lang="zh-CN" altLang="en-US" smtClean="0"/>
              <a:t>用户标识与鉴别</a:t>
            </a:r>
          </a:p>
          <a:p>
            <a:pPr eaLnBrk="1" hangingPunct="1">
              <a:lnSpc>
                <a:spcPct val="160000"/>
              </a:lnSpc>
              <a:buFont typeface="Wingdings" pitchFamily="2" charset="2"/>
              <a:buNone/>
            </a:pPr>
            <a:r>
              <a:rPr lang="en-US" altLang="zh-CN" smtClean="0"/>
              <a:t>4.2.2 </a:t>
            </a:r>
            <a:r>
              <a:rPr lang="zh-CN" altLang="en-US" smtClean="0"/>
              <a:t>存取控制</a:t>
            </a:r>
          </a:p>
          <a:p>
            <a:pPr eaLnBrk="1" hangingPunct="1">
              <a:lnSpc>
                <a:spcPct val="160000"/>
              </a:lnSpc>
              <a:buFont typeface="Wingdings" pitchFamily="2" charset="2"/>
              <a:buNone/>
            </a:pPr>
            <a:r>
              <a:rPr lang="en-US" altLang="zh-CN" smtClean="0"/>
              <a:t>4.2.3 </a:t>
            </a:r>
            <a:r>
              <a:rPr lang="zh-CN" altLang="en-US" smtClean="0"/>
              <a:t>自主存取控制方法</a:t>
            </a:r>
          </a:p>
          <a:p>
            <a:pPr eaLnBrk="1" hangingPunct="1">
              <a:lnSpc>
                <a:spcPct val="160000"/>
              </a:lnSpc>
              <a:buFont typeface="Wingdings" pitchFamily="2" charset="2"/>
              <a:buNone/>
            </a:pPr>
            <a:r>
              <a:rPr lang="en-US" altLang="zh-CN" smtClean="0">
                <a:solidFill>
                  <a:srgbClr val="00B050"/>
                </a:solidFill>
              </a:rPr>
              <a:t>4.2.4 </a:t>
            </a:r>
            <a:r>
              <a:rPr lang="zh-CN" altLang="en-US" smtClean="0">
                <a:solidFill>
                  <a:srgbClr val="00B050"/>
                </a:solidFill>
              </a:rPr>
              <a:t>授权：授予与回收</a:t>
            </a:r>
          </a:p>
          <a:p>
            <a:pPr eaLnBrk="1" hangingPunct="1">
              <a:lnSpc>
                <a:spcPct val="160000"/>
              </a:lnSpc>
              <a:buFont typeface="Wingdings" pitchFamily="2" charset="2"/>
              <a:buNone/>
            </a:pPr>
            <a:r>
              <a:rPr lang="en-US" altLang="zh-CN" smtClean="0"/>
              <a:t>4.2.5 </a:t>
            </a:r>
            <a:r>
              <a:rPr lang="zh-CN" altLang="en-US" smtClean="0"/>
              <a:t>数据库角色</a:t>
            </a:r>
          </a:p>
          <a:p>
            <a:pPr eaLnBrk="1" hangingPunct="1">
              <a:lnSpc>
                <a:spcPct val="160000"/>
              </a:lnSpc>
              <a:buFont typeface="Wingdings" pitchFamily="2" charset="2"/>
              <a:buNone/>
            </a:pPr>
            <a:r>
              <a:rPr lang="en-US" altLang="zh-CN" smtClean="0"/>
              <a:t>4.2.6 </a:t>
            </a:r>
            <a:r>
              <a:rPr lang="zh-CN" altLang="en-US" smtClean="0"/>
              <a:t>强制存取控制方法</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zh-CN" altLang="en-US" sz="2800" smtClean="0"/>
              <a:t>计算机系统的三类安全性问题（续）</a:t>
            </a:r>
            <a:r>
              <a:rPr lang="zh-CN" altLang="en-US" smtClean="0"/>
              <a:t> </a:t>
            </a:r>
          </a:p>
        </p:txBody>
      </p:sp>
      <p:sp>
        <p:nvSpPr>
          <p:cNvPr id="9220" name="Rectangle 3"/>
          <p:cNvSpPr>
            <a:spLocks noGrp="1" noChangeArrowheads="1"/>
          </p:cNvSpPr>
          <p:nvPr>
            <p:ph type="body" idx="1"/>
          </p:nvPr>
        </p:nvSpPr>
        <p:spPr/>
        <p:txBody>
          <a:bodyPr/>
          <a:lstStyle/>
          <a:p>
            <a:r>
              <a:rPr lang="zh-CN" altLang="en-US" sz="3600" smtClean="0"/>
              <a:t>技术安全</a:t>
            </a:r>
          </a:p>
          <a:p>
            <a:pPr lvl="1">
              <a:lnSpc>
                <a:spcPct val="110000"/>
              </a:lnSpc>
            </a:pPr>
            <a:r>
              <a:rPr lang="zh-CN" altLang="en-US" sz="3200" smtClean="0"/>
              <a:t>指计算机系统中采用具有一定</a:t>
            </a:r>
            <a:r>
              <a:rPr lang="zh-CN" altLang="en-US" sz="3200" smtClean="0">
                <a:solidFill>
                  <a:srgbClr val="0000FF"/>
                </a:solidFill>
              </a:rPr>
              <a:t>安全性</a:t>
            </a:r>
            <a:r>
              <a:rPr lang="zh-CN" altLang="en-US" sz="3200" smtClean="0"/>
              <a:t>的</a:t>
            </a:r>
            <a:r>
              <a:rPr lang="zh-CN" altLang="en-US" sz="3200" smtClean="0">
                <a:solidFill>
                  <a:srgbClr val="0000FF"/>
                </a:solidFill>
              </a:rPr>
              <a:t>硬件、软件</a:t>
            </a:r>
            <a:r>
              <a:rPr lang="zh-CN" altLang="en-US" sz="3200" smtClean="0"/>
              <a:t>来实现</a:t>
            </a:r>
            <a:r>
              <a:rPr lang="zh-CN" altLang="en-US" sz="3200" smtClean="0">
                <a:solidFill>
                  <a:srgbClr val="0000FF"/>
                </a:solidFill>
              </a:rPr>
              <a:t>对计算机系统及其所存数据的安全保护</a:t>
            </a:r>
            <a:r>
              <a:rPr lang="zh-CN" altLang="en-US" sz="3200" smtClean="0"/>
              <a:t>，当计算机系统受到无意或恶意的攻击时仍能保证系统正常运行，保证系统内的数据不增加、不丢失、不泄露。</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70659" name="Rectangle 2"/>
          <p:cNvSpPr>
            <a:spLocks noGrp="1" noChangeArrowheads="1"/>
          </p:cNvSpPr>
          <p:nvPr>
            <p:ph type="title" idx="4294967295"/>
          </p:nvPr>
        </p:nvSpPr>
        <p:spPr/>
        <p:txBody>
          <a:bodyPr/>
          <a:lstStyle/>
          <a:p>
            <a:pPr eaLnBrk="1" hangingPunct="1"/>
            <a:r>
              <a:rPr lang="en-US" altLang="zh-CN" sz="3600" smtClean="0"/>
              <a:t>4.2.4 </a:t>
            </a:r>
            <a:r>
              <a:rPr lang="zh-CN" altLang="en-US" sz="3600" smtClean="0"/>
              <a:t>授权：授予与回收</a:t>
            </a:r>
          </a:p>
        </p:txBody>
      </p:sp>
      <p:sp>
        <p:nvSpPr>
          <p:cNvPr id="70660" name="Rectangle 3"/>
          <p:cNvSpPr>
            <a:spLocks noGrp="1" noChangeArrowheads="1"/>
          </p:cNvSpPr>
          <p:nvPr>
            <p:ph type="body" idx="4294967295"/>
          </p:nvPr>
        </p:nvSpPr>
        <p:spPr>
          <a:xfrm>
            <a:off x="611188" y="1098550"/>
            <a:ext cx="8353425" cy="4813300"/>
          </a:xfrm>
        </p:spPr>
        <p:txBody>
          <a:bodyPr/>
          <a:lstStyle/>
          <a:p>
            <a:pPr algn="just" eaLnBrk="1" hangingPunct="1">
              <a:lnSpc>
                <a:spcPct val="110000"/>
              </a:lnSpc>
              <a:buFont typeface="Wingdings" pitchFamily="2" charset="2"/>
              <a:buNone/>
            </a:pPr>
            <a:r>
              <a:rPr lang="en-US" altLang="zh-CN" smtClean="0"/>
              <a:t>1.GRANT</a:t>
            </a:r>
          </a:p>
          <a:p>
            <a:pPr algn="just" eaLnBrk="1" hangingPunct="1">
              <a:lnSpc>
                <a:spcPct val="150000"/>
              </a:lnSpc>
            </a:pPr>
            <a:r>
              <a:rPr lang="en-US" altLang="zh-CN" sz="2400" smtClean="0"/>
              <a:t>GRANT</a:t>
            </a:r>
            <a:r>
              <a:rPr lang="zh-CN" altLang="en-US" sz="2400" smtClean="0"/>
              <a:t>语句的一般格式：</a:t>
            </a:r>
          </a:p>
          <a:p>
            <a:pPr algn="just" eaLnBrk="1" hangingPunct="1">
              <a:lnSpc>
                <a:spcPct val="150000"/>
              </a:lnSpc>
              <a:buFont typeface="Wingdings" pitchFamily="2" charset="2"/>
              <a:buNone/>
            </a:pPr>
            <a:r>
              <a:rPr lang="zh-CN" altLang="en-US" sz="2400" smtClean="0"/>
              <a:t>       </a:t>
            </a:r>
            <a:r>
              <a:rPr lang="en-US" altLang="zh-CN" sz="2400" smtClean="0"/>
              <a:t>GRANT &lt;</a:t>
            </a:r>
            <a:r>
              <a:rPr lang="zh-CN" altLang="en-US" sz="2400" smtClean="0"/>
              <a:t>权限</a:t>
            </a:r>
            <a:r>
              <a:rPr lang="en-US" altLang="zh-CN" sz="2400" smtClean="0"/>
              <a:t>&gt;[,&lt;</a:t>
            </a:r>
            <a:r>
              <a:rPr lang="zh-CN" altLang="en-US" sz="2400" smtClean="0"/>
              <a:t>权限</a:t>
            </a:r>
            <a:r>
              <a:rPr lang="en-US" altLang="zh-CN" sz="2400" smtClean="0"/>
              <a:t>&gt;]... </a:t>
            </a:r>
          </a:p>
          <a:p>
            <a:pPr algn="just" eaLnBrk="1" hangingPunct="1">
              <a:lnSpc>
                <a:spcPct val="150000"/>
              </a:lnSpc>
              <a:buFont typeface="Wingdings" pitchFamily="2" charset="2"/>
              <a:buNone/>
            </a:pPr>
            <a:r>
              <a:rPr lang="en-US" altLang="zh-CN" sz="2400" smtClean="0"/>
              <a:t>       ON &lt;</a:t>
            </a:r>
            <a:r>
              <a:rPr lang="zh-CN" altLang="en-US" sz="2400" smtClean="0"/>
              <a:t>对象类型</a:t>
            </a:r>
            <a:r>
              <a:rPr lang="en-US" altLang="zh-CN" sz="2400" smtClean="0"/>
              <a:t>&gt; &lt;</a:t>
            </a:r>
            <a:r>
              <a:rPr lang="zh-CN" altLang="en-US" sz="2400" smtClean="0"/>
              <a:t>对象名</a:t>
            </a:r>
            <a:r>
              <a:rPr lang="en-US" altLang="zh-CN" sz="2400" smtClean="0"/>
              <a:t>&gt;[,&lt;</a:t>
            </a:r>
            <a:r>
              <a:rPr lang="zh-CN" altLang="en-US" sz="2400" smtClean="0"/>
              <a:t>对象类型</a:t>
            </a:r>
            <a:r>
              <a:rPr lang="en-US" altLang="zh-CN" sz="2400" smtClean="0"/>
              <a:t>&gt; &lt;</a:t>
            </a:r>
            <a:r>
              <a:rPr lang="zh-CN" altLang="en-US" sz="2400" smtClean="0"/>
              <a:t>对象名</a:t>
            </a:r>
            <a:r>
              <a:rPr lang="en-US" altLang="zh-CN" sz="2400" smtClean="0"/>
              <a:t>&gt;]…</a:t>
            </a:r>
          </a:p>
          <a:p>
            <a:pPr algn="just" eaLnBrk="1" hangingPunct="1">
              <a:lnSpc>
                <a:spcPct val="150000"/>
              </a:lnSpc>
              <a:buFont typeface="Wingdings" pitchFamily="2" charset="2"/>
              <a:buNone/>
            </a:pPr>
            <a:r>
              <a:rPr lang="en-US" altLang="zh-CN" sz="2400" smtClean="0"/>
              <a:t>       TO &lt;</a:t>
            </a:r>
            <a:r>
              <a:rPr lang="zh-CN" altLang="en-US" sz="2400" smtClean="0"/>
              <a:t>用户</a:t>
            </a:r>
            <a:r>
              <a:rPr lang="en-US" altLang="zh-CN" sz="2400" smtClean="0"/>
              <a:t>&gt;[,&lt;</a:t>
            </a:r>
            <a:r>
              <a:rPr lang="zh-CN" altLang="en-US" sz="2400" smtClean="0"/>
              <a:t>用户</a:t>
            </a:r>
            <a:r>
              <a:rPr lang="en-US" altLang="zh-CN" sz="2400" smtClean="0"/>
              <a:t>&gt;]...</a:t>
            </a:r>
          </a:p>
          <a:p>
            <a:pPr algn="just" eaLnBrk="1" hangingPunct="1">
              <a:lnSpc>
                <a:spcPct val="150000"/>
              </a:lnSpc>
              <a:buFont typeface="Wingdings" pitchFamily="2" charset="2"/>
              <a:buNone/>
            </a:pPr>
            <a:r>
              <a:rPr lang="en-US" altLang="zh-CN" sz="2400" smtClean="0"/>
              <a:t>       [WITH GRANT OPTION];</a:t>
            </a:r>
          </a:p>
          <a:p>
            <a:pPr algn="just" eaLnBrk="1" hangingPunct="1">
              <a:lnSpc>
                <a:spcPct val="150000"/>
              </a:lnSpc>
            </a:pPr>
            <a:r>
              <a:rPr lang="zh-CN" altLang="en-US" sz="2400" smtClean="0"/>
              <a:t>语义：将对指定操作对象的指定操作权限授予指定的用户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71683" name="Rectangle 2"/>
          <p:cNvSpPr>
            <a:spLocks noGrp="1" noChangeArrowheads="1"/>
          </p:cNvSpPr>
          <p:nvPr>
            <p:ph type="title" idx="4294967295"/>
          </p:nvPr>
        </p:nvSpPr>
        <p:spPr/>
        <p:txBody>
          <a:bodyPr/>
          <a:lstStyle/>
          <a:p>
            <a:pPr eaLnBrk="1" hangingPunct="1"/>
            <a:r>
              <a:rPr lang="en-US" altLang="zh-CN" sz="3600" smtClean="0"/>
              <a:t>GRANT</a:t>
            </a:r>
            <a:r>
              <a:rPr lang="zh-CN" altLang="en-US" sz="3600" smtClean="0"/>
              <a:t>（续）</a:t>
            </a:r>
          </a:p>
        </p:txBody>
      </p:sp>
      <p:sp>
        <p:nvSpPr>
          <p:cNvPr id="71684" name="Rectangle 3"/>
          <p:cNvSpPr>
            <a:spLocks noGrp="1" noChangeArrowheads="1"/>
          </p:cNvSpPr>
          <p:nvPr>
            <p:ph type="body" idx="4294967295"/>
          </p:nvPr>
        </p:nvSpPr>
        <p:spPr>
          <a:xfrm>
            <a:off x="457200" y="1098550"/>
            <a:ext cx="8229600" cy="5095875"/>
          </a:xfrm>
        </p:spPr>
        <p:txBody>
          <a:bodyPr/>
          <a:lstStyle/>
          <a:p>
            <a:pPr lvl="1" eaLnBrk="1" hangingPunct="1">
              <a:lnSpc>
                <a:spcPct val="60000"/>
              </a:lnSpc>
              <a:spcBef>
                <a:spcPct val="60000"/>
              </a:spcBef>
            </a:pPr>
            <a:endParaRPr lang="en-US" altLang="zh-CN" sz="2600" smtClean="0"/>
          </a:p>
          <a:p>
            <a:pPr lvl="1" eaLnBrk="1" hangingPunct="1">
              <a:lnSpc>
                <a:spcPct val="150000"/>
              </a:lnSpc>
              <a:spcBef>
                <a:spcPct val="0"/>
              </a:spcBef>
            </a:pPr>
            <a:r>
              <a:rPr lang="zh-CN" altLang="en-US" sz="2800" smtClean="0"/>
              <a:t>发出</a:t>
            </a:r>
            <a:r>
              <a:rPr lang="en-US" altLang="zh-CN" sz="2800" smtClean="0"/>
              <a:t>GRANT</a:t>
            </a:r>
            <a:r>
              <a:rPr lang="zh-CN" altLang="en-US" sz="2800" smtClean="0"/>
              <a:t>：</a:t>
            </a:r>
          </a:p>
          <a:p>
            <a:pPr lvl="2" eaLnBrk="1" hangingPunct="1">
              <a:lnSpc>
                <a:spcPct val="150000"/>
              </a:lnSpc>
              <a:spcBef>
                <a:spcPct val="0"/>
              </a:spcBef>
              <a:buSzPct val="87000"/>
              <a:buFont typeface="Wingdings" pitchFamily="2" charset="2"/>
              <a:buChar char="l"/>
            </a:pPr>
            <a:r>
              <a:rPr lang="zh-CN" altLang="en-US" sz="2200" smtClean="0"/>
              <a:t>数据库管理员</a:t>
            </a:r>
            <a:endParaRPr lang="en-US" altLang="zh-CN" sz="2200" smtClean="0"/>
          </a:p>
          <a:p>
            <a:pPr lvl="2" eaLnBrk="1" hangingPunct="1">
              <a:lnSpc>
                <a:spcPct val="150000"/>
              </a:lnSpc>
              <a:spcBef>
                <a:spcPct val="0"/>
              </a:spcBef>
              <a:buSzPct val="87000"/>
              <a:buFont typeface="Wingdings" pitchFamily="2" charset="2"/>
              <a:buChar char="l"/>
            </a:pPr>
            <a:r>
              <a:rPr lang="zh-CN" altLang="en-US" sz="2200" smtClean="0"/>
              <a:t>数据库对象创建者（即属主</a:t>
            </a:r>
            <a:r>
              <a:rPr lang="en-US" altLang="zh-CN" sz="2200" smtClean="0"/>
              <a:t>Owner</a:t>
            </a:r>
            <a:r>
              <a:rPr lang="zh-CN" altLang="en-US" sz="2200" smtClean="0"/>
              <a:t>）</a:t>
            </a:r>
          </a:p>
          <a:p>
            <a:pPr lvl="2" eaLnBrk="1" hangingPunct="1">
              <a:lnSpc>
                <a:spcPct val="150000"/>
              </a:lnSpc>
              <a:spcBef>
                <a:spcPct val="0"/>
              </a:spcBef>
              <a:buSzPct val="87000"/>
              <a:buFont typeface="Wingdings" pitchFamily="2" charset="2"/>
              <a:buChar char="l"/>
            </a:pPr>
            <a:r>
              <a:rPr lang="zh-CN" altLang="en-US" sz="2200" smtClean="0"/>
              <a:t>拥有该权限的用户</a:t>
            </a:r>
          </a:p>
          <a:p>
            <a:pPr lvl="1" eaLnBrk="1" hangingPunct="1">
              <a:lnSpc>
                <a:spcPct val="150000"/>
              </a:lnSpc>
              <a:spcBef>
                <a:spcPct val="0"/>
              </a:spcBef>
            </a:pPr>
            <a:r>
              <a:rPr lang="zh-CN" altLang="en-US" sz="2800" smtClean="0"/>
              <a:t>按受权限的用户 </a:t>
            </a:r>
          </a:p>
          <a:p>
            <a:pPr lvl="2" eaLnBrk="1" hangingPunct="1">
              <a:lnSpc>
                <a:spcPct val="150000"/>
              </a:lnSpc>
              <a:spcBef>
                <a:spcPct val="0"/>
              </a:spcBef>
              <a:buSzPct val="87000"/>
              <a:buFont typeface="Wingdings" pitchFamily="2" charset="2"/>
              <a:buChar char="l"/>
            </a:pPr>
            <a:r>
              <a:rPr lang="zh-CN" altLang="en-US" sz="2200" smtClean="0"/>
              <a:t>一个或多个具体用户</a:t>
            </a:r>
          </a:p>
          <a:p>
            <a:pPr lvl="2" eaLnBrk="1" hangingPunct="1">
              <a:lnSpc>
                <a:spcPct val="150000"/>
              </a:lnSpc>
              <a:spcBef>
                <a:spcPct val="0"/>
              </a:spcBef>
              <a:buSzPct val="87000"/>
              <a:buFont typeface="Wingdings" pitchFamily="2" charset="2"/>
              <a:buChar char="l"/>
            </a:pPr>
            <a:r>
              <a:rPr lang="en-US" altLang="zh-CN" sz="2200" smtClean="0"/>
              <a:t>PUBLIC</a:t>
            </a:r>
            <a:r>
              <a:rPr lang="zh-CN" altLang="en-US" sz="2200" smtClean="0"/>
              <a:t>（即全体用户）  </a:t>
            </a:r>
          </a:p>
          <a:p>
            <a:pPr algn="just" eaLnBrk="1" hangingPunct="1">
              <a:lnSpc>
                <a:spcPct val="110000"/>
              </a:lnSpc>
            </a:pPr>
            <a:endParaRPr lang="zh-CN" altLang="en-US" sz="2600" smtClean="0"/>
          </a:p>
          <a:p>
            <a:pPr eaLnBrk="1" hangingPunct="1"/>
            <a:endParaRPr lang="en-US" altLang="zh-CN"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72707" name="Rectangle 2"/>
          <p:cNvSpPr>
            <a:spLocks noGrp="1" noChangeArrowheads="1"/>
          </p:cNvSpPr>
          <p:nvPr>
            <p:ph type="title" idx="4294967295"/>
          </p:nvPr>
        </p:nvSpPr>
        <p:spPr/>
        <p:txBody>
          <a:bodyPr/>
          <a:lstStyle/>
          <a:p>
            <a:pPr eaLnBrk="1" hangingPunct="1"/>
            <a:r>
              <a:rPr lang="en-US" altLang="zh-CN" sz="3600" smtClean="0"/>
              <a:t>WITH GRANT OPTION</a:t>
            </a:r>
            <a:r>
              <a:rPr lang="zh-CN" altLang="en-US" sz="3600" smtClean="0"/>
              <a:t>子句</a:t>
            </a:r>
          </a:p>
        </p:txBody>
      </p:sp>
      <p:sp>
        <p:nvSpPr>
          <p:cNvPr id="72708" name="Rectangle 3"/>
          <p:cNvSpPr>
            <a:spLocks noGrp="1" noChangeArrowheads="1"/>
          </p:cNvSpPr>
          <p:nvPr>
            <p:ph type="body" idx="4294967295"/>
          </p:nvPr>
        </p:nvSpPr>
        <p:spPr>
          <a:xfrm>
            <a:off x="611188" y="1339850"/>
            <a:ext cx="7772400" cy="4443413"/>
          </a:xfrm>
        </p:spPr>
        <p:txBody>
          <a:bodyPr/>
          <a:lstStyle/>
          <a:p>
            <a:pPr eaLnBrk="1" hangingPunct="1">
              <a:lnSpc>
                <a:spcPct val="120000"/>
              </a:lnSpc>
            </a:pPr>
            <a:r>
              <a:rPr lang="en-US" altLang="zh-CN" smtClean="0"/>
              <a:t>WITH GRANT OPTION</a:t>
            </a:r>
            <a:r>
              <a:rPr lang="zh-CN" altLang="en-US" smtClean="0"/>
              <a:t>子句</a:t>
            </a:r>
            <a:r>
              <a:rPr lang="en-US" altLang="zh-CN" smtClean="0"/>
              <a:t>:</a:t>
            </a:r>
          </a:p>
          <a:p>
            <a:pPr lvl="1" eaLnBrk="1" hangingPunct="1">
              <a:lnSpc>
                <a:spcPct val="120000"/>
              </a:lnSpc>
            </a:pPr>
            <a:r>
              <a:rPr lang="zh-CN" altLang="en-US" smtClean="0"/>
              <a:t>指定：可以</a:t>
            </a:r>
            <a:r>
              <a:rPr lang="zh-CN" altLang="en-US" smtClean="0">
                <a:solidFill>
                  <a:srgbClr val="E02920"/>
                </a:solidFill>
              </a:rPr>
              <a:t>再授予</a:t>
            </a:r>
          </a:p>
          <a:p>
            <a:pPr lvl="1" eaLnBrk="1" hangingPunct="1">
              <a:lnSpc>
                <a:spcPct val="120000"/>
              </a:lnSpc>
            </a:pPr>
            <a:r>
              <a:rPr lang="zh-CN" altLang="en-US" smtClean="0"/>
              <a:t>没有指定：</a:t>
            </a:r>
            <a:r>
              <a:rPr lang="zh-CN" altLang="en-US" smtClean="0">
                <a:solidFill>
                  <a:srgbClr val="E02920"/>
                </a:solidFill>
              </a:rPr>
              <a:t>不能传播</a:t>
            </a:r>
          </a:p>
          <a:p>
            <a:pPr lvl="1" eaLnBrk="1" hangingPunct="1">
              <a:lnSpc>
                <a:spcPct val="120000"/>
              </a:lnSpc>
            </a:pPr>
            <a:endParaRPr lang="zh-CN" altLang="en-US" sz="2000" smtClean="0"/>
          </a:p>
          <a:p>
            <a:pPr eaLnBrk="1" hangingPunct="1">
              <a:lnSpc>
                <a:spcPct val="120000"/>
              </a:lnSpc>
            </a:pPr>
            <a:r>
              <a:rPr lang="zh-CN" altLang="en-US" smtClean="0"/>
              <a:t>不允许循环授权</a:t>
            </a:r>
          </a:p>
        </p:txBody>
      </p:sp>
      <p:pic>
        <p:nvPicPr>
          <p:cNvPr id="72709" name="Picture 4" descr="43"/>
          <p:cNvPicPr>
            <a:picLocks noChangeAspect="1" noChangeArrowheads="1"/>
          </p:cNvPicPr>
          <p:nvPr/>
        </p:nvPicPr>
        <p:blipFill>
          <a:blip r:embed="rId2"/>
          <a:srcRect/>
          <a:stretch>
            <a:fillRect/>
          </a:stretch>
        </p:blipFill>
        <p:spPr bwMode="auto">
          <a:xfrm>
            <a:off x="2484438" y="4437063"/>
            <a:ext cx="3744912" cy="865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73731" name="Rectangle 2"/>
          <p:cNvSpPr>
            <a:spLocks noGrp="1" noChangeArrowheads="1"/>
          </p:cNvSpPr>
          <p:nvPr>
            <p:ph type="title" idx="4294967295"/>
          </p:nvPr>
        </p:nvSpPr>
        <p:spPr/>
        <p:txBody>
          <a:bodyPr/>
          <a:lstStyle/>
          <a:p>
            <a:pPr eaLnBrk="1" hangingPunct="1"/>
            <a:r>
              <a:rPr lang="zh-CN" altLang="zh-CN" sz="3600" smtClean="0"/>
              <a:t>例题</a:t>
            </a:r>
          </a:p>
        </p:txBody>
      </p:sp>
      <p:sp>
        <p:nvSpPr>
          <p:cNvPr id="73732" name="Rectangle 3"/>
          <p:cNvSpPr>
            <a:spLocks noGrp="1" noChangeArrowheads="1"/>
          </p:cNvSpPr>
          <p:nvPr>
            <p:ph type="body" idx="4294967295"/>
          </p:nvPr>
        </p:nvSpPr>
        <p:spPr/>
        <p:txBody>
          <a:bodyPr/>
          <a:lstStyle/>
          <a:p>
            <a:pPr algn="just" eaLnBrk="1" hangingPunct="1">
              <a:buFont typeface="Wingdings" pitchFamily="2" charset="2"/>
              <a:buNone/>
            </a:pPr>
            <a:r>
              <a:rPr lang="en-US" altLang="zh-CN" smtClean="0">
                <a:latin typeface="宋体" pitchFamily="2" charset="-122"/>
              </a:rPr>
              <a:t> </a:t>
            </a:r>
            <a:r>
              <a:rPr lang="en-US" altLang="zh-CN" smtClean="0"/>
              <a:t>[</a:t>
            </a:r>
            <a:r>
              <a:rPr lang="zh-CN" altLang="en-US" smtClean="0">
                <a:latin typeface="宋体" pitchFamily="2" charset="-122"/>
              </a:rPr>
              <a:t>例</a:t>
            </a:r>
            <a:r>
              <a:rPr lang="zh-CN" altLang="en-US" smtClean="0">
                <a:ea typeface="Arial Unicode MS" pitchFamily="34" charset="-122"/>
                <a:cs typeface="Arial Unicode MS" pitchFamily="34" charset="-122"/>
              </a:rPr>
              <a:t>4.1</a:t>
            </a:r>
            <a:r>
              <a:rPr lang="en-US" altLang="zh-CN" smtClean="0"/>
              <a:t>]</a:t>
            </a:r>
            <a:r>
              <a:rPr lang="en-US" altLang="zh-CN" smtClean="0">
                <a:latin typeface="宋体" pitchFamily="2" charset="-122"/>
              </a:rPr>
              <a:t> </a:t>
            </a:r>
            <a:r>
              <a:rPr lang="zh-CN" altLang="en-US" smtClean="0">
                <a:latin typeface="宋体" pitchFamily="2" charset="-122"/>
              </a:rPr>
              <a:t>把查询</a:t>
            </a:r>
            <a:r>
              <a:rPr lang="en-US" altLang="zh-CN" smtClean="0"/>
              <a:t>Student</a:t>
            </a:r>
            <a:r>
              <a:rPr lang="zh-CN" altLang="en-US" smtClean="0">
                <a:latin typeface="宋体" pitchFamily="2" charset="-122"/>
              </a:rPr>
              <a:t>表权限授给用户</a:t>
            </a:r>
            <a:r>
              <a:rPr lang="en-US" altLang="zh-CN" smtClean="0"/>
              <a:t>U1</a:t>
            </a:r>
          </a:p>
          <a:p>
            <a:pPr algn="just" eaLnBrk="1" hangingPunct="1">
              <a:buFont typeface="Wingdings" pitchFamily="2" charset="2"/>
              <a:buNone/>
            </a:pPr>
            <a:endParaRPr lang="en-US" altLang="zh-CN" smtClean="0">
              <a:latin typeface="宋体" pitchFamily="2" charset="-122"/>
            </a:endParaRPr>
          </a:p>
          <a:p>
            <a:pPr algn="just" eaLnBrk="1" hangingPunct="1">
              <a:buFont typeface="Wingdings" pitchFamily="2" charset="2"/>
              <a:buNone/>
            </a:pPr>
            <a:r>
              <a:rPr lang="en-US" altLang="zh-CN" smtClean="0"/>
              <a:t>      GRANT   SELECT </a:t>
            </a:r>
          </a:p>
          <a:p>
            <a:pPr algn="just" eaLnBrk="1" hangingPunct="1">
              <a:buFont typeface="Wingdings" pitchFamily="2" charset="2"/>
              <a:buNone/>
            </a:pPr>
            <a:r>
              <a:rPr lang="en-US" altLang="zh-CN" smtClean="0"/>
              <a:t>      ON   TABLE   Student </a:t>
            </a:r>
          </a:p>
          <a:p>
            <a:pPr algn="just" eaLnBrk="1" hangingPunct="1">
              <a:buFont typeface="Wingdings" pitchFamily="2" charset="2"/>
              <a:buNone/>
            </a:pPr>
            <a:r>
              <a:rPr lang="en-US" altLang="zh-CN" smtClean="0"/>
              <a:t>      TO   U1;</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74755" name="Rectangle 2"/>
          <p:cNvSpPr>
            <a:spLocks noGrp="1" noChangeArrowheads="1"/>
          </p:cNvSpPr>
          <p:nvPr>
            <p:ph type="title" idx="4294967295"/>
          </p:nvPr>
        </p:nvSpPr>
        <p:spPr/>
        <p:txBody>
          <a:bodyPr/>
          <a:lstStyle/>
          <a:p>
            <a:pPr eaLnBrk="1" hangingPunct="1"/>
            <a:r>
              <a:rPr lang="zh-CN" altLang="zh-CN" sz="3600" smtClean="0"/>
              <a:t>例题（续）</a:t>
            </a:r>
          </a:p>
        </p:txBody>
      </p:sp>
      <p:sp>
        <p:nvSpPr>
          <p:cNvPr id="74756" name="Rectangle 3"/>
          <p:cNvSpPr>
            <a:spLocks noGrp="1" noChangeArrowheads="1"/>
          </p:cNvSpPr>
          <p:nvPr>
            <p:ph type="body" idx="4294967295"/>
          </p:nvPr>
        </p:nvSpPr>
        <p:spPr/>
        <p:txBody>
          <a:bodyPr/>
          <a:lstStyle/>
          <a:p>
            <a:pPr algn="just" eaLnBrk="1" hangingPunct="1">
              <a:buFont typeface="Wingdings" pitchFamily="2" charset="2"/>
              <a:buNone/>
            </a:pPr>
            <a:r>
              <a:rPr lang="en-US" altLang="zh-CN" smtClean="0"/>
              <a:t>[</a:t>
            </a:r>
            <a:r>
              <a:rPr lang="zh-CN" altLang="en-US" smtClean="0"/>
              <a:t>例4.</a:t>
            </a:r>
            <a:r>
              <a:rPr lang="en-US" altLang="zh-CN" smtClean="0"/>
              <a:t>2] </a:t>
            </a:r>
            <a:r>
              <a:rPr lang="zh-CN" altLang="en-US" smtClean="0"/>
              <a:t>把对</a:t>
            </a:r>
            <a:r>
              <a:rPr lang="en-US" altLang="zh-CN" smtClean="0"/>
              <a:t>Student</a:t>
            </a:r>
            <a:r>
              <a:rPr lang="zh-CN" altLang="en-US" smtClean="0"/>
              <a:t>表和</a:t>
            </a:r>
            <a:r>
              <a:rPr lang="en-US" altLang="zh-CN" smtClean="0"/>
              <a:t>Course</a:t>
            </a:r>
            <a:r>
              <a:rPr lang="zh-CN" altLang="en-US" smtClean="0"/>
              <a:t>表的全部权限授予用户</a:t>
            </a:r>
            <a:r>
              <a:rPr lang="en-US" altLang="zh-CN" smtClean="0"/>
              <a:t>U2</a:t>
            </a:r>
            <a:r>
              <a:rPr lang="zh-CN" altLang="en-US" smtClean="0"/>
              <a:t>和</a:t>
            </a:r>
            <a:r>
              <a:rPr lang="en-US" altLang="zh-CN" smtClean="0"/>
              <a:t>U3</a:t>
            </a:r>
          </a:p>
          <a:p>
            <a:pPr algn="just" eaLnBrk="1" hangingPunct="1">
              <a:buFont typeface="Wingdings" pitchFamily="2" charset="2"/>
              <a:buNone/>
            </a:pPr>
            <a:endParaRPr lang="en-US" altLang="zh-CN" smtClean="0"/>
          </a:p>
          <a:p>
            <a:pPr algn="just" eaLnBrk="1" hangingPunct="1">
              <a:buFont typeface="Wingdings" pitchFamily="2" charset="2"/>
              <a:buNone/>
            </a:pPr>
            <a:r>
              <a:rPr lang="en-US" altLang="zh-CN" smtClean="0"/>
              <a:t>      GRANT </a:t>
            </a:r>
            <a:r>
              <a:rPr lang="en-US" altLang="zh-CN" smtClean="0">
                <a:solidFill>
                  <a:srgbClr val="E02920"/>
                </a:solidFill>
              </a:rPr>
              <a:t>ALL PRIVILIGES</a:t>
            </a:r>
            <a:r>
              <a:rPr lang="en-US" altLang="zh-CN" smtClean="0"/>
              <a:t> </a:t>
            </a:r>
          </a:p>
          <a:p>
            <a:pPr algn="just" eaLnBrk="1" hangingPunct="1">
              <a:buFont typeface="Wingdings" pitchFamily="2" charset="2"/>
              <a:buNone/>
            </a:pPr>
            <a:r>
              <a:rPr lang="en-US" altLang="zh-CN" smtClean="0"/>
              <a:t>      ON TABLE Student,Course </a:t>
            </a:r>
          </a:p>
          <a:p>
            <a:pPr algn="just" eaLnBrk="1" hangingPunct="1">
              <a:buFont typeface="Wingdings" pitchFamily="2" charset="2"/>
              <a:buNone/>
            </a:pPr>
            <a:r>
              <a:rPr lang="en-US" altLang="zh-CN" smtClean="0"/>
              <a:t>      TO U2,U3;</a:t>
            </a:r>
          </a:p>
          <a:p>
            <a:pPr eaLnBrk="1" hangingPunct="1"/>
            <a:endParaRPr lang="en-US" altLang="zh-CN"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75779" name="Rectangle 2"/>
          <p:cNvSpPr>
            <a:spLocks noGrp="1" noChangeArrowheads="1"/>
          </p:cNvSpPr>
          <p:nvPr>
            <p:ph type="title" idx="4294967295"/>
          </p:nvPr>
        </p:nvSpPr>
        <p:spPr/>
        <p:txBody>
          <a:bodyPr/>
          <a:lstStyle/>
          <a:p>
            <a:pPr eaLnBrk="1" hangingPunct="1"/>
            <a:r>
              <a:rPr lang="zh-CN" altLang="zh-CN" sz="3600" smtClean="0"/>
              <a:t>例题（续）</a:t>
            </a:r>
          </a:p>
        </p:txBody>
      </p:sp>
      <p:sp>
        <p:nvSpPr>
          <p:cNvPr id="75780" name="Rectangle 3"/>
          <p:cNvSpPr>
            <a:spLocks noGrp="1" noChangeArrowheads="1"/>
          </p:cNvSpPr>
          <p:nvPr>
            <p:ph type="body" idx="4294967295"/>
          </p:nvPr>
        </p:nvSpPr>
        <p:spPr/>
        <p:txBody>
          <a:bodyPr/>
          <a:lstStyle/>
          <a:p>
            <a:pPr algn="just" eaLnBrk="1" hangingPunct="1">
              <a:buFont typeface="Wingdings" pitchFamily="2" charset="2"/>
              <a:buNone/>
            </a:pPr>
            <a:r>
              <a:rPr lang="en-US" altLang="zh-CN" smtClean="0"/>
              <a:t>[</a:t>
            </a:r>
            <a:r>
              <a:rPr lang="zh-CN" altLang="en-US" smtClean="0"/>
              <a:t>例4.</a:t>
            </a:r>
            <a:r>
              <a:rPr lang="en-US" altLang="zh-CN" smtClean="0"/>
              <a:t>3] </a:t>
            </a:r>
            <a:r>
              <a:rPr lang="zh-CN" altLang="en-US" smtClean="0"/>
              <a:t>把对表</a:t>
            </a:r>
            <a:r>
              <a:rPr lang="en-US" altLang="zh-CN" smtClean="0"/>
              <a:t>SC</a:t>
            </a:r>
            <a:r>
              <a:rPr lang="zh-CN" altLang="en-US" smtClean="0"/>
              <a:t>的查询权限授予所有用户</a:t>
            </a:r>
          </a:p>
          <a:p>
            <a:pPr algn="just" eaLnBrk="1" hangingPunct="1">
              <a:buFont typeface="Wingdings" pitchFamily="2" charset="2"/>
              <a:buNone/>
            </a:pPr>
            <a:endParaRPr lang="zh-CN" altLang="en-US" smtClean="0"/>
          </a:p>
          <a:p>
            <a:pPr algn="just" eaLnBrk="1" hangingPunct="1">
              <a:lnSpc>
                <a:spcPct val="120000"/>
              </a:lnSpc>
              <a:buFont typeface="Wingdings" pitchFamily="2" charset="2"/>
              <a:buNone/>
            </a:pPr>
            <a:r>
              <a:rPr lang="zh-CN" altLang="en-US" smtClean="0"/>
              <a:t>     </a:t>
            </a:r>
            <a:r>
              <a:rPr lang="en-US" altLang="zh-CN" smtClean="0"/>
              <a:t>GRANT SELECT </a:t>
            </a:r>
          </a:p>
          <a:p>
            <a:pPr algn="just" eaLnBrk="1" hangingPunct="1">
              <a:lnSpc>
                <a:spcPct val="120000"/>
              </a:lnSpc>
              <a:buFont typeface="Wingdings" pitchFamily="2" charset="2"/>
              <a:buNone/>
            </a:pPr>
            <a:r>
              <a:rPr lang="en-US" altLang="zh-CN" smtClean="0"/>
              <a:t>     ON TABLE SC </a:t>
            </a:r>
          </a:p>
          <a:p>
            <a:pPr algn="just" eaLnBrk="1" hangingPunct="1">
              <a:lnSpc>
                <a:spcPct val="120000"/>
              </a:lnSpc>
              <a:buFont typeface="Wingdings" pitchFamily="2" charset="2"/>
              <a:buNone/>
            </a:pPr>
            <a:r>
              <a:rPr lang="en-US" altLang="zh-CN" smtClean="0"/>
              <a:t>	  TO </a:t>
            </a:r>
            <a:r>
              <a:rPr lang="en-US" altLang="zh-CN" smtClean="0">
                <a:solidFill>
                  <a:srgbClr val="E02920"/>
                </a:solidFill>
              </a:rPr>
              <a:t>PUBLIC</a:t>
            </a:r>
            <a:r>
              <a:rPr lang="en-US" altLang="zh-CN" smtClean="0"/>
              <a:t>;</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76803" name="Rectangle 2"/>
          <p:cNvSpPr>
            <a:spLocks noGrp="1" noChangeArrowheads="1"/>
          </p:cNvSpPr>
          <p:nvPr>
            <p:ph type="title" idx="4294967295"/>
          </p:nvPr>
        </p:nvSpPr>
        <p:spPr/>
        <p:txBody>
          <a:bodyPr/>
          <a:lstStyle/>
          <a:p>
            <a:pPr eaLnBrk="1" hangingPunct="1"/>
            <a:r>
              <a:rPr lang="zh-CN" altLang="zh-CN" sz="3600" smtClean="0"/>
              <a:t>例题（续）</a:t>
            </a:r>
          </a:p>
        </p:txBody>
      </p:sp>
      <p:sp>
        <p:nvSpPr>
          <p:cNvPr id="76804" name="Rectangle 3"/>
          <p:cNvSpPr>
            <a:spLocks noGrp="1" noChangeArrowheads="1"/>
          </p:cNvSpPr>
          <p:nvPr>
            <p:ph type="body" idx="4294967295"/>
          </p:nvPr>
        </p:nvSpPr>
        <p:spPr>
          <a:xfrm>
            <a:off x="538163" y="1339850"/>
            <a:ext cx="8148637" cy="4778375"/>
          </a:xfrm>
        </p:spPr>
        <p:txBody>
          <a:bodyPr/>
          <a:lstStyle/>
          <a:p>
            <a:pPr algn="just" eaLnBrk="1" hangingPunct="1">
              <a:buFont typeface="Wingdings" pitchFamily="2" charset="2"/>
              <a:buNone/>
            </a:pPr>
            <a:r>
              <a:rPr lang="en-US" altLang="zh-CN" smtClean="0"/>
              <a:t>[</a:t>
            </a:r>
            <a:r>
              <a:rPr lang="zh-CN" altLang="en-US" smtClean="0"/>
              <a:t>例4.</a:t>
            </a:r>
            <a:r>
              <a:rPr lang="en-US" altLang="zh-CN" smtClean="0"/>
              <a:t>4] </a:t>
            </a:r>
            <a:r>
              <a:rPr lang="zh-CN" altLang="en-US" smtClean="0"/>
              <a:t>把查询</a:t>
            </a:r>
            <a:r>
              <a:rPr lang="en-US" altLang="zh-CN" smtClean="0"/>
              <a:t>Student</a:t>
            </a:r>
            <a:r>
              <a:rPr lang="zh-CN" altLang="en-US" smtClean="0"/>
              <a:t>表和修改学生学号的权限授给用户</a:t>
            </a:r>
            <a:r>
              <a:rPr lang="en-US" altLang="zh-CN" smtClean="0"/>
              <a:t>U4</a:t>
            </a:r>
          </a:p>
          <a:p>
            <a:pPr algn="just" eaLnBrk="1" hangingPunct="1">
              <a:buFont typeface="Wingdings" pitchFamily="2" charset="2"/>
              <a:buNone/>
            </a:pPr>
            <a:r>
              <a:rPr lang="zh-CN" altLang="en-US" sz="2000" smtClean="0"/>
              <a:t>　 </a:t>
            </a:r>
          </a:p>
          <a:p>
            <a:pPr algn="just" eaLnBrk="1" hangingPunct="1">
              <a:lnSpc>
                <a:spcPct val="120000"/>
              </a:lnSpc>
              <a:buFont typeface="Wingdings" pitchFamily="2" charset="2"/>
              <a:buNone/>
            </a:pPr>
            <a:r>
              <a:rPr lang="zh-CN" altLang="en-US" sz="2000" smtClean="0"/>
              <a:t>	  	</a:t>
            </a:r>
            <a:r>
              <a:rPr lang="en-US" altLang="zh-CN" smtClean="0"/>
              <a:t>GRANT </a:t>
            </a:r>
            <a:r>
              <a:rPr lang="en-US" altLang="zh-CN" smtClean="0">
                <a:solidFill>
                  <a:srgbClr val="E02920"/>
                </a:solidFill>
              </a:rPr>
              <a:t>UPDATE(Sno),</a:t>
            </a:r>
            <a:r>
              <a:rPr lang="en-US" altLang="zh-CN" smtClean="0"/>
              <a:t> SELECT </a:t>
            </a:r>
          </a:p>
          <a:p>
            <a:pPr algn="just" eaLnBrk="1" hangingPunct="1">
              <a:lnSpc>
                <a:spcPct val="120000"/>
              </a:lnSpc>
              <a:buFont typeface="Wingdings" pitchFamily="2" charset="2"/>
              <a:buNone/>
            </a:pPr>
            <a:r>
              <a:rPr lang="en-US" altLang="zh-CN" smtClean="0"/>
              <a:t>		ON TABLE Student </a:t>
            </a:r>
          </a:p>
          <a:p>
            <a:pPr algn="just" eaLnBrk="1" hangingPunct="1">
              <a:lnSpc>
                <a:spcPct val="120000"/>
              </a:lnSpc>
              <a:buFont typeface="Wingdings" pitchFamily="2" charset="2"/>
              <a:buNone/>
            </a:pPr>
            <a:r>
              <a:rPr lang="en-US" altLang="zh-CN" smtClean="0"/>
              <a:t>		TO U4;</a:t>
            </a:r>
          </a:p>
          <a:p>
            <a:pPr algn="just" eaLnBrk="1" hangingPunct="1">
              <a:buFont typeface="Wingdings" pitchFamily="2" charset="2"/>
              <a:buNone/>
            </a:pPr>
            <a:endParaRPr lang="en-US" altLang="zh-CN" smtClean="0"/>
          </a:p>
          <a:p>
            <a:pPr eaLnBrk="1" hangingPunct="1"/>
            <a:r>
              <a:rPr lang="zh-CN" altLang="en-US" smtClean="0"/>
              <a:t>对属性列的授权时必须明确指出相应属性列名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77827" name="Rectangle 2"/>
          <p:cNvSpPr>
            <a:spLocks noGrp="1" noChangeArrowheads="1"/>
          </p:cNvSpPr>
          <p:nvPr>
            <p:ph type="title" idx="4294967295"/>
          </p:nvPr>
        </p:nvSpPr>
        <p:spPr/>
        <p:txBody>
          <a:bodyPr/>
          <a:lstStyle/>
          <a:p>
            <a:pPr eaLnBrk="1" hangingPunct="1"/>
            <a:r>
              <a:rPr lang="zh-CN" altLang="zh-CN" sz="3600" smtClean="0"/>
              <a:t>例题（续）</a:t>
            </a:r>
          </a:p>
        </p:txBody>
      </p:sp>
      <p:sp>
        <p:nvSpPr>
          <p:cNvPr id="77828" name="Rectangle 3"/>
          <p:cNvSpPr>
            <a:spLocks noGrp="1" noChangeArrowheads="1"/>
          </p:cNvSpPr>
          <p:nvPr>
            <p:ph type="body" idx="4294967295"/>
          </p:nvPr>
        </p:nvSpPr>
        <p:spPr>
          <a:xfrm>
            <a:off x="395288" y="1125538"/>
            <a:ext cx="7772400" cy="4356100"/>
          </a:xfrm>
        </p:spPr>
        <p:txBody>
          <a:bodyPr/>
          <a:lstStyle/>
          <a:p>
            <a:pPr algn="just" eaLnBrk="1" hangingPunct="1">
              <a:lnSpc>
                <a:spcPct val="140000"/>
              </a:lnSpc>
              <a:buFont typeface="Wingdings" pitchFamily="2" charset="2"/>
              <a:buNone/>
            </a:pPr>
            <a:r>
              <a:rPr lang="en-US" altLang="zh-CN" smtClean="0">
                <a:latin typeface="宋体" pitchFamily="2" charset="-122"/>
              </a:rPr>
              <a:t> </a:t>
            </a:r>
            <a:r>
              <a:rPr lang="en-US" altLang="zh-CN" smtClean="0"/>
              <a:t>[</a:t>
            </a:r>
            <a:r>
              <a:rPr lang="zh-CN" altLang="en-US" smtClean="0"/>
              <a:t>例4.</a:t>
            </a:r>
            <a:r>
              <a:rPr lang="en-US" altLang="zh-CN" smtClean="0"/>
              <a:t>5] </a:t>
            </a:r>
            <a:r>
              <a:rPr lang="zh-CN" altLang="en-US" smtClean="0"/>
              <a:t>把对表</a:t>
            </a:r>
            <a:r>
              <a:rPr lang="en-US" altLang="zh-CN" smtClean="0"/>
              <a:t>SC</a:t>
            </a:r>
            <a:r>
              <a:rPr lang="zh-CN" altLang="en-US" smtClean="0"/>
              <a:t>的</a:t>
            </a:r>
            <a:r>
              <a:rPr lang="en-US" altLang="zh-CN" smtClean="0"/>
              <a:t>INSERT</a:t>
            </a:r>
            <a:r>
              <a:rPr lang="zh-CN" altLang="en-US" smtClean="0"/>
              <a:t>权限授予</a:t>
            </a:r>
            <a:r>
              <a:rPr lang="en-US" altLang="zh-CN" smtClean="0"/>
              <a:t>U5</a:t>
            </a:r>
            <a:r>
              <a:rPr lang="zh-CN" altLang="en-US" smtClean="0"/>
              <a:t>用户，并允许他再将此权限授予其他用户</a:t>
            </a:r>
          </a:p>
          <a:p>
            <a:pPr algn="just" eaLnBrk="1" hangingPunct="1">
              <a:buFont typeface="Wingdings" pitchFamily="2" charset="2"/>
              <a:buNone/>
            </a:pPr>
            <a:r>
              <a:rPr lang="zh-CN" altLang="en-US" smtClean="0"/>
              <a:t>     </a:t>
            </a:r>
          </a:p>
          <a:p>
            <a:pPr algn="just" eaLnBrk="1" hangingPunct="1">
              <a:lnSpc>
                <a:spcPct val="120000"/>
              </a:lnSpc>
              <a:buFont typeface="Wingdings" pitchFamily="2" charset="2"/>
              <a:buNone/>
            </a:pPr>
            <a:r>
              <a:rPr lang="zh-CN" altLang="en-US" smtClean="0"/>
              <a:t>    </a:t>
            </a:r>
            <a:r>
              <a:rPr lang="en-US" altLang="zh-CN" smtClean="0"/>
              <a:t>GRANT INSERT </a:t>
            </a:r>
          </a:p>
          <a:p>
            <a:pPr algn="just" eaLnBrk="1" hangingPunct="1">
              <a:lnSpc>
                <a:spcPct val="120000"/>
              </a:lnSpc>
              <a:buFont typeface="Wingdings" pitchFamily="2" charset="2"/>
              <a:buNone/>
            </a:pPr>
            <a:r>
              <a:rPr lang="en-US" altLang="zh-CN" smtClean="0"/>
              <a:t>    ON TABLE SC </a:t>
            </a:r>
          </a:p>
          <a:p>
            <a:pPr algn="just" eaLnBrk="1" hangingPunct="1">
              <a:lnSpc>
                <a:spcPct val="120000"/>
              </a:lnSpc>
              <a:buFont typeface="Wingdings" pitchFamily="2" charset="2"/>
              <a:buNone/>
            </a:pPr>
            <a:r>
              <a:rPr lang="en-US" altLang="zh-CN" smtClean="0"/>
              <a:t>    TO U5</a:t>
            </a:r>
          </a:p>
          <a:p>
            <a:pPr algn="just" eaLnBrk="1" hangingPunct="1">
              <a:lnSpc>
                <a:spcPct val="120000"/>
              </a:lnSpc>
              <a:buFont typeface="Wingdings" pitchFamily="2" charset="2"/>
              <a:buNone/>
            </a:pPr>
            <a:r>
              <a:rPr lang="en-US" altLang="zh-CN" smtClean="0"/>
              <a:t>    </a:t>
            </a:r>
            <a:r>
              <a:rPr lang="en-US" altLang="zh-CN" smtClean="0">
                <a:solidFill>
                  <a:srgbClr val="E02920"/>
                </a:solidFill>
              </a:rPr>
              <a:t>WITH GRANT OPTION</a:t>
            </a:r>
            <a:r>
              <a:rPr lang="en-US" altLang="zh-CN" smtClean="0"/>
              <a: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78851" name="Rectangle 2"/>
          <p:cNvSpPr>
            <a:spLocks noGrp="1" noChangeArrowheads="1"/>
          </p:cNvSpPr>
          <p:nvPr>
            <p:ph type="title" idx="4294967295"/>
          </p:nvPr>
        </p:nvSpPr>
        <p:spPr/>
        <p:txBody>
          <a:bodyPr/>
          <a:lstStyle/>
          <a:p>
            <a:pPr eaLnBrk="1" hangingPunct="1"/>
            <a:r>
              <a:rPr lang="zh-CN" altLang="zh-CN" sz="3600" smtClean="0">
                <a:latin typeface="宋体" pitchFamily="2" charset="-122"/>
              </a:rPr>
              <a:t>传播权限</a:t>
            </a:r>
          </a:p>
        </p:txBody>
      </p:sp>
      <p:sp>
        <p:nvSpPr>
          <p:cNvPr id="78852" name="Rectangle 3"/>
          <p:cNvSpPr>
            <a:spLocks noGrp="1" noChangeArrowheads="1"/>
          </p:cNvSpPr>
          <p:nvPr>
            <p:ph type="body" idx="4294967295"/>
          </p:nvPr>
        </p:nvSpPr>
        <p:spPr>
          <a:xfrm>
            <a:off x="457200" y="1098550"/>
            <a:ext cx="7772400" cy="4851400"/>
          </a:xfrm>
        </p:spPr>
        <p:txBody>
          <a:bodyPr/>
          <a:lstStyle/>
          <a:p>
            <a:pPr algn="just" eaLnBrk="1" hangingPunct="1">
              <a:buFont typeface="Wingdings" pitchFamily="2" charset="2"/>
              <a:buNone/>
            </a:pPr>
            <a:r>
              <a:rPr lang="zh-CN" altLang="en-US" sz="2400" smtClean="0"/>
              <a:t>执行例4.</a:t>
            </a:r>
            <a:r>
              <a:rPr lang="en-US" altLang="zh-CN" sz="2400" smtClean="0"/>
              <a:t>5</a:t>
            </a:r>
            <a:r>
              <a:rPr lang="zh-CN" altLang="en-US" sz="2400" smtClean="0"/>
              <a:t>后，</a:t>
            </a:r>
            <a:r>
              <a:rPr lang="en-US" altLang="zh-CN" sz="2400" smtClean="0"/>
              <a:t>U5</a:t>
            </a:r>
            <a:r>
              <a:rPr lang="zh-CN" altLang="en-US" sz="2400" smtClean="0"/>
              <a:t>不仅拥有了对表</a:t>
            </a:r>
            <a:r>
              <a:rPr lang="en-US" altLang="zh-CN" sz="2400" smtClean="0"/>
              <a:t>SC</a:t>
            </a:r>
            <a:r>
              <a:rPr lang="zh-CN" altLang="en-US" sz="2400" smtClean="0"/>
              <a:t>的</a:t>
            </a:r>
            <a:r>
              <a:rPr lang="en-US" altLang="zh-CN" sz="2400" smtClean="0"/>
              <a:t>INSERT</a:t>
            </a:r>
            <a:r>
              <a:rPr lang="zh-CN" altLang="en-US" sz="2400" smtClean="0"/>
              <a:t>权限，</a:t>
            </a:r>
          </a:p>
          <a:p>
            <a:pPr algn="just" eaLnBrk="1" hangingPunct="1">
              <a:buFont typeface="Wingdings" pitchFamily="2" charset="2"/>
              <a:buNone/>
            </a:pPr>
            <a:r>
              <a:rPr lang="zh-CN" altLang="en-US" sz="2400" smtClean="0"/>
              <a:t> 还可以传播此权限：</a:t>
            </a:r>
          </a:p>
          <a:p>
            <a:pPr algn="just" eaLnBrk="1" hangingPunct="1">
              <a:buFont typeface="Wingdings" pitchFamily="2" charset="2"/>
              <a:buNone/>
            </a:pPr>
            <a:r>
              <a:rPr lang="zh-CN" altLang="en-US" sz="2400" smtClean="0"/>
              <a:t> </a:t>
            </a:r>
            <a:r>
              <a:rPr lang="en-US" altLang="zh-CN" sz="2400" smtClean="0"/>
              <a:t>[</a:t>
            </a:r>
            <a:r>
              <a:rPr lang="zh-CN" altLang="en-US" sz="2400" smtClean="0"/>
              <a:t>例4.</a:t>
            </a:r>
            <a:r>
              <a:rPr lang="en-US" altLang="zh-CN" sz="2400" smtClean="0"/>
              <a:t>6]</a:t>
            </a:r>
            <a:r>
              <a:rPr lang="zh-CN" altLang="en-US" sz="2400" smtClean="0"/>
              <a:t> </a:t>
            </a:r>
            <a:r>
              <a:rPr lang="en-US" altLang="zh-CN" sz="2400" smtClean="0"/>
              <a:t>GRANT INSERT </a:t>
            </a:r>
          </a:p>
          <a:p>
            <a:pPr algn="just" eaLnBrk="1" hangingPunct="1">
              <a:buFont typeface="Wingdings" pitchFamily="2" charset="2"/>
              <a:buNone/>
            </a:pPr>
            <a:r>
              <a:rPr lang="en-US" altLang="zh-CN" sz="2400" smtClean="0"/>
              <a:t>             ON TABLE SC </a:t>
            </a:r>
          </a:p>
          <a:p>
            <a:pPr algn="just" eaLnBrk="1" hangingPunct="1">
              <a:buFont typeface="Wingdings" pitchFamily="2" charset="2"/>
              <a:buNone/>
            </a:pPr>
            <a:r>
              <a:rPr lang="en-US" altLang="zh-CN" sz="2400" smtClean="0">
                <a:solidFill>
                  <a:srgbClr val="E02920"/>
                </a:solidFill>
              </a:rPr>
              <a:t>             TO U6</a:t>
            </a:r>
            <a:endParaRPr lang="en-US" altLang="zh-CN" smtClean="0">
              <a:solidFill>
                <a:srgbClr val="E02920"/>
              </a:solidFill>
            </a:endParaRPr>
          </a:p>
          <a:p>
            <a:pPr algn="just" eaLnBrk="1" hangingPunct="1">
              <a:buFont typeface="Wingdings" pitchFamily="2" charset="2"/>
              <a:buNone/>
            </a:pPr>
            <a:r>
              <a:rPr lang="en-US" altLang="zh-CN" sz="2400" smtClean="0"/>
              <a:t>             </a:t>
            </a:r>
            <a:r>
              <a:rPr lang="en-US" altLang="zh-CN" sz="2400" smtClean="0">
                <a:solidFill>
                  <a:srgbClr val="E02920"/>
                </a:solidFill>
              </a:rPr>
              <a:t>WITH GRANT OPTION</a:t>
            </a:r>
            <a:r>
              <a:rPr lang="en-US" altLang="zh-CN" sz="2400" smtClean="0"/>
              <a:t>;</a:t>
            </a:r>
          </a:p>
          <a:p>
            <a:pPr algn="just" eaLnBrk="1" hangingPunct="1">
              <a:buFont typeface="Wingdings" pitchFamily="2" charset="2"/>
              <a:buNone/>
            </a:pPr>
            <a:r>
              <a:rPr lang="en-US" altLang="zh-CN" sz="2400" smtClean="0"/>
              <a:t>      </a:t>
            </a:r>
            <a:r>
              <a:rPr lang="zh-CN" altLang="en-US" sz="2400" smtClean="0"/>
              <a:t>同样，</a:t>
            </a:r>
            <a:r>
              <a:rPr lang="en-US" altLang="zh-CN" sz="2400" smtClean="0"/>
              <a:t>U6</a:t>
            </a:r>
            <a:r>
              <a:rPr lang="zh-CN" altLang="en-US" sz="2400" smtClean="0"/>
              <a:t>还可以将此权限授予</a:t>
            </a:r>
            <a:r>
              <a:rPr lang="en-US" altLang="zh-CN" sz="2400" smtClean="0"/>
              <a:t>U7</a:t>
            </a:r>
            <a:r>
              <a:rPr lang="zh-CN" altLang="en-US" sz="2400" smtClean="0"/>
              <a:t>：</a:t>
            </a:r>
          </a:p>
          <a:p>
            <a:pPr algn="just" eaLnBrk="1" hangingPunct="1">
              <a:buFont typeface="Wingdings" pitchFamily="2" charset="2"/>
              <a:buNone/>
            </a:pPr>
            <a:r>
              <a:rPr lang="zh-CN" altLang="en-US" sz="2400" smtClean="0"/>
              <a:t> </a:t>
            </a:r>
            <a:r>
              <a:rPr lang="en-US" altLang="zh-CN" sz="2400" smtClean="0"/>
              <a:t>[</a:t>
            </a:r>
            <a:r>
              <a:rPr lang="zh-CN" altLang="en-US" sz="2400" smtClean="0"/>
              <a:t>例4.</a:t>
            </a:r>
            <a:r>
              <a:rPr lang="en-US" altLang="zh-CN" sz="2400" smtClean="0"/>
              <a:t>7] GRANT INSERT </a:t>
            </a:r>
          </a:p>
          <a:p>
            <a:pPr algn="just" eaLnBrk="1" hangingPunct="1">
              <a:buFont typeface="Wingdings" pitchFamily="2" charset="2"/>
              <a:buNone/>
            </a:pPr>
            <a:r>
              <a:rPr lang="en-US" altLang="zh-CN" sz="2400" smtClean="0"/>
              <a:t>	         ON TABLE SC </a:t>
            </a:r>
          </a:p>
          <a:p>
            <a:pPr algn="just" eaLnBrk="1" hangingPunct="1">
              <a:buFont typeface="Wingdings" pitchFamily="2" charset="2"/>
              <a:buNone/>
            </a:pPr>
            <a:r>
              <a:rPr lang="en-US" altLang="zh-CN" sz="2400" smtClean="0">
                <a:solidFill>
                  <a:srgbClr val="E02920"/>
                </a:solidFill>
              </a:rPr>
              <a:t>             TO U7</a:t>
            </a:r>
            <a:r>
              <a:rPr lang="en-US" altLang="zh-CN" sz="2400" smtClean="0"/>
              <a:t>;</a:t>
            </a:r>
          </a:p>
          <a:p>
            <a:pPr algn="just" eaLnBrk="1" hangingPunct="1">
              <a:buFont typeface="Wingdings" pitchFamily="2" charset="2"/>
              <a:buNone/>
            </a:pPr>
            <a:r>
              <a:rPr lang="en-US" altLang="zh-CN" sz="2400" smtClean="0"/>
              <a:t>      </a:t>
            </a:r>
            <a:r>
              <a:rPr lang="zh-CN" altLang="en-US" sz="2400" smtClean="0"/>
              <a:t>但</a:t>
            </a:r>
            <a:r>
              <a:rPr lang="en-US" altLang="zh-CN" sz="2400" smtClean="0"/>
              <a:t>U7</a:t>
            </a:r>
            <a:r>
              <a:rPr lang="zh-CN" altLang="en-US" sz="2400" smtClean="0"/>
              <a:t>不能再传播此权限。</a:t>
            </a:r>
          </a:p>
          <a:p>
            <a:pPr algn="just" eaLnBrk="1" hangingPunct="1">
              <a:buFont typeface="Wingdings" pitchFamily="2" charset="2"/>
              <a:buNone/>
            </a:pPr>
            <a:r>
              <a:rPr lang="zh-CN" altLang="en-US" sz="2400" smtClean="0"/>
              <a:t>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页脚占位符 5"/>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79875" name="Rectangle 2"/>
          <p:cNvSpPr>
            <a:spLocks noGrp="1" noChangeArrowheads="1"/>
          </p:cNvSpPr>
          <p:nvPr>
            <p:ph type="title" idx="4294967295"/>
          </p:nvPr>
        </p:nvSpPr>
        <p:spPr/>
        <p:txBody>
          <a:bodyPr/>
          <a:lstStyle/>
          <a:p>
            <a:pPr eaLnBrk="1" hangingPunct="1"/>
            <a:r>
              <a:rPr lang="zh-CN" altLang="zh-CN" sz="3600" smtClean="0">
                <a:latin typeface="宋体" pitchFamily="2" charset="-122"/>
              </a:rPr>
              <a:t>传播权限（续）</a:t>
            </a:r>
          </a:p>
        </p:txBody>
      </p:sp>
      <p:sp>
        <p:nvSpPr>
          <p:cNvPr id="79876" name="Rectangle 3"/>
          <p:cNvSpPr>
            <a:spLocks noGrp="1" noChangeArrowheads="1"/>
          </p:cNvSpPr>
          <p:nvPr>
            <p:ph type="body" sz="half" idx="4294967295"/>
          </p:nvPr>
        </p:nvSpPr>
        <p:spPr>
          <a:xfrm>
            <a:off x="395288" y="1098550"/>
            <a:ext cx="8075612" cy="458788"/>
          </a:xfrm>
        </p:spPr>
        <p:txBody>
          <a:bodyPr/>
          <a:lstStyle/>
          <a:p>
            <a:pPr algn="ctr" eaLnBrk="1" hangingPunct="1">
              <a:lnSpc>
                <a:spcPct val="80000"/>
              </a:lnSpc>
              <a:buFont typeface="Wingdings" pitchFamily="2" charset="2"/>
              <a:buNone/>
            </a:pPr>
            <a:r>
              <a:rPr lang="zh-CN" altLang="en-US" sz="1800" smtClean="0"/>
              <a:t>执行了例4.</a:t>
            </a:r>
            <a:r>
              <a:rPr lang="en-US" altLang="zh-CN" sz="1800" smtClean="0"/>
              <a:t>1~</a:t>
            </a:r>
            <a:r>
              <a:rPr lang="zh-CN" altLang="en-US" sz="1800" smtClean="0"/>
              <a:t>例4.</a:t>
            </a:r>
            <a:r>
              <a:rPr lang="en-US" altLang="zh-CN" sz="1800" smtClean="0"/>
              <a:t>7</a:t>
            </a:r>
            <a:r>
              <a:rPr lang="zh-CN" altLang="en-US" sz="1800" smtClean="0"/>
              <a:t>语句后学生</a:t>
            </a:r>
            <a:r>
              <a:rPr lang="en-US" altLang="zh-CN" sz="1800" smtClean="0"/>
              <a:t>-</a:t>
            </a:r>
            <a:r>
              <a:rPr lang="zh-CN" altLang="en-US" sz="1800" smtClean="0"/>
              <a:t>课程数据库中的用户权限定义表 </a:t>
            </a:r>
          </a:p>
        </p:txBody>
      </p:sp>
      <p:graphicFrame>
        <p:nvGraphicFramePr>
          <p:cNvPr id="41989" name="Group 5"/>
          <p:cNvGraphicFramePr>
            <a:graphicFrameLocks noGrp="1"/>
          </p:cNvGraphicFramePr>
          <p:nvPr>
            <p:ph sz="half" idx="4294967295"/>
          </p:nvPr>
        </p:nvGraphicFramePr>
        <p:xfrm>
          <a:off x="574675" y="1557338"/>
          <a:ext cx="8112125" cy="4664077"/>
        </p:xfrm>
        <a:graphic>
          <a:graphicData uri="http://schemas.openxmlformats.org/drawingml/2006/table">
            <a:tbl>
              <a:tblPr/>
              <a:tblGrid>
                <a:gridCol w="1405037">
                  <a:extLst>
                    <a:ext uri="{9D8B030D-6E8A-4147-A177-3AD203B41FA5}">
                      <a16:colId xmlns:a16="http://schemas.microsoft.com/office/drawing/2014/main" val="20000"/>
                    </a:ext>
                  </a:extLst>
                </a:gridCol>
                <a:gridCol w="1692175">
                  <a:extLst>
                    <a:ext uri="{9D8B030D-6E8A-4147-A177-3AD203B41FA5}">
                      <a16:colId xmlns:a16="http://schemas.microsoft.com/office/drawing/2014/main" val="20001"/>
                    </a:ext>
                  </a:extLst>
                </a:gridCol>
                <a:gridCol w="1764209">
                  <a:extLst>
                    <a:ext uri="{9D8B030D-6E8A-4147-A177-3AD203B41FA5}">
                      <a16:colId xmlns:a16="http://schemas.microsoft.com/office/drawing/2014/main" val="20002"/>
                    </a:ext>
                  </a:extLst>
                </a:gridCol>
                <a:gridCol w="1872754">
                  <a:extLst>
                    <a:ext uri="{9D8B030D-6E8A-4147-A177-3AD203B41FA5}">
                      <a16:colId xmlns:a16="http://schemas.microsoft.com/office/drawing/2014/main" val="20003"/>
                    </a:ext>
                  </a:extLst>
                </a:gridCol>
                <a:gridCol w="1377950">
                  <a:extLst>
                    <a:ext uri="{9D8B030D-6E8A-4147-A177-3AD203B41FA5}">
                      <a16:colId xmlns:a16="http://schemas.microsoft.com/office/drawing/2014/main" val="20004"/>
                    </a:ext>
                  </a:extLst>
                </a:gridCol>
              </a:tblGrid>
              <a:tr h="365810">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dirty="0" smtClean="0">
                          <a:ln>
                            <a:noFill/>
                          </a:ln>
                          <a:solidFill>
                            <a:schemeClr val="tx1"/>
                          </a:solidFill>
                          <a:effectLst/>
                          <a:latin typeface="+mn-lt"/>
                          <a:ea typeface="宋体" pitchFamily="2" charset="-122"/>
                        </a:rPr>
                        <a:t>授权用户名</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dirty="0" smtClean="0">
                          <a:ln>
                            <a:noFill/>
                          </a:ln>
                          <a:solidFill>
                            <a:schemeClr val="tx1"/>
                          </a:solidFill>
                          <a:effectLst/>
                          <a:latin typeface="+mn-lt"/>
                          <a:ea typeface="宋体" pitchFamily="2" charset="-122"/>
                        </a:rPr>
                        <a:t>被授权用户名</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smtClean="0">
                          <a:ln>
                            <a:noFill/>
                          </a:ln>
                          <a:solidFill>
                            <a:schemeClr val="tx1"/>
                          </a:solidFill>
                          <a:effectLst/>
                          <a:latin typeface="+mn-lt"/>
                          <a:ea typeface="宋体" pitchFamily="2" charset="-122"/>
                        </a:rPr>
                        <a:t>数据库对象名</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smtClean="0">
                          <a:ln>
                            <a:noFill/>
                          </a:ln>
                          <a:solidFill>
                            <a:schemeClr val="tx1"/>
                          </a:solidFill>
                          <a:effectLst/>
                          <a:latin typeface="+mn-lt"/>
                          <a:ea typeface="宋体" pitchFamily="2" charset="-122"/>
                        </a:rPr>
                        <a:t>允许的操作类型</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smtClean="0">
                          <a:ln>
                            <a:noFill/>
                          </a:ln>
                          <a:solidFill>
                            <a:schemeClr val="tx1"/>
                          </a:solidFill>
                          <a:effectLst/>
                          <a:latin typeface="+mn-lt"/>
                          <a:ea typeface="宋体" pitchFamily="2" charset="-122"/>
                        </a:rPr>
                        <a:t>能否转授权</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smtClean="0">
                          <a:ln>
                            <a:noFill/>
                          </a:ln>
                          <a:solidFill>
                            <a:schemeClr val="tx1"/>
                          </a:solidFill>
                          <a:effectLst/>
                          <a:latin typeface="+mn-lt"/>
                          <a:ea typeface="宋体" pitchFamily="2" charset="-122"/>
                        </a:rPr>
                        <a:t>DBA</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smtClean="0">
                          <a:ln>
                            <a:noFill/>
                          </a:ln>
                          <a:solidFill>
                            <a:schemeClr val="tx1"/>
                          </a:solidFill>
                          <a:effectLst/>
                          <a:latin typeface="+mn-lt"/>
                          <a:ea typeface="宋体" pitchFamily="2" charset="-122"/>
                        </a:rPr>
                        <a:t>U1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smtClean="0">
                          <a:ln>
                            <a:noFill/>
                          </a:ln>
                          <a:solidFill>
                            <a:schemeClr val="tx1"/>
                          </a:solidFill>
                          <a:effectLst/>
                          <a:latin typeface="+mn-lt"/>
                          <a:ea typeface="宋体" pitchFamily="2" charset="-122"/>
                        </a:rPr>
                        <a:t>关系</a:t>
                      </a:r>
                      <a:r>
                        <a:rPr kumimoji="0" lang="en-US" sz="1800" b="1" i="0" u="none" strike="noStrike" cap="none" normalizeH="0" baseline="0" smtClean="0">
                          <a:ln>
                            <a:noFill/>
                          </a:ln>
                          <a:solidFill>
                            <a:schemeClr val="tx1"/>
                          </a:solidFill>
                          <a:effectLst/>
                          <a:latin typeface="+mn-lt"/>
                          <a:ea typeface="宋体" pitchFamily="2" charset="-122"/>
                        </a:rPr>
                        <a:t>Student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smtClean="0">
                          <a:ln>
                            <a:noFill/>
                          </a:ln>
                          <a:solidFill>
                            <a:schemeClr val="tx1"/>
                          </a:solidFill>
                          <a:effectLst/>
                          <a:latin typeface="+mn-lt"/>
                          <a:ea typeface="宋体" pitchFamily="2" charset="-122"/>
                        </a:rPr>
                        <a:t>SELECT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smtClean="0">
                          <a:ln>
                            <a:noFill/>
                          </a:ln>
                          <a:solidFill>
                            <a:schemeClr val="tx1"/>
                          </a:solidFill>
                          <a:effectLst/>
                          <a:latin typeface="+mn-lt"/>
                          <a:ea typeface="宋体" pitchFamily="2" charset="-122"/>
                        </a:rPr>
                        <a:t>不能</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smtClean="0">
                          <a:ln>
                            <a:noFill/>
                          </a:ln>
                          <a:solidFill>
                            <a:schemeClr val="tx1"/>
                          </a:solidFill>
                          <a:effectLst/>
                          <a:latin typeface="+mn-lt"/>
                          <a:ea typeface="宋体" pitchFamily="2" charset="-122"/>
                        </a:rPr>
                        <a:t>DBA</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smtClean="0">
                          <a:ln>
                            <a:noFill/>
                          </a:ln>
                          <a:solidFill>
                            <a:schemeClr val="tx1"/>
                          </a:solidFill>
                          <a:effectLst/>
                          <a:latin typeface="+mn-lt"/>
                          <a:ea typeface="宋体" pitchFamily="2" charset="-122"/>
                        </a:rPr>
                        <a:t>U2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dirty="0" smtClean="0">
                          <a:ln>
                            <a:noFill/>
                          </a:ln>
                          <a:solidFill>
                            <a:schemeClr val="tx1"/>
                          </a:solidFill>
                          <a:effectLst/>
                          <a:latin typeface="+mn-lt"/>
                          <a:ea typeface="宋体" pitchFamily="2" charset="-122"/>
                        </a:rPr>
                        <a:t>关系</a:t>
                      </a:r>
                      <a:r>
                        <a:rPr kumimoji="0" lang="en-US" sz="1800" b="1" i="0" u="none" strike="noStrike" cap="none" normalizeH="0" baseline="0" dirty="0" smtClean="0">
                          <a:ln>
                            <a:noFill/>
                          </a:ln>
                          <a:solidFill>
                            <a:schemeClr val="tx1"/>
                          </a:solidFill>
                          <a:effectLst/>
                          <a:latin typeface="+mn-lt"/>
                          <a:ea typeface="宋体" pitchFamily="2" charset="-122"/>
                        </a:rPr>
                        <a:t>Student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smtClean="0">
                          <a:ln>
                            <a:noFill/>
                          </a:ln>
                          <a:solidFill>
                            <a:schemeClr val="tx1"/>
                          </a:solidFill>
                          <a:effectLst/>
                          <a:latin typeface="+mn-lt"/>
                          <a:ea typeface="宋体" pitchFamily="2" charset="-122"/>
                        </a:rPr>
                        <a:t>ALL</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smtClean="0">
                          <a:ln>
                            <a:noFill/>
                          </a:ln>
                          <a:solidFill>
                            <a:schemeClr val="tx1"/>
                          </a:solidFill>
                          <a:effectLst/>
                          <a:latin typeface="+mn-lt"/>
                          <a:ea typeface="宋体" pitchFamily="2" charset="-122"/>
                        </a:rPr>
                        <a:t>不能</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smtClean="0">
                          <a:ln>
                            <a:noFill/>
                          </a:ln>
                          <a:solidFill>
                            <a:schemeClr val="tx1"/>
                          </a:solidFill>
                          <a:effectLst/>
                          <a:latin typeface="+mn-lt"/>
                          <a:ea typeface="宋体" pitchFamily="2" charset="-122"/>
                        </a:rPr>
                        <a:t>DBA</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smtClean="0">
                          <a:ln>
                            <a:noFill/>
                          </a:ln>
                          <a:solidFill>
                            <a:schemeClr val="tx1"/>
                          </a:solidFill>
                          <a:effectLst/>
                          <a:latin typeface="+mn-lt"/>
                          <a:ea typeface="宋体" pitchFamily="2" charset="-122"/>
                        </a:rPr>
                        <a:t>U2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dirty="0" smtClean="0">
                          <a:ln>
                            <a:noFill/>
                          </a:ln>
                          <a:solidFill>
                            <a:schemeClr val="tx1"/>
                          </a:solidFill>
                          <a:effectLst/>
                          <a:latin typeface="+mn-lt"/>
                          <a:ea typeface="宋体" pitchFamily="2" charset="-122"/>
                        </a:rPr>
                        <a:t>关系</a:t>
                      </a:r>
                      <a:r>
                        <a:rPr kumimoji="0" lang="en-US" sz="1800" b="1" i="0" u="none" strike="noStrike" cap="none" normalizeH="0" baseline="0" dirty="0" smtClean="0">
                          <a:ln>
                            <a:noFill/>
                          </a:ln>
                          <a:solidFill>
                            <a:schemeClr val="tx1"/>
                          </a:solidFill>
                          <a:effectLst/>
                          <a:latin typeface="+mn-lt"/>
                          <a:ea typeface="宋体" pitchFamily="2" charset="-122"/>
                        </a:rPr>
                        <a:t>Course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smtClean="0">
                          <a:ln>
                            <a:noFill/>
                          </a:ln>
                          <a:solidFill>
                            <a:schemeClr val="tx1"/>
                          </a:solidFill>
                          <a:effectLst/>
                          <a:latin typeface="+mn-lt"/>
                          <a:ea typeface="宋体" pitchFamily="2" charset="-122"/>
                        </a:rPr>
                        <a:t>ALL</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smtClean="0">
                          <a:ln>
                            <a:noFill/>
                          </a:ln>
                          <a:solidFill>
                            <a:schemeClr val="tx1"/>
                          </a:solidFill>
                          <a:effectLst/>
                          <a:latin typeface="+mn-lt"/>
                          <a:ea typeface="宋体" pitchFamily="2" charset="-122"/>
                        </a:rPr>
                        <a:t>不能</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smtClean="0">
                          <a:ln>
                            <a:noFill/>
                          </a:ln>
                          <a:solidFill>
                            <a:schemeClr val="tx1"/>
                          </a:solidFill>
                          <a:effectLst/>
                          <a:latin typeface="+mn-lt"/>
                          <a:ea typeface="宋体" pitchFamily="2" charset="-122"/>
                        </a:rPr>
                        <a:t>DBA</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smtClean="0">
                          <a:ln>
                            <a:noFill/>
                          </a:ln>
                          <a:solidFill>
                            <a:schemeClr val="tx1"/>
                          </a:solidFill>
                          <a:effectLst/>
                          <a:latin typeface="+mn-lt"/>
                          <a:ea typeface="宋体" pitchFamily="2" charset="-122"/>
                        </a:rPr>
                        <a:t>U3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dirty="0" smtClean="0">
                          <a:ln>
                            <a:noFill/>
                          </a:ln>
                          <a:solidFill>
                            <a:schemeClr val="tx1"/>
                          </a:solidFill>
                          <a:effectLst/>
                          <a:latin typeface="+mn-lt"/>
                          <a:ea typeface="宋体" pitchFamily="2" charset="-122"/>
                        </a:rPr>
                        <a:t>关系</a:t>
                      </a:r>
                      <a:r>
                        <a:rPr kumimoji="0" lang="en-US" sz="1800" b="1" i="0" u="none" strike="noStrike" cap="none" normalizeH="0" baseline="0" dirty="0" smtClean="0">
                          <a:ln>
                            <a:noFill/>
                          </a:ln>
                          <a:solidFill>
                            <a:schemeClr val="tx1"/>
                          </a:solidFill>
                          <a:effectLst/>
                          <a:latin typeface="+mn-lt"/>
                          <a:ea typeface="宋体" pitchFamily="2" charset="-122"/>
                        </a:rPr>
                        <a:t>Student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smtClean="0">
                          <a:ln>
                            <a:noFill/>
                          </a:ln>
                          <a:solidFill>
                            <a:schemeClr val="tx1"/>
                          </a:solidFill>
                          <a:effectLst/>
                          <a:latin typeface="+mn-lt"/>
                          <a:ea typeface="宋体" pitchFamily="2" charset="-122"/>
                        </a:rPr>
                        <a:t>ALL</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smtClean="0">
                          <a:ln>
                            <a:noFill/>
                          </a:ln>
                          <a:solidFill>
                            <a:schemeClr val="tx1"/>
                          </a:solidFill>
                          <a:effectLst/>
                          <a:latin typeface="+mn-lt"/>
                          <a:ea typeface="宋体" pitchFamily="2" charset="-122"/>
                        </a:rPr>
                        <a:t>不能</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smtClean="0">
                          <a:ln>
                            <a:noFill/>
                          </a:ln>
                          <a:solidFill>
                            <a:schemeClr val="tx1"/>
                          </a:solidFill>
                          <a:effectLst/>
                          <a:latin typeface="+mn-lt"/>
                          <a:ea typeface="宋体" pitchFamily="2" charset="-122"/>
                        </a:rPr>
                        <a:t>DBA</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smtClean="0">
                          <a:ln>
                            <a:noFill/>
                          </a:ln>
                          <a:solidFill>
                            <a:schemeClr val="tx1"/>
                          </a:solidFill>
                          <a:effectLst/>
                          <a:latin typeface="+mn-lt"/>
                          <a:ea typeface="宋体" pitchFamily="2" charset="-122"/>
                        </a:rPr>
                        <a:t>U3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dirty="0" smtClean="0">
                          <a:ln>
                            <a:noFill/>
                          </a:ln>
                          <a:solidFill>
                            <a:schemeClr val="tx1"/>
                          </a:solidFill>
                          <a:effectLst/>
                          <a:latin typeface="+mn-lt"/>
                          <a:ea typeface="宋体" pitchFamily="2" charset="-122"/>
                        </a:rPr>
                        <a:t>关系</a:t>
                      </a:r>
                      <a:r>
                        <a:rPr kumimoji="0" lang="en-US" sz="1800" b="1" i="0" u="none" strike="noStrike" cap="none" normalizeH="0" baseline="0" dirty="0" smtClean="0">
                          <a:ln>
                            <a:noFill/>
                          </a:ln>
                          <a:solidFill>
                            <a:schemeClr val="tx1"/>
                          </a:solidFill>
                          <a:effectLst/>
                          <a:latin typeface="+mn-lt"/>
                          <a:ea typeface="宋体" pitchFamily="2" charset="-122"/>
                        </a:rPr>
                        <a:t>Course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smtClean="0">
                          <a:ln>
                            <a:noFill/>
                          </a:ln>
                          <a:solidFill>
                            <a:schemeClr val="tx1"/>
                          </a:solidFill>
                          <a:effectLst/>
                          <a:latin typeface="+mn-lt"/>
                          <a:ea typeface="宋体" pitchFamily="2" charset="-122"/>
                        </a:rPr>
                        <a:t>ALL</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dirty="0" smtClean="0">
                          <a:ln>
                            <a:noFill/>
                          </a:ln>
                          <a:solidFill>
                            <a:schemeClr val="tx1"/>
                          </a:solidFill>
                          <a:effectLst/>
                          <a:latin typeface="+mn-lt"/>
                          <a:ea typeface="宋体" pitchFamily="2" charset="-122"/>
                        </a:rPr>
                        <a:t>不能</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smtClean="0">
                          <a:ln>
                            <a:noFill/>
                          </a:ln>
                          <a:solidFill>
                            <a:schemeClr val="tx1"/>
                          </a:solidFill>
                          <a:effectLst/>
                          <a:latin typeface="+mn-lt"/>
                          <a:ea typeface="宋体" pitchFamily="2" charset="-122"/>
                        </a:rPr>
                        <a:t>DBA</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smtClean="0">
                          <a:ln>
                            <a:noFill/>
                          </a:ln>
                          <a:solidFill>
                            <a:schemeClr val="tx1"/>
                          </a:solidFill>
                          <a:effectLst/>
                          <a:latin typeface="+mn-lt"/>
                          <a:ea typeface="宋体" pitchFamily="2" charset="-122"/>
                        </a:rPr>
                        <a:t>PUBLIC</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smtClean="0">
                          <a:ln>
                            <a:noFill/>
                          </a:ln>
                          <a:solidFill>
                            <a:schemeClr val="tx1"/>
                          </a:solidFill>
                          <a:effectLst/>
                          <a:latin typeface="+mn-lt"/>
                          <a:ea typeface="宋体" pitchFamily="2" charset="-122"/>
                        </a:rPr>
                        <a:t>关系</a:t>
                      </a:r>
                      <a:r>
                        <a:rPr kumimoji="0" lang="en-US" sz="1800" b="1" i="0" u="none" strike="noStrike" cap="none" normalizeH="0" baseline="0" smtClean="0">
                          <a:ln>
                            <a:noFill/>
                          </a:ln>
                          <a:solidFill>
                            <a:schemeClr val="tx1"/>
                          </a:solidFill>
                          <a:effectLst/>
                          <a:latin typeface="+mn-lt"/>
                          <a:ea typeface="宋体" pitchFamily="2" charset="-122"/>
                        </a:rPr>
                        <a:t>SC</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smtClean="0">
                          <a:ln>
                            <a:noFill/>
                          </a:ln>
                          <a:solidFill>
                            <a:schemeClr val="tx1"/>
                          </a:solidFill>
                          <a:effectLst/>
                          <a:latin typeface="+mn-lt"/>
                          <a:ea typeface="宋体" pitchFamily="2" charset="-122"/>
                        </a:rPr>
                        <a:t>SELECT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dirty="0" smtClean="0">
                          <a:ln>
                            <a:noFill/>
                          </a:ln>
                          <a:solidFill>
                            <a:schemeClr val="tx1"/>
                          </a:solidFill>
                          <a:effectLst/>
                          <a:latin typeface="+mn-lt"/>
                          <a:ea typeface="宋体" pitchFamily="2" charset="-122"/>
                        </a:rPr>
                        <a:t>不能</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smtClean="0">
                          <a:ln>
                            <a:noFill/>
                          </a:ln>
                          <a:solidFill>
                            <a:schemeClr val="tx1"/>
                          </a:solidFill>
                          <a:effectLst/>
                          <a:latin typeface="+mn-lt"/>
                          <a:ea typeface="宋体" pitchFamily="2" charset="-122"/>
                        </a:rPr>
                        <a:t>DBA</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smtClean="0">
                          <a:ln>
                            <a:noFill/>
                          </a:ln>
                          <a:solidFill>
                            <a:schemeClr val="tx1"/>
                          </a:solidFill>
                          <a:effectLst/>
                          <a:latin typeface="+mn-lt"/>
                          <a:ea typeface="宋体" pitchFamily="2" charset="-122"/>
                        </a:rPr>
                        <a:t>U4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smtClean="0">
                          <a:ln>
                            <a:noFill/>
                          </a:ln>
                          <a:solidFill>
                            <a:schemeClr val="tx1"/>
                          </a:solidFill>
                          <a:effectLst/>
                          <a:latin typeface="+mn-lt"/>
                          <a:ea typeface="宋体" pitchFamily="2" charset="-122"/>
                        </a:rPr>
                        <a:t>关系</a:t>
                      </a:r>
                      <a:r>
                        <a:rPr kumimoji="0" lang="en-US" sz="1800" b="1" i="0" u="none" strike="noStrike" cap="none" normalizeH="0" baseline="0" smtClean="0">
                          <a:ln>
                            <a:noFill/>
                          </a:ln>
                          <a:solidFill>
                            <a:schemeClr val="tx1"/>
                          </a:solidFill>
                          <a:effectLst/>
                          <a:latin typeface="+mn-lt"/>
                          <a:ea typeface="宋体" pitchFamily="2" charset="-122"/>
                        </a:rPr>
                        <a:t>Student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smtClean="0">
                          <a:ln>
                            <a:noFill/>
                          </a:ln>
                          <a:solidFill>
                            <a:schemeClr val="tx1"/>
                          </a:solidFill>
                          <a:effectLst/>
                          <a:latin typeface="+mn-lt"/>
                          <a:ea typeface="宋体" pitchFamily="2" charset="-122"/>
                        </a:rPr>
                        <a:t>SELECT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dirty="0" smtClean="0">
                          <a:ln>
                            <a:noFill/>
                          </a:ln>
                          <a:solidFill>
                            <a:schemeClr val="tx1"/>
                          </a:solidFill>
                          <a:effectLst/>
                          <a:latin typeface="+mn-lt"/>
                          <a:ea typeface="宋体" pitchFamily="2" charset="-122"/>
                        </a:rPr>
                        <a:t>不能</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40167">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smtClean="0">
                          <a:ln>
                            <a:noFill/>
                          </a:ln>
                          <a:solidFill>
                            <a:schemeClr val="tx1"/>
                          </a:solidFill>
                          <a:effectLst/>
                          <a:latin typeface="+mn-lt"/>
                          <a:ea typeface="宋体" pitchFamily="2" charset="-122"/>
                        </a:rPr>
                        <a:t>DBA</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smtClean="0">
                          <a:ln>
                            <a:noFill/>
                          </a:ln>
                          <a:solidFill>
                            <a:schemeClr val="tx1"/>
                          </a:solidFill>
                          <a:effectLst/>
                          <a:latin typeface="+mn-lt"/>
                          <a:ea typeface="宋体" pitchFamily="2" charset="-122"/>
                        </a:rPr>
                        <a:t>U4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dirty="0" smtClean="0">
                          <a:ln>
                            <a:noFill/>
                          </a:ln>
                          <a:solidFill>
                            <a:schemeClr val="tx1"/>
                          </a:solidFill>
                          <a:effectLst/>
                          <a:latin typeface="+mn-lt"/>
                          <a:ea typeface="宋体" pitchFamily="2" charset="-122"/>
                        </a:rPr>
                        <a:t>属性列</a:t>
                      </a:r>
                      <a:r>
                        <a:rPr kumimoji="0" lang="en-US" sz="1800" b="1" i="0" u="none" strike="noStrike" cap="none" normalizeH="0" baseline="0" dirty="0" err="1" smtClean="0">
                          <a:ln>
                            <a:noFill/>
                          </a:ln>
                          <a:solidFill>
                            <a:schemeClr val="tx1"/>
                          </a:solidFill>
                          <a:effectLst/>
                          <a:latin typeface="+mn-lt"/>
                          <a:ea typeface="宋体" pitchFamily="2" charset="-122"/>
                        </a:rPr>
                        <a:t>Student.Sno</a:t>
                      </a:r>
                      <a:endParaRPr kumimoji="0" lang="en-US" sz="1800" b="1" i="0" u="none" strike="noStrike" cap="none" normalizeH="0" baseline="0" dirty="0" smtClean="0">
                        <a:ln>
                          <a:noFill/>
                        </a:ln>
                        <a:solidFill>
                          <a:schemeClr val="tx1"/>
                        </a:solidFill>
                        <a:effectLst/>
                        <a:latin typeface="+mn-lt"/>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smtClean="0">
                          <a:ln>
                            <a:noFill/>
                          </a:ln>
                          <a:solidFill>
                            <a:schemeClr val="tx1"/>
                          </a:solidFill>
                          <a:effectLst/>
                          <a:latin typeface="+mn-lt"/>
                          <a:ea typeface="宋体" pitchFamily="2" charset="-122"/>
                        </a:rPr>
                        <a:t>UPDATE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dirty="0" smtClean="0">
                          <a:ln>
                            <a:noFill/>
                          </a:ln>
                          <a:solidFill>
                            <a:schemeClr val="tx1"/>
                          </a:solidFill>
                          <a:effectLst/>
                          <a:latin typeface="+mn-lt"/>
                          <a:ea typeface="宋体" pitchFamily="2" charset="-122"/>
                        </a:rPr>
                        <a:t>不能</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smtClean="0">
                          <a:ln>
                            <a:noFill/>
                          </a:ln>
                          <a:solidFill>
                            <a:schemeClr val="tx1"/>
                          </a:solidFill>
                          <a:effectLst/>
                          <a:latin typeface="+mn-lt"/>
                          <a:ea typeface="宋体" pitchFamily="2" charset="-122"/>
                        </a:rPr>
                        <a:t>DBA</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smtClean="0">
                          <a:ln>
                            <a:noFill/>
                          </a:ln>
                          <a:solidFill>
                            <a:schemeClr val="tx1"/>
                          </a:solidFill>
                          <a:effectLst/>
                          <a:latin typeface="+mn-lt"/>
                          <a:ea typeface="宋体" pitchFamily="2" charset="-122"/>
                        </a:rPr>
                        <a:t>U5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smtClean="0">
                          <a:ln>
                            <a:noFill/>
                          </a:ln>
                          <a:solidFill>
                            <a:schemeClr val="tx1"/>
                          </a:solidFill>
                          <a:effectLst/>
                          <a:latin typeface="+mn-lt"/>
                          <a:ea typeface="宋体" pitchFamily="2" charset="-122"/>
                        </a:rPr>
                        <a:t>关系</a:t>
                      </a:r>
                      <a:r>
                        <a:rPr kumimoji="0" lang="en-US" sz="1800" b="1" i="0" u="none" strike="noStrike" cap="none" normalizeH="0" baseline="0" smtClean="0">
                          <a:ln>
                            <a:noFill/>
                          </a:ln>
                          <a:solidFill>
                            <a:schemeClr val="tx1"/>
                          </a:solidFill>
                          <a:effectLst/>
                          <a:latin typeface="+mn-lt"/>
                          <a:ea typeface="宋体" pitchFamily="2" charset="-122"/>
                        </a:rPr>
                        <a:t>SC</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smtClean="0">
                          <a:ln>
                            <a:noFill/>
                          </a:ln>
                          <a:solidFill>
                            <a:schemeClr val="tx1"/>
                          </a:solidFill>
                          <a:effectLst/>
                          <a:latin typeface="+mn-lt"/>
                          <a:ea typeface="宋体" pitchFamily="2" charset="-122"/>
                        </a:rPr>
                        <a:t>INSERT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dirty="0" smtClean="0">
                          <a:ln>
                            <a:noFill/>
                          </a:ln>
                          <a:solidFill>
                            <a:schemeClr val="tx1"/>
                          </a:solidFill>
                          <a:effectLst/>
                          <a:latin typeface="+mn-lt"/>
                          <a:ea typeface="宋体" pitchFamily="2" charset="-122"/>
                        </a:rPr>
                        <a:t>能</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smtClean="0">
                          <a:ln>
                            <a:noFill/>
                          </a:ln>
                          <a:solidFill>
                            <a:schemeClr val="tx1"/>
                          </a:solidFill>
                          <a:effectLst/>
                          <a:latin typeface="+mn-lt"/>
                          <a:ea typeface="宋体" pitchFamily="2" charset="-122"/>
                        </a:rPr>
                        <a:t>U5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smtClean="0">
                          <a:ln>
                            <a:noFill/>
                          </a:ln>
                          <a:solidFill>
                            <a:schemeClr val="tx1"/>
                          </a:solidFill>
                          <a:effectLst/>
                          <a:latin typeface="+mn-lt"/>
                          <a:ea typeface="宋体" pitchFamily="2" charset="-122"/>
                        </a:rPr>
                        <a:t>U6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smtClean="0">
                          <a:ln>
                            <a:noFill/>
                          </a:ln>
                          <a:solidFill>
                            <a:schemeClr val="tx1"/>
                          </a:solidFill>
                          <a:effectLst/>
                          <a:latin typeface="+mn-lt"/>
                          <a:ea typeface="宋体" pitchFamily="2" charset="-122"/>
                        </a:rPr>
                        <a:t>关系</a:t>
                      </a:r>
                      <a:r>
                        <a:rPr kumimoji="0" lang="en-US" sz="1800" b="1" i="0" u="none" strike="noStrike" cap="none" normalizeH="0" baseline="0" smtClean="0">
                          <a:ln>
                            <a:noFill/>
                          </a:ln>
                          <a:solidFill>
                            <a:schemeClr val="tx1"/>
                          </a:solidFill>
                          <a:effectLst/>
                          <a:latin typeface="+mn-lt"/>
                          <a:ea typeface="宋体" pitchFamily="2" charset="-122"/>
                        </a:rPr>
                        <a:t>SC</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smtClean="0">
                          <a:ln>
                            <a:noFill/>
                          </a:ln>
                          <a:solidFill>
                            <a:schemeClr val="tx1"/>
                          </a:solidFill>
                          <a:effectLst/>
                          <a:latin typeface="+mn-lt"/>
                          <a:ea typeface="宋体" pitchFamily="2" charset="-122"/>
                        </a:rPr>
                        <a:t>INSERT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dirty="0" smtClean="0">
                          <a:ln>
                            <a:noFill/>
                          </a:ln>
                          <a:solidFill>
                            <a:schemeClr val="tx1"/>
                          </a:solidFill>
                          <a:effectLst/>
                          <a:latin typeface="+mn-lt"/>
                          <a:ea typeface="宋体" pitchFamily="2" charset="-122"/>
                        </a:rPr>
                        <a:t>能</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smtClean="0">
                          <a:ln>
                            <a:noFill/>
                          </a:ln>
                          <a:solidFill>
                            <a:schemeClr val="tx1"/>
                          </a:solidFill>
                          <a:effectLst/>
                          <a:latin typeface="+mn-lt"/>
                          <a:ea typeface="宋体" pitchFamily="2" charset="-122"/>
                        </a:rPr>
                        <a:t>U6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smtClean="0">
                          <a:ln>
                            <a:noFill/>
                          </a:ln>
                          <a:solidFill>
                            <a:schemeClr val="tx1"/>
                          </a:solidFill>
                          <a:effectLst/>
                          <a:latin typeface="+mn-lt"/>
                          <a:ea typeface="宋体" pitchFamily="2" charset="-122"/>
                        </a:rPr>
                        <a:t>U7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smtClean="0">
                          <a:ln>
                            <a:noFill/>
                          </a:ln>
                          <a:solidFill>
                            <a:schemeClr val="tx1"/>
                          </a:solidFill>
                          <a:effectLst/>
                          <a:latin typeface="+mn-lt"/>
                          <a:ea typeface="宋体" pitchFamily="2" charset="-122"/>
                        </a:rPr>
                        <a:t>关系</a:t>
                      </a:r>
                      <a:r>
                        <a:rPr kumimoji="0" lang="en-US" sz="1800" b="1" i="0" u="none" strike="noStrike" cap="none" normalizeH="0" baseline="0" smtClean="0">
                          <a:ln>
                            <a:noFill/>
                          </a:ln>
                          <a:solidFill>
                            <a:schemeClr val="tx1"/>
                          </a:solidFill>
                          <a:effectLst/>
                          <a:latin typeface="+mn-lt"/>
                          <a:ea typeface="宋体" pitchFamily="2" charset="-122"/>
                        </a:rPr>
                        <a:t>SC</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smtClean="0">
                          <a:ln>
                            <a:noFill/>
                          </a:ln>
                          <a:solidFill>
                            <a:schemeClr val="tx1"/>
                          </a:solidFill>
                          <a:effectLst/>
                          <a:latin typeface="+mn-lt"/>
                          <a:ea typeface="宋体" pitchFamily="2" charset="-122"/>
                        </a:rPr>
                        <a:t>INSERT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dirty="0" smtClean="0">
                          <a:ln>
                            <a:noFill/>
                          </a:ln>
                          <a:solidFill>
                            <a:schemeClr val="tx1"/>
                          </a:solidFill>
                          <a:effectLst/>
                          <a:latin typeface="+mn-lt"/>
                          <a:ea typeface="宋体" pitchFamily="2" charset="-122"/>
                        </a:rPr>
                        <a:t>不能</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zh-CN" altLang="en-US" sz="2800" smtClean="0"/>
              <a:t>计算机系统的三类安全性问题（续）</a:t>
            </a:r>
            <a:r>
              <a:rPr lang="zh-CN" altLang="en-US" smtClean="0"/>
              <a:t> </a:t>
            </a:r>
          </a:p>
        </p:txBody>
      </p:sp>
      <p:sp>
        <p:nvSpPr>
          <p:cNvPr id="10244" name="Rectangle 3"/>
          <p:cNvSpPr>
            <a:spLocks noGrp="1" noChangeArrowheads="1"/>
          </p:cNvSpPr>
          <p:nvPr>
            <p:ph type="body" idx="1"/>
          </p:nvPr>
        </p:nvSpPr>
        <p:spPr/>
        <p:txBody>
          <a:bodyPr/>
          <a:lstStyle/>
          <a:p>
            <a:r>
              <a:rPr lang="zh-CN" altLang="en-US" sz="3600" smtClean="0"/>
              <a:t>管理安全</a:t>
            </a:r>
          </a:p>
          <a:p>
            <a:pPr lvl="1">
              <a:lnSpc>
                <a:spcPct val="160000"/>
              </a:lnSpc>
            </a:pPr>
            <a:r>
              <a:rPr lang="zh-CN" altLang="en-US" sz="3200" smtClean="0"/>
              <a:t>软硬件意外故障、场地的意外事故、管理不善导致的计算机设备和数据介质的物理破坏、丢失等安全问题</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80899" name="Rectangle 2"/>
          <p:cNvSpPr>
            <a:spLocks noGrp="1" noChangeArrowheads="1"/>
          </p:cNvSpPr>
          <p:nvPr>
            <p:ph type="title" idx="4294967295"/>
          </p:nvPr>
        </p:nvSpPr>
        <p:spPr/>
        <p:txBody>
          <a:bodyPr/>
          <a:lstStyle/>
          <a:p>
            <a:pPr eaLnBrk="1" hangingPunct="1"/>
            <a:r>
              <a:rPr lang="zh-CN" altLang="zh-CN" sz="3600" smtClean="0"/>
              <a:t>授权：授予与回收（续）</a:t>
            </a:r>
          </a:p>
        </p:txBody>
      </p:sp>
      <p:sp>
        <p:nvSpPr>
          <p:cNvPr id="80900" name="Rectangle 3"/>
          <p:cNvSpPr>
            <a:spLocks noGrp="1" noChangeArrowheads="1"/>
          </p:cNvSpPr>
          <p:nvPr>
            <p:ph type="body" idx="4294967295"/>
          </p:nvPr>
        </p:nvSpPr>
        <p:spPr>
          <a:xfrm>
            <a:off x="446088" y="1052513"/>
            <a:ext cx="8229600" cy="4854575"/>
          </a:xfrm>
        </p:spPr>
        <p:txBody>
          <a:bodyPr/>
          <a:lstStyle/>
          <a:p>
            <a:pPr algn="just" eaLnBrk="1" hangingPunct="1">
              <a:lnSpc>
                <a:spcPct val="150000"/>
              </a:lnSpc>
              <a:buFont typeface="Wingdings" pitchFamily="2" charset="2"/>
              <a:buNone/>
            </a:pPr>
            <a:r>
              <a:rPr lang="en-US" altLang="zh-CN" smtClean="0"/>
              <a:t>2.REVOKE</a:t>
            </a:r>
          </a:p>
          <a:p>
            <a:pPr algn="just" eaLnBrk="1" hangingPunct="1">
              <a:lnSpc>
                <a:spcPct val="150000"/>
              </a:lnSpc>
            </a:pPr>
            <a:r>
              <a:rPr lang="zh-CN" altLang="en-US" smtClean="0"/>
              <a:t>授予的权限可以由数据库管理员或其他授权者用</a:t>
            </a:r>
            <a:r>
              <a:rPr lang="en-US" altLang="zh-CN" smtClean="0"/>
              <a:t>REVOKE</a:t>
            </a:r>
            <a:r>
              <a:rPr lang="zh-CN" altLang="en-US" smtClean="0"/>
              <a:t>语句收回</a:t>
            </a:r>
          </a:p>
          <a:p>
            <a:pPr algn="just" eaLnBrk="1" hangingPunct="1">
              <a:lnSpc>
                <a:spcPct val="150000"/>
              </a:lnSpc>
            </a:pPr>
            <a:r>
              <a:rPr lang="en-US" altLang="zh-CN" sz="2400" smtClean="0"/>
              <a:t>REVOKE</a:t>
            </a:r>
            <a:r>
              <a:rPr lang="zh-CN" altLang="en-US" sz="2400" smtClean="0"/>
              <a:t>语句的一般格式为：</a:t>
            </a:r>
          </a:p>
          <a:p>
            <a:pPr algn="just" eaLnBrk="1" hangingPunct="1">
              <a:lnSpc>
                <a:spcPct val="150000"/>
              </a:lnSpc>
              <a:buFont typeface="Wingdings" pitchFamily="2" charset="2"/>
              <a:buNone/>
            </a:pPr>
            <a:r>
              <a:rPr lang="zh-CN" altLang="en-US" sz="2400" smtClean="0"/>
              <a:t>    </a:t>
            </a:r>
            <a:r>
              <a:rPr lang="en-US" altLang="zh-CN" sz="2400" smtClean="0"/>
              <a:t>REVOKE &lt;</a:t>
            </a:r>
            <a:r>
              <a:rPr lang="zh-CN" altLang="en-US" sz="2400" smtClean="0"/>
              <a:t>权限</a:t>
            </a:r>
            <a:r>
              <a:rPr lang="en-US" altLang="zh-CN" sz="2400" smtClean="0"/>
              <a:t>&gt;[,&lt;</a:t>
            </a:r>
            <a:r>
              <a:rPr lang="zh-CN" altLang="en-US" sz="2400" smtClean="0"/>
              <a:t>权限</a:t>
            </a:r>
            <a:r>
              <a:rPr lang="en-US" altLang="zh-CN" sz="2400" smtClean="0"/>
              <a:t>&gt;]... </a:t>
            </a:r>
          </a:p>
          <a:p>
            <a:pPr algn="just" eaLnBrk="1" hangingPunct="1">
              <a:lnSpc>
                <a:spcPct val="150000"/>
              </a:lnSpc>
              <a:buFont typeface="Wingdings" pitchFamily="2" charset="2"/>
              <a:buNone/>
            </a:pPr>
            <a:r>
              <a:rPr lang="en-US" altLang="zh-CN" sz="2400" smtClean="0"/>
              <a:t>    ON &lt;</a:t>
            </a:r>
            <a:r>
              <a:rPr lang="zh-CN" altLang="en-US" sz="2400" smtClean="0"/>
              <a:t>对象类型</a:t>
            </a:r>
            <a:r>
              <a:rPr lang="en-US" altLang="zh-CN" sz="2400" smtClean="0"/>
              <a:t>&gt; &lt;</a:t>
            </a:r>
            <a:r>
              <a:rPr lang="zh-CN" altLang="en-US" sz="2400" smtClean="0"/>
              <a:t>对象名</a:t>
            </a:r>
            <a:r>
              <a:rPr lang="en-US" altLang="zh-CN" sz="2400" smtClean="0"/>
              <a:t>&gt;[,&lt;</a:t>
            </a:r>
            <a:r>
              <a:rPr lang="zh-CN" altLang="en-US" sz="2400" smtClean="0"/>
              <a:t>对象类型</a:t>
            </a:r>
            <a:r>
              <a:rPr lang="en-US" altLang="zh-CN" sz="2400" smtClean="0"/>
              <a:t>&gt;&lt;</a:t>
            </a:r>
            <a:r>
              <a:rPr lang="zh-CN" altLang="en-US" sz="2400" smtClean="0"/>
              <a:t>对象名</a:t>
            </a:r>
            <a:r>
              <a:rPr lang="en-US" altLang="zh-CN" sz="2400" smtClean="0"/>
              <a:t>&gt;]…</a:t>
            </a:r>
          </a:p>
          <a:p>
            <a:pPr algn="just" eaLnBrk="1" hangingPunct="1">
              <a:lnSpc>
                <a:spcPct val="150000"/>
              </a:lnSpc>
              <a:buFont typeface="Wingdings" pitchFamily="2" charset="2"/>
              <a:buNone/>
            </a:pPr>
            <a:r>
              <a:rPr lang="en-US" altLang="zh-CN" sz="2400" smtClean="0"/>
              <a:t>    FROM &lt;</a:t>
            </a:r>
            <a:r>
              <a:rPr lang="zh-CN" altLang="en-US" sz="2400" smtClean="0"/>
              <a:t>用户</a:t>
            </a:r>
            <a:r>
              <a:rPr lang="en-US" altLang="zh-CN" sz="2400" smtClean="0"/>
              <a:t>&gt;[,&lt;</a:t>
            </a:r>
            <a:r>
              <a:rPr lang="zh-CN" altLang="en-US" sz="2400" smtClean="0"/>
              <a:t>用户</a:t>
            </a:r>
            <a:r>
              <a:rPr lang="en-US" altLang="zh-CN" sz="2400" smtClean="0"/>
              <a:t>&gt;]...[CASCADE | RESTRICT];</a:t>
            </a:r>
          </a:p>
          <a:p>
            <a:pPr algn="just" eaLnBrk="1" hangingPunct="1">
              <a:buFont typeface="Wingdings" pitchFamily="2" charset="2"/>
              <a:buNone/>
            </a:pPr>
            <a:endParaRPr lang="en-US" altLang="zh-CN" smtClean="0"/>
          </a:p>
          <a:p>
            <a:pPr eaLnBrk="1" hangingPunct="1"/>
            <a:endParaRPr lang="en-US" altLang="zh-CN"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81923" name="Rectangle 2"/>
          <p:cNvSpPr>
            <a:spLocks noGrp="1" noChangeArrowheads="1"/>
          </p:cNvSpPr>
          <p:nvPr>
            <p:ph type="title" idx="4294967295"/>
          </p:nvPr>
        </p:nvSpPr>
        <p:spPr/>
        <p:txBody>
          <a:bodyPr/>
          <a:lstStyle/>
          <a:p>
            <a:pPr eaLnBrk="1" hangingPunct="1"/>
            <a:r>
              <a:rPr lang="en-US" altLang="zh-CN" sz="3600" smtClean="0"/>
              <a:t>REVOKE</a:t>
            </a:r>
            <a:r>
              <a:rPr lang="zh-CN" altLang="en-US" sz="3600" smtClean="0"/>
              <a:t>（续）</a:t>
            </a:r>
          </a:p>
        </p:txBody>
      </p:sp>
      <p:sp>
        <p:nvSpPr>
          <p:cNvPr id="81924" name="Rectangle 3"/>
          <p:cNvSpPr>
            <a:spLocks noGrp="1" noChangeArrowheads="1"/>
          </p:cNvSpPr>
          <p:nvPr>
            <p:ph type="body" idx="4294967295"/>
          </p:nvPr>
        </p:nvSpPr>
        <p:spPr/>
        <p:txBody>
          <a:bodyPr/>
          <a:lstStyle/>
          <a:p>
            <a:pPr algn="just" eaLnBrk="1" hangingPunct="1">
              <a:buFont typeface="Wingdings" pitchFamily="2" charset="2"/>
              <a:buNone/>
            </a:pPr>
            <a:r>
              <a:rPr lang="en-US" altLang="zh-CN" smtClean="0"/>
              <a:t>[</a:t>
            </a:r>
            <a:r>
              <a:rPr lang="zh-CN" altLang="en-US" smtClean="0"/>
              <a:t>例4.</a:t>
            </a:r>
            <a:r>
              <a:rPr lang="en-US" altLang="zh-CN" smtClean="0"/>
              <a:t>8] </a:t>
            </a:r>
            <a:r>
              <a:rPr lang="zh-CN" altLang="en-US" smtClean="0"/>
              <a:t>把用户</a:t>
            </a:r>
            <a:r>
              <a:rPr lang="en-US" altLang="zh-CN" smtClean="0"/>
              <a:t>U4</a:t>
            </a:r>
            <a:r>
              <a:rPr lang="zh-CN" altLang="en-US" smtClean="0"/>
              <a:t>修改学生学号的权限收回</a:t>
            </a:r>
          </a:p>
          <a:p>
            <a:pPr algn="just" eaLnBrk="1" hangingPunct="1">
              <a:buFont typeface="Wingdings" pitchFamily="2" charset="2"/>
              <a:buNone/>
            </a:pPr>
            <a:endParaRPr lang="zh-CN" altLang="en-US" smtClean="0"/>
          </a:p>
          <a:p>
            <a:pPr algn="just" eaLnBrk="1" hangingPunct="1">
              <a:lnSpc>
                <a:spcPct val="130000"/>
              </a:lnSpc>
              <a:buFont typeface="Wingdings" pitchFamily="2" charset="2"/>
              <a:buNone/>
            </a:pPr>
            <a:r>
              <a:rPr lang="zh-CN" altLang="en-US" smtClean="0"/>
              <a:t>		</a:t>
            </a:r>
            <a:r>
              <a:rPr lang="en-US" altLang="zh-CN" smtClean="0"/>
              <a:t>REVOKE UPDATE(Sno)</a:t>
            </a:r>
          </a:p>
          <a:p>
            <a:pPr algn="just" eaLnBrk="1" hangingPunct="1">
              <a:lnSpc>
                <a:spcPct val="130000"/>
              </a:lnSpc>
              <a:buFont typeface="Wingdings" pitchFamily="2" charset="2"/>
              <a:buNone/>
            </a:pPr>
            <a:r>
              <a:rPr lang="en-US" altLang="zh-CN" smtClean="0"/>
              <a:t>		ON TABLE Student </a:t>
            </a:r>
          </a:p>
          <a:p>
            <a:pPr algn="just" eaLnBrk="1" hangingPunct="1">
              <a:lnSpc>
                <a:spcPct val="130000"/>
              </a:lnSpc>
              <a:buFont typeface="Wingdings" pitchFamily="2" charset="2"/>
              <a:buNone/>
            </a:pPr>
            <a:r>
              <a:rPr lang="en-US" altLang="zh-CN" smtClean="0"/>
              <a:t>		FROM U4;</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82947" name="Rectangle 2"/>
          <p:cNvSpPr>
            <a:spLocks noGrp="1" noChangeArrowheads="1"/>
          </p:cNvSpPr>
          <p:nvPr>
            <p:ph type="title" idx="4294967295"/>
          </p:nvPr>
        </p:nvSpPr>
        <p:spPr/>
        <p:txBody>
          <a:bodyPr/>
          <a:lstStyle/>
          <a:p>
            <a:pPr eaLnBrk="1" hangingPunct="1"/>
            <a:r>
              <a:rPr lang="en-US" altLang="zh-CN" sz="3600" smtClean="0"/>
              <a:t>REVOKE</a:t>
            </a:r>
            <a:r>
              <a:rPr lang="zh-CN" altLang="en-US" sz="3600" smtClean="0"/>
              <a:t>（续）</a:t>
            </a:r>
          </a:p>
        </p:txBody>
      </p:sp>
      <p:sp>
        <p:nvSpPr>
          <p:cNvPr id="82948" name="Rectangle 3"/>
          <p:cNvSpPr>
            <a:spLocks noGrp="1" noChangeArrowheads="1"/>
          </p:cNvSpPr>
          <p:nvPr>
            <p:ph type="body" idx="4294967295"/>
          </p:nvPr>
        </p:nvSpPr>
        <p:spPr/>
        <p:txBody>
          <a:bodyPr/>
          <a:lstStyle/>
          <a:p>
            <a:pPr eaLnBrk="1" hangingPunct="1">
              <a:buFont typeface="Wingdings" pitchFamily="2" charset="2"/>
              <a:buNone/>
            </a:pPr>
            <a:r>
              <a:rPr lang="en-US" altLang="zh-CN" smtClean="0"/>
              <a:t>[</a:t>
            </a:r>
            <a:r>
              <a:rPr lang="zh-CN" altLang="en-US" smtClean="0"/>
              <a:t>例4.</a:t>
            </a:r>
            <a:r>
              <a:rPr lang="en-US" altLang="zh-CN" smtClean="0"/>
              <a:t>9] </a:t>
            </a:r>
            <a:r>
              <a:rPr lang="zh-CN" altLang="en-US" smtClean="0"/>
              <a:t>收回所有用户对表</a:t>
            </a:r>
            <a:r>
              <a:rPr lang="en-US" altLang="zh-CN" smtClean="0"/>
              <a:t>SC</a:t>
            </a:r>
            <a:r>
              <a:rPr lang="zh-CN" altLang="en-US" smtClean="0"/>
              <a:t>的查询权限</a:t>
            </a:r>
          </a:p>
          <a:p>
            <a:pPr eaLnBrk="1" hangingPunct="1">
              <a:buFont typeface="Wingdings" pitchFamily="2" charset="2"/>
              <a:buNone/>
            </a:pPr>
            <a:endParaRPr lang="zh-CN" altLang="en-US" smtClean="0"/>
          </a:p>
          <a:p>
            <a:pPr eaLnBrk="1" hangingPunct="1">
              <a:buFont typeface="Wingdings" pitchFamily="2" charset="2"/>
              <a:buNone/>
            </a:pPr>
            <a:r>
              <a:rPr lang="zh-CN" altLang="en-US" smtClean="0"/>
              <a:t>		</a:t>
            </a:r>
            <a:r>
              <a:rPr lang="en-US" altLang="zh-CN" smtClean="0"/>
              <a:t>REVOKE SELECT </a:t>
            </a:r>
          </a:p>
          <a:p>
            <a:pPr eaLnBrk="1" hangingPunct="1">
              <a:buFont typeface="Wingdings" pitchFamily="2" charset="2"/>
              <a:buNone/>
            </a:pPr>
            <a:r>
              <a:rPr lang="en-US" altLang="zh-CN" smtClean="0"/>
              <a:t>		ON TABLE SC </a:t>
            </a:r>
          </a:p>
          <a:p>
            <a:pPr eaLnBrk="1" hangingPunct="1">
              <a:buFont typeface="Wingdings" pitchFamily="2" charset="2"/>
              <a:buNone/>
            </a:pPr>
            <a:r>
              <a:rPr lang="en-US" altLang="zh-CN" smtClean="0"/>
              <a:t>		FROM </a:t>
            </a:r>
            <a:r>
              <a:rPr lang="en-US" altLang="zh-CN" smtClean="0">
                <a:solidFill>
                  <a:srgbClr val="E02920"/>
                </a:solidFill>
              </a:rPr>
              <a:t>PUBLIC</a:t>
            </a:r>
            <a:r>
              <a:rPr lang="en-US" altLang="zh-CN" smtClean="0"/>
              <a:t>;</a:t>
            </a:r>
          </a:p>
          <a:p>
            <a:pPr eaLnBrk="1" hangingPunct="1">
              <a:buFont typeface="Wingdings" pitchFamily="2" charset="2"/>
              <a:buNone/>
            </a:pPr>
            <a:r>
              <a:rPr lang="en-US" altLang="zh-CN" smtClean="0"/>
              <a:t>    </a:t>
            </a:r>
          </a:p>
          <a:p>
            <a:pPr eaLnBrk="1" hangingPunct="1"/>
            <a:endParaRPr lang="en-US" altLang="zh-CN"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83971" name="Rectangle 2"/>
          <p:cNvSpPr>
            <a:spLocks noGrp="1" noChangeArrowheads="1"/>
          </p:cNvSpPr>
          <p:nvPr>
            <p:ph type="title" idx="4294967295"/>
          </p:nvPr>
        </p:nvSpPr>
        <p:spPr/>
        <p:txBody>
          <a:bodyPr/>
          <a:lstStyle/>
          <a:p>
            <a:pPr eaLnBrk="1" hangingPunct="1"/>
            <a:r>
              <a:rPr lang="en-US" altLang="zh-CN" sz="3600" smtClean="0"/>
              <a:t>REVOKE</a:t>
            </a:r>
            <a:r>
              <a:rPr lang="zh-CN" altLang="en-US" sz="3600" smtClean="0"/>
              <a:t>（续）</a:t>
            </a:r>
          </a:p>
        </p:txBody>
      </p:sp>
      <p:sp>
        <p:nvSpPr>
          <p:cNvPr id="83972" name="Rectangle 3"/>
          <p:cNvSpPr>
            <a:spLocks noGrp="1" noChangeArrowheads="1"/>
          </p:cNvSpPr>
          <p:nvPr>
            <p:ph type="body" idx="4294967295"/>
          </p:nvPr>
        </p:nvSpPr>
        <p:spPr>
          <a:xfrm>
            <a:off x="457200" y="1125538"/>
            <a:ext cx="8435975" cy="5256212"/>
          </a:xfrm>
        </p:spPr>
        <p:txBody>
          <a:bodyPr/>
          <a:lstStyle/>
          <a:p>
            <a:pPr eaLnBrk="1" hangingPunct="1">
              <a:lnSpc>
                <a:spcPct val="120000"/>
              </a:lnSpc>
              <a:buFont typeface="Wingdings" pitchFamily="2" charset="2"/>
              <a:buNone/>
            </a:pPr>
            <a:r>
              <a:rPr lang="en-US" altLang="zh-CN" smtClean="0"/>
              <a:t>[</a:t>
            </a:r>
            <a:r>
              <a:rPr lang="zh-CN" altLang="en-US" smtClean="0"/>
              <a:t>例4.</a:t>
            </a:r>
            <a:r>
              <a:rPr lang="en-US" altLang="zh-CN" smtClean="0"/>
              <a:t>10] </a:t>
            </a:r>
            <a:r>
              <a:rPr lang="zh-CN" altLang="en-US" smtClean="0"/>
              <a:t>把用户</a:t>
            </a:r>
            <a:r>
              <a:rPr lang="en-US" altLang="zh-CN" smtClean="0"/>
              <a:t>U5</a:t>
            </a:r>
            <a:r>
              <a:rPr lang="zh-CN" altLang="en-US" smtClean="0"/>
              <a:t>对</a:t>
            </a:r>
            <a:r>
              <a:rPr lang="en-US" altLang="zh-CN" smtClean="0"/>
              <a:t>SC</a:t>
            </a:r>
            <a:r>
              <a:rPr lang="zh-CN" altLang="en-US" smtClean="0"/>
              <a:t>表的</a:t>
            </a:r>
            <a:r>
              <a:rPr lang="en-US" altLang="zh-CN" smtClean="0"/>
              <a:t>INSERT</a:t>
            </a:r>
            <a:r>
              <a:rPr lang="zh-CN" altLang="en-US" smtClean="0"/>
              <a:t>权限收回</a:t>
            </a:r>
          </a:p>
          <a:p>
            <a:pPr eaLnBrk="1" hangingPunct="1">
              <a:lnSpc>
                <a:spcPct val="120000"/>
              </a:lnSpc>
              <a:buFont typeface="Wingdings" pitchFamily="2" charset="2"/>
              <a:buNone/>
            </a:pPr>
            <a:r>
              <a:rPr lang="zh-CN" altLang="en-US" smtClean="0"/>
              <a:t>		</a:t>
            </a:r>
            <a:r>
              <a:rPr lang="en-US" altLang="zh-CN" sz="2400" smtClean="0"/>
              <a:t>REVOKE INSERT </a:t>
            </a:r>
          </a:p>
          <a:p>
            <a:pPr eaLnBrk="1" hangingPunct="1">
              <a:lnSpc>
                <a:spcPct val="120000"/>
              </a:lnSpc>
              <a:buFont typeface="Wingdings" pitchFamily="2" charset="2"/>
              <a:buNone/>
            </a:pPr>
            <a:r>
              <a:rPr lang="en-US" altLang="zh-CN" sz="2400" smtClean="0"/>
              <a:t>		ON TABLE SC </a:t>
            </a:r>
          </a:p>
          <a:p>
            <a:pPr eaLnBrk="1" hangingPunct="1">
              <a:lnSpc>
                <a:spcPct val="120000"/>
              </a:lnSpc>
              <a:buFont typeface="Wingdings" pitchFamily="2" charset="2"/>
              <a:buNone/>
            </a:pPr>
            <a:r>
              <a:rPr lang="en-US" altLang="zh-CN" sz="2400" smtClean="0"/>
              <a:t>		FROM U5 CASCADE ;</a:t>
            </a:r>
          </a:p>
          <a:p>
            <a:pPr lvl="1" eaLnBrk="1" hangingPunct="1">
              <a:lnSpc>
                <a:spcPct val="120000"/>
              </a:lnSpc>
            </a:pPr>
            <a:endParaRPr lang="en-US" altLang="zh-CN" smtClean="0"/>
          </a:p>
          <a:p>
            <a:pPr lvl="1" eaLnBrk="1" hangingPunct="1">
              <a:lnSpc>
                <a:spcPct val="120000"/>
              </a:lnSpc>
            </a:pPr>
            <a:r>
              <a:rPr lang="zh-CN" altLang="en-US" smtClean="0"/>
              <a:t>将用户</a:t>
            </a:r>
            <a:r>
              <a:rPr lang="en-US" altLang="zh-CN" smtClean="0"/>
              <a:t>U5</a:t>
            </a:r>
            <a:r>
              <a:rPr lang="zh-CN" altLang="en-US" smtClean="0"/>
              <a:t>的</a:t>
            </a:r>
            <a:r>
              <a:rPr lang="en-US" altLang="zh-CN" smtClean="0"/>
              <a:t>INSERT</a:t>
            </a:r>
            <a:r>
              <a:rPr lang="zh-CN" altLang="en-US" smtClean="0"/>
              <a:t>权限收回的时候应该使用</a:t>
            </a:r>
            <a:r>
              <a:rPr lang="en-US" altLang="zh-CN" smtClean="0"/>
              <a:t>CASCADE</a:t>
            </a:r>
            <a:r>
              <a:rPr lang="zh-CN" altLang="en-US" smtClean="0"/>
              <a:t>，否则拒绝执行该语句 </a:t>
            </a:r>
          </a:p>
          <a:p>
            <a:pPr lvl="1">
              <a:lnSpc>
                <a:spcPct val="120000"/>
              </a:lnSpc>
            </a:pPr>
            <a:r>
              <a:rPr lang="zh-CN" altLang="en-US" smtClean="0"/>
              <a:t>如果</a:t>
            </a:r>
            <a:r>
              <a:rPr lang="en-US" altLang="zh-CN" smtClean="0"/>
              <a:t>U6</a:t>
            </a:r>
            <a:r>
              <a:rPr lang="zh-CN" altLang="en-US" smtClean="0"/>
              <a:t>或</a:t>
            </a:r>
            <a:r>
              <a:rPr lang="en-US" altLang="zh-CN" smtClean="0"/>
              <a:t>U7</a:t>
            </a:r>
            <a:r>
              <a:rPr lang="zh-CN" altLang="en-US" smtClean="0"/>
              <a:t>还从其他用户处获得对</a:t>
            </a:r>
            <a:r>
              <a:rPr lang="en-US" altLang="zh-CN" smtClean="0"/>
              <a:t>SC</a:t>
            </a:r>
            <a:r>
              <a:rPr lang="zh-CN" altLang="en-US" smtClean="0"/>
              <a:t>表的</a:t>
            </a:r>
            <a:r>
              <a:rPr lang="en-US" altLang="zh-CN" smtClean="0"/>
              <a:t>INSERT</a:t>
            </a:r>
            <a:r>
              <a:rPr lang="zh-CN" altLang="en-US" smtClean="0"/>
              <a:t>权限，则他们仍具有此权限，系统只收回直接或间接从</a:t>
            </a:r>
            <a:r>
              <a:rPr lang="en-US" altLang="zh-CN" smtClean="0"/>
              <a:t>U5</a:t>
            </a:r>
            <a:r>
              <a:rPr lang="zh-CN" altLang="en-US" smtClean="0"/>
              <a:t>处获得的权限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页脚占位符 5"/>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84995" name="Rectangle 2"/>
          <p:cNvSpPr>
            <a:spLocks noGrp="1" noChangeArrowheads="1"/>
          </p:cNvSpPr>
          <p:nvPr>
            <p:ph type="title" idx="4294967295"/>
          </p:nvPr>
        </p:nvSpPr>
        <p:spPr/>
        <p:txBody>
          <a:bodyPr/>
          <a:lstStyle/>
          <a:p>
            <a:pPr eaLnBrk="1" hangingPunct="1"/>
            <a:r>
              <a:rPr lang="en-US" altLang="zh-CN" sz="3600" smtClean="0"/>
              <a:t>REVOKE</a:t>
            </a:r>
            <a:r>
              <a:rPr lang="zh-CN" altLang="en-US" sz="3600" smtClean="0"/>
              <a:t>（续）</a:t>
            </a:r>
          </a:p>
        </p:txBody>
      </p:sp>
      <p:sp>
        <p:nvSpPr>
          <p:cNvPr id="84996" name="Rectangle 3"/>
          <p:cNvSpPr>
            <a:spLocks noGrp="1" noChangeArrowheads="1"/>
          </p:cNvSpPr>
          <p:nvPr>
            <p:ph type="body" sz="half" idx="4294967295"/>
          </p:nvPr>
        </p:nvSpPr>
        <p:spPr>
          <a:xfrm>
            <a:off x="241300" y="1098550"/>
            <a:ext cx="8578850" cy="588963"/>
          </a:xfrm>
        </p:spPr>
        <p:txBody>
          <a:bodyPr/>
          <a:lstStyle/>
          <a:p>
            <a:pPr algn="ctr" eaLnBrk="1" hangingPunct="1">
              <a:buFont typeface="Wingdings" pitchFamily="2" charset="2"/>
              <a:buNone/>
            </a:pPr>
            <a:r>
              <a:rPr lang="en-US" altLang="zh-CN" sz="2000" smtClean="0"/>
              <a:t>    </a:t>
            </a:r>
            <a:r>
              <a:rPr lang="zh-CN" altLang="en-US" sz="2000" smtClean="0"/>
              <a:t>执行例4.</a:t>
            </a:r>
            <a:r>
              <a:rPr lang="en-US" altLang="zh-CN" sz="2000" smtClean="0"/>
              <a:t>8~</a:t>
            </a:r>
            <a:r>
              <a:rPr lang="zh-CN" altLang="en-US" sz="2000" smtClean="0"/>
              <a:t>4.</a:t>
            </a:r>
            <a:r>
              <a:rPr lang="en-US" altLang="zh-CN" sz="2000" smtClean="0"/>
              <a:t>10</a:t>
            </a:r>
            <a:r>
              <a:rPr lang="zh-CN" altLang="en-US" sz="2000" smtClean="0"/>
              <a:t>语句后学生</a:t>
            </a:r>
            <a:r>
              <a:rPr lang="en-US" altLang="zh-CN" sz="2000" smtClean="0"/>
              <a:t>-</a:t>
            </a:r>
            <a:r>
              <a:rPr lang="zh-CN" altLang="en-US" sz="2000" smtClean="0"/>
              <a:t>课程数据库中的用户权限定义表</a:t>
            </a:r>
          </a:p>
        </p:txBody>
      </p:sp>
      <p:graphicFrame>
        <p:nvGraphicFramePr>
          <p:cNvPr id="47109" name="Group 5"/>
          <p:cNvGraphicFramePr>
            <a:graphicFrameLocks noGrp="1"/>
          </p:cNvGraphicFramePr>
          <p:nvPr>
            <p:ph sz="half" idx="4294967295"/>
          </p:nvPr>
        </p:nvGraphicFramePr>
        <p:xfrm>
          <a:off x="241300" y="1916113"/>
          <a:ext cx="8794750" cy="2773428"/>
        </p:xfrm>
        <a:graphic>
          <a:graphicData uri="http://schemas.openxmlformats.org/drawingml/2006/table">
            <a:tbl>
              <a:tblPr/>
              <a:tblGrid>
                <a:gridCol w="1522310">
                  <a:extLst>
                    <a:ext uri="{9D8B030D-6E8A-4147-A177-3AD203B41FA5}">
                      <a16:colId xmlns:a16="http://schemas.microsoft.com/office/drawing/2014/main" val="20000"/>
                    </a:ext>
                  </a:extLst>
                </a:gridCol>
                <a:gridCol w="1800109">
                  <a:extLst>
                    <a:ext uri="{9D8B030D-6E8A-4147-A177-3AD203B41FA5}">
                      <a16:colId xmlns:a16="http://schemas.microsoft.com/office/drawing/2014/main" val="20001"/>
                    </a:ext>
                  </a:extLst>
                </a:gridCol>
                <a:gridCol w="1909898">
                  <a:extLst>
                    <a:ext uri="{9D8B030D-6E8A-4147-A177-3AD203B41FA5}">
                      <a16:colId xmlns:a16="http://schemas.microsoft.com/office/drawing/2014/main" val="20002"/>
                    </a:ext>
                  </a:extLst>
                </a:gridCol>
                <a:gridCol w="2086493">
                  <a:extLst>
                    <a:ext uri="{9D8B030D-6E8A-4147-A177-3AD203B41FA5}">
                      <a16:colId xmlns:a16="http://schemas.microsoft.com/office/drawing/2014/main" val="20003"/>
                    </a:ext>
                  </a:extLst>
                </a:gridCol>
                <a:gridCol w="1475940">
                  <a:extLst>
                    <a:ext uri="{9D8B030D-6E8A-4147-A177-3AD203B41FA5}">
                      <a16:colId xmlns:a16="http://schemas.microsoft.com/office/drawing/2014/main" val="20004"/>
                    </a:ext>
                  </a:extLst>
                </a:gridCol>
              </a:tblGrid>
              <a:tr h="396195">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smtClean="0">
                          <a:ln>
                            <a:noFill/>
                          </a:ln>
                          <a:solidFill>
                            <a:schemeClr val="tx1"/>
                          </a:solidFill>
                          <a:effectLst/>
                          <a:latin typeface="+mn-lt"/>
                          <a:ea typeface="宋体" pitchFamily="2" charset="-122"/>
                        </a:rPr>
                        <a:t>授权用户名</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smtClean="0">
                          <a:ln>
                            <a:noFill/>
                          </a:ln>
                          <a:solidFill>
                            <a:schemeClr val="tx1"/>
                          </a:solidFill>
                          <a:effectLst/>
                          <a:latin typeface="+mn-lt"/>
                          <a:ea typeface="宋体" pitchFamily="2" charset="-122"/>
                        </a:rPr>
                        <a:t>被授权用户名</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smtClean="0">
                          <a:ln>
                            <a:noFill/>
                          </a:ln>
                          <a:solidFill>
                            <a:schemeClr val="tx1"/>
                          </a:solidFill>
                          <a:effectLst/>
                          <a:latin typeface="+mn-lt"/>
                          <a:ea typeface="宋体" pitchFamily="2" charset="-122"/>
                        </a:rPr>
                        <a:t>数据库对象名</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smtClean="0">
                          <a:ln>
                            <a:noFill/>
                          </a:ln>
                          <a:solidFill>
                            <a:schemeClr val="tx1"/>
                          </a:solidFill>
                          <a:effectLst/>
                          <a:latin typeface="+mn-lt"/>
                          <a:ea typeface="宋体" pitchFamily="2" charset="-122"/>
                        </a:rPr>
                        <a:t>允许的操作类型</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smtClean="0">
                          <a:ln>
                            <a:noFill/>
                          </a:ln>
                          <a:solidFill>
                            <a:schemeClr val="tx1"/>
                          </a:solidFill>
                          <a:effectLst/>
                          <a:latin typeface="+mn-lt"/>
                          <a:ea typeface="宋体" pitchFamily="2" charset="-122"/>
                        </a:rPr>
                        <a:t>能否转授权</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smtClean="0">
                          <a:ln>
                            <a:noFill/>
                          </a:ln>
                          <a:solidFill>
                            <a:schemeClr val="tx1"/>
                          </a:solidFill>
                          <a:effectLst/>
                          <a:latin typeface="+mn-lt"/>
                          <a:ea typeface="宋体" pitchFamily="2" charset="-122"/>
                        </a:rPr>
                        <a:t>DBA</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smtClean="0">
                          <a:ln>
                            <a:noFill/>
                          </a:ln>
                          <a:solidFill>
                            <a:schemeClr val="tx1"/>
                          </a:solidFill>
                          <a:effectLst/>
                          <a:latin typeface="+mn-lt"/>
                          <a:ea typeface="宋体" pitchFamily="2" charset="-122"/>
                        </a:rPr>
                        <a:t>U1</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dirty="0" smtClean="0">
                          <a:ln>
                            <a:noFill/>
                          </a:ln>
                          <a:solidFill>
                            <a:schemeClr val="tx1"/>
                          </a:solidFill>
                          <a:effectLst/>
                          <a:latin typeface="+mn-lt"/>
                          <a:ea typeface="宋体" pitchFamily="2" charset="-122"/>
                        </a:rPr>
                        <a:t>关系</a:t>
                      </a:r>
                      <a:r>
                        <a:rPr kumimoji="0" lang="en-US" sz="2000" b="1" i="0" u="none" strike="noStrike" cap="none" normalizeH="0" baseline="0" dirty="0" smtClean="0">
                          <a:ln>
                            <a:noFill/>
                          </a:ln>
                          <a:solidFill>
                            <a:schemeClr val="tx1"/>
                          </a:solidFill>
                          <a:effectLst/>
                          <a:latin typeface="+mn-lt"/>
                          <a:ea typeface="宋体" pitchFamily="2" charset="-122"/>
                        </a:rPr>
                        <a:t>Student</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smtClean="0">
                          <a:ln>
                            <a:noFill/>
                          </a:ln>
                          <a:solidFill>
                            <a:schemeClr val="tx1"/>
                          </a:solidFill>
                          <a:effectLst/>
                          <a:latin typeface="+mn-lt"/>
                          <a:ea typeface="宋体" pitchFamily="2" charset="-122"/>
                        </a:rPr>
                        <a:t>SELECT</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smtClean="0">
                          <a:ln>
                            <a:noFill/>
                          </a:ln>
                          <a:solidFill>
                            <a:schemeClr val="tx1"/>
                          </a:solidFill>
                          <a:effectLst/>
                          <a:latin typeface="+mn-lt"/>
                          <a:ea typeface="宋体" pitchFamily="2" charset="-122"/>
                        </a:rPr>
                        <a:t>不能</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smtClean="0">
                          <a:ln>
                            <a:noFill/>
                          </a:ln>
                          <a:solidFill>
                            <a:schemeClr val="tx1"/>
                          </a:solidFill>
                          <a:effectLst/>
                          <a:latin typeface="+mn-lt"/>
                          <a:ea typeface="宋体" pitchFamily="2" charset="-122"/>
                        </a:rPr>
                        <a:t>DBA</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smtClean="0">
                          <a:ln>
                            <a:noFill/>
                          </a:ln>
                          <a:solidFill>
                            <a:schemeClr val="tx1"/>
                          </a:solidFill>
                          <a:effectLst/>
                          <a:latin typeface="+mn-lt"/>
                          <a:ea typeface="宋体" pitchFamily="2" charset="-122"/>
                        </a:rPr>
                        <a:t>U2</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dirty="0" smtClean="0">
                          <a:ln>
                            <a:noFill/>
                          </a:ln>
                          <a:solidFill>
                            <a:schemeClr val="tx1"/>
                          </a:solidFill>
                          <a:effectLst/>
                          <a:latin typeface="+mn-lt"/>
                          <a:ea typeface="宋体" pitchFamily="2" charset="-122"/>
                        </a:rPr>
                        <a:t>关系</a:t>
                      </a:r>
                      <a:r>
                        <a:rPr kumimoji="0" lang="en-US" sz="2000" b="1" i="0" u="none" strike="noStrike" cap="none" normalizeH="0" baseline="0" dirty="0" smtClean="0">
                          <a:ln>
                            <a:noFill/>
                          </a:ln>
                          <a:solidFill>
                            <a:schemeClr val="tx1"/>
                          </a:solidFill>
                          <a:effectLst/>
                          <a:latin typeface="+mn-lt"/>
                          <a:ea typeface="宋体" pitchFamily="2" charset="-122"/>
                        </a:rPr>
                        <a:t>Student</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smtClean="0">
                          <a:ln>
                            <a:noFill/>
                          </a:ln>
                          <a:solidFill>
                            <a:schemeClr val="tx1"/>
                          </a:solidFill>
                          <a:effectLst/>
                          <a:latin typeface="+mn-lt"/>
                          <a:ea typeface="宋体" pitchFamily="2" charset="-122"/>
                        </a:rPr>
                        <a:t>ALL</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smtClean="0">
                          <a:ln>
                            <a:noFill/>
                          </a:ln>
                          <a:solidFill>
                            <a:schemeClr val="tx1"/>
                          </a:solidFill>
                          <a:effectLst/>
                          <a:latin typeface="+mn-lt"/>
                          <a:ea typeface="宋体" pitchFamily="2" charset="-122"/>
                        </a:rPr>
                        <a:t>不能</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smtClean="0">
                          <a:ln>
                            <a:noFill/>
                          </a:ln>
                          <a:solidFill>
                            <a:schemeClr val="tx1"/>
                          </a:solidFill>
                          <a:effectLst/>
                          <a:latin typeface="+mn-lt"/>
                          <a:ea typeface="宋体" pitchFamily="2" charset="-122"/>
                        </a:rPr>
                        <a:t>DBA</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smtClean="0">
                          <a:ln>
                            <a:noFill/>
                          </a:ln>
                          <a:solidFill>
                            <a:schemeClr val="tx1"/>
                          </a:solidFill>
                          <a:effectLst/>
                          <a:latin typeface="+mn-lt"/>
                          <a:ea typeface="宋体" pitchFamily="2" charset="-122"/>
                        </a:rPr>
                        <a:t>U2</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dirty="0" smtClean="0">
                          <a:ln>
                            <a:noFill/>
                          </a:ln>
                          <a:solidFill>
                            <a:schemeClr val="tx1"/>
                          </a:solidFill>
                          <a:effectLst/>
                          <a:latin typeface="+mn-lt"/>
                          <a:ea typeface="宋体" pitchFamily="2" charset="-122"/>
                        </a:rPr>
                        <a:t>关系</a:t>
                      </a:r>
                      <a:r>
                        <a:rPr kumimoji="0" lang="en-US" sz="2000" b="1" i="0" u="none" strike="noStrike" cap="none" normalizeH="0" baseline="0" dirty="0" smtClean="0">
                          <a:ln>
                            <a:noFill/>
                          </a:ln>
                          <a:solidFill>
                            <a:schemeClr val="tx1"/>
                          </a:solidFill>
                          <a:effectLst/>
                          <a:latin typeface="+mn-lt"/>
                          <a:ea typeface="宋体" pitchFamily="2" charset="-122"/>
                        </a:rPr>
                        <a:t>Course</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smtClean="0">
                          <a:ln>
                            <a:noFill/>
                          </a:ln>
                          <a:solidFill>
                            <a:schemeClr val="tx1"/>
                          </a:solidFill>
                          <a:effectLst/>
                          <a:latin typeface="+mn-lt"/>
                          <a:ea typeface="宋体" pitchFamily="2" charset="-122"/>
                        </a:rPr>
                        <a:t>ALL</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smtClean="0">
                          <a:ln>
                            <a:noFill/>
                          </a:ln>
                          <a:solidFill>
                            <a:schemeClr val="tx1"/>
                          </a:solidFill>
                          <a:effectLst/>
                          <a:latin typeface="+mn-lt"/>
                          <a:ea typeface="宋体" pitchFamily="2" charset="-122"/>
                        </a:rPr>
                        <a:t>不能</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smtClean="0">
                          <a:ln>
                            <a:noFill/>
                          </a:ln>
                          <a:solidFill>
                            <a:schemeClr val="tx1"/>
                          </a:solidFill>
                          <a:effectLst/>
                          <a:latin typeface="+mn-lt"/>
                          <a:ea typeface="宋体" pitchFamily="2" charset="-122"/>
                        </a:rPr>
                        <a:t>DBA</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smtClean="0">
                          <a:ln>
                            <a:noFill/>
                          </a:ln>
                          <a:solidFill>
                            <a:schemeClr val="tx1"/>
                          </a:solidFill>
                          <a:effectLst/>
                          <a:latin typeface="+mn-lt"/>
                          <a:ea typeface="宋体" pitchFamily="2" charset="-122"/>
                        </a:rPr>
                        <a:t>U3</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smtClean="0">
                          <a:ln>
                            <a:noFill/>
                          </a:ln>
                          <a:solidFill>
                            <a:schemeClr val="tx1"/>
                          </a:solidFill>
                          <a:effectLst/>
                          <a:latin typeface="+mn-lt"/>
                          <a:ea typeface="宋体" pitchFamily="2" charset="-122"/>
                        </a:rPr>
                        <a:t>关系</a:t>
                      </a:r>
                      <a:r>
                        <a:rPr kumimoji="0" lang="en-US" sz="2000" b="1" i="0" u="none" strike="noStrike" cap="none" normalizeH="0" baseline="0" smtClean="0">
                          <a:ln>
                            <a:noFill/>
                          </a:ln>
                          <a:solidFill>
                            <a:schemeClr val="tx1"/>
                          </a:solidFill>
                          <a:effectLst/>
                          <a:latin typeface="+mn-lt"/>
                          <a:ea typeface="宋体" pitchFamily="2" charset="-122"/>
                        </a:rPr>
                        <a:t>Student</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smtClean="0">
                          <a:ln>
                            <a:noFill/>
                          </a:ln>
                          <a:solidFill>
                            <a:schemeClr val="tx1"/>
                          </a:solidFill>
                          <a:effectLst/>
                          <a:latin typeface="+mn-lt"/>
                          <a:ea typeface="宋体" pitchFamily="2" charset="-122"/>
                        </a:rPr>
                        <a:t>ALL</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smtClean="0">
                          <a:ln>
                            <a:noFill/>
                          </a:ln>
                          <a:solidFill>
                            <a:schemeClr val="tx1"/>
                          </a:solidFill>
                          <a:effectLst/>
                          <a:latin typeface="+mn-lt"/>
                          <a:ea typeface="宋体" pitchFamily="2" charset="-122"/>
                        </a:rPr>
                        <a:t>不能</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smtClean="0">
                          <a:ln>
                            <a:noFill/>
                          </a:ln>
                          <a:solidFill>
                            <a:schemeClr val="tx1"/>
                          </a:solidFill>
                          <a:effectLst/>
                          <a:latin typeface="+mn-lt"/>
                          <a:ea typeface="宋体" pitchFamily="2" charset="-122"/>
                        </a:rPr>
                        <a:t>DBA</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smtClean="0">
                          <a:ln>
                            <a:noFill/>
                          </a:ln>
                          <a:solidFill>
                            <a:schemeClr val="tx1"/>
                          </a:solidFill>
                          <a:effectLst/>
                          <a:latin typeface="+mn-lt"/>
                          <a:ea typeface="宋体" pitchFamily="2" charset="-122"/>
                        </a:rPr>
                        <a:t>U3</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smtClean="0">
                          <a:ln>
                            <a:noFill/>
                          </a:ln>
                          <a:solidFill>
                            <a:schemeClr val="tx1"/>
                          </a:solidFill>
                          <a:effectLst/>
                          <a:latin typeface="+mn-lt"/>
                          <a:ea typeface="宋体" pitchFamily="2" charset="-122"/>
                        </a:rPr>
                        <a:t>关系</a:t>
                      </a:r>
                      <a:r>
                        <a:rPr kumimoji="0" lang="en-US" sz="2000" b="1" i="0" u="none" strike="noStrike" cap="none" normalizeH="0" baseline="0" smtClean="0">
                          <a:ln>
                            <a:noFill/>
                          </a:ln>
                          <a:solidFill>
                            <a:schemeClr val="tx1"/>
                          </a:solidFill>
                          <a:effectLst/>
                          <a:latin typeface="+mn-lt"/>
                          <a:ea typeface="宋体" pitchFamily="2" charset="-122"/>
                        </a:rPr>
                        <a:t>Course</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smtClean="0">
                          <a:ln>
                            <a:noFill/>
                          </a:ln>
                          <a:solidFill>
                            <a:schemeClr val="tx1"/>
                          </a:solidFill>
                          <a:effectLst/>
                          <a:latin typeface="+mn-lt"/>
                          <a:ea typeface="宋体" pitchFamily="2" charset="-122"/>
                        </a:rPr>
                        <a:t>ALL</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smtClean="0">
                          <a:ln>
                            <a:noFill/>
                          </a:ln>
                          <a:solidFill>
                            <a:schemeClr val="tx1"/>
                          </a:solidFill>
                          <a:effectLst/>
                          <a:latin typeface="+mn-lt"/>
                          <a:ea typeface="宋体" pitchFamily="2" charset="-122"/>
                        </a:rPr>
                        <a:t>不能</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smtClean="0">
                          <a:ln>
                            <a:noFill/>
                          </a:ln>
                          <a:solidFill>
                            <a:schemeClr val="tx1"/>
                          </a:solidFill>
                          <a:effectLst/>
                          <a:latin typeface="+mn-lt"/>
                          <a:ea typeface="宋体" pitchFamily="2" charset="-122"/>
                        </a:rPr>
                        <a:t>DBA</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smtClean="0">
                          <a:ln>
                            <a:noFill/>
                          </a:ln>
                          <a:solidFill>
                            <a:schemeClr val="tx1"/>
                          </a:solidFill>
                          <a:effectLst/>
                          <a:latin typeface="+mn-lt"/>
                          <a:ea typeface="宋体" pitchFamily="2" charset="-122"/>
                        </a:rPr>
                        <a:t>U4</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smtClean="0">
                          <a:ln>
                            <a:noFill/>
                          </a:ln>
                          <a:solidFill>
                            <a:schemeClr val="tx1"/>
                          </a:solidFill>
                          <a:effectLst/>
                          <a:latin typeface="+mn-lt"/>
                          <a:ea typeface="宋体" pitchFamily="2" charset="-122"/>
                        </a:rPr>
                        <a:t>关系</a:t>
                      </a:r>
                      <a:r>
                        <a:rPr kumimoji="0" lang="en-US" sz="2000" b="1" i="0" u="none" strike="noStrike" cap="none" normalizeH="0" baseline="0" smtClean="0">
                          <a:ln>
                            <a:noFill/>
                          </a:ln>
                          <a:solidFill>
                            <a:schemeClr val="tx1"/>
                          </a:solidFill>
                          <a:effectLst/>
                          <a:latin typeface="+mn-lt"/>
                          <a:ea typeface="宋体" pitchFamily="2" charset="-122"/>
                        </a:rPr>
                        <a:t>Student</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smtClean="0">
                          <a:ln>
                            <a:noFill/>
                          </a:ln>
                          <a:solidFill>
                            <a:schemeClr val="tx1"/>
                          </a:solidFill>
                          <a:effectLst/>
                          <a:latin typeface="+mn-lt"/>
                          <a:ea typeface="宋体" pitchFamily="2" charset="-122"/>
                        </a:rPr>
                        <a:t>SELECT</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smtClean="0">
                          <a:ln>
                            <a:noFill/>
                          </a:ln>
                          <a:solidFill>
                            <a:schemeClr val="tx1"/>
                          </a:solidFill>
                          <a:effectLst/>
                          <a:latin typeface="+mn-lt"/>
                          <a:ea typeface="宋体" pitchFamily="2" charset="-122"/>
                        </a:rPr>
                        <a:t>不能</a:t>
                      </a:r>
                    </a:p>
                  </a:txBody>
                  <a:tcPr marL="91435" marR="91435"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48131" name="Rectangle 2"/>
          <p:cNvSpPr>
            <a:spLocks noGrp="1" noChangeArrowheads="1"/>
          </p:cNvSpPr>
          <p:nvPr>
            <p:ph type="title" idx="4294967295"/>
          </p:nvPr>
        </p:nvSpPr>
        <p:spPr>
          <a:xfrm>
            <a:off x="914400" y="-46038"/>
            <a:ext cx="7772400" cy="1139826"/>
          </a:xfrm>
        </p:spPr>
        <p:txBody>
          <a:bodyPr/>
          <a:lstStyle/>
          <a:p>
            <a:pPr eaLnBrk="1" hangingPunct="1">
              <a:defRPr/>
            </a:pPr>
            <a:r>
              <a:rPr lang="zh-CN" altLang="en-US" sz="3600" dirty="0" smtClean="0"/>
              <a:t>小结</a:t>
            </a:r>
            <a:r>
              <a:rPr lang="en-US" altLang="zh-CN" sz="3600" dirty="0" smtClean="0"/>
              <a:t>:</a:t>
            </a:r>
            <a:r>
              <a:rPr lang="en-US" altLang="zh-CN" sz="3600" dirty="0" smtClean="0">
                <a:latin typeface="+mn-lt"/>
              </a:rPr>
              <a:t>SQL</a:t>
            </a:r>
            <a:r>
              <a:rPr lang="zh-CN" altLang="en-US" sz="3600" dirty="0" smtClean="0">
                <a:latin typeface="宋体" pitchFamily="2" charset="-122"/>
              </a:rPr>
              <a:t>灵活的授权机制</a:t>
            </a:r>
          </a:p>
        </p:txBody>
      </p:sp>
      <p:sp>
        <p:nvSpPr>
          <p:cNvPr id="86020" name="Rectangle 3"/>
          <p:cNvSpPr>
            <a:spLocks noGrp="1" noChangeArrowheads="1"/>
          </p:cNvSpPr>
          <p:nvPr>
            <p:ph type="body" idx="4294967295"/>
          </p:nvPr>
        </p:nvSpPr>
        <p:spPr>
          <a:xfrm>
            <a:off x="611188" y="981075"/>
            <a:ext cx="7772400" cy="4895850"/>
          </a:xfrm>
        </p:spPr>
        <p:txBody>
          <a:bodyPr/>
          <a:lstStyle/>
          <a:p>
            <a:pPr eaLnBrk="1" hangingPunct="1"/>
            <a:r>
              <a:rPr lang="zh-CN" altLang="en-US" sz="2400" smtClean="0"/>
              <a:t>数据库管理员：</a:t>
            </a:r>
            <a:endParaRPr lang="en-US" altLang="zh-CN" sz="2400" smtClean="0"/>
          </a:p>
          <a:p>
            <a:pPr lvl="1" eaLnBrk="1" hangingPunct="1"/>
            <a:r>
              <a:rPr lang="zh-CN" altLang="en-US" sz="2000" smtClean="0"/>
              <a:t>拥有所有对象的所有权限</a:t>
            </a:r>
          </a:p>
          <a:p>
            <a:pPr lvl="1" eaLnBrk="1" hangingPunct="1"/>
            <a:r>
              <a:rPr lang="zh-CN" altLang="en-US" sz="2200" smtClean="0"/>
              <a:t>根据实际情况不同的权限授予不同的用户</a:t>
            </a:r>
          </a:p>
          <a:p>
            <a:pPr algn="just" eaLnBrk="1" hangingPunct="1"/>
            <a:r>
              <a:rPr lang="zh-CN" altLang="en-US" sz="2400" smtClean="0"/>
              <a:t>用户：</a:t>
            </a:r>
            <a:endParaRPr lang="en-US" altLang="zh-CN" sz="2400" smtClean="0"/>
          </a:p>
          <a:p>
            <a:pPr lvl="1" algn="just" eaLnBrk="1" hangingPunct="1"/>
            <a:r>
              <a:rPr lang="zh-CN" altLang="en-US" sz="2000" smtClean="0"/>
              <a:t>拥有自己建立的对象的全部的操作权限</a:t>
            </a:r>
          </a:p>
          <a:p>
            <a:pPr lvl="1" eaLnBrk="1" hangingPunct="1"/>
            <a:r>
              <a:rPr lang="zh-CN" altLang="en-US" sz="2200" smtClean="0"/>
              <a:t>可以使用</a:t>
            </a:r>
            <a:r>
              <a:rPr lang="en-US" altLang="zh-CN" sz="2200" smtClean="0"/>
              <a:t>GRANT</a:t>
            </a:r>
            <a:r>
              <a:rPr lang="zh-CN" altLang="en-US" sz="2200" smtClean="0"/>
              <a:t>，把权限授予其他用户</a:t>
            </a:r>
          </a:p>
          <a:p>
            <a:pPr algn="just" eaLnBrk="1" hangingPunct="1"/>
            <a:r>
              <a:rPr lang="zh-CN" altLang="en-US" sz="2400" smtClean="0"/>
              <a:t>被授权的用户</a:t>
            </a:r>
          </a:p>
          <a:p>
            <a:pPr lvl="1" eaLnBrk="1" hangingPunct="1"/>
            <a:r>
              <a:rPr lang="zh-CN" altLang="en-US" sz="2200" smtClean="0"/>
              <a:t>如果具有“继续授权”的许可，可以把获得的权限再授予其他用户</a:t>
            </a:r>
          </a:p>
          <a:p>
            <a:pPr eaLnBrk="1" hangingPunct="1"/>
            <a:r>
              <a:rPr lang="zh-CN" altLang="en-US" sz="2400" smtClean="0"/>
              <a:t>所有授予出去的权力在必要时又都可用</a:t>
            </a:r>
            <a:r>
              <a:rPr lang="en-US" altLang="zh-CN" sz="2400" smtClean="0"/>
              <a:t>REVOKE</a:t>
            </a:r>
            <a:r>
              <a:rPr lang="zh-CN" altLang="en-US" sz="2400" smtClean="0"/>
              <a:t>语句收回</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页脚占位符 5"/>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87043" name="Rectangle 2"/>
          <p:cNvSpPr>
            <a:spLocks noGrp="1" noChangeArrowheads="1"/>
          </p:cNvSpPr>
          <p:nvPr>
            <p:ph type="title" idx="4294967295"/>
          </p:nvPr>
        </p:nvSpPr>
        <p:spPr/>
        <p:txBody>
          <a:bodyPr/>
          <a:lstStyle/>
          <a:p>
            <a:pPr eaLnBrk="1" hangingPunct="1"/>
            <a:r>
              <a:rPr lang="zh-CN" altLang="zh-CN" sz="3600" smtClean="0"/>
              <a:t>授权：授予与回收（续）</a:t>
            </a:r>
          </a:p>
        </p:txBody>
      </p:sp>
      <p:sp>
        <p:nvSpPr>
          <p:cNvPr id="87044" name="Rectangle 3"/>
          <p:cNvSpPr>
            <a:spLocks noGrp="1" noChangeArrowheads="1"/>
          </p:cNvSpPr>
          <p:nvPr>
            <p:ph type="body" sz="half" idx="4294967295"/>
          </p:nvPr>
        </p:nvSpPr>
        <p:spPr>
          <a:xfrm>
            <a:off x="611188" y="1341438"/>
            <a:ext cx="8208962" cy="4681537"/>
          </a:xfrm>
        </p:spPr>
        <p:txBody>
          <a:bodyPr/>
          <a:lstStyle/>
          <a:p>
            <a:pPr eaLnBrk="1" hangingPunct="1">
              <a:lnSpc>
                <a:spcPct val="150000"/>
              </a:lnSpc>
              <a:buFont typeface="Wingdings" pitchFamily="2" charset="2"/>
              <a:buNone/>
            </a:pPr>
            <a:r>
              <a:rPr lang="en-US" altLang="zh-CN" smtClean="0"/>
              <a:t>3.</a:t>
            </a:r>
            <a:r>
              <a:rPr lang="zh-CN" altLang="en-US" smtClean="0"/>
              <a:t>创建数据库模式的权限 </a:t>
            </a:r>
          </a:p>
          <a:p>
            <a:pPr eaLnBrk="1" hangingPunct="1">
              <a:lnSpc>
                <a:spcPct val="150000"/>
              </a:lnSpc>
              <a:buFont typeface="Wingdings" pitchFamily="2" charset="2"/>
              <a:buNone/>
            </a:pPr>
            <a:endParaRPr lang="zh-CN" altLang="en-US" sz="900" smtClean="0"/>
          </a:p>
          <a:p>
            <a:pPr eaLnBrk="1" hangingPunct="1">
              <a:lnSpc>
                <a:spcPct val="125000"/>
              </a:lnSpc>
            </a:pPr>
            <a:r>
              <a:rPr lang="zh-CN" altLang="en-US" smtClean="0"/>
              <a:t>数据库管理员在创建用户时实现</a:t>
            </a:r>
          </a:p>
          <a:p>
            <a:pPr eaLnBrk="1" hangingPunct="1">
              <a:lnSpc>
                <a:spcPct val="125000"/>
              </a:lnSpc>
            </a:pPr>
            <a:r>
              <a:rPr lang="en-US" altLang="zh-CN" smtClean="0"/>
              <a:t>CREATE USER</a:t>
            </a:r>
            <a:r>
              <a:rPr lang="zh-CN" altLang="en-US" smtClean="0"/>
              <a:t>语句格式</a:t>
            </a:r>
          </a:p>
          <a:p>
            <a:pPr eaLnBrk="1" hangingPunct="1">
              <a:lnSpc>
                <a:spcPct val="125000"/>
              </a:lnSpc>
              <a:buFont typeface="Wingdings" pitchFamily="2" charset="2"/>
              <a:buNone/>
            </a:pPr>
            <a:r>
              <a:rPr lang="zh-CN" altLang="en-US" smtClean="0"/>
              <a:t>              </a:t>
            </a:r>
            <a:r>
              <a:rPr lang="en-US" altLang="zh-CN" smtClean="0"/>
              <a:t>CREATE  USER  &lt;username&gt; </a:t>
            </a:r>
          </a:p>
          <a:p>
            <a:pPr eaLnBrk="1" hangingPunct="1">
              <a:lnSpc>
                <a:spcPct val="125000"/>
              </a:lnSpc>
              <a:buFont typeface="Wingdings" pitchFamily="2" charset="2"/>
              <a:buNone/>
            </a:pPr>
            <a:r>
              <a:rPr lang="en-US" altLang="zh-CN" smtClean="0"/>
              <a:t>              [WITH][DBA|RESOURCE|CONNECT];</a:t>
            </a:r>
            <a:endParaRPr lang="zh-CN" altLang="en-US" smtClean="0"/>
          </a:p>
          <a:p>
            <a:pPr eaLnBrk="1" hangingPunct="1">
              <a:buFont typeface="Wingdings" pitchFamily="2" charset="2"/>
              <a:buNone/>
            </a:pPr>
            <a:r>
              <a:rPr lang="zh-CN" altLang="en-US" sz="2400" smtClean="0"/>
              <a:t>注：</a:t>
            </a:r>
            <a:r>
              <a:rPr lang="en-US" altLang="zh-CN" sz="2400" smtClean="0"/>
              <a:t> </a:t>
            </a:r>
          </a:p>
          <a:p>
            <a:pPr eaLnBrk="1" hangingPunct="1">
              <a:buFont typeface="Wingdings" pitchFamily="2" charset="2"/>
              <a:buNone/>
            </a:pPr>
            <a:r>
              <a:rPr lang="en-US" altLang="zh-CN" sz="2400" smtClean="0"/>
              <a:t>CREATE USER</a:t>
            </a:r>
            <a:r>
              <a:rPr lang="zh-CN" altLang="en-US" sz="2400" smtClean="0"/>
              <a:t>不是</a:t>
            </a:r>
            <a:r>
              <a:rPr lang="en-US" altLang="zh-CN" sz="2400" smtClean="0"/>
              <a:t>SQL</a:t>
            </a:r>
            <a:r>
              <a:rPr lang="zh-CN" altLang="en-US" sz="2400" smtClean="0"/>
              <a:t>标准，各个系统的实现相差甚远</a:t>
            </a:r>
            <a:endParaRPr lang="en-US" altLang="zh-CN" sz="240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889000" y="260350"/>
            <a:ext cx="7391400" cy="563563"/>
          </a:xfrm>
        </p:spPr>
        <p:txBody>
          <a:bodyPr/>
          <a:lstStyle/>
          <a:p>
            <a:r>
              <a:rPr lang="zh-CN" altLang="zh-CN" sz="3600" smtClean="0"/>
              <a:t>授权：授予与回收（续）</a:t>
            </a:r>
            <a:endParaRPr lang="zh-CN" altLang="en-US" sz="3600" smtClean="0"/>
          </a:p>
        </p:txBody>
      </p:sp>
      <p:sp>
        <p:nvSpPr>
          <p:cNvPr id="88067" name="Rectangle 3"/>
          <p:cNvSpPr>
            <a:spLocks noGrp="1" noChangeArrowheads="1"/>
          </p:cNvSpPr>
          <p:nvPr>
            <p:ph type="body" sz="half" idx="1"/>
          </p:nvPr>
        </p:nvSpPr>
        <p:spPr>
          <a:xfrm>
            <a:off x="468313" y="1196975"/>
            <a:ext cx="8351837" cy="4681538"/>
          </a:xfrm>
        </p:spPr>
        <p:txBody>
          <a:bodyPr/>
          <a:lstStyle/>
          <a:p>
            <a:r>
              <a:rPr lang="en-US" altLang="zh-CN" smtClean="0"/>
              <a:t>CREATE USER</a:t>
            </a:r>
            <a:r>
              <a:rPr lang="zh-CN" altLang="en-US" smtClean="0"/>
              <a:t>语句格式说明</a:t>
            </a:r>
          </a:p>
          <a:p>
            <a:pPr lvl="1">
              <a:lnSpc>
                <a:spcPct val="130000"/>
              </a:lnSpc>
            </a:pPr>
            <a:r>
              <a:rPr lang="zh-CN" altLang="en-US" smtClean="0"/>
              <a:t>只有系统的超级用户才有权创建一个新的数据库用户</a:t>
            </a:r>
          </a:p>
          <a:p>
            <a:pPr lvl="1">
              <a:lnSpc>
                <a:spcPct val="130000"/>
              </a:lnSpc>
            </a:pPr>
            <a:r>
              <a:rPr lang="zh-CN" altLang="en-US" smtClean="0"/>
              <a:t>新创建的数据库用户有三种权限：</a:t>
            </a:r>
            <a:r>
              <a:rPr lang="en-US" altLang="zh-CN" smtClean="0"/>
              <a:t>CONNECT</a:t>
            </a:r>
            <a:r>
              <a:rPr lang="zh-CN" altLang="en-US" smtClean="0"/>
              <a:t>、</a:t>
            </a:r>
            <a:r>
              <a:rPr lang="en-US" altLang="zh-CN" smtClean="0"/>
              <a:t>RESOURCE</a:t>
            </a:r>
            <a:r>
              <a:rPr lang="zh-CN" altLang="en-US" smtClean="0"/>
              <a:t>和</a:t>
            </a:r>
            <a:r>
              <a:rPr lang="en-US" altLang="zh-CN" smtClean="0"/>
              <a:t>DBA</a:t>
            </a:r>
          </a:p>
          <a:p>
            <a:pPr lvl="1">
              <a:lnSpc>
                <a:spcPct val="130000"/>
              </a:lnSpc>
            </a:pPr>
            <a:r>
              <a:rPr lang="zh-CN" altLang="en-US" smtClean="0"/>
              <a:t>如没有指定创建的新用户的权限，默认该用户拥有</a:t>
            </a:r>
            <a:r>
              <a:rPr lang="en-US" altLang="zh-CN" smtClean="0"/>
              <a:t>CONNECT</a:t>
            </a:r>
            <a:r>
              <a:rPr lang="zh-CN" altLang="en-US" smtClean="0"/>
              <a:t>权限。拥有</a:t>
            </a:r>
            <a:r>
              <a:rPr lang="en-US" altLang="zh-CN" smtClean="0"/>
              <a:t>CONNECT</a:t>
            </a:r>
            <a:r>
              <a:rPr lang="zh-CN" altLang="en-US" smtClean="0"/>
              <a:t>权限的用户不能创建新用户，不能创建模式，也不能创建基本表，只能登录数据库</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页脚占位符 4"/>
          <p:cNvSpPr>
            <a:spLocks noGrp="1"/>
          </p:cNvSpPr>
          <p:nvPr>
            <p:ph type="ftr" sz="quarter" idx="4294967295"/>
          </p:nvPr>
        </p:nvSpPr>
        <p:spPr bwMode="auto">
          <a:xfrm>
            <a:off x="5219700" y="6381750"/>
            <a:ext cx="3600450" cy="320675"/>
          </a:xfrm>
          <a:prstGeom prst="rect">
            <a:avLst/>
          </a:prstGeom>
          <a:noFill/>
          <a:ln>
            <a:miter lim="800000"/>
            <a:headEnd/>
            <a:tailEnd/>
          </a:ln>
        </p:spPr>
        <p:txBody>
          <a:bodyPr/>
          <a:lstStyle/>
          <a:p>
            <a:pPr eaLnBrk="1" hangingPunct="1">
              <a:buFont typeface="Arial" pitchFamily="34" charset="0"/>
              <a:buNone/>
            </a:pPr>
            <a:r>
              <a:rPr lang="en-US" altLang="zh-CN"/>
              <a:t>An Introduction to Database System</a:t>
            </a:r>
          </a:p>
        </p:txBody>
      </p:sp>
      <p:sp>
        <p:nvSpPr>
          <p:cNvPr id="89091" name="Rectangle 2"/>
          <p:cNvSpPr>
            <a:spLocks noGrp="1" noChangeArrowheads="1"/>
          </p:cNvSpPr>
          <p:nvPr>
            <p:ph type="title"/>
          </p:nvPr>
        </p:nvSpPr>
        <p:spPr/>
        <p:txBody>
          <a:bodyPr/>
          <a:lstStyle/>
          <a:p>
            <a:r>
              <a:rPr lang="zh-CN" altLang="zh-CN" sz="3600" smtClean="0"/>
              <a:t>授权：授予与回收（续）</a:t>
            </a:r>
            <a:endParaRPr lang="zh-CN" altLang="en-US" sz="3600" smtClean="0"/>
          </a:p>
        </p:txBody>
      </p:sp>
      <p:sp>
        <p:nvSpPr>
          <p:cNvPr id="89092" name="Rectangle 3"/>
          <p:cNvSpPr>
            <a:spLocks noGrp="1" noChangeArrowheads="1"/>
          </p:cNvSpPr>
          <p:nvPr>
            <p:ph type="body" idx="1"/>
          </p:nvPr>
        </p:nvSpPr>
        <p:spPr>
          <a:xfrm>
            <a:off x="457200" y="1098550"/>
            <a:ext cx="8229600" cy="5095875"/>
          </a:xfrm>
        </p:spPr>
        <p:txBody>
          <a:bodyPr/>
          <a:lstStyle/>
          <a:p>
            <a:r>
              <a:rPr lang="en-US" altLang="zh-CN" smtClean="0"/>
              <a:t>CREATE USER</a:t>
            </a:r>
            <a:r>
              <a:rPr lang="zh-CN" altLang="en-US" smtClean="0"/>
              <a:t>语句格式说明（续）</a:t>
            </a:r>
            <a:endParaRPr lang="en-US" altLang="zh-CN" smtClean="0"/>
          </a:p>
          <a:p>
            <a:pPr lvl="1">
              <a:lnSpc>
                <a:spcPct val="130000"/>
              </a:lnSpc>
            </a:pPr>
            <a:r>
              <a:rPr lang="zh-CN" altLang="en-US" smtClean="0"/>
              <a:t>拥有</a:t>
            </a:r>
            <a:r>
              <a:rPr lang="en-US" altLang="zh-CN" smtClean="0"/>
              <a:t>RESOURCE</a:t>
            </a:r>
            <a:r>
              <a:rPr lang="zh-CN" altLang="en-US" smtClean="0"/>
              <a:t>权限的用户能创建基本表和视图，成为所创建对象的属主。但不能创建模式，不能创建新的用户</a:t>
            </a:r>
          </a:p>
          <a:p>
            <a:pPr lvl="1">
              <a:lnSpc>
                <a:spcPct val="130000"/>
              </a:lnSpc>
            </a:pPr>
            <a:r>
              <a:rPr lang="zh-CN" altLang="en-US" smtClean="0"/>
              <a:t>拥有</a:t>
            </a:r>
            <a:r>
              <a:rPr lang="en-US" altLang="zh-CN" smtClean="0"/>
              <a:t>DBA</a:t>
            </a:r>
            <a:r>
              <a:rPr lang="zh-CN" altLang="en-US" smtClean="0"/>
              <a:t>权限的用户是系统中的超级用户，可以创建新的用户、创建模式、创建基本表和视图等；</a:t>
            </a:r>
            <a:r>
              <a:rPr lang="en-US" altLang="zh-CN" smtClean="0"/>
              <a:t>DBA</a:t>
            </a:r>
            <a:r>
              <a:rPr lang="zh-CN" altLang="en-US" smtClean="0"/>
              <a:t>拥有对所有数据库对象的存取权限，还可以把这些权限授予一般用户</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页脚占位符 5"/>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90115" name="Rectangle 2"/>
          <p:cNvSpPr>
            <a:spLocks noGrp="1" noChangeArrowheads="1"/>
          </p:cNvSpPr>
          <p:nvPr>
            <p:ph type="title" idx="4294967295"/>
          </p:nvPr>
        </p:nvSpPr>
        <p:spPr/>
        <p:txBody>
          <a:bodyPr/>
          <a:lstStyle/>
          <a:p>
            <a:pPr eaLnBrk="1" hangingPunct="1"/>
            <a:r>
              <a:rPr lang="zh-CN" altLang="zh-CN" sz="3600" smtClean="0"/>
              <a:t>授权：授予与回收（续）</a:t>
            </a:r>
          </a:p>
        </p:txBody>
      </p:sp>
      <p:graphicFrame>
        <p:nvGraphicFramePr>
          <p:cNvPr id="50180" name="Group 4"/>
          <p:cNvGraphicFramePr>
            <a:graphicFrameLocks noGrp="1"/>
          </p:cNvGraphicFramePr>
          <p:nvPr>
            <p:ph sz="half" idx="4294967295"/>
          </p:nvPr>
        </p:nvGraphicFramePr>
        <p:xfrm>
          <a:off x="395288" y="1484313"/>
          <a:ext cx="8318500" cy="3246437"/>
        </p:xfrm>
        <a:graphic>
          <a:graphicData uri="http://schemas.openxmlformats.org/drawingml/2006/table">
            <a:tbl>
              <a:tblPr/>
              <a:tblGrid>
                <a:gridCol w="1800587">
                  <a:extLst>
                    <a:ext uri="{9D8B030D-6E8A-4147-A177-3AD203B41FA5}">
                      <a16:colId xmlns:a16="http://schemas.microsoft.com/office/drawing/2014/main" val="20000"/>
                    </a:ext>
                  </a:extLst>
                </a:gridCol>
                <a:gridCol w="1368258">
                  <a:extLst>
                    <a:ext uri="{9D8B030D-6E8A-4147-A177-3AD203B41FA5}">
                      <a16:colId xmlns:a16="http://schemas.microsoft.com/office/drawing/2014/main" val="20001"/>
                    </a:ext>
                  </a:extLst>
                </a:gridCol>
                <a:gridCol w="1512286">
                  <a:extLst>
                    <a:ext uri="{9D8B030D-6E8A-4147-A177-3AD203B41FA5}">
                      <a16:colId xmlns:a16="http://schemas.microsoft.com/office/drawing/2014/main" val="20002"/>
                    </a:ext>
                  </a:extLst>
                </a:gridCol>
                <a:gridCol w="1440272">
                  <a:extLst>
                    <a:ext uri="{9D8B030D-6E8A-4147-A177-3AD203B41FA5}">
                      <a16:colId xmlns:a16="http://schemas.microsoft.com/office/drawing/2014/main" val="20003"/>
                    </a:ext>
                  </a:extLst>
                </a:gridCol>
                <a:gridCol w="2197097">
                  <a:extLst>
                    <a:ext uri="{9D8B030D-6E8A-4147-A177-3AD203B41FA5}">
                      <a16:colId xmlns:a16="http://schemas.microsoft.com/office/drawing/2014/main" val="20004"/>
                    </a:ext>
                  </a:extLst>
                </a:gridCol>
              </a:tblGrid>
              <a:tr h="426762">
                <a:tc rowSpan="2">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1" i="0" u="none" strike="noStrike" cap="none" normalizeH="0" baseline="0" dirty="0" smtClean="0">
                          <a:ln>
                            <a:noFill/>
                          </a:ln>
                          <a:solidFill>
                            <a:schemeClr val="tx1"/>
                          </a:solidFill>
                          <a:effectLst/>
                          <a:latin typeface="+mn-lt"/>
                          <a:ea typeface="宋体" pitchFamily="2" charset="-122"/>
                        </a:rPr>
                        <a:t>拥有的权限</a:t>
                      </a: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1" i="0" u="none" strike="noStrike" cap="none" normalizeH="0" baseline="0" dirty="0" smtClean="0">
                          <a:ln>
                            <a:noFill/>
                          </a:ln>
                          <a:solidFill>
                            <a:schemeClr val="tx1"/>
                          </a:solidFill>
                          <a:effectLst/>
                          <a:latin typeface="+mn-lt"/>
                          <a:ea typeface="宋体" pitchFamily="2" charset="-122"/>
                        </a:rPr>
                        <a:t>可否执行的操作</a:t>
                      </a:r>
                    </a:p>
                  </a:txBody>
                  <a:tcPr marL="91447" marR="91447"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1097387">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200" b="1" i="0" u="none" strike="noStrike" cap="none" normalizeH="0" baseline="0" dirty="0" smtClean="0">
                          <a:ln>
                            <a:noFill/>
                          </a:ln>
                          <a:solidFill>
                            <a:schemeClr val="tx1"/>
                          </a:solidFill>
                          <a:effectLst/>
                          <a:latin typeface="+mn-lt"/>
                          <a:ea typeface="宋体" pitchFamily="2" charset="-122"/>
                        </a:rPr>
                        <a:t>CREATE USER</a:t>
                      </a: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mn-lt"/>
                          <a:ea typeface="宋体" pitchFamily="2" charset="-122"/>
                        </a:rPr>
                        <a:t>CREATE SCHEMA</a:t>
                      </a: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200" b="1" i="0" u="none" strike="noStrike" cap="none" normalizeH="0" baseline="0" dirty="0" smtClean="0">
                          <a:ln>
                            <a:noFill/>
                          </a:ln>
                          <a:solidFill>
                            <a:schemeClr val="tx1"/>
                          </a:solidFill>
                          <a:effectLst/>
                          <a:latin typeface="+mn-lt"/>
                          <a:ea typeface="宋体" pitchFamily="2" charset="-122"/>
                        </a:rPr>
                        <a:t>CREATE TABLE</a:t>
                      </a: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1" i="0" u="none" strike="noStrike" cap="none" normalizeH="0" baseline="0" dirty="0" smtClean="0">
                          <a:ln>
                            <a:noFill/>
                          </a:ln>
                          <a:solidFill>
                            <a:schemeClr val="tx1"/>
                          </a:solidFill>
                          <a:effectLst/>
                          <a:latin typeface="+mn-lt"/>
                          <a:ea typeface="宋体" pitchFamily="2" charset="-122"/>
                        </a:rPr>
                        <a:t>登录数据库 </a:t>
                      </a:r>
                      <a:r>
                        <a:rPr kumimoji="0" lang="zh-CN" altLang="en-US" sz="2200" b="1" i="0" u="none" strike="noStrike" cap="none" normalizeH="0" baseline="0" dirty="0" smtClean="0">
                          <a:ln>
                            <a:noFill/>
                          </a:ln>
                          <a:solidFill>
                            <a:schemeClr val="tx1"/>
                          </a:solidFill>
                          <a:effectLst/>
                          <a:latin typeface="+mn-lt"/>
                          <a:ea typeface="宋体" pitchFamily="2" charset="-122"/>
                        </a:rPr>
                        <a:t>，</a:t>
                      </a:r>
                      <a:r>
                        <a:rPr kumimoji="0" lang="zh-CN" sz="2200" b="1" i="0" u="none" strike="noStrike" cap="none" normalizeH="0" baseline="0" dirty="0" smtClean="0">
                          <a:ln>
                            <a:noFill/>
                          </a:ln>
                          <a:solidFill>
                            <a:schemeClr val="tx1"/>
                          </a:solidFill>
                          <a:effectLst/>
                          <a:latin typeface="+mn-lt"/>
                          <a:ea typeface="宋体" pitchFamily="2" charset="-122"/>
                        </a:rPr>
                        <a:t>执行数据查询和操纵</a:t>
                      </a: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762">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200" b="1" i="0" u="none" strike="noStrike" cap="none" normalizeH="0" baseline="0" dirty="0" smtClean="0">
                          <a:ln>
                            <a:noFill/>
                          </a:ln>
                          <a:solidFill>
                            <a:schemeClr val="tx1"/>
                          </a:solidFill>
                          <a:effectLst/>
                          <a:latin typeface="+mn-lt"/>
                          <a:ea typeface="宋体" pitchFamily="2" charset="-122"/>
                        </a:rPr>
                        <a:t>DBA</a:t>
                      </a: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1" i="0" u="none" strike="noStrike" cap="none" normalizeH="0" baseline="0" dirty="0" smtClean="0">
                          <a:ln>
                            <a:noFill/>
                          </a:ln>
                          <a:solidFill>
                            <a:schemeClr val="tx1"/>
                          </a:solidFill>
                          <a:effectLst/>
                          <a:latin typeface="+mn-lt"/>
                          <a:ea typeface="宋体" pitchFamily="2" charset="-122"/>
                        </a:rPr>
                        <a:t>可以</a:t>
                      </a: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1" i="0" u="none" strike="noStrike" cap="none" normalizeH="0" baseline="0" smtClean="0">
                          <a:ln>
                            <a:noFill/>
                          </a:ln>
                          <a:solidFill>
                            <a:schemeClr val="tx1"/>
                          </a:solidFill>
                          <a:effectLst/>
                          <a:latin typeface="+mn-lt"/>
                          <a:ea typeface="宋体" pitchFamily="2" charset="-122"/>
                        </a:rPr>
                        <a:t>可以</a:t>
                      </a: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1" i="0" u="none" strike="noStrike" cap="none" normalizeH="0" baseline="0" smtClean="0">
                          <a:ln>
                            <a:noFill/>
                          </a:ln>
                          <a:solidFill>
                            <a:schemeClr val="tx1"/>
                          </a:solidFill>
                          <a:effectLst/>
                          <a:latin typeface="+mn-lt"/>
                          <a:ea typeface="宋体" pitchFamily="2" charset="-122"/>
                        </a:rPr>
                        <a:t>可以</a:t>
                      </a: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1" i="0" u="none" strike="noStrike" cap="none" normalizeH="0" baseline="0" dirty="0" smtClean="0">
                          <a:ln>
                            <a:noFill/>
                          </a:ln>
                          <a:solidFill>
                            <a:schemeClr val="tx1"/>
                          </a:solidFill>
                          <a:effectLst/>
                          <a:latin typeface="+mn-lt"/>
                          <a:ea typeface="宋体" pitchFamily="2" charset="-122"/>
                        </a:rPr>
                        <a:t>可以</a:t>
                      </a: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52">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200" b="1" i="0" u="none" strike="noStrike" cap="none" normalizeH="0" baseline="0" smtClean="0">
                          <a:ln>
                            <a:noFill/>
                          </a:ln>
                          <a:solidFill>
                            <a:schemeClr val="tx1"/>
                          </a:solidFill>
                          <a:effectLst/>
                          <a:latin typeface="+mn-lt"/>
                          <a:ea typeface="宋体" pitchFamily="2" charset="-122"/>
                        </a:rPr>
                        <a:t>RESOURCE</a:t>
                      </a: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1" i="0" u="none" strike="noStrike" cap="none" normalizeH="0" baseline="0" dirty="0" smtClean="0">
                          <a:ln>
                            <a:noFill/>
                          </a:ln>
                          <a:solidFill>
                            <a:schemeClr val="tx1"/>
                          </a:solidFill>
                          <a:effectLst/>
                          <a:latin typeface="+mn-lt"/>
                          <a:ea typeface="宋体" pitchFamily="2" charset="-122"/>
                        </a:rPr>
                        <a:t>不可以</a:t>
                      </a: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1" i="0" u="none" strike="noStrike" cap="none" normalizeH="0" baseline="0" dirty="0" smtClean="0">
                          <a:ln>
                            <a:noFill/>
                          </a:ln>
                          <a:solidFill>
                            <a:schemeClr val="tx1"/>
                          </a:solidFill>
                          <a:effectLst/>
                          <a:latin typeface="+mn-lt"/>
                          <a:ea typeface="宋体" pitchFamily="2" charset="-122"/>
                        </a:rPr>
                        <a:t>不可以</a:t>
                      </a: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1" i="0" u="none" strike="noStrike" cap="none" normalizeH="0" baseline="0" smtClean="0">
                          <a:ln>
                            <a:noFill/>
                          </a:ln>
                          <a:solidFill>
                            <a:schemeClr val="tx1"/>
                          </a:solidFill>
                          <a:effectLst/>
                          <a:latin typeface="+mn-lt"/>
                          <a:ea typeface="宋体" pitchFamily="2" charset="-122"/>
                        </a:rPr>
                        <a:t>不可以</a:t>
                      </a: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1" i="0" u="none" strike="noStrike" cap="none" normalizeH="0" baseline="0" dirty="0" smtClean="0">
                          <a:ln>
                            <a:noFill/>
                          </a:ln>
                          <a:solidFill>
                            <a:schemeClr val="tx1"/>
                          </a:solidFill>
                          <a:effectLst/>
                          <a:latin typeface="+mn-lt"/>
                          <a:ea typeface="宋体" pitchFamily="2" charset="-122"/>
                        </a:rPr>
                        <a:t>不可以</a:t>
                      </a: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62074">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200" b="1" i="0" u="none" strike="noStrike" cap="none" normalizeH="0" baseline="0" smtClean="0">
                          <a:ln>
                            <a:noFill/>
                          </a:ln>
                          <a:solidFill>
                            <a:schemeClr val="tx1"/>
                          </a:solidFill>
                          <a:effectLst/>
                          <a:latin typeface="+mn-lt"/>
                          <a:ea typeface="宋体" pitchFamily="2" charset="-122"/>
                        </a:rPr>
                        <a:t>CONNECT</a:t>
                      </a: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1" i="0" u="none" strike="noStrike" cap="none" normalizeH="0" baseline="0" dirty="0" smtClean="0">
                          <a:ln>
                            <a:noFill/>
                          </a:ln>
                          <a:solidFill>
                            <a:schemeClr val="tx1"/>
                          </a:solidFill>
                          <a:effectLst/>
                          <a:latin typeface="+mn-lt"/>
                          <a:ea typeface="宋体" pitchFamily="2" charset="-122"/>
                        </a:rPr>
                        <a:t>不可以</a:t>
                      </a: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1" i="0" u="none" strike="noStrike" cap="none" normalizeH="0" baseline="0" smtClean="0">
                          <a:ln>
                            <a:noFill/>
                          </a:ln>
                          <a:solidFill>
                            <a:schemeClr val="tx1"/>
                          </a:solidFill>
                          <a:effectLst/>
                          <a:latin typeface="+mn-lt"/>
                          <a:ea typeface="宋体" pitchFamily="2" charset="-122"/>
                        </a:rPr>
                        <a:t>不可以</a:t>
                      </a: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1" i="0" u="none" strike="noStrike" cap="none" normalizeH="0" baseline="0" dirty="0" smtClean="0">
                          <a:ln>
                            <a:noFill/>
                          </a:ln>
                          <a:solidFill>
                            <a:schemeClr val="tx1"/>
                          </a:solidFill>
                          <a:effectLst/>
                          <a:latin typeface="+mn-lt"/>
                          <a:ea typeface="宋体" pitchFamily="2" charset="-122"/>
                        </a:rPr>
                        <a:t>不可以</a:t>
                      </a: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1" i="0" u="none" strike="noStrike" cap="none" normalizeH="0" baseline="0" dirty="0" smtClean="0">
                          <a:ln>
                            <a:noFill/>
                          </a:ln>
                          <a:solidFill>
                            <a:schemeClr val="tx1"/>
                          </a:solidFill>
                          <a:effectLst/>
                          <a:latin typeface="+mn-lt"/>
                          <a:ea typeface="宋体" pitchFamily="2" charset="-122"/>
                        </a:rPr>
                        <a:t>可以，但必须拥有相应权限</a:t>
                      </a: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0150" name="Rectangle 304"/>
          <p:cNvSpPr>
            <a:spLocks noChangeArrowheads="1"/>
          </p:cNvSpPr>
          <p:nvPr/>
        </p:nvSpPr>
        <p:spPr bwMode="auto">
          <a:xfrm>
            <a:off x="2857500" y="5356225"/>
            <a:ext cx="2717800" cy="338138"/>
          </a:xfrm>
          <a:prstGeom prst="rect">
            <a:avLst/>
          </a:prstGeom>
          <a:noFill/>
          <a:ln w="9525">
            <a:noFill/>
            <a:miter lim="800000"/>
            <a:headEnd/>
            <a:tailEnd/>
          </a:ln>
        </p:spPr>
        <p:txBody>
          <a:bodyPr wrap="none" anchor="ctr">
            <a:spAutoFit/>
          </a:bodyPr>
          <a:lstStyle/>
          <a:p>
            <a:pPr eaLnBrk="1" hangingPunct="1">
              <a:buFont typeface="Arial" pitchFamily="34" charset="0"/>
              <a:buNone/>
            </a:pPr>
            <a:r>
              <a:rPr lang="zh-CN" altLang="en-US" sz="1600" b="1">
                <a:latin typeface="Times New Roman" pitchFamily="18" charset="0"/>
              </a:rPr>
              <a:t>权限与可执行的操作对照表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zh-CN" altLang="en-US" sz="2800" smtClean="0"/>
              <a:t>计算机系统的三类安全性问题（续）</a:t>
            </a:r>
            <a:r>
              <a:rPr lang="zh-CN" altLang="en-US" smtClean="0"/>
              <a:t> </a:t>
            </a:r>
          </a:p>
        </p:txBody>
      </p:sp>
      <p:sp>
        <p:nvSpPr>
          <p:cNvPr id="11268" name="Rectangle 3"/>
          <p:cNvSpPr>
            <a:spLocks noGrp="1" noChangeArrowheads="1"/>
          </p:cNvSpPr>
          <p:nvPr>
            <p:ph type="body" idx="1"/>
          </p:nvPr>
        </p:nvSpPr>
        <p:spPr/>
        <p:txBody>
          <a:bodyPr/>
          <a:lstStyle/>
          <a:p>
            <a:r>
              <a:rPr lang="zh-CN" altLang="en-US" sz="3600" smtClean="0"/>
              <a:t>政策法律类</a:t>
            </a:r>
          </a:p>
          <a:p>
            <a:pPr lvl="1">
              <a:lnSpc>
                <a:spcPct val="160000"/>
              </a:lnSpc>
            </a:pPr>
            <a:r>
              <a:rPr lang="zh-CN" altLang="en-US" sz="3200" smtClean="0"/>
              <a:t>政府部门建立的有关计算机犯罪、数据安全保密的法律道德准则和政策法规、法令</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91139" name="Rectangle 2"/>
          <p:cNvSpPr>
            <a:spLocks noGrp="1" noChangeArrowheads="1"/>
          </p:cNvSpPr>
          <p:nvPr>
            <p:ph type="title" idx="4294967295"/>
          </p:nvPr>
        </p:nvSpPr>
        <p:spPr/>
        <p:txBody>
          <a:bodyPr/>
          <a:lstStyle/>
          <a:p>
            <a:pPr eaLnBrk="1" hangingPunct="1"/>
            <a:r>
              <a:rPr lang="en-US" altLang="zh-CN" sz="3600" smtClean="0"/>
              <a:t>4.2  </a:t>
            </a:r>
            <a:r>
              <a:rPr lang="zh-CN" altLang="en-US" sz="3600" smtClean="0"/>
              <a:t>数据库安全性控制</a:t>
            </a:r>
          </a:p>
        </p:txBody>
      </p:sp>
      <p:sp>
        <p:nvSpPr>
          <p:cNvPr id="91140" name="Rectangle 3"/>
          <p:cNvSpPr>
            <a:spLocks noGrp="1" noChangeArrowheads="1"/>
          </p:cNvSpPr>
          <p:nvPr>
            <p:ph type="body" idx="4294967295"/>
          </p:nvPr>
        </p:nvSpPr>
        <p:spPr>
          <a:xfrm>
            <a:off x="684213" y="1125538"/>
            <a:ext cx="8229600" cy="4495800"/>
          </a:xfrm>
        </p:spPr>
        <p:txBody>
          <a:bodyPr/>
          <a:lstStyle/>
          <a:p>
            <a:pPr eaLnBrk="1" hangingPunct="1">
              <a:lnSpc>
                <a:spcPct val="160000"/>
              </a:lnSpc>
              <a:buFont typeface="Wingdings" pitchFamily="2" charset="2"/>
              <a:buNone/>
            </a:pPr>
            <a:r>
              <a:rPr lang="en-US" altLang="zh-CN" smtClean="0"/>
              <a:t>4.2.1 </a:t>
            </a:r>
            <a:r>
              <a:rPr lang="zh-CN" altLang="en-US" smtClean="0"/>
              <a:t>用户标识与鉴别</a:t>
            </a:r>
          </a:p>
          <a:p>
            <a:pPr eaLnBrk="1" hangingPunct="1">
              <a:lnSpc>
                <a:spcPct val="160000"/>
              </a:lnSpc>
              <a:buFont typeface="Wingdings" pitchFamily="2" charset="2"/>
              <a:buNone/>
            </a:pPr>
            <a:r>
              <a:rPr lang="en-US" altLang="zh-CN" smtClean="0"/>
              <a:t>4.2.2 </a:t>
            </a:r>
            <a:r>
              <a:rPr lang="zh-CN" altLang="en-US" smtClean="0"/>
              <a:t>存取控制</a:t>
            </a:r>
          </a:p>
          <a:p>
            <a:pPr eaLnBrk="1" hangingPunct="1">
              <a:lnSpc>
                <a:spcPct val="160000"/>
              </a:lnSpc>
              <a:buFont typeface="Wingdings" pitchFamily="2" charset="2"/>
              <a:buNone/>
            </a:pPr>
            <a:r>
              <a:rPr lang="en-US" altLang="zh-CN" smtClean="0"/>
              <a:t>4.2.3 </a:t>
            </a:r>
            <a:r>
              <a:rPr lang="zh-CN" altLang="en-US" smtClean="0"/>
              <a:t>自主存取控制方法</a:t>
            </a:r>
          </a:p>
          <a:p>
            <a:pPr eaLnBrk="1" hangingPunct="1">
              <a:lnSpc>
                <a:spcPct val="160000"/>
              </a:lnSpc>
              <a:buFont typeface="Wingdings" pitchFamily="2" charset="2"/>
              <a:buNone/>
            </a:pPr>
            <a:r>
              <a:rPr lang="en-US" altLang="zh-CN" smtClean="0"/>
              <a:t>4.2.4 </a:t>
            </a:r>
            <a:r>
              <a:rPr lang="zh-CN" altLang="en-US" smtClean="0"/>
              <a:t>授权：授予与回收</a:t>
            </a:r>
          </a:p>
          <a:p>
            <a:pPr eaLnBrk="1" hangingPunct="1">
              <a:lnSpc>
                <a:spcPct val="160000"/>
              </a:lnSpc>
              <a:buFont typeface="Wingdings" pitchFamily="2" charset="2"/>
              <a:buNone/>
            </a:pPr>
            <a:r>
              <a:rPr lang="en-US" altLang="zh-CN" smtClean="0">
                <a:solidFill>
                  <a:srgbClr val="00B050"/>
                </a:solidFill>
              </a:rPr>
              <a:t>4.2.5 </a:t>
            </a:r>
            <a:r>
              <a:rPr lang="zh-CN" altLang="en-US" smtClean="0">
                <a:solidFill>
                  <a:srgbClr val="00B050"/>
                </a:solidFill>
              </a:rPr>
              <a:t>数据库角色</a:t>
            </a:r>
          </a:p>
          <a:p>
            <a:pPr eaLnBrk="1" hangingPunct="1">
              <a:lnSpc>
                <a:spcPct val="160000"/>
              </a:lnSpc>
              <a:buFont typeface="Wingdings" pitchFamily="2" charset="2"/>
              <a:buNone/>
            </a:pPr>
            <a:r>
              <a:rPr lang="en-US" altLang="zh-CN" smtClean="0"/>
              <a:t>4.2.6 </a:t>
            </a:r>
            <a:r>
              <a:rPr lang="zh-CN" altLang="en-US" smtClean="0"/>
              <a:t>强制存取控制方法</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92163" name="Rectangle 2"/>
          <p:cNvSpPr>
            <a:spLocks noGrp="1" noChangeArrowheads="1"/>
          </p:cNvSpPr>
          <p:nvPr>
            <p:ph type="title" idx="4294967295"/>
          </p:nvPr>
        </p:nvSpPr>
        <p:spPr/>
        <p:txBody>
          <a:bodyPr/>
          <a:lstStyle/>
          <a:p>
            <a:pPr eaLnBrk="1" hangingPunct="1"/>
            <a:r>
              <a:rPr lang="en-US" altLang="zh-CN" sz="3600" smtClean="0"/>
              <a:t>4.2.5 </a:t>
            </a:r>
            <a:r>
              <a:rPr lang="zh-CN" altLang="en-US" sz="3600" smtClean="0"/>
              <a:t>数据库角色</a:t>
            </a:r>
          </a:p>
        </p:txBody>
      </p:sp>
      <p:sp>
        <p:nvSpPr>
          <p:cNvPr id="92164" name="Rectangle 3"/>
          <p:cNvSpPr>
            <a:spLocks noGrp="1" noChangeArrowheads="1"/>
          </p:cNvSpPr>
          <p:nvPr>
            <p:ph type="body" idx="4294967295"/>
          </p:nvPr>
        </p:nvSpPr>
        <p:spPr/>
        <p:txBody>
          <a:bodyPr/>
          <a:lstStyle/>
          <a:p>
            <a:pPr eaLnBrk="1" hangingPunct="1">
              <a:lnSpc>
                <a:spcPct val="150000"/>
              </a:lnSpc>
            </a:pPr>
            <a:r>
              <a:rPr lang="zh-CN" altLang="en-US" smtClean="0"/>
              <a:t>数据库角色：被命名的一组与数据库操作相关的权限</a:t>
            </a:r>
          </a:p>
          <a:p>
            <a:pPr lvl="1" eaLnBrk="1" hangingPunct="1">
              <a:lnSpc>
                <a:spcPct val="200000"/>
              </a:lnSpc>
            </a:pPr>
            <a:r>
              <a:rPr lang="zh-CN" altLang="en-US" smtClean="0"/>
              <a:t>角色是权限的集合 </a:t>
            </a:r>
          </a:p>
          <a:p>
            <a:pPr lvl="1" eaLnBrk="1" hangingPunct="1">
              <a:lnSpc>
                <a:spcPct val="200000"/>
              </a:lnSpc>
            </a:pPr>
            <a:r>
              <a:rPr lang="zh-CN" altLang="en-US" smtClean="0"/>
              <a:t>可以为一组具有相同权限的用户创建一个角色</a:t>
            </a:r>
          </a:p>
          <a:p>
            <a:pPr lvl="1" eaLnBrk="1" hangingPunct="1">
              <a:lnSpc>
                <a:spcPct val="200000"/>
              </a:lnSpc>
            </a:pPr>
            <a:r>
              <a:rPr lang="zh-CN" altLang="en-US" smtClean="0"/>
              <a:t>简化授权的过程</a:t>
            </a:r>
          </a:p>
          <a:p>
            <a:pPr eaLnBrk="1" hangingPunct="1"/>
            <a:endParaRPr lang="en-US" altLang="zh-CN" sz="320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93187" name="Rectangle 2"/>
          <p:cNvSpPr>
            <a:spLocks noGrp="1" noChangeArrowheads="1"/>
          </p:cNvSpPr>
          <p:nvPr>
            <p:ph type="title" idx="4294967295"/>
          </p:nvPr>
        </p:nvSpPr>
        <p:spPr/>
        <p:txBody>
          <a:bodyPr/>
          <a:lstStyle/>
          <a:p>
            <a:pPr eaLnBrk="1" hangingPunct="1"/>
            <a:r>
              <a:rPr lang="zh-CN" altLang="zh-CN" sz="3600" smtClean="0"/>
              <a:t>数据库角色</a:t>
            </a:r>
            <a:r>
              <a:rPr lang="zh-CN" altLang="en-US" sz="3600" smtClean="0"/>
              <a:t>（续）</a:t>
            </a:r>
            <a:endParaRPr lang="zh-CN" altLang="zh-CN" sz="3600" smtClean="0"/>
          </a:p>
        </p:txBody>
      </p:sp>
      <p:sp>
        <p:nvSpPr>
          <p:cNvPr id="93188" name="Rectangle 3"/>
          <p:cNvSpPr>
            <a:spLocks noGrp="1" noChangeArrowheads="1"/>
          </p:cNvSpPr>
          <p:nvPr>
            <p:ph type="body" idx="4294967295"/>
          </p:nvPr>
        </p:nvSpPr>
        <p:spPr>
          <a:xfrm>
            <a:off x="468313" y="1268413"/>
            <a:ext cx="8229600" cy="4856162"/>
          </a:xfrm>
        </p:spPr>
        <p:txBody>
          <a:bodyPr/>
          <a:lstStyle/>
          <a:p>
            <a:pPr eaLnBrk="1" hangingPunct="1">
              <a:lnSpc>
                <a:spcPct val="120000"/>
              </a:lnSpc>
              <a:buFont typeface="Wingdings" pitchFamily="2" charset="2"/>
              <a:buNone/>
            </a:pPr>
            <a:r>
              <a:rPr lang="en-US" altLang="zh-CN" smtClean="0"/>
              <a:t>1.</a:t>
            </a:r>
            <a:r>
              <a:rPr lang="zh-CN" altLang="en-US" smtClean="0"/>
              <a:t>角色的创建</a:t>
            </a:r>
          </a:p>
          <a:p>
            <a:pPr lvl="1" eaLnBrk="1" hangingPunct="1">
              <a:lnSpc>
                <a:spcPct val="120000"/>
              </a:lnSpc>
              <a:buFont typeface="Wingdings" pitchFamily="2" charset="2"/>
              <a:buNone/>
            </a:pPr>
            <a:r>
              <a:rPr lang="en-US" altLang="zh-CN" sz="2800" smtClean="0"/>
              <a:t>CREATE  ROLE  &lt;</a:t>
            </a:r>
            <a:r>
              <a:rPr lang="zh-CN" altLang="en-US" sz="2800" smtClean="0"/>
              <a:t>角色名</a:t>
            </a:r>
            <a:r>
              <a:rPr lang="en-US" altLang="zh-CN" sz="2800" smtClean="0"/>
              <a:t>&gt; </a:t>
            </a:r>
          </a:p>
          <a:p>
            <a:pPr lvl="1" eaLnBrk="1" hangingPunct="1">
              <a:lnSpc>
                <a:spcPct val="120000"/>
              </a:lnSpc>
              <a:buFont typeface="Wingdings" pitchFamily="2" charset="2"/>
              <a:buNone/>
            </a:pPr>
            <a:endParaRPr lang="en-US" altLang="zh-CN" sz="2800" smtClean="0"/>
          </a:p>
          <a:p>
            <a:pPr eaLnBrk="1" hangingPunct="1">
              <a:lnSpc>
                <a:spcPct val="120000"/>
              </a:lnSpc>
              <a:buFont typeface="Wingdings" pitchFamily="2" charset="2"/>
              <a:buNone/>
            </a:pPr>
            <a:r>
              <a:rPr lang="en-US" altLang="zh-CN" smtClean="0"/>
              <a:t>2.</a:t>
            </a:r>
            <a:r>
              <a:rPr lang="zh-CN" altLang="en-US" smtClean="0"/>
              <a:t>给角色授权 </a:t>
            </a:r>
          </a:p>
          <a:p>
            <a:pPr lvl="1" eaLnBrk="1" hangingPunct="1">
              <a:lnSpc>
                <a:spcPct val="120000"/>
              </a:lnSpc>
              <a:buFont typeface="Wingdings" pitchFamily="2" charset="2"/>
              <a:buNone/>
            </a:pPr>
            <a:r>
              <a:rPr lang="zh-CN" altLang="en-US" sz="2800" smtClean="0"/>
              <a:t> </a:t>
            </a:r>
            <a:r>
              <a:rPr lang="en-US" altLang="zh-CN" sz="2800" smtClean="0"/>
              <a:t>GRANT  &lt;</a:t>
            </a:r>
            <a:r>
              <a:rPr lang="zh-CN" altLang="en-US" sz="2800" smtClean="0"/>
              <a:t>权限</a:t>
            </a:r>
            <a:r>
              <a:rPr lang="en-US" altLang="zh-CN" sz="2800" smtClean="0"/>
              <a:t>&gt;[,&lt;</a:t>
            </a:r>
            <a:r>
              <a:rPr lang="zh-CN" altLang="en-US" sz="2800" smtClean="0"/>
              <a:t>权限</a:t>
            </a:r>
            <a:r>
              <a:rPr lang="en-US" altLang="zh-CN" sz="2800" smtClean="0"/>
              <a:t>&gt;]… </a:t>
            </a:r>
          </a:p>
          <a:p>
            <a:pPr lvl="1" eaLnBrk="1" hangingPunct="1">
              <a:lnSpc>
                <a:spcPct val="120000"/>
              </a:lnSpc>
              <a:buFont typeface="Wingdings" pitchFamily="2" charset="2"/>
              <a:buNone/>
            </a:pPr>
            <a:r>
              <a:rPr lang="en-US" altLang="zh-CN" sz="2800" smtClean="0"/>
              <a:t> ON &lt;</a:t>
            </a:r>
            <a:r>
              <a:rPr lang="zh-CN" altLang="en-US" sz="2800" smtClean="0"/>
              <a:t>对象类型</a:t>
            </a:r>
            <a:r>
              <a:rPr lang="en-US" altLang="zh-CN" sz="2800" smtClean="0"/>
              <a:t>&gt;</a:t>
            </a:r>
            <a:r>
              <a:rPr lang="zh-CN" altLang="en-US" sz="2800" smtClean="0"/>
              <a:t>对象名  </a:t>
            </a:r>
          </a:p>
          <a:p>
            <a:pPr lvl="1" eaLnBrk="1" hangingPunct="1">
              <a:lnSpc>
                <a:spcPct val="120000"/>
              </a:lnSpc>
              <a:buFont typeface="Wingdings" pitchFamily="2" charset="2"/>
              <a:buNone/>
            </a:pPr>
            <a:r>
              <a:rPr lang="zh-CN" altLang="en-US" sz="2800" smtClean="0"/>
              <a:t> </a:t>
            </a:r>
            <a:r>
              <a:rPr lang="en-US" altLang="zh-CN" sz="2800" smtClean="0"/>
              <a:t>TO &lt;</a:t>
            </a:r>
            <a:r>
              <a:rPr lang="zh-CN" altLang="en-US" sz="2800" smtClean="0"/>
              <a:t>角色</a:t>
            </a:r>
            <a:r>
              <a:rPr lang="en-US" altLang="zh-CN" sz="2800" smtClean="0"/>
              <a:t>&gt;[,&lt;</a:t>
            </a:r>
            <a:r>
              <a:rPr lang="zh-CN" altLang="en-US" sz="2800" smtClean="0"/>
              <a:t>角色</a:t>
            </a:r>
            <a:r>
              <a:rPr lang="en-US" altLang="zh-CN" sz="2800" smtClean="0"/>
              <a:t>&gt;]…</a:t>
            </a:r>
          </a:p>
          <a:p>
            <a:pPr lvl="1" eaLnBrk="1" hangingPunct="1">
              <a:lnSpc>
                <a:spcPct val="120000"/>
              </a:lnSpc>
              <a:buFont typeface="Wingdings" pitchFamily="2" charset="2"/>
              <a:buNone/>
            </a:pPr>
            <a:endParaRPr lang="en-US" altLang="zh-CN" sz="220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94211" name="Rectangle 2"/>
          <p:cNvSpPr>
            <a:spLocks noGrp="1" noChangeArrowheads="1"/>
          </p:cNvSpPr>
          <p:nvPr>
            <p:ph type="title" idx="4294967295"/>
          </p:nvPr>
        </p:nvSpPr>
        <p:spPr/>
        <p:txBody>
          <a:bodyPr/>
          <a:lstStyle/>
          <a:p>
            <a:pPr eaLnBrk="1" hangingPunct="1"/>
            <a:r>
              <a:rPr lang="zh-CN" altLang="zh-CN" sz="3600" smtClean="0"/>
              <a:t>数据库角色</a:t>
            </a:r>
            <a:r>
              <a:rPr lang="zh-CN" altLang="en-US" sz="3600" smtClean="0"/>
              <a:t>（续）</a:t>
            </a:r>
            <a:endParaRPr lang="zh-CN" altLang="zh-CN" sz="3600" smtClean="0"/>
          </a:p>
        </p:txBody>
      </p:sp>
      <p:sp>
        <p:nvSpPr>
          <p:cNvPr id="94212" name="Rectangle 3"/>
          <p:cNvSpPr>
            <a:spLocks noGrp="1" noChangeArrowheads="1"/>
          </p:cNvSpPr>
          <p:nvPr>
            <p:ph type="body" idx="4294967295"/>
          </p:nvPr>
        </p:nvSpPr>
        <p:spPr>
          <a:xfrm>
            <a:off x="457200" y="1052513"/>
            <a:ext cx="8229600" cy="5184775"/>
          </a:xfrm>
        </p:spPr>
        <p:txBody>
          <a:bodyPr/>
          <a:lstStyle/>
          <a:p>
            <a:pPr eaLnBrk="1" hangingPunct="1">
              <a:buFont typeface="Wingdings" pitchFamily="2" charset="2"/>
              <a:buNone/>
            </a:pPr>
            <a:r>
              <a:rPr lang="en-US" altLang="zh-CN" smtClean="0"/>
              <a:t>3.</a:t>
            </a:r>
            <a:r>
              <a:rPr lang="zh-CN" altLang="en-US" smtClean="0"/>
              <a:t>将一个角色授予其他的角色或用户</a:t>
            </a:r>
          </a:p>
          <a:p>
            <a:pPr lvl="1" eaLnBrk="1" hangingPunct="1">
              <a:buFont typeface="Wingdings" pitchFamily="2" charset="2"/>
              <a:buNone/>
            </a:pPr>
            <a:r>
              <a:rPr lang="en-US" altLang="zh-CN" smtClean="0"/>
              <a:t>GRANT  &lt;</a:t>
            </a:r>
            <a:r>
              <a:rPr lang="zh-CN" altLang="en-US" smtClean="0"/>
              <a:t>角色</a:t>
            </a:r>
            <a:r>
              <a:rPr lang="en-US" altLang="zh-CN" smtClean="0"/>
              <a:t>1&gt;[,&lt;</a:t>
            </a:r>
            <a:r>
              <a:rPr lang="zh-CN" altLang="en-US" smtClean="0"/>
              <a:t>角色</a:t>
            </a:r>
            <a:r>
              <a:rPr lang="en-US" altLang="zh-CN" smtClean="0"/>
              <a:t>2&gt;]…</a:t>
            </a:r>
          </a:p>
          <a:p>
            <a:pPr lvl="1" eaLnBrk="1" hangingPunct="1">
              <a:buFont typeface="Wingdings" pitchFamily="2" charset="2"/>
              <a:buNone/>
            </a:pPr>
            <a:r>
              <a:rPr lang="en-US" altLang="zh-CN" smtClean="0"/>
              <a:t>TO  &lt;</a:t>
            </a:r>
            <a:r>
              <a:rPr lang="zh-CN" altLang="en-US" smtClean="0"/>
              <a:t>角色</a:t>
            </a:r>
            <a:r>
              <a:rPr lang="en-US" altLang="zh-CN" smtClean="0"/>
              <a:t>3&gt;[,&lt;</a:t>
            </a:r>
            <a:r>
              <a:rPr lang="zh-CN" altLang="en-US" smtClean="0"/>
              <a:t>用户</a:t>
            </a:r>
            <a:r>
              <a:rPr lang="en-US" altLang="zh-CN" smtClean="0"/>
              <a:t>1&gt;]… </a:t>
            </a:r>
          </a:p>
          <a:p>
            <a:pPr lvl="1" eaLnBrk="1" hangingPunct="1">
              <a:buFont typeface="Wingdings" pitchFamily="2" charset="2"/>
              <a:buNone/>
            </a:pPr>
            <a:r>
              <a:rPr lang="en-US" altLang="zh-CN" smtClean="0"/>
              <a:t>[WITH ADMIN OPTION]</a:t>
            </a:r>
          </a:p>
          <a:p>
            <a:pPr lvl="1"/>
            <a:r>
              <a:rPr lang="zh-CN" altLang="en-US" sz="2200" smtClean="0"/>
              <a:t>该语句把角色授予某用户，或授予另一个角色</a:t>
            </a:r>
          </a:p>
          <a:p>
            <a:pPr lvl="1"/>
            <a:r>
              <a:rPr lang="zh-CN" altLang="en-US" sz="2200" smtClean="0"/>
              <a:t>授予者是角色的创建者或拥有在这个角色上的</a:t>
            </a:r>
            <a:r>
              <a:rPr lang="en-US" altLang="zh-CN" sz="2200" smtClean="0"/>
              <a:t>ADMIN OPTION</a:t>
            </a:r>
          </a:p>
          <a:p>
            <a:pPr lvl="1"/>
            <a:r>
              <a:rPr lang="zh-CN" altLang="en-US" sz="2200" smtClean="0"/>
              <a:t>指定了</a:t>
            </a:r>
            <a:r>
              <a:rPr lang="en-US" altLang="zh-CN" sz="2200" smtClean="0"/>
              <a:t>WITH ADMIN OPTION</a:t>
            </a:r>
            <a:r>
              <a:rPr lang="zh-CN" altLang="en-US" sz="2200" smtClean="0"/>
              <a:t>则获得某种权限的角色或用户还可以把这种权限授予其他角色</a:t>
            </a:r>
          </a:p>
          <a:p>
            <a:pPr lvl="1">
              <a:buFont typeface="Wingdings" pitchFamily="2" charset="2"/>
              <a:buNone/>
            </a:pPr>
            <a:endParaRPr lang="en-US" altLang="zh-CN" sz="2200" smtClean="0"/>
          </a:p>
          <a:p>
            <a:pPr lvl="1">
              <a:buFont typeface="Wingdings" pitchFamily="2" charset="2"/>
              <a:buNone/>
            </a:pPr>
            <a:r>
              <a:rPr lang="zh-CN" altLang="en-US" sz="2200" smtClean="0"/>
              <a:t>一个角色的权限：直接授予这个角色的全部权限加上其他角色</a:t>
            </a:r>
            <a:endParaRPr lang="en-US" altLang="zh-CN" sz="2200" smtClean="0"/>
          </a:p>
          <a:p>
            <a:pPr lvl="1">
              <a:buFont typeface="Wingdings" pitchFamily="2" charset="2"/>
              <a:buNone/>
            </a:pPr>
            <a:r>
              <a:rPr lang="zh-CN" altLang="en-US" sz="2200" smtClean="0"/>
              <a:t>授予这个角色的全部权限</a:t>
            </a:r>
            <a:endParaRPr lang="en-US" altLang="zh-CN" sz="2200" smtClean="0"/>
          </a:p>
          <a:p>
            <a:pPr lvl="1">
              <a:buFont typeface="Wingdings" pitchFamily="2" charset="2"/>
              <a:buNone/>
            </a:pPr>
            <a:r>
              <a:rPr lang="en-US" altLang="zh-CN" sz="2200" smtClean="0"/>
              <a:t>ALTER ROLE [db_owner] ADD MEMBER [yang]</a:t>
            </a:r>
          </a:p>
          <a:p>
            <a:pPr lvl="1">
              <a:buFont typeface="Wingdings" pitchFamily="2" charset="2"/>
              <a:buNone/>
            </a:pPr>
            <a:endParaRPr lang="en-US" altLang="zh-CN" sz="2200" smtClean="0"/>
          </a:p>
          <a:p>
            <a:pPr lvl="1">
              <a:buFont typeface="Wingdings" pitchFamily="2" charset="2"/>
              <a:buNone/>
            </a:pPr>
            <a:endParaRPr lang="zh-CN" altLang="en-US" sz="2200" smtClean="0"/>
          </a:p>
          <a:p>
            <a:pPr lvl="1" eaLnBrk="1" hangingPunct="1">
              <a:buFont typeface="Wingdings" pitchFamily="2" charset="2"/>
              <a:buNone/>
            </a:pPr>
            <a:r>
              <a:rPr lang="zh-CN" altLang="en-US" smtClean="0"/>
              <a:t> </a:t>
            </a:r>
          </a:p>
          <a:p>
            <a:pPr eaLnBrk="1" hangingPunct="1">
              <a:buFont typeface="Wingdings" pitchFamily="2" charset="2"/>
              <a:buNone/>
            </a:pPr>
            <a:endParaRPr lang="zh-CN" altLang="en-US" sz="240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650" y="1196975"/>
            <a:ext cx="7993063" cy="4635500"/>
          </a:xfrm>
          <a:prstGeom prst="rect">
            <a:avLst/>
          </a:prstGeom>
        </p:spPr>
        <p:txBody>
          <a:bodyPr>
            <a:spAutoFit/>
          </a:bodyPr>
          <a:lstStyle/>
          <a:p>
            <a:pPr marL="342900" indent="-342900" eaLnBrk="1" hangingPunct="1">
              <a:spcBef>
                <a:spcPct val="20000"/>
              </a:spcBef>
              <a:buSzPct val="100000"/>
              <a:buFont typeface="Arial" panose="020B0604020202020204" pitchFamily="34" charset="0"/>
              <a:buNone/>
              <a:defRPr/>
            </a:pPr>
            <a:r>
              <a:rPr lang="en-US" altLang="zh-CN" sz="2800" b="1" dirty="0">
                <a:latin typeface="+mn-lt"/>
                <a:ea typeface="+mn-ea"/>
              </a:rPr>
              <a:t>4.</a:t>
            </a:r>
            <a:r>
              <a:rPr lang="zh-CN" altLang="en-US" sz="2800" b="1" dirty="0">
                <a:latin typeface="+mn-lt"/>
                <a:ea typeface="+mn-ea"/>
              </a:rPr>
              <a:t>角色权限的收回 </a:t>
            </a:r>
          </a:p>
          <a:p>
            <a:pPr lvl="1" eaLnBrk="1" hangingPunct="1">
              <a:lnSpc>
                <a:spcPct val="130000"/>
              </a:lnSpc>
              <a:spcBef>
                <a:spcPct val="20000"/>
              </a:spcBef>
              <a:buSzPct val="100000"/>
              <a:buFont typeface="Wingdings" pitchFamily="2" charset="2"/>
              <a:buNone/>
              <a:defRPr/>
            </a:pPr>
            <a:r>
              <a:rPr lang="en-US" altLang="zh-CN" sz="2400" b="1" dirty="0">
                <a:latin typeface="+mn-lt"/>
                <a:ea typeface="+mn-ea"/>
              </a:rPr>
              <a:t>REVOKE &lt;</a:t>
            </a:r>
            <a:r>
              <a:rPr lang="zh-CN" altLang="en-US" sz="2400" b="1" dirty="0">
                <a:latin typeface="+mn-lt"/>
                <a:ea typeface="+mn-ea"/>
              </a:rPr>
              <a:t>权限</a:t>
            </a:r>
            <a:r>
              <a:rPr lang="en-US" altLang="zh-CN" sz="2400" b="1" dirty="0">
                <a:latin typeface="+mn-lt"/>
                <a:ea typeface="+mn-ea"/>
              </a:rPr>
              <a:t>&gt;[,&lt;</a:t>
            </a:r>
            <a:r>
              <a:rPr lang="zh-CN" altLang="en-US" sz="2400" b="1" dirty="0">
                <a:latin typeface="+mn-lt"/>
                <a:ea typeface="+mn-ea"/>
              </a:rPr>
              <a:t>权限</a:t>
            </a:r>
            <a:r>
              <a:rPr lang="en-US" altLang="zh-CN" sz="2400" b="1" dirty="0">
                <a:latin typeface="+mn-lt"/>
                <a:ea typeface="+mn-ea"/>
              </a:rPr>
              <a:t>&gt;]…</a:t>
            </a:r>
          </a:p>
          <a:p>
            <a:pPr lvl="1" eaLnBrk="1" hangingPunct="1">
              <a:lnSpc>
                <a:spcPct val="130000"/>
              </a:lnSpc>
              <a:spcBef>
                <a:spcPct val="20000"/>
              </a:spcBef>
              <a:buSzPct val="100000"/>
              <a:buFont typeface="Wingdings" pitchFamily="2" charset="2"/>
              <a:buNone/>
              <a:defRPr/>
            </a:pPr>
            <a:r>
              <a:rPr lang="en-US" altLang="zh-CN" sz="2400" b="1" dirty="0">
                <a:latin typeface="+mn-lt"/>
                <a:ea typeface="+mn-ea"/>
              </a:rPr>
              <a:t>ON &lt;</a:t>
            </a:r>
            <a:r>
              <a:rPr lang="zh-CN" altLang="en-US" sz="2400" b="1" dirty="0">
                <a:latin typeface="+mn-lt"/>
                <a:ea typeface="+mn-ea"/>
              </a:rPr>
              <a:t>对象类型</a:t>
            </a:r>
            <a:r>
              <a:rPr lang="en-US" altLang="zh-CN" sz="2400" b="1" dirty="0">
                <a:latin typeface="+mn-lt"/>
                <a:ea typeface="+mn-ea"/>
              </a:rPr>
              <a:t>&gt; &lt;</a:t>
            </a:r>
            <a:r>
              <a:rPr lang="zh-CN" altLang="en-US" sz="2400" b="1" dirty="0">
                <a:latin typeface="+mn-lt"/>
                <a:ea typeface="+mn-ea"/>
              </a:rPr>
              <a:t>对象名</a:t>
            </a:r>
            <a:r>
              <a:rPr lang="en-US" altLang="zh-CN" sz="2400" b="1" dirty="0">
                <a:latin typeface="+mn-lt"/>
                <a:ea typeface="+mn-ea"/>
              </a:rPr>
              <a:t>&gt;</a:t>
            </a:r>
          </a:p>
          <a:p>
            <a:pPr lvl="1" eaLnBrk="1" hangingPunct="1">
              <a:lnSpc>
                <a:spcPct val="130000"/>
              </a:lnSpc>
              <a:spcBef>
                <a:spcPct val="20000"/>
              </a:spcBef>
              <a:buSzPct val="100000"/>
              <a:buFont typeface="Wingdings" pitchFamily="2" charset="2"/>
              <a:buNone/>
              <a:defRPr/>
            </a:pPr>
            <a:r>
              <a:rPr lang="en-US" altLang="zh-CN" sz="2400" b="1" dirty="0">
                <a:latin typeface="+mn-lt"/>
                <a:ea typeface="+mn-ea"/>
              </a:rPr>
              <a:t>FROM &lt;</a:t>
            </a:r>
            <a:r>
              <a:rPr lang="zh-CN" altLang="en-US" sz="2400" b="1" dirty="0">
                <a:latin typeface="+mn-lt"/>
                <a:ea typeface="+mn-ea"/>
              </a:rPr>
              <a:t>角色</a:t>
            </a:r>
            <a:r>
              <a:rPr lang="en-US" altLang="zh-CN" sz="2400" b="1" dirty="0">
                <a:latin typeface="+mn-lt"/>
                <a:ea typeface="+mn-ea"/>
              </a:rPr>
              <a:t>&gt;[,&lt;</a:t>
            </a:r>
            <a:r>
              <a:rPr lang="zh-CN" altLang="en-US" sz="2400" b="1" dirty="0">
                <a:latin typeface="+mn-lt"/>
                <a:ea typeface="+mn-ea"/>
              </a:rPr>
              <a:t>角色</a:t>
            </a:r>
            <a:r>
              <a:rPr lang="en-US" altLang="zh-CN" sz="2400" b="1" dirty="0">
                <a:latin typeface="+mn-lt"/>
                <a:ea typeface="+mn-ea"/>
              </a:rPr>
              <a:t>&gt;]…</a:t>
            </a:r>
          </a:p>
          <a:p>
            <a:pPr marL="742950" lvl="1" indent="-285750">
              <a:lnSpc>
                <a:spcPct val="130000"/>
              </a:lnSpc>
              <a:spcBef>
                <a:spcPct val="20000"/>
              </a:spcBef>
              <a:buSzPct val="100000"/>
              <a:buFont typeface="Wingdings" pitchFamily="2" charset="2"/>
              <a:buChar char="n"/>
              <a:defRPr/>
            </a:pPr>
            <a:r>
              <a:rPr lang="zh-CN" altLang="en-US" sz="2200" b="1" dirty="0">
                <a:latin typeface="+mn-lt"/>
              </a:rPr>
              <a:t>用户可以回收角色的权限，从而修改角色拥有的权限</a:t>
            </a:r>
          </a:p>
          <a:p>
            <a:pPr marL="742950" lvl="1" indent="-285750">
              <a:lnSpc>
                <a:spcPct val="130000"/>
              </a:lnSpc>
              <a:spcBef>
                <a:spcPct val="20000"/>
              </a:spcBef>
              <a:buSzPct val="100000"/>
              <a:buFont typeface="Wingdings" pitchFamily="2" charset="2"/>
              <a:buChar char="n"/>
              <a:defRPr/>
            </a:pPr>
            <a:r>
              <a:rPr lang="en-US" altLang="zh-CN" sz="2200" b="1" dirty="0">
                <a:latin typeface="+mn-lt"/>
              </a:rPr>
              <a:t>REVOKE</a:t>
            </a:r>
            <a:r>
              <a:rPr lang="zh-CN" altLang="en-US" sz="2200" b="1" dirty="0">
                <a:latin typeface="+mn-lt"/>
              </a:rPr>
              <a:t>执行者是</a:t>
            </a:r>
          </a:p>
          <a:p>
            <a:pPr lvl="2" eaLnBrk="1" hangingPunct="1">
              <a:lnSpc>
                <a:spcPct val="130000"/>
              </a:lnSpc>
              <a:buSzPct val="87000"/>
              <a:buFont typeface="Wingdings" pitchFamily="2" charset="2"/>
              <a:buChar char="l"/>
              <a:defRPr/>
            </a:pPr>
            <a:r>
              <a:rPr lang="zh-CN" altLang="en-US" sz="2200" b="1" dirty="0"/>
              <a:t>角色的创建者</a:t>
            </a:r>
          </a:p>
          <a:p>
            <a:pPr lvl="2" eaLnBrk="1" hangingPunct="1">
              <a:lnSpc>
                <a:spcPct val="130000"/>
              </a:lnSpc>
              <a:buSzPct val="87000"/>
              <a:buFont typeface="Wingdings" pitchFamily="2" charset="2"/>
              <a:buChar char="l"/>
              <a:defRPr/>
            </a:pPr>
            <a:r>
              <a:rPr lang="zh-CN" altLang="en-US" sz="2200" b="1" dirty="0"/>
              <a:t>拥有在这个（些）角色上的</a:t>
            </a:r>
            <a:r>
              <a:rPr lang="en-US" altLang="zh-CN" sz="2200" b="1" dirty="0"/>
              <a:t>ADMIN OPTION</a:t>
            </a:r>
          </a:p>
          <a:p>
            <a:pPr lvl="1" eaLnBrk="1" hangingPunct="1">
              <a:lnSpc>
                <a:spcPct val="130000"/>
              </a:lnSpc>
              <a:spcBef>
                <a:spcPct val="20000"/>
              </a:spcBef>
              <a:buSzPct val="100000"/>
              <a:buFont typeface="Wingdings" pitchFamily="2" charset="2"/>
              <a:buNone/>
              <a:defRPr/>
            </a:pPr>
            <a:endParaRPr lang="en-US" altLang="zh-CN" sz="2400" b="1" dirty="0">
              <a:latin typeface="+mn-lt"/>
              <a:ea typeface="+mn-ea"/>
            </a:endParaRPr>
          </a:p>
        </p:txBody>
      </p:sp>
      <p:sp>
        <p:nvSpPr>
          <p:cNvPr id="3" name="矩形 2"/>
          <p:cNvSpPr/>
          <p:nvPr/>
        </p:nvSpPr>
        <p:spPr>
          <a:xfrm>
            <a:off x="2339975" y="115888"/>
            <a:ext cx="3890963" cy="647700"/>
          </a:xfrm>
          <a:prstGeom prst="rect">
            <a:avLst/>
          </a:prstGeom>
        </p:spPr>
        <p:txBody>
          <a:bodyPr wrap="none">
            <a:spAutoFit/>
          </a:bodyPr>
          <a:lstStyle/>
          <a:p>
            <a:pPr algn="ctr" eaLnBrk="1" hangingPunct="1">
              <a:buFont typeface="Arial" panose="020B0604020202020204" pitchFamily="34" charset="0"/>
              <a:buNone/>
              <a:defRPr/>
            </a:pPr>
            <a:r>
              <a:rPr lang="zh-CN" altLang="zh-CN" sz="3600" b="1" dirty="0">
                <a:solidFill>
                  <a:schemeClr val="bg1"/>
                </a:solidFill>
                <a:latin typeface="+mj-lt"/>
                <a:ea typeface="+mj-ea"/>
                <a:cs typeface="+mj-cs"/>
              </a:rPr>
              <a:t>数据库角色（续）</a:t>
            </a:r>
            <a:endParaRPr lang="zh-CN" altLang="en-US" sz="3600" b="1" dirty="0">
              <a:solidFill>
                <a:schemeClr val="bg1"/>
              </a:solidFill>
              <a:latin typeface="+mj-lt"/>
              <a:ea typeface="+mj-ea"/>
              <a:cs typeface="+mj-cs"/>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97283" name="Rectangle 2"/>
          <p:cNvSpPr>
            <a:spLocks noGrp="1" noChangeArrowheads="1"/>
          </p:cNvSpPr>
          <p:nvPr>
            <p:ph type="title" idx="4294967295"/>
          </p:nvPr>
        </p:nvSpPr>
        <p:spPr/>
        <p:txBody>
          <a:bodyPr/>
          <a:lstStyle/>
          <a:p>
            <a:pPr eaLnBrk="1" hangingPunct="1"/>
            <a:r>
              <a:rPr lang="zh-CN" altLang="zh-CN" sz="3600" smtClean="0"/>
              <a:t>数据库角色（续）</a:t>
            </a:r>
          </a:p>
        </p:txBody>
      </p:sp>
      <p:sp>
        <p:nvSpPr>
          <p:cNvPr id="97284" name="Rectangle 3"/>
          <p:cNvSpPr>
            <a:spLocks noGrp="1" noChangeArrowheads="1"/>
          </p:cNvSpPr>
          <p:nvPr>
            <p:ph type="body" idx="4294967295"/>
          </p:nvPr>
        </p:nvSpPr>
        <p:spPr>
          <a:xfrm>
            <a:off x="396875" y="1268413"/>
            <a:ext cx="8567738" cy="4495800"/>
          </a:xfrm>
        </p:spPr>
        <p:txBody>
          <a:bodyPr/>
          <a:lstStyle/>
          <a:p>
            <a:pPr lvl="1" eaLnBrk="1" hangingPunct="1">
              <a:lnSpc>
                <a:spcPct val="120000"/>
              </a:lnSpc>
              <a:buFont typeface="Wingdings" pitchFamily="2" charset="2"/>
              <a:buNone/>
            </a:pPr>
            <a:r>
              <a:rPr lang="en-US" altLang="zh-CN" smtClean="0"/>
              <a:t>[</a:t>
            </a:r>
            <a:r>
              <a:rPr lang="zh-CN" altLang="en-US" smtClean="0"/>
              <a:t>例4.</a:t>
            </a:r>
            <a:r>
              <a:rPr lang="en-US" altLang="zh-CN" smtClean="0"/>
              <a:t>11] </a:t>
            </a:r>
            <a:r>
              <a:rPr lang="zh-CN" altLang="en-US" smtClean="0"/>
              <a:t>通过角色来实现将一组权限授予一个用户。</a:t>
            </a:r>
          </a:p>
          <a:p>
            <a:pPr lvl="1" eaLnBrk="1" hangingPunct="1">
              <a:lnSpc>
                <a:spcPct val="120000"/>
              </a:lnSpc>
              <a:buFont typeface="Wingdings" pitchFamily="2" charset="2"/>
              <a:buNone/>
            </a:pPr>
            <a:r>
              <a:rPr lang="zh-CN" altLang="en-US" sz="2200" smtClean="0"/>
              <a:t>步骤如下：</a:t>
            </a:r>
          </a:p>
          <a:p>
            <a:pPr lvl="1" eaLnBrk="1" hangingPunct="1">
              <a:lnSpc>
                <a:spcPct val="120000"/>
              </a:lnSpc>
              <a:buFont typeface="Wingdings" pitchFamily="2" charset="2"/>
              <a:buNone/>
            </a:pPr>
            <a:r>
              <a:rPr lang="zh-CN" altLang="en-US" sz="2200" smtClean="0"/>
              <a:t>（</a:t>
            </a:r>
            <a:r>
              <a:rPr lang="en-US" altLang="zh-CN" sz="2200" smtClean="0"/>
              <a:t>1</a:t>
            </a:r>
            <a:r>
              <a:rPr lang="zh-CN" altLang="en-US" sz="2200" smtClean="0"/>
              <a:t>）首先创建一个角色 </a:t>
            </a:r>
            <a:r>
              <a:rPr lang="en-US" altLang="zh-CN" sz="2200" smtClean="0"/>
              <a:t>R1</a:t>
            </a:r>
          </a:p>
          <a:p>
            <a:pPr lvl="1" eaLnBrk="1" hangingPunct="1">
              <a:lnSpc>
                <a:spcPct val="120000"/>
              </a:lnSpc>
              <a:buFont typeface="Wingdings" pitchFamily="2" charset="2"/>
              <a:buNone/>
            </a:pPr>
            <a:r>
              <a:rPr lang="en-US" altLang="zh-CN" sz="2200" smtClean="0"/>
              <a:t>    	  CREATE  ROLE  R1;</a:t>
            </a:r>
            <a:endParaRPr lang="zh-CN" altLang="en-US" sz="2200" smtClean="0"/>
          </a:p>
          <a:p>
            <a:pPr lvl="1" eaLnBrk="1" hangingPunct="1">
              <a:spcBef>
                <a:spcPct val="0"/>
              </a:spcBef>
              <a:buFont typeface="Wingdings" pitchFamily="2" charset="2"/>
              <a:buNone/>
            </a:pPr>
            <a:r>
              <a:rPr lang="zh-CN" altLang="en-US" sz="2200" smtClean="0"/>
              <a:t>（</a:t>
            </a:r>
            <a:r>
              <a:rPr lang="en-US" altLang="zh-CN" sz="2200" smtClean="0"/>
              <a:t>2</a:t>
            </a:r>
            <a:r>
              <a:rPr lang="zh-CN" altLang="en-US" sz="2200" smtClean="0"/>
              <a:t>）然后使用</a:t>
            </a:r>
            <a:r>
              <a:rPr lang="en-US" altLang="zh-CN" sz="2200" smtClean="0"/>
              <a:t>GRANT</a:t>
            </a:r>
            <a:r>
              <a:rPr lang="zh-CN" altLang="en-US" sz="2200" smtClean="0"/>
              <a:t>语句，使角色</a:t>
            </a:r>
            <a:r>
              <a:rPr lang="en-US" altLang="zh-CN" sz="2200" smtClean="0"/>
              <a:t>R1</a:t>
            </a:r>
            <a:r>
              <a:rPr lang="zh-CN" altLang="en-US" sz="2200" smtClean="0"/>
              <a:t>拥有</a:t>
            </a:r>
            <a:r>
              <a:rPr lang="en-US" altLang="zh-CN" sz="2200" smtClean="0"/>
              <a:t>Student</a:t>
            </a:r>
            <a:r>
              <a:rPr lang="zh-CN" altLang="en-US" sz="2200" smtClean="0"/>
              <a:t>表的</a:t>
            </a:r>
            <a:r>
              <a:rPr lang="en-US" altLang="zh-CN" sz="2200" smtClean="0"/>
              <a:t>	SELECT</a:t>
            </a:r>
            <a:r>
              <a:rPr lang="zh-CN" altLang="en-US" sz="2200" smtClean="0"/>
              <a:t>、</a:t>
            </a:r>
            <a:r>
              <a:rPr lang="en-US" altLang="zh-CN" sz="2200" smtClean="0"/>
              <a:t>UPDATE</a:t>
            </a:r>
            <a:r>
              <a:rPr lang="zh-CN" altLang="en-US" sz="2200" smtClean="0"/>
              <a:t>、</a:t>
            </a:r>
            <a:r>
              <a:rPr lang="en-US" altLang="zh-CN" sz="2200" smtClean="0"/>
              <a:t>INSERT</a:t>
            </a:r>
            <a:r>
              <a:rPr lang="zh-CN" altLang="en-US" sz="2200" smtClean="0"/>
              <a:t>权限</a:t>
            </a:r>
            <a:r>
              <a:rPr lang="en-US" altLang="zh-CN" sz="2200" smtClean="0"/>
              <a:t/>
            </a:r>
            <a:br>
              <a:rPr lang="en-US" altLang="zh-CN" sz="2200" smtClean="0"/>
            </a:br>
            <a:endParaRPr lang="zh-CN" altLang="en-US" sz="2200" smtClean="0"/>
          </a:p>
          <a:p>
            <a:pPr lvl="1" eaLnBrk="1" hangingPunct="1">
              <a:lnSpc>
                <a:spcPct val="120000"/>
              </a:lnSpc>
              <a:buFont typeface="Wingdings" pitchFamily="2" charset="2"/>
              <a:buNone/>
            </a:pPr>
            <a:r>
              <a:rPr lang="zh-CN" altLang="en-US" sz="2200" smtClean="0"/>
              <a:t>       </a:t>
            </a:r>
            <a:r>
              <a:rPr lang="en-US" altLang="zh-CN" sz="2200" smtClean="0"/>
              <a:t>GRANT SELECT, UPDATE, INSERT </a:t>
            </a:r>
          </a:p>
          <a:p>
            <a:pPr lvl="1" eaLnBrk="1" hangingPunct="1">
              <a:lnSpc>
                <a:spcPct val="120000"/>
              </a:lnSpc>
              <a:buFont typeface="Wingdings" pitchFamily="2" charset="2"/>
              <a:buNone/>
            </a:pPr>
            <a:r>
              <a:rPr lang="en-US" altLang="zh-CN" sz="2200" smtClean="0"/>
              <a:t>    	 ON TABLE Student </a:t>
            </a:r>
          </a:p>
          <a:p>
            <a:pPr lvl="1" eaLnBrk="1" hangingPunct="1">
              <a:lnSpc>
                <a:spcPct val="120000"/>
              </a:lnSpc>
              <a:buFont typeface="Wingdings" pitchFamily="2" charset="2"/>
              <a:buNone/>
            </a:pPr>
            <a:r>
              <a:rPr lang="en-US" altLang="zh-CN" sz="2200" smtClean="0"/>
              <a:t>    	 TO R1;</a:t>
            </a:r>
            <a:endParaRPr lang="zh-CN" altLang="en-US" sz="220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98307" name="Rectangle 2"/>
          <p:cNvSpPr>
            <a:spLocks noGrp="1" noChangeArrowheads="1"/>
          </p:cNvSpPr>
          <p:nvPr>
            <p:ph type="title" idx="4294967295"/>
          </p:nvPr>
        </p:nvSpPr>
        <p:spPr/>
        <p:txBody>
          <a:bodyPr/>
          <a:lstStyle/>
          <a:p>
            <a:pPr eaLnBrk="1" hangingPunct="1"/>
            <a:r>
              <a:rPr lang="zh-CN" altLang="zh-CN" sz="3600" smtClean="0"/>
              <a:t>数据库角色（续）</a:t>
            </a:r>
          </a:p>
        </p:txBody>
      </p:sp>
      <p:sp>
        <p:nvSpPr>
          <p:cNvPr id="98308" name="Rectangle 3"/>
          <p:cNvSpPr>
            <a:spLocks noGrp="1" noChangeArrowheads="1"/>
          </p:cNvSpPr>
          <p:nvPr>
            <p:ph type="body" idx="4294967295"/>
          </p:nvPr>
        </p:nvSpPr>
        <p:spPr>
          <a:xfrm>
            <a:off x="323850" y="1196975"/>
            <a:ext cx="8362950" cy="4495800"/>
          </a:xfrm>
        </p:spPr>
        <p:txBody>
          <a:bodyPr/>
          <a:lstStyle/>
          <a:p>
            <a:pPr lvl="1" eaLnBrk="1" hangingPunct="1">
              <a:lnSpc>
                <a:spcPct val="130000"/>
              </a:lnSpc>
              <a:buFont typeface="Wingdings" pitchFamily="2" charset="2"/>
              <a:buNone/>
            </a:pPr>
            <a:r>
              <a:rPr lang="zh-CN" altLang="en-US" smtClean="0"/>
              <a:t>（</a:t>
            </a:r>
            <a:r>
              <a:rPr lang="en-US" altLang="zh-CN" smtClean="0"/>
              <a:t>3</a:t>
            </a:r>
            <a:r>
              <a:rPr lang="zh-CN" altLang="en-US" smtClean="0"/>
              <a:t>）将这个角色授予王平，张明，赵玲。使他们具有角色</a:t>
            </a:r>
            <a:r>
              <a:rPr lang="en-US" altLang="zh-CN" smtClean="0"/>
              <a:t>R1</a:t>
            </a:r>
            <a:r>
              <a:rPr lang="zh-CN" altLang="en-US" smtClean="0"/>
              <a:t>所包含的全部权限</a:t>
            </a:r>
          </a:p>
          <a:p>
            <a:pPr lvl="1" eaLnBrk="1" hangingPunct="1">
              <a:lnSpc>
                <a:spcPct val="130000"/>
              </a:lnSpc>
              <a:buFont typeface="Wingdings" pitchFamily="2" charset="2"/>
              <a:buNone/>
            </a:pPr>
            <a:r>
              <a:rPr lang="zh-CN" altLang="en-US" smtClean="0"/>
              <a:t>    </a:t>
            </a:r>
            <a:r>
              <a:rPr lang="en-US" altLang="zh-CN" smtClean="0"/>
              <a:t>	 GRANT  R1 </a:t>
            </a:r>
          </a:p>
          <a:p>
            <a:pPr lvl="1" eaLnBrk="1" hangingPunct="1">
              <a:lnSpc>
                <a:spcPct val="130000"/>
              </a:lnSpc>
              <a:buFont typeface="Wingdings" pitchFamily="2" charset="2"/>
              <a:buNone/>
            </a:pPr>
            <a:r>
              <a:rPr lang="en-US" altLang="zh-CN" smtClean="0"/>
              <a:t>    	 TO </a:t>
            </a:r>
            <a:r>
              <a:rPr lang="zh-CN" altLang="en-US" smtClean="0"/>
              <a:t>王平</a:t>
            </a:r>
            <a:r>
              <a:rPr lang="en-US" altLang="zh-CN" smtClean="0"/>
              <a:t>,</a:t>
            </a:r>
            <a:r>
              <a:rPr lang="zh-CN" altLang="en-US" smtClean="0"/>
              <a:t>张明</a:t>
            </a:r>
            <a:r>
              <a:rPr lang="en-US" altLang="zh-CN" smtClean="0"/>
              <a:t>,</a:t>
            </a:r>
            <a:r>
              <a:rPr lang="zh-CN" altLang="en-US" smtClean="0"/>
              <a:t>赵玲</a:t>
            </a:r>
            <a:r>
              <a:rPr lang="en-US" altLang="zh-CN" smtClean="0"/>
              <a:t>;</a:t>
            </a:r>
            <a:endParaRPr lang="zh-CN" altLang="en-US" smtClean="0"/>
          </a:p>
          <a:p>
            <a:pPr lvl="1" eaLnBrk="1" hangingPunct="1">
              <a:lnSpc>
                <a:spcPct val="130000"/>
              </a:lnSpc>
              <a:buFont typeface="Wingdings" pitchFamily="2" charset="2"/>
              <a:buNone/>
            </a:pPr>
            <a:r>
              <a:rPr lang="zh-CN" altLang="en-US" smtClean="0"/>
              <a:t>（</a:t>
            </a:r>
            <a:r>
              <a:rPr lang="en-US" altLang="zh-CN" smtClean="0"/>
              <a:t>4</a:t>
            </a:r>
            <a:r>
              <a:rPr lang="zh-CN" altLang="en-US" smtClean="0"/>
              <a:t>）</a:t>
            </a:r>
            <a:r>
              <a:rPr lang="en-US" altLang="zh-CN" smtClean="0"/>
              <a:t> </a:t>
            </a:r>
            <a:r>
              <a:rPr lang="zh-CN" altLang="en-US" smtClean="0"/>
              <a:t>可以一次性通过</a:t>
            </a:r>
            <a:r>
              <a:rPr lang="en-US" altLang="zh-CN" smtClean="0"/>
              <a:t>R1</a:t>
            </a:r>
            <a:r>
              <a:rPr lang="zh-CN" altLang="en-US" smtClean="0"/>
              <a:t>来回收王平的这</a:t>
            </a:r>
            <a:r>
              <a:rPr lang="en-US" altLang="zh-CN" smtClean="0"/>
              <a:t>3</a:t>
            </a:r>
            <a:r>
              <a:rPr lang="zh-CN" altLang="en-US" smtClean="0"/>
              <a:t>个权限</a:t>
            </a:r>
          </a:p>
          <a:p>
            <a:pPr lvl="1" eaLnBrk="1" hangingPunct="1">
              <a:lnSpc>
                <a:spcPct val="130000"/>
              </a:lnSpc>
              <a:buFont typeface="Wingdings" pitchFamily="2" charset="2"/>
              <a:buNone/>
            </a:pPr>
            <a:r>
              <a:rPr lang="zh-CN" altLang="en-US" smtClean="0"/>
              <a:t>     </a:t>
            </a:r>
            <a:r>
              <a:rPr lang="en-US" altLang="zh-CN" smtClean="0"/>
              <a:t>	  REVOKE  R1 </a:t>
            </a:r>
          </a:p>
          <a:p>
            <a:pPr lvl="1" eaLnBrk="1" hangingPunct="1">
              <a:lnSpc>
                <a:spcPct val="130000"/>
              </a:lnSpc>
              <a:buFont typeface="Wingdings" pitchFamily="2" charset="2"/>
              <a:buNone/>
            </a:pPr>
            <a:r>
              <a:rPr lang="en-US" altLang="zh-CN" smtClean="0"/>
              <a:t>     	  FROM </a:t>
            </a:r>
            <a:r>
              <a:rPr lang="zh-CN" altLang="en-US" smtClean="0"/>
              <a:t>王平</a:t>
            </a:r>
            <a:r>
              <a:rPr lang="en-US" altLang="zh-CN" smtClean="0"/>
              <a:t>;</a:t>
            </a:r>
            <a:endParaRPr lang="zh-CN" altLang="en-US" smtClean="0"/>
          </a:p>
          <a:p>
            <a:pPr eaLnBrk="1" hangingPunct="1"/>
            <a:endParaRPr lang="en-US" altLang="zh-CN"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99331" name="Rectangle 2"/>
          <p:cNvSpPr>
            <a:spLocks noGrp="1" noChangeArrowheads="1"/>
          </p:cNvSpPr>
          <p:nvPr>
            <p:ph type="title" idx="4294967295"/>
          </p:nvPr>
        </p:nvSpPr>
        <p:spPr/>
        <p:txBody>
          <a:bodyPr/>
          <a:lstStyle/>
          <a:p>
            <a:pPr eaLnBrk="1" hangingPunct="1"/>
            <a:r>
              <a:rPr lang="zh-CN" altLang="zh-CN" sz="3600" smtClean="0"/>
              <a:t>数据库角色（续）</a:t>
            </a:r>
          </a:p>
        </p:txBody>
      </p:sp>
      <p:sp>
        <p:nvSpPr>
          <p:cNvPr id="99332" name="Rectangle 3"/>
          <p:cNvSpPr>
            <a:spLocks noGrp="1" noChangeArrowheads="1"/>
          </p:cNvSpPr>
          <p:nvPr>
            <p:ph type="body" idx="4294967295"/>
          </p:nvPr>
        </p:nvSpPr>
        <p:spPr>
          <a:xfrm>
            <a:off x="250825" y="1236663"/>
            <a:ext cx="8713788" cy="4495800"/>
          </a:xfrm>
        </p:spPr>
        <p:txBody>
          <a:bodyPr/>
          <a:lstStyle/>
          <a:p>
            <a:pPr lvl="1" eaLnBrk="1" hangingPunct="1">
              <a:buFont typeface="Wingdings" pitchFamily="2" charset="2"/>
              <a:buNone/>
            </a:pPr>
            <a:r>
              <a:rPr lang="en-US" altLang="zh-CN" smtClean="0"/>
              <a:t>[</a:t>
            </a:r>
            <a:r>
              <a:rPr lang="zh-CN" altLang="en-US" smtClean="0"/>
              <a:t>例4.</a:t>
            </a:r>
            <a:r>
              <a:rPr lang="en-US" altLang="zh-CN" smtClean="0"/>
              <a:t>12]</a:t>
            </a:r>
            <a:r>
              <a:rPr lang="zh-CN" altLang="en-US" smtClean="0"/>
              <a:t> 角色的权限修改</a:t>
            </a:r>
          </a:p>
          <a:p>
            <a:pPr lvl="1" eaLnBrk="1" hangingPunct="1">
              <a:lnSpc>
                <a:spcPct val="120000"/>
              </a:lnSpc>
              <a:buFont typeface="Wingdings" pitchFamily="2" charset="2"/>
              <a:buNone/>
            </a:pPr>
            <a:r>
              <a:rPr lang="zh-CN" altLang="en-US" smtClean="0"/>
              <a:t>        </a:t>
            </a:r>
            <a:r>
              <a:rPr lang="en-US" altLang="zh-CN" smtClean="0"/>
              <a:t>GRANT DELETE </a:t>
            </a:r>
          </a:p>
          <a:p>
            <a:pPr lvl="1" eaLnBrk="1" hangingPunct="1">
              <a:lnSpc>
                <a:spcPct val="120000"/>
              </a:lnSpc>
              <a:buFont typeface="Wingdings" pitchFamily="2" charset="2"/>
              <a:buNone/>
            </a:pPr>
            <a:r>
              <a:rPr lang="en-US" altLang="zh-CN" smtClean="0"/>
              <a:t>        ON TABLE Student</a:t>
            </a:r>
          </a:p>
          <a:p>
            <a:pPr lvl="1" eaLnBrk="1" hangingPunct="1">
              <a:lnSpc>
                <a:spcPct val="120000"/>
              </a:lnSpc>
              <a:buFont typeface="Wingdings" pitchFamily="2" charset="2"/>
              <a:buNone/>
            </a:pPr>
            <a:r>
              <a:rPr lang="en-US" altLang="zh-CN" smtClean="0"/>
              <a:t>        TO R1;</a:t>
            </a:r>
          </a:p>
          <a:p>
            <a:pPr lvl="1" eaLnBrk="1" hangingPunct="1">
              <a:lnSpc>
                <a:spcPct val="120000"/>
              </a:lnSpc>
              <a:buFont typeface="Wingdings" pitchFamily="2" charset="2"/>
              <a:buNone/>
            </a:pPr>
            <a:r>
              <a:rPr lang="en-US" altLang="zh-CN" smtClean="0"/>
              <a:t>   </a:t>
            </a:r>
          </a:p>
          <a:p>
            <a:pPr lvl="1" eaLnBrk="1" hangingPunct="1">
              <a:lnSpc>
                <a:spcPct val="120000"/>
              </a:lnSpc>
              <a:buFont typeface="Wingdings" pitchFamily="2" charset="2"/>
              <a:buNone/>
            </a:pPr>
            <a:r>
              <a:rPr lang="zh-CN" altLang="zh-CN" smtClean="0"/>
              <a:t>使角色</a:t>
            </a:r>
            <a:r>
              <a:rPr lang="en-US" altLang="zh-CN" smtClean="0"/>
              <a:t>R1</a:t>
            </a:r>
            <a:r>
              <a:rPr lang="zh-CN" altLang="zh-CN" smtClean="0"/>
              <a:t>在原来的基础上增加了</a:t>
            </a:r>
            <a:r>
              <a:rPr lang="en-US" altLang="zh-CN" smtClean="0"/>
              <a:t>Student</a:t>
            </a:r>
            <a:r>
              <a:rPr lang="zh-CN" altLang="zh-CN" smtClean="0"/>
              <a:t>表的</a:t>
            </a:r>
            <a:r>
              <a:rPr lang="en-US" altLang="zh-CN" smtClean="0"/>
              <a:t>DELETE </a:t>
            </a:r>
            <a:r>
              <a:rPr lang="zh-CN" altLang="zh-CN" smtClean="0"/>
              <a:t>权限</a:t>
            </a:r>
            <a:endParaRPr lang="en-US" altLang="zh-CN"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00355" name="Rectangle 2"/>
          <p:cNvSpPr>
            <a:spLocks noGrp="1" noChangeArrowheads="1"/>
          </p:cNvSpPr>
          <p:nvPr>
            <p:ph type="title" idx="4294967295"/>
          </p:nvPr>
        </p:nvSpPr>
        <p:spPr/>
        <p:txBody>
          <a:bodyPr/>
          <a:lstStyle/>
          <a:p>
            <a:pPr eaLnBrk="1" hangingPunct="1"/>
            <a:r>
              <a:rPr lang="zh-CN" altLang="zh-CN" sz="3600" smtClean="0"/>
              <a:t>数据库角色（续）</a:t>
            </a:r>
          </a:p>
        </p:txBody>
      </p:sp>
      <p:sp>
        <p:nvSpPr>
          <p:cNvPr id="100356" name="Rectangle 3"/>
          <p:cNvSpPr>
            <a:spLocks noGrp="1" noChangeArrowheads="1"/>
          </p:cNvSpPr>
          <p:nvPr>
            <p:ph type="body" idx="4294967295"/>
          </p:nvPr>
        </p:nvSpPr>
        <p:spPr>
          <a:xfrm>
            <a:off x="457200" y="1098550"/>
            <a:ext cx="8229600" cy="4495800"/>
          </a:xfrm>
        </p:spPr>
        <p:txBody>
          <a:bodyPr/>
          <a:lstStyle/>
          <a:p>
            <a:pPr lvl="1" eaLnBrk="1" hangingPunct="1">
              <a:lnSpc>
                <a:spcPct val="125000"/>
              </a:lnSpc>
              <a:buFont typeface="Wingdings" pitchFamily="2" charset="2"/>
              <a:buNone/>
            </a:pPr>
            <a:r>
              <a:rPr lang="en-US" altLang="zh-CN" smtClean="0"/>
              <a:t>[</a:t>
            </a:r>
            <a:r>
              <a:rPr lang="zh-CN" altLang="en-US" smtClean="0"/>
              <a:t>例4.</a:t>
            </a:r>
            <a:r>
              <a:rPr lang="en-US" altLang="zh-CN" smtClean="0"/>
              <a:t>13]</a:t>
            </a:r>
            <a:r>
              <a:rPr lang="zh-CN" altLang="en-US" smtClean="0"/>
              <a:t>　</a:t>
            </a:r>
          </a:p>
          <a:p>
            <a:pPr lvl="1" eaLnBrk="1" hangingPunct="1">
              <a:lnSpc>
                <a:spcPct val="125000"/>
              </a:lnSpc>
              <a:buFont typeface="Wingdings" pitchFamily="2" charset="2"/>
              <a:buNone/>
            </a:pPr>
            <a:r>
              <a:rPr lang="zh-CN" altLang="en-US" sz="2800" smtClean="0"/>
              <a:t>   </a:t>
            </a:r>
            <a:r>
              <a:rPr lang="en-US" altLang="zh-CN" sz="2800" smtClean="0"/>
              <a:t>	  </a:t>
            </a:r>
            <a:r>
              <a:rPr lang="en-US" altLang="zh-CN" smtClean="0"/>
              <a:t>REVOKE SELECT </a:t>
            </a:r>
          </a:p>
          <a:p>
            <a:pPr lvl="1" eaLnBrk="1" hangingPunct="1">
              <a:lnSpc>
                <a:spcPct val="125000"/>
              </a:lnSpc>
              <a:buFont typeface="Wingdings" pitchFamily="2" charset="2"/>
              <a:buNone/>
            </a:pPr>
            <a:r>
              <a:rPr lang="en-US" altLang="zh-CN" smtClean="0"/>
              <a:t>        ON TABLE Student</a:t>
            </a:r>
          </a:p>
          <a:p>
            <a:pPr lvl="1" eaLnBrk="1" hangingPunct="1">
              <a:lnSpc>
                <a:spcPct val="125000"/>
              </a:lnSpc>
              <a:buFont typeface="Wingdings" pitchFamily="2" charset="2"/>
              <a:buNone/>
            </a:pPr>
            <a:r>
              <a:rPr lang="en-US" altLang="zh-CN" smtClean="0"/>
              <a:t>        FROM  R1</a:t>
            </a:r>
            <a:r>
              <a:rPr lang="zh-CN" altLang="en-US" smtClean="0"/>
              <a:t>；</a:t>
            </a:r>
            <a:endParaRPr lang="en-US" altLang="zh-CN" smtClean="0"/>
          </a:p>
          <a:p>
            <a:pPr lvl="1" eaLnBrk="1" hangingPunct="1">
              <a:lnSpc>
                <a:spcPct val="125000"/>
              </a:lnSpc>
              <a:buFont typeface="Wingdings" pitchFamily="2" charset="2"/>
              <a:buNone/>
            </a:pPr>
            <a:r>
              <a:rPr lang="en-US" altLang="zh-CN" smtClean="0"/>
              <a:t>    </a:t>
            </a:r>
            <a:r>
              <a:rPr lang="zh-CN" altLang="zh-CN" smtClean="0"/>
              <a:t>使</a:t>
            </a:r>
            <a:r>
              <a:rPr lang="en-US" altLang="zh-CN" smtClean="0"/>
              <a:t>R1</a:t>
            </a:r>
            <a:r>
              <a:rPr lang="zh-CN" altLang="zh-CN" smtClean="0"/>
              <a:t>减少了</a:t>
            </a:r>
            <a:r>
              <a:rPr lang="en-US" altLang="zh-CN" smtClean="0"/>
              <a:t>SELECT</a:t>
            </a:r>
            <a:r>
              <a:rPr lang="zh-CN" altLang="zh-CN" smtClean="0"/>
              <a:t>权限</a:t>
            </a:r>
            <a:endParaRPr lang="en-US" altLang="zh-CN" smtClean="0"/>
          </a:p>
          <a:p>
            <a:pPr lvl="1" eaLnBrk="1" hangingPunct="1">
              <a:lnSpc>
                <a:spcPct val="125000"/>
              </a:lnSpc>
              <a:buFont typeface="Wingdings" pitchFamily="2" charset="2"/>
              <a:buNone/>
            </a:pPr>
            <a:endParaRPr lang="zh-CN" altLang="en-US" smtClean="0"/>
          </a:p>
          <a:p>
            <a:pPr lvl="1" eaLnBrk="1" hangingPunct="1">
              <a:lnSpc>
                <a:spcPct val="125000"/>
              </a:lnSpc>
              <a:buFont typeface="Wingdings" pitchFamily="2" charset="2"/>
              <a:buNone/>
            </a:pPr>
            <a:r>
              <a:rPr lang="zh-CN" altLang="en-US" smtClean="0"/>
              <a:t>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01379" name="Rectangle 2"/>
          <p:cNvSpPr>
            <a:spLocks noGrp="1" noChangeArrowheads="1"/>
          </p:cNvSpPr>
          <p:nvPr>
            <p:ph type="title" idx="4294967295"/>
          </p:nvPr>
        </p:nvSpPr>
        <p:spPr/>
        <p:txBody>
          <a:bodyPr/>
          <a:lstStyle/>
          <a:p>
            <a:pPr eaLnBrk="1" hangingPunct="1"/>
            <a:r>
              <a:rPr lang="en-US" altLang="zh-CN" sz="3600" smtClean="0"/>
              <a:t>4.2  </a:t>
            </a:r>
            <a:r>
              <a:rPr lang="zh-CN" altLang="en-US" sz="3600" smtClean="0"/>
              <a:t>数据库安全性控制</a:t>
            </a:r>
          </a:p>
        </p:txBody>
      </p:sp>
      <p:sp>
        <p:nvSpPr>
          <p:cNvPr id="101380" name="Rectangle 3"/>
          <p:cNvSpPr>
            <a:spLocks noGrp="1" noChangeArrowheads="1"/>
          </p:cNvSpPr>
          <p:nvPr>
            <p:ph type="body" idx="4294967295"/>
          </p:nvPr>
        </p:nvSpPr>
        <p:spPr>
          <a:xfrm>
            <a:off x="842963" y="981075"/>
            <a:ext cx="7186612" cy="4495800"/>
          </a:xfrm>
        </p:spPr>
        <p:txBody>
          <a:bodyPr/>
          <a:lstStyle/>
          <a:p>
            <a:pPr eaLnBrk="1" hangingPunct="1">
              <a:lnSpc>
                <a:spcPct val="160000"/>
              </a:lnSpc>
              <a:buFont typeface="Wingdings" pitchFamily="2" charset="2"/>
              <a:buNone/>
            </a:pPr>
            <a:r>
              <a:rPr lang="en-US" altLang="zh-CN" smtClean="0"/>
              <a:t>4.2.1 </a:t>
            </a:r>
            <a:r>
              <a:rPr lang="zh-CN" altLang="en-US" smtClean="0"/>
              <a:t>用户标识与鉴别</a:t>
            </a:r>
          </a:p>
          <a:p>
            <a:pPr eaLnBrk="1" hangingPunct="1">
              <a:lnSpc>
                <a:spcPct val="160000"/>
              </a:lnSpc>
              <a:buFont typeface="Wingdings" pitchFamily="2" charset="2"/>
              <a:buNone/>
            </a:pPr>
            <a:r>
              <a:rPr lang="en-US" altLang="zh-CN" smtClean="0"/>
              <a:t>4.2.2 </a:t>
            </a:r>
            <a:r>
              <a:rPr lang="zh-CN" altLang="en-US" smtClean="0"/>
              <a:t>存取控制</a:t>
            </a:r>
          </a:p>
          <a:p>
            <a:pPr eaLnBrk="1" hangingPunct="1">
              <a:lnSpc>
                <a:spcPct val="160000"/>
              </a:lnSpc>
              <a:buFont typeface="Wingdings" pitchFamily="2" charset="2"/>
              <a:buNone/>
            </a:pPr>
            <a:r>
              <a:rPr lang="en-US" altLang="zh-CN" smtClean="0"/>
              <a:t>4.2.3 </a:t>
            </a:r>
            <a:r>
              <a:rPr lang="zh-CN" altLang="en-US" smtClean="0"/>
              <a:t>自主存取控制方法</a:t>
            </a:r>
          </a:p>
          <a:p>
            <a:pPr eaLnBrk="1" hangingPunct="1">
              <a:lnSpc>
                <a:spcPct val="160000"/>
              </a:lnSpc>
              <a:buFont typeface="Wingdings" pitchFamily="2" charset="2"/>
              <a:buNone/>
            </a:pPr>
            <a:r>
              <a:rPr lang="en-US" altLang="zh-CN" smtClean="0"/>
              <a:t>4.2.4 </a:t>
            </a:r>
            <a:r>
              <a:rPr lang="zh-CN" altLang="en-US" smtClean="0"/>
              <a:t>授权与回收</a:t>
            </a:r>
          </a:p>
          <a:p>
            <a:pPr eaLnBrk="1" hangingPunct="1">
              <a:lnSpc>
                <a:spcPct val="160000"/>
              </a:lnSpc>
              <a:buFont typeface="Wingdings" pitchFamily="2" charset="2"/>
              <a:buNone/>
            </a:pPr>
            <a:r>
              <a:rPr lang="en-US" altLang="zh-CN" smtClean="0"/>
              <a:t>4.2.5 </a:t>
            </a:r>
            <a:r>
              <a:rPr lang="zh-CN" altLang="en-US" smtClean="0"/>
              <a:t>数据库角色</a:t>
            </a:r>
          </a:p>
          <a:p>
            <a:pPr eaLnBrk="1" hangingPunct="1">
              <a:lnSpc>
                <a:spcPct val="160000"/>
              </a:lnSpc>
              <a:buFont typeface="Wingdings" pitchFamily="2" charset="2"/>
              <a:buNone/>
            </a:pPr>
            <a:r>
              <a:rPr lang="en-US" altLang="zh-CN" smtClean="0">
                <a:solidFill>
                  <a:srgbClr val="00B050"/>
                </a:solidFill>
              </a:rPr>
              <a:t>4.2.6 </a:t>
            </a:r>
            <a:r>
              <a:rPr lang="zh-CN" altLang="en-US" smtClean="0">
                <a:solidFill>
                  <a:srgbClr val="00B050"/>
                </a:solidFill>
              </a:rPr>
              <a:t>强制存取控制方法</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4"/>
          <p:cNvSpPr txBox="1">
            <a:spLocks noGrp="1" noChangeArrowheads="1"/>
          </p:cNvSpPr>
          <p:nvPr/>
        </p:nvSpPr>
        <p:spPr bwMode="auto">
          <a:xfrm>
            <a:off x="5292725"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2291" name="Rectangle 2"/>
          <p:cNvSpPr>
            <a:spLocks noGrp="1" noChangeArrowheads="1"/>
          </p:cNvSpPr>
          <p:nvPr>
            <p:ph type="title" idx="4294967295"/>
          </p:nvPr>
        </p:nvSpPr>
        <p:spPr>
          <a:xfrm>
            <a:off x="457200" y="-36513"/>
            <a:ext cx="8229600" cy="944563"/>
          </a:xfrm>
        </p:spPr>
        <p:txBody>
          <a:bodyPr/>
          <a:lstStyle/>
          <a:p>
            <a:pPr eaLnBrk="1" hangingPunct="1"/>
            <a:r>
              <a:rPr lang="en-US" altLang="zh-CN" sz="3600" smtClean="0">
                <a:latin typeface="宋体" pitchFamily="2" charset="-122"/>
              </a:rPr>
              <a:t> </a:t>
            </a:r>
            <a:r>
              <a:rPr lang="zh-CN" altLang="en-US" sz="3600" smtClean="0">
                <a:latin typeface="宋体" pitchFamily="2" charset="-122"/>
              </a:rPr>
              <a:t>数据库安全性</a:t>
            </a:r>
          </a:p>
        </p:txBody>
      </p:sp>
      <p:sp>
        <p:nvSpPr>
          <p:cNvPr id="12292" name="Rectangle 3"/>
          <p:cNvSpPr>
            <a:spLocks noGrp="1" noChangeArrowheads="1"/>
          </p:cNvSpPr>
          <p:nvPr>
            <p:ph type="body" idx="4294967295"/>
          </p:nvPr>
        </p:nvSpPr>
        <p:spPr>
          <a:xfrm>
            <a:off x="684213" y="1125538"/>
            <a:ext cx="8208962" cy="3382962"/>
          </a:xfrm>
        </p:spPr>
        <p:txBody>
          <a:bodyPr/>
          <a:lstStyle/>
          <a:p>
            <a:pPr algn="just" eaLnBrk="1" hangingPunct="1">
              <a:lnSpc>
                <a:spcPct val="120000"/>
              </a:lnSpc>
              <a:spcBef>
                <a:spcPct val="0"/>
              </a:spcBef>
            </a:pPr>
            <a:r>
              <a:rPr lang="en-US" altLang="zh-CN" smtClean="0"/>
              <a:t> </a:t>
            </a:r>
            <a:r>
              <a:rPr lang="zh-CN" altLang="en-US" smtClean="0"/>
              <a:t>问题的提出</a:t>
            </a:r>
          </a:p>
          <a:p>
            <a:pPr lvl="1" algn="just" eaLnBrk="1" hangingPunct="1">
              <a:lnSpc>
                <a:spcPct val="120000"/>
              </a:lnSpc>
              <a:spcBef>
                <a:spcPct val="0"/>
              </a:spcBef>
            </a:pPr>
            <a:r>
              <a:rPr lang="zh-CN" altLang="en-US" smtClean="0"/>
              <a:t>数据库的一大特点是数据可以共享</a:t>
            </a:r>
          </a:p>
          <a:p>
            <a:pPr lvl="1" algn="just" eaLnBrk="1" hangingPunct="1">
              <a:lnSpc>
                <a:spcPct val="120000"/>
              </a:lnSpc>
              <a:spcBef>
                <a:spcPct val="0"/>
              </a:spcBef>
            </a:pPr>
            <a:r>
              <a:rPr lang="zh-CN" altLang="en-US" smtClean="0"/>
              <a:t>数据共享必然带来数据库的安全性问题</a:t>
            </a:r>
          </a:p>
          <a:p>
            <a:pPr lvl="1" algn="just" eaLnBrk="1" hangingPunct="1">
              <a:lnSpc>
                <a:spcPct val="120000"/>
              </a:lnSpc>
              <a:spcBef>
                <a:spcPct val="0"/>
              </a:spcBef>
            </a:pPr>
            <a:r>
              <a:rPr lang="zh-CN" altLang="en-US" smtClean="0"/>
              <a:t>数据库系统中的数据共享不能是无条件的共享</a:t>
            </a:r>
          </a:p>
          <a:p>
            <a:pPr lvl="1" algn="just" eaLnBrk="1" hangingPunct="1">
              <a:lnSpc>
                <a:spcPct val="120000"/>
              </a:lnSpc>
              <a:spcBef>
                <a:spcPct val="0"/>
              </a:spcBef>
              <a:buFont typeface="Wingdings" pitchFamily="2" charset="2"/>
              <a:buNone/>
            </a:pPr>
            <a:r>
              <a:rPr lang="zh-CN" altLang="en-US" sz="2200" smtClean="0"/>
              <a:t>例： 军事秘密、国家机密、新产品实验数据、</a:t>
            </a:r>
          </a:p>
          <a:p>
            <a:pPr lvl="1" algn="just" eaLnBrk="1" hangingPunct="1">
              <a:lnSpc>
                <a:spcPct val="120000"/>
              </a:lnSpc>
              <a:spcBef>
                <a:spcPct val="0"/>
              </a:spcBef>
              <a:buFont typeface="Wingdings" pitchFamily="2" charset="2"/>
              <a:buNone/>
            </a:pPr>
            <a:r>
              <a:rPr lang="zh-CN" altLang="en-US" sz="2200" smtClean="0"/>
              <a:t>        市场需求分析、市场营销策略、销售计划、</a:t>
            </a:r>
          </a:p>
          <a:p>
            <a:pPr lvl="1" algn="just" eaLnBrk="1" hangingPunct="1">
              <a:lnSpc>
                <a:spcPct val="120000"/>
              </a:lnSpc>
              <a:spcBef>
                <a:spcPct val="0"/>
              </a:spcBef>
              <a:buFont typeface="Wingdings" pitchFamily="2" charset="2"/>
              <a:buNone/>
            </a:pPr>
            <a:r>
              <a:rPr lang="zh-CN" altLang="en-US" sz="2200" smtClean="0"/>
              <a:t>        客户档案、医疗档案、银行储蓄数据</a:t>
            </a:r>
          </a:p>
          <a:p>
            <a:pPr lvl="1" algn="just" eaLnBrk="1" hangingPunct="1">
              <a:lnSpc>
                <a:spcPct val="80000"/>
              </a:lnSpc>
              <a:buFont typeface="Wingdings" pitchFamily="2" charset="2"/>
              <a:buNone/>
            </a:pPr>
            <a:endParaRPr lang="en-US" altLang="zh-CN" sz="2800" smtClean="0"/>
          </a:p>
        </p:txBody>
      </p:sp>
      <p:grpSp>
        <p:nvGrpSpPr>
          <p:cNvPr id="2" name="Group 5"/>
          <p:cNvGrpSpPr>
            <a:grpSpLocks/>
          </p:cNvGrpSpPr>
          <p:nvPr/>
        </p:nvGrpSpPr>
        <p:grpSpPr bwMode="auto">
          <a:xfrm>
            <a:off x="1908175" y="4797425"/>
            <a:ext cx="4968875" cy="576263"/>
            <a:chOff x="0" y="0"/>
            <a:chExt cx="3130" cy="363"/>
          </a:xfrm>
        </p:grpSpPr>
        <p:sp>
          <p:nvSpPr>
            <p:cNvPr id="12294" name="AutoShape 4"/>
            <p:cNvSpPr>
              <a:spLocks noChangeArrowheads="1"/>
            </p:cNvSpPr>
            <p:nvPr/>
          </p:nvSpPr>
          <p:spPr bwMode="auto">
            <a:xfrm>
              <a:off x="0" y="90"/>
              <a:ext cx="1270" cy="227"/>
            </a:xfrm>
            <a:prstGeom prst="rightArrow">
              <a:avLst>
                <a:gd name="adj1" fmla="val 50000"/>
                <a:gd name="adj2" fmla="val 139868"/>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p>
              <a:pPr algn="ctr" eaLnBrk="1" hangingPunct="1">
                <a:buFont typeface="Arial" pitchFamily="34" charset="0"/>
                <a:buNone/>
              </a:pPr>
              <a:endParaRPr lang="zh-CN" altLang="en-US" b="1">
                <a:latin typeface="Times New Roman" pitchFamily="18" charset="0"/>
              </a:endParaRPr>
            </a:p>
          </p:txBody>
        </p:sp>
        <p:sp>
          <p:nvSpPr>
            <p:cNvPr id="12295" name="Rectangle 5"/>
            <p:cNvSpPr>
              <a:spLocks noChangeArrowheads="1"/>
            </p:cNvSpPr>
            <p:nvPr/>
          </p:nvSpPr>
          <p:spPr bwMode="auto">
            <a:xfrm>
              <a:off x="1406" y="0"/>
              <a:ext cx="1724" cy="363"/>
            </a:xfrm>
            <a:prstGeom prst="rect">
              <a:avLst/>
            </a:prstGeom>
            <a:noFill/>
            <a:ln w="9525">
              <a:noFill/>
              <a:miter lim="800000"/>
              <a:headEnd/>
              <a:tailEnd/>
            </a:ln>
          </p:spPr>
          <p:txBody>
            <a:bodyPr wrap="none" lIns="0" tIns="0" rIns="0" bIns="0" anchor="ctr"/>
            <a:lstStyle/>
            <a:p>
              <a:pPr marL="342900" indent="-342900" eaLnBrk="1" hangingPunct="1">
                <a:buFont typeface="Arial" pitchFamily="34" charset="0"/>
                <a:buNone/>
              </a:pPr>
              <a:r>
                <a:rPr lang="zh-CN" altLang="en-US" sz="2800" b="1">
                  <a:latin typeface="Times New Roman" pitchFamily="18" charset="0"/>
                </a:rPr>
                <a:t>数据库安全性</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02403" name="Rectangle 2"/>
          <p:cNvSpPr>
            <a:spLocks noGrp="1" noChangeArrowheads="1"/>
          </p:cNvSpPr>
          <p:nvPr>
            <p:ph type="title" idx="4294967295"/>
          </p:nvPr>
        </p:nvSpPr>
        <p:spPr/>
        <p:txBody>
          <a:bodyPr/>
          <a:lstStyle/>
          <a:p>
            <a:pPr eaLnBrk="1" hangingPunct="1"/>
            <a:r>
              <a:rPr lang="zh-CN" altLang="zh-CN" sz="3600" smtClean="0"/>
              <a:t>自主存取控制缺点</a:t>
            </a:r>
          </a:p>
        </p:txBody>
      </p:sp>
      <p:sp>
        <p:nvSpPr>
          <p:cNvPr id="102404" name="Rectangle 3"/>
          <p:cNvSpPr>
            <a:spLocks noGrp="1" noChangeArrowheads="1"/>
          </p:cNvSpPr>
          <p:nvPr>
            <p:ph type="body" idx="4294967295"/>
          </p:nvPr>
        </p:nvSpPr>
        <p:spPr>
          <a:xfrm>
            <a:off x="684213" y="1196975"/>
            <a:ext cx="7772400" cy="4443413"/>
          </a:xfrm>
        </p:spPr>
        <p:txBody>
          <a:bodyPr/>
          <a:lstStyle/>
          <a:p>
            <a:pPr eaLnBrk="1" hangingPunct="1">
              <a:lnSpc>
                <a:spcPct val="160000"/>
              </a:lnSpc>
            </a:pPr>
            <a:r>
              <a:rPr lang="zh-CN" altLang="en-US" smtClean="0"/>
              <a:t>可能存在数据的“无意泄露”</a:t>
            </a:r>
          </a:p>
          <a:p>
            <a:pPr eaLnBrk="1" hangingPunct="1">
              <a:lnSpc>
                <a:spcPct val="160000"/>
              </a:lnSpc>
            </a:pPr>
            <a:r>
              <a:rPr lang="zh-CN" altLang="en-US" smtClean="0"/>
              <a:t>原因：这种机制仅仅通过对数据的存取权限来进行安全控制，而数据本身并无安全性标记</a:t>
            </a:r>
          </a:p>
          <a:p>
            <a:pPr eaLnBrk="1" hangingPunct="1">
              <a:lnSpc>
                <a:spcPct val="160000"/>
              </a:lnSpc>
            </a:pPr>
            <a:r>
              <a:rPr lang="zh-CN" altLang="en-US" smtClean="0"/>
              <a:t>解决：对系统控制下的所有主客体实施强制存取控制策略</a:t>
            </a:r>
          </a:p>
          <a:p>
            <a:pPr lvl="2" eaLnBrk="1" hangingPunct="1">
              <a:spcBef>
                <a:spcPct val="60000"/>
              </a:spcBef>
              <a:buFont typeface="Arial" pitchFamily="34" charset="0"/>
              <a:buNone/>
            </a:pPr>
            <a:r>
              <a:rPr lang="zh-CN" altLang="en-US" sz="2400" smtClean="0"/>
              <a:t>    </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03427" name="Rectangle 2"/>
          <p:cNvSpPr>
            <a:spLocks noGrp="1" noChangeArrowheads="1"/>
          </p:cNvSpPr>
          <p:nvPr>
            <p:ph type="title" idx="4294967295"/>
          </p:nvPr>
        </p:nvSpPr>
        <p:spPr/>
        <p:txBody>
          <a:bodyPr/>
          <a:lstStyle/>
          <a:p>
            <a:pPr eaLnBrk="1" hangingPunct="1"/>
            <a:r>
              <a:rPr lang="en-US" altLang="zh-CN" sz="3600" smtClean="0"/>
              <a:t>4.2.6  </a:t>
            </a:r>
            <a:r>
              <a:rPr lang="zh-CN" altLang="en-US" sz="3600" smtClean="0"/>
              <a:t>强制存取控制方法</a:t>
            </a:r>
          </a:p>
        </p:txBody>
      </p:sp>
      <p:sp>
        <p:nvSpPr>
          <p:cNvPr id="103428" name="Rectangle 3"/>
          <p:cNvSpPr>
            <a:spLocks noGrp="1" noChangeArrowheads="1"/>
          </p:cNvSpPr>
          <p:nvPr>
            <p:ph type="body" idx="4294967295"/>
          </p:nvPr>
        </p:nvSpPr>
        <p:spPr/>
        <p:txBody>
          <a:bodyPr/>
          <a:lstStyle/>
          <a:p>
            <a:pPr eaLnBrk="1" hangingPunct="1">
              <a:lnSpc>
                <a:spcPct val="90000"/>
              </a:lnSpc>
            </a:pPr>
            <a:r>
              <a:rPr lang="zh-CN" altLang="en-US" smtClean="0"/>
              <a:t>强制存取控制（</a:t>
            </a:r>
            <a:r>
              <a:rPr lang="en-US" altLang="zh-CN" smtClean="0"/>
              <a:t>MAC</a:t>
            </a:r>
            <a:r>
              <a:rPr lang="zh-CN" altLang="en-US" smtClean="0"/>
              <a:t>）</a:t>
            </a:r>
            <a:endParaRPr lang="en-US" altLang="zh-CN" smtClean="0"/>
          </a:p>
          <a:p>
            <a:pPr lvl="1" eaLnBrk="1" hangingPunct="1">
              <a:lnSpc>
                <a:spcPct val="130000"/>
              </a:lnSpc>
            </a:pPr>
            <a:r>
              <a:rPr lang="zh-CN" altLang="en-US" smtClean="0"/>
              <a:t>保证更高程度的安全性</a:t>
            </a:r>
          </a:p>
          <a:p>
            <a:pPr lvl="1" eaLnBrk="1" hangingPunct="1">
              <a:lnSpc>
                <a:spcPct val="130000"/>
              </a:lnSpc>
              <a:spcBef>
                <a:spcPct val="50000"/>
              </a:spcBef>
            </a:pPr>
            <a:r>
              <a:rPr lang="zh-CN" altLang="en-US" smtClean="0"/>
              <a:t>用户不能直接感知或进行控制</a:t>
            </a:r>
          </a:p>
          <a:p>
            <a:pPr lvl="1" eaLnBrk="1" hangingPunct="1">
              <a:lnSpc>
                <a:spcPct val="130000"/>
              </a:lnSpc>
              <a:spcBef>
                <a:spcPct val="50000"/>
              </a:spcBef>
            </a:pPr>
            <a:r>
              <a:rPr lang="zh-CN" altLang="en-US" smtClean="0"/>
              <a:t>适用于对数据有严格而固定密级分类的部门</a:t>
            </a:r>
          </a:p>
          <a:p>
            <a:pPr lvl="2" eaLnBrk="1" hangingPunct="1">
              <a:lnSpc>
                <a:spcPct val="130000"/>
              </a:lnSpc>
              <a:buSzPct val="87000"/>
              <a:buFont typeface="Wingdings" pitchFamily="2" charset="2"/>
              <a:buChar char="l"/>
            </a:pPr>
            <a:r>
              <a:rPr lang="zh-CN" altLang="en-US" sz="2200" smtClean="0"/>
              <a:t> 军事部门</a:t>
            </a:r>
          </a:p>
          <a:p>
            <a:pPr lvl="2" eaLnBrk="1" hangingPunct="1">
              <a:lnSpc>
                <a:spcPct val="130000"/>
              </a:lnSpc>
              <a:buSzPct val="87000"/>
              <a:buFont typeface="Wingdings" pitchFamily="2" charset="2"/>
              <a:buChar char="l"/>
            </a:pPr>
            <a:r>
              <a:rPr lang="zh-CN" altLang="en-US" sz="2200" smtClean="0"/>
              <a:t> 政府部门</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04451" name="Rectangle 2"/>
          <p:cNvSpPr>
            <a:spLocks noGrp="1" noChangeArrowheads="1"/>
          </p:cNvSpPr>
          <p:nvPr>
            <p:ph type="title" idx="4294967295"/>
          </p:nvPr>
        </p:nvSpPr>
        <p:spPr/>
        <p:txBody>
          <a:bodyPr/>
          <a:lstStyle/>
          <a:p>
            <a:pPr eaLnBrk="1" hangingPunct="1"/>
            <a:r>
              <a:rPr lang="zh-CN" altLang="zh-CN" sz="3600" smtClean="0"/>
              <a:t>强制存取控制方法（续）</a:t>
            </a:r>
          </a:p>
        </p:txBody>
      </p:sp>
      <p:sp>
        <p:nvSpPr>
          <p:cNvPr id="74756" name="Rectangle 3"/>
          <p:cNvSpPr>
            <a:spLocks noGrp="1" noChangeArrowheads="1"/>
          </p:cNvSpPr>
          <p:nvPr>
            <p:ph type="body" idx="4294967295"/>
          </p:nvPr>
        </p:nvSpPr>
        <p:spPr>
          <a:xfrm>
            <a:off x="457200" y="1196975"/>
            <a:ext cx="8229600" cy="4854575"/>
          </a:xfrm>
        </p:spPr>
        <p:txBody>
          <a:bodyPr/>
          <a:lstStyle/>
          <a:p>
            <a:pPr marL="342900" lvl="1" indent="-342900" eaLnBrk="1" hangingPunct="1">
              <a:lnSpc>
                <a:spcPct val="120000"/>
              </a:lnSpc>
              <a:buFont typeface="Wingdings" pitchFamily="2" charset="2"/>
              <a:buChar char="v"/>
              <a:defRPr/>
            </a:pPr>
            <a:r>
              <a:rPr lang="zh-CN" altLang="en-US" sz="2800" dirty="0" smtClean="0"/>
              <a:t>在强制存取控制中，数据库管理系统所管理的全部实体被分为主体和客体两大类</a:t>
            </a:r>
            <a:endParaRPr lang="en-US" altLang="zh-CN" sz="2800" dirty="0" smtClean="0">
              <a:solidFill>
                <a:srgbClr val="FF66FF"/>
              </a:solidFill>
            </a:endParaRPr>
          </a:p>
          <a:p>
            <a:pPr eaLnBrk="1" hangingPunct="1">
              <a:lnSpc>
                <a:spcPct val="120000"/>
              </a:lnSpc>
              <a:defRPr/>
            </a:pPr>
            <a:r>
              <a:rPr lang="zh-CN" altLang="en-US" dirty="0" smtClean="0">
                <a:solidFill>
                  <a:srgbClr val="FF00FF"/>
                </a:solidFill>
              </a:rPr>
              <a:t>主体</a:t>
            </a:r>
            <a:r>
              <a:rPr lang="zh-CN" altLang="en-US" dirty="0" smtClean="0"/>
              <a:t>是系统中的活动实体</a:t>
            </a:r>
          </a:p>
          <a:p>
            <a:pPr lvl="1" eaLnBrk="1" hangingPunct="1">
              <a:lnSpc>
                <a:spcPct val="120000"/>
              </a:lnSpc>
              <a:buSzPct val="85000"/>
              <a:defRPr/>
            </a:pPr>
            <a:r>
              <a:rPr lang="zh-CN" altLang="en-US" dirty="0" smtClean="0"/>
              <a:t> 数据库管理系统所管理的实际用户</a:t>
            </a:r>
          </a:p>
          <a:p>
            <a:pPr lvl="1" eaLnBrk="1" hangingPunct="1">
              <a:lnSpc>
                <a:spcPct val="120000"/>
              </a:lnSpc>
              <a:buSzPct val="85000"/>
              <a:defRPr/>
            </a:pPr>
            <a:r>
              <a:rPr lang="zh-CN" altLang="en-US" dirty="0" smtClean="0"/>
              <a:t> 代表用户的各进程</a:t>
            </a:r>
          </a:p>
          <a:p>
            <a:pPr lvl="1" eaLnBrk="1" hangingPunct="1">
              <a:lnSpc>
                <a:spcPct val="120000"/>
              </a:lnSpc>
              <a:buFont typeface="Wingdings" pitchFamily="2" charset="2"/>
              <a:buNone/>
              <a:defRPr/>
            </a:pPr>
            <a:endParaRPr lang="zh-CN" altLang="en-US" dirty="0" smtClean="0"/>
          </a:p>
          <a:p>
            <a:pPr eaLnBrk="1" hangingPunct="1">
              <a:lnSpc>
                <a:spcPct val="120000"/>
              </a:lnSpc>
              <a:defRPr/>
            </a:pPr>
            <a:r>
              <a:rPr lang="zh-CN" altLang="en-US" dirty="0" smtClean="0">
                <a:solidFill>
                  <a:srgbClr val="FF00FF"/>
                </a:solidFill>
              </a:rPr>
              <a:t>客体</a:t>
            </a:r>
            <a:r>
              <a:rPr lang="zh-CN" altLang="en-US" dirty="0" smtClean="0"/>
              <a:t>是系统中的被动实体，受主体操纵</a:t>
            </a:r>
          </a:p>
          <a:p>
            <a:pPr lvl="1" eaLnBrk="1" hangingPunct="1">
              <a:lnSpc>
                <a:spcPct val="120000"/>
              </a:lnSpc>
              <a:buSzPct val="85000"/>
              <a:defRPr/>
            </a:pPr>
            <a:r>
              <a:rPr lang="zh-CN" altLang="en-US" dirty="0" smtClean="0"/>
              <a:t> 文件、基本表、索引、视图</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05475" name="Rectangle 2"/>
          <p:cNvSpPr>
            <a:spLocks noGrp="1" noChangeArrowheads="1"/>
          </p:cNvSpPr>
          <p:nvPr>
            <p:ph type="title" idx="4294967295"/>
          </p:nvPr>
        </p:nvSpPr>
        <p:spPr/>
        <p:txBody>
          <a:bodyPr/>
          <a:lstStyle/>
          <a:p>
            <a:pPr eaLnBrk="1" hangingPunct="1"/>
            <a:r>
              <a:rPr lang="zh-CN" altLang="zh-CN" sz="3600" smtClean="0"/>
              <a:t>强制存取控制方法（续）</a:t>
            </a:r>
          </a:p>
        </p:txBody>
      </p:sp>
      <p:sp>
        <p:nvSpPr>
          <p:cNvPr id="105476" name="Rectangle 3"/>
          <p:cNvSpPr>
            <a:spLocks noGrp="1" noChangeArrowheads="1"/>
          </p:cNvSpPr>
          <p:nvPr>
            <p:ph type="body" idx="4294967295"/>
          </p:nvPr>
        </p:nvSpPr>
        <p:spPr>
          <a:xfrm>
            <a:off x="457200" y="1098550"/>
            <a:ext cx="8229600" cy="5095875"/>
          </a:xfrm>
        </p:spPr>
        <p:txBody>
          <a:bodyPr/>
          <a:lstStyle/>
          <a:p>
            <a:pPr eaLnBrk="1" hangingPunct="1">
              <a:lnSpc>
                <a:spcPct val="120000"/>
              </a:lnSpc>
              <a:spcBef>
                <a:spcPct val="0"/>
              </a:spcBef>
            </a:pPr>
            <a:r>
              <a:rPr lang="zh-CN" altLang="en-US" sz="2400" smtClean="0"/>
              <a:t>敏感度标记（</a:t>
            </a:r>
            <a:r>
              <a:rPr lang="en-US" altLang="zh-CN" sz="2400" smtClean="0"/>
              <a:t>Label</a:t>
            </a:r>
            <a:r>
              <a:rPr lang="zh-CN" altLang="en-US" sz="2400" smtClean="0"/>
              <a:t>）</a:t>
            </a:r>
          </a:p>
          <a:p>
            <a:pPr lvl="1" eaLnBrk="1" hangingPunct="1">
              <a:lnSpc>
                <a:spcPct val="120000"/>
              </a:lnSpc>
              <a:spcBef>
                <a:spcPct val="0"/>
              </a:spcBef>
            </a:pPr>
            <a:r>
              <a:rPr lang="zh-CN" altLang="en-US" sz="2200" smtClean="0"/>
              <a:t> 对于主体和客体，</a:t>
            </a:r>
            <a:r>
              <a:rPr lang="en-US" altLang="zh-CN" sz="2200" smtClean="0"/>
              <a:t>DBMS</a:t>
            </a:r>
            <a:r>
              <a:rPr lang="zh-CN" altLang="en-US" sz="2200" smtClean="0"/>
              <a:t>为它们每个实例（值）指派一个敏感度标记（</a:t>
            </a:r>
            <a:r>
              <a:rPr lang="en-US" altLang="zh-CN" sz="2200" smtClean="0"/>
              <a:t>Label</a:t>
            </a:r>
            <a:r>
              <a:rPr lang="zh-CN" altLang="en-US" sz="2200" smtClean="0"/>
              <a:t>）</a:t>
            </a:r>
          </a:p>
          <a:p>
            <a:pPr lvl="1" eaLnBrk="1" hangingPunct="1">
              <a:lnSpc>
                <a:spcPct val="120000"/>
              </a:lnSpc>
              <a:spcBef>
                <a:spcPct val="0"/>
              </a:spcBef>
            </a:pPr>
            <a:r>
              <a:rPr lang="zh-CN" altLang="en-US" sz="2200" smtClean="0"/>
              <a:t> 敏感度标记分成若干级别</a:t>
            </a:r>
          </a:p>
          <a:p>
            <a:pPr lvl="2" eaLnBrk="1" hangingPunct="1">
              <a:lnSpc>
                <a:spcPct val="120000"/>
              </a:lnSpc>
              <a:spcBef>
                <a:spcPct val="0"/>
              </a:spcBef>
              <a:buSzPct val="87000"/>
              <a:buFont typeface="Wingdings" pitchFamily="2" charset="2"/>
              <a:buChar char="l"/>
            </a:pPr>
            <a:r>
              <a:rPr lang="zh-CN" altLang="en-US" sz="2200" smtClean="0"/>
              <a:t>绝密（</a:t>
            </a:r>
            <a:r>
              <a:rPr lang="en-US" altLang="zh-CN" sz="2200" smtClean="0"/>
              <a:t>Top Secret</a:t>
            </a:r>
            <a:r>
              <a:rPr lang="zh-CN" altLang="en-US" sz="2200" smtClean="0"/>
              <a:t>，</a:t>
            </a:r>
            <a:r>
              <a:rPr lang="en-US" altLang="zh-CN" sz="2200" smtClean="0"/>
              <a:t>TS</a:t>
            </a:r>
            <a:r>
              <a:rPr lang="zh-CN" altLang="en-US" sz="2200" smtClean="0"/>
              <a:t>）</a:t>
            </a:r>
          </a:p>
          <a:p>
            <a:pPr lvl="2" eaLnBrk="1" hangingPunct="1">
              <a:lnSpc>
                <a:spcPct val="120000"/>
              </a:lnSpc>
              <a:spcBef>
                <a:spcPct val="0"/>
              </a:spcBef>
              <a:buSzPct val="87000"/>
              <a:buFont typeface="Wingdings" pitchFamily="2" charset="2"/>
              <a:buChar char="l"/>
            </a:pPr>
            <a:r>
              <a:rPr lang="zh-CN" altLang="en-US" sz="2200" smtClean="0"/>
              <a:t>机密（</a:t>
            </a:r>
            <a:r>
              <a:rPr lang="en-US" altLang="zh-CN" sz="2200" smtClean="0"/>
              <a:t>Secret</a:t>
            </a:r>
            <a:r>
              <a:rPr lang="zh-CN" altLang="en-US" sz="2200" smtClean="0"/>
              <a:t>，</a:t>
            </a:r>
            <a:r>
              <a:rPr lang="en-US" altLang="zh-CN" sz="2200" smtClean="0"/>
              <a:t>S</a:t>
            </a:r>
            <a:r>
              <a:rPr lang="zh-CN" altLang="en-US" sz="2200" smtClean="0"/>
              <a:t>）</a:t>
            </a:r>
          </a:p>
          <a:p>
            <a:pPr lvl="2" eaLnBrk="1" hangingPunct="1">
              <a:lnSpc>
                <a:spcPct val="120000"/>
              </a:lnSpc>
              <a:spcBef>
                <a:spcPct val="0"/>
              </a:spcBef>
              <a:buSzPct val="87000"/>
              <a:buFont typeface="Wingdings" pitchFamily="2" charset="2"/>
              <a:buChar char="l"/>
            </a:pPr>
            <a:r>
              <a:rPr lang="zh-CN" altLang="en-US" sz="2200" smtClean="0"/>
              <a:t>可信（</a:t>
            </a:r>
            <a:r>
              <a:rPr lang="en-US" altLang="zh-CN" sz="2200" smtClean="0"/>
              <a:t>Confidential</a:t>
            </a:r>
            <a:r>
              <a:rPr lang="zh-CN" altLang="en-US" sz="2200" smtClean="0"/>
              <a:t>，</a:t>
            </a:r>
            <a:r>
              <a:rPr lang="en-US" altLang="zh-CN" sz="2200" smtClean="0"/>
              <a:t>C</a:t>
            </a:r>
            <a:r>
              <a:rPr lang="zh-CN" altLang="en-US" sz="2200" smtClean="0"/>
              <a:t>）</a:t>
            </a:r>
          </a:p>
          <a:p>
            <a:pPr lvl="2" eaLnBrk="1" hangingPunct="1">
              <a:lnSpc>
                <a:spcPct val="120000"/>
              </a:lnSpc>
              <a:spcBef>
                <a:spcPct val="0"/>
              </a:spcBef>
              <a:buSzPct val="87000"/>
              <a:buFont typeface="Wingdings" pitchFamily="2" charset="2"/>
              <a:buChar char="l"/>
            </a:pPr>
            <a:r>
              <a:rPr lang="zh-CN" altLang="en-US" sz="2200" smtClean="0"/>
              <a:t>公开（</a:t>
            </a:r>
            <a:r>
              <a:rPr lang="en-US" altLang="zh-CN" sz="2200" smtClean="0"/>
              <a:t>Public</a:t>
            </a:r>
            <a:r>
              <a:rPr lang="zh-CN" altLang="en-US" sz="2200" smtClean="0"/>
              <a:t>，</a:t>
            </a:r>
            <a:r>
              <a:rPr lang="en-US" altLang="zh-CN" sz="2200" smtClean="0"/>
              <a:t>P</a:t>
            </a:r>
            <a:r>
              <a:rPr lang="zh-CN" altLang="en-US" sz="2200" smtClean="0"/>
              <a:t>）</a:t>
            </a:r>
            <a:endParaRPr lang="en-US" altLang="zh-CN" sz="2200" smtClean="0"/>
          </a:p>
          <a:p>
            <a:pPr lvl="2" eaLnBrk="1" hangingPunct="1">
              <a:lnSpc>
                <a:spcPct val="120000"/>
              </a:lnSpc>
              <a:spcBef>
                <a:spcPct val="0"/>
              </a:spcBef>
              <a:buSzPct val="87000"/>
              <a:buFont typeface="Wingdings" pitchFamily="2" charset="2"/>
              <a:buChar char="l"/>
            </a:pPr>
            <a:r>
              <a:rPr lang="en-US" altLang="zh-CN" sz="2200" smtClean="0"/>
              <a:t>TS&gt;=S&gt;=C&gt;=P</a:t>
            </a:r>
            <a:endParaRPr lang="zh-CN" altLang="en-US" sz="2200" smtClean="0"/>
          </a:p>
          <a:p>
            <a:pPr eaLnBrk="1" hangingPunct="1">
              <a:lnSpc>
                <a:spcPct val="120000"/>
              </a:lnSpc>
              <a:spcBef>
                <a:spcPct val="0"/>
              </a:spcBef>
            </a:pPr>
            <a:r>
              <a:rPr lang="zh-CN" altLang="en-US" sz="2400" smtClean="0"/>
              <a:t>主体的敏感度标记称为许可证级别（</a:t>
            </a:r>
            <a:r>
              <a:rPr lang="en-US" altLang="zh-CN" sz="2400" smtClean="0"/>
              <a:t>Clearance Level</a:t>
            </a:r>
            <a:r>
              <a:rPr lang="zh-CN" altLang="en-US" sz="2400" smtClean="0"/>
              <a:t>）</a:t>
            </a:r>
          </a:p>
          <a:p>
            <a:pPr eaLnBrk="1" hangingPunct="1">
              <a:lnSpc>
                <a:spcPct val="120000"/>
              </a:lnSpc>
              <a:spcBef>
                <a:spcPct val="0"/>
              </a:spcBef>
            </a:pPr>
            <a:r>
              <a:rPr lang="zh-CN" altLang="en-US" sz="2400" smtClean="0"/>
              <a:t>客体的敏感度标记称为密级（</a:t>
            </a:r>
            <a:r>
              <a:rPr lang="en-US" altLang="zh-CN" sz="2400" smtClean="0"/>
              <a:t>Classification Level</a:t>
            </a:r>
            <a:r>
              <a:rPr lang="zh-CN" altLang="en-US" sz="2400" smtClean="0"/>
              <a:t>）</a:t>
            </a:r>
            <a:endParaRPr lang="en-US" altLang="zh-CN" sz="240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06499" name="Rectangle 2"/>
          <p:cNvSpPr>
            <a:spLocks noGrp="1" noChangeArrowheads="1"/>
          </p:cNvSpPr>
          <p:nvPr>
            <p:ph type="title" idx="4294967295"/>
          </p:nvPr>
        </p:nvSpPr>
        <p:spPr/>
        <p:txBody>
          <a:bodyPr/>
          <a:lstStyle/>
          <a:p>
            <a:pPr eaLnBrk="1" hangingPunct="1"/>
            <a:r>
              <a:rPr lang="zh-CN" altLang="zh-CN" sz="3600" smtClean="0"/>
              <a:t>强制存取控制方法（续）</a:t>
            </a:r>
          </a:p>
        </p:txBody>
      </p:sp>
      <p:sp>
        <p:nvSpPr>
          <p:cNvPr id="106500" name="Rectangle 3"/>
          <p:cNvSpPr>
            <a:spLocks noGrp="1" noChangeArrowheads="1"/>
          </p:cNvSpPr>
          <p:nvPr>
            <p:ph type="body" idx="4294967295"/>
          </p:nvPr>
        </p:nvSpPr>
        <p:spPr>
          <a:xfrm>
            <a:off x="457200" y="1268413"/>
            <a:ext cx="8229600" cy="4854575"/>
          </a:xfrm>
        </p:spPr>
        <p:txBody>
          <a:bodyPr/>
          <a:lstStyle/>
          <a:p>
            <a:pPr eaLnBrk="1" hangingPunct="1">
              <a:lnSpc>
                <a:spcPct val="110000"/>
              </a:lnSpc>
            </a:pPr>
            <a:r>
              <a:rPr lang="en-US" altLang="zh-CN" smtClean="0"/>
              <a:t> </a:t>
            </a:r>
            <a:r>
              <a:rPr lang="zh-CN" altLang="en-US" smtClean="0"/>
              <a:t>强制存取控制规则</a:t>
            </a:r>
          </a:p>
          <a:p>
            <a:pPr lvl="1" eaLnBrk="1" hangingPunct="1">
              <a:lnSpc>
                <a:spcPct val="110000"/>
              </a:lnSpc>
              <a:spcBef>
                <a:spcPct val="60000"/>
              </a:spcBef>
              <a:buFont typeface="Wingdings" pitchFamily="2" charset="2"/>
              <a:buNone/>
            </a:pPr>
            <a:r>
              <a:rPr lang="zh-CN" altLang="en-US" smtClean="0"/>
              <a:t> （</a:t>
            </a:r>
            <a:r>
              <a:rPr lang="en-US" altLang="zh-CN" smtClean="0"/>
              <a:t>1</a:t>
            </a:r>
            <a:r>
              <a:rPr lang="zh-CN" altLang="en-US" smtClean="0"/>
              <a:t>）仅当主体的许可证级别</a:t>
            </a:r>
            <a:r>
              <a:rPr lang="zh-CN" altLang="en-US" smtClean="0">
                <a:solidFill>
                  <a:srgbClr val="FF00FF"/>
                </a:solidFill>
              </a:rPr>
              <a:t>大于或等于</a:t>
            </a:r>
            <a:r>
              <a:rPr lang="zh-CN" altLang="en-US" smtClean="0"/>
              <a:t>客体的密级时，该主体才能</a:t>
            </a:r>
            <a:r>
              <a:rPr lang="zh-CN" altLang="en-US" smtClean="0">
                <a:solidFill>
                  <a:srgbClr val="FF00FF"/>
                </a:solidFill>
              </a:rPr>
              <a:t>读</a:t>
            </a:r>
            <a:r>
              <a:rPr lang="zh-CN" altLang="en-US" smtClean="0"/>
              <a:t>取相应的客体</a:t>
            </a:r>
          </a:p>
          <a:p>
            <a:pPr lvl="1" eaLnBrk="1" hangingPunct="1">
              <a:lnSpc>
                <a:spcPct val="110000"/>
              </a:lnSpc>
              <a:spcBef>
                <a:spcPct val="60000"/>
              </a:spcBef>
              <a:buFont typeface="Wingdings" pitchFamily="2" charset="2"/>
              <a:buNone/>
            </a:pPr>
            <a:r>
              <a:rPr lang="zh-CN" altLang="en-US" smtClean="0"/>
              <a:t> （</a:t>
            </a:r>
            <a:r>
              <a:rPr lang="en-US" altLang="zh-CN" smtClean="0"/>
              <a:t>2</a:t>
            </a:r>
            <a:r>
              <a:rPr lang="zh-CN" altLang="en-US" smtClean="0"/>
              <a:t>）仅当主体的许可证级别</a:t>
            </a:r>
            <a:r>
              <a:rPr lang="zh-CN" altLang="en-US" smtClean="0">
                <a:solidFill>
                  <a:srgbClr val="FF00FF"/>
                </a:solidFill>
              </a:rPr>
              <a:t>小于或等于</a:t>
            </a:r>
            <a:r>
              <a:rPr lang="zh-CN" altLang="en-US" smtClean="0"/>
              <a:t>客体的密级时，该主体才能</a:t>
            </a:r>
            <a:r>
              <a:rPr lang="zh-CN" altLang="en-US" smtClean="0">
                <a:solidFill>
                  <a:srgbClr val="FF00FF"/>
                </a:solidFill>
              </a:rPr>
              <a:t>写</a:t>
            </a:r>
            <a:r>
              <a:rPr lang="zh-CN" altLang="en-US" smtClean="0"/>
              <a:t>相应的客体</a:t>
            </a:r>
          </a:p>
          <a:p>
            <a:pPr lvl="1" eaLnBrk="1" hangingPunct="1">
              <a:lnSpc>
                <a:spcPct val="160000"/>
              </a:lnSpc>
              <a:buFont typeface="Wingdings" pitchFamily="2" charset="2"/>
              <a:buNone/>
            </a:pPr>
            <a:endParaRPr lang="zh-CN" altLang="en-US" smtClean="0"/>
          </a:p>
          <a:p>
            <a:pPr lvl="1"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07523" name="Rectangle 2"/>
          <p:cNvSpPr>
            <a:spLocks noGrp="1" noChangeArrowheads="1"/>
          </p:cNvSpPr>
          <p:nvPr>
            <p:ph type="title" idx="4294967295"/>
          </p:nvPr>
        </p:nvSpPr>
        <p:spPr/>
        <p:txBody>
          <a:bodyPr/>
          <a:lstStyle/>
          <a:p>
            <a:pPr eaLnBrk="1" hangingPunct="1"/>
            <a:r>
              <a:rPr lang="zh-CN" altLang="zh-CN" sz="3600" smtClean="0"/>
              <a:t>强制存取控制方法（续）</a:t>
            </a:r>
            <a:endParaRPr lang="en-US" altLang="zh-CN" sz="3600" smtClean="0"/>
          </a:p>
        </p:txBody>
      </p:sp>
      <p:sp>
        <p:nvSpPr>
          <p:cNvPr id="107524" name="Rectangle 3"/>
          <p:cNvSpPr>
            <a:spLocks noGrp="1" noChangeArrowheads="1"/>
          </p:cNvSpPr>
          <p:nvPr>
            <p:ph type="body" idx="4294967295"/>
          </p:nvPr>
        </p:nvSpPr>
        <p:spPr>
          <a:xfrm>
            <a:off x="457200" y="1098550"/>
            <a:ext cx="8229600" cy="5095875"/>
          </a:xfrm>
        </p:spPr>
        <p:txBody>
          <a:bodyPr/>
          <a:lstStyle/>
          <a:p>
            <a:pPr eaLnBrk="1" hangingPunct="1">
              <a:lnSpc>
                <a:spcPct val="150000"/>
              </a:lnSpc>
            </a:pPr>
            <a:r>
              <a:rPr lang="zh-CN" altLang="zh-CN" sz="2400" smtClean="0"/>
              <a:t>强制存取控制（</a:t>
            </a:r>
            <a:r>
              <a:rPr lang="en-US" altLang="zh-CN" sz="2400" smtClean="0"/>
              <a:t>MAC</a:t>
            </a:r>
            <a:r>
              <a:rPr lang="zh-CN" altLang="zh-CN" sz="2400" smtClean="0"/>
              <a:t>）是对数据本身进行密级标记，无论数据如何复制，标记与数据是一个不可分的整体，只有符合密级标记要求的用户才可以操纵数据。</a:t>
            </a:r>
            <a:endParaRPr lang="en-US" altLang="zh-CN" sz="2400" smtClean="0"/>
          </a:p>
          <a:p>
            <a:pPr eaLnBrk="1" hangingPunct="1">
              <a:lnSpc>
                <a:spcPct val="150000"/>
              </a:lnSpc>
            </a:pPr>
            <a:r>
              <a:rPr lang="zh-CN" altLang="en-US" sz="2400" smtClean="0"/>
              <a:t>实现强制存取控制时要首先实现自主存取控制</a:t>
            </a:r>
            <a:endParaRPr lang="en-US" altLang="zh-CN" sz="2400" smtClean="0"/>
          </a:p>
          <a:p>
            <a:pPr lvl="1" eaLnBrk="1" hangingPunct="1">
              <a:lnSpc>
                <a:spcPct val="150000"/>
              </a:lnSpc>
              <a:spcBef>
                <a:spcPct val="30000"/>
              </a:spcBef>
            </a:pPr>
            <a:r>
              <a:rPr lang="zh-CN" altLang="en-US" sz="2200" smtClean="0"/>
              <a:t>原因：较高安全性级别提供的安全保护要包含较低级别的所有保护</a:t>
            </a:r>
          </a:p>
          <a:p>
            <a:pPr eaLnBrk="1" hangingPunct="1">
              <a:lnSpc>
                <a:spcPct val="150000"/>
              </a:lnSpc>
            </a:pPr>
            <a:r>
              <a:rPr lang="zh-CN" altLang="en-US" sz="2400" smtClean="0"/>
              <a:t>自主存取控制与强制存取控制共同构成数据库管理系统的安全机制</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08547" name="Rectangle 2"/>
          <p:cNvSpPr>
            <a:spLocks noGrp="1" noChangeArrowheads="1"/>
          </p:cNvSpPr>
          <p:nvPr>
            <p:ph type="title" idx="4294967295"/>
          </p:nvPr>
        </p:nvSpPr>
        <p:spPr/>
        <p:txBody>
          <a:bodyPr/>
          <a:lstStyle/>
          <a:p>
            <a:pPr eaLnBrk="1" hangingPunct="1"/>
            <a:r>
              <a:rPr lang="en-US" altLang="zh-CN" sz="3600" smtClean="0"/>
              <a:t>DAC + MAC</a:t>
            </a:r>
            <a:r>
              <a:rPr lang="zh-CN" altLang="en-US" sz="3600" smtClean="0"/>
              <a:t>安全检查</a:t>
            </a:r>
            <a:endParaRPr lang="zh-CN" altLang="zh-CN" sz="3600" smtClean="0"/>
          </a:p>
        </p:txBody>
      </p:sp>
      <p:sp>
        <p:nvSpPr>
          <p:cNvPr id="108548" name="Rectangle 3"/>
          <p:cNvSpPr>
            <a:spLocks noGrp="1" noChangeArrowheads="1"/>
          </p:cNvSpPr>
          <p:nvPr>
            <p:ph type="body" idx="4294967295"/>
          </p:nvPr>
        </p:nvSpPr>
        <p:spPr>
          <a:xfrm>
            <a:off x="457200" y="1196975"/>
            <a:ext cx="7772400" cy="3671888"/>
          </a:xfrm>
        </p:spPr>
        <p:txBody>
          <a:bodyPr/>
          <a:lstStyle/>
          <a:p>
            <a:pPr lvl="1" algn="just" eaLnBrk="1" hangingPunct="1">
              <a:spcBef>
                <a:spcPct val="50000"/>
              </a:spcBef>
              <a:buFont typeface="Wingdings" pitchFamily="2" charset="2"/>
              <a:buNone/>
            </a:pPr>
            <a:r>
              <a:rPr lang="zh-CN" altLang="en-US" smtClean="0"/>
              <a:t>                </a:t>
            </a:r>
            <a:r>
              <a:rPr lang="en-US" altLang="zh-CN" smtClean="0"/>
              <a:t>SQL</a:t>
            </a:r>
            <a:r>
              <a:rPr lang="zh-CN" altLang="en-US" smtClean="0"/>
              <a:t>语法分析 </a:t>
            </a:r>
            <a:r>
              <a:rPr lang="en-US" altLang="zh-CN" smtClean="0"/>
              <a:t>&amp; </a:t>
            </a:r>
            <a:r>
              <a:rPr lang="zh-CN" altLang="en-US" smtClean="0"/>
              <a:t>语义检查</a:t>
            </a:r>
          </a:p>
          <a:p>
            <a:pPr lvl="1" algn="just" eaLnBrk="1" hangingPunct="1">
              <a:buFont typeface="Wingdings" pitchFamily="2" charset="2"/>
              <a:buNone/>
            </a:pPr>
            <a:r>
              <a:rPr lang="zh-CN" altLang="en-US" smtClean="0"/>
              <a:t>                             </a:t>
            </a:r>
            <a:endParaRPr lang="en-US" altLang="zh-CN" smtClean="0"/>
          </a:p>
          <a:p>
            <a:pPr lvl="1" algn="just" eaLnBrk="1" hangingPunct="1">
              <a:buFont typeface="Wingdings" pitchFamily="2" charset="2"/>
              <a:buNone/>
            </a:pPr>
            <a:r>
              <a:rPr lang="en-US" altLang="zh-CN" smtClean="0"/>
              <a:t>                           </a:t>
            </a:r>
            <a:r>
              <a:rPr lang="zh-CN" altLang="en-US" smtClean="0"/>
              <a:t>  </a:t>
            </a:r>
            <a:r>
              <a:rPr lang="en-US" altLang="zh-CN" smtClean="0"/>
              <a:t>DAC </a:t>
            </a:r>
            <a:r>
              <a:rPr lang="zh-CN" altLang="en-US" smtClean="0"/>
              <a:t>检 查</a:t>
            </a:r>
          </a:p>
          <a:p>
            <a:pPr lvl="1" algn="just" eaLnBrk="1" hangingPunct="1">
              <a:buFont typeface="Wingdings" pitchFamily="2" charset="2"/>
              <a:buNone/>
            </a:pPr>
            <a:r>
              <a:rPr lang="zh-CN" altLang="en-US" smtClean="0"/>
              <a:t>       安全检查</a:t>
            </a:r>
            <a:endParaRPr lang="en-US" altLang="zh-CN" smtClean="0"/>
          </a:p>
          <a:p>
            <a:pPr lvl="1" algn="just" eaLnBrk="1" hangingPunct="1">
              <a:buFont typeface="Wingdings" pitchFamily="2" charset="2"/>
              <a:buNone/>
            </a:pPr>
            <a:r>
              <a:rPr lang="en-US" altLang="zh-CN" smtClean="0"/>
              <a:t>              </a:t>
            </a:r>
            <a:r>
              <a:rPr lang="zh-CN" altLang="en-US" smtClean="0"/>
              <a:t>               </a:t>
            </a:r>
            <a:r>
              <a:rPr lang="en-US" altLang="zh-CN" smtClean="0"/>
              <a:t>MAC </a:t>
            </a:r>
            <a:r>
              <a:rPr lang="zh-CN" altLang="en-US" smtClean="0"/>
              <a:t>检 查</a:t>
            </a:r>
          </a:p>
          <a:p>
            <a:pPr lvl="1" algn="just" eaLnBrk="1" hangingPunct="1">
              <a:buFont typeface="Wingdings" pitchFamily="2" charset="2"/>
              <a:buNone/>
            </a:pPr>
            <a:r>
              <a:rPr lang="zh-CN" altLang="en-US" smtClean="0"/>
              <a:t>                             </a:t>
            </a:r>
          </a:p>
          <a:p>
            <a:pPr lvl="1" algn="just" eaLnBrk="1" hangingPunct="1">
              <a:buFont typeface="Wingdings" pitchFamily="2" charset="2"/>
              <a:buNone/>
            </a:pPr>
            <a:r>
              <a:rPr lang="zh-CN" altLang="en-US" smtClean="0"/>
              <a:t>                          </a:t>
            </a:r>
          </a:p>
          <a:p>
            <a:pPr lvl="1" algn="just" eaLnBrk="1" hangingPunct="1">
              <a:buFont typeface="Wingdings" pitchFamily="2" charset="2"/>
              <a:buNone/>
            </a:pPr>
            <a:r>
              <a:rPr lang="zh-CN" altLang="en-US" smtClean="0"/>
              <a:t>                          继续语义检查</a:t>
            </a:r>
          </a:p>
        </p:txBody>
      </p:sp>
      <p:sp>
        <p:nvSpPr>
          <p:cNvPr id="108549" name="Line 5"/>
          <p:cNvSpPr>
            <a:spLocks noChangeShapeType="1"/>
          </p:cNvSpPr>
          <p:nvPr/>
        </p:nvSpPr>
        <p:spPr bwMode="auto">
          <a:xfrm>
            <a:off x="4067175" y="3644900"/>
            <a:ext cx="0" cy="504825"/>
          </a:xfrm>
          <a:prstGeom prst="line">
            <a:avLst/>
          </a:prstGeom>
          <a:noFill/>
          <a:ln w="28575">
            <a:solidFill>
              <a:schemeClr val="tx1"/>
            </a:solidFill>
            <a:round/>
            <a:headEnd/>
            <a:tailEnd type="triangle" w="med" len="med"/>
          </a:ln>
        </p:spPr>
        <p:txBody>
          <a:bodyPr wrap="none" lIns="90000" tIns="46800" rIns="90000" bIns="46800" anchor="ctr"/>
          <a:lstStyle/>
          <a:p>
            <a:endParaRPr lang="zh-CN" altLang="en-US"/>
          </a:p>
        </p:txBody>
      </p:sp>
      <p:sp>
        <p:nvSpPr>
          <p:cNvPr id="108550" name="Line 6"/>
          <p:cNvSpPr>
            <a:spLocks noChangeShapeType="1"/>
          </p:cNvSpPr>
          <p:nvPr/>
        </p:nvSpPr>
        <p:spPr bwMode="auto">
          <a:xfrm>
            <a:off x="4067175" y="2492375"/>
            <a:ext cx="0" cy="533400"/>
          </a:xfrm>
          <a:prstGeom prst="line">
            <a:avLst/>
          </a:prstGeom>
          <a:noFill/>
          <a:ln w="28575">
            <a:solidFill>
              <a:schemeClr val="tx1"/>
            </a:solidFill>
            <a:round/>
            <a:headEnd/>
            <a:tailEnd type="triangle" w="med" len="med"/>
          </a:ln>
        </p:spPr>
        <p:txBody>
          <a:bodyPr wrap="none" lIns="90000" tIns="46800" rIns="90000" bIns="46800" anchor="ctr"/>
          <a:lstStyle/>
          <a:p>
            <a:endParaRPr lang="zh-CN" altLang="en-US"/>
          </a:p>
        </p:txBody>
      </p:sp>
      <p:sp>
        <p:nvSpPr>
          <p:cNvPr id="108551" name="Rectangle 7"/>
          <p:cNvSpPr>
            <a:spLocks noChangeArrowheads="1"/>
          </p:cNvSpPr>
          <p:nvPr/>
        </p:nvSpPr>
        <p:spPr bwMode="auto">
          <a:xfrm>
            <a:off x="2987675" y="2009775"/>
            <a:ext cx="2305050" cy="1512888"/>
          </a:xfrm>
          <a:prstGeom prst="rect">
            <a:avLst/>
          </a:prstGeom>
          <a:noFill/>
          <a:ln w="28575">
            <a:solidFill>
              <a:schemeClr val="tx1"/>
            </a:solidFill>
            <a:miter lim="800000"/>
            <a:headEnd/>
            <a:tailEnd/>
          </a:ln>
        </p:spPr>
        <p:txBody>
          <a:bodyPr wrap="none" lIns="90000" tIns="46800" rIns="90000" bIns="46800" anchor="ctr"/>
          <a:lstStyle/>
          <a:p>
            <a:pPr algn="ctr" eaLnBrk="1" hangingPunct="1">
              <a:buFont typeface="Arial" pitchFamily="34" charset="0"/>
              <a:buNone/>
            </a:pPr>
            <a:endParaRPr lang="zh-CN" altLang="en-US" b="1">
              <a:latin typeface="Times New Roman" pitchFamily="18" charset="0"/>
            </a:endParaRPr>
          </a:p>
        </p:txBody>
      </p:sp>
      <p:sp>
        <p:nvSpPr>
          <p:cNvPr id="108552" name="Line 8"/>
          <p:cNvSpPr>
            <a:spLocks noChangeShapeType="1"/>
          </p:cNvSpPr>
          <p:nvPr/>
        </p:nvSpPr>
        <p:spPr bwMode="auto">
          <a:xfrm>
            <a:off x="4040188" y="1628775"/>
            <a:ext cx="0" cy="381000"/>
          </a:xfrm>
          <a:prstGeom prst="line">
            <a:avLst/>
          </a:prstGeom>
          <a:noFill/>
          <a:ln w="28575">
            <a:solidFill>
              <a:schemeClr val="tx1"/>
            </a:solidFill>
            <a:round/>
            <a:headEnd/>
            <a:tailEnd type="triangle" w="med" len="med"/>
          </a:ln>
        </p:spPr>
        <p:txBody>
          <a:bodyPr wrap="none" lIns="90000" tIns="46800" rIns="90000" bIns="46800" anchor="ctr"/>
          <a:lstStyle/>
          <a:p>
            <a:endParaRPr lang="zh-CN" altLang="en-US"/>
          </a:p>
        </p:txBody>
      </p:sp>
      <p:sp>
        <p:nvSpPr>
          <p:cNvPr id="108553" name="Rectangle 9"/>
          <p:cNvSpPr>
            <a:spLocks noChangeArrowheads="1"/>
          </p:cNvSpPr>
          <p:nvPr/>
        </p:nvSpPr>
        <p:spPr bwMode="auto">
          <a:xfrm>
            <a:off x="457200" y="4797425"/>
            <a:ext cx="8229600" cy="1108075"/>
          </a:xfrm>
          <a:prstGeom prst="rect">
            <a:avLst/>
          </a:prstGeom>
          <a:noFill/>
          <a:ln w="9525">
            <a:noFill/>
            <a:miter lim="800000"/>
            <a:headEnd/>
            <a:tailEnd/>
          </a:ln>
        </p:spPr>
        <p:txBody>
          <a:bodyPr>
            <a:spAutoFit/>
          </a:bodyPr>
          <a:lstStyle/>
          <a:p>
            <a:pPr marL="342900" indent="-342900" eaLnBrk="1" hangingPunct="1">
              <a:spcBef>
                <a:spcPct val="60000"/>
              </a:spcBef>
              <a:buClr>
                <a:schemeClr val="hlink"/>
              </a:buClr>
              <a:buFont typeface="Wingdings" pitchFamily="2" charset="2"/>
              <a:buChar char="v"/>
            </a:pPr>
            <a:r>
              <a:rPr lang="zh-CN" altLang="en-US" sz="2200" b="1">
                <a:latin typeface="Times New Roman" pitchFamily="18" charset="0"/>
              </a:rPr>
              <a:t>先进行</a:t>
            </a:r>
            <a:r>
              <a:rPr lang="zh-CN" altLang="en-US" sz="2200" b="1"/>
              <a:t>自主存取控制</a:t>
            </a:r>
            <a:r>
              <a:rPr lang="zh-CN" altLang="en-US" sz="2200" b="1">
                <a:latin typeface="Times New Roman" pitchFamily="18" charset="0"/>
              </a:rPr>
              <a:t>检查，通过</a:t>
            </a:r>
            <a:r>
              <a:rPr lang="zh-CN" altLang="en-US" sz="2200" b="1"/>
              <a:t>自主存取控制</a:t>
            </a:r>
            <a:r>
              <a:rPr lang="zh-CN" altLang="en-US" sz="2200" b="1">
                <a:latin typeface="Times New Roman" pitchFamily="18" charset="0"/>
              </a:rPr>
              <a:t>检查的数据对象再由系统进行</a:t>
            </a:r>
            <a:r>
              <a:rPr lang="zh-CN" altLang="en-US" sz="2200" b="1"/>
              <a:t>强制存取控制</a:t>
            </a:r>
            <a:r>
              <a:rPr lang="zh-CN" altLang="en-US" sz="2200" b="1">
                <a:latin typeface="Times New Roman" pitchFamily="18" charset="0"/>
              </a:rPr>
              <a:t>检查，只有通过</a:t>
            </a:r>
            <a:r>
              <a:rPr lang="zh-CN" altLang="en-US" sz="2200" b="1"/>
              <a:t>强制存取控制</a:t>
            </a:r>
            <a:r>
              <a:rPr lang="zh-CN" altLang="en-US" sz="2200" b="1">
                <a:latin typeface="Times New Roman" pitchFamily="18" charset="0"/>
              </a:rPr>
              <a:t>检查的数据对象方可存取</a:t>
            </a:r>
            <a:r>
              <a:rPr lang="zh-CN" altLang="en-US" sz="2000" b="1">
                <a:latin typeface="Times New Roman" pitchFamily="18" charset="0"/>
              </a:rPr>
              <a:t>。</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09571" name="Rectangle 2"/>
          <p:cNvSpPr>
            <a:spLocks noGrp="1" noChangeArrowheads="1"/>
          </p:cNvSpPr>
          <p:nvPr>
            <p:ph type="title" idx="4294967295"/>
          </p:nvPr>
        </p:nvSpPr>
        <p:spPr/>
        <p:txBody>
          <a:bodyPr/>
          <a:lstStyle/>
          <a:p>
            <a:pPr eaLnBrk="1" hangingPunct="1"/>
            <a:r>
              <a:rPr lang="zh-CN" altLang="zh-CN" sz="3600" smtClean="0"/>
              <a:t>第四章  数据库安全性</a:t>
            </a:r>
          </a:p>
        </p:txBody>
      </p:sp>
      <p:sp>
        <p:nvSpPr>
          <p:cNvPr id="109572" name="Rectangle 3"/>
          <p:cNvSpPr>
            <a:spLocks noGrp="1" noChangeArrowheads="1"/>
          </p:cNvSpPr>
          <p:nvPr>
            <p:ph type="body" idx="4294967295"/>
          </p:nvPr>
        </p:nvSpPr>
        <p:spPr>
          <a:xfrm>
            <a:off x="755650" y="1412875"/>
            <a:ext cx="7921625" cy="4495800"/>
          </a:xfrm>
        </p:spPr>
        <p:txBody>
          <a:bodyPr/>
          <a:lstStyle/>
          <a:p>
            <a:pPr algn="just" eaLnBrk="1" hangingPunct="1">
              <a:lnSpc>
                <a:spcPct val="130000"/>
              </a:lnSpc>
              <a:buFont typeface="Wingdings" pitchFamily="2" charset="2"/>
              <a:buNone/>
            </a:pPr>
            <a:r>
              <a:rPr lang="en-US" altLang="zh-CN" smtClean="0"/>
              <a:t>4.1  </a:t>
            </a:r>
            <a:r>
              <a:rPr lang="zh-CN" altLang="en-US" smtClean="0"/>
              <a:t>数据库安全性概述</a:t>
            </a:r>
          </a:p>
          <a:p>
            <a:pPr algn="just" eaLnBrk="1" hangingPunct="1">
              <a:lnSpc>
                <a:spcPct val="130000"/>
              </a:lnSpc>
              <a:buFont typeface="Wingdings" pitchFamily="2" charset="2"/>
              <a:buNone/>
            </a:pPr>
            <a:r>
              <a:rPr lang="en-US" altLang="zh-CN" smtClean="0"/>
              <a:t>4.2  </a:t>
            </a:r>
            <a:r>
              <a:rPr lang="zh-CN" altLang="en-US" smtClean="0"/>
              <a:t>数据库安全性控制</a:t>
            </a:r>
          </a:p>
          <a:p>
            <a:pPr algn="just" eaLnBrk="1" hangingPunct="1">
              <a:lnSpc>
                <a:spcPct val="130000"/>
              </a:lnSpc>
              <a:buFont typeface="Wingdings" pitchFamily="2" charset="2"/>
              <a:buNone/>
            </a:pPr>
            <a:r>
              <a:rPr lang="en-US" altLang="zh-CN" smtClean="0">
                <a:solidFill>
                  <a:schemeClr val="accent2"/>
                </a:solidFill>
              </a:rPr>
              <a:t>4.3  </a:t>
            </a:r>
            <a:r>
              <a:rPr lang="zh-CN" altLang="en-US" smtClean="0">
                <a:solidFill>
                  <a:schemeClr val="accent2"/>
                </a:solidFill>
              </a:rPr>
              <a:t>视图机制</a:t>
            </a:r>
          </a:p>
          <a:p>
            <a:pPr algn="just" eaLnBrk="1" hangingPunct="1">
              <a:lnSpc>
                <a:spcPct val="130000"/>
              </a:lnSpc>
              <a:buFont typeface="Wingdings" pitchFamily="2" charset="2"/>
              <a:buNone/>
            </a:pPr>
            <a:r>
              <a:rPr lang="en-US" altLang="zh-CN" smtClean="0"/>
              <a:t>4.4  </a:t>
            </a:r>
            <a:r>
              <a:rPr lang="zh-CN" altLang="en-US" smtClean="0"/>
              <a:t>审计（</a:t>
            </a:r>
            <a:r>
              <a:rPr lang="en-US" altLang="zh-CN" smtClean="0"/>
              <a:t>Audit</a:t>
            </a:r>
            <a:r>
              <a:rPr lang="zh-CN" altLang="en-US" smtClean="0"/>
              <a:t>）</a:t>
            </a:r>
          </a:p>
          <a:p>
            <a:pPr algn="just" eaLnBrk="1" hangingPunct="1">
              <a:lnSpc>
                <a:spcPct val="130000"/>
              </a:lnSpc>
              <a:buFont typeface="Wingdings" pitchFamily="2" charset="2"/>
              <a:buNone/>
            </a:pPr>
            <a:r>
              <a:rPr lang="en-US" altLang="zh-CN" smtClean="0"/>
              <a:t>4.5  </a:t>
            </a:r>
            <a:r>
              <a:rPr lang="zh-CN" altLang="en-US" smtClean="0"/>
              <a:t>数据加密</a:t>
            </a:r>
          </a:p>
          <a:p>
            <a:pPr algn="just" eaLnBrk="1" hangingPunct="1">
              <a:lnSpc>
                <a:spcPct val="130000"/>
              </a:lnSpc>
              <a:buFont typeface="Wingdings" pitchFamily="2" charset="2"/>
              <a:buNone/>
            </a:pPr>
            <a:r>
              <a:rPr lang="en-US" altLang="zh-CN" smtClean="0"/>
              <a:t>4.6  </a:t>
            </a:r>
            <a:r>
              <a:rPr lang="zh-CN" altLang="en-US" smtClean="0"/>
              <a:t>其他安全性保护</a:t>
            </a:r>
          </a:p>
          <a:p>
            <a:pPr algn="just" eaLnBrk="1" hangingPunct="1">
              <a:lnSpc>
                <a:spcPct val="130000"/>
              </a:lnSpc>
              <a:buFont typeface="Wingdings" pitchFamily="2" charset="2"/>
              <a:buNone/>
            </a:pPr>
            <a:r>
              <a:rPr lang="en-US" altLang="zh-CN" smtClean="0"/>
              <a:t>4.7  </a:t>
            </a:r>
            <a:r>
              <a:rPr lang="zh-CN" altLang="en-US" smtClean="0"/>
              <a:t>小结</a:t>
            </a:r>
          </a:p>
          <a:p>
            <a:pPr eaLnBrk="1" hangingPunct="1"/>
            <a:endParaRPr lang="en-US" altLang="zh-CN"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10595" name="Rectangle 2"/>
          <p:cNvSpPr>
            <a:spLocks noGrp="1" noChangeArrowheads="1"/>
          </p:cNvSpPr>
          <p:nvPr>
            <p:ph type="title" idx="4294967295"/>
          </p:nvPr>
        </p:nvSpPr>
        <p:spPr/>
        <p:txBody>
          <a:bodyPr/>
          <a:lstStyle/>
          <a:p>
            <a:pPr eaLnBrk="1" hangingPunct="1"/>
            <a:r>
              <a:rPr lang="en-US" altLang="zh-CN" sz="3600" smtClean="0"/>
              <a:t>4.3  </a:t>
            </a:r>
            <a:r>
              <a:rPr lang="zh-CN" altLang="en-US" sz="3600" smtClean="0"/>
              <a:t>视图机制</a:t>
            </a:r>
          </a:p>
        </p:txBody>
      </p:sp>
      <p:sp>
        <p:nvSpPr>
          <p:cNvPr id="110596" name="Rectangle 3"/>
          <p:cNvSpPr>
            <a:spLocks noGrp="1" noChangeArrowheads="1"/>
          </p:cNvSpPr>
          <p:nvPr>
            <p:ph type="body" idx="4294967295"/>
          </p:nvPr>
        </p:nvSpPr>
        <p:spPr/>
        <p:txBody>
          <a:bodyPr/>
          <a:lstStyle/>
          <a:p>
            <a:pPr eaLnBrk="1" hangingPunct="1">
              <a:lnSpc>
                <a:spcPct val="150000"/>
              </a:lnSpc>
            </a:pPr>
            <a:r>
              <a:rPr lang="zh-CN" altLang="en-US" smtClean="0"/>
              <a:t>把要保密的数据对无权存取这些数据的用户隐藏起来，对数据提供一定程度的安全保护</a:t>
            </a:r>
            <a:r>
              <a:rPr lang="zh-CN" altLang="en-US" sz="3200" smtClean="0"/>
              <a:t> </a:t>
            </a:r>
            <a:endParaRPr lang="zh-CN" altLang="en-US" smtClean="0"/>
          </a:p>
          <a:p>
            <a:pPr eaLnBrk="1" hangingPunct="1">
              <a:lnSpc>
                <a:spcPct val="200000"/>
              </a:lnSpc>
            </a:pPr>
            <a:r>
              <a:rPr lang="zh-CN" altLang="en-US" smtClean="0"/>
              <a:t>间接地实现支持存取谓词的用户权限定义</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pPr algn="ctr" eaLnBrk="1" hangingPunct="1">
              <a:buFont typeface="Arial" pitchFamily="34" charset="0"/>
              <a:buNone/>
            </a:pPr>
            <a:endParaRPr lang="en-US" altLang="zh-CN" sz="1400" b="1">
              <a:solidFill>
                <a:srgbClr val="F03628"/>
              </a:solidFill>
            </a:endParaRPr>
          </a:p>
        </p:txBody>
      </p:sp>
      <p:sp>
        <p:nvSpPr>
          <p:cNvPr id="111619" name="Rectangle 2"/>
          <p:cNvSpPr>
            <a:spLocks noGrp="1" noChangeArrowheads="1"/>
          </p:cNvSpPr>
          <p:nvPr>
            <p:ph type="title" idx="4294967295"/>
          </p:nvPr>
        </p:nvSpPr>
        <p:spPr/>
        <p:txBody>
          <a:bodyPr/>
          <a:lstStyle/>
          <a:p>
            <a:pPr eaLnBrk="1" hangingPunct="1"/>
            <a:r>
              <a:rPr lang="zh-CN" altLang="zh-CN" sz="3600" smtClean="0"/>
              <a:t>视图机制（续）</a:t>
            </a:r>
          </a:p>
        </p:txBody>
      </p:sp>
      <p:sp>
        <p:nvSpPr>
          <p:cNvPr id="111620" name="Rectangle 3"/>
          <p:cNvSpPr>
            <a:spLocks noGrp="1" noChangeArrowheads="1"/>
          </p:cNvSpPr>
          <p:nvPr>
            <p:ph type="body" idx="4294967295"/>
          </p:nvPr>
        </p:nvSpPr>
        <p:spPr>
          <a:xfrm>
            <a:off x="457200" y="1052513"/>
            <a:ext cx="8229600" cy="4854575"/>
          </a:xfrm>
        </p:spPr>
        <p:txBody>
          <a:bodyPr/>
          <a:lstStyle/>
          <a:p>
            <a:pPr eaLnBrk="1" hangingPunct="1">
              <a:lnSpc>
                <a:spcPct val="160000"/>
              </a:lnSpc>
              <a:buFont typeface="Wingdings" pitchFamily="2" charset="2"/>
              <a:buNone/>
            </a:pPr>
            <a:r>
              <a:rPr lang="en-US" altLang="zh-CN" sz="2400" smtClean="0"/>
              <a:t>[</a:t>
            </a:r>
            <a:r>
              <a:rPr lang="zh-CN" altLang="en-US" sz="2400" smtClean="0"/>
              <a:t>例4.</a:t>
            </a:r>
            <a:r>
              <a:rPr lang="en-US" altLang="zh-CN" sz="2400" smtClean="0"/>
              <a:t>14] </a:t>
            </a:r>
            <a:r>
              <a:rPr lang="zh-CN" altLang="en-US" sz="2400" smtClean="0"/>
              <a:t>建立计算机系学生的视图，把对该视图的</a:t>
            </a:r>
            <a:r>
              <a:rPr lang="en-US" altLang="zh-CN" sz="2400" smtClean="0"/>
              <a:t>SELECT</a:t>
            </a:r>
            <a:r>
              <a:rPr lang="zh-CN" altLang="en-US" sz="2400" smtClean="0"/>
              <a:t>权限授于王平，把该视图上的所有操作权限授于张明 </a:t>
            </a:r>
          </a:p>
          <a:p>
            <a:pPr eaLnBrk="1" hangingPunct="1">
              <a:buFont typeface="Wingdings" pitchFamily="2" charset="2"/>
              <a:buNone/>
            </a:pPr>
            <a:endParaRPr lang="zh-CN" altLang="en-US" sz="2400" smtClean="0"/>
          </a:p>
          <a:p>
            <a:pPr eaLnBrk="1" hangingPunct="1">
              <a:buFont typeface="Wingdings" pitchFamily="2" charset="2"/>
              <a:buNone/>
            </a:pPr>
            <a:r>
              <a:rPr lang="zh-CN" altLang="en-US" sz="2400" smtClean="0"/>
              <a:t>         先建立计算机系学生的视图</a:t>
            </a:r>
            <a:r>
              <a:rPr lang="en-US" altLang="zh-CN" sz="2400" smtClean="0"/>
              <a:t>CS_Student</a:t>
            </a:r>
          </a:p>
          <a:p>
            <a:pPr eaLnBrk="1" hangingPunct="1">
              <a:buFont typeface="Wingdings" pitchFamily="2" charset="2"/>
              <a:buNone/>
            </a:pPr>
            <a:r>
              <a:rPr lang="en-US" altLang="zh-CN" sz="2500" smtClean="0"/>
              <a:t>              </a:t>
            </a:r>
            <a:r>
              <a:rPr lang="en-US" altLang="zh-CN" sz="2400" smtClean="0"/>
              <a:t>CREATE VIEW CS_Student</a:t>
            </a:r>
          </a:p>
          <a:p>
            <a:pPr lvl="2" eaLnBrk="1" hangingPunct="1">
              <a:buFont typeface="Arial" pitchFamily="34" charset="0"/>
              <a:buNone/>
            </a:pPr>
            <a:r>
              <a:rPr lang="en-US" altLang="zh-CN" sz="2200" smtClean="0"/>
              <a:t>    AS </a:t>
            </a:r>
          </a:p>
          <a:p>
            <a:pPr lvl="2" eaLnBrk="1" hangingPunct="1">
              <a:spcBef>
                <a:spcPct val="0"/>
              </a:spcBef>
              <a:buFont typeface="Arial" pitchFamily="34" charset="0"/>
              <a:buNone/>
            </a:pPr>
            <a:r>
              <a:rPr lang="en-US" altLang="zh-CN" sz="2200" smtClean="0"/>
              <a:t>    SELECT  *</a:t>
            </a:r>
            <a:endParaRPr lang="en-US" altLang="zh-CN" sz="2200" baseline="-16000" smtClean="0"/>
          </a:p>
          <a:p>
            <a:pPr lvl="2" eaLnBrk="1" hangingPunct="1">
              <a:buFont typeface="Arial" pitchFamily="34" charset="0"/>
              <a:buNone/>
            </a:pPr>
            <a:r>
              <a:rPr lang="en-US" altLang="zh-CN" sz="2200" smtClean="0"/>
              <a:t>    FROM   Student</a:t>
            </a:r>
          </a:p>
          <a:p>
            <a:pPr lvl="2" eaLnBrk="1" hangingPunct="1">
              <a:buFont typeface="Arial" pitchFamily="34" charset="0"/>
              <a:buNone/>
            </a:pPr>
            <a:r>
              <a:rPr lang="en-US" altLang="zh-CN" sz="2200" smtClean="0"/>
              <a:t>    WHERE  Sdept='CS';</a:t>
            </a:r>
            <a:endParaRPr lang="zh-CN" altLang="en-US" sz="22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1019</TotalTime>
  <Words>6895</Words>
  <Application>Microsoft Office PowerPoint</Application>
  <PresentationFormat>全屏显示(4:3)</PresentationFormat>
  <Paragraphs>1053</Paragraphs>
  <Slides>124</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124</vt:i4>
      </vt:variant>
    </vt:vector>
  </HeadingPairs>
  <TitlesOfParts>
    <vt:vector size="135" baseType="lpstr">
      <vt:lpstr>Arial Unicode MS</vt:lpstr>
      <vt:lpstr>Times-Roman</vt:lpstr>
      <vt:lpstr>黑体</vt:lpstr>
      <vt:lpstr>华文琥珀</vt:lpstr>
      <vt:lpstr>隶书</vt:lpstr>
      <vt:lpstr>宋体</vt:lpstr>
      <vt:lpstr>Arial</vt:lpstr>
      <vt:lpstr>Calibri</vt:lpstr>
      <vt:lpstr>Times New Roman</vt:lpstr>
      <vt:lpstr>Wingdings</vt:lpstr>
      <vt:lpstr>数据库系统概论</vt:lpstr>
      <vt:lpstr>PowerPoint 演示文稿</vt:lpstr>
      <vt:lpstr>PowerPoint 演示文稿</vt:lpstr>
      <vt:lpstr>PowerPoint 演示文稿</vt:lpstr>
      <vt:lpstr>PowerPoint 演示文稿</vt:lpstr>
      <vt:lpstr>PowerPoint 演示文稿</vt:lpstr>
      <vt:lpstr>计算机系统的三类安全性问题（续） </vt:lpstr>
      <vt:lpstr>计算机系统的三类安全性问题（续） </vt:lpstr>
      <vt:lpstr>计算机系统的三类安全性问题（续） </vt:lpstr>
      <vt:lpstr> 数据库安全性</vt:lpstr>
      <vt:lpstr>PowerPoint 演示文稿</vt:lpstr>
      <vt:lpstr>第四章  数据库安全性</vt:lpstr>
      <vt:lpstr>4.1  数据库安全性概述</vt:lpstr>
      <vt:lpstr>4.1.1 数据库的不安全因素</vt:lpstr>
      <vt:lpstr>PowerPoint 演示文稿</vt:lpstr>
      <vt:lpstr>PowerPoint 演示文稿</vt:lpstr>
      <vt:lpstr>4.1  数据库安全性概述</vt:lpstr>
      <vt:lpstr>4.1.2  安全标准简介</vt:lpstr>
      <vt:lpstr>安全标准简介（续）</vt:lpstr>
      <vt:lpstr>安全标准简介（续）</vt:lpstr>
      <vt:lpstr>安全标准简介（续）</vt:lpstr>
      <vt:lpstr>TCSEC标准</vt:lpstr>
      <vt:lpstr>TCSEC标准（续）</vt:lpstr>
      <vt:lpstr>PowerPoint 演示文稿</vt:lpstr>
      <vt:lpstr>PowerPoint 演示文稿</vt:lpstr>
      <vt:lpstr>可信计算机系统评测标准（续）</vt:lpstr>
      <vt:lpstr>TCSEC/TDI安全级别划分</vt:lpstr>
      <vt:lpstr>TCSEC/TDI安全级别划分（续）</vt:lpstr>
      <vt:lpstr>TCSEC/TDI安全级别划分（续）</vt:lpstr>
      <vt:lpstr>TCSEC/TDI安全级别划分（续）</vt:lpstr>
      <vt:lpstr>TCSEC/TDI安全级别划分（续）</vt:lpstr>
      <vt:lpstr>TCSEC/TDI安全级别划分（续）</vt:lpstr>
      <vt:lpstr>TCSEC/TDI安全级别划分（续）</vt:lpstr>
      <vt:lpstr>TCSEC/TDI安全级别划分（续）</vt:lpstr>
      <vt:lpstr>PowerPoint 演示文稿</vt:lpstr>
      <vt:lpstr>PowerPoint 演示文稿</vt:lpstr>
      <vt:lpstr>PowerPoint 演示文稿</vt:lpstr>
      <vt:lpstr>PowerPoint 演示文稿</vt:lpstr>
      <vt:lpstr>                           CC</vt:lpstr>
      <vt:lpstr>CC（续）</vt:lpstr>
      <vt:lpstr>CC（续）</vt:lpstr>
      <vt:lpstr>PowerPoint 演示文稿</vt:lpstr>
      <vt:lpstr>第四章  数据库安全性</vt:lpstr>
      <vt:lpstr>4.2  数据库安全性控制</vt:lpstr>
      <vt:lpstr>数据库安全性控制（续）</vt:lpstr>
      <vt:lpstr>数据库安全性控制（续）</vt:lpstr>
      <vt:lpstr>数据库安全性控制（续）</vt:lpstr>
      <vt:lpstr>PowerPoint 演示文稿</vt:lpstr>
      <vt:lpstr>数据库安全性控制（续）</vt:lpstr>
      <vt:lpstr>4.2  数据库安全性控制</vt:lpstr>
      <vt:lpstr>4.2.1  用户身份鉴别</vt:lpstr>
      <vt:lpstr>用户身份鉴别（续）</vt:lpstr>
      <vt:lpstr>4.2  数据库安全性控制</vt:lpstr>
      <vt:lpstr>4.2.2  存取控制</vt:lpstr>
      <vt:lpstr>存取控制（续）</vt:lpstr>
      <vt:lpstr>存取控制（续）</vt:lpstr>
      <vt:lpstr>4.2  数据库安全性控制</vt:lpstr>
      <vt:lpstr>4.2.3  自主存取控制方法</vt:lpstr>
      <vt:lpstr>自主存取控制方法（续）</vt:lpstr>
      <vt:lpstr>4.2  数据库安全性控制</vt:lpstr>
      <vt:lpstr>4.2.4 授权：授予与回收</vt:lpstr>
      <vt:lpstr>GRANT（续）</vt:lpstr>
      <vt:lpstr>WITH GRANT OPTION子句</vt:lpstr>
      <vt:lpstr>例题</vt:lpstr>
      <vt:lpstr>例题（续）</vt:lpstr>
      <vt:lpstr>例题（续）</vt:lpstr>
      <vt:lpstr>例题（续）</vt:lpstr>
      <vt:lpstr>例题（续）</vt:lpstr>
      <vt:lpstr>传播权限</vt:lpstr>
      <vt:lpstr>传播权限（续）</vt:lpstr>
      <vt:lpstr>授权：授予与回收（续）</vt:lpstr>
      <vt:lpstr>REVOKE（续）</vt:lpstr>
      <vt:lpstr>REVOKE（续）</vt:lpstr>
      <vt:lpstr>REVOKE（续）</vt:lpstr>
      <vt:lpstr>REVOKE（续）</vt:lpstr>
      <vt:lpstr>小结:SQL灵活的授权机制</vt:lpstr>
      <vt:lpstr>授权：授予与回收（续）</vt:lpstr>
      <vt:lpstr>授权：授予与回收（续）</vt:lpstr>
      <vt:lpstr>授权：授予与回收（续）</vt:lpstr>
      <vt:lpstr>授权：授予与回收（续）</vt:lpstr>
      <vt:lpstr>4.2  数据库安全性控制</vt:lpstr>
      <vt:lpstr>4.2.5 数据库角色</vt:lpstr>
      <vt:lpstr>数据库角色（续）</vt:lpstr>
      <vt:lpstr>数据库角色（续）</vt:lpstr>
      <vt:lpstr>PowerPoint 演示文稿</vt:lpstr>
      <vt:lpstr>数据库角色（续）</vt:lpstr>
      <vt:lpstr>数据库角色（续）</vt:lpstr>
      <vt:lpstr>数据库角色（续）</vt:lpstr>
      <vt:lpstr>数据库角色（续）</vt:lpstr>
      <vt:lpstr>4.2  数据库安全性控制</vt:lpstr>
      <vt:lpstr>自主存取控制缺点</vt:lpstr>
      <vt:lpstr>4.2.6  强制存取控制方法</vt:lpstr>
      <vt:lpstr>强制存取控制方法（续）</vt:lpstr>
      <vt:lpstr>强制存取控制方法（续）</vt:lpstr>
      <vt:lpstr>强制存取控制方法（续）</vt:lpstr>
      <vt:lpstr>强制存取控制方法（续）</vt:lpstr>
      <vt:lpstr>DAC + MAC安全检查</vt:lpstr>
      <vt:lpstr>第四章  数据库安全性</vt:lpstr>
      <vt:lpstr>4.3  视图机制</vt:lpstr>
      <vt:lpstr>视图机制（续）</vt:lpstr>
      <vt:lpstr>视图机制（续）</vt:lpstr>
      <vt:lpstr>第四章  数据库安全性</vt:lpstr>
      <vt:lpstr>4.4  审计</vt:lpstr>
      <vt:lpstr>审计（续）</vt:lpstr>
      <vt:lpstr>审计（续）</vt:lpstr>
      <vt:lpstr>PowerPoint 演示文稿</vt:lpstr>
      <vt:lpstr>审计（续）</vt:lpstr>
      <vt:lpstr>PowerPoint 演示文稿</vt:lpstr>
      <vt:lpstr>PowerPoint 演示文稿</vt:lpstr>
      <vt:lpstr>PowerPoint 演示文稿</vt:lpstr>
      <vt:lpstr>PowerPoint 演示文稿</vt:lpstr>
      <vt:lpstr>审计（续）</vt:lpstr>
      <vt:lpstr>第四章  数据库安全性</vt:lpstr>
      <vt:lpstr>4.5  数据加密</vt:lpstr>
      <vt:lpstr>PowerPoint 演示文稿</vt:lpstr>
      <vt:lpstr>数据加密（续）</vt:lpstr>
      <vt:lpstr>数据加密（续）</vt:lpstr>
      <vt:lpstr>PowerPoint 演示文稿</vt:lpstr>
      <vt:lpstr>PowerPoint 演示文稿</vt:lpstr>
      <vt:lpstr>第四章  数据库安全性</vt:lpstr>
      <vt:lpstr>4.6  其他安全性保护</vt:lpstr>
      <vt:lpstr>其他安全性保护（续）</vt:lpstr>
      <vt:lpstr>第四章  数据库安全性</vt:lpstr>
      <vt:lpstr>4.7 小结</vt:lpstr>
      <vt:lpstr>小结（续）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yang junpeng</cp:lastModifiedBy>
  <cp:revision>129</cp:revision>
  <dcterms:modified xsi:type="dcterms:W3CDTF">2018-08-25T14:52:53Z</dcterms:modified>
</cp:coreProperties>
</file>