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6"/>
  </p:notesMasterIdLst>
  <p:sldIdLst>
    <p:sldId id="256" r:id="rId2"/>
    <p:sldId id="257" r:id="rId3"/>
    <p:sldId id="258" r:id="rId4"/>
    <p:sldId id="412" r:id="rId5"/>
    <p:sldId id="260" r:id="rId6"/>
    <p:sldId id="261" r:id="rId7"/>
    <p:sldId id="424" r:id="rId8"/>
    <p:sldId id="42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426" r:id="rId74"/>
    <p:sldId id="327" r:id="rId75"/>
    <p:sldId id="328" r:id="rId76"/>
    <p:sldId id="329" r:id="rId77"/>
    <p:sldId id="407" r:id="rId78"/>
    <p:sldId id="330" r:id="rId79"/>
    <p:sldId id="408" r:id="rId80"/>
    <p:sldId id="331" r:id="rId81"/>
    <p:sldId id="332" r:id="rId82"/>
    <p:sldId id="333" r:id="rId83"/>
    <p:sldId id="334" r:id="rId84"/>
    <p:sldId id="335" r:id="rId85"/>
    <p:sldId id="411" r:id="rId86"/>
    <p:sldId id="409"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3" r:id="rId103"/>
    <p:sldId id="354" r:id="rId104"/>
    <p:sldId id="355" r:id="rId105"/>
    <p:sldId id="356" r:id="rId106"/>
    <p:sldId id="357" r:id="rId107"/>
    <p:sldId id="358" r:id="rId108"/>
    <p:sldId id="359" r:id="rId109"/>
    <p:sldId id="360" r:id="rId110"/>
    <p:sldId id="361" r:id="rId111"/>
    <p:sldId id="362" r:id="rId112"/>
    <p:sldId id="364" r:id="rId113"/>
    <p:sldId id="365" r:id="rId114"/>
    <p:sldId id="366" r:id="rId115"/>
    <p:sldId id="367" r:id="rId116"/>
    <p:sldId id="368" r:id="rId117"/>
    <p:sldId id="369" r:id="rId118"/>
    <p:sldId id="370" r:id="rId119"/>
    <p:sldId id="371" r:id="rId120"/>
    <p:sldId id="372" r:id="rId121"/>
    <p:sldId id="410" r:id="rId122"/>
    <p:sldId id="403" r:id="rId123"/>
    <p:sldId id="413" r:id="rId124"/>
    <p:sldId id="414" r:id="rId125"/>
    <p:sldId id="415" r:id="rId126"/>
    <p:sldId id="416" r:id="rId127"/>
    <p:sldId id="436" r:id="rId128"/>
    <p:sldId id="427" r:id="rId129"/>
    <p:sldId id="428" r:id="rId130"/>
    <p:sldId id="429" r:id="rId131"/>
    <p:sldId id="430" r:id="rId132"/>
    <p:sldId id="431" r:id="rId133"/>
    <p:sldId id="432" r:id="rId134"/>
    <p:sldId id="433" r:id="rId135"/>
    <p:sldId id="434" r:id="rId136"/>
    <p:sldId id="435" r:id="rId137"/>
    <p:sldId id="418" r:id="rId138"/>
    <p:sldId id="419" r:id="rId139"/>
    <p:sldId id="420" r:id="rId140"/>
    <p:sldId id="421" r:id="rId141"/>
    <p:sldId id="422" r:id="rId142"/>
    <p:sldId id="423" r:id="rId143"/>
    <p:sldId id="405" r:id="rId144"/>
    <p:sldId id="406" r:id="rId145"/>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59" autoAdjust="0"/>
  </p:normalViewPr>
  <p:slideViewPr>
    <p:cSldViewPr snapToObjects="1">
      <p:cViewPr varScale="1">
        <p:scale>
          <a:sx n="69" d="100"/>
          <a:sy n="69" d="100"/>
        </p:scale>
        <p:origin x="636" y="44"/>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D557796-EEBA-4DBC-B322-5BD63D8678F2}" type="datetimeFigureOut">
              <a:rPr lang="zh-CN" altLang="en-US"/>
              <a:pPr>
                <a:defRPr/>
              </a:pPr>
              <a:t>2018-08-23</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A29B0E5-E848-46B2-BFB8-A4B79E33D372}" type="slidenum">
              <a:rPr lang="zh-CN" altLang="en-US"/>
              <a:pPr>
                <a:defRPr/>
              </a:pPr>
              <a:t>‹#›</a:t>
            </a:fld>
            <a:endParaRPr lang="en-US"/>
          </a:p>
        </p:txBody>
      </p:sp>
    </p:spTree>
    <p:extLst>
      <p:ext uri="{BB962C8B-B14F-4D97-AF65-F5344CB8AC3E}">
        <p14:creationId xmlns:p14="http://schemas.microsoft.com/office/powerpoint/2010/main" val="216781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1" name="Picture 3" descr="图片2"/>
          <p:cNvPicPr>
            <a:picLocks noChangeAspect="1" noChangeArrowheads="1"/>
          </p:cNvPicPr>
          <p:nvPr userDrawn="1"/>
        </p:nvPicPr>
        <p:blipFill>
          <a:blip r:embed="rId13"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3"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smtClean="0">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p:spPr>
        <p:txBody>
          <a:bodyPr/>
          <a:lstStyle/>
          <a:p>
            <a:pPr eaLnBrk="1" hangingPunct="1"/>
            <a:endParaRPr lang="zh-CN" altLang="zh-CN" sz="3600" smtClean="0"/>
          </a:p>
        </p:txBody>
      </p:sp>
      <p:sp>
        <p:nvSpPr>
          <p:cNvPr id="3075" name="副标题 2"/>
          <p:cNvSpPr>
            <a:spLocks noGrp="1" noChangeArrowheads="1"/>
          </p:cNvSpPr>
          <p:nvPr>
            <p:ph type="subTitle" idx="1"/>
          </p:nvPr>
        </p:nvSpPr>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2"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headEnd/>
            <a:tailEnd/>
          </a:ln>
        </p:spPr>
        <p:txBody>
          <a:bodyPr anchor="ctr"/>
          <a:lstStyle/>
          <a:p>
            <a:pPr algn="ctr">
              <a:buSzPct val="100000"/>
            </a:pPr>
            <a:r>
              <a:rPr lang="zh-CN" altLang="en-US" sz="6000" b="1" dirty="0">
                <a:solidFill>
                  <a:schemeClr val="bg1"/>
                </a:solidFill>
                <a:latin typeface="黑体" pitchFamily="49" charset="-122"/>
                <a:ea typeface="黑体" pitchFamily="49" charset="-122"/>
                <a:sym typeface="黑体" pitchFamily="49" charset="-122"/>
              </a:rPr>
              <a:t>数据库系统概论</a:t>
            </a:r>
            <a:endParaRPr lang="en-US" sz="6000" b="1" dirty="0">
              <a:solidFill>
                <a:schemeClr val="bg1"/>
              </a:solidFill>
              <a:latin typeface="黑体" pitchFamily="49" charset="-122"/>
              <a:ea typeface="黑体" pitchFamily="49" charset="-122"/>
              <a:sym typeface="黑体" pitchFamily="49" charset="-122"/>
            </a:endParaRPr>
          </a:p>
          <a:p>
            <a:pPr algn="ctr">
              <a:buSzPct val="100000"/>
            </a:pPr>
            <a:r>
              <a:rPr lang="en-US" altLang="zh-CN" sz="3600" b="1" dirty="0">
                <a:solidFill>
                  <a:schemeClr val="bg1"/>
                </a:solidFill>
                <a:latin typeface="Times New Roman" pitchFamily="18" charset="0"/>
                <a:sym typeface="Times New Roman" pitchFamily="18" charset="0"/>
              </a:rPr>
              <a:t>An Introduction to Database System</a:t>
            </a:r>
            <a:endParaRPr lang="zh-CN" altLang="en-US" sz="3600" b="1" dirty="0">
              <a:solidFill>
                <a:schemeClr val="bg1"/>
              </a:solidFill>
              <a:latin typeface="Times New Roman" pitchFamily="18" charset="0"/>
              <a:sym typeface="Times New Roman" pitchFamily="18" charset="0"/>
            </a:endParaRPr>
          </a:p>
          <a:p>
            <a:pPr algn="ctr">
              <a:buSzPct val="100000"/>
            </a:pPr>
            <a:endParaRPr lang="zh-CN" altLang="en-US" sz="6000" b="1" dirty="0" smtClean="0">
              <a:solidFill>
                <a:schemeClr val="bg1"/>
              </a:solidFill>
              <a:latin typeface="黑体" pitchFamily="49" charset="-122"/>
              <a:ea typeface="黑体" pitchFamily="49" charset="-122"/>
              <a:sym typeface="黑体" pitchFamily="49" charset="-122"/>
            </a:endParaRPr>
          </a:p>
          <a:p>
            <a:pPr algn="ctr">
              <a:buSzPct val="100000"/>
            </a:pPr>
            <a:r>
              <a:rPr lang="zh-CN" altLang="en-US" sz="4800" b="1" dirty="0" smtClean="0">
                <a:solidFill>
                  <a:schemeClr val="bg1"/>
                </a:solidFill>
                <a:latin typeface="黑体" pitchFamily="49" charset="-122"/>
                <a:ea typeface="黑体" pitchFamily="49" charset="-122"/>
                <a:sym typeface="黑体" pitchFamily="49" charset="-122"/>
              </a:rPr>
              <a:t>第六</a:t>
            </a:r>
            <a:r>
              <a:rPr lang="zh-CN" altLang="en-US" sz="4800" b="1" dirty="0">
                <a:solidFill>
                  <a:schemeClr val="bg1"/>
                </a:solidFill>
                <a:latin typeface="黑体" pitchFamily="49" charset="-122"/>
                <a:ea typeface="黑体" pitchFamily="49" charset="-122"/>
                <a:sym typeface="黑体" pitchFamily="49" charset="-122"/>
              </a:rPr>
              <a:t>章  关系数据理论</a:t>
            </a:r>
          </a:p>
          <a:p>
            <a:pPr algn="ctr">
              <a:buSzPct val="100000"/>
            </a:pPr>
            <a:r>
              <a:rPr lang="zh-CN" altLang="en-US" sz="6000" b="1" dirty="0">
                <a:solidFill>
                  <a:srgbClr val="000000"/>
                </a:solidFill>
                <a:latin typeface="黑体" pitchFamily="49" charset="-122"/>
                <a:ea typeface="黑体" pitchFamily="49" charset="-122"/>
                <a:sym typeface="黑体" pitchFamily="49" charset="-122"/>
              </a:rPr>
              <a:t/>
            </a:r>
            <a:br>
              <a:rPr lang="zh-CN" altLang="en-US" sz="6000" b="1" dirty="0">
                <a:solidFill>
                  <a:srgbClr val="000000"/>
                </a:solidFill>
                <a:latin typeface="黑体" pitchFamily="49" charset="-122"/>
                <a:ea typeface="黑体" pitchFamily="49" charset="-122"/>
                <a:sym typeface="黑体" pitchFamily="49" charset="-122"/>
              </a:rPr>
            </a:br>
            <a:endParaRPr lang="en-US" altLang="zh-CN" sz="3600" b="1" dirty="0">
              <a:solidFill>
                <a:schemeClr val="bg1"/>
              </a:solidFill>
              <a:latin typeface="Times New Roman" pitchFamily="18" charset="0"/>
              <a:sym typeface="Times New Roman" pitchFamily="18" charset="0"/>
            </a:endParaRPr>
          </a:p>
        </p:txBody>
      </p:sp>
      <p:sp>
        <p:nvSpPr>
          <p:cNvPr id="3078" name="Rectangle 3"/>
          <p:cNvSpPr>
            <a:spLocks noChangeArrowheads="1"/>
          </p:cNvSpPr>
          <p:nvPr/>
        </p:nvSpPr>
        <p:spPr bwMode="auto">
          <a:xfrm>
            <a:off x="1692275" y="5568950"/>
            <a:ext cx="5256213" cy="668338"/>
          </a:xfrm>
          <a:prstGeom prst="rect">
            <a:avLst/>
          </a:prstGeom>
          <a:noFill/>
          <a:ln w="9525">
            <a:noFill/>
            <a:miter lim="800000"/>
            <a:headEnd/>
            <a:tailEnd/>
          </a:ln>
        </p:spPr>
        <p:txBody>
          <a:bodyPr/>
          <a:lstStyle/>
          <a:p>
            <a:pPr algn="ctr">
              <a:lnSpc>
                <a:spcPct val="80000"/>
              </a:lnSpc>
              <a:spcBef>
                <a:spcPct val="20000"/>
              </a:spcBef>
              <a:buSzPct val="100000"/>
            </a:pPr>
            <a:r>
              <a:rPr lang="zh-CN" altLang="en-US" sz="2400" b="1" dirty="0" smtClean="0">
                <a:solidFill>
                  <a:schemeClr val="bg1"/>
                </a:solidFill>
                <a:latin typeface="Times-Roman" charset="0"/>
                <a:ea typeface="隶书" pitchFamily="49" charset="-122"/>
                <a:sym typeface="Times-Roman" charset="0"/>
              </a:rPr>
              <a:t>中国科学技术大学软件学院</a:t>
            </a:r>
            <a:endParaRPr lang="en-US" sz="2400" b="1" dirty="0">
              <a:solidFill>
                <a:schemeClr val="bg1"/>
              </a:solidFill>
              <a:latin typeface="Times-Roman" charset="0"/>
              <a:ea typeface="隶书" pitchFamily="49" charset="-122"/>
              <a:sym typeface="Times-Roman" charset="0"/>
            </a:endParaRPr>
          </a:p>
          <a:p>
            <a:pPr algn="ctr">
              <a:lnSpc>
                <a:spcPct val="80000"/>
              </a:lnSpc>
              <a:spcBef>
                <a:spcPct val="20000"/>
              </a:spcBef>
              <a:buSzPct val="100000"/>
            </a:pPr>
            <a:endParaRPr lang="zh-CN" altLang="en-US" sz="2400" b="1" dirty="0">
              <a:solidFill>
                <a:schemeClr val="bg1"/>
              </a:solidFill>
              <a:latin typeface="Times-Roman" charset="0"/>
              <a:ea typeface="隶书" pitchFamily="49" charset="-122"/>
              <a:sym typeface="Times-Roma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20000"/>
              </a:lnSpc>
              <a:buFont typeface="Wingdings" pitchFamily="2" charset="2"/>
              <a:buChar char="v"/>
            </a:pPr>
            <a:r>
              <a:rPr lang="zh-CN" altLang="en-US" dirty="0" smtClean="0">
                <a:sym typeface="Calibri" pitchFamily="34" charset="0"/>
              </a:rPr>
              <a:t>函数依赖普遍存在于现实生活中</a:t>
            </a:r>
            <a:endParaRPr lang="en-US" dirty="0" smtClean="0">
              <a:sym typeface="Calibri" pitchFamily="34" charset="0"/>
            </a:endParaRPr>
          </a:p>
          <a:p>
            <a:pPr marL="800100" lvl="1" indent="-342900" algn="l">
              <a:lnSpc>
                <a:spcPct val="120000"/>
              </a:lnSpc>
              <a:buSzPct val="87000"/>
              <a:buFont typeface="Wingdings" pitchFamily="2" charset="2"/>
              <a:buChar char="n"/>
            </a:pPr>
            <a:r>
              <a:rPr lang="zh-CN" altLang="en-US" dirty="0" smtClean="0">
                <a:sym typeface="Calibri" pitchFamily="34" charset="0"/>
              </a:rPr>
              <a:t>描述一个学生关系，可以有学号、姓名、系名等属性。</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Calibri" pitchFamily="34" charset="0"/>
              </a:rPr>
              <a:t>一个学号只对应一个学生，一个学生只在一个系中学习</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宋体" pitchFamily="2" charset="-122"/>
              </a:rPr>
              <a:t>“</a:t>
            </a:r>
            <a:r>
              <a:rPr lang="zh-CN" altLang="en-US" dirty="0" smtClean="0">
                <a:sym typeface="Calibri" pitchFamily="34" charset="0"/>
              </a:rPr>
              <a:t>学号</a:t>
            </a:r>
            <a:r>
              <a:rPr lang="zh-CN" altLang="en-US" dirty="0" smtClean="0">
                <a:sym typeface="宋体" pitchFamily="2" charset="-122"/>
              </a:rPr>
              <a:t>”</a:t>
            </a:r>
            <a:r>
              <a:rPr lang="zh-CN" altLang="en-US" dirty="0" smtClean="0">
                <a:sym typeface="Calibri" pitchFamily="34" charset="0"/>
              </a:rPr>
              <a:t>值确定后，学生的姓名及所在系的值就被唯一确定。</a:t>
            </a:r>
            <a:endParaRPr lang="en-US" dirty="0" smtClean="0">
              <a:sym typeface="Calibri" pitchFamily="34" charset="0"/>
            </a:endParaRPr>
          </a:p>
          <a:p>
            <a:pPr marL="800100" lvl="1" indent="-342900" algn="l">
              <a:lnSpc>
                <a:spcPct val="120000"/>
              </a:lnSpc>
              <a:buSzPct val="87000"/>
              <a:buFont typeface="Wingdings"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20000"/>
              </a:lnSpc>
              <a:buSzPct val="87000"/>
              <a:buFont typeface="Wingdings"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endParaRPr lang="en-US" altLang="zh-CN" dirty="0" smtClean="0"/>
          </a:p>
          <a:p>
            <a:pPr marL="1257300" lvl="2" indent="-342900" algn="l">
              <a:lnSpc>
                <a:spcPct val="120000"/>
              </a:lnSpc>
              <a:buSzPct val="87000"/>
              <a:buFont typeface="Wingdings" pitchFamily="2" charset="2"/>
              <a:buChar char="l"/>
            </a:pP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20000"/>
              </a:lnSpc>
              <a:buSzPct val="87000"/>
              <a:buFont typeface="Wingdings"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933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933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求闭包的算法</a:t>
            </a:r>
          </a:p>
          <a:p>
            <a:pPr>
              <a:lnSpc>
                <a:spcPct val="150000"/>
              </a:lnSpc>
            </a:pPr>
            <a:r>
              <a:rPr lang="zh-CN" altLang="en-US" dirty="0" smtClean="0">
                <a:sym typeface="Calibri" pitchFamily="34" charset="0"/>
              </a:rPr>
              <a:t>算法</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zh-CN" altLang="en-US" dirty="0" smtClean="0">
                <a:sym typeface="Calibri" pitchFamily="34" charset="0"/>
              </a:rPr>
              <a:t>求属性集</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）关于</a:t>
            </a:r>
            <a:r>
              <a:rPr lang="en-US" altLang="zh-CN" i="1" dirty="0" smtClean="0">
                <a:sym typeface="Calibri" pitchFamily="34" charset="0"/>
              </a:rPr>
              <a:t>U</a:t>
            </a:r>
            <a:r>
              <a:rPr lang="zh-CN" altLang="en-US" dirty="0" smtClean="0">
                <a:sym typeface="Calibri" pitchFamily="34" charset="0"/>
              </a:rPr>
              <a:t>上的函数依赖集</a:t>
            </a:r>
            <a:r>
              <a:rPr lang="en-US" altLang="zh-CN" i="1" dirty="0" smtClean="0">
                <a:sym typeface="Calibri" pitchFamily="34" charset="0"/>
              </a:rPr>
              <a:t>F</a:t>
            </a:r>
            <a:r>
              <a:rPr lang="zh-CN" altLang="en-US" dirty="0" smtClean="0">
                <a:sym typeface="Calibri" pitchFamily="34" charset="0"/>
              </a:rPr>
              <a:t>的闭包</a:t>
            </a:r>
            <a:r>
              <a:rPr lang="en-US" altLang="zh-CN" i="1" dirty="0" smtClean="0">
                <a:sym typeface="Calibri" pitchFamily="34" charset="0"/>
              </a:rPr>
              <a:t>X</a:t>
            </a:r>
            <a:r>
              <a:rPr lang="en-US" altLang="zh-CN" i="1" baseline="-25000"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         </a:t>
            </a:r>
          </a:p>
          <a:p>
            <a:pPr marL="400050" lvl="1" indent="0">
              <a:lnSpc>
                <a:spcPct val="150000"/>
              </a:lnSpc>
            </a:pPr>
            <a:r>
              <a:rPr lang="zh-CN" altLang="en-US" dirty="0" smtClean="0">
                <a:sym typeface="Calibri" pitchFamily="34" charset="0"/>
              </a:rPr>
              <a:t>输入：</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F</a:t>
            </a:r>
            <a:endParaRPr lang="zh-CN" altLang="en-US" i="1" dirty="0" smtClean="0">
              <a:sym typeface="Calibri" pitchFamily="34" charset="0"/>
            </a:endParaRPr>
          </a:p>
          <a:p>
            <a:pPr marL="400050" lvl="1" indent="0">
              <a:lnSpc>
                <a:spcPct val="150000"/>
              </a:lnSpc>
            </a:pPr>
            <a:r>
              <a:rPr lang="zh-CN" altLang="en-US" dirty="0" smtClean="0">
                <a:sym typeface="Calibri" pitchFamily="34" charset="0"/>
              </a:rPr>
              <a:t>输出：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p>
          <a:p>
            <a:pPr marL="400050" lvl="1" indent="0">
              <a:lnSpc>
                <a:spcPct val="150000"/>
              </a:lnSpc>
            </a:pPr>
            <a:r>
              <a:rPr lang="zh-CN" altLang="en-US" dirty="0" smtClean="0">
                <a:sym typeface="Calibri" pitchFamily="34" charset="0"/>
              </a:rPr>
              <a:t>步骤：</a:t>
            </a:r>
          </a:p>
          <a:p>
            <a:endParaRPr lang="zh-CN" altLang="en-US" dirty="0" smtClean="0">
              <a:sym typeface="Calibri"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itchFamily="18" charset="0"/>
                <a:sym typeface="Times New Roman" pitchFamily="18" charset="0"/>
              </a:rPr>
              <a:t>迭代</a:t>
            </a:r>
            <a:endParaRPr lang="zh-CN" altLang="en-US" sz="2800"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035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0357" name="Rectangle 3"/>
          <p:cNvSpPr>
            <a:spLocks noGrp="1" noChangeArrowheads="1"/>
          </p:cNvSpPr>
          <p:nvPr>
            <p:ph idx="4294967295"/>
          </p:nvPr>
        </p:nvSpPr>
        <p:spPr>
          <a:xfrm>
            <a:off x="457200" y="1098550"/>
            <a:ext cx="8229600" cy="5095875"/>
          </a:xfrm>
        </p:spPr>
        <p:txBody>
          <a:bodyPr/>
          <a:lstStyle/>
          <a:p>
            <a:pPr marL="514350" indent="-514350">
              <a:buFont typeface="+mj-ea"/>
              <a:buAutoNum type="circleNumDbPlain"/>
            </a:pPr>
            <a:r>
              <a:rPr lang="zh-CN" altLang="en-US" dirty="0" smtClean="0">
                <a:sym typeface="Calibri" pitchFamily="34" charset="0"/>
              </a:rPr>
              <a:t>令</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=0</a:t>
            </a:r>
            <a:endParaRPr lang="zh-CN" altLang="en-US" dirty="0" smtClean="0">
              <a:sym typeface="Calibri" pitchFamily="34" charset="0"/>
            </a:endParaRPr>
          </a:p>
          <a:p>
            <a:pPr marL="514350" indent="-514350">
              <a:buFont typeface="+mj-ea"/>
              <a:buAutoNum type="circleNumDbPlain"/>
            </a:pPr>
            <a:r>
              <a:rPr lang="zh-CN" altLang="en-US" dirty="0" smtClean="0">
                <a:sym typeface="Calibri" pitchFamily="34" charset="0"/>
              </a:rPr>
              <a:t>求</a:t>
            </a:r>
            <a:r>
              <a:rPr lang="en-US" altLang="zh-CN" i="1" dirty="0" smtClean="0">
                <a:sym typeface="Calibri" pitchFamily="34" charset="0"/>
              </a:rPr>
              <a:t>B</a:t>
            </a:r>
            <a:r>
              <a:rPr lang="zh-CN" altLang="en-US" dirty="0" smtClean="0">
                <a:sym typeface="Calibri" pitchFamily="34" charset="0"/>
              </a:rPr>
              <a:t>，这里</a:t>
            </a:r>
            <a:r>
              <a:rPr lang="en-US" altLang="zh-CN" i="1" dirty="0" smtClean="0">
                <a:sym typeface="Calibri" pitchFamily="34" charset="0"/>
              </a:rPr>
              <a:t>B</a:t>
            </a:r>
            <a:r>
              <a:rPr lang="en-US" altLang="zh-CN" dirty="0" smtClean="0">
                <a:sym typeface="Calibri" pitchFamily="34" charset="0"/>
              </a:rPr>
              <a:t> ={ </a:t>
            </a:r>
            <a:r>
              <a:rPr lang="en-US" altLang="zh-CN" i="1" dirty="0" smtClean="0">
                <a:sym typeface="Calibri" pitchFamily="34" charset="0"/>
              </a:rPr>
              <a:t>A</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en-US" altLang="zh-CN" dirty="0" smtClean="0">
                <a:sym typeface="Symbol" pitchFamily="18" charset="2"/>
              </a:rPr>
              <a:t></a:t>
            </a:r>
            <a:r>
              <a:rPr lang="en-US" altLang="zh-CN" i="1" dirty="0" smtClean="0">
                <a:sym typeface="Calibri" pitchFamily="34" charset="0"/>
              </a:rPr>
              <a:t>F</a:t>
            </a:r>
            <a:endParaRPr lang="zh-CN" altLang="en-US" i="1" dirty="0" smtClean="0">
              <a:sym typeface="Calibri" pitchFamily="34" charset="0"/>
            </a:endParaRPr>
          </a:p>
          <a:p>
            <a:pPr marL="514350" indent="-514350">
              <a:buNone/>
            </a:pP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i="1"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A</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zh-CN" altLang="en-US" dirty="0" smtClean="0">
                <a:sym typeface="Calibri" pitchFamily="34" charset="0"/>
              </a:rPr>
              <a:t>。</a:t>
            </a:r>
          </a:p>
          <a:p>
            <a:pPr marL="514350" indent="-514350">
              <a:buFont typeface="+mj-ea"/>
              <a:buAutoNum type="circleNumDbPlain" startAt="3"/>
            </a:pP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 </a:t>
            </a:r>
            <a:r>
              <a:rPr lang="zh-CN" altLang="en-US" dirty="0" smtClean="0">
                <a:sym typeface="Calibri" pitchFamily="34" charset="0"/>
              </a:rPr>
              <a:t>。</a:t>
            </a:r>
            <a:endParaRPr lang="zh-CN" altLang="en-US" baseline="30000" dirty="0" smtClean="0">
              <a:sym typeface="Calibri" pitchFamily="34" charset="0"/>
            </a:endParaRPr>
          </a:p>
          <a:p>
            <a:pPr marL="514350" indent="-514350">
              <a:buFont typeface="+mj-ea"/>
              <a:buAutoNum type="circleNumDbPlain" startAt="3"/>
            </a:pPr>
            <a:r>
              <a:rPr lang="zh-CN" altLang="en-US" dirty="0" smtClean="0">
                <a:sym typeface="Calibri" pitchFamily="34" charset="0"/>
              </a:rPr>
              <a:t>判断</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 。</a:t>
            </a:r>
          </a:p>
          <a:p>
            <a:pPr marL="514350" indent="-514350">
              <a:buFont typeface="+mj-ea"/>
              <a:buAutoNum type="circleNumDbPlain" startAt="3"/>
            </a:pPr>
            <a:r>
              <a:rPr lang="zh-CN" altLang="en-US" dirty="0" smtClean="0">
                <a:sym typeface="Calibri" pitchFamily="34" charset="0"/>
              </a:rPr>
              <a:t>若</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相等或</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就是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a:t>
            </a:r>
          </a:p>
          <a:p>
            <a:pPr marL="514350" indent="-514350">
              <a:buNone/>
            </a:pPr>
            <a:r>
              <a:rPr lang="en-US" altLang="zh-CN" dirty="0" smtClean="0">
                <a:sym typeface="Calibri" pitchFamily="34" charset="0"/>
              </a:rPr>
              <a:t>	</a:t>
            </a:r>
            <a:r>
              <a:rPr lang="zh-CN" altLang="en-US" dirty="0" smtClean="0">
                <a:sym typeface="Calibri" pitchFamily="34" charset="0"/>
              </a:rPr>
              <a:t>算法终止。</a:t>
            </a:r>
          </a:p>
          <a:p>
            <a:pPr marL="514350" indent="-514350">
              <a:buFont typeface="+mj-ea"/>
              <a:buAutoNum type="circleNumDbPlain" startAt="6"/>
            </a:pPr>
            <a:r>
              <a:rPr lang="zh-CN" altLang="en-US" dirty="0" smtClean="0">
                <a:sym typeface="Calibri" pitchFamily="34" charset="0"/>
              </a:rPr>
              <a:t>若否，则</a:t>
            </a:r>
            <a:r>
              <a:rPr lang="en-US" altLang="zh-CN" i="1" dirty="0" err="1" smtClean="0">
                <a:sym typeface="Calibri" pitchFamily="34" charset="0"/>
              </a:rPr>
              <a:t>i</a:t>
            </a:r>
            <a:r>
              <a:rPr lang="en-US" altLang="zh-CN"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1，返回第</a:t>
            </a:r>
            <a:r>
              <a:rPr lang="zh-CN" altLang="en-US" dirty="0" smtClean="0"/>
              <a:t>②</a:t>
            </a:r>
            <a:r>
              <a:rPr lang="zh-CN" altLang="en-US" dirty="0" smtClean="0">
                <a:sym typeface="Calibri" pitchFamily="34" charset="0"/>
              </a:rPr>
              <a:t>步。</a:t>
            </a:r>
            <a:endParaRPr lang="zh-CN" altLang="en-US" dirty="0" smtClean="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itchFamily="18" charset="0"/>
              </a:rPr>
              <a:t>对</a:t>
            </a:r>
            <a:r>
              <a:rPr lang="en-US" altLang="zh-CN" b="1" i="1" dirty="0">
                <a:solidFill>
                  <a:srgbClr val="000000"/>
                </a:solidFill>
                <a:latin typeface="+mn-lt"/>
                <a:sym typeface="Times New Roman" pitchFamily="18" charset="0"/>
              </a:rPr>
              <a:t>X</a:t>
            </a:r>
            <a:r>
              <a:rPr lang="en-US" altLang="zh-CN" b="1" i="1" baseline="60000" dirty="0">
                <a:solidFill>
                  <a:srgbClr val="000000"/>
                </a:solidFill>
                <a:latin typeface="+mn-lt"/>
                <a:sym typeface="Times New Roman" pitchFamily="18" charset="0"/>
              </a:rPr>
              <a:t>(</a:t>
            </a:r>
            <a:r>
              <a:rPr lang="en-US" altLang="zh-CN" b="1" i="1" baseline="60000" dirty="0" err="1">
                <a:solidFill>
                  <a:srgbClr val="000000"/>
                </a:solidFill>
                <a:latin typeface="+mn-lt"/>
                <a:sym typeface="Times New Roman" pitchFamily="18" charset="0"/>
              </a:rPr>
              <a:t>i</a:t>
            </a:r>
            <a:r>
              <a:rPr lang="en-US" altLang="zh-CN" b="1" baseline="60000"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中的每个元素，依次检查相应的函数依赖</a:t>
            </a:r>
            <a:r>
              <a:rPr lang="en-US" altLang="zh-CN" sz="2000" b="1"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将依赖它的属性加入</a:t>
            </a:r>
            <a:r>
              <a:rPr lang="en-US" altLang="zh-CN" sz="2000" b="1" i="1" dirty="0">
                <a:solidFill>
                  <a:srgbClr val="000000"/>
                </a:solidFill>
                <a:latin typeface="+mn-lt"/>
                <a:sym typeface="Times New Roman" pitchFamily="18" charset="0"/>
              </a:rPr>
              <a:t>B</a:t>
            </a:r>
            <a:r>
              <a:rPr lang="en-US" altLang="zh-CN" sz="2000" b="1" dirty="0">
                <a:solidFill>
                  <a:srgbClr val="000000"/>
                </a:solidFill>
                <a:latin typeface="+mn-lt"/>
                <a:sym typeface="Times New Roman" pitchFamily="18" charset="0"/>
              </a:rPr>
              <a:t> </a:t>
            </a:r>
            <a:endParaRPr lang="zh-CN" altLang="en-US" sz="2800" dirty="0">
              <a:solidFill>
                <a:srgbClr val="000000"/>
              </a:solidFill>
              <a:latin typeface="+mn-lt"/>
              <a:ea typeface="黑体" pitchFamily="49" charset="-122"/>
              <a:sym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240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2405" name="Rectangle 3"/>
          <p:cNvSpPr>
            <a:spLocks noGrp="1" noChangeArrowheads="1"/>
          </p:cNvSpPr>
          <p:nvPr>
            <p:ph idx="4294967295"/>
          </p:nvPr>
        </p:nvSpPr>
        <p:spPr>
          <a:xfrm>
            <a:off x="528638" y="1098551"/>
            <a:ext cx="8229600" cy="5670550"/>
          </a:xfrm>
        </p:spPr>
        <p:txBody>
          <a:bodyPr/>
          <a:lstStyle/>
          <a:p>
            <a:pPr>
              <a:lnSpc>
                <a:spcPct val="150000"/>
              </a:lnSpc>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6.11]  </a:t>
            </a:r>
            <a:r>
              <a:rPr lang="zh-CN" altLang="en-US" dirty="0" smtClean="0">
                <a:sym typeface="Calibri" pitchFamily="34" charset="0"/>
              </a:rPr>
              <a:t>已知关系模式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endParaRPr lang="zh-CN" altLang="en-US" sz="3200" dirty="0" smtClean="0">
              <a:sym typeface="Calibri" pitchFamily="34" charset="0"/>
            </a:endParaRPr>
          </a:p>
          <a:p>
            <a:pPr lvl="1">
              <a:lnSpc>
                <a:spcPct val="150000"/>
              </a:lnSpc>
              <a:buFont typeface="Wingdings" pitchFamily="2" charset="2"/>
              <a:buNone/>
            </a:pPr>
            <a:r>
              <a:rPr lang="zh-CN" altLang="en-US" dirty="0" smtClean="0">
                <a:sym typeface="Calibri" pitchFamily="34" charset="0"/>
              </a:rPr>
              <a:t>	</a:t>
            </a:r>
            <a:r>
              <a:rPr lang="en-US" altLang="zh-CN" sz="2800" i="1" dirty="0" smtClean="0">
                <a:sym typeface="Calibri" pitchFamily="34" charset="0"/>
              </a:rPr>
              <a:t>U</a:t>
            </a:r>
            <a:r>
              <a:rPr lang="en-US" altLang="zh-CN" sz="2800" dirty="0" smtClean="0">
                <a:sym typeface="Calibri" pitchFamily="34" charset="0"/>
              </a:rPr>
              <a:t>={</a:t>
            </a:r>
            <a:r>
              <a:rPr lang="en-US" altLang="zh-CN" sz="2800" i="1" dirty="0" smtClean="0">
                <a:sym typeface="Calibri" pitchFamily="34" charset="0"/>
              </a:rPr>
              <a:t>A</a:t>
            </a:r>
            <a:r>
              <a:rPr lang="zh-CN" altLang="en-US" sz="2800" dirty="0" smtClean="0">
                <a:sym typeface="Calibri" pitchFamily="34" charset="0"/>
              </a:rPr>
              <a:t>, </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E</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a:t>
            </a:r>
            <a:r>
              <a:rPr lang="en-US" altLang="zh-CN" sz="2800" i="1" dirty="0" smtClean="0">
                <a:sym typeface="Calibri" pitchFamily="34" charset="0"/>
              </a:rPr>
              <a:t>F</a:t>
            </a:r>
            <a:r>
              <a:rPr lang="en-US" altLang="zh-CN" sz="2800" dirty="0" smtClean="0">
                <a:sym typeface="Calibri" pitchFamily="34" charset="0"/>
              </a:rPr>
              <a:t>={</a:t>
            </a:r>
            <a:r>
              <a:rPr lang="en-US" altLang="zh-CN" sz="2800" i="1" dirty="0" smtClean="0">
                <a:sym typeface="Calibri" pitchFamily="34" charset="0"/>
              </a:rPr>
              <a:t>AB</a:t>
            </a:r>
            <a:r>
              <a:rPr lang="en-US" altLang="zh-CN" sz="2800" dirty="0" smtClean="0">
                <a:sym typeface="Calibri" pitchFamily="34" charset="0"/>
              </a:rPr>
              <a:t>→</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B</a:t>
            </a:r>
            <a:r>
              <a:rPr lang="en-US" altLang="zh-CN" sz="2800" dirty="0" smtClean="0">
                <a:sym typeface="Calibri" pitchFamily="34" charset="0"/>
              </a:rPr>
              <a:t>→</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C</a:t>
            </a:r>
            <a:r>
              <a:rPr lang="en-US" altLang="zh-CN" sz="2800" dirty="0" smtClean="0">
                <a:sym typeface="Calibri" pitchFamily="34" charset="0"/>
              </a:rPr>
              <a:t>→</a:t>
            </a:r>
            <a:r>
              <a:rPr lang="en-US" altLang="zh-CN" sz="2800" i="1" dirty="0" smtClean="0">
                <a:sym typeface="Calibri" pitchFamily="34" charset="0"/>
              </a:rPr>
              <a:t>E</a:t>
            </a:r>
            <a:r>
              <a:rPr lang="zh-CN" altLang="en-US" sz="2800" dirty="0" smtClean="0">
                <a:sym typeface="Calibri" pitchFamily="34" charset="0"/>
              </a:rPr>
              <a:t>, </a:t>
            </a:r>
            <a:r>
              <a:rPr lang="en-US" altLang="zh-CN" sz="2800" i="1" dirty="0" smtClean="0">
                <a:sym typeface="Calibri" pitchFamily="34" charset="0"/>
              </a:rPr>
              <a:t>EC</a:t>
            </a:r>
            <a:r>
              <a:rPr lang="en-US" altLang="zh-CN" sz="2800" dirty="0" smtClean="0">
                <a:sym typeface="Calibri" pitchFamily="34" charset="0"/>
              </a:rPr>
              <a:t>→</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AC</a:t>
            </a:r>
            <a:r>
              <a:rPr lang="en-US" altLang="zh-CN" sz="2800" dirty="0" smtClean="0">
                <a:sym typeface="Calibri" pitchFamily="34" charset="0"/>
              </a:rPr>
              <a:t>→</a:t>
            </a:r>
            <a:r>
              <a:rPr lang="en-US" altLang="zh-CN" sz="2800" i="1" dirty="0" smtClean="0">
                <a:sym typeface="Calibri" pitchFamily="34" charset="0"/>
              </a:rPr>
              <a:t>B</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求(</a:t>
            </a:r>
            <a:r>
              <a:rPr lang="en-US" altLang="zh-CN" sz="2800" i="1" dirty="0" smtClean="0">
                <a:sym typeface="Calibri" pitchFamily="34" charset="0"/>
              </a:rPr>
              <a:t>AB</a:t>
            </a:r>
            <a:r>
              <a:rPr lang="zh-CN" altLang="en-US" sz="2800" dirty="0" smtClean="0">
                <a:sym typeface="Calibri" pitchFamily="34" charset="0"/>
              </a:rPr>
              <a:t>)</a:t>
            </a:r>
            <a:r>
              <a:rPr lang="en-US" altLang="zh-CN" sz="2800" baseline="-25000" dirty="0" smtClean="0">
                <a:sym typeface="Calibri" pitchFamily="34" charset="0"/>
              </a:rPr>
              <a:t>F</a:t>
            </a:r>
            <a:r>
              <a:rPr lang="en-US" altLang="zh-CN" sz="2800" baseline="30000" dirty="0" smtClean="0">
                <a:sym typeface="Calibri" pitchFamily="34" charset="0"/>
              </a:rPr>
              <a:t>+</a:t>
            </a:r>
            <a:r>
              <a:rPr lang="en-US" altLang="zh-CN" sz="2800" dirty="0" smtClean="0">
                <a:sym typeface="Calibri" pitchFamily="34" charset="0"/>
              </a:rPr>
              <a:t> </a:t>
            </a:r>
            <a:r>
              <a:rPr lang="zh-CN" altLang="en-US" sz="2800"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342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3429" name="Rectangle 3"/>
          <p:cNvSpPr>
            <a:spLocks noGrp="1" noChangeArrowheads="1"/>
          </p:cNvSpPr>
          <p:nvPr>
            <p:ph idx="4294967295"/>
          </p:nvPr>
        </p:nvSpPr>
        <p:spPr>
          <a:xfrm>
            <a:off x="457200" y="980728"/>
            <a:ext cx="8435280" cy="5788372"/>
          </a:xfrm>
        </p:spPr>
        <p:txBody>
          <a:bodyPr/>
          <a:lstStyle/>
          <a:p>
            <a:pPr lvl="1">
              <a:lnSpc>
                <a:spcPct val="120000"/>
              </a:lnSpc>
              <a:spcBef>
                <a:spcPts val="600"/>
              </a:spcBef>
            </a:pPr>
            <a:r>
              <a:rPr lang="zh-CN" altLang="en-US" dirty="0" smtClean="0">
                <a:sym typeface="Calibri" pitchFamily="34" charset="0"/>
              </a:rPr>
              <a:t>解 ：由算法</a:t>
            </a:r>
            <a:r>
              <a:rPr lang="en-US" altLang="zh-CN" dirty="0" smtClean="0">
                <a:sym typeface="Calibri" pitchFamily="34" charset="0"/>
              </a:rPr>
              <a:t>6.1</a:t>
            </a:r>
            <a:r>
              <a:rPr lang="zh-CN" altLang="en-US" dirty="0" smtClean="0">
                <a:sym typeface="Calibri" pitchFamily="34" charset="0"/>
              </a:rPr>
              <a:t>，设</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计算</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：逐一的扫描</a:t>
            </a:r>
            <a:r>
              <a:rPr lang="en-US" altLang="zh-CN" i="1" dirty="0" smtClean="0">
                <a:sym typeface="Calibri" pitchFamily="34" charset="0"/>
              </a:rPr>
              <a:t>F</a:t>
            </a:r>
            <a:r>
              <a:rPr lang="zh-CN" altLang="en-US" dirty="0" smtClean="0">
                <a:sym typeface="Calibri" pitchFamily="34" charset="0"/>
              </a:rPr>
              <a:t>集合中各个函数依赖，找左部为</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B</a:t>
            </a:r>
            <a:r>
              <a:rPr lang="zh-CN" altLang="en-US" dirty="0" smtClean="0">
                <a:sym typeface="Calibri" pitchFamily="34" charset="0"/>
              </a:rPr>
              <a:t>或</a:t>
            </a:r>
            <a:r>
              <a:rPr lang="en-US" altLang="zh-CN" i="1" dirty="0" smtClean="0">
                <a:sym typeface="Calibri" pitchFamily="34" charset="0"/>
              </a:rPr>
              <a:t>AB</a:t>
            </a:r>
            <a:r>
              <a:rPr lang="zh-CN" altLang="en-US" dirty="0" smtClean="0">
                <a:sym typeface="Calibri" pitchFamily="34" charset="0"/>
              </a:rPr>
              <a:t>的函数依赖。得到两个：</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D</a:t>
            </a:r>
            <a:r>
              <a:rPr lang="zh-CN" altLang="en-US" dirty="0" smtClean="0">
                <a:sym typeface="Calibri" pitchFamily="34" charset="0"/>
              </a:rPr>
              <a:t>。于</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是</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CD</a:t>
            </a:r>
            <a:r>
              <a:rPr lang="en-US" altLang="zh-CN" dirty="0" smtClean="0">
                <a:sym typeface="Calibri" pitchFamily="34" charset="0"/>
              </a:rPr>
              <a:t>=</a:t>
            </a:r>
            <a:r>
              <a:rPr lang="en-US" altLang="zh-CN" i="1" dirty="0" smtClean="0">
                <a:sym typeface="Calibri" pitchFamily="34" charset="0"/>
              </a:rPr>
              <a:t>ABCD</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zh-CN" altLang="en-US"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，所以再找出左部为</a:t>
            </a:r>
            <a:r>
              <a:rPr lang="en-US" altLang="zh-CN" i="1" dirty="0" smtClean="0">
                <a:sym typeface="Calibri" pitchFamily="34" charset="0"/>
              </a:rPr>
              <a:t>ABCD</a:t>
            </a:r>
            <a:r>
              <a:rPr lang="zh-CN" altLang="en-US" dirty="0" smtClean="0">
                <a:sym typeface="Calibri" pitchFamily="34" charset="0"/>
              </a:rPr>
              <a:t>子集的那些函数</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依赖，又得到</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E</a:t>
            </a:r>
            <a:r>
              <a:rPr lang="zh-CN" altLang="en-US" dirty="0" smtClean="0">
                <a:sym typeface="Calibri" pitchFamily="34" charset="0"/>
              </a:rPr>
              <a:t>，</a:t>
            </a:r>
            <a:r>
              <a:rPr lang="en-US" altLang="zh-CN" i="1" dirty="0" smtClean="0">
                <a:sym typeface="Calibri" pitchFamily="34" charset="0"/>
              </a:rPr>
              <a:t>AC</a:t>
            </a:r>
            <a:r>
              <a:rPr lang="en-US" altLang="zh-CN" dirty="0" smtClean="0">
                <a:sym typeface="Calibri" pitchFamily="34" charset="0"/>
              </a:rPr>
              <a:t>→</a:t>
            </a:r>
            <a:r>
              <a:rPr lang="en-US" altLang="zh-CN" i="1" dirty="0" smtClean="0">
                <a:sym typeface="Calibri" pitchFamily="34" charset="0"/>
              </a:rPr>
              <a:t>B</a:t>
            </a:r>
            <a:r>
              <a:rPr lang="zh-CN" altLang="en-US" dirty="0" smtClean="0">
                <a:sym typeface="Calibri" pitchFamily="34" charset="0"/>
              </a:rPr>
              <a:t>，于是</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BE</a:t>
            </a:r>
            <a:r>
              <a:rPr lang="en-US" altLang="zh-CN" dirty="0" smtClean="0">
                <a:sym typeface="Calibri" pitchFamily="34" charset="0"/>
              </a:rPr>
              <a:t>=</a:t>
            </a:r>
            <a:r>
              <a:rPr lang="en-US" altLang="zh-CN" i="1" dirty="0" smtClean="0">
                <a:sym typeface="Calibri" pitchFamily="34" charset="0"/>
              </a:rPr>
              <a:t>ABCDE</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zh-CN" altLang="en-US" dirty="0" smtClean="0">
                <a:sym typeface="Calibri" pitchFamily="34" charset="0"/>
              </a:rPr>
              <a:t>已等于全部属性集合，所以(</a:t>
            </a:r>
            <a:r>
              <a:rPr lang="en-US" altLang="zh-CN" i="1" dirty="0" smtClean="0">
                <a:sym typeface="Calibri" pitchFamily="34" charset="0"/>
              </a:rPr>
              <a:t>AB</a:t>
            </a:r>
            <a:r>
              <a:rPr lang="zh-CN" altLang="en-US" dirty="0" smtClean="0">
                <a:sym typeface="Calibri" pitchFamily="34" charset="0"/>
              </a:rPr>
              <a:t>)</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ABCDE</a:t>
            </a:r>
            <a:r>
              <a:rPr lang="zh-CN" altLang="en-US" dirty="0" smtClean="0">
                <a:sym typeface="Calibri" pitchFamily="34" charset="0"/>
              </a:rPr>
              <a:t>。</a:t>
            </a:r>
          </a:p>
          <a:p>
            <a:pPr lvl="1">
              <a:lnSpc>
                <a:spcPct val="120000"/>
              </a:lnSpc>
            </a:pPr>
            <a:endParaRPr lang="zh-CN" altLang="en-US" sz="1800" dirty="0" smtClean="0">
              <a:sym typeface="Calibri" pitchFamily="34" charset="0"/>
            </a:endParaRPr>
          </a:p>
          <a:p>
            <a:pPr>
              <a:lnSpc>
                <a:spcPct val="120000"/>
              </a:lnSpc>
            </a:pP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445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445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有效性与完备性的含义</a:t>
            </a:r>
          </a:p>
          <a:p>
            <a:pPr lvl="1">
              <a:lnSpc>
                <a:spcPct val="150000"/>
              </a:lnSpc>
            </a:pPr>
            <a:r>
              <a:rPr lang="zh-CN" altLang="en-US" dirty="0" smtClean="0">
                <a:sym typeface="Calibri" pitchFamily="34" charset="0"/>
              </a:rPr>
              <a:t>有效性：由</a:t>
            </a:r>
            <a:r>
              <a:rPr lang="en-US" altLang="zh-CN" i="1" dirty="0" smtClean="0">
                <a:sym typeface="Calibri" pitchFamily="34" charset="0"/>
              </a:rPr>
              <a:t>F</a:t>
            </a:r>
            <a:r>
              <a:rPr lang="en-US" altLang="zh-CN" dirty="0" smtClean="0">
                <a:sym typeface="Calibri" pitchFamily="34" charset="0"/>
              </a:rPr>
              <a:t> </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公理推导出来的每一个函数依赖一定在</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a:t>
            </a:r>
          </a:p>
          <a:p>
            <a:pPr lvl="1">
              <a:lnSpc>
                <a:spcPct val="150000"/>
              </a:lnSpc>
            </a:pPr>
            <a:r>
              <a:rPr lang="zh-CN" altLang="en-US" dirty="0" smtClean="0">
                <a:sym typeface="Calibri" pitchFamily="34" charset="0"/>
              </a:rPr>
              <a:t>完备性：</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中的每一个函数依赖，必定可以由</a:t>
            </a:r>
            <a:r>
              <a:rPr lang="en-US" altLang="zh-CN" i="1" dirty="0" smtClean="0">
                <a:sym typeface="Calibri" pitchFamily="34" charset="0"/>
              </a:rPr>
              <a:t>F</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a:t>
            </a:r>
            <a:endParaRPr lang="zh-CN" altLang="en-US" dirty="0" smtClean="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5476" name="Rectangle 3"/>
          <p:cNvSpPr>
            <a:spLocks noGrp="1" noChangeArrowheads="1"/>
          </p:cNvSpPr>
          <p:nvPr>
            <p:ph idx="4294967295"/>
          </p:nvPr>
        </p:nvSpPr>
        <p:spPr>
          <a:xfrm>
            <a:off x="323850" y="1196752"/>
            <a:ext cx="8362950" cy="4997673"/>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6.2</a:t>
            </a:r>
            <a:r>
              <a:rPr lang="zh-CN" altLang="en-US" dirty="0" smtClean="0">
                <a:sym typeface="Calibri" pitchFamily="34" charset="0"/>
              </a:rPr>
              <a:t> </a:t>
            </a:r>
            <a:r>
              <a:rPr lang="en-US" altLang="zh-CN" dirty="0" smtClean="0">
                <a:sym typeface="Calibri" pitchFamily="34" charset="0"/>
              </a:rPr>
              <a:t>Armstrong</a:t>
            </a:r>
            <a:r>
              <a:rPr lang="zh-CN" altLang="en-US" dirty="0" smtClean="0">
                <a:sym typeface="Calibri" pitchFamily="34" charset="0"/>
              </a:rPr>
              <a:t>公理系统是有效的、完备的。</a:t>
            </a:r>
          </a:p>
          <a:p>
            <a:pPr>
              <a:lnSpc>
                <a:spcPct val="150000"/>
              </a:lnSpc>
            </a:pPr>
            <a:r>
              <a:rPr lang="zh-CN" altLang="en-US" dirty="0" smtClean="0">
                <a:sym typeface="宋体" pitchFamily="2" charset="-122"/>
              </a:rPr>
              <a:t>证明：	</a:t>
            </a:r>
          </a:p>
          <a:p>
            <a:pPr lvl="1">
              <a:lnSpc>
                <a:spcPct val="150000"/>
              </a:lnSpc>
              <a:buNone/>
            </a:pPr>
            <a:r>
              <a:rPr lang="en-US" altLang="zh-CN" dirty="0" smtClean="0">
                <a:sym typeface="宋体" pitchFamily="2" charset="-122"/>
              </a:rPr>
              <a:t>1. </a:t>
            </a:r>
            <a:r>
              <a:rPr lang="zh-CN" altLang="en-US" dirty="0" smtClean="0">
                <a:sym typeface="宋体" pitchFamily="2" charset="-122"/>
              </a:rPr>
              <a:t>有效性</a:t>
            </a:r>
          </a:p>
          <a:p>
            <a:pPr lvl="2">
              <a:lnSpc>
                <a:spcPct val="150000"/>
              </a:lnSpc>
              <a:buSzPct val="87000"/>
              <a:buFont typeface="Wingdings" pitchFamily="2" charset="2"/>
              <a:buChar char="l"/>
            </a:pPr>
            <a:r>
              <a:rPr lang="zh-CN" altLang="en-US" dirty="0" smtClean="0">
                <a:sym typeface="宋体" pitchFamily="2" charset="-122"/>
              </a:rPr>
              <a:t>有效性实际上是“正确性”</a:t>
            </a:r>
          </a:p>
          <a:p>
            <a:pPr lvl="2">
              <a:lnSpc>
                <a:spcPct val="150000"/>
              </a:lnSpc>
              <a:buSzPct val="87000"/>
              <a:buFont typeface="Wingdings" pitchFamily="2" charset="2"/>
              <a:buChar char="l"/>
            </a:pPr>
            <a:r>
              <a:rPr lang="zh-CN" altLang="en-US" dirty="0" smtClean="0">
                <a:sym typeface="宋体" pitchFamily="2" charset="-122"/>
              </a:rPr>
              <a:t>可由定理</a:t>
            </a:r>
            <a:r>
              <a:rPr lang="en-US" altLang="zh-CN" dirty="0" smtClean="0">
                <a:sym typeface="宋体" pitchFamily="2" charset="-122"/>
              </a:rPr>
              <a:t>6.1</a:t>
            </a:r>
            <a:r>
              <a:rPr lang="zh-CN" altLang="en-US" dirty="0" smtClean="0">
                <a:sym typeface="宋体" pitchFamily="2" charset="-122"/>
              </a:rPr>
              <a:t>得证</a:t>
            </a:r>
            <a:endParaRPr lang="zh-CN" altLang="en-US" dirty="0" smtClean="0">
              <a:sym typeface="Calibri"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6500" name="Rectangle 1027"/>
          <p:cNvSpPr>
            <a:spLocks noGrp="1" noChangeArrowheads="1"/>
          </p:cNvSpPr>
          <p:nvPr>
            <p:ph idx="4294967295"/>
          </p:nvPr>
        </p:nvSpPr>
        <p:spPr>
          <a:xfrm>
            <a:off x="457200" y="1124744"/>
            <a:ext cx="8229600" cy="5069681"/>
          </a:xfrm>
        </p:spPr>
        <p:txBody>
          <a:bodyPr/>
          <a:lstStyle/>
          <a:p>
            <a:pPr marL="400050" lvl="1" indent="0">
              <a:lnSpc>
                <a:spcPct val="150000"/>
              </a:lnSpc>
              <a:buNone/>
            </a:pPr>
            <a:r>
              <a:rPr lang="en-US" altLang="zh-CN" dirty="0" smtClean="0">
                <a:sym typeface="Calibri" pitchFamily="34" charset="0"/>
              </a:rPr>
              <a:t>2. </a:t>
            </a:r>
            <a:r>
              <a:rPr lang="zh-CN" altLang="en-US" dirty="0" smtClean="0">
                <a:sym typeface="Calibri" pitchFamily="34" charset="0"/>
              </a:rPr>
              <a:t>完备性</a:t>
            </a:r>
          </a:p>
          <a:p>
            <a:pPr lvl="2">
              <a:lnSpc>
                <a:spcPct val="150000"/>
              </a:lnSpc>
              <a:buFont typeface="Wingdings" pitchFamily="2" charset="2"/>
              <a:buChar char="l"/>
            </a:pPr>
            <a:r>
              <a:rPr lang="zh-CN" altLang="en-US" dirty="0" smtClean="0">
                <a:sym typeface="Calibri" pitchFamily="34" charset="0"/>
              </a:rPr>
              <a:t> </a:t>
            </a:r>
            <a:r>
              <a:rPr lang="zh-CN" altLang="en-US" dirty="0" smtClean="0">
                <a:sym typeface="宋体" pitchFamily="2" charset="-122"/>
              </a:rPr>
              <a:t>只需证明逆否命题：若函数依赖</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不能由</a:t>
            </a:r>
            <a:r>
              <a:rPr lang="en-US" altLang="zh-CN" i="1" dirty="0" smtClean="0">
                <a:sym typeface="宋体" pitchFamily="2" charset="-122"/>
              </a:rPr>
              <a:t>F</a:t>
            </a:r>
            <a:r>
              <a:rPr lang="zh-CN" altLang="en-US" dirty="0" smtClean="0">
                <a:sym typeface="宋体" pitchFamily="2" charset="-122"/>
              </a:rPr>
              <a:t>从</a:t>
            </a:r>
            <a:r>
              <a:rPr lang="en-US" altLang="zh-CN" dirty="0" smtClean="0">
                <a:sym typeface="宋体" pitchFamily="2" charset="-122"/>
              </a:rPr>
              <a:t>Armstrong</a:t>
            </a:r>
            <a:r>
              <a:rPr lang="zh-CN" altLang="en-US" dirty="0" smtClean="0">
                <a:sym typeface="宋体" pitchFamily="2" charset="-122"/>
              </a:rPr>
              <a:t>公理导出，那么它必然不为</a:t>
            </a:r>
            <a:r>
              <a:rPr lang="en-US" altLang="zh-CN" i="1" dirty="0" smtClean="0">
                <a:sym typeface="宋体" pitchFamily="2" charset="-122"/>
              </a:rPr>
              <a:t>F</a:t>
            </a:r>
            <a:r>
              <a:rPr lang="en-US" altLang="zh-CN" dirty="0" smtClean="0">
                <a:sym typeface="宋体" pitchFamily="2" charset="-122"/>
              </a:rPr>
              <a:t> </a:t>
            </a:r>
            <a:r>
              <a:rPr lang="zh-CN" altLang="en-US" dirty="0" smtClean="0">
                <a:sym typeface="宋体" pitchFamily="2" charset="-122"/>
              </a:rPr>
              <a:t>所蕴</a:t>
            </a:r>
            <a:r>
              <a:rPr lang="zh-CN" altLang="en-US" dirty="0" smtClean="0">
                <a:sym typeface="Calibri" pitchFamily="34" charset="0"/>
              </a:rPr>
              <a:t>涵</a:t>
            </a:r>
            <a:endParaRPr lang="zh-CN" altLang="en-US" dirty="0" smtClean="0">
              <a:sym typeface="宋体" pitchFamily="2" charset="-122"/>
            </a:endParaRPr>
          </a:p>
          <a:p>
            <a:pPr lvl="2">
              <a:lnSpc>
                <a:spcPct val="150000"/>
              </a:lnSpc>
              <a:buFont typeface="Wingdings" pitchFamily="2" charset="2"/>
              <a:buChar char="l"/>
            </a:pPr>
            <a:r>
              <a:rPr lang="zh-CN" altLang="en-US" dirty="0" smtClean="0">
                <a:sym typeface="宋体" pitchFamily="2" charset="-122"/>
              </a:rPr>
              <a:t>   分三步证明：</a:t>
            </a:r>
            <a:endParaRPr lang="en-US" dirty="0" smtClean="0">
              <a:sym typeface="宋体" pitchFamily="2" charset="-122"/>
            </a:endParaRPr>
          </a:p>
          <a:p>
            <a:pPr lvl="3">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dirty="0" smtClean="0">
                <a:sym typeface="Calibri" pitchFamily="34" charset="0"/>
              </a:rPr>
              <a:t> </a:t>
            </a:r>
            <a:r>
              <a:rPr lang="zh-CN" altLang="en-US" dirty="0" smtClean="0">
                <a:sym typeface="Calibri" pitchFamily="34" charset="0"/>
              </a:rPr>
              <a:t>若</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zh-CN" altLang="en-US" dirty="0" smtClean="0">
                <a:sym typeface="Calibri" pitchFamily="34" charset="0"/>
              </a:rPr>
              <a:t>成立，且</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 </a:t>
            </a:r>
          </a:p>
          <a:p>
            <a:pPr marL="1828800" lvl="4" indent="0">
              <a:lnSpc>
                <a:spcPct val="150000"/>
              </a:lnSpc>
              <a:buNone/>
            </a:pPr>
            <a:r>
              <a:rPr lang="zh-CN" altLang="en-US" sz="2200" dirty="0" smtClean="0">
                <a:sym typeface="Calibri" pitchFamily="34" charset="0"/>
              </a:rPr>
              <a:t>证：因为</a:t>
            </a:r>
            <a:r>
              <a:rPr lang="zh-CN" altLang="en-US" sz="2200" i="1" dirty="0" smtClean="0">
                <a:sym typeface="Calibri" pitchFamily="34" charset="0"/>
              </a:rPr>
              <a:t> </a:t>
            </a:r>
            <a:r>
              <a:rPr lang="en-US" altLang="zh-CN" sz="2200" i="1" dirty="0" smtClean="0">
                <a:sym typeface="Calibri" pitchFamily="34" charset="0"/>
              </a:rPr>
              <a:t>V</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，所以有</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V</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a:t>
            </a:r>
            <a:r>
              <a:rPr lang="en-US" altLang="zh-CN" sz="2200" i="1" dirty="0" smtClean="0">
                <a:sym typeface="Calibri" pitchFamily="34" charset="0"/>
              </a:rPr>
              <a:t>X</a:t>
            </a:r>
            <a:r>
              <a:rPr lang="en-US" altLang="zh-CN" sz="2200" dirty="0" smtClean="0">
                <a:sym typeface="Calibri" pitchFamily="34" charset="0"/>
              </a:rPr>
              <a:t> →</a:t>
            </a:r>
            <a:r>
              <a:rPr lang="en-US" altLang="zh-CN" sz="2200" i="1" dirty="0" smtClean="0">
                <a:sym typeface="Calibri" pitchFamily="34" charset="0"/>
              </a:rPr>
              <a:t>V</a:t>
            </a:r>
            <a:r>
              <a:rPr lang="zh-CN" altLang="en-US" sz="2200" dirty="0" smtClean="0">
                <a:sym typeface="Calibri" pitchFamily="34" charset="0"/>
              </a:rPr>
              <a:t>，</a:t>
            </a:r>
            <a:r>
              <a:rPr lang="en-US" altLang="zh-CN" sz="2200" i="1" dirty="0" smtClean="0">
                <a:sym typeface="Calibri" pitchFamily="34" charset="0"/>
              </a:rPr>
              <a:t>V</a:t>
            </a:r>
            <a:r>
              <a:rPr lang="en-US" altLang="zh-CN" sz="2200" dirty="0" smtClean="0">
                <a:sym typeface="Calibri" pitchFamily="34" charset="0"/>
              </a:rPr>
              <a:t>→</a:t>
            </a:r>
            <a:r>
              <a:rPr lang="en-US" altLang="zh-CN" sz="2200" i="1" dirty="0" smtClean="0">
                <a:sym typeface="Calibri" pitchFamily="34" charset="0"/>
              </a:rPr>
              <a:t>W</a:t>
            </a:r>
            <a:r>
              <a:rPr lang="zh-CN" altLang="en-US" sz="2200" dirty="0" smtClean="0">
                <a:sym typeface="Calibri" pitchFamily="34" charset="0"/>
              </a:rPr>
              <a:t>，于是</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W</a:t>
            </a:r>
            <a:r>
              <a:rPr lang="en-US" altLang="zh-CN" sz="2200" dirty="0" smtClean="0">
                <a:sym typeface="Calibri" pitchFamily="34" charset="0"/>
              </a:rPr>
              <a:t> </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所以</a:t>
            </a:r>
            <a:r>
              <a:rPr lang="en-US" altLang="zh-CN" sz="2200" i="1" dirty="0" smtClean="0">
                <a:sym typeface="Calibri" pitchFamily="34" charset="0"/>
              </a:rPr>
              <a:t>W</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 </a:t>
            </a:r>
            <a:r>
              <a:rPr lang="zh-CN" altLang="en-US" sz="2200" dirty="0" smtClean="0">
                <a:sym typeface="Calibri" pitchFamily="34" charset="0"/>
              </a:rPr>
              <a:t>。</a:t>
            </a:r>
            <a:r>
              <a:rPr lang="zh-CN" altLang="en-US" sz="2000" dirty="0" smtClean="0">
                <a:sym typeface="Calibri" pitchFamily="34" charset="0"/>
              </a:rPr>
              <a:t> </a:t>
            </a:r>
          </a:p>
          <a:p>
            <a:pPr lvl="1">
              <a:lnSpc>
                <a:spcPct val="150000"/>
              </a:lnSpc>
            </a:pPr>
            <a:endParaRPr lang="zh-CN" altLang="en-US" dirty="0" smtClean="0">
              <a:sym typeface="宋体" pitchFamily="2" charset="-122"/>
            </a:endParaRPr>
          </a:p>
          <a:p>
            <a:pPr marL="0" indent="0"/>
            <a:endParaRPr lang="zh-CN" altLang="en-US" dirty="0" smtClean="0">
              <a:sym typeface="Calibri"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7524" name="Rectangle 3"/>
          <p:cNvSpPr>
            <a:spLocks noGrp="1" noChangeArrowheads="1"/>
          </p:cNvSpPr>
          <p:nvPr>
            <p:ph idx="4294967295"/>
          </p:nvPr>
        </p:nvSpPr>
        <p:spPr>
          <a:xfrm>
            <a:off x="-36513" y="981075"/>
            <a:ext cx="8928993" cy="5681663"/>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）构造一张二维表</a:t>
            </a:r>
            <a:r>
              <a:rPr lang="en-US" altLang="zh-CN" i="1" dirty="0" smtClean="0">
                <a:sym typeface="Calibri" pitchFamily="34" charset="0"/>
              </a:rPr>
              <a:t>r</a:t>
            </a:r>
            <a:r>
              <a:rPr lang="zh-CN" altLang="en-US" dirty="0" smtClean="0">
                <a:sym typeface="Calibri" pitchFamily="34" charset="0"/>
              </a:rPr>
              <a:t>，它由下列两个元组构成，可以证明</a:t>
            </a:r>
            <a:r>
              <a:rPr lang="en-US" altLang="zh-CN" i="1" dirty="0" smtClean="0">
                <a:sym typeface="Calibri" pitchFamily="34" charset="0"/>
              </a:rPr>
              <a:t>r </a:t>
            </a:r>
            <a:r>
              <a:rPr lang="zh-CN" altLang="en-US" dirty="0" smtClean="0">
                <a:sym typeface="Calibri" pitchFamily="34" charset="0"/>
              </a:rPr>
              <a:t>必是</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的一个关系，即</a:t>
            </a:r>
            <a:r>
              <a:rPr lang="en-US" altLang="zh-CN" i="1" dirty="0" smtClean="0">
                <a:sym typeface="Calibri" pitchFamily="34" charset="0"/>
              </a:rPr>
              <a:t>F</a:t>
            </a:r>
            <a:r>
              <a:rPr lang="zh-CN" altLang="en-US" dirty="0" smtClean="0">
                <a:sym typeface="Calibri" pitchFamily="34" charset="0"/>
              </a:rPr>
              <a:t>中的全部函数依赖在 </a:t>
            </a:r>
            <a:r>
              <a:rPr lang="en-US" altLang="zh-CN" i="1" dirty="0" smtClean="0">
                <a:sym typeface="Calibri" pitchFamily="34" charset="0"/>
              </a:rPr>
              <a:t>r</a:t>
            </a:r>
            <a:r>
              <a:rPr lang="zh-CN" altLang="en-US" dirty="0" smtClean="0">
                <a:sym typeface="Calibri" pitchFamily="34" charset="0"/>
              </a:rPr>
              <a:t>上成立。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11......1  00......0  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11......1  11......1  	</a:t>
            </a:r>
          </a:p>
          <a:p>
            <a:pPr marL="0" indent="0">
              <a:lnSpc>
                <a:spcPct val="150000"/>
              </a:lnSpc>
              <a:spcBef>
                <a:spcPts val="0"/>
              </a:spcBef>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zh-CN" altLang="en-US" sz="2200" dirty="0" smtClean="0">
                <a:sym typeface="宋体" pitchFamily="2" charset="-122"/>
              </a:rPr>
              <a:t>若</a:t>
            </a:r>
            <a:r>
              <a:rPr lang="en-US" altLang="zh-CN" sz="2200" i="1" dirty="0" smtClean="0">
                <a:sym typeface="宋体" pitchFamily="2" charset="-122"/>
              </a:rPr>
              <a:t>r </a:t>
            </a:r>
            <a:r>
              <a:rPr lang="zh-CN" altLang="en-US" sz="2200" dirty="0" smtClean="0">
                <a:sym typeface="宋体" pitchFamily="2" charset="-122"/>
              </a:rPr>
              <a:t>不是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 </a:t>
            </a:r>
            <a:r>
              <a:rPr lang="zh-CN" altLang="en-US" sz="2200" dirty="0" smtClean="0">
                <a:sym typeface="宋体" pitchFamily="2" charset="-122"/>
              </a:rPr>
              <a:t>的关系，则必由于</a:t>
            </a:r>
            <a:r>
              <a:rPr lang="en-US" altLang="zh-CN" sz="2200" i="1" dirty="0" smtClean="0">
                <a:sym typeface="宋体" pitchFamily="2" charset="-122"/>
              </a:rPr>
              <a:t>F</a:t>
            </a:r>
            <a:r>
              <a:rPr lang="zh-CN" altLang="en-US" sz="2200" dirty="0" smtClean="0">
                <a:sym typeface="宋体" pitchFamily="2" charset="-122"/>
              </a:rPr>
              <a:t>中有某一个函数依赖</a:t>
            </a:r>
            <a:r>
              <a:rPr lang="en-US" altLang="zh-CN" sz="2200" i="1" dirty="0" smtClean="0">
                <a:sym typeface="宋体" pitchFamily="2" charset="-122"/>
              </a:rPr>
              <a:t>V</a:t>
            </a:r>
            <a:r>
              <a:rPr lang="en-US" altLang="zh-CN" sz="2200" dirty="0" smtClean="0">
                <a:sym typeface="宋体" pitchFamily="2" charset="-122"/>
              </a:rPr>
              <a:t>→</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在</a:t>
            </a:r>
            <a:r>
              <a:rPr lang="en-US" altLang="zh-CN" sz="2200" i="1" dirty="0" smtClean="0">
                <a:sym typeface="宋体" pitchFamily="2" charset="-122"/>
              </a:rPr>
              <a:t>r</a:t>
            </a:r>
            <a:r>
              <a:rPr lang="zh-CN" altLang="en-US" sz="2200" dirty="0" smtClean="0">
                <a:sym typeface="宋体" pitchFamily="2" charset="-122"/>
              </a:rPr>
              <a:t>上 不成立所致。由</a:t>
            </a:r>
            <a:r>
              <a:rPr lang="en-US" altLang="zh-CN" sz="2200" i="1" dirty="0" smtClean="0">
                <a:sym typeface="宋体" pitchFamily="2" charset="-122"/>
              </a:rPr>
              <a:t>r </a:t>
            </a:r>
            <a:r>
              <a:rPr lang="zh-CN" altLang="en-US" sz="2200" dirty="0" smtClean="0">
                <a:sym typeface="宋体" pitchFamily="2" charset="-122"/>
              </a:rPr>
              <a:t>的构成可知，</a:t>
            </a:r>
            <a:r>
              <a:rPr lang="en-US" altLang="zh-CN" sz="2200" i="1" dirty="0" smtClean="0">
                <a:sym typeface="宋体" pitchFamily="2" charset="-122"/>
              </a:rPr>
              <a:t>V</a:t>
            </a:r>
            <a:r>
              <a:rPr lang="en-US" altLang="zh-CN" sz="2200" dirty="0" smtClean="0">
                <a:sym typeface="宋体" pitchFamily="2" charset="-122"/>
              </a:rPr>
              <a:t> </a:t>
            </a:r>
            <a:r>
              <a:rPr lang="zh-CN" altLang="en-US" sz="2200" dirty="0" smtClean="0">
                <a:sym typeface="宋体" pitchFamily="2" charset="-122"/>
              </a:rPr>
              <a:t>必定是</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的子集，而</a:t>
            </a:r>
            <a:r>
              <a:rPr lang="en-US" altLang="zh-CN" sz="2200" dirty="0" smtClean="0">
                <a:sym typeface="宋体" pitchFamily="2" charset="-122"/>
              </a:rPr>
              <a:t>	</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不是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的子集，可是由第（</a:t>
            </a:r>
            <a:r>
              <a:rPr lang="en-US" altLang="zh-CN" sz="2200" dirty="0" smtClean="0">
                <a:sym typeface="宋体" pitchFamily="2" charset="-122"/>
              </a:rPr>
              <a:t>1</a:t>
            </a:r>
            <a:r>
              <a:rPr lang="zh-CN" altLang="en-US" sz="2200" dirty="0" smtClean="0">
                <a:sym typeface="宋体" pitchFamily="2" charset="-122"/>
              </a:rPr>
              <a:t>）步，</a:t>
            </a:r>
            <a:r>
              <a:rPr lang="en-US" altLang="zh-CN" sz="2200" i="1" dirty="0" smtClean="0">
                <a:sym typeface="宋体" pitchFamily="2" charset="-122"/>
              </a:rPr>
              <a:t>W</a:t>
            </a:r>
            <a:r>
              <a:rPr lang="en-US" altLang="zh-CN" sz="2200" dirty="0" smtClean="0">
                <a:sym typeface="宋体" pitchFamily="2" charset="-122"/>
              </a:rPr>
              <a:t> </a:t>
            </a:r>
            <a:r>
              <a:rPr lang="zh-CN" altLang="en-US" sz="2200" b="0" dirty="0" smtClean="0"/>
              <a:t> ⊆ </a:t>
            </a:r>
            <a:r>
              <a:rPr lang="en-US" altLang="zh-CN" sz="2200" dirty="0" smtClean="0">
                <a:sym typeface="宋体" pitchFamily="2" charset="-122"/>
              </a:rPr>
              <a:t>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zh-CN" altLang="en-US" sz="2200" dirty="0" smtClean="0">
                <a:sym typeface="宋体" pitchFamily="2" charset="-122"/>
              </a:rPr>
              <a:t>，矛盾。</a:t>
            </a:r>
            <a:endParaRPr lang="en-US" altLang="zh-CN" sz="2200" dirty="0" smtClean="0">
              <a:sym typeface="宋体" pitchFamily="2" charset="-122"/>
            </a:endParaRPr>
          </a:p>
          <a:p>
            <a:pPr marL="0" indent="0">
              <a:lnSpc>
                <a:spcPct val="150000"/>
              </a:lnSpc>
              <a:spcBef>
                <a:spcPts val="0"/>
              </a:spcBef>
              <a:buFont typeface="Wingdings" pitchFamily="2" charset="2"/>
              <a:buNone/>
            </a:pPr>
            <a:r>
              <a:rPr lang="en-US" altLang="zh-CN" sz="2200" dirty="0" smtClean="0">
                <a:sym typeface="宋体" pitchFamily="2" charset="-122"/>
              </a:rPr>
              <a:t>	</a:t>
            </a:r>
            <a:r>
              <a:rPr lang="zh-CN" altLang="en-US" sz="2200" dirty="0" smtClean="0">
                <a:sym typeface="宋体" pitchFamily="2" charset="-122"/>
              </a:rPr>
              <a:t>所以</a:t>
            </a:r>
            <a:r>
              <a:rPr lang="en-US" altLang="zh-CN" sz="2200" i="1" dirty="0" smtClean="0">
                <a:sym typeface="宋体" pitchFamily="2" charset="-122"/>
              </a:rPr>
              <a:t>r</a:t>
            </a:r>
            <a:r>
              <a:rPr lang="en-US" altLang="zh-CN" sz="2200" dirty="0" smtClean="0">
                <a:sym typeface="宋体" pitchFamily="2" charset="-122"/>
              </a:rPr>
              <a:t> </a:t>
            </a:r>
            <a:r>
              <a:rPr lang="zh-CN" altLang="en-US" sz="2200" dirty="0" smtClean="0">
                <a:sym typeface="宋体" pitchFamily="2" charset="-122"/>
              </a:rPr>
              <a:t>必是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a:t>
            </a:r>
            <a:r>
              <a:rPr lang="zh-CN" altLang="en-US" sz="2200" dirty="0" smtClean="0">
                <a:sym typeface="宋体" pitchFamily="2" charset="-122"/>
              </a:rPr>
              <a:t>的一个关系。 </a:t>
            </a:r>
          </a:p>
        </p:txBody>
      </p:sp>
      <p:sp>
        <p:nvSpPr>
          <p:cNvPr id="107525" name="AutoShape 4"/>
          <p:cNvSpPr>
            <a:spLocks/>
          </p:cNvSpPr>
          <p:nvPr/>
        </p:nvSpPr>
        <p:spPr bwMode="auto">
          <a:xfrm rot="5400000">
            <a:off x="3174504"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6" name="AutoShape 5"/>
          <p:cNvSpPr>
            <a:spLocks/>
          </p:cNvSpPr>
          <p:nvPr/>
        </p:nvSpPr>
        <p:spPr bwMode="auto">
          <a:xfrm rot="5400000">
            <a:off x="4304928"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8548" name="Rectangle 3"/>
          <p:cNvSpPr>
            <a:spLocks noGrp="1" noChangeArrowheads="1"/>
          </p:cNvSpPr>
          <p:nvPr>
            <p:ph idx="4294967295"/>
          </p:nvPr>
        </p:nvSpPr>
        <p:spPr>
          <a:xfrm>
            <a:off x="251520" y="1124744"/>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不能由</a:t>
            </a:r>
            <a:r>
              <a:rPr lang="en-US" altLang="zh-CN" i="1" dirty="0" smtClean="0">
                <a:sym typeface="Calibri" pitchFamily="34" charset="0"/>
              </a:rPr>
              <a:t>F</a:t>
            </a:r>
            <a:r>
              <a:rPr lang="zh-CN" altLang="en-US" dirty="0" smtClean="0">
                <a:sym typeface="Calibri" pitchFamily="34" charset="0"/>
              </a:rPr>
              <a:t>从</a:t>
            </a:r>
            <a:r>
              <a:rPr lang="en-US" altLang="zh-CN" dirty="0" smtClean="0">
                <a:sym typeface="Calibri" pitchFamily="34" charset="0"/>
              </a:rPr>
              <a:t>Armstrong</a:t>
            </a:r>
            <a:r>
              <a:rPr lang="zh-CN" altLang="en-US" dirty="0" smtClean="0">
                <a:sym typeface="Calibri" pitchFamily="34" charset="0"/>
              </a:rPr>
              <a:t>公理导出，则</a:t>
            </a:r>
            <a:r>
              <a:rPr lang="en-US" altLang="zh-CN" i="1" dirty="0" smtClean="0">
                <a:sym typeface="Calibri" pitchFamily="34" charset="0"/>
              </a:rPr>
              <a:t>Y</a:t>
            </a:r>
            <a:r>
              <a:rPr lang="zh-CN" altLang="en-US" dirty="0" smtClean="0">
                <a:sym typeface="Calibri" pitchFamily="34" charset="0"/>
              </a:rPr>
              <a:t>不是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的子集。（引理</a:t>
            </a:r>
            <a:r>
              <a:rPr lang="en-US" altLang="zh-CN" dirty="0" smtClean="0">
                <a:sym typeface="Calibri" pitchFamily="34" charset="0"/>
              </a:rPr>
              <a:t>6.2</a:t>
            </a:r>
            <a:r>
              <a:rPr lang="zh-CN" altLang="en-US" dirty="0" smtClean="0">
                <a:sym typeface="Calibri" pitchFamily="34" charset="0"/>
              </a:rPr>
              <a:t>）</a:t>
            </a:r>
          </a:p>
          <a:p>
            <a:pPr marL="987425" indent="0">
              <a:lnSpc>
                <a:spcPct val="150000"/>
              </a:lnSpc>
              <a:buFont typeface="Wingdings" pitchFamily="2" charset="2"/>
              <a:buNone/>
            </a:pPr>
            <a:r>
              <a:rPr lang="zh-CN" altLang="en-US" sz="2200" dirty="0" smtClean="0">
                <a:sym typeface="Calibri" pitchFamily="34" charset="0"/>
              </a:rPr>
              <a:t>   因此必有</a:t>
            </a:r>
            <a:r>
              <a:rPr lang="en-US" altLang="zh-CN" sz="2200" i="1" dirty="0" smtClean="0">
                <a:sym typeface="Calibri" pitchFamily="34" charset="0"/>
              </a:rPr>
              <a:t>Y</a:t>
            </a:r>
            <a:r>
              <a:rPr lang="zh-CN" altLang="en-US" sz="2200" dirty="0" smtClean="0">
                <a:sym typeface="Calibri" pitchFamily="34" charset="0"/>
              </a:rPr>
              <a:t>的子集</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满足</a:t>
            </a:r>
            <a:r>
              <a:rPr lang="en-US" altLang="zh-CN" sz="2200" i="1" dirty="0" smtClean="0">
                <a:sym typeface="Calibri" pitchFamily="34" charset="0"/>
              </a:rPr>
              <a:t>Y’</a:t>
            </a:r>
            <a:r>
              <a:rPr lang="en-US" altLang="zh-CN" sz="2200" dirty="0" smtClean="0">
                <a:sym typeface="Symbol" pitchFamily="18" charset="2"/>
              </a:rPr>
              <a: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则</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在</a:t>
            </a:r>
            <a:r>
              <a:rPr lang="en-US" altLang="zh-CN" sz="2200" i="1" dirty="0" smtClean="0">
                <a:sym typeface="Calibri" pitchFamily="34" charset="0"/>
              </a:rPr>
              <a:t>r </a:t>
            </a:r>
            <a:r>
              <a:rPr lang="zh-CN" altLang="en-US" sz="2200" dirty="0" smtClean="0">
                <a:sym typeface="Calibri" pitchFamily="34" charset="0"/>
              </a:rPr>
              <a:t>中不成立，</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即</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必不为</a:t>
            </a:r>
            <a:r>
              <a:rPr lang="en-US" altLang="zh-CN" sz="2200" i="1" dirty="0" smtClean="0">
                <a:sym typeface="Calibri" pitchFamily="34" charset="0"/>
              </a:rPr>
              <a:t>R</a:t>
            </a:r>
            <a:r>
              <a:rPr lang="en-US" altLang="zh-CN" sz="2200" dirty="0" smtClean="0">
                <a:sym typeface="Calibri" pitchFamily="34" charset="0"/>
              </a:rPr>
              <a:t>&lt;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&gt; </a:t>
            </a:r>
            <a:r>
              <a:rPr lang="zh-CN" altLang="en-US" sz="2200" dirty="0" smtClean="0">
                <a:sym typeface="Calibri" pitchFamily="34" charset="0"/>
              </a:rPr>
              <a:t>蕴涵。</a:t>
            </a:r>
            <a:endParaRPr lang="zh-CN" altLang="en-US" dirty="0" smtClean="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9572" name="Rectangle 3"/>
          <p:cNvSpPr>
            <a:spLocks noGrp="1" noChangeArrowheads="1"/>
          </p:cNvSpPr>
          <p:nvPr>
            <p:ph idx="4294967295"/>
          </p:nvPr>
        </p:nvSpPr>
        <p:spPr>
          <a:xfrm>
            <a:off x="457200" y="1268760"/>
            <a:ext cx="8229600" cy="4854575"/>
          </a:xfrm>
        </p:spPr>
        <p:txBody>
          <a:bodyPr/>
          <a:lstStyle/>
          <a:p>
            <a:pPr>
              <a:lnSpc>
                <a:spcPct val="150000"/>
              </a:lnSpc>
            </a:pPr>
            <a:r>
              <a:rPr lang="en-US" altLang="zh-CN" dirty="0" smtClean="0">
                <a:sym typeface="Calibri" pitchFamily="34" charset="0"/>
              </a:rPr>
              <a:t>Armstrong</a:t>
            </a:r>
            <a:r>
              <a:rPr lang="zh-CN" altLang="en-US" dirty="0" smtClean="0">
                <a:sym typeface="Calibri" pitchFamily="34" charset="0"/>
              </a:rPr>
              <a:t>公理的完备性及有效性说明</a:t>
            </a:r>
            <a:r>
              <a:rPr lang="en-US" altLang="zh-CN" dirty="0" smtClean="0">
                <a:sym typeface="Calibri" pitchFamily="34" charset="0"/>
              </a:rPr>
              <a:t>:</a:t>
            </a:r>
            <a:endParaRPr lang="zh-CN" altLang="en-US" dirty="0" smtClean="0">
              <a:sym typeface="Calibri" pitchFamily="34" charset="0"/>
            </a:endParaRPr>
          </a:p>
          <a:p>
            <a:pPr lvl="1">
              <a:lnSpc>
                <a:spcPct val="150000"/>
              </a:lnSpc>
            </a:pPr>
            <a:r>
              <a:rPr lang="en-US" altLang="zh-CN" dirty="0" smtClean="0"/>
              <a:t>“</a:t>
            </a:r>
            <a:r>
              <a:rPr lang="zh-CN" altLang="en-US" dirty="0" smtClean="0">
                <a:sym typeface="Calibri" pitchFamily="34" charset="0"/>
              </a:rPr>
              <a:t>导出</a:t>
            </a:r>
            <a:r>
              <a:rPr lang="zh-CN" altLang="en-US" dirty="0" smtClean="0"/>
              <a:t>”与</a:t>
            </a:r>
            <a:r>
              <a:rPr lang="en-US" altLang="zh-CN" dirty="0" smtClean="0"/>
              <a:t>“</a:t>
            </a:r>
            <a:r>
              <a:rPr lang="zh-CN" altLang="en-US" dirty="0" smtClean="0">
                <a:sym typeface="Calibri" pitchFamily="34" charset="0"/>
              </a:rPr>
              <a:t>蕴涵</a:t>
            </a:r>
            <a:r>
              <a:rPr lang="zh-CN" altLang="en-US" dirty="0" smtClean="0"/>
              <a:t>”</a:t>
            </a:r>
            <a:r>
              <a:rPr lang="zh-CN" altLang="en-US" dirty="0" smtClean="0">
                <a:sym typeface="Calibri" pitchFamily="34" charset="0"/>
              </a:rPr>
              <a:t>是两个完全等价的概念</a:t>
            </a: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所逻辑蕴涵的函数依赖的全体（定义</a:t>
            </a:r>
            <a:r>
              <a:rPr lang="en-US" altLang="zh-CN" dirty="0" smtClean="0">
                <a:sym typeface="Calibri" pitchFamily="34" charset="0"/>
              </a:rPr>
              <a:t>6.12 </a:t>
            </a:r>
            <a:r>
              <a:rPr lang="zh-CN" altLang="en-US" dirty="0" smtClean="0">
                <a:sym typeface="Calibri" pitchFamily="34" charset="0"/>
              </a:rPr>
              <a:t>）</a:t>
            </a:r>
          </a:p>
          <a:p>
            <a:pPr lvl="1">
              <a:lnSpc>
                <a:spcPct val="150000"/>
              </a:lnSpc>
              <a:buFont typeface="Wingdings" pitchFamily="2" charset="2"/>
              <a:buNone/>
            </a:pPr>
            <a:endParaRPr lang="zh-CN" altLang="en-US" dirty="0" smtClean="0">
              <a:sym typeface="Calibri" pitchFamily="34" charset="0"/>
            </a:endParaRP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：可以说成由</a:t>
            </a:r>
            <a:r>
              <a:rPr lang="en-US" altLang="zh-CN" i="1" dirty="0" smtClean="0">
                <a:sym typeface="Calibri" pitchFamily="34" charset="0"/>
              </a:rPr>
              <a:t>F</a:t>
            </a:r>
            <a:r>
              <a:rPr lang="zh-CN" altLang="en-US" dirty="0" smtClean="0">
                <a:sym typeface="Calibri" pitchFamily="34" charset="0"/>
              </a:rPr>
              <a:t>出发借助</a:t>
            </a:r>
            <a:r>
              <a:rPr lang="en-US" altLang="zh-CN" dirty="0" smtClean="0">
                <a:sym typeface="Calibri" pitchFamily="34" charset="0"/>
              </a:rPr>
              <a:t>Armstrong</a:t>
            </a:r>
            <a:r>
              <a:rPr lang="zh-CN" altLang="en-US" dirty="0" smtClean="0">
                <a:sym typeface="Calibri" pitchFamily="34" charset="0"/>
              </a:rPr>
              <a:t>公理导出的函数依赖的集合</a:t>
            </a:r>
            <a:endParaRPr lang="zh-CN" altLang="en-US" dirty="0" smtClean="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itchFamily="34" charset="-122"/>
              </a:rPr>
              <a:t> </a:t>
            </a:r>
            <a:r>
              <a:rPr lang="zh-CN" altLang="en-US" sz="3600" smtClean="0">
                <a:sym typeface="微软雅黑" pitchFamily="34" charset="-122"/>
              </a:rPr>
              <a:t>问题的提出（续）</a:t>
            </a: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en-US" altLang="zh-CN" smtClean="0">
                <a:sym typeface="Calibri" pitchFamily="34" charset="0"/>
              </a:rPr>
              <a:t>[</a:t>
            </a:r>
            <a:r>
              <a:rPr lang="zh-CN" altLang="en-US" smtClean="0">
                <a:sym typeface="Calibri" pitchFamily="34" charset="0"/>
              </a:rPr>
              <a:t>例</a:t>
            </a:r>
            <a:r>
              <a:rPr lang="en-US" altLang="zh-CN" smtClean="0">
                <a:sym typeface="Calibri" pitchFamily="34" charset="0"/>
              </a:rPr>
              <a:t>6.1] </a:t>
            </a:r>
            <a:r>
              <a:rPr lang="zh-CN" altLang="en-US" smtClean="0">
                <a:sym typeface="Calibri" pitchFamily="34" charset="0"/>
              </a:rPr>
              <a:t>建立一个描述学校教务的数据库。</a:t>
            </a:r>
            <a:br>
              <a:rPr lang="zh-CN" altLang="en-US" smtClean="0">
                <a:sym typeface="Calibri" pitchFamily="34" charset="0"/>
              </a:rPr>
            </a:br>
            <a:r>
              <a:rPr lang="zh-CN" altLang="en-US" smtClean="0">
                <a:sym typeface="Calibri" pitchFamily="34" charset="0"/>
              </a:rPr>
              <a:t>涉及的对象包括：	</a:t>
            </a:r>
          </a:p>
          <a:p>
            <a:pPr marL="742950" lvl="1" indent="-285750" algn="l">
              <a:lnSpc>
                <a:spcPct val="150000"/>
              </a:lnSpc>
              <a:buFont typeface="Wingdings" pitchFamily="2" charset="2"/>
              <a:buChar char="n"/>
            </a:pPr>
            <a:r>
              <a:rPr lang="zh-CN" altLang="en-US" smtClean="0">
                <a:sym typeface="Calibri" pitchFamily="34" charset="0"/>
              </a:rPr>
              <a:t>学生的学号（</a:t>
            </a:r>
            <a:r>
              <a:rPr lang="en-US" altLang="zh-CN" smtClean="0">
                <a:sym typeface="Calibri" pitchFamily="34" charset="0"/>
              </a:rPr>
              <a:t>Sno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所在系（</a:t>
            </a:r>
            <a:r>
              <a:rPr lang="en-US" altLang="zh-CN" smtClean="0">
                <a:sym typeface="Calibri" pitchFamily="34" charset="0"/>
              </a:rPr>
              <a:t>Sdept</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系主任姓名（</a:t>
            </a:r>
            <a:r>
              <a:rPr lang="en-US" altLang="zh-CN" smtClean="0">
                <a:sym typeface="Calibri" pitchFamily="34" charset="0"/>
              </a:rPr>
              <a:t>Mname</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课程号（</a:t>
            </a:r>
            <a:r>
              <a:rPr lang="en-US" altLang="zh-CN" smtClean="0">
                <a:sym typeface="Calibri" pitchFamily="34" charset="0"/>
              </a:rPr>
              <a:t>Cno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成绩（</a:t>
            </a:r>
            <a:r>
              <a:rPr lang="en-US" altLang="zh-CN" smtClean="0">
                <a:sym typeface="Calibri" pitchFamily="34" charset="0"/>
              </a:rPr>
              <a:t>Grade</a:t>
            </a:r>
            <a:r>
              <a:rPr lang="zh-CN" altLang="en-US" smtClean="0">
                <a:sym typeface="Calibri" pitchFamily="34" charset="0"/>
              </a:rPr>
              <a:t>）</a:t>
            </a:r>
            <a:endParaRPr lang="zh-CN" altLang="en-US" smtClean="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0596" name="Rectangle 3"/>
          <p:cNvSpPr>
            <a:spLocks noGrp="1" noChangeArrowheads="1"/>
          </p:cNvSpPr>
          <p:nvPr>
            <p:ph idx="4294967295"/>
          </p:nvPr>
        </p:nvSpPr>
        <p:spPr>
          <a:xfrm>
            <a:off x="323850" y="1339850"/>
            <a:ext cx="871220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6.14  </a:t>
            </a:r>
            <a:r>
              <a:rPr lang="zh-CN" altLang="en-US" dirty="0" smtClean="0">
                <a:sym typeface="Calibri" pitchFamily="34" charset="0"/>
              </a:rPr>
              <a:t>如果</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，就说函数依赖集</a:t>
            </a:r>
            <a:r>
              <a:rPr lang="en-US" altLang="zh-CN" i="1" dirty="0" smtClean="0">
                <a:sym typeface="Calibri" pitchFamily="34" charset="0"/>
              </a:rPr>
              <a:t>F</a:t>
            </a:r>
            <a:r>
              <a:rPr lang="zh-CN" altLang="en-US" dirty="0" smtClean="0">
                <a:sym typeface="Calibri" pitchFamily="34" charset="0"/>
              </a:rPr>
              <a:t>覆盖</a:t>
            </a:r>
            <a:r>
              <a:rPr lang="en-US" altLang="zh-CN" i="1" dirty="0" smtClean="0">
                <a:sym typeface="Calibri" pitchFamily="34" charset="0"/>
              </a:rPr>
              <a:t>G</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G</a:t>
            </a:r>
            <a:r>
              <a:rPr lang="zh-CN" altLang="en-US" dirty="0" smtClean="0">
                <a:sym typeface="Calibri" pitchFamily="34" charset="0"/>
              </a:rPr>
              <a:t>的覆盖，或</a:t>
            </a:r>
            <a:r>
              <a:rPr lang="en-US" altLang="zh-CN" i="1" dirty="0" smtClean="0">
                <a:sym typeface="Calibri" pitchFamily="34" charset="0"/>
              </a:rPr>
              <a:t>G</a:t>
            </a:r>
            <a:r>
              <a:rPr lang="zh-CN" altLang="en-US" dirty="0" smtClean="0">
                <a:sym typeface="Calibri" pitchFamily="34" charset="0"/>
              </a:rPr>
              <a:t>是</a:t>
            </a:r>
            <a:r>
              <a:rPr lang="en-US" altLang="zh-CN" i="1" dirty="0" smtClean="0">
                <a:sym typeface="Calibri" pitchFamily="34" charset="0"/>
              </a:rPr>
              <a:t>F</a:t>
            </a:r>
            <a:r>
              <a:rPr lang="zh-CN" altLang="en-US" dirty="0" smtClean="0">
                <a:sym typeface="Calibri" pitchFamily="34" charset="0"/>
              </a:rPr>
              <a:t>的覆盖），或</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a:t>
            </a:r>
            <a:endParaRPr lang="zh-CN" altLang="en-US" dirty="0" smtClean="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headEnd/>
            <a:tailEnd/>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两个函数依赖集等价是指它们的闭包等价</a:t>
            </a:r>
            <a:endParaRPr lang="zh-CN" altLang="en-US" sz="2800" b="1" dirty="0">
              <a:solidFill>
                <a:srgbClr val="000000"/>
              </a:solidFill>
              <a:latin typeface="Times New Roman" pitchFamily="18" charset="0"/>
              <a:ea typeface="黑体" pitchFamily="49" charset="-122"/>
              <a:sym typeface="Times New Roman"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1620" name="Rectangle 1027"/>
          <p:cNvSpPr>
            <a:spLocks noGrp="1" noChangeArrowheads="1"/>
          </p:cNvSpPr>
          <p:nvPr>
            <p:ph idx="4294967295"/>
          </p:nvPr>
        </p:nvSpPr>
        <p:spPr>
          <a:xfrm>
            <a:off x="457200" y="1124744"/>
            <a:ext cx="8229600" cy="4854575"/>
          </a:xfrm>
        </p:spPr>
        <p:txBody>
          <a:bodyPr/>
          <a:lstStyle/>
          <a:p>
            <a:r>
              <a:rPr lang="zh-CN" altLang="en-US" dirty="0" smtClean="0">
                <a:sym typeface="Calibri" pitchFamily="34" charset="0"/>
              </a:rPr>
              <a:t>函数依赖集等价的充要条件</a:t>
            </a:r>
          </a:p>
          <a:p>
            <a:r>
              <a:rPr lang="zh-CN" altLang="en-US" dirty="0" smtClean="0">
                <a:sym typeface="Calibri" pitchFamily="34" charset="0"/>
              </a:rPr>
              <a:t>引理</a:t>
            </a:r>
            <a:r>
              <a:rPr lang="en-US" altLang="zh-CN" dirty="0" smtClean="0">
                <a:sym typeface="Calibri" pitchFamily="34" charset="0"/>
              </a:rPr>
              <a:t>6.3 </a:t>
            </a:r>
            <a:r>
              <a:rPr lang="en-US" altLang="zh-CN" i="1"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 </a:t>
            </a:r>
            <a:r>
              <a:rPr lang="en-US" altLang="zh-CN" i="1" dirty="0" smtClean="0">
                <a:sym typeface="Calibri" pitchFamily="34" charset="0"/>
              </a:rPr>
              <a:t>G</a:t>
            </a:r>
            <a:r>
              <a:rPr lang="en-US" altLang="zh-CN" baseline="30000" dirty="0" smtClean="0">
                <a:sym typeface="Calibri" pitchFamily="34" charset="0"/>
              </a:rPr>
              <a:t>+ </a:t>
            </a:r>
            <a:r>
              <a:rPr lang="zh-CN" altLang="en-US" dirty="0" smtClean="0">
                <a:sym typeface="Calibri" pitchFamily="34" charset="0"/>
              </a:rPr>
              <a:t>的充分必要条件是</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G</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lvl="1"/>
            <a:r>
              <a:rPr lang="zh-CN" altLang="en-US" dirty="0" smtClean="0">
                <a:sym typeface="Calibri" pitchFamily="34" charset="0"/>
              </a:rPr>
              <a:t>证</a:t>
            </a:r>
            <a:r>
              <a:rPr lang="en-US" altLang="zh-CN" dirty="0" smtClean="0">
                <a:sym typeface="Calibri" pitchFamily="34" charset="0"/>
              </a:rPr>
              <a:t>:  </a:t>
            </a:r>
            <a:r>
              <a:rPr lang="zh-CN" altLang="en-US" dirty="0" smtClean="0">
                <a:sym typeface="Calibri" pitchFamily="34" charset="0"/>
              </a:rPr>
              <a:t>必要性显然，只证充分性。</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）若</a:t>
            </a:r>
            <a:r>
              <a:rPr lang="en-US" altLang="zh-CN" i="1" dirty="0" smtClean="0">
                <a:sym typeface="Calibri" pitchFamily="34" charset="0"/>
              </a:rPr>
              <a:t>F</a:t>
            </a:r>
            <a:r>
              <a:rPr lang="en-US" altLang="zh-CN" dirty="0" smtClean="0">
                <a:sym typeface="Symbol" pitchFamily="18" charset="2"/>
              </a:rPr>
              <a:t></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G</a:t>
            </a:r>
            <a:r>
              <a:rPr lang="en-US" altLang="zh-CN" sz="2000" baseline="-6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）任取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则有 </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Symbol" pitchFamily="18" charset="2"/>
              </a:rPr>
              <a:t> </a:t>
            </a:r>
            <a:r>
              <a:rPr lang="en-US" altLang="zh-CN" i="1" dirty="0" smtClean="0">
                <a:sym typeface="Calibri" pitchFamily="34" charset="0"/>
              </a:rPr>
              <a:t>X</a:t>
            </a:r>
            <a:r>
              <a:rPr lang="en-US" altLang="zh-CN" i="1" baseline="-25000" dirty="0" smtClean="0">
                <a:sym typeface="Calibri" pitchFamily="34" charset="0"/>
              </a:rPr>
              <a:t>G</a:t>
            </a:r>
            <a:r>
              <a:rPr lang="en-US" altLang="zh-CN" baseline="-8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 </a:t>
            </a:r>
            <a:endParaRPr lang="en-US" altLang="zh-CN" dirty="0" smtClean="0">
              <a:sym typeface="Calibri" pitchFamily="34" charset="0"/>
            </a:endParaRPr>
          </a:p>
          <a:p>
            <a:pPr marL="914400" lvl="2" indent="0">
              <a:buFont typeface="Arial" pitchFamily="34" charset="0"/>
              <a:buNone/>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i="1" baseline="30000" dirty="0" smtClean="0">
                <a:sym typeface="Calibri" pitchFamily="34" charset="0"/>
              </a:rPr>
              <a:t> </a:t>
            </a:r>
            <a:r>
              <a:rPr lang="en-US" altLang="zh-CN" baseline="30000" dirty="0" smtClean="0">
                <a:sym typeface="Calibri" pitchFamily="34" charset="0"/>
              </a:rPr>
              <a:t>+</a:t>
            </a:r>
            <a:r>
              <a:rPr lang="en-US" altLang="zh-CN" dirty="0" smtClean="0">
                <a:sym typeface="Calibri" pitchFamily="34" charset="0"/>
              </a:rPr>
              <a:t>)</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。即</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）同理可证</a:t>
            </a:r>
            <a:r>
              <a:rPr lang="en-US" altLang="zh-CN" i="1" dirty="0" smtClean="0">
                <a:sym typeface="Calibri" pitchFamily="34" charset="0"/>
              </a:rPr>
              <a:t>G</a:t>
            </a:r>
            <a:r>
              <a:rPr lang="en-US" altLang="zh-CN" dirty="0" smtClean="0">
                <a:sym typeface="Calibri" pitchFamily="34" charset="0"/>
              </a:rPr>
              <a:t> </a:t>
            </a:r>
            <a:r>
              <a:rPr lang="en-US" altLang="zh-CN" baseline="30000" dirty="0" smtClean="0">
                <a:sym typeface="Calibri" pitchFamily="34" charset="0"/>
              </a:rPr>
              <a:t>+</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，所以</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endParaRPr lang="zh-CN" altLang="en-US" dirty="0" smtClean="0">
              <a:sym typeface="Calibri"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headEnd/>
            <a:tailEnd/>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引理</a:t>
            </a:r>
            <a:r>
              <a:rPr lang="en-US" altLang="zh-CN" sz="2800" b="1" dirty="0">
                <a:solidFill>
                  <a:srgbClr val="000000"/>
                </a:solidFill>
                <a:latin typeface="+mn-lt"/>
                <a:sym typeface="Times New Roman" pitchFamily="18" charset="0"/>
              </a:rPr>
              <a:t>6.3</a:t>
            </a:r>
            <a:r>
              <a:rPr lang="zh-CN" altLang="en-US" sz="2800" b="1" dirty="0">
                <a:solidFill>
                  <a:srgbClr val="000000"/>
                </a:solidFill>
                <a:latin typeface="Times New Roman" pitchFamily="18" charset="0"/>
                <a:sym typeface="Times New Roman" pitchFamily="18" charset="0"/>
              </a:rPr>
              <a:t>给出了判断两个函数依赖集等价的可行算法</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headEnd/>
            <a:tailEnd/>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itchFamily="18" charset="0"/>
              </a:rPr>
              <a:t>如何判定</a:t>
            </a:r>
            <a:r>
              <a:rPr lang="en-US" altLang="zh-CN" sz="2800" b="1" i="1" dirty="0">
                <a:solidFill>
                  <a:schemeClr val="accent2"/>
                </a:solidFill>
                <a:latin typeface="+mn-lt"/>
                <a:sym typeface="Times New Roman" pitchFamily="18" charset="0"/>
              </a:rPr>
              <a:t>F</a:t>
            </a:r>
            <a:r>
              <a:rPr lang="en-US" altLang="zh-CN" sz="2800" b="1" dirty="0">
                <a:solidFill>
                  <a:schemeClr val="accent2"/>
                </a:solidFill>
                <a:latin typeface="+mn-lt"/>
                <a:sym typeface="Times New Roman" pitchFamily="18" charset="0"/>
              </a:rPr>
              <a:t> </a:t>
            </a:r>
            <a:r>
              <a:rPr lang="en-US" altLang="zh-CN" sz="2800" dirty="0">
                <a:solidFill>
                  <a:schemeClr val="accent2"/>
                </a:solidFill>
                <a:latin typeface="+mn-lt"/>
                <a:sym typeface="Symbol" pitchFamily="18" charset="2"/>
              </a:rPr>
              <a:t></a:t>
            </a:r>
            <a:r>
              <a:rPr lang="en-US" altLang="zh-CN" sz="2800" b="1" i="1" dirty="0" smtClean="0">
                <a:solidFill>
                  <a:schemeClr val="accent2"/>
                </a:solidFill>
                <a:latin typeface="+mn-lt"/>
                <a:sym typeface="Times New Roman" pitchFamily="18" charset="0"/>
              </a:rPr>
              <a:t>G</a:t>
            </a:r>
            <a:r>
              <a:rPr lang="en-US" altLang="zh-CN" sz="2800" b="1" baseline="50000" dirty="0" smtClean="0">
                <a:solidFill>
                  <a:schemeClr val="accent2"/>
                </a:solidFill>
                <a:latin typeface="+mn-lt"/>
                <a:sym typeface="Times New Roman" pitchFamily="18" charset="0"/>
              </a:rPr>
              <a:t>+</a:t>
            </a:r>
            <a:r>
              <a:rPr lang="zh-CN" altLang="en-US" sz="2800" b="1" dirty="0">
                <a:solidFill>
                  <a:schemeClr val="accent2"/>
                </a:solidFill>
                <a:latin typeface="+mn-lt"/>
                <a:sym typeface="Times New Roman" pitchFamily="18" charset="0"/>
              </a:rPr>
              <a:t>？</a:t>
            </a:r>
            <a:endParaRPr lang="zh-CN" altLang="en-US" sz="3200" b="1" dirty="0">
              <a:solidFill>
                <a:schemeClr val="accent2"/>
              </a:solidFill>
              <a:latin typeface="+mn-lt"/>
              <a:sym typeface="Times New Roman" pitchFamily="18" charset="0"/>
            </a:endParaRPr>
          </a:p>
          <a:p>
            <a:pPr>
              <a:buClr>
                <a:schemeClr val="accent1"/>
              </a:buClr>
              <a:buSzPct val="90000"/>
              <a:buFont typeface="Monotype Sorts" pitchFamily="2" charset="2"/>
              <a:buNone/>
            </a:pPr>
            <a:r>
              <a:rPr lang="zh-CN" altLang="en-US" sz="2800" b="1" dirty="0" smtClean="0">
                <a:solidFill>
                  <a:srgbClr val="000000"/>
                </a:solidFill>
                <a:latin typeface="+mn-lt"/>
                <a:sym typeface="Times New Roman" pitchFamily="18" charset="0"/>
              </a:rPr>
              <a:t>只需逐一</a:t>
            </a:r>
            <a:r>
              <a:rPr lang="zh-CN" altLang="en-US" sz="2800" b="1" dirty="0">
                <a:solidFill>
                  <a:srgbClr val="000000"/>
                </a:solidFill>
                <a:latin typeface="+mn-lt"/>
                <a:sym typeface="Times New Roman" pitchFamily="18" charset="0"/>
              </a:rPr>
              <a:t>对</a:t>
            </a:r>
            <a:r>
              <a:rPr lang="en-US" altLang="zh-CN" sz="2800" b="1" i="1" dirty="0">
                <a:solidFill>
                  <a:srgbClr val="000000"/>
                </a:solidFill>
                <a:latin typeface="+mn-lt"/>
                <a:sym typeface="Times New Roman" pitchFamily="18" charset="0"/>
              </a:rPr>
              <a:t>F</a:t>
            </a:r>
            <a:r>
              <a:rPr lang="zh-CN" altLang="en-US" sz="2800" b="1" dirty="0">
                <a:solidFill>
                  <a:srgbClr val="000000"/>
                </a:solidFill>
                <a:latin typeface="+mn-lt"/>
                <a:sym typeface="Times New Roman" pitchFamily="18" charset="0"/>
              </a:rPr>
              <a:t>中的函数依赖</a:t>
            </a:r>
            <a:r>
              <a:rPr lang="en-US" altLang="zh-CN" sz="2800" b="1" i="1" dirty="0">
                <a:solidFill>
                  <a:srgbClr val="000000"/>
                </a:solidFill>
                <a:latin typeface="+mn-lt"/>
                <a:sym typeface="Times New Roman" pitchFamily="18" charset="0"/>
              </a:rPr>
              <a:t>X</a:t>
            </a:r>
            <a:r>
              <a:rPr lang="en-US" altLang="zh-CN" sz="2800" b="1" dirty="0">
                <a:solidFill>
                  <a:srgbClr val="000000"/>
                </a:solidFill>
                <a:latin typeface="+mn-lt"/>
                <a:sym typeface="Times New Roman" pitchFamily="18" charset="0"/>
              </a:rPr>
              <a:t>→</a:t>
            </a:r>
            <a:r>
              <a:rPr lang="en-US" altLang="zh-CN" sz="2800" b="1" i="1" dirty="0" smtClean="0">
                <a:solidFill>
                  <a:srgbClr val="000000"/>
                </a:solidFill>
                <a:latin typeface="+mn-lt"/>
                <a:sym typeface="Times New Roman" pitchFamily="18" charset="0"/>
              </a:rPr>
              <a:t>Y</a:t>
            </a:r>
            <a:r>
              <a:rPr lang="zh-CN" altLang="en-US" sz="2800" b="1" dirty="0" smtClean="0">
                <a:solidFill>
                  <a:srgbClr val="000000"/>
                </a:solidFill>
                <a:latin typeface="+mn-lt"/>
                <a:sym typeface="Times New Roman" pitchFamily="18" charset="0"/>
              </a:rPr>
              <a:t>考察</a:t>
            </a:r>
            <a:r>
              <a:rPr lang="zh-CN" altLang="en-US" sz="2800" b="1" i="1" dirty="0" smtClean="0">
                <a:solidFill>
                  <a:srgbClr val="000000"/>
                </a:solidFill>
                <a:latin typeface="+mn-lt"/>
                <a:sym typeface="Times New Roman" pitchFamily="18" charset="0"/>
              </a:rPr>
              <a:t> </a:t>
            </a:r>
            <a:r>
              <a:rPr lang="en-US" altLang="zh-CN" sz="2800" b="1" i="1" dirty="0">
                <a:solidFill>
                  <a:srgbClr val="000000"/>
                </a:solidFill>
                <a:latin typeface="+mn-lt"/>
                <a:sym typeface="Times New Roman" pitchFamily="18" charset="0"/>
              </a:rPr>
              <a:t>Y</a:t>
            </a:r>
            <a:r>
              <a:rPr lang="en-US" altLang="zh-CN" sz="2800" b="1" dirty="0">
                <a:solidFill>
                  <a:srgbClr val="000000"/>
                </a:solidFill>
                <a:latin typeface="+mn-lt"/>
                <a:sym typeface="Times New Roman" pitchFamily="18" charset="0"/>
              </a:rPr>
              <a:t> </a:t>
            </a:r>
            <a:r>
              <a:rPr lang="zh-CN" altLang="en-US" sz="2800" b="1" dirty="0">
                <a:solidFill>
                  <a:srgbClr val="000000"/>
                </a:solidFill>
                <a:latin typeface="+mn-lt"/>
                <a:sym typeface="Times New Roman" pitchFamily="18" charset="0"/>
              </a:rPr>
              <a:t>是否属于</a:t>
            </a:r>
            <a:r>
              <a:rPr lang="en-US" altLang="zh-CN" sz="2800" b="1" i="1" dirty="0">
                <a:solidFill>
                  <a:srgbClr val="000000"/>
                </a:solidFill>
                <a:latin typeface="+mn-lt"/>
                <a:sym typeface="Times New Roman" pitchFamily="18" charset="0"/>
              </a:rPr>
              <a:t>X</a:t>
            </a:r>
            <a:r>
              <a:rPr lang="en-US" altLang="zh-CN" sz="2800" b="1" baseline="-12000" dirty="0">
                <a:solidFill>
                  <a:srgbClr val="000000"/>
                </a:solidFill>
                <a:latin typeface="+mn-lt"/>
                <a:sym typeface="Times New Roman" pitchFamily="18" charset="0"/>
              </a:rPr>
              <a:t>G</a:t>
            </a:r>
            <a:r>
              <a:rPr lang="en-US" altLang="zh-CN" sz="2800" b="1" baseline="-4000" dirty="0">
                <a:solidFill>
                  <a:srgbClr val="000000"/>
                </a:solidFill>
                <a:latin typeface="+mn-lt"/>
                <a:sym typeface="Times New Roman" pitchFamily="18" charset="0"/>
              </a:rPr>
              <a:t>+</a:t>
            </a:r>
            <a:r>
              <a:rPr lang="en-US" altLang="zh-CN" sz="2800" b="1" baseline="50000" dirty="0">
                <a:solidFill>
                  <a:srgbClr val="000000"/>
                </a:solidFill>
                <a:latin typeface="+mn-lt"/>
                <a:sym typeface="Times New Roman" pitchFamily="18" charset="0"/>
              </a:rPr>
              <a:t>+</a:t>
            </a:r>
            <a:r>
              <a:rPr lang="en-US" altLang="zh-CN" sz="2800" b="1" dirty="0">
                <a:solidFill>
                  <a:srgbClr val="000000"/>
                </a:solidFill>
                <a:latin typeface="+mn-lt"/>
                <a:sym typeface="Times New Roman" pitchFamily="18" charset="0"/>
              </a:rPr>
              <a:t> </a:t>
            </a:r>
            <a:endParaRPr lang="en-US" altLang="zh-CN" sz="2800" b="1" dirty="0">
              <a:solidFill>
                <a:srgbClr val="000000"/>
              </a:solidFill>
              <a:latin typeface="+mn-lt"/>
              <a:ea typeface="黑体" pitchFamily="49" charset="-122"/>
              <a:sym typeface="Times New Roman"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3668" name="Rectangle 3"/>
          <p:cNvSpPr>
            <a:spLocks noGrp="1" noChangeArrowheads="1"/>
          </p:cNvSpPr>
          <p:nvPr>
            <p:ph idx="4294967295"/>
          </p:nvPr>
        </p:nvSpPr>
        <p:spPr>
          <a:xfrm>
            <a:off x="457200" y="981075"/>
            <a:ext cx="8229600" cy="4854575"/>
          </a:xfrm>
        </p:spPr>
        <p:txBody>
          <a:bodyPr/>
          <a:lstStyle/>
          <a:p>
            <a:pPr>
              <a:lnSpc>
                <a:spcPct val="120000"/>
              </a:lnSpc>
            </a:pPr>
            <a:r>
              <a:rPr lang="zh-CN" altLang="en-US" dirty="0" smtClean="0">
                <a:sym typeface="Calibri" pitchFamily="34" charset="0"/>
              </a:rPr>
              <a:t>定义</a:t>
            </a:r>
            <a:r>
              <a:rPr lang="en-US" altLang="zh-CN" dirty="0" smtClean="0">
                <a:sym typeface="Calibri" pitchFamily="34" charset="0"/>
              </a:rPr>
              <a:t>6.15  </a:t>
            </a:r>
            <a:r>
              <a:rPr lang="zh-CN" altLang="en-US" dirty="0" smtClean="0">
                <a:sym typeface="Calibri" pitchFamily="34" charset="0"/>
              </a:rPr>
              <a:t>如果函数依赖集</a:t>
            </a:r>
            <a:r>
              <a:rPr lang="en-US" altLang="zh-CN" i="1" dirty="0" smtClean="0">
                <a:sym typeface="Calibri" pitchFamily="34" charset="0"/>
              </a:rPr>
              <a:t>F</a:t>
            </a:r>
            <a:r>
              <a:rPr lang="zh-CN" altLang="en-US" dirty="0" smtClean="0">
                <a:sym typeface="Calibri" pitchFamily="34" charset="0"/>
              </a:rPr>
              <a:t>满足下列条件，则称</a:t>
            </a:r>
            <a:r>
              <a:rPr lang="en-US" altLang="zh-CN" i="1" dirty="0" smtClean="0">
                <a:sym typeface="Calibri" pitchFamily="34" charset="0"/>
              </a:rPr>
              <a:t>F</a:t>
            </a:r>
            <a:r>
              <a:rPr lang="zh-CN" altLang="en-US" dirty="0" smtClean="0">
                <a:sym typeface="Calibri" pitchFamily="34" charset="0"/>
              </a:rPr>
              <a:t>为一个极小函数依赖集，亦称为最小依赖集或最小覆盖。</a:t>
            </a:r>
          </a:p>
          <a:p>
            <a:pPr marL="457200" lvl="1" indent="0">
              <a:lnSpc>
                <a:spcPct val="120000"/>
              </a:lnSpc>
              <a:buFont typeface="Wingdings" pitchFamily="2" charset="2"/>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中任一函数依赖的右部仅含有一个属性。</a:t>
            </a:r>
          </a:p>
          <a:p>
            <a:pPr marL="457200" lvl="1" indent="0">
              <a:lnSpc>
                <a:spcPct val="12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 </a:t>
            </a:r>
            <a:r>
              <a:rPr lang="zh-CN" altLang="en-US" dirty="0" smtClean="0">
                <a:sym typeface="Calibri" pitchFamily="34" charset="0"/>
              </a:rPr>
              <a:t>使得</a:t>
            </a:r>
            <a:r>
              <a:rPr lang="en-US" altLang="zh-CN" i="1" dirty="0" smtClean="0">
                <a:sym typeface="Calibri" pitchFamily="34" charset="0"/>
              </a:rPr>
              <a:t>F</a:t>
            </a:r>
            <a:r>
              <a:rPr lang="zh-CN" altLang="en-US" dirty="0" smtClean="0">
                <a:sym typeface="Calibri" pitchFamily="34" charset="0"/>
              </a:rPr>
              <a:t>与</a:t>
            </a:r>
          </a:p>
          <a:p>
            <a:pPr marL="457200" lvl="1" indent="0">
              <a:lnSpc>
                <a:spcPct val="12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等价。</a:t>
            </a:r>
          </a:p>
          <a:p>
            <a:pPr marL="457200" lvl="1" indent="0">
              <a:lnSpc>
                <a:spcPct val="120000"/>
              </a:lnSpc>
              <a:buFont typeface="Wingdings" pitchFamily="2" charset="2"/>
              <a:buNone/>
            </a:pPr>
            <a:r>
              <a:rPr lang="zh-CN" altLang="en-US" dirty="0" smtClean="0">
                <a:sym typeface="Calibri" pitchFamily="34" charset="0"/>
              </a:rPr>
              <a:t> （</a:t>
            </a:r>
            <a:r>
              <a:rPr lang="en-US" altLang="zh-CN" dirty="0" smtClean="0">
                <a:sym typeface="Calibri" pitchFamily="34" charset="0"/>
              </a:rPr>
              <a:t>3</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a:t>
            </a:r>
            <a:r>
              <a:rPr lang="zh-CN" altLang="en-US"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有真</a:t>
            </a:r>
          </a:p>
          <a:p>
            <a:pPr marL="457200" lvl="1" indent="0">
              <a:lnSpc>
                <a:spcPct val="120000"/>
              </a:lnSpc>
              <a:buFont typeface="Wingdings" pitchFamily="2" charset="2"/>
              <a:buNone/>
            </a:pPr>
            <a:r>
              <a:rPr lang="zh-CN" altLang="en-US" dirty="0" smtClean="0">
                <a:sym typeface="Calibri" pitchFamily="34" charset="0"/>
              </a:rPr>
              <a:t>         子集</a:t>
            </a:r>
            <a:r>
              <a:rPr lang="en-US" altLang="zh-CN" i="1" dirty="0" smtClean="0">
                <a:sym typeface="Calibri" pitchFamily="34" charset="0"/>
              </a:rPr>
              <a:t>Z</a:t>
            </a:r>
            <a:r>
              <a:rPr lang="zh-CN" altLang="en-US" dirty="0" smtClean="0">
                <a:sym typeface="Calibri" pitchFamily="34" charset="0"/>
              </a:rPr>
              <a:t>使得</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F</a:t>
            </a:r>
            <a:r>
              <a:rPr lang="zh-CN" altLang="en-US" dirty="0" smtClean="0">
                <a:sym typeface="Calibri" pitchFamily="34" charset="0"/>
              </a:rPr>
              <a:t>等价。 </a:t>
            </a:r>
            <a:endParaRPr lang="zh-CN" altLang="en-US" dirty="0" smtClean="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itchFamily="18" charset="0"/>
              </a:rPr>
              <a:t>即</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中的函数依赖均不能由</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中各函数依赖左部均为最小属性</a:t>
            </a:r>
            <a:r>
              <a:rPr lang="zh-CN" altLang="en-US" sz="2400" b="1" dirty="0" smtClean="0">
                <a:solidFill>
                  <a:srgbClr val="000000"/>
                </a:solidFill>
                <a:latin typeface="+mn-lt"/>
                <a:sym typeface="Times New Roman" pitchFamily="18" charset="0"/>
              </a:rPr>
              <a:t>集</a:t>
            </a:r>
            <a:r>
              <a:rPr lang="zh-CN" altLang="en-US" sz="2400" b="1" dirty="0">
                <a:solidFill>
                  <a:srgbClr val="000000"/>
                </a:solidFill>
                <a:latin typeface="+mn-lt"/>
                <a:sym typeface="Times New Roman" pitchFamily="18" charset="0"/>
              </a:rPr>
              <a:t>（</a:t>
            </a:r>
            <a:r>
              <a:rPr lang="zh-CN" altLang="en-US" sz="2400" b="1" dirty="0" smtClean="0">
                <a:solidFill>
                  <a:srgbClr val="000000"/>
                </a:solidFill>
                <a:latin typeface="+mn-lt"/>
                <a:sym typeface="Times New Roman" pitchFamily="18" charset="0"/>
              </a:rPr>
              <a:t>不</a:t>
            </a:r>
            <a:r>
              <a:rPr lang="zh-CN" altLang="en-US" sz="2400" b="1" dirty="0">
                <a:solidFill>
                  <a:srgbClr val="000000"/>
                </a:solidFill>
                <a:latin typeface="+mn-lt"/>
                <a:sym typeface="Times New Roman" pitchFamily="18" charset="0"/>
              </a:rPr>
              <a:t>存在冗余</a:t>
            </a:r>
            <a:r>
              <a:rPr lang="zh-CN" altLang="en-US" sz="2400" b="1" dirty="0" smtClean="0">
                <a:solidFill>
                  <a:srgbClr val="000000"/>
                </a:solidFill>
                <a:latin typeface="+mn-lt"/>
                <a:sym typeface="Times New Roman" pitchFamily="18" charset="0"/>
              </a:rPr>
              <a:t>属性）</a:t>
            </a:r>
            <a:endParaRPr lang="zh-CN" altLang="en-US" sz="2400" b="1" dirty="0">
              <a:solidFill>
                <a:srgbClr val="000000"/>
              </a:solidFill>
              <a:latin typeface="+mn-lt"/>
              <a:sym typeface="Times New Roman"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4692" name="Rectangle 3"/>
          <p:cNvSpPr>
            <a:spLocks noGrp="1" noChangeArrowheads="1"/>
          </p:cNvSpPr>
          <p:nvPr>
            <p:ph idx="4294967295"/>
          </p:nvPr>
        </p:nvSpPr>
        <p:spPr>
          <a:xfrm>
            <a:off x="285720" y="977900"/>
            <a:ext cx="8609013" cy="5880100"/>
          </a:xfrm>
        </p:spPr>
        <p:txBody>
          <a:bodyPr/>
          <a:lstStyle/>
          <a:p>
            <a:pPr>
              <a:lnSpc>
                <a:spcPct val="110000"/>
              </a:lnSpc>
              <a:spcBef>
                <a:spcPct val="0"/>
              </a:spcBef>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6.12] </a:t>
            </a:r>
            <a:r>
              <a:rPr lang="zh-CN" altLang="en-US" dirty="0" smtClean="0">
                <a:sym typeface="Calibri" pitchFamily="34" charset="0"/>
              </a:rPr>
              <a:t>考察</a:t>
            </a:r>
            <a:r>
              <a:rPr lang="en-US" altLang="zh-CN" dirty="0" smtClean="0">
                <a:sym typeface="Calibri" pitchFamily="34" charset="0"/>
              </a:rPr>
              <a:t>6.1</a:t>
            </a:r>
            <a:r>
              <a:rPr lang="zh-CN" altLang="en-US" dirty="0" smtClean="0">
                <a:sym typeface="Calibri" pitchFamily="34" charset="0"/>
              </a:rPr>
              <a:t>节中的关系模式</a:t>
            </a:r>
            <a:r>
              <a:rPr lang="en-US" altLang="zh-CN" i="1" dirty="0" smtClean="0">
                <a:sym typeface="Calibri" pitchFamily="34" charset="0"/>
              </a:rPr>
              <a:t>S</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U</a:t>
            </a:r>
            <a:r>
              <a:rPr lang="en-US" altLang="zh-CN" sz="2400" dirty="0" smtClean="0">
                <a:sym typeface="Calibri" pitchFamily="34" charset="0"/>
              </a:rPr>
              <a:t>={S</a:t>
            </a:r>
            <a:r>
              <a:rPr lang="zh-CN" altLang="en-US" sz="2400" dirty="0" smtClean="0">
                <a:sym typeface="Calibri" pitchFamily="34" charset="0"/>
              </a:rPr>
              <a:t>no, </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C</a:t>
            </a:r>
            <a:r>
              <a:rPr lang="zh-CN" altLang="en-US" sz="2400" dirty="0" smtClean="0">
                <a:sym typeface="Calibri" pitchFamily="34" charset="0"/>
              </a:rPr>
              <a:t>no, </a:t>
            </a:r>
            <a:r>
              <a:rPr lang="en-US" altLang="zh-CN" sz="2400" dirty="0" smtClean="0">
                <a:sym typeface="Calibri" pitchFamily="34" charset="0"/>
              </a:rPr>
              <a:t>G</a:t>
            </a:r>
            <a:r>
              <a:rPr lang="zh-CN" altLang="en-US" sz="2400" dirty="0" smtClean="0">
                <a:sym typeface="Calibri" pitchFamily="34" charset="0"/>
              </a:rPr>
              <a:t>rade</a:t>
            </a:r>
            <a:r>
              <a:rPr lang="en-US" altLang="zh-CN" sz="2400" dirty="0" smtClean="0">
                <a:sym typeface="Calibri" pitchFamily="34" charset="0"/>
              </a:rPr>
              <a:t>}</a:t>
            </a:r>
            <a:r>
              <a:rPr lang="zh-CN" altLang="en-US" sz="2400" dirty="0" smtClean="0">
                <a:sym typeface="Calibri" pitchFamily="34" charset="0"/>
              </a:rPr>
              <a:t>，</a:t>
            </a:r>
          </a:p>
          <a:p>
            <a:pPr>
              <a:lnSpc>
                <a:spcPct val="110000"/>
              </a:lnSpc>
              <a:spcBef>
                <a:spcPct val="0"/>
              </a:spcBef>
              <a:buFont typeface="Wingdings" pitchFamily="2" charset="2"/>
              <a:buNone/>
            </a:pPr>
            <a:r>
              <a:rPr lang="en-US" altLang="zh-CN" sz="2400" dirty="0" smtClean="0">
                <a:sym typeface="Calibri" pitchFamily="34" charset="0"/>
              </a:rPr>
              <a:t>         </a:t>
            </a:r>
            <a:r>
              <a:rPr lang="en-US" altLang="zh-CN" sz="2400" i="1" dirty="0" smtClean="0">
                <a:sym typeface="Calibri" pitchFamily="34" charset="0"/>
              </a:rPr>
              <a:t>F</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a:t>
            </a:r>
            <a:r>
              <a:rPr lang="zh-CN" altLang="en-US" sz="2400" dirty="0" smtClean="0">
                <a:sym typeface="Calibri" pitchFamily="34" charset="0"/>
              </a:rPr>
              <a:t>→</a:t>
            </a:r>
            <a:r>
              <a:rPr lang="en-US" altLang="zh-CN" sz="2400" dirty="0" smtClean="0">
                <a:sym typeface="Calibri" pitchFamily="34" charset="0"/>
              </a:rPr>
              <a:t>Gr</a:t>
            </a:r>
            <a:r>
              <a:rPr lang="zh-CN" altLang="en-US" sz="2400" dirty="0" smtClean="0">
                <a:sym typeface="Calibri" pitchFamily="34" charset="0"/>
              </a:rPr>
              <a:t>ade</a:t>
            </a:r>
            <a:r>
              <a:rPr lang="en-US" altLang="zh-CN" sz="2400" dirty="0" smtClean="0">
                <a:sym typeface="Calibri" pitchFamily="34" charset="0"/>
              </a:rPr>
              <a:t>} </a:t>
            </a:r>
            <a:r>
              <a:rPr lang="zh-CN" altLang="en-US" sz="2400" dirty="0" smtClean="0">
                <a:sym typeface="Calibri" pitchFamily="34" charset="0"/>
              </a:rPr>
              <a:t>         </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F</a:t>
            </a:r>
            <a:r>
              <a:rPr lang="zh-CN" altLang="en-US" sz="2400" dirty="0" smtClean="0">
                <a:sym typeface="Calibri" pitchFamily="34" charset="0"/>
              </a:rPr>
              <a:t>是最小覆盖</a:t>
            </a:r>
            <a:endParaRPr lang="en-US" dirty="0" smtClean="0">
              <a:sym typeface="Calibri" pitchFamily="34" charset="0"/>
            </a:endParaRPr>
          </a:p>
          <a:p>
            <a:pPr>
              <a:lnSpc>
                <a:spcPct val="110000"/>
              </a:lnSpc>
              <a:spcBef>
                <a:spcPct val="0"/>
              </a:spcBef>
              <a:buNone/>
            </a:pPr>
            <a:r>
              <a:rPr lang="en-US" altLang="zh-CN" sz="2400"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a:t>
            </a:r>
            <a:endParaRPr lang="en-US" altLang="zh-CN" sz="2400" dirty="0" smtClean="0">
              <a:sym typeface="Calibri" pitchFamily="34" charset="0"/>
            </a:endParaRPr>
          </a:p>
          <a:p>
            <a:pPr>
              <a:lnSpc>
                <a:spcPct val="110000"/>
              </a:lnSpc>
              <a:spcBef>
                <a:spcPct val="0"/>
              </a:spcBef>
              <a:buFont typeface="Wingdings" pitchFamily="2" charset="2"/>
              <a:buNone/>
            </a:pP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)→G</a:t>
            </a:r>
            <a:r>
              <a:rPr lang="zh-CN" altLang="en-US" sz="2400" dirty="0" smtClean="0">
                <a:sym typeface="Calibri" pitchFamily="34" charset="0"/>
              </a:rPr>
              <a:t>rade, </a:t>
            </a:r>
            <a:r>
              <a:rPr lang="en-US" altLang="zh-CN" sz="2400" dirty="0" smtClean="0">
                <a:sym typeface="Calibri" pitchFamily="34" charset="0"/>
              </a:rPr>
              <a:t>(</a:t>
            </a:r>
            <a:r>
              <a:rPr lang="en-US" altLang="zh-CN" sz="2400" dirty="0" err="1" smtClean="0">
                <a:sym typeface="Calibri" pitchFamily="34" charset="0"/>
              </a:rPr>
              <a:t>Sn</a:t>
            </a:r>
            <a:r>
              <a:rPr lang="zh-CN" altLang="en-US" sz="2400" dirty="0" smtClean="0">
                <a:sym typeface="Calibri" pitchFamily="34" charset="0"/>
              </a:rPr>
              <a:t>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a:t>
            </a:r>
            <a:endParaRPr lang="en-US" altLang="zh-CN" dirty="0" smtClean="0">
              <a:sym typeface="Calibri" pitchFamily="34" charset="0"/>
            </a:endParaRPr>
          </a:p>
          <a:p>
            <a:pPr>
              <a:lnSpc>
                <a:spcPct val="110000"/>
              </a:lnSpc>
              <a:spcBef>
                <a:spcPct val="0"/>
              </a:spcBef>
              <a:buFont typeface="Wingdings" pitchFamily="2" charset="2"/>
              <a:buNone/>
            </a:pPr>
            <a:r>
              <a:rPr lang="en-US" altLang="zh-CN"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'不是最小覆盖</a:t>
            </a:r>
          </a:p>
          <a:p>
            <a:pPr lvl="2">
              <a:lnSpc>
                <a:spcPct val="110000"/>
              </a:lnSpc>
              <a:spcBef>
                <a:spcPct val="0"/>
              </a:spcBef>
              <a:buFont typeface="Wingdings" pitchFamily="2" charset="2"/>
              <a:buChar char="n"/>
            </a:pPr>
            <a:r>
              <a:rPr lang="zh-CN" altLang="en-US" sz="2400" dirty="0" smtClean="0">
                <a:sym typeface="Calibri" pitchFamily="34" charset="0"/>
              </a:rPr>
              <a:t>因为：</a:t>
            </a: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a:t>
            </a:r>
            <a:r>
              <a:rPr lang="en-US" altLang="zh-CN" sz="2400" dirty="0" smtClean="0">
                <a:sym typeface="Calibri" pitchFamily="34" charset="0"/>
              </a:rPr>
              <a:t>}  </a:t>
            </a:r>
            <a:r>
              <a:rPr lang="zh-CN" altLang="en-US" sz="2400" dirty="0" smtClean="0">
                <a:sym typeface="Calibri" pitchFamily="34" charset="0"/>
              </a:rPr>
              <a:t>与 </a:t>
            </a:r>
            <a:r>
              <a:rPr lang="en-US" altLang="zh-CN" sz="2400" i="1" dirty="0" smtClean="0">
                <a:sym typeface="Calibri" pitchFamily="34" charset="0"/>
              </a:rPr>
              <a:t>F </a:t>
            </a:r>
            <a:r>
              <a:rPr lang="zh-CN" altLang="en-US" sz="2400" dirty="0" smtClean="0">
                <a:sym typeface="Calibri" pitchFamily="34" charset="0"/>
              </a:rPr>
              <a:t>'等价</a:t>
            </a:r>
          </a:p>
          <a:p>
            <a:pPr lvl="2">
              <a:lnSpc>
                <a:spcPct val="110000"/>
              </a:lnSpc>
              <a:spcBef>
                <a:spcPct val="0"/>
              </a:spcBef>
              <a:buFont typeface="Wingdings" pitchFamily="2" charset="2"/>
              <a:buChar char="n"/>
            </a:pP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 </a:t>
            </a:r>
            <a:r>
              <a:rPr lang="zh-CN" altLang="en-US" sz="2400" dirty="0" smtClean="0">
                <a:sym typeface="Calibri" pitchFamily="34" charset="0"/>
              </a:rPr>
              <a:t>也与</a:t>
            </a:r>
            <a:r>
              <a:rPr lang="en-US" altLang="zh-CN" sz="2400" i="1" dirty="0" smtClean="0">
                <a:sym typeface="Calibri" pitchFamily="34" charset="0"/>
              </a:rPr>
              <a:t>F </a:t>
            </a:r>
            <a:r>
              <a:rPr lang="zh-CN" altLang="en-US" sz="2400" dirty="0" smtClean="0">
                <a:sym typeface="Calibri" pitchFamily="34" charset="0"/>
              </a:rPr>
              <a:t>'等价</a:t>
            </a:r>
            <a:endParaRPr lang="en-US" sz="2400" dirty="0" smtClean="0">
              <a:sym typeface="Calibri" pitchFamily="34" charset="0"/>
            </a:endParaRPr>
          </a:p>
          <a:p>
            <a:pPr lvl="1">
              <a:lnSpc>
                <a:spcPct val="110000"/>
              </a:lnSpc>
              <a:spcBef>
                <a:spcPct val="0"/>
              </a:spcBef>
            </a:pPr>
            <a:endParaRPr lang="zh-CN" altLang="en-US" dirty="0" smtClean="0">
              <a:latin typeface="宋体" pitchFamily="2" charset="-122"/>
              <a:sym typeface="宋体" pitchFamily="2" charset="-122"/>
            </a:endParaRPr>
          </a:p>
          <a:p>
            <a:pPr>
              <a:lnSpc>
                <a:spcPct val="110000"/>
              </a:lnSpc>
              <a:spcBef>
                <a:spcPct val="0"/>
              </a:spcBef>
            </a:pPr>
            <a:endParaRPr lang="zh-CN" altLang="en-US" sz="2400" dirty="0" smtClean="0">
              <a:sym typeface="Calibri"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571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5717" name="Rectangle 3"/>
          <p:cNvSpPr>
            <a:spLocks noGrp="1" noChangeArrowheads="1"/>
          </p:cNvSpPr>
          <p:nvPr>
            <p:ph idx="4294967295"/>
          </p:nvPr>
        </p:nvSpPr>
        <p:spPr>
          <a:xfrm>
            <a:off x="457200" y="909638"/>
            <a:ext cx="8229600" cy="5448300"/>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  </a:t>
            </a:r>
            <a:r>
              <a:rPr lang="zh-CN" altLang="en-US" dirty="0" smtClean="0">
                <a:sym typeface="Calibri" pitchFamily="34" charset="0"/>
              </a:rPr>
              <a:t>每一个函数依赖集</a:t>
            </a:r>
            <a:r>
              <a:rPr lang="en-US" altLang="zh-CN" i="1" dirty="0" smtClean="0">
                <a:sym typeface="Calibri" pitchFamily="34" charset="0"/>
              </a:rPr>
              <a:t>F</a:t>
            </a:r>
            <a:r>
              <a:rPr lang="zh-CN" altLang="en-US" dirty="0" smtClean="0">
                <a:sym typeface="Calibri" pitchFamily="34" charset="0"/>
              </a:rPr>
              <a:t>均等价于一个极小函数依赖集</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。此</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称为</a:t>
            </a:r>
            <a:r>
              <a:rPr lang="en-US" altLang="zh-CN" i="1" dirty="0" smtClean="0">
                <a:sym typeface="Calibri" pitchFamily="34" charset="0"/>
              </a:rPr>
              <a:t>F</a:t>
            </a:r>
            <a:r>
              <a:rPr lang="zh-CN" altLang="en-US" dirty="0" smtClean="0">
                <a:sym typeface="Calibri" pitchFamily="34" charset="0"/>
              </a:rPr>
              <a:t>的最小依赖集。</a:t>
            </a:r>
          </a:p>
          <a:p>
            <a:pPr lvl="1">
              <a:lnSpc>
                <a:spcPct val="150000"/>
              </a:lnSpc>
            </a:pPr>
            <a:r>
              <a:rPr lang="zh-CN" altLang="en-US" dirty="0" smtClean="0">
                <a:sym typeface="Calibri" pitchFamily="34" charset="0"/>
              </a:rPr>
              <a:t>证：构造性证明，分三步对</a:t>
            </a:r>
            <a:r>
              <a:rPr lang="en-US" altLang="zh-CN" i="1" dirty="0" smtClean="0">
                <a:sym typeface="Calibri" pitchFamily="34" charset="0"/>
              </a:rPr>
              <a:t>F</a:t>
            </a:r>
            <a:r>
              <a:rPr lang="zh-CN" altLang="en-US" dirty="0" smtClean="0">
                <a:sym typeface="Calibri" pitchFamily="34" charset="0"/>
              </a:rPr>
              <a:t>进行“极小化处理”，找出</a:t>
            </a:r>
            <a:r>
              <a:rPr lang="en-US" altLang="zh-CN" i="1" dirty="0" smtClean="0">
                <a:sym typeface="Calibri" pitchFamily="34" charset="0"/>
              </a:rPr>
              <a:t>F</a:t>
            </a:r>
            <a:r>
              <a:rPr lang="zh-CN" altLang="en-US" dirty="0" smtClean="0">
                <a:sym typeface="Calibri" pitchFamily="34" charset="0"/>
              </a:rPr>
              <a:t>的一个最小依赖集。</a:t>
            </a:r>
          </a:p>
          <a:p>
            <a:pPr lvl="2">
              <a:lnSpc>
                <a:spcPct val="12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Y</a:t>
            </a:r>
            <a:r>
              <a:rPr lang="en-US" altLang="zh-CN" sz="2200" dirty="0" smtClean="0">
                <a:sym typeface="Calibri" pitchFamily="34" charset="0"/>
              </a:rPr>
              <a:t>=</a:t>
            </a:r>
            <a:r>
              <a:rPr lang="en-US" altLang="zh-CN" sz="2200" i="1" dirty="0" smtClean="0">
                <a:sym typeface="Calibri" pitchFamily="34" charset="0"/>
              </a:rPr>
              <a:t>A</a:t>
            </a:r>
            <a:r>
              <a:rPr lang="en-US" altLang="zh-CN" sz="2200" i="1" baseline="-25000" dirty="0" smtClean="0">
                <a:sym typeface="Calibri" pitchFamily="34" charset="0"/>
              </a:rPr>
              <a:t>1</a:t>
            </a:r>
            <a:r>
              <a:rPr lang="en-US" altLang="zh-CN" sz="2200" i="1" dirty="0" smtClean="0">
                <a:sym typeface="Calibri" pitchFamily="34" charset="0"/>
              </a:rPr>
              <a:t>A</a:t>
            </a:r>
            <a:r>
              <a:rPr lang="en-US" altLang="zh-CN" sz="2200" i="1" baseline="-25000" dirty="0" smtClean="0">
                <a:sym typeface="Calibri" pitchFamily="34" charset="0"/>
              </a:rPr>
              <a:t>2</a:t>
            </a:r>
            <a:r>
              <a:rPr lang="en-US" altLang="zh-CN" sz="2200" i="1" dirty="0" smtClean="0">
                <a:sym typeface="Calibri" pitchFamily="34" charset="0"/>
              </a:rPr>
              <a:t> …</a:t>
            </a:r>
            <a:r>
              <a:rPr lang="en-US" altLang="zh-CN" sz="2200" i="1" dirty="0" err="1" smtClean="0">
                <a:sym typeface="Calibri" pitchFamily="34" charset="0"/>
              </a:rPr>
              <a:t>A</a:t>
            </a:r>
            <a:r>
              <a:rPr lang="en-US" altLang="zh-CN" sz="2200" i="1" baseline="-25000" dirty="0" err="1" smtClean="0">
                <a:sym typeface="Calibri" pitchFamily="34" charset="0"/>
              </a:rPr>
              <a:t>k</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≥2</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则用</a:t>
            </a:r>
            <a:r>
              <a:rPr lang="en-US" altLang="zh-CN" sz="2200" dirty="0" smtClean="0">
                <a:sym typeface="Calibri" pitchFamily="34" charset="0"/>
              </a:rPr>
              <a:t>{</a:t>
            </a:r>
            <a:r>
              <a:rPr lang="en-US" altLang="zh-CN" sz="2200" i="1" dirty="0" err="1" smtClean="0">
                <a:sym typeface="Calibri" pitchFamily="34" charset="0"/>
              </a:rPr>
              <a:t>X</a:t>
            </a:r>
            <a:r>
              <a:rPr lang="en-US" altLang="zh-CN" sz="2200" dirty="0" err="1" smtClean="0">
                <a:sym typeface="Calibri" pitchFamily="34" charset="0"/>
              </a:rPr>
              <a:t>→</a:t>
            </a:r>
            <a:r>
              <a:rPr lang="en-US" altLang="zh-CN" sz="2200" i="1" dirty="0" err="1" smtClean="0">
                <a:sym typeface="Calibri" pitchFamily="34" charset="0"/>
              </a:rPr>
              <a:t>A</a:t>
            </a:r>
            <a:r>
              <a:rPr lang="en-US" altLang="zh-CN" sz="2200" i="1" baseline="-25000" dirty="0" err="1" smtClean="0">
                <a:sym typeface="Calibri" pitchFamily="34" charset="0"/>
              </a:rPr>
              <a:t>j</a:t>
            </a:r>
            <a:r>
              <a:rPr lang="en-US" altLang="zh-CN" sz="2200" dirty="0" smtClean="0">
                <a:sym typeface="Calibri" pitchFamily="34" charset="0"/>
              </a:rPr>
              <a:t> </a:t>
            </a:r>
            <a:r>
              <a:rPr lang="en-US" altLang="zh-CN" dirty="0" smtClean="0">
                <a:sym typeface="Calibri" pitchFamily="34" charset="0"/>
              </a:rPr>
              <a:t>|</a:t>
            </a:r>
            <a:r>
              <a:rPr lang="en-US" altLang="zh-CN" sz="2200" dirty="0" smtClean="0">
                <a:sym typeface="Calibri" pitchFamily="34" charset="0"/>
              </a:rPr>
              <a:t> </a:t>
            </a:r>
            <a:r>
              <a:rPr lang="en-US" altLang="zh-CN" sz="2200" i="1" dirty="0" smtClean="0">
                <a:sym typeface="Calibri" pitchFamily="34" charset="0"/>
              </a:rPr>
              <a:t>j</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a:t>
            </a:r>
            <a:r>
              <a:rPr lang="zh-CN" altLang="en-US" sz="2200" dirty="0" smtClean="0">
                <a:sym typeface="Calibri" pitchFamily="34" charset="0"/>
              </a:rPr>
              <a:t>来取代</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引理</a:t>
            </a:r>
            <a:r>
              <a:rPr lang="en-US" altLang="zh-CN" sz="2200" dirty="0" smtClean="0">
                <a:sym typeface="Calibri" pitchFamily="34" charset="0"/>
              </a:rPr>
              <a:t>6.1</a:t>
            </a:r>
            <a:r>
              <a:rPr lang="zh-CN" altLang="en-US" sz="2200" dirty="0" smtClean="0">
                <a:sym typeface="Calibri" pitchFamily="34" charset="0"/>
              </a:rPr>
              <a:t>保证了</a:t>
            </a:r>
            <a:r>
              <a:rPr lang="en-US" altLang="zh-CN" sz="2200" i="1" dirty="0" smtClean="0">
                <a:sym typeface="Calibri" pitchFamily="34" charset="0"/>
              </a:rPr>
              <a:t>F</a:t>
            </a:r>
            <a:r>
              <a:rPr lang="zh-CN" altLang="en-US" sz="2200" dirty="0" smtClean="0">
                <a:sym typeface="Calibri" pitchFamily="34" charset="0"/>
              </a:rPr>
              <a:t>变换前后的等价性。</a:t>
            </a:r>
            <a:endParaRPr lang="zh-CN" altLang="en-US" sz="2200" dirty="0" smtClean="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674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6741" name="Rectangle 1027"/>
          <p:cNvSpPr>
            <a:spLocks noGrp="1" noChangeArrowheads="1"/>
          </p:cNvSpPr>
          <p:nvPr>
            <p:ph idx="4294967295"/>
          </p:nvPr>
        </p:nvSpPr>
        <p:spPr>
          <a:xfrm>
            <a:off x="323528" y="1196752"/>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令</a:t>
            </a:r>
            <a:r>
              <a:rPr lang="en-US" altLang="zh-CN" sz="2200" i="1" dirty="0" smtClean="0">
                <a:sym typeface="Calibri" pitchFamily="34" charset="0"/>
              </a:rPr>
              <a:t>G</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a:t>
            </a:r>
            <a:r>
              <a:rPr lang="zh-CN" altLang="en-US" sz="2200" dirty="0" smtClean="0">
                <a:sym typeface="Calibri" pitchFamily="34" charset="0"/>
              </a:rPr>
              <a:t>，则从</a:t>
            </a:r>
            <a:r>
              <a:rPr lang="en-US" altLang="zh-CN" sz="2200" i="1" dirty="0" smtClean="0">
                <a:sym typeface="Calibri" pitchFamily="34" charset="0"/>
              </a:rPr>
              <a:t>F</a:t>
            </a:r>
            <a:r>
              <a:rPr lang="zh-CN" altLang="en-US" sz="2200" dirty="0" smtClean="0">
                <a:sym typeface="Calibri" pitchFamily="34" charset="0"/>
              </a:rPr>
              <a:t>中去掉此函数依赖。</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G</a:t>
            </a:r>
            <a:r>
              <a:rPr lang="en-US" altLang="zh-CN" sz="2200" dirty="0" smtClean="0">
                <a:sym typeface="Calibri" pitchFamily="34" charset="0"/>
              </a:rPr>
              <a:t> </a:t>
            </a:r>
            <a:r>
              <a:rPr lang="zh-CN" altLang="en-US" sz="2200" dirty="0" smtClean="0">
                <a:sym typeface="Calibri" pitchFamily="34" charset="0"/>
              </a:rPr>
              <a:t>等价的充要条件是</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 </a:t>
            </a:r>
          </a:p>
          <a:p>
            <a:pPr marL="0" indent="0">
              <a:lnSpc>
                <a:spcPct val="150000"/>
              </a:lnSpc>
              <a:buNone/>
            </a:pPr>
            <a:r>
              <a:rPr lang="en-US" altLang="zh-CN" sz="2200" dirty="0" smtClean="0">
                <a:sym typeface="Calibri" pitchFamily="34" charset="0"/>
              </a:rPr>
              <a:t>   	       </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zh-CN" altLang="en-US" dirty="0" smtClean="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776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7765" name="Rectangle 3"/>
          <p:cNvSpPr>
            <a:spLocks noGrp="1" noChangeArrowheads="1"/>
          </p:cNvSpPr>
          <p:nvPr>
            <p:ph idx="4294967295"/>
          </p:nvPr>
        </p:nvSpPr>
        <p:spPr>
          <a:xfrm>
            <a:off x="395536" y="1124744"/>
            <a:ext cx="8229600" cy="4854575"/>
          </a:xfrm>
        </p:spPr>
        <p:txBody>
          <a:bodyPr/>
          <a:lstStyle/>
          <a:p>
            <a:pPr lvl="2">
              <a:lnSpc>
                <a:spcPct val="9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）逐一取出</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9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设</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1</a:t>
            </a:r>
            <a:r>
              <a:rPr lang="en-US" altLang="zh-CN" sz="2200" i="1" dirty="0" smtClean="0">
                <a:sym typeface="Calibri" pitchFamily="34" charset="0"/>
              </a:rPr>
              <a:t>B</a:t>
            </a:r>
            <a:r>
              <a:rPr lang="en-US" altLang="zh-CN" sz="2200" i="1" baseline="-25000" dirty="0" smtClean="0">
                <a:sym typeface="Calibri" pitchFamily="34" charset="0"/>
              </a:rPr>
              <a:t>2</a:t>
            </a:r>
            <a:r>
              <a:rPr lang="en-US" altLang="zh-CN" sz="2200" i="1" dirty="0" smtClean="0">
                <a:sym typeface="Calibri" pitchFamily="34" charset="0"/>
              </a:rPr>
              <a:t>…</a:t>
            </a:r>
            <a:r>
              <a:rPr lang="en-US" altLang="zh-CN" sz="2200" i="1" dirty="0" err="1" smtClean="0">
                <a:sym typeface="Calibri" pitchFamily="34" charset="0"/>
              </a:rPr>
              <a:t>B</a:t>
            </a:r>
            <a:r>
              <a:rPr lang="en-US" altLang="zh-CN" sz="2200" i="1" baseline="-25000" dirty="0" err="1" smtClean="0">
                <a:sym typeface="Calibri" pitchFamily="34" charset="0"/>
              </a:rPr>
              <a:t>m</a:t>
            </a:r>
            <a:r>
              <a:rPr lang="zh-CN" altLang="en-US" sz="2200" dirty="0" smtClean="0">
                <a:sym typeface="Calibri" pitchFamily="34" charset="0"/>
              </a:rPr>
              <a:t>，</a:t>
            </a:r>
            <a:r>
              <a:rPr lang="en-US" altLang="zh-CN" sz="2200" i="1" dirty="0" smtClean="0">
                <a:sym typeface="Calibri" pitchFamily="34" charset="0"/>
              </a:rPr>
              <a:t>m</a:t>
            </a:r>
            <a:r>
              <a:rPr lang="en-US" altLang="zh-CN" sz="2200" dirty="0" smtClean="0">
                <a:sym typeface="Calibri" pitchFamily="34" charset="0"/>
              </a:rPr>
              <a:t>≥2</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None/>
            </a:pPr>
            <a:r>
              <a:rPr lang="en-US" altLang="zh-CN" sz="2200" dirty="0" smtClean="0">
                <a:sym typeface="Calibri" pitchFamily="34" charset="0"/>
              </a:rPr>
              <a:t>                   </a:t>
            </a:r>
            <a:r>
              <a:rPr lang="zh-CN" altLang="en-US" sz="2200" dirty="0" smtClean="0">
                <a:sym typeface="Calibri" pitchFamily="34" charset="0"/>
              </a:rPr>
              <a:t>逐一考查</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dirty="0" smtClean="0">
                <a:sym typeface="Calibri" pitchFamily="34" charset="0"/>
              </a:rPr>
              <a:t>（</a:t>
            </a:r>
            <a:r>
              <a:rPr lang="en-US" altLang="zh-CN" sz="2200" i="1" dirty="0" smtClean="0">
                <a:sym typeface="Calibri" pitchFamily="34" charset="0"/>
              </a:rPr>
              <a:t>i</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m</a:t>
            </a:r>
            <a:r>
              <a:rPr lang="zh-CN" altLang="en-US" sz="2200" dirty="0" smtClean="0">
                <a:sym typeface="Calibri" pitchFamily="34" charset="0"/>
              </a:rPr>
              <a:t>），</a:t>
            </a:r>
          </a:p>
          <a:p>
            <a:pPr marL="0" indent="0">
              <a:lnSpc>
                <a:spcPct val="9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若</a:t>
            </a:r>
            <a:r>
              <a:rPr lang="en-US" altLang="zh-CN" sz="2200" i="1" dirty="0" smtClean="0">
                <a:sym typeface="Calibri" pitchFamily="34" charset="0"/>
              </a:rPr>
              <a:t>A</a:t>
            </a:r>
            <a:r>
              <a:rPr lang="en-US" altLang="zh-CN" sz="2200" dirty="0" smtClean="0">
                <a:sym typeface="Calibri" pitchFamily="34" charset="0"/>
              </a:rPr>
              <a:t> </a:t>
            </a:r>
            <a:r>
              <a:rPr lang="en-US" altLang="zh-CN" sz="2200" dirty="0" smtClean="0">
                <a:sym typeface="Symbol" pitchFamily="18" charset="2"/>
              </a:rPr>
              <a:t></a:t>
            </a:r>
            <a:r>
              <a:rPr lang="zh-CN" altLang="en-US" sz="2200" dirty="0" smtClean="0">
                <a:sym typeface="Calibri" pitchFamily="34" charset="0"/>
              </a:rPr>
              <a:t>(</a:t>
            </a:r>
            <a:r>
              <a:rPr lang="en-US" altLang="zh-CN" sz="2200" dirty="0" smtClean="0">
                <a:sym typeface="Calibri" pitchFamily="34" charset="0"/>
              </a:rPr>
              <a:t>X-B</a:t>
            </a:r>
            <a:r>
              <a:rPr lang="en-US" altLang="zh-CN" sz="2200" i="1" baseline="-25000" dirty="0" smtClean="0">
                <a:sym typeface="Calibri" pitchFamily="34" charset="0"/>
              </a:rPr>
              <a:t>i</a:t>
            </a:r>
            <a:r>
              <a:rPr lang="en-US" altLang="zh-CN" sz="2200" baseline="-25000" dirty="0" smtClean="0">
                <a:sym typeface="Calibri" pitchFamily="34" charset="0"/>
              </a:rPr>
              <a:t> </a:t>
            </a:r>
            <a:r>
              <a:rPr lang="zh-CN" altLang="en-US" sz="2200" dirty="0" smtClean="0">
                <a:sym typeface="Calibri" pitchFamily="34" charset="0"/>
              </a:rPr>
              <a:t>)</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，则以</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dirty="0" smtClean="0">
                <a:sym typeface="Calibri" pitchFamily="34" charset="0"/>
              </a:rPr>
              <a:t> </a:t>
            </a:r>
            <a:r>
              <a:rPr lang="zh-CN" altLang="en-US" sz="2200" dirty="0" smtClean="0">
                <a:sym typeface="Calibri" pitchFamily="34" charset="0"/>
              </a:rPr>
              <a:t>取代</a:t>
            </a:r>
            <a:r>
              <a:rPr lang="en-US" altLang="zh-CN" sz="2200" i="1" dirty="0" smtClean="0">
                <a:sym typeface="Calibri" pitchFamily="34" charset="0"/>
              </a:rPr>
              <a:t>X</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Font typeface="Wingdings" pitchFamily="2" charset="2"/>
              <a:buNone/>
            </a:pPr>
            <a:endParaRPr lang="zh-CN" altLang="en-US" sz="2200" dirty="0" smtClean="0">
              <a:sym typeface="Calibri" pitchFamily="34" charset="0"/>
            </a:endParaRP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等价的充要条件是</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Z</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，其中</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i="1" dirty="0" smtClean="0">
                <a:sym typeface="Calibri" pitchFamily="34" charset="0"/>
              </a:rPr>
              <a:t>，</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en-US" sz="2200" dirty="0" smtClean="0">
              <a:sym typeface="Calibri" pitchFamily="34" charset="0"/>
            </a:endParaRPr>
          </a:p>
          <a:p>
            <a:pPr marL="0" indent="0">
              <a:lnSpc>
                <a:spcPct val="110000"/>
              </a:lnSpc>
              <a:buFont typeface="Wingdings" pitchFamily="2" charset="2"/>
              <a:buNone/>
            </a:pPr>
            <a:r>
              <a:rPr lang="en-US" sz="2200" dirty="0" smtClean="0">
                <a:sym typeface="Calibri" pitchFamily="34" charset="0"/>
              </a:rPr>
              <a:t>	</a:t>
            </a:r>
            <a:r>
              <a:rPr lang="zh-CN" altLang="en-US" sz="2200" dirty="0" smtClean="0">
                <a:sym typeface="Calibri" pitchFamily="34" charset="0"/>
              </a:rPr>
              <a:t>最后剩下的</a:t>
            </a:r>
            <a:r>
              <a:rPr lang="en-US" altLang="zh-CN" sz="2200" i="1" dirty="0" smtClean="0">
                <a:sym typeface="Calibri" pitchFamily="34" charset="0"/>
              </a:rPr>
              <a:t>F</a:t>
            </a:r>
            <a:r>
              <a:rPr lang="zh-CN" altLang="en-US" sz="2200" dirty="0" smtClean="0">
                <a:sym typeface="Calibri" pitchFamily="34" charset="0"/>
              </a:rPr>
              <a:t>就一定是极小依赖集。</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因为对</a:t>
            </a:r>
            <a:r>
              <a:rPr lang="en-US" altLang="zh-CN" sz="2200" i="1" dirty="0" smtClean="0">
                <a:sym typeface="Calibri" pitchFamily="34" charset="0"/>
              </a:rPr>
              <a:t>F</a:t>
            </a:r>
            <a:r>
              <a:rPr lang="zh-CN" altLang="en-US" sz="2200" dirty="0" smtClean="0">
                <a:sym typeface="Calibri" pitchFamily="34" charset="0"/>
              </a:rPr>
              <a:t>的</a:t>
            </a:r>
            <a:r>
              <a:rPr lang="zh-CN" altLang="en-US" sz="2200" dirty="0" smtClean="0">
                <a:latin typeface="宋体" pitchFamily="2" charset="-122"/>
                <a:sym typeface="Calibri" pitchFamily="34" charset="0"/>
              </a:rPr>
              <a:t>每一次“改造”都</a:t>
            </a:r>
            <a:r>
              <a:rPr lang="zh-CN" altLang="en-US" sz="2200" dirty="0" smtClean="0">
                <a:sym typeface="Calibri" pitchFamily="34" charset="0"/>
              </a:rPr>
              <a:t>保证了改造前后的两个函数 </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依赖集等价，因此剩下的</a:t>
            </a:r>
            <a:r>
              <a:rPr lang="en-US" altLang="zh-CN" sz="2200" i="1" dirty="0" smtClean="0">
                <a:sym typeface="Calibri" pitchFamily="34" charset="0"/>
              </a:rPr>
              <a:t>F</a:t>
            </a:r>
            <a:r>
              <a:rPr lang="zh-CN" altLang="en-US" sz="2200" dirty="0" smtClean="0">
                <a:sym typeface="Calibri" pitchFamily="34" charset="0"/>
              </a:rPr>
              <a:t>与原来的</a:t>
            </a:r>
            <a:r>
              <a:rPr lang="en-US" altLang="zh-CN" sz="2200" i="1" dirty="0" smtClean="0">
                <a:sym typeface="Calibri" pitchFamily="34" charset="0"/>
              </a:rPr>
              <a:t>F</a:t>
            </a:r>
            <a:r>
              <a:rPr lang="zh-CN" altLang="en-US" sz="2200" dirty="0" smtClean="0">
                <a:sym typeface="Calibri" pitchFamily="34" charset="0"/>
              </a:rPr>
              <a:t>等价。</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证毕</a:t>
            </a:r>
          </a:p>
          <a:p>
            <a:pPr marL="0" indent="0">
              <a:lnSpc>
                <a:spcPct val="90000"/>
              </a:lnSpc>
              <a:buFont typeface="Wingdings" pitchFamily="2" charset="2"/>
              <a:buNone/>
            </a:pPr>
            <a:endParaRPr lang="zh-CN" altLang="en-US" sz="22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878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8789"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a:t>
            </a:r>
            <a:r>
              <a:rPr lang="zh-CN" altLang="en-US" dirty="0" smtClean="0">
                <a:sym typeface="Calibri" pitchFamily="34" charset="0"/>
              </a:rPr>
              <a:t>的证明过程</a:t>
            </a:r>
          </a:p>
          <a:p>
            <a:pPr lvl="1">
              <a:lnSpc>
                <a:spcPct val="150000"/>
              </a:lnSpc>
            </a:pPr>
            <a:r>
              <a:rPr lang="zh-CN" altLang="en-US" dirty="0" smtClean="0">
                <a:sym typeface="Calibri" pitchFamily="34" charset="0"/>
              </a:rPr>
              <a:t>是求</a:t>
            </a:r>
            <a:r>
              <a:rPr lang="en-US" altLang="zh-CN" i="1" dirty="0" smtClean="0">
                <a:sym typeface="Calibri" pitchFamily="34" charset="0"/>
              </a:rPr>
              <a:t>F</a:t>
            </a:r>
            <a:r>
              <a:rPr lang="zh-CN" altLang="en-US" dirty="0" smtClean="0">
                <a:sym typeface="Calibri" pitchFamily="34" charset="0"/>
              </a:rPr>
              <a:t>极小依赖集的过程</a:t>
            </a:r>
          </a:p>
          <a:p>
            <a:pPr lvl="1">
              <a:lnSpc>
                <a:spcPct val="150000"/>
              </a:lnSpc>
            </a:pPr>
            <a:r>
              <a:rPr lang="zh-CN" altLang="en-US" dirty="0" smtClean="0">
                <a:sym typeface="Calibri" pitchFamily="34" charset="0"/>
              </a:rPr>
              <a:t>也是检验</a:t>
            </a:r>
            <a:r>
              <a:rPr lang="en-US" altLang="zh-CN" i="1" dirty="0" smtClean="0">
                <a:sym typeface="Calibri" pitchFamily="34" charset="0"/>
              </a:rPr>
              <a:t>F</a:t>
            </a:r>
            <a:r>
              <a:rPr lang="zh-CN" altLang="en-US" dirty="0" smtClean="0">
                <a:sym typeface="Calibri" pitchFamily="34" charset="0"/>
              </a:rPr>
              <a:t>是否为极小依赖集的一个算法</a:t>
            </a:r>
            <a:endParaRPr lang="en-US" altLang="zh-CN" dirty="0" smtClean="0">
              <a:sym typeface="Calibri" pitchFamily="34" charset="0"/>
            </a:endParaRPr>
          </a:p>
          <a:p>
            <a:pPr lvl="1">
              <a:lnSpc>
                <a:spcPct val="150000"/>
              </a:lnSpc>
              <a:buNone/>
            </a:pPr>
            <a:r>
              <a:rPr lang="zh-CN" altLang="en-US" sz="2000" dirty="0" smtClean="0">
                <a:sym typeface="Calibri" pitchFamily="34" charset="0"/>
              </a:rPr>
              <a:t>    若改造后的</a:t>
            </a:r>
            <a:r>
              <a:rPr lang="en-US" altLang="zh-CN" sz="2000" i="1" dirty="0" smtClean="0">
                <a:sym typeface="Calibri" pitchFamily="34" charset="0"/>
              </a:rPr>
              <a:t>F</a:t>
            </a:r>
            <a:r>
              <a:rPr lang="zh-CN" altLang="en-US" sz="2000" dirty="0" smtClean="0">
                <a:sym typeface="Calibri" pitchFamily="34" charset="0"/>
              </a:rPr>
              <a:t>与原来的</a:t>
            </a:r>
            <a:r>
              <a:rPr lang="en-US" altLang="zh-CN" sz="2000" i="1" dirty="0" smtClean="0">
                <a:sym typeface="Calibri" pitchFamily="34" charset="0"/>
              </a:rPr>
              <a:t>F</a:t>
            </a:r>
            <a:r>
              <a:rPr lang="zh-CN" altLang="en-US" sz="2000" dirty="0" smtClean="0">
                <a:sym typeface="Calibri" pitchFamily="34" charset="0"/>
              </a:rPr>
              <a:t>相同，说明</a:t>
            </a:r>
            <a:r>
              <a:rPr lang="en-US" altLang="zh-CN" sz="2000" i="1" dirty="0" smtClean="0">
                <a:sym typeface="Calibri" pitchFamily="34" charset="0"/>
              </a:rPr>
              <a:t>F</a:t>
            </a:r>
            <a:r>
              <a:rPr lang="zh-CN" altLang="en-US" sz="2000" dirty="0" smtClean="0">
                <a:sym typeface="Calibri" pitchFamily="34" charset="0"/>
              </a:rPr>
              <a:t>就是一个最小依赖集</a:t>
            </a:r>
          </a:p>
          <a:p>
            <a:pPr lvl="1"/>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981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9813" name="Rectangle 3"/>
          <p:cNvSpPr>
            <a:spLocks noGrp="1" noChangeArrowheads="1"/>
          </p:cNvSpPr>
          <p:nvPr>
            <p:ph idx="4294967295"/>
          </p:nvPr>
        </p:nvSpPr>
        <p:spPr/>
        <p:txBody>
          <a:bodyPr/>
          <a:lstStyle/>
          <a:p>
            <a:pPr marL="0" indent="0">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lnSpc>
                <a:spcPct val="150000"/>
              </a:lnSpc>
              <a:buFont typeface="Wingdings" pitchFamily="2" charset="2"/>
              <a:buNone/>
            </a:pPr>
            <a:r>
              <a:rPr lang="en-US" altLang="zh-CN" dirty="0" smtClean="0">
                <a:sym typeface="Calibri" pitchFamily="34" charset="0"/>
              </a:rPr>
              <a:t>       </a:t>
            </a:r>
            <a:r>
              <a:rPr lang="en-US" altLang="zh-CN" i="1" dirty="0" smtClean="0">
                <a:sym typeface="Calibri" pitchFamily="34" charset="0"/>
              </a:rPr>
              <a:t>F</a:t>
            </a:r>
            <a:r>
              <a:rPr lang="zh-CN" altLang="en-US" dirty="0" smtClean="0">
                <a:sym typeface="Calibri" pitchFamily="34" charset="0"/>
              </a:rPr>
              <a:t>的最小依赖集：</a:t>
            </a:r>
          </a:p>
          <a:p>
            <a:pPr marL="0" indent="0">
              <a:lnSpc>
                <a:spcPct val="15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083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0837" name="Rectangle 3"/>
          <p:cNvSpPr>
            <a:spLocks noGrp="1" noChangeArrowheads="1"/>
          </p:cNvSpPr>
          <p:nvPr>
            <p:ph idx="4294967295"/>
          </p:nvPr>
        </p:nvSpPr>
        <p:spPr/>
        <p:txBody>
          <a:bodyPr/>
          <a:lstStyle/>
          <a:p>
            <a:pPr>
              <a:lnSpc>
                <a:spcPct val="150000"/>
              </a:lnSpc>
            </a:pPr>
            <a:r>
              <a:rPr lang="en-US" altLang="zh-CN" i="1" dirty="0" smtClean="0">
                <a:sym typeface="Calibri" pitchFamily="34" charset="0"/>
              </a:rPr>
              <a:t>F</a:t>
            </a:r>
            <a:r>
              <a:rPr lang="zh-CN" altLang="en-US" dirty="0" smtClean="0">
                <a:sym typeface="Calibri" pitchFamily="34" charset="0"/>
              </a:rPr>
              <a:t>的最小依赖集</a:t>
            </a:r>
            <a:r>
              <a:rPr lang="en-US" altLang="zh-CN" i="1" dirty="0" smtClean="0">
                <a:sym typeface="Calibri" pitchFamily="34" charset="0"/>
              </a:rPr>
              <a:t>F</a:t>
            </a:r>
            <a:r>
              <a:rPr lang="en-US" altLang="zh-CN" i="1" baseline="-25000" dirty="0" smtClean="0">
                <a:sym typeface="Calibri" pitchFamily="34" charset="0"/>
              </a:rPr>
              <a:t>m</a:t>
            </a:r>
            <a:r>
              <a:rPr lang="zh-CN" altLang="en-US" dirty="0" smtClean="0">
                <a:sym typeface="Calibri" pitchFamily="34" charset="0"/>
              </a:rPr>
              <a:t>不一定是唯一的，它与对各函数依赖</a:t>
            </a:r>
            <a:r>
              <a:rPr lang="en-US" altLang="zh-CN" i="1" dirty="0" err="1" smtClean="0">
                <a:sym typeface="Calibri" pitchFamily="34" charset="0"/>
              </a:rPr>
              <a:t>FD</a:t>
            </a:r>
            <a:r>
              <a:rPr lang="en-US" altLang="zh-CN" i="1" baseline="-25000" dirty="0" err="1" smtClean="0">
                <a:sym typeface="Calibri" pitchFamily="34" charset="0"/>
              </a:rPr>
              <a:t>i</a:t>
            </a:r>
            <a:r>
              <a:rPr lang="en-US" altLang="zh-CN" dirty="0" smtClean="0">
                <a:sym typeface="Calibri" pitchFamily="34" charset="0"/>
              </a:rPr>
              <a:t> </a:t>
            </a:r>
            <a:r>
              <a:rPr lang="zh-CN" altLang="en-US" dirty="0" smtClean="0">
                <a:sym typeface="Calibri" pitchFamily="34" charset="0"/>
              </a:rPr>
              <a:t>及</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中</a:t>
            </a:r>
            <a:r>
              <a:rPr lang="en-US" altLang="zh-CN" i="1" dirty="0" smtClean="0">
                <a:sym typeface="Calibri" pitchFamily="34" charset="0"/>
              </a:rPr>
              <a:t>X</a:t>
            </a:r>
            <a:r>
              <a:rPr lang="zh-CN" altLang="en-US" dirty="0" smtClean="0">
                <a:sym typeface="Calibri" pitchFamily="34" charset="0"/>
              </a:rPr>
              <a:t>各属性的处置顺序有关。 </a:t>
            </a:r>
            <a:endParaRPr lang="zh-CN" alt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itchFamily="2" charset="2"/>
              <a:buChar char="n"/>
            </a:pPr>
            <a:r>
              <a:rPr lang="zh-CN" altLang="en-US" dirty="0" smtClean="0">
                <a:sym typeface="Calibri" pitchFamily="34" charset="0"/>
              </a:rPr>
              <a:t>假设学校教务的数据库模式用一个单一的关系模式</a:t>
            </a:r>
            <a:r>
              <a:rPr lang="en-US" altLang="zh-CN" dirty="0" smtClean="0">
                <a:sym typeface="Calibri" pitchFamily="34" charset="0"/>
              </a:rPr>
              <a:t>Student</a:t>
            </a:r>
            <a:r>
              <a:rPr lang="zh-CN" altLang="en-US" dirty="0" smtClean="0">
                <a:sym typeface="Calibri" pitchFamily="34" charset="0"/>
              </a:rPr>
              <a:t>来表示，则该关系模式的属性集合为：</a:t>
            </a:r>
            <a:endParaRPr lang="en-US" dirty="0" smtClean="0">
              <a:sym typeface="Calibri" pitchFamily="34" charset="0"/>
            </a:endParaRPr>
          </a:p>
          <a:p>
            <a:pPr marL="742950" lvl="1" indent="-285750" algn="l">
              <a:lnSpc>
                <a:spcPct val="150000"/>
              </a:lnSpc>
            </a:pPr>
            <a:r>
              <a:rPr lang="zh-CN" altLang="en-US" dirty="0" smtClean="0">
                <a:sym typeface="Calibri" pitchFamily="34" charset="0"/>
              </a:rPr>
              <a:t>   </a:t>
            </a:r>
            <a:r>
              <a:rPr lang="en-US" dirty="0" smtClean="0">
                <a:sym typeface="Calibri" pitchFamily="34" charset="0"/>
              </a:rPr>
              <a:t> </a:t>
            </a:r>
            <a:r>
              <a:rPr lang="en-US" altLang="zh-CN" dirty="0" smtClean="0">
                <a:sym typeface="Calibri" pitchFamily="34" charset="0"/>
              </a:rPr>
              <a:t>U </a:t>
            </a:r>
            <a:r>
              <a:rPr lang="zh-CN" altLang="en-US"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Mname</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现实世界的已知事实（语义）：</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一个系有若干学生， 但一个学生只属于一个系；</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一个系只有一名（正职）负责人；</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一个学生可以选修多门课程，每门课程有若干学生选修；</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每个学生学习每一门课程有一个成绩。   </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186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1861" name="Rectangle 1027"/>
          <p:cNvSpPr>
            <a:spLocks noGrp="1" noChangeArrowheads="1"/>
          </p:cNvSpPr>
          <p:nvPr>
            <p:ph idx="4294967295"/>
          </p:nvPr>
        </p:nvSpPr>
        <p:spPr/>
        <p:txBody>
          <a:bodyPr/>
          <a:lstStyle/>
          <a:p>
            <a:pPr marL="0" indent="0">
              <a:buFont typeface="Wingdings" pitchFamily="2" charset="2"/>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zh-CN" altLang="en-US" dirty="0" smtClean="0">
                <a:sym typeface="Calibri" pitchFamily="34" charset="0"/>
              </a:rPr>
              <a:t>（续）</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zh-CN" altLang="en-US" dirty="0" smtClean="0">
                <a:sym typeface="Calibri" pitchFamily="34" charset="0"/>
              </a:rPr>
              <a:t>、</a:t>
            </a:r>
            <a:r>
              <a:rPr lang="en-US" altLang="zh-CN" i="1" dirty="0" smtClean="0">
                <a:sym typeface="Calibri" pitchFamily="34" charset="0"/>
              </a:rPr>
              <a:t>F</a:t>
            </a:r>
            <a:r>
              <a:rPr lang="en-US" altLang="zh-CN" i="1" baseline="-25000" dirty="0" smtClean="0">
                <a:sym typeface="Calibri" pitchFamily="34" charset="0"/>
              </a:rPr>
              <a:t>m2</a:t>
            </a:r>
            <a:r>
              <a:rPr lang="zh-CN" altLang="en-US" dirty="0" smtClean="0">
                <a:sym typeface="Calibri" pitchFamily="34" charset="0"/>
              </a:rPr>
              <a:t>都是</a:t>
            </a:r>
            <a:r>
              <a:rPr lang="en-US" altLang="zh-CN" i="1" dirty="0" smtClean="0">
                <a:sym typeface="Calibri" pitchFamily="34" charset="0"/>
              </a:rPr>
              <a:t>F</a:t>
            </a:r>
            <a:r>
              <a:rPr lang="zh-CN" altLang="en-US" dirty="0" smtClean="0">
                <a:sym typeface="Calibri" pitchFamily="34" charset="0"/>
              </a:rPr>
              <a:t>的最小依赖集：</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m2</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2644"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中可以用与</a:t>
            </a:r>
            <a:r>
              <a:rPr lang="en-US" altLang="zh-CN" i="1" dirty="0" smtClean="0">
                <a:sym typeface="Calibri" pitchFamily="34" charset="0"/>
              </a:rPr>
              <a:t>F</a:t>
            </a:r>
            <a:r>
              <a:rPr lang="zh-CN" altLang="en-US" dirty="0" smtClean="0">
                <a:sym typeface="Calibri" pitchFamily="34" charset="0"/>
              </a:rPr>
              <a:t>等价的依赖集</a:t>
            </a:r>
            <a:r>
              <a:rPr lang="en-US" altLang="zh-CN" i="1" dirty="0" smtClean="0">
                <a:sym typeface="Calibri" pitchFamily="34" charset="0"/>
              </a:rPr>
              <a:t>G</a:t>
            </a:r>
            <a:r>
              <a:rPr lang="zh-CN" altLang="en-US" dirty="0" smtClean="0">
                <a:sym typeface="Calibri" pitchFamily="34" charset="0"/>
              </a:rPr>
              <a:t>来取代</a:t>
            </a:r>
            <a:r>
              <a:rPr lang="en-US" altLang="zh-CN" i="1" dirty="0" smtClean="0">
                <a:sym typeface="Calibri" pitchFamily="34" charset="0"/>
              </a:rPr>
              <a:t>F</a:t>
            </a:r>
            <a:endParaRPr lang="zh-CN" altLang="en-US" i="1" dirty="0" smtClean="0">
              <a:sym typeface="Calibri" pitchFamily="34" charset="0"/>
            </a:endParaRPr>
          </a:p>
          <a:p>
            <a:pPr lvl="1">
              <a:lnSpc>
                <a:spcPct val="150000"/>
              </a:lnSpc>
            </a:pPr>
            <a:r>
              <a:rPr lang="zh-CN" altLang="en-US" dirty="0" smtClean="0">
                <a:sym typeface="Calibri" pitchFamily="34" charset="0"/>
              </a:rPr>
              <a:t>原因：两个关系模式</a:t>
            </a:r>
            <a:r>
              <a:rPr lang="en-US" altLang="zh-CN" i="1" dirty="0" smtClean="0">
                <a:sym typeface="Calibri" pitchFamily="34" charset="0"/>
              </a:rPr>
              <a:t>R</a:t>
            </a:r>
            <a:r>
              <a:rPr lang="en-US" altLang="zh-CN" baseline="-25000" dirty="0" smtClean="0">
                <a:sym typeface="Calibri" pitchFamily="34" charset="0"/>
              </a:rPr>
              <a:t>1</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a:t>
            </a:r>
            <a:r>
              <a:rPr lang="en-US" altLang="zh-CN" i="1" dirty="0" smtClean="0">
                <a:sym typeface="Calibri" pitchFamily="34" charset="0"/>
              </a:rPr>
              <a:t>R</a:t>
            </a:r>
            <a:r>
              <a:rPr lang="en-US" altLang="zh-CN" baseline="-25000" dirty="0" smtClean="0">
                <a:sym typeface="Calibri" pitchFamily="34" charset="0"/>
              </a:rPr>
              <a:t>2</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G</a:t>
            </a:r>
            <a:r>
              <a:rPr lang="en-US" altLang="zh-CN" dirty="0" smtClean="0">
                <a:sym typeface="Calibri" pitchFamily="34" charset="0"/>
              </a:rPr>
              <a:t>&gt;</a:t>
            </a:r>
            <a:r>
              <a:rPr lang="zh-CN" altLang="en-US" dirty="0" smtClean="0">
                <a:sym typeface="Calibri" pitchFamily="34" charset="0"/>
              </a:rPr>
              <a:t>，如果</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等价，那么</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的关系一定是</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的关系。反过来，</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的关系也一定是</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  </a:t>
            </a:r>
            <a:endParaRPr lang="zh-CN" altLang="en-US" dirty="0" smtClean="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 </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152579"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1363" indent="-284163" algn="l" eaLnBrk="1" hangingPunct="1">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2950" lvl="1" indent="-285750" algn="l" eaLnBrk="1" hangingPunct="1">
              <a:lnSpc>
                <a:spcPct val="150000"/>
              </a:lnSpc>
              <a:tabLst>
                <a:tab pos="1431925" algn="l"/>
              </a:tabLst>
            </a:pPr>
            <a:r>
              <a:rPr lang="en-US" altLang="zh-CN" sz="2800" dirty="0" smtClean="0">
                <a:sym typeface="Calibri" pitchFamily="34" charset="0"/>
              </a:rPr>
              <a:t>*6.4 </a:t>
            </a:r>
            <a:r>
              <a:rPr lang="zh-CN" altLang="en-US" sz="2800" dirty="0" smtClean="0">
                <a:sym typeface="Calibri" pitchFamily="34" charset="0"/>
              </a:rPr>
              <a:t>模式的分解</a:t>
            </a:r>
          </a:p>
          <a:p>
            <a:pPr marL="742950" lvl="1" indent="-285750" algn="l" eaLnBrk="1" hangingPunct="1">
              <a:lnSpc>
                <a:spcPct val="150000"/>
              </a:lnSpc>
              <a:tabLst>
                <a:tab pos="1431925" algn="l"/>
              </a:tabLst>
            </a:pPr>
            <a:r>
              <a:rPr lang="zh-CN" altLang="en-US" sz="2800" dirty="0" smtClean="0">
                <a:solidFill>
                  <a:srgbClr val="0066FF"/>
                </a:solidFill>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ltLang="zh-CN">
                <a:ea typeface="宋体" panose="02010600030101010101" pitchFamily="2" charset="-122"/>
              </a:rPr>
              <a:t>6.4 </a:t>
            </a:r>
            <a:r>
              <a:rPr lang="zh-CN" altLang="en-US">
                <a:ea typeface="宋体" panose="02010600030101010101" pitchFamily="2" charset="-122"/>
              </a:rPr>
              <a:t>模式的分解</a:t>
            </a:r>
          </a:p>
        </p:txBody>
      </p:sp>
      <p:sp>
        <p:nvSpPr>
          <p:cNvPr id="512003" name="Rectangle 3"/>
          <p:cNvSpPr>
            <a:spLocks noGrp="1" noChangeArrowheads="1"/>
          </p:cNvSpPr>
          <p:nvPr>
            <p:ph type="body" idx="1"/>
          </p:nvPr>
        </p:nvSpPr>
        <p:spPr/>
        <p:txBody>
          <a:bodyPr/>
          <a:lstStyle/>
          <a:p>
            <a:pPr>
              <a:lnSpc>
                <a:spcPct val="190000"/>
              </a:lnSpc>
            </a:pPr>
            <a:r>
              <a:rPr lang="zh-CN" altLang="en-US" sz="2400">
                <a:ea typeface="宋体" panose="02010600030101010101" pitchFamily="2" charset="-122"/>
              </a:rPr>
              <a:t>把低一级的关系模式分解为若干个高一级的关系模式的方法不是唯一的</a:t>
            </a:r>
          </a:p>
          <a:p>
            <a:pPr>
              <a:lnSpc>
                <a:spcPct val="190000"/>
              </a:lnSpc>
            </a:pPr>
            <a:r>
              <a:rPr lang="zh-CN" altLang="en-US" sz="2400">
                <a:ea typeface="宋体" panose="02010600030101010101" pitchFamily="2" charset="-122"/>
              </a:rPr>
              <a:t>只有能够保证分解后的关系模式与原关系模式等价，分解方法才有意义</a:t>
            </a:r>
          </a:p>
        </p:txBody>
      </p:sp>
    </p:spTree>
    <p:extLst>
      <p:ext uri="{BB962C8B-B14F-4D97-AF65-F5344CB8AC3E}">
        <p14:creationId xmlns:p14="http://schemas.microsoft.com/office/powerpoint/2010/main" val="10713663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en-US" sz="3200">
                <a:ea typeface="宋体" panose="02010600030101010101" pitchFamily="2" charset="-122"/>
              </a:rPr>
              <a:t>关系模式分解的标准</a:t>
            </a:r>
          </a:p>
        </p:txBody>
      </p:sp>
      <p:sp>
        <p:nvSpPr>
          <p:cNvPr id="513027" name="Rectangle 3"/>
          <p:cNvSpPr>
            <a:spLocks noGrp="1" noChangeArrowheads="1"/>
          </p:cNvSpPr>
          <p:nvPr>
            <p:ph type="body" idx="1"/>
          </p:nvPr>
        </p:nvSpPr>
        <p:spPr/>
        <p:txBody>
          <a:bodyPr/>
          <a:lstStyle/>
          <a:p>
            <a:pPr>
              <a:lnSpc>
                <a:spcPct val="90000"/>
              </a:lnSpc>
              <a:buFont typeface="Wingdings" panose="05000000000000000000" pitchFamily="2" charset="2"/>
              <a:buNone/>
            </a:pPr>
            <a:endParaRPr lang="en-US" altLang="zh-CN" sz="2400">
              <a:ea typeface="宋体" panose="02010600030101010101" pitchFamily="2" charset="-122"/>
            </a:endParaRPr>
          </a:p>
          <a:p>
            <a:pPr>
              <a:lnSpc>
                <a:spcPct val="90000"/>
              </a:lnSpc>
              <a:buFont typeface="Wingdings" panose="05000000000000000000" pitchFamily="2" charset="2"/>
              <a:buNone/>
            </a:pPr>
            <a:r>
              <a:rPr lang="zh-CN" altLang="en-US" sz="2400">
                <a:ea typeface="宋体" panose="02010600030101010101" pitchFamily="2" charset="-122"/>
              </a:rPr>
              <a:t>三种模式分解等价的定义：</a:t>
            </a:r>
          </a:p>
          <a:p>
            <a:pPr>
              <a:lnSpc>
                <a:spcPct val="90000"/>
              </a:lnSpc>
              <a:buFont typeface="Wingdings" panose="05000000000000000000" pitchFamily="2" charset="2"/>
              <a:buNone/>
            </a:pPr>
            <a:endParaRPr lang="zh-CN" altLang="en-US" sz="2400">
              <a:ea typeface="宋体" panose="02010600030101010101" pitchFamily="2" charset="-122"/>
            </a:endParaRPr>
          </a:p>
          <a:p>
            <a:pPr>
              <a:lnSpc>
                <a:spcPct val="200000"/>
              </a:lnSpc>
              <a:buFont typeface="Wingdings" panose="05000000000000000000" pitchFamily="2" charset="2"/>
              <a:buNone/>
            </a:pPr>
            <a:r>
              <a:rPr lang="zh-CN" altLang="en-US" sz="2400">
                <a:ea typeface="宋体" panose="02010600030101010101" pitchFamily="2" charset="-122"/>
              </a:rPr>
              <a:t>	⒈ 分解具有无损连接性</a:t>
            </a:r>
          </a:p>
          <a:p>
            <a:pPr>
              <a:lnSpc>
                <a:spcPct val="200000"/>
              </a:lnSpc>
              <a:buFont typeface="Wingdings" panose="05000000000000000000" pitchFamily="2" charset="2"/>
              <a:buNone/>
            </a:pPr>
            <a:r>
              <a:rPr lang="zh-CN" altLang="en-US" sz="2400">
                <a:ea typeface="宋体" panose="02010600030101010101" pitchFamily="2" charset="-122"/>
              </a:rPr>
              <a:t>	⒉ 分解要保持函数依赖</a:t>
            </a:r>
          </a:p>
          <a:p>
            <a:pPr>
              <a:lnSpc>
                <a:spcPct val="200000"/>
              </a:lnSpc>
              <a:buFont typeface="Wingdings" panose="05000000000000000000" pitchFamily="2" charset="2"/>
              <a:buNone/>
            </a:pPr>
            <a:r>
              <a:rPr lang="zh-CN" altLang="en-US" sz="2400">
                <a:ea typeface="宋体" panose="02010600030101010101" pitchFamily="2" charset="-122"/>
              </a:rPr>
              <a:t>	⒊ 分解既要保持函数依赖，又要具有无损连接性</a:t>
            </a:r>
          </a:p>
        </p:txBody>
      </p:sp>
    </p:spTree>
    <p:extLst>
      <p:ext uri="{BB962C8B-B14F-4D97-AF65-F5344CB8AC3E}">
        <p14:creationId xmlns:p14="http://schemas.microsoft.com/office/powerpoint/2010/main" val="17023842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en-US">
                <a:ea typeface="宋体" panose="02010600030101010101" pitchFamily="2" charset="-122"/>
              </a:rPr>
              <a:t>模式的分解（续）</a:t>
            </a:r>
          </a:p>
        </p:txBody>
      </p:sp>
      <p:sp>
        <p:nvSpPr>
          <p:cNvPr id="514051" name="Rectangle 3"/>
          <p:cNvSpPr>
            <a:spLocks noGrp="1" noChangeArrowheads="1"/>
          </p:cNvSpPr>
          <p:nvPr>
            <p:ph type="body" idx="1"/>
          </p:nvPr>
        </p:nvSpPr>
        <p:spPr>
          <a:xfrm>
            <a:off x="684213" y="1690688"/>
            <a:ext cx="7772400" cy="4114800"/>
          </a:xfrm>
        </p:spPr>
        <p:txBody>
          <a:bodyPr/>
          <a:lstStyle/>
          <a:p>
            <a:pPr>
              <a:lnSpc>
                <a:spcPct val="180000"/>
              </a:lnSpc>
              <a:buFont typeface="Wingdings" panose="05000000000000000000" pitchFamily="2" charset="2"/>
              <a:buNone/>
            </a:pPr>
            <a:r>
              <a:rPr lang="zh-CN" altLang="en-US" sz="2200" b="1">
                <a:ea typeface="黑体" panose="02010609060101010101" pitchFamily="49" charset="-122"/>
              </a:rPr>
              <a:t>定义</a:t>
            </a:r>
            <a:r>
              <a:rPr lang="en-US" altLang="zh-CN" sz="2200" b="1">
                <a:ea typeface="黑体" panose="02010609060101010101" pitchFamily="49" charset="-122"/>
              </a:rPr>
              <a:t>6</a:t>
            </a:r>
            <a:r>
              <a:rPr lang="en-US" altLang="zh-CN" sz="2200" b="1">
                <a:ea typeface="宋体" panose="02010600030101010101" pitchFamily="2" charset="-122"/>
              </a:rPr>
              <a:t>.16</a:t>
            </a:r>
            <a:r>
              <a:rPr lang="en-US" altLang="zh-CN" sz="2200">
                <a:ea typeface="宋体" panose="02010600030101010101" pitchFamily="2" charset="-122"/>
              </a:rPr>
              <a:t> </a:t>
            </a:r>
            <a:r>
              <a:rPr lang="zh-CN" altLang="en-US" sz="2200">
                <a:ea typeface="宋体" panose="02010600030101010101" pitchFamily="2" charset="-122"/>
              </a:rPr>
              <a:t>关系模式</a:t>
            </a:r>
            <a:r>
              <a:rPr lang="en-US" altLang="zh-CN" sz="2200">
                <a:ea typeface="宋体" panose="02010600030101010101" pitchFamily="2" charset="-122"/>
              </a:rPr>
              <a:t>R&lt;U,F&gt;</a:t>
            </a:r>
            <a:r>
              <a:rPr lang="zh-CN" altLang="en-US" sz="2200">
                <a:ea typeface="宋体" panose="02010600030101010101" pitchFamily="2" charset="-122"/>
              </a:rPr>
              <a:t>的一个分解：</a:t>
            </a:r>
          </a:p>
          <a:p>
            <a:pPr>
              <a:lnSpc>
                <a:spcPct val="160000"/>
              </a:lnSpc>
              <a:buFont typeface="Wingdings" panose="05000000000000000000" pitchFamily="2" charset="2"/>
              <a:buNone/>
            </a:pPr>
            <a:r>
              <a:rPr lang="en-US" altLang="zh-CN" sz="2200" i="1">
                <a:ea typeface="宋体" panose="02010600030101010101" pitchFamily="2" charset="-122"/>
              </a:rPr>
              <a:t>ρ</a:t>
            </a:r>
            <a:r>
              <a:rPr lang="en-US" altLang="zh-CN" sz="2200">
                <a:ea typeface="宋体" panose="02010600030101010101" pitchFamily="2" charset="-122"/>
              </a:rPr>
              <a:t>={ R</a:t>
            </a:r>
            <a:r>
              <a:rPr lang="en-US" altLang="zh-CN" sz="2200" baseline="-25000">
                <a:ea typeface="宋体" panose="02010600030101010101" pitchFamily="2" charset="-122"/>
              </a:rPr>
              <a:t>1</a:t>
            </a:r>
            <a:r>
              <a:rPr lang="en-US" altLang="zh-CN" sz="2200">
                <a:ea typeface="宋体" panose="02010600030101010101" pitchFamily="2" charset="-122"/>
              </a:rPr>
              <a:t>&lt;U</a:t>
            </a:r>
            <a:r>
              <a:rPr lang="en-US" altLang="zh-CN" sz="2200" baseline="-25000">
                <a:ea typeface="宋体" panose="02010600030101010101" pitchFamily="2" charset="-122"/>
              </a:rPr>
              <a:t>1</a:t>
            </a:r>
            <a:r>
              <a:rPr lang="en-US" altLang="zh-CN" sz="2200">
                <a:ea typeface="宋体" panose="02010600030101010101" pitchFamily="2" charset="-122"/>
              </a:rPr>
              <a:t>,F</a:t>
            </a:r>
            <a:r>
              <a:rPr lang="en-US" altLang="zh-CN" sz="2200" baseline="-25000">
                <a:ea typeface="宋体" panose="02010600030101010101" pitchFamily="2" charset="-122"/>
              </a:rPr>
              <a:t>1</a:t>
            </a:r>
            <a:r>
              <a:rPr lang="en-US" altLang="zh-CN" sz="2200">
                <a:ea typeface="宋体" panose="02010600030101010101" pitchFamily="2" charset="-122"/>
              </a:rPr>
              <a:t>&gt;</a:t>
            </a:r>
            <a:r>
              <a:rPr lang="zh-CN" altLang="en-US" sz="2200">
                <a:ea typeface="宋体" panose="02010600030101010101" pitchFamily="2" charset="-122"/>
              </a:rPr>
              <a:t>，</a:t>
            </a:r>
            <a:r>
              <a:rPr lang="en-US" altLang="zh-CN" sz="2200">
                <a:ea typeface="宋体" panose="02010600030101010101" pitchFamily="2" charset="-122"/>
              </a:rPr>
              <a:t>R</a:t>
            </a:r>
            <a:r>
              <a:rPr lang="en-US" altLang="zh-CN" sz="2200" baseline="-25000">
                <a:ea typeface="宋体" panose="02010600030101010101" pitchFamily="2" charset="-122"/>
              </a:rPr>
              <a:t>2</a:t>
            </a:r>
            <a:r>
              <a:rPr lang="en-US" altLang="zh-CN" sz="2200">
                <a:ea typeface="宋体" panose="02010600030101010101" pitchFamily="2" charset="-122"/>
              </a:rPr>
              <a:t>&lt;U</a:t>
            </a:r>
            <a:r>
              <a:rPr lang="en-US" altLang="zh-CN" sz="2200" baseline="-25000">
                <a:ea typeface="宋体" panose="02010600030101010101" pitchFamily="2" charset="-122"/>
              </a:rPr>
              <a:t>2</a:t>
            </a:r>
            <a:r>
              <a:rPr lang="en-US" altLang="zh-CN" sz="2200">
                <a:ea typeface="宋体" panose="02010600030101010101" pitchFamily="2" charset="-122"/>
              </a:rPr>
              <a:t>,F</a:t>
            </a:r>
            <a:r>
              <a:rPr lang="en-US" altLang="zh-CN" sz="2200" baseline="-25000">
                <a:ea typeface="宋体" panose="02010600030101010101" pitchFamily="2" charset="-122"/>
              </a:rPr>
              <a:t>2</a:t>
            </a:r>
            <a:r>
              <a:rPr lang="en-US" altLang="zh-CN" sz="2200">
                <a:ea typeface="宋体" panose="02010600030101010101" pitchFamily="2" charset="-122"/>
              </a:rPr>
              <a:t>&gt;</a:t>
            </a:r>
            <a:r>
              <a:rPr lang="zh-CN" altLang="en-US" sz="2200">
                <a:ea typeface="宋体" panose="02010600030101010101" pitchFamily="2" charset="-122"/>
              </a:rPr>
              <a:t>，</a:t>
            </a:r>
            <a:r>
              <a:rPr lang="en-US" altLang="zh-CN" sz="2200">
                <a:ea typeface="宋体" panose="02010600030101010101" pitchFamily="2" charset="-122"/>
              </a:rPr>
              <a:t>…</a:t>
            </a:r>
            <a:r>
              <a:rPr lang="zh-CN" altLang="en-US" sz="2200">
                <a:ea typeface="宋体" panose="02010600030101010101" pitchFamily="2" charset="-122"/>
              </a:rPr>
              <a:t>，</a:t>
            </a:r>
            <a:r>
              <a:rPr lang="en-US" altLang="zh-CN" sz="2200">
                <a:ea typeface="宋体" panose="02010600030101010101" pitchFamily="2" charset="-122"/>
              </a:rPr>
              <a:t>R</a:t>
            </a:r>
            <a:r>
              <a:rPr lang="en-US" altLang="zh-CN" sz="2200" baseline="-25000">
                <a:ea typeface="宋体" panose="02010600030101010101" pitchFamily="2" charset="-122"/>
              </a:rPr>
              <a:t>n</a:t>
            </a:r>
            <a:r>
              <a:rPr lang="en-US" altLang="zh-CN" sz="2200">
                <a:ea typeface="宋体" panose="02010600030101010101" pitchFamily="2" charset="-122"/>
              </a:rPr>
              <a:t>&lt;U</a:t>
            </a:r>
            <a:r>
              <a:rPr lang="en-US" altLang="zh-CN" sz="2200" baseline="-25000">
                <a:ea typeface="宋体" panose="02010600030101010101" pitchFamily="2" charset="-122"/>
              </a:rPr>
              <a:t>n</a:t>
            </a:r>
            <a:r>
              <a:rPr lang="en-US" altLang="zh-CN" sz="2200">
                <a:ea typeface="宋体" panose="02010600030101010101" pitchFamily="2" charset="-122"/>
              </a:rPr>
              <a:t>,F</a:t>
            </a:r>
            <a:r>
              <a:rPr lang="en-US" altLang="zh-CN" sz="2200" baseline="-25000">
                <a:ea typeface="宋体" panose="02010600030101010101" pitchFamily="2" charset="-122"/>
              </a:rPr>
              <a:t>n</a:t>
            </a:r>
            <a:r>
              <a:rPr lang="en-US" altLang="zh-CN" sz="2200">
                <a:ea typeface="宋体" panose="02010600030101010101" pitchFamily="2" charset="-122"/>
              </a:rPr>
              <a:t>&gt;}</a:t>
            </a:r>
          </a:p>
          <a:p>
            <a:pPr>
              <a:lnSpc>
                <a:spcPct val="180000"/>
              </a:lnSpc>
              <a:buFont typeface="Wingdings" panose="05000000000000000000" pitchFamily="2" charset="2"/>
              <a:buNone/>
            </a:pPr>
            <a:r>
              <a:rPr lang="en-US" altLang="zh-CN" sz="2200">
                <a:ea typeface="宋体" panose="02010600030101010101" pitchFamily="2" charset="-122"/>
              </a:rPr>
              <a:t>    U= </a:t>
            </a:r>
            <a:r>
              <a:rPr lang="en-US" altLang="zh-CN">
                <a:ea typeface="宋体" panose="02010600030101010101" pitchFamily="2" charset="-122"/>
              </a:rPr>
              <a:t>∪</a:t>
            </a:r>
            <a:r>
              <a:rPr lang="en-US" altLang="zh-CN" sz="2200">
                <a:ea typeface="宋体" panose="02010600030101010101" pitchFamily="2" charset="-122"/>
              </a:rPr>
              <a:t>U</a:t>
            </a:r>
            <a:r>
              <a:rPr lang="en-US" altLang="zh-CN" sz="2200" i="1" baseline="-25000">
                <a:ea typeface="宋体" panose="02010600030101010101" pitchFamily="2" charset="-122"/>
              </a:rPr>
              <a:t>i</a:t>
            </a:r>
            <a:r>
              <a:rPr lang="zh-CN" altLang="en-US" sz="2200">
                <a:ea typeface="宋体" panose="02010600030101010101" pitchFamily="2" charset="-122"/>
              </a:rPr>
              <a:t>，且不存在  </a:t>
            </a:r>
            <a:r>
              <a:rPr lang="en-US" altLang="zh-CN" sz="2200">
                <a:ea typeface="宋体" panose="02010600030101010101" pitchFamily="2" charset="-122"/>
              </a:rPr>
              <a:t>U</a:t>
            </a:r>
            <a:r>
              <a:rPr lang="en-US" altLang="zh-CN" sz="2200" baseline="-25000">
                <a:ea typeface="宋体" panose="02010600030101010101" pitchFamily="2" charset="-122"/>
              </a:rPr>
              <a:t>i</a:t>
            </a:r>
            <a:r>
              <a:rPr lang="en-US" altLang="zh-CN" sz="2200">
                <a:ea typeface="宋体" panose="02010600030101010101" pitchFamily="2" charset="-122"/>
              </a:rPr>
              <a:t> </a:t>
            </a:r>
            <a:r>
              <a:rPr lang="en-US" altLang="zh-CN" sz="2200">
                <a:ea typeface="宋体" panose="02010600030101010101" pitchFamily="2" charset="-122"/>
                <a:sym typeface="Symbol" panose="05050102010706020507" pitchFamily="18" charset="2"/>
              </a:rPr>
              <a:t></a:t>
            </a:r>
            <a:r>
              <a:rPr lang="en-US" altLang="zh-CN" sz="2200">
                <a:ea typeface="宋体" panose="02010600030101010101" pitchFamily="2" charset="-122"/>
              </a:rPr>
              <a:t> U</a:t>
            </a:r>
            <a:r>
              <a:rPr lang="en-US" altLang="zh-CN" sz="2200" baseline="-25000">
                <a:ea typeface="宋体" panose="02010600030101010101" pitchFamily="2" charset="-122"/>
              </a:rPr>
              <a:t>j</a:t>
            </a:r>
            <a:r>
              <a:rPr lang="zh-CN" altLang="en-US" sz="2200">
                <a:ea typeface="宋体" panose="02010600030101010101" pitchFamily="2" charset="-122"/>
              </a:rPr>
              <a:t>，</a:t>
            </a:r>
            <a:r>
              <a:rPr lang="en-US" altLang="zh-CN" sz="2200">
                <a:ea typeface="宋体" panose="02010600030101010101" pitchFamily="2" charset="-122"/>
              </a:rPr>
              <a:t>F</a:t>
            </a:r>
            <a:r>
              <a:rPr lang="en-US" altLang="zh-CN" sz="2200" baseline="-25000">
                <a:ea typeface="宋体" panose="02010600030101010101" pitchFamily="2" charset="-122"/>
              </a:rPr>
              <a:t>i </a:t>
            </a:r>
            <a:r>
              <a:rPr lang="zh-CN" altLang="en-US" sz="2200">
                <a:ea typeface="宋体" panose="02010600030101010101" pitchFamily="2" charset="-122"/>
              </a:rPr>
              <a:t>为 </a:t>
            </a:r>
            <a:r>
              <a:rPr lang="en-US" altLang="zh-CN" sz="2200">
                <a:ea typeface="宋体" panose="02010600030101010101" pitchFamily="2" charset="-122"/>
              </a:rPr>
              <a:t>F</a:t>
            </a:r>
            <a:r>
              <a:rPr lang="zh-CN" altLang="en-US" sz="2200">
                <a:ea typeface="宋体" panose="02010600030101010101" pitchFamily="2" charset="-122"/>
              </a:rPr>
              <a:t>在 </a:t>
            </a:r>
            <a:r>
              <a:rPr lang="en-US" altLang="zh-CN" sz="2200">
                <a:ea typeface="宋体" panose="02010600030101010101" pitchFamily="2" charset="-122"/>
              </a:rPr>
              <a:t>U</a:t>
            </a:r>
            <a:r>
              <a:rPr lang="en-US" altLang="zh-CN" sz="2200" baseline="-25000">
                <a:ea typeface="宋体" panose="02010600030101010101" pitchFamily="2" charset="-122"/>
              </a:rPr>
              <a:t>i </a:t>
            </a:r>
            <a:r>
              <a:rPr lang="zh-CN" altLang="en-US" sz="2200">
                <a:ea typeface="宋体" panose="02010600030101010101" pitchFamily="2" charset="-122"/>
              </a:rPr>
              <a:t>上的投影</a:t>
            </a:r>
          </a:p>
          <a:p>
            <a:pPr>
              <a:lnSpc>
                <a:spcPct val="180000"/>
              </a:lnSpc>
              <a:buFont typeface="Wingdings" panose="05000000000000000000" pitchFamily="2" charset="2"/>
              <a:buNone/>
            </a:pPr>
            <a:endParaRPr lang="zh-CN" altLang="en-US" sz="2200">
              <a:ea typeface="宋体" panose="02010600030101010101" pitchFamily="2" charset="-122"/>
            </a:endParaRPr>
          </a:p>
          <a:p>
            <a:pPr>
              <a:lnSpc>
                <a:spcPct val="180000"/>
              </a:lnSpc>
              <a:buFont typeface="Wingdings" panose="05000000000000000000" pitchFamily="2" charset="2"/>
              <a:buNone/>
            </a:pPr>
            <a:r>
              <a:rPr lang="zh-CN" altLang="en-US" sz="2200" b="1">
                <a:ea typeface="黑体" panose="02010609060101010101" pitchFamily="49" charset="-122"/>
              </a:rPr>
              <a:t>定义</a:t>
            </a:r>
            <a:r>
              <a:rPr lang="en-US" altLang="zh-CN" sz="2200" b="1">
                <a:ea typeface="黑体" panose="02010609060101010101" pitchFamily="49" charset="-122"/>
              </a:rPr>
              <a:t>6</a:t>
            </a:r>
            <a:r>
              <a:rPr lang="en-US" altLang="zh-CN" sz="2200" b="1">
                <a:ea typeface="宋体" panose="02010600030101010101" pitchFamily="2" charset="-122"/>
              </a:rPr>
              <a:t>.17</a:t>
            </a:r>
            <a:r>
              <a:rPr lang="en-US" altLang="zh-CN" sz="2200">
                <a:ea typeface="宋体" panose="02010600030101010101" pitchFamily="2" charset="-122"/>
              </a:rPr>
              <a:t>  </a:t>
            </a:r>
            <a:r>
              <a:rPr lang="zh-CN" altLang="en-US" sz="2200">
                <a:ea typeface="宋体" panose="02010600030101010101" pitchFamily="2" charset="-122"/>
              </a:rPr>
              <a:t>函数依赖集合</a:t>
            </a:r>
            <a:r>
              <a:rPr lang="en-US" altLang="zh-CN" sz="2200">
                <a:ea typeface="宋体" panose="02010600030101010101" pitchFamily="2" charset="-122"/>
              </a:rPr>
              <a:t>{</a:t>
            </a:r>
            <a:r>
              <a:rPr lang="en-US" altLang="zh-CN" sz="2200" i="1">
                <a:ea typeface="宋体" panose="02010600030101010101" pitchFamily="2" charset="-122"/>
              </a:rPr>
              <a:t>X</a:t>
            </a:r>
            <a:r>
              <a:rPr lang="en-US" altLang="zh-CN" sz="2200">
                <a:ea typeface="宋体" panose="02010600030101010101" pitchFamily="2" charset="-122"/>
              </a:rPr>
              <a:t>→</a:t>
            </a:r>
            <a:r>
              <a:rPr lang="en-US" altLang="zh-CN" sz="2200" i="1">
                <a:ea typeface="宋体" panose="02010600030101010101" pitchFamily="2" charset="-122"/>
              </a:rPr>
              <a:t>Y </a:t>
            </a:r>
            <a:r>
              <a:rPr lang="en-US" altLang="zh-CN" sz="2200">
                <a:ea typeface="宋体" panose="02010600030101010101" pitchFamily="2" charset="-122"/>
              </a:rPr>
              <a:t>| </a:t>
            </a:r>
            <a:r>
              <a:rPr lang="en-US" altLang="zh-CN" sz="2200" i="1">
                <a:ea typeface="宋体" panose="02010600030101010101" pitchFamily="2" charset="-122"/>
              </a:rPr>
              <a:t>X</a:t>
            </a:r>
            <a:r>
              <a:rPr lang="en-US" altLang="zh-CN" sz="2200">
                <a:ea typeface="宋体" panose="02010600030101010101" pitchFamily="2" charset="-122"/>
              </a:rPr>
              <a:t>→</a:t>
            </a:r>
            <a:r>
              <a:rPr lang="en-US" altLang="zh-CN" sz="2200" i="1">
                <a:ea typeface="宋体" panose="02010600030101010101" pitchFamily="2" charset="-122"/>
              </a:rPr>
              <a:t>Y </a:t>
            </a:r>
            <a:r>
              <a:rPr lang="en-US" altLang="zh-CN" sz="2200">
                <a:ea typeface="宋体" panose="02010600030101010101" pitchFamily="2" charset="-122"/>
                <a:sym typeface="Symbol" panose="05050102010706020507" pitchFamily="18" charset="2"/>
              </a:rPr>
              <a:t></a:t>
            </a:r>
            <a:r>
              <a:rPr lang="en-US" altLang="zh-CN" sz="2200">
                <a:ea typeface="宋体" panose="02010600030101010101" pitchFamily="2" charset="-122"/>
              </a:rPr>
              <a:t> </a:t>
            </a:r>
            <a:r>
              <a:rPr lang="en-US" altLang="zh-CN" sz="2200" i="1">
                <a:ea typeface="宋体" panose="02010600030101010101" pitchFamily="2" charset="-122"/>
              </a:rPr>
              <a:t>F</a:t>
            </a:r>
            <a:r>
              <a:rPr lang="en-US" altLang="zh-CN" sz="2200" baseline="30000">
                <a:ea typeface="宋体" panose="02010600030101010101" pitchFamily="2" charset="-122"/>
              </a:rPr>
              <a:t>+</a:t>
            </a:r>
            <a:r>
              <a:rPr lang="en-US" altLang="zh-CN" sz="2200">
                <a:ea typeface="宋体" panose="02010600030101010101" pitchFamily="2" charset="-122"/>
              </a:rPr>
              <a:t>∧</a:t>
            </a:r>
            <a:r>
              <a:rPr lang="en-US" altLang="zh-CN" sz="2200" i="1">
                <a:ea typeface="宋体" panose="02010600030101010101" pitchFamily="2" charset="-122"/>
              </a:rPr>
              <a:t>XY</a:t>
            </a:r>
            <a:r>
              <a:rPr lang="en-US" altLang="zh-CN" sz="2200" baseline="30000">
                <a:ea typeface="宋体" panose="02010600030101010101" pitchFamily="2" charset="-122"/>
              </a:rPr>
              <a:t> </a:t>
            </a:r>
            <a:r>
              <a:rPr lang="en-US" altLang="zh-CN" sz="2200">
                <a:ea typeface="宋体" panose="02010600030101010101" pitchFamily="2" charset="-122"/>
                <a:sym typeface="Symbol" panose="05050102010706020507" pitchFamily="18" charset="2"/>
              </a:rPr>
              <a:t></a:t>
            </a:r>
            <a:r>
              <a:rPr lang="en-US" altLang="zh-CN" sz="2200" i="1">
                <a:ea typeface="宋体" panose="02010600030101010101" pitchFamily="2" charset="-122"/>
              </a:rPr>
              <a:t>U</a:t>
            </a:r>
            <a:r>
              <a:rPr lang="en-US" altLang="zh-CN" sz="2200" i="1" baseline="-25000">
                <a:ea typeface="宋体" panose="02010600030101010101" pitchFamily="2" charset="-122"/>
              </a:rPr>
              <a:t>i</a:t>
            </a:r>
            <a:r>
              <a:rPr lang="en-US" altLang="zh-CN" sz="2200">
                <a:ea typeface="宋体" panose="02010600030101010101" pitchFamily="2" charset="-122"/>
              </a:rPr>
              <a:t>} </a:t>
            </a:r>
            <a:r>
              <a:rPr lang="zh-CN" altLang="en-US" sz="2200">
                <a:ea typeface="宋体" panose="02010600030101010101" pitchFamily="2" charset="-122"/>
              </a:rPr>
              <a:t>的一个覆盖 </a:t>
            </a:r>
            <a:r>
              <a:rPr lang="en-US" altLang="zh-CN" sz="2200" i="1">
                <a:ea typeface="宋体" panose="02010600030101010101" pitchFamily="2" charset="-122"/>
              </a:rPr>
              <a:t>F</a:t>
            </a:r>
            <a:r>
              <a:rPr lang="en-US" altLang="zh-CN" sz="2200" i="1" baseline="-25000">
                <a:ea typeface="宋体" panose="02010600030101010101" pitchFamily="2" charset="-122"/>
              </a:rPr>
              <a:t>i </a:t>
            </a:r>
            <a:r>
              <a:rPr lang="zh-CN" altLang="en-US" sz="2200">
                <a:ea typeface="宋体" panose="02010600030101010101" pitchFamily="2" charset="-122"/>
              </a:rPr>
              <a:t>叫作 </a:t>
            </a:r>
            <a:r>
              <a:rPr lang="en-US" altLang="zh-CN" sz="2200" i="1">
                <a:ea typeface="宋体" panose="02010600030101010101" pitchFamily="2" charset="-122"/>
              </a:rPr>
              <a:t>F </a:t>
            </a:r>
            <a:r>
              <a:rPr lang="zh-CN" altLang="en-US" sz="2200">
                <a:ea typeface="宋体" panose="02010600030101010101" pitchFamily="2" charset="-122"/>
              </a:rPr>
              <a:t>在属性 </a:t>
            </a:r>
            <a:r>
              <a:rPr lang="en-US" altLang="zh-CN" sz="2200" i="1">
                <a:ea typeface="宋体" panose="02010600030101010101" pitchFamily="2" charset="-122"/>
              </a:rPr>
              <a:t>U</a:t>
            </a:r>
            <a:r>
              <a:rPr lang="en-US" altLang="zh-CN" sz="2200" i="1" baseline="-25000">
                <a:ea typeface="宋体" panose="02010600030101010101" pitchFamily="2" charset="-122"/>
              </a:rPr>
              <a:t>i </a:t>
            </a:r>
            <a:r>
              <a:rPr lang="zh-CN" altLang="en-US" sz="2200">
                <a:ea typeface="宋体" panose="02010600030101010101" pitchFamily="2" charset="-122"/>
              </a:rPr>
              <a:t>上的投影</a:t>
            </a:r>
          </a:p>
        </p:txBody>
      </p:sp>
      <p:sp>
        <p:nvSpPr>
          <p:cNvPr id="514052" name="Text Box 4"/>
          <p:cNvSpPr txBox="1">
            <a:spLocks noChangeArrowheads="1"/>
          </p:cNvSpPr>
          <p:nvPr/>
        </p:nvSpPr>
        <p:spPr bwMode="auto">
          <a:xfrm>
            <a:off x="1754188" y="3516313"/>
            <a:ext cx="492125"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en-US" altLang="zh-CN" sz="1800" i="1"/>
              <a:t>i</a:t>
            </a:r>
            <a:r>
              <a:rPr kumimoji="0" lang="en-US" altLang="zh-CN" sz="1800"/>
              <a:t>=1</a:t>
            </a:r>
          </a:p>
        </p:txBody>
      </p:sp>
      <p:sp>
        <p:nvSpPr>
          <p:cNvPr id="514053" name="Text Box 5"/>
          <p:cNvSpPr txBox="1">
            <a:spLocks noChangeArrowheads="1"/>
          </p:cNvSpPr>
          <p:nvPr/>
        </p:nvSpPr>
        <p:spPr bwMode="auto">
          <a:xfrm>
            <a:off x="1835150" y="2924175"/>
            <a:ext cx="29845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FontTx/>
              <a:buNone/>
            </a:pPr>
            <a:r>
              <a:rPr kumimoji="0" lang="en-US" altLang="zh-CN" sz="1800"/>
              <a:t>n</a:t>
            </a:r>
          </a:p>
        </p:txBody>
      </p:sp>
    </p:spTree>
    <p:extLst>
      <p:ext uri="{BB962C8B-B14F-4D97-AF65-F5344CB8AC3E}">
        <p14:creationId xmlns:p14="http://schemas.microsoft.com/office/powerpoint/2010/main" val="33221865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zh-CN" altLang="en-US">
                <a:ea typeface="宋体" panose="02010600030101010101" pitchFamily="2" charset="-122"/>
              </a:rPr>
              <a:t>模式的分解（续）</a:t>
            </a:r>
          </a:p>
        </p:txBody>
      </p:sp>
      <p:sp>
        <p:nvSpPr>
          <p:cNvPr id="515075" name="Rectangle 3"/>
          <p:cNvSpPr>
            <a:spLocks noGrp="1" noChangeArrowheads="1"/>
          </p:cNvSpPr>
          <p:nvPr>
            <p:ph type="body" idx="1"/>
          </p:nvPr>
        </p:nvSpPr>
        <p:spPr/>
        <p:txBody>
          <a:bodyPr/>
          <a:lstStyle/>
          <a:p>
            <a:pPr algn="just">
              <a:buFont typeface="Wingdings" panose="05000000000000000000" pitchFamily="2" charset="2"/>
              <a:buNone/>
            </a:pPr>
            <a:r>
              <a:rPr lang="zh-CN" altLang="en-US" sz="2400">
                <a:ea typeface="宋体" panose="02010600030101010101" pitchFamily="2" charset="-122"/>
              </a:rPr>
              <a:t>例：</a:t>
            </a:r>
            <a:r>
              <a:rPr lang="en-US" altLang="zh-CN" sz="2400">
                <a:ea typeface="宋体" panose="02010600030101010101" pitchFamily="2" charset="-122"/>
              </a:rPr>
              <a:t>S-L</a:t>
            </a:r>
            <a:r>
              <a:rPr lang="zh-CN" altLang="en-US" sz="2400">
                <a:ea typeface="宋体" panose="02010600030101010101" pitchFamily="2" charset="-122"/>
              </a:rPr>
              <a:t>（</a:t>
            </a:r>
            <a:r>
              <a:rPr lang="en-US" altLang="zh-CN" sz="2400">
                <a:ea typeface="宋体" panose="02010600030101010101" pitchFamily="2" charset="-122"/>
              </a:rPr>
              <a:t>Sno</a:t>
            </a:r>
            <a:r>
              <a:rPr lang="zh-CN" altLang="en-US" sz="2400">
                <a:ea typeface="宋体" panose="02010600030101010101" pitchFamily="2" charset="-122"/>
              </a:rPr>
              <a:t>， </a:t>
            </a:r>
            <a:r>
              <a:rPr lang="en-US" altLang="zh-CN" sz="2400">
                <a:ea typeface="宋体" panose="02010600030101010101" pitchFamily="2" charset="-122"/>
              </a:rPr>
              <a:t>Sdept</a:t>
            </a:r>
            <a:r>
              <a:rPr lang="zh-CN" altLang="en-US" sz="2400">
                <a:ea typeface="宋体" panose="02010600030101010101" pitchFamily="2" charset="-122"/>
              </a:rPr>
              <a:t>， </a:t>
            </a:r>
            <a:r>
              <a:rPr lang="en-US" altLang="zh-CN" sz="2400">
                <a:ea typeface="宋体" panose="02010600030101010101" pitchFamily="2" charset="-122"/>
              </a:rPr>
              <a:t>Sloc</a:t>
            </a:r>
            <a:r>
              <a:rPr lang="zh-CN" altLang="en-US" sz="2400">
                <a:ea typeface="宋体" panose="02010600030101010101" pitchFamily="2" charset="-122"/>
              </a:rPr>
              <a:t>）</a:t>
            </a:r>
          </a:p>
          <a:p>
            <a:pPr algn="just">
              <a:buFont typeface="Wingdings" panose="05000000000000000000" pitchFamily="2" charset="2"/>
              <a:buNone/>
            </a:pPr>
            <a:r>
              <a:rPr lang="zh-CN" altLang="en-US" sz="2400">
                <a:ea typeface="宋体" panose="02010600030101010101" pitchFamily="2" charset="-122"/>
              </a:rPr>
              <a:t>        </a:t>
            </a:r>
            <a:r>
              <a:rPr lang="en-US" altLang="zh-CN" sz="2400">
                <a:ea typeface="宋体" panose="02010600030101010101" pitchFamily="2" charset="-122"/>
              </a:rPr>
              <a:t>F={ Sno→Sdept,Sdept→Sloc,Sno→Sloc}</a:t>
            </a:r>
          </a:p>
          <a:p>
            <a:pPr algn="just">
              <a:buFont typeface="Wingdings" panose="05000000000000000000" pitchFamily="2" charset="2"/>
              <a:buNone/>
            </a:pPr>
            <a:r>
              <a:rPr lang="en-US" altLang="zh-CN" sz="2400">
                <a:ea typeface="宋体" panose="02010600030101010101" pitchFamily="2" charset="-122"/>
              </a:rPr>
              <a:t>        S-L</a:t>
            </a:r>
            <a:r>
              <a:rPr lang="en-US" altLang="zh-CN" sz="2200">
                <a:ea typeface="宋体" panose="02010600030101010101" pitchFamily="2" charset="-122"/>
              </a:rPr>
              <a:t>∈</a:t>
            </a:r>
            <a:r>
              <a:rPr lang="en-US" altLang="zh-CN" sz="2400">
                <a:ea typeface="宋体" panose="02010600030101010101" pitchFamily="2" charset="-122"/>
              </a:rPr>
              <a:t>2NF  </a:t>
            </a:r>
          </a:p>
          <a:p>
            <a:pPr algn="just">
              <a:buFont typeface="Wingdings" panose="05000000000000000000" pitchFamily="2" charset="2"/>
              <a:buNone/>
            </a:pPr>
            <a:endParaRPr lang="en-US" altLang="zh-CN" sz="2400">
              <a:ea typeface="宋体" panose="02010600030101010101" pitchFamily="2" charset="-122"/>
            </a:endParaRPr>
          </a:p>
          <a:p>
            <a:pPr>
              <a:buFont typeface="Wingdings" panose="05000000000000000000" pitchFamily="2" charset="2"/>
              <a:buNone/>
            </a:pPr>
            <a:r>
              <a:rPr lang="zh-CN" altLang="en-US" sz="2400">
                <a:ea typeface="宋体" panose="02010600030101010101" pitchFamily="2" charset="-122"/>
              </a:rPr>
              <a:t>分解方法可以有多种：</a:t>
            </a:r>
          </a:p>
          <a:p>
            <a:pPr lvl="1" algn="just">
              <a:buFont typeface="Wingdings" panose="05000000000000000000" pitchFamily="2" charset="2"/>
              <a:buNone/>
            </a:pPr>
            <a:r>
              <a:rPr lang="en-US" altLang="zh-CN" sz="2000">
                <a:ea typeface="宋体" panose="02010600030101010101" pitchFamily="2" charset="-122"/>
              </a:rPr>
              <a:t>1. S-L</a:t>
            </a:r>
            <a:r>
              <a:rPr lang="zh-CN" altLang="en-US" sz="2000">
                <a:ea typeface="宋体" panose="02010600030101010101" pitchFamily="2" charset="-122"/>
              </a:rPr>
              <a:t>分解为三个关系模式：</a:t>
            </a:r>
            <a:r>
              <a:rPr lang="en-US" altLang="zh-CN" sz="2000">
                <a:ea typeface="宋体" panose="02010600030101010101" pitchFamily="2" charset="-122"/>
              </a:rPr>
              <a:t>SN(Sno)</a:t>
            </a:r>
          </a:p>
          <a:p>
            <a:pPr lvl="1" algn="just">
              <a:buFont typeface="Wingdings" panose="05000000000000000000" pitchFamily="2" charset="2"/>
              <a:buNone/>
            </a:pPr>
            <a:r>
              <a:rPr lang="en-US" altLang="zh-CN" sz="2000">
                <a:ea typeface="宋体" panose="02010600030101010101" pitchFamily="2" charset="-122"/>
              </a:rPr>
              <a:t>               			SD(Sdept)</a:t>
            </a:r>
          </a:p>
          <a:p>
            <a:pPr lvl="1" algn="just">
              <a:buFont typeface="Wingdings" panose="05000000000000000000" pitchFamily="2" charset="2"/>
              <a:buNone/>
            </a:pPr>
            <a:r>
              <a:rPr lang="en-US" altLang="zh-CN" sz="2000">
                <a:ea typeface="宋体" panose="02010600030101010101" pitchFamily="2" charset="-122"/>
              </a:rPr>
              <a:t>               			SO(Sloc)</a:t>
            </a:r>
          </a:p>
          <a:p>
            <a:pPr lvl="1" algn="just">
              <a:buFont typeface="Wingdings" panose="05000000000000000000" pitchFamily="2" charset="2"/>
              <a:buNone/>
            </a:pPr>
            <a:r>
              <a:rPr lang="en-US" altLang="zh-CN" sz="2000">
                <a:ea typeface="宋体" panose="02010600030101010101" pitchFamily="2" charset="-122"/>
              </a:rPr>
              <a:t>2.  SL</a:t>
            </a:r>
            <a:r>
              <a:rPr lang="zh-CN" altLang="en-US" sz="2000">
                <a:ea typeface="宋体" panose="02010600030101010101" pitchFamily="2" charset="-122"/>
              </a:rPr>
              <a:t>分解为下面二个关系模式：	</a:t>
            </a:r>
            <a:r>
              <a:rPr lang="en-US" altLang="zh-CN" sz="2000">
                <a:ea typeface="宋体" panose="02010600030101010101" pitchFamily="2" charset="-122"/>
              </a:rPr>
              <a:t>NL(Sno, Sloc)</a:t>
            </a:r>
          </a:p>
          <a:p>
            <a:pPr lvl="1" algn="just">
              <a:buFont typeface="Wingdings" panose="05000000000000000000" pitchFamily="2" charset="2"/>
              <a:buNone/>
            </a:pPr>
            <a:r>
              <a:rPr lang="en-US" altLang="zh-CN" sz="2000">
                <a:ea typeface="宋体" panose="02010600030101010101" pitchFamily="2" charset="-122"/>
              </a:rPr>
              <a:t>						DL(Sdept, Sloc)</a:t>
            </a:r>
          </a:p>
          <a:p>
            <a:pPr lvl="1">
              <a:buFont typeface="Wingdings" panose="05000000000000000000" pitchFamily="2" charset="2"/>
              <a:buNone/>
            </a:pPr>
            <a:r>
              <a:rPr lang="en-US" altLang="zh-CN" sz="2000">
                <a:ea typeface="宋体" panose="02010600030101010101" pitchFamily="2" charset="-122"/>
              </a:rPr>
              <a:t>3. </a:t>
            </a:r>
            <a:r>
              <a:rPr lang="zh-CN" altLang="en-US" sz="2000">
                <a:ea typeface="宋体" panose="02010600030101010101" pitchFamily="2" charset="-122"/>
              </a:rPr>
              <a:t>将</a:t>
            </a:r>
            <a:r>
              <a:rPr lang="en-US" altLang="zh-CN" sz="2000">
                <a:ea typeface="宋体" panose="02010600030101010101" pitchFamily="2" charset="-122"/>
              </a:rPr>
              <a:t>SL</a:t>
            </a:r>
            <a:r>
              <a:rPr lang="zh-CN" altLang="en-US" sz="2000">
                <a:ea typeface="宋体" panose="02010600030101010101" pitchFamily="2" charset="-122"/>
              </a:rPr>
              <a:t>分解为下面二个关系模式：	</a:t>
            </a:r>
            <a:r>
              <a:rPr lang="en-US" altLang="zh-CN" sz="1800">
                <a:ea typeface="宋体" panose="02010600030101010101" pitchFamily="2" charset="-122"/>
              </a:rPr>
              <a:t>ND(Sno, Sdept)</a:t>
            </a:r>
          </a:p>
          <a:p>
            <a:pPr>
              <a:buFont typeface="Wingdings" panose="05000000000000000000" pitchFamily="2" charset="2"/>
              <a:buNone/>
            </a:pPr>
            <a:r>
              <a:rPr lang="en-US" altLang="zh-CN" sz="2000">
                <a:ea typeface="宋体" panose="02010600030101010101" pitchFamily="2" charset="-122"/>
              </a:rPr>
              <a:t>               				NL(Sno, Sloc)</a:t>
            </a:r>
          </a:p>
          <a:p>
            <a:pPr lvl="1" algn="just">
              <a:buFont typeface="Wingdings" panose="05000000000000000000" pitchFamily="2" charset="2"/>
              <a:buNone/>
            </a:pPr>
            <a:endParaRPr lang="en-US" altLang="zh-CN" sz="2000">
              <a:solidFill>
                <a:srgbClr val="FF00FF"/>
              </a:solidFill>
              <a:ea typeface="宋体" panose="02010600030101010101" pitchFamily="2" charset="-122"/>
            </a:endParaRPr>
          </a:p>
        </p:txBody>
      </p:sp>
    </p:spTree>
    <p:extLst>
      <p:ext uri="{BB962C8B-B14F-4D97-AF65-F5344CB8AC3E}">
        <p14:creationId xmlns:p14="http://schemas.microsoft.com/office/powerpoint/2010/main" val="18734245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4294967295"/>
          </p:nvPr>
        </p:nvSpPr>
        <p:spPr/>
        <p:txBody>
          <a:bodyPr/>
          <a:lstStyle/>
          <a:p>
            <a:endParaRPr lang="en-US" altLang="zh-CN" dirty="0"/>
          </a:p>
        </p:txBody>
      </p:sp>
      <p:sp>
        <p:nvSpPr>
          <p:cNvPr id="516098" name="Rectangle 2"/>
          <p:cNvSpPr>
            <a:spLocks noGrp="1" noChangeArrowheads="1"/>
          </p:cNvSpPr>
          <p:nvPr>
            <p:ph type="title"/>
          </p:nvPr>
        </p:nvSpPr>
        <p:spPr/>
        <p:txBody>
          <a:bodyPr/>
          <a:lstStyle/>
          <a:p>
            <a:r>
              <a:rPr lang="zh-CN" altLang="en-US"/>
              <a:t>模式的分解（续）</a:t>
            </a:r>
          </a:p>
        </p:txBody>
      </p:sp>
      <p:sp>
        <p:nvSpPr>
          <p:cNvPr id="516099" name="Rectangle 3"/>
          <p:cNvSpPr>
            <a:spLocks noGrp="1" noChangeArrowheads="1"/>
          </p:cNvSpPr>
          <p:nvPr>
            <p:ph type="body" idx="1"/>
          </p:nvPr>
        </p:nvSpPr>
        <p:spPr/>
        <p:txBody>
          <a:bodyPr/>
          <a:lstStyle/>
          <a:p>
            <a:pPr algn="just">
              <a:lnSpc>
                <a:spcPct val="90000"/>
              </a:lnSpc>
              <a:buFont typeface="Wingdings" panose="05000000000000000000" pitchFamily="2" charset="2"/>
              <a:buNone/>
            </a:pPr>
            <a:r>
              <a:rPr lang="en-US" altLang="zh-CN" sz="2800" dirty="0"/>
              <a:t>SL    ──────────────────</a:t>
            </a:r>
          </a:p>
          <a:p>
            <a:pPr>
              <a:lnSpc>
                <a:spcPct val="90000"/>
              </a:lnSpc>
              <a:buFont typeface="Wingdings" panose="05000000000000000000" pitchFamily="2" charset="2"/>
              <a:buNone/>
            </a:pPr>
            <a:r>
              <a:rPr lang="en-US" altLang="zh-CN" sz="2800" dirty="0"/>
              <a:t>             </a:t>
            </a:r>
            <a:r>
              <a:rPr lang="en-US" altLang="zh-CN" sz="2800" dirty="0" err="1"/>
              <a:t>Sno</a:t>
            </a:r>
            <a:r>
              <a:rPr lang="en-US" altLang="zh-CN" sz="2800" dirty="0"/>
              <a:t>	</a:t>
            </a:r>
            <a:r>
              <a:rPr lang="en-US" altLang="zh-CN" sz="2800" dirty="0" err="1" smtClean="0"/>
              <a:t>Sdept</a:t>
            </a:r>
            <a:r>
              <a:rPr lang="en-US" altLang="zh-CN" dirty="0" smtClean="0"/>
              <a:t>          </a:t>
            </a:r>
            <a:r>
              <a:rPr lang="en-US" altLang="zh-CN" sz="2800" dirty="0" err="1" smtClean="0"/>
              <a:t>Sloc</a:t>
            </a:r>
            <a:r>
              <a:rPr lang="en-US" altLang="zh-CN" sz="2800" dirty="0" smtClean="0"/>
              <a:t>               </a:t>
            </a:r>
            <a:endParaRPr lang="en-US" altLang="zh-CN" sz="2800" dirty="0"/>
          </a:p>
          <a:p>
            <a:pPr>
              <a:lnSpc>
                <a:spcPct val="90000"/>
              </a:lnSpc>
              <a:buFont typeface="Wingdings" panose="05000000000000000000" pitchFamily="2" charset="2"/>
              <a:buNone/>
            </a:pPr>
            <a:r>
              <a:rPr lang="en-US" altLang="zh-CN" sz="2800" dirty="0"/>
              <a:t>         ──────────────────</a:t>
            </a:r>
          </a:p>
          <a:p>
            <a:pPr algn="just">
              <a:lnSpc>
                <a:spcPct val="90000"/>
              </a:lnSpc>
              <a:buFont typeface="Wingdings" panose="05000000000000000000" pitchFamily="2" charset="2"/>
              <a:buNone/>
            </a:pPr>
            <a:r>
              <a:rPr lang="en-US" altLang="zh-CN" sz="2800" dirty="0"/>
              <a:t>          95001        </a:t>
            </a:r>
            <a:r>
              <a:rPr lang="en-US" altLang="zh-CN" sz="2800" dirty="0" smtClean="0"/>
              <a:t>   CS               A</a:t>
            </a:r>
            <a:endParaRPr lang="en-US" altLang="zh-CN" sz="2800" dirty="0"/>
          </a:p>
          <a:p>
            <a:pPr algn="just">
              <a:lnSpc>
                <a:spcPct val="90000"/>
              </a:lnSpc>
              <a:buFont typeface="Wingdings" panose="05000000000000000000" pitchFamily="2" charset="2"/>
              <a:buNone/>
            </a:pPr>
            <a:r>
              <a:rPr lang="en-US" altLang="zh-CN" sz="2800" dirty="0"/>
              <a:t>          95002        </a:t>
            </a:r>
            <a:r>
              <a:rPr lang="en-US" altLang="zh-CN" sz="2800" dirty="0" smtClean="0"/>
              <a:t>   IS                </a:t>
            </a:r>
            <a:r>
              <a:rPr lang="en-US" altLang="zh-CN" sz="2800" dirty="0"/>
              <a:t>B</a:t>
            </a:r>
          </a:p>
          <a:p>
            <a:pPr algn="just">
              <a:lnSpc>
                <a:spcPct val="90000"/>
              </a:lnSpc>
              <a:buFont typeface="Wingdings" panose="05000000000000000000" pitchFamily="2" charset="2"/>
              <a:buNone/>
            </a:pPr>
            <a:r>
              <a:rPr lang="en-US" altLang="zh-CN" sz="2800" dirty="0"/>
              <a:t>          95003       </a:t>
            </a:r>
            <a:r>
              <a:rPr lang="en-US" altLang="zh-CN" sz="2800" dirty="0" smtClean="0"/>
              <a:t>    </a:t>
            </a:r>
            <a:r>
              <a:rPr lang="en-US" altLang="zh-CN" sz="2800" dirty="0"/>
              <a:t>MA       </a:t>
            </a:r>
            <a:r>
              <a:rPr lang="en-US" altLang="zh-CN" sz="2800" dirty="0" smtClean="0"/>
              <a:t>       C</a:t>
            </a:r>
            <a:endParaRPr lang="en-US" altLang="zh-CN" sz="2800" dirty="0"/>
          </a:p>
          <a:p>
            <a:pPr algn="just">
              <a:lnSpc>
                <a:spcPct val="90000"/>
              </a:lnSpc>
              <a:buFont typeface="Wingdings" panose="05000000000000000000" pitchFamily="2" charset="2"/>
              <a:buNone/>
            </a:pPr>
            <a:r>
              <a:rPr lang="en-US" altLang="zh-CN" sz="2800" dirty="0"/>
              <a:t>          95004       </a:t>
            </a:r>
            <a:r>
              <a:rPr lang="en-US" altLang="zh-CN" sz="2800" dirty="0" smtClean="0"/>
              <a:t>    </a:t>
            </a:r>
            <a:r>
              <a:rPr lang="en-US" altLang="zh-CN" sz="2800" dirty="0"/>
              <a:t>IS         </a:t>
            </a:r>
            <a:r>
              <a:rPr lang="en-US" altLang="zh-CN" sz="2800" dirty="0" smtClean="0"/>
              <a:t>       B</a:t>
            </a:r>
            <a:endParaRPr lang="en-US" altLang="zh-CN" sz="2800" dirty="0"/>
          </a:p>
          <a:p>
            <a:pPr algn="just">
              <a:lnSpc>
                <a:spcPct val="90000"/>
              </a:lnSpc>
              <a:buFont typeface="Wingdings" panose="05000000000000000000" pitchFamily="2" charset="2"/>
              <a:buNone/>
            </a:pPr>
            <a:r>
              <a:rPr lang="en-US" altLang="zh-CN" sz="2800" dirty="0"/>
              <a:t>          95005	</a:t>
            </a:r>
            <a:r>
              <a:rPr lang="en-US" altLang="zh-CN" sz="2800" dirty="0" smtClean="0"/>
              <a:t>   PH</a:t>
            </a:r>
            <a:r>
              <a:rPr lang="en-US" altLang="zh-CN" sz="2800" dirty="0"/>
              <a:t>	    </a:t>
            </a:r>
            <a:r>
              <a:rPr lang="en-US" altLang="zh-CN" sz="2800" dirty="0" smtClean="0"/>
              <a:t>         B               </a:t>
            </a:r>
            <a:endParaRPr lang="en-US" altLang="zh-CN" sz="2800" dirty="0"/>
          </a:p>
          <a:p>
            <a:pPr algn="just">
              <a:lnSpc>
                <a:spcPct val="90000"/>
              </a:lnSpc>
              <a:buFont typeface="Wingdings" panose="05000000000000000000" pitchFamily="2" charset="2"/>
              <a:buNone/>
            </a:pPr>
            <a:r>
              <a:rPr lang="en-US" altLang="zh-CN" sz="2800" dirty="0"/>
              <a:t>         ──────────────────</a:t>
            </a:r>
          </a:p>
        </p:txBody>
      </p:sp>
      <p:sp>
        <p:nvSpPr>
          <p:cNvPr id="516100" name="Line 4"/>
          <p:cNvSpPr>
            <a:spLocks noChangeShapeType="1"/>
          </p:cNvSpPr>
          <p:nvPr/>
        </p:nvSpPr>
        <p:spPr bwMode="auto">
          <a:xfrm>
            <a:off x="2843808" y="1700808"/>
            <a:ext cx="0" cy="3581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6101" name="Line 5"/>
          <p:cNvSpPr>
            <a:spLocks noChangeShapeType="1"/>
          </p:cNvSpPr>
          <p:nvPr/>
        </p:nvSpPr>
        <p:spPr bwMode="auto">
          <a:xfrm>
            <a:off x="5148064" y="1609725"/>
            <a:ext cx="0" cy="3581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4224080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endParaRPr lang="en-US" altLang="zh-CN" dirty="0"/>
          </a:p>
        </p:txBody>
      </p:sp>
      <p:sp>
        <p:nvSpPr>
          <p:cNvPr id="518146" name="Rectangle 2"/>
          <p:cNvSpPr>
            <a:spLocks noGrp="1" noChangeArrowheads="1"/>
          </p:cNvSpPr>
          <p:nvPr>
            <p:ph type="title"/>
          </p:nvPr>
        </p:nvSpPr>
        <p:spPr/>
        <p:txBody>
          <a:bodyPr/>
          <a:lstStyle/>
          <a:p>
            <a:r>
              <a:rPr lang="zh-CN" altLang="en-US" sz="3200" dirty="0"/>
              <a:t>分解后的关系为：</a:t>
            </a:r>
          </a:p>
        </p:txBody>
      </p:sp>
      <p:sp>
        <p:nvSpPr>
          <p:cNvPr id="518147" name="Rectangle 3"/>
          <p:cNvSpPr>
            <a:spLocks noGrp="1" noChangeArrowheads="1"/>
          </p:cNvSpPr>
          <p:nvPr>
            <p:ph type="body" idx="1"/>
          </p:nvPr>
        </p:nvSpPr>
        <p:spPr>
          <a:xfrm>
            <a:off x="179512" y="1700808"/>
            <a:ext cx="8305800" cy="4114800"/>
          </a:xfrm>
          <a:ln w="57150">
            <a:solidFill>
              <a:schemeClr val="tx1"/>
            </a:solidFill>
            <a:miter lim="800000"/>
            <a:headEnd/>
            <a:tailEnd/>
          </a:ln>
        </p:spPr>
        <p:txBody>
          <a:bodyPr/>
          <a:lstStyle/>
          <a:p>
            <a:pPr algn="just">
              <a:lnSpc>
                <a:spcPct val="90000"/>
              </a:lnSpc>
              <a:buFont typeface="Wingdings" panose="05000000000000000000" pitchFamily="2" charset="2"/>
              <a:buNone/>
            </a:pPr>
            <a:endParaRPr lang="en-US" altLang="zh-CN" sz="2800" dirty="0"/>
          </a:p>
          <a:p>
            <a:pPr algn="just">
              <a:lnSpc>
                <a:spcPct val="90000"/>
              </a:lnSpc>
              <a:buFont typeface="Wingdings" panose="05000000000000000000" pitchFamily="2" charset="2"/>
              <a:buNone/>
            </a:pPr>
            <a:r>
              <a:rPr lang="en-US" altLang="zh-CN" sz="2800" dirty="0"/>
              <a:t>    </a:t>
            </a:r>
            <a:r>
              <a:rPr lang="en-US" altLang="zh-CN" sz="2800" dirty="0" smtClean="0"/>
              <a:t>             </a:t>
            </a:r>
            <a:r>
              <a:rPr lang="en-US" altLang="zh-CN" sz="2000" dirty="0"/>
              <a:t>SN ──────     SD ──────    SO ──────</a:t>
            </a:r>
          </a:p>
          <a:p>
            <a:pPr algn="just">
              <a:lnSpc>
                <a:spcPct val="90000"/>
              </a:lnSpc>
              <a:buFont typeface="Wingdings" panose="05000000000000000000" pitchFamily="2" charset="2"/>
              <a:buNone/>
            </a:pPr>
            <a:r>
              <a:rPr lang="en-US" altLang="zh-CN" sz="2400" dirty="0"/>
              <a:t>                  </a:t>
            </a:r>
            <a:r>
              <a:rPr lang="en-US" altLang="zh-CN" sz="2400" dirty="0" err="1"/>
              <a:t>Sno</a:t>
            </a:r>
            <a:r>
              <a:rPr lang="en-US" altLang="zh-CN" sz="2400" dirty="0"/>
              <a:t>                </a:t>
            </a:r>
            <a:r>
              <a:rPr lang="en-US" altLang="zh-CN" sz="2400" dirty="0" err="1"/>
              <a:t>Sdept</a:t>
            </a:r>
            <a:r>
              <a:rPr lang="en-US" altLang="zh-CN" sz="2400" dirty="0"/>
              <a:t>                     </a:t>
            </a:r>
            <a:r>
              <a:rPr lang="en-US" altLang="zh-CN" sz="2400" dirty="0" err="1"/>
              <a:t>Sloc</a:t>
            </a:r>
            <a:endParaRPr lang="en-US" altLang="zh-CN" sz="2400" dirty="0"/>
          </a:p>
          <a:p>
            <a:pPr algn="just">
              <a:lnSpc>
                <a:spcPct val="90000"/>
              </a:lnSpc>
              <a:buFont typeface="Wingdings" panose="05000000000000000000" pitchFamily="2" charset="2"/>
              <a:buNone/>
            </a:pPr>
            <a:r>
              <a:rPr lang="en-US" altLang="zh-CN" sz="2400" dirty="0"/>
              <a:t>            </a:t>
            </a:r>
            <a:r>
              <a:rPr lang="en-US" altLang="zh-CN" sz="2400" dirty="0" smtClean="0"/>
              <a:t>     </a:t>
            </a:r>
            <a:r>
              <a:rPr lang="en-US" altLang="zh-CN" sz="2000" dirty="0"/>
              <a:t>──────       </a:t>
            </a:r>
            <a:r>
              <a:rPr lang="en-US" altLang="zh-CN" sz="2000" dirty="0" smtClean="0"/>
              <a:t>   </a:t>
            </a:r>
            <a:r>
              <a:rPr lang="en-US" altLang="zh-CN" sz="2000" dirty="0"/>
              <a:t>──────          </a:t>
            </a:r>
            <a:r>
              <a:rPr lang="en-US" altLang="zh-CN" sz="2000" dirty="0" smtClean="0"/>
              <a:t>           ──────</a:t>
            </a:r>
            <a:endParaRPr lang="en-US" altLang="zh-CN" sz="2000" dirty="0"/>
          </a:p>
          <a:p>
            <a:pPr algn="just">
              <a:lnSpc>
                <a:spcPct val="90000"/>
              </a:lnSpc>
              <a:buFont typeface="Wingdings" panose="05000000000000000000" pitchFamily="2" charset="2"/>
              <a:buNone/>
            </a:pPr>
            <a:r>
              <a:rPr lang="en-US" altLang="zh-CN" sz="2400" dirty="0"/>
              <a:t>                 95001                CS                      </a:t>
            </a:r>
            <a:r>
              <a:rPr lang="en-US" altLang="zh-CN" sz="2400" dirty="0" smtClean="0"/>
              <a:t>   </a:t>
            </a:r>
            <a:r>
              <a:rPr lang="en-US" altLang="zh-CN" sz="2400" dirty="0"/>
              <a:t>A</a:t>
            </a:r>
          </a:p>
          <a:p>
            <a:pPr algn="just">
              <a:lnSpc>
                <a:spcPct val="90000"/>
              </a:lnSpc>
              <a:buFont typeface="Wingdings" panose="05000000000000000000" pitchFamily="2" charset="2"/>
              <a:buNone/>
            </a:pPr>
            <a:r>
              <a:rPr lang="en-US" altLang="zh-CN" sz="2400" dirty="0"/>
              <a:t>                 95002                IS                     </a:t>
            </a:r>
            <a:r>
              <a:rPr lang="en-US" altLang="zh-CN" sz="2400" dirty="0" smtClean="0"/>
              <a:t>      </a:t>
            </a:r>
            <a:r>
              <a:rPr lang="en-US" altLang="zh-CN" sz="2400" dirty="0"/>
              <a:t>B</a:t>
            </a:r>
          </a:p>
          <a:p>
            <a:pPr algn="just">
              <a:lnSpc>
                <a:spcPct val="90000"/>
              </a:lnSpc>
              <a:buFont typeface="Wingdings" panose="05000000000000000000" pitchFamily="2" charset="2"/>
              <a:buNone/>
            </a:pPr>
            <a:r>
              <a:rPr lang="en-US" altLang="zh-CN" sz="2400" dirty="0"/>
              <a:t>                 95003                MA                    </a:t>
            </a:r>
            <a:r>
              <a:rPr lang="en-US" altLang="zh-CN" sz="2400" dirty="0" smtClean="0"/>
              <a:t>     </a:t>
            </a:r>
            <a:r>
              <a:rPr lang="en-US" altLang="zh-CN" sz="2400" dirty="0"/>
              <a:t>C</a:t>
            </a:r>
          </a:p>
          <a:p>
            <a:pPr algn="just">
              <a:lnSpc>
                <a:spcPct val="90000"/>
              </a:lnSpc>
              <a:buFont typeface="Wingdings" panose="05000000000000000000" pitchFamily="2" charset="2"/>
              <a:buNone/>
            </a:pPr>
            <a:r>
              <a:rPr lang="en-US" altLang="zh-CN" sz="2400" dirty="0"/>
              <a:t>                 95004                PH                    ─────</a:t>
            </a:r>
          </a:p>
          <a:p>
            <a:pPr algn="just">
              <a:lnSpc>
                <a:spcPct val="90000"/>
              </a:lnSpc>
              <a:buFont typeface="Wingdings" panose="05000000000000000000" pitchFamily="2" charset="2"/>
              <a:buNone/>
            </a:pPr>
            <a:r>
              <a:rPr lang="en-US" altLang="zh-CN" sz="2400" dirty="0"/>
              <a:t>                 95005            ──────</a:t>
            </a:r>
          </a:p>
          <a:p>
            <a:pPr algn="just">
              <a:lnSpc>
                <a:spcPct val="90000"/>
              </a:lnSpc>
              <a:buFont typeface="Wingdings" panose="05000000000000000000" pitchFamily="2" charset="2"/>
              <a:buNone/>
            </a:pPr>
            <a:r>
              <a:rPr lang="en-US" altLang="zh-CN" sz="2400" dirty="0"/>
              <a:t>             ──────</a:t>
            </a:r>
          </a:p>
        </p:txBody>
      </p:sp>
    </p:spTree>
    <p:extLst>
      <p:ext uri="{BB962C8B-B14F-4D97-AF65-F5344CB8AC3E}">
        <p14:creationId xmlns:p14="http://schemas.microsoft.com/office/powerpoint/2010/main" val="7360063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endParaRPr lang="en-US" altLang="zh-CN" dirty="0"/>
          </a:p>
        </p:txBody>
      </p:sp>
      <p:sp>
        <p:nvSpPr>
          <p:cNvPr id="519170" name="Rectangle 2"/>
          <p:cNvSpPr>
            <a:spLocks noGrp="1" noChangeArrowheads="1"/>
          </p:cNvSpPr>
          <p:nvPr>
            <p:ph type="title"/>
          </p:nvPr>
        </p:nvSpPr>
        <p:spPr/>
        <p:txBody>
          <a:bodyPr/>
          <a:lstStyle/>
          <a:p>
            <a:r>
              <a:rPr lang="zh-CN" altLang="en-US"/>
              <a:t>模式的分解（续）</a:t>
            </a:r>
          </a:p>
        </p:txBody>
      </p:sp>
      <p:sp>
        <p:nvSpPr>
          <p:cNvPr id="519171" name="Rectangle 3"/>
          <p:cNvSpPr>
            <a:spLocks noGrp="1" noChangeArrowheads="1"/>
          </p:cNvSpPr>
          <p:nvPr>
            <p:ph type="body" idx="1"/>
          </p:nvPr>
        </p:nvSpPr>
        <p:spPr/>
        <p:txBody>
          <a:bodyPr/>
          <a:lstStyle/>
          <a:p>
            <a:pPr algn="just">
              <a:lnSpc>
                <a:spcPct val="160000"/>
              </a:lnSpc>
              <a:buFont typeface="Wingdings" panose="05000000000000000000" pitchFamily="2" charset="2"/>
              <a:buNone/>
            </a:pPr>
            <a:r>
              <a:rPr lang="en-US" altLang="zh-CN" sz="2800"/>
              <a:t>	</a:t>
            </a:r>
            <a:r>
              <a:rPr lang="zh-CN" altLang="en-US" sz="2800"/>
              <a:t>分解后的数据库</a:t>
            </a:r>
            <a:r>
              <a:rPr lang="zh-CN" altLang="en-US" sz="2800">
                <a:solidFill>
                  <a:schemeClr val="accent2"/>
                </a:solidFill>
              </a:rPr>
              <a:t>丢失了许多信息</a:t>
            </a:r>
            <a:endParaRPr lang="zh-CN" altLang="en-US" sz="2800"/>
          </a:p>
          <a:p>
            <a:pPr algn="just">
              <a:lnSpc>
                <a:spcPct val="160000"/>
              </a:lnSpc>
              <a:buFont typeface="Wingdings" panose="05000000000000000000" pitchFamily="2" charset="2"/>
              <a:buNone/>
            </a:pPr>
            <a:r>
              <a:rPr lang="zh-CN" altLang="en-US" sz="2800"/>
              <a:t>   例如无法查询</a:t>
            </a:r>
            <a:r>
              <a:rPr lang="en-US" altLang="zh-CN" sz="2800"/>
              <a:t>95001</a:t>
            </a:r>
            <a:r>
              <a:rPr lang="zh-CN" altLang="en-US" sz="2800"/>
              <a:t>学生所在系或所在宿舍。    如果分解后的关系可以通过自然连接恢复为原来的关系，那么这种分解就没有</a:t>
            </a:r>
            <a:r>
              <a:rPr lang="zh-CN" altLang="en-US" sz="2800">
                <a:solidFill>
                  <a:schemeClr val="accent2"/>
                </a:solidFill>
              </a:rPr>
              <a:t>丢失信息</a:t>
            </a:r>
            <a:endParaRPr lang="zh-CN" altLang="en-US" sz="2800"/>
          </a:p>
          <a:p>
            <a:pPr algn="just">
              <a:lnSpc>
                <a:spcPct val="160000"/>
              </a:lnSpc>
              <a:buFont typeface="Wingdings" panose="05000000000000000000" pitchFamily="2" charset="2"/>
              <a:buNone/>
            </a:pPr>
            <a:endParaRPr lang="en-US" altLang="zh-CN" sz="2800"/>
          </a:p>
        </p:txBody>
      </p:sp>
    </p:spTree>
    <p:extLst>
      <p:ext uri="{BB962C8B-B14F-4D97-AF65-F5344CB8AC3E}">
        <p14:creationId xmlns:p14="http://schemas.microsoft.com/office/powerpoint/2010/main" val="425237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itchFamily="2" charset="2"/>
              <a:buChar char="n"/>
            </a:pPr>
            <a:r>
              <a:rPr lang="zh-CN" altLang="en-US" dirty="0" smtClean="0">
                <a:sym typeface="Calibri" pitchFamily="34" charset="0"/>
              </a:rPr>
              <a:t>由此可得到属性组</a:t>
            </a:r>
            <a:r>
              <a:rPr lang="en-US" altLang="zh-CN" dirty="0" smtClean="0">
                <a:sym typeface="Calibri" pitchFamily="34" charset="0"/>
              </a:rPr>
              <a:t>U</a:t>
            </a:r>
            <a:r>
              <a:rPr lang="zh-CN" altLang="en-US" dirty="0" smtClean="0">
                <a:sym typeface="Calibri" pitchFamily="34" charset="0"/>
              </a:rPr>
              <a:t>上的一组函数依赖</a:t>
            </a:r>
            <a:r>
              <a:rPr lang="en-US" altLang="zh-CN" dirty="0" smtClean="0">
                <a:sym typeface="Calibri" pitchFamily="34" charset="0"/>
              </a:rPr>
              <a:t>F</a:t>
            </a:r>
            <a:r>
              <a:rPr lang="zh-CN" altLang="en-US" dirty="0" smtClean="0">
                <a:sym typeface="Calibri" pitchFamily="34" charset="0"/>
              </a:rPr>
              <a:t>：</a:t>
            </a:r>
          </a:p>
          <a:p>
            <a:pPr marL="342900" indent="-342900" algn="l">
              <a:lnSpc>
                <a:spcPct val="150000"/>
              </a:lnSpc>
            </a:pP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F={</a:t>
            </a: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a:t>
            </a:r>
            <a:r>
              <a:rPr lang="en-US" altLang="zh-CN" sz="2400" dirty="0" err="1" smtClean="0">
                <a:sym typeface="Calibri" pitchFamily="34" charset="0"/>
              </a:rPr>
              <a:t>Mname</a:t>
            </a:r>
            <a:r>
              <a:rPr lang="en-US" altLang="zh-CN" sz="2400" dirty="0" smtClean="0">
                <a:sym typeface="Calibri" pitchFamily="34" charset="0"/>
              </a:rPr>
              <a:t>, (</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p>
        </p:txBody>
      </p:sp>
      <p:grpSp>
        <p:nvGrpSpPr>
          <p:cNvPr id="14342" name="Group 6"/>
          <p:cNvGrpSpPr>
            <a:grpSpLocks/>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4294967295"/>
          </p:nvPr>
        </p:nvSpPr>
        <p:spPr/>
        <p:txBody>
          <a:bodyPr/>
          <a:lstStyle/>
          <a:p>
            <a:endParaRPr lang="en-US" altLang="zh-CN" dirty="0"/>
          </a:p>
        </p:txBody>
      </p:sp>
      <p:sp>
        <p:nvSpPr>
          <p:cNvPr id="520194" name="Rectangle 2"/>
          <p:cNvSpPr>
            <a:spLocks noGrp="1" noChangeArrowheads="1"/>
          </p:cNvSpPr>
          <p:nvPr>
            <p:ph type="title"/>
          </p:nvPr>
        </p:nvSpPr>
        <p:spPr/>
        <p:txBody>
          <a:bodyPr/>
          <a:lstStyle/>
          <a:p>
            <a:r>
              <a:rPr lang="zh-CN" altLang="en-US"/>
              <a:t>模式的分解（续）</a:t>
            </a:r>
          </a:p>
        </p:txBody>
      </p:sp>
      <p:sp>
        <p:nvSpPr>
          <p:cNvPr id="520195" name="Rectangle 3"/>
          <p:cNvSpPr>
            <a:spLocks noGrp="1" noChangeArrowheads="1"/>
          </p:cNvSpPr>
          <p:nvPr>
            <p:ph type="body" idx="1"/>
          </p:nvPr>
        </p:nvSpPr>
        <p:spPr>
          <a:xfrm>
            <a:off x="251520" y="1343025"/>
            <a:ext cx="8534400" cy="4114800"/>
          </a:xfrm>
        </p:spPr>
        <p:txBody>
          <a:bodyPr/>
          <a:lstStyle/>
          <a:p>
            <a:pPr lvl="1" algn="just">
              <a:lnSpc>
                <a:spcPct val="90000"/>
              </a:lnSpc>
              <a:buFont typeface="Wingdings" panose="05000000000000000000" pitchFamily="2" charset="2"/>
              <a:buNone/>
            </a:pPr>
            <a:r>
              <a:rPr lang="en-US" altLang="zh-CN" sz="2000" dirty="0"/>
              <a:t>2.  SL</a:t>
            </a:r>
            <a:r>
              <a:rPr lang="zh-CN" altLang="en-US" sz="2000" dirty="0"/>
              <a:t>分解为下面二个关系模式：</a:t>
            </a:r>
          </a:p>
          <a:p>
            <a:pPr lvl="1" algn="just">
              <a:lnSpc>
                <a:spcPct val="90000"/>
              </a:lnSpc>
              <a:buFont typeface="Wingdings" panose="05000000000000000000" pitchFamily="2" charset="2"/>
              <a:buNone/>
            </a:pPr>
            <a:r>
              <a:rPr lang="zh-CN" altLang="en-US" sz="2000" dirty="0"/>
              <a:t>               </a:t>
            </a:r>
            <a:r>
              <a:rPr lang="en-US" altLang="zh-CN" sz="2000" dirty="0"/>
              <a:t>NL(</a:t>
            </a:r>
            <a:r>
              <a:rPr lang="en-US" altLang="zh-CN" sz="2000" dirty="0" err="1"/>
              <a:t>Sno</a:t>
            </a:r>
            <a:r>
              <a:rPr lang="en-US" altLang="zh-CN" sz="2000" dirty="0"/>
              <a:t>, </a:t>
            </a:r>
            <a:r>
              <a:rPr lang="en-US" altLang="zh-CN" sz="2000" dirty="0" err="1"/>
              <a:t>Sloc</a:t>
            </a:r>
            <a:r>
              <a:rPr lang="en-US" altLang="zh-CN" sz="2000" dirty="0"/>
              <a:t>)</a:t>
            </a:r>
          </a:p>
          <a:p>
            <a:pPr lvl="1" algn="just">
              <a:lnSpc>
                <a:spcPct val="90000"/>
              </a:lnSpc>
              <a:buFont typeface="Wingdings" panose="05000000000000000000" pitchFamily="2" charset="2"/>
              <a:buNone/>
            </a:pPr>
            <a:r>
              <a:rPr lang="en-US" altLang="zh-CN" sz="2000" dirty="0"/>
              <a:t>               DL(</a:t>
            </a:r>
            <a:r>
              <a:rPr lang="en-US" altLang="zh-CN" sz="2000" dirty="0" err="1"/>
              <a:t>Sdept</a:t>
            </a:r>
            <a:r>
              <a:rPr lang="en-US" altLang="zh-CN" sz="2000" dirty="0"/>
              <a:t>, </a:t>
            </a:r>
            <a:r>
              <a:rPr lang="en-US" altLang="zh-CN" sz="2000" dirty="0" err="1"/>
              <a:t>Sloc</a:t>
            </a:r>
            <a:r>
              <a:rPr lang="en-US" altLang="zh-CN" sz="2000" dirty="0"/>
              <a:t>)</a:t>
            </a:r>
          </a:p>
          <a:p>
            <a:pPr lvl="1" algn="just">
              <a:lnSpc>
                <a:spcPct val="90000"/>
              </a:lnSpc>
              <a:buFont typeface="Wingdings" panose="05000000000000000000" pitchFamily="2" charset="2"/>
              <a:buNone/>
            </a:pPr>
            <a:r>
              <a:rPr lang="zh-CN" altLang="en-US" sz="2000" dirty="0"/>
              <a:t>分解后的关系为：</a:t>
            </a:r>
          </a:p>
          <a:p>
            <a:pPr lvl="1" algn="just">
              <a:lnSpc>
                <a:spcPct val="90000"/>
              </a:lnSpc>
              <a:buFont typeface="Wingdings" panose="05000000000000000000" pitchFamily="2" charset="2"/>
              <a:buNone/>
            </a:pPr>
            <a:r>
              <a:rPr lang="zh-CN" altLang="en-US" sz="2000" dirty="0"/>
              <a:t> </a:t>
            </a:r>
            <a:r>
              <a:rPr lang="zh-CN" altLang="en-US" sz="2000" dirty="0" smtClean="0"/>
              <a:t>     </a:t>
            </a:r>
            <a:r>
              <a:rPr lang="en-US" altLang="zh-CN" sz="1800" dirty="0" smtClean="0"/>
              <a:t>NL </a:t>
            </a:r>
            <a:r>
              <a:rPr lang="en-US" altLang="zh-CN" sz="1800" dirty="0"/>
              <a:t>────────────       DL ────────────</a:t>
            </a:r>
          </a:p>
          <a:p>
            <a:pPr lvl="1" algn="just">
              <a:lnSpc>
                <a:spcPct val="90000"/>
              </a:lnSpc>
              <a:buFont typeface="Wingdings" panose="05000000000000000000" pitchFamily="2" charset="2"/>
              <a:buNone/>
            </a:pPr>
            <a:r>
              <a:rPr lang="en-US" altLang="zh-CN" sz="2000" dirty="0"/>
              <a:t>               </a:t>
            </a:r>
            <a:r>
              <a:rPr lang="en-US" altLang="zh-CN" sz="2000" dirty="0" err="1"/>
              <a:t>Sno</a:t>
            </a:r>
            <a:r>
              <a:rPr lang="en-US" altLang="zh-CN" sz="2000" dirty="0"/>
              <a:t>        </a:t>
            </a:r>
            <a:r>
              <a:rPr lang="en-US" altLang="zh-CN" sz="2000" dirty="0" err="1"/>
              <a:t>Sloc</a:t>
            </a:r>
            <a:r>
              <a:rPr lang="en-US" altLang="zh-CN" sz="2000" dirty="0"/>
              <a:t>                 </a:t>
            </a:r>
            <a:r>
              <a:rPr lang="en-US" altLang="zh-CN" sz="2000" dirty="0" err="1" smtClean="0"/>
              <a:t>Sdept</a:t>
            </a:r>
            <a:r>
              <a:rPr lang="en-US" altLang="zh-CN" sz="2000" dirty="0" smtClean="0"/>
              <a:t>      </a:t>
            </a:r>
            <a:r>
              <a:rPr lang="en-US" altLang="zh-CN" sz="2000" dirty="0" err="1"/>
              <a:t>Sloc</a:t>
            </a:r>
            <a:endParaRPr lang="en-US" altLang="zh-CN" sz="2000" dirty="0"/>
          </a:p>
          <a:p>
            <a:pPr lvl="1" algn="just">
              <a:lnSpc>
                <a:spcPct val="90000"/>
              </a:lnSpc>
              <a:buFont typeface="Wingdings" panose="05000000000000000000" pitchFamily="2" charset="2"/>
              <a:buNone/>
            </a:pPr>
            <a:r>
              <a:rPr lang="en-US" altLang="zh-CN" sz="2000" dirty="0"/>
              <a:t>          </a:t>
            </a:r>
            <a:r>
              <a:rPr lang="en-US" altLang="zh-CN" sz="1800" dirty="0"/>
              <a:t>────────────     </a:t>
            </a:r>
            <a:r>
              <a:rPr lang="en-US" altLang="zh-CN" sz="1800" dirty="0" smtClean="0"/>
              <a:t>          </a:t>
            </a:r>
            <a:r>
              <a:rPr lang="en-US" altLang="zh-CN" sz="1800" dirty="0"/>
              <a:t>────────────</a:t>
            </a:r>
          </a:p>
          <a:p>
            <a:pPr lvl="1" algn="just">
              <a:lnSpc>
                <a:spcPct val="90000"/>
              </a:lnSpc>
              <a:buFont typeface="Wingdings" panose="05000000000000000000" pitchFamily="2" charset="2"/>
              <a:buNone/>
            </a:pPr>
            <a:r>
              <a:rPr lang="en-US" altLang="zh-CN" sz="2000" dirty="0"/>
              <a:t>              95001        A                    	CS         A</a:t>
            </a:r>
          </a:p>
          <a:p>
            <a:pPr lvl="1" algn="just">
              <a:lnSpc>
                <a:spcPct val="90000"/>
              </a:lnSpc>
              <a:buFont typeface="Wingdings" panose="05000000000000000000" pitchFamily="2" charset="2"/>
              <a:buNone/>
            </a:pPr>
            <a:r>
              <a:rPr lang="en-US" altLang="zh-CN" sz="2000" dirty="0"/>
              <a:t>              95002        B                     	 IS         B</a:t>
            </a:r>
          </a:p>
          <a:p>
            <a:pPr lvl="1" algn="just">
              <a:lnSpc>
                <a:spcPct val="90000"/>
              </a:lnSpc>
              <a:buFont typeface="Wingdings" panose="05000000000000000000" pitchFamily="2" charset="2"/>
              <a:buNone/>
            </a:pPr>
            <a:r>
              <a:rPr lang="en-US" altLang="zh-CN" sz="2000" dirty="0"/>
              <a:t>              95003        C                       	MA        C</a:t>
            </a:r>
          </a:p>
          <a:p>
            <a:pPr lvl="1" algn="just">
              <a:lnSpc>
                <a:spcPct val="90000"/>
              </a:lnSpc>
              <a:buFont typeface="Wingdings" panose="05000000000000000000" pitchFamily="2" charset="2"/>
              <a:buNone/>
            </a:pPr>
            <a:r>
              <a:rPr lang="en-US" altLang="zh-CN" sz="2000" dirty="0"/>
              <a:t>              95004        B                     	PH         B</a:t>
            </a:r>
          </a:p>
          <a:p>
            <a:pPr lvl="1" algn="just">
              <a:lnSpc>
                <a:spcPct val="90000"/>
              </a:lnSpc>
              <a:buFont typeface="Wingdings" panose="05000000000000000000" pitchFamily="2" charset="2"/>
              <a:buNone/>
            </a:pPr>
            <a:r>
              <a:rPr lang="en-US" altLang="zh-CN" sz="2000" dirty="0"/>
              <a:t>              95005        B            </a:t>
            </a:r>
            <a:r>
              <a:rPr lang="en-US" altLang="zh-CN" sz="2000" dirty="0" smtClean="0"/>
              <a:t>  </a:t>
            </a:r>
            <a:r>
              <a:rPr lang="en-US" altLang="zh-CN" sz="2000" dirty="0"/>
              <a:t>────────────</a:t>
            </a:r>
          </a:p>
          <a:p>
            <a:pPr lvl="1" algn="just">
              <a:lnSpc>
                <a:spcPct val="90000"/>
              </a:lnSpc>
              <a:buFont typeface="Wingdings" panose="05000000000000000000" pitchFamily="2" charset="2"/>
              <a:buNone/>
            </a:pPr>
            <a:r>
              <a:rPr lang="en-US" altLang="zh-CN" sz="2000" dirty="0"/>
              <a:t>          ────────── </a:t>
            </a:r>
          </a:p>
        </p:txBody>
      </p:sp>
      <p:sp>
        <p:nvSpPr>
          <p:cNvPr id="520196" name="Line 4"/>
          <p:cNvSpPr>
            <a:spLocks noChangeShapeType="1"/>
          </p:cNvSpPr>
          <p:nvPr/>
        </p:nvSpPr>
        <p:spPr bwMode="auto">
          <a:xfrm>
            <a:off x="2842320" y="2867025"/>
            <a:ext cx="0" cy="2667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0197" name="Line 5"/>
          <p:cNvSpPr>
            <a:spLocks noChangeShapeType="1"/>
          </p:cNvSpPr>
          <p:nvPr/>
        </p:nvSpPr>
        <p:spPr bwMode="auto">
          <a:xfrm>
            <a:off x="5580112" y="2867025"/>
            <a:ext cx="0" cy="2362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7550547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4294967295"/>
          </p:nvPr>
        </p:nvSpPr>
        <p:spPr/>
        <p:txBody>
          <a:bodyPr/>
          <a:lstStyle/>
          <a:p>
            <a:endParaRPr lang="en-US" altLang="zh-CN" dirty="0"/>
          </a:p>
        </p:txBody>
      </p:sp>
      <p:sp>
        <p:nvSpPr>
          <p:cNvPr id="521218" name="Rectangle 2"/>
          <p:cNvSpPr>
            <a:spLocks noGrp="1" noChangeArrowheads="1"/>
          </p:cNvSpPr>
          <p:nvPr>
            <p:ph type="title"/>
          </p:nvPr>
        </p:nvSpPr>
        <p:spPr/>
        <p:txBody>
          <a:bodyPr/>
          <a:lstStyle/>
          <a:p>
            <a:r>
              <a:rPr lang="zh-CN" altLang="en-US"/>
              <a:t>模式的分解（续）</a:t>
            </a:r>
          </a:p>
        </p:txBody>
      </p:sp>
      <p:sp>
        <p:nvSpPr>
          <p:cNvPr id="521219" name="Rectangle 3"/>
          <p:cNvSpPr>
            <a:spLocks noGrp="1" noChangeArrowheads="1"/>
          </p:cNvSpPr>
          <p:nvPr>
            <p:ph type="body" idx="1"/>
          </p:nvPr>
        </p:nvSpPr>
        <p:spPr>
          <a:xfrm>
            <a:off x="990600" y="1343025"/>
            <a:ext cx="7772400" cy="4114800"/>
          </a:xfrm>
        </p:spPr>
        <p:txBody>
          <a:bodyPr/>
          <a:lstStyle/>
          <a:p>
            <a:pPr algn="just">
              <a:lnSpc>
                <a:spcPct val="90000"/>
              </a:lnSpc>
              <a:buFont typeface="Wingdings" panose="05000000000000000000" pitchFamily="2" charset="2"/>
              <a:buNone/>
            </a:pPr>
            <a:r>
              <a:rPr lang="en-US" altLang="zh-CN" sz="2400" dirty="0"/>
              <a:t>NL      DL</a:t>
            </a:r>
          </a:p>
          <a:p>
            <a:pPr algn="just">
              <a:lnSpc>
                <a:spcPct val="90000"/>
              </a:lnSpc>
              <a:buFont typeface="Wingdings" panose="05000000000000000000" pitchFamily="2" charset="2"/>
              <a:buNone/>
            </a:pPr>
            <a:r>
              <a:rPr lang="en-US" altLang="zh-CN" sz="2400" dirty="0"/>
              <a:t>             </a:t>
            </a:r>
            <a:r>
              <a:rPr lang="en-US" altLang="zh-CN" sz="2400" dirty="0" smtClean="0"/>
              <a:t>       </a:t>
            </a:r>
            <a:r>
              <a:rPr lang="en-US" altLang="zh-CN" sz="2400" dirty="0"/>
              <a:t>─────────────   </a:t>
            </a:r>
          </a:p>
          <a:p>
            <a:pPr algn="just">
              <a:lnSpc>
                <a:spcPct val="90000"/>
              </a:lnSpc>
              <a:buFont typeface="Wingdings" panose="05000000000000000000" pitchFamily="2" charset="2"/>
              <a:buNone/>
            </a:pPr>
            <a:r>
              <a:rPr lang="en-US" altLang="zh-CN" sz="2400" dirty="0"/>
              <a:t>                   </a:t>
            </a:r>
            <a:r>
              <a:rPr lang="en-US" altLang="zh-CN" sz="2400" dirty="0" err="1"/>
              <a:t>Sno</a:t>
            </a:r>
            <a:r>
              <a:rPr lang="en-US" altLang="zh-CN" sz="2400" dirty="0"/>
              <a:t>       </a:t>
            </a:r>
            <a:r>
              <a:rPr lang="en-US" altLang="zh-CN" sz="2400" dirty="0" err="1"/>
              <a:t>Sloc</a:t>
            </a:r>
            <a:r>
              <a:rPr lang="en-US" altLang="zh-CN" sz="2400" dirty="0"/>
              <a:t>      </a:t>
            </a:r>
            <a:r>
              <a:rPr lang="en-US" altLang="zh-CN" sz="2400" dirty="0" err="1" smtClean="0"/>
              <a:t>Sdept</a:t>
            </a:r>
            <a:r>
              <a:rPr lang="en-US" altLang="zh-CN" sz="2400" dirty="0" smtClean="0"/>
              <a:t>   </a:t>
            </a:r>
            <a:endParaRPr lang="en-US" altLang="zh-CN" sz="2400" dirty="0"/>
          </a:p>
          <a:p>
            <a:pPr algn="just">
              <a:lnSpc>
                <a:spcPct val="90000"/>
              </a:lnSpc>
              <a:buFont typeface="Wingdings" panose="05000000000000000000" pitchFamily="2" charset="2"/>
              <a:buNone/>
            </a:pPr>
            <a:r>
              <a:rPr lang="en-US" altLang="zh-CN" sz="2400" dirty="0"/>
              <a:t>             </a:t>
            </a:r>
            <a:r>
              <a:rPr lang="en-US" altLang="zh-CN" sz="2400" dirty="0" smtClean="0"/>
              <a:t>       ─────────────</a:t>
            </a:r>
            <a:endParaRPr lang="en-US" altLang="zh-CN" sz="2400" dirty="0"/>
          </a:p>
          <a:p>
            <a:pPr algn="just">
              <a:lnSpc>
                <a:spcPct val="90000"/>
              </a:lnSpc>
              <a:buFont typeface="Wingdings" panose="05000000000000000000" pitchFamily="2" charset="2"/>
              <a:buNone/>
            </a:pPr>
            <a:r>
              <a:rPr lang="en-US" altLang="zh-CN" sz="2400" dirty="0"/>
              <a:t>                  95001    </a:t>
            </a:r>
            <a:r>
              <a:rPr lang="en-US" altLang="zh-CN" sz="2400" dirty="0" smtClean="0"/>
              <a:t> A            </a:t>
            </a:r>
            <a:r>
              <a:rPr lang="en-US" altLang="zh-CN" sz="2400" dirty="0"/>
              <a:t>CS     </a:t>
            </a:r>
          </a:p>
          <a:p>
            <a:pPr algn="just">
              <a:lnSpc>
                <a:spcPct val="90000"/>
              </a:lnSpc>
              <a:buFont typeface="Wingdings" panose="05000000000000000000" pitchFamily="2" charset="2"/>
              <a:buNone/>
            </a:pPr>
            <a:r>
              <a:rPr lang="en-US" altLang="zh-CN" sz="2400" dirty="0"/>
              <a:t>                  95002    </a:t>
            </a:r>
            <a:r>
              <a:rPr lang="en-US" altLang="zh-CN" sz="2400" dirty="0" smtClean="0"/>
              <a:t> </a:t>
            </a:r>
            <a:r>
              <a:rPr lang="en-US" altLang="zh-CN" sz="2400" dirty="0"/>
              <a:t>B            IS     </a:t>
            </a:r>
          </a:p>
          <a:p>
            <a:pPr algn="just">
              <a:lnSpc>
                <a:spcPct val="90000"/>
              </a:lnSpc>
              <a:buFont typeface="Wingdings" panose="05000000000000000000" pitchFamily="2" charset="2"/>
              <a:buNone/>
            </a:pPr>
            <a:r>
              <a:rPr lang="en-US" altLang="zh-CN" sz="2400" dirty="0"/>
              <a:t>                  95002    </a:t>
            </a:r>
            <a:r>
              <a:rPr lang="en-US" altLang="zh-CN" sz="2400" dirty="0" smtClean="0"/>
              <a:t> B            </a:t>
            </a:r>
            <a:r>
              <a:rPr lang="en-US" altLang="zh-CN" sz="2400" dirty="0"/>
              <a:t>PH     </a:t>
            </a:r>
          </a:p>
          <a:p>
            <a:pPr algn="just">
              <a:lnSpc>
                <a:spcPct val="90000"/>
              </a:lnSpc>
              <a:buFont typeface="Wingdings" panose="05000000000000000000" pitchFamily="2" charset="2"/>
              <a:buNone/>
            </a:pPr>
            <a:r>
              <a:rPr lang="en-US" altLang="zh-CN" sz="2400" dirty="0"/>
              <a:t>                  95003   </a:t>
            </a:r>
            <a:r>
              <a:rPr lang="en-US" altLang="zh-CN" sz="2400" dirty="0" smtClean="0"/>
              <a:t>  C            </a:t>
            </a:r>
            <a:r>
              <a:rPr lang="en-US" altLang="zh-CN" sz="2400" dirty="0"/>
              <a:t>MA     </a:t>
            </a:r>
          </a:p>
          <a:p>
            <a:pPr algn="just">
              <a:lnSpc>
                <a:spcPct val="90000"/>
              </a:lnSpc>
              <a:buFont typeface="Wingdings" panose="05000000000000000000" pitchFamily="2" charset="2"/>
              <a:buNone/>
            </a:pPr>
            <a:r>
              <a:rPr lang="en-US" altLang="zh-CN" sz="2400" dirty="0"/>
              <a:t>                  95004   </a:t>
            </a:r>
            <a:r>
              <a:rPr lang="en-US" altLang="zh-CN" sz="2400" dirty="0" smtClean="0"/>
              <a:t>  </a:t>
            </a:r>
            <a:r>
              <a:rPr lang="en-US" altLang="zh-CN" sz="2400" dirty="0"/>
              <a:t>B            IS</a:t>
            </a:r>
          </a:p>
          <a:p>
            <a:pPr algn="just">
              <a:lnSpc>
                <a:spcPct val="90000"/>
              </a:lnSpc>
              <a:buFont typeface="Wingdings" panose="05000000000000000000" pitchFamily="2" charset="2"/>
              <a:buNone/>
            </a:pPr>
            <a:r>
              <a:rPr lang="en-US" altLang="zh-CN" sz="2400" dirty="0"/>
              <a:t>                  95004     </a:t>
            </a:r>
            <a:r>
              <a:rPr lang="en-US" altLang="zh-CN" sz="2400" dirty="0" smtClean="0"/>
              <a:t>B            </a:t>
            </a:r>
            <a:r>
              <a:rPr lang="en-US" altLang="zh-CN" sz="2400" dirty="0"/>
              <a:t>PH              </a:t>
            </a:r>
          </a:p>
          <a:p>
            <a:pPr algn="just">
              <a:lnSpc>
                <a:spcPct val="90000"/>
              </a:lnSpc>
              <a:buFont typeface="Wingdings" panose="05000000000000000000" pitchFamily="2" charset="2"/>
              <a:buNone/>
            </a:pPr>
            <a:r>
              <a:rPr lang="en-US" altLang="zh-CN" sz="2400" dirty="0"/>
              <a:t>                  95005     </a:t>
            </a:r>
            <a:r>
              <a:rPr lang="en-US" altLang="zh-CN" sz="2400" dirty="0" smtClean="0"/>
              <a:t>B            </a:t>
            </a:r>
            <a:r>
              <a:rPr lang="en-US" altLang="zh-CN" sz="2400" dirty="0"/>
              <a:t>IS     </a:t>
            </a:r>
          </a:p>
          <a:p>
            <a:pPr algn="just">
              <a:lnSpc>
                <a:spcPct val="90000"/>
              </a:lnSpc>
              <a:buFont typeface="Wingdings" panose="05000000000000000000" pitchFamily="2" charset="2"/>
              <a:buNone/>
            </a:pPr>
            <a:r>
              <a:rPr lang="en-US" altLang="zh-CN" sz="2400" dirty="0"/>
              <a:t>                  95005     </a:t>
            </a:r>
            <a:r>
              <a:rPr lang="en-US" altLang="zh-CN" sz="2400" dirty="0" smtClean="0"/>
              <a:t>B            </a:t>
            </a:r>
            <a:r>
              <a:rPr lang="en-US" altLang="zh-CN" sz="2400" dirty="0"/>
              <a:t>PH     </a:t>
            </a:r>
          </a:p>
          <a:p>
            <a:pPr algn="just">
              <a:lnSpc>
                <a:spcPct val="90000"/>
              </a:lnSpc>
              <a:buFont typeface="Wingdings" panose="05000000000000000000" pitchFamily="2" charset="2"/>
              <a:buNone/>
            </a:pPr>
            <a:endParaRPr lang="en-US" altLang="zh-CN" sz="2400" dirty="0"/>
          </a:p>
        </p:txBody>
      </p:sp>
      <p:sp>
        <p:nvSpPr>
          <p:cNvPr id="521220" name="Line 4"/>
          <p:cNvSpPr>
            <a:spLocks noChangeShapeType="1"/>
          </p:cNvSpPr>
          <p:nvPr/>
        </p:nvSpPr>
        <p:spPr bwMode="auto">
          <a:xfrm>
            <a:off x="3635896" y="2060848"/>
            <a:ext cx="0" cy="403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1221" name="Line 5"/>
          <p:cNvSpPr>
            <a:spLocks noChangeShapeType="1"/>
          </p:cNvSpPr>
          <p:nvPr/>
        </p:nvSpPr>
        <p:spPr bwMode="auto">
          <a:xfrm>
            <a:off x="4716016" y="1952625"/>
            <a:ext cx="0" cy="403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1222" name="AutoShape 6"/>
          <p:cNvSpPr>
            <a:spLocks noChangeArrowheads="1"/>
          </p:cNvSpPr>
          <p:nvPr/>
        </p:nvSpPr>
        <p:spPr bwMode="auto">
          <a:xfrm rot="5400000">
            <a:off x="1657350" y="1438275"/>
            <a:ext cx="114300" cy="228600"/>
          </a:xfrm>
          <a:prstGeom prst="flowChartCollate">
            <a:avLst/>
          </a:prstGeom>
          <a:solidFill>
            <a:srgbClr val="FFFFFF"/>
          </a:solidFill>
          <a:ln w="9525">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3409237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4294967295"/>
          </p:nvPr>
        </p:nvSpPr>
        <p:spPr/>
        <p:txBody>
          <a:bodyPr/>
          <a:lstStyle/>
          <a:p>
            <a:endParaRPr lang="en-US" altLang="zh-CN" dirty="0"/>
          </a:p>
        </p:txBody>
      </p:sp>
      <p:sp>
        <p:nvSpPr>
          <p:cNvPr id="522242" name="Rectangle 2"/>
          <p:cNvSpPr>
            <a:spLocks noGrp="1" noChangeArrowheads="1"/>
          </p:cNvSpPr>
          <p:nvPr>
            <p:ph type="title"/>
          </p:nvPr>
        </p:nvSpPr>
        <p:spPr/>
        <p:txBody>
          <a:bodyPr/>
          <a:lstStyle/>
          <a:p>
            <a:r>
              <a:rPr lang="zh-CN" altLang="en-US" dirty="0"/>
              <a:t>模式的分解（续）</a:t>
            </a:r>
          </a:p>
        </p:txBody>
      </p:sp>
      <p:sp>
        <p:nvSpPr>
          <p:cNvPr id="522243" name="Rectangle 3"/>
          <p:cNvSpPr>
            <a:spLocks noGrp="1" noChangeArrowheads="1"/>
          </p:cNvSpPr>
          <p:nvPr>
            <p:ph type="body" idx="1"/>
          </p:nvPr>
        </p:nvSpPr>
        <p:spPr>
          <a:xfrm>
            <a:off x="914400" y="1828800"/>
            <a:ext cx="7772400" cy="4114800"/>
          </a:xfrm>
        </p:spPr>
        <p:txBody>
          <a:bodyPr/>
          <a:lstStyle/>
          <a:p>
            <a:pPr>
              <a:buFont typeface="Wingdings" panose="05000000000000000000" pitchFamily="2" charset="2"/>
              <a:buNone/>
            </a:pPr>
            <a:r>
              <a:rPr lang="en-US" altLang="zh-CN"/>
              <a:t>	NL   DL</a:t>
            </a:r>
            <a:r>
              <a:rPr lang="zh-CN" altLang="en-US"/>
              <a:t>比原来的</a:t>
            </a:r>
            <a:r>
              <a:rPr lang="en-US" altLang="zh-CN"/>
              <a:t>SL</a:t>
            </a:r>
            <a:r>
              <a:rPr lang="zh-CN" altLang="en-US"/>
              <a:t>关系多了</a:t>
            </a:r>
            <a:r>
              <a:rPr lang="en-US" altLang="zh-CN"/>
              <a:t>3</a:t>
            </a:r>
            <a:r>
              <a:rPr lang="zh-CN" altLang="en-US"/>
              <a:t>个元组</a:t>
            </a:r>
          </a:p>
          <a:p>
            <a:pPr>
              <a:buFont typeface="Wingdings" panose="05000000000000000000" pitchFamily="2" charset="2"/>
              <a:buNone/>
            </a:pPr>
            <a:r>
              <a:rPr lang="zh-CN" altLang="en-US"/>
              <a:t>   </a:t>
            </a:r>
            <a:r>
              <a:rPr lang="zh-CN" altLang="en-US" sz="2800"/>
              <a:t>无法知道</a:t>
            </a:r>
            <a:r>
              <a:rPr lang="en-US" altLang="zh-CN" sz="2800"/>
              <a:t>95002</a:t>
            </a:r>
            <a:r>
              <a:rPr lang="zh-CN" altLang="en-US" sz="2800"/>
              <a:t>、</a:t>
            </a:r>
            <a:r>
              <a:rPr lang="en-US" altLang="zh-CN" sz="2800"/>
              <a:t>95004</a:t>
            </a:r>
            <a:r>
              <a:rPr lang="zh-CN" altLang="en-US" sz="2800"/>
              <a:t>、</a:t>
            </a:r>
            <a:r>
              <a:rPr lang="en-US" altLang="zh-CN" sz="2800"/>
              <a:t>95005</a:t>
            </a:r>
          </a:p>
          <a:p>
            <a:pPr>
              <a:buFont typeface="Wingdings" panose="05000000000000000000" pitchFamily="2" charset="2"/>
              <a:buNone/>
            </a:pPr>
            <a:r>
              <a:rPr lang="en-US" altLang="zh-CN" sz="2800"/>
              <a:t>   </a:t>
            </a:r>
            <a:r>
              <a:rPr lang="zh-CN" altLang="en-US" sz="2800"/>
              <a:t>究竟是哪个系的学生</a:t>
            </a:r>
          </a:p>
          <a:p>
            <a:pPr>
              <a:buFont typeface="Wingdings" panose="05000000000000000000" pitchFamily="2" charset="2"/>
              <a:buNone/>
            </a:pPr>
            <a:endParaRPr lang="zh-CN" altLang="en-US" sz="2800"/>
          </a:p>
          <a:p>
            <a:pPr>
              <a:buFont typeface="Wingdings" panose="05000000000000000000" pitchFamily="2" charset="2"/>
              <a:buNone/>
            </a:pPr>
            <a:r>
              <a:rPr lang="zh-CN" altLang="en-US" b="1"/>
              <a:t>   </a:t>
            </a:r>
            <a:r>
              <a:rPr lang="zh-CN" altLang="en-US">
                <a:solidFill>
                  <a:schemeClr val="accent2"/>
                </a:solidFill>
              </a:rPr>
              <a:t>元组增加了，信息丢失了</a:t>
            </a:r>
            <a:endParaRPr lang="zh-CN" altLang="en-US" sz="2800"/>
          </a:p>
          <a:p>
            <a:endParaRPr lang="en-US" altLang="zh-CN"/>
          </a:p>
        </p:txBody>
      </p:sp>
      <p:sp>
        <p:nvSpPr>
          <p:cNvPr id="522244" name="AutoShape 4"/>
          <p:cNvSpPr>
            <a:spLocks noChangeArrowheads="1"/>
          </p:cNvSpPr>
          <p:nvPr/>
        </p:nvSpPr>
        <p:spPr bwMode="auto">
          <a:xfrm rot="5400000">
            <a:off x="1785019" y="1943100"/>
            <a:ext cx="228600" cy="304800"/>
          </a:xfrm>
          <a:prstGeom prst="flowChartCollate">
            <a:avLst/>
          </a:prstGeom>
          <a:solidFill>
            <a:srgbClr val="FFFFFF"/>
          </a:solidFill>
          <a:ln w="9525">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3424248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endParaRPr lang="en-US" altLang="zh-CN" dirty="0"/>
          </a:p>
        </p:txBody>
      </p:sp>
      <p:sp>
        <p:nvSpPr>
          <p:cNvPr id="523267" name="Rectangle 3"/>
          <p:cNvSpPr>
            <a:spLocks noGrp="1" noChangeArrowheads="1"/>
          </p:cNvSpPr>
          <p:nvPr>
            <p:ph type="body" idx="1"/>
          </p:nvPr>
        </p:nvSpPr>
        <p:spPr/>
        <p:txBody>
          <a:bodyPr/>
          <a:lstStyle/>
          <a:p>
            <a:pPr lvl="1">
              <a:buFont typeface="Wingdings" panose="05000000000000000000" pitchFamily="2" charset="2"/>
              <a:buNone/>
            </a:pPr>
            <a:r>
              <a:rPr lang="en-US" altLang="zh-CN" sz="3200"/>
              <a:t>3. </a:t>
            </a:r>
            <a:r>
              <a:rPr lang="zh-CN" altLang="en-US" sz="2400"/>
              <a:t>将</a:t>
            </a:r>
            <a:r>
              <a:rPr lang="en-US" altLang="zh-CN" sz="2400"/>
              <a:t>SL</a:t>
            </a:r>
            <a:r>
              <a:rPr lang="zh-CN" altLang="en-US" sz="2400"/>
              <a:t>分解为下面二个关系模式：</a:t>
            </a:r>
          </a:p>
          <a:p>
            <a:pPr>
              <a:buFont typeface="Wingdings" panose="05000000000000000000" pitchFamily="2" charset="2"/>
              <a:buNone/>
            </a:pPr>
            <a:r>
              <a:rPr lang="zh-CN" altLang="en-US" sz="2800"/>
              <a:t>               </a:t>
            </a:r>
            <a:r>
              <a:rPr lang="en-US" altLang="zh-CN" sz="2800"/>
              <a:t>ND(Sno, Sdept)</a:t>
            </a:r>
          </a:p>
          <a:p>
            <a:pPr>
              <a:buFont typeface="Wingdings" panose="05000000000000000000" pitchFamily="2" charset="2"/>
              <a:buNone/>
            </a:pPr>
            <a:r>
              <a:rPr lang="en-US" altLang="zh-CN" sz="2800"/>
              <a:t>               NL(Sno, Sloc)</a:t>
            </a:r>
          </a:p>
          <a:p>
            <a:pPr>
              <a:buFont typeface="Wingdings" panose="05000000000000000000" pitchFamily="2" charset="2"/>
              <a:buNone/>
            </a:pPr>
            <a:r>
              <a:rPr lang="en-US" altLang="zh-CN" sz="2800"/>
              <a:t>    </a:t>
            </a:r>
            <a:r>
              <a:rPr lang="zh-CN" altLang="en-US" sz="2800"/>
              <a:t>分解后的关系为：</a:t>
            </a:r>
          </a:p>
          <a:p>
            <a:pPr>
              <a:buFont typeface="Wingdings" panose="05000000000000000000" pitchFamily="2" charset="2"/>
              <a:buNone/>
            </a:pPr>
            <a:r>
              <a:rPr lang="zh-CN" altLang="en-US" sz="2800"/>
              <a:t>       </a:t>
            </a:r>
            <a:endParaRPr lang="zh-CN" altLang="en-US" sz="2400"/>
          </a:p>
        </p:txBody>
      </p:sp>
      <p:sp>
        <p:nvSpPr>
          <p:cNvPr id="7" name="Rectangle 2"/>
          <p:cNvSpPr>
            <a:spLocks noGrp="1" noChangeArrowheads="1"/>
          </p:cNvSpPr>
          <p:nvPr>
            <p:ph type="title"/>
          </p:nvPr>
        </p:nvSpPr>
        <p:spPr>
          <a:xfrm>
            <a:off x="457200" y="-36513"/>
            <a:ext cx="8229600" cy="1135063"/>
          </a:xfrm>
        </p:spPr>
        <p:txBody>
          <a:bodyPr/>
          <a:lstStyle/>
          <a:p>
            <a:r>
              <a:rPr lang="zh-CN" altLang="en-US" dirty="0"/>
              <a:t>模式的分解（续）</a:t>
            </a:r>
          </a:p>
        </p:txBody>
      </p:sp>
    </p:spTree>
    <p:extLst>
      <p:ext uri="{BB962C8B-B14F-4D97-AF65-F5344CB8AC3E}">
        <p14:creationId xmlns:p14="http://schemas.microsoft.com/office/powerpoint/2010/main" val="2195932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4294967295"/>
          </p:nvPr>
        </p:nvSpPr>
        <p:spPr/>
        <p:txBody>
          <a:bodyPr/>
          <a:lstStyle/>
          <a:p>
            <a:endParaRPr lang="en-US" altLang="zh-CN" dirty="0"/>
          </a:p>
        </p:txBody>
      </p:sp>
      <p:sp>
        <p:nvSpPr>
          <p:cNvPr id="524290" name="Rectangle 2"/>
          <p:cNvSpPr>
            <a:spLocks noGrp="1" noChangeArrowheads="1"/>
          </p:cNvSpPr>
          <p:nvPr>
            <p:ph type="title"/>
          </p:nvPr>
        </p:nvSpPr>
        <p:spPr/>
        <p:txBody>
          <a:bodyPr/>
          <a:lstStyle/>
          <a:p>
            <a:r>
              <a:rPr lang="zh-CN" altLang="en-US"/>
              <a:t>模式的分解（续）</a:t>
            </a:r>
          </a:p>
        </p:txBody>
      </p:sp>
      <p:sp>
        <p:nvSpPr>
          <p:cNvPr id="524291" name="Rectangle 3"/>
          <p:cNvSpPr>
            <a:spLocks noGrp="1" noChangeArrowheads="1"/>
          </p:cNvSpPr>
          <p:nvPr>
            <p:ph type="body" idx="1"/>
          </p:nvPr>
        </p:nvSpPr>
        <p:spPr>
          <a:xfrm>
            <a:off x="762000" y="1905000"/>
            <a:ext cx="7772400" cy="4114800"/>
          </a:xfrm>
        </p:spPr>
        <p:txBody>
          <a:bodyPr/>
          <a:lstStyle/>
          <a:p>
            <a:pPr>
              <a:buFont typeface="Wingdings" panose="05000000000000000000" pitchFamily="2" charset="2"/>
              <a:buNone/>
            </a:pPr>
            <a:r>
              <a:rPr lang="en-US" altLang="zh-CN" sz="2000" dirty="0" smtClean="0"/>
              <a:t>ND           ────────────       </a:t>
            </a:r>
            <a:r>
              <a:rPr lang="en-US" altLang="zh-CN" sz="2000" dirty="0"/>
              <a:t>NL </a:t>
            </a:r>
            <a:r>
              <a:rPr lang="en-US" altLang="zh-CN" sz="2000" dirty="0" smtClean="0"/>
              <a:t>    ──────────</a:t>
            </a:r>
            <a:endParaRPr lang="en-US" altLang="zh-CN" sz="2000" dirty="0"/>
          </a:p>
          <a:p>
            <a:pPr>
              <a:buFont typeface="Wingdings" panose="05000000000000000000" pitchFamily="2" charset="2"/>
              <a:buNone/>
            </a:pPr>
            <a:r>
              <a:rPr lang="en-US" altLang="zh-CN" sz="2400" dirty="0"/>
              <a:t>               </a:t>
            </a:r>
            <a:r>
              <a:rPr lang="en-US" altLang="zh-CN" sz="2400" dirty="0" err="1"/>
              <a:t>Sno</a:t>
            </a:r>
            <a:r>
              <a:rPr lang="en-US" altLang="zh-CN" sz="2400" dirty="0"/>
              <a:t>        </a:t>
            </a:r>
            <a:r>
              <a:rPr lang="en-US" altLang="zh-CN" sz="2400" dirty="0" err="1"/>
              <a:t>Sdept</a:t>
            </a:r>
            <a:r>
              <a:rPr lang="en-US" altLang="zh-CN" sz="2400" dirty="0"/>
              <a:t>                </a:t>
            </a:r>
            <a:r>
              <a:rPr lang="en-US" altLang="zh-CN" sz="2400" dirty="0" err="1"/>
              <a:t>Sno</a:t>
            </a:r>
            <a:r>
              <a:rPr lang="en-US" altLang="zh-CN" sz="2400" dirty="0"/>
              <a:t>       </a:t>
            </a:r>
            <a:r>
              <a:rPr lang="en-US" altLang="zh-CN" sz="2400" dirty="0" err="1"/>
              <a:t>Sloc</a:t>
            </a:r>
            <a:r>
              <a:rPr lang="en-US" altLang="zh-CN" sz="2400" dirty="0"/>
              <a:t>     </a:t>
            </a:r>
          </a:p>
          <a:p>
            <a:pPr>
              <a:buFont typeface="Wingdings" panose="05000000000000000000" pitchFamily="2" charset="2"/>
              <a:buNone/>
            </a:pPr>
            <a:r>
              <a:rPr lang="en-US" altLang="zh-CN" sz="2400" dirty="0"/>
              <a:t>     </a:t>
            </a:r>
            <a:r>
              <a:rPr lang="en-US" altLang="zh-CN" sz="2400" dirty="0" smtClean="0"/>
              <a:t>         </a:t>
            </a:r>
            <a:r>
              <a:rPr lang="en-US" altLang="zh-CN" sz="2000" dirty="0"/>
              <a:t>────────────        </a:t>
            </a:r>
            <a:r>
              <a:rPr lang="en-US" altLang="zh-CN" sz="2000" dirty="0" smtClean="0"/>
              <a:t>        ──────────</a:t>
            </a:r>
            <a:endParaRPr lang="en-US" altLang="zh-CN" sz="2000" dirty="0"/>
          </a:p>
          <a:p>
            <a:pPr>
              <a:buFont typeface="Wingdings" panose="05000000000000000000" pitchFamily="2" charset="2"/>
              <a:buNone/>
            </a:pPr>
            <a:r>
              <a:rPr lang="en-US" altLang="zh-CN" sz="2400" dirty="0"/>
              <a:t>              95001        CS                 95001      </a:t>
            </a:r>
            <a:r>
              <a:rPr lang="en-US" altLang="zh-CN" sz="2400" dirty="0" smtClean="0"/>
              <a:t>A       </a:t>
            </a:r>
            <a:endParaRPr lang="en-US" altLang="zh-CN" sz="2400" dirty="0"/>
          </a:p>
          <a:p>
            <a:pPr>
              <a:buFont typeface="Wingdings" panose="05000000000000000000" pitchFamily="2" charset="2"/>
              <a:buNone/>
            </a:pPr>
            <a:r>
              <a:rPr lang="en-US" altLang="zh-CN" sz="2400" dirty="0"/>
              <a:t>              95002        IS                  95002       B       </a:t>
            </a:r>
          </a:p>
          <a:p>
            <a:pPr>
              <a:buFont typeface="Wingdings" panose="05000000000000000000" pitchFamily="2" charset="2"/>
              <a:buNone/>
            </a:pPr>
            <a:r>
              <a:rPr lang="en-US" altLang="zh-CN" sz="2400" dirty="0"/>
              <a:t>              95003        MA                 95003      </a:t>
            </a:r>
            <a:r>
              <a:rPr lang="en-US" altLang="zh-CN" sz="2400" dirty="0" smtClean="0"/>
              <a:t>C       </a:t>
            </a:r>
            <a:endParaRPr lang="en-US" altLang="zh-CN" sz="2400" dirty="0"/>
          </a:p>
          <a:p>
            <a:pPr>
              <a:buFont typeface="Wingdings" panose="05000000000000000000" pitchFamily="2" charset="2"/>
              <a:buNone/>
            </a:pPr>
            <a:r>
              <a:rPr lang="en-US" altLang="zh-CN" sz="2400" dirty="0"/>
              <a:t>              95004        IS                  95004       B       </a:t>
            </a:r>
          </a:p>
          <a:p>
            <a:pPr>
              <a:buFont typeface="Wingdings" panose="05000000000000000000" pitchFamily="2" charset="2"/>
              <a:buNone/>
            </a:pPr>
            <a:r>
              <a:rPr lang="en-US" altLang="zh-CN" sz="2400" dirty="0"/>
              <a:t>              95005        PH                 95005      </a:t>
            </a:r>
            <a:r>
              <a:rPr lang="en-US" altLang="zh-CN" sz="2400" dirty="0" smtClean="0"/>
              <a:t>B       </a:t>
            </a:r>
            <a:endParaRPr lang="en-US" altLang="zh-CN" sz="2400" dirty="0"/>
          </a:p>
          <a:p>
            <a:pPr>
              <a:buFont typeface="Wingdings" panose="05000000000000000000" pitchFamily="2" charset="2"/>
              <a:buNone/>
            </a:pPr>
            <a:r>
              <a:rPr lang="en-US" altLang="zh-CN" sz="2400" dirty="0"/>
              <a:t>       </a:t>
            </a:r>
            <a:r>
              <a:rPr lang="en-US" altLang="zh-CN" sz="2400" dirty="0" smtClean="0"/>
              <a:t>       </a:t>
            </a:r>
            <a:r>
              <a:rPr lang="en-US" altLang="zh-CN" sz="2000" dirty="0" smtClean="0"/>
              <a:t>────────────              ───────────</a:t>
            </a:r>
            <a:endParaRPr lang="en-US" altLang="zh-CN" sz="2000" dirty="0"/>
          </a:p>
          <a:p>
            <a:endParaRPr lang="en-US" altLang="zh-CN" sz="2800" dirty="0"/>
          </a:p>
        </p:txBody>
      </p:sp>
      <p:sp>
        <p:nvSpPr>
          <p:cNvPr id="524292" name="Line 4"/>
          <p:cNvSpPr>
            <a:spLocks noChangeShapeType="1"/>
          </p:cNvSpPr>
          <p:nvPr/>
        </p:nvSpPr>
        <p:spPr bwMode="auto">
          <a:xfrm>
            <a:off x="3200400" y="2057400"/>
            <a:ext cx="0" cy="3505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4293" name="Line 5"/>
          <p:cNvSpPr>
            <a:spLocks noChangeShapeType="1"/>
          </p:cNvSpPr>
          <p:nvPr/>
        </p:nvSpPr>
        <p:spPr bwMode="auto">
          <a:xfrm>
            <a:off x="6516216" y="2132856"/>
            <a:ext cx="0" cy="3505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117527040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4294967295"/>
          </p:nvPr>
        </p:nvSpPr>
        <p:spPr/>
        <p:txBody>
          <a:bodyPr/>
          <a:lstStyle/>
          <a:p>
            <a:endParaRPr lang="en-US" altLang="zh-CN" dirty="0"/>
          </a:p>
        </p:txBody>
      </p:sp>
      <p:sp>
        <p:nvSpPr>
          <p:cNvPr id="525314" name="Rectangle 2"/>
          <p:cNvSpPr>
            <a:spLocks noGrp="1" noChangeArrowheads="1"/>
          </p:cNvSpPr>
          <p:nvPr>
            <p:ph type="title"/>
          </p:nvPr>
        </p:nvSpPr>
        <p:spPr/>
        <p:txBody>
          <a:bodyPr/>
          <a:lstStyle/>
          <a:p>
            <a:r>
              <a:rPr lang="zh-CN" altLang="en-US"/>
              <a:t>模式的分解（续）</a:t>
            </a:r>
          </a:p>
        </p:txBody>
      </p:sp>
      <p:sp>
        <p:nvSpPr>
          <p:cNvPr id="52531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sz="2400" dirty="0"/>
              <a:t> ND     NL </a:t>
            </a:r>
          </a:p>
          <a:p>
            <a:pPr>
              <a:lnSpc>
                <a:spcPct val="90000"/>
              </a:lnSpc>
              <a:buFont typeface="Wingdings" panose="05000000000000000000" pitchFamily="2" charset="2"/>
              <a:buNone/>
            </a:pPr>
            <a:r>
              <a:rPr lang="en-US" altLang="zh-CN" sz="2400" dirty="0"/>
              <a:t>             </a:t>
            </a:r>
            <a:r>
              <a:rPr lang="en-US" altLang="zh-CN" sz="2400" dirty="0" smtClean="0"/>
              <a:t>   ──────────────</a:t>
            </a:r>
            <a:endParaRPr lang="en-US" altLang="zh-CN" sz="2400" dirty="0"/>
          </a:p>
          <a:p>
            <a:pPr>
              <a:lnSpc>
                <a:spcPct val="90000"/>
              </a:lnSpc>
              <a:buFont typeface="Wingdings" panose="05000000000000000000" pitchFamily="2" charset="2"/>
              <a:buNone/>
            </a:pPr>
            <a:r>
              <a:rPr lang="en-US" altLang="zh-CN" sz="2400" dirty="0"/>
              <a:t>              </a:t>
            </a:r>
            <a:r>
              <a:rPr lang="en-US" altLang="zh-CN" sz="2400" dirty="0" smtClean="0"/>
              <a:t>  </a:t>
            </a:r>
            <a:r>
              <a:rPr lang="en-US" altLang="zh-CN" sz="2400" dirty="0" err="1"/>
              <a:t>Sno</a:t>
            </a:r>
            <a:r>
              <a:rPr lang="en-US" altLang="zh-CN" sz="2400" dirty="0"/>
              <a:t>        </a:t>
            </a:r>
            <a:r>
              <a:rPr lang="en-US" altLang="zh-CN" sz="2400" dirty="0" err="1"/>
              <a:t>Sdept</a:t>
            </a:r>
            <a:r>
              <a:rPr lang="en-US" altLang="zh-CN" sz="2400" dirty="0"/>
              <a:t>      </a:t>
            </a:r>
            <a:r>
              <a:rPr lang="en-US" altLang="zh-CN" sz="2400" dirty="0" err="1"/>
              <a:t>Sloc</a:t>
            </a:r>
            <a:endParaRPr lang="en-US" altLang="zh-CN" sz="2400" dirty="0"/>
          </a:p>
          <a:p>
            <a:pPr>
              <a:lnSpc>
                <a:spcPct val="90000"/>
              </a:lnSpc>
              <a:buFont typeface="Wingdings" panose="05000000000000000000" pitchFamily="2" charset="2"/>
              <a:buNone/>
            </a:pPr>
            <a:r>
              <a:rPr lang="en-US" altLang="zh-CN" sz="2400" dirty="0"/>
              <a:t>             </a:t>
            </a:r>
            <a:r>
              <a:rPr lang="en-US" altLang="zh-CN" sz="2400" dirty="0" smtClean="0"/>
              <a:t>  ──────────────</a:t>
            </a:r>
            <a:endParaRPr lang="en-US" altLang="zh-CN" sz="2400" dirty="0"/>
          </a:p>
          <a:p>
            <a:pPr>
              <a:lnSpc>
                <a:spcPct val="90000"/>
              </a:lnSpc>
              <a:buFont typeface="Wingdings" panose="05000000000000000000" pitchFamily="2" charset="2"/>
              <a:buNone/>
            </a:pPr>
            <a:r>
              <a:rPr lang="en-US" altLang="zh-CN" sz="2400" dirty="0"/>
              <a:t>                 </a:t>
            </a:r>
            <a:r>
              <a:rPr lang="en-US" altLang="zh-CN" sz="2000" dirty="0"/>
              <a:t>95001        CS             </a:t>
            </a:r>
            <a:r>
              <a:rPr lang="en-US" altLang="zh-CN" sz="2000" dirty="0" smtClean="0"/>
              <a:t>A</a:t>
            </a:r>
            <a:endParaRPr lang="en-US" altLang="zh-CN" sz="2000" dirty="0"/>
          </a:p>
          <a:p>
            <a:pPr>
              <a:lnSpc>
                <a:spcPct val="90000"/>
              </a:lnSpc>
              <a:buFont typeface="Wingdings" panose="05000000000000000000" pitchFamily="2" charset="2"/>
              <a:buNone/>
            </a:pPr>
            <a:r>
              <a:rPr lang="en-US" altLang="zh-CN" sz="2000" dirty="0"/>
              <a:t>                     95002        IS              B</a:t>
            </a:r>
          </a:p>
          <a:p>
            <a:pPr>
              <a:lnSpc>
                <a:spcPct val="90000"/>
              </a:lnSpc>
              <a:buFont typeface="Wingdings" panose="05000000000000000000" pitchFamily="2" charset="2"/>
              <a:buNone/>
            </a:pPr>
            <a:r>
              <a:rPr lang="en-US" altLang="zh-CN" sz="2000" dirty="0"/>
              <a:t>                     95003        MA            C</a:t>
            </a:r>
          </a:p>
          <a:p>
            <a:pPr>
              <a:lnSpc>
                <a:spcPct val="90000"/>
              </a:lnSpc>
              <a:buFont typeface="Wingdings" panose="05000000000000000000" pitchFamily="2" charset="2"/>
              <a:buNone/>
            </a:pPr>
            <a:r>
              <a:rPr lang="en-US" altLang="zh-CN" sz="2000" dirty="0"/>
              <a:t>                     95004        CS             A</a:t>
            </a:r>
          </a:p>
          <a:p>
            <a:pPr>
              <a:lnSpc>
                <a:spcPct val="90000"/>
              </a:lnSpc>
              <a:buFont typeface="Wingdings" panose="05000000000000000000" pitchFamily="2" charset="2"/>
              <a:buNone/>
            </a:pPr>
            <a:r>
              <a:rPr lang="en-US" altLang="zh-CN" sz="2000" dirty="0"/>
              <a:t>                     95005        PH             B</a:t>
            </a:r>
          </a:p>
          <a:p>
            <a:pPr>
              <a:lnSpc>
                <a:spcPct val="90000"/>
              </a:lnSpc>
              <a:buFont typeface="Wingdings" panose="05000000000000000000" pitchFamily="2" charset="2"/>
              <a:buNone/>
            </a:pPr>
            <a:r>
              <a:rPr lang="en-US" altLang="zh-CN" sz="2400" dirty="0"/>
              <a:t>            </a:t>
            </a:r>
            <a:r>
              <a:rPr lang="en-US" altLang="zh-CN" sz="2400" dirty="0" smtClean="0"/>
              <a:t>   </a:t>
            </a:r>
            <a:r>
              <a:rPr lang="en-US" altLang="zh-CN" sz="2400" dirty="0"/>
              <a:t>──────────────</a:t>
            </a:r>
          </a:p>
          <a:p>
            <a:pPr>
              <a:lnSpc>
                <a:spcPct val="90000"/>
              </a:lnSpc>
              <a:buFont typeface="Wingdings" panose="05000000000000000000" pitchFamily="2" charset="2"/>
              <a:buNone/>
            </a:pPr>
            <a:r>
              <a:rPr lang="zh-CN" altLang="en-US" sz="2400" dirty="0"/>
              <a:t>与</a:t>
            </a:r>
            <a:r>
              <a:rPr lang="en-US" altLang="zh-CN" sz="2400" dirty="0"/>
              <a:t>SL</a:t>
            </a:r>
            <a:r>
              <a:rPr lang="zh-CN" altLang="en-US" sz="2400" dirty="0"/>
              <a:t>关系一样，因此没有丢失信息</a:t>
            </a:r>
          </a:p>
        </p:txBody>
      </p:sp>
      <p:sp>
        <p:nvSpPr>
          <p:cNvPr id="525316" name="AutoShape 4"/>
          <p:cNvSpPr>
            <a:spLocks noChangeArrowheads="1"/>
          </p:cNvSpPr>
          <p:nvPr/>
        </p:nvSpPr>
        <p:spPr bwMode="auto">
          <a:xfrm rot="5400000">
            <a:off x="1153716" y="1374676"/>
            <a:ext cx="228600" cy="304800"/>
          </a:xfrm>
          <a:prstGeom prst="flowChartCollate">
            <a:avLst/>
          </a:prstGeom>
          <a:solidFill>
            <a:srgbClr val="FFFFFF"/>
          </a:solidFill>
          <a:ln w="9525">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3739719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zh-CN" altLang="en-US" sz="3200">
                <a:ea typeface="宋体" panose="02010600030101010101" pitchFamily="2" charset="-122"/>
              </a:rPr>
              <a:t>具有无损连接性的模式分解</a:t>
            </a:r>
          </a:p>
        </p:txBody>
      </p:sp>
      <p:sp>
        <p:nvSpPr>
          <p:cNvPr id="526339" name="Rectangle 3"/>
          <p:cNvSpPr>
            <a:spLocks noGrp="1" noChangeArrowheads="1"/>
          </p:cNvSpPr>
          <p:nvPr>
            <p:ph type="body" idx="1"/>
          </p:nvPr>
        </p:nvSpPr>
        <p:spPr/>
        <p:txBody>
          <a:bodyPr/>
          <a:lstStyle/>
          <a:p>
            <a:pPr>
              <a:lnSpc>
                <a:spcPct val="170000"/>
              </a:lnSpc>
            </a:pPr>
            <a:r>
              <a:rPr lang="zh-CN" altLang="en-US" sz="2200">
                <a:ea typeface="宋体" panose="02010600030101010101" pitchFamily="2" charset="-122"/>
              </a:rPr>
              <a:t>关系模式</a:t>
            </a:r>
            <a:r>
              <a:rPr lang="en-US" altLang="zh-CN" sz="2200">
                <a:ea typeface="宋体" panose="02010600030101010101" pitchFamily="2" charset="-122"/>
              </a:rPr>
              <a:t>R&lt;U,F&gt;</a:t>
            </a:r>
            <a:r>
              <a:rPr lang="zh-CN" altLang="en-US" sz="2200">
                <a:ea typeface="宋体" panose="02010600030101010101" pitchFamily="2" charset="-122"/>
              </a:rPr>
              <a:t>的一个分解 </a:t>
            </a:r>
            <a:r>
              <a:rPr lang="en-US" altLang="zh-CN" sz="2200" i="1">
                <a:ea typeface="宋体" panose="02010600030101010101" pitchFamily="2" charset="-122"/>
              </a:rPr>
              <a:t>ρ</a:t>
            </a:r>
            <a:r>
              <a:rPr lang="en-US" altLang="zh-CN" sz="2200">
                <a:ea typeface="宋体" panose="02010600030101010101" pitchFamily="2" charset="-122"/>
              </a:rPr>
              <a:t>={ R</a:t>
            </a:r>
            <a:r>
              <a:rPr lang="en-US" altLang="zh-CN" sz="2200" baseline="-25000">
                <a:ea typeface="宋体" panose="02010600030101010101" pitchFamily="2" charset="-122"/>
              </a:rPr>
              <a:t>1</a:t>
            </a:r>
            <a:r>
              <a:rPr lang="en-US" altLang="zh-CN" sz="2200">
                <a:ea typeface="宋体" panose="02010600030101010101" pitchFamily="2" charset="-122"/>
              </a:rPr>
              <a:t>&lt;U</a:t>
            </a:r>
            <a:r>
              <a:rPr lang="en-US" altLang="zh-CN" sz="2200" baseline="-25000">
                <a:ea typeface="宋体" panose="02010600030101010101" pitchFamily="2" charset="-122"/>
              </a:rPr>
              <a:t>1</a:t>
            </a:r>
            <a:r>
              <a:rPr lang="en-US" altLang="zh-CN" sz="2200">
                <a:ea typeface="宋体" panose="02010600030101010101" pitchFamily="2" charset="-122"/>
              </a:rPr>
              <a:t>,F</a:t>
            </a:r>
            <a:r>
              <a:rPr lang="en-US" altLang="zh-CN" sz="2200" baseline="-25000">
                <a:ea typeface="宋体" panose="02010600030101010101" pitchFamily="2" charset="-122"/>
              </a:rPr>
              <a:t>1</a:t>
            </a:r>
            <a:r>
              <a:rPr lang="en-US" altLang="zh-CN" sz="2200">
                <a:ea typeface="宋体" panose="02010600030101010101" pitchFamily="2" charset="-122"/>
              </a:rPr>
              <a:t>&gt;</a:t>
            </a:r>
            <a:r>
              <a:rPr lang="zh-CN" altLang="en-US" sz="2200">
                <a:ea typeface="宋体" panose="02010600030101010101" pitchFamily="2" charset="-122"/>
              </a:rPr>
              <a:t>，</a:t>
            </a:r>
            <a:r>
              <a:rPr lang="en-US" altLang="zh-CN" sz="2200">
                <a:ea typeface="宋体" panose="02010600030101010101" pitchFamily="2" charset="-122"/>
              </a:rPr>
              <a:t>R</a:t>
            </a:r>
            <a:r>
              <a:rPr lang="en-US" altLang="zh-CN" sz="2200" baseline="-25000">
                <a:ea typeface="宋体" panose="02010600030101010101" pitchFamily="2" charset="-122"/>
              </a:rPr>
              <a:t>2</a:t>
            </a:r>
            <a:r>
              <a:rPr lang="en-US" altLang="zh-CN" sz="2200">
                <a:ea typeface="宋体" panose="02010600030101010101" pitchFamily="2" charset="-122"/>
              </a:rPr>
              <a:t>&lt;U</a:t>
            </a:r>
            <a:r>
              <a:rPr lang="en-US" altLang="zh-CN" sz="2200" baseline="-25000">
                <a:ea typeface="宋体" panose="02010600030101010101" pitchFamily="2" charset="-122"/>
              </a:rPr>
              <a:t>2</a:t>
            </a:r>
            <a:r>
              <a:rPr lang="en-US" altLang="zh-CN" sz="2200">
                <a:ea typeface="宋体" panose="02010600030101010101" pitchFamily="2" charset="-122"/>
              </a:rPr>
              <a:t>,F</a:t>
            </a:r>
            <a:r>
              <a:rPr lang="en-US" altLang="zh-CN" sz="2200" baseline="-25000">
                <a:ea typeface="宋体" panose="02010600030101010101" pitchFamily="2" charset="-122"/>
              </a:rPr>
              <a:t>2</a:t>
            </a:r>
            <a:r>
              <a:rPr lang="en-US" altLang="zh-CN" sz="2200">
                <a:ea typeface="宋体" panose="02010600030101010101" pitchFamily="2" charset="-122"/>
              </a:rPr>
              <a:t>&gt;</a:t>
            </a:r>
            <a:r>
              <a:rPr lang="zh-CN" altLang="en-US" sz="2200">
                <a:ea typeface="宋体" panose="02010600030101010101" pitchFamily="2" charset="-122"/>
              </a:rPr>
              <a:t>， </a:t>
            </a:r>
            <a:r>
              <a:rPr lang="en-US" altLang="zh-CN" sz="2200">
                <a:ea typeface="宋体" panose="02010600030101010101" pitchFamily="2" charset="-122"/>
              </a:rPr>
              <a:t>…</a:t>
            </a:r>
            <a:r>
              <a:rPr lang="zh-CN" altLang="en-US" sz="2200">
                <a:ea typeface="宋体" panose="02010600030101010101" pitchFamily="2" charset="-122"/>
              </a:rPr>
              <a:t>，</a:t>
            </a:r>
            <a:r>
              <a:rPr lang="en-US" altLang="zh-CN" sz="2200">
                <a:ea typeface="宋体" panose="02010600030101010101" pitchFamily="2" charset="-122"/>
              </a:rPr>
              <a:t>R</a:t>
            </a:r>
            <a:r>
              <a:rPr lang="en-US" altLang="zh-CN" sz="2200" baseline="-25000">
                <a:ea typeface="宋体" panose="02010600030101010101" pitchFamily="2" charset="-122"/>
              </a:rPr>
              <a:t>n</a:t>
            </a:r>
            <a:r>
              <a:rPr lang="en-US" altLang="zh-CN" sz="2200">
                <a:ea typeface="宋体" panose="02010600030101010101" pitchFamily="2" charset="-122"/>
              </a:rPr>
              <a:t>&lt;U</a:t>
            </a:r>
            <a:r>
              <a:rPr lang="en-US" altLang="zh-CN" sz="2200" baseline="-25000">
                <a:ea typeface="宋体" panose="02010600030101010101" pitchFamily="2" charset="-122"/>
              </a:rPr>
              <a:t>n</a:t>
            </a:r>
            <a:r>
              <a:rPr lang="en-US" altLang="zh-CN" sz="2200">
                <a:ea typeface="宋体" panose="02010600030101010101" pitchFamily="2" charset="-122"/>
              </a:rPr>
              <a:t>,F</a:t>
            </a:r>
            <a:r>
              <a:rPr lang="en-US" altLang="zh-CN" sz="2200" baseline="-25000">
                <a:ea typeface="宋体" panose="02010600030101010101" pitchFamily="2" charset="-122"/>
              </a:rPr>
              <a:t>n</a:t>
            </a:r>
            <a:r>
              <a:rPr lang="en-US" altLang="zh-CN" sz="2200">
                <a:ea typeface="宋体" panose="02010600030101010101" pitchFamily="2" charset="-122"/>
              </a:rPr>
              <a:t>&gt;}</a:t>
            </a:r>
          </a:p>
          <a:p>
            <a:pPr>
              <a:lnSpc>
                <a:spcPct val="170000"/>
              </a:lnSpc>
              <a:buFont typeface="Wingdings" panose="05000000000000000000" pitchFamily="2" charset="2"/>
              <a:buNone/>
            </a:pPr>
            <a:r>
              <a:rPr lang="en-US" altLang="zh-CN" sz="2200">
                <a:ea typeface="宋体" panose="02010600030101010101" pitchFamily="2" charset="-122"/>
              </a:rPr>
              <a:t>     </a:t>
            </a:r>
            <a:r>
              <a:rPr lang="zh-CN" altLang="en-US" sz="2200">
                <a:ea typeface="宋体" panose="02010600030101010101" pitchFamily="2" charset="-122"/>
              </a:rPr>
              <a:t>若</a:t>
            </a:r>
            <a:r>
              <a:rPr lang="en-US" altLang="zh-CN" sz="2200">
                <a:ea typeface="宋体" panose="02010600030101010101" pitchFamily="2" charset="-122"/>
              </a:rPr>
              <a:t>R</a:t>
            </a:r>
            <a:r>
              <a:rPr lang="zh-CN" altLang="en-US" sz="2200">
                <a:ea typeface="宋体" panose="02010600030101010101" pitchFamily="2" charset="-122"/>
              </a:rPr>
              <a:t>与</a:t>
            </a:r>
            <a:r>
              <a:rPr lang="en-US" altLang="zh-CN" sz="2200">
                <a:ea typeface="宋体" panose="02010600030101010101" pitchFamily="2" charset="-122"/>
              </a:rPr>
              <a:t>R1</a:t>
            </a:r>
            <a:r>
              <a:rPr lang="zh-CN" altLang="en-US" sz="2200">
                <a:ea typeface="宋体" panose="02010600030101010101" pitchFamily="2" charset="-122"/>
              </a:rPr>
              <a:t>、</a:t>
            </a:r>
            <a:r>
              <a:rPr lang="en-US" altLang="zh-CN" sz="2200">
                <a:ea typeface="宋体" panose="02010600030101010101" pitchFamily="2" charset="-122"/>
              </a:rPr>
              <a:t>R2</a:t>
            </a:r>
            <a:r>
              <a:rPr lang="zh-CN" altLang="en-US" sz="2200">
                <a:ea typeface="宋体" panose="02010600030101010101" pitchFamily="2" charset="-122"/>
              </a:rPr>
              <a:t>、</a:t>
            </a:r>
            <a:r>
              <a:rPr lang="en-US" altLang="zh-CN" sz="2200">
                <a:ea typeface="宋体" panose="02010600030101010101" pitchFamily="2" charset="-122"/>
              </a:rPr>
              <a:t>…</a:t>
            </a:r>
            <a:r>
              <a:rPr lang="zh-CN" altLang="en-US" sz="2200">
                <a:ea typeface="宋体" panose="02010600030101010101" pitchFamily="2" charset="-122"/>
              </a:rPr>
              <a:t>、</a:t>
            </a:r>
            <a:r>
              <a:rPr lang="en-US" altLang="zh-CN" sz="2200">
                <a:ea typeface="宋体" panose="02010600030101010101" pitchFamily="2" charset="-122"/>
              </a:rPr>
              <a:t>Rn</a:t>
            </a:r>
            <a:r>
              <a:rPr lang="zh-CN" altLang="en-US" sz="2200">
                <a:ea typeface="宋体" panose="02010600030101010101" pitchFamily="2" charset="-122"/>
              </a:rPr>
              <a:t>自然连接的结果相等，则称关系模式</a:t>
            </a:r>
            <a:r>
              <a:rPr lang="en-US" altLang="zh-CN" sz="2200">
                <a:ea typeface="宋体" panose="02010600030101010101" pitchFamily="2" charset="-122"/>
              </a:rPr>
              <a:t>R</a:t>
            </a:r>
            <a:r>
              <a:rPr lang="zh-CN" altLang="en-US" sz="2200">
                <a:ea typeface="宋体" panose="02010600030101010101" pitchFamily="2" charset="-122"/>
              </a:rPr>
              <a:t>的这个分解</a:t>
            </a:r>
            <a:r>
              <a:rPr lang="en-US" altLang="zh-CN" sz="2200" i="1">
                <a:ea typeface="宋体" panose="02010600030101010101" pitchFamily="2" charset="-122"/>
              </a:rPr>
              <a:t>ρ</a:t>
            </a:r>
            <a:r>
              <a:rPr lang="zh-CN" altLang="en-US" sz="2200">
                <a:ea typeface="宋体" panose="02010600030101010101" pitchFamily="2" charset="-122"/>
              </a:rPr>
              <a:t>具有无损连接性（</a:t>
            </a:r>
            <a:r>
              <a:rPr lang="en-US" altLang="zh-CN" sz="2200">
                <a:ea typeface="宋体" panose="02010600030101010101" pitchFamily="2" charset="-122"/>
              </a:rPr>
              <a:t>Lossless join</a:t>
            </a:r>
            <a:r>
              <a:rPr lang="zh-CN" altLang="en-US" sz="2200">
                <a:ea typeface="宋体" panose="02010600030101010101" pitchFamily="2" charset="-122"/>
              </a:rPr>
              <a:t>）</a:t>
            </a:r>
          </a:p>
          <a:p>
            <a:pPr>
              <a:lnSpc>
                <a:spcPct val="170000"/>
              </a:lnSpc>
            </a:pPr>
            <a:r>
              <a:rPr lang="zh-CN" altLang="en-US" sz="2200">
                <a:ea typeface="宋体" panose="02010600030101010101" pitchFamily="2" charset="-122"/>
              </a:rPr>
              <a:t>具有无损连接性的分解保证不丢失信息</a:t>
            </a:r>
          </a:p>
          <a:p>
            <a:pPr>
              <a:lnSpc>
                <a:spcPct val="170000"/>
              </a:lnSpc>
            </a:pPr>
            <a:r>
              <a:rPr lang="zh-CN" altLang="en-US" sz="2200">
                <a:ea typeface="宋体" panose="02010600030101010101" pitchFamily="2" charset="-122"/>
              </a:rPr>
              <a:t>无损连接性不一定能解决插入异常、删除异常、修改复杂、数据冗余等问题</a:t>
            </a:r>
          </a:p>
        </p:txBody>
      </p:sp>
    </p:spTree>
    <p:extLst>
      <p:ext uri="{BB962C8B-B14F-4D97-AF65-F5344CB8AC3E}">
        <p14:creationId xmlns:p14="http://schemas.microsoft.com/office/powerpoint/2010/main" val="41086890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zh-CN" altLang="en-US">
                <a:ea typeface="宋体" panose="02010600030101010101" pitchFamily="2" charset="-122"/>
              </a:rPr>
              <a:t>模式的分解（续）</a:t>
            </a:r>
          </a:p>
        </p:txBody>
      </p:sp>
      <p:sp>
        <p:nvSpPr>
          <p:cNvPr id="527363" name="Rectangle 3"/>
          <p:cNvSpPr>
            <a:spLocks noGrp="1" noChangeArrowheads="1"/>
          </p:cNvSpPr>
          <p:nvPr>
            <p:ph type="body" idx="1"/>
          </p:nvPr>
        </p:nvSpPr>
        <p:spPr>
          <a:xfrm>
            <a:off x="541338" y="1927225"/>
            <a:ext cx="7988300" cy="4602163"/>
          </a:xfrm>
        </p:spPr>
        <p:txBody>
          <a:bodyPr/>
          <a:lstStyle/>
          <a:p>
            <a:pPr>
              <a:lnSpc>
                <a:spcPct val="150000"/>
              </a:lnSpc>
              <a:buFont typeface="Wingdings" panose="05000000000000000000" pitchFamily="2" charset="2"/>
              <a:buNone/>
            </a:pPr>
            <a:r>
              <a:rPr lang="en-US" altLang="zh-CN" sz="2400">
                <a:ea typeface="宋体" panose="02010600030101010101" pitchFamily="2" charset="-122"/>
              </a:rPr>
              <a:t> </a:t>
            </a:r>
            <a:r>
              <a:rPr lang="zh-CN" altLang="en-US">
                <a:ea typeface="宋体" panose="02010600030101010101" pitchFamily="2" charset="-122"/>
              </a:rPr>
              <a:t>第</a:t>
            </a:r>
            <a:r>
              <a:rPr lang="en-US" altLang="zh-CN">
                <a:ea typeface="宋体" panose="02010600030101010101" pitchFamily="2" charset="-122"/>
              </a:rPr>
              <a:t>3</a:t>
            </a:r>
            <a:r>
              <a:rPr lang="zh-CN" altLang="en-US">
                <a:ea typeface="宋体" panose="02010600030101010101" pitchFamily="2" charset="-122"/>
              </a:rPr>
              <a:t>种分解方法具有无损连接性</a:t>
            </a:r>
          </a:p>
          <a:p>
            <a:pPr>
              <a:lnSpc>
                <a:spcPct val="150000"/>
              </a:lnSpc>
              <a:buFont typeface="Wingdings" panose="05000000000000000000" pitchFamily="2" charset="2"/>
              <a:buNone/>
            </a:pPr>
            <a:r>
              <a:rPr lang="zh-CN" altLang="en-US" sz="2400">
                <a:ea typeface="宋体" panose="02010600030101010101" pitchFamily="2" charset="-122"/>
              </a:rPr>
              <a:t>  </a:t>
            </a:r>
          </a:p>
          <a:p>
            <a:pPr>
              <a:lnSpc>
                <a:spcPct val="150000"/>
              </a:lnSpc>
              <a:buFont typeface="Wingdings" panose="05000000000000000000" pitchFamily="2" charset="2"/>
              <a:buNone/>
            </a:pPr>
            <a:r>
              <a:rPr lang="zh-CN" altLang="en-US">
                <a:ea typeface="宋体" panose="02010600030101010101" pitchFamily="2" charset="-122"/>
              </a:rPr>
              <a:t>问题</a:t>
            </a:r>
            <a:r>
              <a:rPr lang="en-US" altLang="zh-CN">
                <a:ea typeface="宋体" panose="02010600030101010101" pitchFamily="2" charset="-122"/>
              </a:rPr>
              <a:t>:</a:t>
            </a:r>
            <a:r>
              <a:rPr lang="zh-CN" altLang="en-US">
                <a:ea typeface="宋体" panose="02010600030101010101" pitchFamily="2" charset="-122"/>
              </a:rPr>
              <a:t>这种分解方法没有保持原关系中的函数依赖</a:t>
            </a:r>
          </a:p>
          <a:p>
            <a:pPr lvl="1">
              <a:lnSpc>
                <a:spcPct val="150000"/>
              </a:lnSpc>
            </a:pPr>
            <a:r>
              <a:rPr lang="en-US" altLang="zh-CN">
                <a:ea typeface="宋体" panose="02010600030101010101" pitchFamily="2" charset="-122"/>
              </a:rPr>
              <a:t>SL</a:t>
            </a:r>
            <a:r>
              <a:rPr lang="zh-CN" altLang="en-US">
                <a:ea typeface="宋体" panose="02010600030101010101" pitchFamily="2" charset="-122"/>
              </a:rPr>
              <a:t>中的函数依赖</a:t>
            </a:r>
            <a:r>
              <a:rPr lang="en-US" altLang="zh-CN">
                <a:ea typeface="宋体" panose="02010600030101010101" pitchFamily="2" charset="-122"/>
              </a:rPr>
              <a:t>Sdept→Sloc</a:t>
            </a:r>
            <a:r>
              <a:rPr lang="zh-CN" altLang="en-US">
                <a:ea typeface="宋体" panose="02010600030101010101" pitchFamily="2" charset="-122"/>
              </a:rPr>
              <a:t>没有投影到关系模式</a:t>
            </a:r>
            <a:r>
              <a:rPr lang="en-US" altLang="zh-CN">
                <a:ea typeface="宋体" panose="02010600030101010101" pitchFamily="2" charset="-122"/>
              </a:rPr>
              <a:t>ND</a:t>
            </a:r>
            <a:r>
              <a:rPr lang="zh-CN" altLang="en-US">
                <a:ea typeface="宋体" panose="02010600030101010101" pitchFamily="2" charset="-122"/>
              </a:rPr>
              <a:t>、</a:t>
            </a:r>
            <a:r>
              <a:rPr lang="en-US" altLang="zh-CN">
                <a:ea typeface="宋体" panose="02010600030101010101" pitchFamily="2" charset="-122"/>
              </a:rPr>
              <a:t>NL</a:t>
            </a:r>
            <a:r>
              <a:rPr lang="zh-CN" altLang="en-US">
                <a:ea typeface="宋体" panose="02010600030101010101" pitchFamily="2" charset="-122"/>
              </a:rPr>
              <a:t>上</a:t>
            </a:r>
          </a:p>
          <a:p>
            <a:pPr>
              <a:lnSpc>
                <a:spcPct val="110000"/>
              </a:lnSpc>
              <a:buFont typeface="Wingdings" panose="05000000000000000000" pitchFamily="2" charset="2"/>
              <a:buNone/>
            </a:pPr>
            <a:r>
              <a:rPr lang="zh-CN" altLang="en-US">
                <a:ea typeface="宋体" panose="02010600030101010101" pitchFamily="2" charset="-122"/>
              </a:rPr>
              <a:t>            </a:t>
            </a:r>
          </a:p>
          <a:p>
            <a:pPr>
              <a:lnSpc>
                <a:spcPct val="110000"/>
              </a:lnSpc>
              <a:buFont typeface="Wingdings" panose="05000000000000000000" pitchFamily="2" charset="2"/>
              <a:buNone/>
            </a:pPr>
            <a:r>
              <a:rPr lang="zh-CN" altLang="en-US" sz="2400">
                <a:ea typeface="宋体" panose="02010600030101010101" pitchFamily="2" charset="-122"/>
              </a:rPr>
              <a:t> </a:t>
            </a:r>
          </a:p>
        </p:txBody>
      </p:sp>
    </p:spTree>
    <p:extLst>
      <p:ext uri="{BB962C8B-B14F-4D97-AF65-F5344CB8AC3E}">
        <p14:creationId xmlns:p14="http://schemas.microsoft.com/office/powerpoint/2010/main" val="28505479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zh-CN" altLang="en-US">
                <a:ea typeface="宋体" panose="02010600030101010101" pitchFamily="2" charset="-122"/>
              </a:rPr>
              <a:t>保持函数依赖的模式分解</a:t>
            </a:r>
            <a:endParaRPr lang="zh-CN" altLang="en-US" sz="4000">
              <a:ea typeface="宋体" panose="02010600030101010101" pitchFamily="2" charset="-122"/>
            </a:endParaRPr>
          </a:p>
        </p:txBody>
      </p:sp>
      <p:sp>
        <p:nvSpPr>
          <p:cNvPr id="528387" name="Rectangle 3"/>
          <p:cNvSpPr>
            <a:spLocks noGrp="1" noChangeArrowheads="1"/>
          </p:cNvSpPr>
          <p:nvPr>
            <p:ph type="body" idx="1"/>
          </p:nvPr>
        </p:nvSpPr>
        <p:spPr>
          <a:xfrm>
            <a:off x="990600" y="1600200"/>
            <a:ext cx="7772400" cy="4114800"/>
          </a:xfrm>
        </p:spPr>
        <p:txBody>
          <a:bodyPr/>
          <a:lstStyle/>
          <a:p>
            <a:pPr>
              <a:lnSpc>
                <a:spcPct val="190000"/>
              </a:lnSpc>
              <a:buFont typeface="Wingdings" panose="05000000000000000000" pitchFamily="2" charset="2"/>
              <a:buNone/>
            </a:pPr>
            <a:r>
              <a:rPr lang="zh-CN" altLang="en-US" sz="2200">
                <a:ea typeface="宋体" panose="02010600030101010101" pitchFamily="2" charset="-122"/>
              </a:rPr>
              <a:t>设关系模式</a:t>
            </a:r>
            <a:r>
              <a:rPr lang="en-US" altLang="zh-CN" sz="2200">
                <a:ea typeface="宋体" panose="02010600030101010101" pitchFamily="2" charset="-122"/>
              </a:rPr>
              <a:t>R&lt;U,F&gt;</a:t>
            </a:r>
            <a:r>
              <a:rPr lang="zh-CN" altLang="en-US" sz="2200">
                <a:ea typeface="宋体" panose="02010600030101010101" pitchFamily="2" charset="-122"/>
              </a:rPr>
              <a:t>被分解为若干个关系模式</a:t>
            </a:r>
          </a:p>
          <a:p>
            <a:pPr>
              <a:lnSpc>
                <a:spcPct val="190000"/>
              </a:lnSpc>
              <a:buFont typeface="Wingdings" panose="05000000000000000000" pitchFamily="2" charset="2"/>
              <a:buNone/>
            </a:pPr>
            <a:r>
              <a:rPr lang="en-US" altLang="zh-CN" sz="2200">
                <a:ea typeface="宋体" panose="02010600030101010101" pitchFamily="2" charset="-122"/>
              </a:rPr>
              <a:t>R</a:t>
            </a:r>
            <a:r>
              <a:rPr lang="en-US" altLang="zh-CN" sz="2200" baseline="-25000">
                <a:ea typeface="宋体" panose="02010600030101010101" pitchFamily="2" charset="-122"/>
              </a:rPr>
              <a:t>1</a:t>
            </a:r>
            <a:r>
              <a:rPr lang="en-US" altLang="zh-CN" sz="2200">
                <a:ea typeface="宋体" panose="02010600030101010101" pitchFamily="2" charset="-122"/>
              </a:rPr>
              <a:t>&lt;U</a:t>
            </a:r>
            <a:r>
              <a:rPr lang="en-US" altLang="zh-CN" sz="2200" baseline="-25000">
                <a:ea typeface="宋体" panose="02010600030101010101" pitchFamily="2" charset="-122"/>
              </a:rPr>
              <a:t>1</a:t>
            </a:r>
            <a:r>
              <a:rPr lang="en-US" altLang="zh-CN" sz="2200">
                <a:ea typeface="宋体" panose="02010600030101010101" pitchFamily="2" charset="-122"/>
              </a:rPr>
              <a:t>,F</a:t>
            </a:r>
            <a:r>
              <a:rPr lang="en-US" altLang="zh-CN" sz="2200" baseline="-25000">
                <a:ea typeface="宋体" panose="02010600030101010101" pitchFamily="2" charset="-122"/>
              </a:rPr>
              <a:t>1</a:t>
            </a:r>
            <a:r>
              <a:rPr lang="en-US" altLang="zh-CN" sz="2200">
                <a:ea typeface="宋体" panose="02010600030101010101" pitchFamily="2" charset="-122"/>
              </a:rPr>
              <a:t>&gt;</a:t>
            </a:r>
            <a:r>
              <a:rPr lang="zh-CN" altLang="en-US" sz="2200">
                <a:ea typeface="宋体" panose="02010600030101010101" pitchFamily="2" charset="-122"/>
              </a:rPr>
              <a:t>，</a:t>
            </a:r>
            <a:r>
              <a:rPr lang="en-US" altLang="zh-CN" sz="2200">
                <a:ea typeface="宋体" panose="02010600030101010101" pitchFamily="2" charset="-122"/>
              </a:rPr>
              <a:t>R</a:t>
            </a:r>
            <a:r>
              <a:rPr lang="en-US" altLang="zh-CN" sz="2200" baseline="-25000">
                <a:ea typeface="宋体" panose="02010600030101010101" pitchFamily="2" charset="-122"/>
              </a:rPr>
              <a:t>2</a:t>
            </a:r>
            <a:r>
              <a:rPr lang="en-US" altLang="zh-CN" sz="2200">
                <a:ea typeface="宋体" panose="02010600030101010101" pitchFamily="2" charset="-122"/>
              </a:rPr>
              <a:t>&lt;U</a:t>
            </a:r>
            <a:r>
              <a:rPr lang="en-US" altLang="zh-CN" sz="2200" baseline="-25000">
                <a:ea typeface="宋体" panose="02010600030101010101" pitchFamily="2" charset="-122"/>
              </a:rPr>
              <a:t>2</a:t>
            </a:r>
            <a:r>
              <a:rPr lang="en-US" altLang="zh-CN" sz="2200">
                <a:ea typeface="宋体" panose="02010600030101010101" pitchFamily="2" charset="-122"/>
              </a:rPr>
              <a:t>,F</a:t>
            </a:r>
            <a:r>
              <a:rPr lang="en-US" altLang="zh-CN" sz="2200" baseline="-25000">
                <a:ea typeface="宋体" panose="02010600030101010101" pitchFamily="2" charset="-122"/>
              </a:rPr>
              <a:t>2</a:t>
            </a:r>
            <a:r>
              <a:rPr lang="en-US" altLang="zh-CN" sz="2200">
                <a:ea typeface="宋体" panose="02010600030101010101" pitchFamily="2" charset="-122"/>
              </a:rPr>
              <a:t>&gt;</a:t>
            </a:r>
            <a:r>
              <a:rPr lang="zh-CN" altLang="en-US" sz="2200">
                <a:ea typeface="宋体" panose="02010600030101010101" pitchFamily="2" charset="-122"/>
              </a:rPr>
              <a:t>，</a:t>
            </a:r>
            <a:r>
              <a:rPr lang="en-US" altLang="zh-CN" sz="2200">
                <a:ea typeface="宋体" panose="02010600030101010101" pitchFamily="2" charset="-122"/>
              </a:rPr>
              <a:t>…</a:t>
            </a:r>
            <a:r>
              <a:rPr lang="zh-CN" altLang="en-US" sz="2200">
                <a:ea typeface="宋体" panose="02010600030101010101" pitchFamily="2" charset="-122"/>
              </a:rPr>
              <a:t>，</a:t>
            </a:r>
            <a:r>
              <a:rPr lang="en-US" altLang="zh-CN" sz="2200">
                <a:ea typeface="宋体" panose="02010600030101010101" pitchFamily="2" charset="-122"/>
              </a:rPr>
              <a:t>R</a:t>
            </a:r>
            <a:r>
              <a:rPr lang="en-US" altLang="zh-CN" sz="2200" baseline="-25000">
                <a:ea typeface="宋体" panose="02010600030101010101" pitchFamily="2" charset="-122"/>
              </a:rPr>
              <a:t>n</a:t>
            </a:r>
            <a:r>
              <a:rPr lang="en-US" altLang="zh-CN" sz="2200">
                <a:ea typeface="宋体" panose="02010600030101010101" pitchFamily="2" charset="-122"/>
              </a:rPr>
              <a:t>&lt;U</a:t>
            </a:r>
            <a:r>
              <a:rPr lang="en-US" altLang="zh-CN" sz="2200" baseline="-25000">
                <a:ea typeface="宋体" panose="02010600030101010101" pitchFamily="2" charset="-122"/>
              </a:rPr>
              <a:t>n</a:t>
            </a:r>
            <a:r>
              <a:rPr lang="en-US" altLang="zh-CN" sz="2200">
                <a:ea typeface="宋体" panose="02010600030101010101" pitchFamily="2" charset="-122"/>
              </a:rPr>
              <a:t>,F</a:t>
            </a:r>
            <a:r>
              <a:rPr lang="en-US" altLang="zh-CN" sz="2200" baseline="-25000">
                <a:ea typeface="宋体" panose="02010600030101010101" pitchFamily="2" charset="-122"/>
              </a:rPr>
              <a:t>n</a:t>
            </a:r>
            <a:r>
              <a:rPr lang="en-US" altLang="zh-CN" sz="2200">
                <a:ea typeface="宋体" panose="02010600030101010101" pitchFamily="2" charset="-122"/>
              </a:rPr>
              <a:t>&gt; </a:t>
            </a:r>
          </a:p>
          <a:p>
            <a:pPr>
              <a:lnSpc>
                <a:spcPct val="190000"/>
              </a:lnSpc>
              <a:buFont typeface="Wingdings" panose="05000000000000000000" pitchFamily="2" charset="2"/>
              <a:buNone/>
            </a:pPr>
            <a:r>
              <a:rPr lang="zh-CN" altLang="en-US" sz="2200">
                <a:ea typeface="宋体" panose="02010600030101010101" pitchFamily="2" charset="-122"/>
              </a:rPr>
              <a:t>（其中</a:t>
            </a:r>
            <a:r>
              <a:rPr lang="en-US" altLang="zh-CN" sz="2200">
                <a:ea typeface="宋体" panose="02010600030101010101" pitchFamily="2" charset="-122"/>
              </a:rPr>
              <a:t>U=U</a:t>
            </a:r>
            <a:r>
              <a:rPr lang="en-US" altLang="zh-CN" sz="2200" baseline="-25000">
                <a:ea typeface="宋体" panose="02010600030101010101" pitchFamily="2" charset="-122"/>
              </a:rPr>
              <a:t>1</a:t>
            </a:r>
            <a:r>
              <a:rPr lang="en-US" altLang="zh-CN" sz="2200">
                <a:ea typeface="宋体" panose="02010600030101010101" pitchFamily="2" charset="-122"/>
              </a:rPr>
              <a:t>∪U</a:t>
            </a:r>
            <a:r>
              <a:rPr lang="en-US" altLang="zh-CN" sz="2200" baseline="-25000">
                <a:ea typeface="宋体" panose="02010600030101010101" pitchFamily="2" charset="-122"/>
              </a:rPr>
              <a:t>2</a:t>
            </a:r>
            <a:r>
              <a:rPr lang="en-US" altLang="zh-CN" sz="2200">
                <a:ea typeface="宋体" panose="02010600030101010101" pitchFamily="2" charset="-122"/>
              </a:rPr>
              <a:t>∪…∪U</a:t>
            </a:r>
            <a:r>
              <a:rPr lang="en-US" altLang="zh-CN" sz="2200" baseline="-25000">
                <a:ea typeface="宋体" panose="02010600030101010101" pitchFamily="2" charset="-122"/>
              </a:rPr>
              <a:t>n</a:t>
            </a:r>
            <a:r>
              <a:rPr lang="zh-CN" altLang="en-US" sz="2200">
                <a:ea typeface="宋体" panose="02010600030101010101" pitchFamily="2" charset="-122"/>
              </a:rPr>
              <a:t>，且不存在</a:t>
            </a:r>
            <a:r>
              <a:rPr lang="en-US" altLang="zh-CN" sz="2200">
                <a:ea typeface="宋体" panose="02010600030101010101" pitchFamily="2" charset="-122"/>
              </a:rPr>
              <a:t>U</a:t>
            </a:r>
            <a:r>
              <a:rPr lang="en-US" altLang="zh-CN" sz="2200" baseline="-25000">
                <a:ea typeface="宋体" panose="02010600030101010101" pitchFamily="2" charset="-122"/>
              </a:rPr>
              <a:t>i </a:t>
            </a:r>
            <a:r>
              <a:rPr lang="en-US" altLang="zh-CN" sz="2200">
                <a:ea typeface="宋体" panose="02010600030101010101" pitchFamily="2" charset="-122"/>
                <a:sym typeface="Symbol" panose="05050102010706020507" pitchFamily="18" charset="2"/>
              </a:rPr>
              <a:t></a:t>
            </a:r>
            <a:r>
              <a:rPr lang="en-US" altLang="zh-CN" sz="2200">
                <a:ea typeface="宋体" panose="02010600030101010101" pitchFamily="2" charset="-122"/>
              </a:rPr>
              <a:t> U</a:t>
            </a:r>
            <a:r>
              <a:rPr lang="en-US" altLang="zh-CN" sz="2200" baseline="-25000">
                <a:ea typeface="宋体" panose="02010600030101010101" pitchFamily="2" charset="-122"/>
              </a:rPr>
              <a:t>j</a:t>
            </a:r>
            <a:r>
              <a:rPr lang="zh-CN" altLang="en-US" sz="2200">
                <a:ea typeface="宋体" panose="02010600030101010101" pitchFamily="2" charset="-122"/>
              </a:rPr>
              <a:t>，</a:t>
            </a:r>
            <a:r>
              <a:rPr lang="en-US" altLang="zh-CN" sz="2200">
                <a:ea typeface="宋体" panose="02010600030101010101" pitchFamily="2" charset="-122"/>
              </a:rPr>
              <a:t>F</a:t>
            </a:r>
            <a:r>
              <a:rPr lang="en-US" altLang="zh-CN" sz="2200" baseline="-25000">
                <a:ea typeface="宋体" panose="02010600030101010101" pitchFamily="2" charset="-122"/>
              </a:rPr>
              <a:t>i</a:t>
            </a:r>
            <a:r>
              <a:rPr lang="zh-CN" altLang="en-US" sz="2200">
                <a:ea typeface="宋体" panose="02010600030101010101" pitchFamily="2" charset="-122"/>
              </a:rPr>
              <a:t>为</a:t>
            </a:r>
            <a:r>
              <a:rPr lang="en-US" altLang="zh-CN" sz="2200">
                <a:ea typeface="宋体" panose="02010600030101010101" pitchFamily="2" charset="-122"/>
              </a:rPr>
              <a:t>F</a:t>
            </a:r>
            <a:r>
              <a:rPr lang="zh-CN" altLang="en-US" sz="2200">
                <a:ea typeface="宋体" panose="02010600030101010101" pitchFamily="2" charset="-122"/>
              </a:rPr>
              <a:t>在</a:t>
            </a:r>
            <a:r>
              <a:rPr lang="en-US" altLang="zh-CN" sz="2200">
                <a:ea typeface="宋体" panose="02010600030101010101" pitchFamily="2" charset="-122"/>
              </a:rPr>
              <a:t>U</a:t>
            </a:r>
            <a:r>
              <a:rPr lang="en-US" altLang="zh-CN" sz="2200" baseline="-25000">
                <a:ea typeface="宋体" panose="02010600030101010101" pitchFamily="2" charset="-122"/>
              </a:rPr>
              <a:t>i</a:t>
            </a:r>
            <a:r>
              <a:rPr lang="zh-CN" altLang="en-US" sz="2200">
                <a:ea typeface="宋体" panose="02010600030101010101" pitchFamily="2" charset="-122"/>
              </a:rPr>
              <a:t>上的投影），若</a:t>
            </a:r>
            <a:r>
              <a:rPr lang="en-US" altLang="zh-CN" sz="2200">
                <a:ea typeface="宋体" panose="02010600030101010101" pitchFamily="2" charset="-122"/>
              </a:rPr>
              <a:t>F</a:t>
            </a:r>
            <a:r>
              <a:rPr lang="zh-CN" altLang="en-US" sz="2200">
                <a:ea typeface="宋体" panose="02010600030101010101" pitchFamily="2" charset="-122"/>
              </a:rPr>
              <a:t>所逻辑蕴含的函数依赖一定也由分解得到的某个关系模式中的函数依赖</a:t>
            </a:r>
            <a:r>
              <a:rPr lang="en-US" altLang="zh-CN" sz="2200">
                <a:ea typeface="宋体" panose="02010600030101010101" pitchFamily="2" charset="-122"/>
              </a:rPr>
              <a:t>F</a:t>
            </a:r>
            <a:r>
              <a:rPr lang="en-US" altLang="zh-CN" sz="2200" baseline="-25000">
                <a:ea typeface="宋体" panose="02010600030101010101" pitchFamily="2" charset="-122"/>
              </a:rPr>
              <a:t>i</a:t>
            </a:r>
            <a:r>
              <a:rPr lang="zh-CN" altLang="en-US" sz="2200">
                <a:ea typeface="宋体" panose="02010600030101010101" pitchFamily="2" charset="-122"/>
              </a:rPr>
              <a:t>所逻辑蕴含，则称关系模式</a:t>
            </a:r>
            <a:r>
              <a:rPr lang="en-US" altLang="zh-CN" sz="2200">
                <a:ea typeface="宋体" panose="02010600030101010101" pitchFamily="2" charset="-122"/>
              </a:rPr>
              <a:t>R</a:t>
            </a:r>
            <a:r>
              <a:rPr lang="zh-CN" altLang="en-US" sz="2200">
                <a:ea typeface="宋体" panose="02010600030101010101" pitchFamily="2" charset="-122"/>
              </a:rPr>
              <a:t>的这个分解是保持函数依赖的（</a:t>
            </a:r>
            <a:r>
              <a:rPr lang="en-US" altLang="zh-CN" sz="2200">
                <a:ea typeface="宋体" panose="02010600030101010101" pitchFamily="2" charset="-122"/>
              </a:rPr>
              <a:t>Preserve dependency</a:t>
            </a:r>
            <a:r>
              <a:rPr lang="zh-CN" altLang="en-US" sz="2200">
                <a:ea typeface="宋体" panose="02010600030101010101" pitchFamily="2" charset="-122"/>
              </a:rPr>
              <a:t>）</a:t>
            </a:r>
          </a:p>
        </p:txBody>
      </p:sp>
    </p:spTree>
    <p:extLst>
      <p:ext uri="{BB962C8B-B14F-4D97-AF65-F5344CB8AC3E}">
        <p14:creationId xmlns:p14="http://schemas.microsoft.com/office/powerpoint/2010/main" val="11813661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zh-CN" altLang="en-US">
                <a:ea typeface="宋体" panose="02010600030101010101" pitchFamily="2" charset="-122"/>
              </a:rPr>
              <a:t>模式的分解（续）</a:t>
            </a:r>
          </a:p>
        </p:txBody>
      </p:sp>
      <p:sp>
        <p:nvSpPr>
          <p:cNvPr id="52941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sz="2400">
                <a:ea typeface="宋体" panose="02010600030101010101" pitchFamily="2" charset="-122"/>
              </a:rPr>
              <a:t>4.  </a:t>
            </a:r>
            <a:r>
              <a:rPr lang="zh-CN" altLang="en-US" sz="2400">
                <a:ea typeface="宋体" panose="02010600030101010101" pitchFamily="2" charset="-122"/>
              </a:rPr>
              <a:t>将</a:t>
            </a:r>
            <a:r>
              <a:rPr lang="en-US" altLang="zh-CN" sz="2400">
                <a:ea typeface="宋体" panose="02010600030101010101" pitchFamily="2" charset="-122"/>
              </a:rPr>
              <a:t>SL</a:t>
            </a:r>
            <a:r>
              <a:rPr lang="zh-CN" altLang="en-US" sz="2400">
                <a:ea typeface="宋体" panose="02010600030101010101" pitchFamily="2" charset="-122"/>
              </a:rPr>
              <a:t>分解为下面二个关系模式：</a:t>
            </a:r>
          </a:p>
          <a:p>
            <a:pPr>
              <a:lnSpc>
                <a:spcPct val="160000"/>
              </a:lnSpc>
              <a:buClrTx/>
              <a:buFontTx/>
              <a:buNone/>
            </a:pPr>
            <a:r>
              <a:rPr lang="zh-CN" altLang="en-US" sz="2400">
                <a:ea typeface="宋体" panose="02010600030101010101" pitchFamily="2" charset="-122"/>
              </a:rPr>
              <a:t>               </a:t>
            </a:r>
            <a:r>
              <a:rPr lang="en-US" altLang="zh-CN" sz="2400">
                <a:ea typeface="宋体" panose="02010600030101010101" pitchFamily="2" charset="-122"/>
              </a:rPr>
              <a:t>ND(Sno, Sdept)</a:t>
            </a:r>
          </a:p>
          <a:p>
            <a:pPr>
              <a:lnSpc>
                <a:spcPct val="160000"/>
              </a:lnSpc>
              <a:buClrTx/>
              <a:buFontTx/>
              <a:buNone/>
            </a:pPr>
            <a:r>
              <a:rPr lang="en-US" altLang="zh-CN" sz="2400">
                <a:ea typeface="宋体" panose="02010600030101010101" pitchFamily="2" charset="-122"/>
              </a:rPr>
              <a:t>               DL(Sdept, Sloc)</a:t>
            </a:r>
          </a:p>
          <a:p>
            <a:pPr>
              <a:lnSpc>
                <a:spcPct val="160000"/>
              </a:lnSpc>
              <a:buClrTx/>
              <a:buFontTx/>
              <a:buNone/>
            </a:pPr>
            <a:r>
              <a:rPr lang="en-US" altLang="zh-CN" sz="2400">
                <a:ea typeface="宋体" panose="02010600030101010101" pitchFamily="2" charset="-122"/>
              </a:rPr>
              <a:t>        </a:t>
            </a:r>
            <a:r>
              <a:rPr lang="zh-CN" altLang="en-US" sz="2400">
                <a:ea typeface="宋体" panose="02010600030101010101" pitchFamily="2" charset="-122"/>
              </a:rPr>
              <a:t>这种分解方法就保持了函数依赖</a:t>
            </a:r>
          </a:p>
        </p:txBody>
      </p:sp>
    </p:spTree>
    <p:extLst>
      <p:ext uri="{BB962C8B-B14F-4D97-AF65-F5344CB8AC3E}">
        <p14:creationId xmlns:p14="http://schemas.microsoft.com/office/powerpoint/2010/main" val="2025847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5365" name="Rectangle 1027"/>
          <p:cNvSpPr>
            <a:spLocks noGrp="1" noChangeArrowheads="1"/>
          </p:cNvSpPr>
          <p:nvPr>
            <p:ph idx="1"/>
          </p:nvPr>
        </p:nvSpPr>
        <p:spPr>
          <a:xfrm>
            <a:off x="457200" y="1098550"/>
            <a:ext cx="8229600" cy="5095875"/>
          </a:xfrm>
        </p:spPr>
        <p:txBody>
          <a:bodyPr/>
          <a:lstStyle/>
          <a:p>
            <a:pPr marL="342900" indent="-342900" algn="l">
              <a:lnSpc>
                <a:spcPct val="150000"/>
              </a:lnSpc>
            </a:pPr>
            <a:r>
              <a:rPr lang="zh-CN" altLang="en-US" dirty="0" smtClean="0">
                <a:sym typeface="Calibri" pitchFamily="34" charset="0"/>
              </a:rPr>
              <a:t>关系模式</a:t>
            </a:r>
            <a:r>
              <a:rPr lang="en-US" altLang="zh-CN" dirty="0" smtClean="0">
                <a:sym typeface="Calibri" pitchFamily="34" charset="0"/>
              </a:rPr>
              <a:t>Student&lt;U, F&gt;</a:t>
            </a:r>
            <a:r>
              <a:rPr lang="zh-CN" altLang="en-US" dirty="0" smtClean="0">
                <a:sym typeface="Calibri" pitchFamily="34" charset="0"/>
              </a:rPr>
              <a:t>中存在的问题：</a:t>
            </a:r>
            <a:endParaRPr lang="en-US" altLang="zh-CN" dirty="0" smtClean="0">
              <a:sym typeface="Calibri" pitchFamily="34" charset="0"/>
            </a:endParaRPr>
          </a:p>
          <a:p>
            <a:pPr marL="342900" indent="-342900" algn="l">
              <a:lnSpc>
                <a:spcPct val="15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）数据冗余</a:t>
            </a:r>
          </a:p>
          <a:p>
            <a:pPr marL="742950" lvl="1" indent="-285750" algn="l">
              <a:lnSpc>
                <a:spcPct val="150000"/>
              </a:lnSpc>
              <a:buFont typeface="Wingdings" pitchFamily="2" charset="2"/>
              <a:buChar char="n"/>
            </a:pPr>
            <a:r>
              <a:rPr lang="zh-CN" altLang="en-US" dirty="0" smtClean="0">
                <a:sym typeface="Calibri" pitchFamily="34" charset="0"/>
              </a:rPr>
              <a:t>浪费大量的存储空间</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每一个系主任的姓名重复出现，重复次数与该系所有学生的所有课程成绩出现次数相同。</a:t>
            </a:r>
          </a:p>
          <a:p>
            <a:pPr marL="342900" indent="-342900" algn="l">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zh-CN" altLang="en-US">
                <a:ea typeface="宋体" panose="02010600030101010101" pitchFamily="2" charset="-122"/>
              </a:rPr>
              <a:t>模式的分解（续）</a:t>
            </a:r>
          </a:p>
        </p:txBody>
      </p:sp>
      <p:sp>
        <p:nvSpPr>
          <p:cNvPr id="530435" name="Rectangle 3"/>
          <p:cNvSpPr>
            <a:spLocks noGrp="1" noChangeArrowheads="1"/>
          </p:cNvSpPr>
          <p:nvPr>
            <p:ph type="body" idx="1"/>
          </p:nvPr>
        </p:nvSpPr>
        <p:spPr>
          <a:xfrm>
            <a:off x="578643" y="1268760"/>
            <a:ext cx="7986713" cy="4114800"/>
          </a:xfrm>
        </p:spPr>
        <p:txBody>
          <a:bodyPr/>
          <a:lstStyle/>
          <a:p>
            <a:pPr>
              <a:lnSpc>
                <a:spcPct val="200000"/>
              </a:lnSpc>
            </a:pPr>
            <a:r>
              <a:rPr lang="zh-CN" altLang="en-US" sz="2200" dirty="0">
                <a:ea typeface="宋体" panose="02010600030101010101" pitchFamily="2" charset="-122"/>
              </a:rPr>
              <a:t>如果一个分解具有无损连接性，则它能够保证不丢失信息</a:t>
            </a:r>
          </a:p>
          <a:p>
            <a:pPr>
              <a:lnSpc>
                <a:spcPct val="200000"/>
              </a:lnSpc>
            </a:pPr>
            <a:r>
              <a:rPr lang="zh-CN" altLang="en-US" sz="2200" dirty="0">
                <a:ea typeface="宋体" panose="02010600030101010101" pitchFamily="2" charset="-122"/>
              </a:rPr>
              <a:t>如果一个分解保持了函数依赖，则它可以减轻或解决各种异常情况</a:t>
            </a:r>
          </a:p>
          <a:p>
            <a:pPr>
              <a:lnSpc>
                <a:spcPct val="200000"/>
              </a:lnSpc>
            </a:pPr>
            <a:r>
              <a:rPr lang="zh-CN" altLang="en-US" sz="2200" dirty="0">
                <a:ea typeface="宋体" panose="02010600030101010101" pitchFamily="2" charset="-122"/>
              </a:rPr>
              <a:t>分解具有无损连接性和分解保持函数依赖是两个互相独立的标准。具有无损连接性的分解不一定能够保持函数依赖；同样，保持函数依赖的分解也不一定具有无损连接性。</a:t>
            </a:r>
          </a:p>
        </p:txBody>
      </p:sp>
    </p:spTree>
    <p:extLst>
      <p:ext uri="{BB962C8B-B14F-4D97-AF65-F5344CB8AC3E}">
        <p14:creationId xmlns:p14="http://schemas.microsoft.com/office/powerpoint/2010/main" val="24570649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en-US">
                <a:ea typeface="宋体" panose="02010600030101010101" pitchFamily="2" charset="-122"/>
              </a:rPr>
              <a:t>模式的分解（续）</a:t>
            </a:r>
          </a:p>
        </p:txBody>
      </p:sp>
      <p:sp>
        <p:nvSpPr>
          <p:cNvPr id="531459" name="Rectangle 3"/>
          <p:cNvSpPr>
            <a:spLocks noGrp="1" noChangeArrowheads="1"/>
          </p:cNvSpPr>
          <p:nvPr>
            <p:ph type="body" idx="1"/>
          </p:nvPr>
        </p:nvSpPr>
        <p:spPr>
          <a:xfrm>
            <a:off x="611560" y="1484784"/>
            <a:ext cx="8153400" cy="4114800"/>
          </a:xfrm>
        </p:spPr>
        <p:txBody>
          <a:bodyPr/>
          <a:lstStyle/>
          <a:p>
            <a:pPr>
              <a:lnSpc>
                <a:spcPct val="160000"/>
              </a:lnSpc>
              <a:buFont typeface="Wingdings" panose="05000000000000000000" pitchFamily="2" charset="2"/>
              <a:buNone/>
            </a:pPr>
            <a:r>
              <a:rPr lang="zh-CN" altLang="en-US" sz="2400" dirty="0">
                <a:ea typeface="宋体" panose="02010600030101010101" pitchFamily="2" charset="-122"/>
              </a:rPr>
              <a:t>第</a:t>
            </a:r>
            <a:r>
              <a:rPr lang="en-US" altLang="zh-CN" sz="2400" dirty="0">
                <a:ea typeface="宋体" panose="02010600030101010101" pitchFamily="2" charset="-122"/>
              </a:rPr>
              <a:t>1</a:t>
            </a:r>
            <a:r>
              <a:rPr lang="zh-CN" altLang="en-US" sz="2400" dirty="0">
                <a:ea typeface="宋体" panose="02010600030101010101" pitchFamily="2" charset="-122"/>
              </a:rPr>
              <a:t>种分解方法既不具有无损连接性，也未保持函数依赖，  </a:t>
            </a:r>
          </a:p>
          <a:p>
            <a:pPr>
              <a:lnSpc>
                <a:spcPct val="160000"/>
              </a:lnSpc>
              <a:buFont typeface="Wingdings" panose="05000000000000000000" pitchFamily="2" charset="2"/>
              <a:buNone/>
            </a:pPr>
            <a:r>
              <a:rPr lang="zh-CN" altLang="en-US" sz="2400" dirty="0">
                <a:ea typeface="宋体" panose="02010600030101010101" pitchFamily="2" charset="-122"/>
              </a:rPr>
              <a:t>          它不是原关系模式的一个等价分解</a:t>
            </a:r>
          </a:p>
          <a:p>
            <a:pPr>
              <a:lnSpc>
                <a:spcPct val="160000"/>
              </a:lnSpc>
              <a:buFont typeface="Wingdings" panose="05000000000000000000" pitchFamily="2" charset="2"/>
              <a:buNone/>
            </a:pPr>
            <a:r>
              <a:rPr lang="zh-CN" altLang="en-US" sz="2400" dirty="0">
                <a:ea typeface="宋体" panose="02010600030101010101" pitchFamily="2" charset="-122"/>
              </a:rPr>
              <a:t>第</a:t>
            </a:r>
            <a:r>
              <a:rPr lang="en-US" altLang="zh-CN" sz="2400" dirty="0">
                <a:ea typeface="宋体" panose="02010600030101010101" pitchFamily="2" charset="-122"/>
              </a:rPr>
              <a:t>2</a:t>
            </a:r>
            <a:r>
              <a:rPr lang="zh-CN" altLang="en-US" sz="2400" dirty="0">
                <a:ea typeface="宋体" panose="02010600030101010101" pitchFamily="2" charset="-122"/>
              </a:rPr>
              <a:t>种分解方法保持了函数依赖，但不具有无损连接性</a:t>
            </a:r>
          </a:p>
          <a:p>
            <a:pPr>
              <a:lnSpc>
                <a:spcPct val="160000"/>
              </a:lnSpc>
              <a:buFont typeface="Wingdings" panose="05000000000000000000" pitchFamily="2" charset="2"/>
              <a:buNone/>
            </a:pPr>
            <a:r>
              <a:rPr lang="zh-CN" altLang="en-US" sz="2400" dirty="0">
                <a:ea typeface="宋体" panose="02010600030101010101" pitchFamily="2" charset="-122"/>
              </a:rPr>
              <a:t>第</a:t>
            </a:r>
            <a:r>
              <a:rPr lang="en-US" altLang="zh-CN" sz="2400" dirty="0">
                <a:ea typeface="宋体" panose="02010600030101010101" pitchFamily="2" charset="-122"/>
              </a:rPr>
              <a:t>3</a:t>
            </a:r>
            <a:r>
              <a:rPr lang="zh-CN" altLang="en-US" sz="2400" dirty="0">
                <a:ea typeface="宋体" panose="02010600030101010101" pitchFamily="2" charset="-122"/>
              </a:rPr>
              <a:t>种分解方法具有无损连接性，但未持函数依赖</a:t>
            </a:r>
          </a:p>
          <a:p>
            <a:pPr>
              <a:lnSpc>
                <a:spcPct val="160000"/>
              </a:lnSpc>
              <a:buFont typeface="Wingdings" panose="05000000000000000000" pitchFamily="2" charset="2"/>
              <a:buNone/>
            </a:pPr>
            <a:r>
              <a:rPr lang="zh-CN" altLang="en-US" sz="2400" dirty="0">
                <a:ea typeface="宋体" panose="02010600030101010101" pitchFamily="2" charset="-122"/>
              </a:rPr>
              <a:t>第</a:t>
            </a:r>
            <a:r>
              <a:rPr lang="en-US" altLang="zh-CN" sz="2400" dirty="0">
                <a:ea typeface="宋体" panose="02010600030101010101" pitchFamily="2" charset="-122"/>
              </a:rPr>
              <a:t>4</a:t>
            </a:r>
            <a:r>
              <a:rPr lang="zh-CN" altLang="en-US" sz="2400" dirty="0">
                <a:ea typeface="宋体" panose="02010600030101010101" pitchFamily="2" charset="-122"/>
              </a:rPr>
              <a:t>种分解方法既具有无损连接性，又保持了函数依赖</a:t>
            </a:r>
          </a:p>
        </p:txBody>
      </p:sp>
    </p:spTree>
    <p:extLst>
      <p:ext uri="{BB962C8B-B14F-4D97-AF65-F5344CB8AC3E}">
        <p14:creationId xmlns:p14="http://schemas.microsoft.com/office/powerpoint/2010/main" val="45171920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zh-CN" altLang="en-US">
                <a:ea typeface="宋体" panose="02010600030101010101" pitchFamily="2" charset="-122"/>
              </a:rPr>
              <a:t>分解算法</a:t>
            </a:r>
          </a:p>
        </p:txBody>
      </p:sp>
      <p:sp>
        <p:nvSpPr>
          <p:cNvPr id="532483" name="Rectangle 3"/>
          <p:cNvSpPr>
            <a:spLocks noGrp="1" noChangeArrowheads="1"/>
          </p:cNvSpPr>
          <p:nvPr>
            <p:ph type="body" idx="1"/>
          </p:nvPr>
        </p:nvSpPr>
        <p:spPr>
          <a:xfrm>
            <a:off x="849313" y="1828800"/>
            <a:ext cx="7988300" cy="4603750"/>
          </a:xfrm>
        </p:spPr>
        <p:txBody>
          <a:bodyPr/>
          <a:lstStyle/>
          <a:p>
            <a:pPr>
              <a:lnSpc>
                <a:spcPct val="140000"/>
              </a:lnSpc>
            </a:pPr>
            <a:r>
              <a:rPr lang="zh-CN" altLang="en-US" sz="2400">
                <a:ea typeface="黑体" panose="02010609060101010101" pitchFamily="49" charset="-122"/>
              </a:rPr>
              <a:t>算法</a:t>
            </a:r>
            <a:r>
              <a:rPr lang="en-US" altLang="zh-CN" sz="2400">
                <a:ea typeface="黑体" panose="02010609060101010101" pitchFamily="49" charset="-122"/>
              </a:rPr>
              <a:t>6</a:t>
            </a:r>
            <a:r>
              <a:rPr lang="en-US" altLang="zh-CN" sz="2400">
                <a:ea typeface="宋体" panose="02010600030101010101" pitchFamily="2" charset="-122"/>
              </a:rPr>
              <a:t>.2  </a:t>
            </a:r>
            <a:r>
              <a:rPr lang="zh-CN" altLang="en-US" sz="2400">
                <a:ea typeface="宋体" panose="02010600030101010101" pitchFamily="2" charset="-122"/>
              </a:rPr>
              <a:t>判别一个分解的无损连接性</a:t>
            </a:r>
          </a:p>
          <a:p>
            <a:pPr algn="just">
              <a:lnSpc>
                <a:spcPct val="140000"/>
              </a:lnSpc>
            </a:pPr>
            <a:r>
              <a:rPr lang="zh-CN" altLang="en-US" sz="2400">
                <a:ea typeface="黑体" panose="02010609060101010101" pitchFamily="49" charset="-122"/>
              </a:rPr>
              <a:t>算法</a:t>
            </a:r>
            <a:r>
              <a:rPr lang="en-US" altLang="zh-CN" sz="2400">
                <a:ea typeface="黑体" panose="02010609060101010101" pitchFamily="49" charset="-122"/>
              </a:rPr>
              <a:t>6</a:t>
            </a:r>
            <a:r>
              <a:rPr lang="en-US" altLang="zh-CN" sz="2400">
                <a:ea typeface="宋体" panose="02010600030101010101" pitchFamily="2" charset="-122"/>
              </a:rPr>
              <a:t>.3</a:t>
            </a:r>
            <a:r>
              <a:rPr lang="zh-CN" altLang="en-US" sz="2400">
                <a:ea typeface="宋体" panose="02010600030101010101" pitchFamily="2" charset="-122"/>
              </a:rPr>
              <a:t>（合成法）转换为</a:t>
            </a:r>
            <a:r>
              <a:rPr lang="en-US" altLang="zh-CN" sz="2400">
                <a:ea typeface="宋体" panose="02010600030101010101" pitchFamily="2" charset="-122"/>
              </a:rPr>
              <a:t>3NF</a:t>
            </a:r>
            <a:r>
              <a:rPr lang="zh-CN" altLang="en-US" sz="2400">
                <a:ea typeface="宋体" panose="02010600030101010101" pitchFamily="2" charset="-122"/>
              </a:rPr>
              <a:t>的保持函数依赖的分解。</a:t>
            </a:r>
          </a:p>
          <a:p>
            <a:pPr>
              <a:lnSpc>
                <a:spcPct val="140000"/>
              </a:lnSpc>
            </a:pPr>
            <a:r>
              <a:rPr lang="zh-CN" altLang="en-US" sz="2400">
                <a:ea typeface="黑体" panose="02010609060101010101" pitchFamily="49" charset="-122"/>
              </a:rPr>
              <a:t>算法</a:t>
            </a:r>
            <a:r>
              <a:rPr lang="en-US" altLang="zh-CN" sz="2400">
                <a:ea typeface="黑体" panose="02010609060101010101" pitchFamily="49" charset="-122"/>
              </a:rPr>
              <a:t>6</a:t>
            </a:r>
            <a:r>
              <a:rPr lang="en-US" altLang="zh-CN" sz="2400">
                <a:ea typeface="宋体" panose="02010600030101010101" pitchFamily="2" charset="-122"/>
              </a:rPr>
              <a:t>.4 </a:t>
            </a:r>
            <a:r>
              <a:rPr lang="zh-CN" altLang="en-US" sz="2400">
                <a:ea typeface="宋体" panose="02010600030101010101" pitchFamily="2" charset="-122"/>
              </a:rPr>
              <a:t>转换为</a:t>
            </a:r>
            <a:r>
              <a:rPr lang="en-US" altLang="zh-CN" sz="2400">
                <a:ea typeface="宋体" panose="02010600030101010101" pitchFamily="2" charset="-122"/>
              </a:rPr>
              <a:t>3NF</a:t>
            </a:r>
            <a:r>
              <a:rPr lang="zh-CN" altLang="en-US" sz="2400">
                <a:ea typeface="宋体" panose="02010600030101010101" pitchFamily="2" charset="-122"/>
              </a:rPr>
              <a:t>既有无损连接性又保持函数依赖的分解</a:t>
            </a:r>
          </a:p>
          <a:p>
            <a:pPr algn="just">
              <a:lnSpc>
                <a:spcPct val="140000"/>
              </a:lnSpc>
            </a:pPr>
            <a:r>
              <a:rPr lang="zh-CN" altLang="en-US" sz="2400">
                <a:ea typeface="黑体" panose="02010609060101010101" pitchFamily="49" charset="-122"/>
              </a:rPr>
              <a:t>算法</a:t>
            </a:r>
            <a:r>
              <a:rPr lang="en-US" altLang="zh-CN" sz="2400">
                <a:ea typeface="黑体" panose="02010609060101010101" pitchFamily="49" charset="-122"/>
              </a:rPr>
              <a:t>6</a:t>
            </a:r>
            <a:r>
              <a:rPr lang="en-US" altLang="zh-CN" sz="2400">
                <a:ea typeface="宋体" panose="02010600030101010101" pitchFamily="2" charset="-122"/>
              </a:rPr>
              <a:t>.5 </a:t>
            </a:r>
            <a:r>
              <a:rPr lang="zh-CN" altLang="en-US" sz="2400">
                <a:ea typeface="宋体" panose="02010600030101010101" pitchFamily="2" charset="-122"/>
              </a:rPr>
              <a:t>（分解法）转换为</a:t>
            </a:r>
            <a:r>
              <a:rPr lang="en-US" altLang="zh-CN" sz="2400">
                <a:ea typeface="宋体" panose="02010600030101010101" pitchFamily="2" charset="-122"/>
              </a:rPr>
              <a:t>BCNF</a:t>
            </a:r>
            <a:r>
              <a:rPr lang="zh-CN" altLang="en-US" sz="2400">
                <a:ea typeface="宋体" panose="02010600030101010101" pitchFamily="2" charset="-122"/>
              </a:rPr>
              <a:t>的无损连接分解</a:t>
            </a:r>
          </a:p>
          <a:p>
            <a:pPr algn="just">
              <a:lnSpc>
                <a:spcPct val="140000"/>
              </a:lnSpc>
            </a:pPr>
            <a:r>
              <a:rPr lang="zh-CN" altLang="en-US" sz="2400">
                <a:ea typeface="黑体" panose="02010609060101010101" pitchFamily="49" charset="-122"/>
              </a:rPr>
              <a:t>算法</a:t>
            </a:r>
            <a:r>
              <a:rPr lang="en-US" altLang="zh-CN" sz="2400">
                <a:ea typeface="黑体" panose="02010609060101010101" pitchFamily="49" charset="-122"/>
              </a:rPr>
              <a:t>6</a:t>
            </a:r>
            <a:r>
              <a:rPr lang="en-US" altLang="zh-CN" sz="2400">
                <a:ea typeface="宋体" panose="02010600030101010101" pitchFamily="2" charset="-122"/>
              </a:rPr>
              <a:t>.6  </a:t>
            </a:r>
            <a:r>
              <a:rPr lang="zh-CN" altLang="en-US" sz="2400">
                <a:ea typeface="宋体" panose="02010600030101010101" pitchFamily="2" charset="-122"/>
              </a:rPr>
              <a:t>达到</a:t>
            </a:r>
            <a:r>
              <a:rPr lang="en-US" altLang="zh-CN" sz="2400">
                <a:ea typeface="宋体" panose="02010600030101010101" pitchFamily="2" charset="-122"/>
              </a:rPr>
              <a:t>4NF</a:t>
            </a:r>
            <a:r>
              <a:rPr lang="zh-CN" altLang="en-US" sz="2400">
                <a:ea typeface="宋体" panose="02010600030101010101" pitchFamily="2" charset="-122"/>
              </a:rPr>
              <a:t>的具有无损连接性的分解</a:t>
            </a:r>
            <a:r>
              <a:rPr lang="zh-CN" altLang="en-US" sz="2000">
                <a:ea typeface="宋体" panose="02010600030101010101" pitchFamily="2" charset="-122"/>
              </a:rPr>
              <a:t>  </a:t>
            </a:r>
          </a:p>
        </p:txBody>
      </p:sp>
    </p:spTree>
    <p:extLst>
      <p:ext uri="{BB962C8B-B14F-4D97-AF65-F5344CB8AC3E}">
        <p14:creationId xmlns:p14="http://schemas.microsoft.com/office/powerpoint/2010/main" val="134410706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4627" name="内容占位符 4"/>
          <p:cNvSpPr>
            <a:spLocks noGrp="1" noChangeArrowheads="1"/>
          </p:cNvSpPr>
          <p:nvPr>
            <p:ph idx="4294967295"/>
          </p:nvPr>
        </p:nvSpPr>
        <p:spPr>
          <a:xfrm>
            <a:off x="457200" y="1098550"/>
            <a:ext cx="8229600" cy="5095875"/>
          </a:xfrm>
        </p:spPr>
        <p:txBody>
          <a:bodyPr/>
          <a:lstStyle/>
          <a:p>
            <a:pPr>
              <a:lnSpc>
                <a:spcPct val="120000"/>
              </a:lnSpc>
            </a:pPr>
            <a:r>
              <a:rPr lang="zh-CN" altLang="en-US" dirty="0" smtClean="0"/>
              <a:t>若要求分解具有无损连接性，那么模式分解一定能够达到</a:t>
            </a:r>
            <a:r>
              <a:rPr lang="en-US" altLang="zh-CN" dirty="0" smtClean="0"/>
              <a:t>4NF</a:t>
            </a:r>
            <a:r>
              <a:rPr lang="zh-CN" altLang="en-US" dirty="0" smtClean="0"/>
              <a:t>。</a:t>
            </a:r>
          </a:p>
          <a:p>
            <a:pPr>
              <a:lnSpc>
                <a:spcPct val="120000"/>
              </a:lnSpc>
            </a:pPr>
            <a:r>
              <a:rPr lang="zh-CN" altLang="en-US" dirty="0" smtClean="0"/>
              <a:t>若要求分解保持函数依赖，那么模式分解一定能够达到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pPr>
            <a:r>
              <a:rPr lang="zh-CN" altLang="en-US" dirty="0" smtClean="0"/>
              <a:t>若分解既具有无损连接性，又保持函数依赖，则模式分解一定能够达到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buFont typeface="Wingdings"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5651" name="内容占位符 3"/>
          <p:cNvSpPr>
            <a:spLocks noGrp="1" noChangeArrowheads="1"/>
          </p:cNvSpPr>
          <p:nvPr>
            <p:ph idx="4294967295"/>
          </p:nvPr>
        </p:nvSpPr>
        <p:spPr>
          <a:xfrm>
            <a:off x="457200" y="1098550"/>
            <a:ext cx="8229600" cy="5095875"/>
          </a:xfrm>
        </p:spPr>
        <p:txBody>
          <a:bodyPr/>
          <a:lstStyle/>
          <a:p>
            <a:pPr algn="just">
              <a:lnSpc>
                <a:spcPct val="150000"/>
              </a:lnSpc>
            </a:pPr>
            <a:r>
              <a:rPr lang="zh-CN" dirty="0" smtClean="0"/>
              <a:t>规范化理论为数据库设计提供理论的指南和工具</a:t>
            </a:r>
          </a:p>
          <a:p>
            <a:pPr lvl="1" algn="just">
              <a:lnSpc>
                <a:spcPct val="150000"/>
              </a:lnSpc>
            </a:pPr>
            <a:r>
              <a:rPr lang="zh-CN" dirty="0" smtClean="0"/>
              <a:t>仅仅是指南和工具</a:t>
            </a:r>
          </a:p>
          <a:p>
            <a:pPr algn="just">
              <a:lnSpc>
                <a:spcPct val="150000"/>
              </a:lnSpc>
            </a:pPr>
            <a:r>
              <a:rPr lang="zh-CN" dirty="0" smtClean="0"/>
              <a:t>并不是规范化程度越高，模式就越好</a:t>
            </a:r>
          </a:p>
          <a:p>
            <a:pPr lvl="1" algn="just">
              <a:lnSpc>
                <a:spcPct val="150000"/>
              </a:lnSpc>
            </a:pPr>
            <a:r>
              <a:rPr lang="zh-CN" dirty="0" smtClean="0"/>
              <a:t>必须结合应用环境和现实世界的具体情况合理地选择数据库模式</a:t>
            </a:r>
          </a:p>
          <a:p>
            <a:pPr>
              <a:lnSpc>
                <a:spcPct val="150000"/>
              </a:lnSpc>
            </a:pPr>
            <a:endParaRPr lang="zh-CN" altLang="zh-CN" dirty="0" smtClean="0"/>
          </a:p>
          <a:p>
            <a:pPr>
              <a:lnSpc>
                <a:spcPct val="150000"/>
              </a:lnSpc>
              <a:buFont typeface="Wingdings" pitchFamily="2" charset="2"/>
              <a:buNone/>
            </a:pPr>
            <a:endParaRPr lang="zh-CN" altLang="zh-CN" dirty="0" smtClean="0"/>
          </a:p>
          <a:p>
            <a:pPr>
              <a:lnSpc>
                <a:spcPct val="150000"/>
              </a:lnSpc>
              <a:buFont typeface="Wingdings" pitchFamily="2" charset="2"/>
              <a:buNone/>
            </a:pPr>
            <a:endParaRPr lang="zh-CN"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itchFamily="34" charset="-122"/>
              </a:rPr>
              <a:t>问题的提出（续）</a:t>
            </a:r>
          </a:p>
        </p:txBody>
      </p:sp>
      <p:sp>
        <p:nvSpPr>
          <p:cNvPr id="7" name="内容占位符 6"/>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）更新异常（</a:t>
            </a:r>
            <a:r>
              <a:rPr lang="en-US" altLang="zh-CN" dirty="0" smtClean="0">
                <a:sym typeface="Calibri" pitchFamily="34" charset="0"/>
              </a:rPr>
              <a:t>Update Anomalies</a:t>
            </a:r>
            <a:r>
              <a:rPr lang="zh-CN" altLang="en-US" dirty="0" smtClean="0">
                <a:sym typeface="Calibri" pitchFamily="34" charset="0"/>
              </a:rPr>
              <a:t>）</a:t>
            </a:r>
          </a:p>
          <a:p>
            <a:pPr lvl="1">
              <a:lnSpc>
                <a:spcPct val="150000"/>
              </a:lnSpc>
            </a:pPr>
            <a:r>
              <a:rPr lang="zh-CN" altLang="en-US" dirty="0" smtClean="0">
                <a:sym typeface="Calibri" pitchFamily="34" charset="0"/>
              </a:rPr>
              <a:t>数据冗余 </a:t>
            </a:r>
            <a:r>
              <a:rPr lang="zh-CN" altLang="en-US" dirty="0" smtClean="0">
                <a:sym typeface="Monotype Sorts" pitchFamily="2" charset="2"/>
              </a:rPr>
              <a:t>，</a:t>
            </a:r>
            <a:r>
              <a:rPr lang="zh-CN" altLang="en-US" dirty="0" smtClean="0">
                <a:sym typeface="Calibri" pitchFamily="34" charset="0"/>
              </a:rPr>
              <a:t>更新数据时，维护数据完整性代价大。</a:t>
            </a:r>
            <a:endParaRPr lang="en-US" dirty="0" smtClean="0">
              <a:sym typeface="Calibri" pitchFamily="34" charset="0"/>
            </a:endParaRPr>
          </a:p>
          <a:p>
            <a:pPr marL="1200150" lvl="2" indent="-285750">
              <a:lnSpc>
                <a:spcPct val="150000"/>
              </a:lnSpc>
              <a:buSzPct val="87000"/>
              <a:buFont typeface="Wingdings" pitchFamily="2" charset="2"/>
              <a:buChar char="l"/>
            </a:pPr>
            <a:r>
              <a:rPr lang="zh-CN" altLang="en-US" dirty="0" smtClean="0">
                <a:sym typeface="Calibri" pitchFamily="34" charset="0"/>
              </a:rPr>
              <a:t>某系更换系主任后，必须修改与该系学生有关的每一个元组。</a:t>
            </a:r>
          </a:p>
          <a:p>
            <a:pPr>
              <a:buNone/>
            </a:pP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）插入异常（</a:t>
            </a:r>
            <a:r>
              <a:rPr lang="en-US" altLang="zh-CN" dirty="0" smtClean="0">
                <a:sym typeface="Calibri" pitchFamily="34" charset="0"/>
              </a:rPr>
              <a:t>Insertion Anomalies</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如果一个系刚成立，尚无学生，则无法把这个系及其系主任的信息存入数据库。</a:t>
            </a:r>
          </a:p>
          <a:p>
            <a:pPr marL="342900" indent="-342900" algn="l"/>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8436" name="Rectangle 2"/>
          <p:cNvSpPr>
            <a:spLocks noGrp="1" noChangeArrowheads="1"/>
          </p:cNvSpPr>
          <p:nvPr>
            <p:ph type="title"/>
          </p:nvPr>
        </p:nvSpPr>
        <p:spPr/>
        <p:txBody>
          <a:bodyPr/>
          <a:lstStyle/>
          <a:p>
            <a:r>
              <a:rPr lang="zh-CN" sz="3600" smtClean="0">
                <a:sym typeface="微软雅黑" pitchFamily="34" charset="-122"/>
              </a:rPr>
              <a:t>问题的提出（续）</a:t>
            </a:r>
          </a:p>
        </p:txBody>
      </p:sp>
      <p:sp>
        <p:nvSpPr>
          <p:cNvPr id="6" name="内容占位符 5"/>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）删除异常（</a:t>
            </a:r>
            <a:r>
              <a:rPr lang="en-US" altLang="zh-CN" dirty="0" smtClean="0">
                <a:sym typeface="Calibri" pitchFamily="34" charset="0"/>
              </a:rPr>
              <a:t>Deletion Anomalies</a:t>
            </a:r>
            <a:r>
              <a:rPr lang="zh-CN" altLang="en-US" dirty="0" smtClean="0">
                <a:sym typeface="Calibri" pitchFamily="34" charset="0"/>
              </a:rPr>
              <a:t>）</a:t>
            </a:r>
          </a:p>
          <a:p>
            <a:pPr lvl="1">
              <a:lnSpc>
                <a:spcPct val="150000"/>
              </a:lnSpc>
            </a:pPr>
            <a:r>
              <a:rPr lang="zh-CN" altLang="en-US" dirty="0" smtClean="0">
                <a:sym typeface="Calibri" pitchFamily="34" charset="0"/>
              </a:rPr>
              <a:t>如果某个系的学生全部毕业了， 则在删除该系学生信息的同时，把这个系及其系主任的信息也丢掉了。</a:t>
            </a:r>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9461" name="Rectangle 1027"/>
          <p:cNvSpPr>
            <a:spLocks noGrp="1" noChangeArrowheads="1"/>
          </p:cNvSpPr>
          <p:nvPr>
            <p:ph idx="1"/>
          </p:nvPr>
        </p:nvSpPr>
        <p:spPr>
          <a:xfrm>
            <a:off x="314325" y="1076325"/>
            <a:ext cx="8723313" cy="5448300"/>
          </a:xfrm>
        </p:spPr>
        <p:txBody>
          <a:bodyPr/>
          <a:lstStyle/>
          <a:p>
            <a:pPr marL="342900" indent="-342900" algn="l">
              <a:lnSpc>
                <a:spcPct val="150000"/>
              </a:lnSpc>
              <a:spcBef>
                <a:spcPts val="0"/>
              </a:spcBef>
              <a:buFont typeface="Wingdings" pitchFamily="2" charset="2"/>
              <a:buChar char="v"/>
            </a:pPr>
            <a:r>
              <a:rPr lang="zh-CN" altLang="en-US" dirty="0" smtClean="0">
                <a:sym typeface="Calibri" pitchFamily="34" charset="0"/>
              </a:rPr>
              <a:t>结论</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en-US" altLang="zh-CN" dirty="0" smtClean="0">
                <a:sym typeface="Calibri" pitchFamily="34" charset="0"/>
              </a:rPr>
              <a:t>Student</a:t>
            </a:r>
            <a:r>
              <a:rPr lang="zh-CN" altLang="en-US" dirty="0" smtClean="0">
                <a:sym typeface="Calibri" pitchFamily="34" charset="0"/>
              </a:rPr>
              <a:t>关系模式不是一个好的模式。</a:t>
            </a:r>
            <a:endParaRPr lang="zh-CN" altLang="en-US" sz="28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一个</a:t>
            </a:r>
            <a:r>
              <a:rPr lang="zh-CN" altLang="en-US" dirty="0" smtClean="0">
                <a:sym typeface="宋体" pitchFamily="2" charset="-122"/>
              </a:rPr>
              <a:t>“</a:t>
            </a:r>
            <a:r>
              <a:rPr lang="zh-CN" altLang="en-US" dirty="0" smtClean="0">
                <a:sym typeface="Calibri" pitchFamily="34" charset="0"/>
              </a:rPr>
              <a:t>好</a:t>
            </a:r>
            <a:r>
              <a:rPr lang="zh-CN" altLang="en-US" dirty="0" smtClean="0">
                <a:sym typeface="宋体" pitchFamily="2" charset="-122"/>
              </a:rPr>
              <a:t>”</a:t>
            </a:r>
            <a:r>
              <a:rPr lang="zh-CN" altLang="en-US" dirty="0" smtClean="0">
                <a:sym typeface="Calibri" pitchFamily="34" charset="0"/>
              </a:rPr>
              <a:t>的模式应当不会发生插入异常、删除异常和更新异常，数据冗余应尽可能少。</a:t>
            </a:r>
            <a:endParaRPr 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原因</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由存在于模式中的某些数据依赖引起的。</a:t>
            </a:r>
            <a:endParaRPr lang="zh-CN" alt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解决方法</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用规范化理论改造关系模式来消除其中不合适的数据依赖</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smtClean="0">
                <a:sym typeface="Calibri" pitchFamily="34" charset="0"/>
              </a:rPr>
              <a:t>把这个单一的模式分成三个关系模式：</a:t>
            </a:r>
            <a:endParaRPr 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S(Sno,Sdept,Sno → Sdept);</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SC(Sno,Cno,Grade,(Sno,Cno) → Grade);</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DEPT(Sdept,Mname,Sdept → Mname);</a:t>
            </a:r>
            <a:endParaRPr lang="zh-CN" altLang="en-US" smtClean="0">
              <a:sym typeface="Calibri" pitchFamily="34" charset="0"/>
            </a:endParaRPr>
          </a:p>
          <a:p>
            <a:pPr marL="342900" indent="-342900" algn="l">
              <a:lnSpc>
                <a:spcPct val="150000"/>
              </a:lnSpc>
              <a:buFont typeface="Wingdings" pitchFamily="2" charset="2"/>
              <a:buChar char="v"/>
            </a:pPr>
            <a:r>
              <a:rPr lang="zh-CN" altLang="en-US" smtClean="0">
                <a:sym typeface="Calibri" pitchFamily="34" charset="0"/>
              </a:rPr>
              <a:t>这三个模式都不会发生插入异常、删除异常的问题，数据的冗余也得到了控制。</a:t>
            </a:r>
            <a:endParaRPr lang="zh-CN" alt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itchFamily="2" charset="2"/>
              <a:buChar char="v"/>
            </a:pPr>
            <a:r>
              <a:rPr lang="zh-CN" altLang="en-US" dirty="0" smtClean="0"/>
              <a:t>基于某个数据库管理系统设计数据库，如何基于数据库系统编程</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6</a:t>
            </a:r>
            <a:r>
              <a:rPr lang="zh-CN" altLang="en-US" sz="2800" dirty="0" smtClean="0">
                <a:sym typeface="宋体" pitchFamily="2" charset="-122"/>
              </a:rPr>
              <a:t>章 关系数据理论</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7</a:t>
            </a:r>
            <a:r>
              <a:rPr lang="zh-CN" altLang="en-US" sz="2800" dirty="0" smtClean="0">
                <a:sym typeface="宋体" pitchFamily="2" charset="-122"/>
              </a:rPr>
              <a:t>章 数据库设计</a:t>
            </a:r>
            <a:endParaRPr lang="en-US" sz="2800" dirty="0" smtClean="0">
              <a:sym typeface="宋体" pitchFamily="2" charset="-122"/>
            </a:endParaRP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8</a:t>
            </a:r>
            <a:r>
              <a:rPr lang="zh-CN" altLang="en-US" sz="2800" dirty="0" smtClean="0">
                <a:sym typeface="宋体" pitchFamily="2" charset="-122"/>
              </a:rPr>
              <a:t>章 数据库编程</a:t>
            </a:r>
            <a:r>
              <a:rPr lang="zh-CN" altLang="en-US" dirty="0" smtClean="0">
                <a:latin typeface="宋体" pitchFamily="2" charset="-122"/>
                <a:sym typeface="宋体" pitchFamily="2" charset="-122"/>
              </a:rPr>
              <a:t/>
            </a:r>
            <a:br>
              <a:rPr lang="zh-CN" altLang="en-US" dirty="0" smtClean="0">
                <a:latin typeface="宋体" pitchFamily="2" charset="-122"/>
                <a:sym typeface="宋体" pitchFamily="2" charset="-122"/>
              </a:rPr>
            </a:br>
            <a:r>
              <a:rPr lang="zh-CN" altLang="en-US" dirty="0" smtClean="0"/>
              <a:t/>
            </a:r>
            <a:br>
              <a:rPr lang="zh-CN" altLang="en-US" dirty="0" smtClean="0"/>
            </a:br>
            <a:endParaRPr lang="zh-CN" altLang="en-US" dirty="0" smtClean="0">
              <a:latin typeface="宋体" pitchFamily="2" charset="-122"/>
              <a:sym typeface="宋体"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headEnd/>
            <a:tailEnd/>
          </a:ln>
        </p:spPr>
        <p:txBody>
          <a:bodyPr>
            <a:spAutoFit/>
          </a:bodyPr>
          <a:lstStyle/>
          <a:p>
            <a:pPr algn="ctr">
              <a:lnSpc>
                <a:spcPct val="90000"/>
              </a:lnSpc>
              <a:buClr>
                <a:schemeClr val="hlink"/>
              </a:buClr>
              <a:buSzPct val="90000"/>
              <a:buFont typeface="Wingdings" pitchFamily="2" charset="2"/>
              <a:buNone/>
            </a:pPr>
            <a:r>
              <a:rPr lang="zh-CN" altLang="en-US" sz="4000" b="1" dirty="0">
                <a:solidFill>
                  <a:schemeClr val="bg1"/>
                </a:solidFill>
                <a:latin typeface="宋体" pitchFamily="2" charset="-122"/>
                <a:sym typeface="Arial" pitchFamily="34" charset="0"/>
              </a:rPr>
              <a:t>第二篇  设计与应用开发篇</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6.2 </a:t>
            </a:r>
            <a:r>
              <a:rPr lang="zh-CN" altLang="en-US" sz="2800" dirty="0" smtClean="0">
                <a:solidFill>
                  <a:srgbClr val="0066FF"/>
                </a:solidFill>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00B050"/>
                </a:solidFill>
                <a:sym typeface="Calibri" pitchFamily="34" charset="0"/>
              </a:rPr>
              <a:t>6.2.1 </a:t>
            </a:r>
            <a:r>
              <a:rPr lang="zh-CN" altLang="en-US" dirty="0" smtClean="0">
                <a:solidFill>
                  <a:srgbClr val="00B050"/>
                </a:solidFill>
                <a:sym typeface="Calibri" pitchFamily="34" charset="0"/>
              </a:rPr>
              <a:t> 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itchFamily="34" charset="0"/>
              </a:rPr>
              <a:t>6.2.1 </a:t>
            </a:r>
            <a:r>
              <a:rPr lang="zh-CN" altLang="en-US" sz="3600" dirty="0" smtClean="0">
                <a:sym typeface="Calibri" pitchFamily="34" charset="0"/>
              </a:rPr>
              <a:t>函数依赖</a:t>
            </a: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itchFamily="34" charset="0"/>
              </a:rPr>
              <a:t>1.</a:t>
            </a:r>
            <a:r>
              <a:rPr lang="zh-CN" altLang="en-US" dirty="0" smtClean="0">
                <a:sym typeface="Calibri" pitchFamily="34" charset="0"/>
              </a:rPr>
              <a:t>函数依赖</a:t>
            </a:r>
            <a:endParaRPr lang="en-US" dirty="0" smtClean="0">
              <a:sym typeface="Calibri" pitchFamily="34" charset="0"/>
            </a:endParaRPr>
          </a:p>
          <a:p>
            <a:pPr marL="342900" indent="-342900" algn="l">
              <a:lnSpc>
                <a:spcPct val="150000"/>
              </a:lnSpc>
            </a:pPr>
            <a:r>
              <a:rPr lang="en-US" altLang="zh-CN" dirty="0" smtClean="0">
                <a:sym typeface="微软雅黑" pitchFamily="34" charset="-122"/>
              </a:rPr>
              <a:t>2.</a:t>
            </a:r>
            <a:r>
              <a:rPr lang="zh-CN" altLang="en-US" dirty="0" smtClean="0">
                <a:sym typeface="微软雅黑" pitchFamily="34" charset="-122"/>
              </a:rPr>
              <a:t>平凡函数依赖与非平凡函数依赖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3.</a:t>
            </a:r>
            <a:r>
              <a:rPr lang="zh-CN" altLang="en-US" dirty="0" smtClean="0">
                <a:sym typeface="微软雅黑" pitchFamily="34" charset="-122"/>
              </a:rPr>
              <a:t>完全函数依赖与部分函数依赖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4.</a:t>
            </a:r>
            <a:r>
              <a:rPr lang="zh-CN" altLang="en-US" dirty="0" smtClean="0">
                <a:sym typeface="微软雅黑" pitchFamily="34" charset="-122"/>
              </a:rPr>
              <a:t>传递函数依赖</a:t>
            </a:r>
            <a:endParaRPr lang="en-US" dirty="0" smtClean="0">
              <a:sym typeface="Calibri" pitchFamily="34" charset="0"/>
            </a:endParaRPr>
          </a:p>
          <a:p>
            <a:pPr marL="342900" indent="-342900" algn="l">
              <a:lnSpc>
                <a:spcPct val="120000"/>
              </a:lnSpc>
              <a:buFont typeface="Wingdings" pitchFamily="2" charset="2"/>
              <a:buChar char="v"/>
            </a:pPr>
            <a:endParaRPr lang="zh-CN" altLang="en-US" dirty="0" smtClean="0">
              <a:solidFill>
                <a:srgbClr val="00B050"/>
              </a:solidFill>
              <a:sym typeface="Calibri" pitchFamily="34" charset="0"/>
            </a:endParaRPr>
          </a:p>
          <a:p>
            <a:pPr marL="342900" indent="-342900" algn="l">
              <a:lnSpc>
                <a:spcPct val="12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itchFamily="34" charset="-122"/>
              </a:rPr>
              <a:t>1.</a:t>
            </a:r>
            <a:r>
              <a:rPr lang="zh-CN" altLang="en-US" sz="3600" smtClean="0">
                <a:sym typeface="微软雅黑" pitchFamily="34" charset="-122"/>
              </a:rPr>
              <a:t>  函数依赖</a:t>
            </a: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  </a:t>
            </a:r>
            <a:r>
              <a:rPr lang="zh-CN" altLang="en-US" dirty="0" smtClean="0">
                <a:sym typeface="Calibri" pitchFamily="34" charset="0"/>
              </a:rPr>
              <a:t>设</a:t>
            </a:r>
            <a:r>
              <a:rPr lang="en-US" altLang="zh-CN" i="1" dirty="0" smtClean="0">
                <a:sym typeface="Calibri" pitchFamily="34" charset="0"/>
              </a:rPr>
              <a:t>R(U)</a:t>
            </a:r>
            <a:r>
              <a:rPr lang="zh-CN" altLang="en-US" dirty="0" smtClean="0">
                <a:sym typeface="Calibri" pitchFamily="34" charset="0"/>
              </a:rPr>
              <a:t>是一个属性集</a:t>
            </a:r>
            <a:r>
              <a:rPr lang="en-US" altLang="zh-CN" i="1" dirty="0" smtClean="0">
                <a:sym typeface="Calibri" pitchFamily="34" charset="0"/>
              </a:rPr>
              <a:t>U</a:t>
            </a:r>
            <a:r>
              <a:rPr lang="zh-CN" altLang="en-US" dirty="0" smtClean="0">
                <a:sym typeface="Calibri" pitchFamily="34" charset="0"/>
              </a:rPr>
              <a:t>上的关系模式，</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的子集。若对于</a:t>
            </a:r>
            <a:r>
              <a:rPr lang="en-US" altLang="zh-CN" i="1" dirty="0" smtClean="0">
                <a:sym typeface="Calibri" pitchFamily="34" charset="0"/>
              </a:rPr>
              <a:t>R(U)</a:t>
            </a:r>
            <a:r>
              <a:rPr lang="zh-CN" altLang="en-US" dirty="0" smtClean="0">
                <a:sym typeface="Calibri" pitchFamily="34" charset="0"/>
              </a:rPr>
              <a:t>的任意一个可能的关系</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r</a:t>
            </a:r>
            <a:r>
              <a:rPr lang="zh-CN" altLang="en-US" dirty="0" smtClean="0">
                <a:sym typeface="Calibri" pitchFamily="34" charset="0"/>
              </a:rPr>
              <a:t> 中不可能存在两个元组在</a:t>
            </a:r>
            <a:r>
              <a:rPr lang="en-US" altLang="zh-CN" i="1" dirty="0" smtClean="0">
                <a:sym typeface="Calibri" pitchFamily="34" charset="0"/>
              </a:rPr>
              <a:t>X</a:t>
            </a:r>
            <a:r>
              <a:rPr lang="zh-CN" altLang="en-US" dirty="0" smtClean="0">
                <a:sym typeface="Calibri" pitchFamily="34" charset="0"/>
              </a:rPr>
              <a:t>上的属性值相等， 而在</a:t>
            </a:r>
            <a:r>
              <a:rPr lang="en-US" altLang="zh-CN" i="1" dirty="0" smtClean="0">
                <a:sym typeface="Calibri" pitchFamily="34" charset="0"/>
              </a:rPr>
              <a:t>Y</a:t>
            </a:r>
            <a:r>
              <a:rPr lang="zh-CN" altLang="en-US" dirty="0" smtClean="0">
                <a:sym typeface="Calibri" pitchFamily="34" charset="0"/>
              </a:rPr>
              <a:t>上的属性值不等， 则称“</a:t>
            </a:r>
            <a:r>
              <a:rPr lang="en-US" altLang="zh-CN" i="1" dirty="0" smtClean="0">
                <a:solidFill>
                  <a:srgbClr val="FF00FF"/>
                </a:solidFill>
                <a:sym typeface="Calibri" pitchFamily="34" charset="0"/>
              </a:rPr>
              <a:t>X</a:t>
            </a:r>
            <a:r>
              <a:rPr lang="zh-CN" altLang="en-US" dirty="0" smtClean="0">
                <a:solidFill>
                  <a:srgbClr val="FF00FF"/>
                </a:solidFill>
                <a:sym typeface="Calibri" pitchFamily="34" charset="0"/>
              </a:rPr>
              <a:t>函数确定</a:t>
            </a:r>
            <a:r>
              <a:rPr lang="en-US" altLang="zh-CN" i="1" dirty="0" smtClean="0">
                <a:solidFill>
                  <a:srgbClr val="FF00FF"/>
                </a:solidFill>
                <a:sym typeface="Calibri" pitchFamily="34" charset="0"/>
              </a:rPr>
              <a:t>Y</a:t>
            </a:r>
            <a:r>
              <a:rPr lang="en-US" altLang="zh-CN" dirty="0" smtClean="0">
                <a:sym typeface="Calibri" pitchFamily="34" charset="0"/>
              </a:rPr>
              <a:t>”</a:t>
            </a:r>
            <a:r>
              <a:rPr lang="zh-CN" altLang="en-US" dirty="0" smtClean="0">
                <a:sym typeface="Calibri" pitchFamily="34" charset="0"/>
              </a:rPr>
              <a:t>或“</a:t>
            </a:r>
            <a:r>
              <a:rPr lang="en-US" altLang="zh-CN" i="1" dirty="0" smtClean="0">
                <a:solidFill>
                  <a:srgbClr val="FF00FF"/>
                </a:solidFill>
                <a:sym typeface="Calibri" pitchFamily="34" charset="0"/>
              </a:rPr>
              <a:t>Y</a:t>
            </a:r>
            <a:r>
              <a:rPr lang="zh-CN" altLang="en-US" dirty="0" smtClean="0">
                <a:solidFill>
                  <a:srgbClr val="FF00FF"/>
                </a:solidFill>
                <a:sym typeface="Calibri" pitchFamily="34" charset="0"/>
              </a:rPr>
              <a:t>函数依赖于</a:t>
            </a:r>
            <a:r>
              <a:rPr lang="en-US" altLang="zh-CN" i="1" dirty="0" smtClean="0">
                <a:solidFill>
                  <a:srgbClr val="FF00FF"/>
                </a:solidFill>
                <a:sym typeface="Calibri" pitchFamily="34" charset="0"/>
              </a:rPr>
              <a:t>X</a:t>
            </a:r>
            <a:r>
              <a:rPr lang="en-US" altLang="zh-CN" dirty="0" smtClean="0">
                <a:sym typeface="Calibri" pitchFamily="34" charset="0"/>
              </a:rPr>
              <a:t>”</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p>
          <a:p>
            <a:pPr marL="57150" algn="l">
              <a:lnSpc>
                <a:spcPct val="120000"/>
              </a:lnSpc>
            </a:pPr>
            <a:r>
              <a:rPr lang="en-US" altLang="zh-CN" dirty="0" smtClean="0"/>
              <a:t>    </a:t>
            </a:r>
            <a:r>
              <a:rPr lang="zh-CN" altLang="en-US" dirty="0" smtClean="0"/>
              <a:t>假设不允许重名，则有</a:t>
            </a:r>
            <a:r>
              <a:rPr lang="en-US" altLang="zh-CN" dirty="0" smtClean="0"/>
              <a:t>:</a:t>
            </a:r>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itchFamily="2" charset="-122"/>
                <a:sym typeface="宋体" pitchFamily="2" charset="-122"/>
              </a:rPr>
              <a:t>→</a:t>
            </a:r>
            <a:r>
              <a:rPr lang="en-US" altLang="zh-CN" dirty="0" smtClean="0"/>
              <a:t>Sage, </a:t>
            </a:r>
            <a:r>
              <a:rPr lang="en-US" altLang="zh-CN" dirty="0" err="1" smtClean="0"/>
              <a:t>Ssex</a:t>
            </a:r>
            <a:r>
              <a:rPr lang="en-US" altLang="zh-CN" dirty="0" smtClean="0">
                <a:latin typeface="宋体" pitchFamily="2" charset="-122"/>
                <a:sym typeface="宋体" pitchFamily="2" charset="-122"/>
              </a:rPr>
              <a:t>→</a:t>
            </a:r>
            <a:r>
              <a:rPr lang="en-US" altLang="zh-CN" dirty="0" smtClean="0"/>
              <a:t> </a:t>
            </a:r>
            <a:r>
              <a:rPr lang="en-US" altLang="zh-CN" dirty="0" err="1" smtClean="0"/>
              <a:t>Sdept</a:t>
            </a:r>
            <a:endParaRPr lang="en-US" altLang="zh-CN" dirty="0" smtClean="0"/>
          </a:p>
        </p:txBody>
      </p:sp>
      <p:grpSp>
        <p:nvGrpSpPr>
          <p:cNvPr id="25604" name="Group 4"/>
          <p:cNvGrpSpPr>
            <a:grpSpLocks/>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X→Y</a:t>
              </a:r>
              <a:r>
                <a:rPr lang="zh-CN" altLang="en-US" sz="2400" b="1">
                  <a:latin typeface="Times New Roman" pitchFamily="18" charset="0"/>
                </a:rPr>
                <a:t>，并且</a:t>
              </a:r>
              <a:r>
                <a:rPr lang="en-US" altLang="zh-CN" sz="2400" b="1">
                  <a:latin typeface="Times New Roman" pitchFamily="18" charset="0"/>
                </a:rPr>
                <a:t>Y→X, </a:t>
              </a:r>
              <a:r>
                <a:rPr lang="zh-CN" altLang="en-US" sz="2400" b="1">
                  <a:latin typeface="Times New Roman" pitchFamily="18" charset="0"/>
                </a:rPr>
                <a:t>则记为</a:t>
              </a:r>
              <a:r>
                <a:rPr lang="en-US" altLang="zh-CN" sz="2400" b="1">
                  <a:latin typeface="Times New Roman" pitchFamily="18" charset="0"/>
                </a:rPr>
                <a:t>X←→Y</a:t>
              </a:r>
              <a:r>
                <a:rPr lang="zh-CN" altLang="en-US" sz="2400" b="1">
                  <a:latin typeface="Times New Roman" pitchFamily="18" charset="0"/>
                </a:rPr>
                <a:t>。</a:t>
              </a:r>
            </a:p>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Y</a:t>
              </a:r>
              <a:r>
                <a:rPr lang="zh-CN" altLang="en-US" sz="2400" b="1">
                  <a:latin typeface="Times New Roman" pitchFamily="18" charset="0"/>
                </a:rPr>
                <a:t>不函数依赖于</a:t>
              </a:r>
              <a:r>
                <a:rPr lang="en-US" altLang="zh-CN" sz="2400" b="1">
                  <a:latin typeface="Times New Roman" pitchFamily="18" charset="0"/>
                </a:rPr>
                <a:t>X, </a:t>
              </a:r>
              <a:r>
                <a:rPr lang="zh-CN" altLang="en-US" sz="2400" b="1">
                  <a:latin typeface="Times New Roman" pitchFamily="18" charset="0"/>
                </a:rPr>
                <a:t>则记为</a:t>
              </a:r>
              <a:r>
                <a:rPr lang="en-US" altLang="zh-CN" sz="2400" b="1">
                  <a:latin typeface="Times New Roman" pitchFamily="18" charset="0"/>
                </a:rPr>
                <a:t>X</a:t>
              </a:r>
              <a:r>
                <a:rPr lang="en-US" altLang="zh-CN" sz="2400" b="1">
                  <a:latin typeface="宋体" pitchFamily="2" charset="-122"/>
                  <a:sym typeface="宋体" pitchFamily="2" charset="-122"/>
                </a:rPr>
                <a:t>→</a:t>
              </a:r>
              <a:r>
                <a:rPr lang="en-US" altLang="zh-CN" sz="2400" b="1">
                  <a:latin typeface="Times New Roman" pitchFamily="18" charset="0"/>
                </a:rPr>
                <a:t>Y</a:t>
              </a:r>
              <a:r>
                <a:rPr lang="zh-CN" altLang="en-US" sz="2400" b="1">
                  <a:latin typeface="Times New Roman"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p>
        </p:txBody>
      </p:sp>
      <p:sp>
        <p:nvSpPr>
          <p:cNvPr id="26627" name="Rectangle 10"/>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527175">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682" name="Rectangle 77"/>
          <p:cNvSpPr>
            <a:spLocks noChangeArrowheads="1"/>
          </p:cNvSpPr>
          <p:nvPr/>
        </p:nvSpPr>
        <p:spPr bwMode="auto">
          <a:xfrm>
            <a:off x="1403846" y="2628900"/>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6" y="3121025"/>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1" y="2628900"/>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556371" y="3121025"/>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6" name="AutoShape 85"/>
          <p:cNvSpPr>
            <a:spLocks noChangeArrowheads="1"/>
          </p:cNvSpPr>
          <p:nvPr/>
        </p:nvSpPr>
        <p:spPr bwMode="auto">
          <a:xfrm>
            <a:off x="4140696" y="1308100"/>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itchFamily="18" charset="0"/>
              </a:rPr>
              <a:t>违背了</a:t>
            </a:r>
            <a:r>
              <a:rPr lang="en-US" altLang="zh-CN" sz="2400" b="1">
                <a:latin typeface="Times New Roman" pitchFamily="18" charset="0"/>
              </a:rPr>
              <a:t>Sno → Sname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C00000"/>
                </a:solidFill>
              </a:rPr>
              <a:t>Sno</a:t>
            </a:r>
            <a:r>
              <a:rPr lang="en-US" altLang="zh-CN" dirty="0" smtClean="0">
                <a:solidFill>
                  <a:srgbClr val="C00000"/>
                </a:solidFill>
              </a:rPr>
              <a:t> → </a:t>
            </a:r>
            <a:r>
              <a:rPr lang="en-US" altLang="zh-CN" dirty="0" err="1" smtClean="0">
                <a:solidFill>
                  <a:srgbClr val="C00000"/>
                </a:solidFill>
              </a:rPr>
              <a:t>Sname</a:t>
            </a:r>
            <a:endParaRPr lang="zh-CN" altLang="en-US" dirty="0" smtClean="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527175">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7706" name="AutoShape 81"/>
          <p:cNvSpPr>
            <a:spLocks/>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itchFamily="18" charset="0"/>
              </a:rPr>
              <a:t>函数依赖不是指关系模式</a:t>
            </a:r>
            <a:r>
              <a:rPr lang="en-US" altLang="zh-CN" sz="2400" b="1">
                <a:latin typeface="Times New Roman" pitchFamily="18" charset="0"/>
              </a:rPr>
              <a:t>R</a:t>
            </a:r>
            <a:r>
              <a:rPr lang="zh-CN" altLang="en-US" sz="2400" b="1">
                <a:latin typeface="Times New Roman" pitchFamily="18" charset="0"/>
              </a:rPr>
              <a:t>的某个或某些关系实例满足的约束条件，而是指</a:t>
            </a:r>
            <a:r>
              <a:rPr lang="en-US" altLang="zh-CN" sz="2400" b="1">
                <a:latin typeface="Times New Roman" pitchFamily="18" charset="0"/>
              </a:rPr>
              <a:t>R</a:t>
            </a:r>
            <a:r>
              <a:rPr lang="zh-CN" altLang="en-US" sz="2400" b="1">
                <a:latin typeface="Times New Roman"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p>
        </p:txBody>
      </p:sp>
      <p:sp>
        <p:nvSpPr>
          <p:cNvPr id="6" name="内容占位符 5"/>
          <p:cNvSpPr>
            <a:spLocks noGrp="1"/>
          </p:cNvSpPr>
          <p:nvPr>
            <p:ph idx="1"/>
          </p:nvPr>
        </p:nvSpPr>
        <p:spPr>
          <a:xfrm>
            <a:off x="457200" y="1196752"/>
            <a:ext cx="8229600" cy="4854575"/>
          </a:xfrm>
        </p:spPr>
        <p:txBody>
          <a:bodyPr/>
          <a:lstStyle/>
          <a:p>
            <a:pPr>
              <a:lnSpc>
                <a:spcPct val="120000"/>
              </a:lnSpc>
            </a:pPr>
            <a:r>
              <a:rPr lang="zh-CN" altLang="en-US" dirty="0" smtClean="0">
                <a:sym typeface="Calibri" pitchFamily="34" charset="0"/>
              </a:rPr>
              <a:t>函数依赖是语义范畴的概念，只能根据数据的语义来确定一个函数依赖。</a:t>
            </a:r>
          </a:p>
          <a:p>
            <a:pPr lvl="1">
              <a:lnSpc>
                <a:spcPct val="120000"/>
              </a:lnSpc>
            </a:pPr>
            <a:r>
              <a:rPr lang="zh-CN" altLang="en-US" dirty="0" smtClean="0">
                <a:sym typeface="Calibri" pitchFamily="34" charset="0"/>
              </a:rPr>
              <a:t>例如“姓名→年龄”这个函数依赖只有在不允许有同名人的条件下成立</a:t>
            </a:r>
            <a:endParaRPr lang="en-US" dirty="0" smtClean="0">
              <a:sym typeface="Calibri" pitchFamily="34" charset="0"/>
            </a:endParaRPr>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itchFamily="34" charset="-122"/>
              </a:rPr>
              <a:t>2.</a:t>
            </a:r>
            <a:r>
              <a:rPr lang="zh-CN" altLang="en-US" sz="3600" dirty="0" smtClean="0">
                <a:sym typeface="微软雅黑" pitchFamily="34" charset="-122"/>
              </a:rPr>
              <a:t> 平凡函数依赖与非平凡函数依赖</a:t>
            </a: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非平凡的函数依赖</a:t>
            </a:r>
            <a:r>
              <a:rPr lang="zh-CN" altLang="en-US" dirty="0" smtClean="0">
                <a:sym typeface="Calibri" pitchFamily="34" charset="0"/>
              </a:rPr>
              <a:t>。</a:t>
            </a:r>
          </a:p>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平凡的函数依赖</a:t>
            </a:r>
            <a:r>
              <a:rPr lang="zh-CN" altLang="en-US" dirty="0" smtClean="0">
                <a:sym typeface="Calibri" pitchFamily="34" charset="0"/>
              </a:rPr>
              <a:t>。</a:t>
            </a:r>
          </a:p>
          <a:p>
            <a:pPr marL="742950" lvl="1" indent="-285750" algn="l">
              <a:buFont typeface="Wingdings" pitchFamily="2" charset="2"/>
              <a:buChar char="n"/>
            </a:pPr>
            <a:endParaRPr lang="zh-CN" altLang="en-US" dirty="0" smtClean="0">
              <a:sym typeface="Calibri"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a:spAutoFit/>
          </a:bodyPr>
          <a:lstStyle/>
          <a:p>
            <a:pPr>
              <a:buSzPct val="100000"/>
            </a:pPr>
            <a:r>
              <a:rPr lang="zh-CN" altLang="en-US" sz="2400" b="1" dirty="0">
                <a:solidFill>
                  <a:srgbClr val="000000"/>
                </a:solidFill>
                <a:latin typeface="宋体" pitchFamily="2" charset="-122"/>
                <a:sym typeface="宋体" pitchFamily="2" charset="-122"/>
              </a:rPr>
              <a:t>对于任一关系模式，平凡函数依赖都是必然成立的，它不反映新的语义。</a:t>
            </a:r>
            <a:endParaRPr lang="en-US" sz="2400" b="1" dirty="0">
              <a:solidFill>
                <a:srgbClr val="000000"/>
              </a:solidFill>
              <a:latin typeface="宋体" pitchFamily="2" charset="-122"/>
              <a:sym typeface="宋体" pitchFamily="2" charset="-122"/>
            </a:endParaRPr>
          </a:p>
          <a:p>
            <a:pPr>
              <a:buSzPct val="100000"/>
            </a:pPr>
            <a:r>
              <a:rPr lang="zh-CN" altLang="en-US" sz="2400" b="1" dirty="0">
                <a:solidFill>
                  <a:srgbClr val="000000"/>
                </a:solidFill>
                <a:latin typeface="宋体" pitchFamily="2" charset="-122"/>
                <a:sym typeface="宋体" pitchFamily="2" charset="-122"/>
              </a:rPr>
              <a:t>若不特别声明， 我们总是讨论非平凡函数依赖。</a:t>
            </a:r>
            <a:endParaRPr lang="zh-CN" altLang="en-US" dirty="0">
              <a:solidFill>
                <a:srgbClr val="000000"/>
              </a:solidFill>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itchFamily="34" charset="-122"/>
              </a:rPr>
              <a:t>平凡函数依赖与非平凡函数依赖（续）</a:t>
            </a: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a:t>
            </a:r>
            <a:r>
              <a:rPr lang="en-US" altLang="zh-CN" i="1" dirty="0" smtClean="0">
                <a:sym typeface="Calibri" pitchFamily="34" charset="0"/>
              </a:rPr>
              <a:t>X</a:t>
            </a:r>
            <a:r>
              <a:rPr lang="zh-CN" altLang="en-US" dirty="0" smtClean="0">
                <a:sym typeface="Calibri" pitchFamily="34" charset="0"/>
              </a:rPr>
              <a:t>称为这个函数依赖的</a:t>
            </a:r>
            <a:r>
              <a:rPr lang="zh-CN" altLang="en-US" dirty="0" smtClean="0">
                <a:solidFill>
                  <a:srgbClr val="FF00FF"/>
                </a:solidFill>
                <a:sym typeface="Calibri" pitchFamily="34" charset="0"/>
              </a:rPr>
              <a:t>决定因素</a:t>
            </a:r>
            <a:r>
              <a:rPr lang="zh-CN" altLang="en-US" dirty="0" smtClean="0">
                <a:sym typeface="Calibri" pitchFamily="34" charset="0"/>
              </a:rPr>
              <a:t>（</a:t>
            </a:r>
            <a:r>
              <a:rPr lang="en-US" altLang="zh-CN" dirty="0" smtClean="0">
                <a:sym typeface="Calibri" pitchFamily="34" charset="0"/>
              </a:rPr>
              <a:t>Determinant</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Y</a:t>
            </a:r>
            <a:r>
              <a:rPr lang="zh-CN" altLang="en-US" dirty="0" smtClean="0">
                <a:sym typeface="Calibri" pitchFamily="34" charset="0"/>
              </a:rPr>
              <a:t>不函数依赖于</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6.1 </a:t>
            </a:r>
            <a:r>
              <a:rPr lang="zh-CN" altLang="en-US" sz="2800" dirty="0" smtClean="0">
                <a:solidFill>
                  <a:srgbClr val="0066FF"/>
                </a:solidFill>
                <a:sym typeface="Calibri" pitchFamily="34" charset="0"/>
              </a:rPr>
              <a:t>问题的提出</a:t>
            </a:r>
          </a:p>
          <a:p>
            <a:pPr marL="741363" indent="-284163" algn="l">
              <a:lnSpc>
                <a:spcPct val="150000"/>
              </a:lnSpc>
              <a:tabLst>
                <a:tab pos="1431925" algn="l"/>
              </a:tabLst>
            </a:pPr>
            <a:r>
              <a:rPr lang="en-US" altLang="zh-CN" dirty="0" smtClean="0">
                <a:sym typeface="Calibri" pitchFamily="34" charset="0"/>
              </a:rPr>
              <a:t>6.2 </a:t>
            </a:r>
            <a:r>
              <a:rPr lang="zh-CN" altLang="en-US" dirty="0" smtClean="0">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itchFamily="34" charset="-122"/>
              </a:rPr>
              <a:t>3.</a:t>
            </a:r>
            <a:r>
              <a:rPr lang="zh-CN" altLang="en-US" sz="3600" dirty="0" smtClean="0">
                <a:sym typeface="微软雅黑" pitchFamily="34" charset="-122"/>
              </a:rPr>
              <a:t> 完全函数依赖与部分函数依赖</a:t>
            </a:r>
          </a:p>
        </p:txBody>
      </p:sp>
      <p:sp>
        <p:nvSpPr>
          <p:cNvPr id="31749"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6.2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，并且对于</a:t>
            </a:r>
            <a:r>
              <a:rPr lang="en-US" altLang="zh-CN" i="1" dirty="0" smtClean="0">
                <a:sym typeface="Calibri" pitchFamily="34" charset="0"/>
              </a:rPr>
              <a:t>X</a:t>
            </a:r>
            <a:r>
              <a:rPr lang="zh-CN" altLang="en-US" dirty="0" smtClean="0">
                <a:sym typeface="Calibri" pitchFamily="34" charset="0"/>
              </a:rPr>
              <a:t>的任何一个真子集</a:t>
            </a:r>
            <a:r>
              <a:rPr lang="en-US" altLang="zh-CN" i="1" dirty="0" smtClean="0">
                <a:sym typeface="Calibri" pitchFamily="34" charset="0"/>
              </a:rPr>
              <a:t>X’</a:t>
            </a:r>
            <a:r>
              <a:rPr lang="zh-CN" altLang="en-US" dirty="0" smtClean="0">
                <a:sym typeface="Calibri" pitchFamily="34" charset="0"/>
              </a:rPr>
              <a:t>, 都有 </a:t>
            </a:r>
            <a:r>
              <a:rPr lang="en-US" altLang="zh-CN" i="1" dirty="0" smtClean="0">
                <a:sym typeface="Calibri" pitchFamily="34" charset="0"/>
              </a:rPr>
              <a:t>X’ </a:t>
            </a:r>
            <a:r>
              <a:rPr lang="en-US" altLang="zh-CN" dirty="0" smtClean="0">
                <a:sym typeface="Calibri" pitchFamily="34" charset="0"/>
              </a:rPr>
              <a:t>↛</a:t>
            </a:r>
            <a:r>
              <a:rPr lang="en-US" altLang="zh-CN" i="1" dirty="0" smtClean="0">
                <a:sym typeface="Calibri" pitchFamily="34" charset="0"/>
              </a:rPr>
              <a:t> 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完全函数依赖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zh-CN" altLang="en-US" dirty="0" smtClean="0">
                <a:sym typeface="Calibri" pitchFamily="34" charset="0"/>
              </a:rPr>
              <a:t>不完全函数依赖于</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部分函数依赖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Y</a:t>
            </a:r>
          </a:p>
        </p:txBody>
      </p:sp>
      <p:sp>
        <p:nvSpPr>
          <p:cNvPr id="31750" name="文本框 4"/>
          <p:cNvSpPr>
            <a:spLocks noChangeArrowheads="1"/>
          </p:cNvSpPr>
          <p:nvPr/>
        </p:nvSpPr>
        <p:spPr bwMode="auto">
          <a:xfrm>
            <a:off x="3311525" y="2678113"/>
            <a:ext cx="338554" cy="369332"/>
          </a:xfrm>
          <a:prstGeom prst="rect">
            <a:avLst/>
          </a:prstGeom>
          <a:noFill/>
          <a:ln w="9525">
            <a:noFill/>
            <a:miter lim="800000"/>
            <a:headEnd/>
            <a:tailEnd/>
          </a:ln>
        </p:spPr>
        <p:txBody>
          <a:bodyPr wrap="none">
            <a:spAutoFit/>
          </a:bodyPr>
          <a:lstStyle/>
          <a:p>
            <a:pPr>
              <a:buSzPct val="100000"/>
            </a:pPr>
            <a:r>
              <a:rPr lang="en-US" altLang="zh-CN" b="1" i="1" dirty="0">
                <a:solidFill>
                  <a:srgbClr val="000000"/>
                </a:solidFill>
                <a:latin typeface="Times New Roman" pitchFamily="18" charset="0"/>
                <a:ea typeface="黑体" pitchFamily="49" charset="-122"/>
                <a:sym typeface="Times New Roman" pitchFamily="18" charset="0"/>
              </a:rPr>
              <a:t>F</a:t>
            </a:r>
          </a:p>
        </p:txBody>
      </p:sp>
      <p:sp>
        <p:nvSpPr>
          <p:cNvPr id="31751" name="文本框 10"/>
          <p:cNvSpPr>
            <a:spLocks noChangeArrowheads="1"/>
          </p:cNvSpPr>
          <p:nvPr/>
        </p:nvSpPr>
        <p:spPr bwMode="auto">
          <a:xfrm>
            <a:off x="3995738" y="4037013"/>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itchFamily="34" charset="-122"/>
              </a:rPr>
              <a:t>完全函数依赖与部分函数依赖（续）</a:t>
            </a: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 </a:t>
            </a:r>
            <a:r>
              <a:rPr lang="zh-CN" altLang="en-US" dirty="0" smtClean="0">
                <a:sym typeface="Calibri" pitchFamily="34" charset="0"/>
              </a:rPr>
              <a:t>在关系</a:t>
            </a:r>
            <a:r>
              <a:rPr lang="en-US" altLang="zh-CN" dirty="0" smtClean="0">
                <a:sym typeface="Calibri" pitchFamily="34" charset="0"/>
              </a:rPr>
              <a:t>SC(</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中，有：</a:t>
            </a:r>
          </a:p>
          <a:p>
            <a:pPr marL="742950" lvl="1" indent="-285750" algn="l">
              <a:lnSpc>
                <a:spcPct val="150000"/>
              </a:lnSpc>
              <a:buFont typeface="Wingdings" pitchFamily="2" charset="2"/>
              <a:buChar char="n"/>
            </a:pPr>
            <a:r>
              <a:rPr lang="zh-CN" altLang="en-US" dirty="0" smtClean="0">
                <a:sym typeface="Calibri" pitchFamily="34" charset="0"/>
              </a:rPr>
              <a:t> 由于：</a:t>
            </a:r>
            <a:r>
              <a:rPr lang="en-US" altLang="zh-CN" dirty="0" err="1" smtClean="0">
                <a:sym typeface="Calibri" pitchFamily="34" charset="0"/>
              </a:rPr>
              <a:t>Sno</a:t>
            </a:r>
            <a:r>
              <a:rPr lang="en-US" altLang="zh-CN" dirty="0" smtClean="0">
                <a:sym typeface="Calibri" pitchFamily="34" charset="0"/>
              </a:rPr>
              <a:t> ↛Grade</a:t>
            </a:r>
            <a:r>
              <a:rPr lang="zh-CN" altLang="en-US" dirty="0" smtClean="0">
                <a:sym typeface="Calibri" pitchFamily="34" charset="0"/>
              </a:rPr>
              <a:t>，</a:t>
            </a:r>
            <a:r>
              <a:rPr lang="en-US" altLang="zh-CN" dirty="0" err="1" smtClean="0">
                <a:sym typeface="Calibri" pitchFamily="34" charset="0"/>
              </a:rPr>
              <a:t>Cno</a:t>
            </a:r>
            <a:r>
              <a:rPr lang="en-US" altLang="zh-CN" dirty="0" smtClean="0">
                <a:sym typeface="Calibri" pitchFamily="34" charset="0"/>
              </a:rPr>
              <a:t> ↛ Grade</a:t>
            </a:r>
            <a:r>
              <a:rPr lang="zh-CN" altLang="en-US" dirty="0" smtClean="0">
                <a:sym typeface="Calibri" pitchFamily="34" charset="0"/>
              </a:rPr>
              <a:t>， </a:t>
            </a:r>
          </a:p>
          <a:p>
            <a:pPr marL="342900" indent="-342900" algn="l">
              <a:lnSpc>
                <a:spcPct val="150000"/>
              </a:lnSpc>
            </a:pPr>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因此：</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Grade</a:t>
            </a:r>
            <a:endParaRPr lang="zh-CN" altLang="en-US" sz="2400" dirty="0" smtClean="0">
              <a:sym typeface="Calibri" pitchFamily="34" charset="0"/>
            </a:endParaRPr>
          </a:p>
          <a:p>
            <a:pPr marL="742950" lvl="1" indent="-285750" algn="l">
              <a:lnSpc>
                <a:spcPct val="150000"/>
              </a:lnSpc>
            </a:pPr>
            <a:r>
              <a:rPr lang="en-US" dirty="0" smtClean="0">
                <a:sym typeface="Calibri" pitchFamily="34" charset="0"/>
              </a:rPr>
              <a:t>                 </a:t>
            </a:r>
            <a:r>
              <a:rPr lang="en-US" altLang="zh-CN"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a:t>
            </a:r>
            <a:r>
              <a:rPr lang="en-US" altLang="zh-CN" dirty="0" err="1" smtClean="0">
                <a:sym typeface="Calibri" pitchFamily="34" charset="0"/>
              </a:rPr>
              <a:t>Sno</a:t>
            </a:r>
            <a:endParaRPr lang="en-US" altLang="zh-CN" dirty="0" smtClean="0">
              <a:sym typeface="Calibri" pitchFamily="34" charset="0"/>
            </a:endParaRPr>
          </a:p>
          <a:p>
            <a:pPr marL="742950" lvl="1" indent="-285750" algn="l">
              <a:lnSpc>
                <a:spcPct val="150000"/>
              </a:lnSpc>
            </a:pPr>
            <a:r>
              <a:rPr lang="en-US" altLang="zh-CN" dirty="0" smtClean="0">
                <a:sym typeface="Calibri" pitchFamily="34" charset="0"/>
              </a:rPr>
              <a:t>                 (</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a:t>
            </a:r>
            <a:r>
              <a:rPr lang="en-US" altLang="zh-CN" dirty="0" err="1" smtClean="0">
                <a:sym typeface="Calibri" pitchFamily="34" charset="0"/>
              </a:rPr>
              <a:t>Cno</a:t>
            </a:r>
            <a:endParaRPr lang="en-US" altLang="zh-CN" dirty="0" smtClean="0">
              <a:sym typeface="Calibri"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F</a:t>
            </a:r>
          </a:p>
        </p:txBody>
      </p:sp>
      <p:sp>
        <p:nvSpPr>
          <p:cNvPr id="32775" name="文本框 11"/>
          <p:cNvSpPr>
            <a:spLocks noChangeArrowheads="1"/>
          </p:cNvSpPr>
          <p:nvPr/>
        </p:nvSpPr>
        <p:spPr bwMode="auto">
          <a:xfrm>
            <a:off x="3992563" y="3929066"/>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P</a:t>
            </a:r>
          </a:p>
        </p:txBody>
      </p:sp>
      <p:sp>
        <p:nvSpPr>
          <p:cNvPr id="32776" name="文本框 12"/>
          <p:cNvSpPr>
            <a:spLocks noChangeArrowheads="1"/>
          </p:cNvSpPr>
          <p:nvPr/>
        </p:nvSpPr>
        <p:spPr bwMode="auto">
          <a:xfrm>
            <a:off x="3943350" y="3348038"/>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itchFamily="34" charset="-122"/>
              </a:rPr>
              <a:t>4.</a:t>
            </a:r>
            <a:r>
              <a:rPr lang="zh-CN" altLang="en-US" sz="3600" dirty="0" smtClean="0">
                <a:sym typeface="微软雅黑"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81075"/>
            <a:ext cx="8229600" cy="5616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6.3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Z</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传递函数依赖</a:t>
            </a:r>
            <a:r>
              <a:rPr lang="en-US" altLang="zh-CN" dirty="0" smtClean="0">
                <a:sym typeface="Calibri" pitchFamily="34" charset="0"/>
              </a:rPr>
              <a:t>(transitive functional dependency)</a:t>
            </a:r>
            <a:r>
              <a:rPr lang="zh-CN" altLang="en-US" dirty="0" smtClean="0">
                <a:sym typeface="Calibri" pitchFamily="34" charset="0"/>
              </a:rPr>
              <a:t>。记为：</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Z</a:t>
            </a:r>
            <a:r>
              <a:rPr lang="zh-CN" altLang="en-US" dirty="0" smtClean="0">
                <a:sym typeface="Calibri" pitchFamily="34" charset="0"/>
              </a:rPr>
              <a:t>。</a:t>
            </a:r>
            <a:endParaRPr lang="zh-CN" alt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Times New Roman" pitchFamily="18" charset="0"/>
              </a:rPr>
              <a:t>注</a:t>
            </a:r>
            <a:r>
              <a:rPr lang="en-US" altLang="zh-CN" dirty="0" smtClean="0">
                <a:sym typeface="Times New Roman" pitchFamily="18" charset="0"/>
              </a:rPr>
              <a:t>: </a:t>
            </a:r>
            <a:r>
              <a:rPr lang="zh-CN" altLang="en-US" dirty="0" smtClean="0">
                <a:sym typeface="Times New Roman" pitchFamily="18" charset="0"/>
              </a:rPr>
              <a:t>如果</a:t>
            </a:r>
            <a:r>
              <a:rPr lang="en-US" altLang="zh-CN" i="1" dirty="0" smtClean="0">
                <a:sym typeface="Times New Roman" pitchFamily="18" charset="0"/>
              </a:rPr>
              <a:t>Y</a:t>
            </a:r>
            <a:r>
              <a:rPr lang="en-US" altLang="zh-CN" dirty="0" smtClean="0">
                <a:sym typeface="Times New Roman" pitchFamily="18" charset="0"/>
              </a:rPr>
              <a:t>→</a:t>
            </a:r>
            <a:r>
              <a:rPr lang="en-US" altLang="zh-CN" i="1" dirty="0" smtClean="0">
                <a:sym typeface="Times New Roman" pitchFamily="18" charset="0"/>
              </a:rPr>
              <a:t>X</a:t>
            </a:r>
            <a:r>
              <a:rPr lang="en-US" altLang="zh-CN" dirty="0" smtClean="0">
                <a:sym typeface="Times New Roman" pitchFamily="18" charset="0"/>
              </a:rPr>
              <a:t>, </a:t>
            </a:r>
            <a:r>
              <a:rPr lang="zh-CN" altLang="en-US" dirty="0" smtClean="0">
                <a:sym typeface="Times New Roman" pitchFamily="18" charset="0"/>
              </a:rPr>
              <a:t>即</a:t>
            </a:r>
            <a:r>
              <a:rPr lang="en-US" altLang="zh-CN" i="1" dirty="0" smtClean="0">
                <a:sym typeface="Times New Roman" pitchFamily="18" charset="0"/>
              </a:rPr>
              <a:t>X</a:t>
            </a:r>
            <a:r>
              <a:rPr lang="en-US" altLang="zh-CN" dirty="0" smtClean="0">
                <a:sym typeface="Times New Roman" pitchFamily="18" charset="0"/>
              </a:rPr>
              <a:t>←→</a:t>
            </a:r>
            <a:r>
              <a:rPr lang="en-US" altLang="zh-CN" i="1" dirty="0" smtClean="0">
                <a:sym typeface="Times New Roman" pitchFamily="18" charset="0"/>
              </a:rPr>
              <a:t>Y</a:t>
            </a:r>
            <a:r>
              <a:rPr lang="zh-CN" altLang="en-US" dirty="0" smtClean="0">
                <a:sym typeface="Times New Roman" pitchFamily="18" charset="0"/>
              </a:rPr>
              <a:t>，则</a:t>
            </a:r>
            <a:r>
              <a:rPr lang="en-US" altLang="zh-CN" i="1" dirty="0" smtClean="0">
                <a:sym typeface="Times New Roman" pitchFamily="18" charset="0"/>
              </a:rPr>
              <a:t>Z</a:t>
            </a:r>
            <a:r>
              <a:rPr lang="zh-CN" altLang="en-US" dirty="0" smtClean="0">
                <a:sym typeface="Times New Roman" pitchFamily="18" charset="0"/>
              </a:rPr>
              <a:t>直接依赖于</a:t>
            </a:r>
            <a:r>
              <a:rPr lang="en-US" altLang="zh-CN" i="1" dirty="0" smtClean="0">
                <a:sym typeface="Times New Roman" pitchFamily="18" charset="0"/>
              </a:rPr>
              <a:t>X</a:t>
            </a:r>
            <a:r>
              <a:rPr lang="zh-CN" altLang="en-US" dirty="0" smtClean="0">
                <a:sym typeface="Times New Roman" pitchFamily="18" charset="0"/>
              </a:rPr>
              <a:t>，而不是传递函数依赖。</a:t>
            </a:r>
            <a:endParaRPr lang="zh-CN" altLang="en-US" sz="2800" dirty="0" smtClean="0">
              <a:sym typeface="Times New Roman" pitchFamily="18" charset="0"/>
            </a:endParaRPr>
          </a:p>
          <a:p>
            <a:pPr marL="742950" lvl="1" indent="-285750" algn="l">
              <a:lnSpc>
                <a:spcPct val="120000"/>
              </a:lnSpc>
              <a:buFont typeface="Wingdings" pitchFamily="2" charset="2"/>
              <a:buChar char="n"/>
            </a:pPr>
            <a:r>
              <a:rPr lang="en-US" altLang="zh-CN" dirty="0" smtClean="0">
                <a:sym typeface="Times New Roman" pitchFamily="18" charset="0"/>
              </a:rPr>
              <a:t>[</a:t>
            </a:r>
            <a:r>
              <a:rPr lang="zh-CN" altLang="en-US" dirty="0" smtClean="0">
                <a:sym typeface="Times New Roman" pitchFamily="18" charset="0"/>
              </a:rPr>
              <a:t>例</a:t>
            </a:r>
            <a:r>
              <a:rPr lang="en-US" altLang="zh-CN" dirty="0" smtClean="0">
                <a:sym typeface="Times New Roman" pitchFamily="18" charset="0"/>
              </a:rPr>
              <a:t>] </a:t>
            </a:r>
            <a:r>
              <a:rPr lang="zh-CN" altLang="en-US" dirty="0" smtClean="0">
                <a:sym typeface="Times New Roman" pitchFamily="18" charset="0"/>
              </a:rPr>
              <a:t>在关系</a:t>
            </a:r>
            <a:r>
              <a:rPr lang="en-US" altLang="zh-CN" dirty="0" smtClean="0">
                <a:sym typeface="Times New Roman" pitchFamily="18" charset="0"/>
              </a:rPr>
              <a:t>Std(</a:t>
            </a:r>
            <a:r>
              <a:rPr lang="en-US" altLang="zh-CN" dirty="0" err="1" smtClean="0">
                <a:sym typeface="Times New Roman" pitchFamily="18" charset="0"/>
              </a:rPr>
              <a:t>Sno</a:t>
            </a:r>
            <a:r>
              <a:rPr lang="en-US" altLang="zh-CN" dirty="0" smtClean="0">
                <a:sym typeface="Times New Roman" pitchFamily="18" charset="0"/>
              </a:rPr>
              <a:t>, </a:t>
            </a:r>
            <a:r>
              <a:rPr lang="en-US" altLang="zh-CN" dirty="0" err="1" smtClean="0">
                <a:sym typeface="Times New Roman" pitchFamily="18" charset="0"/>
              </a:rPr>
              <a:t>Sdept</a:t>
            </a:r>
            <a:r>
              <a:rPr lang="en-US" altLang="zh-CN" dirty="0" smtClean="0">
                <a:sym typeface="Times New Roman" pitchFamily="18" charset="0"/>
              </a:rPr>
              <a:t>, </a:t>
            </a:r>
            <a:r>
              <a:rPr lang="en-US" altLang="zh-CN" dirty="0" err="1" smtClean="0">
                <a:sym typeface="Times New Roman" pitchFamily="18" charset="0"/>
              </a:rPr>
              <a:t>Mname</a:t>
            </a:r>
            <a:r>
              <a:rPr lang="en-US" altLang="zh-CN" dirty="0" smtClean="0">
                <a:sym typeface="Times New Roman" pitchFamily="18" charset="0"/>
              </a:rPr>
              <a:t>)</a:t>
            </a:r>
            <a:r>
              <a:rPr lang="zh-CN" altLang="en-US" dirty="0" smtClean="0">
                <a:sym typeface="Times New Roman" pitchFamily="18" charset="0"/>
              </a:rPr>
              <a:t>中，有：</a:t>
            </a:r>
            <a:endParaRPr lang="zh-CN" altLang="en-US" sz="2800"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Sno</a:t>
            </a:r>
            <a:r>
              <a:rPr lang="en-US" altLang="zh-CN" dirty="0" smtClean="0">
                <a:sym typeface="Times New Roman" pitchFamily="18" charset="0"/>
              </a:rPr>
              <a:t> → </a:t>
            </a:r>
            <a:r>
              <a:rPr lang="en-US" altLang="zh-CN" dirty="0" err="1" smtClean="0">
                <a:sym typeface="Times New Roman" pitchFamily="18" charset="0"/>
              </a:rPr>
              <a:t>Sdept</a:t>
            </a:r>
            <a:r>
              <a:rPr lang="zh-CN" altLang="en-US" dirty="0" smtClean="0">
                <a:sym typeface="Times New Roman" pitchFamily="18" charset="0"/>
              </a:rPr>
              <a:t>，</a:t>
            </a:r>
            <a:r>
              <a:rPr lang="en-US" altLang="zh-CN" dirty="0" err="1" smtClean="0">
                <a:sym typeface="Times New Roman" pitchFamily="18" charset="0"/>
              </a:rPr>
              <a:t>Sdept</a:t>
            </a:r>
            <a:r>
              <a:rPr lang="en-US" altLang="zh-CN" dirty="0" smtClean="0">
                <a:sym typeface="Times New Roman" pitchFamily="18" charset="0"/>
              </a:rPr>
              <a:t> → </a:t>
            </a:r>
            <a:r>
              <a:rPr lang="en-US" altLang="zh-CN" dirty="0" err="1" smtClean="0">
                <a:sym typeface="Times New Roman" pitchFamily="18" charset="0"/>
              </a:rPr>
              <a:t>Mname</a:t>
            </a:r>
            <a:r>
              <a:rPr lang="zh-CN" altLang="en-US" dirty="0" smtClean="0">
                <a:sym typeface="Times New Roman" pitchFamily="18" charset="0"/>
              </a:rPr>
              <a:t>，</a:t>
            </a:r>
            <a:endParaRPr lang="en-US" altLang="zh-CN"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Mname</a:t>
            </a:r>
            <a:r>
              <a:rPr lang="zh-CN" altLang="en-US" dirty="0" smtClean="0">
                <a:sym typeface="Times New Roman" pitchFamily="18" charset="0"/>
              </a:rPr>
              <a:t>传递函数依赖于</a:t>
            </a:r>
            <a:r>
              <a:rPr lang="en-US" altLang="zh-CN" dirty="0" err="1" smtClean="0">
                <a:sym typeface="Times New Roman" pitchFamily="18" charset="0"/>
              </a:rPr>
              <a:t>Sno</a:t>
            </a:r>
            <a:endParaRPr lang="zh-CN" altLang="en-US" dirty="0" smtClean="0"/>
          </a:p>
        </p:txBody>
      </p:sp>
      <p:sp>
        <p:nvSpPr>
          <p:cNvPr id="33798" name="文本框 3"/>
          <p:cNvSpPr>
            <a:spLocks noChangeArrowheads="1"/>
          </p:cNvSpPr>
          <p:nvPr/>
        </p:nvSpPr>
        <p:spPr bwMode="auto">
          <a:xfrm>
            <a:off x="6499225" y="2276475"/>
            <a:ext cx="588963" cy="334963"/>
          </a:xfrm>
          <a:prstGeom prst="rect">
            <a:avLst/>
          </a:prstGeom>
          <a:noFill/>
          <a:ln w="9525">
            <a:noFill/>
            <a:miter lim="800000"/>
            <a:headEnd/>
            <a:tailEnd/>
          </a:ln>
        </p:spPr>
        <p:txBody>
          <a:bodyPr wrap="none">
            <a:spAutoFit/>
          </a:bodyPr>
          <a:lstStyle/>
          <a:p>
            <a:pPr>
              <a:buSzPct val="100000"/>
            </a:pPr>
            <a:r>
              <a:rPr lang="zh-CN" altLang="en-US" sz="1600" b="1">
                <a:solidFill>
                  <a:srgbClr val="000000"/>
                </a:solidFill>
                <a:latin typeface="Times New Roman" pitchFamily="18" charset="0"/>
                <a:sym typeface="Times New Roman" pitchFamily="18" charset="0"/>
              </a:rPr>
              <a:t>传递</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olidFill>
                  <a:srgbClr val="00B050"/>
                </a:solidFill>
                <a:sym typeface="Calibri" pitchFamily="34" charset="0"/>
              </a:rPr>
              <a:t>6.2.2  </a:t>
            </a:r>
            <a:r>
              <a:rPr lang="zh-CN" altLang="en-US" dirty="0" smtClean="0">
                <a:solidFill>
                  <a:srgbClr val="00B050"/>
                </a:solidFill>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itchFamily="34" charset="-122"/>
              </a:rPr>
              <a:t>6.2.2</a:t>
            </a:r>
            <a:r>
              <a:rPr lang="zh-CN" altLang="en-US" sz="3600" dirty="0" smtClean="0">
                <a:sym typeface="微软雅黑"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229600" cy="56165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6.4  </a:t>
            </a:r>
            <a:r>
              <a:rPr lang="zh-CN" altLang="en-US" dirty="0" smtClean="0">
                <a:sym typeface="Calibri" pitchFamily="34" charset="0"/>
              </a:rPr>
              <a:t>设</a:t>
            </a:r>
            <a:r>
              <a:rPr lang="en-US" altLang="zh-CN" i="1" dirty="0" smtClean="0">
                <a:sym typeface="Calibri" pitchFamily="34" charset="0"/>
              </a:rPr>
              <a:t>K</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中的属性或属性组合。若</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a:t>
            </a:r>
            <a:r>
              <a:rPr lang="en-US" altLang="zh-CN" i="1" dirty="0" smtClean="0">
                <a:sym typeface="Calibri" pitchFamily="34" charset="0"/>
              </a:rPr>
              <a:t>R</a:t>
            </a:r>
            <a:r>
              <a:rPr lang="zh-CN" altLang="en-US" dirty="0" smtClean="0">
                <a:sym typeface="Calibri" pitchFamily="34" charset="0"/>
              </a:rPr>
              <a:t>的一个</a:t>
            </a:r>
            <a:r>
              <a:rPr lang="zh-CN" altLang="en-US" dirty="0" smtClean="0">
                <a:solidFill>
                  <a:srgbClr val="FF00FF"/>
                </a:solidFill>
                <a:sym typeface="Calibri" pitchFamily="34" charset="0"/>
              </a:rPr>
              <a:t>候选码</a:t>
            </a:r>
            <a:r>
              <a:rPr lang="en-US" altLang="zh-CN" dirty="0" smtClean="0">
                <a:sym typeface="Calibri" pitchFamily="34" charset="0"/>
              </a:rPr>
              <a:t>(Candidate Key)</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Calibri" pitchFamily="34" charset="0"/>
              </a:rPr>
              <a:t>如果</a:t>
            </a:r>
            <a:r>
              <a:rPr lang="en-US" altLang="zh-CN" i="1" dirty="0" smtClean="0">
                <a:sym typeface="Calibri" pitchFamily="34" charset="0"/>
              </a:rPr>
              <a:t>U</a:t>
            </a:r>
            <a:r>
              <a:rPr lang="zh-CN" altLang="en-US" dirty="0" smtClean="0">
                <a:sym typeface="Calibri" pitchFamily="34" charset="0"/>
              </a:rPr>
              <a:t>部分函数依赖于</a:t>
            </a:r>
            <a:r>
              <a:rPr lang="en-US" altLang="zh-CN" i="1" dirty="0" smtClean="0">
                <a:sym typeface="Calibri" pitchFamily="34" charset="0"/>
              </a:rPr>
              <a:t>K</a:t>
            </a:r>
            <a:r>
              <a:rPr lang="zh-CN" altLang="en-US" dirty="0" smtClean="0">
                <a:sym typeface="Calibri" pitchFamily="34" charset="0"/>
              </a:rPr>
              <a:t>，即</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称为超码      （</a:t>
            </a:r>
            <a:r>
              <a:rPr lang="en-US" altLang="zh-CN" dirty="0" err="1" smtClean="0">
                <a:sym typeface="Calibri" pitchFamily="34" charset="0"/>
              </a:rPr>
              <a:t>Surpkey</a:t>
            </a:r>
            <a:r>
              <a:rPr lang="zh-CN" altLang="en-US" dirty="0" smtClean="0">
                <a:sym typeface="Calibri" pitchFamily="34" charset="0"/>
              </a:rPr>
              <a:t>）。候选码是最小的超码，即</a:t>
            </a:r>
            <a:r>
              <a:rPr lang="en-US" altLang="zh-CN" i="1" dirty="0" smtClean="0">
                <a:sym typeface="Calibri" pitchFamily="34" charset="0"/>
              </a:rPr>
              <a:t>K</a:t>
            </a:r>
            <a:r>
              <a:rPr lang="zh-CN" altLang="en-US" dirty="0" smtClean="0">
                <a:sym typeface="Calibri" pitchFamily="34" charset="0"/>
              </a:rPr>
              <a:t>的任意一个真子集都不是候选码。</a:t>
            </a:r>
            <a:endParaRPr lang="en-US" sz="28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若关系模式</a:t>
            </a:r>
            <a:r>
              <a:rPr lang="en-US" altLang="zh-CN" i="1" dirty="0" smtClean="0">
                <a:sym typeface="Calibri" pitchFamily="34" charset="0"/>
              </a:rPr>
              <a:t>R</a:t>
            </a:r>
            <a:r>
              <a:rPr lang="zh-CN" altLang="en-US" dirty="0" smtClean="0">
                <a:sym typeface="Calibri" pitchFamily="34" charset="0"/>
              </a:rPr>
              <a:t>有多个候选码，则选定其中的一个做为</a:t>
            </a:r>
            <a:r>
              <a:rPr lang="zh-CN" altLang="en-US" dirty="0" smtClean="0">
                <a:solidFill>
                  <a:srgbClr val="FF00FF"/>
                </a:solidFill>
                <a:sym typeface="Calibri" pitchFamily="34" charset="0"/>
              </a:rPr>
              <a:t>主码</a:t>
            </a:r>
            <a:r>
              <a:rPr lang="en-US" altLang="zh-CN" dirty="0" smtClean="0">
                <a:sym typeface="Calibri" pitchFamily="34" charset="0"/>
              </a:rPr>
              <a:t>(Primary key)</a:t>
            </a:r>
            <a:r>
              <a:rPr lang="zh-CN" altLang="en-US" dirty="0" smtClean="0">
                <a:sym typeface="Calibri" pitchFamily="34" charset="0"/>
              </a:rPr>
              <a:t>。</a:t>
            </a:r>
            <a:endParaRPr lang="en-US" dirty="0" smtClean="0">
              <a:sym typeface="Calibri"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F</a:t>
            </a:r>
          </a:p>
        </p:txBody>
      </p:sp>
      <p:sp>
        <p:nvSpPr>
          <p:cNvPr id="35847" name="文本框 7"/>
          <p:cNvSpPr>
            <a:spLocks noChangeArrowheads="1"/>
          </p:cNvSpPr>
          <p:nvPr/>
        </p:nvSpPr>
        <p:spPr bwMode="auto">
          <a:xfrm>
            <a:off x="5400278" y="2285992"/>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endParaRPr lang="zh-CN" altLang="en-US" sz="2000" b="1" i="1"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主属性与非主属性</a:t>
            </a:r>
          </a:p>
          <a:p>
            <a:pPr marL="742950" lvl="1" indent="-285750" algn="l">
              <a:lnSpc>
                <a:spcPct val="150000"/>
              </a:lnSpc>
              <a:buFont typeface="Wingdings" pitchFamily="2" charset="2"/>
              <a:buChar char="n"/>
            </a:pPr>
            <a:r>
              <a:rPr lang="zh-CN" altLang="en-US" dirty="0" smtClean="0">
                <a:sym typeface="Calibri" pitchFamily="34" charset="0"/>
              </a:rPr>
              <a:t>包含在任何一个候选码中的属性 ，称为主属性          （</a:t>
            </a:r>
            <a:r>
              <a:rPr lang="en-US" altLang="zh-CN" dirty="0" smtClean="0">
                <a:sym typeface="Calibri" pitchFamily="34" charset="0"/>
              </a:rPr>
              <a:t>Prime attribute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不包含在任何码中的属性称为非主属性（</a:t>
            </a:r>
            <a:r>
              <a:rPr lang="en-US" altLang="zh-CN" dirty="0" smtClean="0">
                <a:sym typeface="Calibri" pitchFamily="34" charset="0"/>
              </a:rPr>
              <a:t>Nonprime attribute</a:t>
            </a:r>
            <a:r>
              <a:rPr lang="zh-CN" altLang="en-US" dirty="0" smtClean="0">
                <a:sym typeface="Calibri" pitchFamily="34" charset="0"/>
              </a:rPr>
              <a:t>）或非码属性（</a:t>
            </a:r>
            <a:r>
              <a:rPr lang="en-US" altLang="zh-CN" dirty="0" smtClean="0">
                <a:sym typeface="Calibri" pitchFamily="34" charset="0"/>
              </a:rPr>
              <a:t>Non-key attribute</a:t>
            </a:r>
            <a:r>
              <a:rPr lang="zh-CN" altLang="en-US" dirty="0" smtClean="0">
                <a:sym typeface="Calibri" pitchFamily="34" charset="0"/>
              </a:rPr>
              <a:t>） </a:t>
            </a:r>
          </a:p>
          <a:p>
            <a:pPr marL="342900" indent="-342900" algn="l">
              <a:lnSpc>
                <a:spcPct val="150000"/>
              </a:lnSpc>
              <a:buFont typeface="Wingdings" pitchFamily="2" charset="2"/>
              <a:buChar char="v"/>
            </a:pPr>
            <a:r>
              <a:rPr lang="zh-CN" altLang="en-US" dirty="0" smtClean="0">
                <a:sym typeface="Calibri" pitchFamily="34" charset="0"/>
              </a:rPr>
              <a:t>全码：整个属性组是码，称为全码（</a:t>
            </a:r>
            <a:r>
              <a:rPr lang="en-US" altLang="zh-CN" dirty="0" smtClean="0">
                <a:sym typeface="Calibri" pitchFamily="34" charset="0"/>
              </a:rPr>
              <a:t>All-key</a:t>
            </a:r>
            <a:r>
              <a:rPr lang="zh-CN" altLang="en-US" dirty="0" smtClean="0">
                <a:sym typeface="Calibri" pitchFamily="34" charset="0"/>
              </a:rPr>
              <a:t>） </a:t>
            </a:r>
            <a:endParaRPr lang="zh-CN" altLang="en-US"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itchFamily="34" charset="-122"/>
              </a:rPr>
              <a:t>码（续）</a:t>
            </a:r>
            <a:endParaRPr lang="zh-CN" sz="3600" dirty="0" smtClean="0"/>
          </a:p>
        </p:txBody>
      </p:sp>
      <p:sp>
        <p:nvSpPr>
          <p:cNvPr id="37893" name="Rectangle 3"/>
          <p:cNvSpPr>
            <a:spLocks noGrp="1" noChangeArrowheads="1"/>
          </p:cNvSpPr>
          <p:nvPr>
            <p:ph idx="1"/>
          </p:nvPr>
        </p:nvSpPr>
        <p:spPr>
          <a:xfrm>
            <a:off x="457200" y="1187450"/>
            <a:ext cx="8229600" cy="5408613"/>
          </a:xfrm>
        </p:spPr>
        <p:txBody>
          <a:bodyPr/>
          <a:lstStyle/>
          <a:p>
            <a:pPr marL="342900" indent="-342900" algn="l">
              <a:lnSpc>
                <a:spcPct val="12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6.2]</a:t>
            </a:r>
            <a:r>
              <a:rPr lang="en-US" altLang="zh-CN" sz="2400" dirty="0" smtClean="0">
                <a:sym typeface="Calibri" pitchFamily="34" charset="0"/>
              </a:rPr>
              <a:t>S(</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Sage)</a:t>
            </a:r>
            <a:r>
              <a:rPr lang="zh-CN" altLang="en-US" sz="2400" dirty="0" smtClean="0">
                <a:sym typeface="Calibri" pitchFamily="34" charset="0"/>
              </a:rPr>
              <a:t>，单个属性</a:t>
            </a:r>
            <a:r>
              <a:rPr lang="en-US" altLang="zh-CN" sz="2400" dirty="0" err="1" smtClean="0">
                <a:sym typeface="Calibri" pitchFamily="34" charset="0"/>
              </a:rPr>
              <a:t>Sno</a:t>
            </a:r>
            <a:r>
              <a:rPr lang="zh-CN" altLang="en-US" sz="2400" dirty="0" smtClean="0">
                <a:sym typeface="Calibri" pitchFamily="34" charset="0"/>
              </a:rPr>
              <a:t>是码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a:t>
            </a:r>
            <a:r>
              <a:rPr lang="en-US" altLang="zh-CN" sz="2400" dirty="0" smtClean="0">
                <a:sym typeface="Calibri" pitchFamily="34" charset="0"/>
              </a:rPr>
              <a:t>SC(</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r>
              <a:rPr lang="zh-CN" altLang="en-US" sz="2400" dirty="0" smtClean="0">
                <a:sym typeface="Calibri" pitchFamily="34" charset="0"/>
              </a:rPr>
              <a:t>中，</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a:t>
            </a:r>
            <a:r>
              <a:rPr lang="zh-CN" altLang="en-US" sz="2400" dirty="0" smtClean="0">
                <a:sym typeface="Calibri" pitchFamily="34" charset="0"/>
              </a:rPr>
              <a:t>是码</a:t>
            </a:r>
          </a:p>
          <a:p>
            <a:pPr marL="342900" indent="-342900" algn="l">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6.3] R(P,W,A)</a:t>
            </a:r>
            <a:r>
              <a:rPr lang="zh-CN" altLang="en-US" dirty="0" smtClean="0">
                <a:sym typeface="Calibri" pitchFamily="34" charset="0"/>
              </a:rPr>
              <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P</a:t>
            </a:r>
            <a:r>
              <a:rPr lang="zh-CN" altLang="en-US" dirty="0" smtClean="0">
                <a:sym typeface="Calibri" pitchFamily="34" charset="0"/>
              </a:rPr>
              <a:t>：演奏者     </a:t>
            </a:r>
            <a:r>
              <a:rPr lang="en-US" altLang="zh-CN" dirty="0" smtClean="0">
                <a:sym typeface="Calibri" pitchFamily="34" charset="0"/>
              </a:rPr>
              <a:t>W</a:t>
            </a:r>
            <a:r>
              <a:rPr lang="zh-CN" altLang="en-US" dirty="0" smtClean="0">
                <a:sym typeface="Calibri" pitchFamily="34" charset="0"/>
              </a:rPr>
              <a:t>：作品    </a:t>
            </a:r>
            <a:r>
              <a:rPr lang="en-US" altLang="zh-CN" dirty="0" smtClean="0">
                <a:sym typeface="Calibri" pitchFamily="34" charset="0"/>
              </a:rPr>
              <a:t>A</a:t>
            </a:r>
            <a:r>
              <a:rPr lang="zh-CN" altLang="en-US" dirty="0" smtClean="0">
                <a:sym typeface="Calibri" pitchFamily="34" charset="0"/>
              </a:rPr>
              <a:t>：听众</a:t>
            </a:r>
            <a:endParaRPr lang="en-US" dirty="0" smtClean="0">
              <a:sym typeface="Calibri" pitchFamily="34" charset="0"/>
            </a:endParaRPr>
          </a:p>
          <a:p>
            <a:pPr marL="342900" indent="-342900" algn="l">
              <a:lnSpc>
                <a:spcPct val="120000"/>
              </a:lnSpc>
            </a:pPr>
            <a:r>
              <a:rPr lang="zh-CN" altLang="en-US" sz="2000" dirty="0" smtClean="0">
                <a:sym typeface="Calibri" pitchFamily="34" charset="0"/>
              </a:rPr>
              <a:t>		</a:t>
            </a:r>
            <a:r>
              <a:rPr lang="zh-CN" altLang="en-US" sz="2400" dirty="0" smtClean="0">
                <a:sym typeface="Calibri" pitchFamily="34" charset="0"/>
              </a:rPr>
              <a:t>一个演奏者可以演奏多个作品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某一作品可被多个演奏者演奏</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听众可以欣赏不同演奏者的不同作品</a:t>
            </a:r>
            <a:r>
              <a:rPr lang="zh-CN" altLang="en-US" sz="2400" b="0" dirty="0" smtClean="0">
                <a:latin typeface="Times New Roman" pitchFamily="18" charset="0"/>
                <a:sym typeface="Times New Roman" pitchFamily="18" charset="0"/>
              </a:rPr>
              <a:t> </a:t>
            </a:r>
          </a:p>
          <a:p>
            <a:pPr marL="342900" indent="-342900" algn="l">
              <a:lnSpc>
                <a:spcPct val="120000"/>
              </a:lnSpc>
            </a:pPr>
            <a:r>
              <a:rPr lang="zh-CN" altLang="en-US" sz="2400" b="0" dirty="0" smtClean="0">
                <a:latin typeface="Times New Roman" pitchFamily="18" charset="0"/>
                <a:sym typeface="Times New Roman" pitchFamily="18" charset="0"/>
              </a:rPr>
              <a:t>	</a:t>
            </a:r>
            <a:r>
              <a:rPr lang="zh-CN" altLang="en-US" kern="1200" dirty="0" smtClean="0">
                <a:solidFill>
                  <a:srgbClr val="402000"/>
                </a:solidFill>
                <a:latin typeface="Times New Roman" pitchFamily="18" charset="0"/>
                <a:ea typeface="宋体" pitchFamily="2" charset="-122"/>
                <a:sym typeface="Times New Roman" pitchFamily="18" charset="0"/>
              </a:rPr>
              <a:t>	</a:t>
            </a:r>
            <a:r>
              <a:rPr lang="zh-CN" altLang="en-US" kern="1200" dirty="0" smtClean="0">
                <a:solidFill>
                  <a:srgbClr val="FF0000"/>
                </a:solidFill>
                <a:latin typeface="Times New Roman" pitchFamily="18" charset="0"/>
                <a:ea typeface="宋体" pitchFamily="2" charset="-122"/>
                <a:sym typeface="Times New Roman" pitchFamily="18" charset="0"/>
              </a:rPr>
              <a:t>码为</a:t>
            </a:r>
            <a:r>
              <a:rPr lang="en-US" altLang="zh-CN" kern="1200" dirty="0" smtClean="0">
                <a:solidFill>
                  <a:srgbClr val="FF0000"/>
                </a:solidFill>
                <a:latin typeface="Times New Roman" pitchFamily="18" charset="0"/>
                <a:ea typeface="宋体" pitchFamily="2" charset="-122"/>
                <a:sym typeface="Times New Roman" pitchFamily="18" charset="0"/>
              </a:rPr>
              <a:t>(P,W,A)</a:t>
            </a:r>
            <a:r>
              <a:rPr lang="zh-CN" altLang="en-US" kern="1200" dirty="0" smtClean="0">
                <a:solidFill>
                  <a:srgbClr val="FF0000"/>
                </a:solidFill>
                <a:latin typeface="Times New Roman" pitchFamily="18" charset="0"/>
                <a:ea typeface="宋体" pitchFamily="2" charset="-122"/>
                <a:sym typeface="Times New Roman" pitchFamily="18" charset="0"/>
              </a:rPr>
              <a:t>，即</a:t>
            </a:r>
            <a:r>
              <a:rPr lang="en-US" altLang="zh-CN" kern="1200" dirty="0" smtClean="0">
                <a:solidFill>
                  <a:srgbClr val="FF0000"/>
                </a:solidFill>
                <a:latin typeface="Times New Roman" pitchFamily="18" charset="0"/>
                <a:ea typeface="宋体" pitchFamily="2" charset="-122"/>
                <a:sym typeface="Times New Roman" pitchFamily="18" charset="0"/>
              </a:rPr>
              <a:t>All-Key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itchFamily="34" charset="-122"/>
              </a:rPr>
              <a:t>码（续）</a:t>
            </a: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6.5  </a:t>
            </a:r>
            <a:r>
              <a:rPr lang="zh-CN" altLang="en-US" dirty="0" smtClean="0">
                <a:sym typeface="Calibri" pitchFamily="34" charset="0"/>
              </a:rPr>
              <a:t>关系模式 </a:t>
            </a:r>
            <a:r>
              <a:rPr lang="en-US" altLang="zh-CN" i="1" dirty="0" smtClean="0">
                <a:sym typeface="Calibri" pitchFamily="34" charset="0"/>
              </a:rPr>
              <a:t>R</a:t>
            </a:r>
            <a:r>
              <a:rPr lang="zh-CN" altLang="en-US" dirty="0" smtClean="0">
                <a:sym typeface="Calibri" pitchFamily="34" charset="0"/>
              </a:rPr>
              <a:t>中属性或属性组</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并非 </a:t>
            </a:r>
            <a:r>
              <a:rPr lang="en-US" altLang="zh-CN" i="1" dirty="0" smtClean="0">
                <a:sym typeface="Calibri" pitchFamily="34" charset="0"/>
              </a:rPr>
              <a:t>R</a:t>
            </a:r>
            <a:r>
              <a:rPr lang="zh-CN" altLang="en-US" dirty="0" smtClean="0">
                <a:sym typeface="Calibri" pitchFamily="34" charset="0"/>
              </a:rPr>
              <a:t>的码，但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是另一个关系模式的码，则称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a:t>
            </a:r>
            <a:r>
              <a:rPr lang="en-US" altLang="zh-CN" i="1" dirty="0" smtClean="0">
                <a:sym typeface="Calibri" pitchFamily="34" charset="0"/>
              </a:rPr>
              <a:t>R</a:t>
            </a:r>
            <a:r>
              <a:rPr lang="en-US" altLang="zh-CN" dirty="0" smtClean="0">
                <a:sym typeface="Calibri" pitchFamily="34" charset="0"/>
              </a:rPr>
              <a:t> </a:t>
            </a:r>
            <a:r>
              <a:rPr lang="zh-CN" altLang="en-US" dirty="0" smtClean="0">
                <a:sym typeface="Calibri" pitchFamily="34" charset="0"/>
              </a:rPr>
              <a:t>的</a:t>
            </a:r>
            <a:r>
              <a:rPr lang="zh-CN" altLang="en-US" dirty="0" smtClean="0">
                <a:solidFill>
                  <a:srgbClr val="FF00FF"/>
                </a:solidFill>
                <a:sym typeface="Calibri" pitchFamily="34" charset="0"/>
              </a:rPr>
              <a:t>外部码</a:t>
            </a:r>
            <a:r>
              <a:rPr lang="zh-CN" altLang="en-US" dirty="0" smtClean="0">
                <a:sym typeface="Calibri" pitchFamily="34" charset="0"/>
              </a:rPr>
              <a:t>（</a:t>
            </a:r>
            <a:r>
              <a:rPr lang="en-US" altLang="zh-CN" dirty="0" smtClean="0">
                <a:sym typeface="Calibri" pitchFamily="34" charset="0"/>
              </a:rPr>
              <a:t>Foreign key</a:t>
            </a:r>
            <a:r>
              <a:rPr lang="zh-CN" altLang="en-US" dirty="0" smtClean="0">
                <a:sym typeface="Calibri" pitchFamily="34" charset="0"/>
              </a:rPr>
              <a:t>）也称</a:t>
            </a:r>
            <a:r>
              <a:rPr lang="zh-CN" altLang="en-US" dirty="0" smtClean="0">
                <a:solidFill>
                  <a:srgbClr val="FF00FF"/>
                </a:solidFill>
                <a:sym typeface="Calibri" pitchFamily="34" charset="0"/>
              </a:rPr>
              <a:t>外码</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r>
              <a:rPr lang="zh-CN" altLang="en-US" dirty="0" smtClean="0">
                <a:sym typeface="Calibri" pitchFamily="34" charset="0"/>
              </a:rPr>
              <a:t>中，</a:t>
            </a:r>
            <a:r>
              <a:rPr lang="en-US" altLang="zh-CN" dirty="0" err="1" smtClean="0">
                <a:sym typeface="Calibri" pitchFamily="34" charset="0"/>
              </a:rPr>
              <a:t>Sno</a:t>
            </a:r>
            <a:r>
              <a:rPr lang="zh-CN" altLang="en-US" dirty="0" smtClean="0">
                <a:sym typeface="Calibri" pitchFamily="34" charset="0"/>
              </a:rPr>
              <a:t>不是码</a:t>
            </a:r>
            <a:endParaRPr lang="en-US" dirty="0" smtClean="0">
              <a:sym typeface="Calibri" pitchFamily="34" charset="0"/>
            </a:endParaRPr>
          </a:p>
          <a:p>
            <a:pPr marL="742950" lvl="1" indent="-285750" algn="l">
              <a:lnSpc>
                <a:spcPct val="120000"/>
              </a:lnSpc>
              <a:buFont typeface="Wingdings" pitchFamily="2" charset="2"/>
              <a:buChar char="n"/>
            </a:pPr>
            <a:r>
              <a:rPr lang="en-US" altLang="zh-CN" dirty="0" err="1" smtClean="0">
                <a:sym typeface="Calibri" pitchFamily="34" charset="0"/>
              </a:rPr>
              <a:t>Sno</a:t>
            </a:r>
            <a:r>
              <a:rPr lang="zh-CN" altLang="en-US" dirty="0" smtClean="0">
                <a:sym typeface="Calibri" pitchFamily="34" charset="0"/>
              </a:rPr>
              <a:t>是 </a:t>
            </a:r>
            <a:r>
              <a:rPr lang="en-US" altLang="zh-CN" dirty="0" smtClean="0">
                <a:sym typeface="Calibri" pitchFamily="34" charset="0"/>
              </a:rPr>
              <a:t>S(</a:t>
            </a:r>
            <a:r>
              <a:rPr lang="en-US" altLang="zh-CN" dirty="0" err="1" smtClean="0">
                <a:sym typeface="Calibri" pitchFamily="34" charset="0"/>
              </a:rPr>
              <a:t>Sno,Sdept,Sage</a:t>
            </a:r>
            <a:r>
              <a:rPr lang="en-US" altLang="zh-CN" dirty="0" smtClean="0">
                <a:sym typeface="Calibri" pitchFamily="34" charset="0"/>
              </a:rPr>
              <a:t>)</a:t>
            </a:r>
            <a:r>
              <a:rPr lang="zh-CN" altLang="en-US" dirty="0" smtClean="0">
                <a:sym typeface="Calibri" pitchFamily="34" charset="0"/>
              </a:rPr>
              <a:t>的码，则</a:t>
            </a:r>
            <a:r>
              <a:rPr lang="en-US" altLang="zh-CN" dirty="0" err="1" smtClean="0">
                <a:sym typeface="Calibri" pitchFamily="34" charset="0"/>
              </a:rPr>
              <a:t>Sno</a:t>
            </a:r>
            <a:r>
              <a:rPr lang="zh-CN" altLang="en-US" dirty="0" smtClean="0">
                <a:sym typeface="Calibri" pitchFamily="34" charset="0"/>
              </a:rPr>
              <a:t>是</a:t>
            </a:r>
            <a:r>
              <a:rPr lang="en-US" altLang="zh-CN" dirty="0" smtClean="0">
                <a:sym typeface="Calibri" pitchFamily="34" charset="0"/>
              </a:rPr>
              <a:t>SC</a:t>
            </a:r>
            <a:r>
              <a:rPr lang="zh-CN" altLang="en-US" dirty="0" smtClean="0">
                <a:sym typeface="Calibri" pitchFamily="34" charset="0"/>
              </a:rPr>
              <a:t>的外码 </a:t>
            </a:r>
            <a:endParaRPr lang="en-US" sz="32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主码与外部码一起提供了表示关系间联系的手段</a:t>
            </a:r>
            <a:endParaRPr lang="zh-CN" alt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olidFill>
                  <a:srgbClr val="00B050"/>
                </a:solidFill>
                <a:sym typeface="Calibri" pitchFamily="34" charset="0"/>
              </a:rPr>
              <a:t>6.2.3  </a:t>
            </a:r>
            <a:r>
              <a:rPr lang="zh-CN" altLang="en-US" dirty="0" smtClean="0">
                <a:solidFill>
                  <a:srgbClr val="00B050"/>
                </a:solidFill>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itchFamily="34" charset="-122"/>
              </a:rPr>
              <a:t>6.2.3 </a:t>
            </a:r>
            <a:r>
              <a:rPr lang="zh-CN" altLang="en-US" sz="3600" dirty="0" smtClean="0">
                <a:sym typeface="微软雅黑" pitchFamily="34" charset="-122"/>
              </a:rPr>
              <a:t> 范式</a:t>
            </a:r>
            <a:endParaRPr lang="zh-CN" altLang="en-US" sz="3600" dirty="0" smtClean="0"/>
          </a:p>
        </p:txBody>
      </p:sp>
      <p:sp>
        <p:nvSpPr>
          <p:cNvPr id="40965" name="Rectangle 1027"/>
          <p:cNvSpPr>
            <a:spLocks noGrp="1" noChangeArrowheads="1"/>
          </p:cNvSpPr>
          <p:nvPr>
            <p:ph idx="1"/>
          </p:nvPr>
        </p:nvSpPr>
        <p:spPr>
          <a:xfrm>
            <a:off x="457200" y="909638"/>
            <a:ext cx="8229600" cy="3240087"/>
          </a:xfrm>
        </p:spPr>
        <p:txBody>
          <a:bodyPr/>
          <a:lstStyle/>
          <a:p>
            <a:pPr marL="342900" indent="-342900" algn="l">
              <a:lnSpc>
                <a:spcPct val="150000"/>
              </a:lnSpc>
              <a:buFont typeface="Wingdings" pitchFamily="2" charset="2"/>
              <a:buChar char="v"/>
            </a:pPr>
            <a:r>
              <a:rPr lang="zh-CN" altLang="en-US" smtClean="0">
                <a:sym typeface="Calibri" pitchFamily="34" charset="0"/>
              </a:rPr>
              <a:t>范式是符合某一种级别的关系模式的集合。</a:t>
            </a:r>
          </a:p>
          <a:p>
            <a:pPr marL="342900" indent="-342900" algn="l">
              <a:lnSpc>
                <a:spcPct val="150000"/>
              </a:lnSpc>
              <a:buFont typeface="Wingdings" pitchFamily="2" charset="2"/>
              <a:buChar char="v"/>
            </a:pPr>
            <a:r>
              <a:rPr lang="zh-CN" altLang="en-US" smtClean="0">
                <a:sym typeface="Calibri" pitchFamily="34" charset="0"/>
              </a:rPr>
              <a:t>关系数据库中的关系必须满足一定的要求。满足   不同程度要求的为不同范式。</a:t>
            </a:r>
          </a:p>
          <a:p>
            <a:pPr marL="342900" indent="-342900" algn="l">
              <a:lnSpc>
                <a:spcPct val="150000"/>
              </a:lnSpc>
              <a:buFont typeface="Wingdings" pitchFamily="2" charset="2"/>
              <a:buChar char="v"/>
            </a:pPr>
            <a:r>
              <a:rPr lang="zh-CN" altLang="en-US" smtClean="0">
                <a:sym typeface="Calibri" pitchFamily="34" charset="0"/>
              </a:rPr>
              <a:t>范式的种类：</a:t>
            </a:r>
            <a:r>
              <a:rPr lang="zh-CN" altLang="en-US" sz="2000" smtClean="0">
                <a:sym typeface="Calibri" pitchFamily="34" charset="0"/>
              </a:rPr>
              <a:t>			</a:t>
            </a:r>
            <a:endParaRPr lang="en-US" sz="1800" smtClean="0">
              <a:sym typeface="Calibri" pitchFamily="34" charset="0"/>
            </a:endParaRPr>
          </a:p>
        </p:txBody>
      </p:sp>
      <p:grpSp>
        <p:nvGrpSpPr>
          <p:cNvPr id="40966" name="Group 6"/>
          <p:cNvGrpSpPr>
            <a:grpSpLocks/>
          </p:cNvGrpSpPr>
          <p:nvPr/>
        </p:nvGrpSpPr>
        <p:grpSpPr bwMode="auto">
          <a:xfrm>
            <a:off x="1751013" y="3573463"/>
            <a:ext cx="5197475" cy="2835275"/>
            <a:chOff x="0" y="0"/>
            <a:chExt cx="8184" cy="4464"/>
          </a:xfrm>
        </p:grpSpPr>
        <p:sp>
          <p:nvSpPr>
            <p:cNvPr id="40967" name="AutoShape 1028"/>
            <p:cNvSpPr>
              <a:spLocks/>
            </p:cNvSpPr>
            <p:nvPr/>
          </p:nvSpPr>
          <p:spPr bwMode="auto">
            <a:xfrm>
              <a:off x="0" y="415"/>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800" b="1">
                <a:solidFill>
                  <a:srgbClr val="000000"/>
                </a:solidFill>
                <a:latin typeface="Times New Roman" pitchFamily="18" charset="0"/>
                <a:ea typeface="黑体" pitchFamily="49" charset="-122"/>
                <a:sym typeface="Times New Roman"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headEnd/>
              <a:tailEnd/>
            </a:ln>
          </p:spPr>
          <p:txBody>
            <a:bodyPr>
              <a:spAutoFit/>
            </a:bodyPr>
            <a:lstStyle/>
            <a:p>
              <a:pPr>
                <a:lnSpc>
                  <a:spcPct val="125000"/>
                </a:lnSpc>
              </a:pPr>
              <a:r>
                <a:rPr lang="zh-CN" altLang="en-US" sz="2400" b="1">
                  <a:solidFill>
                    <a:srgbClr val="000000"/>
                  </a:solidFill>
                  <a:sym typeface="Calibri" pitchFamily="34" charset="0"/>
                </a:rPr>
                <a:t>第一范式</a:t>
              </a:r>
              <a:r>
                <a:rPr lang="en-US" altLang="zh-CN" sz="2400" b="1">
                  <a:solidFill>
                    <a:srgbClr val="000000"/>
                  </a:solidFill>
                  <a:sym typeface="Calibri" pitchFamily="34" charset="0"/>
                </a:rPr>
                <a:t>(1NF)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第二范式</a:t>
              </a:r>
              <a:r>
                <a:rPr lang="en-US" altLang="zh-CN" sz="2400" b="1">
                  <a:solidFill>
                    <a:srgbClr val="000000"/>
                  </a:solidFill>
                  <a:sym typeface="Calibri" pitchFamily="34" charset="0"/>
                </a:rPr>
                <a:t>(2NF)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第三范式</a:t>
              </a:r>
              <a:r>
                <a:rPr lang="en-US" altLang="zh-CN" sz="2400" b="1">
                  <a:solidFill>
                    <a:srgbClr val="000000"/>
                  </a:solidFill>
                  <a:sym typeface="Calibri" pitchFamily="34" charset="0"/>
                </a:rPr>
                <a:t>(3NF)</a:t>
              </a:r>
              <a:endParaRPr lang="en-US" altLang="zh-CN" b="1">
                <a:solidFill>
                  <a:srgbClr val="000000"/>
                </a:solidFill>
                <a:sym typeface="Calibri" pitchFamily="34" charset="0"/>
              </a:endParaRPr>
            </a:p>
            <a:p>
              <a:pPr>
                <a:lnSpc>
                  <a:spcPct val="125000"/>
                </a:lnSpc>
              </a:pPr>
              <a:r>
                <a:rPr lang="en-US" altLang="zh-CN" sz="2400" b="1">
                  <a:solidFill>
                    <a:srgbClr val="000000"/>
                  </a:solidFill>
                  <a:sym typeface="Calibri" pitchFamily="34" charset="0"/>
                </a:rPr>
                <a:t>BC</a:t>
              </a:r>
              <a:r>
                <a:rPr lang="zh-CN" altLang="en-US" sz="2400" b="1">
                  <a:solidFill>
                    <a:srgbClr val="000000"/>
                  </a:solidFill>
                  <a:sym typeface="Calibri" pitchFamily="34" charset="0"/>
                </a:rPr>
                <a:t>范式</a:t>
              </a:r>
              <a:r>
                <a:rPr lang="en-US" altLang="zh-CN" sz="2400" b="1">
                  <a:solidFill>
                    <a:srgbClr val="000000"/>
                  </a:solidFill>
                  <a:sym typeface="Calibri" pitchFamily="34" charset="0"/>
                </a:rPr>
                <a:t>(BCNF)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第四范式</a:t>
              </a:r>
              <a:r>
                <a:rPr lang="en-US" altLang="zh-CN" sz="2400" b="1">
                  <a:solidFill>
                    <a:srgbClr val="000000"/>
                  </a:solidFill>
                  <a:sym typeface="Calibri" pitchFamily="34" charset="0"/>
                </a:rPr>
                <a:t>(4NF)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第五范式</a:t>
              </a:r>
              <a:r>
                <a:rPr lang="en-US" altLang="zh-CN" sz="2400" b="1">
                  <a:solidFill>
                    <a:srgbClr val="000000"/>
                  </a:solidFill>
                  <a:sym typeface="Calibri" pitchFamily="34" charset="0"/>
                </a:rPr>
                <a:t>(5NF)</a:t>
              </a:r>
              <a:endParaRPr lang="zh-CN" altLang="en-US"/>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219700" y="6381750"/>
            <a:ext cx="3600450" cy="320675"/>
          </a:xfrm>
          <a:prstGeom prst="rect">
            <a:avLst/>
          </a:prstGeom>
        </p:spPr>
        <p:txBody>
          <a:bodyPr/>
          <a:lstStyle/>
          <a:p>
            <a:r>
              <a:rPr lang="en-US" altLang="zh-CN"/>
              <a:t>An Introduction to Database System</a:t>
            </a:r>
          </a:p>
        </p:txBody>
      </p:sp>
      <p:sp>
        <p:nvSpPr>
          <p:cNvPr id="395266" name="Rectangle 2"/>
          <p:cNvSpPr>
            <a:spLocks noGrp="1" noChangeArrowheads="1"/>
          </p:cNvSpPr>
          <p:nvPr>
            <p:ph type="title"/>
          </p:nvPr>
        </p:nvSpPr>
        <p:spPr/>
        <p:txBody>
          <a:bodyPr/>
          <a:lstStyle/>
          <a:p>
            <a:r>
              <a:rPr lang="en-US" altLang="zh-CN">
                <a:ea typeface="宋体" charset="-122"/>
              </a:rPr>
              <a:t>6.1 </a:t>
            </a:r>
            <a:r>
              <a:rPr lang="zh-CN" altLang="en-US">
                <a:ea typeface="宋体" charset="-122"/>
              </a:rPr>
              <a:t>问题的提出</a:t>
            </a:r>
          </a:p>
        </p:txBody>
      </p:sp>
      <p:sp>
        <p:nvSpPr>
          <p:cNvPr id="395267" name="Rectangle 3"/>
          <p:cNvSpPr>
            <a:spLocks noGrp="1" noChangeArrowheads="1"/>
          </p:cNvSpPr>
          <p:nvPr>
            <p:ph type="body" idx="1"/>
          </p:nvPr>
        </p:nvSpPr>
        <p:spPr/>
        <p:txBody>
          <a:bodyPr/>
          <a:lstStyle/>
          <a:p>
            <a:pPr algn="just">
              <a:lnSpc>
                <a:spcPct val="170000"/>
              </a:lnSpc>
              <a:buFont typeface="Wingdings" pitchFamily="2" charset="2"/>
              <a:buNone/>
            </a:pPr>
            <a:r>
              <a:rPr lang="zh-CN" altLang="en-US" sz="2400" dirty="0">
                <a:ea typeface="宋体" charset="-122"/>
              </a:rPr>
              <a:t>关系数据库逻辑设计</a:t>
            </a:r>
          </a:p>
          <a:p>
            <a:pPr lvl="1" algn="just">
              <a:lnSpc>
                <a:spcPct val="170000"/>
              </a:lnSpc>
            </a:pPr>
            <a:r>
              <a:rPr lang="zh-CN" altLang="en-US" dirty="0">
                <a:ea typeface="宋体" charset="-122"/>
              </a:rPr>
              <a:t>针对具体问题，如何构造一个适合于它的数据模式</a:t>
            </a:r>
          </a:p>
          <a:p>
            <a:pPr lvl="1" algn="just">
              <a:lnSpc>
                <a:spcPct val="170000"/>
              </a:lnSpc>
            </a:pPr>
            <a:r>
              <a:rPr lang="zh-CN" altLang="en-US" dirty="0">
                <a:ea typeface="宋体" charset="-122"/>
              </a:rPr>
              <a:t>数据库逻辑设计的工具──关系数据库的规范化理论</a:t>
            </a:r>
            <a:endParaRPr lang="zh-CN" altLang="en-US" sz="2800" dirty="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00000"/>
              </a:lnSpc>
              <a:buFont typeface="Wingdings" pitchFamily="2" charset="2"/>
              <a:buChar char="v"/>
            </a:pPr>
            <a:r>
              <a:rPr lang="zh-CN" altLang="en-US" dirty="0" smtClean="0">
                <a:sym typeface="Calibri" pitchFamily="34" charset="0"/>
              </a:rPr>
              <a:t>各种范式之间存在联系：</a:t>
            </a:r>
            <a:endParaRPr lang="zh-CN" altLang="en-US" sz="3600" dirty="0" smtClean="0">
              <a:sym typeface="Calibri" pitchFamily="34" charset="0"/>
            </a:endParaRPr>
          </a:p>
          <a:p>
            <a:pPr marL="742950" lvl="1" indent="-285750" algn="l">
              <a:lnSpc>
                <a:spcPct val="250000"/>
              </a:lnSpc>
              <a:buFont typeface="Wingdings" pitchFamily="2" charset="2"/>
              <a:buChar char="n"/>
            </a:pPr>
            <a:r>
              <a:rPr lang="zh-CN" altLang="en-US" dirty="0" smtClean="0">
                <a:sym typeface="Calibri" pitchFamily="34" charset="0"/>
              </a:rPr>
              <a:t>某一关系模式</a:t>
            </a:r>
            <a:r>
              <a:rPr lang="en-US" altLang="zh-CN" dirty="0" smtClean="0">
                <a:sym typeface="Calibri" pitchFamily="34" charset="0"/>
              </a:rPr>
              <a:t>R</a:t>
            </a:r>
            <a:r>
              <a:rPr lang="zh-CN" altLang="en-US" dirty="0" smtClean="0">
                <a:sym typeface="Calibri" pitchFamily="34" charset="0"/>
              </a:rPr>
              <a:t>为第</a:t>
            </a:r>
            <a:r>
              <a:rPr lang="en-US" altLang="zh-CN" dirty="0" smtClean="0">
                <a:sym typeface="Calibri" pitchFamily="34" charset="0"/>
              </a:rPr>
              <a:t>n</a:t>
            </a:r>
            <a:r>
              <a:rPr lang="zh-CN" altLang="en-US" dirty="0" smtClean="0">
                <a:sym typeface="Calibri" pitchFamily="34" charset="0"/>
              </a:rPr>
              <a:t>范式，可简记为</a:t>
            </a:r>
            <a:r>
              <a:rPr lang="en-US" altLang="zh-CN" dirty="0" err="1" smtClean="0">
                <a:solidFill>
                  <a:srgbClr val="FF00FF"/>
                </a:solidFill>
                <a:sym typeface="Calibri" pitchFamily="34" charset="0"/>
              </a:rPr>
              <a:t>R∈nNF</a:t>
            </a:r>
            <a:r>
              <a:rPr lang="zh-CN" altLang="en-US" dirty="0" smtClean="0">
                <a:sym typeface="Calibri" pitchFamily="34" charset="0"/>
              </a:rPr>
              <a:t>。</a:t>
            </a:r>
            <a:endParaRPr lang="en-US" dirty="0" smtClean="0">
              <a:sym typeface="Calibri"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headEnd/>
            <a:tailEnd/>
          </a:ln>
        </p:spPr>
        <p:txBody>
          <a:bodyPr/>
          <a:lstStyle/>
          <a:p>
            <a:pPr marL="342900" indent="-342900">
              <a:lnSpc>
                <a:spcPct val="110000"/>
              </a:lnSpc>
              <a:spcBef>
                <a:spcPts val="1200"/>
              </a:spcBef>
              <a:buSzPct val="100000"/>
              <a:buFont typeface="Wingdings" pitchFamily="2" charset="2"/>
              <a:buChar char="v"/>
            </a:pPr>
            <a:r>
              <a:rPr lang="zh-CN" altLang="en-US" sz="2800" b="1" dirty="0">
                <a:solidFill>
                  <a:srgbClr val="000000"/>
                </a:solidFill>
                <a:latin typeface="宋体" pitchFamily="2" charset="-122"/>
                <a:sym typeface="宋体" pitchFamily="2" charset="-122"/>
              </a:rPr>
              <a:t>一个低一级范式的关系模式，通过模式分解（</a:t>
            </a:r>
            <a:r>
              <a:rPr lang="en-US" altLang="zh-CN" sz="2800" b="1" dirty="0">
                <a:solidFill>
                  <a:srgbClr val="000000"/>
                </a:solidFill>
                <a:sym typeface="Arial" pitchFamily="34" charset="0"/>
              </a:rPr>
              <a:t>schema decomposition</a:t>
            </a:r>
            <a:r>
              <a:rPr lang="zh-CN" altLang="en-US" sz="2800" b="1" dirty="0">
                <a:solidFill>
                  <a:srgbClr val="000000"/>
                </a:solidFill>
                <a:latin typeface="宋体" pitchFamily="2" charset="-122"/>
                <a:sym typeface="宋体" pitchFamily="2" charset="-122"/>
              </a:rPr>
              <a:t>）可以转换为若干个高一级范式的关系模式的集合，这种过程就叫</a:t>
            </a:r>
            <a:r>
              <a:rPr lang="zh-CN" altLang="en-US" sz="2800" b="1" dirty="0">
                <a:solidFill>
                  <a:srgbClr val="FF00FF"/>
                </a:solidFill>
                <a:latin typeface="宋体" pitchFamily="2" charset="-122"/>
                <a:sym typeface="宋体" pitchFamily="2" charset="-122"/>
              </a:rPr>
              <a:t>规范化</a:t>
            </a:r>
            <a:r>
              <a:rPr lang="zh-CN" altLang="en-US" sz="2800" b="1" dirty="0">
                <a:solidFill>
                  <a:srgbClr val="000000"/>
                </a:solidFill>
                <a:latin typeface="宋体" pitchFamily="2" charset="-122"/>
                <a:sym typeface="宋体" pitchFamily="2" charset="-122"/>
              </a:rPr>
              <a:t>（</a:t>
            </a:r>
            <a:r>
              <a:rPr lang="en-US" altLang="zh-CN" sz="2800" b="1" dirty="0">
                <a:solidFill>
                  <a:srgbClr val="000000"/>
                </a:solidFill>
                <a:sym typeface="Arial" pitchFamily="34" charset="0"/>
              </a:rPr>
              <a:t>normalization</a:t>
            </a:r>
            <a:r>
              <a:rPr lang="zh-CN" altLang="en-US" sz="2800" b="1" dirty="0">
                <a:solidFill>
                  <a:srgbClr val="000000"/>
                </a:solidFill>
                <a:latin typeface="宋体" pitchFamily="2" charset="-122"/>
                <a:sym typeface="宋体" pitchFamily="2" charset="-122"/>
              </a:rPr>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olidFill>
                  <a:srgbClr val="00B050"/>
                </a:solidFill>
                <a:sym typeface="Calibri" pitchFamily="34" charset="0"/>
              </a:rPr>
              <a:t>6.2.4  2NF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itchFamily="34" charset="-122"/>
              </a:rPr>
              <a:t>6.2.4</a:t>
            </a:r>
            <a:r>
              <a:rPr lang="zh-CN" altLang="en-US" sz="3600" dirty="0" smtClean="0">
                <a:sym typeface="微软雅黑" pitchFamily="34" charset="-122"/>
              </a:rPr>
              <a:t> </a:t>
            </a:r>
            <a:r>
              <a:rPr lang="en-US" altLang="zh-CN" sz="3600" dirty="0" smtClean="0">
                <a:sym typeface="微软雅黑"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830888"/>
          </a:xfrm>
        </p:spPr>
        <p:txBody>
          <a:bodyPr/>
          <a:lstStyle/>
          <a:p>
            <a:pPr marL="342900" indent="-342900" algn="l">
              <a:lnSpc>
                <a:spcPct val="120000"/>
              </a:lnSpc>
              <a:spcBef>
                <a:spcPts val="0"/>
              </a:spcBef>
              <a:buFont typeface="Wingdings" pitchFamily="2" charset="2"/>
              <a:buChar char="v"/>
            </a:pPr>
            <a:r>
              <a:rPr lang="zh-CN" altLang="en-US" dirty="0" smtClean="0">
                <a:sym typeface="Calibri" pitchFamily="34" charset="0"/>
              </a:rPr>
              <a:t>定义</a:t>
            </a:r>
            <a:r>
              <a:rPr lang="en-US" altLang="zh-CN" dirty="0" smtClean="0">
                <a:sym typeface="Calibri" pitchFamily="34" charset="0"/>
              </a:rPr>
              <a:t>6.6  </a:t>
            </a:r>
            <a:r>
              <a:rPr lang="zh-CN" altLang="en-US" dirty="0" smtClean="0">
                <a:sym typeface="Calibri" pitchFamily="34" charset="0"/>
              </a:rPr>
              <a:t>若关系模式</a:t>
            </a:r>
            <a:r>
              <a:rPr lang="en-US" altLang="zh-CN" i="1" dirty="0" smtClean="0">
                <a:sym typeface="Calibri" pitchFamily="34" charset="0"/>
              </a:rPr>
              <a:t>R</a:t>
            </a:r>
            <a:r>
              <a:rPr lang="en-US" altLang="zh-CN" dirty="0" smtClean="0">
                <a:sym typeface="Calibri" pitchFamily="34" charset="0"/>
              </a:rPr>
              <a:t>∈1NF</a:t>
            </a:r>
            <a:r>
              <a:rPr lang="zh-CN" altLang="en-US" dirty="0" smtClean="0">
                <a:sym typeface="Calibri" pitchFamily="34" charset="0"/>
              </a:rPr>
              <a:t>，并且每一个非主属性都完全函数依赖于任何一个候选码，则</a:t>
            </a:r>
            <a:r>
              <a:rPr lang="en-US" altLang="zh-CN" i="1" dirty="0" smtClean="0">
                <a:sym typeface="Calibri" pitchFamily="34" charset="0"/>
              </a:rPr>
              <a:t>R</a:t>
            </a:r>
            <a:r>
              <a:rPr lang="en-US" altLang="zh-CN" dirty="0" smtClean="0">
                <a:sym typeface="Calibri" pitchFamily="34" charset="0"/>
              </a:rPr>
              <a:t>∈2NF</a:t>
            </a:r>
            <a:endParaRPr lang="en-US" altLang="zh-CN" sz="3200" dirty="0" smtClean="0">
              <a:sym typeface="Calibri" pitchFamily="34" charset="0"/>
            </a:endParaRPr>
          </a:p>
          <a:p>
            <a:pPr marL="342900" indent="-342900" algn="l">
              <a:lnSpc>
                <a:spcPct val="120000"/>
              </a:lnSpc>
              <a:spcBef>
                <a:spcPts val="0"/>
              </a:spcBef>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6.4] </a:t>
            </a:r>
            <a:r>
              <a:rPr lang="zh-CN" altLang="en-US" dirty="0" smtClean="0">
                <a:sym typeface="Calibri" pitchFamily="34" charset="0"/>
              </a:rPr>
              <a:t> </a:t>
            </a:r>
            <a:r>
              <a:rPr lang="en-US" altLang="zh-CN" dirty="0" smtClean="0">
                <a:sym typeface="Calibri" pitchFamily="34" charset="0"/>
              </a:rPr>
              <a:t>S-L-C(</a:t>
            </a:r>
            <a:r>
              <a:rPr lang="en-US" altLang="zh-CN" dirty="0" err="1" smtClean="0">
                <a:sym typeface="Calibri" pitchFamily="34" charset="0"/>
              </a:rPr>
              <a:t>Sno,Sdept,Sloc,Cno,Grade</a:t>
            </a:r>
            <a:r>
              <a:rPr lang="en-US" altLang="zh-CN" dirty="0" smtClean="0">
                <a:sym typeface="Calibri" pitchFamily="34" charset="0"/>
              </a:rPr>
              <a:t>)</a:t>
            </a:r>
            <a:r>
              <a:rPr lang="zh-CN" altLang="en-US" dirty="0" smtClean="0">
                <a:sym typeface="Calibri" pitchFamily="34" charset="0"/>
              </a:rPr>
              <a:t>，</a:t>
            </a:r>
            <a:r>
              <a:rPr lang="en-US" dirty="0" smtClean="0">
                <a:sym typeface="Calibri" pitchFamily="34" charset="0"/>
              </a:rPr>
              <a:t> </a:t>
            </a:r>
            <a:r>
              <a:rPr lang="en-US" altLang="zh-CN" dirty="0" err="1" smtClean="0">
                <a:sym typeface="Calibri" pitchFamily="34" charset="0"/>
              </a:rPr>
              <a:t>Sloc</a:t>
            </a:r>
            <a:r>
              <a:rPr lang="zh-CN" altLang="en-US" dirty="0" smtClean="0">
                <a:sym typeface="Calibri" pitchFamily="34" charset="0"/>
              </a:rPr>
              <a:t>为学生的住处，并且每个系的学生住在同一个地方。</a:t>
            </a:r>
            <a:r>
              <a:rPr lang="en-US" altLang="zh-CN" dirty="0" smtClean="0">
                <a:sym typeface="Calibri" pitchFamily="34" charset="0"/>
              </a:rPr>
              <a:t>S-L-C</a:t>
            </a:r>
            <a:r>
              <a:rPr lang="zh-CN" altLang="en-US" dirty="0" smtClean="0">
                <a:sym typeface="Calibri" pitchFamily="34" charset="0"/>
              </a:rPr>
              <a:t>的码为</a:t>
            </a:r>
            <a:r>
              <a:rPr lang="en-US" altLang="zh-CN" dirty="0" smtClean="0">
                <a:sym typeface="Calibri" pitchFamily="34" charset="0"/>
              </a:rPr>
              <a:t>(</a:t>
            </a:r>
            <a:r>
              <a:rPr lang="en-US" altLang="zh-CN" dirty="0" err="1" smtClean="0">
                <a:sym typeface="Calibri" pitchFamily="34" charset="0"/>
              </a:rPr>
              <a:t>Sno,Cno</a:t>
            </a:r>
            <a:r>
              <a:rPr lang="en-US" altLang="zh-CN" dirty="0" smtClean="0">
                <a:sym typeface="Calibri" pitchFamily="34" charset="0"/>
              </a:rPr>
              <a:t>)</a:t>
            </a:r>
            <a:r>
              <a:rPr lang="zh-CN" altLang="en-US" dirty="0" smtClean="0">
                <a:sym typeface="Calibri" pitchFamily="34" charset="0"/>
              </a:rPr>
              <a:t>。</a:t>
            </a:r>
          </a:p>
          <a:p>
            <a:pPr marL="342900" indent="-342900" algn="l">
              <a:spcBef>
                <a:spcPts val="0"/>
              </a:spcBef>
            </a:pPr>
            <a:r>
              <a:rPr lang="zh-CN" altLang="en-US" dirty="0" smtClean="0">
                <a:sym typeface="Calibri" pitchFamily="34" charset="0"/>
              </a:rPr>
              <a:t>	</a:t>
            </a:r>
            <a:r>
              <a:rPr lang="zh-CN" altLang="en-US" sz="2400" dirty="0" smtClean="0">
                <a:sym typeface="Calibri" pitchFamily="34" charset="0"/>
              </a:rPr>
              <a:t>函数依赖有</a:t>
            </a:r>
            <a:endParaRPr lang="en-US" dirty="0" smtClean="0">
              <a:sym typeface="Calibri" pitchFamily="34" charset="0"/>
            </a:endParaRPr>
          </a:p>
          <a:p>
            <a:pPr marL="857250" lvl="2" algn="l">
              <a:buFont typeface="Wingdings" pitchFamily="2" charset="2"/>
              <a:buChar char="n"/>
            </a:pP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smtClean="0">
                <a:sym typeface="Calibri" pitchFamily="34" charset="0"/>
              </a:rPr>
              <a:t>Grade</a:t>
            </a:r>
          </a:p>
          <a:p>
            <a:pPr marL="857250" lvl="2" algn="l">
              <a:buFont typeface="Wingdings" pitchFamily="2" charset="2"/>
              <a:buChar char="n"/>
            </a:pP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err="1" smtClean="0">
                <a:sym typeface="Calibri" pitchFamily="34" charset="0"/>
              </a:rPr>
              <a:t>Sdept</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Sno→Sloc</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Sdept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342900" indent="-342900" algn="l">
              <a:lnSpc>
                <a:spcPct val="150000"/>
              </a:lnSpc>
              <a:buFont typeface="Wingdings" pitchFamily="2" charset="2"/>
              <a:buChar char="v"/>
            </a:pPr>
            <a:endParaRPr lang="en-US" altLang="zh-CN" dirty="0" smtClean="0">
              <a:sym typeface="Calibri" pitchFamily="34" charset="0"/>
            </a:endParaRPr>
          </a:p>
          <a:p>
            <a:pPr marL="342900" indent="-342900" algn="l">
              <a:buFont typeface="Wingdings" pitchFamily="2" charset="2"/>
              <a:buChar char="v"/>
            </a:pPr>
            <a:endParaRPr lang="zh-CN" altLang="en-US" sz="2000" dirty="0" smtClean="0">
              <a:sym typeface="Calibri"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F</a:t>
            </a:r>
            <a:endParaRPr lang="zh-CN" altLang="en-US" b="1" dirty="0">
              <a:solidFill>
                <a:srgbClr val="000000"/>
              </a:solidFill>
              <a:sym typeface="Arial"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grpSp>
        <p:nvGrpSpPr>
          <p:cNvPr id="45061" name="Group 5"/>
          <p:cNvGrpSpPr>
            <a:grpSpLocks/>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a:solidFill>
                  <a:srgbClr val="000000"/>
                </a:solidFill>
                <a:sym typeface="Calibri" pitchFamily="34" charset="0"/>
              </a:rPr>
              <a:t>关系模式</a:t>
            </a:r>
            <a:r>
              <a:rPr lang="en-US" altLang="zh-CN" sz="2400" b="1">
                <a:solidFill>
                  <a:srgbClr val="000000"/>
                </a:solidFill>
                <a:sym typeface="Calibri" pitchFamily="34" charset="0"/>
              </a:rPr>
              <a:t>S-L-C</a:t>
            </a:r>
            <a:r>
              <a:rPr lang="zh-CN" altLang="en-US" sz="2400" b="1">
                <a:solidFill>
                  <a:srgbClr val="000000"/>
                </a:solidFill>
                <a:sym typeface="Calibri" pitchFamily="34" charset="0"/>
              </a:rPr>
              <a:t>不属于</a:t>
            </a:r>
            <a:r>
              <a:rPr lang="en-US" altLang="zh-CN" sz="2400" b="1">
                <a:solidFill>
                  <a:srgbClr val="000000"/>
                </a:solidFill>
                <a:sym typeface="Calibri" pitchFamily="34" charset="0"/>
              </a:rPr>
              <a:t>2NF</a:t>
            </a:r>
            <a:endParaRPr lang="zh-CN" altLang="en-US" sz="2400" b="1">
              <a:solidFill>
                <a:srgbClr val="000000"/>
              </a:solidFill>
              <a:sym typeface="Calibri"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非主属性</a:t>
            </a:r>
            <a:r>
              <a:rPr lang="en-US" altLang="zh-CN" sz="2400" b="1" dirty="0" err="1">
                <a:solidFill>
                  <a:srgbClr val="000000"/>
                </a:solidFill>
                <a:sym typeface="Calibri" pitchFamily="34" charset="0"/>
              </a:rPr>
              <a:t>Sdept</a:t>
            </a:r>
            <a:r>
              <a:rPr lang="zh-CN" altLang="en-US" sz="2400" b="1" dirty="0">
                <a:solidFill>
                  <a:srgbClr val="000000"/>
                </a:solidFill>
                <a:sym typeface="Calibri" pitchFamily="34" charset="0"/>
              </a:rPr>
              <a:t>、</a:t>
            </a:r>
            <a:r>
              <a:rPr lang="en-US" altLang="zh-CN" sz="2400" b="1" dirty="0" err="1">
                <a:solidFill>
                  <a:srgbClr val="000000"/>
                </a:solidFill>
                <a:sym typeface="Calibri" pitchFamily="34" charset="0"/>
              </a:rPr>
              <a:t>Sloc</a:t>
            </a:r>
            <a:r>
              <a:rPr lang="zh-CN" altLang="en-US" sz="2400" b="1" dirty="0">
                <a:solidFill>
                  <a:srgbClr val="000000"/>
                </a:solidFill>
                <a:sym typeface="Calibri" pitchFamily="34" charset="0"/>
              </a:rPr>
              <a:t>并不完全依赖于码</a:t>
            </a:r>
            <a:endParaRPr lang="zh-CN" alt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184478"/>
          </a:xfrm>
        </p:spPr>
        <p:txBody>
          <a:bodyPr/>
          <a:lstStyle/>
          <a:p>
            <a:pPr marL="342900" indent="-342900" algn="l">
              <a:lnSpc>
                <a:spcPct val="120000"/>
              </a:lnSpc>
              <a:spcBef>
                <a:spcPct val="0"/>
              </a:spcBef>
              <a:buFont typeface="Wingdings" pitchFamily="2" charset="2"/>
              <a:buChar char="v"/>
            </a:pPr>
            <a:r>
              <a:rPr lang="zh-CN" altLang="en-US" dirty="0" smtClean="0">
                <a:sym typeface="Calibri" pitchFamily="34" charset="0"/>
              </a:rPr>
              <a:t>一个关系模式不属于</a:t>
            </a:r>
            <a:r>
              <a:rPr lang="en-US" altLang="zh-CN" dirty="0" smtClean="0">
                <a:sym typeface="Calibri" pitchFamily="34" charset="0"/>
              </a:rPr>
              <a:t>2NF</a:t>
            </a:r>
            <a:r>
              <a:rPr lang="zh-CN" altLang="en-US" dirty="0" smtClean="0">
                <a:sym typeface="Calibri" pitchFamily="34" charset="0"/>
              </a:rPr>
              <a:t>，会产生以下问题：</a:t>
            </a:r>
            <a:endParaRPr lang="en-US" sz="3200"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插入异常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如果插入一个新学生，但该生未选课，即该生无</a:t>
            </a:r>
            <a:r>
              <a:rPr lang="en-US" altLang="zh-CN" dirty="0" err="1" smtClean="0">
                <a:sym typeface="Calibri" pitchFamily="34" charset="0"/>
              </a:rPr>
              <a:t>Cno</a:t>
            </a:r>
            <a:r>
              <a:rPr lang="zh-CN" altLang="en-US" dirty="0" smtClean="0">
                <a:sym typeface="Calibri" pitchFamily="34" charset="0"/>
              </a:rPr>
              <a:t>，由于插入元组时，必须给定码值，因此插入失败。</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删除异常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a:t>
            </a:r>
            <a:r>
              <a:rPr lang="en-US" altLang="zh-CN" dirty="0" smtClean="0">
                <a:sym typeface="Calibri" pitchFamily="34" charset="0"/>
              </a:rPr>
              <a:t>S4</a:t>
            </a:r>
            <a:r>
              <a:rPr lang="zh-CN" altLang="en-US" dirty="0" smtClean="0">
                <a:sym typeface="Calibri" pitchFamily="34" charset="0"/>
              </a:rPr>
              <a:t>只选了一门课</a:t>
            </a:r>
            <a:r>
              <a:rPr lang="en-US" altLang="zh-CN" dirty="0" smtClean="0">
                <a:sym typeface="Calibri" pitchFamily="34" charset="0"/>
              </a:rPr>
              <a:t>C3</a:t>
            </a:r>
            <a:r>
              <a:rPr lang="zh-CN" altLang="en-US" dirty="0" smtClean="0">
                <a:sym typeface="Calibri" pitchFamily="34" charset="0"/>
              </a:rPr>
              <a:t>，现在他不再选这门课，则删除</a:t>
            </a:r>
            <a:r>
              <a:rPr lang="en-US" altLang="zh-CN" dirty="0" smtClean="0">
                <a:sym typeface="Calibri" pitchFamily="34" charset="0"/>
              </a:rPr>
              <a:t>C3</a:t>
            </a:r>
            <a:r>
              <a:rPr lang="zh-CN" altLang="en-US" dirty="0" smtClean="0">
                <a:sym typeface="Calibri" pitchFamily="34" charset="0"/>
              </a:rPr>
              <a:t>后，整个元组的其他信息也被删除了。</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修改复杂</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如果一个学生选了多门课，则</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被存储了多次。如果该生转系，则需要修改所有相关的</a:t>
            </a:r>
            <a:r>
              <a:rPr lang="en-US" altLang="zh-CN" dirty="0" err="1" smtClean="0">
                <a:sym typeface="Calibri" pitchFamily="34" charset="0"/>
              </a:rPr>
              <a:t>Sdept</a:t>
            </a:r>
            <a:r>
              <a:rPr lang="zh-CN" altLang="en-US" dirty="0" smtClean="0">
                <a:sym typeface="Calibri" pitchFamily="34" charset="0"/>
              </a:rPr>
              <a:t>和</a:t>
            </a:r>
            <a:r>
              <a:rPr lang="en-US" altLang="zh-CN" dirty="0" err="1" smtClean="0">
                <a:sym typeface="Calibri" pitchFamily="34" charset="0"/>
              </a:rPr>
              <a:t>Sloc</a:t>
            </a:r>
            <a:r>
              <a:rPr lang="zh-CN" altLang="en-US" dirty="0" smtClean="0">
                <a:sym typeface="Calibri" pitchFamily="34" charset="0"/>
              </a:rPr>
              <a:t>，造成修改的复杂化。</a:t>
            </a: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itchFamily="2" charset="2"/>
              <a:buChar char="v"/>
            </a:pPr>
            <a:r>
              <a:rPr lang="zh-CN" altLang="en-US" dirty="0" smtClean="0">
                <a:sym typeface="Calibri" pitchFamily="34" charset="0"/>
              </a:rPr>
              <a:t>出现这种问题的原因</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例子中有两类非主属性：</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一类如</a:t>
            </a:r>
            <a:r>
              <a:rPr lang="en-US" altLang="zh-CN" dirty="0" smtClean="0">
                <a:sym typeface="Calibri" pitchFamily="34" charset="0"/>
              </a:rPr>
              <a:t>Grade</a:t>
            </a:r>
            <a:r>
              <a:rPr lang="zh-CN" altLang="en-US" dirty="0" smtClean="0">
                <a:sym typeface="Calibri" pitchFamily="34" charset="0"/>
              </a:rPr>
              <a:t>，它对码完全函数依赖</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另一类如</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，它们对码不是完全函数依赖</a:t>
            </a:r>
            <a:endParaRPr lang="en-US" dirty="0" smtClean="0">
              <a:sym typeface="Calibri" pitchFamily="34" charset="0"/>
            </a:endParaRPr>
          </a:p>
          <a:p>
            <a:pPr marL="342900" indent="-342900" algn="l">
              <a:lnSpc>
                <a:spcPct val="125000"/>
              </a:lnSpc>
              <a:buFont typeface="Wingdings" pitchFamily="2" charset="2"/>
              <a:buChar char="v"/>
            </a:pPr>
            <a:r>
              <a:rPr lang="zh-CN" altLang="en-US" dirty="0" smtClean="0">
                <a:sym typeface="Calibri" pitchFamily="34" charset="0"/>
              </a:rPr>
              <a:t>解决方法：</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用投影分解把关系模式</a:t>
            </a:r>
            <a:r>
              <a:rPr lang="en-US" altLang="zh-CN" dirty="0" smtClean="0">
                <a:sym typeface="Calibri" pitchFamily="34" charset="0"/>
              </a:rPr>
              <a:t>S-L-C</a:t>
            </a:r>
            <a:r>
              <a:rPr lang="zh-CN" altLang="en-US" dirty="0" smtClean="0">
                <a:sym typeface="Calibri" pitchFamily="34" charset="0"/>
              </a:rPr>
              <a:t>分解成两个关系模式</a:t>
            </a:r>
            <a:endParaRPr 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S-L(</a:t>
            </a:r>
            <a:r>
              <a:rPr lang="en-US" altLang="zh-CN" dirty="0" err="1" smtClean="0">
                <a:sym typeface="Calibri" pitchFamily="34" charset="0"/>
              </a:rPr>
              <a:t>Sno,Sdept,Sloc</a:t>
            </a:r>
            <a:r>
              <a:rPr lang="en-US" altLang="zh-CN" dirty="0" smtClean="0">
                <a:sym typeface="Calibri" pitchFamily="34" charset="0"/>
              </a:rPr>
              <a: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itchFamily="2" charset="2"/>
              <a:buChar char="n"/>
            </a:pPr>
            <a:r>
              <a:rPr lang="en-US" altLang="zh-CN" sz="2400" dirty="0" smtClean="0">
                <a:sym typeface="Calibri" pitchFamily="34" charset="0"/>
              </a:rPr>
              <a:t>SC</a:t>
            </a:r>
            <a:r>
              <a:rPr lang="zh-CN" altLang="en-US" sz="2400" dirty="0" smtClean="0">
                <a:sym typeface="Calibri" pitchFamily="34" charset="0"/>
              </a:rPr>
              <a:t>的码为</a:t>
            </a: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),SL</a:t>
            </a:r>
            <a:r>
              <a:rPr lang="zh-CN" altLang="en-US" sz="2400" dirty="0" smtClean="0">
                <a:sym typeface="Calibri" pitchFamily="34" charset="0"/>
              </a:rPr>
              <a:t>的码为</a:t>
            </a:r>
            <a:r>
              <a:rPr lang="en-US" altLang="zh-CN" sz="2400" dirty="0" err="1" smtClean="0">
                <a:sym typeface="Calibri" pitchFamily="34" charset="0"/>
              </a:rPr>
              <a:t>Sno</a:t>
            </a:r>
            <a:r>
              <a:rPr lang="zh-CN" altLang="en-US" sz="2400" dirty="0" smtClean="0">
                <a:sym typeface="Calibri" pitchFamily="34" charset="0"/>
              </a:rPr>
              <a:t>，这样使得非主属性对码都是完全函数依赖了</a:t>
            </a:r>
            <a:endParaRPr lang="zh-CN" altLang="en-US" sz="2400" dirty="0" smtClean="0"/>
          </a:p>
          <a:p>
            <a:pPr marL="342900" indent="-342900" algn="l">
              <a:buFont typeface="Wingdings" pitchFamily="2" charset="2"/>
              <a:buChar char="v"/>
            </a:pPr>
            <a:endParaRPr lang="zh-CN" altLang="en-US" dirty="0" smtClean="0"/>
          </a:p>
        </p:txBody>
      </p:sp>
      <p:grpSp>
        <p:nvGrpSpPr>
          <p:cNvPr id="48132" name="Group 4"/>
          <p:cNvGrpSpPr>
            <a:grpSpLocks/>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headE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headE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headE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6.4 SC</a:t>
            </a:r>
            <a:r>
              <a:rPr lang="zh-CN" altLang="en-US" sz="2000" b="1" dirty="0">
                <a:solidFill>
                  <a:srgbClr val="000000"/>
                </a:solidFill>
                <a:sym typeface="Arial" pitchFamily="34" charset="0"/>
              </a:rPr>
              <a:t>中的函数依赖</a:t>
            </a:r>
          </a:p>
        </p:txBody>
      </p:sp>
      <p:sp>
        <p:nvSpPr>
          <p:cNvPr id="48140" name="TextBox 30"/>
          <p:cNvSpPr>
            <a:spLocks noChangeArrowheads="1"/>
          </p:cNvSpPr>
          <p:nvPr/>
        </p:nvSpPr>
        <p:spPr bwMode="auto">
          <a:xfrm>
            <a:off x="5092700" y="4292600"/>
            <a:ext cx="2792413"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6.5 S-L</a:t>
            </a:r>
            <a:r>
              <a:rPr lang="zh-CN" altLang="en-US" sz="2000" b="1" dirty="0">
                <a:solidFill>
                  <a:srgbClr val="000000"/>
                </a:solidFill>
                <a:sym typeface="Arial" pitchFamily="34" charset="0"/>
              </a:rPr>
              <a:t>中的函数依赖</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6.2.5  3NF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itchFamily="34" charset="-122"/>
              </a:rPr>
              <a:t> 6.2.</a:t>
            </a:r>
            <a:r>
              <a:rPr lang="zh-CN" altLang="en-US" sz="3600" dirty="0" smtClean="0">
                <a:sym typeface="微软雅黑" pitchFamily="34" charset="-122"/>
              </a:rPr>
              <a:t>5</a:t>
            </a:r>
            <a:r>
              <a:rPr lang="en-US" altLang="zh-CN" sz="3600" dirty="0" smtClean="0">
                <a:sym typeface="微软雅黑"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itchFamily="2" charset="2"/>
              <a:buChar char="v"/>
            </a:pPr>
            <a:r>
              <a:rPr lang="zh-CN" altLang="en-US" dirty="0" smtClean="0">
                <a:sym typeface="宋体" pitchFamily="2" charset="-122"/>
              </a:rPr>
              <a:t>定义</a:t>
            </a:r>
            <a:r>
              <a:rPr lang="en-US" altLang="zh-CN" dirty="0" smtClean="0">
                <a:sym typeface="宋体" pitchFamily="2" charset="-122"/>
              </a:rPr>
              <a:t>6.7  </a:t>
            </a:r>
            <a:r>
              <a:rPr lang="zh-CN" altLang="en-US" dirty="0" smtClean="0">
                <a:sym typeface="宋体" pitchFamily="2" charset="-122"/>
              </a:rPr>
              <a:t>设关系模式</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&gt;∈1NF,</a:t>
            </a:r>
            <a:r>
              <a:rPr lang="zh-CN" altLang="en-US" dirty="0" smtClean="0">
                <a:sym typeface="宋体" pitchFamily="2" charset="-122"/>
              </a:rPr>
              <a:t>若</a:t>
            </a:r>
            <a:r>
              <a:rPr lang="en-US" altLang="zh-CN" i="1" dirty="0" smtClean="0">
                <a:sym typeface="宋体" pitchFamily="2" charset="-122"/>
              </a:rPr>
              <a:t>R</a:t>
            </a:r>
            <a:r>
              <a:rPr lang="zh-CN" altLang="en-US" dirty="0" smtClean="0">
                <a:sym typeface="宋体" pitchFamily="2" charset="-122"/>
              </a:rPr>
              <a:t>中不存在这样的码</a:t>
            </a:r>
            <a:r>
              <a:rPr lang="en-US" altLang="zh-CN" i="1" dirty="0" smtClean="0">
                <a:sym typeface="宋体" pitchFamily="2" charset="-122"/>
              </a:rPr>
              <a:t>X</a:t>
            </a:r>
            <a:r>
              <a:rPr lang="zh-CN" altLang="en-US" dirty="0" smtClean="0">
                <a:sym typeface="宋体" pitchFamily="2" charset="-122"/>
              </a:rPr>
              <a:t>、属性组</a:t>
            </a:r>
            <a:r>
              <a:rPr lang="en-US" altLang="zh-CN" i="1" dirty="0" smtClean="0">
                <a:sym typeface="宋体" pitchFamily="2" charset="-122"/>
              </a:rPr>
              <a:t>Y</a:t>
            </a:r>
            <a:r>
              <a:rPr lang="zh-CN" altLang="en-US" dirty="0" smtClean="0">
                <a:sym typeface="宋体" pitchFamily="2" charset="-122"/>
              </a:rPr>
              <a:t>及非主属性</a:t>
            </a:r>
            <a:r>
              <a:rPr lang="en-US" altLang="zh-CN" i="1" dirty="0" smtClean="0">
                <a:sym typeface="宋体" pitchFamily="2" charset="-122"/>
              </a:rPr>
              <a:t>Z</a:t>
            </a:r>
            <a:r>
              <a:rPr lang="zh-CN" altLang="en-US" dirty="0" smtClean="0">
                <a:sym typeface="宋体" pitchFamily="2" charset="-122"/>
              </a:rPr>
              <a:t>（</a:t>
            </a:r>
            <a:r>
              <a:rPr lang="en-US" altLang="zh-CN" i="1" dirty="0" smtClean="0">
                <a:sym typeface="宋体" pitchFamily="2" charset="-122"/>
              </a:rPr>
              <a:t>Z</a:t>
            </a:r>
            <a:r>
              <a:rPr lang="en-US" altLang="zh-CN" dirty="0" smtClean="0">
                <a:sym typeface="宋体" pitchFamily="2" charset="-122"/>
              </a:rPr>
              <a:t> ⊇ </a:t>
            </a:r>
            <a:r>
              <a:rPr lang="en-US" altLang="zh-CN" i="1" dirty="0" smtClean="0">
                <a:sym typeface="宋体" pitchFamily="2" charset="-122"/>
              </a:rPr>
              <a:t>Y</a:t>
            </a:r>
            <a:r>
              <a:rPr lang="zh-CN" altLang="en-US" dirty="0" smtClean="0">
                <a:sym typeface="宋体" pitchFamily="2" charset="-122"/>
              </a:rPr>
              <a:t>）</a:t>
            </a:r>
            <a:r>
              <a:rPr lang="en-US" altLang="zh-CN" dirty="0" smtClean="0">
                <a:sym typeface="宋体" pitchFamily="2" charset="-122"/>
              </a:rPr>
              <a:t>, </a:t>
            </a:r>
            <a:r>
              <a:rPr lang="zh-CN" altLang="en-US" dirty="0" smtClean="0">
                <a:sym typeface="宋体" pitchFamily="2" charset="-122"/>
              </a:rPr>
              <a:t>使得</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a:t>
            </a:r>
            <a:r>
              <a:rPr lang="en-US" altLang="zh-CN" i="1" dirty="0" smtClean="0">
                <a:sym typeface="宋体" pitchFamily="2" charset="-122"/>
              </a:rPr>
              <a:t>Y</a:t>
            </a:r>
            <a:r>
              <a:rPr lang="en-US" altLang="zh-CN" dirty="0" smtClean="0">
                <a:sym typeface="宋体" pitchFamily="2" charset="-122"/>
              </a:rPr>
              <a:t>→</a:t>
            </a:r>
            <a:r>
              <a:rPr lang="en-US" altLang="zh-CN" i="1" dirty="0" smtClean="0">
                <a:sym typeface="宋体" pitchFamily="2" charset="-122"/>
              </a:rPr>
              <a:t>Z</a:t>
            </a:r>
            <a:r>
              <a:rPr lang="zh-CN" altLang="en-US" dirty="0" smtClean="0">
                <a:sym typeface="宋体" pitchFamily="2" charset="-122"/>
              </a:rPr>
              <a:t>成立，</a:t>
            </a:r>
            <a:r>
              <a:rPr lang="en-US" altLang="zh-CN" i="1" dirty="0" smtClean="0">
                <a:sym typeface="宋体" pitchFamily="2" charset="-122"/>
              </a:rPr>
              <a:t>Y</a:t>
            </a:r>
            <a:r>
              <a:rPr lang="en-US" altLang="zh-CN" dirty="0" smtClean="0">
                <a:sym typeface="宋体" pitchFamily="2" charset="-122"/>
              </a:rPr>
              <a:t> ↛ </a:t>
            </a:r>
            <a:r>
              <a:rPr lang="en-US" altLang="zh-CN" i="1" dirty="0" smtClean="0">
                <a:sym typeface="宋体" pitchFamily="2" charset="-122"/>
              </a:rPr>
              <a:t>X</a:t>
            </a:r>
            <a:r>
              <a:rPr lang="zh-CN" altLang="en-US" dirty="0" smtClean="0">
                <a:sym typeface="宋体" pitchFamily="2" charset="-122"/>
              </a:rPr>
              <a:t>不成立，则称</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 ∈ 3NF</a:t>
            </a:r>
            <a:r>
              <a:rPr lang="zh-CN" altLang="en-US" dirty="0" smtClean="0">
                <a:sym typeface="宋体" pitchFamily="2" charset="-122"/>
              </a:rPr>
              <a:t>。</a:t>
            </a:r>
          </a:p>
          <a:p>
            <a:pPr marL="800100" lvl="1" indent="-342900" algn="l">
              <a:lnSpc>
                <a:spcPct val="125000"/>
              </a:lnSpc>
              <a:buFont typeface="Wingdings" pitchFamily="2" charset="2"/>
              <a:buChar char="n"/>
            </a:pPr>
            <a:r>
              <a:rPr lang="en-US" altLang="zh-CN" dirty="0" smtClean="0">
                <a:sym typeface="Calibri" pitchFamily="34" charset="0"/>
              </a:rPr>
              <a:t>SC</a:t>
            </a:r>
            <a:r>
              <a:rPr lang="zh-CN" altLang="en-US" dirty="0" smtClean="0">
                <a:sym typeface="Calibri" pitchFamily="34" charset="0"/>
              </a:rPr>
              <a:t>没有传递依赖，因此</a:t>
            </a:r>
            <a:r>
              <a:rPr lang="en-US" altLang="zh-CN" dirty="0" smtClean="0">
                <a:sym typeface="Calibri" pitchFamily="34" charset="0"/>
              </a:rPr>
              <a:t>SC ∈ 3NF</a:t>
            </a:r>
            <a:endParaRPr lang="zh-CN" altLang="en-US" dirty="0" smtClean="0">
              <a:sym typeface="Calibri" pitchFamily="34" charset="0"/>
            </a:endParaRPr>
          </a:p>
          <a:p>
            <a:pPr marL="800100" lvl="1" indent="-342900" algn="l">
              <a:lnSpc>
                <a:spcPct val="125000"/>
              </a:lnSpc>
              <a:buFont typeface="Wingdings" pitchFamily="2" charset="2"/>
              <a:buChar char="n"/>
            </a:pPr>
            <a:r>
              <a:rPr lang="en-US" altLang="zh-CN" dirty="0" smtClean="0">
                <a:sym typeface="Calibri" pitchFamily="34" charset="0"/>
              </a:rPr>
              <a:t>S-L</a:t>
            </a:r>
            <a:r>
              <a:rPr lang="zh-CN" altLang="en-US" dirty="0" smtClean="0">
                <a:sym typeface="Calibri" pitchFamily="34" charset="0"/>
              </a:rPr>
              <a:t>中</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smtClean="0">
                <a:sym typeface="宋体" pitchFamily="2" charset="-122"/>
              </a:rPr>
              <a:t>↛ </a:t>
            </a:r>
            <a:r>
              <a:rPr lang="en-US" altLang="zh-CN" dirty="0" err="1" smtClean="0">
                <a:sym typeface="宋体" pitchFamily="2" charset="-122"/>
              </a:rPr>
              <a:t>Sno</a:t>
            </a:r>
            <a:r>
              <a:rPr lang="en-US" altLang="zh-CN" dirty="0" smtClean="0">
                <a:sym typeface="Calibri" pitchFamily="34" charset="0"/>
              </a:rPr>
              <a:t>), </a:t>
            </a:r>
            <a:r>
              <a:rPr lang="en-US" altLang="zh-CN" dirty="0" err="1" smtClean="0">
                <a:sym typeface="Calibri" pitchFamily="34" charset="0"/>
              </a:rPr>
              <a:t>Sdept→Sloc</a:t>
            </a:r>
            <a:r>
              <a:rPr lang="zh-CN" altLang="en-US" dirty="0" smtClean="0">
                <a:sym typeface="Calibri" pitchFamily="34" charset="0"/>
              </a:rPr>
              <a:t>，可得</a:t>
            </a:r>
            <a:r>
              <a:rPr lang="en-US" altLang="zh-CN" dirty="0" err="1" smtClean="0">
                <a:sym typeface="Calibri" pitchFamily="34" charset="0"/>
              </a:rPr>
              <a:t>Sno</a:t>
            </a:r>
            <a:r>
              <a:rPr lang="en-US" altLang="zh-CN" dirty="0" smtClean="0">
                <a:sym typeface="Calibri" pitchFamily="34" charset="0"/>
              </a:rPr>
              <a:t>  →  </a:t>
            </a:r>
            <a:r>
              <a:rPr lang="en-US" altLang="zh-CN" dirty="0" err="1" smtClean="0">
                <a:sym typeface="Calibri" pitchFamily="34" charset="0"/>
              </a:rPr>
              <a:t>Sloc</a:t>
            </a:r>
            <a:r>
              <a:rPr lang="zh-CN" altLang="en-US" dirty="0" smtClean="0">
                <a:sym typeface="Calibri" pitchFamily="34" charset="0"/>
              </a:rPr>
              <a:t>。</a:t>
            </a:r>
            <a:endParaRPr lang="en-US" dirty="0" smtClean="0">
              <a:sym typeface="Calibri" pitchFamily="34" charset="0"/>
            </a:endParaRPr>
          </a:p>
          <a:p>
            <a:pPr marL="800100" lvl="1" indent="-342900" algn="l">
              <a:lnSpc>
                <a:spcPct val="125000"/>
              </a:lnSpc>
              <a:buFont typeface="Wingdings" pitchFamily="2" charset="2"/>
              <a:buChar char="n"/>
            </a:pPr>
            <a:r>
              <a:rPr lang="zh-CN" altLang="en-US" dirty="0" smtClean="0">
                <a:sym typeface="Calibri" pitchFamily="34" charset="0"/>
              </a:rPr>
              <a:t>解决的办法是将</a:t>
            </a:r>
            <a:r>
              <a:rPr lang="en-US" altLang="zh-CN" dirty="0" smtClean="0">
                <a:sym typeface="Calibri" pitchFamily="34" charset="0"/>
              </a:rPr>
              <a:t>S-L</a:t>
            </a:r>
            <a:r>
              <a:rPr lang="zh-CN" altLang="en-US" dirty="0" smtClean="0">
                <a:sym typeface="Calibri" pitchFamily="34" charset="0"/>
              </a:rPr>
              <a:t>分解成</a:t>
            </a:r>
          </a:p>
          <a:p>
            <a:pPr marL="1143000" lvl="2" indent="-228600" algn="l">
              <a:lnSpc>
                <a:spcPct val="125000"/>
              </a:lnSpc>
              <a:buSzPct val="87000"/>
              <a:buFont typeface="Wingdings" pitchFamily="2" charset="2"/>
              <a:buChar char="l"/>
            </a:pPr>
            <a:r>
              <a:rPr lang="en-US" altLang="zh-CN" dirty="0" smtClean="0">
                <a:sym typeface="Calibri" pitchFamily="34" charset="0"/>
              </a:rPr>
              <a:t>S-D(</a:t>
            </a:r>
            <a:r>
              <a:rPr lang="en-US" altLang="zh-CN" dirty="0" err="1" smtClean="0">
                <a:sym typeface="Calibri" pitchFamily="34" charset="0"/>
              </a:rPr>
              <a:t>Sno</a:t>
            </a:r>
            <a:r>
              <a:rPr lang="zh-CN" altLang="en-US" dirty="0" smtClean="0">
                <a:sym typeface="Calibri" pitchFamily="34" charset="0"/>
              </a:rPr>
              <a:t>,</a:t>
            </a:r>
            <a:r>
              <a:rPr lang="en-US" altLang="zh-CN" dirty="0" err="1" smtClean="0">
                <a:sym typeface="Calibri" pitchFamily="34" charset="0"/>
              </a:rPr>
              <a:t>Sdept</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D-L(</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headEnd/>
            <a:tailE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headEnd/>
            <a:tailEnd/>
          </a:ln>
        </p:spPr>
        <p:txBody>
          <a:bodyPr wrap="none">
            <a:spAutoFit/>
          </a:bodyPr>
          <a:lstStyle/>
          <a:p>
            <a:r>
              <a:rPr lang="zh-CN" altLang="en-US" sz="1600" b="1">
                <a:solidFill>
                  <a:srgbClr val="000000"/>
                </a:solidFill>
                <a:sym typeface="Arial" pitchFamily="34" charset="0"/>
              </a:rPr>
              <a:t>传递</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6.2.6  BCNF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关系模式由五部分组成，是一个五元组：</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R(U, D, DOM, F)</a:t>
            </a:r>
            <a:endParaRPr lang="zh-CN" altLang="en-US"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关系名</a:t>
            </a:r>
            <a:r>
              <a:rPr lang="en-US" altLang="zh-CN" dirty="0" smtClean="0">
                <a:sym typeface="Calibri" pitchFamily="34" charset="0"/>
              </a:rPr>
              <a:t>R</a:t>
            </a:r>
            <a:r>
              <a:rPr lang="zh-CN" altLang="en-US" dirty="0" smtClean="0">
                <a:sym typeface="Calibri" pitchFamily="34" charset="0"/>
              </a:rPr>
              <a:t>是符号化的元组语义</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U</a:t>
            </a:r>
            <a:r>
              <a:rPr lang="zh-CN" altLang="en-US" dirty="0" smtClean="0">
                <a:sym typeface="Calibri" pitchFamily="34" charset="0"/>
              </a:rPr>
              <a:t>为一组属性</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中的属性所来自的域</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DOM</a:t>
            </a:r>
            <a:r>
              <a:rPr lang="zh-CN" altLang="en-US" dirty="0" smtClean="0">
                <a:sym typeface="Calibri" pitchFamily="34" charset="0"/>
              </a:rPr>
              <a:t>为属性到域的映射</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F</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上的一组数据依赖</a:t>
            </a:r>
            <a:endParaRPr 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itchFamily="34" charset="-122"/>
              </a:rPr>
              <a:t> 6.2.6</a:t>
            </a:r>
            <a:r>
              <a:rPr lang="zh-CN" altLang="en-US" sz="3600" dirty="0" smtClean="0">
                <a:sym typeface="微软雅黑" pitchFamily="34" charset="-122"/>
              </a:rPr>
              <a:t> </a:t>
            </a:r>
            <a:r>
              <a:rPr lang="en-US" altLang="zh-CN" sz="3600" dirty="0" smtClean="0">
                <a:sym typeface="微软雅黑"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a:t>
            </a:r>
            <a:r>
              <a:rPr lang="en-US" altLang="zh-CN" dirty="0" smtClean="0">
                <a:sym typeface="Calibri" pitchFamily="34" charset="0"/>
              </a:rPr>
              <a:t>Boyce </a:t>
            </a:r>
            <a:r>
              <a:rPr lang="en-US" altLang="zh-CN" dirty="0" err="1" smtClean="0">
                <a:sym typeface="Calibri" pitchFamily="34" charset="0"/>
              </a:rPr>
              <a:t>Codd</a:t>
            </a:r>
            <a:r>
              <a:rPr lang="en-US" altLang="zh-CN" dirty="0" smtClean="0">
                <a:sym typeface="Calibri" pitchFamily="34" charset="0"/>
              </a:rPr>
              <a:t> Normal Form</a:t>
            </a:r>
            <a:r>
              <a:rPr lang="zh-CN" altLang="en-US" dirty="0" smtClean="0">
                <a:sym typeface="Calibri" pitchFamily="34" charset="0"/>
              </a:rPr>
              <a:t>）由</a:t>
            </a:r>
            <a:r>
              <a:rPr lang="en-US" altLang="zh-CN" dirty="0" smtClean="0">
                <a:sym typeface="Calibri" pitchFamily="34" charset="0"/>
              </a:rPr>
              <a:t>Boyce</a:t>
            </a:r>
            <a:r>
              <a:rPr lang="zh-CN" altLang="en-US" dirty="0" smtClean="0">
                <a:sym typeface="Calibri" pitchFamily="34" charset="0"/>
              </a:rPr>
              <a:t>和</a:t>
            </a:r>
            <a:r>
              <a:rPr lang="en-US" altLang="zh-CN" dirty="0" err="1" smtClean="0">
                <a:sym typeface="Calibri" pitchFamily="34" charset="0"/>
              </a:rPr>
              <a:t>Codd</a:t>
            </a:r>
            <a:r>
              <a:rPr lang="zh-CN" altLang="en-US" dirty="0" smtClean="0">
                <a:sym typeface="Calibri" pitchFamily="34" charset="0"/>
              </a:rPr>
              <a:t>提出，比</a:t>
            </a:r>
            <a:r>
              <a:rPr lang="en-US" altLang="zh-CN" dirty="0" smtClean="0">
                <a:sym typeface="Calibri" pitchFamily="34" charset="0"/>
              </a:rPr>
              <a:t>3NF</a:t>
            </a:r>
            <a:r>
              <a:rPr lang="zh-CN" altLang="en-US" dirty="0" smtClean="0">
                <a:sym typeface="Calibri" pitchFamily="34" charset="0"/>
              </a:rPr>
              <a:t>更进了一步。通常认为</a:t>
            </a:r>
            <a:r>
              <a:rPr lang="en-US" altLang="zh-CN" dirty="0" smtClean="0">
                <a:sym typeface="Calibri" pitchFamily="34" charset="0"/>
              </a:rPr>
              <a:t>BCNF</a:t>
            </a:r>
            <a:r>
              <a:rPr lang="zh-CN" altLang="en-US" dirty="0" smtClean="0">
                <a:sym typeface="Calibri" pitchFamily="34" charset="0"/>
              </a:rPr>
              <a:t>是修正的第三范式，有时也称为扩充的第三范式。</a:t>
            </a:r>
          </a:p>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6.8  </a:t>
            </a:r>
            <a:r>
              <a:rPr lang="zh-CN" altLang="en-US" dirty="0" smtClean="0">
                <a:sym typeface="Calibri" pitchFamily="34" charset="0"/>
              </a:rPr>
              <a:t>设关系模式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且</a:t>
            </a:r>
            <a:r>
              <a:rPr lang="en-US" altLang="zh-CN" i="1" dirty="0" smtClean="0">
                <a:sym typeface="Calibri"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&gt;∈BCNF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换言之，在关系模式</a:t>
            </a:r>
            <a:r>
              <a:rPr lang="en-US" altLang="zh-CN" dirty="0" smtClean="0">
                <a:sym typeface="Calibri" pitchFamily="34" charset="0"/>
              </a:rPr>
              <a:t>R&lt;U,F&gt;</a:t>
            </a:r>
            <a:r>
              <a:rPr lang="zh-CN" altLang="en-US" dirty="0" smtClean="0">
                <a:sym typeface="Calibri" pitchFamily="34" charset="0"/>
              </a:rPr>
              <a:t>中，如果每一个决定属性集都包含候选码，则</a:t>
            </a:r>
            <a:r>
              <a:rPr lang="en-US" altLang="zh-CN" dirty="0" smtClean="0">
                <a:sym typeface="Calibri" pitchFamily="34" charset="0"/>
              </a:rPr>
              <a:t>R∈BCNF</a:t>
            </a:r>
            <a:r>
              <a:rPr lang="zh-CN" altLang="en-US" dirty="0" smtClean="0">
                <a:sym typeface="Calibri" pitchFamily="34" charset="0"/>
              </a:rPr>
              <a:t>。</a:t>
            </a:r>
            <a:endParaRPr lang="zh-CN" altLang="en-US" dirty="0" smtClean="0"/>
          </a:p>
        </p:txBody>
      </p:sp>
      <p:sp>
        <p:nvSpPr>
          <p:cNvPr id="52230" name="直接连接符 5"/>
          <p:cNvSpPr>
            <a:spLocks noChangeShapeType="1"/>
          </p:cNvSpPr>
          <p:nvPr/>
        </p:nvSpPr>
        <p:spPr bwMode="auto">
          <a:xfrm flipH="1">
            <a:off x="971600" y="3717032"/>
            <a:ext cx="71438" cy="288925"/>
          </a:xfrm>
          <a:prstGeom prst="line">
            <a:avLst/>
          </a:prstGeom>
          <a:noFill/>
          <a:ln w="25400">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的关系模式所具有的性质</a:t>
            </a:r>
          </a:p>
          <a:p>
            <a:pPr marL="742950" lvl="1" indent="-285750" algn="just">
              <a:lnSpc>
                <a:spcPct val="120000"/>
              </a:lnSpc>
              <a:buFont typeface="Wingdings" pitchFamily="2" charset="2"/>
              <a:buChar char="n"/>
            </a:pPr>
            <a:r>
              <a:rPr lang="zh-CN" altLang="en-US" dirty="0" smtClean="0">
                <a:sym typeface="Calibri" pitchFamily="34" charset="0"/>
              </a:rPr>
              <a:t>所有非主属性都完全函数依赖于每个候选码</a:t>
            </a:r>
          </a:p>
          <a:p>
            <a:pPr marL="742950" lvl="1" indent="-285750" algn="just">
              <a:lnSpc>
                <a:spcPct val="120000"/>
              </a:lnSpc>
              <a:buFont typeface="Wingdings" pitchFamily="2" charset="2"/>
              <a:buChar char="n"/>
            </a:pPr>
            <a:r>
              <a:rPr lang="zh-CN" altLang="en-US" dirty="0" smtClean="0">
                <a:sym typeface="Calibri" pitchFamily="34" charset="0"/>
              </a:rPr>
              <a:t>所有主属性都完全函数依赖于每个不包含它的候选码</a:t>
            </a:r>
          </a:p>
          <a:p>
            <a:pPr marL="742950" lvl="1" indent="-285750" algn="just">
              <a:lnSpc>
                <a:spcPct val="120000"/>
              </a:lnSpc>
              <a:buFont typeface="Wingdings" pitchFamily="2" charset="2"/>
              <a:buChar char="n"/>
            </a:pPr>
            <a:r>
              <a:rPr lang="zh-CN" altLang="en-US" dirty="0" smtClean="0">
                <a:sym typeface="Calibri" pitchFamily="34" charset="0"/>
              </a:rPr>
              <a:t>没有任何属性完全函数依赖于非码的任何一组属性</a:t>
            </a:r>
          </a:p>
          <a:p>
            <a:pPr marL="342900" indent="-342900" algn="just">
              <a:lnSpc>
                <a:spcPct val="120000"/>
              </a:lnSpc>
              <a:buFont typeface="Wingdings" pitchFamily="2" charset="2"/>
              <a:buChar char="v"/>
            </a:pPr>
            <a:r>
              <a:rPr lang="zh-CN" altLang="en-US" dirty="0" smtClean="0">
                <a:sym typeface="Calibri" pitchFamily="34" charset="0"/>
              </a:rPr>
              <a:t>如果一个关系数据库中的所有关系模式都属于</a:t>
            </a:r>
            <a:r>
              <a:rPr lang="en-US" altLang="zh-CN" dirty="0" smtClean="0">
                <a:sym typeface="Calibri" pitchFamily="34" charset="0"/>
              </a:rPr>
              <a:t>BCNF</a:t>
            </a:r>
            <a:r>
              <a:rPr lang="zh-CN" altLang="en-US" dirty="0" smtClean="0">
                <a:sym typeface="Calibri" pitchFamily="34" charset="0"/>
              </a:rPr>
              <a:t>，那么在函数依赖范畴内，它已实现了模式的彻底分解，达到了最高的规范化程度，消除了插入异常和删除异常。</a:t>
            </a:r>
            <a:endParaRPr lang="zh-CN" altLang="en-US"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p>
          <a:p>
            <a:pPr marL="800100" lvl="1" indent="-342900" algn="just">
              <a:lnSpc>
                <a:spcPct val="150000"/>
              </a:lnSpc>
              <a:buFont typeface="Wingdings"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p>
          <a:p>
            <a:pPr marL="342900" indent="-342900" algn="just">
              <a:lnSpc>
                <a:spcPct val="150000"/>
              </a:lnSpc>
              <a:buFont typeface="Wingdings" pitchFamily="2" charset="2"/>
              <a:buChar char="v"/>
            </a:pPr>
            <a:endParaRPr lang="zh-CN" altLang="en-US" dirty="0" smtClean="0"/>
          </a:p>
          <a:p>
            <a:pPr marL="342900" indent="-342900" algn="just">
              <a:lnSpc>
                <a:spcPct val="150000"/>
              </a:lnSpc>
              <a:buFont typeface="Wingdings"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headEnd/>
            <a:tailEnd/>
          </a:ln>
        </p:spPr>
        <p:txBody>
          <a:bodyPr anchor="ctr"/>
          <a:lstStyle/>
          <a:p>
            <a:pPr algn="ctr">
              <a:buFontTx/>
              <a:buNone/>
            </a:pPr>
            <a:r>
              <a:rPr lang="en-US" altLang="zh-CN" sz="3600" b="1" dirty="0" smtClean="0">
                <a:solidFill>
                  <a:schemeClr val="bg1"/>
                </a:solidFill>
                <a:sym typeface="微软雅黑" pitchFamily="34" charset="-122"/>
              </a:rPr>
              <a:t>BCNF</a:t>
            </a:r>
            <a:r>
              <a:rPr lang="zh-CN" altLang="en-US" sz="3600" b="1" dirty="0" smtClean="0">
                <a:solidFill>
                  <a:schemeClr val="bg1"/>
                </a:solidFill>
                <a:sym typeface="微软雅黑" pitchFamily="34" charset="-122"/>
              </a:rPr>
              <a:t>（</a:t>
            </a:r>
            <a:r>
              <a:rPr lang="zh-CN" altLang="en-US" sz="3600" b="1" dirty="0">
                <a:solidFill>
                  <a:schemeClr val="bg1"/>
                </a:solidFill>
                <a:sym typeface="微软雅黑" pitchFamily="34" charset="-122"/>
              </a:rPr>
              <a:t>续）</a:t>
            </a:r>
            <a:endParaRPr lang="zh-CN" altLang="en-US" sz="3600" b="1" dirty="0">
              <a:solidFill>
                <a:schemeClr val="bg1"/>
              </a:solidFill>
              <a:sym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p>
          <a:p>
            <a:pPr lvl="1" algn="l">
              <a:lnSpc>
                <a:spcPct val="110000"/>
              </a:lnSpc>
              <a:buFont typeface="Wingdings"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p>
          <a:p>
            <a:pPr algn="l">
              <a:buFont typeface="Wingdings"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p>
          <a:p>
            <a:pPr lvl="1" algn="l">
              <a:spcBef>
                <a:spcPts val="0"/>
              </a:spcBef>
              <a:buFont typeface="Wingdings"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p>
          <a:p>
            <a:pPr lvl="1" algn="l">
              <a:spcBef>
                <a:spcPts val="0"/>
              </a:spcBef>
            </a:pPr>
            <a:r>
              <a:rPr lang="en-US" altLang="zh-CN" dirty="0" smtClean="0"/>
              <a:t>     </a:t>
            </a:r>
            <a:r>
              <a:rPr lang="zh-CN" altLang="en-US" dirty="0" smtClean="0"/>
              <a:t>关系。</a:t>
            </a:r>
          </a:p>
          <a:p>
            <a:pPr algn="l">
              <a:buFont typeface="Wingdings" pitchFamily="2" charset="2"/>
              <a:buChar char="v"/>
            </a:pPr>
            <a:endParaRPr lang="zh-CN" altLang="en-US" dirty="0" smtClean="0"/>
          </a:p>
        </p:txBody>
      </p:sp>
      <p:pic>
        <p:nvPicPr>
          <p:cNvPr id="57348" name="图片 3" descr="66"/>
          <p:cNvPicPr>
            <a:picLocks noChangeArrowheads="1"/>
          </p:cNvPicPr>
          <p:nvPr/>
        </p:nvPicPr>
        <p:blipFill>
          <a:blip r:embed="rId2"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t>对于不是</a:t>
            </a:r>
            <a:r>
              <a:rPr lang="en-US" altLang="zh-CN" dirty="0" smtClean="0"/>
              <a:t>BCNF</a:t>
            </a:r>
            <a:r>
              <a:rPr lang="zh-CN" altLang="en-US" dirty="0" smtClean="0"/>
              <a:t>的关系模式，仍然存在不合适的地方。</a:t>
            </a:r>
            <a:endParaRPr lang="en-US" altLang="zh-CN" dirty="0" smtClean="0"/>
          </a:p>
          <a:p>
            <a:pPr marL="342900" indent="-342900" algn="l">
              <a:lnSpc>
                <a:spcPct val="120000"/>
              </a:lnSpc>
              <a:buFont typeface="Wingdings" pitchFamily="2" charset="2"/>
              <a:buChar char="v"/>
            </a:pPr>
            <a:r>
              <a:rPr lang="zh-CN" altLang="en-US" dirty="0" smtClean="0"/>
              <a:t>非</a:t>
            </a:r>
            <a:r>
              <a:rPr lang="en-US" altLang="zh-CN" dirty="0" smtClean="0"/>
              <a:t>BCNF</a:t>
            </a:r>
            <a:r>
              <a:rPr lang="zh-CN" altLang="en-US" dirty="0" smtClean="0"/>
              <a:t>的关系模式也可以通过分解成为</a:t>
            </a:r>
            <a:r>
              <a:rPr lang="en-US" altLang="zh-CN" dirty="0" smtClean="0"/>
              <a:t>BCNF</a:t>
            </a:r>
            <a:r>
              <a:rPr lang="zh-CN" altLang="en-US" dirty="0" smtClean="0"/>
              <a:t>。例如</a:t>
            </a:r>
            <a:r>
              <a:rPr lang="en-US" altLang="zh-CN" dirty="0" smtClean="0"/>
              <a:t>STJ</a:t>
            </a:r>
            <a:r>
              <a:rPr lang="zh-CN" altLang="en-US" dirty="0" smtClean="0"/>
              <a:t>可分解为</a:t>
            </a:r>
            <a:r>
              <a:rPr lang="en-US" altLang="zh-CN" dirty="0" smtClean="0"/>
              <a:t>ST(S,T)</a:t>
            </a:r>
            <a:r>
              <a:rPr lang="zh-CN" altLang="en-US" dirty="0" smtClean="0"/>
              <a:t>与</a:t>
            </a:r>
            <a:r>
              <a:rPr lang="en-US" altLang="zh-CN" dirty="0" smtClean="0"/>
              <a:t>TJ(T,J)</a:t>
            </a:r>
            <a:r>
              <a:rPr lang="zh-CN" altLang="en-US" dirty="0" smtClean="0"/>
              <a:t>，它们都是</a:t>
            </a:r>
            <a:r>
              <a:rPr lang="en-US" altLang="zh-CN" dirty="0" smtClean="0"/>
              <a:t>BCNF</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p>
        </p:txBody>
      </p:sp>
      <p:sp>
        <p:nvSpPr>
          <p:cNvPr id="59395" name="Rectangle 3"/>
          <p:cNvSpPr>
            <a:spLocks noGrp="1" noChangeArrowheads="1"/>
          </p:cNvSpPr>
          <p:nvPr>
            <p:ph type="body" idx="1"/>
          </p:nvPr>
        </p:nvSpPr>
        <p:spPr>
          <a:xfrm>
            <a:off x="457200" y="1098550"/>
            <a:ext cx="8229600" cy="5095875"/>
          </a:xfrm>
        </p:spPr>
        <p:txBody>
          <a:bodyPr/>
          <a:lstStyle/>
          <a:p>
            <a:pPr>
              <a:lnSpc>
                <a:spcPct val="120000"/>
              </a:lnSpc>
            </a:pPr>
            <a:r>
              <a:rPr lang="en-US" altLang="zh-CN" dirty="0" smtClean="0"/>
              <a:t>3NF</a:t>
            </a:r>
            <a:r>
              <a:rPr lang="zh-CN" altLang="en-US" dirty="0" smtClean="0"/>
              <a:t>和</a:t>
            </a:r>
            <a:r>
              <a:rPr lang="en-US" altLang="zh-CN" dirty="0" smtClean="0"/>
              <a:t>BCNF</a:t>
            </a:r>
            <a:r>
              <a:rPr lang="zh-CN" altLang="en-US" dirty="0" smtClean="0"/>
              <a:t>是在函数依赖的条件下对模式分解所能达到的分离程度的测度。</a:t>
            </a:r>
            <a:endParaRPr lang="en-US" dirty="0" smtClean="0"/>
          </a:p>
          <a:p>
            <a:pPr lvl="1">
              <a:lnSpc>
                <a:spcPct val="120000"/>
              </a:lnSpc>
            </a:pPr>
            <a:r>
              <a:rPr lang="zh-CN" altLang="en-US" dirty="0" smtClean="0"/>
              <a:t>一个模式中的关系模式如果都属于</a:t>
            </a:r>
            <a:r>
              <a:rPr lang="en-US" altLang="zh-CN" dirty="0" smtClean="0"/>
              <a:t>BCNF</a:t>
            </a:r>
            <a:r>
              <a:rPr lang="zh-CN" altLang="en-US" dirty="0" smtClean="0"/>
              <a:t>，那么在函数依赖范畴内，它已实现了彻底的分离，已消除了插入和删除的异常。</a:t>
            </a:r>
            <a:endParaRPr lang="en-US" dirty="0" smtClean="0"/>
          </a:p>
          <a:p>
            <a:pPr lvl="1">
              <a:lnSpc>
                <a:spcPct val="120000"/>
              </a:lnSpc>
            </a:pPr>
            <a:r>
              <a:rPr lang="en-US" altLang="zh-CN" dirty="0" smtClean="0"/>
              <a:t>3NF</a:t>
            </a:r>
            <a:r>
              <a:rPr lang="zh-CN" altLang="en-US" dirty="0" smtClean="0"/>
              <a:t>的“不彻底”性表现在可能存在主属性对码的部分依赖和传递依赖。</a:t>
            </a:r>
          </a:p>
          <a:p>
            <a:pPr>
              <a:lnSpc>
                <a:spcPct val="150000"/>
              </a:lnSpc>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6.2.7  </a:t>
            </a:r>
            <a:r>
              <a:rPr lang="zh-CN" altLang="en-US" dirty="0" smtClean="0">
                <a:solidFill>
                  <a:srgbClr val="00B050"/>
                </a:solidFill>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itchFamily="34" charset="-122"/>
              </a:rPr>
              <a:t>6.2.7 </a:t>
            </a:r>
            <a:r>
              <a:rPr lang="zh-CN" altLang="en-US" sz="3600" dirty="0" smtClean="0">
                <a:sym typeface="微软雅黑"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itchFamily="34" charset="0"/>
              </a:rPr>
              <a:t>例[6.9]设学校中某一门课程由多个教师讲授，他们</a:t>
            </a:r>
            <a:endParaRPr lang="en-US" altLang="zh-CN" dirty="0" smtClean="0">
              <a:sym typeface="Calibri" pitchFamily="34" charset="0"/>
            </a:endParaRPr>
          </a:p>
          <a:p>
            <a:pPr marL="342900" indent="-342900" algn="l">
              <a:lnSpc>
                <a:spcPct val="120000"/>
              </a:lnSpc>
            </a:pPr>
            <a:r>
              <a:rPr lang="zh-CN" altLang="en-US" dirty="0" smtClean="0">
                <a:sym typeface="Calibri"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itchFamily="34" charset="0"/>
            </a:endParaRPr>
          </a:p>
          <a:p>
            <a:pPr marL="742950" lvl="1" indent="-285750" algn="l">
              <a:lnSpc>
                <a:spcPct val="120000"/>
              </a:lnSpc>
            </a:pP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用关系模式</a:t>
            </a:r>
            <a:r>
              <a:rPr lang="en-US" altLang="zh-CN" dirty="0" smtClean="0">
                <a:sym typeface="Calibri" pitchFamily="34" charset="0"/>
              </a:rPr>
              <a:t>Teaching(C,T,B)</a:t>
            </a:r>
            <a:r>
              <a:rPr lang="zh-CN" altLang="en-US" dirty="0" smtClean="0">
                <a:sym typeface="Calibri" pitchFamily="34" charset="0"/>
              </a:rPr>
              <a:t>来表示课程</a:t>
            </a:r>
            <a:r>
              <a:rPr lang="en-US" altLang="zh-CN" dirty="0" smtClean="0">
                <a:sym typeface="Calibri" pitchFamily="34" charset="0"/>
              </a:rPr>
              <a:t>C</a:t>
            </a:r>
            <a:r>
              <a:rPr lang="zh-CN" altLang="en-US" dirty="0" smtClean="0">
                <a:sym typeface="Calibri" pitchFamily="34" charset="0"/>
              </a:rPr>
              <a:t>、教师</a:t>
            </a:r>
            <a:r>
              <a:rPr lang="en-US" altLang="zh-CN" dirty="0" smtClean="0">
                <a:sym typeface="Calibri" pitchFamily="34" charset="0"/>
              </a:rPr>
              <a:t>T</a:t>
            </a:r>
            <a:r>
              <a:rPr lang="zh-CN" altLang="en-US" dirty="0" smtClean="0">
                <a:sym typeface="Calibri" pitchFamily="34" charset="0"/>
              </a:rPr>
              <a:t>和参</a:t>
            </a: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考书</a:t>
            </a:r>
            <a:r>
              <a:rPr lang="en-US" altLang="zh-CN" dirty="0" smtClean="0">
                <a:sym typeface="Calibri" pitchFamily="34" charset="0"/>
              </a:rPr>
              <a:t>B</a:t>
            </a:r>
            <a:r>
              <a:rPr lang="zh-CN" altLang="en-US" dirty="0" smtClean="0">
                <a:sym typeface="Calibri" pitchFamily="34" charset="0"/>
              </a:rPr>
              <a:t>之间的关系。</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p>
          <a:p>
            <a:pPr marL="800100" lvl="1" indent="-342900" algn="l">
              <a:lnSpc>
                <a:spcPct val="150000"/>
              </a:lnSpc>
              <a:buSzPct val="87000"/>
              <a:buFont typeface="Wingdings" pitchFamily="2" charset="2"/>
              <a:buChar char="n"/>
            </a:pPr>
            <a:r>
              <a:rPr lang="zh-CN" altLang="en-US" dirty="0" smtClean="0"/>
              <a:t>作为二维表，关系要符合一个最基本的条件：每个分量必须是不可分开的数据项。满足了这个条件的关系模式就属于第一范式（</a:t>
            </a:r>
            <a:r>
              <a:rPr lang="en-US" altLang="zh-CN" dirty="0" smtClean="0"/>
              <a:t>1NF</a:t>
            </a:r>
            <a:r>
              <a:rPr lang="zh-CN" altLang="en-US"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表</a:t>
            </a:r>
            <a:r>
              <a:rPr lang="en-US" altLang="zh-CN" b="1" dirty="0" smtClean="0">
                <a:solidFill>
                  <a:srgbClr val="000000"/>
                </a:solidFill>
                <a:latin typeface="Times New Roman" pitchFamily="18" charset="0"/>
                <a:sym typeface="Times New Roman" pitchFamily="18" charset="0"/>
              </a:rPr>
              <a:t>6.3 </a:t>
            </a:r>
            <a:r>
              <a:rPr lang="zh-CN" altLang="en-US" b="1" dirty="0" smtClean="0">
                <a:solidFill>
                  <a:srgbClr val="000000"/>
                </a:solidFill>
                <a:latin typeface="Times New Roman" pitchFamily="18" charset="0"/>
                <a:sym typeface="Times New Roman" pitchFamily="18" charset="0"/>
              </a:rPr>
              <a:t>非规范化关系示例</a:t>
            </a:r>
            <a:endParaRPr lang="en-US" altLang="zh-CN" b="1" dirty="0">
              <a:solidFill>
                <a:srgbClr val="000000"/>
              </a:solidFill>
              <a:latin typeface="Times New Roman" pitchFamily="18" charset="0"/>
              <a:ea typeface="黑体" pitchFamily="49" charset="-122"/>
              <a:sym typeface="Times New Roman" pitchFamily="18" charset="0"/>
            </a:endParaRPr>
          </a:p>
        </p:txBody>
      </p:sp>
      <p:grpSp>
        <p:nvGrpSpPr>
          <p:cNvPr id="62469" name="Group 5"/>
          <p:cNvGrpSpPr>
            <a:grpSpLocks/>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62473" name="Group 8"/>
            <p:cNvGrpSpPr>
              <a:grpSpLocks/>
            </p:cNvGrpSpPr>
            <p:nvPr/>
          </p:nvGrpSpPr>
          <p:grpSpPr bwMode="auto">
            <a:xfrm>
              <a:off x="3893" y="1717"/>
              <a:ext cx="1305" cy="908"/>
              <a:chOff x="0" y="0"/>
              <a:chExt cx="644" cy="345"/>
            </a:xfrm>
          </p:grpSpPr>
          <p:sp>
            <p:nvSpPr>
              <p:cNvPr id="62509" name="AutoShape 55"/>
              <p:cNvSpPr>
                <a:spLocks/>
              </p:cNvSpPr>
              <p:nvPr/>
            </p:nvSpPr>
            <p:spPr bwMode="auto">
              <a:xfrm>
                <a:off x="0" y="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10" name="AutoShape 54"/>
              <p:cNvSpPr>
                <a:spLocks/>
              </p:cNvSpPr>
              <p:nvPr/>
            </p:nvSpPr>
            <p:spPr bwMode="auto">
              <a:xfrm rot="10800000">
                <a:off x="584"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4" name="Group 11"/>
            <p:cNvGrpSpPr>
              <a:grpSpLocks/>
            </p:cNvGrpSpPr>
            <p:nvPr/>
          </p:nvGrpSpPr>
          <p:grpSpPr bwMode="auto">
            <a:xfrm>
              <a:off x="3893" y="3667"/>
              <a:ext cx="1307" cy="885"/>
              <a:chOff x="0" y="0"/>
              <a:chExt cx="643" cy="337"/>
            </a:xfrm>
          </p:grpSpPr>
          <p:sp>
            <p:nvSpPr>
              <p:cNvPr id="62507" name="AutoShape 61"/>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8" name="AutoShape 60"/>
              <p:cNvSpPr>
                <a:spLocks/>
              </p:cNvSpPr>
              <p:nvPr/>
            </p:nvSpPr>
            <p:spPr bwMode="auto">
              <a:xfrm rot="10800000">
                <a:off x="58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5" name="Group 14"/>
            <p:cNvGrpSpPr>
              <a:grpSpLocks/>
            </p:cNvGrpSpPr>
            <p:nvPr/>
          </p:nvGrpSpPr>
          <p:grpSpPr bwMode="auto">
            <a:xfrm>
              <a:off x="3953" y="5412"/>
              <a:ext cx="1245" cy="938"/>
              <a:chOff x="0" y="0"/>
              <a:chExt cx="613" cy="337"/>
            </a:xfrm>
          </p:grpSpPr>
          <p:sp>
            <p:nvSpPr>
              <p:cNvPr id="62505" name="AutoShape 58"/>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6" name="AutoShape 57"/>
              <p:cNvSpPr>
                <a:spLocks/>
              </p:cNvSpPr>
              <p:nvPr/>
            </p:nvSpPr>
            <p:spPr bwMode="auto">
              <a:xfrm rot="10800000">
                <a:off x="55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9" name="Group 27"/>
            <p:cNvGrpSpPr>
              <a:grpSpLocks/>
            </p:cNvGrpSpPr>
            <p:nvPr/>
          </p:nvGrpSpPr>
          <p:grpSpPr bwMode="auto">
            <a:xfrm>
              <a:off x="0" y="0"/>
              <a:ext cx="10173" cy="7380"/>
              <a:chOff x="0" y="0"/>
              <a:chExt cx="2272" cy="1713"/>
            </a:xfrm>
          </p:grpSpPr>
          <p:grpSp>
            <p:nvGrpSpPr>
              <p:cNvPr id="62481" name="Group 28"/>
              <p:cNvGrpSpPr>
                <a:grpSpLocks/>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smtClean="0">
                      <a:solidFill>
                        <a:srgbClr val="000000"/>
                      </a:solidFill>
                      <a:latin typeface="+mn-lt"/>
                      <a:sym typeface="宋体" pitchFamily="2" charset="-122"/>
                    </a:rPr>
                    <a:t>C</a:t>
                  </a:r>
                  <a:endParaRPr lang="en-US" altLang="zh-CN" sz="2400" b="1" dirty="0">
                    <a:solidFill>
                      <a:srgbClr val="000000"/>
                    </a:solidFill>
                    <a:latin typeface="+mn-lt"/>
                    <a:sym typeface="宋体"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2" name="Group 31"/>
              <p:cNvGrpSpPr>
                <a:grpSpLocks/>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smtClean="0">
                      <a:solidFill>
                        <a:srgbClr val="000000"/>
                      </a:solidFill>
                      <a:latin typeface="+mn-lt"/>
                      <a:sym typeface="宋体" pitchFamily="2" charset="-122"/>
                    </a:rPr>
                    <a:t>T</a:t>
                  </a:r>
                  <a:endParaRPr lang="en-US" altLang="zh-CN" sz="2400" b="1" dirty="0">
                    <a:solidFill>
                      <a:srgbClr val="000000"/>
                    </a:solidFill>
                    <a:latin typeface="+mn-lt"/>
                    <a:sym typeface="宋体"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3" name="Group 34"/>
              <p:cNvGrpSpPr>
                <a:grpSpLocks/>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4" name="Group 37"/>
              <p:cNvGrpSpPr>
                <a:grpSpLocks/>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5" name="Group 40"/>
              <p:cNvGrpSpPr>
                <a:grpSpLocks/>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r>
                    <a:rPr lang="zh-CN" altLang="en-US" sz="2000" dirty="0">
                      <a:solidFill>
                        <a:srgbClr val="000000"/>
                      </a:solidFill>
                      <a:latin typeface="Times New Roman" pitchFamily="18" charset="0"/>
                      <a:sym typeface="Times New Roman" pitchFamily="18" charset="0"/>
                    </a:rPr>
                    <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6" name="Group 43"/>
              <p:cNvGrpSpPr>
                <a:grpSpLocks/>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smtClean="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itchFamily="18" charset="0"/>
                <a:sym typeface="Times New Roman" pitchFamily="18" charset="0"/>
              </a:rPr>
              <a:t>表</a:t>
            </a:r>
            <a:r>
              <a:rPr lang="en-US" altLang="zh-CN" sz="2000" b="1" dirty="0" smtClean="0">
                <a:solidFill>
                  <a:srgbClr val="000000"/>
                </a:solidFill>
                <a:latin typeface="Times New Roman" pitchFamily="18" charset="0"/>
                <a:sym typeface="Times New Roman" pitchFamily="18" charset="0"/>
              </a:rPr>
              <a:t>6.4  </a:t>
            </a:r>
            <a:r>
              <a:rPr lang="zh-CN" altLang="en-US" b="1" dirty="0" smtClean="0">
                <a:solidFill>
                  <a:srgbClr val="000000"/>
                </a:solidFill>
                <a:latin typeface="Times New Roman" pitchFamily="18" charset="0"/>
                <a:sym typeface="Times New Roman" pitchFamily="18" charset="0"/>
              </a:rPr>
              <a:t>规范化</a:t>
            </a:r>
            <a:r>
              <a:rPr lang="zh-CN" altLang="en-US" sz="2000" b="1" dirty="0" smtClean="0">
                <a:solidFill>
                  <a:srgbClr val="000000"/>
                </a:solidFill>
                <a:latin typeface="Times New Roman" pitchFamily="18" charset="0"/>
                <a:sym typeface="Times New Roman" pitchFamily="18" charset="0"/>
              </a:rPr>
              <a:t>的二维表 </a:t>
            </a:r>
            <a:r>
              <a:rPr lang="en-US" altLang="zh-CN" sz="2000" b="1" dirty="0" smtClean="0">
                <a:solidFill>
                  <a:srgbClr val="000000"/>
                </a:solidFill>
                <a:latin typeface="+mn-lt"/>
                <a:sym typeface="Times New Roman" pitchFamily="18" charset="0"/>
              </a:rPr>
              <a:t>Teaching </a:t>
            </a:r>
            <a:endParaRPr lang="zh-CN" altLang="en-US" sz="2400" b="1" dirty="0">
              <a:solidFill>
                <a:srgbClr val="000000"/>
              </a:solidFill>
              <a:latin typeface="+mn-lt"/>
              <a:ea typeface="黑体" pitchFamily="49" charset="-122"/>
              <a:sym typeface="Times New Roman"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a16="http://schemas.microsoft.com/office/drawing/2014/main" val="10013"/>
                  </a:ext>
                </a:extLst>
              </a:tr>
            </a:tbl>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Teaching</a:t>
            </a:r>
            <a:r>
              <a:rPr lang="zh-CN" altLang="en-US" dirty="0" smtClean="0">
                <a:sym typeface="Calibri" pitchFamily="34" charset="0"/>
              </a:rPr>
              <a:t>具有唯一候选码</a:t>
            </a:r>
            <a:r>
              <a:rPr lang="en-US" altLang="zh-CN" dirty="0" smtClean="0">
                <a:sym typeface="Calibri" pitchFamily="34" charset="0"/>
              </a:rPr>
              <a:t>(C,T,B)</a:t>
            </a:r>
            <a:r>
              <a:rPr lang="zh-CN" altLang="en-US" dirty="0" smtClean="0">
                <a:sym typeface="Calibri" pitchFamily="34" charset="0"/>
              </a:rPr>
              <a:t>， 即全码。</a:t>
            </a:r>
          </a:p>
          <a:p>
            <a:pPr marL="342900" indent="-342900" algn="l">
              <a:lnSpc>
                <a:spcPct val="150000"/>
              </a:lnSpc>
              <a:buFont typeface="Wingdings" pitchFamily="2" charset="2"/>
              <a:buChar char="v"/>
            </a:pPr>
            <a:r>
              <a:rPr lang="en-US" altLang="zh-CN" dirty="0" err="1" smtClean="0">
                <a:sym typeface="Calibri" pitchFamily="34" charset="0"/>
              </a:rPr>
              <a:t>Teaching∈BCNF</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extLst>
              <p:ext uri="{D42A27DB-BD31-4B8C-83A1-F6EECF244321}">
                <p14:modId xmlns:p14="http://schemas.microsoft.com/office/powerpoint/2010/main" val="2707619202"/>
              </p:ext>
            </p:extLst>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数学分析</a:t>
                      </a:r>
                      <a:endParaRPr lang="zh-CN" altLang="en-US" sz="1800" b="1" dirty="0" smtClean="0">
                        <a:solidFill>
                          <a:srgbClr val="000000"/>
                        </a:solidFill>
                        <a:latin typeface="Times New Roman" pitchFamily="18" charset="0"/>
                        <a:sym typeface="Times New Roman" pitchFamily="18" charset="0"/>
                      </a:endParaRP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微分方程</a:t>
                      </a:r>
                      <a:endParaRPr lang="zh-CN" altLang="en-US" sz="1800" b="1" dirty="0" smtClean="0">
                        <a:solidFill>
                          <a:srgbClr val="000000"/>
                        </a:solidFill>
                        <a:latin typeface="Times New Roman" pitchFamily="18" charset="0"/>
                        <a:sym typeface="Times New Roman" pitchFamily="18" charset="0"/>
                      </a:endParaRP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高等代数</a:t>
                      </a:r>
                      <a:endParaRPr lang="zh-CN" altLang="en-US" sz="1800" b="1" dirty="0" smtClean="0">
                        <a:solidFill>
                          <a:srgbClr val="000000"/>
                        </a:solidFill>
                        <a:latin typeface="Times New Roman" pitchFamily="18" charset="0"/>
                        <a:sym typeface="Times New Roman" pitchFamily="18" charset="0"/>
                      </a:endParaRP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数学分析</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微分方程</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高等代数</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a16="http://schemas.microsoft.com/office/drawing/2014/main" val="10013"/>
                  </a:ext>
                </a:extLst>
              </a:tr>
            </a:tbl>
          </a:graphicData>
        </a:graphic>
      </p:graphicFrame>
      <p:sp>
        <p:nvSpPr>
          <p:cNvPr id="25" name="AutoShape 19"/>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extLst>
              <p:ext uri="{D42A27DB-BD31-4B8C-83A1-F6EECF244321}">
                <p14:modId xmlns:p14="http://schemas.microsoft.com/office/powerpoint/2010/main" val="934986765"/>
              </p:ext>
            </p:extLst>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数学分析</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微分方程</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高等代数</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数学分析</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微分方程</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高等代数</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a16="http://schemas.microsoft.com/office/drawing/2014/main" val="10013"/>
                  </a:ext>
                </a:extLst>
              </a:tr>
            </a:tbl>
          </a:graphicData>
        </a:graphic>
      </p:graphicFrame>
      <p:sp>
        <p:nvSpPr>
          <p:cNvPr id="22" name="AutoShape 18"/>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extLst>
              <p:ext uri="{D42A27DB-BD31-4B8C-83A1-F6EECF244321}">
                <p14:modId xmlns:p14="http://schemas.microsoft.com/office/powerpoint/2010/main" val="523402996"/>
              </p:ext>
            </p:extLst>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数学分析</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微分方程</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高等代数</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数学分析</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微分方程</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高等代数</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a16="http://schemas.microsoft.com/office/drawing/2014/main" val="10013"/>
                  </a:ext>
                </a:extLst>
              </a:tr>
            </a:tbl>
          </a:graphicData>
        </a:graphic>
      </p:graphicFrame>
      <p:sp>
        <p:nvSpPr>
          <p:cNvPr id="22" name="AutoShape 18"/>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graphicFrame>
        <p:nvGraphicFramePr>
          <p:cNvPr id="22" name="表格 21"/>
          <p:cNvGraphicFramePr>
            <a:graphicFrameLocks noGrp="1"/>
          </p:cNvGraphicFramePr>
          <p:nvPr>
            <p:extLst>
              <p:ext uri="{D42A27DB-BD31-4B8C-83A1-F6EECF244321}">
                <p14:modId xmlns:p14="http://schemas.microsoft.com/office/powerpoint/2010/main" val="3928428427"/>
              </p:ext>
            </p:extLst>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数学分析</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微分方程</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高等代数</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数学分析</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微分方程</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a16="http://schemas.microsoft.com/office/drawing/2014/main" val="10013"/>
                  </a:ext>
                </a:extLst>
              </a:tr>
            </a:tbl>
          </a:graphicData>
        </a:graphic>
      </p:graphicFrame>
      <p:sp>
        <p:nvSpPr>
          <p:cNvPr id="23" name="AutoShape 18"/>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charset="-122"/>
              </a:rPr>
              <a:t>	</a:t>
            </a:r>
            <a:r>
              <a:rPr lang="zh-CN" altLang="en-US" sz="2200" dirty="0" smtClean="0">
                <a:solidFill>
                  <a:schemeClr val="accent2"/>
                </a:solidFill>
              </a:rPr>
              <a:t>存在多值依赖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itchFamily="2" charset="2"/>
              <a:buChar char="v"/>
            </a:pPr>
            <a:r>
              <a:rPr lang="zh-CN" altLang="en-US" dirty="0" smtClean="0">
                <a:ea typeface="宋体" charset="-122"/>
              </a:rPr>
              <a:t>例  </a:t>
            </a:r>
            <a:r>
              <a:rPr lang="en-US" altLang="zh-CN" dirty="0" smtClean="0">
                <a:ea typeface="宋体" charset="-122"/>
              </a:rPr>
              <a:t>Teaching</a:t>
            </a:r>
            <a:r>
              <a:rPr lang="zh-CN" altLang="en-US" dirty="0" smtClean="0">
                <a:ea typeface="宋体" charset="-122"/>
              </a:rPr>
              <a:t>（</a:t>
            </a:r>
            <a:r>
              <a:rPr lang="en-US" altLang="zh-CN" dirty="0" smtClean="0">
                <a:ea typeface="宋体" charset="-122"/>
              </a:rPr>
              <a:t>C, T, B</a:t>
            </a:r>
            <a:r>
              <a:rPr lang="zh-CN" altLang="en-US" dirty="0" smtClean="0">
                <a:ea typeface="宋体" charset="-122"/>
              </a:rPr>
              <a:t>）</a:t>
            </a:r>
          </a:p>
          <a:p>
            <a:r>
              <a:rPr lang="zh-CN" altLang="en-US" dirty="0" smtClean="0">
                <a:ea typeface="宋体" charset="-122"/>
              </a:rPr>
              <a:t>    对于</a:t>
            </a:r>
            <a:r>
              <a:rPr lang="en-US" altLang="zh-CN" dirty="0" smtClean="0">
                <a:ea typeface="宋体" charset="-122"/>
              </a:rPr>
              <a:t>C</a:t>
            </a:r>
            <a:r>
              <a:rPr lang="zh-CN" altLang="en-US" dirty="0" smtClean="0">
                <a:ea typeface="宋体" charset="-122"/>
              </a:rPr>
              <a:t>的每一个值，</a:t>
            </a:r>
            <a:r>
              <a:rPr lang="en-US" altLang="zh-CN" dirty="0" smtClean="0">
                <a:ea typeface="宋体" charset="-122"/>
              </a:rPr>
              <a:t>T</a:t>
            </a:r>
            <a:r>
              <a:rPr lang="zh-CN" altLang="en-US" dirty="0" smtClean="0">
                <a:ea typeface="宋体" charset="-122"/>
              </a:rPr>
              <a:t>有一组值与之对应，而不论</a:t>
            </a:r>
            <a:endParaRPr lang="en-US" altLang="zh-CN" dirty="0" smtClean="0">
              <a:ea typeface="宋体" charset="-122"/>
            </a:endParaRPr>
          </a:p>
          <a:p>
            <a:r>
              <a:rPr lang="en-US" altLang="zh-CN" dirty="0" smtClean="0">
                <a:ea typeface="宋体" charset="-122"/>
              </a:rPr>
              <a:t>B</a:t>
            </a:r>
            <a:r>
              <a:rPr lang="zh-CN" altLang="en-US" dirty="0" smtClean="0">
                <a:ea typeface="宋体" charset="-122"/>
              </a:rPr>
              <a:t>取何值。因此</a:t>
            </a:r>
            <a:r>
              <a:rPr lang="en-US" altLang="zh-CN" dirty="0" smtClean="0">
                <a:ea typeface="宋体" charset="-122"/>
              </a:rPr>
              <a:t>T</a:t>
            </a:r>
            <a:r>
              <a:rPr lang="zh-CN" altLang="en-US" dirty="0" smtClean="0">
                <a:ea typeface="宋体" charset="-122"/>
              </a:rPr>
              <a:t>多值依赖于</a:t>
            </a:r>
            <a:r>
              <a:rPr lang="en-US" altLang="zh-CN" dirty="0" smtClean="0">
                <a:ea typeface="宋体" charset="-122"/>
              </a:rPr>
              <a:t>C</a:t>
            </a:r>
            <a:r>
              <a:rPr lang="zh-CN" altLang="en-US" dirty="0" smtClean="0">
                <a:ea typeface="宋体" charset="-122"/>
              </a:rPr>
              <a:t>，即</a:t>
            </a:r>
            <a:r>
              <a:rPr lang="en-US" altLang="zh-CN" dirty="0" smtClean="0">
                <a:ea typeface="宋体" charset="-122"/>
              </a:rPr>
              <a:t>C→→T</a:t>
            </a:r>
            <a:r>
              <a:rPr lang="zh-CN" altLang="en-US" dirty="0" smtClean="0">
                <a:ea typeface="宋体" charset="-122"/>
              </a:rPr>
              <a:t>。 </a:t>
            </a:r>
          </a:p>
          <a:p>
            <a:pPr marL="342900" indent="-342900" algn="l">
              <a:lnSpc>
                <a:spcPct val="120000"/>
              </a:lnSpc>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p>
          <a:p>
            <a:pPr marL="342900" indent="-342900" algn="l">
              <a:lnSpc>
                <a:spcPct val="120000"/>
              </a:lnSpc>
              <a:buFont typeface="Wingdings" pitchFamily="2" charset="2"/>
              <a:buChar char="v"/>
            </a:pPr>
            <a:endParaRPr lang="zh-CN" alt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itchFamily="2" charset="2"/>
              <a:buChar char="v"/>
            </a:pPr>
            <a:r>
              <a:rPr lang="zh-CN" altLang="en-US" dirty="0" smtClean="0">
                <a:sym typeface="Calibri" pitchFamily="34" charset="0"/>
              </a:rPr>
              <a:t>平凡多值依赖和非平凡的多值依赖</a:t>
            </a:r>
          </a:p>
          <a:p>
            <a:pPr marL="742950" lvl="1" indent="-285750" algn="l">
              <a:lnSpc>
                <a:spcPct val="150000"/>
              </a:lnSpc>
              <a:buFont typeface="Wingdings" pitchFamily="2" charset="2"/>
              <a:buChar char="n"/>
            </a:pPr>
            <a:r>
              <a:rPr lang="zh-CN" altLang="en-US" dirty="0" smtClean="0">
                <a:sym typeface="Calibri" pitchFamily="34" charset="0"/>
              </a:rPr>
              <a:t>	若</a:t>
            </a:r>
            <a:r>
              <a:rPr lang="en-US" altLang="zh-CN" dirty="0" smtClean="0">
                <a:sym typeface="Calibri" pitchFamily="34" charset="0"/>
              </a:rPr>
              <a:t>X→→Y</a:t>
            </a:r>
            <a:r>
              <a:rPr lang="zh-CN" altLang="en-US" dirty="0" smtClean="0">
                <a:sym typeface="Calibri" pitchFamily="34" charset="0"/>
              </a:rPr>
              <a:t>，而</a:t>
            </a:r>
            <a:r>
              <a:rPr lang="en-US" altLang="zh-CN" dirty="0" smtClean="0">
                <a:sym typeface="Calibri" pitchFamily="34" charset="0"/>
              </a:rPr>
              <a:t>Z</a:t>
            </a:r>
            <a:r>
              <a:rPr lang="zh-CN" altLang="en-US" dirty="0" smtClean="0">
                <a:latin typeface="Times New Roman" pitchFamily="18" charset="0"/>
                <a:sym typeface="Times New Roman" pitchFamily="18" charset="0"/>
              </a:rPr>
              <a:t>＝</a:t>
            </a:r>
            <a:r>
              <a:rPr lang="zh-CN" altLang="en-US" dirty="0" smtClean="0"/>
              <a:t>Ф</a:t>
            </a:r>
            <a:r>
              <a:rPr lang="zh-CN" altLang="en-US" dirty="0" smtClean="0">
                <a:latin typeface="Times New Roman" pitchFamily="18" charset="0"/>
                <a:sym typeface="Times New Roman" pitchFamily="18" charset="0"/>
              </a:rPr>
              <a:t>，即</a:t>
            </a:r>
            <a:r>
              <a:rPr lang="en-US" altLang="zh-CN" dirty="0" smtClean="0">
                <a:latin typeface="Times New Roman" pitchFamily="18" charset="0"/>
                <a:sym typeface="Times New Roman" pitchFamily="18" charset="0"/>
              </a:rPr>
              <a:t>Z</a:t>
            </a:r>
            <a:r>
              <a:rPr lang="zh-CN" altLang="en-US" dirty="0" smtClean="0">
                <a:latin typeface="Times New Roman" pitchFamily="18" charset="0"/>
                <a:sym typeface="Times New Roman" pitchFamily="18" charset="0"/>
              </a:rPr>
              <a:t>为空，</a:t>
            </a:r>
            <a:r>
              <a:rPr lang="zh-CN" altLang="en-US" dirty="0" smtClean="0">
                <a:sym typeface="Calibri" pitchFamily="34" charset="0"/>
              </a:rPr>
              <a:t>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平凡的多值依赖</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	否则称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非平凡的多值依赖</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endParaRPr lang="en-US" altLang="zh-CN" dirty="0"/>
          </a:p>
        </p:txBody>
      </p:sp>
      <p:sp>
        <p:nvSpPr>
          <p:cNvPr id="399363" name="Rectangle 3"/>
          <p:cNvSpPr>
            <a:spLocks noGrp="1" noChangeArrowheads="1"/>
          </p:cNvSpPr>
          <p:nvPr>
            <p:ph type="body" idx="1"/>
          </p:nvPr>
        </p:nvSpPr>
        <p:spPr>
          <a:xfrm>
            <a:off x="827584" y="1098550"/>
            <a:ext cx="7772400" cy="4114800"/>
          </a:xfrm>
        </p:spPr>
        <p:txBody>
          <a:bodyPr/>
          <a:lstStyle/>
          <a:p>
            <a:pPr>
              <a:lnSpc>
                <a:spcPct val="120000"/>
              </a:lnSpc>
              <a:buNone/>
            </a:pPr>
            <a:r>
              <a:rPr lang="zh-CN" altLang="en-US" sz="3600" dirty="0"/>
              <a:t>什么是数据依赖</a:t>
            </a:r>
            <a:endParaRPr lang="en-US" altLang="zh-CN" sz="3600" dirty="0" smtClean="0"/>
          </a:p>
          <a:p>
            <a:pPr>
              <a:lnSpc>
                <a:spcPct val="120000"/>
              </a:lnSpc>
            </a:pPr>
            <a:r>
              <a:rPr lang="en-US" altLang="zh-CN" dirty="0"/>
              <a:t>1. </a:t>
            </a:r>
            <a:r>
              <a:rPr lang="zh-CN" altLang="en-US" dirty="0"/>
              <a:t>完整性约束的表现</a:t>
            </a:r>
            <a:r>
              <a:rPr lang="zh-CN" altLang="en-US" dirty="0" smtClean="0"/>
              <a:t>形式</a:t>
            </a:r>
            <a:endParaRPr lang="en-US" altLang="zh-CN" dirty="0" smtClean="0"/>
          </a:p>
          <a:p>
            <a:pPr lvl="1">
              <a:lnSpc>
                <a:spcPct val="120000"/>
              </a:lnSpc>
            </a:pPr>
            <a:r>
              <a:rPr lang="zh-CN" altLang="en-US" dirty="0" smtClean="0"/>
              <a:t>限定属性取值范围：例如学生成绩必须在</a:t>
            </a:r>
            <a:r>
              <a:rPr lang="en-US" altLang="zh-CN" dirty="0" smtClean="0"/>
              <a:t>0-100</a:t>
            </a:r>
            <a:r>
              <a:rPr lang="zh-CN" altLang="en-US" dirty="0" smtClean="0"/>
              <a:t>之间</a:t>
            </a:r>
            <a:endParaRPr lang="en-US" altLang="zh-CN" dirty="0" smtClean="0"/>
          </a:p>
          <a:p>
            <a:pPr lvl="1">
              <a:lnSpc>
                <a:spcPct val="120000"/>
              </a:lnSpc>
              <a:spcBef>
                <a:spcPct val="50000"/>
              </a:spcBef>
              <a:spcAft>
                <a:spcPct val="50000"/>
              </a:spcAft>
            </a:pPr>
            <a:r>
              <a:rPr lang="zh-CN" altLang="en-US" dirty="0" smtClean="0"/>
              <a:t>定义</a:t>
            </a:r>
            <a:r>
              <a:rPr lang="zh-CN" altLang="en-US" dirty="0"/>
              <a:t>属性</a:t>
            </a:r>
            <a:r>
              <a:rPr lang="zh-CN" altLang="en-US" dirty="0">
                <a:solidFill>
                  <a:schemeClr val="accent2"/>
                </a:solidFill>
              </a:rPr>
              <a:t>值</a:t>
            </a:r>
            <a:r>
              <a:rPr lang="zh-CN" altLang="en-US" dirty="0"/>
              <a:t>间的相互关连（主要体现于值的</a:t>
            </a:r>
            <a:r>
              <a:rPr lang="zh-CN" altLang="en-US" dirty="0">
                <a:solidFill>
                  <a:schemeClr val="accent2"/>
                </a:solidFill>
              </a:rPr>
              <a:t>相等与否</a:t>
            </a:r>
            <a:r>
              <a:rPr lang="zh-CN" altLang="en-US" dirty="0"/>
              <a:t>），这就是数据依赖，它是数据库模式设计的关键</a:t>
            </a:r>
            <a:endParaRPr lang="zh-CN" altLang="en-US" sz="3200" dirty="0"/>
          </a:p>
        </p:txBody>
      </p:sp>
      <p:sp>
        <p:nvSpPr>
          <p:cNvPr id="6" name="标题 1"/>
          <p:cNvSpPr>
            <a:spLocks noGrp="1" noChangeArrowheads="1"/>
          </p:cNvSpPr>
          <p:nvPr>
            <p:ph type="title" idx="4294967295"/>
          </p:nvPr>
        </p:nvSpPr>
        <p:spPr>
          <a:xfrm>
            <a:off x="457200" y="-36513"/>
            <a:ext cx="8229600" cy="1135063"/>
          </a:xfrm>
        </p:spPr>
        <p:txBody>
          <a:bodyPr/>
          <a:lstStyle/>
          <a:p>
            <a:r>
              <a:rPr lang="zh-CN" sz="3600" dirty="0" smtClean="0">
                <a:sym typeface="微软雅黑" pitchFamily="34" charset="-122"/>
              </a:rPr>
              <a:t>问题的提出（续）</a:t>
            </a:r>
          </a:p>
        </p:txBody>
      </p:sp>
    </p:spTree>
    <p:extLst>
      <p:ext uri="{BB962C8B-B14F-4D97-AF65-F5344CB8AC3E}">
        <p14:creationId xmlns:p14="http://schemas.microsoft.com/office/powerpoint/2010/main" val="37140700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extLst>
                    <a:ext uri="{9D8B030D-6E8A-4147-A177-3AD203B41FA5}">
                      <a16:colId xmlns:a16="http://schemas.microsoft.com/office/drawing/2014/main" val="20000"/>
                    </a:ext>
                  </a:extLst>
                </a:gridCol>
                <a:gridCol w="1416156">
                  <a:extLst>
                    <a:ext uri="{9D8B030D-6E8A-4147-A177-3AD203B41FA5}">
                      <a16:colId xmlns:a16="http://schemas.microsoft.com/office/drawing/2014/main" val="20001"/>
                    </a:ext>
                  </a:extLst>
                </a:gridCol>
                <a:gridCol w="1416157">
                  <a:extLst>
                    <a:ext uri="{9D8B030D-6E8A-4147-A177-3AD203B41FA5}">
                      <a16:colId xmlns:a16="http://schemas.microsoft.com/office/drawing/2014/main" val="20002"/>
                    </a:ext>
                  </a:extLst>
                </a:gridCol>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itchFamily="2" charset="2"/>
              <a:buChar char="v"/>
            </a:pPr>
            <a:r>
              <a:rPr lang="zh-CN" altLang="en-US" dirty="0" smtClean="0"/>
              <a:t>如图</a:t>
            </a:r>
            <a:r>
              <a:rPr lang="en-US" altLang="zh-CN" dirty="0" smtClean="0"/>
              <a:t>6.7</a:t>
            </a:r>
            <a:r>
              <a:rPr lang="zh-CN" altLang="en-US" dirty="0" smtClean="0"/>
              <a:t>所示</a:t>
            </a:r>
          </a:p>
          <a:p>
            <a:pPr marL="800100" lvl="1" indent="-342900" algn="l">
              <a:lnSpc>
                <a:spcPct val="120000"/>
              </a:lnSpc>
              <a:buFont typeface="Wingdings"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2"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headEnd/>
            <a:tailEnd/>
          </a:ln>
        </p:spPr>
        <p:txBody>
          <a:bodyPr wrap="none">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6.7  W</a:t>
            </a:r>
            <a:r>
              <a:rPr lang="zh-CN" altLang="en-US" b="1" dirty="0">
                <a:solidFill>
                  <a:srgbClr val="000000"/>
                </a:solidFill>
                <a:sym typeface="Arial" pitchFamily="34" charset="0"/>
              </a:rPr>
              <a:t>→→</a:t>
            </a:r>
            <a:r>
              <a:rPr lang="en-US" altLang="zh-CN" b="1" dirty="0">
                <a:solidFill>
                  <a:srgbClr val="000000"/>
                </a:solidFill>
                <a:sym typeface="Arial" pitchFamily="34" charset="0"/>
              </a:rPr>
              <a:t>S</a:t>
            </a:r>
            <a:r>
              <a:rPr lang="zh-CN" altLang="en-US" b="1" dirty="0">
                <a:solidFill>
                  <a:srgbClr val="000000"/>
                </a:solidFill>
                <a:sym typeface="Arial" pitchFamily="34" charset="0"/>
              </a:rPr>
              <a:t>且</a:t>
            </a:r>
            <a:r>
              <a:rPr lang="en-US" altLang="zh-CN" b="1" dirty="0">
                <a:solidFill>
                  <a:srgbClr val="000000"/>
                </a:solidFill>
                <a:sym typeface="Arial" pitchFamily="34" charset="0"/>
              </a:rPr>
              <a:t>W</a:t>
            </a:r>
            <a:r>
              <a:rPr lang="zh-CN" altLang="en-US" b="1" dirty="0">
                <a:solidFill>
                  <a:srgbClr val="000000"/>
                </a:solidFill>
                <a:sym typeface="Arial" pitchFamily="34" charset="0"/>
              </a:rPr>
              <a:t>→→</a:t>
            </a:r>
            <a:r>
              <a:rPr lang="en-US" altLang="zh-CN" b="1" dirty="0">
                <a:solidFill>
                  <a:srgbClr val="000000"/>
                </a:solidFill>
                <a:sym typeface="Arial" pitchFamily="34" charset="0"/>
              </a:rPr>
              <a:t>C</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4294967295"/>
          </p:nvPr>
        </p:nvSpPr>
        <p:spPr/>
        <p:txBody>
          <a:bodyPr/>
          <a:lstStyle/>
          <a:p>
            <a:endParaRPr lang="en-US" altLang="zh-CN" dirty="0"/>
          </a:p>
        </p:txBody>
      </p:sp>
      <p:sp>
        <p:nvSpPr>
          <p:cNvPr id="458754" name="Rectangle 2"/>
          <p:cNvSpPr>
            <a:spLocks noGrp="1" noChangeArrowheads="1"/>
          </p:cNvSpPr>
          <p:nvPr>
            <p:ph type="title"/>
          </p:nvPr>
        </p:nvSpPr>
        <p:spPr/>
        <p:txBody>
          <a:bodyPr/>
          <a:lstStyle/>
          <a:p>
            <a:r>
              <a:rPr lang="zh-CN" altLang="en-US" dirty="0"/>
              <a:t>多值依赖的对称性</a:t>
            </a:r>
          </a:p>
        </p:txBody>
      </p:sp>
      <p:sp>
        <p:nvSpPr>
          <p:cNvPr id="458755" name="Rectangle 3"/>
          <p:cNvSpPr>
            <a:spLocks noGrp="1" noChangeArrowheads="1"/>
          </p:cNvSpPr>
          <p:nvPr>
            <p:ph type="body" idx="1"/>
          </p:nvPr>
        </p:nvSpPr>
        <p:spPr/>
        <p:txBody>
          <a:bodyPr/>
          <a:lstStyle/>
          <a:p>
            <a:pPr>
              <a:buFont typeface="Wingdings" panose="05000000000000000000" pitchFamily="2" charset="2"/>
              <a:buNone/>
            </a:pPr>
            <a:r>
              <a:rPr lang="en-US" altLang="zh-CN"/>
              <a:t> </a:t>
            </a:r>
          </a:p>
        </p:txBody>
      </p:sp>
      <p:grpSp>
        <p:nvGrpSpPr>
          <p:cNvPr id="458756" name="Group 4"/>
          <p:cNvGrpSpPr>
            <a:grpSpLocks/>
          </p:cNvGrpSpPr>
          <p:nvPr/>
        </p:nvGrpSpPr>
        <p:grpSpPr bwMode="auto">
          <a:xfrm>
            <a:off x="1143000" y="2057400"/>
            <a:ext cx="7315200" cy="3657600"/>
            <a:chOff x="720" y="1296"/>
            <a:chExt cx="4608" cy="2304"/>
          </a:xfrm>
        </p:grpSpPr>
        <p:sp>
          <p:nvSpPr>
            <p:cNvPr id="458757" name="Oval 5"/>
            <p:cNvSpPr>
              <a:spLocks noChangeArrowheads="1"/>
            </p:cNvSpPr>
            <p:nvPr/>
          </p:nvSpPr>
          <p:spPr bwMode="auto">
            <a:xfrm>
              <a:off x="720" y="1928"/>
              <a:ext cx="687" cy="834"/>
            </a:xfrm>
            <a:prstGeom prst="ellipse">
              <a:avLst/>
            </a:prstGeom>
            <a:solidFill>
              <a:srgbClr val="FFFFFF"/>
            </a:solidFill>
            <a:ln w="28575">
              <a:solidFill>
                <a:srgbClr val="000000"/>
              </a:solidFill>
              <a:round/>
              <a:headEnd/>
              <a:tailEnd/>
            </a:ln>
          </p:spPr>
          <p:txBody>
            <a:bodyPr/>
            <a:lstStyle/>
            <a:p>
              <a:pPr algn="just"/>
              <a:r>
                <a:rPr lang="en-US" altLang="zh-CN" sz="3400" b="1"/>
                <a:t> </a:t>
              </a:r>
              <a:r>
                <a:rPr lang="zh-CN" altLang="en-US" sz="3400" b="1"/>
                <a:t>物</a:t>
              </a:r>
            </a:p>
            <a:p>
              <a:pPr algn="just"/>
              <a:r>
                <a:rPr lang="zh-CN" altLang="en-US" sz="3400" b="1"/>
                <a:t> 理</a:t>
              </a:r>
              <a:endParaRPr lang="zh-CN" altLang="en-US" sz="4200" b="1"/>
            </a:p>
          </p:txBody>
        </p:sp>
        <p:sp>
          <p:nvSpPr>
            <p:cNvPr id="458758" name="AutoShape 6"/>
            <p:cNvSpPr>
              <a:spLocks noChangeArrowheads="1"/>
            </p:cNvSpPr>
            <p:nvPr/>
          </p:nvSpPr>
          <p:spPr bwMode="auto">
            <a:xfrm>
              <a:off x="1920" y="2975"/>
              <a:ext cx="3408" cy="625"/>
            </a:xfrm>
            <a:prstGeom prst="flowChartTerminator">
              <a:avLst/>
            </a:prstGeom>
            <a:solidFill>
              <a:srgbClr val="FFFFFF"/>
            </a:solidFill>
            <a:ln w="28575">
              <a:solidFill>
                <a:srgbClr val="000000"/>
              </a:solidFill>
              <a:miter lim="800000"/>
              <a:headEnd/>
              <a:tailEnd/>
            </a:ln>
          </p:spPr>
          <p:txBody>
            <a:bodyPr tIns="72000"/>
            <a:lstStyle/>
            <a:p>
              <a:pPr algn="just"/>
              <a:r>
                <a:rPr lang="zh-CN" altLang="en-US" b="1" dirty="0"/>
                <a:t>普通物理学  </a:t>
              </a:r>
              <a:r>
                <a:rPr lang="zh-CN" altLang="en-US" b="1" dirty="0" smtClean="0"/>
                <a:t>       光学</a:t>
              </a:r>
              <a:r>
                <a:rPr lang="zh-CN" altLang="en-US" b="1" dirty="0"/>
                <a:t>原理 </a:t>
              </a:r>
              <a:r>
                <a:rPr lang="zh-CN" altLang="en-US" b="1" dirty="0" smtClean="0"/>
                <a:t>         </a:t>
              </a:r>
              <a:r>
                <a:rPr lang="zh-CN" altLang="en-US" b="1" dirty="0"/>
                <a:t>物理习题集</a:t>
              </a:r>
              <a:endParaRPr lang="zh-CN" altLang="en-US" sz="4200" b="1" dirty="0"/>
            </a:p>
            <a:p>
              <a:pPr algn="just"/>
              <a:endParaRPr lang="en-US" altLang="zh-CN" sz="1000" dirty="0"/>
            </a:p>
          </p:txBody>
        </p:sp>
        <p:sp>
          <p:nvSpPr>
            <p:cNvPr id="458759" name="AutoShape 7"/>
            <p:cNvSpPr>
              <a:spLocks noChangeArrowheads="1"/>
            </p:cNvSpPr>
            <p:nvPr/>
          </p:nvSpPr>
          <p:spPr bwMode="auto">
            <a:xfrm>
              <a:off x="1920" y="1296"/>
              <a:ext cx="3264" cy="625"/>
            </a:xfrm>
            <a:prstGeom prst="flowChartTerminator">
              <a:avLst/>
            </a:prstGeom>
            <a:solidFill>
              <a:srgbClr val="FFFFFF"/>
            </a:solidFill>
            <a:ln w="28575">
              <a:solidFill>
                <a:srgbClr val="000000"/>
              </a:solidFill>
              <a:miter lim="800000"/>
              <a:headEnd/>
              <a:tailEnd/>
            </a:ln>
          </p:spPr>
          <p:txBody>
            <a:bodyPr tIns="0"/>
            <a:lstStyle/>
            <a:p>
              <a:pPr algn="just"/>
              <a:r>
                <a:rPr lang="zh-CN" altLang="en-US" sz="4200" b="1" dirty="0"/>
                <a:t>李勇               </a:t>
              </a:r>
              <a:r>
                <a:rPr lang="zh-CN" altLang="en-US" sz="4200" b="1" dirty="0" smtClean="0"/>
                <a:t>王</a:t>
              </a:r>
              <a:r>
                <a:rPr lang="zh-CN" altLang="en-US" sz="4200" b="1" dirty="0"/>
                <a:t>军</a:t>
              </a:r>
            </a:p>
          </p:txBody>
        </p:sp>
        <p:sp>
          <p:nvSpPr>
            <p:cNvPr id="458760" name="Line 8"/>
            <p:cNvSpPr>
              <a:spLocks noChangeShapeType="1"/>
            </p:cNvSpPr>
            <p:nvPr/>
          </p:nvSpPr>
          <p:spPr bwMode="auto">
            <a:xfrm flipV="1">
              <a:off x="1407" y="1715"/>
              <a:ext cx="516" cy="41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8761" name="Line 9"/>
            <p:cNvSpPr>
              <a:spLocks noChangeShapeType="1"/>
            </p:cNvSpPr>
            <p:nvPr/>
          </p:nvSpPr>
          <p:spPr bwMode="auto">
            <a:xfrm>
              <a:off x="1407" y="2555"/>
              <a:ext cx="516" cy="62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8762" name="Freeform 10"/>
            <p:cNvSpPr>
              <a:spLocks/>
            </p:cNvSpPr>
            <p:nvPr/>
          </p:nvSpPr>
          <p:spPr bwMode="auto">
            <a:xfrm>
              <a:off x="2496" y="1920"/>
              <a:ext cx="6" cy="1023"/>
            </a:xfrm>
            <a:custGeom>
              <a:avLst/>
              <a:gdLst>
                <a:gd name="T0" fmla="*/ 6 w 6"/>
                <a:gd name="T1" fmla="*/ 0 h 765"/>
                <a:gd name="T2" fmla="*/ 0 w 6"/>
                <a:gd name="T3" fmla="*/ 765 h 765"/>
              </a:gdLst>
              <a:ahLst/>
              <a:cxnLst>
                <a:cxn ang="0">
                  <a:pos x="T0" y="T1"/>
                </a:cxn>
                <a:cxn ang="0">
                  <a:pos x="T2" y="T3"/>
                </a:cxn>
              </a:cxnLst>
              <a:rect l="0" t="0" r="r" b="b"/>
              <a:pathLst>
                <a:path w="6" h="765">
                  <a:moveTo>
                    <a:pt x="6" y="0"/>
                  </a:moveTo>
                  <a:lnTo>
                    <a:pt x="0" y="7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8763" name="Line 11"/>
            <p:cNvSpPr>
              <a:spLocks noChangeShapeType="1"/>
            </p:cNvSpPr>
            <p:nvPr/>
          </p:nvSpPr>
          <p:spPr bwMode="auto">
            <a:xfrm>
              <a:off x="2496" y="1920"/>
              <a:ext cx="1152" cy="105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4" name="Line 12"/>
            <p:cNvSpPr>
              <a:spLocks noChangeShapeType="1"/>
            </p:cNvSpPr>
            <p:nvPr/>
          </p:nvSpPr>
          <p:spPr bwMode="auto">
            <a:xfrm>
              <a:off x="2496" y="1920"/>
              <a:ext cx="2175" cy="10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5" name="Line 13"/>
            <p:cNvSpPr>
              <a:spLocks noChangeShapeType="1"/>
            </p:cNvSpPr>
            <p:nvPr/>
          </p:nvSpPr>
          <p:spPr bwMode="auto">
            <a:xfrm flipV="1">
              <a:off x="4671" y="1924"/>
              <a:ext cx="0" cy="10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6" name="Line 14"/>
            <p:cNvSpPr>
              <a:spLocks noChangeShapeType="1"/>
            </p:cNvSpPr>
            <p:nvPr/>
          </p:nvSpPr>
          <p:spPr bwMode="auto">
            <a:xfrm flipH="1">
              <a:off x="3600" y="1924"/>
              <a:ext cx="1071" cy="10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767" name="Line 15"/>
            <p:cNvSpPr>
              <a:spLocks noChangeShapeType="1"/>
            </p:cNvSpPr>
            <p:nvPr/>
          </p:nvSpPr>
          <p:spPr bwMode="auto">
            <a:xfrm flipV="1">
              <a:off x="2496" y="1924"/>
              <a:ext cx="2175" cy="10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4478614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itchFamily="34" charset="-122"/>
              </a:rPr>
              <a:t>多值依赖（续）</a:t>
            </a: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itchFamily="34" charset="0"/>
              </a:rPr>
              <a:t>多值依赖的性质</a:t>
            </a:r>
          </a:p>
          <a:p>
            <a:pPr lvl="1">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）多值依赖具有对称性。</a:t>
            </a:r>
            <a:endParaRPr lang="en-US" altLang="zh-CN" dirty="0" smtClean="0">
              <a:sym typeface="Calibri" pitchFamily="34" charset="0"/>
            </a:endParaRPr>
          </a:p>
          <a:p>
            <a:pPr lvl="2">
              <a:lnSpc>
                <a:spcPct val="150000"/>
              </a:lnSpc>
              <a:buNone/>
            </a:pPr>
            <a:r>
              <a:rPr lang="zh-CN" altLang="en-US" sz="2400" dirty="0" smtClean="0">
                <a:sym typeface="Calibri" pitchFamily="34" charset="0"/>
              </a:rPr>
              <a:t>即若</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，则</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，其中</a:t>
            </a:r>
            <a:r>
              <a:rPr lang="en-US" altLang="zh-CN" sz="2400" i="1" dirty="0" smtClean="0">
                <a:sym typeface="Calibri" pitchFamily="34" charset="0"/>
              </a:rPr>
              <a:t>Z</a:t>
            </a:r>
            <a:r>
              <a:rPr lang="zh-CN" altLang="en-US" sz="2400" dirty="0" smtClean="0">
                <a:sym typeface="Calibri" pitchFamily="34" charset="0"/>
              </a:rPr>
              <a:t>＝</a:t>
            </a:r>
            <a:r>
              <a:rPr lang="en-US" altLang="zh-CN" sz="2400" i="1" dirty="0" smtClean="0">
                <a:sym typeface="Calibri" pitchFamily="34" charset="0"/>
              </a:rPr>
              <a:t>U</a:t>
            </a:r>
            <a:r>
              <a:rPr lang="zh-CN" altLang="en-US" sz="2400" dirty="0" smtClean="0">
                <a:sym typeface="Calibri" pitchFamily="34" charset="0"/>
              </a:rPr>
              <a:t>－</a:t>
            </a:r>
            <a:r>
              <a:rPr lang="en-US" altLang="zh-CN" sz="2400" i="1" dirty="0" smtClean="0">
                <a:sym typeface="Calibri" pitchFamily="34" charset="0"/>
              </a:rPr>
              <a:t>X</a:t>
            </a:r>
            <a:r>
              <a:rPr lang="zh-CN" altLang="en-US" sz="2400" dirty="0" smtClean="0">
                <a:sym typeface="Calibri" pitchFamily="34" charset="0"/>
              </a:rPr>
              <a:t>－</a:t>
            </a:r>
            <a:r>
              <a:rPr lang="en-US" altLang="zh-CN" sz="2400" i="1" dirty="0" smtClean="0">
                <a:sym typeface="Calibri" pitchFamily="34" charset="0"/>
              </a:rPr>
              <a:t>Y</a:t>
            </a:r>
          </a:p>
          <a:p>
            <a:pPr lvl="2">
              <a:lnSpc>
                <a:spcPct val="150000"/>
              </a:lnSpc>
              <a:buFont typeface="Wingdings" pitchFamily="2" charset="2"/>
              <a:buChar char="l"/>
            </a:pPr>
            <a:r>
              <a:rPr lang="zh-CN" altLang="en-US" dirty="0" smtClean="0">
                <a:sym typeface="Calibri" pitchFamily="34" charset="0"/>
              </a:rPr>
              <a:t>多值依赖的对称性可以用完全二分图直观地表示出来。</a:t>
            </a:r>
            <a:endParaRPr lang="en-US" dirty="0" smtClean="0">
              <a:sym typeface="Calibri" pitchFamily="34" charset="0"/>
            </a:endParaRPr>
          </a:p>
          <a:p>
            <a:pPr lvl="2">
              <a:lnSpc>
                <a:spcPct val="150000"/>
              </a:lnSpc>
              <a:buFont typeface="Wingdings"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itchFamily="34" charset="0"/>
            </a:endParaRPr>
          </a:p>
          <a:p>
            <a:endParaRPr lang="zh-CN" altLang="en-US" sz="2200" dirty="0" smtClean="0">
              <a:sym typeface="Calibri"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）多值依赖具有传递性。即若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 则</a:t>
            </a:r>
            <a:r>
              <a:rPr lang="en-US"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sz="2800" dirty="0" smtClean="0">
              <a:sym typeface="Calibri" pitchFamily="34" charset="0"/>
            </a:endParaRP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）函数依赖是多值依赖的特殊情况。即若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   </a:t>
            </a:r>
            <a:r>
              <a:rPr lang="en-US" dirty="0" smtClean="0">
                <a:sym typeface="Calibri" pitchFamily="34" charset="0"/>
              </a:rPr>
              <a:t>	</a:t>
            </a:r>
            <a:r>
              <a:rPr lang="zh-CN" altLang="en-US" dirty="0" smtClean="0">
                <a:sym typeface="Calibri" pitchFamily="34" charset="0"/>
              </a:rPr>
              <a:t>    </a:t>
            </a:r>
            <a:endParaRPr lang="en-US" altLang="zh-CN" dirty="0" smtClean="0">
              <a:sym typeface="Calibri" pitchFamily="34" charset="0"/>
            </a:endParaRPr>
          </a:p>
          <a:p>
            <a:pPr marL="742950" lvl="1" indent="-285750" algn="l">
              <a:lnSpc>
                <a:spcPct val="150000"/>
              </a:lnSpc>
            </a:pPr>
            <a:r>
              <a:rPr lang="en-US" altLang="zh-CN" i="1" dirty="0" smtClean="0">
                <a:sym typeface="Calibri" pitchFamily="34" charset="0"/>
              </a:rPr>
              <a:t>         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5</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6</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itchFamily="2" charset="2"/>
              <a:buChar char="v"/>
            </a:pPr>
            <a:r>
              <a:rPr lang="zh-CN" altLang="en-US" dirty="0" smtClean="0">
                <a:sym typeface="Calibri" pitchFamily="34" charset="0"/>
              </a:rPr>
              <a:t>多值依赖与函数依赖的区别</a:t>
            </a:r>
          </a:p>
          <a:p>
            <a:pPr marL="742950" lvl="1" indent="-285750" algn="l">
              <a:lnSpc>
                <a:spcPct val="12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）多值依赖的有效性与属性集的范围有关</a:t>
            </a:r>
          </a:p>
          <a:p>
            <a:pPr marL="1143000" lvl="2" indent="-228600" algn="l">
              <a:lnSpc>
                <a:spcPct val="120000"/>
              </a:lnSpc>
              <a:buSzPct val="87000"/>
              <a:buFont typeface="Wingdings" pitchFamily="2" charset="2"/>
              <a:buChar char="l"/>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U</a:t>
            </a:r>
            <a:r>
              <a:rPr lang="zh-CN" altLang="en-US" dirty="0" smtClean="0">
                <a:sym typeface="Calibri" pitchFamily="34" charset="0"/>
              </a:rPr>
              <a:t>上成立，则在</a:t>
            </a:r>
            <a:r>
              <a:rPr lang="en-US" altLang="zh-CN" i="1" dirty="0" smtClean="0">
                <a:sym typeface="Calibri" pitchFamily="34" charset="0"/>
              </a:rPr>
              <a:t>W</a:t>
            </a:r>
            <a:r>
              <a:rPr lang="zh-CN" altLang="en-US" dirty="0" smtClean="0">
                <a:sym typeface="Calibri" pitchFamily="34" charset="0"/>
              </a:rPr>
              <a:t>（</a:t>
            </a:r>
            <a:r>
              <a:rPr lang="zh-CN" altLang="en-US"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）上一定成立；反之则不然，即</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）上成立，在</a:t>
            </a:r>
            <a:r>
              <a:rPr lang="en-US" altLang="zh-CN" i="1" dirty="0" smtClean="0">
                <a:sym typeface="Calibri" pitchFamily="34" charset="0"/>
              </a:rPr>
              <a:t>U</a:t>
            </a:r>
            <a:r>
              <a:rPr lang="zh-CN" altLang="en-US" dirty="0" smtClean="0">
                <a:sym typeface="Calibri" pitchFamily="34" charset="0"/>
              </a:rPr>
              <a:t>上并不一定成立。</a:t>
            </a:r>
          </a:p>
          <a:p>
            <a:pPr marL="1143000" lvl="2" indent="-228600" algn="l">
              <a:lnSpc>
                <a:spcPct val="120000"/>
              </a:lnSpc>
              <a:buSzPct val="87000"/>
              <a:buFont typeface="Wingdings" pitchFamily="2" charset="2"/>
              <a:buChar char="l"/>
            </a:pPr>
            <a:r>
              <a:rPr lang="zh-CN" altLang="en-US" dirty="0" smtClean="0">
                <a:sym typeface="Calibri" pitchFamily="34" charset="0"/>
              </a:rPr>
              <a:t>原因：多值依赖的定义中不仅涉及属性组</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，而且涉及</a:t>
            </a:r>
            <a:r>
              <a:rPr lang="en-US" altLang="zh-CN" i="1" dirty="0" smtClean="0">
                <a:sym typeface="Calibri" pitchFamily="34" charset="0"/>
              </a:rPr>
              <a:t>U</a:t>
            </a:r>
            <a:r>
              <a:rPr lang="zh-CN" altLang="en-US" dirty="0" smtClean="0">
                <a:sym typeface="Calibri" pitchFamily="34" charset="0"/>
              </a:rPr>
              <a:t>中其余属性</a:t>
            </a:r>
            <a:r>
              <a:rPr lang="en-US" altLang="zh-CN" i="1" dirty="0" smtClean="0">
                <a:sym typeface="Calibri" pitchFamily="34" charset="0"/>
              </a:rPr>
              <a:t>Z</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685800" lvl="1" indent="-228600" algn="l">
              <a:lnSpc>
                <a:spcPct val="120000"/>
              </a:lnSpc>
              <a:buSzPct val="87000"/>
              <a:buFont typeface="Wingdings" pitchFamily="2" charset="2"/>
              <a:buChar char="n"/>
            </a:pPr>
            <a:r>
              <a:rPr lang="zh-CN" altLang="en-US" dirty="0" smtClean="0">
                <a:sym typeface="Calibri" pitchFamily="34" charset="0"/>
              </a:rPr>
              <a:t> 多值依赖的有效性与属性集的范围有关（续）</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一般地，在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)上若有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的嵌入型多值依赖。</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的有效性仅决定于</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这两个属性集的值</a:t>
            </a:r>
          </a:p>
          <a:p>
            <a:pPr marL="1143000" lvl="2" indent="-228600" algn="l">
              <a:lnSpc>
                <a:spcPct val="120000"/>
              </a:lnSpc>
              <a:buSzPct val="87000"/>
              <a:buFont typeface="Wingdings" pitchFamily="2" charset="2"/>
              <a:buChar char="l"/>
            </a:pPr>
            <a:r>
              <a:rPr lang="zh-CN" altLang="en-US" dirty="0" smtClean="0">
                <a:sym typeface="Calibri" pitchFamily="34" charset="0"/>
              </a:rPr>
              <a:t>只要在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)的任何一个关系</a:t>
            </a:r>
            <a:r>
              <a:rPr lang="en-US" altLang="zh-CN" dirty="0" smtClean="0">
                <a:sym typeface="Calibri" pitchFamily="34" charset="0"/>
              </a:rPr>
              <a:t>r</a:t>
            </a:r>
            <a:r>
              <a:rPr lang="zh-CN" altLang="en-US" dirty="0" smtClean="0">
                <a:sym typeface="Calibri" pitchFamily="34" charset="0"/>
              </a:rPr>
              <a:t>中，元组在</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上的值满足定义</a:t>
            </a:r>
            <a:r>
              <a:rPr lang="en-US" altLang="zh-CN" dirty="0" smtClean="0">
                <a:sym typeface="Calibri" pitchFamily="34" charset="0"/>
              </a:rPr>
              <a:t>6.l</a:t>
            </a:r>
            <a:r>
              <a:rPr lang="zh-CN" altLang="en-US" dirty="0" smtClean="0">
                <a:sym typeface="Calibri" pitchFamily="34" charset="0"/>
              </a:rPr>
              <a:t>，则函数依赖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在任何属性集</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)上成立。</a:t>
            </a:r>
            <a:endParaRPr lang="zh-CN" altLang="en-US" dirty="0"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上成立，则对于任何</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均有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若在</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上成立，不能断言对于任何</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itchFamily="34" charset="0"/>
            </a:endParaRPr>
          </a:p>
          <a:p>
            <a:pPr marL="1143000" lvl="2" indent="-228600" algn="l">
              <a:lnSpc>
                <a:spcPct val="150000"/>
              </a:lnSpc>
              <a:buFont typeface="Arial" pitchFamily="34" charset="0"/>
              <a:buChar char="•"/>
            </a:pPr>
            <a:endParaRPr lang="zh-CN" altLang="en-US" dirty="0" smtClean="0">
              <a:sym typeface="Calibri" pitchFamily="34" charset="0"/>
            </a:endParaRPr>
          </a:p>
        </p:txBody>
      </p:sp>
      <p:graphicFrame>
        <p:nvGraphicFramePr>
          <p:cNvPr id="78854" name="Group 6"/>
          <p:cNvGraphicFramePr>
            <a:graphicFrameLocks noGrp="1"/>
          </p:cNvGraphicFramePr>
          <p:nvPr>
            <p:extLst>
              <p:ext uri="{D42A27DB-BD31-4B8C-83A1-F6EECF244321}">
                <p14:modId xmlns:p14="http://schemas.microsoft.com/office/powerpoint/2010/main" val="2844611230"/>
              </p:ext>
            </p:extLst>
          </p:nvPr>
        </p:nvGraphicFramePr>
        <p:xfrm>
          <a:off x="1998240" y="3523777"/>
          <a:ext cx="5526088" cy="1849439"/>
        </p:xfrm>
        <a:graphic>
          <a:graphicData uri="http://schemas.openxmlformats.org/drawingml/2006/table">
            <a:tbl>
              <a:tblPr/>
              <a:tblGrid>
                <a:gridCol w="14224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endParaRPr lang="en-US" altLang="zh-CN" dirty="0"/>
          </a:p>
        </p:txBody>
      </p:sp>
      <p:sp>
        <p:nvSpPr>
          <p:cNvPr id="400386" name="Rectangle 2"/>
          <p:cNvSpPr>
            <a:spLocks noGrp="1" noChangeArrowheads="1"/>
          </p:cNvSpPr>
          <p:nvPr>
            <p:ph type="title"/>
          </p:nvPr>
        </p:nvSpPr>
        <p:spPr/>
        <p:txBody>
          <a:bodyPr/>
          <a:lstStyle/>
          <a:p>
            <a:r>
              <a:rPr lang="zh-CN" altLang="en-US"/>
              <a:t>什么是数据依赖（续）</a:t>
            </a:r>
          </a:p>
        </p:txBody>
      </p:sp>
      <p:sp>
        <p:nvSpPr>
          <p:cNvPr id="400387" name="Rectangle 3"/>
          <p:cNvSpPr>
            <a:spLocks noGrp="1" noChangeArrowheads="1"/>
          </p:cNvSpPr>
          <p:nvPr>
            <p:ph type="body" idx="1"/>
          </p:nvPr>
        </p:nvSpPr>
        <p:spPr/>
        <p:txBody>
          <a:bodyPr/>
          <a:lstStyle/>
          <a:p>
            <a:pPr>
              <a:lnSpc>
                <a:spcPct val="120000"/>
              </a:lnSpc>
            </a:pPr>
            <a:r>
              <a:rPr lang="en-US" altLang="zh-CN" dirty="0"/>
              <a:t>2. </a:t>
            </a:r>
            <a:r>
              <a:rPr lang="zh-CN" altLang="en-US" dirty="0" smtClean="0"/>
              <a:t>数据依赖</a:t>
            </a:r>
            <a:endParaRPr lang="en-US" altLang="zh-CN" dirty="0" smtClean="0"/>
          </a:p>
          <a:p>
            <a:pPr lvl="1">
              <a:lnSpc>
                <a:spcPct val="120000"/>
              </a:lnSpc>
            </a:pPr>
            <a:r>
              <a:rPr lang="zh-CN" altLang="en-US" dirty="0" smtClean="0"/>
              <a:t>是</a:t>
            </a:r>
            <a:r>
              <a:rPr lang="zh-CN" altLang="en-US" dirty="0"/>
              <a:t>通过一个关系中属性间值的相等与否体现出来的数据间的相互关系</a:t>
            </a:r>
          </a:p>
          <a:p>
            <a:pPr lvl="1">
              <a:lnSpc>
                <a:spcPct val="120000"/>
              </a:lnSpc>
            </a:pPr>
            <a:r>
              <a:rPr lang="zh-CN" altLang="en-US" dirty="0"/>
              <a:t>是现实世界属性间相互联系的抽象</a:t>
            </a:r>
          </a:p>
          <a:p>
            <a:pPr lvl="1">
              <a:lnSpc>
                <a:spcPct val="120000"/>
              </a:lnSpc>
            </a:pPr>
            <a:r>
              <a:rPr lang="zh-CN" altLang="en-US" dirty="0"/>
              <a:t>是数据内在的性质</a:t>
            </a:r>
          </a:p>
          <a:p>
            <a:pPr lvl="1">
              <a:lnSpc>
                <a:spcPct val="120000"/>
              </a:lnSpc>
            </a:pPr>
            <a:r>
              <a:rPr lang="zh-CN" altLang="en-US" dirty="0"/>
              <a:t>是</a:t>
            </a:r>
            <a:r>
              <a:rPr lang="zh-CN" altLang="en-US" dirty="0">
                <a:solidFill>
                  <a:schemeClr val="accent2"/>
                </a:solidFill>
              </a:rPr>
              <a:t>语义</a:t>
            </a:r>
            <a:r>
              <a:rPr lang="zh-CN" altLang="en-US" dirty="0"/>
              <a:t>的体现</a:t>
            </a:r>
          </a:p>
        </p:txBody>
      </p:sp>
    </p:spTree>
    <p:extLst>
      <p:ext uri="{BB962C8B-B14F-4D97-AF65-F5344CB8AC3E}">
        <p14:creationId xmlns:p14="http://schemas.microsoft.com/office/powerpoint/2010/main" val="27970065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olidFill>
                  <a:srgbClr val="00B050"/>
                </a:solidFill>
                <a:sym typeface="Calibri" pitchFamily="34" charset="0"/>
              </a:rPr>
              <a:t>6.2.8  4NF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itchFamily="34" charset="-122"/>
              </a:rPr>
              <a:t>6.2.8  </a:t>
            </a:r>
            <a:r>
              <a:rPr lang="en-US" altLang="zh-CN" sz="3600" dirty="0" smtClean="0">
                <a:sym typeface="微软雅黑"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6.10  </a:t>
            </a:r>
            <a:r>
              <a:rPr lang="zh-CN" altLang="en-US" dirty="0" smtClean="0">
                <a:sym typeface="Calibri" pitchFamily="34" charset="0"/>
              </a:rPr>
              <a:t>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，如果对于</a:t>
            </a:r>
            <a:r>
              <a:rPr lang="en-US" altLang="zh-CN" i="1" dirty="0" smtClean="0">
                <a:sym typeface="Calibri" pitchFamily="34" charset="0"/>
              </a:rPr>
              <a:t>R</a:t>
            </a:r>
            <a:r>
              <a:rPr lang="zh-CN" altLang="en-US" dirty="0" smtClean="0">
                <a:sym typeface="Calibri" pitchFamily="34" charset="0"/>
              </a:rPr>
              <a:t>的每个非平凡多值依赖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Arial Unicode MS" pitchFamily="34" charset="-12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zh-CN" altLang="en-US" dirty="0" smtClean="0">
                <a:sym typeface="Calibri" pitchFamily="34" charset="0"/>
              </a:rPr>
              <a:t>都含有码，则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&gt;∈4NF</a:t>
            </a:r>
            <a:r>
              <a:rPr lang="zh-CN" altLang="en-US" dirty="0" smtClean="0">
                <a:sym typeface="Calibri" pitchFamily="34" charset="0"/>
              </a:rPr>
              <a:t>。</a:t>
            </a:r>
          </a:p>
          <a:p>
            <a:pPr marL="342900" indent="-342900" algn="l">
              <a:lnSpc>
                <a:spcPct val="120000"/>
              </a:lnSpc>
              <a:buFont typeface="Wingdings" pitchFamily="2" charset="2"/>
              <a:buChar char="v"/>
            </a:pPr>
            <a:r>
              <a:rPr lang="en-US" altLang="zh-CN" dirty="0" smtClean="0">
                <a:sym typeface="Calibri" pitchFamily="34" charset="0"/>
              </a:rPr>
              <a:t>4NF</a:t>
            </a:r>
            <a:r>
              <a:rPr lang="zh-CN" altLang="en-US" dirty="0" smtClean="0">
                <a:sym typeface="Calibri" pitchFamily="34" charset="0"/>
              </a:rPr>
              <a:t>就是限制关系模式的属性之间不允许有非平凡且非函数依赖的多值依赖。</a:t>
            </a:r>
            <a:r>
              <a:rPr lang="en-US" altLang="zh-CN" dirty="0" smtClean="0">
                <a:sym typeface="Calibri" pitchFamily="34" charset="0"/>
              </a:rPr>
              <a:t>4NF</a:t>
            </a:r>
            <a:r>
              <a:rPr lang="zh-CN" altLang="en-US" dirty="0" smtClean="0">
                <a:sym typeface="Calibri" pitchFamily="34" charset="0"/>
              </a:rPr>
              <a:t>所允许的非平凡多值依赖实际上是函数依赖。</a:t>
            </a:r>
            <a:endParaRPr lang="zh-CN" alt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itchFamily="34" charset="-122"/>
              </a:rPr>
              <a:t>4NF</a:t>
            </a:r>
            <a:r>
              <a:rPr lang="zh-CN" altLang="en-US" sz="3600" dirty="0" smtClean="0">
                <a:sym typeface="微软雅黑" pitchFamily="34" charset="-122"/>
              </a:rPr>
              <a:t>（续）</a:t>
            </a: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itchFamily="2" charset="2"/>
              <a:buChar char="v"/>
            </a:pPr>
            <a:r>
              <a:rPr lang="zh-CN" altLang="en-US" dirty="0" smtClean="0">
                <a:sym typeface="Calibri" pitchFamily="34" charset="0"/>
              </a:rPr>
              <a:t>如果一个关系模式是</a:t>
            </a:r>
            <a:r>
              <a:rPr lang="en-US" altLang="zh-CN" dirty="0" smtClean="0">
                <a:sym typeface="Calibri" pitchFamily="34" charset="0"/>
              </a:rPr>
              <a:t>4NF</a:t>
            </a:r>
            <a:r>
              <a:rPr lang="zh-CN" altLang="en-US" dirty="0" smtClean="0">
                <a:sym typeface="Calibri" pitchFamily="34" charset="0"/>
              </a:rPr>
              <a:t>， 则必为</a:t>
            </a:r>
            <a:r>
              <a:rPr lang="en-US" altLang="zh-CN" dirty="0" smtClean="0">
                <a:sym typeface="Calibri" pitchFamily="34" charset="0"/>
              </a:rPr>
              <a:t>BCNF</a:t>
            </a:r>
            <a:r>
              <a:rPr lang="zh-CN" altLang="en-US" dirty="0" smtClean="0">
                <a:sym typeface="Calibri" pitchFamily="34" charset="0"/>
              </a:rPr>
              <a:t>。</a:t>
            </a:r>
          </a:p>
          <a:p>
            <a:pPr marL="342900" indent="-342900" algn="l">
              <a:lnSpc>
                <a:spcPct val="120000"/>
              </a:lnSpc>
              <a:buFont typeface="Wingdings" pitchFamily="2" charset="2"/>
              <a:buChar char="v"/>
            </a:pPr>
            <a:r>
              <a:rPr lang="zh-CN" altLang="en-US" dirty="0" smtClean="0">
                <a:sym typeface="Calibri" pitchFamily="34" charset="0"/>
              </a:rPr>
              <a:t>在</a:t>
            </a:r>
            <a:r>
              <a:rPr lang="en-US" altLang="zh-CN" dirty="0" smtClean="0">
                <a:sym typeface="Calibri" pitchFamily="34" charset="0"/>
              </a:rPr>
              <a:t>[</a:t>
            </a:r>
            <a:r>
              <a:rPr lang="zh-CN" altLang="en-US" dirty="0" smtClean="0">
                <a:sym typeface="Calibri" pitchFamily="34" charset="0"/>
              </a:rPr>
              <a:t>例6.10</a:t>
            </a:r>
            <a:r>
              <a:rPr lang="en-US" altLang="zh-CN" dirty="0" smtClean="0">
                <a:sym typeface="Calibri" pitchFamily="34" charset="0"/>
              </a:rPr>
              <a:t>]</a:t>
            </a:r>
            <a:r>
              <a:rPr lang="zh-CN" altLang="en-US" dirty="0" smtClean="0">
                <a:sym typeface="Calibri" pitchFamily="34" charset="0"/>
              </a:rPr>
              <a:t>的</a:t>
            </a:r>
            <a:r>
              <a:rPr lang="en-US" altLang="zh-CN" dirty="0" smtClean="0">
                <a:sym typeface="Calibri" pitchFamily="34" charset="0"/>
              </a:rPr>
              <a:t>WSC</a:t>
            </a:r>
            <a:r>
              <a:rPr lang="zh-CN" altLang="en-US" dirty="0" smtClean="0">
                <a:sym typeface="Calibri" pitchFamily="34" charset="0"/>
              </a:rPr>
              <a:t>中，</a:t>
            </a:r>
            <a:r>
              <a:rPr lang="en-US" altLang="zh-CN" dirty="0" smtClean="0">
                <a:sym typeface="Calibri" pitchFamily="34" charset="0"/>
              </a:rPr>
              <a:t>W →→S, W→→C,</a:t>
            </a:r>
            <a:r>
              <a:rPr lang="zh-CN" altLang="en-US" dirty="0" smtClean="0">
                <a:sym typeface="Calibri" pitchFamily="34" charset="0"/>
              </a:rPr>
              <a:t>他们都是非平凡多值依赖。而</a:t>
            </a:r>
            <a:r>
              <a:rPr lang="en-US" altLang="zh-CN" dirty="0" smtClean="0">
                <a:sym typeface="Calibri" pitchFamily="34" charset="0"/>
              </a:rPr>
              <a:t>W</a:t>
            </a:r>
            <a:r>
              <a:rPr lang="zh-CN" altLang="en-US" dirty="0" smtClean="0">
                <a:sym typeface="Calibri" pitchFamily="34" charset="0"/>
              </a:rPr>
              <a:t>不是码，关系模式</a:t>
            </a:r>
            <a:r>
              <a:rPr lang="en-US" altLang="zh-CN" dirty="0" smtClean="0">
                <a:sym typeface="Calibri" pitchFamily="34" charset="0"/>
              </a:rPr>
              <a:t>WSC</a:t>
            </a:r>
            <a:r>
              <a:rPr lang="zh-CN" altLang="en-US" dirty="0" smtClean="0">
                <a:sym typeface="Calibri" pitchFamily="34" charset="0"/>
              </a:rPr>
              <a:t>的码是</a:t>
            </a:r>
            <a:r>
              <a:rPr lang="en-US" altLang="zh-CN" dirty="0" smtClean="0">
                <a:sym typeface="Calibri" pitchFamily="34" charset="0"/>
              </a:rPr>
              <a:t>(W,S,C)</a:t>
            </a:r>
            <a:r>
              <a:rPr lang="zh-CN" altLang="en-US" dirty="0" smtClean="0">
                <a:sym typeface="Calibri" pitchFamily="34" charset="0"/>
              </a:rPr>
              <a:t>，即</a:t>
            </a:r>
            <a:r>
              <a:rPr lang="en-US" altLang="zh-CN" dirty="0" smtClean="0">
                <a:sym typeface="Calibri" pitchFamily="34" charset="0"/>
              </a:rPr>
              <a:t>All-key</a:t>
            </a:r>
            <a:r>
              <a:rPr lang="zh-CN" altLang="en-US" dirty="0" smtClean="0">
                <a:sym typeface="Calibri" pitchFamily="34" charset="0"/>
              </a:rPr>
              <a:t>，因此</a:t>
            </a:r>
            <a:r>
              <a:rPr lang="en-US" altLang="zh-CN" dirty="0" smtClean="0">
                <a:sym typeface="Calibri" pitchFamily="34" charset="0"/>
              </a:rPr>
              <a:t>WSC</a:t>
            </a:r>
            <a:r>
              <a:rPr lang="zh-CN" altLang="en-US" dirty="0" smtClean="0"/>
              <a:t> ∈ </a:t>
            </a:r>
            <a:r>
              <a:rPr lang="en-US" altLang="zh-CN" dirty="0" smtClean="0">
                <a:sym typeface="Calibri" pitchFamily="34" charset="0"/>
              </a:rPr>
              <a:t>4NF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可以把</a:t>
            </a:r>
            <a:r>
              <a:rPr lang="en-US" altLang="zh-CN" dirty="0" smtClean="0">
                <a:sym typeface="Calibri" pitchFamily="34" charset="0"/>
              </a:rPr>
              <a:t>WSC</a:t>
            </a:r>
            <a:r>
              <a:rPr lang="zh-CN" altLang="en-US" dirty="0" smtClean="0">
                <a:sym typeface="Calibri" pitchFamily="34" charset="0"/>
              </a:rPr>
              <a:t>分解成</a:t>
            </a:r>
            <a:r>
              <a:rPr lang="en-US" altLang="zh-CN" dirty="0" smtClean="0">
                <a:sym typeface="Calibri" pitchFamily="34" charset="0"/>
              </a:rPr>
              <a:t>WS(W,S),WC(W,C)</a:t>
            </a:r>
            <a:r>
              <a:rPr lang="zh-CN" altLang="en-US" dirty="0" smtClean="0">
                <a:sym typeface="Calibri"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itchFamily="34" charset="-122"/>
              </a:rPr>
              <a:t>6.2</a:t>
            </a:r>
            <a:r>
              <a:rPr lang="zh-CN" altLang="en-US" smtClean="0">
                <a:sym typeface="微软雅黑"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6.2.9  </a:t>
            </a:r>
            <a:r>
              <a:rPr lang="zh-CN" altLang="en-US" dirty="0" smtClean="0">
                <a:solidFill>
                  <a:srgbClr val="00B050"/>
                </a:solidFill>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itchFamily="34" charset="-122"/>
              </a:rPr>
              <a:t>6.2.9  规范化小结</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10000"/>
              </a:lnSpc>
              <a:spcBef>
                <a:spcPts val="0"/>
              </a:spcBef>
              <a:buFont typeface="Wingdings" pitchFamily="2" charset="2"/>
              <a:buChar char="v"/>
            </a:pPr>
            <a:r>
              <a:rPr lang="zh-CN" altLang="zh-CN" dirty="0" smtClean="0"/>
              <a:t>在关系数据库中，对关系模式的基本要求是满足第一范式。</a:t>
            </a:r>
            <a:endParaRPr lang="en-US" altLang="zh-CN" dirty="0" smtClean="0"/>
          </a:p>
          <a:p>
            <a:pPr marL="342900" indent="-342900" algn="l">
              <a:lnSpc>
                <a:spcPct val="110000"/>
              </a:lnSpc>
              <a:spcBef>
                <a:spcPts val="0"/>
              </a:spcBef>
              <a:buFont typeface="Wingdings"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10000"/>
              </a:lnSpc>
              <a:spcBef>
                <a:spcPts val="0"/>
              </a:spcBef>
              <a:buFont typeface="Wingdings"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10000"/>
              </a:lnSpc>
              <a:spcBef>
                <a:spcPts val="0"/>
              </a:spcBef>
              <a:buFont typeface="Wingdings" pitchFamily="2" charset="2"/>
              <a:buChar char="n"/>
            </a:pPr>
            <a:r>
              <a:rPr lang="zh-CN" altLang="en-US" dirty="0" smtClean="0"/>
              <a:t>解决方法就是对其进行规范化，转换成高级范式。</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itchFamily="34" charset="-122"/>
              </a:rPr>
              <a:t>规范化小结（续）</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20000"/>
              </a:lnSpc>
              <a:spcBef>
                <a:spcPts val="0"/>
              </a:spcBef>
              <a:buFont typeface="Wingdings" pitchFamily="2" charset="2"/>
              <a:buChar char="v"/>
            </a:pPr>
            <a:r>
              <a:rPr lang="zh-CN" altLang="en-US" dirty="0" smtClean="0"/>
              <a:t>一个低一级范式的关系模式，通过模式分解可以转换为若干个高一级范式的关系模式集合，这种过程就叫关系模式的规范化。</a:t>
            </a:r>
          </a:p>
          <a:p>
            <a:pPr marL="342900" indent="-342900" algn="l">
              <a:lnSpc>
                <a:spcPct val="120000"/>
              </a:lnSpc>
              <a:spcBef>
                <a:spcPts val="0"/>
              </a:spcBef>
              <a:buFont typeface="Wingdings" pitchFamily="2" charset="2"/>
              <a:buChar char="v"/>
            </a:pPr>
            <a:r>
              <a:rPr lang="zh-CN" altLang="en-US" dirty="0" smtClean="0"/>
              <a:t>关系数据库的规范化理论是数据库逻辑设计的工具。</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itchFamily="34" charset="-122"/>
              </a:rPr>
              <a:t>规范化小结（续）</a:t>
            </a:r>
            <a:endParaRPr lang="zh-CN" altLang="en-US" sz="3600" dirty="0" smtClean="0">
              <a:sym typeface="微软雅黑" pitchFamily="34" charset="-122"/>
            </a:endParaRPr>
          </a:p>
        </p:txBody>
      </p:sp>
      <p:sp>
        <p:nvSpPr>
          <p:cNvPr id="83973" name="Rectangle 3"/>
          <p:cNvSpPr>
            <a:spLocks noGrp="1" noChangeArrowheads="1"/>
          </p:cNvSpPr>
          <p:nvPr>
            <p:ph idx="1"/>
          </p:nvPr>
        </p:nvSpPr>
        <p:spPr>
          <a:xfrm>
            <a:off x="457200" y="950913"/>
            <a:ext cx="8507288" cy="5407025"/>
          </a:xfrm>
        </p:spPr>
        <p:txBody>
          <a:bodyPr/>
          <a:lstStyle/>
          <a:p>
            <a:pPr marL="342900" indent="-342900" algn="l">
              <a:lnSpc>
                <a:spcPct val="120000"/>
              </a:lnSpc>
              <a:spcBef>
                <a:spcPts val="600"/>
              </a:spcBef>
              <a:buFont typeface="Wingdings" pitchFamily="2" charset="2"/>
              <a:buChar char="v"/>
            </a:pPr>
            <a:r>
              <a:rPr lang="zh-CN" altLang="en-US" dirty="0" smtClean="0"/>
              <a:t>规范化的基本思想</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即采用“一事一地”的模式设计原则</a:t>
            </a:r>
            <a:endParaRPr lang="en-US" altLang="zh-CN" dirty="0" smtClean="0"/>
          </a:p>
          <a:p>
            <a:pPr lvl="2" algn="l" eaLnBrk="1" hangingPunct="1">
              <a:lnSpc>
                <a:spcPct val="120000"/>
              </a:lnSpc>
              <a:spcBef>
                <a:spcPts val="600"/>
              </a:spcBef>
              <a:buSzPct val="87000"/>
              <a:buFont typeface="Wingdings" pitchFamily="2" charset="2"/>
              <a:buChar char="l"/>
            </a:pPr>
            <a:r>
              <a:rPr lang="zh-CN" altLang="en-US" dirty="0" smtClean="0"/>
              <a:t>让一个关系描述一个概念、一个实体或者实体间的一种联系。</a:t>
            </a:r>
          </a:p>
          <a:p>
            <a:pPr lvl="2" algn="l" eaLnBrk="1" hangingPunct="1">
              <a:lnSpc>
                <a:spcPct val="120000"/>
              </a:lnSpc>
              <a:spcBef>
                <a:spcPts val="600"/>
              </a:spcBef>
              <a:buSzPct val="87000"/>
              <a:buFont typeface="Wingdings" pitchFamily="2" charset="2"/>
              <a:buChar char="l"/>
            </a:pPr>
            <a:r>
              <a:rPr lang="zh-CN" altLang="en-US" dirty="0" smtClean="0"/>
              <a:t>若多于一个概念就把它“分离”出去。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因此 规范化实质上是概念的单一化。</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itchFamily="34" charset="0"/>
              </a:rPr>
              <a:t>关系模式规范化的基本步骤</a:t>
            </a:r>
            <a:endParaRPr lang="en-US" sz="2400" dirty="0" smtClean="0">
              <a:sym typeface="Calibri" pitchFamily="34" charset="0"/>
            </a:endParaRPr>
          </a:p>
          <a:p>
            <a:pPr marL="342900" indent="-342900" algn="l"/>
            <a:r>
              <a:rPr lang="en-US"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1NF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消除非主属性对码的部分函数依赖</a:t>
            </a:r>
          </a:p>
          <a:p>
            <a:pPr marL="342900" indent="-342900" algn="l"/>
            <a:r>
              <a:rPr lang="zh-CN" altLang="en-US" sz="2400" dirty="0" smtClean="0">
                <a:sym typeface="Calibri" pitchFamily="34" charset="0"/>
              </a:rPr>
              <a:t>消除决定因素        </a:t>
            </a:r>
            <a:r>
              <a:rPr lang="en-US" altLang="zh-CN" sz="2400" dirty="0" smtClean="0">
                <a:sym typeface="Calibri" pitchFamily="34" charset="0"/>
              </a:rPr>
              <a:t>2NF</a:t>
            </a:r>
            <a:endParaRPr lang="zh-CN" altLang="en-US" sz="2400" dirty="0" smtClean="0">
              <a:sym typeface="Calibri" pitchFamily="34" charset="0"/>
            </a:endParaRPr>
          </a:p>
          <a:p>
            <a:pPr marL="342900" indent="-342900" algn="l"/>
            <a:r>
              <a:rPr lang="zh-CN" altLang="en-US" sz="2400" dirty="0" smtClean="0">
                <a:sym typeface="Calibri" pitchFamily="34" charset="0"/>
              </a:rPr>
              <a:t>非码的非平凡         ↓      消除非主属性对码的传递函数依赖</a:t>
            </a:r>
          </a:p>
          <a:p>
            <a:pPr marL="342900" indent="-342900" algn="l"/>
            <a:r>
              <a:rPr lang="zh-CN" altLang="en-US" sz="2400" dirty="0" smtClean="0">
                <a:sym typeface="Calibri" pitchFamily="34" charset="0"/>
              </a:rPr>
              <a:t>函数依赖               </a:t>
            </a:r>
            <a:r>
              <a:rPr lang="en-US" altLang="zh-CN" sz="2400" dirty="0" smtClean="0">
                <a:sym typeface="Calibri" pitchFamily="34" charset="0"/>
              </a:rPr>
              <a:t>3NF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消除主属性对码的部分和传递函数依赖</a:t>
            </a:r>
          </a:p>
          <a:p>
            <a:pPr marL="342900" indent="-342900" algn="l"/>
            <a:r>
              <a:rPr lang="zh-CN" altLang="en-US" sz="2400" dirty="0" smtClean="0">
                <a:sym typeface="Calibri" pitchFamily="34" charset="0"/>
              </a:rPr>
              <a:t>                             </a:t>
            </a:r>
            <a:r>
              <a:rPr lang="en-US" altLang="zh-CN" sz="2400" dirty="0" smtClean="0">
                <a:sym typeface="Calibri" pitchFamily="34" charset="0"/>
              </a:rPr>
              <a:t>BCNF </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消除非平凡且非函数依赖的多值依赖</a:t>
            </a:r>
          </a:p>
          <a:p>
            <a:pPr marL="342900" indent="-342900" algn="l"/>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4NF</a:t>
            </a:r>
            <a:endParaRPr lang="zh-CN" altLang="en-US" sz="2400" dirty="0" smtClean="0">
              <a:sym typeface="Calibri"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headEnd/>
            <a:tailE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headEnd/>
            <a:tailEnd/>
          </a:ln>
        </p:spPr>
        <p:txBody>
          <a:bodyPr>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6.8 </a:t>
            </a:r>
            <a:r>
              <a:rPr lang="zh-CN" altLang="en-US" b="1" dirty="0">
                <a:solidFill>
                  <a:srgbClr val="000000"/>
                </a:solidFill>
                <a:sym typeface="Arial" pitchFamily="34" charset="0"/>
              </a:rPr>
              <a:t>规范化过程</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dirty="0" smtClean="0">
                <a:sym typeface="Calibri" pitchFamily="34" charset="0"/>
              </a:rPr>
              <a:t>不能说规范化程度越高的关系模式就越好。</a:t>
            </a:r>
          </a:p>
          <a:p>
            <a:pPr marL="742950" lvl="1" indent="-285750" algn="l">
              <a:lnSpc>
                <a:spcPct val="150000"/>
              </a:lnSpc>
              <a:buFont typeface="Wingdings" pitchFamily="2" charset="2"/>
              <a:buChar char="n"/>
            </a:pPr>
            <a:r>
              <a:rPr lang="zh-CN" dirty="0" smtClean="0">
                <a:sym typeface="Calibri" pitchFamily="34" charset="0"/>
              </a:rPr>
              <a:t>必须对现实世界的实际情况和用户应用需求作进一步分析，确定一个合适的、能够反映现实世界的模式。</a:t>
            </a:r>
          </a:p>
          <a:p>
            <a:pPr marL="742950" lvl="1" indent="-285750" algn="l">
              <a:lnSpc>
                <a:spcPct val="150000"/>
              </a:lnSpc>
              <a:buFont typeface="Wingdings" pitchFamily="2" charset="2"/>
              <a:buChar char="n"/>
            </a:pPr>
            <a:r>
              <a:rPr lang="zh-CN" dirty="0" smtClean="0">
                <a:sym typeface="Calibri" pitchFamily="34" charset="0"/>
              </a:rPr>
              <a:t>上面的规范化步骤可以在其中任何一步终止。</a:t>
            </a:r>
            <a:endParaRPr lang="zh-CN"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8806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6.3 </a:t>
            </a:r>
            <a:r>
              <a:rPr lang="zh-CN" altLang="en-US" sz="2800" dirty="0" smtClean="0">
                <a:solidFill>
                  <a:srgbClr val="0066FF"/>
                </a:solidFill>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itchFamily="2" charset="2"/>
              <a:buChar char="v"/>
            </a:pPr>
            <a:r>
              <a:rPr lang="en-US" altLang="zh-CN" dirty="0" smtClean="0">
                <a:sym typeface="Calibri" pitchFamily="34" charset="0"/>
              </a:rPr>
              <a:t>3</a:t>
            </a:r>
            <a:r>
              <a:rPr lang="zh-CN" altLang="en-US" dirty="0" smtClean="0">
                <a:sym typeface="Calibri" pitchFamily="34" charset="0"/>
              </a:rPr>
              <a:t>、数据依赖</a:t>
            </a:r>
            <a:r>
              <a:rPr lang="zh-CN" altLang="en-US" dirty="0" smtClean="0">
                <a:sym typeface="Calibri" pitchFamily="34" charset="0"/>
              </a:rPr>
              <a:t>的主要类型</a:t>
            </a:r>
          </a:p>
          <a:p>
            <a:pPr marL="627063" lvl="1" algn="l">
              <a:lnSpc>
                <a:spcPct val="150000"/>
              </a:lnSpc>
              <a:buFont typeface="Wingdings" pitchFamily="2" charset="2"/>
              <a:buChar char="n"/>
            </a:pPr>
            <a:r>
              <a:rPr lang="zh-CN" altLang="en-US" dirty="0" smtClean="0">
                <a:sym typeface="Calibri" pitchFamily="34" charset="0"/>
              </a:rPr>
              <a:t>函数依赖（</a:t>
            </a:r>
            <a:r>
              <a:rPr lang="en-US" altLang="zh-CN" dirty="0" smtClean="0">
                <a:sym typeface="Calibri" pitchFamily="34" charset="0"/>
              </a:rPr>
              <a:t>Functional Dependency</a:t>
            </a:r>
            <a:r>
              <a:rPr lang="zh-CN" altLang="en-US" dirty="0" smtClean="0">
                <a:sym typeface="Calibri" pitchFamily="34" charset="0"/>
              </a:rPr>
              <a:t>，简记为</a:t>
            </a:r>
            <a:r>
              <a:rPr lang="en-US" altLang="zh-CN" dirty="0" smtClean="0">
                <a:sym typeface="Calibri" pitchFamily="34" charset="0"/>
              </a:rPr>
              <a:t>FD</a:t>
            </a:r>
            <a:r>
              <a:rPr lang="zh-CN" altLang="en-US" dirty="0" smtClean="0">
                <a:sym typeface="Calibri" pitchFamily="34" charset="0"/>
              </a:rPr>
              <a:t>）</a:t>
            </a:r>
          </a:p>
          <a:p>
            <a:pPr marL="627063" lvl="1" algn="l">
              <a:lnSpc>
                <a:spcPct val="150000"/>
              </a:lnSpc>
              <a:buFont typeface="Wingdings" pitchFamily="2" charset="2"/>
              <a:buChar char="n"/>
            </a:pPr>
            <a:r>
              <a:rPr lang="zh-CN" altLang="en-US" dirty="0" smtClean="0">
                <a:sym typeface="Calibri" pitchFamily="34" charset="0"/>
              </a:rPr>
              <a:t>多值依赖（</a:t>
            </a:r>
            <a:r>
              <a:rPr lang="en-US" altLang="zh-CN" dirty="0" smtClean="0">
                <a:sym typeface="Calibri" pitchFamily="34" charset="0"/>
              </a:rPr>
              <a:t>Multi-Valued Dependency</a:t>
            </a:r>
            <a:r>
              <a:rPr lang="zh-CN" altLang="en-US" dirty="0" smtClean="0">
                <a:sym typeface="Calibri" pitchFamily="34" charset="0"/>
              </a:rPr>
              <a:t>，简记为</a:t>
            </a:r>
            <a:r>
              <a:rPr lang="en-US" altLang="zh-CN" dirty="0" smtClean="0">
                <a:sym typeface="Calibri" pitchFamily="34" charset="0"/>
              </a:rPr>
              <a:t>MVD</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9092" name="Rectangle 2"/>
          <p:cNvSpPr>
            <a:spLocks noGrp="1" noChangeArrowheads="1"/>
          </p:cNvSpPr>
          <p:nvPr>
            <p:ph type="title" idx="4294967295"/>
          </p:nvPr>
        </p:nvSpPr>
        <p:spPr/>
        <p:txBody>
          <a:bodyPr/>
          <a:lstStyle/>
          <a:p>
            <a:r>
              <a:rPr lang="en-US" altLang="zh-CN" sz="3600" dirty="0" smtClean="0">
                <a:sym typeface="微软雅黑" pitchFamily="34" charset="-122"/>
              </a:rPr>
              <a:t>6.3  </a:t>
            </a:r>
            <a:r>
              <a:rPr lang="zh-CN" altLang="en-US" sz="3600" dirty="0" smtClean="0">
                <a:sym typeface="微软雅黑" pitchFamily="34" charset="-122"/>
              </a:rPr>
              <a:t>数据依赖的公理系统</a:t>
            </a:r>
            <a:endParaRPr lang="zh-CN" altLang="en-US" sz="3600" dirty="0" smtClean="0"/>
          </a:p>
        </p:txBody>
      </p:sp>
      <p:sp>
        <p:nvSpPr>
          <p:cNvPr id="890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6.11  </a:t>
            </a:r>
            <a:r>
              <a:rPr lang="zh-CN" altLang="en-US" dirty="0" smtClean="0">
                <a:sym typeface="Calibri" pitchFamily="34" charset="0"/>
              </a:rPr>
              <a:t>对于满足一组</a:t>
            </a:r>
            <a:r>
              <a:rPr lang="zh-CN" altLang="en-US" dirty="0" smtClean="0">
                <a:solidFill>
                  <a:srgbClr val="0066FF"/>
                </a:solidFill>
                <a:sym typeface="Calibri" pitchFamily="34" charset="0"/>
              </a:rPr>
              <a:t>函数依赖</a:t>
            </a:r>
            <a:r>
              <a:rPr lang="en-US" altLang="zh-CN" i="1" dirty="0" smtClean="0">
                <a:sym typeface="Calibri" pitchFamily="34" charset="0"/>
              </a:rPr>
              <a:t>F</a:t>
            </a:r>
            <a:r>
              <a:rPr lang="zh-CN" altLang="en-US" dirty="0" smtClean="0">
                <a:sym typeface="Calibri" pitchFamily="34" charset="0"/>
              </a:rPr>
              <a:t>的关系模式   </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，其任何一个关系</a:t>
            </a:r>
            <a:r>
              <a:rPr lang="en-US" altLang="zh-CN" i="1" dirty="0" smtClean="0">
                <a:sym typeface="Calibri" pitchFamily="34" charset="0"/>
              </a:rPr>
              <a:t>r</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都成立（即</a:t>
            </a:r>
            <a:r>
              <a:rPr lang="en-US" altLang="zh-CN" i="1" dirty="0" smtClean="0">
                <a:sym typeface="Calibri" pitchFamily="34" charset="0"/>
              </a:rPr>
              <a:t>r</a:t>
            </a:r>
            <a:r>
              <a:rPr lang="zh-CN" altLang="en-US" dirty="0" smtClean="0">
                <a:sym typeface="Calibri" pitchFamily="34" charset="0"/>
              </a:rPr>
              <a:t>中任意两元组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，则 </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），则称</a:t>
            </a:r>
            <a:r>
              <a:rPr lang="en-US" altLang="zh-CN" i="1" dirty="0" smtClean="0">
                <a:sym typeface="Calibri" pitchFamily="34" charset="0"/>
              </a:rPr>
              <a:t>F</a:t>
            </a:r>
            <a:r>
              <a:rPr lang="zh-CN" altLang="en-US" dirty="0" smtClean="0">
                <a:solidFill>
                  <a:srgbClr val="FF00FF"/>
                </a:solidFill>
                <a:sym typeface="Calibri" pitchFamily="34" charset="0"/>
              </a:rPr>
              <a:t>逻辑蕴涵</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011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endParaRPr lang="zh-CN" altLang="en-US" sz="3600" dirty="0" smtClean="0"/>
          </a:p>
        </p:txBody>
      </p:sp>
      <p:sp>
        <p:nvSpPr>
          <p:cNvPr id="90117" name="Rectangle 3"/>
          <p:cNvSpPr>
            <a:spLocks noGrp="1" noChangeArrowheads="1"/>
          </p:cNvSpPr>
          <p:nvPr>
            <p:ph idx="1"/>
          </p:nvPr>
        </p:nvSpPr>
        <p:spPr>
          <a:xfrm>
            <a:off x="457200" y="1098551"/>
            <a:ext cx="8229600" cy="5024438"/>
          </a:xfrm>
        </p:spPr>
        <p:txBody>
          <a:bodyPr/>
          <a:lstStyle/>
          <a:p>
            <a:pPr marL="342900" indent="-342900" algn="l">
              <a:lnSpc>
                <a:spcPct val="150000"/>
              </a:lnSpc>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a:t>
            </a:r>
          </a:p>
          <a:p>
            <a:pPr marL="742950" lvl="1" indent="-285750" algn="l">
              <a:lnSpc>
                <a:spcPct val="150000"/>
              </a:lnSpc>
              <a:buFont typeface="Wingdings" pitchFamily="2" charset="2"/>
              <a:buChar char="n"/>
            </a:pPr>
            <a:r>
              <a:rPr lang="zh-CN" altLang="en-US" dirty="0" smtClean="0">
                <a:sym typeface="Calibri" pitchFamily="34" charset="0"/>
              </a:rPr>
              <a:t>一套推理规则，是模式分解算法的理论基础</a:t>
            </a:r>
            <a:endParaRPr lang="en-US" altLang="zh-CN"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用途</a:t>
            </a:r>
          </a:p>
          <a:p>
            <a:pPr marL="1257300" lvl="2" indent="-342900" algn="l">
              <a:lnSpc>
                <a:spcPct val="150000"/>
              </a:lnSpc>
              <a:buFont typeface="Wingdings" pitchFamily="2" charset="2"/>
              <a:buChar char="l"/>
            </a:pPr>
            <a:r>
              <a:rPr lang="zh-CN" altLang="en-US" sz="2400" dirty="0" smtClean="0">
                <a:sym typeface="Calibri" pitchFamily="34" charset="0"/>
              </a:rPr>
              <a:t>求给定关系模式的码</a:t>
            </a:r>
          </a:p>
          <a:p>
            <a:pPr marL="1257300" lvl="2" indent="-342900" algn="l">
              <a:lnSpc>
                <a:spcPct val="150000"/>
              </a:lnSpc>
              <a:buFont typeface="Wingdings" pitchFamily="2" charset="2"/>
              <a:buChar char="l"/>
            </a:pPr>
            <a:r>
              <a:rPr lang="zh-CN" altLang="en-US" sz="2400" dirty="0" smtClean="0">
                <a:sym typeface="Calibri" pitchFamily="34" charset="0"/>
              </a:rPr>
              <a:t>从一组函数依赖求得蕴涵的函数依赖</a:t>
            </a:r>
          </a:p>
          <a:p>
            <a:pPr marL="742950" lvl="1" indent="-285750" algn="l">
              <a:lnSpc>
                <a:spcPct val="150000"/>
              </a:lnSpc>
            </a:pPr>
            <a:endParaRPr lang="zh-CN" altLang="en-US" dirty="0" smtClean="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1140" name="Rectangle 2"/>
          <p:cNvSpPr>
            <a:spLocks noGrp="1" noChangeArrowheads="1"/>
          </p:cNvSpPr>
          <p:nvPr>
            <p:ph type="title" idx="4294967295"/>
          </p:nvPr>
        </p:nvSpPr>
        <p:spPr>
          <a:xfrm>
            <a:off x="528638" y="-79375"/>
            <a:ext cx="8229600" cy="1133475"/>
          </a:xfrm>
        </p:spPr>
        <p:txBody>
          <a:bodyPr/>
          <a:lstStyle/>
          <a:p>
            <a:r>
              <a:rPr lang="zh-CN" altLang="en-US" sz="3600" smtClean="0">
                <a:sym typeface="微软雅黑" pitchFamily="34" charset="-122"/>
              </a:rPr>
              <a:t>数据依赖的公理系统（续）</a:t>
            </a:r>
          </a:p>
        </p:txBody>
      </p:sp>
      <p:sp>
        <p:nvSpPr>
          <p:cNvPr id="91141" name="Rectangle 3"/>
          <p:cNvSpPr>
            <a:spLocks noGrp="1" noChangeArrowheads="1"/>
          </p:cNvSpPr>
          <p:nvPr>
            <p:ph idx="1"/>
          </p:nvPr>
        </p:nvSpPr>
        <p:spPr>
          <a:xfrm>
            <a:off x="457200" y="908720"/>
            <a:ext cx="8229600" cy="5425405"/>
          </a:xfrm>
        </p:spPr>
        <p:txBody>
          <a:bodyPr/>
          <a:lstStyle/>
          <a:p>
            <a:pPr marL="342900" indent="-342900" algn="l">
              <a:lnSpc>
                <a:spcPct val="120000"/>
              </a:lnSpc>
              <a:spcBef>
                <a:spcPts val="0"/>
              </a:spcBef>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  设</a:t>
            </a:r>
            <a:r>
              <a:rPr lang="en-US" altLang="zh-CN" i="1" dirty="0" smtClean="0">
                <a:sym typeface="Calibri" pitchFamily="34" charset="0"/>
              </a:rPr>
              <a:t>U</a:t>
            </a:r>
            <a:r>
              <a:rPr lang="zh-CN" altLang="en-US" dirty="0" smtClean="0">
                <a:sym typeface="Calibri" pitchFamily="34" charset="0"/>
              </a:rPr>
              <a:t>为属性集总体，</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上的一组函数依赖， 于是有关系模式</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 &gt;</a:t>
            </a:r>
            <a:r>
              <a:rPr lang="zh-CN" altLang="en-US" dirty="0" smtClean="0">
                <a:sym typeface="Calibri" pitchFamily="34" charset="0"/>
              </a:rPr>
              <a:t>。对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来说有以下的推理规则：</a:t>
            </a:r>
          </a:p>
          <a:p>
            <a:pPr marL="742950" lvl="1" indent="-285750" algn="l">
              <a:lnSpc>
                <a:spcPct val="150000"/>
              </a:lnSpc>
              <a:spcBef>
                <a:spcPts val="0"/>
              </a:spcBef>
              <a:buFont typeface="Wingdings" pitchFamily="2" charset="2"/>
              <a:buChar char="n"/>
            </a:pPr>
            <a:r>
              <a:rPr lang="en-US" altLang="zh-CN" dirty="0" smtClean="0">
                <a:sym typeface="Calibri" pitchFamily="34" charset="0"/>
              </a:rPr>
              <a:t>A</a:t>
            </a:r>
            <a:r>
              <a:rPr lang="zh-CN" altLang="en-US" dirty="0" smtClean="0">
                <a:sym typeface="Calibri" pitchFamily="34" charset="0"/>
              </a:rPr>
              <a:t>1 自反律（</a:t>
            </a:r>
            <a:r>
              <a:rPr lang="en-US" altLang="zh-CN" dirty="0" smtClean="0">
                <a:sym typeface="Calibri" pitchFamily="34" charset="0"/>
              </a:rPr>
              <a:t>reflexivity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A2</a:t>
            </a:r>
            <a:r>
              <a:rPr lang="zh-CN" altLang="en-US" dirty="0" smtClean="0">
                <a:sym typeface="Calibri" pitchFamily="34" charset="0"/>
              </a:rPr>
              <a:t> 增广律（</a:t>
            </a:r>
            <a:r>
              <a:rPr lang="en-US" altLang="zh-CN" dirty="0" smtClean="0">
                <a:sym typeface="Calibri" pitchFamily="34" charset="0"/>
              </a:rPr>
              <a:t>augmentation</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所蕴涵，且</a:t>
            </a:r>
            <a:r>
              <a:rPr lang="en-US" altLang="zh-CN" i="1" dirty="0" smtClean="0">
                <a:sym typeface="Calibri" pitchFamily="34" charset="0"/>
              </a:rPr>
              <a:t>Z</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A3</a:t>
            </a:r>
            <a:r>
              <a:rPr lang="zh-CN" altLang="en-US" dirty="0" smtClean="0">
                <a:sym typeface="Calibri" pitchFamily="34" charset="0"/>
              </a:rPr>
              <a:t> 传递律（</a:t>
            </a:r>
            <a:r>
              <a:rPr lang="en-US" altLang="zh-CN" dirty="0" smtClean="0">
                <a:sym typeface="Calibri" pitchFamily="34" charset="0"/>
              </a:rPr>
              <a:t>transitivity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200000"/>
              </a:lnSpc>
              <a:spcBef>
                <a:spcPts val="0"/>
              </a:spcBef>
            </a:pPr>
            <a:r>
              <a:rPr lang="zh-CN" altLang="en-US" b="0" dirty="0" smtClean="0">
                <a:sym typeface="Calibri" pitchFamily="34" charset="0"/>
              </a:rPr>
              <a:t>注意：由自反律所得到的函数依赖均是平凡的函数依赖</a:t>
            </a:r>
            <a:r>
              <a:rPr lang="en-US" altLang="zh-CN" b="0" dirty="0" smtClean="0">
                <a:sym typeface="Calibri" pitchFamily="34" charset="0"/>
              </a:rPr>
              <a:t>,  </a:t>
            </a:r>
          </a:p>
          <a:p>
            <a:pPr marL="742950" lvl="1" indent="-285750" algn="l">
              <a:lnSpc>
                <a:spcPct val="110000"/>
              </a:lnSpc>
              <a:spcBef>
                <a:spcPts val="0"/>
              </a:spcBef>
            </a:pPr>
            <a:r>
              <a:rPr lang="en-US" altLang="zh-CN" b="0" dirty="0" smtClean="0">
                <a:sym typeface="Calibri" pitchFamily="34" charset="0"/>
              </a:rPr>
              <a:t>           </a:t>
            </a:r>
            <a:r>
              <a:rPr lang="zh-CN" altLang="en-US" b="0" dirty="0" smtClean="0">
                <a:sym typeface="Calibri" pitchFamily="34" charset="0"/>
              </a:rPr>
              <a:t>自反律的使用并不依赖于</a:t>
            </a:r>
            <a:r>
              <a:rPr lang="en-US" altLang="zh-CN" b="0" i="1" dirty="0" smtClean="0">
                <a:sym typeface="Calibri" pitchFamily="34" charset="0"/>
              </a:rPr>
              <a:t>F</a:t>
            </a:r>
            <a:r>
              <a:rPr lang="zh-CN" altLang="en-US" b="0" dirty="0" smtClean="0">
                <a:sym typeface="Calibri" pitchFamily="34" charset="0"/>
              </a:rPr>
              <a:t>。</a:t>
            </a:r>
            <a:endParaRPr lang="zh-CN" altLang="en-US" b="0"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164"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2165" name="Rectangle 3"/>
          <p:cNvSpPr>
            <a:spLocks noGrp="1" noChangeArrowheads="1"/>
          </p:cNvSpPr>
          <p:nvPr>
            <p:ph idx="1"/>
          </p:nvPr>
        </p:nvSpPr>
        <p:spPr>
          <a:xfrm>
            <a:off x="457200" y="909638"/>
            <a:ext cx="8229600" cy="5284787"/>
          </a:xfrm>
        </p:spPr>
        <p:txBody>
          <a:bodyPr/>
          <a:lstStyle/>
          <a:p>
            <a:pPr marL="342900" indent="-342900" algn="l">
              <a:lnSpc>
                <a:spcPct val="150000"/>
              </a:lnSpc>
              <a:buFont typeface="Wingdings" pitchFamily="2" charset="2"/>
              <a:buChar char="v"/>
            </a:pPr>
            <a:r>
              <a:rPr lang="zh-CN" altLang="en-US" dirty="0" smtClean="0">
                <a:sym typeface="Calibri" pitchFamily="34" charset="0"/>
              </a:rPr>
              <a:t>定理</a:t>
            </a:r>
            <a:r>
              <a:rPr lang="en-US" altLang="zh-CN" dirty="0" smtClean="0">
                <a:sym typeface="Calibri" pitchFamily="34" charset="0"/>
              </a:rPr>
              <a:t>6.1  Armstrong</a:t>
            </a:r>
            <a:r>
              <a:rPr lang="zh-CN" altLang="en-US" dirty="0" smtClean="0">
                <a:sym typeface="Calibri" pitchFamily="34" charset="0"/>
              </a:rPr>
              <a:t>推理规则是正确的。</a:t>
            </a:r>
          </a:p>
          <a:p>
            <a:pPr marL="342900" indent="-342900" algn="l">
              <a:lnSpc>
                <a:spcPct val="150000"/>
              </a:lnSpc>
              <a:buFont typeface="Wingdings" pitchFamily="2" charset="2"/>
              <a:buChar char="v"/>
            </a:pPr>
            <a:r>
              <a:rPr lang="zh-CN" altLang="en-US" dirty="0" smtClean="0">
                <a:sym typeface="Calibri" pitchFamily="34" charset="0"/>
              </a:rPr>
              <a:t>证明</a:t>
            </a:r>
          </a:p>
          <a:p>
            <a:pPr marL="400050" lvl="1" algn="l">
              <a:lnSpc>
                <a:spcPct val="120000"/>
              </a:lnSpc>
              <a:buFont typeface="Wingdings" pitchFamily="2" charset="2"/>
              <a:buChar char="n"/>
            </a:pPr>
            <a:r>
              <a:rPr lang="zh-CN" altLang="en-US" dirty="0" smtClean="0">
                <a:sym typeface="Calibri" pitchFamily="34" charset="0"/>
              </a:rPr>
              <a:t>A1 自反律</a:t>
            </a:r>
          </a:p>
          <a:p>
            <a:pPr marL="400050" lvl="1" algn="l">
              <a:lnSpc>
                <a:spcPct val="120000"/>
              </a:lnSpc>
            </a:pPr>
            <a:r>
              <a:rPr lang="zh-CN" altLang="en-US" dirty="0" smtClean="0">
                <a:sym typeface="Calibri" pitchFamily="34" charset="0"/>
              </a:rPr>
              <a:t>     	设</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a:t>
            </a:r>
          </a:p>
          <a:p>
            <a:pPr marL="400050" lvl="1"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i="1"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400050" lvl="1"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[Y]</a:t>
            </a:r>
            <a:r>
              <a:rPr lang="zh-CN" altLang="en-US" dirty="0" smtClean="0">
                <a:sym typeface="Calibri" pitchFamily="34" charset="0"/>
              </a:rPr>
              <a:t>，</a:t>
            </a:r>
          </a:p>
          <a:p>
            <a:pPr marL="400050" lvl="1" algn="l">
              <a:lnSpc>
                <a:spcPct val="120000"/>
              </a:lnSpc>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成立，</a:t>
            </a:r>
            <a:endParaRPr lang="en-US" altLang="zh-CN" dirty="0" smtClean="0">
              <a:sym typeface="Calibri" pitchFamily="34" charset="0"/>
            </a:endParaRPr>
          </a:p>
          <a:p>
            <a:pPr marL="400050" lvl="1" algn="l">
              <a:lnSpc>
                <a:spcPct val="120000"/>
              </a:lnSpc>
            </a:pPr>
            <a:r>
              <a:rPr lang="en-US" altLang="zh-CN" dirty="0" smtClean="0">
                <a:sym typeface="Calibri" pitchFamily="34" charset="0"/>
              </a:rPr>
              <a:t>	</a:t>
            </a:r>
            <a:r>
              <a:rPr lang="zh-CN" altLang="en-US" dirty="0" smtClean="0">
                <a:sym typeface="Calibri" pitchFamily="34" charset="0"/>
              </a:rPr>
              <a:t>自反律得证。</a:t>
            </a:r>
            <a:endParaRPr lang="zh-CN" altLang="en-US" dirty="0" smtClean="0"/>
          </a:p>
        </p:txBody>
      </p:sp>
    </p:spTree>
  </p:cSld>
  <p:clrMapOvr>
    <a:masterClrMapping/>
  </p:clrMapOvr>
  <p:transition advClick="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3188"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3189" name="Rectangle 3"/>
          <p:cNvSpPr>
            <a:spLocks noGrp="1" noChangeArrowheads="1"/>
          </p:cNvSpPr>
          <p:nvPr>
            <p:ph idx="1"/>
          </p:nvPr>
        </p:nvSpPr>
        <p:spPr>
          <a:xfrm>
            <a:off x="457200" y="1098550"/>
            <a:ext cx="8229600" cy="5095875"/>
          </a:xfrm>
        </p:spPr>
        <p:txBody>
          <a:bodyPr/>
          <a:lstStyle/>
          <a:p>
            <a:pPr marL="742950" lvl="1" indent="-285750" algn="l">
              <a:lnSpc>
                <a:spcPct val="120000"/>
              </a:lnSpc>
              <a:buFont typeface="Wingdings" pitchFamily="2" charset="2"/>
              <a:buChar char="n"/>
            </a:pPr>
            <a:r>
              <a:rPr lang="zh-CN" altLang="en-US" dirty="0" smtClean="0">
                <a:sym typeface="Calibri" pitchFamily="34" charset="0"/>
              </a:rPr>
              <a:t>A2 增广律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所蕴涵，且</a:t>
            </a:r>
            <a:r>
              <a:rPr lang="en-US" altLang="zh-CN" sz="2400" i="1" dirty="0" smtClean="0">
                <a:sym typeface="Calibri" pitchFamily="34" charset="0"/>
              </a:rPr>
              <a:t>Z</a:t>
            </a:r>
            <a:r>
              <a:rPr lang="en-US" altLang="zh-CN" sz="2400" dirty="0" smtClean="0">
                <a:sym typeface="Calibri" pitchFamily="34" charset="0"/>
              </a:rPr>
              <a:t> </a:t>
            </a:r>
            <a:r>
              <a:rPr lang="en-US" altLang="zh-CN" sz="2400" dirty="0" smtClean="0">
                <a:sym typeface="Symbol" pitchFamily="18" charset="2"/>
              </a:rPr>
              <a:t></a:t>
            </a:r>
            <a:r>
              <a:rPr lang="en-US" altLang="zh-CN" sz="2400" dirty="0" smtClean="0">
                <a:sym typeface="Calibri" pitchFamily="34" charset="0"/>
              </a:rPr>
              <a:t> </a:t>
            </a:r>
            <a:r>
              <a:rPr lang="en-US" altLang="zh-CN" sz="2400" i="1" dirty="0" smtClean="0">
                <a:sym typeface="Calibri" pitchFamily="34" charset="0"/>
              </a:rPr>
              <a:t>U</a:t>
            </a:r>
            <a:r>
              <a:rPr lang="zh-CN" altLang="en-US" sz="2400" dirty="0" smtClean="0">
                <a:sym typeface="Calibri" pitchFamily="34" charset="0"/>
              </a:rPr>
              <a:t>。</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中任意的两个元组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zh-CN" altLang="en-US" dirty="0" smtClean="0">
                <a:sym typeface="Calibri" pitchFamily="34" charset="0"/>
              </a:rPr>
              <a:t>，则有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，于是有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增广律得证。</a:t>
            </a:r>
            <a:endParaRPr lang="zh-CN" altLang="en-US" dirty="0" smtClean="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4212" name="Rectangle 1026"/>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4213" name="Rectangle 1027"/>
          <p:cNvSpPr>
            <a:spLocks noGrp="1" noChangeArrowheads="1"/>
          </p:cNvSpPr>
          <p:nvPr>
            <p:ph idx="1"/>
          </p:nvPr>
        </p:nvSpPr>
        <p:spPr>
          <a:xfrm>
            <a:off x="457200" y="1098550"/>
            <a:ext cx="8229600" cy="5167313"/>
          </a:xfrm>
        </p:spPr>
        <p:txBody>
          <a:bodyPr/>
          <a:lstStyle/>
          <a:p>
            <a:pPr marL="742950" lvl="1" indent="-285750" algn="l">
              <a:lnSpc>
                <a:spcPct val="120000"/>
              </a:lnSpc>
              <a:buFont typeface="Wingdings" pitchFamily="2" charset="2"/>
              <a:buChar char="n"/>
            </a:pPr>
            <a:r>
              <a:rPr lang="zh-CN" altLang="en-US" dirty="0" smtClean="0">
                <a:sym typeface="Calibri" pitchFamily="34" charset="0"/>
              </a:rPr>
              <a:t>A3 传递律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及</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再由</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传递律得证。</a:t>
            </a:r>
            <a:endParaRPr lang="zh-CN" altLang="en-US" dirty="0"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523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5237" name="Rectangle 3"/>
          <p:cNvSpPr>
            <a:spLocks noGrp="1" noChangeArrowheads="1"/>
          </p:cNvSpPr>
          <p:nvPr>
            <p:ph idx="1"/>
          </p:nvPr>
        </p:nvSpPr>
        <p:spPr>
          <a:xfrm>
            <a:off x="457200" y="1123950"/>
            <a:ext cx="8229600" cy="5543550"/>
          </a:xfrm>
        </p:spPr>
        <p:txBody>
          <a:bodyPr/>
          <a:lstStyle/>
          <a:p>
            <a:pPr marL="342900" indent="-342900" algn="l">
              <a:lnSpc>
                <a:spcPct val="125000"/>
              </a:lnSpc>
              <a:buFont typeface="Wingdings" pitchFamily="2" charset="2"/>
              <a:buChar char="v"/>
            </a:pPr>
            <a:r>
              <a:rPr lang="zh-CN" altLang="en-US" dirty="0" smtClean="0">
                <a:sym typeface="Calibri" pitchFamily="34" charset="0"/>
              </a:rPr>
              <a:t>根据</a:t>
            </a:r>
            <a:r>
              <a:rPr lang="en-US" altLang="zh-CN" dirty="0" smtClean="0">
                <a:sym typeface="Calibri" pitchFamily="34" charset="0"/>
              </a:rPr>
              <a:t>A1</a:t>
            </a:r>
            <a:r>
              <a:rPr lang="zh-CN" altLang="en-US" dirty="0" smtClean="0">
                <a:sym typeface="Calibri" pitchFamily="34" charset="0"/>
              </a:rPr>
              <a:t>，</a:t>
            </a:r>
            <a:r>
              <a:rPr lang="en-US" altLang="zh-CN" dirty="0" smtClean="0">
                <a:sym typeface="Calibri" pitchFamily="34" charset="0"/>
              </a:rPr>
              <a:t>A2</a:t>
            </a:r>
            <a:r>
              <a:rPr lang="zh-CN" altLang="en-US" dirty="0" smtClean="0">
                <a:sym typeface="Calibri" pitchFamily="34" charset="0"/>
              </a:rPr>
              <a:t>，</a:t>
            </a:r>
            <a:r>
              <a:rPr lang="en-US" altLang="zh-CN" dirty="0" smtClean="0">
                <a:sym typeface="Calibri" pitchFamily="34" charset="0"/>
              </a:rPr>
              <a:t>A3</a:t>
            </a:r>
            <a:r>
              <a:rPr lang="zh-CN" altLang="en-US" dirty="0" smtClean="0">
                <a:sym typeface="Calibri" pitchFamily="34" charset="0"/>
              </a:rPr>
              <a:t>这三条推理规则可以得到下面三条推理规则：</a:t>
            </a:r>
            <a:endParaRPr lang="zh-CN" altLang="en-US" sz="32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合并规则（</a:t>
            </a:r>
            <a:r>
              <a:rPr lang="en-US" altLang="zh-CN" dirty="0" smtClean="0">
                <a:sym typeface="Calibri" pitchFamily="34" charset="0"/>
              </a:rPr>
              <a:t>union rule</a:t>
            </a:r>
            <a:r>
              <a:rPr lang="zh-CN" altLang="en-US" dirty="0" smtClean="0">
                <a:sym typeface="Calibri" pitchFamily="34" charset="0"/>
              </a:rPr>
              <a:t>）：</a:t>
            </a:r>
            <a:endParaRPr lang="en-US" altLang="zh-CN" dirty="0" smtClean="0">
              <a:sym typeface="Calibri" pitchFamily="34" charset="0"/>
            </a:endParaRPr>
          </a:p>
          <a:p>
            <a:pPr marL="1200150" lvl="2" indent="-285750" algn="l">
              <a:lnSpc>
                <a:spcPct val="125000"/>
              </a:lnSpc>
            </a:pP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endParaRPr lang="zh-CN" altLang="en-US" sz="26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伪传递规则（</a:t>
            </a:r>
            <a:r>
              <a:rPr lang="en-US" altLang="zh-CN" dirty="0" smtClean="0">
                <a:sym typeface="Calibri" pitchFamily="34" charset="0"/>
              </a:rPr>
              <a:t>pseudo transitivity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WY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XW</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分解规则（</a:t>
            </a:r>
            <a:r>
              <a:rPr lang="en-US" altLang="zh-CN" dirty="0" smtClean="0">
                <a:sym typeface="Calibri" pitchFamily="34" charset="0"/>
              </a:rPr>
              <a:t>decomposition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Z</a:t>
            </a:r>
            <a:r>
              <a:rPr lang="en-US" altLang="zh-CN" dirty="0" smtClean="0">
                <a:sym typeface="Symbol" pitchFamily="18" charset="2"/>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pPr>
            <a:r>
              <a:rPr lang="zh-CN" altLang="en-US" dirty="0" smtClean="0">
                <a:sym typeface="Calibri" pitchFamily="34" charset="0"/>
              </a:rPr>
              <a:t>     </a:t>
            </a:r>
            <a:endParaRPr lang="en-US" altLang="zh-CN" i="1"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6260"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6261" name="Rectangle 3"/>
          <p:cNvSpPr>
            <a:spLocks noGrp="1" noChangeArrowheads="1"/>
          </p:cNvSpPr>
          <p:nvPr>
            <p:ph idx="4294967295"/>
          </p:nvPr>
        </p:nvSpPr>
        <p:spPr/>
        <p:txBody>
          <a:bodyPr/>
          <a:lstStyle/>
          <a:p>
            <a:pPr marL="0" indent="0">
              <a:lnSpc>
                <a:spcPct val="150000"/>
              </a:lnSpc>
            </a:pPr>
            <a:r>
              <a:rPr lang="zh-CN" altLang="en-US" dirty="0" smtClean="0">
                <a:sym typeface="Calibri" pitchFamily="34" charset="0"/>
              </a:rPr>
              <a:t>根据合并规则和分解规则，可得引理</a:t>
            </a:r>
            <a:r>
              <a:rPr lang="en-US" altLang="zh-CN" dirty="0" smtClean="0">
                <a:sym typeface="Calibri" pitchFamily="34" charset="0"/>
              </a:rPr>
              <a:t>6.1</a:t>
            </a:r>
            <a:endParaRPr lang="zh-CN" altLang="en-US" dirty="0" smtClean="0">
              <a:sym typeface="Calibri" pitchFamily="34" charset="0"/>
            </a:endParaRPr>
          </a:p>
          <a:p>
            <a:pPr marL="0" indent="0">
              <a:lnSpc>
                <a:spcPct val="150000"/>
              </a:lnSpc>
              <a:buFont typeface="Wingdings" pitchFamily="2" charset="2"/>
              <a:buNone/>
            </a:pPr>
            <a:endParaRPr lang="zh-CN" altLang="en-US" dirty="0" smtClean="0">
              <a:sym typeface="Calibri" pitchFamily="34" charset="0"/>
            </a:endParaRPr>
          </a:p>
          <a:p>
            <a:pPr marL="0" indent="0">
              <a:lnSpc>
                <a:spcPct val="150000"/>
              </a:lnSpc>
            </a:pPr>
            <a:r>
              <a:rPr lang="zh-CN" altLang="en-US" dirty="0" smtClean="0">
                <a:sym typeface="Calibri" pitchFamily="34" charset="0"/>
              </a:rPr>
              <a:t>引理</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i="1" baseline="-25000" dirty="0" smtClean="0">
                <a:sym typeface="Calibri" pitchFamily="34" charset="0"/>
              </a:rPr>
              <a:t>1 </a:t>
            </a:r>
            <a:r>
              <a:rPr lang="en-US" altLang="zh-CN" i="1" dirty="0" smtClean="0">
                <a:sym typeface="Calibri" pitchFamily="34" charset="0"/>
              </a:rPr>
              <a:t>A</a:t>
            </a:r>
            <a:r>
              <a:rPr lang="en-US" altLang="zh-CN" i="1" baseline="-25000" dirty="0" smtClean="0">
                <a:sym typeface="Calibri" pitchFamily="34" charset="0"/>
              </a:rPr>
              <a:t>2</a:t>
            </a:r>
            <a:r>
              <a:rPr lang="en-US" altLang="zh-CN" i="1" dirty="0"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k</a:t>
            </a:r>
            <a:r>
              <a:rPr lang="zh-CN" altLang="en-US" dirty="0" smtClean="0">
                <a:sym typeface="Calibri" pitchFamily="34" charset="0"/>
              </a:rPr>
              <a:t>成立的充分必要条件是</a:t>
            </a:r>
            <a:r>
              <a:rPr lang="en-US" altLang="zh-CN" i="1" dirty="0" err="1" smtClean="0">
                <a:sym typeface="Calibri" pitchFamily="34" charset="0"/>
              </a:rPr>
              <a:t>X</a:t>
            </a:r>
            <a:r>
              <a:rPr lang="en-US" altLang="zh-CN" dirty="0" err="1"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i</a:t>
            </a:r>
            <a:r>
              <a:rPr lang="zh-CN" altLang="en-US" dirty="0" smtClean="0">
                <a:sym typeface="Calibri" pitchFamily="34" charset="0"/>
              </a:rPr>
              <a:t>成立（</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a:t>
            </a:r>
            <a:r>
              <a:rPr lang="en-US" altLang="zh-CN" dirty="0" smtClean="0">
                <a:sym typeface="Calibri" pitchFamily="34" charset="0"/>
              </a:rPr>
              <a:t>2</a:t>
            </a:r>
            <a:r>
              <a:rPr lang="zh-CN" altLang="en-US" dirty="0" smtClean="0">
                <a:sym typeface="Calibri" pitchFamily="34" charset="0"/>
              </a:rPr>
              <a:t>，</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k</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728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7285" name="Rectangle 3"/>
          <p:cNvSpPr>
            <a:spLocks noGrp="1" noChangeArrowheads="1"/>
          </p:cNvSpPr>
          <p:nvPr>
            <p:ph idx="4294967295"/>
          </p:nvPr>
        </p:nvSpPr>
        <p:spPr>
          <a:xfrm>
            <a:off x="457200" y="1339850"/>
            <a:ext cx="843528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2  </a:t>
            </a:r>
            <a:r>
              <a:rPr lang="zh-CN" altLang="en-US" dirty="0" smtClean="0">
                <a:sym typeface="Calibri" pitchFamily="34" charset="0"/>
              </a:rPr>
              <a:t>在关系模式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中为</a:t>
            </a:r>
            <a:r>
              <a:rPr lang="en-US" altLang="zh-CN" i="1" dirty="0" smtClean="0">
                <a:sym typeface="Calibri" pitchFamily="34" charset="0"/>
              </a:rPr>
              <a:t>F</a:t>
            </a:r>
            <a:r>
              <a:rPr lang="zh-CN" altLang="en-US" dirty="0" smtClean="0">
                <a:sym typeface="Calibri" pitchFamily="34" charset="0"/>
              </a:rPr>
              <a:t>所逻辑蕴涵的函数依赖的全体叫作</a:t>
            </a:r>
            <a:r>
              <a:rPr lang="en-US" altLang="zh-CN" i="1" dirty="0" smtClean="0">
                <a:sym typeface="Calibri" pitchFamily="34" charset="0"/>
              </a:rPr>
              <a:t>F</a:t>
            </a:r>
            <a:r>
              <a:rPr lang="zh-CN" altLang="en-US" dirty="0" smtClean="0">
                <a:sym typeface="Calibri" pitchFamily="34" charset="0"/>
              </a:rPr>
              <a:t>的闭包，记为</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a:lnSpc>
                <a:spcPct val="150000"/>
              </a:lnSpc>
            </a:pPr>
            <a:endParaRPr lang="zh-CN" altLang="en-US" dirty="0" smtClean="0">
              <a:sym typeface="Calibri" pitchFamily="34" charset="0"/>
            </a:endParaRPr>
          </a:p>
          <a:p>
            <a:pPr>
              <a:lnSpc>
                <a:spcPct val="150000"/>
              </a:lnSpc>
            </a:pPr>
            <a:r>
              <a:rPr lang="zh-CN" altLang="en-US" dirty="0" smtClean="0">
                <a:sym typeface="Calibri" pitchFamily="34" charset="0"/>
              </a:rPr>
              <a:t>定义</a:t>
            </a:r>
            <a:r>
              <a:rPr lang="en-US" altLang="zh-CN" dirty="0" smtClean="0">
                <a:sym typeface="Calibri" pitchFamily="34" charset="0"/>
              </a:rPr>
              <a:t>6.13</a:t>
            </a:r>
            <a:r>
              <a:rPr lang="zh-CN" altLang="en-US" dirty="0" smtClean="0">
                <a:sym typeface="Calibri" pitchFamily="34" charset="0"/>
              </a:rPr>
              <a:t>  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i="1"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zh-CN" altLang="en-US" dirty="0" smtClean="0">
                <a:sym typeface="Calibri" pitchFamily="34" charset="0"/>
              </a:rPr>
              <a:t>称为属性集</a:t>
            </a:r>
            <a:r>
              <a:rPr lang="en-US" altLang="zh-CN" i="1" dirty="0" smtClean="0">
                <a:sym typeface="Calibri" pitchFamily="34" charset="0"/>
              </a:rPr>
              <a:t>X</a:t>
            </a:r>
            <a:r>
              <a:rPr lang="zh-CN" altLang="en-US" dirty="0" smtClean="0">
                <a:sym typeface="Calibri" pitchFamily="34" charset="0"/>
              </a:rPr>
              <a:t>关于函数依赖集</a:t>
            </a:r>
            <a:r>
              <a:rPr lang="en-US" altLang="zh-CN" i="1" dirty="0" smtClean="0">
                <a:sym typeface="Calibri" pitchFamily="34" charset="0"/>
              </a:rPr>
              <a:t>F</a:t>
            </a:r>
            <a:r>
              <a:rPr lang="zh-CN" altLang="en-US" dirty="0" smtClean="0">
                <a:sym typeface="Calibri" pitchFamily="34" charset="0"/>
              </a:rPr>
              <a:t>的闭包。</a:t>
            </a:r>
            <a:endParaRPr lang="zh-CN" altLang="en-US" dirty="0" smtClean="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830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8309" name="Rectangle 3"/>
          <p:cNvSpPr>
            <a:spLocks noGrp="1" noChangeArrowheads="1"/>
          </p:cNvSpPr>
          <p:nvPr>
            <p:ph idx="4294967295"/>
          </p:nvPr>
        </p:nvSpPr>
        <p:spPr>
          <a:xfrm>
            <a:off x="457200" y="1238721"/>
            <a:ext cx="8362950" cy="4854575"/>
          </a:xfrm>
        </p:spPr>
        <p:txBody>
          <a:bodyPr/>
          <a:lstStyle/>
          <a:p>
            <a:pPr>
              <a:lnSpc>
                <a:spcPct val="150000"/>
              </a:lnSpc>
            </a:pPr>
            <a:r>
              <a:rPr lang="zh-CN" altLang="en-US" dirty="0" smtClean="0">
                <a:sym typeface="Calibri" pitchFamily="34" charset="0"/>
              </a:rPr>
              <a:t>引理</a:t>
            </a:r>
            <a:r>
              <a:rPr lang="en-US" altLang="zh-CN" dirty="0" smtClean="0">
                <a:sym typeface="Calibri" pitchFamily="34" charset="0"/>
              </a:rPr>
              <a:t>6.2  </a:t>
            </a:r>
            <a:r>
              <a:rPr lang="zh-CN" altLang="en-US" dirty="0" smtClean="0">
                <a:sym typeface="Calibri" pitchFamily="34" charset="0"/>
              </a:rPr>
              <a:t>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公理导出的充分必要条件是</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6000" dirty="0" smtClean="0">
                <a:sym typeface="Calibri" pitchFamily="34" charset="0"/>
              </a:rPr>
              <a:t>+</a:t>
            </a:r>
            <a:r>
              <a:rPr lang="zh-CN" altLang="en-US" dirty="0" smtClean="0">
                <a:sym typeface="Calibri" pitchFamily="34" charset="0"/>
              </a:rPr>
              <a:t>。</a:t>
            </a:r>
            <a:endParaRPr lang="en-US" dirty="0" smtClean="0">
              <a:sym typeface="Calibri" pitchFamily="34" charset="0"/>
            </a:endParaRPr>
          </a:p>
          <a:p>
            <a:pPr lvl="1">
              <a:lnSpc>
                <a:spcPct val="150000"/>
              </a:lnSpc>
            </a:pPr>
            <a:r>
              <a:rPr lang="zh-CN" altLang="en-US" dirty="0" smtClean="0">
                <a:sym typeface="Calibri" pitchFamily="34" charset="0"/>
              </a:rPr>
              <a:t>引理</a:t>
            </a:r>
            <a:r>
              <a:rPr lang="en-US" altLang="zh-CN" dirty="0" smtClean="0">
                <a:sym typeface="Calibri" pitchFamily="34" charset="0"/>
              </a:rPr>
              <a:t>6.2</a:t>
            </a:r>
            <a:r>
              <a:rPr lang="zh-CN" altLang="en-US" dirty="0" smtClean="0">
                <a:sym typeface="Calibri" pitchFamily="34" charset="0"/>
              </a:rPr>
              <a:t>的用途</a:t>
            </a:r>
          </a:p>
          <a:p>
            <a:pPr lvl="2">
              <a:lnSpc>
                <a:spcPct val="150000"/>
              </a:lnSpc>
              <a:buNone/>
            </a:pPr>
            <a:r>
              <a:rPr lang="zh-CN" altLang="en-US" dirty="0" smtClean="0">
                <a:sym typeface="Calibri" pitchFamily="34" charset="0"/>
              </a:rPr>
              <a:t>判定</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是否能由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公理导出的问题，就</a:t>
            </a:r>
            <a:endParaRPr lang="en-US" altLang="zh-CN" dirty="0" smtClean="0">
              <a:sym typeface="Calibri" pitchFamily="34" charset="0"/>
            </a:endParaRPr>
          </a:p>
          <a:p>
            <a:pPr lvl="2">
              <a:lnSpc>
                <a:spcPct val="150000"/>
              </a:lnSpc>
              <a:buNone/>
            </a:pPr>
            <a:r>
              <a:rPr lang="zh-CN" altLang="en-US" dirty="0" smtClean="0">
                <a:sym typeface="Calibri" pitchFamily="34" charset="0"/>
              </a:rPr>
              <a:t>转化为求出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，判定</a:t>
            </a:r>
            <a:r>
              <a:rPr lang="en-US" altLang="zh-CN" i="1" dirty="0" smtClean="0">
                <a:sym typeface="Calibri" pitchFamily="34" charset="0"/>
              </a:rPr>
              <a:t>Y</a:t>
            </a:r>
            <a:r>
              <a:rPr lang="zh-CN" altLang="en-US" dirty="0" smtClean="0">
                <a:sym typeface="Calibri" pitchFamily="34" charset="0"/>
              </a:rPr>
              <a:t>是否为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的子集的问题。</a:t>
            </a:r>
            <a:endParaRPr lang="zh-CN" alt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2228</TotalTime>
  <Words>8725</Words>
  <Application>Microsoft Office PowerPoint</Application>
  <PresentationFormat>全屏显示(4:3)</PresentationFormat>
  <Paragraphs>1390</Paragraphs>
  <Slides>144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144</vt:i4>
      </vt:variant>
    </vt:vector>
  </HeadingPairs>
  <TitlesOfParts>
    <vt:vector size="158" baseType="lpstr">
      <vt:lpstr>Arial Unicode MS</vt:lpstr>
      <vt:lpstr>Times-Roman</vt:lpstr>
      <vt:lpstr>黑体</vt:lpstr>
      <vt:lpstr>华文琥珀</vt:lpstr>
      <vt:lpstr>隶书</vt:lpstr>
      <vt:lpstr>宋体</vt:lpstr>
      <vt:lpstr>微软雅黑</vt:lpstr>
      <vt:lpstr>Arial</vt:lpstr>
      <vt:lpstr>Calibri</vt:lpstr>
      <vt:lpstr>Monotype Sorts</vt:lpstr>
      <vt:lpstr>Symbol</vt:lpstr>
      <vt:lpstr>Times New Roman</vt:lpstr>
      <vt:lpstr>Wingdings</vt:lpstr>
      <vt:lpstr>数据库系统概论</vt:lpstr>
      <vt:lpstr>PowerPoint 演示文稿</vt:lpstr>
      <vt:lpstr>PowerPoint 演示文稿</vt:lpstr>
      <vt:lpstr>第六章 关系数据理论</vt:lpstr>
      <vt:lpstr>6.1 问题的提出</vt:lpstr>
      <vt:lpstr>问题的提出（续）</vt:lpstr>
      <vt:lpstr>问题的提出（续）</vt:lpstr>
      <vt:lpstr>问题的提出（续）</vt:lpstr>
      <vt:lpstr>什么是数据依赖（续）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6.2 规范化</vt:lpstr>
      <vt:lpstr>6.2.2  码</vt:lpstr>
      <vt:lpstr>码（续）</vt:lpstr>
      <vt:lpstr>码（续）</vt:lpstr>
      <vt:lpstr>码（续）</vt:lpstr>
      <vt:lpstr>6.2 规范化</vt:lpstr>
      <vt:lpstr>6.2.3  范式</vt:lpstr>
      <vt:lpstr>范式（续）</vt:lpstr>
      <vt:lpstr>6.2  规范化</vt:lpstr>
      <vt:lpstr>6.2.4  2NF</vt:lpstr>
      <vt:lpstr>2NF（续）</vt:lpstr>
      <vt:lpstr>2NF（续）</vt:lpstr>
      <vt:lpstr>2NF（续）</vt:lpstr>
      <vt:lpstr>2NF（续）</vt:lpstr>
      <vt:lpstr>6.2 规范化</vt:lpstr>
      <vt:lpstr> 6.2.5 3NF</vt:lpstr>
      <vt:lpstr>6.2 规范化</vt:lpstr>
      <vt:lpstr> 6.2.6  BCNF</vt:lpstr>
      <vt:lpstr>BCNF（续）</vt:lpstr>
      <vt:lpstr>BCNF（续）</vt:lpstr>
      <vt:lpstr>PowerPoint 演示文稿</vt:lpstr>
      <vt:lpstr>BCNF（续）</vt:lpstr>
      <vt:lpstr>BCNF（续）</vt:lpstr>
      <vt:lpstr>BCNF（续）</vt:lpstr>
      <vt:lpstr>BCNF（续）</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多值依赖的对称性</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第六章 关系数据理论</vt:lpstr>
      <vt:lpstr>6.4 模式的分解</vt:lpstr>
      <vt:lpstr>关系模式分解的标准</vt:lpstr>
      <vt:lpstr>模式的分解（续）</vt:lpstr>
      <vt:lpstr>模式的分解（续）</vt:lpstr>
      <vt:lpstr>模式的分解（续）</vt:lpstr>
      <vt:lpstr>分解后的关系为：</vt:lpstr>
      <vt:lpstr>模式的分解（续）</vt:lpstr>
      <vt:lpstr>模式的分解（续）</vt:lpstr>
      <vt:lpstr>模式的分解（续）</vt:lpstr>
      <vt:lpstr>模式的分解（续）</vt:lpstr>
      <vt:lpstr>模式的分解（续）</vt:lpstr>
      <vt:lpstr>模式的分解（续）</vt:lpstr>
      <vt:lpstr>模式的分解（续）</vt:lpstr>
      <vt:lpstr>具有无损连接性的模式分解</vt:lpstr>
      <vt:lpstr>模式的分解（续）</vt:lpstr>
      <vt:lpstr>保持函数依赖的模式分解</vt:lpstr>
      <vt:lpstr>模式的分解（续）</vt:lpstr>
      <vt:lpstr>模式的分解（续）</vt:lpstr>
      <vt:lpstr>模式的分解（续）</vt:lpstr>
      <vt:lpstr>分解算法</vt:lpstr>
      <vt:lpstr>小结（续）</vt:lpstr>
      <vt:lpstr>小结（续）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yang junpeng</cp:lastModifiedBy>
  <cp:revision>203</cp:revision>
  <dcterms:modified xsi:type="dcterms:W3CDTF">2018-08-23T13:26:38Z</dcterms:modified>
</cp:coreProperties>
</file>