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3"/>
    <p:sldId id="303" r:id="rId4"/>
    <p:sldId id="304" r:id="rId5"/>
    <p:sldId id="296" r:id="rId6"/>
    <p:sldId id="305" r:id="rId7"/>
    <p:sldId id="307" r:id="rId8"/>
    <p:sldId id="312" r:id="rId9"/>
    <p:sldId id="313" r:id="rId10"/>
    <p:sldId id="315" r:id="rId11"/>
    <p:sldId id="277" r:id="rId12"/>
  </p:sldIdLst>
  <p:sldSz cx="9144000" cy="5715000" type="screen16x1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1042" y="8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28419" cy="182841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 descr="Phones_HD_01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ea typeface="MS PGothic" panose="020B0600070205080204" pitchFamily="34" charset="-128"/>
                <a:sym typeface="Calibri" panose="020F050202020403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AB1F8D-AB44-43A9-B119-57D96E6010DF}" type="datetime1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ea"/>
                <a:sym typeface="Calibri" panose="020F0502020204030204" pitchFamily="34" charset="0"/>
              </a:rPr>
            </a:fld>
            <a:endParaRPr lang="zh-CN" altLang="en-US" sz="1200" strike="noStrike" noProof="1">
              <a:solidFill>
                <a:srgbClr val="898989"/>
              </a:solidFill>
              <a:latin typeface="Calibri" panose="020F0502020204030204" pitchFamily="34" charset="0"/>
              <a:ea typeface="MS PGothic" panose="020B0600070205080204" pitchFamily="34" charset="-128"/>
              <a:sym typeface="Calibri" panose="020F0502020204030204" pitchFamily="34" charset="0"/>
            </a:endParaRPr>
          </a:p>
        </p:txBody>
      </p:sp>
      <p:pic>
        <p:nvPicPr>
          <p:cNvPr id="2" name="图片 1" descr="迅科LOGO -AI版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57200" y="228600"/>
            <a:ext cx="697230" cy="359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9" name="Picture 4" descr="Phones_HD_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矩形 1"/>
          <p:cNvSpPr/>
          <p:nvPr/>
        </p:nvSpPr>
        <p:spPr>
          <a:xfrm>
            <a:off x="1258888" y="2209800"/>
            <a:ext cx="6769100" cy="935038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1" name="矩形 2"/>
          <p:cNvSpPr/>
          <p:nvPr/>
        </p:nvSpPr>
        <p:spPr>
          <a:xfrm>
            <a:off x="2578213" y="2209800"/>
            <a:ext cx="5032148" cy="9233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便利宝项目汇报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矩形 7"/>
          <p:cNvSpPr/>
          <p:nvPr/>
        </p:nvSpPr>
        <p:spPr>
          <a:xfrm>
            <a:off x="3899535" y="3362325"/>
            <a:ext cx="9956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1600" dirty="0">
                <a:solidFill>
                  <a:srgbClr val="D9D9D9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项目汇报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矩形 7"/>
          <p:cNvSpPr/>
          <p:nvPr/>
        </p:nvSpPr>
        <p:spPr>
          <a:xfrm>
            <a:off x="3233579" y="3794125"/>
            <a:ext cx="24180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1600" dirty="0">
                <a:solidFill>
                  <a:srgbClr val="D9D9D9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汇报人：庄俊霖，尚鋆浩</a:t>
            </a:r>
            <a:endParaRPr lang="zh-CN" altLang="en-US" sz="1600" dirty="0">
              <a:solidFill>
                <a:srgbClr val="D9D9D9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054" name="矩形 7"/>
          <p:cNvSpPr/>
          <p:nvPr/>
        </p:nvSpPr>
        <p:spPr>
          <a:xfrm>
            <a:off x="3770973" y="4297363"/>
            <a:ext cx="1471878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1600" dirty="0">
                <a:solidFill>
                  <a:srgbClr val="D9D9D9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2019</a:t>
            </a:r>
            <a:r>
              <a:rPr lang="zh-CN" altLang="en-US" sz="1600" dirty="0">
                <a:solidFill>
                  <a:srgbClr val="D9D9D9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年</a:t>
            </a:r>
            <a:r>
              <a:rPr lang="en-US" altLang="zh-CN" sz="1600" dirty="0">
                <a:solidFill>
                  <a:srgbClr val="D9D9D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</a:t>
            </a:r>
            <a:r>
              <a:rPr lang="zh-CN" altLang="en-US" sz="1600" dirty="0">
                <a:solidFill>
                  <a:srgbClr val="D9D9D9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月</a:t>
            </a:r>
            <a:r>
              <a:rPr lang="en-US" altLang="zh-CN" sz="1600" dirty="0">
                <a:solidFill>
                  <a:srgbClr val="D9D9D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</a:t>
            </a:r>
            <a:r>
              <a:rPr lang="zh-CN" altLang="en-US" sz="1600" dirty="0">
                <a:solidFill>
                  <a:srgbClr val="D9D9D9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日 </a:t>
            </a:r>
            <a:endParaRPr lang="en-US" altLang="zh-CN" sz="1600" dirty="0">
              <a:solidFill>
                <a:srgbClr val="D9D9D9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 descr="迅科LOGO -AI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158115"/>
            <a:ext cx="738505" cy="380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 descr="Phones_HD_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TextBox 3"/>
          <p:cNvSpPr/>
          <p:nvPr/>
        </p:nvSpPr>
        <p:spPr>
          <a:xfrm>
            <a:off x="2074863" y="2395538"/>
            <a:ext cx="4994275" cy="92392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我们一起加油吧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531" name="Picture 3" descr="C:\Users\Administrator\Desktop\未标题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25" y="3578225"/>
            <a:ext cx="641350" cy="71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迅科LOGO -AI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" y="158115"/>
            <a:ext cx="738505" cy="3803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4" descr="Phones_HD_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Group 3"/>
          <p:cNvGrpSpPr/>
          <p:nvPr/>
        </p:nvGrpSpPr>
        <p:grpSpPr>
          <a:xfrm>
            <a:off x="3458064" y="1847774"/>
            <a:ext cx="2425272" cy="2124212"/>
            <a:chOff x="-54912" y="-112022"/>
            <a:chExt cx="2424982" cy="1990245"/>
          </a:xfrm>
        </p:grpSpPr>
        <p:grpSp>
          <p:nvGrpSpPr>
            <p:cNvPr id="4099" name="Group 4"/>
            <p:cNvGrpSpPr/>
            <p:nvPr/>
          </p:nvGrpSpPr>
          <p:grpSpPr>
            <a:xfrm>
              <a:off x="-54912" y="-112022"/>
              <a:ext cx="2424982" cy="600118"/>
              <a:chOff x="-54912" y="-112022"/>
              <a:chExt cx="2424982" cy="600118"/>
            </a:xfrm>
          </p:grpSpPr>
          <p:sp>
            <p:nvSpPr>
              <p:cNvPr id="4100" name="TextBox 1"/>
              <p:cNvSpPr/>
              <p:nvPr/>
            </p:nvSpPr>
            <p:spPr>
              <a:xfrm>
                <a:off x="42858" y="-31176"/>
                <a:ext cx="319049" cy="519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defTabSz="914400"/>
                <a:r>
                  <a:rPr lang="en-US" altLang="zh-CN" sz="2800" dirty="0">
                    <a:solidFill>
                      <a:srgbClr val="D8D8D8"/>
                    </a:solidFill>
                    <a:latin typeface="Impact" panose="020B0806030902050204" pitchFamily="34" charset="0"/>
                    <a:ea typeface="MS UI Gothic" panose="020B0600070205080204" pitchFamily="34" charset="-128"/>
                    <a:sym typeface="Impact" panose="020B0806030902050204" pitchFamily="34" charset="0"/>
                  </a:rPr>
                  <a:t>1</a:t>
                </a:r>
                <a:endParaRPr lang="zh-CN" altLang="en-US" sz="2800" dirty="0">
                  <a:solidFill>
                    <a:srgbClr val="D8D8D8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101" name="直接连接符 14"/>
              <p:cNvSpPr/>
              <p:nvPr/>
            </p:nvSpPr>
            <p:spPr>
              <a:xfrm flipH="1">
                <a:off x="-54912" y="-112022"/>
                <a:ext cx="590479" cy="590731"/>
              </a:xfrm>
              <a:prstGeom prst="line">
                <a:avLst/>
              </a:prstGeom>
              <a:ln w="9525" cap="flat" cmpd="sng">
                <a:solidFill>
                  <a:srgbClr val="BFBFB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" name="矩形 7"/>
              <p:cNvSpPr/>
              <p:nvPr/>
            </p:nvSpPr>
            <p:spPr>
              <a:xfrm>
                <a:off x="452383" y="-35937"/>
                <a:ext cx="1917687" cy="3667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系统用户登录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03" name="Group 8"/>
            <p:cNvGrpSpPr/>
            <p:nvPr/>
          </p:nvGrpSpPr>
          <p:grpSpPr>
            <a:xfrm>
              <a:off x="0" y="549498"/>
              <a:ext cx="2021856" cy="623167"/>
              <a:chOff x="0" y="-428792"/>
              <a:chExt cx="2021856" cy="623167"/>
            </a:xfrm>
          </p:grpSpPr>
          <p:sp>
            <p:nvSpPr>
              <p:cNvPr id="4104" name="TextBox 1"/>
              <p:cNvSpPr/>
              <p:nvPr/>
            </p:nvSpPr>
            <p:spPr>
              <a:xfrm>
                <a:off x="59374" y="-324897"/>
                <a:ext cx="361907" cy="519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defTabSz="914400"/>
                <a:r>
                  <a:rPr lang="en-US" altLang="zh-CN" sz="2800" dirty="0">
                    <a:solidFill>
                      <a:srgbClr val="D8D8D8"/>
                    </a:solidFill>
                    <a:latin typeface="Impact" panose="020B0806030902050204" pitchFamily="34" charset="0"/>
                    <a:ea typeface="MS UI Gothic" panose="020B0600070205080204" pitchFamily="34" charset="-128"/>
                    <a:sym typeface="Impact" panose="020B0806030902050204" pitchFamily="34" charset="0"/>
                  </a:rPr>
                  <a:t>2</a:t>
                </a:r>
                <a:endParaRPr lang="zh-CN" altLang="en-US" sz="2800" dirty="0">
                  <a:solidFill>
                    <a:srgbClr val="D8D8D8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105" name="直接连接符 11"/>
              <p:cNvSpPr/>
              <p:nvPr/>
            </p:nvSpPr>
            <p:spPr>
              <a:xfrm flipH="1">
                <a:off x="0" y="-428792"/>
                <a:ext cx="590479" cy="590731"/>
              </a:xfrm>
              <a:prstGeom prst="line">
                <a:avLst/>
              </a:prstGeom>
              <a:ln w="9525" cap="flat" cmpd="sng">
                <a:solidFill>
                  <a:srgbClr val="BFBFB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4106" name="矩形 7"/>
              <p:cNvSpPr/>
              <p:nvPr/>
            </p:nvSpPr>
            <p:spPr>
              <a:xfrm>
                <a:off x="452383" y="-301636"/>
                <a:ext cx="1569473" cy="3460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用户个人设置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07" name="Group 12"/>
            <p:cNvGrpSpPr/>
            <p:nvPr/>
          </p:nvGrpSpPr>
          <p:grpSpPr>
            <a:xfrm>
              <a:off x="12380" y="1211656"/>
              <a:ext cx="1555526" cy="666567"/>
              <a:chOff x="12380" y="-744924"/>
              <a:chExt cx="1555526" cy="666567"/>
            </a:xfrm>
          </p:grpSpPr>
          <p:sp>
            <p:nvSpPr>
              <p:cNvPr id="4108" name="TextBox 1"/>
              <p:cNvSpPr/>
              <p:nvPr/>
            </p:nvSpPr>
            <p:spPr>
              <a:xfrm>
                <a:off x="53819" y="-597629"/>
                <a:ext cx="373017" cy="519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defTabSz="914400"/>
                <a:r>
                  <a:rPr lang="en-US" altLang="zh-CN" sz="2800" dirty="0">
                    <a:solidFill>
                      <a:srgbClr val="D8D8D8"/>
                    </a:solidFill>
                    <a:latin typeface="Impact" panose="020B0806030902050204" pitchFamily="34" charset="0"/>
                    <a:ea typeface="MS UI Gothic" panose="020B0600070205080204" pitchFamily="34" charset="-128"/>
                    <a:sym typeface="Impact" panose="020B0806030902050204" pitchFamily="34" charset="0"/>
                  </a:rPr>
                  <a:t>3</a:t>
                </a:r>
                <a:endParaRPr lang="zh-CN" altLang="en-US" sz="2800" dirty="0">
                  <a:solidFill>
                    <a:srgbClr val="D8D8D8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109" name="直接连接符 8"/>
              <p:cNvSpPr/>
              <p:nvPr/>
            </p:nvSpPr>
            <p:spPr>
              <a:xfrm flipH="1">
                <a:off x="12380" y="-744924"/>
                <a:ext cx="590479" cy="590731"/>
              </a:xfrm>
              <a:prstGeom prst="line">
                <a:avLst/>
              </a:prstGeom>
              <a:ln w="9525" cap="flat" cmpd="sng">
                <a:solidFill>
                  <a:srgbClr val="BFBFB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" name="矩形 7"/>
              <p:cNvSpPr/>
              <p:nvPr/>
            </p:nvSpPr>
            <p:spPr>
              <a:xfrm>
                <a:off x="460042" y="-597276"/>
                <a:ext cx="1107864" cy="3460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zh-CN" altLang="en-US" b="1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搜索系统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111" name="Group 16"/>
          <p:cNvGrpSpPr/>
          <p:nvPr/>
        </p:nvGrpSpPr>
        <p:grpSpPr>
          <a:xfrm>
            <a:off x="827087" y="1020829"/>
            <a:ext cx="7494586" cy="4000226"/>
            <a:chOff x="0" y="-142580"/>
            <a:chExt cx="7493593" cy="3999655"/>
          </a:xfrm>
        </p:grpSpPr>
        <p:sp>
          <p:nvSpPr>
            <p:cNvPr id="4112" name="TextBox 1"/>
            <p:cNvSpPr/>
            <p:nvPr/>
          </p:nvSpPr>
          <p:spPr>
            <a:xfrm>
              <a:off x="2709813" y="-142580"/>
              <a:ext cx="2012683" cy="641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3600" dirty="0">
                  <a:solidFill>
                    <a:srgbClr val="D9D9D9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功能实现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3" name="直接连接符 17"/>
            <p:cNvSpPr/>
            <p:nvPr/>
          </p:nvSpPr>
          <p:spPr>
            <a:xfrm>
              <a:off x="0" y="184124"/>
              <a:ext cx="1" cy="3672950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4" name="直接连接符 19"/>
            <p:cNvSpPr/>
            <p:nvPr/>
          </p:nvSpPr>
          <p:spPr>
            <a:xfrm>
              <a:off x="0" y="3857074"/>
              <a:ext cx="7488833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5" name="直接连接符 21"/>
            <p:cNvSpPr/>
            <p:nvPr/>
          </p:nvSpPr>
          <p:spPr>
            <a:xfrm flipV="1">
              <a:off x="7488834" y="184122"/>
              <a:ext cx="4759" cy="367295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6" name="直接连接符 23"/>
            <p:cNvSpPr/>
            <p:nvPr/>
          </p:nvSpPr>
          <p:spPr>
            <a:xfrm>
              <a:off x="4761" y="184124"/>
              <a:ext cx="792058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7" name="直接连接符 25"/>
            <p:cNvSpPr/>
            <p:nvPr/>
          </p:nvSpPr>
          <p:spPr>
            <a:xfrm flipH="1">
              <a:off x="767175" y="184121"/>
              <a:ext cx="1089265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4" name="图片 3" descr="迅科LOGO -AI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158115"/>
            <a:ext cx="738505" cy="380365"/>
          </a:xfrm>
          <a:prstGeom prst="rect">
            <a:avLst/>
          </a:prstGeom>
        </p:spPr>
      </p:pic>
      <p:cxnSp>
        <p:nvCxnSpPr>
          <p:cNvPr id="3" name="Straight Connector 2"/>
          <p:cNvCxnSpPr>
            <a:stCxn id="4115" idx="1"/>
          </p:cNvCxnSpPr>
          <p:nvPr/>
        </p:nvCxnSpPr>
        <p:spPr bwMode="auto">
          <a:xfrm flipH="1" flipV="1">
            <a:off x="6400419" y="1347576"/>
            <a:ext cx="1921254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1" name="Group 25"/>
          <p:cNvGrpSpPr/>
          <p:nvPr/>
        </p:nvGrpSpPr>
        <p:grpSpPr>
          <a:xfrm>
            <a:off x="3512983" y="4059313"/>
            <a:ext cx="2370138" cy="590369"/>
            <a:chOff x="0" y="0"/>
            <a:chExt cx="2370121" cy="590550"/>
          </a:xfrm>
        </p:grpSpPr>
        <p:sp>
          <p:nvSpPr>
            <p:cNvPr id="42" name="TextBox 1"/>
            <p:cNvSpPr/>
            <p:nvPr/>
          </p:nvSpPr>
          <p:spPr>
            <a:xfrm>
              <a:off x="0" y="0"/>
              <a:ext cx="361947" cy="519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lang="en-US" altLang="zh-CN" sz="2800" dirty="0">
                  <a:solidFill>
                    <a:srgbClr val="D9D9D9"/>
                  </a:solidFill>
                  <a:latin typeface="Impact" panose="020B0806030902050204" pitchFamily="34" charset="0"/>
                  <a:ea typeface="MS UI Gothic" panose="020B0600070205080204" pitchFamily="34" charset="-128"/>
                  <a:sym typeface="Impact" panose="020B0806030902050204" pitchFamily="34" charset="0"/>
                </a:rPr>
                <a:t>4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直接连接符 14"/>
            <p:cNvSpPr/>
            <p:nvPr/>
          </p:nvSpPr>
          <p:spPr>
            <a:xfrm flipH="1">
              <a:off x="0" y="0"/>
              <a:ext cx="590546" cy="590731"/>
            </a:xfrm>
            <a:prstGeom prst="line">
              <a:avLst/>
            </a:prstGeom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矩形 7"/>
            <p:cNvSpPr/>
            <p:nvPr/>
          </p:nvSpPr>
          <p:spPr>
            <a:xfrm>
              <a:off x="452434" y="95250"/>
              <a:ext cx="1917687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zh-CN" altLang="en-US" b="1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购物车系统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3"/>
          <p:cNvGrpSpPr/>
          <p:nvPr/>
        </p:nvGrpSpPr>
        <p:grpSpPr>
          <a:xfrm>
            <a:off x="611188" y="1058019"/>
            <a:ext cx="7867650" cy="3602881"/>
            <a:chOff x="0" y="744"/>
            <a:chExt cx="7866422" cy="3601999"/>
          </a:xfrm>
        </p:grpSpPr>
        <p:grpSp>
          <p:nvGrpSpPr>
            <p:cNvPr id="5123" name="Group 4"/>
            <p:cNvGrpSpPr/>
            <p:nvPr/>
          </p:nvGrpSpPr>
          <p:grpSpPr>
            <a:xfrm>
              <a:off x="0" y="744"/>
              <a:ext cx="1602622" cy="1990487"/>
              <a:chOff x="0" y="744"/>
              <a:chExt cx="1602622" cy="1990487"/>
            </a:xfrm>
          </p:grpSpPr>
          <p:grpSp>
            <p:nvGrpSpPr>
              <p:cNvPr id="5124" name="Group 5"/>
              <p:cNvGrpSpPr/>
              <p:nvPr/>
            </p:nvGrpSpPr>
            <p:grpSpPr>
              <a:xfrm>
                <a:off x="0" y="744"/>
                <a:ext cx="914400" cy="918865"/>
                <a:chOff x="0" y="0"/>
                <a:chExt cx="914400" cy="918865"/>
              </a:xfrm>
            </p:grpSpPr>
            <p:sp>
              <p:nvSpPr>
                <p:cNvPr id="5125" name="矩形 1"/>
                <p:cNvSpPr/>
                <p:nvPr/>
              </p:nvSpPr>
              <p:spPr>
                <a:xfrm>
                  <a:off x="0" y="4018"/>
                  <a:ext cx="914257" cy="914176"/>
                </a:xfrm>
                <a:prstGeom prst="rect">
                  <a:avLst/>
                </a:prstGeom>
                <a:solidFill>
                  <a:srgbClr val="D8D8D8"/>
                </a:solidFill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126" name="TextBox 32"/>
                <p:cNvSpPr/>
                <p:nvPr/>
              </p:nvSpPr>
              <p:spPr>
                <a:xfrm>
                  <a:off x="233363" y="0"/>
                  <a:ext cx="446087" cy="9141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000000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1</a:t>
                  </a:r>
                  <a:endParaRPr lang="en-US" altLang="zh-CN" sz="2400" dirty="0">
                    <a:solidFill>
                      <a:srgbClr val="000000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5129" name="TextBox 33"/>
              <p:cNvSpPr/>
              <p:nvPr/>
            </p:nvSpPr>
            <p:spPr>
              <a:xfrm>
                <a:off x="1417920" y="250011"/>
                <a:ext cx="184702" cy="4615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0" hangingPunct="0"/>
                <a:endParaRPr lang="en-US" altLang="zh-CN" sz="2400" dirty="0">
                  <a:solidFill>
                    <a:srgbClr val="D9D9D9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5130" name="Group 11"/>
              <p:cNvGrpSpPr/>
              <p:nvPr/>
            </p:nvGrpSpPr>
            <p:grpSpPr>
              <a:xfrm>
                <a:off x="0" y="1068127"/>
                <a:ext cx="914257" cy="923104"/>
                <a:chOff x="0" y="-161"/>
                <a:chExt cx="914257" cy="923104"/>
              </a:xfrm>
            </p:grpSpPr>
            <p:sp>
              <p:nvSpPr>
                <p:cNvPr id="5131" name="矩形 29"/>
                <p:cNvSpPr/>
                <p:nvPr/>
              </p:nvSpPr>
              <p:spPr>
                <a:xfrm>
                  <a:off x="0" y="4600"/>
                  <a:ext cx="914257" cy="9141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132" name="TextBox 34"/>
                <p:cNvSpPr/>
                <p:nvPr/>
              </p:nvSpPr>
              <p:spPr>
                <a:xfrm>
                  <a:off x="190117" y="-161"/>
                  <a:ext cx="532435" cy="9231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D9D9D9"/>
                      </a:solidFill>
                      <a:latin typeface="Impact" panose="020B0806030902050204" pitchFamily="34" charset="0"/>
                      <a:sym typeface="Impact" panose="020B0806030902050204" pitchFamily="34" charset="0"/>
                    </a:rPr>
                    <a:t>2</a:t>
                  </a:r>
                  <a:endParaRPr lang="zh-CN" altLang="en-US" sz="2400" dirty="0">
                    <a:solidFill>
                      <a:srgbClr val="D9D9D9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5136" name="矩形 14"/>
            <p:cNvSpPr/>
            <p:nvPr/>
          </p:nvSpPr>
          <p:spPr>
            <a:xfrm>
              <a:off x="2106283" y="3174"/>
              <a:ext cx="5760139" cy="3599569"/>
            </a:xfrm>
            <a:prstGeom prst="rect">
              <a:avLst/>
            </a:prstGeom>
            <a:noFill/>
            <a:ln w="25400" cap="flat" cmpd="sng">
              <a:solidFill>
                <a:srgbClr val="D8D8D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0" hangingPunct="0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137" name="Group 19"/>
          <p:cNvGrpSpPr/>
          <p:nvPr/>
        </p:nvGrpSpPr>
        <p:grpSpPr>
          <a:xfrm>
            <a:off x="611188" y="3217863"/>
            <a:ext cx="914400" cy="923330"/>
            <a:chOff x="0" y="0"/>
            <a:chExt cx="914400" cy="923032"/>
          </a:xfrm>
        </p:grpSpPr>
        <p:sp>
          <p:nvSpPr>
            <p:cNvPr id="5138" name="矩形 1"/>
            <p:cNvSpPr/>
            <p:nvPr/>
          </p:nvSpPr>
          <p:spPr>
            <a:xfrm>
              <a:off x="0" y="4760"/>
              <a:ext cx="914400" cy="914105"/>
            </a:xfrm>
            <a:prstGeom prst="rect">
              <a:avLst/>
            </a:prstGeom>
            <a:noFill/>
            <a:ln w="25400" cap="flat" cmpd="sng">
              <a:solidFill>
                <a:srgbClr val="D8D8D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0" hangingPunct="0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9" name="TextBox 32"/>
            <p:cNvSpPr/>
            <p:nvPr/>
          </p:nvSpPr>
          <p:spPr>
            <a:xfrm>
              <a:off x="181323" y="0"/>
              <a:ext cx="551754" cy="9230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5400" dirty="0">
                  <a:solidFill>
                    <a:srgbClr val="D9D9D9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3</a:t>
              </a:r>
              <a:endParaRPr lang="zh-CN" altLang="en-US" sz="2400" dirty="0">
                <a:solidFill>
                  <a:srgbClr val="D9D9D9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5143" name="Text Box 43"/>
          <p:cNvSpPr/>
          <p:nvPr/>
        </p:nvSpPr>
        <p:spPr>
          <a:xfrm>
            <a:off x="2771775" y="1057275"/>
            <a:ext cx="5057795" cy="286232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系统用户登录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chemeClr val="bg2"/>
                </a:solidFill>
                <a:sym typeface="宋体" panose="02010600030101010101" pitchFamily="2" charset="-122"/>
              </a:rPr>
              <a:t>1)</a:t>
            </a:r>
            <a:r>
              <a:rPr lang="zh-CN" altLang="en-US" dirty="0">
                <a:solidFill>
                  <a:schemeClr val="bg2"/>
                </a:solidFill>
                <a:sym typeface="宋体" panose="02010600030101010101" pitchFamily="2" charset="-122"/>
              </a:rPr>
              <a:t>用户登录界面：用户不存在或密码错误，</a:t>
            </a:r>
            <a:endParaRPr lang="en-US" altLang="zh-CN" dirty="0">
              <a:solidFill>
                <a:schemeClr val="bg2"/>
              </a:solidFill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sym typeface="宋体" panose="02010600030101010101" pitchFamily="2" charset="-122"/>
              </a:rPr>
              <a:t>则无法登入，用户需要继续登录直至账号密</a:t>
            </a:r>
            <a:endParaRPr lang="en-US" altLang="zh-CN" dirty="0">
              <a:solidFill>
                <a:schemeClr val="bg2"/>
              </a:solidFill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sym typeface="宋体" panose="02010600030101010101" pitchFamily="2" charset="-122"/>
              </a:rPr>
              <a:t>码正确</a:t>
            </a:r>
            <a:endParaRPr lang="en-US" altLang="zh-CN" dirty="0">
              <a:solidFill>
                <a:schemeClr val="bg2"/>
              </a:solidFill>
              <a:sym typeface="宋体" panose="02010600030101010101" pitchFamily="2" charset="-122"/>
            </a:endParaRPr>
          </a:p>
          <a:p>
            <a:pPr eaLnBrk="0" hangingPunct="0"/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 dirty="0">
              <a:solidFill>
                <a:schemeClr val="bg2"/>
              </a:solidFill>
              <a:sym typeface="宋体" panose="02010600030101010101" pitchFamily="2" charset="-122"/>
            </a:endParaRPr>
          </a:p>
          <a:p>
            <a:pPr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2)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用户注册界面：按步骤输入信息再点击完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成注册即可进入主页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图片 3" descr="迅科LOGO -AI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6531" y="1157814"/>
            <a:ext cx="738505" cy="380365"/>
          </a:xfrm>
          <a:prstGeom prst="rect">
            <a:avLst/>
          </a:prstGeom>
        </p:spPr>
      </p:pic>
      <p:sp>
        <p:nvSpPr>
          <p:cNvPr id="26" name="矩形 30"/>
          <p:cNvSpPr/>
          <p:nvPr/>
        </p:nvSpPr>
        <p:spPr>
          <a:xfrm>
            <a:off x="611188" y="4318993"/>
            <a:ext cx="914400" cy="914400"/>
          </a:xfrm>
          <a:prstGeom prst="rect">
            <a:avLst/>
          </a:prstGeom>
          <a:noFill/>
          <a:ln w="254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/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TextBox 35"/>
          <p:cNvSpPr/>
          <p:nvPr/>
        </p:nvSpPr>
        <p:spPr>
          <a:xfrm>
            <a:off x="786466" y="4326117"/>
            <a:ext cx="527050" cy="914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5400" dirty="0">
                <a:solidFill>
                  <a:srgbClr val="D9D9D9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4</a:t>
            </a:r>
            <a:endParaRPr lang="zh-CN" altLang="en-US" sz="2400" dirty="0">
              <a:solidFill>
                <a:srgbClr val="D9D9D9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/>
          <p:nvPr/>
        </p:nvGrpSpPr>
        <p:grpSpPr>
          <a:xfrm>
            <a:off x="611189" y="1054844"/>
            <a:ext cx="7894636" cy="4182109"/>
            <a:chOff x="-26982" y="744"/>
            <a:chExt cx="7893404" cy="4181085"/>
          </a:xfrm>
        </p:grpSpPr>
        <p:grpSp>
          <p:nvGrpSpPr>
            <p:cNvPr id="6147" name="Group 4"/>
            <p:cNvGrpSpPr/>
            <p:nvPr/>
          </p:nvGrpSpPr>
          <p:grpSpPr>
            <a:xfrm>
              <a:off x="-26982" y="744"/>
              <a:ext cx="941382" cy="4181085"/>
              <a:chOff x="-26982" y="744"/>
              <a:chExt cx="941382" cy="4181085"/>
            </a:xfrm>
          </p:grpSpPr>
          <p:grpSp>
            <p:nvGrpSpPr>
              <p:cNvPr id="6148" name="Group 5"/>
              <p:cNvGrpSpPr/>
              <p:nvPr/>
            </p:nvGrpSpPr>
            <p:grpSpPr>
              <a:xfrm>
                <a:off x="0" y="744"/>
                <a:ext cx="914400" cy="918865"/>
                <a:chOff x="0" y="0"/>
                <a:chExt cx="914400" cy="918865"/>
              </a:xfrm>
            </p:grpSpPr>
            <p:sp>
              <p:nvSpPr>
                <p:cNvPr id="6149" name="矩形 1"/>
                <p:cNvSpPr/>
                <p:nvPr/>
              </p:nvSpPr>
              <p:spPr>
                <a:xfrm>
                  <a:off x="0" y="4018"/>
                  <a:ext cx="914257" cy="9141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6150" name="TextBox 32"/>
                <p:cNvSpPr/>
                <p:nvPr/>
              </p:nvSpPr>
              <p:spPr>
                <a:xfrm>
                  <a:off x="233327" y="-744"/>
                  <a:ext cx="446017" cy="9141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D9D9D9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1</a:t>
                  </a:r>
                  <a:endParaRPr lang="en-US" altLang="zh-CN" sz="2400" dirty="0">
                    <a:solidFill>
                      <a:srgbClr val="D9D9D9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6151" name="Group 8"/>
              <p:cNvGrpSpPr/>
              <p:nvPr/>
            </p:nvGrpSpPr>
            <p:grpSpPr>
              <a:xfrm>
                <a:off x="-5555" y="1081800"/>
                <a:ext cx="914257" cy="923698"/>
                <a:chOff x="-1073099" y="1081800"/>
                <a:chExt cx="914257" cy="923698"/>
              </a:xfrm>
            </p:grpSpPr>
            <p:sp>
              <p:nvSpPr>
                <p:cNvPr id="6152" name="矩形 28"/>
                <p:cNvSpPr/>
                <p:nvPr/>
              </p:nvSpPr>
              <p:spPr>
                <a:xfrm>
                  <a:off x="-1073099" y="1091322"/>
                  <a:ext cx="914257" cy="914176"/>
                </a:xfrm>
                <a:prstGeom prst="rect">
                  <a:avLst/>
                </a:prstGeom>
                <a:solidFill>
                  <a:srgbClr val="D8D8D8"/>
                </a:solidFill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6153" name="TextBox 33"/>
                <p:cNvSpPr/>
                <p:nvPr/>
              </p:nvSpPr>
              <p:spPr>
                <a:xfrm>
                  <a:off x="-871449" y="1081800"/>
                  <a:ext cx="528637" cy="9138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000000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2</a:t>
                  </a:r>
                  <a:endParaRPr lang="zh-CN" altLang="en-US" sz="2400" dirty="0">
                    <a:solidFill>
                      <a:srgbClr val="000000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6157" name="Group 14"/>
              <p:cNvGrpSpPr/>
              <p:nvPr/>
            </p:nvGrpSpPr>
            <p:grpSpPr>
              <a:xfrm>
                <a:off x="-26982" y="3254555"/>
                <a:ext cx="914257" cy="927274"/>
                <a:chOff x="-1094526" y="2186267"/>
                <a:chExt cx="914257" cy="927274"/>
              </a:xfrm>
            </p:grpSpPr>
            <p:sp>
              <p:nvSpPr>
                <p:cNvPr id="6158" name="矩形 30"/>
                <p:cNvSpPr/>
                <p:nvPr/>
              </p:nvSpPr>
              <p:spPr>
                <a:xfrm>
                  <a:off x="-1094526" y="2186267"/>
                  <a:ext cx="914257" cy="9141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6159" name="TextBox 35"/>
                <p:cNvSpPr/>
                <p:nvPr/>
              </p:nvSpPr>
              <p:spPr>
                <a:xfrm>
                  <a:off x="-918069" y="2199365"/>
                  <a:ext cx="526968" cy="9141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D9D9D9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4</a:t>
                  </a:r>
                  <a:endParaRPr lang="zh-CN" altLang="en-US" sz="2400" dirty="0">
                    <a:solidFill>
                      <a:srgbClr val="D9D9D9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6160" name="矩形 14"/>
            <p:cNvSpPr/>
            <p:nvPr/>
          </p:nvSpPr>
          <p:spPr>
            <a:xfrm>
              <a:off x="2106284" y="3174"/>
              <a:ext cx="5760138" cy="3599569"/>
            </a:xfrm>
            <a:prstGeom prst="rect">
              <a:avLst/>
            </a:prstGeom>
            <a:noFill/>
            <a:ln w="25400" cap="flat" cmpd="sng">
              <a:solidFill>
                <a:srgbClr val="D8D8D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0" hangingPunct="0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161" name="Group 19"/>
          <p:cNvGrpSpPr/>
          <p:nvPr/>
        </p:nvGrpSpPr>
        <p:grpSpPr>
          <a:xfrm>
            <a:off x="611188" y="3217863"/>
            <a:ext cx="914400" cy="923330"/>
            <a:chOff x="0" y="0"/>
            <a:chExt cx="914400" cy="923032"/>
          </a:xfrm>
        </p:grpSpPr>
        <p:sp>
          <p:nvSpPr>
            <p:cNvPr id="6162" name="矩形 1"/>
            <p:cNvSpPr/>
            <p:nvPr/>
          </p:nvSpPr>
          <p:spPr>
            <a:xfrm>
              <a:off x="0" y="4760"/>
              <a:ext cx="914400" cy="914105"/>
            </a:xfrm>
            <a:prstGeom prst="rect">
              <a:avLst/>
            </a:prstGeom>
            <a:noFill/>
            <a:ln w="25400" cap="flat" cmpd="sng">
              <a:solidFill>
                <a:srgbClr val="D8D8D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0" hangingPunct="0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3" name="TextBox 32"/>
            <p:cNvSpPr/>
            <p:nvPr/>
          </p:nvSpPr>
          <p:spPr>
            <a:xfrm>
              <a:off x="181323" y="0"/>
              <a:ext cx="551754" cy="9230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5400" dirty="0">
                  <a:solidFill>
                    <a:srgbClr val="D9D9D9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3</a:t>
              </a:r>
              <a:endParaRPr lang="zh-CN" altLang="en-US" sz="2400" dirty="0">
                <a:solidFill>
                  <a:srgbClr val="D9D9D9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6167" name="Text Box 34"/>
          <p:cNvSpPr/>
          <p:nvPr/>
        </p:nvSpPr>
        <p:spPr>
          <a:xfrm>
            <a:off x="2843213" y="1201738"/>
            <a:ext cx="5133136" cy="230832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用户个人设置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:nth-child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(2), :nth-child(3){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假的！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1)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可以更改自己的个人信息（个人头像、昵称）√</a:t>
            </a:r>
            <a:endParaRPr lang="en-US" altLang="zh-CN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可以清除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缓存  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×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可以录入指纹，激活指纹登录  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×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4" descr="Phones_HD_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70" name="Group 3"/>
          <p:cNvGrpSpPr/>
          <p:nvPr/>
        </p:nvGrpSpPr>
        <p:grpSpPr>
          <a:xfrm>
            <a:off x="593345" y="1054844"/>
            <a:ext cx="7912480" cy="4165980"/>
            <a:chOff x="-44823" y="744"/>
            <a:chExt cx="7911245" cy="4164960"/>
          </a:xfrm>
        </p:grpSpPr>
        <p:grpSp>
          <p:nvGrpSpPr>
            <p:cNvPr id="7171" name="Group 4"/>
            <p:cNvGrpSpPr/>
            <p:nvPr/>
          </p:nvGrpSpPr>
          <p:grpSpPr>
            <a:xfrm>
              <a:off x="-44823" y="744"/>
              <a:ext cx="959223" cy="4164960"/>
              <a:chOff x="-44823" y="744"/>
              <a:chExt cx="959223" cy="4164960"/>
            </a:xfrm>
          </p:grpSpPr>
          <p:grpSp>
            <p:nvGrpSpPr>
              <p:cNvPr id="7172" name="Group 5"/>
              <p:cNvGrpSpPr/>
              <p:nvPr/>
            </p:nvGrpSpPr>
            <p:grpSpPr>
              <a:xfrm>
                <a:off x="0" y="744"/>
                <a:ext cx="914400" cy="918865"/>
                <a:chOff x="0" y="0"/>
                <a:chExt cx="914400" cy="918865"/>
              </a:xfrm>
            </p:grpSpPr>
            <p:sp>
              <p:nvSpPr>
                <p:cNvPr id="7173" name="矩形 1"/>
                <p:cNvSpPr/>
                <p:nvPr/>
              </p:nvSpPr>
              <p:spPr>
                <a:xfrm>
                  <a:off x="0" y="4018"/>
                  <a:ext cx="914257" cy="9141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174" name="TextBox 32"/>
                <p:cNvSpPr/>
                <p:nvPr/>
              </p:nvSpPr>
              <p:spPr>
                <a:xfrm>
                  <a:off x="233327" y="-744"/>
                  <a:ext cx="446017" cy="9141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D9D9D9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1</a:t>
                  </a:r>
                  <a:endParaRPr lang="en-US" altLang="zh-CN" sz="2400" dirty="0">
                    <a:solidFill>
                      <a:srgbClr val="D9D9D9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7175" name="Group 8"/>
              <p:cNvGrpSpPr/>
              <p:nvPr/>
            </p:nvGrpSpPr>
            <p:grpSpPr>
              <a:xfrm>
                <a:off x="-19402" y="1068410"/>
                <a:ext cx="914257" cy="920706"/>
                <a:chOff x="-1086946" y="1068410"/>
                <a:chExt cx="914257" cy="920706"/>
              </a:xfrm>
            </p:grpSpPr>
            <p:sp>
              <p:nvSpPr>
                <p:cNvPr id="7176" name="矩形 28"/>
                <p:cNvSpPr/>
                <p:nvPr/>
              </p:nvSpPr>
              <p:spPr>
                <a:xfrm>
                  <a:off x="-1086946" y="1074940"/>
                  <a:ext cx="914257" cy="9141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177" name="TextBox 33"/>
                <p:cNvSpPr/>
                <p:nvPr/>
              </p:nvSpPr>
              <p:spPr>
                <a:xfrm>
                  <a:off x="-880532" y="1068410"/>
                  <a:ext cx="528554" cy="9141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D9D9D9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2</a:t>
                  </a:r>
                  <a:endParaRPr lang="en-US" altLang="zh-CN" sz="2400" dirty="0">
                    <a:solidFill>
                      <a:srgbClr val="D9D9D9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7178" name="Group 11"/>
              <p:cNvGrpSpPr/>
              <p:nvPr/>
            </p:nvGrpSpPr>
            <p:grpSpPr>
              <a:xfrm>
                <a:off x="-39297" y="2154642"/>
                <a:ext cx="914257" cy="922768"/>
                <a:chOff x="-39297" y="1086354"/>
                <a:chExt cx="914257" cy="922768"/>
              </a:xfrm>
            </p:grpSpPr>
            <p:sp>
              <p:nvSpPr>
                <p:cNvPr id="7179" name="矩形 29"/>
                <p:cNvSpPr/>
                <p:nvPr/>
              </p:nvSpPr>
              <p:spPr>
                <a:xfrm>
                  <a:off x="-39297" y="1094946"/>
                  <a:ext cx="914257" cy="914176"/>
                </a:xfrm>
                <a:prstGeom prst="rect">
                  <a:avLst/>
                </a:prstGeom>
                <a:solidFill>
                  <a:srgbClr val="D8D8D8"/>
                </a:solidFill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180" name="TextBox 34"/>
                <p:cNvSpPr/>
                <p:nvPr/>
              </p:nvSpPr>
              <p:spPr>
                <a:xfrm>
                  <a:off x="148297" y="1086354"/>
                  <a:ext cx="547688" cy="9141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000000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3</a:t>
                  </a:r>
                  <a:endParaRPr lang="en-US" altLang="zh-CN" sz="2400" dirty="0">
                    <a:solidFill>
                      <a:srgbClr val="000000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7181" name="Group 14"/>
              <p:cNvGrpSpPr/>
              <p:nvPr/>
            </p:nvGrpSpPr>
            <p:grpSpPr>
              <a:xfrm>
                <a:off x="-44823" y="3251528"/>
                <a:ext cx="914257" cy="914176"/>
                <a:chOff x="-1112367" y="2183240"/>
                <a:chExt cx="914257" cy="914176"/>
              </a:xfrm>
            </p:grpSpPr>
            <p:sp>
              <p:nvSpPr>
                <p:cNvPr id="7182" name="矩形 30"/>
                <p:cNvSpPr/>
                <p:nvPr/>
              </p:nvSpPr>
              <p:spPr>
                <a:xfrm>
                  <a:off x="-1112367" y="2183240"/>
                  <a:ext cx="914257" cy="9141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183" name="TextBox 35"/>
                <p:cNvSpPr/>
                <p:nvPr/>
              </p:nvSpPr>
              <p:spPr>
                <a:xfrm>
                  <a:off x="-919247" y="2183240"/>
                  <a:ext cx="526968" cy="9141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D9D9D9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4</a:t>
                  </a:r>
                  <a:endParaRPr lang="en-US" altLang="zh-CN" sz="2400" dirty="0">
                    <a:solidFill>
                      <a:srgbClr val="D9D9D9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7184" name="矩形 14"/>
            <p:cNvSpPr/>
            <p:nvPr/>
          </p:nvSpPr>
          <p:spPr>
            <a:xfrm>
              <a:off x="2106284" y="3174"/>
              <a:ext cx="5760138" cy="3599569"/>
            </a:xfrm>
            <a:prstGeom prst="rect">
              <a:avLst/>
            </a:prstGeom>
            <a:noFill/>
            <a:ln w="25400" cap="flat" cmpd="sng">
              <a:solidFill>
                <a:srgbClr val="D8D8D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0" hangingPunct="0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91" name="Text Box 43"/>
          <p:cNvSpPr/>
          <p:nvPr/>
        </p:nvSpPr>
        <p:spPr>
          <a:xfrm>
            <a:off x="2967037" y="1223963"/>
            <a:ext cx="5538787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搜索系统</a:t>
            </a:r>
            <a:endParaRPr lang="en-US" altLang="zh-CN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智能搜索栏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可以通过用户输入的字段来搜索商品，</a:t>
            </a:r>
            <a:endParaRPr lang="en-US" altLang="zh-CN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并联想出相近产品</a:t>
            </a:r>
            <a:endParaRPr lang="en-US" altLang="zh-CN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例：搜索   哈哈哈哈红红火火</a:t>
            </a:r>
            <a:endParaRPr lang="en-US" altLang="zh-CN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输入   哈哈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||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哈红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||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红火      即可得到相关产品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迅科LOGO -AI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2" y="200497"/>
            <a:ext cx="738505" cy="3803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4" descr="Phones_HD_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194" name="Group 3"/>
          <p:cNvGrpSpPr/>
          <p:nvPr/>
        </p:nvGrpSpPr>
        <p:grpSpPr>
          <a:xfrm>
            <a:off x="630955" y="1054844"/>
            <a:ext cx="7874870" cy="4117710"/>
            <a:chOff x="-7219" y="744"/>
            <a:chExt cx="7873641" cy="4116702"/>
          </a:xfrm>
        </p:grpSpPr>
        <p:grpSp>
          <p:nvGrpSpPr>
            <p:cNvPr id="8195" name="Group 4"/>
            <p:cNvGrpSpPr/>
            <p:nvPr/>
          </p:nvGrpSpPr>
          <p:grpSpPr>
            <a:xfrm>
              <a:off x="-7219" y="744"/>
              <a:ext cx="935435" cy="4116702"/>
              <a:chOff x="-7219" y="744"/>
              <a:chExt cx="935435" cy="4116702"/>
            </a:xfrm>
          </p:grpSpPr>
          <p:grpSp>
            <p:nvGrpSpPr>
              <p:cNvPr id="8196" name="Group 5"/>
              <p:cNvGrpSpPr/>
              <p:nvPr/>
            </p:nvGrpSpPr>
            <p:grpSpPr>
              <a:xfrm>
                <a:off x="0" y="744"/>
                <a:ext cx="914400" cy="918865"/>
                <a:chOff x="0" y="0"/>
                <a:chExt cx="914400" cy="918865"/>
              </a:xfrm>
            </p:grpSpPr>
            <p:sp>
              <p:nvSpPr>
                <p:cNvPr id="8197" name="矩形 1"/>
                <p:cNvSpPr/>
                <p:nvPr/>
              </p:nvSpPr>
              <p:spPr>
                <a:xfrm>
                  <a:off x="0" y="4018"/>
                  <a:ext cx="914257" cy="9141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8198" name="TextBox 32"/>
                <p:cNvSpPr/>
                <p:nvPr/>
              </p:nvSpPr>
              <p:spPr>
                <a:xfrm>
                  <a:off x="233327" y="-744"/>
                  <a:ext cx="446017" cy="9141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D9D9D9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1</a:t>
                  </a:r>
                  <a:endParaRPr lang="en-US" altLang="zh-CN" sz="2400" dirty="0">
                    <a:solidFill>
                      <a:srgbClr val="D9D9D9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8199" name="Group 8"/>
              <p:cNvGrpSpPr/>
              <p:nvPr/>
            </p:nvGrpSpPr>
            <p:grpSpPr>
              <a:xfrm>
                <a:off x="13959" y="1063526"/>
                <a:ext cx="914257" cy="918938"/>
                <a:chOff x="-1053585" y="1063526"/>
                <a:chExt cx="914257" cy="918938"/>
              </a:xfrm>
            </p:grpSpPr>
            <p:sp>
              <p:nvSpPr>
                <p:cNvPr id="8200" name="矩形 28"/>
                <p:cNvSpPr/>
                <p:nvPr/>
              </p:nvSpPr>
              <p:spPr>
                <a:xfrm>
                  <a:off x="-1053585" y="1068288"/>
                  <a:ext cx="914257" cy="9141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8201" name="TextBox 33"/>
                <p:cNvSpPr/>
                <p:nvPr/>
              </p:nvSpPr>
              <p:spPr>
                <a:xfrm>
                  <a:off x="-870257" y="1063526"/>
                  <a:ext cx="528555" cy="9125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D9D9D9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2</a:t>
                  </a:r>
                  <a:endParaRPr lang="zh-CN" altLang="en-US" sz="2400" dirty="0">
                    <a:solidFill>
                      <a:srgbClr val="D9D9D9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8202" name="Group 11"/>
              <p:cNvGrpSpPr/>
              <p:nvPr/>
            </p:nvGrpSpPr>
            <p:grpSpPr>
              <a:xfrm>
                <a:off x="513" y="2134439"/>
                <a:ext cx="914257" cy="914176"/>
                <a:chOff x="513" y="1066151"/>
                <a:chExt cx="914257" cy="914176"/>
              </a:xfrm>
            </p:grpSpPr>
            <p:sp>
              <p:nvSpPr>
                <p:cNvPr id="8203" name="矩形 29"/>
                <p:cNvSpPr/>
                <p:nvPr/>
              </p:nvSpPr>
              <p:spPr>
                <a:xfrm>
                  <a:off x="513" y="1066151"/>
                  <a:ext cx="914257" cy="91417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8204" name="TextBox 34"/>
                <p:cNvSpPr/>
                <p:nvPr/>
              </p:nvSpPr>
              <p:spPr>
                <a:xfrm>
                  <a:off x="176108" y="1066151"/>
                  <a:ext cx="547602" cy="9141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D9D9D9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3</a:t>
                  </a:r>
                  <a:endParaRPr lang="zh-CN" altLang="en-US" sz="2400" dirty="0">
                    <a:solidFill>
                      <a:srgbClr val="D9D9D9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8205" name="Group 14"/>
              <p:cNvGrpSpPr/>
              <p:nvPr/>
            </p:nvGrpSpPr>
            <p:grpSpPr>
              <a:xfrm>
                <a:off x="-7219" y="3203270"/>
                <a:ext cx="914257" cy="914176"/>
                <a:chOff x="-1074763" y="2134982"/>
                <a:chExt cx="914257" cy="914176"/>
              </a:xfrm>
            </p:grpSpPr>
            <p:sp>
              <p:nvSpPr>
                <p:cNvPr id="8206" name="矩形 30"/>
                <p:cNvSpPr/>
                <p:nvPr/>
              </p:nvSpPr>
              <p:spPr>
                <a:xfrm>
                  <a:off x="-1074763" y="2134982"/>
                  <a:ext cx="914257" cy="914176"/>
                </a:xfrm>
                <a:prstGeom prst="rect">
                  <a:avLst/>
                </a:prstGeom>
                <a:solidFill>
                  <a:srgbClr val="D8D8D8"/>
                </a:solidFill>
                <a:ln w="25400" cap="flat" cmpd="sng">
                  <a:solidFill>
                    <a:srgbClr val="D8D8D8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 eaLnBrk="0" hangingPunct="0"/>
                  <a:endParaRPr lang="zh-CN" altLang="en-US" dirty="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8207" name="TextBox 35"/>
                <p:cNvSpPr/>
                <p:nvPr/>
              </p:nvSpPr>
              <p:spPr>
                <a:xfrm>
                  <a:off x="-891437" y="2135347"/>
                  <a:ext cx="527050" cy="9138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algn="ctr" eaLnBrk="0" hangingPunct="0"/>
                  <a:r>
                    <a:rPr lang="en-US" altLang="zh-CN" sz="5400" dirty="0">
                      <a:solidFill>
                        <a:srgbClr val="000000"/>
                      </a:solidFill>
                      <a:latin typeface="Impact" panose="020B0806030902050204" pitchFamily="34" charset="0"/>
                      <a:ea typeface="宋体" panose="02010600030101010101" pitchFamily="2" charset="-122"/>
                      <a:sym typeface="Impact" panose="020B0806030902050204" pitchFamily="34" charset="0"/>
                    </a:rPr>
                    <a:t>4</a:t>
                  </a:r>
                  <a:endParaRPr lang="zh-CN" altLang="en-US" sz="2400" dirty="0">
                    <a:solidFill>
                      <a:srgbClr val="000000"/>
                    </a:solidFill>
                    <a:latin typeface="Impact" panose="020B0806030902050204" pitchFamily="34" charset="0"/>
                    <a:ea typeface="宋体" panose="02010600030101010101" pitchFamily="2" charset="-122"/>
                    <a:sym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8208" name="矩形 14"/>
            <p:cNvSpPr/>
            <p:nvPr/>
          </p:nvSpPr>
          <p:spPr>
            <a:xfrm>
              <a:off x="2106284" y="3174"/>
              <a:ext cx="5760138" cy="3599569"/>
            </a:xfrm>
            <a:prstGeom prst="rect">
              <a:avLst/>
            </a:prstGeom>
            <a:noFill/>
            <a:ln w="25400" cap="flat" cmpd="sng">
              <a:solidFill>
                <a:srgbClr val="D8D8D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0" hangingPunct="0"/>
              <a:endPara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209" name="TextBox 59"/>
          <p:cNvSpPr/>
          <p:nvPr/>
        </p:nvSpPr>
        <p:spPr>
          <a:xfrm>
            <a:off x="2916238" y="1273175"/>
            <a:ext cx="4507865" cy="23069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购物车系统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1)</a:t>
            </a:r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可以添加多个商品，并计算出商品的总价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2)</a:t>
            </a:r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可以通过商品界面来添加到购物车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3)</a:t>
            </a:r>
            <a:r>
              <a:rPr lang="zh-CN" altLang="en-US" dirty="0" err="1">
                <a:solidFill>
                  <a:srgbClr val="D9D9D9"/>
                </a:solidFill>
                <a:sym typeface="微软雅黑" panose="020B0503020204020204" pitchFamily="34" charset="-122"/>
              </a:rPr>
              <a:t>购物车界面清晰明了</a:t>
            </a:r>
            <a:endParaRPr lang="zh-CN" altLang="en-US" dirty="0" err="1">
              <a:solidFill>
                <a:srgbClr val="D9D9D9"/>
              </a:solidFill>
              <a:sym typeface="微软雅黑" panose="020B0503020204020204" pitchFamily="34" charset="-122"/>
            </a:endParaRPr>
          </a:p>
        </p:txBody>
      </p:sp>
      <p:pic>
        <p:nvPicPr>
          <p:cNvPr id="4" name="图片 3" descr="迅科LOGO -AI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158115"/>
            <a:ext cx="738505" cy="3803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 descr="Phones_HD_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4" name="Group 3"/>
          <p:cNvGrpSpPr/>
          <p:nvPr/>
        </p:nvGrpSpPr>
        <p:grpSpPr>
          <a:xfrm>
            <a:off x="827088" y="912813"/>
            <a:ext cx="7489825" cy="4073525"/>
            <a:chOff x="0" y="0"/>
            <a:chExt cx="7488833" cy="3857074"/>
          </a:xfrm>
        </p:grpSpPr>
        <p:sp>
          <p:nvSpPr>
            <p:cNvPr id="13315" name="TextBox 1"/>
            <p:cNvSpPr/>
            <p:nvPr/>
          </p:nvSpPr>
          <p:spPr>
            <a:xfrm>
              <a:off x="1296815" y="0"/>
              <a:ext cx="1098405" cy="607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3600" dirty="0">
                  <a:solidFill>
                    <a:srgbClr val="D9D9D9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优点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6" name="直接连接符 17"/>
            <p:cNvSpPr/>
            <p:nvPr/>
          </p:nvSpPr>
          <p:spPr>
            <a:xfrm>
              <a:off x="0" y="184887"/>
              <a:ext cx="1" cy="3672187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7" name="直接连接符 19"/>
            <p:cNvSpPr/>
            <p:nvPr/>
          </p:nvSpPr>
          <p:spPr>
            <a:xfrm>
              <a:off x="0" y="3857074"/>
              <a:ext cx="7488833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8" name="直接连接符 21"/>
            <p:cNvSpPr/>
            <p:nvPr/>
          </p:nvSpPr>
          <p:spPr>
            <a:xfrm flipV="1">
              <a:off x="7488833" y="184887"/>
              <a:ext cx="1" cy="3672187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9" name="直接连接符 23"/>
            <p:cNvSpPr/>
            <p:nvPr/>
          </p:nvSpPr>
          <p:spPr>
            <a:xfrm>
              <a:off x="4761" y="184887"/>
              <a:ext cx="792058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0" name="直接连接符 25"/>
            <p:cNvSpPr/>
            <p:nvPr/>
          </p:nvSpPr>
          <p:spPr>
            <a:xfrm flipH="1">
              <a:off x="2892042" y="184887"/>
              <a:ext cx="4596791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321" name="Text Box 10"/>
          <p:cNvSpPr/>
          <p:nvPr/>
        </p:nvSpPr>
        <p:spPr>
          <a:xfrm>
            <a:off x="1547813" y="1704975"/>
            <a:ext cx="4958080" cy="34150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1)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新增修改用户功能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endParaRPr lang="en-US" altLang="zh-CN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界面简洁，明了，实用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3)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增加用户限制条件，避免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用户信息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重复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4)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新加了搜索历史记录功能，加快二次查找速度</a:t>
            </a:r>
            <a:endParaRPr lang="zh-CN" altLang="en-US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 eaLnBrk="0" hangingPunct="0"/>
            <a:endParaRPr lang="zh-CN" altLang="en-US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5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自适应移动端设备</a:t>
            </a:r>
            <a:endParaRPr lang="zh-CN" altLang="en-US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 eaLnBrk="0" hangingPunct="0"/>
            <a:endParaRPr lang="zh-CN" altLang="en-US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6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深度测试，不会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报错</a:t>
            </a:r>
            <a:endParaRPr lang="en-US" altLang="zh-CN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 descr="迅科LOGO -AI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158115"/>
            <a:ext cx="738505" cy="3803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4" descr="Phones_HD_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38" name="Group 3"/>
          <p:cNvGrpSpPr/>
          <p:nvPr/>
        </p:nvGrpSpPr>
        <p:grpSpPr>
          <a:xfrm>
            <a:off x="827088" y="1128713"/>
            <a:ext cx="7489825" cy="3857625"/>
            <a:chOff x="0" y="0"/>
            <a:chExt cx="7488833" cy="3857074"/>
          </a:xfrm>
        </p:grpSpPr>
        <p:sp>
          <p:nvSpPr>
            <p:cNvPr id="14339" name="TextBox 1"/>
            <p:cNvSpPr/>
            <p:nvPr/>
          </p:nvSpPr>
          <p:spPr>
            <a:xfrm>
              <a:off x="1296815" y="0"/>
              <a:ext cx="1098405" cy="641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3600" dirty="0">
                  <a:solidFill>
                    <a:srgbClr val="D9D9D9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不足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0" name="直接连接符 17"/>
            <p:cNvSpPr/>
            <p:nvPr/>
          </p:nvSpPr>
          <p:spPr>
            <a:xfrm>
              <a:off x="0" y="184124"/>
              <a:ext cx="1" cy="3672950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1" name="直接连接符 19"/>
            <p:cNvSpPr/>
            <p:nvPr/>
          </p:nvSpPr>
          <p:spPr>
            <a:xfrm>
              <a:off x="0" y="3857074"/>
              <a:ext cx="7488833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2" name="直接连接符 21"/>
            <p:cNvSpPr/>
            <p:nvPr/>
          </p:nvSpPr>
          <p:spPr>
            <a:xfrm flipV="1">
              <a:off x="7488833" y="184124"/>
              <a:ext cx="1" cy="3672950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3" name="直接连接符 23"/>
            <p:cNvSpPr/>
            <p:nvPr/>
          </p:nvSpPr>
          <p:spPr>
            <a:xfrm>
              <a:off x="4761" y="184124"/>
              <a:ext cx="792058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4" name="直接连接符 25"/>
            <p:cNvSpPr/>
            <p:nvPr/>
          </p:nvSpPr>
          <p:spPr>
            <a:xfrm flipH="1">
              <a:off x="2892042" y="184124"/>
              <a:ext cx="4596791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345" name="Text Box 10"/>
          <p:cNvSpPr/>
          <p:nvPr/>
        </p:nvSpPr>
        <p:spPr>
          <a:xfrm>
            <a:off x="1116013" y="1920875"/>
            <a:ext cx="4729480" cy="31381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1)APP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的功能还不够全面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2)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有些界面做得不够细致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部分方法的代码过于冗长，可读性有待加强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</a:rPr>
              <a:t>用户密码输入可见</a:t>
            </a:r>
            <a:endParaRPr lang="zh-CN" altLang="en-US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algn="l"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</a:rPr>
              <a:t>5</a:t>
            </a:r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dirty="0">
                <a:solidFill>
                  <a:schemeClr val="bg2"/>
                </a:solidFill>
                <a:ea typeface="微软雅黑" panose="020B0503020204020204" pitchFamily="34" charset="-122"/>
                <a:sym typeface="+mn-ea"/>
              </a:rPr>
              <a:t>没有管理员账号和管理系统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 descr="迅科LOGO -AI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158115"/>
            <a:ext cx="738505" cy="3803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 descr="Phones_HD_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06" name="Group 3"/>
          <p:cNvGrpSpPr/>
          <p:nvPr/>
        </p:nvGrpSpPr>
        <p:grpSpPr>
          <a:xfrm>
            <a:off x="827088" y="1128713"/>
            <a:ext cx="7489825" cy="3857625"/>
            <a:chOff x="0" y="0"/>
            <a:chExt cx="7488833" cy="3857074"/>
          </a:xfrm>
        </p:grpSpPr>
        <p:sp>
          <p:nvSpPr>
            <p:cNvPr id="21507" name="TextBox 1"/>
            <p:cNvSpPr/>
            <p:nvPr/>
          </p:nvSpPr>
          <p:spPr>
            <a:xfrm>
              <a:off x="1296815" y="0"/>
              <a:ext cx="1098405" cy="641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3600" dirty="0">
                  <a:solidFill>
                    <a:srgbClr val="D9D9D9"/>
                  </a:solidFill>
                  <a:latin typeface="Impact" panose="020B0806030902050204" pitchFamily="34" charset="0"/>
                  <a:ea typeface="宋体" panose="02010600030101010101" pitchFamily="2" charset="-122"/>
                  <a:sym typeface="Impact" panose="020B0806030902050204" pitchFamily="34" charset="0"/>
                </a:rPr>
                <a:t>心得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08" name="直接连接符 17"/>
            <p:cNvSpPr/>
            <p:nvPr/>
          </p:nvSpPr>
          <p:spPr>
            <a:xfrm>
              <a:off x="0" y="184124"/>
              <a:ext cx="1" cy="3672950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09" name="直接连接符 19"/>
            <p:cNvSpPr/>
            <p:nvPr/>
          </p:nvSpPr>
          <p:spPr>
            <a:xfrm>
              <a:off x="0" y="3857074"/>
              <a:ext cx="7488833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0" name="直接连接符 21"/>
            <p:cNvSpPr/>
            <p:nvPr/>
          </p:nvSpPr>
          <p:spPr>
            <a:xfrm flipV="1">
              <a:off x="7488833" y="184124"/>
              <a:ext cx="1" cy="3672950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1" name="直接连接符 23"/>
            <p:cNvSpPr/>
            <p:nvPr/>
          </p:nvSpPr>
          <p:spPr>
            <a:xfrm>
              <a:off x="4761" y="184124"/>
              <a:ext cx="792058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2" name="直接连接符 25"/>
            <p:cNvSpPr/>
            <p:nvPr/>
          </p:nvSpPr>
          <p:spPr>
            <a:xfrm flipH="1">
              <a:off x="2892042" y="184124"/>
              <a:ext cx="4596791" cy="1"/>
            </a:xfrm>
            <a:prstGeom prst="line">
              <a:avLst/>
            </a:prstGeom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513" name="Text Box 10"/>
          <p:cNvSpPr/>
          <p:nvPr/>
        </p:nvSpPr>
        <p:spPr>
          <a:xfrm>
            <a:off x="1331913" y="1993900"/>
            <a:ext cx="6635150" cy="258532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一直在修改。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多与他人交流，发现不同的设计思路，有助于培养灵活的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思维方式。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看自己的代码不容易看出问题，请他人看，更容易找出问题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所在。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chemeClr val="bg2"/>
              </a:solidFill>
              <a:ea typeface="微软雅黑" panose="020B0503020204020204" pitchFamily="34" charset="-122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迅科LOGO -AI版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158115"/>
            <a:ext cx="738505" cy="3803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ags/tag1.xml><?xml version="1.0" encoding="utf-8"?>
<p:tagLst xmlns:p="http://schemas.openxmlformats.org/presentationml/2006/main">
  <p:tag name="KSO_WM_TEMPLATE_TOPIC_ID" val="28060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演示</Application>
  <PresentationFormat>On-screen Show (16:10)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MS PGothic</vt:lpstr>
      <vt:lpstr>Calibri</vt:lpstr>
      <vt:lpstr>微软雅黑</vt:lpstr>
      <vt:lpstr>Impact</vt:lpstr>
      <vt:lpstr>MS UI Gothic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郑双玉</dc:creator>
  <cp:lastModifiedBy>86153</cp:lastModifiedBy>
  <cp:revision>118</cp:revision>
  <dcterms:created xsi:type="dcterms:W3CDTF">2013-02-17T21:40:00Z</dcterms:created>
  <dcterms:modified xsi:type="dcterms:W3CDTF">2019-08-09T13:51:29Z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  <property fmtid="{D5CDD505-2E9C-101B-9397-08002B2CF9AE}" pid="3" name="KSORubyTemplateID">
    <vt:lpwstr>2</vt:lpwstr>
  </property>
</Properties>
</file>