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Constanti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5B4878-A0AD-45E6-BB75-3961389F8159}">
  <a:tblStyle styleId="{295B4878-A0AD-45E6-BB75-3961389F815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Constantia-bold.fntdata"/><Relationship Id="rId10" Type="http://schemas.openxmlformats.org/officeDocument/2006/relationships/slide" Target="slides/slide4.xml"/><Relationship Id="rId32" Type="http://schemas.openxmlformats.org/officeDocument/2006/relationships/font" Target="fonts/Constantia-regular.fntdata"/><Relationship Id="rId13" Type="http://schemas.openxmlformats.org/officeDocument/2006/relationships/slide" Target="slides/slide7.xml"/><Relationship Id="rId35" Type="http://schemas.openxmlformats.org/officeDocument/2006/relationships/font" Target="fonts/Constantia-boldItalic.fntdata"/><Relationship Id="rId12" Type="http://schemas.openxmlformats.org/officeDocument/2006/relationships/slide" Target="slides/slide6.xml"/><Relationship Id="rId34" Type="http://schemas.openxmlformats.org/officeDocument/2006/relationships/font" Target="fonts/Constanti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028700"/>
            <a:ext cx="7851648" cy="1371600"/>
          </a:xfrm>
          <a:prstGeom prst="rect">
            <a:avLst/>
          </a:prstGeom>
          <a:noFill/>
          <a:ln>
            <a:noFill/>
          </a:ln>
        </p:spPr>
        <p:txBody>
          <a:bodyPr anchorCtr="0" anchor="b" bIns="0" lIns="0" spcFirstLastPara="1" rIns="18275" wrap="square" tIns="0"/>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2421402"/>
            <a:ext cx="7854696" cy="1314450"/>
          </a:xfrm>
          <a:prstGeom prst="rect">
            <a:avLst/>
          </a:prstGeom>
          <a:noFill/>
          <a:ln>
            <a:noFill/>
          </a:ln>
        </p:spPr>
        <p:txBody>
          <a:bodyPr anchorCtr="0" anchor="t" bIns="45700" lIns="0" spcFirstLastPara="1" rIns="18275" wrap="square" tIns="45700"/>
          <a:lstStyle>
            <a:lvl1pPr lvl="0" marR="4572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1"/>
          <p:cNvSpPr/>
          <p:nvPr/>
        </p:nvSpPr>
        <p:spPr>
          <a:xfrm flipH="1" rot="-10380000">
            <a:off x="3165753" y="831058"/>
            <a:ext cx="5257800" cy="30861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11"/>
          <p:cNvSpPr/>
          <p:nvPr/>
        </p:nvSpPr>
        <p:spPr>
          <a:xfrm flipH="1" rot="-10380000">
            <a:off x="8004134" y="4019827"/>
            <a:ext cx="155448" cy="116586"/>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1"/>
          <p:cNvSpPr txBox="1"/>
          <p:nvPr>
            <p:ph type="title"/>
          </p:nvPr>
        </p:nvSpPr>
        <p:spPr>
          <a:xfrm>
            <a:off x="609600" y="882747"/>
            <a:ext cx="2212848" cy="1186966"/>
          </a:xfrm>
          <a:prstGeom prst="rect">
            <a:avLst/>
          </a:prstGeom>
          <a:noFill/>
          <a:ln>
            <a:noFill/>
          </a:ln>
        </p:spPr>
        <p:txBody>
          <a:bodyPr anchorCtr="0" anchor="b" bIns="45700" lIns="45700" spcFirstLastPara="1" rIns="45700" wrap="square" tIns="45700"/>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a:off x="609600" y="2121589"/>
            <a:ext cx="2209800" cy="1634490"/>
          </a:xfrm>
          <a:prstGeom prst="rect">
            <a:avLst/>
          </a:prstGeom>
          <a:noFill/>
          <a:ln>
            <a:noFill/>
          </a:ln>
        </p:spPr>
        <p:txBody>
          <a:bodyPr anchorCtr="0" anchor="t" bIns="45700" lIns="64000" spcFirstLastPara="1" rIns="45700" wrap="square" tIns="45700"/>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077200" y="4767263"/>
            <a:ext cx="6096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1"/>
          <p:cNvSpPr/>
          <p:nvPr>
            <p:ph idx="2" type="pic"/>
          </p:nvPr>
        </p:nvSpPr>
        <p:spPr>
          <a:xfrm rot="420000">
            <a:off x="3485793" y="899638"/>
            <a:ext cx="4617720" cy="294894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9" name="Google Shape;79;p11"/>
          <p:cNvSpPr/>
          <p:nvPr/>
        </p:nvSpPr>
        <p:spPr>
          <a:xfrm flipH="1" rot="10800000">
            <a:off x="-9525" y="4362450"/>
            <a:ext cx="9163050" cy="78105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onstantia"/>
              <a:ea typeface="Constantia"/>
              <a:cs typeface="Constantia"/>
              <a:sym typeface="Constantia"/>
            </a:endParaRPr>
          </a:p>
        </p:txBody>
      </p:sp>
      <p:sp>
        <p:nvSpPr>
          <p:cNvPr id="80" name="Google Shape;80;p11"/>
          <p:cNvSpPr/>
          <p:nvPr/>
        </p:nvSpPr>
        <p:spPr>
          <a:xfrm flipH="1" rot="10800000">
            <a:off x="4381500" y="4664869"/>
            <a:ext cx="4762500" cy="478631"/>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457200" y="528066"/>
            <a:ext cx="8229600" cy="8572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2926080" y="-1017270"/>
            <a:ext cx="3291840" cy="82296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2"/>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5703689" y="1611512"/>
            <a:ext cx="3908822" cy="205740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1512689" y="-369688"/>
            <a:ext cx="3908822" cy="601980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3"/>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Font typeface="Calibri"/>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4" name="Google Shape;24;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Font typeface="Constantia"/>
              <a:buChar char="○"/>
              <a:defRPr/>
            </a:lvl8pPr>
            <a:lvl9pPr indent="-298450" lvl="8" marL="4114800" algn="l">
              <a:lnSpc>
                <a:spcPct val="115000"/>
              </a:lnSpc>
              <a:spcBef>
                <a:spcPts val="1600"/>
              </a:spcBef>
              <a:spcAft>
                <a:spcPts val="1600"/>
              </a:spcAft>
              <a:buSzPts val="1100"/>
              <a:buFont typeface="Constantia"/>
              <a:buChar char="■"/>
              <a:defRPr/>
            </a:lvl9pPr>
          </a:lstStyle>
          <a:p/>
        </p:txBody>
      </p:sp>
      <p:sp>
        <p:nvSpPr>
          <p:cNvPr id="25" name="Google Shape;25;p3"/>
          <p:cNvSpPr txBox="1"/>
          <p:nvPr>
            <p:ph idx="12" type="sldNum"/>
          </p:nvPr>
        </p:nvSpPr>
        <p:spPr>
          <a:xfrm>
            <a:off x="8536302" y="4749850"/>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457200" y="528066"/>
            <a:ext cx="8229600" cy="8572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457200" y="1451610"/>
            <a:ext cx="8229600" cy="3291840"/>
          </a:xfrm>
          <a:prstGeom prst="rect">
            <a:avLst/>
          </a:prstGeom>
          <a:noFill/>
          <a:ln>
            <a:noFill/>
          </a:ln>
        </p:spPr>
        <p:txBody>
          <a:bodyPr anchorCtr="0" anchor="t" bIns="45700" lIns="91425" spcFirstLastPara="1" rIns="91425" wrap="square" tIns="45700"/>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4"/>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530352" y="987552"/>
            <a:ext cx="7772400" cy="1021842"/>
          </a:xfrm>
          <a:prstGeom prst="rect">
            <a:avLst/>
          </a:prstGeom>
          <a:noFill/>
          <a:ln>
            <a:noFill/>
          </a:ln>
        </p:spPr>
        <p:txBody>
          <a:bodyPr anchorCtr="0" anchor="b" bIns="0" lIns="0" spcFirstLastPara="1" rIns="0" wrap="square" tIns="0"/>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530352" y="2028498"/>
            <a:ext cx="7772400" cy="1132284"/>
          </a:xfrm>
          <a:prstGeom prst="rect">
            <a:avLst/>
          </a:prstGeom>
          <a:noFill/>
          <a:ln>
            <a:noFill/>
          </a:ln>
        </p:spPr>
        <p:txBody>
          <a:bodyPr anchorCtr="0" anchor="t" bIns="45700" lIns="45700" spcFirstLastPara="1" rIns="45700" wrap="square" tIns="45700"/>
          <a:lstStyle>
            <a:lvl1pPr indent="-228600" lvl="0" marL="457200" algn="l">
              <a:spcBef>
                <a:spcPts val="440"/>
              </a:spcBef>
              <a:spcAft>
                <a:spcPts val="0"/>
              </a:spcAft>
              <a:buSzPts val="2090"/>
              <a:buNone/>
              <a:defRPr sz="2200">
                <a:solidFill>
                  <a:schemeClr val="dk1"/>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120"/>
              <a:buNone/>
              <a:defRPr sz="1600">
                <a:solidFill>
                  <a:srgbClr val="888888"/>
                </a:solidFill>
              </a:defRPr>
            </a:lvl3pPr>
            <a:lvl4pPr indent="-228600" lvl="3" marL="1828800" algn="l">
              <a:spcBef>
                <a:spcPts val="280"/>
              </a:spcBef>
              <a:spcAft>
                <a:spcPts val="0"/>
              </a:spcAft>
              <a:buSzPts val="910"/>
              <a:buNone/>
              <a:defRPr sz="1400">
                <a:solidFill>
                  <a:srgbClr val="888888"/>
                </a:solidFill>
              </a:defRPr>
            </a:lvl4pPr>
            <a:lvl5pPr indent="-228600" lvl="4" marL="2286000" algn="l">
              <a:spcBef>
                <a:spcPts val="280"/>
              </a:spcBef>
              <a:spcAft>
                <a:spcPts val="0"/>
              </a:spcAft>
              <a:buSzPts val="910"/>
              <a:buNone/>
              <a:defRPr sz="1400">
                <a:solidFill>
                  <a:srgbClr val="888888"/>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5"/>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528066"/>
            <a:ext cx="8229600" cy="8572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440064"/>
            <a:ext cx="4038600" cy="332613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6"/>
          <p:cNvSpPr txBox="1"/>
          <p:nvPr>
            <p:ph idx="2" type="body"/>
          </p:nvPr>
        </p:nvSpPr>
        <p:spPr>
          <a:xfrm>
            <a:off x="4648200" y="1440064"/>
            <a:ext cx="4038600" cy="3326130"/>
          </a:xfrm>
          <a:prstGeom prst="rect">
            <a:avLst/>
          </a:prstGeom>
          <a:noFill/>
          <a:ln>
            <a:noFill/>
          </a:ln>
        </p:spPr>
        <p:txBody>
          <a:bodyPr anchorCtr="0" anchor="t" bIns="45700" lIns="91425" spcFirstLastPara="1" rIns="91425" wrap="square" tIns="45700"/>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6"/>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528066"/>
            <a:ext cx="8229600" cy="8572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457200" y="1391436"/>
            <a:ext cx="4040188" cy="494514"/>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7"/>
          <p:cNvSpPr txBox="1"/>
          <p:nvPr>
            <p:ph idx="2" type="body"/>
          </p:nvPr>
        </p:nvSpPr>
        <p:spPr>
          <a:xfrm>
            <a:off x="4645026" y="1394818"/>
            <a:ext cx="4041775" cy="491132"/>
          </a:xfrm>
          <a:prstGeom prst="rect">
            <a:avLst/>
          </a:prstGeom>
          <a:noFill/>
          <a:ln>
            <a:noFill/>
          </a:ln>
        </p:spPr>
        <p:txBody>
          <a:bodyPr anchorCtr="0" anchor="ctr" bIns="0" lIns="45700" spcFirstLastPara="1" rIns="45700" wrap="square" tIns="0"/>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7"/>
          <p:cNvSpPr txBox="1"/>
          <p:nvPr>
            <p:ph idx="3" type="body"/>
          </p:nvPr>
        </p:nvSpPr>
        <p:spPr>
          <a:xfrm>
            <a:off x="457200" y="1885950"/>
            <a:ext cx="4040188" cy="288429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7"/>
          <p:cNvSpPr txBox="1"/>
          <p:nvPr>
            <p:ph idx="4" type="body"/>
          </p:nvPr>
        </p:nvSpPr>
        <p:spPr>
          <a:xfrm>
            <a:off x="4645026" y="1885950"/>
            <a:ext cx="4041775" cy="2884290"/>
          </a:xfrm>
          <a:prstGeom prst="rect">
            <a:avLst/>
          </a:prstGeom>
          <a:noFill/>
          <a:ln>
            <a:noFill/>
          </a:ln>
        </p:spPr>
        <p:txBody>
          <a:bodyPr anchorCtr="0" anchor="t" bIns="45700" lIns="91425" spcFirstLastPara="1" rIns="91425" wrap="square" tIns="0"/>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7"/>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457200" y="528066"/>
            <a:ext cx="8305800" cy="857250"/>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85800" y="385764"/>
            <a:ext cx="2743200" cy="871538"/>
          </a:xfrm>
          <a:prstGeom prst="rect">
            <a:avLst/>
          </a:prstGeom>
          <a:noFill/>
          <a:ln>
            <a:noFill/>
          </a:ln>
        </p:spPr>
        <p:txBody>
          <a:bodyPr anchorCtr="0" anchor="b" bIns="0" lIns="0" spcFirstLastPara="1" rIns="0" wrap="square" tIns="45700"/>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685800" y="1257300"/>
            <a:ext cx="2743200" cy="3429000"/>
          </a:xfrm>
          <a:prstGeom prst="rect">
            <a:avLst/>
          </a:prstGeom>
          <a:noFill/>
          <a:ln>
            <a:noFill/>
          </a:ln>
        </p:spPr>
        <p:txBody>
          <a:bodyPr anchorCtr="0" anchor="t" bIns="45700" lIns="18275" spcFirstLastPara="1" rIns="18275" wrap="square" tIns="45700"/>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0"/>
          <p:cNvSpPr txBox="1"/>
          <p:nvPr>
            <p:ph idx="2" type="body"/>
          </p:nvPr>
        </p:nvSpPr>
        <p:spPr>
          <a:xfrm>
            <a:off x="3575050" y="1257300"/>
            <a:ext cx="5111750" cy="3429000"/>
          </a:xfrm>
          <a:prstGeom prst="rect">
            <a:avLst/>
          </a:prstGeom>
          <a:noFill/>
          <a:ln>
            <a:noFill/>
          </a:ln>
        </p:spPr>
        <p:txBody>
          <a:bodyPr anchorCtr="0" anchor="t" bIns="45700" lIns="91425" spcFirstLastPara="1" rIns="91425" wrap="square" tIns="0"/>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0"/>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algn="r">
              <a:lnSpc>
                <a:spcPct val="100000"/>
              </a:lnSpc>
              <a:spcBef>
                <a:spcPts val="0"/>
              </a:spcBef>
              <a:spcAft>
                <a:spcPts val="0"/>
              </a:spcAft>
              <a:buSzPts val="1200"/>
              <a:buNone/>
              <a:defRPr/>
            </a:lvl1pPr>
            <a:lvl2pPr indent="0" lvl="1" marL="0" algn="r">
              <a:lnSpc>
                <a:spcPct val="100000"/>
              </a:lnSpc>
              <a:spcBef>
                <a:spcPts val="0"/>
              </a:spcBef>
              <a:spcAft>
                <a:spcPts val="0"/>
              </a:spcAft>
              <a:buSzPts val="1200"/>
              <a:buNone/>
              <a:defRPr/>
            </a:lvl2pPr>
            <a:lvl3pPr indent="0" lvl="2" marL="0" algn="r">
              <a:lnSpc>
                <a:spcPct val="100000"/>
              </a:lnSpc>
              <a:spcBef>
                <a:spcPts val="0"/>
              </a:spcBef>
              <a:spcAft>
                <a:spcPts val="0"/>
              </a:spcAft>
              <a:buSzPts val="1200"/>
              <a:buNone/>
              <a:defRPr/>
            </a:lvl3pPr>
            <a:lvl4pPr indent="0" lvl="3" marL="0" algn="r">
              <a:lnSpc>
                <a:spcPct val="100000"/>
              </a:lnSpc>
              <a:spcBef>
                <a:spcPts val="0"/>
              </a:spcBef>
              <a:spcAft>
                <a:spcPts val="0"/>
              </a:spcAft>
              <a:buSzPts val="1200"/>
              <a:buNone/>
              <a:defRPr/>
            </a:lvl4pPr>
            <a:lvl5pPr indent="0" lvl="4" marL="0" algn="r">
              <a:lnSpc>
                <a:spcPct val="100000"/>
              </a:lnSpc>
              <a:spcBef>
                <a:spcPts val="0"/>
              </a:spcBef>
              <a:spcAft>
                <a:spcPts val="0"/>
              </a:spcAft>
              <a:buSzPts val="1200"/>
              <a:buNone/>
              <a:defRPr/>
            </a:lvl5pPr>
            <a:lvl6pPr indent="0" lvl="5" marL="0" algn="r">
              <a:lnSpc>
                <a:spcPct val="100000"/>
              </a:lnSpc>
              <a:spcBef>
                <a:spcPts val="0"/>
              </a:spcBef>
              <a:spcAft>
                <a:spcPts val="0"/>
              </a:spcAft>
              <a:buSzPts val="1200"/>
              <a:buNone/>
              <a:defRPr/>
            </a:lvl6pPr>
            <a:lvl7pPr indent="0" lvl="6" marL="0" algn="r">
              <a:lnSpc>
                <a:spcPct val="100000"/>
              </a:lnSpc>
              <a:spcBef>
                <a:spcPts val="0"/>
              </a:spcBef>
              <a:spcAft>
                <a:spcPts val="0"/>
              </a:spcAft>
              <a:buSzPts val="1200"/>
              <a:buNone/>
              <a:defRPr/>
            </a:lvl7pPr>
            <a:lvl8pPr indent="0" lvl="7" marL="0" algn="r">
              <a:lnSpc>
                <a:spcPct val="100000"/>
              </a:lnSpc>
              <a:spcBef>
                <a:spcPts val="0"/>
              </a:spcBef>
              <a:spcAft>
                <a:spcPts val="0"/>
              </a:spcAft>
              <a:buSzPts val="1200"/>
              <a:buNone/>
              <a:defRPr/>
            </a:lvl8pPr>
            <a:lvl9pPr indent="0" lvl="8" mar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5358"/>
            <a:ext cx="9163050" cy="78105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onstantia"/>
              <a:ea typeface="Constantia"/>
              <a:cs typeface="Constantia"/>
              <a:sym typeface="Constantia"/>
            </a:endParaRPr>
          </a:p>
        </p:txBody>
      </p:sp>
      <p:sp>
        <p:nvSpPr>
          <p:cNvPr id="7" name="Google Shape;7;p1"/>
          <p:cNvSpPr/>
          <p:nvPr/>
        </p:nvSpPr>
        <p:spPr>
          <a:xfrm>
            <a:off x="4381500" y="-5358"/>
            <a:ext cx="4762500" cy="478631"/>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onstantia"/>
              <a:ea typeface="Constantia"/>
              <a:cs typeface="Constantia"/>
              <a:sym typeface="Constantia"/>
            </a:endParaRPr>
          </a:p>
        </p:txBody>
      </p:sp>
      <p:sp>
        <p:nvSpPr>
          <p:cNvPr id="8" name="Google Shape;8;p1"/>
          <p:cNvSpPr txBox="1"/>
          <p:nvPr>
            <p:ph type="title"/>
          </p:nvPr>
        </p:nvSpPr>
        <p:spPr>
          <a:xfrm>
            <a:off x="457200" y="528066"/>
            <a:ext cx="8229600" cy="85725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451610"/>
            <a:ext cx="8229600" cy="329184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1"/>
          <p:cNvSpPr txBox="1"/>
          <p:nvPr>
            <p:ph idx="10" type="dt"/>
          </p:nvPr>
        </p:nvSpPr>
        <p:spPr>
          <a:xfrm>
            <a:off x="457200" y="4767263"/>
            <a:ext cx="2133600" cy="273844"/>
          </a:xfrm>
          <a:prstGeom prst="rect">
            <a:avLst/>
          </a:prstGeom>
          <a:noFill/>
          <a:ln>
            <a:noFill/>
          </a:ln>
        </p:spPr>
        <p:txBody>
          <a:bodyPr anchorCtr="0" anchor="b" bIns="0" lIns="0" spcFirstLastPara="1" rIns="0" wrap="square" tIns="0"/>
          <a:lstStyle>
            <a:lvl1pPr lvl="0" marR="0" rtl="0" algn="l">
              <a:lnSpc>
                <a:spcPct val="100000"/>
              </a:lnSpc>
              <a:spcBef>
                <a:spcPts val="0"/>
              </a:spcBef>
              <a:spcAft>
                <a:spcPts val="0"/>
              </a:spcAft>
              <a:buSzPts val="1400"/>
              <a:buNone/>
              <a:defRPr b="0" i="0" sz="1200" u="none" cap="none" strike="noStrike">
                <a:solidFill>
                  <a:srgbClr val="035C75"/>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2667000" y="4767263"/>
            <a:ext cx="3352800" cy="273844"/>
          </a:xfrm>
          <a:prstGeom prst="rect">
            <a:avLst/>
          </a:prstGeom>
          <a:noFill/>
          <a:ln>
            <a:noFill/>
          </a:ln>
        </p:spPr>
        <p:txBody>
          <a:bodyPr anchorCtr="0" anchor="b" bIns="0" lIns="0" spcFirstLastPara="1" rIns="0" wrap="square" tIns="0"/>
          <a:lstStyle>
            <a:lvl1pPr lvl="0" marR="0" rtl="0" algn="l">
              <a:lnSpc>
                <a:spcPct val="100000"/>
              </a:lnSpc>
              <a:spcBef>
                <a:spcPts val="0"/>
              </a:spcBef>
              <a:spcAft>
                <a:spcPts val="0"/>
              </a:spcAft>
              <a:buSzPts val="1400"/>
              <a:buNone/>
              <a:defRPr b="0" i="0" sz="1200" u="none" cap="none" strike="noStrike">
                <a:solidFill>
                  <a:srgbClr val="035C75"/>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7924800" y="4767263"/>
            <a:ext cx="762000" cy="273844"/>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2085"/>
            <a:ext cx="9198255" cy="814700"/>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openhub.net/p/checkstyle" TargetMode="External"/><Relationship Id="rId4" Type="http://schemas.openxmlformats.org/officeDocument/2006/relationships/hyperlink" Target="https://www.openhub.net/p/image_j" TargetMode="External"/><Relationship Id="rId9" Type="http://schemas.openxmlformats.org/officeDocument/2006/relationships/image" Target="../media/image7.png"/><Relationship Id="rId5" Type="http://schemas.openxmlformats.org/officeDocument/2006/relationships/hyperlink" Target="https://www.openhub.net/p/checksum-maven-plugin" TargetMode="External"/><Relationship Id="rId6" Type="http://schemas.openxmlformats.org/officeDocument/2006/relationships/hyperlink" Target="https://ieeexplore.ieee.org/stamp/stamp.jsp?tp=&amp;arnumber=488361" TargetMode="External"/><Relationship Id="rId7" Type="http://schemas.openxmlformats.org/officeDocument/2006/relationships/hyperlink" Target="https://github.com/imagej/imagej1" TargetMode="External"/><Relationship Id="rId8" Type="http://schemas.openxmlformats.org/officeDocument/2006/relationships/hyperlink" Target="https://github.com/checkstyle/checksty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ctrTitle"/>
          </p:nvPr>
        </p:nvSpPr>
        <p:spPr>
          <a:xfrm>
            <a:off x="727950" y="1315450"/>
            <a:ext cx="7688100" cy="18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4000"/>
              <a:buFont typeface="Calibri"/>
              <a:buNone/>
            </a:pPr>
            <a:r>
              <a:rPr lang="en-US" sz="4000">
                <a:solidFill>
                  <a:schemeClr val="dk1"/>
                </a:solidFill>
              </a:rPr>
              <a:t>Software Measurement</a:t>
            </a:r>
            <a:endParaRPr sz="4000">
              <a:solidFill>
                <a:schemeClr val="dk1"/>
              </a:solidFill>
            </a:endParaRPr>
          </a:p>
          <a:p>
            <a:pPr indent="0" lvl="0" marL="0" rtl="0" algn="l">
              <a:lnSpc>
                <a:spcPct val="100000"/>
              </a:lnSpc>
              <a:spcBef>
                <a:spcPts val="0"/>
              </a:spcBef>
              <a:spcAft>
                <a:spcPts val="0"/>
              </a:spcAft>
              <a:buClr>
                <a:srgbClr val="4CE0EA"/>
              </a:buClr>
              <a:buSzPts val="2400"/>
              <a:buFont typeface="Calibri"/>
              <a:buNone/>
            </a:pPr>
            <a:r>
              <a:rPr b="0" lang="en-US" sz="2400"/>
              <a:t>Project - Team L</a:t>
            </a:r>
            <a:endParaRPr b="0" sz="2400"/>
          </a:p>
          <a:p>
            <a:pPr indent="0" lvl="0" marL="0" rtl="0" algn="l">
              <a:lnSpc>
                <a:spcPct val="100000"/>
              </a:lnSpc>
              <a:spcBef>
                <a:spcPts val="0"/>
              </a:spcBef>
              <a:spcAft>
                <a:spcPts val="0"/>
              </a:spcAft>
              <a:buClr>
                <a:srgbClr val="4CE0EA"/>
              </a:buClr>
              <a:buSzPts val="2400"/>
              <a:buFont typeface="Calibri"/>
              <a:buNone/>
            </a:pPr>
            <a:r>
              <a:t/>
            </a:r>
            <a:endParaRPr b="0" sz="2400"/>
          </a:p>
          <a:p>
            <a:pPr indent="0" lvl="0" marL="0" rtl="0" algn="l">
              <a:lnSpc>
                <a:spcPct val="100000"/>
              </a:lnSpc>
              <a:spcBef>
                <a:spcPts val="0"/>
              </a:spcBef>
              <a:spcAft>
                <a:spcPts val="0"/>
              </a:spcAft>
              <a:buClr>
                <a:srgbClr val="4CE0EA"/>
              </a:buClr>
              <a:buSzPts val="2400"/>
              <a:buFont typeface="Calibri"/>
              <a:buNone/>
            </a:pPr>
            <a:r>
              <a:rPr b="0" lang="en-US" sz="2400"/>
              <a:t>SOEN-6611</a:t>
            </a:r>
            <a:endParaRPr b="0" sz="2400"/>
          </a:p>
        </p:txBody>
      </p:sp>
      <p:sp>
        <p:nvSpPr>
          <p:cNvPr id="98" name="Google Shape;98;p14"/>
          <p:cNvSpPr txBox="1"/>
          <p:nvPr>
            <p:ph idx="1" type="subTitle"/>
          </p:nvPr>
        </p:nvSpPr>
        <p:spPr>
          <a:xfrm>
            <a:off x="1680150" y="3483925"/>
            <a:ext cx="6737400" cy="107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r>
              <a:rPr i="1" lang="en-US" sz="1100">
                <a:solidFill>
                  <a:srgbClr val="000000"/>
                </a:solidFill>
                <a:latin typeface="Proxima Nova"/>
                <a:ea typeface="Proxima Nova"/>
                <a:cs typeface="Proxima Nova"/>
                <a:sym typeface="Proxima Nova"/>
              </a:rPr>
              <a:t> </a:t>
            </a:r>
            <a:r>
              <a:rPr b="1" i="1" lang="en-US" sz="1100">
                <a:solidFill>
                  <a:srgbClr val="000000"/>
                </a:solidFill>
                <a:latin typeface="Proxima Nova"/>
                <a:ea typeface="Proxima Nova"/>
                <a:cs typeface="Proxima Nova"/>
                <a:sym typeface="Proxima Nova"/>
              </a:rPr>
              <a:t>submitted By:</a:t>
            </a:r>
            <a:endParaRPr b="1"/>
          </a:p>
          <a:p>
            <a:pPr indent="0" lvl="0" marL="0" rtl="0" algn="r">
              <a:lnSpc>
                <a:spcPct val="100000"/>
              </a:lnSpc>
              <a:spcBef>
                <a:spcPts val="0"/>
              </a:spcBef>
              <a:spcAft>
                <a:spcPts val="0"/>
              </a:spcAft>
              <a:buSzPts val="1100"/>
              <a:buNone/>
            </a:pPr>
            <a:r>
              <a:t/>
            </a:r>
            <a:endParaRPr b="1" i="1" sz="1100">
              <a:solidFill>
                <a:srgbClr val="000000"/>
              </a:solidFill>
              <a:latin typeface="Proxima Nova"/>
              <a:ea typeface="Proxima Nova"/>
              <a:cs typeface="Proxima Nova"/>
              <a:sym typeface="Proxima Nova"/>
            </a:endParaRPr>
          </a:p>
          <a:p>
            <a:pPr indent="0" lvl="0" marL="0" rtl="0" algn="r">
              <a:lnSpc>
                <a:spcPct val="100000"/>
              </a:lnSpc>
              <a:spcBef>
                <a:spcPts val="0"/>
              </a:spcBef>
              <a:spcAft>
                <a:spcPts val="0"/>
              </a:spcAft>
              <a:buSzPts val="1100"/>
              <a:buNone/>
            </a:pPr>
            <a:r>
              <a:rPr b="1" i="1" lang="en-US" sz="1100">
                <a:solidFill>
                  <a:srgbClr val="000000"/>
                </a:solidFill>
                <a:latin typeface="Proxima Nova"/>
                <a:ea typeface="Proxima Nova"/>
                <a:cs typeface="Proxima Nova"/>
                <a:sym typeface="Proxima Nova"/>
              </a:rPr>
              <a:t>Zubin Mehta</a:t>
            </a:r>
            <a:endParaRPr b="1"/>
          </a:p>
          <a:p>
            <a:pPr indent="0" lvl="0" marL="0" rtl="0" algn="r">
              <a:lnSpc>
                <a:spcPct val="100000"/>
              </a:lnSpc>
              <a:spcBef>
                <a:spcPts val="0"/>
              </a:spcBef>
              <a:spcAft>
                <a:spcPts val="0"/>
              </a:spcAft>
              <a:buSzPts val="1100"/>
              <a:buNone/>
            </a:pPr>
            <a:r>
              <a:rPr b="1" i="1" lang="en-US" sz="1100">
                <a:solidFill>
                  <a:srgbClr val="000000"/>
                </a:solidFill>
                <a:latin typeface="Proxima Nova"/>
                <a:ea typeface="Proxima Nova"/>
                <a:cs typeface="Proxima Nova"/>
                <a:sym typeface="Proxima Nova"/>
              </a:rPr>
              <a:t>Sandeep Singh</a:t>
            </a:r>
            <a:endParaRPr b="1"/>
          </a:p>
          <a:p>
            <a:pPr indent="0" lvl="0" marL="0" rtl="0" algn="r">
              <a:lnSpc>
                <a:spcPct val="100000"/>
              </a:lnSpc>
              <a:spcBef>
                <a:spcPts val="0"/>
              </a:spcBef>
              <a:spcAft>
                <a:spcPts val="0"/>
              </a:spcAft>
              <a:buSzPts val="1100"/>
              <a:buNone/>
            </a:pPr>
            <a:r>
              <a:rPr b="1" i="1" lang="en-US" sz="1100">
                <a:solidFill>
                  <a:srgbClr val="000000"/>
                </a:solidFill>
                <a:latin typeface="Proxima Nova"/>
                <a:ea typeface="Proxima Nova"/>
                <a:cs typeface="Proxima Nova"/>
                <a:sym typeface="Proxima Nova"/>
              </a:rPr>
              <a:t>Gursimrat Kaur</a:t>
            </a:r>
            <a:endParaRPr b="1" i="1" sz="1000">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556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Correlation between Metric 1, 2 and 3</a:t>
            </a:r>
            <a:endParaRPr/>
          </a:p>
        </p:txBody>
      </p:sp>
      <p:sp>
        <p:nvSpPr>
          <p:cNvPr id="162" name="Google Shape;162;p23"/>
          <p:cNvSpPr txBox="1"/>
          <p:nvPr>
            <p:ph idx="1" type="body"/>
          </p:nvPr>
        </p:nvSpPr>
        <p:spPr>
          <a:xfrm>
            <a:off x="729450" y="1362635"/>
            <a:ext cx="7688700" cy="3415553"/>
          </a:xfrm>
          <a:prstGeom prst="rect">
            <a:avLst/>
          </a:prstGeom>
          <a:noFill/>
          <a:ln>
            <a:noFill/>
          </a:ln>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Strong test suites ensures the correctness and quality of the software.</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Coverage and mutation score has been greatly used to evaluate test suite effectiveness.</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result shows that, the metric 1,2 and 3 has a positive correlation between them which implies that test suite with high coverage has high mutation score.</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ImageJ has the highest coverage and mutation score than the checksum and checkstyle.</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It can be depicted from the results that, the ImageJ has the greater effectiveness of their test suites in comparison with other two systems.</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Checksum has the least branch coverage and therefore it’s mutation score is lowest.</a:t>
            </a:r>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SzPts val="1300"/>
              <a:buFont typeface="Noto Sans Symbols"/>
              <a:buNone/>
            </a:pPr>
            <a:r>
              <a:t/>
            </a:r>
            <a:endParaRPr sz="1400">
              <a:solidFill>
                <a:schemeClr val="l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59374" y="582875"/>
            <a:ext cx="8408425"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4 : Complexity Metric – McCabe Complexity</a:t>
            </a:r>
            <a:endParaRPr/>
          </a:p>
        </p:txBody>
      </p:sp>
      <p:sp>
        <p:nvSpPr>
          <p:cNvPr id="168" name="Google Shape;168;p24"/>
          <p:cNvSpPr txBox="1"/>
          <p:nvPr>
            <p:ph idx="1" type="body"/>
          </p:nvPr>
        </p:nvSpPr>
        <p:spPr>
          <a:xfrm>
            <a:off x="939700" y="1282375"/>
            <a:ext cx="8128100" cy="35109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0"/>
              </a:spcBef>
              <a:spcAft>
                <a:spcPts val="0"/>
              </a:spcAft>
              <a:buSzPts val="1000"/>
              <a:buChar char="■"/>
            </a:pPr>
            <a:r>
              <a:rPr b="1" lang="en-US" sz="1000">
                <a:latin typeface="Times New Roman"/>
                <a:ea typeface="Times New Roman"/>
                <a:cs typeface="Times New Roman"/>
                <a:sym typeface="Times New Roman"/>
              </a:rPr>
              <a:t>Plugin/Tool Used :  	McCabe IQ</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Version: 		v 8.5	</a:t>
            </a:r>
            <a:endParaRPr b="1" sz="1000">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Summary </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sz="1000"/>
          </a:p>
        </p:txBody>
      </p:sp>
      <p:graphicFrame>
        <p:nvGraphicFramePr>
          <p:cNvPr id="169" name="Google Shape;169;p24"/>
          <p:cNvGraphicFramePr/>
          <p:nvPr/>
        </p:nvGraphicFramePr>
        <p:xfrm>
          <a:off x="659374" y="2625613"/>
          <a:ext cx="3000000" cy="3000000"/>
        </p:xfrm>
        <a:graphic>
          <a:graphicData uri="http://schemas.openxmlformats.org/drawingml/2006/table">
            <a:tbl>
              <a:tblPr>
                <a:noFill/>
                <a:tableStyleId>{295B4878-A0AD-45E6-BB75-3961389F8159}</a:tableStyleId>
              </a:tblPr>
              <a:tblGrid>
                <a:gridCol w="2436075"/>
                <a:gridCol w="1690750"/>
                <a:gridCol w="1604875"/>
                <a:gridCol w="1278300"/>
                <a:gridCol w="942400"/>
              </a:tblGrid>
              <a:tr h="304450">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System Name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Cyclomatic Complexity</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Essential Complexity</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Design Complexity</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Lines</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362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ImageJ - </a:t>
                      </a:r>
                      <a:endParaRPr sz="1800" u="none" cap="none" strike="noStrike"/>
                    </a:p>
                    <a:p>
                      <a:pPr indent="0" lvl="0" marL="0" marR="0" rtl="0" algn="ctr">
                        <a:lnSpc>
                          <a:spcPct val="115000"/>
                        </a:lnSpc>
                        <a:spcBef>
                          <a:spcPts val="0"/>
                        </a:spcBef>
                        <a:spcAft>
                          <a:spcPts val="0"/>
                        </a:spcAft>
                        <a:buClr>
                          <a:srgbClr val="000000"/>
                        </a:buClr>
                        <a:buSzPts val="1000"/>
                        <a:buFont typeface="Times New Roman"/>
                        <a:buNone/>
                      </a:pPr>
                      <a:r>
                        <a:rPr b="0" i="0" lang="en-US" sz="1000" u="none" cap="none" strike="noStrike">
                          <a:solidFill>
                            <a:srgbClr val="000000"/>
                          </a:solidFill>
                          <a:latin typeface="Times New Roman"/>
                          <a:ea typeface="Times New Roman"/>
                          <a:cs typeface="Times New Roman"/>
                          <a:sym typeface="Times New Roman"/>
                        </a:rPr>
                        <a:t>12 directories, 330 file(s), 7116 module(s)</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38111</a:t>
                      </a:r>
                      <a:endParaRPr sz="1200" u="none" cap="none" strike="noStrike">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17729</a:t>
                      </a:r>
                      <a:endParaRPr sz="1200" u="none" cap="none" strike="noStrike">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25822</a:t>
                      </a:r>
                      <a:endParaRPr sz="1200" u="none" cap="none" strike="noStrike">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109844</a:t>
                      </a:r>
                      <a:endParaRPr sz="1200" u="none" cap="none" strike="noStrike">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12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Checksum</a:t>
                      </a:r>
                      <a:endParaRPr/>
                    </a:p>
                    <a:p>
                      <a:pPr indent="0" lvl="0" marL="0" marR="0" rtl="0" algn="ctr">
                        <a:lnSpc>
                          <a:spcPct val="115000"/>
                        </a:lnSpc>
                        <a:spcBef>
                          <a:spcPts val="0"/>
                        </a:spcBef>
                        <a:spcAft>
                          <a:spcPts val="0"/>
                        </a:spcAft>
                        <a:buClr>
                          <a:srgbClr val="000000"/>
                        </a:buClr>
                        <a:buSzPts val="1200"/>
                        <a:buFont typeface="Times New Roman"/>
                        <a:buNone/>
                      </a:pPr>
                      <a:r>
                        <a:rPr lang="en-US" sz="1000" u="none" cap="none" strike="noStrike">
                          <a:latin typeface="Times New Roman"/>
                          <a:ea typeface="Times New Roman"/>
                          <a:cs typeface="Times New Roman"/>
                          <a:sym typeface="Times New Roman"/>
                        </a:rPr>
                        <a:t>9 directories, 35 file(s), 155 module(s)</a:t>
                      </a:r>
                      <a:endParaRPr sz="10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100"/>
                        <a:buFont typeface="Arial"/>
                        <a:buNone/>
                      </a:pPr>
                      <a:r>
                        <a:rPr lang="en-US" sz="1200" u="none" cap="none" strike="noStrike">
                          <a:latin typeface="Times New Roman"/>
                          <a:ea typeface="Times New Roman"/>
                          <a:cs typeface="Times New Roman"/>
                          <a:sym typeface="Times New Roman"/>
                        </a:rPr>
                        <a:t>345</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317</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326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1224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97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Checkstyle</a:t>
                      </a:r>
                      <a:endParaRPr/>
                    </a:p>
                    <a:p>
                      <a:pPr indent="0" lvl="0" marL="0" marR="0" rtl="0" algn="ctr">
                        <a:lnSpc>
                          <a:spcPct val="115000"/>
                        </a:lnSpc>
                        <a:spcBef>
                          <a:spcPts val="0"/>
                        </a:spcBef>
                        <a:spcAft>
                          <a:spcPts val="0"/>
                        </a:spcAft>
                        <a:buClr>
                          <a:srgbClr val="000000"/>
                        </a:buClr>
                        <a:buSzPts val="1200"/>
                        <a:buFont typeface="Times New Roman"/>
                        <a:buNone/>
                      </a:pPr>
                      <a:r>
                        <a:rPr lang="en-US" sz="1000" u="none" cap="none" strike="noStrike">
                          <a:solidFill>
                            <a:srgbClr val="000000"/>
                          </a:solidFill>
                          <a:latin typeface="Times New Roman"/>
                          <a:ea typeface="Times New Roman"/>
                          <a:cs typeface="Times New Roman"/>
                          <a:sym typeface="Times New Roman"/>
                        </a:rPr>
                        <a:t>345 directories,1432 file(s), 11148 modules</a:t>
                      </a:r>
                      <a:endParaRPr sz="10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100"/>
                        <a:buFont typeface="Arial"/>
                        <a:buNone/>
                      </a:pPr>
                      <a:r>
                        <a:rPr lang="en-US" sz="1200" u="none" cap="none" strike="noStrike">
                          <a:latin typeface="Times New Roman"/>
                          <a:ea typeface="Times New Roman"/>
                          <a:cs typeface="Times New Roman"/>
                          <a:sym typeface="Times New Roman"/>
                        </a:rPr>
                        <a:t>18988</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13057</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15788</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73279</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35575" y="315275"/>
            <a:ext cx="8408425"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4 : Complexity Metric – McCabe Complexity</a:t>
            </a:r>
            <a:endParaRPr/>
          </a:p>
        </p:txBody>
      </p:sp>
      <p:pic>
        <p:nvPicPr>
          <p:cNvPr id="175" name="Google Shape;175;p25"/>
          <p:cNvPicPr preferRelativeResize="0"/>
          <p:nvPr/>
        </p:nvPicPr>
        <p:blipFill rotWithShape="1">
          <a:blip r:embed="rId3">
            <a:alphaModFix/>
          </a:blip>
          <a:srcRect b="0" l="0" r="0" t="0"/>
          <a:stretch/>
        </p:blipFill>
        <p:spPr>
          <a:xfrm>
            <a:off x="355145" y="1158252"/>
            <a:ext cx="8364311" cy="3728079"/>
          </a:xfrm>
          <a:prstGeom prst="rect">
            <a:avLst/>
          </a:prstGeom>
          <a:noFill/>
          <a:ln>
            <a:noFill/>
          </a:ln>
        </p:spPr>
      </p:pic>
      <p:sp>
        <p:nvSpPr>
          <p:cNvPr id="176" name="Google Shape;176;p25"/>
          <p:cNvSpPr txBox="1"/>
          <p:nvPr/>
        </p:nvSpPr>
        <p:spPr>
          <a:xfrm>
            <a:off x="3445496" y="850475"/>
            <a:ext cx="218361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McCabe Report - ImageJ</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382478"/>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sz="2340"/>
              <a:t>Metric 4 : Complexity Metric – McCabe Complexity</a:t>
            </a:r>
            <a:endParaRPr/>
          </a:p>
        </p:txBody>
      </p:sp>
      <p:pic>
        <p:nvPicPr>
          <p:cNvPr id="182" name="Google Shape;182;p26"/>
          <p:cNvPicPr preferRelativeResize="0"/>
          <p:nvPr/>
        </p:nvPicPr>
        <p:blipFill rotWithShape="1">
          <a:blip r:embed="rId3">
            <a:alphaModFix/>
          </a:blip>
          <a:srcRect b="0" l="0" r="0" t="0"/>
          <a:stretch/>
        </p:blipFill>
        <p:spPr>
          <a:xfrm>
            <a:off x="551527" y="1182737"/>
            <a:ext cx="8044545" cy="3855122"/>
          </a:xfrm>
          <a:prstGeom prst="rect">
            <a:avLst/>
          </a:prstGeom>
          <a:noFill/>
          <a:ln>
            <a:noFill/>
          </a:ln>
        </p:spPr>
      </p:pic>
      <p:sp>
        <p:nvSpPr>
          <p:cNvPr id="183" name="Google Shape;183;p26"/>
          <p:cNvSpPr txBox="1"/>
          <p:nvPr/>
        </p:nvSpPr>
        <p:spPr>
          <a:xfrm>
            <a:off x="3266611" y="842692"/>
            <a:ext cx="2614375" cy="3400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McCabe Report - Checkstyle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37458" y="391886"/>
            <a:ext cx="8730342" cy="5442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4 : Complexity Metric – McCabe Complexity</a:t>
            </a:r>
            <a:endParaRPr/>
          </a:p>
        </p:txBody>
      </p:sp>
      <p:sp>
        <p:nvSpPr>
          <p:cNvPr id="189" name="Google Shape;189;p27"/>
          <p:cNvSpPr txBox="1"/>
          <p:nvPr/>
        </p:nvSpPr>
        <p:spPr>
          <a:xfrm>
            <a:off x="3037506" y="936172"/>
            <a:ext cx="2483498" cy="3592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McCabe Report - Checksum</a:t>
            </a:r>
            <a:endParaRPr b="0" i="0" sz="1400" u="none" cap="none" strike="noStrike">
              <a:solidFill>
                <a:srgbClr val="000000"/>
              </a:solidFill>
              <a:latin typeface="Times New Roman"/>
              <a:ea typeface="Times New Roman"/>
              <a:cs typeface="Times New Roman"/>
              <a:sym typeface="Times New Roman"/>
            </a:endParaRPr>
          </a:p>
        </p:txBody>
      </p:sp>
      <p:pic>
        <p:nvPicPr>
          <p:cNvPr id="190" name="Google Shape;190;p27"/>
          <p:cNvPicPr preferRelativeResize="0"/>
          <p:nvPr/>
        </p:nvPicPr>
        <p:blipFill rotWithShape="1">
          <a:blip r:embed="rId3">
            <a:alphaModFix/>
          </a:blip>
          <a:srcRect b="0" l="0" r="0" t="0"/>
          <a:stretch/>
        </p:blipFill>
        <p:spPr>
          <a:xfrm>
            <a:off x="500744" y="1295400"/>
            <a:ext cx="8120742" cy="37011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49755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Correlation between Metric 1, 2 and 4</a:t>
            </a:r>
            <a:endParaRPr/>
          </a:p>
        </p:txBody>
      </p:sp>
      <p:sp>
        <p:nvSpPr>
          <p:cNvPr id="196" name="Google Shape;196;p28"/>
          <p:cNvSpPr txBox="1"/>
          <p:nvPr>
            <p:ph idx="1" type="body"/>
          </p:nvPr>
        </p:nvSpPr>
        <p:spPr>
          <a:xfrm>
            <a:off x="729450" y="1481715"/>
            <a:ext cx="7688700" cy="3220913"/>
          </a:xfrm>
          <a:prstGeom prst="rect">
            <a:avLst/>
          </a:prstGeom>
          <a:noFill/>
          <a:ln>
            <a:noFill/>
          </a:ln>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Cyclomatic complexity is the measure of number of linearly independent paths executed in the source code.</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number of test cases is equal to the number independent paths.</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Higher the number of branches in the source code, the larger is the complexity of the code. </a:t>
            </a:r>
            <a:endParaRPr sz="14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Checkstyle has the 73279 lines executed with the cyclomatic complexity of 18988 which is higher then the checksum with 1224 lines executed and having cyclomatic complexity of 345.</a:t>
            </a:r>
            <a:endParaRPr/>
          </a:p>
          <a:p>
            <a:pPr indent="-311150" lvl="0" marL="457200" rtl="0" algn="just">
              <a:lnSpc>
                <a:spcPct val="15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From the results it can be deduced that, the system with large coverage has the more cyclomatic complexity.</a:t>
            </a:r>
            <a:endParaRPr/>
          </a:p>
          <a:p>
            <a:pPr indent="-228600" lvl="0" marL="457200" rtl="0" algn="just">
              <a:lnSpc>
                <a:spcPct val="150000"/>
              </a:lnSpc>
              <a:spcBef>
                <a:spcPts val="0"/>
              </a:spcBef>
              <a:spcAft>
                <a:spcPts val="0"/>
              </a:spcAft>
              <a:buSzPts val="1300"/>
              <a:buFont typeface="Noto Sans Symbols"/>
              <a:buNone/>
            </a:pPr>
            <a:r>
              <a:t/>
            </a:r>
            <a:endParaRPr>
              <a:solidFill>
                <a:schemeClr val="lt2"/>
              </a:solidFill>
            </a:endParaRPr>
          </a:p>
          <a:p>
            <a:pPr indent="-228600" lvl="0" marL="457200" rtl="0" algn="just">
              <a:lnSpc>
                <a:spcPct val="150000"/>
              </a:lnSpc>
              <a:spcBef>
                <a:spcPts val="0"/>
              </a:spcBef>
              <a:spcAft>
                <a:spcPts val="0"/>
              </a:spcAft>
              <a:buSzPts val="1300"/>
              <a:buFont typeface="Noto Sans Symbols"/>
              <a:buNone/>
            </a:pPr>
            <a:r>
              <a:t/>
            </a:r>
            <a:endParaRPr>
              <a:solidFill>
                <a:schemeClr val="lt2"/>
              </a:solidFill>
            </a:endParaRPr>
          </a:p>
          <a:p>
            <a:pPr indent="-228600" lvl="0" marL="457200" rtl="0" algn="just">
              <a:lnSpc>
                <a:spcPct val="150000"/>
              </a:lnSpc>
              <a:spcBef>
                <a:spcPts val="0"/>
              </a:spcBef>
              <a:spcAft>
                <a:spcPts val="0"/>
              </a:spcAft>
              <a:buSzPts val="1300"/>
              <a:buFont typeface="Noto Sans Symbols"/>
              <a:buNone/>
            </a:pPr>
            <a:r>
              <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59375" y="664550"/>
            <a:ext cx="8408425"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5 : Defect Removal Efficiency (DRE)</a:t>
            </a:r>
            <a:endParaRPr/>
          </a:p>
        </p:txBody>
      </p:sp>
      <p:sp>
        <p:nvSpPr>
          <p:cNvPr id="202" name="Google Shape;202;p29"/>
          <p:cNvSpPr txBox="1"/>
          <p:nvPr>
            <p:ph idx="1" type="body"/>
          </p:nvPr>
        </p:nvSpPr>
        <p:spPr>
          <a:xfrm>
            <a:off x="939700" y="1282375"/>
            <a:ext cx="8128100" cy="3510900"/>
          </a:xfrm>
          <a:prstGeom prst="rect">
            <a:avLst/>
          </a:prstGeom>
          <a:blipFill rotWithShape="1">
            <a:blip r:embed="rId3">
              <a:alphaModFix/>
            </a:blip>
            <a:stretch>
              <a:fillRect b="0" l="-449" r="0" t="0"/>
            </a:stretch>
          </a:blip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graphicFrame>
        <p:nvGraphicFramePr>
          <p:cNvPr id="207" name="Google Shape;207;p30"/>
          <p:cNvGraphicFramePr/>
          <p:nvPr/>
        </p:nvGraphicFramePr>
        <p:xfrm>
          <a:off x="336176" y="1358468"/>
          <a:ext cx="3000000" cy="3000000"/>
        </p:xfrm>
        <a:graphic>
          <a:graphicData uri="http://schemas.openxmlformats.org/drawingml/2006/table">
            <a:tbl>
              <a:tblPr>
                <a:noFill/>
                <a:tableStyleId>{295B4878-A0AD-45E6-BB75-3961389F8159}</a:tableStyleId>
              </a:tblPr>
              <a:tblGrid>
                <a:gridCol w="939125"/>
                <a:gridCol w="774775"/>
                <a:gridCol w="492200"/>
                <a:gridCol w="729800"/>
                <a:gridCol w="591725"/>
                <a:gridCol w="665150"/>
                <a:gridCol w="482350"/>
                <a:gridCol w="667075"/>
                <a:gridCol w="572125"/>
                <a:gridCol w="679250"/>
                <a:gridCol w="672350"/>
                <a:gridCol w="1398500"/>
              </a:tblGrid>
              <a:tr h="315625">
                <a:tc rowSpan="3">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System Name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Version 1</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Version 2</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Version 3</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Version 4</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Version 5(</a:t>
                      </a:r>
                      <a:r>
                        <a:rPr b="1" i="0" lang="en-US" sz="800" u="none" cap="none" strike="noStrike">
                          <a:solidFill>
                            <a:srgbClr val="000000"/>
                          </a:solidFill>
                          <a:latin typeface="Times New Roman"/>
                          <a:ea typeface="Times New Roman"/>
                          <a:cs typeface="Times New Roman"/>
                          <a:sym typeface="Times New Roman"/>
                        </a:rPr>
                        <a:t>Latest</a:t>
                      </a:r>
                      <a:r>
                        <a:rPr b="1" i="0" lang="en-US" sz="1200" u="none" cap="none" strike="noStrike">
                          <a:solidFill>
                            <a:srgbClr val="000000"/>
                          </a:solidFill>
                          <a:latin typeface="Times New Roman"/>
                          <a:ea typeface="Times New Roman"/>
                          <a:cs typeface="Times New Roman"/>
                          <a:sym typeface="Times New Roman"/>
                        </a:rPr>
                        <a:t>)</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rowSpan="3">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DRE</a:t>
                      </a:r>
                      <a:endParaRPr/>
                    </a:p>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(Defect Removal Efficiency)</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541100">
                <a:tc vMerge="1"/>
                <a:tc gridSpan="2">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Defects </a:t>
                      </a:r>
                      <a:endParaRPr/>
                    </a:p>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Found</a:t>
                      </a:r>
                      <a:endParaRPr/>
                    </a:p>
                    <a:p>
                      <a:pPr indent="0" lvl="0" marL="0" marR="0" rtl="0" algn="ctr">
                        <a:lnSpc>
                          <a:spcPct val="100000"/>
                        </a:lnSpc>
                        <a:spcBef>
                          <a:spcPts val="0"/>
                        </a:spcBef>
                        <a:spcAft>
                          <a:spcPts val="0"/>
                        </a:spcAft>
                        <a:buClr>
                          <a:srgbClr val="000000"/>
                        </a:buClr>
                        <a:buSzPts val="1200"/>
                        <a:buFont typeface="Times New Roman"/>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Defects </a:t>
                      </a:r>
                      <a:endParaRPr/>
                    </a:p>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Found</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Defects </a:t>
                      </a:r>
                      <a:endParaRPr/>
                    </a:p>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Found</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Defects </a:t>
                      </a:r>
                      <a:endParaRPr/>
                    </a:p>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Found</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Defects </a:t>
                      </a:r>
                      <a:endParaRPr/>
                    </a:p>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Found</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T cap="flat" cmpd="sng" w="12700">
                      <a:solidFill>
                        <a:srgbClr val="000000"/>
                      </a:solidFill>
                      <a:prstDash val="solid"/>
                      <a:round/>
                      <a:headEnd len="sm" w="sm" type="none"/>
                      <a:tailEnd len="sm" w="sm" type="none"/>
                    </a:lnT>
                  </a:tcPr>
                </a:tc>
                <a:tc hMerge="1"/>
                <a:tc vMerge="1"/>
              </a:tr>
              <a:tr h="152400">
                <a:tc vMerge="1"/>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During Development phase</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By user</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During Development phase</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By user</a:t>
                      </a:r>
                      <a:endParaRPr/>
                    </a:p>
                    <a:p>
                      <a:pPr indent="0" lvl="0" marL="0" marR="0" rtl="0" algn="ctr">
                        <a:lnSpc>
                          <a:spcPct val="100000"/>
                        </a:lnSpc>
                        <a:spcBef>
                          <a:spcPts val="0"/>
                        </a:spcBef>
                        <a:spcAft>
                          <a:spcPts val="0"/>
                        </a:spcAft>
                        <a:buClr>
                          <a:srgbClr val="000000"/>
                        </a:buClr>
                        <a:buSzPts val="1200"/>
                        <a:buFont typeface="Times New Roman"/>
                        <a:buNone/>
                      </a:pPr>
                      <a:r>
                        <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During Development phase</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By user</a:t>
                      </a:r>
                      <a:endParaRPr/>
                    </a:p>
                    <a:p>
                      <a:pPr indent="0" lvl="0" marL="0" marR="0" rtl="0" algn="ctr">
                        <a:lnSpc>
                          <a:spcPct val="100000"/>
                        </a:lnSpc>
                        <a:spcBef>
                          <a:spcPts val="0"/>
                        </a:spcBef>
                        <a:spcAft>
                          <a:spcPts val="0"/>
                        </a:spcAft>
                        <a:buClr>
                          <a:srgbClr val="000000"/>
                        </a:buClr>
                        <a:buSzPts val="1200"/>
                        <a:buFont typeface="Times New Roman"/>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During Development phase</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By user</a:t>
                      </a:r>
                      <a:endParaRPr/>
                    </a:p>
                    <a:p>
                      <a:pPr indent="0" lvl="0" marL="0" marR="0" rtl="0" algn="ctr">
                        <a:lnSpc>
                          <a:spcPct val="100000"/>
                        </a:lnSpc>
                        <a:spcBef>
                          <a:spcPts val="0"/>
                        </a:spcBef>
                        <a:spcAft>
                          <a:spcPts val="0"/>
                        </a:spcAft>
                        <a:buClr>
                          <a:srgbClr val="000000"/>
                        </a:buClr>
                        <a:buSzPts val="1200"/>
                        <a:buFont typeface="Times New Roman"/>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During Development phase</a:t>
                      </a:r>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By user</a:t>
                      </a:r>
                      <a:endParaRPr/>
                    </a:p>
                    <a:p>
                      <a:pPr indent="0" lvl="0" marL="0" marR="0" rtl="0" algn="ctr">
                        <a:lnSpc>
                          <a:spcPct val="100000"/>
                        </a:lnSpc>
                        <a:spcBef>
                          <a:spcPts val="0"/>
                        </a:spcBef>
                        <a:spcAft>
                          <a:spcPts val="0"/>
                        </a:spcAft>
                        <a:buClr>
                          <a:srgbClr val="000000"/>
                        </a:buClr>
                        <a:buSzPts val="1200"/>
                        <a:buFont typeface="Times New Roman"/>
                        <a:buNone/>
                      </a:pPr>
                      <a:r>
                        <a:t/>
                      </a:r>
                      <a:endParaRPr b="1" i="0" sz="1200" u="none" cap="none" strike="noStrike">
                        <a:solidFill>
                          <a:srgbClr val="000000"/>
                        </a:solidFill>
                        <a:latin typeface="Times New Roman"/>
                        <a:ea typeface="Times New Roman"/>
                        <a:cs typeface="Times New Roman"/>
                        <a:sym typeface="Times New Roman"/>
                      </a:endParaRPr>
                    </a:p>
                  </a:txBody>
                  <a:tcPr marT="19050" marB="19050" marR="47625" marL="47625" anchor="ctr"/>
                </a:tc>
                <a:tc vMerge="1"/>
              </a:tr>
              <a:tr h="472650">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ImageJ </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3605</a:t>
                      </a:r>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12</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3632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12</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3635</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12</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3648</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13</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3646</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13</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99%</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30837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100" u="none" cap="none" strike="noStrike">
                          <a:latin typeface="Times New Roman"/>
                          <a:ea typeface="Times New Roman"/>
                          <a:cs typeface="Times New Roman"/>
                          <a:sym typeface="Times New Roman"/>
                        </a:rPr>
                        <a:t>Checksum</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10</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26282A"/>
                          </a:solidFill>
                          <a:latin typeface="Times New Roman"/>
                          <a:ea typeface="Times New Roman"/>
                          <a:cs typeface="Times New Roman"/>
                          <a:sym typeface="Times New Roman"/>
                        </a:rPr>
                        <a:t>10</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26282A"/>
                          </a:solidFill>
                          <a:latin typeface="Times New Roman"/>
                          <a:ea typeface="Times New Roman"/>
                          <a:cs typeface="Times New Roman"/>
                          <a:sym typeface="Times New Roman"/>
                        </a:rPr>
                        <a:t>4</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10</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5</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15</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5</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7</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71.4%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052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Checkstyle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8797</a:t>
                      </a:r>
                      <a:endParaRPr/>
                    </a:p>
                    <a:p>
                      <a:pPr indent="0" lvl="0" marL="0" marR="0" rtl="0" algn="ctr">
                        <a:lnSpc>
                          <a:spcPct val="11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426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8805</a:t>
                      </a:r>
                      <a:endParaRPr/>
                    </a:p>
                    <a:p>
                      <a:pPr indent="0" lvl="0" marL="0" marR="0" rtl="0" algn="ctr">
                        <a:lnSpc>
                          <a:spcPct val="100000"/>
                        </a:lnSpc>
                        <a:spcBef>
                          <a:spcPts val="0"/>
                        </a:spcBef>
                        <a:spcAft>
                          <a:spcPts val="0"/>
                        </a:spcAft>
                        <a:buClr>
                          <a:srgbClr val="26282A"/>
                        </a:buClr>
                        <a:buSzPts val="1200"/>
                        <a:buFont typeface="Times New Roman"/>
                        <a:buNone/>
                      </a:pPr>
                      <a:r>
                        <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26282A"/>
                          </a:solidFill>
                          <a:latin typeface="Times New Roman"/>
                          <a:ea typeface="Times New Roman"/>
                          <a:cs typeface="Times New Roman"/>
                          <a:sym typeface="Times New Roman"/>
                        </a:rPr>
                        <a:t>445</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8813</a:t>
                      </a:r>
                      <a:endParaRPr/>
                    </a:p>
                    <a:p>
                      <a:pPr indent="0" lvl="0" marL="0" marR="0" rtl="0" algn="ctr">
                        <a:lnSpc>
                          <a:spcPct val="11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452</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8903</a:t>
                      </a:r>
                      <a:endParaRPr/>
                    </a:p>
                    <a:p>
                      <a:pPr indent="0" lvl="0" marL="0" marR="0" rtl="0" algn="ctr">
                        <a:lnSpc>
                          <a:spcPct val="11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464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9009</a:t>
                      </a:r>
                      <a:endParaRPr/>
                    </a:p>
                    <a:p>
                      <a:pPr indent="0" lvl="0" marL="0" marR="0" rtl="0" algn="ctr">
                        <a:lnSpc>
                          <a:spcPct val="115000"/>
                        </a:lnSpc>
                        <a:spcBef>
                          <a:spcPts val="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482</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94.8%</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p30"/>
          <p:cNvSpPr txBox="1"/>
          <p:nvPr/>
        </p:nvSpPr>
        <p:spPr>
          <a:xfrm>
            <a:off x="242596" y="886408"/>
            <a:ext cx="16693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Summary</a:t>
            </a:r>
            <a:r>
              <a:rPr b="1" i="0" lang="en-US" sz="1400" u="none" cap="none" strike="noStrike">
                <a:solidFill>
                  <a:schemeClr val="lt2"/>
                </a:solidFill>
                <a:latin typeface="Arial"/>
                <a:ea typeface="Arial"/>
                <a:cs typeface="Arial"/>
                <a:sym typeface="Arial"/>
              </a:rPr>
              <a:t> </a:t>
            </a:r>
            <a:endParaRPr b="0" i="0" sz="24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59374" y="582875"/>
            <a:ext cx="8408425"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6 : Post-Release Defect Density (DD)</a:t>
            </a:r>
            <a:endParaRPr/>
          </a:p>
        </p:txBody>
      </p:sp>
      <p:sp>
        <p:nvSpPr>
          <p:cNvPr id="214" name="Google Shape;214;p31"/>
          <p:cNvSpPr txBox="1"/>
          <p:nvPr>
            <p:ph idx="1" type="body"/>
          </p:nvPr>
        </p:nvSpPr>
        <p:spPr>
          <a:xfrm>
            <a:off x="939700" y="1282375"/>
            <a:ext cx="8128100" cy="35109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0"/>
              </a:spcBef>
              <a:spcAft>
                <a:spcPts val="0"/>
              </a:spcAft>
              <a:buSzPts val="1000"/>
              <a:buChar char="■"/>
            </a:pPr>
            <a:r>
              <a:rPr b="1" lang="en-US" sz="1000"/>
              <a:t>Plugin/Tool Used :  	SpotBugs		</a:t>
            </a:r>
            <a:endParaRPr b="1" sz="1000"/>
          </a:p>
          <a:p>
            <a:pPr indent="0" lvl="2" marL="0" rtl="0" algn="l">
              <a:lnSpc>
                <a:spcPct val="115000"/>
              </a:lnSpc>
              <a:spcBef>
                <a:spcPts val="1600"/>
              </a:spcBef>
              <a:spcAft>
                <a:spcPts val="0"/>
              </a:spcAft>
              <a:buSzPts val="1000"/>
              <a:buChar char="■"/>
            </a:pPr>
            <a:r>
              <a:rPr b="1" lang="en-US" sz="1000"/>
              <a:t>Version: 		3.1.12.r201903011242-190e1e1 	</a:t>
            </a:r>
            <a:endParaRPr b="1" sz="1000"/>
          </a:p>
          <a:p>
            <a:pPr indent="0" lvl="2" marL="0" rtl="0" algn="l">
              <a:lnSpc>
                <a:spcPct val="115000"/>
              </a:lnSpc>
              <a:spcBef>
                <a:spcPts val="1600"/>
              </a:spcBef>
              <a:spcAft>
                <a:spcPts val="0"/>
              </a:spcAft>
              <a:buSzPts val="1000"/>
              <a:buChar char="■"/>
            </a:pPr>
            <a:r>
              <a:rPr b="1" lang="en-US" sz="1000"/>
              <a:t>IDE Used:		Eclipse</a:t>
            </a:r>
            <a:endParaRPr/>
          </a:p>
          <a:p>
            <a:pPr indent="0" lvl="2" marL="0" rtl="0" algn="l">
              <a:lnSpc>
                <a:spcPct val="115000"/>
              </a:lnSpc>
              <a:spcBef>
                <a:spcPts val="1600"/>
              </a:spcBef>
              <a:spcAft>
                <a:spcPts val="0"/>
              </a:spcAft>
              <a:buSzPts val="1000"/>
              <a:buChar char="■"/>
            </a:pPr>
            <a:r>
              <a:rPr b="1" lang="en-US" sz="1000"/>
              <a:t>Summary </a:t>
            </a:r>
            <a:endParaRPr/>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sz="1000"/>
          </a:p>
        </p:txBody>
      </p:sp>
      <p:graphicFrame>
        <p:nvGraphicFramePr>
          <p:cNvPr id="215" name="Google Shape;215;p31"/>
          <p:cNvGraphicFramePr/>
          <p:nvPr/>
        </p:nvGraphicFramePr>
        <p:xfrm>
          <a:off x="990600" y="3105150"/>
          <a:ext cx="3000000" cy="3000000"/>
        </p:xfrm>
        <a:graphic>
          <a:graphicData uri="http://schemas.openxmlformats.org/drawingml/2006/table">
            <a:tbl>
              <a:tblPr>
                <a:noFill/>
                <a:tableStyleId>{295B4878-A0AD-45E6-BB75-3961389F8159}</a:tableStyleId>
              </a:tblPr>
              <a:tblGrid>
                <a:gridCol w="1315700"/>
                <a:gridCol w="1884700"/>
                <a:gridCol w="2167400"/>
                <a:gridCol w="1743700"/>
              </a:tblGrid>
              <a:tr h="28517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System Name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Defect Count/No. of Bugs Found</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Size of Release (KLOC)</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Post-Release Defect Density(DD)</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517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ImageJ </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171</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149.041</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1.15</a:t>
                      </a:r>
                      <a:endParaRPr b="0" i="0" sz="1200" u="none" cap="none" strike="noStrike">
                        <a:solidFill>
                          <a:srgbClr val="000000"/>
                        </a:solidFill>
                        <a:latin typeface="Times New Roman"/>
                        <a:ea typeface="Times New Roman"/>
                        <a:cs typeface="Times New Roman"/>
                        <a:sym typeface="Times New Roman"/>
                      </a:endParaRPr>
                    </a:p>
                  </a:txBody>
                  <a:tcPr marT="19050" marB="19050" marR="47625" marL="476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0200">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Checksum</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4.929</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3.26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0200">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Checkstyle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268</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260.898</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1.03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54768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Correlation between Metric 5 and 6</a:t>
            </a:r>
            <a:endParaRPr/>
          </a:p>
        </p:txBody>
      </p:sp>
      <p:sp>
        <p:nvSpPr>
          <p:cNvPr id="221" name="Google Shape;221;p32"/>
          <p:cNvSpPr txBox="1"/>
          <p:nvPr>
            <p:ph idx="1" type="body"/>
          </p:nvPr>
        </p:nvSpPr>
        <p:spPr>
          <a:xfrm>
            <a:off x="729450" y="1370663"/>
            <a:ext cx="7688700" cy="3192372"/>
          </a:xfrm>
          <a:prstGeom prst="rect">
            <a:avLst/>
          </a:prstGeom>
          <a:noFill/>
          <a:ln>
            <a:noFill/>
          </a:ln>
        </p:spPr>
        <p:txBody>
          <a:bodyPr anchorCtr="0" anchor="t" bIns="91425" lIns="91425" spcFirstLastPara="1" rIns="91425" wrap="square" tIns="91425">
            <a:noAutofit/>
          </a:bodyPr>
          <a:lstStyle/>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Defect removal efficiency is the ability of the development team to remove the defects prior to the release. </a:t>
            </a:r>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Post release defect density is the number of unfound defects. </a:t>
            </a:r>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These two metrics are negatively correlated  with each other.</a:t>
            </a:r>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System having highest defect removal efficiency should have least post release defect density as  during the development phase the developer’s or quality assurance groups keep the track of bugs they found and correct them before the release.</a:t>
            </a:r>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The ImageJ has the highest DRE and has lower DD. Moreover, DRE is lowest for the system checksum hence it has highest DD among other systems we have chosen. </a:t>
            </a:r>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The result validates the correlation between the metrics. </a:t>
            </a:r>
            <a:endParaRPr sz="1295">
              <a:latin typeface="Times New Roman"/>
              <a:ea typeface="Times New Roman"/>
              <a:cs typeface="Times New Roman"/>
              <a:sym typeface="Times New Roman"/>
            </a:endParaRPr>
          </a:p>
          <a:p>
            <a:pPr indent="-311150" lvl="0" marL="457200" rtl="0" algn="just">
              <a:lnSpc>
                <a:spcPct val="130000"/>
              </a:lnSpc>
              <a:spcBef>
                <a:spcPts val="0"/>
              </a:spcBef>
              <a:spcAft>
                <a:spcPts val="0"/>
              </a:spcAft>
              <a:buSzPts val="1300"/>
              <a:buFont typeface="Noto Sans Symbols"/>
              <a:buChar char="❖"/>
            </a:pPr>
            <a:r>
              <a:rPr lang="en-US" sz="1295">
                <a:latin typeface="Times New Roman"/>
                <a:ea typeface="Times New Roman"/>
                <a:cs typeface="Times New Roman"/>
                <a:sym typeface="Times New Roman"/>
              </a:rPr>
              <a:t>However, the post release defect density(DD) also depends upon the size of the development team and the size of the system</a:t>
            </a:r>
            <a:r>
              <a:rPr lang="en-US" sz="1295">
                <a:solidFill>
                  <a:schemeClr val="lt2"/>
                </a:solidFill>
                <a:latin typeface="Times New Roman"/>
                <a:ea typeface="Times New Roman"/>
                <a:cs typeface="Times New Roman"/>
                <a:sym typeface="Times New Roman"/>
              </a:rPr>
              <a:t>.</a:t>
            </a:r>
            <a:endParaRPr/>
          </a:p>
          <a:p>
            <a:pPr indent="-228600" lvl="0" marL="457200" rtl="0" algn="just">
              <a:lnSpc>
                <a:spcPct val="130000"/>
              </a:lnSpc>
              <a:spcBef>
                <a:spcPts val="0"/>
              </a:spcBef>
              <a:spcAft>
                <a:spcPts val="0"/>
              </a:spcAft>
              <a:buSzPts val="1300"/>
              <a:buFont typeface="Noto Sans Symbols"/>
              <a:buNone/>
            </a:pPr>
            <a:r>
              <a:t/>
            </a:r>
            <a:endParaRPr sz="2405">
              <a:solidFill>
                <a:schemeClr val="lt2"/>
              </a:solidFill>
            </a:endParaRPr>
          </a:p>
          <a:p>
            <a:pPr indent="-228600" lvl="0" marL="457200" rtl="0" algn="just">
              <a:lnSpc>
                <a:spcPct val="130000"/>
              </a:lnSpc>
              <a:spcBef>
                <a:spcPts val="0"/>
              </a:spcBef>
              <a:spcAft>
                <a:spcPts val="0"/>
              </a:spcAft>
              <a:buSzPts val="1300"/>
              <a:buFont typeface="Noto Sans Symbols"/>
              <a:buNone/>
            </a:pPr>
            <a:r>
              <a:t/>
            </a:r>
            <a:endParaRPr sz="2405">
              <a:solidFill>
                <a:schemeClr val="lt2"/>
              </a:solidFill>
            </a:endParaRPr>
          </a:p>
          <a:p>
            <a:pPr indent="-228600" lvl="0" marL="457200" rtl="0" algn="just">
              <a:lnSpc>
                <a:spcPct val="130000"/>
              </a:lnSpc>
              <a:spcBef>
                <a:spcPts val="0"/>
              </a:spcBef>
              <a:spcAft>
                <a:spcPts val="0"/>
              </a:spcAft>
              <a:buSzPts val="1300"/>
              <a:buFont typeface="Noto Sans Symbols"/>
              <a:buNone/>
            </a:pPr>
            <a:r>
              <a:t/>
            </a:r>
            <a:endParaRPr sz="2405"/>
          </a:p>
          <a:p>
            <a:pPr indent="-228600" lvl="0" marL="457200" rtl="0" algn="just">
              <a:lnSpc>
                <a:spcPct val="130000"/>
              </a:lnSpc>
              <a:spcBef>
                <a:spcPts val="0"/>
              </a:spcBef>
              <a:spcAft>
                <a:spcPts val="0"/>
              </a:spcAft>
              <a:buSzPts val="1300"/>
              <a:buFont typeface="Noto Sans Symbols"/>
              <a:buNone/>
            </a:pPr>
            <a:r>
              <a:t/>
            </a:r>
            <a:endParaRPr sz="2405"/>
          </a:p>
          <a:p>
            <a:pPr indent="-228600" lvl="0" marL="457200" rtl="0" algn="just">
              <a:lnSpc>
                <a:spcPct val="130000"/>
              </a:lnSpc>
              <a:spcBef>
                <a:spcPts val="0"/>
              </a:spcBef>
              <a:spcAft>
                <a:spcPts val="0"/>
              </a:spcAft>
              <a:buSzPts val="1300"/>
              <a:buFont typeface="Noto Sans Symbols"/>
              <a:buNone/>
            </a:pPr>
            <a:r>
              <a:t/>
            </a:r>
            <a:endParaRPr sz="2405"/>
          </a:p>
          <a:p>
            <a:pPr indent="-228600" lvl="0" marL="457200" rtl="0" algn="just">
              <a:lnSpc>
                <a:spcPct val="130000"/>
              </a:lnSpc>
              <a:spcBef>
                <a:spcPts val="0"/>
              </a:spcBef>
              <a:spcAft>
                <a:spcPts val="0"/>
              </a:spcAft>
              <a:buSzPts val="1300"/>
              <a:buFont typeface="Noto Sans Symbols"/>
              <a:buNone/>
            </a:pPr>
            <a:r>
              <a:t/>
            </a:r>
            <a:endParaRPr sz="2405"/>
          </a:p>
          <a:p>
            <a:pPr indent="-228600" lvl="0" marL="457200" rtl="0" algn="just">
              <a:lnSpc>
                <a:spcPct val="130000"/>
              </a:lnSpc>
              <a:spcBef>
                <a:spcPts val="0"/>
              </a:spcBef>
              <a:spcAft>
                <a:spcPts val="0"/>
              </a:spcAft>
              <a:buSzPts val="1300"/>
              <a:buFont typeface="Noto Sans Symbols"/>
              <a:buNone/>
            </a:pPr>
            <a:r>
              <a:t/>
            </a:r>
            <a:endParaRPr sz="24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59375" y="582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Font typeface="Calibri"/>
              <a:buNone/>
            </a:pPr>
            <a:r>
              <a:rPr lang="en-US"/>
              <a:t>Outline</a:t>
            </a:r>
            <a:endParaRPr/>
          </a:p>
        </p:txBody>
      </p:sp>
      <p:sp>
        <p:nvSpPr>
          <p:cNvPr id="104" name="Google Shape;104;p15"/>
          <p:cNvSpPr txBox="1"/>
          <p:nvPr>
            <p:ph idx="1" type="body"/>
          </p:nvPr>
        </p:nvSpPr>
        <p:spPr>
          <a:xfrm>
            <a:off x="939700" y="1282375"/>
            <a:ext cx="5367794" cy="3510900"/>
          </a:xfrm>
          <a:prstGeom prst="rect">
            <a:avLst/>
          </a:prstGeom>
          <a:noFill/>
          <a:ln>
            <a:noFill/>
          </a:ln>
        </p:spPr>
        <p:txBody>
          <a:bodyPr anchorCtr="0" anchor="t" bIns="91425" lIns="91425" spcFirstLastPara="1" rIns="91425" wrap="square" tIns="91425">
            <a:noAutofit/>
          </a:bodyPr>
          <a:lstStyle/>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System Overview</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Metric 1 &amp; 2 – Statement and Branch coverage</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Metric 3 – Mutation score</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Correlation between Metric 1, 2 and 3</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Metric 4 – Cyclomatic complexity – McCabe complexity</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Correlation between Metric 1, 2 and 4</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Metric 5 – Defect removal density</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Metric 6 – Post- Release defect density</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Correlation between Metric 5 and 6</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Correlation between Metric 1, 2 and 6</a:t>
            </a:r>
            <a:endParaRPr/>
          </a:p>
          <a:p>
            <a:pPr indent="-285750" lvl="0" marL="285750" rtl="0" algn="just">
              <a:lnSpc>
                <a:spcPct val="150000"/>
              </a:lnSpc>
              <a:spcBef>
                <a:spcPts val="0"/>
              </a:spcBef>
              <a:spcAft>
                <a:spcPts val="0"/>
              </a:spcAft>
              <a:buSzPts val="1300"/>
              <a:buFont typeface="Noto Sans Symbols"/>
              <a:buChar char="❖"/>
            </a:pPr>
            <a:r>
              <a:rPr b="1" lang="en-US" sz="1400">
                <a:latin typeface="Times New Roman"/>
                <a:ea typeface="Times New Roman"/>
                <a:cs typeface="Times New Roman"/>
                <a:sym typeface="Times New Roman"/>
              </a:rPr>
              <a:t>References</a:t>
            </a:r>
            <a:endParaRPr/>
          </a:p>
          <a:p>
            <a:pPr indent="-203200" lvl="0" marL="285750" rtl="0" algn="just">
              <a:lnSpc>
                <a:spcPct val="150000"/>
              </a:lnSpc>
              <a:spcBef>
                <a:spcPts val="0"/>
              </a:spcBef>
              <a:spcAft>
                <a:spcPts val="0"/>
              </a:spcAft>
              <a:buSzPts val="1300"/>
              <a:buFont typeface="Noto Sans Symbols"/>
              <a:buNone/>
            </a:pPr>
            <a:r>
              <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535926"/>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Correlation between Metric 1, 2 and 6</a:t>
            </a:r>
            <a:endParaRPr/>
          </a:p>
        </p:txBody>
      </p:sp>
      <p:sp>
        <p:nvSpPr>
          <p:cNvPr id="227" name="Google Shape;227;p33"/>
          <p:cNvSpPr txBox="1"/>
          <p:nvPr>
            <p:ph idx="1" type="body"/>
          </p:nvPr>
        </p:nvSpPr>
        <p:spPr>
          <a:xfrm>
            <a:off x="729450" y="1436914"/>
            <a:ext cx="7688700" cy="2903061"/>
          </a:xfrm>
          <a:prstGeom prst="rect">
            <a:avLst/>
          </a:prstGeom>
          <a:noFill/>
          <a:ln>
            <a:noFill/>
          </a:ln>
        </p:spPr>
        <p:txBody>
          <a:bodyPr anchorCtr="0" anchor="t" bIns="91425" lIns="91425" spcFirstLastPara="1" rIns="91425" wrap="square" tIns="91425">
            <a:noAutofit/>
          </a:bodyPr>
          <a:lstStyle/>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increase in code coverage leads to decrease in potential fault.</a:t>
            </a:r>
            <a:endParaRPr/>
          </a:p>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Branch and statement coverage are negatively correlated with Post-release defect density.</a:t>
            </a:r>
            <a:endParaRPr/>
          </a:p>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test suites written for checksum are less effective as it has the lowest code coverage as compared to checkstyle and ImageJ hence, it has the highest DD.</a:t>
            </a:r>
            <a:endParaRPr/>
          </a:p>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test suites with maximum coverage might reveal more defects, which in turn reduce the number of Post-release defect density assuming that the team is competent/efficient enough to remove the defects prior to the release (DRE).</a:t>
            </a:r>
            <a:endParaRPr/>
          </a:p>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Therefore, higher the code coverage, lower will be the defect density after release.</a:t>
            </a:r>
            <a:endParaRPr/>
          </a:p>
          <a:p>
            <a:pPr indent="-311150" lvl="0" marL="457200" rtl="0" algn="just">
              <a:lnSpc>
                <a:spcPct val="140000"/>
              </a:lnSpc>
              <a:spcBef>
                <a:spcPts val="0"/>
              </a:spcBef>
              <a:spcAft>
                <a:spcPts val="0"/>
              </a:spcAft>
              <a:buSzPts val="1300"/>
              <a:buFont typeface="Noto Sans Symbols"/>
              <a:buChar char="❖"/>
            </a:pPr>
            <a:r>
              <a:rPr lang="en-US" sz="1400">
                <a:latin typeface="Times New Roman"/>
                <a:ea typeface="Times New Roman"/>
                <a:cs typeface="Times New Roman"/>
                <a:sym typeface="Times New Roman"/>
              </a:rPr>
              <a:t>The result validates the correlation between the metrics. </a:t>
            </a:r>
            <a:endParaRPr sz="1400">
              <a:latin typeface="Times New Roman"/>
              <a:ea typeface="Times New Roman"/>
              <a:cs typeface="Times New Roman"/>
              <a:sym typeface="Times New Roman"/>
            </a:endParaRPr>
          </a:p>
          <a:p>
            <a:pPr indent="-228600" lvl="0" marL="457200" rtl="0" algn="just">
              <a:lnSpc>
                <a:spcPct val="140000"/>
              </a:lnSpc>
              <a:spcBef>
                <a:spcPts val="0"/>
              </a:spcBef>
              <a:spcAft>
                <a:spcPts val="0"/>
              </a:spcAft>
              <a:buSzPts val="1300"/>
              <a:buFont typeface="Noto Sans Symbols"/>
              <a:buNone/>
            </a:pPr>
            <a:r>
              <a:t/>
            </a:r>
            <a:endParaRPr sz="1400">
              <a:latin typeface="Times New Roman"/>
              <a:ea typeface="Times New Roman"/>
              <a:cs typeface="Times New Roman"/>
              <a:sym typeface="Times New Roman"/>
            </a:endParaRPr>
          </a:p>
          <a:p>
            <a:pPr indent="0" lvl="0" marL="146050" rtl="0" algn="just">
              <a:lnSpc>
                <a:spcPct val="140000"/>
              </a:lnSpc>
              <a:spcBef>
                <a:spcPts val="0"/>
              </a:spcBef>
              <a:spcAft>
                <a:spcPts val="0"/>
              </a:spcAft>
              <a:buSzPts val="1300"/>
              <a:buNone/>
            </a:pPr>
            <a:r>
              <a:t/>
            </a:r>
            <a:endParaRPr sz="1400">
              <a:solidFill>
                <a:schemeClr val="lt2"/>
              </a:solidFill>
              <a:latin typeface="Times New Roman"/>
              <a:ea typeface="Times New Roman"/>
              <a:cs typeface="Times New Roman"/>
              <a:sym typeface="Times New Roman"/>
            </a:endParaRPr>
          </a:p>
        </p:txBody>
      </p:sp>
      <p:sp>
        <p:nvSpPr>
          <p:cNvPr id="228" name="Google Shape;228;p33"/>
          <p:cNvSpPr/>
          <p:nvPr/>
        </p:nvSpPr>
        <p:spPr>
          <a:xfrm>
            <a:off x="2497553" y="2417862"/>
            <a:ext cx="41488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801369" y="286068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sz="2340"/>
              <a:t>References </a:t>
            </a:r>
            <a:endParaRPr/>
          </a:p>
        </p:txBody>
      </p:sp>
      <p:sp>
        <p:nvSpPr>
          <p:cNvPr id="234" name="Google Shape;234;p34"/>
          <p:cNvSpPr txBox="1"/>
          <p:nvPr>
            <p:ph idx="1" type="body"/>
          </p:nvPr>
        </p:nvSpPr>
        <p:spPr>
          <a:xfrm>
            <a:off x="667805" y="3472664"/>
            <a:ext cx="5435044" cy="1530397"/>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3"/>
              </a:rPr>
              <a:t>https://www.openhub.net/p/checkstyle</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4"/>
              </a:rPr>
              <a:t>https://www.openhub.net/p/image_j</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5"/>
              </a:rPr>
              <a:t>https://www.openhub.net/p/checksum-maven-plugin</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6"/>
              </a:rPr>
              <a:t>https://ieeexplore.ieee.org/stamp/stamp.jsp?tp=&amp;arnumber=488361</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7"/>
              </a:rPr>
              <a:t>https://github.com/imagej/imagej1</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solidFill>
                  <a:schemeClr val="hlink"/>
                </a:solidFill>
                <a:latin typeface="Times New Roman"/>
                <a:ea typeface="Times New Roman"/>
                <a:cs typeface="Times New Roman"/>
                <a:sym typeface="Times New Roman"/>
                <a:hlinkClick r:id="rId8"/>
              </a:rPr>
              <a:t>https://github.com/checkstyle/checkstyle</a:t>
            </a:r>
            <a:endParaRPr sz="875" u="sng">
              <a:latin typeface="Times New Roman"/>
              <a:ea typeface="Times New Roman"/>
              <a:cs typeface="Times New Roman"/>
              <a:sym typeface="Times New Roman"/>
            </a:endParaRPr>
          </a:p>
          <a:p>
            <a:pPr indent="-311150" lvl="0" marL="457200" rtl="0" algn="l">
              <a:lnSpc>
                <a:spcPct val="130000"/>
              </a:lnSpc>
              <a:spcBef>
                <a:spcPts val="0"/>
              </a:spcBef>
              <a:spcAft>
                <a:spcPts val="0"/>
              </a:spcAft>
              <a:buSzPts val="1300"/>
              <a:buFont typeface="Noto Sans Symbols"/>
              <a:buChar char="❖"/>
            </a:pPr>
            <a:r>
              <a:rPr lang="en-US" sz="875" u="sng">
                <a:latin typeface="Times New Roman"/>
                <a:ea typeface="Times New Roman"/>
                <a:cs typeface="Times New Roman"/>
                <a:sym typeface="Times New Roman"/>
              </a:rPr>
              <a:t>https://github.com/nicoulaj/checksum-maven-plugin</a:t>
            </a:r>
            <a:endParaRPr/>
          </a:p>
          <a:p>
            <a:pPr indent="-228600" lvl="0" marL="457200" rtl="0" algn="l">
              <a:lnSpc>
                <a:spcPct val="130000"/>
              </a:lnSpc>
              <a:spcBef>
                <a:spcPts val="0"/>
              </a:spcBef>
              <a:spcAft>
                <a:spcPts val="0"/>
              </a:spcAft>
              <a:buSzPts val="1300"/>
              <a:buFont typeface="Noto Sans Symbols"/>
              <a:buNone/>
            </a:pPr>
            <a:r>
              <a:t/>
            </a:r>
            <a:endParaRPr sz="750" u="sng">
              <a:solidFill>
                <a:schemeClr val="hlink"/>
              </a:solidFill>
              <a:latin typeface="Arial"/>
              <a:ea typeface="Arial"/>
              <a:cs typeface="Arial"/>
              <a:sym typeface="Arial"/>
            </a:endParaRPr>
          </a:p>
          <a:p>
            <a:pPr indent="-228600" lvl="0" marL="457200" rtl="0" algn="l">
              <a:lnSpc>
                <a:spcPct val="130000"/>
              </a:lnSpc>
              <a:spcBef>
                <a:spcPts val="0"/>
              </a:spcBef>
              <a:spcAft>
                <a:spcPts val="0"/>
              </a:spcAft>
              <a:buSzPts val="1300"/>
              <a:buFont typeface="Noto Sans Symbols"/>
              <a:buNone/>
            </a:pPr>
            <a:r>
              <a:t/>
            </a:r>
            <a:endParaRPr sz="750">
              <a:solidFill>
                <a:srgbClr val="000000"/>
              </a:solidFill>
              <a:latin typeface="Arial"/>
              <a:ea typeface="Arial"/>
              <a:cs typeface="Arial"/>
              <a:sym typeface="Arial"/>
            </a:endParaRPr>
          </a:p>
          <a:p>
            <a:pPr indent="-228600" lvl="0" marL="457200" rtl="0" algn="l">
              <a:lnSpc>
                <a:spcPct val="130000"/>
              </a:lnSpc>
              <a:spcBef>
                <a:spcPts val="0"/>
              </a:spcBef>
              <a:spcAft>
                <a:spcPts val="0"/>
              </a:spcAft>
              <a:buSzPts val="1300"/>
              <a:buNone/>
            </a:pPr>
            <a:r>
              <a:t/>
            </a:r>
            <a:endParaRPr sz="1625"/>
          </a:p>
        </p:txBody>
      </p:sp>
      <p:pic>
        <p:nvPicPr>
          <p:cNvPr descr="C:\Users\ZUBINMEHTA\AppData\Local\Microsoft\Windows\Temporary Internet Files\Content.IE5\W9BI3NMB\thankyou-4[1].png" id="235" name="Google Shape;235;p34"/>
          <p:cNvPicPr preferRelativeResize="0"/>
          <p:nvPr/>
        </p:nvPicPr>
        <p:blipFill rotWithShape="1">
          <a:blip r:embed="rId9">
            <a:alphaModFix/>
          </a:blip>
          <a:srcRect b="0" l="0" r="0" t="0"/>
          <a:stretch/>
        </p:blipFill>
        <p:spPr>
          <a:xfrm rot="-709421">
            <a:off x="3337489" y="1421499"/>
            <a:ext cx="2839337" cy="14432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59375" y="582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System Overview</a:t>
            </a:r>
            <a:br>
              <a:rPr lang="en-US"/>
            </a:br>
            <a:endParaRPr/>
          </a:p>
        </p:txBody>
      </p:sp>
      <p:sp>
        <p:nvSpPr>
          <p:cNvPr id="110" name="Google Shape;110;p16"/>
          <p:cNvSpPr txBox="1"/>
          <p:nvPr>
            <p:ph idx="1" type="body"/>
          </p:nvPr>
        </p:nvSpPr>
        <p:spPr>
          <a:xfrm>
            <a:off x="939700" y="1282375"/>
            <a:ext cx="7823300" cy="3510900"/>
          </a:xfrm>
          <a:prstGeom prst="rect">
            <a:avLst/>
          </a:prstGeom>
          <a:noFill/>
          <a:ln>
            <a:noFill/>
          </a:ln>
        </p:spPr>
        <p:txBody>
          <a:bodyPr anchorCtr="0" anchor="t" bIns="91425" lIns="91425" spcFirstLastPara="1" rIns="91425" wrap="square" tIns="91425">
            <a:noAutofit/>
          </a:bodyPr>
          <a:lstStyle/>
          <a:p>
            <a:pPr indent="-196850" lvl="0" marL="196850" rtl="0" algn="just">
              <a:lnSpc>
                <a:spcPct val="115000"/>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There are 3 open source systems listed below</a:t>
            </a:r>
            <a:endParaRPr>
              <a:latin typeface="Times New Roman"/>
              <a:ea typeface="Times New Roman"/>
              <a:cs typeface="Times New Roman"/>
              <a:sym typeface="Times New Roman"/>
            </a:endParaRPr>
          </a:p>
          <a:p>
            <a:pPr indent="0" lvl="0" marL="0" rtl="0" algn="just">
              <a:lnSpc>
                <a:spcPct val="115000"/>
              </a:lnSpc>
              <a:spcBef>
                <a:spcPts val="1600"/>
              </a:spcBef>
              <a:spcAft>
                <a:spcPts val="0"/>
              </a:spcAft>
              <a:buSzPts val="1400"/>
              <a:buNone/>
            </a:pPr>
            <a:r>
              <a:t/>
            </a:r>
            <a:endParaRPr sz="1400"/>
          </a:p>
          <a:p>
            <a:pPr indent="0" lvl="0" marL="0" rtl="0" algn="just">
              <a:lnSpc>
                <a:spcPct val="115000"/>
              </a:lnSpc>
              <a:spcBef>
                <a:spcPts val="1600"/>
              </a:spcBef>
              <a:spcAft>
                <a:spcPts val="0"/>
              </a:spcAft>
              <a:buSzPts val="1400"/>
              <a:buNone/>
            </a:pPr>
            <a:r>
              <a:t/>
            </a:r>
            <a:endParaRPr sz="1400"/>
          </a:p>
        </p:txBody>
      </p:sp>
      <p:graphicFrame>
        <p:nvGraphicFramePr>
          <p:cNvPr id="111" name="Google Shape;111;p16"/>
          <p:cNvGraphicFramePr/>
          <p:nvPr/>
        </p:nvGraphicFramePr>
        <p:xfrm>
          <a:off x="1411941" y="1998009"/>
          <a:ext cx="3000000" cy="3000000"/>
        </p:xfrm>
        <a:graphic>
          <a:graphicData uri="http://schemas.openxmlformats.org/drawingml/2006/table">
            <a:tbl>
              <a:tblPr>
                <a:noFill/>
                <a:tableStyleId>{295B4878-A0AD-45E6-BB75-3961389F8159}</a:tableStyleId>
              </a:tblPr>
              <a:tblGrid>
                <a:gridCol w="661250"/>
                <a:gridCol w="1252425"/>
                <a:gridCol w="1411575"/>
                <a:gridCol w="1653750"/>
                <a:gridCol w="1653750"/>
              </a:tblGrid>
              <a:tr h="460600">
                <a:tc gridSpan="5">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Team L</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388500">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S.N.O</a:t>
                      </a:r>
                      <a:endParaRPr b="1"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System 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Version</a:t>
                      </a:r>
                      <a:endParaRPr b="1"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LOC</a:t>
                      </a:r>
                      <a:endParaRPr b="1"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1" i="0" lang="en-US" sz="1200" u="none" cap="none" strike="noStrike">
                          <a:solidFill>
                            <a:srgbClr val="26282A"/>
                          </a:solidFill>
                          <a:latin typeface="Times New Roman"/>
                          <a:ea typeface="Times New Roman"/>
                          <a:cs typeface="Times New Roman"/>
                          <a:sym typeface="Times New Roman"/>
                        </a:rPr>
                        <a:t>Contributors</a:t>
                      </a:r>
                      <a:endParaRPr b="1"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8500">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1.</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ImageJ</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ImageJ 1.52m11</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149,041</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7</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5900">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2.</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t>  </a:t>
                      </a:r>
                      <a:r>
                        <a:rPr lang="en-US" sz="1200" u="none" cap="none" strike="noStrike">
                          <a:solidFill>
                            <a:srgbClr val="26282A"/>
                          </a:solidFill>
                          <a:latin typeface="Times New Roman"/>
                          <a:ea typeface="Times New Roman"/>
                          <a:cs typeface="Times New Roman"/>
                          <a:sym typeface="Times New Roman"/>
                        </a:rPr>
                        <a:t>Checksum</a:t>
                      </a:r>
                      <a:r>
                        <a:rPr lang="en-US" sz="1800" u="none" cap="none" strike="noStrike"/>
                        <a:t>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200" u="none" cap="none" strike="noStrike">
                          <a:solidFill>
                            <a:srgbClr val="26282A"/>
                          </a:solidFill>
                          <a:latin typeface="Times New Roman"/>
                          <a:ea typeface="Times New Roman"/>
                          <a:cs typeface="Times New Roman"/>
                          <a:sym typeface="Times New Roman"/>
                        </a:rPr>
                        <a:t>Checksum 1.8</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200" u="none" cap="none" strike="noStrike">
                          <a:solidFill>
                            <a:srgbClr val="26282A"/>
                          </a:solidFill>
                          <a:latin typeface="Times New Roman"/>
                          <a:ea typeface="Times New Roman"/>
                          <a:cs typeface="Times New Roman"/>
                          <a:sym typeface="Times New Roman"/>
                        </a:rPr>
                        <a:t>4,929</a:t>
                      </a:r>
                      <a:endParaRPr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200" u="none" cap="none" strike="noStrike">
                          <a:solidFill>
                            <a:srgbClr val="26282A"/>
                          </a:solidFill>
                          <a:latin typeface="Times New Roman"/>
                          <a:ea typeface="Times New Roman"/>
                          <a:cs typeface="Times New Roman"/>
                          <a:sym typeface="Times New Roman"/>
                        </a:rPr>
                        <a:t>14</a:t>
                      </a:r>
                      <a:endParaRPr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600">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3.</a:t>
                      </a:r>
                      <a:endParaRPr b="0" i="0"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b="0" i="0" lang="en-US" sz="1200" u="none" cap="none" strike="noStrike">
                          <a:solidFill>
                            <a:srgbClr val="26282A"/>
                          </a:solidFill>
                          <a:latin typeface="Times New Roman"/>
                          <a:ea typeface="Times New Roman"/>
                          <a:cs typeface="Times New Roman"/>
                          <a:sym typeface="Times New Roman"/>
                        </a:rPr>
                        <a:t>Checkstyle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US" sz="1200" u="none" cap="none" strike="noStrike">
                          <a:solidFill>
                            <a:srgbClr val="26282A"/>
                          </a:solidFill>
                          <a:latin typeface="Times New Roman"/>
                          <a:ea typeface="Times New Roman"/>
                          <a:cs typeface="Times New Roman"/>
                          <a:sym typeface="Times New Roman"/>
                        </a:rPr>
                        <a:t>Checkstyle 8.17</a:t>
                      </a:r>
                      <a:endParaRPr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lang="en-US" sz="1200" u="none" cap="none" strike="noStrike">
                          <a:solidFill>
                            <a:srgbClr val="26282A"/>
                          </a:solidFill>
                          <a:latin typeface="Times New Roman"/>
                          <a:ea typeface="Times New Roman"/>
                          <a:cs typeface="Times New Roman"/>
                          <a:sym typeface="Times New Roman"/>
                        </a:rPr>
                        <a:t>260,898</a:t>
                      </a:r>
                      <a:endParaRPr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26282A"/>
                        </a:buClr>
                        <a:buSzPts val="1200"/>
                        <a:buFont typeface="Times New Roman"/>
                        <a:buNone/>
                      </a:pPr>
                      <a:r>
                        <a:rPr lang="en-US" sz="1200" u="none" cap="none" strike="noStrike">
                          <a:solidFill>
                            <a:srgbClr val="26282A"/>
                          </a:solidFill>
                          <a:latin typeface="Times New Roman"/>
                          <a:ea typeface="Times New Roman"/>
                          <a:cs typeface="Times New Roman"/>
                          <a:sym typeface="Times New Roman"/>
                        </a:rPr>
                        <a:t>231</a:t>
                      </a:r>
                      <a:endParaRPr sz="1200" u="none" cap="none" strike="noStrike">
                        <a:solidFill>
                          <a:srgbClr val="26282A"/>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59375" y="582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1&amp;2 : Statement and Branch Coverage</a:t>
            </a:r>
            <a:endParaRPr/>
          </a:p>
        </p:txBody>
      </p:sp>
      <p:graphicFrame>
        <p:nvGraphicFramePr>
          <p:cNvPr id="117" name="Google Shape;117;p17"/>
          <p:cNvGraphicFramePr/>
          <p:nvPr/>
        </p:nvGraphicFramePr>
        <p:xfrm>
          <a:off x="1066800" y="2724150"/>
          <a:ext cx="3000000" cy="3000000"/>
        </p:xfrm>
        <a:graphic>
          <a:graphicData uri="http://schemas.openxmlformats.org/drawingml/2006/table">
            <a:tbl>
              <a:tblPr>
                <a:noFill/>
                <a:tableStyleId>{295B4878-A0AD-45E6-BB75-3961389F8159}</a:tableStyleId>
              </a:tblPr>
              <a:tblGrid>
                <a:gridCol w="1211375"/>
                <a:gridCol w="878475"/>
                <a:gridCol w="1205650"/>
                <a:gridCol w="1205650"/>
                <a:gridCol w="1205650"/>
                <a:gridCol w="1205650"/>
              </a:tblGrid>
              <a:tr h="31747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System Name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Counter</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Coverage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Covered</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Missed</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Total</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row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ImageJ</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Lines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95.3%</a:t>
                      </a:r>
                      <a:endParaRPr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gradFill>
                      <a:gsLst>
                        <a:gs pos="0">
                          <a:schemeClr val="lt1"/>
                        </a:gs>
                        <a:gs pos="100000">
                          <a:srgbClr val="B7B7B7"/>
                        </a:gs>
                      </a:gsLst>
                      <a:lin ang="5400000" scaled="0"/>
                    </a:gradFill>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14333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701</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15034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vMerge="1"/>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Branches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85.7%</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1982</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331</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2313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row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Checksum</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Lines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29.6%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246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584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830</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vMerge="1"/>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Branches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11.7%</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31</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235</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266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rowSpan="2">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Checkstyle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Lines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61%</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58616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37538</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96154</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475">
                <a:tc vMerge="1"/>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Branches</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61.6%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14159</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8820</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22979</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8" name="Google Shape;118;p17"/>
          <p:cNvSpPr txBox="1"/>
          <p:nvPr>
            <p:ph idx="1" type="body"/>
          </p:nvPr>
        </p:nvSpPr>
        <p:spPr>
          <a:xfrm>
            <a:off x="939700" y="1282375"/>
            <a:ext cx="8128100" cy="35109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0"/>
              </a:spcBef>
              <a:spcAft>
                <a:spcPts val="0"/>
              </a:spcAft>
              <a:buSzPts val="1000"/>
              <a:buChar char="■"/>
            </a:pPr>
            <a:r>
              <a:rPr b="1" lang="en-US" sz="1000">
                <a:latin typeface="Times New Roman"/>
                <a:ea typeface="Times New Roman"/>
                <a:cs typeface="Times New Roman"/>
                <a:sym typeface="Times New Roman"/>
              </a:rPr>
              <a:t>Plugin/Tool Used :  	EclEmma Java Code Coverage</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Version: 		3.1.1.201809121651	</a:t>
            </a:r>
            <a:endParaRPr b="1" sz="1000">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IDE Used: 		Eclipse</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b="1" sz="1000"/>
          </a:p>
          <a:p>
            <a:pPr indent="0" lvl="2" marL="0" rtl="0" algn="l">
              <a:lnSpc>
                <a:spcPct val="115000"/>
              </a:lnSpc>
              <a:spcBef>
                <a:spcPts val="1600"/>
              </a:spcBef>
              <a:spcAft>
                <a:spcPts val="0"/>
              </a:spcAft>
              <a:buSzPts val="1000"/>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236299"/>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1&amp;2 : Statement and Branch Coverage</a:t>
            </a:r>
            <a:endParaRPr/>
          </a:p>
        </p:txBody>
      </p:sp>
      <p:pic>
        <p:nvPicPr>
          <p:cNvPr id="124" name="Google Shape;124;p18"/>
          <p:cNvPicPr preferRelativeResize="0"/>
          <p:nvPr/>
        </p:nvPicPr>
        <p:blipFill rotWithShape="1">
          <a:blip r:embed="rId3">
            <a:alphaModFix/>
          </a:blip>
          <a:srcRect b="0" l="0" r="0" t="0"/>
          <a:stretch/>
        </p:blipFill>
        <p:spPr>
          <a:xfrm>
            <a:off x="359229" y="1304275"/>
            <a:ext cx="3830216" cy="3588074"/>
          </a:xfrm>
          <a:prstGeom prst="rect">
            <a:avLst/>
          </a:prstGeom>
          <a:noFill/>
          <a:ln>
            <a:noFill/>
          </a:ln>
        </p:spPr>
      </p:pic>
      <p:pic>
        <p:nvPicPr>
          <p:cNvPr id="125" name="Google Shape;125;p18"/>
          <p:cNvPicPr preferRelativeResize="0"/>
          <p:nvPr/>
        </p:nvPicPr>
        <p:blipFill rotWithShape="1">
          <a:blip r:embed="rId4">
            <a:alphaModFix/>
          </a:blip>
          <a:srcRect b="0" l="0" r="0" t="0"/>
          <a:stretch/>
        </p:blipFill>
        <p:spPr>
          <a:xfrm>
            <a:off x="4702628" y="1529272"/>
            <a:ext cx="4169667" cy="3363078"/>
          </a:xfrm>
          <a:prstGeom prst="rect">
            <a:avLst/>
          </a:prstGeom>
          <a:noFill/>
          <a:ln>
            <a:noFill/>
          </a:ln>
        </p:spPr>
      </p:pic>
      <p:sp>
        <p:nvSpPr>
          <p:cNvPr id="126" name="Google Shape;126;p18"/>
          <p:cNvSpPr txBox="1"/>
          <p:nvPr/>
        </p:nvSpPr>
        <p:spPr>
          <a:xfrm>
            <a:off x="1077795" y="985608"/>
            <a:ext cx="218361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Coverage- ImageJ</a:t>
            </a:r>
            <a:endParaRPr b="0" i="0" sz="1400" u="none" cap="none" strike="noStrike">
              <a:solidFill>
                <a:srgbClr val="000000"/>
              </a:solidFill>
              <a:latin typeface="Times New Roman"/>
              <a:ea typeface="Times New Roman"/>
              <a:cs typeface="Times New Roman"/>
              <a:sym typeface="Times New Roman"/>
            </a:endParaRPr>
          </a:p>
        </p:txBody>
      </p:sp>
      <p:sp>
        <p:nvSpPr>
          <p:cNvPr id="127" name="Google Shape;127;p18"/>
          <p:cNvSpPr txBox="1"/>
          <p:nvPr/>
        </p:nvSpPr>
        <p:spPr>
          <a:xfrm>
            <a:off x="5520614" y="996497"/>
            <a:ext cx="218361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Coverage- Checkstyle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b="0" l="0" r="0" t="0"/>
          <a:stretch/>
        </p:blipFill>
        <p:spPr>
          <a:xfrm>
            <a:off x="1843087" y="1384964"/>
            <a:ext cx="5182864" cy="3177705"/>
          </a:xfrm>
          <a:prstGeom prst="rect">
            <a:avLst/>
          </a:prstGeom>
          <a:noFill/>
          <a:ln>
            <a:noFill/>
          </a:ln>
        </p:spPr>
      </p:pic>
      <p:sp>
        <p:nvSpPr>
          <p:cNvPr id="133" name="Google Shape;133;p19"/>
          <p:cNvSpPr txBox="1"/>
          <p:nvPr/>
        </p:nvSpPr>
        <p:spPr>
          <a:xfrm>
            <a:off x="3432111" y="998049"/>
            <a:ext cx="218361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Coverage- Checksum</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43974" y="43814"/>
            <a:ext cx="8332225"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Font typeface="Calibri"/>
              <a:buNone/>
            </a:pPr>
            <a:r>
              <a:rPr lang="en-US"/>
              <a:t>Metric 3 : Test Suite Effectiveness – Mutation Score</a:t>
            </a:r>
            <a:endParaRPr/>
          </a:p>
        </p:txBody>
      </p:sp>
      <p:sp>
        <p:nvSpPr>
          <p:cNvPr id="139" name="Google Shape;139;p20"/>
          <p:cNvSpPr txBox="1"/>
          <p:nvPr>
            <p:ph idx="1" type="body"/>
          </p:nvPr>
        </p:nvSpPr>
        <p:spPr>
          <a:xfrm>
            <a:off x="443974" y="692298"/>
            <a:ext cx="8623826" cy="4100977"/>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0"/>
              </a:spcBef>
              <a:spcAft>
                <a:spcPts val="0"/>
              </a:spcAft>
              <a:buSzPts val="1000"/>
              <a:buChar char="■"/>
            </a:pPr>
            <a:r>
              <a:rPr b="1" lang="en-US" sz="1000">
                <a:latin typeface="Times New Roman"/>
                <a:ea typeface="Times New Roman"/>
                <a:cs typeface="Times New Roman"/>
                <a:sym typeface="Times New Roman"/>
              </a:rPr>
              <a:t>Plugin/Tool Used :  	Pitclipse	</a:t>
            </a:r>
            <a:endParaRPr b="1" sz="1000">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Version: 		1.1.6.201607050705 	</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IDE Used: 		Eclipse, IntelliJ</a:t>
            </a:r>
            <a:endParaRPr>
              <a:latin typeface="Times New Roman"/>
              <a:ea typeface="Times New Roman"/>
              <a:cs typeface="Times New Roman"/>
              <a:sym typeface="Times New Roman"/>
            </a:endParaRPr>
          </a:p>
          <a:p>
            <a:pPr indent="0" lvl="2" marL="0" rtl="0" algn="l">
              <a:lnSpc>
                <a:spcPct val="115000"/>
              </a:lnSpc>
              <a:spcBef>
                <a:spcPts val="1600"/>
              </a:spcBef>
              <a:spcAft>
                <a:spcPts val="0"/>
              </a:spcAft>
              <a:buSzPts val="1000"/>
              <a:buChar char="■"/>
            </a:pPr>
            <a:r>
              <a:rPr b="1" lang="en-US" sz="1000">
                <a:latin typeface="Times New Roman"/>
                <a:ea typeface="Times New Roman"/>
                <a:cs typeface="Times New Roman"/>
                <a:sym typeface="Times New Roman"/>
              </a:rPr>
              <a:t>Summary:	</a:t>
            </a:r>
            <a:r>
              <a:rPr b="1" lang="en-US" sz="1000"/>
              <a:t>	</a:t>
            </a:r>
            <a:endParaRPr b="1" sz="1000"/>
          </a:p>
          <a:p>
            <a:pPr indent="0" lvl="2" marL="0" rtl="0" algn="l">
              <a:lnSpc>
                <a:spcPct val="115000"/>
              </a:lnSpc>
              <a:spcBef>
                <a:spcPts val="1600"/>
              </a:spcBef>
              <a:spcAft>
                <a:spcPts val="0"/>
              </a:spcAft>
              <a:buSzPts val="1000"/>
              <a:buNone/>
            </a:pPr>
            <a:r>
              <a:t/>
            </a:r>
            <a:endParaRPr sz="1000"/>
          </a:p>
        </p:txBody>
      </p:sp>
      <p:graphicFrame>
        <p:nvGraphicFramePr>
          <p:cNvPr id="140" name="Google Shape;140;p20"/>
          <p:cNvGraphicFramePr/>
          <p:nvPr/>
        </p:nvGraphicFramePr>
        <p:xfrm>
          <a:off x="124407" y="2605119"/>
          <a:ext cx="3000000" cy="3000000"/>
        </p:xfrm>
        <a:graphic>
          <a:graphicData uri="http://schemas.openxmlformats.org/drawingml/2006/table">
            <a:tbl>
              <a:tblPr>
                <a:noFill/>
                <a:tableStyleId>{295B4878-A0AD-45E6-BB75-3961389F8159}</a:tableStyleId>
              </a:tblPr>
              <a:tblGrid>
                <a:gridCol w="946500"/>
                <a:gridCol w="1346025"/>
                <a:gridCol w="1358525"/>
                <a:gridCol w="1225725"/>
                <a:gridCol w="1371600"/>
                <a:gridCol w="2667000"/>
              </a:tblGrid>
              <a:tr h="820400">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System Name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No. of Mutants Generated</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lang="en-US" sz="1200" u="none" cap="none" strike="noStrike">
                          <a:solidFill>
                            <a:srgbClr val="000000"/>
                          </a:solidFill>
                          <a:latin typeface="Times New Roman"/>
                          <a:ea typeface="Times New Roman"/>
                          <a:cs typeface="Times New Roman"/>
                          <a:sym typeface="Times New Roman"/>
                        </a:rPr>
                        <a:t>No. of Mutants Killed</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Mutation Score</a:t>
                      </a:r>
                      <a:endParaRPr sz="1800" u="none" cap="none" strike="noStrike"/>
                    </a:p>
                    <a:p>
                      <a:pPr indent="0" lvl="0" marL="0" marR="0" rtl="0" algn="just">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a:t>
                      </a:r>
                      <a:r>
                        <a:rPr b="1" i="0" lang="en-US" sz="800" u="none" cap="none" strike="noStrike">
                          <a:solidFill>
                            <a:srgbClr val="000000"/>
                          </a:solidFill>
                          <a:latin typeface="Times New Roman"/>
                          <a:ea typeface="Times New Roman"/>
                          <a:cs typeface="Times New Roman"/>
                          <a:sym typeface="Times New Roman"/>
                        </a:rPr>
                        <a:t>(#Mutants Generated/#Mutants killed)*100</a:t>
                      </a:r>
                      <a:r>
                        <a:rPr b="1" i="0" lang="en-US" sz="1200" u="none" cap="none" strike="noStrike">
                          <a:solidFill>
                            <a:srgbClr val="000000"/>
                          </a:solidFill>
                          <a:latin typeface="Times New Roman"/>
                          <a:ea typeface="Times New Roman"/>
                          <a:cs typeface="Times New Roman"/>
                          <a:sym typeface="Times New Roman"/>
                        </a:rPr>
                        <a:t>)</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No. of Test Ran</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Types of Mutators</a:t>
                      </a:r>
                      <a:endParaRPr b="1"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22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ImageJ</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73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35</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48%</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35 (0.48 tests per mutation)</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000"/>
                        <a:buFont typeface="Times New Roman"/>
                        <a:buNone/>
                      </a:pPr>
                      <a:r>
                        <a:rPr b="0" i="0" lang="en-US" sz="1000" u="none" cap="none" strike="noStrike">
                          <a:solidFill>
                            <a:srgbClr val="000000"/>
                          </a:solidFill>
                          <a:latin typeface="Times New Roman"/>
                          <a:ea typeface="Times New Roman"/>
                          <a:cs typeface="Times New Roman"/>
                          <a:sym typeface="Times New Roman"/>
                        </a:rPr>
                        <a:t>VCM, ICM, MVM, RVM, CCM, NCM, NVCM, RCM_EE, RCM_EI</a:t>
                      </a:r>
                      <a:endParaRPr b="0" i="0" sz="10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225">
                <a:tc>
                  <a:txBody>
                    <a:bodyPr>
                      <a:noAutofit/>
                    </a:bodyPr>
                    <a:lstStyle/>
                    <a:p>
                      <a:pPr indent="0" lvl="0" marL="0" marR="0" rtl="0" algn="ctr">
                        <a:lnSpc>
                          <a:spcPct val="115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Checksum</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292</a:t>
                      </a:r>
                      <a:endParaRPr sz="11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46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16%</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96 (0.33 tests per mutation)</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CBM, IM, VCM, RVM, MM, NCM</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225">
                <a:tc>
                  <a:txBody>
                    <a:bodyPr>
                      <a:noAutofit/>
                    </a:bodyPr>
                    <a:lstStyle/>
                    <a:p>
                      <a:pPr indent="0" lvl="0" marL="0" marR="0" rtl="0" algn="ctr">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Checkstyle</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345</a:t>
                      </a:r>
                      <a:endParaRPr sz="11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103</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30%</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197 (0.57 tests per mutation)</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just">
                        <a:lnSpc>
                          <a:spcPct val="115000"/>
                        </a:lnSpc>
                        <a:spcBef>
                          <a:spcPts val="0"/>
                        </a:spcBef>
                        <a:spcAft>
                          <a:spcPts val="0"/>
                        </a:spcAft>
                        <a:buClr>
                          <a:srgbClr val="000000"/>
                        </a:buClr>
                        <a:buSzPts val="1000"/>
                        <a:buFont typeface="Times New Roman"/>
                        <a:buNone/>
                      </a:pPr>
                      <a:r>
                        <a:rPr b="0" i="0" lang="en-US" sz="1000" u="none" cap="none" strike="noStrike">
                          <a:solidFill>
                            <a:srgbClr val="000000"/>
                          </a:solidFill>
                          <a:latin typeface="Times New Roman"/>
                          <a:ea typeface="Times New Roman"/>
                          <a:cs typeface="Times New Roman"/>
                          <a:sym typeface="Times New Roman"/>
                        </a:rPr>
                        <a:t>BTRM, BFRM, CBM, IM, INM, MM, VCM, RVM, CCM, NCM</a:t>
                      </a:r>
                      <a:endParaRPr b="0" i="0" sz="1200" u="none" cap="none" strike="noStrike">
                        <a:solidFill>
                          <a:srgbClr val="00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1" name="Google Shape;141;p20"/>
          <p:cNvSpPr txBox="1"/>
          <p:nvPr/>
        </p:nvSpPr>
        <p:spPr>
          <a:xfrm>
            <a:off x="4889999" y="645643"/>
            <a:ext cx="3886200" cy="1902348"/>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VoidMethodCallMutator       	          - VCM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InlineConstantMutator         	          - ICM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MemberVariableMutator      	          - MVM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ReturnValsMutator               	          - RVM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ConstructorCallMutator        	          - CCM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NegateConditionalsMutator 	          - NCM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NonVoidMethodCallMutator 	          - NVCM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RemoveConditionalMutator_EQUAL_ELSE     - RCM_EE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RemoveConditionalMutator_EQUAL_IF           - RCM_EI</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BooleanTrueReturnValsMutator  	          - BTRM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BooleanFalseReturnValsMutator	          - BFRM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ConditionalsBoundaryMutator                           - CBM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IncrementsMutator                       	          - IM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InvertNegsMutator                       	          - INM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MathMutator                                	          - MM</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41657" y="430471"/>
            <a:ext cx="8332225"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2600"/>
              <a:buFont typeface="Calibri"/>
              <a:buNone/>
            </a:pPr>
            <a:r>
              <a:rPr lang="en-US"/>
              <a:t>Metric 3 : Test Suite Effectiveness – Mutation Score</a:t>
            </a:r>
            <a:endParaRPr/>
          </a:p>
        </p:txBody>
      </p:sp>
      <p:pic>
        <p:nvPicPr>
          <p:cNvPr descr="C:\Users\ZUBINMEHTA\Desktop\pitest report - checkstyle.JPG" id="147" name="Google Shape;147;p21"/>
          <p:cNvPicPr preferRelativeResize="0"/>
          <p:nvPr/>
        </p:nvPicPr>
        <p:blipFill rotWithShape="1">
          <a:blip r:embed="rId3">
            <a:alphaModFix/>
          </a:blip>
          <a:srcRect b="0" l="0" r="0" t="0"/>
          <a:stretch/>
        </p:blipFill>
        <p:spPr>
          <a:xfrm>
            <a:off x="538842" y="1677090"/>
            <a:ext cx="3810000" cy="3232367"/>
          </a:xfrm>
          <a:prstGeom prst="rect">
            <a:avLst/>
          </a:prstGeom>
          <a:noFill/>
          <a:ln>
            <a:noFill/>
          </a:ln>
        </p:spPr>
      </p:pic>
      <p:sp>
        <p:nvSpPr>
          <p:cNvPr id="148" name="Google Shape;148;p21"/>
          <p:cNvSpPr txBox="1"/>
          <p:nvPr/>
        </p:nvSpPr>
        <p:spPr>
          <a:xfrm>
            <a:off x="1132116" y="1167492"/>
            <a:ext cx="234551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Checkstyle – Pitest Report </a:t>
            </a:r>
            <a:endParaRPr b="0" i="0" sz="1400" u="none" cap="none" strike="noStrike">
              <a:solidFill>
                <a:srgbClr val="000000"/>
              </a:solidFill>
              <a:latin typeface="Times New Roman"/>
              <a:ea typeface="Times New Roman"/>
              <a:cs typeface="Times New Roman"/>
              <a:sym typeface="Times New Roman"/>
            </a:endParaRPr>
          </a:p>
        </p:txBody>
      </p:sp>
      <p:sp>
        <p:nvSpPr>
          <p:cNvPr id="149" name="Google Shape;149;p21"/>
          <p:cNvSpPr txBox="1"/>
          <p:nvPr/>
        </p:nvSpPr>
        <p:spPr>
          <a:xfrm>
            <a:off x="5459544" y="1131858"/>
            <a:ext cx="205537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ImageJ – Pitest Report </a:t>
            </a:r>
            <a:endParaRPr b="0" i="0" sz="1400" u="none" cap="none" strike="noStrike">
              <a:solidFill>
                <a:srgbClr val="000000"/>
              </a:solidFill>
              <a:latin typeface="Times New Roman"/>
              <a:ea typeface="Times New Roman"/>
              <a:cs typeface="Times New Roman"/>
              <a:sym typeface="Times New Roman"/>
            </a:endParaRPr>
          </a:p>
        </p:txBody>
      </p:sp>
      <p:pic>
        <p:nvPicPr>
          <p:cNvPr id="150" name="Google Shape;150;p21"/>
          <p:cNvPicPr preferRelativeResize="0"/>
          <p:nvPr/>
        </p:nvPicPr>
        <p:blipFill rotWithShape="1">
          <a:blip r:embed="rId4">
            <a:alphaModFix/>
          </a:blip>
          <a:srcRect b="0" l="0" r="0" t="0"/>
          <a:stretch/>
        </p:blipFill>
        <p:spPr>
          <a:xfrm>
            <a:off x="4686328" y="1677091"/>
            <a:ext cx="3946044" cy="32323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descr="C:\Users\ZUBINMEHTA\Downloads\PI test Coverage CheckSum.png" id="155" name="Google Shape;155;p22"/>
          <p:cNvPicPr preferRelativeResize="0"/>
          <p:nvPr/>
        </p:nvPicPr>
        <p:blipFill rotWithShape="1">
          <a:blip r:embed="rId3">
            <a:alphaModFix/>
          </a:blip>
          <a:srcRect b="0" l="0" r="0" t="0"/>
          <a:stretch/>
        </p:blipFill>
        <p:spPr>
          <a:xfrm>
            <a:off x="1817912" y="1461796"/>
            <a:ext cx="5682343" cy="3181907"/>
          </a:xfrm>
          <a:prstGeom prst="rect">
            <a:avLst/>
          </a:prstGeom>
          <a:noFill/>
          <a:ln>
            <a:noFill/>
          </a:ln>
        </p:spPr>
      </p:pic>
      <p:sp>
        <p:nvSpPr>
          <p:cNvPr id="156" name="Google Shape;156;p22"/>
          <p:cNvSpPr txBox="1"/>
          <p:nvPr/>
        </p:nvSpPr>
        <p:spPr>
          <a:xfrm>
            <a:off x="3465904" y="967407"/>
            <a:ext cx="205537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Checksum– Pitest Report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