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1CC"/>
    <a:srgbClr val="E4A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3CA57-0B68-A643-8F2A-6F1076B44C58}" v="4" dt="2023-04-17T05:40:0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99"/>
    <p:restoredTop sz="94610"/>
  </p:normalViewPr>
  <p:slideViewPr>
    <p:cSldViewPr snapToGrid="0" snapToObjects="1">
      <p:cViewPr>
        <p:scale>
          <a:sx n="131" d="100"/>
          <a:sy n="131" d="100"/>
        </p:scale>
        <p:origin x="108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5B828-9EE5-40FA-AFE5-5593BABD5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50B90C-5F03-4FE0-9027-E8C9D3FCC350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1: Process input data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6A861D8B-EBE9-41C8-99A5-5FA5B8EFDEAB}" type="parTrans" cxnId="{D95934FE-76D0-4470-9C87-06C49FA0C47C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9E459E28-4369-4294-8EE0-FE0BA594E035}" type="sibTrans" cxnId="{D95934FE-76D0-4470-9C87-06C49FA0C47C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A3437EB-90CC-4EE4-B3B7-D83A091B0BC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2: Represent the graph using </a:t>
          </a:r>
          <a:r>
            <a:rPr lang="en-US" sz="1400" b="1" dirty="0" err="1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NetworkX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E1E9E5DA-3EFF-48EB-9D41-AE4413E87455}" type="parTrans" cxnId="{3B3C5648-34C1-4631-B798-9FD50D4E4329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B56ED6E0-51FB-4636-AC9F-18DDFF53DE8E}" type="sibTrans" cxnId="{3B3C5648-34C1-4631-B798-9FD50D4E4329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8E1A9028-6CBF-4356-96E7-48B583875B63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3: Find the critical path / the longest path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7A3FF431-DFAF-43EF-9F36-B532776EB5D5}" type="parTrans" cxnId="{27CAE4FA-B08F-424F-97AE-B1B9E9A5FEFA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622CE3D0-0DDD-428C-B489-01D822F2E548}" type="sibTrans" cxnId="{27CAE4FA-B08F-424F-97AE-B1B9E9A5FEFA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B616883-44ED-4FD0-8B48-0F0E937D3E9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4: Format and plot using </a:t>
          </a:r>
          <a:r>
            <a: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Matplotlib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F79DFB1C-5C9F-402F-90AE-AA8603376053}" type="parTrans" cxnId="{E1AFCED5-2AD0-4948-87F5-798A39B80B61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78D9539A-FB68-46DE-860C-28D0C712465E}" type="sibTrans" cxnId="{E1AFCED5-2AD0-4948-87F5-798A39B80B61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D8E244F2-2622-454B-AF4F-5BEB32AF9A9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5: Generate summarized message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285B911F-B833-4050-A944-357FC9901CFF}" type="parTrans" cxnId="{4F443E0E-5B68-4ECF-A7BE-068E202ECE06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1A5D101-3550-4F85-8EE4-FB53FAC7D7C6}" type="sibTrans" cxnId="{4F443E0E-5B68-4ECF-A7BE-068E202ECE06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AF982CB7-E5B2-4C4E-8225-EB9F99ABC0EB}" type="pres">
      <dgm:prSet presAssocID="{6625B828-9EE5-40FA-AFE5-5593BABD5D85}" presName="root" presStyleCnt="0">
        <dgm:presLayoutVars>
          <dgm:dir/>
          <dgm:resizeHandles val="exact"/>
        </dgm:presLayoutVars>
      </dgm:prSet>
      <dgm:spPr/>
    </dgm:pt>
    <dgm:pt modelId="{8812CF84-20A2-46DA-86DB-9D5F3B1514BB}" type="pres">
      <dgm:prSet presAssocID="{8550B90C-5F03-4FE0-9027-E8C9D3FCC350}" presName="compNode" presStyleCnt="0"/>
      <dgm:spPr/>
    </dgm:pt>
    <dgm:pt modelId="{FD3585F6-9E81-471C-BD8D-D6DE7B11B265}" type="pres">
      <dgm:prSet presAssocID="{8550B90C-5F03-4FE0-9027-E8C9D3FCC350}" presName="bgRect" presStyleLbl="bgShp" presStyleIdx="0" presStyleCnt="5"/>
      <dgm:spPr/>
    </dgm:pt>
    <dgm:pt modelId="{C5D2B794-CFD2-471F-B65F-A20E56D15C45}" type="pres">
      <dgm:prSet presAssocID="{8550B90C-5F03-4FE0-9027-E8C9D3FCC3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1C135F7-8D83-42FA-832B-1426CA300BBB}" type="pres">
      <dgm:prSet presAssocID="{8550B90C-5F03-4FE0-9027-E8C9D3FCC350}" presName="spaceRect" presStyleCnt="0"/>
      <dgm:spPr/>
    </dgm:pt>
    <dgm:pt modelId="{23B8E860-E5BE-4B72-9249-C9938885D6F6}" type="pres">
      <dgm:prSet presAssocID="{8550B90C-5F03-4FE0-9027-E8C9D3FCC350}" presName="parTx" presStyleLbl="revTx" presStyleIdx="0" presStyleCnt="5">
        <dgm:presLayoutVars>
          <dgm:chMax val="0"/>
          <dgm:chPref val="0"/>
        </dgm:presLayoutVars>
      </dgm:prSet>
      <dgm:spPr/>
    </dgm:pt>
    <dgm:pt modelId="{F82B1F1E-1C3D-4EEB-BB6A-EA80CC4D0178}" type="pres">
      <dgm:prSet presAssocID="{9E459E28-4369-4294-8EE0-FE0BA594E035}" presName="sibTrans" presStyleCnt="0"/>
      <dgm:spPr/>
    </dgm:pt>
    <dgm:pt modelId="{86964906-45DB-4391-94F1-E176EA67D09F}" type="pres">
      <dgm:prSet presAssocID="{5A3437EB-90CC-4EE4-B3B7-D83A091B0BCE}" presName="compNode" presStyleCnt="0"/>
      <dgm:spPr/>
    </dgm:pt>
    <dgm:pt modelId="{6ACED865-D503-447F-B9A1-C81A7CAD0DEF}" type="pres">
      <dgm:prSet presAssocID="{5A3437EB-90CC-4EE4-B3B7-D83A091B0BCE}" presName="bgRect" presStyleLbl="bgShp" presStyleIdx="1" presStyleCnt="5"/>
      <dgm:spPr/>
    </dgm:pt>
    <dgm:pt modelId="{2D5D46E7-440E-41DF-80E2-27B8324D931B}" type="pres">
      <dgm:prSet presAssocID="{5A3437EB-90CC-4EE4-B3B7-D83A091B0B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181D4F-0581-4E09-A66D-3427050122BE}" type="pres">
      <dgm:prSet presAssocID="{5A3437EB-90CC-4EE4-B3B7-D83A091B0BCE}" presName="spaceRect" presStyleCnt="0"/>
      <dgm:spPr/>
    </dgm:pt>
    <dgm:pt modelId="{22C04BC3-7D79-4B03-B545-BADF2D97F1EC}" type="pres">
      <dgm:prSet presAssocID="{5A3437EB-90CC-4EE4-B3B7-D83A091B0BCE}" presName="parTx" presStyleLbl="revTx" presStyleIdx="1" presStyleCnt="5">
        <dgm:presLayoutVars>
          <dgm:chMax val="0"/>
          <dgm:chPref val="0"/>
        </dgm:presLayoutVars>
      </dgm:prSet>
      <dgm:spPr/>
    </dgm:pt>
    <dgm:pt modelId="{B86258E2-C476-4BBC-8EAA-9B168F8B8F1C}" type="pres">
      <dgm:prSet presAssocID="{B56ED6E0-51FB-4636-AC9F-18DDFF53DE8E}" presName="sibTrans" presStyleCnt="0"/>
      <dgm:spPr/>
    </dgm:pt>
    <dgm:pt modelId="{4D53A858-935E-47F0-866E-00D74282631C}" type="pres">
      <dgm:prSet presAssocID="{8E1A9028-6CBF-4356-96E7-48B583875B63}" presName="compNode" presStyleCnt="0"/>
      <dgm:spPr/>
    </dgm:pt>
    <dgm:pt modelId="{08DC477B-3697-4D5E-8899-372961106F4D}" type="pres">
      <dgm:prSet presAssocID="{8E1A9028-6CBF-4356-96E7-48B583875B63}" presName="bgRect" presStyleLbl="bgShp" presStyleIdx="2" presStyleCnt="5"/>
      <dgm:spPr/>
    </dgm:pt>
    <dgm:pt modelId="{8386A657-49A9-4158-88CB-59CEFA593494}" type="pres">
      <dgm:prSet presAssocID="{8E1A9028-6CBF-4356-96E7-48B583875B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04C416CD-3102-4D76-920E-8746A5E0FA5B}" type="pres">
      <dgm:prSet presAssocID="{8E1A9028-6CBF-4356-96E7-48B583875B63}" presName="spaceRect" presStyleCnt="0"/>
      <dgm:spPr/>
    </dgm:pt>
    <dgm:pt modelId="{159C3D5B-8245-4DCC-8F7E-8F0591C59795}" type="pres">
      <dgm:prSet presAssocID="{8E1A9028-6CBF-4356-96E7-48B583875B63}" presName="parTx" presStyleLbl="revTx" presStyleIdx="2" presStyleCnt="5">
        <dgm:presLayoutVars>
          <dgm:chMax val="0"/>
          <dgm:chPref val="0"/>
        </dgm:presLayoutVars>
      </dgm:prSet>
      <dgm:spPr/>
    </dgm:pt>
    <dgm:pt modelId="{BC8B3F94-8647-4118-97F1-24BB94257EB7}" type="pres">
      <dgm:prSet presAssocID="{622CE3D0-0DDD-428C-B489-01D822F2E548}" presName="sibTrans" presStyleCnt="0"/>
      <dgm:spPr/>
    </dgm:pt>
    <dgm:pt modelId="{D6D460C0-684C-4AD1-8E54-50040218FAA0}" type="pres">
      <dgm:prSet presAssocID="{5B616883-44ED-4FD0-8B48-0F0E937D3E9E}" presName="compNode" presStyleCnt="0"/>
      <dgm:spPr/>
    </dgm:pt>
    <dgm:pt modelId="{E71FA563-B9F6-45A0-8A9B-26A9E70BE9C0}" type="pres">
      <dgm:prSet presAssocID="{5B616883-44ED-4FD0-8B48-0F0E937D3E9E}" presName="bgRect" presStyleLbl="bgShp" presStyleIdx="3" presStyleCnt="5"/>
      <dgm:spPr/>
    </dgm:pt>
    <dgm:pt modelId="{78703121-B054-4289-B1EC-5E2618E1714F}" type="pres">
      <dgm:prSet presAssocID="{5B616883-44ED-4FD0-8B48-0F0E937D3E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B6A84C2D-60DB-4BCA-B85C-95012E905B48}" type="pres">
      <dgm:prSet presAssocID="{5B616883-44ED-4FD0-8B48-0F0E937D3E9E}" presName="spaceRect" presStyleCnt="0"/>
      <dgm:spPr/>
    </dgm:pt>
    <dgm:pt modelId="{E86EB66B-A580-4593-B4DD-2B8E809EB56D}" type="pres">
      <dgm:prSet presAssocID="{5B616883-44ED-4FD0-8B48-0F0E937D3E9E}" presName="parTx" presStyleLbl="revTx" presStyleIdx="3" presStyleCnt="5">
        <dgm:presLayoutVars>
          <dgm:chMax val="0"/>
          <dgm:chPref val="0"/>
        </dgm:presLayoutVars>
      </dgm:prSet>
      <dgm:spPr/>
    </dgm:pt>
    <dgm:pt modelId="{3F3533BE-C993-4371-8C13-82EAFC04BD0A}" type="pres">
      <dgm:prSet presAssocID="{78D9539A-FB68-46DE-860C-28D0C712465E}" presName="sibTrans" presStyleCnt="0"/>
      <dgm:spPr/>
    </dgm:pt>
    <dgm:pt modelId="{69FD66B5-5045-4018-AE2F-008AA65E52C7}" type="pres">
      <dgm:prSet presAssocID="{D8E244F2-2622-454B-AF4F-5BEB32AF9A9E}" presName="compNode" presStyleCnt="0"/>
      <dgm:spPr/>
    </dgm:pt>
    <dgm:pt modelId="{4FDD70B2-620E-44F1-A4B5-F8CBAB0803E3}" type="pres">
      <dgm:prSet presAssocID="{D8E244F2-2622-454B-AF4F-5BEB32AF9A9E}" presName="bgRect" presStyleLbl="bgShp" presStyleIdx="4" presStyleCnt="5"/>
      <dgm:spPr/>
    </dgm:pt>
    <dgm:pt modelId="{3D3D8432-C0ED-40ED-8025-8A8FBBF8CA00}" type="pres">
      <dgm:prSet presAssocID="{D8E244F2-2622-454B-AF4F-5BEB32AF9A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7C47BF9-91A9-49E0-9F8D-279B632D3D97}" type="pres">
      <dgm:prSet presAssocID="{D8E244F2-2622-454B-AF4F-5BEB32AF9A9E}" presName="spaceRect" presStyleCnt="0"/>
      <dgm:spPr/>
    </dgm:pt>
    <dgm:pt modelId="{E657E242-CDCE-4EFA-8DE4-88E7556DCBB1}" type="pres">
      <dgm:prSet presAssocID="{D8E244F2-2622-454B-AF4F-5BEB32AF9A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443E0E-5B68-4ECF-A7BE-068E202ECE06}" srcId="{6625B828-9EE5-40FA-AFE5-5593BABD5D85}" destId="{D8E244F2-2622-454B-AF4F-5BEB32AF9A9E}" srcOrd="4" destOrd="0" parTransId="{285B911F-B833-4050-A944-357FC9901CFF}" sibTransId="{51A5D101-3550-4F85-8EE4-FB53FAC7D7C6}"/>
    <dgm:cxn modelId="{32B5B927-6183-405A-8484-A55D357C4AE9}" type="presOf" srcId="{5A3437EB-90CC-4EE4-B3B7-D83A091B0BCE}" destId="{22C04BC3-7D79-4B03-B545-BADF2D97F1EC}" srcOrd="0" destOrd="0" presId="urn:microsoft.com/office/officeart/2018/2/layout/IconVerticalSolidList"/>
    <dgm:cxn modelId="{3B3C5648-34C1-4631-B798-9FD50D4E4329}" srcId="{6625B828-9EE5-40FA-AFE5-5593BABD5D85}" destId="{5A3437EB-90CC-4EE4-B3B7-D83A091B0BCE}" srcOrd="1" destOrd="0" parTransId="{E1E9E5DA-3EFF-48EB-9D41-AE4413E87455}" sibTransId="{B56ED6E0-51FB-4636-AC9F-18DDFF53DE8E}"/>
    <dgm:cxn modelId="{DF80BE5D-608B-4878-8CA6-3A0BB563A2D7}" type="presOf" srcId="{D8E244F2-2622-454B-AF4F-5BEB32AF9A9E}" destId="{E657E242-CDCE-4EFA-8DE4-88E7556DCBB1}" srcOrd="0" destOrd="0" presId="urn:microsoft.com/office/officeart/2018/2/layout/IconVerticalSolidList"/>
    <dgm:cxn modelId="{6A122279-4002-4E64-AB94-4E15A2F5E9EA}" type="presOf" srcId="{5B616883-44ED-4FD0-8B48-0F0E937D3E9E}" destId="{E86EB66B-A580-4593-B4DD-2B8E809EB56D}" srcOrd="0" destOrd="0" presId="urn:microsoft.com/office/officeart/2018/2/layout/IconVerticalSolidList"/>
    <dgm:cxn modelId="{7994D581-1D08-41E6-A278-38F63E02887C}" type="presOf" srcId="{8E1A9028-6CBF-4356-96E7-48B583875B63}" destId="{159C3D5B-8245-4DCC-8F7E-8F0591C59795}" srcOrd="0" destOrd="0" presId="urn:microsoft.com/office/officeart/2018/2/layout/IconVerticalSolidList"/>
    <dgm:cxn modelId="{952C9096-6DFF-4869-B1DE-1B20FC65C72D}" type="presOf" srcId="{6625B828-9EE5-40FA-AFE5-5593BABD5D85}" destId="{AF982CB7-E5B2-4C4E-8225-EB9F99ABC0EB}" srcOrd="0" destOrd="0" presId="urn:microsoft.com/office/officeart/2018/2/layout/IconVerticalSolidList"/>
    <dgm:cxn modelId="{E1AFCED5-2AD0-4948-87F5-798A39B80B61}" srcId="{6625B828-9EE5-40FA-AFE5-5593BABD5D85}" destId="{5B616883-44ED-4FD0-8B48-0F0E937D3E9E}" srcOrd="3" destOrd="0" parTransId="{F79DFB1C-5C9F-402F-90AE-AA8603376053}" sibTransId="{78D9539A-FB68-46DE-860C-28D0C712465E}"/>
    <dgm:cxn modelId="{27CAE4FA-B08F-424F-97AE-B1B9E9A5FEFA}" srcId="{6625B828-9EE5-40FA-AFE5-5593BABD5D85}" destId="{8E1A9028-6CBF-4356-96E7-48B583875B63}" srcOrd="2" destOrd="0" parTransId="{7A3FF431-DFAF-43EF-9F36-B532776EB5D5}" sibTransId="{622CE3D0-0DDD-428C-B489-01D822F2E548}"/>
    <dgm:cxn modelId="{D95934FE-76D0-4470-9C87-06C49FA0C47C}" srcId="{6625B828-9EE5-40FA-AFE5-5593BABD5D85}" destId="{8550B90C-5F03-4FE0-9027-E8C9D3FCC350}" srcOrd="0" destOrd="0" parTransId="{6A861D8B-EBE9-41C8-99A5-5FA5B8EFDEAB}" sibTransId="{9E459E28-4369-4294-8EE0-FE0BA594E035}"/>
    <dgm:cxn modelId="{255F9CFF-E116-4EB3-8825-0FB82A7BAECE}" type="presOf" srcId="{8550B90C-5F03-4FE0-9027-E8C9D3FCC350}" destId="{23B8E860-E5BE-4B72-9249-C9938885D6F6}" srcOrd="0" destOrd="0" presId="urn:microsoft.com/office/officeart/2018/2/layout/IconVerticalSolidList"/>
    <dgm:cxn modelId="{66315623-BB7C-4222-A3A7-8590DFA2C8CE}" type="presParOf" srcId="{AF982CB7-E5B2-4C4E-8225-EB9F99ABC0EB}" destId="{8812CF84-20A2-46DA-86DB-9D5F3B1514BB}" srcOrd="0" destOrd="0" presId="urn:microsoft.com/office/officeart/2018/2/layout/IconVerticalSolidList"/>
    <dgm:cxn modelId="{60257BAE-85AC-4847-9300-715D30556421}" type="presParOf" srcId="{8812CF84-20A2-46DA-86DB-9D5F3B1514BB}" destId="{FD3585F6-9E81-471C-BD8D-D6DE7B11B265}" srcOrd="0" destOrd="0" presId="urn:microsoft.com/office/officeart/2018/2/layout/IconVerticalSolidList"/>
    <dgm:cxn modelId="{3C6D8FC1-26B7-45B0-9B39-0AC433C31591}" type="presParOf" srcId="{8812CF84-20A2-46DA-86DB-9D5F3B1514BB}" destId="{C5D2B794-CFD2-471F-B65F-A20E56D15C45}" srcOrd="1" destOrd="0" presId="urn:microsoft.com/office/officeart/2018/2/layout/IconVerticalSolidList"/>
    <dgm:cxn modelId="{5FD76760-C16A-4D40-BC37-8C43E75AA595}" type="presParOf" srcId="{8812CF84-20A2-46DA-86DB-9D5F3B1514BB}" destId="{41C135F7-8D83-42FA-832B-1426CA300BBB}" srcOrd="2" destOrd="0" presId="urn:microsoft.com/office/officeart/2018/2/layout/IconVerticalSolidList"/>
    <dgm:cxn modelId="{E3AF7995-E898-419F-A9CE-995EBD6282FF}" type="presParOf" srcId="{8812CF84-20A2-46DA-86DB-9D5F3B1514BB}" destId="{23B8E860-E5BE-4B72-9249-C9938885D6F6}" srcOrd="3" destOrd="0" presId="urn:microsoft.com/office/officeart/2018/2/layout/IconVerticalSolidList"/>
    <dgm:cxn modelId="{636D24C1-FF3B-466B-BEA4-351706EC56C2}" type="presParOf" srcId="{AF982CB7-E5B2-4C4E-8225-EB9F99ABC0EB}" destId="{F82B1F1E-1C3D-4EEB-BB6A-EA80CC4D0178}" srcOrd="1" destOrd="0" presId="urn:microsoft.com/office/officeart/2018/2/layout/IconVerticalSolidList"/>
    <dgm:cxn modelId="{8FAFFDC5-5286-454B-A9A0-E47CB086ACAA}" type="presParOf" srcId="{AF982CB7-E5B2-4C4E-8225-EB9F99ABC0EB}" destId="{86964906-45DB-4391-94F1-E176EA67D09F}" srcOrd="2" destOrd="0" presId="urn:microsoft.com/office/officeart/2018/2/layout/IconVerticalSolidList"/>
    <dgm:cxn modelId="{A3DAF435-7E29-44D1-827D-1D100E11E180}" type="presParOf" srcId="{86964906-45DB-4391-94F1-E176EA67D09F}" destId="{6ACED865-D503-447F-B9A1-C81A7CAD0DEF}" srcOrd="0" destOrd="0" presId="urn:microsoft.com/office/officeart/2018/2/layout/IconVerticalSolidList"/>
    <dgm:cxn modelId="{21DF21E2-08B7-4C5C-9B03-C5775A31D810}" type="presParOf" srcId="{86964906-45DB-4391-94F1-E176EA67D09F}" destId="{2D5D46E7-440E-41DF-80E2-27B8324D931B}" srcOrd="1" destOrd="0" presId="urn:microsoft.com/office/officeart/2018/2/layout/IconVerticalSolidList"/>
    <dgm:cxn modelId="{7F4DFEDB-D295-4E99-9791-111C6BFFA2D8}" type="presParOf" srcId="{86964906-45DB-4391-94F1-E176EA67D09F}" destId="{EE181D4F-0581-4E09-A66D-3427050122BE}" srcOrd="2" destOrd="0" presId="urn:microsoft.com/office/officeart/2018/2/layout/IconVerticalSolidList"/>
    <dgm:cxn modelId="{90BC6EC3-746E-472E-A3E1-83F54F3A21C0}" type="presParOf" srcId="{86964906-45DB-4391-94F1-E176EA67D09F}" destId="{22C04BC3-7D79-4B03-B545-BADF2D97F1EC}" srcOrd="3" destOrd="0" presId="urn:microsoft.com/office/officeart/2018/2/layout/IconVerticalSolidList"/>
    <dgm:cxn modelId="{5ADE18A4-64A1-4365-93CB-1EE4B1E64CEC}" type="presParOf" srcId="{AF982CB7-E5B2-4C4E-8225-EB9F99ABC0EB}" destId="{B86258E2-C476-4BBC-8EAA-9B168F8B8F1C}" srcOrd="3" destOrd="0" presId="urn:microsoft.com/office/officeart/2018/2/layout/IconVerticalSolidList"/>
    <dgm:cxn modelId="{95554A29-E299-4441-AAAC-7F4D21C8FBAA}" type="presParOf" srcId="{AF982CB7-E5B2-4C4E-8225-EB9F99ABC0EB}" destId="{4D53A858-935E-47F0-866E-00D74282631C}" srcOrd="4" destOrd="0" presId="urn:microsoft.com/office/officeart/2018/2/layout/IconVerticalSolidList"/>
    <dgm:cxn modelId="{BFC7EC21-CF1E-4A63-8AF7-4B88623D361C}" type="presParOf" srcId="{4D53A858-935E-47F0-866E-00D74282631C}" destId="{08DC477B-3697-4D5E-8899-372961106F4D}" srcOrd="0" destOrd="0" presId="urn:microsoft.com/office/officeart/2018/2/layout/IconVerticalSolidList"/>
    <dgm:cxn modelId="{0910D50D-00F1-4045-BB1B-84B9D0F34236}" type="presParOf" srcId="{4D53A858-935E-47F0-866E-00D74282631C}" destId="{8386A657-49A9-4158-88CB-59CEFA593494}" srcOrd="1" destOrd="0" presId="urn:microsoft.com/office/officeart/2018/2/layout/IconVerticalSolidList"/>
    <dgm:cxn modelId="{A1F9CDAF-B446-4127-87E1-4EEE1962B14E}" type="presParOf" srcId="{4D53A858-935E-47F0-866E-00D74282631C}" destId="{04C416CD-3102-4D76-920E-8746A5E0FA5B}" srcOrd="2" destOrd="0" presId="urn:microsoft.com/office/officeart/2018/2/layout/IconVerticalSolidList"/>
    <dgm:cxn modelId="{4AF99A20-7DC2-4935-AA56-1C693C915E94}" type="presParOf" srcId="{4D53A858-935E-47F0-866E-00D74282631C}" destId="{159C3D5B-8245-4DCC-8F7E-8F0591C59795}" srcOrd="3" destOrd="0" presId="urn:microsoft.com/office/officeart/2018/2/layout/IconVerticalSolidList"/>
    <dgm:cxn modelId="{7D0C861D-1971-40E3-97CE-8A3949D4E62C}" type="presParOf" srcId="{AF982CB7-E5B2-4C4E-8225-EB9F99ABC0EB}" destId="{BC8B3F94-8647-4118-97F1-24BB94257EB7}" srcOrd="5" destOrd="0" presId="urn:microsoft.com/office/officeart/2018/2/layout/IconVerticalSolidList"/>
    <dgm:cxn modelId="{12628F3C-D874-4B1E-8422-BB5CBE4A435B}" type="presParOf" srcId="{AF982CB7-E5B2-4C4E-8225-EB9F99ABC0EB}" destId="{D6D460C0-684C-4AD1-8E54-50040218FAA0}" srcOrd="6" destOrd="0" presId="urn:microsoft.com/office/officeart/2018/2/layout/IconVerticalSolidList"/>
    <dgm:cxn modelId="{E59C98D1-F0C8-4A7E-9FC7-D702DA32D8F2}" type="presParOf" srcId="{D6D460C0-684C-4AD1-8E54-50040218FAA0}" destId="{E71FA563-B9F6-45A0-8A9B-26A9E70BE9C0}" srcOrd="0" destOrd="0" presId="urn:microsoft.com/office/officeart/2018/2/layout/IconVerticalSolidList"/>
    <dgm:cxn modelId="{1B468340-D1C8-4E81-9CCC-68F249187922}" type="presParOf" srcId="{D6D460C0-684C-4AD1-8E54-50040218FAA0}" destId="{78703121-B054-4289-B1EC-5E2618E1714F}" srcOrd="1" destOrd="0" presId="urn:microsoft.com/office/officeart/2018/2/layout/IconVerticalSolidList"/>
    <dgm:cxn modelId="{DA1BA979-FE5B-4E4D-8216-9B32CBE7342E}" type="presParOf" srcId="{D6D460C0-684C-4AD1-8E54-50040218FAA0}" destId="{B6A84C2D-60DB-4BCA-B85C-95012E905B48}" srcOrd="2" destOrd="0" presId="urn:microsoft.com/office/officeart/2018/2/layout/IconVerticalSolidList"/>
    <dgm:cxn modelId="{2B448ED9-4C1E-4AC5-9B3F-5D5559E06D41}" type="presParOf" srcId="{D6D460C0-684C-4AD1-8E54-50040218FAA0}" destId="{E86EB66B-A580-4593-B4DD-2B8E809EB56D}" srcOrd="3" destOrd="0" presId="urn:microsoft.com/office/officeart/2018/2/layout/IconVerticalSolidList"/>
    <dgm:cxn modelId="{A3BCCCAC-1DDA-44CD-9546-9D1871B991D9}" type="presParOf" srcId="{AF982CB7-E5B2-4C4E-8225-EB9F99ABC0EB}" destId="{3F3533BE-C993-4371-8C13-82EAFC04BD0A}" srcOrd="7" destOrd="0" presId="urn:microsoft.com/office/officeart/2018/2/layout/IconVerticalSolidList"/>
    <dgm:cxn modelId="{2A36F656-DF03-49BA-ACDB-229F35081DA5}" type="presParOf" srcId="{AF982CB7-E5B2-4C4E-8225-EB9F99ABC0EB}" destId="{69FD66B5-5045-4018-AE2F-008AA65E52C7}" srcOrd="8" destOrd="0" presId="urn:microsoft.com/office/officeart/2018/2/layout/IconVerticalSolidList"/>
    <dgm:cxn modelId="{4263743D-64A2-48B5-BCA9-2F6B121180CB}" type="presParOf" srcId="{69FD66B5-5045-4018-AE2F-008AA65E52C7}" destId="{4FDD70B2-620E-44F1-A4B5-F8CBAB0803E3}" srcOrd="0" destOrd="0" presId="urn:microsoft.com/office/officeart/2018/2/layout/IconVerticalSolidList"/>
    <dgm:cxn modelId="{300C4F4E-4F5A-4E92-9C28-2B97044954B5}" type="presParOf" srcId="{69FD66B5-5045-4018-AE2F-008AA65E52C7}" destId="{3D3D8432-C0ED-40ED-8025-8A8FBBF8CA00}" srcOrd="1" destOrd="0" presId="urn:microsoft.com/office/officeart/2018/2/layout/IconVerticalSolidList"/>
    <dgm:cxn modelId="{DB8FED16-E080-48F7-817F-6ECE660D4603}" type="presParOf" srcId="{69FD66B5-5045-4018-AE2F-008AA65E52C7}" destId="{77C47BF9-91A9-49E0-9F8D-279B632D3D97}" srcOrd="2" destOrd="0" presId="urn:microsoft.com/office/officeart/2018/2/layout/IconVerticalSolidList"/>
    <dgm:cxn modelId="{6F0F6FB4-4884-4BC6-85DF-8970E999153F}" type="presParOf" srcId="{69FD66B5-5045-4018-AE2F-008AA65E52C7}" destId="{E657E242-CDCE-4EFA-8DE4-88E7556DCB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EF5A6-DE0C-463A-BC6D-AC179363391F}" type="doc">
      <dgm:prSet loTypeId="urn:microsoft.com/office/officeart/2018/2/layout/IconLabelList" loCatId="icon" qsTypeId="urn:microsoft.com/office/officeart/2005/8/quickstyle/simple2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A243BA38-1288-40F4-9FF8-96C392AAFD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Project completion possible within 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30-day deadline</a:t>
          </a:r>
        </a:p>
      </dgm:t>
    </dgm:pt>
    <dgm:pt modelId="{6E99FAAA-5B04-4C77-86D0-A07F2EADE133}" type="parTrans" cxnId="{844B7850-348D-43C5-8BD2-8D80F745A8BA}">
      <dgm:prSet/>
      <dgm:spPr/>
      <dgm:t>
        <a:bodyPr/>
        <a:lstStyle/>
        <a:p>
          <a:endParaRPr lang="en-US"/>
        </a:p>
      </dgm:t>
    </dgm:pt>
    <dgm:pt modelId="{B8BE0BEE-5378-40A8-8B48-AFDE9E787CDB}" type="sibTrans" cxnId="{844B7850-348D-43C5-8BD2-8D80F745A8BA}">
      <dgm:prSet/>
      <dgm:spPr/>
      <dgm:t>
        <a:bodyPr/>
        <a:lstStyle/>
        <a:p>
          <a:endParaRPr lang="en-US"/>
        </a:p>
      </dgm:t>
    </dgm:pt>
    <dgm:pt modelId="{B5D69F39-A49A-4FEB-A900-2171CC84C62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Non-critical tasks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with scheduling flexibility</a:t>
          </a:r>
        </a:p>
      </dgm:t>
    </dgm:pt>
    <dgm:pt modelId="{E4A1D72E-3A8F-4579-B2A1-E98B97D24D65}" type="parTrans" cxnId="{1785CD11-621A-4530-A17A-70ADAD950111}">
      <dgm:prSet/>
      <dgm:spPr/>
      <dgm:t>
        <a:bodyPr/>
        <a:lstStyle/>
        <a:p>
          <a:endParaRPr lang="en-US"/>
        </a:p>
      </dgm:t>
    </dgm:pt>
    <dgm:pt modelId="{86E5C354-E4FD-4FC3-9104-33E25E12AD49}" type="sibTrans" cxnId="{1785CD11-621A-4530-A17A-70ADAD950111}">
      <dgm:prSet/>
      <dgm:spPr/>
      <dgm:t>
        <a:bodyPr/>
        <a:lstStyle/>
        <a:p>
          <a:endParaRPr lang="en-US"/>
        </a:p>
      </dgm:t>
    </dgm:pt>
    <dgm:pt modelId="{9161C75E-4ABD-408D-A6FD-031CD94B84E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Inform decisions on resource allocation and task prioritization</a:t>
          </a:r>
        </a:p>
      </dgm:t>
    </dgm:pt>
    <dgm:pt modelId="{F8116009-6E8B-488A-A17C-D75789522AAF}" type="parTrans" cxnId="{0F6806AF-178D-43EA-B9B2-BD66A29A8C55}">
      <dgm:prSet/>
      <dgm:spPr/>
      <dgm:t>
        <a:bodyPr/>
        <a:lstStyle/>
        <a:p>
          <a:endParaRPr lang="en-US"/>
        </a:p>
      </dgm:t>
    </dgm:pt>
    <dgm:pt modelId="{833A83BC-386C-4DC1-AF8C-EF98DAF2314A}" type="sibTrans" cxnId="{0F6806AF-178D-43EA-B9B2-BD66A29A8C55}">
      <dgm:prSet/>
      <dgm:spPr/>
      <dgm:t>
        <a:bodyPr/>
        <a:lstStyle/>
        <a:p>
          <a:endParaRPr lang="en-US"/>
        </a:p>
      </dgm:t>
    </dgm:pt>
    <dgm:pt modelId="{847993D2-4B6C-4B6D-8E21-82910502841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Critical </a:t>
          </a: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path</a:t>
          </a: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total duration: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27 days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"/>
          </a:endParaRPr>
        </a:p>
      </dgm:t>
    </dgm:pt>
    <dgm:pt modelId="{DE38A00F-D105-4142-8D1F-BF2D04E55C60}" type="sibTrans" cxnId="{28334961-358A-4B48-B7B2-DF5655129A46}">
      <dgm:prSet/>
      <dgm:spPr/>
      <dgm:t>
        <a:bodyPr/>
        <a:lstStyle/>
        <a:p>
          <a:endParaRPr lang="en-US"/>
        </a:p>
      </dgm:t>
    </dgm:pt>
    <dgm:pt modelId="{68804D2B-AD71-4659-9E36-31AF41C1805C}" type="parTrans" cxnId="{28334961-358A-4B48-B7B2-DF5655129A46}">
      <dgm:prSet/>
      <dgm:spPr/>
      <dgm:t>
        <a:bodyPr/>
        <a:lstStyle/>
        <a:p>
          <a:endParaRPr lang="en-US"/>
        </a:p>
      </dgm:t>
    </dgm:pt>
    <dgm:pt modelId="{9E73344E-CC19-4F2F-B564-A55B15847A90}" type="pres">
      <dgm:prSet presAssocID="{0B0EF5A6-DE0C-463A-BC6D-AC179363391F}" presName="root" presStyleCnt="0">
        <dgm:presLayoutVars>
          <dgm:dir/>
          <dgm:resizeHandles val="exact"/>
        </dgm:presLayoutVars>
      </dgm:prSet>
      <dgm:spPr/>
    </dgm:pt>
    <dgm:pt modelId="{8CB31168-6157-4D64-808D-E531C7111AD3}" type="pres">
      <dgm:prSet presAssocID="{847993D2-4B6C-4B6D-8E21-829105028414}" presName="compNode" presStyleCnt="0"/>
      <dgm:spPr/>
    </dgm:pt>
    <dgm:pt modelId="{B29EB728-6AB7-401B-93CE-47CCDB1110AD}" type="pres">
      <dgm:prSet presAssocID="{847993D2-4B6C-4B6D-8E21-8291050284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4B476A-2FFA-4A41-BE94-9357BD031272}" type="pres">
      <dgm:prSet presAssocID="{847993D2-4B6C-4B6D-8E21-829105028414}" presName="spaceRect" presStyleCnt="0"/>
      <dgm:spPr/>
    </dgm:pt>
    <dgm:pt modelId="{BE455E73-9D2A-4016-8032-37EA4A46D1C8}" type="pres">
      <dgm:prSet presAssocID="{847993D2-4B6C-4B6D-8E21-829105028414}" presName="textRect" presStyleLbl="revTx" presStyleIdx="0" presStyleCnt="4">
        <dgm:presLayoutVars>
          <dgm:chMax val="1"/>
          <dgm:chPref val="1"/>
        </dgm:presLayoutVars>
      </dgm:prSet>
      <dgm:spPr>
        <a:xfrm>
          <a:off x="151" y="1762770"/>
          <a:ext cx="1792968" cy="717187"/>
        </a:xfrm>
        <a:prstGeom prst="rect">
          <a:avLst/>
        </a:prstGeom>
      </dgm:spPr>
    </dgm:pt>
    <dgm:pt modelId="{14160100-CC34-4162-9C34-2FF49C111F3D}" type="pres">
      <dgm:prSet presAssocID="{DE38A00F-D105-4142-8D1F-BF2D04E55C60}" presName="sibTrans" presStyleCnt="0"/>
      <dgm:spPr/>
    </dgm:pt>
    <dgm:pt modelId="{0F67B5F9-509A-4C62-9252-D763940BD69B}" type="pres">
      <dgm:prSet presAssocID="{A243BA38-1288-40F4-9FF8-96C392AAFDB6}" presName="compNode" presStyleCnt="0"/>
      <dgm:spPr/>
    </dgm:pt>
    <dgm:pt modelId="{DC247ED5-163B-492C-9A4C-CDBA93A1F3E8}" type="pres">
      <dgm:prSet presAssocID="{A243BA38-1288-40F4-9FF8-96C392AAFD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AC408E4-398C-410F-A950-67D19401152F}" type="pres">
      <dgm:prSet presAssocID="{A243BA38-1288-40F4-9FF8-96C392AAFDB6}" presName="spaceRect" presStyleCnt="0"/>
      <dgm:spPr/>
    </dgm:pt>
    <dgm:pt modelId="{98B9A346-C978-4DFF-8044-61F72682588F}" type="pres">
      <dgm:prSet presAssocID="{A243BA38-1288-40F4-9FF8-96C392AAFDB6}" presName="textRect" presStyleLbl="revTx" presStyleIdx="1" presStyleCnt="4">
        <dgm:presLayoutVars>
          <dgm:chMax val="1"/>
          <dgm:chPref val="1"/>
        </dgm:presLayoutVars>
      </dgm:prSet>
      <dgm:spPr>
        <a:xfrm>
          <a:off x="2106889" y="1762770"/>
          <a:ext cx="1792968" cy="717187"/>
        </a:xfrm>
        <a:prstGeom prst="rect">
          <a:avLst/>
        </a:prstGeom>
      </dgm:spPr>
    </dgm:pt>
    <dgm:pt modelId="{46A228D4-6731-4991-AD53-6612D9F290D0}" type="pres">
      <dgm:prSet presAssocID="{B8BE0BEE-5378-40A8-8B48-AFDE9E787CDB}" presName="sibTrans" presStyleCnt="0"/>
      <dgm:spPr/>
    </dgm:pt>
    <dgm:pt modelId="{A8C516F5-17D7-4B45-8C97-FE9A3739272D}" type="pres">
      <dgm:prSet presAssocID="{B5D69F39-A49A-4FEB-A900-2171CC84C627}" presName="compNode" presStyleCnt="0"/>
      <dgm:spPr/>
    </dgm:pt>
    <dgm:pt modelId="{061AD154-2844-4A66-B949-5A56E2D47E9B}" type="pres">
      <dgm:prSet presAssocID="{B5D69F39-A49A-4FEB-A900-2171CC84C6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3AD93EB-14E2-4A52-8B58-D9AB9BB0DCDE}" type="pres">
      <dgm:prSet presAssocID="{B5D69F39-A49A-4FEB-A900-2171CC84C627}" presName="spaceRect" presStyleCnt="0"/>
      <dgm:spPr/>
    </dgm:pt>
    <dgm:pt modelId="{4A8CB2C8-3DB0-4E71-9BEC-FD886D39DD07}" type="pres">
      <dgm:prSet presAssocID="{B5D69F39-A49A-4FEB-A900-2171CC84C627}" presName="textRect" presStyleLbl="revTx" presStyleIdx="2" presStyleCnt="4">
        <dgm:presLayoutVars>
          <dgm:chMax val="1"/>
          <dgm:chPref val="1"/>
        </dgm:presLayoutVars>
      </dgm:prSet>
      <dgm:spPr>
        <a:xfrm>
          <a:off x="4213627" y="1762770"/>
          <a:ext cx="1792968" cy="717187"/>
        </a:xfrm>
        <a:prstGeom prst="rect">
          <a:avLst/>
        </a:prstGeom>
      </dgm:spPr>
    </dgm:pt>
    <dgm:pt modelId="{710980FD-18B8-4E65-9A23-1340EF729C57}" type="pres">
      <dgm:prSet presAssocID="{86E5C354-E4FD-4FC3-9104-33E25E12AD49}" presName="sibTrans" presStyleCnt="0"/>
      <dgm:spPr/>
    </dgm:pt>
    <dgm:pt modelId="{C17B1851-8476-4B4C-822B-A3E4C6573C5E}" type="pres">
      <dgm:prSet presAssocID="{9161C75E-4ABD-408D-A6FD-031CD94B84EC}" presName="compNode" presStyleCnt="0"/>
      <dgm:spPr/>
    </dgm:pt>
    <dgm:pt modelId="{C7C6E047-40AF-48E1-A74F-A5F056284F23}" type="pres">
      <dgm:prSet presAssocID="{9161C75E-4ABD-408D-A6FD-031CD94B84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8F5E76-2A8B-46C6-9EA3-DE1E5A66DF28}" type="pres">
      <dgm:prSet presAssocID="{9161C75E-4ABD-408D-A6FD-031CD94B84EC}" presName="spaceRect" presStyleCnt="0"/>
      <dgm:spPr/>
    </dgm:pt>
    <dgm:pt modelId="{F6922295-1111-4D49-A0D4-470CAF958393}" type="pres">
      <dgm:prSet presAssocID="{9161C75E-4ABD-408D-A6FD-031CD94B84EC}" presName="textRect" presStyleLbl="revTx" presStyleIdx="3" presStyleCnt="4">
        <dgm:presLayoutVars>
          <dgm:chMax val="1"/>
          <dgm:chPref val="1"/>
        </dgm:presLayoutVars>
      </dgm:prSet>
      <dgm:spPr>
        <a:xfrm>
          <a:off x="6320366" y="1762770"/>
          <a:ext cx="1792968" cy="717187"/>
        </a:xfrm>
        <a:prstGeom prst="rect">
          <a:avLst/>
        </a:prstGeom>
      </dgm:spPr>
    </dgm:pt>
  </dgm:ptLst>
  <dgm:cxnLst>
    <dgm:cxn modelId="{1785CD11-621A-4530-A17A-70ADAD950111}" srcId="{0B0EF5A6-DE0C-463A-BC6D-AC179363391F}" destId="{B5D69F39-A49A-4FEB-A900-2171CC84C627}" srcOrd="2" destOrd="0" parTransId="{E4A1D72E-3A8F-4579-B2A1-E98B97D24D65}" sibTransId="{86E5C354-E4FD-4FC3-9104-33E25E12AD49}"/>
    <dgm:cxn modelId="{39EED63C-E862-442D-B26D-AAE53909A4C4}" type="presOf" srcId="{A243BA38-1288-40F4-9FF8-96C392AAFDB6}" destId="{98B9A346-C978-4DFF-8044-61F72682588F}" srcOrd="0" destOrd="0" presId="urn:microsoft.com/office/officeart/2018/2/layout/IconLabelList"/>
    <dgm:cxn modelId="{844B7850-348D-43C5-8BD2-8D80F745A8BA}" srcId="{0B0EF5A6-DE0C-463A-BC6D-AC179363391F}" destId="{A243BA38-1288-40F4-9FF8-96C392AAFDB6}" srcOrd="1" destOrd="0" parTransId="{6E99FAAA-5B04-4C77-86D0-A07F2EADE133}" sibTransId="{B8BE0BEE-5378-40A8-8B48-AFDE9E787CDB}"/>
    <dgm:cxn modelId="{28334961-358A-4B48-B7B2-DF5655129A46}" srcId="{0B0EF5A6-DE0C-463A-BC6D-AC179363391F}" destId="{847993D2-4B6C-4B6D-8E21-829105028414}" srcOrd="0" destOrd="0" parTransId="{68804D2B-AD71-4659-9E36-31AF41C1805C}" sibTransId="{DE38A00F-D105-4142-8D1F-BF2D04E55C60}"/>
    <dgm:cxn modelId="{2D162473-2EA7-480B-A023-8A95811F16F1}" type="presOf" srcId="{9161C75E-4ABD-408D-A6FD-031CD94B84EC}" destId="{F6922295-1111-4D49-A0D4-470CAF958393}" srcOrd="0" destOrd="0" presId="urn:microsoft.com/office/officeart/2018/2/layout/IconLabelList"/>
    <dgm:cxn modelId="{0F6806AF-178D-43EA-B9B2-BD66A29A8C55}" srcId="{0B0EF5A6-DE0C-463A-BC6D-AC179363391F}" destId="{9161C75E-4ABD-408D-A6FD-031CD94B84EC}" srcOrd="3" destOrd="0" parTransId="{F8116009-6E8B-488A-A17C-D75789522AAF}" sibTransId="{833A83BC-386C-4DC1-AF8C-EF98DAF2314A}"/>
    <dgm:cxn modelId="{CBA230C3-1C0D-43B1-8D39-1551E80BCF87}" type="presOf" srcId="{B5D69F39-A49A-4FEB-A900-2171CC84C627}" destId="{4A8CB2C8-3DB0-4E71-9BEC-FD886D39DD07}" srcOrd="0" destOrd="0" presId="urn:microsoft.com/office/officeart/2018/2/layout/IconLabelList"/>
    <dgm:cxn modelId="{462456E8-C96B-4685-8270-1E981C2A6998}" type="presOf" srcId="{0B0EF5A6-DE0C-463A-BC6D-AC179363391F}" destId="{9E73344E-CC19-4F2F-B564-A55B15847A90}" srcOrd="0" destOrd="0" presId="urn:microsoft.com/office/officeart/2018/2/layout/IconLabelList"/>
    <dgm:cxn modelId="{BAB2F8F3-65D4-45F1-8094-6256496EA06A}" type="presOf" srcId="{847993D2-4B6C-4B6D-8E21-829105028414}" destId="{BE455E73-9D2A-4016-8032-37EA4A46D1C8}" srcOrd="0" destOrd="0" presId="urn:microsoft.com/office/officeart/2018/2/layout/IconLabelList"/>
    <dgm:cxn modelId="{A92E73D0-CADC-4E26-865E-FDC2B4F6EA4F}" type="presParOf" srcId="{9E73344E-CC19-4F2F-B564-A55B15847A90}" destId="{8CB31168-6157-4D64-808D-E531C7111AD3}" srcOrd="0" destOrd="0" presId="urn:microsoft.com/office/officeart/2018/2/layout/IconLabelList"/>
    <dgm:cxn modelId="{B901F961-7A41-42A4-80AD-AF2C81DDD7A5}" type="presParOf" srcId="{8CB31168-6157-4D64-808D-E531C7111AD3}" destId="{B29EB728-6AB7-401B-93CE-47CCDB1110AD}" srcOrd="0" destOrd="0" presId="urn:microsoft.com/office/officeart/2018/2/layout/IconLabelList"/>
    <dgm:cxn modelId="{FED7A0E1-5C5D-43C8-9960-0469487BE7F1}" type="presParOf" srcId="{8CB31168-6157-4D64-808D-E531C7111AD3}" destId="{864B476A-2FFA-4A41-BE94-9357BD031272}" srcOrd="1" destOrd="0" presId="urn:microsoft.com/office/officeart/2018/2/layout/IconLabelList"/>
    <dgm:cxn modelId="{DF854B94-38BB-44AE-8D13-50900183FCD7}" type="presParOf" srcId="{8CB31168-6157-4D64-808D-E531C7111AD3}" destId="{BE455E73-9D2A-4016-8032-37EA4A46D1C8}" srcOrd="2" destOrd="0" presId="urn:microsoft.com/office/officeart/2018/2/layout/IconLabelList"/>
    <dgm:cxn modelId="{B01EEAD8-F28D-49BB-A77D-89492EB3917F}" type="presParOf" srcId="{9E73344E-CC19-4F2F-B564-A55B15847A90}" destId="{14160100-CC34-4162-9C34-2FF49C111F3D}" srcOrd="1" destOrd="0" presId="urn:microsoft.com/office/officeart/2018/2/layout/IconLabelList"/>
    <dgm:cxn modelId="{85BCB579-68B6-4B48-80EE-E1FCB63C76AC}" type="presParOf" srcId="{9E73344E-CC19-4F2F-B564-A55B15847A90}" destId="{0F67B5F9-509A-4C62-9252-D763940BD69B}" srcOrd="2" destOrd="0" presId="urn:microsoft.com/office/officeart/2018/2/layout/IconLabelList"/>
    <dgm:cxn modelId="{DF561F60-EB68-4A3F-85E6-09848172F95A}" type="presParOf" srcId="{0F67B5F9-509A-4C62-9252-D763940BD69B}" destId="{DC247ED5-163B-492C-9A4C-CDBA93A1F3E8}" srcOrd="0" destOrd="0" presId="urn:microsoft.com/office/officeart/2018/2/layout/IconLabelList"/>
    <dgm:cxn modelId="{329A1EF0-9636-4A6B-BB73-FEB959D615E4}" type="presParOf" srcId="{0F67B5F9-509A-4C62-9252-D763940BD69B}" destId="{2AC408E4-398C-410F-A950-67D19401152F}" srcOrd="1" destOrd="0" presId="urn:microsoft.com/office/officeart/2018/2/layout/IconLabelList"/>
    <dgm:cxn modelId="{9EE54BDB-AEFE-4110-A01C-F381E7C79B8B}" type="presParOf" srcId="{0F67B5F9-509A-4C62-9252-D763940BD69B}" destId="{98B9A346-C978-4DFF-8044-61F72682588F}" srcOrd="2" destOrd="0" presId="urn:microsoft.com/office/officeart/2018/2/layout/IconLabelList"/>
    <dgm:cxn modelId="{4DEA0E49-1AD9-4EC6-8E0D-72CB1BCE623B}" type="presParOf" srcId="{9E73344E-CC19-4F2F-B564-A55B15847A90}" destId="{46A228D4-6731-4991-AD53-6612D9F290D0}" srcOrd="3" destOrd="0" presId="urn:microsoft.com/office/officeart/2018/2/layout/IconLabelList"/>
    <dgm:cxn modelId="{22D8E188-4935-4B89-B6B1-7AC4CDCB8F57}" type="presParOf" srcId="{9E73344E-CC19-4F2F-B564-A55B15847A90}" destId="{A8C516F5-17D7-4B45-8C97-FE9A3739272D}" srcOrd="4" destOrd="0" presId="urn:microsoft.com/office/officeart/2018/2/layout/IconLabelList"/>
    <dgm:cxn modelId="{332D7A95-5DB1-44D9-B3D6-9E36B5311B18}" type="presParOf" srcId="{A8C516F5-17D7-4B45-8C97-FE9A3739272D}" destId="{061AD154-2844-4A66-B949-5A56E2D47E9B}" srcOrd="0" destOrd="0" presId="urn:microsoft.com/office/officeart/2018/2/layout/IconLabelList"/>
    <dgm:cxn modelId="{BAFD128C-1D5C-4DB5-861B-EABFCD264368}" type="presParOf" srcId="{A8C516F5-17D7-4B45-8C97-FE9A3739272D}" destId="{E3AD93EB-14E2-4A52-8B58-D9AB9BB0DCDE}" srcOrd="1" destOrd="0" presId="urn:microsoft.com/office/officeart/2018/2/layout/IconLabelList"/>
    <dgm:cxn modelId="{90C2604D-0133-435B-B40B-28BB499D1D98}" type="presParOf" srcId="{A8C516F5-17D7-4B45-8C97-FE9A3739272D}" destId="{4A8CB2C8-3DB0-4E71-9BEC-FD886D39DD07}" srcOrd="2" destOrd="0" presId="urn:microsoft.com/office/officeart/2018/2/layout/IconLabelList"/>
    <dgm:cxn modelId="{CF2AD0AF-1E46-4BCF-BF5D-69D72758CD39}" type="presParOf" srcId="{9E73344E-CC19-4F2F-B564-A55B15847A90}" destId="{710980FD-18B8-4E65-9A23-1340EF729C57}" srcOrd="5" destOrd="0" presId="urn:microsoft.com/office/officeart/2018/2/layout/IconLabelList"/>
    <dgm:cxn modelId="{2A1BB9D1-D5A4-4EFE-9F7C-C1B953641513}" type="presParOf" srcId="{9E73344E-CC19-4F2F-B564-A55B15847A90}" destId="{C17B1851-8476-4B4C-822B-A3E4C6573C5E}" srcOrd="6" destOrd="0" presId="urn:microsoft.com/office/officeart/2018/2/layout/IconLabelList"/>
    <dgm:cxn modelId="{587D8069-FB6E-4BB2-B8F4-3AB484B1E026}" type="presParOf" srcId="{C17B1851-8476-4B4C-822B-A3E4C6573C5E}" destId="{C7C6E047-40AF-48E1-A74F-A5F056284F23}" srcOrd="0" destOrd="0" presId="urn:microsoft.com/office/officeart/2018/2/layout/IconLabelList"/>
    <dgm:cxn modelId="{3F3A2247-BDEF-4B52-A216-B1DFA5796AE4}" type="presParOf" srcId="{C17B1851-8476-4B4C-822B-A3E4C6573C5E}" destId="{108F5E76-2A8B-46C6-9EA3-DE1E5A66DF28}" srcOrd="1" destOrd="0" presId="urn:microsoft.com/office/officeart/2018/2/layout/IconLabelList"/>
    <dgm:cxn modelId="{7B34D0D7-B874-4969-9111-F74B5C1B4EDD}" type="presParOf" srcId="{C17B1851-8476-4B4C-822B-A3E4C6573C5E}" destId="{F6922295-1111-4D49-A0D4-470CAF9583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585F6-9E81-471C-BD8D-D6DE7B11B265}">
      <dsp:nvSpPr>
        <dsp:cNvPr id="0" name=""/>
        <dsp:cNvSpPr/>
      </dsp:nvSpPr>
      <dsp:spPr>
        <a:xfrm>
          <a:off x="0" y="2857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2B794-CFD2-471F-B65F-A20E56D15C45}">
      <dsp:nvSpPr>
        <dsp:cNvPr id="0" name=""/>
        <dsp:cNvSpPr/>
      </dsp:nvSpPr>
      <dsp:spPr>
        <a:xfrm>
          <a:off x="184112" y="139800"/>
          <a:ext cx="334749" cy="334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8E860-E5BE-4B72-9249-C9938885D6F6}">
      <dsp:nvSpPr>
        <dsp:cNvPr id="0" name=""/>
        <dsp:cNvSpPr/>
      </dsp:nvSpPr>
      <dsp:spPr>
        <a:xfrm>
          <a:off x="702973" y="2857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1: Process input data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2857"/>
        <a:ext cx="6764625" cy="608635"/>
      </dsp:txXfrm>
    </dsp:sp>
    <dsp:sp modelId="{6ACED865-D503-447F-B9A1-C81A7CAD0DEF}">
      <dsp:nvSpPr>
        <dsp:cNvPr id="0" name=""/>
        <dsp:cNvSpPr/>
      </dsp:nvSpPr>
      <dsp:spPr>
        <a:xfrm>
          <a:off x="0" y="763651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D46E7-440E-41DF-80E2-27B8324D931B}">
      <dsp:nvSpPr>
        <dsp:cNvPr id="0" name=""/>
        <dsp:cNvSpPr/>
      </dsp:nvSpPr>
      <dsp:spPr>
        <a:xfrm>
          <a:off x="184112" y="900594"/>
          <a:ext cx="334749" cy="334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4BC3-7D79-4B03-B545-BADF2D97F1EC}">
      <dsp:nvSpPr>
        <dsp:cNvPr id="0" name=""/>
        <dsp:cNvSpPr/>
      </dsp:nvSpPr>
      <dsp:spPr>
        <a:xfrm>
          <a:off x="702973" y="763651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2: Represent the graph using </a:t>
          </a:r>
          <a:r>
            <a:rPr lang="en-US" sz="1400" b="1" kern="1200" dirty="0" err="1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NetworkX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763651"/>
        <a:ext cx="6764625" cy="608635"/>
      </dsp:txXfrm>
    </dsp:sp>
    <dsp:sp modelId="{08DC477B-3697-4D5E-8899-372961106F4D}">
      <dsp:nvSpPr>
        <dsp:cNvPr id="0" name=""/>
        <dsp:cNvSpPr/>
      </dsp:nvSpPr>
      <dsp:spPr>
        <a:xfrm>
          <a:off x="0" y="1524445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6A657-49A9-4158-88CB-59CEFA593494}">
      <dsp:nvSpPr>
        <dsp:cNvPr id="0" name=""/>
        <dsp:cNvSpPr/>
      </dsp:nvSpPr>
      <dsp:spPr>
        <a:xfrm>
          <a:off x="184112" y="1661388"/>
          <a:ext cx="334749" cy="334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C3D5B-8245-4DCC-8F7E-8F0591C59795}">
      <dsp:nvSpPr>
        <dsp:cNvPr id="0" name=""/>
        <dsp:cNvSpPr/>
      </dsp:nvSpPr>
      <dsp:spPr>
        <a:xfrm>
          <a:off x="702973" y="1524445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3: Find the critical path / the longest path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1524445"/>
        <a:ext cx="6764625" cy="608635"/>
      </dsp:txXfrm>
    </dsp:sp>
    <dsp:sp modelId="{E71FA563-B9F6-45A0-8A9B-26A9E70BE9C0}">
      <dsp:nvSpPr>
        <dsp:cNvPr id="0" name=""/>
        <dsp:cNvSpPr/>
      </dsp:nvSpPr>
      <dsp:spPr>
        <a:xfrm>
          <a:off x="0" y="2285239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03121-B054-4289-B1EC-5E2618E1714F}">
      <dsp:nvSpPr>
        <dsp:cNvPr id="0" name=""/>
        <dsp:cNvSpPr/>
      </dsp:nvSpPr>
      <dsp:spPr>
        <a:xfrm>
          <a:off x="184112" y="2422182"/>
          <a:ext cx="334749" cy="334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EB66B-A580-4593-B4DD-2B8E809EB56D}">
      <dsp:nvSpPr>
        <dsp:cNvPr id="0" name=""/>
        <dsp:cNvSpPr/>
      </dsp:nvSpPr>
      <dsp:spPr>
        <a:xfrm>
          <a:off x="702973" y="2285239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4: Format and plot using </a:t>
          </a:r>
          <a:r>
            <a: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Matplotlib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2285239"/>
        <a:ext cx="6764625" cy="608635"/>
      </dsp:txXfrm>
    </dsp:sp>
    <dsp:sp modelId="{4FDD70B2-620E-44F1-A4B5-F8CBAB0803E3}">
      <dsp:nvSpPr>
        <dsp:cNvPr id="0" name=""/>
        <dsp:cNvSpPr/>
      </dsp:nvSpPr>
      <dsp:spPr>
        <a:xfrm>
          <a:off x="0" y="3046033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D8432-C0ED-40ED-8025-8A8FBBF8CA00}">
      <dsp:nvSpPr>
        <dsp:cNvPr id="0" name=""/>
        <dsp:cNvSpPr/>
      </dsp:nvSpPr>
      <dsp:spPr>
        <a:xfrm>
          <a:off x="184112" y="3182976"/>
          <a:ext cx="334749" cy="3347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7E242-CDCE-4EFA-8DE4-88E7556DCBB1}">
      <dsp:nvSpPr>
        <dsp:cNvPr id="0" name=""/>
        <dsp:cNvSpPr/>
      </dsp:nvSpPr>
      <dsp:spPr>
        <a:xfrm>
          <a:off x="702973" y="3046033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5: Generate summarized message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3046033"/>
        <a:ext cx="6764625" cy="608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EB728-6AB7-401B-93CE-47CCDB1110AD}">
      <dsp:nvSpPr>
        <dsp:cNvPr id="0" name=""/>
        <dsp:cNvSpPr/>
      </dsp:nvSpPr>
      <dsp:spPr>
        <a:xfrm>
          <a:off x="493217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55E73-9D2A-4016-8032-37EA4A46D1C8}">
      <dsp:nvSpPr>
        <dsp:cNvPr id="0" name=""/>
        <dsp:cNvSpPr/>
      </dsp:nvSpPr>
      <dsp:spPr>
        <a:xfrm>
          <a:off x="151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Critical </a:t>
          </a: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path</a:t>
          </a: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total duration: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27 days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"/>
          </a:endParaRPr>
        </a:p>
      </dsp:txBody>
      <dsp:txXfrm>
        <a:off x="151" y="1762770"/>
        <a:ext cx="1792968" cy="717187"/>
      </dsp:txXfrm>
    </dsp:sp>
    <dsp:sp modelId="{DC247ED5-163B-492C-9A4C-CDBA93A1F3E8}">
      <dsp:nvSpPr>
        <dsp:cNvPr id="0" name=""/>
        <dsp:cNvSpPr/>
      </dsp:nvSpPr>
      <dsp:spPr>
        <a:xfrm>
          <a:off x="2599955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B9A346-C978-4DFF-8044-61F72682588F}">
      <dsp:nvSpPr>
        <dsp:cNvPr id="0" name=""/>
        <dsp:cNvSpPr/>
      </dsp:nvSpPr>
      <dsp:spPr>
        <a:xfrm>
          <a:off x="2106889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Project completion possible within 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30-day deadline</a:t>
          </a:r>
        </a:p>
      </dsp:txBody>
      <dsp:txXfrm>
        <a:off x="2106889" y="1762770"/>
        <a:ext cx="1792968" cy="717187"/>
      </dsp:txXfrm>
    </dsp:sp>
    <dsp:sp modelId="{061AD154-2844-4A66-B949-5A56E2D47E9B}">
      <dsp:nvSpPr>
        <dsp:cNvPr id="0" name=""/>
        <dsp:cNvSpPr/>
      </dsp:nvSpPr>
      <dsp:spPr>
        <a:xfrm>
          <a:off x="4706694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8CB2C8-3DB0-4E71-9BEC-FD886D39DD07}">
      <dsp:nvSpPr>
        <dsp:cNvPr id="0" name=""/>
        <dsp:cNvSpPr/>
      </dsp:nvSpPr>
      <dsp:spPr>
        <a:xfrm>
          <a:off x="4213627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Non-critical tasks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with scheduling flexibility</a:t>
          </a:r>
        </a:p>
      </dsp:txBody>
      <dsp:txXfrm>
        <a:off x="4213627" y="1762770"/>
        <a:ext cx="1792968" cy="717187"/>
      </dsp:txXfrm>
    </dsp:sp>
    <dsp:sp modelId="{C7C6E047-40AF-48E1-A74F-A5F056284F23}">
      <dsp:nvSpPr>
        <dsp:cNvPr id="0" name=""/>
        <dsp:cNvSpPr/>
      </dsp:nvSpPr>
      <dsp:spPr>
        <a:xfrm>
          <a:off x="6813432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922295-1111-4D49-A0D4-470CAF958393}">
      <dsp:nvSpPr>
        <dsp:cNvPr id="0" name=""/>
        <dsp:cNvSpPr/>
      </dsp:nvSpPr>
      <dsp:spPr>
        <a:xfrm>
          <a:off x="6320366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Inform decisions on resource allocation and task prioritization</a:t>
          </a:r>
        </a:p>
      </dsp:txBody>
      <dsp:txXfrm>
        <a:off x="6320366" y="1762770"/>
        <a:ext cx="1792968" cy="7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21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7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sv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svg"/><Relationship Id="rId9" Type="http://schemas.microsoft.com/office/2007/relationships/diagramDrawing" Target="../diagrams/drawin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port-systems.imperial.ac.uk/tf/60008_21/n2_2_weighted_and_directed_graphs.html" TargetMode="External"/><Relationship Id="rId13" Type="http://schemas.openxmlformats.org/officeDocument/2006/relationships/image" Target="../media/image40.svg"/><Relationship Id="rId3" Type="http://schemas.openxmlformats.org/officeDocument/2006/relationships/image" Target="../media/image7.png"/><Relationship Id="rId7" Type="http://schemas.openxmlformats.org/officeDocument/2006/relationships/hyperlink" Target="https://pm.stackexchange.com/questions/8897/what-is-the-critical-path-when-drawing-an-activity-on-node-network-diagram-tha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ungingdata.com/python/dag-directed-acyclic-graph-networkx/" TargetMode="External"/><Relationship Id="rId11" Type="http://schemas.openxmlformats.org/officeDocument/2006/relationships/hyperlink" Target="https://arencarpenter.medium.com/?source=---two_column_layout_sidebar----------------------------------" TargetMode="External"/><Relationship Id="rId5" Type="http://schemas.openxmlformats.org/officeDocument/2006/relationships/hyperlink" Target="https://hbr.org/1963/09/the-abcs-of-the-critical-path-method" TargetMode="External"/><Relationship Id="rId10" Type="http://schemas.openxmlformats.org/officeDocument/2006/relationships/hyperlink" Target="https://towardsdatascience.com/customizing-networkx-graphs-f80b4e69bedf" TargetMode="External"/><Relationship Id="rId4" Type="http://schemas.openxmlformats.org/officeDocument/2006/relationships/image" Target="../media/image8.svg"/><Relationship Id="rId9" Type="http://schemas.openxmlformats.org/officeDocument/2006/relationships/hyperlink" Target="http://hilite.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48263" y="697424"/>
            <a:ext cx="3753803" cy="1545714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Optimizing </a:t>
            </a:r>
          </a:p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Using Graph Theory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148263" y="2376488"/>
            <a:ext cx="3553778" cy="523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400" b="0" dirty="0">
                <a:solidFill>
                  <a:srgbClr val="FFFFFF"/>
                </a:solidFill>
                <a:latin typeface="+mj-lt"/>
                <a:ea typeface="Noto Sans SC" pitchFamily="34" charset="-122"/>
                <a:cs typeface="Noto Sans SC" pitchFamily="34" charset="-120"/>
              </a:rPr>
              <a:t>CS 5002 Final Project</a:t>
            </a:r>
            <a:endParaRPr lang="en-US" sz="24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5148263" y="3800716"/>
            <a:ext cx="2147888" cy="1038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 Zhuo</a:t>
            </a:r>
            <a:r>
              <a:rPr lang="en-US" sz="12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&amp;</a:t>
            </a: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Zhiwei Zhou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2023.04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  (CPM)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85850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36444" y="1207617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Core Theory to Apply: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Critical Path Method (CPM)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5136443" y="2968220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Incorporating graph theory in project management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136444" y="2117499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critical path and its relation to graph theory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5136443" y="3818941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Finding the longest path 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(the critical path)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Python Based Analysis</a:t>
            </a:r>
          </a:p>
          <a:p>
            <a:pPr algn="l"/>
            <a:endParaRPr lang="en-US" sz="2000" b="1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/>
            <a:r>
              <a:rPr lang="en-US" sz="2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Leveraging Directed Acyclic Graphs Analysis in a Promotional Event</a:t>
            </a:r>
            <a:endParaRPr lang="en-US" sz="201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Python Based Analysis</a:t>
            </a:r>
            <a:endParaRPr lang="en-US" sz="2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298A91B-6356-5063-76AA-E028AF270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76149"/>
              </p:ext>
            </p:extLst>
          </p:nvPr>
        </p:nvGraphicFramePr>
        <p:xfrm>
          <a:off x="762000" y="1085850"/>
          <a:ext cx="7467599" cy="365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0291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Analysis: Interpretation of the Output</a:t>
            </a:r>
            <a:endParaRPr lang="en-US" sz="249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Output and Interpretation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2885A-EA70-F7A7-AA1F-26F78E819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212170"/>
            <a:ext cx="4193615" cy="31717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4502-A143-8DE9-E493-168EA243AFBE}"/>
              </a:ext>
            </a:extLst>
          </p:cNvPr>
          <p:cNvGrpSpPr/>
          <p:nvPr/>
        </p:nvGrpSpPr>
        <p:grpSpPr>
          <a:xfrm>
            <a:off x="4954553" y="930032"/>
            <a:ext cx="3764266" cy="3787233"/>
            <a:chOff x="4954553" y="930032"/>
            <a:chExt cx="3764266" cy="37872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9855E5-3377-C55C-B61B-F66EB95B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83" r="19186"/>
            <a:stretch/>
          </p:blipFill>
          <p:spPr>
            <a:xfrm rot="237786">
              <a:off x="4954553" y="930032"/>
              <a:ext cx="3764266" cy="3787233"/>
            </a:xfrm>
            <a:prstGeom prst="rect">
              <a:avLst/>
            </a:prstGeom>
          </p:spPr>
        </p:pic>
        <p:sp>
          <p:nvSpPr>
            <p:cNvPr id="7" name="Text 1">
              <a:extLst>
                <a:ext uri="{FF2B5EF4-FFF2-40B4-BE49-F238E27FC236}">
                  <a16:creationId xmlns:a16="http://schemas.microsoft.com/office/drawing/2014/main" id="{64A469FE-5AEE-A6DA-5A38-0D8474EE9D4D}"/>
                </a:ext>
              </a:extLst>
            </p:cNvPr>
            <p:cNvSpPr/>
            <p:nvPr/>
          </p:nvSpPr>
          <p:spPr>
            <a:xfrm>
              <a:off x="5547143" y="1623490"/>
              <a:ext cx="2798598" cy="277961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SUMMARY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critical path consists of the following tasks: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1. A: Plan the event (Event Coordinator) (5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2. C: Design promotional materials (Graphic Designer) (8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3. D: Coordinate with suppliers (Purchaser) (5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4. F: Print promotional materials (Printer)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5. H: Distribute promotional materials (Retail Staff) (3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6. J: Execute promotional event (Retail Staff) (2 days)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total duration of the critical path is </a:t>
              </a:r>
              <a:r>
                <a:rPr lang="en-US" sz="800" b="1" dirty="0">
                  <a:solidFill>
                    <a:srgbClr val="FF0000"/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27 days</a:t>
              </a:r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.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REFERENCE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tasks NOT on the critical path are: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B: Select products (Purchaser)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E: Prepare email content (Marketing)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G: Assemble email campaign (Marketing) (3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I: Launch email campaign (Marketing) (1 days)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Output and Interpretation</a:t>
            </a:r>
            <a:endParaRPr lang="en-US" sz="24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FBE482-F587-76B5-67B2-699A1AD34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32645"/>
              </p:ext>
            </p:extLst>
          </p:nvPr>
        </p:nvGraphicFramePr>
        <p:xfrm>
          <a:off x="515257" y="1097643"/>
          <a:ext cx="8113486" cy="316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1022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2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Conclusion: Reflections and Future Directions</a:t>
            </a:r>
            <a:endParaRPr lang="en-US" sz="249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199099"/>
            <a:ext cx="7286625" cy="500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Conclusion: Reflections and Future Directions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800100" y="3124200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 for Project Management and beyond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429000" y="3124200"/>
            <a:ext cx="2286000" cy="452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Things to improve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6057900" y="3124200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Future Development Directions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References</a:t>
            </a:r>
            <a:endParaRPr lang="en-US" sz="38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References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D0939-7F10-51E0-3791-4C6B38ED95A6}"/>
              </a:ext>
            </a:extLst>
          </p:cNvPr>
          <p:cNvSpPr txBox="1">
            <a:spLocks/>
          </p:cNvSpPr>
          <p:nvPr/>
        </p:nvSpPr>
        <p:spPr>
          <a:xfrm>
            <a:off x="762000" y="978156"/>
            <a:ext cx="4977578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The ABCs of the Critical Path Method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from Harvard Business Review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Building DAGs / Directed Acyclic Graphs with Python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from </a:t>
            </a:r>
            <a:r>
              <a:rPr lang="en-US" sz="1100" dirty="0" err="1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MungingData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7"/>
              </a:rPr>
              <a:t>What is the "critical path" when drawing an activity-on-node network diagram that doesn't converge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8"/>
              </a:rPr>
              <a:t>Notebook 2.2- Weighted and directed graphs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9"/>
              </a:rPr>
              <a:t>HiLite.me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to insert code snippet in the word document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10"/>
              </a:rPr>
              <a:t>Customizing NetworkX Graphs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by </a:t>
            </a: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11"/>
              </a:rPr>
              <a:t>Aren Carpenter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100" dirty="0">
              <a:solidFill>
                <a:schemeClr val="tx2"/>
              </a:solidFill>
              <a:latin typeface=""/>
            </a:endParaRPr>
          </a:p>
        </p:txBody>
      </p:sp>
      <p:pic>
        <p:nvPicPr>
          <p:cNvPr id="12" name="Graphic 11" descr="Statistics">
            <a:extLst>
              <a:ext uri="{FF2B5EF4-FFF2-40B4-BE49-F238E27FC236}">
                <a16:creationId xmlns:a16="http://schemas.microsoft.com/office/drawing/2014/main" id="{69DC2084-7142-49C1-D928-7080A450B5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9766" y="1347019"/>
            <a:ext cx="2862234" cy="28622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0038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3867150" y="199548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960" dirty="0"/>
          </a:p>
        </p:txBody>
      </p:sp>
      <p:sp>
        <p:nvSpPr>
          <p:cNvPr id="5" name="Text 3"/>
          <p:cNvSpPr/>
          <p:nvPr/>
        </p:nvSpPr>
        <p:spPr>
          <a:xfrm>
            <a:off x="3867150" y="230028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960" dirty="0"/>
          </a:p>
        </p:txBody>
      </p:sp>
      <p:sp>
        <p:nvSpPr>
          <p:cNvPr id="6" name="Text 4"/>
          <p:cNvSpPr/>
          <p:nvPr/>
        </p:nvSpPr>
        <p:spPr>
          <a:xfrm>
            <a:off x="3867150" y="260508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960" dirty="0"/>
          </a:p>
        </p:txBody>
      </p:sp>
      <p:sp>
        <p:nvSpPr>
          <p:cNvPr id="7" name="Text 5"/>
          <p:cNvSpPr/>
          <p:nvPr/>
        </p:nvSpPr>
        <p:spPr>
          <a:xfrm>
            <a:off x="3867150" y="290988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Theory: Critical Path Method (CPM)</a:t>
            </a:r>
            <a:endParaRPr lang="en-US" sz="960" dirty="0"/>
          </a:p>
        </p:txBody>
      </p:sp>
      <p:sp>
        <p:nvSpPr>
          <p:cNvPr id="8" name="Text 6"/>
          <p:cNvSpPr/>
          <p:nvPr/>
        </p:nvSpPr>
        <p:spPr>
          <a:xfrm>
            <a:off x="3867150" y="3098453"/>
            <a:ext cx="48196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</a:t>
            </a: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ython Based Analysis: Example of a Promotional Event</a:t>
            </a:r>
            <a:endParaRPr lang="en-US" sz="960" dirty="0"/>
          </a:p>
        </p:txBody>
      </p:sp>
      <p:sp>
        <p:nvSpPr>
          <p:cNvPr id="9" name="Text 7"/>
          <p:cNvSpPr/>
          <p:nvPr/>
        </p:nvSpPr>
        <p:spPr>
          <a:xfrm>
            <a:off x="3867150" y="351561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Analysis: Interpretation of the Output</a:t>
            </a:r>
            <a:endParaRPr lang="en-US" sz="960" dirty="0"/>
          </a:p>
        </p:txBody>
      </p:sp>
      <p:sp>
        <p:nvSpPr>
          <p:cNvPr id="10" name="Text 8"/>
          <p:cNvSpPr/>
          <p:nvPr/>
        </p:nvSpPr>
        <p:spPr>
          <a:xfrm>
            <a:off x="3867150" y="3820418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Conclusion: Reflections and Future Directions</a:t>
            </a:r>
            <a:endParaRPr lang="en-US" sz="960" dirty="0"/>
          </a:p>
        </p:txBody>
      </p:sp>
      <p:sp>
        <p:nvSpPr>
          <p:cNvPr id="11" name="Text 9"/>
          <p:cNvSpPr/>
          <p:nvPr/>
        </p:nvSpPr>
        <p:spPr>
          <a:xfrm>
            <a:off x="3867150" y="4125217"/>
            <a:ext cx="44767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40"/>
              </a:lnSpc>
              <a:buSzPct val="100000"/>
              <a:buFont typeface="Wingdings" pitchFamily="2" charset="2"/>
              <a:buChar char="Ø"/>
            </a:pPr>
            <a:r>
              <a:rPr lang="en-US" sz="10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References</a:t>
            </a:r>
            <a:endParaRPr lang="en-US" sz="9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9250" y="1543050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29250" y="2327813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  <p:pic>
        <p:nvPicPr>
          <p:cNvPr id="4" name="Image 1" descr="https://bucket-mindshow.oss-cn-beijing.aliyuncs.com/file/6505347/20230416212228_uvsu.29.30%20PM.png">
            <a:extLst>
              <a:ext uri="{FF2B5EF4-FFF2-40B4-BE49-F238E27FC236}">
                <a16:creationId xmlns:a16="http://schemas.microsoft.com/office/drawing/2014/main" id="{95843616-9A6A-CE7E-5718-259AEBE1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8" y="3837204"/>
            <a:ext cx="1064694" cy="1033463"/>
          </a:xfrm>
          <a:prstGeom prst="rect">
            <a:avLst/>
          </a:prstGeom>
        </p:spPr>
      </p:pic>
      <p:pic>
        <p:nvPicPr>
          <p:cNvPr id="5" name="Image 2" descr="https://bucket-mindshow.oss-cn-beijing.aliyuncs.com/file/6505347/20230416212037_xdvb.29.07%20PM.png">
            <a:extLst>
              <a:ext uri="{FF2B5EF4-FFF2-40B4-BE49-F238E27FC236}">
                <a16:creationId xmlns:a16="http://schemas.microsoft.com/office/drawing/2014/main" id="{F48C246C-C6DE-4F60-2FA9-39EB0FCD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33" y="3837204"/>
            <a:ext cx="1027980" cy="103346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A15D117-52CB-6C2F-6E21-32FAF65D0CEB}"/>
              </a:ext>
            </a:extLst>
          </p:cNvPr>
          <p:cNvSpPr/>
          <p:nvPr/>
        </p:nvSpPr>
        <p:spPr>
          <a:xfrm>
            <a:off x="7483745" y="3260537"/>
            <a:ext cx="1172668" cy="482304"/>
          </a:xfrm>
          <a:prstGeom prst="wedgeRoundRectCallout">
            <a:avLst>
              <a:gd name="adj1" fmla="val -38720"/>
              <a:gd name="adj2" fmla="val 962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Graph Theory</a:t>
            </a:r>
          </a:p>
          <a:p>
            <a:pPr algn="ctr"/>
            <a:r>
              <a:rPr lang="en-US" sz="1050" dirty="0"/>
              <a:t> is so cool ;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377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389924" y="3281363"/>
            <a:ext cx="4786151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b="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/>
              <a:t>Investment Banker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/>
              <a:t>IPO &amp; MA projects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/>
              <a:t>Cross-team and Cross-company Coordination 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endParaRPr lang="en-US" sz="1536" dirty="0"/>
          </a:p>
        </p:txBody>
      </p:sp>
      <p:sp>
        <p:nvSpPr>
          <p:cNvPr id="5" name="Text 2"/>
          <p:cNvSpPr/>
          <p:nvPr/>
        </p:nvSpPr>
        <p:spPr>
          <a:xfrm>
            <a:off x="4000500" y="1037962"/>
            <a:ext cx="4207126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Zhiwei's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Architectural Designer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Design Documents Phasing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Building Permits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Construction Administration</a:t>
            </a:r>
            <a:endParaRPr lang="en-US" sz="1536" dirty="0"/>
          </a:p>
        </p:txBody>
      </p:sp>
      <p:sp>
        <p:nvSpPr>
          <p:cNvPr id="6" name="Text 3"/>
          <p:cNvSpPr/>
          <p:nvPr/>
        </p:nvSpPr>
        <p:spPr>
          <a:xfrm>
            <a:off x="4691063" y="2005013"/>
            <a:ext cx="3690937" cy="114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36" dirty="0"/>
          </a:p>
        </p:txBody>
      </p:sp>
      <p:pic>
        <p:nvPicPr>
          <p:cNvPr id="7" name="Image 1" descr="https://bucket-mindshow.oss-cn-beijing.aliyuncs.com/file/6505347/20230416212228_uvsu.29.30%20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090613"/>
            <a:ext cx="1785938" cy="1733550"/>
          </a:xfrm>
          <a:prstGeom prst="rect">
            <a:avLst/>
          </a:prstGeom>
        </p:spPr>
      </p:pic>
      <p:pic>
        <p:nvPicPr>
          <p:cNvPr id="8" name="Image 2" descr="https://bucket-mindshow.oss-cn-beijing.aliyuncs.com/file/6505347/20230416212037_xdvb.29.07%20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69" y="3271312"/>
            <a:ext cx="1554857" cy="15631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9AEE34-049B-7B06-C953-3627EC2B3C78}"/>
              </a:ext>
            </a:extLst>
          </p:cNvPr>
          <p:cNvCxnSpPr>
            <a:cxnSpLocks/>
          </p:cNvCxnSpPr>
          <p:nvPr/>
        </p:nvCxnSpPr>
        <p:spPr>
          <a:xfrm>
            <a:off x="762000" y="3068665"/>
            <a:ext cx="74456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C866C01-CCFB-728B-7556-E03C061C3297}"/>
              </a:ext>
            </a:extLst>
          </p:cNvPr>
          <p:cNvSpPr/>
          <p:nvPr/>
        </p:nvSpPr>
        <p:spPr>
          <a:xfrm>
            <a:off x="5819613" y="3210512"/>
            <a:ext cx="942795" cy="377334"/>
          </a:xfrm>
          <a:prstGeom prst="wedgeRoundRectCallout">
            <a:avLst>
              <a:gd name="adj1" fmla="val 45203"/>
              <a:gd name="adj2" fmla="val 89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 is $$$$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962FCB2-15C0-E660-EC2B-2227057E6F14}"/>
              </a:ext>
            </a:extLst>
          </p:cNvPr>
          <p:cNvSpPr/>
          <p:nvPr/>
        </p:nvSpPr>
        <p:spPr>
          <a:xfrm>
            <a:off x="2242511" y="913172"/>
            <a:ext cx="1159367" cy="377334"/>
          </a:xfrm>
          <a:prstGeom prst="wedgeRoundRectCallout">
            <a:avLst>
              <a:gd name="adj1" fmla="val -44433"/>
              <a:gd name="adj2" fmla="val 1062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Drawings, lots of drawings…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1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307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647825"/>
            <a:ext cx="6364557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as a common task for both of us in our previous jobs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1395088" y="3932857"/>
            <a:ext cx="6302564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Benefits: Make project Delivery on time, within budget, and with the desired quality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1764505" y="2781300"/>
            <a:ext cx="5610225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Explore the way to promote Project Management by using Discrete Math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377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52395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41033" y="1447682"/>
            <a:ext cx="3461934" cy="818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How can Graph Theory be applied to optimize DAG-type projects, especially those time-sensitive ones, in various industries?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08488" y="3458339"/>
            <a:ext cx="3184407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What is the earliest completion time for the project, and how can it be found?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948798" y="3390471"/>
            <a:ext cx="2885236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Which activities can be delayed, and by how long, without affecting the minimum completion time?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9B68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 (CPM)</a:t>
            </a:r>
            <a:endParaRPr lang="en-US" sz="377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696</Words>
  <Application>Microsoft Macintosh PowerPoint</Application>
  <PresentationFormat>On-screen Show (16:9)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Noto Sans SC</vt:lpstr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Project Management Using Graph Theory</dc:title>
  <dc:subject>CS 5002 Final Project</dc:subject>
  <dc:creator>Qiuying Z, Zhiwei Z</dc:creator>
  <cp:lastModifiedBy>Qiuying Zhuo</cp:lastModifiedBy>
  <cp:revision>10</cp:revision>
  <dcterms:created xsi:type="dcterms:W3CDTF">2023-04-17T04:48:47Z</dcterms:created>
  <dcterms:modified xsi:type="dcterms:W3CDTF">2023-04-17T18:47:06Z</dcterms:modified>
</cp:coreProperties>
</file>