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3CA57-0B68-A643-8F2A-6F1076B44C58}" v="4" dt="2023-04-17T05:40:0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10"/>
  </p:normalViewPr>
  <p:slideViewPr>
    <p:cSldViewPr snapToGrid="0" snapToObjects="1">
      <p:cViewPr varScale="1">
        <p:scale>
          <a:sx n="165" d="100"/>
          <a:sy n="165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1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48263" y="697424"/>
            <a:ext cx="3753803" cy="1545714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Optimizing </a:t>
            </a:r>
          </a:p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Using Graph Theory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148263" y="2376488"/>
            <a:ext cx="3553778" cy="523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400" b="0" dirty="0">
                <a:solidFill>
                  <a:srgbClr val="FFFFFF"/>
                </a:solidFill>
                <a:latin typeface="+mj-lt"/>
                <a:ea typeface="Noto Sans SC" pitchFamily="34" charset="-122"/>
                <a:cs typeface="Noto Sans SC" pitchFamily="34" charset="-120"/>
              </a:rPr>
              <a:t>CS 5002 Final Project</a:t>
            </a:r>
            <a:endParaRPr lang="en-US" sz="24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48263" y="3800716"/>
            <a:ext cx="2147888" cy="1038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 Zhuo</a:t>
            </a:r>
            <a:r>
              <a:rPr lang="en-US" sz="12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&amp;</a:t>
            </a: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Zhiwei Zhou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2023.04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  (CPM)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85850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6444" y="1207617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Core Theory to Apply: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Critical Path Method (CPM)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5136443" y="2968220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Incorporating graph theory in project management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136444" y="2117499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critical path and its relation to graph theory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5136443" y="3818941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Finding the longest path 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(the critical path)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Case Study: </a:t>
            </a:r>
          </a:p>
          <a:p>
            <a:pPr algn="l"/>
            <a:endParaRPr lang="en-US" sz="2000" b="1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/>
            <a:r>
              <a:rPr lang="en-US" sz="2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Leveraging Directed Acyclic Graphs Analysis in a Promotional Event</a:t>
            </a:r>
            <a:endParaRPr lang="en-US" sz="201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6404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61679" y="1902618"/>
            <a:ext cx="2420642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Case Study:</a:t>
            </a:r>
          </a:p>
          <a:p>
            <a:pPr algn="ctr"/>
            <a:endParaRPr lang="en-US" sz="100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Leveraging Directed Acyclic Graphs Analysis in a Promotional Event</a:t>
            </a:r>
            <a:endParaRPr lang="en-US" sz="1100" dirty="0"/>
          </a:p>
        </p:txBody>
      </p:sp>
      <p:sp>
        <p:nvSpPr>
          <p:cNvPr id="4" name="Text 1"/>
          <p:cNvSpPr/>
          <p:nvPr/>
        </p:nvSpPr>
        <p:spPr>
          <a:xfrm>
            <a:off x="973931" y="1187355"/>
            <a:ext cx="2276475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72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 0: Construction of the promotional event scenario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759013" y="2350979"/>
            <a:ext cx="2276475" cy="257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72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 1: Process input data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973931" y="3578532"/>
            <a:ext cx="2276475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72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 2: Represent the graph using </a:t>
            </a: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NetworkX</a:t>
            </a:r>
            <a:endParaRPr lang="en-US" sz="1200" b="1" dirty="0"/>
          </a:p>
        </p:txBody>
      </p:sp>
      <p:sp>
        <p:nvSpPr>
          <p:cNvPr id="7" name="Text 4"/>
          <p:cNvSpPr/>
          <p:nvPr/>
        </p:nvSpPr>
        <p:spPr>
          <a:xfrm>
            <a:off x="6500812" y="1187355"/>
            <a:ext cx="2276475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72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 3: Find the critical path / the longest path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6693089" y="2350979"/>
            <a:ext cx="2276475" cy="257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72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 4: Format and plot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500811" y="3540959"/>
            <a:ext cx="2276475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72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 5: Generate summarized message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Analysis: Interpretation of the Output</a:t>
            </a:r>
            <a:endParaRPr lang="en-US" sz="249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Analysis: Interpretation of the Output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090613"/>
            <a:ext cx="7620000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 &amp;amp; Interpretation</a:t>
            </a:r>
            <a:endParaRPr lang="en-US" sz="153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Conclusion: Reflections and Future Directions</a:t>
            </a:r>
            <a:endParaRPr lang="en-US" sz="249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199099"/>
            <a:ext cx="7286625" cy="500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Conclusion: Reflections and Future Directions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800100" y="3124200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 for Project Management and beyond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429000" y="3124200"/>
            <a:ext cx="2286000" cy="452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Things to improve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6057900" y="3124200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Future Development Directions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References</a:t>
            </a:r>
            <a:endParaRPr lang="en-US" sz="38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References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85973"/>
            <a:ext cx="7620000" cy="334303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1085973"/>
            <a:ext cx="3587291" cy="981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52"/>
              </a:lnSpc>
              <a:buSzPct val="100000"/>
              <a:buChar char="•"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ABCs of the Critical Path Method from Harvard Business Review</a:t>
            </a:r>
            <a:endParaRPr lang="en-US" sz="1319" dirty="0"/>
          </a:p>
        </p:txBody>
      </p:sp>
      <p:sp>
        <p:nvSpPr>
          <p:cNvPr id="6" name="Text 2"/>
          <p:cNvSpPr/>
          <p:nvPr/>
        </p:nvSpPr>
        <p:spPr>
          <a:xfrm>
            <a:off x="762000" y="2245017"/>
            <a:ext cx="3587291" cy="981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52"/>
              </a:lnSpc>
              <a:buSzPct val="100000"/>
              <a:buChar char="•"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Building DAGs / Directed Acyclic Graphs with Python from MungingData</a:t>
            </a:r>
            <a:endParaRPr lang="en-US" sz="1319" dirty="0"/>
          </a:p>
        </p:txBody>
      </p:sp>
      <p:sp>
        <p:nvSpPr>
          <p:cNvPr id="7" name="Text 3"/>
          <p:cNvSpPr/>
          <p:nvPr/>
        </p:nvSpPr>
        <p:spPr>
          <a:xfrm>
            <a:off x="762000" y="3404062"/>
            <a:ext cx="3587291" cy="981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52"/>
              </a:lnSpc>
              <a:buSzPct val="100000"/>
              <a:buChar char="•"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What is the "critical path" when drawing an activity-on-node network diagram that doesn't converge</a:t>
            </a:r>
            <a:endParaRPr lang="en-US" sz="1319" dirty="0"/>
          </a:p>
        </p:txBody>
      </p:sp>
      <p:sp>
        <p:nvSpPr>
          <p:cNvPr id="8" name="Text 4"/>
          <p:cNvSpPr/>
          <p:nvPr/>
        </p:nvSpPr>
        <p:spPr>
          <a:xfrm>
            <a:off x="5091654" y="1085973"/>
            <a:ext cx="3587291" cy="684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52"/>
              </a:lnSpc>
              <a:buSzPct val="100000"/>
              <a:buChar char="•"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Notebook 2.2- Weighted and directed graphs</a:t>
            </a:r>
            <a:endParaRPr lang="en-US" sz="1319" dirty="0"/>
          </a:p>
        </p:txBody>
      </p:sp>
      <p:sp>
        <p:nvSpPr>
          <p:cNvPr id="9" name="Text 5"/>
          <p:cNvSpPr/>
          <p:nvPr/>
        </p:nvSpPr>
        <p:spPr>
          <a:xfrm>
            <a:off x="5091654" y="2245017"/>
            <a:ext cx="3587291" cy="684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52"/>
              </a:lnSpc>
              <a:buSzPct val="100000"/>
              <a:buChar char="•"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HiLite.me to insert code snippet in the word document</a:t>
            </a:r>
            <a:endParaRPr lang="en-US" sz="1319" dirty="0"/>
          </a:p>
        </p:txBody>
      </p:sp>
      <p:sp>
        <p:nvSpPr>
          <p:cNvPr id="10" name="Text 6"/>
          <p:cNvSpPr/>
          <p:nvPr/>
        </p:nvSpPr>
        <p:spPr>
          <a:xfrm>
            <a:off x="5091654" y="3404062"/>
            <a:ext cx="3587291" cy="684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52"/>
              </a:lnSpc>
              <a:buSzPct val="100000"/>
              <a:buChar char="•"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Customizing NetworkX Graphs by Aren Carpenter</a:t>
            </a:r>
            <a:endParaRPr lang="en-US" sz="1319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9250" y="154305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29250" y="2327813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  <p:pic>
        <p:nvPicPr>
          <p:cNvPr id="4" name="Image 1" descr="https://bucket-mindshow.oss-cn-beijing.aliyuncs.com/file/6505347/20230416212228_uvsu.29.30%20PM.png">
            <a:extLst>
              <a:ext uri="{FF2B5EF4-FFF2-40B4-BE49-F238E27FC236}">
                <a16:creationId xmlns:a16="http://schemas.microsoft.com/office/drawing/2014/main" id="{95843616-9A6A-CE7E-5718-259AEBE1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8" y="3837204"/>
            <a:ext cx="1064694" cy="1033463"/>
          </a:xfrm>
          <a:prstGeom prst="rect">
            <a:avLst/>
          </a:prstGeom>
        </p:spPr>
      </p:pic>
      <p:pic>
        <p:nvPicPr>
          <p:cNvPr id="5" name="Image 2" descr="https://bucket-mindshow.oss-cn-beijing.aliyuncs.com/file/6505347/20230416212037_xdvb.29.07%20PM.png">
            <a:extLst>
              <a:ext uri="{FF2B5EF4-FFF2-40B4-BE49-F238E27FC236}">
                <a16:creationId xmlns:a16="http://schemas.microsoft.com/office/drawing/2014/main" id="{F48C246C-C6DE-4F60-2FA9-39EB0FCD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33" y="3837204"/>
            <a:ext cx="1027980" cy="103346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A15D117-52CB-6C2F-6E21-32FAF65D0CEB}"/>
              </a:ext>
            </a:extLst>
          </p:cNvPr>
          <p:cNvSpPr/>
          <p:nvPr/>
        </p:nvSpPr>
        <p:spPr>
          <a:xfrm>
            <a:off x="7483745" y="3260537"/>
            <a:ext cx="1172668" cy="482304"/>
          </a:xfrm>
          <a:prstGeom prst="wedgeRoundRectCallout">
            <a:avLst>
              <a:gd name="adj1" fmla="val -38720"/>
              <a:gd name="adj2" fmla="val 962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Graph Theory</a:t>
            </a:r>
          </a:p>
          <a:p>
            <a:pPr algn="ctr"/>
            <a:r>
              <a:rPr lang="en-US" sz="1050" dirty="0"/>
              <a:t> is so cool ;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0038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3867150" y="19954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960" dirty="0"/>
          </a:p>
        </p:txBody>
      </p:sp>
      <p:sp>
        <p:nvSpPr>
          <p:cNvPr id="5" name="Text 3"/>
          <p:cNvSpPr/>
          <p:nvPr/>
        </p:nvSpPr>
        <p:spPr>
          <a:xfrm>
            <a:off x="3867150" y="23002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960" dirty="0"/>
          </a:p>
        </p:txBody>
      </p:sp>
      <p:sp>
        <p:nvSpPr>
          <p:cNvPr id="6" name="Text 4"/>
          <p:cNvSpPr/>
          <p:nvPr/>
        </p:nvSpPr>
        <p:spPr>
          <a:xfrm>
            <a:off x="3867150" y="26050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960" dirty="0"/>
          </a:p>
        </p:txBody>
      </p:sp>
      <p:sp>
        <p:nvSpPr>
          <p:cNvPr id="7" name="Text 5"/>
          <p:cNvSpPr/>
          <p:nvPr/>
        </p:nvSpPr>
        <p:spPr>
          <a:xfrm>
            <a:off x="3867150" y="29098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Theory: (CPM)</a:t>
            </a:r>
            <a:endParaRPr lang="en-US" sz="960" dirty="0"/>
          </a:p>
        </p:txBody>
      </p:sp>
      <p:sp>
        <p:nvSpPr>
          <p:cNvPr id="8" name="Text 6"/>
          <p:cNvSpPr/>
          <p:nvPr/>
        </p:nvSpPr>
        <p:spPr>
          <a:xfrm>
            <a:off x="3867150" y="3098453"/>
            <a:ext cx="48196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Case Study: Leveraging Directed Acyclic Graphs Analysis in a Promotional Event</a:t>
            </a:r>
            <a:endParaRPr lang="en-US" sz="960" dirty="0"/>
          </a:p>
        </p:txBody>
      </p:sp>
      <p:sp>
        <p:nvSpPr>
          <p:cNvPr id="9" name="Text 7"/>
          <p:cNvSpPr/>
          <p:nvPr/>
        </p:nvSpPr>
        <p:spPr>
          <a:xfrm>
            <a:off x="3867150" y="351561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Analysis: Interpretation of the Output</a:t>
            </a:r>
            <a:endParaRPr lang="en-US" sz="960" dirty="0"/>
          </a:p>
        </p:txBody>
      </p:sp>
      <p:sp>
        <p:nvSpPr>
          <p:cNvPr id="10" name="Text 8"/>
          <p:cNvSpPr/>
          <p:nvPr/>
        </p:nvSpPr>
        <p:spPr>
          <a:xfrm>
            <a:off x="3867150" y="382041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Conclusion: Reflections and Future Directions</a:t>
            </a:r>
            <a:endParaRPr lang="en-US" sz="960" dirty="0"/>
          </a:p>
        </p:txBody>
      </p:sp>
      <p:sp>
        <p:nvSpPr>
          <p:cNvPr id="11" name="Text 9"/>
          <p:cNvSpPr/>
          <p:nvPr/>
        </p:nvSpPr>
        <p:spPr>
          <a:xfrm>
            <a:off x="3867150" y="4125217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References</a:t>
            </a:r>
            <a:endParaRPr lang="en-US" sz="9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377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389924" y="3281363"/>
            <a:ext cx="4786151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b="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/>
              <a:t>Investment Banker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/>
              <a:t>IPO &amp; MA projects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/>
              <a:t>Cross-team and Cross-company Coordination 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endParaRPr lang="en-US" sz="1536" dirty="0"/>
          </a:p>
        </p:txBody>
      </p:sp>
      <p:sp>
        <p:nvSpPr>
          <p:cNvPr id="5" name="Text 2"/>
          <p:cNvSpPr/>
          <p:nvPr/>
        </p:nvSpPr>
        <p:spPr>
          <a:xfrm>
            <a:off x="4000500" y="1037962"/>
            <a:ext cx="4207126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Zhiwei's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Architectural Designer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Design Documents Phasing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Building Permits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Construction Administration</a:t>
            </a:r>
            <a:endParaRPr lang="en-US" sz="1536" dirty="0"/>
          </a:p>
        </p:txBody>
      </p:sp>
      <p:sp>
        <p:nvSpPr>
          <p:cNvPr id="6" name="Text 3"/>
          <p:cNvSpPr/>
          <p:nvPr/>
        </p:nvSpPr>
        <p:spPr>
          <a:xfrm>
            <a:off x="4691063" y="2005013"/>
            <a:ext cx="3690937" cy="114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36" dirty="0"/>
          </a:p>
        </p:txBody>
      </p:sp>
      <p:pic>
        <p:nvPicPr>
          <p:cNvPr id="7" name="Image 1" descr="https://bucket-mindshow.oss-cn-beijing.aliyuncs.com/file/6505347/20230416212228_uvsu.29.30%20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090613"/>
            <a:ext cx="1785938" cy="1733550"/>
          </a:xfrm>
          <a:prstGeom prst="rect">
            <a:avLst/>
          </a:prstGeom>
        </p:spPr>
      </p:pic>
      <p:pic>
        <p:nvPicPr>
          <p:cNvPr id="8" name="Image 2" descr="https://bucket-mindshow.oss-cn-beijing.aliyuncs.com/file/6505347/20230416212037_xdvb.29.07%20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69" y="3271312"/>
            <a:ext cx="1554857" cy="15631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9AEE34-049B-7B06-C953-3627EC2B3C78}"/>
              </a:ext>
            </a:extLst>
          </p:cNvPr>
          <p:cNvCxnSpPr>
            <a:cxnSpLocks/>
          </p:cNvCxnSpPr>
          <p:nvPr/>
        </p:nvCxnSpPr>
        <p:spPr>
          <a:xfrm>
            <a:off x="762000" y="3068665"/>
            <a:ext cx="74456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C866C01-CCFB-728B-7556-E03C061C3297}"/>
              </a:ext>
            </a:extLst>
          </p:cNvPr>
          <p:cNvSpPr/>
          <p:nvPr/>
        </p:nvSpPr>
        <p:spPr>
          <a:xfrm>
            <a:off x="5819613" y="3210512"/>
            <a:ext cx="942795" cy="377334"/>
          </a:xfrm>
          <a:prstGeom prst="wedgeRoundRectCallout">
            <a:avLst>
              <a:gd name="adj1" fmla="val 45203"/>
              <a:gd name="adj2" fmla="val 89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962FCB2-15C0-E660-EC2B-2227057E6F14}"/>
              </a:ext>
            </a:extLst>
          </p:cNvPr>
          <p:cNvSpPr/>
          <p:nvPr/>
        </p:nvSpPr>
        <p:spPr>
          <a:xfrm>
            <a:off x="2242511" y="913172"/>
            <a:ext cx="1159367" cy="377334"/>
          </a:xfrm>
          <a:prstGeom prst="wedgeRoundRectCallout">
            <a:avLst>
              <a:gd name="adj1" fmla="val -44433"/>
              <a:gd name="adj2" fmla="val 1062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Drawings, lots of drawings…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1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307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647825"/>
            <a:ext cx="6364557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as a common task for both of us in our previous jobs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1395088" y="3932857"/>
            <a:ext cx="6302564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Benefits: Make project Delivery on time, within budget, and with the desired quality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1764505" y="2781300"/>
            <a:ext cx="5610225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Explore the way to promote Project Management by using Discrete Math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377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52395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41033" y="1447682"/>
            <a:ext cx="3461934" cy="818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How can Graph Theory be applied to optimize DAG-type projects, especially those time-sensitive ones, in various industries?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08488" y="3458339"/>
            <a:ext cx="3184407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What is the earliest completion time for the project, and how can it be found?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948798" y="3390471"/>
            <a:ext cx="2885236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Which activities can be delayed, and by how long, without affecting the minimum completion time?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 (CPM)</a:t>
            </a:r>
            <a:endParaRPr lang="en-US" sz="377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517</Words>
  <Application>Microsoft Macintosh PowerPoint</Application>
  <PresentationFormat>On-screen Show (16:9)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Noto Sans SC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Project Management Using Graph Theory</dc:title>
  <dc:subject>CS 5002 Final Project</dc:subject>
  <dc:creator>Qiuying Z, Zhiwei Z</dc:creator>
  <cp:lastModifiedBy>Zhiwei Zhou</cp:lastModifiedBy>
  <cp:revision>4</cp:revision>
  <dcterms:created xsi:type="dcterms:W3CDTF">2023-04-17T04:48:47Z</dcterms:created>
  <dcterms:modified xsi:type="dcterms:W3CDTF">2023-04-17T05:42:02Z</dcterms:modified>
</cp:coreProperties>
</file>