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A3BC8-7AB1-4CA4-B48F-7EB5E02028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CDC00A-506F-4722-9405-AB86CC915C41}">
      <dgm:prSet/>
      <dgm:spPr/>
      <dgm:t>
        <a:bodyPr/>
        <a:lstStyle/>
        <a:p>
          <a:r>
            <a:rPr lang="en-US"/>
            <a:t>Interfaces for the Buyer, System Admin, and Agent needed to be created.</a:t>
          </a:r>
        </a:p>
      </dgm:t>
    </dgm:pt>
    <dgm:pt modelId="{A9646BE6-74F2-4780-A2BC-F9A0F80CD7ED}" type="parTrans" cxnId="{8E3F80C8-2ABD-4BDA-89CB-8F58D2E717BA}">
      <dgm:prSet/>
      <dgm:spPr/>
      <dgm:t>
        <a:bodyPr/>
        <a:lstStyle/>
        <a:p>
          <a:endParaRPr lang="en-US"/>
        </a:p>
      </dgm:t>
    </dgm:pt>
    <dgm:pt modelId="{F13BC62F-F831-478B-A37A-2785D4C4B292}" type="sibTrans" cxnId="{8E3F80C8-2ABD-4BDA-89CB-8F58D2E717BA}">
      <dgm:prSet/>
      <dgm:spPr/>
      <dgm:t>
        <a:bodyPr/>
        <a:lstStyle/>
        <a:p>
          <a:endParaRPr lang="en-US"/>
        </a:p>
      </dgm:t>
    </dgm:pt>
    <dgm:pt modelId="{4BC2809F-6126-41F6-BDA0-37675E323F17}">
      <dgm:prSet/>
      <dgm:spPr/>
      <dgm:t>
        <a:bodyPr/>
        <a:lstStyle/>
        <a:p>
          <a:r>
            <a:rPr lang="en-US"/>
            <a:t>The Buyer can search for properties through their interface.</a:t>
          </a:r>
        </a:p>
      </dgm:t>
    </dgm:pt>
    <dgm:pt modelId="{5521892A-D57F-4292-A47C-14C88AEC0018}" type="parTrans" cxnId="{6E0686CC-4766-4066-9EEA-E426EBBD06FF}">
      <dgm:prSet/>
      <dgm:spPr/>
      <dgm:t>
        <a:bodyPr/>
        <a:lstStyle/>
        <a:p>
          <a:endParaRPr lang="en-US"/>
        </a:p>
      </dgm:t>
    </dgm:pt>
    <dgm:pt modelId="{5EF36224-1685-429E-BF0F-BC5B162E7A35}" type="sibTrans" cxnId="{6E0686CC-4766-4066-9EEA-E426EBBD06FF}">
      <dgm:prSet/>
      <dgm:spPr/>
      <dgm:t>
        <a:bodyPr/>
        <a:lstStyle/>
        <a:p>
          <a:endParaRPr lang="en-US"/>
        </a:p>
      </dgm:t>
    </dgm:pt>
    <dgm:pt modelId="{208127FE-2290-42E3-A8E3-569D58097030}">
      <dgm:prSet/>
      <dgm:spPr/>
      <dgm:t>
        <a:bodyPr/>
        <a:lstStyle/>
        <a:p>
          <a:r>
            <a:rPr lang="en-US"/>
            <a:t>The System admin should be able to do anything to the database</a:t>
          </a:r>
        </a:p>
      </dgm:t>
    </dgm:pt>
    <dgm:pt modelId="{68B4F30A-83D3-41B3-B794-70A53FF09DAB}" type="parTrans" cxnId="{A5540949-256A-46DF-AC4E-47708CDFFDC7}">
      <dgm:prSet/>
      <dgm:spPr/>
      <dgm:t>
        <a:bodyPr/>
        <a:lstStyle/>
        <a:p>
          <a:endParaRPr lang="en-US"/>
        </a:p>
      </dgm:t>
    </dgm:pt>
    <dgm:pt modelId="{7FA4E250-520D-41A8-B04F-9BD01D760DDA}" type="sibTrans" cxnId="{A5540949-256A-46DF-AC4E-47708CDFFDC7}">
      <dgm:prSet/>
      <dgm:spPr/>
      <dgm:t>
        <a:bodyPr/>
        <a:lstStyle/>
        <a:p>
          <a:endParaRPr lang="en-US"/>
        </a:p>
      </dgm:t>
    </dgm:pt>
    <dgm:pt modelId="{5E572AEC-7D7B-472D-8330-77FE2092E0AE}">
      <dgm:prSet/>
      <dgm:spPr/>
      <dgm:t>
        <a:bodyPr/>
        <a:lstStyle/>
        <a:p>
          <a:r>
            <a:rPr lang="en-US"/>
            <a:t>Agents can register new properties, change a listings details, and search for properties.</a:t>
          </a:r>
        </a:p>
      </dgm:t>
    </dgm:pt>
    <dgm:pt modelId="{0B7657ED-E001-47F8-BA5A-2BC1CE1100D0}" type="parTrans" cxnId="{19140345-9D69-4281-A411-14BEFA037CBD}">
      <dgm:prSet/>
      <dgm:spPr/>
      <dgm:t>
        <a:bodyPr/>
        <a:lstStyle/>
        <a:p>
          <a:endParaRPr lang="en-US"/>
        </a:p>
      </dgm:t>
    </dgm:pt>
    <dgm:pt modelId="{B7EE5CAB-292E-4ED6-9910-6DB3C84D8438}" type="sibTrans" cxnId="{19140345-9D69-4281-A411-14BEFA037CBD}">
      <dgm:prSet/>
      <dgm:spPr/>
      <dgm:t>
        <a:bodyPr/>
        <a:lstStyle/>
        <a:p>
          <a:endParaRPr lang="en-US"/>
        </a:p>
      </dgm:t>
    </dgm:pt>
    <dgm:pt modelId="{377151F7-651D-48BB-97F6-39F2087314F7}" type="pres">
      <dgm:prSet presAssocID="{357A3BC8-7AB1-4CA4-B48F-7EB5E020280C}" presName="linear" presStyleCnt="0">
        <dgm:presLayoutVars>
          <dgm:animLvl val="lvl"/>
          <dgm:resizeHandles val="exact"/>
        </dgm:presLayoutVars>
      </dgm:prSet>
      <dgm:spPr/>
    </dgm:pt>
    <dgm:pt modelId="{E882294B-A60F-4D1A-BA16-5C44B8710A4D}" type="pres">
      <dgm:prSet presAssocID="{BDCDC00A-506F-4722-9405-AB86CC915C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CC7C39-3790-4B29-A3CC-414F830E8BEE}" type="pres">
      <dgm:prSet presAssocID="{F13BC62F-F831-478B-A37A-2785D4C4B292}" presName="spacer" presStyleCnt="0"/>
      <dgm:spPr/>
    </dgm:pt>
    <dgm:pt modelId="{4EE311D5-8D11-482B-B5D3-00FB332BEC79}" type="pres">
      <dgm:prSet presAssocID="{4BC2809F-6126-41F6-BDA0-37675E323F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E0436C-FC4C-43AD-A874-EC7002E6387C}" type="pres">
      <dgm:prSet presAssocID="{5EF36224-1685-429E-BF0F-BC5B162E7A35}" presName="spacer" presStyleCnt="0"/>
      <dgm:spPr/>
    </dgm:pt>
    <dgm:pt modelId="{FF9AC256-1D20-4A4D-8482-24496A438CF6}" type="pres">
      <dgm:prSet presAssocID="{208127FE-2290-42E3-A8E3-569D580970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704D32-E335-455E-9C3B-4C2AB5CB9DF0}" type="pres">
      <dgm:prSet presAssocID="{7FA4E250-520D-41A8-B04F-9BD01D760DDA}" presName="spacer" presStyleCnt="0"/>
      <dgm:spPr/>
    </dgm:pt>
    <dgm:pt modelId="{4B3B3FBA-A95D-485C-B355-762C76ECE4BA}" type="pres">
      <dgm:prSet presAssocID="{5E572AEC-7D7B-472D-8330-77FE2092E0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EEBDA18-5DD2-47C3-92DE-5B31E76BC2C1}" type="presOf" srcId="{357A3BC8-7AB1-4CA4-B48F-7EB5E020280C}" destId="{377151F7-651D-48BB-97F6-39F2087314F7}" srcOrd="0" destOrd="0" presId="urn:microsoft.com/office/officeart/2005/8/layout/vList2"/>
    <dgm:cxn modelId="{82B52619-1B9D-441E-9BE7-06CF07CA6A9D}" type="presOf" srcId="{208127FE-2290-42E3-A8E3-569D58097030}" destId="{FF9AC256-1D20-4A4D-8482-24496A438CF6}" srcOrd="0" destOrd="0" presId="urn:microsoft.com/office/officeart/2005/8/layout/vList2"/>
    <dgm:cxn modelId="{27E7CD3D-582F-406F-AF9E-F769D79BD558}" type="presOf" srcId="{4BC2809F-6126-41F6-BDA0-37675E323F17}" destId="{4EE311D5-8D11-482B-B5D3-00FB332BEC79}" srcOrd="0" destOrd="0" presId="urn:microsoft.com/office/officeart/2005/8/layout/vList2"/>
    <dgm:cxn modelId="{19140345-9D69-4281-A411-14BEFA037CBD}" srcId="{357A3BC8-7AB1-4CA4-B48F-7EB5E020280C}" destId="{5E572AEC-7D7B-472D-8330-77FE2092E0AE}" srcOrd="3" destOrd="0" parTransId="{0B7657ED-E001-47F8-BA5A-2BC1CE1100D0}" sibTransId="{B7EE5CAB-292E-4ED6-9910-6DB3C84D8438}"/>
    <dgm:cxn modelId="{A5540949-256A-46DF-AC4E-47708CDFFDC7}" srcId="{357A3BC8-7AB1-4CA4-B48F-7EB5E020280C}" destId="{208127FE-2290-42E3-A8E3-569D58097030}" srcOrd="2" destOrd="0" parTransId="{68B4F30A-83D3-41B3-B794-70A53FF09DAB}" sibTransId="{7FA4E250-520D-41A8-B04F-9BD01D760DDA}"/>
    <dgm:cxn modelId="{45E0BD72-9198-4566-9DA9-F9F068A6263D}" type="presOf" srcId="{5E572AEC-7D7B-472D-8330-77FE2092E0AE}" destId="{4B3B3FBA-A95D-485C-B355-762C76ECE4BA}" srcOrd="0" destOrd="0" presId="urn:microsoft.com/office/officeart/2005/8/layout/vList2"/>
    <dgm:cxn modelId="{8E3F80C8-2ABD-4BDA-89CB-8F58D2E717BA}" srcId="{357A3BC8-7AB1-4CA4-B48F-7EB5E020280C}" destId="{BDCDC00A-506F-4722-9405-AB86CC915C41}" srcOrd="0" destOrd="0" parTransId="{A9646BE6-74F2-4780-A2BC-F9A0F80CD7ED}" sibTransId="{F13BC62F-F831-478B-A37A-2785D4C4B292}"/>
    <dgm:cxn modelId="{2D1050CB-5EA0-4E26-A23B-245B109E39AD}" type="presOf" srcId="{BDCDC00A-506F-4722-9405-AB86CC915C41}" destId="{E882294B-A60F-4D1A-BA16-5C44B8710A4D}" srcOrd="0" destOrd="0" presId="urn:microsoft.com/office/officeart/2005/8/layout/vList2"/>
    <dgm:cxn modelId="{6E0686CC-4766-4066-9EEA-E426EBBD06FF}" srcId="{357A3BC8-7AB1-4CA4-B48F-7EB5E020280C}" destId="{4BC2809F-6126-41F6-BDA0-37675E323F17}" srcOrd="1" destOrd="0" parTransId="{5521892A-D57F-4292-A47C-14C88AEC0018}" sibTransId="{5EF36224-1685-429E-BF0F-BC5B162E7A35}"/>
    <dgm:cxn modelId="{5C9B4828-49E6-4ECB-92F7-81389ADDA43F}" type="presParOf" srcId="{377151F7-651D-48BB-97F6-39F2087314F7}" destId="{E882294B-A60F-4D1A-BA16-5C44B8710A4D}" srcOrd="0" destOrd="0" presId="urn:microsoft.com/office/officeart/2005/8/layout/vList2"/>
    <dgm:cxn modelId="{A60AB37C-47A9-4A95-ADA4-470D740B9ABA}" type="presParOf" srcId="{377151F7-651D-48BB-97F6-39F2087314F7}" destId="{92CC7C39-3790-4B29-A3CC-414F830E8BEE}" srcOrd="1" destOrd="0" presId="urn:microsoft.com/office/officeart/2005/8/layout/vList2"/>
    <dgm:cxn modelId="{0A87844C-34B8-42ED-8DEA-2DA9C8F37576}" type="presParOf" srcId="{377151F7-651D-48BB-97F6-39F2087314F7}" destId="{4EE311D5-8D11-482B-B5D3-00FB332BEC79}" srcOrd="2" destOrd="0" presId="urn:microsoft.com/office/officeart/2005/8/layout/vList2"/>
    <dgm:cxn modelId="{B891D181-19E0-48BA-A505-D59A53823280}" type="presParOf" srcId="{377151F7-651D-48BB-97F6-39F2087314F7}" destId="{1EE0436C-FC4C-43AD-A874-EC7002E6387C}" srcOrd="3" destOrd="0" presId="urn:microsoft.com/office/officeart/2005/8/layout/vList2"/>
    <dgm:cxn modelId="{92DAE46B-0755-4654-9C69-527F539A054E}" type="presParOf" srcId="{377151F7-651D-48BB-97F6-39F2087314F7}" destId="{FF9AC256-1D20-4A4D-8482-24496A438CF6}" srcOrd="4" destOrd="0" presId="urn:microsoft.com/office/officeart/2005/8/layout/vList2"/>
    <dgm:cxn modelId="{723454FD-AECB-4B79-8E47-4EDCDC7946D4}" type="presParOf" srcId="{377151F7-651D-48BB-97F6-39F2087314F7}" destId="{FF704D32-E335-455E-9C3B-4C2AB5CB9DF0}" srcOrd="5" destOrd="0" presId="urn:microsoft.com/office/officeart/2005/8/layout/vList2"/>
    <dgm:cxn modelId="{6E6709DF-3923-4A27-92FE-099C49DBF1EA}" type="presParOf" srcId="{377151F7-651D-48BB-97F6-39F2087314F7}" destId="{4B3B3FBA-A95D-485C-B355-762C76ECE4B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2294B-A60F-4D1A-BA16-5C44B8710A4D}">
      <dsp:nvSpPr>
        <dsp:cNvPr id="0" name=""/>
        <dsp:cNvSpPr/>
      </dsp:nvSpPr>
      <dsp:spPr>
        <a:xfrm>
          <a:off x="0" y="644075"/>
          <a:ext cx="6797675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Interfaces for the Buyer, System Admin, and Agent needed to be created.</a:t>
          </a:r>
        </a:p>
      </dsp:txBody>
      <dsp:txXfrm>
        <a:off x="50489" y="694564"/>
        <a:ext cx="6696697" cy="933302"/>
      </dsp:txXfrm>
    </dsp:sp>
    <dsp:sp modelId="{4EE311D5-8D11-482B-B5D3-00FB332BEC79}">
      <dsp:nvSpPr>
        <dsp:cNvPr id="0" name=""/>
        <dsp:cNvSpPr/>
      </dsp:nvSpPr>
      <dsp:spPr>
        <a:xfrm>
          <a:off x="0" y="1753236"/>
          <a:ext cx="6797675" cy="1034280"/>
        </a:xfrm>
        <a:prstGeom prst="roundRect">
          <a:avLst/>
        </a:prstGeom>
        <a:solidFill>
          <a:schemeClr val="accent2">
            <a:hueOff val="-491609"/>
            <a:satOff val="-2724"/>
            <a:lumOff val="8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Buyer can search for properties through their interface.</a:t>
          </a:r>
        </a:p>
      </dsp:txBody>
      <dsp:txXfrm>
        <a:off x="50489" y="1803725"/>
        <a:ext cx="6696697" cy="933302"/>
      </dsp:txXfrm>
    </dsp:sp>
    <dsp:sp modelId="{FF9AC256-1D20-4A4D-8482-24496A438CF6}">
      <dsp:nvSpPr>
        <dsp:cNvPr id="0" name=""/>
        <dsp:cNvSpPr/>
      </dsp:nvSpPr>
      <dsp:spPr>
        <a:xfrm>
          <a:off x="0" y="2862396"/>
          <a:ext cx="6797675" cy="1034280"/>
        </a:xfrm>
        <a:prstGeom prst="roundRect">
          <a:avLst/>
        </a:prstGeom>
        <a:solidFill>
          <a:schemeClr val="accent2">
            <a:hueOff val="-983218"/>
            <a:satOff val="-5448"/>
            <a:lumOff val="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System admin should be able to do anything to the database</a:t>
          </a:r>
        </a:p>
      </dsp:txBody>
      <dsp:txXfrm>
        <a:off x="50489" y="2912885"/>
        <a:ext cx="6696697" cy="933302"/>
      </dsp:txXfrm>
    </dsp:sp>
    <dsp:sp modelId="{4B3B3FBA-A95D-485C-B355-762C76ECE4BA}">
      <dsp:nvSpPr>
        <dsp:cNvPr id="0" name=""/>
        <dsp:cNvSpPr/>
      </dsp:nvSpPr>
      <dsp:spPr>
        <a:xfrm>
          <a:off x="0" y="3971556"/>
          <a:ext cx="6797675" cy="1034280"/>
        </a:xfrm>
        <a:prstGeom prst="roundRect">
          <a:avLst/>
        </a:prstGeom>
        <a:solidFill>
          <a:schemeClr val="accent2">
            <a:hueOff val="-1474828"/>
            <a:satOff val="-8172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Agents can register new properties, change a listings details, and search for properties.</a:t>
          </a:r>
        </a:p>
      </dsp:txBody>
      <dsp:txXfrm>
        <a:off x="50489" y="4022045"/>
        <a:ext cx="6696697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5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6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7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2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0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7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3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4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C4389-7538-4952-9594-2F228741C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CSC 450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Real Estate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EB953-9EBA-46E0-9FEA-CF16F72A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JacksON</a:t>
            </a:r>
            <a:r>
              <a:rPr lang="en-US" sz="1800" dirty="0">
                <a:solidFill>
                  <a:srgbClr val="FFFFFF"/>
                </a:solidFill>
              </a:rPr>
              <a:t> OLDHAM, Zackary Sprague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91CD20C-836A-4113-A40C-97B35FB8B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6" r="-1" b="19866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DCC2-DFF9-44BC-9C62-7092ECE5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4B349B-2141-486E-99DD-8E4873B6E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933575"/>
            <a:ext cx="10306050" cy="3935413"/>
          </a:xfrm>
        </p:spPr>
      </p:pic>
    </p:spTree>
    <p:extLst>
      <p:ext uri="{BB962C8B-B14F-4D97-AF65-F5344CB8AC3E}">
        <p14:creationId xmlns:p14="http://schemas.microsoft.com/office/powerpoint/2010/main" val="61235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F31C9-EF9A-44AB-8600-C98D7F30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Queries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F34F-40B6-426D-BA32-0BD273DD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1. Find addresses of houses for sale in Campbell County with 4 or more bedrooms and no swimming pool. </a:t>
            </a:r>
          </a:p>
          <a:p>
            <a:pPr>
              <a:lnSpc>
                <a:spcPct val="110000"/>
              </a:lnSpc>
            </a:pPr>
            <a:r>
              <a:rPr lang="en-US" sz="1700"/>
              <a:t>2. Show sales trends for various types of properties (condo, single-family house etc.) over the past 3 years, by year, city and buyer income range. </a:t>
            </a:r>
          </a:p>
          <a:p>
            <a:pPr>
              <a:lnSpc>
                <a:spcPct val="110000"/>
              </a:lnSpc>
            </a:pPr>
            <a:r>
              <a:rPr lang="en-US" sz="1700"/>
              <a:t>3. For each agent, compute the average selling price of properties they sold in 2019, and the average time the property was on the market. </a:t>
            </a:r>
          </a:p>
          <a:p>
            <a:pPr>
              <a:lnSpc>
                <a:spcPct val="110000"/>
              </a:lnSpc>
            </a:pPr>
            <a:r>
              <a:rPr lang="en-US" sz="1700"/>
              <a:t>4. Find the name of the agent(s) who transactioned (as buyer or seller representatives) the most property in the year 2019 by total $ value. </a:t>
            </a:r>
          </a:p>
          <a:p>
            <a:pPr>
              <a:lnSpc>
                <a:spcPct val="110000"/>
              </a:lnSpc>
            </a:pPr>
            <a:r>
              <a:rPr lang="en-US" sz="1700"/>
              <a:t>5. Find the top office(s) by unit sales in the past year. </a:t>
            </a:r>
          </a:p>
          <a:p>
            <a:pPr>
              <a:lnSpc>
                <a:spcPct val="110000"/>
              </a:lnSpc>
            </a:pPr>
            <a:r>
              <a:rPr lang="en-US" sz="1700"/>
              <a:t>6. In what month(s) do condos sell best? </a:t>
            </a:r>
          </a:p>
          <a:p>
            <a:pPr>
              <a:lnSpc>
                <a:spcPct val="110000"/>
              </a:lnSpc>
            </a:pPr>
            <a:r>
              <a:rPr lang="en-US" sz="1700"/>
              <a:t>7. Find the unsold property(ies) that has been on the market for the longest time. 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91537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7EF82-1058-486A-AA23-8602F33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Interfaces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E01E76-36AE-464D-B17B-460183CC7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50682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331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4412B"/>
      </a:dk2>
      <a:lt2>
        <a:srgbClr val="EBE7E6"/>
      </a:lt2>
      <a:accent1>
        <a:srgbClr val="36AFB9"/>
      </a:accent1>
      <a:accent2>
        <a:srgbClr val="29B584"/>
      </a:accent2>
      <a:accent3>
        <a:srgbClr val="35B654"/>
      </a:accent3>
      <a:accent4>
        <a:srgbClr val="42B629"/>
      </a:accent4>
      <a:accent5>
        <a:srgbClr val="7CAF33"/>
      </a:accent5>
      <a:accent6>
        <a:srgbClr val="A8A726"/>
      </a:accent6>
      <a:hlink>
        <a:srgbClr val="CA6861"/>
      </a:hlink>
      <a:folHlink>
        <a:srgbClr val="848484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Nova</vt:lpstr>
      <vt:lpstr>Arial Nova Light</vt:lpstr>
      <vt:lpstr>Calibri</vt:lpstr>
      <vt:lpstr>RetrospectVTI</vt:lpstr>
      <vt:lpstr>CSC 450 Real Estate Project</vt:lpstr>
      <vt:lpstr>ER DIAGRAM</vt:lpstr>
      <vt:lpstr>Queries Needed</vt:lpstr>
      <vt:lpstr>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450 Real Estate Project</dc:title>
  <dc:creator>Jackson Oldham</dc:creator>
  <cp:lastModifiedBy>Jackson Oldham</cp:lastModifiedBy>
  <cp:revision>1</cp:revision>
  <dcterms:created xsi:type="dcterms:W3CDTF">2019-12-04T00:47:26Z</dcterms:created>
  <dcterms:modified xsi:type="dcterms:W3CDTF">2019-12-04T00:50:25Z</dcterms:modified>
</cp:coreProperties>
</file>