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85" r:id="rId4"/>
  </p:sldMasterIdLst>
  <p:notesMasterIdLst>
    <p:notesMasterId r:id="rId32"/>
  </p:notesMasterIdLst>
  <p:handoutMasterIdLst>
    <p:handoutMasterId r:id="rId33"/>
  </p:handoutMasterIdLst>
  <p:sldIdLst>
    <p:sldId id="534" r:id="rId5"/>
    <p:sldId id="536" r:id="rId6"/>
    <p:sldId id="570" r:id="rId7"/>
    <p:sldId id="537" r:id="rId8"/>
    <p:sldId id="538" r:id="rId9"/>
    <p:sldId id="539" r:id="rId10"/>
    <p:sldId id="544" r:id="rId11"/>
    <p:sldId id="545" r:id="rId12"/>
    <p:sldId id="571" r:id="rId13"/>
    <p:sldId id="572" r:id="rId14"/>
    <p:sldId id="547" r:id="rId15"/>
    <p:sldId id="576" r:id="rId16"/>
    <p:sldId id="577" r:id="rId17"/>
    <p:sldId id="578" r:id="rId18"/>
    <p:sldId id="584" r:id="rId19"/>
    <p:sldId id="579" r:id="rId20"/>
    <p:sldId id="580" r:id="rId21"/>
    <p:sldId id="581" r:id="rId22"/>
    <p:sldId id="585" r:id="rId23"/>
    <p:sldId id="586" r:id="rId24"/>
    <p:sldId id="587" r:id="rId25"/>
    <p:sldId id="589" r:id="rId26"/>
    <p:sldId id="590" r:id="rId27"/>
    <p:sldId id="591" r:id="rId28"/>
    <p:sldId id="588" r:id="rId29"/>
    <p:sldId id="559" r:id="rId30"/>
    <p:sldId id="264" r:id="rId31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22" Type="http://schemas.openxmlformats.org/officeDocument/2006/relationships/image" Target="../media/image4.png"/><Relationship Id="rId21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事件监听（绑定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环境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环境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事件类型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81190" y="1858236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鼠标事件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79750" y="1858236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焦点事件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78310" y="1855711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键盘事件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4697" y="3773291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33257" y="3773291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表单获得光标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1817" y="3770766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950595" y="4562475"/>
            <a:ext cx="2701925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click</a:t>
            </a:r>
            <a:r>
              <a:rPr lang="zh-CN" altLang="en-US"/>
              <a:t>鼠标点击</a:t>
            </a:r>
            <a:endParaRPr lang="en-US" altLang="zh-CN"/>
          </a:p>
          <a:p>
            <a:pPr algn="just">
              <a:lnSpc>
                <a:spcPct val="150000"/>
              </a:lnSpc>
            </a:pPr>
            <a:r>
              <a:rPr lang="en-US" altLang="zh-CN"/>
              <a:t>mouseenter</a:t>
            </a:r>
            <a:r>
              <a:rPr lang="zh-CN" altLang="en-US"/>
              <a:t>鼠标经过</a:t>
            </a:r>
            <a:r>
              <a:rPr lang="en-US" altLang="zh-CN"/>
              <a:t>mouseleave</a:t>
            </a:r>
            <a:r>
              <a:rPr lang="zh-CN" altLang="en-US"/>
              <a:t>鼠标离开</a:t>
            </a:r>
            <a:endParaRPr lang="zh-CN" altLang="en-US"/>
          </a:p>
        </p:txBody>
      </p:sp>
      <p:sp>
        <p:nvSpPr>
          <p:cNvPr id="13" name="TextBox 17"/>
          <p:cNvSpPr txBox="1"/>
          <p:nvPr/>
        </p:nvSpPr>
        <p:spPr>
          <a:xfrm>
            <a:off x="4257040" y="4490085"/>
            <a:ext cx="206756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focus</a:t>
            </a:r>
            <a:r>
              <a:rPr lang="zh-CN" altLang="en-US"/>
              <a:t>获得焦点</a:t>
            </a:r>
            <a:endParaRPr lang="en-US" altLang="zh-CN"/>
          </a:p>
          <a:p>
            <a:pPr algn="just">
              <a:lnSpc>
                <a:spcPct val="150000"/>
              </a:lnSpc>
            </a:pPr>
            <a:r>
              <a:rPr lang="en-US" altLang="zh-CN"/>
              <a:t>blur</a:t>
            </a:r>
            <a:r>
              <a:rPr lang="zh-CN" altLang="en-US"/>
              <a:t>失去焦点</a:t>
            </a:r>
            <a:endParaRPr lang="zh-CN" altLang="en-US"/>
          </a:p>
        </p:txBody>
      </p:sp>
      <p:sp>
        <p:nvSpPr>
          <p:cNvPr id="14" name="TextBox 18"/>
          <p:cNvSpPr txBox="1"/>
          <p:nvPr/>
        </p:nvSpPr>
        <p:spPr>
          <a:xfrm>
            <a:off x="6929120" y="4562475"/>
            <a:ext cx="2893695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Keydown</a:t>
            </a:r>
            <a:r>
              <a:rPr lang="zh-CN" altLang="en-US"/>
              <a:t>键盘按下触发</a:t>
            </a: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en-US" altLang="zh-CN"/>
              <a:t>Keyup</a:t>
            </a:r>
            <a:r>
              <a:rPr lang="zh-CN" altLang="en-US"/>
              <a:t>键盘抬起触发</a:t>
            </a: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en-US" altLang="zh-CN"/>
              <a:t>keyup</a:t>
            </a:r>
            <a:r>
              <a:rPr lang="zh-CN" altLang="en-US"/>
              <a:t>用的多点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808896" y="1855711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文本事件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62403" y="3770766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表单输入触发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25660" y="4562475"/>
            <a:ext cx="2553335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input</a:t>
            </a:r>
            <a:r>
              <a:rPr lang="zh-CN" altLang="en-US"/>
              <a:t>用户输入事件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获取事件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事件对象常用属性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3.1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目标：能说出什么是事件</a:t>
            </a:r>
            <a:r>
              <a:rPr lang="zh-CN" altLang="en-US" sz="18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8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也是个对象，这个对象里有事件触发时的相关信息，既然是对象也有属性和方法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例如：鼠标点击事件中，事件对象就存了鼠标点在哪个位置等信息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可以判断用户按下哪个键，比如按下回车键可以发布新闻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可以判断鼠标点击了哪个元素，从而做相应的操作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98" y="1295585"/>
            <a:ext cx="5468916" cy="1031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03" y="4537373"/>
            <a:ext cx="7637253" cy="2018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3.1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语法：如何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在事件绑定的回调函数的第一个参数就是事件对象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一般命名为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434" y="3198759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/>
          <p:cNvCxnSpPr/>
          <p:nvPr/>
        </p:nvCxnSpPr>
        <p:spPr>
          <a:xfrm flipH="1">
            <a:off x="7011378" y="3116874"/>
            <a:ext cx="1916722" cy="4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8928100" y="2833668"/>
            <a:ext cx="1397977" cy="494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事件对象是什么？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也是个对象，这个对象里有事件触发时的相关信息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事件对象在哪里？</a:t>
            </a:r>
            <a:endParaRPr lang="en-US" altLang="zh-CN" dirty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在事件绑定的回调函数的第一个参数就是事件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8137" y="4326467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获取事件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事件对象常用属性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3.2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目标：能够使用常见事件对象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常用属性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获取当前的事件类型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clientX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clientY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获取光标相对于浏览器可见窗口左上角的位置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offsetX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offsetY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获取光标相对于当前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元素左上角的位置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用户按下的键盘键的值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现在不提倡使用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事件监听（绑定）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拓展阅读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事件监听版本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47640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环境</a:t>
            </a:r>
            <a:r>
              <a:rPr lang="zh-CN" altLang="en-US" dirty="0">
                <a:solidFill>
                  <a:srgbClr val="AD2B26"/>
                </a:solidFill>
              </a:rPr>
              <a:t>对象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环境对象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目标：能够分析判断函数运行在不同环境中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所指代的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环境对象：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的是函数内部特殊的</a:t>
            </a:r>
            <a:r>
              <a:rPr lang="zh-CN" altLang="en-US" b="1" dirty="0">
                <a:solidFill>
                  <a:srgbClr val="C00000"/>
                </a:solidFill>
              </a:rPr>
              <a:t>变量 </a:t>
            </a:r>
            <a:r>
              <a:rPr lang="en-US" altLang="zh-CN" b="1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，它代表着当前函数运行时所处的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弄清楚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的指向，可以让我们代码更简洁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函数的调用方式不同，</a:t>
            </a:r>
            <a:r>
              <a:rPr lang="en-US" altLang="zh-CN" dirty="0"/>
              <a:t>this </a:t>
            </a:r>
            <a:r>
              <a:rPr lang="zh-CN" altLang="en-US" dirty="0"/>
              <a:t>指代的对象也不同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谁调用， </a:t>
            </a:r>
            <a:r>
              <a:rPr lang="en-US" altLang="zh-CN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rgbClr val="C00000"/>
                </a:solidFill>
              </a:rPr>
              <a:t>就是谁</a:t>
            </a:r>
            <a:r>
              <a:rPr lang="en-US" altLang="zh-CN" dirty="0">
                <a:solidFill>
                  <a:srgbClr val="C00000"/>
                </a:solidFill>
              </a:rPr>
              <a:t>】 </a:t>
            </a:r>
            <a:r>
              <a:rPr lang="zh-CN" altLang="en-US" dirty="0"/>
              <a:t>是判断 </a:t>
            </a:r>
            <a:r>
              <a:rPr lang="en-US" altLang="zh-CN" dirty="0"/>
              <a:t>this </a:t>
            </a:r>
            <a:r>
              <a:rPr lang="zh-CN" altLang="en-US" dirty="0"/>
              <a:t>指向的粗略规则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直接调用函数，其实相当于是 </a:t>
            </a:r>
            <a:r>
              <a:rPr lang="en-US" altLang="zh-CN" dirty="0"/>
              <a:t>window.</a:t>
            </a:r>
            <a:r>
              <a:rPr lang="zh-CN" altLang="en-US" dirty="0"/>
              <a:t>函数，所以 </a:t>
            </a:r>
            <a:r>
              <a:rPr lang="en-US" altLang="zh-CN" dirty="0"/>
              <a:t>this </a:t>
            </a:r>
            <a:r>
              <a:rPr lang="zh-CN" altLang="en-US" dirty="0"/>
              <a:t>指代 </a:t>
            </a:r>
            <a:r>
              <a:rPr lang="en-US" altLang="zh-CN" dirty="0"/>
              <a:t>window</a:t>
            </a:r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环境对象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它代表着当前函数运行时所处的环境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判断 </a:t>
            </a:r>
            <a:r>
              <a:rPr lang="en-US" altLang="zh-CN" dirty="0"/>
              <a:t>this </a:t>
            </a:r>
            <a:r>
              <a:rPr lang="zh-CN" altLang="en-US" dirty="0"/>
              <a:t>指向的粗略</a:t>
            </a:r>
            <a:r>
              <a:rPr lang="zh-CN" altLang="en-US" dirty="0" smtClean="0"/>
              <a:t>规则是什么？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</a:rPr>
              <a:t>【</a:t>
            </a:r>
            <a:r>
              <a:rPr lang="zh-CN" altLang="en-US" sz="1600" dirty="0">
                <a:solidFill>
                  <a:srgbClr val="C00000"/>
                </a:solidFill>
              </a:rPr>
              <a:t>谁调用， </a:t>
            </a:r>
            <a:r>
              <a:rPr lang="en-US" altLang="zh-CN" sz="1600" dirty="0">
                <a:solidFill>
                  <a:srgbClr val="C00000"/>
                </a:solidFill>
              </a:rPr>
              <a:t>this </a:t>
            </a:r>
            <a:r>
              <a:rPr lang="zh-CN" altLang="en-US" sz="1600" dirty="0">
                <a:solidFill>
                  <a:srgbClr val="C00000"/>
                </a:solidFill>
              </a:rPr>
              <a:t>就是谁</a:t>
            </a:r>
            <a:r>
              <a:rPr lang="en-US" altLang="zh-CN" sz="1600" dirty="0">
                <a:solidFill>
                  <a:srgbClr val="C00000"/>
                </a:solidFill>
              </a:rPr>
              <a:t>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47640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回</a:t>
            </a:r>
            <a:r>
              <a:rPr lang="zh-CN" altLang="en-US" dirty="0" smtClean="0">
                <a:solidFill>
                  <a:srgbClr val="AD2B26"/>
                </a:solidFill>
              </a:rPr>
              <a:t>调函数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="0" dirty="0" smtClean="0"/>
              <a:t>. </a:t>
            </a:r>
            <a:r>
              <a:rPr lang="zh-CN" altLang="en-US" dirty="0"/>
              <a:t>回调</a:t>
            </a:r>
            <a:r>
              <a:rPr lang="zh-CN" altLang="en-US" b="0" dirty="0" smtClean="0"/>
              <a:t>函数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目标：能够说出什么是回调函</a:t>
            </a:r>
            <a:r>
              <a:rPr lang="zh-CN" altLang="en-US" sz="1800" dirty="0" smtClean="0">
                <a:solidFill>
                  <a:schemeClr val="tx1"/>
                </a:solidFill>
              </a:rPr>
              <a:t>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做为参数传递给函数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时，我们称函数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zh-CN" altLang="en-US" dirty="0">
                <a:solidFill>
                  <a:srgbClr val="C00000"/>
                </a:solidFill>
              </a:rPr>
              <a:t>回调函</a:t>
            </a:r>
            <a:r>
              <a:rPr lang="zh-CN" altLang="en-US" dirty="0" smtClean="0">
                <a:solidFill>
                  <a:srgbClr val="C00000"/>
                </a:solidFill>
              </a:rPr>
              <a:t>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简单理解： 当一个函数当做参数来传递给另外一个函数的时候，这个函数就是</a:t>
            </a:r>
            <a:r>
              <a:rPr lang="zh-CN" altLang="en-US" dirty="0" smtClean="0">
                <a:solidFill>
                  <a:srgbClr val="C00000"/>
                </a:solidFill>
              </a:rPr>
              <a:t>回调函数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常见的使用场景：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3815080"/>
            <a:ext cx="5010785" cy="1562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65" y="4902835"/>
            <a:ext cx="5274945" cy="1238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4844578" y="2201333"/>
            <a:ext cx="6607436" cy="2345267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函数当做另外一个函数的参数传递，这个函数就叫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sz="16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回调函数本质还是函数，只不过把它当成参数使用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使用匿名函数做为回调函数比较常见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91310"/>
            <a:ext cx="10900410" cy="4550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目标：能够给 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元素添加事件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什么是事件？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680" lvl="1" indent="0">
              <a:lnSpc>
                <a:spcPct val="150000"/>
              </a:lnSpc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编程时系统内发生的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动作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或者发生的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事情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68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比如用户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在网页上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单击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什么是事件监听？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让程序检测是否有事件产生，一旦有事件触发，就立即调用一个函数做出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响应，也称为绑定事件或者注册事件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比如鼠标经过显示下拉菜单，比如点击可以播放轮播图等等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事件监听三要素：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源：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那个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元素被事件触发了，要获取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  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事件类型：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用什么方式触发，比如鼠标单击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click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、鼠标经过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mouseover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事件调用的函数：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要做什么事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181" y="2202971"/>
            <a:ext cx="7895238" cy="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220" y="1981037"/>
            <a:ext cx="10056447" cy="360871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0880" y="2217509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37204" y="2810082"/>
            <a:ext cx="2971074" cy="211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400" dirty="0" smtClean="0">
              <a:solidFill>
                <a:srgbClr val="71717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事件类型要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加引号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函数是点击之后再去执行，每次点击都会执行一次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364" y="2754923"/>
            <a:ext cx="5473763" cy="2245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</a:t>
            </a:r>
            <a:r>
              <a:rPr lang="zh-CN" altLang="en-US" dirty="0"/>
              <a:t>是事件监听？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就是让程序检测是否有事件产生，一旦有事件触发，就立即调用一个函数做出响应，也称为 注册事件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事件监听三要素是什么？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谁被触发了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用什么方式触发，点击还是鼠标经过等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事件处理程序要做什么事情）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3181" y="5479571"/>
            <a:ext cx="7895238" cy="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事件监听（绑定）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事件监听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拓展阅读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事件监听版本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1.2 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监听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.on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function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{ }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 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事件，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680" lvl="1" indent="0">
              <a:buNone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方式会被覆盖，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方式可绑定多次，拥有事件更多特性，推荐使用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1.2 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监听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发展史：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的发展的第一个版本；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W3C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推荐标准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级事件模块在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级事件的基础上重新定义了这些事件，也添加了一些新事件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TBlZjY2YzJhNjEwMTRlZDczNjE5NjkzOTZiODRkYmIifQ=="/>
  <p:tag name="KSO_WPP_MARK_KEY" val="aa8f7d11-ec86-46c7-98ed-49c37d1dc2a3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WPS 演示</Application>
  <PresentationFormat>宽屏</PresentationFormat>
  <Paragraphs>233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Segoe UI</vt:lpstr>
      <vt:lpstr>微软雅黑</vt:lpstr>
      <vt:lpstr>Verdana</vt:lpstr>
      <vt:lpstr>华文楷体</vt:lpstr>
      <vt:lpstr>Alibaba PuHuiTi</vt:lpstr>
      <vt:lpstr>STKaiti</vt:lpstr>
      <vt:lpstr>Alibaba PuHuiTi Medium</vt:lpstr>
      <vt:lpstr>Bebas</vt:lpstr>
      <vt:lpstr>汉仪旗黑</vt:lpstr>
      <vt:lpstr>等线</vt:lpstr>
      <vt:lpstr>汉仪中等线KW</vt:lpstr>
      <vt:lpstr>Thonburi</vt:lpstr>
      <vt:lpstr>宋体</vt:lpstr>
      <vt:lpstr>Arial Unicode MS</vt:lpstr>
      <vt:lpstr>黑体</vt:lpstr>
      <vt:lpstr>封面</vt:lpstr>
      <vt:lpstr>正文设计方案</vt:lpstr>
      <vt:lpstr>5_结束页设计方案</vt:lpstr>
      <vt:lpstr>PowerPoint 演示文稿</vt:lpstr>
      <vt:lpstr>事件监听（绑定）</vt:lpstr>
      <vt:lpstr>1.1 事件监听</vt:lpstr>
      <vt:lpstr>1.1 事件监听</vt:lpstr>
      <vt:lpstr>1.1 事件监听</vt:lpstr>
      <vt:lpstr>PowerPoint 演示文稿</vt:lpstr>
      <vt:lpstr>事件监听（绑定）</vt:lpstr>
      <vt:lpstr>1.2 事件监听版本</vt:lpstr>
      <vt:lpstr>1.2 事件监听版本</vt:lpstr>
      <vt:lpstr>PowerPoint 演示文稿</vt:lpstr>
      <vt:lpstr>2. 事件类型</vt:lpstr>
      <vt:lpstr>PowerPoint 演示文稿</vt:lpstr>
      <vt:lpstr>事件对象</vt:lpstr>
      <vt:lpstr>3.1 获取事件对象</vt:lpstr>
      <vt:lpstr>3.1 获取事件对象</vt:lpstr>
      <vt:lpstr>PowerPoint 演示文稿</vt:lpstr>
      <vt:lpstr>事件对象</vt:lpstr>
      <vt:lpstr>3.2 获取事件对象</vt:lpstr>
      <vt:lpstr>PowerPoint 演示文稿</vt:lpstr>
      <vt:lpstr>环境对象</vt:lpstr>
      <vt:lpstr>3. 环境对象</vt:lpstr>
      <vt:lpstr>PowerPoint 演示文稿</vt:lpstr>
      <vt:lpstr>PowerPoint 演示文稿</vt:lpstr>
      <vt:lpstr>回调函数</vt:lpstr>
      <vt:lpstr>5. 回调函数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3815</cp:revision>
  <dcterms:created xsi:type="dcterms:W3CDTF">2023-01-05T06:41:22Z</dcterms:created>
  <dcterms:modified xsi:type="dcterms:W3CDTF">2023-01-05T06:41:22Z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134D2A50D8D64FBDBF28572615A73962</vt:lpwstr>
  </property>
  <property fmtid="{D5CDD505-2E9C-101B-9397-08002B2CF9AE}" pid="3" name="KSOProductBuildVer">
    <vt:lpwstr>2052-5.1.1.7676</vt:lpwstr>
  </property>
</Properties>
</file>