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85" r:id="rId4"/>
  </p:sldMasterIdLst>
  <p:notesMasterIdLst>
    <p:notesMasterId r:id="rId39"/>
  </p:notesMasterIdLst>
  <p:handoutMasterIdLst>
    <p:handoutMasterId r:id="rId40"/>
  </p:handoutMasterIdLst>
  <p:sldIdLst>
    <p:sldId id="534" r:id="rId5"/>
    <p:sldId id="578" r:id="rId6"/>
    <p:sldId id="579" r:id="rId7"/>
    <p:sldId id="580" r:id="rId8"/>
    <p:sldId id="581" r:id="rId9"/>
    <p:sldId id="582" r:id="rId10"/>
    <p:sldId id="584" r:id="rId11"/>
    <p:sldId id="585" r:id="rId12"/>
    <p:sldId id="589" r:id="rId13"/>
    <p:sldId id="588" r:id="rId14"/>
    <p:sldId id="590" r:id="rId15"/>
    <p:sldId id="536" r:id="rId16"/>
    <p:sldId id="537" r:id="rId17"/>
    <p:sldId id="539" r:id="rId18"/>
    <p:sldId id="541" r:id="rId19"/>
    <p:sldId id="544" r:id="rId20"/>
    <p:sldId id="545" r:id="rId21"/>
    <p:sldId id="547" r:id="rId22"/>
    <p:sldId id="548" r:id="rId23"/>
    <p:sldId id="549" r:id="rId24"/>
    <p:sldId id="550" r:id="rId25"/>
    <p:sldId id="553" r:id="rId26"/>
    <p:sldId id="554" r:id="rId27"/>
    <p:sldId id="555" r:id="rId28"/>
    <p:sldId id="591" r:id="rId29"/>
    <p:sldId id="592" r:id="rId30"/>
    <p:sldId id="593" r:id="rId31"/>
    <p:sldId id="594" r:id="rId32"/>
    <p:sldId id="595" r:id="rId33"/>
    <p:sldId id="573" r:id="rId34"/>
    <p:sldId id="574" r:id="rId35"/>
    <p:sldId id="575" r:id="rId36"/>
    <p:sldId id="576" r:id="rId37"/>
    <p:sldId id="264" r:id="rId38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113" d="100"/>
          <a:sy n="11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/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/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4" Type="http://schemas.openxmlformats.org/officeDocument/2006/relationships/theme" Target="../theme/theme2.xml"/><Relationship Id="rId23" Type="http://schemas.openxmlformats.org/officeDocument/2006/relationships/image" Target="../media/image4.png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STKaiti" panose="02010600040101010101" pitchFamily="2" charset="-122"/>
              <a:ea typeface="STKaiti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7134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日期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M</a:t>
            </a:r>
            <a:r>
              <a:rPr lang="zh-CN" altLang="en-US" dirty="0"/>
              <a:t>端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4668838" y="1517929"/>
            <a:ext cx="6690872" cy="4246563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实例化日期对象怎么写？</a:t>
            </a:r>
            <a:endParaRPr lang="en-US" altLang="zh-CN" sz="16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 Date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	</a:t>
            </a:r>
            <a:endParaRPr lang="en-US" altLang="zh-CN" sz="1600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日期</a:t>
            </a:r>
            <a:r>
              <a:rPr lang="zh-CN" altLang="en-US" sz="16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对象方法里面月份和星期有什么注意的？</a:t>
            </a:r>
            <a:endParaRPr lang="en-US" altLang="zh-CN" sz="16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0231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月份是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0~11, </a:t>
            </a:r>
            <a:r>
              <a:rPr lang="zh-CN" altLang="en-US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星期是 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0~6</a:t>
            </a:r>
            <a:endParaRPr lang="en-US" altLang="zh-CN" sz="1600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</a:t>
            </a:r>
            <a:r>
              <a:rPr lang="zh-CN" altLang="en-US" sz="160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时间戳有哪三种方式？重点记住那个？</a:t>
            </a:r>
            <a:endParaRPr lang="en-US" altLang="zh-CN" sz="160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date.getTime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endParaRPr lang="en-US" altLang="zh-CN" sz="1600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+new Date()    </a:t>
            </a:r>
            <a:endParaRPr lang="en-US" altLang="zh-CN" sz="1600" b="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Date.now</a:t>
            </a:r>
            <a:r>
              <a:rPr lang="en-US" altLang="zh-CN" sz="1600" b="0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endParaRPr lang="en-US" altLang="zh-CN" sz="1600" b="0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重点记住 </a:t>
            </a:r>
            <a:r>
              <a:rPr lang="en-US" altLang="zh-CN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+new Date() </a:t>
            </a:r>
            <a:r>
              <a:rPr lang="zh-CN" altLang="en-US" sz="1600" b="0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因为可以返回当前时间戳或者指定的时间戳</a:t>
            </a:r>
            <a:endParaRPr lang="en-US" altLang="zh-CN" sz="1600" b="0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7134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节点操作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M</a:t>
            </a:r>
            <a:r>
              <a:rPr lang="zh-CN" altLang="en-US" dirty="0"/>
              <a:t>端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DOM </a:t>
            </a:r>
            <a:r>
              <a:rPr lang="zh-CN" altLang="en-US" dirty="0" smtClean="0">
                <a:solidFill>
                  <a:srgbClr val="C00000"/>
                </a:solidFill>
              </a:rPr>
              <a:t>节点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 smtClean="0"/>
              <a:t>查找节点</a:t>
            </a:r>
            <a:endParaRPr lang="en-US" altLang="zh-CN" dirty="0" smtClean="0"/>
          </a:p>
          <a:p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DOM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目标：能说出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树里每一个内容都称之为节点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lvl="1" indent="-285750"/>
            <a:r>
              <a:rPr lang="zh-CN" altLang="en-US" sz="1600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节点类型</a:t>
            </a:r>
            <a:endParaRPr lang="en-US" altLang="zh-CN" sz="16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元素节点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25" lvl="2" indent="-285750"/>
            <a:r>
              <a:rPr lang="zh-CN" altLang="en-US" sz="1465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</a:t>
            </a:r>
            <a:r>
              <a:rPr lang="zh-CN" altLang="en-US" sz="1465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 比如 </a:t>
            </a:r>
            <a:r>
              <a:rPr lang="en-US" altLang="zh-CN" sz="1465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body</a:t>
            </a:r>
            <a:r>
              <a:rPr lang="zh-CN" altLang="en-US" sz="1465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65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div</a:t>
            </a:r>
            <a:endParaRPr lang="en-US" altLang="zh-CN" sz="1465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25" lvl="2" indent="-285750"/>
            <a:r>
              <a:rPr lang="zh-CN" altLang="en-US" sz="1465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65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 </a:t>
            </a:r>
            <a:r>
              <a:rPr lang="zh-CN" altLang="en-US" sz="1465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是根节点</a:t>
            </a:r>
            <a:endParaRPr lang="en-US" altLang="zh-CN" sz="1465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25" lvl="2" indent="-285750"/>
            <a:r>
              <a:rPr lang="zh-CN" altLang="en-US" sz="1465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</a:t>
            </a:r>
            <a:r>
              <a:rPr lang="zh-CN" altLang="en-US" sz="1465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 比如 </a:t>
            </a:r>
            <a:r>
              <a:rPr lang="en-US" altLang="zh-CN" sz="1465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href</a:t>
            </a:r>
            <a:endParaRPr lang="en-US" altLang="zh-CN" sz="1465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25" lvl="2" indent="-285750"/>
            <a:r>
              <a:rPr lang="zh-CN" altLang="en-US" sz="1465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所有的</a:t>
            </a:r>
            <a:r>
              <a:rPr lang="zh-CN" altLang="en-US" sz="1465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文本  </a:t>
            </a:r>
            <a:endParaRPr lang="en-US" altLang="zh-CN" sz="1465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其他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kumimoji="1"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5053" y="3280613"/>
            <a:ext cx="7251194" cy="293276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DOM 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查找节点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 smtClean="0"/>
              <a:t>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 smtClean="0"/>
              <a:t>父节点查找</a:t>
            </a:r>
            <a:endParaRPr lang="en-US" altLang="zh-CN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parentNode</a:t>
            </a:r>
            <a:r>
              <a:rPr lang="en-US" altLang="zh-CN" dirty="0" smtClean="0"/>
              <a:t> </a:t>
            </a:r>
            <a:r>
              <a:rPr lang="zh-CN" altLang="en-US" dirty="0"/>
              <a:t>属性  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返回</a:t>
            </a:r>
            <a:r>
              <a:rPr lang="zh-CN" altLang="en-US" dirty="0"/>
              <a:t>最近一级的父节点 找不到返回为</a:t>
            </a:r>
            <a:r>
              <a:rPr lang="en-US" altLang="zh-CN" dirty="0" smtClean="0"/>
              <a:t>null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760" y="2966365"/>
            <a:ext cx="3352381" cy="5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</a:t>
            </a:r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节点查找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childNodes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25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获得所有子节点、包括文本节点（空格、换行）、注释节点等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en-US" altLang="zh-CN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hildren 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1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（重点）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25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仅获得所有元素</a:t>
            </a: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节点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355725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返回的还是一个伪数组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447" y="4273827"/>
            <a:ext cx="3600000" cy="628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b="0" dirty="0" smtClean="0"/>
              <a:t>查找节点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/>
              <a:t>兄弟</a:t>
            </a:r>
            <a:r>
              <a:rPr lang="zh-CN" altLang="en-US" b="1" dirty="0" smtClean="0"/>
              <a:t>关系查找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1. </a:t>
            </a:r>
            <a:r>
              <a:rPr lang="zh-CN" altLang="en-US" dirty="0" smtClean="0"/>
              <a:t>下一个兄弟节点 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nextElementSibling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属性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      2. </a:t>
            </a:r>
            <a:r>
              <a:rPr lang="zh-CN" altLang="en-US" dirty="0"/>
              <a:t>上一</a:t>
            </a:r>
            <a:r>
              <a:rPr lang="zh-CN" altLang="en-US" dirty="0" smtClean="0"/>
              <a:t>个兄弟节点</a:t>
            </a:r>
            <a:endParaRPr lang="en-US" altLang="zh-CN" dirty="0"/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previousElementSibling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属性</a:t>
            </a: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DOM 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查找节点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增加节点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目标：能够具备根据需求新增节点的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能力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很多情况下，我们需要在页面中增加元素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比如，点击发布按钮，可以新增一条信息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一般情况下，我们新增节点，按照如下操作：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创建一个新的节点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把创建的新的节点放入到指定的元素内部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学习路线：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创建节点</a:t>
            </a:r>
            <a:endParaRPr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追加节点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170" y="1174807"/>
            <a:ext cx="6041599" cy="12135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20" y="2764801"/>
            <a:ext cx="5909697" cy="2428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日期对象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时间对象方法</a:t>
            </a:r>
            <a:endParaRPr kumimoji="1" lang="en-US" altLang="zh-CN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创建节点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/>
              <a:t>即创造出一个新的网页元素，再添加到网页内，一般先创建节点，然后插入节点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dirty="0"/>
              <a:t>创建元素节点方法：</a:t>
            </a:r>
            <a:endParaRPr lang="en-US" altLang="zh-CN" dirty="0"/>
          </a:p>
          <a:p>
            <a:pPr marL="360680" lvl="1" indent="0">
              <a:buNone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743" y="3087219"/>
            <a:ext cx="4961905" cy="8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追加节点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dirty="0"/>
              <a:t>要想在界面看到，还得插入到某个父元素中</a:t>
            </a:r>
            <a:endParaRPr lang="en-US" altLang="zh-CN" dirty="0"/>
          </a:p>
          <a:p>
            <a:pPr marL="285750" indent="-285750"/>
            <a:r>
              <a:rPr lang="zh-CN" altLang="en-US" dirty="0"/>
              <a:t>插入到父元素的最后一个子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 smtClean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 smtClean="0"/>
          </a:p>
          <a:p>
            <a:pPr marL="285750" indent="-285750"/>
            <a:r>
              <a:rPr lang="zh-CN" altLang="en-US" dirty="0"/>
              <a:t>插入到父元素中某个子元素的前面</a:t>
            </a:r>
            <a:endParaRPr lang="zh-CN" altLang="en-US" dirty="0"/>
          </a:p>
          <a:p>
            <a:pPr marL="285750" indent="-285750"/>
            <a:endParaRPr lang="en-US" altLang="zh-CN" dirty="0"/>
          </a:p>
          <a:p>
            <a:pPr marL="360680" lvl="1" indent="0">
              <a:buNone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030" y="3113975"/>
            <a:ext cx="4514286" cy="9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0" y="5188651"/>
            <a:ext cx="6248111" cy="952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="0" dirty="0" smtClean="0"/>
              <a:t>.3 </a:t>
            </a:r>
            <a:r>
              <a:rPr lang="zh-CN" altLang="en-US" b="0" dirty="0"/>
              <a:t>增加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特殊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情况下，我们新增节点，按照如下操作：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复制一个原有的节点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把复制的节点放入到指定的元素内部</a:t>
            </a:r>
            <a:endParaRPr lang="en-US" altLang="zh-CN" sz="16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克隆节点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cloneNode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会克隆出一个跟原标签一样的元素，括号内传入布尔值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，则代表克隆时会包含后代节点一起克隆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若为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，则代表克隆时不包含后代节点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577" y="3379514"/>
            <a:ext cx="4457143" cy="8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30" y="1456690"/>
            <a:ext cx="4944110" cy="132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节点操作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DOM </a:t>
            </a:r>
            <a:r>
              <a:rPr lang="zh-CN" altLang="en-US" dirty="0" smtClean="0">
                <a:solidFill>
                  <a:schemeClr val="tx1"/>
                </a:solidFill>
              </a:rPr>
              <a:t>节点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查找节点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增加节点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删除节点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2.4 </a:t>
            </a:r>
            <a:r>
              <a:rPr lang="zh-CN" altLang="en-US" b="0" dirty="0"/>
              <a:t>删除</a:t>
            </a:r>
            <a:r>
              <a:rPr lang="zh-CN" altLang="en-US" b="0" dirty="0" smtClean="0"/>
              <a:t>节点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目标：能够具备根据需求删除节点的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能力</a:t>
            </a:r>
            <a:endParaRPr lang="en-US" altLang="zh-CN" dirty="0" smtClean="0"/>
          </a:p>
          <a:p>
            <a:pPr marL="285750" indent="-285750"/>
            <a:r>
              <a:rPr lang="zh-CN" altLang="en-US" dirty="0" smtClean="0"/>
              <a:t>若</a:t>
            </a:r>
            <a:r>
              <a:rPr lang="zh-CN" altLang="en-US" dirty="0"/>
              <a:t>一个节点在页面中已不需要时，可以删除它</a:t>
            </a:r>
            <a:endParaRPr lang="en-US" altLang="zh-CN" dirty="0"/>
          </a:p>
          <a:p>
            <a:pPr marL="285750" indent="-285750"/>
            <a:r>
              <a:rPr lang="zh-CN" altLang="en-US" dirty="0"/>
              <a:t>在</a:t>
            </a:r>
            <a:r>
              <a:rPr lang="en-US" altLang="zh-CN" dirty="0"/>
              <a:t> JavaScript </a:t>
            </a:r>
            <a:r>
              <a:rPr lang="zh-CN" altLang="en-US" dirty="0"/>
              <a:t>原生</a:t>
            </a:r>
            <a:r>
              <a:rPr lang="en-US" altLang="zh-CN" dirty="0"/>
              <a:t>DOM</a:t>
            </a:r>
            <a:r>
              <a:rPr lang="zh-CN" altLang="en-US" dirty="0"/>
              <a:t>操作中，要删除元素必须通过</a:t>
            </a:r>
            <a:r>
              <a:rPr lang="zh-CN" altLang="en-US" dirty="0">
                <a:solidFill>
                  <a:srgbClr val="C00000"/>
                </a:solidFill>
              </a:rPr>
              <a:t>父元素删除</a:t>
            </a:r>
            <a:endParaRPr lang="en-US" altLang="zh-CN" dirty="0">
              <a:solidFill>
                <a:srgbClr val="C00000"/>
              </a:solidFill>
            </a:endParaRPr>
          </a:p>
          <a:p>
            <a:pPr marL="285750" indent="-285750"/>
            <a:r>
              <a:rPr lang="zh-CN" altLang="en-US" b="1" dirty="0"/>
              <a:t>语法</a:t>
            </a:r>
            <a:endParaRPr lang="en-US" altLang="zh-CN" b="1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</a:t>
            </a:r>
            <a:r>
              <a:rPr lang="zh-CN" altLang="en-US" dirty="0"/>
              <a:t>不存在父子关系则删除不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pPr marL="64516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删除节点和隐藏节点（</a:t>
            </a:r>
            <a:r>
              <a:rPr lang="en-US" altLang="zh-CN" dirty="0" err="1" smtClean="0"/>
              <a:t>display:none</a:t>
            </a:r>
            <a:r>
              <a:rPr lang="zh-CN" altLang="en-US" dirty="0" smtClean="0"/>
              <a:t>）有区别的：隐藏节点还是存在的，但是删除，则从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中删除节点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393" y="3537828"/>
            <a:ext cx="5247619" cy="6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zh-CN" altLang="en-US" dirty="0">
                <a:solidFill>
                  <a:srgbClr val="C00000"/>
                </a:solidFill>
              </a:rPr>
              <a:t>端</a:t>
            </a:r>
            <a:r>
              <a:rPr lang="zh-CN" altLang="en-US" dirty="0" smtClean="0">
                <a:solidFill>
                  <a:srgbClr val="C00000"/>
                </a:solidFill>
              </a:rPr>
              <a:t>事件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JS</a:t>
            </a:r>
            <a:r>
              <a:rPr lang="zh-CN" altLang="en-US" dirty="0"/>
              <a:t>插件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3. </a:t>
            </a:r>
            <a:r>
              <a:rPr lang="en-US" altLang="zh-CN" dirty="0" smtClean="0"/>
              <a:t>M</a:t>
            </a:r>
            <a:r>
              <a:rPr lang="zh-CN" altLang="en-US" dirty="0" smtClean="0"/>
              <a:t>端事件</a:t>
            </a:r>
            <a:endParaRPr kumimoji="1" lang="zh-CN" altLang="en-US" b="0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：了解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端常见的事件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移动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端也有自己独特的地方。比如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触屏事件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touch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（也称触摸事件），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IOS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都有。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触屏事件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touch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（也称触摸事件），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IOS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都有。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touch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对象代表一个触摸点。触摸点可能是一根手指，也可能是一根触摸笔。触屏事件可响应用户手指（或触控笔）对屏幕或者触控板操作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常见的触屏事件如下：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en-US" altLang="zh-CN" dirty="0"/>
          </a:p>
        </p:txBody>
      </p:sp>
      <p:pic>
        <p:nvPicPr>
          <p:cNvPr id="5" name="图片 4" descr="QKU32K%U{]]P[8F89LOB86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311" y="4197775"/>
            <a:ext cx="8882356" cy="1835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384886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节点操作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端</a:t>
            </a:r>
            <a:r>
              <a:rPr lang="zh-CN" altLang="en-US" dirty="0" smtClean="0">
                <a:solidFill>
                  <a:schemeClr val="tx1"/>
                </a:solidFill>
              </a:rPr>
              <a:t>事件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JS</a:t>
            </a:r>
            <a:r>
              <a:rPr lang="zh-CN" altLang="en-US" dirty="0">
                <a:solidFill>
                  <a:srgbClr val="C00000"/>
                </a:solidFill>
              </a:rPr>
              <a:t>插件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插件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插件</a:t>
            </a:r>
            <a:r>
              <a:rPr lang="en-US" altLang="zh-CN" dirty="0"/>
              <a:t>: </a:t>
            </a:r>
            <a:r>
              <a:rPr lang="zh-CN" altLang="en-US" dirty="0"/>
              <a:t>就是别人写好的一些代码</a:t>
            </a:r>
            <a:r>
              <a:rPr lang="en-US" altLang="zh-CN" dirty="0"/>
              <a:t>,</a:t>
            </a:r>
            <a:r>
              <a:rPr lang="zh-CN" altLang="en-US" dirty="0"/>
              <a:t>我们只需要复制对应的代码</a:t>
            </a:r>
            <a:r>
              <a:rPr lang="en-US" altLang="zh-CN" dirty="0"/>
              <a:t>,</a:t>
            </a:r>
            <a:r>
              <a:rPr lang="zh-CN" altLang="en-US" dirty="0"/>
              <a:t>就可以直接实现对应的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学习插件的基本过程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熟悉</a:t>
            </a:r>
            <a:r>
              <a:rPr lang="zh-CN" altLang="en-US" dirty="0"/>
              <a:t>官网</a:t>
            </a:r>
            <a:r>
              <a:rPr lang="en-US" altLang="zh-CN" dirty="0"/>
              <a:t>,</a:t>
            </a:r>
            <a:r>
              <a:rPr lang="zh-CN" altLang="en-US" dirty="0"/>
              <a:t>了解这个插件可以完成什么</a:t>
            </a:r>
            <a:r>
              <a:rPr lang="zh-CN" altLang="en-US" dirty="0" smtClean="0"/>
              <a:t>需求</a:t>
            </a:r>
            <a:r>
              <a:rPr lang="en-US" altLang="zh-CN" dirty="0" smtClean="0"/>
              <a:t> https</a:t>
            </a:r>
            <a:r>
              <a:rPr lang="en-US" altLang="zh-CN" dirty="0"/>
              <a:t>://www.swiper.com.cn/ 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看</a:t>
            </a:r>
            <a:r>
              <a:rPr lang="zh-CN" altLang="en-US" dirty="0"/>
              <a:t>在线演示</a:t>
            </a:r>
            <a:r>
              <a:rPr lang="en-US" altLang="zh-CN" dirty="0"/>
              <a:t>,</a:t>
            </a:r>
            <a:r>
              <a:rPr lang="zh-CN" altLang="en-US" dirty="0"/>
              <a:t>找到符合自己需求的</a:t>
            </a:r>
            <a:r>
              <a:rPr lang="en-US" altLang="zh-CN" dirty="0" smtClean="0"/>
              <a:t>demo https</a:t>
            </a:r>
            <a:r>
              <a:rPr lang="en-US" altLang="zh-CN" dirty="0"/>
              <a:t>://</a:t>
            </a:r>
            <a:r>
              <a:rPr lang="en-US" altLang="zh-CN" dirty="0" smtClean="0"/>
              <a:t>www.swiper.com.cn/demo/index.html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查看</a:t>
            </a:r>
            <a:r>
              <a:rPr lang="zh-CN" altLang="en-US" dirty="0"/>
              <a:t>基本使用</a:t>
            </a:r>
            <a:r>
              <a:rPr lang="zh-CN" altLang="en-US" dirty="0" smtClean="0"/>
              <a:t>流程</a:t>
            </a:r>
            <a:r>
              <a:rPr lang="en-US" altLang="zh-CN" dirty="0" smtClean="0"/>
              <a:t> https</a:t>
            </a:r>
            <a:r>
              <a:rPr lang="en-US" altLang="zh-CN" dirty="0"/>
              <a:t>://</a:t>
            </a:r>
            <a:r>
              <a:rPr lang="en-US" altLang="zh-CN" dirty="0" smtClean="0"/>
              <a:t>www.swiper.com.cn/usage/index.html</a:t>
            </a:r>
            <a:endParaRPr lang="zh-CN" alt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查看</a:t>
            </a:r>
            <a:r>
              <a:rPr lang="en-US" altLang="zh-CN" dirty="0" err="1"/>
              <a:t>APi</a:t>
            </a:r>
            <a:r>
              <a:rPr lang="zh-CN" altLang="en-US" dirty="0"/>
              <a:t>文档</a:t>
            </a:r>
            <a:r>
              <a:rPr lang="en-US" altLang="zh-CN" dirty="0"/>
              <a:t>,</a:t>
            </a:r>
            <a:r>
              <a:rPr lang="zh-CN" altLang="en-US" dirty="0"/>
              <a:t>去配置自己的</a:t>
            </a:r>
            <a:r>
              <a:rPr lang="zh-CN" altLang="en-US" dirty="0" smtClean="0"/>
              <a:t>插件</a:t>
            </a:r>
            <a:r>
              <a:rPr lang="en-US" altLang="zh-CN" dirty="0" smtClean="0"/>
              <a:t> https</a:t>
            </a:r>
            <a:r>
              <a:rPr lang="en-US" altLang="zh-CN" dirty="0"/>
              <a:t>://</a:t>
            </a:r>
            <a:r>
              <a:rPr lang="en-US" altLang="zh-CN" dirty="0" smtClean="0"/>
              <a:t>www.swiper.com.cn/api/index.html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多个</a:t>
            </a:r>
            <a:r>
              <a:rPr lang="en-US" altLang="zh-CN" dirty="0" err="1"/>
              <a:t>swiper</a:t>
            </a:r>
            <a:r>
              <a:rPr lang="zh-CN" altLang="en-US" dirty="0"/>
              <a:t>同时使用的时候</a:t>
            </a:r>
            <a:r>
              <a:rPr lang="en-US" altLang="zh-CN" dirty="0"/>
              <a:t>, </a:t>
            </a:r>
            <a:r>
              <a:rPr lang="zh-CN" altLang="en-US" dirty="0"/>
              <a:t>类名需要注意区分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插件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1. </a:t>
            </a:r>
            <a:r>
              <a:rPr lang="zh-CN" altLang="en-US" dirty="0" smtClean="0"/>
              <a:t>本地文件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293762"/>
            <a:ext cx="5751466" cy="353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 </a:t>
            </a:r>
            <a:r>
              <a:rPr lang="zh-CN" altLang="en-US" dirty="0"/>
              <a:t>日期</a:t>
            </a:r>
            <a:r>
              <a:rPr lang="zh-CN" altLang="en-US" b="0" dirty="0" smtClean="0"/>
              <a:t>对象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目标：</a:t>
            </a:r>
            <a:r>
              <a:rPr lang="zh-CN" altLang="en-US" dirty="0" smtClean="0">
                <a:solidFill>
                  <a:schemeClr val="tx1"/>
                </a:solidFill>
              </a:rPr>
              <a:t>掌握</a:t>
            </a:r>
            <a:r>
              <a:rPr lang="zh-CN" altLang="en-US" dirty="0">
                <a:solidFill>
                  <a:schemeClr val="tx1"/>
                </a:solidFill>
              </a:rPr>
              <a:t>日期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r>
              <a:rPr lang="zh-CN" altLang="en-US" dirty="0">
                <a:solidFill>
                  <a:schemeClr val="tx1"/>
                </a:solidFill>
              </a:rPr>
              <a:t>，可以让网页</a:t>
            </a:r>
            <a:r>
              <a:rPr lang="zh-CN" altLang="en-US" dirty="0" smtClean="0">
                <a:solidFill>
                  <a:schemeClr val="tx1"/>
                </a:solidFill>
              </a:rPr>
              <a:t>显示</a:t>
            </a:r>
            <a:r>
              <a:rPr lang="zh-CN" altLang="en-US" dirty="0">
                <a:solidFill>
                  <a:schemeClr val="tx1"/>
                </a:solidFill>
              </a:rPr>
              <a:t>日期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日期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：用来表示时间的对象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作用：可以得到当前系统</a:t>
            </a:r>
            <a:r>
              <a:rPr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时间</a:t>
            </a:r>
            <a:endParaRPr lang="en-US" altLang="zh-CN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学习路径：</a:t>
            </a:r>
            <a:endParaRPr kumimoji="1" lang="en-US" altLang="zh-CN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实例化</a:t>
            </a:r>
            <a:endParaRPr kumimoji="1" lang="en-US" altLang="zh-CN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日期</a:t>
            </a:r>
            <a:r>
              <a:rPr kumimoji="1" lang="zh-CN" altLang="en-US" dirty="0" smtClean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对象方法</a:t>
            </a:r>
            <a:endParaRPr kumimoji="1" lang="en-US" altLang="zh-CN" dirty="0" smtClean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时间戳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734" y="2638606"/>
            <a:ext cx="5566364" cy="357477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重绘和回流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/>
              <a:t>解析（</a:t>
            </a:r>
            <a:r>
              <a:rPr lang="en-US" altLang="zh-CN" dirty="0" smtClean="0"/>
              <a:t>Parser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HTML</a:t>
            </a:r>
            <a:r>
              <a:rPr lang="zh-CN" altLang="en-US" dirty="0"/>
              <a:t>，生成</a:t>
            </a:r>
            <a:r>
              <a:rPr lang="en-US" altLang="zh-CN" dirty="0"/>
              <a:t>DOM</a:t>
            </a:r>
            <a:r>
              <a:rPr lang="zh-CN" altLang="en-US" dirty="0" smtClean="0"/>
              <a:t>树</a:t>
            </a:r>
            <a:r>
              <a:rPr lang="en-US" altLang="zh-CN" dirty="0" smtClean="0"/>
              <a:t>(DOM Tree)</a:t>
            </a:r>
            <a:endParaRPr lang="en-US" altLang="zh-CN" dirty="0" smtClean="0"/>
          </a:p>
          <a:p>
            <a:r>
              <a:rPr lang="zh-CN" altLang="en-US" dirty="0" smtClean="0"/>
              <a:t>同时解析</a:t>
            </a:r>
            <a:r>
              <a:rPr lang="zh-CN" altLang="en-US" dirty="0"/>
              <a:t>（</a:t>
            </a:r>
            <a:r>
              <a:rPr lang="en-US" altLang="zh-CN" dirty="0"/>
              <a:t>Parser</a:t>
            </a:r>
            <a:r>
              <a:rPr lang="zh-CN" altLang="en-US" dirty="0"/>
              <a:t>） </a:t>
            </a:r>
            <a:r>
              <a:rPr lang="en-US" altLang="zh-CN" dirty="0" smtClean="0"/>
              <a:t>CSS</a:t>
            </a:r>
            <a:r>
              <a:rPr lang="zh-CN" altLang="en-US" dirty="0"/>
              <a:t>，</a:t>
            </a:r>
            <a:r>
              <a:rPr lang="zh-CN" altLang="en-US" dirty="0" smtClean="0"/>
              <a:t>生成样式规则 </a:t>
            </a:r>
            <a:r>
              <a:rPr lang="en-US" altLang="zh-CN" dirty="0" smtClean="0"/>
              <a:t>(Style Rules)</a:t>
            </a:r>
            <a:endParaRPr lang="en-US" altLang="zh-CN" dirty="0" smtClean="0"/>
          </a:p>
          <a:p>
            <a:r>
              <a:rPr lang="zh-CN" altLang="en-US" dirty="0"/>
              <a:t>根据</a:t>
            </a:r>
            <a:r>
              <a:rPr lang="en-US" altLang="zh-CN" dirty="0" smtClean="0"/>
              <a:t>DOM</a:t>
            </a:r>
            <a:r>
              <a:rPr lang="zh-CN" altLang="en-US" dirty="0"/>
              <a:t>树</a:t>
            </a:r>
            <a:r>
              <a:rPr lang="zh-CN" altLang="en-US" dirty="0" smtClean="0"/>
              <a:t>和样式规则，</a:t>
            </a:r>
            <a:r>
              <a:rPr lang="zh-CN" altLang="en-US" dirty="0"/>
              <a:t>生成渲染树</a:t>
            </a:r>
            <a:r>
              <a:rPr lang="en-US" altLang="zh-CN" dirty="0"/>
              <a:t>(Render Tree)</a:t>
            </a:r>
            <a:endParaRPr lang="en-US" altLang="zh-CN" dirty="0"/>
          </a:p>
          <a:p>
            <a:r>
              <a:rPr lang="zh-CN" altLang="en-US" dirty="0" smtClean="0"/>
              <a:t>进行布局 </a:t>
            </a:r>
            <a:r>
              <a:rPr lang="en-US" altLang="zh-CN" dirty="0" smtClean="0"/>
              <a:t>Layout</a:t>
            </a:r>
            <a:r>
              <a:rPr lang="en-US" altLang="zh-CN" dirty="0"/>
              <a:t>(</a:t>
            </a:r>
            <a:r>
              <a:rPr lang="zh-CN" altLang="en-US" dirty="0" smtClean="0"/>
              <a:t>回流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重排</a:t>
            </a:r>
            <a:r>
              <a:rPr lang="en-US" altLang="zh-CN" dirty="0" smtClean="0"/>
              <a:t>):</a:t>
            </a:r>
            <a:r>
              <a:rPr lang="zh-CN" altLang="en-US" dirty="0"/>
              <a:t>根据生成的渲染树</a:t>
            </a:r>
            <a:r>
              <a:rPr lang="zh-CN" altLang="en-US" dirty="0" smtClean="0"/>
              <a:t>，得到</a:t>
            </a:r>
            <a:r>
              <a:rPr lang="zh-CN" altLang="en-US" dirty="0"/>
              <a:t>节点的几何信息（位置，大小）</a:t>
            </a:r>
            <a:endParaRPr lang="zh-CN" altLang="en-US" dirty="0"/>
          </a:p>
          <a:p>
            <a:r>
              <a:rPr lang="zh-CN" altLang="en-US" dirty="0" smtClean="0"/>
              <a:t>进行绘制 </a:t>
            </a:r>
            <a:r>
              <a:rPr lang="en-US" altLang="zh-CN" dirty="0" smtClean="0"/>
              <a:t>Painting</a:t>
            </a:r>
            <a:r>
              <a:rPr lang="en-US" altLang="zh-CN" dirty="0"/>
              <a:t>(</a:t>
            </a:r>
            <a:r>
              <a:rPr lang="zh-CN" altLang="en-US" dirty="0"/>
              <a:t>重绘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根据</a:t>
            </a:r>
            <a:r>
              <a:rPr lang="zh-CN" altLang="en-US" dirty="0"/>
              <a:t>计算和获取的信息进行整个页面的绘制</a:t>
            </a:r>
            <a:endParaRPr lang="zh-CN" altLang="en-US" dirty="0"/>
          </a:p>
          <a:p>
            <a:r>
              <a:rPr lang="en-US" altLang="zh-CN" dirty="0"/>
              <a:t>Display</a:t>
            </a:r>
            <a:r>
              <a:rPr lang="en-US" altLang="zh-CN" dirty="0" smtClean="0"/>
              <a:t>: </a:t>
            </a:r>
            <a:r>
              <a:rPr lang="zh-CN" altLang="en-US" dirty="0" smtClean="0"/>
              <a:t>展示</a:t>
            </a:r>
            <a:r>
              <a:rPr lang="zh-CN" altLang="en-US" dirty="0"/>
              <a:t>在页面上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254000" y="1878978"/>
            <a:ext cx="10748963" cy="517525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浏览器是如何进行界面渲染的</a:t>
            </a:r>
            <a:endParaRPr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026" name="Picture 2" descr="webkit渲染过程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364" y="761379"/>
            <a:ext cx="59436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重绘和回流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回流</a:t>
            </a: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重排</a:t>
            </a:r>
            <a:r>
              <a:rPr lang="en-US" altLang="zh-CN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</a:t>
            </a:r>
            <a:r>
              <a:rPr lang="zh-CN" altLang="en-US" dirty="0" smtClean="0"/>
              <a:t>当 </a:t>
            </a:r>
            <a:r>
              <a:rPr lang="en-US" altLang="zh-CN" dirty="0"/>
              <a:t>Render Tree </a:t>
            </a:r>
            <a:r>
              <a:rPr lang="zh-CN" altLang="en-US" dirty="0"/>
              <a:t>中部分或者全部元素的尺寸、结构、布局等发生改变时，浏览器就会重新渲染部分或全部文档的过程称为 回流。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重绘</a:t>
            </a:r>
            <a:endParaRPr lang="en-US" altLang="zh-CN" b="1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 smtClean="0"/>
              <a:t>      由于</a:t>
            </a:r>
            <a:r>
              <a:rPr lang="zh-CN" altLang="en-US" dirty="0"/>
              <a:t>节点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的样式的改变并不影响它在文档流中的位置和文档布局时</a:t>
            </a:r>
            <a:r>
              <a:rPr lang="en-US" altLang="zh-CN" dirty="0"/>
              <a:t>(</a:t>
            </a:r>
            <a:r>
              <a:rPr lang="zh-CN" altLang="en-US" dirty="0"/>
              <a:t>比如：</a:t>
            </a:r>
            <a:r>
              <a:rPr lang="en-US" altLang="zh-CN" dirty="0"/>
              <a:t>color</a:t>
            </a:r>
            <a:r>
              <a:rPr lang="zh-CN" altLang="en-US" dirty="0"/>
              <a:t>、</a:t>
            </a:r>
            <a:r>
              <a:rPr lang="en-US" altLang="zh-CN" dirty="0"/>
              <a:t>background-color</a:t>
            </a:r>
            <a:r>
              <a:rPr lang="zh-CN" altLang="en-US" dirty="0"/>
              <a:t>、</a:t>
            </a:r>
            <a:r>
              <a:rPr lang="en-US" altLang="zh-CN" dirty="0"/>
              <a:t>outline</a:t>
            </a:r>
            <a:r>
              <a:rPr lang="zh-CN" altLang="en-US" dirty="0"/>
              <a:t>等</a:t>
            </a:r>
            <a:r>
              <a:rPr lang="en-US" altLang="zh-CN" dirty="0"/>
              <a:t>), </a:t>
            </a:r>
            <a:r>
              <a:rPr lang="zh-CN" altLang="en-US" dirty="0"/>
              <a:t>称为重绘。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/>
            <a:r>
              <a:rPr lang="zh-CN" altLang="en-US" b="1" dirty="0">
                <a:solidFill>
                  <a:srgbClr val="C00000"/>
                </a:solidFill>
              </a:rPr>
              <a:t>重绘不一定引起回流，而回流一定会引起重绘。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重绘和回流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会导致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回流（重排）的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操作：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页面的首次刷新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浏览器的窗口大小发生改变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元素的大小或位置发生改变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改变字体的大小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内容的变化（如：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框的输入，图片的大小）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激活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伪类 （如：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:hover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脚本操作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（添加或者删除可见的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元素）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简单理解影响到布局了，就会有回流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4. </a:t>
            </a:r>
            <a:r>
              <a:rPr lang="zh-CN" altLang="en-US" b="0" dirty="0" smtClean="0"/>
              <a:t>重绘和回流</a:t>
            </a:r>
            <a:endParaRPr kumimoji="1" lang="zh-CN" altLang="en-US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1760342"/>
            <a:ext cx="10246870" cy="195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三角形 12"/>
          <p:cNvSpPr/>
          <p:nvPr/>
        </p:nvSpPr>
        <p:spPr>
          <a:xfrm rot="2651319">
            <a:off x="851567" y="351563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1.1 </a:t>
            </a:r>
            <a:r>
              <a:rPr lang="zh-CN" altLang="en-US" b="0" dirty="0" smtClean="0"/>
              <a:t>实例化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目标：能够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实例化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代码中发现了 </a:t>
            </a: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 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关键字时，一般将这个操作称为</a:t>
            </a: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实例化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创建一个时间对象并获取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时间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获得当前时间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获得指定时间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117" y="3575924"/>
            <a:ext cx="3933333" cy="580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17" y="5255886"/>
            <a:ext cx="4847619" cy="8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日期</a:t>
            </a:r>
            <a:r>
              <a:rPr lang="zh-CN" altLang="en-US" dirty="0" smtClean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r>
              <a:rPr kumimoji="1" lang="zh-CN" altLang="en-US" dirty="0" smtClean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2.2 </a:t>
            </a:r>
            <a:r>
              <a:rPr lang="zh-CN" altLang="en-US" dirty="0"/>
              <a:t>日期</a:t>
            </a:r>
            <a:r>
              <a:rPr lang="zh-CN" altLang="en-US" b="0" dirty="0" smtClean="0"/>
              <a:t>对象方法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目标：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对象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中的方法写出常见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日期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使用场景：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因为日期对象返回的数据我们不能直接使用，所以需要转换为实际开发中常用的格式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0880" y="2580407"/>
          <a:ext cx="10413048" cy="4047178"/>
        </p:xfrm>
        <a:graphic>
          <a:graphicData uri="http://schemas.openxmlformats.org/drawingml/2006/table">
            <a:tbl>
              <a:tblPr/>
              <a:tblGrid>
                <a:gridCol w="1769898"/>
                <a:gridCol w="2303733"/>
                <a:gridCol w="6339417"/>
              </a:tblGrid>
              <a:tr h="5220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作用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0206"/>
                    </a:solidFill>
                  </a:tcPr>
                </a:tc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getFullYear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获得年份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获取四位年份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719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getMonth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获得月份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11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98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getDate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获取月份中的每一天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不同月份取值也不相同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46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getDay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获取星期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6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</a:tr>
              <a:tr h="538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getHours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获取小时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23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B6020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16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getMinutes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获取分钟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59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6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getSeconds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()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获取秒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取值为 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0 ~ 59</a:t>
                      </a:r>
                      <a:endParaRPr kumimoji="0" lang="zh-CN" alt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日期</a:t>
            </a:r>
            <a:r>
              <a:rPr lang="zh-CN" altLang="en-US" dirty="0" smtClean="0"/>
              <a:t>对象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实例化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</a:t>
            </a:r>
            <a:r>
              <a:rPr kumimoji="1" lang="zh-CN" altLang="en-US" dirty="0" smtClean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kumimoji="1"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kumimoji="1"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  <a:endParaRPr kumimoji="1" lang="en-US" altLang="zh-CN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时间戳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目标：能够获得当前时间戳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使用场景：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如果计算倒计时效果，前面方法无法直接计算，需要借助于时间戳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什么是时间戳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5180" lvl="1" indent="-26860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是指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1970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秒起至现在的</a:t>
            </a:r>
            <a:r>
              <a:rPr lang="zh-CN" altLang="en-US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毫秒数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，它是一种特殊的计量时间的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/>
            <a:r>
              <a:rPr lang="zh-CN" altLang="en-US" b="1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算法：</a:t>
            </a:r>
            <a:endParaRPr lang="en-US" altLang="zh-CN" b="1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将来的时间戳 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现在的时间戳 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剩余时间毫秒数  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剩余时间毫秒数 转换为 剩余时间的 年月日时分秒 就是 倒计时时间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比如    将来时间戳 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2000ms  - 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现在时间戳 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1000ms   =  1000ms</a:t>
            </a:r>
            <a:endParaRPr lang="en-US" altLang="zh-CN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1000ms 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转换为就是   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小时</a:t>
            </a:r>
            <a:r>
              <a:rPr lang="en-US" altLang="zh-CN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67" y="1117422"/>
            <a:ext cx="2387598" cy="2989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2.3 </a:t>
            </a:r>
            <a:r>
              <a:rPr lang="zh-CN" altLang="en-US" b="0" dirty="0"/>
              <a:t>时间戳</a:t>
            </a:r>
            <a:endParaRPr kumimoji="1" lang="zh-CN" altLang="en-US" b="0" dirty="0"/>
          </a:p>
        </p:txBody>
      </p:sp>
      <p:sp>
        <p:nvSpPr>
          <p:cNvPr id="1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三种</a:t>
            </a:r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方式获取时间</a:t>
            </a:r>
            <a:r>
              <a:rPr lang="zh-CN" altLang="en-US" b="1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戳：</a:t>
            </a:r>
            <a:endParaRPr lang="en-US" altLang="zh-CN" b="1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 </a:t>
            </a:r>
            <a:r>
              <a:rPr lang="en-US" altLang="zh-CN" dirty="0" err="1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getTime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  </a:t>
            </a: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</a:t>
            </a: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简写  </a:t>
            </a:r>
            <a:r>
              <a:rPr lang="en-US" altLang="zh-CN" b="1" dirty="0" smtClean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+new Date()</a:t>
            </a: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 smtClean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 </a:t>
            </a:r>
            <a:r>
              <a:rPr lang="en-US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Date.now</a:t>
            </a:r>
            <a:r>
              <a:rPr lang="en-US" altLang="zh-CN" dirty="0" smtClean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无需实例化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但是只能得到当前的时间戳， 而前面两种可以返回指定时间的时间戳</a:t>
            </a:r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6" y="3866400"/>
            <a:ext cx="5152381" cy="619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6" y="2539836"/>
            <a:ext cx="3432340" cy="668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6" y="6020591"/>
            <a:ext cx="4400000" cy="5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b9ec1c8d-0268-4416-8e99-286988873a06"/>
  <p:tag name="COMMONDATA" val="eyJoZGlkIjoiOTBlZjY2YzJhNjEwMTRlZDczNjE5NjkzOTZiODRkYmIifQ==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3030</Words>
  <Application>WPS 演示</Application>
  <PresentationFormat>宽屏</PresentationFormat>
  <Paragraphs>373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64" baseType="lpstr">
      <vt:lpstr>Arial</vt:lpstr>
      <vt:lpstr>宋体</vt:lpstr>
      <vt:lpstr>Wingdings</vt:lpstr>
      <vt:lpstr>Calibri</vt:lpstr>
      <vt:lpstr>Helvetica Neue</vt:lpstr>
      <vt:lpstr>黑体</vt:lpstr>
      <vt:lpstr>汉仪中黑KW</vt:lpstr>
      <vt:lpstr>汉仪书宋二KW</vt:lpstr>
      <vt:lpstr>Alibaba PuHuiTi B</vt:lpstr>
      <vt:lpstr>苹方-简</vt:lpstr>
      <vt:lpstr>Alibaba PuHuiTi R</vt:lpstr>
      <vt:lpstr>阿里巴巴普惠体</vt:lpstr>
      <vt:lpstr>Segoe UI Light</vt:lpstr>
      <vt:lpstr>微软雅黑 Light</vt:lpstr>
      <vt:lpstr>Alibaba PuHuiTi M</vt:lpstr>
      <vt:lpstr>Segoe UI</vt:lpstr>
      <vt:lpstr>微软雅黑</vt:lpstr>
      <vt:lpstr>Verdana</vt:lpstr>
      <vt:lpstr>华文楷体</vt:lpstr>
      <vt:lpstr>Alibaba PuHuiTi</vt:lpstr>
      <vt:lpstr>STKaiti</vt:lpstr>
      <vt:lpstr>Alibaba PuHuiTi Medium</vt:lpstr>
      <vt:lpstr>汉仪旗黑</vt:lpstr>
      <vt:lpstr>宋体</vt:lpstr>
      <vt:lpstr>Arial Unicode MS</vt:lpstr>
      <vt:lpstr>等线</vt:lpstr>
      <vt:lpstr>汉仪中等线KW</vt:lpstr>
      <vt:lpstr>封面</vt:lpstr>
      <vt:lpstr>正文设计方案</vt:lpstr>
      <vt:lpstr>5_结束页设计方案</vt:lpstr>
      <vt:lpstr>PowerPoint 演示文稿</vt:lpstr>
      <vt:lpstr>日期对象</vt:lpstr>
      <vt:lpstr>1. 日期对象</vt:lpstr>
      <vt:lpstr>1.1 实例化</vt:lpstr>
      <vt:lpstr>日期对象</vt:lpstr>
      <vt:lpstr>2.2 日期对象方法</vt:lpstr>
      <vt:lpstr>日期对象</vt:lpstr>
      <vt:lpstr>2.3 时间戳</vt:lpstr>
      <vt:lpstr>2.3 时间戳</vt:lpstr>
      <vt:lpstr>PowerPoint 演示文稿</vt:lpstr>
      <vt:lpstr>PowerPoint 演示文稿</vt:lpstr>
      <vt:lpstr>节点操作</vt:lpstr>
      <vt:lpstr>1.1 DOM节点</vt:lpstr>
      <vt:lpstr>节点操作</vt:lpstr>
      <vt:lpstr>2.2 查找节点</vt:lpstr>
      <vt:lpstr>2.2 查找节点</vt:lpstr>
      <vt:lpstr>2.2 查找节点</vt:lpstr>
      <vt:lpstr>节点操作</vt:lpstr>
      <vt:lpstr>2.3 增加节点</vt:lpstr>
      <vt:lpstr>2.3 增加节点</vt:lpstr>
      <vt:lpstr>2.3 增加节点</vt:lpstr>
      <vt:lpstr>2.3 增加节点</vt:lpstr>
      <vt:lpstr>节点操作</vt:lpstr>
      <vt:lpstr>2.4 删除节点</vt:lpstr>
      <vt:lpstr>PowerPoint 演示文稿</vt:lpstr>
      <vt:lpstr>3. M端事件</vt:lpstr>
      <vt:lpstr>PowerPoint 演示文稿</vt:lpstr>
      <vt:lpstr>4.插件</vt:lpstr>
      <vt:lpstr>4.插件</vt:lpstr>
      <vt:lpstr>4. 重绘和回流</vt:lpstr>
      <vt:lpstr>4. 重绘和回流</vt:lpstr>
      <vt:lpstr>4. 重绘和回流</vt:lpstr>
      <vt:lpstr>4. 重绘和回流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去大西洋攻城</cp:lastModifiedBy>
  <cp:revision>4206</cp:revision>
  <dcterms:created xsi:type="dcterms:W3CDTF">2023-01-17T03:56:02Z</dcterms:created>
  <dcterms:modified xsi:type="dcterms:W3CDTF">2023-01-17T03:56:02Z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6AC5A35322A7E08375673063A4EFF81A</vt:lpwstr>
  </property>
  <property fmtid="{D5CDD505-2E9C-101B-9397-08002B2CF9AE}" pid="3" name="KSOProductBuildVer">
    <vt:lpwstr>2052-5.1.1.7676</vt:lpwstr>
  </property>
</Properties>
</file>