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8" r:id="rId4"/>
  </p:sldMasterIdLst>
  <p:notesMasterIdLst>
    <p:notesMasterId r:id="rId38"/>
  </p:notesMasterIdLst>
  <p:handoutMasterIdLst>
    <p:handoutMasterId r:id="rId39"/>
  </p:handoutMasterIdLst>
  <p:sldIdLst>
    <p:sldId id="533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78" r:id="rId19"/>
    <p:sldId id="549" r:id="rId20"/>
    <p:sldId id="550" r:id="rId21"/>
    <p:sldId id="551" r:id="rId22"/>
    <p:sldId id="579" r:id="rId23"/>
    <p:sldId id="553" r:id="rId24"/>
    <p:sldId id="554" r:id="rId25"/>
    <p:sldId id="555" r:id="rId26"/>
    <p:sldId id="580" r:id="rId27"/>
    <p:sldId id="557" r:id="rId28"/>
    <p:sldId id="558" r:id="rId29"/>
    <p:sldId id="559" r:id="rId30"/>
    <p:sldId id="560" r:id="rId31"/>
    <p:sldId id="561" r:id="rId32"/>
    <p:sldId id="564" r:id="rId33"/>
    <p:sldId id="565" r:id="rId34"/>
    <p:sldId id="566" r:id="rId35"/>
    <p:sldId id="567" r:id="rId36"/>
    <p:sldId id="2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5" Type="http://schemas.openxmlformats.org/officeDocument/2006/relationships/theme" Target="../theme/theme2.xml"/><Relationship Id="rId24" Type="http://schemas.openxmlformats.org/officeDocument/2006/relationships/image" Target="../media/image4.png"/><Relationship Id="rId23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hyperlink" Target="http://tool.oschina.net/rege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880"/>
            <a:ext cx="10541000" cy="1158875"/>
          </a:xfrm>
        </p:spPr>
        <p:txBody>
          <a:bodyPr/>
          <a:lstStyle/>
          <a:p>
            <a:r>
              <a:rPr kumimoji="1" lang="zh-CN" altLang="en-US" sz="4800" dirty="0">
                <a:latin typeface="Heiti TC Light" panose="02000000000000000000" charset="-122"/>
                <a:ea typeface="Heiti TC Light" panose="02000000000000000000" charset="-122"/>
              </a:rPr>
              <a:t>正则表达式</a:t>
            </a:r>
            <a:endParaRPr kumimoji="1" lang="zh-CN" altLang="en-US" sz="4800" dirty="0">
              <a:latin typeface="Heiti TC Light" panose="02000000000000000000" charset="-122"/>
              <a:ea typeface="Heiti TC Light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0920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 smtClean="0"/>
              <a:t>正则表达式使用分为几步？</a:t>
            </a:r>
            <a:r>
              <a:rPr lang="en-US" altLang="zh-CN" sz="1600" dirty="0"/>
              <a:t>	</a:t>
            </a:r>
            <a:endParaRPr lang="en-US" altLang="zh-CN" sz="1600" dirty="0"/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/>
              <a:t>定义正则表达式</a:t>
            </a:r>
            <a:endParaRPr lang="en-US" altLang="zh-CN" sz="1600" b="0" dirty="0" smtClean="0"/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/>
              <a:t>检测查找是否匹配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3467" y="4117092"/>
            <a:ext cx="7240990" cy="1525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3.</a:t>
            </a:r>
            <a:r>
              <a:rPr lang="zh-CN" altLang="en-US" b="1" dirty="0"/>
              <a:t>检索（查找）符合规则的字符串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exec() </a:t>
            </a:r>
            <a:r>
              <a:rPr lang="zh-CN" altLang="en-US" dirty="0" smtClean="0"/>
              <a:t>方法 </a:t>
            </a:r>
            <a:r>
              <a:rPr lang="zh-CN" altLang="en-US" dirty="0"/>
              <a:t>在一个指定字符串中执行一个搜索匹配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zh-CN" altLang="en-US" dirty="0"/>
              <a:t>如果匹配成功，</a:t>
            </a:r>
            <a:r>
              <a:rPr lang="en-US" altLang="zh-CN" dirty="0"/>
              <a:t>exec() </a:t>
            </a:r>
            <a:r>
              <a:rPr lang="zh-CN" altLang="en-US" dirty="0"/>
              <a:t>方法返回一个数组，否则返回</a:t>
            </a:r>
            <a:r>
              <a:rPr lang="en-US" altLang="zh-CN" dirty="0"/>
              <a:t>null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604" y="3043550"/>
            <a:ext cx="3685714" cy="4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7" y="5840245"/>
            <a:ext cx="10024854" cy="359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4" y="4170192"/>
            <a:ext cx="6307396" cy="1339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930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 smtClean="0"/>
              <a:t>正则表达式检测查找  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方法和</a:t>
            </a:r>
            <a:r>
              <a:rPr lang="en-US" altLang="zh-CN" sz="1600" dirty="0" smtClean="0"/>
              <a:t>exec</a:t>
            </a:r>
            <a:r>
              <a:rPr lang="zh-CN" altLang="en-US" sz="1600" dirty="0" smtClean="0"/>
              <a:t>方法有什么区别？</a:t>
            </a:r>
            <a:r>
              <a:rPr lang="en-US" altLang="zh-CN" sz="1600" dirty="0"/>
              <a:t>	</a:t>
            </a:r>
            <a:endParaRPr lang="en-US" altLang="zh-CN" sz="1600" dirty="0"/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est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用于判断是否有符合规则的字符串，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返回的是布尔值 找到返回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，否则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exec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方法用于检索（查找）符合规则的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字符串，找到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返回数组，否则为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元字符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修饰符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目标：能说出什么是元字符以及它的好处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普通</a:t>
            </a:r>
            <a:r>
              <a:rPr lang="zh-CN" altLang="en-US" b="1" dirty="0"/>
              <a:t>字符</a:t>
            </a:r>
            <a:r>
              <a:rPr lang="en-US" altLang="zh-CN" b="1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大多数的字符仅能够描述它们本身，这些字符称作普通字符，例如所有的字母和数字。</a:t>
            </a:r>
            <a:br>
              <a:rPr lang="zh-CN" altLang="en-US" dirty="0"/>
            </a:br>
            <a:r>
              <a:rPr lang="zh-CN" altLang="en-US" dirty="0"/>
              <a:t>也就是说普通字符只能够匹配字符串中与它们相同的字符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元字符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特殊字符）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是</a:t>
            </a:r>
            <a:r>
              <a:rPr lang="zh-CN" altLang="en-US" dirty="0"/>
              <a:t>一些具有特殊含义的字符</a:t>
            </a:r>
            <a:r>
              <a:rPr lang="zh-CN" altLang="en-US" dirty="0" smtClean="0"/>
              <a:t>，可以极大提高了灵活性</a:t>
            </a:r>
            <a:r>
              <a:rPr lang="zh-CN" altLang="en-US" dirty="0"/>
              <a:t>和强大的匹配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比如，规定用户只能输入英文</a:t>
            </a:r>
            <a:r>
              <a:rPr lang="en-US" altLang="zh-CN" sz="1600" dirty="0" smtClean="0"/>
              <a:t>26</a:t>
            </a:r>
            <a:r>
              <a:rPr lang="zh-CN" altLang="en-US" sz="1600" dirty="0" smtClean="0"/>
              <a:t>个英文字母，普通字符的话 </a:t>
            </a:r>
            <a:r>
              <a:rPr lang="en-US" altLang="zh-CN" sz="1600" dirty="0" err="1" smtClean="0"/>
              <a:t>abcdefghijklm</a:t>
            </a:r>
            <a:r>
              <a:rPr lang="en-US" altLang="zh-CN" sz="1600" dirty="0" smtClean="0"/>
              <a:t>…..</a:t>
            </a:r>
            <a:endParaRPr lang="en-US" altLang="zh-CN" sz="1600" dirty="0" smtClean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但是换成元字符写法： </a:t>
            </a:r>
            <a:r>
              <a:rPr lang="en-US" altLang="zh-CN" sz="1600" dirty="0" smtClean="0"/>
              <a:t>[a-z]   </a:t>
            </a:r>
            <a:endParaRPr lang="en-US" altLang="zh-CN" sz="1600" dirty="0" smtClean="0"/>
          </a:p>
          <a:p>
            <a:r>
              <a:rPr lang="zh-CN" altLang="en-US" b="1" dirty="0" smtClean="0"/>
              <a:t>参考文档：</a:t>
            </a:r>
            <a:endParaRPr lang="en-US" altLang="zh-CN" b="1" dirty="0" smtClean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MDN</a:t>
            </a:r>
            <a:r>
              <a:rPr lang="zh-CN" altLang="en-US" dirty="0">
                <a:sym typeface="+mn-ea"/>
              </a:rPr>
              <a:t>：https://developer.mozilla.org/zh-CN/docs/Web/JavaScript/Guide/Regular_Expressions</a:t>
            </a:r>
            <a:endParaRPr lang="zh-CN" altLang="en-US" dirty="0">
              <a:sym typeface="+mn-ea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正则测试工具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dirty="0">
                <a:hlinkClick r:id="rId1"/>
              </a:rPr>
              <a:t>http://tool.oschina.net/regex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930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</a:t>
            </a:r>
            <a:r>
              <a:rPr lang="en-US" altLang="zh-CN" sz="1600" dirty="0" smtClean="0"/>
              <a:t>.</a:t>
            </a:r>
            <a:r>
              <a:rPr lang="zh-CN" altLang="en-US" dirty="0"/>
              <a:t>什么是元字符以及它的</a:t>
            </a:r>
            <a:r>
              <a:rPr lang="zh-CN" altLang="en-US" dirty="0" smtClean="0"/>
              <a:t>好处是什么？</a:t>
            </a:r>
            <a:endParaRPr lang="en-US" altLang="zh-CN" dirty="0"/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/>
              <a:t>是一些具有特殊含义的字符，可以极大提高了灵活性和强大的匹配功能</a:t>
            </a:r>
            <a:endParaRPr lang="en-US" altLang="zh-CN" sz="1600" b="0" dirty="0" smtClean="0"/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/>
              <a:t>比如</a:t>
            </a:r>
            <a:r>
              <a:rPr lang="zh-CN" altLang="en-US" sz="1600" b="0" dirty="0"/>
              <a:t>英文</a:t>
            </a:r>
            <a:r>
              <a:rPr lang="en-US" altLang="zh-CN" sz="1600" b="0" dirty="0"/>
              <a:t>26</a:t>
            </a:r>
            <a:r>
              <a:rPr lang="zh-CN" altLang="en-US" sz="1600" b="0" dirty="0"/>
              <a:t>个英文</a:t>
            </a:r>
            <a:r>
              <a:rPr lang="zh-CN" altLang="en-US" sz="1600" b="0" dirty="0" smtClean="0"/>
              <a:t>字母，我们使用元字符 </a:t>
            </a:r>
            <a:r>
              <a:rPr lang="en-US" altLang="zh-CN" sz="1600" b="0" dirty="0" smtClean="0"/>
              <a:t>[a-z] </a:t>
            </a:r>
            <a:r>
              <a:rPr lang="zh-CN" altLang="en-US" sz="1600" b="0" dirty="0" smtClean="0"/>
              <a:t>简介和灵活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方便记忆和学习，我们对众多的元字符进行了分类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边界</a:t>
            </a:r>
            <a:r>
              <a:rPr lang="zh-CN" altLang="en-US" dirty="0">
                <a:solidFill>
                  <a:srgbClr val="C00000"/>
                </a:solidFill>
              </a:rPr>
              <a:t>符（表示位置，开头和结尾，必须用什么开头，用什么结尾）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量词  （表示重复次数）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字符类 （比如 </a:t>
            </a:r>
            <a:r>
              <a:rPr lang="en-US" altLang="zh-CN" dirty="0" smtClean="0"/>
              <a:t>\d 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0~9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1</a:t>
            </a:r>
            <a:r>
              <a:rPr lang="en-US" altLang="zh-CN" sz="1800" b="1" dirty="0" smtClean="0"/>
              <a:t>. </a:t>
            </a:r>
            <a:r>
              <a:rPr lang="zh-CN" altLang="en-US" sz="1800" b="1" dirty="0" smtClean="0"/>
              <a:t>边界符</a:t>
            </a:r>
            <a:endParaRPr lang="en-US" altLang="zh-CN" sz="1800" b="1" dirty="0" smtClean="0"/>
          </a:p>
          <a:p>
            <a:r>
              <a:rPr lang="zh-CN" altLang="en-US" dirty="0">
                <a:sym typeface="+mn-ea"/>
              </a:rPr>
              <a:t>正则表达式中的边界符（位置符）</a:t>
            </a:r>
            <a:r>
              <a:rPr lang="en-US" altLang="zh-CN" dirty="0" err="1">
                <a:sym typeface="+mn-ea"/>
              </a:rPr>
              <a:t>用来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提示字符所处的位置</a:t>
            </a:r>
            <a:r>
              <a:rPr lang="en-US" altLang="zh-CN" dirty="0" err="1">
                <a:sym typeface="+mn-ea"/>
              </a:rPr>
              <a:t>，主要有两个字符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SF]2QQFZ1]PO~X)]ZN8$~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734" y="2695269"/>
            <a:ext cx="9033445" cy="1419518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897146" y="4382129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 ^ 和 $ 在一起，表示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必须是精确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匹配。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1</a:t>
            </a:r>
            <a:r>
              <a:rPr lang="en-US" altLang="zh-CN" sz="1800" b="1" dirty="0" smtClean="0"/>
              <a:t>. </a:t>
            </a:r>
            <a:r>
              <a:rPr lang="zh-CN" altLang="en-US" sz="1800" b="1" dirty="0" smtClean="0"/>
              <a:t>边界符</a:t>
            </a:r>
            <a:endParaRPr lang="en-US" altLang="zh-CN" sz="1800" b="1" dirty="0" smtClean="0"/>
          </a:p>
          <a:p>
            <a:r>
              <a:rPr lang="zh-CN" altLang="en-US" dirty="0">
                <a:sym typeface="+mn-ea"/>
              </a:rPr>
              <a:t>正则表达式中的边界符（位置符）</a:t>
            </a:r>
            <a:r>
              <a:rPr lang="en-US" altLang="zh-CN" dirty="0" err="1">
                <a:sym typeface="+mn-ea"/>
              </a:rPr>
              <a:t>用来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提示字符所处的位置</a:t>
            </a:r>
            <a:r>
              <a:rPr lang="en-US" altLang="zh-CN" dirty="0" err="1">
                <a:sym typeface="+mn-ea"/>
              </a:rPr>
              <a:t>，主要有两个字符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394" y="2792074"/>
            <a:ext cx="5558218" cy="3006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方便记忆和学习，我们对众多的元字符进行了分类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边界</a:t>
            </a:r>
            <a:r>
              <a:rPr lang="zh-CN" altLang="en-US" dirty="0">
                <a:solidFill>
                  <a:schemeClr val="tx1"/>
                </a:solidFill>
              </a:rPr>
              <a:t>符（表示位置，开头和结尾，必须用什么开头，用什么结尾）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量词  （表示重复次数）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字符类 （比如 </a:t>
            </a:r>
            <a:r>
              <a:rPr lang="en-US" altLang="zh-CN" dirty="0" smtClean="0"/>
              <a:t>\d 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0~9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介绍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元字符</a:t>
            </a:r>
            <a:endParaRPr lang="en-US" altLang="zh-CN" dirty="0" smtClean="0"/>
          </a:p>
          <a:p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2. </a:t>
            </a:r>
            <a:r>
              <a:rPr lang="zh-CN" altLang="en-US" sz="1800" b="1" dirty="0" smtClean="0"/>
              <a:t>量词</a:t>
            </a:r>
            <a:endParaRPr lang="en-US" altLang="zh-CN" sz="1800" b="1" dirty="0" smtClean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量词用来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某个模式出现的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次数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 descr="]@3AWSEU88IYYGKCVPYV]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098" y="2585998"/>
            <a:ext cx="8903677" cy="3059353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03031" y="5921131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注意： 逗号左右两侧千万不要出现空格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2. </a:t>
            </a:r>
            <a:r>
              <a:rPr lang="zh-CN" altLang="en-US" sz="1800" b="1" dirty="0" smtClean="0"/>
              <a:t>量词</a:t>
            </a:r>
            <a:endParaRPr lang="en-US" altLang="zh-CN" sz="1800" b="1" dirty="0" smtClean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量词用来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某个模式出现的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次数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031" y="2846839"/>
            <a:ext cx="4714753" cy="3117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990" y="1286746"/>
            <a:ext cx="5339805" cy="1197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89" y="2761404"/>
            <a:ext cx="5339805" cy="1489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89" y="4620122"/>
            <a:ext cx="5339805" cy="1491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4645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+ </a:t>
            </a:r>
            <a:r>
              <a:rPr lang="zh-CN" altLang="en-US" sz="1600" dirty="0"/>
              <a:t>表示</a:t>
            </a:r>
            <a:r>
              <a:rPr lang="zh-CN" altLang="en-US" sz="1600" dirty="0" smtClean="0"/>
              <a:t>重复至少 </a:t>
            </a:r>
            <a:r>
              <a:rPr lang="en-US" altLang="zh-CN" sz="1600" dirty="0"/>
              <a:t>1 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? </a:t>
            </a:r>
            <a:r>
              <a:rPr lang="zh-CN" altLang="en-US" sz="1600" dirty="0"/>
              <a:t>表示重复 </a:t>
            </a:r>
            <a:r>
              <a:rPr lang="en-US" altLang="zh-CN" sz="1600" dirty="0"/>
              <a:t>0 </a:t>
            </a:r>
            <a:r>
              <a:rPr lang="zh-CN" altLang="en-US" sz="1600" dirty="0"/>
              <a:t>次或</a:t>
            </a:r>
            <a:r>
              <a:rPr lang="en-US" altLang="zh-CN" sz="1600" dirty="0"/>
              <a:t>1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* </a:t>
            </a:r>
            <a:r>
              <a:rPr lang="zh-CN" altLang="en-US" sz="1600" dirty="0"/>
              <a:t>表示重复 </a:t>
            </a:r>
            <a:r>
              <a:rPr lang="en-US" altLang="zh-CN" sz="1600" dirty="0"/>
              <a:t>0 </a:t>
            </a:r>
            <a:r>
              <a:rPr lang="zh-CN" altLang="en-US" sz="1600" dirty="0"/>
              <a:t>次或</a:t>
            </a:r>
            <a:r>
              <a:rPr lang="zh-CN" altLang="en-US" sz="1600" dirty="0" smtClean="0"/>
              <a:t>多次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{</a:t>
            </a:r>
            <a:r>
              <a:rPr lang="en-US" altLang="zh-CN" sz="1600" dirty="0"/>
              <a:t>m, n} </a:t>
            </a:r>
            <a:r>
              <a:rPr lang="zh-CN" altLang="en-US" sz="1600" dirty="0"/>
              <a:t>表示复 </a:t>
            </a:r>
            <a:r>
              <a:rPr lang="en-US" altLang="zh-CN" sz="1600" dirty="0"/>
              <a:t>m </a:t>
            </a:r>
            <a:r>
              <a:rPr lang="zh-CN" altLang="en-US" sz="1600" dirty="0"/>
              <a:t>到 </a:t>
            </a:r>
            <a:r>
              <a:rPr lang="en-US" altLang="zh-CN" sz="1600" dirty="0"/>
              <a:t>n </a:t>
            </a:r>
            <a:r>
              <a:rPr lang="zh-CN" altLang="en-US" sz="1600" dirty="0"/>
              <a:t>次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方便记忆和学习，我们对众多的元字符进行了分类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边界</a:t>
            </a:r>
            <a:r>
              <a:rPr lang="zh-CN" altLang="en-US" dirty="0">
                <a:solidFill>
                  <a:schemeClr val="tx1"/>
                </a:solidFill>
              </a:rPr>
              <a:t>符（表示位置，开头和结尾，必须用什么开头，用什么结尾）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量词  （表示重复次数）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字符类 （比如 </a:t>
            </a:r>
            <a:r>
              <a:rPr lang="en-US" altLang="zh-CN" dirty="0" smtClean="0">
                <a:solidFill>
                  <a:srgbClr val="C00000"/>
                </a:solidFill>
              </a:rPr>
              <a:t>\d  </a:t>
            </a:r>
            <a:r>
              <a:rPr lang="zh-CN" altLang="en-US" dirty="0" smtClean="0">
                <a:solidFill>
                  <a:srgbClr val="C00000"/>
                </a:solidFill>
              </a:rPr>
              <a:t>表示 </a:t>
            </a:r>
            <a:r>
              <a:rPr lang="en-US" altLang="zh-CN" dirty="0" smtClean="0">
                <a:solidFill>
                  <a:srgbClr val="C00000"/>
                </a:solidFill>
              </a:rPr>
              <a:t>0~9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[ ]  </a:t>
            </a:r>
            <a:r>
              <a:rPr lang="zh-CN" altLang="en-US" dirty="0" smtClean="0"/>
              <a:t>匹配</a:t>
            </a:r>
            <a:r>
              <a:rPr lang="zh-CN" altLang="en-US" dirty="0"/>
              <a:t>字符</a:t>
            </a:r>
            <a:r>
              <a:rPr lang="zh-CN" altLang="en-US" dirty="0" smtClean="0"/>
              <a:t>集合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后面的字符串只要包含 </a:t>
            </a:r>
            <a:r>
              <a:rPr lang="en-US" altLang="zh-CN" dirty="0" err="1"/>
              <a:t>abc</a:t>
            </a:r>
            <a:r>
              <a:rPr lang="en-US" altLang="zh-CN" dirty="0"/>
              <a:t> </a:t>
            </a:r>
            <a:r>
              <a:rPr lang="zh-CN" altLang="en-US" dirty="0"/>
              <a:t>中任意</a:t>
            </a:r>
            <a:r>
              <a:rPr lang="zh-CN" altLang="en-US" b="1" dirty="0">
                <a:solidFill>
                  <a:srgbClr val="C00000"/>
                </a:solidFill>
              </a:rPr>
              <a:t>一个字符</a:t>
            </a:r>
            <a:r>
              <a:rPr lang="zh-CN" altLang="en-US" dirty="0"/>
              <a:t>，都返回 </a:t>
            </a:r>
            <a:r>
              <a:rPr lang="en-US" altLang="zh-CN" dirty="0"/>
              <a:t>true 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20" y="3046222"/>
            <a:ext cx="6476190" cy="1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[ ]  </a:t>
            </a:r>
            <a:r>
              <a:rPr lang="zh-CN" altLang="en-US" dirty="0"/>
              <a:t> </a:t>
            </a:r>
            <a:r>
              <a:rPr lang="zh-CN" altLang="en-US" dirty="0" smtClean="0"/>
              <a:t>里面加上 </a:t>
            </a:r>
            <a:r>
              <a:rPr lang="en-US" altLang="zh-CN" dirty="0" smtClean="0"/>
              <a:t>-  </a:t>
            </a:r>
            <a:r>
              <a:rPr lang="zh-CN" altLang="en-US" dirty="0" smtClean="0"/>
              <a:t>连字符 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使用连字符 </a:t>
            </a:r>
            <a:r>
              <a:rPr lang="en-US" altLang="zh-CN" dirty="0"/>
              <a:t>- </a:t>
            </a:r>
            <a:r>
              <a:rPr lang="zh-CN" altLang="en-US" dirty="0"/>
              <a:t>表示一个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[a-z]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个英文字母都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/>
              <a:t>a-</a:t>
            </a:r>
            <a:r>
              <a:rPr lang="en-US" altLang="zh-CN" dirty="0" err="1"/>
              <a:t>zA</a:t>
            </a:r>
            <a:r>
              <a:rPr lang="en-US" altLang="zh-CN" dirty="0"/>
              <a:t>-Z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表示大小写都可以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[0-9] 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0~9 </a:t>
            </a:r>
            <a:r>
              <a:rPr lang="zh-CN" altLang="en-US" dirty="0" smtClean="0"/>
              <a:t>的数字都可以</a:t>
            </a:r>
            <a:endParaRPr lang="en-US" altLang="zh-CN" dirty="0" smtClean="0"/>
          </a:p>
          <a:p>
            <a:r>
              <a:rPr lang="zh-CN" altLang="en-US" dirty="0" smtClean="0"/>
              <a:t>认识下：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04" y="2964353"/>
            <a:ext cx="6228571" cy="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4" y="5908615"/>
            <a:ext cx="7038095" cy="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[ ]  </a:t>
            </a:r>
            <a:r>
              <a:rPr lang="zh-CN" altLang="en-US" dirty="0"/>
              <a:t> </a:t>
            </a:r>
            <a:r>
              <a:rPr lang="zh-CN" altLang="en-US" dirty="0" smtClean="0"/>
              <a:t>里面加上 </a:t>
            </a:r>
            <a:r>
              <a:rPr lang="en-US" altLang="zh-CN" dirty="0"/>
              <a:t>^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取反符号 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/>
              <a:t>[^a-z] </a:t>
            </a:r>
            <a:r>
              <a:rPr lang="zh-CN" altLang="en-US" dirty="0"/>
              <a:t>匹配除了小写字母以外的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注意要写到中括号里面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. </a:t>
            </a:r>
            <a:r>
              <a:rPr lang="zh-CN" altLang="en-US" dirty="0" smtClean="0"/>
              <a:t>匹配</a:t>
            </a:r>
            <a:r>
              <a:rPr lang="zh-CN" altLang="en-US" dirty="0"/>
              <a:t>除换行符之外的任何单个</a:t>
            </a:r>
            <a:r>
              <a:rPr lang="zh-CN" altLang="en-US" dirty="0" smtClean="0"/>
              <a:t>字符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字符类 </a:t>
            </a:r>
            <a:r>
              <a:rPr lang="en-US" altLang="zh-CN" sz="1600" dirty="0"/>
              <a:t>. (</a:t>
            </a:r>
            <a:r>
              <a:rPr lang="zh-CN" altLang="en-US" sz="1600" dirty="0"/>
              <a:t>点</a:t>
            </a:r>
            <a:r>
              <a:rPr lang="en-US" altLang="zh-CN" sz="1600" dirty="0"/>
              <a:t>)</a:t>
            </a:r>
            <a:r>
              <a:rPr lang="zh-CN" altLang="en-US" sz="1600" dirty="0"/>
              <a:t>代表什么意思？</a:t>
            </a:r>
            <a:endParaRPr lang="en-US" altLang="zh-CN" sz="160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匹配除换行符之外的任何单个字符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字符类 </a:t>
            </a:r>
            <a:r>
              <a:rPr lang="en-US" altLang="zh-CN" sz="1600" dirty="0"/>
              <a:t>[]  </a:t>
            </a:r>
            <a:r>
              <a:rPr lang="zh-CN" altLang="en-US" sz="1600" dirty="0"/>
              <a:t>有若干代表什么意思？ </a:t>
            </a:r>
            <a:endParaRPr lang="en-US" altLang="zh-CN" sz="160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其中的任何单个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[a-z]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个小写英文字母其中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的任何单个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[^a-z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除了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个小写英文字母之外的其他任何单个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endParaRPr lang="en-US" altLang="zh-CN" sz="160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3. </a:t>
            </a:r>
            <a:r>
              <a:rPr lang="zh-CN" altLang="en-US" sz="1800" b="1" dirty="0" smtClean="0"/>
              <a:t>字符类：</a:t>
            </a:r>
            <a:endParaRPr lang="en-US" altLang="zh-CN" sz="1800" b="1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预定义：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指的是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某些常见模式的简写方式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  <p:pic>
        <p:nvPicPr>
          <p:cNvPr id="5" name="图片 4" descr="X1{`S1_$DE1{}]@2(ZVZA3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098" y="2540671"/>
            <a:ext cx="8826250" cy="30440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9" y="5714754"/>
            <a:ext cx="4771429" cy="6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什么是正则表达式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正则表达式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en-US" dirty="0" smtClean="0">
                <a:sym typeface="+mn-ea"/>
              </a:rPr>
              <a:t>Regular Expression</a:t>
            </a:r>
            <a:r>
              <a:rPr lang="zh-CN" altLang="en-US" dirty="0" smtClean="0">
                <a:sym typeface="+mn-ea"/>
              </a:rPr>
              <a:t>）</a:t>
            </a:r>
            <a:r>
              <a:rPr lang="zh-CN" altLang="en-US" dirty="0" smtClean="0"/>
              <a:t>是</a:t>
            </a:r>
            <a:r>
              <a:rPr lang="zh-CN" altLang="en-US" dirty="0"/>
              <a:t>用于匹配字符串中字符组合的模式。在 </a:t>
            </a:r>
            <a:r>
              <a:rPr lang="en-US" altLang="zh-CN" dirty="0"/>
              <a:t>JavaScript</a:t>
            </a:r>
            <a:r>
              <a:rPr lang="zh-CN" altLang="en-US" dirty="0"/>
              <a:t>中，正则表达式也是对象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通常</a:t>
            </a:r>
            <a:r>
              <a:rPr lang="zh-CN" altLang="en-US" dirty="0"/>
              <a:t>用来查找、替换那些符合正则表达式的文本，许多语言都支持正则表达式。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请在上图中找出</a:t>
            </a:r>
            <a:r>
              <a:rPr lang="en-US" altLang="zh-CN" dirty="0"/>
              <a:t>【</a:t>
            </a:r>
            <a:r>
              <a:rPr lang="zh-CN" altLang="en-US" dirty="0"/>
              <a:t>戴帽子和眼镜的男人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戴帽子</a:t>
            </a:r>
            <a:r>
              <a:rPr lang="zh-CN" altLang="en-US" dirty="0"/>
              <a:t>、戴眼镜、男人都是描述信息，通过这些信息能够在人群中查找到确定的某个人，那么这些用于查找的描述</a:t>
            </a:r>
            <a:r>
              <a:rPr lang="zh-CN" altLang="en-US" dirty="0" smtClean="0"/>
              <a:t>信息编写一个模式，对应</a:t>
            </a:r>
            <a:r>
              <a:rPr lang="zh-CN" altLang="en-US" dirty="0"/>
              <a:t>到计算机中就是所谓的正则表达式。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87" y="2550166"/>
            <a:ext cx="5469034" cy="3053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元字符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修饰符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修饰符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修饰符约束正则执行的某些细节行为，如是否区分大小写、是否支持多行匹配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是单词 </a:t>
            </a:r>
            <a:r>
              <a:rPr lang="en-US" altLang="zh-CN" dirty="0"/>
              <a:t>ignore </a:t>
            </a:r>
            <a:r>
              <a:rPr lang="zh-CN" altLang="en-US" dirty="0"/>
              <a:t>的缩写，正则匹配时字母不区分大</a:t>
            </a:r>
            <a:r>
              <a:rPr lang="zh-CN" altLang="en-US" dirty="0" smtClean="0"/>
              <a:t>小写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g </a:t>
            </a:r>
            <a:r>
              <a:rPr lang="zh-CN" altLang="en-US" dirty="0"/>
              <a:t>是单词 </a:t>
            </a:r>
            <a:r>
              <a:rPr lang="en-US" altLang="zh-CN" dirty="0"/>
              <a:t>global </a:t>
            </a:r>
            <a:r>
              <a:rPr lang="zh-CN" altLang="en-US" dirty="0"/>
              <a:t>的缩写，匹配所有满足正则表达式的结果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162" y="2631138"/>
            <a:ext cx="3876190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2" y="4798250"/>
            <a:ext cx="5466667" cy="8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修饰符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替换 </a:t>
            </a:r>
            <a:r>
              <a:rPr lang="en-US" altLang="zh-CN" b="1" dirty="0"/>
              <a:t>replace </a:t>
            </a:r>
            <a:r>
              <a:rPr lang="zh-CN" altLang="en-US" b="1" dirty="0" smtClean="0"/>
              <a:t>替换</a:t>
            </a:r>
            <a:endParaRPr lang="en-US" altLang="zh-CN" b="1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55" y="2747274"/>
            <a:ext cx="5847619" cy="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什么是正则表达式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正则表达式在 </a:t>
            </a:r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中的使用场景：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例如</a:t>
            </a:r>
            <a:r>
              <a:rPr lang="zh-CN" altLang="zh-CN" dirty="0">
                <a:sym typeface="+mn-ea"/>
              </a:rPr>
              <a:t>验证表单：用户名表单只能输入英文字母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dirty="0">
                <a:sym typeface="+mn-ea"/>
              </a:rPr>
              <a:t>数字或者下划线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zh-CN" dirty="0">
                <a:sym typeface="+mn-ea"/>
              </a:rPr>
              <a:t> 昵称</a:t>
            </a:r>
            <a:r>
              <a:rPr lang="zh-CN" altLang="en-US" dirty="0">
                <a:sym typeface="+mn-ea"/>
              </a:rPr>
              <a:t>输入框中可以</a:t>
            </a:r>
            <a:r>
              <a:rPr lang="zh-CN" altLang="zh-CN" dirty="0">
                <a:sym typeface="+mn-ea"/>
              </a:rPr>
              <a:t>输入中文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匹配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>
              <a:sym typeface="+mn-ea"/>
            </a:endParaRPr>
          </a:p>
          <a:p>
            <a:pPr marL="64516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+mn-ea"/>
              </a:rPr>
              <a:t>比如</a:t>
            </a:r>
            <a:r>
              <a:rPr lang="zh-CN" altLang="en-US" dirty="0">
                <a:sym typeface="+mn-ea"/>
              </a:rPr>
              <a:t>用户名</a:t>
            </a:r>
            <a:r>
              <a:rPr lang="en-US" altLang="zh-CN" dirty="0">
                <a:sym typeface="+mn-ea"/>
              </a:rPr>
              <a:t>:   </a:t>
            </a:r>
            <a:r>
              <a:rPr lang="en-US" altLang="zh-CN" dirty="0"/>
              <a:t>/^[a-z0-9_-]{3,16</a:t>
            </a:r>
            <a:r>
              <a:rPr lang="en-US" altLang="zh-CN" dirty="0" smtClean="0"/>
              <a:t>}$/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>
                <a:sym typeface="+mn-ea"/>
              </a:rPr>
              <a:t>过滤</a:t>
            </a:r>
            <a:r>
              <a:rPr lang="zh-CN" altLang="zh-CN" dirty="0">
                <a:sym typeface="+mn-ea"/>
              </a:rPr>
              <a:t>掉页面内容</a:t>
            </a:r>
            <a:r>
              <a:rPr lang="zh-CN" altLang="en-US" dirty="0">
                <a:sym typeface="+mn-ea"/>
              </a:rPr>
              <a:t>中的</a:t>
            </a:r>
            <a:r>
              <a:rPr lang="zh-CN" altLang="zh-CN" dirty="0">
                <a:sym typeface="+mn-ea"/>
              </a:rPr>
              <a:t>一些敏感词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替换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，或从字符串中获取我们想要的特定部分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提取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等 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799" y="3474455"/>
            <a:ext cx="4514286" cy="30476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775" y="3462734"/>
            <a:ext cx="3697448" cy="30593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8116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正则表达式是什么？</a:t>
            </a:r>
            <a:r>
              <a:rPr lang="en-US" altLang="zh-CN" sz="1600" dirty="0"/>
              <a:t>	</a:t>
            </a:r>
            <a:endParaRPr lang="en-US" altLang="zh-CN" sz="1600" dirty="0"/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是用于匹配字符串中字符组合的</a:t>
            </a:r>
            <a:r>
              <a:rPr lang="zh-CN" altLang="en-US" sz="1600" dirty="0">
                <a:solidFill>
                  <a:srgbClr val="C00000"/>
                </a:solidFill>
              </a:rPr>
              <a:t>模式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正则表达式有什么作用？</a:t>
            </a:r>
            <a:r>
              <a:rPr lang="en-US" altLang="zh-CN" sz="1600" dirty="0"/>
              <a:t>	</a:t>
            </a:r>
            <a:endParaRPr lang="en-US" altLang="zh-CN" sz="1600" dirty="0"/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表</a:t>
            </a:r>
            <a:r>
              <a:rPr lang="zh-CN" altLang="en-US" sz="1600" b="0" dirty="0" smtClean="0"/>
              <a:t>单验证（</a:t>
            </a:r>
            <a:r>
              <a:rPr lang="zh-CN" altLang="en-US" sz="1600" dirty="0">
                <a:solidFill>
                  <a:srgbClr val="C00000"/>
                </a:solidFill>
              </a:rPr>
              <a:t>匹配</a:t>
            </a:r>
            <a:r>
              <a:rPr lang="zh-CN" altLang="en-US" sz="1600" b="0" dirty="0" smtClean="0"/>
              <a:t>）</a:t>
            </a:r>
            <a:endParaRPr lang="en-US" altLang="zh-CN" sz="1600" b="0" dirty="0" smtClean="0"/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过滤敏感词（</a:t>
            </a:r>
            <a:r>
              <a:rPr lang="zh-CN" altLang="en-US" sz="1600" dirty="0">
                <a:solidFill>
                  <a:srgbClr val="C00000"/>
                </a:solidFill>
              </a:rPr>
              <a:t>替换</a:t>
            </a: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endParaRPr lang="en-US" altLang="zh-CN" sz="1600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字符串中提取我们想要的部分（</a:t>
            </a:r>
            <a:r>
              <a:rPr lang="zh-CN" altLang="en-US" sz="1600" dirty="0">
                <a:solidFill>
                  <a:srgbClr val="C00000"/>
                </a:solidFill>
              </a:rPr>
              <a:t>提取</a:t>
            </a: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endParaRPr lang="en-US" altLang="zh-CN" sz="1600" b="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语法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元字符</a:t>
            </a:r>
            <a:endParaRPr lang="en-US" altLang="zh-CN" dirty="0" smtClean="0"/>
          </a:p>
          <a:p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我们想要查找是否有戴眼镜的人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怎么做呢？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定义规则： 戴眼镜的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根据规则去查找：找到则返回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正</a:t>
            </a:r>
            <a:r>
              <a:rPr lang="zh-CN" altLang="en-US" dirty="0" smtClean="0"/>
              <a:t>则同样道理，我们分为两步：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定义规则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查找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比如：查找下面文本中是否包含字符串 </a:t>
            </a:r>
            <a:r>
              <a:rPr lang="en-US" altLang="zh-CN" dirty="0"/>
              <a:t>'</a:t>
            </a:r>
            <a:r>
              <a:rPr lang="zh-CN" altLang="en-US" dirty="0"/>
              <a:t>前端</a:t>
            </a:r>
            <a:r>
              <a:rPr lang="en-US" altLang="zh-CN" dirty="0"/>
              <a:t>'  </a:t>
            </a:r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32" y="1271842"/>
            <a:ext cx="4841105" cy="27029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9" y="4839777"/>
            <a:ext cx="7869510" cy="598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JavaScript </a:t>
            </a:r>
            <a:r>
              <a:rPr lang="zh-CN" altLang="en-US" dirty="0"/>
              <a:t>中定义正则表达式的语法有两种，我们先学习其中比较简单的方法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定义正则表达式语法：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其中 </a:t>
            </a:r>
            <a:r>
              <a:rPr lang="en-US" altLang="zh-CN" dirty="0" smtClean="0"/>
              <a:t>/   / </a:t>
            </a:r>
            <a:r>
              <a:rPr lang="zh-CN" altLang="en-US" dirty="0" smtClean="0"/>
              <a:t>是正则表达式字面量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09" y="2750113"/>
            <a:ext cx="3857143" cy="5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9" y="4701151"/>
            <a:ext cx="3085714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判断是否有符合规则的字符串：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test() </a:t>
            </a:r>
            <a:r>
              <a:rPr lang="zh-CN" altLang="en-US" dirty="0" smtClean="0"/>
              <a:t>方法   用来查看正则表达式与指定的字符串是否匹配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如果</a:t>
            </a:r>
            <a:r>
              <a:rPr lang="zh-CN" altLang="en-US" dirty="0"/>
              <a:t>正则表达式与指定的字符串匹配 ，返回</a:t>
            </a:r>
            <a:r>
              <a:rPr lang="en-US" altLang="zh-CN" dirty="0" smtClean="0"/>
              <a:t>true</a:t>
            </a:r>
            <a:r>
              <a:rPr lang="zh-CN" altLang="en-US" dirty="0"/>
              <a:t>，</a:t>
            </a:r>
            <a:r>
              <a:rPr lang="zh-CN" altLang="en-US" dirty="0" smtClean="0"/>
              <a:t>否则</a:t>
            </a:r>
            <a:r>
              <a:rPr lang="en-US" altLang="zh-CN" dirty="0" smtClean="0"/>
              <a:t>false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301" y="3118121"/>
            <a:ext cx="3971429" cy="4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01" y="4430358"/>
            <a:ext cx="7240990" cy="1525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2518</Words>
  <Application>WPS 演示</Application>
  <PresentationFormat>宽屏</PresentationFormat>
  <Paragraphs>318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75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Segoe UI</vt:lpstr>
      <vt:lpstr>微软雅黑</vt:lpstr>
      <vt:lpstr>Verdana</vt:lpstr>
      <vt:lpstr>汉仪旗黑</vt:lpstr>
      <vt:lpstr>华文楷体</vt:lpstr>
      <vt:lpstr>Alibaba PuHuiTi</vt:lpstr>
      <vt:lpstr>STKaiti</vt:lpstr>
      <vt:lpstr>Alibaba PuHuiTi Medium</vt:lpstr>
      <vt:lpstr>楷体</vt:lpstr>
      <vt:lpstr>汉仪楷体KW</vt:lpstr>
      <vt:lpstr>等线</vt:lpstr>
      <vt:lpstr>汉仪中等线KW</vt:lpstr>
      <vt:lpstr>宋体</vt:lpstr>
      <vt:lpstr>Arial Unicode MS</vt:lpstr>
      <vt:lpstr/>
      <vt:lpstr>Alibaba PuHuiTi</vt:lpstr>
      <vt:lpstr>Alibaba PuHuiTi B</vt:lpstr>
      <vt:lpstr>Alibaba PuHuiTi Medium</vt:lpstr>
      <vt:lpstr>Alibaba PuHuiTi R</vt:lpstr>
      <vt:lpstr>Wingdings</vt:lpstr>
      <vt:lpstr>微软雅黑</vt:lpstr>
      <vt:lpstr>阿里巴巴普惠体</vt:lpstr>
      <vt:lpstr>黑体</vt:lpstr>
      <vt:lpstr>Heiti TC Light</vt:lpstr>
      <vt:lpstr>封面</vt:lpstr>
      <vt:lpstr>正文设计方案</vt:lpstr>
      <vt:lpstr>5_结束页设计方案</vt:lpstr>
      <vt:lpstr>正则</vt:lpstr>
      <vt:lpstr>正则表达式</vt:lpstr>
      <vt:lpstr>1.1 什么是正则表达式</vt:lpstr>
      <vt:lpstr>1.1 什么是正则表达式</vt:lpstr>
      <vt:lpstr>PowerPoint 演示文稿</vt:lpstr>
      <vt:lpstr>正则表达式</vt:lpstr>
      <vt:lpstr>1.2 语法</vt:lpstr>
      <vt:lpstr>1.2 语法</vt:lpstr>
      <vt:lpstr>1.2 语法</vt:lpstr>
      <vt:lpstr>PowerPoint 演示文稿</vt:lpstr>
      <vt:lpstr>1.2 语法</vt:lpstr>
      <vt:lpstr>PowerPoint 演示文稿</vt:lpstr>
      <vt:lpstr>正则表达式</vt:lpstr>
      <vt:lpstr>1.3 元字符</vt:lpstr>
      <vt:lpstr>PowerPoint 演示文稿</vt:lpstr>
      <vt:lpstr>1.3 元字符</vt:lpstr>
      <vt:lpstr>1.3 元字符</vt:lpstr>
      <vt:lpstr>1.3 元字符</vt:lpstr>
      <vt:lpstr>1.3 元字符</vt:lpstr>
      <vt:lpstr>1.3 元字符</vt:lpstr>
      <vt:lpstr>1.3 元字符</vt:lpstr>
      <vt:lpstr>PowerPoint 演示文稿</vt:lpstr>
      <vt:lpstr>1.3 元字符</vt:lpstr>
      <vt:lpstr>1.3 元字符</vt:lpstr>
      <vt:lpstr>1.3 元字符</vt:lpstr>
      <vt:lpstr>1.3 元字符</vt:lpstr>
      <vt:lpstr>1.3 元字符</vt:lpstr>
      <vt:lpstr>PowerPoint 演示文稿</vt:lpstr>
      <vt:lpstr>1.3 元字符</vt:lpstr>
      <vt:lpstr>正则表达式</vt:lpstr>
      <vt:lpstr>1.4 修饰符</vt:lpstr>
      <vt:lpstr>1.4 修饰符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4474</cp:revision>
  <dcterms:created xsi:type="dcterms:W3CDTF">2022-12-10T05:46:08Z</dcterms:created>
  <dcterms:modified xsi:type="dcterms:W3CDTF">2022-12-10T05:46:08Z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38D4AC2C85D689E2E38E536378619143</vt:lpwstr>
  </property>
  <property fmtid="{D5CDD505-2E9C-101B-9397-08002B2CF9AE}" pid="3" name="KSOProductBuildVer">
    <vt:lpwstr>2052-4.6.1.7467</vt:lpwstr>
  </property>
</Properties>
</file>