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  <p:sldMasterId id="2147483655" r:id="rId5"/>
    <p:sldMasterId id="2147483661" r:id="rId6"/>
    <p:sldMasterId id="2147483663" r:id="rId7"/>
    <p:sldMasterId id="2147483676" r:id="rId8"/>
  </p:sldMasterIdLst>
  <p:notesMasterIdLst>
    <p:notesMasterId r:id="rId13"/>
  </p:notesMasterIdLst>
  <p:handoutMasterIdLst>
    <p:handoutMasterId r:id="rId22"/>
  </p:handoutMasterIdLst>
  <p:sldIdLst>
    <p:sldId id="670" r:id="rId9"/>
    <p:sldId id="716" r:id="rId10"/>
    <p:sldId id="669" r:id="rId11"/>
    <p:sldId id="729" r:id="rId12"/>
    <p:sldId id="705" r:id="rId14"/>
    <p:sldId id="699" r:id="rId15"/>
    <p:sldId id="717" r:id="rId16"/>
    <p:sldId id="701" r:id="rId17"/>
    <p:sldId id="704" r:id="rId18"/>
    <p:sldId id="718" r:id="rId19"/>
    <p:sldId id="720" r:id="rId20"/>
    <p:sldId id="70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9D9D9"/>
    <a:srgbClr val="717171"/>
    <a:srgbClr val="515151"/>
    <a:srgbClr val="FFFFFF"/>
    <a:srgbClr val="B60206"/>
    <a:srgbClr val="919191"/>
    <a:srgbClr val="3B3B3B"/>
    <a:srgbClr val="AD000D"/>
    <a:srgbClr val="82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6" autoAdjust="0"/>
    <p:restoredTop sz="95246" autoAdjust="0"/>
  </p:normalViewPr>
  <p:slideViewPr>
    <p:cSldViewPr snapToGrid="0">
      <p:cViewPr varScale="1">
        <p:scale>
          <a:sx n="97" d="100"/>
          <a:sy n="97" d="100"/>
        </p:scale>
        <p:origin x="78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17888"/>
            <a:ext cx="10540999" cy="630237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六边形 22"/>
          <p:cNvSpPr/>
          <p:nvPr userDrawn="1"/>
        </p:nvSpPr>
        <p:spPr>
          <a:xfrm rot="5400000">
            <a:off x="1692372" y="2597813"/>
            <a:ext cx="1944550" cy="1676336"/>
          </a:xfrm>
          <a:prstGeom prst="hexagon">
            <a:avLst/>
          </a:prstGeom>
          <a:solidFill>
            <a:schemeClr val="bg1"/>
          </a:solidFill>
          <a:ln w="762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903770" y="2953045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502424" y="2219478"/>
            <a:ext cx="566610" cy="488457"/>
          </a:xfrm>
          <a:prstGeom prst="hexagon">
            <a:avLst/>
          </a:prstGeom>
          <a:solidFill>
            <a:srgbClr val="B6020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353752" y="4163928"/>
            <a:ext cx="466193" cy="401891"/>
          </a:xfrm>
          <a:prstGeom prst="hexagon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746650" y="3648659"/>
            <a:ext cx="566612" cy="488459"/>
          </a:xfrm>
          <a:prstGeom prst="hexagon">
            <a:avLst/>
          </a:prstGeom>
          <a:noFill/>
          <a:ln w="9525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659439" y="1138555"/>
            <a:ext cx="4906962" cy="43783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283369" y="2035081"/>
            <a:ext cx="2695576" cy="2933701"/>
            <a:chOff x="1247775" y="2352674"/>
            <a:chExt cx="2695576" cy="2933701"/>
          </a:xfrm>
        </p:grpSpPr>
        <p:sp>
          <p:nvSpPr>
            <p:cNvPr id="12" name="椭圆 11"/>
            <p:cNvSpPr/>
            <p:nvPr userDrawn="1"/>
          </p:nvSpPr>
          <p:spPr>
            <a:xfrm>
              <a:off x="1285875" y="4600575"/>
              <a:ext cx="685800" cy="68580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81325" y="4133850"/>
              <a:ext cx="838200" cy="838200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352675" y="2466974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 userDrawn="1"/>
          </p:nvGrpSpPr>
          <p:grpSpPr>
            <a:xfrm>
              <a:off x="1543049" y="2777505"/>
              <a:ext cx="2112294" cy="2080245"/>
              <a:chOff x="1895474" y="2676872"/>
              <a:chExt cx="1752253" cy="1752253"/>
            </a:xfrm>
          </p:grpSpPr>
          <p:sp>
            <p:nvSpPr>
              <p:cNvPr id="19" name="椭圆 18"/>
              <p:cNvSpPr/>
              <p:nvPr userDrawn="1"/>
            </p:nvSpPr>
            <p:spPr>
              <a:xfrm>
                <a:off x="1895474" y="2676872"/>
                <a:ext cx="1752253" cy="1752253"/>
              </a:xfrm>
              <a:prstGeom prst="ellipse">
                <a:avLst/>
              </a:prstGeom>
              <a:solidFill>
                <a:srgbClr val="B60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 userDrawn="1"/>
            </p:nvSpPr>
            <p:spPr>
              <a:xfrm>
                <a:off x="2128663" y="2910061"/>
                <a:ext cx="1285875" cy="1285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椭圆 15"/>
            <p:cNvSpPr/>
            <p:nvPr userDrawn="1"/>
          </p:nvSpPr>
          <p:spPr>
            <a:xfrm>
              <a:off x="1247775" y="2466975"/>
              <a:ext cx="838200" cy="838200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51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17888"/>
            <a:ext cx="10540999" cy="630237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659439" y="1138555"/>
            <a:ext cx="4906962" cy="43783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6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 userDrawn="1"/>
        </p:nvSpPr>
        <p:spPr bwMode="auto">
          <a:xfrm>
            <a:off x="9834034" y="-10160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B60005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10" y="94359"/>
            <a:ext cx="1468997" cy="6067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86956" y="-252943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B602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89875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361484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47055" y="2534285"/>
            <a:ext cx="8978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less</a:t>
            </a:r>
            <a:endParaRPr lang="en-US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导出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方法一：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配置</a:t>
            </a:r>
            <a:r>
              <a:rPr lang="en-US" altLang="zh-CN" dirty="0" err="1"/>
              <a:t>EasyLess</a:t>
            </a:r>
            <a:r>
              <a:rPr lang="zh-CN" altLang="en-US" dirty="0"/>
              <a:t>插件， 实现所有</a:t>
            </a:r>
            <a:r>
              <a:rPr lang="en-US" altLang="zh-CN" dirty="0"/>
              <a:t>Less</a:t>
            </a:r>
            <a:r>
              <a:rPr lang="zh-CN" altLang="en-US" dirty="0"/>
              <a:t>有相同的导出路径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r>
              <a:rPr lang="zh-CN" altLang="en-US" dirty="0"/>
              <a:t>配置插件： 设置 </a:t>
            </a:r>
            <a:r>
              <a:rPr lang="en-US" altLang="zh-CN" dirty="0"/>
              <a:t>→</a:t>
            </a:r>
            <a:r>
              <a:rPr lang="zh-CN" altLang="en-US" dirty="0"/>
              <a:t> 搜索</a:t>
            </a:r>
            <a:r>
              <a:rPr lang="en-US" altLang="zh-CN" dirty="0" err="1"/>
              <a:t>EasyLess</a:t>
            </a:r>
            <a:r>
              <a:rPr lang="zh-CN" altLang="en-US" dirty="0"/>
              <a:t> </a:t>
            </a:r>
            <a:r>
              <a:rPr lang="en-US" altLang="zh-CN" dirty="0"/>
              <a:t>→</a:t>
            </a:r>
            <a:r>
              <a:rPr lang="zh-CN" altLang="en-US" dirty="0"/>
              <a:t> 在</a:t>
            </a:r>
            <a:r>
              <a:rPr lang="en-US" altLang="zh-CN" dirty="0" err="1"/>
              <a:t>setting.json</a:t>
            </a:r>
            <a:r>
              <a:rPr lang="zh-CN" altLang="en-US" dirty="0"/>
              <a:t>中编辑 </a:t>
            </a:r>
            <a:r>
              <a:rPr lang="en-US" altLang="zh-CN" dirty="0"/>
              <a:t>→</a:t>
            </a:r>
            <a:r>
              <a:rPr lang="zh-CN" altLang="en-US" dirty="0"/>
              <a:t> 添加代码（注意，必须是</a:t>
            </a:r>
            <a:r>
              <a:rPr lang="zh-CN" altLang="en-US" dirty="0">
                <a:solidFill>
                  <a:srgbClr val="C00000"/>
                </a:solidFill>
              </a:rPr>
              <a:t>双引号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063" y="3437496"/>
            <a:ext cx="4645714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56" y="3429000"/>
            <a:ext cx="4828235" cy="2160000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>
            <a:off x="5573486" y="4517496"/>
            <a:ext cx="87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导出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方法二：控制当前</a:t>
            </a:r>
            <a:r>
              <a:rPr lang="en-US" altLang="zh-CN" dirty="0"/>
              <a:t>Less</a:t>
            </a:r>
            <a:r>
              <a:rPr lang="zh-CN" altLang="en-US" dirty="0"/>
              <a:t>文件导出路径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Less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C00000"/>
                </a:solidFill>
              </a:rPr>
              <a:t>第一行</a:t>
            </a:r>
            <a:r>
              <a:rPr lang="zh-CN" altLang="en-US" dirty="0"/>
              <a:t>添加如下代码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注意文件夹名称后面添加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035" y="2540000"/>
            <a:ext cx="3746500" cy="889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5" y="3455638"/>
            <a:ext cx="5067300" cy="88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导出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680" lvl="1" indent="0">
              <a:buNone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r>
              <a:rPr lang="zh-CN" altLang="en-US" dirty="0"/>
              <a:t>思考：所有的</a:t>
            </a:r>
            <a:r>
              <a:rPr lang="en-US" altLang="zh-CN" dirty="0"/>
              <a:t>Less</a:t>
            </a:r>
            <a:r>
              <a:rPr lang="zh-CN" altLang="en-US" dirty="0"/>
              <a:t>文件都需要导出</a:t>
            </a:r>
            <a:r>
              <a:rPr lang="en-US" altLang="zh-CN" dirty="0"/>
              <a:t>CSS</a:t>
            </a:r>
            <a:r>
              <a:rPr lang="zh-CN" altLang="en-US" dirty="0"/>
              <a:t>文件吗</a:t>
            </a: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r>
              <a:rPr lang="zh-CN" altLang="en-US" dirty="0"/>
              <a:t>禁止导出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1600" dirty="0"/>
              <a:t>在</a:t>
            </a:r>
            <a:r>
              <a:rPr lang="en-GB" altLang="zh-CN" sz="1600" dirty="0"/>
              <a:t>less</a:t>
            </a:r>
            <a:r>
              <a:rPr lang="zh-CN" altLang="en-US" sz="1600" dirty="0"/>
              <a:t>文件</a:t>
            </a:r>
            <a:r>
              <a:rPr lang="zh-CN" altLang="en-US" sz="1600" dirty="0">
                <a:solidFill>
                  <a:srgbClr val="C00000"/>
                </a:solidFill>
              </a:rPr>
              <a:t>第一行</a:t>
            </a:r>
            <a:r>
              <a:rPr lang="zh-CN" altLang="en-US" sz="1600" dirty="0"/>
              <a:t>添加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GB" altLang="zh-CN" sz="1600" dirty="0">
                <a:solidFill>
                  <a:srgbClr val="C00000"/>
                </a:solidFill>
              </a:rPr>
              <a:t>out: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GB" altLang="zh-CN" sz="1600" dirty="0">
                <a:solidFill>
                  <a:srgbClr val="C00000"/>
                </a:solidFill>
              </a:rPr>
              <a:t>false</a:t>
            </a:r>
            <a:endParaRPr lang="en-GB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850" y="5140170"/>
            <a:ext cx="3187700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50" y="2409789"/>
            <a:ext cx="4350977" cy="1945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Less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是一个</a:t>
            </a:r>
            <a:r>
              <a:rPr lang="en-GB" alt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CSS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预处理器，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Less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文件后缀是</a:t>
            </a:r>
            <a:r>
              <a:rPr lang="en-US" altLang="zh-CN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.less</a:t>
            </a:r>
            <a:endParaRPr lang="zh-CN" altLang="en-US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扩充了 </a:t>
            </a:r>
            <a:r>
              <a:rPr lang="en-GB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CSS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语言，使 </a:t>
            </a:r>
            <a:r>
              <a:rPr lang="en-GB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CSS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具备一定的逻辑性、计算能力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注意：浏览器不识别</a:t>
            </a:r>
            <a:r>
              <a:rPr lang="en-US" alt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Less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代码，目前阶段，网页要引入对应的</a:t>
            </a:r>
            <a:r>
              <a:rPr lang="en-US" alt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CSS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文件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5384" y="3429000"/>
            <a:ext cx="3070352" cy="2106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Easy Less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vscode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作用：</a:t>
            </a:r>
            <a:r>
              <a:rPr lang="en-US" altLang="zh-CN" dirty="0"/>
              <a:t>less</a:t>
            </a:r>
            <a:r>
              <a:rPr lang="zh-CN" altLang="en-US" dirty="0"/>
              <a:t>文件保存</a:t>
            </a:r>
            <a:r>
              <a:rPr lang="zh-CN" altLang="en-US" dirty="0">
                <a:solidFill>
                  <a:srgbClr val="C00000"/>
                </a:solidFill>
              </a:rPr>
              <a:t>自动生成</a:t>
            </a:r>
            <a:r>
              <a:rPr lang="en-US" altLang="zh-CN" dirty="0"/>
              <a:t>css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866" y="3429000"/>
            <a:ext cx="8562622" cy="2714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</a:t>
            </a:r>
            <a:r>
              <a:rPr lang="en-GB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运算写法完成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px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单位到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单位的转换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运算</a:t>
            </a:r>
            <a:endParaRPr lang="en-US" altLang="zh-CN" dirty="0"/>
          </a:p>
          <a:p>
            <a:r>
              <a:rPr lang="zh-CN" altLang="en-US" dirty="0"/>
              <a:t>加、减、乘直接书写计算表达式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除法</a:t>
            </a:r>
            <a:r>
              <a:rPr lang="zh-CN" altLang="en-US" dirty="0"/>
              <a:t>需要添加 </a:t>
            </a:r>
            <a:r>
              <a:rPr lang="zh-CN" altLang="en-US" dirty="0">
                <a:solidFill>
                  <a:srgbClr val="C00000"/>
                </a:solidFill>
              </a:rPr>
              <a:t>小括号</a:t>
            </a:r>
            <a:r>
              <a:rPr lang="zh-CN" altLang="en-US" dirty="0"/>
              <a:t> 或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6752" y="2162474"/>
            <a:ext cx="3050540" cy="235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能够使用</a:t>
            </a:r>
            <a:r>
              <a:rPr lang="en-GB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嵌套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写法生成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后代选择器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嵌套</a:t>
            </a:r>
            <a:endParaRPr lang="en-US" altLang="zh-CN" dirty="0"/>
          </a:p>
          <a:p>
            <a:r>
              <a:rPr lang="zh-CN" altLang="en-US" dirty="0"/>
              <a:t>作用：快速生成后代选择器</a:t>
            </a:r>
            <a:endParaRPr lang="en-US" altLang="zh-CN" dirty="0"/>
          </a:p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&amp;</a:t>
            </a:r>
            <a:r>
              <a:rPr lang="zh-CN" altLang="en-US" dirty="0">
                <a:solidFill>
                  <a:srgbClr val="C00000"/>
                </a:solidFill>
              </a:rPr>
              <a:t>不</a:t>
            </a:r>
            <a:r>
              <a:rPr lang="zh-CN" altLang="en-US" dirty="0"/>
              <a:t>生成后代选择器，表示</a:t>
            </a:r>
            <a:r>
              <a:rPr lang="zh-CN" altLang="en-US" dirty="0">
                <a:solidFill>
                  <a:srgbClr val="C00000"/>
                </a:solidFill>
              </a:rPr>
              <a:t>当前选择器</a:t>
            </a:r>
            <a:r>
              <a:rPr lang="zh-CN" altLang="en-US" dirty="0"/>
              <a:t>，通常配合</a:t>
            </a:r>
            <a:r>
              <a:rPr lang="zh-CN" altLang="en-US" dirty="0">
                <a:solidFill>
                  <a:srgbClr val="C00000"/>
                </a:solidFill>
              </a:rPr>
              <a:t>伪类或伪元素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752" y="2567381"/>
            <a:ext cx="2256222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42" y="2567381"/>
            <a:ext cx="2557009" cy="1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519" y="2529000"/>
            <a:ext cx="1966019" cy="1800000"/>
          </a:xfrm>
          <a:prstGeom prst="rect">
            <a:avLst/>
          </a:prstGeom>
        </p:spPr>
      </p:pic>
      <p:cxnSp>
        <p:nvCxnSpPr>
          <p:cNvPr id="11" name="直线箭头连接符 10"/>
          <p:cNvCxnSpPr/>
          <p:nvPr/>
        </p:nvCxnSpPr>
        <p:spPr>
          <a:xfrm>
            <a:off x="4078224" y="3467381"/>
            <a:ext cx="1018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7991856" y="3467381"/>
            <a:ext cx="1018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30" y="4991360"/>
            <a:ext cx="2695694" cy="180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262" y="4986956"/>
            <a:ext cx="2059615" cy="1800000"/>
          </a:xfrm>
          <a:prstGeom prst="rect">
            <a:avLst/>
          </a:prstGeom>
        </p:spPr>
      </p:pic>
      <p:cxnSp>
        <p:nvCxnSpPr>
          <p:cNvPr id="15" name="直线箭头连接符 14"/>
          <p:cNvCxnSpPr/>
          <p:nvPr/>
        </p:nvCxnSpPr>
        <p:spPr>
          <a:xfrm>
            <a:off x="4133088" y="5958865"/>
            <a:ext cx="1018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能够使用</a:t>
            </a:r>
            <a:r>
              <a:rPr lang="en-GB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变量设置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属性值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网页中</a:t>
            </a:r>
            <a:r>
              <a:rPr lang="en-US" altLang="zh-CN" dirty="0"/>
              <a:t>,</a:t>
            </a:r>
            <a:r>
              <a:rPr lang="zh-CN" altLang="en-US" dirty="0"/>
              <a:t> 文字颜色基本都是统一的， 如果网站改版，变换文字颜色， 如何修改代码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方法一：逐一修改属性值（太繁琐）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方法二： 把颜色提前存储到一个容器，设置属性值为这个容器名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6014" y="1446734"/>
            <a:ext cx="2612775" cy="3054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能够使用</a:t>
            </a:r>
            <a:r>
              <a:rPr lang="en-GB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变量设置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属性值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方法二： 把颜色提前存储到一个容器，设置属性值为这个容器名</a:t>
            </a:r>
            <a:endParaRPr lang="en-US" altLang="zh-CN" dirty="0"/>
          </a:p>
          <a:p>
            <a:r>
              <a:rPr lang="zh-CN" altLang="en-US" dirty="0"/>
              <a:t>变量：存储数据，方便使用和修改</a:t>
            </a:r>
            <a:endParaRPr lang="en-US" altLang="zh-CN" dirty="0"/>
          </a:p>
          <a:p>
            <a:r>
              <a:rPr lang="zh-CN" altLang="en-US" dirty="0"/>
              <a:t>语法：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定义变量：</a:t>
            </a:r>
            <a:r>
              <a:rPr lang="en-US" altLang="zh-CN" sz="1600" dirty="0">
                <a:solidFill>
                  <a:srgbClr val="C00000"/>
                </a:solidFill>
              </a:rPr>
              <a:t>@</a:t>
            </a:r>
            <a:r>
              <a:rPr lang="zh-CN" altLang="en-US" sz="1600" dirty="0">
                <a:solidFill>
                  <a:srgbClr val="C00000"/>
                </a:solidFill>
              </a:rPr>
              <a:t>变量名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  <a:r>
              <a:rPr lang="zh-CN" altLang="en-US" sz="1600" dirty="0">
                <a:solidFill>
                  <a:srgbClr val="C00000"/>
                </a:solidFill>
              </a:rPr>
              <a:t> 值</a:t>
            </a:r>
            <a:r>
              <a:rPr lang="en-US" altLang="zh-CN" sz="1600" dirty="0">
                <a:solidFill>
                  <a:srgbClr val="C00000"/>
                </a:solidFill>
              </a:rPr>
              <a:t>;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使用变量：</a:t>
            </a:r>
            <a:r>
              <a:rPr lang="en-US" altLang="zh-CN" sz="1600" dirty="0">
                <a:solidFill>
                  <a:srgbClr val="C00000"/>
                </a:solidFill>
              </a:rPr>
              <a:t>CSS</a:t>
            </a:r>
            <a:r>
              <a:rPr lang="zh-CN" altLang="en-US" sz="1600" dirty="0">
                <a:solidFill>
                  <a:srgbClr val="C00000"/>
                </a:solidFill>
              </a:rPr>
              <a:t>属性：</a:t>
            </a:r>
            <a:r>
              <a:rPr lang="en-US" altLang="zh-CN" sz="1600" dirty="0">
                <a:solidFill>
                  <a:srgbClr val="C00000"/>
                </a:solidFill>
              </a:rPr>
              <a:t>@</a:t>
            </a:r>
            <a:r>
              <a:rPr lang="zh-CN" altLang="en-US" sz="1600" dirty="0">
                <a:solidFill>
                  <a:srgbClr val="C00000"/>
                </a:solidFill>
              </a:rPr>
              <a:t>变量名</a:t>
            </a:r>
            <a:r>
              <a:rPr lang="en-US" altLang="zh-CN" sz="1600" dirty="0">
                <a:solidFill>
                  <a:srgbClr val="C00000"/>
                </a:solidFill>
              </a:rPr>
              <a:t>;</a:t>
            </a:r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3531" y="1753428"/>
            <a:ext cx="3216740" cy="3351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能够使用</a:t>
            </a:r>
            <a:r>
              <a:rPr lang="en-GB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GB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导入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写法引用其他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开发网站时，网页如何引入公共样式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CSS</a:t>
            </a:r>
            <a:r>
              <a:rPr lang="zh-CN" altLang="en-US" dirty="0"/>
              <a:t>：书写</a:t>
            </a:r>
            <a:r>
              <a:rPr lang="en-US" altLang="zh-CN" dirty="0"/>
              <a:t>link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Less</a:t>
            </a:r>
            <a:r>
              <a:rPr lang="zh-CN" altLang="en-US" dirty="0"/>
              <a:t>：导入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导入</a:t>
            </a:r>
            <a:r>
              <a:rPr lang="en-US" altLang="zh-CN" dirty="0"/>
              <a:t>: </a:t>
            </a:r>
            <a:r>
              <a:rPr lang="en-US" altLang="zh-CN" sz="1600" dirty="0">
                <a:solidFill>
                  <a:srgbClr val="C00000"/>
                </a:solidFill>
              </a:rPr>
              <a:t>@</a:t>
            </a:r>
            <a:r>
              <a:rPr lang="en-GB" altLang="zh-CN" sz="1600" dirty="0">
                <a:solidFill>
                  <a:srgbClr val="C00000"/>
                </a:solidFill>
              </a:rPr>
              <a:t>import “</a:t>
            </a:r>
            <a:r>
              <a:rPr lang="zh-CN" altLang="en-GB" sz="1600" dirty="0">
                <a:solidFill>
                  <a:srgbClr val="C00000"/>
                </a:solidFill>
              </a:rPr>
              <a:t>文件</a:t>
            </a:r>
            <a:r>
              <a:rPr lang="zh-CN" altLang="en-US" sz="1600" dirty="0">
                <a:solidFill>
                  <a:srgbClr val="C00000"/>
                </a:solidFill>
              </a:rPr>
              <a:t>路径”</a:t>
            </a:r>
            <a:r>
              <a:rPr lang="en-US" altLang="zh-CN" sz="1600" dirty="0">
                <a:solidFill>
                  <a:srgbClr val="C00000"/>
                </a:solidFill>
              </a:rPr>
              <a:t>;</a:t>
            </a:r>
            <a:endParaRPr lang="zh-CN" altLang="en-US" sz="1600" dirty="0"/>
          </a:p>
          <a:p>
            <a:pPr lvl="0">
              <a:buFont typeface="Wingdings" panose="05000000000000000000" charset="0"/>
              <a:buChar char=""/>
            </a:pPr>
            <a:endParaRPr lang="en-GB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4026567"/>
            <a:ext cx="5778500" cy="170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7" y="1198676"/>
            <a:ext cx="4350977" cy="1945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endParaRPr lang="en-US" altLang="zh-CN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Less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导出</a:t>
            </a:r>
            <a:r>
              <a:rPr lang="en-US" altLang="zh-CN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sz="20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</a:t>
            </a:r>
            <a:endParaRPr lang="zh-CN" altLang="en-US" sz="20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目前，</a:t>
            </a:r>
            <a:r>
              <a:rPr lang="en-US" altLang="zh-CN" dirty="0"/>
              <a:t>Less</a:t>
            </a:r>
            <a:r>
              <a:rPr lang="zh-CN" altLang="en-US" dirty="0"/>
              <a:t>文件导出的</a:t>
            </a:r>
            <a:r>
              <a:rPr lang="en-US" altLang="zh-CN" dirty="0"/>
              <a:t>CSS</a:t>
            </a:r>
            <a:r>
              <a:rPr lang="zh-CN" altLang="en-US" dirty="0"/>
              <a:t>文件位置是哪里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lvl="0">
              <a:buFont typeface="Wingdings" panose="05000000000000000000" charset="0"/>
              <a:buChar char="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>
              <a:buFont typeface="+mj-lt"/>
              <a:buAutoNum type="arabicPeriod" startAt="2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2" y="2611158"/>
            <a:ext cx="2159000" cy="2705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1" y="3002067"/>
            <a:ext cx="86741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演示</Application>
  <PresentationFormat>宽屏</PresentationFormat>
  <Paragraphs>180</Paragraphs>
  <Slides>12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Segoe UI</vt:lpstr>
      <vt:lpstr>微软雅黑</vt:lpstr>
      <vt:lpstr>Verdana</vt:lpstr>
      <vt:lpstr>阿里巴巴普惠体</vt:lpstr>
      <vt:lpstr>Segoe UI Light</vt:lpstr>
      <vt:lpstr>微软雅黑 Light</vt:lpstr>
      <vt:lpstr>Alibaba PuHuiTi</vt:lpstr>
      <vt:lpstr>Wingdings</vt:lpstr>
      <vt:lpstr>汉仪旗黑</vt:lpstr>
      <vt:lpstr>宋体</vt:lpstr>
      <vt:lpstr>Arial Unicode MS</vt:lpstr>
      <vt:lpstr>等线</vt:lpstr>
      <vt:lpstr>汉仪中等线KW</vt:lpstr>
      <vt:lpstr>黑体</vt:lpstr>
      <vt:lpstr>封面1</vt:lpstr>
      <vt:lpstr>封面2</vt:lpstr>
      <vt:lpstr>目录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Less</vt:lpstr>
      <vt:lpstr>编译插件</vt:lpstr>
      <vt:lpstr>Less语法</vt:lpstr>
      <vt:lpstr>Less语法</vt:lpstr>
      <vt:lpstr>Less语法</vt:lpstr>
      <vt:lpstr>Less语法</vt:lpstr>
      <vt:lpstr>Less语法</vt:lpstr>
      <vt:lpstr>Less语法</vt:lpstr>
      <vt:lpstr>Less语法</vt:lpstr>
      <vt:lpstr>Less语法</vt:lpstr>
      <vt:lpstr>Less语法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1944</cp:revision>
  <dcterms:created xsi:type="dcterms:W3CDTF">2023-02-01T13:32:07Z</dcterms:created>
  <dcterms:modified xsi:type="dcterms:W3CDTF">2023-02-01T13:32:07Z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A4A24A420476610E590ABA632DE6C808</vt:lpwstr>
  </property>
</Properties>
</file>