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8" r:id="rId4"/>
  </p:sldMasterIdLst>
  <p:notesMasterIdLst>
    <p:notesMasterId r:id="rId39"/>
  </p:notesMasterIdLst>
  <p:handoutMasterIdLst>
    <p:handoutMasterId r:id="rId40"/>
  </p:handoutMasterIdLst>
  <p:sldIdLst>
    <p:sldId id="534" r:id="rId5"/>
    <p:sldId id="536" r:id="rId6"/>
    <p:sldId id="537" r:id="rId7"/>
    <p:sldId id="538" r:id="rId8"/>
    <p:sldId id="539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50" r:id="rId17"/>
    <p:sldId id="549" r:id="rId18"/>
    <p:sldId id="551" r:id="rId19"/>
    <p:sldId id="552" r:id="rId20"/>
    <p:sldId id="559" r:id="rId21"/>
    <p:sldId id="560" r:id="rId22"/>
    <p:sldId id="561" r:id="rId23"/>
    <p:sldId id="562" r:id="rId24"/>
    <p:sldId id="578" r:id="rId25"/>
    <p:sldId id="579" r:id="rId26"/>
    <p:sldId id="567" r:id="rId27"/>
    <p:sldId id="580" r:id="rId28"/>
    <p:sldId id="568" r:id="rId29"/>
    <p:sldId id="581" r:id="rId30"/>
    <p:sldId id="583" r:id="rId31"/>
    <p:sldId id="582" r:id="rId32"/>
    <p:sldId id="584" r:id="rId33"/>
    <p:sldId id="585" r:id="rId34"/>
    <p:sldId id="570" r:id="rId35"/>
    <p:sldId id="586" r:id="rId36"/>
    <p:sldId id="587" r:id="rId37"/>
    <p:sldId id="58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5" Type="http://schemas.openxmlformats.org/officeDocument/2006/relationships/theme" Target="../theme/theme2.xml"/><Relationship Id="rId24" Type="http://schemas.openxmlformats.org/officeDocument/2006/relationships/image" Target="../media/image4.png"/><Relationship Id="rId23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hyperlink" Target="https://todomvc.com/examples/vanilla-es6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941150"/>
            <a:ext cx="6300000" cy="36964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Window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/>
          </a:p>
          <a:p>
            <a:r>
              <a:rPr lang="zh-CN" altLang="en-US" dirty="0" smtClean="0"/>
              <a:t>本地存储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为了解决这个问题，利用多核 CPU 的计算能力，HTML5 提出 Web Worker 标准，允许 JavaScript 脚本创建多个线程。于是，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中出现了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异步。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1131147" y="3052077"/>
            <a:ext cx="8690163" cy="53779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dirty="0"/>
              <a:t>同步</a:t>
            </a:r>
            <a:endParaRPr lang="zh-CN" altLang="en-US" sz="1865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131147" y="3430599"/>
            <a:ext cx="8707967" cy="67958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前一个任务结束后再执行后一个任务，程序的执行顺序与任务的排列顺序是一致的、同步的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。比如做饭的同步做法：我们要烧水煮饭，等水开了（</a:t>
            </a: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分钟之后），再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去切菜，炒菜。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1131147" y="4292441"/>
            <a:ext cx="8690163" cy="49529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/>
              <a:t>异步</a:t>
            </a:r>
            <a:endParaRPr lang="zh-CN" altLang="en-US" sz="1865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1113343" y="4787738"/>
            <a:ext cx="8707967" cy="9052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你在做一件事情时，因为这件事情会花费很长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时间，在做这件事的同时，你还可以去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其他事情。比如做饭的异步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做法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，我们在烧水的同时，利用这</a:t>
            </a: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分钟，去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切菜，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炒菜。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1131147" y="5692960"/>
            <a:ext cx="8707967" cy="5379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</a:rPr>
              <a:t>他们的本质区别： 这条流水线上各个流程的执行顺序不同。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1.3 JS </a:t>
            </a:r>
            <a:r>
              <a:rPr lang="zh-CN" altLang="en-US" dirty="0">
                <a:sym typeface="+mn-ea"/>
              </a:rPr>
              <a:t>执行</a:t>
            </a:r>
            <a:r>
              <a:rPr lang="zh-CN" altLang="en-US" dirty="0" smtClean="0">
                <a:sym typeface="+mn-ea"/>
              </a:rPr>
              <a:t>机制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/>
          <p:cNvSpPr>
            <a:spLocks noGrp="1"/>
          </p:cNvSpPr>
          <p:nvPr/>
        </p:nvSpPr>
        <p:spPr>
          <a:xfrm>
            <a:off x="1166731" y="1908401"/>
            <a:ext cx="3891439" cy="7220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dirty="0"/>
              <a:t>同步任务</a:t>
            </a:r>
            <a:endParaRPr lang="zh-CN" altLang="en-US" sz="1865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166708" y="2398548"/>
            <a:ext cx="4908777" cy="635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同步任务都在主线程上执行，形成一个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执行栈。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1184511" y="3020921"/>
            <a:ext cx="3873659" cy="7220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/>
              <a:t>异步任务</a:t>
            </a:r>
            <a:endParaRPr lang="zh-CN" altLang="en-US" sz="1865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1176021" y="3523827"/>
            <a:ext cx="6379321" cy="30962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 的异步是通过回调函数实现的。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一般而言，异步任务有以下三种类型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1、普通事件，如 click、resize 等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2、资源加载，如 load、error 等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3、定时器，包括 setInterval、setTimeout 等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异步任务</a:t>
            </a:r>
            <a:r>
              <a:rPr lang="zh-CN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相关添加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任务队列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中（任务队列也称为消息队列）。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784573" y="1915026"/>
            <a:ext cx="1827963" cy="19868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5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5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endParaRPr lang="en-US" sz="1335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335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4575" y="216015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console.log(1)</a:t>
            </a:r>
            <a:endParaRPr lang="en-US" altLang="zh-CN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97699" y="3174698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console.log(2)</a:t>
            </a:r>
            <a:endParaRPr lang="en-US" altLang="zh-CN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59795" y="266742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setTimeout(fn,0)</a:t>
            </a:r>
            <a:endParaRPr lang="en-US" altLang="zh-CN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7898198" y="1191973"/>
            <a:ext cx="1565487" cy="51392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执行栈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6782" y="5450027"/>
            <a:ext cx="2117825" cy="64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fn</a:t>
            </a:r>
            <a:endParaRPr lang="en-US" altLang="zh-CN" sz="140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7894642" y="4804478"/>
            <a:ext cx="1565487" cy="51392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任务队列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7"/>
          <p:cNvSpPr>
            <a:spLocks noGrp="1"/>
          </p:cNvSpPr>
          <p:nvPr>
            <p:ph type="title"/>
          </p:nvPr>
        </p:nvSpPr>
        <p:spPr>
          <a:xfrm>
            <a:off x="710880" y="1002233"/>
            <a:ext cx="10748057" cy="51719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1.3 JS </a:t>
            </a:r>
            <a:r>
              <a:rPr lang="zh-CN" altLang="en-US" dirty="0">
                <a:sym typeface="+mn-ea"/>
              </a:rPr>
              <a:t>执行</a:t>
            </a:r>
            <a:r>
              <a:rPr lang="zh-CN" altLang="en-US" dirty="0" smtClean="0">
                <a:sym typeface="+mn-ea"/>
              </a:rPr>
              <a:t>机制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1056639" y="1908387"/>
            <a:ext cx="9772227" cy="179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先执行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执行栈中的同步任务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</a:t>
            </a:r>
            <a:r>
              <a:rPr lang="zh-CN" altLang="en-US" sz="14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任务放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入任务队列中。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en-US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一旦执行栈中的所有同步任务执行完毕，系统就会按次序读取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队列</a:t>
            </a:r>
            <a:r>
              <a:rPr lang="en-US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中的异步任务，于是被读取的异步任务结束等待状态，进入执行栈，开始执行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左弧形箭头 1"/>
          <p:cNvSpPr/>
          <p:nvPr/>
        </p:nvSpPr>
        <p:spPr>
          <a:xfrm>
            <a:off x="4878322" y="4929171"/>
            <a:ext cx="453813" cy="70612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右弧形箭头 2"/>
          <p:cNvSpPr/>
          <p:nvPr/>
        </p:nvSpPr>
        <p:spPr>
          <a:xfrm>
            <a:off x="5824049" y="4910544"/>
            <a:ext cx="368300" cy="706120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2535" y="50620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事件循环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00138" y="62520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主车道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89969" y="62672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应急车道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592553" y="5969970"/>
            <a:ext cx="0" cy="28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444796" y="5062098"/>
            <a:ext cx="0" cy="1058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753610" y="4344724"/>
            <a:ext cx="1732281" cy="16252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5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5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endParaRPr lang="en-US" sz="1335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335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698458" y="4448790"/>
            <a:ext cx="1833506" cy="1419449"/>
            <a:chOff x="2023842" y="3336592"/>
            <a:chExt cx="1375129" cy="1064587"/>
          </a:xfrm>
        </p:grpSpPr>
        <p:sp>
          <p:nvSpPr>
            <p:cNvPr id="22" name="文本框 21"/>
            <p:cNvSpPr txBox="1"/>
            <p:nvPr/>
          </p:nvSpPr>
          <p:spPr>
            <a:xfrm>
              <a:off x="2065208" y="3336592"/>
              <a:ext cx="1266212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console.log(1)</a:t>
              </a:r>
              <a:endParaRPr lang="en-US" altLang="zh-CN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75051" y="4054930"/>
              <a:ext cx="132392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console.log(2</a:t>
              </a:r>
              <a:r>
                <a:rPr lang="en-US" altLang="zh-CN" sz="24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23842" y="3717045"/>
              <a:ext cx="13854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流程图: 过程 24"/>
          <p:cNvSpPr/>
          <p:nvPr/>
        </p:nvSpPr>
        <p:spPr>
          <a:xfrm>
            <a:off x="2837006" y="3621670"/>
            <a:ext cx="1565487" cy="51392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执行栈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13241" y="4309167"/>
            <a:ext cx="2117825" cy="64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(fn,0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流程图: 过程 26"/>
          <p:cNvSpPr/>
          <p:nvPr/>
        </p:nvSpPr>
        <p:spPr>
          <a:xfrm>
            <a:off x="6661101" y="3616550"/>
            <a:ext cx="1565487" cy="51392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任务队列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 7"/>
          <p:cNvSpPr txBox="1"/>
          <p:nvPr/>
        </p:nvSpPr>
        <p:spPr>
          <a:xfrm>
            <a:off x="863280" y="11546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ym typeface="+mn-ea"/>
              </a:rPr>
              <a:t>1.3 JS </a:t>
            </a:r>
            <a:r>
              <a:rPr lang="zh-CN" altLang="en-US" dirty="0" smtClean="0">
                <a:sym typeface="+mn-ea"/>
              </a:rPr>
              <a:t>执行机制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17" grpId="0"/>
      <p:bldP spid="18" grpId="0"/>
      <p:bldP spid="21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zhix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89" y="1692921"/>
            <a:ext cx="8175355" cy="3780553"/>
          </a:xfrm>
          <a:prstGeom prst="rect">
            <a:avLst/>
          </a:prstGeom>
        </p:spPr>
      </p:pic>
      <p:sp>
        <p:nvSpPr>
          <p:cNvPr id="21" name="内容占位符 5"/>
          <p:cNvSpPr>
            <a:spLocks noGrp="1"/>
          </p:cNvSpPr>
          <p:nvPr/>
        </p:nvSpPr>
        <p:spPr>
          <a:xfrm>
            <a:off x="959113" y="5828030"/>
            <a:ext cx="10645140" cy="5647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由于主线程不断的重复获得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</a:t>
            </a:r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、执行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</a:t>
            </a:r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、再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</a:t>
            </a:r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</a:t>
            </a:r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再执行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所以这种机制被称为</a:t>
            </a:r>
            <a:r>
              <a:rPr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事件循环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 loop</a:t>
            </a:r>
            <a:r>
              <a:rPr lang="zh-CN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标题 7"/>
          <p:cNvSpPr txBox="1"/>
          <p:nvPr/>
        </p:nvSpPr>
        <p:spPr>
          <a:xfrm>
            <a:off x="863280" y="11546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ym typeface="+mn-ea"/>
              </a:rPr>
              <a:t>1.3 JS </a:t>
            </a:r>
            <a:r>
              <a:rPr lang="zh-CN" altLang="en-US" dirty="0" smtClean="0">
                <a:sym typeface="+mn-ea"/>
              </a:rPr>
              <a:t>执行机制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68031" y="1976002"/>
            <a:ext cx="7319169" cy="29274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console.log(1)</a:t>
            </a:r>
            <a:endParaRPr lang="en-US" altLang="zh-CN" sz="1600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document.addEventListener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('click', function () {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console.log(4)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})</a:t>
            </a:r>
            <a:endParaRPr lang="en-US" altLang="zh-CN" sz="1600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console.log(2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(function () {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console.log(3)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}, 3000)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执行机制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location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location</a:t>
            </a:r>
            <a:r>
              <a:rPr lang="zh-CN" altLang="en-US" dirty="0"/>
              <a:t>对象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location </a:t>
            </a:r>
            <a:r>
              <a:rPr lang="zh-CN" altLang="en-US" dirty="0"/>
              <a:t>的数据类型是对象，它拆分并保存了 </a:t>
            </a:r>
            <a:r>
              <a:rPr lang="en-US" altLang="zh-CN" dirty="0"/>
              <a:t>URL </a:t>
            </a:r>
            <a:r>
              <a:rPr lang="zh-CN" altLang="en-US" dirty="0"/>
              <a:t>地址的各个</a:t>
            </a:r>
            <a:r>
              <a:rPr lang="zh-CN" altLang="en-US" dirty="0" smtClean="0"/>
              <a:t>组成部分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href</a:t>
            </a:r>
            <a:r>
              <a:rPr lang="en-US" altLang="zh-CN" b="1" dirty="0"/>
              <a:t> </a:t>
            </a:r>
            <a:r>
              <a:rPr lang="zh-CN" altLang="en-US" dirty="0" smtClean="0"/>
              <a:t>属性</a:t>
            </a:r>
            <a:r>
              <a:rPr lang="zh-CN" altLang="en-US" dirty="0"/>
              <a:t>获取完整的 </a:t>
            </a:r>
            <a:r>
              <a:rPr lang="en-US" altLang="zh-CN" dirty="0"/>
              <a:t>URL </a:t>
            </a:r>
            <a:r>
              <a:rPr lang="zh-CN" altLang="en-US" dirty="0"/>
              <a:t>地址，对其赋值时用于地址的跳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search </a:t>
            </a:r>
            <a:r>
              <a:rPr lang="zh-CN" altLang="en-US" dirty="0"/>
              <a:t>属性获取地址中携带的参数，符号 ？后面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hash</a:t>
            </a:r>
            <a:r>
              <a:rPr lang="en-US" altLang="zh-CN" dirty="0"/>
              <a:t> </a:t>
            </a:r>
            <a:r>
              <a:rPr lang="zh-CN" altLang="en-US" dirty="0"/>
              <a:t>属性获取地址中的啥希值，符号 </a:t>
            </a:r>
            <a:r>
              <a:rPr lang="en-US" altLang="zh-CN" dirty="0"/>
              <a:t># </a:t>
            </a:r>
            <a:r>
              <a:rPr lang="zh-CN" altLang="en-US" dirty="0"/>
              <a:t>后面部分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reload </a:t>
            </a:r>
            <a:r>
              <a:rPr lang="zh-CN" altLang="en-US" dirty="0"/>
              <a:t>方法用来刷新当前页面，传入参数 </a:t>
            </a:r>
            <a:r>
              <a:rPr lang="en-US" altLang="zh-CN" dirty="0"/>
              <a:t>true </a:t>
            </a:r>
            <a:r>
              <a:rPr lang="zh-CN" altLang="en-US" dirty="0"/>
              <a:t>时表示强制刷新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4308475"/>
            <a:ext cx="5647055" cy="2217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执行机制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location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navigator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navigator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navigator</a:t>
            </a:r>
            <a:r>
              <a:rPr lang="zh-CN" altLang="en-US" dirty="0"/>
              <a:t>的数据类型是对象，该对象下记录了浏览器自身的相关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 </a:t>
            </a:r>
            <a:r>
              <a:rPr lang="en-US" altLang="zh-CN" dirty="0" err="1"/>
              <a:t>userAgent</a:t>
            </a:r>
            <a:r>
              <a:rPr lang="en-US" altLang="zh-CN" dirty="0"/>
              <a:t> </a:t>
            </a:r>
            <a:r>
              <a:rPr lang="zh-CN" altLang="en-US" dirty="0"/>
              <a:t>检测浏览器的版本及</a:t>
            </a:r>
            <a:r>
              <a:rPr lang="zh-CN" altLang="en-US" dirty="0" smtClean="0"/>
              <a:t>平台</a:t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957865" y="3019357"/>
            <a:ext cx="8174567" cy="29274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</a:t>
            </a:r>
            <a:r>
              <a:rPr lang="zh-CN" altLang="en-US" sz="1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      </a:t>
            </a:r>
            <a:r>
              <a:rPr lang="en-US" altLang="zh-CN" sz="1400" i="1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//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检测 </a:t>
            </a:r>
            <a:r>
              <a:rPr lang="en-US" altLang="zh-CN" sz="1400" i="1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userAgent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（浏览器信息）</a:t>
            </a:r>
            <a:endParaRPr lang="zh-CN" altLang="en-US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!(function () {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const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userAgent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=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navigator.userAgent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验证是否为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Android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或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iPhone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const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android =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userAgent.match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(/(Android);?[\s\/]+([\d.]+)?/)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const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iphone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=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userAgent.match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(/(iPhone\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sOS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)\s([\d_]+)/)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b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如果是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Android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或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iPhone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，则跳转至移动站点</a:t>
            </a:r>
            <a:endParaRPr lang="zh-CN" altLang="en-US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if (android ||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iphone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) {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location.href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= 'http://m.itcast.cn'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}</a:t>
            </a:r>
            <a:b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})()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执行机制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location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navigator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histroy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BOM(</a:t>
            </a:r>
            <a:r>
              <a:rPr lang="zh-CN" altLang="en-US" dirty="0" smtClean="0">
                <a:solidFill>
                  <a:srgbClr val="C00000"/>
                </a:solidFill>
              </a:rPr>
              <a:t>浏览器对象模型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定时器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延时函数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执行机制</a:t>
            </a:r>
            <a:endParaRPr lang="en-US" altLang="zh-CN" dirty="0"/>
          </a:p>
          <a:p>
            <a:r>
              <a:rPr lang="en-US" altLang="zh-CN" dirty="0"/>
              <a:t>location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 dirty="0"/>
              <a:t>history</a:t>
            </a:r>
            <a:r>
              <a:rPr lang="zh-CN" altLang="en-US" dirty="0"/>
              <a:t>的数据类型是对象</a:t>
            </a:r>
            <a:r>
              <a:rPr lang="zh-CN" altLang="en-US" dirty="0" smtClean="0"/>
              <a:t>，主要管理历史记录，该</a:t>
            </a:r>
            <a:r>
              <a:rPr lang="zh-CN" altLang="en-US" dirty="0"/>
              <a:t>对象与浏览器地址栏的操作相对应，如前进、后退、历史记录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0" indent="0">
              <a:buNone/>
            </a:pP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 descr="YBIO${)M4JIPJPUQ$E4$]W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2940685"/>
            <a:ext cx="7192010" cy="1456055"/>
          </a:xfrm>
          <a:prstGeom prst="rect">
            <a:avLst/>
          </a:prstGeom>
        </p:spPr>
      </p:pic>
      <p:sp>
        <p:nvSpPr>
          <p:cNvPr id="8" name="内容占位符 5"/>
          <p:cNvSpPr>
            <a:spLocks noGrp="1"/>
          </p:cNvSpPr>
          <p:nvPr/>
        </p:nvSpPr>
        <p:spPr>
          <a:xfrm>
            <a:off x="803031" y="4489198"/>
            <a:ext cx="7452946" cy="64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history 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对象一般在实际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开发中比较少用，但是会在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 </a:t>
            </a:r>
            <a:r>
              <a:rPr lang="en-US" altLang="zh-CN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OA 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办公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系统中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见到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400" noProof="0" dirty="0">
              <a:ln>
                <a:noFill/>
              </a:ln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71" y="4976111"/>
            <a:ext cx="6710638" cy="1670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875110"/>
            <a:ext cx="6300000" cy="36118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本地存储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本地存储介绍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本地存储分类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存储复杂数据类型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/>
              <a:t>本地存储介绍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以前我们页面写的数据一刷新页面就没有了，是不是？</a:t>
            </a:r>
            <a:endParaRPr lang="en-US" altLang="zh-CN" dirty="0" smtClean="0"/>
          </a:p>
          <a:p>
            <a:r>
              <a:rPr lang="zh-CN" altLang="en-US" dirty="0" smtClean="0"/>
              <a:t>随着</a:t>
            </a:r>
            <a:r>
              <a:rPr lang="zh-CN" altLang="en-US" dirty="0"/>
              <a:t>互联网的快速发展，基于网页的应用越来越普遍，同时也变的越来越复杂，为了满足各种各样的需求，会经常性在本地存储大量的数据，</a:t>
            </a:r>
            <a:r>
              <a:rPr lang="en-US" altLang="zh-CN" dirty="0"/>
              <a:t>HTML5</a:t>
            </a:r>
            <a:r>
              <a:rPr lang="zh-CN" altLang="en-US" dirty="0"/>
              <a:t>规范提出了相关解决方案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、数据存储在</a:t>
            </a:r>
            <a:r>
              <a:rPr lang="zh-CN" altLang="en-US" dirty="0">
                <a:solidFill>
                  <a:srgbClr val="C00000"/>
                </a:solidFill>
              </a:rPr>
              <a:t>用户浏览器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、设置、读取方便、甚至页面刷新不丢失数据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、容量较大，</a:t>
            </a:r>
            <a:r>
              <a:rPr lang="en-US" altLang="zh-CN" dirty="0" err="1" smtClean="0"/>
              <a:t>sessionStorage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约</a:t>
            </a:r>
            <a:r>
              <a:rPr lang="en-US" altLang="zh-CN" dirty="0"/>
              <a:t> </a:t>
            </a:r>
            <a:r>
              <a:rPr lang="en-US" altLang="zh-CN" dirty="0" smtClean="0"/>
              <a:t>5M 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zh-CN" altLang="en-US" dirty="0" smtClean="0"/>
              <a:t>常见的使用场景：</a:t>
            </a:r>
            <a:endParaRPr lang="en-US" altLang="zh-CN" dirty="0" smtClean="0"/>
          </a:p>
          <a:p>
            <a:r>
              <a:rPr lang="en-US" altLang="zh-CN" dirty="0">
                <a:hlinkClick r:id="rId1"/>
              </a:rPr>
              <a:t>https://todomvc.com/examples/vanilla-es6</a:t>
            </a:r>
            <a:r>
              <a:rPr lang="en-US" altLang="zh-CN" dirty="0" smtClean="0">
                <a:hlinkClick r:id="rId1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页面刷新数据不丢失</a:t>
            </a:r>
            <a:endParaRPr lang="en-US" altLang="zh-CN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本地存储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本地存储介绍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本地存储分类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存储复杂数据类型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 smtClean="0"/>
              <a:t>localStorage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 能够使用</a:t>
            </a:r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 smtClean="0"/>
              <a:t>把数据存储的浏览器中</a:t>
            </a:r>
            <a:endParaRPr lang="en-US" altLang="zh-CN" dirty="0" smtClean="0"/>
          </a:p>
          <a:p>
            <a:r>
              <a:rPr lang="zh-CN" altLang="en-US" b="1" dirty="0" smtClean="0"/>
              <a:t>作用</a:t>
            </a:r>
            <a:r>
              <a:rPr lang="en-US" altLang="zh-CN" b="1" dirty="0"/>
              <a:t>: </a:t>
            </a:r>
            <a:r>
              <a:rPr lang="zh-CN" altLang="en-US" dirty="0"/>
              <a:t>可以将数据永久存储在本地</a:t>
            </a:r>
            <a:r>
              <a:rPr lang="en-US" altLang="zh-CN" dirty="0"/>
              <a:t>(</a:t>
            </a:r>
            <a:r>
              <a:rPr lang="zh-CN" altLang="en-US" dirty="0"/>
              <a:t>用户的电脑</a:t>
            </a:r>
            <a:r>
              <a:rPr lang="en-US" altLang="zh-CN" dirty="0"/>
              <a:t>)</a:t>
            </a:r>
            <a:r>
              <a:rPr dirty="0"/>
              <a:t>，</a:t>
            </a:r>
            <a:r>
              <a:rPr lang="zh-CN" altLang="en-US" dirty="0"/>
              <a:t>除非手动</a:t>
            </a:r>
            <a:r>
              <a:rPr lang="zh-CN" altLang="en-US" dirty="0" smtClean="0"/>
              <a:t>删除，否则</a:t>
            </a:r>
            <a:r>
              <a:rPr lang="zh-CN" altLang="en-US" dirty="0"/>
              <a:t>关闭页面也会存在</a:t>
            </a:r>
            <a:endParaRPr lang="zh-CN" altLang="en-US" dirty="0"/>
          </a:p>
          <a:p>
            <a:r>
              <a:rPr lang="zh-CN" altLang="en-US" b="1" dirty="0" smtClean="0"/>
              <a:t>特性：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多窗口（页面）共享（同一浏览器可以共享）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以</a:t>
            </a:r>
            <a:r>
              <a:rPr lang="zh-CN" altLang="en-US" dirty="0"/>
              <a:t>键值对的形式存储使用</a:t>
            </a:r>
            <a:endParaRPr lang="zh-CN" altLang="en-US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 smtClean="0"/>
              <a:t>localStorage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语法</a:t>
            </a:r>
            <a:r>
              <a:rPr lang="en-US" altLang="zh-CN" b="1" dirty="0" smtClean="0"/>
              <a:t>: </a:t>
            </a:r>
            <a:endParaRPr lang="en-US" altLang="zh-CN" b="1" dirty="0" smtClean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8915" y="2784146"/>
            <a:ext cx="5597417" cy="53689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/>
                </a:solidFill>
              </a:rPr>
              <a:t>localStorage.setItem</a:t>
            </a:r>
            <a:r>
              <a:rPr lang="en-US" altLang="zh-CN" sz="1600" dirty="0">
                <a:solidFill>
                  <a:schemeClr val="tx1"/>
                </a:solidFill>
              </a:rPr>
              <a:t>(key, value)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1048914" y="2264135"/>
            <a:ext cx="8984827" cy="4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存储数据：</a:t>
            </a:r>
            <a:endParaRPr lang="en-US" altLang="zh-CN" sz="1400" b="1" dirty="0"/>
          </a:p>
        </p:txBody>
      </p:sp>
      <p:sp>
        <p:nvSpPr>
          <p:cNvPr id="7" name="矩形 6"/>
          <p:cNvSpPr/>
          <p:nvPr/>
        </p:nvSpPr>
        <p:spPr>
          <a:xfrm>
            <a:off x="1048915" y="3981091"/>
            <a:ext cx="5597417" cy="53689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/>
                </a:solidFill>
              </a:rPr>
              <a:t>localStorage.getItem</a:t>
            </a:r>
            <a:r>
              <a:rPr lang="en-US" altLang="zh-CN" sz="1600" dirty="0">
                <a:solidFill>
                  <a:schemeClr val="tx1"/>
                </a:solidFill>
              </a:rPr>
              <a:t>(key)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1048914" y="3418049"/>
            <a:ext cx="8984827" cy="4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/>
              <a:t>获取数据：</a:t>
            </a:r>
            <a:endParaRPr lang="en-US" altLang="zh-CN" sz="1400" b="1"/>
          </a:p>
        </p:txBody>
      </p:sp>
      <p:sp>
        <p:nvSpPr>
          <p:cNvPr id="9" name="矩形 8"/>
          <p:cNvSpPr/>
          <p:nvPr/>
        </p:nvSpPr>
        <p:spPr>
          <a:xfrm>
            <a:off x="1048915" y="5116547"/>
            <a:ext cx="5597417" cy="53689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/>
                </a:solidFill>
              </a:rPr>
              <a:t>localStorage.removeItem</a:t>
            </a:r>
            <a:r>
              <a:rPr lang="en-US" altLang="zh-CN" sz="1600" dirty="0">
                <a:solidFill>
                  <a:schemeClr val="tx1"/>
                </a:solidFill>
              </a:rPr>
              <a:t>(key)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1048914" y="4564050"/>
            <a:ext cx="8984827" cy="4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/>
              <a:t>删除数据：</a:t>
            </a:r>
            <a:endParaRPr lang="en-US" altLang="zh-CN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 smtClean="0"/>
              <a:t>localStorage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浏览器查看本地数据</a:t>
            </a:r>
            <a:r>
              <a:rPr lang="en-US" altLang="zh-CN" b="1" dirty="0" smtClean="0"/>
              <a:t>: </a:t>
            </a:r>
            <a:endParaRPr lang="en-US" altLang="zh-CN" b="1" dirty="0" smtClean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12" y="2322897"/>
            <a:ext cx="11316513" cy="30870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98933" y="2251120"/>
            <a:ext cx="1185333" cy="55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6733" y="4477853"/>
            <a:ext cx="1185333" cy="55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7933" y="3064933"/>
            <a:ext cx="7323667" cy="701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/>
              <a:t>sessionStorage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特性：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生命周期</a:t>
            </a:r>
            <a:r>
              <a:rPr lang="zh-CN" altLang="en-US" dirty="0"/>
              <a:t>为关闭浏览器窗口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zh-CN" altLang="en-US" dirty="0"/>
              <a:t>同一个窗口</a:t>
            </a:r>
            <a:r>
              <a:rPr lang="en-US" altLang="zh-CN" dirty="0"/>
              <a:t>(</a:t>
            </a:r>
            <a:r>
              <a:rPr lang="zh-CN" altLang="en-US" dirty="0"/>
              <a:t>页面</a:t>
            </a:r>
            <a:r>
              <a:rPr lang="en-US" altLang="zh-CN" dirty="0"/>
              <a:t>)</a:t>
            </a:r>
            <a:r>
              <a:rPr lang="zh-CN" altLang="en-US" dirty="0"/>
              <a:t>下数据可以</a:t>
            </a:r>
            <a:r>
              <a:rPr lang="zh-CN" altLang="en-US" dirty="0" smtClean="0"/>
              <a:t>共享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以键值对的形式存储使用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用法跟</a:t>
            </a:r>
            <a:r>
              <a:rPr lang="en-US" altLang="zh-CN" dirty="0" err="1">
                <a:solidFill>
                  <a:schemeClr val="tx1"/>
                </a:solidFill>
              </a:rPr>
              <a:t>localStorage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基本相同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83582" y="1717040"/>
            <a:ext cx="8411617" cy="3887894"/>
          </a:xfrm>
        </p:spPr>
        <p:txBody>
          <a:bodyPr/>
          <a:lstStyle/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作用是什么？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可以将数据永久存储在本地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用户的电脑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除非手动删除，否则关闭页面也会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存储，获取，删除的语法是什么？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存储：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localStorage.setItem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value)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获取：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localStorage.getItem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删除：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localStorage.removeItem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dirty="0" smtClean="0"/>
              <a:t>)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1.1 BOM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BOM(Browser </a:t>
            </a:r>
            <a:r>
              <a:rPr lang="en-US" altLang="zh-CN" dirty="0"/>
              <a:t>Object Model 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浏览器</a:t>
            </a:r>
            <a:r>
              <a:rPr lang="zh-CN" altLang="en-US" dirty="0" smtClean="0"/>
              <a:t>对象模型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/>
          </a:p>
          <a:p>
            <a:pPr marL="285750" indent="-285750"/>
            <a:r>
              <a:rPr lang="en-US" altLang="zh-CN" dirty="0" smtClean="0"/>
              <a:t>window</a:t>
            </a:r>
            <a:r>
              <a:rPr lang="zh-CN" altLang="en-US" dirty="0"/>
              <a:t>对象是一个全局对象，也可以说是</a:t>
            </a:r>
            <a:r>
              <a:rPr lang="en-US" altLang="zh-CN" dirty="0"/>
              <a:t>JavaScript</a:t>
            </a:r>
            <a:r>
              <a:rPr lang="zh-CN" altLang="en-US" dirty="0"/>
              <a:t>中的顶级对象</a:t>
            </a:r>
            <a:endParaRPr lang="zh-CN" altLang="en-US" dirty="0"/>
          </a:p>
          <a:p>
            <a:pPr marL="285750" indent="-285750"/>
            <a:r>
              <a:rPr lang="zh-CN" altLang="en-US" dirty="0" smtClean="0"/>
              <a:t>像</a:t>
            </a:r>
            <a:r>
              <a:rPr lang="en-US" altLang="zh-CN" dirty="0"/>
              <a:t>document</a:t>
            </a:r>
            <a:r>
              <a:rPr lang="zh-CN" altLang="en-US" dirty="0"/>
              <a:t>、</a:t>
            </a:r>
            <a:r>
              <a:rPr lang="en-US" altLang="zh-CN" dirty="0"/>
              <a:t>alert()</a:t>
            </a:r>
            <a:r>
              <a:rPr lang="zh-CN" altLang="en-US" dirty="0"/>
              <a:t>、</a:t>
            </a:r>
            <a:r>
              <a:rPr lang="en-US" altLang="zh-CN" dirty="0"/>
              <a:t>console.log()</a:t>
            </a:r>
            <a:r>
              <a:rPr lang="zh-CN" altLang="en-US" dirty="0"/>
              <a:t>这些都是</a:t>
            </a:r>
            <a:r>
              <a:rPr lang="en-US" altLang="zh-CN" dirty="0"/>
              <a:t>window</a:t>
            </a:r>
            <a:r>
              <a:rPr lang="zh-CN" altLang="en-US" dirty="0"/>
              <a:t>的属性，基本</a:t>
            </a:r>
            <a:r>
              <a:rPr lang="en-US" altLang="zh-CN" dirty="0"/>
              <a:t>BOM</a:t>
            </a:r>
            <a:r>
              <a:rPr lang="zh-CN" altLang="en-US" dirty="0"/>
              <a:t>的属性和方法都是</a:t>
            </a:r>
            <a:r>
              <a:rPr lang="en-US" altLang="zh-CN" dirty="0"/>
              <a:t>window</a:t>
            </a:r>
            <a:r>
              <a:rPr lang="zh-CN" altLang="en-US" dirty="0"/>
              <a:t>的</a:t>
            </a:r>
            <a:endParaRPr lang="zh-CN" altLang="en-US" dirty="0"/>
          </a:p>
          <a:p>
            <a:pPr marL="285750" indent="-285750"/>
            <a:r>
              <a:rPr lang="zh-CN" altLang="en-US" dirty="0" smtClean="0"/>
              <a:t>所有</a:t>
            </a:r>
            <a:r>
              <a:rPr lang="zh-CN" altLang="en-US" dirty="0"/>
              <a:t>通过</a:t>
            </a:r>
            <a:r>
              <a:rPr lang="en-US" altLang="zh-CN" dirty="0" err="1"/>
              <a:t>var</a:t>
            </a:r>
            <a:r>
              <a:rPr lang="zh-CN" altLang="en-US" dirty="0"/>
              <a:t>定义在全局作用域中的变量、函数都会变成</a:t>
            </a:r>
            <a:r>
              <a:rPr lang="en-US" altLang="zh-CN" dirty="0"/>
              <a:t>window</a:t>
            </a:r>
            <a:r>
              <a:rPr lang="zh-CN" altLang="en-US" dirty="0"/>
              <a:t>对象的属性和方法</a:t>
            </a:r>
            <a:endParaRPr lang="zh-CN" altLang="en-US" dirty="0"/>
          </a:p>
          <a:p>
            <a:pPr marL="285750" indent="-285750"/>
            <a:r>
              <a:rPr lang="en-US" altLang="zh-CN" dirty="0" smtClean="0"/>
              <a:t>window</a:t>
            </a:r>
            <a:r>
              <a:rPr lang="zh-CN" altLang="en-US" dirty="0"/>
              <a:t>对象下的属性和方法调用的时候可以省略</a:t>
            </a:r>
            <a:r>
              <a:rPr lang="en-US" altLang="zh-CN" dirty="0"/>
              <a:t>window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1" y="2126598"/>
            <a:ext cx="6644443" cy="1650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本地存储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本地存储介绍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本地存储分类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存储复杂数据类型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能够存储复杂数据类型以及取出数据</a:t>
            </a:r>
            <a:endParaRPr lang="en-US" altLang="zh-CN" dirty="0" smtClean="0"/>
          </a:p>
          <a:p>
            <a:r>
              <a:rPr lang="zh-CN" altLang="en-US" dirty="0" smtClean="0"/>
              <a:t>本地</a:t>
            </a:r>
            <a:r>
              <a:rPr lang="zh-CN" altLang="en-US" dirty="0"/>
              <a:t>只能存储字符串，无法存储复杂数据类型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533" y="2663960"/>
            <a:ext cx="4343500" cy="1569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4926588"/>
            <a:ext cx="7427749" cy="13980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 smtClean="0"/>
              <a:t>解决：</a:t>
            </a:r>
            <a:r>
              <a:rPr lang="zh-CN" altLang="en-US" dirty="0" smtClean="0"/>
              <a:t>需要</a:t>
            </a:r>
            <a:r>
              <a:rPr lang="zh-CN" altLang="en-US" dirty="0"/>
              <a:t>将复杂数据类型转换成</a:t>
            </a:r>
            <a:r>
              <a:rPr lang="en-US" altLang="zh-CN" dirty="0"/>
              <a:t>JSON</a:t>
            </a:r>
            <a:r>
              <a:rPr lang="zh-CN" altLang="en-US" dirty="0"/>
              <a:t>字符串，在存储到本地</a:t>
            </a:r>
            <a:endParaRPr lang="zh-CN" altLang="en-US" dirty="0"/>
          </a:p>
          <a:p>
            <a:r>
              <a:rPr lang="zh-CN" altLang="en-US" b="1" dirty="0" smtClean="0"/>
              <a:t>语法：</a:t>
            </a:r>
            <a:r>
              <a:rPr lang="en-US" altLang="zh-CN" b="1" dirty="0" err="1" smtClean="0"/>
              <a:t>JSON.stringify</a:t>
            </a:r>
            <a:r>
              <a:rPr lang="en-US" altLang="zh-CN" b="1" dirty="0"/>
              <a:t>(</a:t>
            </a:r>
            <a:r>
              <a:rPr lang="zh-CN" altLang="en-US" b="1" dirty="0"/>
              <a:t>复杂数据类型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</a:t>
            </a:r>
            <a:r>
              <a:rPr lang="zh-CN" altLang="en-US" dirty="0"/>
              <a:t>复杂数据转换成</a:t>
            </a:r>
            <a:r>
              <a:rPr lang="en-US" altLang="zh-CN" dirty="0"/>
              <a:t>JSON</a:t>
            </a:r>
            <a:r>
              <a:rPr lang="zh-CN" altLang="en-US" dirty="0" smtClean="0"/>
              <a:t>字符串    </a:t>
            </a:r>
            <a:r>
              <a:rPr lang="zh-CN" altLang="en-US" b="1" dirty="0" smtClean="0">
                <a:solidFill>
                  <a:srgbClr val="C00000"/>
                </a:solidFill>
              </a:rPr>
              <a:t>存储 </a:t>
            </a:r>
            <a:r>
              <a:rPr lang="zh-CN" altLang="en-US" dirty="0" smtClean="0"/>
              <a:t>本地存储中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534" y="2676794"/>
            <a:ext cx="6344967" cy="1488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5087993"/>
            <a:ext cx="8478670" cy="15369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6553200" y="5938703"/>
            <a:ext cx="2497667" cy="5951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/>
              <a:t>问题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因为本地存储里面取出来的是字符串，不是对象，无法直接使用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533" y="2289228"/>
            <a:ext cx="6800000" cy="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33" y="3930218"/>
            <a:ext cx="4666667" cy="15714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直接箭头连接符 6"/>
          <p:cNvCxnSpPr/>
          <p:nvPr/>
        </p:nvCxnSpPr>
        <p:spPr>
          <a:xfrm flipH="1">
            <a:off x="4842933" y="4639733"/>
            <a:ext cx="2023534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85000" y="4326467"/>
            <a:ext cx="1320800" cy="5503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 smtClean="0"/>
              <a:t>解决：</a:t>
            </a:r>
            <a:r>
              <a:rPr lang="zh-CN" altLang="en-US" dirty="0" smtClean="0"/>
              <a:t>把取出来的字符串转换为对象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r>
              <a:rPr lang="en-US" altLang="zh-CN" b="1" dirty="0" err="1" smtClean="0"/>
              <a:t>JSON.parse</a:t>
            </a:r>
            <a:r>
              <a:rPr lang="en-US" altLang="zh-CN" b="1" dirty="0" smtClean="0"/>
              <a:t>(JSON</a:t>
            </a:r>
            <a:r>
              <a:rPr lang="zh-CN" altLang="en-US" b="1" dirty="0"/>
              <a:t>字符串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</a:t>
            </a:r>
            <a:r>
              <a:rPr lang="en-US" altLang="zh-CN" dirty="0"/>
              <a:t>JSON</a:t>
            </a:r>
            <a:r>
              <a:rPr lang="zh-CN" altLang="en-US" dirty="0"/>
              <a:t>字符串转换成</a:t>
            </a:r>
            <a:r>
              <a:rPr lang="zh-CN" altLang="en-US" dirty="0" smtClean="0"/>
              <a:t>对象     </a:t>
            </a:r>
            <a:r>
              <a:rPr lang="zh-CN" altLang="en-US" b="1" dirty="0" smtClean="0">
                <a:solidFill>
                  <a:srgbClr val="C00000"/>
                </a:solidFill>
              </a:rPr>
              <a:t>取出 </a:t>
            </a:r>
            <a:r>
              <a:rPr lang="zh-CN" altLang="en-US" dirty="0" smtClean="0"/>
              <a:t>时候使用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286" y="2788882"/>
            <a:ext cx="7704762" cy="9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9" y="4815116"/>
            <a:ext cx="3937733" cy="17380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定时器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延时函数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JS</a:t>
            </a:r>
            <a:r>
              <a:rPr lang="zh-CN" altLang="en-US" dirty="0"/>
              <a:t>执行机制</a:t>
            </a:r>
            <a:endParaRPr lang="en-US" altLang="zh-CN" dirty="0"/>
          </a:p>
          <a:p>
            <a:r>
              <a:rPr lang="en-US" altLang="zh-CN" dirty="0"/>
              <a:t>location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定时器</a:t>
            </a:r>
            <a:r>
              <a:rPr lang="en-US" altLang="zh-CN" dirty="0"/>
              <a:t>-</a:t>
            </a:r>
            <a:r>
              <a:rPr lang="zh-CN" altLang="en-US" dirty="0"/>
              <a:t>延时函数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212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JavaScript </a:t>
            </a:r>
            <a:r>
              <a:rPr lang="zh-CN" altLang="en-US" dirty="0"/>
              <a:t>内置的一个用来让代码延迟执行的函数，叫 </a:t>
            </a:r>
            <a:r>
              <a:rPr lang="en-US" altLang="zh-CN" dirty="0" err="1" smtClean="0"/>
              <a:t>setTimeout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语法：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  <a:r>
              <a:rPr lang="zh-CN" altLang="en-US" dirty="0"/>
              <a:t>仅仅只执行一次，所以可以理解为就是把一段代码延迟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平时省略</a:t>
            </a:r>
            <a:r>
              <a:rPr lang="en-US" altLang="zh-CN" dirty="0" smtClean="0"/>
              <a:t>window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清除延时函数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/>
            <a:r>
              <a:rPr lang="zh-CN" altLang="en-US" b="1" dirty="0"/>
              <a:t>注意点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延时器</a:t>
            </a:r>
            <a:r>
              <a:rPr lang="zh-CN" altLang="en-US" dirty="0"/>
              <a:t>需要等待，所以后面的代码先执行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每</a:t>
            </a:r>
            <a:r>
              <a:rPr lang="zh-CN" altLang="en-US" dirty="0"/>
              <a:t>一次调用延时器都会产生一个新的延时器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32" y="2599284"/>
            <a:ext cx="4578801" cy="549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32" y="4289733"/>
            <a:ext cx="6507332" cy="897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定时器</a:t>
            </a:r>
            <a:r>
              <a:rPr lang="en-US" altLang="zh-CN" dirty="0"/>
              <a:t>-</a:t>
            </a:r>
            <a:r>
              <a:rPr lang="zh-CN" altLang="en-US" dirty="0"/>
              <a:t>延时函数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 smtClean="0"/>
              <a:t>两种定时器对比：</a:t>
            </a:r>
            <a:r>
              <a:rPr lang="zh-CN" altLang="en-US" dirty="0"/>
              <a:t>执行的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延时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dirty="0"/>
              <a:t>：</a:t>
            </a:r>
            <a:r>
              <a:rPr lang="zh-CN" altLang="en-US" dirty="0"/>
              <a:t>执行一次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间歇</a:t>
            </a:r>
            <a:r>
              <a:rPr lang="zh-CN" altLang="en-US" dirty="0"/>
              <a:t>函数：每隔一段时间就执行一次，除非手动</a:t>
            </a:r>
            <a:r>
              <a:rPr lang="zh-CN" altLang="en-US" dirty="0" smtClean="0"/>
              <a:t>清除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C00000"/>
                </a:solidFill>
              </a:rPr>
              <a:t>执行机制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location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经典面试题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36575" lvl="1" indent="0">
              <a:buNone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54025"/>
            <a:endParaRPr lang="en-US" altLang="zh-CN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031" y="1932270"/>
            <a:ext cx="4866667" cy="2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41" y="1932270"/>
            <a:ext cx="4933333" cy="26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1056640" y="1908387"/>
            <a:ext cx="8764693" cy="1315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type="body" sz="quarter" idx="11"/>
          </p:nvPr>
        </p:nvSpPr>
        <p:spPr>
          <a:xfrm>
            <a:off x="890537" y="1852854"/>
            <a:ext cx="10720800" cy="4550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语言的一大特点就是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单线程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，也就是说，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同一个时间只能做一件事</a:t>
            </a:r>
            <a:r>
              <a:rPr lang="zh-CN" altLang="en-US" sz="18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80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是因为 Javascript 这门脚本语言诞生的使命所致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——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是为处理页面中用户的交互，以及操作 DOM 而诞生的。比如我们对某个 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元素进行添加和删除操作，不能同时进行。 应该先进行添加，之后再删除。</a:t>
            </a:r>
            <a:endParaRPr lang="zh-CN" altLang="en-US" sz="18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单线程就意味着，所有任务需要排队，前一个任务结束，才会执行后一个任务。这样所导致的问题是： 如果 JS 执行的时间过长，这样就会造成页面的渲染不连贯，导致页面渲染加载阻塞的感觉。</a:t>
            </a:r>
            <a:endParaRPr lang="zh-CN" altLang="en-US" sz="18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1037179" y="3298700"/>
            <a:ext cx="8764693" cy="1658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863280" y="11546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ym typeface="+mn-ea"/>
              </a:rPr>
              <a:t>1.3 </a:t>
            </a:r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执行机制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4057</Words>
  <Application>WPS 演示</Application>
  <PresentationFormat>宽屏</PresentationFormat>
  <Paragraphs>377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Segoe UI</vt:lpstr>
      <vt:lpstr>微软雅黑</vt:lpstr>
      <vt:lpstr>Verdana</vt:lpstr>
      <vt:lpstr>汉仪旗黑</vt:lpstr>
      <vt:lpstr>华文楷体</vt:lpstr>
      <vt:lpstr>Alibaba PuHuiTi</vt:lpstr>
      <vt:lpstr>STKaiti</vt:lpstr>
      <vt:lpstr>Alibaba PuHuiTi Medium</vt:lpstr>
      <vt:lpstr>Courier New</vt:lpstr>
      <vt:lpstr>Yu Gothic UI Semilight</vt:lpstr>
      <vt:lpstr>等线</vt:lpstr>
      <vt:lpstr>汉仪中等线KW</vt:lpstr>
      <vt:lpstr>宋体</vt:lpstr>
      <vt:lpstr>Arial Unicode MS</vt:lpstr>
      <vt:lpstr>封面</vt:lpstr>
      <vt:lpstr>正文设计方案</vt:lpstr>
      <vt:lpstr>5_结束页设计方案</vt:lpstr>
      <vt:lpstr>PowerPoint 演示文稿</vt:lpstr>
      <vt:lpstr>Window对象</vt:lpstr>
      <vt:lpstr>1.1 BOM</vt:lpstr>
      <vt:lpstr>Window对象</vt:lpstr>
      <vt:lpstr>1.2 定时器-延时函数</vt:lpstr>
      <vt:lpstr>1.2 定时器-延时函数</vt:lpstr>
      <vt:lpstr>Window对象</vt:lpstr>
      <vt:lpstr>经典面试题</vt:lpstr>
      <vt:lpstr>PowerPoint 演示文稿</vt:lpstr>
      <vt:lpstr>1.3 JS 执行机制</vt:lpstr>
      <vt:lpstr>1.3 JS 执行机制</vt:lpstr>
      <vt:lpstr>PowerPoint 演示文稿</vt:lpstr>
      <vt:lpstr>PowerPoint 演示文稿</vt:lpstr>
      <vt:lpstr>PowerPoint 演示文稿</vt:lpstr>
      <vt:lpstr>Window对象</vt:lpstr>
      <vt:lpstr>1.4 location对象  </vt:lpstr>
      <vt:lpstr>Window对象</vt:lpstr>
      <vt:lpstr>1.5 navigator对象</vt:lpstr>
      <vt:lpstr>Window对象</vt:lpstr>
      <vt:lpstr>1.6 histroy对象</vt:lpstr>
      <vt:lpstr>PowerPoint 演示文稿</vt:lpstr>
      <vt:lpstr>本地存储</vt:lpstr>
      <vt:lpstr>2.1 本地存储介绍</vt:lpstr>
      <vt:lpstr>本地存储</vt:lpstr>
      <vt:lpstr>2.2 本地存储分类- localStorage</vt:lpstr>
      <vt:lpstr>2.2 本地存储分类- localStorage</vt:lpstr>
      <vt:lpstr>2.2 本地存储分类- localStorage</vt:lpstr>
      <vt:lpstr>2.2 本地存储分类- sessionStorage</vt:lpstr>
      <vt:lpstr>PowerPoint 演示文稿</vt:lpstr>
      <vt:lpstr>本地存储</vt:lpstr>
      <vt:lpstr>2.3 存储复杂数据类型</vt:lpstr>
      <vt:lpstr>2.3 存储复杂数据类型</vt:lpstr>
      <vt:lpstr>2.3 存储复杂数据类型</vt:lpstr>
      <vt:lpstr>2.3 存储复杂数据类型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4386</cp:revision>
  <dcterms:created xsi:type="dcterms:W3CDTF">2023-01-05T07:01:16Z</dcterms:created>
  <dcterms:modified xsi:type="dcterms:W3CDTF">2023-01-05T07:01:16Z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2C9D1CCAA2C6DBB754DF8663D493D179</vt:lpwstr>
  </property>
  <property fmtid="{D5CDD505-2E9C-101B-9397-08002B2CF9AE}" pid="3" name="KSOProductBuildVer">
    <vt:lpwstr>2052-5.1.1.7676</vt:lpwstr>
  </property>
</Properties>
</file>