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6" r:id="rId4"/>
  </p:sldMasterIdLst>
  <p:notesMasterIdLst>
    <p:notesMasterId r:id="rId58"/>
  </p:notesMasterIdLst>
  <p:handoutMasterIdLst>
    <p:handoutMasterId r:id="rId59"/>
  </p:handoutMasterIdLst>
  <p:sldIdLst>
    <p:sldId id="535" r:id="rId5"/>
    <p:sldId id="536" r:id="rId6"/>
    <p:sldId id="538" r:id="rId7"/>
    <p:sldId id="594" r:id="rId8"/>
    <p:sldId id="595" r:id="rId9"/>
    <p:sldId id="599" r:id="rId10"/>
    <p:sldId id="593" r:id="rId11"/>
    <p:sldId id="600" r:id="rId12"/>
    <p:sldId id="602" r:id="rId13"/>
    <p:sldId id="674" r:id="rId14"/>
    <p:sldId id="604" r:id="rId15"/>
    <p:sldId id="685" r:id="rId16"/>
    <p:sldId id="610" r:id="rId17"/>
    <p:sldId id="611" r:id="rId18"/>
    <p:sldId id="542" r:id="rId19"/>
    <p:sldId id="612" r:id="rId20"/>
    <p:sldId id="543" r:id="rId21"/>
    <p:sldId id="613" r:id="rId22"/>
    <p:sldId id="614" r:id="rId23"/>
    <p:sldId id="544" r:id="rId24"/>
    <p:sldId id="615" r:id="rId25"/>
    <p:sldId id="616" r:id="rId26"/>
    <p:sldId id="617" r:id="rId27"/>
    <p:sldId id="618" r:id="rId28"/>
    <p:sldId id="619" r:id="rId29"/>
    <p:sldId id="687" r:id="rId30"/>
    <p:sldId id="672" r:id="rId31"/>
    <p:sldId id="673" r:id="rId32"/>
    <p:sldId id="688" r:id="rId33"/>
    <p:sldId id="620" r:id="rId34"/>
    <p:sldId id="627" r:id="rId35"/>
    <p:sldId id="630" r:id="rId36"/>
    <p:sldId id="636" r:id="rId37"/>
    <p:sldId id="637" r:id="rId38"/>
    <p:sldId id="638" r:id="rId39"/>
    <p:sldId id="639" r:id="rId40"/>
    <p:sldId id="640" r:id="rId41"/>
    <p:sldId id="654" r:id="rId42"/>
    <p:sldId id="655" r:id="rId43"/>
    <p:sldId id="656" r:id="rId44"/>
    <p:sldId id="641" r:id="rId45"/>
    <p:sldId id="643" r:id="rId46"/>
    <p:sldId id="644" r:id="rId47"/>
    <p:sldId id="645" r:id="rId48"/>
    <p:sldId id="646" r:id="rId49"/>
    <p:sldId id="648" r:id="rId50"/>
    <p:sldId id="649" r:id="rId51"/>
    <p:sldId id="651" r:id="rId52"/>
    <p:sldId id="652" r:id="rId53"/>
    <p:sldId id="653" r:id="rId54"/>
    <p:sldId id="689" r:id="rId55"/>
    <p:sldId id="659" r:id="rId56"/>
    <p:sldId id="660" r:id="rId57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gs" Target="tags/tag1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handoutMaster" Target="handoutMasters/handoutMaster1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作用域链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闭包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目标：能说出什么是闭包，闭包的作用以及注意事项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：一个函数对周围状态的引用捆绑在一起，内层函数中访问到其外层函数的作用域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简单理解：</a:t>
            </a:r>
            <a:r>
              <a:rPr lang="zh-CN" altLang="en-US" b="1" dirty="0"/>
              <a:t>闭包 </a:t>
            </a:r>
            <a:r>
              <a:rPr lang="en-US" altLang="zh-CN" b="1" dirty="0"/>
              <a:t>=  </a:t>
            </a:r>
            <a:r>
              <a:rPr lang="zh-CN" altLang="en-US" b="1" dirty="0" smtClean="0"/>
              <a:t>内层函数 </a:t>
            </a:r>
            <a:r>
              <a:rPr lang="en-US" altLang="zh-CN" b="1" dirty="0"/>
              <a:t>+ </a:t>
            </a:r>
            <a:r>
              <a:rPr lang="zh-CN" altLang="en-US" b="1" dirty="0" smtClean="0"/>
              <a:t>外层函数的变量 。</a:t>
            </a:r>
            <a:r>
              <a:rPr lang="zh-CN" altLang="en-US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内部函数，访问了外部函数的变量，就可以形成闭包。</a:t>
            </a:r>
            <a:endParaRPr lang="zh-CN" altLang="en-US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009" y="3273041"/>
            <a:ext cx="6390133" cy="22959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03321"/>
            <a:ext cx="3876842" cy="2234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闭包</a:t>
            </a:r>
            <a:r>
              <a:rPr lang="zh-CN" altLang="en-US" dirty="0" smtClean="0">
                <a:solidFill>
                  <a:schemeClr val="tx1"/>
                </a:solidFill>
              </a:rPr>
              <a:t>主要作用：</a:t>
            </a:r>
            <a:r>
              <a:rPr lang="zh-CN" altLang="en-US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实现数据的私有</a:t>
            </a:r>
            <a:endParaRPr lang="en-US" altLang="zh-CN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比如，我们要做个统计函数调用次数，函数调用一次，就</a:t>
            </a:r>
            <a:r>
              <a:rPr lang="en-US" altLang="zh-CN" dirty="0" smtClean="0">
                <a:solidFill>
                  <a:schemeClr val="tx1"/>
                </a:solidFill>
              </a:rPr>
              <a:t>++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但是，这个</a:t>
            </a:r>
            <a:r>
              <a:rPr lang="en-US" altLang="zh-CN" dirty="0" smtClean="0">
                <a:solidFill>
                  <a:srgbClr val="C00000"/>
                </a:solidFill>
              </a:rPr>
              <a:t>count </a:t>
            </a:r>
            <a:r>
              <a:rPr lang="zh-CN" altLang="en-US" dirty="0" smtClean="0">
                <a:solidFill>
                  <a:srgbClr val="C00000"/>
                </a:solidFill>
              </a:rPr>
              <a:t>是个全局变量，很容易被修改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948" y="3125290"/>
            <a:ext cx="4391241" cy="204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右箭头 9"/>
          <p:cNvSpPr/>
          <p:nvPr/>
        </p:nvSpPr>
        <p:spPr>
          <a:xfrm>
            <a:off x="6071280" y="36632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59" y="2324925"/>
            <a:ext cx="4232354" cy="2842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/>
          <p:cNvSpPr txBox="1"/>
          <p:nvPr/>
        </p:nvSpPr>
        <p:spPr>
          <a:xfrm>
            <a:off x="7267059" y="1519423"/>
            <a:ext cx="4723658" cy="455040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这样实现了数据私有，无法直接修改</a:t>
            </a:r>
            <a:r>
              <a:rPr lang="en-US" altLang="zh-CN" dirty="0" smtClean="0">
                <a:solidFill>
                  <a:srgbClr val="C00000"/>
                </a:solidFill>
              </a:rPr>
              <a:t>count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6235" y="1002030"/>
            <a:ext cx="2813685" cy="55308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90805" indent="0" algn="l">
              <a:lnSpc>
                <a:spcPct val="150000"/>
              </a:lnSpc>
              <a:buNone/>
            </a:pPr>
            <a:r>
              <a:rPr lang="zh-CN" altLang="en-US" sz="20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闭包可能引起</a:t>
            </a:r>
            <a:r>
              <a:rPr lang="zh-CN" altLang="en-US" sz="2000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内存泄漏</a:t>
            </a:r>
            <a:endParaRPr lang="zh-CN" altLang="en-US" sz="2000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6092825"/>
            <a:ext cx="10464800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45050" y="1276985"/>
            <a:ext cx="3886200" cy="30721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函数进阶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函数提升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函数提升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目标：能说出函数提升的过程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zh-CN" altLang="en-US" dirty="0"/>
              <a:t>提升与变量提升比较类似，是指函数在声明之前即可被调用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函数提升能够使函数的声明调用更灵活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函数表达式不存在提升的现象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函数提升出现在相同作用域当中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12" y="2589847"/>
            <a:ext cx="4114286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52" y="2589847"/>
            <a:ext cx="492059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箭头函数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动态参数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剩余参数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088091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动态参数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arguments</a:t>
            </a:r>
            <a:r>
              <a:rPr lang="zh-CN" altLang="en-US" dirty="0"/>
              <a:t>是函数内部内置的伪数组变量，它包含了调用函数时传入的所有</a:t>
            </a:r>
            <a:r>
              <a:rPr lang="zh-CN" altLang="en-US" dirty="0" smtClean="0"/>
              <a:t>实参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447" y="2609000"/>
            <a:ext cx="4761905" cy="33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4"/>
          <p:cNvSpPr txBox="1"/>
          <p:nvPr/>
        </p:nvSpPr>
        <p:spPr>
          <a:xfrm>
            <a:off x="6311740" y="2609000"/>
            <a:ext cx="5224253" cy="229517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总结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arguments</a:t>
            </a:r>
            <a:r>
              <a:rPr lang="zh-CN" altLang="en-US" dirty="0"/>
              <a:t>是一个伪</a:t>
            </a:r>
            <a:r>
              <a:rPr lang="zh-CN" altLang="en-US" dirty="0" smtClean="0"/>
              <a:t>数组，只存在于函数</a:t>
            </a:r>
            <a:r>
              <a:rPr lang="zh-CN" altLang="en-US" dirty="0"/>
              <a:t>中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arguments</a:t>
            </a:r>
            <a:r>
              <a:rPr lang="zh-CN" altLang="en-US" dirty="0"/>
              <a:t>的作用是动态获取函数的实参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通过</a:t>
            </a:r>
            <a:r>
              <a:rPr lang="en-US" altLang="zh-CN" dirty="0"/>
              <a:t>for</a:t>
            </a:r>
            <a:r>
              <a:rPr lang="zh-CN" altLang="en-US" dirty="0"/>
              <a:t>循环依次得到传递过来的实参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5640" y="4535805"/>
            <a:ext cx="2939415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</a:rPr>
              <a:t>伪数组不能使用</a:t>
            </a:r>
            <a:r>
              <a:rPr lang="en-US" altLang="zh-CN" dirty="0">
                <a:solidFill>
                  <a:srgbClr val="00B050"/>
                </a:solidFill>
                <a:latin typeface="+mn-lt"/>
                <a:ea typeface="+mn-ea"/>
              </a:rPr>
              <a:t>forEach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</a:rPr>
              <a:t>遍历</a:t>
            </a:r>
            <a:endParaRPr lang="zh-CN" altLang="en-US" dirty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81506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局部作用</a:t>
            </a:r>
            <a:r>
              <a:rPr lang="zh-CN" altLang="en-US" dirty="0" smtClean="0">
                <a:solidFill>
                  <a:srgbClr val="C00000"/>
                </a:solidFill>
              </a:rPr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当不确定传递多少个实参的时候，我们怎么办？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rguments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rguments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它只存在函数中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动态参数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剩余参数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产品需求：写一个求和函数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不管用户传入几个实参，都要把和求出来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形参我改咋写？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86657"/>
            <a:ext cx="4514286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https://gimg2.baidu.com/image_search/src=http%3A%2F%2Finews.gtimg.com%2Fnewsapp_bt%2F0%2F14082459032%2F1000.jpg&amp;refer=http%3A%2F%2Finews.gtimg.com&amp;app=2002&amp;size=f9999,10000&amp;q=a80&amp;n=0&amp;g=0n&amp;fmt=jpeg?sec=1649084251&amp;t=0b8e2db48c425b1021fd35f62d19c7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19" y="2105025"/>
            <a:ext cx="1963208" cy="19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2" y="5178981"/>
            <a:ext cx="2361401" cy="48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目标：能够使用剩余参数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剩余参数允许</a:t>
            </a:r>
            <a:r>
              <a:rPr lang="zh-CN" altLang="en-US" dirty="0"/>
              <a:t>我们将一个不定数量的参数表示为一个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那和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有什么不同吗？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201920"/>
            <a:ext cx="4523809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 descr="https://gimg2.baidu.com/image_search/src=http%3A%2F%2Fx0.ifengimg.com%2Fres%2F2020%2F0B8865F34A5D561292C9B6B41ED1D806F7EAAF74_size236_w2048_h1365.jpeg&amp;refer=http%3A%2F%2Fx0.ifengimg.com&amp;app=2002&amp;size=f9999,10000&amp;q=a80&amp;n=0&amp;g=0n&amp;fmt=jpeg?sec=1649085273&amp;t=1e27bf577cbb43c3291a072713c368f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01" y="2290386"/>
            <a:ext cx="3717628" cy="2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/>
              <a:t>剩余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1. ... </a:t>
            </a:r>
            <a:r>
              <a:rPr lang="zh-CN" altLang="en-US" dirty="0"/>
              <a:t>是语法符号，置于最末函数形参之前，用于获取</a:t>
            </a:r>
            <a:r>
              <a:rPr lang="zh-CN" altLang="en-US" dirty="0">
                <a:solidFill>
                  <a:srgbClr val="C00000"/>
                </a:solidFill>
              </a:rPr>
              <a:t>多余</a:t>
            </a:r>
            <a:r>
              <a:rPr lang="zh-CN" altLang="en-US" dirty="0"/>
              <a:t>的实参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借助 </a:t>
            </a:r>
            <a:r>
              <a:rPr lang="en-US" altLang="zh-CN" dirty="0"/>
              <a:t>... </a:t>
            </a:r>
            <a:r>
              <a:rPr lang="zh-CN" altLang="en-US" dirty="0"/>
              <a:t>获取的剩余实参，是个</a:t>
            </a:r>
            <a:r>
              <a:rPr lang="zh-CN" altLang="en-US" dirty="0">
                <a:solidFill>
                  <a:srgbClr val="C00000"/>
                </a:solidFill>
              </a:rPr>
              <a:t>真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开发中，还是提倡多使用 </a:t>
            </a:r>
            <a:r>
              <a:rPr lang="zh-CN" altLang="en-US" b="1" dirty="0" smtClean="0">
                <a:solidFill>
                  <a:srgbClr val="C00000"/>
                </a:solidFill>
              </a:rPr>
              <a:t>剩余参数。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101332"/>
            <a:ext cx="6143527" cy="188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剩余参数主要的使用场景是？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用于获取多余的实参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剩余参数和动态参数区别是什么？开发中提倡使用哪一个？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动态参数是伪数组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剩余参数是真数组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开发中使用剩余参数想必也是极好的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1010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不会修改原数组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87172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目标：能够使用展开运算符并说出常用的使用场景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展开运算符</a:t>
            </a:r>
            <a:r>
              <a:rPr lang="en-US" altLang="zh-CN" dirty="0" smtClean="0"/>
              <a:t>(…)</a:t>
            </a:r>
            <a:r>
              <a:rPr lang="zh-CN" altLang="en-US" dirty="0"/>
              <a:t>将一个</a:t>
            </a:r>
            <a:r>
              <a:rPr lang="zh-CN" altLang="en-US" dirty="0" smtClean="0"/>
              <a:t>数组进行展开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典型运用场景： 求数组最大值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最小值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、合并数组等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08" y="3866400"/>
            <a:ext cx="5400000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4" y="3878729"/>
            <a:ext cx="3943561" cy="1501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展开运算符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剩余参数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剩余参数：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r>
              <a:rPr lang="zh-CN" altLang="en-US" dirty="0" smtClean="0">
                <a:solidFill>
                  <a:srgbClr val="C00000"/>
                </a:solidFill>
              </a:rPr>
              <a:t>使用，得到真数组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展开运算符：</a:t>
            </a:r>
            <a:r>
              <a:rPr lang="zh-CN" altLang="en-US" dirty="0" smtClean="0">
                <a:solidFill>
                  <a:srgbClr val="C00000"/>
                </a:solidFill>
              </a:rPr>
              <a:t>数组中使用，</a:t>
            </a:r>
            <a:r>
              <a:rPr lang="zh-CN" altLang="en-US" dirty="0" smtClean="0"/>
              <a:t>数组展开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235787"/>
            <a:ext cx="3597670" cy="153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29" y="3566457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557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展开运算符主要的</a:t>
            </a:r>
            <a:r>
              <a:rPr lang="zh-CN" altLang="en-US" dirty="0"/>
              <a:t>作用</a:t>
            </a:r>
            <a:r>
              <a:rPr lang="zh-CN" altLang="en-US" dirty="0" smtClean="0"/>
              <a:t>是？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可以把数组展开，可以利用求数组最大值以及合并数组等操作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展开运算符和剩余参数有什么区别？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展开运算符主要是 数组展开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 在函数内部使用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1944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</a:t>
            </a:r>
            <a:r>
              <a:rPr lang="zh-CN" altLang="en-US" dirty="0"/>
              <a:t>作用域对程序执行的影响及作用域链的查找机制，使用闭包函数创建隔离作用域避免全局变量污染。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作用域（</a:t>
            </a:r>
            <a:r>
              <a:rPr lang="en-US" altLang="zh-CN" dirty="0">
                <a:solidFill>
                  <a:srgbClr val="C00000"/>
                </a:solidFill>
              </a:rPr>
              <a:t>scope</a:t>
            </a:r>
            <a:r>
              <a:rPr lang="zh-CN" altLang="en-US" dirty="0">
                <a:solidFill>
                  <a:srgbClr val="C00000"/>
                </a:solidFill>
              </a:rPr>
              <a:t>）规定了变量能被访问的“范围”，离开了这个“范围”变量便不能被访问</a:t>
            </a:r>
            <a:endParaRPr lang="en-US" altLang="zh-CN" dirty="0" smtClean="0"/>
          </a:p>
          <a:p>
            <a:r>
              <a:rPr lang="zh-CN" altLang="en-US" dirty="0" smtClean="0"/>
              <a:t>作用域分为：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局部作用</a:t>
            </a:r>
            <a:r>
              <a:rPr lang="zh-CN" altLang="en-US" dirty="0" smtClean="0"/>
              <a:t>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函数进阶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函数提升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箭头函数</a:t>
            </a:r>
            <a:r>
              <a:rPr lang="en-US" altLang="zh-CN" dirty="0" smtClean="0"/>
              <a:t>this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箭头函数（重要）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能够熟悉箭头函数不同写法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引入箭头函数的目的是更</a:t>
            </a:r>
            <a:r>
              <a:rPr lang="zh-CN" altLang="en-US" dirty="0"/>
              <a:t>简短的</a:t>
            </a:r>
            <a:r>
              <a:rPr lang="zh-CN" altLang="en-US" dirty="0" smtClean="0"/>
              <a:t>函数写法并且</a:t>
            </a:r>
            <a:r>
              <a:rPr lang="zh-CN" altLang="en-US" dirty="0"/>
              <a:t>不绑定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zh-CN" altLang="en-US" dirty="0"/>
              <a:t>箭头函数的语法比函数表达式更</a:t>
            </a:r>
            <a:r>
              <a:rPr lang="zh-CN" altLang="en-US" dirty="0" smtClean="0"/>
              <a:t>简洁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使用场景：</a:t>
            </a:r>
            <a:r>
              <a:rPr lang="zh-CN" altLang="en-US" dirty="0"/>
              <a:t>箭头</a:t>
            </a:r>
            <a:r>
              <a:rPr lang="zh-CN" altLang="en-US" dirty="0" smtClean="0"/>
              <a:t>函数更</a:t>
            </a:r>
            <a:r>
              <a:rPr lang="zh-CN" altLang="en-US" dirty="0"/>
              <a:t>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需要匿名函数的地方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基本语法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箭头函数参数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箭头函数</a:t>
            </a:r>
            <a:r>
              <a:rPr lang="en-US" altLang="zh-CN" dirty="0" smtClean="0">
                <a:solidFill>
                  <a:srgbClr val="C00000"/>
                </a:solidFill>
              </a:rPr>
              <a:t>this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函数进阶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解构赋值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数组解构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对象解构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目标：知道解构的语法及分类，使用解构简洁语法快速为变量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以上要么不好记忆，要么书写麻烦，此时可以使用解构赋值的方法让代码更简洁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57" y="2345189"/>
            <a:ext cx="4714286" cy="1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33" y="2100973"/>
            <a:ext cx="3610337" cy="192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23" y="5077901"/>
            <a:ext cx="5857143" cy="1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解</a:t>
            </a:r>
            <a:r>
              <a:rPr lang="zh-CN" altLang="en-US" dirty="0" smtClean="0"/>
              <a:t>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[] </a:t>
            </a:r>
            <a:r>
              <a:rPr lang="zh-CN" altLang="en-US" dirty="0"/>
              <a:t>用于批量声明变量，右侧数组的单元值将被赋值给左侧的变量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变量的顺序对应数组单元值的位置依次进行赋值操作</a:t>
            </a:r>
            <a:endParaRPr lang="zh-CN" altLang="en-US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642094"/>
            <a:ext cx="4645212" cy="2138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42" y="3866400"/>
            <a:ext cx="5423061" cy="1690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直接箭头连接符 8"/>
          <p:cNvCxnSpPr/>
          <p:nvPr/>
        </p:nvCxnSpPr>
        <p:spPr>
          <a:xfrm flipH="1">
            <a:off x="8864600" y="3327400"/>
            <a:ext cx="474133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29133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单元值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2"/>
          </p:cNvCxnSpPr>
          <p:nvPr/>
        </p:nvCxnSpPr>
        <p:spPr>
          <a:xfrm flipH="1">
            <a:off x="7349067" y="3327400"/>
            <a:ext cx="2286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8067" y="2921000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84" y="2870884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10" y="2870835"/>
            <a:ext cx="4394200" cy="2458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直接箭头连接符 16"/>
          <p:cNvCxnSpPr/>
          <p:nvPr/>
        </p:nvCxnSpPr>
        <p:spPr>
          <a:xfrm flipH="1" flipV="1">
            <a:off x="2336800" y="3598333"/>
            <a:ext cx="685800" cy="168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42067" y="5255200"/>
            <a:ext cx="1930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这里必须有分号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基本语法：典型应用交互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个变量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注意： 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前面必须加分号情况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立即执行函数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数组解构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 smtClean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642" y="3166123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14" y="3461361"/>
            <a:ext cx="3695238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14" y="5498129"/>
            <a:ext cx="640000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398905"/>
            <a:ext cx="3723005" cy="14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</a:rPr>
              <a:t>函数作用域：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在函数内部声明的变量只能在函数内部被访问，外部无法直接访问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函数内部声明的变量，在函数外部无法被访问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函数的参数也是函数内部的局部变量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不同函数内部声明的变量无法互相访问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rgbClr val="AD2B26"/>
                </a:solidFill>
              </a:rPr>
              <a:t>函数执行完毕后，函数内部的变量实际被清空了</a:t>
            </a:r>
            <a:endParaRPr lang="zh-CN" altLang="en-US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AD2B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012" y="3034956"/>
            <a:ext cx="5427453" cy="1587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数组解构赋值的作用是什么？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将数组的单元值快速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批量赋值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给一系列变量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的简洁语法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前面有两哪种情况需要加分号的？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立即执行函数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数组解构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4333" y="3563410"/>
            <a:ext cx="2658072" cy="863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33" y="4942923"/>
            <a:ext cx="5113466" cy="76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变量多 单元</a:t>
            </a:r>
            <a:r>
              <a:rPr lang="zh-CN" altLang="en-US" b="1" dirty="0"/>
              <a:t>值</a:t>
            </a:r>
            <a:r>
              <a:rPr lang="zh-CN" altLang="en-US" b="1" dirty="0" smtClean="0"/>
              <a:t>少的情况：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变量的数量大于单元值数量时，多余的变量将被赋值为  </a:t>
            </a:r>
            <a:r>
              <a:rPr lang="en-US" altLang="zh-CN" dirty="0"/>
              <a:t>undefined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447" y="2707876"/>
            <a:ext cx="6361905" cy="2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01505"/>
            <a:ext cx="6933333" cy="17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903845" y="3118485"/>
            <a:ext cx="1116330" cy="2527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格力没有变量接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利用剩余参数解决变量少 单元值</a:t>
            </a:r>
            <a:r>
              <a:rPr lang="zh-CN" altLang="en-US" b="1" dirty="0"/>
              <a:t>多</a:t>
            </a:r>
            <a:r>
              <a:rPr lang="zh-CN" altLang="en-US" b="1" dirty="0" smtClean="0"/>
              <a:t>的情况：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剩余参数返回的还是一个数组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92" y="2763952"/>
            <a:ext cx="8780952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防止有</a:t>
            </a:r>
            <a:r>
              <a:rPr lang="en-US" altLang="zh-CN" b="1" dirty="0" smtClean="0"/>
              <a:t>undefined</a:t>
            </a:r>
            <a:r>
              <a:rPr lang="zh-CN" altLang="en-US" b="1" dirty="0" smtClean="0"/>
              <a:t>传递单元值的情况，可以设置</a:t>
            </a:r>
            <a:r>
              <a:rPr lang="zh-CN" altLang="en-US" b="1" dirty="0"/>
              <a:t>默认值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允许初始化变量的默认值，且只有单元值为 </a:t>
            </a:r>
            <a:r>
              <a:rPr lang="en-US" altLang="zh-CN" dirty="0"/>
              <a:t>undefined </a:t>
            </a:r>
            <a:r>
              <a:rPr lang="zh-CN" altLang="en-US" dirty="0"/>
              <a:t>时默认值才会生效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58" y="2967223"/>
            <a:ext cx="5780952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5. </a:t>
            </a:r>
            <a:r>
              <a:rPr lang="zh-CN" altLang="en-US" b="1" dirty="0" smtClean="0"/>
              <a:t>按需导入，</a:t>
            </a:r>
            <a:r>
              <a:rPr lang="zh-CN" altLang="en-US" b="1" dirty="0"/>
              <a:t>忽略某些返回</a:t>
            </a:r>
            <a:r>
              <a:rPr lang="zh-CN" altLang="en-US" b="1" dirty="0" smtClean="0"/>
              <a:t>值：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708066"/>
            <a:ext cx="7600000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3.1 </a:t>
            </a:r>
            <a:r>
              <a:rPr lang="zh-CN" altLang="en-US" dirty="0" smtClean="0"/>
              <a:t>数组解构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数组解构是将数组的单元值快速批量赋值给一系列变量的简洁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支持多维数组的结构：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47" y="2686655"/>
            <a:ext cx="5761905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7" y="4555850"/>
            <a:ext cx="6466667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的数量大于单元值数量时，多余的变量将被赋值</a:t>
            </a:r>
            <a:r>
              <a:rPr lang="zh-CN" altLang="en-US" sz="1600" dirty="0" smtClean="0"/>
              <a:t>为？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r>
              <a:rPr lang="zh-CN" altLang="en-US" sz="1600" dirty="0"/>
              <a:t>的数量小于单元值数量时，可以</a:t>
            </a:r>
            <a:r>
              <a:rPr lang="zh-CN" altLang="en-US" sz="1600" dirty="0" smtClean="0"/>
              <a:t>通过什么</a:t>
            </a:r>
            <a:r>
              <a:rPr lang="zh-CN" altLang="en-US" sz="1600" dirty="0"/>
              <a:t>剩余</a:t>
            </a:r>
            <a:r>
              <a:rPr lang="zh-CN" altLang="en-US" sz="1600" dirty="0" smtClean="0"/>
              <a:t>获取所有的值？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获取剩余单元值，但只能置于最末位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 </a:t>
            </a:r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</a:t>
            </a:r>
            <a:r>
              <a:rPr lang="zh-CN" altLang="en-US" dirty="0"/>
              <a:t>构赋值是一种快速为变量赋值的简洁语法，本质上仍然是为变量</a:t>
            </a:r>
            <a:r>
              <a:rPr lang="zh-CN" altLang="en-US" dirty="0" smtClean="0"/>
              <a:t>赋值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分为：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>
                <a:solidFill>
                  <a:schemeClr val="tx1"/>
                </a:solidFill>
              </a:rPr>
              <a:t>解</a:t>
            </a:r>
            <a:r>
              <a:rPr lang="zh-CN" altLang="en-US" dirty="0" smtClean="0">
                <a:solidFill>
                  <a:schemeClr val="tx1"/>
                </a:solidFill>
              </a:rPr>
              <a:t>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基本语法：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赋值运算符 </a:t>
            </a:r>
            <a:r>
              <a:rPr lang="en-US" altLang="zh-CN" dirty="0"/>
              <a:t>= </a:t>
            </a:r>
            <a:r>
              <a:rPr lang="zh-CN" altLang="en-US" dirty="0"/>
              <a:t>左侧的 </a:t>
            </a:r>
            <a:r>
              <a:rPr lang="en-US" altLang="zh-CN" dirty="0"/>
              <a:t>{} </a:t>
            </a:r>
            <a:r>
              <a:rPr lang="zh-CN" altLang="en-US" dirty="0"/>
              <a:t>用于批量声明变量，右侧对象的属性值将被赋值给左侧的变量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对象属性的值将被赋值给与属性名</a:t>
            </a:r>
            <a:r>
              <a:rPr lang="zh-CN" altLang="en-US" dirty="0">
                <a:solidFill>
                  <a:srgbClr val="00B050"/>
                </a:solidFill>
              </a:rPr>
              <a:t>相同的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注意解构的变量名不要和外面的变量名冲突否则报错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/>
              <a:t>对象中找不到与变量名一致的属性时变量值为 </a:t>
            </a:r>
            <a:r>
              <a:rPr lang="en-US" altLang="zh-CN" dirty="0"/>
              <a:t>undefined</a:t>
            </a:r>
            <a:endParaRPr lang="zh-CN" altLang="en-US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9945" y="3172844"/>
            <a:ext cx="5017200" cy="3133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局部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块作用域：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中使用 </a:t>
            </a:r>
            <a:r>
              <a:rPr lang="en-US" altLang="zh-CN" dirty="0" smtClean="0">
                <a:solidFill>
                  <a:schemeClr val="tx1"/>
                </a:solidFill>
              </a:rPr>
              <a:t>{ } </a:t>
            </a:r>
            <a:r>
              <a:rPr lang="zh-CN" altLang="en-US" dirty="0">
                <a:solidFill>
                  <a:schemeClr val="tx1"/>
                </a:solidFill>
              </a:rPr>
              <a:t>包裹的代码称为代码块，代码块内部声明的变量外部将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有可能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无法被访问。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let </a:t>
            </a:r>
            <a:r>
              <a:rPr lang="zh-CN" altLang="en-US" dirty="0">
                <a:solidFill>
                  <a:schemeClr val="tx1"/>
                </a:solidFill>
              </a:rPr>
              <a:t>声明的变量会产生块作用域，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不会产生块作用域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声明的常量也会产生块作用域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不同代码块之间的变量无法互相访问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014" y="3088504"/>
            <a:ext cx="4957923" cy="173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/>
              <a:t>给新的变量名</a:t>
            </a:r>
            <a:r>
              <a:rPr lang="zh-CN" altLang="en-US" b="1" dirty="0" smtClean="0"/>
              <a:t>赋值：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可以从一个对象中提取变量</a:t>
            </a:r>
            <a:r>
              <a:rPr lang="zh-CN" altLang="en-US" dirty="0" smtClean="0"/>
              <a:t>并同时修改新的变量名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冒号表示“什么值：赋值给</a:t>
            </a:r>
            <a:r>
              <a:rPr lang="zh-CN" altLang="en-US" dirty="0" smtClean="0"/>
              <a:t>谁”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081" y="3057811"/>
            <a:ext cx="4626318" cy="245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1701800" y="4597400"/>
            <a:ext cx="1389973" cy="338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 数组对象解构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923" y="2670324"/>
            <a:ext cx="3114286" cy="23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25" y="3224595"/>
            <a:ext cx="5180952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908" y="2632341"/>
            <a:ext cx="5245729" cy="214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5216161"/>
            <a:ext cx="5655795" cy="1205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7445403" y="5220606"/>
            <a:ext cx="3598334" cy="307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"/>
          <p:cNvSpPr txBox="1"/>
          <p:nvPr/>
        </p:nvSpPr>
        <p:spPr>
          <a:xfrm>
            <a:off x="710880" y="2632341"/>
            <a:ext cx="3928854" cy="37888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pig =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name: '</a:t>
            </a:r>
            <a:r>
              <a:rPr lang="zh-CN" altLang="en-US" dirty="0"/>
              <a:t>佩奇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family: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mother: '</a:t>
            </a:r>
            <a:r>
              <a:rPr lang="zh-CN" altLang="en-US" dirty="0"/>
              <a:t>猪妈妈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father: '</a:t>
            </a:r>
            <a:r>
              <a:rPr lang="zh-CN" altLang="en-US" dirty="0"/>
              <a:t>猪爸爸</a:t>
            </a:r>
            <a:r>
              <a:rPr lang="en-US" altLang="zh-CN" dirty="0"/>
              <a:t>',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  sister: '</a:t>
            </a:r>
            <a:r>
              <a:rPr lang="zh-CN" altLang="en-US" dirty="0"/>
              <a:t>乔治</a:t>
            </a:r>
            <a:r>
              <a:rPr lang="en-US" altLang="zh-CN" dirty="0"/>
              <a:t>'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      </a:t>
            </a:r>
            <a:r>
              <a:rPr lang="en-US" altLang="zh-CN" dirty="0"/>
              <a:t>},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      age: 6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3.2 </a:t>
            </a:r>
            <a:r>
              <a:rPr lang="zh-CN" altLang="en-US" dirty="0" smtClean="0"/>
              <a:t>对象解构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对象解构是将对象属性和方法快速批量赋值给一系列变量的简洁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多级对象解构：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78462"/>
            <a:ext cx="4868653" cy="371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86" y="2678462"/>
            <a:ext cx="4523809" cy="7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35" y="3716867"/>
            <a:ext cx="4545460" cy="1251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31" y="5349181"/>
            <a:ext cx="5148764" cy="110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5977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全局作用域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作用域链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&lt;script&gt; </a:t>
            </a:r>
            <a:r>
              <a:rPr lang="zh-CN" altLang="en-US" dirty="0" smtClean="0">
                <a:solidFill>
                  <a:srgbClr val="C00000"/>
                </a:solidFill>
              </a:rPr>
              <a:t>标签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</a:rPr>
              <a:t>js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文件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最外层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就是所谓的全局</a:t>
            </a:r>
            <a:r>
              <a:rPr lang="zh-CN" altLang="en-US" dirty="0"/>
              <a:t>作用域，在此声明的变量在函数内部也可以被访问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全局作用域中声明的变量，任何其它作用域都可以被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为 </a:t>
            </a:r>
            <a:r>
              <a:rPr lang="en-US" altLang="zh-CN" dirty="0"/>
              <a:t>window </a:t>
            </a:r>
            <a:r>
              <a:rPr lang="zh-CN" altLang="en-US" dirty="0"/>
              <a:t>对象动态添加的属性默认也是全局的，不推荐！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函数中未使用任何关键字声明的变量为全局变量，不推荐！！！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尽可能少的声明全局变量，防止全局变量被污染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345" y="3851172"/>
            <a:ext cx="4408076" cy="2290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</a:t>
            </a:r>
            <a:r>
              <a:rPr lang="zh-CN" altLang="en-US" dirty="0" smtClean="0">
                <a:solidFill>
                  <a:schemeClr val="tx1"/>
                </a:solidFill>
              </a:rPr>
              <a:t>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全局作用域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作用域链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作用域链本质上是底层的</a:t>
            </a:r>
            <a:r>
              <a:rPr lang="zh-CN" altLang="en-US" dirty="0">
                <a:solidFill>
                  <a:srgbClr val="C00000"/>
                </a:solidFill>
              </a:rPr>
              <a:t>变量查找</a:t>
            </a:r>
            <a:r>
              <a:rPr lang="zh-CN" altLang="en-US" dirty="0" smtClean="0">
                <a:solidFill>
                  <a:srgbClr val="C00000"/>
                </a:solidFill>
              </a:rPr>
              <a:t>机制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>
                <a:solidFill>
                  <a:schemeClr val="tx1"/>
                </a:solidFill>
              </a:rPr>
              <a:t>函数被执行时，会</a:t>
            </a:r>
            <a:r>
              <a:rPr lang="zh-CN" altLang="en-US" dirty="0">
                <a:solidFill>
                  <a:srgbClr val="C00000"/>
                </a:solidFill>
              </a:rPr>
              <a:t>优先</a:t>
            </a:r>
            <a:r>
              <a:rPr lang="zh-CN" altLang="en-US" dirty="0">
                <a:solidFill>
                  <a:srgbClr val="C00000"/>
                </a:solidFill>
              </a:rPr>
              <a:t>在当前</a:t>
            </a:r>
            <a:r>
              <a:rPr lang="zh-CN" altLang="en-US" dirty="0">
                <a:solidFill>
                  <a:schemeClr val="tx1"/>
                </a:solidFill>
              </a:rPr>
              <a:t>函数作用域中查找</a:t>
            </a:r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zh-CN" altLang="en-US" dirty="0">
                <a:solidFill>
                  <a:schemeClr val="tx1"/>
                </a:solidFill>
              </a:rPr>
              <a:t>当前作用域查找不到则会依次</a:t>
            </a:r>
            <a:r>
              <a:rPr lang="zh-CN" altLang="en-US" dirty="0">
                <a:solidFill>
                  <a:srgbClr val="C00000"/>
                </a:solidFill>
              </a:rPr>
              <a:t>逐级查找父级作用域</a:t>
            </a:r>
            <a:r>
              <a:rPr lang="zh-CN" altLang="en-US" dirty="0">
                <a:solidFill>
                  <a:schemeClr val="tx1"/>
                </a:solidFill>
              </a:rPr>
              <a:t>直到全局</a:t>
            </a:r>
            <a:r>
              <a:rPr lang="zh-CN" altLang="en-US" dirty="0" smtClean="0">
                <a:solidFill>
                  <a:schemeClr val="tx1"/>
                </a:solidFill>
              </a:rPr>
              <a:t>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总结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嵌套关系的作用域串联起来形成了作用域链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相同作用域链中按着从小到大的规则查找变量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子作用域能够访问父作用域，父级作用域无法访问子级作用域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729" y="1655444"/>
            <a:ext cx="3208115" cy="4486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TBlZjY2YzJhNjEwMTRlZDczNjE5NjkzOTZiODRkYmIifQ=="/>
  <p:tag name="KSO_WPP_MARK_KEY" val="0a29ef5b-c998-4cbf-9ddd-b815da39205d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3968</Words>
  <Application>WPS 演示</Application>
  <PresentationFormat>宽屏</PresentationFormat>
  <Paragraphs>735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83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汉仪旗黑</vt:lpstr>
      <vt:lpstr>华文楷体</vt:lpstr>
      <vt:lpstr>Alibaba PuHuiTi</vt:lpstr>
      <vt:lpstr>Segoe UI</vt:lpstr>
      <vt:lpstr>STKaiti</vt:lpstr>
      <vt:lpstr>Verdana</vt:lpstr>
      <vt:lpstr>Alibaba PuHuiTi Medium</vt:lpstr>
      <vt:lpstr>宋体</vt:lpstr>
      <vt:lpstr>Arial Unicode MS</vt:lpstr>
      <vt:lpstr>等线</vt:lpstr>
      <vt:lpstr>汉仪中等线KW</vt:lpstr>
      <vt:lpstr>封面</vt:lpstr>
      <vt:lpstr>正文设计方案</vt:lpstr>
      <vt:lpstr>5_结束页设计方案</vt:lpstr>
      <vt:lpstr>PowerPoint 演示文稿</vt:lpstr>
      <vt:lpstr>作用域</vt:lpstr>
      <vt:lpstr>1. 作用域</vt:lpstr>
      <vt:lpstr>1.1 局部作用域</vt:lpstr>
      <vt:lpstr>1.1 局部作用域</vt:lpstr>
      <vt:lpstr>作用域</vt:lpstr>
      <vt:lpstr>1.2 全局作用域</vt:lpstr>
      <vt:lpstr>作用域</vt:lpstr>
      <vt:lpstr>作用域链</vt:lpstr>
      <vt:lpstr>作用域</vt:lpstr>
      <vt:lpstr>闭包</vt:lpstr>
      <vt:lpstr>闭包</vt:lpstr>
      <vt:lpstr>PowerPoint 演示文稿</vt:lpstr>
      <vt:lpstr>函数进阶</vt:lpstr>
      <vt:lpstr>2.1 函数提升</vt:lpstr>
      <vt:lpstr>函数进阶</vt:lpstr>
      <vt:lpstr>2.2 函数参数</vt:lpstr>
      <vt:lpstr>2.2 函数参数</vt:lpstr>
      <vt:lpstr>2.2 函数参数</vt:lpstr>
      <vt:lpstr>PowerPoint 演示文稿</vt:lpstr>
      <vt:lpstr>2.2 函数参数</vt:lpstr>
      <vt:lpstr>2.2 函数参数</vt:lpstr>
      <vt:lpstr>2.2 函数参数</vt:lpstr>
      <vt:lpstr>2.2 函数参数</vt:lpstr>
      <vt:lpstr>PowerPoint 演示文稿</vt:lpstr>
      <vt:lpstr>展开运算符</vt:lpstr>
      <vt:lpstr>展开运算符</vt:lpstr>
      <vt:lpstr>展开运算符 or 剩余参数</vt:lpstr>
      <vt:lpstr>PowerPoint 演示文稿</vt:lpstr>
      <vt:lpstr>函数进阶</vt:lpstr>
      <vt:lpstr>2.3 箭头函数（重要）</vt:lpstr>
      <vt:lpstr>2.3 箭头函数（重要）</vt:lpstr>
      <vt:lpstr>PowerPoint 演示文稿</vt:lpstr>
      <vt:lpstr>解构赋值</vt:lpstr>
      <vt:lpstr> 3. 解构赋值</vt:lpstr>
      <vt:lpstr> 3. 解构赋值</vt:lpstr>
      <vt:lpstr> 3.1 数组解构</vt:lpstr>
      <vt:lpstr> 3.1 数组解构</vt:lpstr>
      <vt:lpstr> 3.1 数组解构</vt:lpstr>
      <vt:lpstr>PowerPoint 演示文稿</vt:lpstr>
      <vt:lpstr> 3.1 数组解构</vt:lpstr>
      <vt:lpstr> 3.1 数组解构</vt:lpstr>
      <vt:lpstr> 3.1 数组解构</vt:lpstr>
      <vt:lpstr> 3.1 数组解构</vt:lpstr>
      <vt:lpstr> 3.1 数组解构</vt:lpstr>
      <vt:lpstr> 3.1 数组解构</vt:lpstr>
      <vt:lpstr>PowerPoint 演示文稿</vt:lpstr>
      <vt:lpstr> 3. 解构赋值</vt:lpstr>
      <vt:lpstr> 3.2 对象解构</vt:lpstr>
      <vt:lpstr> 3.2 对象解构</vt:lpstr>
      <vt:lpstr> 3.2 对象解构</vt:lpstr>
      <vt:lpstr> 3.2 对象解构</vt:lpstr>
      <vt:lpstr> 3.2 对象解构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4918</cp:revision>
  <dcterms:created xsi:type="dcterms:W3CDTF">2023-01-31T22:21:24Z</dcterms:created>
  <dcterms:modified xsi:type="dcterms:W3CDTF">2023-01-31T22:21:24Z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72D36742A006439BB1FBF77667251DB4</vt:lpwstr>
  </property>
  <property fmtid="{D5CDD505-2E9C-101B-9397-08002B2CF9AE}" pid="3" name="KSOProductBuildVer">
    <vt:lpwstr>2052-5.1.1.7676</vt:lpwstr>
  </property>
</Properties>
</file>