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3" r:id="rId8"/>
  </p:sldMasterIdLst>
  <p:notesMasterIdLst>
    <p:notesMasterId r:id="rId17"/>
  </p:notesMasterIdLst>
  <p:handoutMasterIdLst>
    <p:handoutMasterId r:id="rId18"/>
  </p:handoutMasterIdLst>
  <p:sldIdLst>
    <p:sldId id="541" r:id="rId9"/>
    <p:sldId id="542" r:id="rId10"/>
    <p:sldId id="543" r:id="rId11"/>
    <p:sldId id="544" r:id="rId12"/>
    <p:sldId id="545" r:id="rId13"/>
    <p:sldId id="546" r:id="rId14"/>
    <p:sldId id="547" r:id="rId15"/>
    <p:sldId id="54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DB7FE34A-8AD8-47D1-9DC4-8CC2811A975F}">
          <p14:sldIdLst/>
        </p14:section>
        <p14:section name="跨域" id="{81C5C10F-4581-4432-BE0A-EF3D372240C6}">
          <p14:sldIdLst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60206"/>
    <a:srgbClr val="49504F"/>
    <a:srgbClr val="0088FF"/>
    <a:srgbClr val="AD2B26"/>
    <a:srgbClr val="B70006"/>
    <a:srgbClr val="FFFFE4"/>
    <a:srgbClr val="919191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50" autoAdjust="0"/>
    <p:restoredTop sz="95285" autoAdjust="0"/>
  </p:normalViewPr>
  <p:slideViewPr>
    <p:cSldViewPr snapToGrid="0">
      <p:cViewPr varScale="1">
        <p:scale>
          <a:sx n="81" d="100"/>
          <a:sy n="81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什么是同源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45840"/>
            <a:ext cx="10698800" cy="1298215"/>
          </a:xfrm>
        </p:spPr>
        <p:txBody>
          <a:bodyPr/>
          <a:lstStyle/>
          <a:p>
            <a:r>
              <a:rPr lang="zh-CN" altLang="en-US"/>
              <a:t>同源指的是两个 </a:t>
            </a:r>
            <a:r>
              <a:rPr lang="en-US" altLang="zh-CN"/>
              <a:t>URL </a:t>
            </a:r>
            <a:r>
              <a:rPr lang="zh-CN" altLang="en-US"/>
              <a:t>地址具有</a:t>
            </a:r>
            <a:r>
              <a:rPr lang="zh-CN" altLang="en-US">
                <a:solidFill>
                  <a:srgbClr val="B60206"/>
                </a:solidFill>
              </a:rPr>
              <a:t>相同的协议</a:t>
            </a:r>
            <a:r>
              <a:rPr lang="zh-CN" altLang="en-US"/>
              <a:t>、</a:t>
            </a:r>
            <a:r>
              <a:rPr lang="zh-CN" altLang="en-US">
                <a:solidFill>
                  <a:srgbClr val="B60206"/>
                </a:solidFill>
              </a:rPr>
              <a:t>主机名</a:t>
            </a:r>
            <a:r>
              <a:rPr lang="zh-CN" altLang="en-US"/>
              <a:t>、</a:t>
            </a:r>
            <a:r>
              <a:rPr lang="zh-CN" altLang="en-US">
                <a:solidFill>
                  <a:srgbClr val="B60206"/>
                </a:solidFill>
              </a:rPr>
              <a:t>端口号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例如，下表给出了相对于 </a:t>
            </a:r>
            <a:r>
              <a:rPr lang="en-US" altLang="zh-CN">
                <a:solidFill>
                  <a:srgbClr val="B60206"/>
                </a:solidFill>
              </a:rPr>
              <a:t>http://www.test.com/index.html </a:t>
            </a:r>
            <a:r>
              <a:rPr lang="zh-CN" altLang="en-US"/>
              <a:t>页面的 </a:t>
            </a:r>
            <a:r>
              <a:rPr lang="en-US" altLang="zh-CN"/>
              <a:t>5 </a:t>
            </a:r>
            <a:r>
              <a:rPr lang="zh-CN" altLang="en-US"/>
              <a:t>个</a:t>
            </a:r>
            <a:r>
              <a:rPr lang="zh-CN" altLang="en-US">
                <a:solidFill>
                  <a:srgbClr val="B60206"/>
                </a:solidFill>
              </a:rPr>
              <a:t>同源检测</a:t>
            </a:r>
            <a:r>
              <a:rPr lang="zh-CN" altLang="en-US"/>
              <a:t>结果：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16488" y="3060017"/>
          <a:ext cx="10413048" cy="3138172"/>
        </p:xfrm>
        <a:graphic>
          <a:graphicData uri="http://schemas.openxmlformats.org/drawingml/2006/table">
            <a:tbl>
              <a:tblPr/>
              <a:tblGrid>
                <a:gridCol w="4318220"/>
                <a:gridCol w="1494693"/>
                <a:gridCol w="4600135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是否同源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原因说明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http://www.test.com/other.html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同源（协议、域名、端口相同）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https://www.test.com/about.html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协议不同（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 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https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http://blog.test.com/movie.html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域名不同（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www.test.com 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 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blog.test.com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http://www.test.com:7001/home.html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端口不同（默认的 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80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端口与 </a:t>
                      </a:r>
                      <a:r>
                        <a:rPr lang="en-US" altLang="zh-CN" sz="1400">
                          <a:solidFill>
                            <a:srgbClr val="B6020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7001</a:t>
                      </a:r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端口）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http://www.test.com:80/main.html</a:t>
                      </a:r>
                      <a:endParaRPr lang="en-US" altLang="zh-CN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同源（协议、域名、端口相同）</a:t>
                      </a:r>
                      <a:endParaRPr lang="zh-CN" altLang="en-US" sz="14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什么是同源策略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986083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同源策略</a:t>
            </a:r>
            <a:r>
              <a:rPr lang="zh-CN" altLang="en-US"/>
              <a:t>（英文全称 </a:t>
            </a:r>
            <a:r>
              <a:rPr lang="en-US" altLang="zh-CN"/>
              <a:t>Same origin policy</a:t>
            </a:r>
            <a:r>
              <a:rPr lang="zh-CN" altLang="en-US"/>
              <a:t>）是</a:t>
            </a:r>
            <a:r>
              <a:rPr lang="zh-CN" altLang="en-US">
                <a:solidFill>
                  <a:srgbClr val="B60206"/>
                </a:solidFill>
              </a:rPr>
              <a:t>浏览器</a:t>
            </a:r>
            <a:r>
              <a:rPr lang="zh-CN" altLang="en-US"/>
              <a:t>提供的一个</a:t>
            </a:r>
            <a:r>
              <a:rPr lang="zh-CN" altLang="en-US">
                <a:solidFill>
                  <a:srgbClr val="B60206"/>
                </a:solidFill>
              </a:rPr>
              <a:t>安全功能</a:t>
            </a:r>
            <a:r>
              <a:rPr lang="zh-CN" altLang="en-US"/>
              <a:t>。服务器没有。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浏览器</a:t>
            </a:r>
            <a:r>
              <a:rPr lang="zh-CN" altLang="en-US"/>
              <a:t>的</a:t>
            </a:r>
            <a:r>
              <a:rPr lang="zh-CN" altLang="en-US">
                <a:solidFill>
                  <a:srgbClr val="B60206"/>
                </a:solidFill>
              </a:rPr>
              <a:t>同源策略</a:t>
            </a:r>
            <a:r>
              <a:rPr lang="zh-CN" altLang="en-US"/>
              <a:t>规定：不允许</a:t>
            </a:r>
            <a:r>
              <a:rPr lang="zh-CN" altLang="en-US">
                <a:solidFill>
                  <a:srgbClr val="B60206"/>
                </a:solidFill>
              </a:rPr>
              <a:t>非同源的 </a:t>
            </a:r>
            <a:r>
              <a:rPr lang="en-US" altLang="zh-CN"/>
              <a:t>URL </a:t>
            </a:r>
            <a:r>
              <a:rPr lang="zh-CN" altLang="en-US"/>
              <a:t>之间进行</a:t>
            </a:r>
            <a:r>
              <a:rPr lang="zh-CN" altLang="en-US">
                <a:solidFill>
                  <a:srgbClr val="B60206"/>
                </a:solidFill>
              </a:rPr>
              <a:t>资源的交互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523892" y="2734411"/>
            <a:ext cx="4097215" cy="9583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http://www.escook.cn/api/login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5270" y="2734411"/>
            <a:ext cx="4018085" cy="2570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http://www.escook.cn/index.html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3892" y="4346767"/>
            <a:ext cx="4097215" cy="9583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http://www.liulongbin.top/api/login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53355" y="2842017"/>
            <a:ext cx="1758458" cy="397951"/>
            <a:chOff x="4853355" y="2815641"/>
            <a:chExt cx="1758458" cy="397951"/>
          </a:xfrm>
        </p:grpSpPr>
        <p:cxnSp>
          <p:nvCxnSpPr>
            <p:cNvPr id="27" name="直接箭头连接符 26"/>
            <p:cNvCxnSpPr>
              <a:stCxn id="7" idx="1"/>
            </p:cNvCxnSpPr>
            <p:nvPr/>
          </p:nvCxnSpPr>
          <p:spPr>
            <a:xfrm flipH="1" flipV="1">
              <a:off x="4853355" y="3200399"/>
              <a:ext cx="1670537" cy="131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941276" y="2815641"/>
              <a:ext cx="1670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同源，接口调用成功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53355" y="4446609"/>
            <a:ext cx="1758463" cy="405715"/>
            <a:chOff x="4853355" y="4420233"/>
            <a:chExt cx="1758463" cy="405715"/>
          </a:xfrm>
        </p:grpSpPr>
        <p:cxnSp>
          <p:nvCxnSpPr>
            <p:cNvPr id="29" name="直接箭头连接符 28"/>
            <p:cNvCxnSpPr>
              <a:stCxn id="8" idx="1"/>
            </p:cNvCxnSpPr>
            <p:nvPr/>
          </p:nvCxnSpPr>
          <p:spPr>
            <a:xfrm flipH="1" flipV="1">
              <a:off x="4853355" y="4818184"/>
              <a:ext cx="1670537" cy="77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4853355" y="4420233"/>
              <a:ext cx="1758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非同源，接口调用失败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738554" y="5458786"/>
            <a:ext cx="67349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请大家思考：如果没有浏览器，还会有同源策略吗？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什么是跨域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同源</a:t>
            </a:r>
            <a:r>
              <a:rPr lang="zh-CN" altLang="en-US"/>
              <a:t>指的是两个 </a:t>
            </a:r>
            <a:r>
              <a:rPr lang="en-US" altLang="zh-CN"/>
              <a:t>URL </a:t>
            </a:r>
            <a:r>
              <a:rPr lang="zh-CN" altLang="en-US"/>
              <a:t>的</a:t>
            </a:r>
            <a:r>
              <a:rPr lang="zh-CN" altLang="en-US">
                <a:solidFill>
                  <a:srgbClr val="B60206"/>
                </a:solidFill>
              </a:rPr>
              <a:t>协议</a:t>
            </a:r>
            <a:r>
              <a:rPr lang="zh-CN" altLang="en-US"/>
              <a:t>、</a:t>
            </a:r>
            <a:r>
              <a:rPr lang="zh-CN" altLang="en-US">
                <a:solidFill>
                  <a:srgbClr val="B60206"/>
                </a:solidFill>
              </a:rPr>
              <a:t>主机名</a:t>
            </a:r>
            <a:r>
              <a:rPr lang="zh-CN" altLang="en-US"/>
              <a:t>、</a:t>
            </a:r>
            <a:r>
              <a:rPr lang="zh-CN" altLang="en-US">
                <a:solidFill>
                  <a:srgbClr val="B60206"/>
                </a:solidFill>
              </a:rPr>
              <a:t>端口号</a:t>
            </a:r>
            <a:r>
              <a:rPr lang="zh-CN" altLang="en-US"/>
              <a:t>完全一致，反之，则是</a:t>
            </a:r>
            <a:r>
              <a:rPr lang="zh-CN" altLang="en-US">
                <a:solidFill>
                  <a:srgbClr val="B60206"/>
                </a:solidFill>
              </a:rPr>
              <a:t>跨域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出现跨域的根本原因：</a:t>
            </a:r>
            <a:r>
              <a:rPr lang="zh-CN" altLang="en-US">
                <a:solidFill>
                  <a:srgbClr val="B60206"/>
                </a:solidFill>
              </a:rPr>
              <a:t>浏览器的同源策略</a:t>
            </a:r>
            <a:r>
              <a:rPr lang="zh-CN" altLang="en-US"/>
              <a:t>不允许非同源的 </a:t>
            </a:r>
            <a:r>
              <a:rPr lang="en-US" altLang="zh-CN"/>
              <a:t>URL </a:t>
            </a:r>
            <a:r>
              <a:rPr lang="zh-CN" altLang="en-US"/>
              <a:t>之间进行资源的交互。例如：</a:t>
            </a:r>
            <a:endParaRPr lang="zh-CN" altLang="en-US"/>
          </a:p>
          <a:p>
            <a:pPr marL="72009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www.test.com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/index.html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www.api.com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/userlist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9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受到同源策略的限制，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上面的网页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下面的接口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会失败！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浏览器对跨域请求的</a:t>
            </a:r>
            <a:r>
              <a:rPr lang="zh-CN" altLang="en-US">
                <a:solidFill>
                  <a:srgbClr val="B60206"/>
                </a:solidFill>
              </a:rPr>
              <a:t>拦截过程</a:t>
            </a:r>
            <a:endParaRPr lang="zh-CN" altLang="en-US">
              <a:solidFill>
                <a:srgbClr val="B60206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浏览器</a:t>
            </a:r>
            <a:r>
              <a:rPr lang="zh-CN" altLang="en-US">
                <a:solidFill>
                  <a:srgbClr val="B60206"/>
                </a:solidFill>
              </a:rPr>
              <a:t>允许发起</a:t>
            </a:r>
            <a:r>
              <a:rPr lang="zh-CN" altLang="en-US"/>
              <a:t>跨域请求。但跨域请求回来的数据，</a:t>
            </a:r>
            <a:r>
              <a:rPr lang="zh-CN" altLang="en-US">
                <a:solidFill>
                  <a:srgbClr val="B60206"/>
                </a:solidFill>
              </a:rPr>
              <a:t>会被浏览器拦截</a:t>
            </a:r>
            <a:r>
              <a:rPr lang="zh-CN" altLang="en-US"/>
              <a:t>，无法被页面获取到！示意图如下：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68602" y="2426677"/>
            <a:ext cx="3385039" cy="4242339"/>
            <a:chOff x="8068602" y="2426677"/>
            <a:chExt cx="3385039" cy="4242339"/>
          </a:xfrm>
        </p:grpSpPr>
        <p:sp>
          <p:nvSpPr>
            <p:cNvPr id="7" name="矩形 6"/>
            <p:cNvSpPr/>
            <p:nvPr/>
          </p:nvSpPr>
          <p:spPr>
            <a:xfrm>
              <a:off x="8730762" y="2426677"/>
              <a:ext cx="2048607" cy="37806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API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068602" y="6330462"/>
              <a:ext cx="3385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http://</a:t>
              </a:r>
              <a:r>
                <a:rPr lang="en-US" altLang="zh-CN" sz="1600">
                  <a:solidFill>
                    <a:srgbClr val="B60206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www.api.com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/api/login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7685" y="2426677"/>
            <a:ext cx="4950069" cy="4242339"/>
            <a:chOff x="817685" y="2426677"/>
            <a:chExt cx="4950069" cy="4242339"/>
          </a:xfrm>
        </p:grpSpPr>
        <p:grpSp>
          <p:nvGrpSpPr>
            <p:cNvPr id="23" name="组合 22"/>
            <p:cNvGrpSpPr/>
            <p:nvPr/>
          </p:nvGrpSpPr>
          <p:grpSpPr>
            <a:xfrm>
              <a:off x="817685" y="2426677"/>
              <a:ext cx="4950069" cy="4242339"/>
              <a:chOff x="817685" y="2426677"/>
              <a:chExt cx="4950069" cy="424233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17685" y="2426677"/>
                <a:ext cx="4950069" cy="378069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浏览器</a:t>
                </a:r>
                <a:endPara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600199" y="6330462"/>
                <a:ext cx="3385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http://</a:t>
                </a:r>
                <a:r>
                  <a:rPr lang="en-US" altLang="zh-CN" sz="1600">
                    <a:solidFill>
                      <a:srgbClr val="B60206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www.test.com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/index.html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178169" y="2778369"/>
              <a:ext cx="2365131" cy="288387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网页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12277" y="3138853"/>
            <a:ext cx="1679331" cy="2063145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Ajax</a:t>
            </a:r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5460023" y="4047337"/>
            <a:ext cx="562708" cy="16149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同源策略</a:t>
            </a: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2731" y="4844562"/>
            <a:ext cx="2708031" cy="836649"/>
            <a:chOff x="6022731" y="4844562"/>
            <a:chExt cx="2708031" cy="836649"/>
          </a:xfrm>
        </p:grpSpPr>
        <p:sp>
          <p:nvSpPr>
            <p:cNvPr id="14" name="文本框 13"/>
            <p:cNvSpPr txBox="1"/>
            <p:nvPr/>
          </p:nvSpPr>
          <p:spPr>
            <a:xfrm>
              <a:off x="6525994" y="4972747"/>
              <a:ext cx="1615683" cy="70846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浏览器能正常接收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到跨域响应的数据</a:t>
              </a:r>
              <a:endPara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7" name="直接箭头连接符 16"/>
            <p:cNvCxnSpPr>
              <a:endCxn id="15" idx="3"/>
            </p:cNvCxnSpPr>
            <p:nvPr/>
          </p:nvCxnSpPr>
          <p:spPr>
            <a:xfrm flipH="1">
              <a:off x="6022731" y="4844562"/>
              <a:ext cx="2708031" cy="10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3191608" y="3175466"/>
            <a:ext cx="5539154" cy="411796"/>
            <a:chOff x="3191608" y="3175466"/>
            <a:chExt cx="5539154" cy="411796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3191608" y="3587262"/>
              <a:ext cx="5539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6271017" y="3175466"/>
              <a:ext cx="1969477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跨域请求可以正常发起</a:t>
              </a:r>
              <a:endPara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21" name="直接箭头连接符 20"/>
          <p:cNvCxnSpPr>
            <a:stCxn id="15" idx="1"/>
          </p:cNvCxnSpPr>
          <p:nvPr/>
        </p:nvCxnSpPr>
        <p:spPr>
          <a:xfrm flipH="1" flipV="1">
            <a:off x="3191608" y="4844562"/>
            <a:ext cx="2268415" cy="102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禁止符 21"/>
          <p:cNvSpPr/>
          <p:nvPr/>
        </p:nvSpPr>
        <p:spPr>
          <a:xfrm>
            <a:off x="4344449" y="4600862"/>
            <a:ext cx="472683" cy="472683"/>
          </a:xfrm>
          <a:prstGeom prst="noSmoking">
            <a:avLst>
              <a:gd name="adj" fmla="val 9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突破浏览器</a:t>
            </a:r>
            <a:r>
              <a:rPr lang="zh-CN" altLang="en-US">
                <a:solidFill>
                  <a:srgbClr val="B60206"/>
                </a:solidFill>
              </a:rPr>
              <a:t>跨域限制</a:t>
            </a:r>
            <a:r>
              <a:rPr lang="zh-CN" altLang="en-US"/>
              <a:t>的两种方案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代理服务器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B60206"/>
                </a:solidFill>
              </a:rPr>
              <a:t>CORS</a:t>
            </a:r>
            <a:r>
              <a:rPr lang="en-US" altLang="zh-CN" dirty="0"/>
              <a:t> </a:t>
            </a:r>
            <a:r>
              <a:rPr lang="zh-CN" altLang="en-US" dirty="0"/>
              <a:t>是实现</a:t>
            </a:r>
            <a:r>
              <a:rPr lang="zh-CN" altLang="en-US" dirty="0">
                <a:solidFill>
                  <a:srgbClr val="B60206"/>
                </a:solidFill>
              </a:rPr>
              <a:t>跨域数据请求</a:t>
            </a:r>
            <a:r>
              <a:rPr lang="zh-CN" altLang="en-US" dirty="0"/>
              <a:t>的两种技术方案。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98904" y="2277505"/>
          <a:ext cx="10413049" cy="1108659"/>
        </p:xfrm>
        <a:graphic>
          <a:graphicData uri="http://schemas.openxmlformats.org/drawingml/2006/table">
            <a:tbl>
              <a:tblPr/>
              <a:tblGrid>
                <a:gridCol w="1082650"/>
                <a:gridCol w="1257300"/>
                <a:gridCol w="1450731"/>
                <a:gridCol w="4403586"/>
                <a:gridCol w="2218782"/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方案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诞生的时间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方案来源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优点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缺点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CORS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出现较晚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W3C 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官方标准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支持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POST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PUT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DELETE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PATCH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等常见的请求方式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不兼容某些低版本浏览器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0880" y="4079631"/>
            <a:ext cx="10077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zh-CN" altLang="en-US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代理服务器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后期会在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React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中使用，</a:t>
            </a:r>
            <a:r>
              <a:rPr lang="en-US" altLang="zh-CN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CORS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是跨域的</a:t>
            </a:r>
            <a:r>
              <a:rPr lang="zh-CN" altLang="en-US" sz="16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技术解决方案。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CORS </a:t>
            </a:r>
            <a:r>
              <a:rPr lang="zh-CN" altLang="en-US"/>
              <a:t>的概念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B60206"/>
                </a:solidFill>
              </a:rPr>
              <a:t>CORS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>
                <a:solidFill>
                  <a:srgbClr val="B60206"/>
                </a:solidFill>
              </a:rPr>
              <a:t>解决跨域数据请求</a:t>
            </a:r>
            <a:r>
              <a:rPr lang="zh-CN" altLang="en-US"/>
              <a:t>的</a:t>
            </a:r>
            <a:r>
              <a:rPr lang="zh-CN" altLang="en-US">
                <a:solidFill>
                  <a:srgbClr val="B60206"/>
                </a:solidFill>
              </a:rPr>
              <a:t>终极</a:t>
            </a:r>
            <a:r>
              <a:rPr lang="zh-CN" altLang="en-US"/>
              <a:t>解决方案，全称是 </a:t>
            </a:r>
            <a:r>
              <a:rPr lang="en-US" altLang="zh-CN">
                <a:solidFill>
                  <a:srgbClr val="B60206"/>
                </a:solidFill>
              </a:rPr>
              <a:t>C</a:t>
            </a:r>
            <a:r>
              <a:rPr lang="en-US" altLang="zh-CN"/>
              <a:t>ross-</a:t>
            </a:r>
            <a:r>
              <a:rPr lang="en-US" altLang="zh-CN">
                <a:solidFill>
                  <a:srgbClr val="B60206"/>
                </a:solidFill>
              </a:rPr>
              <a:t>o</a:t>
            </a:r>
            <a:r>
              <a:rPr lang="en-US" altLang="zh-CN"/>
              <a:t>rigin </a:t>
            </a:r>
            <a:r>
              <a:rPr lang="en-US" altLang="zh-CN">
                <a:solidFill>
                  <a:srgbClr val="B60206"/>
                </a:solidFill>
              </a:rPr>
              <a:t>r</a:t>
            </a:r>
            <a:r>
              <a:rPr lang="en-US" altLang="zh-CN"/>
              <a:t>esource </a:t>
            </a:r>
            <a:r>
              <a:rPr lang="en-US" altLang="zh-CN">
                <a:solidFill>
                  <a:srgbClr val="B60206"/>
                </a:solidFill>
              </a:rPr>
              <a:t>s</a:t>
            </a:r>
            <a:r>
              <a:rPr lang="en-US" altLang="zh-CN"/>
              <a:t>haring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CORS </a:t>
            </a:r>
            <a:r>
              <a:rPr lang="zh-CN" altLang="en-US"/>
              <a:t>技术需要</a:t>
            </a:r>
            <a:r>
              <a:rPr lang="zh-CN" altLang="en-US">
                <a:solidFill>
                  <a:srgbClr val="B60206"/>
                </a:solidFill>
              </a:rPr>
              <a:t>浏览器</a:t>
            </a:r>
            <a:r>
              <a:rPr lang="zh-CN" altLang="en-US"/>
              <a:t>和</a:t>
            </a:r>
            <a:r>
              <a:rPr lang="zh-CN" altLang="en-US">
                <a:solidFill>
                  <a:srgbClr val="B60206"/>
                </a:solidFill>
              </a:rPr>
              <a:t>服务器</a:t>
            </a:r>
            <a:r>
              <a:rPr lang="zh-CN" altLang="en-US"/>
              <a:t>同时支持，二者缺一不可：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浏览器要</a:t>
            </a:r>
            <a:r>
              <a:rPr lang="zh-CN" altLang="en-US">
                <a:solidFill>
                  <a:srgbClr val="B60206"/>
                </a:solidFill>
              </a:rPr>
              <a:t>支持 </a:t>
            </a:r>
            <a:r>
              <a:rPr lang="en-US" altLang="zh-CN"/>
              <a:t>CORS </a:t>
            </a:r>
            <a:r>
              <a:rPr lang="zh-CN" altLang="en-US"/>
              <a:t>功能（主流的浏览器全部支持，</a:t>
            </a:r>
            <a:r>
              <a:rPr lang="en-US" altLang="zh-CN"/>
              <a:t>IE </a:t>
            </a:r>
            <a:r>
              <a:rPr lang="zh-CN" altLang="en-US"/>
              <a:t>不能低于 </a:t>
            </a:r>
            <a:r>
              <a:rPr lang="en-US" altLang="zh-CN"/>
              <a:t>IE10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服务器要</a:t>
            </a:r>
            <a:r>
              <a:rPr lang="zh-CN" altLang="en-US">
                <a:solidFill>
                  <a:srgbClr val="B60206"/>
                </a:solidFill>
              </a:rPr>
              <a:t>开启 </a:t>
            </a:r>
            <a:r>
              <a:rPr lang="en-US" altLang="zh-CN"/>
              <a:t>CORS </a:t>
            </a:r>
            <a:r>
              <a:rPr lang="zh-CN" altLang="en-US"/>
              <a:t>功能（需要</a:t>
            </a:r>
            <a:r>
              <a:rPr lang="zh-CN" altLang="en-US">
                <a:solidFill>
                  <a:srgbClr val="B60206"/>
                </a:solidFill>
              </a:rPr>
              <a:t>后端开发者</a:t>
            </a:r>
            <a:r>
              <a:rPr lang="zh-CN" altLang="en-US"/>
              <a:t>为接口开启 </a:t>
            </a:r>
            <a:r>
              <a:rPr lang="en-US" altLang="zh-CN"/>
              <a:t>CORS </a:t>
            </a:r>
            <a:r>
              <a:rPr lang="zh-CN" altLang="en-US"/>
              <a:t>功能）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请大家思考：实现 </a:t>
            </a:r>
            <a:r>
              <a:rPr lang="en-US" altLang="zh-CN"/>
              <a:t>CORS </a:t>
            </a:r>
            <a:r>
              <a:rPr lang="zh-CN" altLang="en-US"/>
              <a:t>的关键，是在</a:t>
            </a:r>
            <a:r>
              <a:rPr lang="zh-CN" altLang="en-US">
                <a:solidFill>
                  <a:srgbClr val="B60206"/>
                </a:solidFill>
              </a:rPr>
              <a:t>客户端</a:t>
            </a:r>
            <a:r>
              <a:rPr lang="zh-CN" altLang="en-US"/>
              <a:t>还是在</a:t>
            </a:r>
            <a:r>
              <a:rPr lang="zh-CN" altLang="en-US">
                <a:solidFill>
                  <a:srgbClr val="B60206"/>
                </a:solidFill>
              </a:rPr>
              <a:t>服务器端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答案：</a:t>
            </a:r>
            <a:r>
              <a:rPr lang="zh-CN" altLang="en-US">
                <a:solidFill>
                  <a:srgbClr val="B60206"/>
                </a:solidFill>
              </a:rPr>
              <a:t>服务器端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原因：如果服务器端没有开启 </a:t>
            </a:r>
            <a:r>
              <a:rPr lang="en-US" altLang="zh-CN"/>
              <a:t>CORS </a:t>
            </a:r>
            <a:r>
              <a:rPr lang="zh-CN" altLang="en-US"/>
              <a:t>功能，则客户端无法访问那些跨域的接口！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CORS </a:t>
            </a:r>
            <a:r>
              <a:rPr lang="zh-CN" altLang="en-US"/>
              <a:t>的原理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/>
              <a:t>服务器端通过 </a:t>
            </a:r>
            <a:r>
              <a:rPr lang="en-US" altLang="zh-CN">
                <a:solidFill>
                  <a:srgbClr val="B60206"/>
                </a:solidFill>
              </a:rPr>
              <a:t>Access-Control-Allow-Origin</a:t>
            </a:r>
            <a:r>
              <a:rPr lang="en-US" altLang="zh-CN"/>
              <a:t> </a:t>
            </a:r>
            <a:r>
              <a:rPr lang="zh-CN" altLang="en-US"/>
              <a:t>响应头，来告诉浏览器</a:t>
            </a:r>
            <a:r>
              <a:rPr lang="zh-CN" altLang="en-US">
                <a:solidFill>
                  <a:srgbClr val="B60206"/>
                </a:solidFill>
              </a:rPr>
              <a:t>当前的 </a:t>
            </a:r>
            <a:r>
              <a:rPr lang="en-US" altLang="zh-CN">
                <a:solidFill>
                  <a:srgbClr val="B60206"/>
                </a:solidFill>
              </a:rPr>
              <a:t>API </a:t>
            </a:r>
            <a:r>
              <a:rPr lang="zh-CN" altLang="en-US">
                <a:solidFill>
                  <a:srgbClr val="B60206"/>
                </a:solidFill>
              </a:rPr>
              <a:t>接口</a:t>
            </a:r>
            <a:r>
              <a:rPr lang="zh-CN" altLang="en-US"/>
              <a:t>是否允许跨域请求。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424689" y="2426677"/>
            <a:ext cx="3385039" cy="4395887"/>
            <a:chOff x="8424689" y="2426677"/>
            <a:chExt cx="3385039" cy="4045709"/>
          </a:xfrm>
        </p:grpSpPr>
        <p:sp>
          <p:nvSpPr>
            <p:cNvPr id="7" name="矩形 6"/>
            <p:cNvSpPr/>
            <p:nvPr/>
          </p:nvSpPr>
          <p:spPr>
            <a:xfrm>
              <a:off x="8730762" y="2426677"/>
              <a:ext cx="2048607" cy="37806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API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24689" y="6189127"/>
              <a:ext cx="3385039" cy="283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rgbClr val="B60206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http://www.api.com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/api/login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7685" y="2426678"/>
            <a:ext cx="3745523" cy="1034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b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http://www.test.com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/index.html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63208" y="2878031"/>
            <a:ext cx="4133437" cy="550962"/>
            <a:chOff x="4563208" y="3124213"/>
            <a:chExt cx="4133437" cy="550962"/>
          </a:xfrm>
        </p:grpSpPr>
        <p:sp>
          <p:nvSpPr>
            <p:cNvPr id="17" name="文本框 16"/>
            <p:cNvSpPr txBox="1"/>
            <p:nvPr/>
          </p:nvSpPr>
          <p:spPr>
            <a:xfrm>
              <a:off x="4703883" y="3213510"/>
              <a:ext cx="3913630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响应头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Access-Control-Allow-Origin: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http://www.test.com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4563208" y="3124213"/>
              <a:ext cx="4133437" cy="103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563208" y="2340575"/>
            <a:ext cx="4167554" cy="323495"/>
            <a:chOff x="3191608" y="2340575"/>
            <a:chExt cx="5539154" cy="32349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3191608" y="2664070"/>
              <a:ext cx="5539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845237" y="2340575"/>
              <a:ext cx="2272859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跨域请求可以正常发起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818736" y="3945669"/>
            <a:ext cx="3745523" cy="1034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b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http://www.demo.com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/index.html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64259" y="4414606"/>
            <a:ext cx="4133437" cy="550962"/>
            <a:chOff x="4563208" y="3124213"/>
            <a:chExt cx="4133437" cy="550962"/>
          </a:xfrm>
        </p:grpSpPr>
        <p:sp>
          <p:nvSpPr>
            <p:cNvPr id="28" name="文本框 27"/>
            <p:cNvSpPr txBox="1"/>
            <p:nvPr/>
          </p:nvSpPr>
          <p:spPr>
            <a:xfrm>
              <a:off x="4703883" y="3213510"/>
              <a:ext cx="3913630" cy="4616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响应头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Access-Control-Allow-Origin:</a:t>
              </a: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http://www.test.com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H="1">
              <a:off x="4563208" y="3124213"/>
              <a:ext cx="4133437" cy="103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4564259" y="3859566"/>
            <a:ext cx="4167554" cy="323495"/>
            <a:chOff x="3191608" y="2340575"/>
            <a:chExt cx="5539154" cy="323495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3191608" y="2664070"/>
              <a:ext cx="5539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4845237" y="2340575"/>
              <a:ext cx="2272859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跨域请求可以正常发起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18736" y="5440791"/>
            <a:ext cx="3745523" cy="10342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b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http://www.test.com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/index.html</a:t>
            </a:r>
            <a:endParaRPr lang="en-US" altLang="zh-CN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>
                <a:solidFill>
                  <a:srgbClr val="FFFF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http://www.demo.com</a:t>
            </a:r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/index.html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64259" y="5909727"/>
            <a:ext cx="4133437" cy="550962"/>
            <a:chOff x="4563208" y="3124213"/>
            <a:chExt cx="4133437" cy="550962"/>
          </a:xfrm>
        </p:grpSpPr>
        <p:sp>
          <p:nvSpPr>
            <p:cNvPr id="37" name="文本框 36"/>
            <p:cNvSpPr txBox="1"/>
            <p:nvPr/>
          </p:nvSpPr>
          <p:spPr>
            <a:xfrm>
              <a:off x="4703883" y="3213510"/>
              <a:ext cx="3913630" cy="46166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响应头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Access-Control-Allow-Origin: *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4563208" y="3124213"/>
              <a:ext cx="4133437" cy="1031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564259" y="5354688"/>
            <a:ext cx="4167554" cy="323495"/>
            <a:chOff x="3191608" y="2340575"/>
            <a:chExt cx="5539154" cy="323495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191608" y="2664070"/>
              <a:ext cx="5539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845237" y="2340575"/>
              <a:ext cx="2272859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跨域请求可以正常发起</a:t>
              </a:r>
              <a:endParaRPr lang="zh-CN" altLang="en-US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CORS </a:t>
            </a:r>
            <a:r>
              <a:rPr lang="zh-CN" altLang="en-US"/>
              <a:t>的两个主要优势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en-US" altLang="zh-CN"/>
              <a:t>CORS </a:t>
            </a:r>
            <a:r>
              <a:rPr lang="zh-CN" altLang="en-US"/>
              <a:t>是</a:t>
            </a:r>
            <a:r>
              <a:rPr lang="zh-CN" altLang="en-US">
                <a:solidFill>
                  <a:srgbClr val="B60206"/>
                </a:solidFill>
              </a:rPr>
              <a:t>真正的 </a:t>
            </a:r>
            <a:r>
              <a:rPr lang="en-US" altLang="zh-CN">
                <a:solidFill>
                  <a:srgbClr val="B60206"/>
                </a:solidFill>
              </a:rPr>
              <a:t>Ajax </a:t>
            </a:r>
            <a:r>
              <a:rPr lang="zh-CN" altLang="en-US">
                <a:solidFill>
                  <a:srgbClr val="B60206"/>
                </a:solidFill>
              </a:rPr>
              <a:t>请求</a:t>
            </a:r>
            <a:r>
              <a:rPr lang="zh-CN" altLang="en-US"/>
              <a:t>，支持 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DELETE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PATCH </a:t>
            </a:r>
            <a:r>
              <a:rPr lang="zh-CN" altLang="en-US"/>
              <a:t>等这些常见的 </a:t>
            </a:r>
            <a:r>
              <a:rPr lang="en-US" altLang="zh-CN"/>
              <a:t>Ajax </a:t>
            </a:r>
            <a:r>
              <a:rPr lang="zh-CN" altLang="en-US"/>
              <a:t>请求方式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只需要后端开启 </a:t>
            </a:r>
            <a:r>
              <a:rPr lang="en-US" altLang="zh-CN"/>
              <a:t>CORS </a:t>
            </a:r>
            <a:r>
              <a:rPr lang="zh-CN" altLang="en-US"/>
              <a:t>功能即可，前端的代码无须做任何改动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r>
              <a:rPr lang="zh-CN" altLang="en-US"/>
              <a:t>注意：我们之前做过的案例中，所有调用的接口</a:t>
            </a:r>
            <a:r>
              <a:rPr lang="zh-CN" altLang="en-US">
                <a:solidFill>
                  <a:srgbClr val="C00000"/>
                </a:solidFill>
              </a:rPr>
              <a:t>均已在服务器端开启了 </a:t>
            </a:r>
            <a:r>
              <a:rPr lang="en-US" altLang="zh-CN">
                <a:solidFill>
                  <a:srgbClr val="C00000"/>
                </a:solidFill>
              </a:rPr>
              <a:t>CORS </a:t>
            </a:r>
            <a:r>
              <a:rPr lang="zh-CN" altLang="en-US">
                <a:solidFill>
                  <a:srgbClr val="C00000"/>
                </a:solidFill>
              </a:rPr>
              <a:t>功能</a:t>
            </a:r>
            <a:r>
              <a:rPr lang="zh-CN" altLang="en-US"/>
              <a:t>！</a:t>
            </a:r>
            <a:endParaRPr lang="en-US" altLang="zh-CN"/>
          </a:p>
          <a:p>
            <a:r>
              <a:rPr lang="zh-CN" altLang="en-US"/>
              <a:t>例如：聊天机器人案例、新闻列表案例、用户登录案例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演示</Application>
  <PresentationFormat>宽屏</PresentationFormat>
  <Paragraphs>168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汉仪旗黑</vt:lpstr>
      <vt:lpstr>宋体</vt:lpstr>
      <vt:lpstr>Arial Unicode MS</vt:lpstr>
      <vt:lpstr>等线</vt:lpstr>
      <vt:lpstr>汉仪中等线KW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1098</cp:revision>
  <dcterms:created xsi:type="dcterms:W3CDTF">2023-02-04T04:56:17Z</dcterms:created>
  <dcterms:modified xsi:type="dcterms:W3CDTF">2023-02-04T04:56:17Z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0B5CF7AFFAA14621975B0490046E5938</vt:lpwstr>
  </property>
  <property fmtid="{D5CDD505-2E9C-101B-9397-08002B2CF9AE}" pid="3" name="KSOProductBuildVer">
    <vt:lpwstr>2052-5.1.1.7676</vt:lpwstr>
  </property>
</Properties>
</file>