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4800727" y="2362110"/>
            <a:ext cx="3785870" cy="887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26670" algn="l" rtl="0" eaLnBrk="0">
              <a:lnSpc>
                <a:spcPct val="97000"/>
              </a:lnSpc>
            </a:pPr>
            <a:r>
              <a:rPr sz="1700" spc="13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了解</a:t>
            </a:r>
            <a:r>
              <a:rPr sz="1700" spc="13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XMLHttpRequest</a:t>
            </a:r>
            <a:r>
              <a:rPr sz="1700" spc="13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3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的基本用</a:t>
            </a:r>
            <a:r>
              <a:rPr sz="1700" spc="10" dirty="0">
                <a:solidFill>
                  <a:srgbClr val="AD2B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法</a:t>
            </a:r>
            <a:endParaRPr lang="en-US" altLang="en-US" sz="1700" dirty="0"/>
          </a:p>
          <a:p>
            <a:pPr algn="l" rtl="0" eaLnBrk="0">
              <a:lnSpc>
                <a:spcPct val="187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400" dirty="0"/>
          </a:p>
          <a:p>
            <a:pPr marL="12700" algn="l" rtl="0" eaLnBrk="0">
              <a:lnSpc>
                <a:spcPct val="100000"/>
              </a:lnSpc>
              <a:spcBef>
                <a:spcPts val="5"/>
              </a:spcBef>
            </a:pPr>
            <a:r>
              <a:rPr sz="1700" spc="8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数据交换</a:t>
            </a:r>
            <a:r>
              <a:rPr sz="1700" spc="6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格</a:t>
            </a:r>
            <a:r>
              <a:rPr sz="1700" spc="0" dirty="0">
                <a:solidFill>
                  <a:srgbClr val="40404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式</a:t>
            </a:r>
            <a:endParaRPr lang="en-US" altLang="en-US" sz="1700" dirty="0"/>
          </a:p>
        </p:txBody>
      </p:sp>
      <p:sp>
        <p:nvSpPr>
          <p:cNvPr id="3" name="textbox 2"/>
          <p:cNvSpPr/>
          <p:nvPr/>
        </p:nvSpPr>
        <p:spPr>
          <a:xfrm>
            <a:off x="1272031" y="2410929"/>
            <a:ext cx="2705100" cy="978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573405" algn="l" rtl="0" eaLnBrk="0">
              <a:lnSpc>
                <a:spcPct val="95000"/>
              </a:lnSpc>
            </a:pPr>
            <a:r>
              <a:rPr sz="4100" spc="6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学习目</a:t>
            </a:r>
            <a:r>
              <a:rPr sz="4100" spc="3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标</a:t>
            </a:r>
            <a:endParaRPr lang="en-US" altLang="en-US" sz="4100" dirty="0"/>
          </a:p>
          <a:p>
            <a:pPr marL="68580" algn="l" rtl="0" eaLnBrk="0">
              <a:lnSpc>
                <a:spcPts val="2840"/>
              </a:lnSpc>
            </a:pPr>
            <a:r>
              <a:rPr sz="20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Learning</a:t>
            </a:r>
            <a:r>
              <a:rPr sz="2000" spc="77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 </a:t>
            </a:r>
            <a:r>
              <a:rPr sz="20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Objectives</a:t>
            </a:r>
            <a:endParaRPr lang="en-US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84731" y="2458681"/>
            <a:ext cx="474764" cy="474472"/>
          </a:xfrm>
          <a:prstGeom prst="rect">
            <a:avLst/>
          </a:prstGeom>
        </p:spPr>
      </p:pic>
      <p:grpSp>
        <p:nvGrpSpPr>
          <p:cNvPr id="5" name="group 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6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12932" y="2336710"/>
            <a:ext cx="9525" cy="10622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0580" y="3026663"/>
            <a:ext cx="6906767" cy="3355848"/>
          </a:xfrm>
          <a:prstGeom prst="rect">
            <a:avLst/>
          </a:prstGeom>
        </p:spPr>
      </p:pic>
      <p:sp>
        <p:nvSpPr>
          <p:cNvPr id="109" name="textbox 109"/>
          <p:cNvSpPr/>
          <p:nvPr/>
        </p:nvSpPr>
        <p:spPr>
          <a:xfrm>
            <a:off x="795902" y="1068196"/>
            <a:ext cx="9316719" cy="1820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4605" algn="l" rtl="0" eaLnBrk="0">
              <a:lnSpc>
                <a:spcPct val="99000"/>
              </a:lnSpc>
            </a:pPr>
            <a:r>
              <a:rPr sz="1700" spc="12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对象格式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700" spc="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98000"/>
              </a:lnSpc>
              <a:spcBef>
                <a:spcPts val="450"/>
              </a:spcBef>
            </a:pP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对象格式的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数据，最外层使用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{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}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进行包裹，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内部的数据为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key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: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value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键值对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结构</a:t>
            </a:r>
            <a:r>
              <a:rPr sz="1500" spc="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其中：</a:t>
            </a:r>
            <a:endParaRPr lang="en-US" altLang="en-US" sz="1500" dirty="0"/>
          </a:p>
          <a:p>
            <a:pPr marL="13335" algn="l" rtl="0" eaLnBrk="0">
              <a:lnSpc>
                <a:spcPct val="98000"/>
              </a:lnSpc>
              <a:spcBef>
                <a:spcPts val="1495"/>
              </a:spcBef>
            </a:pP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key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必须使用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英文的双引号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进行包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裹</a:t>
            </a:r>
            <a:endParaRPr lang="en-US" altLang="en-US" sz="1500" dirty="0"/>
          </a:p>
          <a:p>
            <a:pPr algn="l" rtl="0" eaLnBrk="0">
              <a:lnSpc>
                <a:spcPct val="103000"/>
              </a:lnSpc>
            </a:pPr>
            <a:endParaRPr lang="en-US" altLang="en-US" sz="1200" dirty="0"/>
          </a:p>
          <a:p>
            <a:pPr algn="l" rtl="0" eaLnBrk="0">
              <a:lnSpc>
                <a:spcPct val="1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value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的值只能是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字符串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数字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布尔值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null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数组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类型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(可选类型只有这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6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种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500" dirty="0"/>
          </a:p>
        </p:txBody>
      </p:sp>
      <p:grpSp>
        <p:nvGrpSpPr>
          <p:cNvPr id="44" name="group 4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10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1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13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1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6863" y="2590800"/>
            <a:ext cx="7833359" cy="990600"/>
          </a:xfrm>
          <a:prstGeom prst="rect">
            <a:avLst/>
          </a:prstGeom>
        </p:spPr>
      </p:pic>
      <p:sp>
        <p:nvSpPr>
          <p:cNvPr id="118" name="textbox 118"/>
          <p:cNvSpPr/>
          <p:nvPr/>
        </p:nvSpPr>
        <p:spPr>
          <a:xfrm>
            <a:off x="797522" y="1808390"/>
            <a:ext cx="9416415" cy="641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4605" algn="l" rtl="0" eaLnBrk="0">
              <a:lnSpc>
                <a:spcPct val="89000"/>
              </a:lnSpc>
            </a:pP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数组格式的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数据，最外层使用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[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]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进行包裹，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内部的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每一项数据之间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使用英文的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6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,</a:t>
            </a:r>
            <a:r>
              <a:rPr sz="1500" spc="1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分隔。其中：</a:t>
            </a:r>
            <a:endParaRPr lang="en-US" altLang="en-US" sz="1500" dirty="0"/>
          </a:p>
          <a:p>
            <a:pPr marL="12700" algn="l" rtl="0" eaLnBrk="0">
              <a:lnSpc>
                <a:spcPts val="3260"/>
              </a:lnSpc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每一项的值类型只能是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字符串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数字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布尔值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null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数组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这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6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种类型之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一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48" name="group 48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1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textbox 122"/>
          <p:cNvSpPr/>
          <p:nvPr/>
        </p:nvSpPr>
        <p:spPr>
          <a:xfrm>
            <a:off x="800366" y="1068196"/>
            <a:ext cx="2316479" cy="282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700" spc="12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数组格式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700" spc="7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</p:txBody>
      </p:sp>
      <p:pic>
        <p:nvPicPr>
          <p:cNvPr id="123" name="picture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50" name="group 50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2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0580" y="2215895"/>
            <a:ext cx="7840980" cy="2110740"/>
          </a:xfrm>
          <a:prstGeom prst="rect">
            <a:avLst/>
          </a:prstGeom>
        </p:spPr>
      </p:pic>
      <p:sp>
        <p:nvSpPr>
          <p:cNvPr id="128" name="textbox 128"/>
          <p:cNvSpPr/>
          <p:nvPr/>
        </p:nvSpPr>
        <p:spPr>
          <a:xfrm>
            <a:off x="799143" y="1808390"/>
            <a:ext cx="8297544" cy="2527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调用浏览器内置的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8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parse</a:t>
            </a:r>
            <a:r>
              <a:rPr sz="1500" spc="8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8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函数，可以把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8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格式的字符串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转换为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</a:t>
            </a:r>
            <a:r>
              <a:rPr sz="1500" spc="8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8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例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如：</a:t>
            </a:r>
            <a:endParaRPr lang="en-US" altLang="en-US" sz="1500" dirty="0"/>
          </a:p>
        </p:txBody>
      </p:sp>
      <p:grpSp>
        <p:nvGrpSpPr>
          <p:cNvPr id="52" name="group 5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2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1" name="textbox 131"/>
          <p:cNvSpPr/>
          <p:nvPr/>
        </p:nvSpPr>
        <p:spPr>
          <a:xfrm>
            <a:off x="798537" y="1068196"/>
            <a:ext cx="3009900" cy="282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把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7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转换为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</a:t>
            </a:r>
            <a:r>
              <a:rPr sz="17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700" spc="7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</p:txBody>
      </p:sp>
      <p:pic>
        <p:nvPicPr>
          <p:cNvPr id="133" name="picture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54" name="group 5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3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0580" y="2215895"/>
            <a:ext cx="7840980" cy="2110740"/>
          </a:xfrm>
          <a:prstGeom prst="rect">
            <a:avLst/>
          </a:prstGeom>
        </p:spPr>
      </p:pic>
      <p:sp>
        <p:nvSpPr>
          <p:cNvPr id="138" name="textbox 138"/>
          <p:cNvSpPr/>
          <p:nvPr/>
        </p:nvSpPr>
        <p:spPr>
          <a:xfrm>
            <a:off x="799143" y="1808390"/>
            <a:ext cx="8703944" cy="2527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调用浏览器内置的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9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stringify</a:t>
            </a:r>
            <a:r>
              <a:rPr sz="1500" spc="9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9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函数，可以把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</a:t>
            </a:r>
            <a:r>
              <a:rPr sz="1500" spc="9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转换为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9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9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格式的字符</a:t>
            </a:r>
            <a:r>
              <a:rPr sz="1500" spc="8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串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，例如：</a:t>
            </a:r>
            <a:endParaRPr lang="en-US" altLang="en-US" sz="1500" dirty="0"/>
          </a:p>
        </p:txBody>
      </p:sp>
      <p:grpSp>
        <p:nvGrpSpPr>
          <p:cNvPr id="56" name="group 5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3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1" name="textbox 141"/>
          <p:cNvSpPr/>
          <p:nvPr/>
        </p:nvSpPr>
        <p:spPr>
          <a:xfrm>
            <a:off x="798537" y="1068196"/>
            <a:ext cx="3009900" cy="282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把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</a:t>
            </a:r>
            <a:r>
              <a:rPr sz="17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转换为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7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700" spc="7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</p:txBody>
      </p:sp>
      <p:pic>
        <p:nvPicPr>
          <p:cNvPr id="143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58" name="group 5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45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6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0"/>
          <p:cNvGrpSpPr/>
          <p:nvPr/>
        </p:nvGrpSpPr>
        <p:grpSpPr>
          <a:xfrm rot="21600000">
            <a:off x="2950311" y="3478059"/>
            <a:ext cx="6100877" cy="887044"/>
            <a:chOff x="0" y="0"/>
            <a:chExt cx="6100877" cy="887044"/>
          </a:xfrm>
        </p:grpSpPr>
        <p:pic>
          <p:nvPicPr>
            <p:cNvPr id="147" name="picture 1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6100877" cy="887044"/>
            </a:xfrm>
            <a:prstGeom prst="rect">
              <a:avLst/>
            </a:prstGeom>
          </p:spPr>
        </p:pic>
        <p:sp>
          <p:nvSpPr>
            <p:cNvPr id="148" name="textbox 148"/>
            <p:cNvSpPr/>
            <p:nvPr/>
          </p:nvSpPr>
          <p:spPr>
            <a:xfrm>
              <a:off x="-12700" y="-12700"/>
              <a:ext cx="6126479" cy="9124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6000"/>
                </a:lnSpc>
              </a:pPr>
              <a:endParaRPr lang="en-US" altLang="en-US" sz="1000" dirty="0"/>
            </a:p>
            <a:p>
              <a:pPr marL="1570990" algn="l" rtl="0" eaLnBrk="0">
                <a:lnSpc>
                  <a:spcPts val="2410"/>
                </a:lnSpc>
                <a:spcBef>
                  <a:spcPts val="0"/>
                </a:spcBef>
              </a:pPr>
              <a:r>
                <a:rPr sz="17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const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7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obj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=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{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7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name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: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</a:t>
              </a:r>
              <a:r>
                <a:rPr sz="17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zs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',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7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age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: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20</a:t>
              </a:r>
              <a:r>
                <a:rPr sz="1700" spc="7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700" spc="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}</a:t>
              </a:r>
              <a:endParaRPr lang="en-US" altLang="en-US" sz="1700" dirty="0"/>
            </a:p>
          </p:txBody>
        </p:sp>
      </p:grpSp>
      <p:graphicFrame>
        <p:nvGraphicFramePr>
          <p:cNvPr id="149" name="table 149"/>
          <p:cNvGraphicFramePr>
            <a:graphicFrameLocks noGrp="1"/>
          </p:cNvGraphicFramePr>
          <p:nvPr/>
        </p:nvGraphicFramePr>
        <p:xfrm>
          <a:off x="2950311" y="4752949"/>
          <a:ext cx="6100445" cy="886460"/>
        </p:xfrm>
        <a:graphic>
          <a:graphicData uri="http://schemas.openxmlformats.org/drawingml/2006/table">
            <a:tbl>
              <a:tblPr/>
              <a:tblGrid>
                <a:gridCol w="6100445"/>
              </a:tblGrid>
              <a:tr h="8737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819910" algn="l" rtl="0" eaLnBrk="0">
                        <a:lnSpc>
                          <a:spcPts val="2410"/>
                        </a:lnSpc>
                      </a:pP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'{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"</a:t>
                      </a:r>
                      <a:r>
                        <a:rPr sz="17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name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":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"</a:t>
                      </a:r>
                      <a:r>
                        <a:rPr sz="17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zs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",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"</a:t>
                      </a:r>
                      <a:r>
                        <a:rPr sz="17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age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":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20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70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}</a:t>
                      </a:r>
                      <a:r>
                        <a:rPr sz="1700" spc="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'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150" name="textbox 150"/>
          <p:cNvSpPr/>
          <p:nvPr/>
        </p:nvSpPr>
        <p:spPr>
          <a:xfrm>
            <a:off x="795902" y="1808390"/>
            <a:ext cx="4629150" cy="666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3335" algn="l" rtl="0" eaLnBrk="0">
              <a:lnSpc>
                <a:spcPct val="99000"/>
              </a:lnSpc>
            </a:pP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把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真实数据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转换为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字符串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的过程，叫做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序列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化</a:t>
            </a:r>
            <a:endParaRPr lang="en-US" altLang="en-US" sz="1500" dirty="0"/>
          </a:p>
          <a:p>
            <a:pPr algn="l" rtl="0" eaLnBrk="0">
              <a:lnSpc>
                <a:spcPct val="102000"/>
              </a:lnSpc>
            </a:pPr>
            <a:endParaRPr lang="en-US" altLang="en-US" sz="12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把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字符串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转换为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真实数据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的过程，叫做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反序列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化</a:t>
            </a:r>
            <a:endParaRPr lang="en-US" altLang="en-US" sz="1500" dirty="0"/>
          </a:p>
        </p:txBody>
      </p:sp>
      <p:sp>
        <p:nvSpPr>
          <p:cNvPr id="151" name="textbox 151"/>
          <p:cNvSpPr/>
          <p:nvPr/>
        </p:nvSpPr>
        <p:spPr>
          <a:xfrm>
            <a:off x="9433236" y="4341711"/>
            <a:ext cx="2154554" cy="8674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5240" algn="l" rtl="0" eaLnBrk="0">
              <a:lnSpc>
                <a:spcPct val="84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调用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4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stringify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函</a:t>
            </a:r>
            <a:endParaRPr lang="en-US" altLang="en-US" sz="1400" dirty="0"/>
          </a:p>
          <a:p>
            <a:pPr marL="15240" algn="l" rtl="0" eaLnBrk="0">
              <a:lnSpc>
                <a:spcPts val="2520"/>
              </a:lnSpc>
            </a:pP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400" dirty="0"/>
          </a:p>
          <a:p>
            <a:pPr algn="l" rtl="0" eaLnBrk="0">
              <a:lnSpc>
                <a:spcPct val="104000"/>
              </a:lnSpc>
            </a:pPr>
            <a:endParaRPr lang="en-US" altLang="en-US" sz="900" dirty="0"/>
          </a:p>
          <a:p>
            <a:pPr marL="12700" algn="l" rtl="0" eaLnBrk="0">
              <a:lnSpc>
                <a:spcPct val="94000"/>
              </a:lnSpc>
              <a:spcBef>
                <a:spcPts val="0"/>
              </a:spcBef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进行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400" spc="-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的序列化</a:t>
            </a:r>
            <a:endParaRPr lang="en-US" altLang="en-US" sz="1400" dirty="0"/>
          </a:p>
        </p:txBody>
      </p:sp>
      <p:sp>
        <p:nvSpPr>
          <p:cNvPr id="152" name="textbox 152"/>
          <p:cNvSpPr/>
          <p:nvPr/>
        </p:nvSpPr>
        <p:spPr>
          <a:xfrm>
            <a:off x="764064" y="4341711"/>
            <a:ext cx="1798954" cy="8439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5240" algn="l" rtl="0" eaLnBrk="0">
              <a:lnSpc>
                <a:spcPct val="9300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调用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4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parse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函</a:t>
            </a:r>
            <a:endParaRPr lang="en-US" altLang="en-US" sz="1400" dirty="0"/>
          </a:p>
          <a:p>
            <a:pPr algn="r" rtl="0" eaLnBrk="0">
              <a:lnSpc>
                <a:spcPct val="84000"/>
              </a:lnSpc>
              <a:spcBef>
                <a:spcPts val="955"/>
              </a:spcBef>
            </a:pPr>
            <a:r>
              <a:rPr sz="14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400" dirty="0"/>
          </a:p>
          <a:p>
            <a:pPr marL="12700" algn="l" rtl="0" eaLnBrk="0">
              <a:lnSpc>
                <a:spcPts val="2520"/>
              </a:lnSpc>
            </a:pP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进行</a:t>
            </a:r>
            <a:r>
              <a:rPr sz="1400" spc="-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400" spc="-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4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的反序列化</a:t>
            </a:r>
            <a:endParaRPr lang="en-US" altLang="en-US" sz="1400" dirty="0"/>
          </a:p>
        </p:txBody>
      </p:sp>
      <p:grpSp>
        <p:nvGrpSpPr>
          <p:cNvPr id="62" name="group 6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5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56" name="picture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989530" y="3876573"/>
            <a:ext cx="345567" cy="1449006"/>
          </a:xfrm>
          <a:prstGeom prst="rect">
            <a:avLst/>
          </a:prstGeom>
        </p:spPr>
      </p:pic>
      <p:pic>
        <p:nvPicPr>
          <p:cNvPr id="157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666390" y="3838473"/>
            <a:ext cx="345567" cy="1449006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159" name="textbox 159"/>
          <p:cNvSpPr/>
          <p:nvPr/>
        </p:nvSpPr>
        <p:spPr>
          <a:xfrm>
            <a:off x="797623" y="1068196"/>
            <a:ext cx="1855470" cy="285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1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序列化</a:t>
            </a:r>
            <a:r>
              <a:rPr sz="1700" spc="11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和</a:t>
            </a:r>
            <a:r>
              <a:rPr sz="1700" spc="11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反序列</a:t>
            </a:r>
            <a:r>
              <a:rPr sz="1700" spc="3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化</a:t>
            </a:r>
            <a:endParaRPr lang="en-US" altLang="en-US" sz="1700" dirty="0"/>
          </a:p>
        </p:txBody>
      </p:sp>
      <p:grpSp>
        <p:nvGrpSpPr>
          <p:cNvPr id="64" name="group 6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61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2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3"/>
          <p:cNvSpPr/>
          <p:nvPr/>
        </p:nvSpPr>
        <p:spPr>
          <a:xfrm>
            <a:off x="795902" y="1909990"/>
            <a:ext cx="6167120" cy="3467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3335" algn="l" rtl="0" eaLnBrk="0">
              <a:lnSpc>
                <a:spcPct val="99000"/>
              </a:lnSpc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文件中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定义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格式的数据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时，要遵守以下的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6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条规则：</a:t>
            </a:r>
            <a:endParaRPr lang="en-US" altLang="en-US" sz="1500" dirty="0"/>
          </a:p>
          <a:p>
            <a:pPr algn="l" rtl="0" eaLnBrk="0">
              <a:lnSpc>
                <a:spcPct val="165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99000"/>
              </a:lnSpc>
              <a:spcBef>
                <a:spcPts val="450"/>
              </a:spcBef>
            </a:pP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属性名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必须使用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双引号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包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裹</a:t>
            </a:r>
            <a:endParaRPr lang="en-US" altLang="en-US" sz="1500" dirty="0"/>
          </a:p>
          <a:p>
            <a:pPr algn="l" rtl="0" eaLnBrk="0">
              <a:lnSpc>
                <a:spcPct val="165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60"/>
              </a:spcBef>
            </a:pP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字符串类型的值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必须使用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双引号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包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裹</a:t>
            </a:r>
            <a:endParaRPr lang="en-US" altLang="en-US" sz="1500" dirty="0"/>
          </a:p>
          <a:p>
            <a:pPr algn="l" rtl="0" eaLnBrk="0">
              <a:lnSpc>
                <a:spcPct val="165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60"/>
              </a:spcBef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③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不允许使用单引号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表示字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符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串</a:t>
            </a:r>
            <a:endParaRPr lang="en-US" altLang="en-US" sz="1500" dirty="0"/>
          </a:p>
          <a:p>
            <a:pPr algn="l" rtl="0" eaLnBrk="0">
              <a:lnSpc>
                <a:spcPct val="165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60"/>
              </a:spcBef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④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</a:t>
            </a:r>
            <a:r>
              <a:rPr sz="1500" spc="14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不能写注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释</a:t>
            </a:r>
            <a:endParaRPr lang="en-US" altLang="en-US" sz="1500" dirty="0"/>
          </a:p>
          <a:p>
            <a:pPr algn="l" rtl="0" eaLnBrk="0">
              <a:lnSpc>
                <a:spcPct val="165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9000"/>
              </a:lnSpc>
              <a:spcBef>
                <a:spcPts val="460"/>
              </a:spcBef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⑤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最外层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必须是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或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数组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格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式</a:t>
            </a:r>
            <a:endParaRPr lang="en-US" altLang="en-US" sz="1500" dirty="0"/>
          </a:p>
          <a:p>
            <a:pPr algn="l" rtl="0" eaLnBrk="0">
              <a:lnSpc>
                <a:spcPct val="165000"/>
              </a:lnSpc>
            </a:pPr>
            <a:endParaRPr lang="en-US" altLang="en-US" sz="1000" dirty="0"/>
          </a:p>
          <a:p>
            <a:pPr algn="l" rtl="0" eaLnBrk="0">
              <a:lnSpc>
                <a:spcPct val="127000"/>
              </a:lnSpc>
            </a:pPr>
            <a:endParaRPr lang="en-US" altLang="en-US" sz="300" dirty="0"/>
          </a:p>
          <a:p>
            <a:pPr marL="12700" algn="l" rtl="0" eaLnBrk="0">
              <a:lnSpc>
                <a:spcPct val="99000"/>
              </a:lnSpc>
              <a:spcBef>
                <a:spcPts val="0"/>
              </a:spcBef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⑥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不能使用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undefined</a:t>
            </a:r>
            <a:r>
              <a:rPr sz="1500" spc="14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或</a:t>
            </a:r>
            <a:r>
              <a:rPr sz="1500" spc="14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函数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作为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值</a:t>
            </a:r>
            <a:endParaRPr lang="en-US" altLang="en-US" sz="1500" dirty="0"/>
          </a:p>
        </p:txBody>
      </p:sp>
      <p:grpSp>
        <p:nvGrpSpPr>
          <p:cNvPr id="66" name="group 6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64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5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67" name="textbox 167"/>
          <p:cNvSpPr/>
          <p:nvPr/>
        </p:nvSpPr>
        <p:spPr>
          <a:xfrm>
            <a:off x="797623" y="1068196"/>
            <a:ext cx="2319020" cy="282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文件的</a:t>
            </a:r>
            <a:r>
              <a:rPr sz="1700" spc="120" dirty="0">
                <a:ln w="6537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语法要求</a:t>
            </a:r>
            <a:r>
              <a:rPr sz="1700" spc="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*</a:t>
            </a:r>
            <a:endParaRPr lang="en-US" altLang="en-US" sz="1700" dirty="0"/>
          </a:p>
        </p:txBody>
      </p:sp>
      <p:pic>
        <p:nvPicPr>
          <p:cNvPr id="168" name="picture 1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68" name="group 6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70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1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/>
          <p:nvPr/>
        </p:nvSpPr>
        <p:spPr>
          <a:xfrm>
            <a:off x="795902" y="1068196"/>
            <a:ext cx="10251440" cy="3521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5240" algn="l" rtl="0" eaLnBrk="0">
              <a:lnSpc>
                <a:spcPct val="97000"/>
              </a:lnSpc>
            </a:pPr>
            <a:r>
              <a:rPr sz="1700" spc="2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什么是</a:t>
            </a:r>
            <a:r>
              <a:rPr sz="1700" spc="2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XMLHttpRequest</a:t>
            </a:r>
            <a:endParaRPr lang="en-US" altLang="en-US" sz="17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7780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是浏览器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内置的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一个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构造函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5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marL="15240" algn="l" rtl="0" eaLnBrk="0">
              <a:lnSpc>
                <a:spcPct val="98000"/>
              </a:lnSpc>
              <a:spcBef>
                <a:spcPts val="455"/>
              </a:spcBef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作用：基于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new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出来的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XMLHttpRequest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实例对象，可以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Ajax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的请</a:t>
            </a:r>
            <a:r>
              <a:rPr sz="1500" spc="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marL="15240" algn="l" rtl="0" eaLnBrk="0">
              <a:lnSpc>
                <a:spcPct val="97000"/>
              </a:lnSpc>
              <a:spcBef>
                <a:spcPts val="1510"/>
              </a:spcBef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中的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、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axios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方法，都是</a:t>
            </a:r>
            <a:r>
              <a:rPr sz="1500" spc="11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基于</a:t>
            </a:r>
            <a:r>
              <a:rPr sz="1500" spc="11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XMLHttpRequest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(简称：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XHR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封装出来的</a:t>
            </a:r>
            <a:r>
              <a:rPr sz="1500" spc="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！</a:t>
            </a:r>
            <a:endParaRPr lang="en-US" altLang="en-US" sz="15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8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3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21600000">
            <a:off x="3378580" y="2058352"/>
            <a:ext cx="4675784" cy="4238371"/>
            <a:chOff x="0" y="0"/>
            <a:chExt cx="4675784" cy="4238371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4675784" cy="4238371"/>
            </a:xfrm>
            <a:prstGeom prst="rect">
              <a:avLst/>
            </a:prstGeom>
          </p:spPr>
        </p:pic>
        <p:sp>
          <p:nvSpPr>
            <p:cNvPr id="16" name="textbox 16"/>
            <p:cNvSpPr/>
            <p:nvPr/>
          </p:nvSpPr>
          <p:spPr>
            <a:xfrm>
              <a:off x="-12700" y="-12700"/>
              <a:ext cx="4701540" cy="42906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"/>
                </a:lnSpc>
              </a:pPr>
              <a:endParaRPr lang="en-US" altLang="en-US" sz="100" dirty="0"/>
            </a:p>
            <a:p>
              <a:pPr marL="2054860" algn="l" rtl="0" eaLnBrk="0">
                <a:lnSpc>
                  <a:spcPct val="100000"/>
                </a:lnSpc>
              </a:pPr>
              <a:r>
                <a:rPr sz="1500" spc="8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客户</a:t>
              </a:r>
              <a:r>
                <a:rPr sz="1500" spc="6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端</a:t>
              </a:r>
              <a:endParaRPr lang="en-US" altLang="en-US" sz="1500" dirty="0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9295803" y="2058352"/>
            <a:ext cx="1595539" cy="4238371"/>
            <a:chOff x="0" y="0"/>
            <a:chExt cx="1595539" cy="4238371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595539" cy="4238371"/>
            </a:xfrm>
            <a:prstGeom prst="rect">
              <a:avLst/>
            </a:prstGeom>
          </p:spPr>
        </p:pic>
        <p:sp>
          <p:nvSpPr>
            <p:cNvPr id="18" name="textbox 18"/>
            <p:cNvSpPr/>
            <p:nvPr/>
          </p:nvSpPr>
          <p:spPr>
            <a:xfrm>
              <a:off x="-12700" y="-12700"/>
              <a:ext cx="1621155" cy="42906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marL="513715" algn="l" rtl="0" eaLnBrk="0">
                <a:lnSpc>
                  <a:spcPct val="100000"/>
                </a:lnSpc>
                <a:spcBef>
                  <a:spcPts val="5"/>
                </a:spcBef>
              </a:pPr>
              <a:r>
                <a:rPr sz="1500" spc="8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服务</a:t>
              </a:r>
              <a:r>
                <a:rPr sz="1500" spc="70" dirty="0">
                  <a:solidFill>
                    <a:srgbClr val="FFFFFF">
                      <a:alpha val="100000"/>
                    </a:srgbClr>
                  </a:solidFill>
                  <a:latin typeface="宋体"/>
                  <a:ea typeface="宋体"/>
                  <a:cs typeface="宋体"/>
                </a:rPr>
                <a:t>器</a:t>
              </a:r>
              <a:endParaRPr lang="en-US" altLang="en-US" sz="1500" dirty="0"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66744" y="3349752"/>
            <a:ext cx="3701795" cy="925067"/>
          </a:xfrm>
          <a:prstGeom prst="rect">
            <a:avLst/>
          </a:prstGeom>
        </p:spPr>
      </p:pic>
      <p:sp>
        <p:nvSpPr>
          <p:cNvPr id="20" name="textbox 20"/>
          <p:cNvSpPr/>
          <p:nvPr/>
        </p:nvSpPr>
        <p:spPr>
          <a:xfrm>
            <a:off x="923290" y="2555240"/>
            <a:ext cx="2393950" cy="2181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3335" algn="l" rtl="0" eaLnBrk="0">
              <a:lnSpc>
                <a:spcPct val="99000"/>
              </a:lnSpc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创建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xhr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象</a:t>
            </a:r>
            <a:endParaRPr lang="en-US" altLang="en-US" sz="1500" dirty="0"/>
          </a:p>
          <a:p>
            <a:pPr marL="12700" algn="l" rtl="0" eaLnBrk="0">
              <a:lnSpc>
                <a:spcPct val="98000"/>
              </a:lnSpc>
              <a:spcBef>
                <a:spcPts val="1475"/>
              </a:spcBef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调用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xhr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open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函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500" dirty="0"/>
          </a:p>
          <a:p>
            <a:pPr marL="12700" algn="l" rtl="0" eaLnBrk="0">
              <a:lnSpc>
                <a:spcPct val="99000"/>
              </a:lnSpc>
              <a:spcBef>
                <a:spcPts val="1500"/>
              </a:spcBef>
            </a:pP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③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调用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xhr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send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函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500" dirty="0"/>
          </a:p>
          <a:p>
            <a:pPr algn="l" rtl="0" eaLnBrk="0">
              <a:lnSpc>
                <a:spcPct val="102000"/>
              </a:lnSpc>
            </a:pPr>
            <a:endParaRPr lang="en-US" altLang="en-US" sz="12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④ 监听 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load</a:t>
            </a:r>
            <a:r>
              <a:rPr sz="1500" spc="14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事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件</a:t>
            </a:r>
            <a:endParaRPr lang="zh-CN" sz="1500" spc="110" dirty="0">
              <a:solidFill>
                <a:srgbClr val="262626">
                  <a:alpha val="100000"/>
                </a:srgbClr>
              </a:solidFill>
              <a:latin typeface="宋体"/>
              <a:ea typeface="宋体"/>
              <a:cs typeface="宋体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666744" y="5190744"/>
            <a:ext cx="5746025" cy="33527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666744" y="2595371"/>
            <a:ext cx="3701795" cy="455676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23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25"/>
          <p:cNvSpPr/>
          <p:nvPr/>
        </p:nvSpPr>
        <p:spPr>
          <a:xfrm>
            <a:off x="799452" y="1068196"/>
            <a:ext cx="3820795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1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700" spc="1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XMLHttpRequest</a:t>
            </a:r>
            <a:r>
              <a:rPr sz="1700" spc="1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700" spc="1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C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9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9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700" spc="12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700" dirty="0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047041" y="3706380"/>
            <a:ext cx="3365728" cy="212217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29" name="textbox 29"/>
          <p:cNvSpPr/>
          <p:nvPr/>
        </p:nvSpPr>
        <p:spPr>
          <a:xfrm>
            <a:off x="926460" y="2141524"/>
            <a:ext cx="2099945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-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主要的</a:t>
            </a:r>
            <a:r>
              <a:rPr sz="1500" spc="-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-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4</a:t>
            </a:r>
            <a:r>
              <a:rPr sz="1500" spc="-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-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个实现步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骤：</a:t>
            </a:r>
            <a:endParaRPr lang="en-US" altLang="en-US" sz="1500" dirty="0"/>
          </a:p>
        </p:txBody>
      </p:sp>
      <p:sp>
        <p:nvSpPr>
          <p:cNvPr id="31" name="textbox 31"/>
          <p:cNvSpPr/>
          <p:nvPr/>
        </p:nvSpPr>
        <p:spPr>
          <a:xfrm>
            <a:off x="8453608" y="5052567"/>
            <a:ext cx="425450" cy="255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8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</a:t>
            </a:r>
            <a:r>
              <a:rPr sz="1500" spc="6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求</a:t>
            </a:r>
            <a:endParaRPr lang="en-US" altLang="en-US" sz="1500" dirty="0"/>
          </a:p>
        </p:txBody>
      </p:sp>
      <p:sp>
        <p:nvSpPr>
          <p:cNvPr id="32" name="textbox 32"/>
          <p:cNvSpPr/>
          <p:nvPr/>
        </p:nvSpPr>
        <p:spPr>
          <a:xfrm>
            <a:off x="8446737" y="3488523"/>
            <a:ext cx="413384" cy="2565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20"/>
              </a:lnSpc>
            </a:pPr>
            <a:r>
              <a:rPr sz="1500" spc="3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响</a:t>
            </a:r>
            <a:r>
              <a:rPr sz="1500" spc="2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应</a:t>
            </a:r>
            <a:endParaRPr lang="en-US" altLang="en-US" sz="1500" dirty="0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33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5152" y="2223515"/>
            <a:ext cx="7840980" cy="32385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35152" y="5649834"/>
            <a:ext cx="6946900" cy="927100"/>
          </a:xfrm>
          <a:prstGeom prst="rect">
            <a:avLst/>
          </a:prstGeom>
        </p:spPr>
      </p:pic>
      <p:sp>
        <p:nvSpPr>
          <p:cNvPr id="45" name="textbox 45"/>
          <p:cNvSpPr/>
          <p:nvPr/>
        </p:nvSpPr>
        <p:spPr>
          <a:xfrm>
            <a:off x="799143" y="1808390"/>
            <a:ext cx="6671944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可以在请求的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URL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地址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后面通过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?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的形式携带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查询参数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。示例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代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码如下：</a:t>
            </a:r>
            <a:endParaRPr lang="en-US" altLang="en-US" sz="1500" dirty="0"/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46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48"/>
          <p:cNvSpPr/>
          <p:nvPr/>
        </p:nvSpPr>
        <p:spPr>
          <a:xfrm>
            <a:off x="802195" y="1068197"/>
            <a:ext cx="3118485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1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GET</a:t>
            </a:r>
            <a:r>
              <a:rPr sz="17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1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请求时</a:t>
            </a:r>
            <a:r>
              <a:rPr sz="1700" spc="110" dirty="0">
                <a:ln w="6540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携带查询参</a:t>
            </a:r>
            <a:r>
              <a:rPr sz="1700" spc="80" dirty="0">
                <a:ln w="6540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endParaRPr lang="en-US" altLang="en-US" sz="17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52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3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6863" y="3031235"/>
            <a:ext cx="7840980" cy="2964179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961755" y="3518535"/>
            <a:ext cx="2898140" cy="1989455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795902" y="2222410"/>
            <a:ext cx="7880350" cy="666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3335" algn="l" rtl="0" eaLnBrk="0">
              <a:lnSpc>
                <a:spcPct val="98000"/>
              </a:lnSpc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xhr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open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之后，调用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xhr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setRequestHeader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函数，指定</a:t>
            </a:r>
            <a:r>
              <a:rPr sz="1500" spc="14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请求体的数据</a:t>
            </a:r>
            <a:r>
              <a:rPr sz="1500" spc="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格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式</a:t>
            </a:r>
            <a:endParaRPr lang="en-US" altLang="en-US" sz="1500" dirty="0"/>
          </a:p>
          <a:p>
            <a:pPr algn="l" rtl="0" eaLnBrk="0">
              <a:lnSpc>
                <a:spcPct val="104000"/>
              </a:lnSpc>
            </a:pPr>
            <a:endParaRPr lang="en-US" altLang="en-US" sz="1200" dirty="0"/>
          </a:p>
          <a:p>
            <a:pPr marL="12700" algn="l" rtl="0" eaLnBrk="0">
              <a:lnSpc>
                <a:spcPct val="99000"/>
              </a:lnSpc>
              <a:spcBef>
                <a:spcPts val="5"/>
              </a:spcBef>
            </a:pP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在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xhr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.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send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()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中，指定要提交的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请求体</a:t>
            </a:r>
            <a:r>
              <a:rPr sz="1500" spc="11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500" dirty="0"/>
          </a:p>
        </p:txBody>
      </p:sp>
      <p:sp>
        <p:nvSpPr>
          <p:cNvPr id="57" name="textbox 57"/>
          <p:cNvSpPr/>
          <p:nvPr/>
        </p:nvSpPr>
        <p:spPr>
          <a:xfrm>
            <a:off x="799452" y="1068197"/>
            <a:ext cx="6005195" cy="2781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1700" spc="16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使用</a:t>
            </a:r>
            <a:r>
              <a:rPr sz="1700" spc="1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XMLHttpRequest</a:t>
            </a:r>
            <a:r>
              <a:rPr sz="1700" spc="1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6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发起</a:t>
            </a:r>
            <a:r>
              <a:rPr sz="1700" spc="1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40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POST</a:t>
            </a:r>
            <a:r>
              <a:rPr sz="1700" spc="1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6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请求，并携带</a:t>
            </a:r>
            <a:r>
              <a:rPr sz="1700" spc="160" dirty="0">
                <a:ln w="6540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请求体数</a:t>
            </a:r>
            <a:r>
              <a:rPr sz="1700" spc="0" dirty="0">
                <a:ln w="6540" cap="flat" cmpd="sng">
                  <a:solidFill>
                    <a:srgbClr val="B60206">
                      <a:alpha val="100000"/>
                    </a:srgbClr>
                  </a:solidFill>
                  <a:prstDash val="solid"/>
                  <a:bevel/>
                </a:ln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</p:txBody>
      </p:sp>
      <p:sp>
        <p:nvSpPr>
          <p:cNvPr id="58" name="textbox 58"/>
          <p:cNvSpPr/>
          <p:nvPr/>
        </p:nvSpPr>
        <p:spPr>
          <a:xfrm>
            <a:off x="810284" y="1808390"/>
            <a:ext cx="4831715" cy="2546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当需要携带</a:t>
            </a:r>
            <a:r>
              <a:rPr sz="1500" spc="5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请求体数据</a:t>
            </a:r>
            <a:r>
              <a:rPr sz="1500" spc="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时，需要进行额外的两步</a:t>
            </a:r>
            <a:r>
              <a:rPr sz="1500" spc="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操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作：</a:t>
            </a:r>
            <a:endParaRPr lang="en-US" altLang="en-US" sz="1500" dirty="0"/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59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0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2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64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5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4736298" y="2454687"/>
            <a:ext cx="3892550" cy="9118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85"/>
              </a:lnSpc>
            </a:pP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6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16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了解</a:t>
            </a:r>
            <a:r>
              <a:rPr sz="1700" spc="16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XMLHttpRequest</a:t>
            </a:r>
            <a:r>
              <a:rPr sz="1700" spc="16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6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的基本用</a:t>
            </a:r>
            <a:r>
              <a:rPr sz="1700" spc="13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法</a:t>
            </a:r>
            <a:endParaRPr lang="en-US" altLang="en-US" sz="1700" dirty="0"/>
          </a:p>
          <a:p>
            <a:pPr algn="l" rtl="0" eaLnBrk="0">
              <a:lnSpc>
                <a:spcPct val="171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400" dirty="0"/>
          </a:p>
          <a:p>
            <a:pPr marL="12700" algn="l" rtl="0" eaLnBrk="0">
              <a:lnSpc>
                <a:spcPts val="2230"/>
              </a:lnSpc>
              <a:spcBef>
                <a:spcPts val="0"/>
              </a:spcBef>
            </a:pPr>
            <a:r>
              <a:rPr sz="1700" spc="0" dirty="0">
                <a:solidFill>
                  <a:srgbClr val="C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u</a:t>
            </a:r>
            <a:r>
              <a:rPr sz="1700" spc="100" dirty="0">
                <a:solidFill>
                  <a:srgbClr val="C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1700" spc="10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数据交换格</a:t>
            </a:r>
            <a:r>
              <a:rPr sz="1700" spc="7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式</a:t>
            </a:r>
            <a:endParaRPr lang="en-US" altLang="en-US" sz="1700" dirty="0"/>
          </a:p>
        </p:txBody>
      </p:sp>
      <p:sp>
        <p:nvSpPr>
          <p:cNvPr id="67" name="textbox 67"/>
          <p:cNvSpPr/>
          <p:nvPr/>
        </p:nvSpPr>
        <p:spPr>
          <a:xfrm>
            <a:off x="2183383" y="2338070"/>
            <a:ext cx="1677035" cy="1089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508000" algn="l" rtl="0" eaLnBrk="0">
              <a:lnSpc>
                <a:spcPct val="93000"/>
              </a:lnSpc>
              <a:tabLst>
                <a:tab pos="716915" algn="l"/>
              </a:tabLst>
            </a:pPr>
            <a:r>
              <a:rPr sz="4100" spc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	</a:t>
            </a:r>
            <a:r>
              <a:rPr sz="4100" spc="-38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目</a:t>
            </a:r>
            <a:r>
              <a:rPr sz="4100" spc="-370" dirty="0">
                <a:ln w="15252" cap="flat" cmpd="sng">
                  <a:solidFill>
                    <a:srgbClr val="00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录</a:t>
            </a:r>
            <a:endParaRPr lang="en-US" altLang="en-US" sz="4100" dirty="0"/>
          </a:p>
          <a:p>
            <a:pPr marL="83820" algn="l" rtl="0" eaLnBrk="0">
              <a:lnSpc>
                <a:spcPts val="3780"/>
              </a:lnSpc>
            </a:pPr>
            <a:r>
              <a:rPr sz="2700" spc="4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Content</a:t>
            </a:r>
            <a:r>
              <a:rPr sz="2700" spc="0" dirty="0">
                <a:solidFill>
                  <a:srgbClr val="D9D9D9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s</a:t>
            </a:r>
            <a:endParaRPr lang="en-US" altLang="en-US" sz="2700" dirty="0"/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2196083" y="2410967"/>
            <a:ext cx="495300" cy="464820"/>
            <a:chOff x="0" y="0"/>
            <a:chExt cx="495300" cy="464820"/>
          </a:xfrm>
        </p:grpSpPr>
        <p:sp>
          <p:nvSpPr>
            <p:cNvPr id="68" name="path"/>
            <p:cNvSpPr/>
            <p:nvPr/>
          </p:nvSpPr>
          <p:spPr>
            <a:xfrm>
              <a:off x="118872" y="0"/>
              <a:ext cx="376427" cy="437388"/>
            </a:xfrm>
            <a:custGeom>
              <a:avLst/>
              <a:gdLst/>
              <a:ahLst/>
              <a:cxnLst/>
              <a:rect l="0" t="0" r="0" b="0"/>
              <a:pathLst>
                <a:path w="592" h="688">
                  <a:moveTo>
                    <a:pt x="295" y="0"/>
                  </a:moveTo>
                  <a:lnTo>
                    <a:pt x="592" y="148"/>
                  </a:lnTo>
                  <a:lnTo>
                    <a:pt x="592" y="540"/>
                  </a:lnTo>
                  <a:lnTo>
                    <a:pt x="295" y="688"/>
                  </a:lnTo>
                  <a:lnTo>
                    <a:pt x="0" y="540"/>
                  </a:lnTo>
                  <a:lnTo>
                    <a:pt x="0" y="148"/>
                  </a:lnTo>
                  <a:lnTo>
                    <a:pt x="295" y="0"/>
                  </a:lnTo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9" name="path"/>
            <p:cNvSpPr/>
            <p:nvPr/>
          </p:nvSpPr>
          <p:spPr>
            <a:xfrm>
              <a:off x="0" y="217932"/>
              <a:ext cx="211836" cy="246888"/>
            </a:xfrm>
            <a:custGeom>
              <a:avLst/>
              <a:gdLst/>
              <a:ahLst/>
              <a:cxnLst/>
              <a:rect l="0" t="0" r="0" b="0"/>
              <a:pathLst>
                <a:path w="333" h="388">
                  <a:moveTo>
                    <a:pt x="168" y="0"/>
                  </a:moveTo>
                  <a:lnTo>
                    <a:pt x="333" y="84"/>
                  </a:lnTo>
                  <a:lnTo>
                    <a:pt x="333" y="304"/>
                  </a:lnTo>
                  <a:lnTo>
                    <a:pt x="168" y="388"/>
                  </a:lnTo>
                  <a:lnTo>
                    <a:pt x="0" y="304"/>
                  </a:lnTo>
                  <a:lnTo>
                    <a:pt x="0" y="84"/>
                  </a:lnTo>
                  <a:lnTo>
                    <a:pt x="168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group 3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70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1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72" name="picture 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02772" y="2336710"/>
            <a:ext cx="9525" cy="10622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704142" y="4735080"/>
            <a:ext cx="2647696" cy="212217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704142" y="3214001"/>
            <a:ext cx="2647696" cy="212216"/>
          </a:xfrm>
          <a:prstGeom prst="rect">
            <a:avLst/>
          </a:prstGeom>
        </p:spPr>
      </p:pic>
      <p:pic>
        <p:nvPicPr>
          <p:cNvPr id="75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234859" y="2584386"/>
            <a:ext cx="2240318" cy="3180473"/>
          </a:xfrm>
          <a:prstGeom prst="rect">
            <a:avLst/>
          </a:prstGeom>
        </p:spPr>
      </p:pic>
      <p:sp>
        <p:nvSpPr>
          <p:cNvPr id="76" name="rect"/>
          <p:cNvSpPr/>
          <p:nvPr/>
        </p:nvSpPr>
        <p:spPr>
          <a:xfrm>
            <a:off x="3580802" y="2584386"/>
            <a:ext cx="2240318" cy="3180473"/>
          </a:xfrm>
          <a:prstGeom prst="rect">
            <a:avLst/>
          </a:prstGeom>
          <a:solidFill>
            <a:srgbClr val="4EADC5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7" name="textbox 77"/>
          <p:cNvSpPr/>
          <p:nvPr/>
        </p:nvSpPr>
        <p:spPr>
          <a:xfrm>
            <a:off x="5921223" y="4024159"/>
            <a:ext cx="3789045" cy="7010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algn="r" rtl="0" eaLnBrk="0">
              <a:lnSpc>
                <a:spcPct val="100000"/>
              </a:lnSpc>
            </a:pPr>
            <a:r>
              <a:rPr sz="1700" spc="8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服务</a:t>
            </a:r>
            <a:r>
              <a:rPr sz="170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器</a:t>
            </a:r>
            <a:endParaRPr lang="en-US" altLang="en-US" sz="17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algn="l" rtl="0" eaLnBrk="0">
              <a:lnSpc>
                <a:spcPct val="138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sz="1100" spc="10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以</a:t>
            </a:r>
            <a:r>
              <a:rPr sz="1100" spc="10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1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100" spc="10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100" spc="10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格式把数据响应给客户</a:t>
            </a:r>
            <a:r>
              <a:rPr sz="1100" spc="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端</a:t>
            </a:r>
            <a:endParaRPr lang="en-US" altLang="en-US" sz="1100" dirty="0"/>
          </a:p>
        </p:txBody>
      </p:sp>
      <p:sp>
        <p:nvSpPr>
          <p:cNvPr id="78" name="textbox 78"/>
          <p:cNvSpPr/>
          <p:nvPr/>
        </p:nvSpPr>
        <p:spPr>
          <a:xfrm>
            <a:off x="795902" y="2636430"/>
            <a:ext cx="1798320" cy="1080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5240" algn="l" rtl="0" eaLnBrk="0">
              <a:lnSpc>
                <a:spcPct val="100000"/>
              </a:lnSpc>
            </a:pPr>
            <a:r>
              <a:rPr sz="1500" spc="-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两种数据交换格式</a:t>
            </a:r>
            <a:endParaRPr lang="en-US" altLang="en-US" sz="1500" dirty="0"/>
          </a:p>
          <a:p>
            <a:pPr marL="13335" algn="l" rtl="0" eaLnBrk="0">
              <a:lnSpc>
                <a:spcPct val="99000"/>
              </a:lnSpc>
              <a:spcBef>
                <a:spcPts val="1460"/>
              </a:spcBef>
            </a:pP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XML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1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(很少用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500" dirty="0"/>
          </a:p>
          <a:p>
            <a:pPr algn="l" rtl="0" eaLnBrk="0">
              <a:lnSpc>
                <a:spcPct val="102000"/>
              </a:lnSpc>
            </a:pPr>
            <a:endParaRPr lang="en-US" altLang="en-US" sz="12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</a:t>
            </a:r>
            <a:r>
              <a:rPr sz="1500" spc="12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主流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endParaRPr lang="en-US" altLang="en-US" sz="1500" dirty="0"/>
          </a:p>
        </p:txBody>
      </p:sp>
      <p:sp>
        <p:nvSpPr>
          <p:cNvPr id="79" name="textbox 79"/>
          <p:cNvSpPr/>
          <p:nvPr/>
        </p:nvSpPr>
        <p:spPr>
          <a:xfrm>
            <a:off x="799143" y="1808390"/>
            <a:ext cx="5469890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数据交换格式，就是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服务器端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与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客户端</a:t>
            </a:r>
            <a:r>
              <a:rPr sz="1500" spc="6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之间</a:t>
            </a:r>
            <a:r>
              <a:rPr sz="1500" spc="6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数据传输的格式</a:t>
            </a:r>
            <a:r>
              <a:rPr sz="1500" spc="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80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1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textbox 83"/>
          <p:cNvSpPr/>
          <p:nvPr/>
        </p:nvSpPr>
        <p:spPr>
          <a:xfrm>
            <a:off x="798537" y="1068197"/>
            <a:ext cx="2084070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11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什么是数据交换格</a:t>
            </a:r>
            <a:r>
              <a:rPr sz="1700" spc="20" dirty="0">
                <a:ln w="6540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式</a:t>
            </a:r>
            <a:endParaRPr lang="en-US" altLang="en-US" sz="1700" dirty="0"/>
          </a:p>
        </p:txBody>
      </p:sp>
      <p:pic>
        <p:nvPicPr>
          <p:cNvPr id="84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634471" y="283464"/>
            <a:ext cx="1225295" cy="358140"/>
          </a:xfrm>
          <a:prstGeom prst="rect">
            <a:avLst/>
          </a:prstGeom>
        </p:spPr>
      </p:pic>
      <p:sp>
        <p:nvSpPr>
          <p:cNvPr id="85" name="textbox 85"/>
          <p:cNvSpPr/>
          <p:nvPr/>
        </p:nvSpPr>
        <p:spPr>
          <a:xfrm>
            <a:off x="5895454" y="3010954"/>
            <a:ext cx="2288539" cy="193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100" spc="10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以</a:t>
            </a:r>
            <a:r>
              <a:rPr sz="1100" spc="10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100" spc="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100" spc="10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100" spc="10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格式把数据提交给服务</a:t>
            </a:r>
            <a:r>
              <a:rPr sz="1100" spc="10" dirty="0">
                <a:solidFill>
                  <a:srgbClr val="595959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器</a:t>
            </a:r>
            <a:endParaRPr lang="en-US" altLang="en-US" sz="1100" dirty="0"/>
          </a:p>
        </p:txBody>
      </p:sp>
      <p:sp>
        <p:nvSpPr>
          <p:cNvPr id="86" name="textbox 86"/>
          <p:cNvSpPr/>
          <p:nvPr/>
        </p:nvSpPr>
        <p:spPr>
          <a:xfrm>
            <a:off x="4352772" y="4024159"/>
            <a:ext cx="703580" cy="285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8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客户</a:t>
            </a:r>
            <a:r>
              <a:rPr sz="1700" spc="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端</a:t>
            </a:r>
            <a:endParaRPr lang="en-US" altLang="en-US" sz="1700" dirty="0"/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88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9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07719" y="2801111"/>
            <a:ext cx="7840980" cy="2400300"/>
          </a:xfrm>
          <a:prstGeom prst="rect">
            <a:avLst/>
          </a:prstGeom>
        </p:spPr>
      </p:pic>
      <p:sp>
        <p:nvSpPr>
          <p:cNvPr id="91" name="textbox 91"/>
          <p:cNvSpPr/>
          <p:nvPr/>
        </p:nvSpPr>
        <p:spPr>
          <a:xfrm>
            <a:off x="796712" y="1909990"/>
            <a:ext cx="10380980" cy="715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13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(全称：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ava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S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cript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O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bject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C00000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N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otation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)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是一种数据交换格式，它本质上是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用字符串的方式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来表示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</a:t>
            </a:r>
            <a:r>
              <a:rPr sz="1500" spc="13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或</a:t>
            </a:r>
            <a:r>
              <a:rPr sz="1500" spc="13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500" spc="9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组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类</a:t>
            </a:r>
            <a:endParaRPr lang="en-US" altLang="en-US" sz="1500" dirty="0"/>
          </a:p>
          <a:p>
            <a:pPr marL="19685" algn="l" rtl="0" eaLnBrk="0">
              <a:lnSpc>
                <a:spcPts val="3840"/>
              </a:lnSpc>
            </a:pP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型的数据。例如</a:t>
            </a:r>
            <a:r>
              <a:rPr sz="1500" spc="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92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3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95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798537" y="1068196"/>
            <a:ext cx="1282700" cy="282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700" spc="14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什么是</a:t>
            </a:r>
            <a:r>
              <a:rPr sz="1700" spc="12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endParaRPr lang="en-US" altLang="en-US" sz="1700" dirty="0"/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98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9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100"/>
          <p:cNvSpPr/>
          <p:nvPr/>
        </p:nvSpPr>
        <p:spPr>
          <a:xfrm>
            <a:off x="795902" y="1068196"/>
            <a:ext cx="6082665" cy="26485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4605" algn="l" rtl="0" eaLnBrk="0">
              <a:lnSpc>
                <a:spcPct val="99000"/>
              </a:lnSpc>
            </a:pPr>
            <a:r>
              <a:rPr sz="1700" spc="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700" spc="15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700" spc="15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700" spc="140" dirty="0">
                <a:ln w="6537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endParaRPr lang="en-US" altLang="en-US" sz="17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algn="l" rtl="0" eaLnBrk="0">
              <a:lnSpc>
                <a:spcPct val="140000"/>
              </a:lnSpc>
            </a:pPr>
            <a:endParaRPr lang="en-US" altLang="en-US" sz="1000" dirty="0"/>
          </a:p>
          <a:p>
            <a:pPr marL="15875" algn="l" rtl="0" eaLnBrk="0">
              <a:lnSpc>
                <a:spcPct val="99000"/>
              </a:lnSpc>
              <a:spcBef>
                <a:spcPts val="455"/>
              </a:spcBef>
            </a:pP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用字符串的方式来表示的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或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数组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类型的数据，叫做</a:t>
            </a:r>
            <a:r>
              <a:rPr sz="1500" spc="7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7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</a:t>
            </a:r>
            <a:r>
              <a:rPr sz="1500" spc="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据</a:t>
            </a: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。</a:t>
            </a:r>
            <a:endParaRPr lang="en-US" altLang="en-US" sz="15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marL="13335" algn="l" rtl="0" eaLnBrk="0">
              <a:lnSpc>
                <a:spcPct val="99000"/>
              </a:lnSpc>
              <a:spcBef>
                <a:spcPts val="455"/>
              </a:spcBef>
            </a:pPr>
            <a:r>
              <a:rPr sz="1500" spc="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JSON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数据的</a:t>
            </a:r>
            <a:r>
              <a:rPr sz="1500" spc="100" dirty="0">
                <a:solidFill>
                  <a:srgbClr val="B6020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格式</a:t>
            </a:r>
            <a:r>
              <a:rPr sz="1500" spc="10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有两种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：</a:t>
            </a:r>
            <a:endParaRPr lang="en-US" altLang="en-US" sz="1500" dirty="0"/>
          </a:p>
          <a:p>
            <a:pPr marL="13335" algn="l" rtl="0" eaLnBrk="0">
              <a:lnSpc>
                <a:spcPct val="99000"/>
              </a:lnSpc>
              <a:spcBef>
                <a:spcPts val="1470"/>
              </a:spcBef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①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对象格</a:t>
            </a:r>
            <a:r>
              <a:rPr sz="1500" spc="8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式</a:t>
            </a:r>
            <a:endParaRPr lang="en-US" altLang="en-US" sz="1500" dirty="0"/>
          </a:p>
          <a:p>
            <a:pPr algn="l" rtl="0" eaLnBrk="0">
              <a:lnSpc>
                <a:spcPct val="102000"/>
              </a:lnSpc>
            </a:pPr>
            <a:endParaRPr lang="en-US" altLang="en-US" sz="12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②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 </a:t>
            </a:r>
            <a:r>
              <a:rPr sz="1500" spc="14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数组格</a:t>
            </a:r>
            <a:r>
              <a:rPr sz="1500" spc="90" dirty="0">
                <a:solidFill>
                  <a:srgbClr val="262626">
                    <a:alpha val="100000"/>
                  </a:srgbClr>
                </a:solidFill>
                <a:latin typeface="宋体"/>
                <a:ea typeface="宋体"/>
                <a:cs typeface="宋体"/>
              </a:rPr>
              <a:t>式</a:t>
            </a:r>
            <a:endParaRPr lang="en-US" altLang="en-US" sz="1500" dirty="0"/>
          </a:p>
        </p:txBody>
      </p:sp>
      <p:grpSp>
        <p:nvGrpSpPr>
          <p:cNvPr id="40" name="group 40"/>
          <p:cNvGrpSpPr/>
          <p:nvPr/>
        </p:nvGrpSpPr>
        <p:grpSpPr>
          <a:xfrm rot="21600000">
            <a:off x="0" y="6786371"/>
            <a:ext cx="12192000" cy="71628"/>
            <a:chOff x="0" y="0"/>
            <a:chExt cx="12192000" cy="71628"/>
          </a:xfrm>
        </p:grpSpPr>
        <p:sp>
          <p:nvSpPr>
            <p:cNvPr id="101" name="path"/>
            <p:cNvSpPr/>
            <p:nvPr/>
          </p:nvSpPr>
          <p:spPr>
            <a:xfrm>
              <a:off x="10890504" y="0"/>
              <a:ext cx="1301495" cy="71628"/>
            </a:xfrm>
            <a:custGeom>
              <a:avLst/>
              <a:gdLst/>
              <a:ahLst/>
              <a:cxnLst/>
              <a:rect l="0" t="0" r="0" b="0"/>
              <a:pathLst>
                <a:path w="2049" h="112">
                  <a:moveTo>
                    <a:pt x="0" y="0"/>
                  </a:moveTo>
                  <a:lnTo>
                    <a:pt x="2049" y="0"/>
                  </a:lnTo>
                  <a:lnTo>
                    <a:pt x="2049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2" name="path"/>
            <p:cNvSpPr/>
            <p:nvPr/>
          </p:nvSpPr>
          <p:spPr>
            <a:xfrm>
              <a:off x="0" y="0"/>
              <a:ext cx="10818876" cy="71628"/>
            </a:xfrm>
            <a:custGeom>
              <a:avLst/>
              <a:gdLst/>
              <a:ahLst/>
              <a:cxnLst/>
              <a:rect l="0" t="0" r="0" b="0"/>
              <a:pathLst>
                <a:path w="17037" h="112">
                  <a:moveTo>
                    <a:pt x="0" y="0"/>
                  </a:moveTo>
                  <a:lnTo>
                    <a:pt x="17037" y="0"/>
                  </a:lnTo>
                  <a:lnTo>
                    <a:pt x="17037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04" name="picture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634471" y="283464"/>
            <a:ext cx="1225295" cy="358139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 rot="21600000">
            <a:off x="0" y="420623"/>
            <a:ext cx="224028" cy="220979"/>
            <a:chOff x="0" y="0"/>
            <a:chExt cx="224028" cy="220979"/>
          </a:xfrm>
        </p:grpSpPr>
        <p:sp>
          <p:nvSpPr>
            <p:cNvPr id="106" name="path"/>
            <p:cNvSpPr/>
            <p:nvPr/>
          </p:nvSpPr>
          <p:spPr>
            <a:xfrm>
              <a:off x="0" y="0"/>
              <a:ext cx="224028" cy="220979"/>
            </a:xfrm>
            <a:custGeom>
              <a:avLst/>
              <a:gdLst/>
              <a:ahLst/>
              <a:cxnLst/>
              <a:rect l="0" t="0" r="0" b="0"/>
              <a:pathLst>
                <a:path w="352" h="347">
                  <a:moveTo>
                    <a:pt x="0" y="0"/>
                  </a:moveTo>
                  <a:lnTo>
                    <a:pt x="352" y="0"/>
                  </a:lnTo>
                  <a:lnTo>
                    <a:pt x="352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7" name="path"/>
            <p:cNvSpPr/>
            <p:nvPr/>
          </p:nvSpPr>
          <p:spPr>
            <a:xfrm>
              <a:off x="143255" y="0"/>
              <a:ext cx="80771" cy="220979"/>
            </a:xfrm>
            <a:custGeom>
              <a:avLst/>
              <a:gdLst/>
              <a:ahLst/>
              <a:cxnLst/>
              <a:rect l="0" t="0" r="0" b="0"/>
              <a:pathLst>
                <a:path w="127" h="347">
                  <a:moveTo>
                    <a:pt x="0" y="0"/>
                  </a:moveTo>
                  <a:lnTo>
                    <a:pt x="127" y="0"/>
                  </a:lnTo>
                  <a:lnTo>
                    <a:pt x="127" y="347"/>
                  </a:lnTo>
                  <a:lnTo>
                    <a:pt x="0" y="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2B26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WPS 演示</Application>
  <PresentationFormat/>
  <Paragraphs>191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宋体</vt:lpstr>
      <vt:lpstr>汉仪书宋二KW</vt:lpstr>
      <vt:lpstr>Verdana</vt:lpstr>
      <vt:lpstr>Wingdings</vt:lpstr>
      <vt:lpstr>SimHei</vt:lpstr>
      <vt:lpstr>汉仪中黑KW</vt:lpstr>
      <vt:lpstr>Calibri</vt:lpstr>
      <vt:lpstr>Helvetica Neue</vt:lpstr>
      <vt:lpstr>微软雅黑</vt:lpstr>
      <vt:lpstr>汉仪旗黑</vt:lpstr>
      <vt:lpstr>宋体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去大西洋攻城</cp:lastModifiedBy>
  <cp:revision>19</cp:revision>
  <dcterms:created xsi:type="dcterms:W3CDTF">2023-02-02T10:07:23Z</dcterms:created>
  <dcterms:modified xsi:type="dcterms:W3CDTF">2023-02-02T10:07:23Z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2023-01-26T21:03:59Z</vt:filetime>
  </property>
  <property fmtid="{D5CDD505-2E9C-101B-9397-08002B2CF9AE}" pid="4" name="UsrData">
    <vt:lpwstr>63d27a364e2c4816acd4d64f</vt:lpwstr>
  </property>
  <property fmtid="{D5CDD505-2E9C-101B-9397-08002B2CF9AE}" pid="5" name="ICV">
    <vt:lpwstr>208A9C0200D48D1E7E89DB635C613D2D</vt:lpwstr>
  </property>
  <property fmtid="{D5CDD505-2E9C-101B-9397-08002B2CF9AE}" pid="6" name="KSOProductBuildVer">
    <vt:lpwstr>2052-5.1.1.7676</vt:lpwstr>
  </property>
</Properties>
</file>