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0" r:id="rId24"/>
    <p:sldId id="294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5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5.pn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5.png"/><Relationship Id="rId2" Type="http://schemas.openxmlformats.org/officeDocument/2006/relationships/hyperlink" Target="http://www.liulongbin.top:3009/api/getbooks?id=1&amp;bookname=love" TargetMode="External"/><Relationship Id="rId1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5.pn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5.pn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hyperlink" Target="http://www.baidu.com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/>
          <p:nvPr/>
        </p:nvSpPr>
        <p:spPr>
          <a:xfrm>
            <a:off x="2183383" y="2338071"/>
            <a:ext cx="1677035" cy="1089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508000" algn="l" rtl="0" eaLnBrk="0">
              <a:lnSpc>
                <a:spcPct val="93000"/>
              </a:lnSpc>
              <a:tabLst>
                <a:tab pos="716915" algn="l"/>
              </a:tabLst>
            </a:pPr>
            <a:r>
              <a:rPr sz="4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4100" spc="-38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目</a:t>
            </a:r>
            <a:r>
              <a:rPr sz="4100" spc="-37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录</a:t>
            </a:r>
            <a:endParaRPr lang="en-US" altLang="en-US" sz="4100" dirty="0"/>
          </a:p>
          <a:p>
            <a:pPr marL="83820" algn="l" rtl="0" eaLnBrk="0">
              <a:lnSpc>
                <a:spcPts val="3780"/>
              </a:lnSpc>
            </a:pPr>
            <a:r>
              <a:rPr sz="2700" spc="4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Content</a:t>
            </a:r>
            <a:r>
              <a:rPr sz="27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s</a:t>
            </a:r>
            <a:endParaRPr lang="en-US" altLang="en-US" sz="2700" dirty="0"/>
          </a:p>
        </p:txBody>
      </p:sp>
      <p:grpSp>
        <p:nvGrpSpPr>
          <p:cNvPr id="4" name="group 2"/>
          <p:cNvGrpSpPr/>
          <p:nvPr/>
        </p:nvGrpSpPr>
        <p:grpSpPr>
          <a:xfrm rot="21600000">
            <a:off x="2196083" y="2410967"/>
            <a:ext cx="495300" cy="464820"/>
            <a:chOff x="0" y="0"/>
            <a:chExt cx="495300" cy="464820"/>
          </a:xfrm>
        </p:grpSpPr>
        <p:sp>
          <p:nvSpPr>
            <p:cNvPr id="5" name="path"/>
            <p:cNvSpPr/>
            <p:nvPr/>
          </p:nvSpPr>
          <p:spPr>
            <a:xfrm>
              <a:off x="118872" y="0"/>
              <a:ext cx="376427" cy="437388"/>
            </a:xfrm>
            <a:custGeom>
              <a:avLst/>
              <a:gdLst/>
              <a:ahLst/>
              <a:cxnLst/>
              <a:rect l="0" t="0" r="0" b="0"/>
              <a:pathLst>
                <a:path w="592" h="688">
                  <a:moveTo>
                    <a:pt x="295" y="0"/>
                  </a:moveTo>
                  <a:lnTo>
                    <a:pt x="592" y="148"/>
                  </a:lnTo>
                  <a:lnTo>
                    <a:pt x="592" y="540"/>
                  </a:lnTo>
                  <a:lnTo>
                    <a:pt x="295" y="688"/>
                  </a:lnTo>
                  <a:lnTo>
                    <a:pt x="0" y="540"/>
                  </a:lnTo>
                  <a:lnTo>
                    <a:pt x="0" y="148"/>
                  </a:lnTo>
                  <a:lnTo>
                    <a:pt x="295" y="0"/>
                  </a:lnTo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" name="path"/>
            <p:cNvSpPr/>
            <p:nvPr/>
          </p:nvSpPr>
          <p:spPr>
            <a:xfrm>
              <a:off x="0" y="217932"/>
              <a:ext cx="211836" cy="246888"/>
            </a:xfrm>
            <a:custGeom>
              <a:avLst/>
              <a:gdLst/>
              <a:ahLst/>
              <a:cxnLst/>
              <a:rect l="0" t="0" r="0" b="0"/>
              <a:pathLst>
                <a:path w="333" h="388">
                  <a:moveTo>
                    <a:pt x="168" y="0"/>
                  </a:moveTo>
                  <a:lnTo>
                    <a:pt x="333" y="84"/>
                  </a:lnTo>
                  <a:lnTo>
                    <a:pt x="333" y="304"/>
                  </a:lnTo>
                  <a:lnTo>
                    <a:pt x="168" y="388"/>
                  </a:lnTo>
                  <a:lnTo>
                    <a:pt x="0" y="304"/>
                  </a:lnTo>
                  <a:lnTo>
                    <a:pt x="0" y="84"/>
                  </a:lnTo>
                  <a:lnTo>
                    <a:pt x="168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8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rect"/>
          <p:cNvSpPr/>
          <p:nvPr/>
        </p:nvSpPr>
        <p:spPr>
          <a:xfrm>
            <a:off x="4402772" y="2336710"/>
            <a:ext cx="9525" cy="1062266"/>
          </a:xfrm>
          <a:prstGeom prst="rect">
            <a:avLst/>
          </a:prstGeom>
          <a:solidFill>
            <a:srgbClr val="D9D9D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9390" y="2144395"/>
            <a:ext cx="10591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服务器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axios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postman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0184" y="2215895"/>
            <a:ext cx="7525511" cy="1338072"/>
          </a:xfrm>
          <a:prstGeom prst="rect">
            <a:avLst/>
          </a:prstGeom>
        </p:spPr>
      </p:pic>
      <p:sp>
        <p:nvSpPr>
          <p:cNvPr id="149" name="textbox 149"/>
          <p:cNvSpPr/>
          <p:nvPr/>
        </p:nvSpPr>
        <p:spPr>
          <a:xfrm>
            <a:off x="797522" y="1808390"/>
            <a:ext cx="486155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概念：路径用来表示资源在服务器上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具体的存放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位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置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60" name="group 6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5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53" name="textbox 153"/>
          <p:cNvSpPr/>
          <p:nvPr/>
        </p:nvSpPr>
        <p:spPr>
          <a:xfrm>
            <a:off x="793280" y="1068196"/>
            <a:ext cx="2653029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路径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path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</p:txBody>
      </p:sp>
      <p:pic>
        <p:nvPicPr>
          <p:cNvPr id="154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62" name="group 6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56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7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6"/>
          <p:cNvSpPr/>
          <p:nvPr/>
        </p:nvSpPr>
        <p:spPr>
          <a:xfrm>
            <a:off x="5117298" y="2055317"/>
            <a:ext cx="2749550" cy="21183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30"/>
              </a:lnSpc>
            </a:pPr>
            <a:r>
              <a:rPr sz="17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</a:t>
            </a:r>
            <a:endParaRPr lang="en-US" altLang="en-US" sz="1700" dirty="0"/>
          </a:p>
          <a:p>
            <a:pPr algn="l" rtl="0" eaLnBrk="0">
              <a:lnSpc>
                <a:spcPct val="167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2185"/>
              </a:lnSpc>
              <a:spcBef>
                <a:spcPts val="515"/>
              </a:spcBef>
            </a:pPr>
            <a:r>
              <a:rPr sz="1700" spc="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2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</a:t>
            </a:r>
            <a:r>
              <a:rPr lang="en-US" sz="17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xios</a:t>
            </a:r>
            <a:endParaRPr lang="en-US" sz="1700" spc="0" dirty="0">
              <a:solidFill>
                <a:srgbClr val="AD2B26">
                  <a:alpha val="100000"/>
                </a:srgbClr>
              </a:solidFill>
              <a:latin typeface="宋体"/>
              <a:ea typeface="宋体"/>
              <a:cs typeface="宋体"/>
            </a:endParaRPr>
          </a:p>
          <a:p>
            <a:pPr marL="12700" algn="l" rtl="0" eaLnBrk="0">
              <a:lnSpc>
                <a:spcPts val="2185"/>
              </a:lnSpc>
              <a:spcBef>
                <a:spcPts val="515"/>
              </a:spcBef>
            </a:pPr>
            <a:endParaRPr sz="1700" spc="100" dirty="0">
              <a:solidFill>
                <a:srgbClr val="404040">
                  <a:alpha val="100000"/>
                </a:srgbClr>
              </a:solidFill>
              <a:latin typeface="Wingdings" panose="05000000000000000000"/>
              <a:ea typeface="Wingdings" panose="05000000000000000000"/>
              <a:cs typeface="Wingdings" panose="05000000000000000000"/>
            </a:endParaRPr>
          </a:p>
          <a:p>
            <a:pPr marL="12700" algn="l" rtl="0" eaLnBrk="0">
              <a:lnSpc>
                <a:spcPts val="2230"/>
              </a:lnSpc>
              <a:spcBef>
                <a:spcPts val="5"/>
              </a:spcBef>
            </a:pPr>
            <a:r>
              <a:rPr sz="17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  <a:sym typeface="+mn-ea"/>
              </a:rPr>
              <a:t>u</a:t>
            </a:r>
            <a:r>
              <a:rPr lang="en-US" sz="17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  <a:sym typeface="+mn-ea"/>
              </a:rPr>
              <a:t> </a:t>
            </a:r>
            <a:r>
              <a:rPr lang="en-US" altLang="en-US" sz="1700" dirty="0"/>
              <a:t>postman</a:t>
            </a:r>
            <a:endParaRPr lang="en-US" altLang="en-US" sz="1700" dirty="0"/>
          </a:p>
        </p:txBody>
      </p:sp>
      <p:sp>
        <p:nvSpPr>
          <p:cNvPr id="217" name="textbox 217"/>
          <p:cNvSpPr/>
          <p:nvPr/>
        </p:nvSpPr>
        <p:spPr>
          <a:xfrm>
            <a:off x="2183383" y="2338070"/>
            <a:ext cx="1677035" cy="1089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508000" algn="l" rtl="0" eaLnBrk="0">
              <a:lnSpc>
                <a:spcPct val="93000"/>
              </a:lnSpc>
              <a:tabLst>
                <a:tab pos="716915" algn="l"/>
              </a:tabLst>
            </a:pPr>
            <a:r>
              <a:rPr sz="4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4100" spc="-38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目</a:t>
            </a:r>
            <a:r>
              <a:rPr sz="4100" spc="-37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录</a:t>
            </a:r>
            <a:endParaRPr lang="en-US" altLang="en-US" sz="4100" dirty="0"/>
          </a:p>
          <a:p>
            <a:pPr marL="83820" algn="l" rtl="0" eaLnBrk="0">
              <a:lnSpc>
                <a:spcPts val="3780"/>
              </a:lnSpc>
            </a:pPr>
            <a:r>
              <a:rPr sz="2700" spc="4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Content</a:t>
            </a:r>
            <a:r>
              <a:rPr sz="27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s</a:t>
            </a:r>
            <a:endParaRPr lang="en-US" altLang="en-US" sz="2700" dirty="0"/>
          </a:p>
        </p:txBody>
      </p:sp>
      <p:grpSp>
        <p:nvGrpSpPr>
          <p:cNvPr id="84" name="group 84"/>
          <p:cNvGrpSpPr/>
          <p:nvPr/>
        </p:nvGrpSpPr>
        <p:grpSpPr>
          <a:xfrm rot="21600000">
            <a:off x="2196083" y="2410967"/>
            <a:ext cx="495300" cy="464820"/>
            <a:chOff x="0" y="0"/>
            <a:chExt cx="495300" cy="464820"/>
          </a:xfrm>
        </p:grpSpPr>
        <p:sp>
          <p:nvSpPr>
            <p:cNvPr id="218" name="path"/>
            <p:cNvSpPr/>
            <p:nvPr/>
          </p:nvSpPr>
          <p:spPr>
            <a:xfrm>
              <a:off x="118872" y="0"/>
              <a:ext cx="376427" cy="437388"/>
            </a:xfrm>
            <a:custGeom>
              <a:avLst/>
              <a:gdLst/>
              <a:ahLst/>
              <a:cxnLst/>
              <a:rect l="0" t="0" r="0" b="0"/>
              <a:pathLst>
                <a:path w="592" h="688">
                  <a:moveTo>
                    <a:pt x="295" y="0"/>
                  </a:moveTo>
                  <a:lnTo>
                    <a:pt x="592" y="148"/>
                  </a:lnTo>
                  <a:lnTo>
                    <a:pt x="592" y="540"/>
                  </a:lnTo>
                  <a:lnTo>
                    <a:pt x="295" y="688"/>
                  </a:lnTo>
                  <a:lnTo>
                    <a:pt x="0" y="540"/>
                  </a:lnTo>
                  <a:lnTo>
                    <a:pt x="0" y="148"/>
                  </a:lnTo>
                  <a:lnTo>
                    <a:pt x="295" y="0"/>
                  </a:lnTo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9" name="path"/>
            <p:cNvSpPr/>
            <p:nvPr/>
          </p:nvSpPr>
          <p:spPr>
            <a:xfrm>
              <a:off x="0" y="217932"/>
              <a:ext cx="211836" cy="246888"/>
            </a:xfrm>
            <a:custGeom>
              <a:avLst/>
              <a:gdLst/>
              <a:ahLst/>
              <a:cxnLst/>
              <a:rect l="0" t="0" r="0" b="0"/>
              <a:pathLst>
                <a:path w="333" h="388">
                  <a:moveTo>
                    <a:pt x="168" y="0"/>
                  </a:moveTo>
                  <a:lnTo>
                    <a:pt x="333" y="84"/>
                  </a:lnTo>
                  <a:lnTo>
                    <a:pt x="333" y="304"/>
                  </a:lnTo>
                  <a:lnTo>
                    <a:pt x="168" y="388"/>
                  </a:lnTo>
                  <a:lnTo>
                    <a:pt x="0" y="304"/>
                  </a:lnTo>
                  <a:lnTo>
                    <a:pt x="0" y="84"/>
                  </a:lnTo>
                  <a:lnTo>
                    <a:pt x="168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group 8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20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1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rect"/>
          <p:cNvSpPr/>
          <p:nvPr/>
        </p:nvSpPr>
        <p:spPr>
          <a:xfrm>
            <a:off x="4402772" y="2336710"/>
            <a:ext cx="9525" cy="1062266"/>
          </a:xfrm>
          <a:prstGeom prst="rect">
            <a:avLst/>
          </a:prstGeom>
          <a:solidFill>
            <a:srgbClr val="D9D9D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6"/>
          <p:cNvGrpSpPr/>
          <p:nvPr/>
        </p:nvGrpSpPr>
        <p:grpSpPr>
          <a:xfrm rot="21600000">
            <a:off x="5062677" y="3249765"/>
            <a:ext cx="2279078" cy="2655455"/>
            <a:chOff x="0" y="0"/>
            <a:chExt cx="2279078" cy="2655455"/>
          </a:xfrm>
        </p:grpSpPr>
        <p:pic>
          <p:nvPicPr>
            <p:cNvPr id="197" name="picture 19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279078" cy="2655455"/>
            </a:xfrm>
            <a:prstGeom prst="rect">
              <a:avLst/>
            </a:prstGeom>
          </p:spPr>
        </p:pic>
        <p:sp>
          <p:nvSpPr>
            <p:cNvPr id="198" name="textbox 198"/>
            <p:cNvSpPr/>
            <p:nvPr/>
          </p:nvSpPr>
          <p:spPr>
            <a:xfrm>
              <a:off x="-12700" y="-12700"/>
              <a:ext cx="2305050" cy="27057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marL="892175" algn="l" rtl="0" eaLnBrk="0">
                <a:lnSpc>
                  <a:spcPct val="95000"/>
                </a:lnSpc>
                <a:spcBef>
                  <a:spcPts val="5"/>
                </a:spcBef>
              </a:pPr>
              <a:r>
                <a:rPr sz="1400" spc="-2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</p:txBody>
        </p:sp>
      </p:grpSp>
      <p:grpSp>
        <p:nvGrpSpPr>
          <p:cNvPr id="78" name="group 78"/>
          <p:cNvGrpSpPr/>
          <p:nvPr/>
        </p:nvGrpSpPr>
        <p:grpSpPr>
          <a:xfrm rot="21600000">
            <a:off x="827811" y="3249765"/>
            <a:ext cx="2279065" cy="2655455"/>
            <a:chOff x="0" y="0"/>
            <a:chExt cx="2279065" cy="2655455"/>
          </a:xfrm>
        </p:grpSpPr>
        <p:pic>
          <p:nvPicPr>
            <p:cNvPr id="199" name="picture 1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279065" cy="2655455"/>
            </a:xfrm>
            <a:prstGeom prst="rect">
              <a:avLst/>
            </a:prstGeom>
          </p:spPr>
        </p:pic>
        <p:sp>
          <p:nvSpPr>
            <p:cNvPr id="200" name="textbox 200"/>
            <p:cNvSpPr/>
            <p:nvPr/>
          </p:nvSpPr>
          <p:spPr>
            <a:xfrm>
              <a:off x="-12700" y="-12700"/>
              <a:ext cx="2305050" cy="2731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marL="1153160" algn="l" rtl="0" eaLnBrk="0">
                <a:lnSpc>
                  <a:spcPts val="1270"/>
                </a:lnSpc>
                <a:spcBef>
                  <a:spcPts val="5"/>
                </a:spcBef>
              </a:pPr>
              <a:r>
                <a:rPr sz="170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ax</a:t>
              </a:r>
              <a:endParaRPr lang="en-US" altLang="en-US" sz="1700" dirty="0"/>
            </a:p>
          </p:txBody>
        </p:sp>
      </p:grpSp>
      <p:sp>
        <p:nvSpPr>
          <p:cNvPr id="201" name="textbox 201"/>
          <p:cNvSpPr/>
          <p:nvPr/>
        </p:nvSpPr>
        <p:spPr>
          <a:xfrm>
            <a:off x="791210" y="1808480"/>
            <a:ext cx="5985510" cy="1107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是浏览器中的技术：用来实现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客户端网页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服务器的数据</a:t>
            </a:r>
            <a:r>
              <a:rPr sz="1500" spc="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marL="22860" algn="l" rtl="0" eaLnBrk="0">
              <a:lnSpc>
                <a:spcPts val="3260"/>
              </a:lnSpc>
            </a:pP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它的英文全称是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synchronous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avascript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nd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ML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，简称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sz="1500" spc="20" dirty="0">
              <a:solidFill>
                <a:srgbClr val="262626">
                  <a:alpha val="100000"/>
                </a:srgbClr>
              </a:solidFill>
              <a:latin typeface="宋体"/>
              <a:ea typeface="宋体"/>
              <a:cs typeface="宋体"/>
            </a:endParaRPr>
          </a:p>
          <a:p>
            <a:pPr marL="22860" algn="l" rtl="0" eaLnBrk="0">
              <a:lnSpc>
                <a:spcPts val="3260"/>
              </a:lnSpc>
            </a:pPr>
            <a:r>
              <a:rPr lang="zh-CN" altLang="en-US" sz="1500" dirty="0"/>
              <a:t>服务器对外提供资源，获取服务器上的资源使用</a:t>
            </a:r>
            <a:r>
              <a:rPr lang="en-US" altLang="zh-CN" sz="1500" dirty="0"/>
              <a:t>ajax</a:t>
            </a:r>
            <a:r>
              <a:rPr lang="zh-CN" altLang="en-US" sz="1500" dirty="0"/>
              <a:t>技术。</a:t>
            </a:r>
            <a:endParaRPr lang="zh-CN" altLang="en-US" sz="1500" dirty="0"/>
          </a:p>
        </p:txBody>
      </p:sp>
      <p:grpSp>
        <p:nvGrpSpPr>
          <p:cNvPr id="80" name="group 8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0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05" name="picture 2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648064" y="4037190"/>
            <a:ext cx="2476284" cy="212217"/>
          </a:xfrm>
          <a:prstGeom prst="rect">
            <a:avLst/>
          </a:prstGeom>
        </p:spPr>
      </p:pic>
      <p:pic>
        <p:nvPicPr>
          <p:cNvPr id="206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648064" y="4702200"/>
            <a:ext cx="2476284" cy="212217"/>
          </a:xfrm>
          <a:prstGeom prst="rect">
            <a:avLst/>
          </a:prstGeom>
        </p:spPr>
      </p:pic>
      <p:pic>
        <p:nvPicPr>
          <p:cNvPr id="207" name="picture 2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208" name="textbox 208"/>
          <p:cNvSpPr/>
          <p:nvPr/>
        </p:nvSpPr>
        <p:spPr>
          <a:xfrm>
            <a:off x="798537" y="1068196"/>
            <a:ext cx="1282700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14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什么是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endParaRPr lang="en-US" altLang="en-US" sz="1700" dirty="0"/>
          </a:p>
        </p:txBody>
      </p:sp>
      <p:sp>
        <p:nvSpPr>
          <p:cNvPr id="209" name="textbox 209"/>
          <p:cNvSpPr/>
          <p:nvPr/>
        </p:nvSpPr>
        <p:spPr>
          <a:xfrm>
            <a:off x="3414850" y="4916194"/>
            <a:ext cx="1235710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得到响应结</a:t>
            </a:r>
            <a:r>
              <a:rPr sz="1500" spc="7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果</a:t>
            </a:r>
            <a:endParaRPr lang="en-US" altLang="en-US" sz="1500" dirty="0"/>
          </a:p>
        </p:txBody>
      </p:sp>
      <p:sp>
        <p:nvSpPr>
          <p:cNvPr id="210" name="textbox 210"/>
          <p:cNvSpPr/>
          <p:nvPr/>
        </p:nvSpPr>
        <p:spPr>
          <a:xfrm>
            <a:off x="3417281" y="3734663"/>
            <a:ext cx="123316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发起数据请</a:t>
            </a:r>
            <a:r>
              <a:rPr sz="1500" spc="5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500" dirty="0"/>
          </a:p>
        </p:txBody>
      </p:sp>
      <p:sp>
        <p:nvSpPr>
          <p:cNvPr id="211" name="textbox 211"/>
          <p:cNvSpPr/>
          <p:nvPr/>
        </p:nvSpPr>
        <p:spPr>
          <a:xfrm>
            <a:off x="1341101" y="5635219"/>
            <a:ext cx="1261744" cy="229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浏览器中的网页</a:t>
            </a:r>
            <a:endParaRPr lang="en-US" altLang="en-US" sz="1400" dirty="0"/>
          </a:p>
        </p:txBody>
      </p:sp>
      <p:pic>
        <p:nvPicPr>
          <p:cNvPr id="212" name="picture 2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sp>
        <p:nvSpPr>
          <p:cNvPr id="213" name="textbox 213"/>
          <p:cNvSpPr/>
          <p:nvPr/>
        </p:nvSpPr>
        <p:spPr>
          <a:xfrm>
            <a:off x="1762239" y="4320768"/>
            <a:ext cx="208279" cy="331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10"/>
              </a:lnSpc>
            </a:pPr>
            <a:r>
              <a:rPr sz="1700" spc="3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700" spc="1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</a:t>
            </a:r>
            <a:endParaRPr lang="en-US" altLang="en-US" sz="1700" dirty="0"/>
          </a:p>
        </p:txBody>
      </p:sp>
      <p:grpSp>
        <p:nvGrpSpPr>
          <p:cNvPr id="82" name="group 8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1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2"/>
          <p:cNvGrpSpPr/>
          <p:nvPr/>
        </p:nvGrpSpPr>
        <p:grpSpPr>
          <a:xfrm rot="21600000">
            <a:off x="823264" y="2213826"/>
            <a:ext cx="5778563" cy="2331910"/>
            <a:chOff x="0" y="0"/>
            <a:chExt cx="5778563" cy="2331910"/>
          </a:xfrm>
        </p:grpSpPr>
        <p:pic>
          <p:nvPicPr>
            <p:cNvPr id="233" name="picture 2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5778563" cy="2331910"/>
            </a:xfrm>
            <a:prstGeom prst="rect">
              <a:avLst/>
            </a:prstGeom>
          </p:spPr>
        </p:pic>
        <p:sp>
          <p:nvSpPr>
            <p:cNvPr id="234" name="textbox 234"/>
            <p:cNvSpPr/>
            <p:nvPr/>
          </p:nvSpPr>
          <p:spPr>
            <a:xfrm>
              <a:off x="-12700" y="-12700"/>
              <a:ext cx="5804534" cy="23850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marL="115570" algn="l" rtl="0" eaLnBrk="0">
                <a:lnSpc>
                  <a:spcPct val="96000"/>
                </a:lnSpc>
                <a:spcBef>
                  <a:spcPts val="5"/>
                </a:spcBef>
              </a:pPr>
              <a:r>
                <a:rPr sz="1400" spc="0" dirty="0">
                  <a:ln w="5105" cap="flat" cmpd="sng">
                    <a:solidFill>
                      <a:srgbClr val="1DA11D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1DA11D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axios</a:t>
              </a:r>
              <a:r>
                <a:rPr sz="1400" spc="-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(</a:t>
              </a: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{</a:t>
              </a:r>
              <a:endParaRPr lang="en-US" altLang="en-US" sz="1400" dirty="0"/>
            </a:p>
            <a:p>
              <a:pPr marL="643255" algn="l" rtl="0" eaLnBrk="0">
                <a:lnSpc>
                  <a:spcPct val="94000"/>
                </a:lnSpc>
                <a:spcBef>
                  <a:spcPts val="895"/>
                </a:spcBef>
              </a:pP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method</a:t>
              </a:r>
              <a:r>
                <a:rPr sz="1400" spc="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:</a:t>
              </a:r>
              <a:r>
                <a:rPr sz="1400" spc="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10" dirty="0">
                  <a:solidFill>
                    <a:srgbClr val="1794FA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"请求的</a:t>
              </a:r>
              <a:r>
                <a:rPr sz="1400" spc="0" dirty="0">
                  <a:solidFill>
                    <a:srgbClr val="1794FA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类型"</a:t>
              </a: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,</a:t>
              </a:r>
              <a:endParaRPr lang="en-US" altLang="en-US" sz="1400" dirty="0"/>
            </a:p>
            <a:p>
              <a:pPr marL="645160" algn="l" rtl="0" eaLnBrk="0">
                <a:lnSpc>
                  <a:spcPct val="95000"/>
                </a:lnSpc>
                <a:spcBef>
                  <a:spcPts val="950"/>
                </a:spcBef>
              </a:pP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url</a:t>
              </a:r>
              <a:r>
                <a:rPr sz="1400" spc="-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:</a:t>
              </a:r>
              <a:r>
                <a:rPr sz="1400" spc="-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-10" dirty="0">
                  <a:solidFill>
                    <a:srgbClr val="1794FA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"</a:t>
              </a:r>
              <a:r>
                <a:rPr sz="1400" spc="0" dirty="0">
                  <a:solidFill>
                    <a:srgbClr val="1794FA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请求的URL地址"</a:t>
              </a:r>
              <a:endParaRPr lang="en-US" altLang="en-US" sz="1400" dirty="0"/>
            </a:p>
            <a:p>
              <a:pPr marL="121285" algn="l" rtl="0" eaLnBrk="0">
                <a:lnSpc>
                  <a:spcPct val="96000"/>
                </a:lnSpc>
                <a:spcBef>
                  <a:spcPts val="925"/>
                </a:spcBef>
              </a:pPr>
              <a:r>
                <a:rPr sz="1400" spc="3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}).</a:t>
              </a:r>
              <a:r>
                <a:rPr sz="1400" spc="0" dirty="0">
                  <a:ln w="5105" cap="flat" cmpd="sng">
                    <a:solidFill>
                      <a:srgbClr val="1DA11D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1DA11D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then</a:t>
              </a:r>
              <a:r>
                <a:rPr sz="1400" spc="3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((</a:t>
              </a:r>
              <a:r>
                <a:rPr sz="1400" i="1" spc="0" dirty="0">
                  <a:solidFill>
                    <a:srgbClr val="FF960D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result</a:t>
              </a:r>
              <a:r>
                <a:rPr sz="1400" spc="3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)</a:t>
              </a:r>
              <a:r>
                <a:rPr sz="1400" spc="3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i="1" spc="30" dirty="0">
                  <a:ln w="5105" cap="flat" cmpd="sng">
                    <a:solidFill>
                      <a:srgbClr val="0088FF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0088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=</a:t>
              </a:r>
              <a:r>
                <a:rPr sz="1400" i="1" spc="10" dirty="0">
                  <a:ln w="5105" cap="flat" cmpd="sng">
                    <a:solidFill>
                      <a:srgbClr val="0088FF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0088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&gt;</a:t>
              </a:r>
              <a:r>
                <a:rPr sz="1400" spc="0" dirty="0">
                  <a:solidFill>
                    <a:srgbClr val="0088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{</a:t>
              </a:r>
              <a:endParaRPr lang="en-US" altLang="en-US" sz="1400" dirty="0"/>
            </a:p>
            <a:p>
              <a:pPr marL="647700" algn="l" rtl="0" eaLnBrk="0">
                <a:lnSpc>
                  <a:spcPct val="95000"/>
                </a:lnSpc>
                <a:spcBef>
                  <a:spcPts val="900"/>
                </a:spcBef>
              </a:pP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//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then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用来指定请求成功之后的回调函数</a:t>
              </a:r>
              <a:endParaRPr lang="en-US" altLang="en-US" sz="1400" dirty="0"/>
            </a:p>
            <a:p>
              <a:pPr marL="647700" algn="l" rtl="0" eaLnBrk="0">
                <a:lnSpc>
                  <a:spcPct val="95000"/>
                </a:lnSpc>
                <a:spcBef>
                  <a:spcPts val="930"/>
                </a:spcBef>
              </a:pP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//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形参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中的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result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是请求成功之后的结果</a:t>
              </a:r>
              <a:endParaRPr lang="en-US" altLang="en-US" sz="14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7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21285" algn="l" rtl="0" eaLnBrk="0">
                <a:lnSpc>
                  <a:spcPct val="96000"/>
                </a:lnSpc>
              </a:pPr>
              <a:r>
                <a:rPr sz="1400" spc="-6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}</a:t>
              </a:r>
              <a:r>
                <a:rPr sz="1400" spc="-5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)</a:t>
              </a:r>
              <a:endParaRPr lang="en-US" altLang="en-US" sz="1400" dirty="0"/>
            </a:p>
          </p:txBody>
        </p:sp>
      </p:grpSp>
      <p:grpSp>
        <p:nvGrpSpPr>
          <p:cNvPr id="94" name="group 9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35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6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38" name="textbox 238"/>
          <p:cNvSpPr/>
          <p:nvPr/>
        </p:nvSpPr>
        <p:spPr>
          <a:xfrm>
            <a:off x="798332" y="1808390"/>
            <a:ext cx="2202179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的基本语法如下：</a:t>
            </a:r>
            <a:endParaRPr lang="en-US" altLang="en-US" sz="1500" dirty="0"/>
          </a:p>
        </p:txBody>
      </p:sp>
      <p:pic>
        <p:nvPicPr>
          <p:cNvPr id="239" name="picture 2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sp>
        <p:nvSpPr>
          <p:cNvPr id="240" name="textbox 240"/>
          <p:cNvSpPr/>
          <p:nvPr/>
        </p:nvSpPr>
        <p:spPr>
          <a:xfrm>
            <a:off x="799452" y="1068197"/>
            <a:ext cx="1857375" cy="287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60"/>
              </a:lnSpc>
            </a:pP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的基础语</a:t>
            </a:r>
            <a:r>
              <a:rPr sz="1700" spc="12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法</a:t>
            </a:r>
            <a:endParaRPr lang="en-US" altLang="en-US" sz="1700" dirty="0"/>
          </a:p>
        </p:txBody>
      </p:sp>
      <p:grpSp>
        <p:nvGrpSpPr>
          <p:cNvPr id="96" name="group 9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42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3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09244" y="2173223"/>
            <a:ext cx="7840980" cy="2400300"/>
          </a:xfrm>
          <a:prstGeom prst="rect">
            <a:avLst/>
          </a:prstGeom>
        </p:spPr>
      </p:pic>
      <p:pic>
        <p:nvPicPr>
          <p:cNvPr id="245" name="picture 2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09244" y="5209032"/>
            <a:ext cx="8267700" cy="1417320"/>
          </a:xfrm>
          <a:prstGeom prst="rect">
            <a:avLst/>
          </a:prstGeom>
        </p:spPr>
      </p:pic>
      <p:sp>
        <p:nvSpPr>
          <p:cNvPr id="246" name="textbox 246"/>
          <p:cNvSpPr/>
          <p:nvPr/>
        </p:nvSpPr>
        <p:spPr>
          <a:xfrm>
            <a:off x="798332" y="1808390"/>
            <a:ext cx="7128509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测试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为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://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www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liulongbin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top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:3009/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api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getbooks</a:t>
            </a:r>
            <a:endParaRPr lang="en-US" altLang="en-US" sz="1500" dirty="0"/>
          </a:p>
        </p:txBody>
      </p:sp>
      <p:grpSp>
        <p:nvGrpSpPr>
          <p:cNvPr id="98" name="group 98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47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8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50" name="textbox 250"/>
          <p:cNvSpPr/>
          <p:nvPr/>
        </p:nvSpPr>
        <p:spPr>
          <a:xfrm>
            <a:off x="798537" y="1068196"/>
            <a:ext cx="2781300" cy="285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基于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700" dirty="0"/>
          </a:p>
        </p:txBody>
      </p:sp>
      <p:sp>
        <p:nvSpPr>
          <p:cNvPr id="251" name="textbox 251"/>
          <p:cNvSpPr/>
          <p:nvPr/>
        </p:nvSpPr>
        <p:spPr>
          <a:xfrm>
            <a:off x="800763" y="4785232"/>
            <a:ext cx="240283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打印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result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得到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的结果：</a:t>
            </a:r>
            <a:endParaRPr lang="en-US" altLang="en-US" sz="1500" dirty="0"/>
          </a:p>
        </p:txBody>
      </p:sp>
      <p:pic>
        <p:nvPicPr>
          <p:cNvPr id="252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253" name="picture 2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00" name="group 100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5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0580" y="2164079"/>
            <a:ext cx="7840980" cy="4373879"/>
          </a:xfrm>
          <a:prstGeom prst="rect">
            <a:avLst/>
          </a:prstGeom>
        </p:spPr>
      </p:pic>
      <p:sp>
        <p:nvSpPr>
          <p:cNvPr id="257" name="textbox 257"/>
          <p:cNvSpPr/>
          <p:nvPr/>
        </p:nvSpPr>
        <p:spPr>
          <a:xfrm>
            <a:off x="808663" y="1798522"/>
            <a:ext cx="9710419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刚才查询回来的是所有图书的列表数据，如果想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指定查询的条件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，可以通过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params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选项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来指定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查询的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参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102" name="group 10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58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9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61" name="textbox 261"/>
          <p:cNvSpPr/>
          <p:nvPr/>
        </p:nvSpPr>
        <p:spPr>
          <a:xfrm>
            <a:off x="795655" y="1068070"/>
            <a:ext cx="267208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请求的</a:t>
            </a:r>
            <a:r>
              <a:rPr sz="1700" spc="12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查询参</a:t>
            </a:r>
            <a:r>
              <a:rPr sz="1700" spc="11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700" dirty="0"/>
          </a:p>
        </p:txBody>
      </p:sp>
      <p:pic>
        <p:nvPicPr>
          <p:cNvPr id="262" name="picture 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263" name="picture 2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04" name="group 10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6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81812" y="2444495"/>
            <a:ext cx="7840980" cy="2674620"/>
          </a:xfrm>
          <a:prstGeom prst="rect">
            <a:avLst/>
          </a:prstGeom>
        </p:spPr>
      </p:pic>
      <p:sp>
        <p:nvSpPr>
          <p:cNvPr id="267" name="textbox 267"/>
          <p:cNvSpPr/>
          <p:nvPr/>
        </p:nvSpPr>
        <p:spPr>
          <a:xfrm>
            <a:off x="796925" y="1808480"/>
            <a:ext cx="10544175" cy="3625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在使用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请求时的参数，会以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?键=值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的形式拼接到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地址的末尾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。因此下面这种写法是完全正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确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endParaRPr lang="en-US" altLang="en-US" sz="1500" dirty="0"/>
          </a:p>
        </p:txBody>
      </p:sp>
      <p:sp>
        <p:nvSpPr>
          <p:cNvPr id="268" name="textbox 268"/>
          <p:cNvSpPr/>
          <p:nvPr/>
        </p:nvSpPr>
        <p:spPr>
          <a:xfrm>
            <a:off x="828662" y="5451411"/>
            <a:ext cx="6417945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注意：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?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后面的都是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查询参数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，查询参数的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键和值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之间使用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进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行分隔</a:t>
            </a:r>
            <a:endParaRPr lang="en-US" altLang="en-US" sz="1500" dirty="0"/>
          </a:p>
        </p:txBody>
      </p:sp>
      <p:grpSp>
        <p:nvGrpSpPr>
          <p:cNvPr id="106" name="group 10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6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72" name="picture 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273" name="textbox 273"/>
          <p:cNvSpPr/>
          <p:nvPr/>
        </p:nvSpPr>
        <p:spPr>
          <a:xfrm>
            <a:off x="801281" y="1068196"/>
            <a:ext cx="1621789" cy="283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查询参数的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本</a:t>
            </a:r>
            <a:r>
              <a:rPr sz="1700" spc="6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质</a:t>
            </a:r>
            <a:endParaRPr lang="en-US" altLang="en-US" sz="1700" dirty="0"/>
          </a:p>
        </p:txBody>
      </p:sp>
      <p:pic>
        <p:nvPicPr>
          <p:cNvPr id="274" name="picture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08" name="group 10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7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0580" y="2191511"/>
            <a:ext cx="7504176" cy="3645408"/>
          </a:xfrm>
          <a:prstGeom prst="rect">
            <a:avLst/>
          </a:prstGeom>
        </p:spPr>
      </p:pic>
      <p:sp>
        <p:nvSpPr>
          <p:cNvPr id="278" name="textbox 278"/>
          <p:cNvSpPr/>
          <p:nvPr/>
        </p:nvSpPr>
        <p:spPr>
          <a:xfrm>
            <a:off x="826232" y="6031674"/>
            <a:ext cx="6318884" cy="593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7780" algn="l" rtl="0" eaLnBrk="0">
              <a:lnSpc>
                <a:spcPct val="89000"/>
              </a:lnSpc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最终，在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地址的末尾，多个查询参数之间使用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&amp;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符号进行</a:t>
            </a:r>
            <a:r>
              <a:rPr sz="1500" spc="1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分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隔：</a:t>
            </a:r>
            <a:endParaRPr lang="en-US" altLang="en-US" sz="1500" dirty="0"/>
          </a:p>
          <a:p>
            <a:pPr marL="12700" algn="l" rtl="0" eaLnBrk="0">
              <a:lnSpc>
                <a:spcPts val="2880"/>
              </a:lnSpc>
            </a:pP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  <a:hlinkClick r:id="rId2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http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://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www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liulongbin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top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:3009/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api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getbooks</a:t>
            </a:r>
            <a:r>
              <a:rPr sz="1500" spc="1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?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id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=1</a:t>
            </a:r>
            <a:r>
              <a:rPr sz="1500" spc="1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&amp;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bookname</a:t>
            </a:r>
            <a:r>
              <a:rPr sz="1500" spc="1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love</a:t>
            </a:r>
            <a:endParaRPr lang="en-US" altLang="en-US" sz="1500" dirty="0"/>
          </a:p>
        </p:txBody>
      </p:sp>
      <p:sp>
        <p:nvSpPr>
          <p:cNvPr id="279" name="textbox 279"/>
          <p:cNvSpPr/>
          <p:nvPr/>
        </p:nvSpPr>
        <p:spPr>
          <a:xfrm>
            <a:off x="800763" y="1808390"/>
            <a:ext cx="8092440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如果要携带多个参数，只需要在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params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中指定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多个查询参数项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即可。示例代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码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如下：</a:t>
            </a:r>
            <a:endParaRPr lang="en-US" altLang="en-US" sz="1500" dirty="0"/>
          </a:p>
        </p:txBody>
      </p:sp>
      <p:grpSp>
        <p:nvGrpSpPr>
          <p:cNvPr id="110" name="group 11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80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1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82" name="textbox 282"/>
          <p:cNvSpPr/>
          <p:nvPr/>
        </p:nvSpPr>
        <p:spPr>
          <a:xfrm>
            <a:off x="797623" y="1068196"/>
            <a:ext cx="335280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请求中携带</a:t>
            </a:r>
            <a:r>
              <a:rPr sz="1700" spc="12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多个查询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参</a:t>
            </a:r>
            <a:r>
              <a:rPr sz="1700" spc="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700" dirty="0"/>
          </a:p>
        </p:txBody>
      </p:sp>
      <p:pic>
        <p:nvPicPr>
          <p:cNvPr id="284" name="picture 2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285" name="picture 2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12" name="group 11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86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7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288"/>
          <p:cNvSpPr/>
          <p:nvPr/>
        </p:nvSpPr>
        <p:spPr>
          <a:xfrm>
            <a:off x="793280" y="1076148"/>
            <a:ext cx="10132059" cy="3691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45"/>
              </a:lnSpc>
            </a:pP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编码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axios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会自动帮我们处理好编码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  <a:p>
            <a:pPr algn="l" rtl="0" eaLnBrk="0">
              <a:lnSpc>
                <a:spcPct val="141000"/>
              </a:lnSpc>
            </a:pPr>
            <a:endParaRPr lang="en-US" altLang="en-US" sz="1000" dirty="0"/>
          </a:p>
          <a:p>
            <a:pPr algn="l" rtl="0" eaLnBrk="0">
              <a:lnSpc>
                <a:spcPct val="142000"/>
              </a:lnSpc>
            </a:pPr>
            <a:endParaRPr lang="en-US" altLang="en-US" sz="1000" dirty="0"/>
          </a:p>
          <a:p>
            <a:pPr marL="15875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地址中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不允许出现中文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空格等特殊字符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，因此浏览器会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自动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地址内的中文进行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转换处理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。例</a:t>
            </a:r>
            <a:r>
              <a:rPr sz="1500" spc="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如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25000"/>
              </a:lnSpc>
            </a:pPr>
            <a:endParaRPr lang="en-US" altLang="en-US" sz="300" dirty="0"/>
          </a:p>
          <a:p>
            <a:pPr marL="19685" algn="l" rtl="0" eaLnBrk="0">
              <a:lnSpc>
                <a:spcPct val="100000"/>
              </a:lnSpc>
              <a:spcBef>
                <a:spcPts val="0"/>
              </a:spcBef>
            </a:pP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浏览器内置了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encodeURI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和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decodeURI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两个方法，用来实现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编码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和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解码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处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理：</a:t>
            </a:r>
            <a:endParaRPr lang="en-US" altLang="en-US" sz="1500" dirty="0"/>
          </a:p>
        </p:txBody>
      </p:sp>
      <p:pic>
        <p:nvPicPr>
          <p:cNvPr id="289" name="picture 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6863" y="2173223"/>
            <a:ext cx="7840980" cy="2110739"/>
          </a:xfrm>
          <a:prstGeom prst="rect">
            <a:avLst/>
          </a:prstGeom>
        </p:spPr>
      </p:pic>
      <p:pic>
        <p:nvPicPr>
          <p:cNvPr id="290" name="picture 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6863" y="4924044"/>
            <a:ext cx="7840980" cy="1554479"/>
          </a:xfrm>
          <a:prstGeom prst="rect">
            <a:avLst/>
          </a:prstGeom>
        </p:spPr>
      </p:pic>
      <p:grpSp>
        <p:nvGrpSpPr>
          <p:cNvPr id="114" name="group 11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9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94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pic>
        <p:nvPicPr>
          <p:cNvPr id="295" name="picture 2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6" y="759117"/>
            <a:ext cx="11544807" cy="9525"/>
          </a:xfrm>
          <a:prstGeom prst="rect">
            <a:avLst/>
          </a:prstGeom>
        </p:spPr>
      </p:pic>
      <p:grpSp>
        <p:nvGrpSpPr>
          <p:cNvPr id="116" name="group 11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96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7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298"/>
          <p:cNvSpPr/>
          <p:nvPr/>
        </p:nvSpPr>
        <p:spPr>
          <a:xfrm>
            <a:off x="797623" y="1068196"/>
            <a:ext cx="7657465" cy="42303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在函数的形参中使用解构赋</a:t>
            </a:r>
            <a:r>
              <a:rPr sz="1700" spc="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值</a:t>
            </a:r>
            <a:endParaRPr lang="en-US" altLang="en-US" sz="17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解构赋值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，可以轻松地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获取到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请求回来的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真实数据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。示例代码如下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19050" algn="l" rtl="0" eaLnBrk="0">
              <a:lnSpc>
                <a:spcPts val="2415"/>
              </a:lnSpc>
              <a:spcBef>
                <a:spcPts val="450"/>
              </a:spcBef>
            </a:pPr>
            <a:r>
              <a:rPr sz="1500" spc="0" dirty="0">
                <a:ln w="5793" cap="flat" cmpd="sng">
                  <a:solidFill>
                    <a:srgbClr val="1DA11D">
                      <a:alpha val="100000"/>
                    </a:srgbClr>
                  </a:solidFill>
                  <a:prstDash val="solid"/>
                  <a:bevel/>
                </a:ln>
                <a:solidFill>
                  <a:srgbClr val="1DA11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axios</a:t>
            </a:r>
            <a:r>
              <a:rPr sz="1500" spc="17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(</a:t>
            </a:r>
            <a:r>
              <a:rPr sz="1500" spc="15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{</a:t>
            </a:r>
            <a:endParaRPr lang="en-US" altLang="en-US" sz="1500" dirty="0"/>
          </a:p>
          <a:p>
            <a:pPr marL="257810" algn="l" rtl="0" eaLnBrk="0">
              <a:lnSpc>
                <a:spcPts val="2415"/>
              </a:lnSpc>
              <a:spcBef>
                <a:spcPts val="845"/>
              </a:spcBef>
            </a:pP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method</a:t>
            </a:r>
            <a:r>
              <a:rPr sz="1500" spc="21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</a:t>
            </a:r>
            <a:r>
              <a:rPr sz="1500" spc="21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21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'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GET</a:t>
            </a:r>
            <a:r>
              <a:rPr sz="1500" spc="21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'</a:t>
            </a:r>
            <a:r>
              <a:rPr sz="1500" spc="16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,</a:t>
            </a:r>
            <a:endParaRPr lang="en-US" altLang="en-US" sz="1500" dirty="0"/>
          </a:p>
          <a:p>
            <a:pPr marL="262890" algn="l" rtl="0" eaLnBrk="0">
              <a:lnSpc>
                <a:spcPts val="2415"/>
              </a:lnSpc>
              <a:spcBef>
                <a:spcPts val="845"/>
              </a:spcBef>
            </a:pP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url</a:t>
            </a:r>
            <a:r>
              <a:rPr sz="1500" spc="14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</a:t>
            </a:r>
            <a:r>
              <a:rPr sz="1500" spc="14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'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http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://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www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liulongbin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top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:3009/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api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/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getbooks</a:t>
            </a:r>
            <a:r>
              <a:rPr sz="1500" spc="140" dirty="0"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'</a:t>
            </a:r>
            <a:endParaRPr lang="en-US" altLang="en-US" sz="1500" dirty="0"/>
          </a:p>
          <a:p>
            <a:pPr marL="25400" algn="l" rtl="0" eaLnBrk="0">
              <a:lnSpc>
                <a:spcPts val="2635"/>
              </a:lnSpc>
              <a:spcBef>
                <a:spcPts val="845"/>
              </a:spcBef>
            </a:pPr>
            <a:r>
              <a:rPr sz="2400" spc="100" baseline="240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})</a:t>
            </a:r>
            <a:r>
              <a:rPr sz="1500" spc="1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5793" cap="flat" cmpd="sng">
                  <a:solidFill>
                    <a:srgbClr val="1DA11D">
                      <a:alpha val="100000"/>
                    </a:srgbClr>
                  </a:solidFill>
                  <a:prstDash val="solid"/>
                  <a:bevel/>
                </a:ln>
                <a:solidFill>
                  <a:srgbClr val="1DA11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then</a:t>
            </a:r>
            <a:r>
              <a:rPr sz="1500" spc="1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(({</a:t>
            </a:r>
            <a:r>
              <a:rPr sz="1500" spc="10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data</a:t>
            </a:r>
            <a:r>
              <a:rPr sz="1500" spc="1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</a:t>
            </a:r>
            <a:r>
              <a:rPr sz="1500" spc="10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b="1" i="1" spc="0" dirty="0">
                <a:solidFill>
                  <a:srgbClr val="FF960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res</a:t>
            </a:r>
            <a:r>
              <a:rPr sz="1500" spc="100" dirty="0">
                <a:solidFill>
                  <a:srgbClr val="FF960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})</a:t>
            </a:r>
            <a:r>
              <a:rPr sz="1500" spc="10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b="1" i="1" spc="100" dirty="0">
                <a:ln w="5793" cap="flat" cmpd="sng">
                  <a:solidFill>
                    <a:srgbClr val="0088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88FF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=&gt;</a:t>
            </a:r>
            <a:r>
              <a:rPr sz="1500" spc="90" dirty="0">
                <a:solidFill>
                  <a:srgbClr val="0088FF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{</a:t>
            </a:r>
            <a:endParaRPr lang="en-US" altLang="en-US" sz="1500" dirty="0"/>
          </a:p>
          <a:p>
            <a:pPr marL="263525" indent="2540" algn="l" rtl="0" eaLnBrk="0">
              <a:lnSpc>
                <a:spcPct val="163000"/>
              </a:lnSpc>
              <a:spcBef>
                <a:spcPts val="60"/>
              </a:spcBef>
            </a:pPr>
            <a:r>
              <a:rPr sz="1500" spc="12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//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从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500" spc="12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then</a:t>
            </a:r>
            <a:r>
              <a:rPr sz="1500" spc="12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(</a:t>
            </a:r>
            <a:r>
              <a:rPr sz="1500" spc="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fn</a:t>
            </a:r>
            <a:r>
              <a:rPr sz="1500" spc="12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)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回调函数的形参中，解构赋值出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500" spc="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data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属性，重命名为</a:t>
            </a:r>
            <a:r>
              <a:rPr sz="1500" spc="10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500" spc="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res</a:t>
            </a:r>
            <a:r>
              <a:rPr sz="1500" spc="0" dirty="0"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console</a:t>
            </a:r>
            <a:r>
              <a:rPr sz="1500" spc="29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5793" cap="flat" cmpd="sng">
                  <a:solidFill>
                    <a:srgbClr val="1DA11D">
                      <a:alpha val="100000"/>
                    </a:srgbClr>
                  </a:solidFill>
                  <a:prstDash val="solid"/>
                  <a:bevel/>
                </a:ln>
                <a:solidFill>
                  <a:srgbClr val="1DA11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log</a:t>
            </a:r>
            <a:r>
              <a:rPr sz="1500" spc="29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(</a:t>
            </a: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res</a:t>
            </a:r>
            <a:r>
              <a:rPr sz="1500" spc="27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)</a:t>
            </a:r>
            <a:endParaRPr lang="en-US" altLang="en-US" sz="1500" dirty="0"/>
          </a:p>
          <a:p>
            <a:pPr marL="25400" algn="l" rtl="0" eaLnBrk="0">
              <a:lnSpc>
                <a:spcPts val="2415"/>
              </a:lnSpc>
              <a:spcBef>
                <a:spcPts val="295"/>
              </a:spcBef>
            </a:pPr>
            <a:r>
              <a:rPr sz="1500" spc="-3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}</a:t>
            </a:r>
            <a:r>
              <a:rPr sz="1500" spc="-2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)</a:t>
            </a:r>
            <a:endParaRPr lang="en-US" altLang="en-US" sz="1500" dirty="0"/>
          </a:p>
        </p:txBody>
      </p:sp>
      <p:grpSp>
        <p:nvGrpSpPr>
          <p:cNvPr id="118" name="group 118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9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02" name="picture 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303" name="picture 3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20" name="group 120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30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797522" y="1808390"/>
            <a:ext cx="6995159" cy="668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概念：在前端开发中，客户端特指“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Web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”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01000"/>
              </a:lnSpc>
            </a:pPr>
            <a:endParaRPr lang="en-US" altLang="en-US" sz="1200" dirty="0"/>
          </a:p>
          <a:p>
            <a:pPr marL="13335" algn="l" rtl="0" eaLnBrk="0">
              <a:lnSpc>
                <a:spcPct val="100000"/>
              </a:lnSpc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作用：将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互联网世界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中的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Web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资源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加载、并呈现到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浏览器窗口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中供用户使用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423147" y="3968495"/>
            <a:ext cx="1219200" cy="123291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086855" y="3954779"/>
            <a:ext cx="1219200" cy="1219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750563" y="3954779"/>
            <a:ext cx="1219200" cy="1219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747" y="3954779"/>
            <a:ext cx="1219199" cy="121920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95902" y="3050450"/>
            <a:ext cx="4439920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请大家例举最常见的“客户端浏览器”都有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哪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些：</a:t>
            </a:r>
            <a:endParaRPr lang="en-US" altLang="en-US" sz="15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6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9" name="textbox 19"/>
          <p:cNvSpPr/>
          <p:nvPr/>
        </p:nvSpPr>
        <p:spPr>
          <a:xfrm>
            <a:off x="3739487" y="5408484"/>
            <a:ext cx="1442719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FireFox</a:t>
            </a:r>
            <a:r>
              <a:rPr sz="1500" spc="1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sp>
        <p:nvSpPr>
          <p:cNvPr id="20" name="textbox 20"/>
          <p:cNvSpPr/>
          <p:nvPr/>
        </p:nvSpPr>
        <p:spPr>
          <a:xfrm>
            <a:off x="1304511" y="5408484"/>
            <a:ext cx="1339850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Chrome</a:t>
            </a:r>
            <a:r>
              <a:rPr sz="15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sp>
        <p:nvSpPr>
          <p:cNvPr id="21" name="textbox 21"/>
          <p:cNvSpPr/>
          <p:nvPr/>
        </p:nvSpPr>
        <p:spPr>
          <a:xfrm>
            <a:off x="8486099" y="5408484"/>
            <a:ext cx="1337310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Safari</a:t>
            </a:r>
            <a:r>
              <a:rPr sz="15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sp>
        <p:nvSpPr>
          <p:cNvPr id="22" name="textbox 22"/>
          <p:cNvSpPr/>
          <p:nvPr/>
        </p:nvSpPr>
        <p:spPr>
          <a:xfrm>
            <a:off x="6112759" y="5408484"/>
            <a:ext cx="1137285" cy="248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Edge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sp>
        <p:nvSpPr>
          <p:cNvPr id="23" name="textbox 23"/>
          <p:cNvSpPr/>
          <p:nvPr/>
        </p:nvSpPr>
        <p:spPr>
          <a:xfrm>
            <a:off x="800366" y="1068196"/>
            <a:ext cx="70358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8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</a:t>
            </a:r>
            <a:endParaRPr lang="en-US" altLang="en-US" sz="1700" dirty="0"/>
          </a:p>
        </p:txBody>
      </p:sp>
      <p:grpSp>
        <p:nvGrpSpPr>
          <p:cNvPr id="2" name="group 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0580" y="2173223"/>
            <a:ext cx="7840980" cy="4084320"/>
          </a:xfrm>
          <a:prstGeom prst="rect">
            <a:avLst/>
          </a:prstGeom>
        </p:spPr>
      </p:pic>
      <p:sp>
        <p:nvSpPr>
          <p:cNvPr id="307" name="textbox 307"/>
          <p:cNvSpPr/>
          <p:nvPr/>
        </p:nvSpPr>
        <p:spPr>
          <a:xfrm>
            <a:off x="798332" y="1808390"/>
            <a:ext cx="7078980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请求时，只需要将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method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属性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的值设置为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即可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122" name="group 12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308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9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1" name="textbox 311"/>
          <p:cNvSpPr/>
          <p:nvPr/>
        </p:nvSpPr>
        <p:spPr>
          <a:xfrm>
            <a:off x="798537" y="1068197"/>
            <a:ext cx="2896870" cy="285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基于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700" spc="9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700" dirty="0"/>
          </a:p>
        </p:txBody>
      </p:sp>
      <p:pic>
        <p:nvPicPr>
          <p:cNvPr id="312" name="picture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pic>
        <p:nvPicPr>
          <p:cNvPr id="313" name="picture 3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96" y="759117"/>
            <a:ext cx="11544807" cy="9525"/>
          </a:xfrm>
          <a:prstGeom prst="rect">
            <a:avLst/>
          </a:prstGeom>
        </p:spPr>
      </p:pic>
      <p:grpSp>
        <p:nvGrpSpPr>
          <p:cNvPr id="124" name="group 12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31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3816" y="2217420"/>
            <a:ext cx="6377940" cy="2659379"/>
          </a:xfrm>
          <a:prstGeom prst="rect">
            <a:avLst/>
          </a:prstGeom>
        </p:spPr>
      </p:pic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545322" y="2217420"/>
            <a:ext cx="3360419" cy="2164079"/>
          </a:xfrm>
          <a:prstGeom prst="rect">
            <a:avLst/>
          </a:prstGeom>
        </p:spPr>
      </p:pic>
      <p:sp>
        <p:nvSpPr>
          <p:cNvPr id="319" name="textbox 319"/>
          <p:cNvSpPr/>
          <p:nvPr/>
        </p:nvSpPr>
        <p:spPr>
          <a:xfrm>
            <a:off x="797522" y="1808390"/>
            <a:ext cx="1033081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通过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Chrome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浏览器的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Network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网络请求面板，可以发现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请求提交的数据，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并没有拼接到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地址的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末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尾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126" name="group 12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320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1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22" name="textbox 322"/>
          <p:cNvSpPr/>
          <p:nvPr/>
        </p:nvSpPr>
        <p:spPr>
          <a:xfrm>
            <a:off x="802384" y="5123954"/>
            <a:ext cx="3739515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原因：各个浏览器对</a:t>
            </a:r>
            <a:r>
              <a:rPr sz="1500" spc="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的长度</a:t>
            </a:r>
            <a:r>
              <a:rPr sz="1500" spc="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有限制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sp>
        <p:nvSpPr>
          <p:cNvPr id="324" name="textbox 324"/>
          <p:cNvSpPr/>
          <p:nvPr/>
        </p:nvSpPr>
        <p:spPr>
          <a:xfrm>
            <a:off x="794880" y="1068197"/>
            <a:ext cx="220598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40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提交数据</a:t>
            </a:r>
            <a:r>
              <a:rPr sz="1700" spc="13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的方</a:t>
            </a:r>
            <a:r>
              <a:rPr sz="1700" spc="10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式</a:t>
            </a:r>
            <a:endParaRPr lang="en-US" altLang="en-US" sz="1700" dirty="0"/>
          </a:p>
        </p:txBody>
      </p:sp>
      <p:pic>
        <p:nvPicPr>
          <p:cNvPr id="325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0" y="283464"/>
            <a:ext cx="1225295" cy="358140"/>
          </a:xfrm>
          <a:prstGeom prst="rect">
            <a:avLst/>
          </a:prstGeom>
        </p:spPr>
      </p:pic>
      <p:pic>
        <p:nvPicPr>
          <p:cNvPr id="326" name="picture 3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6" y="759117"/>
            <a:ext cx="11544807" cy="9525"/>
          </a:xfrm>
          <a:prstGeom prst="rect">
            <a:avLst/>
          </a:prstGeom>
        </p:spPr>
      </p:pic>
      <p:grpSp>
        <p:nvGrpSpPr>
          <p:cNvPr id="128" name="group 12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32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box 430"/>
          <p:cNvSpPr/>
          <p:nvPr/>
        </p:nvSpPr>
        <p:spPr>
          <a:xfrm>
            <a:off x="5105868" y="2148027"/>
            <a:ext cx="2749550" cy="21183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30"/>
              </a:lnSpc>
            </a:pPr>
            <a:r>
              <a:rPr sz="17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服务器相关的基础概</a:t>
            </a:r>
            <a:r>
              <a:rPr sz="17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念</a:t>
            </a:r>
            <a:endParaRPr lang="en-US" altLang="en-US" sz="1700" dirty="0"/>
          </a:p>
          <a:p>
            <a:pPr algn="l" rtl="0" eaLnBrk="0">
              <a:lnSpc>
                <a:spcPct val="167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2185"/>
              </a:lnSpc>
              <a:spcBef>
                <a:spcPts val="515"/>
              </a:spcBef>
            </a:pPr>
            <a:r>
              <a:rPr sz="17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2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</a:t>
            </a:r>
            <a:r>
              <a:rPr lang="en-US" sz="17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xios</a:t>
            </a:r>
            <a:endParaRPr lang="en-US" altLang="en-US" sz="1700" dirty="0"/>
          </a:p>
          <a:p>
            <a:pPr algn="l" rtl="0" eaLnBrk="0">
              <a:lnSpc>
                <a:spcPct val="16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400" dirty="0"/>
          </a:p>
          <a:p>
            <a:pPr marL="12700" algn="l" rtl="0" eaLnBrk="0">
              <a:lnSpc>
                <a:spcPts val="2230"/>
              </a:lnSpc>
              <a:spcBef>
                <a:spcPts val="5"/>
              </a:spcBef>
            </a:pPr>
            <a:r>
              <a:rPr sz="1700" spc="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0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en-US" sz="17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postman</a:t>
            </a:r>
            <a:endParaRPr lang="en-US" sz="1700" dirty="0"/>
          </a:p>
        </p:txBody>
      </p:sp>
      <p:sp>
        <p:nvSpPr>
          <p:cNvPr id="431" name="textbox 431"/>
          <p:cNvSpPr/>
          <p:nvPr/>
        </p:nvSpPr>
        <p:spPr>
          <a:xfrm>
            <a:off x="2183383" y="2338070"/>
            <a:ext cx="1677035" cy="1089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508000" algn="l" rtl="0" eaLnBrk="0">
              <a:lnSpc>
                <a:spcPct val="93000"/>
              </a:lnSpc>
              <a:tabLst>
                <a:tab pos="716915" algn="l"/>
              </a:tabLst>
            </a:pPr>
            <a:r>
              <a:rPr sz="4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4100" spc="-38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目</a:t>
            </a:r>
            <a:r>
              <a:rPr sz="4100" spc="-37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录</a:t>
            </a:r>
            <a:endParaRPr lang="en-US" altLang="en-US" sz="4100" dirty="0"/>
          </a:p>
          <a:p>
            <a:pPr marL="83820" algn="l" rtl="0" eaLnBrk="0">
              <a:lnSpc>
                <a:spcPts val="3780"/>
              </a:lnSpc>
            </a:pPr>
            <a:r>
              <a:rPr sz="2700" spc="4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Content</a:t>
            </a:r>
            <a:r>
              <a:rPr sz="27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s</a:t>
            </a:r>
            <a:endParaRPr lang="en-US" altLang="en-US" sz="2700" dirty="0"/>
          </a:p>
        </p:txBody>
      </p:sp>
      <p:grpSp>
        <p:nvGrpSpPr>
          <p:cNvPr id="170" name="group 170"/>
          <p:cNvGrpSpPr/>
          <p:nvPr/>
        </p:nvGrpSpPr>
        <p:grpSpPr>
          <a:xfrm rot="21600000">
            <a:off x="2196083" y="2410967"/>
            <a:ext cx="495300" cy="464820"/>
            <a:chOff x="0" y="0"/>
            <a:chExt cx="495300" cy="464820"/>
          </a:xfrm>
        </p:grpSpPr>
        <p:sp>
          <p:nvSpPr>
            <p:cNvPr id="432" name="path"/>
            <p:cNvSpPr/>
            <p:nvPr/>
          </p:nvSpPr>
          <p:spPr>
            <a:xfrm>
              <a:off x="118872" y="0"/>
              <a:ext cx="376427" cy="437388"/>
            </a:xfrm>
            <a:custGeom>
              <a:avLst/>
              <a:gdLst/>
              <a:ahLst/>
              <a:cxnLst/>
              <a:rect l="0" t="0" r="0" b="0"/>
              <a:pathLst>
                <a:path w="592" h="688">
                  <a:moveTo>
                    <a:pt x="295" y="0"/>
                  </a:moveTo>
                  <a:lnTo>
                    <a:pt x="592" y="148"/>
                  </a:lnTo>
                  <a:lnTo>
                    <a:pt x="592" y="540"/>
                  </a:lnTo>
                  <a:lnTo>
                    <a:pt x="295" y="688"/>
                  </a:lnTo>
                  <a:lnTo>
                    <a:pt x="0" y="540"/>
                  </a:lnTo>
                  <a:lnTo>
                    <a:pt x="0" y="148"/>
                  </a:lnTo>
                  <a:lnTo>
                    <a:pt x="295" y="0"/>
                  </a:lnTo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33" name="path"/>
            <p:cNvSpPr/>
            <p:nvPr/>
          </p:nvSpPr>
          <p:spPr>
            <a:xfrm>
              <a:off x="0" y="217932"/>
              <a:ext cx="211836" cy="246888"/>
            </a:xfrm>
            <a:custGeom>
              <a:avLst/>
              <a:gdLst/>
              <a:ahLst/>
              <a:cxnLst/>
              <a:rect l="0" t="0" r="0" b="0"/>
              <a:pathLst>
                <a:path w="333" h="388">
                  <a:moveTo>
                    <a:pt x="168" y="0"/>
                  </a:moveTo>
                  <a:lnTo>
                    <a:pt x="333" y="84"/>
                  </a:lnTo>
                  <a:lnTo>
                    <a:pt x="333" y="304"/>
                  </a:lnTo>
                  <a:lnTo>
                    <a:pt x="168" y="388"/>
                  </a:lnTo>
                  <a:lnTo>
                    <a:pt x="0" y="304"/>
                  </a:lnTo>
                  <a:lnTo>
                    <a:pt x="0" y="84"/>
                  </a:lnTo>
                  <a:lnTo>
                    <a:pt x="168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group 17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434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35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36" name="rect"/>
          <p:cNvSpPr/>
          <p:nvPr/>
        </p:nvSpPr>
        <p:spPr>
          <a:xfrm>
            <a:off x="4402772" y="2336710"/>
            <a:ext cx="9525" cy="1062266"/>
          </a:xfrm>
          <a:prstGeom prst="rect">
            <a:avLst/>
          </a:prstGeom>
          <a:solidFill>
            <a:srgbClr val="D9D9D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picture 4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41247" y="1751076"/>
            <a:ext cx="9692640" cy="5024628"/>
          </a:xfrm>
          <a:prstGeom prst="rect">
            <a:avLst/>
          </a:prstGeom>
        </p:spPr>
      </p:pic>
      <p:grpSp>
        <p:nvGrpSpPr>
          <p:cNvPr id="186" name="group 18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464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5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67" name="textbox 467"/>
          <p:cNvSpPr/>
          <p:nvPr/>
        </p:nvSpPr>
        <p:spPr>
          <a:xfrm>
            <a:off x="799452" y="1068196"/>
            <a:ext cx="3011804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Postman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测试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接</a:t>
            </a:r>
            <a:r>
              <a:rPr sz="1700" spc="6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口</a:t>
            </a:r>
            <a:endParaRPr lang="en-US" altLang="en-US" sz="1700" dirty="0"/>
          </a:p>
        </p:txBody>
      </p:sp>
      <p:grpSp>
        <p:nvGrpSpPr>
          <p:cNvPr id="188" name="group 18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470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1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4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42772" y="1752600"/>
            <a:ext cx="9697211" cy="5027675"/>
          </a:xfrm>
          <a:prstGeom prst="rect">
            <a:avLst/>
          </a:prstGeom>
        </p:spPr>
      </p:pic>
      <p:grpSp>
        <p:nvGrpSpPr>
          <p:cNvPr id="190" name="group 19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47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76" name="textbox 476"/>
          <p:cNvSpPr/>
          <p:nvPr/>
        </p:nvSpPr>
        <p:spPr>
          <a:xfrm>
            <a:off x="799452" y="1068196"/>
            <a:ext cx="3127375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Postman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测试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接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口</a:t>
            </a:r>
            <a:endParaRPr lang="en-US" altLang="en-US" sz="1700" dirty="0"/>
          </a:p>
        </p:txBody>
      </p:sp>
      <p:grpSp>
        <p:nvGrpSpPr>
          <p:cNvPr id="192" name="group 19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479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0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/>
          <p:nvPr/>
        </p:nvSpPr>
        <p:spPr>
          <a:xfrm>
            <a:off x="797522" y="1808390"/>
            <a:ext cx="5877559" cy="668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概念：服务器是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提供服务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的设备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01000"/>
              </a:lnSpc>
            </a:pPr>
            <a:endParaRPr lang="en-US" altLang="en-US" sz="1200" dirty="0"/>
          </a:p>
          <a:p>
            <a:pPr marL="13335" algn="l" rtl="0" eaLnBrk="0">
              <a:lnSpc>
                <a:spcPct val="100000"/>
              </a:lnSpc>
              <a:spcBef>
                <a:spcPts val="5"/>
              </a:spcBef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作用：在上网过程中，服务器专门负责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存放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资源和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对外提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供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服务。</a:t>
            </a:r>
            <a:endParaRPr lang="en-US" altLang="en-US" sz="15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1796795" y="2834639"/>
            <a:ext cx="1426463" cy="1426464"/>
            <a:chOff x="0" y="0"/>
            <a:chExt cx="1426463" cy="1426464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1426463" cy="1426464"/>
            </a:xfrm>
            <a:prstGeom prst="rect">
              <a:avLst/>
            </a:prstGeom>
          </p:spPr>
        </p:pic>
        <p:sp>
          <p:nvSpPr>
            <p:cNvPr id="29" name="textbox 29"/>
            <p:cNvSpPr/>
            <p:nvPr/>
          </p:nvSpPr>
          <p:spPr>
            <a:xfrm>
              <a:off x="-12700" y="-12700"/>
              <a:ext cx="1452244" cy="14782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134620" algn="l" rtl="0" eaLnBrk="0">
                <a:lnSpc>
                  <a:spcPct val="100000"/>
                </a:lnSpc>
              </a:pPr>
              <a:r>
                <a:rPr sz="1500" spc="80" dirty="0">
                  <a:solidFill>
                    <a:srgbClr val="262626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百度云服务</a:t>
              </a:r>
              <a:r>
                <a:rPr sz="1500" spc="70" dirty="0">
                  <a:solidFill>
                    <a:srgbClr val="262626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038045" y="4317441"/>
            <a:ext cx="944880" cy="173607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48230" y="5191823"/>
            <a:ext cx="944880" cy="94487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3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464296" y="3087623"/>
            <a:ext cx="917447" cy="917447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1100915" y="6038265"/>
            <a:ext cx="2862579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对外提供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资源上传和下载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的服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务</a:t>
            </a:r>
            <a:endParaRPr lang="en-US" altLang="en-US" sz="1500" dirty="0"/>
          </a:p>
        </p:txBody>
      </p:sp>
      <p:sp>
        <p:nvSpPr>
          <p:cNvPr id="37" name="textbox 37"/>
          <p:cNvSpPr/>
          <p:nvPr/>
        </p:nvSpPr>
        <p:spPr>
          <a:xfrm>
            <a:off x="7709576" y="6089065"/>
            <a:ext cx="2354579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对外提供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Web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网页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的服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务</a:t>
            </a:r>
            <a:endParaRPr lang="en-US" altLang="en-US" sz="1500" dirty="0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8089811" y="4066539"/>
            <a:ext cx="1638935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知乎网站的服务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814561" y="4400626"/>
            <a:ext cx="212217" cy="961516"/>
          </a:xfrm>
          <a:prstGeom prst="rect">
            <a:avLst/>
          </a:prstGeom>
        </p:spPr>
      </p:pic>
      <p:sp>
        <p:nvSpPr>
          <p:cNvPr id="41" name="textbox 41"/>
          <p:cNvSpPr/>
          <p:nvPr/>
        </p:nvSpPr>
        <p:spPr>
          <a:xfrm>
            <a:off x="798537" y="1068196"/>
            <a:ext cx="70485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</a:t>
            </a:r>
            <a:r>
              <a:rPr sz="1700" spc="6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700" dirty="0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43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5"/>
          <p:cNvSpPr/>
          <p:nvPr/>
        </p:nvSpPr>
        <p:spPr>
          <a:xfrm>
            <a:off x="798332" y="1068197"/>
            <a:ext cx="6903084" cy="22377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4605" algn="l" rtl="0" eaLnBrk="0">
              <a:lnSpc>
                <a:spcPct val="100000"/>
              </a:lnSpc>
            </a:pPr>
            <a:r>
              <a:rPr sz="1700" spc="11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客户端与服务器通信的过</a:t>
            </a:r>
            <a:r>
              <a:rPr sz="1700" spc="1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程</a:t>
            </a:r>
            <a:endParaRPr lang="en-US" altLang="en-US" sz="17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客户端与服务器之间的通信过程，分为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响应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两个步骤。其中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marL="12700" indent="8255" algn="l" rtl="0" eaLnBrk="0">
              <a:lnSpc>
                <a:spcPct val="181000"/>
              </a:lnSpc>
              <a:spcBef>
                <a:spcPts val="15"/>
              </a:spcBef>
            </a:pP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11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11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请求的概念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：客户端通过网络去找服务器</a:t>
            </a:r>
            <a:r>
              <a:rPr sz="1500" spc="11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要资源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的过程，叫做“</a:t>
            </a:r>
            <a:r>
              <a:rPr sz="1500" spc="11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”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响应的概念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：服务器把资源通过网络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发送给客户端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的过程，叫做“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应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”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示意图如下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082163" y="4193336"/>
            <a:ext cx="2503995" cy="212217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82163" y="5855880"/>
            <a:ext cx="2503995" cy="212217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21600000">
            <a:off x="864755" y="3506355"/>
            <a:ext cx="2269832" cy="3116999"/>
            <a:chOff x="0" y="0"/>
            <a:chExt cx="2269832" cy="3116999"/>
          </a:xfrm>
        </p:grpSpPr>
        <p:pic>
          <p:nvPicPr>
            <p:cNvPr id="48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269832" cy="3116999"/>
            </a:xfrm>
            <a:prstGeom prst="rect">
              <a:avLst/>
            </a:prstGeom>
          </p:spPr>
        </p:pic>
        <p:sp>
          <p:nvSpPr>
            <p:cNvPr id="49" name="textbox 49"/>
            <p:cNvSpPr/>
            <p:nvPr/>
          </p:nvSpPr>
          <p:spPr>
            <a:xfrm>
              <a:off x="-12700" y="-12700"/>
              <a:ext cx="2295525" cy="316928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58750" indent="1270" algn="l" rtl="0" eaLnBrk="0">
                <a:lnSpc>
                  <a:spcPct val="104000"/>
                </a:lnSpc>
              </a:pP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在浏览器的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地址栏输入：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  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  <a:hlinkClick r:id="rId4">
                    <a:extLst>
                      <a:ext uri="{DAF060AB-1E55-43B9-8AAB-6FB025537F2F}">
                        <wpsdc:hlinkClr xmlns:wpsdc="http://www.wps.cn/officeDocument/2017/drawingmlCustomData" val="FFFFFF"/>
                        <wpsdc:folHlinkClr xmlns:wpsdc="http://www.wps.cn/officeDocument/2017/drawingmlCustomData" val="FFFFFF"/>
                        <wpsdc:hlinkUnderline xmlns:wpsdc="http://www.wps.cn/officeDocument/2017/drawingmlCustomData" val="0"/>
                      </a:ext>
                    </a:extLst>
                  </a:hlinkClick>
                </a:rPr>
                <a:t>http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://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www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baidu.com</a:t>
              </a:r>
              <a:endParaRPr lang="en-US" altLang="en-US" sz="1400" dirty="0"/>
            </a:p>
            <a:p>
              <a:pPr algn="l" rtl="0" eaLnBrk="0">
                <a:lnSpc>
                  <a:spcPct val="13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6000"/>
                </a:lnSpc>
              </a:pPr>
              <a:endParaRPr lang="en-US" altLang="en-US" sz="300" dirty="0"/>
            </a:p>
            <a:p>
              <a:pPr marL="547370" algn="l" rtl="0" eaLnBrk="0">
                <a:lnSpc>
                  <a:spcPct val="100000"/>
                </a:lnSpc>
                <a:spcBef>
                  <a:spcPts val="0"/>
                </a:spcBef>
              </a:pPr>
              <a:r>
                <a:rPr sz="1500" spc="9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客户端浏览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5524500" y="3506355"/>
            <a:ext cx="2085111" cy="3116999"/>
            <a:chOff x="0" y="0"/>
            <a:chExt cx="2085111" cy="3116999"/>
          </a:xfrm>
        </p:grpSpPr>
        <p:pic>
          <p:nvPicPr>
            <p:cNvPr id="50" name="picture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2085111" cy="3116999"/>
            </a:xfrm>
            <a:prstGeom prst="rect">
              <a:avLst/>
            </a:prstGeom>
          </p:spPr>
        </p:pic>
        <p:sp>
          <p:nvSpPr>
            <p:cNvPr id="51" name="textbox 51"/>
            <p:cNvSpPr/>
            <p:nvPr/>
          </p:nvSpPr>
          <p:spPr>
            <a:xfrm>
              <a:off x="116876" y="1441437"/>
              <a:ext cx="1619885" cy="12198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0"/>
                </a:lnSpc>
              </a:pPr>
              <a:endParaRPr lang="en-US" altLang="en-US" sz="100" dirty="0"/>
            </a:p>
            <a:p>
              <a:pPr marL="628015" algn="l" rtl="0" eaLnBrk="0">
                <a:lnSpc>
                  <a:spcPct val="100000"/>
                </a:lnSpc>
              </a:pPr>
              <a:r>
                <a:rPr sz="1500" spc="8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7000"/>
                </a:lnSpc>
              </a:pPr>
              <a:endParaRPr lang="en-US" altLang="en-US" sz="300" dirty="0"/>
            </a:p>
            <a:p>
              <a:pPr marL="15240" indent="-2540" algn="l" rtl="0" eaLnBrk="0">
                <a:lnSpc>
                  <a:spcPct val="105000"/>
                </a:lnSpc>
                <a:spcBef>
                  <a:spcPts val="5"/>
                </a:spcBef>
              </a:pP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把百度首页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htm</a:t>
              </a:r>
              <a:r>
                <a:rPr lang="en-US"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l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内容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发送给客户端浏览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</p:txBody>
        </p:sp>
      </p:grpSp>
      <p:grpSp>
        <p:nvGrpSpPr>
          <p:cNvPr id="20" name="group 2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5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5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4118248" y="3936531"/>
            <a:ext cx="376554" cy="229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2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endParaRPr lang="en-US" altLang="en-US" sz="1400" dirty="0"/>
          </a:p>
        </p:txBody>
      </p:sp>
      <p:sp>
        <p:nvSpPr>
          <p:cNvPr id="58" name="textbox 58"/>
          <p:cNvSpPr/>
          <p:nvPr/>
        </p:nvSpPr>
        <p:spPr>
          <a:xfrm>
            <a:off x="4128775" y="5599075"/>
            <a:ext cx="365759" cy="230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400" spc="-7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</a:t>
            </a:r>
            <a:r>
              <a:rPr sz="1400" spc="-6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应</a:t>
            </a:r>
            <a:endParaRPr lang="en-US" altLang="en-US" sz="1400" dirty="0"/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59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0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0184" y="2798064"/>
            <a:ext cx="7525511" cy="1338071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792863" y="1808390"/>
            <a:ext cx="4866640" cy="641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地址用来表示服务器上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每个资源</a:t>
            </a: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的确切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访问路径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marL="20320" algn="l" rtl="0" eaLnBrk="0">
              <a:lnSpc>
                <a:spcPts val="3260"/>
              </a:lnSpc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一个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标准的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主要由以下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4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个部分构成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64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5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793115" y="1068070"/>
            <a:ext cx="1793875" cy="294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2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址</a:t>
            </a:r>
            <a:endParaRPr lang="en-US" altLang="en-US" sz="1700" dirty="0"/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69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0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0184" y="2232659"/>
            <a:ext cx="7525511" cy="1338072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 rot="21600000">
            <a:off x="781634" y="3663365"/>
            <a:ext cx="1457032" cy="2308288"/>
            <a:chOff x="0" y="0"/>
            <a:chExt cx="1457032" cy="2308288"/>
          </a:xfrm>
        </p:grpSpPr>
        <p:pic>
          <p:nvPicPr>
            <p:cNvPr id="72" name="picture 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457032" cy="2308288"/>
            </a:xfrm>
            <a:prstGeom prst="rect">
              <a:avLst/>
            </a:prstGeom>
          </p:spPr>
        </p:pic>
        <p:sp>
          <p:nvSpPr>
            <p:cNvPr id="73" name="textbox 73"/>
            <p:cNvSpPr/>
            <p:nvPr/>
          </p:nvSpPr>
          <p:spPr>
            <a:xfrm>
              <a:off x="-12700" y="-12700"/>
              <a:ext cx="1482725" cy="23602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7000"/>
                </a:lnSpc>
              </a:pPr>
              <a:endParaRPr lang="en-US" altLang="en-US" sz="1000" dirty="0"/>
            </a:p>
            <a:p>
              <a:pPr marL="445770" algn="l" rtl="0" eaLnBrk="0">
                <a:lnSpc>
                  <a:spcPct val="100000"/>
                </a:lnSpc>
                <a:spcBef>
                  <a:spcPts val="5"/>
                </a:spcBef>
              </a:pPr>
              <a:r>
                <a:rPr sz="1500" spc="8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客户</a:t>
              </a:r>
              <a:r>
                <a:rPr sz="1500" spc="6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端</a:t>
              </a:r>
              <a:endParaRPr lang="en-US" altLang="en-US" sz="1500" dirty="0"/>
            </a:p>
          </p:txBody>
        </p:sp>
      </p:grpSp>
      <p:grpSp>
        <p:nvGrpSpPr>
          <p:cNvPr id="30" name="group 30"/>
          <p:cNvGrpSpPr/>
          <p:nvPr/>
        </p:nvGrpSpPr>
        <p:grpSpPr>
          <a:xfrm rot="21600000">
            <a:off x="6085840" y="3659504"/>
            <a:ext cx="1457033" cy="2308275"/>
            <a:chOff x="0" y="0"/>
            <a:chExt cx="1457033" cy="2308275"/>
          </a:xfrm>
        </p:grpSpPr>
        <p:pic>
          <p:nvPicPr>
            <p:cNvPr id="74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457033" cy="2308275"/>
            </a:xfrm>
            <a:prstGeom prst="rect">
              <a:avLst/>
            </a:prstGeom>
          </p:spPr>
        </p:pic>
        <p:sp>
          <p:nvSpPr>
            <p:cNvPr id="75" name="textbox 75"/>
            <p:cNvSpPr/>
            <p:nvPr/>
          </p:nvSpPr>
          <p:spPr>
            <a:xfrm>
              <a:off x="-12700" y="-12700"/>
              <a:ext cx="1482725" cy="23602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7000"/>
                </a:lnSpc>
              </a:pPr>
              <a:endParaRPr lang="en-US" altLang="en-US" sz="1000" dirty="0"/>
            </a:p>
            <a:p>
              <a:pPr marL="443865" algn="l" rtl="0" eaLnBrk="0">
                <a:lnSpc>
                  <a:spcPct val="100000"/>
                </a:lnSpc>
                <a:spcBef>
                  <a:spcPts val="5"/>
                </a:spcBef>
              </a:pPr>
              <a:r>
                <a:rPr sz="1500" spc="8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sp>
        <p:nvSpPr>
          <p:cNvPr id="76" name="textbox 76"/>
          <p:cNvSpPr/>
          <p:nvPr/>
        </p:nvSpPr>
        <p:spPr>
          <a:xfrm>
            <a:off x="7789761" y="4983009"/>
            <a:ext cx="4048759" cy="742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通信的双方，共同遵守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网络协议</a:t>
            </a:r>
            <a:r>
              <a:rPr sz="1500" spc="3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algn="l" rtl="0" eaLnBrk="0">
              <a:lnSpc>
                <a:spcPct val="128000"/>
              </a:lnSpc>
            </a:pPr>
            <a:endParaRPr lang="en-US" altLang="en-US" sz="300" dirty="0"/>
          </a:p>
          <a:p>
            <a:pPr marL="12700" algn="l" rtl="0" eaLnBrk="0">
              <a:lnSpc>
                <a:spcPct val="100000"/>
              </a:lnSpc>
              <a:spcBef>
                <a:spcPts val="0"/>
              </a:spcBef>
            </a:pP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好处</a:t>
            </a:r>
            <a:r>
              <a:rPr sz="1500" spc="5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：保证能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读懂对方</a:t>
            </a:r>
            <a:r>
              <a:rPr sz="1500" spc="5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发送过来的消息内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容。</a:t>
            </a:r>
            <a:endParaRPr lang="en-US" altLang="en-US" sz="1500" dirty="0"/>
          </a:p>
        </p:txBody>
      </p:sp>
      <p:sp>
        <p:nvSpPr>
          <p:cNvPr id="77" name="textbox 77"/>
          <p:cNvSpPr/>
          <p:nvPr/>
        </p:nvSpPr>
        <p:spPr>
          <a:xfrm>
            <a:off x="2913786" y="5142713"/>
            <a:ext cx="2682239" cy="631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160780" algn="l" rtl="0" eaLnBrk="0">
              <a:lnSpc>
                <a:spcPts val="1365"/>
              </a:lnSpc>
            </a:pPr>
            <a:r>
              <a:rPr sz="1100" spc="5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</a:t>
            </a:r>
            <a:r>
              <a:rPr sz="1100" spc="4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应</a:t>
            </a:r>
            <a:endParaRPr lang="en-US" altLang="en-US" sz="11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algn="l" rtl="0" eaLnBrk="0">
              <a:lnSpc>
                <a:spcPct val="141000"/>
              </a:lnSpc>
            </a:pPr>
            <a:endParaRPr lang="en-US" altLang="en-US" sz="200" dirty="0"/>
          </a:p>
          <a:p>
            <a:pPr marL="12700" algn="l" rtl="0" eaLnBrk="0">
              <a:lnSpc>
                <a:spcPts val="1350"/>
              </a:lnSpc>
            </a:pP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</a:t>
            </a:r>
            <a:r>
              <a:rPr sz="11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怎样解析</a:t>
            </a: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</a:t>
            </a:r>
            <a:r>
              <a:rPr sz="11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响应回来的</a:t>
            </a:r>
            <a:r>
              <a:rPr sz="11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资</a:t>
            </a:r>
            <a:r>
              <a:rPr sz="11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源</a:t>
            </a:r>
            <a:r>
              <a:rPr sz="1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？</a:t>
            </a:r>
            <a:endParaRPr lang="en-US" altLang="en-US" sz="1100" dirty="0"/>
          </a:p>
        </p:txBody>
      </p:sp>
      <p:sp>
        <p:nvSpPr>
          <p:cNvPr id="78" name="textbox 78"/>
          <p:cNvSpPr/>
          <p:nvPr/>
        </p:nvSpPr>
        <p:spPr>
          <a:xfrm>
            <a:off x="2912567" y="3939133"/>
            <a:ext cx="2683510" cy="630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153160" algn="l" rtl="0" eaLnBrk="0">
              <a:lnSpc>
                <a:spcPts val="1355"/>
              </a:lnSpc>
            </a:pPr>
            <a:r>
              <a:rPr sz="1100" spc="9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1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algn="l" rtl="0" eaLnBrk="0">
              <a:lnSpc>
                <a:spcPct val="142000"/>
              </a:lnSpc>
            </a:pPr>
            <a:endParaRPr lang="en-US" altLang="en-US" sz="200" dirty="0"/>
          </a:p>
          <a:p>
            <a:pPr marL="12700" algn="l" rtl="0" eaLnBrk="0">
              <a:lnSpc>
                <a:spcPts val="1350"/>
              </a:lnSpc>
              <a:spcBef>
                <a:spcPts val="0"/>
              </a:spcBef>
            </a:pP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</a:t>
            </a:r>
            <a:r>
              <a:rPr sz="11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怎么知道</a:t>
            </a: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</a:t>
            </a:r>
            <a:r>
              <a:rPr sz="11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要请求</a:t>
            </a: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什么资</a:t>
            </a:r>
            <a:r>
              <a:rPr sz="1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源？</a:t>
            </a:r>
            <a:endParaRPr lang="en-US" altLang="en-US" sz="1100" dirty="0"/>
          </a:p>
        </p:txBody>
      </p:sp>
      <p:sp>
        <p:nvSpPr>
          <p:cNvPr id="79" name="textbox 79"/>
          <p:cNvSpPr/>
          <p:nvPr/>
        </p:nvSpPr>
        <p:spPr>
          <a:xfrm>
            <a:off x="797522" y="1808390"/>
            <a:ext cx="7706359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概念：协议是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网络协议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的简称，用来保证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通信的双方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能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读懂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彼此发送过来的</a:t>
            </a: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消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息内容。</a:t>
            </a:r>
            <a:endParaRPr lang="en-US" altLang="en-US" sz="1500" dirty="0"/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8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83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77008" y="5320169"/>
            <a:ext cx="3967950" cy="212216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793280" y="1068196"/>
            <a:ext cx="3115310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协议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protocol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</p:txBody>
      </p:sp>
      <p:pic>
        <p:nvPicPr>
          <p:cNvPr id="85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177008" y="4153954"/>
            <a:ext cx="3967950" cy="174117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88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9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0184" y="2215895"/>
            <a:ext cx="7609331" cy="1338072"/>
          </a:xfrm>
          <a:prstGeom prst="rect">
            <a:avLst/>
          </a:prstGeom>
        </p:spPr>
      </p:pic>
      <p:sp>
        <p:nvSpPr>
          <p:cNvPr id="91" name="textbox 91"/>
          <p:cNvSpPr/>
          <p:nvPr/>
        </p:nvSpPr>
        <p:spPr>
          <a:xfrm>
            <a:off x="7730025" y="4236757"/>
            <a:ext cx="3067050" cy="9861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4605" algn="l" rtl="0" eaLnBrk="0">
              <a:lnSpc>
                <a:spcPct val="89000"/>
              </a:lnSpc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好处：通过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主机名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，可以保证客</a:t>
            </a:r>
            <a:r>
              <a:rPr sz="1500" spc="3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户</a:t>
            </a:r>
            <a:endParaRPr lang="en-US" altLang="en-US" sz="1500" dirty="0"/>
          </a:p>
          <a:p>
            <a:pPr marL="12700" indent="2540" algn="l" rtl="0" eaLnBrk="0">
              <a:lnSpc>
                <a:spcPct val="165000"/>
              </a:lnSpc>
              <a:spcBef>
                <a:spcPts val="30"/>
              </a:spcBef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端在万千的服务器中，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找到自己</a:t>
            </a:r>
            <a:r>
              <a:rPr sz="1500" spc="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想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访问的那台服务器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！</a:t>
            </a:r>
            <a:endParaRPr lang="en-US" altLang="en-US" sz="1500" dirty="0"/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4799457" y="4387418"/>
            <a:ext cx="2463787" cy="643407"/>
            <a:chOff x="0" y="0"/>
            <a:chExt cx="2463787" cy="643407"/>
          </a:xfrm>
        </p:grpSpPr>
        <p:pic>
          <p:nvPicPr>
            <p:cNvPr id="92" name="pictur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463787" cy="643407"/>
            </a:xfrm>
            <a:prstGeom prst="rect">
              <a:avLst/>
            </a:prstGeom>
          </p:spPr>
        </p:pic>
        <p:sp>
          <p:nvSpPr>
            <p:cNvPr id="93" name="textbox 93"/>
            <p:cNvSpPr/>
            <p:nvPr/>
          </p:nvSpPr>
          <p:spPr>
            <a:xfrm>
              <a:off x="-12700" y="-12700"/>
              <a:ext cx="2489200" cy="6883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1000"/>
                </a:lnSpc>
              </a:pPr>
              <a:endParaRPr lang="en-US" altLang="en-US" sz="800" dirty="0"/>
            </a:p>
            <a:p>
              <a:pPr marL="984885" algn="l" rtl="0" eaLnBrk="0">
                <a:lnSpc>
                  <a:spcPct val="95000"/>
                </a:lnSpc>
                <a:spcBef>
                  <a:spcPts val="5"/>
                </a:spcBef>
              </a:pPr>
              <a:r>
                <a:rPr sz="1400" spc="-2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  <a:p>
              <a:pPr marL="445135" algn="l" rtl="0" eaLnBrk="0">
                <a:lnSpc>
                  <a:spcPct val="92000"/>
                </a:lnSpc>
                <a:spcBef>
                  <a:spcPts val="90"/>
                </a:spcBef>
              </a:pP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www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liulongbin.top</a:t>
              </a:r>
              <a:endParaRPr lang="en-US" altLang="en-US" sz="1400" dirty="0"/>
            </a:p>
          </p:txBody>
        </p:sp>
      </p:grpSp>
      <p:pic>
        <p:nvPicPr>
          <p:cNvPr id="94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083" y="4652023"/>
            <a:ext cx="1626031" cy="484377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 rot="21600000">
            <a:off x="837057" y="4524883"/>
            <a:ext cx="2463800" cy="1041894"/>
            <a:chOff x="0" y="0"/>
            <a:chExt cx="2463800" cy="1041894"/>
          </a:xfrm>
        </p:grpSpPr>
        <p:pic>
          <p:nvPicPr>
            <p:cNvPr id="95" name="picture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463800" cy="1041894"/>
            </a:xfrm>
            <a:prstGeom prst="rect">
              <a:avLst/>
            </a:prstGeom>
          </p:spPr>
        </p:pic>
        <p:sp>
          <p:nvSpPr>
            <p:cNvPr id="96" name="textbox 96"/>
            <p:cNvSpPr/>
            <p:nvPr/>
          </p:nvSpPr>
          <p:spPr>
            <a:xfrm>
              <a:off x="-12700" y="-12700"/>
              <a:ext cx="2489200" cy="109410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4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4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644525" algn="l" rtl="0" eaLnBrk="0">
                <a:lnSpc>
                  <a:spcPct val="100000"/>
                </a:lnSpc>
              </a:pPr>
              <a:r>
                <a:rPr sz="1500" spc="9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客户端浏览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grpSp>
        <p:nvGrpSpPr>
          <p:cNvPr id="40" name="group 40"/>
          <p:cNvGrpSpPr/>
          <p:nvPr/>
        </p:nvGrpSpPr>
        <p:grpSpPr>
          <a:xfrm rot="21600000">
            <a:off x="4799444" y="5993257"/>
            <a:ext cx="2463800" cy="643420"/>
            <a:chOff x="0" y="0"/>
            <a:chExt cx="2463800" cy="643420"/>
          </a:xfrm>
        </p:grpSpPr>
        <p:pic>
          <p:nvPicPr>
            <p:cNvPr id="97" name="picture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2463800" cy="643420"/>
            </a:xfrm>
            <a:prstGeom prst="rect">
              <a:avLst/>
            </a:prstGeom>
          </p:spPr>
        </p:pic>
        <p:sp>
          <p:nvSpPr>
            <p:cNvPr id="98" name="textbox 98"/>
            <p:cNvSpPr/>
            <p:nvPr/>
          </p:nvSpPr>
          <p:spPr>
            <a:xfrm>
              <a:off x="-12700" y="-12700"/>
              <a:ext cx="2489200" cy="69405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9000"/>
                </a:lnSpc>
              </a:pPr>
              <a:endParaRPr lang="en-US" altLang="en-US" sz="1000" dirty="0"/>
            </a:p>
            <a:p>
              <a:pPr marL="365125" algn="l" rtl="0" eaLnBrk="0">
                <a:lnSpc>
                  <a:spcPct val="95000"/>
                </a:lnSpc>
                <a:spcBef>
                  <a:spcPts val="0"/>
                </a:spcBef>
              </a:pP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互联网中的其它服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务器</a:t>
              </a:r>
              <a:endParaRPr lang="en-US" altLang="en-US" sz="1400" dirty="0"/>
            </a:p>
          </p:txBody>
        </p:sp>
      </p:grpSp>
      <p:grpSp>
        <p:nvGrpSpPr>
          <p:cNvPr id="42" name="group 42"/>
          <p:cNvGrpSpPr/>
          <p:nvPr/>
        </p:nvGrpSpPr>
        <p:grpSpPr>
          <a:xfrm rot="21600000">
            <a:off x="4799457" y="3584499"/>
            <a:ext cx="2463800" cy="643407"/>
            <a:chOff x="0" y="0"/>
            <a:chExt cx="2463800" cy="643407"/>
          </a:xfrm>
        </p:grpSpPr>
        <p:pic>
          <p:nvPicPr>
            <p:cNvPr id="99" name="picture 9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2463800" cy="643407"/>
            </a:xfrm>
            <a:prstGeom prst="rect">
              <a:avLst/>
            </a:prstGeom>
          </p:spPr>
        </p:pic>
        <p:sp>
          <p:nvSpPr>
            <p:cNvPr id="100" name="textbox 100"/>
            <p:cNvSpPr/>
            <p:nvPr/>
          </p:nvSpPr>
          <p:spPr>
            <a:xfrm>
              <a:off x="-12700" y="-12700"/>
              <a:ext cx="2489835" cy="71246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0000"/>
                </a:lnSpc>
              </a:pPr>
              <a:endParaRPr lang="en-US" altLang="en-US" sz="800" dirty="0"/>
            </a:p>
            <a:p>
              <a:pPr marL="984885" algn="l" rtl="0" eaLnBrk="0">
                <a:lnSpc>
                  <a:spcPct val="84000"/>
                </a:lnSpc>
                <a:spcBef>
                  <a:spcPts val="5"/>
                </a:spcBef>
              </a:pPr>
              <a:r>
                <a:rPr sz="1400" spc="-2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  <a:p>
              <a:pPr marL="667385" algn="l" rtl="0" eaLnBrk="0">
                <a:lnSpc>
                  <a:spcPts val="2020"/>
                </a:lnSpc>
              </a:pP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www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baidu.com</a:t>
              </a:r>
              <a:endParaRPr lang="en-US" altLang="en-US" sz="1400" dirty="0"/>
            </a:p>
          </p:txBody>
        </p:sp>
      </p:grpSp>
      <p:grpSp>
        <p:nvGrpSpPr>
          <p:cNvPr id="44" name="group 44"/>
          <p:cNvGrpSpPr/>
          <p:nvPr/>
        </p:nvGrpSpPr>
        <p:grpSpPr>
          <a:xfrm rot="21600000">
            <a:off x="4799457" y="5190337"/>
            <a:ext cx="2463787" cy="643407"/>
            <a:chOff x="0" y="0"/>
            <a:chExt cx="2463787" cy="643407"/>
          </a:xfrm>
        </p:grpSpPr>
        <p:pic>
          <p:nvPicPr>
            <p:cNvPr id="101" name="picture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2463787" cy="643407"/>
            </a:xfrm>
            <a:prstGeom prst="rect">
              <a:avLst/>
            </a:prstGeom>
          </p:spPr>
        </p:pic>
        <p:sp>
          <p:nvSpPr>
            <p:cNvPr id="102" name="textbox 102"/>
            <p:cNvSpPr/>
            <p:nvPr/>
          </p:nvSpPr>
          <p:spPr>
            <a:xfrm>
              <a:off x="-12700" y="-12700"/>
              <a:ext cx="2489200" cy="71246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0000"/>
                </a:lnSpc>
              </a:pPr>
              <a:endParaRPr lang="en-US" altLang="en-US" sz="800" dirty="0"/>
            </a:p>
            <a:p>
              <a:pPr marL="984885" algn="l" rtl="0" eaLnBrk="0">
                <a:lnSpc>
                  <a:spcPct val="84000"/>
                </a:lnSpc>
                <a:spcBef>
                  <a:spcPts val="5"/>
                </a:spcBef>
              </a:pPr>
              <a:r>
                <a:rPr sz="1400" spc="-2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  <a:p>
              <a:pPr marL="622935" algn="l" rtl="0" eaLnBrk="0">
                <a:lnSpc>
                  <a:spcPts val="2020"/>
                </a:lnSpc>
              </a:pP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www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taobao.com</a:t>
              </a:r>
              <a:endParaRPr lang="en-US" altLang="en-US" sz="1400" dirty="0"/>
            </a:p>
          </p:txBody>
        </p:sp>
      </p:grpSp>
      <p:sp>
        <p:nvSpPr>
          <p:cNvPr id="104" name="textbox 104"/>
          <p:cNvSpPr/>
          <p:nvPr/>
        </p:nvSpPr>
        <p:spPr>
          <a:xfrm>
            <a:off x="797522" y="1808390"/>
            <a:ext cx="445515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概念：主机名用来标识互联网中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服务器的</a:t>
            </a:r>
            <a:r>
              <a:rPr sz="1500" spc="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唯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一性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05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6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textbox 107"/>
          <p:cNvSpPr/>
          <p:nvPr/>
        </p:nvSpPr>
        <p:spPr>
          <a:xfrm>
            <a:off x="793280" y="1068196"/>
            <a:ext cx="3345179" cy="283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主机名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hostname</a:t>
            </a:r>
            <a:r>
              <a:rPr sz="1700" spc="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10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1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112"/>
          <p:cNvGraphicFramePr>
            <a:graphicFrameLocks noGrp="1"/>
          </p:cNvGraphicFramePr>
          <p:nvPr/>
        </p:nvGraphicFramePr>
        <p:xfrm>
          <a:off x="4309922" y="3718788"/>
          <a:ext cx="4209414" cy="2917825"/>
        </p:xfrm>
        <a:graphic>
          <a:graphicData uri="http://schemas.openxmlformats.org/drawingml/2006/table">
            <a:tbl>
              <a:tblPr/>
              <a:tblGrid>
                <a:gridCol w="4209414"/>
              </a:tblGrid>
              <a:tr h="290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marL="180721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服务</a:t>
                      </a:r>
                      <a:r>
                        <a:rPr sz="1500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器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pic>
        <p:nvPicPr>
          <p:cNvPr id="113" name="picture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97560" y="2414905"/>
            <a:ext cx="6478905" cy="1139190"/>
          </a:xfrm>
          <a:prstGeom prst="rect">
            <a:avLst/>
          </a:prstGeom>
        </p:spPr>
      </p:pic>
      <p:grpSp>
        <p:nvGrpSpPr>
          <p:cNvPr id="50" name="group 50"/>
          <p:cNvGrpSpPr/>
          <p:nvPr/>
        </p:nvGrpSpPr>
        <p:grpSpPr>
          <a:xfrm rot="21600000">
            <a:off x="910932" y="3718788"/>
            <a:ext cx="1900389" cy="2917888"/>
            <a:chOff x="0" y="0"/>
            <a:chExt cx="1900389" cy="2917888"/>
          </a:xfrm>
        </p:grpSpPr>
        <p:pic>
          <p:nvPicPr>
            <p:cNvPr id="114" name="picture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900389" cy="2917888"/>
            </a:xfrm>
            <a:prstGeom prst="rect">
              <a:avLst/>
            </a:prstGeom>
          </p:spPr>
        </p:pic>
        <p:sp>
          <p:nvSpPr>
            <p:cNvPr id="115" name="textbox 115"/>
            <p:cNvSpPr/>
            <p:nvPr/>
          </p:nvSpPr>
          <p:spPr>
            <a:xfrm>
              <a:off x="-12700" y="-12700"/>
              <a:ext cx="1925954" cy="29698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3000"/>
                </a:lnSpc>
              </a:pPr>
              <a:endParaRPr lang="en-US" altLang="en-US" sz="1000" dirty="0"/>
            </a:p>
            <a:p>
              <a:pPr marL="362585" algn="l" rtl="0" eaLnBrk="0">
                <a:lnSpc>
                  <a:spcPct val="100000"/>
                </a:lnSpc>
                <a:spcBef>
                  <a:spcPts val="5"/>
                </a:spcBef>
              </a:pPr>
              <a:r>
                <a:rPr sz="1500" spc="9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客户端浏览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sp>
        <p:nvSpPr>
          <p:cNvPr id="116" name="rect"/>
          <p:cNvSpPr/>
          <p:nvPr/>
        </p:nvSpPr>
        <p:spPr>
          <a:xfrm>
            <a:off x="5212079" y="4053840"/>
            <a:ext cx="542544" cy="355091"/>
          </a:xfrm>
          <a:prstGeom prst="rect">
            <a:avLst/>
          </a:prstGeom>
          <a:solidFill>
            <a:srgbClr val="C0504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7" name="rect"/>
          <p:cNvSpPr/>
          <p:nvPr/>
        </p:nvSpPr>
        <p:spPr>
          <a:xfrm>
            <a:off x="5199379" y="4040936"/>
            <a:ext cx="568579" cy="381000"/>
          </a:xfrm>
          <a:prstGeom prst="rect">
            <a:avLst/>
          </a:prstGeom>
          <a:solidFill>
            <a:srgbClr val="C0504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" name="rect"/>
          <p:cNvSpPr/>
          <p:nvPr/>
        </p:nvSpPr>
        <p:spPr>
          <a:xfrm>
            <a:off x="5212079" y="4850891"/>
            <a:ext cx="542544" cy="356615"/>
          </a:xfrm>
          <a:prstGeom prst="rect">
            <a:avLst/>
          </a:prstGeom>
          <a:solidFill>
            <a:srgbClr val="C0504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" name="rect"/>
          <p:cNvSpPr/>
          <p:nvPr/>
        </p:nvSpPr>
        <p:spPr>
          <a:xfrm>
            <a:off x="5199379" y="4838700"/>
            <a:ext cx="568579" cy="381000"/>
          </a:xfrm>
          <a:prstGeom prst="rect">
            <a:avLst/>
          </a:prstGeom>
          <a:solidFill>
            <a:srgbClr val="C0504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199379" y="5642267"/>
            <a:ext cx="568579" cy="381000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749664" y="4202467"/>
            <a:ext cx="2511374" cy="1699260"/>
          </a:xfrm>
          <a:prstGeom prst="rect">
            <a:avLst/>
          </a:prstGeom>
        </p:spPr>
      </p:pic>
      <p:sp>
        <p:nvSpPr>
          <p:cNvPr id="122" name="textbox 122"/>
          <p:cNvSpPr/>
          <p:nvPr/>
        </p:nvSpPr>
        <p:spPr>
          <a:xfrm>
            <a:off x="797522" y="1808390"/>
            <a:ext cx="923035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概念：端口号是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0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65535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之间的整数，它的主要作用是表示一台计算机中的特定进程所提供的服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务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sp>
        <p:nvSpPr>
          <p:cNvPr id="123" name="rect"/>
          <p:cNvSpPr/>
          <p:nvPr/>
        </p:nvSpPr>
        <p:spPr>
          <a:xfrm>
            <a:off x="5780532" y="3916222"/>
            <a:ext cx="2321623" cy="619201"/>
          </a:xfrm>
          <a:prstGeom prst="rect">
            <a:avLst/>
          </a:prstGeom>
          <a:solidFill>
            <a:srgbClr val="F7964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rect"/>
          <p:cNvSpPr/>
          <p:nvPr/>
        </p:nvSpPr>
        <p:spPr>
          <a:xfrm>
            <a:off x="5768403" y="3903522"/>
            <a:ext cx="2346452" cy="644233"/>
          </a:xfrm>
          <a:prstGeom prst="rect">
            <a:avLst/>
          </a:prstGeom>
          <a:solidFill>
            <a:srgbClr val="F7964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5" name="rect"/>
          <p:cNvSpPr/>
          <p:nvPr/>
        </p:nvSpPr>
        <p:spPr>
          <a:xfrm>
            <a:off x="5780532" y="4719789"/>
            <a:ext cx="2321623" cy="618832"/>
          </a:xfrm>
          <a:prstGeom prst="rect">
            <a:avLst/>
          </a:prstGeom>
          <a:solidFill>
            <a:srgbClr val="F7964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6" name="rect"/>
          <p:cNvSpPr/>
          <p:nvPr/>
        </p:nvSpPr>
        <p:spPr>
          <a:xfrm>
            <a:off x="5768403" y="4707089"/>
            <a:ext cx="2346452" cy="644232"/>
          </a:xfrm>
          <a:prstGeom prst="rect">
            <a:avLst/>
          </a:prstGeom>
          <a:solidFill>
            <a:srgbClr val="F7964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27" name="table 127"/>
          <p:cNvGraphicFramePr>
            <a:graphicFrameLocks noGrp="1"/>
          </p:cNvGraphicFramePr>
          <p:nvPr/>
        </p:nvGraphicFramePr>
        <p:xfrm>
          <a:off x="5768403" y="5510657"/>
          <a:ext cx="2346325" cy="643890"/>
        </p:xfrm>
        <a:graphic>
          <a:graphicData uri="http://schemas.openxmlformats.org/drawingml/2006/table">
            <a:tbl>
              <a:tblPr/>
              <a:tblGrid>
                <a:gridCol w="2346325"/>
              </a:tblGrid>
              <a:tr h="6311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B6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pSp>
        <p:nvGrpSpPr>
          <p:cNvPr id="52" name="group 5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2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textbox 131"/>
          <p:cNvSpPr/>
          <p:nvPr/>
        </p:nvSpPr>
        <p:spPr>
          <a:xfrm>
            <a:off x="5186679" y="4093603"/>
            <a:ext cx="2941320" cy="2895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75"/>
              </a:lnSpc>
              <a:tabLst>
                <a:tab pos="215265" algn="l"/>
              </a:tabLst>
            </a:pP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80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    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网站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</a:t>
            </a:r>
            <a:endParaRPr lang="en-US" altLang="en-US" sz="1700" dirty="0"/>
          </a:p>
        </p:txBody>
      </p:sp>
      <p:sp>
        <p:nvSpPr>
          <p:cNvPr id="132" name="textbox 132"/>
          <p:cNvSpPr/>
          <p:nvPr/>
        </p:nvSpPr>
        <p:spPr>
          <a:xfrm>
            <a:off x="5186679" y="4897158"/>
            <a:ext cx="2941320" cy="2895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75"/>
              </a:lnSpc>
              <a:tabLst>
                <a:tab pos="153035" algn="l"/>
              </a:tabLst>
            </a:pP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1800" spc="-10" baseline="600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3000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 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网站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</a:t>
            </a:r>
            <a:endParaRPr lang="en-US" altLang="en-US" sz="1700" dirty="0"/>
          </a:p>
        </p:txBody>
      </p:sp>
      <p:sp>
        <p:nvSpPr>
          <p:cNvPr id="133" name="textbox 133"/>
          <p:cNvSpPr/>
          <p:nvPr/>
        </p:nvSpPr>
        <p:spPr>
          <a:xfrm>
            <a:off x="793280" y="1068196"/>
            <a:ext cx="2882900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端口号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port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36" name="textbox 136"/>
          <p:cNvSpPr/>
          <p:nvPr/>
        </p:nvSpPr>
        <p:spPr>
          <a:xfrm>
            <a:off x="3355283" y="4899418"/>
            <a:ext cx="376554" cy="229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2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endParaRPr lang="en-US" altLang="en-US" sz="1400" dirty="0"/>
          </a:p>
        </p:txBody>
      </p:sp>
      <p:grpSp>
        <p:nvGrpSpPr>
          <p:cNvPr id="54" name="group 5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3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32"/>
          <p:cNvSpPr/>
          <p:nvPr/>
        </p:nvSpPr>
        <p:spPr>
          <a:xfrm>
            <a:off x="5260974" y="5684558"/>
            <a:ext cx="2941320" cy="28955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75"/>
              </a:lnSpc>
              <a:tabLst>
                <a:tab pos="153035" algn="l"/>
              </a:tabLst>
            </a:pPr>
            <a:r>
              <a:rPr lang="en-US" sz="11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8083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网站 </a:t>
            </a:r>
            <a:r>
              <a:rPr lang="en-US"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C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40"/>
          <p:cNvSpPr/>
          <p:nvPr/>
        </p:nvSpPr>
        <p:spPr>
          <a:xfrm>
            <a:off x="793280" y="1068196"/>
            <a:ext cx="7795259" cy="2649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端口号的使用注意</a:t>
            </a:r>
            <a:r>
              <a:rPr sz="1700" spc="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点</a:t>
            </a:r>
            <a:endParaRPr lang="en-US" altLang="en-US" sz="17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marL="15875" algn="l" rtl="0" eaLnBrk="0">
              <a:lnSpc>
                <a:spcPct val="98000"/>
              </a:lnSpc>
              <a:spcBef>
                <a:spcPts val="455"/>
              </a:spcBef>
            </a:pP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协议中，如果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地址中的端口号是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80，则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:80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端口可以省略不写</a:t>
            </a:r>
            <a:r>
              <a:rPr sz="1500" spc="3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例如：</a:t>
            </a:r>
            <a:endParaRPr lang="en-US" altLang="en-US" sz="1500" dirty="0"/>
          </a:p>
          <a:p>
            <a:pPr marL="26035" algn="l" rtl="0" eaLnBrk="0">
              <a:lnSpc>
                <a:spcPts val="1930"/>
              </a:lnSpc>
              <a:spcBef>
                <a:spcPts val="1440"/>
              </a:spcBef>
            </a:pP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17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://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api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cms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liulongbin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top</a:t>
            </a:r>
            <a:r>
              <a:rPr sz="1500" spc="1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:80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images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lunbo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1-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min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jpg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可以简写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为</a:t>
            </a:r>
            <a:endParaRPr lang="en-US" altLang="en-US" sz="1500" dirty="0"/>
          </a:p>
          <a:p>
            <a:pPr marL="26035" algn="l" rtl="0" eaLnBrk="0">
              <a:lnSpc>
                <a:spcPts val="1935"/>
              </a:lnSpc>
              <a:spcBef>
                <a:spcPts val="1330"/>
              </a:spcBef>
            </a:pP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24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://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api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cms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liulongbin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top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images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lunbo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1-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min</a:t>
            </a:r>
            <a:r>
              <a:rPr sz="1500" spc="20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jpg</a:t>
            </a:r>
            <a:endParaRPr lang="en-US" altLang="en-US" sz="15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26000"/>
              </a:lnSpc>
            </a:pPr>
            <a:endParaRPr lang="en-US" altLang="en-US" sz="300" dirty="0"/>
          </a:p>
          <a:p>
            <a:pPr marL="17145" algn="l" rtl="0" eaLnBrk="0">
              <a:lnSpc>
                <a:spcPct val="100000"/>
              </a:lnSpc>
              <a:spcBef>
                <a:spcPts val="5"/>
              </a:spcBef>
            </a:pP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注意：只有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:80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端口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可以被简写！！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！</a:t>
            </a:r>
            <a:endParaRPr lang="en-US" altLang="en-US" sz="1500" dirty="0"/>
          </a:p>
        </p:txBody>
      </p:sp>
      <p:grpSp>
        <p:nvGrpSpPr>
          <p:cNvPr id="56" name="group 5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42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3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44" name="picture 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58" name="group 5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46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7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</Words>
  <Application>WPS 演示</Application>
  <PresentationFormat/>
  <Paragraphs>325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宋体</vt:lpstr>
      <vt:lpstr>Wingdings</vt:lpstr>
      <vt:lpstr>宋体</vt:lpstr>
      <vt:lpstr>汉仪书宋二KW</vt:lpstr>
      <vt:lpstr>Verdana</vt:lpstr>
      <vt:lpstr>Wingdings</vt:lpstr>
      <vt:lpstr>SimHei</vt:lpstr>
      <vt:lpstr>Calibri</vt:lpstr>
      <vt:lpstr>Arial</vt:lpstr>
      <vt:lpstr>Courier New</vt:lpstr>
      <vt:lpstr>宋体</vt:lpstr>
      <vt:lpstr>微软雅黑</vt:lpstr>
      <vt:lpstr>汉仪旗黑</vt:lpstr>
      <vt:lpstr>Arial Unicode MS</vt:lpstr>
      <vt:lpstr>Helvetica Neue</vt:lpstr>
      <vt:lpstr>汉仪中黑KW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去大西洋攻城</cp:lastModifiedBy>
  <cp:revision>42</cp:revision>
  <dcterms:created xsi:type="dcterms:W3CDTF">2023-02-24T02:59:58Z</dcterms:created>
  <dcterms:modified xsi:type="dcterms:W3CDTF">2023-02-24T02:59:58Z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2023-01-28T02:15:23Z</vt:filetime>
  </property>
  <property fmtid="{D5CDD505-2E9C-101B-9397-08002B2CF9AE}" pid="4" name="UsrData">
    <vt:lpwstr>63d252a84e2c4816acd48b41</vt:lpwstr>
  </property>
  <property fmtid="{D5CDD505-2E9C-101B-9397-08002B2CF9AE}" pid="5" name="ICV">
    <vt:lpwstr>1F4DA279C77EAE255D53D2638D28C3D9</vt:lpwstr>
  </property>
  <property fmtid="{D5CDD505-2E9C-101B-9397-08002B2CF9AE}" pid="6" name="KSOProductBuildVer">
    <vt:lpwstr>2052-5.1.1.7676</vt:lpwstr>
  </property>
</Properties>
</file>