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www.npmjs.com/package/form-serialize" TargetMode="Externa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581144" y="2520696"/>
            <a:ext cx="6178295" cy="3534155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46403" y="2218944"/>
          <a:ext cx="3298825" cy="4128134"/>
        </p:xfrm>
        <a:graphic>
          <a:graphicData uri="http://schemas.openxmlformats.org/drawingml/2006/table">
            <a:tbl>
              <a:tblPr/>
              <a:tblGrid>
                <a:gridCol w="3298825"/>
              </a:tblGrid>
              <a:tr h="41154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26564"/>
            <a:ext cx="3284220" cy="411327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3"/>
          <p:cNvSpPr/>
          <p:nvPr/>
        </p:nvSpPr>
        <p:spPr>
          <a:xfrm>
            <a:off x="796712" y="1816607"/>
            <a:ext cx="423545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在网页中，表单主要负责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数据采集功能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例如：</a:t>
            </a:r>
            <a:endParaRPr lang="en-US" altLang="en-US" sz="15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1789312" y="6478791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采集用户的</a:t>
            </a:r>
            <a:r>
              <a:rPr sz="14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登录信息</a:t>
            </a:r>
            <a:endParaRPr lang="en-US" altLang="en-US" sz="1400" dirty="0"/>
          </a:p>
        </p:txBody>
      </p:sp>
      <p:sp>
        <p:nvSpPr>
          <p:cNvPr id="17" name="textbox 17"/>
          <p:cNvSpPr/>
          <p:nvPr/>
        </p:nvSpPr>
        <p:spPr>
          <a:xfrm>
            <a:off x="6864384" y="6188609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采集用户的</a:t>
            </a:r>
            <a:r>
              <a:rPr sz="14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详细信息</a:t>
            </a:r>
            <a:endParaRPr lang="en-US" altLang="en-US" sz="1400" dirty="0"/>
          </a:p>
        </p:txBody>
      </p:sp>
      <p:sp>
        <p:nvSpPr>
          <p:cNvPr id="18" name="textbox 18"/>
          <p:cNvSpPr/>
          <p:nvPr/>
        </p:nvSpPr>
        <p:spPr>
          <a:xfrm>
            <a:off x="798537" y="1068196"/>
            <a:ext cx="116458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什么是表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1700" dirty="0"/>
          </a:p>
        </p:txBody>
      </p:sp>
      <p:grpSp>
        <p:nvGrpSpPr>
          <p:cNvPr id="2" name="group 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748783" y="2938271"/>
            <a:ext cx="5753100" cy="2400300"/>
          </a:xfrm>
          <a:prstGeom prst="rect">
            <a:avLst/>
          </a:prstGeom>
        </p:spPr>
      </p:pic>
      <p:graphicFrame>
        <p:nvGraphicFramePr>
          <p:cNvPr id="23" name="table 23"/>
          <p:cNvGraphicFramePr>
            <a:graphicFrameLocks noGrp="1"/>
          </p:cNvGraphicFramePr>
          <p:nvPr/>
        </p:nvGraphicFramePr>
        <p:xfrm>
          <a:off x="946403" y="2218944"/>
          <a:ext cx="3298825" cy="4128134"/>
        </p:xfrm>
        <a:graphic>
          <a:graphicData uri="http://schemas.openxmlformats.org/drawingml/2006/table">
            <a:tbl>
              <a:tblPr/>
              <a:tblGrid>
                <a:gridCol w="3298825"/>
              </a:tblGrid>
              <a:tr h="41154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26564"/>
            <a:ext cx="3284220" cy="4113275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813322" y="1808390"/>
            <a:ext cx="7284084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网页中采集数据的表单由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三个部分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组成，分别是：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表单标签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表单域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按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8"/>
          <p:cNvSpPr/>
          <p:nvPr/>
        </p:nvSpPr>
        <p:spPr>
          <a:xfrm>
            <a:off x="797623" y="1068196"/>
            <a:ext cx="208533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</a:t>
            </a:r>
            <a:r>
              <a:rPr sz="1700" spc="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分</a:t>
            </a:r>
            <a:endParaRPr lang="en-US" altLang="en-US" sz="17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31" name="textbox 31"/>
          <p:cNvSpPr/>
          <p:nvPr/>
        </p:nvSpPr>
        <p:spPr>
          <a:xfrm>
            <a:off x="6555740" y="5460365"/>
            <a:ext cx="2406015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登录表单对应的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HTML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布局</a:t>
            </a:r>
            <a:endParaRPr lang="en-US" altLang="en-US" sz="1400" dirty="0"/>
          </a:p>
        </p:txBody>
      </p:sp>
      <p:sp>
        <p:nvSpPr>
          <p:cNvPr id="32" name="textbox 32"/>
          <p:cNvSpPr/>
          <p:nvPr/>
        </p:nvSpPr>
        <p:spPr>
          <a:xfrm>
            <a:off x="1780067" y="6480823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采集登录信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息的表单</a:t>
            </a:r>
            <a:endParaRPr lang="en-US" altLang="en-US" sz="1400" dirty="0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698491" y="3101340"/>
            <a:ext cx="5753099" cy="24003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93620"/>
            <a:ext cx="3293363" cy="4119371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792863" y="1808390"/>
            <a:ext cx="8608694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HTML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就是表单标签，它是一个“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容器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，用来将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页面上指定的区域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划定为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区域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1"/>
          <p:cNvSpPr/>
          <p:nvPr/>
        </p:nvSpPr>
        <p:spPr>
          <a:xfrm>
            <a:off x="797623" y="1068196"/>
            <a:ext cx="335152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表单标</a:t>
            </a:r>
            <a:r>
              <a:rPr sz="1700" spc="3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签</a:t>
            </a:r>
            <a:endParaRPr lang="en-US" altLang="en-US" sz="17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42459" y="2700528"/>
            <a:ext cx="5699759" cy="2385059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75332"/>
            <a:ext cx="3290315" cy="4114800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796712" y="1808390"/>
            <a:ext cx="770763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表单域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提供了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采集用户信息的渠道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，常见的表单域有：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input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textarea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select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等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50" name="textbox 50"/>
          <p:cNvSpPr/>
          <p:nvPr/>
        </p:nvSpPr>
        <p:spPr>
          <a:xfrm>
            <a:off x="4432998" y="5393473"/>
            <a:ext cx="6896734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注意：每个表单域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必须包含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name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属性，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否则用户填写的信息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无法被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采集到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5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3"/>
          <p:cNvSpPr/>
          <p:nvPr/>
        </p:nvSpPr>
        <p:spPr>
          <a:xfrm>
            <a:off x="797623" y="1068196"/>
            <a:ext cx="312166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</a:t>
            </a:r>
            <a:r>
              <a:rPr sz="1700" spc="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域</a:t>
            </a:r>
            <a:endParaRPr lang="en-US" altLang="en-US" sz="17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5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785359" y="2709671"/>
            <a:ext cx="5699759" cy="238506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84475"/>
            <a:ext cx="3290315" cy="4114800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4773122" y="5319673"/>
            <a:ext cx="6559550" cy="981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835"/>
              </a:lnSpc>
            </a:pP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3335" algn="l" rtl="0" eaLnBrk="0">
              <a:lnSpc>
                <a:spcPct val="98000"/>
              </a:lnSpc>
              <a:spcBef>
                <a:spcPts val="1040"/>
              </a:spcBef>
            </a:pP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="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"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表示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提交按钮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的意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思</a:t>
            </a:r>
            <a:endParaRPr lang="en-US" altLang="en-US" sz="1500" dirty="0"/>
          </a:p>
          <a:p>
            <a:pPr algn="l" rtl="0" eaLnBrk="0">
              <a:lnSpc>
                <a:spcPct val="103000"/>
              </a:lnSpc>
            </a:pPr>
            <a:endParaRPr lang="en-US" altLang="en-US" sz="900" dirty="0"/>
          </a:p>
          <a:p>
            <a:pPr marL="12700" algn="l" rtl="0" eaLnBrk="0">
              <a:lnSpc>
                <a:spcPct val="98000"/>
              </a:lnSpc>
              <a:spcBef>
                <a:spcPts val="5"/>
              </a:spcBef>
            </a:pP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属性的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默认值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就是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，因此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="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"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可以省略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写</a:t>
            </a:r>
            <a:endParaRPr lang="en-US" altLang="en-US" sz="1500" dirty="0"/>
          </a:p>
        </p:txBody>
      </p:sp>
      <p:sp>
        <p:nvSpPr>
          <p:cNvPr id="62" name="textbox 62"/>
          <p:cNvSpPr/>
          <p:nvPr/>
        </p:nvSpPr>
        <p:spPr>
          <a:xfrm>
            <a:off x="810284" y="1808390"/>
            <a:ext cx="95224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当表单数据填写完毕后，用户点击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表单按钮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触发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提交操作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，从而把采集到的数据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提交给</a:t>
            </a:r>
            <a:r>
              <a:rPr sz="1500" spc="6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务器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6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textbox 65"/>
          <p:cNvSpPr/>
          <p:nvPr/>
        </p:nvSpPr>
        <p:spPr>
          <a:xfrm>
            <a:off x="797623" y="1068196"/>
            <a:ext cx="335152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表单按</a:t>
            </a:r>
            <a:r>
              <a:rPr sz="1700" spc="3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钮</a:t>
            </a:r>
            <a:endParaRPr lang="en-US" altLang="en-US" sz="17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6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1"/>
          <p:cNvSpPr/>
          <p:nvPr/>
        </p:nvSpPr>
        <p:spPr>
          <a:xfrm>
            <a:off x="796712" y="1068196"/>
            <a:ext cx="10044430" cy="3073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3335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表单提交的问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题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产生问题的原因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8415" algn="l" rtl="0" eaLnBrk="0">
              <a:lnSpc>
                <a:spcPct val="100000"/>
              </a:lnSpc>
              <a:spcBef>
                <a:spcPts val="1455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表单身兼数职：既负责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采集数据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，又负责把数据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提交到服务器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！表单的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默认提交行为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会导致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页面的跳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解决方案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22860" algn="l" rtl="0" eaLnBrk="0">
              <a:lnSpc>
                <a:spcPts val="1970"/>
              </a:lnSpc>
              <a:spcBef>
                <a:spcPts val="1395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表单只负责采集数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22860" algn="l" rtl="0" eaLnBrk="0">
              <a:lnSpc>
                <a:spcPts val="1935"/>
              </a:lnSpc>
              <a:spcBef>
                <a:spcPts val="5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负责将数据提交到服务器。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(符合：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职能单一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原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则)</a:t>
            </a:r>
            <a:endParaRPr lang="en-US" altLang="en-US" sz="15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4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picture 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4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50"/>
          <p:cNvSpPr/>
          <p:nvPr/>
        </p:nvSpPr>
        <p:spPr>
          <a:xfrm>
            <a:off x="7781346" y="2338653"/>
            <a:ext cx="3003550" cy="2202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监听表单的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提交事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件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阻止默认提交行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③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发起请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④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指定请求方式、请求地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址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25000"/>
              </a:lnSpc>
            </a:pPr>
            <a:endParaRPr lang="en-US" altLang="en-US" sz="300" dirty="0"/>
          </a:p>
          <a:p>
            <a:pPr marL="12700" algn="l" rtl="0" eaLnBrk="0">
              <a:lnSpc>
                <a:spcPct val="99000"/>
              </a:lnSpc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⑤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指定请求体数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</p:txBody>
      </p:sp>
      <p:sp>
        <p:nvSpPr>
          <p:cNvPr id="151" name="textbox 151"/>
          <p:cNvSpPr/>
          <p:nvPr/>
        </p:nvSpPr>
        <p:spPr>
          <a:xfrm>
            <a:off x="797522" y="1808390"/>
            <a:ext cx="933195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提交表单采集到的数据，可以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防止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表单默认提交行为导致的页面跳转问题，提高用户的体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验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5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textbox 154"/>
          <p:cNvSpPr/>
          <p:nvPr/>
        </p:nvSpPr>
        <p:spPr>
          <a:xfrm>
            <a:off x="798537" y="1068196"/>
            <a:ext cx="254762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提交表单数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pic>
        <p:nvPicPr>
          <p:cNvPr id="155" name="picture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5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3405505"/>
            <a:ext cx="4241165" cy="2032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115820"/>
            <a:ext cx="4229100" cy="123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625" y="5699125"/>
            <a:ext cx="564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给</a:t>
            </a:r>
            <a:r>
              <a:rPr lang="en-US" altLang="zh-CN">
                <a:solidFill>
                  <a:srgbClr val="FF0000"/>
                </a:solidFill>
              </a:rPr>
              <a:t>form</a:t>
            </a:r>
            <a:r>
              <a:rPr lang="zh-CN" altLang="en-US">
                <a:solidFill>
                  <a:srgbClr val="FF0000"/>
                </a:solidFill>
              </a:rPr>
              <a:t>注册</a:t>
            </a:r>
            <a:r>
              <a:rPr lang="en-US" altLang="zh-CN">
                <a:solidFill>
                  <a:srgbClr val="FF0000"/>
                </a:solidFill>
              </a:rPr>
              <a:t>submit</a:t>
            </a:r>
            <a:r>
              <a:rPr lang="zh-CN" altLang="en-US">
                <a:solidFill>
                  <a:srgbClr val="FF0000"/>
                </a:solidFill>
              </a:rPr>
              <a:t>事件，按钮必须是</a:t>
            </a:r>
            <a:r>
              <a:rPr lang="en-US" altLang="zh-CN">
                <a:solidFill>
                  <a:srgbClr val="FF0000"/>
                </a:solidFill>
              </a:rPr>
              <a:t>submit</a:t>
            </a:r>
            <a:r>
              <a:rPr lang="zh-CN" altLang="en-US">
                <a:solidFill>
                  <a:srgbClr val="FF0000"/>
                </a:solidFill>
                <a:ea typeface="宋体" charset="0"/>
              </a:rPr>
              <a:t>，才会触发</a:t>
            </a:r>
            <a:endParaRPr lang="zh-CN" altLang="en-US">
              <a:solidFill>
                <a:srgbClr val="FF0000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6759" y="2218943"/>
            <a:ext cx="6035040" cy="4041648"/>
          </a:xfrm>
          <a:prstGeom prst="rect">
            <a:avLst/>
          </a:prstGeom>
        </p:spPr>
      </p:pic>
      <p:sp>
        <p:nvSpPr>
          <p:cNvPr id="161" name="textbox 161"/>
          <p:cNvSpPr/>
          <p:nvPr/>
        </p:nvSpPr>
        <p:spPr>
          <a:xfrm>
            <a:off x="798537" y="1068196"/>
            <a:ext cx="3434079" cy="930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提交表单数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300" dirty="0"/>
          </a:p>
          <a:p>
            <a:pPr marL="5080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u="sng" spc="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  <a:hlinkClick r:id="rId2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form</a:t>
            </a:r>
            <a:r>
              <a:rPr sz="1500" u="sng" spc="17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u="sng" spc="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serialize</a:t>
            </a:r>
            <a:r>
              <a:rPr sz="1500" u="sng" spc="17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u="sng" spc="17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序列化得到表单数</a:t>
            </a:r>
            <a:r>
              <a:rPr sz="1500" u="sng" spc="8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6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64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6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/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宋体</vt:lpstr>
      <vt:lpstr>汉仪书宋二KW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去大西洋攻城</cp:lastModifiedBy>
  <cp:revision>16</cp:revision>
  <dcterms:created xsi:type="dcterms:W3CDTF">2023-02-24T01:25:45Z</dcterms:created>
  <dcterms:modified xsi:type="dcterms:W3CDTF">2023-02-24T01:25:45Z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2023-01-28T04:26:27Z</vt:filetime>
  </property>
  <property fmtid="{D5CDD505-2E9C-101B-9397-08002B2CF9AE}" pid="4" name="UsrData">
    <vt:lpwstr>63d271684e2c4816acd4c2e5</vt:lpwstr>
  </property>
  <property fmtid="{D5CDD505-2E9C-101B-9397-08002B2CF9AE}" pid="5" name="ICV">
    <vt:lpwstr>D1D3B157102945AE8075D263C1757C06</vt:lpwstr>
  </property>
  <property fmtid="{D5CDD505-2E9C-101B-9397-08002B2CF9AE}" pid="6" name="KSOProductBuildVer">
    <vt:lpwstr>2052-5.1.1.7676</vt:lpwstr>
  </property>
</Properties>
</file>