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84" r:id="rId4"/>
  </p:sldMasterIdLst>
  <p:notesMasterIdLst>
    <p:notesMasterId r:id="rId61"/>
  </p:notesMasterIdLst>
  <p:handoutMasterIdLst>
    <p:handoutMasterId r:id="rId62"/>
  </p:handoutMasterIdLst>
  <p:sldIdLst>
    <p:sldId id="534" r:id="rId5"/>
    <p:sldId id="607" r:id="rId6"/>
    <p:sldId id="608" r:id="rId7"/>
    <p:sldId id="609" r:id="rId8"/>
    <p:sldId id="610" r:id="rId9"/>
    <p:sldId id="611" r:id="rId10"/>
    <p:sldId id="612" r:id="rId11"/>
    <p:sldId id="613" r:id="rId12"/>
    <p:sldId id="614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43" r:id="rId21"/>
    <p:sldId id="544" r:id="rId22"/>
    <p:sldId id="545" r:id="rId23"/>
    <p:sldId id="592" r:id="rId24"/>
    <p:sldId id="547" r:id="rId25"/>
    <p:sldId id="548" r:id="rId26"/>
    <p:sldId id="549" r:id="rId27"/>
    <p:sldId id="550" r:id="rId28"/>
    <p:sldId id="551" r:id="rId29"/>
    <p:sldId id="552" r:id="rId30"/>
    <p:sldId id="555" r:id="rId31"/>
    <p:sldId id="593" r:id="rId32"/>
    <p:sldId id="557" r:id="rId33"/>
    <p:sldId id="558" r:id="rId34"/>
    <p:sldId id="560" r:id="rId35"/>
    <p:sldId id="594" r:id="rId36"/>
    <p:sldId id="562" r:id="rId37"/>
    <p:sldId id="596" r:id="rId38"/>
    <p:sldId id="565" r:id="rId39"/>
    <p:sldId id="566" r:id="rId40"/>
    <p:sldId id="568" r:id="rId41"/>
    <p:sldId id="598" r:id="rId42"/>
    <p:sldId id="570" r:id="rId43"/>
    <p:sldId id="571" r:id="rId44"/>
    <p:sldId id="572" r:id="rId45"/>
    <p:sldId id="573" r:id="rId46"/>
    <p:sldId id="574" r:id="rId47"/>
    <p:sldId id="575" r:id="rId48"/>
    <p:sldId id="576" r:id="rId49"/>
    <p:sldId id="599" r:id="rId50"/>
    <p:sldId id="579" r:id="rId51"/>
    <p:sldId id="580" r:id="rId52"/>
    <p:sldId id="603" r:id="rId53"/>
    <p:sldId id="604" r:id="rId54"/>
    <p:sldId id="605" r:id="rId55"/>
    <p:sldId id="584" r:id="rId56"/>
    <p:sldId id="585" r:id="rId57"/>
    <p:sldId id="586" r:id="rId58"/>
    <p:sldId id="587" r:id="rId59"/>
    <p:sldId id="264" r:id="rId60"/>
  </p:sldIdLst>
  <p:sldSz cx="12192000" cy="6858000"/>
  <p:notesSz cx="6858000" cy="9144000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6" Type="http://schemas.openxmlformats.org/officeDocument/2006/relationships/tags" Target="tags/tag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1" Type="http://schemas.openxmlformats.org/officeDocument/2006/relationships/theme" Target="../theme/theme2.xml"/><Relationship Id="rId20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9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3.png"/><Relationship Id="rId1" Type="http://schemas.openxmlformats.org/officeDocument/2006/relationships/image" Target="../media/image22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43.png"/><Relationship Id="rId1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36533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D2B26"/>
                </a:solidFill>
              </a:rPr>
              <a:t>Web API </a:t>
            </a:r>
            <a:r>
              <a:rPr lang="zh-CN" altLang="en-US" dirty="0" smtClean="0">
                <a:solidFill>
                  <a:srgbClr val="AD2B26"/>
                </a:solidFill>
              </a:rPr>
              <a:t>基本认知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 smtClean="0"/>
              <a:t>获取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/>
              <a:t>操作</a:t>
            </a:r>
            <a:r>
              <a:rPr lang="zh-CN" altLang="en-US" dirty="0" smtClean="0"/>
              <a:t>元素内容</a:t>
            </a:r>
            <a:endParaRPr lang="en-US" altLang="zh-CN" dirty="0" smtClean="0"/>
          </a:p>
          <a:p>
            <a:r>
              <a:rPr lang="zh-CN" altLang="en-US" dirty="0"/>
              <a:t>操作</a:t>
            </a:r>
            <a:r>
              <a:rPr lang="zh-CN" altLang="en-US" dirty="0" smtClean="0"/>
              <a:t>元素属性</a:t>
            </a:r>
            <a:endParaRPr lang="en-US" altLang="zh-CN" dirty="0" smtClean="0"/>
          </a:p>
          <a:p>
            <a:r>
              <a:rPr lang="zh-CN" altLang="en-US" dirty="0" smtClean="0"/>
              <a:t>定时器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间歇函数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AD2B26"/>
                </a:solidFill>
              </a:rPr>
              <a:t>Web API </a:t>
            </a:r>
            <a:r>
              <a:rPr lang="zh-CN" altLang="en-US" dirty="0">
                <a:solidFill>
                  <a:srgbClr val="AD2B26"/>
                </a:solidFill>
              </a:rPr>
              <a:t>基本认知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作用和分类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什么是</a:t>
            </a:r>
            <a:r>
              <a:rPr lang="en-US" altLang="zh-CN" dirty="0" smtClean="0"/>
              <a:t>DOM</a:t>
            </a:r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D2B26"/>
                </a:solidFill>
              </a:rPr>
              <a:t>1.1 </a:t>
            </a:r>
            <a:r>
              <a:rPr kumimoji="1" lang="zh-CN" altLang="en-US" dirty="0" smtClean="0"/>
              <a:t>作用</a:t>
            </a:r>
            <a:r>
              <a:rPr kumimoji="1" lang="zh-CN" altLang="en-US" dirty="0"/>
              <a:t>和</a:t>
            </a:r>
            <a:r>
              <a:rPr kumimoji="1" lang="zh-CN" altLang="en-US" dirty="0" smtClean="0"/>
              <a:t>分类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就是使用 </a:t>
            </a:r>
            <a:r>
              <a:rPr lang="en-US" altLang="zh-CN" dirty="0" smtClean="0"/>
              <a:t>JS </a:t>
            </a:r>
            <a:r>
              <a:rPr lang="zh-CN" altLang="en-US" dirty="0" smtClean="0"/>
              <a:t>去操作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和浏览器</a:t>
            </a:r>
            <a:endParaRPr lang="en-US" altLang="zh-CN" dirty="0" smtClean="0"/>
          </a:p>
          <a:p>
            <a:r>
              <a:rPr lang="zh-CN" altLang="en-US" dirty="0" smtClean="0"/>
              <a:t>分类：</a:t>
            </a:r>
            <a:r>
              <a:rPr lang="en-US" altLang="zh-CN" dirty="0" smtClean="0">
                <a:solidFill>
                  <a:srgbClr val="C00000"/>
                </a:solidFill>
              </a:rPr>
              <a:t>DOM</a:t>
            </a:r>
            <a:r>
              <a:rPr lang="en-US" altLang="zh-CN" dirty="0" smtClean="0"/>
              <a:t> (</a:t>
            </a:r>
            <a:r>
              <a:rPr lang="zh-CN" altLang="en-US" dirty="0" smtClean="0"/>
              <a:t>文档对象模型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BOM</a:t>
            </a:r>
            <a:r>
              <a:rPr lang="zh-CN" altLang="en-US" dirty="0" smtClean="0"/>
              <a:t>（浏览器对象模型）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204338" y="1646133"/>
            <a:ext cx="1338485" cy="498015"/>
            <a:chOff x="3717164" y="2033588"/>
            <a:chExt cx="1338485" cy="498015"/>
          </a:xfrm>
        </p:grpSpPr>
        <p:sp>
          <p:nvSpPr>
            <p:cNvPr id="13" name="矩形 12"/>
            <p:cNvSpPr/>
            <p:nvPr/>
          </p:nvSpPr>
          <p:spPr>
            <a:xfrm>
              <a:off x="3717164" y="2033588"/>
              <a:ext cx="1338485" cy="498015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5"/>
            <p:cNvSpPr txBox="1"/>
            <p:nvPr/>
          </p:nvSpPr>
          <p:spPr>
            <a:xfrm>
              <a:off x="3941112" y="2143689"/>
              <a:ext cx="890587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29688" y="2743585"/>
            <a:ext cx="1914743" cy="1271503"/>
            <a:chOff x="2181071" y="2643188"/>
            <a:chExt cx="1914743" cy="1271503"/>
          </a:xfrm>
        </p:grpSpPr>
        <p:sp>
          <p:nvSpPr>
            <p:cNvPr id="16" name="椭圆 15"/>
            <p:cNvSpPr/>
            <p:nvPr/>
          </p:nvSpPr>
          <p:spPr>
            <a:xfrm>
              <a:off x="2372790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2228327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ECMAScript</a:t>
              </a:r>
              <a:endParaRPr 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1071" y="3660775"/>
              <a:ext cx="19147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JavaScript</a:t>
              </a:r>
              <a:r>
                <a:rPr lang="zh-CN" altLang="en-US" sz="105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语言基础</a:t>
              </a:r>
              <a:endParaRPr lang="zh-CN" altLang="en-US" sz="10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391463" y="4396172"/>
            <a:ext cx="1326649" cy="1286238"/>
            <a:chOff x="3615565" y="2643188"/>
            <a:chExt cx="1326649" cy="1286238"/>
          </a:xfrm>
        </p:grpSpPr>
        <p:sp>
          <p:nvSpPr>
            <p:cNvPr id="20" name="椭圆 19"/>
            <p:cNvSpPr/>
            <p:nvPr/>
          </p:nvSpPr>
          <p:spPr>
            <a:xfrm>
              <a:off x="3760028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11"/>
            <p:cNvSpPr txBox="1"/>
            <p:nvPr/>
          </p:nvSpPr>
          <p:spPr>
            <a:xfrm>
              <a:off x="3615565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DOM</a:t>
              </a:r>
              <a:endParaRPr 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32227" y="3675510"/>
              <a:ext cx="13099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页面文档对象模型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260079" y="4393450"/>
            <a:ext cx="1418006" cy="1275443"/>
            <a:chOff x="5448623" y="2621604"/>
            <a:chExt cx="1418006" cy="1275443"/>
          </a:xfrm>
        </p:grpSpPr>
        <p:sp>
          <p:nvSpPr>
            <p:cNvPr id="24" name="椭圆 23"/>
            <p:cNvSpPr/>
            <p:nvPr/>
          </p:nvSpPr>
          <p:spPr>
            <a:xfrm>
              <a:off x="5622274" y="2621604"/>
              <a:ext cx="1008063" cy="1008063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11"/>
            <p:cNvSpPr txBox="1"/>
            <p:nvPr/>
          </p:nvSpPr>
          <p:spPr>
            <a:xfrm>
              <a:off x="5448623" y="3009360"/>
              <a:ext cx="1296987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BOM</a:t>
              </a:r>
              <a:endParaRPr 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606796" y="3643131"/>
              <a:ext cx="12598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浏览器对象模型</a:t>
              </a:r>
              <a:endPara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26"/>
          <p:cNvCxnSpPr>
            <a:stCxn id="13" idx="2"/>
            <a:endCxn id="16" idx="0"/>
          </p:cNvCxnSpPr>
          <p:nvPr/>
        </p:nvCxnSpPr>
        <p:spPr>
          <a:xfrm flipH="1">
            <a:off x="6725438" y="2144148"/>
            <a:ext cx="1148143" cy="59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大括号 27"/>
          <p:cNvSpPr/>
          <p:nvPr/>
        </p:nvSpPr>
        <p:spPr>
          <a:xfrm rot="5400000">
            <a:off x="8688474" y="3141163"/>
            <a:ext cx="558156" cy="18605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8280887" y="2772921"/>
            <a:ext cx="1296988" cy="1008062"/>
            <a:chOff x="3615565" y="2643188"/>
            <a:chExt cx="1296988" cy="1008062"/>
          </a:xfrm>
        </p:grpSpPr>
        <p:sp>
          <p:nvSpPr>
            <p:cNvPr id="30" name="椭圆 29"/>
            <p:cNvSpPr/>
            <p:nvPr/>
          </p:nvSpPr>
          <p:spPr>
            <a:xfrm>
              <a:off x="3760028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11"/>
            <p:cNvSpPr txBox="1"/>
            <p:nvPr/>
          </p:nvSpPr>
          <p:spPr>
            <a:xfrm>
              <a:off x="3615565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Web APIs</a:t>
              </a:r>
              <a:endParaRPr 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32" name="直接箭头连接符 31"/>
          <p:cNvCxnSpPr>
            <a:stCxn id="13" idx="2"/>
            <a:endCxn id="30" idx="0"/>
          </p:cNvCxnSpPr>
          <p:nvPr/>
        </p:nvCxnSpPr>
        <p:spPr>
          <a:xfrm>
            <a:off x="7873581" y="2144148"/>
            <a:ext cx="1055800" cy="62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AD2B26"/>
                </a:solidFill>
              </a:rPr>
              <a:t>Web API </a:t>
            </a:r>
            <a:r>
              <a:rPr lang="zh-CN" altLang="en-US" dirty="0">
                <a:solidFill>
                  <a:srgbClr val="AD2B26"/>
                </a:solidFill>
              </a:rPr>
              <a:t>基本认知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作用和分类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什么是</a:t>
            </a:r>
            <a:r>
              <a:rPr lang="en-US" altLang="zh-CN" dirty="0" smtClean="0">
                <a:solidFill>
                  <a:srgbClr val="C00000"/>
                </a:solidFill>
              </a:rPr>
              <a:t>DOM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D2B26"/>
                </a:solidFill>
              </a:rPr>
              <a:t>1.2 </a:t>
            </a:r>
            <a:r>
              <a:rPr kumimoji="1" lang="zh-CN" altLang="en-US" dirty="0" smtClean="0"/>
              <a:t>什么</a:t>
            </a:r>
            <a:r>
              <a:rPr kumimoji="1" lang="zh-CN" altLang="en-US" dirty="0"/>
              <a:t>是</a:t>
            </a:r>
            <a:r>
              <a:rPr kumimoji="1" lang="en-US" altLang="zh-CN" dirty="0" smtClean="0"/>
              <a:t>DOM</a:t>
            </a:r>
            <a:endParaRPr kumimoji="1"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en-US" altLang="zh-CN" dirty="0" smtClean="0"/>
              <a:t>DOM</a:t>
            </a:r>
            <a:r>
              <a:rPr lang="zh-CN" altLang="en-US" dirty="0"/>
              <a:t>（</a:t>
            </a:r>
            <a:r>
              <a:rPr lang="en-US" altLang="zh-CN" dirty="0"/>
              <a:t>Document Object Model——</a:t>
            </a:r>
            <a:r>
              <a:rPr lang="zh-CN" altLang="en-US" dirty="0">
                <a:solidFill>
                  <a:srgbClr val="C00000"/>
                </a:solidFill>
              </a:rPr>
              <a:t>文档对象模型</a:t>
            </a:r>
            <a:r>
              <a:rPr lang="zh-CN" altLang="en-US" dirty="0"/>
              <a:t>）是用来呈现以及与任意 </a:t>
            </a:r>
            <a:r>
              <a:rPr lang="en-US" altLang="zh-CN" dirty="0"/>
              <a:t>HTML </a:t>
            </a:r>
            <a:r>
              <a:rPr lang="zh-CN" altLang="en-US" dirty="0"/>
              <a:t>或 </a:t>
            </a:r>
            <a:r>
              <a:rPr lang="en-US" altLang="zh-CN" dirty="0"/>
              <a:t>XML</a:t>
            </a:r>
            <a:r>
              <a:rPr lang="zh-CN" altLang="en-US" dirty="0"/>
              <a:t>文档交互的</a:t>
            </a:r>
            <a:r>
              <a:rPr lang="en-US" altLang="zh-CN" dirty="0" smtClean="0"/>
              <a:t>API</a:t>
            </a:r>
            <a:endParaRPr lang="en-US" altLang="zh-CN" dirty="0"/>
          </a:p>
          <a:p>
            <a:pPr marL="276225" indent="-276225"/>
            <a:r>
              <a:rPr lang="zh-CN" altLang="en-US" dirty="0" smtClean="0"/>
              <a:t>白话文：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DOM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是浏览器提供的一套专门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用来 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操作</a:t>
            </a:r>
            <a:r>
              <a:rPr lang="zh-CN" altLang="en-US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网页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内容</a:t>
            </a:r>
            <a:r>
              <a:rPr lang="en-US" altLang="zh-CN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标签</a:t>
            </a:r>
            <a:r>
              <a:rPr lang="en-US" altLang="zh-CN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功能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DOM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作用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开发网页内容特效和实现用户交互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76225" indent="-276225"/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21" y="3512510"/>
            <a:ext cx="9039225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26355" y="1463040"/>
            <a:ext cx="6215380" cy="4708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Web API</a:t>
            </a:r>
            <a:r>
              <a:rPr lang="zh-CN" altLang="en-US" dirty="0" smtClean="0"/>
              <a:t>阶段我们学习那两部分？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BOM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DOM </a:t>
            </a:r>
            <a:r>
              <a:rPr lang="zh-CN" altLang="en-US" dirty="0" smtClean="0"/>
              <a:t>是什么？有什么作用？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是文档对象模型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网页内容，可以开发网页内容特效和实现用户交互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AD2B26"/>
                </a:solidFill>
              </a:rPr>
              <a:t>Web API </a:t>
            </a:r>
            <a:r>
              <a:rPr lang="zh-CN" altLang="en-US" dirty="0">
                <a:solidFill>
                  <a:srgbClr val="AD2B26"/>
                </a:solidFill>
              </a:rPr>
              <a:t>基本认知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作用和分类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什么是</a:t>
            </a:r>
            <a:r>
              <a:rPr lang="en-US" altLang="zh-CN" dirty="0" smtClean="0">
                <a:solidFill>
                  <a:schemeClr val="tx1"/>
                </a:solidFill>
              </a:rPr>
              <a:t>DOM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DOM</a:t>
            </a:r>
            <a:r>
              <a:rPr lang="zh-CN" altLang="en-US" dirty="0" smtClean="0">
                <a:solidFill>
                  <a:srgbClr val="C00000"/>
                </a:solidFill>
              </a:rPr>
              <a:t>树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D2B26"/>
                </a:solidFill>
              </a:rPr>
              <a:t>1.3 </a:t>
            </a:r>
            <a:r>
              <a:rPr kumimoji="1" lang="en-US" altLang="zh-CN" dirty="0"/>
              <a:t>DOM</a:t>
            </a:r>
            <a:r>
              <a:rPr kumimoji="1" lang="zh-CN" altLang="en-US" dirty="0" smtClean="0"/>
              <a:t>树</a:t>
            </a:r>
            <a:endParaRPr kumimoji="1"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19423"/>
            <a:ext cx="10720800" cy="4550400"/>
          </a:xfrm>
        </p:spPr>
        <p:txBody>
          <a:bodyPr/>
          <a:lstStyle/>
          <a:p>
            <a:pPr marL="285750" indent="-285750">
              <a:lnSpc>
                <a:spcPct val="200000"/>
              </a:lnSpc>
            </a:pPr>
            <a:r>
              <a:rPr lang="en-US" altLang="zh-CN" dirty="0"/>
              <a:t>DOM</a:t>
            </a:r>
            <a:r>
              <a:rPr lang="zh-CN" altLang="en-US" dirty="0"/>
              <a:t>树是什么</a:t>
            </a:r>
            <a:endParaRPr lang="en-US" altLang="zh-CN" dirty="0"/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文档以树状结构直观的表现出来，我们称之为文档树或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描述网页内容关系的名词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文档树直观的体现了标签与标签之间的关系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49" y="3414157"/>
            <a:ext cx="5404350" cy="3081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059" y="3750675"/>
            <a:ext cx="5955771" cy="24088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AD2B26"/>
                </a:solidFill>
              </a:rPr>
              <a:t>Web API </a:t>
            </a:r>
            <a:r>
              <a:rPr lang="zh-CN" altLang="en-US" dirty="0">
                <a:solidFill>
                  <a:srgbClr val="AD2B26"/>
                </a:solidFill>
              </a:rPr>
              <a:t>基本认知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作用和分类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什么是</a:t>
            </a:r>
            <a:r>
              <a:rPr lang="en-US" altLang="zh-CN" dirty="0" smtClean="0">
                <a:solidFill>
                  <a:schemeClr val="tx1"/>
                </a:solidFill>
              </a:rPr>
              <a:t>DOM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DOM</a:t>
            </a:r>
            <a:r>
              <a:rPr lang="zh-CN" altLang="en-US" dirty="0" smtClean="0">
                <a:solidFill>
                  <a:schemeClr val="tx1"/>
                </a:solidFill>
              </a:rPr>
              <a:t>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DOM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D2B26"/>
                </a:solidFill>
              </a:rPr>
              <a:t>1.4 </a:t>
            </a:r>
            <a:r>
              <a:rPr kumimoji="1" lang="en-US" altLang="zh-CN" dirty="0"/>
              <a:t>DOM</a:t>
            </a:r>
            <a:r>
              <a:rPr kumimoji="1" lang="zh-CN" altLang="en-US" dirty="0"/>
              <a:t>对象（重要</a:t>
            </a:r>
            <a:r>
              <a:rPr kumimoji="1" lang="zh-CN" altLang="en-US" dirty="0" smtClean="0"/>
              <a:t>）</a:t>
            </a:r>
            <a:endParaRPr kumimoji="1" dirty="0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对象：浏览器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标签生成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 </a:t>
            </a:r>
            <a:r>
              <a:rPr lang="en-US" altLang="zh-CN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的标签属性都可以在这个对象上面找到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这个对象的属性会自动映射到标签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身上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的核心思想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把网页内容当做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来处理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里提供的一个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所以它提供的属性和方法都是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用来访问和操作网页内容的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18237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例：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document.write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网页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所有内容都在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79" y="950241"/>
            <a:ext cx="4307116" cy="23573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995" y="3627120"/>
            <a:ext cx="2172970" cy="28790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28340" y="1123315"/>
            <a:ext cx="2656840" cy="27559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C00000"/>
                </a:solidFill>
                <a:latin typeface="+mn-lt"/>
                <a:ea typeface="+mn-ea"/>
              </a:rPr>
              <a:t>在</a:t>
            </a:r>
            <a:r>
              <a:rPr lang="en-US" altLang="zh-CN" sz="1200" dirty="0">
                <a:solidFill>
                  <a:srgbClr val="C00000"/>
                </a:solidFill>
                <a:latin typeface="+mn-lt"/>
                <a:ea typeface="+mn-ea"/>
              </a:rPr>
              <a:t>html</a:t>
            </a:r>
            <a:r>
              <a:rPr lang="zh-CN" altLang="en-US" sz="1200" dirty="0">
                <a:solidFill>
                  <a:srgbClr val="C00000"/>
                </a:solidFill>
                <a:latin typeface="+mn-lt"/>
                <a:ea typeface="+mn-ea"/>
              </a:rPr>
              <a:t>里面叫标签</a:t>
            </a:r>
            <a:r>
              <a:rPr lang="en-US" altLang="zh-CN" sz="1200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zh-CN" altLang="en-US" sz="1200" dirty="0">
                <a:solidFill>
                  <a:srgbClr val="C00000"/>
                </a:solidFill>
                <a:latin typeface="+mn-lt"/>
                <a:ea typeface="+mn-ea"/>
              </a:rPr>
              <a:t>在</a:t>
            </a:r>
            <a:r>
              <a:rPr lang="en-US" altLang="zh-CN" sz="1200" dirty="0">
                <a:solidFill>
                  <a:srgbClr val="C00000"/>
                </a:solidFill>
                <a:latin typeface="+mn-lt"/>
                <a:ea typeface="+mn-ea"/>
              </a:rPr>
              <a:t>DOM</a:t>
            </a:r>
            <a:r>
              <a:rPr lang="zh-CN" altLang="en-US" sz="1200" dirty="0">
                <a:solidFill>
                  <a:srgbClr val="C00000"/>
                </a:solidFill>
                <a:latin typeface="+mn-lt"/>
                <a:ea typeface="+mn-ea"/>
              </a:rPr>
              <a:t>里面叫对象</a:t>
            </a:r>
            <a:endParaRPr lang="zh-CN" altLang="en-US" sz="12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 txBox="1"/>
          <p:nvPr/>
        </p:nvSpPr>
        <p:spPr>
          <a:xfrm>
            <a:off x="4595789" y="1628144"/>
            <a:ext cx="6607436" cy="4737416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DOM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树是什么？</a:t>
            </a: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文档以树状结构直观的表现出来，我们称之为文档树或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文档树直观的体现了标签与标签之间的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关系</a:t>
            </a: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DOM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对象怎么创建的？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标签生成的 </a:t>
            </a:r>
            <a:r>
              <a:rPr lang="en-US" altLang="zh-CN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对象（</a:t>
            </a:r>
            <a:r>
              <a:rPr lang="en-US" altLang="zh-CN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对象）</a:t>
            </a:r>
            <a:endParaRPr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的核心就是把内容当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来处理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document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是什么？</a:t>
            </a: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里提供的一个</a:t>
            </a:r>
            <a:r>
              <a:rPr lang="zh-CN" altLang="en-US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网页所有内容都在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</a:t>
            </a: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AD2B26"/>
                </a:solidFill>
              </a:rPr>
              <a:t>变量声明</a:t>
            </a:r>
            <a:endParaRPr kumimoji="1"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 smtClean="0"/>
              <a:t>变量声明有三个</a:t>
            </a:r>
            <a:r>
              <a:rPr lang="en-US" altLang="zh-CN" dirty="0" err="1" smtClean="0"/>
              <a:t>var </a:t>
            </a:r>
            <a:r>
              <a:rPr lang="en-US" altLang="zh-CN" dirty="0"/>
              <a:t>let</a:t>
            </a:r>
            <a:r>
              <a:rPr lang="zh-CN" altLang="en-US" dirty="0"/>
              <a:t>和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endParaRPr lang="zh-CN" altLang="en-US" dirty="0"/>
          </a:p>
          <a:p>
            <a:pPr marL="276225" indent="-276225"/>
            <a:r>
              <a:rPr lang="zh-CN" altLang="en-US" dirty="0" smtClean="0"/>
              <a:t>我们应该用那个呢？</a:t>
            </a:r>
            <a:endParaRPr lang="en-US" altLang="zh-CN" dirty="0" smtClean="0"/>
          </a:p>
          <a:p>
            <a:pPr marL="276225" indent="-276225"/>
            <a:r>
              <a:rPr lang="zh-CN" altLang="en-US" dirty="0" smtClean="0"/>
              <a:t>首先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先排除，老派写法，问题很多，可以淘汰掉</a:t>
            </a:r>
            <a:endParaRPr lang="zh-CN" altLang="en-US" dirty="0" smtClean="0"/>
          </a:p>
          <a:p>
            <a:pPr marL="276225" indent="-276225"/>
            <a:r>
              <a:rPr lang="en-US" altLang="zh-CN" dirty="0"/>
              <a:t>l</a:t>
            </a:r>
            <a:r>
              <a:rPr lang="en-US" altLang="zh-CN" dirty="0" smtClean="0"/>
              <a:t>et  or 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?</a:t>
            </a:r>
            <a:endParaRPr lang="en-US" altLang="zh-CN" dirty="0" smtClean="0"/>
          </a:p>
          <a:p>
            <a:pPr marL="276225" indent="-276225"/>
            <a:r>
              <a:rPr lang="zh-CN" altLang="en-US" dirty="0" smtClean="0"/>
              <a:t>建议：</a:t>
            </a:r>
            <a:r>
              <a:rPr lang="en-US" altLang="zh-CN" dirty="0" err="1" smtClean="0">
                <a:solidFill>
                  <a:srgbClr val="C00000"/>
                </a:solidFill>
              </a:rPr>
              <a:t>const</a:t>
            </a:r>
            <a:r>
              <a:rPr lang="zh-CN" altLang="en-US" dirty="0" smtClean="0">
                <a:solidFill>
                  <a:srgbClr val="C00000"/>
                </a:solidFill>
              </a:rPr>
              <a:t>优先</a:t>
            </a:r>
            <a:r>
              <a:rPr lang="zh-CN" altLang="en-US" dirty="0" smtClean="0"/>
              <a:t>，尽量使用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，原因是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c</a:t>
            </a:r>
            <a:r>
              <a:rPr lang="en-US" altLang="zh-CN" dirty="0" err="1" smtClean="0"/>
              <a:t>onst</a:t>
            </a:r>
            <a:r>
              <a:rPr lang="zh-CN" altLang="en-US" dirty="0" smtClean="0"/>
              <a:t>语义化更好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很多变量我们声明的时候就知道他不会被更改了，那为什么不用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实际开发中也是，比如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框架，基本</a:t>
            </a:r>
            <a:r>
              <a:rPr lang="en-US" altLang="zh-CN" dirty="0" err="1" smtClean="0"/>
              <a:t>const</a:t>
            </a:r>
            <a:endParaRPr lang="en-US" altLang="zh-CN" dirty="0" smtClean="0"/>
          </a:p>
          <a:p>
            <a:r>
              <a:rPr lang="zh-CN" altLang="en-US" dirty="0" smtClean="0"/>
              <a:t>如果你还在纠结，那么我建议，</a:t>
            </a:r>
            <a:r>
              <a:rPr kumimoji="1" lang="zh-CN" altLang="en-US" dirty="0" smtClean="0"/>
              <a:t>有了变量先给</a:t>
            </a:r>
            <a:r>
              <a:rPr kumimoji="1" lang="en-US" altLang="zh-CN" dirty="0" err="1" smtClean="0"/>
              <a:t>const</a:t>
            </a:r>
            <a:r>
              <a:rPr kumimoji="1" lang="zh-CN" altLang="en-US" dirty="0" smtClean="0"/>
              <a:t>，如果发现它后面是要被修改的，再改为</a:t>
            </a:r>
            <a:r>
              <a:rPr kumimoji="1" lang="en-US" altLang="zh-CN" dirty="0" smtClean="0"/>
              <a:t>let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848440"/>
            <a:ext cx="6300000" cy="4856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Web API </a:t>
            </a:r>
            <a:r>
              <a:rPr lang="zh-CN" altLang="en-US" dirty="0" smtClean="0">
                <a:solidFill>
                  <a:schemeClr val="tx1"/>
                </a:solidFill>
              </a:rPr>
              <a:t>基本认知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获取</a:t>
            </a:r>
            <a:r>
              <a:rPr lang="en-US" altLang="zh-CN" dirty="0" smtClean="0">
                <a:solidFill>
                  <a:srgbClr val="C00000"/>
                </a:solidFill>
              </a:rPr>
              <a:t>DOM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操作</a:t>
            </a:r>
            <a:r>
              <a:rPr lang="zh-CN" altLang="en-US" dirty="0" smtClean="0"/>
              <a:t>元素内容</a:t>
            </a:r>
            <a:endParaRPr lang="en-US" altLang="zh-CN" dirty="0" smtClean="0"/>
          </a:p>
          <a:p>
            <a:r>
              <a:rPr lang="zh-CN" altLang="en-US" dirty="0"/>
              <a:t>操作</a:t>
            </a:r>
            <a:r>
              <a:rPr lang="zh-CN" altLang="en-US" dirty="0" smtClean="0"/>
              <a:t>元素属性</a:t>
            </a:r>
            <a:endParaRPr lang="en-US" altLang="zh-CN" dirty="0" smtClean="0"/>
          </a:p>
          <a:p>
            <a:r>
              <a:rPr lang="zh-CN" altLang="en-US" dirty="0" smtClean="0"/>
              <a:t>定时器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间歇函数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AD2B26"/>
                </a:solidFill>
              </a:rPr>
              <a:t>获取</a:t>
            </a:r>
            <a:r>
              <a:rPr lang="en-US" altLang="zh-CN" dirty="0" smtClean="0">
                <a:solidFill>
                  <a:srgbClr val="AD2B26"/>
                </a:solidFill>
              </a:rPr>
              <a:t>DOM</a:t>
            </a:r>
            <a:r>
              <a:rPr lang="zh-CN" altLang="en-US" dirty="0" smtClean="0">
                <a:solidFill>
                  <a:srgbClr val="AD2B26"/>
                </a:solidFill>
              </a:rPr>
              <a:t>元素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根据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选择器来获取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重点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其他获取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元素方法（了解）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AD2B26"/>
                </a:solidFill>
              </a:rPr>
              <a:t>二、获取</a:t>
            </a:r>
            <a:r>
              <a:rPr lang="en-US" altLang="zh-CN" dirty="0" smtClean="0">
                <a:solidFill>
                  <a:srgbClr val="AD2B26"/>
                </a:solidFill>
              </a:rPr>
              <a:t>DOM</a:t>
            </a:r>
            <a:r>
              <a:rPr lang="zh-CN" altLang="en-US" dirty="0" smtClean="0">
                <a:solidFill>
                  <a:srgbClr val="AD2B26"/>
                </a:solidFill>
              </a:rPr>
              <a:t>对象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目标：能查找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获取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dirty="0" smtClean="0"/>
              <a:t>提问：我们想要操作某个标签首先做什么？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肯定首先选中这个标签，跟 </a:t>
            </a:r>
            <a:r>
              <a:rPr lang="en-US" altLang="zh-CN" dirty="0" smtClean="0"/>
              <a:t>CSS</a:t>
            </a:r>
            <a:r>
              <a:rPr lang="zh-CN" altLang="en-US" dirty="0" smtClean="0"/>
              <a:t>选择器类似，选中标签才能操作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查找元素</a:t>
            </a:r>
            <a:r>
              <a:rPr lang="en-US" altLang="zh-CN" b="1" dirty="0" smtClean="0">
                <a:solidFill>
                  <a:srgbClr val="C00000"/>
                </a:solidFill>
              </a:rPr>
              <a:t>DOM</a:t>
            </a:r>
            <a:r>
              <a:rPr lang="zh-CN" altLang="en-US" b="1" dirty="0" smtClean="0">
                <a:solidFill>
                  <a:srgbClr val="C00000"/>
                </a:solidFill>
              </a:rPr>
              <a:t>元素就是利用 </a:t>
            </a:r>
            <a:r>
              <a:rPr lang="en-US" altLang="zh-CN" b="1" dirty="0" smtClean="0">
                <a:solidFill>
                  <a:srgbClr val="C00000"/>
                </a:solidFill>
              </a:rPr>
              <a:t>JS </a:t>
            </a:r>
            <a:r>
              <a:rPr lang="zh-CN" altLang="en-US" b="1" dirty="0" smtClean="0">
                <a:solidFill>
                  <a:srgbClr val="C00000"/>
                </a:solidFill>
              </a:rPr>
              <a:t>选择页面中标签元素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学习路径：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根据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选择器来获取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元素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重点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其他获取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元素方法（了解）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AD2B26"/>
                </a:solidFill>
              </a:rPr>
              <a:t>2.1 </a:t>
            </a:r>
            <a:r>
              <a:rPr lang="zh-CN" altLang="en-US" dirty="0">
                <a:solidFill>
                  <a:srgbClr val="AD2B26"/>
                </a:solidFill>
              </a:rPr>
              <a:t>根据</a:t>
            </a:r>
            <a:r>
              <a:rPr lang="en-US" altLang="zh-CN" dirty="0">
                <a:solidFill>
                  <a:srgbClr val="AD2B26"/>
                </a:solidFill>
              </a:rPr>
              <a:t>CSS</a:t>
            </a:r>
            <a:r>
              <a:rPr lang="zh-CN" altLang="en-US" dirty="0">
                <a:solidFill>
                  <a:srgbClr val="AD2B26"/>
                </a:solidFill>
              </a:rPr>
              <a:t>选择器来获取</a:t>
            </a:r>
            <a:r>
              <a:rPr lang="en-US" altLang="zh-CN" dirty="0">
                <a:solidFill>
                  <a:srgbClr val="AD2B26"/>
                </a:solidFill>
              </a:rPr>
              <a:t>DOM</a:t>
            </a:r>
            <a:r>
              <a:rPr lang="zh-CN" altLang="en-US" dirty="0">
                <a:solidFill>
                  <a:srgbClr val="AD2B26"/>
                </a:solidFill>
              </a:rPr>
              <a:t>元素  </a:t>
            </a:r>
            <a:r>
              <a:rPr lang="en-US" altLang="zh-CN" dirty="0">
                <a:solidFill>
                  <a:srgbClr val="AD2B26"/>
                </a:solidFill>
              </a:rPr>
              <a:t>(</a:t>
            </a:r>
            <a:r>
              <a:rPr lang="zh-CN" altLang="en-US" dirty="0">
                <a:solidFill>
                  <a:srgbClr val="AD2B26"/>
                </a:solidFill>
              </a:rPr>
              <a:t>重点</a:t>
            </a:r>
            <a:r>
              <a:rPr lang="en-US" altLang="zh-CN" dirty="0">
                <a:solidFill>
                  <a:srgbClr val="AD2B26"/>
                </a:solidFill>
              </a:rPr>
              <a:t>)</a:t>
            </a:r>
            <a:endParaRPr lang="zh-CN" altLang="en-US" dirty="0">
              <a:solidFill>
                <a:srgbClr val="AD2B26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选择</a:t>
            </a:r>
            <a:r>
              <a:rPr lang="zh-CN" altLang="en-US" dirty="0"/>
              <a:t>匹配的第一个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zh-CN" altLang="en-US" b="1" dirty="0" smtClean="0"/>
              <a:t>语法：</a:t>
            </a:r>
            <a:endParaRPr kumimoji="1" lang="en-US" altLang="zh-CN" b="1" dirty="0" smtClean="0"/>
          </a:p>
          <a:p>
            <a:pPr marL="0" indent="0">
              <a:buNone/>
            </a:pP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 smtClean="0"/>
          </a:p>
          <a:p>
            <a:pPr marL="0" indent="0">
              <a:buNone/>
            </a:pPr>
            <a:r>
              <a:rPr kumimoji="1" lang="zh-CN" altLang="en-US" b="1" dirty="0" smtClean="0"/>
              <a:t>参数</a:t>
            </a:r>
            <a:r>
              <a:rPr kumimoji="1" lang="en-US" altLang="zh-CN" b="1" dirty="0" smtClean="0"/>
              <a:t>:</a:t>
            </a:r>
            <a:endParaRPr kumimoji="1" lang="en-US" altLang="zh-CN" b="1" dirty="0" smtClean="0"/>
          </a:p>
          <a:p>
            <a:pPr marL="0" indent="0">
              <a:buNone/>
            </a:pPr>
            <a:r>
              <a:rPr kumimoji="1" lang="zh-CN" altLang="en-US" dirty="0"/>
              <a:t>包含一个或多个有效的</a:t>
            </a:r>
            <a:r>
              <a:rPr kumimoji="1" lang="en-US" altLang="zh-CN" dirty="0"/>
              <a:t>CSS</a:t>
            </a:r>
            <a:r>
              <a:rPr kumimoji="1" lang="zh-CN" altLang="en-US" dirty="0"/>
              <a:t>选择</a:t>
            </a:r>
            <a:r>
              <a:rPr kumimoji="1" lang="zh-CN" altLang="en-US" dirty="0" smtClean="0"/>
              <a:t>器 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字符串</a:t>
            </a:r>
            <a:endParaRPr kumimoji="1"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/>
                </a:solidFill>
              </a:rPr>
              <a:t>返回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值：</a:t>
            </a:r>
            <a:endParaRPr kumimoji="1"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CSS</a:t>
            </a:r>
            <a:r>
              <a:rPr kumimoji="1" lang="zh-CN" altLang="en-US" dirty="0">
                <a:solidFill>
                  <a:schemeClr val="tx1"/>
                </a:solidFill>
              </a:rPr>
              <a:t>选择器匹配的</a:t>
            </a:r>
            <a:r>
              <a:rPr kumimoji="1" lang="zh-CN" altLang="en-US" dirty="0">
                <a:solidFill>
                  <a:srgbClr val="C00000"/>
                </a:solidFill>
              </a:rPr>
              <a:t>第一个元素，</a:t>
            </a:r>
            <a:r>
              <a:rPr kumimoji="1" lang="zh-CN" altLang="en-US" dirty="0">
                <a:solidFill>
                  <a:schemeClr val="tx1"/>
                </a:solidFill>
              </a:rPr>
              <a:t>一个 </a:t>
            </a:r>
            <a:r>
              <a:rPr kumimoji="1" lang="en-US" altLang="zh-CN" dirty="0" err="1">
                <a:solidFill>
                  <a:schemeClr val="tx1"/>
                </a:solidFill>
              </a:rPr>
              <a:t>HTMLElement</a:t>
            </a:r>
            <a:r>
              <a:rPr kumimoji="1" lang="zh-CN" altLang="en-US" dirty="0">
                <a:solidFill>
                  <a:schemeClr val="tx1"/>
                </a:solidFill>
              </a:rPr>
              <a:t>对象。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如果没有匹配到，则返回</a:t>
            </a:r>
            <a:r>
              <a:rPr kumimoji="1" lang="en-US" altLang="zh-CN" dirty="0">
                <a:solidFill>
                  <a:schemeClr val="tx1"/>
                </a:solidFill>
              </a:rPr>
              <a:t>null</a:t>
            </a:r>
            <a:r>
              <a:rPr kumimoji="1" lang="zh-CN" altLang="en-US" dirty="0" smtClean="0">
                <a:solidFill>
                  <a:schemeClr val="tx1"/>
                </a:solidFill>
              </a:rPr>
              <a:t>。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</a:rPr>
              <a:t>多参看文档：</a:t>
            </a:r>
            <a:r>
              <a:rPr kumimoji="1" lang="en-US" altLang="zh-CN" dirty="0">
                <a:solidFill>
                  <a:schemeClr val="tx1"/>
                </a:solidFill>
              </a:rPr>
              <a:t>https://developer.mozilla.org/zh-CN/docs/Web/API/Document/querySelector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129" y="2606911"/>
            <a:ext cx="4971429" cy="5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D2B26"/>
                </a:solidFill>
              </a:rPr>
              <a:t>2.1 </a:t>
            </a:r>
            <a:r>
              <a:rPr lang="zh-CN" altLang="en-US" dirty="0">
                <a:solidFill>
                  <a:srgbClr val="AD2B26"/>
                </a:solidFill>
              </a:rPr>
              <a:t>根据</a:t>
            </a:r>
            <a:r>
              <a:rPr lang="en-US" altLang="zh-CN" dirty="0">
                <a:solidFill>
                  <a:srgbClr val="AD2B26"/>
                </a:solidFill>
              </a:rPr>
              <a:t>CSS</a:t>
            </a:r>
            <a:r>
              <a:rPr lang="zh-CN" altLang="en-US" dirty="0">
                <a:solidFill>
                  <a:srgbClr val="AD2B26"/>
                </a:solidFill>
              </a:rPr>
              <a:t>选择器来获取</a:t>
            </a:r>
            <a:r>
              <a:rPr lang="en-US" altLang="zh-CN" dirty="0">
                <a:solidFill>
                  <a:srgbClr val="AD2B26"/>
                </a:solidFill>
              </a:rPr>
              <a:t>DOM</a:t>
            </a:r>
            <a:r>
              <a:rPr lang="zh-CN" altLang="en-US" dirty="0">
                <a:solidFill>
                  <a:srgbClr val="AD2B26"/>
                </a:solidFill>
              </a:rPr>
              <a:t>元素  </a:t>
            </a:r>
            <a:r>
              <a:rPr lang="en-US" altLang="zh-CN" dirty="0">
                <a:solidFill>
                  <a:srgbClr val="AD2B26"/>
                </a:solidFill>
              </a:rPr>
              <a:t>(</a:t>
            </a:r>
            <a:r>
              <a:rPr lang="zh-CN" altLang="en-US" dirty="0">
                <a:solidFill>
                  <a:srgbClr val="AD2B26"/>
                </a:solidFill>
              </a:rPr>
              <a:t>重点</a:t>
            </a:r>
            <a:r>
              <a:rPr lang="en-US" altLang="zh-CN" dirty="0">
                <a:solidFill>
                  <a:srgbClr val="AD2B26"/>
                </a:solidFill>
              </a:rPr>
              <a:t>)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选择</a:t>
            </a:r>
            <a:r>
              <a:rPr lang="zh-CN" altLang="en-US" dirty="0"/>
              <a:t>匹配</a:t>
            </a:r>
            <a:r>
              <a:rPr lang="zh-CN" altLang="en-US" dirty="0" smtClean="0"/>
              <a:t>的</a:t>
            </a:r>
            <a:r>
              <a:rPr lang="zh-CN" altLang="en-US" dirty="0"/>
              <a:t>多个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zh-CN" altLang="en-US" b="1" dirty="0" smtClean="0"/>
              <a:t>语法：</a:t>
            </a:r>
            <a:endParaRPr kumimoji="1" lang="en-US" altLang="zh-CN" b="1" dirty="0" smtClean="0"/>
          </a:p>
          <a:p>
            <a:pPr marL="0" indent="0">
              <a:buNone/>
            </a:pP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 smtClean="0"/>
          </a:p>
          <a:p>
            <a:pPr marL="0" indent="0">
              <a:buNone/>
            </a:pPr>
            <a:r>
              <a:rPr kumimoji="1" lang="zh-CN" altLang="en-US" b="1" dirty="0" smtClean="0"/>
              <a:t>参数</a:t>
            </a:r>
            <a:r>
              <a:rPr kumimoji="1" lang="en-US" altLang="zh-CN" b="1" dirty="0" smtClean="0"/>
              <a:t>:</a:t>
            </a:r>
            <a:endParaRPr kumimoji="1" lang="en-US" altLang="zh-CN" b="1" dirty="0" smtClean="0"/>
          </a:p>
          <a:p>
            <a:pPr marL="0" indent="0">
              <a:buNone/>
            </a:pPr>
            <a:r>
              <a:rPr kumimoji="1" lang="zh-CN" altLang="en-US" dirty="0"/>
              <a:t>包含一个或多个有效的</a:t>
            </a:r>
            <a:r>
              <a:rPr kumimoji="1" lang="en-US" altLang="zh-CN" dirty="0"/>
              <a:t>CSS</a:t>
            </a:r>
            <a:r>
              <a:rPr kumimoji="1" lang="zh-CN" altLang="en-US" dirty="0"/>
              <a:t>选择</a:t>
            </a:r>
            <a:r>
              <a:rPr kumimoji="1" lang="zh-CN" altLang="en-US" dirty="0" smtClean="0"/>
              <a:t>器 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字符串</a:t>
            </a:r>
            <a:endParaRPr kumimoji="1"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zh-CN" altLang="en-US" b="1" dirty="0">
                <a:solidFill>
                  <a:schemeClr val="tx1"/>
                </a:solidFill>
              </a:rPr>
              <a:t>返回</a:t>
            </a:r>
            <a:r>
              <a:rPr kumimoji="1" lang="zh-CN" altLang="en-US" b="1" dirty="0" smtClean="0">
                <a:solidFill>
                  <a:schemeClr val="tx1"/>
                </a:solidFill>
              </a:rPr>
              <a:t>值：</a:t>
            </a:r>
            <a:endParaRPr kumimoji="1"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</a:rPr>
              <a:t>CSS</a:t>
            </a:r>
            <a:r>
              <a:rPr kumimoji="1" lang="zh-CN" altLang="en-US" dirty="0">
                <a:solidFill>
                  <a:schemeClr val="tx1"/>
                </a:solidFill>
              </a:rPr>
              <a:t>选择器匹配</a:t>
            </a:r>
            <a:r>
              <a:rPr kumimoji="1" lang="zh-CN" altLang="en-US" dirty="0" smtClean="0">
                <a:solidFill>
                  <a:schemeClr val="tx1"/>
                </a:solidFill>
              </a:rPr>
              <a:t>的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NodeList</a:t>
            </a:r>
            <a:r>
              <a:rPr kumimoji="1" lang="zh-CN" altLang="en-US" dirty="0" smtClean="0">
                <a:solidFill>
                  <a:srgbClr val="C00000"/>
                </a:solidFill>
              </a:rPr>
              <a:t>对象集合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b="1" dirty="0" smtClean="0">
                <a:solidFill>
                  <a:schemeClr val="tx1"/>
                </a:solidFill>
              </a:rPr>
              <a:t>例如：</a:t>
            </a:r>
            <a:endParaRPr kumimoji="1"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344" y="2611514"/>
            <a:ext cx="5447619" cy="5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4" y="5518725"/>
            <a:ext cx="5104762" cy="6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356100" y="1361440"/>
            <a:ext cx="7541895" cy="4708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获取一个</a:t>
            </a:r>
            <a:r>
              <a:rPr lang="en-US" altLang="zh-CN" sz="1600" dirty="0" smtClean="0"/>
              <a:t>DOM</a:t>
            </a:r>
            <a:r>
              <a:rPr lang="zh-CN" altLang="en-US" sz="1600" dirty="0" smtClean="0"/>
              <a:t>元素我们使用谁</a:t>
            </a:r>
            <a:r>
              <a:rPr lang="zh-CN" altLang="en-US" sz="1600" dirty="0"/>
              <a:t>？能直接操作修改</a:t>
            </a:r>
            <a:r>
              <a:rPr lang="zh-CN" altLang="en-US" sz="1600" dirty="0" smtClean="0"/>
              <a:t>吗</a:t>
            </a:r>
            <a:r>
              <a:rPr lang="en-US" altLang="zh-CN" sz="1600" dirty="0" smtClean="0"/>
              <a:t>?</a:t>
            </a:r>
            <a:endParaRPr lang="en-US" altLang="zh-CN" sz="1600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querySelector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获取多个</a:t>
            </a:r>
            <a:r>
              <a:rPr lang="en-US" altLang="zh-CN" sz="1600" dirty="0" smtClean="0"/>
              <a:t>DOM</a:t>
            </a:r>
            <a:r>
              <a:rPr lang="zh-CN" altLang="en-US" sz="1600" dirty="0" smtClean="0"/>
              <a:t>元素我们使用谁</a:t>
            </a:r>
            <a:r>
              <a:rPr lang="zh-CN" altLang="en-US" sz="1600" dirty="0"/>
              <a:t>？能直接修改吗？ 如果不能可以怎么做到修改</a:t>
            </a:r>
            <a:r>
              <a:rPr lang="zh-CN" altLang="en-US" sz="1600" dirty="0" smtClean="0"/>
              <a:t>？</a:t>
            </a:r>
            <a:endParaRPr lang="en-US" altLang="zh-CN" sz="1600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querySelectorAll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不可以，只能通过遍历的方式一次给里面的元素做修改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D2B26"/>
                </a:solidFill>
              </a:rPr>
              <a:t>2.1 </a:t>
            </a:r>
            <a:r>
              <a:rPr lang="zh-CN" altLang="en-US" dirty="0">
                <a:solidFill>
                  <a:srgbClr val="AD2B26"/>
                </a:solidFill>
              </a:rPr>
              <a:t>根据</a:t>
            </a:r>
            <a:r>
              <a:rPr lang="en-US" altLang="zh-CN" dirty="0">
                <a:solidFill>
                  <a:srgbClr val="AD2B26"/>
                </a:solidFill>
              </a:rPr>
              <a:t>CSS</a:t>
            </a:r>
            <a:r>
              <a:rPr lang="zh-CN" altLang="en-US" dirty="0">
                <a:solidFill>
                  <a:srgbClr val="AD2B26"/>
                </a:solidFill>
              </a:rPr>
              <a:t>选择器来获取</a:t>
            </a:r>
            <a:r>
              <a:rPr lang="en-US" altLang="zh-CN" dirty="0">
                <a:solidFill>
                  <a:srgbClr val="AD2B26"/>
                </a:solidFill>
              </a:rPr>
              <a:t>DOM</a:t>
            </a:r>
            <a:r>
              <a:rPr lang="zh-CN" altLang="en-US" dirty="0">
                <a:solidFill>
                  <a:srgbClr val="AD2B26"/>
                </a:solidFill>
              </a:rPr>
              <a:t>元素  </a:t>
            </a:r>
            <a:r>
              <a:rPr lang="en-US" altLang="zh-CN" dirty="0">
                <a:solidFill>
                  <a:srgbClr val="AD2B26"/>
                </a:solidFill>
              </a:rPr>
              <a:t>(</a:t>
            </a:r>
            <a:r>
              <a:rPr lang="zh-CN" altLang="en-US" dirty="0">
                <a:solidFill>
                  <a:srgbClr val="AD2B26"/>
                </a:solidFill>
              </a:rPr>
              <a:t>重点</a:t>
            </a:r>
            <a:r>
              <a:rPr lang="en-US" altLang="zh-CN" dirty="0">
                <a:solidFill>
                  <a:srgbClr val="AD2B26"/>
                </a:solidFill>
              </a:rPr>
              <a:t>)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b="1" dirty="0"/>
          </a:p>
          <a:p>
            <a:pPr marL="0" indent="0">
              <a:buNone/>
            </a:pPr>
            <a:endParaRPr kumimoji="1" lang="en-US" altLang="zh-CN" b="1" dirty="0" smtClean="0"/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</a:rPr>
              <a:t>得到的是一个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伪数组</a:t>
            </a:r>
            <a:r>
              <a:rPr kumimoji="1" lang="zh-CN" altLang="en-US" dirty="0" smtClean="0">
                <a:solidFill>
                  <a:schemeClr val="tx1"/>
                </a:solidFill>
              </a:rPr>
              <a:t>：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solidFill>
                  <a:schemeClr val="tx1"/>
                </a:solidFill>
              </a:rPr>
              <a:t>有长度有索引号的数组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 smtClean="0">
                <a:solidFill>
                  <a:schemeClr val="tx1"/>
                </a:solidFill>
              </a:rPr>
              <a:t>但是没有 </a:t>
            </a:r>
            <a:r>
              <a:rPr kumimoji="1" lang="en-US" altLang="zh-CN" dirty="0" smtClean="0">
                <a:solidFill>
                  <a:schemeClr val="tx1"/>
                </a:solidFill>
              </a:rPr>
              <a:t>pop()   push() </a:t>
            </a:r>
            <a:r>
              <a:rPr kumimoji="1" lang="zh-CN" altLang="en-US" dirty="0" smtClean="0">
                <a:solidFill>
                  <a:schemeClr val="tx1"/>
                </a:solidFill>
              </a:rPr>
              <a:t>等数组方法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想</a:t>
            </a:r>
            <a:r>
              <a:rPr kumimoji="1" lang="zh-CN" altLang="en-US" dirty="0" smtClean="0">
                <a:solidFill>
                  <a:schemeClr val="tx1"/>
                </a:solidFill>
              </a:rPr>
              <a:t>要得到里面的每一个对象，则需要遍历（</a:t>
            </a:r>
            <a:r>
              <a:rPr kumimoji="1" lang="en-US" altLang="zh-CN" dirty="0">
                <a:solidFill>
                  <a:schemeClr val="tx1"/>
                </a:solidFill>
              </a:rPr>
              <a:t>for</a:t>
            </a:r>
            <a:r>
              <a:rPr kumimoji="1" lang="zh-CN" altLang="en-US" dirty="0" smtClean="0">
                <a:solidFill>
                  <a:schemeClr val="tx1"/>
                </a:solidFill>
              </a:rPr>
              <a:t>）的方式获得。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508" y="1753757"/>
            <a:ext cx="5447619" cy="5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6"/>
          <p:cNvSpPr txBox="1"/>
          <p:nvPr/>
        </p:nvSpPr>
        <p:spPr>
          <a:xfrm>
            <a:off x="1171770" y="5369018"/>
            <a:ext cx="9361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哪怕只有一个元素，通过</a:t>
            </a:r>
            <a:r>
              <a:rPr kumimoji="1"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querySelectAll</a:t>
            </a:r>
            <a:r>
              <a:rPr kumimoji="1"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获取过来的也是一个</a:t>
            </a:r>
            <a:r>
              <a:rPr kumimoji="1"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伪数组</a:t>
            </a:r>
            <a:r>
              <a:rPr kumimoji="1"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，里面只有一个元素而已</a:t>
            </a:r>
            <a:endParaRPr kumimoji="1"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4880" y="4712970"/>
            <a:ext cx="10302240" cy="141351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4952" y="478544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 txBox="1"/>
          <p:nvPr/>
        </p:nvSpPr>
        <p:spPr>
          <a:xfrm>
            <a:off x="4638122" y="1649307"/>
            <a:ext cx="6635570" cy="4737416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获取页面中的标签我们最终常用那两种方式？</a:t>
            </a:r>
            <a:endParaRPr lang="zh-CN" altLang="en-US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querySelectorAll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querySelector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他们两者的区别是什么？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querySelector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只能选择一个元素， 可以直接操作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querySelectorAll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可以选择多个元素，得到的是伪数组，需要遍历得到每一个元素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他们两者小括号里面的参数有神马注意事项？</a:t>
            </a:r>
            <a:endParaRPr lang="zh-CN" altLang="en-US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里面写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css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选择器</a:t>
            </a:r>
            <a:endParaRPr lang="en-US" altLang="zh-CN" b="1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必须是字符串，也就是必须加引号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901780"/>
            <a:ext cx="6300000" cy="4856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Web API </a:t>
            </a:r>
            <a:r>
              <a:rPr lang="zh-CN" altLang="en-US" dirty="0" smtClean="0">
                <a:solidFill>
                  <a:schemeClr val="tx1"/>
                </a:solidFill>
              </a:rPr>
              <a:t>基本认知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获取</a:t>
            </a:r>
            <a:r>
              <a:rPr lang="en-US" altLang="zh-CN" dirty="0" smtClean="0">
                <a:solidFill>
                  <a:schemeClr val="tx1"/>
                </a:solidFill>
              </a:rPr>
              <a:t>DOM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操作</a:t>
            </a:r>
            <a:r>
              <a:rPr lang="zh-CN" altLang="en-US" dirty="0" smtClean="0">
                <a:solidFill>
                  <a:srgbClr val="C00000"/>
                </a:solidFill>
              </a:rPr>
              <a:t>元素内容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操作</a:t>
            </a:r>
            <a:r>
              <a:rPr lang="zh-CN" altLang="en-US" dirty="0" smtClean="0"/>
              <a:t>元素属性</a:t>
            </a:r>
            <a:endParaRPr lang="en-US" altLang="zh-CN" dirty="0" smtClean="0"/>
          </a:p>
          <a:p>
            <a:r>
              <a:rPr lang="zh-CN" altLang="en-US" dirty="0" smtClean="0"/>
              <a:t>定时器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间歇函数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操作元素内容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r>
              <a:rPr lang="en-US" altLang="zh-CN" dirty="0"/>
              <a:t>.</a:t>
            </a:r>
            <a:r>
              <a:rPr lang="en-US" altLang="zh-CN" dirty="0" err="1"/>
              <a:t>innerText</a:t>
            </a:r>
            <a:r>
              <a:rPr lang="en-US" altLang="zh-CN" dirty="0"/>
              <a:t> </a:t>
            </a:r>
            <a:r>
              <a:rPr lang="zh-CN" altLang="en-US" dirty="0"/>
              <a:t>属性</a:t>
            </a:r>
            <a:endParaRPr lang="en-US" altLang="zh-CN" dirty="0"/>
          </a:p>
          <a:p>
            <a:r>
              <a:rPr lang="zh-CN" altLang="en-US" dirty="0"/>
              <a:t>对象</a:t>
            </a:r>
            <a:r>
              <a:rPr lang="en-US" altLang="zh-CN" dirty="0"/>
              <a:t>.</a:t>
            </a:r>
            <a:r>
              <a:rPr lang="en-US" altLang="zh-CN" dirty="0" err="1"/>
              <a:t>innerHTML</a:t>
            </a:r>
            <a:r>
              <a:rPr lang="en-US" altLang="zh-CN" dirty="0"/>
              <a:t> </a:t>
            </a:r>
            <a:r>
              <a:rPr lang="zh-CN" altLang="en-US" dirty="0"/>
              <a:t>属性</a:t>
            </a:r>
            <a:endParaRPr lang="zh-CN" altLang="en-US" dirty="0"/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AD2B26"/>
                </a:solidFill>
              </a:rPr>
              <a:t>变量声明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748" y="2155925"/>
            <a:ext cx="4664901" cy="985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r>
              <a:rPr kumimoji="1" lang="zh-CN" altLang="en-US" dirty="0" smtClean="0"/>
              <a:t>请问以下的可不可以把</a:t>
            </a:r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改为</a:t>
            </a:r>
            <a:r>
              <a:rPr kumimoji="1" lang="en-US" altLang="zh-CN" dirty="0" err="1" smtClean="0"/>
              <a:t>const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48" y="3404328"/>
            <a:ext cx="4664901" cy="924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矩形 9"/>
          <p:cNvSpPr/>
          <p:nvPr/>
        </p:nvSpPr>
        <p:spPr>
          <a:xfrm>
            <a:off x="6084908" y="3035068"/>
            <a:ext cx="51283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可以，因为他们值没有变过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三、操作元素内容</a:t>
            </a:r>
            <a:endParaRPr kumimoji="1"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目标：能够修改元素的文本更换</a:t>
            </a:r>
            <a:r>
              <a:rPr lang="zh-CN" altLang="en-US" sz="1800" dirty="0" smtClean="0">
                <a:solidFill>
                  <a:schemeClr val="tx1"/>
                </a:solidFill>
              </a:rPr>
              <a:t>内容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DOM</a:t>
            </a:r>
            <a:r>
              <a:rPr lang="zh-CN" altLang="en-US" dirty="0"/>
              <a:t>对象都是根据标签生成的</a:t>
            </a:r>
            <a:r>
              <a:rPr lang="en-US" altLang="zh-CN" dirty="0"/>
              <a:t>,</a:t>
            </a:r>
            <a:r>
              <a:rPr lang="zh-CN" altLang="en-US" dirty="0"/>
              <a:t>所以操作标签</a:t>
            </a:r>
            <a:r>
              <a:rPr lang="en-US" altLang="zh-CN" dirty="0"/>
              <a:t>,</a:t>
            </a:r>
            <a:r>
              <a:rPr lang="zh-CN" altLang="en-US" dirty="0"/>
              <a:t>本质上就是操作</a:t>
            </a:r>
            <a:r>
              <a:rPr lang="en-US" altLang="zh-CN" dirty="0"/>
              <a:t>DOM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r>
              <a:rPr lang="zh-CN" altLang="en-US" dirty="0"/>
              <a:t>就是操作对象使用的点</a:t>
            </a:r>
            <a:r>
              <a:rPr lang="zh-CN" altLang="en-US" dirty="0" smtClean="0"/>
              <a:t>语法。</a:t>
            </a:r>
            <a:endParaRPr lang="en-US" altLang="zh-CN" dirty="0" smtClean="0"/>
          </a:p>
          <a:p>
            <a:r>
              <a:rPr lang="zh-CN" altLang="en-US" dirty="0" smtClean="0"/>
              <a:t>如果想要修改标签元素的里面的</a:t>
            </a:r>
            <a:r>
              <a:rPr lang="zh-CN" altLang="en-US" b="1" dirty="0" smtClean="0">
                <a:solidFill>
                  <a:srgbClr val="C00000"/>
                </a:solidFill>
              </a:rPr>
              <a:t>内容</a:t>
            </a:r>
            <a:r>
              <a:rPr lang="zh-CN" altLang="en-US" dirty="0" smtClean="0"/>
              <a:t>，则可以使用如下几种方式：</a:t>
            </a:r>
            <a:endParaRPr lang="en-US" altLang="zh-CN" dirty="0" smtClean="0"/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学习路径：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对象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en-US" altLang="zh-CN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innerText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对象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en-US" altLang="zh-CN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innerHTML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zh-CN" altLang="en-US" dirty="0"/>
          </a:p>
        </p:txBody>
      </p:sp>
      <p:sp>
        <p:nvSpPr>
          <p:cNvPr id="10" name="文本占位符 3"/>
          <p:cNvSpPr txBox="1"/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5710" y="1992338"/>
            <a:ext cx="1752381" cy="23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三、操作元素内容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元素</a:t>
            </a: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innerText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将文本内容添加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更新到任意标签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显示纯文本，</a:t>
            </a:r>
            <a:r>
              <a:rPr lang="zh-CN" altLang="en-US" dirty="0">
                <a:solidFill>
                  <a:srgbClr val="FF0000"/>
                </a:solidFill>
              </a:rPr>
              <a:t>不解析标签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922769" y="3157753"/>
            <a:ext cx="10302240" cy="2716836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2841" y="3230223"/>
            <a:ext cx="1053296" cy="300942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942" y="3713276"/>
            <a:ext cx="6552381" cy="18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三、操作元素内容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元素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innerHTML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文本内容添加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更新到任意标签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会解析标签</a:t>
            </a:r>
            <a:r>
              <a:rPr lang="zh-CN" altLang="en-US" dirty="0"/>
              <a:t>，多标签建议使用模板字符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922769" y="3157753"/>
            <a:ext cx="10302240" cy="2716836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22841" y="3230223"/>
            <a:ext cx="1053296" cy="300942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486" y="3706572"/>
            <a:ext cx="7371428" cy="18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 txBox="1"/>
          <p:nvPr/>
        </p:nvSpPr>
        <p:spPr>
          <a:xfrm>
            <a:off x="4748188" y="1801707"/>
            <a:ext cx="6635570" cy="4737416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kumimoji="1"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kumimoji="1"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有哪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钟方式？</a:t>
            </a: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innerText</a:t>
            </a:r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innerHTML</a:t>
            </a:r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者的区别是什么？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innerText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只识别文本，不能解析标签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innerHTML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 能识别文本，能够解析标签</a:t>
            </a:r>
            <a:endParaRPr lang="en-US" altLang="zh-CN" sz="160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如果还在纠结到底用谁，你可以选择</a:t>
            </a:r>
            <a:r>
              <a:rPr lang="en-US" altLang="zh-CN" sz="1600" dirty="0" err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innerHTML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00840"/>
            <a:ext cx="6300000" cy="4856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 API 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基本认知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元素内容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元素属性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定时器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间歇函数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操作元素属性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操作元素</a:t>
            </a:r>
            <a:r>
              <a:rPr lang="zh-CN" altLang="en-US" b="1" dirty="0" smtClean="0">
                <a:solidFill>
                  <a:srgbClr val="C00000"/>
                </a:solidFill>
              </a:rPr>
              <a:t>常用</a:t>
            </a:r>
            <a:r>
              <a:rPr lang="zh-CN" altLang="en-US" dirty="0" smtClean="0">
                <a:solidFill>
                  <a:srgbClr val="C00000"/>
                </a:solidFill>
              </a:rPr>
              <a:t>属性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操作</a:t>
            </a:r>
            <a:r>
              <a:rPr lang="zh-CN" altLang="en-US" dirty="0" smtClean="0"/>
              <a:t>元素</a:t>
            </a:r>
            <a:r>
              <a:rPr lang="zh-CN" altLang="en-US" b="1" dirty="0">
                <a:solidFill>
                  <a:srgbClr val="C00000"/>
                </a:solidFill>
              </a:rPr>
              <a:t>样式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/>
              <a:t>操作</a:t>
            </a:r>
            <a:r>
              <a:rPr lang="zh-CN" altLang="en-US" b="1" dirty="0">
                <a:solidFill>
                  <a:srgbClr val="C00000"/>
                </a:solidFill>
              </a:rPr>
              <a:t>表单元素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tx1"/>
                </a:solidFill>
              </a:rPr>
              <a:t>自定义属性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4.1 </a:t>
            </a:r>
            <a:r>
              <a:rPr kumimoji="1" lang="zh-CN" altLang="en-US" dirty="0" smtClean="0"/>
              <a:t>操作</a:t>
            </a:r>
            <a:r>
              <a:rPr lang="zh-CN" altLang="en-US" dirty="0" smtClean="0"/>
              <a:t>元素</a:t>
            </a:r>
            <a:r>
              <a:rPr lang="zh-CN" altLang="en-US" dirty="0"/>
              <a:t>常用属性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还可以通过 </a:t>
            </a:r>
            <a:r>
              <a:rPr lang="en-US" altLang="zh-CN" dirty="0"/>
              <a:t>JS </a:t>
            </a:r>
            <a:r>
              <a:rPr lang="zh-CN" altLang="en-US" dirty="0"/>
              <a:t>设置</a:t>
            </a:r>
            <a:r>
              <a:rPr lang="en-US" altLang="zh-CN" dirty="0"/>
              <a:t>/</a:t>
            </a:r>
            <a:r>
              <a:rPr lang="zh-CN" altLang="en-US" dirty="0"/>
              <a:t>修改标签</a:t>
            </a:r>
            <a:r>
              <a:rPr lang="zh-CN" altLang="en-US" dirty="0" smtClean="0"/>
              <a:t>元素属性</a:t>
            </a:r>
            <a:r>
              <a:rPr lang="zh-CN" altLang="en-US" dirty="0"/>
              <a:t>，比如通过 </a:t>
            </a:r>
            <a:r>
              <a:rPr lang="en-US" altLang="zh-CN" dirty="0" err="1"/>
              <a:t>src</a:t>
            </a:r>
            <a:r>
              <a:rPr lang="zh-CN" altLang="en-US" dirty="0" smtClean="0"/>
              <a:t>更换 图片</a:t>
            </a:r>
            <a:endParaRPr lang="en-US" altLang="zh-CN" dirty="0"/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最常见的属性比如：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语法：</a:t>
            </a:r>
            <a:endParaRPr kumimoji="1"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389" y="2954952"/>
            <a:ext cx="4009524" cy="6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矩形 12"/>
          <p:cNvSpPr/>
          <p:nvPr/>
        </p:nvSpPr>
        <p:spPr>
          <a:xfrm>
            <a:off x="1201389" y="3960009"/>
            <a:ext cx="10302240" cy="2716836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461" y="4032479"/>
            <a:ext cx="1053296" cy="300942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24" y="4561603"/>
            <a:ext cx="6114286" cy="18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页面刷新，图片随机更换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：当我们刷新页面，页面中的图片随机显示不同的图片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：随机显示，则需要用到随机函数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：更换图片需要用到图片的 </a:t>
            </a:r>
            <a:r>
              <a:rPr lang="en-US" altLang="zh-CN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src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属性，进行修改</a:t>
            </a:r>
            <a:endParaRPr lang="en-US" altLang="zh-CN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③：核心思路：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 smtClean="0">
                <a:ea typeface="Alibaba PuHuiTi R" pitchFamily="18" charset="-122"/>
              </a:rPr>
              <a:t>        1. </a:t>
            </a:r>
            <a:r>
              <a:rPr lang="zh-CN" altLang="en-US" dirty="0" smtClean="0">
                <a:ea typeface="Alibaba PuHuiTi R" pitchFamily="18" charset="-122"/>
              </a:rPr>
              <a:t>获取图片元素</a:t>
            </a:r>
            <a:endParaRPr lang="en-US" altLang="zh-CN" dirty="0" smtClean="0">
              <a:ea typeface="Alibaba PuHuiTi R" pitchFamily="18" charset="-122"/>
            </a:endParaRPr>
          </a:p>
          <a:p>
            <a:r>
              <a:rPr lang="en-US" altLang="zh-CN" dirty="0">
                <a:ea typeface="Alibaba PuHuiTi R" pitchFamily="18" charset="-122"/>
              </a:rPr>
              <a:t> </a:t>
            </a:r>
            <a:r>
              <a:rPr lang="en-US" altLang="zh-CN" dirty="0" smtClean="0">
                <a:ea typeface="Alibaba PuHuiTi R" pitchFamily="18" charset="-122"/>
              </a:rPr>
              <a:t>       2. </a:t>
            </a:r>
            <a:r>
              <a:rPr lang="zh-CN" altLang="en-US" dirty="0" smtClean="0">
                <a:ea typeface="Alibaba PuHuiTi R" pitchFamily="18" charset="-122"/>
              </a:rPr>
              <a:t>随机得到图片序号</a:t>
            </a:r>
            <a:endParaRPr lang="en-US" altLang="zh-CN" dirty="0" smtClean="0">
              <a:ea typeface="Alibaba PuHuiTi R" pitchFamily="18" charset="-122"/>
            </a:endParaRPr>
          </a:p>
          <a:p>
            <a:r>
              <a:rPr lang="en-US" altLang="zh-CN" dirty="0">
                <a:ea typeface="Alibaba PuHuiTi R" pitchFamily="18" charset="-122"/>
              </a:rPr>
              <a:t> </a:t>
            </a:r>
            <a:r>
              <a:rPr lang="en-US" altLang="zh-CN" dirty="0" smtClean="0">
                <a:ea typeface="Alibaba PuHuiTi R" pitchFamily="18" charset="-122"/>
              </a:rPr>
              <a:t>       3. </a:t>
            </a:r>
            <a:r>
              <a:rPr lang="zh-CN" altLang="en-US" dirty="0" smtClean="0">
                <a:ea typeface="Alibaba PuHuiTi R" pitchFamily="18" charset="-122"/>
              </a:rPr>
              <a:t>图片</a:t>
            </a:r>
            <a:r>
              <a:rPr lang="en-US" altLang="zh-CN" dirty="0" smtClean="0">
                <a:ea typeface="Alibaba PuHuiTi R" pitchFamily="18" charset="-122"/>
              </a:rPr>
              <a:t>.</a:t>
            </a:r>
            <a:r>
              <a:rPr lang="en-US" altLang="zh-CN" dirty="0" err="1" smtClean="0">
                <a:ea typeface="Alibaba PuHuiTi R" pitchFamily="18" charset="-122"/>
              </a:rPr>
              <a:t>src</a:t>
            </a:r>
            <a:r>
              <a:rPr lang="en-US" altLang="zh-CN" dirty="0" smtClean="0">
                <a:ea typeface="Alibaba PuHuiTi R" pitchFamily="18" charset="-122"/>
              </a:rPr>
              <a:t> = </a:t>
            </a:r>
            <a:r>
              <a:rPr lang="zh-CN" altLang="en-US" dirty="0" smtClean="0">
                <a:ea typeface="Alibaba PuHuiTi R" pitchFamily="18" charset="-122"/>
              </a:rPr>
              <a:t>图片随机路径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7065" y="3350260"/>
            <a:ext cx="4414520" cy="286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操作元素属性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操作元素</a:t>
            </a:r>
            <a:r>
              <a:rPr lang="zh-CN" altLang="en-US" b="1" dirty="0" smtClean="0">
                <a:solidFill>
                  <a:schemeClr val="tx1"/>
                </a:solidFill>
              </a:rPr>
              <a:t>常用</a:t>
            </a:r>
            <a:r>
              <a:rPr lang="zh-CN" altLang="en-US" dirty="0" smtClean="0">
                <a:solidFill>
                  <a:schemeClr val="tx1"/>
                </a:solidFill>
              </a:rPr>
              <a:t>属性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操作</a:t>
            </a:r>
            <a:r>
              <a:rPr lang="zh-CN" altLang="en-US" dirty="0" smtClean="0">
                <a:solidFill>
                  <a:srgbClr val="C00000"/>
                </a:solidFill>
              </a:rPr>
              <a:t>元素</a:t>
            </a:r>
            <a:r>
              <a:rPr lang="zh-CN" altLang="en-US" b="1" dirty="0">
                <a:solidFill>
                  <a:srgbClr val="C00000"/>
                </a:solidFill>
              </a:rPr>
              <a:t>样式</a:t>
            </a:r>
            <a:r>
              <a:rPr lang="zh-CN" altLang="en-US" dirty="0" smtClean="0">
                <a:solidFill>
                  <a:srgbClr val="C00000"/>
                </a:solidFill>
              </a:rPr>
              <a:t>属性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操作</a:t>
            </a:r>
            <a:r>
              <a:rPr lang="zh-CN" altLang="en-US" b="1" dirty="0">
                <a:solidFill>
                  <a:srgbClr val="C00000"/>
                </a:solidFill>
              </a:rPr>
              <a:t>表单元素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tx1"/>
                </a:solidFill>
              </a:rPr>
              <a:t>自定义属性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4.2 </a:t>
            </a:r>
            <a:r>
              <a:rPr kumimoji="1"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还</a:t>
            </a:r>
            <a:r>
              <a:rPr lang="zh-CN" altLang="en-US" dirty="0" smtClean="0"/>
              <a:t>可以通过 </a:t>
            </a:r>
            <a:r>
              <a:rPr lang="en-US" altLang="zh-CN" dirty="0" smtClean="0"/>
              <a:t>JS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修改标签元素的样式属性。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比如通过 轮播图小圆点自动更换颜色样式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点击按钮可以滚动图片，这是移动的图片的位置 </a:t>
            </a:r>
            <a:r>
              <a:rPr lang="en-US" altLang="zh-CN" sz="1400" dirty="0" smtClean="0"/>
              <a:t>left </a:t>
            </a:r>
            <a:r>
              <a:rPr lang="zh-CN" altLang="en-US" sz="1400" dirty="0" smtClean="0"/>
              <a:t>等等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学习路径：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通过 </a:t>
            </a:r>
            <a:r>
              <a:rPr lang="en-US" altLang="zh-CN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style </a:t>
            </a:r>
            <a:r>
              <a:rPr lang="zh-CN" altLang="en-US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属性操作</a:t>
            </a:r>
            <a:r>
              <a:rPr lang="en-US" altLang="zh-CN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endParaRPr lang="en-US" altLang="zh-CN" sz="1400" dirty="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操作类名</a:t>
            </a:r>
            <a:r>
              <a:rPr lang="en-US" altLang="zh-CN" dirty="0"/>
              <a:t>(</a:t>
            </a:r>
            <a:r>
              <a:rPr lang="en-US" altLang="zh-CN" dirty="0" err="1"/>
              <a:t>className</a:t>
            </a:r>
            <a:r>
              <a:rPr lang="en-US" altLang="zh-CN" dirty="0" smtClean="0"/>
              <a:t>) 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CSS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通过 </a:t>
            </a:r>
            <a:r>
              <a:rPr lang="en-US" altLang="zh-CN" dirty="0" err="1" smtClean="0"/>
              <a:t>classList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操作类控制</a:t>
            </a:r>
            <a:r>
              <a:rPr lang="en-US" altLang="zh-CN" dirty="0" smtClean="0"/>
              <a:t>CSS</a:t>
            </a:r>
            <a:endParaRPr lang="en-US" altLang="zh-CN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3197" y="1131883"/>
            <a:ext cx="3698483" cy="29637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AD2B26"/>
                </a:solidFill>
              </a:rPr>
              <a:t>变量声明</a:t>
            </a:r>
            <a:endParaRPr kumimoji="1"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r>
              <a:rPr kumimoji="1" lang="zh-CN" altLang="en-US" dirty="0" smtClean="0"/>
              <a:t>请问以下的可不可以把</a:t>
            </a:r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改为</a:t>
            </a:r>
            <a:r>
              <a:rPr kumimoji="1" lang="en-US" altLang="zh-CN" dirty="0" err="1" smtClean="0"/>
              <a:t>const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371" y="2310283"/>
            <a:ext cx="3343562" cy="12246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71" y="4037729"/>
            <a:ext cx="4851914" cy="913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矩形 9"/>
          <p:cNvSpPr/>
          <p:nvPr/>
        </p:nvSpPr>
        <p:spPr>
          <a:xfrm>
            <a:off x="5466951" y="3035068"/>
            <a:ext cx="63642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不可以，因为变量进行了重新赋值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4.2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kumimoji="1"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1.</a:t>
            </a:r>
            <a:r>
              <a:rPr lang="zh-CN" altLang="en-US" b="1" dirty="0">
                <a:solidFill>
                  <a:schemeClr val="tx1"/>
                </a:solidFill>
              </a:rPr>
              <a:t>通过 </a:t>
            </a:r>
            <a:r>
              <a:rPr lang="en-US" altLang="zh-CN" b="1" dirty="0">
                <a:solidFill>
                  <a:schemeClr val="tx1"/>
                </a:solidFill>
              </a:rPr>
              <a:t>style </a:t>
            </a:r>
            <a:r>
              <a:rPr lang="zh-CN" altLang="en-US" b="1" dirty="0">
                <a:solidFill>
                  <a:schemeClr val="tx1"/>
                </a:solidFill>
              </a:rPr>
              <a:t>属性操作</a:t>
            </a:r>
            <a:r>
              <a:rPr lang="en-US" altLang="zh-CN" b="1" dirty="0">
                <a:solidFill>
                  <a:schemeClr val="tx1"/>
                </a:solidFill>
              </a:rPr>
              <a:t>CSS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sz="1400" b="1" dirty="0" smtClean="0"/>
              <a:t>语法：</a:t>
            </a:r>
            <a:endParaRPr lang="en-US" altLang="zh-CN" sz="1400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843895" y="3831336"/>
            <a:ext cx="10302240" cy="2716836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07047" y="4391628"/>
            <a:ext cx="4344689" cy="1923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51515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</a:t>
            </a:r>
            <a:endParaRPr lang="en-US" altLang="zh-CN" sz="1400" dirty="0" smtClean="0">
              <a:solidFill>
                <a:srgbClr val="51515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rgbClr val="51515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修改样式通过</a:t>
            </a:r>
            <a:r>
              <a:rPr lang="en-US" altLang="zh-CN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style</a:t>
            </a:r>
            <a:r>
              <a:rPr lang="zh-CN" altLang="en-US" sz="1400" dirty="0" smtClean="0">
                <a:solidFill>
                  <a:srgbClr val="51515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属性引出</a:t>
            </a:r>
            <a:endParaRPr lang="en-US" altLang="zh-CN" sz="1400" dirty="0" smtClean="0">
              <a:solidFill>
                <a:srgbClr val="51515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rgbClr val="515151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如果属性有</a:t>
            </a:r>
            <a:r>
              <a:rPr lang="en-US" altLang="zh-CN" sz="1400" dirty="0" smtClean="0">
                <a:solidFill>
                  <a:srgbClr val="515151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dirty="0" smtClean="0">
                <a:solidFill>
                  <a:srgbClr val="515151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连接符，需要转换为</a:t>
            </a:r>
            <a:r>
              <a:rPr lang="zh-CN" altLang="en-US" sz="14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小驼峰</a:t>
            </a:r>
            <a:r>
              <a:rPr lang="zh-CN" altLang="en-US" sz="1400" dirty="0" smtClean="0">
                <a:solidFill>
                  <a:srgbClr val="515151"/>
                </a:solidFill>
                <a:latin typeface="阿里巴巴普惠体" panose="00020600040101010101" pitchFamily="18" charset="-122"/>
                <a:ea typeface="Alibaba PuHuiTi R" pitchFamily="18" charset="-122"/>
                <a:cs typeface="阿里巴巴普惠体" panose="00020600040101010101" pitchFamily="18" charset="-122"/>
              </a:rPr>
              <a:t>命名法</a:t>
            </a:r>
            <a:endParaRPr lang="en-US" altLang="zh-CN" sz="1400" dirty="0" smtClean="0">
              <a:solidFill>
                <a:srgbClr val="51515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400" dirty="0" smtClean="0">
                <a:solidFill>
                  <a:srgbClr val="51515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赋值的时候，需要的时候不要忘记加</a:t>
            </a:r>
            <a:r>
              <a:rPr lang="en-US" altLang="zh-CN" sz="1400" dirty="0" err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css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单位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895" y="2665292"/>
            <a:ext cx="5038095" cy="6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矩形 10"/>
          <p:cNvSpPr/>
          <p:nvPr/>
        </p:nvSpPr>
        <p:spPr>
          <a:xfrm>
            <a:off x="772426" y="3872193"/>
            <a:ext cx="1053296" cy="300942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2" y="4425098"/>
            <a:ext cx="5451276" cy="1757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 txBox="1"/>
          <p:nvPr/>
        </p:nvSpPr>
        <p:spPr>
          <a:xfrm>
            <a:off x="4917522" y="1348744"/>
            <a:ext cx="6635570" cy="4737416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</a:t>
            </a:r>
            <a:r>
              <a:rPr kumimoji="1" lang="zh-CN" altLang="en-US" dirty="0" smtClean="0"/>
              <a:t>设置</a:t>
            </a:r>
            <a:r>
              <a:rPr kumimoji="1" lang="en-US" altLang="zh-CN" dirty="0"/>
              <a:t>/</a:t>
            </a:r>
            <a:r>
              <a:rPr kumimoji="1" lang="zh-CN" altLang="en-US" dirty="0" smtClean="0"/>
              <a:t>修改元素样式属性通过</a:t>
            </a:r>
            <a:r>
              <a:rPr kumimoji="1" lang="en-US" altLang="zh-CN" dirty="0" smtClean="0"/>
              <a:t>________</a:t>
            </a:r>
            <a:r>
              <a:rPr kumimoji="1" lang="zh-CN" altLang="en-US" dirty="0" smtClean="0"/>
              <a:t>属性引出来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？</a:t>
            </a:r>
            <a:endParaRPr lang="zh-CN" altLang="en-US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如果需要修改一个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div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盒子的样式，比如 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padding-left,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如何写？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lement.style.paddingLeft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‘300px’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驼峰命名法</a:t>
            </a:r>
            <a:endParaRPr lang="zh-CN" altLang="en-US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 </a:t>
            </a:r>
            <a:r>
              <a:rPr kumimoji="1"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因为我们是样式属性，一定别忘记，大部分数字后面都需要加单位</a:t>
            </a:r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37613" y="1348744"/>
            <a:ext cx="67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C00000"/>
                </a:solidFill>
                <a:latin typeface="+mn-lt"/>
                <a:ea typeface="+mn-ea"/>
              </a:rPr>
              <a:t>style</a:t>
            </a:r>
            <a:endParaRPr lang="zh-CN" altLang="en-US" sz="2000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975" y="3825029"/>
            <a:ext cx="5451276" cy="17573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页面刷新，页面随机更换背景图片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194180" y="1622349"/>
            <a:ext cx="9216000" cy="4550400"/>
          </a:xfr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：当我们刷新页面，页面中的背景图片随机显示不同的图片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 随机函数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 </a:t>
            </a:r>
            <a:r>
              <a:rPr lang="en-US" altLang="zh-CN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css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页面背景图片  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background-image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 标签选择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body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 </a:t>
            </a:r>
            <a:r>
              <a:rPr lang="zh-CN" altLang="en-US" dirty="0" smtClean="0">
                <a:solidFill>
                  <a:srgbClr val="00B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因为</a:t>
            </a:r>
            <a:r>
              <a:rPr lang="en-US" altLang="zh-CN" dirty="0" smtClean="0">
                <a:solidFill>
                  <a:srgbClr val="00B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body</a:t>
            </a:r>
            <a:r>
              <a:rPr lang="zh-CN" altLang="en-US" dirty="0" smtClean="0">
                <a:solidFill>
                  <a:srgbClr val="00B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是唯一的标签，可以直接写 </a:t>
            </a:r>
            <a:r>
              <a:rPr lang="en-US" altLang="zh-CN" dirty="0" err="1" smtClean="0">
                <a:solidFill>
                  <a:srgbClr val="00B05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document.body.style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450" y="4018915"/>
            <a:ext cx="4117340" cy="2404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4.2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kumimoji="1"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操作</a:t>
            </a:r>
            <a:r>
              <a:rPr lang="zh-CN" altLang="en-US" b="1" dirty="0"/>
              <a:t>类名</a:t>
            </a:r>
            <a:r>
              <a:rPr lang="en-US" altLang="zh-CN" b="1" dirty="0"/>
              <a:t>(</a:t>
            </a:r>
            <a:r>
              <a:rPr lang="en-US" altLang="zh-CN" b="1" dirty="0" err="1"/>
              <a:t>className</a:t>
            </a:r>
            <a:r>
              <a:rPr lang="en-US" altLang="zh-CN" b="1" dirty="0"/>
              <a:t>) </a:t>
            </a:r>
            <a:r>
              <a:rPr lang="zh-CN" altLang="en-US" b="1" dirty="0"/>
              <a:t>操作</a:t>
            </a:r>
            <a:r>
              <a:rPr lang="en-US" altLang="zh-CN" b="1" dirty="0"/>
              <a:t>CSS</a:t>
            </a:r>
            <a:endParaRPr lang="en-US" altLang="zh-CN" b="1" dirty="0"/>
          </a:p>
          <a:p>
            <a:r>
              <a:rPr lang="zh-CN" altLang="en-US" dirty="0" smtClean="0">
                <a:solidFill>
                  <a:schemeClr val="tx1"/>
                </a:solidFill>
              </a:rPr>
              <a:t>如果修改的样式比较多，直接通过</a:t>
            </a:r>
            <a:r>
              <a:rPr lang="en-US" altLang="zh-CN" dirty="0" smtClean="0">
                <a:solidFill>
                  <a:schemeClr val="tx1"/>
                </a:solidFill>
              </a:rPr>
              <a:t>style</a:t>
            </a:r>
            <a:r>
              <a:rPr lang="zh-CN" altLang="en-US" dirty="0" smtClean="0">
                <a:solidFill>
                  <a:schemeClr val="tx1"/>
                </a:solidFill>
              </a:rPr>
              <a:t>属性修改比较繁琐，我们可以通过借助于</a:t>
            </a:r>
            <a:r>
              <a:rPr lang="en-US" altLang="zh-CN" dirty="0" err="1" smtClean="0">
                <a:solidFill>
                  <a:schemeClr val="tx1"/>
                </a:solidFill>
              </a:rPr>
              <a:t>css</a:t>
            </a:r>
            <a:r>
              <a:rPr lang="zh-CN" altLang="en-US" dirty="0" smtClean="0">
                <a:solidFill>
                  <a:schemeClr val="tx1"/>
                </a:solidFill>
              </a:rPr>
              <a:t>类名的形式。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z="1400" b="1" dirty="0" smtClean="0"/>
              <a:t>语法：</a:t>
            </a:r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r>
              <a:rPr lang="zh-CN" altLang="en-US" sz="1400" b="1" dirty="0" smtClean="0"/>
              <a:t>注意：</a:t>
            </a:r>
            <a:endParaRPr lang="en-US" altLang="zh-CN" sz="1400" b="1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由于</a:t>
            </a:r>
            <a:r>
              <a:rPr lang="en-US" altLang="zh-CN" dirty="0"/>
              <a:t>class</a:t>
            </a:r>
            <a:r>
              <a:rPr lang="zh-CN" altLang="en-US" dirty="0"/>
              <a:t>是关键字</a:t>
            </a:r>
            <a:r>
              <a:rPr lang="en-US" altLang="zh-CN" dirty="0"/>
              <a:t>, </a:t>
            </a:r>
            <a:r>
              <a:rPr lang="zh-CN" altLang="en-US" dirty="0"/>
              <a:t>所以使用</a:t>
            </a:r>
            <a:r>
              <a:rPr lang="en-US" altLang="zh-CN" dirty="0" err="1"/>
              <a:t>className</a:t>
            </a:r>
            <a:r>
              <a:rPr lang="zh-CN" altLang="en-US" dirty="0"/>
              <a:t>去</a:t>
            </a:r>
            <a:r>
              <a:rPr lang="zh-CN" altLang="en-US" dirty="0" smtClean="0"/>
              <a:t>代替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/>
              <a:t>className</a:t>
            </a:r>
            <a:r>
              <a:rPr lang="zh-CN" altLang="en-US" dirty="0"/>
              <a:t>是使用新值</a:t>
            </a:r>
            <a:r>
              <a:rPr lang="zh-CN" altLang="en-US" dirty="0">
                <a:solidFill>
                  <a:srgbClr val="C00000"/>
                </a:solidFill>
              </a:rPr>
              <a:t>换</a:t>
            </a:r>
            <a:r>
              <a:rPr lang="zh-CN" altLang="en-US" dirty="0"/>
              <a:t>旧值</a:t>
            </a:r>
            <a:r>
              <a:rPr lang="en-US" altLang="zh-CN" dirty="0"/>
              <a:t>, </a:t>
            </a:r>
            <a:r>
              <a:rPr lang="zh-CN" altLang="en-US" dirty="0"/>
              <a:t>如果需要添加一个类</a:t>
            </a:r>
            <a:r>
              <a:rPr lang="en-US" altLang="zh-CN" dirty="0"/>
              <a:t>,</a:t>
            </a:r>
            <a:r>
              <a:rPr lang="zh-CN" altLang="en-US" dirty="0"/>
              <a:t>需要保留之前的类名</a:t>
            </a:r>
            <a:endParaRPr lang="en-US" altLang="zh-CN" sz="14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573" y="3043359"/>
            <a:ext cx="4695238" cy="9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 txBox="1"/>
          <p:nvPr/>
        </p:nvSpPr>
        <p:spPr>
          <a:xfrm>
            <a:off x="4855976" y="2395029"/>
            <a:ext cx="6635570" cy="2141802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className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有什么好处？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可以同时修改多个样式</a:t>
            </a:r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className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有什么注意事项？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直接使用 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className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赋值会覆盖以前的类名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4.2 </a:t>
            </a:r>
            <a:r>
              <a:rPr kumimoji="1"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样式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kumimoji="1" lang="en-US" altLang="zh-CN" b="1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3. </a:t>
            </a:r>
            <a:r>
              <a:rPr lang="zh-CN" altLang="en-US" b="1" dirty="0" smtClean="0"/>
              <a:t>通过 </a:t>
            </a:r>
            <a:r>
              <a:rPr lang="en-US" altLang="zh-CN" b="1" dirty="0" err="1"/>
              <a:t>classList</a:t>
            </a:r>
            <a:r>
              <a:rPr lang="en-US" altLang="zh-CN" b="1" dirty="0"/>
              <a:t> </a:t>
            </a:r>
            <a:r>
              <a:rPr lang="zh-CN" altLang="en-US" b="1" dirty="0"/>
              <a:t>操作类控制</a:t>
            </a:r>
            <a:r>
              <a:rPr lang="en-US" altLang="zh-CN" b="1" dirty="0"/>
              <a:t>CSS</a:t>
            </a:r>
            <a:endParaRPr lang="en-US" altLang="zh-CN" sz="1400" b="1" dirty="0"/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为了解决</a:t>
            </a:r>
            <a:r>
              <a:rPr lang="en-US" altLang="zh-CN" dirty="0" err="1" smtClean="0">
                <a:solidFill>
                  <a:schemeClr val="tx1"/>
                </a:solidFill>
              </a:rPr>
              <a:t>className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容易覆盖以前的类名，我们可以通过</a:t>
            </a:r>
            <a:r>
              <a:rPr lang="en-US" altLang="zh-CN" dirty="0" err="1" smtClean="0">
                <a:solidFill>
                  <a:schemeClr val="tx1"/>
                </a:solidFill>
              </a:rPr>
              <a:t>classList</a:t>
            </a:r>
            <a:r>
              <a:rPr lang="zh-CN" altLang="en-US" dirty="0" smtClean="0">
                <a:solidFill>
                  <a:schemeClr val="tx1"/>
                </a:solidFill>
              </a:rPr>
              <a:t>方式追加和删除类名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 smtClean="0"/>
              <a:t>语法：</a:t>
            </a:r>
            <a:endParaRPr lang="en-US" altLang="zh-CN" sz="1400" b="1" dirty="0" smtClean="0"/>
          </a:p>
          <a:p>
            <a:pPr>
              <a:lnSpc>
                <a:spcPct val="200000"/>
              </a:lnSpc>
            </a:pPr>
            <a:endParaRPr lang="en-US" altLang="zh-CN" sz="1400" b="1" dirty="0"/>
          </a:p>
          <a:p>
            <a:pPr>
              <a:lnSpc>
                <a:spcPct val="200000"/>
              </a:lnSpc>
            </a:pPr>
            <a:endParaRPr lang="en-US" altLang="zh-CN" sz="1400" b="1" dirty="0" smtClean="0"/>
          </a:p>
          <a:p>
            <a:pPr>
              <a:lnSpc>
                <a:spcPct val="200000"/>
              </a:lnSpc>
            </a:pPr>
            <a:endParaRPr lang="en-US" altLang="zh-CN" sz="1400" b="1" dirty="0" smtClean="0"/>
          </a:p>
          <a:p>
            <a:pPr>
              <a:lnSpc>
                <a:spcPct val="200000"/>
              </a:lnSpc>
            </a:pPr>
            <a:endParaRPr lang="en-US" altLang="zh-CN" sz="1400" b="1" dirty="0"/>
          </a:p>
          <a:p>
            <a:pPr>
              <a:lnSpc>
                <a:spcPct val="200000"/>
              </a:lnSpc>
            </a:pPr>
            <a:endParaRPr lang="en-US" altLang="zh-CN" sz="1400" b="1" dirty="0"/>
          </a:p>
          <a:p>
            <a:pPr>
              <a:lnSpc>
                <a:spcPct val="200000"/>
              </a:lnSpc>
            </a:pPr>
            <a:endParaRPr lang="en-US" altLang="zh-CN" sz="1400" b="1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584" y="3295981"/>
            <a:ext cx="5771429" cy="23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操作元素属性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操作元素</a:t>
            </a:r>
            <a:r>
              <a:rPr lang="zh-CN" altLang="en-US" b="1" dirty="0" smtClean="0">
                <a:solidFill>
                  <a:schemeClr val="tx1"/>
                </a:solidFill>
              </a:rPr>
              <a:t>常用</a:t>
            </a:r>
            <a:r>
              <a:rPr lang="zh-CN" altLang="en-US" dirty="0" smtClean="0">
                <a:solidFill>
                  <a:schemeClr val="tx1"/>
                </a:solidFill>
              </a:rPr>
              <a:t>属性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操作</a:t>
            </a:r>
            <a:r>
              <a:rPr lang="zh-CN" altLang="en-US" dirty="0" smtClean="0">
                <a:solidFill>
                  <a:schemeClr val="tx1"/>
                </a:solidFill>
              </a:rPr>
              <a:t>元素</a:t>
            </a:r>
            <a:r>
              <a:rPr lang="zh-CN" altLang="en-US" b="1" dirty="0">
                <a:solidFill>
                  <a:schemeClr val="tx1"/>
                </a:solidFill>
              </a:rPr>
              <a:t>样式</a:t>
            </a:r>
            <a:r>
              <a:rPr lang="zh-CN" altLang="en-US" dirty="0" smtClean="0">
                <a:solidFill>
                  <a:schemeClr val="tx1"/>
                </a:solidFill>
              </a:rPr>
              <a:t>属性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操作</a:t>
            </a:r>
            <a:r>
              <a:rPr lang="zh-CN" altLang="en-US" b="1" dirty="0">
                <a:solidFill>
                  <a:srgbClr val="C00000"/>
                </a:solidFill>
              </a:rPr>
              <a:t>表单元素</a:t>
            </a:r>
            <a:r>
              <a:rPr lang="zh-CN" altLang="en-US" dirty="0" smtClean="0">
                <a:solidFill>
                  <a:srgbClr val="C00000"/>
                </a:solidFill>
              </a:rPr>
              <a:t>属性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自定义属性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4.3 </a:t>
            </a:r>
            <a:r>
              <a:rPr kumimoji="1" lang="zh-CN" altLang="en-US" dirty="0" smtClean="0"/>
              <a:t>操作</a:t>
            </a:r>
            <a:r>
              <a:rPr kumimoji="1" lang="zh-CN" altLang="en-US" dirty="0"/>
              <a:t>表单元素 属性</a:t>
            </a:r>
            <a:endParaRPr kumimoji="1"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表单很多情况，也需要修改属性，比如点击眼睛，可以看到密码，本质是把表单类型转换为文本框</a:t>
            </a:r>
            <a:endParaRPr lang="en-US" altLang="zh-CN" dirty="0" smtClean="0"/>
          </a:p>
          <a:p>
            <a:r>
              <a:rPr lang="zh-CN" altLang="en-US" dirty="0" smtClean="0"/>
              <a:t>正常</a:t>
            </a:r>
            <a:r>
              <a:rPr lang="zh-CN" altLang="en-US" dirty="0"/>
              <a:t>的有属性有取值的 跟其他的标签属性没有任何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获取</a:t>
            </a:r>
            <a:r>
              <a:rPr lang="en-US" altLang="zh-CN" dirty="0">
                <a:solidFill>
                  <a:schemeClr val="tx1"/>
                </a:solidFill>
              </a:rPr>
              <a:t>: DOM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属性名</a:t>
            </a:r>
            <a:endParaRPr lang="zh-CN" alt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设置</a:t>
            </a:r>
            <a:r>
              <a:rPr lang="en-US" altLang="zh-CN" dirty="0">
                <a:solidFill>
                  <a:schemeClr val="tx1"/>
                </a:solidFill>
              </a:rPr>
              <a:t>: DOM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属性名 </a:t>
            </a:r>
            <a:r>
              <a:rPr lang="en-US" altLang="zh-CN" dirty="0">
                <a:solidFill>
                  <a:schemeClr val="tx1"/>
                </a:solidFill>
              </a:rPr>
              <a:t>= </a:t>
            </a:r>
            <a:r>
              <a:rPr lang="zh-CN" altLang="en-US" dirty="0">
                <a:solidFill>
                  <a:schemeClr val="tx1"/>
                </a:solidFill>
              </a:rPr>
              <a:t>新</a:t>
            </a:r>
            <a:r>
              <a:rPr lang="zh-CN" altLang="en-US" dirty="0" smtClean="0">
                <a:solidFill>
                  <a:schemeClr val="tx1"/>
                </a:solidFill>
              </a:rPr>
              <a:t>值</a:t>
            </a:r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/>
          </a:p>
          <a:p>
            <a:endParaRPr lang="en-US" altLang="zh-CN" sz="14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0" y="5156200"/>
            <a:ext cx="4192905" cy="985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79" y="2133646"/>
            <a:ext cx="4200000" cy="7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690" y="3288665"/>
            <a:ext cx="3869690" cy="1155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65" y="3485515"/>
            <a:ext cx="5594985" cy="2656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4.3 </a:t>
            </a:r>
            <a:r>
              <a:rPr kumimoji="1" lang="zh-CN" altLang="en-US" dirty="0"/>
              <a:t>操作表单元素 属性</a:t>
            </a:r>
            <a:endParaRPr kumimoji="1"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表单属性中添加就有效果</a:t>
            </a:r>
            <a:r>
              <a:rPr lang="en-US" altLang="zh-CN" dirty="0"/>
              <a:t>,</a:t>
            </a:r>
            <a:r>
              <a:rPr lang="zh-CN" altLang="en-US" dirty="0"/>
              <a:t>移除就没有效果</a:t>
            </a:r>
            <a:r>
              <a:rPr lang="en-US" altLang="zh-CN" dirty="0"/>
              <a:t>,</a:t>
            </a:r>
            <a:r>
              <a:rPr lang="zh-CN" altLang="en-US" dirty="0"/>
              <a:t>一律使用布尔值表示 如果为</a:t>
            </a:r>
            <a:r>
              <a:rPr lang="en-US" altLang="zh-CN" dirty="0"/>
              <a:t>true </a:t>
            </a:r>
            <a:r>
              <a:rPr lang="zh-CN" altLang="en-US" dirty="0"/>
              <a:t>代表添加了该属性 如果是</a:t>
            </a:r>
            <a:r>
              <a:rPr lang="en-US" altLang="zh-CN" dirty="0"/>
              <a:t>false </a:t>
            </a:r>
            <a:r>
              <a:rPr lang="zh-CN" altLang="en-US" dirty="0"/>
              <a:t>代表移除了该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zh-CN" altLang="en-US" dirty="0" smtClean="0"/>
              <a:t>比如： </a:t>
            </a:r>
            <a:r>
              <a:rPr lang="en-US" altLang="zh-CN" dirty="0" smtClean="0"/>
              <a:t>disabled</a:t>
            </a:r>
            <a:r>
              <a:rPr lang="zh-CN" altLang="en-US" dirty="0"/>
              <a:t>、</a:t>
            </a:r>
            <a:r>
              <a:rPr lang="en-US" altLang="zh-CN" dirty="0"/>
              <a:t>checked</a:t>
            </a:r>
            <a:r>
              <a:rPr lang="zh-CN" altLang="en-US" dirty="0"/>
              <a:t>、</a:t>
            </a:r>
            <a:r>
              <a:rPr lang="en-US" altLang="zh-CN" dirty="0"/>
              <a:t>selected</a:t>
            </a:r>
            <a:endParaRPr lang="en-US" altLang="zh-CN" sz="1400" b="1" dirty="0"/>
          </a:p>
          <a:p>
            <a:endParaRPr lang="en-US" altLang="zh-CN" sz="1400" b="1" dirty="0" smtClean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endParaRPr lang="en-US" altLang="zh-CN" sz="1400" b="1" dirty="0"/>
          </a:p>
          <a:p>
            <a:endParaRPr lang="en-US" altLang="zh-CN" sz="1400" b="1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230" y="3111224"/>
            <a:ext cx="4466667" cy="13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55" y="2674620"/>
            <a:ext cx="4933950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操作元素属性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操作元素</a:t>
            </a:r>
            <a:r>
              <a:rPr lang="zh-CN" altLang="en-US" b="1" dirty="0" smtClean="0">
                <a:solidFill>
                  <a:schemeClr val="tx1"/>
                </a:solidFill>
              </a:rPr>
              <a:t>常用</a:t>
            </a:r>
            <a:r>
              <a:rPr lang="zh-CN" altLang="en-US" dirty="0" smtClean="0">
                <a:solidFill>
                  <a:schemeClr val="tx1"/>
                </a:solidFill>
              </a:rPr>
              <a:t>属性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操作</a:t>
            </a:r>
            <a:r>
              <a:rPr lang="zh-CN" altLang="en-US" dirty="0" smtClean="0">
                <a:solidFill>
                  <a:schemeClr val="tx1"/>
                </a:solidFill>
              </a:rPr>
              <a:t>元素</a:t>
            </a:r>
            <a:r>
              <a:rPr lang="zh-CN" altLang="en-US" b="1" dirty="0">
                <a:solidFill>
                  <a:schemeClr val="tx1"/>
                </a:solidFill>
              </a:rPr>
              <a:t>样式</a:t>
            </a:r>
            <a:r>
              <a:rPr lang="zh-CN" altLang="en-US" dirty="0" smtClean="0">
                <a:solidFill>
                  <a:schemeClr val="tx1"/>
                </a:solidFill>
              </a:rPr>
              <a:t>属性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操作</a:t>
            </a:r>
            <a:r>
              <a:rPr lang="zh-CN" altLang="en-US" b="1" dirty="0">
                <a:solidFill>
                  <a:schemeClr val="tx1"/>
                </a:solidFill>
              </a:rPr>
              <a:t>表单元素</a:t>
            </a:r>
            <a:r>
              <a:rPr lang="zh-CN" altLang="en-US" dirty="0" smtClean="0">
                <a:solidFill>
                  <a:schemeClr val="tx1"/>
                </a:solidFill>
              </a:rPr>
              <a:t>属性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自定义属性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AD2B26"/>
                </a:solidFill>
              </a:rPr>
              <a:t>变量声明</a:t>
            </a:r>
            <a:endParaRPr kumimoji="1"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r>
              <a:rPr kumimoji="1" lang="zh-CN" altLang="en-US" dirty="0" smtClean="0"/>
              <a:t>请问以下的可不可以把</a:t>
            </a:r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改为</a:t>
            </a:r>
            <a:r>
              <a:rPr kumimoji="1" lang="en-US" altLang="zh-CN" dirty="0" err="1" smtClean="0"/>
              <a:t>const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18234" y="4120229"/>
            <a:ext cx="10086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可以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225" y="2428003"/>
            <a:ext cx="5393376" cy="9758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25" y="3763134"/>
            <a:ext cx="4485714" cy="24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s://gimg2.baidu.com/image_search/src=http%3A%2F%2Fi.qqkou.com%2Fi%2F2a536825436x162619559b26.jpg&amp;refer=http%3A%2F%2Fi.qqkou.com&amp;app=2002&amp;size=f9999,10000&amp;q=a80&amp;n=0&amp;g=0n&amp;fmt=jpeg?sec=1649065098&amp;t=e9be4ffc45a1683106c65d2badeda7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066" y="3750300"/>
            <a:ext cx="1545404" cy="132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4.4 </a:t>
            </a:r>
            <a:r>
              <a:rPr kumimoji="1" lang="zh-CN" altLang="en-US" dirty="0" smtClean="0"/>
              <a:t>自定义属性</a:t>
            </a:r>
            <a:endParaRPr kumimoji="1"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1328720" cy="4550400"/>
          </a:xfrm>
        </p:spPr>
        <p:txBody>
          <a:bodyPr/>
          <a:lstStyle/>
          <a:p>
            <a:r>
              <a:rPr lang="zh-CN" altLang="en-US" sz="1800" b="1" dirty="0"/>
              <a:t>标准属性</a:t>
            </a:r>
            <a:r>
              <a:rPr lang="en-US" altLang="zh-CN" sz="1800" b="1" dirty="0"/>
              <a:t>:</a:t>
            </a:r>
            <a:r>
              <a:rPr lang="zh-CN" altLang="en-US" dirty="0" smtClean="0"/>
              <a:t>标签</a:t>
            </a:r>
            <a:r>
              <a:rPr lang="zh-CN" altLang="en-US" dirty="0"/>
              <a:t>天生自带的属性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class id title</a:t>
            </a:r>
            <a:r>
              <a:rPr lang="zh-CN" altLang="en-US" dirty="0"/>
              <a:t>等</a:t>
            </a:r>
            <a:r>
              <a:rPr lang="en-US" altLang="zh-CN" dirty="0"/>
              <a:t>,</a:t>
            </a:r>
            <a:r>
              <a:rPr lang="zh-CN" altLang="en-US" dirty="0"/>
              <a:t>可以直接使用点语法操作</a:t>
            </a:r>
            <a:r>
              <a:rPr lang="zh-CN" altLang="en-US" dirty="0" smtClean="0"/>
              <a:t>比如：</a:t>
            </a:r>
            <a:r>
              <a:rPr lang="en-US" altLang="zh-CN" dirty="0" smtClean="0"/>
              <a:t>disabled</a:t>
            </a:r>
            <a:r>
              <a:rPr lang="zh-CN" altLang="en-US" dirty="0"/>
              <a:t>、</a:t>
            </a:r>
            <a:r>
              <a:rPr lang="en-US" altLang="zh-CN" dirty="0"/>
              <a:t>checked</a:t>
            </a:r>
            <a:r>
              <a:rPr lang="zh-CN" altLang="en-US" dirty="0"/>
              <a:t>、</a:t>
            </a:r>
            <a:r>
              <a:rPr lang="en-US" altLang="zh-CN" dirty="0"/>
              <a:t>selected</a:t>
            </a:r>
            <a:endParaRPr lang="en-US" altLang="zh-CN" b="1" dirty="0"/>
          </a:p>
          <a:p>
            <a:r>
              <a:rPr lang="zh-CN" altLang="en-US" sz="1800" b="1" dirty="0"/>
              <a:t>自定义</a:t>
            </a:r>
            <a:r>
              <a:rPr lang="zh-CN" altLang="en-US" sz="1800" b="1" dirty="0" smtClean="0"/>
              <a:t>属性：</a:t>
            </a:r>
            <a:endParaRPr lang="zh-CN" altLang="en-US" sz="1800" b="1" dirty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在</a:t>
            </a:r>
            <a:r>
              <a:rPr lang="en-US" altLang="zh-CN" sz="1600" dirty="0"/>
              <a:t>html5</a:t>
            </a:r>
            <a:r>
              <a:rPr lang="zh-CN" altLang="en-US" sz="1600" dirty="0"/>
              <a:t>中推出来了专门的</a:t>
            </a:r>
            <a:r>
              <a:rPr lang="en-US" altLang="zh-CN" sz="1600" dirty="0"/>
              <a:t>data-</a:t>
            </a:r>
            <a:r>
              <a:rPr lang="zh-CN" altLang="en-US" sz="1600" dirty="0"/>
              <a:t>自定义属性	</a:t>
            </a:r>
            <a:endParaRPr lang="zh-CN" altLang="en-US" sz="1600" dirty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在</a:t>
            </a:r>
            <a:r>
              <a:rPr lang="zh-CN" altLang="en-US" sz="1600" dirty="0"/>
              <a:t>标签上一律以</a:t>
            </a:r>
            <a:r>
              <a:rPr lang="en-US" altLang="zh-CN" sz="1600" dirty="0"/>
              <a:t>data-</a:t>
            </a:r>
            <a:r>
              <a:rPr lang="zh-CN" altLang="en-US" sz="1600" dirty="0"/>
              <a:t>开头</a:t>
            </a:r>
            <a:endParaRPr lang="zh-CN" altLang="en-US" sz="1600" dirty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在</a:t>
            </a:r>
            <a:r>
              <a:rPr lang="en-US" altLang="zh-CN" sz="1600" dirty="0"/>
              <a:t>DOM</a:t>
            </a:r>
            <a:r>
              <a:rPr lang="zh-CN" altLang="en-US" sz="1600" dirty="0"/>
              <a:t>对象上一律以</a:t>
            </a:r>
            <a:r>
              <a:rPr lang="en-US" altLang="zh-CN" sz="1600" dirty="0"/>
              <a:t>dataset</a:t>
            </a:r>
            <a:r>
              <a:rPr lang="zh-CN" altLang="en-US" sz="1600" dirty="0"/>
              <a:t>对象方式获取</a:t>
            </a:r>
            <a:endParaRPr lang="en-US" altLang="zh-CN" sz="1600" dirty="0" smtClean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18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161" y="4050391"/>
            <a:ext cx="6435839" cy="23018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3513667" y="4351867"/>
            <a:ext cx="1735666" cy="4402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08867" y="5334000"/>
            <a:ext cx="1913466" cy="4402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875110"/>
            <a:ext cx="6300000" cy="4856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 API 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基本认知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元素内容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元素属性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定时器</a:t>
            </a:r>
            <a:r>
              <a:rPr lang="en-US" altLang="zh-CN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间歇函数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定时器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间歇函数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定时器函数</a:t>
            </a:r>
            <a:r>
              <a:rPr lang="zh-CN" altLang="en-US" dirty="0" smtClean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介绍</a:t>
            </a:r>
            <a:endParaRPr lang="en-US" altLang="zh-CN" dirty="0" smtClean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定时器</a:t>
            </a: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函数基本使用</a:t>
            </a:r>
            <a:endParaRPr lang="en-US" altLang="zh-CN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五、定时器</a:t>
            </a:r>
            <a:r>
              <a:rPr lang="en-US" altLang="zh-CN" b="0" dirty="0"/>
              <a:t>-</a:t>
            </a:r>
            <a:r>
              <a:rPr lang="zh-CN" altLang="en-US" b="0" dirty="0"/>
              <a:t>间歇函数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目标：能够使用定时器函数重复执行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定时器函数可以开启和关闭定时器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 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开启定时器</a:t>
            </a:r>
            <a:endParaRPr lang="en-US" altLang="zh-CN" b="1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AutoNum type="arabicPeriod"/>
            </a:pPr>
            <a:endParaRPr lang="en-US" altLang="zh-CN" b="1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0231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作用：每隔一段时间调用这个函数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02310" lvl="1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间隔时间单位是毫秒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599" y="2963694"/>
            <a:ext cx="5333333" cy="5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4811823"/>
            <a:ext cx="5729058" cy="1646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/>
          <p:nvPr/>
        </p:nvSpPr>
        <p:spPr>
          <a:xfrm>
            <a:off x="990599" y="4365941"/>
            <a:ext cx="10302240" cy="233680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0671" y="4438411"/>
            <a:ext cx="1053296" cy="300942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43700" y="4855097"/>
            <a:ext cx="3684016" cy="1574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函数名字</a:t>
            </a:r>
            <a:r>
              <a:rPr lang="zh-CN" altLang="en-US" sz="1400" b="1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不需要加括号</a:t>
            </a:r>
            <a:endParaRPr lang="en-US" altLang="zh-CN" sz="1400" b="1" dirty="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定时器返回的是一个</a:t>
            </a:r>
            <a:r>
              <a:rPr lang="en-US" altLang="zh-CN" sz="1400" b="1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</a:t>
            </a:r>
            <a:r>
              <a:rPr lang="zh-CN" altLang="en-US" sz="1400" b="1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数字</a:t>
            </a:r>
            <a:endParaRPr lang="zh-CN" altLang="en-US" sz="1400" b="1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0" y="2820670"/>
            <a:ext cx="2600325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五、定时器</a:t>
            </a:r>
            <a:r>
              <a:rPr lang="en-US" altLang="zh-CN" b="0" dirty="0"/>
              <a:t>-</a:t>
            </a:r>
            <a:r>
              <a:rPr lang="zh-CN" altLang="en-US" b="0" dirty="0"/>
              <a:t>间歇函数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定时器函数可以开启和关闭定时器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 </a:t>
            </a:r>
            <a:r>
              <a:rPr lang="zh-CN" altLang="en-US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关闭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定时器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一般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不会刚创建就停止，而是满足一定条件再停止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b="1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76463" y="2709774"/>
            <a:ext cx="3684016" cy="1574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函数名字</a:t>
            </a:r>
            <a:r>
              <a:rPr lang="zh-CN" altLang="en-US" sz="1400" b="1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不需要加括号</a:t>
            </a:r>
            <a:endParaRPr lang="en-US" altLang="zh-CN" sz="1400" b="1" dirty="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定时器返回的是一个</a:t>
            </a:r>
            <a:r>
              <a:rPr lang="en-US" altLang="zh-CN" sz="1400" b="1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</a:t>
            </a:r>
            <a:r>
              <a:rPr lang="zh-CN" altLang="en-US" sz="1400" b="1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数字</a:t>
            </a:r>
            <a:endParaRPr lang="zh-CN" altLang="en-US" sz="1400" b="1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057" y="2709774"/>
            <a:ext cx="5933333" cy="9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57" y="4799777"/>
            <a:ext cx="5676190" cy="1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101184" y="1200574"/>
            <a:ext cx="5760000" cy="3735493"/>
          </a:xfrm>
        </p:spPr>
        <p:txBody>
          <a:bodyPr/>
          <a:lstStyle/>
          <a:p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定时器函数有什么作用？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可以根据时间自动重复执行某些代码</a:t>
            </a:r>
            <a:endParaRPr lang="en-US" altLang="zh-CN" sz="1600" b="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定时器函数如何开启？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en-US" altLang="zh-CN" b="0" dirty="0" err="1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setInterval</a:t>
            </a:r>
            <a:r>
              <a:rPr lang="en-US" altLang="zh-CN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函数名</a:t>
            </a:r>
            <a:r>
              <a:rPr lang="en-US" altLang="zh-CN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时间</a:t>
            </a:r>
            <a:r>
              <a:rPr lang="en-US" altLang="zh-CN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endParaRPr lang="en-US" altLang="zh-CN" b="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定时器函数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如何关闭？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1184" y="4614774"/>
            <a:ext cx="5933333" cy="9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AD2B26"/>
                </a:solidFill>
              </a:rPr>
              <a:t>变量声明</a:t>
            </a:r>
            <a:endParaRPr kumimoji="1"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550400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onst</a:t>
            </a:r>
            <a:r>
              <a:rPr kumimoji="1" lang="zh-CN" altLang="en-US" dirty="0" smtClean="0"/>
              <a:t>声明的值不能更改，而且</a:t>
            </a:r>
            <a:r>
              <a:rPr kumimoji="1" lang="en-US" altLang="zh-CN" dirty="0" err="1" smtClean="0"/>
              <a:t>const</a:t>
            </a:r>
            <a:r>
              <a:rPr kumimoji="1" lang="zh-CN" altLang="en-US" dirty="0" smtClean="0"/>
              <a:t>声明变量的时候需要里面进行初始化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但是对于引用数据类型，</a:t>
            </a:r>
            <a:r>
              <a:rPr kumimoji="1" lang="en-US" altLang="zh-CN" dirty="0" err="1" smtClean="0"/>
              <a:t>const</a:t>
            </a:r>
            <a:r>
              <a:rPr kumimoji="1" lang="zh-CN" altLang="en-US" dirty="0" smtClean="0"/>
              <a:t>声明的变量，里面存的不是值，不是值，不是值，是地址。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894" y="2636391"/>
            <a:ext cx="3457143" cy="6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3970867" y="3866514"/>
            <a:ext cx="6146800" cy="2472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09361" y="4824623"/>
            <a:ext cx="1913466" cy="5560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</a:t>
            </a:r>
            <a:r>
              <a:rPr lang="en-US" altLang="zh-CN" dirty="0" err="1" smtClean="0"/>
              <a:t>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02667" y="4089400"/>
            <a:ext cx="1032933" cy="2052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31037" y="4216400"/>
            <a:ext cx="802197" cy="313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0x112233</a:t>
            </a:r>
            <a:endParaRPr lang="zh-CN" altLang="en-US" sz="1200" dirty="0"/>
          </a:p>
        </p:txBody>
      </p:sp>
      <p:cxnSp>
        <p:nvCxnSpPr>
          <p:cNvPr id="14" name="直接箭头连接符 13"/>
          <p:cNvCxnSpPr>
            <a:stCxn id="8" idx="3"/>
            <a:endCxn id="12" idx="1"/>
          </p:cNvCxnSpPr>
          <p:nvPr/>
        </p:nvCxnSpPr>
        <p:spPr>
          <a:xfrm flipV="1">
            <a:off x="3122827" y="4373034"/>
            <a:ext cx="1408210" cy="72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123091" y="4186612"/>
            <a:ext cx="3242733" cy="183206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37490" y="4354239"/>
            <a:ext cx="1413933" cy="4910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[1, 2, 3]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2" idx="3"/>
            <a:endCxn id="16" idx="1"/>
          </p:cNvCxnSpPr>
          <p:nvPr/>
        </p:nvCxnSpPr>
        <p:spPr>
          <a:xfrm>
            <a:off x="5333234" y="4373034"/>
            <a:ext cx="1704256" cy="22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018014" y="4354238"/>
            <a:ext cx="1413933" cy="4910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[1, 2]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  <p:bldP spid="15" grpId="0" animBg="1"/>
      <p:bldP spid="1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AD2B26"/>
                </a:solidFill>
              </a:rPr>
              <a:t>变量声明</a:t>
            </a:r>
            <a:endParaRPr kumimoji="1"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62691" y="1591200"/>
            <a:ext cx="10720800" cy="4550400"/>
          </a:xfrm>
        </p:spPr>
        <p:txBody>
          <a:bodyPr/>
          <a:lstStyle/>
          <a:p>
            <a:r>
              <a:rPr kumimoji="1" lang="zh-CN" altLang="en-US" dirty="0" smtClean="0"/>
              <a:t>考考你：可以改为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const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吗？</a:t>
            </a:r>
            <a:endParaRPr kumimoji="1" lang="en-US" altLang="zh-CN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124" y="2253444"/>
            <a:ext cx="5234142" cy="2450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AD2B26"/>
                </a:solidFill>
              </a:rPr>
              <a:t>变量声明</a:t>
            </a:r>
            <a:endParaRPr kumimoji="1"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62691" y="1591200"/>
            <a:ext cx="10720800" cy="4550400"/>
          </a:xfrm>
        </p:spPr>
        <p:txBody>
          <a:bodyPr/>
          <a:lstStyle/>
          <a:p>
            <a:r>
              <a:rPr kumimoji="1" lang="zh-CN" altLang="en-US" dirty="0" smtClean="0"/>
              <a:t>考考你：下面写法可以吗？</a:t>
            </a:r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732" y="2366795"/>
            <a:ext cx="3066667" cy="8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32" y="3639695"/>
            <a:ext cx="3552381" cy="13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/>
          <p:cNvSpPr/>
          <p:nvPr/>
        </p:nvSpPr>
        <p:spPr>
          <a:xfrm>
            <a:off x="997210" y="5545601"/>
            <a:ext cx="37914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错误，他们地址不一样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95" y="3866400"/>
            <a:ext cx="3771429" cy="8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右箭头 7"/>
          <p:cNvSpPr/>
          <p:nvPr/>
        </p:nvSpPr>
        <p:spPr>
          <a:xfrm>
            <a:off x="5428537" y="4195486"/>
            <a:ext cx="1159933" cy="23706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895" y="2278866"/>
            <a:ext cx="2759385" cy="11353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右箭头 10"/>
          <p:cNvSpPr/>
          <p:nvPr/>
        </p:nvSpPr>
        <p:spPr>
          <a:xfrm>
            <a:off x="5428537" y="2656277"/>
            <a:ext cx="1159933" cy="23706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84363" y="5545601"/>
            <a:ext cx="23487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这样改可以了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08516" y="1446106"/>
            <a:ext cx="7531083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以后声明变量我们优先使用哪个？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有了变量先给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，如果发现它后面是要被修改的，再改为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为什么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声明的对象可以修改里面的属性？</a:t>
            </a:r>
            <a:endParaRPr lang="en-US" altLang="zh-CN" dirty="0" smtClean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因为对象是引用类型，里面存储的是地址，只要地址不变，就不会报错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建议数组和对象使用 </a:t>
            </a:r>
            <a:r>
              <a:rPr lang="en-US" altLang="zh-CN" sz="1600" b="0" dirty="0" err="1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r>
              <a:rPr lang="en-US" altLang="zh-CN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来声明</a:t>
            </a:r>
            <a:endParaRPr lang="en-US" altLang="zh-CN" sz="1600" b="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什么时候使用</a:t>
            </a:r>
            <a:r>
              <a:rPr lang="en-US" altLang="zh-CN" dirty="0" smtClean="0"/>
              <a:t>let</a:t>
            </a:r>
            <a:r>
              <a:rPr lang="zh-CN" altLang="en-US" dirty="0" smtClean="0"/>
              <a:t>声明变量？</a:t>
            </a:r>
            <a:endParaRPr lang="en-US" altLang="zh-CN" dirty="0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如果基本数据类型的值或者引用类型的地址发生变化的时候，需要用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比如一个变量进行加减运算，比如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循环中的 </a:t>
            </a:r>
            <a:r>
              <a:rPr lang="en-US" altLang="zh-CN" sz="1600" b="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++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OTBlZjY2YzJhNjEwMTRlZDczNjE5NjkzOTZiODRkYmIifQ=="/>
  <p:tag name="KSO_WPP_MARK_KEY" val="a9254630-c759-419c-a284-8f952f9a1af7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5063</Words>
  <Application>WPS 演示</Application>
  <PresentationFormat>宽屏</PresentationFormat>
  <Paragraphs>559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56</vt:i4>
      </vt:variant>
    </vt:vector>
  </HeadingPairs>
  <TitlesOfParts>
    <vt:vector size="88" baseType="lpstr">
      <vt:lpstr>Arial</vt:lpstr>
      <vt:lpstr>宋体</vt:lpstr>
      <vt:lpstr>Wingdings</vt:lpstr>
      <vt:lpstr>Calibri</vt:lpstr>
      <vt:lpstr>Helvetica Neue</vt:lpstr>
      <vt:lpstr>黑体</vt:lpstr>
      <vt:lpstr>汉仪中黑KW</vt:lpstr>
      <vt:lpstr>汉仪书宋二KW</vt:lpstr>
      <vt:lpstr>Alibaba PuHuiTi B</vt:lpstr>
      <vt:lpstr>苹方-简</vt:lpstr>
      <vt:lpstr>Alibaba PuHuiTi R</vt:lpstr>
      <vt:lpstr>阿里巴巴普惠体</vt:lpstr>
      <vt:lpstr>Segoe UI Light</vt:lpstr>
      <vt:lpstr>微软雅黑 Light</vt:lpstr>
      <vt:lpstr>Alibaba PuHuiTi M</vt:lpstr>
      <vt:lpstr>Segoe UI</vt:lpstr>
      <vt:lpstr>微软雅黑</vt:lpstr>
      <vt:lpstr>Verdana</vt:lpstr>
      <vt:lpstr>华文楷体</vt:lpstr>
      <vt:lpstr>Alibaba PuHuiTi</vt:lpstr>
      <vt:lpstr>STKaiti</vt:lpstr>
      <vt:lpstr>Alibaba PuHuiTi Medium</vt:lpstr>
      <vt:lpstr>汉仪旗黑</vt:lpstr>
      <vt:lpstr>Courier New</vt:lpstr>
      <vt:lpstr>等线</vt:lpstr>
      <vt:lpstr>汉仪中等线KW</vt:lpstr>
      <vt:lpstr>宋体</vt:lpstr>
      <vt:lpstr>Arial Unicode MS</vt:lpstr>
      <vt:lpstr>黑体</vt:lpstr>
      <vt:lpstr>封面</vt:lpstr>
      <vt:lpstr>正文设计方案</vt:lpstr>
      <vt:lpstr>5_结束页设计方案</vt:lpstr>
      <vt:lpstr>PowerPoint 演示文稿</vt:lpstr>
      <vt:lpstr>变量声明</vt:lpstr>
      <vt:lpstr>变量声明</vt:lpstr>
      <vt:lpstr>变量声明</vt:lpstr>
      <vt:lpstr>变量声明</vt:lpstr>
      <vt:lpstr>变量声明</vt:lpstr>
      <vt:lpstr>变量声明</vt:lpstr>
      <vt:lpstr>变量声明</vt:lpstr>
      <vt:lpstr>PowerPoint 演示文稿</vt:lpstr>
      <vt:lpstr>Web API 基本认知</vt:lpstr>
      <vt:lpstr>1.1 作用和分类</vt:lpstr>
      <vt:lpstr>Web API 基本认知</vt:lpstr>
      <vt:lpstr>1.2 什么是DOM</vt:lpstr>
      <vt:lpstr>PowerPoint 演示文稿</vt:lpstr>
      <vt:lpstr>Web API 基本认知</vt:lpstr>
      <vt:lpstr>1.3 DOM树</vt:lpstr>
      <vt:lpstr>Web API 基本认知</vt:lpstr>
      <vt:lpstr>1.4 DOM对象（重要）</vt:lpstr>
      <vt:lpstr>PowerPoint 演示文稿</vt:lpstr>
      <vt:lpstr>PowerPoint 演示文稿</vt:lpstr>
      <vt:lpstr>获取DOM元素</vt:lpstr>
      <vt:lpstr>二、获取DOM对象</vt:lpstr>
      <vt:lpstr>2.1 根据CSS选择器来获取DOM元素  (重点)</vt:lpstr>
      <vt:lpstr>2.1 根据CSS选择器来获取DOM元素  (重点)</vt:lpstr>
      <vt:lpstr>PowerPoint 演示文稿</vt:lpstr>
      <vt:lpstr>2.1 根据CSS选择器来获取DOM元素  (重点)</vt:lpstr>
      <vt:lpstr>PowerPoint 演示文稿</vt:lpstr>
      <vt:lpstr>PowerPoint 演示文稿</vt:lpstr>
      <vt:lpstr>操作元素内容</vt:lpstr>
      <vt:lpstr>三、操作元素内容</vt:lpstr>
      <vt:lpstr>三、操作元素内容</vt:lpstr>
      <vt:lpstr>三、操作元素内容</vt:lpstr>
      <vt:lpstr>PowerPoint 演示文稿</vt:lpstr>
      <vt:lpstr>PowerPoint 演示文稿</vt:lpstr>
      <vt:lpstr>操作元素属性</vt:lpstr>
      <vt:lpstr>4.1 操作元素常用属性</vt:lpstr>
      <vt:lpstr>PowerPoint 演示文稿</vt:lpstr>
      <vt:lpstr>操作元素属性</vt:lpstr>
      <vt:lpstr>4.2 操作元素样式属性</vt:lpstr>
      <vt:lpstr>4.2 操作元素样式属性</vt:lpstr>
      <vt:lpstr>PowerPoint 演示文稿</vt:lpstr>
      <vt:lpstr>PowerPoint 演示文稿</vt:lpstr>
      <vt:lpstr>4.2 操作元素样式属性</vt:lpstr>
      <vt:lpstr>PowerPoint 演示文稿</vt:lpstr>
      <vt:lpstr>4.2 操作元素样式属性</vt:lpstr>
      <vt:lpstr>操作元素属性</vt:lpstr>
      <vt:lpstr>4.3 操作表单元素 属性</vt:lpstr>
      <vt:lpstr>4.3 操作表单元素 属性</vt:lpstr>
      <vt:lpstr>操作元素属性</vt:lpstr>
      <vt:lpstr>4.4 自定义属性</vt:lpstr>
      <vt:lpstr>PowerPoint 演示文稿</vt:lpstr>
      <vt:lpstr>定时器-间歇函数</vt:lpstr>
      <vt:lpstr>五、定时器-间歇函数</vt:lpstr>
      <vt:lpstr>五、定时器-间歇函数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去大西洋攻城</cp:lastModifiedBy>
  <cp:revision>3718</cp:revision>
  <dcterms:created xsi:type="dcterms:W3CDTF">2023-01-05T06:33:58Z</dcterms:created>
  <dcterms:modified xsi:type="dcterms:W3CDTF">2023-01-05T06:33:58Z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957F50365ADB4183873469A2B705156A</vt:lpwstr>
  </property>
  <property fmtid="{D5CDD505-2E9C-101B-9397-08002B2CF9AE}" pid="3" name="KSOProductBuildVer">
    <vt:lpwstr>2052-5.1.1.7676</vt:lpwstr>
  </property>
</Properties>
</file>