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83" r:id="rId4"/>
  </p:sldMasterIdLst>
  <p:notesMasterIdLst>
    <p:notesMasterId r:id="rId42"/>
  </p:notesMasterIdLst>
  <p:handoutMasterIdLst>
    <p:handoutMasterId r:id="rId43"/>
  </p:handoutMasterIdLst>
  <p:sldIdLst>
    <p:sldId id="534" r:id="rId5"/>
    <p:sldId id="544" r:id="rId6"/>
    <p:sldId id="545" r:id="rId7"/>
    <p:sldId id="565" r:id="rId8"/>
    <p:sldId id="548" r:id="rId9"/>
    <p:sldId id="566" r:id="rId10"/>
    <p:sldId id="547" r:id="rId11"/>
    <p:sldId id="567" r:id="rId12"/>
    <p:sldId id="550" r:id="rId13"/>
    <p:sldId id="568" r:id="rId14"/>
    <p:sldId id="569" r:id="rId15"/>
    <p:sldId id="570" r:id="rId16"/>
    <p:sldId id="571" r:id="rId17"/>
    <p:sldId id="572" r:id="rId18"/>
    <p:sldId id="551" r:id="rId19"/>
    <p:sldId id="553" r:id="rId20"/>
    <p:sldId id="573" r:id="rId21"/>
    <p:sldId id="574" r:id="rId22"/>
    <p:sldId id="575" r:id="rId23"/>
    <p:sldId id="577" r:id="rId24"/>
    <p:sldId id="578" r:id="rId25"/>
    <p:sldId id="580" r:id="rId26"/>
    <p:sldId id="583" r:id="rId27"/>
    <p:sldId id="584" r:id="rId28"/>
    <p:sldId id="604" r:id="rId29"/>
    <p:sldId id="581" r:id="rId30"/>
    <p:sldId id="589" r:id="rId31"/>
    <p:sldId id="605" r:id="rId32"/>
    <p:sldId id="612" r:id="rId33"/>
    <p:sldId id="614" r:id="rId34"/>
    <p:sldId id="615" r:id="rId35"/>
    <p:sldId id="616" r:id="rId36"/>
    <p:sldId id="617" r:id="rId37"/>
    <p:sldId id="618" r:id="rId38"/>
    <p:sldId id="619" r:id="rId39"/>
    <p:sldId id="632" r:id="rId40"/>
    <p:sldId id="633" r:id="rId41"/>
  </p:sldIdLst>
  <p:sldSz cx="12192000" cy="6858000"/>
  <p:notesSz cx="6858000" cy="9144000"/>
  <p:custDataLst>
    <p:tags r:id="rId4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B70004"/>
    <a:srgbClr val="AD2A26"/>
    <a:srgbClr val="4C5252"/>
    <a:srgbClr val="FFFFE4"/>
    <a:srgbClr val="F9F9F9"/>
    <a:srgbClr val="8A8A8A"/>
    <a:srgbClr val="48504F"/>
    <a:srgbClr val="B60206"/>
    <a:srgbClr val="495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5852" autoAdjust="0"/>
  </p:normalViewPr>
  <p:slideViewPr>
    <p:cSldViewPr snapToGrid="0">
      <p:cViewPr varScale="1">
        <p:scale>
          <a:sx n="113" d="100"/>
          <a:sy n="113" d="100"/>
        </p:scale>
        <p:origin x="4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7" Type="http://schemas.openxmlformats.org/officeDocument/2006/relationships/tags" Target="tags/tag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handoutMaster" Target="handoutMasters/handoutMaster1.xml"/><Relationship Id="rId42" Type="http://schemas.openxmlformats.org/officeDocument/2006/relationships/notesMaster" Target="notesMasters/notesMaster1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  <p:sp>
        <p:nvSpPr>
          <p:cNvPr id="3" name="椭圆 2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/>
          <p:cNvCxnSpPr/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  <p:sp>
        <p:nvSpPr>
          <p:cNvPr id="5" name="六边形 4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3" Type="http://schemas.openxmlformats.org/officeDocument/2006/relationships/theme" Target="../theme/theme2.xml"/><Relationship Id="rId22" Type="http://schemas.openxmlformats.org/officeDocument/2006/relationships/image" Target="../media/image4.png"/><Relationship Id="rId21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libaba PuHuiTi" pitchFamily="18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  <a:endParaRPr lang="zh-CN" altLang="en-US" sz="1600" dirty="0">
              <a:solidFill>
                <a:schemeClr val="bg1"/>
              </a:solidFill>
              <a:latin typeface="STKaiti" panose="02010600040101010101" pitchFamily="2" charset="-122"/>
              <a:ea typeface="STKaiti" panose="02010600040101010101" pitchFamily="2" charset="-122"/>
              <a:cs typeface="Alibaba PuHuiTi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3.xml"/><Relationship Id="rId4" Type="http://schemas.openxmlformats.org/officeDocument/2006/relationships/image" Target="../media/image19.png"/><Relationship Id="rId3" Type="http://schemas.openxmlformats.org/officeDocument/2006/relationships/tags" Target="../tags/tag2.xml"/><Relationship Id="rId2" Type="http://schemas.openxmlformats.org/officeDocument/2006/relationships/image" Target="../media/image18.png"/><Relationship Id="rId1" Type="http://schemas.openxmlformats.org/officeDocument/2006/relationships/tags" Target="../tags/tag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09533" y="1222668"/>
            <a:ext cx="6300000" cy="3561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事件流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/>
              <a:t>事件</a:t>
            </a:r>
            <a:r>
              <a:rPr lang="zh-CN" altLang="en-US" dirty="0" smtClean="0"/>
              <a:t>委托</a:t>
            </a:r>
            <a:endParaRPr lang="en-US" altLang="zh-CN" dirty="0" smtClean="0"/>
          </a:p>
          <a:p>
            <a:r>
              <a:rPr lang="zh-CN" altLang="en-US" dirty="0"/>
              <a:t>其他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r>
              <a:rPr lang="zh-CN" altLang="en-US" dirty="0"/>
              <a:t>元素尺寸与位置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阻止</a:t>
            </a:r>
            <a:r>
              <a:rPr lang="zh-CN" altLang="en-US" dirty="0"/>
              <a:t>冒泡</a:t>
            </a:r>
            <a:endParaRPr kumimoji="1" lang="zh-CN" altLang="en-US" b="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我们某些情况下需要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阻止默认行为的发生，比如阻止</a:t>
            </a:r>
            <a:r>
              <a:rPr lang="zh-CN" altLang="en-US" dirty="0" smtClean="0"/>
              <a:t>链接</a:t>
            </a:r>
            <a:r>
              <a:rPr lang="zh-CN" altLang="en-US" dirty="0"/>
              <a:t>的跳转，表单域跳转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r>
              <a:rPr lang="zh-CN" altLang="en-US" b="1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语法：</a:t>
            </a:r>
            <a:endParaRPr lang="en-US" altLang="zh-CN" b="1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2834" y="2762853"/>
            <a:ext cx="3609524" cy="5142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167" y="3679257"/>
            <a:ext cx="5464275" cy="24623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126583" y="1463040"/>
            <a:ext cx="6549601" cy="298586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阻止冒泡如何做？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 marL="536575" lvl="1"/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36575" lvl="1"/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阻止元素默认行为如何做？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4775" y="2622640"/>
            <a:ext cx="4704762" cy="6666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775" y="4125986"/>
            <a:ext cx="3609524" cy="5142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事件流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事件流</a:t>
            </a:r>
            <a:r>
              <a:rPr lang="zh-CN" altLang="en-US" dirty="0" smtClean="0">
                <a:solidFill>
                  <a:schemeClr val="tx1"/>
                </a:solidFill>
              </a:rPr>
              <a:t>与两个阶段说明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事件</a:t>
            </a:r>
            <a:r>
              <a:rPr lang="zh-CN" altLang="en-US" dirty="0" smtClean="0">
                <a:solidFill>
                  <a:schemeClr val="tx1"/>
                </a:solidFill>
              </a:rPr>
              <a:t>捕获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事件冒泡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阻止冒泡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解</a:t>
            </a:r>
            <a:r>
              <a:rPr lang="zh-CN" altLang="en-US" dirty="0" smtClean="0">
                <a:solidFill>
                  <a:srgbClr val="C00000"/>
                </a:solidFill>
              </a:rPr>
              <a:t>绑事件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1.5 </a:t>
            </a:r>
            <a:r>
              <a:rPr lang="zh-CN" altLang="en-US" b="0" dirty="0" smtClean="0"/>
              <a:t>解绑事件</a:t>
            </a:r>
            <a:endParaRPr kumimoji="1" lang="zh-CN" altLang="en-US" b="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on</a:t>
            </a: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事件方式，直接使用</a:t>
            </a:r>
            <a:r>
              <a:rPr lang="en-US" altLang="zh-CN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</a:t>
            </a: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覆盖偶就可以实现事件的解</a:t>
            </a:r>
            <a:r>
              <a:rPr lang="zh-CN" altLang="en-US" sz="18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绑</a:t>
            </a:r>
            <a:endParaRPr lang="en-US" altLang="zh-CN" sz="18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sz="1800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语法：</a:t>
            </a:r>
            <a:endParaRPr lang="en-US" altLang="zh-CN" sz="1800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zh-CN" altLang="en-US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466" y="2808147"/>
            <a:ext cx="3968899" cy="18762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1.5 </a:t>
            </a:r>
            <a:r>
              <a:rPr lang="zh-CN" altLang="en-US" b="0" dirty="0" smtClean="0"/>
              <a:t>解绑事件</a:t>
            </a:r>
            <a:endParaRPr kumimoji="1" lang="zh-CN" altLang="en-US" b="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addEventListener</a:t>
            </a:r>
            <a:r>
              <a:rPr lang="zh-CN" altLang="en-US" sz="18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</a:t>
            </a: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，必须</a:t>
            </a:r>
            <a:r>
              <a:rPr lang="zh-CN" altLang="en-US" sz="18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使用：</a:t>
            </a:r>
            <a:endParaRPr lang="en-US" altLang="zh-CN" sz="18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sz="180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removeEventListener</a:t>
            </a:r>
            <a:r>
              <a:rPr lang="en-US" altLang="zh-CN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事件类型</a:t>
            </a:r>
            <a:r>
              <a:rPr lang="en-US" altLang="zh-CN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事件处理函数</a:t>
            </a:r>
            <a:r>
              <a:rPr lang="en-US" altLang="zh-CN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 </a:t>
            </a:r>
            <a:r>
              <a:rPr lang="en-US" altLang="zh-CN" sz="18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sz="18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捕获或者冒泡</a:t>
            </a:r>
            <a:r>
              <a:rPr lang="zh-CN" altLang="en-US" sz="18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</a:t>
            </a:r>
            <a:r>
              <a:rPr lang="en-US" altLang="zh-CN" sz="18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</a:t>
            </a:r>
            <a:endParaRPr lang="en-US" altLang="zh-CN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例如：</a:t>
            </a:r>
            <a:endParaRPr lang="en-US" altLang="zh-CN" sz="18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sz="1800" b="1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注意：匿名</a:t>
            </a:r>
            <a:r>
              <a:rPr lang="zh-CN" altLang="en-US" sz="18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函数无法被解绑</a:t>
            </a:r>
            <a:endParaRPr lang="en-US" altLang="zh-CN" sz="18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endParaRPr lang="en-US" altLang="zh-CN" sz="18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867" y="3229035"/>
            <a:ext cx="4576932" cy="21212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鼠标经过事件的区别</a:t>
            </a:r>
            <a:endParaRPr kumimoji="1" lang="zh-CN" altLang="en-US" b="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/>
            <a:r>
              <a:rPr lang="zh-CN" altLang="en-US" sz="18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鼠标经过事件：</a:t>
            </a:r>
            <a:endParaRPr lang="en-US" altLang="zh-CN" sz="18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4516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</a:t>
            </a:r>
            <a:r>
              <a:rPr lang="en-US" altLang="zh-CN" sz="180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ouseover</a:t>
            </a:r>
            <a:r>
              <a:rPr lang="zh-CN" altLang="en-US" sz="18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lang="en-US" altLang="zh-CN" sz="180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mouseout</a:t>
            </a:r>
            <a:r>
              <a:rPr lang="zh-CN" altLang="en-US" sz="18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会有冒泡效果</a:t>
            </a:r>
            <a:endParaRPr lang="en-US" altLang="zh-CN" sz="18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4516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</a:t>
            </a:r>
            <a:r>
              <a:rPr lang="en-US" altLang="zh-CN" sz="180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ouseenter</a:t>
            </a:r>
            <a:r>
              <a:rPr lang="zh-CN" altLang="en-US" sz="18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lang="en-US" altLang="zh-CN" sz="180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mouseleave</a:t>
            </a:r>
            <a:r>
              <a:rPr lang="zh-CN" altLang="en-US" sz="18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没有冒泡效果</a:t>
            </a:r>
            <a:r>
              <a:rPr lang="en-US" altLang="zh-CN" sz="18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8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推荐</a:t>
            </a:r>
            <a:r>
              <a:rPr lang="en-US" altLang="zh-CN" sz="18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endParaRPr lang="en-US" altLang="zh-CN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endParaRPr lang="en-US" altLang="zh-CN" sz="18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两种注册事件的区别</a:t>
            </a:r>
            <a:endParaRPr kumimoji="1" lang="zh-CN" altLang="en-US" b="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/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传统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on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注册（</a:t>
            </a:r>
            <a:r>
              <a:rPr lang="en-US" altLang="zh-CN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L0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）</a:t>
            </a:r>
            <a:endParaRPr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16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同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一个对象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后面注册的事件会覆盖前面注册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同一个事件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16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直接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使用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null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覆盖偶就可以实现事件的解绑</a:t>
            </a:r>
            <a:endParaRPr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16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都是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冒泡阶段执行的</a:t>
            </a:r>
            <a:r>
              <a:rPr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没有捕获</a:t>
            </a:r>
            <a:endParaRPr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事件监听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注册（</a:t>
            </a:r>
            <a:r>
              <a:rPr lang="en-US" altLang="zh-CN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L2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）</a:t>
            </a:r>
            <a:endParaRPr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16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语法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 </a:t>
            </a:r>
            <a:r>
              <a:rPr lang="en-US" altLang="zh-CN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addEventListener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事件类型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事件处理函数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是否使用捕获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16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后面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注册的事件不会覆盖前面注册的事件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同一个事件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16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可以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通过第三个参数去确定是在冒泡或者捕获阶段执行</a:t>
            </a:r>
            <a:endParaRPr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16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必须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使用</a:t>
            </a:r>
            <a:r>
              <a:rPr lang="en-US" altLang="zh-CN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removeEventListener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事件类型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事件处理函数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获取捕获或者冒泡阶段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16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匿名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函数无法被解绑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09533" y="1222668"/>
            <a:ext cx="6300000" cy="3561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事件流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事件</a:t>
            </a:r>
            <a:r>
              <a:rPr lang="zh-CN" altLang="en-US" dirty="0" smtClean="0">
                <a:solidFill>
                  <a:srgbClr val="C00000"/>
                </a:solidFill>
              </a:rPr>
              <a:t>委托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/>
              <a:t>其他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r>
              <a:rPr lang="zh-CN" altLang="en-US" dirty="0"/>
              <a:t>元素尺寸与位置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889517" y="1707490"/>
            <a:ext cx="6100215" cy="2009377"/>
          </a:xfrm>
          <a:prstGeom prst="rect">
            <a:avLst/>
          </a:prstGeom>
        </p:spPr>
        <p:txBody>
          <a:bodyPr/>
          <a:lstStyle/>
          <a:p>
            <a:r>
              <a:rPr lang="zh-CN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如果同时给多个元素注册事件，我们怎么做的？</a:t>
            </a:r>
            <a:endParaRPr lang="en-US" altLang="zh-CN" b="0" dirty="0" smtClean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895350" lvl="1" indent="-285750">
              <a:buFont typeface="Wingdings" panose="05000000000000000000" pitchFamily="2" charset="2"/>
              <a:buChar char="Ø"/>
            </a:pPr>
            <a:r>
              <a:rPr lang="en-US" altLang="zh-CN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</a:t>
            </a:r>
            <a:r>
              <a:rPr lang="en-US" altLang="zh-CN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or</a:t>
            </a:r>
            <a:r>
              <a:rPr lang="zh-CN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循环注册事件</a:t>
            </a:r>
            <a:endParaRPr lang="en-US" altLang="zh-CN" b="0" dirty="0" smtClean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有没有一种</a:t>
            </a:r>
            <a:r>
              <a:rPr lang="zh-CN" altLang="en-US" b="1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技巧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注册一次事件就能完成以上效果呢？</a:t>
            </a:r>
            <a:endParaRPr lang="zh-CN" altLang="en-US" b="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4725" y="4874260"/>
            <a:ext cx="5396865" cy="14928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330" y="5255895"/>
            <a:ext cx="1909445" cy="10991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565" y="1591310"/>
            <a:ext cx="11378565" cy="4550410"/>
          </a:xfrm>
        </p:spPr>
        <p:txBody>
          <a:bodyPr/>
          <a:lstStyle/>
          <a:p>
            <a:pPr marL="285750" indent="-285750"/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事件委托是利用事件流的特征解决一些开发需求的知识</a:t>
            </a:r>
            <a:r>
              <a:rPr lang="zh-CN" altLang="en-US" sz="18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技巧</a:t>
            </a:r>
            <a:endParaRPr lang="en-US" altLang="zh-CN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优点：减少注册次数，可以提高程序</a:t>
            </a:r>
            <a:r>
              <a:rPr lang="zh-CN" altLang="en-US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性能</a:t>
            </a:r>
            <a:endParaRPr lang="en-US" altLang="zh-CN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原理</a:t>
            </a:r>
            <a:r>
              <a:rPr lang="zh-CN" altLang="en-US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：事件委托其实是利用事件冒泡的</a:t>
            </a:r>
            <a:r>
              <a:rPr lang="zh-CN" altLang="en-US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特点。</a:t>
            </a:r>
            <a:endParaRPr lang="en-US" altLang="zh-CN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37945" lvl="2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</a:t>
            </a:r>
            <a:r>
              <a:rPr lang="zh-CN" altLang="en-US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父</a:t>
            </a:r>
            <a:r>
              <a:rPr lang="zh-CN" altLang="en-US" b="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</a:t>
            </a:r>
            <a:r>
              <a:rPr lang="zh-CN" altLang="en-US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</a:t>
            </a:r>
            <a:r>
              <a:rPr lang="zh-CN" altLang="en-US" b="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</a:t>
            </a:r>
            <a:r>
              <a:rPr lang="zh-CN" altLang="en-US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zh-CN" altLang="en-US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</a:t>
            </a:r>
            <a:r>
              <a:rPr lang="zh-CN" altLang="en-US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我们触发子元素的时候，会冒泡到父元素身上，从而触发父元素的事件</a:t>
            </a:r>
            <a:endParaRPr lang="en-US" altLang="zh-CN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实现：事件</a:t>
            </a:r>
            <a:r>
              <a:rPr lang="zh-CN" altLang="en-US" sz="18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r>
              <a:rPr lang="en-US" altLang="zh-CN" sz="18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en-US" altLang="zh-CN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target.</a:t>
            </a:r>
            <a:r>
              <a:rPr lang="en-US" altLang="zh-CN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tagName</a:t>
            </a:r>
            <a:r>
              <a:rPr lang="en-US" altLang="zh-CN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8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可以获得真正触发事件的元素</a:t>
            </a:r>
            <a:endParaRPr lang="en-US" altLang="zh-CN" sz="18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567267" y="1073675"/>
            <a:ext cx="10748963" cy="51752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：能够说出事件委托的好处</a:t>
            </a:r>
            <a:endParaRPr lang="zh-CN" altLang="en-US" sz="2000" b="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202265" y="4719200"/>
            <a:ext cx="3589867" cy="168486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/>
              <a:t>ul</a:t>
            </a:r>
            <a:r>
              <a:rPr lang="zh-CN" altLang="en-US" dirty="0" smtClean="0"/>
              <a:t>父元素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362811" y="5145133"/>
            <a:ext cx="2616199" cy="833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l</a:t>
            </a:r>
            <a:r>
              <a:rPr lang="en-US" altLang="zh-CN" dirty="0" smtClean="0"/>
              <a:t>i </a:t>
            </a:r>
            <a:r>
              <a:rPr lang="zh-CN" altLang="en-US" dirty="0" smtClean="0"/>
              <a:t>子元素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709010" y="5407744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点击事件</a:t>
            </a:r>
            <a:endParaRPr lang="zh-CN" altLang="en-US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62990" y="4321175"/>
            <a:ext cx="6840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ul.addEventListener</a:t>
            </a:r>
            <a:r>
              <a:rPr lang="en-US" altLang="zh-CN" dirty="0"/>
              <a:t>('click', function(){})</a:t>
            </a:r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2955" y="4719320"/>
            <a:ext cx="4183380" cy="16852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7037E-7 L 0.00274 -0.0988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  <p:bldP spid="6" grpId="1"/>
      <p:bldP spid="6" grpId="2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事件流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事件流</a:t>
            </a:r>
            <a:r>
              <a:rPr lang="zh-CN" altLang="en-US" dirty="0" smtClean="0">
                <a:solidFill>
                  <a:srgbClr val="C00000"/>
                </a:solidFill>
              </a:rPr>
              <a:t>与两个阶段说明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事件</a:t>
            </a:r>
            <a:r>
              <a:rPr lang="zh-CN" altLang="en-US" dirty="0" smtClean="0"/>
              <a:t>捕获</a:t>
            </a:r>
            <a:endParaRPr lang="en-US" altLang="zh-CN" dirty="0"/>
          </a:p>
          <a:p>
            <a:r>
              <a:rPr lang="zh-CN" altLang="en-US" dirty="0" smtClean="0"/>
              <a:t>事件冒泡</a:t>
            </a:r>
            <a:endParaRPr lang="en-US" altLang="zh-CN" dirty="0" smtClean="0"/>
          </a:p>
          <a:p>
            <a:r>
              <a:rPr lang="zh-CN" altLang="en-US" dirty="0" smtClean="0"/>
              <a:t>阻止冒泡</a:t>
            </a:r>
            <a:endParaRPr lang="en-US" altLang="zh-CN" dirty="0"/>
          </a:p>
          <a:p>
            <a:r>
              <a:rPr lang="zh-CN" altLang="en-US" dirty="0"/>
              <a:t>解</a:t>
            </a:r>
            <a:r>
              <a:rPr lang="zh-CN" altLang="en-US" dirty="0" smtClean="0"/>
              <a:t>绑事件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185850" y="1600200"/>
            <a:ext cx="5760000" cy="33016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事件委托的好处是什么？</a:t>
            </a:r>
            <a:endParaRPr lang="en-US" altLang="zh-CN" dirty="0" smtClean="0"/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减少注册次数，提高了程序性能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事件</a:t>
            </a:r>
            <a:r>
              <a:rPr lang="zh-CN" altLang="en-US" dirty="0"/>
              <a:t>委托</a:t>
            </a:r>
            <a:r>
              <a:rPr lang="zh-CN" altLang="en-US" dirty="0" smtClean="0"/>
              <a:t>是委托给了谁？父元素还是子元素？</a:t>
            </a:r>
            <a:endParaRPr lang="en-US" altLang="zh-CN" dirty="0" smtClean="0"/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父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如何找到真正触发的元素？</a:t>
            </a:r>
            <a:endParaRPr lang="en-US" altLang="zh-CN" dirty="0" smtClean="0"/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事件对象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en-US" altLang="zh-CN" sz="1600" b="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target.tagName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09533" y="1222668"/>
            <a:ext cx="6300000" cy="3561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事件流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事件</a:t>
            </a:r>
            <a:r>
              <a:rPr lang="zh-CN" altLang="en-US" dirty="0" smtClean="0">
                <a:solidFill>
                  <a:schemeClr val="tx1"/>
                </a:solidFill>
              </a:rPr>
              <a:t>委托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其他</a:t>
            </a:r>
            <a:r>
              <a:rPr lang="zh-CN" altLang="en-US" dirty="0" smtClean="0">
                <a:solidFill>
                  <a:srgbClr val="C00000"/>
                </a:solidFill>
              </a:rPr>
              <a:t>事件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/>
              <a:t>元素尺寸与位置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其他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事件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页面加载事件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元素滚动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r>
              <a:rPr lang="zh-CN" altLang="en-US" dirty="0"/>
              <a:t>页面尺寸事件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页面加载</a:t>
            </a:r>
            <a:r>
              <a:rPr lang="zh-CN" altLang="en-US" dirty="0"/>
              <a:t>事件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02126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加载外部资源（如图片、外联</a:t>
            </a:r>
            <a:r>
              <a:rPr lang="en-US" altLang="zh-CN" dirty="0" smtClean="0"/>
              <a:t>CSS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等）加载完毕时触发的事件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为什么要学？</a:t>
            </a:r>
            <a:endParaRPr lang="en-US" altLang="zh-CN" dirty="0" smtClean="0"/>
          </a:p>
          <a:p>
            <a:pPr marL="805180" lvl="1" indent="-268605">
              <a:buFont typeface="Wingdings" panose="05000000000000000000" pitchFamily="2" charset="2"/>
              <a:buChar char="Ø"/>
            </a:pPr>
            <a:r>
              <a:rPr lang="zh-CN" altLang="en-US" sz="1400" b="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有些时候需要等</a:t>
            </a:r>
            <a:r>
              <a:rPr lang="zh-CN" altLang="en-US" sz="1400" b="0" dirty="0" smtClean="0">
                <a:solidFill>
                  <a:srgbClr val="AD2B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页面资源全部处理完</a:t>
            </a:r>
            <a:r>
              <a:rPr lang="zh-CN" altLang="en-US" sz="1400" b="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了做一些事情</a:t>
            </a:r>
            <a:endParaRPr lang="en-US" altLang="zh-CN" sz="1400" b="0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805180" lvl="1" indent="-268605">
              <a:buFont typeface="Wingdings" panose="05000000000000000000" pitchFamily="2" charset="2"/>
              <a:buChar char="Ø"/>
            </a:pPr>
            <a:r>
              <a:rPr lang="zh-CN" altLang="en-US" sz="1400" b="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老代码喜欢把 </a:t>
            </a:r>
            <a:r>
              <a:rPr lang="en-US" altLang="zh-CN" sz="1400" b="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script </a:t>
            </a:r>
            <a:r>
              <a:rPr lang="zh-CN" altLang="en-US" sz="1400" b="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写在 </a:t>
            </a:r>
            <a:r>
              <a:rPr lang="en-US" altLang="zh-CN" sz="1400" b="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head </a:t>
            </a:r>
            <a:r>
              <a:rPr lang="zh-CN" altLang="en-US" sz="1400" b="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中，这时候直接找 </a:t>
            </a:r>
            <a:r>
              <a:rPr lang="en-US" altLang="zh-CN" sz="1400" b="0" dirty="0" err="1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dom</a:t>
            </a:r>
            <a:r>
              <a:rPr lang="en-US" altLang="zh-CN" sz="1400" b="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zh-CN" altLang="en-US" sz="1400" b="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元素找不到</a:t>
            </a:r>
            <a:endParaRPr lang="en-US" altLang="zh-CN" sz="1400" b="0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事件名：</a:t>
            </a:r>
            <a:r>
              <a:rPr lang="en-US" altLang="zh-CN" dirty="0"/>
              <a:t>load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监听页面所有资源加载完毕：</a:t>
            </a:r>
            <a:endParaRPr lang="en-US" altLang="zh-CN" dirty="0" smtClean="0"/>
          </a:p>
          <a:p>
            <a:pPr marL="805180" lvl="1" indent="-268605">
              <a:buFont typeface="Wingdings" panose="05000000000000000000" pitchFamily="2" charset="2"/>
              <a:buChar char="Ø"/>
            </a:pP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 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window </a:t>
            </a:r>
            <a:r>
              <a:rPr lang="zh-CN" altLang="en-US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 </a:t>
            </a:r>
            <a:r>
              <a:rPr lang="en-US" altLang="zh-CN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load </a:t>
            </a:r>
            <a:r>
              <a:rPr lang="zh-CN" altLang="en-US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</a:t>
            </a:r>
            <a:endParaRPr lang="en-US" altLang="zh-CN" sz="14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注意</a:t>
            </a:r>
            <a:r>
              <a:rPr lang="zh-CN" altLang="en-US" dirty="0" smtClean="0"/>
              <a:t>：不光可以监听整个页面资源加载完毕，也可以针对某个资源绑定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事件</a:t>
            </a:r>
            <a:endParaRPr lang="en-US" altLang="zh-CN" dirty="0"/>
          </a:p>
          <a:p>
            <a:pPr indent="-454025"/>
            <a:endParaRPr lang="en-US" altLang="zh-CN" sz="14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45786" y="4639538"/>
            <a:ext cx="6082895" cy="12802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597265" y="2355850"/>
            <a:ext cx="3188335" cy="3563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页面加载事件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当</a:t>
            </a:r>
            <a:r>
              <a:rPr lang="zh-CN" altLang="en-US" dirty="0"/>
              <a:t>初始的 </a:t>
            </a:r>
            <a:r>
              <a:rPr lang="en-US" altLang="zh-CN" dirty="0"/>
              <a:t>HTML</a:t>
            </a:r>
            <a:r>
              <a:rPr lang="zh-CN" altLang="en-US" dirty="0"/>
              <a:t> 文档被完全加载和解析完成之后，</a:t>
            </a:r>
            <a:r>
              <a:rPr lang="en-US" altLang="zh-CN" dirty="0" err="1"/>
              <a:t>DOMContentLoaded</a:t>
            </a:r>
            <a:r>
              <a:rPr lang="zh-CN" altLang="en-US" dirty="0"/>
              <a:t> 事件被触发，而</a:t>
            </a:r>
            <a:r>
              <a:rPr lang="zh-CN" altLang="en-US" dirty="0">
                <a:solidFill>
                  <a:srgbClr val="C00000"/>
                </a:solidFill>
              </a:rPr>
              <a:t>无需等待样式表、</a:t>
            </a:r>
            <a:r>
              <a:rPr lang="zh-CN" altLang="en-US" dirty="0" smtClean="0">
                <a:solidFill>
                  <a:srgbClr val="C00000"/>
                </a:solidFill>
              </a:rPr>
              <a:t>图像</a:t>
            </a:r>
            <a:r>
              <a:rPr lang="zh-CN" altLang="en-US" dirty="0"/>
              <a:t>等</a:t>
            </a:r>
            <a:r>
              <a:rPr lang="zh-CN" altLang="en-US" dirty="0" smtClean="0"/>
              <a:t>完全加载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事件名：</a:t>
            </a:r>
            <a:r>
              <a:rPr lang="en-US" altLang="zh-CN" dirty="0" err="1"/>
              <a:t>DOMContentLoaded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监听页面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加载完毕：</a:t>
            </a:r>
            <a:endParaRPr lang="en-US" altLang="zh-CN" dirty="0" smtClean="0"/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 </a:t>
            </a:r>
            <a:r>
              <a:rPr lang="en-US" altLang="zh-CN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document </a:t>
            </a:r>
            <a:r>
              <a:rPr lang="zh-CN" altLang="en-US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 </a:t>
            </a:r>
            <a:r>
              <a:rPr lang="en-US" altLang="zh-CN" sz="14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DOMContentLoaded</a:t>
            </a:r>
            <a:r>
              <a:rPr lang="en-US" altLang="zh-CN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</a:t>
            </a:r>
            <a:endParaRPr lang="en-US" altLang="zh-CN" sz="14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indent="-454025"/>
            <a:endParaRPr lang="en-US" altLang="zh-CN" sz="14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9580" y="3939845"/>
            <a:ext cx="7413844" cy="10630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其他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事件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页面加载事件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元素滚动</a:t>
            </a:r>
            <a:r>
              <a:rPr lang="zh-CN" altLang="en-US" dirty="0" smtClean="0">
                <a:solidFill>
                  <a:srgbClr val="C00000"/>
                </a:solidFill>
              </a:rPr>
              <a:t>事件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/>
              <a:t>页面尺寸事件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591310"/>
            <a:ext cx="10720705" cy="4974590"/>
          </a:xfrm>
        </p:spPr>
        <p:txBody>
          <a:bodyPr/>
          <a:lstStyle/>
          <a:p>
            <a:pPr marL="285750" indent="-285750"/>
            <a:r>
              <a:rPr lang="zh-CN" altLang="en-US" dirty="0"/>
              <a:t>滚动条在滚动的时候持续触发的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pPr marL="285750" indent="-285750"/>
            <a:r>
              <a:rPr lang="zh-CN" altLang="en-US" dirty="0" smtClean="0"/>
              <a:t>为什么要学？</a:t>
            </a:r>
            <a:endParaRPr lang="en-US" altLang="zh-CN" dirty="0" smtClean="0"/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很多</a:t>
            </a:r>
            <a:r>
              <a:rPr lang="zh-CN" altLang="en-US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网页需要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检测用户把页面滚动到某个区域</a:t>
            </a:r>
            <a:r>
              <a:rPr lang="zh-CN" altLang="en-US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后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做</a:t>
            </a:r>
            <a:r>
              <a:rPr lang="zh-CN" altLang="en-US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一些处理， 比如固定导航栏，比如返回顶部</a:t>
            </a:r>
            <a:endParaRPr lang="en-US" altLang="zh-CN" sz="14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事件名：</a:t>
            </a:r>
            <a:r>
              <a:rPr lang="en-US" altLang="zh-CN" dirty="0" smtClean="0"/>
              <a:t>scroll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监听整个页面滚动</a:t>
            </a:r>
            <a:endParaRPr lang="en-US" altLang="zh-CN" dirty="0" smtClean="0"/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 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window 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或</a:t>
            </a:r>
            <a:r>
              <a:rPr lang="zh-CN" altLang="en-US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document 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 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scroll </a:t>
            </a:r>
            <a:r>
              <a:rPr lang="zh-CN" altLang="en-US" sz="14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</a:t>
            </a: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监听某个元素的内部滚动直接给某个元素加</a:t>
            </a:r>
            <a:r>
              <a:rPr lang="zh-CN" altLang="en-US" dirty="0"/>
              <a:t>即可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415" y="4915420"/>
            <a:ext cx="6091996" cy="14313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/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scrollLeft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lang="en-US" altLang="zh-CN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scrollTop</a:t>
            </a:r>
            <a:endParaRPr lang="en-US" altLang="zh-CN" dirty="0"/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获取被卷去的大小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获取元素内容往左、往上滚出去看不到的距离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这两个值是可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读写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尽量在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scroll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事件里面获取被卷去的距离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		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040067" y="2082722"/>
            <a:ext cx="4391613" cy="3043575"/>
            <a:chOff x="5763040" y="1688765"/>
            <a:chExt cx="4391613" cy="3043575"/>
          </a:xfrm>
        </p:grpSpPr>
        <p:sp>
          <p:nvSpPr>
            <p:cNvPr id="18" name="矩形 17"/>
            <p:cNvSpPr/>
            <p:nvPr/>
          </p:nvSpPr>
          <p:spPr>
            <a:xfrm>
              <a:off x="5763040" y="2322179"/>
              <a:ext cx="3657685" cy="24101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6882063" y="2777416"/>
              <a:ext cx="2273969" cy="1804737"/>
            </a:xfrm>
            <a:prstGeom prst="rect">
              <a:avLst/>
            </a:prstGeom>
            <a:solidFill>
              <a:srgbClr val="FF000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元素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763040" y="2322179"/>
              <a:ext cx="5373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 smtClean="0">
                  <a:solidFill>
                    <a:schemeClr val="bg1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内容</a:t>
              </a:r>
              <a:endParaRPr lang="zh-CN" altLang="en-US" sz="1400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endParaRPr>
            </a:p>
          </p:txBody>
        </p:sp>
        <p:sp>
          <p:nvSpPr>
            <p:cNvPr id="21" name="左右箭头 20"/>
            <p:cNvSpPr/>
            <p:nvPr/>
          </p:nvSpPr>
          <p:spPr>
            <a:xfrm>
              <a:off x="5763040" y="1688765"/>
              <a:ext cx="3657685" cy="541005"/>
            </a:xfrm>
            <a:prstGeom prst="left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scrollWidth</a:t>
              </a:r>
              <a:endParaRPr lang="zh-CN" altLang="en-US" dirty="0"/>
            </a:p>
          </p:txBody>
        </p:sp>
        <p:sp>
          <p:nvSpPr>
            <p:cNvPr id="22" name="上下箭头 21"/>
            <p:cNvSpPr/>
            <p:nvPr/>
          </p:nvSpPr>
          <p:spPr>
            <a:xfrm>
              <a:off x="9603120" y="2322179"/>
              <a:ext cx="551533" cy="2410161"/>
            </a:xfrm>
            <a:prstGeom prst="up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 err="1" smtClean="0"/>
                <a:t>scrollHeight</a:t>
              </a:r>
              <a:endParaRPr lang="zh-CN" altLang="en-US" dirty="0"/>
            </a:p>
          </p:txBody>
        </p:sp>
        <p:sp>
          <p:nvSpPr>
            <p:cNvPr id="25" name="左箭头 24"/>
            <p:cNvSpPr/>
            <p:nvPr/>
          </p:nvSpPr>
          <p:spPr>
            <a:xfrm>
              <a:off x="5763040" y="3786104"/>
              <a:ext cx="1119023" cy="312821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943838" y="3596163"/>
              <a:ext cx="8470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dirty="0" err="1" smtClean="0">
                  <a:solidFill>
                    <a:schemeClr val="bg1"/>
                  </a:solidFill>
                  <a:latin typeface="+mn-lt"/>
                  <a:ea typeface="+mn-ea"/>
                </a:rPr>
                <a:t>scrollLeft</a:t>
              </a: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上箭头 26"/>
            <p:cNvSpPr/>
            <p:nvPr/>
          </p:nvSpPr>
          <p:spPr>
            <a:xfrm>
              <a:off x="7591882" y="2322179"/>
              <a:ext cx="252707" cy="455237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785629" y="2437245"/>
              <a:ext cx="8294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dirty="0" err="1" smtClean="0">
                  <a:solidFill>
                    <a:schemeClr val="bg1"/>
                  </a:solidFill>
                  <a:latin typeface="+mn-lt"/>
                  <a:ea typeface="+mn-ea"/>
                </a:rPr>
                <a:t>scrollTop</a:t>
              </a: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7718" y="4187775"/>
            <a:ext cx="4926123" cy="9793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开发</a:t>
            </a:r>
            <a:r>
              <a:rPr lang="zh-CN" altLang="en-US" dirty="0"/>
              <a:t>中，我们经常检测页面滚动的距离，比如页面滚动</a:t>
            </a:r>
            <a:r>
              <a:rPr lang="en-US" altLang="zh-CN" dirty="0"/>
              <a:t>100</a:t>
            </a:r>
            <a:r>
              <a:rPr lang="zh-CN" altLang="en-US" dirty="0"/>
              <a:t>像素，就可以显示一个元素，或者固定一个元素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1400543" y="5412664"/>
            <a:ext cx="7106963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lang="en-US" altLang="zh-CN" sz="160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document.documentElement </a:t>
            </a:r>
            <a:r>
              <a:rPr lang="zh-CN" altLang="en-US" sz="160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en-US" altLang="zh-CN" sz="160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html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document.body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body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56068" y="4915020"/>
            <a:ext cx="10302240" cy="141351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56140" y="498749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  <a:endParaRPr kumimoji="1" lang="zh-CN" altLang="en-US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56636" y="5039242"/>
            <a:ext cx="2083991" cy="116506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40" y="2422150"/>
            <a:ext cx="5999970" cy="18247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其他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事件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页面加载事件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元素滚动</a:t>
            </a:r>
            <a:r>
              <a:rPr lang="zh-CN" altLang="en-US" dirty="0" smtClean="0">
                <a:solidFill>
                  <a:schemeClr val="tx1"/>
                </a:solidFill>
              </a:rPr>
              <a:t>事件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页面尺寸事件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b="0" dirty="0" smtClean="0"/>
              <a:t>.1 </a:t>
            </a:r>
            <a:r>
              <a:rPr lang="zh-CN" altLang="en-US" b="0" dirty="0"/>
              <a:t>事件</a:t>
            </a:r>
            <a:r>
              <a:rPr lang="zh-CN" altLang="en-US" b="0" dirty="0" smtClean="0"/>
              <a:t>流和两个阶段说明</a:t>
            </a:r>
            <a:endParaRPr kumimoji="1" lang="zh-CN" altLang="en-US" b="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5673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目标：能够说出事件流经过的</a:t>
            </a:r>
            <a:r>
              <a:rPr lang="en-US" altLang="zh-CN" sz="1800" dirty="0">
                <a:solidFill>
                  <a:schemeClr val="tx1"/>
                </a:solidFill>
              </a:rPr>
              <a:t>2</a:t>
            </a:r>
            <a:r>
              <a:rPr lang="zh-CN" altLang="en-US" sz="1800" dirty="0">
                <a:solidFill>
                  <a:schemeClr val="tx1"/>
                </a:solidFill>
              </a:rPr>
              <a:t>个</a:t>
            </a:r>
            <a:r>
              <a:rPr lang="zh-CN" altLang="en-US" sz="1800" dirty="0" smtClean="0">
                <a:solidFill>
                  <a:schemeClr val="tx1"/>
                </a:solidFill>
              </a:rPr>
              <a:t>阶段</a:t>
            </a:r>
            <a:endParaRPr lang="en-US" altLang="zh-CN" dirty="0" smtClean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r>
              <a:rPr lang="zh-CN" altLang="en-US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事件</a:t>
            </a:r>
            <a:r>
              <a:rPr lang="zh-CN" altLang="en-US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流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指的是事件完整执行过程中的流动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路径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说明：假设页面里有个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div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，当触发事件时，会经历两个阶段，分别是捕获阶段、冒泡阶段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简单来说：捕获阶段是从父到子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冒泡阶段是从子到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父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r>
              <a:rPr lang="zh-CN" altLang="en-US" dirty="0">
                <a:solidFill>
                  <a:srgbClr val="C00000"/>
                </a:solidFill>
              </a:rPr>
              <a:t>实际工作都是使用事件冒泡为主</a:t>
            </a:r>
            <a:endParaRPr lang="en-US" altLang="zh-CN" dirty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11" y="2763267"/>
            <a:ext cx="7648072" cy="223068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591310"/>
            <a:ext cx="10720705" cy="494855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会在窗口尺寸改变的时候触发事件</a:t>
            </a:r>
            <a:endParaRPr lang="en-US" altLang="zh-CN" dirty="0"/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resize</a:t>
            </a:r>
            <a:endParaRPr lang="en-US" altLang="zh-CN" sz="1600" b="0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检测屏幕宽度</a:t>
            </a:r>
            <a:endParaRPr lang="en-US" altLang="zh-CN" sz="1600" b="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565" y="3082925"/>
            <a:ext cx="5184140" cy="8337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34" y="4572893"/>
            <a:ext cx="6874168" cy="146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solidFill>
                  <a:srgbClr val="C00000"/>
                </a:solidFill>
                <a:sym typeface="+mn-ea"/>
              </a:rPr>
              <a:t>获取元素宽高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C00000"/>
                </a:solidFill>
              </a:rPr>
              <a:t>获取宽高</a:t>
            </a:r>
            <a:endParaRPr lang="en-US" altLang="zh-CN" dirty="0">
              <a:solidFill>
                <a:srgbClr val="C00000"/>
              </a:solidFill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获取元素</a:t>
            </a:r>
            <a:r>
              <a:rPr lang="zh-CN" altLang="en-US" sz="1600" b="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的可见部分宽高（不包含边框，</a:t>
            </a:r>
            <a:r>
              <a:rPr lang="en-US" altLang="zh-CN" sz="1600" b="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margin</a:t>
            </a:r>
            <a:r>
              <a:rPr lang="zh-CN" altLang="en-US" sz="160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</a:t>
            </a:r>
            <a:r>
              <a:rPr lang="zh-CN" altLang="en-US" sz="1600" b="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滚动条等）</a:t>
            </a:r>
            <a:endParaRPr lang="en-US" altLang="zh-CN" sz="1600" b="0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 err="1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clientWidth</a:t>
            </a:r>
            <a:r>
              <a:rPr lang="zh-CN" altLang="en-US" sz="1600" b="0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和</a:t>
            </a:r>
            <a:r>
              <a:rPr lang="en-US" altLang="zh-CN" sz="1600" b="0" dirty="0" err="1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clientHeight</a:t>
            </a:r>
            <a:endParaRPr lang="en-US" altLang="zh-CN" sz="1600" b="0" dirty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340277" y="2308583"/>
            <a:ext cx="3057013" cy="2441367"/>
            <a:chOff x="2034349" y="4230558"/>
            <a:chExt cx="3057013" cy="2441367"/>
          </a:xfrm>
        </p:grpSpPr>
        <p:sp>
          <p:nvSpPr>
            <p:cNvPr id="6" name="矩形 5"/>
            <p:cNvSpPr/>
            <p:nvPr/>
          </p:nvSpPr>
          <p:spPr>
            <a:xfrm>
              <a:off x="2049378" y="4422854"/>
              <a:ext cx="3041984" cy="22490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左右箭头 13"/>
            <p:cNvSpPr/>
            <p:nvPr/>
          </p:nvSpPr>
          <p:spPr>
            <a:xfrm>
              <a:off x="2216817" y="5931877"/>
              <a:ext cx="1683423" cy="315834"/>
            </a:xfrm>
            <a:prstGeom prst="left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/>
                <a:t>clientWidth</a:t>
              </a:r>
              <a:endParaRPr lang="zh-CN" altLang="en-US" sz="1200" dirty="0"/>
            </a:p>
          </p:txBody>
        </p:sp>
        <p:sp>
          <p:nvSpPr>
            <p:cNvPr id="15" name="上下箭头 14"/>
            <p:cNvSpPr/>
            <p:nvPr/>
          </p:nvSpPr>
          <p:spPr>
            <a:xfrm>
              <a:off x="4054642" y="4470356"/>
              <a:ext cx="409073" cy="1290174"/>
            </a:xfrm>
            <a:prstGeom prst="upDownArrow">
              <a:avLst/>
            </a:prstGeom>
            <a:solidFill>
              <a:srgbClr val="FF0000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tIns="108000" bIns="108000" rtlCol="0" anchor="ctr">
              <a:noAutofit/>
            </a:bodyPr>
            <a:lstStyle/>
            <a:p>
              <a:pPr algn="ctr"/>
              <a:r>
                <a:rPr lang="en-US" altLang="zh-CN" sz="1200" dirty="0" err="1" smtClean="0"/>
                <a:t>clientHeight</a:t>
              </a:r>
              <a:endParaRPr lang="zh-CN" altLang="en-US" sz="12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3876192" y="4230559"/>
              <a:ext cx="199511" cy="169603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 smtClean="0"/>
                <a:t>border</a:t>
              </a:r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 rot="-5400000">
              <a:off x="2919834" y="3502984"/>
              <a:ext cx="239796" cy="16949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 smtClean="0"/>
                <a:t>border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 rot="-5400000">
              <a:off x="2953046" y="4979399"/>
              <a:ext cx="192923" cy="17014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 smtClean="0"/>
                <a:t>border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192259" y="4452096"/>
              <a:ext cx="1695946" cy="2045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accent2"/>
                  </a:solidFill>
                </a:rPr>
                <a:t>padding</a:t>
              </a:r>
              <a:endParaRPr lang="zh-CN" altLang="en-US" sz="1200" dirty="0">
                <a:solidFill>
                  <a:schemeClr val="accent2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198775" y="5547390"/>
              <a:ext cx="1688430" cy="2131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accent2"/>
                  </a:solidFill>
                </a:rPr>
                <a:t>padding</a:t>
              </a:r>
              <a:endParaRPr lang="zh-CN" altLang="en-US" sz="1200" dirty="0">
                <a:solidFill>
                  <a:schemeClr val="accent2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199770" y="4620542"/>
              <a:ext cx="166441" cy="9621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accent2"/>
                  </a:solidFill>
                </a:rPr>
                <a:t>padding</a:t>
              </a:r>
              <a:endParaRPr lang="zh-CN" altLang="en-US" sz="1200" dirty="0">
                <a:solidFill>
                  <a:schemeClr val="accent2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714745" y="4627187"/>
              <a:ext cx="172459" cy="9558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accent2"/>
                  </a:solidFill>
                </a:rPr>
                <a:t>padding</a:t>
              </a:r>
              <a:endParaRPr lang="zh-CN" altLang="en-US" sz="1200" dirty="0">
                <a:solidFill>
                  <a:schemeClr val="accent2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034349" y="4230558"/>
              <a:ext cx="181468" cy="169603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 smtClean="0"/>
                <a:t>border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Rem</a:t>
            </a:r>
            <a:r>
              <a:rPr lang="zh-CN" altLang="en-US" dirty="0" smtClean="0"/>
              <a:t>基准值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mtClean="0">
                <a:sym typeface="+mn-ea"/>
              </a:rPr>
              <a:t>分析 </a:t>
            </a:r>
            <a:r>
              <a:rPr lang="en-US" altLang="zh-CN" smtClean="0">
                <a:sym typeface="+mn-ea"/>
              </a:rPr>
              <a:t>flexible.js </a:t>
            </a:r>
            <a:r>
              <a:rPr smtClean="0">
                <a:sym typeface="+mn-ea"/>
              </a:rPr>
              <a:t>源码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1650" y="2534411"/>
            <a:ext cx="6149428" cy="31818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09533" y="1114718"/>
            <a:ext cx="6300000" cy="3561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事件流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事件</a:t>
            </a:r>
            <a:r>
              <a:rPr lang="zh-CN" altLang="en-US" dirty="0" smtClean="0">
                <a:solidFill>
                  <a:schemeClr val="tx1"/>
                </a:solidFill>
              </a:rPr>
              <a:t>委托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其他</a:t>
            </a:r>
            <a:r>
              <a:rPr lang="zh-CN" altLang="en-US" dirty="0" smtClean="0">
                <a:solidFill>
                  <a:schemeClr val="tx1"/>
                </a:solidFill>
              </a:rPr>
              <a:t>事件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元素尺寸与位置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使用场景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前面案例滚动多少距离，都是我们自己算的，最好是页面滚动到某个元素，就可以做某些事。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简单说，就是通过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的方式，得到</a:t>
            </a:r>
            <a:r>
              <a:rPr lang="zh-CN" altLang="en-US" dirty="0" smtClean="0">
                <a:solidFill>
                  <a:srgbClr val="C00000"/>
                </a:solidFill>
              </a:rPr>
              <a:t>元素在页面中的位置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这样我们可以做，页面滚动到这个位置，</a:t>
            </a:r>
            <a:r>
              <a:rPr lang="zh-CN" altLang="en-US" dirty="0"/>
              <a:t>就</a:t>
            </a:r>
            <a:r>
              <a:rPr lang="zh-CN" altLang="en-US" dirty="0" smtClean="0"/>
              <a:t>可以做某些操作，省去计算了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8527" y="3228533"/>
            <a:ext cx="6325006" cy="33770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4</a:t>
            </a:r>
            <a:r>
              <a:rPr lang="en-US" altLang="zh-CN" dirty="0" smtClean="0">
                <a:solidFill>
                  <a:srgbClr val="C00000"/>
                </a:solidFill>
              </a:rPr>
              <a:t>. </a:t>
            </a:r>
            <a:r>
              <a:rPr lang="zh-CN" altLang="en-US" dirty="0">
                <a:solidFill>
                  <a:srgbClr val="C00000"/>
                </a:solidFill>
              </a:rPr>
              <a:t>元素尺寸</a:t>
            </a:r>
            <a:r>
              <a:rPr lang="zh-CN" altLang="en-US" dirty="0" smtClean="0">
                <a:solidFill>
                  <a:srgbClr val="C00000"/>
                </a:solidFill>
              </a:rPr>
              <a:t>位置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获取宽高</a:t>
            </a:r>
            <a:endParaRPr lang="en-US" altLang="zh-CN" dirty="0"/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获取元素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的自身宽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高、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包含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元素自身设置的宽高、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padding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border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offsetWidth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lang="en-US" altLang="zh-CN" sz="1600" b="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offsetHeight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获取出来的是数值，方便计算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获取的是可视宽高，如果盒子是隐藏的，获取的结果是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获取位置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元素距离自己</a:t>
            </a:r>
            <a:r>
              <a:rPr lang="zh-CN" altLang="en-US" sz="160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定位父级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元素的左、上距离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err="1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offsetLeft</a:t>
            </a:r>
            <a:r>
              <a:rPr lang="zh-CN" altLang="en-US" sz="160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lang="en-US" altLang="zh-CN" sz="1600" dirty="0" err="1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offsetTop</a:t>
            </a:r>
            <a:r>
              <a:rPr lang="zh-CN" altLang="en-US" sz="1600" b="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是只读属性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986324" y="3949422"/>
            <a:ext cx="5775459" cy="2263955"/>
            <a:chOff x="2670710" y="4341383"/>
            <a:chExt cx="5775459" cy="2263955"/>
          </a:xfrm>
        </p:grpSpPr>
        <p:sp>
          <p:nvSpPr>
            <p:cNvPr id="5" name="矩形 4"/>
            <p:cNvSpPr/>
            <p:nvPr/>
          </p:nvSpPr>
          <p:spPr>
            <a:xfrm>
              <a:off x="2743201" y="4379496"/>
              <a:ext cx="5702968" cy="22258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4606199" y="4873209"/>
              <a:ext cx="2031333" cy="13355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内容</a:t>
              </a:r>
              <a:endParaRPr lang="zh-CN" altLang="en-US" dirty="0"/>
            </a:p>
          </p:txBody>
        </p:sp>
        <p:sp>
          <p:nvSpPr>
            <p:cNvPr id="14" name="左右箭头 13"/>
            <p:cNvSpPr/>
            <p:nvPr/>
          </p:nvSpPr>
          <p:spPr>
            <a:xfrm>
              <a:off x="4610099" y="6244390"/>
              <a:ext cx="2031333" cy="360948"/>
            </a:xfrm>
            <a:prstGeom prst="left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/>
                <a:t>offsetWidth</a:t>
              </a:r>
              <a:endParaRPr lang="zh-CN" altLang="en-US" sz="1200" dirty="0"/>
            </a:p>
          </p:txBody>
        </p:sp>
        <p:sp>
          <p:nvSpPr>
            <p:cNvPr id="15" name="上下箭头 14"/>
            <p:cNvSpPr/>
            <p:nvPr/>
          </p:nvSpPr>
          <p:spPr>
            <a:xfrm>
              <a:off x="6641430" y="4873209"/>
              <a:ext cx="385011" cy="1371181"/>
            </a:xfrm>
            <a:prstGeom prst="upDownArrow">
              <a:avLst/>
            </a:prstGeom>
            <a:solidFill>
              <a:srgbClr val="FF0000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tIns="108000" bIns="108000" rtlCol="0" anchor="ctr">
              <a:noAutofit/>
            </a:bodyPr>
            <a:lstStyle/>
            <a:p>
              <a:pPr algn="ctr"/>
              <a:r>
                <a:rPr lang="en-US" altLang="zh-CN" sz="1200" dirty="0" err="1" smtClean="0"/>
                <a:t>offsetHeight</a:t>
              </a:r>
              <a:endParaRPr lang="zh-CN" altLang="en-US" sz="12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6460958" y="4873209"/>
              <a:ext cx="180472" cy="13355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 smtClean="0"/>
                <a:t>border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4790570" y="5053262"/>
              <a:ext cx="1683423" cy="204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accent2"/>
                  </a:solidFill>
                </a:rPr>
                <a:t>padding</a:t>
              </a:r>
              <a:endParaRPr lang="zh-CN" altLang="en-US" sz="1200" dirty="0">
                <a:solidFill>
                  <a:schemeClr val="accent2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786559" y="5811250"/>
              <a:ext cx="1669392" cy="204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accent2"/>
                  </a:solidFill>
                </a:rPr>
                <a:t>padding</a:t>
              </a:r>
              <a:endParaRPr lang="zh-CN" altLang="en-US" sz="1200" dirty="0">
                <a:solidFill>
                  <a:schemeClr val="accent2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786559" y="5053262"/>
              <a:ext cx="166441" cy="9621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accent2"/>
                  </a:solidFill>
                </a:rPr>
                <a:t>padding</a:t>
              </a:r>
              <a:endParaRPr lang="zh-CN" altLang="en-US" sz="1200" dirty="0">
                <a:solidFill>
                  <a:schemeClr val="accent2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301533" y="5059907"/>
              <a:ext cx="166441" cy="9621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accent2"/>
                  </a:solidFill>
                </a:rPr>
                <a:t>padding</a:t>
              </a:r>
              <a:endParaRPr lang="zh-CN" altLang="en-US" sz="1200" dirty="0">
                <a:solidFill>
                  <a:schemeClr val="accent2"/>
                </a:solidFill>
              </a:endParaRPr>
            </a:p>
          </p:txBody>
        </p:sp>
        <p:sp>
          <p:nvSpPr>
            <p:cNvPr id="29" name="左箭头 28"/>
            <p:cNvSpPr/>
            <p:nvPr/>
          </p:nvSpPr>
          <p:spPr>
            <a:xfrm>
              <a:off x="2733172" y="5059907"/>
              <a:ext cx="1879931" cy="349792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/>
                <a:t>offsetLeft</a:t>
              </a:r>
              <a:endParaRPr lang="zh-CN" altLang="en-US" sz="1200" dirty="0"/>
            </a:p>
          </p:txBody>
        </p:sp>
        <p:sp>
          <p:nvSpPr>
            <p:cNvPr id="31" name="上箭头 30"/>
            <p:cNvSpPr/>
            <p:nvPr/>
          </p:nvSpPr>
          <p:spPr>
            <a:xfrm>
              <a:off x="4546042" y="4379493"/>
              <a:ext cx="240517" cy="493715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345109" y="4522202"/>
              <a:ext cx="71045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 dirty="0" err="1" smtClean="0">
                  <a:solidFill>
                    <a:schemeClr val="bg1"/>
                  </a:solidFill>
                </a:rPr>
                <a:t>offsetTop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670710" y="4341383"/>
              <a:ext cx="19832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 smtClean="0">
                  <a:solidFill>
                    <a:srgbClr val="92D050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定位父级（</a:t>
              </a:r>
              <a:r>
                <a:rPr lang="en-US" altLang="zh-CN" sz="1200" dirty="0" err="1" smtClean="0">
                  <a:solidFill>
                    <a:srgbClr val="92D050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offsetParent</a:t>
              </a:r>
              <a:r>
                <a:rPr lang="zh-CN" altLang="en-US" sz="1200" dirty="0" smtClean="0">
                  <a:solidFill>
                    <a:srgbClr val="92D050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）</a:t>
              </a:r>
              <a:endParaRPr lang="zh-CN" altLang="en-US" sz="1200" dirty="0">
                <a:solidFill>
                  <a:srgbClr val="92D05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-5400000">
              <a:off x="5526799" y="5261517"/>
              <a:ext cx="192923" cy="17014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 smtClean="0"/>
                <a:t>border</a:t>
              </a:r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 rot="16200000">
              <a:off x="5499417" y="4087356"/>
              <a:ext cx="184524" cy="17525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 smtClean="0"/>
                <a:t>border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4606207" y="4871392"/>
              <a:ext cx="180354" cy="13373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 smtClean="0"/>
                <a:t>border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位置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77165" indent="0">
              <a:buNone/>
            </a:pPr>
            <a:r>
              <a:rPr lang="en-US" altLang="zh-CN" dirty="0" err="1"/>
              <a:t>element.getBoundingClientRect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pPr marL="177165" indent="0">
              <a:buNone/>
            </a:pPr>
            <a:r>
              <a:rPr lang="zh-CN" altLang="en-US" dirty="0"/>
              <a:t>方法返回元素的大小及其相对于视口的位置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6144175" y="1455561"/>
            <a:ext cx="5775459" cy="2263955"/>
            <a:chOff x="2670710" y="4341383"/>
            <a:chExt cx="5775459" cy="2263955"/>
          </a:xfrm>
        </p:grpSpPr>
        <p:sp>
          <p:nvSpPr>
            <p:cNvPr id="5" name="矩形 4"/>
            <p:cNvSpPr/>
            <p:nvPr/>
          </p:nvSpPr>
          <p:spPr>
            <a:xfrm>
              <a:off x="2743201" y="4379496"/>
              <a:ext cx="5702968" cy="22258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4606199" y="4873209"/>
              <a:ext cx="2031333" cy="13355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内容</a:t>
              </a:r>
              <a:endParaRPr lang="zh-CN" altLang="en-US" dirty="0"/>
            </a:p>
          </p:txBody>
        </p:sp>
        <p:sp>
          <p:nvSpPr>
            <p:cNvPr id="14" name="左右箭头 13"/>
            <p:cNvSpPr/>
            <p:nvPr/>
          </p:nvSpPr>
          <p:spPr>
            <a:xfrm>
              <a:off x="4610099" y="6244390"/>
              <a:ext cx="2031333" cy="360948"/>
            </a:xfrm>
            <a:prstGeom prst="left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/>
                <a:t>offsetWidth</a:t>
              </a:r>
              <a:endParaRPr lang="zh-CN" altLang="en-US" sz="1200" dirty="0"/>
            </a:p>
          </p:txBody>
        </p:sp>
        <p:sp>
          <p:nvSpPr>
            <p:cNvPr id="15" name="上下箭头 14"/>
            <p:cNvSpPr/>
            <p:nvPr/>
          </p:nvSpPr>
          <p:spPr>
            <a:xfrm>
              <a:off x="6641430" y="4873209"/>
              <a:ext cx="385011" cy="1371181"/>
            </a:xfrm>
            <a:prstGeom prst="upDownArrow">
              <a:avLst/>
            </a:prstGeom>
            <a:solidFill>
              <a:srgbClr val="FF0000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tIns="108000" bIns="108000" rtlCol="0" anchor="ctr">
              <a:noAutofit/>
            </a:bodyPr>
            <a:lstStyle/>
            <a:p>
              <a:pPr algn="ctr"/>
              <a:r>
                <a:rPr lang="en-US" altLang="zh-CN" sz="1200" dirty="0" err="1" smtClean="0"/>
                <a:t>offsetHeight</a:t>
              </a:r>
              <a:endParaRPr lang="zh-CN" altLang="en-US" sz="12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6460958" y="4873209"/>
              <a:ext cx="180472" cy="13355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 smtClean="0"/>
                <a:t>border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4790570" y="5053262"/>
              <a:ext cx="1683423" cy="204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accent2"/>
                  </a:solidFill>
                </a:rPr>
                <a:t>padding</a:t>
              </a:r>
              <a:endParaRPr lang="zh-CN" altLang="en-US" sz="1200" dirty="0">
                <a:solidFill>
                  <a:schemeClr val="accent2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786559" y="5811250"/>
              <a:ext cx="1669392" cy="204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accent2"/>
                  </a:solidFill>
                </a:rPr>
                <a:t>padding</a:t>
              </a:r>
              <a:endParaRPr lang="zh-CN" altLang="en-US" sz="1200" dirty="0">
                <a:solidFill>
                  <a:schemeClr val="accent2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786559" y="5053262"/>
              <a:ext cx="166441" cy="9621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accent2"/>
                  </a:solidFill>
                </a:rPr>
                <a:t>padding</a:t>
              </a:r>
              <a:endParaRPr lang="zh-CN" altLang="en-US" sz="1200" dirty="0">
                <a:solidFill>
                  <a:schemeClr val="accent2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301533" y="5059907"/>
              <a:ext cx="166441" cy="9621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accent2"/>
                  </a:solidFill>
                </a:rPr>
                <a:t>padding</a:t>
              </a:r>
              <a:endParaRPr lang="zh-CN" altLang="en-US" sz="1200" dirty="0">
                <a:solidFill>
                  <a:schemeClr val="accent2"/>
                </a:solidFill>
              </a:endParaRPr>
            </a:p>
          </p:txBody>
        </p:sp>
        <p:sp>
          <p:nvSpPr>
            <p:cNvPr id="29" name="左箭头 28"/>
            <p:cNvSpPr/>
            <p:nvPr/>
          </p:nvSpPr>
          <p:spPr>
            <a:xfrm>
              <a:off x="2733172" y="5059907"/>
              <a:ext cx="1879931" cy="349792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/>
                <a:t>offsetLeft</a:t>
              </a:r>
              <a:endParaRPr lang="zh-CN" altLang="en-US" sz="1200" dirty="0"/>
            </a:p>
          </p:txBody>
        </p:sp>
        <p:sp>
          <p:nvSpPr>
            <p:cNvPr id="31" name="上箭头 30"/>
            <p:cNvSpPr/>
            <p:nvPr/>
          </p:nvSpPr>
          <p:spPr>
            <a:xfrm>
              <a:off x="4546042" y="4379493"/>
              <a:ext cx="240517" cy="493715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345109" y="4522202"/>
              <a:ext cx="71045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 dirty="0" err="1" smtClean="0">
                  <a:solidFill>
                    <a:schemeClr val="bg1"/>
                  </a:solidFill>
                </a:rPr>
                <a:t>offsetTop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670710" y="4341383"/>
              <a:ext cx="19832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 smtClean="0">
                  <a:solidFill>
                    <a:srgbClr val="92D050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定位父级（</a:t>
              </a:r>
              <a:r>
                <a:rPr lang="en-US" altLang="zh-CN" sz="1200" dirty="0" err="1" smtClean="0">
                  <a:solidFill>
                    <a:srgbClr val="92D050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offsetParent</a:t>
              </a:r>
              <a:r>
                <a:rPr lang="zh-CN" altLang="en-US" sz="1200" dirty="0" smtClean="0">
                  <a:solidFill>
                    <a:srgbClr val="92D050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）</a:t>
              </a:r>
              <a:endParaRPr lang="zh-CN" altLang="en-US" sz="1200" dirty="0">
                <a:solidFill>
                  <a:srgbClr val="92D05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-5400000">
              <a:off x="5526799" y="5261517"/>
              <a:ext cx="192923" cy="17014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 smtClean="0"/>
                <a:t>border</a:t>
              </a:r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 rot="16200000">
              <a:off x="5499417" y="4087356"/>
              <a:ext cx="184524" cy="17525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 smtClean="0"/>
                <a:t>border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4606207" y="4871392"/>
              <a:ext cx="180354" cy="13373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 smtClean="0"/>
                <a:t>border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总结</a:t>
            </a:r>
            <a:endParaRPr lang="en-US" altLang="zh-CN" dirty="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710880" y="2041737"/>
          <a:ext cx="10413048" cy="3081326"/>
        </p:xfrm>
        <a:graphic>
          <a:graphicData uri="http://schemas.openxmlformats.org/drawingml/2006/table">
            <a:tbl>
              <a:tblPr/>
              <a:tblGrid>
                <a:gridCol w="3632520"/>
                <a:gridCol w="3005667"/>
                <a:gridCol w="3774861"/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属性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作用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600" dirty="0" err="1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scrollLeft</a:t>
                      </a:r>
                      <a:r>
                        <a:rPr lang="zh-CN" altLang="en-US" sz="1600" dirty="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和</a:t>
                      </a:r>
                      <a:r>
                        <a:rPr lang="en-US" altLang="zh-CN" sz="1600" dirty="0" err="1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scrollTop</a:t>
                      </a:r>
                      <a:r>
                        <a:rPr lang="en-US" altLang="zh-CN" sz="1600" dirty="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被卷去的头部和左侧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配合页面滚动来用，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可读写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clientWidth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和 </a:t>
                      </a: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clientHeight</a:t>
                      </a:r>
                      <a:endParaRPr lang="en-US" altLang="zh-CN" sz="1600" kern="1200" dirty="0" smtClean="0">
                        <a:solidFill>
                          <a:schemeClr val="tx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获得元素宽度和高度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不包含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border,margin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，滚动条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 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用于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js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获取元素大小，只读属性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536575" lvl="1" indent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0" dirty="0" err="1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offsetWidth</a:t>
                      </a:r>
                      <a:r>
                        <a:rPr lang="zh-CN" altLang="en-US" sz="1600" b="0" dirty="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和</a:t>
                      </a:r>
                      <a:r>
                        <a:rPr lang="en-US" altLang="zh-CN" sz="1600" b="0" dirty="0" err="1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offsetHeight</a:t>
                      </a:r>
                      <a:r>
                        <a:rPr lang="en-US" altLang="zh-CN" sz="1600" b="0" dirty="0" smtClean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</a:t>
                      </a:r>
                      <a:endParaRPr lang="en-US" altLang="zh-CN" sz="1600" b="0" dirty="0" smtClean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获得元素宽度和高度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包含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border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padding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，滚动条等，只读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600" dirty="0" err="1" smtClean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offsetLeft</a:t>
                      </a:r>
                      <a:r>
                        <a:rPr lang="zh-CN" altLang="en-US" sz="1600" dirty="0" smtClean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和</a:t>
                      </a:r>
                      <a:r>
                        <a:rPr lang="en-US" altLang="zh-CN" sz="1600" dirty="0" err="1" smtClean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offsetTop</a:t>
                      </a:r>
                      <a:r>
                        <a:rPr lang="en-US" altLang="zh-CN" sz="1600" dirty="0" smtClean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536575" lvl="1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获取元素距离自己定位父级元素的左、上距离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获取元素位置的时候使用，只读属性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事件流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事件流</a:t>
            </a:r>
            <a:r>
              <a:rPr lang="zh-CN" altLang="en-US" dirty="0" smtClean="0">
                <a:solidFill>
                  <a:schemeClr val="tx1"/>
                </a:solidFill>
              </a:rPr>
              <a:t>与两个阶段说明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事件</a:t>
            </a:r>
            <a:r>
              <a:rPr lang="zh-CN" altLang="en-US" dirty="0" smtClean="0">
                <a:solidFill>
                  <a:srgbClr val="C00000"/>
                </a:solidFill>
              </a:rPr>
              <a:t>捕获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 smtClean="0"/>
              <a:t>事件冒泡</a:t>
            </a:r>
            <a:endParaRPr lang="en-US" altLang="zh-CN" dirty="0" smtClean="0"/>
          </a:p>
          <a:p>
            <a:r>
              <a:rPr lang="zh-CN" altLang="en-US" dirty="0" smtClean="0"/>
              <a:t>阻止冒泡</a:t>
            </a:r>
            <a:endParaRPr lang="en-US" altLang="zh-CN" dirty="0"/>
          </a:p>
          <a:p>
            <a:r>
              <a:rPr lang="zh-CN" altLang="en-US" dirty="0"/>
              <a:t>解</a:t>
            </a:r>
            <a:r>
              <a:rPr lang="zh-CN" altLang="en-US" dirty="0" smtClean="0"/>
              <a:t>绑事件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b="0" dirty="0" smtClean="0"/>
              <a:t>.2 </a:t>
            </a:r>
            <a:r>
              <a:rPr lang="zh-CN" altLang="en-US" b="0" dirty="0" smtClean="0"/>
              <a:t>事件捕获</a:t>
            </a:r>
            <a:endParaRPr kumimoji="1" lang="zh-CN" altLang="en-US" b="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目标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：简单了解事件捕获执行过程</a:t>
            </a:r>
            <a:endParaRPr lang="en-US" altLang="zh-CN" b="1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r>
              <a:rPr lang="zh-CN" altLang="en-US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事件捕获概念：</a:t>
            </a:r>
            <a:endParaRPr lang="en-US" altLang="zh-CN" b="1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r>
              <a:rPr lang="zh-CN" altLang="en-US" dirty="0" smtClean="0"/>
              <a:t>      从</a:t>
            </a:r>
            <a:r>
              <a:rPr lang="en-US" altLang="zh-CN" dirty="0"/>
              <a:t>DOM</a:t>
            </a:r>
            <a:r>
              <a:rPr lang="zh-CN" altLang="en-US" dirty="0"/>
              <a:t>的根元素开始去执行对应的事件 </a:t>
            </a:r>
            <a:r>
              <a:rPr lang="en-US" altLang="zh-CN" dirty="0"/>
              <a:t>(</a:t>
            </a:r>
            <a:r>
              <a:rPr lang="zh-CN" altLang="en-US" dirty="0"/>
              <a:t>从外到里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285750" indent="-285750"/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事件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捕获需要写对应代码才能看到效果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代码：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说明：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addEventListener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第三个参数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传入 </a:t>
            </a:r>
            <a:r>
              <a:rPr lang="en-US" altLang="zh-CN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 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代表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是捕获阶段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触发（很少使用）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若传入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代表冒泡阶段触发，默认就是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若是用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L0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事件监听，则只有冒泡阶段，没有捕获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582" y="3741289"/>
            <a:ext cx="8380952" cy="657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事件流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事件流</a:t>
            </a:r>
            <a:r>
              <a:rPr lang="zh-CN" altLang="en-US" dirty="0" smtClean="0">
                <a:solidFill>
                  <a:schemeClr val="tx1"/>
                </a:solidFill>
              </a:rPr>
              <a:t>与两个阶段说明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事件</a:t>
            </a:r>
            <a:r>
              <a:rPr lang="zh-CN" altLang="en-US" dirty="0" smtClean="0">
                <a:solidFill>
                  <a:schemeClr val="tx1"/>
                </a:solidFill>
              </a:rPr>
              <a:t>捕获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事件冒泡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阻止冒泡</a:t>
            </a:r>
            <a:endParaRPr lang="en-US" altLang="zh-CN" dirty="0"/>
          </a:p>
          <a:p>
            <a:r>
              <a:rPr lang="zh-CN" altLang="en-US" dirty="0"/>
              <a:t>解</a:t>
            </a:r>
            <a:r>
              <a:rPr lang="zh-CN" altLang="en-US" dirty="0" smtClean="0"/>
              <a:t>绑事件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事件冒泡</a:t>
            </a:r>
            <a:endParaRPr kumimoji="1" lang="zh-CN" altLang="en-US" b="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目标：能够说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出事件冒泡的执行过程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b="1" dirty="0" smtClean="0"/>
              <a:t>事件冒泡概念</a:t>
            </a:r>
            <a:r>
              <a:rPr lang="en-US" altLang="zh-CN" b="1" dirty="0"/>
              <a:t>: 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 smtClean="0"/>
              <a:t>当</a:t>
            </a:r>
            <a:r>
              <a:rPr lang="zh-CN" altLang="en-US" dirty="0"/>
              <a:t>一个元素的事件被触发时，同样的事件将会在该元素的所有祖先元素中依次被触发。这一过程被称为事件冒泡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简单理解：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当一个元素触发事件后，会依次向上调用所有父级元素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的</a:t>
            </a:r>
            <a:r>
              <a:rPr lang="zh-CN" altLang="en-US" b="1" dirty="0" smtClean="0">
                <a:solidFill>
                  <a:srgbClr val="B70004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同名事件</a:t>
            </a:r>
            <a:endParaRPr lang="en-US" altLang="zh-CN" dirty="0" smtClean="0">
              <a:solidFill>
                <a:srgbClr val="B70004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事件冒泡是默认存在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的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r>
              <a:rPr lang="en-US" altLang="zh-CN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L2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事件监听第三个参数是 </a:t>
            </a:r>
            <a:r>
              <a:rPr lang="en-US" altLang="zh-CN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false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，或者默认都是冒泡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4908" y="3626173"/>
            <a:ext cx="5239342" cy="26464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事件流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事件流</a:t>
            </a:r>
            <a:r>
              <a:rPr lang="zh-CN" altLang="en-US" dirty="0" smtClean="0">
                <a:solidFill>
                  <a:schemeClr val="tx1"/>
                </a:solidFill>
              </a:rPr>
              <a:t>与两个阶段说明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事件</a:t>
            </a:r>
            <a:r>
              <a:rPr lang="zh-CN" altLang="en-US" dirty="0" smtClean="0">
                <a:solidFill>
                  <a:schemeClr val="tx1"/>
                </a:solidFill>
              </a:rPr>
              <a:t>捕获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事件冒泡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阻止冒泡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解</a:t>
            </a:r>
            <a:r>
              <a:rPr lang="zh-CN" altLang="en-US" dirty="0" smtClean="0"/>
              <a:t>绑事件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阻止</a:t>
            </a:r>
            <a:r>
              <a:rPr lang="zh-CN" altLang="en-US" dirty="0"/>
              <a:t>冒泡</a:t>
            </a:r>
            <a:endParaRPr kumimoji="1" lang="zh-CN" altLang="en-US" b="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目标：能够写出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阻止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冒泡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的代码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r>
              <a:rPr lang="zh-CN" altLang="en-US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问题：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因为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默认就有冒泡模式的存在，所以容易导致事件影响到父级元素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r>
              <a:rPr lang="zh-CN" altLang="en-US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需求：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若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想把事件就限制在当前元素内，就需要阻止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事件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冒泡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r>
              <a:rPr lang="zh-CN" altLang="en-US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前提：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阻止事件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冒泡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需要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拿到事件对象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r>
              <a:rPr lang="zh-CN" altLang="en-US" b="1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语法：</a:t>
            </a:r>
            <a:endParaRPr lang="en-US" altLang="zh-CN" b="1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r>
              <a:rPr lang="zh-CN" altLang="en-US" b="1" dirty="0" smtClean="0">
                <a:solidFill>
                  <a:srgbClr val="B70004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注意</a:t>
            </a:r>
            <a:r>
              <a:rPr lang="zh-CN" altLang="en-US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：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此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方法可以阻断事件流动传播，不光在冒泡阶段有效，捕获阶段也有效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1442" y="3925667"/>
            <a:ext cx="4704762" cy="6666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710" y="2388760"/>
            <a:ext cx="4003532" cy="24237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矩形 6"/>
          <p:cNvSpPr/>
          <p:nvPr/>
        </p:nvSpPr>
        <p:spPr>
          <a:xfrm>
            <a:off x="9982200" y="3866400"/>
            <a:ext cx="1066800" cy="3161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984066" y="4267200"/>
            <a:ext cx="1439334" cy="3979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2016.1086614173228,&quot;width&quot;:9579.36220472441}"/>
</p:tagLst>
</file>

<file path=ppt/tags/tag2.xml><?xml version="1.0" encoding="utf-8"?>
<p:tagLst xmlns:p="http://schemas.openxmlformats.org/presentationml/2006/main">
  <p:tag name="KSO_WM_UNIT_PLACING_PICTURE_USER_VIEWPORT" val="{&quot;height&quot;:11700,&quot;width&quot;:10470}"/>
</p:tagLst>
</file>

<file path=ppt/tags/tag3.xml><?xml version="1.0" encoding="utf-8"?>
<p:tagLst xmlns:p="http://schemas.openxmlformats.org/presentationml/2006/main">
  <p:tag name="COMMONDATA" val="eyJoZGlkIjoiOTBlZjY2YzJhNjEwMTRlZDczNjE5NjkzOTZiODRkYmIifQ=="/>
  <p:tag name="KSO_WPP_MARK_KEY" val="63cbfda5-5b41-4ba1-8ab9-9fddc47dad2a"/>
</p:tagLst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3430</Words>
  <Application>WPS 演示</Application>
  <PresentationFormat>宽屏</PresentationFormat>
  <Paragraphs>447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37</vt:i4>
      </vt:variant>
    </vt:vector>
  </HeadingPairs>
  <TitlesOfParts>
    <vt:vector size="67" baseType="lpstr">
      <vt:lpstr>Arial</vt:lpstr>
      <vt:lpstr>宋体</vt:lpstr>
      <vt:lpstr>Wingdings</vt:lpstr>
      <vt:lpstr>Calibri</vt:lpstr>
      <vt:lpstr>Helvetica Neue</vt:lpstr>
      <vt:lpstr>黑体</vt:lpstr>
      <vt:lpstr>汉仪中黑KW</vt:lpstr>
      <vt:lpstr>汉仪书宋二KW</vt:lpstr>
      <vt:lpstr>Alibaba PuHuiTi B</vt:lpstr>
      <vt:lpstr>苹方-简</vt:lpstr>
      <vt:lpstr>Alibaba PuHuiTi R</vt:lpstr>
      <vt:lpstr>阿里巴巴普惠体</vt:lpstr>
      <vt:lpstr>Segoe UI Light</vt:lpstr>
      <vt:lpstr>微软雅黑 Light</vt:lpstr>
      <vt:lpstr>Alibaba PuHuiTi M</vt:lpstr>
      <vt:lpstr>Segoe UI</vt:lpstr>
      <vt:lpstr>微软雅黑</vt:lpstr>
      <vt:lpstr>Verdana</vt:lpstr>
      <vt:lpstr>Alibaba PuHuiTi Medium</vt:lpstr>
      <vt:lpstr>华文楷体</vt:lpstr>
      <vt:lpstr>Alibaba PuHuiTi</vt:lpstr>
      <vt:lpstr>STKaiti</vt:lpstr>
      <vt:lpstr>汉仪旗黑</vt:lpstr>
      <vt:lpstr>宋体</vt:lpstr>
      <vt:lpstr>Arial Unicode MS</vt:lpstr>
      <vt:lpstr>等线</vt:lpstr>
      <vt:lpstr>汉仪中等线KW</vt:lpstr>
      <vt:lpstr>封面</vt:lpstr>
      <vt:lpstr>正文设计方案</vt:lpstr>
      <vt:lpstr>5_结束页设计方案</vt:lpstr>
      <vt:lpstr>PowerPoint 演示文稿</vt:lpstr>
      <vt:lpstr>事件流</vt:lpstr>
      <vt:lpstr>1.1 事件流和两个阶段说明</vt:lpstr>
      <vt:lpstr>事件流</vt:lpstr>
      <vt:lpstr>1.2 事件捕获</vt:lpstr>
      <vt:lpstr>事件流</vt:lpstr>
      <vt:lpstr>1.3 事件冒泡</vt:lpstr>
      <vt:lpstr>事件流</vt:lpstr>
      <vt:lpstr>1.4 阻止冒泡</vt:lpstr>
      <vt:lpstr>1.4 阻止冒泡</vt:lpstr>
      <vt:lpstr>PowerPoint 演示文稿</vt:lpstr>
      <vt:lpstr>事件流</vt:lpstr>
      <vt:lpstr>1.5 解绑事件</vt:lpstr>
      <vt:lpstr>1.5 解绑事件</vt:lpstr>
      <vt:lpstr>鼠标经过事件的区别</vt:lpstr>
      <vt:lpstr>两种注册事件的区别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其他事件</vt:lpstr>
      <vt:lpstr>3.1 页面加载事件</vt:lpstr>
      <vt:lpstr>3.1 页面加载事件</vt:lpstr>
      <vt:lpstr>其他事件</vt:lpstr>
      <vt:lpstr>PowerPoint 演示文稿</vt:lpstr>
      <vt:lpstr>PowerPoint 演示文稿</vt:lpstr>
      <vt:lpstr>PowerPoint 演示文稿</vt:lpstr>
      <vt:lpstr>其他事件</vt:lpstr>
      <vt:lpstr>PowerPoint 演示文稿</vt:lpstr>
      <vt:lpstr>获取元素宽高</vt:lpstr>
      <vt:lpstr>分析 flexible.js 源码</vt:lpstr>
      <vt:lpstr>PowerPoint 演示文稿</vt:lpstr>
      <vt:lpstr>PowerPoint 演示文稿</vt:lpstr>
      <vt:lpstr>4. 元素尺寸位置</vt:lpstr>
      <vt:lpstr>PowerPoint 演示文稿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去大西洋攻城</cp:lastModifiedBy>
  <cp:revision>4164</cp:revision>
  <dcterms:created xsi:type="dcterms:W3CDTF">2023-01-12T10:19:37Z</dcterms:created>
  <dcterms:modified xsi:type="dcterms:W3CDTF">2023-01-12T10:19:37Z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AA4A1689E07344AABF736ABC7EDDDDCF</vt:lpwstr>
  </property>
  <property fmtid="{D5CDD505-2E9C-101B-9397-08002B2CF9AE}" pid="3" name="KSOProductBuildVer">
    <vt:lpwstr>2052-5.1.1.7676</vt:lpwstr>
  </property>
</Properties>
</file>