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3" autoAdjust="0"/>
    <p:restoredTop sz="94660"/>
  </p:normalViewPr>
  <p:slideViewPr>
    <p:cSldViewPr snapToGrid="0">
      <p:cViewPr varScale="1">
        <p:scale>
          <a:sx n="102" d="100"/>
          <a:sy n="102" d="100"/>
        </p:scale>
        <p:origin x="13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202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Date Placeholder 2"/>
          <p:cNvSpPr>
            <a:spLocks noGrp="1"/>
          </p:cNvSpPr>
          <p:nvPr>
            <p:ph type="dt" sz="half" idx="10"/>
          </p:nvPr>
        </p:nvSpPr>
        <p:spPr/>
        <p:txBody>
          <a:bodyPr/>
          <a:lstStyle/>
          <a:p>
            <a:fld id="{F1FA7AC5-6045-4418-8E60-F48788734473}" type="datetimeFigureOut">
              <a:rPr lang="en-US" smtClean="0"/>
              <a:t>5/23/2017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549510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155625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75918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08594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5636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860729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21845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16456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6808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877532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15686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5/23/2017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686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5/23/2017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74726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5/23/2017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850064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63707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5876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1FA7AC5-6045-4418-8E60-F48788734473}" type="datetimeFigureOut">
              <a:rPr lang="en-US" smtClean="0"/>
              <a:t>5/23/2017</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1839109512"/>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lackhat.com/docs/us-15/materials/us-15-Graeber-Abusing-Windows-Management-Instrumentation-WMI-To-Build-A-Persistent%20Asynchronous-And-Fileless-Backdoor-wp.pdf"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caneacsu/" TargetMode="External"/><Relationship Id="rId2" Type="http://schemas.openxmlformats.org/officeDocument/2006/relationships/hyperlink" Target="https://zoovash.io/" TargetMode="External"/><Relationship Id="rId1" Type="http://schemas.openxmlformats.org/officeDocument/2006/relationships/slideLayout" Target="../slideLayouts/slideLayout2.xml"/><Relationship Id="rId4" Type="http://schemas.openxmlformats.org/officeDocument/2006/relationships/hyperlink" Target="mailto:caneacsu@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solidFill>
                  <a:srgbClr val="FFFFFF"/>
                </a:solidFill>
                <a:latin typeface="Century Gothic"/>
              </a:rPr>
              <a:t>From Developer to Domain Admin</a:t>
            </a:r>
          </a:p>
        </p:txBody>
      </p:sp>
      <p:sp>
        <p:nvSpPr>
          <p:cNvPr id="5" name="Text Placeholder 4"/>
          <p:cNvSpPr>
            <a:spLocks noGrp="1"/>
          </p:cNvSpPr>
          <p:nvPr>
            <p:ph type="subTitle" idx="1"/>
          </p:nvPr>
        </p:nvSpPr>
        <p:spPr/>
        <p:txBody>
          <a:bodyPr vert="horz" lIns="91440" tIns="45720" rIns="91440" bIns="45720" rtlCol="0" anchor="ctr">
            <a:normAutofit/>
          </a:bodyPr>
          <a:lstStyle/>
          <a:p>
            <a:r>
              <a:rPr lang="en-US" sz="2400" dirty="0">
                <a:solidFill>
                  <a:srgbClr val="000000"/>
                </a:solidFill>
              </a:rPr>
              <a:t>Neacsu Costin-Alin</a:t>
            </a:r>
            <a:endParaRPr lang="en-US" sz="2400" dirty="0">
              <a:solidFill>
                <a:srgbClr val="000000"/>
              </a:solidFill>
              <a:latin typeface="Century Gothic"/>
            </a:endParaRPr>
          </a:p>
        </p:txBody>
      </p:sp>
    </p:spTree>
    <p:extLst>
      <p:ext uri="{BB962C8B-B14F-4D97-AF65-F5344CB8AC3E}">
        <p14:creationId xmlns:p14="http://schemas.microsoft.com/office/powerpoint/2010/main" val="3427192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3" y="685800"/>
            <a:ext cx="8534400" cy="1837261"/>
          </a:xfrm>
        </p:spPr>
        <p:txBody>
          <a:bodyPr/>
          <a:lstStyle/>
          <a:p>
            <a:r>
              <a:rPr lang="en-US" dirty="0">
                <a:solidFill>
                  <a:srgbClr val="000000"/>
                </a:solidFill>
              </a:rPr>
              <a:t>PSRemoting (similar to SSH but much more)</a:t>
            </a:r>
          </a:p>
        </p:txBody>
      </p:sp>
      <p:pic>
        <p:nvPicPr>
          <p:cNvPr id="4" name="Picture 4" descr="3.jpg"/>
          <p:cNvPicPr>
            <a:picLocks noChangeAspect="1"/>
          </p:cNvPicPr>
          <p:nvPr/>
        </p:nvPicPr>
        <p:blipFill>
          <a:blip r:embed="rId2"/>
          <a:stretch>
            <a:fillRect/>
          </a:stretch>
        </p:blipFill>
        <p:spPr>
          <a:xfrm>
            <a:off x="684213" y="2514600"/>
            <a:ext cx="10235552" cy="2554448"/>
          </a:xfrm>
          <a:prstGeom prst="rect">
            <a:avLst/>
          </a:prstGeom>
        </p:spPr>
      </p:pic>
    </p:spTree>
    <p:extLst>
      <p:ext uri="{BB962C8B-B14F-4D97-AF65-F5344CB8AC3E}">
        <p14:creationId xmlns:p14="http://schemas.microsoft.com/office/powerpoint/2010/main" val="170573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31825"/>
            <a:ext cx="10850661" cy="681038"/>
          </a:xfrm>
        </p:spPr>
        <p:txBody>
          <a:bodyPr>
            <a:normAutofit/>
          </a:bodyPr>
          <a:lstStyle/>
          <a:p>
            <a:pPr algn="ctr"/>
            <a:r>
              <a:rPr lang="en-US" sz="2400" b="1" dirty="0">
                <a:solidFill>
                  <a:srgbClr val="000000"/>
                </a:solidFill>
                <a:latin typeface="Arial"/>
                <a:cs typeface="Arial"/>
              </a:rPr>
              <a:t>WMI (Windows Management Instrumentation)</a:t>
            </a:r>
          </a:p>
        </p:txBody>
      </p:sp>
      <p:sp>
        <p:nvSpPr>
          <p:cNvPr id="3" name="Content Placeholder 2"/>
          <p:cNvSpPr>
            <a:spLocks noGrp="1"/>
          </p:cNvSpPr>
          <p:nvPr>
            <p:ph idx="1"/>
          </p:nvPr>
        </p:nvSpPr>
        <p:spPr>
          <a:xfrm>
            <a:off x="684213" y="1314450"/>
            <a:ext cx="4405312" cy="4250414"/>
          </a:xfrm>
        </p:spPr>
        <p:txBody>
          <a:bodyPr/>
          <a:lstStyle/>
          <a:p>
            <a:pPr marL="457200" lvl="1" indent="0">
              <a:buNone/>
            </a:pPr>
            <a:endParaRPr lang="en-US" dirty="0">
              <a:solidFill>
                <a:srgbClr val="000000"/>
              </a:solidFill>
              <a:latin typeface="Arial"/>
              <a:cs typeface="Arial"/>
            </a:endParaRPr>
          </a:p>
          <a:p>
            <a:pPr lvl="1"/>
            <a:r>
              <a:rPr lang="en-US" dirty="0">
                <a:solidFill>
                  <a:srgbClr val="000000"/>
                </a:solidFill>
                <a:latin typeface="Arial"/>
                <a:cs typeface="Arial"/>
              </a:rPr>
              <a:t>Microsoft's implementation of Web-Based Enterprise Management (WBEM) and Common Information Model (CIM) industry standards published by the Distributed Management Task Force (DMTF)</a:t>
            </a:r>
          </a:p>
          <a:p>
            <a:pPr lvl="1"/>
            <a:r>
              <a:rPr lang="en-US" dirty="0">
                <a:solidFill>
                  <a:srgbClr val="000000"/>
                </a:solidFill>
                <a:latin typeface="Arial"/>
                <a:cs typeface="Arial"/>
              </a:rPr>
              <a:t>Provides the interface for management data and operations for local or remote computers</a:t>
            </a:r>
          </a:p>
        </p:txBody>
      </p:sp>
      <p:pic>
        <p:nvPicPr>
          <p:cNvPr id="4" name="Picture 4"/>
          <p:cNvPicPr>
            <a:picLocks noChangeAspect="1"/>
          </p:cNvPicPr>
          <p:nvPr/>
        </p:nvPicPr>
        <p:blipFill>
          <a:blip r:embed="rId2"/>
          <a:stretch>
            <a:fillRect/>
          </a:stretch>
        </p:blipFill>
        <p:spPr>
          <a:xfrm>
            <a:off x="5106236" y="1314450"/>
            <a:ext cx="6439954" cy="4244121"/>
          </a:xfrm>
          <a:prstGeom prst="rect">
            <a:avLst/>
          </a:prstGeom>
        </p:spPr>
      </p:pic>
      <p:sp>
        <p:nvSpPr>
          <p:cNvPr id="6" name="TextBox 5"/>
          <p:cNvSpPr txBox="1"/>
          <p:nvPr/>
        </p:nvSpPr>
        <p:spPr>
          <a:xfrm>
            <a:off x="5106988" y="5561013"/>
            <a:ext cx="6405587" cy="55399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t>Copyright: </a:t>
            </a:r>
            <a:r>
              <a:rPr lang="en-US" sz="1000" dirty="0">
                <a:hlinkClick r:id="rId3"/>
              </a:rPr>
              <a:t>https://www.blackhat.com/docs/us-15/materials/us-15-Graeber-Abusing-Windows-Management-Instrumentation-WMI-To-Build-A-Persistent%20Asynchronous-And-Fileless-Backdoor-wp.pdf</a:t>
            </a:r>
            <a:r>
              <a:rPr lang="en-US" sz="1000" dirty="0"/>
              <a:t> </a:t>
            </a:r>
            <a:r>
              <a:rPr lang="en-US" sz="1000" dirty="0">
                <a:solidFill>
                  <a:srgbClr val="000000"/>
                </a:solidFill>
              </a:rPr>
              <a:t>  </a:t>
            </a:r>
          </a:p>
        </p:txBody>
      </p:sp>
    </p:spTree>
    <p:extLst>
      <p:ext uri="{BB962C8B-B14F-4D97-AF65-F5344CB8AC3E}">
        <p14:creationId xmlns:p14="http://schemas.microsoft.com/office/powerpoint/2010/main" val="1208956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95400"/>
            <a:ext cx="10239923" cy="1254125"/>
          </a:xfrm>
        </p:spPr>
        <p:txBody>
          <a:bodyPr/>
          <a:lstStyle/>
          <a:p>
            <a:r>
              <a:rPr lang="en-US" dirty="0">
                <a:solidFill>
                  <a:srgbClr val="000000"/>
                </a:solidFill>
                <a:latin typeface="Century Gothic"/>
              </a:rPr>
              <a:t>WQL</a:t>
            </a:r>
          </a:p>
        </p:txBody>
      </p:sp>
      <p:pic>
        <p:nvPicPr>
          <p:cNvPr id="6" name="Picture 6" descr="4.jpg"/>
          <p:cNvPicPr>
            <a:picLocks noChangeAspect="1"/>
          </p:cNvPicPr>
          <p:nvPr/>
        </p:nvPicPr>
        <p:blipFill>
          <a:blip r:embed="rId2"/>
          <a:stretch>
            <a:fillRect/>
          </a:stretch>
        </p:blipFill>
        <p:spPr>
          <a:xfrm>
            <a:off x="685912" y="2543175"/>
            <a:ext cx="10251124" cy="2286161"/>
          </a:xfrm>
          <a:prstGeom prst="rect">
            <a:avLst/>
          </a:prstGeom>
        </p:spPr>
      </p:pic>
    </p:spTree>
    <p:extLst>
      <p:ext uri="{BB962C8B-B14F-4D97-AF65-F5344CB8AC3E}">
        <p14:creationId xmlns:p14="http://schemas.microsoft.com/office/powerpoint/2010/main" val="2761610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0704" y="1657350"/>
            <a:ext cx="8534400" cy="3615267"/>
          </a:xfrm>
        </p:spPr>
        <p:txBody>
          <a:bodyPr/>
          <a:lstStyle/>
          <a:p>
            <a:r>
              <a:rPr lang="en-US" dirty="0">
                <a:solidFill>
                  <a:srgbClr val="000000"/>
                </a:solidFill>
              </a:rPr>
              <a:t>WMI Events</a:t>
            </a:r>
            <a:endParaRPr lang="en-US" dirty="0">
              <a:solidFill>
                <a:srgbClr val="000000"/>
              </a:solidFill>
              <a:latin typeface="Century Gothic"/>
            </a:endParaRPr>
          </a:p>
          <a:p>
            <a:pPr lvl="1"/>
            <a:r>
              <a:rPr lang="en-US" dirty="0">
                <a:solidFill>
                  <a:srgbClr val="000000"/>
                </a:solidFill>
                <a:latin typeface="Century Gothic"/>
              </a:rPr>
              <a:t>Special class that is instantiated every time the WMI/CIM repository is changed.</a:t>
            </a:r>
            <a:endParaRPr lang="en-US" dirty="0">
              <a:solidFill>
                <a:schemeClr val="tx1"/>
              </a:solidFill>
              <a:latin typeface="Century Gothic"/>
            </a:endParaRPr>
          </a:p>
        </p:txBody>
      </p:sp>
    </p:spTree>
    <p:extLst>
      <p:ext uri="{BB962C8B-B14F-4D97-AF65-F5344CB8AC3E}">
        <p14:creationId xmlns:p14="http://schemas.microsoft.com/office/powerpoint/2010/main" val="283645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DEMO </a:t>
            </a:r>
          </a:p>
        </p:txBody>
      </p:sp>
    </p:spTree>
    <p:extLst>
      <p:ext uri="{BB962C8B-B14F-4D97-AF65-F5344CB8AC3E}">
        <p14:creationId xmlns:p14="http://schemas.microsoft.com/office/powerpoint/2010/main" val="1728935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684213" y="685800"/>
            <a:ext cx="10221970" cy="5535613"/>
          </a:xfrm>
        </p:spPr>
        <p:txBody>
          <a:bodyPr>
            <a:normAutofit fontScale="92500" lnSpcReduction="10000"/>
          </a:bodyPr>
          <a:lstStyle/>
          <a:p>
            <a:r>
              <a:rPr lang="en-US" sz="3200" dirty="0">
                <a:solidFill>
                  <a:srgbClr val="000000"/>
                </a:solidFill>
                <a:latin typeface="Arial"/>
                <a:cs typeface="Arial"/>
              </a:rPr>
              <a:t>PowerShell Malware</a:t>
            </a:r>
          </a:p>
          <a:p>
            <a:pPr lvl="1"/>
            <a:r>
              <a:rPr lang="en-US" dirty="0">
                <a:solidFill>
                  <a:srgbClr val="000000"/>
                </a:solidFill>
                <a:latin typeface="Arial"/>
                <a:cs typeface="Arial"/>
              </a:rPr>
              <a:t>PowerWorm (2014)</a:t>
            </a:r>
          </a:p>
          <a:p>
            <a:pPr lvl="2"/>
            <a:r>
              <a:rPr lang="en-US" dirty="0">
                <a:solidFill>
                  <a:srgbClr val="FFFFFF"/>
                </a:solidFill>
                <a:latin typeface="Arial"/>
                <a:cs typeface="Arial"/>
              </a:rPr>
              <a:t>http://blog.trendmicro.com/trendlabs-security-intelligence/word-and-excel-files-infected-using-windows-powershell/</a:t>
            </a:r>
          </a:p>
          <a:p>
            <a:pPr lvl="1"/>
            <a:r>
              <a:rPr lang="en-US" dirty="0">
                <a:solidFill>
                  <a:srgbClr val="000000"/>
                </a:solidFill>
                <a:latin typeface="Arial"/>
                <a:cs typeface="Arial"/>
              </a:rPr>
              <a:t>Poweliks (2014)</a:t>
            </a:r>
          </a:p>
          <a:p>
            <a:pPr lvl="2"/>
            <a:r>
              <a:rPr lang="en-US" dirty="0">
                <a:solidFill>
                  <a:srgbClr val="FFFFFF"/>
                </a:solidFill>
                <a:latin typeface="Arial"/>
                <a:cs typeface="Arial"/>
              </a:rPr>
              <a:t>https://www.carbonblack.com/2014/11/05/poweliks-malware-once-headline-worthy-is-simply-a-footnote-with-bit9-carbon-black/</a:t>
            </a:r>
          </a:p>
          <a:p>
            <a:pPr lvl="1"/>
            <a:r>
              <a:rPr lang="en-US" dirty="0">
                <a:solidFill>
                  <a:srgbClr val="000000"/>
                </a:solidFill>
                <a:latin typeface="Arial"/>
                <a:cs typeface="Arial"/>
              </a:rPr>
              <a:t>PowerSniff (2016)</a:t>
            </a:r>
          </a:p>
          <a:p>
            <a:pPr lvl="2"/>
            <a:r>
              <a:rPr lang="en-US" dirty="0">
                <a:solidFill>
                  <a:srgbClr val="FFFFFF"/>
                </a:solidFill>
                <a:latin typeface="Arial"/>
                <a:cs typeface="Arial"/>
              </a:rPr>
              <a:t>http://researchcenter.paloaltonetworks.com/2016/03/powersniff-malware-used-in-macro-based-attacks/</a:t>
            </a:r>
          </a:p>
          <a:p>
            <a:pPr lvl="1"/>
            <a:r>
              <a:rPr lang="en-US" dirty="0">
                <a:solidFill>
                  <a:srgbClr val="000000"/>
                </a:solidFill>
                <a:latin typeface="Arial"/>
                <a:cs typeface="Arial"/>
              </a:rPr>
              <a:t>PowerWare (2016) - Ransomware</a:t>
            </a:r>
          </a:p>
          <a:p>
            <a:pPr lvl="2"/>
            <a:r>
              <a:rPr lang="en-US" dirty="0">
                <a:solidFill>
                  <a:srgbClr val="FFFFFF"/>
                </a:solidFill>
                <a:latin typeface="Arial"/>
                <a:cs typeface="Arial"/>
              </a:rPr>
              <a:t>https://www.carbonblack.com/2016/03/25/threat-alert-powerware-new-ransomware-written-in-powershell-targets-organizations-via-microsoft-word/</a:t>
            </a:r>
          </a:p>
          <a:p>
            <a:pPr lvl="1"/>
            <a:r>
              <a:rPr lang="en-US" dirty="0">
                <a:solidFill>
                  <a:srgbClr val="000000"/>
                </a:solidFill>
                <a:latin typeface="Arial"/>
                <a:cs typeface="Arial"/>
              </a:rPr>
              <a:t>POSHSPY - APT29 (2017) - Fileless WMI and PowerShell Backdoor</a:t>
            </a:r>
          </a:p>
          <a:p>
            <a:pPr lvl="2"/>
            <a:r>
              <a:rPr lang="en-US" dirty="0">
                <a:solidFill>
                  <a:srgbClr val="FFFFFF"/>
                </a:solidFill>
                <a:latin typeface="Arial"/>
                <a:cs typeface="Arial"/>
              </a:rPr>
              <a:t>https://www.fireeye.com/blog/threat-research/2017/03/dissecting_one_ofap.html</a:t>
            </a:r>
          </a:p>
          <a:p>
            <a:pPr lvl="1"/>
            <a:r>
              <a:rPr lang="en-US" dirty="0">
                <a:solidFill>
                  <a:srgbClr val="000000"/>
                </a:solidFill>
                <a:latin typeface="Arial"/>
                <a:cs typeface="Arial"/>
              </a:rPr>
              <a:t>Stuxnet (2010) - No PowerShell but uses WMI</a:t>
            </a:r>
          </a:p>
          <a:p>
            <a:pPr lvl="2"/>
            <a:r>
              <a:rPr lang="en-US" dirty="0">
                <a:solidFill>
                  <a:srgbClr val="FFFFFF"/>
                </a:solidFill>
                <a:latin typeface="Arial"/>
                <a:cs typeface="Arial"/>
              </a:rPr>
              <a:t>http://poppopret.blogspot.ro/2011/09/playing-with-mof-files-on-windows-for.html</a:t>
            </a:r>
          </a:p>
        </p:txBody>
      </p:sp>
    </p:spTree>
    <p:extLst>
      <p:ext uri="{BB962C8B-B14F-4D97-AF65-F5344CB8AC3E}">
        <p14:creationId xmlns:p14="http://schemas.microsoft.com/office/powerpoint/2010/main" val="1300224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3" y="685800"/>
            <a:ext cx="8534400" cy="5571281"/>
          </a:xfrm>
        </p:spPr>
        <p:txBody>
          <a:bodyPr>
            <a:normAutofit/>
          </a:bodyPr>
          <a:lstStyle/>
          <a:p>
            <a:r>
              <a:rPr lang="en-US" sz="3200" dirty="0">
                <a:solidFill>
                  <a:srgbClr val="000000"/>
                </a:solidFill>
                <a:latin typeface="Arial"/>
                <a:cs typeface="Arial"/>
              </a:rPr>
              <a:t>Defenses</a:t>
            </a:r>
          </a:p>
          <a:p>
            <a:pPr lvl="1"/>
            <a:r>
              <a:rPr lang="en-US" dirty="0">
                <a:solidFill>
                  <a:srgbClr val="000000"/>
                </a:solidFill>
                <a:latin typeface="Arial"/>
                <a:cs typeface="Arial"/>
              </a:rPr>
              <a:t>PowerShell v5</a:t>
            </a:r>
          </a:p>
          <a:p>
            <a:pPr lvl="1"/>
            <a:r>
              <a:rPr lang="en-US" dirty="0">
                <a:solidFill>
                  <a:srgbClr val="000000"/>
                </a:solidFill>
                <a:latin typeface="Arial"/>
                <a:cs typeface="Arial"/>
              </a:rPr>
              <a:t>Logging </a:t>
            </a:r>
          </a:p>
          <a:p>
            <a:pPr lvl="2"/>
            <a:r>
              <a:rPr lang="en-US" dirty="0">
                <a:solidFill>
                  <a:srgbClr val="000000"/>
                </a:solidFill>
                <a:latin typeface="Arial"/>
                <a:cs typeface="Arial"/>
              </a:rPr>
              <a:t>Script</a:t>
            </a:r>
          </a:p>
          <a:p>
            <a:pPr lvl="2"/>
            <a:r>
              <a:rPr lang="en-US" dirty="0">
                <a:solidFill>
                  <a:srgbClr val="000000"/>
                </a:solidFill>
                <a:latin typeface="Arial"/>
                <a:cs typeface="Arial"/>
              </a:rPr>
              <a:t>Module</a:t>
            </a:r>
          </a:p>
          <a:p>
            <a:pPr lvl="2"/>
            <a:r>
              <a:rPr lang="en-US" dirty="0">
                <a:solidFill>
                  <a:srgbClr val="000000"/>
                </a:solidFill>
                <a:latin typeface="Arial"/>
                <a:cs typeface="Arial"/>
              </a:rPr>
              <a:t>Transcript</a:t>
            </a:r>
          </a:p>
          <a:p>
            <a:pPr lvl="1"/>
            <a:r>
              <a:rPr lang="en-US" dirty="0">
                <a:solidFill>
                  <a:srgbClr val="000000"/>
                </a:solidFill>
                <a:latin typeface="Arial"/>
                <a:cs typeface="Arial"/>
              </a:rPr>
              <a:t>JEA (Just Enough Administration)</a:t>
            </a:r>
          </a:p>
          <a:p>
            <a:pPr lvl="1"/>
            <a:r>
              <a:rPr lang="en-US" dirty="0">
                <a:solidFill>
                  <a:srgbClr val="000000"/>
                </a:solidFill>
                <a:latin typeface="Arial"/>
                <a:cs typeface="Arial"/>
              </a:rPr>
              <a:t>AMSI (AntiMalware Scan Interface) </a:t>
            </a:r>
          </a:p>
          <a:p>
            <a:pPr lvl="2"/>
            <a:r>
              <a:rPr lang="en-US" dirty="0">
                <a:solidFill>
                  <a:srgbClr val="000000"/>
                </a:solidFill>
                <a:latin typeface="Arial"/>
                <a:cs typeface="Arial"/>
              </a:rPr>
              <a:t>Windows Defender and AVG (July 2016)</a:t>
            </a:r>
          </a:p>
          <a:p>
            <a:pPr lvl="1"/>
            <a:r>
              <a:rPr lang="en-US" dirty="0">
                <a:solidFill>
                  <a:srgbClr val="000000"/>
                </a:solidFill>
                <a:latin typeface="Arial"/>
                <a:cs typeface="Arial"/>
              </a:rPr>
              <a:t>AppLocker / Device Guard – Whitelisting Solutions</a:t>
            </a:r>
          </a:p>
          <a:p>
            <a:pPr lvl="1"/>
            <a:r>
              <a:rPr lang="en-US" dirty="0">
                <a:solidFill>
                  <a:srgbClr val="000000"/>
                </a:solidFill>
                <a:latin typeface="Arial"/>
                <a:cs typeface="Arial"/>
              </a:rPr>
              <a:t>Constrained Language Mode</a:t>
            </a:r>
          </a:p>
          <a:p>
            <a:pPr lvl="2"/>
            <a:r>
              <a:rPr lang="en-US" dirty="0">
                <a:solidFill>
                  <a:srgbClr val="000000"/>
                </a:solidFill>
                <a:latin typeface="Arial"/>
                <a:cs typeface="Arial"/>
              </a:rPr>
              <a:t>No .NET, COM, Win32 API, C# in memory</a:t>
            </a:r>
          </a:p>
          <a:p>
            <a:pPr lvl="1"/>
            <a:r>
              <a:rPr lang="en-US" dirty="0">
                <a:solidFill>
                  <a:srgbClr val="000000"/>
                </a:solidFill>
                <a:latin typeface="Arial"/>
                <a:cs typeface="Arial"/>
              </a:rPr>
              <a:t>Autoruns from Sysinternals (WMI specific)</a:t>
            </a:r>
          </a:p>
        </p:txBody>
      </p:sp>
    </p:spTree>
    <p:extLst>
      <p:ext uri="{BB962C8B-B14F-4D97-AF65-F5344CB8AC3E}">
        <p14:creationId xmlns:p14="http://schemas.microsoft.com/office/powerpoint/2010/main" val="376226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704" y="1781175"/>
            <a:ext cx="8001000" cy="2971801"/>
          </a:xfrm>
        </p:spPr>
        <p:txBody>
          <a:bodyPr vert="horz" lIns="91440" tIns="45720" rIns="91440" bIns="45720" rtlCol="0" anchor="ctr">
            <a:normAutofit/>
          </a:bodyPr>
          <a:lstStyle/>
          <a:p>
            <a:r>
              <a:rPr lang="en-US" dirty="0"/>
              <a:t>THANK you !</a:t>
            </a:r>
          </a:p>
        </p:txBody>
      </p:sp>
    </p:spTree>
    <p:extLst>
      <p:ext uri="{BB962C8B-B14F-4D97-AF65-F5344CB8AC3E}">
        <p14:creationId xmlns:p14="http://schemas.microsoft.com/office/powerpoint/2010/main" val="20449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3" y="685800"/>
            <a:ext cx="10607957" cy="5526088"/>
          </a:xfrm>
        </p:spPr>
        <p:txBody>
          <a:bodyPr>
            <a:normAutofit/>
          </a:bodyPr>
          <a:lstStyle/>
          <a:p>
            <a:pPr lvl="1" algn="just"/>
            <a:r>
              <a:rPr lang="en-US" dirty="0">
                <a:solidFill>
                  <a:srgbClr val="000000"/>
                </a:solidFill>
                <a:latin typeface="Century Gothic"/>
                <a:cs typeface="Arial"/>
              </a:rPr>
              <a:t>PS C:\&gt; $env:USERNAME </a:t>
            </a:r>
          </a:p>
          <a:p>
            <a:pPr lvl="2" algn="just"/>
            <a:r>
              <a:rPr lang="en-US" sz="1800" dirty="0">
                <a:solidFill>
                  <a:srgbClr val="000000"/>
                </a:solidFill>
                <a:latin typeface="Arial"/>
                <a:cs typeface="Arial"/>
              </a:rPr>
              <a:t>-not Sysadmin </a:t>
            </a:r>
          </a:p>
          <a:p>
            <a:pPr lvl="2" algn="just"/>
            <a:r>
              <a:rPr lang="en-US" sz="1800" dirty="0">
                <a:solidFill>
                  <a:srgbClr val="000000"/>
                </a:solidFill>
                <a:latin typeface="Arial"/>
                <a:cs typeface="Arial"/>
              </a:rPr>
              <a:t>-not Developer </a:t>
            </a:r>
          </a:p>
          <a:p>
            <a:pPr lvl="2" algn="just"/>
            <a:r>
              <a:rPr lang="en-US" sz="1800" dirty="0">
                <a:solidFill>
                  <a:srgbClr val="000000"/>
                </a:solidFill>
                <a:latin typeface="Arial"/>
                <a:cs typeface="Arial"/>
              </a:rPr>
              <a:t>-not Pentester</a:t>
            </a:r>
          </a:p>
          <a:p>
            <a:pPr lvl="1" algn="just"/>
            <a:r>
              <a:rPr lang="en-US" dirty="0">
                <a:solidFill>
                  <a:srgbClr val="000000"/>
                </a:solidFill>
                <a:latin typeface="Century Gothic"/>
                <a:cs typeface="Arial"/>
              </a:rPr>
              <a:t>PS C:\&gt; $env:POSITION </a:t>
            </a:r>
          </a:p>
          <a:p>
            <a:pPr lvl="2" algn="just"/>
            <a:r>
              <a:rPr lang="en-US" sz="1800" dirty="0">
                <a:solidFill>
                  <a:srgbClr val="000000"/>
                </a:solidFill>
                <a:latin typeface="Arial"/>
                <a:cs typeface="Arial"/>
              </a:rPr>
              <a:t>Vulnerability Assessment Engineer at NTT Data Services, formerly Dell Services </a:t>
            </a:r>
          </a:p>
          <a:p>
            <a:pPr lvl="1" algn="just"/>
            <a:r>
              <a:rPr lang="en-US" dirty="0">
                <a:solidFill>
                  <a:srgbClr val="000000"/>
                </a:solidFill>
                <a:latin typeface="Century Gothic"/>
                <a:cs typeface="Arial"/>
              </a:rPr>
              <a:t>PS C:\&gt; $env:CONTACT </a:t>
            </a:r>
          </a:p>
          <a:p>
            <a:pPr lvl="2" algn="just"/>
            <a:r>
              <a:rPr lang="en-US" sz="1800" dirty="0">
                <a:solidFill>
                  <a:srgbClr val="000000"/>
                </a:solidFill>
                <a:latin typeface="Arial"/>
                <a:cs typeface="Arial"/>
              </a:rPr>
              <a:t>Twitter: @z00v4sh </a:t>
            </a:r>
          </a:p>
          <a:p>
            <a:pPr lvl="2" algn="just"/>
            <a:r>
              <a:rPr lang="en-US" sz="1800" dirty="0">
                <a:solidFill>
                  <a:srgbClr val="000000"/>
                </a:solidFill>
                <a:latin typeface="Arial"/>
                <a:cs typeface="Arial"/>
              </a:rPr>
              <a:t>Blog: </a:t>
            </a:r>
            <a:r>
              <a:rPr lang="en-US" sz="1800" dirty="0">
                <a:solidFill>
                  <a:srgbClr val="000000"/>
                </a:solidFill>
                <a:latin typeface="Arial"/>
                <a:cs typeface="Arial"/>
                <a:hlinkClick r:id="rId2"/>
              </a:rPr>
              <a:t>https://zoovash.io</a:t>
            </a:r>
            <a:r>
              <a:rPr lang="en-US" sz="1800" dirty="0">
                <a:solidFill>
                  <a:srgbClr val="000000"/>
                </a:solidFill>
                <a:latin typeface="Arial"/>
                <a:cs typeface="Arial"/>
              </a:rPr>
              <a:t> </a:t>
            </a:r>
          </a:p>
          <a:p>
            <a:pPr lvl="2" algn="just"/>
            <a:r>
              <a:rPr lang="en-US" sz="1800" dirty="0">
                <a:solidFill>
                  <a:srgbClr val="000000"/>
                </a:solidFill>
                <a:latin typeface="Arial"/>
                <a:cs typeface="Arial"/>
              </a:rPr>
              <a:t>LinkedIn: </a:t>
            </a:r>
            <a:r>
              <a:rPr lang="en-US" sz="1800" dirty="0">
                <a:solidFill>
                  <a:srgbClr val="000000"/>
                </a:solidFill>
                <a:latin typeface="Arial"/>
                <a:cs typeface="Arial"/>
                <a:hlinkClick r:id="rId3"/>
              </a:rPr>
              <a:t>https://www.linkedin.com/in/caneacsu/</a:t>
            </a:r>
            <a:r>
              <a:rPr lang="en-US" sz="1800" dirty="0">
                <a:solidFill>
                  <a:srgbClr val="000000"/>
                </a:solidFill>
                <a:latin typeface="Calibri"/>
                <a:cs typeface="Arial"/>
              </a:rPr>
              <a:t> </a:t>
            </a:r>
          </a:p>
          <a:p>
            <a:pPr lvl="2" algn="just"/>
            <a:r>
              <a:rPr lang="en-US" sz="1800" dirty="0">
                <a:solidFill>
                  <a:srgbClr val="000000"/>
                </a:solidFill>
                <a:latin typeface="Arial"/>
                <a:cs typeface="Arial"/>
              </a:rPr>
              <a:t>Email: </a:t>
            </a:r>
            <a:r>
              <a:rPr lang="en-US" sz="1800" dirty="0">
                <a:solidFill>
                  <a:srgbClr val="000000"/>
                </a:solidFill>
                <a:latin typeface="Arial"/>
                <a:cs typeface="Arial"/>
                <a:hlinkClick r:id="rId4"/>
              </a:rPr>
              <a:t>caneacsu@gmail.com</a:t>
            </a:r>
            <a:r>
              <a:rPr lang="en-US" sz="1800" dirty="0">
                <a:solidFill>
                  <a:srgbClr val="000000"/>
                </a:solidFill>
                <a:latin typeface="Arial"/>
                <a:cs typeface="Arial"/>
              </a:rPr>
              <a:t> </a:t>
            </a:r>
          </a:p>
          <a:p>
            <a:pPr lvl="1" algn="just"/>
            <a:endParaRPr lang="en-US" dirty="0">
              <a:solidFill>
                <a:srgbClr val="FFFFFF"/>
              </a:solidFill>
              <a:latin typeface="Century Gothic"/>
            </a:endParaRPr>
          </a:p>
        </p:txBody>
      </p:sp>
    </p:spTree>
    <p:extLst>
      <p:ext uri="{BB962C8B-B14F-4D97-AF65-F5344CB8AC3E}">
        <p14:creationId xmlns:p14="http://schemas.microsoft.com/office/powerpoint/2010/main" val="193898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8534400" cy="1507067"/>
          </a:xfrm>
        </p:spPr>
        <p:txBody>
          <a:bodyPr/>
          <a:lstStyle/>
          <a:p>
            <a:r>
              <a:rPr lang="en-US" dirty="0"/>
              <a:t>Agenda</a:t>
            </a:r>
          </a:p>
        </p:txBody>
      </p:sp>
      <p:sp>
        <p:nvSpPr>
          <p:cNvPr id="3" name="Content Placeholder 2"/>
          <p:cNvSpPr>
            <a:spLocks noGrp="1"/>
          </p:cNvSpPr>
          <p:nvPr>
            <p:ph idx="1"/>
          </p:nvPr>
        </p:nvSpPr>
        <p:spPr>
          <a:xfrm>
            <a:off x="684213" y="1516478"/>
            <a:ext cx="8534400" cy="4476335"/>
          </a:xfrm>
        </p:spPr>
        <p:txBody>
          <a:bodyPr vert="horz" lIns="91440" tIns="45720" rIns="91440" bIns="45720" rtlCol="0" anchor="ctr">
            <a:normAutofit fontScale="70000" lnSpcReduction="20000"/>
          </a:bodyPr>
          <a:lstStyle/>
          <a:p>
            <a:r>
              <a:rPr lang="en-US" dirty="0">
                <a:solidFill>
                  <a:srgbClr val="000000"/>
                </a:solidFill>
                <a:latin typeface="Arial"/>
                <a:cs typeface="Arial"/>
              </a:rPr>
              <a:t>What is PowerShell ?</a:t>
            </a:r>
          </a:p>
          <a:p>
            <a:r>
              <a:rPr lang="en-US" dirty="0">
                <a:solidFill>
                  <a:srgbClr val="000000"/>
                </a:solidFill>
                <a:latin typeface="Arial"/>
                <a:cs typeface="Arial"/>
              </a:rPr>
              <a:t>Why use it ?</a:t>
            </a:r>
          </a:p>
          <a:p>
            <a:r>
              <a:rPr lang="en-US" dirty="0">
                <a:solidFill>
                  <a:srgbClr val="000000"/>
                </a:solidFill>
                <a:latin typeface="Arial"/>
                <a:cs typeface="Arial"/>
              </a:rPr>
              <a:t>Windows Management Instrumentation (WMI)</a:t>
            </a:r>
          </a:p>
          <a:p>
            <a:r>
              <a:rPr lang="en-US" dirty="0">
                <a:solidFill>
                  <a:srgbClr val="000000"/>
                </a:solidFill>
                <a:latin typeface="Arial"/>
                <a:cs typeface="Arial"/>
              </a:rPr>
              <a:t>Demo (post-exploitation scenario) </a:t>
            </a:r>
          </a:p>
          <a:p>
            <a:pPr lvl="1"/>
            <a:r>
              <a:rPr lang="en-US" sz="2000" dirty="0">
                <a:solidFill>
                  <a:srgbClr val="000000"/>
                </a:solidFill>
                <a:latin typeface="Arial"/>
                <a:cs typeface="Arial"/>
              </a:rPr>
              <a:t>Initial compromise  </a:t>
            </a:r>
          </a:p>
          <a:p>
            <a:pPr lvl="1"/>
            <a:r>
              <a:rPr lang="en-US" sz="2000" dirty="0">
                <a:solidFill>
                  <a:srgbClr val="000000"/>
                </a:solidFill>
                <a:latin typeface="Arial"/>
                <a:cs typeface="Arial"/>
              </a:rPr>
              <a:t>Host Reconnaissance  </a:t>
            </a:r>
          </a:p>
          <a:p>
            <a:pPr lvl="1"/>
            <a:r>
              <a:rPr lang="en-US" sz="2000" dirty="0">
                <a:solidFill>
                  <a:srgbClr val="000000"/>
                </a:solidFill>
                <a:latin typeface="Arial"/>
                <a:cs typeface="Arial"/>
              </a:rPr>
              <a:t>Network Reconnaissance </a:t>
            </a:r>
          </a:p>
          <a:p>
            <a:pPr lvl="1"/>
            <a:r>
              <a:rPr lang="en-US" sz="2000" dirty="0">
                <a:solidFill>
                  <a:srgbClr val="000000"/>
                </a:solidFill>
                <a:latin typeface="Arial"/>
                <a:cs typeface="Arial"/>
              </a:rPr>
              <a:t>Bypass UAC </a:t>
            </a:r>
          </a:p>
          <a:p>
            <a:pPr lvl="1"/>
            <a:r>
              <a:rPr lang="en-US" sz="2000" dirty="0">
                <a:solidFill>
                  <a:srgbClr val="000000"/>
                </a:solidFill>
                <a:latin typeface="Arial"/>
                <a:cs typeface="Arial"/>
              </a:rPr>
              <a:t>Set Persistence </a:t>
            </a:r>
          </a:p>
          <a:p>
            <a:pPr lvl="1"/>
            <a:r>
              <a:rPr lang="en-US" sz="2000" dirty="0">
                <a:solidFill>
                  <a:srgbClr val="000000"/>
                </a:solidFill>
                <a:latin typeface="Arial"/>
                <a:cs typeface="Arial"/>
              </a:rPr>
              <a:t>Create Evil Host Based Intrusion Prevention System (huh?!) </a:t>
            </a:r>
          </a:p>
          <a:p>
            <a:pPr lvl="1"/>
            <a:r>
              <a:rPr lang="en-US" sz="2000" dirty="0">
                <a:solidFill>
                  <a:srgbClr val="000000"/>
                </a:solidFill>
                <a:latin typeface="Arial"/>
                <a:cs typeface="Arial"/>
              </a:rPr>
              <a:t>Create Schedule Task </a:t>
            </a:r>
          </a:p>
          <a:p>
            <a:pPr lvl="1"/>
            <a:r>
              <a:rPr lang="en-US" sz="2000" dirty="0">
                <a:solidFill>
                  <a:srgbClr val="000000"/>
                </a:solidFill>
                <a:latin typeface="Arial"/>
                <a:cs typeface="Arial"/>
              </a:rPr>
              <a:t>Create Evil Domain Admin User </a:t>
            </a:r>
          </a:p>
          <a:p>
            <a:pPr lvl="1"/>
            <a:r>
              <a:rPr lang="en-US" sz="2000" dirty="0">
                <a:solidFill>
                  <a:srgbClr val="000000"/>
                </a:solidFill>
                <a:latin typeface="Arial"/>
                <a:cs typeface="Arial"/>
              </a:rPr>
              <a:t>Got root ! Uhm ?!… no, got keys to the kingdom :)</a:t>
            </a:r>
          </a:p>
          <a:p>
            <a:r>
              <a:rPr lang="en-US" dirty="0">
                <a:solidFill>
                  <a:srgbClr val="000000"/>
                </a:solidFill>
                <a:latin typeface="Arial"/>
                <a:cs typeface="Arial"/>
              </a:rPr>
              <a:t>Examples of PowerShell malware</a:t>
            </a:r>
          </a:p>
          <a:p>
            <a:r>
              <a:rPr lang="en-US" dirty="0">
                <a:solidFill>
                  <a:srgbClr val="000000"/>
                </a:solidFill>
                <a:latin typeface="Arial"/>
                <a:cs typeface="Arial"/>
              </a:rPr>
              <a:t>Defenses</a:t>
            </a:r>
          </a:p>
        </p:txBody>
      </p:sp>
    </p:spTree>
    <p:extLst>
      <p:ext uri="{BB962C8B-B14F-4D97-AF65-F5344CB8AC3E}">
        <p14:creationId xmlns:p14="http://schemas.microsoft.com/office/powerpoint/2010/main" val="330652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willy-wonka-i-see-you-like-to-live-dangerously-local-admin-rights-are-no-joke.jpg"/>
          <p:cNvPicPr>
            <a:picLocks noChangeAspect="1"/>
          </p:cNvPicPr>
          <p:nvPr/>
        </p:nvPicPr>
        <p:blipFill>
          <a:blip r:embed="rId2"/>
          <a:stretch>
            <a:fillRect/>
          </a:stretch>
        </p:blipFill>
        <p:spPr>
          <a:xfrm>
            <a:off x="1686368" y="466725"/>
            <a:ext cx="8766174" cy="5898703"/>
          </a:xfrm>
          <a:prstGeom prst="rect">
            <a:avLst/>
          </a:prstGeom>
        </p:spPr>
      </p:pic>
    </p:spTree>
    <p:extLst>
      <p:ext uri="{BB962C8B-B14F-4D97-AF65-F5344CB8AC3E}">
        <p14:creationId xmlns:p14="http://schemas.microsoft.com/office/powerpoint/2010/main" val="38283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a:t>What is Powershell ?</a:t>
            </a:r>
          </a:p>
        </p:txBody>
      </p:sp>
      <p:sp>
        <p:nvSpPr>
          <p:cNvPr id="3" name="Content Placeholder 2"/>
          <p:cNvSpPr>
            <a:spLocks noGrp="1"/>
          </p:cNvSpPr>
          <p:nvPr>
            <p:ph idx="1"/>
          </p:nvPr>
        </p:nvSpPr>
        <p:spPr>
          <a:xfrm>
            <a:off x="684212" y="2194089"/>
            <a:ext cx="8534400" cy="3615267"/>
          </a:xfrm>
        </p:spPr>
        <p:txBody>
          <a:bodyPr>
            <a:normAutofit/>
          </a:bodyPr>
          <a:lstStyle/>
          <a:p>
            <a:r>
              <a:rPr lang="en-US" dirty="0">
                <a:solidFill>
                  <a:srgbClr val="000000"/>
                </a:solidFill>
                <a:latin typeface="Segoe UI"/>
                <a:cs typeface="Segoe UI"/>
              </a:rPr>
              <a:t>Windows PowerShell is an interactive object-oriented command environment with scripting language features that utilizes small programs called cmdlets to simplify configuration, administration, and management of heterogeneous environments in both standalone and networked typologies by utilizing standards-based remoting protocols.</a:t>
            </a:r>
          </a:p>
          <a:p>
            <a:r>
              <a:rPr lang="en-US" dirty="0">
                <a:solidFill>
                  <a:srgbClr val="000000"/>
                </a:solidFill>
                <a:latin typeface="Segoe UI"/>
                <a:cs typeface="Segoe UI"/>
              </a:rPr>
              <a:t>Actually, just a DLL</a:t>
            </a:r>
          </a:p>
          <a:p>
            <a:pPr lvl="1"/>
            <a:r>
              <a:rPr lang="en-US" dirty="0">
                <a:solidFill>
                  <a:srgbClr val="000000"/>
                </a:solidFill>
                <a:latin typeface="Segoe UI"/>
                <a:cs typeface="Segoe UI"/>
              </a:rPr>
              <a:t>System.Management.Automation.dll</a:t>
            </a:r>
          </a:p>
          <a:p>
            <a:pPr lvl="1"/>
            <a:r>
              <a:rPr lang="en-US" dirty="0">
                <a:solidFill>
                  <a:srgbClr val="000000"/>
                </a:solidFill>
                <a:latin typeface="Segoe UI"/>
                <a:cs typeface="Segoe UI"/>
              </a:rPr>
              <a:t>[psobject].Assembly.Location</a:t>
            </a:r>
          </a:p>
        </p:txBody>
      </p:sp>
    </p:spTree>
    <p:extLst>
      <p:ext uri="{BB962C8B-B14F-4D97-AF65-F5344CB8AC3E}">
        <p14:creationId xmlns:p14="http://schemas.microsoft.com/office/powerpoint/2010/main" val="145816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a:t>Why Use it ?</a:t>
            </a:r>
          </a:p>
        </p:txBody>
      </p:sp>
      <p:sp>
        <p:nvSpPr>
          <p:cNvPr id="3" name="Content Placeholder 2"/>
          <p:cNvSpPr>
            <a:spLocks noGrp="1"/>
          </p:cNvSpPr>
          <p:nvPr>
            <p:ph idx="1"/>
          </p:nvPr>
        </p:nvSpPr>
        <p:spPr>
          <a:xfrm>
            <a:off x="684212" y="2194089"/>
            <a:ext cx="8534400" cy="3615267"/>
          </a:xfrm>
        </p:spPr>
        <p:txBody>
          <a:bodyPr>
            <a:normAutofit/>
          </a:bodyPr>
          <a:lstStyle/>
          <a:p>
            <a:r>
              <a:rPr lang="en-US" sz="1500" dirty="0">
                <a:solidFill>
                  <a:srgbClr val="000000"/>
                </a:solidFill>
              </a:rPr>
              <a:t>By Default on Windows</a:t>
            </a:r>
          </a:p>
          <a:p>
            <a:r>
              <a:rPr lang="en-US" sz="1500" dirty="0">
                <a:solidFill>
                  <a:srgbClr val="000000"/>
                </a:solidFill>
              </a:rPr>
              <a:t>Integration with all MS products</a:t>
            </a:r>
          </a:p>
          <a:p>
            <a:r>
              <a:rPr lang="en-US" sz="1500" dirty="0">
                <a:solidFill>
                  <a:srgbClr val="000000"/>
                </a:solidFill>
              </a:rPr>
              <a:t>Built on .NET</a:t>
            </a:r>
          </a:p>
          <a:p>
            <a:r>
              <a:rPr lang="en-US" sz="1500" dirty="0">
                <a:solidFill>
                  <a:srgbClr val="000000"/>
                </a:solidFill>
              </a:rPr>
              <a:t>COM (Component Object Model)</a:t>
            </a:r>
          </a:p>
          <a:p>
            <a:r>
              <a:rPr lang="en-US" sz="1500" dirty="0">
                <a:solidFill>
                  <a:srgbClr val="000000"/>
                </a:solidFill>
              </a:rPr>
              <a:t>Registry</a:t>
            </a:r>
          </a:p>
          <a:p>
            <a:r>
              <a:rPr lang="en-US" sz="1500" dirty="0">
                <a:solidFill>
                  <a:srgbClr val="000000"/>
                </a:solidFill>
              </a:rPr>
              <a:t>WMI (Windows Management Instrumentation)</a:t>
            </a:r>
          </a:p>
          <a:p>
            <a:r>
              <a:rPr lang="en-US" sz="1500" dirty="0">
                <a:solidFill>
                  <a:srgbClr val="000000"/>
                </a:solidFill>
              </a:rPr>
              <a:t>Windows APIs</a:t>
            </a:r>
          </a:p>
          <a:p>
            <a:r>
              <a:rPr lang="en-US" sz="1500" dirty="0">
                <a:solidFill>
                  <a:srgbClr val="000000"/>
                </a:solidFill>
              </a:rPr>
              <a:t>Can be extended</a:t>
            </a:r>
          </a:p>
          <a:p>
            <a:r>
              <a:rPr lang="en-US" sz="1500" dirty="0">
                <a:solidFill>
                  <a:srgbClr val="000000"/>
                </a:solidFill>
              </a:rPr>
              <a:t>Trusted by AVs</a:t>
            </a:r>
          </a:p>
        </p:txBody>
      </p:sp>
    </p:spTree>
    <p:extLst>
      <p:ext uri="{BB962C8B-B14F-4D97-AF65-F5344CB8AC3E}">
        <p14:creationId xmlns:p14="http://schemas.microsoft.com/office/powerpoint/2010/main" val="379156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p:cNvGraphicFramePr>
            <a:graphicFrameLocks noGrp="1"/>
          </p:cNvGraphicFramePr>
          <p:nvPr>
            <p:extLst>
              <p:ext uri="{D42A27DB-BD31-4B8C-83A1-F6EECF244321}">
                <p14:modId xmlns:p14="http://schemas.microsoft.com/office/powerpoint/2010/main" val="2711344640"/>
              </p:ext>
            </p:extLst>
          </p:nvPr>
        </p:nvGraphicFramePr>
        <p:xfrm>
          <a:off x="790704" y="409575"/>
          <a:ext cx="10515600" cy="60858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050566939"/>
                    </a:ext>
                  </a:extLst>
                </a:gridCol>
                <a:gridCol w="3486150">
                  <a:extLst>
                    <a:ext uri="{9D8B030D-6E8A-4147-A177-3AD203B41FA5}">
                      <a16:colId xmlns:a16="http://schemas.microsoft.com/office/drawing/2014/main" val="3269688816"/>
                    </a:ext>
                  </a:extLst>
                </a:gridCol>
                <a:gridCol w="4400550">
                  <a:extLst>
                    <a:ext uri="{9D8B030D-6E8A-4147-A177-3AD203B41FA5}">
                      <a16:colId xmlns:a16="http://schemas.microsoft.com/office/drawing/2014/main" val="3170458550"/>
                    </a:ext>
                  </a:extLst>
                </a:gridCol>
              </a:tblGrid>
              <a:tr h="370840">
                <a:tc>
                  <a:txBody>
                    <a:bodyPr/>
                    <a:lstStyle/>
                    <a:p>
                      <a:r>
                        <a:rPr lang="en-US" sz="1500" b="0" dirty="0"/>
                        <a:t>PowerShell Version</a:t>
                      </a:r>
                    </a:p>
                  </a:txBody>
                  <a:tcPr/>
                </a:tc>
                <a:tc>
                  <a:txBody>
                    <a:bodyPr/>
                    <a:lstStyle/>
                    <a:p>
                      <a:r>
                        <a:rPr lang="en-US" sz="1500" b="0" dirty="0"/>
                        <a:t>Installed by default on </a:t>
                      </a:r>
                    </a:p>
                  </a:txBody>
                  <a:tcPr/>
                </a:tc>
                <a:tc>
                  <a:txBody>
                    <a:bodyPr/>
                    <a:lstStyle/>
                    <a:p>
                      <a:r>
                        <a:rPr lang="en-US" sz="1500" b="0" dirty="0"/>
                        <a:t>Can be Installed on </a:t>
                      </a:r>
                    </a:p>
                  </a:txBody>
                  <a:tcPr/>
                </a:tc>
                <a:extLst>
                  <a:ext uri="{0D108BD9-81ED-4DB2-BD59-A6C34878D82A}">
                    <a16:rowId xmlns:a16="http://schemas.microsoft.com/office/drawing/2014/main" val="2702103343"/>
                  </a:ext>
                </a:extLst>
              </a:tr>
              <a:tr h="370840">
                <a:tc>
                  <a:txBody>
                    <a:bodyPr/>
                    <a:lstStyle/>
                    <a:p>
                      <a:r>
                        <a:rPr lang="en-US" sz="1500" dirty="0">
                          <a:solidFill>
                            <a:srgbClr val="000000"/>
                          </a:solidFill>
                        </a:rPr>
                        <a:t>PowerShell 1.0</a:t>
                      </a:r>
                    </a:p>
                  </a:txBody>
                  <a:tcPr/>
                </a:tc>
                <a:tc>
                  <a:txBody>
                    <a:bodyPr/>
                    <a:lstStyle/>
                    <a:p>
                      <a:r>
                        <a:rPr lang="en-US" sz="1500" dirty="0">
                          <a:solidFill>
                            <a:srgbClr val="000000"/>
                          </a:solidFill>
                        </a:rPr>
                        <a:t>- </a:t>
                      </a:r>
                    </a:p>
                  </a:txBody>
                  <a:tcPr/>
                </a:tc>
                <a:tc>
                  <a:txBody>
                    <a:bodyPr/>
                    <a:lstStyle/>
                    <a:p>
                      <a:r>
                        <a:rPr lang="en-US" sz="1500" dirty="0">
                          <a:solidFill>
                            <a:srgbClr val="000000"/>
                          </a:solidFill>
                        </a:rPr>
                        <a:t>Windows XP SP2 </a:t>
                      </a:r>
                    </a:p>
                    <a:p>
                      <a:r>
                        <a:rPr lang="en-US" sz="1500" dirty="0">
                          <a:solidFill>
                            <a:srgbClr val="000000"/>
                          </a:solidFill>
                        </a:rPr>
                        <a:t>Windows Server 2003 </a:t>
                      </a:r>
                    </a:p>
                    <a:p>
                      <a:r>
                        <a:rPr lang="en-US" sz="1500" dirty="0">
                          <a:solidFill>
                            <a:srgbClr val="000000"/>
                          </a:solidFill>
                        </a:rPr>
                        <a:t>Windows Vista </a:t>
                      </a:r>
                    </a:p>
                    <a:p>
                      <a:r>
                        <a:rPr lang="en-US" sz="1500" dirty="0">
                          <a:solidFill>
                            <a:srgbClr val="000000"/>
                          </a:solidFill>
                        </a:rPr>
                        <a:t>Windows Server 2008 </a:t>
                      </a:r>
                    </a:p>
                    <a:p>
                      <a:endParaRPr lang="en-US" sz="1500" dirty="0">
                        <a:solidFill>
                          <a:srgbClr val="000000"/>
                        </a:solidFill>
                      </a:endParaRPr>
                    </a:p>
                  </a:txBody>
                  <a:tcPr/>
                </a:tc>
                <a:extLst>
                  <a:ext uri="{0D108BD9-81ED-4DB2-BD59-A6C34878D82A}">
                    <a16:rowId xmlns:a16="http://schemas.microsoft.com/office/drawing/2014/main" val="4046493556"/>
                  </a:ext>
                </a:extLst>
              </a:tr>
              <a:tr h="370840">
                <a:tc>
                  <a:txBody>
                    <a:bodyPr/>
                    <a:lstStyle/>
                    <a:p>
                      <a:r>
                        <a:rPr lang="en-US" sz="1500" dirty="0">
                          <a:solidFill>
                            <a:srgbClr val="000000"/>
                          </a:solidFill>
                        </a:rPr>
                        <a:t>PowerShell 2.0</a:t>
                      </a:r>
                    </a:p>
                  </a:txBody>
                  <a:tcPr/>
                </a:tc>
                <a:tc>
                  <a:txBody>
                    <a:bodyPr/>
                    <a:lstStyle/>
                    <a:p>
                      <a:r>
                        <a:rPr lang="en-US" sz="1500" dirty="0">
                          <a:solidFill>
                            <a:srgbClr val="000000"/>
                          </a:solidFill>
                        </a:rPr>
                        <a:t>Windows 7 </a:t>
                      </a:r>
                    </a:p>
                    <a:p>
                      <a:r>
                        <a:rPr lang="en-US" sz="1500" dirty="0">
                          <a:solidFill>
                            <a:srgbClr val="000000"/>
                          </a:solidFill>
                        </a:rPr>
                        <a:t>Windows Server 2008 R2 </a:t>
                      </a:r>
                    </a:p>
                    <a:p>
                      <a:endParaRPr lang="en-US" sz="1500" dirty="0">
                        <a:solidFill>
                          <a:srgbClr val="000000"/>
                        </a:solidFill>
                      </a:endParaRPr>
                    </a:p>
                  </a:txBody>
                  <a:tcPr/>
                </a:tc>
                <a:tc>
                  <a:txBody>
                    <a:bodyPr/>
                    <a:lstStyle/>
                    <a:p>
                      <a:r>
                        <a:rPr lang="en-US" sz="1500" dirty="0">
                          <a:solidFill>
                            <a:srgbClr val="000000"/>
                          </a:solidFill>
                        </a:rPr>
                        <a:t>Windows XP SP3 </a:t>
                      </a:r>
                    </a:p>
                    <a:p>
                      <a:r>
                        <a:rPr lang="en-US" sz="1500" dirty="0">
                          <a:solidFill>
                            <a:srgbClr val="000000"/>
                          </a:solidFill>
                        </a:rPr>
                        <a:t>Windows Server 2003 SP2 </a:t>
                      </a:r>
                    </a:p>
                    <a:p>
                      <a:r>
                        <a:rPr lang="en-US" sz="1500" dirty="0">
                          <a:solidFill>
                            <a:srgbClr val="000000"/>
                          </a:solidFill>
                        </a:rPr>
                        <a:t>Windows Vista SP1 </a:t>
                      </a:r>
                    </a:p>
                    <a:p>
                      <a:endParaRPr lang="en-US" sz="1500" dirty="0">
                        <a:solidFill>
                          <a:srgbClr val="000000"/>
                        </a:solidFill>
                      </a:endParaRPr>
                    </a:p>
                  </a:txBody>
                  <a:tcPr/>
                </a:tc>
                <a:extLst>
                  <a:ext uri="{0D108BD9-81ED-4DB2-BD59-A6C34878D82A}">
                    <a16:rowId xmlns:a16="http://schemas.microsoft.com/office/drawing/2014/main" val="4180456606"/>
                  </a:ext>
                </a:extLst>
              </a:tr>
              <a:tr h="370840">
                <a:tc>
                  <a:txBody>
                    <a:bodyPr/>
                    <a:lstStyle/>
                    <a:p>
                      <a:r>
                        <a:rPr lang="en-US" sz="1500" dirty="0">
                          <a:solidFill>
                            <a:srgbClr val="000000"/>
                          </a:solidFill>
                        </a:rPr>
                        <a:t>PowerShell 3.0</a:t>
                      </a:r>
                    </a:p>
                  </a:txBody>
                  <a:tcPr/>
                </a:tc>
                <a:tc>
                  <a:txBody>
                    <a:bodyPr/>
                    <a:lstStyle/>
                    <a:p>
                      <a:r>
                        <a:rPr lang="en-US" sz="1500" dirty="0">
                          <a:solidFill>
                            <a:srgbClr val="000000"/>
                          </a:solidFill>
                        </a:rPr>
                        <a:t>Windows 8 </a:t>
                      </a:r>
                    </a:p>
                    <a:p>
                      <a:r>
                        <a:rPr lang="en-US" sz="1500" dirty="0">
                          <a:solidFill>
                            <a:srgbClr val="000000"/>
                          </a:solidFill>
                        </a:rPr>
                        <a:t>Windows Server 2012 </a:t>
                      </a:r>
                    </a:p>
                    <a:p>
                      <a:endParaRPr lang="en-US" sz="1500" dirty="0">
                        <a:solidFill>
                          <a:srgbClr val="000000"/>
                        </a:solidFill>
                      </a:endParaRPr>
                    </a:p>
                  </a:txBody>
                  <a:tcPr/>
                </a:tc>
                <a:tc>
                  <a:txBody>
                    <a:bodyPr/>
                    <a:lstStyle/>
                    <a:p>
                      <a:r>
                        <a:rPr lang="en-US" sz="1500" dirty="0">
                          <a:solidFill>
                            <a:srgbClr val="000000"/>
                          </a:solidFill>
                        </a:rPr>
                        <a:t>Windows 7 SP1  </a:t>
                      </a:r>
                    </a:p>
                    <a:p>
                      <a:r>
                        <a:rPr lang="en-US" sz="1500" dirty="0">
                          <a:solidFill>
                            <a:srgbClr val="000000"/>
                          </a:solidFill>
                        </a:rPr>
                        <a:t>Windows Server 2008 SP2 </a:t>
                      </a:r>
                    </a:p>
                    <a:p>
                      <a:r>
                        <a:rPr lang="en-US" sz="1500" dirty="0">
                          <a:solidFill>
                            <a:srgbClr val="000000"/>
                          </a:solidFill>
                        </a:rPr>
                        <a:t>Windows Server 2008 R2 SP1 </a:t>
                      </a:r>
                    </a:p>
                    <a:p>
                      <a:endParaRPr lang="en-US" sz="1500" dirty="0">
                        <a:solidFill>
                          <a:srgbClr val="000000"/>
                        </a:solidFill>
                      </a:endParaRPr>
                    </a:p>
                  </a:txBody>
                  <a:tcPr/>
                </a:tc>
                <a:extLst>
                  <a:ext uri="{0D108BD9-81ED-4DB2-BD59-A6C34878D82A}">
                    <a16:rowId xmlns:a16="http://schemas.microsoft.com/office/drawing/2014/main" val="1812301319"/>
                  </a:ext>
                </a:extLst>
              </a:tr>
              <a:tr h="370840">
                <a:tc>
                  <a:txBody>
                    <a:bodyPr/>
                    <a:lstStyle/>
                    <a:p>
                      <a:r>
                        <a:rPr lang="en-US" sz="1500" dirty="0">
                          <a:solidFill>
                            <a:srgbClr val="000000"/>
                          </a:solidFill>
                        </a:rPr>
                        <a:t>PowerShell 4.0</a:t>
                      </a:r>
                    </a:p>
                  </a:txBody>
                  <a:tcPr/>
                </a:tc>
                <a:tc>
                  <a:txBody>
                    <a:bodyPr/>
                    <a:lstStyle/>
                    <a:p>
                      <a:r>
                        <a:rPr lang="en-US" sz="1500" dirty="0">
                          <a:solidFill>
                            <a:srgbClr val="000000"/>
                          </a:solidFill>
                        </a:rPr>
                        <a:t>Windows 8.1 </a:t>
                      </a:r>
                    </a:p>
                    <a:p>
                      <a:r>
                        <a:rPr lang="en-US" sz="1500" dirty="0">
                          <a:solidFill>
                            <a:srgbClr val="000000"/>
                          </a:solidFill>
                        </a:rPr>
                        <a:t>Windows Server 2012 R2 </a:t>
                      </a:r>
                    </a:p>
                    <a:p>
                      <a:endParaRPr lang="en-US" sz="1500" dirty="0">
                        <a:solidFill>
                          <a:srgbClr val="000000"/>
                        </a:solidFill>
                      </a:endParaRPr>
                    </a:p>
                  </a:txBody>
                  <a:tcPr/>
                </a:tc>
                <a:tc>
                  <a:txBody>
                    <a:bodyPr/>
                    <a:lstStyle/>
                    <a:p>
                      <a:r>
                        <a:rPr lang="en-US" sz="1500" dirty="0">
                          <a:solidFill>
                            <a:srgbClr val="000000"/>
                          </a:solidFill>
                        </a:rPr>
                        <a:t>Windows 7 SP1 </a:t>
                      </a:r>
                    </a:p>
                    <a:p>
                      <a:r>
                        <a:rPr lang="en-US" sz="1500" dirty="0">
                          <a:solidFill>
                            <a:srgbClr val="000000"/>
                          </a:solidFill>
                        </a:rPr>
                        <a:t>Windows Server 2008 R2 SP1 </a:t>
                      </a:r>
                    </a:p>
                    <a:p>
                      <a:r>
                        <a:rPr lang="en-US" sz="1500" dirty="0">
                          <a:solidFill>
                            <a:srgbClr val="000000"/>
                          </a:solidFill>
                        </a:rPr>
                        <a:t>Windows Server 2012 </a:t>
                      </a:r>
                    </a:p>
                    <a:p>
                      <a:endParaRPr lang="en-US" sz="1500" dirty="0">
                        <a:solidFill>
                          <a:srgbClr val="000000"/>
                        </a:solidFill>
                      </a:endParaRPr>
                    </a:p>
                  </a:txBody>
                  <a:tcPr/>
                </a:tc>
                <a:extLst>
                  <a:ext uri="{0D108BD9-81ED-4DB2-BD59-A6C34878D82A}">
                    <a16:rowId xmlns:a16="http://schemas.microsoft.com/office/drawing/2014/main" val="3871267834"/>
                  </a:ext>
                </a:extLst>
              </a:tr>
              <a:tr h="370840">
                <a:tc>
                  <a:txBody>
                    <a:bodyPr/>
                    <a:lstStyle/>
                    <a:p>
                      <a:r>
                        <a:rPr lang="en-US" sz="1500" dirty="0">
                          <a:solidFill>
                            <a:srgbClr val="000000"/>
                          </a:solidFill>
                        </a:rPr>
                        <a:t>PowerShell 5.0</a:t>
                      </a:r>
                    </a:p>
                  </a:txBody>
                  <a:tcPr/>
                </a:tc>
                <a:tc>
                  <a:txBody>
                    <a:bodyPr/>
                    <a:lstStyle/>
                    <a:p>
                      <a:r>
                        <a:rPr lang="en-US" sz="1500" dirty="0">
                          <a:solidFill>
                            <a:srgbClr val="000000"/>
                          </a:solidFill>
                        </a:rPr>
                        <a:t>Windows 10 </a:t>
                      </a:r>
                    </a:p>
                    <a:p>
                      <a:r>
                        <a:rPr lang="en-US" sz="1500" dirty="0">
                          <a:solidFill>
                            <a:srgbClr val="000000"/>
                          </a:solidFill>
                        </a:rPr>
                        <a:t>Windows Server 2016</a:t>
                      </a:r>
                    </a:p>
                    <a:p>
                      <a:endParaRPr lang="en-US" sz="1500" dirty="0">
                        <a:solidFill>
                          <a:srgbClr val="000000"/>
                        </a:solidFill>
                      </a:endParaRPr>
                    </a:p>
                  </a:txBody>
                  <a:tcPr/>
                </a:tc>
                <a:tc>
                  <a:txBody>
                    <a:bodyPr/>
                    <a:lstStyle/>
                    <a:p>
                      <a:r>
                        <a:rPr lang="en-US" sz="1500" dirty="0">
                          <a:solidFill>
                            <a:srgbClr val="000000"/>
                          </a:solidFill>
                        </a:rPr>
                        <a:t>Windows 7 SP1 </a:t>
                      </a:r>
                    </a:p>
                    <a:p>
                      <a:r>
                        <a:rPr lang="en-US" sz="1500" dirty="0">
                          <a:solidFill>
                            <a:srgbClr val="000000"/>
                          </a:solidFill>
                        </a:rPr>
                        <a:t>Windows 8.1 </a:t>
                      </a:r>
                    </a:p>
                    <a:p>
                      <a:r>
                        <a:rPr lang="en-US" sz="1500" dirty="0">
                          <a:solidFill>
                            <a:srgbClr val="000000"/>
                          </a:solidFill>
                        </a:rPr>
                        <a:t>Windows Server 2008 R2 SP1 </a:t>
                      </a:r>
                    </a:p>
                    <a:p>
                      <a:r>
                        <a:rPr lang="en-US" sz="1500" dirty="0">
                          <a:solidFill>
                            <a:srgbClr val="000000"/>
                          </a:solidFill>
                        </a:rPr>
                        <a:t>Windows Server 2012 </a:t>
                      </a:r>
                    </a:p>
                    <a:p>
                      <a:r>
                        <a:rPr lang="en-US" sz="1500" dirty="0">
                          <a:solidFill>
                            <a:srgbClr val="000000"/>
                          </a:solidFill>
                        </a:rPr>
                        <a:t>Windows Server 2012 R2 </a:t>
                      </a:r>
                    </a:p>
                    <a:p>
                      <a:endParaRPr lang="en-US" sz="1500" dirty="0">
                        <a:solidFill>
                          <a:srgbClr val="000000"/>
                        </a:solidFill>
                      </a:endParaRPr>
                    </a:p>
                  </a:txBody>
                  <a:tcPr/>
                </a:tc>
                <a:extLst>
                  <a:ext uri="{0D108BD9-81ED-4DB2-BD59-A6C34878D82A}">
                    <a16:rowId xmlns:a16="http://schemas.microsoft.com/office/drawing/2014/main" val="4247134464"/>
                  </a:ext>
                </a:extLst>
              </a:tr>
            </a:tbl>
          </a:graphicData>
        </a:graphic>
      </p:graphicFrame>
    </p:spTree>
    <p:extLst>
      <p:ext uri="{BB962C8B-B14F-4D97-AF65-F5344CB8AC3E}">
        <p14:creationId xmlns:p14="http://schemas.microsoft.com/office/powerpoint/2010/main" val="413087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84213" y="685800"/>
            <a:ext cx="8534400" cy="1326121"/>
          </a:xfrm>
        </p:spPr>
        <p:txBody>
          <a:bodyPr>
            <a:normAutofit/>
          </a:bodyPr>
          <a:lstStyle/>
          <a:p>
            <a:r>
              <a:rPr lang="en-US" dirty="0">
                <a:solidFill>
                  <a:srgbClr val="000000"/>
                </a:solidFill>
              </a:rPr>
              <a:t>Commands follow Verb-Noun convention</a:t>
            </a:r>
          </a:p>
        </p:txBody>
      </p:sp>
      <p:pic>
        <p:nvPicPr>
          <p:cNvPr id="9" name="Picture 9" descr="1.jpg"/>
          <p:cNvPicPr>
            <a:picLocks noChangeAspect="1"/>
          </p:cNvPicPr>
          <p:nvPr/>
        </p:nvPicPr>
        <p:blipFill>
          <a:blip r:embed="rId2"/>
          <a:stretch>
            <a:fillRect/>
          </a:stretch>
        </p:blipFill>
        <p:spPr>
          <a:xfrm>
            <a:off x="684213" y="2014538"/>
            <a:ext cx="10219628" cy="3373299"/>
          </a:xfrm>
          <a:prstGeom prst="rect">
            <a:avLst/>
          </a:prstGeom>
        </p:spPr>
      </p:pic>
    </p:spTree>
    <p:extLst>
      <p:ext uri="{BB962C8B-B14F-4D97-AF65-F5344CB8AC3E}">
        <p14:creationId xmlns:p14="http://schemas.microsoft.com/office/powerpoint/2010/main" val="2330339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3" y="685800"/>
            <a:ext cx="8534400" cy="2062046"/>
          </a:xfrm>
        </p:spPr>
        <p:txBody>
          <a:bodyPr/>
          <a:lstStyle/>
          <a:p>
            <a:r>
              <a:rPr lang="en-US" dirty="0">
                <a:solidFill>
                  <a:srgbClr val="000000"/>
                </a:solidFill>
              </a:rPr>
              <a:t>Powershell.exe -encodedCommand &lt;base64&gt;</a:t>
            </a:r>
          </a:p>
        </p:txBody>
      </p:sp>
      <p:pic>
        <p:nvPicPr>
          <p:cNvPr id="4" name="Picture 4" descr="2.jpg"/>
          <p:cNvPicPr>
            <a:picLocks noChangeAspect="1"/>
          </p:cNvPicPr>
          <p:nvPr/>
        </p:nvPicPr>
        <p:blipFill>
          <a:blip r:embed="rId2"/>
          <a:stretch>
            <a:fillRect/>
          </a:stretch>
        </p:blipFill>
        <p:spPr>
          <a:xfrm>
            <a:off x="438222" y="2743200"/>
            <a:ext cx="11315766" cy="2421010"/>
          </a:xfrm>
          <a:prstGeom prst="rect">
            <a:avLst/>
          </a:prstGeom>
        </p:spPr>
      </p:pic>
    </p:spTree>
    <p:extLst>
      <p:ext uri="{BB962C8B-B14F-4D97-AF65-F5344CB8AC3E}">
        <p14:creationId xmlns:p14="http://schemas.microsoft.com/office/powerpoint/2010/main" val="360718194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TotalTime>
  <Words>299</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Segoe UI</vt:lpstr>
      <vt:lpstr>Wingdings 3</vt:lpstr>
      <vt:lpstr>Slice</vt:lpstr>
      <vt:lpstr>From Developer to Domain Admin</vt:lpstr>
      <vt:lpstr>PowerPoint Presentation</vt:lpstr>
      <vt:lpstr>Agenda</vt:lpstr>
      <vt:lpstr>PowerPoint Presentation</vt:lpstr>
      <vt:lpstr>What is Powershell ?</vt:lpstr>
      <vt:lpstr>Why Use it ?</vt:lpstr>
      <vt:lpstr>PowerPoint Presentation</vt:lpstr>
      <vt:lpstr>PowerPoint Presentation</vt:lpstr>
      <vt:lpstr>PowerPoint Presentation</vt:lpstr>
      <vt:lpstr>PowerPoint Presentation</vt:lpstr>
      <vt:lpstr>WMI (Windows Management Instrumentation)</vt:lpstr>
      <vt:lpstr>PowerPoint Presentation</vt:lpstr>
      <vt:lpstr>PowerPoint Presentation</vt:lpstr>
      <vt:lpstr>DEMO </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Developer to Domain Admin</dc:title>
  <dc:creator/>
  <cp:lastModifiedBy>Costin-Alin Neacsu</cp:lastModifiedBy>
  <cp:revision>7</cp:revision>
  <dcterms:created xsi:type="dcterms:W3CDTF">2012-07-27T01:16:44Z</dcterms:created>
  <dcterms:modified xsi:type="dcterms:W3CDTF">2017-05-23T12:48:05Z</dcterms:modified>
</cp:coreProperties>
</file>