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6" r:id="rId3"/>
    <p:sldId id="273" r:id="rId4"/>
  </p:sldIdLst>
  <p:sldSz cx="10801350" cy="6858000"/>
  <p:notesSz cx="6858000" cy="9144000"/>
  <p:defaultTextStyle>
    <a:defPPr>
      <a:defRPr lang="zh-CN"/>
    </a:defPPr>
    <a:lvl1pPr marL="0" algn="l" defTabSz="11301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5099" algn="l" defTabSz="11301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0198" algn="l" defTabSz="11301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5298" algn="l" defTabSz="11301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0397" algn="l" defTabSz="11301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25496" algn="l" defTabSz="11301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90595" algn="l" defTabSz="11301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55694" algn="l" defTabSz="11301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20794" algn="l" defTabSz="1130198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57" autoAdjust="0"/>
  </p:normalViewPr>
  <p:slideViewPr>
    <p:cSldViewPr>
      <p:cViewPr varScale="1">
        <p:scale>
          <a:sx n="110" d="100"/>
          <a:sy n="110" d="100"/>
        </p:scale>
        <p:origin x="-1008" y="-84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1DE14-1338-4C75-BC95-CE91BB7C554F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AE18D-EBBA-4F0C-84DF-E4C5F53F4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338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01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65099" algn="l" defTabSz="11301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30198" algn="l" defTabSz="11301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695298" algn="l" defTabSz="11301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60397" algn="l" defTabSz="11301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25496" algn="l" defTabSz="11301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90595" algn="l" defTabSz="11301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55694" algn="l" defTabSz="11301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20794" algn="l" defTabSz="1130198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0101" y="2130426"/>
            <a:ext cx="9181148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5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9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60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25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90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55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20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830979" y="274639"/>
            <a:ext cx="2430304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0067" y="274639"/>
            <a:ext cx="711088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2" y="4406901"/>
            <a:ext cx="9181148" cy="1362075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509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30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6952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6039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254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905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556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207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0068" y="1600201"/>
            <a:ext cx="4770596" cy="452596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90686" y="1600201"/>
            <a:ext cx="4770596" cy="452596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099" indent="0">
              <a:buNone/>
              <a:defRPr sz="2500" b="1"/>
            </a:lvl2pPr>
            <a:lvl3pPr marL="1130198" indent="0">
              <a:buNone/>
              <a:defRPr sz="2200" b="1"/>
            </a:lvl3pPr>
            <a:lvl4pPr marL="1695298" indent="0">
              <a:buNone/>
              <a:defRPr sz="2000" b="1"/>
            </a:lvl4pPr>
            <a:lvl5pPr marL="2260397" indent="0">
              <a:buNone/>
              <a:defRPr sz="2000" b="1"/>
            </a:lvl5pPr>
            <a:lvl6pPr marL="2825496" indent="0">
              <a:buNone/>
              <a:defRPr sz="2000" b="1"/>
            </a:lvl6pPr>
            <a:lvl7pPr marL="3390595" indent="0">
              <a:buNone/>
              <a:defRPr sz="2000" b="1"/>
            </a:lvl7pPr>
            <a:lvl8pPr marL="3955694" indent="0">
              <a:buNone/>
              <a:defRPr sz="2000" b="1"/>
            </a:lvl8pPr>
            <a:lvl9pPr marL="4520794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7" cy="63976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5099" indent="0">
              <a:buNone/>
              <a:defRPr sz="2500" b="1"/>
            </a:lvl2pPr>
            <a:lvl3pPr marL="1130198" indent="0">
              <a:buNone/>
              <a:defRPr sz="2200" b="1"/>
            </a:lvl3pPr>
            <a:lvl4pPr marL="1695298" indent="0">
              <a:buNone/>
              <a:defRPr sz="2000" b="1"/>
            </a:lvl4pPr>
            <a:lvl5pPr marL="2260397" indent="0">
              <a:buNone/>
              <a:defRPr sz="2000" b="1"/>
            </a:lvl5pPr>
            <a:lvl6pPr marL="2825496" indent="0">
              <a:buNone/>
              <a:defRPr sz="2000" b="1"/>
            </a:lvl6pPr>
            <a:lvl7pPr marL="3390595" indent="0">
              <a:buNone/>
              <a:defRPr sz="2000" b="1"/>
            </a:lvl7pPr>
            <a:lvl8pPr marL="3955694" indent="0">
              <a:buNone/>
              <a:defRPr sz="2000" b="1"/>
            </a:lvl8pPr>
            <a:lvl9pPr marL="4520794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7" cy="3951288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9" y="273049"/>
            <a:ext cx="3553570" cy="116205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8" y="273052"/>
            <a:ext cx="6038255" cy="5853113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9" y="1435102"/>
            <a:ext cx="3553570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65099" indent="0">
              <a:buNone/>
              <a:defRPr sz="1500"/>
            </a:lvl2pPr>
            <a:lvl3pPr marL="1130198" indent="0">
              <a:buNone/>
              <a:defRPr sz="1200"/>
            </a:lvl3pPr>
            <a:lvl4pPr marL="1695298" indent="0">
              <a:buNone/>
              <a:defRPr sz="1100"/>
            </a:lvl4pPr>
            <a:lvl5pPr marL="2260397" indent="0">
              <a:buNone/>
              <a:defRPr sz="1100"/>
            </a:lvl5pPr>
            <a:lvl6pPr marL="2825496" indent="0">
              <a:buNone/>
              <a:defRPr sz="1100"/>
            </a:lvl6pPr>
            <a:lvl7pPr marL="3390595" indent="0">
              <a:buNone/>
              <a:defRPr sz="1100"/>
            </a:lvl7pPr>
            <a:lvl8pPr marL="3955694" indent="0">
              <a:buNone/>
              <a:defRPr sz="1100"/>
            </a:lvl8pPr>
            <a:lvl9pPr marL="4520794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0" y="4800600"/>
            <a:ext cx="6480810" cy="566739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0" y="612775"/>
            <a:ext cx="6480810" cy="4114800"/>
          </a:xfrm>
        </p:spPr>
        <p:txBody>
          <a:bodyPr/>
          <a:lstStyle>
            <a:lvl1pPr marL="0" indent="0">
              <a:buNone/>
              <a:defRPr sz="4000"/>
            </a:lvl1pPr>
            <a:lvl2pPr marL="565099" indent="0">
              <a:buNone/>
              <a:defRPr sz="3500"/>
            </a:lvl2pPr>
            <a:lvl3pPr marL="1130198" indent="0">
              <a:buNone/>
              <a:defRPr sz="3000"/>
            </a:lvl3pPr>
            <a:lvl4pPr marL="1695298" indent="0">
              <a:buNone/>
              <a:defRPr sz="2500"/>
            </a:lvl4pPr>
            <a:lvl5pPr marL="2260397" indent="0">
              <a:buNone/>
              <a:defRPr sz="2500"/>
            </a:lvl5pPr>
            <a:lvl6pPr marL="2825496" indent="0">
              <a:buNone/>
              <a:defRPr sz="2500"/>
            </a:lvl6pPr>
            <a:lvl7pPr marL="3390595" indent="0">
              <a:buNone/>
              <a:defRPr sz="2500"/>
            </a:lvl7pPr>
            <a:lvl8pPr marL="3955694" indent="0">
              <a:buNone/>
              <a:defRPr sz="2500"/>
            </a:lvl8pPr>
            <a:lvl9pPr marL="4520794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0" y="5367338"/>
            <a:ext cx="6480810" cy="804863"/>
          </a:xfrm>
        </p:spPr>
        <p:txBody>
          <a:bodyPr/>
          <a:lstStyle>
            <a:lvl1pPr marL="0" indent="0">
              <a:buNone/>
              <a:defRPr sz="1700"/>
            </a:lvl1pPr>
            <a:lvl2pPr marL="565099" indent="0">
              <a:buNone/>
              <a:defRPr sz="1500"/>
            </a:lvl2pPr>
            <a:lvl3pPr marL="1130198" indent="0">
              <a:buNone/>
              <a:defRPr sz="1200"/>
            </a:lvl3pPr>
            <a:lvl4pPr marL="1695298" indent="0">
              <a:buNone/>
              <a:defRPr sz="1100"/>
            </a:lvl4pPr>
            <a:lvl5pPr marL="2260397" indent="0">
              <a:buNone/>
              <a:defRPr sz="1100"/>
            </a:lvl5pPr>
            <a:lvl6pPr marL="2825496" indent="0">
              <a:buNone/>
              <a:defRPr sz="1100"/>
            </a:lvl6pPr>
            <a:lvl7pPr marL="3390595" indent="0">
              <a:buNone/>
              <a:defRPr sz="1100"/>
            </a:lvl7pPr>
            <a:lvl8pPr marL="3955694" indent="0">
              <a:buNone/>
              <a:defRPr sz="1100"/>
            </a:lvl8pPr>
            <a:lvl9pPr marL="4520794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0068" y="274639"/>
            <a:ext cx="9721215" cy="1143000"/>
          </a:xfrm>
          <a:prstGeom prst="rect">
            <a:avLst/>
          </a:prstGeom>
        </p:spPr>
        <p:txBody>
          <a:bodyPr vert="horz" lIns="113020" tIns="56510" rIns="113020" bIns="5651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600201"/>
            <a:ext cx="9721215" cy="4525963"/>
          </a:xfrm>
          <a:prstGeom prst="rect">
            <a:avLst/>
          </a:prstGeom>
        </p:spPr>
        <p:txBody>
          <a:bodyPr vert="horz" lIns="113020" tIns="56510" rIns="113020" bIns="5651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068" y="6356351"/>
            <a:ext cx="2520315" cy="365125"/>
          </a:xfrm>
          <a:prstGeom prst="rect">
            <a:avLst/>
          </a:prstGeom>
        </p:spPr>
        <p:txBody>
          <a:bodyPr vert="horz" lIns="113020" tIns="56510" rIns="113020" bIns="5651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90461" y="6356351"/>
            <a:ext cx="3420428" cy="365125"/>
          </a:xfrm>
          <a:prstGeom prst="rect">
            <a:avLst/>
          </a:prstGeom>
        </p:spPr>
        <p:txBody>
          <a:bodyPr vert="horz" lIns="113020" tIns="56510" rIns="113020" bIns="5651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740968" y="6356351"/>
            <a:ext cx="2520315" cy="365125"/>
          </a:xfrm>
          <a:prstGeom prst="rect">
            <a:avLst/>
          </a:prstGeom>
        </p:spPr>
        <p:txBody>
          <a:bodyPr vert="horz" lIns="113020" tIns="56510" rIns="113020" bIns="5651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30198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3824" indent="-423824" algn="l" defTabSz="113019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18286" indent="-353187" algn="l" defTabSz="1130198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12748" indent="-282550" algn="l" defTabSz="1130198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77847" indent="-282550" algn="l" defTabSz="1130198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42946" indent="-282550" algn="l" defTabSz="1130198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08046" indent="-282550" algn="l" defTabSz="113019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73145" indent="-282550" algn="l" defTabSz="113019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38244" indent="-282550" algn="l" defTabSz="113019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03343" indent="-282550" algn="l" defTabSz="113019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01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5099" algn="l" defTabSz="11301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0198" algn="l" defTabSz="11301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95298" algn="l" defTabSz="11301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0397" algn="l" defTabSz="11301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25496" algn="l" defTabSz="11301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0595" algn="l" defTabSz="11301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55694" algn="l" defTabSz="11301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20794" algn="l" defTabSz="1130198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228" y="1628800"/>
            <a:ext cx="2073468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020" tIns="56510" rIns="113020" bIns="56510" rtlCol="0" anchor="t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网站商城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8412" y="2204864"/>
            <a:ext cx="1151927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首页</a:t>
            </a:r>
          </a:p>
        </p:txBody>
      </p:sp>
      <p:sp>
        <p:nvSpPr>
          <p:cNvPr id="6" name="矩形 5"/>
          <p:cNvSpPr/>
          <p:nvPr/>
        </p:nvSpPr>
        <p:spPr>
          <a:xfrm>
            <a:off x="878412" y="2840395"/>
            <a:ext cx="1151927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列表页</a:t>
            </a:r>
          </a:p>
        </p:txBody>
      </p:sp>
      <p:sp>
        <p:nvSpPr>
          <p:cNvPr id="7" name="矩形 6"/>
          <p:cNvSpPr/>
          <p:nvPr/>
        </p:nvSpPr>
        <p:spPr>
          <a:xfrm>
            <a:off x="878412" y="3475856"/>
            <a:ext cx="1151927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详情页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4948" y="1628800"/>
            <a:ext cx="197012" cy="452678"/>
          </a:xfrm>
          <a:prstGeom prst="rect">
            <a:avLst/>
          </a:prstGeom>
          <a:noFill/>
        </p:spPr>
        <p:txBody>
          <a:bodyPr wrap="square" lIns="113020" tIns="56510" rIns="113020" bIns="56510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019012" y="1628800"/>
            <a:ext cx="2073468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020" tIns="56510" rIns="113020" bIns="56510" rtlCol="0" anchor="t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在线预约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59250" y="2204864"/>
            <a:ext cx="1382312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选车服务</a:t>
            </a:r>
          </a:p>
        </p:txBody>
      </p:sp>
      <p:sp>
        <p:nvSpPr>
          <p:cNvPr id="12" name="矩形 11"/>
          <p:cNvSpPr/>
          <p:nvPr/>
        </p:nvSpPr>
        <p:spPr>
          <a:xfrm>
            <a:off x="3359250" y="2840395"/>
            <a:ext cx="1382312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预约服务</a:t>
            </a:r>
          </a:p>
        </p:txBody>
      </p:sp>
      <p:sp>
        <p:nvSpPr>
          <p:cNvPr id="13" name="矩形 12"/>
          <p:cNvSpPr/>
          <p:nvPr/>
        </p:nvSpPr>
        <p:spPr>
          <a:xfrm>
            <a:off x="3359250" y="3475856"/>
            <a:ext cx="1382312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咨询服务</a:t>
            </a:r>
          </a:p>
        </p:txBody>
      </p:sp>
      <p:sp>
        <p:nvSpPr>
          <p:cNvPr id="14" name="矩形 13"/>
          <p:cNvSpPr/>
          <p:nvPr/>
        </p:nvSpPr>
        <p:spPr>
          <a:xfrm>
            <a:off x="5570796" y="1628800"/>
            <a:ext cx="2073468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020" tIns="56510" rIns="113020" bIns="56510" rtlCol="0" anchor="t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在线支付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89673" y="2204864"/>
            <a:ext cx="1382312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下单服务</a:t>
            </a:r>
          </a:p>
        </p:txBody>
      </p:sp>
      <p:sp>
        <p:nvSpPr>
          <p:cNvPr id="16" name="矩形 15"/>
          <p:cNvSpPr/>
          <p:nvPr/>
        </p:nvSpPr>
        <p:spPr>
          <a:xfrm>
            <a:off x="5889673" y="2840395"/>
            <a:ext cx="1382312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拆单服务</a:t>
            </a:r>
          </a:p>
        </p:txBody>
      </p:sp>
      <p:sp>
        <p:nvSpPr>
          <p:cNvPr id="17" name="矩形 16"/>
          <p:cNvSpPr/>
          <p:nvPr/>
        </p:nvSpPr>
        <p:spPr>
          <a:xfrm>
            <a:off x="5889673" y="3475856"/>
            <a:ext cx="1382312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定金支付服务</a:t>
            </a:r>
          </a:p>
        </p:txBody>
      </p:sp>
      <p:sp>
        <p:nvSpPr>
          <p:cNvPr id="18" name="矩形 17"/>
          <p:cNvSpPr/>
          <p:nvPr/>
        </p:nvSpPr>
        <p:spPr>
          <a:xfrm>
            <a:off x="8122579" y="1628800"/>
            <a:ext cx="2073468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020" tIns="56510" rIns="113020" bIns="56510" rtlCol="0" anchor="t"/>
          <a:lstStyle/>
          <a:p>
            <a:pPr algn="ctr"/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</a:rPr>
              <a:t>订单履约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41456" y="2204864"/>
            <a:ext cx="1382312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体验服务</a:t>
            </a:r>
          </a:p>
        </p:txBody>
      </p:sp>
      <p:sp>
        <p:nvSpPr>
          <p:cNvPr id="20" name="矩形 19"/>
          <p:cNvSpPr/>
          <p:nvPr/>
        </p:nvSpPr>
        <p:spPr>
          <a:xfrm>
            <a:off x="8441456" y="2840395"/>
            <a:ext cx="1382312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尾款支付服务</a:t>
            </a:r>
          </a:p>
        </p:txBody>
      </p:sp>
      <p:sp>
        <p:nvSpPr>
          <p:cNvPr id="21" name="矩形 20"/>
          <p:cNvSpPr/>
          <p:nvPr/>
        </p:nvSpPr>
        <p:spPr>
          <a:xfrm>
            <a:off x="8441456" y="3475856"/>
            <a:ext cx="1382312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金融服务</a:t>
            </a:r>
          </a:p>
        </p:txBody>
      </p:sp>
      <p:sp>
        <p:nvSpPr>
          <p:cNvPr id="2" name="矩形 1"/>
          <p:cNvSpPr/>
          <p:nvPr/>
        </p:nvSpPr>
        <p:spPr>
          <a:xfrm>
            <a:off x="308198" y="1484784"/>
            <a:ext cx="10110986" cy="41044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endParaRPr lang="zh-CN" altLang="en-US"/>
          </a:p>
        </p:txBody>
      </p:sp>
      <p:sp>
        <p:nvSpPr>
          <p:cNvPr id="3" name="弧形 2"/>
          <p:cNvSpPr/>
          <p:nvPr/>
        </p:nvSpPr>
        <p:spPr>
          <a:xfrm rot="18459511">
            <a:off x="2279743" y="3005027"/>
            <a:ext cx="975176" cy="606392"/>
          </a:xfrm>
          <a:prstGeom prst="arc">
            <a:avLst>
              <a:gd name="adj1" fmla="val 17285114"/>
              <a:gd name="adj2" fmla="val 21078558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13020" tIns="56510" rIns="113020" bIns="56510" rtlCol="0" anchor="ctr"/>
          <a:lstStyle/>
          <a:p>
            <a:pPr algn="ctr"/>
            <a:endParaRPr lang="zh-CN" altLang="en-US"/>
          </a:p>
        </p:txBody>
      </p:sp>
      <p:sp>
        <p:nvSpPr>
          <p:cNvPr id="23" name="弧形 22"/>
          <p:cNvSpPr/>
          <p:nvPr/>
        </p:nvSpPr>
        <p:spPr>
          <a:xfrm rot="18459511">
            <a:off x="4831526" y="3015029"/>
            <a:ext cx="975176" cy="606392"/>
          </a:xfrm>
          <a:prstGeom prst="arc">
            <a:avLst>
              <a:gd name="adj1" fmla="val 17285114"/>
              <a:gd name="adj2" fmla="val 21078558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13020" tIns="56510" rIns="113020" bIns="56510"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18459511">
            <a:off x="7376312" y="3020555"/>
            <a:ext cx="975176" cy="606392"/>
          </a:xfrm>
          <a:prstGeom prst="arc">
            <a:avLst>
              <a:gd name="adj1" fmla="val 17285114"/>
              <a:gd name="adj2" fmla="val 21078558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13020" tIns="56510" rIns="113020" bIns="56510" rtlCol="0" anchor="ctr"/>
          <a:lstStyle/>
          <a:p>
            <a:pPr algn="ctr"/>
            <a:endParaRPr lang="zh-CN" altLang="en-US"/>
          </a:p>
        </p:txBody>
      </p:sp>
      <p:sp>
        <p:nvSpPr>
          <p:cNvPr id="25" name="标题 1"/>
          <p:cNvSpPr>
            <a:spLocks noGrp="1"/>
          </p:cNvSpPr>
          <p:nvPr>
            <p:ph type="ctrTitle"/>
          </p:nvPr>
        </p:nvSpPr>
        <p:spPr>
          <a:xfrm>
            <a:off x="722405" y="404666"/>
            <a:ext cx="9181148" cy="57849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交易业务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441456" y="4123928"/>
            <a:ext cx="1382312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保险服务</a:t>
            </a:r>
          </a:p>
        </p:txBody>
      </p:sp>
      <p:sp>
        <p:nvSpPr>
          <p:cNvPr id="27" name="矩形 26"/>
          <p:cNvSpPr/>
          <p:nvPr/>
        </p:nvSpPr>
        <p:spPr>
          <a:xfrm>
            <a:off x="8441456" y="4772000"/>
            <a:ext cx="1382312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评价服务</a:t>
            </a:r>
          </a:p>
        </p:txBody>
      </p:sp>
    </p:spTree>
    <p:extLst>
      <p:ext uri="{BB962C8B-B14F-4D97-AF65-F5344CB8AC3E}">
        <p14:creationId xmlns:p14="http://schemas.microsoft.com/office/powerpoint/2010/main" val="41194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904248" y="2636911"/>
            <a:ext cx="5358745" cy="30963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020" tIns="56510" rIns="113020" bIns="56510" spcCol="0"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28188" y="-397740"/>
            <a:ext cx="228312" cy="452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3020" tIns="56510" rIns="113020" bIns="5651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88118" y="3172779"/>
            <a:ext cx="1275892" cy="22322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3020" tIns="56510" rIns="113020" bIns="56510" spcCol="0" rtlCol="0" anchor="ctr"/>
          <a:lstStyle/>
          <a:p>
            <a:pPr algn="ctr"/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01" y="3740459"/>
            <a:ext cx="614872" cy="662342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458237" y="3308411"/>
            <a:ext cx="935654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020" tIns="56510" rIns="113020" bIns="56510" spcCol="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手机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1458237" y="4028491"/>
            <a:ext cx="935654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020" tIns="56510" rIns="113020" bIns="56510" spcCol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458237" y="4826290"/>
            <a:ext cx="935654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020" tIns="56510" rIns="113020" bIns="56510" spcCol="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平板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350258" y="3420615"/>
            <a:ext cx="2381665" cy="1592560"/>
          </a:xfrm>
          <a:prstGeom prst="roundRect">
            <a:avLst/>
          </a:prstGeom>
          <a:solidFill>
            <a:srgbClr val="0070C0"/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3020" tIns="56510" rIns="113020" bIns="56510" spcCol="0" rtlCol="0" anchor="ctr"/>
          <a:lstStyle/>
          <a:p>
            <a:pPr algn="ctr"/>
            <a:r>
              <a:rPr lang="zh-CN" altLang="en-US" dirty="0" smtClean="0"/>
              <a:t>能力中心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4671698" y="2804356"/>
            <a:ext cx="1719989" cy="4722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3020" tIns="56510" rIns="113020" bIns="56510" spcCol="0" rtlCol="0" anchor="ctr"/>
          <a:lstStyle/>
          <a:p>
            <a:pPr algn="ctr"/>
            <a:r>
              <a:rPr lang="zh-CN" altLang="en-US" dirty="0" smtClean="0"/>
              <a:t>买家系统</a:t>
            </a:r>
            <a:endParaRPr lang="zh-CN" altLang="en-US" dirty="0"/>
          </a:p>
        </p:txBody>
      </p:sp>
      <p:sp>
        <p:nvSpPr>
          <p:cNvPr id="49" name="圆角矩形 48"/>
          <p:cNvSpPr/>
          <p:nvPr/>
        </p:nvSpPr>
        <p:spPr>
          <a:xfrm>
            <a:off x="7095893" y="3484239"/>
            <a:ext cx="656745" cy="15289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3020" tIns="56510" rIns="113020" bIns="56510" spcCol="0" rtlCol="0" anchor="ctr"/>
          <a:lstStyle/>
          <a:p>
            <a:pPr algn="ctr"/>
            <a:r>
              <a:rPr lang="zh-CN" altLang="en-US" dirty="0" smtClean="0"/>
              <a:t>经销商系统</a:t>
            </a:r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3074367" y="6197116"/>
            <a:ext cx="1531070" cy="4722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3020" tIns="56510" rIns="113020" bIns="56510" spcCol="0" rtlCol="0" anchor="ctr"/>
          <a:lstStyle/>
          <a:p>
            <a:pPr algn="ctr"/>
            <a:r>
              <a:rPr lang="zh-CN" altLang="en-US" dirty="0" smtClean="0"/>
              <a:t>生产系统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4860615" y="6197116"/>
            <a:ext cx="1446011" cy="4722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3020" tIns="56510" rIns="113020" bIns="56510" spcCol="0" rtlCol="0" anchor="ctr"/>
          <a:lstStyle/>
          <a:p>
            <a:pPr algn="ctr"/>
            <a:r>
              <a:rPr lang="zh-CN" altLang="en-US" dirty="0" smtClean="0"/>
              <a:t>仓管系统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6391685" y="6197116"/>
            <a:ext cx="1446011" cy="4722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3020" tIns="56510" rIns="113020" bIns="56510" spcCol="0" rtlCol="0" anchor="ctr"/>
          <a:lstStyle/>
          <a:p>
            <a:pPr algn="ctr"/>
            <a:r>
              <a:rPr lang="zh-CN" altLang="en-US" dirty="0"/>
              <a:t>物流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cxnSp>
        <p:nvCxnSpPr>
          <p:cNvPr id="54" name="直接箭头连接符 62"/>
          <p:cNvCxnSpPr>
            <a:stCxn id="51" idx="0"/>
            <a:endCxn id="47" idx="2"/>
          </p:cNvCxnSpPr>
          <p:nvPr/>
        </p:nvCxnSpPr>
        <p:spPr>
          <a:xfrm flipH="1" flipV="1">
            <a:off x="5541091" y="5013176"/>
            <a:ext cx="42530" cy="118394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6" name="圆角矩形 55"/>
          <p:cNvSpPr/>
          <p:nvPr/>
        </p:nvSpPr>
        <p:spPr>
          <a:xfrm>
            <a:off x="3329547" y="3420615"/>
            <a:ext cx="656745" cy="15289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3020" tIns="56510" rIns="113020" bIns="56510" spcCol="0" rtlCol="0" anchor="ctr"/>
          <a:lstStyle/>
          <a:p>
            <a:pPr algn="ctr"/>
            <a:r>
              <a:rPr lang="zh-CN" altLang="en-US" dirty="0" smtClean="0"/>
              <a:t>运营系统</a:t>
            </a:r>
            <a:endParaRPr lang="zh-CN" altLang="en-US" dirty="0"/>
          </a:p>
        </p:txBody>
      </p:sp>
      <p:cxnSp>
        <p:nvCxnSpPr>
          <p:cNvPr id="58" name="直接箭头连接符 62"/>
          <p:cNvCxnSpPr>
            <a:stCxn id="50" idx="0"/>
            <a:endCxn id="47" idx="2"/>
          </p:cNvCxnSpPr>
          <p:nvPr/>
        </p:nvCxnSpPr>
        <p:spPr>
          <a:xfrm flipV="1">
            <a:off x="3839902" y="5013176"/>
            <a:ext cx="1701189" cy="118394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1" name="直接箭头连接符 62"/>
          <p:cNvCxnSpPr>
            <a:stCxn id="52" idx="0"/>
          </p:cNvCxnSpPr>
          <p:nvPr/>
        </p:nvCxnSpPr>
        <p:spPr>
          <a:xfrm flipH="1" flipV="1">
            <a:off x="5531690" y="5013176"/>
            <a:ext cx="1583000" cy="118394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headEnd type="triangl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55" name="TextBox 54"/>
          <p:cNvSpPr txBox="1"/>
          <p:nvPr/>
        </p:nvSpPr>
        <p:spPr>
          <a:xfrm>
            <a:off x="12226" y="4531639"/>
            <a:ext cx="1531070" cy="452678"/>
          </a:xfrm>
          <a:prstGeom prst="rect">
            <a:avLst/>
          </a:prstGeom>
          <a:noFill/>
        </p:spPr>
        <p:txBody>
          <a:bodyPr wrap="square" lIns="113020" tIns="56510" rIns="113020" bIns="56510" rtlCol="0">
            <a:spAutoFit/>
          </a:bodyPr>
          <a:lstStyle/>
          <a:p>
            <a:r>
              <a:rPr lang="zh-CN" altLang="en-US" dirty="0" smtClean="0"/>
              <a:t>车厂运营</a:t>
            </a:r>
            <a:endParaRPr lang="zh-CN" altLang="en-US" dirty="0"/>
          </a:p>
        </p:txBody>
      </p:sp>
      <p:sp>
        <p:nvSpPr>
          <p:cNvPr id="65" name="圆角矩形 64"/>
          <p:cNvSpPr/>
          <p:nvPr/>
        </p:nvSpPr>
        <p:spPr>
          <a:xfrm>
            <a:off x="8662187" y="3276599"/>
            <a:ext cx="1275892" cy="22322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3020" tIns="56510" rIns="113020" bIns="5651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圆角矩形 66"/>
          <p:cNvSpPr/>
          <p:nvPr/>
        </p:nvSpPr>
        <p:spPr>
          <a:xfrm>
            <a:off x="8832306" y="3412231"/>
            <a:ext cx="935654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020" tIns="56510" rIns="113020" bIns="56510" spcCol="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手机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8832306" y="4132311"/>
            <a:ext cx="935654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020" tIns="56510" rIns="113020" bIns="56510" spcCol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8832306" y="4930110"/>
            <a:ext cx="935654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020" tIns="56510" rIns="113020" bIns="56510" spcCol="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平板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278317" y="4635459"/>
            <a:ext cx="1531070" cy="452678"/>
          </a:xfrm>
          <a:prstGeom prst="rect">
            <a:avLst/>
          </a:prstGeom>
          <a:noFill/>
        </p:spPr>
        <p:txBody>
          <a:bodyPr wrap="square" lIns="113020" tIns="56510" rIns="113020" bIns="56510" rtlCol="0">
            <a:spAutoFit/>
          </a:bodyPr>
          <a:lstStyle/>
          <a:p>
            <a:r>
              <a:rPr lang="zh-CN" altLang="en-US" dirty="0" smtClean="0"/>
              <a:t>经销商</a:t>
            </a:r>
            <a:endParaRPr lang="zh-CN" altLang="en-US" dirty="0"/>
          </a:p>
        </p:txBody>
      </p:sp>
      <p:sp>
        <p:nvSpPr>
          <p:cNvPr id="71" name="圆角矩形 70"/>
          <p:cNvSpPr/>
          <p:nvPr/>
        </p:nvSpPr>
        <p:spPr>
          <a:xfrm>
            <a:off x="2805762" y="1313385"/>
            <a:ext cx="5358745" cy="82180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13020" tIns="56510" rIns="113020" bIns="56510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3273589" y="1556451"/>
            <a:ext cx="935654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020" tIns="56510" rIns="113020" bIns="56510" spcCol="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手机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804659" y="1556451"/>
            <a:ext cx="935654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020" tIns="56510" rIns="113020" bIns="56510" spcCol="0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339887" y="1556451"/>
            <a:ext cx="935654" cy="4320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020" tIns="56510" rIns="113020" bIns="56510" spcCol="0"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平板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77070" y="872044"/>
            <a:ext cx="1531070" cy="452678"/>
          </a:xfrm>
          <a:prstGeom prst="rect">
            <a:avLst/>
          </a:prstGeom>
          <a:noFill/>
        </p:spPr>
        <p:txBody>
          <a:bodyPr wrap="square" lIns="113020" tIns="56510" rIns="113020" bIns="56510" rtlCol="0">
            <a:spAutoFit/>
          </a:bodyPr>
          <a:lstStyle/>
          <a:p>
            <a:r>
              <a:rPr lang="zh-CN" altLang="en-US" dirty="0" smtClean="0"/>
              <a:t>最终买家</a:t>
            </a:r>
            <a:endParaRPr lang="zh-CN" altLang="en-US" dirty="0"/>
          </a:p>
        </p:txBody>
      </p:sp>
      <p:cxnSp>
        <p:nvCxnSpPr>
          <p:cNvPr id="79" name="直接箭头连接符 62"/>
          <p:cNvCxnSpPr>
            <a:stCxn id="7" idx="3"/>
          </p:cNvCxnSpPr>
          <p:nvPr/>
        </p:nvCxnSpPr>
        <p:spPr>
          <a:xfrm>
            <a:off x="2564010" y="4288903"/>
            <a:ext cx="808065" cy="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81" name="直接箭头连接符 62"/>
          <p:cNvCxnSpPr>
            <a:stCxn id="71" idx="2"/>
            <a:endCxn id="48" idx="0"/>
          </p:cNvCxnSpPr>
          <p:nvPr/>
        </p:nvCxnSpPr>
        <p:spPr>
          <a:xfrm>
            <a:off x="5485135" y="2135189"/>
            <a:ext cx="46558" cy="669167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86" name="直接箭头连接符 62"/>
          <p:cNvCxnSpPr>
            <a:endCxn id="49" idx="3"/>
          </p:cNvCxnSpPr>
          <p:nvPr/>
        </p:nvCxnSpPr>
        <p:spPr>
          <a:xfrm flipH="1" flipV="1">
            <a:off x="7752638" y="4248707"/>
            <a:ext cx="909549" cy="2085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91" name="TextBox 90"/>
          <p:cNvSpPr txBox="1"/>
          <p:nvPr/>
        </p:nvSpPr>
        <p:spPr>
          <a:xfrm>
            <a:off x="2520356" y="-1587753"/>
            <a:ext cx="5112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/>
              <a:t>系统上下文</a:t>
            </a:r>
            <a:endParaRPr lang="zh-CN" altLang="en-US" sz="7200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837" y="262237"/>
            <a:ext cx="614872" cy="662342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914" y="3902017"/>
            <a:ext cx="614872" cy="66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7719" y="1340768"/>
            <a:ext cx="9433048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SLB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7719" y="1916832"/>
            <a:ext cx="9433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HSF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19" y="1556792"/>
            <a:ext cx="4248472" cy="257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应用系统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16271" y="1556792"/>
            <a:ext cx="4464924" cy="2572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CSB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7719" y="2213248"/>
            <a:ext cx="9433048" cy="2151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能力中心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05118" y="2757446"/>
            <a:ext cx="1297002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</a:rPr>
              <a:t>用户管理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97752" y="2757446"/>
            <a:ext cx="1297002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</a:rPr>
              <a:t>机构管理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183020" y="2757446"/>
            <a:ext cx="1297002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</a:rPr>
              <a:t>车辆管理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75653" y="2757446"/>
            <a:ext cx="1297002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</a:rPr>
              <a:t>商品管理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13559" y="3573016"/>
            <a:ext cx="1297002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</a:rPr>
              <a:t>订单管理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94607" y="3573016"/>
            <a:ext cx="1297002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</a:rPr>
              <a:t>营销</a:t>
            </a:r>
            <a:r>
              <a:rPr lang="zh-CN" altLang="en-US" sz="1500" dirty="0" smtClean="0">
                <a:solidFill>
                  <a:schemeClr val="tx1"/>
                </a:solidFill>
              </a:rPr>
              <a:t>管理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185131" y="3573016"/>
            <a:ext cx="1297002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</a:rPr>
              <a:t>库存管理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775653" y="3573016"/>
            <a:ext cx="1297002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</a:rPr>
              <a:t>售后管理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90386" y="2757446"/>
            <a:ext cx="1297002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</a:rPr>
              <a:t>店铺管理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04083" y="3573016"/>
            <a:ext cx="1297002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</a:rPr>
              <a:t>支付管理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7719" y="4504894"/>
            <a:ext cx="9433048" cy="1228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600" dirty="0" smtClean="0">
                <a:solidFill>
                  <a:schemeClr val="tx1"/>
                </a:solidFill>
              </a:rPr>
              <a:t>基础中间件服务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91735" y="4988024"/>
            <a:ext cx="1297002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分布式应用服务（</a:t>
            </a:r>
            <a:r>
              <a:rPr lang="en-US" altLang="zh-CN" sz="1050" dirty="0">
                <a:solidFill>
                  <a:schemeClr val="tx1"/>
                </a:solidFill>
              </a:rPr>
              <a:t>EDAS</a:t>
            </a:r>
            <a:r>
              <a:rPr lang="zh-CN" altLang="en-US" sz="105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4" name="矩形 43"/>
          <p:cNvSpPr/>
          <p:nvPr/>
        </p:nvSpPr>
        <p:spPr>
          <a:xfrm>
            <a:off x="2375053" y="4988024"/>
            <a:ext cx="1297002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分布式关系数据库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（</a:t>
            </a:r>
            <a:r>
              <a:rPr lang="en-US" altLang="zh-CN" sz="1050" dirty="0">
                <a:solidFill>
                  <a:schemeClr val="tx1"/>
                </a:solidFill>
              </a:rPr>
              <a:t>DRDS</a:t>
            </a:r>
            <a:r>
              <a:rPr lang="zh-CN" altLang="en-US" sz="105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5" name="矩形 44"/>
          <p:cNvSpPr/>
          <p:nvPr/>
        </p:nvSpPr>
        <p:spPr>
          <a:xfrm>
            <a:off x="3959229" y="4988024"/>
            <a:ext cx="1297002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消息队列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（</a:t>
            </a:r>
            <a:r>
              <a:rPr lang="en-US" altLang="zh-CN" sz="1050" dirty="0">
                <a:solidFill>
                  <a:schemeClr val="tx1"/>
                </a:solidFill>
              </a:rPr>
              <a:t>MQ</a:t>
            </a:r>
            <a:r>
              <a:rPr lang="zh-CN" altLang="en-US" sz="105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6" name="矩形 45"/>
          <p:cNvSpPr/>
          <p:nvPr/>
        </p:nvSpPr>
        <p:spPr>
          <a:xfrm>
            <a:off x="5543405" y="4988024"/>
            <a:ext cx="1297002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050" dirty="0" smtClean="0">
                <a:solidFill>
                  <a:schemeClr val="tx1"/>
                </a:solidFill>
              </a:rPr>
              <a:t>分布式缓存</a:t>
            </a:r>
            <a:endParaRPr lang="zh-CN" altLang="en-US" sz="1050" dirty="0">
              <a:solidFill>
                <a:schemeClr val="tx1"/>
              </a:solidFill>
            </a:endParaRP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（</a:t>
            </a:r>
            <a:r>
              <a:rPr lang="en-US" altLang="zh-CN" sz="1050" dirty="0">
                <a:solidFill>
                  <a:schemeClr val="tx1"/>
                </a:solidFill>
              </a:rPr>
              <a:t>OCS</a:t>
            </a:r>
            <a:r>
              <a:rPr lang="zh-CN" altLang="en-US" sz="105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8" name="矩形 47"/>
          <p:cNvSpPr/>
          <p:nvPr/>
        </p:nvSpPr>
        <p:spPr>
          <a:xfrm>
            <a:off x="7055573" y="4988024"/>
            <a:ext cx="1297002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邮件推送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（</a:t>
            </a:r>
            <a:r>
              <a:rPr lang="en-US" altLang="zh-CN" sz="1050" dirty="0">
                <a:solidFill>
                  <a:schemeClr val="tx1"/>
                </a:solidFill>
              </a:rPr>
              <a:t>Direct Mail</a:t>
            </a:r>
            <a:r>
              <a:rPr lang="zh-CN" altLang="en-US" sz="105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9" name="矩形 48"/>
          <p:cNvSpPr/>
          <p:nvPr/>
        </p:nvSpPr>
        <p:spPr>
          <a:xfrm>
            <a:off x="8639749" y="4988024"/>
            <a:ext cx="1297002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短信服务</a:t>
            </a:r>
          </a:p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（阿里大鱼）</a:t>
            </a:r>
          </a:p>
        </p:txBody>
      </p:sp>
      <p:sp>
        <p:nvSpPr>
          <p:cNvPr id="50" name="矩形 49"/>
          <p:cNvSpPr/>
          <p:nvPr/>
        </p:nvSpPr>
        <p:spPr>
          <a:xfrm>
            <a:off x="647719" y="908720"/>
            <a:ext cx="9433048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外部系统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375053" y="968152"/>
            <a:ext cx="1297002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生产系统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63285" y="980728"/>
            <a:ext cx="1297002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第三方支付系统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96391" y="980728"/>
            <a:ext cx="1297002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13020" tIns="56510" rIns="113020" bIns="56510"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4S</a:t>
            </a:r>
            <a:r>
              <a:rPr lang="zh-CN" altLang="en-US" sz="1000" dirty="0" smtClean="0">
                <a:solidFill>
                  <a:schemeClr val="tx1"/>
                </a:solidFill>
              </a:rPr>
              <a:t>店系统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3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153</Words>
  <Application>Microsoft Office PowerPoint</Application>
  <PresentationFormat>自定义</PresentationFormat>
  <Paragraphs>70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交易业务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lfy0225</dc:creator>
  <cp:lastModifiedBy>lfy0225</cp:lastModifiedBy>
  <cp:revision>155</cp:revision>
  <dcterms:created xsi:type="dcterms:W3CDTF">2016-05-07T12:44:17Z</dcterms:created>
  <dcterms:modified xsi:type="dcterms:W3CDTF">2016-05-12T00:58:38Z</dcterms:modified>
</cp:coreProperties>
</file>