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8" r:id="rId2"/>
    <p:sldId id="259" r:id="rId3"/>
    <p:sldId id="260" r:id="rId4"/>
    <p:sldId id="265" r:id="rId5"/>
    <p:sldId id="263" r:id="rId6"/>
    <p:sldId id="264" r:id="rId7"/>
    <p:sldId id="262" r:id="rId8"/>
    <p:sldId id="261" r:id="rId9"/>
    <p:sldId id="269" r:id="rId10"/>
    <p:sldId id="266" r:id="rId11"/>
    <p:sldId id="268" r:id="rId12"/>
    <p:sldId id="267" r:id="rId13"/>
    <p:sldId id="270" r:id="rId14"/>
    <p:sldId id="271"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406"/>
    <a:srgbClr val="F3F3F3"/>
    <a:srgbClr val="8D189A"/>
    <a:srgbClr val="E03C8A"/>
    <a:srgbClr val="FB7405"/>
    <a:srgbClr val="FE9202"/>
    <a:srgbClr val="C77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94" autoAdjust="0"/>
  </p:normalViewPr>
  <p:slideViewPr>
    <p:cSldViewPr snapToGrid="0">
      <p:cViewPr varScale="1">
        <p:scale>
          <a:sx n="104" d="100"/>
          <a:sy n="104"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62038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174610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43379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16645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231000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210856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5991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121605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344228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270186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B7C6BA7-09D5-44DE-A20E-7D5413EF78BA}" type="datetimeFigureOut">
              <a:rPr lang="zh-TW" altLang="en-US" smtClean="0"/>
              <a:t>2017/5/21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307089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C6BA7-09D5-44DE-A20E-7D5413EF78BA}" type="datetimeFigureOut">
              <a:rPr lang="zh-TW" altLang="en-US" smtClean="0"/>
              <a:t>2017/5/21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4C2A0-CEFF-4254-9D49-D3B44254CFD6}" type="slidenum">
              <a:rPr lang="zh-TW" altLang="en-US" smtClean="0"/>
              <a:t>‹#›</a:t>
            </a:fld>
            <a:endParaRPr lang="zh-TW" altLang="en-US"/>
          </a:p>
        </p:txBody>
      </p:sp>
    </p:spTree>
    <p:extLst>
      <p:ext uri="{BB962C8B-B14F-4D97-AF65-F5344CB8AC3E}">
        <p14:creationId xmlns:p14="http://schemas.microsoft.com/office/powerpoint/2010/main" val="300343915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1925510" y="2447990"/>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smtClean="0">
                  <a:solidFill>
                    <a:srgbClr val="8D189A"/>
                  </a:solidFill>
                </a:rPr>
                <a:t>1</a:t>
              </a:r>
              <a:endParaRPr lang="zh-TW" altLang="en-US" sz="4400" dirty="0">
                <a:solidFill>
                  <a:srgbClr val="8D189A"/>
                </a:solidFill>
              </a:endParaRPr>
            </a:p>
          </p:txBody>
        </p:sp>
      </p:grpSp>
      <p:sp>
        <p:nvSpPr>
          <p:cNvPr id="20" name="文字方塊 19"/>
          <p:cNvSpPr txBox="1"/>
          <p:nvPr/>
        </p:nvSpPr>
        <p:spPr>
          <a:xfrm>
            <a:off x="2834984" y="2608498"/>
            <a:ext cx="3416320"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彈性與使用效率</a:t>
            </a:r>
            <a:endParaRPr lang="zh-TW" altLang="en-US" sz="3600" dirty="0">
              <a:solidFill>
                <a:srgbClr val="E03C8A"/>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4098222" y="3228945"/>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Flexibility and efficiency of use</a:t>
            </a:r>
          </a:p>
        </p:txBody>
      </p:sp>
    </p:spTree>
    <p:extLst>
      <p:ext uri="{BB962C8B-B14F-4D97-AF65-F5344CB8AC3E}">
        <p14:creationId xmlns:p14="http://schemas.microsoft.com/office/powerpoint/2010/main" val="3394136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732" y="1011902"/>
            <a:ext cx="5110255" cy="5007776"/>
          </a:xfrm>
          <a:prstGeom prst="rect">
            <a:avLst/>
          </a:prstGeom>
        </p:spPr>
      </p:pic>
      <p:cxnSp>
        <p:nvCxnSpPr>
          <p:cNvPr id="7" name="直線單箭頭接點 6"/>
          <p:cNvCxnSpPr/>
          <p:nvPr/>
        </p:nvCxnSpPr>
        <p:spPr>
          <a:xfrm flipV="1">
            <a:off x="4627336" y="2233749"/>
            <a:ext cx="2322104" cy="1462480"/>
          </a:xfrm>
          <a:prstGeom prst="straightConnector1">
            <a:avLst/>
          </a:prstGeom>
          <a:ln w="12700">
            <a:solidFill>
              <a:srgbClr val="FE9202"/>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7138994" y="1147585"/>
            <a:ext cx="3553427" cy="2092881"/>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zh-TW" dirty="0">
                <a:solidFill>
                  <a:srgbClr val="FE9406"/>
                </a:solidFill>
                <a:latin typeface="微軟正黑體" panose="020B0604030504040204" pitchFamily="34" charset="-120"/>
                <a:ea typeface="微軟正黑體" panose="020B0604030504040204" pitchFamily="34" charset="-120"/>
              </a:rPr>
              <a:t>滑鼠滑入時應讓使用者能明確的知道「這是按鈕」，在第一個頁面玻璃門中間有兩個紫色陶板屋的按鈕，但滑鼠滑過並沒有產生任何變化，這使使用者不易分辨這是個</a:t>
            </a:r>
            <a:r>
              <a:rPr lang="zh-TW" altLang="zh-TW" dirty="0" smtClean="0">
                <a:solidFill>
                  <a:srgbClr val="FE9406"/>
                </a:solidFill>
                <a:latin typeface="微軟正黑體" panose="020B0604030504040204" pitchFamily="34" charset="-120"/>
                <a:ea typeface="微軟正黑體" panose="020B0604030504040204" pitchFamily="34" charset="-120"/>
              </a:rPr>
              <a:t>按鈕</a:t>
            </a:r>
            <a:r>
              <a:rPr lang="zh-TW" altLang="en-US" dirty="0">
                <a:solidFill>
                  <a:srgbClr val="FE9406"/>
                </a:solidFill>
                <a:latin typeface="微軟正黑體" panose="020B0604030504040204" pitchFamily="34" charset="-120"/>
                <a:ea typeface="微軟正黑體" panose="020B0604030504040204" pitchFamily="34" charset="-120"/>
              </a:rPr>
              <a:t>。</a:t>
            </a:r>
            <a:endParaRPr lang="en-US" altLang="zh-TW" dirty="0" smtClean="0">
              <a:solidFill>
                <a:srgbClr val="FE9406"/>
              </a:solidFill>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7138994" y="4034478"/>
            <a:ext cx="3391087" cy="1538883"/>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zh-TW" dirty="0">
                <a:solidFill>
                  <a:srgbClr val="FE9406"/>
                </a:solidFill>
                <a:latin typeface="微軟正黑體" panose="020B0604030504040204" pitchFamily="34" charset="-120"/>
                <a:ea typeface="微軟正黑體" panose="020B0604030504040204" pitchFamily="34" charset="-120"/>
              </a:rPr>
              <a:t>應該讓這個按鈕在滑鼠滑過時產生放大或者是在按鈕上出現不同的游標，讓使用者能夠清楚且快速地知道這是個</a:t>
            </a:r>
            <a:r>
              <a:rPr lang="zh-TW" altLang="zh-TW" dirty="0" smtClean="0">
                <a:solidFill>
                  <a:srgbClr val="FE9406"/>
                </a:solidFill>
                <a:latin typeface="微軟正黑體" panose="020B0604030504040204" pitchFamily="34" charset="-120"/>
                <a:ea typeface="微軟正黑體" panose="020B0604030504040204" pitchFamily="34" charset="-120"/>
              </a:rPr>
              <a:t>按鈕</a:t>
            </a:r>
            <a:r>
              <a:rPr lang="zh-TW" altLang="en-US" dirty="0" smtClean="0">
                <a:solidFill>
                  <a:srgbClr val="FE9406"/>
                </a:solidFill>
                <a:latin typeface="微軟正黑體" panose="020B0604030504040204" pitchFamily="34" charset="-120"/>
                <a:ea typeface="微軟正黑體" panose="020B0604030504040204" pitchFamily="34" charset="-120"/>
              </a:rPr>
              <a:t>。</a:t>
            </a:r>
            <a:endParaRPr lang="en-US" altLang="zh-TW" sz="2000" dirty="0" smtClean="0">
              <a:solidFill>
                <a:srgbClr val="FE940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6193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1925510" y="2447990"/>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smtClean="0">
                  <a:solidFill>
                    <a:srgbClr val="8D189A"/>
                  </a:solidFill>
                </a:rPr>
                <a:t>5</a:t>
              </a:r>
              <a:endParaRPr lang="zh-TW" altLang="en-US" sz="4400" dirty="0">
                <a:solidFill>
                  <a:srgbClr val="8D189A"/>
                </a:solidFill>
              </a:endParaRPr>
            </a:p>
          </p:txBody>
        </p:sp>
      </p:grpSp>
      <p:sp>
        <p:nvSpPr>
          <p:cNvPr id="20" name="文字方塊 19"/>
          <p:cNvSpPr txBox="1"/>
          <p:nvPr/>
        </p:nvSpPr>
        <p:spPr>
          <a:xfrm>
            <a:off x="2834984" y="2608498"/>
            <a:ext cx="2954655"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一致性和標準</a:t>
            </a:r>
            <a:endParaRPr lang="zh-TW" altLang="en-US" sz="3600" dirty="0">
              <a:solidFill>
                <a:srgbClr val="E03C8A"/>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4291858" y="3218115"/>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Consistency and standards</a:t>
            </a:r>
            <a:endParaRPr lang="en-US" altLang="zh-TW" sz="2000" dirty="0" smtClean="0">
              <a:solidFill>
                <a:srgbClr val="E03C8A"/>
              </a:solidFill>
              <a:latin typeface="+mj-lt"/>
              <a:ea typeface="微軟正黑體" panose="020B0604030504040204" pitchFamily="34" charset="-120"/>
            </a:endParaRPr>
          </a:p>
        </p:txBody>
      </p:sp>
    </p:spTree>
    <p:extLst>
      <p:ext uri="{BB962C8B-B14F-4D97-AF65-F5344CB8AC3E}">
        <p14:creationId xmlns:p14="http://schemas.microsoft.com/office/powerpoint/2010/main" val="3275918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13" y="1201785"/>
            <a:ext cx="6221341" cy="4454432"/>
          </a:xfrm>
          <a:prstGeom prst="rect">
            <a:avLst/>
          </a:prstGeom>
        </p:spPr>
      </p:pic>
      <p:cxnSp>
        <p:nvCxnSpPr>
          <p:cNvPr id="5" name="直線單箭頭接點 4"/>
          <p:cNvCxnSpPr/>
          <p:nvPr/>
        </p:nvCxnSpPr>
        <p:spPr>
          <a:xfrm flipV="1">
            <a:off x="5734594" y="2155372"/>
            <a:ext cx="2103120" cy="1071154"/>
          </a:xfrm>
          <a:prstGeom prst="straightConnector1">
            <a:avLst/>
          </a:prstGeom>
          <a:ln w="12700">
            <a:solidFill>
              <a:srgbClr val="FE9202"/>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8027268" y="782123"/>
            <a:ext cx="3553427" cy="2646878"/>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zh-TW" dirty="0">
                <a:solidFill>
                  <a:srgbClr val="FE9406"/>
                </a:solidFill>
                <a:latin typeface="微軟正黑體" panose="020B0604030504040204" pitchFamily="34" charset="-120"/>
                <a:ea typeface="微軟正黑體" panose="020B0604030504040204" pitchFamily="34" charset="-120"/>
              </a:rPr>
              <a:t>按鈕應和網頁維持統一的風格，不要使用網站以外的其他顏色使按鈕顯得突兀，在第二個頁面分別有</a:t>
            </a:r>
            <a:r>
              <a:rPr lang="en-US" altLang="zh-TW" dirty="0" err="1">
                <a:solidFill>
                  <a:srgbClr val="FE9406"/>
                </a:solidFill>
                <a:latin typeface="微軟正黑體" panose="020B0604030504040204" pitchFamily="34" charset="-120"/>
                <a:ea typeface="微軟正黑體" panose="020B0604030504040204" pitchFamily="34" charset="-120"/>
              </a:rPr>
              <a:t>Hito</a:t>
            </a:r>
            <a:r>
              <a:rPr lang="zh-TW" altLang="zh-TW" dirty="0">
                <a:solidFill>
                  <a:srgbClr val="FE9406"/>
                </a:solidFill>
                <a:latin typeface="微軟正黑體" panose="020B0604030504040204" pitchFamily="34" charset="-120"/>
                <a:ea typeface="微軟正黑體" panose="020B0604030504040204" pitchFamily="34" charset="-120"/>
              </a:rPr>
              <a:t>、</a:t>
            </a:r>
            <a:r>
              <a:rPr lang="en-US" altLang="zh-TW" dirty="0">
                <a:solidFill>
                  <a:srgbClr val="FE9406"/>
                </a:solidFill>
                <a:latin typeface="微軟正黑體" panose="020B0604030504040204" pitchFamily="34" charset="-120"/>
                <a:ea typeface="微軟正黑體" panose="020B0604030504040204" pitchFamily="34" charset="-120"/>
              </a:rPr>
              <a:t>Home</a:t>
            </a:r>
            <a:r>
              <a:rPr lang="zh-TW" altLang="zh-TW" dirty="0">
                <a:solidFill>
                  <a:srgbClr val="FE9406"/>
                </a:solidFill>
                <a:latin typeface="微軟正黑體" panose="020B0604030504040204" pitchFamily="34" charset="-120"/>
                <a:ea typeface="微軟正黑體" panose="020B0604030504040204" pitchFamily="34" charset="-120"/>
              </a:rPr>
              <a:t>、</a:t>
            </a:r>
            <a:r>
              <a:rPr lang="en-US" altLang="zh-TW" dirty="0">
                <a:solidFill>
                  <a:srgbClr val="FE9406"/>
                </a:solidFill>
                <a:latin typeface="微軟正黑體" panose="020B0604030504040204" pitchFamily="34" charset="-120"/>
                <a:ea typeface="微軟正黑體" panose="020B0604030504040204" pitchFamily="34" charset="-120"/>
              </a:rPr>
              <a:t>Reserve</a:t>
            </a:r>
            <a:r>
              <a:rPr lang="zh-TW" altLang="zh-TW" dirty="0">
                <a:solidFill>
                  <a:srgbClr val="FE9406"/>
                </a:solidFill>
                <a:latin typeface="微軟正黑體" panose="020B0604030504040204" pitchFamily="34" charset="-120"/>
                <a:ea typeface="微軟正黑體" panose="020B0604030504040204" pitchFamily="34" charset="-120"/>
              </a:rPr>
              <a:t>這三個按鈕，這個是根據</a:t>
            </a:r>
            <a:r>
              <a:rPr lang="en-US" altLang="zh-TW" dirty="0">
                <a:solidFill>
                  <a:srgbClr val="FE9406"/>
                </a:solidFill>
                <a:latin typeface="微軟正黑體" panose="020B0604030504040204" pitchFamily="34" charset="-120"/>
                <a:ea typeface="微軟正黑體" panose="020B0604030504040204" pitchFamily="34" charset="-120"/>
              </a:rPr>
              <a:t>Color Hun </a:t>
            </a:r>
            <a:r>
              <a:rPr lang="zh-TW" altLang="zh-TW" dirty="0">
                <a:solidFill>
                  <a:srgbClr val="FE9406"/>
                </a:solidFill>
                <a:latin typeface="微軟正黑體" panose="020B0604030504040204" pitchFamily="34" charset="-120"/>
                <a:ea typeface="微軟正黑體" panose="020B0604030504040204" pitchFamily="34" charset="-120"/>
              </a:rPr>
              <a:t>裡面的熱門配色來做搭配的，但卻沒有注意網頁風格必須</a:t>
            </a:r>
            <a:r>
              <a:rPr lang="zh-TW" altLang="zh-TW" dirty="0" smtClean="0">
                <a:solidFill>
                  <a:srgbClr val="FE9406"/>
                </a:solidFill>
                <a:latin typeface="微軟正黑體" panose="020B0604030504040204" pitchFamily="34" charset="-120"/>
                <a:ea typeface="微軟正黑體" panose="020B0604030504040204" pitchFamily="34" charset="-120"/>
              </a:rPr>
              <a:t>一致</a:t>
            </a:r>
            <a:r>
              <a:rPr lang="zh-TW" altLang="en-US" dirty="0">
                <a:solidFill>
                  <a:srgbClr val="FE9406"/>
                </a:solidFill>
                <a:latin typeface="微軟正黑體" panose="020B0604030504040204" pitchFamily="34" charset="-120"/>
                <a:ea typeface="微軟正黑體" panose="020B0604030504040204" pitchFamily="34" charset="-120"/>
              </a:rPr>
              <a:t>。</a:t>
            </a:r>
            <a:endParaRPr lang="en-US" altLang="zh-TW" dirty="0" smtClean="0">
              <a:solidFill>
                <a:srgbClr val="FE9406"/>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027268" y="3738386"/>
            <a:ext cx="3391087" cy="2369880"/>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zh-TW" dirty="0">
                <a:solidFill>
                  <a:srgbClr val="FE9406"/>
                </a:solidFill>
                <a:latin typeface="微軟正黑體" panose="020B0604030504040204" pitchFamily="34" charset="-120"/>
                <a:ea typeface="微軟正黑體" panose="020B0604030504040204" pitchFamily="34" charset="-120"/>
              </a:rPr>
              <a:t>應把這三個底色為粉紅色的圓圈顏色改和網頁一致的顏色，像是淡紫色或是以背景為底色的淺咖啡色，或是把除去形狀直接顯示文字，但這時文字必須加大加粗且使用與背景顏色不同色調的顏色使文字容易被看見。</a:t>
            </a:r>
            <a:endParaRPr lang="en-US" altLang="zh-TW" sz="2000" dirty="0" smtClean="0">
              <a:solidFill>
                <a:srgbClr val="FE940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8625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1925510" y="2447990"/>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smtClean="0">
                  <a:solidFill>
                    <a:srgbClr val="8D189A"/>
                  </a:solidFill>
                </a:rPr>
                <a:t>6</a:t>
              </a:r>
              <a:endParaRPr lang="zh-TW" altLang="en-US" sz="4400" dirty="0">
                <a:solidFill>
                  <a:srgbClr val="8D189A"/>
                </a:solidFill>
              </a:endParaRPr>
            </a:p>
          </p:txBody>
        </p:sp>
      </p:grpSp>
      <p:sp>
        <p:nvSpPr>
          <p:cNvPr id="20" name="文字方塊 19"/>
          <p:cNvSpPr txBox="1"/>
          <p:nvPr/>
        </p:nvSpPr>
        <p:spPr>
          <a:xfrm>
            <a:off x="2834984" y="2608498"/>
            <a:ext cx="2031325"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預防錯誤</a:t>
            </a:r>
            <a:endParaRPr lang="zh-TW" altLang="en-US" sz="3600" dirty="0">
              <a:solidFill>
                <a:srgbClr val="E03C8A"/>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4291858" y="3218115"/>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Error prevention</a:t>
            </a:r>
            <a:endParaRPr lang="en-US" altLang="zh-TW" sz="2000" dirty="0" smtClean="0">
              <a:solidFill>
                <a:srgbClr val="E03C8A"/>
              </a:solidFill>
              <a:latin typeface="+mj-lt"/>
              <a:ea typeface="微軟正黑體" panose="020B0604030504040204" pitchFamily="34" charset="-120"/>
            </a:endParaRPr>
          </a:p>
        </p:txBody>
      </p:sp>
    </p:spTree>
    <p:extLst>
      <p:ext uri="{BB962C8B-B14F-4D97-AF65-F5344CB8AC3E}">
        <p14:creationId xmlns:p14="http://schemas.microsoft.com/office/powerpoint/2010/main" val="104536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3" y="496389"/>
            <a:ext cx="7963408" cy="3640634"/>
          </a:xfrm>
          <a:prstGeom prst="rect">
            <a:avLst/>
          </a:prstGeom>
        </p:spPr>
      </p:pic>
      <p:sp>
        <p:nvSpPr>
          <p:cNvPr id="5" name="矩形 4"/>
          <p:cNvSpPr/>
          <p:nvPr/>
        </p:nvSpPr>
        <p:spPr>
          <a:xfrm>
            <a:off x="8621485" y="844731"/>
            <a:ext cx="2891245" cy="2769326"/>
          </a:xfrm>
          <a:prstGeom prst="rect">
            <a:avLst/>
          </a:prstGeom>
          <a:solidFill>
            <a:schemeClr val="bg1"/>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solidFill>
                <a:schemeClr val="tx1"/>
              </a:solidFill>
            </a:endParaRPr>
          </a:p>
        </p:txBody>
      </p:sp>
      <p:sp>
        <p:nvSpPr>
          <p:cNvPr id="6" name="乘號 5"/>
          <p:cNvSpPr/>
          <p:nvPr/>
        </p:nvSpPr>
        <p:spPr>
          <a:xfrm>
            <a:off x="11190513" y="844731"/>
            <a:ext cx="322218" cy="348343"/>
          </a:xfrm>
          <a:prstGeom prst="mathMultiply">
            <a:avLst/>
          </a:prstGeom>
          <a:solidFill>
            <a:schemeClr val="bg1">
              <a:lumMod val="6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8" name="圓角矩形 7"/>
          <p:cNvSpPr/>
          <p:nvPr/>
        </p:nvSpPr>
        <p:spPr>
          <a:xfrm>
            <a:off x="10306012" y="3047997"/>
            <a:ext cx="757646" cy="444137"/>
          </a:xfrm>
          <a:prstGeom prst="round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smtClean="0">
                <a:ln w="0"/>
                <a:solidFill>
                  <a:schemeClr val="bg1"/>
                </a:solidFill>
                <a:effectLst>
                  <a:outerShdw blurRad="38100" dist="19050" dir="2700000" algn="tl" rotWithShape="0">
                    <a:schemeClr val="dk1">
                      <a:alpha val="40000"/>
                    </a:schemeClr>
                  </a:outerShdw>
                </a:effectLst>
              </a:rPr>
              <a:t>確認</a:t>
            </a:r>
            <a:endParaRPr lang="zh-TW" altLang="en-US" dirty="0">
              <a:ln w="0"/>
              <a:solidFill>
                <a:schemeClr val="bg1"/>
              </a:solidFill>
              <a:effectLst>
                <a:outerShdw blurRad="38100" dist="19050" dir="2700000" algn="tl" rotWithShape="0">
                  <a:schemeClr val="dk1">
                    <a:alpha val="40000"/>
                  </a:schemeClr>
                </a:outerShdw>
              </a:effectLst>
            </a:endParaRPr>
          </a:p>
        </p:txBody>
      </p:sp>
      <p:sp>
        <p:nvSpPr>
          <p:cNvPr id="9" name="圓角矩形 8"/>
          <p:cNvSpPr/>
          <p:nvPr/>
        </p:nvSpPr>
        <p:spPr>
          <a:xfrm>
            <a:off x="9084926" y="3047998"/>
            <a:ext cx="757646" cy="444137"/>
          </a:xfrm>
          <a:prstGeom prst="round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smtClean="0">
                <a:ln w="0"/>
                <a:solidFill>
                  <a:schemeClr val="bg1"/>
                </a:solidFill>
                <a:effectLst>
                  <a:outerShdw blurRad="38100" dist="19050" dir="2700000" algn="tl" rotWithShape="0">
                    <a:schemeClr val="dk1">
                      <a:alpha val="40000"/>
                    </a:schemeClr>
                  </a:outerShdw>
                </a:effectLst>
              </a:rPr>
              <a:t>取</a:t>
            </a:r>
            <a:r>
              <a:rPr lang="zh-TW" altLang="en-US" dirty="0">
                <a:ln w="0"/>
                <a:solidFill>
                  <a:schemeClr val="bg1"/>
                </a:solidFill>
                <a:effectLst>
                  <a:outerShdw blurRad="38100" dist="19050" dir="2700000" algn="tl" rotWithShape="0">
                    <a:schemeClr val="dk1">
                      <a:alpha val="40000"/>
                    </a:schemeClr>
                  </a:outerShdw>
                </a:effectLst>
              </a:rPr>
              <a:t>消</a:t>
            </a:r>
          </a:p>
        </p:txBody>
      </p:sp>
      <p:cxnSp>
        <p:nvCxnSpPr>
          <p:cNvPr id="16" name="直線接點 15"/>
          <p:cNvCxnSpPr/>
          <p:nvPr/>
        </p:nvCxnSpPr>
        <p:spPr>
          <a:xfrm>
            <a:off x="8621486" y="1193074"/>
            <a:ext cx="289124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9513108" y="836022"/>
            <a:ext cx="1107997" cy="646331"/>
          </a:xfrm>
          <a:prstGeom prst="rect">
            <a:avLst/>
          </a:prstGeom>
          <a:noFill/>
        </p:spPr>
        <p:txBody>
          <a:bodyPr wrap="none" rtlCol="0">
            <a:spAutoFit/>
          </a:bodyPr>
          <a:lstStyle/>
          <a:p>
            <a:r>
              <a:rPr lang="zh-TW" altLang="en-US" dirty="0"/>
              <a:t>定位確認</a:t>
            </a:r>
          </a:p>
          <a:p>
            <a:endParaRPr lang="zh-TW" altLang="en-US" dirty="0"/>
          </a:p>
        </p:txBody>
      </p:sp>
      <p:sp>
        <p:nvSpPr>
          <p:cNvPr id="18" name="文字方塊 17"/>
          <p:cNvSpPr txBox="1"/>
          <p:nvPr/>
        </p:nvSpPr>
        <p:spPr>
          <a:xfrm>
            <a:off x="9404878" y="1566315"/>
            <a:ext cx="1338829" cy="1477328"/>
          </a:xfrm>
          <a:prstGeom prst="rect">
            <a:avLst/>
          </a:prstGeom>
          <a:noFill/>
        </p:spPr>
        <p:txBody>
          <a:bodyPr wrap="none" rtlCol="0">
            <a:spAutoFit/>
          </a:bodyPr>
          <a:lstStyle/>
          <a:p>
            <a:pPr algn="ctr"/>
            <a:r>
              <a:rPr lang="zh-TW" altLang="en-US" dirty="0"/>
              <a:t>桃園三民店</a:t>
            </a:r>
            <a:endParaRPr lang="en-US" altLang="zh-TW" dirty="0"/>
          </a:p>
          <a:p>
            <a:pPr algn="ctr"/>
            <a:r>
              <a:rPr lang="en-US" altLang="zh-TW" dirty="0"/>
              <a:t>2017/5/21</a:t>
            </a:r>
          </a:p>
          <a:p>
            <a:pPr algn="ctr"/>
            <a:r>
              <a:rPr lang="zh-TW" altLang="en-US" dirty="0"/>
              <a:t>中午 </a:t>
            </a:r>
            <a:r>
              <a:rPr lang="en-US" altLang="zh-TW" dirty="0"/>
              <a:t>12:30</a:t>
            </a:r>
          </a:p>
          <a:p>
            <a:pPr algn="ctr"/>
            <a:r>
              <a:rPr lang="en-US" altLang="zh-TW" dirty="0"/>
              <a:t>2</a:t>
            </a:r>
            <a:r>
              <a:rPr lang="zh-TW" altLang="en-US" dirty="0"/>
              <a:t>人</a:t>
            </a:r>
            <a:endParaRPr lang="en-US" altLang="zh-TW" dirty="0"/>
          </a:p>
          <a:p>
            <a:endParaRPr lang="zh-TW" altLang="en-US" dirty="0"/>
          </a:p>
        </p:txBody>
      </p:sp>
      <p:pic>
        <p:nvPicPr>
          <p:cNvPr id="19" name="圖片 18"/>
          <p:cNvPicPr>
            <a:picLocks noChangeAspect="1"/>
          </p:cNvPicPr>
          <p:nvPr/>
        </p:nvPicPr>
        <p:blipFill>
          <a:blip r:embed="rId3">
            <a:extLst>
              <a:ext uri="{BEBA8EAE-BF5A-486C-A8C5-ECC9F3942E4B}">
                <a14:imgProps xmlns:a14="http://schemas.microsoft.com/office/drawing/2010/main">
                  <a14:imgLayer r:embed="rId4">
                    <a14:imgEffect>
                      <a14:backgroundRemoval t="6667" b="98667" l="9778" r="88000">
                        <a14:foregroundMark x1="46667" y1="81778" x2="46667" y2="81778"/>
                      </a14:backgroundRemoval>
                    </a14:imgEffect>
                  </a14:imgLayer>
                </a14:imgProps>
              </a:ext>
              <a:ext uri="{28A0092B-C50C-407E-A947-70E740481C1C}">
                <a14:useLocalDpi xmlns:a14="http://schemas.microsoft.com/office/drawing/2010/main" val="0"/>
              </a:ext>
            </a:extLst>
          </a:blip>
          <a:stretch>
            <a:fillRect/>
          </a:stretch>
        </p:blipFill>
        <p:spPr>
          <a:xfrm>
            <a:off x="8621484" y="844731"/>
            <a:ext cx="2891246" cy="2786741"/>
          </a:xfrm>
          <a:prstGeom prst="rect">
            <a:avLst/>
          </a:prstGeom>
          <a:noFill/>
        </p:spPr>
      </p:pic>
      <p:cxnSp>
        <p:nvCxnSpPr>
          <p:cNvPr id="20" name="直線單箭頭接點 19"/>
          <p:cNvCxnSpPr>
            <a:stCxn id="19" idx="2"/>
            <a:endCxn id="21" idx="0"/>
          </p:cNvCxnSpPr>
          <p:nvPr/>
        </p:nvCxnSpPr>
        <p:spPr>
          <a:xfrm flipH="1">
            <a:off x="10067106" y="3631472"/>
            <a:ext cx="1" cy="614914"/>
          </a:xfrm>
          <a:prstGeom prst="straightConnector1">
            <a:avLst/>
          </a:prstGeom>
          <a:ln w="12700">
            <a:solidFill>
              <a:srgbClr val="FE9202"/>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8290392" y="4246386"/>
            <a:ext cx="3553427" cy="1538883"/>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zh-TW" dirty="0">
                <a:solidFill>
                  <a:srgbClr val="FE9406"/>
                </a:solidFill>
                <a:latin typeface="微軟正黑體" panose="020B0604030504040204" pitchFamily="34" charset="-120"/>
                <a:ea typeface="微軟正黑體" panose="020B0604030504040204" pitchFamily="34" charset="-120"/>
              </a:rPr>
              <a:t>執行重要事件或中斷目前狀況，會使用彈跳視窗</a:t>
            </a:r>
            <a:r>
              <a:rPr lang="en-US" altLang="zh-TW" dirty="0">
                <a:solidFill>
                  <a:srgbClr val="FE9406"/>
                </a:solidFill>
                <a:latin typeface="微軟正黑體" panose="020B0604030504040204" pitchFamily="34" charset="-120"/>
                <a:ea typeface="微軟正黑體" panose="020B0604030504040204" pitchFamily="34" charset="-120"/>
              </a:rPr>
              <a:t>Pop-Up Windows</a:t>
            </a:r>
            <a:r>
              <a:rPr lang="zh-TW" altLang="zh-TW" dirty="0">
                <a:solidFill>
                  <a:srgbClr val="FE9406"/>
                </a:solidFill>
                <a:latin typeface="微軟正黑體" panose="020B0604030504040204" pitchFamily="34" charset="-120"/>
                <a:ea typeface="微軟正黑體" panose="020B0604030504040204" pitchFamily="34" charset="-120"/>
              </a:rPr>
              <a:t>，要求使用者確認是否要執行，以免誤</a:t>
            </a:r>
            <a:r>
              <a:rPr lang="zh-TW" altLang="zh-TW" dirty="0" smtClean="0">
                <a:solidFill>
                  <a:srgbClr val="FE9406"/>
                </a:solidFill>
                <a:latin typeface="微軟正黑體" panose="020B0604030504040204" pitchFamily="34" charset="-120"/>
                <a:ea typeface="微軟正黑體" panose="020B0604030504040204" pitchFamily="34" charset="-120"/>
              </a:rPr>
              <a:t>觸</a:t>
            </a:r>
            <a:r>
              <a:rPr lang="zh-TW" altLang="en-US" dirty="0" smtClean="0">
                <a:solidFill>
                  <a:srgbClr val="FE9406"/>
                </a:solidFill>
                <a:latin typeface="微軟正黑體" panose="020B0604030504040204" pitchFamily="34" charset="-120"/>
                <a:ea typeface="微軟正黑體" panose="020B0604030504040204" pitchFamily="34" charset="-120"/>
              </a:rPr>
              <a:t>。</a:t>
            </a:r>
            <a:endParaRPr lang="en-US" altLang="zh-TW" dirty="0" smtClean="0">
              <a:solidFill>
                <a:srgbClr val="FE9406"/>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813668" y="4246386"/>
            <a:ext cx="7009532" cy="2092881"/>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en-US" altLang="zh-TW" dirty="0">
                <a:solidFill>
                  <a:srgbClr val="FE9406"/>
                </a:solidFill>
                <a:latin typeface="微軟正黑體" panose="020B0604030504040204" pitchFamily="34" charset="-120"/>
                <a:ea typeface="微軟正黑體" panose="020B0604030504040204" pitchFamily="34" charset="-120"/>
              </a:rPr>
              <a:t>Reserve</a:t>
            </a:r>
            <a:r>
              <a:rPr lang="zh-TW" altLang="zh-TW" dirty="0">
                <a:solidFill>
                  <a:srgbClr val="FE9406"/>
                </a:solidFill>
                <a:latin typeface="微軟正黑體" panose="020B0604030504040204" pitchFamily="34" charset="-120"/>
                <a:ea typeface="微軟正黑體" panose="020B0604030504040204" pitchFamily="34" charset="-120"/>
              </a:rPr>
              <a:t>頁面應多加上去，原先的頁面只有讓使用者填寫地點、時間及人數，並未讓使用者留下訂位者姓名及使用電話</a:t>
            </a:r>
            <a:r>
              <a:rPr lang="en-US" altLang="zh-TW" dirty="0">
                <a:solidFill>
                  <a:srgbClr val="FE9406"/>
                </a:solidFill>
                <a:latin typeface="微軟正黑體" panose="020B0604030504040204" pitchFamily="34" charset="-120"/>
                <a:ea typeface="微軟正黑體" panose="020B0604030504040204" pitchFamily="34" charset="-120"/>
              </a:rPr>
              <a:t>…</a:t>
            </a:r>
            <a:r>
              <a:rPr lang="zh-TW" altLang="zh-TW" dirty="0">
                <a:solidFill>
                  <a:srgbClr val="FE9406"/>
                </a:solidFill>
                <a:latin typeface="微軟正黑體" panose="020B0604030504040204" pitchFamily="34" charset="-120"/>
                <a:ea typeface="微軟正黑體" panose="020B0604030504040204" pitchFamily="34" charset="-120"/>
              </a:rPr>
              <a:t>等，在多增加個人資料頁面後，需在確認送出訂位資料後跳出一個彈跳視窗，上面顯示「確認定位後就無法更改訂位資料，請確認定位資料是否正確。」並有確認即取消的選項按鈕，這使使用者能夠降低訂位資料錯誤的機率。</a:t>
            </a:r>
            <a:endParaRPr lang="en-US" altLang="zh-TW" sz="2000" dirty="0" smtClean="0">
              <a:solidFill>
                <a:srgbClr val="FE940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76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圖片 24"/>
          <p:cNvPicPr>
            <a:picLocks noChangeAspect="1"/>
          </p:cNvPicPr>
          <p:nvPr/>
        </p:nvPicPr>
        <p:blipFill>
          <a:blip r:embed="rId2"/>
          <a:stretch>
            <a:fillRect/>
          </a:stretch>
        </p:blipFill>
        <p:spPr>
          <a:xfrm>
            <a:off x="791359" y="847890"/>
            <a:ext cx="6446882" cy="2073905"/>
          </a:xfrm>
          <a:prstGeom prst="rect">
            <a:avLst/>
          </a:prstGeom>
        </p:spPr>
      </p:pic>
      <p:sp>
        <p:nvSpPr>
          <p:cNvPr id="46" name="文字方塊 45"/>
          <p:cNvSpPr txBox="1"/>
          <p:nvPr/>
        </p:nvSpPr>
        <p:spPr>
          <a:xfrm>
            <a:off x="7715009" y="1108824"/>
            <a:ext cx="3553427" cy="1323439"/>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當使用者瀏覽到門市資訊時，要從頭瀏覽找到想要的地區，不是很方便。</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7715009" y="3886706"/>
            <a:ext cx="3715474" cy="1631216"/>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在門市資訊頂端加入</a:t>
            </a:r>
            <a:r>
              <a:rPr lang="zh-TW" altLang="en-US" sz="2000" dirty="0">
                <a:solidFill>
                  <a:srgbClr val="FE9406"/>
                </a:solidFill>
                <a:latin typeface="微軟正黑體" panose="020B0604030504040204" pitchFamily="34" charset="-120"/>
                <a:ea typeface="微軟正黑體" panose="020B0604030504040204" pitchFamily="34" charset="-120"/>
              </a:rPr>
              <a:t>加入</a:t>
            </a:r>
            <a:r>
              <a:rPr lang="en-US" altLang="zh-TW" sz="2000" dirty="0" err="1">
                <a:solidFill>
                  <a:srgbClr val="FE9406"/>
                </a:solidFill>
                <a:latin typeface="微軟正黑體" panose="020B0604030504040204" pitchFamily="34" charset="-120"/>
                <a:ea typeface="微軟正黑體" panose="020B0604030504040204" pitchFamily="34" charset="-120"/>
              </a:rPr>
              <a:t>navbar</a:t>
            </a:r>
            <a:r>
              <a:rPr lang="zh-TW" altLang="en-US" sz="2000" dirty="0" smtClean="0">
                <a:solidFill>
                  <a:srgbClr val="FE9406"/>
                </a:solidFill>
                <a:latin typeface="微軟正黑體" panose="020B0604030504040204" pitchFamily="34" charset="-120"/>
                <a:ea typeface="微軟正黑體" panose="020B0604030504040204" pitchFamily="34" charset="-120"/>
              </a:rPr>
              <a:t>，可以讓使用者知道區分為那些地區，點擊時也可以快速滑到想瀏覽的地區。</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pic>
        <p:nvPicPr>
          <p:cNvPr id="52" name="圖片 51"/>
          <p:cNvPicPr>
            <a:picLocks noChangeAspect="1"/>
          </p:cNvPicPr>
          <p:nvPr/>
        </p:nvPicPr>
        <p:blipFill>
          <a:blip r:embed="rId3"/>
          <a:stretch>
            <a:fillRect/>
          </a:stretch>
        </p:blipFill>
        <p:spPr>
          <a:xfrm>
            <a:off x="791359" y="3435897"/>
            <a:ext cx="6446882" cy="2532834"/>
          </a:xfrm>
          <a:prstGeom prst="rect">
            <a:avLst/>
          </a:prstGeom>
        </p:spPr>
      </p:pic>
      <p:cxnSp>
        <p:nvCxnSpPr>
          <p:cNvPr id="36" name="直線單箭頭接點 35"/>
          <p:cNvCxnSpPr/>
          <p:nvPr/>
        </p:nvCxnSpPr>
        <p:spPr>
          <a:xfrm>
            <a:off x="5534329" y="4029760"/>
            <a:ext cx="1971371" cy="313640"/>
          </a:xfrm>
          <a:prstGeom prst="straightConnector1">
            <a:avLst/>
          </a:prstGeom>
          <a:ln w="12700">
            <a:solidFill>
              <a:srgbClr val="FE920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35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字方塊 45"/>
          <p:cNvSpPr txBox="1"/>
          <p:nvPr/>
        </p:nvSpPr>
        <p:spPr>
          <a:xfrm>
            <a:off x="7407798" y="1509982"/>
            <a:ext cx="3553427" cy="1631216"/>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因為實作頁面是一頁式，所以篇幅會較長，當使用者滑到底端時，想要回到首頁必須再慢慢滑回去。</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7407798" y="3695839"/>
            <a:ext cx="3715474" cy="1323439"/>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在頁面右邊出現一個小按鈕，點擊時可以隨時回到頁面頂端。</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1281725" y="1023658"/>
            <a:ext cx="5443085" cy="4499164"/>
          </a:xfrm>
          <a:prstGeom prst="rect">
            <a:avLst/>
          </a:prstGeom>
        </p:spPr>
      </p:pic>
      <p:cxnSp>
        <p:nvCxnSpPr>
          <p:cNvPr id="36" name="直線單箭頭接點 35"/>
          <p:cNvCxnSpPr/>
          <p:nvPr/>
        </p:nvCxnSpPr>
        <p:spPr>
          <a:xfrm flipV="1">
            <a:off x="6521450" y="4064000"/>
            <a:ext cx="742950" cy="651131"/>
          </a:xfrm>
          <a:prstGeom prst="straightConnector1">
            <a:avLst/>
          </a:prstGeom>
          <a:ln w="12700">
            <a:solidFill>
              <a:srgbClr val="FE9202"/>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群組 12"/>
          <p:cNvGrpSpPr/>
          <p:nvPr/>
        </p:nvGrpSpPr>
        <p:grpSpPr>
          <a:xfrm>
            <a:off x="6079280" y="4764473"/>
            <a:ext cx="254805" cy="254805"/>
            <a:chOff x="5120470" y="4798873"/>
            <a:chExt cx="254805" cy="254805"/>
          </a:xfrm>
        </p:grpSpPr>
        <p:sp>
          <p:nvSpPr>
            <p:cNvPr id="9" name="橢圓 8"/>
            <p:cNvSpPr/>
            <p:nvPr/>
          </p:nvSpPr>
          <p:spPr>
            <a:xfrm>
              <a:off x="5120470" y="4798873"/>
              <a:ext cx="254805" cy="254805"/>
            </a:xfrm>
            <a:prstGeom prst="ellipse">
              <a:avLst/>
            </a:prstGeom>
            <a:solidFill>
              <a:schemeClr val="bg1"/>
            </a:solidFill>
            <a:ln w="1270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上箭號 10"/>
            <p:cNvSpPr/>
            <p:nvPr/>
          </p:nvSpPr>
          <p:spPr>
            <a:xfrm>
              <a:off x="5180756" y="4857466"/>
              <a:ext cx="134231" cy="137617"/>
            </a:xfrm>
            <a:prstGeom prst="upArrow">
              <a:avLst/>
            </a:prstGeom>
            <a:solidFill>
              <a:schemeClr val="bg1"/>
            </a:solidFill>
            <a:ln w="12700">
              <a:solidFill>
                <a:srgbClr val="E03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02655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字方塊 45"/>
          <p:cNvSpPr txBox="1"/>
          <p:nvPr/>
        </p:nvSpPr>
        <p:spPr>
          <a:xfrm>
            <a:off x="2305736" y="4413300"/>
            <a:ext cx="3553427" cy="1938992"/>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因為實作頁面是一頁式，所以篇幅會較長，當使用瀏覽到一半時，想要到達其他資訊區塊，必須滑回頁面頂端，再點選</a:t>
            </a:r>
            <a:r>
              <a:rPr lang="en-US" altLang="zh-TW" sz="2000" dirty="0" err="1" smtClean="0">
                <a:solidFill>
                  <a:srgbClr val="FE9406"/>
                </a:solidFill>
                <a:latin typeface="微軟正黑體" panose="020B0604030504040204" pitchFamily="34" charset="-120"/>
                <a:ea typeface="微軟正黑體" panose="020B0604030504040204" pitchFamily="34" charset="-120"/>
              </a:rPr>
              <a:t>navbar</a:t>
            </a:r>
            <a:r>
              <a:rPr lang="zh-TW" altLang="en-US" sz="2000" dirty="0" smtClean="0">
                <a:solidFill>
                  <a:srgbClr val="FE9406"/>
                </a:solidFill>
                <a:latin typeface="微軟正黑體" panose="020B0604030504040204" pitchFamily="34" charset="-120"/>
                <a:ea typeface="微軟正黑體" panose="020B0604030504040204" pitchFamily="34" charset="-120"/>
              </a:rPr>
              <a:t>，不方便。</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6296004" y="4413300"/>
            <a:ext cx="3391087" cy="1015663"/>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en-US" altLang="zh-TW" sz="2000" dirty="0" err="1" smtClean="0">
                <a:solidFill>
                  <a:srgbClr val="FE9406"/>
                </a:solidFill>
                <a:latin typeface="微軟正黑體" panose="020B0604030504040204" pitchFamily="34" charset="-120"/>
                <a:ea typeface="微軟正黑體" panose="020B0604030504040204" pitchFamily="34" charset="-120"/>
              </a:rPr>
              <a:t>navbar</a:t>
            </a:r>
            <a:r>
              <a:rPr lang="zh-TW" altLang="en-US" sz="2000" dirty="0" smtClean="0">
                <a:solidFill>
                  <a:srgbClr val="FE9406"/>
                </a:solidFill>
                <a:latin typeface="微軟正黑體" panose="020B0604030504040204" pitchFamily="34" charset="-120"/>
                <a:ea typeface="微軟正黑體" panose="020B0604030504040204" pitchFamily="34" charset="-120"/>
              </a:rPr>
              <a:t>會一直跟著使用者的瀏覽位置。</a:t>
            </a:r>
            <a:endParaRPr lang="en-US" altLang="zh-TW" sz="2000" dirty="0" smtClean="0">
              <a:solidFill>
                <a:srgbClr val="FE9406"/>
              </a:solidFill>
              <a:latin typeface="微軟正黑體" panose="020B0604030504040204" pitchFamily="34" charset="-120"/>
              <a:ea typeface="微軟正黑體" panose="020B0604030504040204" pitchFamily="34" charset="-120"/>
            </a:endParaRPr>
          </a:p>
        </p:txBody>
      </p:sp>
      <p:grpSp>
        <p:nvGrpSpPr>
          <p:cNvPr id="8" name="群組 7"/>
          <p:cNvGrpSpPr/>
          <p:nvPr/>
        </p:nvGrpSpPr>
        <p:grpSpPr>
          <a:xfrm>
            <a:off x="2209253" y="543721"/>
            <a:ext cx="7801606" cy="3133148"/>
            <a:chOff x="292462" y="1934152"/>
            <a:chExt cx="6971938" cy="2799951"/>
          </a:xfrm>
        </p:grpSpPr>
        <p:pic>
          <p:nvPicPr>
            <p:cNvPr id="4" name="圖片 3"/>
            <p:cNvPicPr>
              <a:picLocks noChangeAspect="1"/>
            </p:cNvPicPr>
            <p:nvPr/>
          </p:nvPicPr>
          <p:blipFill>
            <a:blip r:embed="rId2"/>
            <a:stretch>
              <a:fillRect/>
            </a:stretch>
          </p:blipFill>
          <p:spPr>
            <a:xfrm>
              <a:off x="292462" y="1934152"/>
              <a:ext cx="6883038" cy="390275"/>
            </a:xfrm>
            <a:prstGeom prst="rect">
              <a:avLst/>
            </a:prstGeom>
          </p:spPr>
        </p:pic>
        <p:pic>
          <p:nvPicPr>
            <p:cNvPr id="7" name="圖片 6"/>
            <p:cNvPicPr>
              <a:picLocks noChangeAspect="1"/>
            </p:cNvPicPr>
            <p:nvPr/>
          </p:nvPicPr>
          <p:blipFill>
            <a:blip r:embed="rId3"/>
            <a:stretch>
              <a:fillRect/>
            </a:stretch>
          </p:blipFill>
          <p:spPr>
            <a:xfrm>
              <a:off x="292462" y="2324427"/>
              <a:ext cx="6971938" cy="2409676"/>
            </a:xfrm>
            <a:prstGeom prst="rect">
              <a:avLst/>
            </a:prstGeom>
          </p:spPr>
        </p:pic>
      </p:grpSp>
      <p:cxnSp>
        <p:nvCxnSpPr>
          <p:cNvPr id="16" name="直線接點 15"/>
          <p:cNvCxnSpPr>
            <a:stCxn id="4" idx="3"/>
          </p:cNvCxnSpPr>
          <p:nvPr/>
        </p:nvCxnSpPr>
        <p:spPr>
          <a:xfrm flipV="1">
            <a:off x="9911380" y="762079"/>
            <a:ext cx="647536"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10558916" y="762079"/>
            <a:ext cx="0" cy="4326609"/>
          </a:xfrm>
          <a:prstGeom prst="line">
            <a:avLst/>
          </a:prstGeom>
          <a:ln>
            <a:solidFill>
              <a:srgbClr val="FE9406"/>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10010859" y="5088688"/>
            <a:ext cx="548059" cy="0"/>
          </a:xfrm>
          <a:prstGeom prst="straightConnector1">
            <a:avLst/>
          </a:prstGeom>
          <a:ln>
            <a:solidFill>
              <a:srgbClr val="FE940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774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1925510" y="2447990"/>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a:solidFill>
                    <a:srgbClr val="8D189A"/>
                  </a:solidFill>
                </a:rPr>
                <a:t>2</a:t>
              </a:r>
              <a:endParaRPr lang="zh-TW" altLang="en-US" sz="4400" dirty="0">
                <a:solidFill>
                  <a:srgbClr val="8D189A"/>
                </a:solidFill>
              </a:endParaRPr>
            </a:p>
          </p:txBody>
        </p:sp>
      </p:grpSp>
      <p:sp>
        <p:nvSpPr>
          <p:cNvPr id="20" name="文字方塊 19"/>
          <p:cNvSpPr txBox="1"/>
          <p:nvPr/>
        </p:nvSpPr>
        <p:spPr>
          <a:xfrm>
            <a:off x="2834984" y="2608498"/>
            <a:ext cx="3416320"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幫助與說明文件</a:t>
            </a:r>
            <a:endParaRPr lang="zh-TW" altLang="en-US" sz="3600" dirty="0">
              <a:solidFill>
                <a:srgbClr val="E03C8A"/>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4291858" y="3218115"/>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Help and documentation</a:t>
            </a:r>
          </a:p>
        </p:txBody>
      </p:sp>
    </p:spTree>
    <p:extLst>
      <p:ext uri="{BB962C8B-B14F-4D97-AF65-F5344CB8AC3E}">
        <p14:creationId xmlns:p14="http://schemas.microsoft.com/office/powerpoint/2010/main" val="233597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字方塊 45"/>
          <p:cNvSpPr txBox="1"/>
          <p:nvPr/>
        </p:nvSpPr>
        <p:spPr>
          <a:xfrm>
            <a:off x="7088485" y="1254072"/>
            <a:ext cx="3539602" cy="1631216"/>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問題</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餐點跟活動都只有簡短的敘述，使用者可能想要知道更詳細的資訊。</a:t>
            </a:r>
            <a:endParaRPr lang="en-US" altLang="zh-TW" sz="2000" dirty="0" smtClean="0">
              <a:solidFill>
                <a:srgbClr val="FE9406"/>
              </a:solidFill>
              <a:latin typeface="微軟正黑體" panose="020B0604030504040204" pitchFamily="34" charset="-120"/>
              <a:ea typeface="微軟正黑體" panose="020B0604030504040204" pitchFamily="34" charset="-120"/>
            </a:endParaRP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7088485" y="3477297"/>
            <a:ext cx="3715474" cy="1323439"/>
          </a:xfrm>
          <a:prstGeom prst="rect">
            <a:avLst/>
          </a:prstGeom>
          <a:noFill/>
        </p:spPr>
        <p:txBody>
          <a:bodyPr wrap="square" rtlCol="0">
            <a:spAutoFit/>
          </a:bodyPr>
          <a:lstStyle/>
          <a:p>
            <a:pPr algn="just"/>
            <a:r>
              <a:rPr lang="zh-TW" altLang="en-US" sz="2000" dirty="0" smtClean="0">
                <a:solidFill>
                  <a:srgbClr val="FE9406"/>
                </a:solidFill>
                <a:latin typeface="微軟正黑體" panose="020B0604030504040204" pitchFamily="34" charset="-120"/>
                <a:ea typeface="微軟正黑體" panose="020B0604030504040204" pitchFamily="34" charset="-120"/>
              </a:rPr>
              <a:t>解決方法</a:t>
            </a:r>
            <a:r>
              <a:rPr lang="en-US" altLang="zh-TW" sz="2000" dirty="0" smtClean="0">
                <a:solidFill>
                  <a:srgbClr val="FE9406"/>
                </a:solidFill>
                <a:latin typeface="微軟正黑體" panose="020B0604030504040204" pitchFamily="34" charset="-120"/>
                <a:ea typeface="微軟正黑體" panose="020B0604030504040204" pitchFamily="34" charset="-120"/>
              </a:rPr>
              <a:t>:</a:t>
            </a:r>
          </a:p>
          <a:p>
            <a:pPr algn="just"/>
            <a:r>
              <a:rPr lang="en-US" altLang="zh-TW" sz="2000" dirty="0">
                <a:solidFill>
                  <a:srgbClr val="FE9406"/>
                </a:solidFill>
                <a:latin typeface="微軟正黑體" panose="020B0604030504040204" pitchFamily="34" charset="-120"/>
                <a:ea typeface="微軟正黑體" panose="020B0604030504040204" pitchFamily="34" charset="-120"/>
              </a:rPr>
              <a:t>	</a:t>
            </a:r>
            <a:r>
              <a:rPr lang="zh-TW" altLang="en-US" sz="2000" dirty="0" smtClean="0">
                <a:solidFill>
                  <a:srgbClr val="FE9406"/>
                </a:solidFill>
                <a:latin typeface="微軟正黑體" panose="020B0604030504040204" pitchFamily="34" charset="-120"/>
                <a:ea typeface="微軟正黑體" panose="020B0604030504040204" pitchFamily="34" charset="-120"/>
              </a:rPr>
              <a:t>點擊餐點或活動，可以進入到另外一個介紹的頁面觀看更詳細的介紹。</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stretch>
            <a:fillRect/>
          </a:stretch>
        </p:blipFill>
        <p:spPr>
          <a:xfrm>
            <a:off x="1915798" y="668211"/>
            <a:ext cx="2495558" cy="4662754"/>
          </a:xfrm>
          <a:prstGeom prst="rect">
            <a:avLst/>
          </a:prstGeom>
        </p:spPr>
      </p:pic>
      <p:pic>
        <p:nvPicPr>
          <p:cNvPr id="2" name="圖片 1"/>
          <p:cNvPicPr>
            <a:picLocks noChangeAspect="1"/>
          </p:cNvPicPr>
          <p:nvPr/>
        </p:nvPicPr>
        <p:blipFill>
          <a:blip r:embed="rId3"/>
          <a:stretch>
            <a:fillRect/>
          </a:stretch>
        </p:blipFill>
        <p:spPr>
          <a:xfrm>
            <a:off x="4104770" y="1837128"/>
            <a:ext cx="2455739" cy="4255787"/>
          </a:xfrm>
          <a:prstGeom prst="rect">
            <a:avLst/>
          </a:prstGeom>
        </p:spPr>
      </p:pic>
    </p:spTree>
    <p:extLst>
      <p:ext uri="{BB962C8B-B14F-4D97-AF65-F5344CB8AC3E}">
        <p14:creationId xmlns:p14="http://schemas.microsoft.com/office/powerpoint/2010/main" val="1610179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2633081" y="2426219"/>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smtClean="0">
                  <a:solidFill>
                    <a:srgbClr val="8D189A"/>
                  </a:solidFill>
                </a:rPr>
                <a:t>3</a:t>
              </a:r>
              <a:endParaRPr lang="zh-TW" altLang="en-US" sz="4400" dirty="0">
                <a:solidFill>
                  <a:srgbClr val="8D189A"/>
                </a:solidFill>
              </a:endParaRPr>
            </a:p>
          </p:txBody>
        </p:sp>
      </p:grpSp>
      <p:sp>
        <p:nvSpPr>
          <p:cNvPr id="20" name="文字方塊 19"/>
          <p:cNvSpPr txBox="1"/>
          <p:nvPr/>
        </p:nvSpPr>
        <p:spPr>
          <a:xfrm>
            <a:off x="3542555" y="2586727"/>
            <a:ext cx="1107996"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其</a:t>
            </a:r>
            <a:r>
              <a:rPr lang="zh-TW" altLang="en-US" sz="3600" dirty="0">
                <a:solidFill>
                  <a:srgbClr val="E03C8A"/>
                </a:solidFill>
                <a:latin typeface="微軟正黑體" panose="020B0604030504040204" pitchFamily="34" charset="-120"/>
                <a:ea typeface="微軟正黑體" panose="020B0604030504040204" pitchFamily="34" charset="-120"/>
              </a:rPr>
              <a:t>他</a:t>
            </a:r>
          </a:p>
        </p:txBody>
      </p:sp>
      <p:sp>
        <p:nvSpPr>
          <p:cNvPr id="22" name="文字方塊 21"/>
          <p:cNvSpPr txBox="1"/>
          <p:nvPr/>
        </p:nvSpPr>
        <p:spPr>
          <a:xfrm>
            <a:off x="4150427" y="3196344"/>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Other issues</a:t>
            </a:r>
          </a:p>
        </p:txBody>
      </p:sp>
    </p:spTree>
    <p:extLst>
      <p:ext uri="{BB962C8B-B14F-4D97-AF65-F5344CB8AC3E}">
        <p14:creationId xmlns:p14="http://schemas.microsoft.com/office/powerpoint/2010/main" val="1041889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字方塊 45"/>
          <p:cNvSpPr txBox="1"/>
          <p:nvPr/>
        </p:nvSpPr>
        <p:spPr>
          <a:xfrm>
            <a:off x="7043058" y="1582379"/>
            <a:ext cx="3543300" cy="3113545"/>
          </a:xfrm>
          <a:prstGeom prst="rect">
            <a:avLst/>
          </a:prstGeom>
          <a:noFill/>
        </p:spPr>
        <p:txBody>
          <a:bodyPr wrap="square" rtlCol="0">
            <a:spAutoFit/>
          </a:bodyPr>
          <a:lstStyle/>
          <a:p>
            <a:endParaRPr lang="en-US" altLang="zh-TW" sz="2000" dirty="0" smtClean="0">
              <a:solidFill>
                <a:srgbClr val="FE9406"/>
              </a:solidFill>
              <a:latin typeface="微軟正黑體" panose="020B0604030504040204" pitchFamily="34" charset="-120"/>
              <a:ea typeface="微軟正黑體" panose="020B0604030504040204" pitchFamily="34" charset="-120"/>
            </a:endParaRPr>
          </a:p>
          <a:p>
            <a:pPr>
              <a:lnSpc>
                <a:spcPct val="150000"/>
              </a:lnSpc>
            </a:pPr>
            <a:r>
              <a:rPr lang="zh-TW" altLang="en-US" sz="2000" dirty="0" smtClean="0">
                <a:solidFill>
                  <a:srgbClr val="FE9406"/>
                </a:solidFill>
                <a:latin typeface="微軟正黑體" panose="020B0604030504040204" pitchFamily="34" charset="-120"/>
                <a:ea typeface="微軟正黑體" panose="020B0604030504040204" pitchFamily="34" charset="-120"/>
              </a:rPr>
              <a:t>品牌故事放在頁面偏上的地方，因為是餐廳介紹網頁，估計使用者進去頁面時，是想查詢餐點或是地點資訊，所以可以把它放在頁面尾端或另外點選品牌故事按鈕才出現。</a:t>
            </a:r>
            <a:endParaRPr lang="zh-TW" altLang="en-US" sz="2000" dirty="0">
              <a:solidFill>
                <a:srgbClr val="FE9406"/>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1637199" y="1013401"/>
            <a:ext cx="4639036" cy="4578527"/>
          </a:xfrm>
          <a:prstGeom prst="rect">
            <a:avLst/>
          </a:prstGeom>
        </p:spPr>
      </p:pic>
    </p:spTree>
    <p:extLst>
      <p:ext uri="{BB962C8B-B14F-4D97-AF65-F5344CB8AC3E}">
        <p14:creationId xmlns:p14="http://schemas.microsoft.com/office/powerpoint/2010/main" val="147893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p:cNvPicPr>
            <a:picLocks noChangeAspect="1"/>
          </p:cNvPicPr>
          <p:nvPr/>
        </p:nvPicPr>
        <p:blipFill rotWithShape="1">
          <a:blip r:embed="rId2">
            <a:extLst>
              <a:ext uri="{28A0092B-C50C-407E-A947-70E740481C1C}">
                <a14:useLocalDpi xmlns:a14="http://schemas.microsoft.com/office/drawing/2010/main" val="0"/>
              </a:ext>
            </a:extLst>
          </a:blip>
          <a:srcRect l="9252" t="15485" r="14826" b="13889"/>
          <a:stretch/>
        </p:blipFill>
        <p:spPr>
          <a:xfrm>
            <a:off x="0" y="0"/>
            <a:ext cx="12201706" cy="6858000"/>
          </a:xfrm>
          <a:prstGeom prst="rect">
            <a:avLst/>
          </a:prstGeom>
        </p:spPr>
      </p:pic>
      <p:grpSp>
        <p:nvGrpSpPr>
          <p:cNvPr id="19" name="群組 18"/>
          <p:cNvGrpSpPr/>
          <p:nvPr/>
        </p:nvGrpSpPr>
        <p:grpSpPr>
          <a:xfrm>
            <a:off x="1925510" y="2447990"/>
            <a:ext cx="806839" cy="806839"/>
            <a:chOff x="3882271" y="3588408"/>
            <a:chExt cx="967348" cy="967348"/>
          </a:xfrm>
        </p:grpSpPr>
        <p:sp>
          <p:nvSpPr>
            <p:cNvPr id="4" name="橢圓 3"/>
            <p:cNvSpPr/>
            <p:nvPr/>
          </p:nvSpPr>
          <p:spPr>
            <a:xfrm>
              <a:off x="3882271" y="3588408"/>
              <a:ext cx="967348" cy="967348"/>
            </a:xfrm>
            <a:prstGeom prst="ellipse">
              <a:avLst/>
            </a:prstGeom>
            <a:noFill/>
            <a:ln w="57150">
              <a:solidFill>
                <a:srgbClr val="8D18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096552" y="3588408"/>
              <a:ext cx="538785" cy="923330"/>
            </a:xfrm>
            <a:prstGeom prst="rect">
              <a:avLst/>
            </a:prstGeom>
            <a:noFill/>
          </p:spPr>
          <p:txBody>
            <a:bodyPr wrap="square" rtlCol="0">
              <a:spAutoFit/>
            </a:bodyPr>
            <a:lstStyle/>
            <a:p>
              <a:r>
                <a:rPr lang="en-US" altLang="zh-TW" sz="4400" dirty="0" smtClean="0">
                  <a:solidFill>
                    <a:srgbClr val="8D189A"/>
                  </a:solidFill>
                </a:rPr>
                <a:t>4</a:t>
              </a:r>
              <a:endParaRPr lang="zh-TW" altLang="en-US" sz="4400" dirty="0">
                <a:solidFill>
                  <a:srgbClr val="8D189A"/>
                </a:solidFill>
              </a:endParaRPr>
            </a:p>
          </p:txBody>
        </p:sp>
      </p:grpSp>
      <p:sp>
        <p:nvSpPr>
          <p:cNvPr id="20" name="文字方塊 19"/>
          <p:cNvSpPr txBox="1"/>
          <p:nvPr/>
        </p:nvSpPr>
        <p:spPr>
          <a:xfrm>
            <a:off x="2834984" y="2608498"/>
            <a:ext cx="3416320" cy="646331"/>
          </a:xfrm>
          <a:prstGeom prst="rect">
            <a:avLst/>
          </a:prstGeom>
          <a:noFill/>
        </p:spPr>
        <p:txBody>
          <a:bodyPr wrap="none" rtlCol="0">
            <a:spAutoFit/>
          </a:bodyPr>
          <a:lstStyle/>
          <a:p>
            <a:r>
              <a:rPr lang="zh-TW" altLang="en-US" sz="3600" dirty="0" smtClean="0">
                <a:solidFill>
                  <a:srgbClr val="E03C8A"/>
                </a:solidFill>
                <a:latin typeface="微軟正黑體" panose="020B0604030504040204" pitchFamily="34" charset="-120"/>
                <a:ea typeface="微軟正黑體" panose="020B0604030504040204" pitchFamily="34" charset="-120"/>
              </a:rPr>
              <a:t>系統狀態能見度</a:t>
            </a:r>
            <a:endParaRPr lang="zh-TW" altLang="en-US" sz="3600" dirty="0">
              <a:solidFill>
                <a:srgbClr val="E03C8A"/>
              </a:solidFill>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4098222" y="3228945"/>
            <a:ext cx="3418855" cy="400110"/>
          </a:xfrm>
          <a:prstGeom prst="rect">
            <a:avLst/>
          </a:prstGeom>
          <a:noFill/>
        </p:spPr>
        <p:txBody>
          <a:bodyPr wrap="square" rtlCol="0">
            <a:spAutoFit/>
          </a:bodyPr>
          <a:lstStyle/>
          <a:p>
            <a:pPr>
              <a:spcBef>
                <a:spcPts val="25000"/>
              </a:spcBef>
              <a:spcAft>
                <a:spcPts val="25000"/>
              </a:spcAft>
            </a:pPr>
            <a:r>
              <a:rPr lang="en-US" altLang="zh-TW" sz="2000" dirty="0" smtClean="0">
                <a:solidFill>
                  <a:srgbClr val="E03C8A"/>
                </a:solidFill>
                <a:latin typeface="+mj-lt"/>
                <a:ea typeface="微軟正黑體" panose="020B0604030504040204" pitchFamily="34" charset="-120"/>
              </a:rPr>
              <a:t>Visibility of system status</a:t>
            </a:r>
            <a:endParaRPr lang="en-US" altLang="zh-TW" sz="2000" dirty="0" smtClean="0">
              <a:solidFill>
                <a:srgbClr val="E03C8A"/>
              </a:solidFill>
              <a:latin typeface="+mj-lt"/>
              <a:ea typeface="微軟正黑體" panose="020B0604030504040204" pitchFamily="34" charset="-120"/>
            </a:endParaRPr>
          </a:p>
        </p:txBody>
      </p:sp>
    </p:spTree>
    <p:extLst>
      <p:ext uri="{BB962C8B-B14F-4D97-AF65-F5344CB8AC3E}">
        <p14:creationId xmlns:p14="http://schemas.microsoft.com/office/powerpoint/2010/main" val="2363911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156</Words>
  <Application>Microsoft Office PowerPoint</Application>
  <PresentationFormat>寬螢幕</PresentationFormat>
  <Paragraphs>56</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微軟正黑體</vt: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郭晉名</dc:creator>
  <cp:lastModifiedBy>Windows 使用者</cp:lastModifiedBy>
  <cp:revision>31</cp:revision>
  <dcterms:created xsi:type="dcterms:W3CDTF">2017-05-14T15:13:08Z</dcterms:created>
  <dcterms:modified xsi:type="dcterms:W3CDTF">2017-05-21T12:34:50Z</dcterms:modified>
</cp:coreProperties>
</file>