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1" r:id="rId3"/>
    <p:sldId id="262" r:id="rId4"/>
    <p:sldId id="263" r:id="rId5"/>
    <p:sldId id="264" r:id="rId6"/>
    <p:sldId id="268" r:id="rId7"/>
    <p:sldId id="269" r:id="rId8"/>
    <p:sldId id="271" r:id="rId9"/>
    <p:sldId id="272" r:id="rId10"/>
    <p:sldId id="270" r:id="rId11"/>
    <p:sldId id="267" r:id="rId12"/>
    <p:sldId id="27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6EA"/>
    <a:srgbClr val="A251A5"/>
    <a:srgbClr val="8F2E93"/>
    <a:srgbClr val="811486"/>
    <a:srgbClr val="821087"/>
    <a:srgbClr val="912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96BB-0F22-4026-9095-B1A9685C87D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3AF7A-A3BA-4267-B675-2DC780913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4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5A705-2CD5-034C-B809-89DC9667D551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B36FD-4786-C747-9DED-9E0FD7F5A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871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9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5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2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4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1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6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1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6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" TargetMode="External"/><Relationship Id="rId2" Type="http://schemas.openxmlformats.org/officeDocument/2006/relationships/hyperlink" Target="https://scikit-learn.org/stabl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balanced-learn.readthedocs.io/en/stabl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thuds2020hw3/data" TargetMode="External"/><Relationship Id="rId2" Type="http://schemas.openxmlformats.org/officeDocument/2006/relationships/hyperlink" Target="https://zh.wikipedia.org/wiki/Kagg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9800" y="1700809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TW" sz="4400" dirty="0" smtClean="0">
                <a:cs typeface="Times New Roman" panose="02020603050405020304" pitchFamily="18" charset="0"/>
              </a:rPr>
              <a:t>Data science HW3</a:t>
            </a:r>
            <a:endParaRPr lang="zh-TW" altLang="en-US" sz="4400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5640" y="3717033"/>
            <a:ext cx="633670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2400" b="1" dirty="0">
              <a:ea typeface="新細明體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Department of Computer Science</a:t>
            </a: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National Tsing Hua University (NTHU)</a:t>
            </a: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Hsinchu, Taiwan</a:t>
            </a:r>
          </a:p>
          <a:p>
            <a:pPr algn="ctr"/>
            <a:endParaRPr lang="en-US" altLang="zh-TW" sz="2000" dirty="0"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Date: </a:t>
            </a:r>
            <a:r>
              <a:rPr lang="en-US" altLang="zh-TW" sz="2000" dirty="0" smtClean="0">
                <a:ea typeface="新細明體" charset="-120"/>
                <a:cs typeface="Times New Roman" panose="02020603050405020304" pitchFamily="18" charset="0"/>
              </a:rPr>
              <a:t>April 24</a:t>
            </a:r>
            <a:r>
              <a:rPr lang="en-US" altLang="zh-TW" sz="2000" baseline="30000" dirty="0" smtClean="0">
                <a:ea typeface="新細明體" charset="-120"/>
                <a:cs typeface="Times New Roman" panose="02020603050405020304" pitchFamily="18" charset="0"/>
              </a:rPr>
              <a:t>th</a:t>
            </a:r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smtClean="0">
                <a:ea typeface="新細明體" charset="-120"/>
                <a:cs typeface="Times New Roman" panose="02020603050405020304" pitchFamily="18" charset="0"/>
              </a:rPr>
              <a:t>2020</a:t>
            </a:r>
            <a:endParaRPr lang="en-US" altLang="zh-TW" sz="2000" dirty="0"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try more techniques for better performance </a:t>
            </a:r>
          </a:p>
          <a:p>
            <a:pPr lvl="1"/>
            <a:r>
              <a:rPr lang="en-US" altLang="zh-TW" dirty="0" smtClean="0"/>
              <a:t>Feature selection</a:t>
            </a:r>
          </a:p>
          <a:p>
            <a:pPr lvl="1"/>
            <a:r>
              <a:rPr lang="en-US" altLang="zh-TW" dirty="0" smtClean="0"/>
              <a:t>Dimension reduction (PCA, TSNE)</a:t>
            </a:r>
          </a:p>
          <a:p>
            <a:pPr lvl="1"/>
            <a:r>
              <a:rPr lang="en-US" altLang="zh-TW" dirty="0" smtClean="0"/>
              <a:t>Try different models</a:t>
            </a:r>
          </a:p>
          <a:p>
            <a:pPr lvl="1"/>
            <a:r>
              <a:rPr lang="en-US" altLang="zh-TW" dirty="0" smtClean="0"/>
              <a:t>Data augmentation </a:t>
            </a:r>
          </a:p>
          <a:p>
            <a:pPr lvl="1"/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We use private leaderboard as the final score</a:t>
            </a:r>
          </a:p>
          <a:p>
            <a:pPr lvl="1"/>
            <a:r>
              <a:rPr lang="en-US" altLang="zh-TW" dirty="0" smtClean="0"/>
              <a:t>Use public score to choose your model is dangerous</a:t>
            </a:r>
          </a:p>
          <a:p>
            <a:pPr lvl="1"/>
            <a:r>
              <a:rPr lang="en-US" altLang="zh-TW" dirty="0" smtClean="0"/>
              <a:t>It’s better to perform validation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66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Packages </a:t>
            </a:r>
            <a:r>
              <a:rPr lang="en-US" altLang="zh-TW" dirty="0" smtClean="0"/>
              <a:t>you may 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scikit-learn.org/stable/index.html</a:t>
            </a:r>
            <a:endParaRPr lang="en-US" altLang="zh-TW" dirty="0"/>
          </a:p>
          <a:p>
            <a:r>
              <a:rPr lang="en-US" altLang="zh-TW" dirty="0" smtClean="0"/>
              <a:t>Pandas</a:t>
            </a:r>
          </a:p>
          <a:p>
            <a:pPr lvl="1"/>
            <a:r>
              <a:rPr lang="en-US" altLang="zh-TW" dirty="0">
                <a:hlinkClick r:id="rId3"/>
              </a:rPr>
              <a:t>https://pandas.pydata.org/pandas-docs/stable/ </a:t>
            </a:r>
            <a:endParaRPr lang="en-US" altLang="zh-TW" dirty="0" smtClean="0"/>
          </a:p>
          <a:p>
            <a:r>
              <a:rPr lang="en-US" altLang="zh-TW" dirty="0" smtClean="0"/>
              <a:t>Imbalance learn (for over sampling and down sampling)</a:t>
            </a:r>
          </a:p>
          <a:p>
            <a:pPr lvl="1"/>
            <a:r>
              <a:rPr lang="en-US" altLang="zh-TW" dirty="0">
                <a:hlinkClick r:id="rId4"/>
              </a:rPr>
              <a:t>https://imbalanced-learn.readthedocs.io/en/stable/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73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submit 15 times per day</a:t>
            </a:r>
          </a:p>
          <a:p>
            <a:endParaRPr lang="en-US" altLang="zh-TW" dirty="0"/>
          </a:p>
          <a:p>
            <a:r>
              <a:rPr lang="en-US" altLang="zh-TW" dirty="0" smtClean="0"/>
              <a:t>You can choose 4 predictions for final scoring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46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0003F-A6CC-7A45-9E5B-789E64EC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222"/>
            <a:ext cx="3200400" cy="1325563"/>
          </a:xfrm>
        </p:spPr>
        <p:txBody>
          <a:bodyPr/>
          <a:lstStyle/>
          <a:p>
            <a:r>
              <a:rPr kumimoji="1" lang="en-US" altLang="zh-TW" dirty="0" err="1" smtClean="0"/>
              <a:t>Kaggle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3EDB5-8657-F44C-8718-97851B4C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 platform of</a:t>
            </a:r>
          </a:p>
          <a:p>
            <a:pPr lvl="1"/>
            <a:r>
              <a:rPr kumimoji="1" lang="en-US" altLang="zh-TW" dirty="0" smtClean="0"/>
              <a:t>Machine learning competition</a:t>
            </a:r>
          </a:p>
          <a:p>
            <a:pPr lvl="1"/>
            <a:r>
              <a:rPr kumimoji="1" lang="en-US" altLang="zh-TW" dirty="0" smtClean="0"/>
              <a:t>Sharing dataset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zh.wikipedia.org/wiki/Kaggle</a:t>
            </a:r>
            <a:endParaRPr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HW3 will be held on </a:t>
            </a:r>
            <a:r>
              <a:rPr kumimoji="1" lang="en-US" altLang="zh-TW" dirty="0" err="1" smtClean="0"/>
              <a:t>kaggle</a:t>
            </a:r>
            <a:endParaRPr kumimoji="1"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>
                <a:hlinkClick r:id="rId3"/>
              </a:rPr>
              <a:t>www.kaggle.com/c/nthuds2020hw3-1/data</a:t>
            </a:r>
            <a:endParaRPr lang="en-US" altLang="zh-TW" dirty="0" smtClean="0"/>
          </a:p>
          <a:p>
            <a:r>
              <a:rPr kumimoji="1" lang="en-US" altLang="zh-TW" dirty="0" smtClean="0"/>
              <a:t>Deadline: 2019/5/12 23:59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6051C9-6367-DF43-83AF-A47041C7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1028" name="Picture 4" descr="https://upload.wikimedia.org/wikipedia/commons/7/7c/Kaggl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67" y="2074678"/>
            <a:ext cx="2776008" cy="10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9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 smtClean="0"/>
                  <a:t>Problem description</a:t>
                </a:r>
              </a:p>
              <a:p>
                <a:pPr lvl="1"/>
                <a:r>
                  <a:rPr lang="en-US" altLang="zh-TW" sz="2800" dirty="0" smtClean="0"/>
                  <a:t>Supervised binary classification problem</a:t>
                </a:r>
              </a:p>
              <a:p>
                <a:pPr lvl="1"/>
                <a:r>
                  <a:rPr lang="en-US" altLang="zh-TW" sz="2800" dirty="0" smtClean="0"/>
                  <a:t>Given a data set</a:t>
                </a:r>
              </a:p>
              <a:p>
                <a:pPr lvl="1"/>
                <a:r>
                  <a:rPr lang="en-US" altLang="zh-TW" sz="2800" dirty="0" smtClean="0"/>
                  <a:t>Training set with label, testing set without</a:t>
                </a:r>
              </a:p>
              <a:p>
                <a:pPr lvl="1"/>
                <a:r>
                  <a:rPr lang="en-US" altLang="zh-TW" sz="2800" dirty="0" smtClean="0"/>
                  <a:t>You need to predict the labels of testing data</a:t>
                </a:r>
              </a:p>
              <a:p>
                <a:r>
                  <a:rPr lang="en-US" altLang="zh-TW" sz="3200" dirty="0" smtClean="0"/>
                  <a:t>Evaluation</a:t>
                </a:r>
                <a:endParaRPr lang="en-US" altLang="zh-TW" sz="3200" dirty="0"/>
              </a:p>
              <a:p>
                <a:pPr lvl="1"/>
                <a:r>
                  <a:rPr lang="en-US" altLang="zh-TW" sz="2800" dirty="0" smtClean="0"/>
                  <a:t>F1-score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2×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altLang="zh-TW" sz="2800" dirty="0"/>
              </a:p>
              <a:p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14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 description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66993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The dataset we use is </a:t>
            </a:r>
            <a:r>
              <a:rPr lang="en-US" altLang="zh-TW" b="1" dirty="0" smtClean="0"/>
              <a:t>transformed </a:t>
            </a:r>
            <a:r>
              <a:rPr lang="en-US" altLang="zh-TW" dirty="0" smtClean="0"/>
              <a:t>from some real dataset</a:t>
            </a:r>
          </a:p>
          <a:p>
            <a:pPr lvl="1"/>
            <a:r>
              <a:rPr lang="en-US" altLang="zh-TW" dirty="0" smtClean="0"/>
              <a:t>Numeric feature are nonlinear transformed</a:t>
            </a:r>
          </a:p>
          <a:p>
            <a:pPr lvl="1"/>
            <a:r>
              <a:rPr lang="en-US" altLang="zh-TW" dirty="0" smtClean="0"/>
              <a:t>10% data become missing value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16 numeric features, </a:t>
            </a:r>
            <a:r>
              <a:rPr lang="en-US" altLang="zh-TW" dirty="0"/>
              <a:t>5</a:t>
            </a:r>
            <a:r>
              <a:rPr lang="en-US" altLang="zh-TW" dirty="0" smtClean="0"/>
              <a:t> nominal features, 1 label</a:t>
            </a:r>
          </a:p>
          <a:p>
            <a:endParaRPr lang="en-US" altLang="zh-TW" dirty="0"/>
          </a:p>
          <a:p>
            <a:r>
              <a:rPr lang="en-US" altLang="zh-TW" dirty="0" smtClean="0"/>
              <a:t>Our label is ‘</a:t>
            </a:r>
            <a:r>
              <a:rPr lang="en-US" altLang="zh-TW" b="1" dirty="0" err="1"/>
              <a:t>RainToday</a:t>
            </a:r>
            <a:r>
              <a:rPr lang="en-US" altLang="zh-TW" dirty="0" smtClean="0"/>
              <a:t>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44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 method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provide a simple baseline method for your reference</a:t>
            </a:r>
          </a:p>
          <a:p>
            <a:r>
              <a:rPr lang="en-US" altLang="zh-TW" dirty="0" smtClean="0"/>
              <a:t>The steps in baseline are as below</a:t>
            </a:r>
          </a:p>
          <a:p>
            <a:pPr lvl="1"/>
            <a:r>
              <a:rPr lang="en-US" altLang="zh-TW" dirty="0" smtClean="0"/>
              <a:t>Read training/testing data</a:t>
            </a:r>
          </a:p>
          <a:p>
            <a:pPr lvl="1"/>
            <a:r>
              <a:rPr lang="en-US" altLang="zh-TW" dirty="0" smtClean="0"/>
              <a:t>Fill missing value with mode/mean</a:t>
            </a:r>
          </a:p>
          <a:p>
            <a:pPr lvl="1"/>
            <a:r>
              <a:rPr lang="en-US" altLang="zh-TW" dirty="0" smtClean="0"/>
              <a:t>Train a decision tree classifier</a:t>
            </a:r>
          </a:p>
          <a:p>
            <a:pPr lvl="1"/>
            <a:r>
              <a:rPr lang="en-US" altLang="zh-TW" dirty="0" smtClean="0"/>
              <a:t>Output prediction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14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 testing instance, there is a unique id</a:t>
            </a:r>
          </a:p>
          <a:p>
            <a:r>
              <a:rPr lang="en-US" altLang="zh-TW" dirty="0" smtClean="0"/>
              <a:t>You need to submit you answer to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with the following format</a:t>
            </a:r>
            <a:br>
              <a:rPr lang="en-US" altLang="zh-TW" dirty="0" smtClean="0"/>
            </a:br>
            <a:r>
              <a:rPr lang="zh-TW" altLang="en-US" sz="2400" b="1" dirty="0" smtClean="0">
                <a:solidFill>
                  <a:srgbClr val="FF0000"/>
                </a:solidFill>
              </a:rPr>
              <a:t>第一行請記得也要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output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err="1" smtClean="0"/>
              <a:t>Id,RainToday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Id1</a:t>
            </a:r>
            <a:r>
              <a:rPr lang="en-US" altLang="zh-TW" dirty="0"/>
              <a:t>, RainToday1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Id2</a:t>
            </a:r>
            <a:r>
              <a:rPr lang="en-US" altLang="zh-TW" dirty="0"/>
              <a:t>, RainToday2</a:t>
            </a:r>
          </a:p>
          <a:p>
            <a:pPr lvl="1"/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090" y="3012511"/>
            <a:ext cx="2653020" cy="311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1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5298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22409"/>
            <a:ext cx="10515600" cy="5087456"/>
          </a:xfrm>
        </p:spPr>
        <p:txBody>
          <a:bodyPr/>
          <a:lstStyle/>
          <a:p>
            <a:r>
              <a:rPr lang="en-US" altLang="zh-TW" dirty="0" smtClean="0"/>
              <a:t>There are two leaderboards in </a:t>
            </a:r>
            <a:r>
              <a:rPr lang="en-US" altLang="zh-TW" dirty="0" err="1" smtClean="0"/>
              <a:t>kaggle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Public: can be seen during competition, for reference</a:t>
            </a:r>
          </a:p>
          <a:p>
            <a:pPr lvl="1"/>
            <a:r>
              <a:rPr lang="en-US" altLang="zh-TW" dirty="0" smtClean="0"/>
              <a:t>Private: used to evaluate, can be seen after competition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54" y="3204162"/>
            <a:ext cx="90678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9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You will get </a:t>
            </a:r>
            <a:r>
              <a:rPr lang="en-US" altLang="zh-TW" b="1" dirty="0" smtClean="0"/>
              <a:t>60</a:t>
            </a:r>
            <a:r>
              <a:rPr lang="en-US" altLang="zh-TW" dirty="0" smtClean="0"/>
              <a:t> </a:t>
            </a:r>
            <a:r>
              <a:rPr lang="en-US" altLang="zh-TW" dirty="0"/>
              <a:t>points, if your private F1-score is between </a:t>
            </a:r>
            <a:r>
              <a:rPr lang="en-US" altLang="zh-TW" i="1" dirty="0"/>
              <a:t>baseline </a:t>
            </a:r>
            <a:r>
              <a:rPr lang="en-US" altLang="zh-TW" i="1" dirty="0" smtClean="0"/>
              <a:t>60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i="1" dirty="0"/>
              <a:t>baseline </a:t>
            </a:r>
            <a:r>
              <a:rPr lang="en-US" altLang="zh-TW" i="1" dirty="0" smtClean="0"/>
              <a:t>70</a:t>
            </a:r>
            <a:endParaRPr lang="en-US" altLang="zh-TW" dirty="0" smtClean="0"/>
          </a:p>
          <a:p>
            <a:r>
              <a:rPr lang="en-US" altLang="zh-TW" dirty="0" smtClean="0"/>
              <a:t>You will get </a:t>
            </a:r>
            <a:r>
              <a:rPr lang="en-US" altLang="zh-TW" b="1" dirty="0" smtClean="0"/>
              <a:t>75</a:t>
            </a:r>
            <a:r>
              <a:rPr lang="en-US" altLang="zh-TW" dirty="0" smtClean="0"/>
              <a:t> points, if your private F1-score is between </a:t>
            </a:r>
            <a:r>
              <a:rPr lang="en-US" altLang="zh-TW" i="1" dirty="0" smtClean="0"/>
              <a:t>baseline 70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baseline 80</a:t>
            </a:r>
            <a:endParaRPr lang="en-US" altLang="zh-TW" dirty="0" smtClean="0"/>
          </a:p>
          <a:p>
            <a:r>
              <a:rPr lang="en-US" altLang="zh-TW" dirty="0" smtClean="0"/>
              <a:t>For those have scores better than </a:t>
            </a:r>
            <a:r>
              <a:rPr lang="en-US" altLang="zh-TW" i="1" dirty="0" smtClean="0"/>
              <a:t>baseline 80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TOP 10% (&lt;=10%):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100</a:t>
            </a:r>
          </a:p>
          <a:p>
            <a:pPr lvl="1"/>
            <a:r>
              <a:rPr lang="en-US" altLang="zh-TW" dirty="0" smtClean="0"/>
              <a:t>10% ~ 30% (&lt;=30%):</a:t>
            </a:r>
            <a:r>
              <a:rPr lang="zh-TW" altLang="en-US" dirty="0" smtClean="0"/>
              <a:t> </a:t>
            </a:r>
            <a:r>
              <a:rPr lang="en-US" altLang="zh-TW" dirty="0" smtClean="0"/>
              <a:t>92</a:t>
            </a:r>
          </a:p>
          <a:p>
            <a:pPr lvl="1"/>
            <a:r>
              <a:rPr lang="en-US" altLang="zh-TW" dirty="0" smtClean="0"/>
              <a:t>30% ~ 60% (&lt;=60%): 86</a:t>
            </a:r>
          </a:p>
          <a:p>
            <a:pPr lvl="1"/>
            <a:r>
              <a:rPr lang="en-US" altLang="zh-TW" dirty="0" smtClean="0"/>
              <a:t>60% ~ 80% (&lt;=80%):</a:t>
            </a:r>
            <a:r>
              <a:rPr lang="zh-TW" altLang="en-US" dirty="0" smtClean="0"/>
              <a:t> </a:t>
            </a:r>
            <a:r>
              <a:rPr lang="en-US" altLang="zh-TW" dirty="0" smtClean="0"/>
              <a:t>83</a:t>
            </a:r>
          </a:p>
          <a:p>
            <a:pPr lvl="1"/>
            <a:r>
              <a:rPr lang="en-US" altLang="zh-TW" dirty="0" smtClean="0"/>
              <a:t>Other: 80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05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 in public and private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62240"/>
              </p:ext>
            </p:extLst>
          </p:nvPr>
        </p:nvGraphicFramePr>
        <p:xfrm>
          <a:off x="389466" y="2269238"/>
          <a:ext cx="8813802" cy="2352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34">
                  <a:extLst>
                    <a:ext uri="{9D8B030D-6E8A-4147-A177-3AD203B41FA5}">
                      <a16:colId xmlns:a16="http://schemas.microsoft.com/office/drawing/2014/main" val="1153549657"/>
                    </a:ext>
                  </a:extLst>
                </a:gridCol>
                <a:gridCol w="2937934">
                  <a:extLst>
                    <a:ext uri="{9D8B030D-6E8A-4147-A177-3AD203B41FA5}">
                      <a16:colId xmlns:a16="http://schemas.microsoft.com/office/drawing/2014/main" val="3320704455"/>
                    </a:ext>
                  </a:extLst>
                </a:gridCol>
                <a:gridCol w="2937934">
                  <a:extLst>
                    <a:ext uri="{9D8B030D-6E8A-4147-A177-3AD203B41FA5}">
                      <a16:colId xmlns:a16="http://schemas.microsoft.com/office/drawing/2014/main" val="2175247009"/>
                    </a:ext>
                  </a:extLst>
                </a:gridCol>
              </a:tblGrid>
              <a:tr h="465056"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Public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Private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3162531571"/>
                  </a:ext>
                </a:extLst>
              </a:tr>
              <a:tr h="471515"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Baseline 80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0.38559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0.41335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3725440824"/>
                  </a:ext>
                </a:extLst>
              </a:tr>
              <a:tr h="471515"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Baseline 70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0.33626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0.34511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1848471589"/>
                  </a:ext>
                </a:extLst>
              </a:tr>
              <a:tr h="471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 smtClean="0"/>
                        <a:t>Baseline 60</a:t>
                      </a:r>
                      <a:endParaRPr lang="zh-TW" altLang="en-US" sz="2300" dirty="0" smtClean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0.28667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0.30352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1798356532"/>
                  </a:ext>
                </a:extLst>
              </a:tr>
              <a:tr h="471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 smtClean="0"/>
                        <a:t>Baseline 0</a:t>
                      </a:r>
                      <a:endParaRPr lang="zh-TW" altLang="en-US" sz="2300" dirty="0" smtClean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0.26903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0.29067</a:t>
                      </a:r>
                      <a:endParaRPr lang="zh-TW" altLang="en-US" sz="2300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1729469933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8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413</Words>
  <Application>Microsoft Office PowerPoint</Application>
  <PresentationFormat>寬螢幕</PresentationFormat>
  <Paragraphs>107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Data science HW3</vt:lpstr>
      <vt:lpstr>Kaggle</vt:lpstr>
      <vt:lpstr>HW3</vt:lpstr>
      <vt:lpstr>Dataset description </vt:lpstr>
      <vt:lpstr>Baseline method </vt:lpstr>
      <vt:lpstr>Output format</vt:lpstr>
      <vt:lpstr>Evaluation</vt:lpstr>
      <vt:lpstr>Evaluation</vt:lpstr>
      <vt:lpstr>Baseline score in public and private</vt:lpstr>
      <vt:lpstr>Hints</vt:lpstr>
      <vt:lpstr>Packages you may use</vt:lpstr>
      <vt:lpstr>Other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肇尹 張</cp:lastModifiedBy>
  <cp:revision>232</cp:revision>
  <dcterms:created xsi:type="dcterms:W3CDTF">2019-03-14T07:19:39Z</dcterms:created>
  <dcterms:modified xsi:type="dcterms:W3CDTF">2020-04-24T07:06:28Z</dcterms:modified>
</cp:coreProperties>
</file>