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5" r:id="rId13"/>
    <p:sldId id="268" r:id="rId14"/>
    <p:sldId id="269" r:id="rId15"/>
    <p:sldId id="276" r:id="rId16"/>
    <p:sldId id="270" r:id="rId17"/>
    <p:sldId id="277" r:id="rId18"/>
    <p:sldId id="271" r:id="rId19"/>
    <p:sldId id="273" r:id="rId20"/>
    <p:sldId id="274" r:id="rId21"/>
    <p:sldId id="278" r:id="rId22"/>
    <p:sldId id="281" r:id="rId23"/>
    <p:sldId id="282" r:id="rId24"/>
    <p:sldId id="283" r:id="rId25"/>
    <p:sldId id="284" r:id="rId26"/>
    <p:sldId id="280" r:id="rId27"/>
    <p:sldId id="286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6" r:id="rId40"/>
    <p:sldId id="298" r:id="rId41"/>
    <p:sldId id="299" r:id="rId42"/>
    <p:sldId id="300" r:id="rId43"/>
    <p:sldId id="301" r:id="rId44"/>
    <p:sldId id="302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63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98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600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982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4758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597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563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57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25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24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92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98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4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87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39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206B0-F667-4457-9769-DB2660358378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08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91MIl0qPxxyWTzfIEjnoUVK6DQgcEMH/view?usp=sharing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p/ubuntu/9nblggh4msv6?activetab=pivot:overviewtab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st.github.com/BeMg/2cec68a98b088dc74daf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j1JDD81AS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j1JDD81AS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BattleShip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I2P Final 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08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基本準則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如果動作沒指定先後順序，</a:t>
            </a:r>
            <a:r>
              <a:rPr lang="en-US" altLang="zh-TW" dirty="0" smtClean="0"/>
              <a:t>P1</a:t>
            </a:r>
            <a:r>
              <a:rPr lang="zh-TW" altLang="en-US" dirty="0" smtClean="0"/>
              <a:t> 先做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Ex. </a:t>
            </a:r>
            <a:r>
              <a:rPr lang="zh-TW" altLang="en-US" dirty="0" smtClean="0"/>
              <a:t>如果 </a:t>
            </a:r>
            <a:r>
              <a:rPr lang="en-US" altLang="zh-TW" dirty="0" smtClean="0"/>
              <a:t>P1,</a:t>
            </a:r>
            <a:r>
              <a:rPr lang="zh-TW" altLang="en-US" dirty="0" smtClean="0"/>
              <a:t> </a:t>
            </a:r>
            <a:r>
              <a:rPr lang="en-US" altLang="zh-TW" dirty="0" smtClean="0"/>
              <a:t>P2 </a:t>
            </a:r>
            <a:r>
              <a:rPr lang="zh-TW" altLang="en-US" dirty="0" smtClean="0"/>
              <a:t>都是有問題的程式，因為 </a:t>
            </a:r>
            <a:r>
              <a:rPr lang="en-US" altLang="zh-TW" dirty="0" smtClean="0"/>
              <a:t>P1 </a:t>
            </a:r>
            <a:r>
              <a:rPr lang="zh-TW" altLang="en-US" dirty="0" smtClean="0"/>
              <a:t>先做，所以要判定 </a:t>
            </a:r>
            <a:r>
              <a:rPr lang="en-US" altLang="zh-TW" dirty="0" smtClean="0"/>
              <a:t>P1 </a:t>
            </a:r>
            <a:r>
              <a:rPr lang="zh-TW" altLang="en-US" dirty="0" smtClean="0"/>
              <a:t>輸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5205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基本準則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6825674" cy="3880773"/>
          </a:xfrm>
        </p:spPr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 執行時有時間限制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如果 </a:t>
            </a:r>
            <a:r>
              <a:rPr lang="en-US" altLang="zh-TW" dirty="0" smtClean="0"/>
              <a:t>AI</a:t>
            </a:r>
            <a:r>
              <a:rPr lang="zh-TW" altLang="en-US" dirty="0" smtClean="0"/>
              <a:t> 執行一個函數超過 </a:t>
            </a:r>
            <a:r>
              <a:rPr lang="en-US" altLang="zh-TW" dirty="0" smtClean="0"/>
              <a:t>1</a:t>
            </a:r>
            <a:r>
              <a:rPr lang="zh-TW" altLang="en-US" dirty="0" smtClean="0"/>
              <a:t> 秒鐘，要直接判定為輸掉比賽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Code</a:t>
            </a:r>
            <a:r>
              <a:rPr lang="zh-TW" altLang="en-US" dirty="0" smtClean="0"/>
              <a:t>幫你寫好了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解釋這</a:t>
            </a:r>
            <a:r>
              <a:rPr lang="en-US" altLang="zh-TW" dirty="0" smtClean="0"/>
              <a:t>Code (10%)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260" y="3377753"/>
            <a:ext cx="5985740" cy="34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準備階段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Gamerunner</a:t>
            </a:r>
            <a:r>
              <a:rPr lang="en-US" altLang="zh-TW" dirty="0" smtClean="0"/>
              <a:t> </a:t>
            </a:r>
            <a:r>
              <a:rPr lang="zh-TW" altLang="en-US" dirty="0" smtClean="0"/>
              <a:t>要給 </a:t>
            </a:r>
            <a:r>
              <a:rPr lang="en-US" altLang="zh-TW" dirty="0" smtClean="0"/>
              <a:t>AI</a:t>
            </a:r>
            <a:r>
              <a:rPr lang="zh-TW" altLang="en-US" dirty="0" smtClean="0"/>
              <a:t> 遊戲的基本資料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棋盤大小 </a:t>
            </a:r>
            <a:r>
              <a:rPr lang="en-US" altLang="zh-TW" dirty="0" smtClean="0"/>
              <a:t>20</a:t>
            </a:r>
            <a:r>
              <a:rPr lang="zh-TW" altLang="en-US" dirty="0" smtClean="0"/>
              <a:t>*</a:t>
            </a:r>
            <a:r>
              <a:rPr lang="en-US" altLang="zh-TW" dirty="0" smtClean="0"/>
              <a:t>20</a:t>
            </a:r>
          </a:p>
          <a:p>
            <a:pPr lvl="1"/>
            <a:r>
              <a:rPr lang="zh-TW" altLang="en-US" dirty="0" smtClean="0"/>
              <a:t>船的尺寸 </a:t>
            </a:r>
            <a:r>
              <a:rPr lang="en-US" altLang="zh-TW" dirty="0" smtClean="0"/>
              <a:t>3</a:t>
            </a:r>
            <a:r>
              <a:rPr lang="zh-TW" altLang="en-US" dirty="0" smtClean="0"/>
              <a:t>*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r>
              <a:rPr lang="zh-TW" altLang="en-US" dirty="0" smtClean="0"/>
              <a:t>*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r>
              <a:rPr lang="zh-TW" altLang="en-US" dirty="0" smtClean="0"/>
              <a:t>*</a:t>
            </a:r>
            <a:r>
              <a:rPr lang="en-US" altLang="zh-TW" dirty="0" smtClean="0"/>
              <a:t>5</a:t>
            </a:r>
            <a:r>
              <a:rPr lang="zh-TW" altLang="en-US" dirty="0" smtClean="0"/>
              <a:t> </a:t>
            </a:r>
            <a:r>
              <a:rPr lang="en-US" altLang="zh-TW" dirty="0" smtClean="0"/>
              <a:t>7</a:t>
            </a:r>
            <a:r>
              <a:rPr lang="zh-TW" altLang="en-US" dirty="0" smtClean="0"/>
              <a:t>*</a:t>
            </a:r>
            <a:r>
              <a:rPr lang="en-US" altLang="zh-TW" dirty="0" smtClean="0"/>
              <a:t>7</a:t>
            </a:r>
          </a:p>
          <a:p>
            <a:pPr lvl="1"/>
            <a:r>
              <a:rPr lang="zh-TW" altLang="en-US" dirty="0" smtClean="0"/>
              <a:t>先手還是後手 </a:t>
            </a:r>
            <a:r>
              <a:rPr lang="en-US" altLang="zh-TW" dirty="0" smtClean="0"/>
              <a:t>(true:</a:t>
            </a:r>
            <a:r>
              <a:rPr lang="zh-TW" altLang="en-US" dirty="0" smtClean="0"/>
              <a:t>先手 </a:t>
            </a:r>
            <a:r>
              <a:rPr lang="en-US" altLang="zh-TW" dirty="0" smtClean="0"/>
              <a:t>false:</a:t>
            </a:r>
            <a:r>
              <a:rPr lang="zh-TW" altLang="en-US" dirty="0" smtClean="0"/>
              <a:t>後手 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執行時間限制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AI</a:t>
            </a:r>
            <a:r>
              <a:rPr lang="zh-TW" altLang="en-US" dirty="0" smtClean="0"/>
              <a:t> 要回傳船要擺在哪裡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不可以重疊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不可以超出棋盤範圍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783455" y="291169"/>
            <a:ext cx="5111163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altLang="zh-TW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::Ship&gt; </a:t>
            </a:r>
            <a:r>
              <a:rPr lang="en-US" altLang="zh-TW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zh-TW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TW" altLang="en-US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altLang="zh-TW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ship_size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zh-TW" alt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zh-TW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::milliseconds </a:t>
            </a:r>
            <a:r>
              <a:rPr lang="en-US" altLang="zh-TW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runtime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準備階段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3131128" cy="3880773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Gamerunner</a:t>
            </a:r>
            <a:r>
              <a:rPr lang="zh-TW" altLang="en-US" dirty="0" smtClean="0"/>
              <a:t> 要檢查 </a:t>
            </a:r>
            <a:r>
              <a:rPr lang="en-US" altLang="zh-TW" dirty="0" smtClean="0"/>
              <a:t>AI</a:t>
            </a:r>
            <a:r>
              <a:rPr lang="zh-TW" altLang="en-US" dirty="0" smtClean="0"/>
              <a:t> 的船設定是否正確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AI</a:t>
            </a:r>
            <a:r>
              <a:rPr lang="zh-TW" altLang="en-US" dirty="0" smtClean="0"/>
              <a:t> 要決定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size, x, y</a:t>
            </a:r>
          </a:p>
          <a:p>
            <a:pPr lvl="1"/>
            <a:r>
              <a:rPr lang="en-US" altLang="zh-TW" dirty="0" smtClean="0"/>
              <a:t>state</a:t>
            </a:r>
            <a:r>
              <a:rPr lang="zh-TW" altLang="en-US" dirty="0" smtClean="0"/>
              <a:t> 必須是 </a:t>
            </a:r>
            <a:r>
              <a:rPr lang="en-US" altLang="zh-TW" dirty="0" smtClean="0"/>
              <a:t>Available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State</a:t>
            </a:r>
          </a:p>
          <a:p>
            <a:pPr lvl="1"/>
            <a:r>
              <a:rPr lang="en-US" altLang="zh-TW" dirty="0" smtClean="0"/>
              <a:t>Available </a:t>
            </a:r>
            <a:r>
              <a:rPr lang="zh-TW" altLang="en-US" dirty="0" smtClean="0"/>
              <a:t>船很健康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Hit</a:t>
            </a:r>
            <a:r>
              <a:rPr lang="zh-TW" altLang="en-US" dirty="0" smtClean="0"/>
              <a:t> 船被打到但還活著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Sink </a:t>
            </a:r>
            <a:r>
              <a:rPr lang="zh-TW" altLang="en-US" dirty="0" smtClean="0"/>
              <a:t>死掉了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1237" y="609600"/>
            <a:ext cx="5111163" cy="59093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Ship</a:t>
            </a:r>
            <a:endParaRPr lang="en-US" altLang="zh-TW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endParaRPr lang="en-US" altLang="zh-TW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 mean Ship hold those position b[</a:t>
            </a:r>
            <a:r>
              <a:rPr lang="en-US" altLang="zh-TW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][j]</a:t>
            </a:r>
            <a:endParaRPr lang="en-US" altLang="zh-TW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TW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x, x+1, ..., x+size-1</a:t>
            </a:r>
            <a:endParaRPr lang="en-US" altLang="zh-TW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 j = y, y+1, ..., y+size-1</a:t>
            </a:r>
            <a:endParaRPr lang="en-US" altLang="zh-TW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altLang="zh-TW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TW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State</a:t>
            </a:r>
            <a:endParaRPr lang="en-US" altLang="zh-TW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zh-TW" alt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TW" alt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Hit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TW" alt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Sink</a:t>
            </a:r>
            <a:endParaRPr lang="en-US" altLang="zh-TW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TW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size;</a:t>
            </a:r>
          </a:p>
          <a:p>
            <a:r>
              <a:rPr lang="zh-TW" alt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zh-TW" alt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y;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TW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Ship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::State 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5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準備階段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6483928" cy="3880773"/>
          </a:xfrm>
        </p:spPr>
        <p:txBody>
          <a:bodyPr>
            <a:normAutofit/>
          </a:bodyPr>
          <a:lstStyle/>
          <a:p>
            <a:r>
              <a:rPr lang="en-US" altLang="zh-TW" dirty="0"/>
              <a:t>State</a:t>
            </a:r>
          </a:p>
          <a:p>
            <a:pPr lvl="1"/>
            <a:r>
              <a:rPr lang="en-US" altLang="zh-TW" dirty="0"/>
              <a:t>Available </a:t>
            </a:r>
            <a:r>
              <a:rPr lang="zh-TW" altLang="en-US" dirty="0"/>
              <a:t>船很健康</a:t>
            </a:r>
            <a:endParaRPr lang="en-US" altLang="zh-TW" dirty="0"/>
          </a:p>
          <a:p>
            <a:pPr lvl="1"/>
            <a:r>
              <a:rPr lang="en-US" altLang="zh-TW" dirty="0"/>
              <a:t>Hit</a:t>
            </a:r>
            <a:r>
              <a:rPr lang="zh-TW" altLang="en-US" dirty="0"/>
              <a:t> 船被打到但還活著</a:t>
            </a:r>
            <a:endParaRPr lang="en-US" altLang="zh-TW" dirty="0"/>
          </a:p>
          <a:p>
            <a:pPr lvl="1"/>
            <a:r>
              <a:rPr lang="en-US" altLang="zh-TW" dirty="0"/>
              <a:t>Sink </a:t>
            </a:r>
            <a:r>
              <a:rPr lang="zh-TW" altLang="en-US" dirty="0"/>
              <a:t>死掉</a:t>
            </a:r>
            <a:r>
              <a:rPr lang="zh-TW" altLang="en-US" dirty="0" smtClean="0"/>
              <a:t>了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Available</a:t>
            </a:r>
            <a:r>
              <a:rPr lang="zh-TW" altLang="en-US" dirty="0" smtClean="0"/>
              <a:t> 如果船沒有被打中：可以攻擊、可以移動</a:t>
            </a:r>
            <a:endParaRPr lang="en-US" altLang="zh-TW" dirty="0" smtClean="0"/>
          </a:p>
          <a:p>
            <a:r>
              <a:rPr lang="en-US" altLang="zh-TW" dirty="0" smtClean="0"/>
              <a:t>Hit</a:t>
            </a:r>
            <a:r>
              <a:rPr lang="zh-TW" altLang="en-US" dirty="0" smtClean="0"/>
              <a:t> 如果船被打中不是中心點：</a:t>
            </a:r>
            <a:r>
              <a:rPr lang="zh-TW" altLang="en-US" dirty="0"/>
              <a:t>可以攻擊</a:t>
            </a:r>
            <a:r>
              <a:rPr lang="zh-TW" altLang="en-US" dirty="0" smtClean="0"/>
              <a:t>、不能移動</a:t>
            </a:r>
            <a:endParaRPr lang="en-US" altLang="zh-TW" dirty="0" smtClean="0"/>
          </a:p>
          <a:p>
            <a:r>
              <a:rPr lang="en-US" altLang="zh-TW" dirty="0" smtClean="0"/>
              <a:t>Sink</a:t>
            </a:r>
            <a:r>
              <a:rPr lang="zh-TW" altLang="en-US" dirty="0" smtClean="0"/>
              <a:t> 如果</a:t>
            </a:r>
            <a:r>
              <a:rPr lang="zh-TW" altLang="en-US" dirty="0"/>
              <a:t>船被</a:t>
            </a:r>
            <a:r>
              <a:rPr lang="zh-TW" altLang="en-US" dirty="0" smtClean="0"/>
              <a:t>打中中心點：</a:t>
            </a:r>
            <a:r>
              <a:rPr lang="zh-TW" altLang="en-US" dirty="0"/>
              <a:t>不能</a:t>
            </a:r>
            <a:r>
              <a:rPr lang="zh-TW" altLang="en-US" dirty="0" smtClean="0"/>
              <a:t>攻擊</a:t>
            </a:r>
            <a:r>
              <a:rPr lang="zh-TW" altLang="en-US" dirty="0"/>
              <a:t>、不能移動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8577"/>
              </p:ext>
            </p:extLst>
          </p:nvPr>
        </p:nvGraphicFramePr>
        <p:xfrm>
          <a:off x="4336473" y="2429163"/>
          <a:ext cx="1219200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59562343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056950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79628511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23243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@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2525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88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3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遊戲階段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77310" y="151430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準備階段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177310" y="2286429"/>
            <a:ext cx="158865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更新資訊階段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77310" y="305855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攻擊階段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77310" y="40609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移動階段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19891" y="305855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判定輸贏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177310" y="506327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交換階段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  <a:endCxn id="6" idx="0"/>
          </p:cNvCxnSpPr>
          <p:nvPr/>
        </p:nvCxnSpPr>
        <p:spPr>
          <a:xfrm>
            <a:off x="3971637" y="1883636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971637" y="2655761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2"/>
          </p:cNvCxnSpPr>
          <p:nvPr/>
        </p:nvCxnSpPr>
        <p:spPr>
          <a:xfrm>
            <a:off x="3971637" y="342788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971637" y="443024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3"/>
            <a:endCxn id="9" idx="1"/>
          </p:cNvCxnSpPr>
          <p:nvPr/>
        </p:nvCxnSpPr>
        <p:spPr>
          <a:xfrm>
            <a:off x="4765964" y="3243220"/>
            <a:ext cx="7539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765964" y="3427886"/>
            <a:ext cx="7539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箭號 (下彎) 34"/>
          <p:cNvSpPr/>
          <p:nvPr/>
        </p:nvSpPr>
        <p:spPr>
          <a:xfrm rot="16200000">
            <a:off x="1164364" y="3348033"/>
            <a:ext cx="2915941" cy="792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60291" y="40609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離開遊戲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6294582" y="342788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0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更新資訊</a:t>
            </a:r>
            <a:r>
              <a:rPr lang="zh-TW" altLang="en-US" dirty="0" smtClean="0"/>
              <a:t>階段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2160590"/>
            <a:ext cx="7121237" cy="3880773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告訴</a:t>
            </a:r>
            <a:r>
              <a:rPr lang="zh-TW" altLang="en-US" sz="2400" dirty="0" smtClean="0">
                <a:solidFill>
                  <a:srgbClr val="FF0000"/>
                </a:solidFill>
              </a:rPr>
              <a:t>攻擊方</a:t>
            </a:r>
            <a:r>
              <a:rPr lang="zh-TW" altLang="en-US" sz="2000" dirty="0" smtClean="0"/>
              <a:t>，上一輪對手攻擊的座標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先手的第一次執行因為沒有前一輪，傳入的是空陣列</a:t>
            </a: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783455" y="660500"/>
            <a:ext cx="511116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callbackReportEnemy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zh-TW" altLang="en-US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altLang="zh-TW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::pair&lt;</a:t>
            </a:r>
            <a:r>
              <a:rPr lang="en-US" altLang="zh-TW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遊戲階段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77310" y="151430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準備階段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177310" y="2286429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更新資訊階段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77310" y="3058554"/>
            <a:ext cx="158865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攻擊階段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77310" y="40609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移動階段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19891" y="3058554"/>
            <a:ext cx="158865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判定輸贏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177310" y="506327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交換階段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  <a:endCxn id="6" idx="0"/>
          </p:cNvCxnSpPr>
          <p:nvPr/>
        </p:nvCxnSpPr>
        <p:spPr>
          <a:xfrm>
            <a:off x="3971637" y="1883636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971637" y="2655761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2"/>
          </p:cNvCxnSpPr>
          <p:nvPr/>
        </p:nvCxnSpPr>
        <p:spPr>
          <a:xfrm>
            <a:off x="3971637" y="342788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971637" y="443024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3"/>
            <a:endCxn id="9" idx="1"/>
          </p:cNvCxnSpPr>
          <p:nvPr/>
        </p:nvCxnSpPr>
        <p:spPr>
          <a:xfrm>
            <a:off x="4765964" y="3243220"/>
            <a:ext cx="7539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765964" y="3427886"/>
            <a:ext cx="7539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箭號 (下彎) 34"/>
          <p:cNvSpPr/>
          <p:nvPr/>
        </p:nvSpPr>
        <p:spPr>
          <a:xfrm rot="16200000">
            <a:off x="1164364" y="3348033"/>
            <a:ext cx="2915941" cy="792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60291" y="40609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離開遊戲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6294582" y="342788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2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攻擊階段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2160590"/>
            <a:ext cx="7121237" cy="3880773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如果攻擊方有 </a:t>
            </a:r>
            <a:r>
              <a:rPr lang="en-US" altLang="zh-TW" sz="2000" dirty="0" smtClean="0"/>
              <a:t>K</a:t>
            </a:r>
            <a:r>
              <a:rPr lang="zh-TW" altLang="en-US" sz="2000" dirty="0" smtClean="0"/>
              <a:t> 艘沒死掉的船，就可以攻擊 </a:t>
            </a:r>
            <a:r>
              <a:rPr lang="en-US" altLang="zh-TW" sz="2000" dirty="0" smtClean="0"/>
              <a:t>K</a:t>
            </a:r>
            <a:r>
              <a:rPr lang="zh-TW" altLang="en-US" sz="2000" dirty="0" smtClean="0"/>
              <a:t> 次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每次攻擊，會給 </a:t>
            </a:r>
            <a:r>
              <a:rPr lang="en-US" altLang="zh-TW" sz="2000" dirty="0" smtClean="0"/>
              <a:t>AI</a:t>
            </a:r>
            <a:r>
              <a:rPr lang="zh-TW" altLang="en-US" sz="2000" dirty="0" smtClean="0"/>
              <a:t> 目前對手已公開的資訊</a:t>
            </a:r>
            <a:endParaRPr lang="en-US" altLang="zh-TW" sz="2000" dirty="0" smtClean="0"/>
          </a:p>
          <a:p>
            <a:r>
              <a:rPr lang="en-US" altLang="zh-TW" sz="2000" dirty="0" smtClean="0"/>
              <a:t>AI</a:t>
            </a:r>
            <a:r>
              <a:rPr lang="zh-TW" altLang="en-US" sz="2000" dirty="0" smtClean="0"/>
              <a:t> 要回傳攻擊的座標</a:t>
            </a: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14634" y="4304176"/>
            <a:ext cx="511116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::pair&lt;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queryWhereToHit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TA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::Board)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攻擊階段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2160590"/>
            <a:ext cx="7121237" cy="388077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Board </a:t>
            </a:r>
            <a:r>
              <a:rPr lang="zh-TW" altLang="en-US" sz="2000" dirty="0" smtClean="0"/>
              <a:t>是一個 </a:t>
            </a:r>
            <a:r>
              <a:rPr lang="en-US" altLang="zh-TW" sz="2000" dirty="0" smtClean="0"/>
              <a:t>State </a:t>
            </a:r>
            <a:r>
              <a:rPr lang="zh-TW" altLang="en-US" sz="2000" dirty="0" smtClean="0"/>
              <a:t>的 </a:t>
            </a:r>
            <a:r>
              <a:rPr lang="en-US" altLang="zh-TW" sz="2000" dirty="0" smtClean="0"/>
              <a:t>2D-array </a:t>
            </a:r>
            <a:r>
              <a:rPr lang="zh-TW" altLang="en-US" sz="2000" dirty="0" smtClean="0"/>
              <a:t> 紀錄已公開的資訊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err="1" smtClean="0"/>
              <a:t>Unknow</a:t>
            </a:r>
            <a:r>
              <a:rPr lang="en-US" altLang="zh-TW" sz="2000" dirty="0" smtClean="0"/>
              <a:t> :</a:t>
            </a:r>
            <a:r>
              <a:rPr lang="zh-TW" altLang="en-US" sz="2000" dirty="0" smtClean="0"/>
              <a:t> 未被攻擊的格子</a:t>
            </a:r>
            <a:endParaRPr lang="en-US" altLang="zh-TW" sz="2000" dirty="0" smtClean="0"/>
          </a:p>
          <a:p>
            <a:r>
              <a:rPr lang="en-US" altLang="zh-TW" sz="2000" dirty="0" smtClean="0"/>
              <a:t>Empty : </a:t>
            </a:r>
            <a:r>
              <a:rPr lang="zh-TW" altLang="en-US" sz="2000" dirty="0" smtClean="0"/>
              <a:t>已被攻擊，沒東西</a:t>
            </a:r>
            <a:endParaRPr lang="en-US" altLang="zh-TW" sz="2000" dirty="0" smtClean="0"/>
          </a:p>
          <a:p>
            <a:r>
              <a:rPr lang="en-US" altLang="zh-TW" sz="2000" dirty="0" smtClean="0"/>
              <a:t>Hit :</a:t>
            </a:r>
            <a:r>
              <a:rPr lang="zh-TW" altLang="en-US" sz="2000" dirty="0" smtClean="0"/>
              <a:t> 已被</a:t>
            </a:r>
            <a:r>
              <a:rPr lang="zh-TW" altLang="en-US" sz="2000" dirty="0"/>
              <a:t>攻擊</a:t>
            </a:r>
            <a:r>
              <a:rPr lang="zh-TW" altLang="en-US" sz="2000" dirty="0" smtClean="0"/>
              <a:t>，打中船</a:t>
            </a:r>
            <a:r>
              <a:rPr lang="zh-TW" altLang="en-US" sz="2000" dirty="0"/>
              <a:t>了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65833" y="2909777"/>
            <a:ext cx="2865002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State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Unknown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Empty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Hit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Guideline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作業內容</a:t>
            </a:r>
            <a:endParaRPr lang="en-US" altLang="zh-TW" dirty="0" smtClean="0"/>
          </a:p>
          <a:p>
            <a:r>
              <a:rPr lang="zh-TW" altLang="en-US" dirty="0" smtClean="0"/>
              <a:t>遊戲規格</a:t>
            </a:r>
            <a:endParaRPr lang="en-US" altLang="zh-TW" dirty="0" smtClean="0"/>
          </a:p>
          <a:p>
            <a:r>
              <a:rPr lang="zh-TW" altLang="en-US" dirty="0"/>
              <a:t>建立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r>
              <a:rPr lang="zh-TW" altLang="en-US" dirty="0" smtClean="0"/>
              <a:t>配分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23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攻擊階段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每完成一次攻擊，</a:t>
            </a:r>
            <a:r>
              <a:rPr lang="en-US" altLang="zh-TW" dirty="0" err="1" smtClean="0"/>
              <a:t>Gamerunner</a:t>
            </a:r>
            <a:r>
              <a:rPr lang="en-US" altLang="zh-TW" dirty="0" smtClean="0"/>
              <a:t> </a:t>
            </a:r>
            <a:r>
              <a:rPr lang="zh-TW" altLang="en-US" dirty="0" smtClean="0"/>
              <a:t>要檢查攻擊是否合法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</a:t>
            </a:r>
            <a:r>
              <a:rPr lang="zh-TW" altLang="en-US" dirty="0"/>
              <a:t>可以</a:t>
            </a:r>
            <a:r>
              <a:rPr lang="zh-TW" altLang="en-US" dirty="0" smtClean="0"/>
              <a:t>攻擊非 </a:t>
            </a:r>
            <a:r>
              <a:rPr lang="en-US" altLang="zh-TW" dirty="0" smtClean="0"/>
              <a:t>Unknown </a:t>
            </a:r>
            <a:r>
              <a:rPr lang="zh-TW" altLang="en-US" dirty="0" smtClean="0"/>
              <a:t>的地方 </a:t>
            </a:r>
            <a:r>
              <a:rPr lang="en-US" altLang="zh-TW" dirty="0" smtClean="0"/>
              <a:t>(</a:t>
            </a:r>
            <a:r>
              <a:rPr lang="zh-TW" altLang="en-US" dirty="0" smtClean="0"/>
              <a:t>同一地點只能打一次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err="1" smtClean="0"/>
              <a:t>Gamerunner</a:t>
            </a:r>
            <a:r>
              <a:rPr lang="zh-TW" altLang="en-US" dirty="0" smtClean="0"/>
              <a:t> 更新完資訊後，要告訴 </a:t>
            </a:r>
            <a:r>
              <a:rPr lang="en-US" altLang="zh-TW" dirty="0" smtClean="0"/>
              <a:t>AI</a:t>
            </a:r>
            <a:r>
              <a:rPr lang="zh-TW" altLang="en-US" dirty="0" smtClean="0"/>
              <a:t> 攻擊到的東西是什麼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True : </a:t>
            </a:r>
            <a:r>
              <a:rPr lang="zh-TW" altLang="en-US" dirty="0" smtClean="0"/>
              <a:t>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False : </a:t>
            </a:r>
            <a:r>
              <a:rPr lang="zh-TW" altLang="en-US" dirty="0" smtClean="0"/>
              <a:t>沒東西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如果發現對手的船全沉了，就宣告勝利，結束遊戲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600451" y="896250"/>
            <a:ext cx="415809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callbackReportHit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遊戲階段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77310" y="151430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準備階段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177310" y="2286429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更新資訊階段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77310" y="305855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攻擊階段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77310" y="4060914"/>
            <a:ext cx="158865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移動階段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19891" y="305855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判定輸贏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177310" y="506327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交換階段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  <a:endCxn id="6" idx="0"/>
          </p:cNvCxnSpPr>
          <p:nvPr/>
        </p:nvCxnSpPr>
        <p:spPr>
          <a:xfrm>
            <a:off x="3971637" y="1883636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971637" y="2655761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2"/>
          </p:cNvCxnSpPr>
          <p:nvPr/>
        </p:nvCxnSpPr>
        <p:spPr>
          <a:xfrm>
            <a:off x="3971637" y="342788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971637" y="443024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3"/>
            <a:endCxn id="9" idx="1"/>
          </p:cNvCxnSpPr>
          <p:nvPr/>
        </p:nvCxnSpPr>
        <p:spPr>
          <a:xfrm>
            <a:off x="4765964" y="3243220"/>
            <a:ext cx="7539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765964" y="3427886"/>
            <a:ext cx="7539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箭號 (下彎) 34"/>
          <p:cNvSpPr/>
          <p:nvPr/>
        </p:nvSpPr>
        <p:spPr>
          <a:xfrm rot="16200000">
            <a:off x="1164364" y="3348033"/>
            <a:ext cx="2915941" cy="792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60291" y="40609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離開遊戲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6294582" y="342788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移動階段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完成所有攻擊後，</a:t>
            </a:r>
            <a:r>
              <a:rPr lang="en-US" altLang="zh-TW" dirty="0" err="1" smtClean="0"/>
              <a:t>Gamerunner</a:t>
            </a:r>
            <a:r>
              <a:rPr lang="en-US" altLang="zh-TW" dirty="0" smtClean="0"/>
              <a:t> </a:t>
            </a:r>
            <a:r>
              <a:rPr lang="zh-TW" altLang="en-US" dirty="0" smtClean="0"/>
              <a:t>要讓 </a:t>
            </a:r>
            <a:r>
              <a:rPr lang="en-US" altLang="zh-TW" dirty="0" smtClean="0"/>
              <a:t>AI</a:t>
            </a:r>
            <a:r>
              <a:rPr lang="zh-TW" altLang="en-US" dirty="0" smtClean="0"/>
              <a:t> 有移動船隻的機會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Gammer</a:t>
            </a:r>
            <a:r>
              <a:rPr lang="zh-TW" altLang="en-US" dirty="0" smtClean="0"/>
              <a:t> 會給 </a:t>
            </a:r>
            <a:r>
              <a:rPr lang="en-US" altLang="zh-TW" dirty="0" smtClean="0"/>
              <a:t>AI</a:t>
            </a:r>
            <a:r>
              <a:rPr lang="zh-TW" altLang="en-US" dirty="0" smtClean="0"/>
              <a:t> 現在船的陣列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AI</a:t>
            </a:r>
            <a:r>
              <a:rPr lang="zh-TW" altLang="en-US" dirty="0" smtClean="0"/>
              <a:t> 對於每一艘船，都要給一個同樣大小的陣列，來表示每艘船新的位置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只由活著的船 </a:t>
            </a:r>
            <a:r>
              <a:rPr lang="en-US" altLang="zh-TW" dirty="0" smtClean="0"/>
              <a:t>(Available)</a:t>
            </a:r>
            <a:r>
              <a:rPr lang="zh-TW" altLang="en-US" dirty="0" smtClean="0"/>
              <a:t> 可以移動，其餘的都不能移動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3554269" y="531336"/>
            <a:ext cx="480464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::vector&lt;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::pair&lt;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&gt;&gt;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queryHowToMoveShip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zh-TW" alt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::vector&lt;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TA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::Ship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移動階段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 對於每一艘船，都要給一個同樣大小的陣列，來表示每艘船新的位置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只由活著的船 </a:t>
            </a:r>
            <a:r>
              <a:rPr lang="en-US" altLang="zh-TW" dirty="0" smtClean="0"/>
              <a:t>(Available)</a:t>
            </a:r>
            <a:r>
              <a:rPr lang="zh-TW" altLang="en-US" dirty="0" smtClean="0"/>
              <a:t> 可以移動，其餘的都不能移動</a:t>
            </a:r>
            <a:endParaRPr lang="en-US" altLang="zh-TW" dirty="0"/>
          </a:p>
          <a:p>
            <a:pPr lvl="1"/>
            <a:r>
              <a:rPr lang="zh-TW" altLang="en-US" dirty="0" smtClean="0"/>
              <a:t>每次移動只能往上下左右移動一個格子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可以不移動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移動</a:t>
            </a:r>
            <a:r>
              <a:rPr lang="zh-TW" altLang="en-US" dirty="0"/>
              <a:t>完</a:t>
            </a:r>
            <a:r>
              <a:rPr lang="zh-TW" altLang="en-US" dirty="0" smtClean="0"/>
              <a:t>不能超出棋盤範圍，不能重疊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不能移動到任何已經被攻擊的格子上</a:t>
            </a:r>
            <a:endParaRPr lang="en-US" altLang="zh-TW" dirty="0" smtClean="0"/>
          </a:p>
          <a:p>
            <a:pPr lvl="1"/>
            <a:r>
              <a:rPr lang="zh-TW" altLang="en-US" dirty="0"/>
              <a:t>不考慮移動時重疊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305669"/>
              </p:ext>
            </p:extLst>
          </p:nvPr>
        </p:nvGraphicFramePr>
        <p:xfrm>
          <a:off x="5738112" y="3552336"/>
          <a:ext cx="1219200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59562343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056950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79628511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23243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@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2525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88808"/>
                  </a:ext>
                </a:extLst>
              </a:tr>
            </a:tbl>
          </a:graphicData>
        </a:graphic>
      </p:graphicFrame>
      <p:sp>
        <p:nvSpPr>
          <p:cNvPr id="7" name="爆炸 1 6"/>
          <p:cNvSpPr/>
          <p:nvPr/>
        </p:nvSpPr>
        <p:spPr>
          <a:xfrm>
            <a:off x="7058912" y="3846976"/>
            <a:ext cx="508000" cy="48952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419273" y="3973976"/>
            <a:ext cx="408730" cy="254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7566912" y="3785770"/>
            <a:ext cx="690397" cy="630412"/>
          </a:xfrm>
          <a:prstGeom prst="mathMultipl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1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移動階段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 對於每一艘船，都要給一個同樣大小的陣列，來表示每艘船新的位置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只由活著的船 </a:t>
            </a:r>
            <a:r>
              <a:rPr lang="en-US" altLang="zh-TW" dirty="0" smtClean="0"/>
              <a:t>(Available)</a:t>
            </a:r>
            <a:r>
              <a:rPr lang="zh-TW" altLang="en-US" dirty="0" smtClean="0"/>
              <a:t> 可以移動，其餘的都不能移動</a:t>
            </a:r>
            <a:endParaRPr lang="en-US" altLang="zh-TW" dirty="0"/>
          </a:p>
          <a:p>
            <a:pPr lvl="1"/>
            <a:r>
              <a:rPr lang="zh-TW" altLang="en-US" dirty="0" smtClean="0"/>
              <a:t>每次移動只能往上下左右移動一個格子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可以不移動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移動</a:t>
            </a:r>
            <a:r>
              <a:rPr lang="zh-TW" altLang="en-US" dirty="0"/>
              <a:t>完</a:t>
            </a:r>
            <a:r>
              <a:rPr lang="zh-TW" altLang="en-US" dirty="0" smtClean="0"/>
              <a:t>不能超出棋盤範圍，不能重疊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不能移動到任何已經被攻擊的格子上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不考慮移動時重疊</a:t>
            </a:r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473102"/>
              </p:ext>
            </p:extLst>
          </p:nvPr>
        </p:nvGraphicFramePr>
        <p:xfrm>
          <a:off x="5322476" y="4944083"/>
          <a:ext cx="1219200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59562343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056950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79628511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23243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@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2525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88808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11759"/>
              </p:ext>
            </p:extLst>
          </p:nvPr>
        </p:nvGraphicFramePr>
        <p:xfrm>
          <a:off x="6142182" y="3801748"/>
          <a:ext cx="1219200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59562343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056950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79628511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23243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@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2525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88808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6915707" y="4223388"/>
            <a:ext cx="408730" cy="254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6200000">
            <a:off x="5730020" y="4976393"/>
            <a:ext cx="408730" cy="254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甜甜圈 3"/>
          <p:cNvSpPr/>
          <p:nvPr/>
        </p:nvSpPr>
        <p:spPr>
          <a:xfrm>
            <a:off x="5040767" y="3837920"/>
            <a:ext cx="766618" cy="7709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6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遊戲階段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77310" y="151430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準備階段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177310" y="2286429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更新資訊階段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77310" y="305855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攻擊階段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77310" y="40609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移動階段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19891" y="305855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判定輸贏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177310" y="5063274"/>
            <a:ext cx="158865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交換階段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  <a:endCxn id="6" idx="0"/>
          </p:cNvCxnSpPr>
          <p:nvPr/>
        </p:nvCxnSpPr>
        <p:spPr>
          <a:xfrm>
            <a:off x="3971637" y="1883636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971637" y="2655761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2"/>
          </p:cNvCxnSpPr>
          <p:nvPr/>
        </p:nvCxnSpPr>
        <p:spPr>
          <a:xfrm>
            <a:off x="3971637" y="342788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971637" y="443024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3"/>
            <a:endCxn id="9" idx="1"/>
          </p:cNvCxnSpPr>
          <p:nvPr/>
        </p:nvCxnSpPr>
        <p:spPr>
          <a:xfrm>
            <a:off x="4765964" y="3243220"/>
            <a:ext cx="7539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765964" y="3427886"/>
            <a:ext cx="7539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箭號 (下彎) 34"/>
          <p:cNvSpPr/>
          <p:nvPr/>
        </p:nvSpPr>
        <p:spPr>
          <a:xfrm rot="16200000">
            <a:off x="1164364" y="3348033"/>
            <a:ext cx="2915941" cy="792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60291" y="40609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離開遊戲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6294582" y="342788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5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交換階段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攻守互換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900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Gamerunner</a:t>
            </a:r>
            <a:r>
              <a:rPr lang="en-US" altLang="zh-TW" dirty="0" smtClean="0"/>
              <a:t> 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把剛剛說的規則寫出來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BattleShipGame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/>
              <a:t>裡</a:t>
            </a:r>
            <a:r>
              <a:rPr lang="zh-TW" altLang="en-US" dirty="0"/>
              <a:t>面</a:t>
            </a:r>
            <a:r>
              <a:rPr lang="zh-TW" altLang="en-US" dirty="0" smtClean="0"/>
              <a:t>都可自行修改，已經有提供一些東西可以直接使用</a:t>
            </a:r>
            <a:endParaRPr lang="en-US" altLang="zh-TW" dirty="0" smtClean="0"/>
          </a:p>
          <a:p>
            <a:r>
              <a:rPr lang="zh-TW" altLang="en-US" dirty="0" smtClean="0"/>
              <a:t>有很簡單的</a:t>
            </a:r>
            <a:r>
              <a:rPr lang="zh-TW" altLang="en-US" dirty="0"/>
              <a:t> </a:t>
            </a:r>
            <a:r>
              <a:rPr lang="en-US" altLang="zh-TW" dirty="0" smtClean="0"/>
              <a:t>GUI</a:t>
            </a:r>
            <a:r>
              <a:rPr lang="zh-TW" altLang="en-US" dirty="0" smtClean="0"/>
              <a:t> 輸</a:t>
            </a:r>
            <a:r>
              <a:rPr lang="zh-TW" altLang="en-US" dirty="0"/>
              <a:t>出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928670" y="3824776"/>
            <a:ext cx="4804640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gui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 !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prepareState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 )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TW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updateGuiGame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TW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: Play Game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787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1819564"/>
            <a:ext cx="6347714" cy="3880773"/>
          </a:xfrm>
        </p:spPr>
        <p:txBody>
          <a:bodyPr/>
          <a:lstStyle/>
          <a:p>
            <a:r>
              <a:rPr lang="zh-TW" altLang="en-US" dirty="0" smtClean="0"/>
              <a:t>請時做一個</a:t>
            </a:r>
            <a:r>
              <a:rPr lang="zh-TW" altLang="en-US" dirty="0"/>
              <a:t> </a:t>
            </a:r>
            <a:r>
              <a:rPr lang="en-US" altLang="zh-TW" dirty="0" smtClean="0"/>
              <a:t>AI</a:t>
            </a:r>
            <a:r>
              <a:rPr lang="zh-TW" altLang="en-US" dirty="0" smtClean="0"/>
              <a:t> 來讓</a:t>
            </a:r>
            <a:r>
              <a:rPr lang="zh-TW" altLang="en-US" dirty="0"/>
              <a:t> </a:t>
            </a:r>
            <a:r>
              <a:rPr lang="en-US" altLang="zh-TW" dirty="0" err="1" smtClean="0"/>
              <a:t>gameruner</a:t>
            </a:r>
            <a:r>
              <a:rPr lang="zh-TW" altLang="en-US" dirty="0" smtClean="0"/>
              <a:t> 進行遊戲</a:t>
            </a:r>
            <a:endParaRPr lang="en-US" altLang="zh-TW" dirty="0" smtClean="0"/>
          </a:p>
          <a:p>
            <a:r>
              <a:rPr lang="zh-TW" altLang="en-US" dirty="0" smtClean="0"/>
              <a:t>大概分成五個函數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0" y="2672239"/>
            <a:ext cx="9144000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AIInterface</a:t>
            </a:r>
            <a:endParaRPr lang="en-US" altLang="zh-TW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400" dirty="0">
                <a:solidFill>
                  <a:srgbClr val="569CD6"/>
                </a:solidFill>
                <a:latin typeface="Consolas" panose="020B0609020204030204" pitchFamily="49" charset="0"/>
              </a:rPr>
              <a:t>:</a:t>
            </a:r>
            <a:endParaRPr lang="en-US" altLang="zh-TW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TW" alt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AIInterface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() = </a:t>
            </a:r>
            <a:r>
              <a:rPr lang="en-US" altLang="zh-TW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DCDCAA"/>
                </a:solidFill>
                <a:latin typeface="Consolas" panose="020B0609020204030204" pitchFamily="49" charset="0"/>
              </a:rPr>
              <a:t>~</a:t>
            </a:r>
            <a:r>
              <a:rPr lang="en-US" altLang="zh-TW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AIInterface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() = </a:t>
            </a:r>
            <a:r>
              <a:rPr lang="en-US" altLang="zh-TW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TW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abi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(){ </a:t>
            </a:r>
            <a:r>
              <a:rPr lang="en-US" altLang="zh-TW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 AI_ABI_VER; }</a:t>
            </a:r>
          </a:p>
          <a:p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TW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::vector&lt;</a:t>
            </a:r>
            <a:r>
              <a:rPr lang="en-US" altLang="zh-TW" sz="1400" dirty="0">
                <a:solidFill>
                  <a:srgbClr val="4EC9B0"/>
                </a:solidFill>
                <a:latin typeface="Consolas" panose="020B0609020204030204" pitchFamily="49" charset="0"/>
              </a:rPr>
              <a:t>TA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::Ship&gt; </a:t>
            </a:r>
            <a:r>
              <a:rPr lang="en-US" altLang="zh-TW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::vector&lt;</a:t>
            </a:r>
            <a:r>
              <a:rPr lang="en-US" altLang="zh-TW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ship_size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9CDCFE"/>
                </a:solidFill>
                <a:latin typeface="Consolas" panose="020B0609020204030204" pitchFamily="49" charset="0"/>
              </a:rPr>
              <a:t>order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TW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chrono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::milliseconds </a:t>
            </a:r>
            <a:r>
              <a:rPr lang="en-US" altLang="zh-TW" sz="1400" dirty="0">
                <a:solidFill>
                  <a:srgbClr val="9CDCFE"/>
                </a:solidFill>
                <a:latin typeface="Consolas" panose="020B0609020204030204" pitchFamily="49" charset="0"/>
              </a:rPr>
              <a:t>runtime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) = </a:t>
            </a:r>
            <a:r>
              <a:rPr lang="en-US" altLang="zh-TW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TW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callbackReportEnemy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::vector&lt;</a:t>
            </a:r>
            <a:r>
              <a:rPr lang="en-US" altLang="zh-TW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::pair&lt;</a:t>
            </a:r>
            <a:r>
              <a:rPr lang="en-US" altLang="zh-TW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&gt;&gt;) = </a:t>
            </a:r>
            <a:r>
              <a:rPr lang="en-US" altLang="zh-TW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TW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::pair&lt;</a:t>
            </a:r>
            <a:r>
              <a:rPr lang="en-US" altLang="zh-TW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altLang="zh-TW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queryWhereToHit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4EC9B0"/>
                </a:solidFill>
                <a:latin typeface="Consolas" panose="020B0609020204030204" pitchFamily="49" charset="0"/>
              </a:rPr>
              <a:t>TA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::Board) = </a:t>
            </a:r>
            <a:r>
              <a:rPr lang="en-US" altLang="zh-TW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TW" alt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callbackReportHit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) = </a:t>
            </a:r>
            <a:r>
              <a:rPr lang="en-US" altLang="zh-TW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TW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::vector&lt;</a:t>
            </a:r>
            <a:r>
              <a:rPr lang="en-US" altLang="zh-TW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::pair&lt;</a:t>
            </a:r>
            <a:r>
              <a:rPr lang="en-US" altLang="zh-TW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&gt;&gt; </a:t>
            </a:r>
            <a:r>
              <a:rPr lang="en-US" altLang="zh-TW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queryHowToMoveShip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::vector&lt;</a:t>
            </a:r>
            <a:r>
              <a:rPr lang="en-US" altLang="zh-TW" sz="1400" dirty="0">
                <a:solidFill>
                  <a:srgbClr val="4EC9B0"/>
                </a:solidFill>
                <a:latin typeface="Consolas" panose="020B0609020204030204" pitchFamily="49" charset="0"/>
              </a:rPr>
              <a:t>TA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::Ship&gt;) = </a:t>
            </a:r>
            <a:r>
              <a:rPr lang="en-US" altLang="zh-TW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zh-TW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29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請只少 </a:t>
            </a:r>
            <a:r>
              <a:rPr lang="en-US" altLang="zh-TW" dirty="0" smtClean="0"/>
              <a:t>3</a:t>
            </a:r>
            <a:r>
              <a:rPr lang="zh-TW" altLang="en-US" dirty="0" smtClean="0"/>
              <a:t> 人一組 ，建議四人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94689" y="2438399"/>
            <a:ext cx="2272145" cy="3108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sz="2800" dirty="0" smtClean="0"/>
          </a:p>
          <a:p>
            <a:pPr algn="ctr"/>
            <a:endParaRPr lang="en-US" altLang="zh-TW" sz="2800" dirty="0" smtClean="0"/>
          </a:p>
          <a:p>
            <a:pPr algn="ctr"/>
            <a:r>
              <a:rPr lang="zh-TW" altLang="en-US" sz="2800" dirty="0" smtClean="0"/>
              <a:t>遊戲執行器</a:t>
            </a:r>
            <a:endParaRPr lang="en-US" altLang="zh-TW" sz="2800" dirty="0" smtClean="0"/>
          </a:p>
          <a:p>
            <a:pPr algn="ctr"/>
            <a:r>
              <a:rPr lang="en-US" altLang="zh-TW" sz="2800" dirty="0" err="1" smtClean="0"/>
              <a:t>gamerunner</a:t>
            </a:r>
            <a:endParaRPr lang="zh-TW" altLang="en-US" sz="2800" dirty="0" smtClean="0"/>
          </a:p>
          <a:p>
            <a:pPr algn="ctr"/>
            <a:endParaRPr lang="en-US" altLang="zh-TW" sz="2800" dirty="0"/>
          </a:p>
          <a:p>
            <a:pPr algn="ctr"/>
            <a:endParaRPr lang="en-US" altLang="zh-TW" sz="2800" dirty="0" smtClean="0"/>
          </a:p>
          <a:p>
            <a:pPr algn="ctr"/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32398" y="3125144"/>
            <a:ext cx="227214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AI 1 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32398" y="4296796"/>
            <a:ext cx="227214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AI 2</a:t>
            </a:r>
            <a:endParaRPr lang="zh-TW" altLang="en-US" sz="2800" dirty="0"/>
          </a:p>
        </p:txBody>
      </p:sp>
      <p:sp>
        <p:nvSpPr>
          <p:cNvPr id="8" name="向左箭號 7"/>
          <p:cNvSpPr/>
          <p:nvPr/>
        </p:nvSpPr>
        <p:spPr>
          <a:xfrm>
            <a:off x="4040908" y="3678634"/>
            <a:ext cx="817416" cy="3140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369216" y="2604716"/>
            <a:ext cx="17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Shared Library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20904" y="1999733"/>
            <a:ext cx="110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主程式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483223" y="3927464"/>
            <a:ext cx="17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Shared Library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79400" y="3279032"/>
            <a:ext cx="145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執行時載入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69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Shared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7647710" cy="3880773"/>
          </a:xfrm>
        </p:spPr>
        <p:txBody>
          <a:bodyPr/>
          <a:lstStyle/>
          <a:p>
            <a:r>
              <a:rPr lang="zh-TW" altLang="en-US" dirty="0" smtClean="0"/>
              <a:t>到目前為止，我們學的程式都是獨立的個體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這次我們要學習在不同的程式之間互動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Shared Library </a:t>
            </a:r>
            <a:r>
              <a:rPr lang="zh-TW" altLang="en-US" dirty="0" smtClean="0"/>
              <a:t>是一個在執行時期，載入其他程式的一個技巧。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與 </a:t>
            </a:r>
            <a:r>
              <a:rPr lang="en-US" altLang="zh-TW" dirty="0" smtClean="0"/>
              <a:t>OJ</a:t>
            </a:r>
            <a:r>
              <a:rPr lang="zh-TW" altLang="en-US" dirty="0" smtClean="0"/>
              <a:t> 的</a:t>
            </a:r>
            <a:r>
              <a:rPr lang="en-US" altLang="zh-TW" dirty="0" smtClean="0"/>
              <a:t>Partial Judge</a:t>
            </a:r>
            <a:r>
              <a:rPr lang="zh-TW" altLang="en-US" dirty="0" smtClean="0"/>
              <a:t> 很像，只是 </a:t>
            </a:r>
            <a:r>
              <a:rPr lang="en-US" altLang="zh-TW" dirty="0" smtClean="0"/>
              <a:t>OJ</a:t>
            </a:r>
            <a:r>
              <a:rPr lang="zh-TW" altLang="en-US" dirty="0" smtClean="0"/>
              <a:t> 是在編譯時期合併兩個程式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4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要先讀懂目前 </a:t>
            </a:r>
            <a:r>
              <a:rPr lang="en-US" altLang="zh-TW" dirty="0" smtClean="0"/>
              <a:t>TA</a:t>
            </a:r>
            <a:r>
              <a:rPr lang="zh-TW" altLang="en-US" dirty="0" smtClean="0"/>
              <a:t> 給的程式碼，架構是什麼，怎麼編譯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Ex. </a:t>
            </a:r>
            <a:r>
              <a:rPr lang="zh-TW" altLang="en-US" dirty="0" smtClean="0"/>
              <a:t>有什麼東西是要寫的，什麼不用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Ex. </a:t>
            </a:r>
            <a:r>
              <a:rPr lang="en-US" altLang="zh-TW" dirty="0" err="1" smtClean="0"/>
              <a:t>Gamerunner</a:t>
            </a:r>
            <a:r>
              <a:rPr lang="en-US" altLang="zh-TW" dirty="0" smtClean="0"/>
              <a:t> </a:t>
            </a:r>
            <a:r>
              <a:rPr lang="zh-TW" altLang="en-US" dirty="0" smtClean="0"/>
              <a:t>怎麼用 </a:t>
            </a:r>
            <a:r>
              <a:rPr lang="en-US" altLang="zh-TW" dirty="0" smtClean="0"/>
              <a:t>AI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如何避免循環等待？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寫 </a:t>
            </a:r>
            <a:r>
              <a:rPr lang="en-US" altLang="zh-TW" dirty="0" err="1" smtClean="0"/>
              <a:t>gamerunner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的人，需要等待 </a:t>
            </a:r>
            <a:r>
              <a:rPr lang="en-US" altLang="zh-TW" dirty="0" smtClean="0"/>
              <a:t>AI</a:t>
            </a:r>
            <a:r>
              <a:rPr lang="zh-TW" altLang="en-US" dirty="0" smtClean="0"/>
              <a:t> 開發完才能寫嗎</a:t>
            </a:r>
            <a:endParaRPr lang="en-US" altLang="zh-TW" dirty="0" smtClean="0"/>
          </a:p>
          <a:p>
            <a:pPr lvl="1"/>
            <a:r>
              <a:rPr lang="zh-TW" altLang="en-US" dirty="0"/>
              <a:t>寫 </a:t>
            </a:r>
            <a:r>
              <a:rPr lang="en-US" altLang="zh-TW" dirty="0" smtClean="0"/>
              <a:t>AI</a:t>
            </a:r>
            <a:r>
              <a:rPr lang="zh-TW" altLang="en-US" dirty="0" smtClean="0"/>
              <a:t> 的</a:t>
            </a:r>
            <a:r>
              <a:rPr lang="zh-TW" altLang="en-US" dirty="0"/>
              <a:t>人，需要等待 </a:t>
            </a:r>
            <a:r>
              <a:rPr lang="en-US" altLang="zh-TW" dirty="0" err="1"/>
              <a:t>gamerunner</a:t>
            </a:r>
            <a:r>
              <a:rPr lang="zh-TW" altLang="en-US" dirty="0" smtClean="0"/>
              <a:t> </a:t>
            </a:r>
            <a:r>
              <a:rPr lang="zh-TW" altLang="en-US" dirty="0"/>
              <a:t>開發完才能寫</a:t>
            </a:r>
            <a:r>
              <a:rPr lang="zh-TW" altLang="en-US" dirty="0" smtClean="0"/>
              <a:t>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是否可以先給對方堪用品測試</a:t>
            </a:r>
            <a:r>
              <a:rPr lang="zh-TW" altLang="en-US" dirty="0"/>
              <a:t>？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38110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最後的執行檔，統一要於 </a:t>
            </a:r>
            <a:r>
              <a:rPr lang="en-US" altLang="zh-TW" dirty="0" err="1" smtClean="0"/>
              <a:t>Xubuntu</a:t>
            </a:r>
            <a:r>
              <a:rPr lang="en-US" altLang="zh-TW" dirty="0" smtClean="0"/>
              <a:t> 18.04 </a:t>
            </a:r>
            <a:r>
              <a:rPr lang="zh-TW" altLang="en-US" dirty="0" smtClean="0"/>
              <a:t>上執行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Method 1. </a:t>
            </a:r>
            <a:r>
              <a:rPr lang="zh-TW" altLang="en-US" dirty="0" smtClean="0"/>
              <a:t>使用 </a:t>
            </a:r>
            <a:r>
              <a:rPr lang="en-US" altLang="zh-TW" dirty="0" err="1" smtClean="0"/>
              <a:t>Virtualbox</a:t>
            </a:r>
            <a:r>
              <a:rPr lang="en-US" altLang="zh-TW" dirty="0" smtClean="0"/>
              <a:t> + Image</a:t>
            </a:r>
          </a:p>
          <a:p>
            <a:pPr lvl="1"/>
            <a:r>
              <a:rPr lang="en-US" altLang="zh-TW" dirty="0">
                <a:hlinkClick r:id="rId2"/>
              </a:rPr>
              <a:t>https://www.virtualbox.org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drive.google.com/file/d/1n91MIl0qPxxyWTzfIEjnoUVK6DQgcEMH/view?usp=sharing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Method 2. 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Ubuntu on Windows </a:t>
            </a:r>
          </a:p>
          <a:p>
            <a:pPr lvl="1"/>
            <a:r>
              <a:rPr lang="zh-TW" altLang="en-US" dirty="0" smtClean="0"/>
              <a:t>較進階，自行研究，還是要確定是否能在</a:t>
            </a:r>
            <a:r>
              <a:rPr lang="en-US" altLang="zh-TW" dirty="0"/>
              <a:t> </a:t>
            </a:r>
            <a:r>
              <a:rPr lang="en-US" altLang="zh-TW" dirty="0" smtClean="0"/>
              <a:t>TA </a:t>
            </a:r>
            <a:r>
              <a:rPr lang="zh-TW" altLang="en-US" dirty="0" smtClean="0"/>
              <a:t>的</a:t>
            </a:r>
            <a:r>
              <a:rPr lang="en-US" altLang="zh-TW" dirty="0"/>
              <a:t> </a:t>
            </a:r>
            <a:r>
              <a:rPr lang="en-US" altLang="zh-TW" dirty="0" smtClean="0"/>
              <a:t>image </a:t>
            </a:r>
            <a:r>
              <a:rPr lang="zh-TW" altLang="en-US" dirty="0" smtClean="0"/>
              <a:t>上執行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www.microsoft.com/en-us/p/ubuntu/9nblggh4msv6?activetab=pivot:overviewtab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49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Virtualbox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安裝時一直下一步就好</a:t>
            </a:r>
            <a:endParaRPr lang="en-US" altLang="zh-TW" dirty="0"/>
          </a:p>
          <a:p>
            <a:pPr lvl="1"/>
            <a:r>
              <a:rPr lang="zh-TW" altLang="en-US" dirty="0" smtClean="0"/>
              <a:t>安裝時會要求安裝驅動程式，網路會暫時中斷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安裝好之後，用 </a:t>
            </a:r>
            <a:r>
              <a:rPr lang="en-US" altLang="zh-TW" dirty="0" err="1" smtClean="0"/>
              <a:t>Virtualbox</a:t>
            </a:r>
            <a:r>
              <a:rPr lang="zh-TW" altLang="en-US" dirty="0" smtClean="0"/>
              <a:t> 匯入 </a:t>
            </a:r>
            <a:r>
              <a:rPr lang="en-US" altLang="zh-TW" dirty="0" err="1" smtClean="0"/>
              <a:t>Xubuntu</a:t>
            </a:r>
            <a:r>
              <a:rPr lang="en-US" altLang="zh-TW" dirty="0" smtClean="0"/>
              <a:t> </a:t>
            </a:r>
            <a:r>
              <a:rPr lang="zh-TW" altLang="en-US" dirty="0" smtClean="0"/>
              <a:t>並啟動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>
                <a:latin typeface="Consolas" panose="020B0609020204030204" pitchFamily="49" charset="0"/>
              </a:rPr>
              <a:t>帳號 </a:t>
            </a:r>
            <a:r>
              <a:rPr lang="en-US" altLang="zh-TW" dirty="0" smtClean="0">
                <a:latin typeface="Consolas" panose="020B0609020204030204" pitchFamily="49" charset="0"/>
              </a:rPr>
              <a:t>i2p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zh-TW" altLang="en-US" dirty="0" smtClean="0">
                <a:latin typeface="Consolas" panose="020B0609020204030204" pitchFamily="49" charset="0"/>
              </a:rPr>
              <a:t>密碼 </a:t>
            </a:r>
            <a:r>
              <a:rPr lang="en-US" altLang="zh-TW" dirty="0" smtClean="0">
                <a:latin typeface="Consolas" panose="020B0609020204030204" pitchFamily="49" charset="0"/>
              </a:rPr>
              <a:t>abcd1234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18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Xubuntu</a:t>
            </a:r>
            <a:r>
              <a:rPr lang="en-US" altLang="zh-TW" dirty="0" smtClean="0"/>
              <a:t> 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2" y="2160590"/>
            <a:ext cx="8575440" cy="4609299"/>
          </a:xfrm>
          <a:prstGeom prst="rect">
            <a:avLst/>
          </a:prstGeom>
        </p:spPr>
      </p:pic>
      <p:sp>
        <p:nvSpPr>
          <p:cNvPr id="5" name="甜甜圈 4"/>
          <p:cNvSpPr/>
          <p:nvPr/>
        </p:nvSpPr>
        <p:spPr>
          <a:xfrm>
            <a:off x="1104900" y="2160590"/>
            <a:ext cx="752475" cy="849310"/>
          </a:xfrm>
          <a:prstGeom prst="donut">
            <a:avLst>
              <a:gd name="adj" fmla="val 1993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57375" y="1516757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開始功能表，有瀏覽器</a:t>
            </a:r>
            <a:r>
              <a:rPr lang="en-US" altLang="zh-TW" dirty="0" smtClean="0"/>
              <a:t>(Firefox)</a:t>
            </a:r>
            <a:r>
              <a:rPr lang="zh-TW" altLang="en-US" dirty="0" smtClean="0"/>
              <a:t>，文字編輯器等等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6702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Xubuntu</a:t>
            </a:r>
            <a:r>
              <a:rPr lang="en-US" altLang="zh-TW" dirty="0" smtClean="0"/>
              <a:t> 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857375" y="151675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畫面大小可以到 </a:t>
            </a:r>
            <a:r>
              <a:rPr lang="en-US" altLang="zh-TW" dirty="0" smtClean="0"/>
              <a:t>Display </a:t>
            </a:r>
            <a:r>
              <a:rPr lang="zh-TW" altLang="en-US" dirty="0" smtClean="0"/>
              <a:t>調整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8918"/>
            <a:ext cx="9149432" cy="487908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38925" y="3619964"/>
            <a:ext cx="2362200" cy="237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09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已內建的文字編輯</a:t>
            </a:r>
            <a:r>
              <a:rPr lang="zh-TW" altLang="en-US" dirty="0"/>
              <a:t>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665290"/>
            <a:ext cx="6347714" cy="4335460"/>
          </a:xfrm>
        </p:spPr>
        <p:txBody>
          <a:bodyPr/>
          <a:lstStyle/>
          <a:p>
            <a:r>
              <a:rPr lang="en-US" altLang="zh-TW" dirty="0" smtClean="0"/>
              <a:t>Mousepad (</a:t>
            </a:r>
            <a:r>
              <a:rPr lang="en-US" altLang="zh-TW" dirty="0" err="1" smtClean="0"/>
              <a:t>gedit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內建的文字編輯器，比 </a:t>
            </a:r>
            <a:r>
              <a:rPr lang="en-US" altLang="zh-TW" dirty="0" smtClean="0"/>
              <a:t>notepad </a:t>
            </a:r>
            <a:r>
              <a:rPr lang="zh-TW" altLang="en-US" dirty="0" smtClean="0"/>
              <a:t>好用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err="1" smtClean="0"/>
              <a:t>VSCode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現代感的 </a:t>
            </a:r>
            <a:r>
              <a:rPr lang="en-US" altLang="zh-TW" dirty="0" smtClean="0"/>
              <a:t>IDE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Code::Blocks</a:t>
            </a:r>
          </a:p>
          <a:p>
            <a:pPr lvl="1"/>
            <a:r>
              <a:rPr lang="en-US" altLang="zh-TW" dirty="0" smtClean="0"/>
              <a:t>TA</a:t>
            </a:r>
            <a:r>
              <a:rPr lang="zh-TW" altLang="en-US" dirty="0" smtClean="0"/>
              <a:t> 好不容易裝起來的東西， </a:t>
            </a:r>
            <a:r>
              <a:rPr lang="en-US" altLang="zh-TW" dirty="0" smtClean="0"/>
              <a:t>Linux </a:t>
            </a:r>
            <a:r>
              <a:rPr lang="zh-TW" altLang="en-US" dirty="0" smtClean="0"/>
              <a:t>版的 </a:t>
            </a:r>
            <a:r>
              <a:rPr lang="en-US" altLang="zh-TW" dirty="0" smtClean="0"/>
              <a:t>bug </a:t>
            </a:r>
            <a:r>
              <a:rPr lang="zh-TW" altLang="en-US" dirty="0" smtClean="0"/>
              <a:t>很多，自求多福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Vim  (</a:t>
            </a:r>
            <a:r>
              <a:rPr lang="en-US" altLang="zh-TW" b="1" dirty="0" smtClean="0">
                <a:solidFill>
                  <a:srgbClr val="FF0000"/>
                </a:solidFill>
              </a:rPr>
              <a:t>Don’t ask TAs HOW TO USE VIM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/>
              <a:t>沒聽過，不是資工系的不要輕易嘗試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5599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 </a:t>
            </a:r>
            <a:r>
              <a:rPr lang="en-US" altLang="zh-TW" dirty="0" smtClean="0"/>
              <a:t>Terminal </a:t>
            </a:r>
            <a:r>
              <a:rPr lang="zh-TW" altLang="en-US" dirty="0" smtClean="0"/>
              <a:t>教學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4680" y="1225419"/>
            <a:ext cx="6036120" cy="447805"/>
          </a:xfrm>
        </p:spPr>
        <p:txBody>
          <a:bodyPr>
            <a:normAutofit fontScale="92500"/>
          </a:bodyPr>
          <a:lstStyle/>
          <a:p>
            <a:r>
              <a:rPr lang="en-US" altLang="zh-TW" dirty="0">
                <a:hlinkClick r:id="rId2"/>
              </a:rPr>
              <a:t>https://gist.github.com/BeMg/2cec68a98b088dc74daf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673224"/>
            <a:ext cx="6372226" cy="49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86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 </a:t>
            </a:r>
            <a:r>
              <a:rPr lang="en-US" altLang="zh-TW" dirty="0" smtClean="0"/>
              <a:t>Terminal </a:t>
            </a:r>
            <a:r>
              <a:rPr lang="zh-TW" altLang="en-US" dirty="0" smtClean="0"/>
              <a:t>教學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066" y="1930400"/>
            <a:ext cx="7146483" cy="461340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由於編譯程式 </a:t>
            </a:r>
            <a:r>
              <a:rPr lang="en-US" altLang="zh-TW" dirty="0" smtClean="0"/>
              <a:t>TA</a:t>
            </a:r>
            <a:r>
              <a:rPr lang="zh-TW" altLang="en-US" dirty="0" smtClean="0"/>
              <a:t> 使用 </a:t>
            </a:r>
            <a:r>
              <a:rPr lang="en-US" altLang="zh-TW" dirty="0" err="1" smtClean="0"/>
              <a:t>Makefile</a:t>
            </a:r>
            <a:r>
              <a:rPr lang="zh-TW" altLang="en-US" dirty="0" smtClean="0"/>
              <a:t> 來編譯需要使用下面指令</a:t>
            </a:r>
            <a:endParaRPr lang="en-US" altLang="zh-TW" dirty="0" smtClean="0"/>
          </a:p>
          <a:p>
            <a:pPr lvl="1"/>
            <a:r>
              <a:rPr lang="en-US" altLang="zh-TW" dirty="0" smtClean="0">
                <a:latin typeface="Consolas" panose="020B0609020204030204" pitchFamily="49" charset="0"/>
              </a:rPr>
              <a:t>cd </a:t>
            </a:r>
            <a:r>
              <a:rPr lang="en-US" altLang="zh-TW" dirty="0" err="1" smtClean="0">
                <a:latin typeface="Consolas" panose="020B0609020204030204" pitchFamily="49" charset="0"/>
              </a:rPr>
              <a:t>dir</a:t>
            </a:r>
            <a:r>
              <a:rPr lang="en-US" altLang="zh-TW" dirty="0" smtClean="0">
                <a:latin typeface="Consolas" panose="020B0609020204030204" pitchFamily="49" charset="0"/>
              </a:rPr>
              <a:t> : </a:t>
            </a:r>
            <a:r>
              <a:rPr lang="zh-TW" altLang="en-US" dirty="0" smtClean="0">
                <a:latin typeface="Consolas" panose="020B0609020204030204" pitchFamily="49" charset="0"/>
              </a:rPr>
              <a:t>進入 </a:t>
            </a:r>
            <a:r>
              <a:rPr lang="en-US" altLang="zh-TW" dirty="0" err="1" smtClean="0">
                <a:latin typeface="Consolas" panose="020B0609020204030204" pitchFamily="49" charset="0"/>
              </a:rPr>
              <a:t>dir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目錄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latin typeface="Consolas" panose="020B0609020204030204" pitchFamily="49" charset="0"/>
              </a:rPr>
              <a:t>ls : </a:t>
            </a:r>
            <a:r>
              <a:rPr lang="zh-TW" altLang="en-US" dirty="0" smtClean="0">
                <a:latin typeface="Consolas" panose="020B0609020204030204" pitchFamily="49" charset="0"/>
              </a:rPr>
              <a:t>看現在目錄有什麼東西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zh-TW" dirty="0" err="1" smtClean="0">
                <a:latin typeface="Consolas" panose="020B0609020204030204" pitchFamily="49" charset="0"/>
              </a:rPr>
              <a:t>pwd</a:t>
            </a:r>
            <a:r>
              <a:rPr lang="en-US" altLang="zh-TW" dirty="0" smtClean="0">
                <a:latin typeface="Consolas" panose="020B0609020204030204" pitchFamily="49" charset="0"/>
              </a:rPr>
              <a:t> : </a:t>
            </a:r>
            <a:r>
              <a:rPr lang="zh-TW" altLang="en-US" dirty="0" smtClean="0">
                <a:latin typeface="Consolas" panose="020B0609020204030204" pitchFamily="49" charset="0"/>
              </a:rPr>
              <a:t>看現在在哪一個目錄裡面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latin typeface="Consolas" panose="020B0609020204030204" pitchFamily="49" charset="0"/>
              </a:rPr>
              <a:t>make CMD : </a:t>
            </a:r>
            <a:r>
              <a:rPr lang="zh-TW" altLang="en-US" dirty="0" smtClean="0">
                <a:latin typeface="Consolas" panose="020B0609020204030204" pitchFamily="49" charset="0"/>
              </a:rPr>
              <a:t>執行 </a:t>
            </a:r>
            <a:r>
              <a:rPr lang="en-US" altLang="zh-TW" dirty="0" err="1" smtClean="0">
                <a:latin typeface="Consolas" panose="020B0609020204030204" pitchFamily="49" charset="0"/>
              </a:rPr>
              <a:t>makefile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裡面 </a:t>
            </a:r>
            <a:r>
              <a:rPr lang="en-US" altLang="zh-TW" dirty="0" smtClean="0">
                <a:latin typeface="Consolas" panose="020B0609020204030204" pitchFamily="49" charset="0"/>
              </a:rPr>
              <a:t>CMD</a:t>
            </a:r>
            <a:r>
              <a:rPr lang="zh-TW" altLang="en-US" dirty="0" smtClean="0">
                <a:latin typeface="Consolas" panose="020B0609020204030204" pitchFamily="49" charset="0"/>
              </a:rPr>
              <a:t> 的指令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lvl="2"/>
            <a:r>
              <a:rPr lang="en-US" altLang="zh-TW" dirty="0" smtClean="0">
                <a:latin typeface="Consolas" panose="020B0609020204030204" pitchFamily="49" charset="0"/>
              </a:rPr>
              <a:t>make all : </a:t>
            </a:r>
            <a:r>
              <a:rPr lang="zh-TW" altLang="en-US" dirty="0" smtClean="0">
                <a:latin typeface="Consolas" panose="020B0609020204030204" pitchFamily="49" charset="0"/>
              </a:rPr>
              <a:t>編譯全部檔案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lvl="2"/>
            <a:r>
              <a:rPr lang="en-US" altLang="zh-TW" dirty="0" smtClean="0">
                <a:latin typeface="Consolas" panose="020B0609020204030204" pitchFamily="49" charset="0"/>
              </a:rPr>
              <a:t>make AI : </a:t>
            </a:r>
            <a:r>
              <a:rPr lang="zh-TW" altLang="en-US" dirty="0" smtClean="0">
                <a:latin typeface="Consolas" panose="020B0609020204030204" pitchFamily="49" charset="0"/>
              </a:rPr>
              <a:t>編譯 </a:t>
            </a:r>
            <a:r>
              <a:rPr lang="en-US" altLang="zh-TW" dirty="0" smtClean="0">
                <a:latin typeface="Consolas" panose="020B0609020204030204" pitchFamily="49" charset="0"/>
              </a:rPr>
              <a:t>AI</a:t>
            </a:r>
          </a:p>
          <a:p>
            <a:pPr lvl="2"/>
            <a:r>
              <a:rPr lang="en-US" altLang="zh-TW" dirty="0" smtClean="0">
                <a:latin typeface="Consolas" panose="020B0609020204030204" pitchFamily="49" charset="0"/>
              </a:rPr>
              <a:t>make </a:t>
            </a:r>
            <a:r>
              <a:rPr lang="en-US" altLang="zh-TW" dirty="0" err="1" smtClean="0">
                <a:latin typeface="Consolas" panose="020B0609020204030204" pitchFamily="49" charset="0"/>
              </a:rPr>
              <a:t>gamerunner</a:t>
            </a:r>
            <a:r>
              <a:rPr lang="en-US" altLang="zh-TW" dirty="0" smtClean="0">
                <a:latin typeface="Consolas" panose="020B0609020204030204" pitchFamily="49" charset="0"/>
              </a:rPr>
              <a:t> :</a:t>
            </a:r>
            <a:r>
              <a:rPr lang="zh-TW" altLang="en-US" dirty="0" smtClean="0">
                <a:latin typeface="Consolas" panose="020B0609020204030204" pitchFamily="49" charset="0"/>
              </a:rPr>
              <a:t> 編譯 </a:t>
            </a:r>
            <a:r>
              <a:rPr lang="en-US" altLang="zh-TW" dirty="0" err="1">
                <a:latin typeface="Consolas" panose="020B0609020204030204" pitchFamily="49" charset="0"/>
              </a:rPr>
              <a:t>gamerunner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如果要用 </a:t>
            </a:r>
            <a:r>
              <a:rPr lang="en-US" altLang="zh-TW" dirty="0" smtClean="0"/>
              <a:t>IDE</a:t>
            </a:r>
            <a:r>
              <a:rPr lang="zh-TW" altLang="en-US" dirty="0" smtClean="0"/>
              <a:t> 開發，必須要把 </a:t>
            </a:r>
            <a:r>
              <a:rPr lang="en-US" altLang="zh-TW" dirty="0" err="1" smtClean="0"/>
              <a:t>Makefile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的參數都設定到 </a:t>
            </a:r>
            <a:r>
              <a:rPr lang="en-US" altLang="zh-TW" dirty="0" smtClean="0"/>
              <a:t>IDE</a:t>
            </a:r>
            <a:r>
              <a:rPr lang="zh-TW" altLang="en-US" dirty="0" smtClean="0"/>
              <a:t> 裡面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3985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Cd – </a:t>
            </a:r>
            <a:r>
              <a:rPr lang="zh-TW" altLang="en-US" dirty="0" smtClean="0"/>
              <a:t>切目錄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06515"/>
            <a:ext cx="6347714" cy="3880773"/>
          </a:xfrm>
        </p:spPr>
        <p:txBody>
          <a:bodyPr/>
          <a:lstStyle/>
          <a:p>
            <a:r>
              <a:rPr lang="zh-TW" altLang="en-US" dirty="0" smtClean="0"/>
              <a:t>游標前面的藍色文字就是現在在什麼目錄下面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930400"/>
            <a:ext cx="8724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84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pwd</a:t>
            </a:r>
            <a:r>
              <a:rPr lang="en-US" altLang="zh-TW" dirty="0" smtClean="0"/>
              <a:t> 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06515"/>
            <a:ext cx="6347714" cy="3880773"/>
          </a:xfrm>
        </p:spPr>
        <p:txBody>
          <a:bodyPr/>
          <a:lstStyle/>
          <a:p>
            <a:r>
              <a:rPr lang="zh-TW" altLang="en-US" dirty="0" smtClean="0"/>
              <a:t>顯示</a:t>
            </a:r>
            <a:r>
              <a:rPr lang="zh-TW" altLang="en-US" dirty="0"/>
              <a:t>目錄</a:t>
            </a:r>
            <a:r>
              <a:rPr lang="zh-TW" altLang="en-US" dirty="0" smtClean="0"/>
              <a:t>資訊，如果迷路了可以使用查看目前在哪裡，有什麼檔案</a:t>
            </a:r>
            <a:endParaRPr lang="en-US" altLang="zh-TW" dirty="0"/>
          </a:p>
          <a:p>
            <a:r>
              <a:rPr lang="en-US" altLang="zh-TW" dirty="0" smtClean="0">
                <a:latin typeface="Consolas" panose="020B0609020204030204" pitchFamily="49" charset="0"/>
              </a:rPr>
              <a:t>ls –al </a:t>
            </a:r>
            <a:r>
              <a:rPr lang="zh-TW" altLang="en-US" dirty="0" smtClean="0"/>
              <a:t>可以顯示更詳細的檔案資訊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3" y="2770189"/>
            <a:ext cx="8839202" cy="372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8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cdn-images-1.medium.com/max/1500/1*vpxOrzsC4rxl0fZDEqqOK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375"/>
            <a:ext cx="9144000" cy="621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3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Make </a:t>
            </a:r>
            <a:r>
              <a:rPr lang="zh-TW" altLang="en-US" dirty="0" smtClean="0"/>
              <a:t>呼叫 </a:t>
            </a:r>
            <a:r>
              <a:rPr lang="en-US" altLang="zh-TW" dirty="0" err="1" smtClean="0"/>
              <a:t>Makefile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403088"/>
            <a:ext cx="7048500" cy="52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33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Makefile</a:t>
            </a:r>
            <a:r>
              <a:rPr lang="en-US" altLang="zh-TW" dirty="0" smtClean="0"/>
              <a:t> (report 10%)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1730375"/>
            <a:ext cx="7124702" cy="3880773"/>
          </a:xfrm>
        </p:spPr>
        <p:txBody>
          <a:bodyPr/>
          <a:lstStyle/>
          <a:p>
            <a:r>
              <a:rPr lang="zh-TW" altLang="en-US" dirty="0" smtClean="0"/>
              <a:t>前四行是設定變數，主要提供三個功能 </a:t>
            </a:r>
            <a:r>
              <a:rPr lang="en-US" altLang="zh-TW" dirty="0" smtClean="0"/>
              <a:t>all, AI, </a:t>
            </a:r>
            <a:r>
              <a:rPr lang="en-US" altLang="zh-TW" dirty="0" err="1" smtClean="0"/>
              <a:t>gamerunner</a:t>
            </a:r>
            <a:endParaRPr lang="en-US" altLang="zh-TW" dirty="0" smtClean="0"/>
          </a:p>
          <a:p>
            <a:r>
              <a:rPr lang="zh-TW" altLang="en-US" dirty="0" smtClean="0"/>
              <a:t>請研究當中指令的含意 </a:t>
            </a:r>
            <a:r>
              <a:rPr lang="en-US" altLang="zh-TW" dirty="0" smtClean="0"/>
              <a:t>(</a:t>
            </a:r>
            <a:r>
              <a:rPr lang="zh-TW" altLang="en-US" dirty="0" smtClean="0"/>
              <a:t>尤其是 </a:t>
            </a:r>
            <a:r>
              <a:rPr lang="en-US" altLang="zh-TW" dirty="0" smtClean="0"/>
              <a:t>AI</a:t>
            </a:r>
            <a:r>
              <a:rPr lang="zh-TW" altLang="en-US" dirty="0" smtClean="0"/>
              <a:t> </a:t>
            </a:r>
            <a:r>
              <a:rPr lang="en-US" altLang="zh-TW" dirty="0" smtClean="0"/>
              <a:t>$(CXX)</a:t>
            </a:r>
            <a:r>
              <a:rPr lang="zh-TW" altLang="en-US" dirty="0" smtClean="0"/>
              <a:t> 那行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有需要時可以適當修改指令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1175"/>
            <a:ext cx="9144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10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Make </a:t>
            </a:r>
            <a:r>
              <a:rPr lang="zh-TW" altLang="en-US" dirty="0" smtClean="0"/>
              <a:t>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1370015"/>
            <a:ext cx="6347714" cy="3880773"/>
          </a:xfrm>
        </p:spPr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make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make all</a:t>
            </a:r>
            <a:r>
              <a:rPr lang="zh-TW" altLang="en-US" dirty="0" smtClean="0"/>
              <a:t> ，會編譯所有的東西，編譯好的東西會放在 </a:t>
            </a:r>
            <a:r>
              <a:rPr lang="en-US" altLang="zh-TW" dirty="0" smtClean="0"/>
              <a:t>build </a:t>
            </a:r>
            <a:r>
              <a:rPr lang="zh-TW" altLang="en-US" dirty="0" smtClean="0"/>
              <a:t>裡面</a:t>
            </a:r>
            <a:endParaRPr lang="en-US" altLang="zh-TW" dirty="0" smtClean="0"/>
          </a:p>
          <a:p>
            <a:r>
              <a:rPr lang="en-US" altLang="zh-TW" dirty="0" smtClean="0"/>
              <a:t>make AI </a:t>
            </a:r>
            <a:r>
              <a:rPr lang="zh-TW" altLang="en-US" dirty="0" smtClean="0"/>
              <a:t>或是 </a:t>
            </a:r>
            <a:r>
              <a:rPr lang="en-US" altLang="zh-TW" dirty="0" smtClean="0"/>
              <a:t>make </a:t>
            </a:r>
            <a:r>
              <a:rPr lang="en-US" altLang="zh-TW" dirty="0" err="1" smtClean="0"/>
              <a:t>gamerunner</a:t>
            </a:r>
            <a:r>
              <a:rPr lang="en-US" altLang="zh-TW" dirty="0" smtClean="0"/>
              <a:t> </a:t>
            </a:r>
            <a:r>
              <a:rPr lang="zh-TW" altLang="en-US" dirty="0" smtClean="0"/>
              <a:t>就只會編譯指定的東西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595565"/>
            <a:ext cx="7829550" cy="407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94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./</a:t>
            </a:r>
            <a:r>
              <a:rPr lang="zh-TW" altLang="en-US" dirty="0"/>
              <a:t>程式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r>
              <a:rPr lang="en-US" altLang="zh-TW" dirty="0" smtClean="0"/>
              <a:t>ls </a:t>
            </a:r>
            <a:r>
              <a:rPr lang="zh-TW" altLang="en-US" dirty="0" smtClean="0"/>
              <a:t>顯示的程式檔案必須是綠色的</a:t>
            </a:r>
            <a:endParaRPr lang="en-US" altLang="zh-TW" dirty="0" smtClean="0"/>
          </a:p>
          <a:p>
            <a:r>
              <a:rPr lang="zh-TW" altLang="en-US" dirty="0" smtClean="0"/>
              <a:t>如果不是綠色的，用 </a:t>
            </a:r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chmod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+x </a:t>
            </a:r>
            <a:r>
              <a:rPr lang="zh-TW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檔案 </a:t>
            </a:r>
            <a:r>
              <a:rPr lang="zh-TW" altLang="en-US" dirty="0" smtClean="0"/>
              <a:t>來修改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552825"/>
            <a:ext cx="79057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6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84" y="0"/>
            <a:ext cx="7531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主要架構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94689" y="2438399"/>
            <a:ext cx="2272145" cy="3108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sz="2800" dirty="0" smtClean="0"/>
          </a:p>
          <a:p>
            <a:pPr algn="ctr"/>
            <a:endParaRPr lang="en-US" altLang="zh-TW" sz="2800" dirty="0" smtClean="0"/>
          </a:p>
          <a:p>
            <a:pPr algn="ctr"/>
            <a:r>
              <a:rPr lang="zh-TW" altLang="en-US" sz="2800" dirty="0" smtClean="0"/>
              <a:t>遊戲執行器</a:t>
            </a:r>
            <a:endParaRPr lang="en-US" altLang="zh-TW" sz="2800" dirty="0" smtClean="0"/>
          </a:p>
          <a:p>
            <a:pPr algn="ctr"/>
            <a:r>
              <a:rPr lang="en-US" altLang="zh-TW" sz="2800" dirty="0" err="1" smtClean="0"/>
              <a:t>gamerunner</a:t>
            </a:r>
            <a:endParaRPr lang="zh-TW" altLang="en-US" sz="2800" dirty="0" smtClean="0"/>
          </a:p>
          <a:p>
            <a:pPr algn="ctr"/>
            <a:endParaRPr lang="en-US" altLang="zh-TW" sz="2800" dirty="0"/>
          </a:p>
          <a:p>
            <a:pPr algn="ctr"/>
            <a:endParaRPr lang="en-US" altLang="zh-TW" sz="2800" dirty="0" smtClean="0"/>
          </a:p>
          <a:p>
            <a:pPr algn="ctr"/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32398" y="3125144"/>
            <a:ext cx="227214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AI 1 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32398" y="4296796"/>
            <a:ext cx="227214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AI 2</a:t>
            </a:r>
            <a:endParaRPr lang="zh-TW" altLang="en-US" sz="2800" dirty="0"/>
          </a:p>
        </p:txBody>
      </p:sp>
      <p:sp>
        <p:nvSpPr>
          <p:cNvPr id="8" name="向左箭號 7"/>
          <p:cNvSpPr/>
          <p:nvPr/>
        </p:nvSpPr>
        <p:spPr>
          <a:xfrm>
            <a:off x="4040908" y="3678634"/>
            <a:ext cx="817416" cy="3140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369216" y="2604716"/>
            <a:ext cx="17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Shared Library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20904" y="1999733"/>
            <a:ext cx="110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主程式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483223" y="3927464"/>
            <a:ext cx="17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Shared Library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79400" y="3279032"/>
            <a:ext cx="145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執行時載入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06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1 </a:t>
            </a:r>
            <a:r>
              <a:rPr lang="en-US" altLang="zh-TW" dirty="0" err="1" smtClean="0"/>
              <a:t>Gamerunner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 </a:t>
            </a:r>
            <a:r>
              <a:rPr lang="en-US" altLang="zh-TW" dirty="0" smtClean="0"/>
              <a:t>AI</a:t>
            </a:r>
            <a:r>
              <a:rPr lang="zh-TW" altLang="en-US" dirty="0" smtClean="0"/>
              <a:t> 的部分都幫大家寫完了，也會提供最基本參考用的</a:t>
            </a:r>
            <a:r>
              <a:rPr lang="en-US" altLang="zh-TW" dirty="0" smtClean="0"/>
              <a:t>AI</a:t>
            </a:r>
            <a:r>
              <a:rPr lang="zh-TW" altLang="en-US" dirty="0" smtClean="0"/>
              <a:t> 來給大家測試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只會隨便攻擊，不會移動。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請根據遊戲規則，實作完整可運行遊戲的程式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296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Battle Ship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www.youtube.com/watch?v=bj1JDD81ASI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兩人對打 </a:t>
            </a:r>
            <a:r>
              <a:rPr lang="en-US" altLang="zh-TW" dirty="0" smtClean="0"/>
              <a:t>(P1</a:t>
            </a:r>
            <a:r>
              <a:rPr lang="en-US" altLang="zh-TW" dirty="0"/>
              <a:t>/</a:t>
            </a:r>
            <a:r>
              <a:rPr lang="en-US" altLang="zh-TW" dirty="0" smtClean="0"/>
              <a:t>P2)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在自己的棋盤上擺放自己的船艦，船艦不能重疊</a:t>
            </a:r>
            <a:endParaRPr lang="en-US" altLang="zh-TW" dirty="0" smtClean="0"/>
          </a:p>
          <a:p>
            <a:r>
              <a:rPr lang="zh-TW" altLang="en-US" dirty="0" smtClean="0"/>
              <a:t>除了被攻擊之外，不能告訴對方自己的資訊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自己還沒沉掉的船可以攻擊對方</a:t>
            </a:r>
            <a:endParaRPr lang="en-US" altLang="zh-TW" dirty="0" smtClean="0"/>
          </a:p>
          <a:p>
            <a:r>
              <a:rPr lang="zh-TW" altLang="en-US" dirty="0" smtClean="0"/>
              <a:t>如果自己的船都被打沉，就輸了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9819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Battle Ship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www.youtube.com/watch?v=bj1JDD81ASI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雙方各有一個 </a:t>
            </a:r>
            <a:r>
              <a:rPr lang="en-US" altLang="zh-TW" dirty="0" smtClean="0"/>
              <a:t>20x20 </a:t>
            </a:r>
            <a:r>
              <a:rPr lang="zh-TW" altLang="en-US" dirty="0" smtClean="0"/>
              <a:t>大小的棋盤</a:t>
            </a:r>
            <a:endParaRPr lang="en-US" altLang="zh-TW" dirty="0" smtClean="0"/>
          </a:p>
          <a:p>
            <a:r>
              <a:rPr lang="zh-TW" altLang="en-US" dirty="0"/>
              <a:t>雙方各有一個 </a:t>
            </a:r>
            <a:r>
              <a:rPr lang="en-US" altLang="zh-TW" dirty="0" smtClean="0"/>
              <a:t>4</a:t>
            </a:r>
            <a:r>
              <a:rPr lang="zh-TW" altLang="en-US" dirty="0" smtClean="0"/>
              <a:t> 艘船，大小分別為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3x3 </a:t>
            </a:r>
            <a:r>
              <a:rPr lang="zh-TW" altLang="en-US" dirty="0" smtClean="0"/>
              <a:t>兩個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5x5 </a:t>
            </a:r>
            <a:r>
              <a:rPr lang="zh-TW" altLang="en-US" dirty="0" smtClean="0"/>
              <a:t>一個</a:t>
            </a:r>
            <a:endParaRPr lang="en-US" altLang="zh-TW" dirty="0"/>
          </a:p>
          <a:p>
            <a:pPr lvl="1"/>
            <a:r>
              <a:rPr lang="en-US" altLang="zh-TW" dirty="0" smtClean="0"/>
              <a:t>7x7</a:t>
            </a:r>
            <a:r>
              <a:rPr lang="zh-TW" altLang="en-US" dirty="0" smtClean="0"/>
              <a:t> 一個</a:t>
            </a: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56103"/>
              </p:ext>
            </p:extLst>
          </p:nvPr>
        </p:nvGraphicFramePr>
        <p:xfrm>
          <a:off x="5310909" y="879687"/>
          <a:ext cx="12192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59562343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056950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79628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2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@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8880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028199"/>
              </p:ext>
            </p:extLst>
          </p:nvPr>
        </p:nvGraphicFramePr>
        <p:xfrm>
          <a:off x="3671455" y="879687"/>
          <a:ext cx="12192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59562343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056950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79628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2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@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8880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167840"/>
              </p:ext>
            </p:extLst>
          </p:nvPr>
        </p:nvGraphicFramePr>
        <p:xfrm>
          <a:off x="6784109" y="1823823"/>
          <a:ext cx="192578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5156">
                  <a:extLst>
                    <a:ext uri="{9D8B030D-6E8A-4147-A177-3AD203B41FA5}">
                      <a16:colId xmlns:a16="http://schemas.microsoft.com/office/drawing/2014/main" val="2595623439"/>
                    </a:ext>
                  </a:extLst>
                </a:gridCol>
                <a:gridCol w="385156">
                  <a:extLst>
                    <a:ext uri="{9D8B030D-6E8A-4147-A177-3AD203B41FA5}">
                      <a16:colId xmlns:a16="http://schemas.microsoft.com/office/drawing/2014/main" val="3405695058"/>
                    </a:ext>
                  </a:extLst>
                </a:gridCol>
                <a:gridCol w="385156">
                  <a:extLst>
                    <a:ext uri="{9D8B030D-6E8A-4147-A177-3AD203B41FA5}">
                      <a16:colId xmlns:a16="http://schemas.microsoft.com/office/drawing/2014/main" val="2079628511"/>
                    </a:ext>
                  </a:extLst>
                </a:gridCol>
                <a:gridCol w="385156">
                  <a:extLst>
                    <a:ext uri="{9D8B030D-6E8A-4147-A177-3AD203B41FA5}">
                      <a16:colId xmlns:a16="http://schemas.microsoft.com/office/drawing/2014/main" val="2033570009"/>
                    </a:ext>
                  </a:extLst>
                </a:gridCol>
                <a:gridCol w="385156">
                  <a:extLst>
                    <a:ext uri="{9D8B030D-6E8A-4147-A177-3AD203B41FA5}">
                      <a16:colId xmlns:a16="http://schemas.microsoft.com/office/drawing/2014/main" val="23762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2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@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15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88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8880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458841"/>
              </p:ext>
            </p:extLst>
          </p:nvPr>
        </p:nvGraphicFramePr>
        <p:xfrm>
          <a:off x="4920675" y="3908213"/>
          <a:ext cx="2265214" cy="2560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3602">
                  <a:extLst>
                    <a:ext uri="{9D8B030D-6E8A-4147-A177-3AD203B41FA5}">
                      <a16:colId xmlns:a16="http://schemas.microsoft.com/office/drawing/2014/main" val="2595623439"/>
                    </a:ext>
                  </a:extLst>
                </a:gridCol>
                <a:gridCol w="323602">
                  <a:extLst>
                    <a:ext uri="{9D8B030D-6E8A-4147-A177-3AD203B41FA5}">
                      <a16:colId xmlns:a16="http://schemas.microsoft.com/office/drawing/2014/main" val="3405695058"/>
                    </a:ext>
                  </a:extLst>
                </a:gridCol>
                <a:gridCol w="323602">
                  <a:extLst>
                    <a:ext uri="{9D8B030D-6E8A-4147-A177-3AD203B41FA5}">
                      <a16:colId xmlns:a16="http://schemas.microsoft.com/office/drawing/2014/main" val="2079628511"/>
                    </a:ext>
                  </a:extLst>
                </a:gridCol>
                <a:gridCol w="323602">
                  <a:extLst>
                    <a:ext uri="{9D8B030D-6E8A-4147-A177-3AD203B41FA5}">
                      <a16:colId xmlns:a16="http://schemas.microsoft.com/office/drawing/2014/main" val="2033570009"/>
                    </a:ext>
                  </a:extLst>
                </a:gridCol>
                <a:gridCol w="323602">
                  <a:extLst>
                    <a:ext uri="{9D8B030D-6E8A-4147-A177-3AD203B41FA5}">
                      <a16:colId xmlns:a16="http://schemas.microsoft.com/office/drawing/2014/main" val="237624239"/>
                    </a:ext>
                  </a:extLst>
                </a:gridCol>
                <a:gridCol w="323602">
                  <a:extLst>
                    <a:ext uri="{9D8B030D-6E8A-4147-A177-3AD203B41FA5}">
                      <a16:colId xmlns:a16="http://schemas.microsoft.com/office/drawing/2014/main" val="1298952619"/>
                    </a:ext>
                  </a:extLst>
                </a:gridCol>
                <a:gridCol w="323602">
                  <a:extLst>
                    <a:ext uri="{9D8B030D-6E8A-4147-A177-3AD203B41FA5}">
                      <a16:colId xmlns:a16="http://schemas.microsoft.com/office/drawing/2014/main" val="3220283673"/>
                    </a:ext>
                  </a:extLst>
                </a:gridCol>
              </a:tblGrid>
              <a:tr h="31891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23243"/>
                  </a:ext>
                </a:extLst>
              </a:tr>
              <a:tr h="31891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2525"/>
                  </a:ext>
                </a:extLst>
              </a:tr>
              <a:tr h="31891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151753"/>
                  </a:ext>
                </a:extLst>
              </a:tr>
              <a:tr h="31891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@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881071"/>
                  </a:ext>
                </a:extLst>
              </a:tr>
              <a:tr h="31891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88808"/>
                  </a:ext>
                </a:extLst>
              </a:tr>
              <a:tr h="31891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25403"/>
                  </a:ext>
                </a:extLst>
              </a:tr>
              <a:tr h="31891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323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94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遊戲階段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77310" y="151430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準備階段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177310" y="2286429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更新資訊階段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77310" y="305855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攻擊階段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77310" y="40609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移動階段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19891" y="305855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判定輸贏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177310" y="506327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交換階段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  <a:endCxn id="6" idx="0"/>
          </p:cNvCxnSpPr>
          <p:nvPr/>
        </p:nvCxnSpPr>
        <p:spPr>
          <a:xfrm>
            <a:off x="3971637" y="1883636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971637" y="2655761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2"/>
          </p:cNvCxnSpPr>
          <p:nvPr/>
        </p:nvCxnSpPr>
        <p:spPr>
          <a:xfrm>
            <a:off x="3971637" y="342788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971637" y="443024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3"/>
            <a:endCxn id="9" idx="1"/>
          </p:cNvCxnSpPr>
          <p:nvPr/>
        </p:nvCxnSpPr>
        <p:spPr>
          <a:xfrm>
            <a:off x="4765964" y="3243220"/>
            <a:ext cx="7539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765964" y="3427886"/>
            <a:ext cx="7539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箭號 (下彎) 34"/>
          <p:cNvSpPr/>
          <p:nvPr/>
        </p:nvSpPr>
        <p:spPr>
          <a:xfrm rot="16200000">
            <a:off x="1164364" y="3348033"/>
            <a:ext cx="2915941" cy="792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60291" y="40609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離開遊戲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6294582" y="342788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616</TotalTime>
  <Words>1648</Words>
  <Application>Microsoft Office PowerPoint</Application>
  <PresentationFormat>如螢幕大小 (4:3)</PresentationFormat>
  <Paragraphs>343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0" baseType="lpstr">
      <vt:lpstr>微軟正黑體</vt:lpstr>
      <vt:lpstr>Arial</vt:lpstr>
      <vt:lpstr>Consolas</vt:lpstr>
      <vt:lpstr>Trebuchet MS</vt:lpstr>
      <vt:lpstr>Wingdings 3</vt:lpstr>
      <vt:lpstr>多面向</vt:lpstr>
      <vt:lpstr>BattleShip</vt:lpstr>
      <vt:lpstr>Guideline</vt:lpstr>
      <vt:lpstr>Shared Library</vt:lpstr>
      <vt:lpstr>PowerPoint 簡報</vt:lpstr>
      <vt:lpstr>主要架構</vt:lpstr>
      <vt:lpstr>Part 1 Gamerunner</vt:lpstr>
      <vt:lpstr>Battle Ship</vt:lpstr>
      <vt:lpstr>Battle Ship</vt:lpstr>
      <vt:lpstr>遊戲階段</vt:lpstr>
      <vt:lpstr>基本準則</vt:lpstr>
      <vt:lpstr>基本準則</vt:lpstr>
      <vt:lpstr>準備階段</vt:lpstr>
      <vt:lpstr>準備階段</vt:lpstr>
      <vt:lpstr>準備階段</vt:lpstr>
      <vt:lpstr>遊戲階段</vt:lpstr>
      <vt:lpstr>更新資訊階段</vt:lpstr>
      <vt:lpstr>遊戲階段</vt:lpstr>
      <vt:lpstr>攻擊階段</vt:lpstr>
      <vt:lpstr>攻擊階段</vt:lpstr>
      <vt:lpstr>攻擊階段</vt:lpstr>
      <vt:lpstr>遊戲階段</vt:lpstr>
      <vt:lpstr>移動階段</vt:lpstr>
      <vt:lpstr>移動階段</vt:lpstr>
      <vt:lpstr>移動階段</vt:lpstr>
      <vt:lpstr>遊戲階段</vt:lpstr>
      <vt:lpstr>交換階段 </vt:lpstr>
      <vt:lpstr>Gamerunner part</vt:lpstr>
      <vt:lpstr>AI Part</vt:lpstr>
      <vt:lpstr>請只少 3 人一組 ，建議四人</vt:lpstr>
      <vt:lpstr>Hints</vt:lpstr>
      <vt:lpstr>開發環境</vt:lpstr>
      <vt:lpstr>Virtualbox</vt:lpstr>
      <vt:lpstr>Xubuntu 介面</vt:lpstr>
      <vt:lpstr>Xubuntu 介面</vt:lpstr>
      <vt:lpstr>已內建的文字編輯器</vt:lpstr>
      <vt:lpstr>簡易 Terminal 教學</vt:lpstr>
      <vt:lpstr>簡易 Terminal 教學</vt:lpstr>
      <vt:lpstr>Cd – 切目錄</vt:lpstr>
      <vt:lpstr>pwd ls</vt:lpstr>
      <vt:lpstr>Make 呼叫 Makefile 的指令</vt:lpstr>
      <vt:lpstr>Makefile (report 10%)</vt:lpstr>
      <vt:lpstr>Make 用法</vt:lpstr>
      <vt:lpstr>執行程式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旺陽 李</dc:creator>
  <cp:lastModifiedBy>peepee643@outlook.com</cp:lastModifiedBy>
  <cp:revision>39</cp:revision>
  <dcterms:created xsi:type="dcterms:W3CDTF">2019-05-26T16:15:41Z</dcterms:created>
  <dcterms:modified xsi:type="dcterms:W3CDTF">2019-09-03T09:20:42Z</dcterms:modified>
</cp:coreProperties>
</file>