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3" d="100"/>
          <a:sy n="73" d="100"/>
        </p:scale>
        <p:origin x="-108" y="-6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4E530-0210-4927-9EE0-A35CA02C755A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8F824-A26A-418A-A8DD-6C089B2EE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06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DD5E-D0D2-4CA4-A01C-BE4F87FE4FB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13C4-D66B-42CF-863B-78F946324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21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DD5E-D0D2-4CA4-A01C-BE4F87FE4FB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13C4-D66B-42CF-863B-78F946324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2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DD5E-D0D2-4CA4-A01C-BE4F87FE4FB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13C4-D66B-42CF-863B-78F946324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27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DD5E-D0D2-4CA4-A01C-BE4F87FE4FB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13C4-D66B-42CF-863B-78F946324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1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DD5E-D0D2-4CA4-A01C-BE4F87FE4FB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13C4-D66B-42CF-863B-78F946324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37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DD5E-D0D2-4CA4-A01C-BE4F87FE4FB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13C4-D66B-42CF-863B-78F946324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13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DD5E-D0D2-4CA4-A01C-BE4F87FE4FB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13C4-D66B-42CF-863B-78F946324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60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DD5E-D0D2-4CA4-A01C-BE4F87FE4FB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13C4-D66B-42CF-863B-78F946324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78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DD5E-D0D2-4CA4-A01C-BE4F87FE4FB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13C4-D66B-42CF-863B-78F946324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57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DD5E-D0D2-4CA4-A01C-BE4F87FE4FB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13C4-D66B-42CF-863B-78F946324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2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DD5E-D0D2-4CA4-A01C-BE4F87FE4FB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13C4-D66B-42CF-863B-78F946324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22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ADD5E-D0D2-4CA4-A01C-BE4F87FE4FB8}" type="datetimeFigureOut">
              <a:rPr lang="ko-KR" altLang="en-US" smtClean="0"/>
              <a:t>2017-07-14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813C4-D66B-42CF-863B-78F946324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1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it.co.kr/member/login.html" TargetMode="External"/><Relationship Id="rId2" Type="http://schemas.openxmlformats.org/officeDocument/2006/relationships/hyperlink" Target="http://www.hanbit.co.kr/member/login_proc.php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hantomjs.org/download.html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order.pay.naver.com/home?tabMenu=SHOPPING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eleniumhq.org/docs/" TargetMode="External"/><Relationship Id="rId2" Type="http://schemas.openxmlformats.org/officeDocument/2006/relationships/hyperlink" Target="http://selenium-python.readthedocs.io/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it.co.kr/myhanbit/myhanbit.html" TargetMode="External"/><Relationship Id="rId2" Type="http://schemas.openxmlformats.org/officeDocument/2006/relationships/hyperlink" Target="http://www.hanbit.co.kr/member/login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it.co.kr/member/logi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it.co.kr/myhanbit/myhanbit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91023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 고급 </a:t>
            </a:r>
            <a:r>
              <a:rPr lang="ko-KR" altLang="en-US" dirty="0" err="1" smtClean="0"/>
              <a:t>스크레이핑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34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4"/>
          <p:cNvSpPr txBox="1">
            <a:spLocks/>
          </p:cNvSpPr>
          <p:nvPr/>
        </p:nvSpPr>
        <p:spPr>
          <a:xfrm>
            <a:off x="827584" y="260649"/>
            <a:ext cx="7632848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2-1 </a:t>
            </a:r>
            <a:r>
              <a:rPr lang="ko-KR" altLang="en-US" sz="3200" dirty="0" smtClean="0"/>
              <a:t>로그인 필요한 사이트에서 다운받기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935596" y="1196752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마일리지와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e</a:t>
            </a:r>
            <a:r>
              <a:rPr lang="ko-KR" altLang="en-US" dirty="0" smtClean="0"/>
              <a:t>코인 가져오기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5899893" cy="4332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5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4"/>
          <p:cNvSpPr txBox="1">
            <a:spLocks/>
          </p:cNvSpPr>
          <p:nvPr/>
        </p:nvSpPr>
        <p:spPr>
          <a:xfrm>
            <a:off x="827584" y="260649"/>
            <a:ext cx="7632848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2-1 </a:t>
            </a:r>
            <a:r>
              <a:rPr lang="ko-KR" altLang="en-US" sz="3200" dirty="0" smtClean="0"/>
              <a:t>로그인 필요한 사이트에서 다운받기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935596" y="1196752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마일리지와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e</a:t>
            </a:r>
            <a:r>
              <a:rPr lang="ko-KR" altLang="en-US" dirty="0" smtClean="0"/>
              <a:t>코인 가져오기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916832"/>
            <a:ext cx="69127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삽질했던 부분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r>
              <a:rPr lang="en-US" altLang="ko-KR" dirty="0" smtClean="0"/>
              <a:t>login page</a:t>
            </a:r>
            <a:r>
              <a:rPr lang="ko-KR" altLang="en-US" dirty="0" smtClean="0"/>
              <a:t>를 요소 검사에서 확인한 </a:t>
            </a:r>
            <a:r>
              <a:rPr lang="en-US" altLang="ko-KR" dirty="0" err="1" smtClean="0"/>
              <a:t>php</a:t>
            </a:r>
            <a:r>
              <a:rPr lang="ko-KR" altLang="en-US" dirty="0" smtClean="0"/>
              <a:t>로 설정했어야 하는데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www.hanbit.co.kr/member/login_proc.php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로그인 페이지</a:t>
            </a:r>
            <a:endParaRPr lang="en-US" altLang="ko-KR" dirty="0" smtClean="0"/>
          </a:p>
          <a:p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www.hanbit.co.kr/member/login.html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로</a:t>
            </a:r>
            <a:r>
              <a:rPr lang="ko-KR" altLang="en-US" dirty="0" smtClean="0"/>
              <a:t> 하는 바람에 꽤 삽질함</a:t>
            </a:r>
            <a:r>
              <a:rPr lang="en-US" altLang="ko-KR" dirty="0" smtClean="0"/>
              <a:t>….</a:t>
            </a:r>
            <a:r>
              <a:rPr lang="ko-KR" altLang="en-US" dirty="0" err="1" smtClean="0"/>
              <a:t>ㅠㅜ</a:t>
            </a:r>
            <a:r>
              <a:rPr lang="ko-KR" altLang="en-US" dirty="0" smtClean="0"/>
              <a:t> 주의할 것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26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4"/>
          <p:cNvSpPr txBox="1">
            <a:spLocks/>
          </p:cNvSpPr>
          <p:nvPr/>
        </p:nvSpPr>
        <p:spPr>
          <a:xfrm>
            <a:off x="827584" y="260649"/>
            <a:ext cx="7632848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2-1 </a:t>
            </a:r>
            <a:r>
              <a:rPr lang="ko-KR" altLang="en-US" sz="3200" dirty="0" smtClean="0"/>
              <a:t>로그인 필요한 사이트에서 다운받기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935596" y="1196752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requests </a:t>
            </a:r>
            <a:r>
              <a:rPr lang="ko-KR" altLang="en-US" dirty="0" smtClean="0"/>
              <a:t>모듈의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들 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607171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http://wikibook.co.kr/wikibo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797152"/>
            <a:ext cx="666750" cy="8477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98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4"/>
          <p:cNvSpPr txBox="1">
            <a:spLocks/>
          </p:cNvSpPr>
          <p:nvPr/>
        </p:nvSpPr>
        <p:spPr>
          <a:xfrm>
            <a:off x="827584" y="260649"/>
            <a:ext cx="7632848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2-2 </a:t>
            </a:r>
            <a:r>
              <a:rPr lang="ko-KR" altLang="en-US" sz="3200" dirty="0" err="1" smtClean="0"/>
              <a:t>웹브라우저를</a:t>
            </a:r>
            <a:r>
              <a:rPr lang="ko-KR" altLang="en-US" sz="3200" dirty="0" smtClean="0"/>
              <a:t> 이용한 </a:t>
            </a:r>
            <a:r>
              <a:rPr lang="ko-KR" altLang="en-US" sz="3200" dirty="0" err="1" smtClean="0"/>
              <a:t>스크래이핑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935596" y="1331476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웹 브라우저 원격 조작에 사용하는 </a:t>
            </a:r>
            <a:r>
              <a:rPr lang="en-US" altLang="ko-KR" b="1" dirty="0" smtClean="0"/>
              <a:t>Selenium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16832"/>
            <a:ext cx="77048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자바스크립트를 많이 활용하는 웹사이트의 경우는 </a:t>
            </a:r>
            <a:r>
              <a:rPr lang="en-US" altLang="ko-KR" dirty="0" smtClean="0"/>
              <a:t>requests </a:t>
            </a:r>
            <a:r>
              <a:rPr lang="ko-KR" altLang="en-US" dirty="0" smtClean="0"/>
              <a:t>모듈로 대처가 불가능함</a:t>
            </a:r>
            <a:r>
              <a:rPr lang="en-US" altLang="ko-KR" dirty="0" smtClean="0"/>
              <a:t>. (Ajax</a:t>
            </a:r>
            <a:r>
              <a:rPr lang="ko-KR" altLang="en-US" dirty="0" smtClean="0"/>
              <a:t>로 데이터를 나중에 가져오는 경우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이런 경우는 원격 조작이 필요한데 이 때 사용하는 것이 </a:t>
            </a:r>
            <a:r>
              <a:rPr lang="en-US" altLang="ko-KR" dirty="0" smtClean="0"/>
              <a:t>Selenium. </a:t>
            </a:r>
            <a:r>
              <a:rPr lang="ko-KR" altLang="en-US" dirty="0" smtClean="0"/>
              <a:t>해당 모듈을 통해 </a:t>
            </a:r>
            <a:r>
              <a:rPr lang="en-US" altLang="ko-KR" dirty="0" smtClean="0"/>
              <a:t>chrome</a:t>
            </a:r>
            <a:r>
              <a:rPr lang="ko-KR" altLang="en-US" dirty="0" smtClean="0"/>
              <a:t>이나 </a:t>
            </a:r>
            <a:r>
              <a:rPr lang="en-US" altLang="ko-KR" dirty="0" err="1" smtClean="0"/>
              <a:t>firefox</a:t>
            </a:r>
            <a:r>
              <a:rPr lang="ko-KR" altLang="en-US" dirty="0" smtClean="0"/>
              <a:t>같은 </a:t>
            </a:r>
            <a:r>
              <a:rPr lang="ko-KR" altLang="en-US" dirty="0" err="1" smtClean="0"/>
              <a:t>웹브라우저에</a:t>
            </a:r>
            <a:r>
              <a:rPr lang="ko-KR" altLang="en-US" dirty="0" smtClean="0"/>
              <a:t> 접근 가능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</a:t>
            </a:r>
            <a:r>
              <a:rPr lang="en-US" altLang="ko-KR" dirty="0" smtClean="0"/>
              <a:t>ip</a:t>
            </a:r>
            <a:r>
              <a:rPr lang="ko-KR" altLang="en-US" dirty="0" smtClean="0"/>
              <a:t>로 인스톨 할 것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413978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PhantomJS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4726885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화면 없이 </a:t>
            </a:r>
            <a:r>
              <a:rPr lang="ko-KR" altLang="en-US" dirty="0" err="1" smtClean="0"/>
              <a:t>명령줄에서</a:t>
            </a:r>
            <a:r>
              <a:rPr lang="ko-KR" altLang="en-US" dirty="0" smtClean="0"/>
              <a:t> 사용할 수 있는 웹 </a:t>
            </a:r>
            <a:r>
              <a:rPr lang="ko-KR" altLang="en-US" dirty="0" err="1" smtClean="0"/>
              <a:t>브라우져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사파리와 같은 엔진 사용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phantomjs.org/download.html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가서 다운로드 </a:t>
            </a:r>
            <a:r>
              <a:rPr lang="ko-KR" altLang="en-US" dirty="0" err="1" smtClean="0"/>
              <a:t>하는게</a:t>
            </a:r>
            <a:r>
              <a:rPr lang="ko-KR" altLang="en-US" dirty="0" smtClean="0"/>
              <a:t> 편함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150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4"/>
          <p:cNvSpPr txBox="1">
            <a:spLocks/>
          </p:cNvSpPr>
          <p:nvPr/>
        </p:nvSpPr>
        <p:spPr>
          <a:xfrm>
            <a:off x="827584" y="260649"/>
            <a:ext cx="7632848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2-2 </a:t>
            </a:r>
            <a:r>
              <a:rPr lang="ko-KR" altLang="en-US" sz="3200" dirty="0" err="1" smtClean="0"/>
              <a:t>웹브라우저를</a:t>
            </a:r>
            <a:r>
              <a:rPr lang="ko-KR" altLang="en-US" sz="3200" dirty="0" smtClean="0"/>
              <a:t> 이용한 </a:t>
            </a:r>
            <a:r>
              <a:rPr lang="ko-KR" altLang="en-US" sz="3200" dirty="0" err="1" smtClean="0"/>
              <a:t>스크래이핑</a:t>
            </a:r>
            <a:endParaRPr lang="ko-KR" alt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935596" y="1331476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웹 브라우저 원격 조작에 사용하는 </a:t>
            </a:r>
            <a:r>
              <a:rPr lang="en-US" altLang="ko-KR" b="1" dirty="0" smtClean="0"/>
              <a:t>Selenium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515719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윈도우의 경우 </a:t>
            </a:r>
            <a:r>
              <a:rPr lang="en-US" altLang="ko-KR" dirty="0" smtClean="0"/>
              <a:t>zip </a:t>
            </a:r>
            <a:r>
              <a:rPr lang="ko-KR" altLang="en-US" dirty="0" smtClean="0"/>
              <a:t>파일 받아서 압축 해제 시키면 </a:t>
            </a:r>
            <a:r>
              <a:rPr lang="en-US" altLang="ko-KR" dirty="0" smtClean="0"/>
              <a:t>exe </a:t>
            </a:r>
            <a:r>
              <a:rPr lang="ko-KR" altLang="en-US" dirty="0" smtClean="0"/>
              <a:t>파일 생성됨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08076"/>
            <a:ext cx="6166210" cy="264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88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4"/>
          <p:cNvSpPr txBox="1">
            <a:spLocks/>
          </p:cNvSpPr>
          <p:nvPr/>
        </p:nvSpPr>
        <p:spPr>
          <a:xfrm>
            <a:off x="827584" y="260649"/>
            <a:ext cx="7632848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2-2 </a:t>
            </a:r>
            <a:r>
              <a:rPr lang="ko-KR" altLang="en-US" sz="3200" dirty="0" err="1" smtClean="0"/>
              <a:t>웹브라우저를</a:t>
            </a:r>
            <a:r>
              <a:rPr lang="ko-KR" altLang="en-US" sz="3200" dirty="0" smtClean="0"/>
              <a:t> 이용한 </a:t>
            </a:r>
            <a:r>
              <a:rPr lang="ko-KR" altLang="en-US" sz="3200" dirty="0" err="1" smtClean="0"/>
              <a:t>스크래이핑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494116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Selenium </a:t>
            </a:r>
            <a:r>
              <a:rPr lang="ko-KR" altLang="en-US" dirty="0" smtClean="0"/>
              <a:t>내 </a:t>
            </a:r>
            <a:r>
              <a:rPr lang="en-US" altLang="ko-KR" dirty="0" err="1" smtClean="0"/>
              <a:t>webdriver</a:t>
            </a:r>
            <a:r>
              <a:rPr lang="en-US" altLang="ko-KR" dirty="0" smtClean="0"/>
              <a:t> class</a:t>
            </a:r>
            <a:r>
              <a:rPr lang="ko-KR" altLang="en-US" dirty="0" smtClean="0"/>
              <a:t>를 가지고 온 뒤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phantomJS</a:t>
            </a:r>
            <a:r>
              <a:rPr lang="ko-KR" altLang="en-US" dirty="0" smtClean="0"/>
              <a:t>에 접근하는 방식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삽질한 부분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phantomJS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있는 </a:t>
            </a:r>
            <a:r>
              <a:rPr lang="en-US" altLang="ko-KR" dirty="0" smtClean="0"/>
              <a:t>path </a:t>
            </a:r>
            <a:r>
              <a:rPr lang="ko-KR" altLang="en-US" dirty="0" smtClean="0"/>
              <a:t>지정 </a:t>
            </a:r>
            <a:r>
              <a:rPr lang="ko-KR" altLang="en-US" dirty="0" err="1" smtClean="0"/>
              <a:t>안해</a:t>
            </a:r>
            <a:r>
              <a:rPr lang="ko-KR" altLang="en-US" dirty="0" smtClean="0"/>
              <a:t> 주면 </a:t>
            </a:r>
            <a:r>
              <a:rPr lang="ko-KR" altLang="en-US" dirty="0" err="1" smtClean="0"/>
              <a:t>오류남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7557086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63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4"/>
          <p:cNvSpPr txBox="1">
            <a:spLocks/>
          </p:cNvSpPr>
          <p:nvPr/>
        </p:nvSpPr>
        <p:spPr>
          <a:xfrm>
            <a:off x="827584" y="260649"/>
            <a:ext cx="7632848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2-2 </a:t>
            </a:r>
            <a:r>
              <a:rPr lang="ko-KR" altLang="en-US" sz="3200" dirty="0" err="1" smtClean="0"/>
              <a:t>웹브라우저를</a:t>
            </a:r>
            <a:r>
              <a:rPr lang="ko-KR" altLang="en-US" sz="3200" dirty="0" smtClean="0"/>
              <a:t> 이용한 </a:t>
            </a:r>
            <a:r>
              <a:rPr lang="ko-KR" altLang="en-US" sz="3200" dirty="0" err="1" smtClean="0"/>
              <a:t>스크래이핑</a:t>
            </a:r>
            <a:endParaRPr lang="ko-KR" altLang="en-US" sz="3200" dirty="0"/>
          </a:p>
        </p:txBody>
      </p:sp>
      <p:pic>
        <p:nvPicPr>
          <p:cNvPr id="13314" name="Picture 2" descr="C:\Users\sncc\nav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12776"/>
            <a:ext cx="2800462" cy="472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95936" y="616530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en-US" altLang="ko-KR" dirty="0" smtClean="0"/>
              <a:t>aver.png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09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4"/>
          <p:cNvSpPr txBox="1">
            <a:spLocks/>
          </p:cNvSpPr>
          <p:nvPr/>
        </p:nvSpPr>
        <p:spPr>
          <a:xfrm>
            <a:off x="827584" y="260649"/>
            <a:ext cx="7632848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2-2 </a:t>
            </a:r>
            <a:r>
              <a:rPr lang="ko-KR" altLang="en-US" sz="3200" dirty="0" err="1" smtClean="0"/>
              <a:t>웹브라우저를</a:t>
            </a:r>
            <a:r>
              <a:rPr lang="ko-KR" altLang="en-US" sz="3200" dirty="0" smtClean="0"/>
              <a:t> 이용한 </a:t>
            </a:r>
            <a:r>
              <a:rPr lang="ko-KR" altLang="en-US" sz="3200" dirty="0" err="1" smtClean="0"/>
              <a:t>스크래이핑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41277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쇼핑 구매목록 </a:t>
            </a:r>
            <a:r>
              <a:rPr lang="ko-KR" altLang="en-US" dirty="0" err="1" smtClean="0"/>
              <a:t>스크래핑하기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5857527"/>
            <a:ext cx="5094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</a:t>
            </a:r>
            <a:r>
              <a:rPr lang="en-US" altLang="ko-KR" sz="1400" dirty="0" smtClean="0">
                <a:hlinkClick r:id="rId2"/>
              </a:rPr>
              <a:t>order.pay.naver.com/home?tabMenu=SHOPPING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16832"/>
            <a:ext cx="4964886" cy="376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21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4"/>
          <p:cNvSpPr txBox="1">
            <a:spLocks/>
          </p:cNvSpPr>
          <p:nvPr/>
        </p:nvSpPr>
        <p:spPr>
          <a:xfrm>
            <a:off x="827584" y="260649"/>
            <a:ext cx="7632848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2-2 </a:t>
            </a:r>
            <a:r>
              <a:rPr lang="ko-KR" altLang="en-US" sz="3200" dirty="0" err="1" smtClean="0"/>
              <a:t>웹브라우저를</a:t>
            </a:r>
            <a:r>
              <a:rPr lang="ko-KR" altLang="en-US" sz="3200" dirty="0" smtClean="0"/>
              <a:t> 이용한 </a:t>
            </a:r>
            <a:r>
              <a:rPr lang="ko-KR" altLang="en-US" sz="3200" dirty="0" err="1" smtClean="0"/>
              <a:t>스크래이핑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412776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네이버</a:t>
            </a:r>
            <a:r>
              <a:rPr lang="ko-KR" altLang="en-US" dirty="0" smtClean="0"/>
              <a:t> 쇼핑 구매목록 </a:t>
            </a:r>
            <a:r>
              <a:rPr lang="ko-KR" altLang="en-US" dirty="0" err="1" smtClean="0"/>
              <a:t>스크래핑하기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50" y="1844824"/>
            <a:ext cx="6137300" cy="388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877272"/>
            <a:ext cx="26003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87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4"/>
          <p:cNvSpPr txBox="1">
            <a:spLocks/>
          </p:cNvSpPr>
          <p:nvPr/>
        </p:nvSpPr>
        <p:spPr>
          <a:xfrm>
            <a:off x="827584" y="260649"/>
            <a:ext cx="7632848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2-2 </a:t>
            </a:r>
            <a:r>
              <a:rPr lang="ko-KR" altLang="en-US" sz="3200" dirty="0" err="1" smtClean="0"/>
              <a:t>웹브라우저를</a:t>
            </a:r>
            <a:r>
              <a:rPr lang="ko-KR" altLang="en-US" sz="3200" dirty="0" smtClean="0"/>
              <a:t> 이용한 </a:t>
            </a:r>
            <a:r>
              <a:rPr lang="ko-KR" altLang="en-US" sz="3200" dirty="0" err="1" smtClean="0"/>
              <a:t>스크래이핑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340768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자세한 </a:t>
            </a:r>
            <a:r>
              <a:rPr lang="en-US" altLang="ko-KR" dirty="0" smtClean="0"/>
              <a:t>method </a:t>
            </a:r>
            <a:r>
              <a:rPr lang="ko-KR" altLang="en-US" dirty="0" smtClean="0"/>
              <a:t>설명 부분은 책 </a:t>
            </a:r>
            <a:r>
              <a:rPr lang="en-US" altLang="ko-KR" dirty="0" smtClean="0"/>
              <a:t>p.73 – 77 </a:t>
            </a:r>
            <a:r>
              <a:rPr lang="ko-KR" altLang="en-US" dirty="0" smtClean="0"/>
              <a:t>참조할 것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selenium-python.readthedocs.io/index.html</a:t>
            </a:r>
            <a:r>
              <a:rPr lang="en-US" altLang="ko-KR" dirty="0"/>
              <a:t> </a:t>
            </a: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://docs.seleniumhq.org/docs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 두 문서가 </a:t>
            </a:r>
            <a:r>
              <a:rPr lang="en-US" altLang="ko-KR" dirty="0" smtClean="0"/>
              <a:t>selenium </a:t>
            </a:r>
            <a:r>
              <a:rPr lang="ko-KR" altLang="en-US" dirty="0" err="1" smtClean="0"/>
              <a:t>메뉴얼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smtClean="0"/>
              <a:t>자바스크립트 쓰</a:t>
            </a:r>
            <a:r>
              <a:rPr lang="ko-KR" altLang="en-US" b="1" dirty="0"/>
              <a:t>기</a:t>
            </a:r>
            <a:endParaRPr lang="en-US" altLang="ko-KR" b="1" dirty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execute_script</a:t>
            </a:r>
            <a:r>
              <a:rPr lang="en-US" altLang="ko-KR" dirty="0" smtClean="0"/>
              <a:t>() method </a:t>
            </a:r>
            <a:r>
              <a:rPr lang="ko-KR" altLang="en-US" dirty="0" smtClean="0"/>
              <a:t>통해서</a:t>
            </a:r>
            <a:r>
              <a:rPr lang="en-US" altLang="ko-KR" dirty="0"/>
              <a:t> </a:t>
            </a:r>
            <a:r>
              <a:rPr lang="ko-KR" altLang="en-US" dirty="0" smtClean="0"/>
              <a:t>실행결과 출력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933056"/>
            <a:ext cx="5037069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50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340768"/>
            <a:ext cx="79928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http protocol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기본적으로는 이용자가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에 접근하려 할 때 서버에 요청하면 서버가 응답해주는 구조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같은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 여러 번 접근해도 같은 데이터를 준다는 의미에서 </a:t>
            </a:r>
            <a:r>
              <a:rPr lang="en-US" altLang="ko-KR" dirty="0" smtClean="0"/>
              <a:t>stateless </a:t>
            </a:r>
            <a:r>
              <a:rPr lang="ko-KR" altLang="en-US" dirty="0" smtClean="0"/>
              <a:t>통신이라고 이야기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조금 구체적으로는 어떤 데이터를 유저가 가져갔는지에 대한 </a:t>
            </a:r>
            <a:r>
              <a:rPr lang="en-US" altLang="ko-KR" dirty="0" smtClean="0"/>
              <a:t>state</a:t>
            </a:r>
            <a:r>
              <a:rPr lang="ko-KR" altLang="en-US" dirty="0" smtClean="0"/>
              <a:t>를 저장하지 않음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쿠키 </a:t>
            </a:r>
            <a:r>
              <a:rPr lang="en-US" altLang="ko-KR" dirty="0" smtClean="0"/>
              <a:t>(Cookie)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과거의 정보를 방문자 컴퓨터가 일시적으로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기반으로 저장하는 것을 의미함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헨젤과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그레텔이</a:t>
            </a:r>
            <a:r>
              <a:rPr lang="ko-KR" altLang="en-US" dirty="0" smtClean="0"/>
              <a:t> 지나온 길 표시하기 위해 쿠키 떨어뜨린 데서 유래</a:t>
            </a:r>
            <a:r>
              <a:rPr lang="en-US" altLang="ko-KR" dirty="0" smtClean="0"/>
              <a:t>.) 1</a:t>
            </a:r>
            <a:r>
              <a:rPr lang="ko-KR" altLang="en-US" dirty="0" smtClean="0"/>
              <a:t>개 쿠키에 저장할 수 있는 데이터 크기는 </a:t>
            </a:r>
            <a:r>
              <a:rPr lang="en-US" altLang="ko-KR" dirty="0" smtClean="0"/>
              <a:t>4096 byte</a:t>
            </a:r>
            <a:r>
              <a:rPr lang="ko-KR" altLang="en-US" dirty="0" smtClean="0"/>
              <a:t>로 제한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방문자 컴퓨터 메모리에 저장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세션 </a:t>
            </a:r>
            <a:r>
              <a:rPr lang="en-US" altLang="ko-KR" dirty="0" smtClean="0"/>
              <a:t>(Session)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쿠키와는 다르게 웹 서버에서 정보가 저장이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 쪽에서 발행한 세션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로 삼아 통신을 진행하게 됨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r>
              <a:rPr lang="en-US" altLang="ko-KR" dirty="0" smtClean="0"/>
              <a:t>Stateless </a:t>
            </a:r>
            <a:r>
              <a:rPr lang="ko-KR" altLang="en-US" dirty="0" smtClean="0"/>
              <a:t>통신과 구별하여 </a:t>
            </a:r>
            <a:r>
              <a:rPr lang="en-US" altLang="ko-KR" dirty="0" err="1" smtClean="0"/>
              <a:t>stateful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통신이라고 지칭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827584" y="260649"/>
            <a:ext cx="7632848" cy="1152128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2-1 </a:t>
            </a:r>
            <a:r>
              <a:rPr lang="ko-KR" altLang="en-US" sz="3600" dirty="0" smtClean="0"/>
              <a:t>로그인 필요한 사이트에서 다운받기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804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4"/>
          <p:cNvSpPr txBox="1">
            <a:spLocks/>
          </p:cNvSpPr>
          <p:nvPr/>
        </p:nvSpPr>
        <p:spPr>
          <a:xfrm>
            <a:off x="827584" y="260649"/>
            <a:ext cx="7632848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2-2 </a:t>
            </a:r>
            <a:r>
              <a:rPr lang="ko-KR" altLang="en-US" sz="3200" dirty="0" err="1" smtClean="0"/>
              <a:t>웹브라우저를</a:t>
            </a:r>
            <a:r>
              <a:rPr lang="ko-KR" altLang="en-US" sz="3200" dirty="0" smtClean="0"/>
              <a:t> 이용한 </a:t>
            </a:r>
            <a:r>
              <a:rPr lang="ko-KR" altLang="en-US" sz="3200" dirty="0" err="1" smtClean="0"/>
              <a:t>스크래이핑</a:t>
            </a:r>
            <a:endParaRPr lang="ko-KR" altLang="en-US" sz="32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67" y="2060848"/>
            <a:ext cx="4132633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576" y="134076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스누라이프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크롤러</a:t>
            </a:r>
            <a:r>
              <a:rPr lang="ko-KR" altLang="en-US" dirty="0" smtClean="0"/>
              <a:t> 만들고 있는 중</a:t>
            </a:r>
            <a:r>
              <a:rPr lang="en-US" altLang="ko-KR" dirty="0" smtClean="0"/>
              <a:t>- </a:t>
            </a:r>
            <a:r>
              <a:rPr lang="ko-KR" altLang="en-US" dirty="0" smtClean="0"/>
              <a:t>로그인 후 스냅샷까지는 성공</a:t>
            </a:r>
            <a:endParaRPr lang="ko-KR" altLang="en-US" dirty="0"/>
          </a:p>
        </p:txBody>
      </p:sp>
      <p:pic>
        <p:nvPicPr>
          <p:cNvPr id="17411" name="Picture 3" descr="C:\Users\sncc\Dropbox\anaconda3_workspace\snulif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844824"/>
            <a:ext cx="2664296" cy="385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58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4"/>
          <p:cNvSpPr txBox="1">
            <a:spLocks/>
          </p:cNvSpPr>
          <p:nvPr/>
        </p:nvSpPr>
        <p:spPr>
          <a:xfrm>
            <a:off x="827584" y="260649"/>
            <a:ext cx="7632848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2-3 </a:t>
            </a:r>
            <a:r>
              <a:rPr lang="ko-KR" altLang="en-US" sz="3200" dirty="0" smtClean="0"/>
              <a:t>웹 </a:t>
            </a:r>
            <a:r>
              <a:rPr lang="en-US" altLang="ko-KR" sz="3200" dirty="0" smtClean="0"/>
              <a:t>API</a:t>
            </a:r>
            <a:r>
              <a:rPr lang="ko-KR" altLang="en-US" sz="3200" dirty="0"/>
              <a:t> </a:t>
            </a:r>
            <a:r>
              <a:rPr lang="ko-KR" altLang="en-US" sz="3200" dirty="0" smtClean="0"/>
              <a:t>사용해보기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340768"/>
            <a:ext cx="720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API: Application Programming Interface. </a:t>
            </a:r>
            <a:r>
              <a:rPr lang="ko-KR" altLang="en-US" dirty="0" smtClean="0"/>
              <a:t>외부에서 프로그램의 기능을 호출할 수 있게 만든 것</a:t>
            </a:r>
            <a:r>
              <a:rPr lang="en-US" altLang="ko-KR" dirty="0" smtClean="0"/>
              <a:t>. XML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형식으로 요청에 응답해주는 경우가 많음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어차피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표적이 될 거니까 서버 쪽 부담을 줄여버리자는 아이디어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자사 사이트 검색 기능을 활성화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옥션</a:t>
            </a:r>
            <a:r>
              <a:rPr lang="en-US" altLang="ko-KR" dirty="0" smtClean="0"/>
              <a:t>, 11</a:t>
            </a:r>
            <a:r>
              <a:rPr lang="ko-KR" altLang="en-US" dirty="0" smtClean="0"/>
              <a:t>번가</a:t>
            </a:r>
            <a:r>
              <a:rPr lang="en-US" altLang="ko-KR" dirty="0" smtClean="0"/>
              <a:t>, amazon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개발시에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쓰는 경우 언제든지 사라질 수 있다고 생각하는 것이 정신건강에 이로움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큰</a:t>
            </a:r>
            <a:r>
              <a:rPr lang="en-US" altLang="ko-KR" dirty="0"/>
              <a:t> </a:t>
            </a:r>
            <a:r>
              <a:rPr lang="ko-KR" altLang="en-US" dirty="0" smtClean="0"/>
              <a:t>회사에서 만들었다고 오래가고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개인이 만들었다고 유지보수 잘 안되고 사라져 버리는 것도 아님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구글</a:t>
            </a:r>
            <a:r>
              <a:rPr lang="ko-KR" altLang="en-US" dirty="0" smtClean="0"/>
              <a:t> 같은 경우 수요가 적으면 그냥 없애버리는 경우도 비일비재 함</a:t>
            </a:r>
            <a:r>
              <a:rPr lang="en-US" altLang="ko-KR" dirty="0" smtClean="0"/>
              <a:t>. “</a:t>
            </a:r>
            <a:r>
              <a:rPr lang="ko-KR" altLang="en-US" dirty="0" smtClean="0"/>
              <a:t>없어지면 어떻게 하지</a:t>
            </a:r>
            <a:r>
              <a:rPr lang="en-US" altLang="ko-KR" dirty="0" smtClean="0"/>
              <a:t>?” </a:t>
            </a:r>
            <a:r>
              <a:rPr lang="ko-KR" altLang="en-US" dirty="0" smtClean="0"/>
              <a:t>정도를 항상 고려할 것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9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4"/>
          <p:cNvSpPr txBox="1">
            <a:spLocks/>
          </p:cNvSpPr>
          <p:nvPr/>
        </p:nvSpPr>
        <p:spPr>
          <a:xfrm>
            <a:off x="827584" y="260649"/>
            <a:ext cx="7632848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2-3 </a:t>
            </a:r>
            <a:r>
              <a:rPr lang="ko-KR" altLang="en-US" sz="3200" dirty="0" smtClean="0"/>
              <a:t>웹 </a:t>
            </a:r>
            <a:r>
              <a:rPr lang="en-US" altLang="ko-KR" sz="3200" dirty="0" smtClean="0"/>
              <a:t>API</a:t>
            </a:r>
            <a:r>
              <a:rPr lang="ko-KR" altLang="en-US" sz="3200" dirty="0"/>
              <a:t> </a:t>
            </a:r>
            <a:r>
              <a:rPr lang="ko-KR" altLang="en-US" sz="3200" dirty="0" smtClean="0"/>
              <a:t>사용해보기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34076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 smtClean="0"/>
              <a:t>OpenWeatherMap</a:t>
            </a:r>
            <a:r>
              <a:rPr lang="en-US" altLang="ko-KR" dirty="0"/>
              <a:t>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사용해보기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다나와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옥션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네이버</a:t>
            </a:r>
            <a:r>
              <a:rPr lang="ko-KR" altLang="en-US" dirty="0" smtClean="0"/>
              <a:t> 개발자 센터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행정자치부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우체국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7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4"/>
          <p:cNvSpPr txBox="1">
            <a:spLocks/>
          </p:cNvSpPr>
          <p:nvPr/>
        </p:nvSpPr>
        <p:spPr>
          <a:xfrm>
            <a:off x="827584" y="260649"/>
            <a:ext cx="7632848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2-4 </a:t>
            </a:r>
            <a:r>
              <a:rPr lang="en-US" altLang="ko-KR" sz="3200" dirty="0" err="1" smtClean="0"/>
              <a:t>cron</a:t>
            </a:r>
            <a:r>
              <a:rPr lang="ko-KR" altLang="en-US" sz="3200" dirty="0" smtClean="0"/>
              <a:t>을 이용한 정기적인 </a:t>
            </a:r>
            <a:r>
              <a:rPr lang="ko-KR" altLang="en-US" sz="3200" dirty="0" err="1" smtClean="0"/>
              <a:t>크롤링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34076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c</a:t>
            </a:r>
            <a:r>
              <a:rPr lang="en-US" altLang="ko-KR" dirty="0" err="1" smtClean="0"/>
              <a:t>ron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macOS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환경에서 실행하는 것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64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4"/>
          <p:cNvSpPr txBox="1">
            <a:spLocks/>
          </p:cNvSpPr>
          <p:nvPr/>
        </p:nvSpPr>
        <p:spPr>
          <a:xfrm>
            <a:off x="827584" y="260649"/>
            <a:ext cx="7632848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2-1 </a:t>
            </a:r>
            <a:r>
              <a:rPr lang="ko-KR" altLang="en-US" sz="3200" dirty="0" smtClean="0"/>
              <a:t>로그인 필요한 사이트에서 다운받기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124744"/>
            <a:ext cx="7560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r>
              <a:rPr lang="en-US" altLang="ko-KR" dirty="0" smtClean="0"/>
              <a:t>equests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urllib.request</a:t>
            </a:r>
            <a:r>
              <a:rPr lang="ko-KR" altLang="en-US" dirty="0" smtClean="0"/>
              <a:t>보다는 외부 모듈인 </a:t>
            </a:r>
            <a:r>
              <a:rPr lang="en-US" altLang="ko-KR" dirty="0" smtClean="0"/>
              <a:t>requests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  (pip </a:t>
            </a:r>
            <a:r>
              <a:rPr lang="ko-KR" altLang="en-US" dirty="0" smtClean="0"/>
              <a:t>이용하여 설치할 것 </a:t>
            </a:r>
            <a:r>
              <a:rPr lang="en-US" altLang="ko-KR" dirty="0" smtClean="0"/>
              <a:t>pip3 install requests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예제는 </a:t>
            </a:r>
            <a:r>
              <a:rPr lang="ko-KR" altLang="en-US" dirty="0" err="1" smtClean="0"/>
              <a:t>한빛출판</a:t>
            </a:r>
            <a:r>
              <a:rPr lang="ko-KR" altLang="en-US" dirty="0" smtClean="0"/>
              <a:t> 네트워크를 활용해서 제시함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www.hanbit.co.kr/member/login.html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www.hanbit.co.kr/myhanbit/myhanbit.html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293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4"/>
          <p:cNvSpPr txBox="1">
            <a:spLocks/>
          </p:cNvSpPr>
          <p:nvPr/>
        </p:nvSpPr>
        <p:spPr>
          <a:xfrm>
            <a:off x="827584" y="260649"/>
            <a:ext cx="7632848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2-1 </a:t>
            </a:r>
            <a:r>
              <a:rPr lang="ko-KR" altLang="en-US" sz="3200" dirty="0" smtClean="0"/>
              <a:t>로그인 필요한 사이트에서 다운받기</a:t>
            </a:r>
            <a:endParaRPr lang="ko-KR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5725580" cy="391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123728" y="587727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hlinkClick r:id="rId3"/>
              </a:rPr>
              <a:t>http://www.hanbit.co.kr/member/login.html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428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4"/>
          <p:cNvSpPr txBox="1">
            <a:spLocks/>
          </p:cNvSpPr>
          <p:nvPr/>
        </p:nvSpPr>
        <p:spPr>
          <a:xfrm>
            <a:off x="827584" y="260649"/>
            <a:ext cx="7632848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2-1 </a:t>
            </a:r>
            <a:r>
              <a:rPr lang="ko-KR" altLang="en-US" sz="3200" dirty="0" smtClean="0"/>
              <a:t>로그인 필요한 사이트에서 다운받기</a:t>
            </a:r>
            <a:endParaRPr lang="ko-KR" altLang="en-US" sz="32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22328"/>
            <a:ext cx="4858346" cy="381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286000" y="594928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hlinkClick r:id="rId3"/>
              </a:rPr>
              <a:t>http://www.hanbit.co.kr/myhanbit/myhanbit.html</a:t>
            </a:r>
            <a:r>
              <a:rPr lang="en-US" altLang="ko-KR" sz="1400" dirty="0"/>
              <a:t>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932040" y="3140968"/>
            <a:ext cx="1224136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80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4"/>
          <p:cNvSpPr txBox="1">
            <a:spLocks/>
          </p:cNvSpPr>
          <p:nvPr/>
        </p:nvSpPr>
        <p:spPr>
          <a:xfrm>
            <a:off x="827584" y="260649"/>
            <a:ext cx="7632848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2-1 </a:t>
            </a:r>
            <a:r>
              <a:rPr lang="ko-KR" altLang="en-US" sz="3200" dirty="0" smtClean="0"/>
              <a:t>로그인 필요한 사이트에서 다운받기</a:t>
            </a:r>
            <a:endParaRPr lang="ko-KR" altLang="en-US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65" y="1484784"/>
            <a:ext cx="7862870" cy="331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530120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페이지 검사에서 </a:t>
            </a:r>
            <a:r>
              <a:rPr lang="en-US" altLang="ko-KR" dirty="0" smtClean="0"/>
              <a:t>preserve log 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이후 로그인 해보면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727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4"/>
          <p:cNvSpPr txBox="1">
            <a:spLocks/>
          </p:cNvSpPr>
          <p:nvPr/>
        </p:nvSpPr>
        <p:spPr>
          <a:xfrm>
            <a:off x="827584" y="260649"/>
            <a:ext cx="7632848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2-1 </a:t>
            </a:r>
            <a:r>
              <a:rPr lang="ko-KR" altLang="en-US" sz="3200" dirty="0" smtClean="0"/>
              <a:t>로그인 필요한 사이트에서 다운받기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530120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이렇게 바뀜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중에서 </a:t>
            </a:r>
            <a:r>
              <a:rPr lang="en-US" altLang="ko-KR" dirty="0" err="1" smtClean="0"/>
              <a:t>login_proc.php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50" y="1484784"/>
            <a:ext cx="7043699" cy="342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283968" y="3284984"/>
            <a:ext cx="3456384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8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4"/>
          <p:cNvSpPr txBox="1">
            <a:spLocks/>
          </p:cNvSpPr>
          <p:nvPr/>
        </p:nvSpPr>
        <p:spPr>
          <a:xfrm>
            <a:off x="827584" y="260649"/>
            <a:ext cx="7632848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2-1 </a:t>
            </a:r>
            <a:r>
              <a:rPr lang="ko-KR" altLang="en-US" sz="3200" dirty="0" smtClean="0"/>
              <a:t>로그인 필요한 사이트에서 다운받기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91580" y="594928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Request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쪽으로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를 전달했다는 이야기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1166813"/>
            <a:ext cx="74199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06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4"/>
          <p:cNvSpPr txBox="1">
            <a:spLocks/>
          </p:cNvSpPr>
          <p:nvPr/>
        </p:nvSpPr>
        <p:spPr>
          <a:xfrm>
            <a:off x="827584" y="260649"/>
            <a:ext cx="7632848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2-1 </a:t>
            </a:r>
            <a:r>
              <a:rPr lang="ko-KR" altLang="en-US" sz="3200" dirty="0" smtClean="0"/>
              <a:t>로그인 필요한 사이트에서 다운받기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91580" y="594928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Request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쪽으로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를 전달했다는 이야기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1166813"/>
            <a:ext cx="74199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96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638</Words>
  <Application>Microsoft Office PowerPoint</Application>
  <PresentationFormat>화면 슬라이드 쇼(4:3)</PresentationFormat>
  <Paragraphs>99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2장 고급 스크레이핑</vt:lpstr>
      <vt:lpstr>2-1 로그인 필요한 사이트에서 다운받기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 크롤링과 스크레이핑</dc:title>
  <dc:creator>sncc</dc:creator>
  <cp:lastModifiedBy>sncc</cp:lastModifiedBy>
  <cp:revision>80</cp:revision>
  <dcterms:created xsi:type="dcterms:W3CDTF">2017-07-04T06:11:32Z</dcterms:created>
  <dcterms:modified xsi:type="dcterms:W3CDTF">2017-07-14T08:07:31Z</dcterms:modified>
</cp:coreProperties>
</file>