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3"/>
  </p:notesMasterIdLst>
  <p:sldIdLst>
    <p:sldId id="256" r:id="rId2"/>
    <p:sldId id="326" r:id="rId3"/>
    <p:sldId id="377" r:id="rId4"/>
    <p:sldId id="378" r:id="rId5"/>
    <p:sldId id="285" r:id="rId6"/>
    <p:sldId id="379" r:id="rId7"/>
    <p:sldId id="380" r:id="rId8"/>
    <p:sldId id="381" r:id="rId9"/>
    <p:sldId id="382" r:id="rId10"/>
    <p:sldId id="383" r:id="rId11"/>
    <p:sldId id="384" r:id="rId12"/>
    <p:sldId id="385" r:id="rId13"/>
    <p:sldId id="386" r:id="rId14"/>
    <p:sldId id="387" r:id="rId15"/>
    <p:sldId id="393" r:id="rId16"/>
    <p:sldId id="388" r:id="rId17"/>
    <p:sldId id="389" r:id="rId18"/>
    <p:sldId id="390" r:id="rId19"/>
    <p:sldId id="391" r:id="rId20"/>
    <p:sldId id="392" r:id="rId21"/>
    <p:sldId id="3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7A6964-20A2-4451-9F8F-17EFBE41D956}">
          <p14:sldIdLst>
            <p14:sldId id="256"/>
            <p14:sldId id="326"/>
            <p14:sldId id="377"/>
            <p14:sldId id="378"/>
            <p14:sldId id="285"/>
            <p14:sldId id="379"/>
            <p14:sldId id="380"/>
            <p14:sldId id="381"/>
            <p14:sldId id="382"/>
            <p14:sldId id="383"/>
            <p14:sldId id="384"/>
            <p14:sldId id="385"/>
            <p14:sldId id="386"/>
            <p14:sldId id="387"/>
            <p14:sldId id="393"/>
            <p14:sldId id="388"/>
            <p14:sldId id="389"/>
            <p14:sldId id="390"/>
            <p14:sldId id="391"/>
            <p14:sldId id="392"/>
            <p14:sldId id="3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07999"/>
    <a:srgbClr val="80A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16" autoAdjust="0"/>
    <p:restoredTop sz="78299" autoAdjust="0"/>
  </p:normalViewPr>
  <p:slideViewPr>
    <p:cSldViewPr>
      <p:cViewPr varScale="1">
        <p:scale>
          <a:sx n="76" d="100"/>
          <a:sy n="76" d="100"/>
        </p:scale>
        <p:origin x="164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964"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09730-529E-4E14-B7A8-DC0BBFE86BDD}" type="datetimeFigureOut">
              <a:rPr lang="en-US" smtClean="0"/>
              <a:pPr/>
              <a:t>3/15/16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263A3-3C49-4331-9F56-1D22C300CD89}" type="slidenum">
              <a:rPr lang="en-US" smtClean="0"/>
              <a:pPr/>
              <a:t>‹#›</a:t>
            </a:fld>
            <a:endParaRPr lang="en-US"/>
          </a:p>
        </p:txBody>
      </p:sp>
    </p:spTree>
    <p:extLst>
      <p:ext uri="{BB962C8B-B14F-4D97-AF65-F5344CB8AC3E}">
        <p14:creationId xmlns:p14="http://schemas.microsoft.com/office/powerpoint/2010/main" val="1738425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s-IS" smtClean="0"/>
              <a:t>….......................</a:t>
            </a:r>
            <a:endParaRPr lang="en-US"/>
          </a:p>
        </p:txBody>
      </p:sp>
      <p:sp>
        <p:nvSpPr>
          <p:cNvPr id="4" name="Slide Number Placeholder 3"/>
          <p:cNvSpPr>
            <a:spLocks noGrp="1"/>
          </p:cNvSpPr>
          <p:nvPr>
            <p:ph type="sldNum" sz="quarter" idx="10"/>
          </p:nvPr>
        </p:nvSpPr>
        <p:spPr/>
        <p:txBody>
          <a:bodyPr/>
          <a:lstStyle/>
          <a:p>
            <a:fld id="{AEF263A3-3C49-4331-9F56-1D22C300CD89}" type="slidenum">
              <a:rPr lang="en-US" smtClean="0"/>
              <a:pPr/>
              <a:t>1</a:t>
            </a:fld>
            <a:endParaRPr lang="en-US"/>
          </a:p>
        </p:txBody>
      </p:sp>
    </p:spTree>
    <p:extLst>
      <p:ext uri="{BB962C8B-B14F-4D97-AF65-F5344CB8AC3E}">
        <p14:creationId xmlns:p14="http://schemas.microsoft.com/office/powerpoint/2010/main" val="608576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Disasters, such as earthquakes,  topple countless homes and kill thousands of people. These are pictures taken after disasters occurred. Look at these pictures, the rescue operation is extremely hard. </a:t>
            </a:r>
            <a:endParaRPr lang="en-US" dirty="0"/>
          </a:p>
        </p:txBody>
      </p:sp>
      <p:sp>
        <p:nvSpPr>
          <p:cNvPr id="4" name="Slide Number Placeholder 3"/>
          <p:cNvSpPr>
            <a:spLocks noGrp="1"/>
          </p:cNvSpPr>
          <p:nvPr>
            <p:ph type="sldNum" sz="quarter" idx="10"/>
          </p:nvPr>
        </p:nvSpPr>
        <p:spPr/>
        <p:txBody>
          <a:bodyPr/>
          <a:lstStyle/>
          <a:p>
            <a:fld id="{AEF263A3-3C49-4331-9F56-1D22C300CD89}" type="slidenum">
              <a:rPr lang="en-US" smtClean="0"/>
              <a:pPr/>
              <a:t>2</a:t>
            </a:fld>
            <a:endParaRPr lang="en-US"/>
          </a:p>
        </p:txBody>
      </p:sp>
    </p:spTree>
    <p:extLst>
      <p:ext uri="{BB962C8B-B14F-4D97-AF65-F5344CB8AC3E}">
        <p14:creationId xmlns:p14="http://schemas.microsoft.com/office/powerpoint/2010/main" val="48815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1. Power failures and fallen cellular towers caused by disasters further leave the affected area cut off from the outside and hinder rescue operations.</a:t>
            </a:r>
          </a:p>
          <a:p>
            <a:r>
              <a:rPr lang="en-US" sz="1200" b="0" i="0" u="none" strike="noStrike" kern="1200" baseline="0" dirty="0" smtClean="0">
                <a:solidFill>
                  <a:schemeClr val="tx1"/>
                </a:solidFill>
                <a:latin typeface="+mn-lt"/>
                <a:ea typeface="+mn-ea"/>
                <a:cs typeface="+mn-cs"/>
              </a:rPr>
              <a:t>2. As learned from the 2011 Great East Japan earthquake, the only helpful services in disaster recovery are those that are used daily by everyone. To provide communications in disaster recovery, smartphones, equipped with both cellular and short-range radios (e.g., </a:t>
            </a:r>
            <a:r>
              <a:rPr lang="en-US" sz="1200" b="0" i="0" u="none" strike="noStrike" kern="1200" baseline="0" dirty="0" err="1" smtClean="0">
                <a:solidFill>
                  <a:schemeClr val="tx1"/>
                </a:solidFill>
                <a:latin typeface="+mn-lt"/>
                <a:ea typeface="+mn-ea"/>
                <a:cs typeface="+mn-cs"/>
              </a:rPr>
              <a:t>WiFi</a:t>
            </a:r>
            <a:r>
              <a:rPr lang="en-US" sz="1200" b="0" i="0" u="none" strike="noStrike" kern="1200" baseline="0" dirty="0" smtClean="0">
                <a:solidFill>
                  <a:schemeClr val="tx1"/>
                </a:solidFill>
                <a:latin typeface="+mn-lt"/>
                <a:ea typeface="+mn-ea"/>
                <a:cs typeface="+mn-cs"/>
              </a:rPr>
              <a:t>, Bluetooth), are the most promising communication tools.</a:t>
            </a:r>
            <a:endParaRPr lang="en-US" dirty="0"/>
          </a:p>
        </p:txBody>
      </p:sp>
      <p:sp>
        <p:nvSpPr>
          <p:cNvPr id="4" name="Slide Number Placeholder 3"/>
          <p:cNvSpPr>
            <a:spLocks noGrp="1"/>
          </p:cNvSpPr>
          <p:nvPr>
            <p:ph type="sldNum" sz="quarter" idx="10"/>
          </p:nvPr>
        </p:nvSpPr>
        <p:spPr/>
        <p:txBody>
          <a:bodyPr/>
          <a:lstStyle/>
          <a:p>
            <a:fld id="{AEF263A3-3C49-4331-9F56-1D22C300CD89}" type="slidenum">
              <a:rPr lang="en-US" smtClean="0"/>
              <a:pPr/>
              <a:t>3</a:t>
            </a:fld>
            <a:endParaRPr lang="en-US"/>
          </a:p>
        </p:txBody>
      </p:sp>
    </p:spTree>
    <p:extLst>
      <p:ext uri="{BB962C8B-B14F-4D97-AF65-F5344CB8AC3E}">
        <p14:creationId xmlns:p14="http://schemas.microsoft.com/office/powerpoint/2010/main" val="99994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Mobil</a:t>
            </a:r>
            <a:r>
              <a:rPr lang="en-US" baseline="0" dirty="0" smtClean="0"/>
              <a:t>e cellular towers can be deployed </a:t>
            </a:r>
            <a:r>
              <a:rPr lang="en-US" baseline="0" dirty="0" smtClean="0"/>
              <a:t>fro </a:t>
            </a:r>
            <a:r>
              <a:rPr lang="en-US" baseline="0" dirty="0" smtClean="0"/>
              <a:t>communications. However, the coverage of the vehicle-carried towers is limited. How to explore smartphones, e.g., using short-range radios, for communications </a:t>
            </a:r>
            <a:r>
              <a:rPr lang="en-US" baseline="0" dirty="0" smtClean="0"/>
              <a:t>outside </a:t>
            </a:r>
            <a:r>
              <a:rPr lang="en-US" baseline="0" dirty="0" smtClean="0"/>
              <a:t>the covered area is one of the challenges.</a:t>
            </a:r>
          </a:p>
          <a:p>
            <a:pPr marL="228600" indent="-228600">
              <a:buAutoNum type="arabicPeriod"/>
            </a:pPr>
            <a:r>
              <a:rPr lang="en-US" dirty="0" smtClean="0"/>
              <a:t>Moreover,</a:t>
            </a:r>
            <a:r>
              <a:rPr lang="en-US" baseline="0" dirty="0" smtClean="0"/>
              <a:t> </a:t>
            </a:r>
            <a:r>
              <a:rPr lang="en-US" dirty="0" smtClean="0"/>
              <a:t>the</a:t>
            </a:r>
            <a:r>
              <a:rPr lang="en-US" baseline="0" dirty="0" smtClean="0"/>
              <a:t> network formed by smartphones is not stable, the topology changes frequently. So, how to handle the dynamics of network is another challenge. </a:t>
            </a:r>
          </a:p>
          <a:p>
            <a:pPr marL="228600" indent="-228600">
              <a:buAutoNum type="arabicPeriod"/>
            </a:pPr>
            <a:r>
              <a:rPr lang="en-US" baseline="0" dirty="0" smtClean="0"/>
              <a:t>Since rescue operation may last for days, it has to be energy-efficient </a:t>
            </a:r>
            <a:r>
              <a:rPr lang="en-US" baseline="0" dirty="0" smtClean="0"/>
              <a:t>for trapped </a:t>
            </a:r>
            <a:r>
              <a:rPr lang="en-US" baseline="0" dirty="0" smtClean="0"/>
              <a:t>survivors to discover nearby rescue workers.  </a:t>
            </a:r>
            <a:endParaRPr lang="en-US" dirty="0"/>
          </a:p>
        </p:txBody>
      </p:sp>
      <p:sp>
        <p:nvSpPr>
          <p:cNvPr id="4" name="Slide Number Placeholder 3"/>
          <p:cNvSpPr>
            <a:spLocks noGrp="1"/>
          </p:cNvSpPr>
          <p:nvPr>
            <p:ph type="sldNum" sz="quarter" idx="10"/>
          </p:nvPr>
        </p:nvSpPr>
        <p:spPr/>
        <p:txBody>
          <a:bodyPr/>
          <a:lstStyle/>
          <a:p>
            <a:fld id="{AEF263A3-3C49-4331-9F56-1D22C300CD89}" type="slidenum">
              <a:rPr lang="en-US" smtClean="0"/>
              <a:pPr/>
              <a:t>4</a:t>
            </a:fld>
            <a:endParaRPr lang="en-US"/>
          </a:p>
        </p:txBody>
      </p:sp>
    </p:spTree>
    <p:extLst>
      <p:ext uri="{BB962C8B-B14F-4D97-AF65-F5344CB8AC3E}">
        <p14:creationId xmlns:p14="http://schemas.microsoft.com/office/powerpoint/2010/main" val="2066868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baseline="0" dirty="0" smtClean="0"/>
          </a:p>
        </p:txBody>
      </p:sp>
      <p:sp>
        <p:nvSpPr>
          <p:cNvPr id="4" name="灯片编号占位符 3"/>
          <p:cNvSpPr>
            <a:spLocks noGrp="1"/>
          </p:cNvSpPr>
          <p:nvPr>
            <p:ph type="sldNum" sz="quarter" idx="10"/>
          </p:nvPr>
        </p:nvSpPr>
        <p:spPr/>
        <p:txBody>
          <a:bodyPr/>
          <a:lstStyle/>
          <a:p>
            <a:fld id="{AEF263A3-3C49-4331-9F56-1D22C300CD89}" type="slidenum">
              <a:rPr lang="en-US" smtClean="0"/>
              <a:pPr/>
              <a:t>5</a:t>
            </a:fld>
            <a:endParaRPr lang="en-US"/>
          </a:p>
        </p:txBody>
      </p:sp>
    </p:spTree>
    <p:extLst>
      <p:ext uri="{BB962C8B-B14F-4D97-AF65-F5344CB8AC3E}">
        <p14:creationId xmlns:p14="http://schemas.microsoft.com/office/powerpoint/2010/main" val="1676829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a clique there exits an edge between every two nodes, and hence any node in a clique can cover all other nodes. Therefore, in a clique nodes are close to each other, and the area covered by one node can be a large proportion of the area covered by all nodes in the clique.</a:t>
            </a:r>
            <a:endParaRPr lang="en-US" dirty="0"/>
          </a:p>
        </p:txBody>
      </p:sp>
      <p:sp>
        <p:nvSpPr>
          <p:cNvPr id="4" name="Slide Number Placeholder 3"/>
          <p:cNvSpPr>
            <a:spLocks noGrp="1"/>
          </p:cNvSpPr>
          <p:nvPr>
            <p:ph type="sldNum" sz="quarter" idx="10"/>
          </p:nvPr>
        </p:nvSpPr>
        <p:spPr/>
        <p:txBody>
          <a:bodyPr/>
          <a:lstStyle/>
          <a:p>
            <a:fld id="{AEF263A3-3C49-4331-9F56-1D22C300CD89}" type="slidenum">
              <a:rPr lang="en-US" smtClean="0"/>
              <a:pPr/>
              <a:t>10</a:t>
            </a:fld>
            <a:endParaRPr lang="en-US"/>
          </a:p>
        </p:txBody>
      </p:sp>
    </p:spTree>
    <p:extLst>
      <p:ext uri="{BB962C8B-B14F-4D97-AF65-F5344CB8AC3E}">
        <p14:creationId xmlns:p14="http://schemas.microsoft.com/office/powerpoint/2010/main" val="409414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schedule vacancy only slightly affects the overall coverage. But such wake-up scheduling can greatly save energy.</a:t>
            </a:r>
            <a:endParaRPr lang="en-US" dirty="0"/>
          </a:p>
        </p:txBody>
      </p:sp>
      <p:sp>
        <p:nvSpPr>
          <p:cNvPr id="4" name="Slide Number Placeholder 3"/>
          <p:cNvSpPr>
            <a:spLocks noGrp="1"/>
          </p:cNvSpPr>
          <p:nvPr>
            <p:ph type="sldNum" sz="quarter" idx="10"/>
          </p:nvPr>
        </p:nvSpPr>
        <p:spPr/>
        <p:txBody>
          <a:bodyPr/>
          <a:lstStyle/>
          <a:p>
            <a:fld id="{AEF263A3-3C49-4331-9F56-1D22C300CD89}" type="slidenum">
              <a:rPr lang="en-US" smtClean="0"/>
              <a:pPr/>
              <a:t>11</a:t>
            </a:fld>
            <a:endParaRPr lang="en-US"/>
          </a:p>
        </p:txBody>
      </p:sp>
    </p:spTree>
    <p:extLst>
      <p:ext uri="{BB962C8B-B14F-4D97-AF65-F5344CB8AC3E}">
        <p14:creationId xmlns:p14="http://schemas.microsoft.com/office/powerpoint/2010/main" val="3093293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CB5A4E-B993-489D-A2BE-B19B32DC44FF}" type="slidenum">
              <a:rPr lang="de-DE"/>
              <a:pPr/>
              <a:t>21</a:t>
            </a:fld>
            <a:endParaRPr lang="de-DE"/>
          </a:p>
        </p:txBody>
      </p:sp>
      <p:sp>
        <p:nvSpPr>
          <p:cNvPr id="1165314" name="Rectangle 2"/>
          <p:cNvSpPr>
            <a:spLocks noGrp="1" noRot="1" noChangeAspect="1" noChangeArrowheads="1" noTextEdit="1"/>
          </p:cNvSpPr>
          <p:nvPr>
            <p:ph type="sldImg"/>
          </p:nvPr>
        </p:nvSpPr>
        <p:spPr bwMode="auto">
          <a:xfrm>
            <a:off x="1035050" y="793750"/>
            <a:ext cx="5086350" cy="3814763"/>
          </a:xfrm>
          <a:prstGeom prst="rect">
            <a:avLst/>
          </a:prstGeom>
          <a:solidFill>
            <a:srgbClr val="FFFFFF"/>
          </a:solidFill>
          <a:ln>
            <a:solidFill>
              <a:srgbClr val="000000"/>
            </a:solidFill>
            <a:miter lim="800000"/>
            <a:headEnd/>
            <a:tailEnd/>
          </a:ln>
        </p:spPr>
      </p:sp>
      <p:sp>
        <p:nvSpPr>
          <p:cNvPr id="1165315" name="Rectangle 3"/>
          <p:cNvSpPr>
            <a:spLocks noGrp="1" noChangeArrowheads="1"/>
          </p:cNvSpPr>
          <p:nvPr>
            <p:ph type="body" idx="1"/>
          </p:nvPr>
        </p:nvSpPr>
        <p:spPr bwMode="auto">
          <a:xfrm>
            <a:off x="974826" y="4846777"/>
            <a:ext cx="5209268" cy="4608640"/>
          </a:xfrm>
          <a:prstGeom prst="rect">
            <a:avLst/>
          </a:prstGeom>
          <a:solidFill>
            <a:srgbClr val="FFFFFF"/>
          </a:solidFill>
          <a:ln>
            <a:solidFill>
              <a:srgbClr val="000000"/>
            </a:solidFill>
            <a:miter lim="800000"/>
            <a:headEnd/>
            <a:tailEnd/>
          </a:ln>
        </p:spPr>
        <p:txBody>
          <a:bodyPr/>
          <a:lstStyle/>
          <a:p>
            <a:endParaRPr lang="zh-CN" altLang="en-US" dirty="0"/>
          </a:p>
        </p:txBody>
      </p:sp>
    </p:spTree>
    <p:extLst>
      <p:ext uri="{BB962C8B-B14F-4D97-AF65-F5344CB8AC3E}">
        <p14:creationId xmlns:p14="http://schemas.microsoft.com/office/powerpoint/2010/main" val="395510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807999"/>
        </a:solidFill>
        <a:effectLst/>
      </p:bgPr>
    </p:bg>
    <p:spTree>
      <p:nvGrpSpPr>
        <p:cNvPr id="1" name=""/>
        <p:cNvGrpSpPr/>
        <p:nvPr/>
      </p:nvGrpSpPr>
      <p:grpSpPr>
        <a:xfrm>
          <a:off x="0" y="0"/>
          <a:ext cx="0" cy="0"/>
          <a:chOff x="0" y="0"/>
          <a:chExt cx="0" cy="0"/>
        </a:xfrm>
      </p:grpSpPr>
      <p:sp>
        <p:nvSpPr>
          <p:cNvPr id="11292" name="Rectangle 28"/>
          <p:cNvSpPr>
            <a:spLocks noChangeArrowheads="1"/>
          </p:cNvSpPr>
          <p:nvPr/>
        </p:nvSpPr>
        <p:spPr bwMode="auto">
          <a:xfrm>
            <a:off x="0" y="0"/>
            <a:ext cx="1447800" cy="6858000"/>
          </a:xfrm>
          <a:prstGeom prst="rect">
            <a:avLst/>
          </a:prstGeom>
          <a:solidFill>
            <a:srgbClr val="80AC99"/>
          </a:solidFill>
          <a:ln w="9525">
            <a:noFill/>
            <a:miter lim="800000"/>
            <a:headEnd/>
            <a:tailEnd/>
          </a:ln>
          <a:effectLst/>
        </p:spPr>
        <p:txBody>
          <a:bodyPr wrap="none" anchor="ctr"/>
          <a:lstStyle/>
          <a:p>
            <a:endParaRPr lang="en-US"/>
          </a:p>
        </p:txBody>
      </p:sp>
      <p:sp>
        <p:nvSpPr>
          <p:cNvPr id="11278" name="Rectangle 14"/>
          <p:cNvSpPr>
            <a:spLocks noGrp="1" noChangeArrowheads="1"/>
          </p:cNvSpPr>
          <p:nvPr>
            <p:ph type="ctrTitle" sz="quarter"/>
          </p:nvPr>
        </p:nvSpPr>
        <p:spPr>
          <a:xfrm>
            <a:off x="1828800" y="1749425"/>
            <a:ext cx="5715000" cy="1527175"/>
          </a:xfrm>
        </p:spPr>
        <p:txBody>
          <a:bodyPr rIns="0" anchor="t"/>
          <a:lstStyle>
            <a:lvl1pPr>
              <a:defRPr sz="3200">
                <a:solidFill>
                  <a:schemeClr val="bg2"/>
                </a:solidFill>
              </a:defRPr>
            </a:lvl1pPr>
          </a:lstStyle>
          <a:p>
            <a:r>
              <a:rPr lang="en-US" smtClean="0"/>
              <a:t>Click to edit Master title style</a:t>
            </a:r>
            <a:endParaRPr lang="de-DE" dirty="0"/>
          </a:p>
        </p:txBody>
      </p:sp>
      <p:sp>
        <p:nvSpPr>
          <p:cNvPr id="11279" name="Rectangle 15"/>
          <p:cNvSpPr>
            <a:spLocks noGrp="1" noChangeArrowheads="1"/>
          </p:cNvSpPr>
          <p:nvPr>
            <p:ph type="subTitle" sz="quarter" idx="1"/>
          </p:nvPr>
        </p:nvSpPr>
        <p:spPr>
          <a:xfrm>
            <a:off x="1828800" y="3581400"/>
            <a:ext cx="5791200" cy="2895600"/>
          </a:xfrm>
        </p:spPr>
        <p:txBody>
          <a:bodyPr rIns="0" anchor="b"/>
          <a:lstStyle>
            <a:lvl1pPr marL="0" indent="0" algn="l">
              <a:lnSpc>
                <a:spcPct val="100000"/>
              </a:lnSpc>
              <a:spcAft>
                <a:spcPct val="0"/>
              </a:spcAft>
              <a:buFont typeface="Wingdings" pitchFamily="2" charset="2"/>
              <a:buNone/>
              <a:defRPr sz="3600" b="1">
                <a:solidFill>
                  <a:schemeClr val="bg2"/>
                </a:solidFill>
              </a:defRPr>
            </a:lvl1pPr>
          </a:lstStyle>
          <a:p>
            <a:r>
              <a:rPr lang="en-US" smtClean="0"/>
              <a:t>Click to edit Master subtitle style</a:t>
            </a:r>
            <a:endParaRPr lang="de-DE" dirty="0"/>
          </a:p>
        </p:txBody>
      </p:sp>
      <p:sp>
        <p:nvSpPr>
          <p:cNvPr id="11293" name="Line 29"/>
          <p:cNvSpPr>
            <a:spLocks noChangeShapeType="1"/>
          </p:cNvSpPr>
          <p:nvPr/>
        </p:nvSpPr>
        <p:spPr bwMode="auto">
          <a:xfrm>
            <a:off x="1447800" y="3429000"/>
            <a:ext cx="7696200" cy="0"/>
          </a:xfrm>
          <a:prstGeom prst="line">
            <a:avLst/>
          </a:prstGeom>
          <a:noFill/>
          <a:ln w="76200">
            <a:solidFill>
              <a:schemeClr val="accent1"/>
            </a:solidFill>
            <a:round/>
            <a:headEnd/>
            <a:tailEnd/>
          </a:ln>
          <a:effectLst/>
        </p:spPr>
        <p:txBody>
          <a:bodyPr wrap="none" anchor="ctr"/>
          <a:lstStyle/>
          <a:p>
            <a:endParaRPr lang="en-US"/>
          </a:p>
        </p:txBody>
      </p:sp>
    </p:spTree>
    <p:extLst>
      <p:ext uri="{BB962C8B-B14F-4D97-AF65-F5344CB8AC3E}">
        <p14:creationId xmlns:p14="http://schemas.microsoft.com/office/powerpoint/2010/main" val="29220440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741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304800"/>
            <a:ext cx="21717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362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610711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813675"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219200"/>
            <a:ext cx="42672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19200"/>
            <a:ext cx="42672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71903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685800"/>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1219200"/>
            <a:ext cx="8686800" cy="4953000"/>
          </a:xfrm>
        </p:spPr>
        <p:txBody>
          <a:bodyPr/>
          <a:lstStyle>
            <a:lvl1pPr>
              <a:defRPr sz="3200">
                <a:latin typeface="Times New Roman" pitchFamily="18" charset="0"/>
                <a:cs typeface="Times New Roman" pitchFamily="18" charset="0"/>
              </a:defRPr>
            </a:lvl1pPr>
            <a:lvl2pPr>
              <a:defRPr sz="2800">
                <a:latin typeface="Times New Roman" pitchFamily="18" charset="0"/>
                <a:cs typeface="Times New Roman" pitchFamily="18" charset="0"/>
              </a:defRPr>
            </a:lvl2pPr>
            <a:lvl3pPr>
              <a:defRPr sz="24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0530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341699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192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4400" y="12192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63234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60310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563770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991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42538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4058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7" name="Rectangle 83"/>
          <p:cNvSpPr>
            <a:spLocks noChangeArrowheads="1"/>
          </p:cNvSpPr>
          <p:nvPr/>
        </p:nvSpPr>
        <p:spPr bwMode="auto">
          <a:xfrm>
            <a:off x="0" y="0"/>
            <a:ext cx="9144000" cy="228600"/>
          </a:xfrm>
          <a:prstGeom prst="rect">
            <a:avLst/>
          </a:prstGeom>
          <a:solidFill>
            <a:srgbClr val="807999"/>
          </a:solidFill>
          <a:ln w="9525">
            <a:noFill/>
            <a:miter lim="800000"/>
            <a:headEnd/>
            <a:tailEnd/>
          </a:ln>
          <a:effectLst/>
        </p:spPr>
        <p:txBody>
          <a:bodyPr wrap="none" anchor="ctr"/>
          <a:lstStyle/>
          <a:p>
            <a:endParaRPr lang="en-US"/>
          </a:p>
        </p:txBody>
      </p:sp>
      <p:sp>
        <p:nvSpPr>
          <p:cNvPr id="1087" name="Rectangle 63"/>
          <p:cNvSpPr>
            <a:spLocks noChangeArrowheads="1"/>
          </p:cNvSpPr>
          <p:nvPr/>
        </p:nvSpPr>
        <p:spPr bwMode="auto">
          <a:xfrm>
            <a:off x="8451850" y="-31750"/>
            <a:ext cx="615950" cy="260350"/>
          </a:xfrm>
          <a:prstGeom prst="rect">
            <a:avLst/>
          </a:prstGeom>
          <a:noFill/>
          <a:ln w="9525">
            <a:noFill/>
            <a:miter lim="800000"/>
            <a:headEnd/>
            <a:tailEnd/>
          </a:ln>
          <a:effectLst/>
        </p:spPr>
        <p:txBody>
          <a:bodyPr wrap="none" lIns="76264" tIns="38131" rIns="76264" bIns="38131" anchor="ctr"/>
          <a:lstStyle/>
          <a:p>
            <a:pPr algn="r" eaLnBrk="0" hangingPunct="0"/>
            <a:endParaRPr lang="de-DE" sz="1000" dirty="0">
              <a:solidFill>
                <a:schemeClr val="bg1"/>
              </a:solidFill>
              <a:latin typeface="Arial" pitchFamily="34" charset="0"/>
            </a:endParaRPr>
          </a:p>
        </p:txBody>
      </p:sp>
      <p:sp>
        <p:nvSpPr>
          <p:cNvPr id="1089" name="Rectangle 65"/>
          <p:cNvSpPr>
            <a:spLocks noGrp="1" noChangeArrowheads="1"/>
          </p:cNvSpPr>
          <p:nvPr>
            <p:ph type="body" idx="1"/>
          </p:nvPr>
        </p:nvSpPr>
        <p:spPr bwMode="auto">
          <a:xfrm>
            <a:off x="304800" y="1219200"/>
            <a:ext cx="8686800" cy="4953000"/>
          </a:xfrm>
          <a:prstGeom prst="rect">
            <a:avLst/>
          </a:prstGeom>
          <a:noFill/>
          <a:ln w="9525">
            <a:noFill/>
            <a:miter lim="800000"/>
            <a:headEnd/>
            <a:tailEnd/>
          </a:ln>
          <a:effectLst/>
        </p:spPr>
        <p:txBody>
          <a:bodyPr vert="horz" wrap="square" lIns="0" tIns="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smtClean="0"/>
          </a:p>
        </p:txBody>
      </p:sp>
      <p:sp>
        <p:nvSpPr>
          <p:cNvPr id="1102" name="Rectangle 78"/>
          <p:cNvSpPr>
            <a:spLocks noChangeArrowheads="1"/>
          </p:cNvSpPr>
          <p:nvPr/>
        </p:nvSpPr>
        <p:spPr bwMode="auto">
          <a:xfrm>
            <a:off x="0" y="228600"/>
            <a:ext cx="9144000" cy="838200"/>
          </a:xfrm>
          <a:prstGeom prst="rect">
            <a:avLst/>
          </a:prstGeom>
          <a:solidFill>
            <a:srgbClr val="80AC99"/>
          </a:solidFill>
          <a:ln w="9525">
            <a:noFill/>
            <a:miter lim="800000"/>
            <a:headEnd/>
            <a:tailEnd/>
          </a:ln>
          <a:effectLst/>
        </p:spPr>
        <p:txBody>
          <a:bodyPr wrap="none" anchor="ctr"/>
          <a:lstStyle/>
          <a:p>
            <a:endParaRPr lang="en-US"/>
          </a:p>
        </p:txBody>
      </p:sp>
      <p:sp>
        <p:nvSpPr>
          <p:cNvPr id="1085" name="Rectangle 61"/>
          <p:cNvSpPr>
            <a:spLocks noGrp="1" noChangeArrowheads="1"/>
          </p:cNvSpPr>
          <p:nvPr>
            <p:ph type="title"/>
          </p:nvPr>
        </p:nvSpPr>
        <p:spPr bwMode="auto">
          <a:xfrm>
            <a:off x="533400" y="304800"/>
            <a:ext cx="8458200" cy="685800"/>
          </a:xfrm>
          <a:prstGeom prst="rect">
            <a:avLst/>
          </a:prstGeom>
          <a:noFill/>
          <a:ln w="9525">
            <a:noFill/>
            <a:miter lim="800000"/>
            <a:headEnd/>
            <a:tailEnd/>
          </a:ln>
          <a:effectLst/>
        </p:spPr>
        <p:txBody>
          <a:bodyPr vert="horz" wrap="square" lIns="0" tIns="0" rIns="91440" bIns="45720" numCol="1" anchor="ctr" anchorCtr="0" compatLnSpc="1">
            <a:prstTxWarp prst="textNoShape">
              <a:avLst/>
            </a:prstTxWarp>
          </a:bodyPr>
          <a:lstStyle/>
          <a:p>
            <a:pPr lvl="0"/>
            <a:r>
              <a:rPr lang="en-US" smtClean="0"/>
              <a:t>Click to edit Master title style</a:t>
            </a:r>
            <a:endParaRPr lang="de-DE" dirty="0" smtClean="0"/>
          </a:p>
        </p:txBody>
      </p:sp>
      <p:sp>
        <p:nvSpPr>
          <p:cNvPr id="1115" name="Rectangle 91"/>
          <p:cNvSpPr>
            <a:spLocks noChangeArrowheads="1"/>
          </p:cNvSpPr>
          <p:nvPr/>
        </p:nvSpPr>
        <p:spPr bwMode="auto">
          <a:xfrm>
            <a:off x="0" y="6477000"/>
            <a:ext cx="9144000" cy="381000"/>
          </a:xfrm>
          <a:prstGeom prst="rect">
            <a:avLst/>
          </a:prstGeom>
          <a:solidFill>
            <a:srgbClr val="82799E"/>
          </a:solidFill>
          <a:ln w="9525">
            <a:noFill/>
            <a:miter lim="800000"/>
            <a:headEnd/>
            <a:tailEnd/>
          </a:ln>
          <a:effectLst/>
        </p:spPr>
        <p:txBody>
          <a:bodyPr wrap="none" anchor="ctr"/>
          <a:lstStyle/>
          <a:p>
            <a:endParaRPr lang="en-US"/>
          </a:p>
        </p:txBody>
      </p:sp>
      <p:pic>
        <p:nvPicPr>
          <p:cNvPr id="1122" name="Picture 98"/>
          <p:cNvPicPr>
            <a:picLocks noChangeAspect="1" noChangeArrowheads="1"/>
          </p:cNvPicPr>
          <p:nvPr/>
        </p:nvPicPr>
        <p:blipFill>
          <a:blip r:embed="rId14" cstate="print"/>
          <a:srcRect/>
          <a:stretch>
            <a:fillRect/>
          </a:stretch>
        </p:blipFill>
        <p:spPr bwMode="auto">
          <a:xfrm>
            <a:off x="0" y="6477000"/>
            <a:ext cx="8153400" cy="381000"/>
          </a:xfrm>
          <a:prstGeom prst="rect">
            <a:avLst/>
          </a:prstGeom>
          <a:noFill/>
          <a:ln w="9525">
            <a:noFill/>
            <a:miter lim="800000"/>
            <a:headEnd/>
            <a:tailEnd/>
          </a:ln>
          <a:effectLst/>
        </p:spPr>
      </p:pic>
    </p:spTree>
    <p:extLst>
      <p:ext uri="{BB962C8B-B14F-4D97-AF65-F5344CB8AC3E}">
        <p14:creationId xmlns:p14="http://schemas.microsoft.com/office/powerpoint/2010/main" val="292153378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3600" b="1">
          <a:solidFill>
            <a:schemeClr val="bg1"/>
          </a:solidFill>
          <a:latin typeface="+mj-lt"/>
          <a:ea typeface="+mj-ea"/>
          <a:cs typeface="+mj-cs"/>
        </a:defRPr>
      </a:lvl1pPr>
      <a:lvl2pPr algn="l" rtl="0" eaLnBrk="1" fontAlgn="base" hangingPunct="1">
        <a:lnSpc>
          <a:spcPct val="90000"/>
        </a:lnSpc>
        <a:spcBef>
          <a:spcPct val="0"/>
        </a:spcBef>
        <a:spcAft>
          <a:spcPct val="0"/>
        </a:spcAft>
        <a:defRPr sz="2800" b="1">
          <a:solidFill>
            <a:schemeClr val="bg1"/>
          </a:solidFill>
          <a:latin typeface="Arial" pitchFamily="34" charset="0"/>
        </a:defRPr>
      </a:lvl2pPr>
      <a:lvl3pPr algn="l" rtl="0" eaLnBrk="1" fontAlgn="base" hangingPunct="1">
        <a:lnSpc>
          <a:spcPct val="90000"/>
        </a:lnSpc>
        <a:spcBef>
          <a:spcPct val="0"/>
        </a:spcBef>
        <a:spcAft>
          <a:spcPct val="0"/>
        </a:spcAft>
        <a:defRPr sz="2800" b="1">
          <a:solidFill>
            <a:schemeClr val="bg1"/>
          </a:solidFill>
          <a:latin typeface="Arial" pitchFamily="34" charset="0"/>
        </a:defRPr>
      </a:lvl3pPr>
      <a:lvl4pPr algn="l" rtl="0" eaLnBrk="1" fontAlgn="base" hangingPunct="1">
        <a:lnSpc>
          <a:spcPct val="90000"/>
        </a:lnSpc>
        <a:spcBef>
          <a:spcPct val="0"/>
        </a:spcBef>
        <a:spcAft>
          <a:spcPct val="0"/>
        </a:spcAft>
        <a:defRPr sz="2800" b="1">
          <a:solidFill>
            <a:schemeClr val="bg1"/>
          </a:solidFill>
          <a:latin typeface="Arial" pitchFamily="34" charset="0"/>
        </a:defRPr>
      </a:lvl4pPr>
      <a:lvl5pPr algn="l" rtl="0" eaLnBrk="1" fontAlgn="base" hangingPunct="1">
        <a:lnSpc>
          <a:spcPct val="90000"/>
        </a:lnSpc>
        <a:spcBef>
          <a:spcPct val="0"/>
        </a:spcBef>
        <a:spcAft>
          <a:spcPct val="0"/>
        </a:spcAft>
        <a:defRPr sz="2800" b="1">
          <a:solidFill>
            <a:schemeClr val="bg1"/>
          </a:solidFill>
          <a:latin typeface="Arial" pitchFamily="34" charset="0"/>
        </a:defRPr>
      </a:lvl5pPr>
      <a:lvl6pPr marL="457200" algn="l" rtl="0" eaLnBrk="1" fontAlgn="base" hangingPunct="1">
        <a:lnSpc>
          <a:spcPct val="90000"/>
        </a:lnSpc>
        <a:spcBef>
          <a:spcPct val="0"/>
        </a:spcBef>
        <a:spcAft>
          <a:spcPct val="0"/>
        </a:spcAft>
        <a:defRPr sz="2800" b="1">
          <a:solidFill>
            <a:schemeClr val="bg1"/>
          </a:solidFill>
          <a:latin typeface="Arial" pitchFamily="34" charset="0"/>
        </a:defRPr>
      </a:lvl6pPr>
      <a:lvl7pPr marL="914400" algn="l" rtl="0" eaLnBrk="1" fontAlgn="base" hangingPunct="1">
        <a:lnSpc>
          <a:spcPct val="90000"/>
        </a:lnSpc>
        <a:spcBef>
          <a:spcPct val="0"/>
        </a:spcBef>
        <a:spcAft>
          <a:spcPct val="0"/>
        </a:spcAft>
        <a:defRPr sz="2800" b="1">
          <a:solidFill>
            <a:schemeClr val="bg1"/>
          </a:solidFill>
          <a:latin typeface="Arial" pitchFamily="34" charset="0"/>
        </a:defRPr>
      </a:lvl7pPr>
      <a:lvl8pPr marL="1371600" algn="l" rtl="0" eaLnBrk="1" fontAlgn="base" hangingPunct="1">
        <a:lnSpc>
          <a:spcPct val="90000"/>
        </a:lnSpc>
        <a:spcBef>
          <a:spcPct val="0"/>
        </a:spcBef>
        <a:spcAft>
          <a:spcPct val="0"/>
        </a:spcAft>
        <a:defRPr sz="2800" b="1">
          <a:solidFill>
            <a:schemeClr val="bg1"/>
          </a:solidFill>
          <a:latin typeface="Arial" pitchFamily="34" charset="0"/>
        </a:defRPr>
      </a:lvl8pPr>
      <a:lvl9pPr marL="1828800" algn="l" rtl="0" eaLnBrk="1" fontAlgn="base" hangingPunct="1">
        <a:lnSpc>
          <a:spcPct val="90000"/>
        </a:lnSpc>
        <a:spcBef>
          <a:spcPct val="0"/>
        </a:spcBef>
        <a:spcAft>
          <a:spcPct val="0"/>
        </a:spcAft>
        <a:defRPr sz="2800" b="1">
          <a:solidFill>
            <a:schemeClr val="bg1"/>
          </a:solidFill>
          <a:latin typeface="Arial" pitchFamily="34" charset="0"/>
        </a:defRPr>
      </a:lvl9pPr>
    </p:titleStyle>
    <p:bodyStyle>
      <a:lvl1pPr marL="352425" indent="-352425" algn="l" rtl="0" eaLnBrk="1" fontAlgn="base" hangingPunct="1">
        <a:lnSpc>
          <a:spcPct val="95000"/>
        </a:lnSpc>
        <a:spcBef>
          <a:spcPct val="0"/>
        </a:spcBef>
        <a:spcAft>
          <a:spcPct val="30000"/>
        </a:spcAft>
        <a:buClr>
          <a:srgbClr val="807999"/>
        </a:buClr>
        <a:buFont typeface="Wingdings" pitchFamily="2" charset="2"/>
        <a:buChar char="n"/>
        <a:defRPr sz="3200">
          <a:solidFill>
            <a:srgbClr val="000000"/>
          </a:solidFill>
          <a:latin typeface="Times New Roman" pitchFamily="18" charset="0"/>
          <a:ea typeface="+mn-ea"/>
          <a:cs typeface="Times New Roman" pitchFamily="18" charset="0"/>
        </a:defRPr>
      </a:lvl1pPr>
      <a:lvl2pPr marL="757238" indent="-290513" algn="l" rtl="0" eaLnBrk="1" fontAlgn="base" hangingPunct="1">
        <a:lnSpc>
          <a:spcPct val="95000"/>
        </a:lnSpc>
        <a:spcBef>
          <a:spcPct val="0"/>
        </a:spcBef>
        <a:spcAft>
          <a:spcPct val="30000"/>
        </a:spcAft>
        <a:buClr>
          <a:srgbClr val="80AC99"/>
        </a:buClr>
        <a:buFont typeface="Wingdings" pitchFamily="2" charset="2"/>
        <a:buChar char="n"/>
        <a:defRPr sz="2800">
          <a:solidFill>
            <a:srgbClr val="000000"/>
          </a:solidFill>
          <a:latin typeface="Times New Roman" pitchFamily="18" charset="0"/>
          <a:cs typeface="Times New Roman" pitchFamily="18" charset="0"/>
        </a:defRPr>
      </a:lvl2pPr>
      <a:lvl3pPr marL="1089025" indent="-217488" algn="l" rtl="0" eaLnBrk="1" fontAlgn="base" hangingPunct="1">
        <a:lnSpc>
          <a:spcPct val="95000"/>
        </a:lnSpc>
        <a:spcBef>
          <a:spcPct val="0"/>
        </a:spcBef>
        <a:spcAft>
          <a:spcPct val="30000"/>
        </a:spcAft>
        <a:buClr>
          <a:schemeClr val="accent1"/>
        </a:buClr>
        <a:buSzPct val="75000"/>
        <a:buFont typeface="Wingdings" pitchFamily="2" charset="2"/>
        <a:buChar char="n"/>
        <a:defRPr sz="2400">
          <a:solidFill>
            <a:srgbClr val="002B5D"/>
          </a:solidFill>
          <a:latin typeface="Times New Roman" pitchFamily="18" charset="0"/>
          <a:cs typeface="Times New Roman" pitchFamily="18" charset="0"/>
        </a:defRPr>
      </a:lvl3pPr>
      <a:lvl4pPr marL="1797050" indent="-228600" algn="l" rtl="0" eaLnBrk="1" fontAlgn="base" hangingPunct="1">
        <a:lnSpc>
          <a:spcPts val="2200"/>
        </a:lnSpc>
        <a:spcBef>
          <a:spcPct val="0"/>
        </a:spcBef>
        <a:spcAft>
          <a:spcPts val="400"/>
        </a:spcAft>
        <a:buChar char="–"/>
        <a:defRPr sz="2000">
          <a:solidFill>
            <a:srgbClr val="002B5D"/>
          </a:solidFill>
          <a:latin typeface="Times New Roman" pitchFamily="18" charset="0"/>
          <a:cs typeface="Times New Roman" pitchFamily="18" charset="0"/>
        </a:defRPr>
      </a:lvl4pPr>
      <a:lvl5pPr marL="2216150" indent="-228600" algn="l" rtl="0" eaLnBrk="1" fontAlgn="base" hangingPunct="1">
        <a:lnSpc>
          <a:spcPts val="2200"/>
        </a:lnSpc>
        <a:spcBef>
          <a:spcPct val="0"/>
        </a:spcBef>
        <a:spcAft>
          <a:spcPts val="400"/>
        </a:spcAft>
        <a:buChar char="»"/>
        <a:defRPr sz="2000">
          <a:solidFill>
            <a:srgbClr val="002B5D"/>
          </a:solidFill>
          <a:latin typeface="Times New Roman" pitchFamily="18" charset="0"/>
          <a:cs typeface="Times New Roman" pitchFamily="18" charset="0"/>
        </a:defRPr>
      </a:lvl5pPr>
      <a:lvl6pPr marL="2673350" indent="-228600" algn="l" rtl="0" eaLnBrk="1" fontAlgn="base" hangingPunct="1">
        <a:lnSpc>
          <a:spcPts val="2200"/>
        </a:lnSpc>
        <a:spcBef>
          <a:spcPct val="0"/>
        </a:spcBef>
        <a:spcAft>
          <a:spcPts val="400"/>
        </a:spcAft>
        <a:buChar char="»"/>
        <a:defRPr sz="1600">
          <a:solidFill>
            <a:srgbClr val="002B5D"/>
          </a:solidFill>
          <a:latin typeface="+mn-lt"/>
        </a:defRPr>
      </a:lvl6pPr>
      <a:lvl7pPr marL="3130550" indent="-228600" algn="l" rtl="0" eaLnBrk="1" fontAlgn="base" hangingPunct="1">
        <a:lnSpc>
          <a:spcPts val="2200"/>
        </a:lnSpc>
        <a:spcBef>
          <a:spcPct val="0"/>
        </a:spcBef>
        <a:spcAft>
          <a:spcPts val="400"/>
        </a:spcAft>
        <a:buChar char="»"/>
        <a:defRPr sz="1600">
          <a:solidFill>
            <a:srgbClr val="002B5D"/>
          </a:solidFill>
          <a:latin typeface="+mn-lt"/>
        </a:defRPr>
      </a:lvl7pPr>
      <a:lvl8pPr marL="3587750" indent="-228600" algn="l" rtl="0" eaLnBrk="1" fontAlgn="base" hangingPunct="1">
        <a:lnSpc>
          <a:spcPts val="2200"/>
        </a:lnSpc>
        <a:spcBef>
          <a:spcPct val="0"/>
        </a:spcBef>
        <a:spcAft>
          <a:spcPts val="400"/>
        </a:spcAft>
        <a:buChar char="»"/>
        <a:defRPr sz="1600">
          <a:solidFill>
            <a:srgbClr val="002B5D"/>
          </a:solidFill>
          <a:latin typeface="+mn-lt"/>
        </a:defRPr>
      </a:lvl8pPr>
      <a:lvl9pPr marL="4044950" indent="-228600" algn="l" rtl="0" eaLnBrk="1" fontAlgn="base" hangingPunct="1">
        <a:lnSpc>
          <a:spcPts val="2200"/>
        </a:lnSpc>
        <a:spcBef>
          <a:spcPct val="0"/>
        </a:spcBef>
        <a:spcAft>
          <a:spcPts val="400"/>
        </a:spcAft>
        <a:buChar char="»"/>
        <a:defRPr sz="1600">
          <a:solidFill>
            <a:srgbClr val="002B5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1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jpe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7999"/>
        </a:solidFill>
        <a:effectLst/>
      </p:bgPr>
    </p:bg>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1600200" y="1600200"/>
            <a:ext cx="7162800" cy="1676401"/>
          </a:xfrm>
        </p:spPr>
        <p:txBody>
          <a:bodyPr>
            <a:noAutofit/>
          </a:bodyPr>
          <a:lstStyle/>
          <a:p>
            <a:r>
              <a:rPr lang="en-US" sz="4000" dirty="0" smtClean="0">
                <a:cs typeface="Times New Roman" panose="02020603050405020304" pitchFamily="18" charset="0"/>
              </a:rPr>
              <a:t>Networking Smartphones for Disaster Recovery</a:t>
            </a:r>
            <a:endParaRPr lang="en-US" sz="4000" dirty="0">
              <a:cs typeface="Times New Roman" panose="02020603050405020304" pitchFamily="18" charset="0"/>
            </a:endParaRPr>
          </a:p>
        </p:txBody>
      </p:sp>
      <p:sp>
        <p:nvSpPr>
          <p:cNvPr id="3" name="Subtitle 2"/>
          <p:cNvSpPr>
            <a:spLocks noGrp="1"/>
          </p:cNvSpPr>
          <p:nvPr>
            <p:ph type="subTitle" sz="quarter" idx="1"/>
          </p:nvPr>
        </p:nvSpPr>
        <p:spPr>
          <a:xfrm>
            <a:off x="1600200" y="3581400"/>
            <a:ext cx="7543800" cy="2590800"/>
          </a:xfrm>
        </p:spPr>
        <p:txBody>
          <a:bodyPr/>
          <a:lstStyle/>
          <a:p>
            <a:r>
              <a:rPr lang="en-US" sz="2400" dirty="0" smtClean="0">
                <a:latin typeface="+mj-lt"/>
              </a:rPr>
              <a:t>Zongqing Lu</a:t>
            </a:r>
            <a:r>
              <a:rPr lang="en-US" sz="2400" b="0" dirty="0" smtClean="0">
                <a:latin typeface="+mj-lt"/>
              </a:rPr>
              <a:t>, Guohong Cao and Thomas La Porta</a:t>
            </a:r>
          </a:p>
          <a:p>
            <a:endParaRPr lang="en-US" sz="2800" b="0" dirty="0" smtClean="0">
              <a:latin typeface="+mj-lt"/>
            </a:endParaRPr>
          </a:p>
          <a:p>
            <a:r>
              <a:rPr lang="en-US" sz="2000" dirty="0" smtClean="0">
                <a:latin typeface="+mj-lt"/>
              </a:rPr>
              <a:t>Dept. of Computer Science and Engineering</a:t>
            </a:r>
          </a:p>
          <a:p>
            <a:r>
              <a:rPr lang="en-US" sz="2000" dirty="0" smtClean="0">
                <a:latin typeface="+mj-lt"/>
              </a:rPr>
              <a:t>The Pennsylvania State University</a:t>
            </a:r>
          </a:p>
          <a:p>
            <a:endParaRPr lang="en-US" sz="2800" b="0" dirty="0" smtClean="0"/>
          </a:p>
        </p:txBody>
      </p:sp>
    </p:spTree>
  </p:cSld>
  <p:clrMapOvr>
    <a:masterClrMapping/>
  </p:clrMapOvr>
  <p:transition advTm="1799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rouping and Wake-up Schedulin</a:t>
            </a:r>
            <a:r>
              <a:rPr lang="en-US" dirty="0"/>
              <a:t>g</a:t>
            </a:r>
          </a:p>
        </p:txBody>
      </p:sp>
      <p:sp>
        <p:nvSpPr>
          <p:cNvPr id="5" name="Content Placeholder 4"/>
          <p:cNvSpPr>
            <a:spLocks noGrp="1"/>
          </p:cNvSpPr>
          <p:nvPr>
            <p:ph idx="1"/>
          </p:nvPr>
        </p:nvSpPr>
        <p:spPr>
          <a:xfrm>
            <a:off x="228600" y="1219200"/>
            <a:ext cx="5029200" cy="2133600"/>
          </a:xfrm>
        </p:spPr>
        <p:txBody>
          <a:bodyPr/>
          <a:lstStyle/>
          <a:p>
            <a:r>
              <a:rPr lang="en-US" dirty="0" smtClean="0"/>
              <a:t>One-hop network</a:t>
            </a:r>
          </a:p>
          <a:p>
            <a:pPr lvl="1"/>
            <a:r>
              <a:rPr lang="en-US" dirty="0" smtClean="0"/>
              <a:t>Consisting of cliques</a:t>
            </a:r>
          </a:p>
          <a:p>
            <a:pPr lvl="1"/>
            <a:r>
              <a:rPr lang="en-US" dirty="0" smtClean="0"/>
              <a:t>Within a clique, smartphones wake up alternatively </a:t>
            </a:r>
          </a:p>
          <a:p>
            <a:pPr marL="466725" lvl="1" indent="0">
              <a:buNone/>
            </a:pPr>
            <a:endParaRPr lang="en-US" dirty="0"/>
          </a:p>
          <a:p>
            <a:endParaRPr lang="en-US" dirty="0" smtClean="0"/>
          </a:p>
          <a:p>
            <a:endParaRPr lang="en-US" dirty="0"/>
          </a:p>
        </p:txBody>
      </p:sp>
      <p:pic>
        <p:nvPicPr>
          <p:cNvPr id="6" name="Picture 5"/>
          <p:cNvPicPr>
            <a:picLocks noChangeAspect="1"/>
          </p:cNvPicPr>
          <p:nvPr/>
        </p:nvPicPr>
        <p:blipFill>
          <a:blip r:embed="rId4"/>
          <a:stretch>
            <a:fillRect/>
          </a:stretch>
        </p:blipFill>
        <p:spPr>
          <a:xfrm>
            <a:off x="5257801" y="1106969"/>
            <a:ext cx="3124200" cy="2188931"/>
          </a:xfrm>
          <a:prstGeom prst="rect">
            <a:avLst/>
          </a:prstGeom>
        </p:spPr>
      </p:pic>
      <p:pic>
        <p:nvPicPr>
          <p:cNvPr id="8" name="Picture 7"/>
          <p:cNvPicPr>
            <a:picLocks noChangeAspect="1"/>
          </p:cNvPicPr>
          <p:nvPr/>
        </p:nvPicPr>
        <p:blipFill>
          <a:blip r:embed="rId5"/>
          <a:stretch>
            <a:fillRect/>
          </a:stretch>
        </p:blipFill>
        <p:spPr>
          <a:xfrm>
            <a:off x="609600" y="4083047"/>
            <a:ext cx="2266950" cy="1507986"/>
          </a:xfrm>
          <a:prstGeom prst="rect">
            <a:avLst/>
          </a:prstGeom>
        </p:spPr>
      </p:pic>
      <p:sp>
        <p:nvSpPr>
          <p:cNvPr id="9" name="TextBox 8"/>
          <p:cNvSpPr txBox="1"/>
          <p:nvPr/>
        </p:nvSpPr>
        <p:spPr>
          <a:xfrm>
            <a:off x="1285875" y="5715000"/>
            <a:ext cx="914400" cy="369332"/>
          </a:xfrm>
          <a:prstGeom prst="rect">
            <a:avLst/>
          </a:prstGeom>
          <a:noFill/>
        </p:spPr>
        <p:txBody>
          <a:bodyPr wrap="square" rtlCol="0">
            <a:spAutoFit/>
          </a:bodyPr>
          <a:lstStyle/>
          <a:p>
            <a:r>
              <a:rPr lang="en-US" b="1" dirty="0" smtClean="0">
                <a:solidFill>
                  <a:schemeClr val="accent1"/>
                </a:solidFill>
              </a:rPr>
              <a:t>62.2%</a:t>
            </a:r>
            <a:endParaRPr lang="en-US" b="1" dirty="0">
              <a:solidFill>
                <a:schemeClr val="accent1"/>
              </a:solidFill>
            </a:endParaRPr>
          </a:p>
        </p:txBody>
      </p:sp>
      <p:pic>
        <p:nvPicPr>
          <p:cNvPr id="10" name="Picture 9"/>
          <p:cNvPicPr>
            <a:picLocks noChangeAspect="1"/>
          </p:cNvPicPr>
          <p:nvPr/>
        </p:nvPicPr>
        <p:blipFill>
          <a:blip r:embed="rId6"/>
          <a:stretch>
            <a:fillRect/>
          </a:stretch>
        </p:blipFill>
        <p:spPr>
          <a:xfrm>
            <a:off x="3164963" y="3352800"/>
            <a:ext cx="2498156" cy="2295525"/>
          </a:xfrm>
          <a:prstGeom prst="rect">
            <a:avLst/>
          </a:prstGeom>
        </p:spPr>
      </p:pic>
      <p:sp>
        <p:nvSpPr>
          <p:cNvPr id="11" name="TextBox 10"/>
          <p:cNvSpPr txBox="1"/>
          <p:nvPr/>
        </p:nvSpPr>
        <p:spPr>
          <a:xfrm>
            <a:off x="4038600" y="5726668"/>
            <a:ext cx="914400" cy="369332"/>
          </a:xfrm>
          <a:prstGeom prst="rect">
            <a:avLst/>
          </a:prstGeom>
          <a:noFill/>
        </p:spPr>
        <p:txBody>
          <a:bodyPr wrap="square" rtlCol="0">
            <a:spAutoFit/>
          </a:bodyPr>
          <a:lstStyle/>
          <a:p>
            <a:r>
              <a:rPr lang="en-US" b="1" dirty="0" smtClean="0">
                <a:solidFill>
                  <a:schemeClr val="accent1"/>
                </a:solidFill>
              </a:rPr>
              <a:t>48.8%</a:t>
            </a:r>
            <a:endParaRPr lang="en-US" b="1" dirty="0">
              <a:solidFill>
                <a:schemeClr val="accent1"/>
              </a:solidFill>
            </a:endParaRPr>
          </a:p>
        </p:txBody>
      </p:sp>
      <p:pic>
        <p:nvPicPr>
          <p:cNvPr id="12" name="Picture 11"/>
          <p:cNvPicPr>
            <a:picLocks noChangeAspect="1"/>
          </p:cNvPicPr>
          <p:nvPr/>
        </p:nvPicPr>
        <p:blipFill>
          <a:blip r:embed="rId7"/>
          <a:stretch>
            <a:fillRect/>
          </a:stretch>
        </p:blipFill>
        <p:spPr>
          <a:xfrm>
            <a:off x="6013141" y="3396988"/>
            <a:ext cx="2368859" cy="2318012"/>
          </a:xfrm>
          <a:prstGeom prst="rect">
            <a:avLst/>
          </a:prstGeom>
        </p:spPr>
      </p:pic>
      <p:sp>
        <p:nvSpPr>
          <p:cNvPr id="13" name="TextBox 12"/>
          <p:cNvSpPr txBox="1"/>
          <p:nvPr/>
        </p:nvSpPr>
        <p:spPr>
          <a:xfrm>
            <a:off x="6797261" y="5751189"/>
            <a:ext cx="914400" cy="369332"/>
          </a:xfrm>
          <a:prstGeom prst="rect">
            <a:avLst/>
          </a:prstGeom>
          <a:noFill/>
        </p:spPr>
        <p:txBody>
          <a:bodyPr wrap="square" rtlCol="0">
            <a:spAutoFit/>
          </a:bodyPr>
          <a:lstStyle/>
          <a:p>
            <a:r>
              <a:rPr lang="en-US" b="1" dirty="0" smtClean="0">
                <a:solidFill>
                  <a:schemeClr val="accent1"/>
                </a:solidFill>
              </a:rPr>
              <a:t>48.9%</a:t>
            </a:r>
            <a:endParaRPr lang="en-US" b="1" dirty="0">
              <a:solidFill>
                <a:schemeClr val="accent1"/>
              </a:solidFill>
            </a:endParaRPr>
          </a:p>
        </p:txBody>
      </p:sp>
      <p:pic>
        <p:nvPicPr>
          <p:cNvPr id="14" name="Picture 13"/>
          <p:cNvPicPr>
            <a:picLocks noChangeAspect="1"/>
          </p:cNvPicPr>
          <p:nvPr/>
        </p:nvPicPr>
        <p:blipFill>
          <a:blip r:embed="rId5"/>
          <a:stretch>
            <a:fillRect/>
          </a:stretch>
        </p:blipFill>
        <p:spPr>
          <a:xfrm>
            <a:off x="1025861" y="3466456"/>
            <a:ext cx="1432856" cy="953144"/>
          </a:xfrm>
          <a:prstGeom prst="rect">
            <a:avLst/>
          </a:prstGeom>
        </p:spPr>
      </p:pic>
      <p:pic>
        <p:nvPicPr>
          <p:cNvPr id="15" name="Picture 14"/>
          <p:cNvPicPr>
            <a:picLocks noChangeAspect="1"/>
          </p:cNvPicPr>
          <p:nvPr/>
        </p:nvPicPr>
        <p:blipFill>
          <a:blip r:embed="rId6"/>
          <a:stretch>
            <a:fillRect/>
          </a:stretch>
        </p:blipFill>
        <p:spPr>
          <a:xfrm>
            <a:off x="3595870" y="3276600"/>
            <a:ext cx="1420127" cy="1304938"/>
          </a:xfrm>
          <a:prstGeom prst="rect">
            <a:avLst/>
          </a:prstGeom>
        </p:spPr>
      </p:pic>
      <p:pic>
        <p:nvPicPr>
          <p:cNvPr id="16" name="Picture 15"/>
          <p:cNvPicPr>
            <a:picLocks noChangeAspect="1"/>
          </p:cNvPicPr>
          <p:nvPr/>
        </p:nvPicPr>
        <p:blipFill>
          <a:blip r:embed="rId7"/>
          <a:stretch>
            <a:fillRect/>
          </a:stretch>
        </p:blipFill>
        <p:spPr>
          <a:xfrm>
            <a:off x="6521699" y="3276600"/>
            <a:ext cx="1351741" cy="1322726"/>
          </a:xfrm>
          <a:prstGeom prst="rect">
            <a:avLst/>
          </a:prstGeom>
        </p:spPr>
      </p:pic>
      <p:pic>
        <p:nvPicPr>
          <p:cNvPr id="17" name="Picture 16"/>
          <p:cNvPicPr>
            <a:picLocks noChangeAspect="1"/>
          </p:cNvPicPr>
          <p:nvPr/>
        </p:nvPicPr>
        <p:blipFill>
          <a:blip r:embed="rId8"/>
          <a:stretch>
            <a:fillRect/>
          </a:stretch>
        </p:blipFill>
        <p:spPr>
          <a:xfrm>
            <a:off x="1123414" y="4811506"/>
            <a:ext cx="1281272" cy="1036616"/>
          </a:xfrm>
          <a:prstGeom prst="rect">
            <a:avLst/>
          </a:prstGeom>
        </p:spPr>
      </p:pic>
      <p:pic>
        <p:nvPicPr>
          <p:cNvPr id="18" name="Picture 17"/>
          <p:cNvPicPr>
            <a:picLocks noChangeAspect="1"/>
          </p:cNvPicPr>
          <p:nvPr/>
        </p:nvPicPr>
        <p:blipFill>
          <a:blip r:embed="rId9"/>
          <a:stretch>
            <a:fillRect/>
          </a:stretch>
        </p:blipFill>
        <p:spPr>
          <a:xfrm>
            <a:off x="3683299" y="4724400"/>
            <a:ext cx="1245268" cy="1210828"/>
          </a:xfrm>
          <a:prstGeom prst="rect">
            <a:avLst/>
          </a:prstGeom>
        </p:spPr>
      </p:pic>
      <p:pic>
        <p:nvPicPr>
          <p:cNvPr id="19" name="Picture 18"/>
          <p:cNvPicPr>
            <a:picLocks noChangeAspect="1"/>
          </p:cNvPicPr>
          <p:nvPr/>
        </p:nvPicPr>
        <p:blipFill>
          <a:blip r:embed="rId10"/>
          <a:stretch>
            <a:fillRect/>
          </a:stretch>
        </p:blipFill>
        <p:spPr>
          <a:xfrm>
            <a:off x="6613505" y="4741450"/>
            <a:ext cx="1168127" cy="1169884"/>
          </a:xfrm>
          <a:prstGeom prst="rect">
            <a:avLst/>
          </a:prstGeom>
        </p:spPr>
      </p:pic>
      <p:sp>
        <p:nvSpPr>
          <p:cNvPr id="20" name="TextBox 19"/>
          <p:cNvSpPr txBox="1"/>
          <p:nvPr/>
        </p:nvSpPr>
        <p:spPr>
          <a:xfrm>
            <a:off x="3375619" y="6120521"/>
            <a:ext cx="2076843" cy="307777"/>
          </a:xfrm>
          <a:prstGeom prst="rect">
            <a:avLst/>
          </a:prstGeom>
          <a:noFill/>
        </p:spPr>
        <p:txBody>
          <a:bodyPr wrap="square" rtlCol="0">
            <a:spAutoFit/>
          </a:bodyPr>
          <a:lstStyle/>
          <a:p>
            <a:r>
              <a:rPr lang="en-US" sz="1400" b="1" dirty="0">
                <a:solidFill>
                  <a:schemeClr val="accent1"/>
                </a:solidFill>
              </a:rPr>
              <a:t>r</a:t>
            </a:r>
            <a:r>
              <a:rPr lang="en-US" sz="1400" b="1" dirty="0" smtClean="0">
                <a:solidFill>
                  <a:schemeClr val="accent1"/>
                </a:solidFill>
              </a:rPr>
              <a:t> transmission radius</a:t>
            </a:r>
            <a:endParaRPr lang="en-US" sz="1400" b="1" dirty="0">
              <a:solidFill>
                <a:schemeClr val="accent1"/>
              </a:solidFill>
            </a:endParaRPr>
          </a:p>
        </p:txBody>
      </p:sp>
      <p:sp>
        <p:nvSpPr>
          <p:cNvPr id="21" name="TextBox 20"/>
          <p:cNvSpPr txBox="1"/>
          <p:nvPr/>
        </p:nvSpPr>
        <p:spPr>
          <a:xfrm>
            <a:off x="2592439" y="3675633"/>
            <a:ext cx="760361" cy="307777"/>
          </a:xfrm>
          <a:prstGeom prst="rect">
            <a:avLst/>
          </a:prstGeom>
          <a:noFill/>
        </p:spPr>
        <p:txBody>
          <a:bodyPr wrap="square" rtlCol="0">
            <a:spAutoFit/>
          </a:bodyPr>
          <a:lstStyle/>
          <a:p>
            <a:r>
              <a:rPr lang="en-US" sz="1400" b="1" dirty="0" smtClean="0">
                <a:solidFill>
                  <a:schemeClr val="accent1"/>
                </a:solidFill>
              </a:rPr>
              <a:t>62.2%</a:t>
            </a:r>
            <a:endParaRPr lang="en-US" sz="1400" b="1" dirty="0">
              <a:solidFill>
                <a:schemeClr val="accent1"/>
              </a:solidFill>
            </a:endParaRPr>
          </a:p>
        </p:txBody>
      </p:sp>
      <p:sp>
        <p:nvSpPr>
          <p:cNvPr id="22" name="TextBox 21"/>
          <p:cNvSpPr txBox="1"/>
          <p:nvPr/>
        </p:nvSpPr>
        <p:spPr>
          <a:xfrm>
            <a:off x="5190659" y="3672100"/>
            <a:ext cx="760361" cy="307777"/>
          </a:xfrm>
          <a:prstGeom prst="rect">
            <a:avLst/>
          </a:prstGeom>
          <a:noFill/>
        </p:spPr>
        <p:txBody>
          <a:bodyPr wrap="square" rtlCol="0">
            <a:spAutoFit/>
          </a:bodyPr>
          <a:lstStyle/>
          <a:p>
            <a:r>
              <a:rPr lang="en-US" sz="1400" b="1" dirty="0" smtClean="0">
                <a:solidFill>
                  <a:schemeClr val="accent1"/>
                </a:solidFill>
              </a:rPr>
              <a:t>48.8%</a:t>
            </a:r>
            <a:endParaRPr lang="en-US" sz="1400" b="1" dirty="0">
              <a:solidFill>
                <a:schemeClr val="accent1"/>
              </a:solidFill>
            </a:endParaRPr>
          </a:p>
        </p:txBody>
      </p:sp>
      <p:sp>
        <p:nvSpPr>
          <p:cNvPr id="23" name="TextBox 22"/>
          <p:cNvSpPr txBox="1"/>
          <p:nvPr/>
        </p:nvSpPr>
        <p:spPr>
          <a:xfrm>
            <a:off x="7971659" y="3675633"/>
            <a:ext cx="760361" cy="307777"/>
          </a:xfrm>
          <a:prstGeom prst="rect">
            <a:avLst/>
          </a:prstGeom>
          <a:noFill/>
        </p:spPr>
        <p:txBody>
          <a:bodyPr wrap="square" rtlCol="0">
            <a:spAutoFit/>
          </a:bodyPr>
          <a:lstStyle/>
          <a:p>
            <a:r>
              <a:rPr lang="en-US" sz="1400" b="1" dirty="0" smtClean="0">
                <a:solidFill>
                  <a:schemeClr val="accent1"/>
                </a:solidFill>
              </a:rPr>
              <a:t>48.9%</a:t>
            </a:r>
            <a:endParaRPr lang="en-US" sz="1400" b="1" dirty="0">
              <a:solidFill>
                <a:schemeClr val="accent1"/>
              </a:solidFill>
            </a:endParaRPr>
          </a:p>
        </p:txBody>
      </p:sp>
    </p:spTree>
    <p:custDataLst>
      <p:tags r:id="rId1"/>
    </p:custDataLst>
    <p:extLst>
      <p:ext uri="{BB962C8B-B14F-4D97-AF65-F5344CB8AC3E}">
        <p14:creationId xmlns:p14="http://schemas.microsoft.com/office/powerpoint/2010/main" val="1660079650"/>
      </p:ext>
    </p:extLst>
  </p:cSld>
  <p:clrMapOvr>
    <a:masterClrMapping/>
  </p:clrMapOvr>
  <mc:AlternateContent xmlns:mc="http://schemas.openxmlformats.org/markup-compatibility/2006" xmlns:p14="http://schemas.microsoft.com/office/powerpoint/2010/main">
    <mc:Choice Requires="p14">
      <p:transition spd="slow" p14:dur="2000" advTm="541519"/>
    </mc:Choice>
    <mc:Fallback xmlns="">
      <p:transition spd="slow" advTm="5415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1" grpId="0"/>
      <p:bldP spid="11" grpId="1"/>
      <p:bldP spid="13" grpId="0"/>
      <p:bldP spid="13" grpId="1"/>
      <p:bldP spid="20" grpId="0"/>
      <p:bldP spid="2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4004619" y="1251466"/>
            <a:ext cx="4876800" cy="2209068"/>
          </a:xfrm>
          <a:prstGeom prst="rect">
            <a:avLst/>
          </a:prstGeom>
        </p:spPr>
      </p:pic>
      <p:sp>
        <p:nvSpPr>
          <p:cNvPr id="2" name="Title 1"/>
          <p:cNvSpPr>
            <a:spLocks noGrp="1"/>
          </p:cNvSpPr>
          <p:nvPr>
            <p:ph type="title"/>
          </p:nvPr>
        </p:nvSpPr>
        <p:spPr/>
        <p:txBody>
          <a:bodyPr/>
          <a:lstStyle/>
          <a:p>
            <a:r>
              <a:rPr lang="en-US" dirty="0"/>
              <a:t>Wake-up Scheduling</a:t>
            </a:r>
          </a:p>
        </p:txBody>
      </p:sp>
      <p:pic>
        <p:nvPicPr>
          <p:cNvPr id="4" name="Picture 3"/>
          <p:cNvPicPr>
            <a:picLocks noChangeAspect="1"/>
          </p:cNvPicPr>
          <p:nvPr/>
        </p:nvPicPr>
        <p:blipFill>
          <a:blip r:embed="rId5"/>
          <a:stretch>
            <a:fillRect/>
          </a:stretch>
        </p:blipFill>
        <p:spPr>
          <a:xfrm>
            <a:off x="266700" y="1219200"/>
            <a:ext cx="4419600" cy="3096538"/>
          </a:xfrm>
          <a:prstGeom prst="rect">
            <a:avLst/>
          </a:prstGeom>
        </p:spPr>
      </p:pic>
      <p:pic>
        <p:nvPicPr>
          <p:cNvPr id="8" name="Picture 7"/>
          <p:cNvPicPr>
            <a:picLocks noChangeAspect="1"/>
          </p:cNvPicPr>
          <p:nvPr/>
        </p:nvPicPr>
        <p:blipFill>
          <a:blip r:embed="rId5"/>
          <a:stretch>
            <a:fillRect/>
          </a:stretch>
        </p:blipFill>
        <p:spPr>
          <a:xfrm>
            <a:off x="440209" y="1251466"/>
            <a:ext cx="3200400" cy="2242320"/>
          </a:xfrm>
          <a:prstGeom prst="rect">
            <a:avLst/>
          </a:prstGeom>
        </p:spPr>
      </p:pic>
      <p:sp>
        <p:nvSpPr>
          <p:cNvPr id="10" name="Content Placeholder 9"/>
          <p:cNvSpPr>
            <a:spLocks noGrp="1"/>
          </p:cNvSpPr>
          <p:nvPr>
            <p:ph idx="1"/>
          </p:nvPr>
        </p:nvSpPr>
        <p:spPr>
          <a:xfrm>
            <a:off x="3962400" y="3962400"/>
            <a:ext cx="4961238" cy="1905000"/>
          </a:xfrm>
        </p:spPr>
        <p:txBody>
          <a:bodyPr/>
          <a:lstStyle/>
          <a:p>
            <a:r>
              <a:rPr lang="en-US" sz="2400" dirty="0" smtClean="0"/>
              <a:t>Wake-up frequency for each node must be the lowest wake-up fraction.</a:t>
            </a:r>
          </a:p>
          <a:p>
            <a:r>
              <a:rPr lang="en-US" sz="2400" dirty="0" smtClean="0"/>
              <a:t>There </a:t>
            </a:r>
            <a:r>
              <a:rPr lang="en-US" sz="2400" dirty="0"/>
              <a:t>is no more than one wake-up node at any time </a:t>
            </a:r>
            <a:r>
              <a:rPr lang="en-US" sz="2400" dirty="0" smtClean="0"/>
              <a:t>in a clique.</a:t>
            </a:r>
            <a:endParaRPr lang="en-US" sz="2400" dirty="0"/>
          </a:p>
        </p:txBody>
      </p:sp>
      <p:sp>
        <p:nvSpPr>
          <p:cNvPr id="11" name="Rectangle 10"/>
          <p:cNvSpPr/>
          <p:nvPr/>
        </p:nvSpPr>
        <p:spPr>
          <a:xfrm>
            <a:off x="2362200" y="2073418"/>
            <a:ext cx="312906" cy="369332"/>
          </a:xfrm>
          <a:prstGeom prst="rect">
            <a:avLst/>
          </a:prstGeom>
        </p:spPr>
        <p:txBody>
          <a:bodyPr wrap="none">
            <a:spAutoFit/>
          </a:bodyPr>
          <a:lstStyle/>
          <a:p>
            <a:r>
              <a:rPr lang="en-US" b="1" dirty="0" smtClean="0">
                <a:solidFill>
                  <a:srgbClr val="FF0000"/>
                </a:solidFill>
              </a:rPr>
              <a:t>1</a:t>
            </a:r>
            <a:endParaRPr lang="en-US" b="1" dirty="0">
              <a:solidFill>
                <a:srgbClr val="FF0000"/>
              </a:solidFill>
            </a:endParaRPr>
          </a:p>
        </p:txBody>
      </p:sp>
      <p:sp>
        <p:nvSpPr>
          <p:cNvPr id="12" name="Rectangle 11"/>
          <p:cNvSpPr/>
          <p:nvPr/>
        </p:nvSpPr>
        <p:spPr>
          <a:xfrm>
            <a:off x="3622589" y="1066800"/>
            <a:ext cx="312906" cy="369332"/>
          </a:xfrm>
          <a:prstGeom prst="rect">
            <a:avLst/>
          </a:prstGeom>
        </p:spPr>
        <p:txBody>
          <a:bodyPr wrap="none">
            <a:spAutoFit/>
          </a:bodyPr>
          <a:lstStyle/>
          <a:p>
            <a:r>
              <a:rPr lang="en-US" b="1" dirty="0" smtClean="0">
                <a:solidFill>
                  <a:srgbClr val="FF0000"/>
                </a:solidFill>
              </a:rPr>
              <a:t>2</a:t>
            </a:r>
            <a:endParaRPr lang="en-US" b="1" dirty="0">
              <a:solidFill>
                <a:srgbClr val="FF0000"/>
              </a:solidFill>
            </a:endParaRPr>
          </a:p>
        </p:txBody>
      </p:sp>
      <p:sp>
        <p:nvSpPr>
          <p:cNvPr id="13" name="Rectangle 12"/>
          <p:cNvSpPr/>
          <p:nvPr/>
        </p:nvSpPr>
        <p:spPr>
          <a:xfrm>
            <a:off x="3099619" y="2979593"/>
            <a:ext cx="312906" cy="369332"/>
          </a:xfrm>
          <a:prstGeom prst="rect">
            <a:avLst/>
          </a:prstGeom>
        </p:spPr>
        <p:txBody>
          <a:bodyPr wrap="none">
            <a:spAutoFit/>
          </a:bodyPr>
          <a:lstStyle/>
          <a:p>
            <a:r>
              <a:rPr lang="en-US" b="1" dirty="0" smtClean="0">
                <a:solidFill>
                  <a:srgbClr val="FF0000"/>
                </a:solidFill>
              </a:rPr>
              <a:t>3</a:t>
            </a:r>
            <a:endParaRPr lang="en-US" b="1" dirty="0">
              <a:solidFill>
                <a:srgbClr val="FF0000"/>
              </a:solidFill>
            </a:endParaRPr>
          </a:p>
        </p:txBody>
      </p:sp>
      <p:sp>
        <p:nvSpPr>
          <p:cNvPr id="14" name="Rectangle 13"/>
          <p:cNvSpPr/>
          <p:nvPr/>
        </p:nvSpPr>
        <p:spPr>
          <a:xfrm>
            <a:off x="1310463" y="2971800"/>
            <a:ext cx="312906" cy="369332"/>
          </a:xfrm>
          <a:prstGeom prst="rect">
            <a:avLst/>
          </a:prstGeom>
        </p:spPr>
        <p:txBody>
          <a:bodyPr wrap="none">
            <a:spAutoFit/>
          </a:bodyPr>
          <a:lstStyle/>
          <a:p>
            <a:r>
              <a:rPr lang="en-US" b="1" dirty="0" smtClean="0">
                <a:solidFill>
                  <a:srgbClr val="FF0000"/>
                </a:solidFill>
              </a:rPr>
              <a:t>2</a:t>
            </a:r>
            <a:endParaRPr lang="en-US" b="1" dirty="0">
              <a:solidFill>
                <a:srgbClr val="FF0000"/>
              </a:solidFill>
            </a:endParaRPr>
          </a:p>
        </p:txBody>
      </p:sp>
      <p:sp>
        <p:nvSpPr>
          <p:cNvPr id="16" name="Rectangle 15"/>
          <p:cNvSpPr/>
          <p:nvPr/>
        </p:nvSpPr>
        <p:spPr>
          <a:xfrm>
            <a:off x="416010" y="1897221"/>
            <a:ext cx="312906" cy="369332"/>
          </a:xfrm>
          <a:prstGeom prst="rect">
            <a:avLst/>
          </a:prstGeom>
        </p:spPr>
        <p:txBody>
          <a:bodyPr wrap="none">
            <a:spAutoFit/>
          </a:bodyPr>
          <a:lstStyle/>
          <a:p>
            <a:r>
              <a:rPr lang="en-US" b="1" dirty="0" smtClean="0">
                <a:solidFill>
                  <a:srgbClr val="FF0000"/>
                </a:solidFill>
              </a:rPr>
              <a:t>4</a:t>
            </a:r>
            <a:endParaRPr lang="en-US" b="1" dirty="0">
              <a:solidFill>
                <a:srgbClr val="FF0000"/>
              </a:solidFill>
            </a:endParaRPr>
          </a:p>
        </p:txBody>
      </p:sp>
      <p:sp>
        <p:nvSpPr>
          <p:cNvPr id="17" name="Rectangle 16"/>
          <p:cNvSpPr/>
          <p:nvPr/>
        </p:nvSpPr>
        <p:spPr>
          <a:xfrm>
            <a:off x="1263161" y="1066800"/>
            <a:ext cx="312906" cy="369332"/>
          </a:xfrm>
          <a:prstGeom prst="rect">
            <a:avLst/>
          </a:prstGeom>
        </p:spPr>
        <p:txBody>
          <a:bodyPr wrap="none">
            <a:spAutoFit/>
          </a:bodyPr>
          <a:lstStyle/>
          <a:p>
            <a:r>
              <a:rPr lang="en-US" b="1" dirty="0">
                <a:solidFill>
                  <a:srgbClr val="FF0000"/>
                </a:solidFill>
              </a:rPr>
              <a:t>3</a:t>
            </a:r>
          </a:p>
        </p:txBody>
      </p:sp>
      <p:pic>
        <p:nvPicPr>
          <p:cNvPr id="18" name="Picture 17"/>
          <p:cNvPicPr>
            <a:picLocks noChangeAspect="1"/>
          </p:cNvPicPr>
          <p:nvPr/>
        </p:nvPicPr>
        <p:blipFill>
          <a:blip r:embed="rId6"/>
          <a:stretch>
            <a:fillRect/>
          </a:stretch>
        </p:blipFill>
        <p:spPr>
          <a:xfrm>
            <a:off x="1063017" y="3852172"/>
            <a:ext cx="7246565" cy="2434174"/>
          </a:xfrm>
          <a:prstGeom prst="rect">
            <a:avLst/>
          </a:prstGeom>
        </p:spPr>
      </p:pic>
    </p:spTree>
    <p:custDataLst>
      <p:tags r:id="rId1"/>
    </p:custDataLst>
    <p:extLst>
      <p:ext uri="{BB962C8B-B14F-4D97-AF65-F5344CB8AC3E}">
        <p14:creationId xmlns:p14="http://schemas.microsoft.com/office/powerpoint/2010/main" val="847539504"/>
      </p:ext>
    </p:extLst>
  </p:cSld>
  <p:clrMapOvr>
    <a:masterClrMapping/>
  </p:clrMapOvr>
  <mc:AlternateContent xmlns:mc="http://schemas.openxmlformats.org/markup-compatibility/2006" xmlns:p14="http://schemas.microsoft.com/office/powerpoint/2010/main">
    <mc:Choice Requires="p14">
      <p:transition spd="slow" p14:dur="2000" advTm="400120"/>
    </mc:Choice>
    <mc:Fallback xmlns="">
      <p:transition spd="slow" advTm="4001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1"/>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4"/>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1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3"/>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7"/>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6"/>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4"/>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10">
                                            <p:txEl>
                                              <p:pRg st="0" end="0"/>
                                            </p:txEl>
                                          </p:spTgt>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0">
                                            <p:txEl>
                                              <p:pRg st="1" end="1"/>
                                            </p:txEl>
                                          </p:spTgt>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p:bldP spid="11" grpId="1"/>
      <p:bldP spid="12" grpId="0"/>
      <p:bldP spid="12" grpId="1"/>
      <p:bldP spid="13" grpId="0"/>
      <p:bldP spid="13" grpId="1"/>
      <p:bldP spid="14" grpId="0"/>
      <p:bldP spid="14" grpId="1"/>
      <p:bldP spid="16" grpId="0"/>
      <p:bldP spid="16" grpId="1"/>
      <p:bldP spid="17" grpId="0"/>
      <p:bldP spid="1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Implementation-interface</a:t>
            </a:r>
            <a:endParaRPr lang="en-US" dirty="0"/>
          </a:p>
        </p:txBody>
      </p:sp>
      <p:sp>
        <p:nvSpPr>
          <p:cNvPr id="3" name="Content Placeholder 2"/>
          <p:cNvSpPr>
            <a:spLocks noGrp="1"/>
          </p:cNvSpPr>
          <p:nvPr>
            <p:ph idx="1"/>
          </p:nvPr>
        </p:nvSpPr>
        <p:spPr/>
        <p:txBody>
          <a:bodyPr/>
          <a:lstStyle/>
          <a:p>
            <a:r>
              <a:rPr lang="en-US" dirty="0" smtClean="0"/>
              <a:t>Network interfaces</a:t>
            </a:r>
          </a:p>
          <a:p>
            <a:pPr lvl="1"/>
            <a:r>
              <a:rPr lang="en-US" dirty="0" smtClean="0"/>
              <a:t>Cellular</a:t>
            </a:r>
          </a:p>
          <a:p>
            <a:pPr lvl="1"/>
            <a:r>
              <a:rPr lang="en-US" dirty="0" err="1" smtClean="0"/>
              <a:t>WiFi</a:t>
            </a:r>
            <a:r>
              <a:rPr lang="en-US" dirty="0" smtClean="0"/>
              <a:t> (in ad-hoc mode)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300" y="1219200"/>
            <a:ext cx="5105400" cy="1772708"/>
          </a:xfrm>
          <a:prstGeom prst="rect">
            <a:avLst/>
          </a:prstGeom>
        </p:spPr>
      </p:pic>
      <p:pic>
        <p:nvPicPr>
          <p:cNvPr id="5" name="Picture 4"/>
          <p:cNvPicPr>
            <a:picLocks noChangeAspect="1"/>
          </p:cNvPicPr>
          <p:nvPr/>
        </p:nvPicPr>
        <p:blipFill>
          <a:blip r:embed="rId4"/>
          <a:stretch>
            <a:fillRect/>
          </a:stretch>
        </p:blipFill>
        <p:spPr>
          <a:xfrm>
            <a:off x="1643062" y="3124200"/>
            <a:ext cx="6086475" cy="3216430"/>
          </a:xfrm>
          <a:prstGeom prst="rect">
            <a:avLst/>
          </a:prstGeom>
        </p:spPr>
      </p:pic>
    </p:spTree>
    <p:custDataLst>
      <p:tags r:id="rId1"/>
    </p:custDataLst>
    <p:extLst>
      <p:ext uri="{BB962C8B-B14F-4D97-AF65-F5344CB8AC3E}">
        <p14:creationId xmlns:p14="http://schemas.microsoft.com/office/powerpoint/2010/main" val="3360609143"/>
      </p:ext>
    </p:extLst>
  </p:cSld>
  <p:clrMapOvr>
    <a:masterClrMapping/>
  </p:clrMapOvr>
  <mc:AlternateContent xmlns:mc="http://schemas.openxmlformats.org/markup-compatibility/2006" xmlns:p14="http://schemas.microsoft.com/office/powerpoint/2010/main">
    <mc:Choice Requires="p14">
      <p:transition spd="slow" p14:dur="2000" advTm="62768"/>
    </mc:Choice>
    <mc:Fallback xmlns="">
      <p:transition spd="slow" advTm="627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Implementation-routing</a:t>
            </a:r>
            <a:endParaRPr lang="en-US" dirty="0"/>
          </a:p>
        </p:txBody>
      </p:sp>
      <p:sp>
        <p:nvSpPr>
          <p:cNvPr id="3" name="Content Placeholder 2"/>
          <p:cNvSpPr>
            <a:spLocks noGrp="1"/>
          </p:cNvSpPr>
          <p:nvPr>
            <p:ph idx="1"/>
          </p:nvPr>
        </p:nvSpPr>
        <p:spPr/>
        <p:txBody>
          <a:bodyPr/>
          <a:lstStyle/>
          <a:p>
            <a:r>
              <a:rPr lang="en-US" sz="2800" dirty="0" smtClean="0"/>
              <a:t>AODV (</a:t>
            </a:r>
            <a:r>
              <a:rPr lang="en-US" sz="2800" dirty="0" err="1" smtClean="0"/>
              <a:t>WiFi</a:t>
            </a:r>
            <a:r>
              <a:rPr lang="en-US" sz="2800" dirty="0" smtClean="0"/>
              <a:t> and cellular interfaces)</a:t>
            </a:r>
          </a:p>
          <a:p>
            <a:pPr lvl="1"/>
            <a:r>
              <a:rPr lang="en-US" sz="2400" dirty="0" smtClean="0">
                <a:solidFill>
                  <a:schemeClr val="tx1"/>
                </a:solidFill>
              </a:rPr>
              <a:t>A loadable kernel module </a:t>
            </a:r>
          </a:p>
          <a:p>
            <a:pPr lvl="2"/>
            <a:r>
              <a:rPr lang="en-US" sz="2000" dirty="0" smtClean="0"/>
              <a:t>capture </a:t>
            </a:r>
            <a:r>
              <a:rPr lang="en-US" sz="2000" dirty="0"/>
              <a:t>data packets using </a:t>
            </a:r>
            <a:r>
              <a:rPr lang="en-US" sz="2000" i="1" dirty="0" err="1"/>
              <a:t>n</a:t>
            </a:r>
            <a:r>
              <a:rPr lang="en-US" sz="2000" i="1" dirty="0" err="1" smtClean="0"/>
              <a:t>etfilter</a:t>
            </a:r>
            <a:r>
              <a:rPr lang="en-US" sz="2000" dirty="0" smtClean="0"/>
              <a:t> </a:t>
            </a:r>
            <a:r>
              <a:rPr lang="en-US" sz="2000" dirty="0"/>
              <a:t>with </a:t>
            </a:r>
            <a:r>
              <a:rPr lang="en-US" sz="2000" dirty="0" smtClean="0"/>
              <a:t>POSTROUTING, </a:t>
            </a:r>
          </a:p>
          <a:p>
            <a:pPr lvl="2"/>
            <a:r>
              <a:rPr lang="en-US" sz="2000" dirty="0"/>
              <a:t>i</a:t>
            </a:r>
            <a:r>
              <a:rPr lang="en-US" sz="2000" dirty="0" smtClean="0"/>
              <a:t>nstruct user-space daemon to issue routing requests, </a:t>
            </a:r>
          </a:p>
          <a:p>
            <a:pPr lvl="2"/>
            <a:r>
              <a:rPr lang="en-US" sz="2000" dirty="0"/>
              <a:t>e</a:t>
            </a:r>
            <a:r>
              <a:rPr lang="en-US" sz="2000" dirty="0" smtClean="0"/>
              <a:t>ncapsulate and </a:t>
            </a:r>
            <a:r>
              <a:rPr lang="en-US" sz="2000" dirty="0" err="1" smtClean="0"/>
              <a:t>decapsulate</a:t>
            </a:r>
            <a:r>
              <a:rPr lang="en-US" sz="2000" dirty="0" smtClean="0"/>
              <a:t> packet when sending over a gateway</a:t>
            </a:r>
          </a:p>
          <a:p>
            <a:pPr lvl="1"/>
            <a:r>
              <a:rPr lang="en-US" sz="2400" dirty="0">
                <a:solidFill>
                  <a:schemeClr val="tx1"/>
                </a:solidFill>
              </a:rPr>
              <a:t>A</a:t>
            </a:r>
            <a:r>
              <a:rPr lang="en-US" sz="2400" dirty="0" smtClean="0">
                <a:solidFill>
                  <a:schemeClr val="tx1"/>
                </a:solidFill>
              </a:rPr>
              <a:t> </a:t>
            </a:r>
            <a:r>
              <a:rPr lang="en-US" sz="2400" dirty="0">
                <a:solidFill>
                  <a:schemeClr val="tx1"/>
                </a:solidFill>
              </a:rPr>
              <a:t>user-space </a:t>
            </a:r>
            <a:r>
              <a:rPr lang="en-US" sz="2400" dirty="0" smtClean="0">
                <a:solidFill>
                  <a:schemeClr val="tx1"/>
                </a:solidFill>
              </a:rPr>
              <a:t>daemon</a:t>
            </a:r>
            <a:endParaRPr lang="en-US" sz="2400" dirty="0">
              <a:solidFill>
                <a:schemeClr val="tx1"/>
              </a:solidFill>
            </a:endParaRPr>
          </a:p>
          <a:p>
            <a:pPr lvl="2"/>
            <a:r>
              <a:rPr lang="en-US" sz="2000" dirty="0" smtClean="0"/>
              <a:t>maintain </a:t>
            </a:r>
            <a:r>
              <a:rPr lang="en-US" sz="2000" dirty="0"/>
              <a:t>the kernel routing </a:t>
            </a:r>
            <a:r>
              <a:rPr lang="en-US" sz="2000" dirty="0" smtClean="0"/>
              <a:t>table</a:t>
            </a:r>
          </a:p>
          <a:p>
            <a:pPr lvl="2"/>
            <a:r>
              <a:rPr lang="en-US" sz="2000" dirty="0" smtClean="0"/>
              <a:t>control neighbor </a:t>
            </a:r>
            <a:r>
              <a:rPr lang="en-US" sz="2000" dirty="0"/>
              <a:t>discovery, routing request and routing </a:t>
            </a:r>
            <a:r>
              <a:rPr lang="en-US" sz="2000" dirty="0" smtClean="0"/>
              <a:t>reply</a:t>
            </a:r>
            <a:endParaRPr lang="en-US" sz="2000" dirty="0"/>
          </a:p>
          <a:p>
            <a:r>
              <a:rPr lang="en-US" sz="2800" dirty="0" smtClean="0"/>
              <a:t>DTN2 (</a:t>
            </a:r>
            <a:r>
              <a:rPr lang="en-US" sz="2800" dirty="0" err="1" smtClean="0"/>
              <a:t>WiFi</a:t>
            </a:r>
            <a:r>
              <a:rPr lang="en-US" sz="2800" dirty="0" smtClean="0"/>
              <a:t> interface)</a:t>
            </a:r>
          </a:p>
          <a:p>
            <a:pPr lvl="1"/>
            <a:r>
              <a:rPr lang="en-US" sz="2400" dirty="0" smtClean="0"/>
              <a:t>A application layer routing, </a:t>
            </a:r>
            <a:r>
              <a:rPr lang="en-US" sz="2400" dirty="0"/>
              <a:t>a user-space daemon</a:t>
            </a:r>
            <a:endParaRPr lang="en-US" sz="2400" dirty="0" smtClean="0"/>
          </a:p>
          <a:p>
            <a:pPr lvl="1"/>
            <a:r>
              <a:rPr lang="en-US" sz="2400" dirty="0" smtClean="0"/>
              <a:t>Convergence layer, service discovery</a:t>
            </a:r>
            <a:endParaRPr lang="en-US" sz="2400" dirty="0"/>
          </a:p>
        </p:txBody>
      </p:sp>
    </p:spTree>
    <p:custDataLst>
      <p:tags r:id="rId1"/>
    </p:custDataLst>
    <p:extLst>
      <p:ext uri="{BB962C8B-B14F-4D97-AF65-F5344CB8AC3E}">
        <p14:creationId xmlns:p14="http://schemas.microsoft.com/office/powerpoint/2010/main" val="1316198630"/>
      </p:ext>
    </p:extLst>
  </p:cSld>
  <p:clrMapOvr>
    <a:masterClrMapping/>
  </p:clrMapOvr>
  <mc:AlternateContent xmlns:mc="http://schemas.openxmlformats.org/markup-compatibility/2006" xmlns:p14="http://schemas.microsoft.com/office/powerpoint/2010/main">
    <mc:Choice Requires="p14">
      <p:transition spd="slow" p14:dur="2000" advTm="116360"/>
    </mc:Choice>
    <mc:Fallback xmlns="">
      <p:transition spd="slow" advTm="1163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Implementation-application</a:t>
            </a:r>
            <a:endParaRPr lang="en-US" dirty="0"/>
          </a:p>
        </p:txBody>
      </p:sp>
      <p:sp>
        <p:nvSpPr>
          <p:cNvPr id="3" name="Content Placeholder 2"/>
          <p:cNvSpPr>
            <a:spLocks noGrp="1"/>
          </p:cNvSpPr>
          <p:nvPr>
            <p:ph idx="1"/>
          </p:nvPr>
        </p:nvSpPr>
        <p:spPr/>
        <p:txBody>
          <a:bodyPr/>
          <a:lstStyle/>
          <a:p>
            <a:r>
              <a:rPr lang="en-US" dirty="0" smtClean="0"/>
              <a:t>Messaging system, messages are </a:t>
            </a:r>
            <a:r>
              <a:rPr lang="en-US" dirty="0"/>
              <a:t>sent </a:t>
            </a:r>
            <a:r>
              <a:rPr lang="en-US" dirty="0" smtClean="0"/>
              <a:t>in three ways by: </a:t>
            </a:r>
          </a:p>
          <a:p>
            <a:pPr lvl="2"/>
            <a:r>
              <a:rPr lang="en-US" dirty="0" smtClean="0"/>
              <a:t>AODV </a:t>
            </a:r>
            <a:r>
              <a:rPr lang="en-US" dirty="0"/>
              <a:t>(including through gateways) </a:t>
            </a:r>
            <a:endParaRPr lang="en-US" dirty="0" smtClean="0"/>
          </a:p>
          <a:p>
            <a:pPr lvl="2"/>
            <a:r>
              <a:rPr lang="en-US" dirty="0"/>
              <a:t>AODV-Gateway-Server-Gateway-AODV </a:t>
            </a:r>
            <a:endParaRPr lang="en-US" dirty="0" smtClean="0"/>
          </a:p>
          <a:p>
            <a:pPr lvl="2"/>
            <a:r>
              <a:rPr lang="en-US" dirty="0" smtClean="0"/>
              <a:t>DTN2 </a:t>
            </a:r>
            <a:r>
              <a:rPr lang="en-US" dirty="0"/>
              <a:t>in static routing </a:t>
            </a:r>
            <a:r>
              <a:rPr lang="en-US" dirty="0" smtClean="0"/>
              <a:t>mode and </a:t>
            </a:r>
            <a:r>
              <a:rPr lang="en-US" dirty="0"/>
              <a:t>flood routing mode</a:t>
            </a:r>
          </a:p>
          <a:p>
            <a:r>
              <a:rPr lang="en-US" dirty="0" smtClean="0"/>
              <a:t>Self-rescue system</a:t>
            </a:r>
          </a:p>
          <a:p>
            <a:pPr lvl="2"/>
            <a:r>
              <a:rPr lang="en-US" dirty="0" smtClean="0"/>
              <a:t>Running in background</a:t>
            </a:r>
          </a:p>
          <a:p>
            <a:pPr lvl="2"/>
            <a:r>
              <a:rPr lang="en-US" dirty="0" smtClean="0"/>
              <a:t>Scheduling wake-ups using </a:t>
            </a:r>
            <a:r>
              <a:rPr lang="en-US" i="1" dirty="0" err="1" smtClean="0"/>
              <a:t>iwconfig</a:t>
            </a:r>
            <a:r>
              <a:rPr lang="en-US" dirty="0" smtClean="0"/>
              <a:t> </a:t>
            </a:r>
          </a:p>
          <a:p>
            <a:pPr lvl="2"/>
            <a:r>
              <a:rPr lang="en-US" dirty="0" smtClean="0"/>
              <a:t>When wake-up, using AODV to </a:t>
            </a:r>
            <a:r>
              <a:rPr lang="en-US" dirty="0"/>
              <a:t>detect </a:t>
            </a:r>
            <a:r>
              <a:rPr lang="en-US" dirty="0" smtClean="0"/>
              <a:t>messaging nodes and send out emergence messages</a:t>
            </a:r>
            <a:endParaRPr lang="en-US" dirty="0"/>
          </a:p>
        </p:txBody>
      </p:sp>
    </p:spTree>
    <p:custDataLst>
      <p:tags r:id="rId1"/>
    </p:custDataLst>
    <p:extLst>
      <p:ext uri="{BB962C8B-B14F-4D97-AF65-F5344CB8AC3E}">
        <p14:creationId xmlns:p14="http://schemas.microsoft.com/office/powerpoint/2010/main" val="1260088140"/>
      </p:ext>
    </p:extLst>
  </p:cSld>
  <p:clrMapOvr>
    <a:masterClrMapping/>
  </p:clrMapOvr>
  <mc:AlternateContent xmlns:mc="http://schemas.openxmlformats.org/markup-compatibility/2006" xmlns:p14="http://schemas.microsoft.com/office/powerpoint/2010/main">
    <mc:Choice Requires="p14">
      <p:transition spd="slow" p14:dur="2000" advTm="120255"/>
    </mc:Choice>
    <mc:Fallback xmlns="">
      <p:transition spd="slow" advTm="120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Implementation-application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07197" y="1219200"/>
            <a:ext cx="1899724" cy="3377287"/>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9789" y="1219200"/>
            <a:ext cx="1897408" cy="337316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1219200"/>
            <a:ext cx="1881189" cy="334433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0022" y="3733800"/>
            <a:ext cx="5029200" cy="2628162"/>
          </a:xfrm>
          <a:prstGeom prst="rect">
            <a:avLst/>
          </a:prstGeom>
        </p:spPr>
      </p:pic>
    </p:spTree>
    <p:custDataLst>
      <p:tags r:id="rId1"/>
    </p:custDataLst>
    <p:extLst>
      <p:ext uri="{BB962C8B-B14F-4D97-AF65-F5344CB8AC3E}">
        <p14:creationId xmlns:p14="http://schemas.microsoft.com/office/powerpoint/2010/main" val="1198116634"/>
      </p:ext>
    </p:extLst>
  </p:cSld>
  <p:clrMapOvr>
    <a:masterClrMapping/>
  </p:clrMapOvr>
  <mc:AlternateContent xmlns:mc="http://schemas.openxmlformats.org/markup-compatibility/2006" xmlns:p14="http://schemas.microsoft.com/office/powerpoint/2010/main">
    <mc:Choice Requires="p14">
      <p:transition spd="slow" p14:dur="2000" advTm="29054"/>
    </mc:Choice>
    <mc:Fallback xmlns="">
      <p:transition spd="slow" advTm="290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Evaluations</a:t>
            </a:r>
            <a:endParaRPr lang="en-US" dirty="0"/>
          </a:p>
        </p:txBody>
      </p:sp>
      <p:sp>
        <p:nvSpPr>
          <p:cNvPr id="3" name="Content Placeholder 2"/>
          <p:cNvSpPr>
            <a:spLocks noGrp="1"/>
          </p:cNvSpPr>
          <p:nvPr>
            <p:ph idx="1"/>
          </p:nvPr>
        </p:nvSpPr>
        <p:spPr/>
        <p:txBody>
          <a:bodyPr/>
          <a:lstStyle/>
          <a:p>
            <a:r>
              <a:rPr lang="en-US" dirty="0" smtClean="0"/>
              <a:t>Messaging system</a:t>
            </a:r>
            <a:endParaRPr lang="en-US" dirty="0"/>
          </a:p>
        </p:txBody>
      </p:sp>
      <p:pic>
        <p:nvPicPr>
          <p:cNvPr id="4" name="Picture 3"/>
          <p:cNvPicPr>
            <a:picLocks noChangeAspect="1"/>
          </p:cNvPicPr>
          <p:nvPr/>
        </p:nvPicPr>
        <p:blipFill>
          <a:blip r:embed="rId2"/>
          <a:stretch>
            <a:fillRect/>
          </a:stretch>
        </p:blipFill>
        <p:spPr>
          <a:xfrm>
            <a:off x="338120" y="2143548"/>
            <a:ext cx="4048160" cy="3585868"/>
          </a:xfrm>
          <a:prstGeom prst="rect">
            <a:avLst/>
          </a:prstGeom>
        </p:spPr>
      </p:pic>
      <p:pic>
        <p:nvPicPr>
          <p:cNvPr id="5" name="Picture 4"/>
          <p:cNvPicPr>
            <a:picLocks noChangeAspect="1"/>
          </p:cNvPicPr>
          <p:nvPr/>
        </p:nvPicPr>
        <p:blipFill>
          <a:blip r:embed="rId3"/>
          <a:stretch>
            <a:fillRect/>
          </a:stretch>
        </p:blipFill>
        <p:spPr>
          <a:xfrm>
            <a:off x="4495800" y="2149726"/>
            <a:ext cx="4064343" cy="3710171"/>
          </a:xfrm>
          <a:prstGeom prst="rect">
            <a:avLst/>
          </a:prstGeom>
        </p:spPr>
      </p:pic>
    </p:spTree>
    <p:extLst>
      <p:ext uri="{BB962C8B-B14F-4D97-AF65-F5344CB8AC3E}">
        <p14:creationId xmlns:p14="http://schemas.microsoft.com/office/powerpoint/2010/main" val="3535089286"/>
      </p:ext>
    </p:extLst>
  </p:cSld>
  <p:clrMapOvr>
    <a:masterClrMapping/>
  </p:clrMapOvr>
  <mc:AlternateContent xmlns:mc="http://schemas.openxmlformats.org/markup-compatibility/2006" xmlns:p14="http://schemas.microsoft.com/office/powerpoint/2010/main">
    <mc:Choice Requires="p14">
      <p:transition spd="slow" p14:dur="2000" advTm="61241"/>
    </mc:Choice>
    <mc:Fallback xmlns="">
      <p:transition spd="slow" advTm="6124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Evaluations (cont’d)</a:t>
            </a:r>
            <a:endParaRPr lang="en-US" dirty="0"/>
          </a:p>
        </p:txBody>
      </p:sp>
      <p:sp>
        <p:nvSpPr>
          <p:cNvPr id="3" name="Content Placeholder 2"/>
          <p:cNvSpPr>
            <a:spLocks noGrp="1"/>
          </p:cNvSpPr>
          <p:nvPr>
            <p:ph idx="1"/>
          </p:nvPr>
        </p:nvSpPr>
        <p:spPr/>
        <p:txBody>
          <a:bodyPr/>
          <a:lstStyle/>
          <a:p>
            <a:r>
              <a:rPr lang="en-US" dirty="0" smtClean="0"/>
              <a:t>Messaging system</a:t>
            </a:r>
            <a:endParaRPr lang="en-US" dirty="0"/>
          </a:p>
        </p:txBody>
      </p:sp>
      <p:pic>
        <p:nvPicPr>
          <p:cNvPr id="5" name="Picture 4"/>
          <p:cNvPicPr>
            <a:picLocks noChangeAspect="1"/>
          </p:cNvPicPr>
          <p:nvPr/>
        </p:nvPicPr>
        <p:blipFill>
          <a:blip r:embed="rId2"/>
          <a:stretch>
            <a:fillRect/>
          </a:stretch>
        </p:blipFill>
        <p:spPr>
          <a:xfrm>
            <a:off x="298732" y="1981200"/>
            <a:ext cx="8540468" cy="3886200"/>
          </a:xfrm>
          <a:prstGeom prst="rect">
            <a:avLst/>
          </a:prstGeom>
        </p:spPr>
      </p:pic>
    </p:spTree>
    <p:extLst>
      <p:ext uri="{BB962C8B-B14F-4D97-AF65-F5344CB8AC3E}">
        <p14:creationId xmlns:p14="http://schemas.microsoft.com/office/powerpoint/2010/main" val="4253225821"/>
      </p:ext>
    </p:extLst>
  </p:cSld>
  <p:clrMapOvr>
    <a:masterClrMapping/>
  </p:clrMapOvr>
  <mc:AlternateContent xmlns:mc="http://schemas.openxmlformats.org/markup-compatibility/2006" xmlns:p14="http://schemas.microsoft.com/office/powerpoint/2010/main">
    <mc:Choice Requires="p14">
      <p:transition spd="slow" p14:dur="2000" advTm="82020"/>
    </mc:Choice>
    <mc:Fallback xmlns="">
      <p:transition spd="slow" advTm="8202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Evaluations (cont’d)</a:t>
            </a:r>
          </a:p>
        </p:txBody>
      </p:sp>
      <p:sp>
        <p:nvSpPr>
          <p:cNvPr id="3" name="Content Placeholder 2"/>
          <p:cNvSpPr>
            <a:spLocks noGrp="1"/>
          </p:cNvSpPr>
          <p:nvPr>
            <p:ph idx="1"/>
          </p:nvPr>
        </p:nvSpPr>
        <p:spPr/>
        <p:txBody>
          <a:bodyPr/>
          <a:lstStyle/>
          <a:p>
            <a:r>
              <a:rPr lang="en-US" dirty="0"/>
              <a:t>Messaging system</a:t>
            </a:r>
          </a:p>
          <a:p>
            <a:endParaRPr lang="en-US" dirty="0"/>
          </a:p>
        </p:txBody>
      </p:sp>
      <p:pic>
        <p:nvPicPr>
          <p:cNvPr id="4" name="Picture 3"/>
          <p:cNvPicPr>
            <a:picLocks noChangeAspect="1"/>
          </p:cNvPicPr>
          <p:nvPr/>
        </p:nvPicPr>
        <p:blipFill>
          <a:blip r:embed="rId2"/>
          <a:stretch>
            <a:fillRect/>
          </a:stretch>
        </p:blipFill>
        <p:spPr>
          <a:xfrm>
            <a:off x="228601" y="2514601"/>
            <a:ext cx="8686800" cy="2640160"/>
          </a:xfrm>
          <a:prstGeom prst="rect">
            <a:avLst/>
          </a:prstGeom>
        </p:spPr>
      </p:pic>
    </p:spTree>
    <p:extLst>
      <p:ext uri="{BB962C8B-B14F-4D97-AF65-F5344CB8AC3E}">
        <p14:creationId xmlns:p14="http://schemas.microsoft.com/office/powerpoint/2010/main" val="3532496023"/>
      </p:ext>
    </p:extLst>
  </p:cSld>
  <p:clrMapOvr>
    <a:masterClrMapping/>
  </p:clrMapOvr>
  <mc:AlternateContent xmlns:mc="http://schemas.openxmlformats.org/markup-compatibility/2006" xmlns:p14="http://schemas.microsoft.com/office/powerpoint/2010/main">
    <mc:Choice Requires="p14">
      <p:transition spd="slow" p14:dur="2000" advTm="121803"/>
    </mc:Choice>
    <mc:Fallback xmlns="">
      <p:transition spd="slow" advTm="12180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Evaluations (cont’d)</a:t>
            </a:r>
          </a:p>
        </p:txBody>
      </p:sp>
      <p:sp>
        <p:nvSpPr>
          <p:cNvPr id="3" name="Content Placeholder 2"/>
          <p:cNvSpPr>
            <a:spLocks noGrp="1"/>
          </p:cNvSpPr>
          <p:nvPr>
            <p:ph idx="1"/>
          </p:nvPr>
        </p:nvSpPr>
        <p:spPr/>
        <p:txBody>
          <a:bodyPr/>
          <a:lstStyle/>
          <a:p>
            <a:r>
              <a:rPr lang="en-US" dirty="0" smtClean="0"/>
              <a:t>Self-rescue </a:t>
            </a:r>
            <a:r>
              <a:rPr lang="en-US" dirty="0"/>
              <a:t>system</a:t>
            </a:r>
          </a:p>
          <a:p>
            <a:pPr marL="0" indent="0">
              <a:buNone/>
            </a:pPr>
            <a:endParaRPr lang="en-US" dirty="0"/>
          </a:p>
        </p:txBody>
      </p:sp>
      <p:pic>
        <p:nvPicPr>
          <p:cNvPr id="6" name="Picture 5"/>
          <p:cNvPicPr>
            <a:picLocks noChangeAspect="1"/>
          </p:cNvPicPr>
          <p:nvPr/>
        </p:nvPicPr>
        <p:blipFill>
          <a:blip r:embed="rId3"/>
          <a:stretch>
            <a:fillRect/>
          </a:stretch>
        </p:blipFill>
        <p:spPr>
          <a:xfrm>
            <a:off x="598689" y="2986795"/>
            <a:ext cx="7946621" cy="3177167"/>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804528712"/>
              </p:ext>
            </p:extLst>
          </p:nvPr>
        </p:nvGraphicFramePr>
        <p:xfrm>
          <a:off x="1295400" y="1798320"/>
          <a:ext cx="6629400" cy="1097280"/>
        </p:xfrm>
        <a:graphic>
          <a:graphicData uri="http://schemas.openxmlformats.org/drawingml/2006/table">
            <a:tbl>
              <a:tblPr firstRow="1" bandRow="1">
                <a:tableStyleId>{5C22544A-7EE6-4342-B048-85BDC9FD1C3A}</a:tableStyleId>
              </a:tblPr>
              <a:tblGrid>
                <a:gridCol w="1371600"/>
                <a:gridCol w="1676400"/>
                <a:gridCol w="1752600"/>
                <a:gridCol w="1828800"/>
              </a:tblGrid>
              <a:tr h="330200">
                <a:tc>
                  <a:txBody>
                    <a:bodyPr/>
                    <a:lstStyle/>
                    <a:p>
                      <a:endParaRPr lang="en-US" dirty="0"/>
                    </a:p>
                  </a:txBody>
                  <a:tcPr/>
                </a:tc>
                <a:tc>
                  <a:txBody>
                    <a:bodyPr/>
                    <a:lstStyle/>
                    <a:p>
                      <a:r>
                        <a:rPr lang="en-US" dirty="0" smtClean="0"/>
                        <a:t>Power (</a:t>
                      </a:r>
                      <a:r>
                        <a:rPr lang="en-US" dirty="0" err="1" smtClean="0"/>
                        <a:t>mW</a:t>
                      </a:r>
                      <a:r>
                        <a:rPr lang="en-US" dirty="0" smtClean="0"/>
                        <a:t>)</a:t>
                      </a:r>
                      <a:endParaRPr lang="en-US" dirty="0"/>
                    </a:p>
                  </a:txBody>
                  <a:tcPr/>
                </a:tc>
                <a:tc>
                  <a:txBody>
                    <a:bodyPr/>
                    <a:lstStyle/>
                    <a:p>
                      <a:r>
                        <a:rPr lang="en-US" dirty="0" smtClean="0"/>
                        <a:t>Energy</a:t>
                      </a:r>
                      <a:r>
                        <a:rPr lang="en-US" baseline="0" dirty="0" smtClean="0"/>
                        <a:t> (</a:t>
                      </a:r>
                      <a:r>
                        <a:rPr lang="en-US" baseline="0" dirty="0" err="1" smtClean="0"/>
                        <a:t>mJ</a:t>
                      </a:r>
                      <a:r>
                        <a:rPr lang="en-US" baseline="0" dirty="0" smtClean="0"/>
                        <a:t>)</a:t>
                      </a:r>
                      <a:endParaRPr lang="en-US" dirty="0"/>
                    </a:p>
                  </a:txBody>
                  <a:tcPr/>
                </a:tc>
                <a:tc>
                  <a:txBody>
                    <a:bodyPr/>
                    <a:lstStyle/>
                    <a:p>
                      <a:r>
                        <a:rPr lang="en-US" dirty="0" smtClean="0"/>
                        <a:t>Time period (s)</a:t>
                      </a:r>
                      <a:endParaRPr lang="en-US" dirty="0"/>
                    </a:p>
                  </a:txBody>
                  <a:tcPr/>
                </a:tc>
              </a:tr>
              <a:tr h="330200">
                <a:tc>
                  <a:txBody>
                    <a:bodyPr/>
                    <a:lstStyle/>
                    <a:p>
                      <a:r>
                        <a:rPr lang="en-US" dirty="0" smtClean="0"/>
                        <a:t>Wake-up</a:t>
                      </a:r>
                      <a:endParaRPr lang="en-US" dirty="0"/>
                    </a:p>
                  </a:txBody>
                  <a:tcPr/>
                </a:tc>
                <a:tc>
                  <a:txBody>
                    <a:bodyPr/>
                    <a:lstStyle/>
                    <a:p>
                      <a:r>
                        <a:rPr lang="en-US" dirty="0" smtClean="0"/>
                        <a:t>202.30</a:t>
                      </a:r>
                      <a:endParaRPr lang="en-US" dirty="0"/>
                    </a:p>
                  </a:txBody>
                  <a:tcPr/>
                </a:tc>
                <a:tc>
                  <a:txBody>
                    <a:bodyPr/>
                    <a:lstStyle/>
                    <a:p>
                      <a:r>
                        <a:rPr lang="en-US" dirty="0" smtClean="0"/>
                        <a:t>1011.5</a:t>
                      </a:r>
                      <a:endParaRPr lang="en-US" dirty="0"/>
                    </a:p>
                  </a:txBody>
                  <a:tcPr/>
                </a:tc>
                <a:tc>
                  <a:txBody>
                    <a:bodyPr/>
                    <a:lstStyle/>
                    <a:p>
                      <a:r>
                        <a:rPr lang="en-US" dirty="0" smtClean="0"/>
                        <a:t>5</a:t>
                      </a:r>
                      <a:endParaRPr lang="en-US" dirty="0"/>
                    </a:p>
                  </a:txBody>
                  <a:tcPr/>
                </a:tc>
              </a:tr>
              <a:tr h="330200">
                <a:tc>
                  <a:txBody>
                    <a:bodyPr/>
                    <a:lstStyle/>
                    <a:p>
                      <a:r>
                        <a:rPr lang="en-US" dirty="0" smtClean="0"/>
                        <a:t>Sleep</a:t>
                      </a:r>
                      <a:endParaRPr lang="en-US" dirty="0"/>
                    </a:p>
                  </a:txBody>
                  <a:tcPr/>
                </a:tc>
                <a:tc>
                  <a:txBody>
                    <a:bodyPr/>
                    <a:lstStyle/>
                    <a:p>
                      <a:r>
                        <a:rPr lang="en-US" dirty="0" smtClean="0"/>
                        <a:t>12.98</a:t>
                      </a:r>
                      <a:endParaRPr lang="en-US" dirty="0"/>
                    </a:p>
                  </a:txBody>
                  <a:tcPr/>
                </a:tc>
                <a:tc>
                  <a:txBody>
                    <a:bodyPr/>
                    <a:lstStyle/>
                    <a:p>
                      <a:r>
                        <a:rPr lang="en-US" dirty="0" smtClean="0"/>
                        <a:t>64.9</a:t>
                      </a:r>
                      <a:endParaRPr lang="en-US" dirty="0"/>
                    </a:p>
                  </a:txBody>
                  <a:tcPr/>
                </a:tc>
                <a:tc>
                  <a:txBody>
                    <a:bodyPr/>
                    <a:lstStyle/>
                    <a:p>
                      <a:r>
                        <a:rPr lang="en-US" dirty="0" smtClean="0"/>
                        <a:t>5</a:t>
                      </a:r>
                      <a:endParaRPr lang="en-US" dirty="0"/>
                    </a:p>
                  </a:txBody>
                  <a:tcPr/>
                </a:tc>
              </a:tr>
            </a:tbl>
          </a:graphicData>
        </a:graphic>
      </p:graphicFrame>
    </p:spTree>
    <p:custDataLst>
      <p:tags r:id="rId1"/>
    </p:custDataLst>
    <p:extLst>
      <p:ext uri="{BB962C8B-B14F-4D97-AF65-F5344CB8AC3E}">
        <p14:creationId xmlns:p14="http://schemas.microsoft.com/office/powerpoint/2010/main" val="1722394686"/>
      </p:ext>
    </p:extLst>
  </p:cSld>
  <p:clrMapOvr>
    <a:masterClrMapping/>
  </p:clrMapOvr>
  <mc:AlternateContent xmlns:mc="http://schemas.openxmlformats.org/markup-compatibility/2006" xmlns:p14="http://schemas.microsoft.com/office/powerpoint/2010/main">
    <mc:Choice Requires="p14">
      <p:transition spd="slow" p14:dur="2000" advTm="102379"/>
    </mc:Choice>
    <mc:Fallback xmlns="">
      <p:transition spd="slow" advTm="1023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Disasters</a:t>
            </a:r>
            <a:endParaRPr lang="en-US" dirty="0"/>
          </a:p>
        </p:txBody>
      </p:sp>
      <p:sp>
        <p:nvSpPr>
          <p:cNvPr id="50" name="TextBox 49"/>
          <p:cNvSpPr txBox="1"/>
          <p:nvPr/>
        </p:nvSpPr>
        <p:spPr>
          <a:xfrm>
            <a:off x="3015469" y="5715000"/>
            <a:ext cx="369861" cy="381000"/>
          </a:xfrm>
          <a:prstGeom prst="rect">
            <a:avLst/>
          </a:prstGeom>
          <a:noFill/>
        </p:spPr>
        <p:txBody>
          <a:bodyPr wrap="square" rtlCol="0">
            <a:spAutoFit/>
          </a:bodyPr>
          <a:lstStyle/>
          <a:p>
            <a:r>
              <a:rPr lang="en-US" dirty="0"/>
              <a:t>B</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686" y="3689784"/>
            <a:ext cx="3766858" cy="25131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152525"/>
            <a:ext cx="3769773" cy="250507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9537" y="1143000"/>
            <a:ext cx="3790729" cy="2526165"/>
          </a:xfrm>
          <a:prstGeom prst="rect">
            <a:avLst/>
          </a:prstGeom>
        </p:spPr>
      </p:pic>
    </p:spTree>
    <p:extLst>
      <p:ext uri="{BB962C8B-B14F-4D97-AF65-F5344CB8AC3E}">
        <p14:creationId xmlns:p14="http://schemas.microsoft.com/office/powerpoint/2010/main" val="3683418381"/>
      </p:ext>
    </p:extLst>
  </p:cSld>
  <p:clrMapOvr>
    <a:masterClrMapping/>
  </p:clrMapOvr>
  <mc:AlternateContent xmlns:mc="http://schemas.openxmlformats.org/markup-compatibility/2006" xmlns:p14="http://schemas.microsoft.com/office/powerpoint/2010/main">
    <mc:Choice Requires="p14">
      <p:transition spd="med" p14:dur="700" advTm="19830">
        <p:fade/>
      </p:transition>
    </mc:Choice>
    <mc:Fallback xmlns="">
      <p:transition spd="med" advTm="1983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TeamPhone</a:t>
            </a:r>
          </a:p>
          <a:p>
            <a:pPr lvl="1"/>
            <a:r>
              <a:rPr lang="en-US" smtClean="0"/>
              <a:t>Employing cellular</a:t>
            </a:r>
            <a:r>
              <a:rPr lang="en-US" dirty="0" smtClean="0"/>
              <a:t>, ad hoc, and opportunistic networking</a:t>
            </a:r>
          </a:p>
          <a:p>
            <a:pPr lvl="1"/>
            <a:r>
              <a:rPr lang="en-US" dirty="0" smtClean="0"/>
              <a:t>Energy-efficient </a:t>
            </a:r>
            <a:r>
              <a:rPr lang="en-US" dirty="0"/>
              <a:t>grouping and wake-up </a:t>
            </a:r>
            <a:r>
              <a:rPr lang="en-US" dirty="0" smtClean="0"/>
              <a:t>scheduling</a:t>
            </a:r>
          </a:p>
          <a:p>
            <a:pPr lvl="1"/>
            <a:r>
              <a:rPr lang="en-US" dirty="0" smtClean="0"/>
              <a:t>Design, implement and evaluate on off-the-shelf smartphones</a:t>
            </a:r>
          </a:p>
          <a:p>
            <a:pPr marL="0" indent="0">
              <a:buNone/>
            </a:pPr>
            <a:endParaRPr lang="en-US" dirty="0" smtClean="0"/>
          </a:p>
        </p:txBody>
      </p:sp>
    </p:spTree>
    <p:extLst>
      <p:ext uri="{BB962C8B-B14F-4D97-AF65-F5344CB8AC3E}">
        <p14:creationId xmlns:p14="http://schemas.microsoft.com/office/powerpoint/2010/main" val="409065871"/>
      </p:ext>
    </p:extLst>
  </p:cSld>
  <p:clrMapOvr>
    <a:masterClrMapping/>
  </p:clrMapOvr>
  <mc:AlternateContent xmlns:mc="http://schemas.openxmlformats.org/markup-compatibility/2006" xmlns:p14="http://schemas.microsoft.com/office/powerpoint/2010/main">
    <mc:Choice Requires="p14">
      <p:transition spd="slow" p14:dur="2000" advTm="108927"/>
    </mc:Choice>
    <mc:Fallback xmlns="">
      <p:transition spd="slow" advTm="10892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3" name="Rectangle 5"/>
          <p:cNvSpPr>
            <a:spLocks noGrp="1" noChangeArrowheads="1"/>
          </p:cNvSpPr>
          <p:nvPr>
            <p:ph type="ctrTitle"/>
          </p:nvPr>
        </p:nvSpPr>
        <p:spPr>
          <a:xfrm>
            <a:off x="3733800" y="2590800"/>
            <a:ext cx="3352800" cy="2057400"/>
          </a:xfrm>
        </p:spPr>
        <p:txBody>
          <a:bodyPr/>
          <a:lstStyle/>
          <a:p>
            <a:pPr algn="ctr"/>
            <a:r>
              <a:rPr lang="en-US" altLang="zh-CN" sz="4000" dirty="0">
                <a:latin typeface="Arial Rounded MT Bold" pitchFamily="1" charset="0"/>
                <a:ea typeface="宋体" pitchFamily="1" charset="-122"/>
              </a:rPr>
              <a:t>Thank </a:t>
            </a:r>
            <a:r>
              <a:rPr lang="en-US" altLang="zh-CN" sz="4000" dirty="0" smtClean="0">
                <a:latin typeface="Arial Rounded MT Bold" pitchFamily="1" charset="0"/>
                <a:ea typeface="宋体" pitchFamily="1" charset="-122"/>
              </a:rPr>
              <a:t>You</a:t>
            </a:r>
            <a:br>
              <a:rPr lang="en-US" altLang="zh-CN" sz="4000" dirty="0" smtClean="0">
                <a:latin typeface="Arial Rounded MT Bold" pitchFamily="1" charset="0"/>
                <a:ea typeface="宋体" pitchFamily="1" charset="-122"/>
              </a:rPr>
            </a:br>
            <a:r>
              <a:rPr lang="en-US" altLang="zh-CN" sz="4000" dirty="0" smtClean="0">
                <a:latin typeface="Arial Rounded MT Bold" pitchFamily="1" charset="0"/>
                <a:ea typeface="宋体" pitchFamily="1" charset="-122"/>
              </a:rPr>
              <a:t/>
            </a:r>
            <a:br>
              <a:rPr lang="en-US" altLang="zh-CN" sz="4000" dirty="0" smtClean="0">
                <a:latin typeface="Arial Rounded MT Bold" pitchFamily="1" charset="0"/>
                <a:ea typeface="宋体" pitchFamily="1" charset="-122"/>
              </a:rPr>
            </a:br>
            <a:endParaRPr lang="en-US" altLang="zh-CN" sz="4000" dirty="0">
              <a:ea typeface="宋体" pitchFamily="1" charset="-122"/>
            </a:endParaRPr>
          </a:p>
        </p:txBody>
      </p:sp>
      <p:sp>
        <p:nvSpPr>
          <p:cNvPr id="3" name="Rectangle 5"/>
          <p:cNvSpPr txBox="1">
            <a:spLocks noChangeArrowheads="1"/>
          </p:cNvSpPr>
          <p:nvPr/>
        </p:nvSpPr>
        <p:spPr bwMode="auto">
          <a:xfrm>
            <a:off x="3810000" y="3733800"/>
            <a:ext cx="3352800" cy="6858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chemeClr val="bg2"/>
                </a:solidFill>
                <a:latin typeface="+mj-lt"/>
                <a:ea typeface="+mj-ea"/>
                <a:cs typeface="+mj-cs"/>
              </a:defRPr>
            </a:lvl1pPr>
            <a:lvl2pPr algn="l" rtl="0" eaLnBrk="1" fontAlgn="base" hangingPunct="1">
              <a:lnSpc>
                <a:spcPct val="90000"/>
              </a:lnSpc>
              <a:spcBef>
                <a:spcPct val="0"/>
              </a:spcBef>
              <a:spcAft>
                <a:spcPct val="0"/>
              </a:spcAft>
              <a:defRPr sz="2800" b="1">
                <a:solidFill>
                  <a:schemeClr val="bg1"/>
                </a:solidFill>
                <a:latin typeface="Arial" pitchFamily="34" charset="0"/>
              </a:defRPr>
            </a:lvl2pPr>
            <a:lvl3pPr algn="l" rtl="0" eaLnBrk="1" fontAlgn="base" hangingPunct="1">
              <a:lnSpc>
                <a:spcPct val="90000"/>
              </a:lnSpc>
              <a:spcBef>
                <a:spcPct val="0"/>
              </a:spcBef>
              <a:spcAft>
                <a:spcPct val="0"/>
              </a:spcAft>
              <a:defRPr sz="2800" b="1">
                <a:solidFill>
                  <a:schemeClr val="bg1"/>
                </a:solidFill>
                <a:latin typeface="Arial" pitchFamily="34" charset="0"/>
              </a:defRPr>
            </a:lvl3pPr>
            <a:lvl4pPr algn="l" rtl="0" eaLnBrk="1" fontAlgn="base" hangingPunct="1">
              <a:lnSpc>
                <a:spcPct val="90000"/>
              </a:lnSpc>
              <a:spcBef>
                <a:spcPct val="0"/>
              </a:spcBef>
              <a:spcAft>
                <a:spcPct val="0"/>
              </a:spcAft>
              <a:defRPr sz="2800" b="1">
                <a:solidFill>
                  <a:schemeClr val="bg1"/>
                </a:solidFill>
                <a:latin typeface="Arial" pitchFamily="34" charset="0"/>
              </a:defRPr>
            </a:lvl4pPr>
            <a:lvl5pPr algn="l" rtl="0" eaLnBrk="1" fontAlgn="base" hangingPunct="1">
              <a:lnSpc>
                <a:spcPct val="90000"/>
              </a:lnSpc>
              <a:spcBef>
                <a:spcPct val="0"/>
              </a:spcBef>
              <a:spcAft>
                <a:spcPct val="0"/>
              </a:spcAft>
              <a:defRPr sz="2800" b="1">
                <a:solidFill>
                  <a:schemeClr val="bg1"/>
                </a:solidFill>
                <a:latin typeface="Arial" pitchFamily="34" charset="0"/>
              </a:defRPr>
            </a:lvl5pPr>
            <a:lvl6pPr marL="457200" algn="l" rtl="0" eaLnBrk="1" fontAlgn="base" hangingPunct="1">
              <a:lnSpc>
                <a:spcPct val="90000"/>
              </a:lnSpc>
              <a:spcBef>
                <a:spcPct val="0"/>
              </a:spcBef>
              <a:spcAft>
                <a:spcPct val="0"/>
              </a:spcAft>
              <a:defRPr sz="2800" b="1">
                <a:solidFill>
                  <a:schemeClr val="bg1"/>
                </a:solidFill>
                <a:latin typeface="Arial" pitchFamily="34" charset="0"/>
              </a:defRPr>
            </a:lvl6pPr>
            <a:lvl7pPr marL="914400" algn="l" rtl="0" eaLnBrk="1" fontAlgn="base" hangingPunct="1">
              <a:lnSpc>
                <a:spcPct val="90000"/>
              </a:lnSpc>
              <a:spcBef>
                <a:spcPct val="0"/>
              </a:spcBef>
              <a:spcAft>
                <a:spcPct val="0"/>
              </a:spcAft>
              <a:defRPr sz="2800" b="1">
                <a:solidFill>
                  <a:schemeClr val="bg1"/>
                </a:solidFill>
                <a:latin typeface="Arial" pitchFamily="34" charset="0"/>
              </a:defRPr>
            </a:lvl7pPr>
            <a:lvl8pPr marL="1371600" algn="l" rtl="0" eaLnBrk="1" fontAlgn="base" hangingPunct="1">
              <a:lnSpc>
                <a:spcPct val="90000"/>
              </a:lnSpc>
              <a:spcBef>
                <a:spcPct val="0"/>
              </a:spcBef>
              <a:spcAft>
                <a:spcPct val="0"/>
              </a:spcAft>
              <a:defRPr sz="2800" b="1">
                <a:solidFill>
                  <a:schemeClr val="bg1"/>
                </a:solidFill>
                <a:latin typeface="Arial" pitchFamily="34" charset="0"/>
              </a:defRPr>
            </a:lvl8pPr>
            <a:lvl9pPr marL="1828800" algn="l" rtl="0" eaLnBrk="1" fontAlgn="base" hangingPunct="1">
              <a:lnSpc>
                <a:spcPct val="90000"/>
              </a:lnSpc>
              <a:spcBef>
                <a:spcPct val="0"/>
              </a:spcBef>
              <a:spcAft>
                <a:spcPct val="0"/>
              </a:spcAft>
              <a:defRPr sz="2800" b="1">
                <a:solidFill>
                  <a:schemeClr val="bg1"/>
                </a:solidFill>
                <a:latin typeface="Arial" pitchFamily="34" charset="0"/>
              </a:defRPr>
            </a:lvl9pPr>
          </a:lstStyle>
          <a:p>
            <a:pPr algn="ctr"/>
            <a:r>
              <a:rPr lang="en-US" altLang="zh-CN" sz="4000" kern="0" dirty="0" smtClean="0">
                <a:latin typeface="Arial Rounded MT Bold" pitchFamily="1" charset="0"/>
                <a:ea typeface="宋体" pitchFamily="1" charset="-122"/>
              </a:rPr>
              <a:t>Questions?</a:t>
            </a:r>
            <a:endParaRPr lang="en-US" altLang="zh-CN" sz="4000" kern="0" dirty="0">
              <a:ea typeface="宋体" pitchFamily="1" charset="-122"/>
            </a:endParaRPr>
          </a:p>
        </p:txBody>
      </p:sp>
    </p:spTree>
    <p:extLst>
      <p:ext uri="{BB962C8B-B14F-4D97-AF65-F5344CB8AC3E}">
        <p14:creationId xmlns:p14="http://schemas.microsoft.com/office/powerpoint/2010/main" val="3510995370"/>
      </p:ext>
    </p:extLst>
  </p:cSld>
  <p:clrMapOvr>
    <a:masterClrMapping/>
  </p:clrMapOvr>
  <p:transition advTm="544"/>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Power failures and fallen cellular towers</a:t>
            </a:r>
          </a:p>
          <a:p>
            <a:pPr lvl="1"/>
            <a:r>
              <a:rPr lang="en-US" dirty="0"/>
              <a:t>L</a:t>
            </a:r>
            <a:r>
              <a:rPr lang="en-US" dirty="0" smtClean="0"/>
              <a:t>eave </a:t>
            </a:r>
            <a:r>
              <a:rPr lang="en-US" dirty="0"/>
              <a:t>the affected </a:t>
            </a:r>
            <a:r>
              <a:rPr lang="en-US" dirty="0" smtClean="0"/>
              <a:t>area cut </a:t>
            </a:r>
            <a:r>
              <a:rPr lang="en-US" dirty="0"/>
              <a:t>off from the outside and hinder rescue </a:t>
            </a:r>
            <a:r>
              <a:rPr lang="en-US" dirty="0" smtClean="0"/>
              <a:t>operations</a:t>
            </a:r>
          </a:p>
          <a:p>
            <a:r>
              <a:rPr lang="en-US" dirty="0" smtClean="0"/>
              <a:t>Helpful </a:t>
            </a:r>
            <a:r>
              <a:rPr lang="en-US" dirty="0"/>
              <a:t>services in disaster recovery are those </a:t>
            </a:r>
            <a:r>
              <a:rPr lang="en-US" dirty="0" smtClean="0"/>
              <a:t>that are </a:t>
            </a:r>
            <a:r>
              <a:rPr lang="en-US" dirty="0"/>
              <a:t>used daily by </a:t>
            </a:r>
            <a:r>
              <a:rPr lang="en-US" dirty="0" smtClean="0"/>
              <a:t>everyone</a:t>
            </a:r>
            <a:r>
              <a:rPr lang="en-US" sz="2400" dirty="0" smtClean="0"/>
              <a:t>*</a:t>
            </a:r>
          </a:p>
          <a:p>
            <a:pPr lvl="1"/>
            <a:r>
              <a:rPr lang="en-US" dirty="0" smtClean="0"/>
              <a:t>Learned from the </a:t>
            </a:r>
            <a:r>
              <a:rPr lang="en-US" dirty="0"/>
              <a:t>2011 Great East Japan earthquake</a:t>
            </a:r>
            <a:endParaRPr lang="en-US" dirty="0" smtClean="0"/>
          </a:p>
          <a:p>
            <a:r>
              <a:rPr lang="en-US" dirty="0" smtClean="0">
                <a:solidFill>
                  <a:schemeClr val="accent1"/>
                </a:solidFill>
              </a:rPr>
              <a:t>What can be used to help rescue operations?</a:t>
            </a:r>
            <a:endParaRPr lang="en-US" dirty="0">
              <a:solidFill>
                <a:schemeClr val="accent1"/>
              </a:solidFill>
            </a:endParaRPr>
          </a:p>
        </p:txBody>
      </p:sp>
      <p:sp>
        <p:nvSpPr>
          <p:cNvPr id="4" name="TextBox 3"/>
          <p:cNvSpPr txBox="1"/>
          <p:nvPr/>
        </p:nvSpPr>
        <p:spPr>
          <a:xfrm>
            <a:off x="762000" y="5090888"/>
            <a:ext cx="3124200" cy="646331"/>
          </a:xfrm>
          <a:prstGeom prst="rect">
            <a:avLst/>
          </a:prstGeom>
          <a:noFill/>
        </p:spPr>
        <p:txBody>
          <a:bodyPr wrap="square" rtlCol="0">
            <a:spAutoFit/>
          </a:bodyPr>
          <a:lstStyle/>
          <a:p>
            <a:r>
              <a:rPr lang="en-US" sz="3600" b="1" dirty="0" smtClean="0">
                <a:solidFill>
                  <a:schemeClr val="accent1"/>
                </a:solidFill>
              </a:rPr>
              <a:t>Smartphones</a:t>
            </a:r>
            <a:endParaRPr lang="en-US" sz="3600" b="1" dirty="0">
              <a:solidFill>
                <a:schemeClr val="accent1"/>
              </a:solidFill>
            </a:endParaRPr>
          </a:p>
        </p:txBody>
      </p:sp>
      <p:sp>
        <p:nvSpPr>
          <p:cNvPr id="5" name="TextBox 4"/>
          <p:cNvSpPr txBox="1"/>
          <p:nvPr/>
        </p:nvSpPr>
        <p:spPr>
          <a:xfrm>
            <a:off x="427822" y="6096000"/>
            <a:ext cx="8182778" cy="400110"/>
          </a:xfrm>
          <a:prstGeom prst="rect">
            <a:avLst/>
          </a:prstGeom>
          <a:noFill/>
        </p:spPr>
        <p:txBody>
          <a:bodyPr wrap="square" rtlCol="0">
            <a:spAutoFit/>
          </a:bodyPr>
          <a:lstStyle/>
          <a:p>
            <a:r>
              <a:rPr lang="en-US" sz="1000" dirty="0" smtClean="0"/>
              <a:t>* A</a:t>
            </a:r>
            <a:r>
              <a:rPr lang="en-US" sz="1000" dirty="0"/>
              <a:t>. </a:t>
            </a:r>
            <a:r>
              <a:rPr lang="en-US" sz="1000" dirty="0" err="1"/>
              <a:t>Fujihara</a:t>
            </a:r>
            <a:r>
              <a:rPr lang="en-US" sz="1000" dirty="0"/>
              <a:t> and H. Miwa. Disaster evacuation guidance using </a:t>
            </a:r>
            <a:r>
              <a:rPr lang="en-US" sz="1000" dirty="0" smtClean="0"/>
              <a:t>opportunistic communication</a:t>
            </a:r>
            <a:r>
              <a:rPr lang="en-US" sz="1000" dirty="0"/>
              <a:t>: The potential for opportunity-based service. </a:t>
            </a:r>
            <a:r>
              <a:rPr lang="en-US" sz="1000" dirty="0" smtClean="0"/>
              <a:t>In Big </a:t>
            </a:r>
            <a:r>
              <a:rPr lang="en-US" sz="1000" dirty="0"/>
              <a:t>Data and Internet of Things: A Roadmap for Smart </a:t>
            </a:r>
            <a:r>
              <a:rPr lang="en-US" sz="1000" dirty="0" smtClean="0"/>
              <a:t>Environments, pages </a:t>
            </a:r>
            <a:r>
              <a:rPr lang="en-US" sz="1000" dirty="0"/>
              <a:t>425–446. 2014.</a:t>
            </a:r>
          </a:p>
        </p:txBody>
      </p:sp>
      <p:sp>
        <p:nvSpPr>
          <p:cNvPr id="6" name="TextBox 5"/>
          <p:cNvSpPr txBox="1"/>
          <p:nvPr/>
        </p:nvSpPr>
        <p:spPr>
          <a:xfrm>
            <a:off x="4419600" y="5088305"/>
            <a:ext cx="3352800" cy="646331"/>
          </a:xfrm>
          <a:prstGeom prst="rect">
            <a:avLst/>
          </a:prstGeom>
          <a:noFill/>
        </p:spPr>
        <p:txBody>
          <a:bodyPr wrap="square" rtlCol="0">
            <a:spAutoFit/>
          </a:bodyPr>
          <a:lstStyle/>
          <a:p>
            <a:r>
              <a:rPr lang="en-US" sz="3600" b="1" dirty="0" smtClean="0">
                <a:solidFill>
                  <a:schemeClr val="accent1"/>
                </a:solidFill>
              </a:rPr>
              <a:t>“</a:t>
            </a:r>
            <a:r>
              <a:rPr lang="en-US" sz="3600" b="1" dirty="0" err="1" smtClean="0">
                <a:solidFill>
                  <a:schemeClr val="accent1"/>
                </a:solidFill>
              </a:rPr>
              <a:t>TeamPhone</a:t>
            </a:r>
            <a:r>
              <a:rPr lang="en-US" sz="3600" b="1" dirty="0" smtClean="0">
                <a:solidFill>
                  <a:schemeClr val="accent1"/>
                </a:solidFill>
              </a:rPr>
              <a:t>”</a:t>
            </a:r>
            <a:endParaRPr lang="en-US" sz="3600" b="1" dirty="0">
              <a:solidFill>
                <a:schemeClr val="accent1"/>
              </a:solidFill>
            </a:endParaRPr>
          </a:p>
        </p:txBody>
      </p:sp>
    </p:spTree>
    <p:custDataLst>
      <p:tags r:id="rId1"/>
    </p:custDataLst>
    <p:extLst>
      <p:ext uri="{BB962C8B-B14F-4D97-AF65-F5344CB8AC3E}">
        <p14:creationId xmlns:p14="http://schemas.microsoft.com/office/powerpoint/2010/main" val="3244571289"/>
      </p:ext>
    </p:extLst>
  </p:cSld>
  <p:clrMapOvr>
    <a:masterClrMapping/>
  </p:clrMapOvr>
  <mc:AlternateContent xmlns:mc="http://schemas.openxmlformats.org/markup-compatibility/2006" xmlns:p14="http://schemas.microsoft.com/office/powerpoint/2010/main">
    <mc:Choice Requires="p14">
      <p:transition spd="slow" p14:dur="2000" advTm="86092"/>
    </mc:Choice>
    <mc:Fallback xmlns="">
      <p:transition spd="slow" advTm="860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Limited communications provided by vehicle carried cellular towers</a:t>
            </a:r>
          </a:p>
          <a:p>
            <a:r>
              <a:rPr lang="en-US" dirty="0" smtClean="0"/>
              <a:t>Frequently changed topology of the network formed by smartphones</a:t>
            </a:r>
          </a:p>
          <a:p>
            <a:r>
              <a:rPr lang="en-US" dirty="0" smtClean="0"/>
              <a:t>Energy-efficiently establish communications between trapped survivors and rescue workers</a:t>
            </a:r>
            <a:endParaRPr lang="en-US" dirty="0"/>
          </a:p>
        </p:txBody>
      </p:sp>
    </p:spTree>
    <p:custDataLst>
      <p:tags r:id="rId1"/>
    </p:custDataLst>
    <p:extLst>
      <p:ext uri="{BB962C8B-B14F-4D97-AF65-F5344CB8AC3E}">
        <p14:creationId xmlns:p14="http://schemas.microsoft.com/office/powerpoint/2010/main" val="1547087603"/>
      </p:ext>
    </p:extLst>
  </p:cSld>
  <p:clrMapOvr>
    <a:masterClrMapping/>
  </p:clrMapOvr>
  <mc:AlternateContent xmlns:mc="http://schemas.openxmlformats.org/markup-compatibility/2006" xmlns:p14="http://schemas.microsoft.com/office/powerpoint/2010/main">
    <mc:Choice Requires="p14">
      <p:transition spd="slow" p14:dur="2000" advTm="248589"/>
    </mc:Choice>
    <mc:Fallback xmlns="">
      <p:transition spd="slow" advTm="2485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Outline</a:t>
            </a:r>
            <a:endParaRPr lang="en-US" dirty="0"/>
          </a:p>
        </p:txBody>
      </p:sp>
      <p:sp>
        <p:nvSpPr>
          <p:cNvPr id="3" name="内容占位符 2"/>
          <p:cNvSpPr>
            <a:spLocks noGrp="1"/>
          </p:cNvSpPr>
          <p:nvPr>
            <p:ph idx="1"/>
          </p:nvPr>
        </p:nvSpPr>
        <p:spPr/>
        <p:txBody>
          <a:bodyPr/>
          <a:lstStyle/>
          <a:p>
            <a:endParaRPr lang="en-US" dirty="0" smtClean="0"/>
          </a:p>
          <a:p>
            <a:r>
              <a:rPr lang="en-US" dirty="0" smtClean="0"/>
              <a:t>Network Scenario </a:t>
            </a:r>
          </a:p>
          <a:p>
            <a:r>
              <a:rPr lang="en-US" dirty="0" smtClean="0"/>
              <a:t>TeamPhone Design</a:t>
            </a:r>
          </a:p>
          <a:p>
            <a:r>
              <a:rPr lang="en-US" dirty="0" smtClean="0"/>
              <a:t>TeamPhone Implementation</a:t>
            </a:r>
          </a:p>
          <a:p>
            <a:r>
              <a:rPr lang="en-US" dirty="0" smtClean="0"/>
              <a:t>Evaluations</a:t>
            </a:r>
          </a:p>
          <a:p>
            <a:r>
              <a:rPr lang="en-US" dirty="0" smtClean="0"/>
              <a:t>Summary</a:t>
            </a:r>
            <a:endParaRPr lang="en-US" dirty="0"/>
          </a:p>
        </p:txBody>
      </p:sp>
    </p:spTree>
    <p:custDataLst>
      <p:tags r:id="rId1"/>
    </p:custDataLst>
  </p:cSld>
  <p:clrMapOvr>
    <a:masterClrMapping/>
  </p:clrMapOvr>
  <p:transition advTm="14029"/>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Scenario</a:t>
            </a:r>
            <a:endParaRPr lang="en-US" dirty="0"/>
          </a:p>
        </p:txBody>
      </p:sp>
      <p:pic>
        <p:nvPicPr>
          <p:cNvPr id="9" name="Picture 8"/>
          <p:cNvPicPr>
            <a:picLocks noChangeAspect="1"/>
          </p:cNvPicPr>
          <p:nvPr/>
        </p:nvPicPr>
        <p:blipFill>
          <a:blip r:embed="rId2"/>
          <a:stretch>
            <a:fillRect/>
          </a:stretch>
        </p:blipFill>
        <p:spPr>
          <a:xfrm>
            <a:off x="37012" y="1447800"/>
            <a:ext cx="9116330" cy="4419600"/>
          </a:xfrm>
          <a:prstGeom prst="rect">
            <a:avLst/>
          </a:prstGeom>
        </p:spPr>
      </p:pic>
    </p:spTree>
    <p:extLst>
      <p:ext uri="{BB962C8B-B14F-4D97-AF65-F5344CB8AC3E}">
        <p14:creationId xmlns:p14="http://schemas.microsoft.com/office/powerpoint/2010/main" val="3047794066"/>
      </p:ext>
    </p:extLst>
  </p:cSld>
  <p:clrMapOvr>
    <a:masterClrMapping/>
  </p:clrMapOvr>
  <mc:AlternateContent xmlns:mc="http://schemas.openxmlformats.org/markup-compatibility/2006" xmlns:p14="http://schemas.microsoft.com/office/powerpoint/2010/main">
    <mc:Choice Requires="p14">
      <p:transition spd="slow" p14:dur="2000" advTm="170269"/>
    </mc:Choice>
    <mc:Fallback xmlns="">
      <p:transition spd="slow" advTm="17026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TeamPhone Design</a:t>
            </a:r>
            <a:endParaRPr lang="en-US" dirty="0"/>
          </a:p>
        </p:txBody>
      </p:sp>
      <p:sp>
        <p:nvSpPr>
          <p:cNvPr id="3" name="Content Placeholder 2"/>
          <p:cNvSpPr>
            <a:spLocks noGrp="1"/>
          </p:cNvSpPr>
          <p:nvPr>
            <p:ph idx="1"/>
          </p:nvPr>
        </p:nvSpPr>
        <p:spPr/>
        <p:txBody>
          <a:bodyPr/>
          <a:lstStyle/>
          <a:p>
            <a:r>
              <a:rPr lang="en-US" dirty="0" smtClean="0"/>
              <a:t>Overview</a:t>
            </a:r>
          </a:p>
          <a:p>
            <a:pPr lvl="1"/>
            <a:r>
              <a:rPr lang="en-US" dirty="0" smtClean="0"/>
              <a:t>Messaging system</a:t>
            </a:r>
          </a:p>
          <a:p>
            <a:pPr lvl="1"/>
            <a:r>
              <a:rPr lang="en-US" dirty="0" smtClean="0"/>
              <a:t>Self-rescue system</a:t>
            </a:r>
          </a:p>
          <a:p>
            <a:pPr lvl="1"/>
            <a:endParaRPr lang="en-US" dirty="0"/>
          </a:p>
        </p:txBody>
      </p:sp>
      <p:pic>
        <p:nvPicPr>
          <p:cNvPr id="8" name="Picture 7"/>
          <p:cNvPicPr>
            <a:picLocks noChangeAspect="1"/>
          </p:cNvPicPr>
          <p:nvPr/>
        </p:nvPicPr>
        <p:blipFill>
          <a:blip r:embed="rId3"/>
          <a:stretch>
            <a:fillRect/>
          </a:stretch>
        </p:blipFill>
        <p:spPr>
          <a:xfrm>
            <a:off x="2249" y="2819400"/>
            <a:ext cx="9139502" cy="3505200"/>
          </a:xfrm>
          <a:prstGeom prst="rect">
            <a:avLst/>
          </a:prstGeom>
        </p:spPr>
      </p:pic>
    </p:spTree>
    <p:custDataLst>
      <p:tags r:id="rId1"/>
    </p:custDataLst>
    <p:extLst>
      <p:ext uri="{BB962C8B-B14F-4D97-AF65-F5344CB8AC3E}">
        <p14:creationId xmlns:p14="http://schemas.microsoft.com/office/powerpoint/2010/main" val="2647587794"/>
      </p:ext>
    </p:extLst>
  </p:cSld>
  <p:clrMapOvr>
    <a:masterClrMapping/>
  </p:clrMapOvr>
  <mc:AlternateContent xmlns:mc="http://schemas.openxmlformats.org/markup-compatibility/2006" xmlns:p14="http://schemas.microsoft.com/office/powerpoint/2010/main">
    <mc:Choice Requires="p14">
      <p:transition spd="slow" p14:dur="2000" advTm="81650"/>
    </mc:Choice>
    <mc:Fallback xmlns="">
      <p:transition spd="slow" advTm="816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System</a:t>
            </a:r>
            <a:endParaRPr lang="en-US" dirty="0"/>
          </a:p>
        </p:txBody>
      </p:sp>
      <p:sp>
        <p:nvSpPr>
          <p:cNvPr id="3" name="Content Placeholder 2"/>
          <p:cNvSpPr>
            <a:spLocks noGrp="1"/>
          </p:cNvSpPr>
          <p:nvPr>
            <p:ph idx="1"/>
          </p:nvPr>
        </p:nvSpPr>
        <p:spPr/>
        <p:txBody>
          <a:bodyPr/>
          <a:lstStyle/>
          <a:p>
            <a:r>
              <a:rPr lang="en-US" dirty="0" smtClean="0"/>
              <a:t>How messages are handled by messaging system</a:t>
            </a:r>
          </a:p>
          <a:p>
            <a:pPr lvl="1"/>
            <a:r>
              <a:rPr lang="en-US" dirty="0" smtClean="0"/>
              <a:t>Cellular connections </a:t>
            </a:r>
          </a:p>
          <a:p>
            <a:pPr lvl="2"/>
            <a:r>
              <a:rPr lang="en-US" dirty="0"/>
              <a:t>W</a:t>
            </a:r>
            <a:r>
              <a:rPr lang="en-US" dirty="0" smtClean="0"/>
              <a:t>ithin areas covered by mobile cellular tower</a:t>
            </a:r>
          </a:p>
          <a:p>
            <a:pPr lvl="1"/>
            <a:r>
              <a:rPr lang="en-US" dirty="0" smtClean="0"/>
              <a:t>Ad hoc communications</a:t>
            </a:r>
          </a:p>
          <a:p>
            <a:pPr lvl="2"/>
            <a:r>
              <a:rPr lang="en-US" dirty="0" smtClean="0"/>
              <a:t>Ad hoc network formed by rescue workers and survivors</a:t>
            </a:r>
          </a:p>
          <a:p>
            <a:pPr lvl="2"/>
            <a:r>
              <a:rPr lang="en-US" dirty="0" smtClean="0"/>
              <a:t>Smartphones have cellular connection act as gateways</a:t>
            </a:r>
          </a:p>
          <a:p>
            <a:pPr lvl="1"/>
            <a:r>
              <a:rPr lang="en-US" dirty="0" smtClean="0"/>
              <a:t>Opportunistic contacts</a:t>
            </a:r>
          </a:p>
          <a:p>
            <a:pPr lvl="2"/>
            <a:r>
              <a:rPr lang="en-US" dirty="0" smtClean="0"/>
              <a:t>When destinations cannot be reached by above two.</a:t>
            </a:r>
          </a:p>
          <a:p>
            <a:pPr lvl="2"/>
            <a:r>
              <a:rPr lang="en-US" dirty="0" smtClean="0"/>
              <a:t>Static routing</a:t>
            </a:r>
          </a:p>
          <a:p>
            <a:pPr lvl="2"/>
            <a:r>
              <a:rPr lang="en-US" dirty="0" smtClean="0"/>
              <a:t>Flood routing</a:t>
            </a:r>
          </a:p>
          <a:p>
            <a:pPr lvl="2"/>
            <a:endParaRPr lang="en-US" dirty="0"/>
          </a:p>
        </p:txBody>
      </p:sp>
    </p:spTree>
    <p:custDataLst>
      <p:tags r:id="rId1"/>
    </p:custDataLst>
    <p:extLst>
      <p:ext uri="{BB962C8B-B14F-4D97-AF65-F5344CB8AC3E}">
        <p14:creationId xmlns:p14="http://schemas.microsoft.com/office/powerpoint/2010/main" val="854360337"/>
      </p:ext>
    </p:extLst>
  </p:cSld>
  <p:clrMapOvr>
    <a:masterClrMapping/>
  </p:clrMapOvr>
  <mc:AlternateContent xmlns:mc="http://schemas.openxmlformats.org/markup-compatibility/2006" xmlns:p14="http://schemas.microsoft.com/office/powerpoint/2010/main">
    <mc:Choice Requires="p14">
      <p:transition spd="slow" p14:dur="2000" advTm="267431"/>
    </mc:Choice>
    <mc:Fallback xmlns="">
      <p:transition spd="slow" advTm="2674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Self-rescue System</a:t>
            </a:r>
            <a:endParaRPr lang="en-US" dirty="0"/>
          </a:p>
        </p:txBody>
      </p:sp>
      <p:sp>
        <p:nvSpPr>
          <p:cNvPr id="3" name="Content Placeholder 2"/>
          <p:cNvSpPr>
            <a:spLocks noGrp="1"/>
          </p:cNvSpPr>
          <p:nvPr>
            <p:ph idx="1"/>
          </p:nvPr>
        </p:nvSpPr>
        <p:spPr/>
        <p:txBody>
          <a:bodyPr/>
          <a:lstStyle/>
          <a:p>
            <a:r>
              <a:rPr lang="en-US" dirty="0" smtClean="0"/>
              <a:t>Discover rescue crews and sending out emergency message</a:t>
            </a:r>
          </a:p>
          <a:p>
            <a:pPr lvl="1"/>
            <a:r>
              <a:rPr lang="en-US" dirty="0" smtClean="0"/>
              <a:t>Rescue </a:t>
            </a:r>
            <a:r>
              <a:rPr lang="en-US" dirty="0"/>
              <a:t>operations may </a:t>
            </a:r>
            <a:r>
              <a:rPr lang="en-US" dirty="0" smtClean="0"/>
              <a:t>last for days</a:t>
            </a:r>
          </a:p>
          <a:p>
            <a:pPr lvl="1"/>
            <a:r>
              <a:rPr lang="en-US" dirty="0" smtClean="0"/>
              <a:t>Energy-efficient wake-up schedule</a:t>
            </a:r>
          </a:p>
          <a:p>
            <a:pPr lvl="2"/>
            <a:r>
              <a:rPr lang="en-US" dirty="0" smtClean="0"/>
              <a:t>Self-rescue group</a:t>
            </a:r>
          </a:p>
          <a:p>
            <a:pPr lvl="2"/>
            <a:r>
              <a:rPr lang="en-US" dirty="0" smtClean="0"/>
              <a:t>Cooperative wake-up</a:t>
            </a:r>
            <a:endParaRPr lang="en-US" dirty="0"/>
          </a:p>
        </p:txBody>
      </p:sp>
    </p:spTree>
    <p:custDataLst>
      <p:tags r:id="rId1"/>
    </p:custDataLst>
    <p:extLst>
      <p:ext uri="{BB962C8B-B14F-4D97-AF65-F5344CB8AC3E}">
        <p14:creationId xmlns:p14="http://schemas.microsoft.com/office/powerpoint/2010/main" val="177973693"/>
      </p:ext>
    </p:extLst>
  </p:cSld>
  <p:clrMapOvr>
    <a:masterClrMapping/>
  </p:clrMapOvr>
  <mc:AlternateContent xmlns:mc="http://schemas.openxmlformats.org/markup-compatibility/2006" xmlns:p14="http://schemas.microsoft.com/office/powerpoint/2010/main">
    <mc:Choice Requires="p14">
      <p:transition spd="slow" p14:dur="2000" advTm="78267"/>
    </mc:Choice>
    <mc:Fallback xmlns="">
      <p:transition spd="slow" advTm="78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11.7|12.3|9.5|41.6"/>
</p:tagLst>
</file>

<file path=ppt/tags/tag10.xml><?xml version="1.0" encoding="utf-8"?>
<p:tagLst xmlns:a="http://schemas.openxmlformats.org/drawingml/2006/main" xmlns:r="http://schemas.openxmlformats.org/officeDocument/2006/relationships" xmlns:p="http://schemas.openxmlformats.org/presentationml/2006/main">
  <p:tag name="TIMING" val="|0.6|13.6|1.3|4.9|15|12.9|11.6|7.6|6.1|1.3|13.2"/>
</p:tagLst>
</file>

<file path=ppt/tags/tag11.xml><?xml version="1.0" encoding="utf-8"?>
<p:tagLst xmlns:a="http://schemas.openxmlformats.org/drawingml/2006/main" xmlns:r="http://schemas.openxmlformats.org/officeDocument/2006/relationships" xmlns:p="http://schemas.openxmlformats.org/presentationml/2006/main">
  <p:tag name="TIMING" val="|1.6|14|11|30.9|15.2|6.1|0.8|9.7"/>
</p:tagLst>
</file>

<file path=ppt/tags/tag12.xml><?xml version="1.0" encoding="utf-8"?>
<p:tagLst xmlns:a="http://schemas.openxmlformats.org/drawingml/2006/main" xmlns:r="http://schemas.openxmlformats.org/officeDocument/2006/relationships" xmlns:p="http://schemas.openxmlformats.org/presentationml/2006/main">
  <p:tag name="TIMING" val="|21.2"/>
</p:tagLst>
</file>

<file path=ppt/tags/tag13.xml><?xml version="1.0" encoding="utf-8"?>
<p:tagLst xmlns:a="http://schemas.openxmlformats.org/drawingml/2006/main" xmlns:r="http://schemas.openxmlformats.org/officeDocument/2006/relationships" xmlns:p="http://schemas.openxmlformats.org/presentationml/2006/main">
  <p:tag name="TIMING" val="|31"/>
</p:tagLst>
</file>

<file path=ppt/tags/tag2.xml><?xml version="1.0" encoding="utf-8"?>
<p:tagLst xmlns:a="http://schemas.openxmlformats.org/drawingml/2006/main" xmlns:r="http://schemas.openxmlformats.org/officeDocument/2006/relationships" xmlns:p="http://schemas.openxmlformats.org/presentationml/2006/main">
  <p:tag name="TIMING" val="|8.8|61.4"/>
</p:tagLst>
</file>

<file path=ppt/tags/tag3.xml><?xml version="1.0" encoding="utf-8"?>
<p:tagLst xmlns:a="http://schemas.openxmlformats.org/drawingml/2006/main" xmlns:r="http://schemas.openxmlformats.org/officeDocument/2006/relationships" xmlns:p="http://schemas.openxmlformats.org/presentationml/2006/main">
  <p:tag name="TIMING" val="|49.7"/>
</p:tagLst>
</file>

<file path=ppt/tags/tag4.xml><?xml version="1.0" encoding="utf-8"?>
<p:tagLst xmlns:a="http://schemas.openxmlformats.org/drawingml/2006/main" xmlns:r="http://schemas.openxmlformats.org/officeDocument/2006/relationships" xmlns:p="http://schemas.openxmlformats.org/presentationml/2006/main">
  <p:tag name="TIMING" val="|13.9"/>
</p:tagLst>
</file>

<file path=ppt/tags/tag5.xml><?xml version="1.0" encoding="utf-8"?>
<p:tagLst xmlns:a="http://schemas.openxmlformats.org/drawingml/2006/main" xmlns:r="http://schemas.openxmlformats.org/officeDocument/2006/relationships" xmlns:p="http://schemas.openxmlformats.org/presentationml/2006/main">
  <p:tag name="TIMING" val="|41.4|37.6|124.4"/>
</p:tagLst>
</file>

<file path=ppt/tags/tag6.xml><?xml version="1.0" encoding="utf-8"?>
<p:tagLst xmlns:a="http://schemas.openxmlformats.org/drawingml/2006/main" xmlns:r="http://schemas.openxmlformats.org/officeDocument/2006/relationships" xmlns:p="http://schemas.openxmlformats.org/presentationml/2006/main">
  <p:tag name="TIMING" val="|7.7|0.5|17.4"/>
</p:tagLst>
</file>

<file path=ppt/tags/tag7.xml><?xml version="1.0" encoding="utf-8"?>
<p:tagLst xmlns:a="http://schemas.openxmlformats.org/drawingml/2006/main" xmlns:r="http://schemas.openxmlformats.org/officeDocument/2006/relationships" xmlns:p="http://schemas.openxmlformats.org/presentationml/2006/main">
  <p:tag name="TIMING" val="|30.4|206.1|9.9|125.5|111.5"/>
</p:tagLst>
</file>

<file path=ppt/tags/tag8.xml><?xml version="1.0" encoding="utf-8"?>
<p:tagLst xmlns:a="http://schemas.openxmlformats.org/drawingml/2006/main" xmlns:r="http://schemas.openxmlformats.org/officeDocument/2006/relationships" xmlns:p="http://schemas.openxmlformats.org/presentationml/2006/main">
  <p:tag name="TIMING" val="|11.7|106.9|23.8|167.9|9|2|31.6"/>
</p:tagLst>
</file>

<file path=ppt/tags/tag9.xml><?xml version="1.0" encoding="utf-8"?>
<p:tagLst xmlns:a="http://schemas.openxmlformats.org/drawingml/2006/main" xmlns:r="http://schemas.openxmlformats.org/officeDocument/2006/relationships" xmlns:p="http://schemas.openxmlformats.org/presentationml/2006/main">
  <p:tag name="TIMING" val="|12.7|15.8"/>
</p:tagLst>
</file>

<file path=ppt/theme/theme1.xml><?xml version="1.0" encoding="utf-8"?>
<a:theme xmlns:a="http://schemas.openxmlformats.org/drawingml/2006/main" name="JobTalk">
  <a:themeElements>
    <a:clrScheme name="">
      <a:dk1>
        <a:srgbClr val="000000"/>
      </a:dk1>
      <a:lt1>
        <a:srgbClr val="FFFFFF"/>
      </a:lt1>
      <a:dk2>
        <a:srgbClr val="000000"/>
      </a:dk2>
      <a:lt2>
        <a:srgbClr val="FFFFFF"/>
      </a:lt2>
      <a:accent1>
        <a:srgbClr val="FF9900"/>
      </a:accent1>
      <a:accent2>
        <a:srgbClr val="6699CC"/>
      </a:accent2>
      <a:accent3>
        <a:srgbClr val="FFFFFF"/>
      </a:accent3>
      <a:accent4>
        <a:srgbClr val="000000"/>
      </a:accent4>
      <a:accent5>
        <a:srgbClr val="FFCAAA"/>
      </a:accent5>
      <a:accent6>
        <a:srgbClr val="5C8AB9"/>
      </a:accent6>
      <a:hlink>
        <a:srgbClr val="336699"/>
      </a:hlink>
      <a:folHlink>
        <a:srgbClr val="E1EBF6"/>
      </a:folHlink>
    </a:clrScheme>
    <a:fontScheme name="UPA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28675"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28675"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UPAtemplate 1">
        <a:dk1>
          <a:srgbClr val="002B5D"/>
        </a:dk1>
        <a:lt1>
          <a:srgbClr val="FFFFFF"/>
        </a:lt1>
        <a:dk2>
          <a:srgbClr val="FF9B06"/>
        </a:dk2>
        <a:lt2>
          <a:srgbClr val="641014"/>
        </a:lt2>
        <a:accent1>
          <a:srgbClr val="ACCF00"/>
        </a:accent1>
        <a:accent2>
          <a:srgbClr val="C8DB57"/>
        </a:accent2>
        <a:accent3>
          <a:srgbClr val="FFFFFF"/>
        </a:accent3>
        <a:accent4>
          <a:srgbClr val="00234E"/>
        </a:accent4>
        <a:accent5>
          <a:srgbClr val="D2E4AA"/>
        </a:accent5>
        <a:accent6>
          <a:srgbClr val="B5C64E"/>
        </a:accent6>
        <a:hlink>
          <a:srgbClr val="D8DE91"/>
        </a:hlink>
        <a:folHlink>
          <a:srgbClr val="E4E8B4"/>
        </a:folHlink>
      </a:clrScheme>
      <a:clrMap bg1="lt1" tx1="dk1" bg2="lt2" tx2="dk2" accent1="accent1" accent2="accent2" accent3="accent3" accent4="accent4" accent5="accent5" accent6="accent6" hlink="hlink" folHlink="folHlink"/>
    </a:extraClrScheme>
    <a:extraClrScheme>
      <a:clrScheme name="UPAtemplate 2">
        <a:dk1>
          <a:srgbClr val="000000"/>
        </a:dk1>
        <a:lt1>
          <a:srgbClr val="FFFFFF"/>
        </a:lt1>
        <a:dk2>
          <a:srgbClr val="000000"/>
        </a:dk2>
        <a:lt2>
          <a:srgbClr val="FFFFFF"/>
        </a:lt2>
        <a:accent1>
          <a:srgbClr val="FF9900"/>
        </a:accent1>
        <a:accent2>
          <a:srgbClr val="FFCC99"/>
        </a:accent2>
        <a:accent3>
          <a:srgbClr val="FFFFFF"/>
        </a:accent3>
        <a:accent4>
          <a:srgbClr val="000000"/>
        </a:accent4>
        <a:accent5>
          <a:srgbClr val="FFCAAA"/>
        </a:accent5>
        <a:accent6>
          <a:srgbClr val="E7B98A"/>
        </a:accent6>
        <a:hlink>
          <a:srgbClr val="336699"/>
        </a:hlink>
        <a:folHlink>
          <a:srgbClr val="99CC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obTalk" id="{77FE33B7-5715-4E02-A971-341E81DA7A93}" vid="{F228519A-9B7A-4E6B-B715-536EFE33C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JobTalk</Template>
  <TotalTime>25596</TotalTime>
  <Words>815</Words>
  <Application>Microsoft Macintosh PowerPoint</Application>
  <PresentationFormat>On-screen Show (4:3)</PresentationFormat>
  <Paragraphs>139</Paragraphs>
  <Slides>21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 Rounded MT Bold</vt:lpstr>
      <vt:lpstr>Calibri</vt:lpstr>
      <vt:lpstr>Times New Roman</vt:lpstr>
      <vt:lpstr>Wingdings</vt:lpstr>
      <vt:lpstr>宋体</vt:lpstr>
      <vt:lpstr>Arial</vt:lpstr>
      <vt:lpstr>JobTalk</vt:lpstr>
      <vt:lpstr>Networking Smartphones for Disaster Recovery</vt:lpstr>
      <vt:lpstr>Disasters</vt:lpstr>
      <vt:lpstr>Motivation</vt:lpstr>
      <vt:lpstr>Challenges</vt:lpstr>
      <vt:lpstr>Outline</vt:lpstr>
      <vt:lpstr>Network Scenario</vt:lpstr>
      <vt:lpstr>TeamPhone Design</vt:lpstr>
      <vt:lpstr>Messaging System</vt:lpstr>
      <vt:lpstr>Self-rescue System</vt:lpstr>
      <vt:lpstr>Grouping and Wake-up Scheduling</vt:lpstr>
      <vt:lpstr>Wake-up Scheduling</vt:lpstr>
      <vt:lpstr>Implementation-interface</vt:lpstr>
      <vt:lpstr>Implementation-routing</vt:lpstr>
      <vt:lpstr>Implementation-application</vt:lpstr>
      <vt:lpstr>Implementation-application</vt:lpstr>
      <vt:lpstr>Evaluations</vt:lpstr>
      <vt:lpstr>Evaluations (cont’d)</vt:lpstr>
      <vt:lpstr>Evaluations (cont’d)</vt:lpstr>
      <vt:lpstr>Evaluations (cont’d)</vt:lpstr>
      <vt:lpstr>Summary</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Social-Aware Data Dissemination in Opportunistic Mobile Networks</dc:title>
  <dc:creator>ZONGQING LU</dc:creator>
  <cp:lastModifiedBy>Microsoft Office User</cp:lastModifiedBy>
  <cp:revision>845</cp:revision>
  <dcterms:created xsi:type="dcterms:W3CDTF">2006-08-16T00:00:00Z</dcterms:created>
  <dcterms:modified xsi:type="dcterms:W3CDTF">2016-03-15T02:31:36Z</dcterms:modified>
</cp:coreProperties>
</file>