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8"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D7FD33C-EC40-4693-9FA4-C174F91FE1B2}" type="datetimeFigureOut">
              <a:rPr lang="en-US" smtClean="0"/>
              <a:t>12/30/2019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9F4A2AC1-84AF-4C69-BDBB-549B6A18D718}"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7546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7FD33C-EC40-4693-9FA4-C174F91FE1B2}" type="datetimeFigureOut">
              <a:rPr lang="en-US" smtClean="0"/>
              <a:t>12/30/2019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4A2AC1-84AF-4C69-BDBB-549B6A18D718}" type="slidenum">
              <a:rPr lang="en-US" smtClean="0"/>
              <a:t>‹#›</a:t>
            </a:fld>
            <a:endParaRPr lang="en-US" dirty="0"/>
          </a:p>
        </p:txBody>
      </p:sp>
    </p:spTree>
    <p:extLst>
      <p:ext uri="{BB962C8B-B14F-4D97-AF65-F5344CB8AC3E}">
        <p14:creationId xmlns:p14="http://schemas.microsoft.com/office/powerpoint/2010/main" val="2300818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7FD33C-EC40-4693-9FA4-C174F91FE1B2}" type="datetimeFigureOut">
              <a:rPr lang="en-US" smtClean="0"/>
              <a:t>12/30/2019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4A2AC1-84AF-4C69-BDBB-549B6A18D718}"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6911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7FD33C-EC40-4693-9FA4-C174F91FE1B2}" type="datetimeFigureOut">
              <a:rPr lang="en-US" smtClean="0"/>
              <a:t>12/30/2019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4A2AC1-84AF-4C69-BDBB-549B6A18D718}"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522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7FD33C-EC40-4693-9FA4-C174F91FE1B2}" type="datetimeFigureOut">
              <a:rPr lang="en-US" smtClean="0"/>
              <a:t>12/30/2019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4A2AC1-84AF-4C69-BDBB-549B6A18D718}" type="slidenum">
              <a:rPr lang="en-US" smtClean="0"/>
              <a:t>‹#›</a:t>
            </a:fld>
            <a:endParaRPr lang="en-US" dirty="0"/>
          </a:p>
        </p:txBody>
      </p:sp>
    </p:spTree>
    <p:extLst>
      <p:ext uri="{BB962C8B-B14F-4D97-AF65-F5344CB8AC3E}">
        <p14:creationId xmlns:p14="http://schemas.microsoft.com/office/powerpoint/2010/main" val="159783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7FD33C-EC40-4693-9FA4-C174F91FE1B2}" type="datetimeFigureOut">
              <a:rPr lang="en-US" smtClean="0"/>
              <a:t>12/30/2019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4A2AC1-84AF-4C69-BDBB-549B6A18D718}"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3952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7FD33C-EC40-4693-9FA4-C174F91FE1B2}" type="datetimeFigureOut">
              <a:rPr lang="en-US" smtClean="0"/>
              <a:t>12/30/2019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4A2AC1-84AF-4C69-BDBB-549B6A18D718}"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8198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FD33C-EC40-4693-9FA4-C174F91FE1B2}" type="datetimeFigureOut">
              <a:rPr lang="en-US" smtClean="0"/>
              <a:t>12/30/2019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4A2AC1-84AF-4C69-BDBB-549B6A18D71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7104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FD33C-EC40-4693-9FA4-C174F91FE1B2}" type="datetimeFigureOut">
              <a:rPr lang="en-US" smtClean="0"/>
              <a:t>12/30/2019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4A2AC1-84AF-4C69-BDBB-549B6A18D718}"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5302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FD33C-EC40-4693-9FA4-C174F91FE1B2}" type="datetimeFigureOut">
              <a:rPr lang="en-US" smtClean="0"/>
              <a:t>12/30/2019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4A2AC1-84AF-4C69-BDBB-549B6A18D718}" type="slidenum">
              <a:rPr lang="en-US" smtClean="0"/>
              <a:t>‹#›</a:t>
            </a:fld>
            <a:endParaRPr lang="en-US" dirty="0"/>
          </a:p>
        </p:txBody>
      </p:sp>
    </p:spTree>
    <p:extLst>
      <p:ext uri="{BB962C8B-B14F-4D97-AF65-F5344CB8AC3E}">
        <p14:creationId xmlns:p14="http://schemas.microsoft.com/office/powerpoint/2010/main" val="4233020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7FD33C-EC40-4693-9FA4-C174F91FE1B2}" type="datetimeFigureOut">
              <a:rPr lang="en-US" smtClean="0"/>
              <a:t>12/30/2019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4A2AC1-84AF-4C69-BDBB-549B6A18D718}"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4580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7FD33C-EC40-4693-9FA4-C174F91FE1B2}" type="datetimeFigureOut">
              <a:rPr lang="en-US" smtClean="0"/>
              <a:t>12/30/2019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4A2AC1-84AF-4C69-BDBB-549B6A18D718}" type="slidenum">
              <a:rPr lang="en-US" smtClean="0"/>
              <a:t>‹#›</a:t>
            </a:fld>
            <a:endParaRPr lang="en-US" dirty="0"/>
          </a:p>
        </p:txBody>
      </p:sp>
    </p:spTree>
    <p:extLst>
      <p:ext uri="{BB962C8B-B14F-4D97-AF65-F5344CB8AC3E}">
        <p14:creationId xmlns:p14="http://schemas.microsoft.com/office/powerpoint/2010/main" val="3314566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7FD33C-EC40-4693-9FA4-C174F91FE1B2}" type="datetimeFigureOut">
              <a:rPr lang="en-US" smtClean="0"/>
              <a:t>12/30/2019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F4A2AC1-84AF-4C69-BDBB-549B6A18D718}"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9711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7FD33C-EC40-4693-9FA4-C174F91FE1B2}" type="datetimeFigureOut">
              <a:rPr lang="en-US" smtClean="0"/>
              <a:t>12/30/2019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F4A2AC1-84AF-4C69-BDBB-549B6A18D71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4924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7FD33C-EC40-4693-9FA4-C174F91FE1B2}" type="datetimeFigureOut">
              <a:rPr lang="en-US" smtClean="0"/>
              <a:t>12/30/2019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F4A2AC1-84AF-4C69-BDBB-549B6A18D718}" type="slidenum">
              <a:rPr lang="en-US" smtClean="0"/>
              <a:t>‹#›</a:t>
            </a:fld>
            <a:endParaRPr lang="en-US" dirty="0"/>
          </a:p>
        </p:txBody>
      </p:sp>
    </p:spTree>
    <p:extLst>
      <p:ext uri="{BB962C8B-B14F-4D97-AF65-F5344CB8AC3E}">
        <p14:creationId xmlns:p14="http://schemas.microsoft.com/office/powerpoint/2010/main" val="864011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7FD33C-EC40-4693-9FA4-C174F91FE1B2}" type="datetimeFigureOut">
              <a:rPr lang="en-US" smtClean="0"/>
              <a:t>12/30/2019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4A2AC1-84AF-4C69-BDBB-549B6A18D718}"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7386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7FD33C-EC40-4693-9FA4-C174F91FE1B2}" type="datetimeFigureOut">
              <a:rPr lang="en-US" smtClean="0"/>
              <a:t>12/30/2019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4A2AC1-84AF-4C69-BDBB-549B6A18D718}" type="slidenum">
              <a:rPr lang="en-US" smtClean="0"/>
              <a:t>‹#›</a:t>
            </a:fld>
            <a:endParaRPr lang="en-US" dirty="0"/>
          </a:p>
        </p:txBody>
      </p:sp>
    </p:spTree>
    <p:extLst>
      <p:ext uri="{BB962C8B-B14F-4D97-AF65-F5344CB8AC3E}">
        <p14:creationId xmlns:p14="http://schemas.microsoft.com/office/powerpoint/2010/main" val="2950747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7FD33C-EC40-4693-9FA4-C174F91FE1B2}" type="datetimeFigureOut">
              <a:rPr lang="en-US" smtClean="0"/>
              <a:t>12/30/2019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F4A2AC1-84AF-4C69-BDBB-549B6A18D718}" type="slidenum">
              <a:rPr lang="en-US" smtClean="0"/>
              <a:t>‹#›</a:t>
            </a:fld>
            <a:endParaRPr lang="en-US" dirty="0"/>
          </a:p>
        </p:txBody>
      </p:sp>
    </p:spTree>
    <p:extLst>
      <p:ext uri="{BB962C8B-B14F-4D97-AF65-F5344CB8AC3E}">
        <p14:creationId xmlns:p14="http://schemas.microsoft.com/office/powerpoint/2010/main" val="34617704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88063-CEAF-403E-8112-2BC20E6A71D2}"/>
              </a:ext>
            </a:extLst>
          </p:cNvPr>
          <p:cNvSpPr>
            <a:spLocks noGrp="1"/>
          </p:cNvSpPr>
          <p:nvPr>
            <p:ph type="ctrTitle"/>
          </p:nvPr>
        </p:nvSpPr>
        <p:spPr/>
        <p:txBody>
          <a:bodyPr/>
          <a:lstStyle/>
          <a:p>
            <a:r>
              <a:rPr lang="en-US" dirty="0"/>
              <a:t>Deep Learning Ethics – The Self-Driving Car</a:t>
            </a:r>
          </a:p>
        </p:txBody>
      </p:sp>
      <p:sp>
        <p:nvSpPr>
          <p:cNvPr id="3" name="Subtitle 2">
            <a:extLst>
              <a:ext uri="{FF2B5EF4-FFF2-40B4-BE49-F238E27FC236}">
                <a16:creationId xmlns:a16="http://schemas.microsoft.com/office/drawing/2014/main" id="{97950F8D-3D69-4F52-897F-2655AA4CE3E3}"/>
              </a:ext>
            </a:extLst>
          </p:cNvPr>
          <p:cNvSpPr>
            <a:spLocks noGrp="1"/>
          </p:cNvSpPr>
          <p:nvPr>
            <p:ph type="subTitle" idx="1"/>
          </p:nvPr>
        </p:nvSpPr>
        <p:spPr/>
        <p:txBody>
          <a:bodyPr>
            <a:normAutofit lnSpcReduction="10000"/>
          </a:bodyPr>
          <a:lstStyle/>
          <a:p>
            <a:r>
              <a:rPr lang="en-US" dirty="0"/>
              <a:t>By</a:t>
            </a:r>
            <a:r>
              <a:rPr lang="en-US"/>
              <a:t>: CENSORED</a:t>
            </a:r>
            <a:endParaRPr lang="en-US" dirty="0"/>
          </a:p>
          <a:p>
            <a:r>
              <a:rPr lang="en-US" dirty="0"/>
              <a:t>Class: COMP-4730</a:t>
            </a:r>
          </a:p>
          <a:p>
            <a:r>
              <a:rPr lang="en-US" dirty="0"/>
              <a:t>Due Date: 12/5/19</a:t>
            </a:r>
          </a:p>
        </p:txBody>
      </p:sp>
    </p:spTree>
    <p:extLst>
      <p:ext uri="{BB962C8B-B14F-4D97-AF65-F5344CB8AC3E}">
        <p14:creationId xmlns:p14="http://schemas.microsoft.com/office/powerpoint/2010/main" val="4095968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4E7FD-BE89-4BC8-A649-3F5AC65CE7D0}"/>
              </a:ext>
            </a:extLst>
          </p:cNvPr>
          <p:cNvSpPr>
            <a:spLocks noGrp="1"/>
          </p:cNvSpPr>
          <p:nvPr>
            <p:ph type="title"/>
          </p:nvPr>
        </p:nvSpPr>
        <p:spPr/>
        <p:txBody>
          <a:bodyPr/>
          <a:lstStyle/>
          <a:p>
            <a:r>
              <a:rPr lang="en-US" dirty="0"/>
              <a:t>Ethical Concerns</a:t>
            </a:r>
          </a:p>
        </p:txBody>
      </p:sp>
      <p:sp>
        <p:nvSpPr>
          <p:cNvPr id="3" name="Content Placeholder 2">
            <a:extLst>
              <a:ext uri="{FF2B5EF4-FFF2-40B4-BE49-F238E27FC236}">
                <a16:creationId xmlns:a16="http://schemas.microsoft.com/office/drawing/2014/main" id="{E1EA5468-51D4-485D-A5CF-A8A0C71403A2}"/>
              </a:ext>
            </a:extLst>
          </p:cNvPr>
          <p:cNvSpPr>
            <a:spLocks noGrp="1"/>
          </p:cNvSpPr>
          <p:nvPr>
            <p:ph idx="1"/>
          </p:nvPr>
        </p:nvSpPr>
        <p:spPr/>
        <p:txBody>
          <a:bodyPr>
            <a:normAutofit fontScale="92500" lnSpcReduction="20000"/>
          </a:bodyPr>
          <a:lstStyle/>
          <a:p>
            <a:r>
              <a:rPr lang="en-US" dirty="0"/>
              <a:t>How would the self-driving car handle people of different ethnicities using a crosswalk (since it has low-exposure to different ethnicities)? What about people of different sizes? What about people with deformities or different appearances due to tattoos or surgeries?</a:t>
            </a:r>
          </a:p>
          <a:p>
            <a:pPr lvl="1"/>
            <a:r>
              <a:rPr lang="en-US" dirty="0"/>
              <a:t>Is it ethical to ignore the concerns over this issue in order to finish the self-driving cars in time for the deployment date?</a:t>
            </a:r>
          </a:p>
          <a:p>
            <a:r>
              <a:rPr lang="en-US" dirty="0"/>
              <a:t>Should we implement self-driving cars in cities when we know all accidents cannot be mitigated or prepared for?</a:t>
            </a:r>
          </a:p>
          <a:p>
            <a:pPr lvl="1"/>
            <a:r>
              <a:rPr lang="en-US" dirty="0"/>
              <a:t>Is it ethical to ignore some of the concerns because they are too hard to mitigate or not life-threatening enough to worry about?</a:t>
            </a:r>
          </a:p>
        </p:txBody>
      </p:sp>
    </p:spTree>
    <p:extLst>
      <p:ext uri="{BB962C8B-B14F-4D97-AF65-F5344CB8AC3E}">
        <p14:creationId xmlns:p14="http://schemas.microsoft.com/office/powerpoint/2010/main" val="150492553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658DC-4809-4A81-9DC8-EC6AF6D920A9}"/>
              </a:ext>
            </a:extLst>
          </p:cNvPr>
          <p:cNvSpPr>
            <a:spLocks noGrp="1"/>
          </p:cNvSpPr>
          <p:nvPr>
            <p:ph type="title"/>
          </p:nvPr>
        </p:nvSpPr>
        <p:spPr/>
        <p:txBody>
          <a:bodyPr>
            <a:normAutofit fontScale="90000"/>
          </a:bodyPr>
          <a:lstStyle/>
          <a:p>
            <a:r>
              <a:rPr lang="en-US" dirty="0"/>
              <a:t>Ethical Concerns: Lack of Ethnicity Exposure</a:t>
            </a:r>
          </a:p>
        </p:txBody>
      </p:sp>
      <p:sp>
        <p:nvSpPr>
          <p:cNvPr id="3" name="Content Placeholder 2">
            <a:extLst>
              <a:ext uri="{FF2B5EF4-FFF2-40B4-BE49-F238E27FC236}">
                <a16:creationId xmlns:a16="http://schemas.microsoft.com/office/drawing/2014/main" id="{90F66B0C-BD71-483B-81FD-0C9CF827EE05}"/>
              </a:ext>
            </a:extLst>
          </p:cNvPr>
          <p:cNvSpPr>
            <a:spLocks noGrp="1"/>
          </p:cNvSpPr>
          <p:nvPr>
            <p:ph idx="1"/>
          </p:nvPr>
        </p:nvSpPr>
        <p:spPr/>
        <p:txBody>
          <a:bodyPr/>
          <a:lstStyle/>
          <a:p>
            <a:r>
              <a:rPr lang="en-US" dirty="0"/>
              <a:t>If the deep learning of the self-driving car is based on images of locals crossing the crosswalks (and the town population is 90% Caucasian), how will it handle someone of a different ethnicity using a crosswalk?</a:t>
            </a:r>
          </a:p>
          <a:p>
            <a:r>
              <a:rPr lang="en-US" dirty="0"/>
              <a:t>The self-driving car must be exposed to people of different sizes, ethnicities, and appearances in order to be able to recognize them all on a crosswalk; if the car is mostly programmed to recognize Caucasian people, it would not recognize someone of African-American descent as easily as a Caucasian person and could mistakenly harm them.</a:t>
            </a:r>
          </a:p>
        </p:txBody>
      </p:sp>
    </p:spTree>
    <p:extLst>
      <p:ext uri="{BB962C8B-B14F-4D97-AF65-F5344CB8AC3E}">
        <p14:creationId xmlns:p14="http://schemas.microsoft.com/office/powerpoint/2010/main" val="114012199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B15D6-D384-4C06-9C02-0BAA86DABD25}"/>
              </a:ext>
            </a:extLst>
          </p:cNvPr>
          <p:cNvSpPr>
            <a:spLocks noGrp="1"/>
          </p:cNvSpPr>
          <p:nvPr>
            <p:ph type="title"/>
          </p:nvPr>
        </p:nvSpPr>
        <p:spPr/>
        <p:txBody>
          <a:bodyPr/>
          <a:lstStyle/>
          <a:p>
            <a:r>
              <a:rPr lang="en-US" dirty="0"/>
              <a:t>Ethical Concerns: Who is Affected?</a:t>
            </a:r>
          </a:p>
        </p:txBody>
      </p:sp>
      <p:sp>
        <p:nvSpPr>
          <p:cNvPr id="3" name="Content Placeholder 2">
            <a:extLst>
              <a:ext uri="{FF2B5EF4-FFF2-40B4-BE49-F238E27FC236}">
                <a16:creationId xmlns:a16="http://schemas.microsoft.com/office/drawing/2014/main" id="{C2B93D4E-1A5D-420D-8B82-797415C372AE}"/>
              </a:ext>
            </a:extLst>
          </p:cNvPr>
          <p:cNvSpPr>
            <a:spLocks noGrp="1"/>
          </p:cNvSpPr>
          <p:nvPr>
            <p:ph idx="1"/>
          </p:nvPr>
        </p:nvSpPr>
        <p:spPr/>
        <p:txBody>
          <a:bodyPr>
            <a:normAutofit fontScale="77500" lnSpcReduction="20000"/>
          </a:bodyPr>
          <a:lstStyle/>
          <a:p>
            <a:r>
              <a:rPr lang="en-US" u="sng" dirty="0"/>
              <a:t>Stakeholders:</a:t>
            </a:r>
            <a:r>
              <a:rPr lang="en-US" dirty="0"/>
              <a:t> </a:t>
            </a:r>
          </a:p>
          <a:p>
            <a:pPr lvl="1"/>
            <a:r>
              <a:rPr lang="en-US" dirty="0"/>
              <a:t>The company that created the car…</a:t>
            </a:r>
          </a:p>
          <a:p>
            <a:pPr lvl="2"/>
            <a:r>
              <a:rPr lang="en-US" dirty="0"/>
              <a:t>They could lose money to lawsuits and be forced to shut down the company.</a:t>
            </a:r>
          </a:p>
          <a:p>
            <a:pPr lvl="1"/>
            <a:r>
              <a:rPr lang="en-US" dirty="0"/>
              <a:t>Anybody that invested in the company or the car…</a:t>
            </a:r>
          </a:p>
          <a:p>
            <a:pPr lvl="2"/>
            <a:r>
              <a:rPr lang="en-US" dirty="0"/>
              <a:t>The money they invested into the company/products could be wasted if the company goes bankrupt or the product is not deployable.</a:t>
            </a:r>
          </a:p>
          <a:p>
            <a:pPr lvl="1"/>
            <a:r>
              <a:rPr lang="en-US" dirty="0"/>
              <a:t>The company that delivers and installs deep learning-based turn-key systems…</a:t>
            </a:r>
          </a:p>
          <a:p>
            <a:pPr lvl="2"/>
            <a:r>
              <a:rPr lang="en-US" dirty="0"/>
              <a:t>The self-driving car disaster could reflect poorly on their company if the deep learning algorithm wasn’t efficient enough to avoid most accidents.</a:t>
            </a:r>
          </a:p>
          <a:p>
            <a:pPr lvl="1"/>
            <a:r>
              <a:rPr lang="en-US" dirty="0"/>
              <a:t>Anybody that would be walking the street…</a:t>
            </a:r>
          </a:p>
          <a:p>
            <a:pPr lvl="2"/>
            <a:r>
              <a:rPr lang="en-US" dirty="0"/>
              <a:t>These people are the most likely to be affected by the self-driving cars since they will constantly be around the public once they are deployed; they will also be the ones that will likely suffer the most negative impacts.</a:t>
            </a:r>
          </a:p>
        </p:txBody>
      </p:sp>
    </p:spTree>
    <p:extLst>
      <p:ext uri="{BB962C8B-B14F-4D97-AF65-F5344CB8AC3E}">
        <p14:creationId xmlns:p14="http://schemas.microsoft.com/office/powerpoint/2010/main" val="365633621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4800-290E-4377-9623-8298C9B39E5D}"/>
              </a:ext>
            </a:extLst>
          </p:cNvPr>
          <p:cNvSpPr>
            <a:spLocks noGrp="1"/>
          </p:cNvSpPr>
          <p:nvPr>
            <p:ph type="title"/>
          </p:nvPr>
        </p:nvSpPr>
        <p:spPr/>
        <p:txBody>
          <a:bodyPr/>
          <a:lstStyle/>
          <a:p>
            <a:r>
              <a:rPr lang="en-US" dirty="0"/>
              <a:t>Consequences of Doing Nothing</a:t>
            </a:r>
          </a:p>
        </p:txBody>
      </p:sp>
      <p:sp>
        <p:nvSpPr>
          <p:cNvPr id="3" name="Content Placeholder 2">
            <a:extLst>
              <a:ext uri="{FF2B5EF4-FFF2-40B4-BE49-F238E27FC236}">
                <a16:creationId xmlns:a16="http://schemas.microsoft.com/office/drawing/2014/main" id="{B52BB1ED-8A07-46F7-AE7A-1A75E3D02E79}"/>
              </a:ext>
            </a:extLst>
          </p:cNvPr>
          <p:cNvSpPr>
            <a:spLocks noGrp="1"/>
          </p:cNvSpPr>
          <p:nvPr>
            <p:ph idx="1"/>
          </p:nvPr>
        </p:nvSpPr>
        <p:spPr/>
        <p:txBody>
          <a:bodyPr>
            <a:normAutofit fontScale="70000" lnSpcReduction="20000"/>
          </a:bodyPr>
          <a:lstStyle/>
          <a:p>
            <a:r>
              <a:rPr lang="en-US" u="sng" dirty="0"/>
              <a:t>PROS:</a:t>
            </a:r>
          </a:p>
          <a:p>
            <a:pPr lvl="1"/>
            <a:r>
              <a:rPr lang="en-US" dirty="0"/>
              <a:t>The self-driving car would still be deployed on schedule.</a:t>
            </a:r>
          </a:p>
          <a:p>
            <a:pPr lvl="1"/>
            <a:r>
              <a:rPr lang="en-US" dirty="0"/>
              <a:t>More images would not have to be gathered for the deep learning training.</a:t>
            </a:r>
          </a:p>
          <a:p>
            <a:pPr lvl="1"/>
            <a:r>
              <a:rPr lang="en-US" dirty="0"/>
              <a:t>Events where the self-driving car would be responsible for a death are likely rare.</a:t>
            </a:r>
          </a:p>
          <a:p>
            <a:r>
              <a:rPr lang="en-US" u="sng" dirty="0"/>
              <a:t>CONS:</a:t>
            </a:r>
          </a:p>
          <a:p>
            <a:pPr lvl="1"/>
            <a:r>
              <a:rPr lang="en-US" dirty="0"/>
              <a:t>Accidental deaths will be more likely to occur since nothing has been done to fix the issue.</a:t>
            </a:r>
          </a:p>
          <a:p>
            <a:pPr lvl="1"/>
            <a:r>
              <a:rPr lang="en-US" dirty="0"/>
              <a:t>The self-driving cars will have to be mass-recalled to fix the issue if it isn’t handled until after deployment.</a:t>
            </a:r>
          </a:p>
          <a:p>
            <a:pPr lvl="1"/>
            <a:r>
              <a:rPr lang="en-US" dirty="0"/>
              <a:t>There will be public outrage once a death occurs and if the company was negligent to this issue, the business could be completely shut down.</a:t>
            </a:r>
          </a:p>
          <a:p>
            <a:pPr lvl="1"/>
            <a:r>
              <a:rPr lang="en-US" dirty="0"/>
              <a:t>We will be failing ACM principle 1.2, i.e., to “Avoid harm” (which in this case refers to avoiding negative consequences that will arise from doing nothing).</a:t>
            </a:r>
          </a:p>
        </p:txBody>
      </p:sp>
    </p:spTree>
    <p:extLst>
      <p:ext uri="{BB962C8B-B14F-4D97-AF65-F5344CB8AC3E}">
        <p14:creationId xmlns:p14="http://schemas.microsoft.com/office/powerpoint/2010/main" val="400175659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5173-0D42-4228-8D3B-0AAD5F8DB816}"/>
              </a:ext>
            </a:extLst>
          </p:cNvPr>
          <p:cNvSpPr>
            <a:spLocks noGrp="1"/>
          </p:cNvSpPr>
          <p:nvPr>
            <p:ph type="title"/>
          </p:nvPr>
        </p:nvSpPr>
        <p:spPr/>
        <p:txBody>
          <a:bodyPr/>
          <a:lstStyle/>
          <a:p>
            <a:r>
              <a:rPr lang="en-US" dirty="0"/>
              <a:t>How to Address this Ethical Concern</a:t>
            </a:r>
          </a:p>
        </p:txBody>
      </p:sp>
      <p:sp>
        <p:nvSpPr>
          <p:cNvPr id="3" name="Content Placeholder 2">
            <a:extLst>
              <a:ext uri="{FF2B5EF4-FFF2-40B4-BE49-F238E27FC236}">
                <a16:creationId xmlns:a16="http://schemas.microsoft.com/office/drawing/2014/main" id="{887605AC-7AD4-4230-9509-B59C2EA7241F}"/>
              </a:ext>
            </a:extLst>
          </p:cNvPr>
          <p:cNvSpPr>
            <a:spLocks noGrp="1"/>
          </p:cNvSpPr>
          <p:nvPr>
            <p:ph idx="1"/>
          </p:nvPr>
        </p:nvSpPr>
        <p:spPr/>
        <p:txBody>
          <a:bodyPr>
            <a:normAutofit fontScale="70000" lnSpcReduction="20000"/>
          </a:bodyPr>
          <a:lstStyle/>
          <a:p>
            <a:r>
              <a:rPr lang="en-US" dirty="0"/>
              <a:t>The self-driving cars must have a larger exposure to different types of people before deployment.</a:t>
            </a:r>
          </a:p>
          <a:p>
            <a:r>
              <a:rPr lang="en-US" dirty="0"/>
              <a:t>A countermeasure could be implemented in the cars so that they brake immediately when approaching an identified/unidentified object, although this could cause harm to the people inside the car and cause it to sharply brake at unexpected times (since we don’t immediately know what the car considers to be </a:t>
            </a:r>
            <a:r>
              <a:rPr lang="en-US"/>
              <a:t>unidentified objects </a:t>
            </a:r>
            <a:r>
              <a:rPr lang="en-US" dirty="0"/>
              <a:t>and we would have to draw a </a:t>
            </a:r>
            <a:r>
              <a:rPr lang="en-US"/>
              <a:t>line somewhere so </a:t>
            </a:r>
            <a:r>
              <a:rPr lang="en-US" dirty="0"/>
              <a:t>that it doesn’t brake for every object).</a:t>
            </a:r>
          </a:p>
          <a:p>
            <a:r>
              <a:rPr lang="en-US" dirty="0"/>
              <a:t>More images of different types of people must be collected for the deep learning training so the car can be prepared to handle many different situations.</a:t>
            </a:r>
          </a:p>
          <a:p>
            <a:r>
              <a:rPr lang="en-US" dirty="0"/>
              <a:t>The deep learning turn-key system must be tested rigorously within the self-driving cars to ensure that accidents and damages are mitigated </a:t>
            </a:r>
            <a:r>
              <a:rPr lang="en-US" u="sng" dirty="0"/>
              <a:t>as best as possible.</a:t>
            </a:r>
          </a:p>
          <a:p>
            <a:pPr lvl="1"/>
            <a:r>
              <a:rPr lang="en-US" dirty="0"/>
              <a:t>Risks must be identified ahead of time and planned for (ACM principle 2.5, i.e., to “Give comprehensive and thorough evaluations of computer systems and their impacts, including analysis of possible risks” applies here).</a:t>
            </a:r>
          </a:p>
        </p:txBody>
      </p:sp>
    </p:spTree>
    <p:extLst>
      <p:ext uri="{BB962C8B-B14F-4D97-AF65-F5344CB8AC3E}">
        <p14:creationId xmlns:p14="http://schemas.microsoft.com/office/powerpoint/2010/main" val="21049807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483D-9BD0-43A0-97A3-2E1797F41C10}"/>
              </a:ext>
            </a:extLst>
          </p:cNvPr>
          <p:cNvSpPr>
            <a:spLocks noGrp="1"/>
          </p:cNvSpPr>
          <p:nvPr>
            <p:ph type="title"/>
          </p:nvPr>
        </p:nvSpPr>
        <p:spPr/>
        <p:txBody>
          <a:bodyPr>
            <a:normAutofit fontScale="90000"/>
          </a:bodyPr>
          <a:lstStyle/>
          <a:p>
            <a:r>
              <a:rPr lang="en-US" dirty="0"/>
              <a:t>How to Address this Ethical Concern – Cont.</a:t>
            </a:r>
          </a:p>
        </p:txBody>
      </p:sp>
      <p:sp>
        <p:nvSpPr>
          <p:cNvPr id="3" name="Content Placeholder 2">
            <a:extLst>
              <a:ext uri="{FF2B5EF4-FFF2-40B4-BE49-F238E27FC236}">
                <a16:creationId xmlns:a16="http://schemas.microsoft.com/office/drawing/2014/main" id="{2AFC0102-9B0C-4484-9B81-00F100F9E72E}"/>
              </a:ext>
            </a:extLst>
          </p:cNvPr>
          <p:cNvSpPr>
            <a:spLocks noGrp="1"/>
          </p:cNvSpPr>
          <p:nvPr>
            <p:ph idx="1"/>
          </p:nvPr>
        </p:nvSpPr>
        <p:spPr/>
        <p:txBody>
          <a:bodyPr>
            <a:normAutofit fontScale="92500" lnSpcReduction="10000"/>
          </a:bodyPr>
          <a:lstStyle/>
          <a:p>
            <a:r>
              <a:rPr lang="en-US" dirty="0"/>
              <a:t>Once the deep learning system is implemented within the self-driving car, the car must be rigorously tested before it is deployed into the real world.</a:t>
            </a:r>
          </a:p>
          <a:p>
            <a:pPr lvl="1"/>
            <a:r>
              <a:rPr lang="en-US" dirty="0"/>
              <a:t>While more images could help the car recognize different people, it could also skew its definition of ‘people’ and result in more overall harm; this preliminary testing should identify these issues so they can (hopefully) be resolved before deployment.</a:t>
            </a:r>
          </a:p>
          <a:p>
            <a:r>
              <a:rPr lang="en-US" dirty="0"/>
              <a:t>Public awareness should also be raised for the usage of crosswalks after these are deployed (ACM principle 2.7, i.e., to “Foster public awareness and understanding of computing, related technologies, and their consequences” should be applied here); people should know that they may be killed by a self-driving car for ignoring the rules of the crosswalks so that accidental deaths are less likely to occur.</a:t>
            </a:r>
          </a:p>
        </p:txBody>
      </p:sp>
    </p:spTree>
    <p:extLst>
      <p:ext uri="{BB962C8B-B14F-4D97-AF65-F5344CB8AC3E}">
        <p14:creationId xmlns:p14="http://schemas.microsoft.com/office/powerpoint/2010/main" val="2031598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3D97E-BB6E-444A-8161-9B8D1CC3B69D}"/>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D15C4C0-F184-48F9-AAAD-8DE80AA30913}"/>
              </a:ext>
            </a:extLst>
          </p:cNvPr>
          <p:cNvSpPr>
            <a:spLocks noGrp="1"/>
          </p:cNvSpPr>
          <p:nvPr>
            <p:ph idx="1"/>
          </p:nvPr>
        </p:nvSpPr>
        <p:spPr/>
        <p:txBody>
          <a:bodyPr>
            <a:normAutofit fontScale="92500" lnSpcReduction="20000"/>
          </a:bodyPr>
          <a:lstStyle/>
          <a:p>
            <a:r>
              <a:rPr lang="en-US" dirty="0"/>
              <a:t>The most important ethical issue in the case of the self-driving car is that a lack of exposure during the deep-learning training could cause the car to not recognize humans that may not look like the average Caucasian person (which are the main race in the photos supplied for the deep-learning training).</a:t>
            </a:r>
          </a:p>
          <a:p>
            <a:r>
              <a:rPr lang="en-US" dirty="0"/>
              <a:t>Many people would be affected by the self-driving car taking a human life due to this problem, and it is not advised to sit back and do nothing in this situation.</a:t>
            </a:r>
          </a:p>
          <a:p>
            <a:r>
              <a:rPr lang="en-US" dirty="0"/>
              <a:t>More diverse images for the deep-learning training must be found, the self-driving car must be tested more rigorously before a public deployment, and public awareness must be fostered about how important it will be to </a:t>
            </a:r>
            <a:r>
              <a:rPr lang="en-US" u="sng" dirty="0"/>
              <a:t>only</a:t>
            </a:r>
            <a:r>
              <a:rPr lang="en-US" dirty="0"/>
              <a:t> use crosswalks to cross the street after the deployment phase.</a:t>
            </a:r>
          </a:p>
          <a:p>
            <a:endParaRPr lang="en-US" dirty="0"/>
          </a:p>
          <a:p>
            <a:endParaRPr lang="en-US" dirty="0"/>
          </a:p>
        </p:txBody>
      </p:sp>
    </p:spTree>
    <p:extLst>
      <p:ext uri="{BB962C8B-B14F-4D97-AF65-F5344CB8AC3E}">
        <p14:creationId xmlns:p14="http://schemas.microsoft.com/office/powerpoint/2010/main" val="366083454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5146</TotalTime>
  <Words>1014</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Deep Learning Ethics – The Self-Driving Car</vt:lpstr>
      <vt:lpstr>Ethical Concerns</vt:lpstr>
      <vt:lpstr>Ethical Concerns: Lack of Ethnicity Exposure</vt:lpstr>
      <vt:lpstr>Ethical Concerns: Who is Affected?</vt:lpstr>
      <vt:lpstr>Consequences of Doing Nothing</vt:lpstr>
      <vt:lpstr>How to Address this Ethical Concern</vt:lpstr>
      <vt:lpstr>How to Address this Ethical Concern – Cont.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 Bedsole</dc:creator>
  <cp:lastModifiedBy>Eli Bedsole</cp:lastModifiedBy>
  <cp:revision>19</cp:revision>
  <dcterms:created xsi:type="dcterms:W3CDTF">2019-11-24T05:58:16Z</dcterms:created>
  <dcterms:modified xsi:type="dcterms:W3CDTF">2019-12-31T01:48:11Z</dcterms:modified>
</cp:coreProperties>
</file>