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30" r:id="rId75"/>
    <p:sldId id="339" r:id="rId76"/>
    <p:sldId id="329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12192000" cy="6858000"/>
  <p:notesSz cx="12192000" cy="6858000"/>
  <p:defaultTextStyle>
    <a:defPPr>
      <a:defRPr lang="ru-RU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" initials="H" lastIdx="1" clrIdx="0"/>
  <p:cmAuthor id="2" name="Elena Uraeva" initials="E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2T12:47:23" idx="1">
    <p:pos x="10" y="10"/>
    <p:text>lдобавить решение через while</p:text>
    <p:extLst>
      <p:ext uri="{C676402C-5697-4E1C-873F-D02D1690AC5C}">
        <p15:threadingInfo xmlns:p15="http://schemas.microsoft.com/office/powerpoint/2012/main" timeZoneBias="-180"/>
      </p:ext>
      <p:ext uri="{19B8F6BF-5375-455C-9EA6-DF929625EA0E}">
        <p15:presenceInfo xmlns="" xmlns:m="http://schemas.openxmlformats.org/officeDocument/2006/math" xmlns:w="http://schemas.openxmlformats.org/wordprocessingml/2006/main" xmlns:p15="http://schemas.microsoft.com/office/powerpoint/2012/main" userId="teamlab_data:0;1;2;1;5;Helen;2;1;0;3;20;2023-10-02T09:47:23Z;4;38;{00A600D3-00DD-4D17-9694-008700B100C7};" providerId="AD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4395A7C-96D9-41B2-8867-8A4A4F62895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D583DC-562D-4596-9A4B-29ECE01BFBE3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B59DD1B-F551-463C-9413-AF6EA3E2D0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AndObj" userDrawn="1">
  <p:cSld name="Заголовок, текст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200C1-4400-42AA-9F8F-3ED76420C69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F5FA20E-FAF3-442C-ACB8-6E31921C6048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1F4328-CC7F-40FB-B62C-D0507E5C9C1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06AE3E-297E-4979-BEF9-A1F0337746E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2E03A06-7C4A-4DDC-ADB5-162E421EE00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57BE973-51ED-4FF9-B2FB-BE5577AD7D9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ED017-2414-40DC-B2AA-C83018C8F56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8EE0797-1C45-4B21-B6AA-E188153AD12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2BBF8A-1EDF-4DCB-AF6A-3768B11892E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D48A1C-B812-448C-92AB-2155892C0641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0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2130426"/>
            <a:ext cx="7772400" cy="1470025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sz="4400"/>
              <a:t>Тема </a:t>
            </a:r>
            <a:r>
              <a:rPr lang="en-US" sz="4400"/>
              <a:t>4</a:t>
            </a:r>
            <a:br>
              <a:rPr lang="en-US" sz="4400"/>
            </a:br>
            <a:r>
              <a:rPr lang="ru-RU" sz="4400"/>
              <a:t>Циклические алгоритмы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7"/>
            <a:ext cx="9443392" cy="706091"/>
          </a:xfrm>
        </p:spPr>
        <p:txBody>
          <a:bodyPr/>
          <a:lstStyle/>
          <a:p>
            <a:pPr>
              <a:defRPr/>
            </a:pPr>
            <a:r>
              <a:rPr lang="ru-RU" sz="3200"/>
              <a:t>Цикл с предусловием</a:t>
            </a:r>
            <a:endParaRPr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67408" y="980729"/>
            <a:ext cx="10586392" cy="208823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/>
              <a:t>Обычно применяется, когда число повторений тела цикла зависит от истинности некоторого условия</a:t>
            </a:r>
            <a:endParaRPr lang="en-US" sz="2400"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ru-RU" sz="240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while </a:t>
            </a:r>
            <a:r>
              <a:rPr lang="ru-RU" sz="2400">
                <a:latin typeface="Courier New"/>
              </a:rPr>
              <a:t>(выражение)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тело_цикла</a:t>
            </a:r>
            <a:endParaRPr lang="en-US" sz="2400">
              <a:latin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>
              <a:latin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ru-RU" sz="2400">
              <a:latin typeface="Courier New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536160" y="1556792"/>
          <a:ext cx="3456384" cy="482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oleObj" r:id="rId3" imgW="2313940" imgH="3228340" progId="Visio.Drawing.15">
                  <p:embed/>
                </p:oleObj>
              </mc:Choice>
              <mc:Fallback>
                <p:oleObj name="oleObj" r:id="rId3" imgW="2313940" imgH="3228340" progId="Visio.Drawing.15">
                  <p:embed/>
                  <p:pic>
                    <p:nvPicPr>
                      <p:cNvPr id="19460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7536160" y="1556792"/>
                        <a:ext cx="3456384" cy="4823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 bwMode="auto">
          <a:xfrm>
            <a:off x="767408" y="3058075"/>
            <a:ext cx="5904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>
                <a:latin typeface="+mn-lt"/>
              </a:rPr>
              <a:t>Если </a:t>
            </a:r>
            <a:r>
              <a:rPr lang="ru-RU" sz="2400">
                <a:latin typeface="Courier New"/>
                <a:cs typeface="Courier New"/>
              </a:rPr>
              <a:t>выражение</a:t>
            </a:r>
            <a:r>
              <a:rPr lang="ru-RU" sz="2400"/>
              <a:t> </a:t>
            </a:r>
            <a:r>
              <a:rPr lang="ru-RU" sz="2400">
                <a:latin typeface="+mn-lt"/>
              </a:rPr>
              <a:t>в</a:t>
            </a:r>
            <a:r>
              <a:rPr lang="ru-RU" sz="2400"/>
              <a:t> </a:t>
            </a:r>
            <a:r>
              <a:rPr lang="en-US" sz="2400">
                <a:latin typeface="Courier New"/>
                <a:cs typeface="Courier New"/>
              </a:rPr>
              <a:t>while</a:t>
            </a:r>
            <a:r>
              <a:rPr lang="en-US" sz="2400"/>
              <a:t> </a:t>
            </a:r>
            <a:r>
              <a:rPr lang="ru-RU" sz="2400">
                <a:latin typeface="+mn-lt"/>
              </a:rPr>
              <a:t>дает значение</a:t>
            </a:r>
            <a:r>
              <a:rPr lang="en-US" sz="2400">
                <a:latin typeface="+mn-lt"/>
              </a:rPr>
              <a:t> </a:t>
            </a:r>
            <a:r>
              <a:rPr lang="en-US" sz="2400">
                <a:latin typeface="Courier New"/>
                <a:cs typeface="Courier New"/>
              </a:rPr>
              <a:t>true</a:t>
            </a:r>
            <a:r>
              <a:rPr lang="en-US" sz="2400"/>
              <a:t>,</a:t>
            </a:r>
            <a:r>
              <a:rPr lang="en-US" sz="2400">
                <a:latin typeface="+mn-lt"/>
              </a:rPr>
              <a:t> </a:t>
            </a:r>
            <a:r>
              <a:rPr lang="ru-RU" sz="2400">
                <a:latin typeface="+mn-lt"/>
              </a:rPr>
              <a:t>выполняется </a:t>
            </a:r>
            <a:r>
              <a:rPr lang="ru-RU" sz="2400">
                <a:latin typeface="Courier New"/>
                <a:cs typeface="Courier New"/>
              </a:rPr>
              <a:t>тело_цикла</a:t>
            </a:r>
            <a:r>
              <a:rPr lang="ru-RU" sz="2400">
                <a:latin typeface="+mn-lt"/>
              </a:rPr>
              <a:t>, иначе цикл прекращается.</a:t>
            </a:r>
            <a:endParaRPr/>
          </a:p>
          <a:p>
            <a:pPr>
              <a:defRPr/>
            </a:pPr>
            <a:r>
              <a:rPr lang="ru-RU" sz="2400">
                <a:latin typeface="+mn-lt"/>
              </a:rPr>
              <a:t>Конструкция цикла данного типа позволяет ни разу не выполнить тело цикла, если условие изначально ложно</a:t>
            </a:r>
            <a:r>
              <a:rPr lang="ru-RU" sz="2400"/>
              <a:t>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8"/>
          </a:xfrm>
        </p:spPr>
        <p:txBody>
          <a:bodyPr/>
          <a:lstStyle/>
          <a:p>
            <a:pPr>
              <a:defRPr/>
            </a:pPr>
            <a:r>
              <a:rPr lang="ru-RU" sz="3200"/>
              <a:t>Примеры</a:t>
            </a:r>
            <a:r>
              <a:rPr lang="ru-RU" sz="3200">
                <a:latin typeface="Courier New"/>
              </a:rPr>
              <a:t> </a:t>
            </a:r>
            <a:r>
              <a:rPr lang="ru-RU" sz="3200"/>
              <a:t>циклов с предусловием</a:t>
            </a:r>
            <a:endParaRPr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196753"/>
            <a:ext cx="10586392" cy="492941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while (true)</a:t>
            </a:r>
            <a:r>
              <a:rPr lang="ru-RU" sz="2400">
                <a:latin typeface="Courier New"/>
              </a:rPr>
              <a:t> </a:t>
            </a:r>
            <a:r>
              <a:rPr lang="en-US" sz="2400" i="1">
                <a:latin typeface="Courier New"/>
              </a:rPr>
              <a:t>//</a:t>
            </a:r>
            <a:r>
              <a:rPr lang="ru-RU" sz="2400" i="1">
                <a:latin typeface="Courier New"/>
              </a:rPr>
              <a:t>бесконечный</a:t>
            </a:r>
            <a:endParaRPr lang="en-US" sz="2400" i="1">
              <a:latin typeface="Courier New"/>
            </a:endParaRP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cout &lt;&lt;</a:t>
            </a:r>
            <a:r>
              <a:rPr lang="en-US" sz="2400">
                <a:latin typeface="Courier New"/>
              </a:rPr>
              <a:t> "</a:t>
            </a:r>
            <a:r>
              <a:rPr lang="ru-RU" sz="2400">
                <a:latin typeface="Courier New"/>
              </a:rPr>
              <a:t>Бесконечный цикл</a:t>
            </a:r>
            <a:r>
              <a:rPr lang="en-US" sz="2400">
                <a:latin typeface="Courier New"/>
              </a:rPr>
              <a:t>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int i, a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5;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while (a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&gt;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0) </a:t>
            </a:r>
            <a:r>
              <a:rPr lang="en-US" sz="2400" i="1">
                <a:latin typeface="Courier New"/>
              </a:rPr>
              <a:t>//</a:t>
            </a:r>
            <a:r>
              <a:rPr lang="ru-RU" sz="2400" i="1">
                <a:latin typeface="Courier New"/>
              </a:rPr>
              <a:t>бесконечный</a:t>
            </a: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i</a:t>
            </a:r>
            <a:r>
              <a:rPr lang="en-US" sz="2400">
                <a:latin typeface="Courier New"/>
              </a:rPr>
              <a:t>++;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w</a:t>
            </a:r>
            <a:r>
              <a:rPr lang="en-US" sz="2400">
                <a:latin typeface="Courier New"/>
              </a:rPr>
              <a:t>hile (!a)</a:t>
            </a:r>
            <a:r>
              <a:rPr lang="ru-RU" sz="2400">
                <a:latin typeface="Courier New"/>
              </a:rPr>
              <a:t>   </a:t>
            </a:r>
            <a:r>
              <a:rPr lang="en-US" sz="2400" i="1">
                <a:latin typeface="Courier New"/>
              </a:rPr>
              <a:t>//</a:t>
            </a:r>
            <a:r>
              <a:rPr lang="ru-RU" sz="2400" i="1">
                <a:latin typeface="Courier New"/>
              </a:rPr>
              <a:t>не выполнится ни разу</a:t>
            </a: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++a;</a:t>
            </a:r>
            <a:endParaRPr lang="ru-RU" sz="2400">
              <a:latin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7"/>
            <a:ext cx="9443392" cy="778099"/>
          </a:xfrm>
        </p:spPr>
        <p:txBody>
          <a:bodyPr/>
          <a:lstStyle/>
          <a:p>
            <a:pPr>
              <a:defRPr/>
            </a:pPr>
            <a:r>
              <a:rPr lang="ru-RU" sz="3200"/>
              <a:t>Вычисление факториала (предусловие)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7"/>
            <a:ext cx="9443392" cy="507342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int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1, fact</a:t>
            </a:r>
            <a:r>
              <a:rPr lang="ru-RU" sz="2400">
                <a:latin typeface="Courier New"/>
              </a:rPr>
              <a:t> = </a:t>
            </a:r>
            <a:r>
              <a:rPr lang="en-US" sz="2400">
                <a:latin typeface="Courier New"/>
              </a:rPr>
              <a:t>1, n;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cin &gt;&gt; </a:t>
            </a:r>
            <a:r>
              <a:rPr lang="en-US" sz="2400">
                <a:latin typeface="Courier New"/>
              </a:rPr>
              <a:t>n</a:t>
            </a:r>
            <a:r>
              <a:rPr lang="ru-RU" sz="2400">
                <a:latin typeface="Courier New"/>
              </a:rPr>
              <a:t>;</a:t>
            </a:r>
            <a:endParaRPr lang="en-US" sz="2400" i="1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while (++i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n) 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fact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*=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i;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cout &lt;&lt;</a:t>
            </a:r>
            <a:r>
              <a:rPr lang="en-US" sz="2400">
                <a:latin typeface="Courier New"/>
              </a:rPr>
              <a:t> fact;</a:t>
            </a: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8"/>
          </a:xfrm>
        </p:spPr>
        <p:txBody>
          <a:bodyPr/>
          <a:lstStyle/>
          <a:p>
            <a:pPr>
              <a:defRPr/>
            </a:pPr>
            <a:r>
              <a:rPr lang="ru-RU" sz="3200"/>
              <a:t>Цикл с предусловием</a:t>
            </a:r>
            <a:r>
              <a:rPr lang="en-US" sz="3200"/>
              <a:t> </a:t>
            </a:r>
            <a:r>
              <a:rPr lang="ru-RU" sz="3200"/>
              <a:t>в дисциплине ОАиП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67408" y="1215571"/>
            <a:ext cx="6417162" cy="3129644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while (</a:t>
            </a:r>
            <a:r>
              <a:rPr lang="en-US" sz="2400">
                <a:latin typeface="Courier New"/>
              </a:rPr>
              <a:t>errCount</a:t>
            </a:r>
            <a:r>
              <a:rPr lang="ru-RU" sz="2400">
                <a:latin typeface="Courier New"/>
              </a:rPr>
              <a:t>)</a:t>
            </a:r>
            <a:endParaRPr lang="en-US" sz="2400">
              <a:latin typeface="Courier New"/>
            </a:endParaRPr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   errCount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CorrectErr();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endParaRPr lang="ru-RU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32104" y="1215571"/>
            <a:ext cx="4002374" cy="4257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Цикл с постусловием</a:t>
            </a:r>
            <a:endParaRPr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67408" y="1052736"/>
            <a:ext cx="10586392" cy="507342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/>
              <a:t>Обычно применяется, когда число повторений тела цикла зависит от истинности некоторого условия. 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do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тело_цикла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while (выражение)</a:t>
            </a:r>
            <a:r>
              <a:rPr lang="en-US" sz="2400">
                <a:latin typeface="Courier New"/>
              </a:rPr>
              <a:t>;</a:t>
            </a:r>
            <a:endParaRPr lang="ru-RU" sz="2400">
              <a:latin typeface="Courier New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6834188" y="1978025"/>
          <a:ext cx="297338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oleObj" r:id="rId3" imgW="1771015" imgH="2542540" progId="Visio.Drawing.15">
                  <p:embed/>
                </p:oleObj>
              </mc:Choice>
              <mc:Fallback>
                <p:oleObj name="oleObj" r:id="rId3" imgW="1771015" imgH="2542540" progId="Visio.Drawing.15">
                  <p:embed/>
                  <p:pic>
                    <p:nvPicPr>
                      <p:cNvPr id="26628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6834188" y="1978025"/>
                        <a:ext cx="2973387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767408" y="3604715"/>
            <a:ext cx="5904656" cy="2086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ru-RU" sz="2400">
                <a:latin typeface="Courier New"/>
                <a:cs typeface="Courier New"/>
              </a:rPr>
              <a:t>тело_цикла </a:t>
            </a:r>
            <a:r>
              <a:rPr lang="ru-RU" sz="2400">
                <a:latin typeface="+mn-lt"/>
                <a:cs typeface="+mn-cs"/>
              </a:rPr>
              <a:t>выполняется, пока </a:t>
            </a:r>
            <a:r>
              <a:rPr lang="ru-RU" sz="2400">
                <a:latin typeface="Courier New"/>
                <a:cs typeface="Courier New"/>
              </a:rPr>
              <a:t>выражение</a:t>
            </a:r>
            <a:r>
              <a:rPr lang="ru-RU" sz="2400">
                <a:latin typeface="+mn-lt"/>
                <a:cs typeface="+mn-cs"/>
              </a:rPr>
              <a:t> в </a:t>
            </a:r>
            <a:r>
              <a:rPr lang="en-US" sz="2400">
                <a:latin typeface="Courier New"/>
                <a:cs typeface="Courier New"/>
              </a:rPr>
              <a:t>while</a:t>
            </a:r>
            <a:r>
              <a:rPr lang="en-US" sz="2400">
                <a:latin typeface="+mn-lt"/>
                <a:cs typeface="+mn-cs"/>
              </a:rPr>
              <a:t> </a:t>
            </a:r>
            <a:r>
              <a:rPr lang="ru-RU" sz="2400">
                <a:latin typeface="+mn-lt"/>
                <a:cs typeface="+mn-cs"/>
              </a:rPr>
              <a:t>дает значение</a:t>
            </a:r>
            <a:r>
              <a:rPr lang="en-US" sz="2400">
                <a:latin typeface="+mn-lt"/>
                <a:cs typeface="+mn-cs"/>
              </a:rPr>
              <a:t> </a:t>
            </a:r>
            <a:r>
              <a:rPr lang="en-US" sz="2400">
                <a:latin typeface="Courier New"/>
                <a:cs typeface="Courier New"/>
              </a:rPr>
              <a:t>true</a:t>
            </a:r>
            <a:r>
              <a:rPr lang="ru-RU" sz="2400">
                <a:latin typeface="Courier New"/>
                <a:cs typeface="Courier New"/>
              </a:rPr>
              <a:t>.</a:t>
            </a:r>
            <a:endParaRPr/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ru-RU" sz="2400">
                <a:latin typeface="+mn-lt"/>
                <a:cs typeface="+mn-cs"/>
              </a:rPr>
              <a:t>Конструкция цикла данного типа позволяет выполнить тело цикла по крайней мере один раз.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8"/>
          </a:xfrm>
        </p:spPr>
        <p:txBody>
          <a:bodyPr/>
          <a:lstStyle/>
          <a:p>
            <a:pPr>
              <a:defRPr/>
            </a:pPr>
            <a:r>
              <a:rPr lang="ru-RU" sz="3200"/>
              <a:t>Примеры</a:t>
            </a:r>
            <a:r>
              <a:rPr lang="ru-RU" sz="3200">
                <a:latin typeface="Courier New"/>
              </a:rPr>
              <a:t> </a:t>
            </a:r>
            <a:r>
              <a:rPr lang="ru-RU" sz="3200"/>
              <a:t>циклов с постусловием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196753"/>
            <a:ext cx="10586392" cy="492941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2400">
                <a:latin typeface="Courier New"/>
              </a:rPr>
              <a:t>do</a:t>
            </a:r>
            <a:endParaRPr/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cout &lt;&lt;</a:t>
            </a:r>
            <a:r>
              <a:rPr lang="en-US" sz="2400">
                <a:latin typeface="Courier New"/>
              </a:rPr>
              <a:t> "</a:t>
            </a:r>
            <a:r>
              <a:rPr lang="ru-RU" sz="2400">
                <a:latin typeface="Courier New"/>
              </a:rPr>
              <a:t>Бесконечный цикл</a:t>
            </a:r>
            <a:r>
              <a:rPr lang="en-US" sz="2400">
                <a:latin typeface="Courier New"/>
              </a:rPr>
              <a:t>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while (true); </a:t>
            </a:r>
            <a:r>
              <a:rPr lang="en-US" sz="2400" i="1">
                <a:latin typeface="Courier New"/>
              </a:rPr>
              <a:t>//</a:t>
            </a:r>
            <a:r>
              <a:rPr lang="ru-RU" sz="2400" i="1">
                <a:latin typeface="Courier New"/>
              </a:rPr>
              <a:t>бесконечный</a:t>
            </a:r>
            <a:endParaRPr lang="en-US" sz="2400" i="1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int i, a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5;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do</a:t>
            </a:r>
            <a:endParaRPr/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i</a:t>
            </a:r>
            <a:r>
              <a:rPr lang="en-US" sz="2400">
                <a:latin typeface="Courier New"/>
              </a:rPr>
              <a:t>++;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while (a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&gt;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0); </a:t>
            </a:r>
            <a:r>
              <a:rPr lang="en-US" sz="2400" i="1">
                <a:latin typeface="Courier New"/>
              </a:rPr>
              <a:t>//</a:t>
            </a:r>
            <a:r>
              <a:rPr lang="ru-RU" sz="2400" i="1">
                <a:latin typeface="Courier New"/>
              </a:rPr>
              <a:t>бесконечный</a:t>
            </a: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do</a:t>
            </a:r>
            <a:endParaRPr/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   ++a;</a:t>
            </a: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w</a:t>
            </a:r>
            <a:r>
              <a:rPr lang="en-US" sz="2400">
                <a:latin typeface="Courier New"/>
              </a:rPr>
              <a:t>hile (!a); </a:t>
            </a:r>
            <a:r>
              <a:rPr lang="en-US" sz="2400" i="1">
                <a:latin typeface="Courier New"/>
              </a:rPr>
              <a:t>//</a:t>
            </a:r>
            <a:r>
              <a:rPr lang="ru-RU" sz="2400" i="1">
                <a:latin typeface="Courier New"/>
              </a:rPr>
              <a:t>выполнится </a:t>
            </a:r>
            <a:r>
              <a:rPr lang="en-US" sz="2400" i="1">
                <a:latin typeface="Courier New"/>
              </a:rPr>
              <a:t>1</a:t>
            </a:r>
            <a:r>
              <a:rPr lang="ru-RU" sz="2400" i="1">
                <a:latin typeface="Courier New"/>
              </a:rPr>
              <a:t> раз</a:t>
            </a:r>
            <a:endParaRPr lang="en-US" sz="2400">
              <a:latin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7"/>
            <a:ext cx="9443392" cy="778099"/>
          </a:xfrm>
        </p:spPr>
        <p:txBody>
          <a:bodyPr/>
          <a:lstStyle/>
          <a:p>
            <a:pPr>
              <a:defRPr/>
            </a:pPr>
            <a:r>
              <a:rPr lang="ru-RU" sz="3200"/>
              <a:t>Вычисление факториала (постусловие)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7"/>
            <a:ext cx="9443392" cy="507342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i="1">
                <a:latin typeface="Courier New"/>
              </a:rPr>
              <a:t>//</a:t>
            </a:r>
            <a:r>
              <a:rPr lang="ru-RU" sz="2400" i="1">
                <a:latin typeface="Courier New"/>
              </a:rPr>
              <a:t>факториал </a:t>
            </a:r>
            <a:r>
              <a:rPr lang="en-US" sz="2400" i="1">
                <a:latin typeface="Courier New"/>
              </a:rPr>
              <a:t>n</a:t>
            </a:r>
            <a:endParaRPr lang="ru-RU" sz="2400" i="1">
              <a:latin typeface="Courier New"/>
            </a:endParaRP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int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1</a:t>
            </a:r>
            <a:r>
              <a:rPr lang="en-US" sz="2400">
                <a:latin typeface="Courier New"/>
              </a:rPr>
              <a:t>, fact</a:t>
            </a:r>
            <a:r>
              <a:rPr lang="ru-RU" sz="2400">
                <a:latin typeface="Courier New"/>
              </a:rPr>
              <a:t> = </a:t>
            </a:r>
            <a:r>
              <a:rPr lang="en-US" sz="2400">
                <a:latin typeface="Courier New"/>
              </a:rPr>
              <a:t>1, n;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cin &gt;&gt; </a:t>
            </a:r>
            <a:r>
              <a:rPr lang="en-US" sz="2400">
                <a:latin typeface="Courier New"/>
              </a:rPr>
              <a:t>n</a:t>
            </a:r>
            <a:r>
              <a:rPr lang="ru-RU" sz="2400">
                <a:latin typeface="Courier New"/>
              </a:rPr>
              <a:t>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do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fact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*=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i;</a:t>
            </a:r>
            <a:endParaRPr/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while (</a:t>
            </a:r>
            <a:r>
              <a:rPr lang="ru-RU" sz="2400">
                <a:latin typeface="Courier New"/>
              </a:rPr>
              <a:t>++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n); </a:t>
            </a: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cout &lt;&lt;</a:t>
            </a:r>
            <a:r>
              <a:rPr lang="en-US" sz="2400">
                <a:latin typeface="Courier New"/>
              </a:rPr>
              <a:t> fact;</a:t>
            </a: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8"/>
          </a:xfrm>
        </p:spPr>
        <p:txBody>
          <a:bodyPr/>
          <a:lstStyle/>
          <a:p>
            <a:pPr>
              <a:defRPr/>
            </a:pPr>
            <a:r>
              <a:rPr lang="ru-RU" sz="3200"/>
              <a:t>Цикл с постусловием</a:t>
            </a:r>
            <a:r>
              <a:rPr lang="en-US" sz="3200"/>
              <a:t> </a:t>
            </a:r>
            <a:r>
              <a:rPr lang="ru-RU" sz="3200"/>
              <a:t>в дисциплине ОАиП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67408" y="1215571"/>
            <a:ext cx="6417162" cy="3129644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do 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flag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protect_lab();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while (</a:t>
            </a:r>
            <a:r>
              <a:rPr lang="en-US" sz="2400">
                <a:latin typeface="Courier New"/>
              </a:rPr>
              <a:t>!flag</a:t>
            </a:r>
            <a:r>
              <a:rPr lang="ru-RU" sz="2400">
                <a:latin typeface="Courier New"/>
              </a:rPr>
              <a:t>)</a:t>
            </a:r>
            <a:r>
              <a:rPr lang="en-US" sz="2400">
                <a:latin typeface="Courier New"/>
              </a:rPr>
              <a:t>;</a:t>
            </a:r>
            <a:endParaRPr lang="ru-RU" sz="240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6816725" y="1700212"/>
          <a:ext cx="3240088" cy="465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oleObj" r:id="rId3" imgW="1771015" imgH="2542540" progId="Visio.Drawing.15">
                  <p:embed/>
                </p:oleObj>
              </mc:Choice>
              <mc:Fallback>
                <p:oleObj name="oleObj" r:id="rId3" imgW="1771015" imgH="2542540" progId="Visio.Drawing.15">
                  <p:embed/>
                  <p:pic>
                    <p:nvPicPr>
                      <p:cNvPr id="26629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6816725" y="1700212"/>
                        <a:ext cx="3240088" cy="465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7"/>
            <a:ext cx="10945216" cy="8501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Сравнение 3-х типов циклов: вывести квадраты чисел </a:t>
            </a:r>
            <a:r>
              <a:rPr lang="en-US" sz="3200"/>
              <a:t>[0,100)</a:t>
            </a:r>
            <a:endParaRPr lang="ru-RU" sz="32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124745"/>
            <a:ext cx="10586392" cy="5001419"/>
          </a:xfrm>
        </p:spPr>
        <p:txBody>
          <a:bodyPr/>
          <a:lstStyle/>
          <a:p>
            <a:pPr>
              <a:buNone/>
              <a:defRPr/>
            </a:pPr>
            <a:r>
              <a:rPr lang="en-US" sz="2400">
                <a:latin typeface="Courier New"/>
              </a:rPr>
              <a:t>for (</a:t>
            </a:r>
            <a:r>
              <a:rPr lang="ru-RU" sz="2400">
                <a:latin typeface="Courier New"/>
              </a:rPr>
              <a:t>int i = 0;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100; </a:t>
            </a:r>
            <a:r>
              <a:rPr lang="ru-RU" sz="2400">
                <a:latin typeface="Courier New"/>
              </a:rPr>
              <a:t>++i</a:t>
            </a:r>
            <a:r>
              <a:rPr lang="en-US" sz="2400">
                <a:latin typeface="Courier New"/>
              </a:rPr>
              <a:t>) </a:t>
            </a: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cout &lt;&lt;</a:t>
            </a:r>
            <a:r>
              <a:rPr lang="en-US" sz="2400">
                <a:latin typeface="Courier New"/>
              </a:rPr>
              <a:t>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*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i &lt;&lt; " ";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//---</a:t>
            </a:r>
            <a:endParaRPr lang="ru-RU" sz="2400">
              <a:latin typeface="Courier New"/>
            </a:endParaRPr>
          </a:p>
          <a:p>
            <a:pPr>
              <a:buNone/>
              <a:defRPr/>
            </a:pPr>
            <a:r>
              <a:rPr lang="ru-RU" sz="2400">
                <a:latin typeface="Courier New"/>
              </a:rPr>
              <a:t>int i = 0; </a:t>
            </a:r>
            <a:endParaRPr/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while (i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100)</a:t>
            </a:r>
            <a:endParaRPr/>
          </a:p>
          <a:p>
            <a:pPr>
              <a:buNone/>
              <a:defRPr/>
            </a:pPr>
            <a:r>
              <a:rPr lang="ru-RU" sz="2400">
                <a:latin typeface="Courier New"/>
              </a:rPr>
              <a:t>   cout &lt;&lt;</a:t>
            </a:r>
            <a:r>
              <a:rPr lang="en-US" sz="2400">
                <a:latin typeface="Courier New"/>
              </a:rPr>
              <a:t>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*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++</a:t>
            </a:r>
            <a:r>
              <a:rPr lang="en-US" sz="2400">
                <a:latin typeface="Courier New"/>
              </a:rPr>
              <a:t> &lt;&lt; " ";</a:t>
            </a:r>
            <a:endParaRPr lang="ru-RU" sz="2400">
              <a:latin typeface="Courier New"/>
            </a:endParaRPr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//---</a:t>
            </a:r>
            <a:endParaRPr lang="ru-RU" sz="2400">
              <a:latin typeface="Courier New"/>
            </a:endParaRPr>
          </a:p>
          <a:p>
            <a:pPr>
              <a:buNone/>
              <a:defRPr/>
            </a:pPr>
            <a:r>
              <a:rPr lang="ru-RU" sz="2400">
                <a:latin typeface="Courier New"/>
              </a:rPr>
              <a:t>int i = 0; </a:t>
            </a:r>
            <a:endParaRPr/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do</a:t>
            </a:r>
            <a:endParaRPr/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cout &lt;&lt;</a:t>
            </a:r>
            <a:r>
              <a:rPr lang="en-US" sz="2400">
                <a:latin typeface="Courier New"/>
              </a:rPr>
              <a:t>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*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i &lt;&lt; " ";</a:t>
            </a:r>
            <a:endParaRPr lang="ru-RU" sz="2400">
              <a:latin typeface="Courier New"/>
            </a:endParaRPr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while (++i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100);</a:t>
            </a:r>
            <a:endParaRPr/>
          </a:p>
          <a:p>
            <a:pPr>
              <a:buNone/>
              <a:defRPr/>
            </a:pP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endParaRPr lang="ru-RU" sz="2400">
              <a:latin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7266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/>
              <a:t>range-based </a:t>
            </a:r>
            <a:r>
              <a:rPr lang="ru-RU" sz="3200"/>
              <a:t>циклы</a:t>
            </a:r>
            <a:r>
              <a:rPr lang="en-US" sz="3200"/>
              <a:t> </a:t>
            </a:r>
            <a:r>
              <a:rPr lang="ru-RU" sz="3200"/>
              <a:t>со счетчиком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91822"/>
            <a:ext cx="10515600" cy="5085141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ru-RU" sz="2400"/>
              <a:t>Применяется, когда необходимо перебрать все элементы некоторого конечного контейнера, не заботясь об индексах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</a:t>
            </a:r>
            <a:r>
              <a:rPr lang="ru-RU" sz="2400">
                <a:latin typeface="Courier New"/>
                <a:cs typeface="Courier New"/>
              </a:rPr>
              <a:t>объявление_элемента : контейнер) </a:t>
            </a:r>
            <a:endParaRPr/>
          </a:p>
          <a:p>
            <a:pPr marL="0" indent="0" algn="just">
              <a:buNone/>
              <a:defRPr/>
            </a:pPr>
            <a:r>
              <a:rPr lang="ru-RU" sz="2400">
                <a:latin typeface="Courier New"/>
                <a:cs typeface="Courier New"/>
              </a:rPr>
              <a:t>	инструкция;</a:t>
            </a:r>
            <a:endParaRPr/>
          </a:p>
          <a:p>
            <a:pPr marL="0" indent="0" algn="just">
              <a:buNone/>
              <a:defRPr/>
            </a:pPr>
            <a:endParaRPr lang="en-US" sz="2400">
              <a:latin typeface="Courier New"/>
              <a:cs typeface="Courier New"/>
            </a:endParaRPr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string s = "I love programming!</a:t>
            </a:r>
            <a:r>
              <a:rPr lang="ru-RU" sz="2400">
                <a:latin typeface="Courier New"/>
                <a:cs typeface="Courier New"/>
              </a:rPr>
              <a:t>"</a:t>
            </a:r>
            <a:r>
              <a:rPr lang="en-US" sz="2400">
                <a:latin typeface="Courier New"/>
                <a:cs typeface="Courier New"/>
              </a:rPr>
              <a:t>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(char ch : s)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	cout &lt;&lt; ch &lt;&lt; endl;</a:t>
            </a:r>
            <a:endParaRPr/>
          </a:p>
          <a:p>
            <a:pPr marL="0" indent="0" algn="just">
              <a:buNone/>
              <a:defRPr/>
            </a:pPr>
            <a:endParaRPr lang="en-US" sz="2400">
              <a:latin typeface="Courier New"/>
              <a:cs typeface="Courier New"/>
            </a:endParaRPr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(auto ch : s)</a:t>
            </a:r>
            <a:endParaRPr lang="en-US" sz="2400"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	cout &lt;&lt; ch &lt;&lt; endl;</a:t>
            </a:r>
            <a:endParaRPr/>
          </a:p>
          <a:p>
            <a:pPr marL="0" indent="0" algn="just">
              <a:buNone/>
              <a:defRPr/>
            </a:pPr>
            <a:endParaRPr lang="ru-RU" sz="2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9415" y="404815"/>
            <a:ext cx="10597841" cy="604852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 i="1"/>
              <a:t>Задача</a:t>
            </a:r>
            <a:r>
              <a:rPr lang="ru-RU" sz="2400"/>
              <a:t>: выучить ответы на вопросы.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 i="1"/>
              <a:t>Входные данные:</a:t>
            </a:r>
            <a:r>
              <a:rPr lang="ru-RU" sz="2400"/>
              <a:t> количество строк в тексте, текст ответов.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Алгоритм решения: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ru-RU" sz="2400"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Если текст ответов прочитан столько раз, сколько в нем строк, то отдыхать.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Иначе: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	прочитать текст ответов;</a:t>
            </a:r>
            <a:r>
              <a:rPr lang="en-US" sz="2400"/>
              <a:t> </a:t>
            </a:r>
            <a:r>
              <a:rPr lang="ru-RU" sz="2400"/>
              <a:t>запомнить, что число прочтений увеличилось;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Если текст ответов прочитан столько раз, сколько в нем строк, то отдыхать.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Иначе: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	прочитать текст ответов; запомнить, что число прочтений увеличилось;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…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Альтернативный алгоритм: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	повторить следующее действие столько раз, сколько строк в тексте: </a:t>
            </a:r>
            <a:endParaRPr/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ru-RU" sz="2400"/>
              <a:t>		прочитать текст ответов.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188640"/>
            <a:ext cx="9556576" cy="936104"/>
          </a:xfrm>
        </p:spPr>
        <p:txBody>
          <a:bodyPr/>
          <a:lstStyle/>
          <a:p>
            <a:pPr>
              <a:defRPr/>
            </a:pPr>
            <a:r>
              <a:rPr lang="ru-RU" sz="3200"/>
              <a:t>Оператор прерывания цикла </a:t>
            </a:r>
            <a:r>
              <a:rPr lang="en-US" sz="3200"/>
              <a:t>break</a:t>
            </a:r>
            <a:endParaRPr lang="ru-RU" sz="32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124744"/>
            <a:ext cx="10729192" cy="5472608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  <a:defRPr/>
            </a:pPr>
            <a:r>
              <a:rPr lang="ru-RU" sz="2400"/>
              <a:t>Досрочное завершение цикла с последующим выходом из него. Обычно используется в сочетании с условным оператором.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ru-RU" sz="2400"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</a:t>
            </a:r>
            <a:r>
              <a:rPr lang="ru-RU" sz="2400">
                <a:latin typeface="Courier New"/>
                <a:cs typeface="Courier New"/>
              </a:rPr>
              <a:t>условие_цикла</a:t>
            </a:r>
            <a:r>
              <a:rPr lang="en-US" sz="2400">
                <a:latin typeface="Courier New"/>
                <a:cs typeface="Courier New"/>
              </a:rPr>
              <a:t>){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</a:t>
            </a:r>
            <a:r>
              <a:rPr lang="ru-RU" sz="2400">
                <a:latin typeface="Courier New"/>
                <a:cs typeface="Courier New"/>
              </a:rPr>
              <a:t>действие1;</a:t>
            </a:r>
            <a:endParaRPr lang="en-US" sz="2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…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</a:t>
            </a:r>
            <a:r>
              <a:rPr lang="ru-RU" sz="2400">
                <a:latin typeface="Courier New"/>
                <a:cs typeface="Courier New"/>
              </a:rPr>
              <a:t>действие</a:t>
            </a:r>
            <a:r>
              <a:rPr lang="en-US" sz="2400">
                <a:latin typeface="Courier New"/>
                <a:cs typeface="Courier New"/>
              </a:rPr>
              <a:t>N;</a:t>
            </a:r>
            <a:endParaRPr lang="ru-RU" sz="2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   </a:t>
            </a:r>
            <a:r>
              <a:rPr lang="en-US" sz="2400">
                <a:latin typeface="Courier New"/>
                <a:cs typeface="Courier New"/>
              </a:rPr>
              <a:t>if (</a:t>
            </a:r>
            <a:r>
              <a:rPr lang="ru-RU" sz="2400">
                <a:latin typeface="Courier New"/>
                <a:cs typeface="Courier New"/>
              </a:rPr>
              <a:t>условие_выхода</a:t>
            </a:r>
            <a:r>
              <a:rPr lang="en-US" sz="2400">
                <a:latin typeface="Courier New"/>
                <a:cs typeface="Courier New"/>
              </a:rPr>
              <a:t>)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/</a:t>
            </a:r>
            <a:r>
              <a:rPr lang="ru-RU" sz="2400">
                <a:latin typeface="Courier New"/>
                <a:cs typeface="Courier New"/>
              </a:rPr>
              <a:t>* если истинно, то выполняется действие_после_цикла*</a:t>
            </a:r>
            <a:r>
              <a:rPr lang="en-US" sz="2400">
                <a:latin typeface="Courier New"/>
                <a:cs typeface="Courier New"/>
              </a:rPr>
              <a:t>/</a:t>
            </a:r>
            <a:endParaRPr lang="ru-RU" sz="2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      </a:t>
            </a:r>
            <a:r>
              <a:rPr lang="en-US" sz="2400">
                <a:latin typeface="Courier New"/>
                <a:cs typeface="Courier New"/>
              </a:rPr>
              <a:t>break;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</a:t>
            </a:r>
            <a:r>
              <a:rPr lang="ru-RU" sz="2400">
                <a:latin typeface="Courier New"/>
                <a:cs typeface="Courier New"/>
              </a:rPr>
              <a:t>действие</a:t>
            </a:r>
            <a:r>
              <a:rPr lang="en-US" sz="2400">
                <a:latin typeface="Courier New"/>
                <a:cs typeface="Courier New"/>
              </a:rPr>
              <a:t>N1;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//</a:t>
            </a:r>
            <a:r>
              <a:rPr lang="ru-RU" sz="2400">
                <a:latin typeface="Courier New"/>
                <a:cs typeface="Courier New"/>
              </a:rPr>
              <a:t> иначе цикл продолжается</a:t>
            </a:r>
            <a:endParaRPr lang="en-US" sz="2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…}</a:t>
            </a:r>
            <a:endParaRPr lang="ru-RU" sz="2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действие_после_цикла;</a:t>
            </a:r>
            <a:r>
              <a:rPr lang="en-US" sz="2400">
                <a:latin typeface="Courier New"/>
                <a:cs typeface="Courier New"/>
              </a:rPr>
              <a:t>/*</a:t>
            </a:r>
            <a:r>
              <a:rPr lang="ru-RU" sz="2400">
                <a:latin typeface="Courier New"/>
                <a:cs typeface="Courier New"/>
              </a:rPr>
              <a:t>сюда попадем когда условие_цикла станет ложным или условие_выхода станет истинным*</a:t>
            </a:r>
            <a:r>
              <a:rPr lang="en-US" sz="2400">
                <a:latin typeface="Courier New"/>
                <a:cs typeface="Courier New"/>
              </a:rPr>
              <a:t>/</a:t>
            </a:r>
            <a:endParaRPr lang="ru-RU" sz="2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40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ru-RU" sz="2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74639"/>
            <a:ext cx="10586392" cy="1138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Использование оператора </a:t>
            </a:r>
            <a:r>
              <a:rPr lang="en-US" sz="3200"/>
              <a:t>break</a:t>
            </a:r>
            <a:r>
              <a:rPr lang="ru-RU" sz="3200"/>
              <a:t> в цикле с несколькими условиями выхода</a:t>
            </a:r>
            <a:endParaRPr/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412777"/>
            <a:ext cx="10729191" cy="47133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TimesNewRoman"/>
              </a:rPr>
              <a:t>for( ; ; ){ 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 i="1">
                <a:latin typeface="Courier New"/>
                <a:ea typeface="Times New Roman"/>
                <a:cs typeface="TimesNewRoman"/>
              </a:rPr>
              <a:t>   …</a:t>
            </a:r>
            <a:endParaRPr lang="en-US" sz="2400">
              <a:latin typeface="Courier New"/>
              <a:ea typeface="Times New Roman"/>
              <a:cs typeface="TimesNewRoman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  <a:ea typeface="Times New Roman"/>
                <a:cs typeface="TimesNewRoman"/>
              </a:rPr>
              <a:t>   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if</a:t>
            </a:r>
            <a:r>
              <a:rPr lang="ru-RU" sz="2400">
                <a:latin typeface="Courier New"/>
                <a:ea typeface="Times New Roman"/>
                <a:cs typeface="TimesNewRoman"/>
              </a:rPr>
              <a:t>(</a:t>
            </a:r>
            <a:r>
              <a:rPr lang="ru-RU" sz="2400" i="1">
                <a:latin typeface="Courier New"/>
                <a:ea typeface="Times New Roman"/>
                <a:cs typeface="TimesNewRoman"/>
              </a:rPr>
              <a:t>условие</a:t>
            </a:r>
            <a:r>
              <a:rPr lang="en-US" sz="2400" i="1">
                <a:latin typeface="Courier New"/>
                <a:ea typeface="Times New Roman"/>
                <a:cs typeface="TimesNewRoman"/>
              </a:rPr>
              <a:t>1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) 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  <a:ea typeface="Times New Roman"/>
                <a:cs typeface="TimesNewRoman"/>
              </a:rPr>
              <a:t>      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break;  </a:t>
            </a:r>
            <a:endParaRPr/>
          </a:p>
          <a:p>
            <a:pPr>
              <a:lnSpc>
                <a:spcPct val="90000"/>
              </a:lnSpc>
              <a:buNone/>
              <a:defRPr/>
            </a:pPr>
            <a:r>
              <a:rPr lang="en-US" sz="2400">
                <a:latin typeface="Courier New"/>
                <a:ea typeface="Times New Roman"/>
                <a:cs typeface="TimesNewRoman"/>
              </a:rPr>
              <a:t>	</a:t>
            </a:r>
            <a:r>
              <a:rPr lang="ru-RU" sz="2400">
                <a:latin typeface="Courier New"/>
                <a:ea typeface="Times New Roman"/>
                <a:cs typeface="TimesNewRoman"/>
              </a:rPr>
              <a:t> 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 if</a:t>
            </a:r>
            <a:r>
              <a:rPr lang="ru-RU" sz="2400">
                <a:latin typeface="Courier New"/>
                <a:ea typeface="Times New Roman"/>
                <a:cs typeface="TimesNewRoman"/>
              </a:rPr>
              <a:t>(</a:t>
            </a:r>
            <a:r>
              <a:rPr lang="ru-RU" sz="2400" i="1">
                <a:latin typeface="Courier New"/>
                <a:ea typeface="Times New Roman"/>
                <a:cs typeface="TimesNewRoman"/>
              </a:rPr>
              <a:t>условие</a:t>
            </a:r>
            <a:r>
              <a:rPr lang="en-US" sz="2400" i="1">
                <a:latin typeface="Courier New"/>
                <a:ea typeface="Times New Roman"/>
                <a:cs typeface="TimesNewRoman"/>
              </a:rPr>
              <a:t>2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) 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  <a:ea typeface="Times New Roman"/>
                <a:cs typeface="TimesNewRoman"/>
              </a:rPr>
              <a:t>      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break</a:t>
            </a:r>
            <a:r>
              <a:rPr lang="ru-RU" sz="2400">
                <a:latin typeface="Courier New"/>
                <a:ea typeface="Times New Roman"/>
                <a:cs typeface="TimesNewRoman"/>
              </a:rPr>
              <a:t>;</a:t>
            </a:r>
            <a:endParaRPr lang="en-US" sz="2400">
              <a:latin typeface="Courier New"/>
              <a:ea typeface="Times New Roman"/>
              <a:cs typeface="TimesNewRoman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  <a:ea typeface="Times New Roman"/>
                <a:cs typeface="TimesNewRoman"/>
              </a:rPr>
              <a:t>   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…</a:t>
            </a:r>
            <a:endParaRPr lang="ru-RU" sz="2400">
              <a:latin typeface="Courier New"/>
              <a:ea typeface="Times New Roman"/>
              <a:cs typeface="TimesNewRoman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  <a:ea typeface="Times New Roman"/>
                <a:cs typeface="TimesNewRoman"/>
              </a:rPr>
              <a:t>   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}</a:t>
            </a:r>
            <a:r>
              <a:rPr lang="ru-RU" sz="2400">
                <a:latin typeface="Courier New"/>
                <a:ea typeface="Times New Roman"/>
                <a:cs typeface="TimesNew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7"/>
            <a:ext cx="9443392" cy="892175"/>
          </a:xfrm>
        </p:spPr>
        <p:txBody>
          <a:bodyPr/>
          <a:lstStyle/>
          <a:p>
            <a:pPr>
              <a:defRPr/>
            </a:pPr>
            <a:r>
              <a:rPr lang="ru-RU" sz="3200">
                <a:cs typeface="Times New Roman"/>
              </a:rPr>
              <a:t>Оператор </a:t>
            </a:r>
            <a:r>
              <a:rPr lang="en-US" sz="3200">
                <a:cs typeface="Times New Roman"/>
              </a:rPr>
              <a:t>break </a:t>
            </a:r>
            <a:r>
              <a:rPr lang="ru-RU" sz="3200">
                <a:cs typeface="Times New Roman"/>
              </a:rPr>
              <a:t>в дисциплине ОАиП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7408" y="1103086"/>
            <a:ext cx="6480720" cy="4589689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unsigned i;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for (i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</a:t>
            </a:r>
            <a:r>
              <a:rPr lang="ru-RU" sz="2400">
                <a:latin typeface="Courier New"/>
              </a:rPr>
              <a:t>;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labsCount</a:t>
            </a:r>
            <a:r>
              <a:rPr lang="ru-RU" sz="2400">
                <a:latin typeface="Courier New"/>
              </a:rPr>
              <a:t>; </a:t>
            </a:r>
            <a:r>
              <a:rPr lang="en-US" sz="2400">
                <a:latin typeface="Courier New"/>
              </a:rPr>
              <a:t>i++){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protectLab(i);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if(lesson_is_over)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   </a:t>
            </a:r>
            <a:r>
              <a:rPr lang="en-US" sz="2400">
                <a:latin typeface="Courier New"/>
              </a:rPr>
              <a:t>break;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}</a:t>
            </a:r>
            <a:endParaRPr lang="ru-RU" sz="2400">
              <a:latin typeface="Courier New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96200" y="286544"/>
            <a:ext cx="4095750" cy="628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85010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Оператор прерывания </a:t>
            </a:r>
            <a:r>
              <a:rPr lang="en-US" sz="3200"/>
              <a:t>continue</a:t>
            </a:r>
            <a:endParaRPr lang="ru-RU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7408" y="1094701"/>
            <a:ext cx="10586392" cy="53285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/>
              <a:t>Досрочное завершение цикла с последующим переходом к проверке условия цикла. Обычно используется в сочетании с условным оператором.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endParaRPr lang="ru-RU" sz="2400">
              <a:latin typeface="Courier New"/>
              <a:cs typeface="Courier New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</a:t>
            </a:r>
            <a:r>
              <a:rPr lang="ru-RU" sz="2400">
                <a:latin typeface="Courier New"/>
                <a:cs typeface="Courier New"/>
              </a:rPr>
              <a:t>условие_цикла</a:t>
            </a:r>
            <a:r>
              <a:rPr lang="en-US" sz="2400">
                <a:latin typeface="Courier New"/>
                <a:cs typeface="Courier New"/>
              </a:rPr>
              <a:t>){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</a:t>
            </a:r>
            <a:r>
              <a:rPr lang="ru-RU" sz="2400">
                <a:latin typeface="Courier New"/>
                <a:cs typeface="Courier New"/>
              </a:rPr>
              <a:t>действие1;</a:t>
            </a:r>
            <a:endParaRPr lang="en-US" sz="2400">
              <a:latin typeface="Courier New"/>
              <a:cs typeface="Courier New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…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</a:t>
            </a:r>
            <a:r>
              <a:rPr lang="ru-RU" sz="2400">
                <a:latin typeface="Courier New"/>
                <a:cs typeface="Courier New"/>
              </a:rPr>
              <a:t>действие</a:t>
            </a:r>
            <a:r>
              <a:rPr lang="en-US" sz="2400">
                <a:latin typeface="Courier New"/>
                <a:cs typeface="Courier New"/>
              </a:rPr>
              <a:t>N;</a:t>
            </a:r>
            <a:endParaRPr lang="ru-RU" sz="2400">
              <a:latin typeface="Courier New"/>
              <a:cs typeface="Courier New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   </a:t>
            </a:r>
            <a:r>
              <a:rPr lang="en-US" sz="2400">
                <a:latin typeface="Courier New"/>
                <a:cs typeface="Courier New"/>
              </a:rPr>
              <a:t>if (</a:t>
            </a:r>
            <a:r>
              <a:rPr lang="ru-RU" sz="2400">
                <a:latin typeface="Courier New"/>
                <a:cs typeface="Courier New"/>
              </a:rPr>
              <a:t>условие_выхода</a:t>
            </a:r>
            <a:r>
              <a:rPr lang="en-US" sz="2400">
                <a:latin typeface="Courier New"/>
                <a:cs typeface="Courier New"/>
              </a:rPr>
              <a:t>)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/</a:t>
            </a:r>
            <a:r>
              <a:rPr lang="ru-RU" sz="2400">
                <a:latin typeface="Courier New"/>
                <a:cs typeface="Courier New"/>
              </a:rPr>
              <a:t>* если истинно, то проверяем условие_цикла*</a:t>
            </a:r>
            <a:r>
              <a:rPr lang="en-US" sz="2400">
                <a:latin typeface="Courier New"/>
                <a:cs typeface="Courier New"/>
              </a:rPr>
              <a:t>/</a:t>
            </a:r>
            <a:endParaRPr lang="ru-RU" sz="2400">
              <a:latin typeface="Courier New"/>
              <a:cs typeface="Courier New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      </a:t>
            </a:r>
            <a:r>
              <a:rPr lang="en-US" sz="2400">
                <a:latin typeface="Courier New"/>
                <a:cs typeface="Courier New"/>
              </a:rPr>
              <a:t>continue;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</a:t>
            </a:r>
            <a:r>
              <a:rPr lang="ru-RU" sz="2400">
                <a:latin typeface="Courier New"/>
                <a:cs typeface="Courier New"/>
              </a:rPr>
              <a:t>действие</a:t>
            </a:r>
            <a:r>
              <a:rPr lang="en-US" sz="2400">
                <a:latin typeface="Courier New"/>
                <a:cs typeface="Courier New"/>
              </a:rPr>
              <a:t>N1;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//</a:t>
            </a:r>
            <a:r>
              <a:rPr lang="ru-RU" sz="2400">
                <a:latin typeface="Courier New"/>
                <a:cs typeface="Courier New"/>
              </a:rPr>
              <a:t> иначе цикл продолжается</a:t>
            </a:r>
            <a:endParaRPr lang="en-US" sz="2400">
              <a:latin typeface="Courier New"/>
              <a:cs typeface="Courier New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…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}</a:t>
            </a:r>
            <a:endParaRPr lang="ru-RU" sz="2400">
              <a:latin typeface="Courier New"/>
              <a:cs typeface="Courier New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действие_после_цикла;</a:t>
            </a:r>
            <a:r>
              <a:rPr lang="en-US" sz="2400">
                <a:latin typeface="Courier New"/>
                <a:cs typeface="Courier New"/>
              </a:rPr>
              <a:t>/*</a:t>
            </a:r>
            <a:r>
              <a:rPr lang="ru-RU" sz="2400">
                <a:latin typeface="Courier New"/>
                <a:cs typeface="Courier New"/>
              </a:rPr>
              <a:t>сюда попадем только когда условие цикла станет ложным*</a:t>
            </a:r>
            <a:r>
              <a:rPr lang="en-US" sz="2400">
                <a:latin typeface="Courier New"/>
                <a:cs typeface="Courier New"/>
              </a:rPr>
              <a:t>/</a:t>
            </a:r>
            <a:endParaRPr lang="ru-RU" sz="2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850105"/>
          </a:xfrm>
        </p:spPr>
        <p:txBody>
          <a:bodyPr/>
          <a:lstStyle/>
          <a:p>
            <a:pPr>
              <a:defRPr/>
            </a:pPr>
            <a:r>
              <a:rPr lang="ru-RU" sz="3200"/>
              <a:t>Оператор </a:t>
            </a:r>
            <a:r>
              <a:rPr lang="en-US" sz="3200"/>
              <a:t>continue</a:t>
            </a:r>
            <a:r>
              <a:rPr lang="ru-RU" sz="3200"/>
              <a:t> в дисциплине ОАиП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7367" y="1124743"/>
            <a:ext cx="8280921" cy="4943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>
                <a:latin typeface="Courier New"/>
              </a:rPr>
              <a:t>for (unsigned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</a:t>
            </a:r>
            <a:r>
              <a:rPr lang="ru-RU" sz="2400">
                <a:latin typeface="Courier New"/>
              </a:rPr>
              <a:t>;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&lt;= labsCount</a:t>
            </a:r>
            <a:r>
              <a:rPr lang="ru-RU" sz="2400">
                <a:latin typeface="Courier New"/>
              </a:rPr>
              <a:t>; </a:t>
            </a:r>
            <a:r>
              <a:rPr lang="en-US" sz="2400">
                <a:latin typeface="Courier New"/>
              </a:rPr>
              <a:t>i++){	if (t_good_mood)</a:t>
            </a:r>
            <a:r>
              <a:rPr lang="ru-RU" sz="2400">
                <a:latin typeface="Courier New"/>
              </a:rPr>
              <a:t>	</a:t>
            </a:r>
            <a:r>
              <a:rPr lang="en-US" sz="2400">
                <a:latin typeface="Courier New"/>
              </a:rPr>
              <a:t>	        			continue;</a:t>
            </a:r>
            <a:r>
              <a:rPr lang="ru-RU" sz="2400">
                <a:latin typeface="Courier New"/>
              </a:rPr>
              <a:t>	</a:t>
            </a:r>
            <a:endParaRPr lang="en-US" sz="2400">
              <a:latin typeface="Courier New"/>
            </a:endParaRPr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/>
              </a:rPr>
              <a:t>	protectLab(i);</a:t>
            </a:r>
            <a:endParaRPr/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/>
              </a:rPr>
              <a:t>	if(lesson_is_over)</a:t>
            </a:r>
            <a:endParaRPr/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/>
              </a:rPr>
              <a:t>		break;</a:t>
            </a:r>
            <a:endParaRPr/>
          </a:p>
          <a:p>
            <a:pPr marL="0" indent="0">
              <a:buFontTx/>
              <a:buNone/>
              <a:defRPr/>
            </a:pPr>
            <a:r>
              <a:rPr lang="en-US" sz="2400">
                <a:latin typeface="Courier New"/>
              </a:rPr>
              <a:t>	}</a:t>
            </a:r>
            <a:endParaRPr lang="ru-RU" sz="2400">
              <a:latin typeface="Courier New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17240" y="1603122"/>
            <a:ext cx="4374760" cy="5275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Примеры применения операторов прерывания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48426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  <a:defRPr/>
            </a:pPr>
            <a:r>
              <a:rPr lang="ru-RU" sz="2400"/>
              <a:t>Задача 1. Студент в общежитии проводит перепись своих вещей. Он до смерти боится тараканов, поэтому, только увидев их, бросает все свои дела и убегает. Необходимо вывести на экран вещи из списка студента, но если среди вещей появится 'таракан' — немедленно выйти из цикла.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string thing;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count = 0;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(cin &gt;&gt; </a:t>
            </a:r>
            <a:r>
              <a:rPr lang="ru-RU" sz="2400">
                <a:latin typeface="Courier New"/>
                <a:cs typeface="Courier New"/>
              </a:rPr>
              <a:t>thing</a:t>
            </a:r>
            <a:r>
              <a:rPr lang="en-US" sz="2400">
                <a:latin typeface="Courier New"/>
                <a:cs typeface="Courier New"/>
              </a:rPr>
              <a:t>){ /* </a:t>
            </a:r>
            <a:r>
              <a:rPr lang="ru-RU" sz="2400">
                <a:latin typeface="Courier New"/>
                <a:cs typeface="Courier New"/>
              </a:rPr>
              <a:t>учебник тетрадь грязная кружка таракан степлер</a:t>
            </a:r>
            <a:r>
              <a:rPr lang="en-US" sz="2400">
                <a:latin typeface="Courier New"/>
                <a:cs typeface="Courier New"/>
              </a:rPr>
              <a:t> </a:t>
            </a:r>
            <a:r>
              <a:rPr lang="ru-RU" sz="2400">
                <a:latin typeface="Courier New"/>
                <a:cs typeface="Courier New"/>
              </a:rPr>
              <a:t>носки</a:t>
            </a:r>
            <a:r>
              <a:rPr lang="en-US" sz="2400">
                <a:latin typeface="Courier New"/>
                <a:cs typeface="Courier New"/>
              </a:rPr>
              <a:t>*/</a:t>
            </a:r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	if (thing == "</a:t>
            </a:r>
            <a:r>
              <a:rPr lang="ru-RU" sz="2400">
                <a:latin typeface="Courier New"/>
                <a:cs typeface="Courier New"/>
              </a:rPr>
              <a:t>таракан</a:t>
            </a:r>
            <a:r>
              <a:rPr lang="en-US" sz="2400">
                <a:latin typeface="Courier New"/>
                <a:cs typeface="Courier New"/>
              </a:rPr>
              <a:t>")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		break;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	cout &lt;&lt; ++count &lt;&lt; " : " &lt;&lt; thing &lt;&lt; "\n";</a:t>
            </a:r>
            <a:endParaRPr/>
          </a:p>
          <a:p>
            <a:pPr marL="0" indent="0" algn="just">
              <a:buNone/>
              <a:defRPr/>
            </a:pPr>
            <a:r>
              <a:rPr lang="en-US" sz="2400">
                <a:latin typeface="Courier New"/>
                <a:cs typeface="Courier New"/>
              </a:rPr>
              <a:t>	}</a:t>
            </a:r>
            <a:endParaRPr lang="ru-RU" sz="2400">
              <a:latin typeface="Courier New"/>
              <a:cs typeface="Courier New"/>
            </a:endParaRPr>
          </a:p>
          <a:p>
            <a:pPr marL="0" indent="0" algn="just">
              <a:buNone/>
              <a:defRPr/>
            </a:pPr>
            <a:r>
              <a:rPr lang="ru-RU" sz="2400"/>
              <a:t>Задача 2. Убежавший студент из предыдущего упражнения позвал на помощь с переписью вещей своего друга, который тараканов просто игнорирует. Необходимо вывести на экран вещи из списка студента, а если среди вещей появится 'таракан' — на экран его не выводить, но цикл продолжить.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Текущий контроль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12422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/>
              <a:t>Чему будет равно значение переменной </a:t>
            </a:r>
            <a:r>
              <a:rPr lang="en-US" sz="2400"/>
              <a:t>count</a:t>
            </a:r>
            <a:r>
              <a:rPr lang="ru-RU" sz="2400"/>
              <a:t> после выполнения кода:</a:t>
            </a:r>
            <a:endParaRPr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val = 25;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count = 0;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(val--, val &gt; 10)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ru-RU" sz="2400">
                <a:latin typeface="Courier New"/>
                <a:cs typeface="Courier New"/>
              </a:rPr>
              <a:t>	</a:t>
            </a:r>
            <a:r>
              <a:rPr lang="en-US" sz="2400">
                <a:latin typeface="Courier New"/>
                <a:cs typeface="Courier New"/>
              </a:rPr>
              <a:t>count++;</a:t>
            </a:r>
            <a:endParaRPr lang="ru-RU" sz="2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Текущий контроль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12422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/>
              <a:t>Чему будет равно значение переменной </a:t>
            </a:r>
            <a:r>
              <a:rPr lang="en-US" sz="2400"/>
              <a:t>count</a:t>
            </a:r>
            <a:r>
              <a:rPr lang="ru-RU" sz="2400"/>
              <a:t> после выполнения кода:</a:t>
            </a:r>
            <a:endParaRPr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val = 25;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count = 0;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(val--, val &gt; 10)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ru-RU" sz="2400">
                <a:latin typeface="Courier New"/>
                <a:cs typeface="Courier New"/>
              </a:rPr>
              <a:t>	</a:t>
            </a:r>
            <a:r>
              <a:rPr lang="en-US" sz="2400">
                <a:latin typeface="Courier New"/>
                <a:cs typeface="Courier New"/>
              </a:rPr>
              <a:t>count++;</a:t>
            </a:r>
            <a:endParaRPr/>
          </a:p>
          <a:p>
            <a:pPr marL="0" indent="0">
              <a:buNone/>
              <a:defRPr/>
            </a:pPr>
            <a:endParaRPr lang="en-US" sz="2400" b="1"/>
          </a:p>
          <a:p>
            <a:pPr marL="0" indent="0">
              <a:buNone/>
              <a:defRPr/>
            </a:pPr>
            <a:r>
              <a:rPr lang="ru-RU" sz="2400" b="1"/>
              <a:t>Ответ</a:t>
            </a:r>
            <a:r>
              <a:rPr lang="en-US" sz="2400" b="1"/>
              <a:t>: 14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Текущий контроль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12422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/>
              <a:t>Укажите для каждого цикла количество исполнений его тела</a:t>
            </a:r>
            <a:endParaRPr lang="en-US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2; i &lt; 4; i++) x+=5;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2; i &lt; 2; i++) x++;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10; i &lt; 2; i++) x-=5;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10; i &gt; 9; i--) x--;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n = 1;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1; i &lt; n; i++) n = 10;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Текущий контроль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12422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/>
              <a:t>Укажите для каждого цикла количество исполнений его тела</a:t>
            </a:r>
            <a:endParaRPr lang="en-US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2; i &lt; 4; i++) x+=5;		</a:t>
            </a:r>
            <a:r>
              <a:rPr lang="en-US" sz="2400" b="1">
                <a:latin typeface="Courier New"/>
                <a:cs typeface="Courier New"/>
              </a:rPr>
              <a:t>//2</a:t>
            </a:r>
            <a:endParaRPr lang="ru-RU" sz="2400" b="1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2; i &lt; 2; i++) x++;		</a:t>
            </a:r>
            <a:r>
              <a:rPr lang="en-US" sz="2400" b="1">
                <a:latin typeface="Courier New"/>
                <a:cs typeface="Courier New"/>
              </a:rPr>
              <a:t>//0</a:t>
            </a:r>
            <a:endParaRPr lang="ru-RU" sz="2400" b="1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10; i &lt; 2; i++) x-=5;		</a:t>
            </a:r>
            <a:r>
              <a:rPr lang="en-US" sz="2400" b="1">
                <a:latin typeface="Courier New"/>
                <a:cs typeface="Courier New"/>
              </a:rPr>
              <a:t>//0</a:t>
            </a:r>
            <a:endParaRPr lang="ru-RU" sz="2400" b="1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10; i &gt; 9; i--) x--;		</a:t>
            </a:r>
            <a:r>
              <a:rPr lang="en-US" sz="2400" b="1">
                <a:latin typeface="Courier New"/>
                <a:cs typeface="Courier New"/>
              </a:rPr>
              <a:t>//1</a:t>
            </a:r>
            <a:endParaRPr lang="ru-RU" sz="2400" b="1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n = 1;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(int i = 1; i &lt; n; i++) n = 10;		</a:t>
            </a:r>
            <a:r>
              <a:rPr lang="en-US" sz="2400" b="1">
                <a:latin typeface="Courier New"/>
                <a:cs typeface="Courier New"/>
              </a:rPr>
              <a:t>//0</a:t>
            </a:r>
            <a:endParaRPr lang="ru-RU" sz="2400" b="1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Синтаксические разновидности циклов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124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Цикл со счетчиком</a:t>
            </a:r>
            <a:endParaRPr/>
          </a:p>
          <a:p>
            <a:pPr>
              <a:defRPr/>
            </a:pPr>
            <a:r>
              <a:rPr lang="ru-RU"/>
              <a:t>Цикл с предусловием</a:t>
            </a:r>
            <a:endParaRPr/>
          </a:p>
          <a:p>
            <a:pPr>
              <a:defRPr/>
            </a:pPr>
            <a:r>
              <a:rPr lang="ru-RU"/>
              <a:t>Цикл с постусловием</a:t>
            </a:r>
            <a:endParaRPr/>
          </a:p>
          <a:p>
            <a:pPr>
              <a:defRPr/>
            </a:pPr>
            <a:r>
              <a:rPr lang="en-US"/>
              <a:t>Range-based </a:t>
            </a:r>
            <a:r>
              <a:rPr lang="ru-RU"/>
              <a:t>циклы со счетчиком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Текущий контроль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802416" cy="5544616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  <a:defRPr/>
            </a:pPr>
            <a:r>
              <a:rPr lang="ru-RU"/>
              <a:t>Укажите для каждого цикла сколько раз будет выполнена строка, помеченная комментарием //? </a:t>
            </a:r>
            <a:endParaRPr lang="en-US"/>
          </a:p>
          <a:p>
            <a:pPr marL="0" lvl="0" indent="0" algn="just">
              <a:buNone/>
              <a:defRPr/>
            </a:pPr>
            <a:endParaRPr lang="ru-RU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int x = 10; 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while (x != 1)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   x--; //?  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 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int x = 10;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do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   x = 5; //?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while (x != 5);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 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float x = 1.01, s = 0;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while (x &lt; 5.6)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  x</a:t>
            </a:r>
            <a:r>
              <a:rPr lang="ru-RU">
                <a:latin typeface="Courier New"/>
                <a:cs typeface="Courier New"/>
              </a:rPr>
              <a:t> += 0.</a:t>
            </a:r>
            <a:r>
              <a:rPr lang="en-US">
                <a:latin typeface="Courier New"/>
                <a:cs typeface="Courier New"/>
              </a:rPr>
              <a:t>6</a:t>
            </a:r>
            <a:r>
              <a:rPr lang="ru-RU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s </a:t>
            </a:r>
            <a:r>
              <a:rPr lang="ru-RU">
                <a:latin typeface="Courier New"/>
                <a:cs typeface="Courier New"/>
              </a:rPr>
              <a:t>+=</a:t>
            </a:r>
            <a:r>
              <a:rPr lang="en-US">
                <a:latin typeface="Courier New"/>
                <a:cs typeface="Courier New"/>
              </a:rPr>
              <a:t> x</a:t>
            </a:r>
            <a:r>
              <a:rPr lang="ru-RU">
                <a:latin typeface="Courier New"/>
                <a:cs typeface="Courier New"/>
              </a:rPr>
              <a:t>; //?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Текущий контроль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802416" cy="5544616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buNone/>
              <a:defRPr/>
            </a:pPr>
            <a:r>
              <a:rPr lang="ru-RU"/>
              <a:t>Укажите для каждого цикла сколько раз будет выполнена строка, помеченная комментарием //? </a:t>
            </a:r>
            <a:endParaRPr lang="en-US"/>
          </a:p>
          <a:p>
            <a:pPr marL="0" lvl="0" indent="0" algn="just">
              <a:buNone/>
              <a:defRPr/>
            </a:pPr>
            <a:endParaRPr lang="ru-RU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int x = 10; 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while (x != 1)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   x--; </a:t>
            </a:r>
            <a:r>
              <a:rPr lang="en-US" b="1">
                <a:latin typeface="Courier New"/>
                <a:cs typeface="Courier New"/>
              </a:rPr>
              <a:t>//9  </a:t>
            </a:r>
            <a:endParaRPr lang="ru-RU" b="1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 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int x = 10;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do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   x = 1; </a:t>
            </a:r>
            <a:r>
              <a:rPr lang="en-US" b="1">
                <a:latin typeface="Courier New"/>
                <a:cs typeface="Courier New"/>
              </a:rPr>
              <a:t>//1</a:t>
            </a:r>
            <a:endParaRPr lang="ru-RU" b="1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while (x != 1);</a:t>
            </a:r>
            <a:endParaRPr lang="ru-RU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>
                <a:latin typeface="Courier New"/>
                <a:cs typeface="Courier New"/>
              </a:rPr>
              <a:t> 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float x = 1.01, s = 0;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while (x &lt; 5.6)</a:t>
            </a:r>
            <a:endParaRPr lang="ru-RU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   x</a:t>
            </a:r>
            <a:r>
              <a:rPr lang="ru-RU">
                <a:latin typeface="Courier New"/>
                <a:cs typeface="Courier New"/>
              </a:rPr>
              <a:t> += 0.</a:t>
            </a:r>
            <a:r>
              <a:rPr lang="en-US">
                <a:latin typeface="Courier New"/>
                <a:cs typeface="Courier New"/>
              </a:rPr>
              <a:t>6</a:t>
            </a:r>
            <a:r>
              <a:rPr lang="ru-RU">
                <a:latin typeface="Courier New"/>
                <a:cs typeface="Courier New"/>
              </a:rPr>
              <a:t>;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Courier New"/>
                <a:cs typeface="Courier New"/>
              </a:rPr>
              <a:t>s </a:t>
            </a:r>
            <a:r>
              <a:rPr lang="ru-RU">
                <a:latin typeface="Courier New"/>
                <a:cs typeface="Courier New"/>
              </a:rPr>
              <a:t>+=</a:t>
            </a:r>
            <a:r>
              <a:rPr lang="en-US">
                <a:latin typeface="Courier New"/>
                <a:cs typeface="Courier New"/>
              </a:rPr>
              <a:t> x</a:t>
            </a:r>
            <a:r>
              <a:rPr lang="ru-RU">
                <a:latin typeface="Courier New"/>
                <a:cs typeface="Courier New"/>
              </a:rPr>
              <a:t>; </a:t>
            </a:r>
            <a:r>
              <a:rPr lang="ru-RU" b="1">
                <a:latin typeface="Courier New"/>
                <a:cs typeface="Courier New"/>
              </a:rPr>
              <a:t>//</a:t>
            </a:r>
            <a:r>
              <a:rPr lang="en-US" b="1">
                <a:latin typeface="Courier New"/>
                <a:cs typeface="Courier New"/>
              </a:rPr>
              <a:t>1</a:t>
            </a:r>
            <a:endParaRPr lang="ru-RU" b="1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414399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4000"/>
              <a:t>Разные задачи на циклы, </a:t>
            </a:r>
            <a:r>
              <a:rPr lang="en-US" sz="4000"/>
              <a:t/>
            </a:r>
            <a:br>
              <a:rPr lang="en-US" sz="4000"/>
            </a:br>
            <a:r>
              <a:rPr lang="ru-RU" sz="4000"/>
              <a:t>синтаксические особенности разных типов циклов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350"/>
            <a:ext cx="10729192" cy="79238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/>
              <a:t>Пример изменения счетчика на произвольное значение</a:t>
            </a:r>
            <a:endParaRPr/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10729192" cy="5400600"/>
          </a:xfrm>
        </p:spPr>
        <p:txBody>
          <a:bodyPr>
            <a:normAutofit/>
          </a:bodyPr>
          <a:lstStyle/>
          <a:p>
            <a:pPr marL="0" indent="0" algn="just" defTabSz="10493375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 i="1"/>
              <a:t>Задача</a:t>
            </a:r>
            <a:r>
              <a:rPr lang="ru-RU" sz="2400"/>
              <a:t>: найти сумму</a:t>
            </a:r>
            <a:r>
              <a:rPr lang="en-US" sz="2400"/>
              <a:t>:</a:t>
            </a:r>
            <a:endParaRPr/>
          </a:p>
          <a:p>
            <a:pPr marL="0" indent="0" algn="just" defTabSz="10493375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/>
              <a:t>lg (n) + lg (n+2) + lg (n+4) + … + lg(m-2) + lg (m),</a:t>
            </a:r>
            <a:r>
              <a:rPr lang="ru-RU" sz="2400"/>
              <a:t> </a:t>
            </a:r>
            <a:endParaRPr/>
          </a:p>
          <a:p>
            <a:pPr marL="0" indent="0" algn="just" defTabSz="10493375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/>
              <a:t>где</a:t>
            </a:r>
            <a:r>
              <a:rPr lang="ru-RU" sz="2400" i="1"/>
              <a:t> </a:t>
            </a:r>
            <a:r>
              <a:rPr lang="en-US" sz="2400" i="1"/>
              <a:t>n </a:t>
            </a:r>
            <a:r>
              <a:rPr lang="ru-RU" sz="2400"/>
              <a:t>и</a:t>
            </a:r>
            <a:r>
              <a:rPr lang="ru-RU" sz="2400" i="1"/>
              <a:t> </a:t>
            </a:r>
            <a:r>
              <a:rPr lang="en-US" sz="2400" i="1"/>
              <a:t>m</a:t>
            </a:r>
            <a:r>
              <a:rPr lang="ru-RU" sz="2400"/>
              <a:t> – целые числа</a:t>
            </a:r>
            <a:r>
              <a:rPr lang="en-US" sz="2400"/>
              <a:t> </a:t>
            </a:r>
            <a:r>
              <a:rPr lang="ru-RU" sz="2400"/>
              <a:t>одинаковой четности, </a:t>
            </a:r>
            <a:r>
              <a:rPr lang="en-US" sz="2400"/>
              <a:t>n &lt; m.</a:t>
            </a:r>
            <a:endParaRPr/>
          </a:p>
          <a:p>
            <a:pPr marL="0" indent="0" defTabSz="10493375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/>
              <a:t>Входные данные: </a:t>
            </a:r>
            <a:r>
              <a:rPr lang="en-US" sz="2400"/>
              <a:t>n, m</a:t>
            </a:r>
            <a:r>
              <a:rPr lang="ru-RU" sz="2400"/>
              <a:t> – целые числа</a:t>
            </a:r>
            <a:r>
              <a:rPr lang="en-US" sz="2400"/>
              <a:t>.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ru-RU" sz="2400"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int n, m</a:t>
            </a:r>
            <a:r>
              <a:rPr lang="ru-RU" sz="2400">
                <a:latin typeface="Courier New"/>
              </a:rPr>
              <a:t>, </a:t>
            </a:r>
            <a:r>
              <a:rPr lang="en-US" sz="2400">
                <a:latin typeface="Courier New"/>
              </a:rPr>
              <a:t>i;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double s = 0;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cin &gt;&gt; n &gt;&gt; m;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for (i = n; i &lt;= m; i += 2) 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s += log10(i);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cout &lt;&lt; s;</a:t>
            </a:r>
            <a:endParaRPr lang="ru-RU" sz="2400">
              <a:latin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74639"/>
            <a:ext cx="9443392" cy="77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Нахождение чисел Фибоначчи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67408" y="1052736"/>
            <a:ext cx="10586392" cy="5387979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sz="2400" i="1">
                <a:latin typeface="Courier New"/>
                <a:cs typeface="Courier New"/>
              </a:rPr>
              <a:t>/*</a:t>
            </a:r>
            <a:r>
              <a:rPr lang="ru-RU" sz="2400" i="1">
                <a:latin typeface="Courier New"/>
                <a:cs typeface="Courier New"/>
              </a:rPr>
              <a:t>находим числа не превышающие максимальное 32-х битное беззнаковое целое</a:t>
            </a:r>
            <a:r>
              <a:rPr lang="en-US" sz="2400" i="1"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  <a:defRPr/>
            </a:pPr>
            <a:r>
              <a:rPr lang="ru-RU" sz="2400">
                <a:latin typeface="Courier New"/>
                <a:cs typeface="Courier New"/>
              </a:rPr>
              <a:t>const unsigned long limit = </a:t>
            </a:r>
            <a:r>
              <a:rPr lang="en-US" sz="2400">
                <a:latin typeface="Courier New"/>
                <a:cs typeface="Courier New"/>
              </a:rPr>
              <a:t>UINT_MAX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/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2;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unsigned long prev = 0;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unsigned long last = 1;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(prev &lt; limit / 2) {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cout &lt;&lt; last &lt;&lt; " ";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unsigned long sum = prev + last;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prev = last;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last = sum;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}</a:t>
            </a:r>
            <a:endParaRPr lang="ru-RU" sz="2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350"/>
            <a:ext cx="10586392" cy="784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Пример использования составного оператора в теле цикла</a:t>
            </a:r>
            <a:endParaRPr/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4743" y="1074056"/>
            <a:ext cx="10599057" cy="535938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 i="1"/>
              <a:t>Задача</a:t>
            </a:r>
            <a:r>
              <a:rPr lang="ru-RU" sz="2400"/>
              <a:t>: найти сумму первых </a:t>
            </a:r>
            <a:r>
              <a:rPr lang="en-US" sz="2400" i="1"/>
              <a:t>n</a:t>
            </a:r>
            <a:r>
              <a:rPr lang="en-US" sz="2400"/>
              <a:t> </a:t>
            </a:r>
            <a:r>
              <a:rPr lang="ru-RU" sz="2400"/>
              <a:t>членов геометрической прогрессии, если заданы первый член </a:t>
            </a:r>
            <a:r>
              <a:rPr lang="en-US" sz="2400" i="1"/>
              <a:t>b</a:t>
            </a:r>
            <a:r>
              <a:rPr lang="ru-RU" sz="2400"/>
              <a:t> и</a:t>
            </a:r>
            <a:r>
              <a:rPr lang="en-US" sz="2400"/>
              <a:t> </a:t>
            </a:r>
            <a:r>
              <a:rPr lang="ru-RU" sz="2400"/>
              <a:t>знаменатель </a:t>
            </a:r>
            <a:r>
              <a:rPr lang="en-US" sz="2400" i="1"/>
              <a:t>q </a:t>
            </a:r>
            <a:r>
              <a:rPr lang="en-US" sz="2400"/>
              <a:t>(</a:t>
            </a:r>
            <a:r>
              <a:rPr lang="ru-RU" sz="2400"/>
              <a:t>не используя формулу</a:t>
            </a:r>
            <a:r>
              <a:rPr lang="en-US" sz="2400"/>
              <a:t>).</a:t>
            </a:r>
            <a:r>
              <a:rPr lang="ru-RU" sz="2400"/>
              <a:t> Вывести значения всех членов данной прогрессии и промежуточные суммы.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en-US" sz="2400"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double b, q;</a:t>
            </a:r>
            <a:endParaRPr lang="ru-RU" sz="2400">
              <a:latin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unsigned i, n;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cin &gt;&gt; n &gt;&gt; b &gt;&gt; q;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double sum = b;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cout &lt;&lt; 1 &lt;&lt; " " &lt;&lt; b &lt;&lt; " " &lt;&lt; sum &lt;&lt; endl;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for (i = 2; i &lt;= n; i++){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b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*=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q;					</a:t>
            </a:r>
            <a:r>
              <a:rPr lang="en-US" sz="2400" i="1">
                <a:latin typeface="Courier New"/>
              </a:rPr>
              <a:t>// </a:t>
            </a:r>
            <a:r>
              <a:rPr lang="ru-RU" sz="2400" i="1">
                <a:latin typeface="Courier New"/>
              </a:rPr>
              <a:t>или аналогичное тело</a:t>
            </a:r>
            <a:endParaRPr lang="en-US" sz="2400" i="1">
              <a:latin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sum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+=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b;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				</a:t>
            </a:r>
            <a:r>
              <a:rPr lang="en-US" sz="2400" i="1">
                <a:latin typeface="Courier New"/>
              </a:rPr>
              <a:t>//</a:t>
            </a:r>
            <a:r>
              <a:rPr lang="ru-RU" sz="2400" i="1">
                <a:latin typeface="Courier New"/>
              </a:rPr>
              <a:t> </a:t>
            </a:r>
            <a:r>
              <a:rPr lang="en-US" sz="2400" i="1">
                <a:latin typeface="Courier New"/>
              </a:rPr>
              <a:t>sum</a:t>
            </a:r>
            <a:r>
              <a:rPr lang="ru-RU" sz="2400" i="1">
                <a:latin typeface="Courier New"/>
              </a:rPr>
              <a:t> </a:t>
            </a:r>
            <a:r>
              <a:rPr lang="en-US" sz="2400" i="1">
                <a:latin typeface="Courier New"/>
              </a:rPr>
              <a:t>+=</a:t>
            </a:r>
            <a:r>
              <a:rPr lang="ru-RU" sz="2400" i="1">
                <a:latin typeface="Courier New"/>
              </a:rPr>
              <a:t> </a:t>
            </a:r>
            <a:r>
              <a:rPr lang="en-US" sz="2400" i="1">
                <a:latin typeface="Courier New"/>
              </a:rPr>
              <a:t>b</a:t>
            </a:r>
            <a:r>
              <a:rPr lang="ru-RU" sz="2400" i="1">
                <a:latin typeface="Courier New"/>
              </a:rPr>
              <a:t> </a:t>
            </a:r>
            <a:r>
              <a:rPr lang="en-US" sz="2400" i="1">
                <a:latin typeface="Courier New"/>
              </a:rPr>
              <a:t>*=</a:t>
            </a:r>
            <a:r>
              <a:rPr lang="ru-RU" sz="2400" i="1">
                <a:latin typeface="Courier New"/>
              </a:rPr>
              <a:t> </a:t>
            </a:r>
            <a:r>
              <a:rPr lang="en-US" sz="2400" i="1">
                <a:latin typeface="Courier New"/>
              </a:rPr>
              <a:t>q;</a:t>
            </a:r>
            <a:endParaRPr lang="en-US" sz="2400">
              <a:latin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i="1">
                <a:latin typeface="Courier New"/>
              </a:rPr>
              <a:t>   </a:t>
            </a:r>
            <a:r>
              <a:rPr lang="en-US" sz="2400">
                <a:latin typeface="Courier New"/>
              </a:rPr>
              <a:t>cout &lt;&lt; i &lt;&lt; " " &lt;&lt; b &lt;&lt; " " &lt;&lt; sum &lt;&lt; endl;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}</a:t>
            </a:r>
            <a:r>
              <a:rPr lang="ru-RU" sz="2400">
                <a:latin typeface="Courier New"/>
              </a:rPr>
              <a:t>		</a:t>
            </a:r>
            <a:endParaRPr lang="en-US" sz="2400" i="1">
              <a:latin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10586392" cy="778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Сравнение 3-х типов циклов: количество цифр в числе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10586392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>
                <a:latin typeface="Courier New"/>
              </a:rPr>
              <a:t>int t;</a:t>
            </a:r>
            <a:endParaRPr lang="en-US" sz="240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>
                <a:latin typeface="Courier New"/>
              </a:rPr>
              <a:t>cin &gt;&gt; t</a:t>
            </a:r>
            <a:r>
              <a:rPr lang="en-US" sz="2400">
                <a:latin typeface="Courier New"/>
              </a:rPr>
              <a:t>;</a:t>
            </a:r>
            <a:endParaRPr lang="en-US" sz="2400" i="1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//---for---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for (</a:t>
            </a:r>
            <a:r>
              <a:rPr lang="ru-RU" sz="2400">
                <a:latin typeface="Courier New"/>
              </a:rPr>
              <a:t>int </a:t>
            </a:r>
            <a:r>
              <a:rPr lang="en-US" sz="2400">
                <a:latin typeface="Courier New"/>
              </a:rPr>
              <a:t>k</a:t>
            </a:r>
            <a:r>
              <a:rPr lang="ru-RU" sz="2400">
                <a:latin typeface="Courier New"/>
              </a:rPr>
              <a:t> = </a:t>
            </a:r>
            <a:r>
              <a:rPr lang="en-US" sz="2400">
                <a:latin typeface="Courier New"/>
              </a:rPr>
              <a:t>1; t != 0; 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/=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10) 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k++;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//---while-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int </a:t>
            </a:r>
            <a:r>
              <a:rPr lang="en-US" sz="2400">
                <a:latin typeface="Courier New"/>
              </a:rPr>
              <a:t>k</a:t>
            </a:r>
            <a:r>
              <a:rPr lang="ru-RU" sz="2400">
                <a:latin typeface="Courier New"/>
              </a:rPr>
              <a:t> = </a:t>
            </a:r>
            <a:r>
              <a:rPr lang="en-US" sz="2400">
                <a:latin typeface="Courier New"/>
              </a:rPr>
              <a:t>1</a:t>
            </a:r>
            <a:r>
              <a:rPr lang="ru-RU" sz="2400">
                <a:latin typeface="Courier New"/>
              </a:rPr>
              <a:t>;</a:t>
            </a:r>
            <a:endParaRPr lang="en-US" sz="240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while (t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/=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10) 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k++;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//---do---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int </a:t>
            </a:r>
            <a:r>
              <a:rPr lang="en-US" sz="2400">
                <a:latin typeface="Courier New"/>
              </a:rPr>
              <a:t>k</a:t>
            </a:r>
            <a:r>
              <a:rPr lang="ru-RU" sz="2400">
                <a:latin typeface="Courier New"/>
              </a:rPr>
              <a:t> = </a:t>
            </a:r>
            <a:r>
              <a:rPr lang="en-US" sz="2400">
                <a:latin typeface="Courier New"/>
              </a:rPr>
              <a:t>0</a:t>
            </a:r>
            <a:r>
              <a:rPr lang="ru-RU" sz="2400">
                <a:latin typeface="Courier New"/>
              </a:rPr>
              <a:t>;</a:t>
            </a:r>
            <a:endParaRPr lang="en-US" sz="2400">
              <a:latin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k++;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while (t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/=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10);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648"/>
            <a:ext cx="11018440" cy="79208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/>
              <a:t>Пример использования действительного типа для счетчика</a:t>
            </a:r>
            <a:endParaRPr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10586392" cy="54726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i="1"/>
              <a:t>Задача</a:t>
            </a:r>
            <a:r>
              <a:rPr lang="ru-RU" sz="2400"/>
              <a:t>: вычислить значение суммы ряда: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i="1"/>
              <a:t>		tg</a:t>
            </a:r>
            <a:r>
              <a:rPr lang="en-US" sz="2400"/>
              <a:t>1.1+</a:t>
            </a:r>
            <a:r>
              <a:rPr lang="en-US" sz="2400" i="1"/>
              <a:t>tg</a:t>
            </a:r>
            <a:r>
              <a:rPr lang="en-US" sz="2400"/>
              <a:t>1.3+</a:t>
            </a:r>
            <a:r>
              <a:rPr lang="en-US" sz="2400" i="1"/>
              <a:t>tg</a:t>
            </a:r>
            <a:r>
              <a:rPr lang="en-US" sz="2400"/>
              <a:t>1.5+</a:t>
            </a:r>
            <a:r>
              <a:rPr lang="en-US" sz="2400" i="1"/>
              <a:t>tg</a:t>
            </a:r>
            <a:r>
              <a:rPr lang="en-US" sz="2400"/>
              <a:t>1.7+</a:t>
            </a:r>
            <a:r>
              <a:rPr lang="en-US" sz="2400" i="1"/>
              <a:t>tg</a:t>
            </a:r>
            <a:r>
              <a:rPr lang="en-US" sz="2400"/>
              <a:t>1.9+</a:t>
            </a:r>
            <a:r>
              <a:rPr lang="en-US" sz="2400" i="1"/>
              <a:t>tg2</a:t>
            </a:r>
            <a:r>
              <a:rPr lang="en-US" sz="2400"/>
              <a:t>.1</a:t>
            </a:r>
            <a:endParaRPr lang="ru-RU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double rez, i;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double sum = 0;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for (i = 1.1; i &lt; 2.2; i += 0.2)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sum += tan(i);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cout &lt;&lt; sum;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>
              <a:latin typeface="Courier New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000">
                <a:latin typeface="+mj-lt"/>
              </a:rPr>
              <a:t>* </a:t>
            </a:r>
            <a:r>
              <a:rPr lang="ru-RU" sz="2000">
                <a:latin typeface="+mj-lt"/>
              </a:rPr>
              <a:t>в качестве условия окончания цикла стоит условие </a:t>
            </a:r>
            <a:r>
              <a:rPr lang="en-US" sz="2000">
                <a:latin typeface="+mj-lt"/>
              </a:rPr>
              <a:t>(i &lt; </a:t>
            </a:r>
            <a:r>
              <a:rPr lang="ru-RU" sz="2000">
                <a:latin typeface="+mj-lt"/>
              </a:rPr>
              <a:t>2.2</a:t>
            </a:r>
            <a:r>
              <a:rPr lang="en-US" sz="2000">
                <a:latin typeface="+mj-lt"/>
              </a:rPr>
              <a:t>), </a:t>
            </a:r>
            <a:r>
              <a:rPr lang="ru-RU" sz="2000">
                <a:latin typeface="+mj-lt"/>
              </a:rPr>
              <a:t>а не (</a:t>
            </a:r>
            <a:r>
              <a:rPr lang="en-US" sz="2000">
                <a:latin typeface="+mj-lt"/>
              </a:rPr>
              <a:t>i &lt;= 2.1</a:t>
            </a:r>
            <a:r>
              <a:rPr lang="ru-RU" sz="2000">
                <a:latin typeface="+mj-lt"/>
              </a:rPr>
              <a:t>) в связи с особенностью представления действительных чисел в памяти компьютера и применения к ним операций сравнения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332656"/>
            <a:ext cx="10945216" cy="72008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/>
              <a:t>Пример использования символьного типа для счетчика</a:t>
            </a:r>
            <a:endParaRPr/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10586392" cy="5351334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ru-RU" sz="2400" i="1"/>
              <a:t>Задача</a:t>
            </a:r>
            <a:r>
              <a:rPr lang="ru-RU" sz="2400"/>
              <a:t>: вывести символы и соответствующие им коды в заданном диапазоне</a:t>
            </a:r>
            <a:r>
              <a:rPr lang="en-US" sz="2400"/>
              <a:t> </a:t>
            </a:r>
            <a:r>
              <a:rPr lang="ru-RU" sz="2400"/>
              <a:t>от </a:t>
            </a:r>
            <a:r>
              <a:rPr lang="en-US" sz="2400" i="1"/>
              <a:t>a</a:t>
            </a:r>
            <a:r>
              <a:rPr lang="en-US" sz="2400"/>
              <a:t> </a:t>
            </a:r>
            <a:r>
              <a:rPr lang="ru-RU" sz="2400"/>
              <a:t>до </a:t>
            </a:r>
            <a:r>
              <a:rPr lang="en-US" sz="2400" i="1"/>
              <a:t>b</a:t>
            </a:r>
            <a:r>
              <a:rPr lang="ru-RU" sz="2400"/>
              <a:t>.</a:t>
            </a:r>
            <a:endParaRPr lang="en-US" sz="2400"/>
          </a:p>
          <a:p>
            <a:pPr>
              <a:buFontTx/>
              <a:buNone/>
              <a:defRPr/>
            </a:pPr>
            <a:endParaRPr lang="en-US" sz="2400"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int a</a:t>
            </a:r>
            <a:r>
              <a:rPr lang="ru-RU" sz="2400">
                <a:latin typeface="Courier New"/>
              </a:rPr>
              <a:t>, b;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cin &gt;&gt; a &gt;&gt; b;</a:t>
            </a: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for (char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a;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b; i++)</a:t>
            </a:r>
            <a:endParaRPr/>
          </a:p>
          <a:p>
            <a:pPr>
              <a:buNone/>
              <a:defRPr/>
            </a:pPr>
            <a:r>
              <a:rPr lang="ru-RU" sz="2400">
                <a:latin typeface="Courier New"/>
              </a:rPr>
              <a:t>   cout &lt;&lt;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&lt;&lt; " " &lt;&lt; static_cast&lt;int&gt;(i</a:t>
            </a:r>
            <a:r>
              <a:rPr lang="en-US" sz="2400">
                <a:latin typeface="Courier New"/>
              </a:rPr>
              <a:t>)</a:t>
            </a:r>
            <a:r>
              <a:rPr lang="ru-RU" sz="2400">
                <a:latin typeface="Courier New"/>
              </a:rPr>
              <a:t> &lt;&lt; endl</a:t>
            </a:r>
            <a:r>
              <a:rPr lang="en-US" sz="2400">
                <a:latin typeface="Courier New"/>
              </a:rPr>
              <a:t>;</a:t>
            </a:r>
            <a:endParaRPr/>
          </a:p>
          <a:p>
            <a:pPr>
              <a:buNone/>
              <a:defRPr/>
            </a:pPr>
            <a:r>
              <a:rPr lang="en-US" sz="2400">
                <a:solidFill>
                  <a:schemeClr val="accent6"/>
                </a:solidFill>
                <a:latin typeface="Courier New"/>
              </a:rPr>
              <a:t>	</a:t>
            </a:r>
            <a:r>
              <a:rPr lang="en-US" sz="2400">
                <a:latin typeface="Courier New"/>
              </a:rPr>
              <a:t>  //cout &lt;&lt; i &lt;&lt; " " &lt;&lt; +i &lt;&lt; endl;</a:t>
            </a:r>
            <a:endParaRPr/>
          </a:p>
          <a:p>
            <a:pPr>
              <a:buNone/>
              <a:defRPr/>
            </a:pPr>
            <a:endParaRPr lang="en-US" sz="2400">
              <a:solidFill>
                <a:schemeClr val="accent6"/>
              </a:solidFill>
              <a:latin typeface="Courier New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38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7"/>
            <a:ext cx="9443392" cy="778099"/>
          </a:xfrm>
        </p:spPr>
        <p:txBody>
          <a:bodyPr/>
          <a:lstStyle/>
          <a:p>
            <a:pPr>
              <a:defRPr/>
            </a:pPr>
            <a:r>
              <a:rPr lang="ru-RU" sz="3200"/>
              <a:t>Оператор запятая в цикле </a:t>
            </a:r>
            <a:r>
              <a:rPr lang="en-US" sz="3200"/>
              <a:t>for</a:t>
            </a:r>
            <a:endParaRPr lang="ru-RU" sz="32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7"/>
            <a:ext cx="10586392" cy="498271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//</a:t>
            </a:r>
            <a:r>
              <a:rPr lang="ru-RU" sz="2400">
                <a:latin typeface="Courier New"/>
              </a:rPr>
              <a:t>переменные-счетчики меняются одновременно </a:t>
            </a: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for (int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0, j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n;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n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&amp;&amp;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&gt;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0;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+=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2, j--)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cout &lt;&lt;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+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</a:t>
            </a:r>
            <a:r>
              <a:rPr lang="ru-RU" sz="2400">
                <a:latin typeface="Courier New"/>
              </a:rPr>
              <a:t> &lt;&lt; endl</a:t>
            </a:r>
            <a:r>
              <a:rPr lang="en-US" sz="2400">
                <a:latin typeface="Courier New"/>
              </a:rPr>
              <a:t>;</a:t>
            </a:r>
            <a:endParaRPr/>
          </a:p>
          <a:p>
            <a:pPr>
              <a:buFontTx/>
              <a:buNone/>
              <a:defRPr/>
            </a:pPr>
            <a:endParaRPr lang="en-US" sz="2400">
              <a:latin typeface="Courier New"/>
            </a:endParaRPr>
          </a:p>
          <a:p>
            <a:pPr algn="just">
              <a:buNone/>
              <a:defRPr/>
            </a:pPr>
            <a:r>
              <a:rPr lang="en-US" sz="2400">
                <a:latin typeface="Courier New"/>
              </a:rPr>
              <a:t>//</a:t>
            </a:r>
            <a:r>
              <a:rPr lang="ru-RU" sz="2400">
                <a:latin typeface="Courier New"/>
              </a:rPr>
              <a:t>значение одного счетчика влияет на значение другого</a:t>
            </a:r>
            <a:endParaRPr lang="en-US" sz="2400">
              <a:latin typeface="Courier New"/>
            </a:endParaRPr>
          </a:p>
          <a:p>
            <a:pPr>
              <a:buNone/>
              <a:defRPr/>
            </a:pPr>
            <a:r>
              <a:rPr lang="en-US" sz="2400">
                <a:latin typeface="Courier New"/>
              </a:rPr>
              <a:t>for (int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0, j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n;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n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&amp;&amp;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&gt;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0; i += 2, j -= i)</a:t>
            </a:r>
            <a:endParaRPr/>
          </a:p>
          <a:p>
            <a:pPr>
              <a:buNone/>
              <a:defRPr/>
            </a:pPr>
            <a:r>
              <a:rPr lang="ru-RU" sz="2400">
                <a:latin typeface="Courier New"/>
              </a:rPr>
              <a:t>   cout &lt;&lt; </a:t>
            </a:r>
            <a:r>
              <a:rPr lang="en-US" sz="2400">
                <a:latin typeface="Courier New"/>
              </a:rPr>
              <a:t>i + j</a:t>
            </a:r>
            <a:r>
              <a:rPr lang="ru-RU" sz="2400">
                <a:latin typeface="Courier New"/>
              </a:rPr>
              <a:t> &lt;&lt; endl</a:t>
            </a:r>
            <a:r>
              <a:rPr lang="en-US" sz="2400">
                <a:latin typeface="Courier New"/>
              </a:rPr>
              <a:t>;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endParaRPr lang="ru-RU" sz="2400">
              <a:latin typeface="Courier New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39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Цикл со счетчиком</a:t>
            </a:r>
            <a:endParaRPr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8315325" y="2018313"/>
          <a:ext cx="3038475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oleObj" r:id="rId3" imgW="2142490" imgH="2971165" progId="Visio.Drawing.15">
                  <p:embed/>
                </p:oleObj>
              </mc:Choice>
              <mc:Fallback>
                <p:oleObj name="oleObj" r:id="rId3" imgW="2142490" imgH="2971165" progId="Visio.Drawing.15">
                  <p:embed/>
                  <p:pic>
                    <p:nvPicPr>
                      <p:cNvPr id="4099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8315325" y="2018313"/>
                        <a:ext cx="3038475" cy="421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7408" y="1052736"/>
            <a:ext cx="10586392" cy="125131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ru-RU" sz="2400"/>
              <a:t>Обычно используется когда известно число повторений тела цикла</a:t>
            </a:r>
            <a:endParaRPr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for (</a:t>
            </a:r>
            <a:r>
              <a:rPr lang="ru-RU" sz="2400">
                <a:latin typeface="Courier New"/>
              </a:rPr>
              <a:t>выражение1; выражение2; выражение3</a:t>
            </a:r>
            <a:r>
              <a:rPr lang="en-US" sz="2400">
                <a:latin typeface="Courier New"/>
              </a:rPr>
              <a:t>)</a:t>
            </a:r>
            <a:endParaRPr lang="ru-RU" sz="2400">
              <a:latin typeface="Courier New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тело_цикла</a:t>
            </a:r>
            <a:endParaRPr lang="en-US" sz="2400">
              <a:latin typeface="Courier New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endParaRPr lang="en-US" sz="2400"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67407" y="2416766"/>
            <a:ext cx="7547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ru-RU" sz="2400">
                <a:latin typeface="+mn-lt"/>
              </a:rPr>
              <a:t>При первом заходе в цикл вычисляется </a:t>
            </a:r>
            <a:r>
              <a:rPr lang="ru-RU" sz="2400">
                <a:latin typeface="Courier New"/>
                <a:cs typeface="Courier New"/>
              </a:rPr>
              <a:t>выражение1</a:t>
            </a:r>
            <a:r>
              <a:rPr lang="ru-RU" sz="2400">
                <a:latin typeface="+mn-lt"/>
              </a:rPr>
              <a:t>, затем в случае истинности условия, записанного в </a:t>
            </a:r>
            <a:r>
              <a:rPr lang="ru-RU" sz="2400">
                <a:latin typeface="Courier New"/>
                <a:cs typeface="Courier New"/>
              </a:rPr>
              <a:t>выражение2</a:t>
            </a:r>
            <a:r>
              <a:rPr lang="ru-RU" sz="2400">
                <a:latin typeface="+mn-lt"/>
              </a:rPr>
              <a:t> выполняется </a:t>
            </a:r>
            <a:r>
              <a:rPr lang="ru-RU" sz="2400">
                <a:latin typeface="Courier New"/>
                <a:cs typeface="Courier New"/>
              </a:rPr>
              <a:t>тело</a:t>
            </a:r>
            <a:r>
              <a:rPr lang="en-US" sz="2400">
                <a:latin typeface="+mn-lt"/>
                <a:cs typeface="Courier New"/>
              </a:rPr>
              <a:t>_</a:t>
            </a:r>
            <a:r>
              <a:rPr lang="ru-RU" sz="2400">
                <a:latin typeface="Courier New"/>
                <a:cs typeface="Courier New"/>
              </a:rPr>
              <a:t>цикла</a:t>
            </a:r>
            <a:r>
              <a:rPr lang="ru-RU" sz="2400">
                <a:latin typeface="+mn-lt"/>
              </a:rPr>
              <a:t>. После завершения тела цикла вычисляется </a:t>
            </a:r>
            <a:r>
              <a:rPr lang="ru-RU" sz="2400">
                <a:latin typeface="Courier New"/>
                <a:cs typeface="Courier New"/>
              </a:rPr>
              <a:t>выражение3</a:t>
            </a:r>
            <a:r>
              <a:rPr lang="ru-RU" sz="2400">
                <a:latin typeface="+mn-lt"/>
              </a:rPr>
              <a:t> и снова проверяется </a:t>
            </a:r>
            <a:r>
              <a:rPr lang="ru-RU" sz="2400">
                <a:latin typeface="Courier New"/>
                <a:cs typeface="Courier New"/>
              </a:rPr>
              <a:t>выражение2</a:t>
            </a:r>
            <a:r>
              <a:rPr lang="ru-RU" sz="2400">
                <a:latin typeface="+mn-lt"/>
              </a:rPr>
              <a:t>. Цикл заканчивается, когда </a:t>
            </a:r>
            <a:r>
              <a:rPr lang="ru-RU" sz="2400">
                <a:latin typeface="Courier New"/>
                <a:cs typeface="Courier New"/>
              </a:rPr>
              <a:t>выражение2</a:t>
            </a:r>
            <a:r>
              <a:rPr lang="ru-RU" sz="2400">
                <a:latin typeface="+mn-lt"/>
              </a:rPr>
              <a:t> принимает значение </a:t>
            </a:r>
            <a:r>
              <a:rPr lang="en-US" sz="2400">
                <a:latin typeface="Courier New"/>
                <a:cs typeface="Courier New"/>
              </a:rPr>
              <a:t>false</a:t>
            </a:r>
            <a:r>
              <a:rPr lang="en-US" sz="2400">
                <a:latin typeface="+mn-lt"/>
              </a:rPr>
              <a:t>. </a:t>
            </a:r>
            <a:endParaRPr lang="ru-RU" sz="2400">
              <a:latin typeface="+mn-lt"/>
            </a:endParaRPr>
          </a:p>
          <a:p>
            <a:pPr>
              <a:defRPr/>
            </a:pPr>
            <a:endParaRPr lang="ru-RU" sz="240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11089232" cy="4792214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sz="2400">
                <a:latin typeface="Courier New"/>
              </a:rPr>
              <a:t>//</a:t>
            </a:r>
            <a:r>
              <a:rPr lang="ru-RU" sz="2400">
                <a:latin typeface="Courier New"/>
              </a:rPr>
              <a:t>попарно суммируются члены арифметической и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геометрической прогрессии</a:t>
            </a:r>
            <a:endParaRPr lang="pt-BR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pt-BR" sz="2400">
                <a:latin typeface="Courier New"/>
              </a:rPr>
              <a:t>int i, a0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1, b0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1, d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2, q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2, s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0;</a:t>
            </a:r>
            <a:endParaRPr/>
          </a:p>
          <a:p>
            <a:pPr>
              <a:buFontTx/>
              <a:buNone/>
              <a:defRPr/>
            </a:pPr>
            <a:r>
              <a:rPr lang="pt-BR" sz="2400">
                <a:latin typeface="Courier New"/>
              </a:rPr>
              <a:t>for (i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a0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+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n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*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d,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j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b0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*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pow(q, n); </a:t>
            </a:r>
          </a:p>
          <a:p>
            <a:pPr>
              <a:buFontTx/>
              <a:buNone/>
              <a:defRPr/>
            </a:pPr>
            <a:r>
              <a:rPr lang="pt-BR" sz="2400">
                <a:latin typeface="Courier New"/>
              </a:rPr>
              <a:t>     i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&gt;=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a0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&amp;&amp;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j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&gt;=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b0; </a:t>
            </a:r>
          </a:p>
          <a:p>
            <a:pPr>
              <a:buFontTx/>
              <a:buNone/>
              <a:defRPr/>
            </a:pPr>
            <a:r>
              <a:rPr lang="pt-BR" sz="2400">
                <a:latin typeface="Courier New"/>
              </a:rPr>
              <a:t>     i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-=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d,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j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/=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q){</a:t>
            </a:r>
            <a:endParaRPr/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pt-BR" sz="2400">
                <a:latin typeface="Courier New"/>
              </a:rPr>
              <a:t>s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+=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+</a:t>
            </a:r>
            <a:r>
              <a:rPr lang="ru-RU" sz="2400">
                <a:latin typeface="Courier New"/>
              </a:rPr>
              <a:t> </a:t>
            </a:r>
            <a:r>
              <a:rPr lang="pt-BR" sz="2400">
                <a:latin typeface="Courier New"/>
              </a:rPr>
              <a:t>j;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cout &lt;&lt; </a:t>
            </a:r>
            <a:r>
              <a:rPr lang="pt-BR" sz="2400">
                <a:latin typeface="Courier New"/>
              </a:rPr>
              <a:t>s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&lt;&lt; endl</a:t>
            </a:r>
            <a:r>
              <a:rPr lang="pt-BR" sz="2400">
                <a:latin typeface="Courier New"/>
              </a:rPr>
              <a:t>;</a:t>
            </a:r>
            <a:endParaRPr/>
          </a:p>
          <a:p>
            <a:pPr>
              <a:buFontTx/>
              <a:buNone/>
              <a:defRPr/>
            </a:pPr>
            <a:r>
              <a:rPr lang="pt-BR" sz="2400">
                <a:latin typeface="Courier New"/>
              </a:rPr>
              <a:t>   }</a:t>
            </a:r>
            <a:endParaRPr lang="ru-RU" sz="2400">
              <a:latin typeface="Courier New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40</a:t>
            </a:fld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7408" y="274638"/>
            <a:ext cx="9443392" cy="7780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 algn="l">
              <a:defRPr/>
            </a:pPr>
            <a:r>
              <a:rPr lang="ru-RU" sz="3200">
                <a:solidFill>
                  <a:schemeClr val="tx1"/>
                </a:solidFill>
              </a:rPr>
              <a:t>Оператор запятая в цикле </a:t>
            </a:r>
            <a:r>
              <a:rPr lang="en-US" sz="3200">
                <a:solidFill>
                  <a:schemeClr val="tx1"/>
                </a:solidFill>
              </a:rPr>
              <a:t>for</a:t>
            </a:r>
            <a:endParaRPr lang="ru-RU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7"/>
            <a:ext cx="10586392" cy="7780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>
                <a:cs typeface="Courier New"/>
              </a:rPr>
              <a:t>Количество цифр в числе </a:t>
            </a:r>
            <a:r>
              <a:rPr lang="en-US" sz="3200">
                <a:cs typeface="Courier New"/>
              </a:rPr>
              <a:t>t, </a:t>
            </a:r>
            <a:r>
              <a:rPr lang="ru-RU" sz="3200">
                <a:cs typeface="Courier New"/>
              </a:rPr>
              <a:t>отличных от цифры </a:t>
            </a:r>
            <a:r>
              <a:rPr lang="en-US" sz="3200">
                <a:cs typeface="Courier New"/>
              </a:rPr>
              <a:t>d</a:t>
            </a:r>
            <a:endParaRPr lang="ru-RU" sz="320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7"/>
            <a:ext cx="10586392" cy="5073427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ru-RU" sz="2400">
                <a:latin typeface="Courier New"/>
                <a:cs typeface="Courier New"/>
              </a:rPr>
              <a:t>int </a:t>
            </a:r>
            <a:r>
              <a:rPr lang="en-US" sz="2400">
                <a:latin typeface="Courier New"/>
                <a:cs typeface="Courier New"/>
              </a:rPr>
              <a:t>k</a:t>
            </a:r>
            <a:r>
              <a:rPr lang="ru-RU" sz="2400">
                <a:latin typeface="Courier New"/>
                <a:cs typeface="Courier New"/>
              </a:rPr>
              <a:t> = </a:t>
            </a:r>
            <a:r>
              <a:rPr lang="en-US" sz="2400">
                <a:latin typeface="Courier New"/>
                <a:cs typeface="Courier New"/>
              </a:rPr>
              <a:t>0, m, t, d;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  <a:cs typeface="Courier New"/>
              </a:rPr>
              <a:t>cin &gt;&gt; t &gt;&gt; d;</a:t>
            </a:r>
            <a:endParaRPr lang="ru-RU" sz="2400">
              <a:latin typeface="Courier New"/>
              <a:cs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  <a:cs typeface="Courier New"/>
              </a:rPr>
              <a:t>do</a:t>
            </a:r>
          </a:p>
          <a:p>
            <a:pPr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if (t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%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10 != d) </a:t>
            </a:r>
            <a:endParaRPr/>
          </a:p>
          <a:p>
            <a:pPr>
              <a:buNone/>
              <a:defRPr/>
            </a:pPr>
            <a:r>
              <a:rPr lang="ru-RU" sz="2400">
                <a:latin typeface="Courier New"/>
                <a:cs typeface="Courier New"/>
              </a:rPr>
              <a:t>      </a:t>
            </a:r>
            <a:r>
              <a:rPr lang="en-US" sz="2400">
                <a:latin typeface="Courier New"/>
                <a:cs typeface="Courier New"/>
              </a:rPr>
              <a:t>k++;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(t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/=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10);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  <a:cs typeface="Courier New"/>
              </a:rPr>
              <a:t>cout &lt;&lt; k;</a:t>
            </a:r>
            <a:endParaRPr/>
          </a:p>
          <a:p>
            <a:pPr>
              <a:buFontTx/>
              <a:buNone/>
              <a:defRPr/>
            </a:pPr>
            <a:endParaRPr lang="ru-RU" sz="2400">
              <a:latin typeface="Courier New"/>
              <a:cs typeface="Courier New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047651"/>
          </a:xfrm>
        </p:spPr>
        <p:txBody>
          <a:bodyPr/>
          <a:lstStyle/>
          <a:p>
            <a:pPr>
              <a:defRPr/>
            </a:pPr>
            <a:r>
              <a:rPr lang="ru-RU" sz="3200"/>
              <a:t>Произведение всех четных цифр заданного натурального числа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412776"/>
            <a:ext cx="10515600" cy="476418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unsigned n, prod = 1;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cin &gt;&gt; n;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do {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if (n % 2 == 0)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prod *= n % 10;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}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(n /= 10); 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cout &lt;&lt; "prod = " &lt;&lt; prod;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}</a:t>
            </a:r>
            <a:endParaRPr lang="ru-RU" sz="2400">
              <a:latin typeface="Courier New"/>
              <a:cs typeface="Courier New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350"/>
            <a:ext cx="9454505" cy="792385"/>
          </a:xfrm>
        </p:spPr>
        <p:txBody>
          <a:bodyPr/>
          <a:lstStyle/>
          <a:p>
            <a:pPr>
              <a:defRPr/>
            </a:pPr>
            <a:r>
              <a:rPr lang="ru-RU" sz="3200"/>
              <a:t> Проверка натурального числа на простоту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67408" y="1052736"/>
            <a:ext cx="10586392" cy="525658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unsigned long numb, delim;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cout &lt;&lt; "input the number" &lt;&lt; endl;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cin &gt;&gt; numb;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(delim = 2; delim &lt;= numb / 2; delim++)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if (numb % delim ==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0){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cout &lt;&lt; "not prime, the delimiter is " </a:t>
            </a:r>
            <a:r>
              <a:rPr lang="ru-RU" sz="2400">
                <a:latin typeface="Courier New"/>
                <a:cs typeface="Courier New"/>
              </a:rPr>
              <a:t> 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           </a:t>
            </a:r>
            <a:r>
              <a:rPr lang="en-US" sz="2400">
                <a:latin typeface="Courier New"/>
                <a:cs typeface="Courier New"/>
              </a:rPr>
              <a:t>&lt;&lt; delim;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return 0;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}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cout &lt;&lt; "is prime";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400">
              <a:latin typeface="Courier New"/>
              <a:cs typeface="Courier New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>
                <a:latin typeface="+mj-lt"/>
                <a:cs typeface="Courier New"/>
              </a:rPr>
              <a:t>* при определении простоты числа достаточно перебирать не </a:t>
            </a:r>
            <a:r>
              <a:rPr lang="en-US" sz="2000">
                <a:latin typeface="+mj-lt"/>
                <a:cs typeface="Courier New"/>
              </a:rPr>
              <a:t>numb/2 </a:t>
            </a:r>
            <a:r>
              <a:rPr lang="ru-RU" sz="2000">
                <a:latin typeface="+mj-lt"/>
                <a:cs typeface="Courier New"/>
              </a:rPr>
              <a:t>делителей, а </a:t>
            </a:r>
            <a:r>
              <a:rPr lang="en-US" sz="2000">
                <a:latin typeface="+mj-lt"/>
                <a:cs typeface="Courier New"/>
              </a:rPr>
              <a:t>sqrt(numb)</a:t>
            </a:r>
            <a:endParaRPr lang="en-US">
              <a:latin typeface="+mj-lt"/>
              <a:cs typeface="Courier New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74638"/>
            <a:ext cx="10729192" cy="113813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ru-RU" sz="3200">
                <a:cs typeface="Courier New"/>
              </a:rPr>
              <a:t>Порядковый номер крайней правой цифры </a:t>
            </a:r>
            <a:r>
              <a:rPr lang="en-US" sz="3200">
                <a:cs typeface="Courier New"/>
              </a:rPr>
              <a:t>5</a:t>
            </a:r>
            <a:r>
              <a:rPr lang="ru-RU" sz="3200">
                <a:cs typeface="Courier New"/>
              </a:rPr>
              <a:t> в заданном натуральном числе, если такая цифра есть</a:t>
            </a:r>
            <a:endParaRPr lang="ru-RU" sz="32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67408" y="1412776"/>
            <a:ext cx="10729192" cy="525631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unsigned number, k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=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0;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cin &gt;&gt;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number;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bool flag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=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false;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if (number){//</a:t>
            </a:r>
            <a:r>
              <a:rPr lang="ru-RU" sz="2400">
                <a:latin typeface="Courier New"/>
                <a:cs typeface="Courier New"/>
              </a:rPr>
              <a:t>если </a:t>
            </a:r>
            <a:r>
              <a:rPr lang="en-US" sz="2400">
                <a:latin typeface="Courier New"/>
                <a:cs typeface="Courier New"/>
              </a:rPr>
              <a:t>number </a:t>
            </a:r>
            <a:r>
              <a:rPr lang="ru-RU" sz="2400">
                <a:latin typeface="Courier New"/>
                <a:cs typeface="Courier New"/>
              </a:rPr>
              <a:t>не 0</a:t>
            </a:r>
            <a:endParaRPr lang="en-US" sz="2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   </a:t>
            </a:r>
            <a:r>
              <a:rPr lang="en-US" sz="2400">
                <a:latin typeface="Courier New"/>
                <a:cs typeface="Courier New"/>
              </a:rPr>
              <a:t>do 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k++;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if (number % 10 == 5){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   flag = true;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   break;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   }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  <a:cs typeface="Courier New"/>
              </a:rPr>
              <a:t>   </a:t>
            </a:r>
            <a:r>
              <a:rPr lang="en-US" sz="2400">
                <a:latin typeface="Courier New"/>
                <a:cs typeface="Courier New"/>
              </a:rPr>
              <a:t>   }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while (number /= 10);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}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if (flag) … //</a:t>
            </a:r>
            <a:r>
              <a:rPr lang="ru-RU" sz="2400">
                <a:latin typeface="Courier New"/>
                <a:cs typeface="Courier New"/>
              </a:rPr>
              <a:t>вывод </a:t>
            </a:r>
            <a:r>
              <a:rPr lang="en-US" sz="2400">
                <a:latin typeface="Courier New"/>
                <a:cs typeface="Courier New"/>
              </a:rPr>
              <a:t>k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else </a:t>
            </a:r>
            <a:r>
              <a:rPr lang="ru-RU" sz="2400">
                <a:latin typeface="Courier New"/>
                <a:cs typeface="Courier New"/>
              </a:rPr>
              <a:t>… </a:t>
            </a:r>
            <a:r>
              <a:rPr lang="en-US" sz="2400">
                <a:latin typeface="Courier New"/>
                <a:cs typeface="Courier New"/>
              </a:rPr>
              <a:t>//</a:t>
            </a:r>
            <a:r>
              <a:rPr lang="ru-RU" sz="2400">
                <a:latin typeface="Courier New"/>
                <a:cs typeface="Courier New"/>
              </a:rPr>
              <a:t>такой цифры нет</a:t>
            </a:r>
            <a:endParaRPr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74638"/>
            <a:ext cx="10729192" cy="1570186"/>
          </a:xfrm>
        </p:spPr>
        <p:txBody>
          <a:bodyPr>
            <a:normAutofit fontScale="90000"/>
          </a:bodyPr>
          <a:lstStyle/>
          <a:p>
            <a:pPr algn="just">
              <a:defRPr/>
            </a:pPr>
            <a:r>
              <a:rPr lang="ru-RU" sz="3200"/>
              <a:t>Среди </a:t>
            </a:r>
            <a:r>
              <a:rPr lang="en-US" sz="3200"/>
              <a:t>n</a:t>
            </a:r>
            <a:r>
              <a:rPr lang="ru-RU" sz="3200"/>
              <a:t> членов ряда вычислить сумму тех элементов, для которых разность между соседними из них превышает заданное значение </a:t>
            </a:r>
            <a:r>
              <a:rPr lang="en-US" sz="3200"/>
              <a:t>eps</a:t>
            </a:r>
            <a:r>
              <a:rPr lang="ru-RU" sz="3200"/>
              <a:t> (если условие выполняется для всех </a:t>
            </a:r>
            <a:r>
              <a:rPr lang="en-US" sz="3200"/>
              <a:t>n </a:t>
            </a:r>
            <a:r>
              <a:rPr lang="ru-RU" sz="3200"/>
              <a:t>членов ряда – вычислить сумму всех </a:t>
            </a:r>
            <a:r>
              <a:rPr lang="en-US" sz="3200"/>
              <a:t>n </a:t>
            </a:r>
            <a:r>
              <a:rPr lang="ru-RU" sz="3200"/>
              <a:t>членов): </a:t>
            </a:r>
            <a:r>
              <a:rPr lang="en-US" sz="3200"/>
              <a:t>1</a:t>
            </a:r>
            <a:r>
              <a:rPr lang="ru-RU" sz="3200"/>
              <a:t> </a:t>
            </a:r>
            <a:r>
              <a:rPr lang="en-US" sz="3200"/>
              <a:t>+</a:t>
            </a:r>
            <a:r>
              <a:rPr lang="ru-RU" sz="3200"/>
              <a:t> </a:t>
            </a:r>
            <a:r>
              <a:rPr lang="en-US" sz="3200"/>
              <a:t>1/2</a:t>
            </a:r>
            <a:r>
              <a:rPr lang="ru-RU" sz="3200"/>
              <a:t> </a:t>
            </a:r>
            <a:r>
              <a:rPr lang="en-US" sz="3200"/>
              <a:t>+</a:t>
            </a:r>
            <a:r>
              <a:rPr lang="ru-RU" sz="3200"/>
              <a:t> </a:t>
            </a:r>
            <a:r>
              <a:rPr lang="en-US" sz="3200"/>
              <a:t>1/3</a:t>
            </a:r>
            <a:r>
              <a:rPr lang="ru-RU" sz="3200"/>
              <a:t> </a:t>
            </a:r>
            <a:r>
              <a:rPr lang="en-US" sz="3200"/>
              <a:t>+</a:t>
            </a:r>
            <a:r>
              <a:rPr lang="ru-RU" sz="3200"/>
              <a:t> </a:t>
            </a:r>
            <a:r>
              <a:rPr lang="en-US" sz="3200"/>
              <a:t>…</a:t>
            </a:r>
            <a:r>
              <a:rPr lang="ru-RU" sz="3200"/>
              <a:t> + </a:t>
            </a:r>
            <a:r>
              <a:rPr lang="en-US" sz="3200"/>
              <a:t>1/(n-1)</a:t>
            </a:r>
            <a:r>
              <a:rPr lang="ru-RU" sz="3200"/>
              <a:t> </a:t>
            </a:r>
            <a:r>
              <a:rPr lang="en-US" sz="3200"/>
              <a:t>+</a:t>
            </a:r>
            <a:r>
              <a:rPr lang="ru-RU" sz="3200"/>
              <a:t> </a:t>
            </a:r>
            <a:r>
              <a:rPr lang="en-US" sz="3200"/>
              <a:t>1/n			</a:t>
            </a:r>
            <a:endParaRPr lang="ru-RU" sz="32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67408" y="1988840"/>
            <a:ext cx="10586392" cy="45365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double eps;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int </a:t>
            </a:r>
            <a:r>
              <a:rPr lang="ru-RU" sz="2400">
                <a:latin typeface="Courier New"/>
              </a:rPr>
              <a:t>n</a:t>
            </a:r>
            <a:r>
              <a:rPr lang="en-US" sz="2400">
                <a:latin typeface="Courier New"/>
              </a:rPr>
              <a:t>;</a:t>
            </a:r>
            <a:endParaRPr lang="ru-RU" sz="240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cin &gt;&gt; eps &gt;&gt; n;</a:t>
            </a:r>
            <a:endParaRPr lang="en-US" sz="240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double sum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0, 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2</a:t>
            </a:r>
            <a:r>
              <a:rPr lang="en-US" sz="2400">
                <a:latin typeface="Courier New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for (unsigned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1;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n; i++){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if (t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-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</a:t>
            </a:r>
            <a:r>
              <a:rPr lang="ru-RU" sz="2400">
                <a:latin typeface="Courier New"/>
              </a:rPr>
              <a:t>. </a:t>
            </a:r>
            <a:r>
              <a:rPr lang="en-US" sz="2400">
                <a:latin typeface="Courier New"/>
              </a:rPr>
              <a:t>/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eps)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	break;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	</a:t>
            </a:r>
            <a:r>
              <a:rPr lang="en-US" sz="2400">
                <a:latin typeface="Courier New"/>
              </a:rPr>
              <a:t>t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</a:t>
            </a:r>
            <a:r>
              <a:rPr lang="ru-RU" sz="2400">
                <a:latin typeface="Courier New"/>
              </a:rPr>
              <a:t>. </a:t>
            </a:r>
            <a:r>
              <a:rPr lang="en-US" sz="2400">
                <a:latin typeface="Courier New"/>
              </a:rPr>
              <a:t>/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i;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sum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+=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t;</a:t>
            </a:r>
            <a:endParaRPr lang="ru-RU" sz="240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	cout &lt;&lt;</a:t>
            </a:r>
            <a:r>
              <a:rPr lang="en-US" sz="2400">
                <a:latin typeface="Courier New"/>
              </a:rPr>
              <a:t> t;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}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cout &lt;&lt;</a:t>
            </a:r>
            <a:r>
              <a:rPr lang="en-US" sz="2400">
                <a:latin typeface="Courier New"/>
              </a:rPr>
              <a:t> sum;</a:t>
            </a:r>
            <a:endParaRPr lang="ru-RU" sz="2400">
              <a:latin typeface="Courier New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60647"/>
            <a:ext cx="10586392" cy="79208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Произведение ненулевых чисел, введенных пользователем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67408" y="1052736"/>
            <a:ext cx="10586392" cy="55446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char ans = 'n';</a:t>
            </a:r>
            <a:endParaRPr lang="ru-RU" sz="240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float number, prod = 1;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while (ans != 'y'){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cout &lt;&lt; "input some number except 0\n";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cin &gt;&gt; number;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if (!number) {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cout &lt;&lt; "oops, it cant be 0\n";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continue;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}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prod *= number;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cout &lt;&lt; "input \'y\' to end entering\n";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cin &gt;&gt; ans;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}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cout &lt;&lt; "the product is " &lt;&lt;</a:t>
            </a:r>
            <a:r>
              <a:rPr lang="ru-RU" sz="2400">
                <a:latin typeface="Courier New"/>
                <a:cs typeface="Courier New"/>
              </a:rPr>
              <a:t> </a:t>
            </a:r>
            <a:r>
              <a:rPr lang="en-US" sz="2400">
                <a:latin typeface="Courier New"/>
                <a:cs typeface="Courier New"/>
              </a:rPr>
              <a:t>prod;</a:t>
            </a:r>
            <a:endParaRPr lang="ru-RU" sz="2400">
              <a:latin typeface="Courier New"/>
              <a:cs typeface="Courier New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Практическое применения циклов </a:t>
            </a:r>
            <a:r>
              <a:rPr lang="en-US" sz="3200"/>
              <a:t>while</a:t>
            </a:r>
            <a:endParaRPr lang="ru-RU" sz="32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4726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/>
              <a:t>1) Загрузка данных с ограничениями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/>
              <a:t>Например, Microsoft Excel</a:t>
            </a:r>
            <a:r>
              <a:rPr lang="en-US" sz="2000"/>
              <a:t> </a:t>
            </a:r>
            <a:r>
              <a:rPr lang="ru-RU" sz="2000"/>
              <a:t>имеет ограничение на количество строк, хранящихся на одном листе, — примерно 1 млн записей. При заливке данных в Excel разработчики часто используют цикл while: пока количество записей на листе меньше 1 млн, данные загружаются, а в случае превышения лимита загрузка данных будет продолжаться на следующем листе.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/>
              <a:t>Ограничение может возникнуть в количестве записей, файлов, секунд,  объеме информации и т.д.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/>
              <a:t>2) Технологические процессы с ограничениями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/>
              <a:t>Процесс изготовления какого-либо продукта имеет достаточно много ограничений, а на больших производствах их количество и вовсе может достигать нескольких сотен. Очевидно, что в таких условиях польза от вычисления искомых значений, а также контроль изготовления продукции с помощью компьютерных программ неоценимы.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/>
              <a:t>3) Программы мониторинга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/>
              <a:t>Программы мониторинга служат примером программ с использованием бесконечных циклов. Они в случайный момент времени «оживают», проверяют, что вокруг них происходит, выполняют свою работу и снова «засыпают». Такие системы работают все время: если для какой-то из них есть работа, она ее выполняет, если нет, то система проверяет, не появилась ли работа, и так бесконечно.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188640"/>
            <a:ext cx="9443392" cy="8640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Метка и оператор </a:t>
            </a:r>
            <a:r>
              <a:rPr lang="en-US" sz="3200"/>
              <a:t>goto</a:t>
            </a:r>
            <a:endParaRPr lang="ru-RU" sz="320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10586392" cy="54006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/>
              <a:t>Осуществляет безусловный переход к строчке кода, на которой стоит метка</a:t>
            </a:r>
            <a:r>
              <a:rPr lang="en-US" sz="2400"/>
              <a:t>. </a:t>
            </a:r>
            <a:r>
              <a:rPr lang="ru-RU" sz="2400"/>
              <a:t>Обычно используется в сочетании с условными операторами.</a:t>
            </a:r>
            <a:endParaRPr lang="en-US" sz="2400"/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>
              <a:latin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имя_метки</a:t>
            </a:r>
            <a:r>
              <a:rPr lang="en-US" sz="2400">
                <a:latin typeface="Courier New"/>
              </a:rPr>
              <a:t>1</a:t>
            </a:r>
            <a:r>
              <a:rPr lang="ru-RU" sz="2400">
                <a:latin typeface="Courier New"/>
              </a:rPr>
              <a:t>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…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if (</a:t>
            </a:r>
            <a:r>
              <a:rPr lang="ru-RU" sz="2400">
                <a:latin typeface="Courier New"/>
              </a:rPr>
              <a:t>условие1</a:t>
            </a:r>
            <a:r>
              <a:rPr lang="en-US" sz="2400">
                <a:latin typeface="Courier New"/>
              </a:rPr>
              <a:t>)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goto </a:t>
            </a:r>
            <a:r>
              <a:rPr lang="ru-RU" sz="2400">
                <a:latin typeface="Courier New"/>
              </a:rPr>
              <a:t>имя_метки</a:t>
            </a:r>
            <a:r>
              <a:rPr lang="en-US" sz="2400">
                <a:latin typeface="Courier New"/>
              </a:rPr>
              <a:t>1</a:t>
            </a:r>
            <a:r>
              <a:rPr lang="ru-RU" sz="2400">
                <a:latin typeface="Courier New"/>
              </a:rPr>
              <a:t>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…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if(</a:t>
            </a:r>
            <a:r>
              <a:rPr lang="ru-RU" sz="2400">
                <a:latin typeface="Courier New"/>
              </a:rPr>
              <a:t>условие2</a:t>
            </a:r>
            <a:r>
              <a:rPr lang="en-US" sz="2400">
                <a:latin typeface="Courier New"/>
              </a:rPr>
              <a:t>)</a:t>
            </a:r>
            <a:endParaRPr lang="ru-RU" sz="2400">
              <a:latin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goto </a:t>
            </a:r>
            <a:r>
              <a:rPr lang="ru-RU" sz="2400">
                <a:latin typeface="Courier New"/>
              </a:rPr>
              <a:t>имя_метки</a:t>
            </a:r>
            <a:r>
              <a:rPr lang="en-US" sz="2400">
                <a:latin typeface="Courier New"/>
              </a:rPr>
              <a:t>2</a:t>
            </a:r>
            <a:r>
              <a:rPr lang="ru-RU" sz="2400">
                <a:latin typeface="Courier New"/>
              </a:rPr>
              <a:t>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…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имя_метки</a:t>
            </a:r>
            <a:r>
              <a:rPr lang="en-US" sz="2400">
                <a:latin typeface="Courier New"/>
              </a:rPr>
              <a:t>2: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…</a:t>
            </a:r>
            <a:endParaRPr lang="ru-RU" sz="2400">
              <a:latin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ru-RU" sz="2400">
              <a:latin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ru-RU" sz="2400">
              <a:latin typeface="Courier New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000"/>
              <a:t>* использование </a:t>
            </a:r>
            <a:r>
              <a:rPr lang="en-US" sz="2000"/>
              <a:t>goto </a:t>
            </a:r>
            <a:r>
              <a:rPr lang="ru-RU" sz="2000"/>
              <a:t>считается плохим стилем разработки и не рекомендуется применять при разработке прикладных программ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9416" y="260350"/>
            <a:ext cx="10514384" cy="792385"/>
          </a:xfrm>
        </p:spPr>
        <p:txBody>
          <a:bodyPr/>
          <a:lstStyle/>
          <a:p>
            <a:pPr>
              <a:defRPr/>
            </a:pPr>
            <a:r>
              <a:rPr lang="ru-RU" sz="3200"/>
              <a:t>Пример вычисления факториала с помощью метки и </a:t>
            </a:r>
            <a:r>
              <a:rPr lang="en-US" sz="3200"/>
              <a:t>goto</a:t>
            </a:r>
            <a:endParaRPr lang="ru-RU" sz="32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9416" y="1052736"/>
            <a:ext cx="10514384" cy="5073427"/>
          </a:xfrm>
        </p:spPr>
        <p:txBody>
          <a:bodyPr/>
          <a:lstStyle/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unsigned int n ;</a:t>
            </a:r>
            <a:endParaRPr/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cin &gt;&gt; n;</a:t>
            </a:r>
            <a:endParaRPr/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unsigned long fact = 1;</a:t>
            </a:r>
            <a:endParaRPr/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int i = 1; </a:t>
            </a:r>
            <a:endParaRPr/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start:</a:t>
            </a:r>
            <a:endParaRPr/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fact *= i;</a:t>
            </a:r>
            <a:endParaRPr/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i++;</a:t>
            </a:r>
            <a:endParaRPr/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if (i &lt;= n) </a:t>
            </a:r>
            <a:endParaRPr/>
          </a:p>
          <a:p>
            <a:pPr mar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goto start; 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49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9416" y="274637"/>
            <a:ext cx="9371384" cy="778099"/>
          </a:xfrm>
        </p:spPr>
        <p:txBody>
          <a:bodyPr/>
          <a:lstStyle/>
          <a:p>
            <a:pPr>
              <a:defRPr/>
            </a:pPr>
            <a:r>
              <a:rPr lang="ru-RU" sz="3200"/>
              <a:t>Простейшие примеры цикла со счетчиком</a:t>
            </a:r>
            <a:endParaRPr lang="ru-RU" sz="3200">
              <a:latin typeface="Courier New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9416" y="1052737"/>
            <a:ext cx="10514384" cy="507342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i="1">
                <a:latin typeface="Courier New"/>
                <a:ea typeface="Times New Roman"/>
                <a:cs typeface="TimesNewRoman"/>
              </a:rPr>
              <a:t>/</a:t>
            </a:r>
            <a:r>
              <a:rPr lang="ru-RU" sz="2400" i="1">
                <a:latin typeface="Courier New"/>
                <a:ea typeface="Times New Roman"/>
                <a:cs typeface="TimesNewRoman"/>
              </a:rPr>
              <a:t>*бесконечный цикл*</a:t>
            </a:r>
            <a:r>
              <a:rPr lang="en-US" sz="2400" i="1">
                <a:latin typeface="Courier New"/>
                <a:ea typeface="Times New Roman"/>
                <a:cs typeface="TimesNewRoman"/>
              </a:rPr>
              <a:t>/</a:t>
            </a:r>
            <a:endParaRPr lang="en-US" sz="2400">
              <a:latin typeface="Courier New"/>
              <a:ea typeface="Times New Roman"/>
              <a:cs typeface="TimesNewRoman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TimesNewRoman"/>
              </a:rPr>
              <a:t>for</a:t>
            </a:r>
            <a:r>
              <a:rPr lang="ru-RU" sz="2400">
                <a:latin typeface="Courier New"/>
                <a:ea typeface="Times New Roman"/>
                <a:cs typeface="TimesNewRoman"/>
              </a:rPr>
              <a:t>( ; ; ) </a:t>
            </a:r>
            <a:endParaRPr lang="en-US" sz="2400">
              <a:latin typeface="Courier New"/>
              <a:ea typeface="Times New Roman"/>
              <a:cs typeface="TimesNewRoman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TimesNewRoman"/>
              </a:rPr>
              <a:t>   cout &lt;&lt; </a:t>
            </a:r>
            <a:r>
              <a:rPr lang="ru-RU" sz="2400">
                <a:latin typeface="Courier New"/>
                <a:ea typeface="Times New Roman"/>
                <a:cs typeface="TimesNewRoman"/>
              </a:rPr>
              <a:t>"Бесконечный цикл" </a:t>
            </a:r>
            <a:r>
              <a:rPr lang="en-US" sz="2400">
                <a:latin typeface="Courier New"/>
                <a:ea typeface="Times New Roman"/>
                <a:cs typeface="TimesNewRoman"/>
              </a:rPr>
              <a:t>&lt;&lt; endl</a:t>
            </a:r>
            <a:r>
              <a:rPr lang="ru-RU" sz="2400">
                <a:latin typeface="Courier New"/>
                <a:ea typeface="Times New Roman"/>
                <a:cs typeface="TimesNewRoman"/>
              </a:rPr>
              <a:t>;</a:t>
            </a:r>
            <a:endParaRPr/>
          </a:p>
          <a:p>
            <a:pPr>
              <a:buFontTx/>
              <a:buNone/>
              <a:defRPr/>
            </a:pPr>
            <a:endParaRPr lang="en-US" sz="2400" i="1">
              <a:latin typeface="Courier New"/>
              <a:ea typeface="Times New Roman"/>
              <a:cs typeface="TimesNewRoman"/>
            </a:endParaRPr>
          </a:p>
          <a:p>
            <a:pPr>
              <a:buFontTx/>
              <a:buNone/>
              <a:defRPr/>
            </a:pPr>
            <a:r>
              <a:rPr lang="en-US" sz="2400" i="1">
                <a:latin typeface="Courier New"/>
                <a:ea typeface="Times New Roman"/>
                <a:cs typeface="TimesNewRoman"/>
              </a:rPr>
              <a:t>/</a:t>
            </a:r>
            <a:r>
              <a:rPr lang="ru-RU" sz="2400" i="1">
                <a:latin typeface="Courier New"/>
                <a:ea typeface="Times New Roman"/>
                <a:cs typeface="TimesNewRoman"/>
              </a:rPr>
              <a:t>*выводит в столбик значения от 1 до 10*</a:t>
            </a:r>
            <a:r>
              <a:rPr lang="en-US" sz="2400" i="1">
                <a:latin typeface="Courier New"/>
                <a:ea typeface="Times New Roman"/>
                <a:cs typeface="TimesNewRoman"/>
              </a:rPr>
              <a:t>/</a:t>
            </a:r>
            <a:endParaRPr lang="ru-RU" sz="2400">
              <a:latin typeface="Courier New"/>
              <a:ea typeface="Times New Roman"/>
              <a:cs typeface="TimesNewRoman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TimesNewRoman"/>
              </a:rPr>
              <a:t>for(int i = 1; i &lt;= 10; i++)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TimesNewRoman"/>
              </a:rPr>
              <a:t>   cout &lt;&lt; i &lt;&lt; endl; </a:t>
            </a:r>
            <a:endParaRPr lang="en-US" sz="2400" i="1">
              <a:latin typeface="Courier New"/>
              <a:ea typeface="Times New Roman"/>
              <a:cs typeface="TimesNewRoman"/>
            </a:endParaRPr>
          </a:p>
          <a:p>
            <a:pPr>
              <a:buFontTx/>
              <a:buNone/>
              <a:defRPr/>
            </a:pPr>
            <a:endParaRPr lang="en-US" sz="2400" i="1">
              <a:latin typeface="Courier New"/>
              <a:ea typeface="Times New Roman"/>
              <a:cs typeface="TimesNew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74638"/>
            <a:ext cx="10586392" cy="1210146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3200"/>
              <a:t>goto</a:t>
            </a:r>
            <a:r>
              <a:rPr lang="ru-RU" sz="3200"/>
              <a:t>: </a:t>
            </a:r>
            <a:r>
              <a:rPr lang="ru-RU" sz="3200">
                <a:cs typeface="Courier New"/>
              </a:rPr>
              <a:t>порядковый номер крайней правой цифры </a:t>
            </a:r>
            <a:r>
              <a:rPr lang="en-US" sz="3200">
                <a:cs typeface="Courier New"/>
              </a:rPr>
              <a:t>"5"</a:t>
            </a:r>
            <a:r>
              <a:rPr lang="ru-RU" sz="3200">
                <a:cs typeface="Courier New"/>
              </a:rPr>
              <a:t> в заданном натуральном числе</a:t>
            </a:r>
            <a:endParaRPr lang="ru-RU" sz="32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67408" y="1484784"/>
            <a:ext cx="10729192" cy="496855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unsigned number, k</a:t>
            </a:r>
            <a:r>
              <a:rPr lang="ru-RU" sz="2000">
                <a:latin typeface="Courier New"/>
                <a:cs typeface="Courier New"/>
              </a:rPr>
              <a:t> </a:t>
            </a:r>
            <a:r>
              <a:rPr lang="en-US" sz="2000">
                <a:latin typeface="Courier New"/>
                <a:cs typeface="Courier New"/>
              </a:rPr>
              <a:t>=</a:t>
            </a:r>
            <a:r>
              <a:rPr lang="ru-RU" sz="2000">
                <a:latin typeface="Courier New"/>
                <a:cs typeface="Courier New"/>
              </a:rPr>
              <a:t> </a:t>
            </a:r>
            <a:r>
              <a:rPr lang="en-US" sz="2000">
                <a:latin typeface="Courier New"/>
                <a:cs typeface="Courier New"/>
              </a:rPr>
              <a:t>0;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cin &gt;&gt; number;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bool flag</a:t>
            </a:r>
            <a:r>
              <a:rPr lang="ru-RU" sz="2000">
                <a:latin typeface="Courier New"/>
                <a:cs typeface="Courier New"/>
              </a:rPr>
              <a:t> </a:t>
            </a:r>
            <a:r>
              <a:rPr lang="en-US" sz="2000">
                <a:latin typeface="Courier New"/>
                <a:cs typeface="Courier New"/>
              </a:rPr>
              <a:t>=</a:t>
            </a:r>
            <a:r>
              <a:rPr lang="ru-RU" sz="2000">
                <a:latin typeface="Courier New"/>
                <a:cs typeface="Courier New"/>
              </a:rPr>
              <a:t> </a:t>
            </a:r>
            <a:r>
              <a:rPr lang="en-US" sz="2000">
                <a:latin typeface="Courier New"/>
                <a:cs typeface="Courier New"/>
              </a:rPr>
              <a:t>false;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if (number){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   start: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   k++;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   if (number % 10 == 5){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      flag = true;        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      goto end;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      }</a:t>
            </a:r>
            <a:endParaRPr lang="ru-RU" sz="200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ru-RU" sz="2000">
                <a:latin typeface="Courier New"/>
                <a:cs typeface="Courier New"/>
              </a:rPr>
              <a:t>   </a:t>
            </a:r>
            <a:r>
              <a:rPr lang="en-US" sz="2000">
                <a:latin typeface="Courier New"/>
                <a:cs typeface="Courier New"/>
              </a:rPr>
              <a:t>if (number /= 10) 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      goto start;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   }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end: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if (flag) … //</a:t>
            </a:r>
            <a:r>
              <a:rPr lang="ru-RU" sz="2000">
                <a:latin typeface="Courier New"/>
                <a:cs typeface="Courier New"/>
              </a:rPr>
              <a:t>вывод </a:t>
            </a:r>
            <a:r>
              <a:rPr lang="en-US" sz="2000">
                <a:latin typeface="Courier New"/>
                <a:cs typeface="Courier New"/>
              </a:rPr>
              <a:t>k</a:t>
            </a:r>
            <a:endParaRPr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000">
                <a:latin typeface="Courier New"/>
                <a:cs typeface="Courier New"/>
              </a:rPr>
              <a:t>else </a:t>
            </a:r>
            <a:r>
              <a:rPr lang="ru-RU" sz="2000">
                <a:latin typeface="Courier New"/>
                <a:cs typeface="Courier New"/>
              </a:rPr>
              <a:t>… </a:t>
            </a:r>
            <a:r>
              <a:rPr lang="en-US" sz="2000">
                <a:latin typeface="Courier New"/>
                <a:cs typeface="Courier New"/>
              </a:rPr>
              <a:t>//</a:t>
            </a:r>
            <a:r>
              <a:rPr lang="ru-RU" sz="2000">
                <a:latin typeface="Courier New"/>
                <a:cs typeface="Courier New"/>
              </a:rPr>
              <a:t>такой цифры нет</a:t>
            </a:r>
            <a:endParaRPr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50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2130426"/>
            <a:ext cx="7772400" cy="1470025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sz="4400"/>
              <a:t>Вложенные циклы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416" y="274638"/>
            <a:ext cx="9371384" cy="8501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Определения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9416" y="1124744"/>
            <a:ext cx="10514384" cy="500142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/>
              <a:t>Внешний цикл – цикл, в теле которого содержится один или несколько других циклов.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/>
              <a:t>Внутренний цикл – цикл, который является частью тела другого цикла.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/>
              <a:t>По типу вложенности выделяют </a:t>
            </a:r>
            <a:r>
              <a:rPr lang="ru-RU" sz="2400" i="1"/>
              <a:t>иерархическое</a:t>
            </a:r>
            <a:r>
              <a:rPr lang="ru-RU" sz="2400"/>
              <a:t> и </a:t>
            </a:r>
            <a:r>
              <a:rPr lang="ru-RU" sz="2400" i="1"/>
              <a:t>последовательное</a:t>
            </a:r>
            <a:r>
              <a:rPr lang="ru-RU" sz="2400"/>
              <a:t> расположение внутренних циклов.</a:t>
            </a:r>
            <a:endParaRPr/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ru-RU" sz="2400"/>
              <a:t>Переход к следующей итерации внешнего цикла происходит тогда, когда полностью завершится выполнение его тела, а именно:</a:t>
            </a:r>
            <a:endParaRPr/>
          </a:p>
          <a:p>
            <a:pPr marL="0" indent="0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400"/>
              <a:t> выполнятся все действия тела внешнего цикла, стоящие до внутреннего цикла, </a:t>
            </a:r>
            <a:endParaRPr/>
          </a:p>
          <a:p>
            <a:pPr marL="0" indent="0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400"/>
              <a:t> выполнятся все итерации внутреннего цикла,</a:t>
            </a:r>
            <a:endParaRPr/>
          </a:p>
          <a:p>
            <a:pPr marL="0" indent="0" algn="just">
              <a:spcBef>
                <a:spcPts val="0"/>
              </a:spcBef>
              <a:buFont typeface="Arial"/>
              <a:buChar char="•"/>
              <a:defRPr/>
            </a:pPr>
            <a:r>
              <a:rPr lang="ru-RU" sz="2400"/>
              <a:t> выполнятся все действия тела внешнего цикла, стоящие после внутреннего цикла.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52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Последовательное расположение циклов</a:t>
            </a:r>
            <a:endParaRPr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9217024" cy="5040560"/>
          </a:xfrm>
        </p:spPr>
        <p:txBody>
          <a:bodyPr/>
          <a:lstStyle/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for (i = 1; i &lt;= n; i++)</a:t>
            </a:r>
            <a:r>
              <a:rPr lang="en-US" sz="2400">
                <a:latin typeface="Courier New"/>
              </a:rPr>
              <a:t>{ </a:t>
            </a:r>
            <a:r>
              <a:rPr lang="ru-RU" sz="2400">
                <a:latin typeface="Courier New"/>
              </a:rPr>
              <a:t>//внешний цикл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...	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//</a:t>
            </a:r>
            <a:r>
              <a:rPr lang="en-US" sz="2400">
                <a:latin typeface="Courier New"/>
              </a:rPr>
              <a:t> 1-</a:t>
            </a:r>
            <a:r>
              <a:rPr lang="ru-RU" sz="2400">
                <a:latin typeface="Courier New"/>
              </a:rPr>
              <a:t>й внутренний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цикл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for (j = 1; j &lt;= m; j++)</a:t>
            </a:r>
            <a:r>
              <a:rPr lang="en-US" sz="2400">
                <a:latin typeface="Courier New"/>
              </a:rPr>
              <a:t>{</a:t>
            </a:r>
            <a:endParaRPr lang="ru-RU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</a:t>
            </a:r>
            <a:r>
              <a:rPr lang="ru-RU" sz="2400">
                <a:latin typeface="Courier New"/>
              </a:rPr>
              <a:t>  </a:t>
            </a:r>
            <a:r>
              <a:rPr lang="en-US" sz="2400">
                <a:latin typeface="Courier New"/>
              </a:rPr>
              <a:t>   ...</a:t>
            </a:r>
            <a:r>
              <a:rPr lang="ru-RU" sz="2400">
                <a:latin typeface="Courier New"/>
              </a:rPr>
              <a:t>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	 </a:t>
            </a:r>
            <a:r>
              <a:rPr lang="ru-RU" sz="2400">
                <a:latin typeface="Courier New"/>
              </a:rPr>
              <a:t>}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//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конец </a:t>
            </a:r>
            <a:r>
              <a:rPr lang="en-US" sz="2400">
                <a:latin typeface="Courier New"/>
              </a:rPr>
              <a:t>1-</a:t>
            </a:r>
            <a:r>
              <a:rPr lang="ru-RU" sz="2400">
                <a:latin typeface="Courier New"/>
              </a:rPr>
              <a:t>го внутреннего цикла 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</a:t>
            </a:r>
            <a:r>
              <a:rPr lang="en-US" sz="2400">
                <a:latin typeface="Courier New"/>
              </a:rPr>
              <a:t> ...</a:t>
            </a:r>
            <a:endParaRPr lang="ru-RU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//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2</a:t>
            </a:r>
            <a:r>
              <a:rPr lang="en-US" sz="2400">
                <a:latin typeface="Courier New"/>
              </a:rPr>
              <a:t>-</a:t>
            </a:r>
            <a:r>
              <a:rPr lang="ru-RU" sz="2400">
                <a:latin typeface="Courier New"/>
              </a:rPr>
              <a:t>й внутренний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цикл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for (k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=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1;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k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&lt;=</a:t>
            </a:r>
            <a:r>
              <a:rPr lang="en-US" sz="2400">
                <a:latin typeface="Courier New"/>
              </a:rPr>
              <a:t> t</a:t>
            </a:r>
            <a:r>
              <a:rPr lang="ru-RU" sz="2400">
                <a:latin typeface="Courier New"/>
              </a:rPr>
              <a:t>;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k++)</a:t>
            </a:r>
            <a:r>
              <a:rPr lang="en-US" sz="2400">
                <a:latin typeface="Courier New"/>
              </a:rPr>
              <a:t>{</a:t>
            </a:r>
            <a:r>
              <a:rPr lang="ru-RU" sz="2400">
                <a:latin typeface="Courier New"/>
              </a:rPr>
              <a:t> 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  </a:t>
            </a:r>
            <a:r>
              <a:rPr lang="en-US" sz="2400">
                <a:latin typeface="Courier New"/>
              </a:rPr>
              <a:t> ...</a:t>
            </a:r>
            <a:r>
              <a:rPr lang="ru-RU" sz="2400">
                <a:latin typeface="Courier New"/>
              </a:rPr>
              <a:t>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	 </a:t>
            </a:r>
            <a:r>
              <a:rPr lang="ru-RU" sz="2400">
                <a:latin typeface="Courier New"/>
              </a:rPr>
              <a:t>}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//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конец </a:t>
            </a:r>
            <a:r>
              <a:rPr lang="en-US" sz="2400">
                <a:latin typeface="Courier New"/>
              </a:rPr>
              <a:t>2-</a:t>
            </a:r>
            <a:r>
              <a:rPr lang="ru-RU" sz="2400">
                <a:latin typeface="Courier New"/>
              </a:rPr>
              <a:t>го внутреннего цикла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 ...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}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//конец внешнего цикла 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97207" y="661118"/>
            <a:ext cx="2657475" cy="538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350"/>
            <a:ext cx="9454505" cy="792162"/>
          </a:xfrm>
        </p:spPr>
        <p:txBody>
          <a:bodyPr/>
          <a:lstStyle/>
          <a:p>
            <a:pPr>
              <a:defRPr/>
            </a:pPr>
            <a:r>
              <a:rPr lang="ru-RU" sz="3200"/>
              <a:t>Иерархическое расположение циклов</a:t>
            </a:r>
            <a:endParaRPr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513"/>
            <a:ext cx="10586391" cy="5472112"/>
          </a:xfrm>
        </p:spPr>
        <p:txBody>
          <a:bodyPr/>
          <a:lstStyle/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for (i = 1; i &lt;= n; i++)</a:t>
            </a:r>
            <a:r>
              <a:rPr lang="en-US" sz="2400">
                <a:latin typeface="Courier New"/>
              </a:rPr>
              <a:t>{ </a:t>
            </a:r>
            <a:r>
              <a:rPr lang="ru-RU" sz="2400">
                <a:latin typeface="Courier New"/>
              </a:rPr>
              <a:t>//внешний цикл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...  </a:t>
            </a:r>
            <a:endParaRPr lang="en-US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/</a:t>
            </a:r>
            <a:r>
              <a:rPr lang="en-US" sz="2400">
                <a:latin typeface="Courier New"/>
              </a:rPr>
              <a:t>/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1-</a:t>
            </a:r>
            <a:r>
              <a:rPr lang="ru-RU" sz="2400">
                <a:latin typeface="Courier New"/>
              </a:rPr>
              <a:t>й внутренний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цикл</a:t>
            </a:r>
            <a:endParaRPr lang="en-US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for (j = 1; j &lt;= m; j++)</a:t>
            </a:r>
            <a:r>
              <a:rPr lang="en-US" sz="2400">
                <a:latin typeface="Courier New"/>
              </a:rPr>
              <a:t>{ </a:t>
            </a:r>
            <a:endParaRPr lang="ru-RU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   </a:t>
            </a:r>
            <a:r>
              <a:rPr lang="ru-RU" sz="2400">
                <a:latin typeface="Courier New"/>
              </a:rPr>
              <a:t>...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      /</a:t>
            </a:r>
            <a:r>
              <a:rPr lang="en-US" sz="2400">
                <a:latin typeface="Courier New"/>
              </a:rPr>
              <a:t>/</a:t>
            </a:r>
            <a:r>
              <a:rPr lang="ru-RU" sz="2400">
                <a:latin typeface="Courier New"/>
              </a:rPr>
              <a:t> 2</a:t>
            </a:r>
            <a:r>
              <a:rPr lang="en-US" sz="2400">
                <a:latin typeface="Courier New"/>
              </a:rPr>
              <a:t>-</a:t>
            </a:r>
            <a:r>
              <a:rPr lang="ru-RU" sz="2400">
                <a:latin typeface="Courier New"/>
              </a:rPr>
              <a:t>й внутренний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цикл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   </a:t>
            </a:r>
            <a:r>
              <a:rPr lang="ru-RU" sz="2400">
                <a:latin typeface="Courier New"/>
              </a:rPr>
              <a:t>for (k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=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1;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k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&lt;=</a:t>
            </a:r>
            <a:r>
              <a:rPr lang="en-US" sz="2400">
                <a:latin typeface="Courier New"/>
              </a:rPr>
              <a:t> t</a:t>
            </a:r>
            <a:r>
              <a:rPr lang="ru-RU" sz="2400">
                <a:latin typeface="Courier New"/>
              </a:rPr>
              <a:t>;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k++)</a:t>
            </a:r>
            <a:r>
              <a:rPr lang="en-US" sz="2400">
                <a:latin typeface="Courier New"/>
              </a:rPr>
              <a:t>{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	    </a:t>
            </a:r>
            <a:r>
              <a:rPr lang="ru-RU" sz="2400">
                <a:latin typeface="Courier New"/>
              </a:rPr>
              <a:t>...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		    </a:t>
            </a:r>
            <a:r>
              <a:rPr lang="ru-RU" sz="2400">
                <a:latin typeface="Courier New"/>
              </a:rPr>
              <a:t>}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// конец </a:t>
            </a:r>
            <a:r>
              <a:rPr lang="en-US" sz="2400">
                <a:latin typeface="Courier New"/>
              </a:rPr>
              <a:t>2-</a:t>
            </a:r>
            <a:r>
              <a:rPr lang="ru-RU" sz="2400">
                <a:latin typeface="Courier New"/>
              </a:rPr>
              <a:t>го внутреннего цикла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		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...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		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}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// конец </a:t>
            </a:r>
            <a:r>
              <a:rPr lang="en-US" sz="2400">
                <a:latin typeface="Courier New"/>
              </a:rPr>
              <a:t>1-</a:t>
            </a:r>
            <a:r>
              <a:rPr lang="ru-RU" sz="2400">
                <a:latin typeface="Courier New"/>
              </a:rPr>
              <a:t>го внутреннего цикла 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...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}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//конец внешнего цикла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ru-RU" sz="2400">
              <a:latin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1800">
              <a:latin typeface="+mj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ru-RU" sz="2000">
                <a:latin typeface="+mj-lt"/>
              </a:rPr>
              <a:t>* тело цикла со счетчиком </a:t>
            </a:r>
            <a:r>
              <a:rPr lang="en-US" sz="2000">
                <a:latin typeface="+mj-lt"/>
              </a:rPr>
              <a:t>k </a:t>
            </a:r>
            <a:r>
              <a:rPr lang="ru-RU" sz="2000">
                <a:latin typeface="+mj-lt"/>
              </a:rPr>
              <a:t>будет выполнено</a:t>
            </a:r>
            <a:r>
              <a:rPr lang="en-US" sz="2000">
                <a:latin typeface="+mj-lt"/>
              </a:rPr>
              <a:t> t*m*n </a:t>
            </a:r>
            <a:r>
              <a:rPr lang="ru-RU" sz="2000">
                <a:latin typeface="+mj-lt"/>
              </a:rPr>
              <a:t>раз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76320" y="671194"/>
            <a:ext cx="2895600" cy="530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9416" y="274638"/>
            <a:ext cx="10801200" cy="778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Последовательность изменения значений счетчиков циклов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39416" y="1052736"/>
            <a:ext cx="7020024" cy="547260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k = 1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k = 2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...</a:t>
            </a:r>
            <a:endParaRPr lang="en-US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k = 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 = 2,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k = 1</a:t>
            </a:r>
            <a:endParaRPr lang="ru-RU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 = 2,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k = </a:t>
            </a:r>
            <a:r>
              <a:rPr lang="ru-RU" sz="2400">
                <a:latin typeface="Courier New"/>
              </a:rPr>
              <a:t>2</a:t>
            </a:r>
            <a:endParaRPr lang="en-US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2400">
                <a:latin typeface="Courier New"/>
              </a:rPr>
              <a:t>...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1,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 = 2,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k = 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...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1, j = m, k = t</a:t>
            </a:r>
            <a:endParaRPr lang="ru-RU" sz="2400"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2, j = 1, k = 1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...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i = n, j = m, k = 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*/</a:t>
            </a:r>
            <a:r>
              <a:rPr lang="ru-RU" sz="2400">
                <a:latin typeface="Courier New"/>
              </a:rPr>
              <a:t> 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endParaRPr lang="ru-RU" sz="24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63966" y="1340768"/>
            <a:ext cx="3676650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381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Допустимые и недопустимые операции передачи управления при работе с вложенными циклами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 bwMode="auto">
          <a:xfrm>
            <a:off x="609600" y="1412777"/>
            <a:ext cx="10972800" cy="4713388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 sz="2400"/>
              <a:t>При решении некоторых задач может возникнуть необходимость передачи управления выполнением программы посредством использования оператора </a:t>
            </a:r>
            <a:r>
              <a:rPr lang="en-US" sz="2400"/>
              <a:t>goto</a:t>
            </a:r>
            <a:r>
              <a:rPr lang="ru-RU" sz="2400"/>
              <a:t>, хотя это и не отвечает принципам структурного программирования</a:t>
            </a:r>
            <a:endParaRPr lang="ru-RU" sz="2400" i="1"/>
          </a:p>
          <a:p>
            <a:pPr>
              <a:defRPr/>
            </a:pPr>
            <a:r>
              <a:rPr lang="ru-RU" sz="2400" i="1"/>
              <a:t>Допустимо</a:t>
            </a:r>
            <a:r>
              <a:rPr lang="ru-RU" sz="2400"/>
              <a:t> передавать управление из внутреннего цикла во внешний (частный случай </a:t>
            </a:r>
            <a:r>
              <a:rPr lang="en-US" sz="2400"/>
              <a:t>break </a:t>
            </a:r>
            <a:r>
              <a:rPr lang="ru-RU" sz="2400"/>
              <a:t>и </a:t>
            </a:r>
            <a:r>
              <a:rPr lang="en-US" sz="2400"/>
              <a:t>continue</a:t>
            </a:r>
            <a:r>
              <a:rPr lang="ru-RU" sz="2400"/>
              <a:t>).</a:t>
            </a:r>
          </a:p>
          <a:p>
            <a:pPr>
              <a:defRPr/>
            </a:pPr>
            <a:r>
              <a:rPr lang="ru-RU" sz="2400" i="1"/>
              <a:t>Опасно</a:t>
            </a:r>
            <a:r>
              <a:rPr lang="ru-RU" sz="2400"/>
              <a:t> передавать управление из внешнего цикла во внутренний, минуя вход во внутренний цикл, т.к. в этом случае отсутствует инициализация переменных цикла, что может привести к его бесконечности.</a:t>
            </a:r>
            <a:endParaRPr/>
          </a:p>
          <a:p>
            <a:pPr>
              <a:defRPr/>
            </a:pPr>
            <a:endParaRPr lang="ru-RU" sz="2400"/>
          </a:p>
          <a:p>
            <a:pPr>
              <a:defRPr/>
            </a:pP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350"/>
            <a:ext cx="10586392" cy="63976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Пример, когда порядок вложения циклов </a:t>
            </a:r>
            <a:r>
              <a:rPr lang="ru-RU" sz="3200" b="1" u="sng"/>
              <a:t>не</a:t>
            </a:r>
            <a:r>
              <a:rPr lang="ru-RU" sz="3200" u="sng"/>
              <a:t> </a:t>
            </a:r>
            <a:r>
              <a:rPr lang="ru-RU" sz="3200" b="1" u="sng"/>
              <a:t>имеет значения</a:t>
            </a:r>
            <a:r>
              <a:rPr lang="en-US" sz="3200" b="1" u="sng"/>
              <a:t> </a:t>
            </a:r>
            <a:endParaRPr lang="ru-RU" sz="3200" b="1" u="sng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10441160" cy="446382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int i, j, s = 0, n = 3, m = 5;</a:t>
            </a:r>
            <a:endParaRPr lang="ru-RU" sz="2400">
              <a:latin typeface="Courier New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</a:rPr>
              <a:t>for (i = 1; i &lt;= n; i++)</a:t>
            </a:r>
            <a:r>
              <a:rPr lang="en-US" sz="2400">
                <a:latin typeface="Courier New"/>
              </a:rPr>
              <a:t>{</a:t>
            </a:r>
            <a:endParaRPr lang="ru-RU" sz="2400">
              <a:latin typeface="Courier New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s = 0;</a:t>
            </a:r>
            <a:endParaRPr lang="ru-RU" sz="2400">
              <a:latin typeface="Courier New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</a:rPr>
              <a:t>   for (j = 1; j &lt;= m; j++) </a:t>
            </a:r>
            <a:endParaRPr lang="en-US" sz="2400">
              <a:latin typeface="Courier New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   s += i + j; // </a:t>
            </a:r>
            <a:r>
              <a:rPr lang="ru-RU" sz="2400">
                <a:latin typeface="Courier New"/>
              </a:rPr>
              <a:t>сумма коммутативна</a:t>
            </a:r>
            <a:r>
              <a:rPr lang="en-US" sz="2400">
                <a:latin typeface="Courier New"/>
              </a:rPr>
              <a:t> 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cout &lt;&lt; s &lt;&lt; " ";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}</a:t>
            </a:r>
            <a:endParaRPr lang="ru-RU" sz="2400">
              <a:latin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350"/>
            <a:ext cx="10586392" cy="7923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Пример, когда порядок вложения циклов </a:t>
            </a:r>
            <a:r>
              <a:rPr lang="ru-RU" sz="3200" b="1" u="sng"/>
              <a:t>имеет значение</a:t>
            </a:r>
            <a:endParaRPr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9454505" cy="489880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int i, j, s, n = 3, m = 5;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for (i = 1; i &lt;= n; i++)</a:t>
            </a:r>
            <a:r>
              <a:rPr lang="en-US" sz="2400">
                <a:latin typeface="Courier New"/>
              </a:rPr>
              <a:t>{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s = 0;</a:t>
            </a:r>
            <a:r>
              <a:rPr lang="ru-RU" sz="2400">
                <a:solidFill>
                  <a:schemeClr val="accent2"/>
                </a:solidFill>
                <a:latin typeface="Courier New"/>
              </a:rPr>
              <a:t> 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for (j = 1; j &lt;= m; j++) </a:t>
            </a: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s += i + j * j;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cout &lt;&lt; s &lt;&lt; " 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}</a:t>
            </a:r>
            <a:endParaRPr lang="ru-RU" sz="2400">
              <a:latin typeface="Courier New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58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332656"/>
            <a:ext cx="9443392" cy="720080"/>
          </a:xfrm>
        </p:spPr>
        <p:txBody>
          <a:bodyPr/>
          <a:lstStyle/>
          <a:p>
            <a:pPr>
              <a:defRPr/>
            </a:pPr>
            <a:r>
              <a:rPr lang="ru-RU" sz="3200"/>
              <a:t>Пример</a:t>
            </a:r>
            <a:r>
              <a:rPr lang="en-US" sz="3200"/>
              <a:t> </a:t>
            </a:r>
            <a:r>
              <a:rPr lang="ru-RU" sz="3200"/>
              <a:t>вложенности </a:t>
            </a:r>
            <a:r>
              <a:rPr lang="en-US" sz="3200"/>
              <a:t>while </a:t>
            </a:r>
            <a:r>
              <a:rPr lang="ru-RU" sz="3200"/>
              <a:t>в цикл </a:t>
            </a:r>
            <a:r>
              <a:rPr lang="en-US" sz="3200"/>
              <a:t>do-while</a:t>
            </a:r>
            <a:endParaRPr lang="ru-RU" sz="320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908051"/>
            <a:ext cx="9443392" cy="561657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int n, p;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cin &gt;&gt; n &gt;&gt; p;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do{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while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(n){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cout &lt;&lt; "inside";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n++;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}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cout &lt;&lt; "outside";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p--;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}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while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(n &lt; p);</a:t>
            </a:r>
            <a:endParaRPr lang="ru-RU" sz="2400">
              <a:latin typeface="Courier New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59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400256" y="332656"/>
            <a:ext cx="3234297" cy="6221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 bwMode="auto">
              <a:xfrm>
                <a:off x="767407" y="332656"/>
                <a:ext cx="10586393" cy="6146159"/>
              </a:xfrm>
            </p:spPr>
            <p:txBody>
              <a:bodyPr>
                <a:normAutofit/>
              </a:bodyPr>
              <a:lstStyle/>
              <a:p>
                <a:pPr marL="533400" indent="-533400">
                  <a:buNone/>
                  <a:defRPr/>
                </a:pPr>
                <a:r>
                  <a:rPr lang="ru-RU" sz="2400" i="1"/>
                  <a:t>Задача</a:t>
                </a:r>
                <a:r>
                  <a:rPr lang="ru-RU" sz="2400"/>
                  <a:t>: вычислить сумму ряда:</a:t>
                </a:r>
              </a:p>
              <a:p>
                <a:pPr marL="533400" indent="-533400">
                  <a:buNone/>
                  <a:defRPr/>
                </a:pPr>
                <a:endParaRPr lang="ru-RU" sz="2400" i="1"/>
              </a:p>
              <a:p>
                <a:pPr marL="533400" indent="-533400">
                  <a:buNone/>
                  <a:defRPr/>
                </a:pPr>
                <a:r>
                  <a:rPr lang="en-US" sz="2400" i="1"/>
                  <a:t>								 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ru-RU" b="0" i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lang="en-US" sz="2400"/>
              </a:p>
              <a:p>
                <a:pPr marL="533400" indent="-533400">
                  <a:buNone/>
                  <a:defRPr/>
                </a:pPr>
                <a:endParaRPr lang="ru-RU" sz="2400"/>
              </a:p>
              <a:p>
                <a:pPr marL="533400" indent="-533400">
                  <a:buNone/>
                  <a:defRPr/>
                </a:pPr>
                <a:r>
                  <a:rPr lang="ru-RU" sz="2400" i="1"/>
                  <a:t>Входные данные</a:t>
                </a:r>
                <a:r>
                  <a:rPr lang="ru-RU" sz="2400"/>
                  <a:t>: </a:t>
                </a:r>
                <a:r>
                  <a:rPr lang="en-US" sz="2400" i="1"/>
                  <a:t>n</a:t>
                </a:r>
                <a:r>
                  <a:rPr lang="en-US" sz="2400"/>
                  <a:t> – </a:t>
                </a:r>
                <a:r>
                  <a:rPr lang="ru-RU" sz="2400"/>
                  <a:t>натуральное число.</a:t>
                </a:r>
                <a:endParaRPr lang="en-US" sz="2400"/>
              </a:p>
              <a:p>
                <a:pPr marL="533400" indent="-533400">
                  <a:buNone/>
                  <a:defRPr/>
                </a:pPr>
                <a:r>
                  <a:rPr lang="ru-RU" sz="2400"/>
                  <a:t>Алгоритм решения:</a:t>
                </a:r>
                <a:endParaRPr/>
              </a:p>
              <a:p>
                <a:pPr marL="533400" indent="-533400">
                  <a:buFontTx/>
                  <a:buAutoNum type="arabicPeriod"/>
                  <a:defRPr/>
                </a:pPr>
                <a:r>
                  <a:rPr lang="ru-RU" sz="2400"/>
                  <a:t>Записать в переменную результата (</a:t>
                </a:r>
                <a:r>
                  <a:rPr lang="en-US" sz="2400" i="1"/>
                  <a:t>s</a:t>
                </a:r>
                <a:r>
                  <a:rPr lang="ru-RU" sz="2400"/>
                  <a:t>) значение 0</a:t>
                </a:r>
                <a:r>
                  <a:rPr lang="en-US" sz="2400"/>
                  <a:t>.</a:t>
                </a:r>
                <a:endParaRPr/>
              </a:p>
              <a:p>
                <a:pPr marL="0" indent="0" algn="just">
                  <a:buFontTx/>
                  <a:buAutoNum type="arabicPeriod"/>
                  <a:defRPr/>
                </a:pPr>
                <a:r>
                  <a:rPr lang="ru-RU" sz="2400"/>
                  <a:t>Выполнять следующую последовательность действий пока </a:t>
                </a:r>
                <a:r>
                  <a:rPr lang="en-US" sz="2400" i="1"/>
                  <a:t>i</a:t>
                </a:r>
                <a:r>
                  <a:rPr lang="en-US" sz="2400"/>
                  <a:t> </a:t>
                </a:r>
                <a:r>
                  <a:rPr lang="ru-RU" sz="2400"/>
                  <a:t>не превышает </a:t>
                </a:r>
                <a:r>
                  <a:rPr lang="en-US" sz="2400" i="1"/>
                  <a:t>n</a:t>
                </a:r>
                <a:r>
                  <a:rPr lang="en-US" sz="2400"/>
                  <a:t> (</a:t>
                </a:r>
                <a:r>
                  <a:rPr lang="ru-RU" sz="2400"/>
                  <a:t>т.е. </a:t>
                </a:r>
                <a:r>
                  <a:rPr lang="en-US" sz="2400" i="1"/>
                  <a:t>n</a:t>
                </a:r>
                <a:r>
                  <a:rPr lang="ru-RU" sz="2400"/>
                  <a:t> раз</a:t>
                </a:r>
                <a:r>
                  <a:rPr lang="en-US" sz="2400"/>
                  <a:t>) </a:t>
                </a:r>
                <a:r>
                  <a:rPr lang="ru-RU" sz="2400"/>
                  <a:t>:</a:t>
                </a:r>
              </a:p>
              <a:p>
                <a:pPr marL="533400" indent="-533400">
                  <a:buNone/>
                  <a:defRPr/>
                </a:pPr>
                <a:r>
                  <a:rPr lang="ru-RU" sz="2400"/>
                  <a:t>		Вычислить </a:t>
                </a:r>
                <a:r>
                  <a:rPr lang="en-US" sz="2400" i="1"/>
                  <a:t>i </a:t>
                </a:r>
                <a:r>
                  <a:rPr lang="en-US" sz="2400" baseline="30000"/>
                  <a:t>2</a:t>
                </a:r>
                <a:r>
                  <a:rPr lang="en-US" sz="2400"/>
                  <a:t>;</a:t>
                </a:r>
                <a:endParaRPr/>
              </a:p>
              <a:p>
                <a:pPr marL="533400" indent="-533400">
                  <a:buNone/>
                  <a:defRPr/>
                </a:pPr>
                <a:r>
                  <a:rPr lang="en-US" sz="2400"/>
                  <a:t>		</a:t>
                </a:r>
                <a:r>
                  <a:rPr lang="ru-RU" sz="2400"/>
                  <a:t>Прибавить </a:t>
                </a:r>
                <a:r>
                  <a:rPr lang="en-US" sz="2400" i="1"/>
                  <a:t>i </a:t>
                </a:r>
                <a:r>
                  <a:rPr lang="en-US" sz="2400" baseline="30000"/>
                  <a:t>2</a:t>
                </a:r>
                <a:r>
                  <a:rPr lang="ru-RU" sz="2400"/>
                  <a:t> к текущему </a:t>
                </a:r>
                <a:r>
                  <a:rPr lang="en-US" sz="2400" i="1"/>
                  <a:t>s;</a:t>
                </a:r>
              </a:p>
              <a:p>
                <a:pPr marL="533400" indent="-533400">
                  <a:buNone/>
                  <a:defRPr/>
                </a:pPr>
                <a:r>
                  <a:rPr lang="en-US" sz="2400"/>
                  <a:t>		</a:t>
                </a:r>
                <a:r>
                  <a:rPr lang="ru-RU" sz="2400"/>
                  <a:t>Перезаписать текущее </a:t>
                </a:r>
                <a:r>
                  <a:rPr lang="en-US" sz="2400" i="1"/>
                  <a:t>s</a:t>
                </a:r>
                <a:r>
                  <a:rPr lang="en-US" sz="2400"/>
                  <a:t>;</a:t>
                </a:r>
              </a:p>
              <a:p>
                <a:pPr marL="533400" indent="-533400">
                  <a:buNone/>
                  <a:defRPr/>
                </a:pPr>
                <a:r>
                  <a:rPr lang="en-US" sz="2400" i="1"/>
                  <a:t>		</a:t>
                </a:r>
                <a:r>
                  <a:rPr lang="ru-RU" sz="2400"/>
                  <a:t>Увеличить </a:t>
                </a:r>
                <a:r>
                  <a:rPr lang="en-US" sz="2400" i="1"/>
                  <a:t>i</a:t>
                </a:r>
                <a:r>
                  <a:rPr lang="en-US" sz="2400"/>
                  <a:t> </a:t>
                </a:r>
                <a:r>
                  <a:rPr lang="ru-RU" sz="2400"/>
                  <a:t>на 1.</a:t>
                </a:r>
                <a:endParaRPr lang="ru-RU" sz="2400" baseline="30000"/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 bwMode="auto">
              <a:xfrm>
                <a:off x="767407" y="332656"/>
                <a:ext cx="10586393" cy="6146159"/>
              </a:xfrm>
              <a:blipFill>
                <a:blip r:embed="rId3"/>
                <a:stretch>
                  <a:fillRect l="-921" t="-1389" r="-8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998918" y="1043070"/>
          <a:ext cx="15303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oleObj" r:id="rId4" imgW="558165" imgH="431165" progId="Equation.3">
                  <p:embed/>
                </p:oleObj>
              </mc:Choice>
              <mc:Fallback>
                <p:oleObj name="oleObj" r:id="rId4" imgW="558165" imgH="431165" progId="Equation.3">
                  <p:embed/>
                  <p:pic>
                    <p:nvPicPr>
                      <p:cNvPr id="7171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 bwMode="auto">
                      <a:xfrm>
                        <a:off x="998918" y="1043070"/>
                        <a:ext cx="1530350" cy="118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783632" y="980728"/>
            <a:ext cx="4389884" cy="124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196753"/>
            <a:ext cx="9443392" cy="532787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int n;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cin &gt;&gt; n; //negative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while (n){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cout &lt;&lt; "</a:t>
            </a:r>
            <a:r>
              <a:rPr lang="ru-RU" sz="2400">
                <a:latin typeface="Courier New"/>
              </a:rPr>
              <a:t>внешний</a:t>
            </a:r>
            <a:r>
              <a:rPr lang="en-US" sz="2400">
                <a:latin typeface="Courier New"/>
              </a:rPr>
              <a:t>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while (n){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cout &lt;&lt; "</a:t>
            </a:r>
            <a:r>
              <a:rPr lang="ru-RU" sz="2400">
                <a:latin typeface="Courier New"/>
              </a:rPr>
              <a:t>внутренний</a:t>
            </a:r>
            <a:r>
              <a:rPr lang="en-US" sz="2400">
                <a:latin typeface="Courier New"/>
              </a:rPr>
              <a:t>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n++;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}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}</a:t>
            </a:r>
            <a:endParaRPr lang="ru-RU" sz="2400">
              <a:latin typeface="Courier New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60</a:t>
            </a:fld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7408" y="268289"/>
            <a:ext cx="9595792" cy="731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 algn="l">
              <a:defRPr/>
            </a:pPr>
            <a:r>
              <a:rPr lang="ru-RU" sz="3200">
                <a:solidFill>
                  <a:schemeClr val="tx1"/>
                </a:solidFill>
              </a:rPr>
              <a:t>Пример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ru-RU" sz="3200">
                <a:solidFill>
                  <a:schemeClr val="tx1"/>
                </a:solidFill>
              </a:rPr>
              <a:t>вложенности </a:t>
            </a:r>
            <a:r>
              <a:rPr lang="en-US" sz="3200">
                <a:solidFill>
                  <a:schemeClr val="tx1"/>
                </a:solidFill>
              </a:rPr>
              <a:t>while </a:t>
            </a:r>
            <a:r>
              <a:rPr lang="ru-RU" sz="3200">
                <a:solidFill>
                  <a:schemeClr val="tx1"/>
                </a:solidFill>
              </a:rPr>
              <a:t>в цикл </a:t>
            </a:r>
            <a:r>
              <a:rPr lang="en-US" sz="3200">
                <a:solidFill>
                  <a:schemeClr val="tx1"/>
                </a:solidFill>
              </a:rPr>
              <a:t>while</a:t>
            </a:r>
            <a:endParaRPr lang="ru-RU" sz="320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181372" y="443296"/>
            <a:ext cx="3172428" cy="6076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196753"/>
            <a:ext cx="9577064" cy="5327873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int i, s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-</a:t>
            </a:r>
            <a:r>
              <a:rPr lang="ru-RU" sz="2400">
                <a:latin typeface="Courier New"/>
              </a:rPr>
              <a:t>3</a:t>
            </a:r>
            <a:r>
              <a:rPr lang="en-US" sz="2400">
                <a:latin typeface="Courier New"/>
              </a:rPr>
              <a:t>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for (i = 1; i &lt;= </a:t>
            </a:r>
            <a:r>
              <a:rPr lang="ru-RU" sz="2400">
                <a:latin typeface="Courier New"/>
              </a:rPr>
              <a:t>5</a:t>
            </a:r>
            <a:r>
              <a:rPr lang="en-US" sz="2400">
                <a:latin typeface="Courier New"/>
              </a:rPr>
              <a:t>; i++){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cout &lt;&lt; "</a:t>
            </a:r>
            <a:r>
              <a:rPr lang="ru-RU" sz="2400">
                <a:latin typeface="Courier New"/>
              </a:rPr>
              <a:t>внешний-</a:t>
            </a:r>
            <a:r>
              <a:rPr lang="en-US" sz="2400">
                <a:latin typeface="Courier New"/>
              </a:rPr>
              <a:t>for";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while (s){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cout &lt;&lt; "</a:t>
            </a:r>
            <a:r>
              <a:rPr lang="ru-RU" sz="2400">
                <a:latin typeface="Courier New"/>
              </a:rPr>
              <a:t>внутренний-</a:t>
            </a:r>
            <a:r>
              <a:rPr lang="en-US" sz="2400">
                <a:latin typeface="Courier New"/>
              </a:rPr>
              <a:t>while";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s++;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   }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}</a:t>
            </a:r>
            <a:endParaRPr lang="ru-RU" sz="2400">
              <a:latin typeface="Courier New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61</a:t>
            </a:fld>
            <a:endParaRPr lang="ru-RU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7408" y="268289"/>
            <a:ext cx="9595792" cy="731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5pPr>
            <a:lvl6pPr marL="4572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6pPr>
            <a:lvl7pPr marL="9144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7pPr>
            <a:lvl8pPr marL="13716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8pPr>
            <a:lvl9pPr marL="18288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2"/>
                </a:solidFill>
                <a:latin typeface="Arial"/>
                <a:cs typeface="Arial"/>
              </a:defRPr>
            </a:lvl9pPr>
          </a:lstStyle>
          <a:p>
            <a:pPr algn="l">
              <a:defRPr/>
            </a:pPr>
            <a:r>
              <a:rPr lang="ru-RU" sz="3200">
                <a:solidFill>
                  <a:schemeClr val="tx1"/>
                </a:solidFill>
              </a:rPr>
              <a:t>Пример</a:t>
            </a:r>
            <a:r>
              <a:rPr lang="en-US" sz="3200">
                <a:solidFill>
                  <a:schemeClr val="tx1"/>
                </a:solidFill>
              </a:rPr>
              <a:t> </a:t>
            </a:r>
            <a:r>
              <a:rPr lang="ru-RU" sz="3200">
                <a:solidFill>
                  <a:schemeClr val="tx1"/>
                </a:solidFill>
              </a:rPr>
              <a:t>вложенности </a:t>
            </a:r>
            <a:r>
              <a:rPr lang="en-US" sz="3200">
                <a:solidFill>
                  <a:schemeClr val="tx1"/>
                </a:solidFill>
              </a:rPr>
              <a:t>while </a:t>
            </a:r>
            <a:r>
              <a:rPr lang="ru-RU" sz="3200">
                <a:solidFill>
                  <a:schemeClr val="tx1"/>
                </a:solidFill>
              </a:rPr>
              <a:t>в цикл </a:t>
            </a:r>
            <a:r>
              <a:rPr lang="en-US" sz="3200">
                <a:solidFill>
                  <a:schemeClr val="tx1"/>
                </a:solidFill>
              </a:rPr>
              <a:t>for</a:t>
            </a:r>
            <a:endParaRPr lang="ru-RU" sz="3200">
              <a:solidFill>
                <a:schemeClr val="tx1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8798086" y="580483"/>
          <a:ext cx="2555714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oleObj" r:id="rId3" imgW="2390775" imgH="5419725" progId="Visio.Drawing.15">
                  <p:embed/>
                </p:oleObj>
              </mc:Choice>
              <mc:Fallback>
                <p:oleObj name="oleObj" r:id="rId3" imgW="2390775" imgH="5419725" progId="Visio.Drawing.15">
                  <p:embed/>
                  <p:pic>
                    <p:nvPicPr>
                      <p:cNvPr id="38915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8798086" y="580483"/>
                        <a:ext cx="2555714" cy="576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596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Как рисовать схемы со вложенными циклами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124744"/>
            <a:ext cx="10515600" cy="505221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/>
              <a:t>1 – вход в цикл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2 – начало тела цикла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3 – конец тела цикла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4 – выход из цикла</a:t>
            </a:r>
            <a:endParaRPr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75720" y="2106570"/>
            <a:ext cx="7992888" cy="4058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596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Как рисовать схемы со вложенными циклами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124744"/>
            <a:ext cx="10515600" cy="505221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/>
              <a:t>Вкладываем цикл с предусловием (схема 2) в цикл со счетчиком (схема 1):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/>
              <a:t>- соединяем элемент 1 схемы 2 с элементом 2 схемы 1;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/>
              <a:t>- соединяем элемент 4 схемы 2 с элементом 3 схемы 1.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47528" y="2060848"/>
            <a:ext cx="8136904" cy="4508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74638"/>
            <a:ext cx="10657183" cy="778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Задача: вывести</a:t>
            </a:r>
            <a:r>
              <a:rPr lang="en-US" sz="3200"/>
              <a:t> </a:t>
            </a:r>
            <a:r>
              <a:rPr lang="ru-RU" sz="3200"/>
              <a:t>значения в табличном виде. Решение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67408" y="1052736"/>
            <a:ext cx="10081120" cy="561662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>
                <a:cs typeface="Courier New"/>
              </a:rPr>
              <a:t>1	2	3	4	5</a:t>
            </a:r>
            <a:endParaRPr/>
          </a:p>
          <a:p>
            <a:pPr marL="0" indent="0">
              <a:buNone/>
              <a:defRPr/>
            </a:pPr>
            <a:r>
              <a:rPr lang="ru-RU" sz="2400">
                <a:cs typeface="Courier New"/>
              </a:rPr>
              <a:t>6	7	8	9	10</a:t>
            </a:r>
            <a:endParaRPr/>
          </a:p>
          <a:p>
            <a:pPr marL="0" indent="0">
              <a:buNone/>
              <a:defRPr/>
            </a:pPr>
            <a:r>
              <a:rPr lang="ru-RU" sz="2400">
                <a:cs typeface="Courier New"/>
              </a:rPr>
              <a:t>11	12	13	14	15</a:t>
            </a:r>
            <a:endParaRPr lang="en-US" sz="2400">
              <a:cs typeface="Courier New"/>
            </a:endParaRPr>
          </a:p>
          <a:p>
            <a:pPr marL="0" indent="0">
              <a:buNone/>
              <a:defRPr/>
            </a:pPr>
            <a:endParaRPr lang="en-US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main(){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k = 1;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for(int i = 1; i &lt;= 3; i++){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for(int j = 1; j &lt;= 5; j++)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	cout &lt;&lt; k++ &lt;&lt; " ";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cout &lt;&lt; endl;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}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}</a:t>
            </a:r>
            <a:endParaRPr lang="ru-RU" sz="2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74638"/>
            <a:ext cx="10729192" cy="121014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Задача: вывести</a:t>
            </a:r>
            <a:r>
              <a:rPr lang="en-US" sz="3200"/>
              <a:t> </a:t>
            </a:r>
            <a:r>
              <a:rPr lang="ru-RU" sz="3200"/>
              <a:t>значения в табличном виде. Решение 2</a:t>
            </a:r>
            <a:r>
              <a:rPr lang="en-US" sz="3200"/>
              <a:t> – </a:t>
            </a:r>
            <a:r>
              <a:rPr lang="ru-RU" sz="3200" b="1"/>
              <a:t>без дополнительной переменной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67408" y="1484784"/>
            <a:ext cx="10729192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ru-RU" sz="2400">
                <a:cs typeface="Courier New"/>
              </a:rPr>
              <a:t>1	2	3	4	5</a:t>
            </a:r>
            <a:endParaRPr/>
          </a:p>
          <a:p>
            <a:pPr marL="0" indent="0">
              <a:buNone/>
              <a:defRPr/>
            </a:pPr>
            <a:r>
              <a:rPr lang="ru-RU" sz="2400">
                <a:cs typeface="Courier New"/>
              </a:rPr>
              <a:t>6	7	8	9	10</a:t>
            </a:r>
            <a:endParaRPr/>
          </a:p>
          <a:p>
            <a:pPr marL="0" indent="0">
              <a:buNone/>
              <a:defRPr/>
            </a:pPr>
            <a:r>
              <a:rPr lang="ru-RU" sz="2400">
                <a:cs typeface="Courier New"/>
              </a:rPr>
              <a:t>11	12	13	14	15</a:t>
            </a:r>
            <a:endParaRPr lang="en-US" sz="2400">
              <a:cs typeface="Courier New"/>
            </a:endParaRPr>
          </a:p>
          <a:p>
            <a:pPr marL="0" indent="0">
              <a:buNone/>
              <a:defRPr/>
            </a:pPr>
            <a:endParaRPr lang="en-US" sz="2400"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main(){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for(int i = 1; i &lt;= 3; i++){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for(int j = 1; j &lt;= 5; j++)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	cout &lt;&lt; (i - 1) * 5 + j &lt;&lt; " ";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cout &lt;&lt; endl;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}</a:t>
            </a:r>
            <a:endParaRPr/>
          </a:p>
          <a:p>
            <a:pPr marL="0" indent="0">
              <a:buNone/>
              <a:defRPr/>
            </a:pPr>
            <a:r>
              <a:rPr lang="en-US" sz="2400">
                <a:latin typeface="Courier New"/>
                <a:cs typeface="Courier New"/>
              </a:rPr>
              <a:t>}</a:t>
            </a:r>
            <a:endParaRPr/>
          </a:p>
          <a:p>
            <a:pPr marL="0" indent="0">
              <a:buNone/>
              <a:defRPr/>
            </a:pPr>
            <a:endParaRPr lang="ru-RU" sz="2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10729192" cy="850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Вычислить сумму делителей</a:t>
            </a:r>
            <a:r>
              <a:rPr lang="en-US" sz="3200"/>
              <a:t> </a:t>
            </a:r>
            <a:r>
              <a:rPr lang="ru-RU" sz="3200"/>
              <a:t>всех чисел промежутка от </a:t>
            </a:r>
            <a:r>
              <a:rPr lang="en-US" sz="3200"/>
              <a:t>a </a:t>
            </a:r>
            <a:r>
              <a:rPr lang="ru-RU" sz="3200"/>
              <a:t>до </a:t>
            </a:r>
            <a:r>
              <a:rPr lang="en-US" sz="3200"/>
              <a:t>b</a:t>
            </a:r>
            <a:endParaRPr lang="ru-RU" sz="320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125538"/>
            <a:ext cx="10729192" cy="55006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</a:rPr>
              <a:t>int </a:t>
            </a:r>
            <a:r>
              <a:rPr lang="en-US" sz="2400">
                <a:latin typeface="Courier New"/>
              </a:rPr>
              <a:t>a, b, sum = 0;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cin &gt;&gt; a &gt;&gt; b;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for (int i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=</a:t>
            </a:r>
            <a:r>
              <a:rPr lang="en-US" sz="2400">
                <a:latin typeface="Courier New"/>
              </a:rPr>
              <a:t> a</a:t>
            </a:r>
            <a:r>
              <a:rPr lang="ru-RU" sz="2400">
                <a:latin typeface="Courier New"/>
              </a:rPr>
              <a:t>; i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&lt;=</a:t>
            </a:r>
            <a:r>
              <a:rPr lang="en-US" sz="2400">
                <a:latin typeface="Courier New"/>
              </a:rPr>
              <a:t> b</a:t>
            </a:r>
            <a:r>
              <a:rPr lang="ru-RU" sz="2400">
                <a:latin typeface="Courier New"/>
              </a:rPr>
              <a:t>; </a:t>
            </a:r>
            <a:r>
              <a:rPr lang="en-US" sz="2400">
                <a:latin typeface="Courier New"/>
              </a:rPr>
              <a:t>sum += i, </a:t>
            </a:r>
            <a:r>
              <a:rPr lang="ru-RU" sz="2400">
                <a:latin typeface="Courier New"/>
              </a:rPr>
              <a:t>i++)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   </a:t>
            </a:r>
            <a:r>
              <a:rPr lang="ru-RU" sz="2400">
                <a:latin typeface="Courier New"/>
              </a:rPr>
              <a:t>for (int j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=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1; j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&lt;=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i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/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2; j++)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      </a:t>
            </a:r>
            <a:r>
              <a:rPr lang="ru-RU" sz="2400">
                <a:latin typeface="Courier New"/>
              </a:rPr>
              <a:t>if (i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%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j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==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0)</a:t>
            </a:r>
            <a:r>
              <a:rPr lang="en-US" sz="2400">
                <a:latin typeface="Courier New"/>
              </a:rPr>
              <a:t>	//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if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(!</a:t>
            </a:r>
            <a:r>
              <a:rPr lang="ru-RU" sz="2400">
                <a:latin typeface="Courier New"/>
              </a:rPr>
              <a:t>(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%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</a:t>
            </a:r>
            <a:r>
              <a:rPr lang="ru-RU" sz="2400">
                <a:latin typeface="Courier New"/>
              </a:rPr>
              <a:t>)</a:t>
            </a:r>
            <a:r>
              <a:rPr lang="en-US" sz="2400">
                <a:latin typeface="Courier New"/>
              </a:rPr>
              <a:t>)</a:t>
            </a:r>
            <a:endParaRPr lang="ru-RU" sz="2400">
              <a:latin typeface="Courier New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         sum += j;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cout &lt;&lt; sum;</a:t>
            </a:r>
            <a:endParaRPr lang="ru-RU" sz="2400">
              <a:latin typeface="Courier New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66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10801200" cy="1210146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3200"/>
              <a:t>Вычислить сумму делителей</a:t>
            </a:r>
            <a:r>
              <a:rPr lang="en-US" sz="3200"/>
              <a:t> </a:t>
            </a:r>
            <a:r>
              <a:rPr lang="ru-RU" sz="3200"/>
              <a:t>для каждого из чисел промежутка от </a:t>
            </a:r>
            <a:r>
              <a:rPr lang="en-US" sz="3200"/>
              <a:t>a </a:t>
            </a:r>
            <a:r>
              <a:rPr lang="ru-RU" sz="3200"/>
              <a:t>до </a:t>
            </a:r>
            <a:r>
              <a:rPr lang="en-US" sz="3200"/>
              <a:t>b</a:t>
            </a:r>
            <a:endParaRPr lang="ru-RU" sz="32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484784"/>
            <a:ext cx="10586392" cy="482453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</a:rPr>
              <a:t>int </a:t>
            </a:r>
            <a:r>
              <a:rPr lang="en-US" sz="2400">
                <a:latin typeface="Courier New"/>
              </a:rPr>
              <a:t>a, b, sum = 0;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cin &gt;&gt; a &gt;&gt; b;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ru-RU" sz="2400">
                <a:latin typeface="Courier New"/>
              </a:rPr>
              <a:t>for (int i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=</a:t>
            </a:r>
            <a:r>
              <a:rPr lang="en-US" sz="2400">
                <a:latin typeface="Courier New"/>
              </a:rPr>
              <a:t> a</a:t>
            </a:r>
            <a:r>
              <a:rPr lang="ru-RU" sz="2400">
                <a:latin typeface="Courier New"/>
              </a:rPr>
              <a:t>; i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&lt;=</a:t>
            </a:r>
            <a:r>
              <a:rPr lang="en-US" sz="2400">
                <a:latin typeface="Courier New"/>
              </a:rPr>
              <a:t> b</a:t>
            </a:r>
            <a:r>
              <a:rPr lang="ru-RU" sz="2400">
                <a:latin typeface="Courier New"/>
              </a:rPr>
              <a:t>; i++){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sum = i;</a:t>
            </a:r>
            <a:r>
              <a:rPr lang="ru-RU" sz="2400">
                <a:latin typeface="Courier New"/>
              </a:rPr>
              <a:t> 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for (int j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=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1; j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&lt;=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i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/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2; j++)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   </a:t>
            </a:r>
            <a:r>
              <a:rPr lang="ru-RU" sz="2400">
                <a:latin typeface="Courier New"/>
              </a:rPr>
              <a:t>if (i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%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j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==</a:t>
            </a:r>
            <a:r>
              <a:rPr lang="en-US" sz="2400">
                <a:latin typeface="Courier New"/>
              </a:rPr>
              <a:t> </a:t>
            </a:r>
            <a:r>
              <a:rPr lang="ru-RU" sz="2400">
                <a:latin typeface="Courier New"/>
              </a:rPr>
              <a:t>0) </a:t>
            </a:r>
            <a:r>
              <a:rPr lang="en-US" sz="2400">
                <a:latin typeface="Courier New"/>
              </a:rPr>
              <a:t>// if(!</a:t>
            </a:r>
            <a:r>
              <a:rPr lang="ru-RU" sz="2400">
                <a:latin typeface="Courier New"/>
              </a:rPr>
              <a:t>(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%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j</a:t>
            </a:r>
            <a:r>
              <a:rPr lang="ru-RU" sz="2400">
                <a:latin typeface="Courier New"/>
              </a:rPr>
              <a:t>)</a:t>
            </a:r>
            <a:r>
              <a:rPr lang="en-US" sz="2400">
                <a:latin typeface="Courier New"/>
              </a:rPr>
              <a:t>)</a:t>
            </a:r>
            <a:endParaRPr lang="ru-RU" sz="2400">
              <a:latin typeface="Courier New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      sum += j;</a:t>
            </a:r>
            <a:endParaRPr lang="ru-RU" sz="2400">
              <a:latin typeface="Courier New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cout &lt;&lt; "for number: " &lt;&lt; i </a:t>
            </a:r>
            <a:endParaRPr/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     &lt;&lt; "sum is: " &lt;&lt; sum &lt;&lt; endl;</a:t>
            </a:r>
            <a:endParaRPr lang="ru-RU" sz="2400">
              <a:latin typeface="Courier New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2400">
                <a:latin typeface="Courier New"/>
              </a:rPr>
              <a:t>   </a:t>
            </a:r>
            <a:r>
              <a:rPr lang="ru-RU" sz="2400">
                <a:latin typeface="Courier New"/>
              </a:rPr>
              <a:t>}</a:t>
            </a:r>
            <a:endParaRPr lang="en-US" sz="2400">
              <a:latin typeface="Courier New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67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9416" y="274638"/>
            <a:ext cx="10514384" cy="7983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Вывести простые числа, не превышающие заданного </a:t>
            </a:r>
            <a:r>
              <a:rPr lang="en-US" sz="3200"/>
              <a:t>n</a:t>
            </a:r>
            <a:endParaRPr lang="ru-RU" sz="32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9416" y="1072979"/>
            <a:ext cx="10657183" cy="545271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Courier New"/>
              </a:rPr>
              <a:t>int n</a:t>
            </a:r>
            <a:r>
              <a:rPr lang="en-US" sz="2400" dirty="0">
                <a:latin typeface="Courier New"/>
              </a:rPr>
              <a:t>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 err="1">
                <a:latin typeface="Courier New"/>
              </a:rPr>
              <a:t>cin</a:t>
            </a:r>
            <a:r>
              <a:rPr lang="en-US" sz="2400" dirty="0">
                <a:latin typeface="Courier New"/>
              </a:rPr>
              <a:t> &gt;&gt; n</a:t>
            </a:r>
            <a:r>
              <a:rPr lang="ru-RU" sz="2400" dirty="0">
                <a:latin typeface="Courier New"/>
              </a:rPr>
              <a:t>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dirty="0" err="1">
                <a:latin typeface="Courier New"/>
              </a:rPr>
              <a:t>for</a:t>
            </a:r>
            <a:r>
              <a:rPr lang="ru-RU" sz="2400" dirty="0">
                <a:latin typeface="Courier New"/>
              </a:rPr>
              <a:t> (int i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=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1; i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&lt;=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n; i++){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</a:rPr>
              <a:t>   </a:t>
            </a:r>
            <a:r>
              <a:rPr lang="ru-RU" sz="2400" dirty="0" err="1">
                <a:latin typeface="Courier New"/>
              </a:rPr>
              <a:t>bool</a:t>
            </a:r>
            <a:r>
              <a:rPr lang="ru-RU" sz="2400" dirty="0">
                <a:latin typeface="Courier New"/>
              </a:rPr>
              <a:t> </a:t>
            </a:r>
            <a:r>
              <a:rPr lang="ru-RU" sz="2400" dirty="0" err="1">
                <a:latin typeface="Courier New"/>
              </a:rPr>
              <a:t>simple</a:t>
            </a:r>
            <a:r>
              <a:rPr lang="ru-RU" sz="2400" dirty="0">
                <a:latin typeface="Courier New"/>
              </a:rPr>
              <a:t> = </a:t>
            </a:r>
            <a:r>
              <a:rPr lang="ru-RU" sz="2400" dirty="0" err="1">
                <a:latin typeface="Courier New"/>
              </a:rPr>
              <a:t>true</a:t>
            </a:r>
            <a:r>
              <a:rPr lang="ru-RU" sz="2400" dirty="0">
                <a:latin typeface="Courier New"/>
              </a:rPr>
              <a:t>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</a:rPr>
              <a:t>   </a:t>
            </a:r>
            <a:r>
              <a:rPr lang="ru-RU" sz="2400" dirty="0" err="1">
                <a:latin typeface="Courier New"/>
              </a:rPr>
              <a:t>for</a:t>
            </a:r>
            <a:r>
              <a:rPr lang="ru-RU" sz="2400" dirty="0">
                <a:latin typeface="Courier New"/>
              </a:rPr>
              <a:t> (int j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=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2; j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&lt;</a:t>
            </a:r>
            <a:r>
              <a:rPr lang="en-US" sz="2400" dirty="0">
                <a:latin typeface="Courier New"/>
              </a:rPr>
              <a:t>= </a:t>
            </a:r>
            <a:r>
              <a:rPr lang="en-US" sz="2400" dirty="0" err="1">
                <a:latin typeface="Courier New"/>
              </a:rPr>
              <a:t>sqrt</a:t>
            </a:r>
            <a:r>
              <a:rPr lang="en-US" sz="2400" dirty="0">
                <a:latin typeface="Courier New"/>
              </a:rPr>
              <a:t>(</a:t>
            </a:r>
            <a:r>
              <a:rPr lang="ru-RU" sz="2400" dirty="0">
                <a:latin typeface="Courier New"/>
              </a:rPr>
              <a:t>i</a:t>
            </a:r>
            <a:r>
              <a:rPr lang="en-US" sz="2400" dirty="0">
                <a:latin typeface="Courier New"/>
              </a:rPr>
              <a:t>)</a:t>
            </a:r>
            <a:r>
              <a:rPr lang="ru-RU" sz="2400" dirty="0">
                <a:latin typeface="Courier New"/>
              </a:rPr>
              <a:t>; j++)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Courier New"/>
              </a:rPr>
              <a:t>      </a:t>
            </a:r>
            <a:r>
              <a:rPr lang="en-US" sz="2400" dirty="0">
                <a:latin typeface="Courier New"/>
              </a:rPr>
              <a:t>//</a:t>
            </a:r>
            <a:r>
              <a:rPr lang="ru-RU" sz="2400" dirty="0">
                <a:latin typeface="Courier New"/>
              </a:rPr>
              <a:t>аналогично проверке </a:t>
            </a:r>
            <a:r>
              <a:rPr lang="en-US" sz="2400" dirty="0">
                <a:latin typeface="Courier New"/>
              </a:rPr>
              <a:t>if (!</a:t>
            </a:r>
            <a:r>
              <a:rPr lang="ru-RU" sz="2400" dirty="0">
                <a:latin typeface="Courier New"/>
              </a:rPr>
              <a:t>(</a:t>
            </a:r>
            <a:r>
              <a:rPr lang="en-US" sz="2400" dirty="0" err="1">
                <a:latin typeface="Courier New"/>
              </a:rPr>
              <a:t>i</a:t>
            </a:r>
            <a:r>
              <a:rPr lang="en-US" sz="2400" dirty="0">
                <a:latin typeface="Courier New"/>
              </a:rPr>
              <a:t> % j</a:t>
            </a:r>
            <a:r>
              <a:rPr lang="ru-RU" sz="2400" dirty="0">
                <a:latin typeface="Courier New"/>
              </a:rPr>
              <a:t>)</a:t>
            </a:r>
            <a:r>
              <a:rPr lang="en-US" sz="2400" dirty="0">
                <a:latin typeface="Courier New"/>
              </a:rPr>
              <a:t>)  </a:t>
            </a:r>
            <a:endParaRPr lang="ru-RU" sz="2400" dirty="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dirty="0">
                <a:latin typeface="Courier New"/>
              </a:rPr>
              <a:t>      </a:t>
            </a:r>
            <a:r>
              <a:rPr lang="ru-RU" sz="2400" dirty="0" err="1">
                <a:latin typeface="Courier New"/>
              </a:rPr>
              <a:t>if</a:t>
            </a:r>
            <a:r>
              <a:rPr lang="ru-RU" sz="2400" dirty="0">
                <a:latin typeface="Courier New"/>
              </a:rPr>
              <a:t> (i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%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j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==</a:t>
            </a:r>
            <a:r>
              <a:rPr lang="en-US" sz="2400" dirty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0){</a:t>
            </a:r>
            <a:endParaRPr lang="en-US" sz="2400" dirty="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</a:rPr>
              <a:t>         </a:t>
            </a:r>
            <a:r>
              <a:rPr lang="ru-RU" sz="2400" dirty="0" err="1">
                <a:latin typeface="Courier New"/>
              </a:rPr>
              <a:t>simple</a:t>
            </a:r>
            <a:r>
              <a:rPr lang="ru-RU" sz="2400" dirty="0">
                <a:latin typeface="Courier New"/>
              </a:rPr>
              <a:t> = </a:t>
            </a:r>
            <a:r>
              <a:rPr lang="ru-RU" sz="2400" dirty="0" err="1">
                <a:latin typeface="Courier New"/>
              </a:rPr>
              <a:t>false</a:t>
            </a:r>
            <a:r>
              <a:rPr lang="ru-RU" sz="2400" dirty="0">
                <a:latin typeface="Courier New"/>
              </a:rPr>
              <a:t>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</a:rPr>
              <a:t>         </a:t>
            </a:r>
            <a:r>
              <a:rPr lang="ru-RU" sz="2400" dirty="0" err="1">
                <a:latin typeface="Courier New"/>
              </a:rPr>
              <a:t>break</a:t>
            </a:r>
            <a:r>
              <a:rPr lang="ru-RU" sz="2400" dirty="0">
                <a:latin typeface="Courier New"/>
              </a:rPr>
              <a:t>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</a:rPr>
              <a:t>         </a:t>
            </a:r>
            <a:r>
              <a:rPr lang="ru-RU" sz="2400" dirty="0">
                <a:latin typeface="Courier New"/>
              </a:rPr>
              <a:t>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</a:rPr>
              <a:t>   </a:t>
            </a:r>
            <a:r>
              <a:rPr lang="ru-RU" sz="2400" dirty="0" err="1" smtClean="0">
                <a:latin typeface="Courier New"/>
              </a:rPr>
              <a:t>if</a:t>
            </a:r>
            <a:r>
              <a:rPr lang="ru-RU" sz="2400" dirty="0" smtClean="0">
                <a:latin typeface="Courier New"/>
              </a:rPr>
              <a:t> </a:t>
            </a:r>
            <a:r>
              <a:rPr lang="ru-RU" sz="2400" dirty="0">
                <a:latin typeface="Courier New"/>
              </a:rPr>
              <a:t>(</a:t>
            </a:r>
            <a:r>
              <a:rPr lang="ru-RU" sz="2400" dirty="0" err="1">
                <a:latin typeface="Courier New"/>
              </a:rPr>
              <a:t>simple</a:t>
            </a:r>
            <a:r>
              <a:rPr lang="ru-RU" sz="2400" dirty="0">
                <a:latin typeface="Courier New"/>
              </a:rPr>
              <a:t>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</a:rPr>
              <a:t>   </a:t>
            </a:r>
            <a:r>
              <a:rPr lang="en-US" sz="2400" dirty="0" err="1" smtClean="0">
                <a:latin typeface="Courier New"/>
              </a:rPr>
              <a:t>cout</a:t>
            </a:r>
            <a:r>
              <a:rPr lang="en-US" sz="2400" dirty="0" smtClean="0">
                <a:latin typeface="Courier New"/>
              </a:rPr>
              <a:t> </a:t>
            </a:r>
            <a:r>
              <a:rPr lang="en-US" sz="2400" dirty="0">
                <a:latin typeface="Courier New"/>
              </a:rPr>
              <a:t>&lt;&lt; </a:t>
            </a:r>
            <a:r>
              <a:rPr lang="en-US" sz="2400" dirty="0" err="1">
                <a:latin typeface="Courier New"/>
              </a:rPr>
              <a:t>i</a:t>
            </a:r>
            <a:r>
              <a:rPr lang="en-US" sz="2400" dirty="0">
                <a:latin typeface="Courier New"/>
              </a:rPr>
              <a:t> &lt;&lt; </a:t>
            </a:r>
            <a:r>
              <a:rPr lang="en-US" sz="2400" dirty="0" err="1">
                <a:latin typeface="Courier New"/>
              </a:rPr>
              <a:t>endl</a:t>
            </a:r>
            <a:r>
              <a:rPr lang="en-US" sz="2400" dirty="0">
                <a:latin typeface="Courier New"/>
              </a:rPr>
              <a:t>;</a:t>
            </a:r>
            <a:endParaRPr lang="ru-RU" sz="2400" dirty="0">
              <a:latin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</a:rPr>
              <a:t>	</a:t>
            </a:r>
            <a:r>
              <a:rPr lang="ru-RU" sz="2400" dirty="0" smtClean="0">
                <a:latin typeface="Courier New"/>
              </a:rPr>
              <a:t>}</a:t>
            </a:r>
            <a:endParaRPr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68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67408" y="274638"/>
            <a:ext cx="10586392" cy="778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Отображение в консоли простых чисел в графическом виде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67408" y="1052736"/>
            <a:ext cx="10873208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dirty="0" err="1">
                <a:latin typeface="Courier New"/>
                <a:cs typeface="Courier New"/>
              </a:rPr>
              <a:t>const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ru-RU" sz="2400" dirty="0" err="1">
                <a:latin typeface="Courier New"/>
                <a:cs typeface="Courier New"/>
              </a:rPr>
              <a:t>unsigned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ru-RU" sz="2400" dirty="0" err="1">
                <a:latin typeface="Courier New"/>
                <a:cs typeface="Courier New"/>
              </a:rPr>
              <a:t>char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ru-RU" sz="2400" dirty="0" err="1">
                <a:latin typeface="Courier New"/>
                <a:cs typeface="Courier New"/>
              </a:rPr>
              <a:t>white</a:t>
            </a:r>
            <a:r>
              <a:rPr lang="ru-RU" sz="2400" dirty="0">
                <a:latin typeface="Courier New"/>
                <a:cs typeface="Courier New"/>
              </a:rPr>
              <a:t> = 219; // </a:t>
            </a:r>
            <a:r>
              <a:rPr lang="en-US" sz="2400" dirty="0">
                <a:latin typeface="Courier New"/>
                <a:cs typeface="Courier New"/>
              </a:rPr>
              <a:t>for simple numbers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dirty="0" err="1">
                <a:latin typeface="Courier New"/>
                <a:cs typeface="Courier New"/>
              </a:rPr>
              <a:t>const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ru-RU" sz="2400" dirty="0" err="1">
                <a:latin typeface="Courier New"/>
                <a:cs typeface="Courier New"/>
              </a:rPr>
              <a:t>unsigned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ru-RU" sz="2400" dirty="0" err="1">
                <a:latin typeface="Courier New"/>
                <a:cs typeface="Courier New"/>
              </a:rPr>
              <a:t>char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ru-RU" sz="2400" dirty="0" err="1">
                <a:latin typeface="Courier New"/>
                <a:cs typeface="Courier New"/>
              </a:rPr>
              <a:t>gray</a:t>
            </a:r>
            <a:r>
              <a:rPr lang="ru-RU" sz="2400" dirty="0">
                <a:latin typeface="Courier New"/>
                <a:cs typeface="Courier New"/>
              </a:rPr>
              <a:t> = 176; // </a:t>
            </a:r>
            <a:r>
              <a:rPr lang="en-US" sz="2400" dirty="0">
                <a:latin typeface="Courier New"/>
                <a:cs typeface="Courier New"/>
              </a:rPr>
              <a:t>for other numbers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unsigned char </a:t>
            </a:r>
            <a:r>
              <a:rPr lang="en-US" sz="2400" dirty="0" err="1">
                <a:latin typeface="Courier New"/>
                <a:cs typeface="Courier New"/>
              </a:rPr>
              <a:t>ch</a:t>
            </a:r>
            <a:r>
              <a:rPr lang="en-US" sz="2400" dirty="0">
                <a:latin typeface="Courier New"/>
                <a:cs typeface="Courier New"/>
              </a:rPr>
              <a:t>;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for(int count = 0; count &lt; 10</a:t>
            </a:r>
            <a:r>
              <a:rPr lang="ru-RU" sz="2400" dirty="0">
                <a:latin typeface="Courier New"/>
                <a:cs typeface="Courier New"/>
              </a:rPr>
              <a:t>0</a:t>
            </a:r>
            <a:r>
              <a:rPr lang="en-US" sz="2400" dirty="0">
                <a:latin typeface="Courier New"/>
                <a:cs typeface="Courier New"/>
              </a:rPr>
              <a:t>; count++)</a:t>
            </a:r>
            <a:r>
              <a:rPr lang="ru-RU" sz="2400" dirty="0">
                <a:latin typeface="Courier New"/>
                <a:cs typeface="Courier New"/>
              </a:rPr>
              <a:t>{ </a:t>
            </a:r>
            <a:r>
              <a:rPr lang="en-US" sz="2400" dirty="0">
                <a:latin typeface="Courier New"/>
                <a:cs typeface="Courier New"/>
              </a:rPr>
              <a:t>//check 100 numb</a:t>
            </a:r>
            <a:r>
              <a:rPr lang="ru-RU" sz="2400" dirty="0">
                <a:latin typeface="Courier New"/>
                <a:cs typeface="Courier New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ru-RU" sz="2400" dirty="0" err="1">
                <a:latin typeface="Courier New"/>
                <a:cs typeface="Courier New"/>
              </a:rPr>
              <a:t>ch</a:t>
            </a:r>
            <a:r>
              <a:rPr lang="ru-RU" sz="2400" dirty="0">
                <a:latin typeface="Courier New"/>
                <a:cs typeface="Courier New"/>
              </a:rPr>
              <a:t> = </a:t>
            </a:r>
            <a:r>
              <a:rPr lang="ru-RU" sz="2400" dirty="0" err="1">
                <a:latin typeface="Courier New"/>
                <a:cs typeface="Courier New"/>
              </a:rPr>
              <a:t>white</a:t>
            </a:r>
            <a:r>
              <a:rPr lang="ru-RU" sz="2400" dirty="0">
                <a:latin typeface="Courier New"/>
                <a:cs typeface="Courier New"/>
              </a:rPr>
              <a:t>; // </a:t>
            </a:r>
            <a:r>
              <a:rPr lang="en-US" sz="2400" dirty="0">
                <a:latin typeface="Courier New"/>
                <a:cs typeface="Courier New"/>
              </a:rPr>
              <a:t>suppose current number is simple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ru-RU" sz="2400" dirty="0" err="1">
                <a:latin typeface="Courier New"/>
                <a:cs typeface="Courier New"/>
              </a:rPr>
              <a:t>for</a:t>
            </a:r>
            <a:r>
              <a:rPr lang="ru-RU" sz="2400" dirty="0">
                <a:latin typeface="Courier New"/>
                <a:cs typeface="Courier New"/>
              </a:rPr>
              <a:t>(int j = 2; j &lt;</a:t>
            </a:r>
            <a:r>
              <a:rPr lang="en-US" sz="2400" dirty="0">
                <a:latin typeface="Courier New"/>
                <a:cs typeface="Courier New"/>
              </a:rPr>
              <a:t>=</a:t>
            </a:r>
            <a:r>
              <a:rPr lang="ru-RU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sqrt</a:t>
            </a:r>
            <a:r>
              <a:rPr lang="en-US" sz="2400" dirty="0">
                <a:latin typeface="Courier New"/>
                <a:cs typeface="Courier New"/>
              </a:rPr>
              <a:t>(</a:t>
            </a:r>
            <a:r>
              <a:rPr lang="ru-RU" sz="2400" dirty="0" err="1">
                <a:latin typeface="Courier New"/>
                <a:cs typeface="Courier New"/>
              </a:rPr>
              <a:t>count</a:t>
            </a:r>
            <a:r>
              <a:rPr lang="en-US" sz="2400" dirty="0">
                <a:latin typeface="Courier New"/>
                <a:cs typeface="Courier New"/>
              </a:rPr>
              <a:t>)</a:t>
            </a:r>
            <a:r>
              <a:rPr lang="ru-RU" sz="2400" dirty="0">
                <a:latin typeface="Courier New"/>
                <a:cs typeface="Courier New"/>
              </a:rPr>
              <a:t>; j++)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      </a:t>
            </a:r>
            <a:r>
              <a:rPr lang="ru-RU" sz="2400" dirty="0" err="1">
                <a:latin typeface="Courier New"/>
                <a:cs typeface="Courier New"/>
              </a:rPr>
              <a:t>if</a:t>
            </a:r>
            <a:r>
              <a:rPr lang="ru-RU" sz="2400" dirty="0">
                <a:latin typeface="Courier New"/>
                <a:cs typeface="Courier New"/>
              </a:rPr>
              <a:t>(</a:t>
            </a:r>
            <a:r>
              <a:rPr lang="ru-RU" sz="2400" dirty="0" err="1">
                <a:latin typeface="Courier New"/>
                <a:cs typeface="Courier New"/>
              </a:rPr>
              <a:t>count</a:t>
            </a:r>
            <a:r>
              <a:rPr lang="ru-RU" sz="2400" dirty="0">
                <a:latin typeface="Courier New"/>
                <a:cs typeface="Courier New"/>
              </a:rPr>
              <a:t> % j == 0){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         </a:t>
            </a:r>
            <a:r>
              <a:rPr lang="ru-RU" sz="2400" dirty="0" err="1">
                <a:latin typeface="Courier New"/>
                <a:cs typeface="Courier New"/>
              </a:rPr>
              <a:t>ch</a:t>
            </a:r>
            <a:r>
              <a:rPr lang="ru-RU" sz="2400" dirty="0">
                <a:latin typeface="Courier New"/>
                <a:cs typeface="Courier New"/>
              </a:rPr>
              <a:t> = </a:t>
            </a:r>
            <a:r>
              <a:rPr lang="ru-RU" sz="2400" dirty="0" err="1">
                <a:latin typeface="Courier New"/>
                <a:cs typeface="Courier New"/>
              </a:rPr>
              <a:t>gray</a:t>
            </a:r>
            <a:r>
              <a:rPr lang="ru-RU" sz="2400" dirty="0">
                <a:latin typeface="Courier New"/>
                <a:cs typeface="Courier New"/>
              </a:rPr>
              <a:t>; // </a:t>
            </a:r>
            <a:r>
              <a:rPr lang="en-US" sz="2400" dirty="0">
                <a:latin typeface="Courier New"/>
                <a:cs typeface="Courier New"/>
              </a:rPr>
              <a:t>is not simple</a:t>
            </a:r>
            <a:endParaRPr lang="ru-RU" sz="2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         </a:t>
            </a:r>
            <a:r>
              <a:rPr lang="ru-RU" sz="2400" dirty="0" err="1">
                <a:latin typeface="Courier New"/>
                <a:cs typeface="Courier New"/>
              </a:rPr>
              <a:t>break</a:t>
            </a:r>
            <a:r>
              <a:rPr lang="ru-RU" sz="2400" dirty="0">
                <a:latin typeface="Courier New"/>
                <a:cs typeface="Courier New"/>
              </a:rPr>
              <a:t>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         </a:t>
            </a:r>
            <a:r>
              <a:rPr lang="ru-RU" sz="2400" dirty="0">
                <a:latin typeface="Courier New"/>
                <a:cs typeface="Courier New"/>
              </a:rPr>
              <a:t>}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ru-RU" sz="2400" dirty="0" err="1">
                <a:latin typeface="Courier New"/>
                <a:cs typeface="Courier New"/>
              </a:rPr>
              <a:t>cout</a:t>
            </a:r>
            <a:r>
              <a:rPr lang="ru-RU" sz="2400" dirty="0">
                <a:latin typeface="Courier New"/>
                <a:cs typeface="Courier New"/>
              </a:rPr>
              <a:t> &lt;&lt; </a:t>
            </a:r>
            <a:r>
              <a:rPr lang="ru-RU" sz="2400" dirty="0" err="1">
                <a:latin typeface="Courier New"/>
                <a:cs typeface="Courier New"/>
              </a:rPr>
              <a:t>ch</a:t>
            </a:r>
            <a:r>
              <a:rPr lang="ru-RU" sz="2400" dirty="0">
                <a:latin typeface="Courier New"/>
                <a:cs typeface="Courier New"/>
              </a:rPr>
              <a:t>; //</a:t>
            </a:r>
            <a:r>
              <a:rPr lang="en-US" sz="2400" dirty="0">
                <a:latin typeface="Courier New"/>
                <a:cs typeface="Courier New"/>
              </a:rPr>
              <a:t>print symbol</a:t>
            </a:r>
            <a:endParaRPr lang="ru-RU" sz="24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ru-RU" sz="2400" dirty="0">
                <a:latin typeface="Courier New"/>
                <a:cs typeface="Courier New"/>
              </a:rPr>
              <a:t>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400" dirty="0">
              <a:latin typeface="Courier New"/>
              <a:cs typeface="Courier New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+mj-lt"/>
                <a:cs typeface="Courier New"/>
              </a:rPr>
              <a:t>* кодам 219 и 176 в таблице </a:t>
            </a:r>
            <a:r>
              <a:rPr lang="en-US" sz="2000" dirty="0">
                <a:latin typeface="+mj-lt"/>
                <a:cs typeface="Courier New"/>
              </a:rPr>
              <a:t>ASCII </a:t>
            </a:r>
            <a:r>
              <a:rPr lang="ru-RU" sz="2000" dirty="0">
                <a:latin typeface="+mj-lt"/>
                <a:cs typeface="Courier New"/>
              </a:rPr>
              <a:t>соответствуют символы, представляющие белый и серый прямоугольник</a:t>
            </a:r>
            <a:endParaRPr lang="en-US" sz="2000" dirty="0">
              <a:latin typeface="+mj-lt"/>
              <a:cs typeface="Courier New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FEFC02-6552-49BC-BEFF-5FFEAD125B0E}" type="slidenum">
              <a:rPr lang="ru-RU"/>
              <a:t>69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Сумма ряда</a:t>
            </a:r>
          </a:p>
        </p:txBody>
      </p:sp>
      <p:sp>
        <p:nvSpPr>
          <p:cNvPr id="9220" name="Rectangle 3"/>
          <p:cNvSpPr txBox="1">
            <a:spLocks noChangeArrowheads="1"/>
          </p:cNvSpPr>
          <p:nvPr/>
        </p:nvSpPr>
        <p:spPr bwMode="auto">
          <a:xfrm>
            <a:off x="767408" y="1052737"/>
            <a:ext cx="10586391" cy="507342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ts val="0"/>
              </a:spcBef>
              <a:buChar char="•"/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buChar char="–"/>
              <a:defRPr sz="28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buChar char="•"/>
              <a:defRPr sz="24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>
              <a:spcBef>
                <a:spcPts val="0"/>
              </a:spcBef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int n;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cin &gt;&gt; n;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long Sum = 0;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for (int i = 1; i &lt;= n; i++)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Sum = Sum + i * i; //Sum += i * i;</a:t>
            </a: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cout &lt;&lt; Sum;</a:t>
            </a:r>
            <a:endParaRPr/>
          </a:p>
          <a:p>
            <a:pPr>
              <a:buFontTx/>
              <a:buNone/>
              <a:defRPr/>
            </a:pP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/* another way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for (int i = n; i &gt;= 1; i--)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Sum = Sum + i * i;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*/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endParaRPr lang="ru-RU" sz="2400">
              <a:latin typeface="Courier New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256240" y="274637"/>
            <a:ext cx="2676525" cy="612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350"/>
            <a:ext cx="9649767" cy="633413"/>
          </a:xfrm>
        </p:spPr>
        <p:txBody>
          <a:bodyPr/>
          <a:lstStyle/>
          <a:p>
            <a:pPr>
              <a:defRPr/>
            </a:pPr>
            <a:r>
              <a:rPr lang="ru-RU" sz="3200"/>
              <a:t>Пример</a:t>
            </a:r>
            <a:r>
              <a:rPr lang="en-US" sz="3200"/>
              <a:t>. </a:t>
            </a:r>
            <a:r>
              <a:rPr lang="ru-RU" sz="3200"/>
              <a:t>Защита лабораторной работы</a:t>
            </a:r>
            <a:endParaRPr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6"/>
            <a:ext cx="10585176" cy="56893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unsigned short i(1), j , labsCount, wrongAnswer;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bool badLab;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cin &gt;&gt; labsCount;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while (i &lt;= labsCount){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wrongAnswer = 0;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badLab = false;</a:t>
            </a:r>
            <a:endParaRPr lang="ru-RU" sz="2400">
              <a:latin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for (j = 1; j </a:t>
            </a:r>
            <a:r>
              <a:rPr lang="ru-RU" sz="2400">
                <a:latin typeface="Courier New"/>
              </a:rPr>
              <a:t>&lt;=</a:t>
            </a:r>
            <a:r>
              <a:rPr lang="en-US" sz="2400">
                <a:latin typeface="Courier New"/>
              </a:rPr>
              <a:t> questionsCount; j++){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   if </a:t>
            </a:r>
            <a:r>
              <a:rPr lang="ru-RU" sz="2400">
                <a:latin typeface="Courier New"/>
              </a:rPr>
              <a:t>(</a:t>
            </a:r>
            <a:r>
              <a:rPr lang="en-US" sz="2400">
                <a:latin typeface="Courier New"/>
              </a:rPr>
              <a:t>answerTheQuestion() != true</a:t>
            </a:r>
            <a:r>
              <a:rPr lang="ru-RU" sz="2400">
                <a:latin typeface="Courier New"/>
              </a:rPr>
              <a:t>)</a:t>
            </a:r>
            <a:endParaRPr lang="en-US" sz="2400">
              <a:latin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      wrongAnswer++;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   if (wrongAnswer &gt; 3){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      badLab = true;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      break;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      }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</a:rPr>
              <a:t>   if (!badLab) i++;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</a:rPr>
              <a:t>   }</a:t>
            </a:r>
            <a:endParaRPr lang="ru-RU" sz="2400">
              <a:latin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11965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ru-RU" sz="3200"/>
              <a:t>Организация вложенных циклов при помощи меток и безусловных переходов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484784"/>
            <a:ext cx="10515600" cy="469217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int i, j, n, m;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for (i = 0; i &lt; n; i++)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for (j = 0; j &lt; m; j++)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      cout &lt;&lt; i + j;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//---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i = 0;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outside: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j = 0;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inside: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cout &lt;&lt; i + j;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j++;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if (j &lt; m) goto inside;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i++;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cs typeface="Courier New"/>
              </a:rPr>
              <a:t>if (i &lt; n) goto outside;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Задача Шахматная доска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124227"/>
          </a:xfrm>
        </p:spPr>
        <p:txBody>
          <a:bodyPr/>
          <a:lstStyle/>
          <a:p>
            <a:pPr algn="just">
              <a:defRPr/>
            </a:pPr>
            <a:r>
              <a:rPr lang="ru-RU" dirty="0"/>
              <a:t>Нарисуйте шахматную доску размера n х n (натуральный параметр n вводится пользователем), состоящую из нулей и единиц. Верхний левый символ должен быть единицей.</a:t>
            </a:r>
            <a:endParaRPr dirty="0"/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5267302" name="Tit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596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Задача Шахматная доска</a:t>
            </a:r>
            <a:endParaRPr sz="3200" dirty="0"/>
          </a:p>
        </p:txBody>
      </p:sp>
      <p:sp>
        <p:nvSpPr>
          <p:cNvPr id="1593506355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124744"/>
            <a:ext cx="10515600" cy="5400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n;</a:t>
            </a:r>
          </a:p>
          <a:p>
            <a:pPr marL="0" indent="0"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n;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c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2;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odd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 2 ==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for(int j = 0; j &lt; c;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(odd ? "10" : "01");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2 ==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(!odd ? '0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'1');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Задача Пирамида</a:t>
            </a:r>
            <a:endParaRPr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12422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ru-RU" sz="2400" dirty="0"/>
              <a:t>Выведите пирамиду заданной высоты, состоящую из символов *. Значение высоты вводится пользователем. Важно соблюдать увеличение количества звезд в зависимости от высоты, а также правильно центрировать звездочки. Важно: требуется именно центрированная пирамида-елочка в привычном понимании. Обратите внимание, что справа от пирамиды не должно быть пробелов.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Задача Пирамида</a:t>
            </a:r>
            <a:endParaRPr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052736"/>
            <a:ext cx="10515600" cy="512422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h;</a:t>
            </a:r>
          </a:p>
          <a:p>
            <a:pPr marL="0" indent="0" algn="just"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h;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base = 2 * h + 1;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h;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 algn="just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for(int j = 0; j &lt; h -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' ';</a:t>
            </a:r>
          </a:p>
          <a:p>
            <a:pPr marL="0" indent="0" algn="just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for(int j = 0; j &lt; 2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'*';</a:t>
            </a:r>
          </a:p>
          <a:p>
            <a:pPr marL="0" indent="0" algn="just"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1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596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 dirty="0"/>
              <a:t>Задача Цикл проверки логина и пароля</a:t>
            </a:r>
            <a:endParaRPr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124744"/>
            <a:ext cx="10515600" cy="532859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2400" dirty="0"/>
              <a:t>Создайте цикл проверки введенных пользователем логина и пароля на соответствие следующим установленным правилам: </a:t>
            </a:r>
            <a:endParaRPr sz="2400" dirty="0"/>
          </a:p>
          <a:p>
            <a:pPr algn="just">
              <a:defRPr/>
            </a:pPr>
            <a:r>
              <a:rPr lang="ru-RU" sz="2400" dirty="0"/>
              <a:t>Логин должен содержать ровно две заглавные буквы и состоять минимум из 6 символов. </a:t>
            </a:r>
            <a:endParaRPr sz="2400" dirty="0"/>
          </a:p>
          <a:p>
            <a:pPr algn="just">
              <a:defRPr/>
            </a:pPr>
            <a:r>
              <a:rPr lang="ru-RU" sz="2400" dirty="0"/>
              <a:t>Пароль должен содержать ровно одну заглавную букву, хотя бы одну цифру и состоять минимум из 8 символов.</a:t>
            </a:r>
            <a:endParaRPr sz="2400" dirty="0"/>
          </a:p>
          <a:p>
            <a:pPr algn="just">
              <a:defRPr/>
            </a:pPr>
            <a:r>
              <a:rPr lang="ru-RU" sz="2400" dirty="0"/>
              <a:t>Если логин / пароль соответствует требованиям, должно выводиться сообщение: "Логин соответствует условиям регистрации" / "Пароль соответствует условиям регистрации". В противном случае выводится сообщение "Логин не соответствует условиям регистрации" или "Пароль не соответствует условиям регистрации" соответственно для логина и пароля. </a:t>
            </a:r>
            <a:endParaRPr sz="2400" dirty="0"/>
          </a:p>
          <a:p>
            <a:pPr algn="just">
              <a:defRPr/>
            </a:pPr>
            <a:r>
              <a:rPr lang="ru-RU" sz="2400" dirty="0"/>
              <a:t>Если и логин, и пароль правильные, то выводится фраза "Вы успешно зарегистрированы! Добро пожаловать в </a:t>
            </a:r>
            <a:r>
              <a:rPr lang="ru-RU" sz="2400" dirty="0" err="1"/>
              <a:t>MangoFM</a:t>
            </a:r>
            <a:r>
              <a:rPr lang="ru-RU" sz="2400" dirty="0"/>
              <a:t>". Цикл завершается. В ином случае на экране пишется "К сожалению, условия не выполнены, попробуйте еще раз" и у пользователя снова запрашивают логин и пароль</a:t>
            </a:r>
            <a:r>
              <a:rPr lang="ru-RU" sz="2400" dirty="0" smtClean="0"/>
              <a:t>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2130426"/>
            <a:ext cx="7772400" cy="1470025"/>
          </a:xfrm>
        </p:spPr>
        <p:txBody>
          <a:bodyPr anchor="ctr"/>
          <a:lstStyle/>
          <a:p>
            <a:pPr>
              <a:defRPr/>
            </a:pPr>
            <a:r>
              <a:rPr lang="ru-RU" sz="4400"/>
              <a:t>Примеры решения задач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75961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3200"/>
              <a:t>Написать программу для решения следующих задач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4744"/>
            <a:ext cx="10515600" cy="532859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/>
              <a:t>1. Используя цикл со счетчиком решить задачу 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Вычислить значение выражения </a:t>
            </a:r>
            <a:r>
              <a:rPr lang="en-US" sz="2400"/>
              <a:t>cos</a:t>
            </a:r>
            <a:r>
              <a:rPr lang="ru-RU" sz="2400"/>
              <a:t>1+</a:t>
            </a:r>
            <a:r>
              <a:rPr lang="en-US" sz="2400"/>
              <a:t>cos</a:t>
            </a:r>
            <a:r>
              <a:rPr lang="ru-RU" sz="2400"/>
              <a:t>1.1+…+</a:t>
            </a:r>
            <a:r>
              <a:rPr lang="en-US" sz="2400"/>
              <a:t>cos</a:t>
            </a:r>
            <a:r>
              <a:rPr lang="en-US" sz="2400" i="1"/>
              <a:t>n (n – </a:t>
            </a:r>
            <a:r>
              <a:rPr lang="ru-RU" sz="2400" i="1"/>
              <a:t>целое)</a:t>
            </a:r>
            <a:endParaRPr lang="ru-RU" sz="2400"/>
          </a:p>
          <a:p>
            <a:pPr marL="0" indent="0">
              <a:buNone/>
              <a:defRPr/>
            </a:pPr>
            <a:r>
              <a:rPr lang="ru-RU" sz="2400"/>
              <a:t>2. Используя цикл с предусловием решить задачу 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Определить количество цифр в целом числе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3. Используя цикл с постусловием решить вторую задачу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4. Используя вложенные циклы решить задачу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Найти 100 первых простых чисел</a:t>
            </a:r>
          </a:p>
          <a:p>
            <a:pPr marL="0" indent="0">
              <a:buNone/>
              <a:defRPr/>
            </a:pPr>
            <a:r>
              <a:rPr lang="ru-RU" sz="2400"/>
              <a:t>5. Используя вложенные циклы решить задачу</a:t>
            </a:r>
            <a:endParaRPr/>
          </a:p>
          <a:p>
            <a:pPr>
              <a:spcAft>
                <a:spcPts val="0"/>
              </a:spcAft>
              <a:buFontTx/>
              <a:buNone/>
              <a:defRPr/>
            </a:pPr>
            <a:r>
              <a:rPr lang="ru-RU" sz="2400" i="1"/>
              <a:t>Дано </a:t>
            </a:r>
            <a:r>
              <a:rPr lang="ru-RU" sz="2400"/>
              <a:t>действительное число </a:t>
            </a:r>
            <a:r>
              <a:rPr lang="en-US" sz="2400" i="1"/>
              <a:t>x</a:t>
            </a:r>
            <a:r>
              <a:rPr lang="ru-RU" sz="2400"/>
              <a:t>, вычислить выражение:</a:t>
            </a:r>
            <a:endParaRPr/>
          </a:p>
          <a:p>
            <a:pPr marL="0" indent="0">
              <a:buNone/>
              <a:defRPr/>
            </a:pPr>
            <a:endParaRPr lang="ru-RU" sz="2400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983432" y="5301208"/>
          <a:ext cx="16144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oleObj" r:id="rId3" imgW="723265" imgH="354965" progId="Equation.3">
                  <p:embed/>
                </p:oleObj>
              </mc:Choice>
              <mc:Fallback>
                <p:oleObj name="oleObj" r:id="rId3" imgW="723265" imgH="354965" progId="Equation.3">
                  <p:embed/>
                  <p:pic>
                    <p:nvPicPr>
                      <p:cNvPr id="1593506356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983432" y="5301208"/>
                        <a:ext cx="1614487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2855640" y="5115854"/>
          <a:ext cx="1656184" cy="96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oleObj" r:id="rId5" imgW="837565" imgH="481965" progId="Equation.3">
                  <p:embed/>
                </p:oleObj>
              </mc:Choice>
              <mc:Fallback>
                <p:oleObj name="oleObj" r:id="rId5" imgW="837565" imgH="481965" progId="Equation.3">
                  <p:embed/>
                  <p:pic>
                    <p:nvPicPr>
                      <p:cNvPr id="1593506357" name="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 bwMode="auto">
                      <a:xfrm>
                        <a:off x="2855640" y="5115854"/>
                        <a:ext cx="1656184" cy="96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980061" y="5374078"/>
          <a:ext cx="17287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oleObj" r:id="rId7" imgW="735965" imgH="215265" progId="Equation.3">
                  <p:embed/>
                </p:oleObj>
              </mc:Choice>
              <mc:Fallback>
                <p:oleObj name="oleObj" r:id="rId7" imgW="735965" imgH="215265" progId="Equation.3">
                  <p:embed/>
                  <p:pic>
                    <p:nvPicPr>
                      <p:cNvPr id="1593506358" name=""/>
                      <p:cNvPicPr/>
                      <p:nvPr/>
                    </p:nvPicPr>
                    <p:blipFill>
                      <a:blip r:embed="rId8"/>
                      <a:stretch/>
                    </p:blipFill>
                    <p:spPr bwMode="auto">
                      <a:xfrm>
                        <a:off x="4980061" y="5374078"/>
                        <a:ext cx="1728788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7177086" y="5352646"/>
          <a:ext cx="2447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oleObj" r:id="rId9" imgW="1002665" imgH="227965" progId="Equation.3">
                  <p:embed/>
                </p:oleObj>
              </mc:Choice>
              <mc:Fallback>
                <p:oleObj name="oleObj" r:id="rId9" imgW="1002665" imgH="227965" progId="Equation.3">
                  <p:embed/>
                  <p:pic>
                    <p:nvPicPr>
                      <p:cNvPr id="1593506359" name=""/>
                      <p:cNvPicPr/>
                      <p:nvPr/>
                    </p:nvPicPr>
                    <p:blipFill>
                      <a:blip r:embed="rId10"/>
                      <a:stretch/>
                    </p:blipFill>
                    <p:spPr bwMode="auto">
                      <a:xfrm>
                        <a:off x="7177086" y="5352646"/>
                        <a:ext cx="24479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9"/>
            <a:ext cx="9443392" cy="850105"/>
          </a:xfrm>
        </p:spPr>
        <p:txBody>
          <a:bodyPr/>
          <a:lstStyle/>
          <a:p>
            <a:pPr>
              <a:defRPr/>
            </a:pPr>
            <a:r>
              <a:rPr lang="ru-RU" sz="3200"/>
              <a:t>Решение задачи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9" y="1124744"/>
            <a:ext cx="9721206" cy="52570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int main(){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long double s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=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0;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unsigned n;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cout &lt;&lt; "input value &gt; 1\n";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cin &gt;&gt; n;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for (float i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=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1;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i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&lt;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n + 0.1;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i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+=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0.1)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   s += cos(i);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cout &lt;&lt; "sum is " &lt;&lt; s;</a:t>
            </a:r>
            <a:endParaRPr lang="ru-RU" sz="24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>
                <a:latin typeface="Courier New"/>
                <a:ea typeface="Times New Roman"/>
                <a:cs typeface="Courier New"/>
              </a:rPr>
              <a:t>}</a:t>
            </a:r>
            <a:endParaRPr lang="en-US" sz="24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24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24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2400">
              <a:latin typeface="Courier New"/>
              <a:ea typeface="Times New Roman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/>
              <a:t>Входные данные: </a:t>
            </a:r>
            <a:r>
              <a:rPr lang="en-US" sz="2400" i="1"/>
              <a:t>n </a:t>
            </a:r>
            <a:r>
              <a:rPr lang="ru-RU" sz="2400"/>
              <a:t>– целое число.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/>
              <a:t>Выходные данные: </a:t>
            </a:r>
            <a:r>
              <a:rPr lang="en-US" sz="2400" i="1"/>
              <a:t>s</a:t>
            </a:r>
            <a:r>
              <a:rPr lang="ru-RU" sz="2400"/>
              <a:t> – действительное число.</a:t>
            </a:r>
          </a:p>
        </p:txBody>
      </p:sp>
      <p:pic>
        <p:nvPicPr>
          <p:cNvPr id="4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832304" y="274639"/>
            <a:ext cx="1955800" cy="633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60349"/>
            <a:ext cx="9454505" cy="792387"/>
          </a:xfrm>
        </p:spPr>
        <p:txBody>
          <a:bodyPr/>
          <a:lstStyle/>
          <a:p>
            <a:pPr>
              <a:defRPr/>
            </a:pPr>
            <a:r>
              <a:rPr lang="ru-RU" sz="3200"/>
              <a:t>Вычисление факториала (счетчик)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1052737"/>
            <a:ext cx="9443392" cy="507342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typedef unsigned long long Ull;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Ull n;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cin &gt;&gt; n;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Ull fact = 1;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for (Ull i = 1; i &lt;= n; i++)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   fact *= i;</a:t>
            </a:r>
            <a:endParaRPr/>
          </a:p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cout &lt;&lt; fact;</a:t>
            </a:r>
            <a:endParaRPr/>
          </a:p>
          <a:p>
            <a:pPr>
              <a:buFontTx/>
              <a:buNone/>
              <a:defRPr/>
            </a:pPr>
            <a:endParaRPr lang="en-US" sz="2400">
              <a:latin typeface="Courier New"/>
            </a:endParaRPr>
          </a:p>
          <a:p>
            <a:pPr>
              <a:buFontTx/>
              <a:buNone/>
              <a:defRPr/>
            </a:pPr>
            <a:endParaRPr lang="ru-RU" sz="2400">
              <a:latin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980728"/>
            <a:ext cx="10729191" cy="542642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int main(){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long n;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short k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=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1;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cout &lt;&lt; "input integer value\n";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cin &gt;&gt; n;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n = abs(n);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while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(n /= 10);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	k++;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cout &lt;&lt; "result is " &lt;&lt; k</a:t>
            </a:r>
            <a:r>
              <a:rPr lang="ru-RU" sz="2400">
                <a:latin typeface="Courier New"/>
                <a:ea typeface="Times New Roman"/>
                <a:cs typeface="Courier New"/>
              </a:rPr>
              <a:t>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>
                <a:latin typeface="Courier New"/>
                <a:ea typeface="Times New Roman"/>
                <a:cs typeface="Courier New"/>
              </a:rPr>
              <a:t>}</a:t>
            </a:r>
            <a:endParaRPr lang="en-US" sz="24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sz="2400">
              <a:latin typeface="Courier New"/>
              <a:ea typeface="Times New Roman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/>
              <a:t>Входные данные: </a:t>
            </a:r>
            <a:r>
              <a:rPr lang="en-US" sz="2400" i="1"/>
              <a:t>n </a:t>
            </a:r>
            <a:r>
              <a:rPr lang="ru-RU" sz="2400"/>
              <a:t>– целое число.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/>
              <a:t>Выходные данные: </a:t>
            </a:r>
            <a:r>
              <a:rPr lang="en-US" sz="2400" i="1"/>
              <a:t>k</a:t>
            </a:r>
            <a:r>
              <a:rPr lang="ru-RU" sz="2400"/>
              <a:t> – целое число.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7409" y="188912"/>
            <a:ext cx="9649768" cy="935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  <a:defRPr/>
            </a:pPr>
            <a:r>
              <a:rPr lang="ru-RU" sz="3200"/>
              <a:t>Решение задачи </a:t>
            </a:r>
            <a:r>
              <a:rPr lang="en-US" sz="3200"/>
              <a:t>2</a:t>
            </a:r>
            <a:endParaRPr lang="ru-RU" sz="32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68208" y="764704"/>
            <a:ext cx="3305175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980728"/>
            <a:ext cx="10729191" cy="5426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int main(){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long n;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short k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= 0</a:t>
            </a:r>
            <a:r>
              <a:rPr lang="en-US" sz="2400">
                <a:latin typeface="Courier New"/>
                <a:ea typeface="Times New Roman"/>
                <a:cs typeface="Courier New"/>
              </a:rPr>
              <a:t>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cout &lt;&lt; "input integer value\n";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cin &gt;&gt; n;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n = abs(n);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do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	k++;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while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(n /= 10);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cout &lt;&lt; "result is " &lt;&lt; k</a:t>
            </a:r>
            <a:r>
              <a:rPr lang="ru-RU" sz="2400">
                <a:latin typeface="Courier New"/>
                <a:ea typeface="Times New Roman"/>
                <a:cs typeface="Courier New"/>
              </a:rPr>
              <a:t>;</a:t>
            </a:r>
            <a:endParaRPr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ru-RU" sz="2400">
                <a:latin typeface="Courier New"/>
                <a:ea typeface="Times New Roman"/>
                <a:cs typeface="Courier New"/>
              </a:rPr>
              <a:t>}</a:t>
            </a:r>
            <a:endParaRPr lang="en-US" sz="24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endParaRPr lang="en-US" sz="2400">
              <a:latin typeface="Courier New"/>
              <a:ea typeface="Times New Roman"/>
              <a:cs typeface="Courier New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/>
              <a:t>Входные данные: </a:t>
            </a:r>
            <a:r>
              <a:rPr lang="en-US" sz="2400" i="1"/>
              <a:t>n </a:t>
            </a:r>
            <a:r>
              <a:rPr lang="ru-RU" sz="2400"/>
              <a:t>– целое число.</a:t>
            </a:r>
            <a:endParaRPr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/>
              <a:t>Выходные данные: </a:t>
            </a:r>
            <a:r>
              <a:rPr lang="en-US" sz="2400" i="1"/>
              <a:t>k</a:t>
            </a:r>
            <a:r>
              <a:rPr lang="ru-RU" sz="2400"/>
              <a:t> – целое число.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7409" y="188912"/>
            <a:ext cx="9649768" cy="935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  <a:defRPr/>
            </a:pPr>
            <a:r>
              <a:rPr lang="ru-RU" sz="3200"/>
              <a:t>Решение задачи 3</a:t>
            </a:r>
          </a:p>
        </p:txBody>
      </p:sp>
      <p:pic>
        <p:nvPicPr>
          <p:cNvPr id="6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881987" y="261940"/>
            <a:ext cx="1743075" cy="614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9416" y="274639"/>
            <a:ext cx="8928473" cy="778097"/>
          </a:xfrm>
        </p:spPr>
        <p:txBody>
          <a:bodyPr/>
          <a:lstStyle/>
          <a:p>
            <a:pPr>
              <a:defRPr/>
            </a:pPr>
            <a:r>
              <a:rPr lang="ru-RU" sz="3200"/>
              <a:t>Решение задачи 4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681914" y="274639"/>
            <a:ext cx="4171950" cy="6429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9816" y="2370139"/>
            <a:ext cx="2724150" cy="433387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67408" y="980728"/>
            <a:ext cx="10729191" cy="54264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/>
              <a:t>Входные данные: отсутствуют.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2400"/>
              <a:t>Выходные данные: </a:t>
            </a:r>
            <a:r>
              <a:rPr lang="en-US" sz="2400" i="1"/>
              <a:t>simple</a:t>
            </a:r>
            <a:r>
              <a:rPr lang="ru-RU" sz="2400"/>
              <a:t> – целые числа.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7408" y="1124744"/>
            <a:ext cx="10729192" cy="54726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typedef unsigned short us;</a:t>
            </a:r>
            <a:endParaRPr lang="ru-RU" sz="20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endParaRPr lang="en-US" sz="20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int main(){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for (us sCount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=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1, mbSimple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=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1; sCount &lt;= 100; mbSimple++){ 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i="1">
                <a:latin typeface="Courier New"/>
                <a:ea typeface="Times New Roman"/>
                <a:cs typeface="Courier New"/>
              </a:rPr>
              <a:t>//</a:t>
            </a:r>
            <a:r>
              <a:rPr lang="ru-RU" sz="2000" i="1">
                <a:latin typeface="Courier New"/>
                <a:ea typeface="Times New Roman"/>
                <a:cs typeface="Courier New"/>
              </a:rPr>
              <a:t>пока количество найденных</a:t>
            </a:r>
            <a:r>
              <a:rPr lang="en-US" sz="2000" i="1">
                <a:latin typeface="Courier New"/>
                <a:ea typeface="Times New Roman"/>
                <a:cs typeface="Courier New"/>
              </a:rPr>
              <a:t> </a:t>
            </a:r>
            <a:r>
              <a:rPr lang="ru-RU" sz="2000" i="1">
                <a:latin typeface="Courier New"/>
                <a:ea typeface="Times New Roman"/>
                <a:cs typeface="Courier New"/>
              </a:rPr>
              <a:t>чисел не превосходит 100</a:t>
            </a:r>
            <a:endParaRPr lang="en-US" sz="20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   bool hasNoDiv = true;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   double sq = sqrt(MbSimple);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   for (int i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=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2; hasNoDiv &amp;&amp; i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&lt;= sq; i++) 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      if (mbSimple % i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==</a:t>
            </a:r>
            <a:r>
              <a:rPr lang="ru-RU" sz="2000">
                <a:latin typeface="Courier New"/>
                <a:ea typeface="Times New Roman"/>
                <a:cs typeface="Courier New"/>
              </a:rPr>
              <a:t> </a:t>
            </a:r>
            <a:r>
              <a:rPr lang="en-US" sz="2000">
                <a:latin typeface="Courier New"/>
                <a:ea typeface="Times New Roman"/>
                <a:cs typeface="Courier New"/>
              </a:rPr>
              <a:t>0)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         hasNoDiv = false;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   if (hasNoDiv){ </a:t>
            </a:r>
            <a:r>
              <a:rPr lang="en-US" sz="2000" i="1">
                <a:latin typeface="Courier New"/>
                <a:ea typeface="Times New Roman"/>
                <a:cs typeface="Courier New"/>
              </a:rPr>
              <a:t>//</a:t>
            </a:r>
            <a:r>
              <a:rPr lang="ru-RU" sz="2000" i="1">
                <a:latin typeface="Courier New"/>
                <a:ea typeface="Times New Roman"/>
                <a:cs typeface="Courier New"/>
              </a:rPr>
              <a:t>если делителей нет, то </a:t>
            </a:r>
            <a:r>
              <a:rPr lang="en-US" sz="2000" i="1">
                <a:latin typeface="Courier New"/>
                <a:ea typeface="Times New Roman"/>
                <a:cs typeface="Courier New"/>
              </a:rPr>
              <a:t>simple – </a:t>
            </a:r>
            <a:r>
              <a:rPr lang="ru-RU" sz="2000" i="1">
                <a:latin typeface="Courier New"/>
                <a:ea typeface="Times New Roman"/>
                <a:cs typeface="Courier New"/>
              </a:rPr>
              <a:t>простое</a:t>
            </a:r>
            <a:endParaRPr lang="en-US" sz="2000" i="1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      cout &lt;&lt; sCount &lt;&lt; ": " &lt;&lt; mbSimple &lt;&lt; endl;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 		sCount++;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		}</a:t>
            </a:r>
            <a:endParaRPr/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	 }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>
                <a:latin typeface="Courier New"/>
                <a:ea typeface="Times New Roman"/>
                <a:cs typeface="Courier New"/>
              </a:rPr>
              <a:t>}</a:t>
            </a:r>
            <a:endParaRPr lang="ru-RU" sz="2000">
              <a:latin typeface="Courier New"/>
              <a:ea typeface="Times New Roman"/>
              <a:cs typeface="Courier New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839416" y="274639"/>
            <a:ext cx="8928473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  <a:defRPr/>
            </a:pPr>
            <a:r>
              <a:rPr lang="ru-RU" sz="3200"/>
              <a:t>Решение задачи 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714723" y="188640"/>
            <a:ext cx="1914525" cy="6362700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67409" y="188912"/>
            <a:ext cx="9649768" cy="935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0"/>
              </a:spcAft>
              <a:defRPr/>
            </a:pPr>
            <a:r>
              <a:rPr lang="ru-RU" sz="3200"/>
              <a:t>Решение задачи 5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67408" y="1052736"/>
            <a:ext cx="10657183" cy="5544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int main(){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double x, sum(0),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prod(1);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unsigned short i, j, n;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cin &gt;&gt; x &gt;&gt; n;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for (i = 1;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i &lt;= n;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i++){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   sum = 0;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   for (j = 1;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j &lt; n;</a:t>
            </a:r>
            <a:r>
              <a:rPr lang="ru-RU" sz="2400">
                <a:latin typeface="Courier New"/>
                <a:ea typeface="Times New Roman"/>
                <a:cs typeface="Courier New"/>
              </a:rPr>
              <a:t> </a:t>
            </a:r>
            <a:r>
              <a:rPr lang="en-US" sz="2400">
                <a:latin typeface="Courier New"/>
                <a:ea typeface="Times New Roman"/>
                <a:cs typeface="Courier New"/>
              </a:rPr>
              <a:t>j++)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      sum += x / (i * j);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   prod *= sum;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   }</a:t>
            </a:r>
            <a:endParaRPr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cout &lt;&lt; prod;</a:t>
            </a:r>
            <a:endParaRPr lang="ru-RU" sz="24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/>
                <a:ea typeface="Times New Roman"/>
                <a:cs typeface="Courier New"/>
              </a:rPr>
              <a:t>}</a:t>
            </a:r>
            <a:endParaRPr lang="ru-RU" sz="2400">
              <a:latin typeface="Courier New"/>
              <a:ea typeface="Times New Roman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u-RU" sz="2400">
              <a:latin typeface="Courier New"/>
              <a:ea typeface="Times New Roman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/>
              <a:t>Входные данные: </a:t>
            </a:r>
            <a:r>
              <a:rPr lang="en-US" sz="2400" i="1"/>
              <a:t>x</a:t>
            </a:r>
            <a:r>
              <a:rPr lang="en-US" sz="2400"/>
              <a:t> – </a:t>
            </a:r>
            <a:r>
              <a:rPr lang="ru-RU" sz="2400"/>
              <a:t>действительное число, </a:t>
            </a:r>
            <a:r>
              <a:rPr lang="en-US" sz="2400" i="1"/>
              <a:t>n </a:t>
            </a:r>
            <a:r>
              <a:rPr lang="ru-RU" sz="2400"/>
              <a:t>– целое число.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/>
              <a:t>Выходные данные: </a:t>
            </a:r>
            <a:r>
              <a:rPr lang="en-US" sz="2400" i="1"/>
              <a:t>prod</a:t>
            </a:r>
            <a:r>
              <a:rPr lang="ru-RU" sz="2400"/>
              <a:t> – действительное число</a:t>
            </a:r>
            <a:r>
              <a:rPr lang="en-US" sz="2400"/>
              <a:t>.</a:t>
            </a:r>
            <a:endParaRPr lang="ru-RU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7408" y="274638"/>
            <a:ext cx="9443392" cy="778097"/>
          </a:xfrm>
        </p:spPr>
        <p:txBody>
          <a:bodyPr/>
          <a:lstStyle/>
          <a:p>
            <a:pPr>
              <a:defRPr/>
            </a:pPr>
            <a:r>
              <a:rPr lang="ru-RU" sz="3200"/>
              <a:t>Цикл со счетчиком в дисциплине ОАиП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67408" y="1052736"/>
            <a:ext cx="10585176" cy="5102226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Courier New"/>
              </a:rPr>
              <a:t>for (unsigned 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1</a:t>
            </a:r>
            <a:r>
              <a:rPr lang="ru-RU" sz="2400">
                <a:latin typeface="Courier New"/>
              </a:rPr>
              <a:t>; </a:t>
            </a:r>
            <a:r>
              <a:rPr lang="en-US" sz="2400">
                <a:latin typeface="Courier New"/>
              </a:rPr>
              <a:t>i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&lt;=</a:t>
            </a:r>
            <a:r>
              <a:rPr lang="ru-RU" sz="2400">
                <a:latin typeface="Courier New"/>
              </a:rPr>
              <a:t> </a:t>
            </a:r>
            <a:r>
              <a:rPr lang="en-US" sz="2400">
                <a:latin typeface="Courier New"/>
              </a:rPr>
              <a:t>labsCount</a:t>
            </a:r>
            <a:r>
              <a:rPr lang="ru-RU" sz="2400">
                <a:latin typeface="Courier New"/>
              </a:rPr>
              <a:t>;</a:t>
            </a:r>
            <a:r>
              <a:rPr lang="en-US" sz="2400">
                <a:latin typeface="Courier New"/>
              </a:rPr>
              <a:t> i++)</a:t>
            </a:r>
            <a:endParaRPr lang="ru-RU" sz="2400">
              <a:latin typeface="Courier New"/>
            </a:endParaRPr>
          </a:p>
          <a:p>
            <a:pPr>
              <a:buFontTx/>
              <a:buNone/>
              <a:defRPr/>
            </a:pPr>
            <a:r>
              <a:rPr lang="ru-RU" sz="2400">
                <a:latin typeface="Courier New"/>
              </a:rPr>
              <a:t>   </a:t>
            </a:r>
            <a:r>
              <a:rPr lang="en-US" sz="2400">
                <a:latin typeface="Courier New"/>
              </a:rPr>
              <a:t>protectLab(i);</a:t>
            </a:r>
            <a:endParaRPr lang="ru-RU" sz="2400">
              <a:latin typeface="Courier New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78131" y="1196752"/>
            <a:ext cx="3766541" cy="5285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4846</Words>
  <Application>Microsoft Office PowerPoint</Application>
  <DocSecurity>0</DocSecurity>
  <PresentationFormat>Широкоэкранный</PresentationFormat>
  <Paragraphs>852</Paragraphs>
  <Slides>84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84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Courier New</vt:lpstr>
      <vt:lpstr>Times New Roman</vt:lpstr>
      <vt:lpstr>TimesNewRoman</vt:lpstr>
      <vt:lpstr>Оформление по умолчанию</vt:lpstr>
      <vt:lpstr>oleObj</vt:lpstr>
      <vt:lpstr>Тема 4 Циклические алгоритмы</vt:lpstr>
      <vt:lpstr>Презентация PowerPoint</vt:lpstr>
      <vt:lpstr>Синтаксические разновидности циклов</vt:lpstr>
      <vt:lpstr>Цикл со счетчиком</vt:lpstr>
      <vt:lpstr>Простейшие примеры цикла со счетчиком</vt:lpstr>
      <vt:lpstr>Презентация PowerPoint</vt:lpstr>
      <vt:lpstr>Сумма ряда</vt:lpstr>
      <vt:lpstr>Вычисление факториала (счетчик)</vt:lpstr>
      <vt:lpstr>Цикл со счетчиком в дисциплине ОАиП</vt:lpstr>
      <vt:lpstr>Цикл с предусловием</vt:lpstr>
      <vt:lpstr>Примеры циклов с предусловием</vt:lpstr>
      <vt:lpstr>Вычисление факториала (предусловие)</vt:lpstr>
      <vt:lpstr>Цикл с предусловием в дисциплине ОАиП</vt:lpstr>
      <vt:lpstr>Цикл с постусловием</vt:lpstr>
      <vt:lpstr>Примеры циклов с постусловием</vt:lpstr>
      <vt:lpstr>Вычисление факториала (постусловие)</vt:lpstr>
      <vt:lpstr>Цикл с постусловием в дисциплине ОАиП</vt:lpstr>
      <vt:lpstr>Сравнение 3-х типов циклов: вывести квадраты чисел [0,100)</vt:lpstr>
      <vt:lpstr>range-based циклы со счетчиком</vt:lpstr>
      <vt:lpstr>Оператор прерывания цикла break</vt:lpstr>
      <vt:lpstr>Использование оператора break в цикле с несколькими условиями выхода</vt:lpstr>
      <vt:lpstr>Оператор break в дисциплине ОАиП</vt:lpstr>
      <vt:lpstr>Оператор прерывания continue</vt:lpstr>
      <vt:lpstr>Оператор continue в дисциплине ОАиП</vt:lpstr>
      <vt:lpstr>Примеры применения операторов прерывания цикла</vt:lpstr>
      <vt:lpstr>Текущий контроль</vt:lpstr>
      <vt:lpstr>Текущий контроль</vt:lpstr>
      <vt:lpstr>Текущий контроль</vt:lpstr>
      <vt:lpstr>Текущий контроль</vt:lpstr>
      <vt:lpstr>Текущий контроль</vt:lpstr>
      <vt:lpstr>Текущий контроль</vt:lpstr>
      <vt:lpstr>Разные задачи на циклы,  синтаксические особенности разных типов циклов</vt:lpstr>
      <vt:lpstr>Пример изменения счетчика на произвольное значение</vt:lpstr>
      <vt:lpstr>Нахождение чисел Фибоначчи</vt:lpstr>
      <vt:lpstr>Пример использования составного оператора в теле цикла</vt:lpstr>
      <vt:lpstr>Сравнение 3-х типов циклов: количество цифр в числе</vt:lpstr>
      <vt:lpstr>Пример использования действительного типа для счетчика</vt:lpstr>
      <vt:lpstr>Пример использования символьного типа для счетчика</vt:lpstr>
      <vt:lpstr>Оператор запятая в цикле for</vt:lpstr>
      <vt:lpstr>Презентация PowerPoint</vt:lpstr>
      <vt:lpstr>Количество цифр в числе t, отличных от цифры d</vt:lpstr>
      <vt:lpstr>Произведение всех четных цифр заданного натурального числа</vt:lpstr>
      <vt:lpstr> Проверка натурального числа на простоту</vt:lpstr>
      <vt:lpstr>Порядковый номер крайней правой цифры 5 в заданном натуральном числе, если такая цифра есть</vt:lpstr>
      <vt:lpstr>Среди n членов ряда вычислить сумму тех элементов, для которых разность между соседними из них превышает заданное значение eps (если условие выполняется для всех n членов ряда – вычислить сумму всех n членов): 1 + 1/2 + 1/3 + … + 1/(n-1) + 1/n   </vt:lpstr>
      <vt:lpstr>Произведение ненулевых чисел, введенных пользователем</vt:lpstr>
      <vt:lpstr>Практическое применения циклов while</vt:lpstr>
      <vt:lpstr>Метка и оператор goto</vt:lpstr>
      <vt:lpstr>Пример вычисления факториала с помощью метки и goto</vt:lpstr>
      <vt:lpstr>goto: порядковый номер крайней правой цифры "5" в заданном натуральном числе</vt:lpstr>
      <vt:lpstr>Вложенные циклы</vt:lpstr>
      <vt:lpstr>Определения</vt:lpstr>
      <vt:lpstr>Последовательное расположение циклов</vt:lpstr>
      <vt:lpstr>Иерархическое расположение циклов</vt:lpstr>
      <vt:lpstr>Последовательность изменения значений счетчиков циклов</vt:lpstr>
      <vt:lpstr>Допустимые и недопустимые операции передачи управления при работе с вложенными циклами</vt:lpstr>
      <vt:lpstr>Пример, когда порядок вложения циклов не имеет значения </vt:lpstr>
      <vt:lpstr>Пример, когда порядок вложения циклов имеет значение</vt:lpstr>
      <vt:lpstr>Пример вложенности while в цикл do-while</vt:lpstr>
      <vt:lpstr>Презентация PowerPoint</vt:lpstr>
      <vt:lpstr>Презентация PowerPoint</vt:lpstr>
      <vt:lpstr>Как рисовать схемы со вложенными циклами</vt:lpstr>
      <vt:lpstr>Как рисовать схемы со вложенными циклами</vt:lpstr>
      <vt:lpstr>Задача: вывести значения в табличном виде. Решение 1</vt:lpstr>
      <vt:lpstr>Задача: вывести значения в табличном виде. Решение 2 – без дополнительной переменной</vt:lpstr>
      <vt:lpstr>Вычислить сумму делителей всех чисел промежутка от a до b</vt:lpstr>
      <vt:lpstr>Вычислить сумму делителей для каждого из чисел промежутка от a до b</vt:lpstr>
      <vt:lpstr>Вывести простые числа, не превышающие заданного n</vt:lpstr>
      <vt:lpstr>Отображение в консоли простых чисел в графическом виде</vt:lpstr>
      <vt:lpstr>Пример. Защита лабораторной работы</vt:lpstr>
      <vt:lpstr>Организация вложенных циклов при помощи меток и безусловных переходов</vt:lpstr>
      <vt:lpstr>Задача Шахматная доска</vt:lpstr>
      <vt:lpstr>Задача Шахматная доска</vt:lpstr>
      <vt:lpstr>Задача Пирамида</vt:lpstr>
      <vt:lpstr>Задача Пирамида</vt:lpstr>
      <vt:lpstr>Задача Цикл проверки логина и пароля</vt:lpstr>
      <vt:lpstr>Примеры решения задач</vt:lpstr>
      <vt:lpstr>Написать программу для решения следующих задач</vt:lpstr>
      <vt:lpstr>Решение задачи 1</vt:lpstr>
      <vt:lpstr>Презентация PowerPoint</vt:lpstr>
      <vt:lpstr>Презентация PowerPoint</vt:lpstr>
      <vt:lpstr>Решение задачи 4</vt:lpstr>
      <vt:lpstr>Презентация PowerPoint</vt:lpstr>
      <vt:lpstr>Презентация PowerPoint</vt:lpstr>
    </vt:vector>
  </TitlesOfParts>
  <Manager/>
  <Company>Home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Admin</dc:creator>
  <cp:keywords/>
  <dc:description/>
  <cp:lastModifiedBy>Helen</cp:lastModifiedBy>
  <cp:revision>142</cp:revision>
  <dcterms:created xsi:type="dcterms:W3CDTF">2015-10-01T15:31:00Z</dcterms:created>
  <dcterms:modified xsi:type="dcterms:W3CDTF">2023-10-09T09:57:35Z</dcterms:modified>
  <cp:category/>
  <dc:identifier/>
  <cp:contentStatus/>
  <dc:language/>
  <cp:version/>
</cp:coreProperties>
</file>