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7" r:id="rId3"/>
    <p:sldId id="257" r:id="rId4"/>
    <p:sldId id="258" r:id="rId5"/>
    <p:sldId id="259" r:id="rId6"/>
    <p:sldId id="260" r:id="rId7"/>
    <p:sldId id="278" r:id="rId8"/>
    <p:sldId id="279" r:id="rId9"/>
    <p:sldId id="280" r:id="rId10"/>
    <p:sldId id="28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1" r:id="rId20"/>
    <p:sldId id="273" r:id="rId21"/>
    <p:sldId id="274" r:id="rId22"/>
    <p:sldId id="275" r:id="rId23"/>
    <p:sldId id="282" r:id="rId24"/>
    <p:sldId id="283" r:id="rId25"/>
    <p:sldId id="284" r:id="rId26"/>
    <p:sldId id="285" r:id="rId27"/>
    <p:sldId id="286" r:id="rId28"/>
    <p:sldId id="288" r:id="rId2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8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747A8-C13A-418F-B892-FE49E3541A2F}" type="datetimeFigureOut">
              <a:rPr lang="ru-RU" smtClean="0"/>
              <a:t>13.09.2024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79716-1803-4276-B32A-E13589B6AC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3340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747A8-C13A-418F-B892-FE49E3541A2F}" type="datetimeFigureOut">
              <a:rPr lang="ru-RU" smtClean="0"/>
              <a:t>13.09.2024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79716-1803-4276-B32A-E13589B6AC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2660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747A8-C13A-418F-B892-FE49E3541A2F}" type="datetimeFigureOut">
              <a:rPr lang="ru-RU" smtClean="0"/>
              <a:t>13.09.2024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79716-1803-4276-B32A-E13589B6AC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1192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747A8-C13A-418F-B892-FE49E3541A2F}" type="datetimeFigureOut">
              <a:rPr lang="ru-RU" smtClean="0"/>
              <a:t>13.09.2024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79716-1803-4276-B32A-E13589B6AC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6502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747A8-C13A-418F-B892-FE49E3541A2F}" type="datetimeFigureOut">
              <a:rPr lang="ru-RU" smtClean="0"/>
              <a:t>13.09.2024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79716-1803-4276-B32A-E13589B6AC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3431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747A8-C13A-418F-B892-FE49E3541A2F}" type="datetimeFigureOut">
              <a:rPr lang="ru-RU" smtClean="0"/>
              <a:t>13.09.2024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79716-1803-4276-B32A-E13589B6AC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2190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747A8-C13A-418F-B892-FE49E3541A2F}" type="datetimeFigureOut">
              <a:rPr lang="ru-RU" smtClean="0"/>
              <a:t>13.09.2024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79716-1803-4276-B32A-E13589B6AC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1087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747A8-C13A-418F-B892-FE49E3541A2F}" type="datetimeFigureOut">
              <a:rPr lang="ru-RU" smtClean="0"/>
              <a:t>13.09.2024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79716-1803-4276-B32A-E13589B6AC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848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747A8-C13A-418F-B892-FE49E3541A2F}" type="datetimeFigureOut">
              <a:rPr lang="ru-RU" smtClean="0"/>
              <a:t>13.09.2024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79716-1803-4276-B32A-E13589B6AC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9107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747A8-C13A-418F-B892-FE49E3541A2F}" type="datetimeFigureOut">
              <a:rPr lang="ru-RU" smtClean="0"/>
              <a:t>13.09.2024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79716-1803-4276-B32A-E13589B6AC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9978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747A8-C13A-418F-B892-FE49E3541A2F}" type="datetimeFigureOut">
              <a:rPr lang="ru-RU" smtClean="0"/>
              <a:t>13.09.2024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79716-1803-4276-B32A-E13589B6AC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3655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E747A8-C13A-418F-B892-FE49E3541A2F}" type="datetimeFigureOut">
              <a:rPr lang="ru-RU" smtClean="0"/>
              <a:t>13.09.2024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479716-1803-4276-B32A-E13589B6AC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052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Дифференциальные уравнения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Лекция 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033223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751" y="260648"/>
            <a:ext cx="8638498" cy="63367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869603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47248" cy="778098"/>
          </a:xfrm>
        </p:spPr>
        <p:txBody>
          <a:bodyPr>
            <a:noAutofit/>
          </a:bodyPr>
          <a:lstStyle/>
          <a:p>
            <a:r>
              <a:rPr lang="ru-RU" sz="2800" dirty="0" smtClean="0"/>
              <a:t>Дифференциальные уравнения с разделяющимися переменными</a:t>
            </a:r>
            <a:endParaRPr lang="ru-RU" sz="28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022857"/>
            <a:ext cx="6984776" cy="57031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020713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7" y="332656"/>
            <a:ext cx="8496945" cy="24898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038772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40454"/>
            <a:ext cx="7704856" cy="6698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106355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0"/>
            <a:ext cx="8892480" cy="2436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639759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504" y="209550"/>
            <a:ext cx="8414967" cy="6553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314413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713"/>
          <a:stretch/>
        </p:blipFill>
        <p:spPr bwMode="auto">
          <a:xfrm>
            <a:off x="429588" y="188639"/>
            <a:ext cx="8606908" cy="468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057775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39"/>
            <a:ext cx="8424936" cy="56940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242420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39"/>
            <a:ext cx="8784976" cy="38098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554851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19256" cy="994122"/>
          </a:xfrm>
        </p:spPr>
        <p:txBody>
          <a:bodyPr>
            <a:noAutofit/>
          </a:bodyPr>
          <a:lstStyle/>
          <a:p>
            <a:r>
              <a:rPr lang="ru-RU" sz="3200" dirty="0"/>
              <a:t>Уравнения, приводящиеся к уравнениям с </a:t>
            </a:r>
            <a:r>
              <a:rPr lang="ru-RU" sz="3200" dirty="0" smtClean="0"/>
              <a:t>разделяющимися переменными</a:t>
            </a:r>
            <a:r>
              <a:rPr lang="ru-RU" sz="3200" dirty="0"/>
              <a:t/>
            </a:r>
            <a:br>
              <a:rPr lang="ru-RU" sz="3200" dirty="0"/>
            </a:br>
            <a:endParaRPr lang="ru-RU" sz="3200" dirty="0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24744"/>
            <a:ext cx="8640960" cy="18425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3067050"/>
            <a:ext cx="3048000" cy="72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4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516" y="3777661"/>
            <a:ext cx="8712968" cy="19273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3283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79512" y="188641"/>
            <a:ext cx="8784976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 smtClean="0"/>
              <a:t>Определение.  </a:t>
            </a:r>
            <a:r>
              <a:rPr lang="ru-RU" sz="2400" dirty="0"/>
              <a:t>Дифференциальным уравнением называется уравнение, связывающее между собой независимые переменные, неизвестную функцию этих переменных и ее производные (или дифференциалы). </a:t>
            </a:r>
            <a:endParaRPr lang="ru-RU" sz="2400" dirty="0" smtClean="0"/>
          </a:p>
          <a:p>
            <a:pPr algn="just"/>
            <a:endParaRPr lang="ru-RU" sz="2400" dirty="0"/>
          </a:p>
          <a:p>
            <a:pPr algn="just"/>
            <a:r>
              <a:rPr lang="ru-RU" sz="2400" dirty="0" smtClean="0"/>
              <a:t>Если </a:t>
            </a:r>
            <a:r>
              <a:rPr lang="ru-RU" sz="2400" dirty="0"/>
              <a:t>неизвестная функция зависит только от одной переменной, то дифференциальное уравнение называется обыкновенным. Если же неизвестная функция зависит от нескольких независимых переменных, то дифференциальное уравнение называется уравнением в частных производных. </a:t>
            </a:r>
            <a:endParaRPr lang="ru-RU" sz="2400" dirty="0" smtClean="0"/>
          </a:p>
          <a:p>
            <a:pPr algn="just"/>
            <a:endParaRPr lang="ru-RU" sz="2400" dirty="0"/>
          </a:p>
          <a:p>
            <a:pPr algn="just"/>
            <a:r>
              <a:rPr lang="ru-RU" sz="2400" dirty="0" smtClean="0"/>
              <a:t>Определение. </a:t>
            </a:r>
            <a:r>
              <a:rPr lang="ru-RU" sz="2400" dirty="0"/>
              <a:t>Порядком дифференциального уравнения называется наивысший порядок производной (или дифференциала) неизвестной функции, входящей в уравнение. </a:t>
            </a:r>
          </a:p>
        </p:txBody>
      </p:sp>
    </p:spTree>
    <p:extLst>
      <p:ext uri="{BB962C8B-B14F-4D97-AF65-F5344CB8AC3E}">
        <p14:creationId xmlns:p14="http://schemas.microsoft.com/office/powerpoint/2010/main" val="9064940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026" y="188641"/>
            <a:ext cx="8727454" cy="1851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304411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548680"/>
            <a:ext cx="8229600" cy="1143000"/>
          </a:xfrm>
        </p:spPr>
        <p:txBody>
          <a:bodyPr>
            <a:noAutofit/>
          </a:bodyPr>
          <a:lstStyle/>
          <a:p>
            <a:r>
              <a:rPr lang="ru-RU" sz="3200" dirty="0"/>
              <a:t>Общая схема решения дифференциального </a:t>
            </a:r>
            <a:r>
              <a:rPr lang="ru-RU" sz="3200" dirty="0" smtClean="0"/>
              <a:t>уравнения с </a:t>
            </a:r>
            <a:r>
              <a:rPr lang="ru-RU" sz="3200" dirty="0"/>
              <a:t>разделяющимися переменными</a:t>
            </a:r>
            <a:br>
              <a:rPr lang="ru-RU" sz="3200" dirty="0"/>
            </a:br>
            <a:r>
              <a:rPr lang="ru-RU" sz="3200" dirty="0"/>
              <a:t/>
            </a:r>
            <a:br>
              <a:rPr lang="ru-RU" sz="3200" dirty="0"/>
            </a:br>
            <a:endParaRPr lang="ru-RU" sz="3200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268760"/>
            <a:ext cx="8683699" cy="2175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661" y="3443933"/>
            <a:ext cx="8451416" cy="14777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671527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20" y="188640"/>
            <a:ext cx="9024689" cy="9219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13" y="1110612"/>
            <a:ext cx="8897876" cy="2308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656" y="3364860"/>
            <a:ext cx="8784581" cy="9147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826230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/>
              <a:t>Метод изоклин</a:t>
            </a:r>
            <a:endParaRPr lang="ru-RU" sz="32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79512" y="1196752"/>
            <a:ext cx="8712968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 smtClean="0"/>
              <a:t>Определение. </a:t>
            </a:r>
            <a:r>
              <a:rPr lang="ru-RU" sz="2400" dirty="0"/>
              <a:t>График любого решения дифференциального</a:t>
            </a:r>
          </a:p>
          <a:p>
            <a:pPr algn="just"/>
            <a:r>
              <a:rPr lang="ru-RU" sz="2400" dirty="0"/>
              <a:t>уравнения называется его интегральной кривой.</a:t>
            </a:r>
          </a:p>
          <a:p>
            <a:pPr algn="just"/>
            <a:r>
              <a:rPr lang="ru-RU" sz="2400" dirty="0" smtClean="0"/>
              <a:t>	Существует </a:t>
            </a:r>
            <a:r>
              <a:rPr lang="ru-RU" sz="2400" dirty="0"/>
              <a:t>общий метод приближенного построения </a:t>
            </a:r>
            <a:r>
              <a:rPr lang="ru-RU" sz="2400" dirty="0" smtClean="0"/>
              <a:t>интегральных кривых </a:t>
            </a:r>
            <a:r>
              <a:rPr lang="ru-RU" sz="2400" dirty="0"/>
              <a:t>уравнений </a:t>
            </a:r>
            <a:r>
              <a:rPr lang="en-US" sz="2400" dirty="0"/>
              <a:t>y′ = f(x, y)</a:t>
            </a:r>
            <a:r>
              <a:rPr lang="ru-RU" sz="2400" dirty="0" smtClean="0"/>
              <a:t> </a:t>
            </a:r>
            <a:r>
              <a:rPr lang="ru-RU" sz="2400" dirty="0"/>
              <a:t>без аналитического нахождения самих </a:t>
            </a:r>
            <a:r>
              <a:rPr lang="ru-RU" sz="2400" dirty="0" smtClean="0"/>
              <a:t>решений</a:t>
            </a:r>
            <a:r>
              <a:rPr lang="ru-RU" sz="2400" dirty="0"/>
              <a:t>, другими словами, общий метод приближенного графического </a:t>
            </a:r>
            <a:r>
              <a:rPr lang="ru-RU" sz="2400" dirty="0" smtClean="0"/>
              <a:t>решения уравнения.</a:t>
            </a:r>
            <a:endParaRPr lang="ru-RU" sz="2400" dirty="0"/>
          </a:p>
          <a:p>
            <a:r>
              <a:rPr lang="ru-RU" sz="2400" dirty="0" smtClean="0"/>
              <a:t>	В </a:t>
            </a:r>
            <a:r>
              <a:rPr lang="ru-RU" sz="2400" dirty="0"/>
              <a:t>каждой точке (x, y) из своей области определения значение </a:t>
            </a:r>
            <a:r>
              <a:rPr lang="ru-RU" sz="2400" dirty="0" smtClean="0"/>
              <a:t>заданной </a:t>
            </a:r>
            <a:r>
              <a:rPr lang="ru-RU" sz="2400" dirty="0"/>
              <a:t>функции f(x, y) будет давать наклон искомых </a:t>
            </a:r>
            <a:r>
              <a:rPr lang="ru-RU" sz="2400" dirty="0" smtClean="0"/>
              <a:t>интегральных </a:t>
            </a:r>
            <a:r>
              <a:rPr lang="ru-RU" sz="2400" dirty="0"/>
              <a:t>кривых. Решение </a:t>
            </a:r>
            <a:r>
              <a:rPr lang="ru-RU" sz="2400" dirty="0" smtClean="0"/>
              <a:t>уравнения </a:t>
            </a:r>
            <a:r>
              <a:rPr lang="ru-RU" sz="2400" dirty="0"/>
              <a:t>с геометрической точки зрения </a:t>
            </a:r>
            <a:r>
              <a:rPr lang="ru-RU" sz="2400" dirty="0" smtClean="0"/>
              <a:t>представляет </a:t>
            </a:r>
            <a:r>
              <a:rPr lang="ru-RU" sz="2400" dirty="0"/>
              <a:t>собой восстановление интегральных кривых по известным </a:t>
            </a:r>
            <a:r>
              <a:rPr lang="ru-RU" sz="2400" dirty="0" smtClean="0"/>
              <a:t>наклонам </a:t>
            </a:r>
            <a:r>
              <a:rPr lang="ru-RU" sz="2400" dirty="0"/>
              <a:t>во всех точках. Наклон можно изображать небольшим </a:t>
            </a:r>
            <a:r>
              <a:rPr lang="ru-RU" sz="2400" dirty="0" smtClean="0"/>
              <a:t>отрезком </a:t>
            </a:r>
            <a:r>
              <a:rPr lang="ru-RU" sz="2400" dirty="0"/>
              <a:t>прямой, проходящей через точку (x, y), у которого тангенс </a:t>
            </a:r>
            <a:r>
              <a:rPr lang="ru-RU" sz="2400" dirty="0" smtClean="0"/>
              <a:t>угла наклона </a:t>
            </a:r>
            <a:r>
              <a:rPr lang="ru-RU" sz="2400" dirty="0"/>
              <a:t>к оси абсцисс равен значению f(x, y</a:t>
            </a:r>
            <a:r>
              <a:rPr lang="ru-RU" sz="2400" dirty="0" smtClean="0"/>
              <a:t>).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8468109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67512" y="188640"/>
            <a:ext cx="8552959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 smtClean="0"/>
              <a:t>	Определение. </a:t>
            </a:r>
            <a:r>
              <a:rPr lang="ru-RU" sz="2400" dirty="0"/>
              <a:t>Изоклиной уравнения </a:t>
            </a:r>
            <a:r>
              <a:rPr lang="en-US" sz="2400" dirty="0"/>
              <a:t>y′ = f(x, y)</a:t>
            </a:r>
            <a:r>
              <a:rPr lang="ru-RU" sz="2400" dirty="0" smtClean="0"/>
              <a:t> </a:t>
            </a:r>
            <a:r>
              <a:rPr lang="ru-RU" sz="2400" dirty="0"/>
              <a:t>называется </a:t>
            </a:r>
            <a:r>
              <a:rPr lang="ru-RU" sz="2400" dirty="0" smtClean="0"/>
              <a:t>множество </a:t>
            </a:r>
            <a:r>
              <a:rPr lang="ru-RU" sz="2400" dirty="0"/>
              <a:t>точек на координатной плоскости с одинаковым </a:t>
            </a:r>
            <a:r>
              <a:rPr lang="ru-RU" sz="2400" dirty="0" smtClean="0"/>
              <a:t>наклоном интегральных </a:t>
            </a:r>
            <a:r>
              <a:rPr lang="ru-RU" sz="2400" dirty="0"/>
              <a:t>кривых.</a:t>
            </a:r>
          </a:p>
          <a:p>
            <a:r>
              <a:rPr lang="ru-RU" sz="2400" dirty="0" smtClean="0"/>
              <a:t>	Уравнение </a:t>
            </a:r>
            <a:r>
              <a:rPr lang="ru-RU" sz="2400" dirty="0"/>
              <a:t>изоклин имеет вид k = f(x, y), k ∈ R. В роли </a:t>
            </a:r>
            <a:r>
              <a:rPr lang="ru-RU" sz="2400" dirty="0" smtClean="0"/>
              <a:t>изоклины для </a:t>
            </a:r>
            <a:r>
              <a:rPr lang="ru-RU" sz="2400" dirty="0"/>
              <a:t>каждого конкретного значения k обычно выступает кривая, </a:t>
            </a:r>
            <a:r>
              <a:rPr lang="ru-RU" sz="2400" dirty="0" smtClean="0"/>
              <a:t>хотя изоклиной </a:t>
            </a:r>
            <a:r>
              <a:rPr lang="ru-RU" sz="2400" dirty="0"/>
              <a:t>может быть и иное </a:t>
            </a:r>
            <a:r>
              <a:rPr lang="ru-RU" sz="2400" dirty="0" smtClean="0"/>
              <a:t>множество</a:t>
            </a:r>
            <a:r>
              <a:rPr lang="ru-RU" sz="2400" dirty="0"/>
              <a:t>.</a:t>
            </a:r>
          </a:p>
          <a:p>
            <a:r>
              <a:rPr lang="ru-RU" sz="2400" dirty="0"/>
              <a:t>Для приближенного графического решения уравнения </a:t>
            </a:r>
            <a:r>
              <a:rPr lang="en-US" sz="2400" dirty="0"/>
              <a:t>y′ = f(x, y)</a:t>
            </a:r>
            <a:r>
              <a:rPr lang="ru-RU" sz="2400" dirty="0"/>
              <a:t> </a:t>
            </a:r>
            <a:r>
              <a:rPr lang="ru-RU" sz="2400" dirty="0" smtClean="0"/>
              <a:t>необходимо </a:t>
            </a:r>
            <a:r>
              <a:rPr lang="ru-RU" sz="2400" dirty="0"/>
              <a:t>вначале нарисовать некоторое количество изоклин. На </a:t>
            </a:r>
            <a:r>
              <a:rPr lang="ru-RU" sz="2400" dirty="0" smtClean="0"/>
              <a:t>каждой изоклине </a:t>
            </a:r>
            <a:r>
              <a:rPr lang="ru-RU" sz="2400" dirty="0"/>
              <a:t>следует взять достаточное количество точек и в этих </a:t>
            </a:r>
            <a:r>
              <a:rPr lang="ru-RU" sz="2400" dirty="0" smtClean="0"/>
              <a:t>точках </a:t>
            </a:r>
            <a:r>
              <a:rPr lang="ru-RU" sz="2400" dirty="0"/>
              <a:t>изобразить соответствующие наклоны. Изоклины помогают </a:t>
            </a:r>
            <a:r>
              <a:rPr lang="ru-RU" sz="2400" dirty="0" smtClean="0"/>
              <a:t>быстрее </a:t>
            </a:r>
            <a:r>
              <a:rPr lang="ru-RU" sz="2400" dirty="0"/>
              <a:t>понять, как выглядит наклон во всех точках.</a:t>
            </a:r>
          </a:p>
        </p:txBody>
      </p:sp>
    </p:spTree>
    <p:extLst>
      <p:ext uri="{BB962C8B-B14F-4D97-AF65-F5344CB8AC3E}">
        <p14:creationId xmlns:p14="http://schemas.microsoft.com/office/powerpoint/2010/main" val="17747356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79512" y="1196752"/>
            <a:ext cx="88569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Решить графически </a:t>
            </a:r>
            <a:r>
              <a:rPr lang="ru-RU" sz="2400" dirty="0" smtClean="0"/>
              <a:t>уравнение y</a:t>
            </a:r>
            <a:r>
              <a:rPr lang="ru-RU" sz="2400" dirty="0"/>
              <a:t>′ = x − </a:t>
            </a:r>
            <a:r>
              <a:rPr lang="ru-RU" sz="2400" dirty="0" err="1"/>
              <a:t>arctg</a:t>
            </a:r>
            <a:r>
              <a:rPr lang="ru-RU" sz="2400" dirty="0"/>
              <a:t> y.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79512" y="1772816"/>
            <a:ext cx="885698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Уравнение изоклин для этого примера имеет вид k = x − </a:t>
            </a:r>
            <a:r>
              <a:rPr lang="ru-RU" sz="2400" dirty="0" err="1"/>
              <a:t>arctg</a:t>
            </a:r>
            <a:r>
              <a:rPr lang="ru-RU" sz="2400" dirty="0"/>
              <a:t> y,</a:t>
            </a:r>
          </a:p>
          <a:p>
            <a:r>
              <a:rPr lang="ru-RU" sz="2400" dirty="0"/>
              <a:t>или x = </a:t>
            </a:r>
            <a:r>
              <a:rPr lang="ru-RU" sz="2400" dirty="0" err="1"/>
              <a:t>arctg</a:t>
            </a:r>
            <a:r>
              <a:rPr lang="ru-RU" sz="2400" dirty="0"/>
              <a:t> y + k. Построим изоклины для значений k = 0,±1, . . . ,±4</a:t>
            </a:r>
            <a:r>
              <a:rPr lang="ru-RU" sz="2400" dirty="0" smtClean="0"/>
              <a:t>, изображая </a:t>
            </a:r>
            <a:r>
              <a:rPr lang="ru-RU" sz="2400" dirty="0"/>
              <a:t>в точках каждой изоклины соответствующие наклоны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3429" y="2924944"/>
            <a:ext cx="4629150" cy="3695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349855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51520" y="188640"/>
            <a:ext cx="864096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 smtClean="0"/>
              <a:t>	Далее </a:t>
            </a:r>
            <a:r>
              <a:rPr lang="ru-RU" sz="2400" dirty="0"/>
              <a:t>следует строить интегральные кривые в согласии с </a:t>
            </a:r>
            <a:r>
              <a:rPr lang="ru-RU" sz="2400" dirty="0" smtClean="0"/>
              <a:t>изображенными </a:t>
            </a:r>
            <a:r>
              <a:rPr lang="ru-RU" sz="2400" dirty="0"/>
              <a:t>наклонами. При этом в общем случае для уравнения </a:t>
            </a:r>
            <a:r>
              <a:rPr lang="en-US" sz="2400" dirty="0"/>
              <a:t>y′ = f(x, y)</a:t>
            </a:r>
            <a:r>
              <a:rPr lang="ru-RU" sz="2400" dirty="0"/>
              <a:t> </a:t>
            </a:r>
            <a:r>
              <a:rPr lang="ru-RU" sz="2400" dirty="0" smtClean="0"/>
              <a:t>интегральные </a:t>
            </a:r>
            <a:r>
              <a:rPr lang="ru-RU" sz="2400" dirty="0"/>
              <a:t>кривые можно строить начиная с любой точки (x, y</a:t>
            </a:r>
            <a:r>
              <a:rPr lang="ru-RU" sz="2400" dirty="0" smtClean="0"/>
              <a:t>), принадлежащей </a:t>
            </a:r>
            <a:r>
              <a:rPr lang="ru-RU" sz="2400" dirty="0"/>
              <a:t>области определения функции f(x, y), так что </a:t>
            </a:r>
            <a:r>
              <a:rPr lang="ru-RU" sz="2400" dirty="0" smtClean="0"/>
              <a:t>задача построения </a:t>
            </a:r>
            <a:r>
              <a:rPr lang="ru-RU" sz="2400" dirty="0"/>
              <a:t>всех интегральных кривых оказывается слишком общей.</a:t>
            </a:r>
          </a:p>
          <a:p>
            <a:pPr algn="just"/>
            <a:r>
              <a:rPr lang="ru-RU" sz="2400" dirty="0" smtClean="0"/>
              <a:t>	Более </a:t>
            </a:r>
            <a:r>
              <a:rPr lang="ru-RU" sz="2400" dirty="0"/>
              <a:t>естественной является задача построения интегральной кривой</a:t>
            </a:r>
            <a:r>
              <a:rPr lang="ru-RU" sz="2400" dirty="0" smtClean="0"/>
              <a:t>, проходящей </a:t>
            </a:r>
            <a:r>
              <a:rPr lang="ru-RU" sz="2400" dirty="0"/>
              <a:t>через наперед заданную точку (x0, y0), — в этом </a:t>
            </a:r>
            <a:r>
              <a:rPr lang="ru-RU" sz="2400" dirty="0" smtClean="0"/>
              <a:t>состоит геометрический </a:t>
            </a:r>
            <a:r>
              <a:rPr lang="ru-RU" sz="2400" dirty="0"/>
              <a:t>смысл решения задачи </a:t>
            </a:r>
            <a:r>
              <a:rPr lang="ru-RU" sz="2400" dirty="0" smtClean="0"/>
              <a:t>Коши. </a:t>
            </a:r>
          </a:p>
          <a:p>
            <a:pPr algn="just"/>
            <a:r>
              <a:rPr lang="ru-RU" sz="2400" dirty="0"/>
              <a:t>	</a:t>
            </a:r>
            <a:r>
              <a:rPr lang="ru-RU" sz="2400" dirty="0" smtClean="0"/>
              <a:t>Например, для нашего уравнения </a:t>
            </a:r>
            <a:r>
              <a:rPr lang="ru-RU" sz="2400" dirty="0"/>
              <a:t>возьмем точки (0; 0) и (−2; 0) и построим </a:t>
            </a:r>
            <a:r>
              <a:rPr lang="ru-RU" sz="2400" dirty="0" smtClean="0"/>
              <a:t>интегральные </a:t>
            </a:r>
            <a:r>
              <a:rPr lang="ru-RU" sz="2400" dirty="0"/>
              <a:t>кривые, проходящие через эти </a:t>
            </a:r>
            <a:r>
              <a:rPr lang="ru-RU" sz="2400" dirty="0" smtClean="0"/>
              <a:t>точки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2486961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16632"/>
            <a:ext cx="4648200" cy="3867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328401" y="4581128"/>
            <a:ext cx="864096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Вопрос о выборе количества изоклин, значений k для этих </a:t>
            </a:r>
            <a:r>
              <a:rPr lang="ru-RU" sz="2400" dirty="0" smtClean="0"/>
              <a:t>изоклин и </a:t>
            </a:r>
            <a:r>
              <a:rPr lang="ru-RU" sz="2400" dirty="0"/>
              <a:t>количества точек на изоклинах, в которых изображается наклон, </a:t>
            </a:r>
            <a:r>
              <a:rPr lang="ru-RU" sz="2400" dirty="0" smtClean="0"/>
              <a:t>следует </a:t>
            </a:r>
            <a:r>
              <a:rPr lang="ru-RU" sz="2400" dirty="0"/>
              <a:t>решать с позиций разумного баланса между точностью </a:t>
            </a:r>
            <a:r>
              <a:rPr lang="ru-RU" sz="2400" dirty="0" smtClean="0"/>
              <a:t>рисунка и </a:t>
            </a:r>
            <a:r>
              <a:rPr lang="ru-RU" sz="2400" dirty="0"/>
              <a:t>его громоздкостью.</a:t>
            </a:r>
          </a:p>
        </p:txBody>
      </p:sp>
    </p:spTree>
    <p:extLst>
      <p:ext uri="{BB962C8B-B14F-4D97-AF65-F5344CB8AC3E}">
        <p14:creationId xmlns:p14="http://schemas.microsoft.com/office/powerpoint/2010/main" val="8510649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/>
              <a:t>Для самостоятельного решения</a:t>
            </a:r>
            <a:endParaRPr lang="ru-RU" sz="3200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772816"/>
            <a:ext cx="5543550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1158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0648"/>
            <a:ext cx="8784976" cy="62516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07083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6632"/>
            <a:ext cx="8928992" cy="1370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0" y="1521943"/>
            <a:ext cx="8903305" cy="45149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51351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11813"/>
            <a:ext cx="7704856" cy="6746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21905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60648"/>
            <a:ext cx="8463940" cy="1872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44191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200" dirty="0"/>
              <a:t>Дифференциальные уравнения с разделенными </a:t>
            </a:r>
            <a:r>
              <a:rPr lang="ru-RU" sz="3200" dirty="0" smtClean="0"/>
              <a:t> переменными </a:t>
            </a:r>
            <a:endParaRPr lang="ru-RU" sz="3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3" y="1268760"/>
            <a:ext cx="8287387" cy="4464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30441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538" y="188640"/>
            <a:ext cx="8043560" cy="6264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490197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70410"/>
            <a:ext cx="7488832" cy="6517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3816192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217</Words>
  <Application>Microsoft Office PowerPoint</Application>
  <PresentationFormat>Экран (4:3)</PresentationFormat>
  <Paragraphs>28</Paragraphs>
  <Slides>28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28</vt:i4>
      </vt:variant>
    </vt:vector>
  </HeadingPairs>
  <TitlesOfParts>
    <vt:vector size="29" baseType="lpstr">
      <vt:lpstr>Тема Office</vt:lpstr>
      <vt:lpstr>Дифференциальные уравнения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Дифференциальные уравнения с разделенными  переменными </vt:lpstr>
      <vt:lpstr>Презентация PowerPoint</vt:lpstr>
      <vt:lpstr>Презентация PowerPoint</vt:lpstr>
      <vt:lpstr>Презентация PowerPoint</vt:lpstr>
      <vt:lpstr>Дифференциальные уравнения с разделяющимися переменными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Уравнения, приводящиеся к уравнениям с разделяющимися переменными </vt:lpstr>
      <vt:lpstr>Презентация PowerPoint</vt:lpstr>
      <vt:lpstr>Общая схема решения дифференциального уравнения с разделяющимися переменными  </vt:lpstr>
      <vt:lpstr>Презентация PowerPoint</vt:lpstr>
      <vt:lpstr>Метод изоклин</vt:lpstr>
      <vt:lpstr>Презентация PowerPoint</vt:lpstr>
      <vt:lpstr>пример</vt:lpstr>
      <vt:lpstr>Презентация PowerPoint</vt:lpstr>
      <vt:lpstr>Презентация PowerPoint</vt:lpstr>
      <vt:lpstr>Для самостоятельного решения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ОДУ</dc:title>
  <dc:creator>Irina Selivanova</dc:creator>
  <cp:lastModifiedBy>Irina Selivanova</cp:lastModifiedBy>
  <cp:revision>8</cp:revision>
  <dcterms:created xsi:type="dcterms:W3CDTF">2024-09-12T18:31:41Z</dcterms:created>
  <dcterms:modified xsi:type="dcterms:W3CDTF">2024-09-13T04:46:52Z</dcterms:modified>
</cp:coreProperties>
</file>