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7F2-B1F1-4629-A5E5-C36065F93EF2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13B-7787-4D72-8DCF-DBC0F3A0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14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7F2-B1F1-4629-A5E5-C36065F93EF2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13B-7787-4D72-8DCF-DBC0F3A0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11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7F2-B1F1-4629-A5E5-C36065F93EF2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13B-7787-4D72-8DCF-DBC0F3A0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90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7F2-B1F1-4629-A5E5-C36065F93EF2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13B-7787-4D72-8DCF-DBC0F3A0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4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7F2-B1F1-4629-A5E5-C36065F93EF2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13B-7787-4D72-8DCF-DBC0F3A0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67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7F2-B1F1-4629-A5E5-C36065F93EF2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13B-7787-4D72-8DCF-DBC0F3A0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24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7F2-B1F1-4629-A5E5-C36065F93EF2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13B-7787-4D72-8DCF-DBC0F3A0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8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7F2-B1F1-4629-A5E5-C36065F93EF2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13B-7787-4D72-8DCF-DBC0F3A0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07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7F2-B1F1-4629-A5E5-C36065F93EF2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13B-7787-4D72-8DCF-DBC0F3A0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9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7F2-B1F1-4629-A5E5-C36065F93EF2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13B-7787-4D72-8DCF-DBC0F3A0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9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7F2-B1F1-4629-A5E5-C36065F93EF2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913B-7787-4D72-8DCF-DBC0F3A0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51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297F2-B1F1-4629-A5E5-C36065F93EF2}" type="datetimeFigureOut">
              <a:rPr lang="ru-RU" smtClean="0"/>
              <a:t>19.09.2024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913B-7787-4D72-8DCF-DBC0F3A0CC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6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Поверхности второго порядка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420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 произведём  теперь   сечения  эллипсоида  плоскостями,   параллельными координатным плоскостям. </a:t>
            </a:r>
          </a:p>
          <a:p>
            <a:r>
              <a:rPr lang="ru-RU" sz="2400" dirty="0" smtClean="0"/>
              <a:t>Рассмотрим   с е ч е н и я   эллипсоида плоскостями z =</a:t>
            </a:r>
            <a:r>
              <a:rPr lang="ru-RU" sz="2400" dirty="0" smtClean="0"/>
              <a:t>h</a:t>
            </a:r>
            <a:r>
              <a:rPr lang="ru-RU" sz="2400" dirty="0" smtClean="0"/>
              <a:t> , параллельными координатной плоскости </a:t>
            </a:r>
            <a:r>
              <a:rPr lang="ru-RU" sz="2400" dirty="0" err="1" smtClean="0"/>
              <a:t>Oxy</a:t>
            </a:r>
            <a:r>
              <a:rPr lang="ru-RU" sz="2400" dirty="0" smtClean="0"/>
              <a:t>. Л и н и я,   получаемая   в   с е ч е н и </a:t>
            </a:r>
            <a:r>
              <a:rPr lang="ru-RU" sz="2400" dirty="0" err="1" smtClean="0"/>
              <a:t>и</a:t>
            </a:r>
            <a:r>
              <a:rPr lang="ru-RU" sz="2400" dirty="0" smtClean="0"/>
              <a:t>,   определяется  двумя уравнениями: </a:t>
            </a:r>
          </a:p>
          <a:p>
            <a:endParaRPr lang="ru-RU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08920"/>
            <a:ext cx="2966761" cy="1786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40359"/>
            <a:ext cx="2824324" cy="152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00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5937523"/>
          </a:xfrm>
        </p:spPr>
        <p:txBody>
          <a:bodyPr/>
          <a:lstStyle/>
          <a:p>
            <a:r>
              <a:rPr lang="ru-RU" dirty="0" smtClean="0"/>
              <a:t> при |h| &gt; c   точек пересечения эллипсоида с плоскостями z =</a:t>
            </a:r>
            <a:r>
              <a:rPr lang="ru-RU" dirty="0" smtClean="0"/>
              <a:t>h</a:t>
            </a:r>
            <a:r>
              <a:rPr lang="ru-RU" dirty="0" smtClean="0"/>
              <a:t>   не  существует. </a:t>
            </a:r>
          </a:p>
          <a:p>
            <a:r>
              <a:rPr lang="ru-RU" dirty="0" smtClean="0"/>
              <a:t>при</a:t>
            </a:r>
            <a:r>
              <a:rPr lang="en-US" dirty="0" smtClean="0"/>
              <a:t> |h| &lt; c 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Таким  образом, при -c &lt;</a:t>
            </a:r>
            <a:r>
              <a:rPr lang="ru-RU" dirty="0" smtClean="0"/>
              <a:t>h</a:t>
            </a:r>
            <a:r>
              <a:rPr lang="ru-RU" dirty="0" smtClean="0"/>
              <a:t> &lt;</a:t>
            </a:r>
            <a:r>
              <a:rPr lang="ru-RU" dirty="0" smtClean="0"/>
              <a:t>c</a:t>
            </a:r>
            <a:r>
              <a:rPr lang="ru-RU" dirty="0" smtClean="0"/>
              <a:t> плоскость z =</a:t>
            </a:r>
            <a:r>
              <a:rPr lang="ru-RU" dirty="0" smtClean="0"/>
              <a:t>h</a:t>
            </a:r>
            <a:r>
              <a:rPr lang="ru-RU" dirty="0" smtClean="0"/>
              <a:t>    пересекает эллипсоид по эллипсу 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с полуосями </a:t>
            </a:r>
          </a:p>
          <a:p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32991"/>
            <a:ext cx="3289538" cy="1574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49080"/>
            <a:ext cx="2448272" cy="1369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7" y="5373216"/>
            <a:ext cx="4885293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09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958850"/>
            <a:ext cx="60769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190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Сфера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Если в уравнении эллипсоида все три полуоси  a,  b  и  c  равны между собой, то полагая R=b=c=a,   приходим   к  уравнению,      определяющему сферу. </a:t>
            </a:r>
          </a:p>
          <a:p>
            <a:endParaRPr lang="ru-RU" sz="24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852936"/>
            <a:ext cx="3175553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898189"/>
            <a:ext cx="3543300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30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«Мнимый эллипсоид»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 не существует ни одной действительной точки, координаты которой  удовлетворяли бы уравнению 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Уравнение не  задает  никакого геометрического образа и определяет «мнимый эллипсоид».</a:t>
            </a:r>
          </a:p>
          <a:p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3105150"/>
            <a:ext cx="2715664" cy="97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04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Однополостный гиперболоид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Поверхность   2-го  порядка,   определяемая   уравнением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называется однополостным гиперболоидом, а числа  a, b и c – его полуосями. </a:t>
            </a:r>
          </a:p>
          <a:p>
            <a:r>
              <a:rPr lang="ru-RU" dirty="0" smtClean="0"/>
              <a:t>Однополостный гиперболоид имеет   три плоскости </a:t>
            </a:r>
            <a:r>
              <a:rPr lang="ru-RU" dirty="0" err="1" smtClean="0"/>
              <a:t>Oxy</a:t>
            </a:r>
            <a:r>
              <a:rPr lang="ru-RU" dirty="0" smtClean="0"/>
              <a:t>,  </a:t>
            </a:r>
            <a:r>
              <a:rPr lang="ru-RU" dirty="0" err="1" smtClean="0"/>
              <a:t>Oxz</a:t>
            </a:r>
            <a:r>
              <a:rPr lang="ru-RU" dirty="0" smtClean="0"/>
              <a:t>   и  </a:t>
            </a:r>
            <a:r>
              <a:rPr lang="ru-RU" dirty="0" err="1" smtClean="0"/>
              <a:t>Oyz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576" y="2780928"/>
            <a:ext cx="2544149" cy="97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062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Методом сечений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Рассмотрим линию пересечения однополостного гиперболоида координатной плоскостью </a:t>
            </a:r>
            <a:r>
              <a:rPr lang="ru-RU" sz="2400" dirty="0" err="1" smtClean="0"/>
              <a:t>Oyz</a:t>
            </a:r>
            <a:r>
              <a:rPr lang="ru-RU" sz="2400" dirty="0" smtClean="0"/>
              <a:t>, уравнение которой х=0</a:t>
            </a:r>
          </a:p>
          <a:p>
            <a:endParaRPr lang="ru-RU" sz="2400" dirty="0"/>
          </a:p>
          <a:p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 представляет  собой  гиперболу,  лежащую  в  плоскости </a:t>
            </a:r>
            <a:r>
              <a:rPr lang="ru-RU" sz="2400" dirty="0" err="1" smtClean="0"/>
              <a:t>Oyz</a:t>
            </a:r>
            <a:endParaRPr lang="ru-RU" sz="2400" dirty="0" smtClean="0"/>
          </a:p>
          <a:p>
            <a:endParaRPr lang="ru-RU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20888"/>
            <a:ext cx="2088232" cy="1100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327032"/>
            <a:ext cx="165618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149080"/>
            <a:ext cx="1944216" cy="2558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93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593752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Пересекая однополостный гиперболоид координатной плоскостью </a:t>
            </a:r>
            <a:r>
              <a:rPr lang="ru-RU" sz="2400" dirty="0" err="1" smtClean="0"/>
              <a:t>Oxz</a:t>
            </a:r>
            <a:r>
              <a:rPr lang="ru-RU" sz="2400" dirty="0" smtClean="0"/>
              <a:t> ( y=0 ), получим гиперболу,   лежащую  теперь  в  плоскости  </a:t>
            </a:r>
            <a:r>
              <a:rPr lang="ru-RU" sz="2400" dirty="0" err="1" smtClean="0"/>
              <a:t>Oxz</a:t>
            </a:r>
            <a:r>
              <a:rPr lang="ru-RU" sz="2400" dirty="0" smtClean="0"/>
              <a:t>  и  описываемую  двумя  уравнениями </a:t>
            </a:r>
            <a:endParaRPr lang="ru-RU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6"/>
          <a:stretch/>
        </p:blipFill>
        <p:spPr bwMode="auto">
          <a:xfrm>
            <a:off x="940524" y="1971674"/>
            <a:ext cx="2263502" cy="1311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71674"/>
            <a:ext cx="1944216" cy="13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647" y="3326206"/>
            <a:ext cx="2162015" cy="3042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78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6632"/>
            <a:ext cx="8435280" cy="600953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Исследуем   сечения   однополостного  гиперболоида плоскостями, параллельными  </a:t>
            </a:r>
            <a:r>
              <a:rPr lang="ru-RU" sz="2400" dirty="0" err="1" smtClean="0"/>
              <a:t>Oxy</a:t>
            </a:r>
            <a:r>
              <a:rPr lang="ru-RU" sz="2400" dirty="0" smtClean="0"/>
              <a:t>.  Каждая  из  таких  плоскостей  задаётся   уравнением  вида  z=</a:t>
            </a:r>
            <a:r>
              <a:rPr lang="ru-RU" sz="2400" dirty="0" smtClean="0"/>
              <a:t>h </a:t>
            </a:r>
            <a:r>
              <a:rPr lang="ru-RU" sz="2400" dirty="0" smtClean="0"/>
              <a:t> ,  а   линия пересечения однополостного гиперболоида этой плоскостью определяется уравнениями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Следовательно,  любая  плоскость  z= </a:t>
            </a:r>
            <a:r>
              <a:rPr lang="ru-RU" sz="2400" dirty="0" smtClean="0"/>
              <a:t>h </a:t>
            </a:r>
            <a:r>
              <a:rPr lang="ru-RU" sz="2400" dirty="0" smtClean="0"/>
              <a:t>  пересекает однополостный  гиперболоид   о эллипсу.  </a:t>
            </a:r>
            <a:endParaRPr lang="ru-RU" sz="24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2132856"/>
            <a:ext cx="2280253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72460"/>
            <a:ext cx="2160240" cy="1144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645024"/>
            <a:ext cx="27432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806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68" y="260350"/>
            <a:ext cx="4031713" cy="586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517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634082"/>
          </a:xfrm>
        </p:spPr>
        <p:txBody>
          <a:bodyPr>
            <a:noAutofit/>
          </a:bodyPr>
          <a:lstStyle/>
          <a:p>
            <a:r>
              <a:rPr lang="ru-RU" sz="3600" b="1" dirty="0"/>
              <a:t>Поверхность </a:t>
            </a:r>
            <a:r>
              <a:rPr lang="ru-RU" sz="3600" b="1" dirty="0" smtClean="0"/>
              <a:t>вращения</a:t>
            </a:r>
            <a:r>
              <a:rPr lang="en-US" sz="3600" b="1" dirty="0"/>
              <a:t/>
            </a:r>
            <a:br>
              <a:rPr lang="en-US" sz="3600" b="1" dirty="0"/>
            </a:b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Поверхность Ω называют поверхностью вращения, если она образована окружностями с центрами на некоторой прямой L (оси вращения), которые расположены в плоскостях, перпендикулярных L.</a:t>
            </a:r>
          </a:p>
          <a:p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64904"/>
            <a:ext cx="2160240" cy="3211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6747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260648"/>
            <a:ext cx="8363272" cy="5865515"/>
          </a:xfrm>
        </p:spPr>
        <p:txBody>
          <a:bodyPr>
            <a:normAutofit/>
          </a:bodyPr>
          <a:lstStyle/>
          <a:p>
            <a:r>
              <a:rPr lang="ru-RU" dirty="0" smtClean="0"/>
              <a:t>З а м е ч а н и е .   Уравнения 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также  определяют  однополостные  гиперболоиды. 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6711"/>
            <a:ext cx="2520280" cy="223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38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Двуполостный гиперболоид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Поверхность 2-го порядка, определяемая уравнением  </a:t>
            </a:r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называется двуполостным гиперболоидом, а числа  a, b и c – его полуосями.</a:t>
            </a:r>
          </a:p>
          <a:p>
            <a:r>
              <a:rPr lang="ru-RU" sz="2400" dirty="0" smtClean="0"/>
              <a:t>Двуполостный гиперболоид (также, как эллипсоид и однополостный гиперболоид ) обладает  тремя  взаимно перпендикулярными  плоскостями,   совпадающими с плоскостями координат </a:t>
            </a:r>
            <a:r>
              <a:rPr lang="ru-RU" sz="2400" dirty="0" err="1" smtClean="0"/>
              <a:t>Oyz</a:t>
            </a:r>
            <a:r>
              <a:rPr lang="ru-RU" sz="2400" dirty="0" smtClean="0"/>
              <a:t>,   </a:t>
            </a:r>
            <a:r>
              <a:rPr lang="ru-RU" sz="2400" dirty="0" err="1" smtClean="0"/>
              <a:t>Oxz</a:t>
            </a:r>
            <a:r>
              <a:rPr lang="ru-RU" sz="2400" dirty="0" smtClean="0"/>
              <a:t> ,   </a:t>
            </a:r>
            <a:r>
              <a:rPr lang="ru-RU" sz="2400" dirty="0" err="1" smtClean="0"/>
              <a:t>Oxy</a:t>
            </a:r>
            <a:r>
              <a:rPr lang="ru-RU" sz="2400" dirty="0"/>
              <a:t>,</a:t>
            </a:r>
            <a:r>
              <a:rPr lang="ru-RU" sz="2400" dirty="0" smtClean="0"/>
              <a:t>   и  имеет центр симметрии –  начало  координат. </a:t>
            </a:r>
            <a:endParaRPr lang="ru-RU" sz="2400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0847"/>
            <a:ext cx="2520280" cy="916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2981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метод  сечений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Сечение двуполостного  гиперболоида   плоскостью </a:t>
            </a:r>
            <a:r>
              <a:rPr lang="ru-RU" sz="2400" dirty="0" err="1" smtClean="0"/>
              <a:t>Oyz</a:t>
            </a:r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даёт   гиперболу. </a:t>
            </a:r>
          </a:p>
          <a:p>
            <a:r>
              <a:rPr lang="ru-RU" sz="2400" dirty="0" smtClean="0"/>
              <a:t>   </a:t>
            </a:r>
            <a:endParaRPr lang="ru-RU" sz="24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00808"/>
            <a:ext cx="230425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628800"/>
            <a:ext cx="2088232" cy="1267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190" y="3068960"/>
            <a:ext cx="2397787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16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5937523"/>
          </a:xfrm>
        </p:spPr>
        <p:txBody>
          <a:bodyPr>
            <a:normAutofit/>
          </a:bodyPr>
          <a:lstStyle/>
          <a:p>
            <a:r>
              <a:rPr lang="ru-RU" dirty="0" smtClean="0"/>
              <a:t>Заметим, что основной прямоугольник для гиперболы, лежащей в сечении    д в у п о л о с т н о г о  гиперболоида координатной плоскостью </a:t>
            </a:r>
            <a:r>
              <a:rPr lang="ru-RU" dirty="0" err="1" smtClean="0"/>
              <a:t>Oyz</a:t>
            </a:r>
            <a:r>
              <a:rPr lang="ru-RU" dirty="0" smtClean="0"/>
              <a:t>,  п о д о б е н  основному прямоугольнику для гиперболы, являющейся сечением   о д н о п о л о с т н о г о  гиперболоида плоскостью  </a:t>
            </a:r>
            <a:r>
              <a:rPr lang="ru-RU" dirty="0" err="1" smtClean="0"/>
              <a:t>Oyz</a:t>
            </a:r>
            <a:r>
              <a:rPr lang="ru-RU" dirty="0" smtClean="0"/>
              <a:t>,  однако вершинами этих гипербол служат   разные  точки.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037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При пересечении двуполостного гиперболоида координатной  плоскостью  </a:t>
            </a:r>
            <a:r>
              <a:rPr lang="ru-RU" sz="2400" dirty="0" err="1" smtClean="0"/>
              <a:t>Oxz</a:t>
            </a:r>
            <a:endParaRPr lang="ru-RU" sz="2400" dirty="0" smtClean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получится   также  гипербола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6" y="1052737"/>
            <a:ext cx="2543828" cy="129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52738"/>
            <a:ext cx="2232645" cy="1296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33443"/>
            <a:ext cx="2911866" cy="407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626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640960" cy="6480720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Рассмотрим   сечение   данного  двуполостного гиперболоида плоскостями z= </a:t>
            </a:r>
            <a:r>
              <a:rPr lang="ru-RU" sz="2400" dirty="0" smtClean="0"/>
              <a:t>h </a:t>
            </a:r>
            <a:r>
              <a:rPr lang="ru-RU" sz="2400" dirty="0" smtClean="0"/>
              <a:t>,  параллельными плоскости </a:t>
            </a:r>
            <a:r>
              <a:rPr lang="ru-RU" sz="2400" dirty="0" err="1" smtClean="0"/>
              <a:t>Oxy</a:t>
            </a:r>
            <a:r>
              <a:rPr lang="ru-RU" sz="2400" dirty="0" smtClean="0"/>
              <a:t>.   Линия пересечения двуполостного гиперболоида каждой такой плоскостью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smtClean="0"/>
              <a:t>Если   |</a:t>
            </a:r>
            <a:r>
              <a:rPr lang="en-US" sz="2400" dirty="0" smtClean="0"/>
              <a:t>h| &lt; c</a:t>
            </a:r>
            <a:r>
              <a:rPr lang="ru-RU" sz="2400" dirty="0" smtClean="0"/>
              <a:t>, то  точек пересечения данной поверхности с плоскостями  z= </a:t>
            </a:r>
            <a:r>
              <a:rPr lang="ru-RU" sz="2400" dirty="0" smtClean="0"/>
              <a:t>h </a:t>
            </a:r>
            <a:r>
              <a:rPr lang="ru-RU" sz="2400" dirty="0" smtClean="0"/>
              <a:t> не существует.  </a:t>
            </a:r>
          </a:p>
          <a:p>
            <a:r>
              <a:rPr lang="ru-RU" sz="2400" dirty="0" smtClean="0"/>
              <a:t> Если    |</a:t>
            </a:r>
            <a:r>
              <a:rPr lang="en-US" sz="2400" dirty="0" smtClean="0"/>
              <a:t>h| &gt; c,</a:t>
            </a:r>
            <a:r>
              <a:rPr lang="ru-RU" sz="2400" dirty="0" smtClean="0"/>
              <a:t> 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 smtClean="0"/>
          </a:p>
          <a:p>
            <a:r>
              <a:rPr lang="ru-RU" sz="2400" dirty="0" smtClean="0"/>
              <a:t>Следовательно,  плоскость   z= </a:t>
            </a:r>
            <a:r>
              <a:rPr lang="ru-RU" sz="2400" dirty="0" smtClean="0"/>
              <a:t>h </a:t>
            </a:r>
            <a:r>
              <a:rPr lang="ru-RU" sz="2400" dirty="0" smtClean="0"/>
              <a:t> при  |h| &gt; c  пересекает   двуполостный  гиперболоид  по эллипсу.</a:t>
            </a:r>
          </a:p>
          <a:p>
            <a:r>
              <a:rPr lang="ru-RU" sz="2400" dirty="0" smtClean="0"/>
              <a:t> Если   |h| = c,  то плоскости z =</a:t>
            </a:r>
            <a:r>
              <a:rPr lang="ru-RU" sz="2400" dirty="0" smtClean="0"/>
              <a:t>c</a:t>
            </a:r>
            <a:r>
              <a:rPr lang="ru-RU" sz="2400" dirty="0" smtClean="0"/>
              <a:t>  и  z=-c касаются двуполостного гиперболоида .  </a:t>
            </a:r>
            <a:endParaRPr lang="ru-RU" sz="24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05616"/>
            <a:ext cx="2304256" cy="120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548689"/>
            <a:ext cx="2376264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64" y="3645024"/>
            <a:ext cx="2874671" cy="150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5656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4664"/>
            <a:ext cx="3964765" cy="5937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044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76672"/>
            <a:ext cx="8363272" cy="5649491"/>
          </a:xfrm>
        </p:spPr>
        <p:txBody>
          <a:bodyPr>
            <a:normAutofit/>
          </a:bodyPr>
          <a:lstStyle/>
          <a:p>
            <a:r>
              <a:rPr lang="ru-RU" dirty="0" smtClean="0"/>
              <a:t>З а м е ч а н и е.   Уравнения 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также являются уравнениями двуполостных гиперболоидов. </a:t>
            </a:r>
            <a:endParaRPr lang="ru-RU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713" y="1268760"/>
            <a:ext cx="2088234" cy="1708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19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120680"/>
          </a:xfrm>
        </p:spPr>
        <p:txBody>
          <a:bodyPr>
            <a:normAutofit/>
          </a:bodyPr>
          <a:lstStyle/>
          <a:p>
            <a:r>
              <a:rPr lang="ru-RU" sz="2400" dirty="0"/>
              <a:t>Уравнение поверхности вращения Ω имеет наиболее простой вид, когда начало O </a:t>
            </a:r>
            <a:r>
              <a:rPr lang="ru-RU" sz="2400" dirty="0" smtClean="0"/>
              <a:t>прямоугольной </a:t>
            </a:r>
            <a:r>
              <a:rPr lang="ru-RU" sz="2400" dirty="0"/>
              <a:t>системы координат лежит на оси вращения, а ось </a:t>
            </a:r>
            <a:r>
              <a:rPr lang="ru-RU" sz="2400" dirty="0" err="1"/>
              <a:t>Oz</a:t>
            </a:r>
            <a:r>
              <a:rPr lang="ru-RU" sz="2400" dirty="0"/>
              <a:t> совпадает с ней. </a:t>
            </a:r>
            <a:r>
              <a:rPr lang="ru-RU" sz="2400" dirty="0" smtClean="0"/>
              <a:t>Пересечение поверхности </a:t>
            </a:r>
            <a:r>
              <a:rPr lang="ru-RU" sz="2400" dirty="0"/>
              <a:t>Ω с координатной плоскостью </a:t>
            </a:r>
            <a:r>
              <a:rPr lang="ru-RU" sz="2400" dirty="0" err="1"/>
              <a:t>xOz</a:t>
            </a:r>
            <a:r>
              <a:rPr lang="ru-RU" sz="2400" dirty="0"/>
              <a:t> — это некоторое множество </a:t>
            </a:r>
            <a:r>
              <a:rPr lang="ru-RU" sz="2400" dirty="0" smtClean="0"/>
              <a:t>S, вращение </a:t>
            </a:r>
            <a:r>
              <a:rPr lang="ru-RU" sz="2400" dirty="0"/>
              <a:t>которого образует Ω.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132856"/>
            <a:ext cx="3960440" cy="399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77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6632"/>
                <a:ext cx="8712968" cy="648072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ru-RU" dirty="0" smtClean="0"/>
                  <a:t>Предположим, что множество S в плоскости </a:t>
                </a:r>
                <a:r>
                  <a:rPr lang="ru-RU" dirty="0" err="1" smtClean="0"/>
                  <a:t>Oхz</a:t>
                </a:r>
                <a:r>
                  <a:rPr lang="ru-RU" dirty="0" smtClean="0"/>
                  <a:t> </a:t>
                </a:r>
                <a:r>
                  <a:rPr lang="ru-RU" dirty="0"/>
                  <a:t>описывается уравнением ϕ(x, z</a:t>
                </a:r>
                <a:r>
                  <a:rPr lang="ru-RU" dirty="0" smtClean="0"/>
                  <a:t>)</a:t>
                </a:r>
                <a:r>
                  <a:rPr lang="ru-RU" dirty="0"/>
                  <a:t>=</a:t>
                </a:r>
                <a:r>
                  <a:rPr lang="ru-RU" dirty="0" smtClean="0"/>
                  <a:t> 0. Рассмотрим </a:t>
                </a:r>
                <a:r>
                  <a:rPr lang="ru-RU" dirty="0"/>
                  <a:t>произвольную точку M(x; y; z). Она удалена от оси </a:t>
                </a:r>
                <a:r>
                  <a:rPr lang="ru-RU" dirty="0" err="1"/>
                  <a:t>Oz</a:t>
                </a:r>
                <a:r>
                  <a:rPr lang="ru-RU" dirty="0"/>
                  <a:t> на расстояние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b="0" i="0" smtClean="0">
                        <a:latin typeface="Cambria Math"/>
                      </a:rPr>
                      <m:t>.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Если точка M лежит на поверхности вращения Ω, то точки M1(x1; 0; z), M2(x2; 0; z) с той </a:t>
                </a:r>
                <a:r>
                  <a:rPr lang="ru-RU" dirty="0" smtClean="0"/>
                  <a:t>же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аппликатой </a:t>
                </a:r>
                <a:r>
                  <a:rPr lang="ru-RU" dirty="0"/>
                  <a:t>z, что и M , и </a:t>
                </a:r>
                <a:r>
                  <a:rPr lang="ru-RU" dirty="0" smtClean="0"/>
                  <a:t>абсциссами </a:t>
                </a:r>
                <a:r>
                  <a:rPr lang="ru-RU" dirty="0"/>
                  <a:t>x1 = d, x2 = −d принадлежат </a:t>
                </a:r>
                <a:r>
                  <a:rPr lang="ru-RU" dirty="0" smtClean="0"/>
                  <a:t>множеству </a:t>
                </a:r>
                <a:r>
                  <a:rPr lang="ru-RU" dirty="0"/>
                  <a:t>S. </a:t>
                </a:r>
                <a:r>
                  <a:rPr lang="ru-RU" dirty="0" smtClean="0"/>
                  <a:t>Поэтому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, z),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, z),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 </a:t>
                </a:r>
                <a:r>
                  <a:rPr lang="ru-RU" dirty="0"/>
                  <a:t>условие M ∈ Ω сводится к тому, что </a:t>
                </a:r>
                <a:r>
                  <a:rPr lang="ru-RU" dirty="0" smtClean="0"/>
                  <a:t>координаты </a:t>
                </a:r>
                <a:r>
                  <a:rPr lang="ru-RU" dirty="0"/>
                  <a:t>точки M удовлетворяют </a:t>
                </a:r>
                <a:r>
                  <a:rPr lang="ru-RU" dirty="0" smtClean="0"/>
                  <a:t>равенству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(±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/>
                  <a:t>, z</a:t>
                </a:r>
                <a:r>
                  <a:rPr lang="en-US" dirty="0" smtClean="0"/>
                  <a:t>).</a:t>
                </a:r>
              </a:p>
              <a:p>
                <a:r>
                  <a:rPr lang="ru-RU" dirty="0" smtClean="0"/>
                  <a:t>Полученное уравнение </a:t>
                </a:r>
                <a:r>
                  <a:rPr lang="ru-RU" dirty="0"/>
                  <a:t>и есть уравнение поверхности Ω, которая образована вращением </a:t>
                </a:r>
                <a:r>
                  <a:rPr lang="ru-RU" dirty="0" smtClean="0"/>
                  <a:t>подмножества </a:t>
                </a:r>
                <a:r>
                  <a:rPr lang="ru-RU" dirty="0"/>
                  <a:t>S = {(x; z): ϕ(x, z) = 0}, расположенного в координатной плоскости </a:t>
                </a:r>
                <a:r>
                  <a:rPr lang="ru-RU" dirty="0" err="1"/>
                  <a:t>xOz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r>
                  <a:rPr lang="ru-RU" dirty="0" smtClean="0"/>
                  <a:t>Из уравнения множества </a:t>
                </a:r>
                <a:r>
                  <a:rPr lang="ru-RU" dirty="0"/>
                  <a:t>S уравнение </a:t>
                </a:r>
                <a:r>
                  <a:rPr lang="ru-RU" dirty="0" smtClean="0"/>
                  <a:t>соответствующей </a:t>
                </a:r>
                <a:r>
                  <a:rPr lang="ru-RU" dirty="0"/>
                  <a:t>поверхности вращения получается заменой x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(±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rad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6632"/>
                <a:ext cx="8712968" cy="6480720"/>
              </a:xfrm>
              <a:blipFill rotWithShape="1">
                <a:blip r:embed="rId2"/>
                <a:stretch>
                  <a:fillRect l="-1119" t="-1693" r="-699" b="-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21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6"/>
            <a:ext cx="8800946" cy="5001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32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Эллипсоиды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836712"/>
            <a:ext cx="8075240" cy="5289451"/>
          </a:xfrm>
        </p:spPr>
        <p:txBody>
          <a:bodyPr>
            <a:normAutofit/>
          </a:bodyPr>
          <a:lstStyle/>
          <a:p>
            <a:r>
              <a:rPr lang="ru-RU" sz="2400" dirty="0"/>
              <a:t>Поверхность, которая получается при вращении эллипса вокруг одной из его осей </a:t>
            </a:r>
            <a:r>
              <a:rPr lang="ru-RU" sz="2400" dirty="0" smtClean="0"/>
              <a:t>симметрии</a:t>
            </a:r>
            <a:r>
              <a:rPr lang="ru-RU" sz="2400" dirty="0"/>
              <a:t>, называют эллипсоидом </a:t>
            </a:r>
            <a:r>
              <a:rPr lang="ru-RU" sz="2400" dirty="0" smtClean="0"/>
              <a:t>вращения.</a:t>
            </a:r>
          </a:p>
          <a:p>
            <a:r>
              <a:rPr lang="ru-RU" sz="2400" dirty="0"/>
              <a:t>Уравнение эллипсоида вращения выведем, расположив начало прямоугольной системы </a:t>
            </a:r>
            <a:r>
              <a:rPr lang="ru-RU" sz="2400" dirty="0" smtClean="0"/>
              <a:t>ко</a:t>
            </a:r>
            <a:r>
              <a:rPr lang="ru-RU" sz="2400" dirty="0"/>
              <a:t>ординат в центре эллипса и совместив ось аппликат </a:t>
            </a:r>
            <a:r>
              <a:rPr lang="ru-RU" sz="2400" dirty="0" err="1"/>
              <a:t>Oz</a:t>
            </a:r>
            <a:r>
              <a:rPr lang="ru-RU" sz="2400" dirty="0"/>
              <a:t> с осью вращения, а </a:t>
            </a:r>
            <a:r>
              <a:rPr lang="ru-RU" sz="2400" dirty="0" smtClean="0"/>
              <a:t>координатную плоскость </a:t>
            </a:r>
            <a:r>
              <a:rPr lang="ru-RU" sz="2400" dirty="0" err="1"/>
              <a:t>xOz</a:t>
            </a:r>
            <a:r>
              <a:rPr lang="ru-RU" sz="2400" dirty="0"/>
              <a:t> — с плоскостью </a:t>
            </a:r>
            <a:r>
              <a:rPr lang="ru-RU" sz="2400" dirty="0" smtClean="0"/>
              <a:t>эллипса. </a:t>
            </a:r>
          </a:p>
          <a:p>
            <a:r>
              <a:rPr lang="ru-RU" sz="2400" dirty="0" smtClean="0"/>
              <a:t>Поверхность   2-го   порядка,   определяемая   уравнением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ru-RU" sz="2400" dirty="0" smtClean="0"/>
              <a:t>называется   </a:t>
            </a:r>
            <a:r>
              <a:rPr lang="ru-RU" sz="2400" b="1" dirty="0" smtClean="0"/>
              <a:t>эллипсоидом</a:t>
            </a:r>
            <a:r>
              <a:rPr lang="ru-RU" sz="2400" dirty="0" smtClean="0"/>
              <a:t>,   а  числа   a,  b,  c  – полуосями эллипсоида. </a:t>
            </a:r>
          </a:p>
          <a:p>
            <a:endParaRPr lang="ru-RU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221087"/>
            <a:ext cx="2736304" cy="100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57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-99392"/>
            <a:ext cx="8229600" cy="1143000"/>
          </a:xfrm>
        </p:spPr>
        <p:txBody>
          <a:bodyPr/>
          <a:lstStyle/>
          <a:p>
            <a:r>
              <a:rPr lang="ru-RU" dirty="0" smtClean="0"/>
              <a:t>Метод сечений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Эллипсоид симметричен относительно начала координат, а плоскости координат являются его плоскостями   симметрии</a:t>
            </a:r>
            <a:r>
              <a:rPr lang="en-US" sz="2400" dirty="0" smtClean="0"/>
              <a:t>.</a:t>
            </a:r>
          </a:p>
          <a:p>
            <a:r>
              <a:rPr lang="ru-RU" sz="2400" dirty="0" smtClean="0"/>
              <a:t>Чтобы установить форму эллипсоида, произведём   т р и   г л а </a:t>
            </a:r>
            <a:r>
              <a:rPr lang="ru-RU" sz="2400" dirty="0" err="1" smtClean="0"/>
              <a:t>вн</a:t>
            </a:r>
            <a:r>
              <a:rPr lang="ru-RU" sz="2400" dirty="0" smtClean="0"/>
              <a:t> ы х   с е ч е н и я,   т.е. выясним прежде всего форму линий  пересечения его  координатными плоскостями  </a:t>
            </a:r>
            <a:r>
              <a:rPr lang="ru-RU" sz="2400" dirty="0" err="1" smtClean="0"/>
              <a:t>Oxy</a:t>
            </a:r>
            <a:r>
              <a:rPr lang="ru-RU" sz="2400" dirty="0" smtClean="0"/>
              <a:t>  ( 0 =z ),  </a:t>
            </a:r>
            <a:r>
              <a:rPr lang="ru-RU" sz="2400" dirty="0" err="1" smtClean="0"/>
              <a:t>Oxz</a:t>
            </a:r>
            <a:r>
              <a:rPr lang="ru-RU" sz="2400" dirty="0" smtClean="0"/>
              <a:t> ( 0 =y ),  </a:t>
            </a:r>
            <a:r>
              <a:rPr lang="ru-RU" sz="2400" dirty="0" err="1" smtClean="0"/>
              <a:t>Oyz</a:t>
            </a:r>
            <a:r>
              <a:rPr lang="ru-RU" sz="2400" dirty="0" smtClean="0"/>
              <a:t>  (0 =x ). В сечении эллипсоида координатной плоскостью </a:t>
            </a:r>
            <a:r>
              <a:rPr lang="ru-RU" sz="2400" dirty="0" err="1" smtClean="0"/>
              <a:t>Oxy</a:t>
            </a:r>
            <a:r>
              <a:rPr lang="ru-RU" sz="2400" dirty="0" smtClean="0"/>
              <a:t>, имеющей уравнение 0. </a:t>
            </a:r>
          </a:p>
          <a:p>
            <a:endParaRPr lang="ru-RU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4149080"/>
            <a:ext cx="2760307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21088"/>
            <a:ext cx="1968672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736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60648"/>
            <a:ext cx="8291264" cy="5865515"/>
          </a:xfrm>
        </p:spPr>
        <p:txBody>
          <a:bodyPr>
            <a:normAutofit/>
          </a:bodyPr>
          <a:lstStyle/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r>
              <a:rPr lang="ru-RU" sz="2400" dirty="0" smtClean="0"/>
              <a:t>Аналогично, пересекая эллипсоид координатной плоскостью </a:t>
            </a:r>
            <a:r>
              <a:rPr lang="ru-RU" sz="2400" dirty="0" err="1" smtClean="0"/>
              <a:t>Oxz</a:t>
            </a:r>
            <a:r>
              <a:rPr lang="ru-RU" sz="2400" dirty="0" smtClean="0"/>
              <a:t>, имеющей уравнение 0 =y </a:t>
            </a:r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7022"/>
            <a:ext cx="3312368" cy="2233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428999"/>
            <a:ext cx="2395053" cy="1342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09301"/>
            <a:ext cx="1944216" cy="1369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28999"/>
            <a:ext cx="3737595" cy="2960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512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8640"/>
            <a:ext cx="8363272" cy="5937523"/>
          </a:xfrm>
        </p:spPr>
        <p:txBody>
          <a:bodyPr/>
          <a:lstStyle/>
          <a:p>
            <a:r>
              <a:rPr lang="ru-RU" dirty="0" smtClean="0"/>
              <a:t>При пересечении эллипсоида координатной плоскостью </a:t>
            </a:r>
            <a:r>
              <a:rPr lang="ru-RU" dirty="0" err="1" smtClean="0"/>
              <a:t>Oyz</a:t>
            </a:r>
            <a:r>
              <a:rPr lang="ru-RU" dirty="0" smtClean="0"/>
              <a:t>, имеющей уравнение х=0 </a:t>
            </a:r>
          </a:p>
          <a:p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2129467" cy="119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340768"/>
            <a:ext cx="1872208" cy="1397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58" y="2996952"/>
            <a:ext cx="3904699" cy="313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13867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1020</Words>
  <Application>Microsoft Office PowerPoint</Application>
  <PresentationFormat>Экран (4:3)</PresentationFormat>
  <Paragraphs>113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Поверхности второго порядка</vt:lpstr>
      <vt:lpstr>Поверхность вращения </vt:lpstr>
      <vt:lpstr>Презентация PowerPoint</vt:lpstr>
      <vt:lpstr>Презентация PowerPoint</vt:lpstr>
      <vt:lpstr>Презентация PowerPoint</vt:lpstr>
      <vt:lpstr>Эллипсоиды</vt:lpstr>
      <vt:lpstr>Метод сечений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Сфера </vt:lpstr>
      <vt:lpstr>«Мнимый эллипсоид» </vt:lpstr>
      <vt:lpstr>Однополостный гиперболоид </vt:lpstr>
      <vt:lpstr>Методом сечений </vt:lpstr>
      <vt:lpstr>Презентация PowerPoint</vt:lpstr>
      <vt:lpstr>Презентация PowerPoint</vt:lpstr>
      <vt:lpstr>Презентация PowerPoint</vt:lpstr>
      <vt:lpstr>Презентация PowerPoint</vt:lpstr>
      <vt:lpstr>Двуполостный гиперболоид </vt:lpstr>
      <vt:lpstr> метод  сечений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Поверхности второго порядка</dc:title>
  <dc:creator>Irina Selivanova</dc:creator>
  <cp:lastModifiedBy>Irina Selivanova</cp:lastModifiedBy>
  <cp:revision>12</cp:revision>
  <dcterms:created xsi:type="dcterms:W3CDTF">2024-09-19T18:51:25Z</dcterms:created>
  <dcterms:modified xsi:type="dcterms:W3CDTF">2024-09-20T05:44:44Z</dcterms:modified>
</cp:coreProperties>
</file>