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70" r:id="rId11"/>
    <p:sldId id="279" r:id="rId12"/>
    <p:sldId id="271" r:id="rId13"/>
    <p:sldId id="265" r:id="rId14"/>
    <p:sldId id="258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0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87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1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15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8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3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10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98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66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6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1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A0BB5-7210-4437-9308-989915D0D562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5D677-CFB4-4D42-AD6F-A9E382511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00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Многоленточная машина Тьюринга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лекция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9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Теоремы Шеннона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340768"/>
            <a:ext cx="88569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400" b="1" dirty="0" smtClean="0"/>
              <a:t>Всякая машина Тьюринга А может быть преобразована в эквивалентную машину В не более чем с двумя внутренними состояниями. </a:t>
            </a:r>
          </a:p>
          <a:p>
            <a:pPr lvl="3" algn="just"/>
            <a:r>
              <a:rPr lang="ru-RU" sz="2000" dirty="0" smtClean="0"/>
              <a:t>При этом сокращение количества состояний компенсируется расширением внешнего алфавита: кроме образов исходных m символов, добавляется 4mn специальных символов. Таким образом, в машине B будет </a:t>
            </a:r>
            <a:r>
              <a:rPr lang="ru-RU" sz="2000" b="1" dirty="0" smtClean="0">
                <a:solidFill>
                  <a:srgbClr val="FF0000"/>
                </a:solidFill>
              </a:rPr>
              <a:t>4mn + m </a:t>
            </a:r>
            <a:r>
              <a:rPr lang="ru-RU" sz="2000" dirty="0" smtClean="0"/>
              <a:t>символов. </a:t>
            </a:r>
          </a:p>
          <a:p>
            <a:pPr lvl="3" algn="just"/>
            <a:endParaRPr lang="ru-RU" sz="2000" dirty="0" smtClean="0"/>
          </a:p>
          <a:p>
            <a:pPr marL="457200" indent="-457200" algn="just">
              <a:buAutoNum type="arabicPeriod"/>
            </a:pPr>
            <a:r>
              <a:rPr lang="ru-RU" sz="2400" b="1" dirty="0" smtClean="0"/>
              <a:t>Всякая машина Тьюринга А может быть преобразована в эквивалентную машину С не более чем с двумя знаками внешнего алфавита. </a:t>
            </a:r>
          </a:p>
          <a:p>
            <a:pPr lvl="3" algn="just"/>
            <a:r>
              <a:rPr lang="ru-RU" sz="2000" dirty="0" smtClean="0"/>
              <a:t>При этом сокращение количества символов компенсируется расширением внутреннего алфавита: кроме образов исходных n состояний, добавляется 8 </a:t>
            </a:r>
            <a:r>
              <a:rPr lang="ru-RU" sz="2000" dirty="0" err="1" smtClean="0"/>
              <a:t>mn</a:t>
            </a:r>
            <a:r>
              <a:rPr lang="ru-RU" sz="2000" dirty="0" smtClean="0"/>
              <a:t> специальных состояний. Таким образом, в машине С будет </a:t>
            </a:r>
            <a:r>
              <a:rPr lang="ru-RU" sz="2000" b="1" dirty="0" smtClean="0">
                <a:solidFill>
                  <a:srgbClr val="FF0000"/>
                </a:solidFill>
              </a:rPr>
              <a:t>8mn + n </a:t>
            </a:r>
            <a:r>
              <a:rPr lang="ru-RU" sz="2000" dirty="0" smtClean="0"/>
              <a:t>состояний.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7617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4180" y="836712"/>
            <a:ext cx="88569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000" dirty="0" smtClean="0"/>
              <a:t>Машину Тьюринга А с 5 символами алфавита и 3 состояниями преобразовали в эквивалентную машину В по первой теореме Шеннона. Какое максимальное количество состояний будет иметь машина В? (2). </a:t>
            </a:r>
          </a:p>
          <a:p>
            <a:pPr marL="457200" indent="-457200" algn="just">
              <a:buAutoNum type="arabicPeriod"/>
            </a:pPr>
            <a:r>
              <a:rPr lang="ru-RU" sz="2000" dirty="0" smtClean="0"/>
              <a:t>Машину Тьюринга А с 8 символами алфавита и 5 состояниями преобразовали в эквивалентную машину В по первой теореме Шеннона. Какое максимальное количество символов будет иметь машины В? (</a:t>
            </a:r>
            <a:r>
              <a:rPr lang="ru-RU" sz="2000" dirty="0" smtClean="0"/>
              <a:t>168</a:t>
            </a:r>
            <a:r>
              <a:rPr lang="ru-RU" sz="2000" dirty="0" smtClean="0"/>
              <a:t>)</a:t>
            </a:r>
          </a:p>
          <a:p>
            <a:pPr marL="457200" indent="-457200" algn="just">
              <a:buAutoNum type="arabicPeriod"/>
            </a:pPr>
            <a:r>
              <a:rPr lang="ru-RU" sz="2000" dirty="0" smtClean="0"/>
              <a:t>Машину Тьюринга А с 65 символами алфавита и 4 состояниями преобразовали в эквивалентную машину С по второй теореме Шеннона. Сколько клеток на ленте машины С понадобится для одного символа машины А? (</a:t>
            </a:r>
            <a:r>
              <a:rPr lang="ru-RU" sz="2000" dirty="0" smtClean="0"/>
              <a:t>7</a:t>
            </a:r>
            <a:r>
              <a:rPr lang="ru-RU" sz="2000" dirty="0" smtClean="0"/>
              <a:t>)</a:t>
            </a:r>
          </a:p>
          <a:p>
            <a:pPr marL="457200" indent="-457200" algn="just">
              <a:buAutoNum type="arabicPeriod"/>
            </a:pPr>
            <a:r>
              <a:rPr lang="ru-RU" sz="2000" dirty="0" smtClean="0"/>
              <a:t>Машину Тьюринга А с 5 символами алфавита и 6 состояниями преобразовали в эквивалентную машину С </a:t>
            </a:r>
            <a:r>
              <a:rPr lang="ru-RU" sz="2000" dirty="0" err="1" smtClean="0"/>
              <a:t>с</a:t>
            </a:r>
            <a:r>
              <a:rPr lang="ru-RU" sz="2000" dirty="0" smtClean="0"/>
              <a:t> двумя символами внешнего алфавита. Какое максимальное количество состояний будет иметь машина С? (</a:t>
            </a:r>
            <a:r>
              <a:rPr lang="ru-RU" sz="2000" dirty="0" smtClean="0"/>
              <a:t>246)</a:t>
            </a:r>
            <a:endParaRPr lang="ru-RU" sz="2000" dirty="0" smtClean="0"/>
          </a:p>
          <a:p>
            <a:pPr marL="457200" indent="-457200" algn="just">
              <a:buAutoNum type="arabicPeriod"/>
            </a:pPr>
            <a:r>
              <a:rPr lang="ru-RU" sz="2000" dirty="0" smtClean="0"/>
              <a:t>Машину Тьюринга А с 33 символами алфавита и 8 состояниями преобразовали в эквивалентную машину С по второй теореме Шеннона. Сколько клеток на ленте машины С понадобится для записи одного символа машины А? (</a:t>
            </a:r>
            <a:r>
              <a:rPr lang="ru-RU" sz="2000" dirty="0" smtClean="0"/>
              <a:t>6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Задачи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414483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Алгоритмически неразрешимые задачи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340768"/>
            <a:ext cx="8856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ru-RU" sz="2000" dirty="0" smtClean="0"/>
              <a:t>Задача об остановке произвольной машины Тьюринга на произвольном входном слове алгоритмически неразрешима.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dirty="0" smtClean="0"/>
              <a:t>Задача об остановке произвольной машины Тьюринга на пустой ленте алгоритмически неразрешима.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dirty="0" smtClean="0"/>
              <a:t>Задача об остановке конкретной универсальной машины на произвольной ленте специального типа алгоритмически неразрешима.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dirty="0" smtClean="0"/>
              <a:t>Задача о печатании данного символа на чистой ленте точно один раз алгоритмически неразрешима.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dirty="0" smtClean="0"/>
              <a:t>Задача о печатании данного символа на чистой ленте бесконечно много раз алгоритмически неразрешима. </a:t>
            </a:r>
          </a:p>
          <a:p>
            <a:pPr marL="457200" indent="-457200" algn="just">
              <a:buAutoNum type="arabicPeriod"/>
            </a:pPr>
            <a:r>
              <a:rPr lang="ru-RU" sz="2000" dirty="0" smtClean="0"/>
              <a:t>Задача о печатании данного символа на чистой ленте хотя бы один раз алгоритмически неразрешима. </a:t>
            </a:r>
          </a:p>
          <a:p>
            <a:pPr marL="457200" indent="-457200" algn="just">
              <a:buAutoNum type="arabicPeriod"/>
            </a:pPr>
            <a:r>
              <a:rPr lang="ru-RU" sz="2000" dirty="0" smtClean="0"/>
              <a:t>Теорема Райса. Ни для какого нетривиального инвариантного свойства машин Тьюринга не существует алгоритма, позволяющего для любой машины Тьюринга узнать, обладает ли она этим свойством. </a:t>
            </a:r>
          </a:p>
          <a:p>
            <a:pPr marL="457200" indent="-457200" algn="just">
              <a:buAutoNum type="arabicPeriod"/>
            </a:pPr>
            <a:r>
              <a:rPr lang="ru-RU" sz="2000" dirty="0" smtClean="0"/>
              <a:t>Невозможно доказать алгоритмическую неразрешимость задачи об остановке конкретной машины Т0 на конкретном входящем слове t0.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714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/>
              <a:t> Программы для многоленточных машин Тьюринга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268760"/>
            <a:ext cx="8712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Пусть А - внешний алфавит, т.е. те символы, из которых может состоять входное слово, </a:t>
            </a:r>
          </a:p>
          <a:p>
            <a:r>
              <a:rPr lang="ru-RU" sz="2000" dirty="0" smtClean="0"/>
              <a:t>σ – начальный символ, </a:t>
            </a:r>
          </a:p>
          <a:p>
            <a:r>
              <a:rPr lang="ru-RU" sz="2000" dirty="0" smtClean="0"/>
              <a:t>λ – пустой. </a:t>
            </a:r>
          </a:p>
          <a:p>
            <a:r>
              <a:rPr lang="ru-RU" sz="2000" dirty="0" smtClean="0"/>
              <a:t> S0, S1, A0, A1 и т.д.- состояния, Ω – конечное состояние, Ω1 – конечное состояние с выводом сообщения об ошибке. Условимся записывать команду в следующем виде:</a:t>
            </a:r>
          </a:p>
          <a:p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6" y="3573016"/>
            <a:ext cx="8225743" cy="319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71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60648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При формировании программы многоленточной машины следует обратить внимание на те же условия задачи, что и для классической машины Тьюринга: </a:t>
            </a:r>
          </a:p>
          <a:p>
            <a:pPr algn="just"/>
            <a:r>
              <a:rPr lang="ru-RU" sz="2400" dirty="0" smtClean="0"/>
              <a:t>• необходимо ли проверять, что входная строка не пустая; </a:t>
            </a:r>
          </a:p>
          <a:p>
            <a:pPr algn="just"/>
            <a:r>
              <a:rPr lang="ru-RU" sz="2400" dirty="0" smtClean="0"/>
              <a:t>• должно ли входное слово остаться неизменным в результате выполнения алгоритма.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Кроме того, желательно соблюдать те же рекомендации: </a:t>
            </a:r>
          </a:p>
          <a:p>
            <a:pPr algn="just"/>
            <a:r>
              <a:rPr lang="ru-RU" sz="2400" dirty="0" smtClean="0"/>
              <a:t>• выбирать названия элементов внутреннего алфавита в соответствии с действиями, которые должна выполнять машина, попав в данное состояние; </a:t>
            </a:r>
          </a:p>
          <a:p>
            <a:pPr algn="just"/>
            <a:r>
              <a:rPr lang="ru-RU" sz="2400" dirty="0" smtClean="0"/>
              <a:t>• минимизировать внутренний алфавит; </a:t>
            </a:r>
          </a:p>
          <a:p>
            <a:pPr algn="just"/>
            <a:r>
              <a:rPr lang="ru-RU" sz="2400" dirty="0" smtClean="0"/>
              <a:t>• по возможности не слишком сильно расширять внешний алфавит; </a:t>
            </a:r>
          </a:p>
          <a:p>
            <a:pPr algn="just"/>
            <a:r>
              <a:rPr lang="ru-RU" sz="2400" dirty="0" smtClean="0"/>
              <a:t>• минимизировать количество строк в алгоритме.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3349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026" y="770801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 A = {0, 1}. Машина </a:t>
            </a:r>
            <a:r>
              <a:rPr lang="ru-RU" sz="2000" dirty="0" err="1" smtClean="0"/>
              <a:t>двухленточная</a:t>
            </a:r>
            <a:r>
              <a:rPr lang="ru-RU" sz="2000" dirty="0" smtClean="0"/>
              <a:t>. Дано слово, оно записано  на первой ленте. Скопировать это слово на вторую ленту в обратном порядке. 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56207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Пример 1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502917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 smtClean="0"/>
              <a:t>Решение</a:t>
            </a:r>
            <a:r>
              <a:rPr lang="ru-RU" sz="2000" dirty="0" smtClean="0"/>
              <a:t>. Предлагается следующий алгоритм: находим конец слова и копируем, посимвольно продвигаясь по первой ленте влево и по второй вправо. </a:t>
            </a:r>
            <a:endParaRPr lang="ru-RU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56505"/>
              </p:ext>
            </p:extLst>
          </p:nvPr>
        </p:nvGraphicFramePr>
        <p:xfrm>
          <a:off x="1259632" y="2348883"/>
          <a:ext cx="7200800" cy="4320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24"/>
                <a:gridCol w="3600776"/>
              </a:tblGrid>
              <a:tr h="240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Команда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Комментарий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 indent="342900" algn="just"/>
                      <a:r>
                        <a:rPr lang="ru-RU" sz="1400">
                          <a:effectLst/>
                        </a:rPr>
                        <a:t>S0 {σ, σ} → {σ, σ} {R, R} S0 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сдвигаемся вправо без изменения состояния;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 indent="342900" algn="just"/>
                      <a:r>
                        <a:rPr lang="ru-RU" sz="1400" dirty="0">
                          <a:effectLst/>
                        </a:rPr>
                        <a:t>S0 {λ, λ} → {λ, λ} {H, H} Ω1 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900" algn="just"/>
                      <a:r>
                        <a:rPr lang="ru-RU" sz="1400">
                          <a:effectLst/>
                        </a:rPr>
                        <a:t>// обе ленты пустые, остановка,  вывод сообщения об ошибке; 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001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S0 {0, λ} → {0, λ} {R, H} S1;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S0 {1, λ} → {1, λ} {R, H} S1;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S1 {0, λ} → {0, λ} {R, H} S1;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S1 {1, λ} → {1, λ} {R, H} S1;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900" algn="just"/>
                      <a:r>
                        <a:rPr lang="ru-RU" sz="1400">
                          <a:effectLst/>
                        </a:rPr>
                        <a:t>// сдвигаемся до конца слова по первой ленте; 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S1 {λ, λ} → {λ, λ} {L, H} S2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дошли до конца слова,  начинаем копирование;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S2 {0, λ} → {0, 0} {L, R} S2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копируем слово в обратном порядке, по первой ленте;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 indent="342900" algn="just"/>
                      <a:r>
                        <a:rPr lang="ru-RU" sz="1400">
                          <a:effectLst/>
                        </a:rPr>
                        <a:t>S2 {1, λ} → {1, 1} {L, R} S2 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сдвигаемся влево по первой ленте, по второй – вправо;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S0 { σ, λ} → { σ, λ} {H, H} Ω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42900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// слово скопировано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5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/>
              <a:t>Пример 2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764704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 A = {0, 1}. Машина </a:t>
            </a:r>
            <a:r>
              <a:rPr lang="ru-RU" sz="2400" dirty="0" err="1" smtClean="0"/>
              <a:t>трехленточная</a:t>
            </a:r>
            <a:r>
              <a:rPr lang="ru-RU" sz="2400" dirty="0" smtClean="0"/>
              <a:t>. Даны два числа в двоичном коде, они записаны  на первой и второй ленте соответственно. Считается, что слова записаны нормально: т.е. оба слово всегда есть и начинаются они с единицы (исключение только для числа ноль). Определить, чему равна сумма этих двух чисел, и результат записать на третью ленту.  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i="1" dirty="0" smtClean="0"/>
              <a:t>Решение</a:t>
            </a:r>
            <a:r>
              <a:rPr lang="ru-RU" sz="2400" dirty="0" smtClean="0"/>
              <a:t>. Предлагается следующий алгоритм: суммирование будем проводить поразрядно, начиная с последнего разряда. Если в ходе суммирования разрядов не хватит, то результат будем сдвигать на одну ячейку вправо.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1881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79827"/>
              </p:ext>
            </p:extLst>
          </p:nvPr>
        </p:nvGraphicFramePr>
        <p:xfrm>
          <a:off x="323528" y="188640"/>
          <a:ext cx="8208911" cy="6237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4027"/>
                <a:gridCol w="4104884"/>
              </a:tblGrid>
              <a:tr h="297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Команда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Комментарий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94030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S0 {σ, σ, σ} → {σ, σ, σ} {R, R, R} S0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сдвигаемся вправо без изменения состояния;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94030">
                <a:tc>
                  <a:txBody>
                    <a:bodyPr/>
                    <a:lstStyle/>
                    <a:p>
                      <a:pPr algn="just"/>
                      <a:r>
                        <a:rPr lang="ru-RU" sz="1400">
                          <a:effectLst/>
                        </a:rPr>
                        <a:t>S0 {λ, λ, λ} → {λ, λ, λ} {H, H, H} Ω1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225" algn="just"/>
                      <a:r>
                        <a:rPr lang="ru-RU" sz="1400">
                          <a:effectLst/>
                        </a:rPr>
                        <a:t>// обе ленты пустые, остановка, сообщение об ошибке;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9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S0 {λ, 0, λ} → {λ, 0, λ} {H, H, H} Ω1;</a:t>
                      </a:r>
                      <a:endParaRPr lang="ru-RU" sz="1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S0 {λ, 1, λ} → {λ, 1, λ} {H, H, H} Ω1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первая лента пустая, остановка, сообщение об ошибке;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9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S0 {0, λ, λ} → {0, λ, λ} {H, H, H} Ω1;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S0 {1, λ, λ} → {1, λ, λ} {H, H, H} Ω1;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вторая лента пустая, остановка, сообщение об ошибке;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376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S0 {0, 0, λ} → {0, 0, λ} {R, R, R} S1;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S0 {0, 1, λ} → {0, 1, λ} {R, R, R} S1;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S0 {1, 0, λ} → {1, 0, λ} {R, R, R} S1;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S0 {1, 1, λ} → {1, 1, λ} {R, R, R} S1;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S1 {0, 0, λ} → {0, 0, λ} {R, R, R} S1;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S1 {0, 1, λ} → {0, 1, λ} {R, R, R} S1;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S1 {1, 0, λ} → {1, 0, λ} {R, R, R} S1;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S1 {1, 1, λ} → {1, 1, λ} {R, R, R} S1;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22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сдвигаемся вправо по всем лентам;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9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S1 {λ, 0, λ} → {λ, 0, λ} {H, R, R} S1;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S1 {λ, 1, λ} → {λ, 1, λ} {H, R, R} S1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сдвигаемся вправо по 2 и 3 лентам;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940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S1 {0, λ, λ} → {0, λ, λ} {R, H, R} S1;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S1 {1, λ, λ} → {1, λ, λ} {R, H, R} S1;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// сдвигаемся вправо по 1 и 3 лентам;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76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15585"/>
              </p:ext>
            </p:extLst>
          </p:nvPr>
        </p:nvGraphicFramePr>
        <p:xfrm>
          <a:off x="323528" y="260647"/>
          <a:ext cx="8640959" cy="6336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028"/>
                <a:gridCol w="4320931"/>
              </a:tblGrid>
              <a:tr h="305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Команда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Комментарий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215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S2 {0, 0, λ} → {0, 0, 0} {L, L, L} S2;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S2 {0, 1, </a:t>
                      </a:r>
                      <a:r>
                        <a:rPr lang="ru-RU" sz="1400">
                          <a:effectLst/>
                        </a:rPr>
                        <a:t>λ</a:t>
                      </a:r>
                      <a:r>
                        <a:rPr lang="en-US" sz="1400">
                          <a:effectLst/>
                        </a:rPr>
                        <a:t>} → {0, 1, 1} {L, L, L} S2; S2 {1, 0, </a:t>
                      </a:r>
                      <a:r>
                        <a:rPr lang="ru-RU" sz="1400">
                          <a:effectLst/>
                        </a:rPr>
                        <a:t>λ</a:t>
                      </a:r>
                      <a:r>
                        <a:rPr lang="en-US" sz="1400">
                          <a:effectLst/>
                        </a:rPr>
                        <a:t>} → {1, 0, 1} {L, L, L} S2;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S2 {1, 1, </a:t>
                      </a:r>
                      <a:r>
                        <a:rPr lang="ru-RU" sz="1400">
                          <a:effectLst/>
                        </a:rPr>
                        <a:t>λ</a:t>
                      </a:r>
                      <a:r>
                        <a:rPr lang="en-US" sz="1400">
                          <a:effectLst/>
                        </a:rPr>
                        <a:t>} → {1, 1, 0} {L, L, L} S3;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225" algn="just"/>
                      <a:r>
                        <a:rPr lang="ru-RU" sz="1400">
                          <a:effectLst/>
                        </a:rPr>
                        <a:t>// сдвигаемся влево по всем лентам; 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053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S1 {λ, λ, λ} → { λ, λ, λ} {L, L, L} S2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//переходим к суммированию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0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S2 {σ, 0, λ} → {σ, 0, 0} {H, L, L} S2;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S2 {σ, 1, λ} → {σ, 1, 1} {H, L, L} S2;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сдвигаемся влево по 2 и 3 лентам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0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S2 {0, σ, λ} → {0, σ, 0} {L, H, L} S2;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S2 {1, σ, λ} → {1, σ, 1} {L, H, L} S2;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сдвигаемся влево по 1 и 3 лентам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0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S2 {σ, σ, σ} → { σ, σ, σ} {H, H, H} Ω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операция суммирования выполнена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215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S3 {0, 0, </a:t>
                      </a:r>
                      <a:r>
                        <a:rPr lang="ru-RU" sz="1400">
                          <a:effectLst/>
                        </a:rPr>
                        <a:t>λ</a:t>
                      </a:r>
                      <a:r>
                        <a:rPr lang="en-US" sz="1400">
                          <a:effectLst/>
                        </a:rPr>
                        <a:t>} → {0, 0, 1} {L, L, L} S2;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S3 {0, 1, </a:t>
                      </a:r>
                      <a:r>
                        <a:rPr lang="ru-RU" sz="1400">
                          <a:effectLst/>
                        </a:rPr>
                        <a:t>λ</a:t>
                      </a:r>
                      <a:r>
                        <a:rPr lang="en-US" sz="1400">
                          <a:effectLst/>
                        </a:rPr>
                        <a:t>} → {0, 1, 0} {L, L, L} S3;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S3 {1, 0, </a:t>
                      </a:r>
                      <a:r>
                        <a:rPr lang="ru-RU" sz="1400">
                          <a:effectLst/>
                        </a:rPr>
                        <a:t>λ</a:t>
                      </a:r>
                      <a:r>
                        <a:rPr lang="en-US" sz="1400">
                          <a:effectLst/>
                        </a:rPr>
                        <a:t>} → {1, 0, 0} {L, L, L} S3;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S3 {1, 1, </a:t>
                      </a:r>
                      <a:r>
                        <a:rPr lang="ru-RU" sz="1400">
                          <a:effectLst/>
                        </a:rPr>
                        <a:t>λ</a:t>
                      </a:r>
                      <a:r>
                        <a:rPr lang="en-US" sz="1400">
                          <a:effectLst/>
                        </a:rPr>
                        <a:t>} → {1, 1, 1} {L, L, L} S3;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сдвигаемся влево по всем лентам;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07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ru-RU" sz="1400">
                          <a:effectLst/>
                        </a:rPr>
                        <a:t>3 {σ, 0, λ} → {σ, 0, 1} {</a:t>
                      </a:r>
                      <a:r>
                        <a:rPr lang="en-US" sz="1400">
                          <a:effectLst/>
                        </a:rPr>
                        <a:t>H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L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L</a:t>
                      </a:r>
                      <a:r>
                        <a:rPr lang="ru-RU" sz="1400">
                          <a:effectLst/>
                        </a:rPr>
                        <a:t>} </a:t>
                      </a: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ru-RU" sz="1400">
                          <a:effectLst/>
                        </a:rPr>
                        <a:t>2;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ru-RU" sz="1400">
                          <a:effectLst/>
                        </a:rPr>
                        <a:t>3 {σ, 1, λ} → {σ, 1, 0} {</a:t>
                      </a:r>
                      <a:r>
                        <a:rPr lang="en-US" sz="1400">
                          <a:effectLst/>
                        </a:rPr>
                        <a:t>H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L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L</a:t>
                      </a:r>
                      <a:r>
                        <a:rPr lang="ru-RU" sz="1400">
                          <a:effectLst/>
                        </a:rPr>
                        <a:t>} </a:t>
                      </a: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ru-RU" sz="1400">
                          <a:effectLst/>
                        </a:rPr>
                        <a:t>3;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сдвигаемся влево по 2 и 3 лентам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98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ru-RU" sz="1400">
                          <a:effectLst/>
                        </a:rPr>
                        <a:t>3 {0, σ, λ} → {0, σ, 1} {</a:t>
                      </a:r>
                      <a:r>
                        <a:rPr lang="en-US" sz="1400">
                          <a:effectLst/>
                        </a:rPr>
                        <a:t>L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H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L</a:t>
                      </a:r>
                      <a:r>
                        <a:rPr lang="ru-RU" sz="1400">
                          <a:effectLst/>
                        </a:rPr>
                        <a:t>} </a:t>
                      </a:r>
                      <a:r>
                        <a:rPr lang="en-US" sz="1400">
                          <a:effectLst/>
                        </a:rPr>
                        <a:t>S</a:t>
                      </a: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2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S3 {1, σ, λ} → {1, σ, 0} {L, H, L} S3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// сдвигаемся влево по 1 и 3 лентам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84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57800"/>
              </p:ext>
            </p:extLst>
          </p:nvPr>
        </p:nvGraphicFramePr>
        <p:xfrm>
          <a:off x="611560" y="980730"/>
          <a:ext cx="8208911" cy="4680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04026"/>
                <a:gridCol w="4104885"/>
              </a:tblGrid>
              <a:tr h="425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Команда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Комментарий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51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S3 {σ, σ, σ} → { σ, σ, σ} {H, H, R} A1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//если в ходе сложения разрядов не хватило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5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A1 {σ, σ, 0} → { σ, σ, 1} {H, H, R} A0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записали 1, сдвигаем 0;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5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A1 {σ, σ, 1} → { σ, σ, 1} {H, H, R} A1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записали 1, сдвигаем 1;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5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A0 {σ, σ, 0} → { σ, σ, 0} {H, H, R} A0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записали 0, сдвигаем 0;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2550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A0 {σ, σ, 1} → { σ, σ, 0} {H, H, R} A1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записали 0, сдвигаем 1;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51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A1 {σ, σ, λ} → { σ, σ, 1} {H, H, H} Ω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// записали 1, операция суммирования выполнена;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51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A0 {σ, σ, λ} → { σ, σ, 0} {H, H, H} Ω</a:t>
                      </a:r>
                      <a:endParaRPr lang="ru-RU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// записали 0, операция суммирования выполнена.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6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260648"/>
            <a:ext cx="87129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Для некоторых задач составление алгоритмов работы для </a:t>
            </a:r>
            <a:r>
              <a:rPr lang="ru-RU" sz="2400" dirty="0" err="1"/>
              <a:t>одноленточной</a:t>
            </a:r>
            <a:r>
              <a:rPr lang="ru-RU" sz="2400" dirty="0"/>
              <a:t> машины Тьюринга представляет значительные трудности, связанные с необходимостью где-то хранить результаты промежуточных вычислений или производить посимвольное сравнение нескольких групп элементов. </a:t>
            </a:r>
            <a:endParaRPr lang="ru-RU" sz="2400" dirty="0" smtClean="0"/>
          </a:p>
          <a:p>
            <a:endParaRPr lang="ru-RU" sz="2400" dirty="0"/>
          </a:p>
          <a:p>
            <a:pPr algn="just"/>
            <a:r>
              <a:rPr lang="ru-RU" sz="2400" dirty="0" smtClean="0"/>
              <a:t>В </a:t>
            </a:r>
            <a:r>
              <a:rPr lang="ru-RU" sz="2400" dirty="0"/>
              <a:t>некоторых случаях наличие дополнительной (рабочей) ленты или размещение входных слов на нескольких лентах одновременно позволяет получить более лаконичное решение.</a:t>
            </a:r>
          </a:p>
          <a:p>
            <a:endParaRPr lang="ru-RU" sz="2400" dirty="0" smtClean="0"/>
          </a:p>
          <a:p>
            <a:pPr algn="just"/>
            <a:r>
              <a:rPr lang="ru-RU" sz="2400" dirty="0" smtClean="0"/>
              <a:t>Однако</a:t>
            </a:r>
            <a:r>
              <a:rPr lang="ru-RU" sz="2400" dirty="0"/>
              <a:t>, как это ни покажется парадоксальным, вычислительная способность таких машин совершенно не превосходит их </a:t>
            </a:r>
            <a:r>
              <a:rPr lang="ru-RU" sz="2400" dirty="0" err="1"/>
              <a:t>одноленточных</a:t>
            </a:r>
            <a:r>
              <a:rPr lang="ru-RU" sz="2400" dirty="0"/>
              <a:t> аналогов. Иными словами, задачи, которые можно решить на многоленточной машине с произвольным количеством лент, всегда решаются и при помощи </a:t>
            </a:r>
            <a:r>
              <a:rPr lang="ru-RU" sz="2400" dirty="0" err="1"/>
              <a:t>одноленточной</a:t>
            </a:r>
            <a:r>
              <a:rPr lang="ru-RU" sz="2400" dirty="0"/>
              <a:t> машины.</a:t>
            </a:r>
          </a:p>
        </p:txBody>
      </p:sp>
    </p:spTree>
    <p:extLst>
      <p:ext uri="{BB962C8B-B14F-4D97-AF65-F5344CB8AC3E}">
        <p14:creationId xmlns:p14="http://schemas.microsoft.com/office/powerpoint/2010/main" val="7369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562074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Пример 3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6369" y="836712"/>
            <a:ext cx="8666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 A = {1}. Машина </a:t>
            </a:r>
            <a:r>
              <a:rPr lang="ru-RU" sz="2400" dirty="0" err="1" smtClean="0"/>
              <a:t>трехленточная</a:t>
            </a:r>
            <a:r>
              <a:rPr lang="ru-RU" sz="2400" dirty="0" smtClean="0"/>
              <a:t>.  Даны два числа в унарном коде, они записаны  на первой и второй ленте соответственно. Определить, чему равно произведение этих двух чисел и результат записать на третью ленту.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6369" y="2564904"/>
            <a:ext cx="8666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Решение. Предлагается следующий алгоритм: умножение будем проводить с учётом того, что число n кодируется n + 1 единицей.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4584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5247"/>
              </p:ext>
            </p:extLst>
          </p:nvPr>
        </p:nvGraphicFramePr>
        <p:xfrm>
          <a:off x="323528" y="188642"/>
          <a:ext cx="8640959" cy="648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0027"/>
                <a:gridCol w="4320932"/>
              </a:tblGrid>
              <a:tr h="283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Команда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Комментарий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56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S0 {σ, σ, σ} → {σ, σ, σ} {R, R, R} S0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// сдвигаемся вправо без изменения состояния;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56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S0 {λ, λ, λ} → {λ, λ, λ} {H, H, H} Ω1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// обе ленты пустые, остановка, вывод сообщения об ошибке;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56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S0 {λ, 1, λ} → {λ, 1, λ} {H, H, H} Ω1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// вторая лента пустая, остановка, вывод сообщения об ошибке;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56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S0 {1, λ, λ} → {1, λ, λ} {H, H, H} Ω1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300">
                          <a:effectLst/>
                        </a:rPr>
                        <a:t>// первая лента пустая, остановка, вывод сообщения об ошибке;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8491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S0 {1, 1, λ} → {1, 1, 1} {R, R, H} S1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// сдвигаемся вправо по первой и второй лентам, так как число n представлено n+1 единицей;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8491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S1 {1, 1, λ} → {1, 1</a:t>
                      </a:r>
                      <a:r>
                        <a:rPr lang="en-US" sz="1300">
                          <a:effectLst/>
                        </a:rPr>
                        <a:t>’</a:t>
                      </a:r>
                      <a:r>
                        <a:rPr lang="ru-RU" sz="1300">
                          <a:effectLst/>
                        </a:rPr>
                        <a:t>, 1} {H, R, R} S1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// сдвигаемся вправо по второй и третьей лентам, копируя  единицы со второй ленты на третью;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819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S1 {λ, λ, λ} → {λ, λ, λ} {H, L, H} S3</a:t>
                      </a:r>
                      <a:endParaRPr lang="ru-RU" sz="1100">
                        <a:effectLst/>
                      </a:endParaRPr>
                    </a:p>
                    <a:p>
                      <a:pPr algn="just"/>
                      <a:r>
                        <a:rPr lang="ru-RU" sz="1300">
                          <a:effectLst/>
                        </a:rPr>
                        <a:t>S1 {1, λ, λ} → {1, λ, λ} {H, L, H} S2;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// возвращаемся влево по второй ленте;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283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  S2 {1, 1</a:t>
                      </a:r>
                      <a:r>
                        <a:rPr lang="en-US" sz="1300">
                          <a:effectLst/>
                        </a:rPr>
                        <a:t>’</a:t>
                      </a:r>
                      <a:r>
                        <a:rPr lang="ru-RU" sz="1300">
                          <a:effectLst/>
                        </a:rPr>
                        <a:t>, λ} → {1, 1, λ} {H, L, H} S2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// снимаем пометки с единиц;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5660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S2 {1, 1, λ} → {1, 1, λ} {R, R, H} S1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// вернулись в начало,  сдвигаемся на одну ячейку по первой ленте;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283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S3 {1, 1</a:t>
                      </a:r>
                      <a:r>
                        <a:rPr lang="en-US" sz="1300">
                          <a:effectLst/>
                        </a:rPr>
                        <a:t>’</a:t>
                      </a:r>
                      <a:r>
                        <a:rPr lang="ru-RU" sz="1300">
                          <a:effectLst/>
                        </a:rPr>
                        <a:t>, λ} → {1, 1, λ} {H, L, H} S3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// снимаем пометки с единиц;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  <a:tr h="283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S3 {1, 1, λ} → {1, 1, λ} {H, H, H} Ω</a:t>
                      </a:r>
                      <a:endParaRPr lang="ru-RU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// операция умножения выполнена</a:t>
                      </a:r>
                      <a:endParaRPr lang="ru-RU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3514" marR="6351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26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85698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Многоленточная машина </a:t>
            </a:r>
            <a:r>
              <a:rPr lang="ru-RU" sz="2400" i="1" dirty="0"/>
              <a:t>для каждой ленты </a:t>
            </a:r>
            <a:r>
              <a:rPr lang="ru-RU" sz="2400" dirty="0"/>
              <a:t>в общем случае может иметь </a:t>
            </a:r>
            <a:r>
              <a:rPr lang="ru-RU" sz="2400" i="1" dirty="0"/>
              <a:t>свой внешний алфавит</a:t>
            </a:r>
            <a:r>
              <a:rPr lang="ru-RU" sz="2400" dirty="0"/>
              <a:t>. </a:t>
            </a:r>
            <a:endParaRPr lang="ru-RU" sz="2400" dirty="0" smtClean="0"/>
          </a:p>
          <a:p>
            <a:pPr algn="just"/>
            <a:r>
              <a:rPr lang="ru-RU" sz="2400" i="1" dirty="0" smtClean="0"/>
              <a:t>Ленты</a:t>
            </a:r>
            <a:r>
              <a:rPr lang="ru-RU" sz="2400" dirty="0" smtClean="0"/>
              <a:t> </a:t>
            </a:r>
            <a:r>
              <a:rPr lang="ru-RU" sz="2400" dirty="0"/>
              <a:t>в машине </a:t>
            </a:r>
            <a:r>
              <a:rPr lang="ru-RU" sz="2400" i="1" dirty="0"/>
              <a:t>движутся независимо друг от друга</a:t>
            </a:r>
            <a:r>
              <a:rPr lang="ru-RU" sz="2400" dirty="0"/>
              <a:t>. Однако состояние для всех лент машины единое, по сути, это состояние управляющего механизма. </a:t>
            </a:r>
          </a:p>
          <a:p>
            <a:pPr algn="just"/>
            <a:r>
              <a:rPr lang="ru-RU" sz="2400" dirty="0" smtClean="0"/>
              <a:t>Для </a:t>
            </a:r>
            <a:r>
              <a:rPr lang="ru-RU" sz="2400" dirty="0" err="1" smtClean="0"/>
              <a:t>одноленточных</a:t>
            </a:r>
            <a:r>
              <a:rPr lang="ru-RU" sz="2400" dirty="0" smtClean="0"/>
              <a:t> машин </a:t>
            </a:r>
            <a:r>
              <a:rPr lang="ru-RU" sz="2400" dirty="0"/>
              <a:t>было </a:t>
            </a:r>
            <a:r>
              <a:rPr lang="ru-RU" sz="2400" dirty="0" smtClean="0"/>
              <a:t>принято, </a:t>
            </a:r>
            <a:r>
              <a:rPr lang="ru-RU" sz="2400" dirty="0"/>
              <a:t>что лента неподвижна, а управляющая головка перемещается в заданном направлении. </a:t>
            </a:r>
          </a:p>
          <a:p>
            <a:pPr algn="just"/>
            <a:r>
              <a:rPr lang="ru-RU" sz="2400" dirty="0" smtClean="0"/>
              <a:t>Но </a:t>
            </a:r>
            <a:r>
              <a:rPr lang="ru-RU" sz="2400" dirty="0"/>
              <a:t>для </a:t>
            </a:r>
            <a:r>
              <a:rPr lang="ru-RU" sz="2400" dirty="0" smtClean="0"/>
              <a:t>многоленточных </a:t>
            </a:r>
            <a:r>
              <a:rPr lang="ru-RU" sz="2400" dirty="0"/>
              <a:t>машин это может оказаться не вполне удобно, потому что ленты являются независимыми, а наглядно представить перемещение единого управляющего механизма по разным направлениям </a:t>
            </a:r>
            <a:r>
              <a:rPr lang="ru-RU" sz="2400" dirty="0" smtClean="0"/>
              <a:t>проблематично</a:t>
            </a:r>
            <a:r>
              <a:rPr lang="ru-RU" sz="2400" dirty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71616"/>
            <a:ext cx="4536504" cy="2202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44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0954" y="188640"/>
            <a:ext cx="878497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u="sng" dirty="0"/>
              <a:t>Первое </a:t>
            </a:r>
            <a:r>
              <a:rPr lang="ru-RU" sz="2000" u="sng" dirty="0" smtClean="0"/>
              <a:t>решение</a:t>
            </a:r>
            <a:r>
              <a:rPr lang="ru-RU" sz="2000" dirty="0" smtClean="0"/>
              <a:t>: </a:t>
            </a:r>
            <a:r>
              <a:rPr lang="ru-RU" sz="2000" dirty="0"/>
              <a:t>считаем, что управляющий механизм неподвижен, а ленты могут свободно перемещаться вправо, влево или оставаться на месте независимо друг от друга. Тогда при составлении программы машины Тьюринга при указании направления движения следует придерживаться обратной записи: если обычно управляющий механизм на первом шаге двигался вправо, то теперь ленты машины начинают движение влево относительно неподвижного механизма.</a:t>
            </a:r>
          </a:p>
          <a:p>
            <a:pPr algn="just"/>
            <a:r>
              <a:rPr lang="ru-RU" sz="2000" u="sng" dirty="0"/>
              <a:t>Второе </a:t>
            </a:r>
            <a:r>
              <a:rPr lang="ru-RU" sz="2000" u="sng" dirty="0" smtClean="0"/>
              <a:t>решение</a:t>
            </a:r>
            <a:r>
              <a:rPr lang="ru-RU" sz="2000" dirty="0" smtClean="0"/>
              <a:t>: </a:t>
            </a:r>
            <a:r>
              <a:rPr lang="ru-RU" sz="2000" dirty="0"/>
              <a:t>если подобное «зеркальное» представление не кажется удобным, можно пойти по классическому пути. Допустим, что управляющий механизм подсоединен к набору окошек, в которые обозреваются непосредственно символы на лентах. Тогда считаем, что эти окошки на каждой из лент движутся независимо друг от друга. Виртуально этот процесс становится хоть как-то представимым, если вообразить наличие неких пружинок, которые соединяют между собой окошки и привязывают их к единому управляющему механизму. В этом случае нотация для записи команд в программе машины Тьюринга остается неизменной.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7522" y="5175314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Будет использоваться </a:t>
            </a:r>
            <a:r>
              <a:rPr lang="ru-RU" sz="2000" dirty="0"/>
              <a:t>классический способ (двигается управляющий механизм, ленты неподвижны) и принят следующий формат записи: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931690"/>
            <a:ext cx="4173160" cy="52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26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9198" y="482324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/>
              <a:t>Машина </a:t>
            </a:r>
            <a:r>
              <a:rPr lang="ru-RU" sz="2400" b="1" i="1" dirty="0"/>
              <a:t>В эквивалентна </a:t>
            </a:r>
            <a:r>
              <a:rPr lang="ru-RU" sz="2400" i="1" dirty="0"/>
              <a:t>машине </a:t>
            </a:r>
            <a:r>
              <a:rPr lang="ru-RU" sz="2400" b="1" i="1" dirty="0"/>
              <a:t>А</a:t>
            </a:r>
            <a:r>
              <a:rPr lang="ru-RU" sz="2400" i="1" dirty="0"/>
              <a:t>, если в соответствующие такты их работы лента машины </a:t>
            </a:r>
            <a:r>
              <a:rPr lang="ru-RU" sz="2400" b="1" i="1" dirty="0"/>
              <a:t>В </a:t>
            </a:r>
            <a:r>
              <a:rPr lang="ru-RU" sz="2400" i="1" dirty="0"/>
              <a:t>содержит всю информацию о ленте машины </a:t>
            </a:r>
            <a:r>
              <a:rPr lang="ru-RU" sz="2400" b="1" i="1" dirty="0"/>
              <a:t>А</a:t>
            </a:r>
            <a:r>
              <a:rPr lang="ru-RU" sz="2400" i="1" dirty="0"/>
              <a:t>.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830" y="1988840"/>
            <a:ext cx="86056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Одна из машин может работать гораздо медленнее другой, т.к. каждый такт она моделирует несколькими тактами, поэтому мы говорим о соответствующих тактах. Если в конце концов </a:t>
            </a:r>
            <a:r>
              <a:rPr lang="ru-RU" sz="2400" b="1" i="1" dirty="0"/>
              <a:t>А </a:t>
            </a:r>
            <a:r>
              <a:rPr lang="ru-RU" sz="2400" dirty="0"/>
              <a:t>остановится, то </a:t>
            </a:r>
            <a:r>
              <a:rPr lang="ru-RU" sz="2400" b="1" i="1" dirty="0"/>
              <a:t>В </a:t>
            </a:r>
            <a:r>
              <a:rPr lang="ru-RU" sz="2400" dirty="0"/>
              <a:t>тоже остановится и к этому моменту будет содержать всю информацию о ленте машины </a:t>
            </a:r>
            <a:r>
              <a:rPr lang="ru-RU" sz="2400" b="1" i="1" dirty="0"/>
              <a:t>А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04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u="sng" dirty="0" smtClean="0"/>
              <a:t>Теорема 1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124744"/>
            <a:ext cx="89289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Всякая k -ленточная машина Тьюринга М </a:t>
            </a:r>
            <a:r>
              <a:rPr lang="ru-RU" sz="2400" b="1" dirty="0" smtClean="0"/>
              <a:t>может быть </a:t>
            </a:r>
            <a:r>
              <a:rPr lang="ru-RU" sz="2400" b="1" dirty="0"/>
              <a:t>преобразована в эквивалентную машину М* с одной лентой.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5788" y="2083290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u="sng" dirty="0"/>
              <a:t>Доказательство</a:t>
            </a:r>
          </a:p>
          <a:p>
            <a:pPr algn="just"/>
            <a:r>
              <a:rPr lang="ru-RU" sz="2400" dirty="0"/>
              <a:t>Пусть есть k-ленточная машина М и </a:t>
            </a:r>
            <a:r>
              <a:rPr lang="ru-RU" sz="2400" dirty="0" err="1"/>
              <a:t>одноленточная</a:t>
            </a:r>
            <a:r>
              <a:rPr lang="ru-RU" sz="2400" dirty="0"/>
              <a:t> машина М*. Запишем содержимое лент машины М в виде матрицы с 2k строками и бесконечным числом столбцов. В матрице нечетные строки (1, 3, 5 и т.д. до 2k-1 -й) занимают непосредственно ленты машины М, а четные (2, 4, 6, …, 2k-я) являются служебными. На каждой из служебных строк записан только один символ «*», и его расположение указывает на положение смотрового окошка управляющего механизма на соответствующей ленте. Например, на 2-ой строке специальный символ * стоит в той клетке, которая находится непосредственно под клеткой, обозреваемой управляющей головкой на первой ленте</a:t>
            </a:r>
          </a:p>
        </p:txBody>
      </p:sp>
    </p:spTree>
    <p:extLst>
      <p:ext uri="{BB962C8B-B14F-4D97-AF65-F5344CB8AC3E}">
        <p14:creationId xmlns:p14="http://schemas.microsoft.com/office/powerpoint/2010/main" val="293877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3553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53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Построим ленту машины М*. Для этого содержимое матрицы перенесем на ленту </a:t>
            </a:r>
            <a:r>
              <a:rPr lang="ru-RU" sz="2400" dirty="0" err="1"/>
              <a:t>одноленточной</a:t>
            </a:r>
            <a:r>
              <a:rPr lang="ru-RU" sz="2400" dirty="0"/>
              <a:t> машины по столбцам: сначала первый столбец, затем второй и т.д. Одна </a:t>
            </a:r>
            <a:r>
              <a:rPr lang="ru-RU" sz="2400" dirty="0" err="1"/>
              <a:t>гиперклетка</a:t>
            </a:r>
            <a:r>
              <a:rPr lang="ru-RU" sz="2400" dirty="0"/>
              <a:t> (набор клеток) машины М* равна целому столбцу в таблице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25" y="1758300"/>
            <a:ext cx="81009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6518" y="2492896"/>
            <a:ext cx="85859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В этом случае работа машины М* будет повторять работу машины М с тем отличием, что для воспроизведения команды машины М потребуется набор передвижений с целью определения истинной конфигурации. Для этого на ленте машины М* поочередно отыскиваются все символы *, и считываются находящиеся слева от них символы внешнего алфавита соответствующих лент. Таким образом определяется текущая конфигурация машины М. Далее по программе машины М определяются необходимые действия, и они моделируются, исходя из формата записи машины М*.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1974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Например, перемещение управляющего механизма вправо на какой-нибудь из лент имитируется переносом соответствующего символа * на 2k клеток вправо. 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488666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В общем случае не вполне очевидно как машина М* будет опознавать, на какой из лент находится символ, расположенный левее очередной обнаруженной *. В случае, если алфавиты на всех k лентах различны, это трудностей не составляет и будет учтено при составлении программы соответствующим подбором возможных конфигураций.</a:t>
            </a:r>
          </a:p>
          <a:p>
            <a:r>
              <a:rPr lang="ru-RU" sz="2400" dirty="0" smtClean="0"/>
              <a:t>В случае если алфавиты на некоторых или всех лентах совпадают</a:t>
            </a:r>
          </a:p>
          <a:p>
            <a:pPr algn="just"/>
            <a:r>
              <a:rPr lang="ru-RU" sz="2400" dirty="0" smtClean="0"/>
              <a:t>или имеют непустое пересечение, возникает потребность в</a:t>
            </a:r>
          </a:p>
          <a:p>
            <a:r>
              <a:rPr lang="ru-RU" sz="2400" dirty="0" smtClean="0"/>
              <a:t>различных символах, например, r1, r2, r3 и т.д. вместо предложенного выше единого символа *.</a:t>
            </a:r>
          </a:p>
          <a:p>
            <a:pPr algn="just"/>
            <a:r>
              <a:rPr lang="ru-RU" sz="2400" dirty="0" smtClean="0"/>
              <a:t>Таким образом, показано, что k-ленточная машина Тьюринга может быть преобразована в эквивалентную ей </a:t>
            </a:r>
            <a:r>
              <a:rPr lang="ru-RU" sz="2400" dirty="0" err="1" smtClean="0"/>
              <a:t>одноленточную</a:t>
            </a:r>
            <a:endParaRPr lang="ru-RU" sz="2400" dirty="0" smtClean="0"/>
          </a:p>
          <a:p>
            <a:r>
              <a:rPr lang="ru-RU" sz="2400" dirty="0" smtClean="0"/>
              <a:t>машину Тьюринга.</a:t>
            </a:r>
          </a:p>
          <a:p>
            <a:pPr algn="r"/>
            <a:r>
              <a:rPr lang="ru-RU" sz="2400" dirty="0" err="1" smtClean="0"/>
              <a:t>чтд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9049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3472</Words>
  <Application>Microsoft Office PowerPoint</Application>
  <PresentationFormat>Экран (4:3)</PresentationFormat>
  <Paragraphs>195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Многоленточная машина Тьюринга</vt:lpstr>
      <vt:lpstr>Презентация PowerPoint</vt:lpstr>
      <vt:lpstr>Презентация PowerPoint</vt:lpstr>
      <vt:lpstr>Презентация PowerPoint</vt:lpstr>
      <vt:lpstr>Презентация PowerPoint</vt:lpstr>
      <vt:lpstr>Теорема 1</vt:lpstr>
      <vt:lpstr>Презентация PowerPoint</vt:lpstr>
      <vt:lpstr>Презентация PowerPoint</vt:lpstr>
      <vt:lpstr>Презентация PowerPoint</vt:lpstr>
      <vt:lpstr>Теоремы Шеннона</vt:lpstr>
      <vt:lpstr>Задачи</vt:lpstr>
      <vt:lpstr>Алгоритмически неразрешимые задачи</vt:lpstr>
      <vt:lpstr> Программы для многоленточных машин Тьюринга</vt:lpstr>
      <vt:lpstr>Презентация PowerPoint</vt:lpstr>
      <vt:lpstr>Пример 1</vt:lpstr>
      <vt:lpstr>Пример 2</vt:lpstr>
      <vt:lpstr>Презентация PowerPoint</vt:lpstr>
      <vt:lpstr>Презентация PowerPoint</vt:lpstr>
      <vt:lpstr>Презентация PowerPoint</vt:lpstr>
      <vt:lpstr>Пример 3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Многоленточная машина Тьюринга</dc:title>
  <dc:creator>Irina Selivanova</dc:creator>
  <cp:lastModifiedBy>Irina Selivanova</cp:lastModifiedBy>
  <cp:revision>14</cp:revision>
  <dcterms:created xsi:type="dcterms:W3CDTF">2024-02-28T17:40:56Z</dcterms:created>
  <dcterms:modified xsi:type="dcterms:W3CDTF">2024-02-28T21:08:33Z</dcterms:modified>
</cp:coreProperties>
</file>