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6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4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3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9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26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0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61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2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3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50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1238-5628-43CE-AA8F-E29D64E28227}" type="datetimeFigureOut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3B91B-F7CF-4BDA-8602-4056AF9E9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9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Машина Поста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97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Прибавление к произвольному числу единицы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Предположим, что на ленте записано только одно число и головка находится над одной из ячеек, в которой находится метка, принадлежащая этому числу: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605521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1560" y="3068960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Для решения задачи можно переместить головку влево (или вправо) до первой пустой клетки, а затем </a:t>
            </a:r>
            <a:r>
              <a:rPr lang="ru-RU" sz="2400" dirty="0"/>
              <a:t>нанести</a:t>
            </a:r>
            <a:r>
              <a:rPr lang="ru-RU" sz="2400" dirty="0" smtClean="0"/>
              <a:t> метку. </a:t>
            </a:r>
            <a:endParaRPr lang="ru-RU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80"/>
            <a:ext cx="4968552" cy="249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87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640960" cy="6009531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Если головка расположена на расстоянии нескольких ячеек слева от числа, к которому нужно прибавить единицу, то появится «блок поиска числа». 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4538900" cy="29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4581129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первом случае не нужно перемещать головку к крайней левой метке числа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4690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Сложения целых неотрицательных чисел на машине Поста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/>
              <a:t>Головка находится над числом а, а число b находится правее числа а на некоторое число ячеек. </a:t>
            </a:r>
          </a:p>
          <a:p>
            <a:pPr algn="just"/>
            <a:r>
              <a:rPr lang="ru-RU" sz="2400" dirty="0" smtClean="0"/>
              <a:t>Алгоритм: первое число постепенно придвигается ко второму до их слияния, а потом стирается одна метка (иначе результат оказался бы на единицу больше правильного).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242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6" y="836711"/>
            <a:ext cx="7402984" cy="451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46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Задачи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ru-RU" sz="2400" dirty="0" smtClean="0"/>
              <a:t>Даны два массива меток, которые находятся на некотором расстоянии друг от друга. Требуется соединить их в один массив. Каретка находится над крайней левой меткой первого массива.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Нахождение </a:t>
            </a:r>
            <a:r>
              <a:rPr lang="ru-RU" sz="2400" dirty="0"/>
              <a:t>суммы любого количества массивов, которые отделены друг от друга одной </a:t>
            </a:r>
            <a:r>
              <a:rPr lang="ru-RU" sz="2400" dirty="0" smtClean="0"/>
              <a:t>ячейкой</a:t>
            </a:r>
            <a:r>
              <a:rPr lang="ru-RU" sz="2400" dirty="0"/>
              <a:t>. Каретка находится над крайней левой меткой первого массива</a:t>
            </a:r>
            <a:r>
              <a:rPr lang="ru-RU" sz="2400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Дан массив меток. Проверить, делится ли он нацело на 3. Если да, то слева от него, через одну пустую ячейку поставить метку; если нет, то ничего не делать. Каретка располагается над первой пустой ячейкой, примыкающей к массиву слева.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Дано </a:t>
            </a:r>
            <a:r>
              <a:rPr lang="ru-RU" sz="2400" dirty="0"/>
              <a:t>несколько массивов меток. Удалить четные массивы. Каретка </a:t>
            </a:r>
            <a:r>
              <a:rPr lang="ru-RU" sz="2400" dirty="0" smtClean="0"/>
              <a:t>находится где-то </a:t>
            </a:r>
            <a:r>
              <a:rPr lang="ru-RU" sz="2400" dirty="0"/>
              <a:t>над </a:t>
            </a:r>
            <a:r>
              <a:rPr lang="ru-RU" sz="2400" dirty="0" smtClean="0"/>
              <a:t>первым </a:t>
            </a:r>
            <a:r>
              <a:rPr lang="ru-RU" sz="2400" dirty="0"/>
              <a:t>массивом.</a:t>
            </a:r>
          </a:p>
          <a:p>
            <a:pPr marL="457200" indent="-457200" algn="just">
              <a:buAutoNum type="arabicPeriod"/>
            </a:pPr>
            <a:endParaRPr lang="ru-RU" sz="2400" dirty="0" smtClean="0"/>
          </a:p>
          <a:p>
            <a:pPr marL="457200" indent="-457200" algn="just">
              <a:buAutoNum type="arabicPeriod"/>
            </a:pPr>
            <a:endParaRPr lang="ru-RU" sz="2400" dirty="0" smtClean="0"/>
          </a:p>
          <a:p>
            <a:pPr marL="457200" indent="-457200" algn="just">
              <a:buAutoNum type="arabicPeriod"/>
            </a:pPr>
            <a:endParaRPr lang="ru-RU" sz="2400" dirty="0"/>
          </a:p>
          <a:p>
            <a:pPr marL="457200" indent="-457200" algn="just">
              <a:buAutoNum type="arabicPeriod"/>
            </a:pPr>
            <a:endParaRPr lang="ru-RU" sz="2400" dirty="0" smtClean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814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640871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ru-RU" sz="2400" dirty="0" smtClean="0"/>
              <a:t>Дано некоторое число (в виде меток). Найти остаток от деления его на 3. Каретка располагается над первой пустой ячейкой, примыкающей к массиву меток справа.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2400" dirty="0" smtClean="0"/>
              <a:t>Удвоить </a:t>
            </a:r>
            <a:r>
              <a:rPr lang="ru-RU" sz="2400" dirty="0"/>
              <a:t>данный массив справа от него, через ячейку, и затем стереть исходный. Каретка </a:t>
            </a:r>
            <a:r>
              <a:rPr lang="ru-RU" sz="2400" dirty="0" smtClean="0"/>
              <a:t>находится </a:t>
            </a:r>
            <a:r>
              <a:rPr lang="ru-RU" sz="2400" dirty="0"/>
              <a:t>над крайней левой меткой</a:t>
            </a:r>
            <a:r>
              <a:rPr lang="ru-RU" sz="2400" dirty="0" smtClean="0"/>
              <a:t>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2400" dirty="0"/>
              <a:t>Даны два целых положительных числа. Найти их </a:t>
            </a:r>
            <a:r>
              <a:rPr lang="ru-RU" sz="2400" dirty="0" smtClean="0"/>
              <a:t>модуль разности.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2400" dirty="0" smtClean="0"/>
              <a:t>Дано </a:t>
            </a:r>
            <a:r>
              <a:rPr lang="ru-RU" sz="2400" dirty="0"/>
              <a:t>несколько массивов. Определить их количество. Каретка находится над крайней </a:t>
            </a:r>
            <a:r>
              <a:rPr lang="ru-RU" sz="2400" dirty="0" smtClean="0"/>
              <a:t>левой </a:t>
            </a:r>
            <a:r>
              <a:rPr lang="ru-RU" sz="2400" dirty="0"/>
              <a:t>меткой первого </a:t>
            </a:r>
            <a:r>
              <a:rPr lang="ru-RU" sz="2400" dirty="0" smtClean="0"/>
              <a:t>массива.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2400" dirty="0" smtClean="0"/>
              <a:t>Найти массив </a:t>
            </a:r>
            <a:r>
              <a:rPr lang="ru-RU" sz="2400" dirty="0"/>
              <a:t>и встать на его начало. Каретка </a:t>
            </a:r>
            <a:r>
              <a:rPr lang="ru-RU" sz="2400" dirty="0" smtClean="0"/>
              <a:t>располагается </a:t>
            </a:r>
            <a:r>
              <a:rPr lang="ru-RU" sz="2400" dirty="0"/>
              <a:t>в любом месте, но не над </a:t>
            </a:r>
            <a:r>
              <a:rPr lang="ru-RU" sz="2400" dirty="0" smtClean="0"/>
              <a:t>массивом.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2400" dirty="0" smtClean="0"/>
              <a:t>Дан массив из 2N-1 меток. Найти и удалить среднюю. Каретка над второй меткой, если считать справа.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2400" dirty="0"/>
          </a:p>
          <a:p>
            <a:pPr marL="457200" indent="-457200" algn="just">
              <a:buFont typeface="+mj-lt"/>
              <a:buAutoNum type="arabicPeriod" startAt="5"/>
            </a:pPr>
            <a:endParaRPr lang="ru-RU" sz="2400" dirty="0"/>
          </a:p>
          <a:p>
            <a:pPr marL="457200" indent="-457200" algn="just">
              <a:buFont typeface="+mj-lt"/>
              <a:buAutoNum type="arabicPeriod" startAt="5"/>
            </a:pPr>
            <a:endParaRPr lang="ru-RU" sz="2400" dirty="0"/>
          </a:p>
          <a:p>
            <a:pPr marL="457200" indent="-457200" algn="just">
              <a:buFont typeface="+mj-lt"/>
              <a:buAutoNum type="arabicPeriod" startAt="5"/>
            </a:pPr>
            <a:endParaRPr lang="ru-RU" sz="2400" dirty="0"/>
          </a:p>
          <a:p>
            <a:pPr marL="457200" indent="-457200" algn="just">
              <a:buFont typeface="+mj-lt"/>
              <a:buAutoNum type="arabicPeriod" startAt="5"/>
            </a:pPr>
            <a:endParaRPr lang="ru-RU" sz="2400" dirty="0" smtClean="0"/>
          </a:p>
          <a:p>
            <a:pPr marL="457200" indent="-457200" algn="just">
              <a:buFont typeface="+mj-lt"/>
              <a:buAutoNum type="arabicPeriod" startAt="5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255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5937523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11"/>
            </a:pPr>
            <a:r>
              <a:rPr lang="ru-RU" sz="2400" dirty="0"/>
              <a:t>Дано N </a:t>
            </a:r>
            <a:r>
              <a:rPr lang="ru-RU" sz="2400" dirty="0" smtClean="0"/>
              <a:t>массивов </a:t>
            </a:r>
            <a:r>
              <a:rPr lang="ru-RU" sz="2400" dirty="0"/>
              <a:t>меток. После последнего массива на расстоянии более трёх пустых ячеек </a:t>
            </a:r>
            <a:r>
              <a:rPr lang="ru-RU" sz="2400" dirty="0" smtClean="0"/>
              <a:t>находится </a:t>
            </a:r>
            <a:r>
              <a:rPr lang="ru-RU" sz="2400" dirty="0"/>
              <a:t>одна метка. Массивы разделены тремя пустыми ячейками. Количество меток в </a:t>
            </a:r>
            <a:r>
              <a:rPr lang="ru-RU" sz="2400" dirty="0" smtClean="0"/>
              <a:t>массиве </a:t>
            </a:r>
            <a:r>
              <a:rPr lang="ru-RU" sz="2400" dirty="0"/>
              <a:t>&gt;=2. Если количество меток в массиве кратно трём, то стереть метки в этом </a:t>
            </a:r>
            <a:r>
              <a:rPr lang="ru-RU" sz="2400" dirty="0" smtClean="0"/>
              <a:t>массиве через </a:t>
            </a:r>
            <a:r>
              <a:rPr lang="ru-RU" sz="2400" dirty="0"/>
              <a:t>одну, в противном случае стереть весь массив. Каретка находится над </a:t>
            </a:r>
            <a:r>
              <a:rPr lang="ru-RU" sz="2400" dirty="0" smtClean="0"/>
              <a:t>крайней </a:t>
            </a:r>
            <a:r>
              <a:rPr lang="ru-RU" sz="2400" dirty="0"/>
              <a:t>левой меткой первого </a:t>
            </a:r>
            <a:r>
              <a:rPr lang="ru-RU" sz="2400" dirty="0" smtClean="0"/>
              <a:t>массива.</a:t>
            </a:r>
          </a:p>
          <a:p>
            <a:pPr marL="514350" indent="-514350" algn="just">
              <a:buFont typeface="+mj-lt"/>
              <a:buAutoNum type="arabicPeriod" startAt="11"/>
            </a:pPr>
            <a:r>
              <a:rPr lang="ru-RU" sz="2400" dirty="0" smtClean="0"/>
              <a:t>Дан </a:t>
            </a:r>
            <a:r>
              <a:rPr lang="ru-RU" sz="2400" dirty="0"/>
              <a:t>массив меток. Каретка располагается </a:t>
            </a:r>
            <a:r>
              <a:rPr lang="ru-RU" sz="2400" dirty="0" smtClean="0"/>
              <a:t>где-то </a:t>
            </a:r>
            <a:r>
              <a:rPr lang="ru-RU" sz="2400" dirty="0"/>
              <a:t>над массивом</a:t>
            </a:r>
            <a:r>
              <a:rPr lang="ru-RU" sz="2400" dirty="0" smtClean="0"/>
              <a:t>, но </a:t>
            </a:r>
            <a:r>
              <a:rPr lang="ru-RU" sz="2400" dirty="0"/>
              <a:t>не над крайними </a:t>
            </a:r>
            <a:r>
              <a:rPr lang="ru-RU" sz="2400" dirty="0" smtClean="0"/>
              <a:t>метками</a:t>
            </a:r>
            <a:r>
              <a:rPr lang="ru-RU" sz="2400" dirty="0"/>
              <a:t>. Стереть все метки, кроме крайних, и поставить каретку в исходное положение</a:t>
            </a:r>
            <a:r>
              <a:rPr lang="ru-RU" sz="2400" dirty="0" smtClean="0"/>
              <a:t>.</a:t>
            </a:r>
          </a:p>
          <a:p>
            <a:pPr marL="514350" indent="-514350" algn="just">
              <a:buFont typeface="+mj-lt"/>
              <a:buAutoNum type="arabicPeriod" startAt="11"/>
            </a:pPr>
            <a:r>
              <a:rPr lang="ru-RU" sz="2400" dirty="0" smtClean="0"/>
              <a:t>Составить программу нахождения разности двух целых неотрицательных чисел a и b. Если a меньше b, то перед разностью через одну пустую ячейку поставить метку. Каретка находится над крайней левой меткой левого числа.</a:t>
            </a:r>
          </a:p>
          <a:p>
            <a:pPr marL="514350" indent="-514350" algn="just">
              <a:buFont typeface="+mj-lt"/>
              <a:buAutoNum type="arabicPeriod" startAt="11"/>
            </a:pPr>
            <a:endParaRPr lang="ru-RU" sz="2400" dirty="0"/>
          </a:p>
          <a:p>
            <a:pPr marL="514350" indent="-514350" algn="just">
              <a:buFont typeface="+mj-lt"/>
              <a:buAutoNum type="arabicPeriod" startAt="11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381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4"/>
            </a:pPr>
            <a:r>
              <a:rPr lang="ru-RU" sz="2400" dirty="0" smtClean="0"/>
              <a:t> Произвести умножение двух чисел. Каретка располагается над пустой ячейкой, которая разделяет данные массивы.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ru-RU" sz="2400" dirty="0" smtClean="0"/>
              <a:t>Дан массив из N Меток. Сделать из него массив, в котором будет 2N+1 меток. Если полученный массив делится нацело на 3, то справа от него, через одну пустую ячейку, поставить две метки; если нет - то три метки. Каретка находится над крайней левой меткой.</a:t>
            </a:r>
          </a:p>
          <a:p>
            <a:pPr marL="514350" indent="-514350">
              <a:buFont typeface="+mj-lt"/>
              <a:buAutoNum type="arabicPeriod" startAt="14"/>
            </a:pPr>
            <a:endParaRPr lang="ru-RU" sz="2400" dirty="0" smtClean="0"/>
          </a:p>
          <a:p>
            <a:pPr marL="514350" indent="-514350">
              <a:buFont typeface="+mj-lt"/>
              <a:buAutoNum type="arabicPeriod" startAt="14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408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 Математическая модель Э. Поста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/>
              <a:t>Еще одной абстрактной моделью алгоритма является машина Поста, предложенная Эмилем Постом в 1936 году независимо от машины Тьюринга. </a:t>
            </a:r>
          </a:p>
          <a:p>
            <a:pPr algn="just"/>
            <a:r>
              <a:rPr lang="ru-RU" sz="2400" dirty="0" smtClean="0"/>
              <a:t>Существенного отличия машины Поста от машины Тьюринга нет, обе машины алгоритмически «эквивалентны» и обе разработаны для формализации понятия алгоритма и решения задач об алгоритмической разрешимости, то есть, демонстрации алгоритмического решения задач в форме последовательности команд для машины Поста.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276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00953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400" dirty="0" smtClean="0"/>
              <a:t>Э. Пост рассматривает общую проблему, состоящую из множества конкретных проблем, при этом решение общей проблемы это такое решение, которое доставляет ответ для каждой конкретной проблемы. </a:t>
            </a:r>
          </a:p>
          <a:p>
            <a:pPr algn="just"/>
            <a:r>
              <a:rPr lang="ru-RU" sz="2400" dirty="0" smtClean="0"/>
              <a:t>Например, решение уравнения 3х+9=0 – это одна из конкретных проблем, а решение уравнения </a:t>
            </a:r>
            <a:r>
              <a:rPr lang="ru-RU" sz="2400" dirty="0" err="1" smtClean="0"/>
              <a:t>ax+b</a:t>
            </a:r>
            <a:r>
              <a:rPr lang="ru-RU" sz="2400" dirty="0" smtClean="0"/>
              <a:t>=0 – это общая проблема, тем самым алгоритм (сам термин «алгоритм» не используется Постом) должен быть универсальным, т.е. должен быть соотнесен с общей проблемой.  </a:t>
            </a:r>
          </a:p>
          <a:p>
            <a:pPr algn="just"/>
            <a:r>
              <a:rPr lang="ru-RU" sz="2400" dirty="0" smtClean="0"/>
              <a:t>Тезис Поста: “Всякий алгоритм представим в форме машины Поста”. Тезис Поста  является гипотезой. В теории алгоритмов доказано, что машина Поста и машина Тьюринга эквивалентны по своим возможностям.</a:t>
            </a:r>
          </a:p>
          <a:p>
            <a:pPr algn="just"/>
            <a:r>
              <a:rPr lang="ru-RU" sz="2400" dirty="0" smtClean="0"/>
              <a:t>Основные понятия алгоритмического формализма Поста – это пространство символов (язык L) в котором задаётся конкретная проблема и получается ответ, и набор инструкций, т.е. операций в пространстве символов, задающих как сами операции, так и порядок выполнения инструкций.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760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291264" cy="5865515"/>
          </a:xfrm>
        </p:spPr>
        <p:txBody>
          <a:bodyPr>
            <a:normAutofit/>
          </a:bodyPr>
          <a:lstStyle/>
          <a:p>
            <a:pPr algn="just"/>
            <a:r>
              <a:rPr lang="ru-RU" sz="2400" dirty="0" err="1" smtClean="0"/>
              <a:t>Постовское</a:t>
            </a:r>
            <a:r>
              <a:rPr lang="ru-RU" sz="2400" dirty="0" smtClean="0"/>
              <a:t> пространство символов – это бесконечная лента ячеек (ящиков):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092583" cy="52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1720840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Каждая ячейка может быть помечена или нет.  </a:t>
            </a:r>
          </a:p>
          <a:p>
            <a:pPr algn="just"/>
            <a:r>
              <a:rPr lang="ru-RU" sz="2400" dirty="0" smtClean="0"/>
              <a:t>Конкретная проблема задается «внешней силой» (термин Поста) пометкой конечного количества ячеек, при этом любая конфигурация начинается и заканчивается помеченной ячейкой. </a:t>
            </a:r>
          </a:p>
          <a:p>
            <a:pPr algn="just"/>
            <a:r>
              <a:rPr lang="ru-RU" sz="2400" dirty="0" smtClean="0"/>
              <a:t>После применения к конкретной проблеме некоторого набора инструкций решение представляется так же в виде набора помеченных и непомеченных ячеек, распознаваемое той же внешней силой. </a:t>
            </a:r>
          </a:p>
          <a:p>
            <a:pPr algn="just"/>
            <a:r>
              <a:rPr lang="ru-RU" sz="2400" dirty="0" smtClean="0"/>
              <a:t>Пост предложил набор инструкций (элементарных операций):  </a:t>
            </a:r>
          </a:p>
          <a:p>
            <a:pPr algn="just"/>
            <a:r>
              <a:rPr lang="ru-RU" sz="2400" dirty="0" smtClean="0"/>
              <a:t>1. пометить ячейку, если она пуста;  2. стереть метку, если она есть;  3. переместиться влево на 1 ячейку;  4. переместиться вправо на 1 ячейку;  5. определить помечена ячейка или нет, и по результату перейти на одну из двух указанных инструкций;  6. остановиться.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8730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47248" cy="634082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Команды машины Поста</a:t>
            </a:r>
            <a:endParaRPr lang="ru-RU" sz="2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66910"/>
            <a:ext cx="5904655" cy="545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32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435280" cy="6009531"/>
          </a:xfrm>
        </p:spPr>
        <p:txBody>
          <a:bodyPr>
            <a:noAutofit/>
          </a:bodyPr>
          <a:lstStyle/>
          <a:p>
            <a:r>
              <a:rPr lang="ru-RU" sz="2400" dirty="0" smtClean="0"/>
              <a:t>С точки зрения свойств алгоритмов, изучаемых с помощью машины Поста, наибольший интерес представляют причины останова машины при выполнении программы: </a:t>
            </a:r>
          </a:p>
          <a:p>
            <a:r>
              <a:rPr lang="ru-RU" sz="2400" dirty="0" smtClean="0"/>
              <a:t>1) останов по команде «стоп»; такой останов называется результативным и указывает на корректность алгоритма (программы); </a:t>
            </a:r>
          </a:p>
          <a:p>
            <a:r>
              <a:rPr lang="ru-RU" sz="2400" dirty="0" smtClean="0"/>
              <a:t>2) останов при выполнении недопустимой команды; в этом случае останов называется безрезультативным; </a:t>
            </a:r>
          </a:p>
          <a:p>
            <a:r>
              <a:rPr lang="ru-RU" sz="2400" dirty="0" smtClean="0"/>
              <a:t>3) машина не останавливается никогда; в этом и в предыдущем случае мы имеем дело с некорректным алгоритмом (программой). </a:t>
            </a:r>
          </a:p>
          <a:p>
            <a:endParaRPr lang="ru-RU" sz="2400" dirty="0"/>
          </a:p>
          <a:p>
            <a:r>
              <a:rPr lang="ru-RU" sz="2400" dirty="0" smtClean="0"/>
              <a:t>Под начальным состоянием понимается состояние, при котором головка находится  против пустой ячейки левее самой левой метки на ленте.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621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Пример 1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Пусть задано исходное состояние головки и требуется на пустой ленте написать две метки: одну в секцию под головкой, вторую справа от нее. 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904655" cy="442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7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418058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Пример 2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19256" cy="5361459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На ленте имеется запись из нескольких меток подряд и головка находится над самой крайней меткой справа. Требуется перевести головку влево до первой пустой позиции. 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36912"/>
            <a:ext cx="1865457" cy="189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28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 Работа с числами на ленте машины Поста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Число k представляется на ленте машины Поста идущими подряд k + 1 метками (одна метка означает число «0»). Между двумя числами делается интервал как минимум из одной пустой секции на ленте. </a:t>
            </a:r>
          </a:p>
          <a:p>
            <a:pPr algn="just"/>
            <a:r>
              <a:rPr lang="ru-RU" sz="2400" dirty="0" smtClean="0"/>
              <a:t>Например, запись чисел 3 и 5 на ленте машины Поста будет выглядеть так:</a:t>
            </a:r>
          </a:p>
          <a:p>
            <a:pPr algn="just"/>
            <a:endParaRPr lang="ru-RU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6947844" cy="77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550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1153</Words>
  <Application>Microsoft Office PowerPoint</Application>
  <PresentationFormat>Экран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Машина Поста </vt:lpstr>
      <vt:lpstr> Математическая модель Э. Поста </vt:lpstr>
      <vt:lpstr>Презентация PowerPoint</vt:lpstr>
      <vt:lpstr>Презентация PowerPoint</vt:lpstr>
      <vt:lpstr>Команды машины Поста</vt:lpstr>
      <vt:lpstr>Презентация PowerPoint</vt:lpstr>
      <vt:lpstr>Пример 1 </vt:lpstr>
      <vt:lpstr>Пример 2 </vt:lpstr>
      <vt:lpstr> Работа с числами на ленте машины Поста</vt:lpstr>
      <vt:lpstr>Прибавление к произвольному числу единицы</vt:lpstr>
      <vt:lpstr>Презентация PowerPoint</vt:lpstr>
      <vt:lpstr>Сложения целых неотрицательных чисел на машине Поста</vt:lpstr>
      <vt:lpstr>Презентация PowerPoint</vt:lpstr>
      <vt:lpstr>Задачи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Машина Поста</dc:title>
  <dc:creator>Irina Selivanova</dc:creator>
  <cp:lastModifiedBy>Irina Selivanova</cp:lastModifiedBy>
  <cp:revision>7</cp:revision>
  <dcterms:created xsi:type="dcterms:W3CDTF">2024-03-05T17:59:55Z</dcterms:created>
  <dcterms:modified xsi:type="dcterms:W3CDTF">2024-03-05T19:35:56Z</dcterms:modified>
</cp:coreProperties>
</file>