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79" r:id="rId5"/>
    <p:sldId id="270" r:id="rId6"/>
    <p:sldId id="271" r:id="rId7"/>
    <p:sldId id="274" r:id="rId8"/>
    <p:sldId id="273" r:id="rId9"/>
    <p:sldId id="276" r:id="rId10"/>
    <p:sldId id="275" r:id="rId11"/>
    <p:sldId id="277" r:id="rId12"/>
    <p:sldId id="261" r:id="rId13"/>
    <p:sldId id="267" r:id="rId14"/>
    <p:sldId id="262" r:id="rId15"/>
    <p:sldId id="268" r:id="rId16"/>
    <p:sldId id="269" r:id="rId17"/>
    <p:sldId id="278" r:id="rId18"/>
    <p:sldId id="259" r:id="rId19"/>
    <p:sldId id="263" r:id="rId20"/>
    <p:sldId id="264" r:id="rId21"/>
    <p:sldId id="260" r:id="rId22"/>
    <p:sldId id="265"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44" autoAdjust="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40F411A5-D49E-4EF2-9188-973860973730}" type="datetimeFigureOut">
              <a:rPr lang="zh-TW" altLang="en-US" smtClean="0"/>
              <a:t>2024/1/21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61088B7-C365-4603-A4C9-288924DD4FC3}" type="slidenum">
              <a:rPr lang="zh-TW" altLang="en-US" smtClean="0"/>
              <a:t>‹#›</a:t>
            </a:fld>
            <a:endParaRPr lang="zh-TW" altLang="en-US"/>
          </a:p>
        </p:txBody>
      </p:sp>
    </p:spTree>
    <p:extLst>
      <p:ext uri="{BB962C8B-B14F-4D97-AF65-F5344CB8AC3E}">
        <p14:creationId xmlns:p14="http://schemas.microsoft.com/office/powerpoint/2010/main" val="2082139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0F411A5-D49E-4EF2-9188-973860973730}" type="datetimeFigureOut">
              <a:rPr lang="zh-TW" altLang="en-US" smtClean="0"/>
              <a:t>2024/1/21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61088B7-C365-4603-A4C9-288924DD4FC3}" type="slidenum">
              <a:rPr lang="zh-TW" altLang="en-US" smtClean="0"/>
              <a:t>‹#›</a:t>
            </a:fld>
            <a:endParaRPr lang="zh-TW" altLang="en-US"/>
          </a:p>
        </p:txBody>
      </p:sp>
    </p:spTree>
    <p:extLst>
      <p:ext uri="{BB962C8B-B14F-4D97-AF65-F5344CB8AC3E}">
        <p14:creationId xmlns:p14="http://schemas.microsoft.com/office/powerpoint/2010/main" val="65284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0F411A5-D49E-4EF2-9188-973860973730}" type="datetimeFigureOut">
              <a:rPr lang="zh-TW" altLang="en-US" smtClean="0"/>
              <a:t>2024/1/21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61088B7-C365-4603-A4C9-288924DD4FC3}"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20494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0F411A5-D49E-4EF2-9188-973860973730}" type="datetimeFigureOut">
              <a:rPr lang="zh-TW" altLang="en-US" smtClean="0"/>
              <a:t>2024/1/21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61088B7-C365-4603-A4C9-288924DD4FC3}" type="slidenum">
              <a:rPr lang="zh-TW" altLang="en-US" smtClean="0"/>
              <a:t>‹#›</a:t>
            </a:fld>
            <a:endParaRPr lang="zh-TW" altLang="en-US"/>
          </a:p>
        </p:txBody>
      </p:sp>
    </p:spTree>
    <p:extLst>
      <p:ext uri="{BB962C8B-B14F-4D97-AF65-F5344CB8AC3E}">
        <p14:creationId xmlns:p14="http://schemas.microsoft.com/office/powerpoint/2010/main" val="1909306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0F411A5-D49E-4EF2-9188-973860973730}" type="datetimeFigureOut">
              <a:rPr lang="zh-TW" altLang="en-US" smtClean="0"/>
              <a:t>2024/1/21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61088B7-C365-4603-A4C9-288924DD4FC3}"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82583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0F411A5-D49E-4EF2-9188-973860973730}" type="datetimeFigureOut">
              <a:rPr lang="zh-TW" altLang="en-US" smtClean="0"/>
              <a:t>2024/1/21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61088B7-C365-4603-A4C9-288924DD4FC3}" type="slidenum">
              <a:rPr lang="zh-TW" altLang="en-US" smtClean="0"/>
              <a:t>‹#›</a:t>
            </a:fld>
            <a:endParaRPr lang="zh-TW" altLang="en-US"/>
          </a:p>
        </p:txBody>
      </p:sp>
    </p:spTree>
    <p:extLst>
      <p:ext uri="{BB962C8B-B14F-4D97-AF65-F5344CB8AC3E}">
        <p14:creationId xmlns:p14="http://schemas.microsoft.com/office/powerpoint/2010/main" val="1091929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0F411A5-D49E-4EF2-9188-973860973730}" type="datetimeFigureOut">
              <a:rPr lang="zh-TW" altLang="en-US" smtClean="0"/>
              <a:t>2024/1/21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61088B7-C365-4603-A4C9-288924DD4FC3}" type="slidenum">
              <a:rPr lang="zh-TW" altLang="en-US" smtClean="0"/>
              <a:t>‹#›</a:t>
            </a:fld>
            <a:endParaRPr lang="zh-TW" altLang="en-US"/>
          </a:p>
        </p:txBody>
      </p:sp>
    </p:spTree>
    <p:extLst>
      <p:ext uri="{BB962C8B-B14F-4D97-AF65-F5344CB8AC3E}">
        <p14:creationId xmlns:p14="http://schemas.microsoft.com/office/powerpoint/2010/main" val="4238461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0F411A5-D49E-4EF2-9188-973860973730}" type="datetimeFigureOut">
              <a:rPr lang="zh-TW" altLang="en-US" smtClean="0"/>
              <a:t>2024/1/21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61088B7-C365-4603-A4C9-288924DD4FC3}" type="slidenum">
              <a:rPr lang="zh-TW" altLang="en-US" smtClean="0"/>
              <a:t>‹#›</a:t>
            </a:fld>
            <a:endParaRPr lang="zh-TW" altLang="en-US"/>
          </a:p>
        </p:txBody>
      </p:sp>
    </p:spTree>
    <p:extLst>
      <p:ext uri="{BB962C8B-B14F-4D97-AF65-F5344CB8AC3E}">
        <p14:creationId xmlns:p14="http://schemas.microsoft.com/office/powerpoint/2010/main" val="6477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0F411A5-D49E-4EF2-9188-973860973730}" type="datetimeFigureOut">
              <a:rPr lang="zh-TW" altLang="en-US" smtClean="0"/>
              <a:t>2024/1/21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61088B7-C365-4603-A4C9-288924DD4FC3}" type="slidenum">
              <a:rPr lang="zh-TW" altLang="en-US" smtClean="0"/>
              <a:t>‹#›</a:t>
            </a:fld>
            <a:endParaRPr lang="zh-TW" altLang="en-US"/>
          </a:p>
        </p:txBody>
      </p:sp>
    </p:spTree>
    <p:extLst>
      <p:ext uri="{BB962C8B-B14F-4D97-AF65-F5344CB8AC3E}">
        <p14:creationId xmlns:p14="http://schemas.microsoft.com/office/powerpoint/2010/main" val="1070098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0F411A5-D49E-4EF2-9188-973860973730}" type="datetimeFigureOut">
              <a:rPr lang="zh-TW" altLang="en-US" smtClean="0"/>
              <a:t>2024/1/21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61088B7-C365-4603-A4C9-288924DD4FC3}" type="slidenum">
              <a:rPr lang="zh-TW" altLang="en-US" smtClean="0"/>
              <a:t>‹#›</a:t>
            </a:fld>
            <a:endParaRPr lang="zh-TW" altLang="en-US"/>
          </a:p>
        </p:txBody>
      </p:sp>
    </p:spTree>
    <p:extLst>
      <p:ext uri="{BB962C8B-B14F-4D97-AF65-F5344CB8AC3E}">
        <p14:creationId xmlns:p14="http://schemas.microsoft.com/office/powerpoint/2010/main" val="20698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0F411A5-D49E-4EF2-9188-973860973730}" type="datetimeFigureOut">
              <a:rPr lang="zh-TW" altLang="en-US" smtClean="0"/>
              <a:t>2024/1/21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61088B7-C365-4603-A4C9-288924DD4FC3}" type="slidenum">
              <a:rPr lang="zh-TW" altLang="en-US" smtClean="0"/>
              <a:t>‹#›</a:t>
            </a:fld>
            <a:endParaRPr lang="zh-TW" altLang="en-US"/>
          </a:p>
        </p:txBody>
      </p:sp>
    </p:spTree>
    <p:extLst>
      <p:ext uri="{BB962C8B-B14F-4D97-AF65-F5344CB8AC3E}">
        <p14:creationId xmlns:p14="http://schemas.microsoft.com/office/powerpoint/2010/main" val="1752926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0F411A5-D49E-4EF2-9188-973860973730}" type="datetimeFigureOut">
              <a:rPr lang="zh-TW" altLang="en-US" smtClean="0"/>
              <a:t>2024/1/21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F61088B7-C365-4603-A4C9-288924DD4FC3}" type="slidenum">
              <a:rPr lang="zh-TW" altLang="en-US" smtClean="0"/>
              <a:t>‹#›</a:t>
            </a:fld>
            <a:endParaRPr lang="zh-TW" altLang="en-US"/>
          </a:p>
        </p:txBody>
      </p:sp>
    </p:spTree>
    <p:extLst>
      <p:ext uri="{BB962C8B-B14F-4D97-AF65-F5344CB8AC3E}">
        <p14:creationId xmlns:p14="http://schemas.microsoft.com/office/powerpoint/2010/main" val="2475179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0F411A5-D49E-4EF2-9188-973860973730}" type="datetimeFigureOut">
              <a:rPr lang="zh-TW" altLang="en-US" smtClean="0"/>
              <a:t>2024/1/21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F61088B7-C365-4603-A4C9-288924DD4FC3}" type="slidenum">
              <a:rPr lang="zh-TW" altLang="en-US" smtClean="0"/>
              <a:t>‹#›</a:t>
            </a:fld>
            <a:endParaRPr lang="zh-TW" altLang="en-US"/>
          </a:p>
        </p:txBody>
      </p:sp>
    </p:spTree>
    <p:extLst>
      <p:ext uri="{BB962C8B-B14F-4D97-AF65-F5344CB8AC3E}">
        <p14:creationId xmlns:p14="http://schemas.microsoft.com/office/powerpoint/2010/main" val="978411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411A5-D49E-4EF2-9188-973860973730}" type="datetimeFigureOut">
              <a:rPr lang="zh-TW" altLang="en-US" smtClean="0"/>
              <a:t>2024/1/21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F61088B7-C365-4603-A4C9-288924DD4FC3}" type="slidenum">
              <a:rPr lang="zh-TW" altLang="en-US" smtClean="0"/>
              <a:t>‹#›</a:t>
            </a:fld>
            <a:endParaRPr lang="zh-TW" altLang="en-US"/>
          </a:p>
        </p:txBody>
      </p:sp>
    </p:spTree>
    <p:extLst>
      <p:ext uri="{BB962C8B-B14F-4D97-AF65-F5344CB8AC3E}">
        <p14:creationId xmlns:p14="http://schemas.microsoft.com/office/powerpoint/2010/main" val="223055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0F411A5-D49E-4EF2-9188-973860973730}" type="datetimeFigureOut">
              <a:rPr lang="zh-TW" altLang="en-US" smtClean="0"/>
              <a:t>2024/1/21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61088B7-C365-4603-A4C9-288924DD4FC3}" type="slidenum">
              <a:rPr lang="zh-TW" altLang="en-US" smtClean="0"/>
              <a:t>‹#›</a:t>
            </a:fld>
            <a:endParaRPr lang="zh-TW" altLang="en-US"/>
          </a:p>
        </p:txBody>
      </p:sp>
    </p:spTree>
    <p:extLst>
      <p:ext uri="{BB962C8B-B14F-4D97-AF65-F5344CB8AC3E}">
        <p14:creationId xmlns:p14="http://schemas.microsoft.com/office/powerpoint/2010/main" val="3121108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61088B7-C365-4603-A4C9-288924DD4FC3}" type="slidenum">
              <a:rPr lang="zh-TW" altLang="en-US" smtClean="0"/>
              <a:t>‹#›</a:t>
            </a:fld>
            <a:endParaRPr lang="zh-TW" altLang="en-US"/>
          </a:p>
        </p:txBody>
      </p:sp>
      <p:sp>
        <p:nvSpPr>
          <p:cNvPr id="5" name="Date Placeholder 4"/>
          <p:cNvSpPr>
            <a:spLocks noGrp="1"/>
          </p:cNvSpPr>
          <p:nvPr>
            <p:ph type="dt" sz="half" idx="10"/>
          </p:nvPr>
        </p:nvSpPr>
        <p:spPr/>
        <p:txBody>
          <a:bodyPr/>
          <a:lstStyle/>
          <a:p>
            <a:fld id="{40F411A5-D49E-4EF2-9188-973860973730}" type="datetimeFigureOut">
              <a:rPr lang="zh-TW" altLang="en-US" smtClean="0"/>
              <a:t>2024/1/21</a:t>
            </a:fld>
            <a:endParaRPr lang="zh-TW" altLang="en-US"/>
          </a:p>
        </p:txBody>
      </p:sp>
    </p:spTree>
    <p:extLst>
      <p:ext uri="{BB962C8B-B14F-4D97-AF65-F5344CB8AC3E}">
        <p14:creationId xmlns:p14="http://schemas.microsoft.com/office/powerpoint/2010/main" val="2938206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F411A5-D49E-4EF2-9188-973860973730}" type="datetimeFigureOut">
              <a:rPr lang="zh-TW" altLang="en-US" smtClean="0"/>
              <a:t>2024/1/21</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61088B7-C365-4603-A4C9-288924DD4FC3}" type="slidenum">
              <a:rPr lang="zh-TW" altLang="en-US" smtClean="0"/>
              <a:t>‹#›</a:t>
            </a:fld>
            <a:endParaRPr lang="zh-TW" altLang="en-US"/>
          </a:p>
        </p:txBody>
      </p:sp>
    </p:spTree>
    <p:extLst>
      <p:ext uri="{BB962C8B-B14F-4D97-AF65-F5344CB8AC3E}">
        <p14:creationId xmlns:p14="http://schemas.microsoft.com/office/powerpoint/2010/main" val="350010417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F83950-8CE1-4FDC-BED3-3F5852B1BE91}"/>
              </a:ext>
            </a:extLst>
          </p:cNvPr>
          <p:cNvSpPr>
            <a:spLocks noGrp="1"/>
          </p:cNvSpPr>
          <p:nvPr>
            <p:ph type="ctrTitle"/>
          </p:nvPr>
        </p:nvSpPr>
        <p:spPr>
          <a:xfrm>
            <a:off x="1373902" y="1710268"/>
            <a:ext cx="7766936" cy="1646302"/>
          </a:xfrm>
        </p:spPr>
        <p:txBody>
          <a:bodyPr/>
          <a:lstStyle/>
          <a:p>
            <a:r>
              <a:rPr lang="zh-TW" altLang="en-US" dirty="0">
                <a:solidFill>
                  <a:schemeClr val="accent2">
                    <a:lumMod val="75000"/>
                  </a:schemeClr>
                </a:solidFill>
              </a:rPr>
              <a:t>海山高中探究活動介紹</a:t>
            </a:r>
            <a:endParaRPr lang="zh-TW" altLang="en-US" dirty="0"/>
          </a:p>
        </p:txBody>
      </p:sp>
      <p:sp>
        <p:nvSpPr>
          <p:cNvPr id="3" name="副標題 2">
            <a:extLst>
              <a:ext uri="{FF2B5EF4-FFF2-40B4-BE49-F238E27FC236}">
                <a16:creationId xmlns:a16="http://schemas.microsoft.com/office/drawing/2014/main" id="{0ED3A41A-6A02-48BF-A488-DAF2CB9774CF}"/>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587274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51842B-AEE9-4284-B64C-7D9B82426C79}"/>
              </a:ext>
            </a:extLst>
          </p:cNvPr>
          <p:cNvSpPr>
            <a:spLocks noGrp="1"/>
          </p:cNvSpPr>
          <p:nvPr>
            <p:ph type="title"/>
          </p:nvPr>
        </p:nvSpPr>
        <p:spPr>
          <a:xfrm>
            <a:off x="677334" y="353796"/>
            <a:ext cx="8596668" cy="677662"/>
          </a:xfrm>
        </p:spPr>
        <p:txBody>
          <a:bodyPr/>
          <a:lstStyle/>
          <a:p>
            <a:r>
              <a:rPr lang="zh-TW" altLang="en-US" dirty="0">
                <a:solidFill>
                  <a:schemeClr val="accent2">
                    <a:lumMod val="75000"/>
                  </a:schemeClr>
                </a:solidFill>
              </a:rPr>
              <a:t>示範用小組頁面</a:t>
            </a:r>
          </a:p>
        </p:txBody>
      </p:sp>
      <p:sp>
        <p:nvSpPr>
          <p:cNvPr id="3" name="內容版面配置區 2">
            <a:extLst>
              <a:ext uri="{FF2B5EF4-FFF2-40B4-BE49-F238E27FC236}">
                <a16:creationId xmlns:a16="http://schemas.microsoft.com/office/drawing/2014/main" id="{DD270897-59CD-4D48-B8D5-34039DE90A86}"/>
              </a:ext>
            </a:extLst>
          </p:cNvPr>
          <p:cNvSpPr>
            <a:spLocks noGrp="1"/>
          </p:cNvSpPr>
          <p:nvPr>
            <p:ph idx="1"/>
          </p:nvPr>
        </p:nvSpPr>
        <p:spPr>
          <a:xfrm>
            <a:off x="677334" y="782425"/>
            <a:ext cx="10222637" cy="917522"/>
          </a:xfrm>
        </p:spPr>
        <p:txBody>
          <a:bodyPr>
            <a:noAutofit/>
          </a:bodyPr>
          <a:lstStyle/>
          <a:p>
            <a:pPr marL="0" indent="0">
              <a:buNone/>
            </a:pPr>
            <a:endParaRPr lang="en-US" altLang="zh-TW" sz="2400" dirty="0"/>
          </a:p>
          <a:p>
            <a:pPr marL="0" indent="0">
              <a:buNone/>
            </a:pPr>
            <a:r>
              <a:rPr lang="zh-TW" altLang="en-US" sz="2400" dirty="0"/>
              <a:t>步驟七</a:t>
            </a:r>
            <a:r>
              <a:rPr lang="zh-TW" altLang="en-US" sz="2400" dirty="0">
                <a:latin typeface="+mn-ea"/>
              </a:rPr>
              <a:t>：</a:t>
            </a:r>
            <a:r>
              <a:rPr lang="zh-TW" altLang="en-US" sz="2400" dirty="0"/>
              <a:t>決定好主題後請先點選「前往示範表單」。</a:t>
            </a:r>
            <a:br>
              <a:rPr lang="en-US" altLang="zh-TW" sz="2400" dirty="0"/>
            </a:br>
            <a:endParaRPr lang="en-US" altLang="zh-TW" sz="2400" dirty="0"/>
          </a:p>
        </p:txBody>
      </p:sp>
      <p:pic>
        <p:nvPicPr>
          <p:cNvPr id="12" name="圖片 11">
            <a:extLst>
              <a:ext uri="{FF2B5EF4-FFF2-40B4-BE49-F238E27FC236}">
                <a16:creationId xmlns:a16="http://schemas.microsoft.com/office/drawing/2014/main" id="{D8D6A525-E837-D344-3521-18970A05F456}"/>
              </a:ext>
            </a:extLst>
          </p:cNvPr>
          <p:cNvPicPr>
            <a:picLocks noChangeAspect="1"/>
          </p:cNvPicPr>
          <p:nvPr/>
        </p:nvPicPr>
        <p:blipFill>
          <a:blip r:embed="rId2"/>
          <a:stretch>
            <a:fillRect/>
          </a:stretch>
        </p:blipFill>
        <p:spPr>
          <a:xfrm>
            <a:off x="710623" y="1887659"/>
            <a:ext cx="9698067" cy="4359079"/>
          </a:xfrm>
          <a:prstGeom prst="rect">
            <a:avLst/>
          </a:prstGeom>
        </p:spPr>
      </p:pic>
      <p:sp>
        <p:nvSpPr>
          <p:cNvPr id="8" name="矩形 7">
            <a:extLst>
              <a:ext uri="{FF2B5EF4-FFF2-40B4-BE49-F238E27FC236}">
                <a16:creationId xmlns:a16="http://schemas.microsoft.com/office/drawing/2014/main" id="{13C81A6C-1C1A-47B4-B11A-555D03819A99}"/>
              </a:ext>
            </a:extLst>
          </p:cNvPr>
          <p:cNvSpPr/>
          <p:nvPr/>
        </p:nvSpPr>
        <p:spPr>
          <a:xfrm>
            <a:off x="778809" y="5734457"/>
            <a:ext cx="685959" cy="3364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15906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85FE5341-BB4B-36D2-EBDD-6343D6A4EF48}"/>
              </a:ext>
            </a:extLst>
          </p:cNvPr>
          <p:cNvPicPr>
            <a:picLocks noChangeAspect="1"/>
          </p:cNvPicPr>
          <p:nvPr/>
        </p:nvPicPr>
        <p:blipFill>
          <a:blip r:embed="rId2"/>
          <a:stretch>
            <a:fillRect/>
          </a:stretch>
        </p:blipFill>
        <p:spPr>
          <a:xfrm>
            <a:off x="677334" y="2280933"/>
            <a:ext cx="9918394" cy="4458111"/>
          </a:xfrm>
          <a:prstGeom prst="rect">
            <a:avLst/>
          </a:prstGeom>
        </p:spPr>
      </p:pic>
      <p:sp>
        <p:nvSpPr>
          <p:cNvPr id="2" name="標題 1">
            <a:extLst>
              <a:ext uri="{FF2B5EF4-FFF2-40B4-BE49-F238E27FC236}">
                <a16:creationId xmlns:a16="http://schemas.microsoft.com/office/drawing/2014/main" id="{5E51842B-AEE9-4284-B64C-7D9B82426C79}"/>
              </a:ext>
            </a:extLst>
          </p:cNvPr>
          <p:cNvSpPr>
            <a:spLocks noGrp="1"/>
          </p:cNvSpPr>
          <p:nvPr>
            <p:ph type="title"/>
          </p:nvPr>
        </p:nvSpPr>
        <p:spPr>
          <a:xfrm>
            <a:off x="677334" y="439445"/>
            <a:ext cx="8596668" cy="677662"/>
          </a:xfrm>
        </p:spPr>
        <p:txBody>
          <a:bodyPr/>
          <a:lstStyle/>
          <a:p>
            <a:r>
              <a:rPr lang="zh-TW" altLang="en-US" dirty="0">
                <a:solidFill>
                  <a:schemeClr val="accent2">
                    <a:lumMod val="75000"/>
                  </a:schemeClr>
                </a:solidFill>
              </a:rPr>
              <a:t>示範用小組頁面</a:t>
            </a:r>
          </a:p>
        </p:txBody>
      </p:sp>
      <p:sp>
        <p:nvSpPr>
          <p:cNvPr id="3" name="內容版面配置區 2">
            <a:extLst>
              <a:ext uri="{FF2B5EF4-FFF2-40B4-BE49-F238E27FC236}">
                <a16:creationId xmlns:a16="http://schemas.microsoft.com/office/drawing/2014/main" id="{DD270897-59CD-4D48-B8D5-34039DE90A86}"/>
              </a:ext>
            </a:extLst>
          </p:cNvPr>
          <p:cNvSpPr>
            <a:spLocks noGrp="1"/>
          </p:cNvSpPr>
          <p:nvPr>
            <p:ph idx="1"/>
          </p:nvPr>
        </p:nvSpPr>
        <p:spPr>
          <a:xfrm>
            <a:off x="677334" y="1275425"/>
            <a:ext cx="9024450" cy="932450"/>
          </a:xfrm>
        </p:spPr>
        <p:txBody>
          <a:bodyPr>
            <a:noAutofit/>
          </a:bodyPr>
          <a:lstStyle/>
          <a:p>
            <a:pPr marL="0" indent="0">
              <a:buNone/>
            </a:pPr>
            <a:r>
              <a:rPr lang="zh-TW" altLang="en-US" sz="2400" dirty="0"/>
              <a:t>步驟八：回答中需要使用模擬，請與組員一起點選合作模擬表格內的圖片。就能進到同一個合作模擬共同操作與觀察數據。</a:t>
            </a:r>
          </a:p>
        </p:txBody>
      </p:sp>
      <p:sp>
        <p:nvSpPr>
          <p:cNvPr id="4" name="矩形 3">
            <a:extLst>
              <a:ext uri="{FF2B5EF4-FFF2-40B4-BE49-F238E27FC236}">
                <a16:creationId xmlns:a16="http://schemas.microsoft.com/office/drawing/2014/main" id="{63329354-A38C-449F-933F-9BC895888518}"/>
              </a:ext>
            </a:extLst>
          </p:cNvPr>
          <p:cNvSpPr/>
          <p:nvPr/>
        </p:nvSpPr>
        <p:spPr>
          <a:xfrm>
            <a:off x="963588" y="4914075"/>
            <a:ext cx="1279991" cy="12227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82184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56670-771A-460C-AB40-32228C36EB20}"/>
              </a:ext>
            </a:extLst>
          </p:cNvPr>
          <p:cNvSpPr>
            <a:spLocks noGrp="1"/>
          </p:cNvSpPr>
          <p:nvPr>
            <p:ph type="title"/>
          </p:nvPr>
        </p:nvSpPr>
        <p:spPr>
          <a:xfrm>
            <a:off x="677334" y="609600"/>
            <a:ext cx="8596668" cy="819705"/>
          </a:xfrm>
        </p:spPr>
        <p:txBody>
          <a:bodyPr/>
          <a:lstStyle/>
          <a:p>
            <a:r>
              <a:rPr lang="zh-TW" altLang="en-US" dirty="0">
                <a:solidFill>
                  <a:schemeClr val="accent2">
                    <a:lumMod val="75000"/>
                  </a:schemeClr>
                </a:solidFill>
              </a:rPr>
              <a:t>模擬表單登入</a:t>
            </a:r>
          </a:p>
        </p:txBody>
      </p:sp>
      <p:sp>
        <p:nvSpPr>
          <p:cNvPr id="3" name="內容版面配置區 2">
            <a:extLst>
              <a:ext uri="{FF2B5EF4-FFF2-40B4-BE49-F238E27FC236}">
                <a16:creationId xmlns:a16="http://schemas.microsoft.com/office/drawing/2014/main" id="{492BEB60-36A7-4107-961C-810296414604}"/>
              </a:ext>
            </a:extLst>
          </p:cNvPr>
          <p:cNvSpPr>
            <a:spLocks noGrp="1"/>
          </p:cNvSpPr>
          <p:nvPr>
            <p:ph idx="1"/>
          </p:nvPr>
        </p:nvSpPr>
        <p:spPr>
          <a:xfrm>
            <a:off x="748354" y="1725798"/>
            <a:ext cx="6877563" cy="747542"/>
          </a:xfrm>
        </p:spPr>
        <p:txBody>
          <a:bodyPr>
            <a:normAutofit fontScale="92500" lnSpcReduction="10000"/>
          </a:bodyPr>
          <a:lstStyle/>
          <a:p>
            <a:pPr marL="0" indent="0">
              <a:buNone/>
            </a:pPr>
            <a:r>
              <a:rPr lang="zh-TW" altLang="en-US" sz="2400" dirty="0"/>
              <a:t>步驟七：進入網頁後先點選「登入」</a:t>
            </a:r>
            <a:br>
              <a:rPr lang="en-US" altLang="zh-TW" sz="2400" dirty="0"/>
            </a:br>
            <a:endParaRPr lang="zh-TW" altLang="en-US" sz="2400" dirty="0"/>
          </a:p>
        </p:txBody>
      </p:sp>
      <p:pic>
        <p:nvPicPr>
          <p:cNvPr id="5" name="圖片 4">
            <a:extLst>
              <a:ext uri="{FF2B5EF4-FFF2-40B4-BE49-F238E27FC236}">
                <a16:creationId xmlns:a16="http://schemas.microsoft.com/office/drawing/2014/main" id="{A833F55D-65F1-4614-B337-7B43A38B3F3D}"/>
              </a:ext>
            </a:extLst>
          </p:cNvPr>
          <p:cNvPicPr>
            <a:picLocks noChangeAspect="1"/>
          </p:cNvPicPr>
          <p:nvPr/>
        </p:nvPicPr>
        <p:blipFill>
          <a:blip r:embed="rId2"/>
          <a:stretch>
            <a:fillRect/>
          </a:stretch>
        </p:blipFill>
        <p:spPr>
          <a:xfrm>
            <a:off x="966905" y="2373723"/>
            <a:ext cx="7227185" cy="3232836"/>
          </a:xfrm>
          <a:prstGeom prst="rect">
            <a:avLst/>
          </a:prstGeom>
        </p:spPr>
      </p:pic>
      <p:sp>
        <p:nvSpPr>
          <p:cNvPr id="4" name="矩形 3">
            <a:extLst>
              <a:ext uri="{FF2B5EF4-FFF2-40B4-BE49-F238E27FC236}">
                <a16:creationId xmlns:a16="http://schemas.microsoft.com/office/drawing/2014/main" id="{1C960579-81F0-4BAA-AEA5-DA902B7314B6}"/>
              </a:ext>
            </a:extLst>
          </p:cNvPr>
          <p:cNvSpPr/>
          <p:nvPr/>
        </p:nvSpPr>
        <p:spPr>
          <a:xfrm>
            <a:off x="4909351" y="4758431"/>
            <a:ext cx="1269507" cy="683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16864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56670-771A-460C-AB40-32228C36EB20}"/>
              </a:ext>
            </a:extLst>
          </p:cNvPr>
          <p:cNvSpPr>
            <a:spLocks noGrp="1"/>
          </p:cNvSpPr>
          <p:nvPr>
            <p:ph type="title"/>
          </p:nvPr>
        </p:nvSpPr>
        <p:spPr>
          <a:xfrm>
            <a:off x="677334" y="609600"/>
            <a:ext cx="8596668" cy="819705"/>
          </a:xfrm>
        </p:spPr>
        <p:txBody>
          <a:bodyPr/>
          <a:lstStyle/>
          <a:p>
            <a:r>
              <a:rPr lang="zh-TW" altLang="en-US" dirty="0">
                <a:solidFill>
                  <a:schemeClr val="accent2">
                    <a:lumMod val="75000"/>
                  </a:schemeClr>
                </a:solidFill>
              </a:rPr>
              <a:t>模擬表單登入</a:t>
            </a:r>
          </a:p>
        </p:txBody>
      </p:sp>
      <p:sp>
        <p:nvSpPr>
          <p:cNvPr id="3" name="內容版面配置區 2">
            <a:extLst>
              <a:ext uri="{FF2B5EF4-FFF2-40B4-BE49-F238E27FC236}">
                <a16:creationId xmlns:a16="http://schemas.microsoft.com/office/drawing/2014/main" id="{492BEB60-36A7-4107-961C-810296414604}"/>
              </a:ext>
            </a:extLst>
          </p:cNvPr>
          <p:cNvSpPr>
            <a:spLocks noGrp="1"/>
          </p:cNvSpPr>
          <p:nvPr>
            <p:ph idx="1"/>
          </p:nvPr>
        </p:nvSpPr>
        <p:spPr>
          <a:xfrm>
            <a:off x="677334" y="1351668"/>
            <a:ext cx="9762807" cy="1260629"/>
          </a:xfrm>
        </p:spPr>
        <p:txBody>
          <a:bodyPr>
            <a:normAutofit lnSpcReduction="10000"/>
          </a:bodyPr>
          <a:lstStyle/>
          <a:p>
            <a:pPr marL="0" indent="0">
              <a:buNone/>
            </a:pPr>
            <a:endParaRPr lang="en-US" altLang="zh-TW" sz="2400" dirty="0"/>
          </a:p>
          <a:p>
            <a:pPr marL="0" indent="0">
              <a:buNone/>
            </a:pPr>
            <a:r>
              <a:rPr lang="zh-TW" altLang="en-US" sz="2400" dirty="0"/>
              <a:t>步驟八：選到自己的組別與名字後。密碼輸入</a:t>
            </a:r>
            <a:r>
              <a:rPr lang="en-US" altLang="zh-TW" sz="2400" dirty="0"/>
              <a:t>789</a:t>
            </a:r>
            <a:r>
              <a:rPr lang="zh-TW" altLang="en-US" sz="2400" dirty="0"/>
              <a:t>就能登入了。</a:t>
            </a:r>
            <a:br>
              <a:rPr lang="en-US" altLang="zh-TW" sz="2400" dirty="0"/>
            </a:br>
            <a:endParaRPr lang="zh-TW" altLang="en-US" sz="2400" dirty="0"/>
          </a:p>
        </p:txBody>
      </p:sp>
      <p:pic>
        <p:nvPicPr>
          <p:cNvPr id="7" name="圖片 6">
            <a:extLst>
              <a:ext uri="{FF2B5EF4-FFF2-40B4-BE49-F238E27FC236}">
                <a16:creationId xmlns:a16="http://schemas.microsoft.com/office/drawing/2014/main" id="{CCEA3D63-48B5-411D-8A6E-019B46951622}"/>
              </a:ext>
            </a:extLst>
          </p:cNvPr>
          <p:cNvPicPr>
            <a:picLocks noChangeAspect="1"/>
          </p:cNvPicPr>
          <p:nvPr/>
        </p:nvPicPr>
        <p:blipFill>
          <a:blip r:embed="rId2"/>
          <a:stretch>
            <a:fillRect/>
          </a:stretch>
        </p:blipFill>
        <p:spPr>
          <a:xfrm>
            <a:off x="677334" y="2772454"/>
            <a:ext cx="8425315" cy="2733878"/>
          </a:xfrm>
          <a:prstGeom prst="rect">
            <a:avLst/>
          </a:prstGeom>
        </p:spPr>
      </p:pic>
    </p:spTree>
    <p:extLst>
      <p:ext uri="{BB962C8B-B14F-4D97-AF65-F5344CB8AC3E}">
        <p14:creationId xmlns:p14="http://schemas.microsoft.com/office/powerpoint/2010/main" val="1115382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FF06E2-FC1D-45D8-9877-3149276EB91C}"/>
              </a:ext>
            </a:extLst>
          </p:cNvPr>
          <p:cNvSpPr>
            <a:spLocks noGrp="1"/>
          </p:cNvSpPr>
          <p:nvPr>
            <p:ph type="title"/>
          </p:nvPr>
        </p:nvSpPr>
        <p:spPr>
          <a:xfrm>
            <a:off x="677334" y="609600"/>
            <a:ext cx="8596668" cy="855216"/>
          </a:xfrm>
        </p:spPr>
        <p:txBody>
          <a:bodyPr/>
          <a:lstStyle/>
          <a:p>
            <a:r>
              <a:rPr lang="zh-TW" altLang="en-US" dirty="0">
                <a:solidFill>
                  <a:schemeClr val="accent2">
                    <a:lumMod val="75000"/>
                  </a:schemeClr>
                </a:solidFill>
              </a:rPr>
              <a:t>在表單中回答問題</a:t>
            </a:r>
          </a:p>
        </p:txBody>
      </p:sp>
      <p:sp>
        <p:nvSpPr>
          <p:cNvPr id="3" name="內容版面配置區 2">
            <a:extLst>
              <a:ext uri="{FF2B5EF4-FFF2-40B4-BE49-F238E27FC236}">
                <a16:creationId xmlns:a16="http://schemas.microsoft.com/office/drawing/2014/main" id="{8F9E348E-15D7-4AA4-9B20-F6F8BA2E30B4}"/>
              </a:ext>
            </a:extLst>
          </p:cNvPr>
          <p:cNvSpPr>
            <a:spLocks noGrp="1"/>
          </p:cNvSpPr>
          <p:nvPr>
            <p:ph idx="1"/>
          </p:nvPr>
        </p:nvSpPr>
        <p:spPr>
          <a:xfrm>
            <a:off x="677334" y="1470016"/>
            <a:ext cx="9705367" cy="4168174"/>
          </a:xfrm>
        </p:spPr>
        <p:txBody>
          <a:bodyPr/>
          <a:lstStyle/>
          <a:p>
            <a:r>
              <a:rPr lang="zh-TW" altLang="en-US" sz="2400" b="0" i="0" dirty="0">
                <a:solidFill>
                  <a:srgbClr val="001657"/>
                </a:solidFill>
                <a:effectLst/>
                <a:latin typeface="Roboto" panose="02000000000000000000" pitchFamily="2" charset="0"/>
              </a:rPr>
              <a:t>在灰色回答區中按下「編輯」後。將可輸入你們的答案。</a:t>
            </a:r>
            <a:endParaRPr lang="zh-TW" altLang="en-US" dirty="0"/>
          </a:p>
        </p:txBody>
      </p:sp>
      <p:pic>
        <p:nvPicPr>
          <p:cNvPr id="5" name="圖片 4">
            <a:extLst>
              <a:ext uri="{FF2B5EF4-FFF2-40B4-BE49-F238E27FC236}">
                <a16:creationId xmlns:a16="http://schemas.microsoft.com/office/drawing/2014/main" id="{781B6236-7919-4968-9475-5553E36A9B73}"/>
              </a:ext>
            </a:extLst>
          </p:cNvPr>
          <p:cNvPicPr>
            <a:picLocks noChangeAspect="1"/>
          </p:cNvPicPr>
          <p:nvPr/>
        </p:nvPicPr>
        <p:blipFill>
          <a:blip r:embed="rId2"/>
          <a:stretch>
            <a:fillRect/>
          </a:stretch>
        </p:blipFill>
        <p:spPr>
          <a:xfrm>
            <a:off x="1122213" y="2054806"/>
            <a:ext cx="6568877" cy="2131923"/>
          </a:xfrm>
          <a:prstGeom prst="rect">
            <a:avLst/>
          </a:prstGeom>
        </p:spPr>
      </p:pic>
      <p:sp>
        <p:nvSpPr>
          <p:cNvPr id="9" name="矩形 8">
            <a:extLst>
              <a:ext uri="{FF2B5EF4-FFF2-40B4-BE49-F238E27FC236}">
                <a16:creationId xmlns:a16="http://schemas.microsoft.com/office/drawing/2014/main" id="{6E24855F-1B07-4563-8693-B7537B7D4C26}"/>
              </a:ext>
            </a:extLst>
          </p:cNvPr>
          <p:cNvSpPr/>
          <p:nvPr/>
        </p:nvSpPr>
        <p:spPr>
          <a:xfrm>
            <a:off x="7215206" y="3683737"/>
            <a:ext cx="475884" cy="26329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圖片 12">
            <a:extLst>
              <a:ext uri="{FF2B5EF4-FFF2-40B4-BE49-F238E27FC236}">
                <a16:creationId xmlns:a16="http://schemas.microsoft.com/office/drawing/2014/main" id="{0F31E9A4-6651-4644-BE75-B7348B9B3192}"/>
              </a:ext>
            </a:extLst>
          </p:cNvPr>
          <p:cNvPicPr>
            <a:picLocks noChangeAspect="1"/>
          </p:cNvPicPr>
          <p:nvPr/>
        </p:nvPicPr>
        <p:blipFill>
          <a:blip r:embed="rId3"/>
          <a:stretch>
            <a:fillRect/>
          </a:stretch>
        </p:blipFill>
        <p:spPr>
          <a:xfrm>
            <a:off x="1122213" y="4358264"/>
            <a:ext cx="6637558" cy="2499736"/>
          </a:xfrm>
          <a:prstGeom prst="rect">
            <a:avLst/>
          </a:prstGeom>
        </p:spPr>
      </p:pic>
    </p:spTree>
    <p:extLst>
      <p:ext uri="{BB962C8B-B14F-4D97-AF65-F5344CB8AC3E}">
        <p14:creationId xmlns:p14="http://schemas.microsoft.com/office/powerpoint/2010/main" val="2180290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FF06E2-FC1D-45D8-9877-3149276EB91C}"/>
              </a:ext>
            </a:extLst>
          </p:cNvPr>
          <p:cNvSpPr>
            <a:spLocks noGrp="1"/>
          </p:cNvSpPr>
          <p:nvPr>
            <p:ph type="title"/>
          </p:nvPr>
        </p:nvSpPr>
        <p:spPr>
          <a:xfrm>
            <a:off x="677334" y="609600"/>
            <a:ext cx="8596668" cy="855216"/>
          </a:xfrm>
        </p:spPr>
        <p:txBody>
          <a:bodyPr/>
          <a:lstStyle/>
          <a:p>
            <a:r>
              <a:rPr lang="zh-TW" altLang="en-US" dirty="0">
                <a:solidFill>
                  <a:schemeClr val="accent2">
                    <a:lumMod val="75000"/>
                  </a:schemeClr>
                </a:solidFill>
              </a:rPr>
              <a:t>在表單中回答問題</a:t>
            </a:r>
          </a:p>
        </p:txBody>
      </p:sp>
      <p:sp>
        <p:nvSpPr>
          <p:cNvPr id="3" name="內容版面配置區 2">
            <a:extLst>
              <a:ext uri="{FF2B5EF4-FFF2-40B4-BE49-F238E27FC236}">
                <a16:creationId xmlns:a16="http://schemas.microsoft.com/office/drawing/2014/main" id="{8F9E348E-15D7-4AA4-9B20-F6F8BA2E30B4}"/>
              </a:ext>
            </a:extLst>
          </p:cNvPr>
          <p:cNvSpPr>
            <a:spLocks noGrp="1"/>
          </p:cNvSpPr>
          <p:nvPr>
            <p:ph idx="1"/>
          </p:nvPr>
        </p:nvSpPr>
        <p:spPr>
          <a:xfrm>
            <a:off x="677334" y="1344950"/>
            <a:ext cx="10104863" cy="890121"/>
          </a:xfrm>
        </p:spPr>
        <p:txBody>
          <a:bodyPr>
            <a:normAutofit/>
          </a:bodyPr>
          <a:lstStyle/>
          <a:p>
            <a:r>
              <a:rPr lang="zh-TW" altLang="en-US" sz="2400" b="0" i="0" dirty="0">
                <a:solidFill>
                  <a:srgbClr val="001657"/>
                </a:solidFill>
                <a:effectLst/>
                <a:latin typeface="Roboto" panose="02000000000000000000" pitchFamily="2" charset="0"/>
              </a:rPr>
              <a:t>輸入完成後，請按「儲存」。</a:t>
            </a:r>
            <a:br>
              <a:rPr lang="en-US" altLang="zh-TW" sz="2400" b="0" i="0" dirty="0">
                <a:solidFill>
                  <a:srgbClr val="001657"/>
                </a:solidFill>
                <a:effectLst/>
                <a:latin typeface="Roboto" panose="02000000000000000000" pitchFamily="2" charset="0"/>
              </a:rPr>
            </a:br>
            <a:endParaRPr lang="zh-TW" altLang="en-US" sz="2400" b="0" i="0" dirty="0">
              <a:solidFill>
                <a:srgbClr val="001657"/>
              </a:solidFill>
              <a:effectLst/>
              <a:latin typeface="Roboto" panose="02000000000000000000" pitchFamily="2" charset="0"/>
            </a:endParaRPr>
          </a:p>
        </p:txBody>
      </p:sp>
      <p:pic>
        <p:nvPicPr>
          <p:cNvPr id="9" name="圖片 8">
            <a:extLst>
              <a:ext uri="{FF2B5EF4-FFF2-40B4-BE49-F238E27FC236}">
                <a16:creationId xmlns:a16="http://schemas.microsoft.com/office/drawing/2014/main" id="{1C3871FB-D707-47B3-B881-6AE5DFE229C2}"/>
              </a:ext>
            </a:extLst>
          </p:cNvPr>
          <p:cNvPicPr>
            <a:picLocks noChangeAspect="1"/>
          </p:cNvPicPr>
          <p:nvPr/>
        </p:nvPicPr>
        <p:blipFill>
          <a:blip r:embed="rId2"/>
          <a:stretch>
            <a:fillRect/>
          </a:stretch>
        </p:blipFill>
        <p:spPr>
          <a:xfrm>
            <a:off x="770447" y="2228421"/>
            <a:ext cx="8815359" cy="3319907"/>
          </a:xfrm>
          <a:prstGeom prst="rect">
            <a:avLst/>
          </a:prstGeom>
        </p:spPr>
      </p:pic>
      <p:sp>
        <p:nvSpPr>
          <p:cNvPr id="4" name="矩形 3">
            <a:extLst>
              <a:ext uri="{FF2B5EF4-FFF2-40B4-BE49-F238E27FC236}">
                <a16:creationId xmlns:a16="http://schemas.microsoft.com/office/drawing/2014/main" id="{BE3FC775-1F83-4370-BEEC-B0920317D290}"/>
              </a:ext>
            </a:extLst>
          </p:cNvPr>
          <p:cNvSpPr/>
          <p:nvPr/>
        </p:nvSpPr>
        <p:spPr>
          <a:xfrm>
            <a:off x="9099611" y="5153824"/>
            <a:ext cx="486195" cy="3658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40121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FF06E2-FC1D-45D8-9877-3149276EB91C}"/>
              </a:ext>
            </a:extLst>
          </p:cNvPr>
          <p:cNvSpPr>
            <a:spLocks noGrp="1"/>
          </p:cNvSpPr>
          <p:nvPr>
            <p:ph type="title"/>
          </p:nvPr>
        </p:nvSpPr>
        <p:spPr>
          <a:xfrm>
            <a:off x="677334" y="609600"/>
            <a:ext cx="8596668" cy="855216"/>
          </a:xfrm>
        </p:spPr>
        <p:txBody>
          <a:bodyPr/>
          <a:lstStyle/>
          <a:p>
            <a:r>
              <a:rPr lang="zh-TW" altLang="en-US" dirty="0">
                <a:solidFill>
                  <a:schemeClr val="accent2">
                    <a:lumMod val="75000"/>
                  </a:schemeClr>
                </a:solidFill>
              </a:rPr>
              <a:t>在表單中回答問題</a:t>
            </a:r>
          </a:p>
        </p:txBody>
      </p:sp>
      <p:sp>
        <p:nvSpPr>
          <p:cNvPr id="3" name="內容版面配置區 2">
            <a:extLst>
              <a:ext uri="{FF2B5EF4-FFF2-40B4-BE49-F238E27FC236}">
                <a16:creationId xmlns:a16="http://schemas.microsoft.com/office/drawing/2014/main" id="{8F9E348E-15D7-4AA4-9B20-F6F8BA2E30B4}"/>
              </a:ext>
            </a:extLst>
          </p:cNvPr>
          <p:cNvSpPr>
            <a:spLocks noGrp="1"/>
          </p:cNvSpPr>
          <p:nvPr>
            <p:ph idx="1"/>
          </p:nvPr>
        </p:nvSpPr>
        <p:spPr>
          <a:xfrm>
            <a:off x="677334" y="1338300"/>
            <a:ext cx="10104863" cy="890121"/>
          </a:xfrm>
        </p:spPr>
        <p:txBody>
          <a:bodyPr>
            <a:normAutofit/>
          </a:bodyPr>
          <a:lstStyle/>
          <a:p>
            <a:r>
              <a:rPr lang="zh-TW" altLang="en-US" sz="2400" b="0" i="0" dirty="0">
                <a:solidFill>
                  <a:srgbClr val="001657"/>
                </a:solidFill>
                <a:effectLst/>
                <a:latin typeface="Roboto" panose="02000000000000000000" pitchFamily="2" charset="0"/>
              </a:rPr>
              <a:t>按下「送出答案」才是回答完成喔。</a:t>
            </a:r>
            <a:br>
              <a:rPr lang="en-US" altLang="zh-TW" sz="2400" b="0" i="0" dirty="0">
                <a:solidFill>
                  <a:srgbClr val="001657"/>
                </a:solidFill>
                <a:effectLst/>
                <a:latin typeface="Roboto" panose="02000000000000000000" pitchFamily="2" charset="0"/>
              </a:rPr>
            </a:br>
            <a:endParaRPr lang="zh-TW" altLang="en-US" sz="2400" b="0" i="0" dirty="0">
              <a:solidFill>
                <a:srgbClr val="001657"/>
              </a:solidFill>
              <a:effectLst/>
              <a:latin typeface="Roboto" panose="02000000000000000000" pitchFamily="2" charset="0"/>
            </a:endParaRPr>
          </a:p>
        </p:txBody>
      </p:sp>
      <p:pic>
        <p:nvPicPr>
          <p:cNvPr id="7" name="圖片 6">
            <a:extLst>
              <a:ext uri="{FF2B5EF4-FFF2-40B4-BE49-F238E27FC236}">
                <a16:creationId xmlns:a16="http://schemas.microsoft.com/office/drawing/2014/main" id="{03DAB804-1D10-41BE-ACF1-4F003FE417C1}"/>
              </a:ext>
            </a:extLst>
          </p:cNvPr>
          <p:cNvPicPr>
            <a:picLocks noChangeAspect="1"/>
          </p:cNvPicPr>
          <p:nvPr/>
        </p:nvPicPr>
        <p:blipFill>
          <a:blip r:embed="rId2"/>
          <a:stretch>
            <a:fillRect/>
          </a:stretch>
        </p:blipFill>
        <p:spPr>
          <a:xfrm>
            <a:off x="677334" y="2228421"/>
            <a:ext cx="9343480" cy="2938572"/>
          </a:xfrm>
          <a:prstGeom prst="rect">
            <a:avLst/>
          </a:prstGeom>
        </p:spPr>
      </p:pic>
      <p:sp>
        <p:nvSpPr>
          <p:cNvPr id="6" name="矩形 5">
            <a:extLst>
              <a:ext uri="{FF2B5EF4-FFF2-40B4-BE49-F238E27FC236}">
                <a16:creationId xmlns:a16="http://schemas.microsoft.com/office/drawing/2014/main" id="{7E57A0D1-33B1-41FF-910B-CA9CAD28E6B9}"/>
              </a:ext>
            </a:extLst>
          </p:cNvPr>
          <p:cNvSpPr/>
          <p:nvPr/>
        </p:nvSpPr>
        <p:spPr>
          <a:xfrm>
            <a:off x="9175061" y="4838332"/>
            <a:ext cx="817630" cy="3897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69925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51842B-AEE9-4284-B64C-7D9B82426C79}"/>
              </a:ext>
            </a:extLst>
          </p:cNvPr>
          <p:cNvSpPr>
            <a:spLocks noGrp="1"/>
          </p:cNvSpPr>
          <p:nvPr>
            <p:ph type="title"/>
          </p:nvPr>
        </p:nvSpPr>
        <p:spPr>
          <a:xfrm>
            <a:off x="677334" y="439445"/>
            <a:ext cx="8596668" cy="677662"/>
          </a:xfrm>
        </p:spPr>
        <p:txBody>
          <a:bodyPr/>
          <a:lstStyle/>
          <a:p>
            <a:r>
              <a:rPr lang="zh-TW" altLang="en-US" dirty="0">
                <a:solidFill>
                  <a:schemeClr val="accent2">
                    <a:lumMod val="75000"/>
                  </a:schemeClr>
                </a:solidFill>
              </a:rPr>
              <a:t>正式活動</a:t>
            </a:r>
          </a:p>
        </p:txBody>
      </p:sp>
      <p:sp>
        <p:nvSpPr>
          <p:cNvPr id="3" name="內容版面配置區 2">
            <a:extLst>
              <a:ext uri="{FF2B5EF4-FFF2-40B4-BE49-F238E27FC236}">
                <a16:creationId xmlns:a16="http://schemas.microsoft.com/office/drawing/2014/main" id="{DD270897-59CD-4D48-B8D5-34039DE90A86}"/>
              </a:ext>
            </a:extLst>
          </p:cNvPr>
          <p:cNvSpPr>
            <a:spLocks noGrp="1"/>
          </p:cNvSpPr>
          <p:nvPr>
            <p:ph idx="1"/>
          </p:nvPr>
        </p:nvSpPr>
        <p:spPr>
          <a:xfrm>
            <a:off x="677334" y="1373436"/>
            <a:ext cx="9381066" cy="932450"/>
          </a:xfrm>
        </p:spPr>
        <p:txBody>
          <a:bodyPr>
            <a:noAutofit/>
          </a:bodyPr>
          <a:lstStyle/>
          <a:p>
            <a:pPr marL="0" indent="0">
              <a:buNone/>
            </a:pPr>
            <a:r>
              <a:rPr lang="zh-TW" altLang="en-US" sz="2400" dirty="0"/>
              <a:t>正式活動時請先到活動連結頁面，點擊前往正式活動分組頁面的網址</a:t>
            </a:r>
            <a:endParaRPr lang="zh-TW" altLang="en-US" sz="2400" dirty="0">
              <a:solidFill>
                <a:schemeClr val="tx1"/>
              </a:solidFill>
            </a:endParaRPr>
          </a:p>
        </p:txBody>
      </p:sp>
      <p:pic>
        <p:nvPicPr>
          <p:cNvPr id="8" name="圖片 7">
            <a:extLst>
              <a:ext uri="{FF2B5EF4-FFF2-40B4-BE49-F238E27FC236}">
                <a16:creationId xmlns:a16="http://schemas.microsoft.com/office/drawing/2014/main" id="{4BF453FE-17AE-8375-D3EF-31EB47D7A7DA}"/>
              </a:ext>
            </a:extLst>
          </p:cNvPr>
          <p:cNvPicPr>
            <a:picLocks noChangeAspect="1"/>
          </p:cNvPicPr>
          <p:nvPr/>
        </p:nvPicPr>
        <p:blipFill>
          <a:blip r:embed="rId2"/>
          <a:stretch>
            <a:fillRect/>
          </a:stretch>
        </p:blipFill>
        <p:spPr>
          <a:xfrm>
            <a:off x="354563" y="2637070"/>
            <a:ext cx="11663052" cy="2290089"/>
          </a:xfrm>
          <a:prstGeom prst="rect">
            <a:avLst/>
          </a:prstGeom>
        </p:spPr>
      </p:pic>
      <p:sp>
        <p:nvSpPr>
          <p:cNvPr id="4" name="矩形 3">
            <a:extLst>
              <a:ext uri="{FF2B5EF4-FFF2-40B4-BE49-F238E27FC236}">
                <a16:creationId xmlns:a16="http://schemas.microsoft.com/office/drawing/2014/main" id="{63329354-A38C-449F-933F-9BC895888518}"/>
              </a:ext>
            </a:extLst>
          </p:cNvPr>
          <p:cNvSpPr/>
          <p:nvPr/>
        </p:nvSpPr>
        <p:spPr>
          <a:xfrm>
            <a:off x="4865311" y="3931404"/>
            <a:ext cx="1946035" cy="2673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53208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B29B1E-CB0C-4127-B193-DAC147C658C8}"/>
              </a:ext>
            </a:extLst>
          </p:cNvPr>
          <p:cNvSpPr>
            <a:spLocks noGrp="1"/>
          </p:cNvSpPr>
          <p:nvPr>
            <p:ph type="title"/>
          </p:nvPr>
        </p:nvSpPr>
        <p:spPr>
          <a:xfrm>
            <a:off x="677334" y="609600"/>
            <a:ext cx="8596668" cy="659907"/>
          </a:xfrm>
        </p:spPr>
        <p:txBody>
          <a:bodyPr/>
          <a:lstStyle/>
          <a:p>
            <a:r>
              <a:rPr lang="zh-TW" altLang="en-US" dirty="0">
                <a:solidFill>
                  <a:schemeClr val="accent2">
                    <a:lumMod val="75000"/>
                  </a:schemeClr>
                </a:solidFill>
              </a:rPr>
              <a:t>正式活動</a:t>
            </a:r>
          </a:p>
        </p:txBody>
      </p:sp>
      <p:sp>
        <p:nvSpPr>
          <p:cNvPr id="3" name="內容版面配置區 2">
            <a:extLst>
              <a:ext uri="{FF2B5EF4-FFF2-40B4-BE49-F238E27FC236}">
                <a16:creationId xmlns:a16="http://schemas.microsoft.com/office/drawing/2014/main" id="{DA85634F-9BCA-4A6B-9098-5538E7180B1F}"/>
              </a:ext>
            </a:extLst>
          </p:cNvPr>
          <p:cNvSpPr>
            <a:spLocks noGrp="1"/>
          </p:cNvSpPr>
          <p:nvPr>
            <p:ph idx="1"/>
          </p:nvPr>
        </p:nvSpPr>
        <p:spPr>
          <a:xfrm>
            <a:off x="677334" y="1343858"/>
            <a:ext cx="10197812" cy="659907"/>
          </a:xfrm>
        </p:spPr>
        <p:txBody>
          <a:bodyPr>
            <a:normAutofit fontScale="92500" lnSpcReduction="10000"/>
          </a:bodyPr>
          <a:lstStyle/>
          <a:p>
            <a:pPr marL="0" indent="0">
              <a:buNone/>
            </a:pPr>
            <a:r>
              <a:rPr lang="zh-TW" altLang="en-US" sz="2600" dirty="0"/>
              <a:t>步驟一</a:t>
            </a:r>
            <a:r>
              <a:rPr lang="zh-TW" altLang="en-US" sz="2600" dirty="0">
                <a:latin typeface="+mn-ea"/>
              </a:rPr>
              <a:t>：</a:t>
            </a:r>
            <a:r>
              <a:rPr lang="zh-TW" altLang="en-US" sz="2600" dirty="0"/>
              <a:t>請在右側的全體聊天室尋找組員。</a:t>
            </a:r>
            <a:br>
              <a:rPr lang="en-US" altLang="zh-TW" dirty="0"/>
            </a:br>
            <a:endParaRPr lang="en-US" altLang="zh-TW" dirty="0"/>
          </a:p>
        </p:txBody>
      </p:sp>
      <p:pic>
        <p:nvPicPr>
          <p:cNvPr id="5" name="圖片 4">
            <a:extLst>
              <a:ext uri="{FF2B5EF4-FFF2-40B4-BE49-F238E27FC236}">
                <a16:creationId xmlns:a16="http://schemas.microsoft.com/office/drawing/2014/main" id="{7A15BA00-681E-4118-9F47-CA0D5ED62CC7}"/>
              </a:ext>
            </a:extLst>
          </p:cNvPr>
          <p:cNvPicPr>
            <a:picLocks noChangeAspect="1"/>
          </p:cNvPicPr>
          <p:nvPr/>
        </p:nvPicPr>
        <p:blipFill>
          <a:blip r:embed="rId2"/>
          <a:stretch>
            <a:fillRect/>
          </a:stretch>
        </p:blipFill>
        <p:spPr>
          <a:xfrm>
            <a:off x="748357" y="2105122"/>
            <a:ext cx="9816071" cy="4419290"/>
          </a:xfrm>
          <a:prstGeom prst="rect">
            <a:avLst/>
          </a:prstGeom>
        </p:spPr>
      </p:pic>
      <p:sp>
        <p:nvSpPr>
          <p:cNvPr id="6" name="矩形 5">
            <a:extLst>
              <a:ext uri="{FF2B5EF4-FFF2-40B4-BE49-F238E27FC236}">
                <a16:creationId xmlns:a16="http://schemas.microsoft.com/office/drawing/2014/main" id="{FF89C3AD-7C40-4D52-81CD-DA2B21A6D838}"/>
              </a:ext>
            </a:extLst>
          </p:cNvPr>
          <p:cNvSpPr/>
          <p:nvPr/>
        </p:nvSpPr>
        <p:spPr>
          <a:xfrm>
            <a:off x="8109752" y="2003765"/>
            <a:ext cx="2574524" cy="45206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99011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B29B1E-CB0C-4127-B193-DAC147C658C8}"/>
              </a:ext>
            </a:extLst>
          </p:cNvPr>
          <p:cNvSpPr>
            <a:spLocks noGrp="1"/>
          </p:cNvSpPr>
          <p:nvPr>
            <p:ph type="title"/>
          </p:nvPr>
        </p:nvSpPr>
        <p:spPr>
          <a:xfrm>
            <a:off x="677334" y="609600"/>
            <a:ext cx="8596668" cy="659907"/>
          </a:xfrm>
        </p:spPr>
        <p:txBody>
          <a:bodyPr/>
          <a:lstStyle/>
          <a:p>
            <a:r>
              <a:rPr lang="zh-TW" altLang="en-US" dirty="0">
                <a:solidFill>
                  <a:schemeClr val="accent2">
                    <a:lumMod val="75000"/>
                  </a:schemeClr>
                </a:solidFill>
              </a:rPr>
              <a:t>正式活動</a:t>
            </a:r>
          </a:p>
        </p:txBody>
      </p:sp>
      <p:sp>
        <p:nvSpPr>
          <p:cNvPr id="3" name="內容版面配置區 2">
            <a:extLst>
              <a:ext uri="{FF2B5EF4-FFF2-40B4-BE49-F238E27FC236}">
                <a16:creationId xmlns:a16="http://schemas.microsoft.com/office/drawing/2014/main" id="{DA85634F-9BCA-4A6B-9098-5538E7180B1F}"/>
              </a:ext>
            </a:extLst>
          </p:cNvPr>
          <p:cNvSpPr>
            <a:spLocks noGrp="1"/>
          </p:cNvSpPr>
          <p:nvPr>
            <p:ph idx="1"/>
          </p:nvPr>
        </p:nvSpPr>
        <p:spPr>
          <a:xfrm>
            <a:off x="677334" y="1162168"/>
            <a:ext cx="9249091" cy="1372970"/>
          </a:xfrm>
        </p:spPr>
        <p:txBody>
          <a:bodyPr>
            <a:normAutofit fontScale="55000" lnSpcReduction="20000"/>
          </a:bodyPr>
          <a:lstStyle/>
          <a:p>
            <a:pPr marL="0" indent="0">
              <a:buNone/>
            </a:pPr>
            <a:endParaRPr lang="en-US" altLang="zh-TW" sz="1900" dirty="0"/>
          </a:p>
          <a:p>
            <a:pPr marL="0" indent="0">
              <a:lnSpc>
                <a:spcPct val="120000"/>
              </a:lnSpc>
              <a:buNone/>
            </a:pPr>
            <a:r>
              <a:rPr lang="zh-TW" altLang="en-US" sz="5100" dirty="0"/>
              <a:t>步驟二</a:t>
            </a:r>
            <a:r>
              <a:rPr lang="zh-TW" altLang="en-US" sz="5100" dirty="0">
                <a:latin typeface="+mn-ea"/>
              </a:rPr>
              <a:t>：</a:t>
            </a:r>
            <a:r>
              <a:rPr lang="zh-TW" altLang="en-US" sz="5100" dirty="0"/>
              <a:t>找到組員後一起在同一組點選「加入」，確定全部組員後請點選「鎖定」。</a:t>
            </a:r>
            <a:br>
              <a:rPr lang="en-US" altLang="zh-TW" sz="1800" dirty="0"/>
            </a:br>
            <a:endParaRPr lang="en-US" altLang="zh-TW" sz="1800" dirty="0"/>
          </a:p>
        </p:txBody>
      </p:sp>
      <p:pic>
        <p:nvPicPr>
          <p:cNvPr id="5" name="圖片 4">
            <a:extLst>
              <a:ext uri="{FF2B5EF4-FFF2-40B4-BE49-F238E27FC236}">
                <a16:creationId xmlns:a16="http://schemas.microsoft.com/office/drawing/2014/main" id="{7A15BA00-681E-4118-9F47-CA0D5ED62CC7}"/>
              </a:ext>
            </a:extLst>
          </p:cNvPr>
          <p:cNvPicPr>
            <a:picLocks noChangeAspect="1"/>
          </p:cNvPicPr>
          <p:nvPr/>
        </p:nvPicPr>
        <p:blipFill>
          <a:blip r:embed="rId2"/>
          <a:stretch>
            <a:fillRect/>
          </a:stretch>
        </p:blipFill>
        <p:spPr>
          <a:xfrm>
            <a:off x="713475" y="2535138"/>
            <a:ext cx="8560527" cy="3854032"/>
          </a:xfrm>
          <a:prstGeom prst="rect">
            <a:avLst/>
          </a:prstGeom>
        </p:spPr>
      </p:pic>
      <p:sp>
        <p:nvSpPr>
          <p:cNvPr id="4" name="矩形 3">
            <a:extLst>
              <a:ext uri="{FF2B5EF4-FFF2-40B4-BE49-F238E27FC236}">
                <a16:creationId xmlns:a16="http://schemas.microsoft.com/office/drawing/2014/main" id="{43F191F1-62F5-40F3-BC99-AB258B4C5FE2}"/>
              </a:ext>
            </a:extLst>
          </p:cNvPr>
          <p:cNvSpPr/>
          <p:nvPr/>
        </p:nvSpPr>
        <p:spPr>
          <a:xfrm>
            <a:off x="3409026" y="2879739"/>
            <a:ext cx="1003177" cy="36487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4815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789050-4DC2-4B5E-9384-AEB79EA3F352}"/>
              </a:ext>
            </a:extLst>
          </p:cNvPr>
          <p:cNvSpPr>
            <a:spLocks noGrp="1"/>
          </p:cNvSpPr>
          <p:nvPr>
            <p:ph type="title"/>
          </p:nvPr>
        </p:nvSpPr>
        <p:spPr>
          <a:xfrm>
            <a:off x="677334" y="476435"/>
            <a:ext cx="8596668" cy="837460"/>
          </a:xfrm>
        </p:spPr>
        <p:txBody>
          <a:bodyPr/>
          <a:lstStyle/>
          <a:p>
            <a:r>
              <a:rPr lang="zh-TW" altLang="en-US" dirty="0">
                <a:solidFill>
                  <a:schemeClr val="accent2">
                    <a:lumMod val="75000"/>
                  </a:schemeClr>
                </a:solidFill>
              </a:rPr>
              <a:t>活動概觀</a:t>
            </a:r>
          </a:p>
        </p:txBody>
      </p:sp>
      <p:sp>
        <p:nvSpPr>
          <p:cNvPr id="3" name="內容版面配置區 2">
            <a:extLst>
              <a:ext uri="{FF2B5EF4-FFF2-40B4-BE49-F238E27FC236}">
                <a16:creationId xmlns:a16="http://schemas.microsoft.com/office/drawing/2014/main" id="{77349342-36FC-4FE3-BA8B-098A3FEC2FAD}"/>
              </a:ext>
            </a:extLst>
          </p:cNvPr>
          <p:cNvSpPr>
            <a:spLocks noGrp="1"/>
          </p:cNvSpPr>
          <p:nvPr>
            <p:ph idx="1"/>
          </p:nvPr>
        </p:nvSpPr>
        <p:spPr>
          <a:xfrm>
            <a:off x="677334" y="1562471"/>
            <a:ext cx="8596668" cy="4363482"/>
          </a:xfrm>
        </p:spPr>
        <p:txBody>
          <a:bodyPr>
            <a:normAutofit/>
          </a:bodyPr>
          <a:lstStyle/>
          <a:p>
            <a:r>
              <a:rPr lang="zh-TW" altLang="en-US" sz="2800" dirty="0"/>
              <a:t>今天要進行的活動是，在探究網頁中與組員一起使用合作模擬以及問題表單來進行探究活動。</a:t>
            </a:r>
            <a:br>
              <a:rPr lang="en-US" altLang="zh-TW" sz="2800" dirty="0"/>
            </a:br>
            <a:endParaRPr lang="en-US" altLang="zh-TW" sz="2800" dirty="0"/>
          </a:p>
          <a:p>
            <a:r>
              <a:rPr lang="zh-TW" altLang="en-US" sz="2800" dirty="0"/>
              <a:t>在空間中有</a:t>
            </a:r>
            <a:r>
              <a:rPr lang="en-US" altLang="zh-TW" sz="2800" dirty="0"/>
              <a:t>4</a:t>
            </a:r>
            <a:r>
              <a:rPr lang="zh-TW" altLang="en-US" sz="2800" dirty="0"/>
              <a:t>個主題的探究活動，分別是轉彎所需的向心力、弓箭手射箭的功能定理、完全非彈性碰撞、物體在牆面所受的摩擦力。</a:t>
            </a:r>
            <a:br>
              <a:rPr lang="en-US" altLang="zh-TW" sz="2800" dirty="0"/>
            </a:br>
            <a:endParaRPr lang="zh-TW" altLang="en-US" sz="2800" dirty="0"/>
          </a:p>
        </p:txBody>
      </p:sp>
    </p:spTree>
    <p:extLst>
      <p:ext uri="{BB962C8B-B14F-4D97-AF65-F5344CB8AC3E}">
        <p14:creationId xmlns:p14="http://schemas.microsoft.com/office/powerpoint/2010/main" val="2675893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EF86FA42-8696-4E8C-A564-D79AAA40C412}"/>
              </a:ext>
            </a:extLst>
          </p:cNvPr>
          <p:cNvSpPr>
            <a:spLocks noGrp="1"/>
          </p:cNvSpPr>
          <p:nvPr>
            <p:ph idx="1"/>
          </p:nvPr>
        </p:nvSpPr>
        <p:spPr>
          <a:xfrm>
            <a:off x="757233" y="1477010"/>
            <a:ext cx="9038608" cy="659906"/>
          </a:xfrm>
        </p:spPr>
        <p:txBody>
          <a:bodyPr/>
          <a:lstStyle/>
          <a:p>
            <a:pPr marL="0" indent="0">
              <a:buNone/>
            </a:pPr>
            <a:r>
              <a:rPr lang="zh-TW" altLang="en-US" sz="2400" dirty="0"/>
              <a:t>步驟三</a:t>
            </a:r>
            <a:r>
              <a:rPr lang="zh-TW" altLang="en-US" sz="2400" dirty="0">
                <a:latin typeface="+mn-ea"/>
              </a:rPr>
              <a:t>：</a:t>
            </a:r>
            <a:r>
              <a:rPr lang="zh-TW" altLang="en-US" sz="2400" dirty="0"/>
              <a:t>鎖定完成後請與組員一起點選「前往小組頁面」</a:t>
            </a:r>
          </a:p>
          <a:p>
            <a:endParaRPr lang="zh-TW" altLang="en-US" dirty="0"/>
          </a:p>
        </p:txBody>
      </p:sp>
      <p:sp>
        <p:nvSpPr>
          <p:cNvPr id="4" name="標題 1">
            <a:extLst>
              <a:ext uri="{FF2B5EF4-FFF2-40B4-BE49-F238E27FC236}">
                <a16:creationId xmlns:a16="http://schemas.microsoft.com/office/drawing/2014/main" id="{67214D07-7B9E-4777-B17E-743E1FFBE804}"/>
              </a:ext>
            </a:extLst>
          </p:cNvPr>
          <p:cNvSpPr>
            <a:spLocks noGrp="1"/>
          </p:cNvSpPr>
          <p:nvPr>
            <p:ph type="title"/>
          </p:nvPr>
        </p:nvSpPr>
        <p:spPr>
          <a:xfrm>
            <a:off x="757233" y="609600"/>
            <a:ext cx="8596668" cy="659907"/>
          </a:xfrm>
        </p:spPr>
        <p:txBody>
          <a:bodyPr/>
          <a:lstStyle/>
          <a:p>
            <a:r>
              <a:rPr lang="zh-TW" altLang="en-US" dirty="0">
                <a:solidFill>
                  <a:schemeClr val="accent2">
                    <a:lumMod val="75000"/>
                  </a:schemeClr>
                </a:solidFill>
              </a:rPr>
              <a:t>正式活動</a:t>
            </a:r>
          </a:p>
        </p:txBody>
      </p:sp>
      <p:pic>
        <p:nvPicPr>
          <p:cNvPr id="5" name="圖片 4">
            <a:extLst>
              <a:ext uri="{FF2B5EF4-FFF2-40B4-BE49-F238E27FC236}">
                <a16:creationId xmlns:a16="http://schemas.microsoft.com/office/drawing/2014/main" id="{7FBE06CD-1F65-40A0-84FA-6891B0E1A71E}"/>
              </a:ext>
            </a:extLst>
          </p:cNvPr>
          <p:cNvPicPr>
            <a:picLocks noChangeAspect="1"/>
          </p:cNvPicPr>
          <p:nvPr/>
        </p:nvPicPr>
        <p:blipFill>
          <a:blip r:embed="rId2"/>
          <a:stretch>
            <a:fillRect/>
          </a:stretch>
        </p:blipFill>
        <p:spPr>
          <a:xfrm>
            <a:off x="893524" y="2240490"/>
            <a:ext cx="8902317" cy="4007909"/>
          </a:xfrm>
          <a:prstGeom prst="rect">
            <a:avLst/>
          </a:prstGeom>
        </p:spPr>
      </p:pic>
      <p:sp>
        <p:nvSpPr>
          <p:cNvPr id="6" name="矩形 5">
            <a:extLst>
              <a:ext uri="{FF2B5EF4-FFF2-40B4-BE49-F238E27FC236}">
                <a16:creationId xmlns:a16="http://schemas.microsoft.com/office/drawing/2014/main" id="{A2EA1EBE-FBB9-4271-943E-414F614CEC7B}"/>
              </a:ext>
            </a:extLst>
          </p:cNvPr>
          <p:cNvSpPr/>
          <p:nvPr/>
        </p:nvSpPr>
        <p:spPr>
          <a:xfrm>
            <a:off x="5371315" y="2689933"/>
            <a:ext cx="1136341" cy="35584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47963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51842B-AEE9-4284-B64C-7D9B82426C79}"/>
              </a:ext>
            </a:extLst>
          </p:cNvPr>
          <p:cNvSpPr>
            <a:spLocks noGrp="1"/>
          </p:cNvSpPr>
          <p:nvPr>
            <p:ph type="title"/>
          </p:nvPr>
        </p:nvSpPr>
        <p:spPr>
          <a:xfrm>
            <a:off x="677334" y="325515"/>
            <a:ext cx="8596668" cy="677662"/>
          </a:xfrm>
        </p:spPr>
        <p:txBody>
          <a:bodyPr/>
          <a:lstStyle/>
          <a:p>
            <a:r>
              <a:rPr lang="zh-TW" altLang="en-US" dirty="0">
                <a:solidFill>
                  <a:schemeClr val="accent2">
                    <a:lumMod val="75000"/>
                  </a:schemeClr>
                </a:solidFill>
              </a:rPr>
              <a:t>正式活動</a:t>
            </a:r>
          </a:p>
        </p:txBody>
      </p:sp>
      <p:sp>
        <p:nvSpPr>
          <p:cNvPr id="3" name="內容版面配置區 2">
            <a:extLst>
              <a:ext uri="{FF2B5EF4-FFF2-40B4-BE49-F238E27FC236}">
                <a16:creationId xmlns:a16="http://schemas.microsoft.com/office/drawing/2014/main" id="{DD270897-59CD-4D48-B8D5-34039DE90A86}"/>
              </a:ext>
            </a:extLst>
          </p:cNvPr>
          <p:cNvSpPr>
            <a:spLocks noGrp="1"/>
          </p:cNvSpPr>
          <p:nvPr>
            <p:ph idx="1"/>
          </p:nvPr>
        </p:nvSpPr>
        <p:spPr>
          <a:xfrm>
            <a:off x="677334" y="1194170"/>
            <a:ext cx="8377889" cy="794427"/>
          </a:xfrm>
        </p:spPr>
        <p:txBody>
          <a:bodyPr>
            <a:noAutofit/>
          </a:bodyPr>
          <a:lstStyle/>
          <a:p>
            <a:pPr marL="0" indent="0">
              <a:buNone/>
            </a:pPr>
            <a:r>
              <a:rPr lang="zh-TW" altLang="en-US" sz="2400" dirty="0"/>
              <a:t>步驟四</a:t>
            </a:r>
            <a:r>
              <a:rPr lang="zh-TW" altLang="en-US" sz="2400" dirty="0">
                <a:latin typeface="+mn-ea"/>
              </a:rPr>
              <a:t>：</a:t>
            </a:r>
            <a:r>
              <a:rPr lang="zh-TW" altLang="en-US" sz="2400" dirty="0"/>
              <a:t>進到小組頁面後，可以與組員在右邊聊天室討論要從哪個主題開始。</a:t>
            </a:r>
            <a:br>
              <a:rPr lang="en-US" altLang="zh-TW" sz="2400" dirty="0"/>
            </a:br>
            <a:endParaRPr lang="en-US" altLang="zh-TW" sz="2400" dirty="0"/>
          </a:p>
        </p:txBody>
      </p:sp>
      <p:pic>
        <p:nvPicPr>
          <p:cNvPr id="5" name="圖片 4">
            <a:extLst>
              <a:ext uri="{FF2B5EF4-FFF2-40B4-BE49-F238E27FC236}">
                <a16:creationId xmlns:a16="http://schemas.microsoft.com/office/drawing/2014/main" id="{A650D527-2F78-4464-9027-8E47E8DF73C9}"/>
              </a:ext>
            </a:extLst>
          </p:cNvPr>
          <p:cNvPicPr>
            <a:picLocks noChangeAspect="1"/>
          </p:cNvPicPr>
          <p:nvPr/>
        </p:nvPicPr>
        <p:blipFill>
          <a:blip r:embed="rId2"/>
          <a:stretch>
            <a:fillRect/>
          </a:stretch>
        </p:blipFill>
        <p:spPr>
          <a:xfrm>
            <a:off x="677334" y="2179589"/>
            <a:ext cx="10554806" cy="4352895"/>
          </a:xfrm>
          <a:prstGeom prst="rect">
            <a:avLst/>
          </a:prstGeom>
        </p:spPr>
      </p:pic>
      <p:sp>
        <p:nvSpPr>
          <p:cNvPr id="6" name="矩形 5">
            <a:extLst>
              <a:ext uri="{FF2B5EF4-FFF2-40B4-BE49-F238E27FC236}">
                <a16:creationId xmlns:a16="http://schemas.microsoft.com/office/drawing/2014/main" id="{6C1D0EE2-6D65-4E8B-84CA-097D8C15773A}"/>
              </a:ext>
            </a:extLst>
          </p:cNvPr>
          <p:cNvSpPr/>
          <p:nvPr/>
        </p:nvSpPr>
        <p:spPr>
          <a:xfrm>
            <a:off x="8425689" y="2033075"/>
            <a:ext cx="2911096" cy="46459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55843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51842B-AEE9-4284-B64C-7D9B82426C79}"/>
              </a:ext>
            </a:extLst>
          </p:cNvPr>
          <p:cNvSpPr>
            <a:spLocks noGrp="1"/>
          </p:cNvSpPr>
          <p:nvPr>
            <p:ph type="title"/>
          </p:nvPr>
        </p:nvSpPr>
        <p:spPr>
          <a:xfrm>
            <a:off x="677334" y="325515"/>
            <a:ext cx="8596668" cy="677662"/>
          </a:xfrm>
        </p:spPr>
        <p:txBody>
          <a:bodyPr/>
          <a:lstStyle/>
          <a:p>
            <a:r>
              <a:rPr lang="zh-TW" altLang="en-US" dirty="0">
                <a:solidFill>
                  <a:schemeClr val="accent2">
                    <a:lumMod val="75000"/>
                  </a:schemeClr>
                </a:solidFill>
              </a:rPr>
              <a:t>正式活動</a:t>
            </a:r>
          </a:p>
        </p:txBody>
      </p:sp>
      <p:sp>
        <p:nvSpPr>
          <p:cNvPr id="3" name="內容版面配置區 2">
            <a:extLst>
              <a:ext uri="{FF2B5EF4-FFF2-40B4-BE49-F238E27FC236}">
                <a16:creationId xmlns:a16="http://schemas.microsoft.com/office/drawing/2014/main" id="{DD270897-59CD-4D48-B8D5-34039DE90A86}"/>
              </a:ext>
            </a:extLst>
          </p:cNvPr>
          <p:cNvSpPr>
            <a:spLocks noGrp="1"/>
          </p:cNvSpPr>
          <p:nvPr>
            <p:ph idx="1"/>
          </p:nvPr>
        </p:nvSpPr>
        <p:spPr>
          <a:xfrm>
            <a:off x="795592" y="866017"/>
            <a:ext cx="10222637" cy="1099943"/>
          </a:xfrm>
        </p:spPr>
        <p:txBody>
          <a:bodyPr>
            <a:noAutofit/>
          </a:bodyPr>
          <a:lstStyle/>
          <a:p>
            <a:pPr marL="0" indent="0">
              <a:buNone/>
            </a:pPr>
            <a:endParaRPr lang="en-US" altLang="zh-TW" sz="2400" dirty="0"/>
          </a:p>
          <a:p>
            <a:pPr marL="0" indent="0">
              <a:buNone/>
            </a:pPr>
            <a:r>
              <a:rPr lang="zh-TW" altLang="en-US" sz="2400" dirty="0"/>
              <a:t>步驟五</a:t>
            </a:r>
            <a:r>
              <a:rPr lang="zh-TW" altLang="en-US" sz="2400" dirty="0">
                <a:latin typeface="+mn-ea"/>
              </a:rPr>
              <a:t>：</a:t>
            </a:r>
            <a:r>
              <a:rPr lang="zh-TW" altLang="en-US" sz="2400" dirty="0"/>
              <a:t>決定好主題後請先點選「前往模擬表單」。</a:t>
            </a:r>
            <a:br>
              <a:rPr lang="en-US" altLang="zh-TW" sz="2400" dirty="0"/>
            </a:br>
            <a:endParaRPr lang="en-US" altLang="zh-TW" sz="2400" dirty="0"/>
          </a:p>
        </p:txBody>
      </p:sp>
      <p:pic>
        <p:nvPicPr>
          <p:cNvPr id="7" name="圖片 6">
            <a:extLst>
              <a:ext uri="{FF2B5EF4-FFF2-40B4-BE49-F238E27FC236}">
                <a16:creationId xmlns:a16="http://schemas.microsoft.com/office/drawing/2014/main" id="{D83AB551-1D29-4790-B53A-12D83C9086C9}"/>
              </a:ext>
            </a:extLst>
          </p:cNvPr>
          <p:cNvPicPr>
            <a:picLocks noChangeAspect="1"/>
          </p:cNvPicPr>
          <p:nvPr/>
        </p:nvPicPr>
        <p:blipFill>
          <a:blip r:embed="rId2"/>
          <a:stretch>
            <a:fillRect/>
          </a:stretch>
        </p:blipFill>
        <p:spPr>
          <a:xfrm>
            <a:off x="878889" y="1963664"/>
            <a:ext cx="8939814" cy="4946907"/>
          </a:xfrm>
          <a:prstGeom prst="rect">
            <a:avLst/>
          </a:prstGeom>
        </p:spPr>
      </p:pic>
      <p:sp>
        <p:nvSpPr>
          <p:cNvPr id="4" name="矩形 3">
            <a:extLst>
              <a:ext uri="{FF2B5EF4-FFF2-40B4-BE49-F238E27FC236}">
                <a16:creationId xmlns:a16="http://schemas.microsoft.com/office/drawing/2014/main" id="{8C8AAA3D-7E92-4279-970F-110996CAD9C4}"/>
              </a:ext>
            </a:extLst>
          </p:cNvPr>
          <p:cNvSpPr/>
          <p:nvPr/>
        </p:nvSpPr>
        <p:spPr>
          <a:xfrm>
            <a:off x="878889" y="4075812"/>
            <a:ext cx="692459" cy="2840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13C81A6C-1C1A-47B4-B11A-555D03819A99}"/>
              </a:ext>
            </a:extLst>
          </p:cNvPr>
          <p:cNvSpPr/>
          <p:nvPr/>
        </p:nvSpPr>
        <p:spPr>
          <a:xfrm>
            <a:off x="878890" y="6469749"/>
            <a:ext cx="612560" cy="2840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2059DA57-486F-45DA-B4E4-1B5814A16ACD}"/>
              </a:ext>
            </a:extLst>
          </p:cNvPr>
          <p:cNvSpPr/>
          <p:nvPr/>
        </p:nvSpPr>
        <p:spPr>
          <a:xfrm>
            <a:off x="5331042" y="4078253"/>
            <a:ext cx="692459" cy="2840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82062212-E230-4349-B752-E3B76D065D00}"/>
              </a:ext>
            </a:extLst>
          </p:cNvPr>
          <p:cNvSpPr/>
          <p:nvPr/>
        </p:nvSpPr>
        <p:spPr>
          <a:xfrm>
            <a:off x="5357674" y="6627447"/>
            <a:ext cx="738326" cy="2840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84817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51842B-AEE9-4284-B64C-7D9B82426C79}"/>
              </a:ext>
            </a:extLst>
          </p:cNvPr>
          <p:cNvSpPr>
            <a:spLocks noGrp="1"/>
          </p:cNvSpPr>
          <p:nvPr>
            <p:ph type="title"/>
          </p:nvPr>
        </p:nvSpPr>
        <p:spPr>
          <a:xfrm>
            <a:off x="677334" y="325515"/>
            <a:ext cx="8596668" cy="677662"/>
          </a:xfrm>
        </p:spPr>
        <p:txBody>
          <a:bodyPr/>
          <a:lstStyle/>
          <a:p>
            <a:r>
              <a:rPr lang="zh-TW" altLang="en-US" dirty="0">
                <a:solidFill>
                  <a:schemeClr val="accent2">
                    <a:lumMod val="75000"/>
                  </a:schemeClr>
                </a:solidFill>
              </a:rPr>
              <a:t>正式活動</a:t>
            </a:r>
          </a:p>
        </p:txBody>
      </p:sp>
      <p:sp>
        <p:nvSpPr>
          <p:cNvPr id="3" name="內容版面配置區 2">
            <a:extLst>
              <a:ext uri="{FF2B5EF4-FFF2-40B4-BE49-F238E27FC236}">
                <a16:creationId xmlns:a16="http://schemas.microsoft.com/office/drawing/2014/main" id="{DD270897-59CD-4D48-B8D5-34039DE90A86}"/>
              </a:ext>
            </a:extLst>
          </p:cNvPr>
          <p:cNvSpPr>
            <a:spLocks noGrp="1"/>
          </p:cNvSpPr>
          <p:nvPr>
            <p:ph idx="1"/>
          </p:nvPr>
        </p:nvSpPr>
        <p:spPr>
          <a:xfrm>
            <a:off x="677334" y="964341"/>
            <a:ext cx="9024450" cy="932450"/>
          </a:xfrm>
        </p:spPr>
        <p:txBody>
          <a:bodyPr>
            <a:noAutofit/>
          </a:bodyPr>
          <a:lstStyle/>
          <a:p>
            <a:pPr marL="0" indent="0">
              <a:buNone/>
            </a:pPr>
            <a:r>
              <a:rPr lang="zh-TW" altLang="en-US" sz="2400" dirty="0"/>
              <a:t>步驟六：回答中需要使用模擬，請與組員一起點選合作模擬表格內的圖片。就能進到同一個合作模擬共同操作與觀察數據。</a:t>
            </a:r>
          </a:p>
        </p:txBody>
      </p:sp>
      <p:pic>
        <p:nvPicPr>
          <p:cNvPr id="7" name="圖片 6">
            <a:extLst>
              <a:ext uri="{FF2B5EF4-FFF2-40B4-BE49-F238E27FC236}">
                <a16:creationId xmlns:a16="http://schemas.microsoft.com/office/drawing/2014/main" id="{51CFA3E3-6444-44CE-9D3A-D9CC947B680E}"/>
              </a:ext>
            </a:extLst>
          </p:cNvPr>
          <p:cNvPicPr>
            <a:picLocks noChangeAspect="1"/>
          </p:cNvPicPr>
          <p:nvPr/>
        </p:nvPicPr>
        <p:blipFill>
          <a:blip r:embed="rId2"/>
          <a:stretch>
            <a:fillRect/>
          </a:stretch>
        </p:blipFill>
        <p:spPr>
          <a:xfrm>
            <a:off x="935278" y="1858767"/>
            <a:ext cx="8939814" cy="4946907"/>
          </a:xfrm>
          <a:prstGeom prst="rect">
            <a:avLst/>
          </a:prstGeom>
        </p:spPr>
      </p:pic>
      <p:sp>
        <p:nvSpPr>
          <p:cNvPr id="6" name="矩形 5">
            <a:extLst>
              <a:ext uri="{FF2B5EF4-FFF2-40B4-BE49-F238E27FC236}">
                <a16:creationId xmlns:a16="http://schemas.microsoft.com/office/drawing/2014/main" id="{12610E1E-1115-4F56-A144-FAF3A9B91818}"/>
              </a:ext>
            </a:extLst>
          </p:cNvPr>
          <p:cNvSpPr/>
          <p:nvPr/>
        </p:nvSpPr>
        <p:spPr>
          <a:xfrm>
            <a:off x="1076829" y="2952556"/>
            <a:ext cx="1107078" cy="9324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63329354-A38C-449F-933F-9BC895888518}"/>
              </a:ext>
            </a:extLst>
          </p:cNvPr>
          <p:cNvSpPr/>
          <p:nvPr/>
        </p:nvSpPr>
        <p:spPr>
          <a:xfrm>
            <a:off x="1113718" y="5314974"/>
            <a:ext cx="1070189" cy="9970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3E714DB1-8062-491F-BD49-DCA2792829E8}"/>
              </a:ext>
            </a:extLst>
          </p:cNvPr>
          <p:cNvSpPr/>
          <p:nvPr/>
        </p:nvSpPr>
        <p:spPr>
          <a:xfrm>
            <a:off x="5560905" y="3107183"/>
            <a:ext cx="1044081" cy="7778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58451AE8-9D42-492B-B66C-CEAAAFBFD6B9}"/>
              </a:ext>
            </a:extLst>
          </p:cNvPr>
          <p:cNvSpPr/>
          <p:nvPr/>
        </p:nvSpPr>
        <p:spPr>
          <a:xfrm>
            <a:off x="5560904" y="5553434"/>
            <a:ext cx="1044081" cy="8651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84435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861074-19A7-4DEC-99FC-03D72C249E21}"/>
              </a:ext>
            </a:extLst>
          </p:cNvPr>
          <p:cNvSpPr>
            <a:spLocks noGrp="1"/>
          </p:cNvSpPr>
          <p:nvPr>
            <p:ph type="title"/>
          </p:nvPr>
        </p:nvSpPr>
        <p:spPr>
          <a:xfrm>
            <a:off x="677334" y="389029"/>
            <a:ext cx="8596668" cy="995887"/>
          </a:xfrm>
        </p:spPr>
        <p:txBody>
          <a:bodyPr/>
          <a:lstStyle/>
          <a:p>
            <a:r>
              <a:rPr lang="zh-TW" altLang="en-US" dirty="0">
                <a:solidFill>
                  <a:schemeClr val="accent2">
                    <a:lumMod val="75000"/>
                  </a:schemeClr>
                </a:solidFill>
              </a:rPr>
              <a:t>活動目標</a:t>
            </a:r>
          </a:p>
        </p:txBody>
      </p:sp>
      <p:sp>
        <p:nvSpPr>
          <p:cNvPr id="3" name="內容版面配置區 2">
            <a:extLst>
              <a:ext uri="{FF2B5EF4-FFF2-40B4-BE49-F238E27FC236}">
                <a16:creationId xmlns:a16="http://schemas.microsoft.com/office/drawing/2014/main" id="{D266F403-A679-4DEB-B346-5D4C8F9AC2FE}"/>
              </a:ext>
            </a:extLst>
          </p:cNvPr>
          <p:cNvSpPr>
            <a:spLocks noGrp="1"/>
          </p:cNvSpPr>
          <p:nvPr>
            <p:ph idx="1"/>
          </p:nvPr>
        </p:nvSpPr>
        <p:spPr>
          <a:xfrm>
            <a:off x="677334" y="1384916"/>
            <a:ext cx="9443210" cy="763479"/>
          </a:xfrm>
        </p:spPr>
        <p:txBody>
          <a:bodyPr>
            <a:normAutofit lnSpcReduction="10000"/>
          </a:bodyPr>
          <a:lstStyle/>
          <a:p>
            <a:r>
              <a:rPr lang="zh-TW" altLang="en-US" sz="2400" dirty="0"/>
              <a:t>請在分組頁面找到組員後，共同進入小組頁面完成</a:t>
            </a:r>
            <a:r>
              <a:rPr lang="en-US" altLang="zh-TW" sz="2400" dirty="0"/>
              <a:t>4</a:t>
            </a:r>
            <a:r>
              <a:rPr lang="zh-TW" altLang="en-US" sz="2400" dirty="0"/>
              <a:t>個問題表單。</a:t>
            </a:r>
            <a:br>
              <a:rPr lang="en-US" altLang="zh-TW" sz="2400" dirty="0"/>
            </a:br>
            <a:endParaRPr lang="en-US" altLang="zh-TW" sz="2400" dirty="0"/>
          </a:p>
          <a:p>
            <a:endParaRPr lang="en-US" altLang="zh-TW" sz="2400" dirty="0"/>
          </a:p>
        </p:txBody>
      </p:sp>
      <p:pic>
        <p:nvPicPr>
          <p:cNvPr id="5" name="圖片 4">
            <a:extLst>
              <a:ext uri="{FF2B5EF4-FFF2-40B4-BE49-F238E27FC236}">
                <a16:creationId xmlns:a16="http://schemas.microsoft.com/office/drawing/2014/main" id="{8FF33433-DF04-48F1-A028-52B0D8D3F5CF}"/>
              </a:ext>
            </a:extLst>
          </p:cNvPr>
          <p:cNvPicPr>
            <a:picLocks noChangeAspect="1"/>
          </p:cNvPicPr>
          <p:nvPr/>
        </p:nvPicPr>
        <p:blipFill>
          <a:blip r:embed="rId2"/>
          <a:stretch>
            <a:fillRect/>
          </a:stretch>
        </p:blipFill>
        <p:spPr>
          <a:xfrm>
            <a:off x="878889" y="1963664"/>
            <a:ext cx="8673483" cy="4799531"/>
          </a:xfrm>
          <a:prstGeom prst="rect">
            <a:avLst/>
          </a:prstGeom>
        </p:spPr>
      </p:pic>
      <p:sp>
        <p:nvSpPr>
          <p:cNvPr id="6" name="矩形 5">
            <a:extLst>
              <a:ext uri="{FF2B5EF4-FFF2-40B4-BE49-F238E27FC236}">
                <a16:creationId xmlns:a16="http://schemas.microsoft.com/office/drawing/2014/main" id="{16D83AF3-ADCA-43DF-A5C0-C60116E36097}"/>
              </a:ext>
            </a:extLst>
          </p:cNvPr>
          <p:cNvSpPr/>
          <p:nvPr/>
        </p:nvSpPr>
        <p:spPr>
          <a:xfrm>
            <a:off x="878889" y="3994951"/>
            <a:ext cx="621437" cy="2574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67B6E7CD-36CC-4B2F-80A7-E68ED84AA235}"/>
              </a:ext>
            </a:extLst>
          </p:cNvPr>
          <p:cNvSpPr/>
          <p:nvPr/>
        </p:nvSpPr>
        <p:spPr>
          <a:xfrm>
            <a:off x="5215630" y="3994951"/>
            <a:ext cx="621437" cy="2574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C4297C9F-1EEC-4381-910B-9F1B5E594E81}"/>
              </a:ext>
            </a:extLst>
          </p:cNvPr>
          <p:cNvSpPr/>
          <p:nvPr/>
        </p:nvSpPr>
        <p:spPr>
          <a:xfrm>
            <a:off x="852256" y="6340244"/>
            <a:ext cx="621437" cy="2574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07E7296B-0C26-42C1-9B3F-6D213F4FB44B}"/>
              </a:ext>
            </a:extLst>
          </p:cNvPr>
          <p:cNvSpPr/>
          <p:nvPr/>
        </p:nvSpPr>
        <p:spPr>
          <a:xfrm>
            <a:off x="5215630" y="6505742"/>
            <a:ext cx="690979" cy="2574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48437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51842B-AEE9-4284-B64C-7D9B82426C79}"/>
              </a:ext>
            </a:extLst>
          </p:cNvPr>
          <p:cNvSpPr>
            <a:spLocks noGrp="1"/>
          </p:cNvSpPr>
          <p:nvPr>
            <p:ph type="title"/>
          </p:nvPr>
        </p:nvSpPr>
        <p:spPr>
          <a:xfrm>
            <a:off x="677334" y="439445"/>
            <a:ext cx="8596668" cy="677662"/>
          </a:xfrm>
        </p:spPr>
        <p:txBody>
          <a:bodyPr/>
          <a:lstStyle/>
          <a:p>
            <a:r>
              <a:rPr lang="zh-TW" altLang="en-US" dirty="0">
                <a:solidFill>
                  <a:schemeClr val="accent2">
                    <a:lumMod val="75000"/>
                  </a:schemeClr>
                </a:solidFill>
              </a:rPr>
              <a:t>示範用小組頁面</a:t>
            </a:r>
          </a:p>
        </p:txBody>
      </p:sp>
      <p:sp>
        <p:nvSpPr>
          <p:cNvPr id="3" name="內容版面配置區 2">
            <a:extLst>
              <a:ext uri="{FF2B5EF4-FFF2-40B4-BE49-F238E27FC236}">
                <a16:creationId xmlns:a16="http://schemas.microsoft.com/office/drawing/2014/main" id="{DD270897-59CD-4D48-B8D5-34039DE90A86}"/>
              </a:ext>
            </a:extLst>
          </p:cNvPr>
          <p:cNvSpPr>
            <a:spLocks noGrp="1"/>
          </p:cNvSpPr>
          <p:nvPr>
            <p:ph idx="1"/>
          </p:nvPr>
        </p:nvSpPr>
        <p:spPr>
          <a:xfrm>
            <a:off x="677334" y="1373436"/>
            <a:ext cx="9381066" cy="932450"/>
          </a:xfrm>
        </p:spPr>
        <p:txBody>
          <a:bodyPr>
            <a:noAutofit/>
          </a:bodyPr>
          <a:lstStyle/>
          <a:p>
            <a:pPr marL="0" indent="0">
              <a:buNone/>
            </a:pPr>
            <a:r>
              <a:rPr lang="zh-TW" altLang="en-US" sz="2400" dirty="0"/>
              <a:t>步驟一</a:t>
            </a:r>
            <a:r>
              <a:rPr lang="zh-TW" altLang="en-US" sz="2400" dirty="0">
                <a:latin typeface="+mn-ea"/>
              </a:rPr>
              <a:t>：</a:t>
            </a:r>
            <a:r>
              <a:rPr lang="zh-TW" altLang="en-US" sz="2400" dirty="0"/>
              <a:t>到活動連結頁面，點擊前往示範用活動分組頁面的網址</a:t>
            </a:r>
            <a:endParaRPr lang="zh-TW" altLang="en-US" sz="2400" dirty="0">
              <a:solidFill>
                <a:schemeClr val="tx1"/>
              </a:solidFill>
            </a:endParaRPr>
          </a:p>
        </p:txBody>
      </p:sp>
      <p:pic>
        <p:nvPicPr>
          <p:cNvPr id="8" name="圖片 7">
            <a:extLst>
              <a:ext uri="{FF2B5EF4-FFF2-40B4-BE49-F238E27FC236}">
                <a16:creationId xmlns:a16="http://schemas.microsoft.com/office/drawing/2014/main" id="{4BF453FE-17AE-8375-D3EF-31EB47D7A7DA}"/>
              </a:ext>
            </a:extLst>
          </p:cNvPr>
          <p:cNvPicPr>
            <a:picLocks noChangeAspect="1"/>
          </p:cNvPicPr>
          <p:nvPr/>
        </p:nvPicPr>
        <p:blipFill>
          <a:blip r:embed="rId2"/>
          <a:stretch>
            <a:fillRect/>
          </a:stretch>
        </p:blipFill>
        <p:spPr>
          <a:xfrm>
            <a:off x="354563" y="2637070"/>
            <a:ext cx="11663052" cy="2290089"/>
          </a:xfrm>
          <a:prstGeom prst="rect">
            <a:avLst/>
          </a:prstGeom>
        </p:spPr>
      </p:pic>
      <p:sp>
        <p:nvSpPr>
          <p:cNvPr id="4" name="矩形 3">
            <a:extLst>
              <a:ext uri="{FF2B5EF4-FFF2-40B4-BE49-F238E27FC236}">
                <a16:creationId xmlns:a16="http://schemas.microsoft.com/office/drawing/2014/main" id="{63329354-A38C-449F-933F-9BC895888518}"/>
              </a:ext>
            </a:extLst>
          </p:cNvPr>
          <p:cNvSpPr/>
          <p:nvPr/>
        </p:nvSpPr>
        <p:spPr>
          <a:xfrm>
            <a:off x="4865311" y="3558478"/>
            <a:ext cx="1946035" cy="2673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37037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B29B1E-CB0C-4127-B193-DAC147C658C8}"/>
              </a:ext>
            </a:extLst>
          </p:cNvPr>
          <p:cNvSpPr>
            <a:spLocks noGrp="1"/>
          </p:cNvSpPr>
          <p:nvPr>
            <p:ph type="title"/>
          </p:nvPr>
        </p:nvSpPr>
        <p:spPr>
          <a:xfrm>
            <a:off x="677334" y="609600"/>
            <a:ext cx="8596668" cy="659907"/>
          </a:xfrm>
        </p:spPr>
        <p:txBody>
          <a:bodyPr/>
          <a:lstStyle/>
          <a:p>
            <a:r>
              <a:rPr lang="zh-TW" altLang="en-US" dirty="0">
                <a:solidFill>
                  <a:schemeClr val="accent2">
                    <a:lumMod val="75000"/>
                  </a:schemeClr>
                </a:solidFill>
              </a:rPr>
              <a:t>登入頁面</a:t>
            </a:r>
          </a:p>
        </p:txBody>
      </p:sp>
      <p:sp>
        <p:nvSpPr>
          <p:cNvPr id="3" name="內容版面配置區 2">
            <a:extLst>
              <a:ext uri="{FF2B5EF4-FFF2-40B4-BE49-F238E27FC236}">
                <a16:creationId xmlns:a16="http://schemas.microsoft.com/office/drawing/2014/main" id="{DA85634F-9BCA-4A6B-9098-5538E7180B1F}"/>
              </a:ext>
            </a:extLst>
          </p:cNvPr>
          <p:cNvSpPr>
            <a:spLocks noGrp="1"/>
          </p:cNvSpPr>
          <p:nvPr>
            <p:ph idx="1"/>
          </p:nvPr>
        </p:nvSpPr>
        <p:spPr>
          <a:xfrm>
            <a:off x="677333" y="1343857"/>
            <a:ext cx="10559417" cy="1295647"/>
          </a:xfrm>
        </p:spPr>
        <p:txBody>
          <a:bodyPr>
            <a:normAutofit/>
          </a:bodyPr>
          <a:lstStyle/>
          <a:p>
            <a:pPr marL="0" indent="0">
              <a:buNone/>
            </a:pPr>
            <a:r>
              <a:rPr lang="zh-TW" altLang="en-US" sz="2600" dirty="0"/>
              <a:t>步驟二</a:t>
            </a:r>
            <a:r>
              <a:rPr lang="zh-TW" altLang="en-US" sz="2600" dirty="0">
                <a:latin typeface="+mn-ea"/>
              </a:rPr>
              <a:t>：</a:t>
            </a:r>
            <a:r>
              <a:rPr lang="zh-TW" altLang="en-US" sz="2600" dirty="0"/>
              <a:t>請在名字的輸入框中輸入自己的名字後按下進入活動。</a:t>
            </a:r>
            <a:endParaRPr lang="en-US" altLang="zh-TW" sz="2600" dirty="0"/>
          </a:p>
          <a:p>
            <a:pPr marL="0" indent="0">
              <a:buNone/>
            </a:pPr>
            <a:r>
              <a:rPr lang="en-US" altLang="zh-TW" dirty="0"/>
              <a:t>		</a:t>
            </a:r>
            <a:r>
              <a:rPr lang="zh-TW" altLang="en-US" dirty="0"/>
              <a:t>      </a:t>
            </a:r>
            <a:r>
              <a:rPr lang="en-US" altLang="zh-TW" sz="2400" dirty="0"/>
              <a:t>room</a:t>
            </a:r>
            <a:r>
              <a:rPr lang="zh-TW" altLang="en-US" sz="2400" dirty="0"/>
              <a:t>不需要更改。</a:t>
            </a:r>
            <a:br>
              <a:rPr lang="en-US" altLang="zh-TW" dirty="0"/>
            </a:br>
            <a:endParaRPr lang="en-US" altLang="zh-TW" dirty="0"/>
          </a:p>
        </p:txBody>
      </p:sp>
      <p:pic>
        <p:nvPicPr>
          <p:cNvPr id="7" name="圖片 6">
            <a:extLst>
              <a:ext uri="{FF2B5EF4-FFF2-40B4-BE49-F238E27FC236}">
                <a16:creationId xmlns:a16="http://schemas.microsoft.com/office/drawing/2014/main" id="{EB268B2B-3B5D-3368-EC78-0F08C1362FA4}"/>
              </a:ext>
            </a:extLst>
          </p:cNvPr>
          <p:cNvPicPr>
            <a:picLocks noChangeAspect="1"/>
          </p:cNvPicPr>
          <p:nvPr/>
        </p:nvPicPr>
        <p:blipFill>
          <a:blip r:embed="rId2"/>
          <a:stretch>
            <a:fillRect/>
          </a:stretch>
        </p:blipFill>
        <p:spPr>
          <a:xfrm>
            <a:off x="373978" y="2374206"/>
            <a:ext cx="11444043" cy="3732791"/>
          </a:xfrm>
          <a:prstGeom prst="rect">
            <a:avLst/>
          </a:prstGeom>
        </p:spPr>
      </p:pic>
      <p:sp>
        <p:nvSpPr>
          <p:cNvPr id="8" name="矩形 7">
            <a:extLst>
              <a:ext uri="{FF2B5EF4-FFF2-40B4-BE49-F238E27FC236}">
                <a16:creationId xmlns:a16="http://schemas.microsoft.com/office/drawing/2014/main" id="{EF3F664F-069C-E789-75CC-53394C893657}"/>
              </a:ext>
            </a:extLst>
          </p:cNvPr>
          <p:cNvSpPr/>
          <p:nvPr/>
        </p:nvSpPr>
        <p:spPr>
          <a:xfrm>
            <a:off x="4289196" y="3289955"/>
            <a:ext cx="3186260" cy="6315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8B316E58-3274-DE59-7EBD-D8B333EC97C8}"/>
              </a:ext>
            </a:extLst>
          </p:cNvPr>
          <p:cNvSpPr/>
          <p:nvPr/>
        </p:nvSpPr>
        <p:spPr>
          <a:xfrm>
            <a:off x="6166701" y="4882546"/>
            <a:ext cx="1186206" cy="47187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23625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B29B1E-CB0C-4127-B193-DAC147C658C8}"/>
              </a:ext>
            </a:extLst>
          </p:cNvPr>
          <p:cNvSpPr>
            <a:spLocks noGrp="1"/>
          </p:cNvSpPr>
          <p:nvPr>
            <p:ph type="title"/>
          </p:nvPr>
        </p:nvSpPr>
        <p:spPr>
          <a:xfrm>
            <a:off x="677333" y="194820"/>
            <a:ext cx="8596668" cy="659907"/>
          </a:xfrm>
        </p:spPr>
        <p:txBody>
          <a:bodyPr/>
          <a:lstStyle/>
          <a:p>
            <a:r>
              <a:rPr lang="zh-TW" altLang="en-US" dirty="0">
                <a:solidFill>
                  <a:schemeClr val="accent2">
                    <a:lumMod val="75000"/>
                  </a:schemeClr>
                </a:solidFill>
              </a:rPr>
              <a:t>首頁</a:t>
            </a:r>
          </a:p>
        </p:txBody>
      </p:sp>
      <p:sp>
        <p:nvSpPr>
          <p:cNvPr id="3" name="內容版面配置區 2">
            <a:extLst>
              <a:ext uri="{FF2B5EF4-FFF2-40B4-BE49-F238E27FC236}">
                <a16:creationId xmlns:a16="http://schemas.microsoft.com/office/drawing/2014/main" id="{DA85634F-9BCA-4A6B-9098-5538E7180B1F}"/>
              </a:ext>
            </a:extLst>
          </p:cNvPr>
          <p:cNvSpPr>
            <a:spLocks noGrp="1"/>
          </p:cNvSpPr>
          <p:nvPr>
            <p:ph idx="1"/>
          </p:nvPr>
        </p:nvSpPr>
        <p:spPr>
          <a:xfrm>
            <a:off x="677333" y="960699"/>
            <a:ext cx="10559417" cy="841399"/>
          </a:xfrm>
        </p:spPr>
        <p:txBody>
          <a:bodyPr>
            <a:normAutofit/>
          </a:bodyPr>
          <a:lstStyle/>
          <a:p>
            <a:pPr marL="0" indent="0">
              <a:buNone/>
            </a:pPr>
            <a:r>
              <a:rPr lang="zh-TW" altLang="en-US" sz="2600" dirty="0"/>
              <a:t>步驟三</a:t>
            </a:r>
            <a:r>
              <a:rPr lang="zh-TW" altLang="en-US" sz="2600" dirty="0">
                <a:latin typeface="+mn-ea"/>
              </a:rPr>
              <a:t>：先點選示範用分組頁面</a:t>
            </a:r>
            <a:br>
              <a:rPr lang="en-US" altLang="zh-TW" dirty="0"/>
            </a:br>
            <a:endParaRPr lang="en-US" altLang="zh-TW" dirty="0"/>
          </a:p>
        </p:txBody>
      </p:sp>
      <p:pic>
        <p:nvPicPr>
          <p:cNvPr id="5" name="圖片 4">
            <a:extLst>
              <a:ext uri="{FF2B5EF4-FFF2-40B4-BE49-F238E27FC236}">
                <a16:creationId xmlns:a16="http://schemas.microsoft.com/office/drawing/2014/main" id="{5DF52666-F6D4-C1D9-129B-B4FE8F23DB5D}"/>
              </a:ext>
            </a:extLst>
          </p:cNvPr>
          <p:cNvPicPr>
            <a:picLocks noChangeAspect="1"/>
          </p:cNvPicPr>
          <p:nvPr/>
        </p:nvPicPr>
        <p:blipFill>
          <a:blip r:embed="rId2"/>
          <a:stretch>
            <a:fillRect/>
          </a:stretch>
        </p:blipFill>
        <p:spPr>
          <a:xfrm>
            <a:off x="2663537" y="1427483"/>
            <a:ext cx="5292686" cy="5331272"/>
          </a:xfrm>
          <a:prstGeom prst="rect">
            <a:avLst/>
          </a:prstGeom>
        </p:spPr>
      </p:pic>
      <p:sp>
        <p:nvSpPr>
          <p:cNvPr id="9" name="矩形 8">
            <a:extLst>
              <a:ext uri="{FF2B5EF4-FFF2-40B4-BE49-F238E27FC236}">
                <a16:creationId xmlns:a16="http://schemas.microsoft.com/office/drawing/2014/main" id="{8B316E58-3274-DE59-7EBD-D8B333EC97C8}"/>
              </a:ext>
            </a:extLst>
          </p:cNvPr>
          <p:cNvSpPr/>
          <p:nvPr/>
        </p:nvSpPr>
        <p:spPr>
          <a:xfrm>
            <a:off x="2760656" y="6306532"/>
            <a:ext cx="708407" cy="26395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80648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B29B1E-CB0C-4127-B193-DAC147C658C8}"/>
              </a:ext>
            </a:extLst>
          </p:cNvPr>
          <p:cNvSpPr>
            <a:spLocks noGrp="1"/>
          </p:cNvSpPr>
          <p:nvPr>
            <p:ph type="title"/>
          </p:nvPr>
        </p:nvSpPr>
        <p:spPr>
          <a:xfrm>
            <a:off x="677334" y="609600"/>
            <a:ext cx="8596668" cy="659907"/>
          </a:xfrm>
        </p:spPr>
        <p:txBody>
          <a:bodyPr/>
          <a:lstStyle/>
          <a:p>
            <a:r>
              <a:rPr lang="zh-TW" altLang="en-US" dirty="0">
                <a:solidFill>
                  <a:schemeClr val="accent2">
                    <a:lumMod val="75000"/>
                  </a:schemeClr>
                </a:solidFill>
              </a:rPr>
              <a:t>示範用分組頁面</a:t>
            </a:r>
          </a:p>
        </p:txBody>
      </p:sp>
      <p:sp>
        <p:nvSpPr>
          <p:cNvPr id="3" name="內容版面配置區 2">
            <a:extLst>
              <a:ext uri="{FF2B5EF4-FFF2-40B4-BE49-F238E27FC236}">
                <a16:creationId xmlns:a16="http://schemas.microsoft.com/office/drawing/2014/main" id="{DA85634F-9BCA-4A6B-9098-5538E7180B1F}"/>
              </a:ext>
            </a:extLst>
          </p:cNvPr>
          <p:cNvSpPr>
            <a:spLocks noGrp="1"/>
          </p:cNvSpPr>
          <p:nvPr>
            <p:ph idx="1"/>
          </p:nvPr>
        </p:nvSpPr>
        <p:spPr>
          <a:xfrm>
            <a:off x="677334" y="1343858"/>
            <a:ext cx="10197812" cy="659907"/>
          </a:xfrm>
        </p:spPr>
        <p:txBody>
          <a:bodyPr>
            <a:normAutofit fontScale="92500" lnSpcReduction="10000"/>
          </a:bodyPr>
          <a:lstStyle/>
          <a:p>
            <a:pPr marL="0" indent="0">
              <a:buNone/>
            </a:pPr>
            <a:r>
              <a:rPr lang="zh-TW" altLang="en-US" sz="2600" dirty="0"/>
              <a:t>步驟四</a:t>
            </a:r>
            <a:r>
              <a:rPr lang="zh-TW" altLang="en-US" sz="2600" dirty="0">
                <a:latin typeface="+mn-ea"/>
              </a:rPr>
              <a:t>：</a:t>
            </a:r>
            <a:r>
              <a:rPr lang="zh-TW" altLang="en-US" sz="2600" dirty="0"/>
              <a:t>請在右側的全體聊天室尋找組員。</a:t>
            </a:r>
            <a:br>
              <a:rPr lang="en-US" altLang="zh-TW" dirty="0"/>
            </a:br>
            <a:endParaRPr lang="en-US" altLang="zh-TW" dirty="0"/>
          </a:p>
        </p:txBody>
      </p:sp>
      <p:pic>
        <p:nvPicPr>
          <p:cNvPr id="5" name="圖片 4">
            <a:extLst>
              <a:ext uri="{FF2B5EF4-FFF2-40B4-BE49-F238E27FC236}">
                <a16:creationId xmlns:a16="http://schemas.microsoft.com/office/drawing/2014/main" id="{7A15BA00-681E-4118-9F47-CA0D5ED62CC7}"/>
              </a:ext>
            </a:extLst>
          </p:cNvPr>
          <p:cNvPicPr>
            <a:picLocks noChangeAspect="1"/>
          </p:cNvPicPr>
          <p:nvPr/>
        </p:nvPicPr>
        <p:blipFill>
          <a:blip r:embed="rId2"/>
          <a:stretch>
            <a:fillRect/>
          </a:stretch>
        </p:blipFill>
        <p:spPr>
          <a:xfrm>
            <a:off x="748357" y="2105122"/>
            <a:ext cx="9816071" cy="4419290"/>
          </a:xfrm>
          <a:prstGeom prst="rect">
            <a:avLst/>
          </a:prstGeom>
        </p:spPr>
      </p:pic>
      <p:sp>
        <p:nvSpPr>
          <p:cNvPr id="6" name="矩形 5">
            <a:extLst>
              <a:ext uri="{FF2B5EF4-FFF2-40B4-BE49-F238E27FC236}">
                <a16:creationId xmlns:a16="http://schemas.microsoft.com/office/drawing/2014/main" id="{FF89C3AD-7C40-4D52-81CD-DA2B21A6D838}"/>
              </a:ext>
            </a:extLst>
          </p:cNvPr>
          <p:cNvSpPr/>
          <p:nvPr/>
        </p:nvSpPr>
        <p:spPr>
          <a:xfrm>
            <a:off x="8109752" y="2003765"/>
            <a:ext cx="2574524" cy="45206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47707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B29B1E-CB0C-4127-B193-DAC147C658C8}"/>
              </a:ext>
            </a:extLst>
          </p:cNvPr>
          <p:cNvSpPr>
            <a:spLocks noGrp="1"/>
          </p:cNvSpPr>
          <p:nvPr>
            <p:ph type="title"/>
          </p:nvPr>
        </p:nvSpPr>
        <p:spPr>
          <a:xfrm>
            <a:off x="677334" y="468830"/>
            <a:ext cx="8596668" cy="659907"/>
          </a:xfrm>
        </p:spPr>
        <p:txBody>
          <a:bodyPr/>
          <a:lstStyle/>
          <a:p>
            <a:r>
              <a:rPr lang="zh-TW" altLang="en-US" dirty="0">
                <a:solidFill>
                  <a:schemeClr val="accent2">
                    <a:lumMod val="75000"/>
                  </a:schemeClr>
                </a:solidFill>
              </a:rPr>
              <a:t>示範用分組頁面</a:t>
            </a:r>
          </a:p>
        </p:txBody>
      </p:sp>
      <p:sp>
        <p:nvSpPr>
          <p:cNvPr id="3" name="內容版面配置區 2">
            <a:extLst>
              <a:ext uri="{FF2B5EF4-FFF2-40B4-BE49-F238E27FC236}">
                <a16:creationId xmlns:a16="http://schemas.microsoft.com/office/drawing/2014/main" id="{DA85634F-9BCA-4A6B-9098-5538E7180B1F}"/>
              </a:ext>
            </a:extLst>
          </p:cNvPr>
          <p:cNvSpPr>
            <a:spLocks noGrp="1"/>
          </p:cNvSpPr>
          <p:nvPr>
            <p:ph idx="1"/>
          </p:nvPr>
        </p:nvSpPr>
        <p:spPr>
          <a:xfrm>
            <a:off x="677334" y="1126258"/>
            <a:ext cx="9249091" cy="1372970"/>
          </a:xfrm>
        </p:spPr>
        <p:txBody>
          <a:bodyPr>
            <a:normAutofit fontScale="55000" lnSpcReduction="20000"/>
          </a:bodyPr>
          <a:lstStyle/>
          <a:p>
            <a:pPr marL="0" indent="0">
              <a:buNone/>
            </a:pPr>
            <a:endParaRPr lang="en-US" altLang="zh-TW" sz="1900" dirty="0"/>
          </a:p>
          <a:p>
            <a:pPr marL="0" indent="0">
              <a:lnSpc>
                <a:spcPct val="120000"/>
              </a:lnSpc>
              <a:buNone/>
            </a:pPr>
            <a:r>
              <a:rPr lang="zh-TW" altLang="en-US" sz="5100" dirty="0"/>
              <a:t>步驟五</a:t>
            </a:r>
            <a:r>
              <a:rPr lang="zh-TW" altLang="en-US" sz="5100" dirty="0">
                <a:latin typeface="+mn-ea"/>
              </a:rPr>
              <a:t>：</a:t>
            </a:r>
            <a:r>
              <a:rPr lang="zh-TW" altLang="en-US" sz="5100" dirty="0"/>
              <a:t>找到組員後一起在同一組點選「加入」，確定全部組員後請點選「鎖定」。</a:t>
            </a:r>
            <a:br>
              <a:rPr lang="en-US" altLang="zh-TW" sz="1800" dirty="0"/>
            </a:br>
            <a:endParaRPr lang="en-US" altLang="zh-TW" sz="1800" dirty="0"/>
          </a:p>
        </p:txBody>
      </p:sp>
      <p:pic>
        <p:nvPicPr>
          <p:cNvPr id="5" name="圖片 4">
            <a:extLst>
              <a:ext uri="{FF2B5EF4-FFF2-40B4-BE49-F238E27FC236}">
                <a16:creationId xmlns:a16="http://schemas.microsoft.com/office/drawing/2014/main" id="{7A15BA00-681E-4118-9F47-CA0D5ED62CC7}"/>
              </a:ext>
            </a:extLst>
          </p:cNvPr>
          <p:cNvPicPr>
            <a:picLocks noChangeAspect="1"/>
          </p:cNvPicPr>
          <p:nvPr/>
        </p:nvPicPr>
        <p:blipFill>
          <a:blip r:embed="rId2"/>
          <a:stretch>
            <a:fillRect/>
          </a:stretch>
        </p:blipFill>
        <p:spPr>
          <a:xfrm>
            <a:off x="713475" y="2535138"/>
            <a:ext cx="8560527" cy="3854032"/>
          </a:xfrm>
          <a:prstGeom prst="rect">
            <a:avLst/>
          </a:prstGeom>
        </p:spPr>
      </p:pic>
      <p:sp>
        <p:nvSpPr>
          <p:cNvPr id="4" name="矩形 3">
            <a:extLst>
              <a:ext uri="{FF2B5EF4-FFF2-40B4-BE49-F238E27FC236}">
                <a16:creationId xmlns:a16="http://schemas.microsoft.com/office/drawing/2014/main" id="{43F191F1-62F5-40F3-BC99-AB258B4C5FE2}"/>
              </a:ext>
            </a:extLst>
          </p:cNvPr>
          <p:cNvSpPr/>
          <p:nvPr/>
        </p:nvSpPr>
        <p:spPr>
          <a:xfrm>
            <a:off x="3409026" y="2879739"/>
            <a:ext cx="1003177" cy="36487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04076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51842B-AEE9-4284-B64C-7D9B82426C79}"/>
              </a:ext>
            </a:extLst>
          </p:cNvPr>
          <p:cNvSpPr>
            <a:spLocks noGrp="1"/>
          </p:cNvSpPr>
          <p:nvPr>
            <p:ph type="title"/>
          </p:nvPr>
        </p:nvSpPr>
        <p:spPr>
          <a:xfrm>
            <a:off x="677334" y="325515"/>
            <a:ext cx="8596668" cy="677662"/>
          </a:xfrm>
        </p:spPr>
        <p:txBody>
          <a:bodyPr/>
          <a:lstStyle/>
          <a:p>
            <a:r>
              <a:rPr lang="zh-TW" altLang="en-US" dirty="0">
                <a:solidFill>
                  <a:schemeClr val="accent2">
                    <a:lumMod val="75000"/>
                  </a:schemeClr>
                </a:solidFill>
              </a:rPr>
              <a:t>示範用小組頁面</a:t>
            </a:r>
          </a:p>
        </p:txBody>
      </p:sp>
      <p:sp>
        <p:nvSpPr>
          <p:cNvPr id="3" name="內容版面配置區 2">
            <a:extLst>
              <a:ext uri="{FF2B5EF4-FFF2-40B4-BE49-F238E27FC236}">
                <a16:creationId xmlns:a16="http://schemas.microsoft.com/office/drawing/2014/main" id="{DD270897-59CD-4D48-B8D5-34039DE90A86}"/>
              </a:ext>
            </a:extLst>
          </p:cNvPr>
          <p:cNvSpPr>
            <a:spLocks noGrp="1"/>
          </p:cNvSpPr>
          <p:nvPr>
            <p:ph idx="1"/>
          </p:nvPr>
        </p:nvSpPr>
        <p:spPr>
          <a:xfrm>
            <a:off x="677334" y="1194170"/>
            <a:ext cx="8377889" cy="794427"/>
          </a:xfrm>
        </p:spPr>
        <p:txBody>
          <a:bodyPr>
            <a:noAutofit/>
          </a:bodyPr>
          <a:lstStyle/>
          <a:p>
            <a:pPr marL="0" indent="0">
              <a:buNone/>
            </a:pPr>
            <a:r>
              <a:rPr lang="zh-TW" altLang="en-US" sz="2400" dirty="0"/>
              <a:t>步驟六</a:t>
            </a:r>
            <a:r>
              <a:rPr lang="zh-TW" altLang="en-US" sz="2400" dirty="0">
                <a:latin typeface="+mn-ea"/>
              </a:rPr>
              <a:t>：</a:t>
            </a:r>
            <a:r>
              <a:rPr lang="zh-TW" altLang="en-US" sz="2400" dirty="0"/>
              <a:t>進到小組頁面後，可以與組員在右邊聊天室討論要從哪個主題開始。</a:t>
            </a:r>
            <a:br>
              <a:rPr lang="en-US" altLang="zh-TW" sz="2400" dirty="0"/>
            </a:br>
            <a:endParaRPr lang="en-US" altLang="zh-TW" sz="2400" dirty="0"/>
          </a:p>
        </p:txBody>
      </p:sp>
      <p:pic>
        <p:nvPicPr>
          <p:cNvPr id="8" name="圖片 7">
            <a:extLst>
              <a:ext uri="{FF2B5EF4-FFF2-40B4-BE49-F238E27FC236}">
                <a16:creationId xmlns:a16="http://schemas.microsoft.com/office/drawing/2014/main" id="{306F1D3A-EEA8-9F89-786C-6B6534BEA46E}"/>
              </a:ext>
            </a:extLst>
          </p:cNvPr>
          <p:cNvPicPr>
            <a:picLocks noChangeAspect="1"/>
          </p:cNvPicPr>
          <p:nvPr/>
        </p:nvPicPr>
        <p:blipFill>
          <a:blip r:embed="rId2"/>
          <a:stretch>
            <a:fillRect/>
          </a:stretch>
        </p:blipFill>
        <p:spPr>
          <a:xfrm>
            <a:off x="677334" y="2107526"/>
            <a:ext cx="10568843" cy="4750474"/>
          </a:xfrm>
          <a:prstGeom prst="rect">
            <a:avLst/>
          </a:prstGeom>
        </p:spPr>
      </p:pic>
      <p:sp>
        <p:nvSpPr>
          <p:cNvPr id="6" name="矩形 5">
            <a:extLst>
              <a:ext uri="{FF2B5EF4-FFF2-40B4-BE49-F238E27FC236}">
                <a16:creationId xmlns:a16="http://schemas.microsoft.com/office/drawing/2014/main" id="{6C1D0EE2-6D65-4E8B-84CA-097D8C15773A}"/>
              </a:ext>
            </a:extLst>
          </p:cNvPr>
          <p:cNvSpPr/>
          <p:nvPr/>
        </p:nvSpPr>
        <p:spPr>
          <a:xfrm>
            <a:off x="8453969" y="2479250"/>
            <a:ext cx="2971318" cy="43787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07501456"/>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6421</TotalTime>
  <Words>571</Words>
  <Application>Microsoft Office PowerPoint</Application>
  <PresentationFormat>寬螢幕</PresentationFormat>
  <Paragraphs>52</Paragraphs>
  <Slides>23</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23</vt:i4>
      </vt:variant>
    </vt:vector>
  </HeadingPairs>
  <TitlesOfParts>
    <vt:vector size="28" baseType="lpstr">
      <vt:lpstr>Arial</vt:lpstr>
      <vt:lpstr>Roboto</vt:lpstr>
      <vt:lpstr>Trebuchet MS</vt:lpstr>
      <vt:lpstr>Wingdings 3</vt:lpstr>
      <vt:lpstr>多面向</vt:lpstr>
      <vt:lpstr>海山高中探究活動介紹</vt:lpstr>
      <vt:lpstr>活動概觀</vt:lpstr>
      <vt:lpstr>活動目標</vt:lpstr>
      <vt:lpstr>示範用小組頁面</vt:lpstr>
      <vt:lpstr>登入頁面</vt:lpstr>
      <vt:lpstr>首頁</vt:lpstr>
      <vt:lpstr>示範用分組頁面</vt:lpstr>
      <vt:lpstr>示範用分組頁面</vt:lpstr>
      <vt:lpstr>示範用小組頁面</vt:lpstr>
      <vt:lpstr>示範用小組頁面</vt:lpstr>
      <vt:lpstr>示範用小組頁面</vt:lpstr>
      <vt:lpstr>模擬表單登入</vt:lpstr>
      <vt:lpstr>模擬表單登入</vt:lpstr>
      <vt:lpstr>在表單中回答問題</vt:lpstr>
      <vt:lpstr>在表單中回答問題</vt:lpstr>
      <vt:lpstr>在表單中回答問題</vt:lpstr>
      <vt:lpstr>正式活動</vt:lpstr>
      <vt:lpstr>正式活動</vt:lpstr>
      <vt:lpstr>正式活動</vt:lpstr>
      <vt:lpstr>正式活動</vt:lpstr>
      <vt:lpstr>正式活動</vt:lpstr>
      <vt:lpstr>正式活動</vt:lpstr>
      <vt:lpstr>正式活動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海山高中探究活動介紹</dc:title>
  <dc:creator>frank</dc:creator>
  <cp:lastModifiedBy>煒翔 黃</cp:lastModifiedBy>
  <cp:revision>23</cp:revision>
  <dcterms:created xsi:type="dcterms:W3CDTF">2024-01-09T11:02:56Z</dcterms:created>
  <dcterms:modified xsi:type="dcterms:W3CDTF">2024-01-22T01:10:57Z</dcterms:modified>
</cp:coreProperties>
</file>