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21" r:id="rId2"/>
    <p:sldId id="324" r:id="rId3"/>
    <p:sldId id="326" r:id="rId4"/>
    <p:sldId id="349" r:id="rId5"/>
    <p:sldId id="345" r:id="rId6"/>
    <p:sldId id="331" r:id="rId7"/>
    <p:sldId id="350" r:id="rId8"/>
    <p:sldId id="351" r:id="rId9"/>
    <p:sldId id="336" r:id="rId10"/>
    <p:sldId id="327" r:id="rId11"/>
    <p:sldId id="337" r:id="rId12"/>
    <p:sldId id="342" r:id="rId13"/>
    <p:sldId id="34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58" autoAdjust="0"/>
    <p:restoredTop sz="94660"/>
  </p:normalViewPr>
  <p:slideViewPr>
    <p:cSldViewPr snapToGrid="0">
      <p:cViewPr>
        <p:scale>
          <a:sx n="75" d="100"/>
          <a:sy n="75" d="100"/>
        </p:scale>
        <p:origin x="-826" y="-3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F961A05-2721-40C2-B8C2-7BCE475E6A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BB2FB-6345-45FF-A90E-A01D6AFF79C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94F89ED-19FF-448D-9637-AB3A68F3EE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C22E37-F0B4-44B7-8973-6E792D97C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99FB7-5EAD-4BB8-B680-95975632F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72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6978D-169D-4110-A16B-2595AC07B6B0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850F2-B22E-4775-A903-A41CD4C74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3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80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F8E99019-6A75-4830-AF6A-A5B7873E94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2031779"/>
            <a:ext cx="5515430" cy="4245649"/>
          </a:xfrm>
          <a:custGeom>
            <a:avLst/>
            <a:gdLst>
              <a:gd name="connsiteX0" fmla="*/ 0 w 5515430"/>
              <a:gd name="connsiteY0" fmla="*/ 0 h 4245649"/>
              <a:gd name="connsiteX1" fmla="*/ 5515430 w 5515430"/>
              <a:gd name="connsiteY1" fmla="*/ 0 h 4245649"/>
              <a:gd name="connsiteX2" fmla="*/ 5515430 w 5515430"/>
              <a:gd name="connsiteY2" fmla="*/ 4245649 h 4245649"/>
              <a:gd name="connsiteX3" fmla="*/ 0 w 5515430"/>
              <a:gd name="connsiteY3" fmla="*/ 4245649 h 4245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5430" h="4245649">
                <a:moveTo>
                  <a:pt x="0" y="0"/>
                </a:moveTo>
                <a:lnTo>
                  <a:pt x="5515430" y="0"/>
                </a:lnTo>
                <a:lnTo>
                  <a:pt x="5515430" y="4245649"/>
                </a:lnTo>
                <a:lnTo>
                  <a:pt x="0" y="424564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00461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51FD256E-9941-4547-B18C-9C0F32FBDF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28897" y="2849310"/>
            <a:ext cx="5082531" cy="3428118"/>
          </a:xfrm>
          <a:custGeom>
            <a:avLst/>
            <a:gdLst>
              <a:gd name="connsiteX0" fmla="*/ 0 w 4067628"/>
              <a:gd name="connsiteY0" fmla="*/ 0 h 3428118"/>
              <a:gd name="connsiteX1" fmla="*/ 4067628 w 4067628"/>
              <a:gd name="connsiteY1" fmla="*/ 0 h 3428118"/>
              <a:gd name="connsiteX2" fmla="*/ 4067628 w 4067628"/>
              <a:gd name="connsiteY2" fmla="*/ 3428118 h 3428118"/>
              <a:gd name="connsiteX3" fmla="*/ 0 w 4067628"/>
              <a:gd name="connsiteY3" fmla="*/ 3428118 h 3428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7628" h="3428118">
                <a:moveTo>
                  <a:pt x="0" y="0"/>
                </a:moveTo>
                <a:lnTo>
                  <a:pt x="4067628" y="0"/>
                </a:lnTo>
                <a:lnTo>
                  <a:pt x="4067628" y="3428118"/>
                </a:lnTo>
                <a:lnTo>
                  <a:pt x="0" y="342811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78157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7599285A-24DE-4940-87FD-94F0F543F98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951413" y="2200275"/>
            <a:ext cx="7240587" cy="2457450"/>
          </a:xfrm>
          <a:custGeom>
            <a:avLst/>
            <a:gdLst>
              <a:gd name="connsiteX0" fmla="*/ 0 w 7240587"/>
              <a:gd name="connsiteY0" fmla="*/ 0 h 2457450"/>
              <a:gd name="connsiteX1" fmla="*/ 7240587 w 7240587"/>
              <a:gd name="connsiteY1" fmla="*/ 0 h 2457450"/>
              <a:gd name="connsiteX2" fmla="*/ 7240587 w 7240587"/>
              <a:gd name="connsiteY2" fmla="*/ 2457450 h 2457450"/>
              <a:gd name="connsiteX3" fmla="*/ 0 w 7240587"/>
              <a:gd name="connsiteY3" fmla="*/ 245745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0587" h="2457450">
                <a:moveTo>
                  <a:pt x="0" y="0"/>
                </a:moveTo>
                <a:lnTo>
                  <a:pt x="7240587" y="0"/>
                </a:lnTo>
                <a:lnTo>
                  <a:pt x="7240587" y="2457450"/>
                </a:lnTo>
                <a:lnTo>
                  <a:pt x="0" y="24574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FD805741-A866-4C2F-A5D9-5BD31F8CD9F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208588" y="0"/>
            <a:ext cx="6983412" cy="2200275"/>
          </a:xfrm>
          <a:custGeom>
            <a:avLst/>
            <a:gdLst>
              <a:gd name="connsiteX0" fmla="*/ 0 w 6983412"/>
              <a:gd name="connsiteY0" fmla="*/ 0 h 2200275"/>
              <a:gd name="connsiteX1" fmla="*/ 6983412 w 6983412"/>
              <a:gd name="connsiteY1" fmla="*/ 0 h 2200275"/>
              <a:gd name="connsiteX2" fmla="*/ 6983412 w 6983412"/>
              <a:gd name="connsiteY2" fmla="*/ 2200275 h 2200275"/>
              <a:gd name="connsiteX3" fmla="*/ 0 w 6983412"/>
              <a:gd name="connsiteY3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3412" h="2200275">
                <a:moveTo>
                  <a:pt x="0" y="0"/>
                </a:moveTo>
                <a:lnTo>
                  <a:pt x="6983412" y="0"/>
                </a:lnTo>
                <a:lnTo>
                  <a:pt x="6983412" y="2200275"/>
                </a:lnTo>
                <a:lnTo>
                  <a:pt x="0" y="220027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7AD7AA1-FDEF-4BB4-B255-7F5CD5C490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4657725"/>
            <a:ext cx="6983413" cy="2200275"/>
          </a:xfrm>
          <a:custGeom>
            <a:avLst/>
            <a:gdLst>
              <a:gd name="connsiteX0" fmla="*/ 0 w 6983413"/>
              <a:gd name="connsiteY0" fmla="*/ 0 h 2200275"/>
              <a:gd name="connsiteX1" fmla="*/ 6983413 w 6983413"/>
              <a:gd name="connsiteY1" fmla="*/ 0 h 2200275"/>
              <a:gd name="connsiteX2" fmla="*/ 6983413 w 6983413"/>
              <a:gd name="connsiteY2" fmla="*/ 2200275 h 2200275"/>
              <a:gd name="connsiteX3" fmla="*/ 0 w 6983413"/>
              <a:gd name="connsiteY3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3413" h="2200275">
                <a:moveTo>
                  <a:pt x="0" y="0"/>
                </a:moveTo>
                <a:lnTo>
                  <a:pt x="6983413" y="0"/>
                </a:lnTo>
                <a:lnTo>
                  <a:pt x="6983413" y="2200275"/>
                </a:lnTo>
                <a:lnTo>
                  <a:pt x="0" y="220027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89847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08B3C06D-563A-40C8-ABC2-F7A3B4C1222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130464" y="2345721"/>
            <a:ext cx="3931072" cy="3931072"/>
          </a:xfrm>
          <a:custGeom>
            <a:avLst/>
            <a:gdLst>
              <a:gd name="connsiteX0" fmla="*/ 1965536 w 3931072"/>
              <a:gd name="connsiteY0" fmla="*/ 0 h 3931072"/>
              <a:gd name="connsiteX1" fmla="*/ 3931072 w 3931072"/>
              <a:gd name="connsiteY1" fmla="*/ 1965536 h 3931072"/>
              <a:gd name="connsiteX2" fmla="*/ 1965536 w 3931072"/>
              <a:gd name="connsiteY2" fmla="*/ 3931072 h 3931072"/>
              <a:gd name="connsiteX3" fmla="*/ 0 w 3931072"/>
              <a:gd name="connsiteY3" fmla="*/ 1965536 h 3931072"/>
              <a:gd name="connsiteX4" fmla="*/ 1965536 w 3931072"/>
              <a:gd name="connsiteY4" fmla="*/ 0 h 393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1072" h="3931072">
                <a:moveTo>
                  <a:pt x="1965536" y="0"/>
                </a:moveTo>
                <a:cubicBezTo>
                  <a:pt x="3051072" y="0"/>
                  <a:pt x="3931072" y="880000"/>
                  <a:pt x="3931072" y="1965536"/>
                </a:cubicBezTo>
                <a:cubicBezTo>
                  <a:pt x="3931072" y="3051072"/>
                  <a:pt x="3051072" y="3931072"/>
                  <a:pt x="1965536" y="3931072"/>
                </a:cubicBezTo>
                <a:cubicBezTo>
                  <a:pt x="880000" y="3931072"/>
                  <a:pt x="0" y="3051072"/>
                  <a:pt x="0" y="1965536"/>
                </a:cubicBezTo>
                <a:cubicBezTo>
                  <a:pt x="0" y="880000"/>
                  <a:pt x="880000" y="0"/>
                  <a:pt x="196553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06152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51A09696-CD84-453E-B6BB-75A6DD19D95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862148" y="2367394"/>
            <a:ext cx="2467704" cy="2467704"/>
          </a:xfrm>
          <a:custGeom>
            <a:avLst/>
            <a:gdLst>
              <a:gd name="connsiteX0" fmla="*/ 1233852 w 2467704"/>
              <a:gd name="connsiteY0" fmla="*/ 0 h 2467704"/>
              <a:gd name="connsiteX1" fmla="*/ 2467704 w 2467704"/>
              <a:gd name="connsiteY1" fmla="*/ 1233852 h 2467704"/>
              <a:gd name="connsiteX2" fmla="*/ 1233852 w 2467704"/>
              <a:gd name="connsiteY2" fmla="*/ 2467704 h 2467704"/>
              <a:gd name="connsiteX3" fmla="*/ 0 w 2467704"/>
              <a:gd name="connsiteY3" fmla="*/ 1233852 h 2467704"/>
              <a:gd name="connsiteX4" fmla="*/ 1233852 w 2467704"/>
              <a:gd name="connsiteY4" fmla="*/ 0 h 246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704" h="2467704">
                <a:moveTo>
                  <a:pt x="1233852" y="0"/>
                </a:moveTo>
                <a:cubicBezTo>
                  <a:pt x="1915290" y="0"/>
                  <a:pt x="2467704" y="552414"/>
                  <a:pt x="2467704" y="1233852"/>
                </a:cubicBezTo>
                <a:cubicBezTo>
                  <a:pt x="2467704" y="1915290"/>
                  <a:pt x="1915290" y="2467704"/>
                  <a:pt x="1233852" y="2467704"/>
                </a:cubicBezTo>
                <a:cubicBezTo>
                  <a:pt x="552414" y="2467704"/>
                  <a:pt x="0" y="1915290"/>
                  <a:pt x="0" y="1233852"/>
                </a:cubicBezTo>
                <a:cubicBezTo>
                  <a:pt x="0" y="552414"/>
                  <a:pt x="552414" y="0"/>
                  <a:pt x="123385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1E029709-5EBE-4E59-8AFD-CABEB95B43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730396" y="2367394"/>
            <a:ext cx="2467704" cy="2467704"/>
          </a:xfrm>
          <a:custGeom>
            <a:avLst/>
            <a:gdLst>
              <a:gd name="connsiteX0" fmla="*/ 1233852 w 2467704"/>
              <a:gd name="connsiteY0" fmla="*/ 0 h 2467704"/>
              <a:gd name="connsiteX1" fmla="*/ 2467704 w 2467704"/>
              <a:gd name="connsiteY1" fmla="*/ 1233852 h 2467704"/>
              <a:gd name="connsiteX2" fmla="*/ 1233852 w 2467704"/>
              <a:gd name="connsiteY2" fmla="*/ 2467704 h 2467704"/>
              <a:gd name="connsiteX3" fmla="*/ 0 w 2467704"/>
              <a:gd name="connsiteY3" fmla="*/ 1233852 h 2467704"/>
              <a:gd name="connsiteX4" fmla="*/ 1233852 w 2467704"/>
              <a:gd name="connsiteY4" fmla="*/ 0 h 246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704" h="2467704">
                <a:moveTo>
                  <a:pt x="1233852" y="0"/>
                </a:moveTo>
                <a:cubicBezTo>
                  <a:pt x="1915290" y="0"/>
                  <a:pt x="2467704" y="552414"/>
                  <a:pt x="2467704" y="1233852"/>
                </a:cubicBezTo>
                <a:cubicBezTo>
                  <a:pt x="2467704" y="1915290"/>
                  <a:pt x="1915290" y="2467704"/>
                  <a:pt x="1233852" y="2467704"/>
                </a:cubicBezTo>
                <a:cubicBezTo>
                  <a:pt x="552414" y="2467704"/>
                  <a:pt x="0" y="1915290"/>
                  <a:pt x="0" y="1233852"/>
                </a:cubicBezTo>
                <a:cubicBezTo>
                  <a:pt x="0" y="552414"/>
                  <a:pt x="552414" y="0"/>
                  <a:pt x="123385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0ACF9B72-68F2-4866-B2E1-DED2C2D8A8A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993900" y="2367394"/>
            <a:ext cx="2467704" cy="2467704"/>
          </a:xfrm>
          <a:custGeom>
            <a:avLst/>
            <a:gdLst>
              <a:gd name="connsiteX0" fmla="*/ 1233852 w 2467704"/>
              <a:gd name="connsiteY0" fmla="*/ 0 h 2467704"/>
              <a:gd name="connsiteX1" fmla="*/ 2467704 w 2467704"/>
              <a:gd name="connsiteY1" fmla="*/ 1233852 h 2467704"/>
              <a:gd name="connsiteX2" fmla="*/ 1233852 w 2467704"/>
              <a:gd name="connsiteY2" fmla="*/ 2467704 h 2467704"/>
              <a:gd name="connsiteX3" fmla="*/ 0 w 2467704"/>
              <a:gd name="connsiteY3" fmla="*/ 1233852 h 2467704"/>
              <a:gd name="connsiteX4" fmla="*/ 1233852 w 2467704"/>
              <a:gd name="connsiteY4" fmla="*/ 0 h 246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704" h="2467704">
                <a:moveTo>
                  <a:pt x="1233852" y="0"/>
                </a:moveTo>
                <a:cubicBezTo>
                  <a:pt x="1915290" y="0"/>
                  <a:pt x="2467704" y="552414"/>
                  <a:pt x="2467704" y="1233852"/>
                </a:cubicBezTo>
                <a:cubicBezTo>
                  <a:pt x="2467704" y="1915290"/>
                  <a:pt x="1915290" y="2467704"/>
                  <a:pt x="1233852" y="2467704"/>
                </a:cubicBezTo>
                <a:cubicBezTo>
                  <a:pt x="552414" y="2467704"/>
                  <a:pt x="0" y="1915290"/>
                  <a:pt x="0" y="1233852"/>
                </a:cubicBezTo>
                <a:cubicBezTo>
                  <a:pt x="0" y="552414"/>
                  <a:pt x="552414" y="0"/>
                  <a:pt x="123385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84281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FE68A114-61B7-431F-A817-7AD277B0DE3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080000" y="2740324"/>
            <a:ext cx="2032000" cy="2032000"/>
          </a:xfrm>
          <a:custGeom>
            <a:avLst/>
            <a:gdLst>
              <a:gd name="connsiteX0" fmla="*/ 1016000 w 2032000"/>
              <a:gd name="connsiteY0" fmla="*/ 0 h 2032000"/>
              <a:gd name="connsiteX1" fmla="*/ 2032000 w 2032000"/>
              <a:gd name="connsiteY1" fmla="*/ 1016000 h 2032000"/>
              <a:gd name="connsiteX2" fmla="*/ 1016000 w 2032000"/>
              <a:gd name="connsiteY2" fmla="*/ 2032000 h 2032000"/>
              <a:gd name="connsiteX3" fmla="*/ 0 w 2032000"/>
              <a:gd name="connsiteY3" fmla="*/ 1016000 h 2032000"/>
              <a:gd name="connsiteX4" fmla="*/ 1016000 w 2032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000" h="2032000">
                <a:moveTo>
                  <a:pt x="1016000" y="0"/>
                </a:moveTo>
                <a:cubicBezTo>
                  <a:pt x="1577121" y="0"/>
                  <a:pt x="2032000" y="454879"/>
                  <a:pt x="2032000" y="1016000"/>
                </a:cubicBezTo>
                <a:cubicBezTo>
                  <a:pt x="2032000" y="1577121"/>
                  <a:pt x="1577121" y="2032000"/>
                  <a:pt x="1016000" y="2032000"/>
                </a:cubicBezTo>
                <a:cubicBezTo>
                  <a:pt x="454879" y="2032000"/>
                  <a:pt x="0" y="1577121"/>
                  <a:pt x="0" y="1016000"/>
                </a:cubicBezTo>
                <a:cubicBezTo>
                  <a:pt x="0" y="454879"/>
                  <a:pt x="454879" y="0"/>
                  <a:pt x="1016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68289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BE8C035F-C3E4-44F8-BAEE-5B1B119A01F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654800" y="1181098"/>
            <a:ext cx="4356100" cy="4495804"/>
          </a:xfrm>
          <a:custGeom>
            <a:avLst/>
            <a:gdLst>
              <a:gd name="connsiteX0" fmla="*/ 0 w 4356100"/>
              <a:gd name="connsiteY0" fmla="*/ 0 h 4495804"/>
              <a:gd name="connsiteX1" fmla="*/ 4356100 w 4356100"/>
              <a:gd name="connsiteY1" fmla="*/ 0 h 4495804"/>
              <a:gd name="connsiteX2" fmla="*/ 4356100 w 4356100"/>
              <a:gd name="connsiteY2" fmla="*/ 4495804 h 4495804"/>
              <a:gd name="connsiteX3" fmla="*/ 0 w 4356100"/>
              <a:gd name="connsiteY3" fmla="*/ 4495804 h 449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6100" h="4495804">
                <a:moveTo>
                  <a:pt x="0" y="0"/>
                </a:moveTo>
                <a:lnTo>
                  <a:pt x="4356100" y="0"/>
                </a:lnTo>
                <a:lnTo>
                  <a:pt x="4356100" y="4495804"/>
                </a:lnTo>
                <a:lnTo>
                  <a:pt x="0" y="44958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58764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1D0EB3B5-C405-4BED-A20A-2967A50198C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86285" y="1981200"/>
            <a:ext cx="5225142" cy="2381250"/>
          </a:xfrm>
          <a:custGeom>
            <a:avLst/>
            <a:gdLst>
              <a:gd name="connsiteX0" fmla="*/ 0 w 5225142"/>
              <a:gd name="connsiteY0" fmla="*/ 0 h 2381250"/>
              <a:gd name="connsiteX1" fmla="*/ 5225142 w 5225142"/>
              <a:gd name="connsiteY1" fmla="*/ 0 h 2381250"/>
              <a:gd name="connsiteX2" fmla="*/ 5225142 w 5225142"/>
              <a:gd name="connsiteY2" fmla="*/ 2381250 h 2381250"/>
              <a:gd name="connsiteX3" fmla="*/ 0 w 5225142"/>
              <a:gd name="connsiteY3" fmla="*/ 2381250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25142" h="2381250">
                <a:moveTo>
                  <a:pt x="0" y="0"/>
                </a:moveTo>
                <a:lnTo>
                  <a:pt x="5225142" y="0"/>
                </a:lnTo>
                <a:lnTo>
                  <a:pt x="5225142" y="2381250"/>
                </a:lnTo>
                <a:lnTo>
                  <a:pt x="0" y="23812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EF91B381-F45B-4235-A1E1-29FBE192DE2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0571" y="1981200"/>
            <a:ext cx="5225142" cy="2381250"/>
          </a:xfrm>
          <a:custGeom>
            <a:avLst/>
            <a:gdLst>
              <a:gd name="connsiteX0" fmla="*/ 0 w 5225142"/>
              <a:gd name="connsiteY0" fmla="*/ 0 h 2381250"/>
              <a:gd name="connsiteX1" fmla="*/ 5225142 w 5225142"/>
              <a:gd name="connsiteY1" fmla="*/ 0 h 2381250"/>
              <a:gd name="connsiteX2" fmla="*/ 5225142 w 5225142"/>
              <a:gd name="connsiteY2" fmla="*/ 2381250 h 2381250"/>
              <a:gd name="connsiteX3" fmla="*/ 0 w 5225142"/>
              <a:gd name="connsiteY3" fmla="*/ 2381250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25142" h="2381250">
                <a:moveTo>
                  <a:pt x="0" y="0"/>
                </a:moveTo>
                <a:lnTo>
                  <a:pt x="5225142" y="0"/>
                </a:lnTo>
                <a:lnTo>
                  <a:pt x="5225142" y="2381250"/>
                </a:lnTo>
                <a:lnTo>
                  <a:pt x="0" y="23812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03618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="" xmlns:a16="http://schemas.microsoft.com/office/drawing/2014/main" id="{C91E4F2C-6626-458A-A5E6-0ED0F4A94E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5515430"/>
              <a:gd name="connsiteY0" fmla="*/ 0 h 4245649"/>
              <a:gd name="connsiteX1" fmla="*/ 5515430 w 5515430"/>
              <a:gd name="connsiteY1" fmla="*/ 0 h 4245649"/>
              <a:gd name="connsiteX2" fmla="*/ 5515430 w 5515430"/>
              <a:gd name="connsiteY2" fmla="*/ 4245649 h 4245649"/>
              <a:gd name="connsiteX3" fmla="*/ 0 w 5515430"/>
              <a:gd name="connsiteY3" fmla="*/ 4245649 h 4245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5430" h="4245649">
                <a:moveTo>
                  <a:pt x="0" y="0"/>
                </a:moveTo>
                <a:lnTo>
                  <a:pt x="5515430" y="0"/>
                </a:lnTo>
                <a:lnTo>
                  <a:pt x="5515430" y="4245649"/>
                </a:lnTo>
                <a:lnTo>
                  <a:pt x="0" y="424564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63380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B48749F0-E838-4B47-8F8E-B80BC6951AE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51490" y="0"/>
            <a:ext cx="8740511" cy="6858000"/>
          </a:xfrm>
          <a:custGeom>
            <a:avLst/>
            <a:gdLst>
              <a:gd name="connsiteX0" fmla="*/ 6614207 w 8740511"/>
              <a:gd name="connsiteY0" fmla="*/ 0 h 6858000"/>
              <a:gd name="connsiteX1" fmla="*/ 8740511 w 8740511"/>
              <a:gd name="connsiteY1" fmla="*/ 0 h 6858000"/>
              <a:gd name="connsiteX2" fmla="*/ 8740511 w 8740511"/>
              <a:gd name="connsiteY2" fmla="*/ 2837731 h 6858000"/>
              <a:gd name="connsiteX3" fmla="*/ 5843832 w 8740511"/>
              <a:gd name="connsiteY3" fmla="*/ 5503201 h 6858000"/>
              <a:gd name="connsiteX4" fmla="*/ 5843831 w 8740511"/>
              <a:gd name="connsiteY4" fmla="*/ 5503201 h 6858000"/>
              <a:gd name="connsiteX5" fmla="*/ 4371514 w 8740511"/>
              <a:gd name="connsiteY5" fmla="*/ 6858000 h 6858000"/>
              <a:gd name="connsiteX6" fmla="*/ 1162648 w 8740511"/>
              <a:gd name="connsiteY6" fmla="*/ 6858000 h 6858000"/>
              <a:gd name="connsiteX7" fmla="*/ 0 w 8740511"/>
              <a:gd name="connsiteY7" fmla="*/ 6086270 h 6858000"/>
              <a:gd name="connsiteX8" fmla="*/ 2817025 w 8740511"/>
              <a:gd name="connsiteY8" fmla="*/ 3494096 h 6858000"/>
              <a:gd name="connsiteX9" fmla="*/ 2817026 w 8740511"/>
              <a:gd name="connsiteY9" fmla="*/ 34940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40511" h="6858000">
                <a:moveTo>
                  <a:pt x="6614207" y="0"/>
                </a:moveTo>
                <a:lnTo>
                  <a:pt x="8740511" y="0"/>
                </a:lnTo>
                <a:lnTo>
                  <a:pt x="8740511" y="2837731"/>
                </a:lnTo>
                <a:lnTo>
                  <a:pt x="5843832" y="5503201"/>
                </a:lnTo>
                <a:lnTo>
                  <a:pt x="5843831" y="5503201"/>
                </a:lnTo>
                <a:lnTo>
                  <a:pt x="4371514" y="6858000"/>
                </a:lnTo>
                <a:lnTo>
                  <a:pt x="1162648" y="6858000"/>
                </a:lnTo>
                <a:lnTo>
                  <a:pt x="0" y="6086270"/>
                </a:lnTo>
                <a:lnTo>
                  <a:pt x="2817025" y="3494096"/>
                </a:lnTo>
                <a:lnTo>
                  <a:pt x="2817026" y="3494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60960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4B13DFB-4D42-49ED-89E4-4F0D5E15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886"/>
            <a:ext cx="10515600" cy="61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A8CE2F2-50B7-45A7-A752-331D60C05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537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715" r:id="rId2"/>
    <p:sldLayoutId id="2147483712" r:id="rId3"/>
    <p:sldLayoutId id="2147483713" r:id="rId4"/>
    <p:sldLayoutId id="2147483708" r:id="rId5"/>
    <p:sldLayoutId id="2147483707" r:id="rId6"/>
    <p:sldLayoutId id="2147483706" r:id="rId7"/>
    <p:sldLayoutId id="2147483714" r:id="rId8"/>
    <p:sldLayoutId id="2147483711" r:id="rId9"/>
    <p:sldLayoutId id="2147483701" r:id="rId10"/>
    <p:sldLayoutId id="2147483710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0" kern="1200" spc="0" baseline="0">
          <a:solidFill>
            <a:schemeClr val="tx1"/>
          </a:solidFill>
          <a:latin typeface="Montserrat" panose="00000500000000000000" pitchFamily="50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code/kmkarakaya/lstm-output-types-return-sequences-state" TargetMode="External"/><Relationship Id="rId3" Type="http://schemas.openxmlformats.org/officeDocument/2006/relationships/hyperlink" Target="https://youtu.be/8HyCNIVRbSU" TargetMode="External"/><Relationship Id="rId7" Type="http://schemas.openxmlformats.org/officeDocument/2006/relationships/hyperlink" Target="https://youtu.be/YCzL96nL7j0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youtu.be/AsNTP8Kwu80" TargetMode="External"/><Relationship Id="rId5" Type="http://schemas.openxmlformats.org/officeDocument/2006/relationships/hyperlink" Target="https://youtu.be/YQH-gKRuwsk" TargetMode="External"/><Relationship Id="rId4" Type="http://schemas.openxmlformats.org/officeDocument/2006/relationships/hyperlink" Target="https://youtu.be/WCUNPb-5EYI" TargetMode="External"/><Relationship Id="rId9" Type="http://schemas.openxmlformats.org/officeDocument/2006/relationships/hyperlink" Target="https://medium.com/programming-with-data/25-%E7%B0%A1%E4%BB%8Blstm-%E8%88%87gru-3e0eaa100d29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3501F12-2D3D-4976-8C6C-08EEC06FD8B3}"/>
              </a:ext>
            </a:extLst>
          </p:cNvPr>
          <p:cNvSpPr/>
          <p:nvPr/>
        </p:nvSpPr>
        <p:spPr>
          <a:xfrm>
            <a:off x="-143689" y="-81280"/>
            <a:ext cx="12553244" cy="7061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Placeholder 12">
            <a:extLst>
              <a:ext uri="{FF2B5EF4-FFF2-40B4-BE49-F238E27FC236}">
                <a16:creationId xmlns="" xmlns:a16="http://schemas.microsoft.com/office/drawing/2014/main" id="{CDF9DF42-2524-4AE9-A88A-1C395CACE66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3" r="18423"/>
          <a:stretch>
            <a:fillRect/>
          </a:stretch>
        </p:blipFill>
        <p:spPr/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873C465-9FEA-491A-B20F-7A2C30C83050}"/>
              </a:ext>
            </a:extLst>
          </p:cNvPr>
          <p:cNvSpPr txBox="1"/>
          <p:nvPr/>
        </p:nvSpPr>
        <p:spPr>
          <a:xfrm>
            <a:off x="1828802" y="1152070"/>
            <a:ext cx="3309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股價預測</a:t>
            </a:r>
            <a:endParaRPr lang="en-US" sz="4500" b="1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8799" y="531548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" latinLnBrk="1"/>
            <a:r>
              <a:rPr lang="zh-TW" altLang="en-US" sz="24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一個關於未來趨勢的工具</a:t>
            </a:r>
            <a:br>
              <a:rPr lang="zh-TW" altLang="en-US" sz="2400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</a:br>
            <a:endParaRPr lang="zh-TW" altLang="en-US" sz="2400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191" y="259441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buFont typeface="Arial" pitchFamily="34" charset="0"/>
              <a:buChar char="•"/>
            </a:pPr>
            <a:r>
              <a:rPr lang="zh-TW" altLang="en-US" sz="2400" b="1" cap="all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張源智</a:t>
            </a:r>
            <a:endParaRPr lang="en-US" altLang="zh-TW" sz="2400" b="1" cap="all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marL="342900" indent="-342900" fontAlgn="base">
              <a:buFont typeface="Arial" pitchFamily="34" charset="0"/>
              <a:buChar char="•"/>
            </a:pPr>
            <a:r>
              <a:rPr lang="zh-TW" altLang="en-US" sz="2400" b="1" cap="all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張堂垚 </a:t>
            </a:r>
            <a:endParaRPr lang="en-US" altLang="zh-TW" sz="2400" b="1" cap="all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marL="342900" indent="-342900" fontAlgn="base">
              <a:buFont typeface="Arial" pitchFamily="34" charset="0"/>
              <a:buChar char="•"/>
            </a:pPr>
            <a:r>
              <a:rPr lang="zh-TW" altLang="en-US" sz="2400" b="1" cap="all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吳奕辰 </a:t>
            </a:r>
            <a:endParaRPr lang="en-US" altLang="zh-TW" sz="2400" b="1" cap="all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marL="342900" indent="-342900" fontAlgn="base">
              <a:buFont typeface="Arial" pitchFamily="34" charset="0"/>
              <a:buChar char="•"/>
            </a:pPr>
            <a:r>
              <a:rPr lang="zh-TW" altLang="en-US" sz="2400" b="1" cap="all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許堪佑 </a:t>
            </a:r>
            <a:endParaRPr lang="en-US" altLang="zh-TW" sz="2400" b="1" cap="all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marL="342900" indent="-342900" fontAlgn="base">
              <a:buFont typeface="Arial" pitchFamily="34" charset="0"/>
              <a:buChar char="•"/>
            </a:pPr>
            <a:r>
              <a:rPr lang="zh-TW" altLang="en-US" sz="2400" b="1" cap="all" dirty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康文騰 </a:t>
            </a:r>
            <a:endParaRPr lang="en-US" altLang="zh-TW" sz="2400" b="1" cap="all" dirty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fontAlgn="base"/>
            <a:endParaRPr lang="en-US" altLang="zh-TW" sz="2400" b="1" cap="all" dirty="0"/>
          </a:p>
        </p:txBody>
      </p:sp>
    </p:spTree>
    <p:extLst>
      <p:ext uri="{BB962C8B-B14F-4D97-AF65-F5344CB8AC3E}">
        <p14:creationId xmlns:p14="http://schemas.microsoft.com/office/powerpoint/2010/main" val="262152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Placeholder 9">
            <a:extLst>
              <a:ext uri="{FF2B5EF4-FFF2-40B4-BE49-F238E27FC236}">
                <a16:creationId xmlns="" xmlns:a16="http://schemas.microsoft.com/office/drawing/2014/main" id="{1DB7DFE7-9147-4EBF-A14D-873D50B96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11" t="4843" b="42854"/>
          <a:stretch/>
        </p:blipFill>
        <p:spPr>
          <a:xfrm>
            <a:off x="-134793" y="-155783"/>
            <a:ext cx="12829049" cy="7216340"/>
          </a:xfrm>
          <a:custGeom>
            <a:avLst/>
            <a:gdLst>
              <a:gd name="connsiteX0" fmla="*/ 0 w 5515430"/>
              <a:gd name="connsiteY0" fmla="*/ 0 h 4245649"/>
              <a:gd name="connsiteX1" fmla="*/ 5515430 w 5515430"/>
              <a:gd name="connsiteY1" fmla="*/ 0 h 4245649"/>
              <a:gd name="connsiteX2" fmla="*/ 5515430 w 5515430"/>
              <a:gd name="connsiteY2" fmla="*/ 4245649 h 4245649"/>
              <a:gd name="connsiteX3" fmla="*/ 0 w 5515430"/>
              <a:gd name="connsiteY3" fmla="*/ 4245649 h 4245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5430" h="4245649">
                <a:moveTo>
                  <a:pt x="0" y="0"/>
                </a:moveTo>
                <a:lnTo>
                  <a:pt x="5515430" y="0"/>
                </a:lnTo>
                <a:lnTo>
                  <a:pt x="5515430" y="4245649"/>
                </a:lnTo>
                <a:lnTo>
                  <a:pt x="0" y="4245649"/>
                </a:lnTo>
                <a:close/>
              </a:path>
            </a:pathLst>
          </a:custGeom>
        </p:spPr>
      </p:pic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820F63E1-8E49-4C44-A7BB-4A50C9B75481}"/>
              </a:ext>
            </a:extLst>
          </p:cNvPr>
          <p:cNvGrpSpPr/>
          <p:nvPr/>
        </p:nvGrpSpPr>
        <p:grpSpPr>
          <a:xfrm>
            <a:off x="516577" y="724951"/>
            <a:ext cx="6089126" cy="5408098"/>
            <a:chOff x="5150871" y="723899"/>
            <a:chExt cx="6089126" cy="5408098"/>
          </a:xfrm>
        </p:grpSpPr>
        <p:grpSp>
          <p:nvGrpSpPr>
            <p:cNvPr id="52" name="Group 51">
              <a:extLst>
                <a:ext uri="{FF2B5EF4-FFF2-40B4-BE49-F238E27FC236}">
                  <a16:creationId xmlns="" xmlns:a16="http://schemas.microsoft.com/office/drawing/2014/main" id="{6F96B56A-CB3F-4EF2-ACB5-D1C8A7FB4921}"/>
                </a:ext>
              </a:extLst>
            </p:cNvPr>
            <p:cNvGrpSpPr/>
            <p:nvPr/>
          </p:nvGrpSpPr>
          <p:grpSpPr>
            <a:xfrm>
              <a:off x="6096000" y="1328063"/>
              <a:ext cx="4180382" cy="4201874"/>
              <a:chOff x="7845719" y="1942558"/>
              <a:chExt cx="2457993" cy="2457992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="" xmlns:a16="http://schemas.microsoft.com/office/drawing/2014/main" id="{E14E30D4-7F48-4F4E-80FA-6A7F9D20E307}"/>
                  </a:ext>
                </a:extLst>
              </p:cNvPr>
              <p:cNvCxnSpPr/>
              <p:nvPr/>
            </p:nvCxnSpPr>
            <p:spPr>
              <a:xfrm>
                <a:off x="9074715" y="1942558"/>
                <a:ext cx="0" cy="2457992"/>
              </a:xfrm>
              <a:prstGeom prst="line">
                <a:avLst/>
              </a:prstGeom>
              <a:ln w="127000">
                <a:solidFill>
                  <a:schemeClr val="accent2"/>
                </a:solidFill>
                <a:headEnd type="triangl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="" xmlns:a16="http://schemas.microsoft.com/office/drawing/2014/main" id="{1E8DBF9E-6EDD-4270-B518-A6F323598F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45719" y="3171554"/>
                <a:ext cx="2457993" cy="0"/>
              </a:xfrm>
              <a:prstGeom prst="line">
                <a:avLst/>
              </a:prstGeom>
              <a:ln w="127000">
                <a:solidFill>
                  <a:schemeClr val="accent2"/>
                </a:solidFill>
                <a:headEnd type="triangl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64277912-6CAF-4EDE-BAC5-1B14711092D3}"/>
                </a:ext>
              </a:extLst>
            </p:cNvPr>
            <p:cNvSpPr txBox="1"/>
            <p:nvPr/>
          </p:nvSpPr>
          <p:spPr>
            <a:xfrm>
              <a:off x="7488961" y="723899"/>
              <a:ext cx="1394460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1500" b="1" dirty="0">
                  <a:solidFill>
                    <a:schemeClr val="bg2"/>
                  </a:solidFill>
                  <a:latin typeface="PT Sans" panose="020B0503020203020204" pitchFamily="34" charset="0"/>
                  <a:ea typeface="PT Sans" panose="020B0503020203020204" pitchFamily="34" charset="0"/>
                  <a:cs typeface="Montserrat Black" charset="0"/>
                </a:rPr>
                <a:t>高精準度</a:t>
              </a:r>
              <a:endParaRPr lang="en-US" sz="1500" b="1" dirty="0">
                <a:solidFill>
                  <a:schemeClr val="bg2"/>
                </a:solidFill>
                <a:latin typeface="PT Sans" panose="020B0503020203020204" pitchFamily="34" charset="0"/>
                <a:ea typeface="PT Sans" panose="020B0503020203020204" pitchFamily="34" charset="0"/>
                <a:cs typeface="Montserrat Black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5BED189A-C793-4EBD-A977-FBE0B8D227C5}"/>
                </a:ext>
              </a:extLst>
            </p:cNvPr>
            <p:cNvSpPr txBox="1"/>
            <p:nvPr/>
          </p:nvSpPr>
          <p:spPr>
            <a:xfrm>
              <a:off x="7488961" y="5808832"/>
              <a:ext cx="1394460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1500" b="1" dirty="0">
                  <a:solidFill>
                    <a:schemeClr val="bg2"/>
                  </a:solidFill>
                  <a:latin typeface="PT Sans" panose="020B0503020203020204" pitchFamily="34" charset="0"/>
                  <a:ea typeface="PT Sans" panose="020B0503020203020204" pitchFamily="34" charset="0"/>
                  <a:cs typeface="Montserrat Black" charset="0"/>
                </a:rPr>
                <a:t>低精準度</a:t>
              </a:r>
              <a:endParaRPr lang="en-US" sz="1500" b="1" dirty="0">
                <a:solidFill>
                  <a:schemeClr val="bg2"/>
                </a:solidFill>
                <a:latin typeface="PT Sans" panose="020B0503020203020204" pitchFamily="34" charset="0"/>
                <a:ea typeface="PT Sans" panose="020B0503020203020204" pitchFamily="34" charset="0"/>
                <a:cs typeface="Montserrat Black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39546F51-EF86-44BE-8DBC-CAF72E30CB07}"/>
                </a:ext>
              </a:extLst>
            </p:cNvPr>
            <p:cNvSpPr txBox="1"/>
            <p:nvPr/>
          </p:nvSpPr>
          <p:spPr>
            <a:xfrm>
              <a:off x="10215422" y="3276601"/>
              <a:ext cx="1024575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TW" altLang="en-US" sz="1500" b="1" dirty="0">
                  <a:solidFill>
                    <a:schemeClr val="bg2"/>
                  </a:solidFill>
                  <a:latin typeface="PT Sans" panose="020B0503020203020204" pitchFamily="34" charset="0"/>
                  <a:ea typeface="PT Sans" panose="020B0503020203020204" pitchFamily="34" charset="0"/>
                  <a:cs typeface="Montserrat Black" charset="0"/>
                </a:rPr>
                <a:t> 高</a:t>
              </a:r>
              <a:r>
                <a:rPr lang="zh-TW" altLang="en-US" sz="1500" b="1" dirty="0" smtClean="0">
                  <a:solidFill>
                    <a:schemeClr val="bg2"/>
                  </a:solidFill>
                  <a:latin typeface="PT Sans" panose="020B0503020203020204" pitchFamily="34" charset="0"/>
                  <a:ea typeface="PT Sans" panose="020B0503020203020204" pitchFamily="34" charset="0"/>
                  <a:cs typeface="Montserrat Black" charset="0"/>
                </a:rPr>
                <a:t>多元</a:t>
              </a:r>
              <a:endParaRPr lang="en-US" sz="1500" b="1" dirty="0">
                <a:solidFill>
                  <a:schemeClr val="bg2"/>
                </a:solidFill>
                <a:latin typeface="PT Sans" panose="020B0503020203020204" pitchFamily="34" charset="0"/>
                <a:ea typeface="PT Sans" panose="020B0503020203020204" pitchFamily="34" charset="0"/>
                <a:cs typeface="Montserrat Black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77B6D87A-B58D-4F20-87AF-F1CF05807177}"/>
                </a:ext>
              </a:extLst>
            </p:cNvPr>
            <p:cNvSpPr txBox="1"/>
            <p:nvPr/>
          </p:nvSpPr>
          <p:spPr>
            <a:xfrm>
              <a:off x="5150871" y="3259272"/>
              <a:ext cx="1016363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ts val="1800"/>
                </a:lnSpc>
              </a:pPr>
              <a:r>
                <a:rPr lang="zh-TW" altLang="en-US" sz="1500" b="1" dirty="0">
                  <a:solidFill>
                    <a:schemeClr val="bg2"/>
                  </a:solidFill>
                  <a:latin typeface="PT Sans" panose="020B0503020203020204" pitchFamily="34" charset="0"/>
                  <a:ea typeface="PT Sans" panose="020B0503020203020204" pitchFamily="34" charset="0"/>
                  <a:cs typeface="Montserrat Black" charset="0"/>
                </a:rPr>
                <a:t>低</a:t>
              </a:r>
              <a:r>
                <a:rPr lang="zh-TW" altLang="en-US" sz="1500" b="1" dirty="0" smtClean="0">
                  <a:solidFill>
                    <a:schemeClr val="bg2"/>
                  </a:solidFill>
                  <a:latin typeface="PT Sans" panose="020B0503020203020204" pitchFamily="34" charset="0"/>
                  <a:ea typeface="PT Sans" panose="020B0503020203020204" pitchFamily="34" charset="0"/>
                  <a:cs typeface="Montserrat Black" charset="0"/>
                </a:rPr>
                <a:t>多元</a:t>
              </a:r>
              <a:endParaRPr lang="en-US" sz="1500" b="1" dirty="0">
                <a:solidFill>
                  <a:schemeClr val="bg2"/>
                </a:solidFill>
                <a:latin typeface="PT Sans" panose="020B0503020203020204" pitchFamily="34" charset="0"/>
                <a:ea typeface="PT Sans" panose="020B0503020203020204" pitchFamily="34" charset="0"/>
                <a:cs typeface="Montserrat Black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="" xmlns:a16="http://schemas.microsoft.com/office/drawing/2014/main" id="{B370F69F-4582-4AB2-A499-D60224AEB749}"/>
                </a:ext>
              </a:extLst>
            </p:cNvPr>
            <p:cNvSpPr/>
            <p:nvPr/>
          </p:nvSpPr>
          <p:spPr>
            <a:xfrm>
              <a:off x="8992940" y="1668581"/>
              <a:ext cx="765615" cy="7656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B0B74585-0B98-4DD9-A761-CFBD924F552B}"/>
                </a:ext>
              </a:extLst>
            </p:cNvPr>
            <p:cNvSpPr txBox="1"/>
            <p:nvPr/>
          </p:nvSpPr>
          <p:spPr>
            <a:xfrm>
              <a:off x="8773446" y="2618168"/>
              <a:ext cx="1204601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TW" altLang="en-US" sz="1500" b="1" dirty="0">
                  <a:solidFill>
                    <a:schemeClr val="bg2"/>
                  </a:solidFill>
                  <a:latin typeface="PT Sans" panose="020B0503020203020204" pitchFamily="34" charset="0"/>
                  <a:ea typeface="PT Sans" panose="020B0503020203020204" pitchFamily="34" charset="0"/>
                  <a:cs typeface="Montserrat Black" charset="0"/>
                </a:rPr>
                <a:t>我們的商品</a:t>
              </a:r>
              <a:endParaRPr lang="en-US" sz="1500" b="1" dirty="0">
                <a:solidFill>
                  <a:schemeClr val="bg2"/>
                </a:solidFill>
                <a:latin typeface="PT Sans" panose="020B0503020203020204" pitchFamily="34" charset="0"/>
                <a:ea typeface="PT Sans" panose="020B0503020203020204" pitchFamily="34" charset="0"/>
                <a:cs typeface="Montserrat Black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="" xmlns:a16="http://schemas.microsoft.com/office/drawing/2014/main" id="{0CC8B3A8-0F29-4F5E-8ECC-67A85304DDED}"/>
                </a:ext>
              </a:extLst>
            </p:cNvPr>
            <p:cNvSpPr/>
            <p:nvPr/>
          </p:nvSpPr>
          <p:spPr>
            <a:xfrm rot="10800000" flipV="1">
              <a:off x="6903248" y="2032389"/>
              <a:ext cx="362256" cy="36225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B03BD693-A9ED-4EF5-BF33-CC76BAB4EAA9}"/>
                </a:ext>
              </a:extLst>
            </p:cNvPr>
            <p:cNvSpPr txBox="1"/>
            <p:nvPr/>
          </p:nvSpPr>
          <p:spPr>
            <a:xfrm>
              <a:off x="6202210" y="2549612"/>
              <a:ext cx="1764332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TW" altLang="en-US" sz="1500" b="1" dirty="0">
                  <a:solidFill>
                    <a:schemeClr val="bg2"/>
                  </a:solidFill>
                  <a:latin typeface="PT Sans" panose="020B0503020203020204" pitchFamily="34" charset="0"/>
                  <a:ea typeface="PT Sans" panose="020B0503020203020204" pitchFamily="34" charset="0"/>
                  <a:cs typeface="Montserrat Black" charset="0"/>
                </a:rPr>
                <a:t>股市專家</a:t>
              </a:r>
              <a:endParaRPr lang="en-US" sz="1500" b="1" dirty="0">
                <a:solidFill>
                  <a:schemeClr val="bg2"/>
                </a:solidFill>
                <a:latin typeface="PT Sans" panose="020B0503020203020204" pitchFamily="34" charset="0"/>
                <a:ea typeface="PT Sans" panose="020B0503020203020204" pitchFamily="34" charset="0"/>
                <a:cs typeface="Montserrat Black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="" xmlns:a16="http://schemas.microsoft.com/office/drawing/2014/main" id="{85014FC2-DE73-4462-9F9F-E718638B0BBD}"/>
                </a:ext>
              </a:extLst>
            </p:cNvPr>
            <p:cNvSpPr/>
            <p:nvPr/>
          </p:nvSpPr>
          <p:spPr>
            <a:xfrm rot="10800000" flipV="1">
              <a:off x="7022006" y="3977352"/>
              <a:ext cx="362256" cy="362254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3C6209AB-4B54-4EE9-A5CA-411D64C67F16}"/>
                </a:ext>
              </a:extLst>
            </p:cNvPr>
            <p:cNvSpPr txBox="1"/>
            <p:nvPr/>
          </p:nvSpPr>
          <p:spPr>
            <a:xfrm>
              <a:off x="6320968" y="4528663"/>
              <a:ext cx="1764332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TW" altLang="en-US" sz="1500" b="1" dirty="0">
                  <a:solidFill>
                    <a:schemeClr val="bg2"/>
                  </a:solidFill>
                  <a:latin typeface="PT Sans" panose="020B0503020203020204" pitchFamily="34" charset="0"/>
                  <a:ea typeface="PT Sans" panose="020B0503020203020204" pitchFamily="34" charset="0"/>
                  <a:cs typeface="Montserrat Black" charset="0"/>
                </a:rPr>
                <a:t>股市新手</a:t>
              </a:r>
              <a:endParaRPr lang="en-US" sz="1500" b="1" dirty="0">
                <a:solidFill>
                  <a:schemeClr val="bg2"/>
                </a:solidFill>
                <a:latin typeface="PT Sans" panose="020B0503020203020204" pitchFamily="34" charset="0"/>
                <a:ea typeface="PT Sans" panose="020B0503020203020204" pitchFamily="34" charset="0"/>
                <a:cs typeface="Montserrat Black" charset="0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F4FC5C69-4C61-4CE9-AD55-9E00738CA50A}"/>
              </a:ext>
            </a:extLst>
          </p:cNvPr>
          <p:cNvSpPr txBox="1"/>
          <p:nvPr/>
        </p:nvSpPr>
        <p:spPr>
          <a:xfrm>
            <a:off x="7146471" y="580571"/>
            <a:ext cx="43216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500" b="1" dirty="0">
                <a:solidFill>
                  <a:schemeClr val="bg2"/>
                </a:solidFill>
                <a:latin typeface=""/>
              </a:rPr>
              <a:t>未來展望</a:t>
            </a:r>
            <a:endParaRPr lang="en-US" sz="4500" b="1" dirty="0">
              <a:solidFill>
                <a:schemeClr val="bg2"/>
              </a:solidFill>
              <a:latin typeface="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4F73A066-BFB0-4264-A802-E1918E05058F}"/>
              </a:ext>
            </a:extLst>
          </p:cNvPr>
          <p:cNvSpPr txBox="1"/>
          <p:nvPr/>
        </p:nvSpPr>
        <p:spPr>
          <a:xfrm>
            <a:off x="7146470" y="2435248"/>
            <a:ext cx="42100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b="1" spc="600" dirty="0">
                <a:solidFill>
                  <a:schemeClr val="bg2"/>
                </a:solidFill>
                <a:ea typeface="Adobe 繁黑體 Std B" pitchFamily="34" charset="-120"/>
              </a:rPr>
              <a:t>連同基本面、技術面</a:t>
            </a:r>
            <a:r>
              <a:rPr lang="en-US" altLang="zh-TW" sz="2000" b="1" spc="600" dirty="0">
                <a:solidFill>
                  <a:schemeClr val="bg2"/>
                </a:solidFill>
                <a:ea typeface="Adobe 繁黑體 Std B" pitchFamily="34" charset="-120"/>
              </a:rPr>
              <a:t>…</a:t>
            </a:r>
            <a:r>
              <a:rPr lang="zh-TW" altLang="en-US" sz="2000" b="1" spc="600" dirty="0">
                <a:solidFill>
                  <a:schemeClr val="bg2"/>
                </a:solidFill>
                <a:ea typeface="Adobe 繁黑體 Std B" pitchFamily="34" charset="-120"/>
              </a:rPr>
              <a:t>等相關的影響都考慮進去，完善整個</a:t>
            </a:r>
            <a:r>
              <a:rPr lang="zh-TW" altLang="en-US" sz="2000" b="1" spc="600" dirty="0" smtClean="0">
                <a:solidFill>
                  <a:schemeClr val="bg2"/>
                </a:solidFill>
                <a:ea typeface="Adobe 繁黑體 Std B" pitchFamily="34" charset="-120"/>
              </a:rPr>
              <a:t>產品</a:t>
            </a:r>
            <a:endParaRPr lang="en-US" altLang="zh-TW" sz="2000" b="1" spc="600" dirty="0" smtClean="0">
              <a:solidFill>
                <a:schemeClr val="bg2"/>
              </a:solidFill>
              <a:ea typeface="Adobe 繁黑體 Std B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b="1" spc="600" dirty="0">
              <a:solidFill>
                <a:schemeClr val="bg2"/>
              </a:solidFill>
              <a:ea typeface="Adobe 繁黑體 Std B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b="1" spc="600" dirty="0">
                <a:solidFill>
                  <a:schemeClr val="bg2"/>
                </a:solidFill>
                <a:latin typeface="Adobe 繁黑體 Std B" pitchFamily="34" charset="-120"/>
                <a:ea typeface="Adobe 繁黑體 Std B" pitchFamily="34" charset="-120"/>
              </a:rPr>
              <a:t>精準度</a:t>
            </a:r>
            <a:r>
              <a:rPr lang="zh-TW" altLang="en-US" sz="2000" b="1" spc="600" dirty="0" smtClean="0">
                <a:solidFill>
                  <a:schemeClr val="bg2"/>
                </a:solidFill>
                <a:latin typeface="Adobe 繁黑體 Std B" pitchFamily="34" charset="-120"/>
                <a:ea typeface="Adobe 繁黑體 Std B" pitchFamily="34" charset="-120"/>
              </a:rPr>
              <a:t>提升</a:t>
            </a:r>
            <a:endParaRPr lang="en-US" altLang="zh-TW" sz="2000" b="1" spc="600" dirty="0" smtClean="0">
              <a:solidFill>
                <a:schemeClr val="bg2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b="1" spc="600" dirty="0">
              <a:solidFill>
                <a:schemeClr val="bg2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spc="600" dirty="0" err="1">
                <a:solidFill>
                  <a:schemeClr val="bg2"/>
                </a:solidFill>
                <a:latin typeface="Adobe 繁黑體 Std B" pitchFamily="34" charset="-120"/>
                <a:ea typeface="Adobe 繁黑體 Std B" pitchFamily="34" charset="-120"/>
              </a:rPr>
              <a:t>具備多元性</a:t>
            </a:r>
            <a:endParaRPr lang="en-US" sz="2000" b="1" spc="600" dirty="0">
              <a:solidFill>
                <a:schemeClr val="bg2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8" name="TextBox 68">
            <a:extLst>
              <a:ext uri="{FF2B5EF4-FFF2-40B4-BE49-F238E27FC236}">
                <a16:creationId xmlns="" xmlns:a16="http://schemas.microsoft.com/office/drawing/2014/main" id="{C78A2D7B-580F-44BD-8326-B66D7A1CA2EE}"/>
              </a:ext>
            </a:extLst>
          </p:cNvPr>
          <p:cNvSpPr txBox="1"/>
          <p:nvPr/>
        </p:nvSpPr>
        <p:spPr>
          <a:xfrm>
            <a:off x="11377610" y="6283930"/>
            <a:ext cx="52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PT Sans" panose="020B0503020203020204" pitchFamily="34" charset="0"/>
                <a:ea typeface="PT Sans" panose="020B0503020203020204" pitchFamily="34" charset="0"/>
              </a:rPr>
              <a:t>9</a:t>
            </a:r>
            <a:endParaRPr lang="en-US" sz="2000" b="1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2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9">
            <a:extLst>
              <a:ext uri="{FF2B5EF4-FFF2-40B4-BE49-F238E27FC236}">
                <a16:creationId xmlns="" xmlns:a16="http://schemas.microsoft.com/office/drawing/2014/main" id="{1DB7DFE7-9147-4EBF-A14D-873D50B96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11" t="4843" b="42854"/>
          <a:stretch/>
        </p:blipFill>
        <p:spPr>
          <a:xfrm>
            <a:off x="-134793" y="-155783"/>
            <a:ext cx="12829049" cy="7216340"/>
          </a:xfrm>
          <a:custGeom>
            <a:avLst/>
            <a:gdLst>
              <a:gd name="connsiteX0" fmla="*/ 0 w 5515430"/>
              <a:gd name="connsiteY0" fmla="*/ 0 h 4245649"/>
              <a:gd name="connsiteX1" fmla="*/ 5515430 w 5515430"/>
              <a:gd name="connsiteY1" fmla="*/ 0 h 4245649"/>
              <a:gd name="connsiteX2" fmla="*/ 5515430 w 5515430"/>
              <a:gd name="connsiteY2" fmla="*/ 4245649 h 4245649"/>
              <a:gd name="connsiteX3" fmla="*/ 0 w 5515430"/>
              <a:gd name="connsiteY3" fmla="*/ 4245649 h 4245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5430" h="4245649">
                <a:moveTo>
                  <a:pt x="0" y="0"/>
                </a:moveTo>
                <a:lnTo>
                  <a:pt x="5515430" y="0"/>
                </a:lnTo>
                <a:lnTo>
                  <a:pt x="5515430" y="4245649"/>
                </a:lnTo>
                <a:lnTo>
                  <a:pt x="0" y="4245649"/>
                </a:lnTo>
                <a:close/>
              </a:path>
            </a:pathLst>
          </a:cu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45C5201-879F-44C8-882A-FB557C51F0D1}"/>
              </a:ext>
            </a:extLst>
          </p:cNvPr>
          <p:cNvSpPr txBox="1"/>
          <p:nvPr/>
        </p:nvSpPr>
        <p:spPr>
          <a:xfrm>
            <a:off x="5603461" y="2433947"/>
            <a:ext cx="6188046" cy="378565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kumimoji="1" lang="da-DK" altLang="zh-TW" sz="2400" dirty="0">
                <a:hlinkClick r:id="rId3"/>
              </a:rPr>
              <a:t>https://youtu.be/8HyCNIVRbSU</a:t>
            </a:r>
            <a:endParaRPr kumimoji="1" lang="da-DK" altLang="zh-TW" sz="2400" dirty="0"/>
          </a:p>
          <a:p>
            <a:r>
              <a:rPr kumimoji="1" lang="da-DK" altLang="zh-TW" sz="2400" dirty="0">
                <a:hlinkClick r:id="rId4"/>
              </a:rPr>
              <a:t>https://youtu.be/WCUNPb-5EYI</a:t>
            </a:r>
            <a:endParaRPr kumimoji="1" lang="da-DK" altLang="zh-TW" sz="2400" dirty="0"/>
          </a:p>
          <a:p>
            <a:r>
              <a:rPr kumimoji="1" lang="da-DK" altLang="zh-TW" sz="2400" dirty="0">
                <a:hlinkClick r:id="rId5"/>
              </a:rPr>
              <a:t>https://youtu.be/YQH-gKRuwsk</a:t>
            </a:r>
            <a:endParaRPr kumimoji="1" lang="da-DK" altLang="zh-TW" sz="2400" dirty="0"/>
          </a:p>
          <a:p>
            <a:r>
              <a:rPr kumimoji="1" lang="da-DK" altLang="zh-TW" sz="2400" dirty="0">
                <a:hlinkClick r:id="rId6"/>
              </a:rPr>
              <a:t>https://youtu.be/AsNTP8Kwu80</a:t>
            </a:r>
            <a:endParaRPr kumimoji="1" lang="da-DK" altLang="zh-TW" sz="2400" dirty="0"/>
          </a:p>
          <a:p>
            <a:r>
              <a:rPr kumimoji="1" lang="da-DK" altLang="zh-TW" sz="2400" dirty="0">
                <a:hlinkClick r:id="rId7"/>
              </a:rPr>
              <a:t>https://youtu.be/YCzL96nL7j0</a:t>
            </a:r>
            <a:endParaRPr kumimoji="1" lang="da-DK" altLang="zh-TW" sz="2400" dirty="0"/>
          </a:p>
          <a:p>
            <a:r>
              <a:rPr kumimoji="1" lang="da-DK" altLang="zh-TW" sz="2400" dirty="0">
                <a:hlinkClick r:id="rId8"/>
              </a:rPr>
              <a:t>https://www.kaggle.com/code/kmkarakaya/lstm-output-types-return-sequences-state</a:t>
            </a:r>
            <a:endParaRPr kumimoji="1" lang="da-DK" altLang="zh-TW" sz="2400" dirty="0"/>
          </a:p>
          <a:p>
            <a:r>
              <a:rPr kumimoji="1" lang="da-DK" altLang="zh-TW" sz="2400" dirty="0">
                <a:hlinkClick r:id="rId9"/>
              </a:rPr>
              <a:t>https://medium.com/programming-with-data/25-%E7%B0%A1%E4%BB%8Blstm-%E8%88%87gru-3e0eaa100d29</a:t>
            </a:r>
            <a:endParaRPr kumimoji="1" lang="da-DK" altLang="zh-TW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079BA85A-6ABA-4085-B943-A1069186D2AE}"/>
              </a:ext>
            </a:extLst>
          </p:cNvPr>
          <p:cNvSpPr txBox="1"/>
          <p:nvPr/>
        </p:nvSpPr>
        <p:spPr>
          <a:xfrm>
            <a:off x="293190" y="1202841"/>
            <a:ext cx="491641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W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="" xmlns:a16="http://schemas.microsoft.com/office/drawing/2014/main" id="{344227AF-DCC9-347F-5160-126A2F906FE2}"/>
              </a:ext>
            </a:extLst>
          </p:cNvPr>
          <p:cNvSpPr txBox="1"/>
          <p:nvPr/>
        </p:nvSpPr>
        <p:spPr>
          <a:xfrm>
            <a:off x="0" y="469379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err="1">
                <a:solidFill>
                  <a:schemeClr val="bg2"/>
                </a:solidFill>
                <a:latin typeface="Oswald" panose="02000303000000000000" pitchFamily="2" charset="0"/>
              </a:rPr>
              <a:t>參考資料</a:t>
            </a:r>
            <a:endParaRPr lang="en-US" sz="4500" b="1" dirty="0">
              <a:solidFill>
                <a:schemeClr val="bg2"/>
              </a:solidFill>
              <a:latin typeface="Oswald" panose="02000303000000000000" pitchFamily="2" charset="0"/>
            </a:endParaRPr>
          </a:p>
        </p:txBody>
      </p:sp>
      <p:sp>
        <p:nvSpPr>
          <p:cNvPr id="7" name="TextBox 68">
            <a:extLst>
              <a:ext uri="{FF2B5EF4-FFF2-40B4-BE49-F238E27FC236}">
                <a16:creationId xmlns="" xmlns:a16="http://schemas.microsoft.com/office/drawing/2014/main" id="{C78A2D7B-580F-44BD-8326-B66D7A1CA2EE}"/>
              </a:ext>
            </a:extLst>
          </p:cNvPr>
          <p:cNvSpPr txBox="1"/>
          <p:nvPr/>
        </p:nvSpPr>
        <p:spPr>
          <a:xfrm>
            <a:off x="11377610" y="6283930"/>
            <a:ext cx="52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PT Sans" panose="020B0503020203020204" pitchFamily="34" charset="0"/>
                <a:ea typeface="PT Sans" panose="020B0503020203020204" pitchFamily="34" charset="0"/>
              </a:rPr>
              <a:t>10</a:t>
            </a:r>
            <a:endParaRPr lang="en-US" sz="2000" b="1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12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9">
            <a:extLst>
              <a:ext uri="{FF2B5EF4-FFF2-40B4-BE49-F238E27FC236}">
                <a16:creationId xmlns="" xmlns:a16="http://schemas.microsoft.com/office/drawing/2014/main" id="{1DB7DFE7-9147-4EBF-A14D-873D50B96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11" t="4843" b="42854"/>
          <a:stretch/>
        </p:blipFill>
        <p:spPr>
          <a:xfrm>
            <a:off x="-134793" y="-155783"/>
            <a:ext cx="12829049" cy="7216340"/>
          </a:xfrm>
          <a:custGeom>
            <a:avLst/>
            <a:gdLst>
              <a:gd name="connsiteX0" fmla="*/ 0 w 5515430"/>
              <a:gd name="connsiteY0" fmla="*/ 0 h 4245649"/>
              <a:gd name="connsiteX1" fmla="*/ 5515430 w 5515430"/>
              <a:gd name="connsiteY1" fmla="*/ 0 h 4245649"/>
              <a:gd name="connsiteX2" fmla="*/ 5515430 w 5515430"/>
              <a:gd name="connsiteY2" fmla="*/ 4245649 h 4245649"/>
              <a:gd name="connsiteX3" fmla="*/ 0 w 5515430"/>
              <a:gd name="connsiteY3" fmla="*/ 4245649 h 4245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5430" h="4245649">
                <a:moveTo>
                  <a:pt x="0" y="0"/>
                </a:moveTo>
                <a:lnTo>
                  <a:pt x="5515430" y="0"/>
                </a:lnTo>
                <a:lnTo>
                  <a:pt x="5515430" y="4245649"/>
                </a:lnTo>
                <a:lnTo>
                  <a:pt x="0" y="4245649"/>
                </a:ln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66101C7-FEB9-4EE0-9E23-F2A16145CC3D}"/>
              </a:ext>
            </a:extLst>
          </p:cNvPr>
          <p:cNvSpPr txBox="1"/>
          <p:nvPr/>
        </p:nvSpPr>
        <p:spPr>
          <a:xfrm>
            <a:off x="0" y="580571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500" b="1" dirty="0">
                <a:solidFill>
                  <a:schemeClr val="bg2"/>
                </a:solidFill>
                <a:latin typeface="Oswald" panose="02000303000000000000" pitchFamily="2" charset="0"/>
              </a:rPr>
              <a:t>Q&amp;A</a:t>
            </a:r>
            <a:endParaRPr lang="en-US" sz="4500" b="1" dirty="0">
              <a:solidFill>
                <a:schemeClr val="bg2"/>
              </a:solidFill>
              <a:latin typeface="Oswald" panose="02000303000000000000" pitchFamily="2" charset="0"/>
            </a:endParaRPr>
          </a:p>
        </p:txBody>
      </p:sp>
      <p:sp>
        <p:nvSpPr>
          <p:cNvPr id="5" name="TextBox 68">
            <a:extLst>
              <a:ext uri="{FF2B5EF4-FFF2-40B4-BE49-F238E27FC236}">
                <a16:creationId xmlns="" xmlns:a16="http://schemas.microsoft.com/office/drawing/2014/main" id="{C78A2D7B-580F-44BD-8326-B66D7A1CA2EE}"/>
              </a:ext>
            </a:extLst>
          </p:cNvPr>
          <p:cNvSpPr txBox="1"/>
          <p:nvPr/>
        </p:nvSpPr>
        <p:spPr>
          <a:xfrm>
            <a:off x="11377610" y="6283930"/>
            <a:ext cx="52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PT Sans" panose="020B0503020203020204" pitchFamily="34" charset="0"/>
                <a:ea typeface="PT Sans" panose="020B0503020203020204" pitchFamily="34" charset="0"/>
              </a:rPr>
              <a:t>11</a:t>
            </a:r>
            <a:endParaRPr lang="en-US" sz="2000" b="1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60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9">
            <a:extLst>
              <a:ext uri="{FF2B5EF4-FFF2-40B4-BE49-F238E27FC236}">
                <a16:creationId xmlns="" xmlns:a16="http://schemas.microsoft.com/office/drawing/2014/main" id="{1DB7DFE7-9147-4EBF-A14D-873D50B96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11" t="4843" b="42854"/>
          <a:stretch/>
        </p:blipFill>
        <p:spPr>
          <a:xfrm>
            <a:off x="-134793" y="-155783"/>
            <a:ext cx="12829049" cy="7216340"/>
          </a:xfrm>
          <a:custGeom>
            <a:avLst/>
            <a:gdLst>
              <a:gd name="connsiteX0" fmla="*/ 0 w 5515430"/>
              <a:gd name="connsiteY0" fmla="*/ 0 h 4245649"/>
              <a:gd name="connsiteX1" fmla="*/ 5515430 w 5515430"/>
              <a:gd name="connsiteY1" fmla="*/ 0 h 4245649"/>
              <a:gd name="connsiteX2" fmla="*/ 5515430 w 5515430"/>
              <a:gd name="connsiteY2" fmla="*/ 4245649 h 4245649"/>
              <a:gd name="connsiteX3" fmla="*/ 0 w 5515430"/>
              <a:gd name="connsiteY3" fmla="*/ 4245649 h 4245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5430" h="4245649">
                <a:moveTo>
                  <a:pt x="0" y="0"/>
                </a:moveTo>
                <a:lnTo>
                  <a:pt x="5515430" y="0"/>
                </a:lnTo>
                <a:lnTo>
                  <a:pt x="5515430" y="4245649"/>
                </a:lnTo>
                <a:lnTo>
                  <a:pt x="0" y="4245649"/>
                </a:ln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66101C7-FEB9-4EE0-9E23-F2A16145CC3D}"/>
              </a:ext>
            </a:extLst>
          </p:cNvPr>
          <p:cNvSpPr txBox="1"/>
          <p:nvPr/>
        </p:nvSpPr>
        <p:spPr>
          <a:xfrm>
            <a:off x="-6094" y="3036585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500" b="1" dirty="0">
                <a:solidFill>
                  <a:schemeClr val="bg2"/>
                </a:solidFill>
                <a:latin typeface="Oswald" panose="02000303000000000000" pitchFamily="2" charset="0"/>
              </a:rPr>
              <a:t>The End</a:t>
            </a:r>
            <a:endParaRPr lang="en-US" sz="4500" b="1" dirty="0">
              <a:solidFill>
                <a:schemeClr val="bg2"/>
              </a:solidFill>
              <a:latin typeface="Oswald" panose="020003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74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="" xmlns:a16="http://schemas.microsoft.com/office/drawing/2014/main" id="{1DB7DFE7-9147-4EBF-A14D-873D50B969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11" t="4843" b="42854"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112B91A-C17E-44E3-B8C6-B9CDAEF0AAAC}"/>
              </a:ext>
            </a:extLst>
          </p:cNvPr>
          <p:cNvSpPr txBox="1"/>
          <p:nvPr/>
        </p:nvSpPr>
        <p:spPr>
          <a:xfrm>
            <a:off x="0" y="58057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latin typeface="Adobe 繁黑體 Std B" pitchFamily="34" charset="-120"/>
                <a:ea typeface="Adobe 繁黑體 Std B" pitchFamily="34" charset="-120"/>
              </a:rPr>
              <a:t>流程</a:t>
            </a:r>
            <a:endParaRPr lang="en-US" sz="4500" b="1" dirty="0">
              <a:solidFill>
                <a:schemeClr val="bg2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4A2A728D-C044-4AC8-8A8F-FC45CC79517B}"/>
              </a:ext>
            </a:extLst>
          </p:cNvPr>
          <p:cNvSpPr txBox="1"/>
          <p:nvPr/>
        </p:nvSpPr>
        <p:spPr>
          <a:xfrm>
            <a:off x="2315101" y="2007261"/>
            <a:ext cx="3779303" cy="64633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lvl="0"/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爬蟲抓下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Dow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Jones, NASDAQ, S&amp;P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500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的原始價格資料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9DE7637A-6D20-4A6E-9F13-2BA2EF3A079F}"/>
              </a:ext>
            </a:extLst>
          </p:cNvPr>
          <p:cNvSpPr txBox="1"/>
          <p:nvPr/>
        </p:nvSpPr>
        <p:spPr>
          <a:xfrm>
            <a:off x="2315101" y="2890185"/>
            <a:ext cx="3779303" cy="3693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lvl="0"/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區分訓練資料與測試資料</a:t>
            </a:r>
          </a:p>
        </p:txBody>
      </p:sp>
      <p:sp>
        <p:nvSpPr>
          <p:cNvPr id="44" name="Oval 64">
            <a:extLst>
              <a:ext uri="{FF2B5EF4-FFF2-40B4-BE49-F238E27FC236}">
                <a16:creationId xmlns="" xmlns:a16="http://schemas.microsoft.com/office/drawing/2014/main" id="{BECD9482-81D5-43BF-83F3-94A7A3BEC0A5}"/>
              </a:ext>
            </a:extLst>
          </p:cNvPr>
          <p:cNvSpPr/>
          <p:nvPr/>
        </p:nvSpPr>
        <p:spPr>
          <a:xfrm>
            <a:off x="1613523" y="1997733"/>
            <a:ext cx="595086" cy="59508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65">
            <a:extLst>
              <a:ext uri="{FF2B5EF4-FFF2-40B4-BE49-F238E27FC236}">
                <a16:creationId xmlns="" xmlns:a16="http://schemas.microsoft.com/office/drawing/2014/main" id="{15B37A31-E2B4-432B-A007-94E1966425C5}"/>
              </a:ext>
            </a:extLst>
          </p:cNvPr>
          <p:cNvSpPr/>
          <p:nvPr/>
        </p:nvSpPr>
        <p:spPr>
          <a:xfrm>
            <a:off x="1613523" y="2777308"/>
            <a:ext cx="595086" cy="5950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66">
            <a:extLst>
              <a:ext uri="{FF2B5EF4-FFF2-40B4-BE49-F238E27FC236}">
                <a16:creationId xmlns="" xmlns:a16="http://schemas.microsoft.com/office/drawing/2014/main" id="{5142F6DD-C4DC-4727-A410-08DB1F513E8E}"/>
              </a:ext>
            </a:extLst>
          </p:cNvPr>
          <p:cNvSpPr/>
          <p:nvPr/>
        </p:nvSpPr>
        <p:spPr>
          <a:xfrm>
            <a:off x="1613523" y="3556883"/>
            <a:ext cx="595086" cy="59508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67">
            <a:extLst>
              <a:ext uri="{FF2B5EF4-FFF2-40B4-BE49-F238E27FC236}">
                <a16:creationId xmlns="" xmlns:a16="http://schemas.microsoft.com/office/drawing/2014/main" id="{B4017213-E40E-4CEA-965B-1A58191541CE}"/>
              </a:ext>
            </a:extLst>
          </p:cNvPr>
          <p:cNvSpPr/>
          <p:nvPr/>
        </p:nvSpPr>
        <p:spPr>
          <a:xfrm>
            <a:off x="1613523" y="4336458"/>
            <a:ext cx="595086" cy="5950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68">
            <a:extLst>
              <a:ext uri="{FF2B5EF4-FFF2-40B4-BE49-F238E27FC236}">
                <a16:creationId xmlns="" xmlns:a16="http://schemas.microsoft.com/office/drawing/2014/main" id="{C78A2D7B-580F-44BD-8326-B66D7A1CA2EE}"/>
              </a:ext>
            </a:extLst>
          </p:cNvPr>
          <p:cNvSpPr txBox="1"/>
          <p:nvPr/>
        </p:nvSpPr>
        <p:spPr>
          <a:xfrm>
            <a:off x="1649471" y="2095221"/>
            <a:ext cx="52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1</a:t>
            </a:r>
          </a:p>
        </p:txBody>
      </p:sp>
      <p:sp>
        <p:nvSpPr>
          <p:cNvPr id="80" name="TextBox 69">
            <a:extLst>
              <a:ext uri="{FF2B5EF4-FFF2-40B4-BE49-F238E27FC236}">
                <a16:creationId xmlns="" xmlns:a16="http://schemas.microsoft.com/office/drawing/2014/main" id="{07240367-0EE2-4261-B1A5-5C0D3C4D6C9F}"/>
              </a:ext>
            </a:extLst>
          </p:cNvPr>
          <p:cNvSpPr txBox="1"/>
          <p:nvPr/>
        </p:nvSpPr>
        <p:spPr>
          <a:xfrm>
            <a:off x="1649471" y="2874796"/>
            <a:ext cx="52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2</a:t>
            </a:r>
          </a:p>
        </p:txBody>
      </p:sp>
      <p:sp>
        <p:nvSpPr>
          <p:cNvPr id="81" name="TextBox 70">
            <a:extLst>
              <a:ext uri="{FF2B5EF4-FFF2-40B4-BE49-F238E27FC236}">
                <a16:creationId xmlns="" xmlns:a16="http://schemas.microsoft.com/office/drawing/2014/main" id="{235DBCF8-4750-4AAE-BF56-F565ECCB37B3}"/>
              </a:ext>
            </a:extLst>
          </p:cNvPr>
          <p:cNvSpPr txBox="1"/>
          <p:nvPr/>
        </p:nvSpPr>
        <p:spPr>
          <a:xfrm>
            <a:off x="1649471" y="3654371"/>
            <a:ext cx="52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3</a:t>
            </a:r>
          </a:p>
        </p:txBody>
      </p:sp>
      <p:sp>
        <p:nvSpPr>
          <p:cNvPr id="82" name="TextBox 71">
            <a:extLst>
              <a:ext uri="{FF2B5EF4-FFF2-40B4-BE49-F238E27FC236}">
                <a16:creationId xmlns="" xmlns:a16="http://schemas.microsoft.com/office/drawing/2014/main" id="{B4B0DF0A-6465-499D-879C-3ABFFC380125}"/>
              </a:ext>
            </a:extLst>
          </p:cNvPr>
          <p:cNvSpPr txBox="1"/>
          <p:nvPr/>
        </p:nvSpPr>
        <p:spPr>
          <a:xfrm>
            <a:off x="1649471" y="4433946"/>
            <a:ext cx="52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4</a:t>
            </a:r>
          </a:p>
        </p:txBody>
      </p:sp>
      <p:sp>
        <p:nvSpPr>
          <p:cNvPr id="83" name="TextBox 72">
            <a:extLst>
              <a:ext uri="{FF2B5EF4-FFF2-40B4-BE49-F238E27FC236}">
                <a16:creationId xmlns="" xmlns:a16="http://schemas.microsoft.com/office/drawing/2014/main" id="{4A2A728D-C044-4AC8-8A8F-FC45CC79517B}"/>
              </a:ext>
            </a:extLst>
          </p:cNvPr>
          <p:cNvSpPr txBox="1"/>
          <p:nvPr/>
        </p:nvSpPr>
        <p:spPr>
          <a:xfrm>
            <a:off x="2345557" y="3655254"/>
            <a:ext cx="3748847" cy="3693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lvl="0"/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代入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LSTM</a:t>
            </a:r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模型訓練</a:t>
            </a:r>
          </a:p>
        </p:txBody>
      </p:sp>
      <p:sp>
        <p:nvSpPr>
          <p:cNvPr id="3" name="矩形 2"/>
          <p:cNvSpPr/>
          <p:nvPr/>
        </p:nvSpPr>
        <p:spPr>
          <a:xfrm>
            <a:off x="2315101" y="4449335"/>
            <a:ext cx="3779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預測結果與實際情況比對，並優化</a:t>
            </a:r>
          </a:p>
        </p:txBody>
      </p:sp>
      <p:pic>
        <p:nvPicPr>
          <p:cNvPr id="86" name="Picture Placeholder 16">
            <a:extLst>
              <a:ext uri="{FF2B5EF4-FFF2-40B4-BE49-F238E27FC236}">
                <a16:creationId xmlns="" xmlns:a16="http://schemas.microsoft.com/office/drawing/2014/main" id="{534B9CFB-5C57-4568-BAD8-74F544DF0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0" b="1320"/>
          <a:stretch>
            <a:fillRect/>
          </a:stretch>
        </p:blipFill>
        <p:spPr>
          <a:xfrm>
            <a:off x="6267301" y="1940312"/>
            <a:ext cx="5082531" cy="3428118"/>
          </a:xfrm>
          <a:custGeom>
            <a:avLst/>
            <a:gdLst>
              <a:gd name="connsiteX0" fmla="*/ 0 w 5515430"/>
              <a:gd name="connsiteY0" fmla="*/ 0 h 4245649"/>
              <a:gd name="connsiteX1" fmla="*/ 5515430 w 5515430"/>
              <a:gd name="connsiteY1" fmla="*/ 0 h 4245649"/>
              <a:gd name="connsiteX2" fmla="*/ 5515430 w 5515430"/>
              <a:gd name="connsiteY2" fmla="*/ 4245649 h 4245649"/>
              <a:gd name="connsiteX3" fmla="*/ 0 w 5515430"/>
              <a:gd name="connsiteY3" fmla="*/ 4245649 h 4245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5430" h="4245649">
                <a:moveTo>
                  <a:pt x="0" y="0"/>
                </a:moveTo>
                <a:lnTo>
                  <a:pt x="5515430" y="0"/>
                </a:lnTo>
                <a:lnTo>
                  <a:pt x="5515430" y="4245649"/>
                </a:lnTo>
                <a:lnTo>
                  <a:pt x="0" y="4245649"/>
                </a:lnTo>
                <a:close/>
              </a:path>
            </a:pathLst>
          </a:custGeom>
        </p:spPr>
      </p:pic>
      <p:sp>
        <p:nvSpPr>
          <p:cNvPr id="29" name="TextBox 68">
            <a:extLst>
              <a:ext uri="{FF2B5EF4-FFF2-40B4-BE49-F238E27FC236}">
                <a16:creationId xmlns="" xmlns:a16="http://schemas.microsoft.com/office/drawing/2014/main" id="{C78A2D7B-580F-44BD-8326-B66D7A1CA2EE}"/>
              </a:ext>
            </a:extLst>
          </p:cNvPr>
          <p:cNvSpPr txBox="1"/>
          <p:nvPr/>
        </p:nvSpPr>
        <p:spPr>
          <a:xfrm>
            <a:off x="11377610" y="6283930"/>
            <a:ext cx="52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T Sans" panose="020B0503020203020204" pitchFamily="34" charset="0"/>
                <a:ea typeface="PT Sans" panose="020B0503020203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2663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44" grpId="0" animBg="1"/>
      <p:bldP spid="48" grpId="0" animBg="1"/>
      <p:bldP spid="77" grpId="0" animBg="1"/>
      <p:bldP spid="78" grpId="0" animBg="1"/>
      <p:bldP spid="79" grpId="0"/>
      <p:bldP spid="80" grpId="0"/>
      <p:bldP spid="81" grpId="0"/>
      <p:bldP spid="82" grpId="0"/>
      <p:bldP spid="83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9">
            <a:extLst>
              <a:ext uri="{FF2B5EF4-FFF2-40B4-BE49-F238E27FC236}">
                <a16:creationId xmlns="" xmlns:a16="http://schemas.microsoft.com/office/drawing/2014/main" id="{1DB7DFE7-9147-4EBF-A14D-873D50B96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11" t="4843" b="42854"/>
          <a:stretch/>
        </p:blipFill>
        <p:spPr>
          <a:xfrm>
            <a:off x="-134793" y="-155783"/>
            <a:ext cx="12829049" cy="7216340"/>
          </a:xfrm>
          <a:custGeom>
            <a:avLst/>
            <a:gdLst>
              <a:gd name="connsiteX0" fmla="*/ 0 w 5515430"/>
              <a:gd name="connsiteY0" fmla="*/ 0 h 4245649"/>
              <a:gd name="connsiteX1" fmla="*/ 5515430 w 5515430"/>
              <a:gd name="connsiteY1" fmla="*/ 0 h 4245649"/>
              <a:gd name="connsiteX2" fmla="*/ 5515430 w 5515430"/>
              <a:gd name="connsiteY2" fmla="*/ 4245649 h 4245649"/>
              <a:gd name="connsiteX3" fmla="*/ 0 w 5515430"/>
              <a:gd name="connsiteY3" fmla="*/ 4245649 h 4245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5430" h="4245649">
                <a:moveTo>
                  <a:pt x="0" y="0"/>
                </a:moveTo>
                <a:lnTo>
                  <a:pt x="5515430" y="0"/>
                </a:lnTo>
                <a:lnTo>
                  <a:pt x="5515430" y="4245649"/>
                </a:lnTo>
                <a:lnTo>
                  <a:pt x="0" y="4245649"/>
                </a:ln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66101C7-FEB9-4EE0-9E23-F2A16145CC3D}"/>
              </a:ext>
            </a:extLst>
          </p:cNvPr>
          <p:cNvSpPr txBox="1"/>
          <p:nvPr/>
        </p:nvSpPr>
        <p:spPr>
          <a:xfrm>
            <a:off x="0" y="58057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dirty="0">
                <a:latin typeface="Adobe 繁黑體 Std B" pitchFamily="34" charset="-120"/>
                <a:ea typeface="Adobe 繁黑體 Std B" pitchFamily="34" charset="-120"/>
              </a:rPr>
              <a:t>股票挑選</a:t>
            </a:r>
            <a:endParaRPr lang="en-US" sz="4500" b="1" dirty="0">
              <a:solidFill>
                <a:schemeClr val="bg2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2DAE0786-A5D1-4C73-89EF-7EF209EDD72C}"/>
              </a:ext>
            </a:extLst>
          </p:cNvPr>
          <p:cNvGrpSpPr/>
          <p:nvPr/>
        </p:nvGrpSpPr>
        <p:grpSpPr>
          <a:xfrm>
            <a:off x="4281982" y="2540000"/>
            <a:ext cx="3811307" cy="3666446"/>
            <a:chOff x="7262917" y="2465388"/>
            <a:chExt cx="3958883" cy="3808412"/>
          </a:xfrm>
        </p:grpSpPr>
        <p:sp>
          <p:nvSpPr>
            <p:cNvPr id="37" name="Freeform 5">
              <a:extLst>
                <a:ext uri="{FF2B5EF4-FFF2-40B4-BE49-F238E27FC236}">
                  <a16:creationId xmlns="" xmlns:a16="http://schemas.microsoft.com/office/drawing/2014/main" id="{B7FF0171-C6E9-4E9F-A70B-D331CB8306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42313" y="2949575"/>
              <a:ext cx="844550" cy="842962"/>
            </a:xfrm>
            <a:custGeom>
              <a:avLst/>
              <a:gdLst>
                <a:gd name="T0" fmla="*/ 279 w 279"/>
                <a:gd name="T1" fmla="*/ 24 h 279"/>
                <a:gd name="T2" fmla="*/ 255 w 279"/>
                <a:gd name="T3" fmla="*/ 0 h 279"/>
                <a:gd name="T4" fmla="*/ 0 w 279"/>
                <a:gd name="T5" fmla="*/ 255 h 279"/>
                <a:gd name="T6" fmla="*/ 24 w 279"/>
                <a:gd name="T7" fmla="*/ 279 h 279"/>
                <a:gd name="T8" fmla="*/ 49 w 279"/>
                <a:gd name="T9" fmla="*/ 255 h 279"/>
                <a:gd name="T10" fmla="*/ 255 w 279"/>
                <a:gd name="T11" fmla="*/ 48 h 279"/>
                <a:gd name="T12" fmla="*/ 279 w 279"/>
                <a:gd name="T13" fmla="*/ 24 h 279"/>
                <a:gd name="T14" fmla="*/ 279 w 279"/>
                <a:gd name="T15" fmla="*/ 24 h 279"/>
                <a:gd name="T16" fmla="*/ 279 w 279"/>
                <a:gd name="T17" fmla="*/ 2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9" h="279">
                  <a:moveTo>
                    <a:pt x="279" y="24"/>
                  </a:moveTo>
                  <a:cubicBezTo>
                    <a:pt x="279" y="10"/>
                    <a:pt x="268" y="0"/>
                    <a:pt x="255" y="0"/>
                  </a:cubicBezTo>
                  <a:cubicBezTo>
                    <a:pt x="114" y="0"/>
                    <a:pt x="0" y="114"/>
                    <a:pt x="0" y="255"/>
                  </a:cubicBezTo>
                  <a:cubicBezTo>
                    <a:pt x="0" y="268"/>
                    <a:pt x="11" y="279"/>
                    <a:pt x="24" y="279"/>
                  </a:cubicBezTo>
                  <a:cubicBezTo>
                    <a:pt x="38" y="279"/>
                    <a:pt x="49" y="268"/>
                    <a:pt x="49" y="255"/>
                  </a:cubicBezTo>
                  <a:cubicBezTo>
                    <a:pt x="49" y="141"/>
                    <a:pt x="141" y="48"/>
                    <a:pt x="255" y="48"/>
                  </a:cubicBezTo>
                  <a:cubicBezTo>
                    <a:pt x="268" y="48"/>
                    <a:pt x="279" y="37"/>
                    <a:pt x="279" y="24"/>
                  </a:cubicBezTo>
                  <a:close/>
                  <a:moveTo>
                    <a:pt x="279" y="24"/>
                  </a:moveTo>
                  <a:cubicBezTo>
                    <a:pt x="279" y="24"/>
                    <a:pt x="279" y="24"/>
                    <a:pt x="279" y="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">
              <a:extLst>
                <a:ext uri="{FF2B5EF4-FFF2-40B4-BE49-F238E27FC236}">
                  <a16:creationId xmlns="" xmlns:a16="http://schemas.microsoft.com/office/drawing/2014/main" id="{E1CA9568-0CC1-483D-A522-63F8BAC200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2750" y="2589213"/>
              <a:ext cx="2259013" cy="2597150"/>
            </a:xfrm>
            <a:custGeom>
              <a:avLst/>
              <a:gdLst>
                <a:gd name="T0" fmla="*/ 0 w 746"/>
                <a:gd name="T1" fmla="*/ 374 h 859"/>
                <a:gd name="T2" fmla="*/ 78 w 746"/>
                <a:gd name="T3" fmla="*/ 602 h 859"/>
                <a:gd name="T4" fmla="*/ 79 w 746"/>
                <a:gd name="T5" fmla="*/ 603 h 859"/>
                <a:gd name="T6" fmla="*/ 159 w 746"/>
                <a:gd name="T7" fmla="*/ 821 h 859"/>
                <a:gd name="T8" fmla="*/ 170 w 746"/>
                <a:gd name="T9" fmla="*/ 853 h 859"/>
                <a:gd name="T10" fmla="*/ 181 w 746"/>
                <a:gd name="T11" fmla="*/ 856 h 859"/>
                <a:gd name="T12" fmla="*/ 203 w 746"/>
                <a:gd name="T13" fmla="*/ 842 h 859"/>
                <a:gd name="T14" fmla="*/ 117 w 746"/>
                <a:gd name="T15" fmla="*/ 572 h 859"/>
                <a:gd name="T16" fmla="*/ 115 w 746"/>
                <a:gd name="T17" fmla="*/ 570 h 859"/>
                <a:gd name="T18" fmla="*/ 49 w 746"/>
                <a:gd name="T19" fmla="*/ 374 h 859"/>
                <a:gd name="T20" fmla="*/ 373 w 746"/>
                <a:gd name="T21" fmla="*/ 49 h 859"/>
                <a:gd name="T22" fmla="*/ 697 w 746"/>
                <a:gd name="T23" fmla="*/ 374 h 859"/>
                <a:gd name="T24" fmla="*/ 630 w 746"/>
                <a:gd name="T25" fmla="*/ 572 h 859"/>
                <a:gd name="T26" fmla="*/ 545 w 746"/>
                <a:gd name="T27" fmla="*/ 842 h 859"/>
                <a:gd name="T28" fmla="*/ 577 w 746"/>
                <a:gd name="T29" fmla="*/ 853 h 859"/>
                <a:gd name="T30" fmla="*/ 589 w 746"/>
                <a:gd name="T31" fmla="*/ 822 h 859"/>
                <a:gd name="T32" fmla="*/ 669 w 746"/>
                <a:gd name="T33" fmla="*/ 601 h 859"/>
                <a:gd name="T34" fmla="*/ 746 w 746"/>
                <a:gd name="T35" fmla="*/ 374 h 859"/>
                <a:gd name="T36" fmla="*/ 373 w 746"/>
                <a:gd name="T37" fmla="*/ 0 h 859"/>
                <a:gd name="T38" fmla="*/ 0 w 746"/>
                <a:gd name="T39" fmla="*/ 374 h 859"/>
                <a:gd name="T40" fmla="*/ 0 w 746"/>
                <a:gd name="T41" fmla="*/ 374 h 859"/>
                <a:gd name="T42" fmla="*/ 0 w 746"/>
                <a:gd name="T43" fmla="*/ 374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6" h="859">
                  <a:moveTo>
                    <a:pt x="0" y="374"/>
                  </a:moveTo>
                  <a:cubicBezTo>
                    <a:pt x="0" y="457"/>
                    <a:pt x="27" y="536"/>
                    <a:pt x="78" y="602"/>
                  </a:cubicBezTo>
                  <a:cubicBezTo>
                    <a:pt x="78" y="602"/>
                    <a:pt x="78" y="602"/>
                    <a:pt x="79" y="603"/>
                  </a:cubicBezTo>
                  <a:cubicBezTo>
                    <a:pt x="185" y="751"/>
                    <a:pt x="159" y="821"/>
                    <a:pt x="159" y="821"/>
                  </a:cubicBezTo>
                  <a:cubicBezTo>
                    <a:pt x="153" y="833"/>
                    <a:pt x="158" y="848"/>
                    <a:pt x="170" y="853"/>
                  </a:cubicBezTo>
                  <a:cubicBezTo>
                    <a:pt x="174" y="855"/>
                    <a:pt x="177" y="856"/>
                    <a:pt x="181" y="856"/>
                  </a:cubicBezTo>
                  <a:cubicBezTo>
                    <a:pt x="190" y="856"/>
                    <a:pt x="199" y="851"/>
                    <a:pt x="203" y="842"/>
                  </a:cubicBezTo>
                  <a:cubicBezTo>
                    <a:pt x="207" y="832"/>
                    <a:pt x="242" y="745"/>
                    <a:pt x="117" y="572"/>
                  </a:cubicBezTo>
                  <a:cubicBezTo>
                    <a:pt x="116" y="572"/>
                    <a:pt x="116" y="571"/>
                    <a:pt x="115" y="570"/>
                  </a:cubicBezTo>
                  <a:cubicBezTo>
                    <a:pt x="72" y="514"/>
                    <a:pt x="49" y="445"/>
                    <a:pt x="49" y="374"/>
                  </a:cubicBezTo>
                  <a:cubicBezTo>
                    <a:pt x="49" y="195"/>
                    <a:pt x="194" y="49"/>
                    <a:pt x="373" y="49"/>
                  </a:cubicBezTo>
                  <a:cubicBezTo>
                    <a:pt x="552" y="49"/>
                    <a:pt x="697" y="195"/>
                    <a:pt x="697" y="374"/>
                  </a:cubicBezTo>
                  <a:cubicBezTo>
                    <a:pt x="697" y="446"/>
                    <a:pt x="674" y="514"/>
                    <a:pt x="630" y="572"/>
                  </a:cubicBezTo>
                  <a:cubicBezTo>
                    <a:pt x="505" y="744"/>
                    <a:pt x="541" y="832"/>
                    <a:pt x="545" y="842"/>
                  </a:cubicBezTo>
                  <a:cubicBezTo>
                    <a:pt x="551" y="854"/>
                    <a:pt x="565" y="859"/>
                    <a:pt x="577" y="853"/>
                  </a:cubicBezTo>
                  <a:cubicBezTo>
                    <a:pt x="589" y="848"/>
                    <a:pt x="595" y="834"/>
                    <a:pt x="589" y="822"/>
                  </a:cubicBezTo>
                  <a:cubicBezTo>
                    <a:pt x="589" y="821"/>
                    <a:pt x="561" y="749"/>
                    <a:pt x="669" y="601"/>
                  </a:cubicBezTo>
                  <a:cubicBezTo>
                    <a:pt x="719" y="535"/>
                    <a:pt x="746" y="457"/>
                    <a:pt x="746" y="374"/>
                  </a:cubicBezTo>
                  <a:cubicBezTo>
                    <a:pt x="746" y="168"/>
                    <a:pt x="578" y="0"/>
                    <a:pt x="373" y="0"/>
                  </a:cubicBezTo>
                  <a:cubicBezTo>
                    <a:pt x="167" y="0"/>
                    <a:pt x="0" y="168"/>
                    <a:pt x="0" y="374"/>
                  </a:cubicBezTo>
                  <a:close/>
                  <a:moveTo>
                    <a:pt x="0" y="374"/>
                  </a:moveTo>
                  <a:cubicBezTo>
                    <a:pt x="0" y="374"/>
                    <a:pt x="0" y="374"/>
                    <a:pt x="0" y="37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">
              <a:extLst>
                <a:ext uri="{FF2B5EF4-FFF2-40B4-BE49-F238E27FC236}">
                  <a16:creationId xmlns="" xmlns:a16="http://schemas.microsoft.com/office/drawing/2014/main" id="{4F3C72D1-33F5-45C7-812F-918479733F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62963" y="5216525"/>
              <a:ext cx="1357313" cy="422275"/>
            </a:xfrm>
            <a:custGeom>
              <a:avLst/>
              <a:gdLst>
                <a:gd name="T0" fmla="*/ 448 w 448"/>
                <a:gd name="T1" fmla="*/ 80 h 140"/>
                <a:gd name="T2" fmla="*/ 448 w 448"/>
                <a:gd name="T3" fmla="*/ 60 h 140"/>
                <a:gd name="T4" fmla="*/ 388 w 448"/>
                <a:gd name="T5" fmla="*/ 0 h 140"/>
                <a:gd name="T6" fmla="*/ 60 w 448"/>
                <a:gd name="T7" fmla="*/ 0 h 140"/>
                <a:gd name="T8" fmla="*/ 0 w 448"/>
                <a:gd name="T9" fmla="*/ 60 h 140"/>
                <a:gd name="T10" fmla="*/ 0 w 448"/>
                <a:gd name="T11" fmla="*/ 80 h 140"/>
                <a:gd name="T12" fmla="*/ 60 w 448"/>
                <a:gd name="T13" fmla="*/ 140 h 140"/>
                <a:gd name="T14" fmla="*/ 388 w 448"/>
                <a:gd name="T15" fmla="*/ 140 h 140"/>
                <a:gd name="T16" fmla="*/ 448 w 448"/>
                <a:gd name="T17" fmla="*/ 80 h 140"/>
                <a:gd name="T18" fmla="*/ 49 w 448"/>
                <a:gd name="T19" fmla="*/ 80 h 140"/>
                <a:gd name="T20" fmla="*/ 49 w 448"/>
                <a:gd name="T21" fmla="*/ 60 h 140"/>
                <a:gd name="T22" fmla="*/ 60 w 448"/>
                <a:gd name="T23" fmla="*/ 49 h 140"/>
                <a:gd name="T24" fmla="*/ 388 w 448"/>
                <a:gd name="T25" fmla="*/ 49 h 140"/>
                <a:gd name="T26" fmla="*/ 399 w 448"/>
                <a:gd name="T27" fmla="*/ 60 h 140"/>
                <a:gd name="T28" fmla="*/ 399 w 448"/>
                <a:gd name="T29" fmla="*/ 80 h 140"/>
                <a:gd name="T30" fmla="*/ 388 w 448"/>
                <a:gd name="T31" fmla="*/ 91 h 140"/>
                <a:gd name="T32" fmla="*/ 60 w 448"/>
                <a:gd name="T33" fmla="*/ 91 h 140"/>
                <a:gd name="T34" fmla="*/ 49 w 448"/>
                <a:gd name="T35" fmla="*/ 80 h 140"/>
                <a:gd name="T36" fmla="*/ 49 w 448"/>
                <a:gd name="T37" fmla="*/ 80 h 140"/>
                <a:gd name="T38" fmla="*/ 49 w 448"/>
                <a:gd name="T39" fmla="*/ 8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8" h="140">
                  <a:moveTo>
                    <a:pt x="448" y="80"/>
                  </a:moveTo>
                  <a:cubicBezTo>
                    <a:pt x="448" y="60"/>
                    <a:pt x="448" y="60"/>
                    <a:pt x="448" y="60"/>
                  </a:cubicBezTo>
                  <a:cubicBezTo>
                    <a:pt x="448" y="27"/>
                    <a:pt x="421" y="0"/>
                    <a:pt x="388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113"/>
                    <a:pt x="27" y="140"/>
                    <a:pt x="60" y="140"/>
                  </a:cubicBezTo>
                  <a:cubicBezTo>
                    <a:pt x="388" y="140"/>
                    <a:pt x="388" y="140"/>
                    <a:pt x="388" y="140"/>
                  </a:cubicBezTo>
                  <a:cubicBezTo>
                    <a:pt x="421" y="140"/>
                    <a:pt x="448" y="113"/>
                    <a:pt x="448" y="80"/>
                  </a:cubicBezTo>
                  <a:close/>
                  <a:moveTo>
                    <a:pt x="49" y="80"/>
                  </a:moveTo>
                  <a:cubicBezTo>
                    <a:pt x="49" y="60"/>
                    <a:pt x="49" y="60"/>
                    <a:pt x="49" y="60"/>
                  </a:cubicBezTo>
                  <a:cubicBezTo>
                    <a:pt x="49" y="54"/>
                    <a:pt x="54" y="49"/>
                    <a:pt x="60" y="49"/>
                  </a:cubicBezTo>
                  <a:cubicBezTo>
                    <a:pt x="388" y="49"/>
                    <a:pt x="388" y="49"/>
                    <a:pt x="388" y="49"/>
                  </a:cubicBezTo>
                  <a:cubicBezTo>
                    <a:pt x="394" y="49"/>
                    <a:pt x="399" y="54"/>
                    <a:pt x="399" y="60"/>
                  </a:cubicBezTo>
                  <a:cubicBezTo>
                    <a:pt x="399" y="80"/>
                    <a:pt x="399" y="80"/>
                    <a:pt x="399" y="80"/>
                  </a:cubicBezTo>
                  <a:cubicBezTo>
                    <a:pt x="399" y="87"/>
                    <a:pt x="394" y="91"/>
                    <a:pt x="388" y="91"/>
                  </a:cubicBezTo>
                  <a:cubicBezTo>
                    <a:pt x="60" y="91"/>
                    <a:pt x="60" y="91"/>
                    <a:pt x="60" y="91"/>
                  </a:cubicBezTo>
                  <a:cubicBezTo>
                    <a:pt x="54" y="91"/>
                    <a:pt x="49" y="87"/>
                    <a:pt x="49" y="80"/>
                  </a:cubicBezTo>
                  <a:close/>
                  <a:moveTo>
                    <a:pt x="49" y="80"/>
                  </a:moveTo>
                  <a:cubicBezTo>
                    <a:pt x="49" y="80"/>
                    <a:pt x="49" y="80"/>
                    <a:pt x="49" y="8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>
              <a:extLst>
                <a:ext uri="{FF2B5EF4-FFF2-40B4-BE49-F238E27FC236}">
                  <a16:creationId xmlns="" xmlns:a16="http://schemas.microsoft.com/office/drawing/2014/main" id="{F3E79280-866C-4BEA-AC80-CF5D67C212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89975" y="5751513"/>
              <a:ext cx="944563" cy="522287"/>
            </a:xfrm>
            <a:custGeom>
              <a:avLst/>
              <a:gdLst>
                <a:gd name="T0" fmla="*/ 25 w 312"/>
                <a:gd name="T1" fmla="*/ 0 h 173"/>
                <a:gd name="T2" fmla="*/ 0 w 312"/>
                <a:gd name="T3" fmla="*/ 24 h 173"/>
                <a:gd name="T4" fmla="*/ 0 w 312"/>
                <a:gd name="T5" fmla="*/ 89 h 173"/>
                <a:gd name="T6" fmla="*/ 15 w 312"/>
                <a:gd name="T7" fmla="*/ 111 h 173"/>
                <a:gd name="T8" fmla="*/ 146 w 312"/>
                <a:gd name="T9" fmla="*/ 171 h 173"/>
                <a:gd name="T10" fmla="*/ 156 w 312"/>
                <a:gd name="T11" fmla="*/ 173 h 173"/>
                <a:gd name="T12" fmla="*/ 166 w 312"/>
                <a:gd name="T13" fmla="*/ 171 h 173"/>
                <a:gd name="T14" fmla="*/ 298 w 312"/>
                <a:gd name="T15" fmla="*/ 109 h 173"/>
                <a:gd name="T16" fmla="*/ 312 w 312"/>
                <a:gd name="T17" fmla="*/ 86 h 173"/>
                <a:gd name="T18" fmla="*/ 312 w 312"/>
                <a:gd name="T19" fmla="*/ 24 h 173"/>
                <a:gd name="T20" fmla="*/ 287 w 312"/>
                <a:gd name="T21" fmla="*/ 0 h 173"/>
                <a:gd name="T22" fmla="*/ 263 w 312"/>
                <a:gd name="T23" fmla="*/ 24 h 173"/>
                <a:gd name="T24" fmla="*/ 263 w 312"/>
                <a:gd name="T25" fmla="*/ 71 h 173"/>
                <a:gd name="T26" fmla="*/ 156 w 312"/>
                <a:gd name="T27" fmla="*/ 122 h 173"/>
                <a:gd name="T28" fmla="*/ 49 w 312"/>
                <a:gd name="T29" fmla="*/ 73 h 173"/>
                <a:gd name="T30" fmla="*/ 49 w 312"/>
                <a:gd name="T31" fmla="*/ 24 h 173"/>
                <a:gd name="T32" fmla="*/ 25 w 312"/>
                <a:gd name="T33" fmla="*/ 0 h 173"/>
                <a:gd name="T34" fmla="*/ 25 w 312"/>
                <a:gd name="T35" fmla="*/ 0 h 173"/>
                <a:gd name="T36" fmla="*/ 25 w 312"/>
                <a:gd name="T3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2" h="173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8"/>
                    <a:pt x="6" y="107"/>
                    <a:pt x="15" y="111"/>
                  </a:cubicBezTo>
                  <a:cubicBezTo>
                    <a:pt x="146" y="171"/>
                    <a:pt x="146" y="171"/>
                    <a:pt x="146" y="171"/>
                  </a:cubicBezTo>
                  <a:cubicBezTo>
                    <a:pt x="149" y="172"/>
                    <a:pt x="152" y="173"/>
                    <a:pt x="156" y="173"/>
                  </a:cubicBezTo>
                  <a:cubicBezTo>
                    <a:pt x="159" y="173"/>
                    <a:pt x="163" y="172"/>
                    <a:pt x="166" y="171"/>
                  </a:cubicBezTo>
                  <a:cubicBezTo>
                    <a:pt x="298" y="109"/>
                    <a:pt x="298" y="109"/>
                    <a:pt x="298" y="109"/>
                  </a:cubicBezTo>
                  <a:cubicBezTo>
                    <a:pt x="306" y="105"/>
                    <a:pt x="312" y="96"/>
                    <a:pt x="312" y="86"/>
                  </a:cubicBezTo>
                  <a:cubicBezTo>
                    <a:pt x="312" y="24"/>
                    <a:pt x="312" y="24"/>
                    <a:pt x="312" y="24"/>
                  </a:cubicBezTo>
                  <a:cubicBezTo>
                    <a:pt x="312" y="11"/>
                    <a:pt x="301" y="0"/>
                    <a:pt x="287" y="0"/>
                  </a:cubicBezTo>
                  <a:cubicBezTo>
                    <a:pt x="274" y="0"/>
                    <a:pt x="263" y="11"/>
                    <a:pt x="263" y="24"/>
                  </a:cubicBezTo>
                  <a:cubicBezTo>
                    <a:pt x="263" y="71"/>
                    <a:pt x="263" y="71"/>
                    <a:pt x="263" y="71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11"/>
                    <a:pt x="38" y="0"/>
                    <a:pt x="25" y="0"/>
                  </a:cubicBezTo>
                  <a:close/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>
              <a:extLst>
                <a:ext uri="{FF2B5EF4-FFF2-40B4-BE49-F238E27FC236}">
                  <a16:creationId xmlns="" xmlns:a16="http://schemas.microsoft.com/office/drawing/2014/main" id="{B54C5DC3-377A-4FE2-A064-BC1F200AB5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0925" y="2465388"/>
              <a:ext cx="677863" cy="531812"/>
            </a:xfrm>
            <a:custGeom>
              <a:avLst/>
              <a:gdLst>
                <a:gd name="T0" fmla="*/ 181 w 224"/>
                <a:gd name="T1" fmla="*/ 171 h 176"/>
                <a:gd name="T2" fmla="*/ 196 w 224"/>
                <a:gd name="T3" fmla="*/ 176 h 176"/>
                <a:gd name="T4" fmla="*/ 216 w 224"/>
                <a:gd name="T5" fmla="*/ 166 h 176"/>
                <a:gd name="T6" fmla="*/ 210 w 224"/>
                <a:gd name="T7" fmla="*/ 132 h 176"/>
                <a:gd name="T8" fmla="*/ 42 w 224"/>
                <a:gd name="T9" fmla="*/ 8 h 176"/>
                <a:gd name="T10" fmla="*/ 8 w 224"/>
                <a:gd name="T11" fmla="*/ 13 h 176"/>
                <a:gd name="T12" fmla="*/ 13 w 224"/>
                <a:gd name="T13" fmla="*/ 47 h 176"/>
                <a:gd name="T14" fmla="*/ 181 w 224"/>
                <a:gd name="T15" fmla="*/ 171 h 176"/>
                <a:gd name="T16" fmla="*/ 181 w 224"/>
                <a:gd name="T17" fmla="*/ 171 h 176"/>
                <a:gd name="T18" fmla="*/ 181 w 224"/>
                <a:gd name="T19" fmla="*/ 17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76">
                  <a:moveTo>
                    <a:pt x="181" y="171"/>
                  </a:moveTo>
                  <a:cubicBezTo>
                    <a:pt x="186" y="175"/>
                    <a:pt x="191" y="176"/>
                    <a:pt x="196" y="176"/>
                  </a:cubicBezTo>
                  <a:cubicBezTo>
                    <a:pt x="203" y="176"/>
                    <a:pt x="211" y="173"/>
                    <a:pt x="216" y="166"/>
                  </a:cubicBezTo>
                  <a:cubicBezTo>
                    <a:pt x="224" y="155"/>
                    <a:pt x="221" y="140"/>
                    <a:pt x="210" y="132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1" y="0"/>
                    <a:pt x="16" y="2"/>
                    <a:pt x="8" y="13"/>
                  </a:cubicBezTo>
                  <a:cubicBezTo>
                    <a:pt x="0" y="24"/>
                    <a:pt x="2" y="39"/>
                    <a:pt x="13" y="47"/>
                  </a:cubicBezTo>
                  <a:lnTo>
                    <a:pt x="181" y="171"/>
                  </a:lnTo>
                  <a:close/>
                  <a:moveTo>
                    <a:pt x="181" y="171"/>
                  </a:moveTo>
                  <a:cubicBezTo>
                    <a:pt x="181" y="171"/>
                    <a:pt x="181" y="171"/>
                    <a:pt x="181" y="1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>
              <a:extLst>
                <a:ext uri="{FF2B5EF4-FFF2-40B4-BE49-F238E27FC236}">
                  <a16:creationId xmlns="" xmlns:a16="http://schemas.microsoft.com/office/drawing/2014/main" id="{453D8CFB-446C-4070-B6FA-DB70ABB49627}"/>
                </a:ext>
              </a:extLst>
            </p:cNvPr>
            <p:cNvSpPr>
              <a:spLocks noEditPoints="1"/>
            </p:cNvSpPr>
            <p:nvPr/>
          </p:nvSpPr>
          <p:spPr bwMode="auto">
            <a:xfrm rot="2150207">
              <a:off x="10523300" y="3622263"/>
              <a:ext cx="698500" cy="549275"/>
            </a:xfrm>
            <a:custGeom>
              <a:avLst/>
              <a:gdLst>
                <a:gd name="T0" fmla="*/ 189 w 231"/>
                <a:gd name="T1" fmla="*/ 8 h 182"/>
                <a:gd name="T2" fmla="*/ 13 w 231"/>
                <a:gd name="T3" fmla="*/ 138 h 182"/>
                <a:gd name="T4" fmla="*/ 8 w 231"/>
                <a:gd name="T5" fmla="*/ 172 h 182"/>
                <a:gd name="T6" fmla="*/ 27 w 231"/>
                <a:gd name="T7" fmla="*/ 182 h 182"/>
                <a:gd name="T8" fmla="*/ 42 w 231"/>
                <a:gd name="T9" fmla="*/ 177 h 182"/>
                <a:gd name="T10" fmla="*/ 218 w 231"/>
                <a:gd name="T11" fmla="*/ 47 h 182"/>
                <a:gd name="T12" fmla="*/ 223 w 231"/>
                <a:gd name="T13" fmla="*/ 13 h 182"/>
                <a:gd name="T14" fmla="*/ 189 w 231"/>
                <a:gd name="T15" fmla="*/ 8 h 182"/>
                <a:gd name="T16" fmla="*/ 189 w 231"/>
                <a:gd name="T17" fmla="*/ 8 h 182"/>
                <a:gd name="T18" fmla="*/ 189 w 231"/>
                <a:gd name="T19" fmla="*/ 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" h="182">
                  <a:moveTo>
                    <a:pt x="189" y="8"/>
                  </a:moveTo>
                  <a:cubicBezTo>
                    <a:pt x="13" y="138"/>
                    <a:pt x="13" y="138"/>
                    <a:pt x="13" y="138"/>
                  </a:cubicBezTo>
                  <a:cubicBezTo>
                    <a:pt x="2" y="146"/>
                    <a:pt x="0" y="162"/>
                    <a:pt x="8" y="172"/>
                  </a:cubicBezTo>
                  <a:cubicBezTo>
                    <a:pt x="12" y="179"/>
                    <a:pt x="20" y="182"/>
                    <a:pt x="27" y="182"/>
                  </a:cubicBezTo>
                  <a:cubicBezTo>
                    <a:pt x="32" y="182"/>
                    <a:pt x="37" y="181"/>
                    <a:pt x="42" y="177"/>
                  </a:cubicBezTo>
                  <a:cubicBezTo>
                    <a:pt x="218" y="47"/>
                    <a:pt x="218" y="47"/>
                    <a:pt x="218" y="47"/>
                  </a:cubicBezTo>
                  <a:cubicBezTo>
                    <a:pt x="229" y="39"/>
                    <a:pt x="231" y="24"/>
                    <a:pt x="223" y="13"/>
                  </a:cubicBezTo>
                  <a:cubicBezTo>
                    <a:pt x="215" y="2"/>
                    <a:pt x="200" y="0"/>
                    <a:pt x="189" y="8"/>
                  </a:cubicBezTo>
                  <a:close/>
                  <a:moveTo>
                    <a:pt x="189" y="8"/>
                  </a:moveTo>
                  <a:cubicBezTo>
                    <a:pt x="189" y="8"/>
                    <a:pt x="189" y="8"/>
                    <a:pt x="189" y="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4">
              <a:extLst>
                <a:ext uri="{FF2B5EF4-FFF2-40B4-BE49-F238E27FC236}">
                  <a16:creationId xmlns="" xmlns:a16="http://schemas.microsoft.com/office/drawing/2014/main" id="{0EC7BF4C-E0C1-4009-B618-8246E4B9918F}"/>
                </a:ext>
              </a:extLst>
            </p:cNvPr>
            <p:cNvSpPr>
              <a:spLocks noEditPoints="1"/>
            </p:cNvSpPr>
            <p:nvPr/>
          </p:nvSpPr>
          <p:spPr bwMode="auto">
            <a:xfrm rot="20553975">
              <a:off x="7262917" y="4398313"/>
              <a:ext cx="727075" cy="147637"/>
            </a:xfrm>
            <a:custGeom>
              <a:avLst/>
              <a:gdLst>
                <a:gd name="T0" fmla="*/ 240 w 240"/>
                <a:gd name="T1" fmla="*/ 25 h 49"/>
                <a:gd name="T2" fmla="*/ 216 w 240"/>
                <a:gd name="T3" fmla="*/ 0 h 49"/>
                <a:gd name="T4" fmla="*/ 24 w 240"/>
                <a:gd name="T5" fmla="*/ 0 h 49"/>
                <a:gd name="T6" fmla="*/ 0 w 240"/>
                <a:gd name="T7" fmla="*/ 25 h 49"/>
                <a:gd name="T8" fmla="*/ 24 w 240"/>
                <a:gd name="T9" fmla="*/ 49 h 49"/>
                <a:gd name="T10" fmla="*/ 216 w 240"/>
                <a:gd name="T11" fmla="*/ 49 h 49"/>
                <a:gd name="T12" fmla="*/ 240 w 240"/>
                <a:gd name="T13" fmla="*/ 25 h 49"/>
                <a:gd name="T14" fmla="*/ 240 w 240"/>
                <a:gd name="T15" fmla="*/ 25 h 49"/>
                <a:gd name="T16" fmla="*/ 240 w 240"/>
                <a:gd name="T17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49">
                  <a:moveTo>
                    <a:pt x="240" y="25"/>
                  </a:moveTo>
                  <a:cubicBezTo>
                    <a:pt x="240" y="11"/>
                    <a:pt x="230" y="0"/>
                    <a:pt x="2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4" y="49"/>
                  </a:cubicBezTo>
                  <a:cubicBezTo>
                    <a:pt x="216" y="49"/>
                    <a:pt x="216" y="49"/>
                    <a:pt x="216" y="49"/>
                  </a:cubicBezTo>
                  <a:cubicBezTo>
                    <a:pt x="229" y="49"/>
                    <a:pt x="240" y="38"/>
                    <a:pt x="240" y="25"/>
                  </a:cubicBezTo>
                  <a:close/>
                  <a:moveTo>
                    <a:pt x="240" y="25"/>
                  </a:moveTo>
                  <a:cubicBezTo>
                    <a:pt x="240" y="25"/>
                    <a:pt x="240" y="25"/>
                    <a:pt x="240" y="2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AB0EEFF-6965-4A5E-BB32-B48572555A24}"/>
              </a:ext>
            </a:extLst>
          </p:cNvPr>
          <p:cNvGrpSpPr/>
          <p:nvPr/>
        </p:nvGrpSpPr>
        <p:grpSpPr>
          <a:xfrm>
            <a:off x="1501830" y="2063772"/>
            <a:ext cx="2774937" cy="595086"/>
            <a:chOff x="1096414" y="3488389"/>
            <a:chExt cx="2774937" cy="595086"/>
          </a:xfrm>
        </p:grpSpPr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08398A4E-6F5F-4166-8635-D07C1BF84DD8}"/>
                </a:ext>
              </a:extLst>
            </p:cNvPr>
            <p:cNvSpPr/>
            <p:nvPr/>
          </p:nvSpPr>
          <p:spPr>
            <a:xfrm>
              <a:off x="3276265" y="3488389"/>
              <a:ext cx="595086" cy="59508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1C687250-041C-44CC-912A-7A1016FF991C}"/>
                </a:ext>
              </a:extLst>
            </p:cNvPr>
            <p:cNvSpPr txBox="1"/>
            <p:nvPr/>
          </p:nvSpPr>
          <p:spPr>
            <a:xfrm>
              <a:off x="3312213" y="3585877"/>
              <a:ext cx="5231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PT Sans" panose="020B0503020203020204" pitchFamily="34" charset="0"/>
                  <a:ea typeface="PT Sans" panose="020B0503020203020204" pitchFamily="34" charset="0"/>
                </a:rPr>
                <a:t>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F80ABF3B-BA5F-4072-A7A6-DBD1CC371400}"/>
                </a:ext>
              </a:extLst>
            </p:cNvPr>
            <p:cNvSpPr txBox="1"/>
            <p:nvPr/>
          </p:nvSpPr>
          <p:spPr>
            <a:xfrm>
              <a:off x="1096414" y="3598701"/>
              <a:ext cx="2132428" cy="387286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pPr algn="r">
                <a:lnSpc>
                  <a:spcPts val="2300"/>
                </a:lnSpc>
              </a:pPr>
              <a:r>
                <a:rPr kumimoji="1" lang="en-US" altLang="zh-TW" sz="2800" dirty="0"/>
                <a:t>S&amp;P500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="" xmlns:a16="http://schemas.microsoft.com/office/drawing/2014/main" id="{6D73AAB2-6D27-4564-9F41-1C9FAB3FE27B}"/>
              </a:ext>
            </a:extLst>
          </p:cNvPr>
          <p:cNvGrpSpPr/>
          <p:nvPr/>
        </p:nvGrpSpPr>
        <p:grpSpPr>
          <a:xfrm>
            <a:off x="3451821" y="4471938"/>
            <a:ext cx="595086" cy="595086"/>
            <a:chOff x="3276265" y="3488389"/>
            <a:chExt cx="595086" cy="595086"/>
          </a:xfrm>
        </p:grpSpPr>
        <p:sp>
          <p:nvSpPr>
            <p:cNvPr id="63" name="Oval 62">
              <a:extLst>
                <a:ext uri="{FF2B5EF4-FFF2-40B4-BE49-F238E27FC236}">
                  <a16:creationId xmlns="" xmlns:a16="http://schemas.microsoft.com/office/drawing/2014/main" id="{BA77ABD3-0B37-49E6-A51A-2AC6C10D42EF}"/>
                </a:ext>
              </a:extLst>
            </p:cNvPr>
            <p:cNvSpPr/>
            <p:nvPr/>
          </p:nvSpPr>
          <p:spPr>
            <a:xfrm>
              <a:off x="3276265" y="3488389"/>
              <a:ext cx="595086" cy="5950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6E45BACA-70D1-41DA-8861-0AF7D216A441}"/>
                </a:ext>
              </a:extLst>
            </p:cNvPr>
            <p:cNvSpPr txBox="1"/>
            <p:nvPr/>
          </p:nvSpPr>
          <p:spPr>
            <a:xfrm>
              <a:off x="3312213" y="3585877"/>
              <a:ext cx="5231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PT Sans" panose="020B0503020203020204" pitchFamily="34" charset="0"/>
                  <a:ea typeface="PT Sans" panose="020B0503020203020204" pitchFamily="34" charset="0"/>
                </a:rPr>
                <a:t>2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="" xmlns:a16="http://schemas.microsoft.com/office/drawing/2014/main" id="{BAA66468-EE52-426F-9471-25F9BE508EC3}"/>
              </a:ext>
            </a:extLst>
          </p:cNvPr>
          <p:cNvGrpSpPr/>
          <p:nvPr/>
        </p:nvGrpSpPr>
        <p:grpSpPr>
          <a:xfrm>
            <a:off x="8530782" y="3620606"/>
            <a:ext cx="595086" cy="595086"/>
            <a:chOff x="3276265" y="3488389"/>
            <a:chExt cx="595086" cy="595086"/>
          </a:xfrm>
        </p:grpSpPr>
        <p:sp>
          <p:nvSpPr>
            <p:cNvPr id="71" name="Oval 70">
              <a:extLst>
                <a:ext uri="{FF2B5EF4-FFF2-40B4-BE49-F238E27FC236}">
                  <a16:creationId xmlns="" xmlns:a16="http://schemas.microsoft.com/office/drawing/2014/main" id="{9AB09A21-0448-4C7A-85E7-933DE3EE43AF}"/>
                </a:ext>
              </a:extLst>
            </p:cNvPr>
            <p:cNvSpPr/>
            <p:nvPr/>
          </p:nvSpPr>
          <p:spPr>
            <a:xfrm>
              <a:off x="3276265" y="3488389"/>
              <a:ext cx="595086" cy="59508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47BC7114-75CA-4130-A810-814AED7A644D}"/>
                </a:ext>
              </a:extLst>
            </p:cNvPr>
            <p:cNvSpPr txBox="1"/>
            <p:nvPr/>
          </p:nvSpPr>
          <p:spPr>
            <a:xfrm>
              <a:off x="3312213" y="3585877"/>
              <a:ext cx="5231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PT Sans" panose="020B0503020203020204" pitchFamily="34" charset="0"/>
                  <a:ea typeface="PT Sans" panose="020B0503020203020204" pitchFamily="34" charset="0"/>
                </a:rPr>
                <a:t>3</a:t>
              </a:r>
            </a:p>
          </p:txBody>
        </p:sp>
      </p:grpSp>
      <p:sp>
        <p:nvSpPr>
          <p:cNvPr id="50" name="TextBox 56">
            <a:extLst>
              <a:ext uri="{FF2B5EF4-FFF2-40B4-BE49-F238E27FC236}">
                <a16:creationId xmlns="" xmlns:a16="http://schemas.microsoft.com/office/drawing/2014/main" id="{F80ABF3B-BA5F-4072-A7A6-DBD1CC371400}"/>
              </a:ext>
            </a:extLst>
          </p:cNvPr>
          <p:cNvSpPr txBox="1"/>
          <p:nvPr/>
        </p:nvSpPr>
        <p:spPr>
          <a:xfrm>
            <a:off x="1283444" y="4507871"/>
            <a:ext cx="2132428" cy="52322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/>
            <a:r>
              <a:rPr kumimoji="1" lang="en-US" altLang="zh-TW" sz="2800" dirty="0"/>
              <a:t>NASDAQ</a:t>
            </a:r>
          </a:p>
        </p:txBody>
      </p:sp>
      <p:sp>
        <p:nvSpPr>
          <p:cNvPr id="51" name="TextBox 56">
            <a:extLst>
              <a:ext uri="{FF2B5EF4-FFF2-40B4-BE49-F238E27FC236}">
                <a16:creationId xmlns="" xmlns:a16="http://schemas.microsoft.com/office/drawing/2014/main" id="{F80ABF3B-BA5F-4072-A7A6-DBD1CC371400}"/>
              </a:ext>
            </a:extLst>
          </p:cNvPr>
          <p:cNvSpPr txBox="1"/>
          <p:nvPr/>
        </p:nvSpPr>
        <p:spPr>
          <a:xfrm>
            <a:off x="9089919" y="3656539"/>
            <a:ext cx="2132428" cy="52322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/>
            <a:r>
              <a:rPr kumimoji="1" lang="en-US" altLang="zh-TW" sz="2800" dirty="0"/>
              <a:t>DOW JONES</a:t>
            </a:r>
          </a:p>
        </p:txBody>
      </p:sp>
      <p:sp>
        <p:nvSpPr>
          <p:cNvPr id="32" name="TextBox 68">
            <a:extLst>
              <a:ext uri="{FF2B5EF4-FFF2-40B4-BE49-F238E27FC236}">
                <a16:creationId xmlns="" xmlns:a16="http://schemas.microsoft.com/office/drawing/2014/main" id="{C78A2D7B-580F-44BD-8326-B66D7A1CA2EE}"/>
              </a:ext>
            </a:extLst>
          </p:cNvPr>
          <p:cNvSpPr txBox="1"/>
          <p:nvPr/>
        </p:nvSpPr>
        <p:spPr>
          <a:xfrm>
            <a:off x="11377610" y="6283930"/>
            <a:ext cx="52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T Sans" panose="020B0503020203020204" pitchFamily="34" charset="0"/>
                <a:ea typeface="PT Sans" panose="020B0503020203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8313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9">
            <a:extLst>
              <a:ext uri="{FF2B5EF4-FFF2-40B4-BE49-F238E27FC236}">
                <a16:creationId xmlns="" xmlns:a16="http://schemas.microsoft.com/office/drawing/2014/main" id="{1DB7DFE7-9147-4EBF-A14D-873D50B96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11" t="4843" b="42854"/>
          <a:stretch/>
        </p:blipFill>
        <p:spPr>
          <a:xfrm>
            <a:off x="-143725" y="-155783"/>
            <a:ext cx="12829049" cy="7216340"/>
          </a:xfrm>
          <a:custGeom>
            <a:avLst/>
            <a:gdLst>
              <a:gd name="connsiteX0" fmla="*/ 0 w 5515430"/>
              <a:gd name="connsiteY0" fmla="*/ 0 h 4245649"/>
              <a:gd name="connsiteX1" fmla="*/ 5515430 w 5515430"/>
              <a:gd name="connsiteY1" fmla="*/ 0 h 4245649"/>
              <a:gd name="connsiteX2" fmla="*/ 5515430 w 5515430"/>
              <a:gd name="connsiteY2" fmla="*/ 4245649 h 4245649"/>
              <a:gd name="connsiteX3" fmla="*/ 0 w 5515430"/>
              <a:gd name="connsiteY3" fmla="*/ 4245649 h 4245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5430" h="4245649">
                <a:moveTo>
                  <a:pt x="0" y="0"/>
                </a:moveTo>
                <a:lnTo>
                  <a:pt x="5515430" y="0"/>
                </a:lnTo>
                <a:lnTo>
                  <a:pt x="5515430" y="4245649"/>
                </a:lnTo>
                <a:lnTo>
                  <a:pt x="0" y="4245649"/>
                </a:ln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66101C7-FEB9-4EE0-9E23-F2A16145CC3D}"/>
              </a:ext>
            </a:extLst>
          </p:cNvPr>
          <p:cNvSpPr txBox="1"/>
          <p:nvPr/>
        </p:nvSpPr>
        <p:spPr>
          <a:xfrm>
            <a:off x="0" y="580571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err="1">
                <a:solidFill>
                  <a:schemeClr val="bg2"/>
                </a:solidFill>
                <a:latin typeface="Oswald" panose="02000303000000000000" pitchFamily="2" charset="0"/>
              </a:rPr>
              <a:t>原始資料</a:t>
            </a:r>
            <a:endParaRPr lang="en-US" sz="4500" b="1" dirty="0">
              <a:solidFill>
                <a:schemeClr val="bg2"/>
              </a:solidFill>
              <a:latin typeface="Oswald" panose="02000303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24D31FA4-CCAC-4252-8CF2-62E3079E3CC6}"/>
              </a:ext>
            </a:extLst>
          </p:cNvPr>
          <p:cNvGrpSpPr/>
          <p:nvPr/>
        </p:nvGrpSpPr>
        <p:grpSpPr>
          <a:xfrm>
            <a:off x="5503780" y="1730683"/>
            <a:ext cx="1184437" cy="138599"/>
            <a:chOff x="5583442" y="1730683"/>
            <a:chExt cx="1184437" cy="13859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855E9DE3-8D82-42BC-B65C-BBCFECC7AA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3442" y="1730683"/>
              <a:ext cx="179347" cy="138599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D8BC87A3-395C-4CC9-BFD6-64B817A84C66}"/>
                </a:ext>
              </a:extLst>
            </p:cNvPr>
            <p:cNvCxnSpPr>
              <a:cxnSpLocks/>
            </p:cNvCxnSpPr>
            <p:nvPr/>
          </p:nvCxnSpPr>
          <p:spPr>
            <a:xfrm>
              <a:off x="5751869" y="1730683"/>
              <a:ext cx="179347" cy="138599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880E4DBD-1FF1-4FFF-889C-73E193F299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2116" y="1730683"/>
              <a:ext cx="179347" cy="138599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F9B47F25-CF4A-450D-910C-C2CB36027572}"/>
                </a:ext>
              </a:extLst>
            </p:cNvPr>
            <p:cNvCxnSpPr>
              <a:cxnSpLocks/>
            </p:cNvCxnSpPr>
            <p:nvPr/>
          </p:nvCxnSpPr>
          <p:spPr>
            <a:xfrm>
              <a:off x="6090543" y="1730683"/>
              <a:ext cx="179347" cy="138599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67432158-00DA-4C48-BE27-36399A2ACF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0789" y="1730683"/>
              <a:ext cx="179347" cy="138599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8A073A1C-300E-45CB-A832-20B412A8B03D}"/>
                </a:ext>
              </a:extLst>
            </p:cNvPr>
            <p:cNvCxnSpPr>
              <a:cxnSpLocks/>
            </p:cNvCxnSpPr>
            <p:nvPr/>
          </p:nvCxnSpPr>
          <p:spPr>
            <a:xfrm>
              <a:off x="6429211" y="1730683"/>
              <a:ext cx="179347" cy="138599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0BBC5C8D-3F73-4589-9C57-BE8EDB0C0F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8532" y="1730683"/>
              <a:ext cx="179347" cy="138599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1222FD4B-D87F-AE1D-24A7-3C62BBEA2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134" y="1365401"/>
            <a:ext cx="4131732" cy="491907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249CD277-F79B-7F59-8DCB-7DAC8FE98AD2}"/>
              </a:ext>
            </a:extLst>
          </p:cNvPr>
          <p:cNvSpPr/>
          <p:nvPr/>
        </p:nvSpPr>
        <p:spPr>
          <a:xfrm>
            <a:off x="6426162" y="1753261"/>
            <a:ext cx="618105" cy="43540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TextBox 68">
            <a:extLst>
              <a:ext uri="{FF2B5EF4-FFF2-40B4-BE49-F238E27FC236}">
                <a16:creationId xmlns="" xmlns:a16="http://schemas.microsoft.com/office/drawing/2014/main" id="{C78A2D7B-580F-44BD-8326-B66D7A1CA2EE}"/>
              </a:ext>
            </a:extLst>
          </p:cNvPr>
          <p:cNvSpPr txBox="1"/>
          <p:nvPr/>
        </p:nvSpPr>
        <p:spPr>
          <a:xfrm>
            <a:off x="11377610" y="6283930"/>
            <a:ext cx="52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PT Sans" panose="020B0503020203020204" pitchFamily="34" charset="0"/>
                <a:ea typeface="PT Sans" panose="020B0503020203020204" pitchFamily="34" charset="0"/>
              </a:rPr>
              <a:t>3</a:t>
            </a:r>
            <a:endParaRPr lang="en-US" sz="2000" b="1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91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9">
            <a:extLst>
              <a:ext uri="{FF2B5EF4-FFF2-40B4-BE49-F238E27FC236}">
                <a16:creationId xmlns="" xmlns:a16="http://schemas.microsoft.com/office/drawing/2014/main" id="{1DB7DFE7-9147-4EBF-A14D-873D50B96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11" t="4843" b="42854"/>
          <a:stretch/>
        </p:blipFill>
        <p:spPr>
          <a:xfrm>
            <a:off x="-134793" y="-155783"/>
            <a:ext cx="12829049" cy="7216340"/>
          </a:xfrm>
          <a:custGeom>
            <a:avLst/>
            <a:gdLst>
              <a:gd name="connsiteX0" fmla="*/ 0 w 5515430"/>
              <a:gd name="connsiteY0" fmla="*/ 0 h 4245649"/>
              <a:gd name="connsiteX1" fmla="*/ 5515430 w 5515430"/>
              <a:gd name="connsiteY1" fmla="*/ 0 h 4245649"/>
              <a:gd name="connsiteX2" fmla="*/ 5515430 w 5515430"/>
              <a:gd name="connsiteY2" fmla="*/ 4245649 h 4245649"/>
              <a:gd name="connsiteX3" fmla="*/ 0 w 5515430"/>
              <a:gd name="connsiteY3" fmla="*/ 4245649 h 4245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5430" h="4245649">
                <a:moveTo>
                  <a:pt x="0" y="0"/>
                </a:moveTo>
                <a:lnTo>
                  <a:pt x="5515430" y="0"/>
                </a:lnTo>
                <a:lnTo>
                  <a:pt x="5515430" y="4245649"/>
                </a:lnTo>
                <a:lnTo>
                  <a:pt x="0" y="4245649"/>
                </a:ln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66101C7-FEB9-4EE0-9E23-F2A16145CC3D}"/>
              </a:ext>
            </a:extLst>
          </p:cNvPr>
          <p:cNvSpPr txBox="1"/>
          <p:nvPr/>
        </p:nvSpPr>
        <p:spPr>
          <a:xfrm>
            <a:off x="0" y="580571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err="1">
                <a:solidFill>
                  <a:schemeClr val="bg2"/>
                </a:solidFill>
                <a:latin typeface="Oswald" panose="02000303000000000000" pitchFamily="2" charset="0"/>
              </a:rPr>
              <a:t>資料區分</a:t>
            </a:r>
            <a:endParaRPr lang="en-US" sz="4500" b="1" dirty="0">
              <a:solidFill>
                <a:schemeClr val="bg2"/>
              </a:solidFill>
              <a:latin typeface="Oswald" panose="02000303000000000000" pitchFamily="2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="" xmlns:a16="http://schemas.microsoft.com/office/drawing/2014/main" id="{355DB040-8921-A405-AEBD-89052D1324DB}"/>
              </a:ext>
            </a:extLst>
          </p:cNvPr>
          <p:cNvCxnSpPr/>
          <p:nvPr/>
        </p:nvCxnSpPr>
        <p:spPr>
          <a:xfrm>
            <a:off x="1542673" y="2585155"/>
            <a:ext cx="7200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9BD20AFA-75FA-4453-72B6-53AADCB2BC24}"/>
              </a:ext>
            </a:extLst>
          </p:cNvPr>
          <p:cNvSpPr txBox="1"/>
          <p:nvPr/>
        </p:nvSpPr>
        <p:spPr>
          <a:xfrm>
            <a:off x="8962312" y="240048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All data</a:t>
            </a:r>
            <a:endParaRPr kumimoji="1" lang="zh-TW" altLang="en-US" dirty="0"/>
          </a:p>
        </p:txBody>
      </p:sp>
      <p:cxnSp>
        <p:nvCxnSpPr>
          <p:cNvPr id="5" name="直線接點 4">
            <a:extLst>
              <a:ext uri="{FF2B5EF4-FFF2-40B4-BE49-F238E27FC236}">
                <a16:creationId xmlns="" xmlns:a16="http://schemas.microsoft.com/office/drawing/2014/main" id="{B52F85FF-1BA6-B8C0-FA15-07D480E0A25C}"/>
              </a:ext>
            </a:extLst>
          </p:cNvPr>
          <p:cNvCxnSpPr/>
          <p:nvPr/>
        </p:nvCxnSpPr>
        <p:spPr>
          <a:xfrm>
            <a:off x="1542673" y="3155152"/>
            <a:ext cx="5760000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73E917AF-83F1-FE44-D641-CE2DE8B22378}"/>
              </a:ext>
            </a:extLst>
          </p:cNvPr>
          <p:cNvSpPr txBox="1"/>
          <p:nvPr/>
        </p:nvSpPr>
        <p:spPr>
          <a:xfrm>
            <a:off x="8962311" y="2970486"/>
            <a:ext cx="111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Train data</a:t>
            </a:r>
            <a:endParaRPr kumimoji="1"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="" xmlns:a16="http://schemas.microsoft.com/office/drawing/2014/main" id="{6AAFB69B-2EC2-8EEE-3906-24A00507161A}"/>
              </a:ext>
            </a:extLst>
          </p:cNvPr>
          <p:cNvCxnSpPr/>
          <p:nvPr/>
        </p:nvCxnSpPr>
        <p:spPr>
          <a:xfrm>
            <a:off x="7302672" y="3729931"/>
            <a:ext cx="1080000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="" xmlns:a16="http://schemas.microsoft.com/office/drawing/2014/main" id="{AC9441B5-994D-CCA1-D905-C6CF0D14BB22}"/>
              </a:ext>
            </a:extLst>
          </p:cNvPr>
          <p:cNvSpPr txBox="1"/>
          <p:nvPr/>
        </p:nvSpPr>
        <p:spPr>
          <a:xfrm>
            <a:off x="8962310" y="3545265"/>
            <a:ext cx="168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Validation data</a:t>
            </a:r>
            <a:endParaRPr kumimoji="1" lang="zh-TW" altLang="en-US" dirty="0"/>
          </a:p>
        </p:txBody>
      </p:sp>
      <p:cxnSp>
        <p:nvCxnSpPr>
          <p:cNvPr id="25" name="直線接點 24">
            <a:extLst>
              <a:ext uri="{FF2B5EF4-FFF2-40B4-BE49-F238E27FC236}">
                <a16:creationId xmlns="" xmlns:a16="http://schemas.microsoft.com/office/drawing/2014/main" id="{BC3DA6DA-B8A6-5698-BD26-C33641F6F856}"/>
              </a:ext>
            </a:extLst>
          </p:cNvPr>
          <p:cNvCxnSpPr>
            <a:cxnSpLocks/>
          </p:cNvCxnSpPr>
          <p:nvPr/>
        </p:nvCxnSpPr>
        <p:spPr>
          <a:xfrm>
            <a:off x="8382672" y="4311217"/>
            <a:ext cx="360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="" xmlns:a16="http://schemas.microsoft.com/office/drawing/2014/main" id="{2B5DF70B-4A56-4E9D-81CA-8D01C9D3CE27}"/>
              </a:ext>
            </a:extLst>
          </p:cNvPr>
          <p:cNvSpPr txBox="1"/>
          <p:nvPr/>
        </p:nvSpPr>
        <p:spPr>
          <a:xfrm>
            <a:off x="8962311" y="4122508"/>
            <a:ext cx="111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Test data</a:t>
            </a:r>
            <a:endParaRPr kumimoji="1"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="" xmlns:a16="http://schemas.microsoft.com/office/drawing/2014/main" id="{B3FE2876-7F1C-C5C8-68C2-DE10C1225AFF}"/>
              </a:ext>
            </a:extLst>
          </p:cNvPr>
          <p:cNvSpPr txBox="1"/>
          <p:nvPr/>
        </p:nvSpPr>
        <p:spPr>
          <a:xfrm>
            <a:off x="3866409" y="3244334"/>
            <a:ext cx="111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80%</a:t>
            </a:r>
            <a:endParaRPr kumimoji="1" lang="zh-TW" altLang="en-US" dirty="0"/>
          </a:p>
        </p:txBody>
      </p:sp>
      <p:sp>
        <p:nvSpPr>
          <p:cNvPr id="21" name="TextBox 68">
            <a:extLst>
              <a:ext uri="{FF2B5EF4-FFF2-40B4-BE49-F238E27FC236}">
                <a16:creationId xmlns="" xmlns:a16="http://schemas.microsoft.com/office/drawing/2014/main" id="{C78A2D7B-580F-44BD-8326-B66D7A1CA2EE}"/>
              </a:ext>
            </a:extLst>
          </p:cNvPr>
          <p:cNvSpPr txBox="1"/>
          <p:nvPr/>
        </p:nvSpPr>
        <p:spPr>
          <a:xfrm>
            <a:off x="11377610" y="6283930"/>
            <a:ext cx="52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PT Sans" panose="020B0503020203020204" pitchFamily="34" charset="0"/>
                <a:ea typeface="PT Sans" panose="020B0503020203020204" pitchFamily="34" charset="0"/>
              </a:rPr>
              <a:t>4</a:t>
            </a:r>
            <a:endParaRPr lang="en-US" sz="2000" b="1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51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  <p:bldP spid="26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9">
            <a:extLst>
              <a:ext uri="{FF2B5EF4-FFF2-40B4-BE49-F238E27FC236}">
                <a16:creationId xmlns="" xmlns:a16="http://schemas.microsoft.com/office/drawing/2014/main" id="{1DB7DFE7-9147-4EBF-A14D-873D50B96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11" t="4843" b="42854"/>
          <a:stretch/>
        </p:blipFill>
        <p:spPr>
          <a:xfrm>
            <a:off x="-134793" y="-155783"/>
            <a:ext cx="12829049" cy="7216340"/>
          </a:xfrm>
          <a:custGeom>
            <a:avLst/>
            <a:gdLst>
              <a:gd name="connsiteX0" fmla="*/ 0 w 5515430"/>
              <a:gd name="connsiteY0" fmla="*/ 0 h 4245649"/>
              <a:gd name="connsiteX1" fmla="*/ 5515430 w 5515430"/>
              <a:gd name="connsiteY1" fmla="*/ 0 h 4245649"/>
              <a:gd name="connsiteX2" fmla="*/ 5515430 w 5515430"/>
              <a:gd name="connsiteY2" fmla="*/ 4245649 h 4245649"/>
              <a:gd name="connsiteX3" fmla="*/ 0 w 5515430"/>
              <a:gd name="connsiteY3" fmla="*/ 4245649 h 4245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5430" h="4245649">
                <a:moveTo>
                  <a:pt x="0" y="0"/>
                </a:moveTo>
                <a:lnTo>
                  <a:pt x="5515430" y="0"/>
                </a:lnTo>
                <a:lnTo>
                  <a:pt x="5515430" y="4245649"/>
                </a:lnTo>
                <a:lnTo>
                  <a:pt x="0" y="4245649"/>
                </a:ln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F0D9F6F-FF56-4ECD-8603-67FD26C1ED1A}"/>
              </a:ext>
            </a:extLst>
          </p:cNvPr>
          <p:cNvSpPr txBox="1"/>
          <p:nvPr/>
        </p:nvSpPr>
        <p:spPr>
          <a:xfrm>
            <a:off x="40640" y="33906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 dirty="0"/>
              <a:t>LSTM</a:t>
            </a:r>
            <a:endParaRPr lang="en-US" sz="4500" b="1" dirty="0">
              <a:solidFill>
                <a:schemeClr val="bg2"/>
              </a:solidFill>
              <a:latin typeface="Oswald" panose="02000303000000000000" pitchFamily="2" charset="0"/>
            </a:endParaRPr>
          </a:p>
        </p:txBody>
      </p:sp>
      <p:pic>
        <p:nvPicPr>
          <p:cNvPr id="25" name="Picture 2" descr="https://miro.medium.com/v2/resize:fit:1400/0*iyiUhEsGB1OxZvU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968" y="1348473"/>
            <a:ext cx="9991344" cy="547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6C851E14-E645-5D17-9FB5-02571A50716C}"/>
              </a:ext>
            </a:extLst>
          </p:cNvPr>
          <p:cNvSpPr/>
          <p:nvPr/>
        </p:nvSpPr>
        <p:spPr>
          <a:xfrm>
            <a:off x="2652441" y="1788325"/>
            <a:ext cx="6921619" cy="5138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TextBox 58">
            <a:extLst>
              <a:ext uri="{FF2B5EF4-FFF2-40B4-BE49-F238E27FC236}">
                <a16:creationId xmlns="" xmlns:a16="http://schemas.microsoft.com/office/drawing/2014/main" id="{B0B74585-0B98-4DD9-A761-CFBD924F552B}"/>
              </a:ext>
            </a:extLst>
          </p:cNvPr>
          <p:cNvSpPr txBox="1"/>
          <p:nvPr/>
        </p:nvSpPr>
        <p:spPr>
          <a:xfrm>
            <a:off x="9384007" y="1985721"/>
            <a:ext cx="1851817" cy="3351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2000" b="1" dirty="0">
                <a:solidFill>
                  <a:schemeClr val="bg2"/>
                </a:solidFill>
                <a:latin typeface="Adobe 繁黑體 Std B" pitchFamily="34" charset="-120"/>
                <a:ea typeface="Adobe 繁黑體 Std B" pitchFamily="34" charset="-120"/>
                <a:cs typeface="Montserrat Black" charset="0"/>
              </a:rPr>
              <a:t>OUTPUT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6C851E14-E645-5D17-9FB5-02571A50716C}"/>
              </a:ext>
            </a:extLst>
          </p:cNvPr>
          <p:cNvSpPr/>
          <p:nvPr/>
        </p:nvSpPr>
        <p:spPr>
          <a:xfrm>
            <a:off x="2655426" y="2364008"/>
            <a:ext cx="6921619" cy="1567363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TextBox 58">
            <a:extLst>
              <a:ext uri="{FF2B5EF4-FFF2-40B4-BE49-F238E27FC236}">
                <a16:creationId xmlns="" xmlns:a16="http://schemas.microsoft.com/office/drawing/2014/main" id="{B0B74585-0B98-4DD9-A761-CFBD924F552B}"/>
              </a:ext>
            </a:extLst>
          </p:cNvPr>
          <p:cNvSpPr txBox="1"/>
          <p:nvPr/>
        </p:nvSpPr>
        <p:spPr>
          <a:xfrm>
            <a:off x="9401259" y="3703530"/>
            <a:ext cx="1851817" cy="3351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TW" sz="2000" b="1" dirty="0">
                <a:solidFill>
                  <a:schemeClr val="bg2"/>
                </a:solidFill>
                <a:latin typeface="Adobe 繁黑體 Std B" pitchFamily="34" charset="-120"/>
                <a:ea typeface="Adobe 繁黑體 Std B" pitchFamily="34" charset="-120"/>
                <a:cs typeface="Montserrat Black" charset="0"/>
              </a:rPr>
              <a:t>MEMORY</a:t>
            </a:r>
            <a:endParaRPr lang="en-US" sz="2000" b="1" dirty="0">
              <a:solidFill>
                <a:schemeClr val="bg2"/>
              </a:solidFill>
              <a:latin typeface="Adobe 繁黑體 Std B" pitchFamily="34" charset="-120"/>
              <a:ea typeface="Adobe 繁黑體 Std B" pitchFamily="34" charset="-120"/>
              <a:cs typeface="Montserrat Black" charset="0"/>
            </a:endParaRPr>
          </a:p>
        </p:txBody>
      </p:sp>
      <p:sp>
        <p:nvSpPr>
          <p:cNvPr id="23" name="TextBox 68">
            <a:extLst>
              <a:ext uri="{FF2B5EF4-FFF2-40B4-BE49-F238E27FC236}">
                <a16:creationId xmlns="" xmlns:a16="http://schemas.microsoft.com/office/drawing/2014/main" id="{C78A2D7B-580F-44BD-8326-B66D7A1CA2EE}"/>
              </a:ext>
            </a:extLst>
          </p:cNvPr>
          <p:cNvSpPr txBox="1"/>
          <p:nvPr/>
        </p:nvSpPr>
        <p:spPr>
          <a:xfrm>
            <a:off x="11377610" y="6283930"/>
            <a:ext cx="52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T Sans" panose="020B0503020203020204" pitchFamily="34" charset="0"/>
                <a:ea typeface="PT Sans" panose="020B0503020203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547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9">
            <a:extLst>
              <a:ext uri="{FF2B5EF4-FFF2-40B4-BE49-F238E27FC236}">
                <a16:creationId xmlns="" xmlns:a16="http://schemas.microsoft.com/office/drawing/2014/main" id="{1DB7DFE7-9147-4EBF-A14D-873D50B96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11" t="4843" b="42854"/>
          <a:stretch/>
        </p:blipFill>
        <p:spPr>
          <a:xfrm>
            <a:off x="-134793" y="-155783"/>
            <a:ext cx="12829049" cy="7216340"/>
          </a:xfrm>
          <a:custGeom>
            <a:avLst/>
            <a:gdLst>
              <a:gd name="connsiteX0" fmla="*/ 0 w 5515430"/>
              <a:gd name="connsiteY0" fmla="*/ 0 h 4245649"/>
              <a:gd name="connsiteX1" fmla="*/ 5515430 w 5515430"/>
              <a:gd name="connsiteY1" fmla="*/ 0 h 4245649"/>
              <a:gd name="connsiteX2" fmla="*/ 5515430 w 5515430"/>
              <a:gd name="connsiteY2" fmla="*/ 4245649 h 4245649"/>
              <a:gd name="connsiteX3" fmla="*/ 0 w 5515430"/>
              <a:gd name="connsiteY3" fmla="*/ 4245649 h 4245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5430" h="4245649">
                <a:moveTo>
                  <a:pt x="0" y="0"/>
                </a:moveTo>
                <a:lnTo>
                  <a:pt x="5515430" y="0"/>
                </a:lnTo>
                <a:lnTo>
                  <a:pt x="5515430" y="4245649"/>
                </a:lnTo>
                <a:lnTo>
                  <a:pt x="0" y="4245649"/>
                </a:ln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66101C7-FEB9-4EE0-9E23-F2A16145CC3D}"/>
              </a:ext>
            </a:extLst>
          </p:cNvPr>
          <p:cNvSpPr txBox="1"/>
          <p:nvPr/>
        </p:nvSpPr>
        <p:spPr>
          <a:xfrm>
            <a:off x="0" y="989919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500" b="1" dirty="0" smtClean="0">
                <a:latin typeface="Oswald" panose="02000303000000000000" pitchFamily="2" charset="0"/>
              </a:rPr>
              <a:t>LSTM</a:t>
            </a:r>
            <a:r>
              <a:rPr lang="zh-TW" altLang="en-US" sz="4500" b="1" dirty="0" smtClean="0">
                <a:latin typeface="Oswald" panose="02000303000000000000" pitchFamily="2" charset="0"/>
              </a:rPr>
              <a:t> </a:t>
            </a:r>
            <a:r>
              <a:rPr lang="en-US" altLang="zh-TW" sz="4500" b="1" dirty="0" smtClean="0">
                <a:latin typeface="Oswald" panose="02000303000000000000" pitchFamily="2" charset="0"/>
              </a:rPr>
              <a:t>CODE</a:t>
            </a:r>
            <a:endParaRPr lang="en-US" sz="4500" b="1" dirty="0">
              <a:latin typeface="Oswald" panose="02000303000000000000" pitchFamily="2" charset="0"/>
            </a:endParaRPr>
          </a:p>
        </p:txBody>
      </p:sp>
      <p:sp>
        <p:nvSpPr>
          <p:cNvPr id="15" name="TextBox 68">
            <a:extLst>
              <a:ext uri="{FF2B5EF4-FFF2-40B4-BE49-F238E27FC236}">
                <a16:creationId xmlns="" xmlns:a16="http://schemas.microsoft.com/office/drawing/2014/main" id="{C78A2D7B-580F-44BD-8326-B66D7A1CA2EE}"/>
              </a:ext>
            </a:extLst>
          </p:cNvPr>
          <p:cNvSpPr txBox="1"/>
          <p:nvPr/>
        </p:nvSpPr>
        <p:spPr>
          <a:xfrm>
            <a:off x="11377610" y="6283930"/>
            <a:ext cx="52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T Sans" panose="020B0503020203020204" pitchFamily="34" charset="0"/>
                <a:ea typeface="PT Sans" panose="020B0503020203020204" pitchFamily="34" charset="0"/>
              </a:rPr>
              <a:t>6</a:t>
            </a:r>
            <a:endParaRPr lang="en-US" sz="2000" b="1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110" y="1985228"/>
            <a:ext cx="9810599" cy="2365357"/>
          </a:xfrm>
          <a:prstGeom prst="rect">
            <a:avLst/>
          </a:prstGeom>
        </p:spPr>
      </p:pic>
      <p:sp>
        <p:nvSpPr>
          <p:cNvPr id="7" name="TextBox 19">
            <a:extLst>
              <a:ext uri="{FF2B5EF4-FFF2-40B4-BE49-F238E27FC236}">
                <a16:creationId xmlns="" xmlns:a16="http://schemas.microsoft.com/office/drawing/2014/main" id="{BF0D9F6F-FF56-4ECD-8603-67FD26C1ED1A}"/>
              </a:ext>
            </a:extLst>
          </p:cNvPr>
          <p:cNvSpPr txBox="1"/>
          <p:nvPr/>
        </p:nvSpPr>
        <p:spPr>
          <a:xfrm>
            <a:off x="3723640" y="4569404"/>
            <a:ext cx="474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sz="4800" b="1" dirty="0" smtClean="0"/>
              <a:t>Model</a:t>
            </a:r>
            <a:r>
              <a:rPr kumimoji="1" lang="zh-TW" altLang="en-US" sz="4800" b="1" dirty="0" smtClean="0"/>
              <a:t> </a:t>
            </a:r>
            <a:r>
              <a:rPr kumimoji="1" lang="en-US" altLang="zh-TW" sz="4800" b="1" dirty="0" smtClean="0"/>
              <a:t>Structure</a:t>
            </a:r>
            <a:endParaRPr lang="en-US" sz="4500" b="1" dirty="0">
              <a:solidFill>
                <a:schemeClr val="bg2"/>
              </a:solidFill>
              <a:latin typeface="Oswald" panose="020003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88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9">
            <a:extLst>
              <a:ext uri="{FF2B5EF4-FFF2-40B4-BE49-F238E27FC236}">
                <a16:creationId xmlns="" xmlns:a16="http://schemas.microsoft.com/office/drawing/2014/main" id="{1DB7DFE7-9147-4EBF-A14D-873D50B96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11" t="4843" b="42854"/>
          <a:stretch/>
        </p:blipFill>
        <p:spPr>
          <a:xfrm>
            <a:off x="-134793" y="-155783"/>
            <a:ext cx="12829049" cy="7216340"/>
          </a:xfrm>
          <a:custGeom>
            <a:avLst/>
            <a:gdLst>
              <a:gd name="connsiteX0" fmla="*/ 0 w 5515430"/>
              <a:gd name="connsiteY0" fmla="*/ 0 h 4245649"/>
              <a:gd name="connsiteX1" fmla="*/ 5515430 w 5515430"/>
              <a:gd name="connsiteY1" fmla="*/ 0 h 4245649"/>
              <a:gd name="connsiteX2" fmla="*/ 5515430 w 5515430"/>
              <a:gd name="connsiteY2" fmla="*/ 4245649 h 4245649"/>
              <a:gd name="connsiteX3" fmla="*/ 0 w 5515430"/>
              <a:gd name="connsiteY3" fmla="*/ 4245649 h 4245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5430" h="4245649">
                <a:moveTo>
                  <a:pt x="0" y="0"/>
                </a:moveTo>
                <a:lnTo>
                  <a:pt x="5515430" y="0"/>
                </a:lnTo>
                <a:lnTo>
                  <a:pt x="5515430" y="4245649"/>
                </a:lnTo>
                <a:lnTo>
                  <a:pt x="0" y="4245649"/>
                </a:ln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66101C7-FEB9-4EE0-9E23-F2A16145CC3D}"/>
              </a:ext>
            </a:extLst>
          </p:cNvPr>
          <p:cNvSpPr txBox="1"/>
          <p:nvPr/>
        </p:nvSpPr>
        <p:spPr>
          <a:xfrm>
            <a:off x="71120" y="398703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latin typeface="Oswald" panose="02000303000000000000" pitchFamily="2" charset="0"/>
              </a:rPr>
              <a:t>V</a:t>
            </a:r>
            <a:r>
              <a:rPr lang="en-US" sz="4500" b="1" dirty="0" smtClean="0">
                <a:latin typeface="Oswald" panose="02000303000000000000" pitchFamily="2" charset="0"/>
              </a:rPr>
              <a:t>alidation</a:t>
            </a:r>
            <a:endParaRPr lang="en-US" sz="4500" b="1" dirty="0">
              <a:latin typeface="Oswald" panose="02000303000000000000" pitchFamily="2" charset="0"/>
            </a:endParaRPr>
          </a:p>
        </p:txBody>
      </p:sp>
      <p:sp>
        <p:nvSpPr>
          <p:cNvPr id="15" name="TextBox 68">
            <a:extLst>
              <a:ext uri="{FF2B5EF4-FFF2-40B4-BE49-F238E27FC236}">
                <a16:creationId xmlns="" xmlns:a16="http://schemas.microsoft.com/office/drawing/2014/main" id="{C78A2D7B-580F-44BD-8326-B66D7A1CA2EE}"/>
              </a:ext>
            </a:extLst>
          </p:cNvPr>
          <p:cNvSpPr txBox="1"/>
          <p:nvPr/>
        </p:nvSpPr>
        <p:spPr>
          <a:xfrm>
            <a:off x="11377610" y="6283930"/>
            <a:ext cx="52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PT Sans" panose="020B0503020203020204" pitchFamily="34" charset="0"/>
                <a:ea typeface="PT Sans" panose="020B0503020203020204" pitchFamily="34" charset="0"/>
              </a:rPr>
              <a:t>7</a:t>
            </a:r>
            <a:endParaRPr lang="en-US" sz="2000" b="1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563" y="1304320"/>
            <a:ext cx="6557114" cy="517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9">
            <a:extLst>
              <a:ext uri="{FF2B5EF4-FFF2-40B4-BE49-F238E27FC236}">
                <a16:creationId xmlns="" xmlns:a16="http://schemas.microsoft.com/office/drawing/2014/main" id="{1DB7DFE7-9147-4EBF-A14D-873D50B96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11" t="4843" b="42854"/>
          <a:stretch/>
        </p:blipFill>
        <p:spPr>
          <a:xfrm>
            <a:off x="-134793" y="-155783"/>
            <a:ext cx="12829049" cy="7216340"/>
          </a:xfrm>
          <a:custGeom>
            <a:avLst/>
            <a:gdLst>
              <a:gd name="connsiteX0" fmla="*/ 0 w 5515430"/>
              <a:gd name="connsiteY0" fmla="*/ 0 h 4245649"/>
              <a:gd name="connsiteX1" fmla="*/ 5515430 w 5515430"/>
              <a:gd name="connsiteY1" fmla="*/ 0 h 4245649"/>
              <a:gd name="connsiteX2" fmla="*/ 5515430 w 5515430"/>
              <a:gd name="connsiteY2" fmla="*/ 4245649 h 4245649"/>
              <a:gd name="connsiteX3" fmla="*/ 0 w 5515430"/>
              <a:gd name="connsiteY3" fmla="*/ 4245649 h 4245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5430" h="4245649">
                <a:moveTo>
                  <a:pt x="0" y="0"/>
                </a:moveTo>
                <a:lnTo>
                  <a:pt x="5515430" y="0"/>
                </a:lnTo>
                <a:lnTo>
                  <a:pt x="5515430" y="4245649"/>
                </a:lnTo>
                <a:lnTo>
                  <a:pt x="0" y="4245649"/>
                </a:ln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66101C7-FEB9-4EE0-9E23-F2A16145CC3D}"/>
              </a:ext>
            </a:extLst>
          </p:cNvPr>
          <p:cNvSpPr txBox="1"/>
          <p:nvPr/>
        </p:nvSpPr>
        <p:spPr>
          <a:xfrm>
            <a:off x="0" y="199767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500" b="1" dirty="0">
                <a:latin typeface="Oswald" panose="02000303000000000000" pitchFamily="2" charset="0"/>
              </a:rPr>
              <a:t>成果</a:t>
            </a:r>
            <a:endParaRPr lang="en-US" sz="4500" b="1" dirty="0">
              <a:latin typeface="Oswald" panose="02000303000000000000" pitchFamily="2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142B7DB9-8EDA-6DF5-47F7-15657BF8B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94" y="1188720"/>
            <a:ext cx="7514611" cy="5414637"/>
          </a:xfrm>
          <a:prstGeom prst="rect">
            <a:avLst/>
          </a:prstGeom>
        </p:spPr>
      </p:pic>
      <p:sp>
        <p:nvSpPr>
          <p:cNvPr id="15" name="TextBox 68">
            <a:extLst>
              <a:ext uri="{FF2B5EF4-FFF2-40B4-BE49-F238E27FC236}">
                <a16:creationId xmlns="" xmlns:a16="http://schemas.microsoft.com/office/drawing/2014/main" id="{C78A2D7B-580F-44BD-8326-B66D7A1CA2EE}"/>
              </a:ext>
            </a:extLst>
          </p:cNvPr>
          <p:cNvSpPr txBox="1"/>
          <p:nvPr/>
        </p:nvSpPr>
        <p:spPr>
          <a:xfrm>
            <a:off x="11377610" y="6283930"/>
            <a:ext cx="52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PT Sans" panose="020B0503020203020204" pitchFamily="34" charset="0"/>
                <a:ea typeface="PT Sans" panose="020B0503020203020204" pitchFamily="34" charset="0"/>
              </a:rPr>
              <a:t>8</a:t>
            </a:r>
            <a:endParaRPr lang="en-US" sz="2000" b="1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79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6">
      <a:dk1>
        <a:sysClr val="windowText" lastClr="000000"/>
      </a:dk1>
      <a:lt1>
        <a:sysClr val="window" lastClr="FFFFFF"/>
      </a:lt1>
      <a:dk2>
        <a:srgbClr val="6491C8"/>
      </a:dk2>
      <a:lt2>
        <a:srgbClr val="283440"/>
      </a:lt2>
      <a:accent1>
        <a:srgbClr val="14B4EB"/>
      </a:accent1>
      <a:accent2>
        <a:srgbClr val="3CBEB4"/>
      </a:accent2>
      <a:accent3>
        <a:srgbClr val="96C83C"/>
      </a:accent3>
      <a:accent4>
        <a:srgbClr val="FFAF28"/>
      </a:accent4>
      <a:accent5>
        <a:srgbClr val="FA4655"/>
      </a:accent5>
      <a:accent6>
        <a:srgbClr val="A596D2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13225</TotalTime>
  <Words>175</Words>
  <Application>Microsoft Office PowerPoint</Application>
  <PresentationFormat>自訂</PresentationFormat>
  <Paragraphs>72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Shopon Ahmed</dc:creator>
  <cp:lastModifiedBy>Justin</cp:lastModifiedBy>
  <cp:revision>2021</cp:revision>
  <dcterms:created xsi:type="dcterms:W3CDTF">2017-09-28T05:04:55Z</dcterms:created>
  <dcterms:modified xsi:type="dcterms:W3CDTF">2023-05-12T05:40:17Z</dcterms:modified>
</cp:coreProperties>
</file>