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3"/>
    <p:sldId id="509" r:id="rId4"/>
    <p:sldId id="261" r:id="rId5"/>
    <p:sldId id="291" r:id="rId6"/>
    <p:sldId id="405" r:id="rId7"/>
    <p:sldId id="434" r:id="rId8"/>
    <p:sldId id="411" r:id="rId9"/>
    <p:sldId id="507" r:id="rId10"/>
    <p:sldId id="433" r:id="rId11"/>
    <p:sldId id="508" r:id="rId12"/>
    <p:sldId id="510" r:id="rId13"/>
    <p:sldId id="511" r:id="rId14"/>
    <p:sldId id="512" r:id="rId15"/>
    <p:sldId id="513" r:id="rId16"/>
    <p:sldId id="461" r:id="rId17"/>
    <p:sldId id="515" r:id="rId18"/>
    <p:sldId id="462" r:id="rId19"/>
    <p:sldId id="463" r:id="rId20"/>
    <p:sldId id="505" r:id="rId21"/>
  </p:sldIdLst>
  <p:sldSz cx="12192000" cy="6858000"/>
  <p:notesSz cx="7103745" cy="10234295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91703"/>
  </p:normalViewPr>
  <p:slideViewPr>
    <p:cSldViewPr snapToGrid="0" showGuides="1">
      <p:cViewPr>
        <p:scale>
          <a:sx n="66" d="100"/>
          <a:sy n="66" d="100"/>
        </p:scale>
        <p:origin x="540" y="80"/>
      </p:cViewPr>
      <p:guideLst>
        <p:guide orient="horz" pos="2234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4625" y="0"/>
            <a:ext cx="160178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85FCF-C943-42FF-A164-5E5072A87761}" type="datetime1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fontAlgn="auto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475" y="387350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063" y="134938"/>
            <a:ext cx="252413" cy="2524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26800" y="6318250"/>
            <a:ext cx="539750" cy="539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10801350" y="6405563"/>
            <a:ext cx="13906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ctr" eaLnBrk="1" hangingPunct="1"/>
            <a:fld id="{9A0DB2DC-4C9A-4742-B13C-FB6460FD3503}" type="slidenum">
              <a:rPr lang="zh-CN" altLang="en-US" sz="2000" b="1" dirty="0">
                <a:solidFill>
                  <a:schemeClr val="bg1"/>
                </a:solidFill>
              </a:rPr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defRPr noProof="1" smtClean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A7F1B-C6E8-45B4-87BB-C905403BC28D}" type="datetime1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.png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_图片 8" descr="海南大学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587"/>
            <a:ext cx="12192000" cy="4208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PA_矩形 6"/>
          <p:cNvSpPr/>
          <p:nvPr>
            <p:custDataLst>
              <p:tags r:id="rId3"/>
            </p:custDataLst>
          </p:nvPr>
        </p:nvSpPr>
        <p:spPr>
          <a:xfrm>
            <a:off x="0" y="2584450"/>
            <a:ext cx="12192000" cy="1685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A_矩形 7"/>
          <p:cNvSpPr/>
          <p:nvPr>
            <p:custDataLst>
              <p:tags r:id="rId4"/>
            </p:custDataLst>
          </p:nvPr>
        </p:nvSpPr>
        <p:spPr>
          <a:xfrm>
            <a:off x="0" y="3983117"/>
            <a:ext cx="12192000" cy="519113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PA_文本框 10"/>
          <p:cNvSpPr txBox="1"/>
          <p:nvPr>
            <p:custDataLst>
              <p:tags r:id="rId5"/>
            </p:custDataLst>
          </p:nvPr>
        </p:nvSpPr>
        <p:spPr>
          <a:xfrm>
            <a:off x="-122903" y="2511160"/>
            <a:ext cx="12437806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基于HTML的科学讨论云端应用开发</a:t>
            </a:r>
            <a:endParaRPr lang="zh-CN" altLang="en-US" sz="4800" b="1" dirty="0">
              <a:solidFill>
                <a:schemeClr val="bg1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PA_矩形 14"/>
          <p:cNvSpPr/>
          <p:nvPr>
            <p:custDataLst>
              <p:tags r:id="rId6"/>
            </p:custDataLst>
          </p:nvPr>
        </p:nvSpPr>
        <p:spPr>
          <a:xfrm>
            <a:off x="11172825" y="2260600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A_矩形 15"/>
          <p:cNvSpPr/>
          <p:nvPr>
            <p:custDataLst>
              <p:tags r:id="rId7"/>
            </p:custDataLst>
          </p:nvPr>
        </p:nvSpPr>
        <p:spPr>
          <a:xfrm>
            <a:off x="10920413" y="2008188"/>
            <a:ext cx="252413" cy="2524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PA_任意多边形 5"/>
          <p:cNvSpPr>
            <a:spLocks noEditPoints="1"/>
          </p:cNvSpPr>
          <p:nvPr>
            <p:custDataLst>
              <p:tags r:id="rId8"/>
            </p:custDataLst>
          </p:nvPr>
        </p:nvSpPr>
        <p:spPr>
          <a:xfrm>
            <a:off x="11496675" y="1970088"/>
            <a:ext cx="555625" cy="614362"/>
          </a:xfrm>
          <a:custGeom>
            <a:avLst/>
            <a:gdLst>
              <a:gd name="txL" fmla="*/ 0 w 68"/>
              <a:gd name="txT" fmla="*/ 0 h 60"/>
              <a:gd name="txR" fmla="*/ 68 w 68"/>
              <a:gd name="txB" fmla="*/ 60 h 60"/>
            </a:gdLst>
            <a:ahLst/>
            <a:cxnLst>
              <a:cxn ang="0">
                <a:pos x="138906" y="266224"/>
              </a:cxn>
              <a:cxn ang="0">
                <a:pos x="269642" y="317420"/>
              </a:cxn>
              <a:cxn ang="0">
                <a:pos x="269642" y="317420"/>
              </a:cxn>
              <a:cxn ang="0">
                <a:pos x="400377" y="266224"/>
              </a:cxn>
              <a:cxn ang="0">
                <a:pos x="277813" y="184309"/>
              </a:cxn>
              <a:cxn ang="0">
                <a:pos x="482086" y="163830"/>
              </a:cxn>
              <a:cxn ang="0">
                <a:pos x="449403" y="235505"/>
              </a:cxn>
              <a:cxn ang="0">
                <a:pos x="457574" y="153591"/>
              </a:cxn>
              <a:cxn ang="0">
                <a:pos x="457574" y="122872"/>
              </a:cxn>
              <a:cxn ang="0">
                <a:pos x="424890" y="235505"/>
              </a:cxn>
              <a:cxn ang="0">
                <a:pos x="555625" y="327660"/>
              </a:cxn>
              <a:cxn ang="0">
                <a:pos x="555625" y="348138"/>
              </a:cxn>
              <a:cxn ang="0">
                <a:pos x="547454" y="348138"/>
              </a:cxn>
              <a:cxn ang="0">
                <a:pos x="236958" y="511968"/>
              </a:cxn>
              <a:cxn ang="0">
                <a:pos x="555625" y="460772"/>
              </a:cxn>
              <a:cxn ang="0">
                <a:pos x="245129" y="614362"/>
              </a:cxn>
              <a:cxn ang="0">
                <a:pos x="228787" y="604123"/>
              </a:cxn>
              <a:cxn ang="0">
                <a:pos x="24513" y="255984"/>
              </a:cxn>
              <a:cxn ang="0">
                <a:pos x="114393" y="235505"/>
              </a:cxn>
              <a:cxn ang="0">
                <a:pos x="8171" y="102394"/>
              </a:cxn>
              <a:cxn ang="0">
                <a:pos x="261471" y="0"/>
              </a:cxn>
              <a:cxn ang="0">
                <a:pos x="531112" y="92154"/>
              </a:cxn>
              <a:cxn ang="0">
                <a:pos x="482086" y="143351"/>
              </a:cxn>
              <a:cxn ang="0">
                <a:pos x="482086" y="163830"/>
              </a:cxn>
              <a:cxn ang="0">
                <a:pos x="473915" y="92154"/>
              </a:cxn>
              <a:cxn ang="0">
                <a:pos x="269642" y="40957"/>
              </a:cxn>
              <a:cxn ang="0">
                <a:pos x="269642" y="81915"/>
              </a:cxn>
              <a:cxn ang="0">
                <a:pos x="441232" y="102394"/>
              </a:cxn>
              <a:cxn ang="0">
                <a:pos x="261471" y="542686"/>
              </a:cxn>
              <a:cxn ang="0">
                <a:pos x="547454" y="430053"/>
              </a:cxn>
              <a:cxn ang="0">
                <a:pos x="261471" y="501729"/>
              </a:cxn>
              <a:cxn ang="0">
                <a:pos x="547454" y="409575"/>
              </a:cxn>
              <a:cxn ang="0">
                <a:pos x="261471" y="501729"/>
              </a:cxn>
              <a:cxn ang="0">
                <a:pos x="261471" y="481250"/>
              </a:cxn>
              <a:cxn ang="0">
                <a:pos x="547454" y="368617"/>
              </a:cxn>
            </a:cxnLst>
            <a:rect l="txL" t="txT" r="txR" b="tx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6" name="PA_文本框 2"/>
          <p:cNvSpPr txBox="1"/>
          <p:nvPr>
            <p:custDataLst>
              <p:tags r:id="rId9"/>
            </p:custDataLst>
          </p:nvPr>
        </p:nvSpPr>
        <p:spPr>
          <a:xfrm>
            <a:off x="1235075" y="-1587"/>
            <a:ext cx="4911725" cy="24018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8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海南大学</a:t>
            </a:r>
            <a:endParaRPr lang="zh-CN" altLang="en-US" sz="8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Minion Pro Med" pitchFamily="18" charset="0"/>
                <a:ea typeface="华文中宋" panose="02010600040101010101" pitchFamily="2" charset="-122"/>
              </a:rPr>
              <a:t>HAINAN UNIVERSITY</a:t>
            </a:r>
            <a:endParaRPr lang="en-US" altLang="zh-CN" sz="3200" dirty="0">
              <a:solidFill>
                <a:schemeClr val="bg1"/>
              </a:solidFill>
              <a:latin typeface="Minion Pro Med" pitchFamily="18" charset="0"/>
              <a:ea typeface="华文中宋" panose="02010600040101010101" pitchFamily="2" charset="-122"/>
            </a:endParaRPr>
          </a:p>
        </p:txBody>
      </p:sp>
      <p:sp>
        <p:nvSpPr>
          <p:cNvPr id="4107" name="PA_文本框 3"/>
          <p:cNvSpPr txBox="1"/>
          <p:nvPr>
            <p:custDataLst>
              <p:tags r:id="rId10"/>
            </p:custDataLst>
          </p:nvPr>
        </p:nvSpPr>
        <p:spPr>
          <a:xfrm rot="-10800000" flipV="1">
            <a:off x="3216275" y="4805472"/>
            <a:ext cx="720725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导师</a:t>
            </a:r>
            <a:r>
              <a:rPr lang="zh-CN" altLang="en-US" sz="2800" b="1" dirty="0" smtClean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：周晓谊</a:t>
            </a:r>
            <a:endParaRPr lang="zh-CN" altLang="en-US" sz="2800" b="1" dirty="0" smtClean="0">
              <a:solidFill>
                <a:srgbClr val="453D3A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学生：钟旭伟</a:t>
            </a:r>
            <a:endParaRPr lang="zh-CN" altLang="en-US" sz="2800" b="1" dirty="0">
              <a:solidFill>
                <a:srgbClr val="453D3A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专业</a:t>
            </a:r>
            <a:r>
              <a:rPr lang="zh-CN" altLang="en-US" sz="2800" b="1" dirty="0" smtClean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：信息安全</a:t>
            </a:r>
            <a:endParaRPr lang="zh-CN" altLang="en-US" sz="2800" b="1" dirty="0">
              <a:solidFill>
                <a:srgbClr val="453D3A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学号：</a:t>
            </a:r>
            <a:r>
              <a:rPr lang="en-US" altLang="zh-CN" sz="2800" b="1" dirty="0" smtClean="0">
                <a:solidFill>
                  <a:srgbClr val="453D3A"/>
                </a:solidFill>
                <a:latin typeface="Verdana" panose="020B060403050404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20203107872</a:t>
            </a:r>
            <a:endParaRPr lang="en-US" altLang="zh-CN" sz="2800" b="1" dirty="0" smtClean="0">
              <a:solidFill>
                <a:srgbClr val="453D3A"/>
              </a:solidFill>
              <a:latin typeface="Verdana" panose="020B060403050404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8" name="PA_图片 16" descr="校徽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1701800" y="-479425"/>
            <a:ext cx="4903788" cy="368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92630" y="1039495"/>
            <a:ext cx="871855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200000"/>
              </a:lnSpc>
            </a:pPr>
            <a:r>
              <a:rPr lang="zh-CN" sz="20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本应用有以下几大功能：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        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1</a:t>
            </a:r>
            <a:r>
              <a:rPr 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、选择角色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             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、创建房间和参与者加入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          3</a:t>
            </a:r>
            <a:r>
              <a:rPr 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、参与者发表观点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4</a:t>
            </a:r>
            <a:r>
              <a:rPr 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、观点点赞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          5</a:t>
            </a:r>
            <a:r>
              <a:rPr lang="zh-CN" sz="20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、头脑风暴历史列表</a:t>
            </a:r>
            <a:endParaRPr 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200000"/>
              </a:lnSpc>
            </a:pP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参与方有角色区分：管理员（即主持人）和编辑者，管理员拥有开启各环节流程，如开启编辑、点赞环节和点赞结果重排权限，编辑者主要有编辑功能和点赞的权限。</a:t>
            </a:r>
            <a:endParaRPr lang="zh-CN" altLang="en-US" sz="20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三、成品介绍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三、成品介绍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5" name="图片 -2147482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1190625"/>
            <a:ext cx="3041015" cy="3352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56435" y="4779645"/>
            <a:ext cx="2409190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选择角色界面</a:t>
            </a:r>
            <a:endParaRPr lang="zh-CN" altLang="en-US"/>
          </a:p>
        </p:txBody>
      </p:sp>
      <p:pic>
        <p:nvPicPr>
          <p:cNvPr id="6" name="图片 -2147482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35" y="1191260"/>
            <a:ext cx="2853690" cy="3841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288915" y="477964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主持人创建房间界面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三、成品介绍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3" name="图片 -2147482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470" y="1595755"/>
            <a:ext cx="3362325" cy="3966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550670" y="56864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讨论前主界面</a:t>
            </a:r>
            <a:endParaRPr lang="zh-CN" altLang="en-US"/>
          </a:p>
        </p:txBody>
      </p:sp>
      <p:pic>
        <p:nvPicPr>
          <p:cNvPr id="15" name="图片 -2147482598" descr="133cb347d4e92d9ade1921440877267"/>
          <p:cNvPicPr>
            <a:picLocks noChangeAspect="1"/>
          </p:cNvPicPr>
          <p:nvPr/>
        </p:nvPicPr>
        <p:blipFill>
          <a:blip r:embed="rId2"/>
          <a:srcRect t="3818" b="25262"/>
          <a:stretch>
            <a:fillRect/>
          </a:stretch>
        </p:blipFill>
        <p:spPr>
          <a:xfrm>
            <a:off x="6961505" y="1621790"/>
            <a:ext cx="2477135" cy="3869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5125085" y="56864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主持人流程控制界面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三、成品介绍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" name="图片 -21474825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263" y="1300480"/>
            <a:ext cx="2328545" cy="3954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609090" y="554101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团队讨论主体界面</a:t>
            </a:r>
            <a:endParaRPr lang="zh-CN" altLang="en-US"/>
          </a:p>
        </p:txBody>
      </p:sp>
      <p:pic>
        <p:nvPicPr>
          <p:cNvPr id="5" name="图片 -21474825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40" y="1300480"/>
            <a:ext cx="2326640" cy="389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288915" y="554101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个人添加观点界面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三、成品介绍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8" name="图片 -2147482595"/>
          <p:cNvPicPr>
            <a:picLocks noChangeAspect="1"/>
          </p:cNvPicPr>
          <p:nvPr/>
        </p:nvPicPr>
        <p:blipFill>
          <a:blip r:embed="rId1"/>
          <a:srcRect l="2518"/>
          <a:stretch>
            <a:fillRect/>
          </a:stretch>
        </p:blipFill>
        <p:spPr>
          <a:xfrm>
            <a:off x="2589530" y="1341755"/>
            <a:ext cx="2458720" cy="434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247140" y="59912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点赞投票界面</a:t>
            </a:r>
            <a:endParaRPr lang="zh-CN" altLang="en-US"/>
          </a:p>
        </p:txBody>
      </p:sp>
      <p:pic>
        <p:nvPicPr>
          <p:cNvPr id="10" name="图片 -21474825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0" y="1338263"/>
            <a:ext cx="2317750" cy="4316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365115" y="59912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sz="105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sz="1050">
                <a:latin typeface="Times New Roman" panose="02020603050405020304" pitchFamily="18" charset="0"/>
                <a:ea typeface="宋体" panose="02010600030101010101" pitchFamily="2" charset="-122"/>
              </a:rPr>
              <a:t>历史记录界面</a:t>
            </a:r>
            <a:endParaRPr lang="zh-CN" alt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1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FOUR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53A3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5" name="组合 2"/>
          <p:cNvGrpSpPr/>
          <p:nvPr/>
        </p:nvGrpSpPr>
        <p:grpSpPr>
          <a:xfrm>
            <a:off x="4262755" y="2566670"/>
            <a:ext cx="3127375" cy="2334260"/>
            <a:chOff x="4598603" y="1124584"/>
            <a:chExt cx="2714197" cy="4543667"/>
          </a:xfrm>
        </p:grpSpPr>
        <p:sp>
          <p:nvSpPr>
            <p:cNvPr id="15367" name="文本框 46"/>
            <p:cNvSpPr txBox="1"/>
            <p:nvPr/>
          </p:nvSpPr>
          <p:spPr>
            <a:xfrm>
              <a:off x="4598603" y="1177734"/>
              <a:ext cx="2714197" cy="44905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7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不足和改进</a:t>
              </a:r>
              <a:endParaRPr lang="zh-CN" altLang="zh-CN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690409" y="1124584"/>
              <a:ext cx="2614042" cy="24169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336338" y="6307138"/>
            <a:ext cx="534988" cy="550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0462" y="14161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noProof="1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四、不足和改进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7670" y="972185"/>
            <a:ext cx="102177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尚待改进点：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1. </a:t>
            </a:r>
            <a:r>
              <a:rPr 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针对可能出现的编辑词条相近，主持人应该有编辑权限，把相近格子进行归并整理，以及格子编辑完成后。</a:t>
            </a:r>
            <a:endParaRPr lang="zh-CN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多维度可以使用表格计数打分，如规定某一个维度低于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分则舍弃，计算所有维度的平均分，四舍五入</a:t>
            </a:r>
            <a:r>
              <a:rPr lang="zh-CN" sz="18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（此功能尚待实现）</a:t>
            </a:r>
            <a:r>
              <a:rPr 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725" y="2520315"/>
            <a:ext cx="6685915" cy="385064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1" y="1259177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FIVE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64913" y="6307138"/>
            <a:ext cx="534988" cy="550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35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4850" y="1968500"/>
            <a:ext cx="3162300" cy="2746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  <a:endParaRPr kumimoji="0" lang="zh-CN" altLang="en-US" sz="72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3485100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56389" y="160964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与意义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431" y="2628"/>
              <a:ext cx="252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技术路线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结论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结果与分析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成果与致谢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36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2445" y="1245235"/>
            <a:ext cx="944753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两年的学习生涯以本篇论文做为一个结局，本篇论文的创作感谢指导老师周晓谊教授，论文方向是与老师协商后确定的，老师将许多做论文的思想和方法以及为人处世的道理传授给我，而且我学习到了做学术的扎实态度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在程序设计过程中，我与朋友及网友进行讨论，感谢其提出的宝贵修改意见。在遇到问题的过程中，我在网上搜索了很多编程大神的博文，这给了我很多启示。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</a:rPr>
              <a:t>感谢各位评审和答辩委员！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感谢</a:t>
            </a:r>
            <a:r>
              <a:rPr lang="zh-CN" altLang="en-US" sz="2800" dirty="0">
                <a:latin typeface="Times New Roman" panose="02020603050405020304" pitchFamily="18" charset="0"/>
              </a:rPr>
              <a:t>家人的默默支持与鼓励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！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9" name="标题 1"/>
          <p:cNvSpPr txBox="1"/>
          <p:nvPr/>
        </p:nvSpPr>
        <p:spPr>
          <a:xfrm>
            <a:off x="1491915" y="310713"/>
            <a:ext cx="2040557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 smtClean="0"/>
              <a:t>致谢</a:t>
            </a:r>
            <a:endParaRPr lang="zh-CN" altLang="en-US" sz="4000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-12065" y="-7"/>
            <a:ext cx="12192000" cy="2426618"/>
          </a:xfrm>
          <a:prstGeom prst="rect">
            <a:avLst/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03246" y="3017317"/>
            <a:ext cx="51195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1149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6600" b="1" dirty="0">
              <a:solidFill>
                <a:srgbClr val="1149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851" y="-24013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pic>
        <p:nvPicPr>
          <p:cNvPr id="2" name="图片 1" descr="h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576" y="1312239"/>
            <a:ext cx="1148037" cy="114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6517" y="227979"/>
            <a:ext cx="3738609" cy="811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小程序码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" name="图片 2" descr="小程序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855" y="1621790"/>
            <a:ext cx="4095750" cy="409575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1588"/>
            <a:ext cx="3216275" cy="6854825"/>
          </a:xfrm>
          <a:prstGeom prst="rect">
            <a:avLst/>
          </a:prstGeom>
          <a:solidFill>
            <a:srgbClr val="0070C0"/>
          </a:solidFill>
          <a:ln>
            <a:solidFill>
              <a:srgbClr val="00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6"/>
          <p:cNvSpPr txBox="1"/>
          <p:nvPr/>
        </p:nvSpPr>
        <p:spPr>
          <a:xfrm>
            <a:off x="896938" y="2593975"/>
            <a:ext cx="232092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1588" y="3556000"/>
            <a:ext cx="322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125" name="组合 69"/>
          <p:cNvGrpSpPr/>
          <p:nvPr/>
        </p:nvGrpSpPr>
        <p:grpSpPr>
          <a:xfrm>
            <a:off x="3684588" y="1457320"/>
            <a:ext cx="4114929" cy="835649"/>
            <a:chOff x="3682294" y="1695500"/>
            <a:chExt cx="4117997" cy="835534"/>
          </a:xfrm>
        </p:grpSpPr>
        <p:grpSp>
          <p:nvGrpSpPr>
            <p:cNvPr id="5162" name="组合 41"/>
            <p:cNvGrpSpPr/>
            <p:nvPr/>
          </p:nvGrpSpPr>
          <p:grpSpPr>
            <a:xfrm>
              <a:off x="4912812" y="1841535"/>
              <a:ext cx="2887479" cy="689499"/>
              <a:chOff x="4818742" y="1531268"/>
              <a:chExt cx="2887479" cy="689499"/>
            </a:xfrm>
          </p:grpSpPr>
          <p:sp>
            <p:nvSpPr>
              <p:cNvPr id="5166" name="文本框 18"/>
              <p:cNvSpPr txBox="1"/>
              <p:nvPr/>
            </p:nvSpPr>
            <p:spPr>
              <a:xfrm>
                <a:off x="4818742" y="1531268"/>
                <a:ext cx="2887479" cy="5218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7" name="文本框 19"/>
              <p:cNvSpPr txBox="1"/>
              <p:nvPr/>
            </p:nvSpPr>
            <p:spPr>
              <a:xfrm>
                <a:off x="4818742" y="1852518"/>
                <a:ext cx="2394858" cy="368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zh-CN" altLang="en-US" dirty="0">
                  <a:solidFill>
                    <a:srgbClr val="A6A6A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63" name="组合 68"/>
            <p:cNvGrpSpPr/>
            <p:nvPr/>
          </p:nvGrpSpPr>
          <p:grpSpPr>
            <a:xfrm>
              <a:off x="3682294" y="1695500"/>
              <a:ext cx="1317467" cy="828418"/>
              <a:chOff x="3682294" y="1695500"/>
              <a:chExt cx="1317467" cy="828418"/>
            </a:xfrm>
          </p:grpSpPr>
          <p:sp>
            <p:nvSpPr>
              <p:cNvPr id="5164" name="文本框 16"/>
              <p:cNvSpPr txBox="1"/>
              <p:nvPr/>
            </p:nvSpPr>
            <p:spPr>
              <a:xfrm>
                <a:off x="3682294" y="1749050"/>
                <a:ext cx="1317467" cy="7076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7887" y="1695505"/>
                <a:ext cx="864244" cy="8285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26" name="组合 70"/>
          <p:cNvGrpSpPr/>
          <p:nvPr/>
        </p:nvGrpSpPr>
        <p:grpSpPr>
          <a:xfrm>
            <a:off x="7538085" y="1430337"/>
            <a:ext cx="4380865" cy="826663"/>
            <a:chOff x="7924484" y="1685617"/>
            <a:chExt cx="4382662" cy="827602"/>
          </a:xfrm>
        </p:grpSpPr>
        <p:sp>
          <p:nvSpPr>
            <p:cNvPr id="5160" name="文本框 12"/>
            <p:cNvSpPr txBox="1"/>
            <p:nvPr/>
          </p:nvSpPr>
          <p:spPr>
            <a:xfrm>
              <a:off x="9074305" y="1836283"/>
              <a:ext cx="3232841" cy="5225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功能和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7" name="组合 63"/>
            <p:cNvGrpSpPr/>
            <p:nvPr/>
          </p:nvGrpSpPr>
          <p:grpSpPr>
            <a:xfrm>
              <a:off x="7924484" y="1685617"/>
              <a:ext cx="1251050" cy="827602"/>
              <a:chOff x="7924484" y="1685617"/>
              <a:chExt cx="1251050" cy="827602"/>
            </a:xfrm>
          </p:grpSpPr>
          <p:sp>
            <p:nvSpPr>
              <p:cNvPr id="5158" name="文本框 10"/>
              <p:cNvSpPr txBox="1"/>
              <p:nvPr/>
            </p:nvSpPr>
            <p:spPr>
              <a:xfrm>
                <a:off x="7924484" y="1712658"/>
                <a:ext cx="1251050" cy="7699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5709" y="1685618"/>
                <a:ext cx="827426" cy="8280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27" name="组合 74"/>
          <p:cNvGrpSpPr/>
          <p:nvPr/>
        </p:nvGrpSpPr>
        <p:grpSpPr>
          <a:xfrm>
            <a:off x="3719513" y="4584695"/>
            <a:ext cx="3954462" cy="843636"/>
            <a:chOff x="3719240" y="4753627"/>
            <a:chExt cx="3955187" cy="843581"/>
          </a:xfrm>
        </p:grpSpPr>
        <p:grpSp>
          <p:nvGrpSpPr>
            <p:cNvPr id="5150" name="组合 43"/>
            <p:cNvGrpSpPr/>
            <p:nvPr/>
          </p:nvGrpSpPr>
          <p:grpSpPr>
            <a:xfrm>
              <a:off x="4898204" y="4906975"/>
              <a:ext cx="2776223" cy="690233"/>
              <a:chOff x="4804134" y="3697194"/>
              <a:chExt cx="2776223" cy="690233"/>
            </a:xfrm>
          </p:grpSpPr>
          <p:sp>
            <p:nvSpPr>
              <p:cNvPr id="5154" name="文本框 23"/>
              <p:cNvSpPr txBox="1"/>
              <p:nvPr/>
            </p:nvSpPr>
            <p:spPr>
              <a:xfrm>
                <a:off x="4804134" y="3697194"/>
                <a:ext cx="2394859" cy="5219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致谢</a:t>
                </a:r>
                <a:endPara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5" name="文本框 24"/>
              <p:cNvSpPr txBox="1"/>
              <p:nvPr/>
            </p:nvSpPr>
            <p:spPr>
              <a:xfrm>
                <a:off x="4818742" y="4019151"/>
                <a:ext cx="2761615" cy="3682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en-US" altLang="zh-CN" dirty="0">
                  <a:solidFill>
                    <a:srgbClr val="A6A6A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51" name="组合 66"/>
            <p:cNvGrpSpPr/>
            <p:nvPr/>
          </p:nvGrpSpPr>
          <p:grpSpPr>
            <a:xfrm>
              <a:off x="3719240" y="4753627"/>
              <a:ext cx="1250320" cy="826782"/>
              <a:chOff x="3719240" y="4753627"/>
              <a:chExt cx="1250320" cy="826782"/>
            </a:xfrm>
          </p:grpSpPr>
          <p:sp>
            <p:nvSpPr>
              <p:cNvPr id="5152" name="文本框 21"/>
              <p:cNvSpPr txBox="1"/>
              <p:nvPr/>
            </p:nvSpPr>
            <p:spPr>
              <a:xfrm>
                <a:off x="3719240" y="4782688"/>
                <a:ext cx="1250320" cy="769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8187" y="4753632"/>
                <a:ext cx="865346" cy="82703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29" name="组合 72"/>
          <p:cNvGrpSpPr/>
          <p:nvPr/>
        </p:nvGrpSpPr>
        <p:grpSpPr>
          <a:xfrm>
            <a:off x="3704908" y="3017203"/>
            <a:ext cx="3602355" cy="827087"/>
            <a:chOff x="3719240" y="3204498"/>
            <a:chExt cx="3603038" cy="827987"/>
          </a:xfrm>
        </p:grpSpPr>
        <p:sp>
          <p:nvSpPr>
            <p:cNvPr id="5142" name="文本框 54"/>
            <p:cNvSpPr txBox="1"/>
            <p:nvPr/>
          </p:nvSpPr>
          <p:spPr>
            <a:xfrm>
              <a:off x="4912812" y="3339263"/>
              <a:ext cx="2409466" cy="5225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成品介绍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39" name="组合 67"/>
            <p:cNvGrpSpPr/>
            <p:nvPr/>
          </p:nvGrpSpPr>
          <p:grpSpPr>
            <a:xfrm>
              <a:off x="3719240" y="3204498"/>
              <a:ext cx="1280819" cy="827987"/>
              <a:chOff x="3719240" y="3204498"/>
              <a:chExt cx="1280819" cy="827987"/>
            </a:xfrm>
          </p:grpSpPr>
          <p:sp>
            <p:nvSpPr>
              <p:cNvPr id="5140" name="文本框 56"/>
              <p:cNvSpPr txBox="1"/>
              <p:nvPr/>
            </p:nvSpPr>
            <p:spPr>
              <a:xfrm>
                <a:off x="3719240" y="3222547"/>
                <a:ext cx="1280819" cy="7702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776" y="3204498"/>
                <a:ext cx="863764" cy="82798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30" name="组合 71"/>
          <p:cNvGrpSpPr/>
          <p:nvPr/>
        </p:nvGrpSpPr>
        <p:grpSpPr>
          <a:xfrm>
            <a:off x="7625397" y="3006725"/>
            <a:ext cx="4091903" cy="1130485"/>
            <a:chOff x="8012574" y="3203991"/>
            <a:chExt cx="3887053" cy="1129319"/>
          </a:xfrm>
        </p:grpSpPr>
        <p:grpSp>
          <p:nvGrpSpPr>
            <p:cNvPr id="5132" name="组合 58"/>
            <p:cNvGrpSpPr/>
            <p:nvPr/>
          </p:nvGrpSpPr>
          <p:grpSpPr>
            <a:xfrm>
              <a:off x="9104402" y="3336258"/>
              <a:ext cx="2795225" cy="997052"/>
              <a:chOff x="9025934" y="3660243"/>
              <a:chExt cx="2795225" cy="997052"/>
            </a:xfrm>
          </p:grpSpPr>
          <p:sp>
            <p:nvSpPr>
              <p:cNvPr id="5136" name="文本框 59"/>
              <p:cNvSpPr txBox="1"/>
              <p:nvPr/>
            </p:nvSpPr>
            <p:spPr>
              <a:xfrm>
                <a:off x="9025934" y="3660243"/>
                <a:ext cx="2227434" cy="521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不足和改进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7" name="文本框 60"/>
              <p:cNvSpPr txBox="1"/>
              <p:nvPr/>
            </p:nvSpPr>
            <p:spPr>
              <a:xfrm>
                <a:off x="9042399" y="4012800"/>
                <a:ext cx="2778760" cy="6444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endParaRPr lang="en-US" altLang="zh-CN" dirty="0">
                  <a:solidFill>
                    <a:srgbClr val="A6A6A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rgbClr val="A6A6A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3" name="组合 64"/>
            <p:cNvGrpSpPr/>
            <p:nvPr/>
          </p:nvGrpSpPr>
          <p:grpSpPr>
            <a:xfrm>
              <a:off x="8012574" y="3203991"/>
              <a:ext cx="1075717" cy="828117"/>
              <a:chOff x="8012574" y="3203991"/>
              <a:chExt cx="1075717" cy="828117"/>
            </a:xfrm>
          </p:grpSpPr>
          <p:sp>
            <p:nvSpPr>
              <p:cNvPr id="5134" name="文本框 61"/>
              <p:cNvSpPr txBox="1"/>
              <p:nvPr/>
            </p:nvSpPr>
            <p:spPr>
              <a:xfrm>
                <a:off x="8012574" y="3232685"/>
                <a:ext cx="1075717" cy="7689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4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838" y="3203990"/>
                <a:ext cx="827269" cy="8278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1195050" y="6291263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34766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en-US" altLang="zh-CN" sz="13800" b="1" kern="1200" cap="none" spc="0" normalizeH="0" baseline="0" noProof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en-US" altLang="zh-CN" sz="13800" b="1" kern="1200" cap="none" spc="0" normalizeH="0" baseline="0" noProof="1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en-US" altLang="zh-CN" sz="13800" b="1" kern="1200" cap="none" spc="0" normalizeH="0" baseline="0" noProof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ONE</a:t>
            </a:r>
            <a:endParaRPr kumimoji="0" lang="en-US" altLang="zh-CN" sz="13800" b="1" kern="1200" cap="none" spc="0" normalizeH="0" baseline="0" noProof="1">
              <a:solidFill>
                <a:schemeClr val="tx1">
                  <a:lumMod val="50000"/>
                  <a:lumOff val="50000"/>
                  <a:alpha val="2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9" name="组合 2"/>
          <p:cNvGrpSpPr/>
          <p:nvPr/>
        </p:nvGrpSpPr>
        <p:grpSpPr>
          <a:xfrm>
            <a:off x="4430071" y="1799302"/>
            <a:ext cx="3331857" cy="3211411"/>
            <a:chOff x="4429567" y="702847"/>
            <a:chExt cx="3332859" cy="3212377"/>
          </a:xfrm>
        </p:grpSpPr>
        <p:sp>
          <p:nvSpPr>
            <p:cNvPr id="6151" name="文本框 46"/>
            <p:cNvSpPr txBox="1"/>
            <p:nvPr/>
          </p:nvSpPr>
          <p:spPr>
            <a:xfrm>
              <a:off x="4429568" y="841734"/>
              <a:ext cx="3332858" cy="23076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429567" y="702847"/>
              <a:ext cx="3332859" cy="32123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349038" y="6292850"/>
            <a:ext cx="534988" cy="549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25" y="1568450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56389" y="160964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431" y="2628"/>
              <a:ext cx="252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技术路线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内容占位符 2"/>
          <p:cNvSpPr txBox="1"/>
          <p:nvPr/>
        </p:nvSpPr>
        <p:spPr>
          <a:xfrm>
            <a:off x="2750598" y="639846"/>
            <a:ext cx="6800850" cy="508000"/>
          </a:xfr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2620" indent="-642620">
              <a:buFont typeface="+mj-ea"/>
              <a:buAutoNum type="ea1JpnChsDbPeriod"/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研究背景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0410" y="1652270"/>
            <a:ext cx="57169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06060"/>
                </a:solidFill>
                <a:latin typeface="楷体" panose="02010609060101010101" charset="-122"/>
                <a:ea typeface="楷体" panose="02010609060101010101" charset="-122"/>
              </a:rPr>
              <a:t>社会背景</a:t>
            </a:r>
            <a:r>
              <a:rPr lang="zh-CN" altLang="en-US" sz="2000">
                <a:solidFill>
                  <a:srgbClr val="F06060"/>
                </a:solidFill>
                <a:latin typeface="+mn-ea"/>
              </a:rPr>
              <a:t>：</a:t>
            </a:r>
            <a:r>
              <a:rPr lang="zh-CN" altLang="en-US" sz="2000">
                <a:latin typeface="+mn-ea"/>
              </a:rPr>
              <a:t> 在我们生活中，团队讨论无处不在。团队讨论的重要性不仅体现在创业团队中，学生学术讨论、公司各层管理人员等在进行决策前都需要讨论。</a:t>
            </a:r>
            <a:endParaRPr lang="zh-CN" altLang="en-US" sz="20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2800" y="3812540"/>
            <a:ext cx="47047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06060"/>
                </a:solidFill>
                <a:sym typeface="+mn-ea"/>
              </a:rPr>
              <a:t>存在问题</a:t>
            </a:r>
            <a:r>
              <a:rPr lang="zh-CN" altLang="en-US" sz="2400">
                <a:solidFill>
                  <a:srgbClr val="F06060"/>
                </a:solidFill>
              </a:rPr>
              <a:t>：</a:t>
            </a:r>
            <a:endParaRPr lang="zh-CN" altLang="en-US"/>
          </a:p>
          <a:p>
            <a:r>
              <a:rPr lang="zh-CN" altLang="en-US"/>
              <a:t>时间难以统一</a:t>
            </a:r>
            <a:endParaRPr lang="zh-CN" altLang="en-US"/>
          </a:p>
          <a:p>
            <a:r>
              <a:rPr lang="zh-CN" altLang="en-US"/>
              <a:t>赶到同一地点的不便</a:t>
            </a:r>
            <a:endParaRPr lang="zh-CN" altLang="en-US"/>
          </a:p>
          <a:p>
            <a:r>
              <a:rPr lang="zh-CN" altLang="en-US"/>
              <a:t>讨论效率不高</a:t>
            </a:r>
            <a:endParaRPr lang="zh-CN" altLang="en-US"/>
          </a:p>
          <a:p>
            <a:r>
              <a:rPr lang="zh-CN" altLang="en-US"/>
              <a:t>会后整理记录不便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50000" y="3812540"/>
            <a:ext cx="25457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06060"/>
                </a:solidFill>
              </a:rPr>
              <a:t>解决方案：</a:t>
            </a:r>
            <a:endParaRPr lang="zh-CN" altLang="en-US" sz="2400">
              <a:solidFill>
                <a:srgbClr val="F06060"/>
              </a:solidFill>
            </a:endParaRPr>
          </a:p>
          <a:p>
            <a:r>
              <a:rPr lang="zh-CN" altLang="en-US">
                <a:latin typeface="+mn-ea"/>
                <a:sym typeface="+mn-ea"/>
              </a:rPr>
              <a:t>本应用提供一种线上进行头脑风暴讨论的方法，共同针对某个主题提出各自的想法。</a:t>
            </a:r>
            <a:endParaRPr lang="en-US" altLang="zh-CN">
              <a:latin typeface="+mn-ea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1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TWO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5" name="组合 2"/>
          <p:cNvGrpSpPr/>
          <p:nvPr/>
        </p:nvGrpSpPr>
        <p:grpSpPr>
          <a:xfrm>
            <a:off x="4386263" y="2054225"/>
            <a:ext cx="3303587" cy="2584450"/>
            <a:chOff x="4386534" y="958214"/>
            <a:chExt cx="3302635" cy="2583815"/>
          </a:xfrm>
        </p:grpSpPr>
        <p:sp>
          <p:nvSpPr>
            <p:cNvPr id="10247" name="文本框 46"/>
            <p:cNvSpPr txBox="1"/>
            <p:nvPr/>
          </p:nvSpPr>
          <p:spPr>
            <a:xfrm>
              <a:off x="4386534" y="1178558"/>
              <a:ext cx="3302635" cy="2306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</a:t>
              </a:r>
              <a:endPara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框架</a:t>
              </a:r>
              <a:endPara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688072" y="958214"/>
              <a:ext cx="2817000" cy="25838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82756" y="6307137"/>
            <a:ext cx="534988" cy="550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09090" y="370205"/>
            <a:ext cx="572008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ts val="1000"/>
              </a:spcBef>
              <a:buClrTx/>
              <a:buSzTx/>
              <a:buFont typeface="+mj-ea"/>
            </a:pP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系统功能和框架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46350" y="1289685"/>
            <a:ext cx="741934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200000"/>
              </a:lnSpc>
            </a:pPr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系统能满足以下需求：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304800">
              <a:lnSpc>
                <a:spcPct val="200000"/>
              </a:lnSpc>
            </a:pPr>
            <a:r>
              <a:rPr lang="en-US" sz="3200">
                <a:solidFill>
                  <a:srgbClr val="15151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sz="3200">
                <a:solidFill>
                  <a:srgbClr val="151515"/>
                </a:solidFill>
                <a:ea typeface="宋体" panose="02010600030101010101" pitchFamily="2" charset="-122"/>
              </a:rPr>
              <a:t>多人群组完成针对一个问题的想法或回答</a:t>
            </a:r>
            <a:r>
              <a:rPr lang="zh-CN" sz="3200">
                <a:solidFill>
                  <a:srgbClr val="15151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，包括编辑和整理</a:t>
            </a:r>
            <a:r>
              <a:rPr lang="zh-CN" sz="3200">
                <a:solidFill>
                  <a:srgbClr val="151515"/>
                </a:solidFill>
                <a:ea typeface="宋体" panose="02010600030101010101" pitchFamily="2" charset="-122"/>
              </a:rPr>
              <a:t>。</a:t>
            </a:r>
            <a:endParaRPr lang="zh-CN" sz="3200">
              <a:solidFill>
                <a:srgbClr val="151515"/>
              </a:solidFill>
              <a:ea typeface="宋体" panose="02010600030101010101" pitchFamily="2" charset="-122"/>
            </a:endParaRPr>
          </a:p>
          <a:p>
            <a:pPr lvl="1" indent="304800">
              <a:lnSpc>
                <a:spcPct val="200000"/>
              </a:lnSpc>
            </a:pPr>
            <a:r>
              <a:rPr lang="en-US" sz="3200">
                <a:solidFill>
                  <a:srgbClr val="15151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sz="3200">
                <a:solidFill>
                  <a:srgbClr val="151515"/>
                </a:solidFill>
                <a:ea typeface="宋体" panose="02010600030101010101" pitchFamily="2" charset="-122"/>
              </a:rPr>
              <a:t>能根据点赞</a:t>
            </a:r>
            <a:r>
              <a:rPr lang="zh-CN" sz="3200">
                <a:solidFill>
                  <a:srgbClr val="15151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或关键词热度等因素把想法进行重新罗列。</a:t>
            </a:r>
            <a:endParaRPr lang="zh-CN" sz="32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200000"/>
              </a:lnSpc>
            </a:pPr>
            <a:endParaRPr lang="zh-CN" altLang="en-US" sz="32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-174642" y="2050196"/>
            <a:ext cx="1911350" cy="542925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49"/>
          <p:cNvGrpSpPr/>
          <p:nvPr/>
        </p:nvGrpSpPr>
        <p:grpSpPr>
          <a:xfrm>
            <a:off x="-243689" y="1595670"/>
            <a:ext cx="3676045" cy="2418385"/>
            <a:chOff x="-21" y="1804"/>
            <a:chExt cx="5784" cy="380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1" y="376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-21" y="3145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-21" y="4380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21" y="4998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1" y="5123"/>
              <a:ext cx="2016" cy="4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83" name="Freeform 11"/>
            <p:cNvSpPr>
              <a:spLocks noEditPoints="1"/>
            </p:cNvSpPr>
            <p:nvPr/>
          </p:nvSpPr>
          <p:spPr>
            <a:xfrm>
              <a:off x="136" y="4204"/>
              <a:ext cx="282" cy="532"/>
            </a:xfrm>
            <a:custGeom>
              <a:avLst/>
              <a:gdLst>
                <a:gd name="txL" fmla="*/ 0 w 139"/>
                <a:gd name="txT" fmla="*/ 0 h 177"/>
                <a:gd name="txR" fmla="*/ 139 w 139"/>
                <a:gd name="txB" fmla="*/ 177 h 177"/>
              </a:gdLst>
              <a:ahLst/>
              <a:cxnLst>
                <a:cxn ang="0">
                  <a:pos x="211" y="298"/>
                </a:cxn>
                <a:cxn ang="0">
                  <a:pos x="185" y="481"/>
                </a:cxn>
                <a:cxn ang="0">
                  <a:pos x="270" y="493"/>
                </a:cxn>
                <a:cxn ang="0">
                  <a:pos x="270" y="532"/>
                </a:cxn>
                <a:cxn ang="0">
                  <a:pos x="0" y="511"/>
                </a:cxn>
                <a:cxn ang="0">
                  <a:pos x="103" y="493"/>
                </a:cxn>
                <a:cxn ang="0">
                  <a:pos x="164" y="454"/>
                </a:cxn>
                <a:cxn ang="0">
                  <a:pos x="20" y="442"/>
                </a:cxn>
                <a:cxn ang="0">
                  <a:pos x="20" y="418"/>
                </a:cxn>
                <a:cxn ang="0">
                  <a:pos x="191" y="361"/>
                </a:cxn>
                <a:cxn ang="0">
                  <a:pos x="170" y="277"/>
                </a:cxn>
                <a:cxn ang="0">
                  <a:pos x="140" y="283"/>
                </a:cxn>
                <a:cxn ang="0">
                  <a:pos x="108" y="340"/>
                </a:cxn>
                <a:cxn ang="0">
                  <a:pos x="93" y="352"/>
                </a:cxn>
                <a:cxn ang="0">
                  <a:pos x="49" y="328"/>
                </a:cxn>
                <a:cxn ang="0">
                  <a:pos x="53" y="292"/>
                </a:cxn>
                <a:cxn ang="0">
                  <a:pos x="43" y="268"/>
                </a:cxn>
                <a:cxn ang="0">
                  <a:pos x="128" y="72"/>
                </a:cxn>
                <a:cxn ang="0">
                  <a:pos x="136" y="78"/>
                </a:cxn>
                <a:cxn ang="0">
                  <a:pos x="140" y="42"/>
                </a:cxn>
                <a:cxn ang="0">
                  <a:pos x="154" y="6"/>
                </a:cxn>
                <a:cxn ang="0">
                  <a:pos x="221" y="87"/>
                </a:cxn>
                <a:cxn ang="0">
                  <a:pos x="195" y="90"/>
                </a:cxn>
                <a:cxn ang="0">
                  <a:pos x="191" y="126"/>
                </a:cxn>
                <a:cxn ang="0">
                  <a:pos x="177" y="189"/>
                </a:cxn>
                <a:cxn ang="0">
                  <a:pos x="187" y="243"/>
                </a:cxn>
                <a:cxn ang="0">
                  <a:pos x="181" y="78"/>
                </a:cxn>
                <a:cxn ang="0">
                  <a:pos x="150" y="90"/>
                </a:cxn>
                <a:cxn ang="0">
                  <a:pos x="181" y="78"/>
                </a:cxn>
                <a:cxn ang="0">
                  <a:pos x="162" y="177"/>
                </a:cxn>
                <a:cxn ang="0">
                  <a:pos x="126" y="99"/>
                </a:cxn>
                <a:cxn ang="0">
                  <a:pos x="110" y="313"/>
                </a:cxn>
                <a:cxn ang="0">
                  <a:pos x="114" y="228"/>
                </a:cxn>
                <a:cxn ang="0">
                  <a:pos x="126" y="189"/>
                </a:cxn>
                <a:cxn ang="0">
                  <a:pos x="166" y="207"/>
                </a:cxn>
                <a:cxn ang="0">
                  <a:pos x="136" y="207"/>
                </a:cxn>
                <a:cxn ang="0">
                  <a:pos x="136" y="207"/>
                </a:cxn>
                <a:cxn ang="0">
                  <a:pos x="152" y="258"/>
                </a:cxn>
                <a:cxn ang="0">
                  <a:pos x="166" y="249"/>
                </a:cxn>
                <a:cxn ang="0">
                  <a:pos x="166" y="207"/>
                </a:cxn>
                <a:cxn ang="0">
                  <a:pos x="67" y="304"/>
                </a:cxn>
                <a:cxn ang="0">
                  <a:pos x="63" y="313"/>
                </a:cxn>
                <a:cxn ang="0">
                  <a:pos x="85" y="319"/>
                </a:cxn>
              </a:cxnLst>
              <a:rect l="txL" t="txT" r="txR" b="tx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2"/>
            <p:cNvSpPr>
              <a:spLocks noEditPoints="1"/>
            </p:cNvSpPr>
            <p:nvPr/>
          </p:nvSpPr>
          <p:spPr>
            <a:xfrm>
              <a:off x="139" y="3438"/>
              <a:ext cx="282" cy="532"/>
            </a:xfrm>
            <a:custGeom>
              <a:avLst/>
              <a:gdLst>
                <a:gd name="txL" fmla="*/ 0 w 121"/>
                <a:gd name="txT" fmla="*/ 0 h 174"/>
                <a:gd name="txR" fmla="*/ 121 w 121"/>
                <a:gd name="txB" fmla="*/ 174 h 174"/>
              </a:gdLst>
              <a:ahLst/>
              <a:cxnLst>
                <a:cxn ang="0">
                  <a:pos x="7" y="364"/>
                </a:cxn>
                <a:cxn ang="0">
                  <a:pos x="54" y="352"/>
                </a:cxn>
                <a:cxn ang="0">
                  <a:pos x="89" y="226"/>
                </a:cxn>
                <a:cxn ang="0">
                  <a:pos x="89" y="226"/>
                </a:cxn>
                <a:cxn ang="0">
                  <a:pos x="89" y="89"/>
                </a:cxn>
                <a:cxn ang="0">
                  <a:pos x="126" y="64"/>
                </a:cxn>
                <a:cxn ang="0">
                  <a:pos x="140" y="0"/>
                </a:cxn>
                <a:cxn ang="0">
                  <a:pos x="156" y="64"/>
                </a:cxn>
                <a:cxn ang="0">
                  <a:pos x="214" y="156"/>
                </a:cxn>
                <a:cxn ang="0">
                  <a:pos x="191" y="226"/>
                </a:cxn>
                <a:cxn ang="0">
                  <a:pos x="228" y="352"/>
                </a:cxn>
                <a:cxn ang="0">
                  <a:pos x="273" y="364"/>
                </a:cxn>
                <a:cxn ang="0">
                  <a:pos x="238" y="379"/>
                </a:cxn>
                <a:cxn ang="0">
                  <a:pos x="270" y="486"/>
                </a:cxn>
                <a:cxn ang="0">
                  <a:pos x="280" y="514"/>
                </a:cxn>
                <a:cxn ang="0">
                  <a:pos x="263" y="523"/>
                </a:cxn>
                <a:cxn ang="0">
                  <a:pos x="252" y="495"/>
                </a:cxn>
                <a:cxn ang="0">
                  <a:pos x="203" y="379"/>
                </a:cxn>
                <a:cxn ang="0">
                  <a:pos x="156" y="394"/>
                </a:cxn>
                <a:cxn ang="0">
                  <a:pos x="126" y="394"/>
                </a:cxn>
                <a:cxn ang="0">
                  <a:pos x="79" y="379"/>
                </a:cxn>
                <a:cxn ang="0">
                  <a:pos x="30" y="495"/>
                </a:cxn>
                <a:cxn ang="0">
                  <a:pos x="19" y="523"/>
                </a:cxn>
                <a:cxn ang="0">
                  <a:pos x="2" y="514"/>
                </a:cxn>
                <a:cxn ang="0">
                  <a:pos x="12" y="486"/>
                </a:cxn>
                <a:cxn ang="0">
                  <a:pos x="44" y="379"/>
                </a:cxn>
                <a:cxn ang="0">
                  <a:pos x="126" y="352"/>
                </a:cxn>
                <a:cxn ang="0">
                  <a:pos x="126" y="336"/>
                </a:cxn>
                <a:cxn ang="0">
                  <a:pos x="156" y="336"/>
                </a:cxn>
                <a:cxn ang="0">
                  <a:pos x="193" y="352"/>
                </a:cxn>
                <a:cxn ang="0">
                  <a:pos x="126" y="251"/>
                </a:cxn>
                <a:cxn ang="0">
                  <a:pos x="126" y="352"/>
                </a:cxn>
                <a:cxn ang="0">
                  <a:pos x="170" y="119"/>
                </a:cxn>
                <a:cxn ang="0">
                  <a:pos x="112" y="119"/>
                </a:cxn>
                <a:cxn ang="0">
                  <a:pos x="112" y="196"/>
                </a:cxn>
                <a:cxn ang="0">
                  <a:pos x="158" y="208"/>
                </a:cxn>
                <a:cxn ang="0">
                  <a:pos x="170" y="196"/>
                </a:cxn>
                <a:cxn ang="0">
                  <a:pos x="170" y="119"/>
                </a:cxn>
              </a:cxnLst>
              <a:rect l="txL" t="txT" r="txR" b="tx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3"/>
            <p:cNvSpPr>
              <a:spLocks noEditPoints="1"/>
            </p:cNvSpPr>
            <p:nvPr/>
          </p:nvSpPr>
          <p:spPr>
            <a:xfrm>
              <a:off x="164" y="1804"/>
              <a:ext cx="282" cy="532"/>
            </a:xfrm>
            <a:custGeom>
              <a:avLst/>
              <a:gdLst>
                <a:gd name="txL" fmla="*/ 0 w 197"/>
                <a:gd name="txT" fmla="*/ 0 h 164"/>
                <a:gd name="txR" fmla="*/ 197 w 197"/>
                <a:gd name="txB" fmla="*/ 164 h 164"/>
              </a:gdLst>
              <a:ahLst/>
              <a:cxnLst>
                <a:cxn ang="0">
                  <a:pos x="159" y="36"/>
                </a:cxn>
                <a:cxn ang="0">
                  <a:pos x="0" y="49"/>
                </a:cxn>
                <a:cxn ang="0">
                  <a:pos x="150" y="532"/>
                </a:cxn>
                <a:cxn ang="0">
                  <a:pos x="195" y="516"/>
                </a:cxn>
                <a:cxn ang="0">
                  <a:pos x="281" y="461"/>
                </a:cxn>
                <a:cxn ang="0">
                  <a:pos x="74" y="487"/>
                </a:cxn>
                <a:cxn ang="0">
                  <a:pos x="74" y="71"/>
                </a:cxn>
                <a:cxn ang="0">
                  <a:pos x="142" y="487"/>
                </a:cxn>
                <a:cxn ang="0">
                  <a:pos x="142" y="71"/>
                </a:cxn>
                <a:cxn ang="0">
                  <a:pos x="210" y="483"/>
                </a:cxn>
                <a:cxn ang="0">
                  <a:pos x="259" y="451"/>
                </a:cxn>
                <a:cxn ang="0">
                  <a:pos x="33" y="431"/>
                </a:cxn>
                <a:cxn ang="0">
                  <a:pos x="60" y="435"/>
                </a:cxn>
                <a:cxn ang="0">
                  <a:pos x="62" y="370"/>
                </a:cxn>
                <a:cxn ang="0">
                  <a:pos x="33" y="370"/>
                </a:cxn>
                <a:cxn ang="0">
                  <a:pos x="42" y="389"/>
                </a:cxn>
                <a:cxn ang="0">
                  <a:pos x="53" y="389"/>
                </a:cxn>
                <a:cxn ang="0">
                  <a:pos x="53" y="415"/>
                </a:cxn>
                <a:cxn ang="0">
                  <a:pos x="42" y="412"/>
                </a:cxn>
                <a:cxn ang="0">
                  <a:pos x="46" y="295"/>
                </a:cxn>
                <a:cxn ang="0">
                  <a:pos x="52" y="123"/>
                </a:cxn>
                <a:cxn ang="0">
                  <a:pos x="40" y="282"/>
                </a:cxn>
                <a:cxn ang="0">
                  <a:pos x="192" y="101"/>
                </a:cxn>
                <a:cxn ang="0">
                  <a:pos x="213" y="279"/>
                </a:cxn>
                <a:cxn ang="0">
                  <a:pos x="192" y="101"/>
                </a:cxn>
                <a:cxn ang="0">
                  <a:pos x="99" y="431"/>
                </a:cxn>
                <a:cxn ang="0">
                  <a:pos x="126" y="431"/>
                </a:cxn>
                <a:cxn ang="0">
                  <a:pos x="113" y="357"/>
                </a:cxn>
                <a:cxn ang="0">
                  <a:pos x="93" y="402"/>
                </a:cxn>
                <a:cxn ang="0">
                  <a:pos x="107" y="389"/>
                </a:cxn>
                <a:cxn ang="0">
                  <a:pos x="117" y="389"/>
                </a:cxn>
                <a:cxn ang="0">
                  <a:pos x="117" y="415"/>
                </a:cxn>
                <a:cxn ang="0">
                  <a:pos x="106" y="412"/>
                </a:cxn>
                <a:cxn ang="0">
                  <a:pos x="116" y="295"/>
                </a:cxn>
                <a:cxn ang="0">
                  <a:pos x="122" y="123"/>
                </a:cxn>
                <a:cxn ang="0">
                  <a:pos x="110" y="282"/>
                </a:cxn>
                <a:cxn ang="0">
                  <a:pos x="212" y="354"/>
                </a:cxn>
                <a:cxn ang="0">
                  <a:pos x="212" y="415"/>
                </a:cxn>
                <a:cxn ang="0">
                  <a:pos x="239" y="415"/>
                </a:cxn>
                <a:cxn ang="0">
                  <a:pos x="240" y="354"/>
                </a:cxn>
                <a:cxn ang="0">
                  <a:pos x="226" y="341"/>
                </a:cxn>
                <a:cxn ang="0">
                  <a:pos x="220" y="370"/>
                </a:cxn>
                <a:cxn ang="0">
                  <a:pos x="233" y="383"/>
                </a:cxn>
                <a:cxn ang="0">
                  <a:pos x="220" y="396"/>
                </a:cxn>
                <a:cxn ang="0">
                  <a:pos x="220" y="370"/>
                </a:cxn>
              </a:cxnLst>
              <a:rect l="txL" t="txT" r="txR" b="tx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0"/>
            <p:cNvSpPr>
              <a:spLocks noEditPoints="1"/>
            </p:cNvSpPr>
            <p:nvPr/>
          </p:nvSpPr>
          <p:spPr>
            <a:xfrm>
              <a:off x="136" y="2738"/>
              <a:ext cx="282" cy="532"/>
            </a:xfrm>
            <a:custGeom>
              <a:avLst/>
              <a:gdLst>
                <a:gd name="txL" fmla="*/ 0 w 162"/>
                <a:gd name="txT" fmla="*/ 0 h 163"/>
                <a:gd name="txR" fmla="*/ 162 w 162"/>
                <a:gd name="txB" fmla="*/ 163 h 163"/>
              </a:gdLst>
              <a:ahLst/>
              <a:cxnLst>
                <a:cxn ang="0">
                  <a:pos x="82" y="111"/>
                </a:cxn>
                <a:cxn ang="0">
                  <a:pos x="59" y="153"/>
                </a:cxn>
                <a:cxn ang="0">
                  <a:pos x="56" y="199"/>
                </a:cxn>
                <a:cxn ang="0">
                  <a:pos x="71" y="170"/>
                </a:cxn>
                <a:cxn ang="0">
                  <a:pos x="91" y="134"/>
                </a:cxn>
                <a:cxn ang="0">
                  <a:pos x="104" y="104"/>
                </a:cxn>
                <a:cxn ang="0">
                  <a:pos x="279" y="490"/>
                </a:cxn>
                <a:cxn ang="0">
                  <a:pos x="226" y="395"/>
                </a:cxn>
                <a:cxn ang="0">
                  <a:pos x="256" y="242"/>
                </a:cxn>
                <a:cxn ang="0">
                  <a:pos x="247" y="150"/>
                </a:cxn>
                <a:cxn ang="0">
                  <a:pos x="219" y="72"/>
                </a:cxn>
                <a:cxn ang="0">
                  <a:pos x="129" y="0"/>
                </a:cxn>
                <a:cxn ang="0">
                  <a:pos x="10" y="150"/>
                </a:cxn>
                <a:cxn ang="0">
                  <a:pos x="9" y="333"/>
                </a:cxn>
                <a:cxn ang="0">
                  <a:pos x="37" y="411"/>
                </a:cxn>
                <a:cxn ang="0">
                  <a:pos x="78" y="463"/>
                </a:cxn>
                <a:cxn ang="0">
                  <a:pos x="78" y="463"/>
                </a:cxn>
                <a:cxn ang="0">
                  <a:pos x="178" y="463"/>
                </a:cxn>
                <a:cxn ang="0">
                  <a:pos x="261" y="522"/>
                </a:cxn>
                <a:cxn ang="0">
                  <a:pos x="279" y="490"/>
                </a:cxn>
                <a:cxn ang="0">
                  <a:pos x="202" y="382"/>
                </a:cxn>
                <a:cxn ang="0">
                  <a:pos x="169" y="424"/>
                </a:cxn>
                <a:cxn ang="0">
                  <a:pos x="89" y="424"/>
                </a:cxn>
                <a:cxn ang="0">
                  <a:pos x="54" y="382"/>
                </a:cxn>
                <a:cxn ang="0">
                  <a:pos x="54" y="382"/>
                </a:cxn>
                <a:cxn ang="0">
                  <a:pos x="31" y="317"/>
                </a:cxn>
                <a:cxn ang="0">
                  <a:pos x="31" y="166"/>
                </a:cxn>
                <a:cxn ang="0">
                  <a:pos x="129" y="46"/>
                </a:cxn>
                <a:cxn ang="0">
                  <a:pos x="202" y="101"/>
                </a:cxn>
                <a:cxn ang="0">
                  <a:pos x="225" y="166"/>
                </a:cxn>
                <a:cxn ang="0">
                  <a:pos x="233" y="242"/>
                </a:cxn>
                <a:cxn ang="0">
                  <a:pos x="202" y="382"/>
                </a:cxn>
                <a:cxn ang="0">
                  <a:pos x="204" y="228"/>
                </a:cxn>
                <a:cxn ang="0">
                  <a:pos x="191" y="290"/>
                </a:cxn>
                <a:cxn ang="0">
                  <a:pos x="178" y="333"/>
                </a:cxn>
                <a:cxn ang="0">
                  <a:pos x="129" y="372"/>
                </a:cxn>
                <a:cxn ang="0">
                  <a:pos x="129" y="398"/>
                </a:cxn>
                <a:cxn ang="0">
                  <a:pos x="186" y="352"/>
                </a:cxn>
                <a:cxn ang="0">
                  <a:pos x="205" y="300"/>
                </a:cxn>
                <a:cxn ang="0">
                  <a:pos x="204" y="228"/>
                </a:cxn>
              </a:cxnLst>
              <a:rect l="txL" t="txT" r="txR" b="tx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矩形 25"/>
            <p:cNvSpPr/>
            <p:nvPr/>
          </p:nvSpPr>
          <p:spPr>
            <a:xfrm>
              <a:off x="476" y="1845"/>
              <a:ext cx="31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研究背景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88" name="矩形 29"/>
            <p:cNvSpPr/>
            <p:nvPr/>
          </p:nvSpPr>
          <p:spPr>
            <a:xfrm>
              <a:off x="213" y="2686"/>
              <a:ext cx="268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系统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功能和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框架</a:t>
              </a:r>
              <a:endParaRPr lang="zh-CN" altLang="en-US" sz="16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sp>
          <p:nvSpPr>
            <p:cNvPr id="7189" name="矩形 30"/>
            <p:cNvSpPr/>
            <p:nvPr/>
          </p:nvSpPr>
          <p:spPr>
            <a:xfrm>
              <a:off x="449" y="4188"/>
              <a:ext cx="20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不足和改进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0" name="矩形 31"/>
            <p:cNvSpPr/>
            <p:nvPr/>
          </p:nvSpPr>
          <p:spPr>
            <a:xfrm>
              <a:off x="431" y="3437"/>
              <a:ext cx="2463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成品介绍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-21" y="5613"/>
              <a:ext cx="614" cy="0"/>
            </a:xfrm>
            <a:prstGeom prst="line">
              <a:avLst/>
            </a:prstGeom>
            <a:noFill/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矩形 13"/>
            <p:cNvSpPr/>
            <p:nvPr/>
          </p:nvSpPr>
          <p:spPr>
            <a:xfrm>
              <a:off x="467" y="4932"/>
              <a:ext cx="529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致谢</a:t>
              </a:r>
              <a:endParaRPr lang="zh-CN" altLang="en-US" sz="16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95" name="Freeform 9"/>
            <p:cNvSpPr>
              <a:spLocks noEditPoints="1"/>
            </p:cNvSpPr>
            <p:nvPr/>
          </p:nvSpPr>
          <p:spPr>
            <a:xfrm>
              <a:off x="136" y="4970"/>
              <a:ext cx="282" cy="532"/>
            </a:xfrm>
            <a:custGeom>
              <a:avLst/>
              <a:gdLst>
                <a:gd name="txL" fmla="*/ 0 w 215"/>
                <a:gd name="txT" fmla="*/ 0 h 140"/>
                <a:gd name="txR" fmla="*/ 215 w 215"/>
                <a:gd name="txB" fmla="*/ 140 h 140"/>
              </a:gdLst>
              <a:ahLst/>
              <a:cxnLst>
                <a:cxn ang="0">
                  <a:pos x="76" y="315"/>
                </a:cxn>
                <a:cxn ang="0">
                  <a:pos x="76" y="346"/>
                </a:cxn>
                <a:cxn ang="0">
                  <a:pos x="211" y="331"/>
                </a:cxn>
                <a:cxn ang="0">
                  <a:pos x="76" y="277"/>
                </a:cxn>
                <a:cxn ang="0">
                  <a:pos x="129" y="277"/>
                </a:cxn>
                <a:cxn ang="0">
                  <a:pos x="134" y="129"/>
                </a:cxn>
                <a:cxn ang="0">
                  <a:pos x="76" y="114"/>
                </a:cxn>
                <a:cxn ang="0">
                  <a:pos x="71" y="262"/>
                </a:cxn>
                <a:cxn ang="0">
                  <a:pos x="83" y="144"/>
                </a:cxn>
                <a:cxn ang="0">
                  <a:pos x="123" y="144"/>
                </a:cxn>
                <a:cxn ang="0">
                  <a:pos x="83" y="247"/>
                </a:cxn>
                <a:cxn ang="0">
                  <a:pos x="35" y="460"/>
                </a:cxn>
                <a:cxn ang="0">
                  <a:pos x="248" y="460"/>
                </a:cxn>
                <a:cxn ang="0">
                  <a:pos x="257" y="27"/>
                </a:cxn>
                <a:cxn ang="0">
                  <a:pos x="35" y="0"/>
                </a:cxn>
                <a:cxn ang="0">
                  <a:pos x="26" y="433"/>
                </a:cxn>
                <a:cxn ang="0">
                  <a:pos x="43" y="49"/>
                </a:cxn>
                <a:cxn ang="0">
                  <a:pos x="239" y="49"/>
                </a:cxn>
                <a:cxn ang="0">
                  <a:pos x="43" y="407"/>
                </a:cxn>
                <a:cxn ang="0">
                  <a:pos x="206" y="182"/>
                </a:cxn>
                <a:cxn ang="0">
                  <a:pos x="146" y="182"/>
                </a:cxn>
                <a:cxn ang="0">
                  <a:pos x="146" y="213"/>
                </a:cxn>
                <a:cxn ang="0">
                  <a:pos x="211" y="198"/>
                </a:cxn>
                <a:cxn ang="0">
                  <a:pos x="206" y="247"/>
                </a:cxn>
                <a:cxn ang="0">
                  <a:pos x="146" y="247"/>
                </a:cxn>
                <a:cxn ang="0">
                  <a:pos x="146" y="277"/>
                </a:cxn>
                <a:cxn ang="0">
                  <a:pos x="211" y="262"/>
                </a:cxn>
                <a:cxn ang="0">
                  <a:pos x="206" y="114"/>
                </a:cxn>
                <a:cxn ang="0">
                  <a:pos x="146" y="114"/>
                </a:cxn>
                <a:cxn ang="0">
                  <a:pos x="146" y="144"/>
                </a:cxn>
                <a:cxn ang="0">
                  <a:pos x="211" y="129"/>
                </a:cxn>
                <a:cxn ang="0">
                  <a:pos x="274" y="483"/>
                </a:cxn>
                <a:cxn ang="0">
                  <a:pos x="9" y="483"/>
                </a:cxn>
                <a:cxn ang="0">
                  <a:pos x="9" y="532"/>
                </a:cxn>
                <a:cxn ang="0">
                  <a:pos x="282" y="509"/>
                </a:cxn>
              </a:cxnLst>
              <a:rect l="txL" t="txT" r="txR" b="tx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1322050" y="6305550"/>
            <a:ext cx="534988" cy="549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09090" y="370205"/>
            <a:ext cx="5720080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ts val="1000"/>
              </a:spcBef>
              <a:buClrTx/>
              <a:buSzTx/>
              <a:buFont typeface="+mj-ea"/>
            </a:pPr>
            <a:r>
              <a:rPr lang="zh-CN" altLang="en-US" sz="2800" b="1" noProof="1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系统功能和框架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91055" y="1115060"/>
            <a:ext cx="892810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200000"/>
              </a:lnSpc>
            </a:pPr>
            <a:r>
              <a:rPr lang="en-US" alt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采用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ASP.NET MVC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 Web</a:t>
            </a:r>
            <a:r>
              <a:rPr lang="zh-CN" sz="2000">
                <a:solidFill>
                  <a:srgbClr val="151515"/>
                </a:solidFill>
                <a:sym typeface="+mn-ea"/>
              </a:rPr>
              <a:t>研发框架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其中主要包括以下几层结构和对象控件：最上层的画布，然后是格子、</a:t>
            </a: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button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、以及输入框。</a:t>
            </a:r>
            <a:endParaRPr lang="zh-CN" sz="20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200000"/>
              </a:lnSpc>
            </a:pPr>
            <a:r>
              <a:rPr lang="en-US" alt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本系统采用基于</a:t>
            </a:r>
            <a:r>
              <a:rPr lang="zh-CN" sz="20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微信小程序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作为前端。</a:t>
            </a:r>
            <a:endParaRPr lang="zh-CN" sz="20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>
              <a:lnSpc>
                <a:spcPct val="200000"/>
              </a:lnSpc>
            </a:pPr>
            <a:r>
              <a:rPr lang="en-US" alt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整个小程序框架系统分为两部分：</a:t>
            </a:r>
            <a:r>
              <a:rPr sz="2000">
                <a:solidFill>
                  <a:srgbClr val="151515"/>
                </a:solidFill>
                <a:latin typeface="+mn-ea"/>
                <a:ea typeface="+mn-ea"/>
                <a:cs typeface="+mn-ea"/>
                <a:sym typeface="+mn-ea"/>
              </a:rPr>
              <a:t>逻辑层（App Service）和视图层（View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）。</a:t>
            </a:r>
            <a:endParaRPr lang="zh-CN" sz="2000">
              <a:solidFill>
                <a:srgbClr val="151515"/>
              </a:solidFill>
              <a:latin typeface="Times New Roman" panose="02020603050405020304" pitchFamily="18" charset="0"/>
              <a:sym typeface="+mn-ea"/>
            </a:endParaRPr>
          </a:p>
          <a:p>
            <a:pPr indent="304800">
              <a:lnSpc>
                <a:spcPct val="200000"/>
              </a:lnSpc>
            </a:pPr>
            <a:r>
              <a:rPr lang="en-US" alt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小程序提供了视图层描述语言</a:t>
            </a: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WXML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WXSS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，以及基于</a:t>
            </a:r>
            <a:r>
              <a:rPr lang="en-US" sz="2000">
                <a:solidFill>
                  <a:srgbClr val="151515"/>
                </a:solidFill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sz="2000">
                <a:solidFill>
                  <a:srgbClr val="151515"/>
                </a:solidFill>
                <a:latin typeface="Times New Roman" panose="02020603050405020304" pitchFamily="18" charset="0"/>
                <a:sym typeface="+mn-ea"/>
              </a:rPr>
              <a:t>的逻辑层框架，并在视图层与逻辑层之间提供了数据传输和事件系统，让开发者能够专注于数据与逻辑。</a:t>
            </a:r>
            <a:endParaRPr lang="zh-CN" altLang="en-US" sz="2000">
              <a:solidFill>
                <a:srgbClr val="15151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1" y="1259175"/>
            <a:ext cx="7837715" cy="4339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THREE</a:t>
            </a:r>
            <a:endParaRPr kumimoji="0" lang="en-US" altLang="zh-CN" sz="13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  <a:alpha val="23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5" name="组合 2"/>
          <p:cNvGrpSpPr/>
          <p:nvPr/>
        </p:nvGrpSpPr>
        <p:grpSpPr>
          <a:xfrm>
            <a:off x="4386263" y="2054225"/>
            <a:ext cx="3303587" cy="2584450"/>
            <a:chOff x="4386534" y="958214"/>
            <a:chExt cx="3302635" cy="2583815"/>
          </a:xfrm>
        </p:grpSpPr>
        <p:sp>
          <p:nvSpPr>
            <p:cNvPr id="10247" name="文本框 46"/>
            <p:cNvSpPr txBox="1"/>
            <p:nvPr/>
          </p:nvSpPr>
          <p:spPr>
            <a:xfrm>
              <a:off x="4386534" y="1178558"/>
              <a:ext cx="3302635" cy="23063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成品</a:t>
              </a:r>
              <a:endPara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介绍</a:t>
              </a:r>
              <a:endPara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688072" y="958214"/>
              <a:ext cx="2817000" cy="25838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82756" y="6307137"/>
            <a:ext cx="534988" cy="550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COMMONDATA" val="eyJoZGlkIjoiNDgwZGRhZDJkZjgxN2EyNzUzMGM2NDgxNTI1Mjc3NDAifQ==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演示</Application>
  <PresentationFormat>宽屏</PresentationFormat>
  <Paragraphs>286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Verdana</vt:lpstr>
      <vt:lpstr>微软雅黑</vt:lpstr>
      <vt:lpstr>华文中宋</vt:lpstr>
      <vt:lpstr>Minion Pro Med</vt:lpstr>
      <vt:lpstr>Segoe Print</vt:lpstr>
      <vt:lpstr>Times New Roman</vt:lpstr>
      <vt:lpstr>黑体</vt:lpstr>
      <vt:lpstr>仿宋</vt:lpstr>
      <vt:lpstr>楷体</vt:lpstr>
      <vt:lpstr>Arial Unicode MS</vt:lpstr>
      <vt:lpstr>华文彩云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Scorpion</cp:lastModifiedBy>
  <cp:revision>120</cp:revision>
  <dcterms:created xsi:type="dcterms:W3CDTF">2017-10-24T09:35:00Z</dcterms:created>
  <dcterms:modified xsi:type="dcterms:W3CDTF">2022-05-20T12:18:58Z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79D1126BE4274F37AEDC0A9833EC7DD1</vt:lpwstr>
  </property>
</Properties>
</file>