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3" r:id="rId3"/>
    <p:sldId id="294" r:id="rId4"/>
    <p:sldId id="295" r:id="rId5"/>
    <p:sldId id="376" r:id="rId6"/>
    <p:sldId id="257" r:id="rId7"/>
    <p:sldId id="260" r:id="rId8"/>
    <p:sldId id="258" r:id="rId9"/>
    <p:sldId id="378" r:id="rId10"/>
    <p:sldId id="379" r:id="rId11"/>
    <p:sldId id="300" r:id="rId12"/>
    <p:sldId id="380" r:id="rId13"/>
    <p:sldId id="261" r:id="rId14"/>
    <p:sldId id="381" r:id="rId15"/>
    <p:sldId id="393" r:id="rId16"/>
    <p:sldId id="382" r:id="rId17"/>
    <p:sldId id="370" r:id="rId18"/>
    <p:sldId id="371" r:id="rId19"/>
    <p:sldId id="305" r:id="rId20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9" userDrawn="1">
          <p15:clr>
            <a:srgbClr val="A4A3A4"/>
          </p15:clr>
        </p15:guide>
        <p15:guide id="2" orient="horz" pos="636" userDrawn="1">
          <p15:clr>
            <a:srgbClr val="A4A3A4"/>
          </p15:clr>
        </p15:guide>
        <p15:guide id="3" orient="horz" pos="1127" userDrawn="1">
          <p15:clr>
            <a:srgbClr val="A4A3A4"/>
          </p15:clr>
        </p15:guide>
        <p15:guide id="4" orient="horz" pos="145" userDrawn="1">
          <p15:clr>
            <a:srgbClr val="A4A3A4"/>
          </p15:clr>
        </p15:guide>
        <p15:guide id="5" orient="horz" pos="2262" userDrawn="1">
          <p15:clr>
            <a:srgbClr val="A4A3A4"/>
          </p15:clr>
        </p15:guide>
        <p15:guide id="6" pos="1791" userDrawn="1">
          <p15:clr>
            <a:srgbClr val="A4A3A4"/>
          </p15:clr>
        </p15:guide>
        <p15:guide id="7" pos="13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82"/>
    <a:srgbClr val="1F3A65"/>
    <a:srgbClr val="009DD9"/>
    <a:srgbClr val="10CF9B"/>
    <a:srgbClr val="01B4C6"/>
    <a:srgbClr val="283E51"/>
    <a:srgbClr val="01313B"/>
    <a:srgbClr val="27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8"/>
    <p:restoredTop sz="94660"/>
  </p:normalViewPr>
  <p:slideViewPr>
    <p:cSldViewPr snapToGrid="0" showGuides="1">
      <p:cViewPr varScale="1">
        <p:scale>
          <a:sx n="65" d="100"/>
          <a:sy n="65" d="100"/>
        </p:scale>
        <p:origin x="-298" y="-72"/>
      </p:cViewPr>
      <p:guideLst>
        <p:guide orient="horz" pos="1869"/>
        <p:guide orient="horz" pos="636"/>
        <p:guide orient="horz" pos="1127"/>
        <p:guide orient="horz" pos="145"/>
        <p:guide orient="horz" pos="2262"/>
        <p:guide pos="1791"/>
        <p:guide pos="13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3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D0B98F-297C-476F-B923-E391A102E6E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767513"/>
            <a:ext cx="9144000" cy="90488"/>
          </a:xfrm>
          <a:prstGeom prst="rect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1313550"/>
            <a:ext cx="8226900" cy="5292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5593050"/>
            <a:ext cx="2025000" cy="237600"/>
          </a:xfrm>
        </p:spPr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5593050"/>
            <a:ext cx="2025000" cy="237600"/>
          </a:xfrm>
        </p:spPr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2.jpeg"/><Relationship Id="rId2" Type="http://schemas.openxmlformats.org/officeDocument/2006/relationships/tags" Target="../tags/tag7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文本框 56"/>
          <p:cNvSpPr txBox="1"/>
          <p:nvPr/>
        </p:nvSpPr>
        <p:spPr>
          <a:xfrm>
            <a:off x="131445" y="2863850"/>
            <a:ext cx="8697595" cy="5213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800" b="1" kern="1200" cap="none" spc="0" normalizeH="0" baseline="0" noProof="0" dirty="0">
                <a:solidFill>
                  <a:srgbClr val="1F3A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基于图片压缩算法实现压缩网站多媒体系统</a:t>
            </a:r>
            <a:endParaRPr kumimoji="0" lang="zh-CN" sz="2800" b="1" kern="1200" cap="none" spc="0" normalizeH="0" baseline="0" noProof="0" dirty="0">
              <a:solidFill>
                <a:srgbClr val="1F3A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57"/>
          <p:cNvGrpSpPr>
            <a:grpSpLocks noChangeAspect="1"/>
          </p:cNvGrpSpPr>
          <p:nvPr/>
        </p:nvGrpSpPr>
        <p:grpSpPr>
          <a:xfrm>
            <a:off x="3906838" y="1146175"/>
            <a:ext cx="1390650" cy="1392238"/>
            <a:chOff x="898966" y="375726"/>
            <a:chExt cx="720000" cy="720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898966" y="375726"/>
              <a:ext cx="720000" cy="720000"/>
            </a:xfrm>
            <a:prstGeom prst="ellipse">
              <a:avLst/>
            </a:prstGeom>
            <a:noFill/>
            <a:ln>
              <a:solidFill>
                <a:srgbClr val="1F3A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00" name="Freeform 422"/>
            <p:cNvSpPr>
              <a:spLocks noChangeAspect="1" noEditPoints="1"/>
            </p:cNvSpPr>
            <p:nvPr/>
          </p:nvSpPr>
          <p:spPr>
            <a:xfrm>
              <a:off x="995716" y="555726"/>
              <a:ext cx="526500" cy="3600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67" h="114">
                  <a:moveTo>
                    <a:pt x="159" y="63"/>
                  </a:moveTo>
                  <a:cubicBezTo>
                    <a:pt x="159" y="45"/>
                    <a:pt x="159" y="45"/>
                    <a:pt x="159" y="45"/>
                  </a:cubicBezTo>
                  <a:cubicBezTo>
                    <a:pt x="160" y="44"/>
                    <a:pt x="160" y="42"/>
                    <a:pt x="160" y="41"/>
                  </a:cubicBezTo>
                  <a:cubicBezTo>
                    <a:pt x="160" y="38"/>
                    <a:pt x="159" y="36"/>
                    <a:pt x="157" y="35"/>
                  </a:cubicBezTo>
                  <a:cubicBezTo>
                    <a:pt x="157" y="35"/>
                    <a:pt x="82" y="1"/>
                    <a:pt x="82" y="1"/>
                  </a:cubicBezTo>
                  <a:cubicBezTo>
                    <a:pt x="81" y="0"/>
                    <a:pt x="79" y="0"/>
                    <a:pt x="78" y="1"/>
                  </a:cubicBezTo>
                  <a:cubicBezTo>
                    <a:pt x="78" y="1"/>
                    <a:pt x="3" y="35"/>
                    <a:pt x="3" y="35"/>
                  </a:cubicBezTo>
                  <a:cubicBezTo>
                    <a:pt x="1" y="36"/>
                    <a:pt x="0" y="38"/>
                    <a:pt x="0" y="40"/>
                  </a:cubicBezTo>
                  <a:cubicBezTo>
                    <a:pt x="0" y="43"/>
                    <a:pt x="1" y="45"/>
                    <a:pt x="3" y="46"/>
                  </a:cubicBezTo>
                  <a:cubicBezTo>
                    <a:pt x="3" y="46"/>
                    <a:pt x="26" y="58"/>
                    <a:pt x="33" y="62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6"/>
                    <a:pt x="34" y="98"/>
                    <a:pt x="35" y="99"/>
                  </a:cubicBezTo>
                  <a:cubicBezTo>
                    <a:pt x="39" y="103"/>
                    <a:pt x="53" y="114"/>
                    <a:pt x="80" y="113"/>
                  </a:cubicBezTo>
                  <a:cubicBezTo>
                    <a:pt x="107" y="114"/>
                    <a:pt x="121" y="103"/>
                    <a:pt x="125" y="99"/>
                  </a:cubicBezTo>
                  <a:cubicBezTo>
                    <a:pt x="126" y="98"/>
                    <a:pt x="127" y="96"/>
                    <a:pt x="127" y="94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49" y="64"/>
                    <a:pt x="145" y="69"/>
                    <a:pt x="145" y="74"/>
                  </a:cubicBezTo>
                  <a:cubicBezTo>
                    <a:pt x="145" y="80"/>
                    <a:pt x="150" y="85"/>
                    <a:pt x="156" y="85"/>
                  </a:cubicBezTo>
                  <a:cubicBezTo>
                    <a:pt x="162" y="85"/>
                    <a:pt x="167" y="80"/>
                    <a:pt x="167" y="74"/>
                  </a:cubicBezTo>
                  <a:cubicBezTo>
                    <a:pt x="167" y="69"/>
                    <a:pt x="163" y="64"/>
                    <a:pt x="159" y="63"/>
                  </a:cubicBezTo>
                  <a:close/>
                  <a:moveTo>
                    <a:pt x="119" y="94"/>
                  </a:moveTo>
                  <a:cubicBezTo>
                    <a:pt x="116" y="97"/>
                    <a:pt x="104" y="106"/>
                    <a:pt x="80" y="106"/>
                  </a:cubicBezTo>
                  <a:cubicBezTo>
                    <a:pt x="56" y="106"/>
                    <a:pt x="44" y="96"/>
                    <a:pt x="41" y="9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85"/>
                    <a:pt x="81" y="85"/>
                    <a:pt x="82" y="84"/>
                  </a:cubicBezTo>
                  <a:cubicBezTo>
                    <a:pt x="82" y="84"/>
                    <a:pt x="108" y="71"/>
                    <a:pt x="119" y="65"/>
                  </a:cubicBezTo>
                  <a:lnTo>
                    <a:pt x="119" y="94"/>
                  </a:lnTo>
                  <a:close/>
                  <a:moveTo>
                    <a:pt x="80" y="79"/>
                  </a:moveTo>
                  <a:cubicBezTo>
                    <a:pt x="75" y="76"/>
                    <a:pt x="9" y="41"/>
                    <a:pt x="9" y="41"/>
                  </a:cubicBezTo>
                  <a:cubicBezTo>
                    <a:pt x="20" y="35"/>
                    <a:pt x="72" y="12"/>
                    <a:pt x="80" y="8"/>
                  </a:cubicBezTo>
                  <a:cubicBezTo>
                    <a:pt x="88" y="12"/>
                    <a:pt x="140" y="35"/>
                    <a:pt x="151" y="41"/>
                  </a:cubicBezTo>
                  <a:cubicBezTo>
                    <a:pt x="144" y="44"/>
                    <a:pt x="80" y="79"/>
                    <a:pt x="80" y="79"/>
                  </a:cubicBezTo>
                  <a:close/>
                  <a:moveTo>
                    <a:pt x="156" y="79"/>
                  </a:moveTo>
                  <a:cubicBezTo>
                    <a:pt x="153" y="79"/>
                    <a:pt x="151" y="76"/>
                    <a:pt x="151" y="74"/>
                  </a:cubicBezTo>
                  <a:cubicBezTo>
                    <a:pt x="151" y="71"/>
                    <a:pt x="153" y="68"/>
                    <a:pt x="156" y="68"/>
                  </a:cubicBezTo>
                  <a:cubicBezTo>
                    <a:pt x="159" y="68"/>
                    <a:pt x="161" y="71"/>
                    <a:pt x="161" y="74"/>
                  </a:cubicBezTo>
                  <a:cubicBezTo>
                    <a:pt x="161" y="76"/>
                    <a:pt x="159" y="79"/>
                    <a:pt x="156" y="79"/>
                  </a:cubicBezTo>
                  <a:close/>
                </a:path>
              </a:pathLst>
            </a:custGeom>
            <a:solidFill>
              <a:srgbClr val="1F3A6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cxnSp>
        <p:nvCxnSpPr>
          <p:cNvPr id="121" name="直接连接符 120"/>
          <p:cNvCxnSpPr/>
          <p:nvPr/>
        </p:nvCxnSpPr>
        <p:spPr>
          <a:xfrm>
            <a:off x="1871663" y="3392488"/>
            <a:ext cx="5489575" cy="0"/>
          </a:xfrm>
          <a:prstGeom prst="line">
            <a:avLst/>
          </a:prstGeom>
          <a:ln>
            <a:solidFill>
              <a:srgbClr val="1F3A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2" name="组合 20"/>
          <p:cNvGrpSpPr/>
          <p:nvPr/>
        </p:nvGrpSpPr>
        <p:grpSpPr>
          <a:xfrm>
            <a:off x="5015548" y="3795713"/>
            <a:ext cx="3051175" cy="496887"/>
            <a:chOff x="1871663" y="3789363"/>
            <a:chExt cx="3051144" cy="496100"/>
          </a:xfrm>
        </p:grpSpPr>
        <p:grpSp>
          <p:nvGrpSpPr>
            <p:cNvPr id="4103" name="组合 21"/>
            <p:cNvGrpSpPr>
              <a:grpSpLocks noChangeAspect="1"/>
            </p:cNvGrpSpPr>
            <p:nvPr/>
          </p:nvGrpSpPr>
          <p:grpSpPr>
            <a:xfrm>
              <a:off x="1871663" y="3789363"/>
              <a:ext cx="496100" cy="496100"/>
              <a:chOff x="6318690" y="3689938"/>
              <a:chExt cx="720000" cy="720000"/>
            </a:xfrm>
          </p:grpSpPr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6318690" y="3689938"/>
                <a:ext cx="721135" cy="720000"/>
              </a:xfrm>
              <a:prstGeom prst="ellipse">
                <a:avLst/>
              </a:prstGeom>
              <a:solidFill>
                <a:srgbClr val="1F3A65"/>
              </a:solidFill>
              <a:ln>
                <a:solidFill>
                  <a:srgbClr val="1F3A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6" name="组合 24"/>
              <p:cNvGrpSpPr>
                <a:grpSpLocks noChangeAspect="1"/>
              </p:cNvGrpSpPr>
              <p:nvPr/>
            </p:nvGrpSpPr>
            <p:grpSpPr>
              <a:xfrm>
                <a:off x="6499668" y="3869938"/>
                <a:ext cx="358045" cy="360000"/>
                <a:chOff x="8507413" y="5110163"/>
                <a:chExt cx="290513" cy="292100"/>
              </a:xfrm>
              <a:solidFill>
                <a:schemeClr val="bg1"/>
              </a:solidFill>
            </p:grpSpPr>
            <p:sp>
              <p:nvSpPr>
                <p:cNvPr id="26" name="Freeform 214"/>
                <p:cNvSpPr>
                  <a:spLocks noEditPoints="1"/>
                </p:cNvSpPr>
                <p:nvPr/>
              </p:nvSpPr>
              <p:spPr bwMode="auto">
                <a:xfrm>
                  <a:off x="8507413" y="5280025"/>
                  <a:ext cx="290513" cy="122238"/>
                </a:xfrm>
                <a:custGeom>
                  <a:avLst/>
                  <a:gdLst>
                    <a:gd name="T0" fmla="*/ 72 w 96"/>
                    <a:gd name="T1" fmla="*/ 0 h 40"/>
                    <a:gd name="T2" fmla="*/ 24 w 96"/>
                    <a:gd name="T3" fmla="*/ 0 h 40"/>
                    <a:gd name="T4" fmla="*/ 0 w 96"/>
                    <a:gd name="T5" fmla="*/ 24 h 40"/>
                    <a:gd name="T6" fmla="*/ 0 w 96"/>
                    <a:gd name="T7" fmla="*/ 36 h 40"/>
                    <a:gd name="T8" fmla="*/ 4 w 96"/>
                    <a:gd name="T9" fmla="*/ 40 h 40"/>
                    <a:gd name="T10" fmla="*/ 92 w 96"/>
                    <a:gd name="T11" fmla="*/ 40 h 40"/>
                    <a:gd name="T12" fmla="*/ 96 w 96"/>
                    <a:gd name="T13" fmla="*/ 36 h 40"/>
                    <a:gd name="T14" fmla="*/ 96 w 96"/>
                    <a:gd name="T15" fmla="*/ 24 h 40"/>
                    <a:gd name="T16" fmla="*/ 72 w 96"/>
                    <a:gd name="T17" fmla="*/ 0 h 40"/>
                    <a:gd name="T18" fmla="*/ 62 w 96"/>
                    <a:gd name="T19" fmla="*/ 8 h 40"/>
                    <a:gd name="T20" fmla="*/ 48 w 96"/>
                    <a:gd name="T21" fmla="*/ 22 h 40"/>
                    <a:gd name="T22" fmla="*/ 34 w 96"/>
                    <a:gd name="T23" fmla="*/ 8 h 40"/>
                    <a:gd name="T24" fmla="*/ 62 w 96"/>
                    <a:gd name="T25" fmla="*/ 8 h 40"/>
                    <a:gd name="T26" fmla="*/ 88 w 96"/>
                    <a:gd name="T27" fmla="*/ 32 h 40"/>
                    <a:gd name="T28" fmla="*/ 8 w 96"/>
                    <a:gd name="T29" fmla="*/ 32 h 40"/>
                    <a:gd name="T30" fmla="*/ 8 w 96"/>
                    <a:gd name="T31" fmla="*/ 24 h 40"/>
                    <a:gd name="T32" fmla="*/ 24 w 96"/>
                    <a:gd name="T33" fmla="*/ 8 h 40"/>
                    <a:gd name="T34" fmla="*/ 28 w 96"/>
                    <a:gd name="T35" fmla="*/ 8 h 40"/>
                    <a:gd name="T36" fmla="*/ 48 w 96"/>
                    <a:gd name="T37" fmla="*/ 28 h 40"/>
                    <a:gd name="T38" fmla="*/ 68 w 96"/>
                    <a:gd name="T39" fmla="*/ 8 h 40"/>
                    <a:gd name="T40" fmla="*/ 72 w 96"/>
                    <a:gd name="T41" fmla="*/ 8 h 40"/>
                    <a:gd name="T42" fmla="*/ 88 w 96"/>
                    <a:gd name="T43" fmla="*/ 24 h 40"/>
                    <a:gd name="T44" fmla="*/ 88 w 96"/>
                    <a:gd name="T45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40">
                      <a:moveTo>
                        <a:pt x="72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92" y="40"/>
                        <a:pt x="92" y="40"/>
                        <a:pt x="92" y="40"/>
                      </a:cubicBezTo>
                      <a:cubicBezTo>
                        <a:pt x="94" y="40"/>
                        <a:pt x="96" y="38"/>
                        <a:pt x="96" y="36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11"/>
                        <a:pt x="85" y="0"/>
                        <a:pt x="72" y="0"/>
                      </a:cubicBezTo>
                      <a:close/>
                      <a:moveTo>
                        <a:pt x="62" y="8"/>
                      </a:move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34" y="8"/>
                        <a:pt x="34" y="8"/>
                        <a:pt x="34" y="8"/>
                      </a:cubicBezTo>
                      <a:lnTo>
                        <a:pt x="62" y="8"/>
                      </a:lnTo>
                      <a:close/>
                      <a:moveTo>
                        <a:pt x="88" y="32"/>
                      </a:move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5"/>
                        <a:pt x="15" y="8"/>
                        <a:pt x="24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48" y="28"/>
                        <a:pt x="48" y="28"/>
                        <a:pt x="48" y="28"/>
                      </a:cubicBezTo>
                      <a:cubicBezTo>
                        <a:pt x="68" y="8"/>
                        <a:pt x="68" y="8"/>
                        <a:pt x="68" y="8"/>
                      </a:cubicBez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81" y="8"/>
                        <a:pt x="88" y="15"/>
                        <a:pt x="88" y="24"/>
                      </a:cubicBezTo>
                      <a:lnTo>
                        <a:pt x="88" y="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 215"/>
                <p:cNvSpPr/>
                <p:nvPr/>
              </p:nvSpPr>
              <p:spPr bwMode="auto">
                <a:xfrm>
                  <a:off x="8555038" y="5110163"/>
                  <a:ext cx="195263" cy="158750"/>
                </a:xfrm>
                <a:custGeom>
                  <a:avLst/>
                  <a:gdLst>
                    <a:gd name="T0" fmla="*/ 19 w 64"/>
                    <a:gd name="T1" fmla="*/ 52 h 52"/>
                    <a:gd name="T2" fmla="*/ 8 w 64"/>
                    <a:gd name="T3" fmla="*/ 32 h 52"/>
                    <a:gd name="T4" fmla="*/ 32 w 64"/>
                    <a:gd name="T5" fmla="*/ 8 h 52"/>
                    <a:gd name="T6" fmla="*/ 56 w 64"/>
                    <a:gd name="T7" fmla="*/ 32 h 52"/>
                    <a:gd name="T8" fmla="*/ 45 w 64"/>
                    <a:gd name="T9" fmla="*/ 52 h 52"/>
                    <a:gd name="T10" fmla="*/ 57 w 64"/>
                    <a:gd name="T11" fmla="*/ 52 h 52"/>
                    <a:gd name="T12" fmla="*/ 64 w 64"/>
                    <a:gd name="T13" fmla="*/ 32 h 52"/>
                    <a:gd name="T14" fmla="*/ 32 w 64"/>
                    <a:gd name="T15" fmla="*/ 0 h 52"/>
                    <a:gd name="T16" fmla="*/ 0 w 64"/>
                    <a:gd name="T17" fmla="*/ 32 h 52"/>
                    <a:gd name="T18" fmla="*/ 7 w 64"/>
                    <a:gd name="T19" fmla="*/ 52 h 52"/>
                    <a:gd name="T20" fmla="*/ 19 w 64"/>
                    <a:gd name="T21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52">
                      <a:moveTo>
                        <a:pt x="19" y="52"/>
                      </a:moveTo>
                      <a:cubicBezTo>
                        <a:pt x="12" y="48"/>
                        <a:pt x="8" y="40"/>
                        <a:pt x="8" y="32"/>
                      </a:cubicBezTo>
                      <a:cubicBezTo>
                        <a:pt x="8" y="19"/>
                        <a:pt x="19" y="8"/>
                        <a:pt x="32" y="8"/>
                      </a:cubicBezTo>
                      <a:cubicBezTo>
                        <a:pt x="45" y="8"/>
                        <a:pt x="56" y="19"/>
                        <a:pt x="56" y="32"/>
                      </a:cubicBezTo>
                      <a:cubicBezTo>
                        <a:pt x="56" y="40"/>
                        <a:pt x="52" y="48"/>
                        <a:pt x="45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61" y="47"/>
                        <a:pt x="64" y="40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40"/>
                        <a:pt x="3" y="47"/>
                        <a:pt x="7" y="52"/>
                      </a:cubicBez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06" name="文本框 22"/>
            <p:cNvSpPr txBox="1"/>
            <p:nvPr/>
          </p:nvSpPr>
          <p:spPr>
            <a:xfrm>
              <a:off x="2408207" y="3837358"/>
              <a:ext cx="2514600" cy="39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sz="2000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：宋梅萍</a:t>
              </a:r>
              <a:endParaRPr lang="zh-CN" altLang="en-US" sz="2000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07" name="组合 27"/>
          <p:cNvGrpSpPr/>
          <p:nvPr/>
        </p:nvGrpSpPr>
        <p:grpSpPr>
          <a:xfrm>
            <a:off x="1217930" y="3795395"/>
            <a:ext cx="3677921" cy="755014"/>
            <a:chOff x="5486400" y="3841686"/>
            <a:chExt cx="3169414" cy="755364"/>
          </a:xfrm>
        </p:grpSpPr>
        <p:grpSp>
          <p:nvGrpSpPr>
            <p:cNvPr id="4108" name="组合 28"/>
            <p:cNvGrpSpPr>
              <a:grpSpLocks noChangeAspect="1"/>
            </p:cNvGrpSpPr>
            <p:nvPr/>
          </p:nvGrpSpPr>
          <p:grpSpPr>
            <a:xfrm>
              <a:off x="5486400" y="3841686"/>
              <a:ext cx="496800" cy="496800"/>
              <a:chOff x="5766465" y="575871"/>
              <a:chExt cx="720000" cy="720000"/>
            </a:xfrm>
          </p:grpSpPr>
          <p:sp>
            <p:nvSpPr>
              <p:cNvPr id="31" name="椭圆 30"/>
              <p:cNvSpPr>
                <a:spLocks noChangeAspect="1"/>
              </p:cNvSpPr>
              <p:nvPr/>
            </p:nvSpPr>
            <p:spPr>
              <a:xfrm>
                <a:off x="5766465" y="575871"/>
                <a:ext cx="720267" cy="720000"/>
              </a:xfrm>
              <a:prstGeom prst="ellipse">
                <a:avLst/>
              </a:prstGeom>
              <a:solidFill>
                <a:srgbClr val="1F3A65"/>
              </a:solidFill>
              <a:ln>
                <a:solidFill>
                  <a:srgbClr val="1F3A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9" name="组合 31"/>
              <p:cNvGrpSpPr>
                <a:grpSpLocks noChangeAspect="1"/>
              </p:cNvGrpSpPr>
              <p:nvPr/>
            </p:nvGrpSpPr>
            <p:grpSpPr>
              <a:xfrm>
                <a:off x="5998020" y="701871"/>
                <a:ext cx="256891" cy="468000"/>
                <a:chOff x="5399088" y="1466850"/>
                <a:chExt cx="160338" cy="292101"/>
              </a:xfrm>
              <a:solidFill>
                <a:schemeClr val="bg1"/>
              </a:solidFill>
            </p:grpSpPr>
            <p:sp>
              <p:nvSpPr>
                <p:cNvPr id="33" name="Freeform 175"/>
                <p:cNvSpPr>
                  <a:spLocks noEditPoints="1"/>
                </p:cNvSpPr>
                <p:nvPr/>
              </p:nvSpPr>
              <p:spPr bwMode="auto">
                <a:xfrm>
                  <a:off x="5435600" y="1466850"/>
                  <a:ext cx="85725" cy="206375"/>
                </a:xfrm>
                <a:custGeom>
                  <a:avLst/>
                  <a:gdLst>
                    <a:gd name="T0" fmla="*/ 0 w 39"/>
                    <a:gd name="T1" fmla="*/ 19 h 93"/>
                    <a:gd name="T2" fmla="*/ 0 w 39"/>
                    <a:gd name="T3" fmla="*/ 73 h 93"/>
                    <a:gd name="T4" fmla="*/ 20 w 39"/>
                    <a:gd name="T5" fmla="*/ 93 h 93"/>
                    <a:gd name="T6" fmla="*/ 39 w 39"/>
                    <a:gd name="T7" fmla="*/ 73 h 93"/>
                    <a:gd name="T8" fmla="*/ 39 w 39"/>
                    <a:gd name="T9" fmla="*/ 19 h 93"/>
                    <a:gd name="T10" fmla="*/ 20 w 39"/>
                    <a:gd name="T11" fmla="*/ 0 h 93"/>
                    <a:gd name="T12" fmla="*/ 0 w 39"/>
                    <a:gd name="T13" fmla="*/ 19 h 93"/>
                    <a:gd name="T14" fmla="*/ 29 w 39"/>
                    <a:gd name="T15" fmla="*/ 19 h 93"/>
                    <a:gd name="T16" fmla="*/ 29 w 39"/>
                    <a:gd name="T17" fmla="*/ 55 h 93"/>
                    <a:gd name="T18" fmla="*/ 10 w 39"/>
                    <a:gd name="T19" fmla="*/ 55 h 93"/>
                    <a:gd name="T20" fmla="*/ 10 w 39"/>
                    <a:gd name="T21" fmla="*/ 19 h 93"/>
                    <a:gd name="T22" fmla="*/ 20 w 39"/>
                    <a:gd name="T23" fmla="*/ 10 h 93"/>
                    <a:gd name="T24" fmla="*/ 29 w 39"/>
                    <a:gd name="T25" fmla="*/ 1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93">
                      <a:moveTo>
                        <a:pt x="0" y="19"/>
                      </a:move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84"/>
                        <a:pt x="9" y="93"/>
                        <a:pt x="20" y="93"/>
                      </a:cubicBezTo>
                      <a:cubicBezTo>
                        <a:pt x="30" y="93"/>
                        <a:pt x="39" y="84"/>
                        <a:pt x="39" y="73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9"/>
                        <a:pt x="30" y="0"/>
                        <a:pt x="20" y="0"/>
                      </a:cubicBezTo>
                      <a:cubicBezTo>
                        <a:pt x="9" y="0"/>
                        <a:pt x="0" y="9"/>
                        <a:pt x="0" y="19"/>
                      </a:cubicBezTo>
                      <a:close/>
                      <a:moveTo>
                        <a:pt x="29" y="19"/>
                      </a:move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0" y="55"/>
                        <a:pt x="10" y="55"/>
                        <a:pt x="10" y="55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4"/>
                        <a:pt x="15" y="10"/>
                        <a:pt x="20" y="10"/>
                      </a:cubicBezTo>
                      <a:cubicBezTo>
                        <a:pt x="25" y="10"/>
                        <a:pt x="29" y="14"/>
                        <a:pt x="29" y="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76"/>
                <p:cNvSpPr/>
                <p:nvPr/>
              </p:nvSpPr>
              <p:spPr bwMode="auto">
                <a:xfrm>
                  <a:off x="5399088" y="1589088"/>
                  <a:ext cx="160338" cy="169863"/>
                </a:xfrm>
                <a:custGeom>
                  <a:avLst/>
                  <a:gdLst>
                    <a:gd name="T0" fmla="*/ 31 w 72"/>
                    <a:gd name="T1" fmla="*/ 54 h 77"/>
                    <a:gd name="T2" fmla="*/ 32 w 72"/>
                    <a:gd name="T3" fmla="*/ 56 h 77"/>
                    <a:gd name="T4" fmla="*/ 32 w 72"/>
                    <a:gd name="T5" fmla="*/ 68 h 77"/>
                    <a:gd name="T6" fmla="*/ 30 w 72"/>
                    <a:gd name="T7" fmla="*/ 70 h 77"/>
                    <a:gd name="T8" fmla="*/ 8 w 72"/>
                    <a:gd name="T9" fmla="*/ 70 h 77"/>
                    <a:gd name="T10" fmla="*/ 5 w 72"/>
                    <a:gd name="T11" fmla="*/ 72 h 77"/>
                    <a:gd name="T12" fmla="*/ 5 w 72"/>
                    <a:gd name="T13" fmla="*/ 74 h 77"/>
                    <a:gd name="T14" fmla="*/ 8 w 72"/>
                    <a:gd name="T15" fmla="*/ 77 h 77"/>
                    <a:gd name="T16" fmla="*/ 63 w 72"/>
                    <a:gd name="T17" fmla="*/ 77 h 77"/>
                    <a:gd name="T18" fmla="*/ 66 w 72"/>
                    <a:gd name="T19" fmla="*/ 74 h 77"/>
                    <a:gd name="T20" fmla="*/ 66 w 72"/>
                    <a:gd name="T21" fmla="*/ 72 h 77"/>
                    <a:gd name="T22" fmla="*/ 63 w 72"/>
                    <a:gd name="T23" fmla="*/ 70 h 77"/>
                    <a:gd name="T24" fmla="*/ 41 w 72"/>
                    <a:gd name="T25" fmla="*/ 70 h 77"/>
                    <a:gd name="T26" fmla="*/ 39 w 72"/>
                    <a:gd name="T27" fmla="*/ 68 h 77"/>
                    <a:gd name="T28" fmla="*/ 39 w 72"/>
                    <a:gd name="T29" fmla="*/ 56 h 77"/>
                    <a:gd name="T30" fmla="*/ 41 w 72"/>
                    <a:gd name="T31" fmla="*/ 54 h 77"/>
                    <a:gd name="T32" fmla="*/ 72 w 72"/>
                    <a:gd name="T33" fmla="*/ 18 h 77"/>
                    <a:gd name="T34" fmla="*/ 72 w 72"/>
                    <a:gd name="T35" fmla="*/ 3 h 77"/>
                    <a:gd name="T36" fmla="*/ 69 w 72"/>
                    <a:gd name="T37" fmla="*/ 0 h 77"/>
                    <a:gd name="T38" fmla="*/ 67 w 72"/>
                    <a:gd name="T39" fmla="*/ 0 h 77"/>
                    <a:gd name="T40" fmla="*/ 64 w 72"/>
                    <a:gd name="T41" fmla="*/ 3 h 77"/>
                    <a:gd name="T42" fmla="*/ 64 w 72"/>
                    <a:gd name="T43" fmla="*/ 18 h 77"/>
                    <a:gd name="T44" fmla="*/ 36 w 72"/>
                    <a:gd name="T45" fmla="*/ 47 h 77"/>
                    <a:gd name="T46" fmla="*/ 7 w 72"/>
                    <a:gd name="T47" fmla="*/ 18 h 77"/>
                    <a:gd name="T48" fmla="*/ 7 w 72"/>
                    <a:gd name="T49" fmla="*/ 3 h 77"/>
                    <a:gd name="T50" fmla="*/ 4 w 72"/>
                    <a:gd name="T51" fmla="*/ 0 h 77"/>
                    <a:gd name="T52" fmla="*/ 2 w 72"/>
                    <a:gd name="T53" fmla="*/ 0 h 77"/>
                    <a:gd name="T54" fmla="*/ 0 w 72"/>
                    <a:gd name="T55" fmla="*/ 3 h 77"/>
                    <a:gd name="T56" fmla="*/ 0 w 72"/>
                    <a:gd name="T57" fmla="*/ 18 h 77"/>
                    <a:gd name="T58" fmla="*/ 31 w 72"/>
                    <a:gd name="T59" fmla="*/ 5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2" h="77">
                      <a:moveTo>
                        <a:pt x="31" y="54"/>
                      </a:moveTo>
                      <a:cubicBezTo>
                        <a:pt x="31" y="54"/>
                        <a:pt x="32" y="55"/>
                        <a:pt x="32" y="56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2" y="69"/>
                        <a:pt x="31" y="70"/>
                        <a:pt x="30" y="70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7" y="70"/>
                        <a:pt x="5" y="71"/>
                        <a:pt x="5" y="72"/>
                      </a:cubicBezTo>
                      <a:cubicBezTo>
                        <a:pt x="5" y="74"/>
                        <a:pt x="5" y="74"/>
                        <a:pt x="5" y="74"/>
                      </a:cubicBezTo>
                      <a:cubicBezTo>
                        <a:pt x="5" y="75"/>
                        <a:pt x="7" y="77"/>
                        <a:pt x="8" y="77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ubicBezTo>
                        <a:pt x="65" y="77"/>
                        <a:pt x="66" y="75"/>
                        <a:pt x="66" y="74"/>
                      </a:cubicBezTo>
                      <a:cubicBezTo>
                        <a:pt x="66" y="72"/>
                        <a:pt x="66" y="72"/>
                        <a:pt x="66" y="72"/>
                      </a:cubicBezTo>
                      <a:cubicBezTo>
                        <a:pt x="66" y="71"/>
                        <a:pt x="65" y="70"/>
                        <a:pt x="63" y="70"/>
                      </a:cubicBezTo>
                      <a:cubicBezTo>
                        <a:pt x="41" y="70"/>
                        <a:pt x="41" y="70"/>
                        <a:pt x="41" y="70"/>
                      </a:cubicBezTo>
                      <a:cubicBezTo>
                        <a:pt x="40" y="70"/>
                        <a:pt x="39" y="69"/>
                        <a:pt x="39" y="68"/>
                      </a:cubicBezTo>
                      <a:cubicBezTo>
                        <a:pt x="39" y="56"/>
                        <a:pt x="39" y="56"/>
                        <a:pt x="39" y="56"/>
                      </a:cubicBezTo>
                      <a:cubicBezTo>
                        <a:pt x="39" y="55"/>
                        <a:pt x="40" y="54"/>
                        <a:pt x="41" y="54"/>
                      </a:cubicBezTo>
                      <a:cubicBezTo>
                        <a:pt x="58" y="51"/>
                        <a:pt x="72" y="36"/>
                        <a:pt x="72" y="18"/>
                      </a:cubicBezTo>
                      <a:cubicBezTo>
                        <a:pt x="72" y="3"/>
                        <a:pt x="72" y="3"/>
                        <a:pt x="72" y="3"/>
                      </a:cubicBezTo>
                      <a:cubicBezTo>
                        <a:pt x="72" y="2"/>
                        <a:pt x="70" y="0"/>
                        <a:pt x="69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0"/>
                        <a:pt x="64" y="2"/>
                        <a:pt x="64" y="3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ubicBezTo>
                        <a:pt x="64" y="34"/>
                        <a:pt x="51" y="47"/>
                        <a:pt x="36" y="47"/>
                      </a:cubicBezTo>
                      <a:cubicBezTo>
                        <a:pt x="20" y="47"/>
                        <a:pt x="7" y="34"/>
                        <a:pt x="7" y="18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36"/>
                        <a:pt x="13" y="52"/>
                        <a:pt x="31" y="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111" name="文本框 29"/>
            <p:cNvSpPr txBox="1"/>
            <p:nvPr/>
          </p:nvSpPr>
          <p:spPr>
            <a:xfrm>
              <a:off x="6023756" y="3889968"/>
              <a:ext cx="2632058" cy="7070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小组成员：</a:t>
              </a:r>
              <a:endPara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邹康</a:t>
              </a:r>
              <a:r>
                <a:rPr lang="en-US" altLang="zh-CN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，姚熹文</a:t>
              </a:r>
              <a:r>
                <a:rPr lang="en-US" altLang="zh-CN" sz="2000" b="1" dirty="0">
                  <a:solidFill>
                    <a:srgbClr val="1F3A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1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0" y="1281113"/>
            <a:ext cx="1120775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1"/>
            <a:ext cx="4203699" cy="6858000"/>
          </a:xfrm>
          <a:prstGeom prst="rect">
            <a:avLst/>
          </a:prstGeom>
          <a:blipFill dpi="0" rotWithShape="1">
            <a:blip r:embed="rId1" cstate="print"/>
            <a:srcRect/>
            <a:tile tx="-25400" ty="-50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14450" y="2735263"/>
            <a:ext cx="1574800" cy="157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4063" y="3068638"/>
            <a:ext cx="4373562" cy="13220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系统设计，</a:t>
            </a:r>
            <a:r>
              <a:rPr lang="zh-CN" altLang="en-US" sz="4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压缩算法</a:t>
            </a:r>
            <a:endParaRPr lang="zh-CN" altLang="en-US" sz="4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"/>
          <p:cNvGrpSpPr>
            <a:grpSpLocks noChangeAspect="1"/>
          </p:cNvGrpSpPr>
          <p:nvPr/>
        </p:nvGrpSpPr>
        <p:grpSpPr>
          <a:xfrm>
            <a:off x="3843338" y="3068638"/>
            <a:ext cx="720725" cy="720725"/>
            <a:chOff x="3728680" y="2447558"/>
            <a:chExt cx="540000" cy="540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 rot="10800000">
              <a:off x="3728680" y="2447558"/>
              <a:ext cx="540000" cy="540000"/>
            </a:xfrm>
            <a:prstGeom prst="ellipse">
              <a:avLst/>
            </a:prstGeom>
            <a:solidFill>
              <a:srgbClr val="1F3A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0CF9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14" name="Freeform 479"/>
            <p:cNvSpPr>
              <a:spLocks noChangeAspect="1" noEditPoints="1"/>
            </p:cNvSpPr>
            <p:nvPr/>
          </p:nvSpPr>
          <p:spPr>
            <a:xfrm>
              <a:off x="3849176" y="2598324"/>
              <a:ext cx="306000" cy="2384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741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308100"/>
            <a:ext cx="2762250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78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2" name="直接连接符 201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文本框 203"/>
          <p:cNvSpPr txBox="1"/>
          <p:nvPr/>
        </p:nvSpPr>
        <p:spPr>
          <a:xfrm>
            <a:off x="1073150" y="230188"/>
            <a:ext cx="49768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CN" altLang="en-US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Freeform 479"/>
          <p:cNvSpPr>
            <a:spLocks noChangeAspect="1" noEditPoints="1"/>
          </p:cNvSpPr>
          <p:nvPr/>
        </p:nvSpPr>
        <p:spPr>
          <a:xfrm>
            <a:off x="385763" y="360363"/>
            <a:ext cx="555625" cy="433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220" y="793750"/>
            <a:ext cx="2000250" cy="5778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93750"/>
            <a:ext cx="1554480" cy="5784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>
            <a:off x="4276725" y="6124575"/>
            <a:ext cx="590550" cy="508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 rot="-180000">
            <a:off x="365125" y="5965825"/>
            <a:ext cx="8413750" cy="9525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6359525" y="3002280"/>
            <a:ext cx="2533015" cy="2518410"/>
          </a:xfrm>
          <a:prstGeom prst="ellipse">
            <a:avLst/>
          </a:prstGeom>
          <a:blipFill dpi="0" rotWithShape="1">
            <a:blip r:embed="rId1" cstate="print"/>
            <a:srcRect/>
            <a:tile tx="-25400" ty="-50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提取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灰度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ym typeface="+mn-ea"/>
              </a:rPr>
              <a:t>处理和分析的复杂度会降低。灰度会让频率更为集中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440" name="组合 23"/>
          <p:cNvGrpSpPr/>
          <p:nvPr/>
        </p:nvGrpSpPr>
        <p:grpSpPr>
          <a:xfrm>
            <a:off x="1349269" y="3219450"/>
            <a:ext cx="4831186" cy="2465070"/>
            <a:chOff x="-2370694" y="1588039"/>
            <a:chExt cx="6293199" cy="3240000"/>
          </a:xfrm>
        </p:grpSpPr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682505" y="1588039"/>
              <a:ext cx="3240000" cy="3240000"/>
            </a:xfrm>
            <a:prstGeom prst="ellipse">
              <a:avLst/>
            </a:prstGeom>
            <a:solidFill>
              <a:srgbClr val="00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RGB分解成三个色分别作为一个字符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每个像素分解成三个数据单元，可能会导致处理过程更复杂。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-2370694" y="2957609"/>
              <a:ext cx="18589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73150" y="230188"/>
            <a:ext cx="688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图像预处理步骤</a:t>
            </a:r>
            <a:endParaRPr kumimoji="0" lang="zh-CN" altLang="en-US" kern="1200" cap="none" spc="0" normalizeH="0" baseline="0" noProof="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47" name="Freeform 479"/>
          <p:cNvSpPr>
            <a:spLocks noChangeAspect="1" noEditPoints="1"/>
          </p:cNvSpPr>
          <p:nvPr/>
        </p:nvSpPr>
        <p:spPr>
          <a:xfrm>
            <a:off x="385763" y="360363"/>
            <a:ext cx="555625" cy="433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005" y="1193165"/>
            <a:ext cx="8227695" cy="1452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我们尝试过使用整个像素点来作为一个字符，也尝试过将每个像素RGB分解成三个色分别作为一个字符，最终决定将图像提取灰度</a:t>
            </a:r>
            <a:r>
              <a:rPr lang="zh-CN" altLang="en-US"/>
              <a:t>值，因为灰度图只有一个颜色通道，而彩色图像有三个颜色通道（红、绿、蓝）。灰度图像的数据量仅为彩色图像的三分之一，处理和分析的复杂度会降低。灰度会让频率更为集中，有利于huffman实现。</a:t>
            </a:r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854710" y="3573780"/>
            <a:ext cx="2416175" cy="2382520"/>
          </a:xfrm>
          <a:prstGeom prst="ellipse">
            <a:avLst/>
          </a:prstGeom>
          <a:blipFill dpi="0" rotWithShape="1">
            <a:blip r:embed="rId1" cstate="print"/>
            <a:srcRect/>
            <a:tile tx="-25400" ty="-50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8570" y="3777615"/>
            <a:ext cx="1687830" cy="516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00">
                <a:solidFill>
                  <a:schemeClr val="bg1"/>
                </a:solidFill>
              </a:rPr>
              <a:t>整个像素点作为一个字符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545" y="4509135"/>
            <a:ext cx="1833880" cy="102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bg1"/>
                </a:solidFill>
              </a:rPr>
              <a:t>数据量较大，因为每个像素需要24位来表示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2" name="直接连接符 201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文本框 203"/>
          <p:cNvSpPr txBox="1"/>
          <p:nvPr/>
        </p:nvSpPr>
        <p:spPr>
          <a:xfrm>
            <a:off x="1090930" y="230188"/>
            <a:ext cx="49768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压缩算法</a:t>
            </a:r>
            <a:endParaRPr lang="zh-CN" altLang="en-US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Freeform 479"/>
          <p:cNvSpPr>
            <a:spLocks noChangeAspect="1" noEditPoints="1"/>
          </p:cNvSpPr>
          <p:nvPr/>
        </p:nvSpPr>
        <p:spPr>
          <a:xfrm>
            <a:off x="385763" y="360363"/>
            <a:ext cx="555625" cy="433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0055" y="1045210"/>
            <a:ext cx="7933690" cy="347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Huffman 编码算法：</a:t>
            </a:r>
            <a:endParaRPr lang="zh-CN" altLang="en-US"/>
          </a:p>
          <a:p>
            <a:r>
              <a:rPr lang="zh-CN" altLang="en-US"/>
              <a:t>1. 图像读取和预处理</a:t>
            </a:r>
            <a:endParaRPr lang="zh-CN" altLang="en-US"/>
          </a:p>
          <a:p>
            <a:r>
              <a:rPr lang="zh-CN" altLang="en-US"/>
              <a:t>2. 频率统计</a:t>
            </a:r>
            <a:endParaRPr lang="zh-CN" altLang="en-US"/>
          </a:p>
          <a:p>
            <a:r>
              <a:rPr lang="zh-CN" altLang="en-US"/>
              <a:t>3. Huffman树的构建</a:t>
            </a:r>
            <a:endParaRPr lang="zh-CN" altLang="en-US"/>
          </a:p>
          <a:p>
            <a:r>
              <a:rPr lang="zh-CN" altLang="en-US"/>
              <a:t>4. Huffman编码及编码图像数据生成</a:t>
            </a:r>
            <a:endParaRPr lang="zh-CN" altLang="en-US"/>
          </a:p>
          <a:p>
            <a:r>
              <a:rPr lang="zh-CN" altLang="en-US"/>
              <a:t>5. 数据写入压缩文件</a:t>
            </a:r>
            <a:endParaRPr lang="zh-CN" altLang="en-US"/>
          </a:p>
          <a:p>
            <a:pPr indent="457200"/>
            <a:r>
              <a:rPr lang="zh-CN" altLang="en-US"/>
              <a:t>改进：采用优先队列构建，与普通队列不同，优先队列允许快速访问并处理具有最高优先级的元素，而不必经过整个队列的遍历。所以比较适合</a:t>
            </a:r>
            <a:r>
              <a:rPr lang="en-US" altLang="zh-CN"/>
              <a:t>Huffman</a:t>
            </a:r>
            <a:r>
              <a:rPr lang="zh-CN" altLang="en-US"/>
              <a:t>。我根据字符频率的映射信息存入 HFNode 对象中，然后以优先队列的形式存储这些节点。在优先队列中，元素将按照字符频率的大小来排序，频率小的字符节点将被放置在优先级较高的位置。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JPEG 压缩算法：</a:t>
            </a:r>
            <a:endParaRPr lang="zh-CN" altLang="en-US"/>
          </a:p>
          <a:p>
            <a:r>
              <a:rPr lang="zh-CN" altLang="en-US"/>
              <a:t>1. 读取图像</a:t>
            </a:r>
            <a:endParaRPr lang="zh-CN" altLang="en-US"/>
          </a:p>
          <a:p>
            <a:r>
              <a:rPr lang="zh-CN" altLang="en-US"/>
              <a:t>2. 获取JPEG图片写入器</a:t>
            </a:r>
            <a:endParaRPr lang="zh-CN" altLang="en-US"/>
          </a:p>
          <a:p>
            <a:r>
              <a:rPr lang="zh-CN" altLang="en-US"/>
              <a:t>3. 配置图像写入参数</a:t>
            </a:r>
            <a:endParaRPr lang="zh-CN" altLang="en-US"/>
          </a:p>
          <a:p>
            <a:r>
              <a:rPr lang="zh-CN" altLang="en-US"/>
              <a:t>4. 设置压缩质量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9061" y="674370"/>
            <a:ext cx="9145429" cy="5142548"/>
          </a:xfrm>
          <a:prstGeom prst="rect">
            <a:avLst/>
          </a:prstGeom>
          <a:gradFill>
            <a:gsLst>
              <a:gs pos="41000">
                <a:schemeClr val="accent1">
                  <a:alpha val="0"/>
                </a:schemeClr>
              </a:gs>
              <a:gs pos="100000">
                <a:schemeClr val="accent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7" name="图片 86" descr="templates\picture_hover\&amp;pky250_sjzg_VCG211289494331&amp;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7023" t="631" r="38112" b="757"/>
          <a:stretch>
            <a:fillRect/>
          </a:stretch>
        </p:blipFill>
        <p:spPr>
          <a:xfrm>
            <a:off x="688621" y="2079596"/>
            <a:ext cx="2313140" cy="338928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7" h="7035">
                <a:moveTo>
                  <a:pt x="2734" y="0"/>
                </a:moveTo>
                <a:cubicBezTo>
                  <a:pt x="4243" y="0"/>
                  <a:pt x="5467" y="1224"/>
                  <a:pt x="5467" y="2734"/>
                </a:cubicBezTo>
                <a:lnTo>
                  <a:pt x="5467" y="7035"/>
                </a:lnTo>
                <a:lnTo>
                  <a:pt x="0" y="7035"/>
                </a:lnTo>
                <a:lnTo>
                  <a:pt x="0" y="2734"/>
                </a:lnTo>
                <a:cubicBezTo>
                  <a:pt x="0" y="1224"/>
                  <a:pt x="1224" y="0"/>
                  <a:pt x="2734" y="0"/>
                </a:cubicBezTo>
                <a:close/>
              </a:path>
            </a:pathLst>
          </a:custGeom>
        </p:spPr>
      </p:pic>
      <p:sp>
        <p:nvSpPr>
          <p:cNvPr id="88" name="同侧圆角矩形 87"/>
          <p:cNvSpPr/>
          <p:nvPr>
            <p:custDataLst>
              <p:tags r:id="rId4"/>
            </p:custDataLst>
          </p:nvPr>
        </p:nvSpPr>
        <p:spPr>
          <a:xfrm>
            <a:off x="491792" y="3591762"/>
            <a:ext cx="390116" cy="193735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0" name="标题 8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07380" y="96255"/>
            <a:ext cx="8226900" cy="529200"/>
          </a:xfrm>
        </p:spPr>
        <p:txBody>
          <a:bodyPr wrap="square">
            <a:normAutofit fontScale="90000"/>
          </a:bodyPr>
          <a:lstStyle/>
          <a:p>
            <a:r>
              <a:rPr lang="zh-CN" altLang="en-US" b="1" noProof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技术里的优化</a:t>
            </a:r>
            <a:endParaRPr lang="zh-CN" altLang="en-US" b="1" noProof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091198" y="3765352"/>
            <a:ext cx="4653246" cy="264088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vue-router/</a:t>
            </a:r>
            <a:r>
              <a:rPr lang="zh-CN" altLang="en-US" sz="1200" b="1" dirty="0">
                <a:solidFill>
                  <a:schemeClr val="accent1"/>
                </a:solidFill>
              </a:rPr>
              <a:t>插槽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3091061" y="5808110"/>
            <a:ext cx="4653518" cy="38483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是一个</a:t>
            </a:r>
            <a:r>
              <a:rPr lang="en-US" altLang="zh-CN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AI</a:t>
            </a: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插件，自动提示修改代码，预测代码，</a:t>
            </a: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提高效率</a:t>
            </a:r>
            <a:endParaRPr lang="zh-CN" altLang="en-US" sz="9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091061" y="5463147"/>
            <a:ext cx="4653518" cy="346862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</a:rPr>
              <a:t>codeGeex插件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3091061" y="4815629"/>
            <a:ext cx="4653518" cy="69625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相对于手动编写测试代码或者没有测试框架，JUnit提供了便捷的单元测试方法和断言工具，使得开发者可以快速编写单元测试用例、自动化执行测试代码、方便地进行测试结果验证，提高了代码质量和可靠性。</a:t>
            </a:r>
            <a:endParaRPr lang="zh-CN" altLang="en-US" sz="9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091061" y="4482692"/>
            <a:ext cx="4653518" cy="336101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</a:rPr>
              <a:t>JUnit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3044844" y="894458"/>
            <a:ext cx="4711818" cy="6269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axios是一个基于Promise的HTTP客户端，可以用在浏览器和Node.js环境中。相较于原始的XMLHttpRequest，axios提供了更简洁、易用的API，支持Promise，可以更方便地处理HTTP请求、拦截请求和响应，支持取消请求等功能，使得前后端交互更加便捷</a:t>
            </a:r>
            <a:endParaRPr lang="zh-CN" altLang="en-US" sz="9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3044844" y="590352"/>
            <a:ext cx="4711818" cy="267413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p>
            <a:r>
              <a:rPr lang="en-US" altLang="zh-CN" sz="1200" b="1" dirty="0">
                <a:solidFill>
                  <a:schemeClr val="accent1"/>
                </a:solidFill>
              </a:rPr>
              <a:t>HTTP</a:t>
            </a:r>
            <a:r>
              <a:rPr lang="zh-CN" altLang="en-US" sz="1200" b="1" dirty="0">
                <a:solidFill>
                  <a:schemeClr val="accent1"/>
                </a:solidFill>
              </a:rPr>
              <a:t>传输：</a:t>
            </a:r>
            <a:r>
              <a:rPr lang="en-US" altLang="zh-CN" sz="1200" b="1" dirty="0">
                <a:solidFill>
                  <a:schemeClr val="accent1"/>
                </a:solidFill>
              </a:rPr>
              <a:t>axios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3044844" y="3068535"/>
            <a:ext cx="4711818" cy="6269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用于检查和规范JavaScript代码的工具，相对于没有代码规范检查工具的开发环境，ESLint可以帮助开发者避免常见的代码错误、统一代码风格，提高代码质量和可读性，减少团队协作时的沟通成本</a:t>
            </a:r>
            <a:endParaRPr lang="zh-CN" altLang="en-US" sz="9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3044844" y="2720904"/>
            <a:ext cx="4711818" cy="310936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p>
            <a:r>
              <a:rPr lang="zh-CN" altLang="en-US" sz="1200" b="1" dirty="0">
                <a:solidFill>
                  <a:schemeClr val="accent1"/>
                </a:solidFill>
              </a:rPr>
              <a:t>ESLint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3044844" y="1981497"/>
            <a:ext cx="4711818" cy="6269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使用Vuex可以更好地管理应用中的状态，实现了集中式的状态管理，方便多个组件之间共享数据、进行状态管理，提高了代码组织和维护的效率。对于代码中传输的图片数据我们如果不用</a:t>
            </a:r>
            <a:r>
              <a:rPr lang="en-US" altLang="zh-CN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Vuex</a:t>
            </a: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那么我们就需要在父子组件间一层一层传输非常</a:t>
            </a:r>
            <a:r>
              <a:rPr lang="zh-CN" altLang="en-US" sz="9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麻烦。</a:t>
            </a:r>
            <a:endParaRPr lang="zh-CN" altLang="en-US" sz="9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3044844" y="1633866"/>
            <a:ext cx="4711818" cy="310936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p>
            <a:r>
              <a:rPr lang="zh-CN" altLang="en-US" sz="1200" b="1" dirty="0">
                <a:solidFill>
                  <a:schemeClr val="accent1"/>
                </a:solidFill>
              </a:rPr>
              <a:t>状态管理模式</a:t>
            </a:r>
            <a:r>
              <a:rPr lang="en-US" altLang="zh-CN" sz="1200" b="1" dirty="0">
                <a:solidFill>
                  <a:schemeClr val="accent1"/>
                </a:solidFill>
              </a:rPr>
              <a:t>V</a:t>
            </a:r>
            <a:r>
              <a:rPr lang="en-US" altLang="zh-CN" sz="1200" b="1" dirty="0">
                <a:solidFill>
                  <a:schemeClr val="accent1"/>
                </a:solidFill>
              </a:rPr>
              <a:t>ux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7"/>
            </p:custDataLst>
          </p:nvPr>
        </p:nvSpPr>
        <p:spPr>
          <a:xfrm>
            <a:off x="3091198" y="4075867"/>
            <a:ext cx="4653246" cy="264088"/>
          </a:xfrm>
          <a:prstGeom prst="rect">
            <a:avLst/>
          </a:prstGeom>
          <a:noFill/>
        </p:spPr>
        <p:txBody>
          <a:bodyPr wrap="square" lIns="0" tIns="0" rIns="0" bIns="0" anchor="b" anchorCtr="0">
            <a:noAutofit/>
          </a:bodyPr>
          <a:p>
            <a:r>
              <a:rPr lang="en-US" altLang="zh-CN" sz="1200" b="1" dirty="0">
                <a:solidFill>
                  <a:schemeClr val="accent1"/>
                </a:solidFill>
              </a:rPr>
              <a:t>v</a:t>
            </a:r>
            <a:r>
              <a:rPr lang="en-US" altLang="zh-CN" sz="1200" b="1" dirty="0">
                <a:solidFill>
                  <a:schemeClr val="accent1"/>
                </a:solidFill>
              </a:rPr>
              <a:t>ant-design-vue</a:t>
            </a:r>
            <a:endParaRPr lang="en-US" altLang="zh-CN" sz="1200" b="1" dirty="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9"/>
          <p:cNvSpPr/>
          <p:nvPr/>
        </p:nvSpPr>
        <p:spPr>
          <a:xfrm>
            <a:off x="-476250" y="1408113"/>
            <a:ext cx="4789488" cy="319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Freeform 15"/>
          <p:cNvSpPr>
            <a:spLocks noChangeAspect="1" noEditPoints="1"/>
          </p:cNvSpPr>
          <p:nvPr/>
        </p:nvSpPr>
        <p:spPr>
          <a:xfrm>
            <a:off x="438150" y="322263"/>
            <a:ext cx="508000" cy="503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96">
                <a:moveTo>
                  <a:pt x="94" y="82"/>
                </a:moveTo>
                <a:cubicBezTo>
                  <a:pt x="71" y="59"/>
                  <a:pt x="71" y="59"/>
                  <a:pt x="7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53"/>
                  <a:pt x="76" y="46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46" y="76"/>
                  <a:pt x="53" y="74"/>
                  <a:pt x="59" y="70"/>
                </a:cubicBezTo>
                <a:cubicBezTo>
                  <a:pt x="59" y="71"/>
                  <a:pt x="59" y="71"/>
                  <a:pt x="59" y="71"/>
                </a:cubicBezTo>
                <a:cubicBezTo>
                  <a:pt x="82" y="94"/>
                  <a:pt x="82" y="94"/>
                  <a:pt x="82" y="94"/>
                </a:cubicBezTo>
                <a:cubicBezTo>
                  <a:pt x="84" y="95"/>
                  <a:pt x="86" y="96"/>
                  <a:pt x="88" y="96"/>
                </a:cubicBezTo>
                <a:cubicBezTo>
                  <a:pt x="90" y="96"/>
                  <a:pt x="92" y="95"/>
                  <a:pt x="94" y="94"/>
                </a:cubicBezTo>
                <a:cubicBezTo>
                  <a:pt x="97" y="91"/>
                  <a:pt x="97" y="85"/>
                  <a:pt x="94" y="82"/>
                </a:cubicBezTo>
                <a:close/>
                <a:moveTo>
                  <a:pt x="38" y="64"/>
                </a:moveTo>
                <a:cubicBezTo>
                  <a:pt x="24" y="64"/>
                  <a:pt x="12" y="52"/>
                  <a:pt x="12" y="38"/>
                </a:cubicBezTo>
                <a:cubicBezTo>
                  <a:pt x="12" y="24"/>
                  <a:pt x="24" y="12"/>
                  <a:pt x="38" y="12"/>
                </a:cubicBezTo>
                <a:cubicBezTo>
                  <a:pt x="52" y="12"/>
                  <a:pt x="64" y="24"/>
                  <a:pt x="64" y="38"/>
                </a:cubicBezTo>
                <a:cubicBezTo>
                  <a:pt x="64" y="52"/>
                  <a:pt x="52" y="64"/>
                  <a:pt x="38" y="64"/>
                </a:cubicBez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4" name="文本框 39"/>
          <p:cNvSpPr txBox="1"/>
          <p:nvPr/>
        </p:nvSpPr>
        <p:spPr>
          <a:xfrm>
            <a:off x="1073150" y="230188"/>
            <a:ext cx="49768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0" y="5523230"/>
            <a:ext cx="7474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对灰度值少的分布不均匀的图像，权值映射表较小，压缩效果较好</a:t>
            </a:r>
            <a:endParaRPr lang="zh-CN" altLang="en-US" b="1"/>
          </a:p>
          <a:p>
            <a:r>
              <a:rPr lang="zh-CN" altLang="en-US" b="1"/>
              <a:t>对灰度值多的分布均匀的图像，权值映射表较大，压缩效果较差</a:t>
            </a:r>
            <a:endParaRPr lang="zh-CN" altLang="en-US" b="1"/>
          </a:p>
          <a:p>
            <a:r>
              <a:rPr lang="zh-CN" altLang="en-US" b="1"/>
              <a:t>现代这种新型组合式压缩，压缩大小很明显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212850"/>
            <a:ext cx="7658735" cy="4093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3409950" cy="1250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1"/>
            <a:ext cx="4203699" cy="6858000"/>
          </a:xfrm>
          <a:prstGeom prst="rect">
            <a:avLst/>
          </a:prstGeom>
          <a:blipFill dpi="0" rotWithShape="1">
            <a:blip r:embed="rId1" cstate="print"/>
            <a:srcRect/>
            <a:tile tx="-25400" ty="-50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14450" y="2735263"/>
            <a:ext cx="1574800" cy="157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zh-CN" sz="8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4063" y="3068638"/>
            <a:ext cx="4373562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后续改进</a:t>
            </a:r>
            <a:endParaRPr lang="zh-CN" altLang="en-US" sz="4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"/>
          <p:cNvGrpSpPr>
            <a:grpSpLocks noChangeAspect="1"/>
          </p:cNvGrpSpPr>
          <p:nvPr/>
        </p:nvGrpSpPr>
        <p:grpSpPr>
          <a:xfrm>
            <a:off x="3843338" y="3068638"/>
            <a:ext cx="720725" cy="720725"/>
            <a:chOff x="3728680" y="2447558"/>
            <a:chExt cx="540000" cy="540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 rot="10800000">
              <a:off x="3728680" y="2447558"/>
              <a:ext cx="540000" cy="540000"/>
            </a:xfrm>
            <a:prstGeom prst="ellipse">
              <a:avLst/>
            </a:prstGeom>
            <a:solidFill>
              <a:srgbClr val="1F3A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0CF9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14" name="Freeform 479"/>
            <p:cNvSpPr>
              <a:spLocks noChangeAspect="1" noEditPoints="1"/>
            </p:cNvSpPr>
            <p:nvPr/>
          </p:nvSpPr>
          <p:spPr>
            <a:xfrm>
              <a:off x="3849176" y="2598324"/>
              <a:ext cx="306000" cy="2384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1741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308100"/>
            <a:ext cx="2762250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78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等腰三角形 25"/>
          <p:cNvSpPr/>
          <p:nvPr/>
        </p:nvSpPr>
        <p:spPr>
          <a:xfrm rot="16200000">
            <a:off x="5722938" y="2145983"/>
            <a:ext cx="347663" cy="300038"/>
          </a:xfrm>
          <a:prstGeom prst="triangle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9975" y="230188"/>
            <a:ext cx="49768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kern="1200" cap="none" spc="0" normalizeH="0" baseline="0" noProof="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改进</a:t>
            </a:r>
            <a:endParaRPr kumimoji="0" lang="zh-CN" sz="2000" b="1" kern="1200" cap="none" spc="0" normalizeH="0" baseline="0" noProof="0" dirty="0">
              <a:solidFill>
                <a:srgbClr val="1F3A65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7" name="Freeform 638"/>
          <p:cNvSpPr>
            <a:spLocks noChangeAspect="1" noEditPoints="1"/>
          </p:cNvSpPr>
          <p:nvPr/>
        </p:nvSpPr>
        <p:spPr>
          <a:xfrm>
            <a:off x="514350" y="336550"/>
            <a:ext cx="503238" cy="4635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21" h="111">
                <a:moveTo>
                  <a:pt x="16" y="0"/>
                </a:moveTo>
                <a:lnTo>
                  <a:pt x="93" y="0"/>
                </a:lnTo>
                <a:lnTo>
                  <a:pt x="99" y="0"/>
                </a:lnTo>
                <a:lnTo>
                  <a:pt x="99" y="4"/>
                </a:lnTo>
                <a:lnTo>
                  <a:pt x="99" y="22"/>
                </a:lnTo>
                <a:lnTo>
                  <a:pt x="89" y="30"/>
                </a:lnTo>
                <a:lnTo>
                  <a:pt x="89" y="8"/>
                </a:lnTo>
                <a:lnTo>
                  <a:pt x="20" y="8"/>
                </a:lnTo>
                <a:lnTo>
                  <a:pt x="20" y="16"/>
                </a:lnTo>
                <a:lnTo>
                  <a:pt x="27" y="14"/>
                </a:lnTo>
                <a:lnTo>
                  <a:pt x="31" y="12"/>
                </a:lnTo>
                <a:lnTo>
                  <a:pt x="35" y="20"/>
                </a:lnTo>
                <a:lnTo>
                  <a:pt x="29" y="22"/>
                </a:lnTo>
                <a:lnTo>
                  <a:pt x="20" y="26"/>
                </a:lnTo>
                <a:lnTo>
                  <a:pt x="20" y="30"/>
                </a:lnTo>
                <a:lnTo>
                  <a:pt x="27" y="28"/>
                </a:lnTo>
                <a:lnTo>
                  <a:pt x="31" y="26"/>
                </a:lnTo>
                <a:lnTo>
                  <a:pt x="35" y="36"/>
                </a:lnTo>
                <a:lnTo>
                  <a:pt x="29" y="39"/>
                </a:lnTo>
                <a:lnTo>
                  <a:pt x="20" y="41"/>
                </a:lnTo>
                <a:lnTo>
                  <a:pt x="20" y="47"/>
                </a:lnTo>
                <a:lnTo>
                  <a:pt x="27" y="45"/>
                </a:lnTo>
                <a:lnTo>
                  <a:pt x="31" y="43"/>
                </a:lnTo>
                <a:lnTo>
                  <a:pt x="35" y="53"/>
                </a:lnTo>
                <a:lnTo>
                  <a:pt x="29" y="55"/>
                </a:lnTo>
                <a:lnTo>
                  <a:pt x="20" y="57"/>
                </a:lnTo>
                <a:lnTo>
                  <a:pt x="20" y="63"/>
                </a:lnTo>
                <a:lnTo>
                  <a:pt x="27" y="61"/>
                </a:lnTo>
                <a:lnTo>
                  <a:pt x="31" y="59"/>
                </a:lnTo>
                <a:lnTo>
                  <a:pt x="35" y="67"/>
                </a:lnTo>
                <a:lnTo>
                  <a:pt x="29" y="69"/>
                </a:lnTo>
                <a:lnTo>
                  <a:pt x="20" y="73"/>
                </a:lnTo>
                <a:lnTo>
                  <a:pt x="20" y="79"/>
                </a:lnTo>
                <a:lnTo>
                  <a:pt x="27" y="77"/>
                </a:lnTo>
                <a:lnTo>
                  <a:pt x="31" y="75"/>
                </a:lnTo>
                <a:lnTo>
                  <a:pt x="35" y="85"/>
                </a:lnTo>
                <a:lnTo>
                  <a:pt x="29" y="87"/>
                </a:lnTo>
                <a:lnTo>
                  <a:pt x="20" y="89"/>
                </a:lnTo>
                <a:lnTo>
                  <a:pt x="20" y="99"/>
                </a:lnTo>
                <a:lnTo>
                  <a:pt x="20" y="101"/>
                </a:lnTo>
                <a:lnTo>
                  <a:pt x="89" y="101"/>
                </a:lnTo>
                <a:lnTo>
                  <a:pt x="89" y="79"/>
                </a:lnTo>
                <a:lnTo>
                  <a:pt x="99" y="71"/>
                </a:lnTo>
                <a:lnTo>
                  <a:pt x="99" y="105"/>
                </a:lnTo>
                <a:lnTo>
                  <a:pt x="99" y="111"/>
                </a:lnTo>
                <a:lnTo>
                  <a:pt x="93" y="111"/>
                </a:lnTo>
                <a:lnTo>
                  <a:pt x="16" y="111"/>
                </a:lnTo>
                <a:lnTo>
                  <a:pt x="10" y="111"/>
                </a:lnTo>
                <a:lnTo>
                  <a:pt x="10" y="105"/>
                </a:lnTo>
                <a:lnTo>
                  <a:pt x="10" y="99"/>
                </a:lnTo>
                <a:lnTo>
                  <a:pt x="0" y="99"/>
                </a:lnTo>
                <a:lnTo>
                  <a:pt x="0" y="89"/>
                </a:lnTo>
                <a:lnTo>
                  <a:pt x="10" y="83"/>
                </a:lnTo>
                <a:lnTo>
                  <a:pt x="10" y="81"/>
                </a:lnTo>
                <a:lnTo>
                  <a:pt x="0" y="81"/>
                </a:lnTo>
                <a:lnTo>
                  <a:pt x="0" y="73"/>
                </a:lnTo>
                <a:lnTo>
                  <a:pt x="10" y="67"/>
                </a:lnTo>
                <a:lnTo>
                  <a:pt x="10" y="65"/>
                </a:lnTo>
                <a:lnTo>
                  <a:pt x="0" y="65"/>
                </a:lnTo>
                <a:lnTo>
                  <a:pt x="0" y="57"/>
                </a:lnTo>
                <a:lnTo>
                  <a:pt x="10" y="51"/>
                </a:lnTo>
                <a:lnTo>
                  <a:pt x="0" y="51"/>
                </a:lnTo>
                <a:lnTo>
                  <a:pt x="0" y="41"/>
                </a:lnTo>
                <a:lnTo>
                  <a:pt x="10" y="34"/>
                </a:lnTo>
                <a:lnTo>
                  <a:pt x="0" y="34"/>
                </a:lnTo>
                <a:lnTo>
                  <a:pt x="0" y="24"/>
                </a:lnTo>
                <a:lnTo>
                  <a:pt x="10" y="20"/>
                </a:lnTo>
                <a:lnTo>
                  <a:pt x="10" y="4"/>
                </a:lnTo>
                <a:lnTo>
                  <a:pt x="10" y="0"/>
                </a:lnTo>
                <a:lnTo>
                  <a:pt x="16" y="0"/>
                </a:lnTo>
                <a:close/>
                <a:moveTo>
                  <a:pt x="43" y="53"/>
                </a:moveTo>
                <a:lnTo>
                  <a:pt x="43" y="59"/>
                </a:lnTo>
                <a:lnTo>
                  <a:pt x="55" y="59"/>
                </a:lnTo>
                <a:lnTo>
                  <a:pt x="55" y="53"/>
                </a:lnTo>
                <a:lnTo>
                  <a:pt x="43" y="53"/>
                </a:lnTo>
                <a:close/>
                <a:moveTo>
                  <a:pt x="43" y="41"/>
                </a:moveTo>
                <a:lnTo>
                  <a:pt x="43" y="47"/>
                </a:lnTo>
                <a:lnTo>
                  <a:pt x="67" y="47"/>
                </a:lnTo>
                <a:lnTo>
                  <a:pt x="67" y="41"/>
                </a:lnTo>
                <a:lnTo>
                  <a:pt x="43" y="41"/>
                </a:lnTo>
                <a:close/>
                <a:moveTo>
                  <a:pt x="43" y="28"/>
                </a:moveTo>
                <a:lnTo>
                  <a:pt x="43" y="34"/>
                </a:lnTo>
                <a:lnTo>
                  <a:pt x="77" y="34"/>
                </a:lnTo>
                <a:lnTo>
                  <a:pt x="77" y="28"/>
                </a:lnTo>
                <a:lnTo>
                  <a:pt x="43" y="28"/>
                </a:lnTo>
                <a:close/>
                <a:moveTo>
                  <a:pt x="43" y="18"/>
                </a:moveTo>
                <a:lnTo>
                  <a:pt x="43" y="22"/>
                </a:lnTo>
                <a:lnTo>
                  <a:pt x="77" y="22"/>
                </a:lnTo>
                <a:lnTo>
                  <a:pt x="77" y="18"/>
                </a:lnTo>
                <a:lnTo>
                  <a:pt x="43" y="18"/>
                </a:lnTo>
                <a:close/>
                <a:moveTo>
                  <a:pt x="55" y="87"/>
                </a:moveTo>
                <a:lnTo>
                  <a:pt x="63" y="87"/>
                </a:lnTo>
                <a:lnTo>
                  <a:pt x="71" y="87"/>
                </a:lnTo>
                <a:lnTo>
                  <a:pt x="65" y="79"/>
                </a:lnTo>
                <a:lnTo>
                  <a:pt x="57" y="73"/>
                </a:lnTo>
                <a:lnTo>
                  <a:pt x="57" y="81"/>
                </a:lnTo>
                <a:lnTo>
                  <a:pt x="55" y="87"/>
                </a:lnTo>
                <a:close/>
                <a:moveTo>
                  <a:pt x="107" y="24"/>
                </a:moveTo>
                <a:lnTo>
                  <a:pt x="63" y="67"/>
                </a:lnTo>
                <a:lnTo>
                  <a:pt x="77" y="81"/>
                </a:lnTo>
                <a:lnTo>
                  <a:pt x="121" y="39"/>
                </a:lnTo>
                <a:lnTo>
                  <a:pt x="107" y="24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0380" y="1892935"/>
            <a:ext cx="4994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</a:t>
            </a:r>
            <a:r>
              <a:t>探索更多压缩算法，提升系统功能</a:t>
            </a:r>
          </a:p>
          <a:p>
            <a:r>
              <a:t>- 增强用户界面体验，增加更多交互功能</a:t>
            </a:r>
          </a:p>
          <a:p>
            <a:r>
              <a:rPr lang="en-US"/>
              <a:t>- </a:t>
            </a:r>
            <a:r>
              <a:rPr lang="zh-CN" altLang="en-US"/>
              <a:t>还可以增加对视频，音频</a:t>
            </a:r>
            <a:r>
              <a:rPr lang="zh-CN" altLang="en-US"/>
              <a:t>处理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51138" y="1554163"/>
            <a:ext cx="3325813" cy="186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感谢</a:t>
            </a:r>
            <a:endParaRPr kumimoji="0" lang="zh-CN" altLang="en-US" sz="115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74963" y="3394075"/>
            <a:ext cx="3078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 14"/>
          <p:cNvSpPr/>
          <p:nvPr/>
        </p:nvSpPr>
        <p:spPr>
          <a:xfrm>
            <a:off x="3649663" y="234950"/>
            <a:ext cx="571500" cy="617538"/>
          </a:xfrm>
          <a:custGeom>
            <a:avLst/>
            <a:gdLst/>
            <a:ahLst/>
            <a:cxnLst/>
            <a:rect l="l" t="t" r="r" b="b"/>
            <a:pathLst>
              <a:path w="1419752" h="1534803">
                <a:moveTo>
                  <a:pt x="146124" y="262"/>
                </a:moveTo>
                <a:cubicBezTo>
                  <a:pt x="161078" y="-375"/>
                  <a:pt x="177179" y="153"/>
                  <a:pt x="194428" y="1847"/>
                </a:cubicBezTo>
                <a:lnTo>
                  <a:pt x="1224337" y="1847"/>
                </a:lnTo>
                <a:cubicBezTo>
                  <a:pt x="1362400" y="-11703"/>
                  <a:pt x="1426939" y="50019"/>
                  <a:pt x="1417953" y="187012"/>
                </a:cubicBezTo>
                <a:lnTo>
                  <a:pt x="1417953" y="1359299"/>
                </a:lnTo>
                <a:cubicBezTo>
                  <a:pt x="1431360" y="1488448"/>
                  <a:pt x="1369852" y="1546319"/>
                  <a:pt x="1233430" y="1532912"/>
                </a:cubicBezTo>
                <a:lnTo>
                  <a:pt x="203948" y="1532912"/>
                </a:lnTo>
                <a:cubicBezTo>
                  <a:pt x="59610" y="1541897"/>
                  <a:pt x="-8103" y="1483135"/>
                  <a:pt x="812" y="1356625"/>
                </a:cubicBezTo>
                <a:lnTo>
                  <a:pt x="812" y="184980"/>
                </a:lnTo>
                <a:cubicBezTo>
                  <a:pt x="-6988" y="66296"/>
                  <a:pt x="41449" y="4724"/>
                  <a:pt x="146124" y="262"/>
                </a:cubicBezTo>
                <a:close/>
                <a:moveTo>
                  <a:pt x="1209378" y="162824"/>
                </a:moveTo>
                <a:cubicBezTo>
                  <a:pt x="1205650" y="162770"/>
                  <a:pt x="1201615" y="163024"/>
                  <a:pt x="1197274" y="163586"/>
                </a:cubicBezTo>
                <a:lnTo>
                  <a:pt x="216036" y="163586"/>
                </a:lnTo>
                <a:cubicBezTo>
                  <a:pt x="185014" y="163586"/>
                  <a:pt x="171714" y="177528"/>
                  <a:pt x="176136" y="205411"/>
                </a:cubicBezTo>
                <a:lnTo>
                  <a:pt x="176136" y="444811"/>
                </a:lnTo>
                <a:lnTo>
                  <a:pt x="1242629" y="444811"/>
                </a:lnTo>
                <a:lnTo>
                  <a:pt x="1242629" y="209155"/>
                </a:lnTo>
                <a:cubicBezTo>
                  <a:pt x="1246560" y="178642"/>
                  <a:pt x="1235477" y="163198"/>
                  <a:pt x="1209378" y="162824"/>
                </a:cubicBezTo>
                <a:close/>
                <a:moveTo>
                  <a:pt x="176136" y="606657"/>
                </a:moveTo>
                <a:lnTo>
                  <a:pt x="176136" y="894620"/>
                </a:lnTo>
                <a:lnTo>
                  <a:pt x="1242629" y="894620"/>
                </a:lnTo>
                <a:lnTo>
                  <a:pt x="1242629" y="606657"/>
                </a:lnTo>
                <a:lnTo>
                  <a:pt x="176136" y="606657"/>
                </a:lnTo>
                <a:close/>
                <a:moveTo>
                  <a:pt x="176136" y="1056359"/>
                </a:moveTo>
                <a:lnTo>
                  <a:pt x="176136" y="1337905"/>
                </a:lnTo>
                <a:cubicBezTo>
                  <a:pt x="171714" y="1360012"/>
                  <a:pt x="182447" y="1371101"/>
                  <a:pt x="208334" y="1371173"/>
                </a:cubicBezTo>
                <a:lnTo>
                  <a:pt x="1209789" y="1371173"/>
                </a:lnTo>
                <a:cubicBezTo>
                  <a:pt x="1236175" y="1371101"/>
                  <a:pt x="1247122" y="1360868"/>
                  <a:pt x="1242629" y="1340472"/>
                </a:cubicBezTo>
                <a:lnTo>
                  <a:pt x="1242629" y="1056359"/>
                </a:lnTo>
                <a:lnTo>
                  <a:pt x="176136" y="1056359"/>
                </a:ln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413250" y="234950"/>
            <a:ext cx="655638" cy="635000"/>
          </a:xfrm>
          <a:custGeom>
            <a:avLst/>
            <a:gdLst/>
            <a:ahLst/>
            <a:cxnLst/>
            <a:rect l="l" t="t" r="r" b="b"/>
            <a:pathLst>
              <a:path w="1672159" h="1618818">
                <a:moveTo>
                  <a:pt x="1330842" y="399"/>
                </a:moveTo>
                <a:cubicBezTo>
                  <a:pt x="1401221" y="5266"/>
                  <a:pt x="1434444" y="54686"/>
                  <a:pt x="1430513" y="148659"/>
                </a:cubicBezTo>
                <a:lnTo>
                  <a:pt x="1430513" y="551509"/>
                </a:lnTo>
                <a:lnTo>
                  <a:pt x="1591182" y="551509"/>
                </a:lnTo>
                <a:cubicBezTo>
                  <a:pt x="1639533" y="551509"/>
                  <a:pt x="1666525" y="576576"/>
                  <a:pt x="1672159" y="626709"/>
                </a:cubicBezTo>
                <a:cubicBezTo>
                  <a:pt x="1660606" y="684402"/>
                  <a:pt x="1631403" y="713248"/>
                  <a:pt x="1584550" y="713248"/>
                </a:cubicBezTo>
                <a:lnTo>
                  <a:pt x="1435070" y="713248"/>
                </a:lnTo>
                <a:lnTo>
                  <a:pt x="1449768" y="715481"/>
                </a:lnTo>
                <a:cubicBezTo>
                  <a:pt x="1461356" y="718378"/>
                  <a:pt x="1473444" y="723624"/>
                  <a:pt x="1486031" y="731219"/>
                </a:cubicBezTo>
                <a:cubicBezTo>
                  <a:pt x="1516125" y="764024"/>
                  <a:pt x="1514449" y="807275"/>
                  <a:pt x="1481003" y="860974"/>
                </a:cubicBezTo>
                <a:cubicBezTo>
                  <a:pt x="1443849" y="919166"/>
                  <a:pt x="1376921" y="989695"/>
                  <a:pt x="1280220" y="1072561"/>
                </a:cubicBezTo>
                <a:cubicBezTo>
                  <a:pt x="1230657" y="1101515"/>
                  <a:pt x="1187940" y="1100160"/>
                  <a:pt x="1152070" y="1068496"/>
                </a:cubicBezTo>
                <a:cubicBezTo>
                  <a:pt x="1126825" y="1028347"/>
                  <a:pt x="1132815" y="990515"/>
                  <a:pt x="1170041" y="955001"/>
                </a:cubicBezTo>
                <a:cubicBezTo>
                  <a:pt x="1246631" y="896381"/>
                  <a:pt x="1309601" y="828990"/>
                  <a:pt x="1358950" y="752827"/>
                </a:cubicBezTo>
                <a:cubicBezTo>
                  <a:pt x="1376136" y="730435"/>
                  <a:pt x="1395320" y="717438"/>
                  <a:pt x="1416500" y="713837"/>
                </a:cubicBezTo>
                <a:lnTo>
                  <a:pt x="1426684" y="713248"/>
                </a:lnTo>
                <a:lnTo>
                  <a:pt x="940482" y="713248"/>
                </a:lnTo>
                <a:lnTo>
                  <a:pt x="940482" y="838617"/>
                </a:lnTo>
                <a:cubicBezTo>
                  <a:pt x="1097871" y="1070315"/>
                  <a:pt x="1319086" y="1232197"/>
                  <a:pt x="1604126" y="1324262"/>
                </a:cubicBezTo>
                <a:cubicBezTo>
                  <a:pt x="1653974" y="1341235"/>
                  <a:pt x="1674120" y="1374110"/>
                  <a:pt x="1664564" y="1422889"/>
                </a:cubicBezTo>
                <a:cubicBezTo>
                  <a:pt x="1646593" y="1468886"/>
                  <a:pt x="1609046" y="1487214"/>
                  <a:pt x="1551924" y="1477871"/>
                </a:cubicBezTo>
                <a:cubicBezTo>
                  <a:pt x="1293128" y="1405274"/>
                  <a:pt x="1089314" y="1273451"/>
                  <a:pt x="940482" y="1082402"/>
                </a:cubicBezTo>
                <a:lnTo>
                  <a:pt x="940482" y="1431339"/>
                </a:lnTo>
                <a:cubicBezTo>
                  <a:pt x="962875" y="1597001"/>
                  <a:pt x="844958" y="1652875"/>
                  <a:pt x="586732" y="1598962"/>
                </a:cubicBezTo>
                <a:cubicBezTo>
                  <a:pt x="531179" y="1587338"/>
                  <a:pt x="507895" y="1555532"/>
                  <a:pt x="516880" y="1503544"/>
                </a:cubicBezTo>
                <a:cubicBezTo>
                  <a:pt x="533710" y="1450487"/>
                  <a:pt x="574395" y="1431125"/>
                  <a:pt x="638933" y="1445459"/>
                </a:cubicBezTo>
                <a:cubicBezTo>
                  <a:pt x="745476" y="1466925"/>
                  <a:pt x="789797" y="1454302"/>
                  <a:pt x="771897" y="1407592"/>
                </a:cubicBezTo>
                <a:lnTo>
                  <a:pt x="771897" y="1137314"/>
                </a:lnTo>
                <a:lnTo>
                  <a:pt x="768989" y="1142232"/>
                </a:lnTo>
                <a:cubicBezTo>
                  <a:pt x="761194" y="1153531"/>
                  <a:pt x="751110" y="1164930"/>
                  <a:pt x="738737" y="1176429"/>
                </a:cubicBezTo>
                <a:cubicBezTo>
                  <a:pt x="575144" y="1314136"/>
                  <a:pt x="374860" y="1410338"/>
                  <a:pt x="137885" y="1465035"/>
                </a:cubicBezTo>
                <a:cubicBezTo>
                  <a:pt x="73204" y="1474020"/>
                  <a:pt x="31735" y="1455194"/>
                  <a:pt x="13479" y="1408555"/>
                </a:cubicBezTo>
                <a:cubicBezTo>
                  <a:pt x="4493" y="1365267"/>
                  <a:pt x="28490" y="1332962"/>
                  <a:pt x="85469" y="1311640"/>
                </a:cubicBezTo>
                <a:cubicBezTo>
                  <a:pt x="271482" y="1261221"/>
                  <a:pt x="437620" y="1185032"/>
                  <a:pt x="583884" y="1083071"/>
                </a:cubicBezTo>
                <a:lnTo>
                  <a:pt x="613729" y="1061088"/>
                </a:lnTo>
                <a:lnTo>
                  <a:pt x="602203" y="1066558"/>
                </a:lnTo>
                <a:cubicBezTo>
                  <a:pt x="569978" y="1078832"/>
                  <a:pt x="535547" y="1074059"/>
                  <a:pt x="498909" y="1052237"/>
                </a:cubicBezTo>
                <a:cubicBezTo>
                  <a:pt x="427097" y="993974"/>
                  <a:pt x="335067" y="933393"/>
                  <a:pt x="222819" y="870494"/>
                </a:cubicBezTo>
                <a:cubicBezTo>
                  <a:pt x="181671" y="837120"/>
                  <a:pt x="170867" y="800322"/>
                  <a:pt x="190407" y="760101"/>
                </a:cubicBezTo>
                <a:cubicBezTo>
                  <a:pt x="219218" y="719381"/>
                  <a:pt x="261115" y="711466"/>
                  <a:pt x="316097" y="736354"/>
                </a:cubicBezTo>
                <a:cubicBezTo>
                  <a:pt x="382562" y="767304"/>
                  <a:pt x="478336" y="829703"/>
                  <a:pt x="603419" y="923552"/>
                </a:cubicBezTo>
                <a:cubicBezTo>
                  <a:pt x="643417" y="956624"/>
                  <a:pt x="656143" y="992671"/>
                  <a:pt x="641596" y="1031694"/>
                </a:cubicBezTo>
                <a:lnTo>
                  <a:pt x="635272" y="1045220"/>
                </a:lnTo>
                <a:lnTo>
                  <a:pt x="645352" y="1037796"/>
                </a:lnTo>
                <a:cubicBezTo>
                  <a:pt x="689905" y="1004662"/>
                  <a:pt x="729162" y="1001913"/>
                  <a:pt x="763122" y="1029548"/>
                </a:cubicBezTo>
                <a:lnTo>
                  <a:pt x="771897" y="1037998"/>
                </a:lnTo>
                <a:lnTo>
                  <a:pt x="771897" y="713248"/>
                </a:lnTo>
                <a:lnTo>
                  <a:pt x="78409" y="713248"/>
                </a:lnTo>
                <a:cubicBezTo>
                  <a:pt x="26137" y="707401"/>
                  <a:pt x="0" y="677699"/>
                  <a:pt x="0" y="624142"/>
                </a:cubicBezTo>
                <a:cubicBezTo>
                  <a:pt x="5420" y="575720"/>
                  <a:pt x="34623" y="551509"/>
                  <a:pt x="87609" y="551509"/>
                </a:cubicBezTo>
                <a:lnTo>
                  <a:pt x="1255189" y="551509"/>
                </a:lnTo>
                <a:lnTo>
                  <a:pt x="1255189" y="431382"/>
                </a:lnTo>
                <a:lnTo>
                  <a:pt x="259617" y="431382"/>
                </a:lnTo>
                <a:cubicBezTo>
                  <a:pt x="208557" y="425677"/>
                  <a:pt x="180174" y="396474"/>
                  <a:pt x="174469" y="343773"/>
                </a:cubicBezTo>
                <a:cubicBezTo>
                  <a:pt x="185308" y="294282"/>
                  <a:pt x="216793" y="269536"/>
                  <a:pt x="268923" y="269536"/>
                </a:cubicBezTo>
                <a:lnTo>
                  <a:pt x="1255189" y="269536"/>
                </a:lnTo>
                <a:lnTo>
                  <a:pt x="1255189" y="209419"/>
                </a:lnTo>
                <a:cubicBezTo>
                  <a:pt x="1255189" y="178397"/>
                  <a:pt x="1250839" y="162887"/>
                  <a:pt x="1242139" y="162887"/>
                </a:cubicBezTo>
                <a:lnTo>
                  <a:pt x="215224" y="162887"/>
                </a:lnTo>
                <a:cubicBezTo>
                  <a:pt x="162452" y="162887"/>
                  <a:pt x="133214" y="133826"/>
                  <a:pt x="127509" y="75706"/>
                </a:cubicBezTo>
                <a:cubicBezTo>
                  <a:pt x="132929" y="25929"/>
                  <a:pt x="162167" y="1041"/>
                  <a:pt x="215224" y="1041"/>
                </a:cubicBezTo>
                <a:lnTo>
                  <a:pt x="1298405" y="1041"/>
                </a:lnTo>
                <a:cubicBezTo>
                  <a:pt x="1309976" y="-82"/>
                  <a:pt x="1320788" y="-296"/>
                  <a:pt x="1330842" y="399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2671763" y="188913"/>
            <a:ext cx="796925" cy="1011238"/>
          </a:xfrm>
          <a:custGeom>
            <a:avLst/>
            <a:gdLst/>
            <a:ahLst/>
            <a:cxnLst/>
            <a:rect l="l" t="t" r="r" b="b"/>
            <a:pathLst>
              <a:path w="1574895" h="2000385">
                <a:moveTo>
                  <a:pt x="847892" y="0"/>
                </a:moveTo>
                <a:cubicBezTo>
                  <a:pt x="1062834" y="0"/>
                  <a:pt x="1238885" y="66502"/>
                  <a:pt x="1376044" y="199504"/>
                </a:cubicBezTo>
                <a:cubicBezTo>
                  <a:pt x="1513203" y="332507"/>
                  <a:pt x="1579408" y="495792"/>
                  <a:pt x="1574657" y="689358"/>
                </a:cubicBezTo>
                <a:lnTo>
                  <a:pt x="1571095" y="700046"/>
                </a:lnTo>
                <a:lnTo>
                  <a:pt x="1252245" y="700046"/>
                </a:lnTo>
                <a:cubicBezTo>
                  <a:pt x="1252245" y="582481"/>
                  <a:pt x="1213947" y="482432"/>
                  <a:pt x="1137352" y="399899"/>
                </a:cubicBezTo>
                <a:cubicBezTo>
                  <a:pt x="1060756" y="317366"/>
                  <a:pt x="964270" y="276100"/>
                  <a:pt x="847892" y="276100"/>
                </a:cubicBezTo>
                <a:cubicBezTo>
                  <a:pt x="675701" y="276100"/>
                  <a:pt x="550121" y="342898"/>
                  <a:pt x="471150" y="476495"/>
                </a:cubicBezTo>
                <a:cubicBezTo>
                  <a:pt x="392180" y="610091"/>
                  <a:pt x="352695" y="771891"/>
                  <a:pt x="352695" y="961895"/>
                </a:cubicBezTo>
                <a:lnTo>
                  <a:pt x="352695" y="1036709"/>
                </a:lnTo>
                <a:cubicBezTo>
                  <a:pt x="352695" y="1230276"/>
                  <a:pt x="391586" y="1393560"/>
                  <a:pt x="469369" y="1526563"/>
                </a:cubicBezTo>
                <a:cubicBezTo>
                  <a:pt x="547152" y="1659566"/>
                  <a:pt x="673326" y="1726067"/>
                  <a:pt x="847892" y="1726067"/>
                </a:cubicBezTo>
                <a:cubicBezTo>
                  <a:pt x="955957" y="1726067"/>
                  <a:pt x="1050365" y="1690144"/>
                  <a:pt x="1131117" y="1618299"/>
                </a:cubicBezTo>
                <a:cubicBezTo>
                  <a:pt x="1211869" y="1546454"/>
                  <a:pt x="1252245" y="1458280"/>
                  <a:pt x="1252245" y="1353778"/>
                </a:cubicBezTo>
                <a:lnTo>
                  <a:pt x="1569314" y="1353778"/>
                </a:lnTo>
                <a:lnTo>
                  <a:pt x="1574657" y="1364466"/>
                </a:lnTo>
                <a:cubicBezTo>
                  <a:pt x="1579408" y="1530719"/>
                  <a:pt x="1508156" y="1678269"/>
                  <a:pt x="1360903" y="1807115"/>
                </a:cubicBezTo>
                <a:cubicBezTo>
                  <a:pt x="1213650" y="1935962"/>
                  <a:pt x="1042646" y="2000385"/>
                  <a:pt x="847892" y="2000385"/>
                </a:cubicBezTo>
                <a:cubicBezTo>
                  <a:pt x="577137" y="2000385"/>
                  <a:pt x="368132" y="1908352"/>
                  <a:pt x="220879" y="1724286"/>
                </a:cubicBezTo>
                <a:cubicBezTo>
                  <a:pt x="73626" y="1540220"/>
                  <a:pt x="0" y="1311027"/>
                  <a:pt x="0" y="1036709"/>
                </a:cubicBezTo>
                <a:lnTo>
                  <a:pt x="0" y="961895"/>
                </a:lnTo>
                <a:cubicBezTo>
                  <a:pt x="0" y="689952"/>
                  <a:pt x="73923" y="461651"/>
                  <a:pt x="221770" y="276990"/>
                </a:cubicBezTo>
                <a:cubicBezTo>
                  <a:pt x="369617" y="92330"/>
                  <a:pt x="578324" y="0"/>
                  <a:pt x="847892" y="0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4089400" y="877888"/>
            <a:ext cx="130175" cy="5980113"/>
          </a:xfrm>
          <a:custGeom>
            <a:avLst/>
            <a:gdLst>
              <a:gd name="connsiteX0" fmla="*/ 38851 w 129653"/>
              <a:gd name="connsiteY0" fmla="*/ 0 h 5979368"/>
              <a:gd name="connsiteX1" fmla="*/ 83349 w 129653"/>
              <a:gd name="connsiteY1" fmla="*/ 0 h 5979368"/>
              <a:gd name="connsiteX2" fmla="*/ 83349 w 129653"/>
              <a:gd name="connsiteY2" fmla="*/ 58954 h 5979368"/>
              <a:gd name="connsiteX3" fmla="*/ 129653 w 129653"/>
              <a:gd name="connsiteY3" fmla="*/ 58954 h 5979368"/>
              <a:gd name="connsiteX4" fmla="*/ 129653 w 129653"/>
              <a:gd name="connsiteY4" fmla="*/ 91932 h 5979368"/>
              <a:gd name="connsiteX5" fmla="*/ 83349 w 129653"/>
              <a:gd name="connsiteY5" fmla="*/ 91932 h 5979368"/>
              <a:gd name="connsiteX6" fmla="*/ 83349 w 129653"/>
              <a:gd name="connsiteY6" fmla="*/ 221506 h 5979368"/>
              <a:gd name="connsiteX7" fmla="*/ 83574 w 129653"/>
              <a:gd name="connsiteY7" fmla="*/ 221506 h 5979368"/>
              <a:gd name="connsiteX8" fmla="*/ 83574 w 129653"/>
              <a:gd name="connsiteY8" fmla="*/ 5979368 h 5979368"/>
              <a:gd name="connsiteX9" fmla="*/ 37855 w 129653"/>
              <a:gd name="connsiteY9" fmla="*/ 5979368 h 5979368"/>
              <a:gd name="connsiteX10" fmla="*/ 37855 w 129653"/>
              <a:gd name="connsiteY10" fmla="*/ 221506 h 5979368"/>
              <a:gd name="connsiteX11" fmla="*/ 38851 w 129653"/>
              <a:gd name="connsiteY11" fmla="*/ 221506 h 5979368"/>
              <a:gd name="connsiteX12" fmla="*/ 38851 w 129653"/>
              <a:gd name="connsiteY12" fmla="*/ 91932 h 5979368"/>
              <a:gd name="connsiteX13" fmla="*/ 0 w 129653"/>
              <a:gd name="connsiteY13" fmla="*/ 91932 h 5979368"/>
              <a:gd name="connsiteX14" fmla="*/ 0 w 129653"/>
              <a:gd name="connsiteY14" fmla="*/ 58954 h 5979368"/>
              <a:gd name="connsiteX15" fmla="*/ 38851 w 129653"/>
              <a:gd name="connsiteY15" fmla="*/ 58954 h 5979368"/>
              <a:gd name="connsiteX0-1" fmla="*/ 38851 w 129653"/>
              <a:gd name="connsiteY0-2" fmla="*/ 0 h 5979368"/>
              <a:gd name="connsiteX1-3" fmla="*/ 83349 w 129653"/>
              <a:gd name="connsiteY1-4" fmla="*/ 0 h 5979368"/>
              <a:gd name="connsiteX2-5" fmla="*/ 83349 w 129653"/>
              <a:gd name="connsiteY2-6" fmla="*/ 58954 h 5979368"/>
              <a:gd name="connsiteX3-7" fmla="*/ 129653 w 129653"/>
              <a:gd name="connsiteY3-8" fmla="*/ 58954 h 5979368"/>
              <a:gd name="connsiteX4-9" fmla="*/ 129653 w 129653"/>
              <a:gd name="connsiteY4-10" fmla="*/ 91932 h 5979368"/>
              <a:gd name="connsiteX5-11" fmla="*/ 83349 w 129653"/>
              <a:gd name="connsiteY5-12" fmla="*/ 91932 h 5979368"/>
              <a:gd name="connsiteX6-13" fmla="*/ 83349 w 129653"/>
              <a:gd name="connsiteY6-14" fmla="*/ 221506 h 5979368"/>
              <a:gd name="connsiteX7-15" fmla="*/ 83574 w 129653"/>
              <a:gd name="connsiteY7-16" fmla="*/ 221506 h 5979368"/>
              <a:gd name="connsiteX8-17" fmla="*/ 83574 w 129653"/>
              <a:gd name="connsiteY8-18" fmla="*/ 5979368 h 5979368"/>
              <a:gd name="connsiteX9-19" fmla="*/ 37855 w 129653"/>
              <a:gd name="connsiteY9-20" fmla="*/ 5979368 h 5979368"/>
              <a:gd name="connsiteX10-21" fmla="*/ 37855 w 129653"/>
              <a:gd name="connsiteY10-22" fmla="*/ 221506 h 5979368"/>
              <a:gd name="connsiteX11-23" fmla="*/ 38851 w 129653"/>
              <a:gd name="connsiteY11-24" fmla="*/ 91932 h 5979368"/>
              <a:gd name="connsiteX12-25" fmla="*/ 0 w 129653"/>
              <a:gd name="connsiteY12-26" fmla="*/ 91932 h 5979368"/>
              <a:gd name="connsiteX13-27" fmla="*/ 0 w 129653"/>
              <a:gd name="connsiteY13-28" fmla="*/ 58954 h 5979368"/>
              <a:gd name="connsiteX14-29" fmla="*/ 38851 w 129653"/>
              <a:gd name="connsiteY14-30" fmla="*/ 58954 h 5979368"/>
              <a:gd name="connsiteX15-31" fmla="*/ 38851 w 129653"/>
              <a:gd name="connsiteY15-32" fmla="*/ 0 h 5979368"/>
              <a:gd name="connsiteX0-33" fmla="*/ 38851 w 129653"/>
              <a:gd name="connsiteY0-34" fmla="*/ 0 h 5979368"/>
              <a:gd name="connsiteX1-35" fmla="*/ 83349 w 129653"/>
              <a:gd name="connsiteY1-36" fmla="*/ 0 h 5979368"/>
              <a:gd name="connsiteX2-37" fmla="*/ 83349 w 129653"/>
              <a:gd name="connsiteY2-38" fmla="*/ 58954 h 5979368"/>
              <a:gd name="connsiteX3-39" fmla="*/ 129653 w 129653"/>
              <a:gd name="connsiteY3-40" fmla="*/ 58954 h 5979368"/>
              <a:gd name="connsiteX4-41" fmla="*/ 129653 w 129653"/>
              <a:gd name="connsiteY4-42" fmla="*/ 91932 h 5979368"/>
              <a:gd name="connsiteX5-43" fmla="*/ 83349 w 129653"/>
              <a:gd name="connsiteY5-44" fmla="*/ 91932 h 5979368"/>
              <a:gd name="connsiteX6-45" fmla="*/ 83349 w 129653"/>
              <a:gd name="connsiteY6-46" fmla="*/ 221506 h 5979368"/>
              <a:gd name="connsiteX7-47" fmla="*/ 83574 w 129653"/>
              <a:gd name="connsiteY7-48" fmla="*/ 221506 h 5979368"/>
              <a:gd name="connsiteX8-49" fmla="*/ 83574 w 129653"/>
              <a:gd name="connsiteY8-50" fmla="*/ 5979368 h 5979368"/>
              <a:gd name="connsiteX9-51" fmla="*/ 37855 w 129653"/>
              <a:gd name="connsiteY9-52" fmla="*/ 5979368 h 5979368"/>
              <a:gd name="connsiteX10-53" fmla="*/ 38851 w 129653"/>
              <a:gd name="connsiteY10-54" fmla="*/ 91932 h 5979368"/>
              <a:gd name="connsiteX11-55" fmla="*/ 0 w 129653"/>
              <a:gd name="connsiteY11-56" fmla="*/ 91932 h 5979368"/>
              <a:gd name="connsiteX12-57" fmla="*/ 0 w 129653"/>
              <a:gd name="connsiteY12-58" fmla="*/ 58954 h 5979368"/>
              <a:gd name="connsiteX13-59" fmla="*/ 38851 w 129653"/>
              <a:gd name="connsiteY13-60" fmla="*/ 58954 h 5979368"/>
              <a:gd name="connsiteX14-61" fmla="*/ 38851 w 129653"/>
              <a:gd name="connsiteY14-62" fmla="*/ 0 h 5979368"/>
              <a:gd name="connsiteX0-63" fmla="*/ 38851 w 129653"/>
              <a:gd name="connsiteY0-64" fmla="*/ 0 h 5979368"/>
              <a:gd name="connsiteX1-65" fmla="*/ 83349 w 129653"/>
              <a:gd name="connsiteY1-66" fmla="*/ 0 h 5979368"/>
              <a:gd name="connsiteX2-67" fmla="*/ 83349 w 129653"/>
              <a:gd name="connsiteY2-68" fmla="*/ 58954 h 5979368"/>
              <a:gd name="connsiteX3-69" fmla="*/ 129653 w 129653"/>
              <a:gd name="connsiteY3-70" fmla="*/ 58954 h 5979368"/>
              <a:gd name="connsiteX4-71" fmla="*/ 129653 w 129653"/>
              <a:gd name="connsiteY4-72" fmla="*/ 91932 h 5979368"/>
              <a:gd name="connsiteX5-73" fmla="*/ 83349 w 129653"/>
              <a:gd name="connsiteY5-74" fmla="*/ 91932 h 5979368"/>
              <a:gd name="connsiteX6-75" fmla="*/ 83349 w 129653"/>
              <a:gd name="connsiteY6-76" fmla="*/ 221506 h 5979368"/>
              <a:gd name="connsiteX7-77" fmla="*/ 83574 w 129653"/>
              <a:gd name="connsiteY7-78" fmla="*/ 5979368 h 5979368"/>
              <a:gd name="connsiteX8-79" fmla="*/ 37855 w 129653"/>
              <a:gd name="connsiteY8-80" fmla="*/ 5979368 h 5979368"/>
              <a:gd name="connsiteX9-81" fmla="*/ 38851 w 129653"/>
              <a:gd name="connsiteY9-82" fmla="*/ 91932 h 5979368"/>
              <a:gd name="connsiteX10-83" fmla="*/ 0 w 129653"/>
              <a:gd name="connsiteY10-84" fmla="*/ 91932 h 5979368"/>
              <a:gd name="connsiteX11-85" fmla="*/ 0 w 129653"/>
              <a:gd name="connsiteY11-86" fmla="*/ 58954 h 5979368"/>
              <a:gd name="connsiteX12-87" fmla="*/ 38851 w 129653"/>
              <a:gd name="connsiteY12-88" fmla="*/ 58954 h 5979368"/>
              <a:gd name="connsiteX13-89" fmla="*/ 38851 w 129653"/>
              <a:gd name="connsiteY13-90" fmla="*/ 0 h 5979368"/>
              <a:gd name="connsiteX0-91" fmla="*/ 38851 w 129653"/>
              <a:gd name="connsiteY0-92" fmla="*/ 0 h 5979368"/>
              <a:gd name="connsiteX1-93" fmla="*/ 83349 w 129653"/>
              <a:gd name="connsiteY1-94" fmla="*/ 0 h 5979368"/>
              <a:gd name="connsiteX2-95" fmla="*/ 83349 w 129653"/>
              <a:gd name="connsiteY2-96" fmla="*/ 58954 h 5979368"/>
              <a:gd name="connsiteX3-97" fmla="*/ 129653 w 129653"/>
              <a:gd name="connsiteY3-98" fmla="*/ 58954 h 5979368"/>
              <a:gd name="connsiteX4-99" fmla="*/ 129653 w 129653"/>
              <a:gd name="connsiteY4-100" fmla="*/ 91932 h 5979368"/>
              <a:gd name="connsiteX5-101" fmla="*/ 83349 w 129653"/>
              <a:gd name="connsiteY5-102" fmla="*/ 91932 h 5979368"/>
              <a:gd name="connsiteX6-103" fmla="*/ 83574 w 129653"/>
              <a:gd name="connsiteY6-104" fmla="*/ 5979368 h 5979368"/>
              <a:gd name="connsiteX7-105" fmla="*/ 37855 w 129653"/>
              <a:gd name="connsiteY7-106" fmla="*/ 5979368 h 5979368"/>
              <a:gd name="connsiteX8-107" fmla="*/ 38851 w 129653"/>
              <a:gd name="connsiteY8-108" fmla="*/ 91932 h 5979368"/>
              <a:gd name="connsiteX9-109" fmla="*/ 0 w 129653"/>
              <a:gd name="connsiteY9-110" fmla="*/ 91932 h 5979368"/>
              <a:gd name="connsiteX10-111" fmla="*/ 0 w 129653"/>
              <a:gd name="connsiteY10-112" fmla="*/ 58954 h 5979368"/>
              <a:gd name="connsiteX11-113" fmla="*/ 38851 w 129653"/>
              <a:gd name="connsiteY11-114" fmla="*/ 58954 h 5979368"/>
              <a:gd name="connsiteX12-115" fmla="*/ 38851 w 129653"/>
              <a:gd name="connsiteY12-116" fmla="*/ 0 h 5979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29653" h="5979368">
                <a:moveTo>
                  <a:pt x="38851" y="0"/>
                </a:moveTo>
                <a:lnTo>
                  <a:pt x="83349" y="0"/>
                </a:lnTo>
                <a:lnTo>
                  <a:pt x="83349" y="58954"/>
                </a:lnTo>
                <a:lnTo>
                  <a:pt x="129653" y="58954"/>
                </a:lnTo>
                <a:lnTo>
                  <a:pt x="129653" y="91932"/>
                </a:lnTo>
                <a:lnTo>
                  <a:pt x="83349" y="91932"/>
                </a:lnTo>
                <a:lnTo>
                  <a:pt x="83574" y="5979368"/>
                </a:lnTo>
                <a:lnTo>
                  <a:pt x="37855" y="5979368"/>
                </a:lnTo>
                <a:lnTo>
                  <a:pt x="38851" y="91932"/>
                </a:lnTo>
                <a:lnTo>
                  <a:pt x="0" y="91932"/>
                </a:lnTo>
                <a:lnTo>
                  <a:pt x="0" y="58954"/>
                </a:lnTo>
                <a:lnTo>
                  <a:pt x="38851" y="58954"/>
                </a:lnTo>
                <a:lnTo>
                  <a:pt x="38851" y="0"/>
                </a:ln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749800" y="877888"/>
            <a:ext cx="131763" cy="309563"/>
          </a:xfrm>
          <a:custGeom>
            <a:avLst/>
            <a:gdLst/>
            <a:ahLst/>
            <a:cxnLst/>
            <a:rect l="l" t="t" r="r" b="b"/>
            <a:pathLst>
              <a:path w="260746" h="609005">
                <a:moveTo>
                  <a:pt x="76795" y="0"/>
                </a:moveTo>
                <a:lnTo>
                  <a:pt x="164752" y="0"/>
                </a:lnTo>
                <a:lnTo>
                  <a:pt x="164752" y="116533"/>
                </a:lnTo>
                <a:lnTo>
                  <a:pt x="256282" y="116533"/>
                </a:lnTo>
                <a:lnTo>
                  <a:pt x="256282" y="181720"/>
                </a:lnTo>
                <a:lnTo>
                  <a:pt x="164752" y="181720"/>
                </a:lnTo>
                <a:lnTo>
                  <a:pt x="164752" y="475060"/>
                </a:lnTo>
                <a:cubicBezTo>
                  <a:pt x="164752" y="497682"/>
                  <a:pt x="169440" y="513606"/>
                  <a:pt x="178817" y="522834"/>
                </a:cubicBezTo>
                <a:cubicBezTo>
                  <a:pt x="188193" y="532061"/>
                  <a:pt x="200620" y="536675"/>
                  <a:pt x="216098" y="536675"/>
                </a:cubicBezTo>
                <a:cubicBezTo>
                  <a:pt x="221158" y="536675"/>
                  <a:pt x="226814" y="536005"/>
                  <a:pt x="233064" y="534666"/>
                </a:cubicBezTo>
                <a:cubicBezTo>
                  <a:pt x="239315" y="533326"/>
                  <a:pt x="244524" y="531912"/>
                  <a:pt x="248691" y="530424"/>
                </a:cubicBezTo>
                <a:lnTo>
                  <a:pt x="260746" y="590699"/>
                </a:lnTo>
                <a:cubicBezTo>
                  <a:pt x="254198" y="596057"/>
                  <a:pt x="244524" y="600448"/>
                  <a:pt x="231725" y="603871"/>
                </a:cubicBezTo>
                <a:cubicBezTo>
                  <a:pt x="218926" y="607294"/>
                  <a:pt x="206275" y="609005"/>
                  <a:pt x="193774" y="609005"/>
                </a:cubicBezTo>
                <a:cubicBezTo>
                  <a:pt x="158055" y="609005"/>
                  <a:pt x="129629" y="598215"/>
                  <a:pt x="108495" y="576635"/>
                </a:cubicBezTo>
                <a:cubicBezTo>
                  <a:pt x="87362" y="555055"/>
                  <a:pt x="76795" y="521197"/>
                  <a:pt x="76795" y="475060"/>
                </a:cubicBezTo>
                <a:lnTo>
                  <a:pt x="76795" y="181720"/>
                </a:lnTo>
                <a:lnTo>
                  <a:pt x="0" y="181720"/>
                </a:lnTo>
                <a:lnTo>
                  <a:pt x="0" y="116533"/>
                </a:lnTo>
                <a:lnTo>
                  <a:pt x="76795" y="116533"/>
                </a:lnTo>
                <a:lnTo>
                  <a:pt x="76795" y="0"/>
                </a:ln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570288" y="933450"/>
            <a:ext cx="219075" cy="254000"/>
          </a:xfrm>
          <a:custGeom>
            <a:avLst/>
            <a:gdLst/>
            <a:ahLst/>
            <a:cxnLst/>
            <a:rect l="l" t="t" r="r" b="b"/>
            <a:pathLst>
              <a:path w="432644" h="501402">
                <a:moveTo>
                  <a:pt x="215652" y="0"/>
                </a:moveTo>
                <a:cubicBezTo>
                  <a:pt x="282625" y="0"/>
                  <a:pt x="335533" y="23069"/>
                  <a:pt x="374377" y="69205"/>
                </a:cubicBezTo>
                <a:cubicBezTo>
                  <a:pt x="413221" y="115342"/>
                  <a:pt x="432644" y="174278"/>
                  <a:pt x="432644" y="246013"/>
                </a:cubicBezTo>
                <a:lnTo>
                  <a:pt x="432644" y="255836"/>
                </a:lnTo>
                <a:cubicBezTo>
                  <a:pt x="432644" y="327869"/>
                  <a:pt x="413296" y="386805"/>
                  <a:pt x="374601" y="432644"/>
                </a:cubicBezTo>
                <a:cubicBezTo>
                  <a:pt x="335905" y="478483"/>
                  <a:pt x="283220" y="501402"/>
                  <a:pt x="216545" y="501402"/>
                </a:cubicBezTo>
                <a:cubicBezTo>
                  <a:pt x="149870" y="501402"/>
                  <a:pt x="97111" y="478408"/>
                  <a:pt x="58266" y="432420"/>
                </a:cubicBezTo>
                <a:cubicBezTo>
                  <a:pt x="19422" y="386432"/>
                  <a:pt x="0" y="327571"/>
                  <a:pt x="0" y="255836"/>
                </a:cubicBezTo>
                <a:lnTo>
                  <a:pt x="0" y="246013"/>
                </a:lnTo>
                <a:cubicBezTo>
                  <a:pt x="0" y="174576"/>
                  <a:pt x="19348" y="115714"/>
                  <a:pt x="58043" y="69429"/>
                </a:cubicBezTo>
                <a:cubicBezTo>
                  <a:pt x="96738" y="23143"/>
                  <a:pt x="149275" y="0"/>
                  <a:pt x="215652" y="0"/>
                </a:cubicBezTo>
                <a:close/>
                <a:moveTo>
                  <a:pt x="215652" y="69205"/>
                </a:moveTo>
                <a:cubicBezTo>
                  <a:pt x="173683" y="69205"/>
                  <a:pt x="141908" y="86023"/>
                  <a:pt x="120328" y="119658"/>
                </a:cubicBezTo>
                <a:cubicBezTo>
                  <a:pt x="98748" y="153293"/>
                  <a:pt x="87958" y="195412"/>
                  <a:pt x="87958" y="246013"/>
                </a:cubicBezTo>
                <a:lnTo>
                  <a:pt x="87958" y="255836"/>
                </a:lnTo>
                <a:cubicBezTo>
                  <a:pt x="87958" y="307033"/>
                  <a:pt x="98748" y="349300"/>
                  <a:pt x="120328" y="382637"/>
                </a:cubicBezTo>
                <a:cubicBezTo>
                  <a:pt x="141908" y="415975"/>
                  <a:pt x="173980" y="432644"/>
                  <a:pt x="216545" y="432644"/>
                </a:cubicBezTo>
                <a:cubicBezTo>
                  <a:pt x="258515" y="432644"/>
                  <a:pt x="290364" y="415975"/>
                  <a:pt x="312093" y="382637"/>
                </a:cubicBezTo>
                <a:cubicBezTo>
                  <a:pt x="333822" y="349300"/>
                  <a:pt x="344686" y="307033"/>
                  <a:pt x="344686" y="255836"/>
                </a:cubicBezTo>
                <a:lnTo>
                  <a:pt x="344686" y="246013"/>
                </a:lnTo>
                <a:cubicBezTo>
                  <a:pt x="344686" y="195412"/>
                  <a:pt x="333747" y="153293"/>
                  <a:pt x="311870" y="119658"/>
                </a:cubicBezTo>
                <a:cubicBezTo>
                  <a:pt x="289992" y="86023"/>
                  <a:pt x="257919" y="69205"/>
                  <a:pt x="215652" y="69205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3846513" y="933450"/>
            <a:ext cx="198438" cy="249238"/>
          </a:xfrm>
          <a:custGeom>
            <a:avLst/>
            <a:gdLst/>
            <a:ahLst/>
            <a:cxnLst/>
            <a:rect l="l" t="t" r="r" b="b"/>
            <a:pathLst>
              <a:path w="392014" h="492026">
                <a:moveTo>
                  <a:pt x="228154" y="0"/>
                </a:moveTo>
                <a:cubicBezTo>
                  <a:pt x="280244" y="0"/>
                  <a:pt x="320576" y="15255"/>
                  <a:pt x="349151" y="45765"/>
                </a:cubicBezTo>
                <a:cubicBezTo>
                  <a:pt x="377726" y="76275"/>
                  <a:pt x="392014" y="123379"/>
                  <a:pt x="392014" y="187077"/>
                </a:cubicBezTo>
                <a:lnTo>
                  <a:pt x="392014" y="492026"/>
                </a:lnTo>
                <a:lnTo>
                  <a:pt x="304056" y="492026"/>
                </a:lnTo>
                <a:lnTo>
                  <a:pt x="304056" y="188863"/>
                </a:lnTo>
                <a:cubicBezTo>
                  <a:pt x="304056" y="146298"/>
                  <a:pt x="295648" y="116086"/>
                  <a:pt x="278830" y="98227"/>
                </a:cubicBezTo>
                <a:cubicBezTo>
                  <a:pt x="262012" y="80367"/>
                  <a:pt x="236340" y="71438"/>
                  <a:pt x="201811" y="71438"/>
                </a:cubicBezTo>
                <a:cubicBezTo>
                  <a:pt x="174725" y="71438"/>
                  <a:pt x="151731" y="76870"/>
                  <a:pt x="132830" y="87734"/>
                </a:cubicBezTo>
                <a:cubicBezTo>
                  <a:pt x="113928" y="98599"/>
                  <a:pt x="98971" y="113854"/>
                  <a:pt x="87958" y="133499"/>
                </a:cubicBezTo>
                <a:lnTo>
                  <a:pt x="87958" y="492026"/>
                </a:lnTo>
                <a:lnTo>
                  <a:pt x="0" y="492026"/>
                </a:lnTo>
                <a:lnTo>
                  <a:pt x="0" y="8930"/>
                </a:lnTo>
                <a:lnTo>
                  <a:pt x="78582" y="8930"/>
                </a:lnTo>
                <a:lnTo>
                  <a:pt x="84832" y="80814"/>
                </a:lnTo>
                <a:cubicBezTo>
                  <a:pt x="100906" y="55215"/>
                  <a:pt x="121072" y="35347"/>
                  <a:pt x="145331" y="21208"/>
                </a:cubicBezTo>
                <a:cubicBezTo>
                  <a:pt x="169590" y="7070"/>
                  <a:pt x="197198" y="0"/>
                  <a:pt x="228154" y="0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54500" y="933450"/>
            <a:ext cx="203200" cy="254000"/>
          </a:xfrm>
          <a:custGeom>
            <a:avLst/>
            <a:gdLst/>
            <a:ahLst/>
            <a:cxnLst/>
            <a:rect l="l" t="t" r="r" b="b"/>
            <a:pathLst>
              <a:path w="400497" h="501402">
                <a:moveTo>
                  <a:pt x="206722" y="0"/>
                </a:moveTo>
                <a:cubicBezTo>
                  <a:pt x="271314" y="0"/>
                  <a:pt x="319757" y="20092"/>
                  <a:pt x="352053" y="60276"/>
                </a:cubicBezTo>
                <a:cubicBezTo>
                  <a:pt x="384349" y="100459"/>
                  <a:pt x="400497" y="153889"/>
                  <a:pt x="400497" y="220564"/>
                </a:cubicBezTo>
                <a:lnTo>
                  <a:pt x="400497" y="266998"/>
                </a:lnTo>
                <a:lnTo>
                  <a:pt x="91529" y="266998"/>
                </a:lnTo>
                <a:lnTo>
                  <a:pt x="90190" y="269230"/>
                </a:lnTo>
                <a:cubicBezTo>
                  <a:pt x="90190" y="317748"/>
                  <a:pt x="100906" y="357113"/>
                  <a:pt x="122337" y="387325"/>
                </a:cubicBezTo>
                <a:cubicBezTo>
                  <a:pt x="143768" y="417538"/>
                  <a:pt x="176510" y="432644"/>
                  <a:pt x="220563" y="432644"/>
                </a:cubicBezTo>
                <a:cubicBezTo>
                  <a:pt x="250329" y="432644"/>
                  <a:pt x="276448" y="428402"/>
                  <a:pt x="298921" y="419919"/>
                </a:cubicBezTo>
                <a:cubicBezTo>
                  <a:pt x="321395" y="411436"/>
                  <a:pt x="340668" y="399753"/>
                  <a:pt x="356741" y="384870"/>
                </a:cubicBezTo>
                <a:lnTo>
                  <a:pt x="391120" y="442020"/>
                </a:lnTo>
                <a:cubicBezTo>
                  <a:pt x="373856" y="458689"/>
                  <a:pt x="351086" y="472753"/>
                  <a:pt x="322808" y="484213"/>
                </a:cubicBezTo>
                <a:cubicBezTo>
                  <a:pt x="294531" y="495672"/>
                  <a:pt x="260449" y="501402"/>
                  <a:pt x="220563" y="501402"/>
                </a:cubicBezTo>
                <a:cubicBezTo>
                  <a:pt x="151210" y="501402"/>
                  <a:pt x="97111" y="479227"/>
                  <a:pt x="58266" y="434876"/>
                </a:cubicBezTo>
                <a:cubicBezTo>
                  <a:pt x="19422" y="390525"/>
                  <a:pt x="0" y="332185"/>
                  <a:pt x="0" y="259854"/>
                </a:cubicBezTo>
                <a:lnTo>
                  <a:pt x="0" y="240209"/>
                </a:lnTo>
                <a:cubicBezTo>
                  <a:pt x="0" y="170855"/>
                  <a:pt x="20018" y="113482"/>
                  <a:pt x="60052" y="68089"/>
                </a:cubicBezTo>
                <a:cubicBezTo>
                  <a:pt x="100087" y="22697"/>
                  <a:pt x="148977" y="0"/>
                  <a:pt x="206722" y="0"/>
                </a:cubicBezTo>
                <a:close/>
                <a:moveTo>
                  <a:pt x="206722" y="69205"/>
                </a:moveTo>
                <a:cubicBezTo>
                  <a:pt x="176064" y="69205"/>
                  <a:pt x="150689" y="81037"/>
                  <a:pt x="130597" y="104701"/>
                </a:cubicBezTo>
                <a:cubicBezTo>
                  <a:pt x="110505" y="128364"/>
                  <a:pt x="98227" y="158651"/>
                  <a:pt x="93762" y="195560"/>
                </a:cubicBezTo>
                <a:lnTo>
                  <a:pt x="94655" y="197793"/>
                </a:lnTo>
                <a:lnTo>
                  <a:pt x="312539" y="197793"/>
                </a:lnTo>
                <a:lnTo>
                  <a:pt x="312539" y="190649"/>
                </a:lnTo>
                <a:cubicBezTo>
                  <a:pt x="312539" y="155526"/>
                  <a:pt x="303907" y="126504"/>
                  <a:pt x="286643" y="103585"/>
                </a:cubicBezTo>
                <a:cubicBezTo>
                  <a:pt x="269379" y="80665"/>
                  <a:pt x="242739" y="69205"/>
                  <a:pt x="206722" y="69205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4505325" y="933450"/>
            <a:ext cx="198438" cy="249238"/>
          </a:xfrm>
          <a:custGeom>
            <a:avLst/>
            <a:gdLst/>
            <a:ahLst/>
            <a:cxnLst/>
            <a:rect l="l" t="t" r="r" b="b"/>
            <a:pathLst>
              <a:path w="392014" h="492026">
                <a:moveTo>
                  <a:pt x="228154" y="0"/>
                </a:moveTo>
                <a:cubicBezTo>
                  <a:pt x="280244" y="0"/>
                  <a:pt x="320576" y="15255"/>
                  <a:pt x="349151" y="45765"/>
                </a:cubicBezTo>
                <a:cubicBezTo>
                  <a:pt x="377726" y="76275"/>
                  <a:pt x="392014" y="123379"/>
                  <a:pt x="392014" y="187077"/>
                </a:cubicBezTo>
                <a:lnTo>
                  <a:pt x="392014" y="492026"/>
                </a:lnTo>
                <a:lnTo>
                  <a:pt x="304056" y="492026"/>
                </a:lnTo>
                <a:lnTo>
                  <a:pt x="304056" y="188863"/>
                </a:lnTo>
                <a:cubicBezTo>
                  <a:pt x="304056" y="146298"/>
                  <a:pt x="295648" y="116086"/>
                  <a:pt x="278830" y="98227"/>
                </a:cubicBezTo>
                <a:cubicBezTo>
                  <a:pt x="262012" y="80367"/>
                  <a:pt x="236340" y="71438"/>
                  <a:pt x="201811" y="71438"/>
                </a:cubicBezTo>
                <a:cubicBezTo>
                  <a:pt x="174725" y="71438"/>
                  <a:pt x="151731" y="76870"/>
                  <a:pt x="132830" y="87734"/>
                </a:cubicBezTo>
                <a:cubicBezTo>
                  <a:pt x="113928" y="98599"/>
                  <a:pt x="98971" y="113854"/>
                  <a:pt x="87958" y="133499"/>
                </a:cubicBezTo>
                <a:lnTo>
                  <a:pt x="87958" y="492026"/>
                </a:lnTo>
                <a:lnTo>
                  <a:pt x="0" y="492026"/>
                </a:lnTo>
                <a:lnTo>
                  <a:pt x="0" y="8930"/>
                </a:lnTo>
                <a:lnTo>
                  <a:pt x="78582" y="8930"/>
                </a:lnTo>
                <a:lnTo>
                  <a:pt x="84832" y="80814"/>
                </a:lnTo>
                <a:cubicBezTo>
                  <a:pt x="100906" y="55215"/>
                  <a:pt x="121072" y="35347"/>
                  <a:pt x="145331" y="21208"/>
                </a:cubicBezTo>
                <a:cubicBezTo>
                  <a:pt x="169590" y="7070"/>
                  <a:pt x="197198" y="0"/>
                  <a:pt x="228154" y="0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4918075" y="933450"/>
            <a:ext cx="193675" cy="254000"/>
          </a:xfrm>
          <a:custGeom>
            <a:avLst/>
            <a:gdLst/>
            <a:ahLst/>
            <a:cxnLst/>
            <a:rect l="l" t="t" r="r" b="b"/>
            <a:pathLst>
              <a:path w="384105" h="501402">
                <a:moveTo>
                  <a:pt x="193903" y="0"/>
                </a:moveTo>
                <a:cubicBezTo>
                  <a:pt x="248672" y="0"/>
                  <a:pt x="293023" y="14883"/>
                  <a:pt x="326955" y="44649"/>
                </a:cubicBezTo>
                <a:cubicBezTo>
                  <a:pt x="360888" y="74414"/>
                  <a:pt x="377110" y="109091"/>
                  <a:pt x="375622" y="148680"/>
                </a:cubicBezTo>
                <a:lnTo>
                  <a:pt x="374729" y="151358"/>
                </a:lnTo>
                <a:lnTo>
                  <a:pt x="290790" y="151358"/>
                </a:lnTo>
                <a:cubicBezTo>
                  <a:pt x="290790" y="130522"/>
                  <a:pt x="281637" y="111621"/>
                  <a:pt x="263331" y="94655"/>
                </a:cubicBezTo>
                <a:cubicBezTo>
                  <a:pt x="245025" y="77689"/>
                  <a:pt x="221883" y="69205"/>
                  <a:pt x="193903" y="69205"/>
                </a:cubicBezTo>
                <a:cubicBezTo>
                  <a:pt x="162947" y="69205"/>
                  <a:pt x="139804" y="76200"/>
                  <a:pt x="124475" y="90190"/>
                </a:cubicBezTo>
                <a:cubicBezTo>
                  <a:pt x="109146" y="104180"/>
                  <a:pt x="101481" y="120849"/>
                  <a:pt x="101481" y="140196"/>
                </a:cubicBezTo>
                <a:cubicBezTo>
                  <a:pt x="101481" y="159246"/>
                  <a:pt x="108104" y="173980"/>
                  <a:pt x="121350" y="184398"/>
                </a:cubicBezTo>
                <a:cubicBezTo>
                  <a:pt x="134595" y="194816"/>
                  <a:pt x="161905" y="204341"/>
                  <a:pt x="203279" y="212973"/>
                </a:cubicBezTo>
                <a:cubicBezTo>
                  <a:pt x="262513" y="225475"/>
                  <a:pt x="307459" y="243185"/>
                  <a:pt x="338117" y="266105"/>
                </a:cubicBezTo>
                <a:cubicBezTo>
                  <a:pt x="368776" y="289024"/>
                  <a:pt x="384105" y="318939"/>
                  <a:pt x="384105" y="355848"/>
                </a:cubicBezTo>
                <a:cubicBezTo>
                  <a:pt x="384105" y="398711"/>
                  <a:pt x="366767" y="433685"/>
                  <a:pt x="332090" y="460772"/>
                </a:cubicBezTo>
                <a:cubicBezTo>
                  <a:pt x="297413" y="487859"/>
                  <a:pt x="252095" y="501402"/>
                  <a:pt x="196135" y="501402"/>
                </a:cubicBezTo>
                <a:cubicBezTo>
                  <a:pt x="134521" y="501402"/>
                  <a:pt x="86003" y="485775"/>
                  <a:pt x="50582" y="454521"/>
                </a:cubicBezTo>
                <a:cubicBezTo>
                  <a:pt x="15161" y="423267"/>
                  <a:pt x="-1657" y="386805"/>
                  <a:pt x="129" y="345133"/>
                </a:cubicBezTo>
                <a:lnTo>
                  <a:pt x="1022" y="342454"/>
                </a:lnTo>
                <a:lnTo>
                  <a:pt x="84961" y="342454"/>
                </a:lnTo>
                <a:cubicBezTo>
                  <a:pt x="86449" y="373708"/>
                  <a:pt x="98058" y="396553"/>
                  <a:pt x="119787" y="410989"/>
                </a:cubicBezTo>
                <a:cubicBezTo>
                  <a:pt x="141516" y="425425"/>
                  <a:pt x="166965" y="432644"/>
                  <a:pt x="196135" y="432644"/>
                </a:cubicBezTo>
                <a:cubicBezTo>
                  <a:pt x="227389" y="432644"/>
                  <a:pt x="251872" y="426021"/>
                  <a:pt x="269582" y="412775"/>
                </a:cubicBezTo>
                <a:cubicBezTo>
                  <a:pt x="287293" y="399529"/>
                  <a:pt x="296148" y="382637"/>
                  <a:pt x="296148" y="362099"/>
                </a:cubicBezTo>
                <a:cubicBezTo>
                  <a:pt x="296148" y="342751"/>
                  <a:pt x="288781" y="326976"/>
                  <a:pt x="274047" y="314772"/>
                </a:cubicBezTo>
                <a:cubicBezTo>
                  <a:pt x="259313" y="302568"/>
                  <a:pt x="231408" y="291852"/>
                  <a:pt x="190331" y="282625"/>
                </a:cubicBezTo>
                <a:cubicBezTo>
                  <a:pt x="133479" y="270421"/>
                  <a:pt x="89798" y="253306"/>
                  <a:pt x="59288" y="231279"/>
                </a:cubicBezTo>
                <a:cubicBezTo>
                  <a:pt x="28779" y="209253"/>
                  <a:pt x="13524" y="179785"/>
                  <a:pt x="13524" y="142875"/>
                </a:cubicBezTo>
                <a:cubicBezTo>
                  <a:pt x="13524" y="103585"/>
                  <a:pt x="30267" y="69949"/>
                  <a:pt x="63753" y="41970"/>
                </a:cubicBezTo>
                <a:cubicBezTo>
                  <a:pt x="97239" y="13990"/>
                  <a:pt x="140623" y="0"/>
                  <a:pt x="193903" y="0"/>
                </a:cubicBezTo>
                <a:close/>
              </a:path>
            </a:pathLst>
          </a:cu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31" name="组合 31"/>
          <p:cNvGrpSpPr/>
          <p:nvPr/>
        </p:nvGrpSpPr>
        <p:grpSpPr>
          <a:xfrm>
            <a:off x="3470275" y="1585913"/>
            <a:ext cx="620713" cy="539750"/>
            <a:chOff x="3728680" y="1585504"/>
            <a:chExt cx="620874" cy="540000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3964441" y="1676862"/>
              <a:ext cx="412941" cy="357281"/>
            </a:xfrm>
            <a:prstGeom prst="triangle">
              <a:avLst/>
            </a:prstGeom>
            <a:solidFill>
              <a:srgbClr val="1F3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3728680" y="1585504"/>
              <a:ext cx="539890" cy="540000"/>
            </a:xfrm>
            <a:prstGeom prst="ellipse">
              <a:avLst/>
            </a:prstGeom>
            <a:solidFill>
              <a:srgbClr val="1F3A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0CF9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Freeform 15"/>
            <p:cNvSpPr>
              <a:spLocks noChangeAspect="1" noEditPoints="1"/>
            </p:cNvSpPr>
            <p:nvPr/>
          </p:nvSpPr>
          <p:spPr>
            <a:xfrm>
              <a:off x="3850559" y="1711504"/>
              <a:ext cx="291200" cy="2880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7" h="96">
                  <a:moveTo>
                    <a:pt x="94" y="82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4" y="53"/>
                    <a:pt x="76" y="46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46" y="76"/>
                    <a:pt x="53" y="74"/>
                    <a:pt x="59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4" y="95"/>
                    <a:pt x="86" y="96"/>
                    <a:pt x="88" y="96"/>
                  </a:cubicBezTo>
                  <a:cubicBezTo>
                    <a:pt x="90" y="96"/>
                    <a:pt x="92" y="95"/>
                    <a:pt x="94" y="94"/>
                  </a:cubicBezTo>
                  <a:cubicBezTo>
                    <a:pt x="97" y="91"/>
                    <a:pt x="97" y="85"/>
                    <a:pt x="94" y="82"/>
                  </a:cubicBezTo>
                  <a:close/>
                  <a:moveTo>
                    <a:pt x="38" y="64"/>
                  </a:moveTo>
                  <a:cubicBezTo>
                    <a:pt x="24" y="64"/>
                    <a:pt x="12" y="52"/>
                    <a:pt x="12" y="38"/>
                  </a:cubicBezTo>
                  <a:cubicBezTo>
                    <a:pt x="12" y="24"/>
                    <a:pt x="24" y="12"/>
                    <a:pt x="38" y="12"/>
                  </a:cubicBezTo>
                  <a:cubicBezTo>
                    <a:pt x="52" y="12"/>
                    <a:pt x="64" y="24"/>
                    <a:pt x="64" y="38"/>
                  </a:cubicBezTo>
                  <a:cubicBezTo>
                    <a:pt x="64" y="52"/>
                    <a:pt x="52" y="64"/>
                    <a:pt x="38" y="6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35" name="组合 6"/>
          <p:cNvGrpSpPr/>
          <p:nvPr/>
        </p:nvGrpSpPr>
        <p:grpSpPr>
          <a:xfrm>
            <a:off x="3491230" y="2447925"/>
            <a:ext cx="620713" cy="539750"/>
            <a:chOff x="3728680" y="2447558"/>
            <a:chExt cx="620874" cy="540000"/>
          </a:xfrm>
        </p:grpSpPr>
        <p:sp>
          <p:nvSpPr>
            <p:cNvPr id="35" name="等腰三角形 34"/>
            <p:cNvSpPr/>
            <p:nvPr/>
          </p:nvSpPr>
          <p:spPr>
            <a:xfrm rot="5400000">
              <a:off x="3964441" y="2538916"/>
              <a:ext cx="412941" cy="357281"/>
            </a:xfrm>
            <a:prstGeom prst="triangle">
              <a:avLst/>
            </a:prstGeom>
            <a:solidFill>
              <a:srgbClr val="00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 rot="10800000">
              <a:off x="3728680" y="2447558"/>
              <a:ext cx="539890" cy="540000"/>
            </a:xfrm>
            <a:prstGeom prst="ellipse">
              <a:avLst/>
            </a:prstGeom>
            <a:solidFill>
              <a:srgbClr val="00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8" name="Freeform 479"/>
            <p:cNvSpPr>
              <a:spLocks noChangeAspect="1" noEditPoints="1"/>
            </p:cNvSpPr>
            <p:nvPr/>
          </p:nvSpPr>
          <p:spPr>
            <a:xfrm>
              <a:off x="3849176" y="2598324"/>
              <a:ext cx="306000" cy="2384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55" name="文本框 44"/>
          <p:cNvSpPr txBox="1"/>
          <p:nvPr/>
        </p:nvSpPr>
        <p:spPr>
          <a:xfrm>
            <a:off x="4167188" y="1617663"/>
            <a:ext cx="2970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1F3A65"/>
                </a:solidFill>
                <a:sym typeface="+mn-ea"/>
              </a:rPr>
              <a:t>项目介绍</a:t>
            </a:r>
            <a:endParaRPr lang="zh-CN" altLang="en-US" sz="2400" b="1" dirty="0">
              <a:solidFill>
                <a:srgbClr val="1F3A65"/>
              </a:solidFill>
              <a:sym typeface="+mn-ea"/>
            </a:endParaRPr>
          </a:p>
        </p:txBody>
      </p:sp>
      <p:sp>
        <p:nvSpPr>
          <p:cNvPr id="5156" name="文本框 46"/>
          <p:cNvSpPr txBox="1"/>
          <p:nvPr/>
        </p:nvSpPr>
        <p:spPr>
          <a:xfrm>
            <a:off x="4167188" y="2520315"/>
            <a:ext cx="2970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1F3A65"/>
                </a:solidFill>
                <a:sym typeface="+mn-ea"/>
              </a:rPr>
              <a:t>系统设计，</a:t>
            </a:r>
            <a:r>
              <a:rPr lang="zh-CN" altLang="en-US" sz="2400" b="1" dirty="0">
                <a:solidFill>
                  <a:srgbClr val="1F3A65"/>
                </a:solidFill>
                <a:sym typeface="+mn-ea"/>
              </a:rPr>
              <a:t>压缩算法</a:t>
            </a:r>
            <a:endParaRPr lang="zh-CN" altLang="en-US" sz="2400" b="1" dirty="0">
              <a:solidFill>
                <a:srgbClr val="1F3A65"/>
              </a:solidFill>
              <a:sym typeface="+mn-ea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3529330" y="3468370"/>
            <a:ext cx="620713" cy="539750"/>
            <a:chOff x="3728680" y="2447558"/>
            <a:chExt cx="620874" cy="540000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3964441" y="2538916"/>
              <a:ext cx="412941" cy="357281"/>
            </a:xfrm>
            <a:prstGeom prst="triangle">
              <a:avLst/>
            </a:prstGeom>
            <a:solidFill>
              <a:srgbClr val="00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 rot="10800000">
              <a:off x="3728680" y="2447558"/>
              <a:ext cx="539890" cy="540000"/>
            </a:xfrm>
            <a:prstGeom prst="ellipse">
              <a:avLst/>
            </a:prstGeom>
            <a:solidFill>
              <a:srgbClr val="009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Freeform 479"/>
            <p:cNvSpPr>
              <a:spLocks noChangeAspect="1" noEditPoints="1"/>
            </p:cNvSpPr>
            <p:nvPr/>
          </p:nvSpPr>
          <p:spPr>
            <a:xfrm>
              <a:off x="3849176" y="2598324"/>
              <a:ext cx="306000" cy="238469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72" h="56">
                  <a:moveTo>
                    <a:pt x="72" y="35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7"/>
                    <a:pt x="30" y="50"/>
                    <a:pt x="31" y="5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2"/>
                    <a:pt x="2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4"/>
                    <a:pt x="40" y="33"/>
                  </a:cubicBezTo>
                  <a:cubicBezTo>
                    <a:pt x="40" y="32"/>
                    <a:pt x="40" y="30"/>
                    <a:pt x="4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19"/>
                    <a:pt x="40" y="18"/>
                    <a:pt x="40" y="1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9"/>
                    <a:pt x="64" y="11"/>
                    <a:pt x="63" y="14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6" y="19"/>
                    <a:pt x="66" y="22"/>
                    <a:pt x="64" y="25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5"/>
                    <a:pt x="72" y="35"/>
                    <a:pt x="72" y="35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33" y="50"/>
                    <a:pt x="33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2" y="45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7"/>
                    <a:pt x="70" y="37"/>
                    <a:pt x="70" y="37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" name="文本框 46"/>
          <p:cNvSpPr txBox="1"/>
          <p:nvPr/>
        </p:nvSpPr>
        <p:spPr>
          <a:xfrm>
            <a:off x="4219258" y="3484245"/>
            <a:ext cx="29702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9D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sz="2400" b="1" dirty="0">
                <a:solidFill>
                  <a:srgbClr val="009D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009D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009D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0" y="1"/>
            <a:ext cx="4203699" cy="6858000"/>
          </a:xfrm>
          <a:prstGeom prst="rect">
            <a:avLst/>
          </a:prstGeom>
          <a:blipFill dpi="0" rotWithShape="1">
            <a:blip r:embed="rId1" cstate="print"/>
            <a:srcRect/>
            <a:tile tx="-25400" ty="-50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314450" y="2735263"/>
            <a:ext cx="1574800" cy="1574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3"/>
          <p:cNvGrpSpPr>
            <a:grpSpLocks noChangeAspect="1"/>
          </p:cNvGrpSpPr>
          <p:nvPr/>
        </p:nvGrpSpPr>
        <p:grpSpPr>
          <a:xfrm>
            <a:off x="3784600" y="3068638"/>
            <a:ext cx="720725" cy="720725"/>
            <a:chOff x="3869650" y="3418369"/>
            <a:chExt cx="540000" cy="540000"/>
          </a:xfrm>
        </p:grpSpPr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3869650" y="3418369"/>
              <a:ext cx="540000" cy="540000"/>
            </a:xfrm>
            <a:prstGeom prst="ellipse">
              <a:avLst/>
            </a:prstGeom>
            <a:solidFill>
              <a:srgbClr val="1F3A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0CF9B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9" name="Freeform 15"/>
            <p:cNvSpPr>
              <a:spLocks noChangeAspect="1" noEditPoints="1"/>
            </p:cNvSpPr>
            <p:nvPr/>
          </p:nvSpPr>
          <p:spPr>
            <a:xfrm>
              <a:off x="3991529" y="3544369"/>
              <a:ext cx="291200" cy="2880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97" h="96">
                  <a:moveTo>
                    <a:pt x="94" y="82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4" y="53"/>
                    <a:pt x="76" y="46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46" y="76"/>
                    <a:pt x="53" y="74"/>
                    <a:pt x="59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4" y="95"/>
                    <a:pt x="86" y="96"/>
                    <a:pt x="88" y="96"/>
                  </a:cubicBezTo>
                  <a:cubicBezTo>
                    <a:pt x="90" y="96"/>
                    <a:pt x="92" y="95"/>
                    <a:pt x="94" y="94"/>
                  </a:cubicBezTo>
                  <a:cubicBezTo>
                    <a:pt x="97" y="91"/>
                    <a:pt x="97" y="85"/>
                    <a:pt x="94" y="82"/>
                  </a:cubicBezTo>
                  <a:close/>
                  <a:moveTo>
                    <a:pt x="38" y="64"/>
                  </a:moveTo>
                  <a:cubicBezTo>
                    <a:pt x="24" y="64"/>
                    <a:pt x="12" y="52"/>
                    <a:pt x="12" y="38"/>
                  </a:cubicBezTo>
                  <a:cubicBezTo>
                    <a:pt x="12" y="24"/>
                    <a:pt x="24" y="12"/>
                    <a:pt x="38" y="12"/>
                  </a:cubicBezTo>
                  <a:cubicBezTo>
                    <a:pt x="52" y="12"/>
                    <a:pt x="64" y="24"/>
                    <a:pt x="64" y="38"/>
                  </a:cubicBezTo>
                  <a:cubicBezTo>
                    <a:pt x="64" y="52"/>
                    <a:pt x="52" y="64"/>
                    <a:pt x="38" y="6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575175" y="3074988"/>
            <a:ext cx="4373563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rgbClr val="1F3A65"/>
                </a:solidFill>
                <a:sym typeface="+mn-ea"/>
              </a:rPr>
              <a:t>项目介绍，技术选型</a:t>
            </a:r>
            <a:endParaRPr lang="zh-CN" altLang="en-US" sz="4000" b="1" dirty="0">
              <a:solidFill>
                <a:srgbClr val="1F3A65"/>
              </a:solidFill>
              <a:sym typeface="+mn-ea"/>
            </a:endParaRPr>
          </a:p>
          <a:p>
            <a:endParaRPr lang="zh-CN" altLang="en-US" sz="4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1308100"/>
            <a:ext cx="2762250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4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78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2" name="直接连接符 201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文本框 203"/>
          <p:cNvSpPr txBox="1"/>
          <p:nvPr/>
        </p:nvSpPr>
        <p:spPr>
          <a:xfrm>
            <a:off x="1090930" y="230188"/>
            <a:ext cx="49768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Freeform 479"/>
          <p:cNvSpPr>
            <a:spLocks noChangeAspect="1" noEditPoints="1"/>
          </p:cNvSpPr>
          <p:nvPr/>
        </p:nvSpPr>
        <p:spPr>
          <a:xfrm>
            <a:off x="385763" y="360363"/>
            <a:ext cx="555625" cy="433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0055" y="1045210"/>
            <a:ext cx="8777605" cy="883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本项目旨在设计一个多媒体文件压缩系统，实现图像的无损和有损压缩，提供压缩比结果，前端采用Vue.js，后端使用Spring Boot。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2285" y="1835785"/>
            <a:ext cx="49606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开发工具</a:t>
            </a:r>
            <a:endParaRPr lang="zh-CN" altLang="en-US"/>
          </a:p>
          <a:p>
            <a:r>
              <a:rPr lang="zh-CN" altLang="en-US"/>
              <a:t>前端：vscode</a:t>
            </a:r>
            <a:endParaRPr lang="zh-CN" altLang="en-US"/>
          </a:p>
          <a:p>
            <a:r>
              <a:rPr lang="zh-CN" altLang="en-US"/>
              <a:t>后端：JetBrains WebStorm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前端</a:t>
            </a:r>
            <a:endParaRPr lang="zh-CN" altLang="en-US"/>
          </a:p>
          <a:p>
            <a:r>
              <a:rPr lang="zh-CN" altLang="en-US"/>
              <a:t>Vue </a:t>
            </a:r>
            <a:endParaRPr lang="zh-CN" altLang="en-US"/>
          </a:p>
          <a:p>
            <a:r>
              <a:rPr lang="zh-CN" altLang="en-US"/>
              <a:t>Vue-CLI 脚手架</a:t>
            </a:r>
            <a:endParaRPr lang="zh-CN" altLang="en-US"/>
          </a:p>
          <a:p>
            <a:r>
              <a:rPr lang="zh-CN" altLang="en-US"/>
              <a:t>vuex 状态管理</a:t>
            </a:r>
            <a:endParaRPr lang="zh-CN" altLang="en-US"/>
          </a:p>
          <a:p>
            <a:r>
              <a:rPr lang="zh-CN" altLang="en-US"/>
              <a:t>Axios 请求库</a:t>
            </a:r>
            <a:endParaRPr lang="zh-CN" altLang="en-US"/>
          </a:p>
          <a:p>
            <a:r>
              <a:rPr lang="zh-CN" altLang="en-US"/>
              <a:t>ant Design vue组件库</a:t>
            </a:r>
            <a:endParaRPr lang="zh-CN" altLang="en-US"/>
          </a:p>
          <a:p>
            <a:r>
              <a:rPr lang="zh-CN" altLang="en-US"/>
              <a:t>前端工程化：ESLint + Prettier + JavaScript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后端</a:t>
            </a:r>
            <a:endParaRPr lang="zh-CN" altLang="en-US"/>
          </a:p>
          <a:p>
            <a:r>
              <a:rPr lang="zh-CN" altLang="en-US"/>
              <a:t>Java Spring Boot 开发框架</a:t>
            </a:r>
            <a:endParaRPr lang="zh-CN" altLang="en-US"/>
          </a:p>
          <a:p>
            <a:r>
              <a:rPr lang="zh-CN" altLang="en-US"/>
              <a:t>junit 测试工具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8" name="直接连接符 27"/>
          <p:cNvCxnSpPr/>
          <p:nvPr/>
        </p:nvCxnSpPr>
        <p:spPr>
          <a:xfrm>
            <a:off x="415925" y="2889250"/>
            <a:ext cx="82629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>
            <a:spLocks noChangeAspect="1"/>
          </p:cNvSpPr>
          <p:nvPr/>
        </p:nvSpPr>
        <p:spPr>
          <a:xfrm>
            <a:off x="3402013" y="1709738"/>
            <a:ext cx="2339975" cy="2339975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993775" y="1979613"/>
            <a:ext cx="1800225" cy="1800225"/>
          </a:xfrm>
          <a:prstGeom prst="ellipse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350000" y="1979613"/>
            <a:ext cx="1800225" cy="1800225"/>
          </a:xfrm>
          <a:prstGeom prst="ellipse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723640" y="2851150"/>
            <a:ext cx="1893888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543675" y="2889250"/>
            <a:ext cx="141287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192213" y="2889250"/>
            <a:ext cx="1412875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4"/>
          <p:cNvGrpSpPr/>
          <p:nvPr/>
        </p:nvGrpSpPr>
        <p:grpSpPr>
          <a:xfrm>
            <a:off x="4192326" y="1998128"/>
            <a:ext cx="751628" cy="774799"/>
            <a:chOff x="8235951" y="6351588"/>
            <a:chExt cx="360363" cy="371475"/>
          </a:xfrm>
          <a:solidFill>
            <a:schemeClr val="bg1"/>
          </a:solidFill>
        </p:grpSpPr>
        <p:sp>
          <p:nvSpPr>
            <p:cNvPr id="46" name="Freeform 338"/>
            <p:cNvSpPr>
              <a:spLocks noEditPoints="1"/>
            </p:cNvSpPr>
            <p:nvPr/>
          </p:nvSpPr>
          <p:spPr bwMode="auto">
            <a:xfrm>
              <a:off x="8350251" y="6351588"/>
              <a:ext cx="134938" cy="371475"/>
            </a:xfrm>
            <a:custGeom>
              <a:avLst/>
              <a:gdLst>
                <a:gd name="T0" fmla="*/ 23 w 47"/>
                <a:gd name="T1" fmla="*/ 0 h 130"/>
                <a:gd name="T2" fmla="*/ 0 w 47"/>
                <a:gd name="T3" fmla="*/ 65 h 130"/>
                <a:gd name="T4" fmla="*/ 23 w 47"/>
                <a:gd name="T5" fmla="*/ 130 h 130"/>
                <a:gd name="T6" fmla="*/ 47 w 47"/>
                <a:gd name="T7" fmla="*/ 65 h 130"/>
                <a:gd name="T8" fmla="*/ 23 w 47"/>
                <a:gd name="T9" fmla="*/ 0 h 130"/>
                <a:gd name="T10" fmla="*/ 23 w 47"/>
                <a:gd name="T11" fmla="*/ 124 h 130"/>
                <a:gd name="T12" fmla="*/ 5 w 47"/>
                <a:gd name="T13" fmla="*/ 65 h 130"/>
                <a:gd name="T14" fmla="*/ 23 w 47"/>
                <a:gd name="T15" fmla="*/ 6 h 130"/>
                <a:gd name="T16" fmla="*/ 42 w 47"/>
                <a:gd name="T17" fmla="*/ 65 h 130"/>
                <a:gd name="T18" fmla="*/ 23 w 47"/>
                <a:gd name="T19" fmla="*/ 1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30">
                  <a:moveTo>
                    <a:pt x="23" y="0"/>
                  </a:moveTo>
                  <a:cubicBezTo>
                    <a:pt x="10" y="0"/>
                    <a:pt x="0" y="29"/>
                    <a:pt x="0" y="65"/>
                  </a:cubicBezTo>
                  <a:cubicBezTo>
                    <a:pt x="0" y="101"/>
                    <a:pt x="10" y="130"/>
                    <a:pt x="23" y="130"/>
                  </a:cubicBezTo>
                  <a:cubicBezTo>
                    <a:pt x="36" y="130"/>
                    <a:pt x="47" y="101"/>
                    <a:pt x="47" y="65"/>
                  </a:cubicBezTo>
                  <a:cubicBezTo>
                    <a:pt x="47" y="29"/>
                    <a:pt x="36" y="0"/>
                    <a:pt x="23" y="0"/>
                  </a:cubicBezTo>
                  <a:close/>
                  <a:moveTo>
                    <a:pt x="23" y="124"/>
                  </a:moveTo>
                  <a:cubicBezTo>
                    <a:pt x="14" y="124"/>
                    <a:pt x="5" y="99"/>
                    <a:pt x="5" y="65"/>
                  </a:cubicBezTo>
                  <a:cubicBezTo>
                    <a:pt x="5" y="31"/>
                    <a:pt x="14" y="6"/>
                    <a:pt x="23" y="6"/>
                  </a:cubicBezTo>
                  <a:cubicBezTo>
                    <a:pt x="32" y="6"/>
                    <a:pt x="42" y="31"/>
                    <a:pt x="42" y="65"/>
                  </a:cubicBezTo>
                  <a:cubicBezTo>
                    <a:pt x="42" y="99"/>
                    <a:pt x="32" y="124"/>
                    <a:pt x="23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339"/>
            <p:cNvSpPr>
              <a:spLocks noEditPoints="1"/>
            </p:cNvSpPr>
            <p:nvPr/>
          </p:nvSpPr>
          <p:spPr bwMode="auto">
            <a:xfrm>
              <a:off x="8235951" y="6411913"/>
              <a:ext cx="360363" cy="252413"/>
            </a:xfrm>
            <a:custGeom>
              <a:avLst/>
              <a:gdLst>
                <a:gd name="T0" fmla="*/ 7 w 126"/>
                <a:gd name="T1" fmla="*/ 11 h 88"/>
                <a:gd name="T2" fmla="*/ 51 w 126"/>
                <a:gd name="T3" fmla="*/ 65 h 88"/>
                <a:gd name="T4" fmla="*/ 120 w 126"/>
                <a:gd name="T5" fmla="*/ 77 h 88"/>
                <a:gd name="T6" fmla="*/ 75 w 126"/>
                <a:gd name="T7" fmla="*/ 24 h 88"/>
                <a:gd name="T8" fmla="*/ 7 w 126"/>
                <a:gd name="T9" fmla="*/ 11 h 88"/>
                <a:gd name="T10" fmla="*/ 114 w 126"/>
                <a:gd name="T11" fmla="*/ 73 h 88"/>
                <a:gd name="T12" fmla="*/ 54 w 126"/>
                <a:gd name="T13" fmla="*/ 60 h 88"/>
                <a:gd name="T14" fmla="*/ 12 w 126"/>
                <a:gd name="T15" fmla="*/ 15 h 88"/>
                <a:gd name="T16" fmla="*/ 73 w 126"/>
                <a:gd name="T17" fmla="*/ 28 h 88"/>
                <a:gd name="T18" fmla="*/ 114 w 126"/>
                <a:gd name="T19" fmla="*/ 7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88">
                  <a:moveTo>
                    <a:pt x="7" y="11"/>
                  </a:moveTo>
                  <a:cubicBezTo>
                    <a:pt x="0" y="23"/>
                    <a:pt x="20" y="46"/>
                    <a:pt x="51" y="65"/>
                  </a:cubicBezTo>
                  <a:cubicBezTo>
                    <a:pt x="83" y="83"/>
                    <a:pt x="113" y="88"/>
                    <a:pt x="120" y="77"/>
                  </a:cubicBezTo>
                  <a:cubicBezTo>
                    <a:pt x="126" y="65"/>
                    <a:pt x="106" y="42"/>
                    <a:pt x="75" y="24"/>
                  </a:cubicBezTo>
                  <a:cubicBezTo>
                    <a:pt x="44" y="5"/>
                    <a:pt x="13" y="0"/>
                    <a:pt x="7" y="11"/>
                  </a:cubicBezTo>
                  <a:close/>
                  <a:moveTo>
                    <a:pt x="114" y="73"/>
                  </a:moveTo>
                  <a:cubicBezTo>
                    <a:pt x="110" y="81"/>
                    <a:pt x="83" y="77"/>
                    <a:pt x="54" y="60"/>
                  </a:cubicBezTo>
                  <a:cubicBezTo>
                    <a:pt x="25" y="43"/>
                    <a:pt x="8" y="22"/>
                    <a:pt x="12" y="15"/>
                  </a:cubicBezTo>
                  <a:cubicBezTo>
                    <a:pt x="17" y="7"/>
                    <a:pt x="44" y="11"/>
                    <a:pt x="73" y="28"/>
                  </a:cubicBezTo>
                  <a:cubicBezTo>
                    <a:pt x="102" y="45"/>
                    <a:pt x="119" y="66"/>
                    <a:pt x="11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340"/>
            <p:cNvSpPr>
              <a:spLocks noEditPoints="1"/>
            </p:cNvSpPr>
            <p:nvPr/>
          </p:nvSpPr>
          <p:spPr bwMode="auto">
            <a:xfrm>
              <a:off x="8235951" y="6411913"/>
              <a:ext cx="360363" cy="252413"/>
            </a:xfrm>
            <a:custGeom>
              <a:avLst/>
              <a:gdLst>
                <a:gd name="T0" fmla="*/ 75 w 126"/>
                <a:gd name="T1" fmla="*/ 65 h 88"/>
                <a:gd name="T2" fmla="*/ 120 w 126"/>
                <a:gd name="T3" fmla="*/ 11 h 88"/>
                <a:gd name="T4" fmla="*/ 51 w 126"/>
                <a:gd name="T5" fmla="*/ 24 h 88"/>
                <a:gd name="T6" fmla="*/ 7 w 126"/>
                <a:gd name="T7" fmla="*/ 77 h 88"/>
                <a:gd name="T8" fmla="*/ 75 w 126"/>
                <a:gd name="T9" fmla="*/ 65 h 88"/>
                <a:gd name="T10" fmla="*/ 73 w 126"/>
                <a:gd name="T11" fmla="*/ 60 h 88"/>
                <a:gd name="T12" fmla="*/ 12 w 126"/>
                <a:gd name="T13" fmla="*/ 73 h 88"/>
                <a:gd name="T14" fmla="*/ 54 w 126"/>
                <a:gd name="T15" fmla="*/ 28 h 88"/>
                <a:gd name="T16" fmla="*/ 114 w 126"/>
                <a:gd name="T17" fmla="*/ 15 h 88"/>
                <a:gd name="T18" fmla="*/ 73 w 126"/>
                <a:gd name="T19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88">
                  <a:moveTo>
                    <a:pt x="75" y="65"/>
                  </a:moveTo>
                  <a:cubicBezTo>
                    <a:pt x="106" y="46"/>
                    <a:pt x="126" y="23"/>
                    <a:pt x="120" y="11"/>
                  </a:cubicBezTo>
                  <a:cubicBezTo>
                    <a:pt x="113" y="0"/>
                    <a:pt x="83" y="5"/>
                    <a:pt x="51" y="24"/>
                  </a:cubicBezTo>
                  <a:cubicBezTo>
                    <a:pt x="20" y="42"/>
                    <a:pt x="0" y="65"/>
                    <a:pt x="7" y="77"/>
                  </a:cubicBezTo>
                  <a:cubicBezTo>
                    <a:pt x="13" y="88"/>
                    <a:pt x="44" y="83"/>
                    <a:pt x="75" y="65"/>
                  </a:cubicBezTo>
                  <a:close/>
                  <a:moveTo>
                    <a:pt x="73" y="60"/>
                  </a:moveTo>
                  <a:cubicBezTo>
                    <a:pt x="44" y="77"/>
                    <a:pt x="17" y="81"/>
                    <a:pt x="12" y="73"/>
                  </a:cubicBezTo>
                  <a:cubicBezTo>
                    <a:pt x="8" y="66"/>
                    <a:pt x="25" y="45"/>
                    <a:pt x="54" y="28"/>
                  </a:cubicBezTo>
                  <a:cubicBezTo>
                    <a:pt x="83" y="11"/>
                    <a:pt x="110" y="7"/>
                    <a:pt x="114" y="15"/>
                  </a:cubicBezTo>
                  <a:cubicBezTo>
                    <a:pt x="119" y="22"/>
                    <a:pt x="102" y="43"/>
                    <a:pt x="73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341"/>
            <p:cNvSpPr>
              <a:spLocks noChangeArrowheads="1"/>
            </p:cNvSpPr>
            <p:nvPr/>
          </p:nvSpPr>
          <p:spPr bwMode="auto">
            <a:xfrm>
              <a:off x="8389938" y="6511926"/>
              <a:ext cx="52388" cy="52388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77" name="Freeform 61"/>
          <p:cNvSpPr>
            <a:spLocks noEditPoints="1"/>
          </p:cNvSpPr>
          <p:nvPr/>
        </p:nvSpPr>
        <p:spPr>
          <a:xfrm>
            <a:off x="7035800" y="2284413"/>
            <a:ext cx="484188" cy="484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3" h="73">
                <a:moveTo>
                  <a:pt x="0" y="0"/>
                </a:moveTo>
                <a:cubicBezTo>
                  <a:pt x="0" y="29"/>
                  <a:pt x="0" y="29"/>
                  <a:pt x="0" y="29"/>
                </a:cubicBezTo>
                <a:cubicBezTo>
                  <a:pt x="20" y="49"/>
                  <a:pt x="20" y="49"/>
                  <a:pt x="20" y="49"/>
                </a:cubicBezTo>
                <a:cubicBezTo>
                  <a:pt x="35" y="64"/>
                  <a:pt x="35" y="64"/>
                  <a:pt x="35" y="64"/>
                </a:cubicBezTo>
                <a:cubicBezTo>
                  <a:pt x="41" y="70"/>
                  <a:pt x="41" y="70"/>
                  <a:pt x="41" y="70"/>
                </a:cubicBezTo>
                <a:cubicBezTo>
                  <a:pt x="44" y="73"/>
                  <a:pt x="49" y="73"/>
                  <a:pt x="52" y="70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49"/>
                  <a:pt x="73" y="44"/>
                  <a:pt x="70" y="41"/>
                </a:cubicBezTo>
                <a:cubicBezTo>
                  <a:pt x="64" y="35"/>
                  <a:pt x="64" y="35"/>
                  <a:pt x="64" y="35"/>
                </a:cubicBezTo>
                <a:cubicBezTo>
                  <a:pt x="49" y="20"/>
                  <a:pt x="49" y="20"/>
                  <a:pt x="49" y="20"/>
                </a:cubicBezTo>
                <a:cubicBezTo>
                  <a:pt x="29" y="0"/>
                  <a:pt x="29" y="0"/>
                  <a:pt x="29" y="0"/>
                </a:cubicBezTo>
                <a:lnTo>
                  <a:pt x="0" y="0"/>
                </a:lnTo>
                <a:close/>
                <a:moveTo>
                  <a:pt x="23" y="23"/>
                </a:moveTo>
                <a:cubicBezTo>
                  <a:pt x="20" y="27"/>
                  <a:pt x="15" y="27"/>
                  <a:pt x="12" y="23"/>
                </a:cubicBezTo>
                <a:cubicBezTo>
                  <a:pt x="9" y="20"/>
                  <a:pt x="9" y="15"/>
                  <a:pt x="12" y="12"/>
                </a:cubicBezTo>
                <a:cubicBezTo>
                  <a:pt x="15" y="9"/>
                  <a:pt x="20" y="9"/>
                  <a:pt x="23" y="12"/>
                </a:cubicBezTo>
                <a:cubicBezTo>
                  <a:pt x="27" y="15"/>
                  <a:pt x="27" y="20"/>
                  <a:pt x="23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8" name="Freeform 587"/>
          <p:cNvSpPr>
            <a:spLocks noChangeAspect="1" noEditPoints="1"/>
          </p:cNvSpPr>
          <p:nvPr/>
        </p:nvSpPr>
        <p:spPr>
          <a:xfrm>
            <a:off x="1663700" y="2301875"/>
            <a:ext cx="460375" cy="48736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55" h="58">
                <a:moveTo>
                  <a:pt x="31" y="10"/>
                </a:moveTo>
                <a:cubicBezTo>
                  <a:pt x="45" y="22"/>
                  <a:pt x="45" y="22"/>
                  <a:pt x="45" y="22"/>
                </a:cubicBezTo>
                <a:cubicBezTo>
                  <a:pt x="41" y="26"/>
                  <a:pt x="41" y="26"/>
                  <a:pt x="41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31" y="10"/>
                  <a:pt x="31" y="10"/>
                  <a:pt x="31" y="10"/>
                </a:cubicBezTo>
                <a:close/>
                <a:moveTo>
                  <a:pt x="32" y="34"/>
                </a:moveTo>
                <a:cubicBezTo>
                  <a:pt x="21" y="25"/>
                  <a:pt x="21" y="25"/>
                  <a:pt x="21" y="2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0" y="52"/>
                  <a:pt x="1" y="54"/>
                </a:cubicBezTo>
                <a:cubicBezTo>
                  <a:pt x="3" y="55"/>
                  <a:pt x="3" y="55"/>
                  <a:pt x="3" y="55"/>
                </a:cubicBezTo>
                <a:cubicBezTo>
                  <a:pt x="12" y="46"/>
                  <a:pt x="12" y="46"/>
                  <a:pt x="12" y="46"/>
                </a:cubicBezTo>
                <a:cubicBezTo>
                  <a:pt x="13" y="48"/>
                  <a:pt x="13" y="48"/>
                  <a:pt x="13" y="48"/>
                </a:cubicBezTo>
                <a:cubicBezTo>
                  <a:pt x="6" y="56"/>
                  <a:pt x="6" y="56"/>
                  <a:pt x="6" y="56"/>
                </a:cubicBezTo>
                <a:cubicBezTo>
                  <a:pt x="10" y="58"/>
                  <a:pt x="10" y="58"/>
                  <a:pt x="10" y="58"/>
                </a:cubicBezTo>
                <a:cubicBezTo>
                  <a:pt x="17" y="51"/>
                  <a:pt x="17" y="51"/>
                  <a:pt x="17" y="51"/>
                </a:cubicBezTo>
                <a:cubicBezTo>
                  <a:pt x="16" y="49"/>
                  <a:pt x="16" y="49"/>
                  <a:pt x="16" y="49"/>
                </a:cubicBezTo>
                <a:cubicBezTo>
                  <a:pt x="18" y="47"/>
                  <a:pt x="18" y="47"/>
                  <a:pt x="18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32" y="34"/>
                  <a:pt x="32" y="34"/>
                  <a:pt x="32" y="34"/>
                </a:cubicBezTo>
                <a:close/>
                <a:moveTo>
                  <a:pt x="31" y="0"/>
                </a:moveTo>
                <a:cubicBezTo>
                  <a:pt x="16" y="17"/>
                  <a:pt x="16" y="17"/>
                  <a:pt x="16" y="17"/>
                </a:cubicBezTo>
                <a:cubicBezTo>
                  <a:pt x="40" y="38"/>
                  <a:pt x="40" y="38"/>
                  <a:pt x="40" y="38"/>
                </a:cubicBezTo>
                <a:cubicBezTo>
                  <a:pt x="55" y="22"/>
                  <a:pt x="55" y="22"/>
                  <a:pt x="55" y="22"/>
                </a:cubicBezTo>
                <a:cubicBezTo>
                  <a:pt x="50" y="12"/>
                  <a:pt x="42" y="4"/>
                  <a:pt x="3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9" name="文本框 1"/>
          <p:cNvSpPr txBox="1"/>
          <p:nvPr/>
        </p:nvSpPr>
        <p:spPr>
          <a:xfrm>
            <a:off x="3729990" y="2851150"/>
            <a:ext cx="1647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文本框 24"/>
          <p:cNvSpPr txBox="1"/>
          <p:nvPr/>
        </p:nvSpPr>
        <p:spPr>
          <a:xfrm>
            <a:off x="6523038" y="2968625"/>
            <a:ext cx="1455737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Spring Boot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文本框 25"/>
          <p:cNvSpPr txBox="1"/>
          <p:nvPr/>
        </p:nvSpPr>
        <p:spPr>
          <a:xfrm>
            <a:off x="1235075" y="2989263"/>
            <a:ext cx="1455738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idea+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4850" y="4189413"/>
            <a:ext cx="2406650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这些工具有代码补全、代码提示、报错提示等功能。易于配置开发环境，安装所需要的的包，并将不同环境分离，实现</a:t>
            </a:r>
            <a:r>
              <a:rPr kumimoji="0" lang="zh-CN" altLang="en-US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前后端分离</a:t>
            </a:r>
            <a:endParaRPr kumimoji="0" lang="zh-CN" altLang="en-US" kern="1200" cap="none" spc="0" normalizeH="0" baseline="0" noProof="0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30913" y="4183063"/>
            <a:ext cx="2408238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代码编写简单，Spring Boot简化了后端服务的开发和部署，Java提供丰富的图像处理库和强大的数据处理能力</a:t>
            </a:r>
            <a:endParaRPr kumimoji="0" lang="zh-CN" kern="1200" cap="none" spc="0" normalizeH="0" baseline="0" noProof="0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6150" y="217488"/>
            <a:ext cx="4976813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技术优势</a:t>
            </a:r>
            <a:endParaRPr kumimoji="0" lang="zh-CN" altLang="en-US" sz="2000" b="1" kern="1200" cap="none" spc="0" normalizeH="0" baseline="0" noProof="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6" name="Freeform 15"/>
          <p:cNvSpPr>
            <a:spLocks noChangeAspect="1" noEditPoints="1"/>
          </p:cNvSpPr>
          <p:nvPr/>
        </p:nvSpPr>
        <p:spPr>
          <a:xfrm>
            <a:off x="438150" y="322263"/>
            <a:ext cx="508000" cy="503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96">
                <a:moveTo>
                  <a:pt x="94" y="82"/>
                </a:moveTo>
                <a:cubicBezTo>
                  <a:pt x="71" y="59"/>
                  <a:pt x="71" y="59"/>
                  <a:pt x="7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53"/>
                  <a:pt x="76" y="46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46" y="76"/>
                  <a:pt x="53" y="74"/>
                  <a:pt x="59" y="70"/>
                </a:cubicBezTo>
                <a:cubicBezTo>
                  <a:pt x="59" y="71"/>
                  <a:pt x="59" y="71"/>
                  <a:pt x="59" y="71"/>
                </a:cubicBezTo>
                <a:cubicBezTo>
                  <a:pt x="82" y="94"/>
                  <a:pt x="82" y="94"/>
                  <a:pt x="82" y="94"/>
                </a:cubicBezTo>
                <a:cubicBezTo>
                  <a:pt x="84" y="95"/>
                  <a:pt x="86" y="96"/>
                  <a:pt x="88" y="96"/>
                </a:cubicBezTo>
                <a:cubicBezTo>
                  <a:pt x="90" y="96"/>
                  <a:pt x="92" y="95"/>
                  <a:pt x="94" y="94"/>
                </a:cubicBezTo>
                <a:cubicBezTo>
                  <a:pt x="97" y="91"/>
                  <a:pt x="97" y="85"/>
                  <a:pt x="94" y="82"/>
                </a:cubicBezTo>
                <a:close/>
                <a:moveTo>
                  <a:pt x="38" y="64"/>
                </a:moveTo>
                <a:cubicBezTo>
                  <a:pt x="24" y="64"/>
                  <a:pt x="12" y="52"/>
                  <a:pt x="12" y="38"/>
                </a:cubicBezTo>
                <a:cubicBezTo>
                  <a:pt x="12" y="24"/>
                  <a:pt x="24" y="12"/>
                  <a:pt x="38" y="12"/>
                </a:cubicBezTo>
                <a:cubicBezTo>
                  <a:pt x="52" y="12"/>
                  <a:pt x="64" y="24"/>
                  <a:pt x="64" y="38"/>
                </a:cubicBezTo>
                <a:cubicBezTo>
                  <a:pt x="64" y="52"/>
                  <a:pt x="52" y="64"/>
                  <a:pt x="38" y="64"/>
                </a:cubicBez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02013" y="4256088"/>
            <a:ext cx="2406650" cy="203009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kern="1200" cap="none" spc="0" normalizeH="0" baseline="0" noProof="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Vue.js灵活且易于与Java后端集成，适合构建动态交互界面，相对与直接原生h5c3和js组合，使用组件化模块工程化，更好展现多媒体系统。</a:t>
            </a:r>
            <a:endParaRPr kumimoji="0" lang="zh-CN" kern="1200" cap="none" spc="0" normalizeH="0" baseline="0" noProof="0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2" name="直接连接符 201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文本框 203"/>
          <p:cNvSpPr txBox="1"/>
          <p:nvPr/>
        </p:nvSpPr>
        <p:spPr>
          <a:xfrm>
            <a:off x="1073150" y="230188"/>
            <a:ext cx="4976813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zh-CN" altLang="en-US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0" name="Freeform 479"/>
          <p:cNvSpPr>
            <a:spLocks noChangeAspect="1" noEditPoints="1"/>
          </p:cNvSpPr>
          <p:nvPr/>
        </p:nvSpPr>
        <p:spPr>
          <a:xfrm>
            <a:off x="385763" y="360363"/>
            <a:ext cx="555625" cy="433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72" h="56">
                <a:moveTo>
                  <a:pt x="72" y="35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7"/>
                  <a:pt x="30" y="50"/>
                  <a:pt x="31" y="53"/>
                </a:cubicBezTo>
                <a:cubicBezTo>
                  <a:pt x="71" y="44"/>
                  <a:pt x="71" y="44"/>
                  <a:pt x="71" y="44"/>
                </a:cubicBezTo>
                <a:cubicBezTo>
                  <a:pt x="72" y="47"/>
                  <a:pt x="72" y="47"/>
                  <a:pt x="72" y="47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6"/>
                  <a:pt x="0" y="32"/>
                  <a:pt x="2" y="29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4"/>
                  <a:pt x="40" y="33"/>
                </a:cubicBezTo>
                <a:cubicBezTo>
                  <a:pt x="40" y="32"/>
                  <a:pt x="40" y="30"/>
                  <a:pt x="40" y="29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6"/>
                  <a:pt x="7" y="16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3"/>
                  <a:pt x="40" y="22"/>
                  <a:pt x="40" y="21"/>
                </a:cubicBezTo>
                <a:cubicBezTo>
                  <a:pt x="40" y="19"/>
                  <a:pt x="40" y="18"/>
                  <a:pt x="40" y="17"/>
                </a:cubicBezTo>
                <a:cubicBezTo>
                  <a:pt x="7" y="9"/>
                  <a:pt x="7" y="9"/>
                  <a:pt x="7" y="9"/>
                </a:cubicBezTo>
                <a:cubicBezTo>
                  <a:pt x="7" y="6"/>
                  <a:pt x="7" y="6"/>
                  <a:pt x="7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63" y="6"/>
                  <a:pt x="63" y="6"/>
                  <a:pt x="63" y="6"/>
                </a:cubicBezTo>
                <a:cubicBezTo>
                  <a:pt x="64" y="9"/>
                  <a:pt x="64" y="11"/>
                  <a:pt x="63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9"/>
                  <a:pt x="66" y="22"/>
                  <a:pt x="64" y="25"/>
                </a:cubicBezTo>
                <a:cubicBezTo>
                  <a:pt x="58" y="29"/>
                  <a:pt x="58" y="29"/>
                  <a:pt x="58" y="29"/>
                </a:cubicBezTo>
                <a:cubicBezTo>
                  <a:pt x="72" y="33"/>
                  <a:pt x="72" y="33"/>
                  <a:pt x="72" y="33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33" y="50"/>
                </a:moveTo>
                <a:cubicBezTo>
                  <a:pt x="33" y="50"/>
                  <a:pt x="33" y="50"/>
                  <a:pt x="33" y="50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42"/>
                  <a:pt x="70" y="42"/>
                  <a:pt x="70" y="42"/>
                </a:cubicBezTo>
                <a:cubicBezTo>
                  <a:pt x="33" y="50"/>
                  <a:pt x="33" y="50"/>
                  <a:pt x="33" y="50"/>
                </a:cubicBezTo>
                <a:close/>
                <a:moveTo>
                  <a:pt x="33" y="47"/>
                </a:moveTo>
                <a:cubicBezTo>
                  <a:pt x="33" y="48"/>
                  <a:pt x="33" y="48"/>
                  <a:pt x="33" y="48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39"/>
                  <a:pt x="70" y="39"/>
                  <a:pt x="70" y="39"/>
                </a:cubicBezTo>
                <a:cubicBezTo>
                  <a:pt x="33" y="47"/>
                  <a:pt x="33" y="47"/>
                  <a:pt x="33" y="47"/>
                </a:cubicBezTo>
                <a:close/>
                <a:moveTo>
                  <a:pt x="32" y="45"/>
                </a:moveTo>
                <a:cubicBezTo>
                  <a:pt x="33" y="46"/>
                  <a:pt x="33" y="46"/>
                  <a:pt x="33" y="46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7"/>
                  <a:pt x="70" y="37"/>
                  <a:pt x="70" y="37"/>
                </a:cubicBezTo>
                <a:lnTo>
                  <a:pt x="32" y="45"/>
                </a:ln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973455"/>
            <a:ext cx="9011285" cy="3183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9"/>
          <p:cNvSpPr/>
          <p:nvPr/>
        </p:nvSpPr>
        <p:spPr>
          <a:xfrm>
            <a:off x="-476250" y="1408113"/>
            <a:ext cx="4789488" cy="319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069975" y="212915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5" name="Freeform 48"/>
          <p:cNvSpPr>
            <a:spLocks noChangeAspect="1" noEditPoints="1"/>
          </p:cNvSpPr>
          <p:nvPr/>
        </p:nvSpPr>
        <p:spPr>
          <a:xfrm>
            <a:off x="1223010" y="228473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Freeform 15"/>
          <p:cNvSpPr>
            <a:spLocks noChangeAspect="1" noEditPoints="1"/>
          </p:cNvSpPr>
          <p:nvPr/>
        </p:nvSpPr>
        <p:spPr>
          <a:xfrm>
            <a:off x="438150" y="322263"/>
            <a:ext cx="508000" cy="503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96">
                <a:moveTo>
                  <a:pt x="94" y="82"/>
                </a:moveTo>
                <a:cubicBezTo>
                  <a:pt x="71" y="59"/>
                  <a:pt x="71" y="59"/>
                  <a:pt x="7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53"/>
                  <a:pt x="76" y="46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46" y="76"/>
                  <a:pt x="53" y="74"/>
                  <a:pt x="59" y="70"/>
                </a:cubicBezTo>
                <a:cubicBezTo>
                  <a:pt x="59" y="71"/>
                  <a:pt x="59" y="71"/>
                  <a:pt x="59" y="71"/>
                </a:cubicBezTo>
                <a:cubicBezTo>
                  <a:pt x="82" y="94"/>
                  <a:pt x="82" y="94"/>
                  <a:pt x="82" y="94"/>
                </a:cubicBezTo>
                <a:cubicBezTo>
                  <a:pt x="84" y="95"/>
                  <a:pt x="86" y="96"/>
                  <a:pt x="88" y="96"/>
                </a:cubicBezTo>
                <a:cubicBezTo>
                  <a:pt x="90" y="96"/>
                  <a:pt x="92" y="95"/>
                  <a:pt x="94" y="94"/>
                </a:cubicBezTo>
                <a:cubicBezTo>
                  <a:pt x="97" y="91"/>
                  <a:pt x="97" y="85"/>
                  <a:pt x="94" y="82"/>
                </a:cubicBezTo>
                <a:close/>
                <a:moveTo>
                  <a:pt x="38" y="64"/>
                </a:moveTo>
                <a:cubicBezTo>
                  <a:pt x="24" y="64"/>
                  <a:pt x="12" y="52"/>
                  <a:pt x="12" y="38"/>
                </a:cubicBezTo>
                <a:cubicBezTo>
                  <a:pt x="12" y="24"/>
                  <a:pt x="24" y="12"/>
                  <a:pt x="38" y="12"/>
                </a:cubicBezTo>
                <a:cubicBezTo>
                  <a:pt x="52" y="12"/>
                  <a:pt x="64" y="24"/>
                  <a:pt x="64" y="38"/>
                </a:cubicBezTo>
                <a:cubicBezTo>
                  <a:pt x="64" y="52"/>
                  <a:pt x="52" y="64"/>
                  <a:pt x="38" y="64"/>
                </a:cubicBez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4" name="文本框 39"/>
          <p:cNvSpPr txBox="1"/>
          <p:nvPr/>
        </p:nvSpPr>
        <p:spPr>
          <a:xfrm>
            <a:off x="1073150" y="230188"/>
            <a:ext cx="4976813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zh-CN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zh-CN" altLang="zh-CN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230630"/>
            <a:ext cx="4584700" cy="61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3250" y="22402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导航栏</a:t>
            </a:r>
            <a:endParaRPr lang="zh-CN" altLang="en-US" b="1"/>
          </a:p>
          <a:p>
            <a:r>
              <a:rPr lang="zh-CN" altLang="en-US"/>
              <a:t>可以在不同功能切换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994660"/>
            <a:ext cx="5137150" cy="2120900"/>
          </a:xfrm>
          <a:prstGeom prst="rect">
            <a:avLst/>
          </a:prstGeom>
        </p:spPr>
      </p:pic>
      <p:sp>
        <p:nvSpPr>
          <p:cNvPr id="5" name="椭圆 4"/>
          <p:cNvSpPr>
            <a:spLocks noChangeAspect="1"/>
          </p:cNvSpPr>
          <p:nvPr/>
        </p:nvSpPr>
        <p:spPr>
          <a:xfrm>
            <a:off x="1069975" y="543115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reeform 48"/>
          <p:cNvSpPr>
            <a:spLocks noChangeAspect="1" noEditPoints="1"/>
          </p:cNvSpPr>
          <p:nvPr/>
        </p:nvSpPr>
        <p:spPr>
          <a:xfrm>
            <a:off x="1223010" y="558673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3250" y="552323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upload</a:t>
            </a:r>
            <a:endParaRPr lang="zh-CN" altLang="en-US" b="1"/>
          </a:p>
          <a:p>
            <a:r>
              <a:rPr lang="zh-CN" altLang="en-US"/>
              <a:t>实现点击，拖拽上传文件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9055" y="1557020"/>
            <a:ext cx="3905250" cy="3448050"/>
          </a:xfrm>
          <a:prstGeom prst="rect">
            <a:avLst/>
          </a:prstGeom>
        </p:spPr>
      </p:pic>
      <p:sp>
        <p:nvSpPr>
          <p:cNvPr id="9217" name="矩形 9"/>
          <p:cNvSpPr/>
          <p:nvPr/>
        </p:nvSpPr>
        <p:spPr>
          <a:xfrm>
            <a:off x="-476250" y="1408113"/>
            <a:ext cx="4789488" cy="319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Freeform 15"/>
          <p:cNvSpPr>
            <a:spLocks noChangeAspect="1" noEditPoints="1"/>
          </p:cNvSpPr>
          <p:nvPr/>
        </p:nvSpPr>
        <p:spPr>
          <a:xfrm>
            <a:off x="438150" y="322263"/>
            <a:ext cx="508000" cy="503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96">
                <a:moveTo>
                  <a:pt x="94" y="82"/>
                </a:moveTo>
                <a:cubicBezTo>
                  <a:pt x="71" y="59"/>
                  <a:pt x="71" y="59"/>
                  <a:pt x="7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53"/>
                  <a:pt x="76" y="46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46" y="76"/>
                  <a:pt x="53" y="74"/>
                  <a:pt x="59" y="70"/>
                </a:cubicBezTo>
                <a:cubicBezTo>
                  <a:pt x="59" y="71"/>
                  <a:pt x="59" y="71"/>
                  <a:pt x="59" y="71"/>
                </a:cubicBezTo>
                <a:cubicBezTo>
                  <a:pt x="82" y="94"/>
                  <a:pt x="82" y="94"/>
                  <a:pt x="82" y="94"/>
                </a:cubicBezTo>
                <a:cubicBezTo>
                  <a:pt x="84" y="95"/>
                  <a:pt x="86" y="96"/>
                  <a:pt x="88" y="96"/>
                </a:cubicBezTo>
                <a:cubicBezTo>
                  <a:pt x="90" y="96"/>
                  <a:pt x="92" y="95"/>
                  <a:pt x="94" y="94"/>
                </a:cubicBezTo>
                <a:cubicBezTo>
                  <a:pt x="97" y="91"/>
                  <a:pt x="97" y="85"/>
                  <a:pt x="94" y="82"/>
                </a:cubicBezTo>
                <a:close/>
                <a:moveTo>
                  <a:pt x="38" y="64"/>
                </a:moveTo>
                <a:cubicBezTo>
                  <a:pt x="24" y="64"/>
                  <a:pt x="12" y="52"/>
                  <a:pt x="12" y="38"/>
                </a:cubicBezTo>
                <a:cubicBezTo>
                  <a:pt x="12" y="24"/>
                  <a:pt x="24" y="12"/>
                  <a:pt x="38" y="12"/>
                </a:cubicBezTo>
                <a:cubicBezTo>
                  <a:pt x="52" y="12"/>
                  <a:pt x="64" y="24"/>
                  <a:pt x="64" y="38"/>
                </a:cubicBezTo>
                <a:cubicBezTo>
                  <a:pt x="64" y="52"/>
                  <a:pt x="52" y="64"/>
                  <a:pt x="38" y="64"/>
                </a:cubicBez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4" name="文本框 39"/>
          <p:cNvSpPr txBox="1"/>
          <p:nvPr/>
        </p:nvSpPr>
        <p:spPr>
          <a:xfrm>
            <a:off x="1073150" y="230188"/>
            <a:ext cx="4976813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zh-CN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zh-CN" altLang="zh-CN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607695" y="287591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reeform 48"/>
          <p:cNvSpPr>
            <a:spLocks noChangeAspect="1" noEditPoints="1"/>
          </p:cNvSpPr>
          <p:nvPr/>
        </p:nvSpPr>
        <p:spPr>
          <a:xfrm>
            <a:off x="760730" y="303149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10970" y="296799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压缩</a:t>
            </a:r>
            <a:r>
              <a:rPr lang="zh-CN" altLang="en-US" b="1"/>
              <a:t>选择</a:t>
            </a:r>
            <a:endParaRPr lang="zh-CN" altLang="en-US" b="1"/>
          </a:p>
          <a:p>
            <a:r>
              <a:rPr lang="zh-CN" altLang="en-US"/>
              <a:t>可以选择不同的压缩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978535"/>
            <a:ext cx="4178300" cy="1778000"/>
          </a:xfrm>
          <a:prstGeom prst="rect">
            <a:avLst/>
          </a:prstGeom>
        </p:spPr>
      </p:pic>
      <p:sp>
        <p:nvSpPr>
          <p:cNvPr id="10" name="椭圆 9"/>
          <p:cNvSpPr>
            <a:spLocks noChangeAspect="1"/>
          </p:cNvSpPr>
          <p:nvPr/>
        </p:nvSpPr>
        <p:spPr>
          <a:xfrm>
            <a:off x="5292725" y="53657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reeform 48"/>
          <p:cNvSpPr>
            <a:spLocks noChangeAspect="1" noEditPoints="1"/>
          </p:cNvSpPr>
          <p:nvPr/>
        </p:nvSpPr>
        <p:spPr>
          <a:xfrm>
            <a:off x="5445760" y="69215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6000" y="6286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动态原理展示</a:t>
            </a:r>
            <a:r>
              <a:rPr lang="zh-CN" altLang="en-US"/>
              <a:t>窗口</a:t>
            </a:r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516255" y="389445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reeform 48"/>
          <p:cNvSpPr>
            <a:spLocks noChangeAspect="1" noEditPoints="1"/>
          </p:cNvSpPr>
          <p:nvPr/>
        </p:nvSpPr>
        <p:spPr>
          <a:xfrm>
            <a:off x="669290" y="405003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19530" y="398653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按钮</a:t>
            </a:r>
            <a:endParaRPr lang="zh-CN" altLang="en-US" b="1"/>
          </a:p>
          <a:p>
            <a:r>
              <a:rPr lang="zh-CN" altLang="en-US"/>
              <a:t>一个开始压缩，一个原理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90" y="1912620"/>
            <a:ext cx="3657600" cy="34099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590" y="1785620"/>
            <a:ext cx="3632200" cy="36639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015" y="1680845"/>
            <a:ext cx="3689350" cy="38735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075" y="1408430"/>
            <a:ext cx="3905250" cy="41592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990" y="1557020"/>
            <a:ext cx="3581400" cy="41211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2715" y="1395095"/>
            <a:ext cx="3663950" cy="44450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2575" y="1187450"/>
            <a:ext cx="3080385" cy="547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9"/>
          <p:cNvSpPr/>
          <p:nvPr/>
        </p:nvSpPr>
        <p:spPr>
          <a:xfrm>
            <a:off x="-476250" y="1408113"/>
            <a:ext cx="4789488" cy="319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069975" y="319088"/>
            <a:ext cx="0" cy="517525"/>
          </a:xfrm>
          <a:prstGeom prst="line">
            <a:avLst/>
          </a:prstGeom>
          <a:ln w="25400" cap="rnd">
            <a:solidFill>
              <a:srgbClr val="1F3A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Freeform 15"/>
          <p:cNvSpPr>
            <a:spLocks noChangeAspect="1" noEditPoints="1"/>
          </p:cNvSpPr>
          <p:nvPr/>
        </p:nvSpPr>
        <p:spPr>
          <a:xfrm>
            <a:off x="438150" y="322263"/>
            <a:ext cx="508000" cy="5032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7" h="96">
                <a:moveTo>
                  <a:pt x="94" y="82"/>
                </a:moveTo>
                <a:cubicBezTo>
                  <a:pt x="71" y="59"/>
                  <a:pt x="71" y="59"/>
                  <a:pt x="7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53"/>
                  <a:pt x="76" y="46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46" y="76"/>
                  <a:pt x="53" y="74"/>
                  <a:pt x="59" y="70"/>
                </a:cubicBezTo>
                <a:cubicBezTo>
                  <a:pt x="59" y="71"/>
                  <a:pt x="59" y="71"/>
                  <a:pt x="59" y="71"/>
                </a:cubicBezTo>
                <a:cubicBezTo>
                  <a:pt x="82" y="94"/>
                  <a:pt x="82" y="94"/>
                  <a:pt x="82" y="94"/>
                </a:cubicBezTo>
                <a:cubicBezTo>
                  <a:pt x="84" y="95"/>
                  <a:pt x="86" y="96"/>
                  <a:pt x="88" y="96"/>
                </a:cubicBezTo>
                <a:cubicBezTo>
                  <a:pt x="90" y="96"/>
                  <a:pt x="92" y="95"/>
                  <a:pt x="94" y="94"/>
                </a:cubicBezTo>
                <a:cubicBezTo>
                  <a:pt x="97" y="91"/>
                  <a:pt x="97" y="85"/>
                  <a:pt x="94" y="82"/>
                </a:cubicBezTo>
                <a:close/>
                <a:moveTo>
                  <a:pt x="38" y="64"/>
                </a:moveTo>
                <a:cubicBezTo>
                  <a:pt x="24" y="64"/>
                  <a:pt x="12" y="52"/>
                  <a:pt x="12" y="38"/>
                </a:cubicBezTo>
                <a:cubicBezTo>
                  <a:pt x="12" y="24"/>
                  <a:pt x="24" y="12"/>
                  <a:pt x="38" y="12"/>
                </a:cubicBezTo>
                <a:cubicBezTo>
                  <a:pt x="52" y="12"/>
                  <a:pt x="64" y="24"/>
                  <a:pt x="64" y="38"/>
                </a:cubicBezTo>
                <a:cubicBezTo>
                  <a:pt x="64" y="52"/>
                  <a:pt x="52" y="64"/>
                  <a:pt x="38" y="64"/>
                </a:cubicBezTo>
                <a:close/>
              </a:path>
            </a:pathLst>
          </a:custGeom>
          <a:solidFill>
            <a:srgbClr val="1F3A6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34" name="文本框 39"/>
          <p:cNvSpPr txBox="1"/>
          <p:nvPr/>
        </p:nvSpPr>
        <p:spPr>
          <a:xfrm>
            <a:off x="1073150" y="230188"/>
            <a:ext cx="4976813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zh-CN" sz="2000" b="1" dirty="0">
                <a:solidFill>
                  <a:srgbClr val="1F3A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功能展示</a:t>
            </a:r>
            <a:endParaRPr lang="zh-CN" altLang="zh-CN" sz="2000" b="1" dirty="0">
              <a:solidFill>
                <a:srgbClr val="1F3A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069975" y="5431155"/>
            <a:ext cx="737235" cy="737235"/>
          </a:xfrm>
          <a:prstGeom prst="ellipse">
            <a:avLst/>
          </a:prstGeom>
          <a:solidFill>
            <a:srgbClr val="1F3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reeform 48"/>
          <p:cNvSpPr>
            <a:spLocks noChangeAspect="1" noEditPoints="1"/>
          </p:cNvSpPr>
          <p:nvPr/>
        </p:nvSpPr>
        <p:spPr>
          <a:xfrm>
            <a:off x="1223010" y="5586730"/>
            <a:ext cx="431800" cy="431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96" h="96">
                <a:moveTo>
                  <a:pt x="92" y="41"/>
                </a:moveTo>
                <a:cubicBezTo>
                  <a:pt x="88" y="41"/>
                  <a:pt x="88" y="41"/>
                  <a:pt x="88" y="41"/>
                </a:cubicBezTo>
                <a:cubicBezTo>
                  <a:pt x="86" y="41"/>
                  <a:pt x="84" y="39"/>
                  <a:pt x="83" y="37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29"/>
                  <a:pt x="80" y="26"/>
                  <a:pt x="81" y="25"/>
                </a:cubicBezTo>
                <a:cubicBezTo>
                  <a:pt x="85" y="22"/>
                  <a:pt x="85" y="22"/>
                  <a:pt x="85" y="22"/>
                </a:cubicBezTo>
                <a:cubicBezTo>
                  <a:pt x="86" y="20"/>
                  <a:pt x="86" y="18"/>
                  <a:pt x="85" y="17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0"/>
                  <a:pt x="76" y="10"/>
                  <a:pt x="74" y="11"/>
                </a:cubicBezTo>
                <a:cubicBezTo>
                  <a:pt x="71" y="15"/>
                  <a:pt x="71" y="15"/>
                  <a:pt x="71" y="15"/>
                </a:cubicBezTo>
                <a:cubicBezTo>
                  <a:pt x="70" y="16"/>
                  <a:pt x="67" y="16"/>
                  <a:pt x="65" y="15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2"/>
                  <a:pt x="55" y="10"/>
                  <a:pt x="55" y="8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4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2"/>
                  <a:pt x="41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10"/>
                  <a:pt x="39" y="12"/>
                  <a:pt x="37" y="13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6"/>
                  <a:pt x="26" y="16"/>
                  <a:pt x="25" y="15"/>
                </a:cubicBezTo>
                <a:cubicBezTo>
                  <a:pt x="22" y="11"/>
                  <a:pt x="22" y="11"/>
                  <a:pt x="22" y="11"/>
                </a:cubicBezTo>
                <a:cubicBezTo>
                  <a:pt x="20" y="10"/>
                  <a:pt x="18" y="10"/>
                  <a:pt x="17" y="1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8"/>
                  <a:pt x="10" y="20"/>
                  <a:pt x="11" y="22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6"/>
                  <a:pt x="16" y="29"/>
                  <a:pt x="15" y="31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9"/>
                  <a:pt x="10" y="41"/>
                  <a:pt x="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2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5"/>
                  <a:pt x="4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5"/>
                  <a:pt x="12" y="57"/>
                  <a:pt x="13" y="59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7"/>
                  <a:pt x="16" y="70"/>
                  <a:pt x="15" y="71"/>
                </a:cubicBezTo>
                <a:cubicBezTo>
                  <a:pt x="11" y="74"/>
                  <a:pt x="11" y="74"/>
                  <a:pt x="11" y="74"/>
                </a:cubicBezTo>
                <a:cubicBezTo>
                  <a:pt x="10" y="76"/>
                  <a:pt x="10" y="78"/>
                  <a:pt x="11" y="79"/>
                </a:cubicBezTo>
                <a:cubicBezTo>
                  <a:pt x="17" y="85"/>
                  <a:pt x="17" y="85"/>
                  <a:pt x="17" y="85"/>
                </a:cubicBezTo>
                <a:cubicBezTo>
                  <a:pt x="18" y="86"/>
                  <a:pt x="20" y="86"/>
                  <a:pt x="22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6" y="80"/>
                  <a:pt x="29" y="80"/>
                  <a:pt x="31" y="81"/>
                </a:cubicBezTo>
                <a:cubicBezTo>
                  <a:pt x="37" y="83"/>
                  <a:pt x="37" y="83"/>
                  <a:pt x="37" y="83"/>
                </a:cubicBezTo>
                <a:cubicBezTo>
                  <a:pt x="39" y="84"/>
                  <a:pt x="41" y="86"/>
                  <a:pt x="41" y="88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4"/>
                  <a:pt x="42" y="96"/>
                  <a:pt x="44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5" y="94"/>
                  <a:pt x="55" y="92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6"/>
                  <a:pt x="57" y="84"/>
                  <a:pt x="59" y="83"/>
                </a:cubicBezTo>
                <a:cubicBezTo>
                  <a:pt x="65" y="81"/>
                  <a:pt x="65" y="81"/>
                  <a:pt x="65" y="81"/>
                </a:cubicBezTo>
                <a:cubicBezTo>
                  <a:pt x="67" y="80"/>
                  <a:pt x="70" y="80"/>
                  <a:pt x="71" y="81"/>
                </a:cubicBezTo>
                <a:cubicBezTo>
                  <a:pt x="74" y="85"/>
                  <a:pt x="74" y="85"/>
                  <a:pt x="74" y="85"/>
                </a:cubicBezTo>
                <a:cubicBezTo>
                  <a:pt x="76" y="86"/>
                  <a:pt x="78" y="86"/>
                  <a:pt x="79" y="85"/>
                </a:cubicBezTo>
                <a:cubicBezTo>
                  <a:pt x="85" y="79"/>
                  <a:pt x="85" y="79"/>
                  <a:pt x="85" y="79"/>
                </a:cubicBezTo>
                <a:cubicBezTo>
                  <a:pt x="86" y="78"/>
                  <a:pt x="86" y="76"/>
                  <a:pt x="85" y="74"/>
                </a:cubicBezTo>
                <a:cubicBezTo>
                  <a:pt x="81" y="71"/>
                  <a:pt x="81" y="71"/>
                  <a:pt x="81" y="71"/>
                </a:cubicBezTo>
                <a:cubicBezTo>
                  <a:pt x="80" y="70"/>
                  <a:pt x="80" y="67"/>
                  <a:pt x="81" y="65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7"/>
                  <a:pt x="86" y="55"/>
                  <a:pt x="88" y="55"/>
                </a:cubicBezTo>
                <a:cubicBezTo>
                  <a:pt x="92" y="55"/>
                  <a:pt x="92" y="55"/>
                  <a:pt x="92" y="55"/>
                </a:cubicBezTo>
                <a:cubicBezTo>
                  <a:pt x="94" y="55"/>
                  <a:pt x="96" y="54"/>
                  <a:pt x="96" y="52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2"/>
                  <a:pt x="94" y="41"/>
                  <a:pt x="92" y="41"/>
                </a:cubicBezTo>
                <a:close/>
                <a:moveTo>
                  <a:pt x="66" y="48"/>
                </a:moveTo>
                <a:cubicBezTo>
                  <a:pt x="66" y="58"/>
                  <a:pt x="58" y="66"/>
                  <a:pt x="48" y="66"/>
                </a:cubicBezTo>
                <a:cubicBezTo>
                  <a:pt x="38" y="66"/>
                  <a:pt x="30" y="58"/>
                  <a:pt x="30" y="48"/>
                </a:cubicBezTo>
                <a:cubicBezTo>
                  <a:pt x="30" y="38"/>
                  <a:pt x="38" y="30"/>
                  <a:pt x="48" y="30"/>
                </a:cubicBezTo>
                <a:cubicBezTo>
                  <a:pt x="58" y="30"/>
                  <a:pt x="66" y="38"/>
                  <a:pt x="66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3250" y="552323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压缩结果</a:t>
            </a:r>
            <a:r>
              <a:rPr lang="zh-CN" altLang="en-US" b="1"/>
              <a:t>展示</a:t>
            </a:r>
            <a:endParaRPr lang="zh-CN" altLang="en-US" b="1"/>
          </a:p>
          <a:p>
            <a:r>
              <a:rPr lang="zh-CN" altLang="en-US"/>
              <a:t>对于上传的文件，动态显示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212850"/>
            <a:ext cx="7658735" cy="4093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3409950" cy="1250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4762_1*l_h_a*1_1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4762_1*l_h_f*1_3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内容以便观者准确地理解您传达的思想。单击此处添加文本具体内容，简明扼要地阐述您的观点。"/>
</p:tagLst>
</file>

<file path=ppt/tags/tag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4762_1*l_h_a*1_3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4762_1*l_h_f*1_2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内容以便观者准确地理解您传达的思想。单击此处添加文本具体内容，简明扼要地阐述您的观点。"/>
</p:tagLst>
</file>

<file path=ppt/tags/tag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4762_1*l_h_a*1_2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4762_1*l_h_f*2_1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内容以便观者准确地理解您传达的思想。单击此处添加文本具体内容，简明扼要地阐述您的观点。"/>
</p:tagLst>
</file>

<file path=ppt/tags/tag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4762_1*l_h_a*2_1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4762_1*l_h_f*2_3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内容以便观者准确地理解您传达的思想。单击此处添加文本具体内容，简明扼要地阐述您的观点。"/>
</p:tagLst>
</file>

<file path=ppt/tags/tag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4762_1*l_h_a*2_3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1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2_1"/>
  <p:tag name="KSO_WM_UNIT_ID" val="diagram20234762_1*l_h_f*2_2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内容以便观者准确地理解您传达的思想。单击此处添加文本具体内容，简明扼要地阐述您的观点。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2_1"/>
  <p:tag name="KSO_WM_UNIT_ID" val="diagram20234762_1*l_h_a*2_2_1"/>
  <p:tag name="KSO_WM_TEMPLATE_CATEGORY" val="diagram"/>
  <p:tag name="KSO_WM_TEMPLATE_INDEX" val="20234762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41.1493835449219,&quot;left&quot;:239.75148517645061,&quot;top&quot;:46.48440271572808,&quot;width&quot;:378.321664429848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2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4762_1*l_h_a*1_1_1"/>
  <p:tag name="KSO_WM_TEMPLATE_CATEGORY" val="diagram"/>
  <p:tag name="KSO_WM_TEMPLATE_INDEX" val="20234762"/>
  <p:tag name="KSO_WM_UNIT_LAYERLEVEL" val="1_1_1"/>
  <p:tag name="KSO_WM_TAG_VERSION" val="3.0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191.14938354492188,&quot;left&quot;:242.70488188976378,&quot;top&quot;:296.4844027157281,&quot;width&quot;:375.368267716535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内容"/>
</p:tagLst>
</file>

<file path=ppt/tags/tag22.xml><?xml version="1.0" encoding="utf-8"?>
<p:tagLst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729"/>
  <p:tag name="KSO_WM_SLIDE_TYPE" val="text"/>
  <p:tag name="KSO_WM_SLIDE_SUBTYPE" val="picTxt"/>
  <p:tag name="KSO_WM_SLIDE_SIZE" val="481.25*286.089"/>
  <p:tag name="KSO_WM_SLIDE_POSITION" val="364.673*197.04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3.xml><?xml version="1.0" encoding="utf-8"?>
<p:tagLst xmlns:p="http://schemas.openxmlformats.org/presentationml/2006/main">
  <p:tag name="commondata" val="eyJoZGlkIjoiMWU2MGE2MDczNzA5ZDE5OWM3Y2M3OWQ5NzUyNDJhZm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PLACING_PICTURE_USER_VIEWPORT" val="{&quot;height&quot;:5430,&quot;width&quot;:6150}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9_1*i*1"/>
  <p:tag name="KSO_WM_TEMPLATE_CATEGORY" val="custom"/>
  <p:tag name="KSO_WM_TEMPLATE_INDEX" val="20231729"/>
  <p:tag name="KSO_WM_UNIT_LAYERLEVEL" val="1"/>
  <p:tag name="KSO_WM_TAG_VERSION" val="3.0"/>
</p:tagLst>
</file>

<file path=ppt/tags/tag7.xml><?xml version="1.0" encoding="utf-8"?>
<p:tagLst xmlns:p="http://schemas.openxmlformats.org/presentationml/2006/main">
  <p:tag name="KSO_WM_BEAUTIFY_FLAG" val="#wm#"/>
  <p:tag name="KSO_WM_UNIT_VALUE" val="1254*8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729_1*d*1"/>
  <p:tag name="KSO_WM_TEMPLATE_CATEGORY" val="custom"/>
  <p:tag name="KSO_WM_TEMPLATE_INDEX" val="20231729"/>
  <p:tag name="KSO_WM_UNIT_LAYERLEVEL" val="1"/>
  <p:tag name="KSO_WM_TAG_VERSION" val="3.0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1729_1*i*2"/>
  <p:tag name="KSO_WM_TEMPLATE_CATEGORY" val="custom"/>
  <p:tag name="KSO_WM_TEMPLATE_INDEX" val="20231729"/>
  <p:tag name="KSO_WM_UNIT_LAYERLEVEL" val="1"/>
  <p:tag name="KSO_WM_TAG_VERSION" val="3.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UNIT_VALUE" val="30"/>
  <p:tag name="KSO_WM_UNIT_PRESET_TEXT" val="单击此处添加标题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1869</Words>
  <Application>WPS 演示</Application>
  <PresentationFormat>全屏显示(4:3)</PresentationFormat>
  <Paragraphs>160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康℡</cp:lastModifiedBy>
  <cp:revision>257</cp:revision>
  <dcterms:created xsi:type="dcterms:W3CDTF">2015-02-05T14:15:00Z</dcterms:created>
  <dcterms:modified xsi:type="dcterms:W3CDTF">2024-06-19T01:33:19Z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4AA9BFD34E4243ADAC53848E3E5BF382_13</vt:lpwstr>
  </property>
  <property fmtid="{D5CDD505-2E9C-101B-9397-08002B2CF9AE}" pid="3" name="KSOProductBuildVer">
    <vt:lpwstr>2052-12.1.0.16729</vt:lpwstr>
  </property>
</Properties>
</file>