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1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5" r:id="rId14"/>
    <p:sldId id="266" r:id="rId15"/>
    <p:sldId id="270" r:id="rId16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472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7" autoAdjust="0"/>
  </p:normalViewPr>
  <p:slideViewPr>
    <p:cSldViewPr snapToGrid="0">
      <p:cViewPr varScale="1">
        <p:scale>
          <a:sx n="108" d="100"/>
          <a:sy n="108" d="100"/>
        </p:scale>
        <p:origin x="1686" y="96"/>
      </p:cViewPr>
      <p:guideLst>
        <p:guide orient="horz" pos="2160"/>
        <p:guide pos="2880"/>
        <p:guide pos="5472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5DF4E3-45E7-4F14-B4F9-911B4C69014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2019年6月20日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3A28818-8057-4794-A7BE-842FF700294D}" type="datetime2">
              <a:rPr lang="zh-CN" altLang="en-US" smtClean="0"/>
              <a:pPr/>
              <a:t>2019年6月20日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674CE4-FBD8-4481-AEFB-CA53E599A74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长方形 22"/>
          <p:cNvSpPr/>
          <p:nvPr/>
        </p:nvSpPr>
        <p:spPr>
          <a:xfrm flipV="1">
            <a:off x="5410185" y="381000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长方形 23"/>
          <p:cNvSpPr/>
          <p:nvPr/>
        </p:nvSpPr>
        <p:spPr>
          <a:xfrm flipV="1">
            <a:off x="5410203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长方形 24"/>
          <p:cNvSpPr/>
          <p:nvPr/>
        </p:nvSpPr>
        <p:spPr>
          <a:xfrm flipV="1">
            <a:off x="5410203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长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长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长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长方形 9"/>
          <p:cNvSpPr/>
          <p:nvPr/>
        </p:nvSpPr>
        <p:spPr>
          <a:xfrm>
            <a:off x="3" y="3675533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长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389014"/>
            <a:ext cx="8458200" cy="1470025"/>
          </a:xfrm>
        </p:spPr>
        <p:txBody>
          <a:bodyPr rtlCol="0" anchor="ctr"/>
          <a:lstStyle>
            <a:lvl1pPr>
              <a:defRPr sz="3300" b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 rtlCol="0" anchor="ctr"/>
          <a:lstStyle>
            <a:lvl1pPr marL="48005" indent="0" algn="l">
              <a:buNone/>
              <a:defRPr sz="18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342892" indent="0" algn="ctr">
              <a:buNone/>
            </a:lvl2pPr>
            <a:lvl3pPr marL="685783" indent="0" algn="ctr">
              <a:buNone/>
            </a:lvl3pPr>
            <a:lvl4pPr marL="1028675" indent="0" algn="ctr">
              <a:buNone/>
            </a:lvl4pPr>
            <a:lvl5pPr marL="1371566" indent="0" algn="ctr">
              <a:buNone/>
            </a:lvl5pPr>
            <a:lvl6pPr marL="1714457" indent="0" algn="ctr">
              <a:buNone/>
            </a:lvl6pPr>
            <a:lvl7pPr marL="2057348" indent="0" algn="ctr">
              <a:buNone/>
            </a:lvl7pPr>
            <a:lvl8pPr marL="2400240" indent="0" algn="ctr">
              <a:buNone/>
            </a:lvl8pPr>
            <a:lvl9pPr marL="2743132" indent="0" algn="ctr">
              <a:buNone/>
            </a:lvl9pPr>
          </a:lstStyle>
          <a:p>
            <a:pPr rtl="0"/>
            <a:r>
              <a:rPr lang="zh-CN" altLang="en-US" dirty="0"/>
              <a:t>单击以编辑母版副标题样式</a:t>
            </a:r>
            <a:endParaRPr lang="zh-cn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 rtlCol="0"/>
          <a:lstStyle>
            <a:lvl1pPr algn="r"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CFDE7-88E4-4856-9BF2-E9C9E4C9702B}" type="datetime2">
              <a:rPr lang="zh-CN" altLang="en-US" smtClean="0"/>
              <a:t>2019年6月20日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1143000"/>
            <a:ext cx="1905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143000"/>
            <a:ext cx="62484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zh-cn" dirty="0"/>
              <a:t>单击此处编辑母版文本样式</a:t>
            </a:r>
          </a:p>
          <a:p>
            <a:pPr lvl="1" rtl="0" eaLnBrk="1" latinLnBrk="0" hangingPunct="1"/>
            <a:r>
              <a:rPr lang="zh-cn" dirty="0"/>
              <a:t>第二级</a:t>
            </a:r>
          </a:p>
          <a:p>
            <a:pPr lvl="2" rtl="0" eaLnBrk="1" latinLnBrk="0" hangingPunct="1"/>
            <a:r>
              <a:rPr lang="zh-cn" dirty="0"/>
              <a:t>第三级</a:t>
            </a:r>
          </a:p>
          <a:p>
            <a:pPr lvl="3" rtl="0" eaLnBrk="1" latinLnBrk="0" hangingPunct="1"/>
            <a:r>
              <a:rPr lang="zh-cn" dirty="0"/>
              <a:t>第四级</a:t>
            </a:r>
          </a:p>
          <a:p>
            <a:pPr lvl="4" rtl="0" eaLnBrk="1" latinLnBrk="0" hangingPunct="1"/>
            <a:r>
              <a:rPr lang="zh-cn" dirty="0"/>
              <a:t>第五级</a:t>
            </a:r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F9A83D-EBC9-4209-8C56-816423A6BA94}" type="datetime2">
              <a:rPr lang="zh-CN" altLang="en-US" smtClean="0"/>
              <a:t>2019年6月20日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95863"/>
            <a:ext cx="8229600" cy="1066800"/>
          </a:xfrm>
        </p:spPr>
        <p:txBody>
          <a:bodyPr rtlCol="0"/>
          <a:lstStyle>
            <a:lvl1pPr>
              <a:defRPr b="1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2287"/>
            <a:ext cx="8229600" cy="4325112"/>
          </a:xfrm>
        </p:spPr>
        <p:txBody>
          <a:bodyPr rtlCol="0"/>
          <a:lstStyle>
            <a:lvl1pPr marL="274313" indent="-192020"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93764" indent="-185162"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692641" indent="-164588"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884660" indent="-150872"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1042390" indent="-137156"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>
              <a:defRPr/>
            </a:lvl6pPr>
          </a:lstStyle>
          <a:p>
            <a:pPr lvl="0" rtl="0" eaLnBrk="1" latinLnBrk="0" hangingPunct="1"/>
            <a:r>
              <a:rPr lang="zh-CN" altLang="en-US" dirty="0"/>
              <a:t>编辑母版文本样式</a:t>
            </a:r>
          </a:p>
          <a:p>
            <a:pPr lvl="1" rtl="0" eaLnBrk="1" latinLnBrk="0" hangingPunct="1"/>
            <a:r>
              <a:rPr lang="zh-CN" altLang="en-US" dirty="0"/>
              <a:t>第二级</a:t>
            </a:r>
          </a:p>
          <a:p>
            <a:pPr lvl="2" rtl="0" eaLnBrk="1" latinLnBrk="0" hangingPunct="1"/>
            <a:r>
              <a:rPr lang="zh-CN" altLang="en-US" dirty="0"/>
              <a:t>第三级</a:t>
            </a:r>
          </a:p>
          <a:p>
            <a:pPr lvl="3" rtl="0" eaLnBrk="1" latinLnBrk="0" hangingPunct="1"/>
            <a:r>
              <a:rPr lang="zh-CN" altLang="en-US" dirty="0"/>
              <a:t>第四级</a:t>
            </a:r>
          </a:p>
          <a:p>
            <a:pPr lvl="4" rtl="0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17984" y="6391656"/>
            <a:ext cx="762000" cy="365760"/>
          </a:xfrm>
        </p:spPr>
        <p:txBody>
          <a:bodyPr rtlCol="0"/>
          <a:lstStyle>
            <a:lvl1pPr algn="ctr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68327"/>
            <a:ext cx="7772400" cy="1362075"/>
          </a:xfrm>
        </p:spPr>
        <p:txBody>
          <a:bodyPr rtlCol="0" anchor="b">
            <a:noAutofit/>
          </a:bodyPr>
          <a:lstStyle>
            <a:lvl1pPr algn="l">
              <a:buNone/>
              <a:defRPr sz="3225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rtlCol="0" anchor="t"/>
          <a:lstStyle>
            <a:lvl1pPr marL="34289" indent="0">
              <a:buNone/>
              <a:defRPr sz="1575" b="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0A2249-14C1-43E9-A7AC-E88A30FEE053}" type="datetime2">
              <a:rPr lang="zh-CN" altLang="en-US" smtClean="0"/>
              <a:t>2019年6月20日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30"/>
            <a:ext cx="4038600" cy="4341875"/>
          </a:xfrm>
        </p:spPr>
        <p:txBody>
          <a:bodyPr rtlCol="0"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30"/>
            <a:ext cx="4038600" cy="4341875"/>
          </a:xfrm>
        </p:spPr>
        <p:txBody>
          <a:bodyPr rtlCol="0"/>
          <a:lstStyle>
            <a:lvl1pPr>
              <a:defRPr sz="1500"/>
            </a:lvl1pPr>
            <a:lvl2pPr>
              <a:defRPr sz="1425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7E27C-F242-40B2-9E24-FBCC870C3D53}" type="datetime2">
              <a:rPr lang="zh-CN" altLang="en-US" smtClean="0"/>
              <a:t>2019年6月20日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rtlCol="0" anchor="ctr"/>
          <a:lstStyle>
            <a:lvl1pPr>
              <a:defRPr sz="3000" b="0" i="0" cap="none" baseline="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34289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 rtlCol="0"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8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34289" indent="0">
              <a:buNone/>
              <a:defRPr sz="1425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7" y="2708519"/>
            <a:ext cx="4041775" cy="3886200"/>
          </a:xfrm>
        </p:spPr>
        <p:txBody>
          <a:bodyPr rtlCol="0"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42F737-1D29-48BB-9D40-7ADEE18D0AD9}" type="datetime2">
              <a:rPr lang="zh-CN" altLang="en-US" smtClean="0"/>
              <a:t>2019年6月20日</a:t>
            </a:fld>
            <a:endParaRPr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rtlCol="0" anchor="ctr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 rtlCol="0"/>
          <a:lstStyle/>
          <a:p>
            <a:pPr rtl="0"/>
            <a:fld id="{FFE61DFE-4C9D-4C14-B603-0D6B46E9E6AE}" type="datetime2">
              <a:rPr lang="zh-CN" altLang="en-US" smtClean="0"/>
              <a:t>2019年6月20日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37A7B-BED0-45BC-B11C-6759F12AFCD0}" type="datetime2">
              <a:rPr lang="zh-CN" altLang="en-US" smtClean="0"/>
              <a:t>2019年6月20日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3496" y="1101970"/>
            <a:ext cx="3383280" cy="877824"/>
          </a:xfrm>
        </p:spPr>
        <p:txBody>
          <a:bodyPr rtlCol="0" anchor="b"/>
          <a:lstStyle>
            <a:lvl1pPr algn="l">
              <a:buNone/>
              <a:defRPr sz="1350" b="1"/>
            </a:lvl1pPr>
          </a:lstStyle>
          <a:p>
            <a:pPr rtl="0"/>
            <a:r>
              <a:rPr lang="zh-cn" dirty="0"/>
              <a:t>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92"/>
            <a:ext cx="5102352" cy="5805083"/>
          </a:xfrm>
        </p:spPr>
        <p:txBody>
          <a:bodyPr rtlCol="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  <a:p>
            <a:pPr lvl="1" rtl="0" eaLnBrk="1" latinLnBrk="0" hangingPunct="1"/>
            <a:r>
              <a:rPr lang="zh-CN" altLang="en-US"/>
              <a:t>第二级</a:t>
            </a:r>
          </a:p>
          <a:p>
            <a:pPr lvl="2" rtl="0" eaLnBrk="1" latinLnBrk="0" hangingPunct="1"/>
            <a:r>
              <a:rPr lang="zh-CN" altLang="en-US"/>
              <a:t>第三级</a:t>
            </a:r>
          </a:p>
          <a:p>
            <a:pPr lvl="3" rtl="0" eaLnBrk="1" latinLnBrk="0" hangingPunct="1"/>
            <a:r>
              <a:rPr lang="zh-CN" altLang="en-US"/>
              <a:t>第四级</a:t>
            </a:r>
          </a:p>
          <a:p>
            <a:pPr lvl="4" rtl="0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32"/>
            <a:ext cx="3383280" cy="4580573"/>
          </a:xfrm>
        </p:spPr>
        <p:txBody>
          <a:bodyPr rtlCol="0"/>
          <a:lstStyle>
            <a:lvl1pPr marL="6858" indent="0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507B32-1B86-45B2-B90B-A3A710B59CAB}" type="datetime2">
              <a:rPr lang="zh-CN" altLang="en-US" smtClean="0"/>
              <a:t>2019年6月20日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1500" b="1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2400"/>
            </a:lvl1pPr>
          </a:lstStyle>
          <a:p>
            <a:pPr rtl="0"/>
            <a:r>
              <a:rPr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14"/>
            <a:ext cx="25908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 rtl="0" eaLnBrk="1" latinLnBrk="0" hangingPunct="1"/>
            <a:r>
              <a:rPr lang="zh-CN" altLang="en-US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E9A506-10CE-4E04-B0F0-64C4B0FD3DC7}" type="datetime2">
              <a:rPr lang="zh-CN" altLang="en-US" smtClean="0"/>
              <a:t>2019年6月20日</a:t>
            </a:fld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长方形 27"/>
          <p:cNvSpPr/>
          <p:nvPr/>
        </p:nvSpPr>
        <p:spPr>
          <a:xfrm>
            <a:off x="1" y="366824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长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 29"/>
          <p:cNvSpPr/>
          <p:nvPr/>
        </p:nvSpPr>
        <p:spPr>
          <a:xfrm>
            <a:off x="3" y="308282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长方形 30"/>
          <p:cNvSpPr/>
          <p:nvPr/>
        </p:nvSpPr>
        <p:spPr>
          <a:xfrm flipV="1">
            <a:off x="5410185" y="36025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长方形 31"/>
          <p:cNvSpPr/>
          <p:nvPr/>
        </p:nvSpPr>
        <p:spPr>
          <a:xfrm flipV="1">
            <a:off x="5410203" y="440118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长方形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长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长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长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长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长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zh-cn" dirty="0"/>
              <a:t>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825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/>
              <a:t>添加页脚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825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7C60909-3714-4E90-94F8-A9F2FBF0BC30}" type="datetime2">
              <a:rPr lang="zh-CN" altLang="en-US" smtClean="0"/>
              <a:t>2019年6月20日</a:t>
            </a:fld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35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3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13" indent="-192020" algn="l" rtl="0" eaLnBrk="1" latinLnBrk="0" hangingPunct="1">
        <a:spcBef>
          <a:spcPts val="225"/>
        </a:spcBef>
        <a:buClr>
          <a:schemeClr val="accent3">
            <a:lumMod val="75000"/>
          </a:schemeClr>
        </a:buClr>
        <a:buFont typeface="Georgia"/>
        <a:buChar char="•"/>
        <a:defRPr kumimoji="0" sz="21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93764" indent="-185162" algn="l" rtl="0" eaLnBrk="1" latinLnBrk="0" hangingPunct="1">
        <a:spcBef>
          <a:spcPts val="225"/>
        </a:spcBef>
        <a:buClr>
          <a:schemeClr val="accent2">
            <a:lumMod val="75000"/>
          </a:schemeClr>
        </a:buClr>
        <a:buFont typeface="Georgia"/>
        <a:buChar char="▫"/>
        <a:defRPr kumimoji="0" sz="195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92641" indent="-164588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84660" indent="-150872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5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42390" indent="-137156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6978" indent="-137156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350" kern="1200">
          <a:solidFill>
            <a:schemeClr val="tx2"/>
          </a:solidFill>
          <a:latin typeface="+mn-lt"/>
          <a:ea typeface="+mn-ea"/>
          <a:cs typeface="+mn-cs"/>
        </a:defRPr>
      </a:lvl6pPr>
      <a:lvl7pPr marL="1371566" indent="-137156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522438" indent="-137156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125" kern="1200">
          <a:solidFill>
            <a:schemeClr val="tx2"/>
          </a:solidFill>
          <a:latin typeface="+mn-lt"/>
          <a:ea typeface="+mn-ea"/>
          <a:cs typeface="+mn-cs"/>
        </a:defRPr>
      </a:lvl8pPr>
      <a:lvl9pPr marL="1680168" indent="-137156" algn="l" rtl="0" eaLnBrk="1" latinLnBrk="0" hangingPunct="1">
        <a:spcBef>
          <a:spcPts val="225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980155"/>
            <a:ext cx="9144000" cy="1590502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4000" dirty="0"/>
              <a:t>高等算法课程汇报：最短超字符串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828196"/>
            <a:ext cx="9144000" cy="1314450"/>
          </a:xfrm>
          <a:solidFill>
            <a:schemeClr val="bg1"/>
          </a:solidFill>
        </p:spPr>
        <p:txBody>
          <a:bodyPr rtlCol="0">
            <a:normAutofit fontScale="92500" lnSpcReduction="20000"/>
          </a:bodyPr>
          <a:lstStyle/>
          <a:p>
            <a:pPr algn="ctr" rtl="0"/>
            <a:endParaRPr lang="en-US" altLang="zh-CN" sz="2400" dirty="0">
              <a:solidFill>
                <a:schemeClr val="accent1"/>
              </a:solidFill>
            </a:endParaRPr>
          </a:p>
          <a:p>
            <a:pPr algn="ctr" rtl="0"/>
            <a:r>
              <a:rPr lang="zh-CN" altLang="en-US" sz="2400" dirty="0">
                <a:solidFill>
                  <a:schemeClr val="accent1"/>
                </a:solidFill>
              </a:rPr>
              <a:t>周文婧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algn="ctr" rtl="0"/>
            <a:endParaRPr lang="en-US" altLang="zh-CN" sz="2400" dirty="0">
              <a:solidFill>
                <a:schemeClr val="accent1"/>
              </a:solidFill>
            </a:endParaRPr>
          </a:p>
          <a:p>
            <a:pPr algn="ctr" rtl="0"/>
            <a:r>
              <a:rPr lang="en-US" altLang="zh-CN" sz="2400" dirty="0">
                <a:solidFill>
                  <a:schemeClr val="accent1"/>
                </a:solidFill>
              </a:rPr>
              <a:t>2019.6.20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ED3F7-9E5D-48FF-A348-ADEC09BA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解法</a:t>
            </a:r>
            <a:r>
              <a:rPr lang="en-US" altLang="zh-CN" sz="4000" dirty="0"/>
              <a:t>2</a:t>
            </a:r>
            <a:r>
              <a:rPr lang="zh-CN" altLang="en-US" sz="4000" dirty="0"/>
              <a:t>：近似比为</a:t>
            </a:r>
            <a:r>
              <a:rPr lang="en-US" altLang="zh-CN" sz="4000" dirty="0"/>
              <a:t>4</a:t>
            </a:r>
            <a:r>
              <a:rPr lang="zh-CN" altLang="en-US" sz="4000" dirty="0"/>
              <a:t>的算法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ECB3B6-1B8D-44A4-ABCE-60E74814C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523" y="2001838"/>
            <a:ext cx="6924953" cy="432593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9FEACB-0169-4975-B81E-4BA24F9C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156AB-76C8-4891-AC82-2E27E6D6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证明近似比为</a:t>
            </a:r>
            <a:r>
              <a:rPr lang="en-US" altLang="zh-CN" sz="4000" dirty="0"/>
              <a:t>4</a:t>
            </a:r>
            <a:endParaRPr lang="zh-CN" altLang="en-US" sz="4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ABAB9A-A685-4CAC-A072-7E4D62138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27132"/>
            <a:ext cx="7534275" cy="24669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27994-569D-46AD-857D-D4030D87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494B4-FE53-4843-A67F-790297E1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dirty="0"/>
              <a:t>证明代表字符串长度之和至少是</a:t>
            </a:r>
            <a:r>
              <a:rPr lang="en-US" altLang="zh-CN" sz="4000" dirty="0"/>
              <a:t>3·OPT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45FD52-6E08-44F0-AFEA-AC8EB46B47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假定按照各代表字符串在最短超字符串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中最左边的出现位置将它们编号为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，利用引理</a:t>
                </a:r>
                <a:r>
                  <a:rPr lang="en-US" altLang="zh-CN" sz="2400" dirty="0"/>
                  <a:t>7.3</a:t>
                </a:r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得到</a:t>
                </a:r>
                <a:r>
                  <a:rPr lang="en-US" altLang="zh-CN" sz="2400" dirty="0"/>
                  <a:t>OPT</a:t>
                </a:r>
                <a:r>
                  <a:rPr lang="zh-CN" altLang="en-US" sz="2400" dirty="0"/>
                  <a:t>的下述下界：</a:t>
                </a:r>
                <a:endParaRPr lang="en-US" altLang="zh-CN" sz="2400" dirty="0"/>
              </a:p>
              <a:p>
                <a:pPr marL="82293" indent="0">
                  <a:buNone/>
                </a:pP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因此：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45FD52-6E08-44F0-AFEA-AC8EB46B4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5BF3C-4E1F-4167-8AF6-6D53664E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31FB93-7384-43FA-9D5B-857E262FF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90" y="4360968"/>
            <a:ext cx="6848349" cy="9281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893172-DEC4-42EC-AFC6-A228FF66D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890" y="5376314"/>
            <a:ext cx="4545368" cy="10383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E365C1-5BE0-42C5-99F7-0D8EE88AEC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9" t="3294"/>
          <a:stretch/>
        </p:blipFill>
        <p:spPr>
          <a:xfrm>
            <a:off x="821756" y="2909187"/>
            <a:ext cx="7261913" cy="10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C8303-E388-4E29-8297-7D2DADCB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引理</a:t>
            </a:r>
            <a:r>
              <a:rPr lang="en-US" altLang="zh-CN" sz="4000" dirty="0"/>
              <a:t>7.2</a:t>
            </a:r>
            <a:endParaRPr lang="zh-CN" altLang="en-US" sz="4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A4B2B-A921-488F-AB64-DA0B07C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621B467-1D73-4F1F-9382-C95A3550D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559" y="2447413"/>
            <a:ext cx="75914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EB95B-4183-49E4-8344-740A3FAA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引理</a:t>
            </a:r>
            <a:r>
              <a:rPr lang="en-US" altLang="zh-CN" sz="4000" dirty="0"/>
              <a:t>7.3</a:t>
            </a:r>
            <a:endParaRPr lang="zh-CN" altLang="en-US" sz="4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14B696-ACC7-4A1E-929E-08A945805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637" y="1962663"/>
            <a:ext cx="5545374" cy="432593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694564-B3EF-4EA2-ABF2-5079473A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935DF-7CB9-494F-B3D3-5D6B2F9E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73241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Q&amp;A</a:t>
            </a:r>
            <a:endParaRPr lang="zh-CN" altLang="en-US" sz="4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357E62-FCC5-4743-9AB9-8120D900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3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16F31-63C0-49AA-8721-A5535CB3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209EE-FDE4-4AB7-A513-ED5060053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最短超字符串问题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解法</a:t>
            </a:r>
            <a:r>
              <a:rPr lang="en-US" altLang="zh-CN" sz="2400" dirty="0"/>
              <a:t>1</a:t>
            </a:r>
            <a:r>
              <a:rPr lang="zh-CN" altLang="en-US" sz="2400" dirty="0"/>
              <a:t>：贪心算法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解法</a:t>
            </a:r>
            <a:r>
              <a:rPr lang="en-US" altLang="zh-CN" sz="2400" dirty="0"/>
              <a:t>2</a:t>
            </a:r>
            <a:r>
              <a:rPr lang="zh-CN" altLang="en-US" sz="2400" dirty="0"/>
              <a:t>：近似比为</a:t>
            </a:r>
            <a:r>
              <a:rPr lang="en-US" altLang="zh-CN" sz="2400" dirty="0"/>
              <a:t>4</a:t>
            </a:r>
            <a:r>
              <a:rPr lang="zh-CN" altLang="en-US" sz="2400" dirty="0"/>
              <a:t>的算法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27F2A2-D50A-46E8-9820-57FB6202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24503-C205-4BAA-97DE-B0336161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最短超字符串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62485-5697-40AD-8D36-8CCB9F89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参考：</a:t>
            </a:r>
            <a:r>
              <a:rPr lang="zh-CN" altLang="en-US" sz="2400" dirty="0"/>
              <a:t>近似算法第</a:t>
            </a:r>
            <a:r>
              <a:rPr lang="en-US" altLang="zh-CN" sz="2400" dirty="0"/>
              <a:t>2.3</a:t>
            </a:r>
            <a:r>
              <a:rPr lang="zh-CN" altLang="en-US" sz="2400" dirty="0"/>
              <a:t>节及第</a:t>
            </a:r>
            <a:r>
              <a:rPr lang="en-US" altLang="zh-CN" sz="2400" dirty="0"/>
              <a:t>7</a:t>
            </a:r>
            <a:r>
              <a:rPr lang="zh-CN" altLang="en-US" sz="2400" dirty="0"/>
              <a:t>章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来源：</a:t>
            </a:r>
            <a:r>
              <a:rPr lang="en-US" altLang="zh-CN" sz="2400" dirty="0"/>
              <a:t>DNA</a:t>
            </a:r>
            <a:r>
              <a:rPr lang="zh-CN" altLang="en-US" sz="2400" dirty="0"/>
              <a:t>测序时进行字符串拼接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描述：</a:t>
            </a:r>
            <a:r>
              <a:rPr lang="zh-CN" altLang="en-US" sz="2400" dirty="0"/>
              <a:t>将</a:t>
            </a:r>
            <a:r>
              <a:rPr lang="en-US" altLang="zh-CN" sz="2400" dirty="0"/>
              <a:t>DNA</a:t>
            </a:r>
            <a:r>
              <a:rPr lang="zh-CN" altLang="en-US" sz="2400" dirty="0"/>
              <a:t>序列看作一个很长的字符串，每次测序能够测到这个长字符串中的一部分，也就是一个短的字符串，那么包含所有测序得到的短字符串的最短的字符串就可以作为全</a:t>
            </a:r>
            <a:r>
              <a:rPr lang="en-US" altLang="zh-CN" sz="2400" dirty="0"/>
              <a:t>DNA</a:t>
            </a:r>
            <a:r>
              <a:rPr lang="zh-CN" altLang="en-US" sz="2400" dirty="0"/>
              <a:t>序列的一个最好的近似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0070C0"/>
                </a:solidFill>
              </a:rPr>
              <a:t>假设：</a:t>
            </a:r>
            <a:r>
              <a:rPr lang="zh-CN" altLang="en-US" sz="2400" dirty="0"/>
              <a:t>每次测序得到的短字符串相互不包含，但是有重叠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046087-061E-42F2-8F73-A3E9768F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2627-B10A-4977-9CDB-9FC94039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最短超字符串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E8430B-29D6-4811-A3D6-B2CF49B73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给定有限字母表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个字符串构成的集合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找包含每个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/>
                  <a:t>作为子字符串的最短字符串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不失一般性，可以假设任何字符串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/>
                  <a:t>都不是另一个字符串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dirty="0"/>
                  <a:t>的子字符串，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E8430B-29D6-4811-A3D6-B2CF49B73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C5F72-A7D5-4432-B5A0-2174B47D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10EAA-8BCD-4228-A3C2-86EF2442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解法</a:t>
            </a:r>
            <a:r>
              <a:rPr lang="en-US" altLang="zh-CN" sz="4000" dirty="0"/>
              <a:t>1</a:t>
            </a:r>
            <a:r>
              <a:rPr lang="zh-CN" altLang="en-US" sz="4000" dirty="0"/>
              <a:t>：贪心算法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2876D6-BFF8-42E9-91D9-FE3AD8914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定义字符串集合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，令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)&gt;1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pPr lvl="1"/>
                <a:r>
                  <a:rPr lang="zh-CN" altLang="en-US" sz="2400" dirty="0"/>
                  <a:t>选取两个具有最大重叠的字符串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dirty="0"/>
                  <a:t>，合并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中删除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dirty="0"/>
                  <a:t>，加入合并后的字符串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endParaRPr lang="zh-CN" altLang="en-US" sz="2400" dirty="0"/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250" dirty="0"/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2"/>
                <a:endParaRPr lang="en-US" altLang="zh-CN" sz="24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2876D6-BFF8-42E9-91D9-FE3AD8914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748520-584D-40B2-8099-9F95ECE4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7690FD4-DA65-4029-98FE-E469567CFBB3}"/>
              </a:ext>
            </a:extLst>
          </p:cNvPr>
          <p:cNvCxnSpPr>
            <a:cxnSpLocks/>
          </p:cNvCxnSpPr>
          <p:nvPr/>
        </p:nvCxnSpPr>
        <p:spPr>
          <a:xfrm>
            <a:off x="5961357" y="2220719"/>
            <a:ext cx="1098704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3287E40-12D5-42D7-90BE-88A03F60B8C6}"/>
              </a:ext>
            </a:extLst>
          </p:cNvPr>
          <p:cNvCxnSpPr>
            <a:cxnSpLocks/>
          </p:cNvCxnSpPr>
          <p:nvPr/>
        </p:nvCxnSpPr>
        <p:spPr>
          <a:xfrm>
            <a:off x="6374170" y="2520343"/>
            <a:ext cx="1293401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42C471-6156-4D83-B0D4-46FE9DB5EC23}"/>
              </a:ext>
            </a:extLst>
          </p:cNvPr>
          <p:cNvCxnSpPr>
            <a:cxnSpLocks/>
          </p:cNvCxnSpPr>
          <p:nvPr/>
        </p:nvCxnSpPr>
        <p:spPr>
          <a:xfrm rot="16200000">
            <a:off x="6026087" y="2325494"/>
            <a:ext cx="7143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2F14D4-075A-4242-A374-CC058EB63045}"/>
              </a:ext>
            </a:extLst>
          </p:cNvPr>
          <p:cNvCxnSpPr>
            <a:cxnSpLocks/>
          </p:cNvCxnSpPr>
          <p:nvPr/>
        </p:nvCxnSpPr>
        <p:spPr>
          <a:xfrm rot="16200000">
            <a:off x="6702872" y="2325494"/>
            <a:ext cx="7143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62D01CF-794A-4E81-BA38-5D7BDA979A02}"/>
                  </a:ext>
                </a:extLst>
              </p:cNvPr>
              <p:cNvSpPr/>
              <p:nvPr/>
            </p:nvSpPr>
            <p:spPr>
              <a:xfrm>
                <a:off x="5397871" y="1968306"/>
                <a:ext cx="4501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62D01CF-794A-4E81-BA38-5D7BDA979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871" y="1968306"/>
                <a:ext cx="45018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E9F79CC-AFAF-42F7-A347-ACBD9B7BABFE}"/>
                  </a:ext>
                </a:extLst>
              </p:cNvPr>
              <p:cNvSpPr/>
              <p:nvPr/>
            </p:nvSpPr>
            <p:spPr>
              <a:xfrm>
                <a:off x="7819292" y="2220719"/>
                <a:ext cx="453394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E9F79CC-AFAF-42F7-A347-ACBD9B7BA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92" y="2220719"/>
                <a:ext cx="453394" cy="429220"/>
              </a:xfrm>
              <a:prstGeom prst="rect">
                <a:avLst/>
              </a:prstGeom>
              <a:blipFill>
                <a:blip r:embed="rId4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>
            <a:extLst>
              <a:ext uri="{FF2B5EF4-FFF2-40B4-BE49-F238E27FC236}">
                <a16:creationId xmlns:a16="http://schemas.microsoft.com/office/drawing/2014/main" id="{D6BCAC91-E494-413A-880C-349E60A45117}"/>
              </a:ext>
            </a:extLst>
          </p:cNvPr>
          <p:cNvSpPr/>
          <p:nvPr/>
        </p:nvSpPr>
        <p:spPr>
          <a:xfrm rot="16200000">
            <a:off x="6670518" y="1521921"/>
            <a:ext cx="93205" cy="685895"/>
          </a:xfrm>
          <a:prstGeom prst="rightBrac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E234A30-A494-4FCA-B471-CCA894B1BDEC}"/>
                  </a:ext>
                </a:extLst>
              </p:cNvPr>
              <p:cNvSpPr/>
              <p:nvPr/>
            </p:nvSpPr>
            <p:spPr>
              <a:xfrm>
                <a:off x="5920979" y="1248759"/>
                <a:ext cx="1635832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的重叠</a:t>
                </a: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E234A30-A494-4FCA-B471-CCA894B1BD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79" y="1248759"/>
                <a:ext cx="1635832" cy="429220"/>
              </a:xfrm>
              <a:prstGeom prst="rect">
                <a:avLst/>
              </a:prstGeom>
              <a:blipFill>
                <a:blip r:embed="rId5"/>
                <a:stretch>
                  <a:fillRect t="-12857" r="-4089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D3A41F6-1FD4-40F9-B5F1-FDA6B54310A3}"/>
              </a:ext>
            </a:extLst>
          </p:cNvPr>
          <p:cNvCxnSpPr>
            <a:cxnSpLocks/>
          </p:cNvCxnSpPr>
          <p:nvPr/>
        </p:nvCxnSpPr>
        <p:spPr>
          <a:xfrm>
            <a:off x="5961357" y="2851361"/>
            <a:ext cx="1706211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840302D-1876-4FAC-9DF6-AC931EA51C95}"/>
                  </a:ext>
                </a:extLst>
              </p:cNvPr>
              <p:cNvSpPr/>
              <p:nvPr/>
            </p:nvSpPr>
            <p:spPr>
              <a:xfrm>
                <a:off x="7819292" y="2611266"/>
                <a:ext cx="522322" cy="4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840302D-1876-4FAC-9DF6-AC931EA51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92" y="2611266"/>
                <a:ext cx="522322" cy="429220"/>
              </a:xfrm>
              <a:prstGeom prst="rect">
                <a:avLst/>
              </a:prstGeom>
              <a:blipFill>
                <a:blip r:embed="rId6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96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95BD1-C63A-4517-AE10-FD933860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贪心算法的近似因子不会好于</a:t>
            </a:r>
            <a:r>
              <a:rPr lang="en-US" altLang="zh-CN" sz="4000" dirty="0"/>
              <a:t>2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39BC3B-2887-4B3B-81C8-3EBDFFAF8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举例：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假设三个字符串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2400" b="1" dirty="0"/>
              </a:p>
              <a:p>
                <a:pPr lvl="1"/>
                <a:r>
                  <a:rPr lang="zh-CN" altLang="en-US" sz="2400" dirty="0"/>
                  <a:t>最短超字符串为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sz="2400" dirty="0"/>
              </a:p>
              <a:p>
                <a:endParaRPr lang="en-US" altLang="zh-CN" sz="2400" b="1" dirty="0"/>
              </a:p>
              <a:p>
                <a:r>
                  <a:rPr lang="zh-CN" altLang="en-US" sz="2400" dirty="0"/>
                  <a:t>贪心算法：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如果第一次迭代选取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400" dirty="0"/>
                  <a:t>，合并后产生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zh-CN" sz="2400" b="1" dirty="0"/>
              </a:p>
              <a:p>
                <a:pPr lvl="1"/>
                <a:r>
                  <a:rPr lang="zh-CN" altLang="en-US" sz="2400" dirty="0"/>
                  <a:t>再选取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dirty="0"/>
                  <a:t>，合并后产生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dirty="0"/>
                  <a:t>，是最短超字符串长度的两倍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39BC3B-2887-4B3B-81C8-3EBDFFAF8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9" r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C504AE-C78C-42F6-9A76-505E7776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D94CF3F-0DAA-4061-AFC1-DD962351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3363641"/>
            <a:ext cx="6133359" cy="25022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50351B6-AB46-4B65-8ED9-BFD1F5C6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最短超字符串问题的</a:t>
            </a:r>
            <a:r>
              <a:rPr lang="en-US" altLang="zh-CN" sz="4000" dirty="0"/>
              <a:t>OPT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99FE6E-6739-4BD0-9620-2DD33C20A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假设这些字符串在最短超字符串中出现的顺序从左到右分别是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/>
                  <a:t>去掉与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dirty="0"/>
                  <a:t>重叠部分的字符串，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𝑜𝑣𝑒𝑟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dirty="0"/>
                  <a:t>相重叠的字符串</a:t>
                </a:r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99FE6E-6739-4BD0-9620-2DD33C20A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8C9C-CD83-488F-8D1C-928DB3DB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BEE2F6-D6BC-4A1F-8B9E-F49E3885C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1" y="5861893"/>
            <a:ext cx="5308600" cy="6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4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C245C-E7D4-4A94-B16D-076ADB4C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i="1" dirty="0"/>
              <a:t>S</a:t>
            </a:r>
            <a:r>
              <a:rPr lang="zh-CN" altLang="en-US" sz="4000" dirty="0"/>
              <a:t>的前缀图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6E470A-A3BD-47DC-AB0A-9728F851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CB88F8A-FA00-42FE-A837-E353C6F77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400" i="1" dirty="0"/>
                  <a:t>S</a:t>
                </a:r>
                <a:r>
                  <a:rPr lang="zh-CN" altLang="en-US" sz="2400" dirty="0"/>
                  <a:t>的前缀图为定义在顶点集</a:t>
                </a:r>
                <a:r>
                  <a:rPr lang="en-US" altLang="zh-CN" sz="2400" dirty="0"/>
                  <a:t>{1, 2, …, n}</a:t>
                </a:r>
                <a:r>
                  <a:rPr lang="zh-CN" altLang="en-US" sz="2400" dirty="0"/>
                  <a:t>上的有向图，对于每对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包含一条权为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𝑝𝑟𝑒𝑓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zh-CN" altLang="en-US" sz="2400" dirty="0"/>
                  <a:t>的边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𝑝𝑟𝑒𝑓</m:t>
                        </m:r>
                        <m:d>
                          <m:d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latin typeface="Cambria Math" panose="02040503050406030204" pitchFamily="18" charset="0"/>
                          </a:rPr>
                          <m:t>𝑝𝑟𝑒𝑓</m:t>
                        </m:r>
                        <m:d>
                          <m:dPr>
                            <m:ctrlPr>
                              <a:rPr lang="en-US" altLang="zh-CN" sz="2400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𝑝𝑟𝑒𝑓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zh-CN" altLang="en-US" sz="2400" dirty="0"/>
                  <a:t>表示环游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dirty="0"/>
                  <a:t>的权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环游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→…→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dirty="0"/>
                  <a:t>是圈覆盖（由不相交圈构成的集族，它能覆盖所有的顶点）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使用圈覆盖求解</a:t>
                </a:r>
                <a:r>
                  <a:rPr lang="en-US" altLang="zh-CN" sz="2400" dirty="0"/>
                  <a:t>OPT</a:t>
                </a:r>
                <a:r>
                  <a:rPr lang="zh-CN" altLang="en-US" sz="2400" dirty="0"/>
                  <a:t>下界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圈覆盖能在多项式时间内求解</a:t>
                </a: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6CB88F8A-FA00-42FE-A837-E353C6F77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94" b="-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6A9A537-73F3-42D6-AD08-E260E249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17" y="1058203"/>
            <a:ext cx="5665283" cy="74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8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803F3-C738-4A5A-9074-BC761B5C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最小权圈覆盖与最小权完美匹配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3BEC28-EE61-4E24-9E24-E8EB2A25B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对应于前缀图，构造二部图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是二部图两侧的顶点集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对于每对</a:t>
                </a:r>
                <a14:m>
                  <m:oMath xmlns:m="http://schemas.openxmlformats.org/officeDocument/2006/math"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400" dirty="0"/>
                  <a:t>添加一条权为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𝑝𝑟𝑒𝑓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zh-CN" altLang="en-US" sz="2400" dirty="0"/>
                  <a:t>的边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那么前缀图的每个圈覆盖对应于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2400" dirty="0"/>
                  <a:t>中具有相同权的一个完美匹配，反之亦然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因此，找最小权圈覆盖变换为在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2400" dirty="0"/>
                  <a:t>中找最小权完美匹配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3BEC28-EE61-4E24-9E24-E8EB2A25B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549" b="-4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328E09-664D-4C15-AEFA-C6B61760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5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演示文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94_TF03460604" id="{497F7A61-B52F-47CA-A08F-2B310BFFB5D9}" vid="{917F7D93-DFDC-480E-94E9-A8AEB525E711}"/>
    </a:ext>
  </a:extLst>
</a:theme>
</file>

<file path=ppt/theme/theme2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8725</TotalTime>
  <Words>660</Words>
  <Application>Microsoft Office PowerPoint</Application>
  <PresentationFormat>全屏显示(4:3)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微软雅黑</vt:lpstr>
      <vt:lpstr>Arial</vt:lpstr>
      <vt:lpstr>Calibri</vt:lpstr>
      <vt:lpstr>Cambria Math</vt:lpstr>
      <vt:lpstr>Georgia</vt:lpstr>
      <vt:lpstr>Times New Roman</vt:lpstr>
      <vt:lpstr>Wingdings 2</vt:lpstr>
      <vt:lpstr>培训演示文稿</vt:lpstr>
      <vt:lpstr>高等算法课程汇报：最短超字符串</vt:lpstr>
      <vt:lpstr>概要</vt:lpstr>
      <vt:lpstr>最短超字符串</vt:lpstr>
      <vt:lpstr>最短超字符串</vt:lpstr>
      <vt:lpstr>解法1：贪心算法</vt:lpstr>
      <vt:lpstr>贪心算法的近似因子不会好于2</vt:lpstr>
      <vt:lpstr>最短超字符串问题的OPT</vt:lpstr>
      <vt:lpstr>S的前缀图</vt:lpstr>
      <vt:lpstr>最小权圈覆盖与最小权完美匹配</vt:lpstr>
      <vt:lpstr>解法2：近似比为4的算法</vt:lpstr>
      <vt:lpstr>证明近似比为4</vt:lpstr>
      <vt:lpstr>证明代表字符串长度之和至少是3·OPT</vt:lpstr>
      <vt:lpstr>引理7.2</vt:lpstr>
      <vt:lpstr>引理7.3</vt:lpstr>
      <vt:lpstr>Q&amp;A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Zhou Wenjing</dc:creator>
  <cp:lastModifiedBy>Zhou Wenjing</cp:lastModifiedBy>
  <cp:revision>400</cp:revision>
  <dcterms:created xsi:type="dcterms:W3CDTF">2018-09-04T11:38:45Z</dcterms:created>
  <dcterms:modified xsi:type="dcterms:W3CDTF">2019-06-20T04:13:59Z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