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2" r:id="rId4"/>
    <p:sldId id="313" r:id="rId6"/>
    <p:sldId id="314" r:id="rId7"/>
    <p:sldId id="315" r:id="rId8"/>
    <p:sldId id="316" r:id="rId9"/>
    <p:sldId id="317" r:id="rId10"/>
    <p:sldId id="318" r:id="rId11"/>
    <p:sldId id="320" r:id="rId12"/>
    <p:sldId id="321" r:id="rId13"/>
    <p:sldId id="326" r:id="rId14"/>
    <p:sldId id="327" r:id="rId15"/>
    <p:sldId id="328" r:id="rId16"/>
    <p:sldId id="329" r:id="rId17"/>
    <p:sldId id="332" r:id="rId18"/>
    <p:sldId id="333" r:id="rId19"/>
    <p:sldId id="322" r:id="rId20"/>
    <p:sldId id="31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856" autoAdjust="0"/>
  </p:normalViewPr>
  <p:slideViewPr>
    <p:cSldViewPr snapToGrid="0">
      <p:cViewPr>
        <p:scale>
          <a:sx n="75" d="100"/>
          <a:sy n="75" d="100"/>
        </p:scale>
        <p:origin x="77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15875" y="6356350"/>
            <a:ext cx="12208510" cy="36512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5875" y="-23495"/>
            <a:ext cx="12208510" cy="1092200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80" y="135953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1-161026094245648[1]"/>
          <p:cNvPicPr>
            <a:picLocks noChangeAspect="1"/>
          </p:cNvPicPr>
          <p:nvPr userDrawn="1"/>
        </p:nvPicPr>
        <p:blipFill>
          <a:blip r:embed="rId2"/>
          <a:srcRect t="27470" b="16798"/>
          <a:stretch>
            <a:fillRect/>
          </a:stretch>
        </p:blipFill>
        <p:spPr>
          <a:xfrm>
            <a:off x="10481945" y="6359525"/>
            <a:ext cx="1710690" cy="358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5" y="1706880"/>
            <a:ext cx="12169140" cy="1803400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拜占庭将军问题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							——</a:t>
            </a:r>
            <a:r>
              <a:rPr lang="zh-CN" altLang="en-US" sz="2800" dirty="0">
                <a:solidFill>
                  <a:schemeClr val="bg1"/>
                </a:solidFill>
              </a:rPr>
              <a:t>分布式共识算法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endParaRPr lang="en-US" altLang="zh-CN"/>
          </a:p>
          <a:p>
            <a:r>
              <a:rPr lang="zh-CN" altLang="en-US"/>
              <a:t>张晓扬</a:t>
            </a:r>
            <a:endParaRPr lang="en-US" altLang="zh-CN"/>
          </a:p>
          <a:p>
            <a:r>
              <a:rPr lang="en-US" altLang="zh-CN"/>
              <a:t>2019/06/20</a:t>
            </a:r>
            <a:endParaRPr lang="en-US" altLang="zh-CN"/>
          </a:p>
        </p:txBody>
      </p:sp>
      <p:pic>
        <p:nvPicPr>
          <p:cNvPr id="4" name="图片 3" descr="ict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5143500"/>
            <a:ext cx="28575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61180" y="6184265"/>
            <a:ext cx="347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n=4,m=1,</a:t>
            </a:r>
            <a:r>
              <a:rPr lang="zh-CN" altLang="en-US"/>
              <a:t>其中司令是叛徒的情形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942205" y="1512570"/>
            <a:ext cx="2308225" cy="70612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司令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80590" y="263207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036820" y="263207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3"/>
            <a:endCxn id="6" idx="0"/>
          </p:cNvCxnSpPr>
          <p:nvPr/>
        </p:nvCxnSpPr>
        <p:spPr>
          <a:xfrm flipH="1">
            <a:off x="3287395" y="2115185"/>
            <a:ext cx="1992630" cy="516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4"/>
            <a:endCxn id="7" idx="0"/>
          </p:cNvCxnSpPr>
          <p:nvPr/>
        </p:nvCxnSpPr>
        <p:spPr>
          <a:xfrm>
            <a:off x="6096635" y="2218690"/>
            <a:ext cx="46990" cy="413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892415" y="263207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3" idx="5"/>
            <a:endCxn id="10" idx="0"/>
          </p:cNvCxnSpPr>
          <p:nvPr/>
        </p:nvCxnSpPr>
        <p:spPr>
          <a:xfrm>
            <a:off x="6912610" y="2115185"/>
            <a:ext cx="2086610" cy="516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标题 17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66290" y="499935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5084445" y="5053965"/>
            <a:ext cx="1889760" cy="637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7778115" y="4999355"/>
            <a:ext cx="2213610" cy="746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6" idx="7"/>
            <a:endCxn id="27" idx="1"/>
          </p:cNvCxnSpPr>
          <p:nvPr/>
        </p:nvCxnSpPr>
        <p:spPr>
          <a:xfrm>
            <a:off x="3955415" y="5108575"/>
            <a:ext cx="1405890" cy="38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0"/>
            <a:endCxn id="28" idx="0"/>
          </p:cNvCxnSpPr>
          <p:nvPr/>
        </p:nvCxnSpPr>
        <p:spPr>
          <a:xfrm>
            <a:off x="3173095" y="4999355"/>
            <a:ext cx="5711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7"/>
            <a:endCxn id="28" idx="1"/>
          </p:cNvCxnSpPr>
          <p:nvPr/>
        </p:nvCxnSpPr>
        <p:spPr>
          <a:xfrm flipV="1">
            <a:off x="6697345" y="5108575"/>
            <a:ext cx="1405255" cy="38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3"/>
            <a:endCxn id="26" idx="5"/>
          </p:cNvCxnSpPr>
          <p:nvPr/>
        </p:nvCxnSpPr>
        <p:spPr>
          <a:xfrm flipH="1">
            <a:off x="3955415" y="5598160"/>
            <a:ext cx="1405890" cy="38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3"/>
            <a:endCxn id="27" idx="5"/>
          </p:cNvCxnSpPr>
          <p:nvPr/>
        </p:nvCxnSpPr>
        <p:spPr>
          <a:xfrm flipH="1" flipV="1">
            <a:off x="6697345" y="5598160"/>
            <a:ext cx="1405255" cy="38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4"/>
            <a:endCxn id="26" idx="4"/>
          </p:cNvCxnSpPr>
          <p:nvPr/>
        </p:nvCxnSpPr>
        <p:spPr>
          <a:xfrm flipH="1">
            <a:off x="3173095" y="5746115"/>
            <a:ext cx="5711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4933950" y="3862705"/>
            <a:ext cx="2308225" cy="70612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司令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口头协议算法实例推演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187950" y="1497330"/>
            <a:ext cx="230822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司令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65785" y="2632075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538730" y="2632075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512310" y="2632075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502400" y="2632075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8441055" y="2632075"/>
            <a:ext cx="1345565" cy="7467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10362565" y="2632075"/>
            <a:ext cx="1345565" cy="7467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 flipH="1">
            <a:off x="1238885" y="1850390"/>
            <a:ext cx="3949065" cy="781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5" idx="0"/>
          </p:cNvCxnSpPr>
          <p:nvPr/>
        </p:nvCxnSpPr>
        <p:spPr>
          <a:xfrm flipH="1">
            <a:off x="3211830" y="2099945"/>
            <a:ext cx="2313940" cy="532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4"/>
            <a:endCxn id="13" idx="0"/>
          </p:cNvCxnSpPr>
          <p:nvPr/>
        </p:nvCxnSpPr>
        <p:spPr>
          <a:xfrm>
            <a:off x="6342380" y="2203450"/>
            <a:ext cx="83312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4"/>
            <a:endCxn id="11" idx="0"/>
          </p:cNvCxnSpPr>
          <p:nvPr/>
        </p:nvCxnSpPr>
        <p:spPr>
          <a:xfrm flipH="1">
            <a:off x="5185410" y="2203450"/>
            <a:ext cx="115697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5"/>
            <a:endCxn id="14" idx="0"/>
          </p:cNvCxnSpPr>
          <p:nvPr/>
        </p:nvCxnSpPr>
        <p:spPr>
          <a:xfrm>
            <a:off x="7158355" y="2099945"/>
            <a:ext cx="1955800" cy="532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6"/>
            <a:endCxn id="15" idx="0"/>
          </p:cNvCxnSpPr>
          <p:nvPr/>
        </p:nvCxnSpPr>
        <p:spPr>
          <a:xfrm>
            <a:off x="7496175" y="1850390"/>
            <a:ext cx="3539490" cy="781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67690" y="4043680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2540635" y="4043680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4514215" y="4043680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6504305" y="4043680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8442960" y="4043680"/>
            <a:ext cx="1345565" cy="7467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10364470" y="4043680"/>
            <a:ext cx="1345565" cy="7467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3" idx="4"/>
          </p:cNvCxnSpPr>
          <p:nvPr/>
        </p:nvCxnSpPr>
        <p:spPr>
          <a:xfrm>
            <a:off x="1240790" y="4790440"/>
            <a:ext cx="3175" cy="60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182235" y="4790440"/>
            <a:ext cx="3175" cy="60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155180" y="4790440"/>
            <a:ext cx="3175" cy="60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1830" y="4790440"/>
            <a:ext cx="3175" cy="60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110980" y="4790440"/>
            <a:ext cx="3175" cy="608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1032490" y="4790440"/>
            <a:ext cx="3175" cy="608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口头协议算法实例推演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2095500"/>
          <a:ext cx="8534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381000">
                <a:tc rowSpan="7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副官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V1 = 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V6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副官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副官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副官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副官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副官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x'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y'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x''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y''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x'''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y'''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x5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口头协议算法实例推演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187950" y="1497330"/>
            <a:ext cx="2308225" cy="70612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司令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65785" y="2632075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2538730" y="2632075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512310" y="2632075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6502400" y="2632075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8441055" y="2632075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10362565" y="2632075"/>
            <a:ext cx="1345565" cy="7467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 flipH="1">
            <a:off x="1238885" y="1850390"/>
            <a:ext cx="3949065" cy="781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4" idx="0"/>
          </p:cNvCxnSpPr>
          <p:nvPr/>
        </p:nvCxnSpPr>
        <p:spPr>
          <a:xfrm flipH="1">
            <a:off x="3211830" y="2099945"/>
            <a:ext cx="23139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4"/>
            <a:endCxn id="13" idx="0"/>
          </p:cNvCxnSpPr>
          <p:nvPr/>
        </p:nvCxnSpPr>
        <p:spPr>
          <a:xfrm>
            <a:off x="6342380" y="2203450"/>
            <a:ext cx="833120" cy="428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4"/>
            <a:endCxn id="11" idx="0"/>
          </p:cNvCxnSpPr>
          <p:nvPr/>
        </p:nvCxnSpPr>
        <p:spPr>
          <a:xfrm flipH="1">
            <a:off x="5185410" y="2203450"/>
            <a:ext cx="115697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5"/>
            <a:endCxn id="14" idx="0"/>
          </p:cNvCxnSpPr>
          <p:nvPr/>
        </p:nvCxnSpPr>
        <p:spPr>
          <a:xfrm>
            <a:off x="7158355" y="2099945"/>
            <a:ext cx="1955800" cy="532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6"/>
            <a:endCxn id="15" idx="0"/>
          </p:cNvCxnSpPr>
          <p:nvPr/>
        </p:nvCxnSpPr>
        <p:spPr>
          <a:xfrm>
            <a:off x="7496175" y="1850390"/>
            <a:ext cx="3539490" cy="781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67690" y="4043680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2540635" y="4043680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4514215" y="4043680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6504305" y="4043680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8442960" y="4043680"/>
            <a:ext cx="1345565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10364470" y="4043680"/>
            <a:ext cx="1345565" cy="7467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3" idx="4"/>
          </p:cNvCxnSpPr>
          <p:nvPr/>
        </p:nvCxnSpPr>
        <p:spPr>
          <a:xfrm>
            <a:off x="1240790" y="4790440"/>
            <a:ext cx="3175" cy="60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182235" y="4790440"/>
            <a:ext cx="3175" cy="60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155180" y="4790440"/>
            <a:ext cx="3175" cy="608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1830" y="4790440"/>
            <a:ext cx="3175" cy="608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110980" y="4790440"/>
            <a:ext cx="3175" cy="608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1032490" y="4790440"/>
            <a:ext cx="3175" cy="608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口头协议算法实例推演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095500"/>
          <a:ext cx="8534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381000">
                <a:tc rowSpan="7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副官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V1 = 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V6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副官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副官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副官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副官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副官</a:t>
                      </a: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x4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口头协议算法证明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80" y="1359535"/>
            <a:ext cx="10515600" cy="5042535"/>
          </a:xfrm>
        </p:spPr>
        <p:txBody>
          <a:bodyPr/>
          <a:p>
            <a:r>
              <a:rPr lang="en-US" altLang="zh-CN"/>
              <a:t>OM(m)</a:t>
            </a:r>
            <a:r>
              <a:rPr lang="zh-CN" altLang="en-US"/>
              <a:t>证明：</a:t>
            </a:r>
            <a:endParaRPr lang="zh-CN" altLang="en-US"/>
          </a:p>
          <a:p>
            <a:pPr lvl="1"/>
            <a:r>
              <a:rPr lang="zh-CN" altLang="en-US"/>
              <a:t>为了证明这一算法，首先需要证明一条引理：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归纳法：针对参数</a:t>
            </a:r>
            <a:r>
              <a:rPr lang="en-US" altLang="zh-CN"/>
              <a:t>m</a:t>
            </a:r>
            <a:r>
              <a:rPr lang="zh-CN" altLang="en-US"/>
              <a:t>进行归纳</a:t>
            </a:r>
            <a:endParaRPr lang="zh-CN" altLang="en-US"/>
          </a:p>
          <a:p>
            <a:pPr lvl="2"/>
            <a:r>
              <a:rPr lang="zh-CN" altLang="en-US" sz="2000"/>
              <a:t>当</a:t>
            </a:r>
            <a:r>
              <a:rPr lang="en-US" altLang="zh-CN" sz="2000"/>
              <a:t>m=0</a:t>
            </a:r>
            <a:r>
              <a:rPr lang="zh-CN" altLang="en-US" sz="2000"/>
              <a:t>时，如果司令是忠诚的，忠诚的将军按照司令的指令行动，引理成立。</a:t>
            </a:r>
            <a:endParaRPr lang="zh-CN" altLang="en-US" sz="2000"/>
          </a:p>
          <a:p>
            <a:pPr lvl="2"/>
            <a:r>
              <a:rPr lang="zh-CN" altLang="en-US" sz="2000"/>
              <a:t>当</a:t>
            </a:r>
            <a:r>
              <a:rPr lang="en-US" altLang="zh-CN" sz="2000"/>
              <a:t>m&gt;0</a:t>
            </a:r>
            <a:r>
              <a:rPr lang="zh-CN" altLang="en-US" sz="2000"/>
              <a:t>时，假设</a:t>
            </a:r>
            <a:r>
              <a:rPr lang="en-US" altLang="zh-CN" sz="2000"/>
              <a:t>m-1</a:t>
            </a:r>
            <a:r>
              <a:rPr lang="zh-CN" altLang="en-US" sz="2000"/>
              <a:t>时引理成立，下面证明在</a:t>
            </a:r>
            <a:r>
              <a:rPr lang="en-US" altLang="zh-CN" sz="2000"/>
              <a:t>m</a:t>
            </a:r>
            <a:r>
              <a:rPr lang="zh-CN" altLang="en-US" sz="2000"/>
              <a:t>时，引理也成立</a:t>
            </a:r>
            <a:endParaRPr lang="zh-CN" altLang="en-US" sz="2000"/>
          </a:p>
          <a:p>
            <a:pPr lvl="3"/>
            <a:r>
              <a:rPr lang="zh-CN" sz="1800"/>
              <a:t>首先在</a:t>
            </a:r>
            <a:r>
              <a:rPr lang="en-US" altLang="zh-CN" sz="1800"/>
              <a:t>OM(m)</a:t>
            </a:r>
            <a:r>
              <a:rPr lang="zh-CN" altLang="en-US" sz="1800"/>
              <a:t>时司令将</a:t>
            </a:r>
            <a:r>
              <a:rPr lang="en-US" altLang="zh-CN" sz="1800"/>
              <a:t>V</a:t>
            </a:r>
            <a:r>
              <a:rPr lang="zh-CN" altLang="en-US" sz="1800"/>
              <a:t>发送给其他</a:t>
            </a:r>
            <a:r>
              <a:rPr lang="en-US" altLang="zh-CN" sz="1800"/>
              <a:t>n-1</a:t>
            </a:r>
            <a:r>
              <a:rPr lang="zh-CN" altLang="en-US" sz="1800"/>
              <a:t>个副官，每个忠诚的副官在</a:t>
            </a:r>
            <a:r>
              <a:rPr lang="en-US" altLang="zh-CN" sz="1800"/>
              <a:t>n-1</a:t>
            </a:r>
            <a:r>
              <a:rPr lang="zh-CN" altLang="en-US" sz="1800"/>
              <a:t>个副官中执行</a:t>
            </a:r>
            <a:r>
              <a:rPr lang="en-US" altLang="zh-CN" sz="1800"/>
              <a:t>OM(m-1)</a:t>
            </a:r>
            <a:r>
              <a:rPr lang="zh-CN" altLang="en-US" sz="1800"/>
              <a:t>，根据假设</a:t>
            </a:r>
            <a:r>
              <a:rPr lang="en-US" altLang="zh-CN" sz="1800"/>
              <a:t>n &gt; 2k+m</a:t>
            </a:r>
            <a:r>
              <a:rPr lang="zh-CN" altLang="en-US" sz="1800"/>
              <a:t>，则</a:t>
            </a:r>
            <a:r>
              <a:rPr lang="en-US" altLang="zh-CN" sz="1800"/>
              <a:t>n-1 &gt; 2k+(m-1)</a:t>
            </a:r>
            <a:r>
              <a:rPr lang="zh-CN" altLang="en-US" sz="1800"/>
              <a:t>，根据引理在</a:t>
            </a:r>
            <a:r>
              <a:rPr lang="en-US" altLang="zh-CN" sz="1800"/>
              <a:t>m-1</a:t>
            </a:r>
            <a:r>
              <a:rPr lang="zh-CN" altLang="en-US" sz="1800"/>
              <a:t>时成立，可以得到每个忠诚的将军从忠诚将军</a:t>
            </a:r>
            <a:r>
              <a:rPr lang="en-US" altLang="zh-CN" sz="1800"/>
              <a:t>j</a:t>
            </a:r>
            <a:r>
              <a:rPr lang="zh-CN" altLang="en-US" sz="1800"/>
              <a:t>处得到的值为</a:t>
            </a:r>
            <a:r>
              <a:rPr lang="en-US" altLang="zh-CN" sz="1800"/>
              <a:t>Vj=V</a:t>
            </a:r>
            <a:r>
              <a:rPr lang="zh-CN" altLang="en-US" sz="1800"/>
              <a:t>。</a:t>
            </a:r>
            <a:endParaRPr lang="zh-CN" altLang="en-US" sz="1800"/>
          </a:p>
          <a:p>
            <a:pPr lvl="3"/>
            <a:r>
              <a:rPr lang="zh-CN" altLang="en-US"/>
              <a:t>由于叛徒最多有</a:t>
            </a:r>
            <a:r>
              <a:rPr lang="en-US" altLang="zh-CN"/>
              <a:t>k</a:t>
            </a:r>
            <a:r>
              <a:rPr lang="zh-CN" altLang="en-US"/>
              <a:t>，且</a:t>
            </a:r>
            <a:r>
              <a:rPr lang="en-US" altLang="zh-CN"/>
              <a:t>n-1 &gt; 2k+(m-1) </a:t>
            </a:r>
            <a:r>
              <a:rPr lang="en-US" altLang="zh-CN">
                <a:latin typeface="东文宋体" charset="0"/>
                <a:ea typeface="东文宋体" charset="0"/>
              </a:rPr>
              <a:t>≥</a:t>
            </a:r>
            <a:r>
              <a:rPr lang="en-US" altLang="zh-CN"/>
              <a:t> 2k</a:t>
            </a:r>
            <a:r>
              <a:rPr lang="zh-CN" altLang="en-US"/>
              <a:t>，所以</a:t>
            </a:r>
            <a:r>
              <a:rPr lang="en-US" altLang="zh-CN"/>
              <a:t>n-1</a:t>
            </a:r>
            <a:r>
              <a:rPr lang="zh-CN" altLang="en-US"/>
              <a:t>个将军中以忠将为多数，所以每个忠诚将军得到的值为</a:t>
            </a:r>
            <a:r>
              <a:rPr lang="en-US" altLang="zh-CN"/>
              <a:t>V</a:t>
            </a:r>
            <a:r>
              <a:rPr lang="zh-CN" altLang="en-US"/>
              <a:t>，满足条件</a:t>
            </a:r>
            <a:r>
              <a:rPr lang="en-US" altLang="zh-CN"/>
              <a:t>IC2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240" y="2362835"/>
            <a:ext cx="782828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口头协议算法证明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80" y="1359535"/>
            <a:ext cx="10515600" cy="4900295"/>
          </a:xfrm>
        </p:spPr>
        <p:txBody>
          <a:bodyPr/>
          <a:p>
            <a:r>
              <a:rPr lang="en-US" altLang="zh-CN"/>
              <a:t>OM(m)</a:t>
            </a:r>
            <a:r>
              <a:rPr lang="zh-CN" altLang="en-US"/>
              <a:t>证明：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针对变量</a:t>
            </a:r>
            <a:r>
              <a:rPr lang="en-US" altLang="zh-CN"/>
              <a:t>m</a:t>
            </a:r>
            <a:r>
              <a:rPr lang="zh-CN" altLang="en-US"/>
              <a:t>采用归纳法</a:t>
            </a:r>
            <a:endParaRPr lang="zh-CN" altLang="en-US"/>
          </a:p>
          <a:p>
            <a:pPr lvl="2"/>
            <a:r>
              <a:rPr lang="zh-CN" altLang="en-US" sz="2000"/>
              <a:t>当</a:t>
            </a:r>
            <a:r>
              <a:rPr lang="en-US" altLang="zh-CN" sz="2000"/>
              <a:t>m=0</a:t>
            </a:r>
            <a:r>
              <a:rPr lang="zh-CN" altLang="en-US" sz="2000"/>
              <a:t>时，没有叛徒存在，满足条件</a:t>
            </a:r>
            <a:r>
              <a:rPr lang="en-US" altLang="zh-CN" sz="2000"/>
              <a:t>IC1</a:t>
            </a:r>
            <a:r>
              <a:rPr lang="zh-CN" altLang="en-US" sz="2000"/>
              <a:t>和</a:t>
            </a:r>
            <a:r>
              <a:rPr lang="en-US" altLang="zh-CN" sz="2000"/>
              <a:t>IC2</a:t>
            </a:r>
            <a:endParaRPr lang="en-US" altLang="zh-CN" sz="2000"/>
          </a:p>
          <a:p>
            <a:pPr lvl="2"/>
            <a:r>
              <a:rPr lang="zh-CN" altLang="en-US" sz="2000"/>
              <a:t>当</a:t>
            </a:r>
            <a:r>
              <a:rPr lang="en-US" altLang="zh-CN" sz="2000"/>
              <a:t>m&gt;0</a:t>
            </a:r>
            <a:r>
              <a:rPr lang="zh-CN" altLang="en-US" sz="2000"/>
              <a:t>时，假设</a:t>
            </a:r>
            <a:r>
              <a:rPr lang="en-US" altLang="zh-CN" sz="2000"/>
              <a:t>m-1</a:t>
            </a:r>
            <a:r>
              <a:rPr lang="zh-CN" altLang="en-US" sz="2000"/>
              <a:t>时定理成立，下面证明</a:t>
            </a:r>
            <a:r>
              <a:rPr lang="en-US" altLang="zh-CN" sz="2000"/>
              <a:t>m</a:t>
            </a:r>
            <a:r>
              <a:rPr lang="zh-CN" altLang="en-US" sz="2000"/>
              <a:t>时定理同样成立</a:t>
            </a:r>
            <a:endParaRPr lang="zh-CN" altLang="en-US" sz="2000"/>
          </a:p>
          <a:p>
            <a:pPr lvl="3"/>
            <a:r>
              <a:rPr lang="zh-CN" altLang="en-US" sz="1800"/>
              <a:t>令引理中的</a:t>
            </a:r>
            <a:r>
              <a:rPr lang="en-US" altLang="zh-CN" sz="1800"/>
              <a:t>k=m</a:t>
            </a:r>
            <a:r>
              <a:rPr lang="zh-CN" altLang="en-US" sz="1800"/>
              <a:t>，即引理转述为多于</a:t>
            </a:r>
            <a:r>
              <a:rPr lang="en-US" altLang="zh-CN" sz="1800"/>
              <a:t>3m</a:t>
            </a:r>
            <a:r>
              <a:rPr lang="zh-CN" altLang="en-US" sz="1800"/>
              <a:t>个将军中至多存在</a:t>
            </a:r>
            <a:r>
              <a:rPr lang="en-US" altLang="zh-CN" sz="1800"/>
              <a:t>m</a:t>
            </a:r>
            <a:r>
              <a:rPr lang="zh-CN" altLang="en-US" sz="1800"/>
              <a:t>个叛徒时，满足条件</a:t>
            </a:r>
            <a:r>
              <a:rPr lang="en-US" altLang="zh-CN" sz="1800"/>
              <a:t>IC2</a:t>
            </a:r>
            <a:endParaRPr lang="en-US" altLang="zh-CN" sz="1800"/>
          </a:p>
          <a:p>
            <a:pPr lvl="3"/>
            <a:r>
              <a:rPr lang="zh-CN" altLang="en-US" sz="1800"/>
              <a:t>当司令是忠诚时，</a:t>
            </a:r>
            <a:r>
              <a:rPr lang="en-US" altLang="zh-CN" sz="1800"/>
              <a:t>IC1</a:t>
            </a:r>
            <a:r>
              <a:rPr lang="zh-CN" altLang="en-US" sz="1800"/>
              <a:t>包含在</a:t>
            </a:r>
            <a:r>
              <a:rPr lang="en-US" altLang="zh-CN" sz="1800"/>
              <a:t>IC2</a:t>
            </a:r>
            <a:r>
              <a:rPr lang="zh-CN" altLang="en-US" sz="1800"/>
              <a:t>中，所以</a:t>
            </a:r>
            <a:r>
              <a:rPr lang="en-US" altLang="zh-CN" sz="1800"/>
              <a:t>OM(m)</a:t>
            </a:r>
            <a:r>
              <a:rPr lang="zh-CN" altLang="en-US" sz="1800"/>
              <a:t>满足条件</a:t>
            </a:r>
            <a:r>
              <a:rPr lang="en-US" altLang="zh-CN" sz="1800"/>
              <a:t>IC1</a:t>
            </a:r>
            <a:endParaRPr lang="en-US" altLang="zh-CN" sz="1800"/>
          </a:p>
          <a:p>
            <a:pPr lvl="3"/>
            <a:r>
              <a:rPr lang="zh-CN" altLang="en-US" sz="1800"/>
              <a:t>当司令是叛徒时，由于至多有</a:t>
            </a:r>
            <a:r>
              <a:rPr lang="en-US" altLang="zh-CN" sz="1800"/>
              <a:t>m</a:t>
            </a:r>
            <a:r>
              <a:rPr lang="zh-CN" altLang="en-US" sz="1800"/>
              <a:t>个叛徒，所以至多存在</a:t>
            </a:r>
            <a:r>
              <a:rPr lang="en-US" altLang="zh-CN" sz="1800"/>
              <a:t>m-1</a:t>
            </a:r>
            <a:r>
              <a:rPr lang="zh-CN" altLang="en-US" sz="1800"/>
              <a:t>个副官是叛徒。由于将军的数量多于</a:t>
            </a:r>
            <a:r>
              <a:rPr lang="en-US" altLang="zh-CN" sz="1800"/>
              <a:t>3m</a:t>
            </a:r>
            <a:r>
              <a:rPr lang="zh-CN" altLang="en-US" sz="1800"/>
              <a:t>，所以副官数量多于</a:t>
            </a:r>
            <a:r>
              <a:rPr lang="en-US" altLang="zh-CN" sz="1800"/>
              <a:t>3m-1 &gt; 3(m-1)</a:t>
            </a:r>
            <a:r>
              <a:rPr lang="zh-CN" altLang="en-US" sz="1800"/>
              <a:t>。根据递归假设，</a:t>
            </a:r>
            <a:r>
              <a:rPr lang="en-US" altLang="zh-CN" sz="1800"/>
              <a:t>OM(m-1)</a:t>
            </a:r>
            <a:r>
              <a:rPr lang="zh-CN" altLang="en-US" sz="1800"/>
              <a:t>满足条件</a:t>
            </a:r>
            <a:r>
              <a:rPr lang="en-US" altLang="zh-CN" sz="1800"/>
              <a:t>IC1</a:t>
            </a:r>
            <a:r>
              <a:rPr lang="zh-CN" altLang="en-US" sz="1800"/>
              <a:t>和</a:t>
            </a:r>
            <a:r>
              <a:rPr lang="en-US" altLang="zh-CN" sz="1800"/>
              <a:t>IC2</a:t>
            </a:r>
            <a:r>
              <a:rPr lang="zh-CN" altLang="en-US" sz="1800"/>
              <a:t>，所以对于每个副官</a:t>
            </a:r>
            <a:r>
              <a:rPr lang="en-US" altLang="zh-CN" sz="1800"/>
              <a:t>j</a:t>
            </a:r>
            <a:r>
              <a:rPr lang="zh-CN" altLang="en-US" sz="1800"/>
              <a:t>，所有忠诚的副官得到的是相同的</a:t>
            </a:r>
            <a:r>
              <a:rPr lang="en-US" altLang="zh-CN" sz="1800"/>
              <a:t>Vj</a:t>
            </a:r>
            <a:r>
              <a:rPr lang="zh-CN" altLang="en-US" sz="1800"/>
              <a:t>。因此任意两个忠诚的副官都能够得到相同的指令值集，即遵循相同的命令，所以算法</a:t>
            </a:r>
            <a:r>
              <a:rPr lang="en-US" altLang="zh-CN" sz="1800"/>
              <a:t>OM(m)</a:t>
            </a:r>
            <a:r>
              <a:rPr lang="zh-CN" altLang="en-US" sz="1800"/>
              <a:t>满足条件</a:t>
            </a:r>
            <a:r>
              <a:rPr lang="en-US" altLang="zh-CN" sz="1800"/>
              <a:t>IC1</a:t>
            </a:r>
            <a:endParaRPr lang="zh-CN" altLang="en-US" sz="1800"/>
          </a:p>
          <a:p>
            <a:pPr lvl="2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7760" y="2013585"/>
            <a:ext cx="7824470" cy="4813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书面协议算法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除了口头协议的三个条件外，还需要增加一个条件：</a:t>
            </a:r>
            <a:endParaRPr lang="zh-CN" altLang="en-US"/>
          </a:p>
          <a:p>
            <a:pPr lvl="1"/>
            <a:r>
              <a:rPr lang="zh-CN" altLang="en-US"/>
              <a:t>忠诚将军的签名不可伪造，一旦被篡改即可发现，而叛徒的签名可被其他叛徒伪造，任何人都可以验证签名的真实性。</a:t>
            </a:r>
            <a:endParaRPr lang="zh-CN" altLang="en-US"/>
          </a:p>
          <a:p>
            <a:pPr lvl="0"/>
            <a:r>
              <a:rPr lang="zh-CN" altLang="en-US"/>
              <a:t>对于任意m，最多只有m个背叛者情况下，算法SM(m)能解决拜占庭将军问题。也就是说，在使用签名的情况下，书面协议可以打破三模冗余的僵局，使用了签名的情况下，只要知道了叛徒数量，我们就可以利用SM(m)算法解决拜占庭将军问题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5" y="1706880"/>
            <a:ext cx="12169140" cy="1803400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谢谢聆听</a:t>
            </a:r>
            <a:r>
              <a:rPr lang="en-US" altLang="zh-CN" dirty="0">
                <a:solidFill>
                  <a:schemeClr val="bg1"/>
                </a:solidFill>
              </a:rPr>
              <a:t>!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endParaRPr lang="en-US" altLang="zh-CN"/>
          </a:p>
          <a:p>
            <a:r>
              <a:rPr lang="zh-CN" altLang="en-US"/>
              <a:t>张晓扬</a:t>
            </a:r>
            <a:endParaRPr lang="zh-CN" altLang="en-US"/>
          </a:p>
        </p:txBody>
      </p:sp>
      <p:pic>
        <p:nvPicPr>
          <p:cNvPr id="4" name="图片 3" descr="ict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885" y="5143500"/>
            <a:ext cx="28575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问题描述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9385" y="1721485"/>
            <a:ext cx="67932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问题实质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80" y="1359535"/>
            <a:ext cx="10515600" cy="4956175"/>
          </a:xfrm>
        </p:spPr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目标：将军们实现统一行动</a:t>
            </a:r>
            <a:endParaRPr lang="zh-CN" altLang="en-US"/>
          </a:p>
          <a:p>
            <a:r>
              <a:rPr lang="zh-CN" altLang="en-US"/>
              <a:t>原因：单独行动无法胜利，必须通力合作，达成共识</a:t>
            </a:r>
            <a:endParaRPr lang="zh-CN" altLang="en-US"/>
          </a:p>
          <a:p>
            <a:r>
              <a:rPr lang="zh-CN" altLang="en-US"/>
              <a:t>限制：叛徒存在导致难以一致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一致性：所有忠诚的将军能够达成一致</a:t>
            </a:r>
            <a:endParaRPr lang="zh-CN" altLang="en-US"/>
          </a:p>
          <a:p>
            <a:r>
              <a:rPr lang="zh-CN" altLang="en-US"/>
              <a:t>正确性：所有忠诚的将军都正确表达了自己的意愿</a:t>
            </a:r>
            <a:endParaRPr lang="zh-CN" altLang="en-US"/>
          </a:p>
          <a:p>
            <a:r>
              <a:rPr lang="zh-CN" altLang="en-US"/>
              <a:t>即在有叛徒存在的情况下，找到一个抗干扰的算法，最终实现一致行动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形式化条件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80" y="1359535"/>
            <a:ext cx="10515600" cy="4956175"/>
          </a:xfrm>
        </p:spPr>
        <p:txBody>
          <a:bodyPr/>
          <a:p>
            <a:endParaRPr lang="zh-CN" altLang="en-US"/>
          </a:p>
          <a:p>
            <a:r>
              <a:rPr lang="zh-CN" altLang="en-US"/>
              <a:t>变量</a:t>
            </a:r>
            <a:r>
              <a:rPr lang="en-US" altLang="zh-CN"/>
              <a:t>Vi</a:t>
            </a:r>
            <a:r>
              <a:rPr lang="zh-CN" altLang="en-US"/>
              <a:t>：其他将军收到的第</a:t>
            </a:r>
            <a:r>
              <a:rPr lang="en-US" altLang="zh-CN"/>
              <a:t>i</a:t>
            </a:r>
            <a:r>
              <a:rPr lang="zh-CN" altLang="en-US"/>
              <a:t>个将军的命令</a:t>
            </a:r>
            <a:endParaRPr lang="zh-CN" altLang="en-US"/>
          </a:p>
          <a:p>
            <a:r>
              <a:rPr lang="zh-CN" altLang="en-US"/>
              <a:t>处理向量：</a:t>
            </a:r>
            <a:r>
              <a:rPr lang="en-US" altLang="zh-CN"/>
              <a:t>(V1,V2,...,Vn)</a:t>
            </a:r>
            <a:r>
              <a:rPr lang="zh-CN" altLang="en-US"/>
              <a:t>表示接收到的其他将军的命令</a:t>
            </a:r>
            <a:endParaRPr lang="zh-CN" altLang="en-US"/>
          </a:p>
          <a:p>
            <a:r>
              <a:rPr lang="zh-CN" altLang="en-US"/>
              <a:t>由于叛徒可以自由发送命令，因此每个将军收到的处理向量是不同的，各个将军需要根据处理向量的结果决定自己需要采取的命令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一致性表示：每个忠诚的将军得到的指令向量是相同的</a:t>
            </a:r>
            <a:endParaRPr lang="zh-CN" altLang="en-US"/>
          </a:p>
          <a:p>
            <a:r>
              <a:rPr lang="zh-CN" altLang="en-US"/>
              <a:t>正确性表示：如果</a:t>
            </a:r>
            <a:r>
              <a:rPr lang="en-US" altLang="zh-CN"/>
              <a:t>i</a:t>
            </a:r>
            <a:r>
              <a:rPr lang="zh-CN" altLang="en-US"/>
              <a:t>将军是忠诚的，则其他将军必须以他送出的值作为自己的</a:t>
            </a:r>
            <a:r>
              <a:rPr lang="en-US" altLang="zh-CN"/>
              <a:t>Vi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条件推演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435" y="135953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/>
              <a:t>一致性条件可以表示为：无论</a:t>
            </a:r>
            <a:r>
              <a:rPr lang="en-US" altLang="zh-CN"/>
              <a:t>i</a:t>
            </a:r>
            <a:r>
              <a:rPr lang="zh-CN" altLang="en-US"/>
              <a:t>将军忠诚与否，任何两个忠诚的将军都使用相同的</a:t>
            </a:r>
            <a:r>
              <a:rPr lang="en-US" altLang="zh-CN"/>
              <a:t>Vi</a:t>
            </a:r>
            <a:endParaRPr lang="en-US" altLang="zh-CN"/>
          </a:p>
          <a:p>
            <a:r>
              <a:rPr lang="zh-CN" altLang="en-US"/>
              <a:t>结合正确性条件：</a:t>
            </a: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将军是忠诚的，则其他将军必须以他送出的值作为自己的</a:t>
            </a:r>
            <a:r>
              <a:rPr lang="en-US" altLang="zh-CN">
                <a:sym typeface="+mn-ea"/>
              </a:rPr>
              <a:t>Vi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那么问题转化为将军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送出的值是否被其他将军接受，可以将问题简化为司令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副官模式：即司令的命令传递给其他副官，使得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 b="1">
                <a:sym typeface="+mn-ea"/>
              </a:rPr>
              <a:t>IC1:</a:t>
            </a:r>
            <a:r>
              <a:rPr lang="zh-CN" altLang="en-US" sz="2400" b="1">
                <a:sym typeface="+mn-ea"/>
              </a:rPr>
              <a:t>所有忠诚的副官（其他将军）遵守一个命令（使用相同</a:t>
            </a:r>
            <a:r>
              <a:rPr lang="en-US" altLang="zh-CN" sz="2400" b="1">
                <a:sym typeface="+mn-ea"/>
              </a:rPr>
              <a:t>Vi</a:t>
            </a:r>
            <a:r>
              <a:rPr lang="zh-CN" altLang="en-US" sz="2400" b="1">
                <a:sym typeface="+mn-ea"/>
              </a:rPr>
              <a:t>）</a:t>
            </a:r>
            <a:r>
              <a:rPr lang="zh-CN" altLang="en-US" sz="2400">
                <a:sym typeface="+mn-ea"/>
              </a:rPr>
              <a:t>，即一致性</a:t>
            </a:r>
            <a:endParaRPr lang="zh-CN" altLang="en-US" sz="2400" b="1">
              <a:sym typeface="+mn-ea"/>
            </a:endParaRPr>
          </a:p>
          <a:p>
            <a:pPr lvl="1"/>
            <a:r>
              <a:rPr lang="en-US" altLang="zh-CN" sz="2400" b="1">
                <a:sym typeface="+mn-ea"/>
              </a:rPr>
              <a:t>IC2:</a:t>
            </a:r>
            <a:r>
              <a:rPr lang="zh-CN" altLang="en-US" sz="2400" b="1">
                <a:sym typeface="+mn-ea"/>
              </a:rPr>
              <a:t>如果司令是忠诚的，每个忠诚的副官（其他将军）必须遵守他的命令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>
                <a:sym typeface="+mn-ea"/>
              </a:rPr>
              <a:t>即正确性</a:t>
            </a:r>
            <a:endParaRPr lang="zh-CN" altLang="en-US" sz="24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将司令遍历所有将军，则可以得到完整问题。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口头协议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满足以下条件被称为口头协议：</a:t>
            </a:r>
            <a:endParaRPr lang="zh-CN" altLang="en-US"/>
          </a:p>
          <a:p>
            <a:pPr lvl="1"/>
            <a:r>
              <a:rPr lang="zh-CN" altLang="en-US"/>
              <a:t>每个被发送的消息都能够被正确的投递</a:t>
            </a:r>
            <a:endParaRPr lang="zh-CN" altLang="en-US"/>
          </a:p>
          <a:p>
            <a:pPr lvl="1"/>
            <a:r>
              <a:rPr lang="zh-CN" altLang="en-US"/>
              <a:t>信息接收者知道是谁发送的消息</a:t>
            </a:r>
            <a:endParaRPr lang="zh-CN" altLang="en-US"/>
          </a:p>
          <a:p>
            <a:pPr lvl="1"/>
            <a:r>
              <a:rPr lang="zh-CN" altLang="en-US"/>
              <a:t>能够知道缺少的消息</a:t>
            </a:r>
            <a:endParaRPr lang="zh-CN" altLang="en-US"/>
          </a:p>
          <a:p>
            <a:pPr lvl="0"/>
            <a:r>
              <a:rPr lang="zh-CN" altLang="en-US"/>
              <a:t>简言之，信道是可靠的，来源是可知的</a:t>
            </a:r>
            <a:endParaRPr lang="zh-CN" altLang="en-US"/>
          </a:p>
          <a:p>
            <a:pPr lvl="0"/>
            <a:r>
              <a:rPr lang="zh-CN" altLang="en-US"/>
              <a:t>采用口头协议，如果叛徒数少于</a:t>
            </a:r>
            <a:r>
              <a:rPr lang="en-US" altLang="zh-CN"/>
              <a:t>1/3</a:t>
            </a:r>
            <a:r>
              <a:rPr lang="zh-CN" altLang="en-US"/>
              <a:t>，则拜占庭将军问题可解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口头协议算法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80" y="1359535"/>
            <a:ext cx="10515600" cy="5042535"/>
          </a:xfrm>
        </p:spPr>
        <p:txBody>
          <a:bodyPr>
            <a:normAutofit/>
          </a:bodyPr>
          <a:p>
            <a:r>
              <a:rPr lang="en-US" altLang="zh-CN"/>
              <a:t>OM(0)</a:t>
            </a:r>
            <a:r>
              <a:rPr lang="zh-CN" altLang="en-US"/>
              <a:t>算法：</a:t>
            </a:r>
            <a:endParaRPr lang="zh-CN" altLang="en-US"/>
          </a:p>
          <a:p>
            <a:pPr lvl="1"/>
            <a:r>
              <a:rPr lang="zh-CN" altLang="en-US"/>
              <a:t>司令发送他的值给每个副官</a:t>
            </a:r>
            <a:endParaRPr lang="zh-CN" altLang="en-US"/>
          </a:p>
          <a:p>
            <a:pPr lvl="1"/>
            <a:r>
              <a:rPr lang="zh-CN" altLang="en-US"/>
              <a:t>如果副官收到这个值，则使用这个值，否则使用默认值</a:t>
            </a:r>
            <a:r>
              <a:rPr lang="en-US" altLang="zh-CN"/>
              <a:t>——</a:t>
            </a:r>
            <a:r>
              <a:rPr lang="zh-CN" altLang="en-US"/>
              <a:t>撤退命令</a:t>
            </a:r>
            <a:endParaRPr lang="en-US" altLang="zh-CN"/>
          </a:p>
          <a:p>
            <a:r>
              <a:rPr lang="en-US" altLang="zh-CN"/>
              <a:t>OM(m)</a:t>
            </a:r>
            <a:r>
              <a:rPr lang="zh-CN" altLang="en-US"/>
              <a:t>算法：</a:t>
            </a:r>
            <a:endParaRPr lang="zh-CN" altLang="en-US"/>
          </a:p>
          <a:p>
            <a:pPr lvl="1"/>
            <a:r>
              <a:rPr lang="zh-CN" altLang="en-US"/>
              <a:t>司令向每个副官发送命令</a:t>
            </a:r>
            <a:endParaRPr lang="zh-CN" altLang="en-US"/>
          </a:p>
          <a:p>
            <a:pPr lvl="1"/>
            <a:r>
              <a:rPr lang="zh-CN" altLang="en-US"/>
              <a:t>对于每个</a:t>
            </a:r>
            <a:r>
              <a:rPr lang="en-US" altLang="zh-CN"/>
              <a:t>i</a:t>
            </a:r>
            <a:r>
              <a:rPr lang="zh-CN" altLang="en-US"/>
              <a:t>，</a:t>
            </a:r>
            <a:r>
              <a:rPr lang="en-US" altLang="zh-CN"/>
              <a:t>Vi</a:t>
            </a:r>
            <a:r>
              <a:rPr lang="zh-CN" altLang="en-US"/>
              <a:t>是每个副官</a:t>
            </a:r>
            <a:r>
              <a:rPr lang="en-US" altLang="zh-CN"/>
              <a:t>i</a:t>
            </a:r>
            <a:r>
              <a:rPr lang="zh-CN" altLang="en-US"/>
              <a:t>从司令收到的命令，如果未收到命令，则认为撤退命令。副官</a:t>
            </a:r>
            <a:r>
              <a:rPr lang="en-US" altLang="zh-CN"/>
              <a:t>i</a:t>
            </a:r>
            <a:r>
              <a:rPr lang="zh-CN" altLang="en-US"/>
              <a:t>在</a:t>
            </a:r>
            <a:r>
              <a:rPr lang="en-US" altLang="zh-CN"/>
              <a:t>OM(m-1)</a:t>
            </a:r>
            <a:r>
              <a:rPr lang="zh-CN" altLang="en-US"/>
              <a:t>中作为发令者将之发送给另外</a:t>
            </a:r>
            <a:r>
              <a:rPr lang="en-US" altLang="zh-CN"/>
              <a:t>n-2</a:t>
            </a:r>
            <a:r>
              <a:rPr lang="zh-CN" altLang="en-US"/>
              <a:t>个副官</a:t>
            </a:r>
            <a:endParaRPr lang="zh-CN" altLang="en-US"/>
          </a:p>
          <a:p>
            <a:pPr lvl="1"/>
            <a:r>
              <a:rPr lang="zh-CN" altLang="en-US"/>
              <a:t>对于每个i，和每个j≠i，</a:t>
            </a:r>
            <a:r>
              <a:rPr lang="en-US" altLang="zh-CN"/>
              <a:t>V</a:t>
            </a:r>
            <a:r>
              <a:rPr lang="zh-CN" altLang="en-US"/>
              <a:t>j是副官i从第2步中的副官j（使用OM(m-1)算法）发送过来的命令，如果没有收到第2步中副官j的命令，则默认为撤退命令。最后副官i使用majority(</a:t>
            </a:r>
            <a:r>
              <a:rPr lang="en-US" altLang="zh-CN"/>
              <a:t>V</a:t>
            </a:r>
            <a:r>
              <a:rPr lang="zh-CN" altLang="en-US"/>
              <a:t>1,…,</a:t>
            </a:r>
            <a:r>
              <a:rPr lang="en-US" altLang="zh-CN"/>
              <a:t>V</a:t>
            </a:r>
            <a:r>
              <a:rPr lang="zh-CN" altLang="en-US"/>
              <a:t>n-1)得到命令。</a:t>
            </a:r>
            <a:endParaRPr lang="zh-CN" altLang="en-US"/>
          </a:p>
          <a:p>
            <a:pPr lvl="1"/>
            <a:r>
              <a:rPr lang="zh-CN" altLang="en-US"/>
              <a:t>其中，majority(</a:t>
            </a:r>
            <a:r>
              <a:rPr lang="en-US" altLang="zh-CN"/>
              <a:t>V</a:t>
            </a:r>
            <a:r>
              <a:rPr lang="zh-CN" altLang="en-US"/>
              <a:t>1</a:t>
            </a:r>
            <a:r>
              <a:rPr lang="en-US" altLang="zh-CN"/>
              <a:t>,...</a:t>
            </a:r>
            <a:r>
              <a:rPr lang="zh-CN" altLang="en-US"/>
              <a:t>,</a:t>
            </a:r>
            <a:r>
              <a:rPr lang="en-US" altLang="zh-CN"/>
              <a:t>V</a:t>
            </a:r>
            <a:r>
              <a:rPr lang="zh-CN" altLang="en-US"/>
              <a:t>n-1)代表了大多数人的命令，若不存在则默认为撤退命令。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口头协议算法实例推演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279650" y="2720975"/>
            <a:ext cx="230822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司令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45185" y="399732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3808730" y="3997325"/>
            <a:ext cx="2213610" cy="7467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3" idx="3"/>
            <a:endCxn id="6" idx="0"/>
          </p:cNvCxnSpPr>
          <p:nvPr/>
        </p:nvCxnSpPr>
        <p:spPr>
          <a:xfrm flipH="1">
            <a:off x="1951990" y="3323590"/>
            <a:ext cx="665480" cy="67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5"/>
            <a:endCxn id="7" idx="0"/>
          </p:cNvCxnSpPr>
          <p:nvPr/>
        </p:nvCxnSpPr>
        <p:spPr>
          <a:xfrm>
            <a:off x="4250055" y="3323590"/>
            <a:ext cx="665480" cy="67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6" idx="6"/>
          </p:cNvCxnSpPr>
          <p:nvPr/>
        </p:nvCxnSpPr>
        <p:spPr>
          <a:xfrm flipH="1">
            <a:off x="3058795" y="4370705"/>
            <a:ext cx="749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603490" y="2720975"/>
            <a:ext cx="2308225" cy="70612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司令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69025" y="399732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9132570" y="399732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13" idx="3"/>
            <a:endCxn id="14" idx="0"/>
          </p:cNvCxnSpPr>
          <p:nvPr/>
        </p:nvCxnSpPr>
        <p:spPr>
          <a:xfrm flipH="1">
            <a:off x="7275830" y="3323590"/>
            <a:ext cx="665480" cy="67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5"/>
            <a:endCxn id="15" idx="0"/>
          </p:cNvCxnSpPr>
          <p:nvPr/>
        </p:nvCxnSpPr>
        <p:spPr>
          <a:xfrm>
            <a:off x="9573895" y="3323590"/>
            <a:ext cx="665480" cy="673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  <a:endCxn id="14" idx="6"/>
          </p:cNvCxnSpPr>
          <p:nvPr/>
        </p:nvCxnSpPr>
        <p:spPr>
          <a:xfrm flipH="1">
            <a:off x="8382635" y="4370705"/>
            <a:ext cx="749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4065" y="5095875"/>
            <a:ext cx="531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n=3,m=1,</a:t>
            </a:r>
            <a:r>
              <a:rPr lang="zh-CN" altLang="en-US"/>
              <a:t>其中司令忠诚，副官</a:t>
            </a:r>
            <a:r>
              <a:rPr lang="en-US" altLang="zh-CN"/>
              <a:t>2</a:t>
            </a:r>
            <a:r>
              <a:rPr lang="zh-CN" altLang="en-US"/>
              <a:t>为叛徒的情况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351905" y="5095875"/>
            <a:ext cx="531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n=3,m=1,</a:t>
            </a:r>
            <a:r>
              <a:rPr lang="zh-CN" altLang="en-US"/>
              <a:t>其中司令为叛徒的情况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口头协议算法实例推演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08705" y="6363335"/>
            <a:ext cx="531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n=4,m=1,</a:t>
            </a:r>
            <a:r>
              <a:rPr lang="zh-CN" altLang="en-US"/>
              <a:t>其中司令忠诚，副官</a:t>
            </a:r>
            <a:r>
              <a:rPr lang="en-US" altLang="zh-CN"/>
              <a:t>3</a:t>
            </a:r>
            <a:r>
              <a:rPr lang="zh-CN" altLang="en-US"/>
              <a:t>为叛徒的情况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942205" y="1512570"/>
            <a:ext cx="230822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司令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80590" y="263207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036820" y="263207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3"/>
            <a:endCxn id="6" idx="0"/>
          </p:cNvCxnSpPr>
          <p:nvPr/>
        </p:nvCxnSpPr>
        <p:spPr>
          <a:xfrm flipH="1">
            <a:off x="3287395" y="2115185"/>
            <a:ext cx="1992630" cy="51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  <a:endCxn id="7" idx="0"/>
          </p:cNvCxnSpPr>
          <p:nvPr/>
        </p:nvCxnSpPr>
        <p:spPr>
          <a:xfrm>
            <a:off x="6096635" y="2218690"/>
            <a:ext cx="46990" cy="413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892415" y="2632075"/>
            <a:ext cx="2213610" cy="7467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5" idx="5"/>
            <a:endCxn id="10" idx="0"/>
          </p:cNvCxnSpPr>
          <p:nvPr/>
        </p:nvCxnSpPr>
        <p:spPr>
          <a:xfrm>
            <a:off x="6912610" y="2115185"/>
            <a:ext cx="2086610" cy="51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933950" y="3862705"/>
            <a:ext cx="230822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司令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066290" y="4999355"/>
            <a:ext cx="2213610" cy="74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5084445" y="5053965"/>
            <a:ext cx="1889760" cy="637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7778115" y="4999355"/>
            <a:ext cx="2213610" cy="74676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副官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1" idx="7"/>
            <a:endCxn id="22" idx="1"/>
          </p:cNvCxnSpPr>
          <p:nvPr/>
        </p:nvCxnSpPr>
        <p:spPr>
          <a:xfrm>
            <a:off x="3955415" y="5108575"/>
            <a:ext cx="1405890" cy="3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0"/>
            <a:endCxn id="25" idx="0"/>
          </p:cNvCxnSpPr>
          <p:nvPr/>
        </p:nvCxnSpPr>
        <p:spPr>
          <a:xfrm>
            <a:off x="3173095" y="4999355"/>
            <a:ext cx="5711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7"/>
            <a:endCxn id="25" idx="1"/>
          </p:cNvCxnSpPr>
          <p:nvPr/>
        </p:nvCxnSpPr>
        <p:spPr>
          <a:xfrm flipV="1">
            <a:off x="6697345" y="5108575"/>
            <a:ext cx="1405255" cy="3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3"/>
            <a:endCxn id="21" idx="5"/>
          </p:cNvCxnSpPr>
          <p:nvPr/>
        </p:nvCxnSpPr>
        <p:spPr>
          <a:xfrm flipH="1">
            <a:off x="3955415" y="5598160"/>
            <a:ext cx="1405890" cy="3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3"/>
            <a:endCxn id="22" idx="5"/>
          </p:cNvCxnSpPr>
          <p:nvPr/>
        </p:nvCxnSpPr>
        <p:spPr>
          <a:xfrm flipH="1" flipV="1">
            <a:off x="6697345" y="5598160"/>
            <a:ext cx="1405255" cy="38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4"/>
            <a:endCxn id="21" idx="4"/>
          </p:cNvCxnSpPr>
          <p:nvPr/>
        </p:nvCxnSpPr>
        <p:spPr>
          <a:xfrm flipH="1">
            <a:off x="3173095" y="5746115"/>
            <a:ext cx="5711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WPS 演示</Application>
  <PresentationFormat>宽屏</PresentationFormat>
  <Paragraphs>405</Paragraphs>
  <Slides>18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黑体</vt:lpstr>
      <vt:lpstr>文泉驿微米黑</vt:lpstr>
      <vt:lpstr>Calibri Light</vt:lpstr>
      <vt:lpstr>Calibri</vt:lpstr>
      <vt:lpstr>微软雅黑</vt:lpstr>
      <vt:lpstr>宋体</vt:lpstr>
      <vt:lpstr>Arial Unicode MS</vt:lpstr>
      <vt:lpstr>Webdings</vt:lpstr>
      <vt:lpstr>Times New Roman</vt:lpstr>
      <vt:lpstr>东文宋体</vt:lpstr>
      <vt:lpstr>Office 主题</vt:lpstr>
      <vt:lpstr>Equation.KSEE3</vt:lpstr>
      <vt:lpstr>拜占庭将军问题 							——分布式共识算法</vt:lpstr>
      <vt:lpstr>问题描述</vt:lpstr>
      <vt:lpstr>问题实质</vt:lpstr>
      <vt:lpstr>形式化条件</vt:lpstr>
      <vt:lpstr>条件推演</vt:lpstr>
      <vt:lpstr>口头协议</vt:lpstr>
      <vt:lpstr>口头协议算法</vt:lpstr>
      <vt:lpstr>口头协议算法实例推演</vt:lpstr>
      <vt:lpstr>口头协议算法实例推演</vt:lpstr>
      <vt:lpstr>口头协议算法实例推演</vt:lpstr>
      <vt:lpstr>口头协议算法实例推演</vt:lpstr>
      <vt:lpstr>口头协议算法实例推演</vt:lpstr>
      <vt:lpstr>口头协议算法实例推演</vt:lpstr>
      <vt:lpstr>口头协议算法实例推演</vt:lpstr>
      <vt:lpstr>PowerPoint 演示文稿</vt:lpstr>
      <vt:lpstr>PowerPoint 演示文稿</vt:lpstr>
      <vt:lpstr>书面协议算法</vt:lpstr>
      <vt:lpstr>谢谢聆听!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zhangxiaoyang</dc:creator>
  <cp:lastModifiedBy>zhangxiaoyang</cp:lastModifiedBy>
  <cp:revision>116</cp:revision>
  <dcterms:created xsi:type="dcterms:W3CDTF">2019-06-20T07:18:04Z</dcterms:created>
  <dcterms:modified xsi:type="dcterms:W3CDTF">2019-06-20T07:18:04Z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