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5"/>
  </p:notesMasterIdLst>
  <p:sldIdLst>
    <p:sldId id="256" r:id="rId2"/>
    <p:sldId id="257" r:id="rId3"/>
    <p:sldId id="271" r:id="rId4"/>
    <p:sldId id="282" r:id="rId5"/>
    <p:sldId id="283" r:id="rId6"/>
    <p:sldId id="284" r:id="rId7"/>
    <p:sldId id="280" r:id="rId8"/>
    <p:sldId id="290" r:id="rId9"/>
    <p:sldId id="288" r:id="rId10"/>
    <p:sldId id="258" r:id="rId11"/>
    <p:sldId id="267" r:id="rId12"/>
    <p:sldId id="272" r:id="rId13"/>
    <p:sldId id="273" r:id="rId14"/>
    <p:sldId id="260" r:id="rId15"/>
    <p:sldId id="274" r:id="rId16"/>
    <p:sldId id="285" r:id="rId17"/>
    <p:sldId id="286" r:id="rId18"/>
    <p:sldId id="287" r:id="rId19"/>
    <p:sldId id="281" r:id="rId20"/>
    <p:sldId id="278" r:id="rId21"/>
    <p:sldId id="289" r:id="rId22"/>
    <p:sldId id="262" r:id="rId23"/>
    <p:sldId id="2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9E221-BC5C-4E7F-ABFF-2E054143FF07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3B9A-E0EC-4991-8283-3389D6928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9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03B9A-E0EC-4991-8283-3389D69287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1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03B9A-E0EC-4991-8283-3389D69287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2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2DD47-1550-4A92-A264-BC014492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F6E9BE-C113-4BCB-A482-A831E298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3A98E-C456-4FA3-9193-2D97446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191E1-B4B3-4738-BBF8-992E1DC0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1ACF2-7994-4C8D-B732-E2787D4F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4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40AAF-0602-487F-8DBC-BC277C85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D9F89-2B02-4EC0-BEE3-A8D285FC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FEC6A-08EA-4BCF-BDB0-EF1C9C99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36CA5-36D7-4570-93E9-D6461ED6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0C05E-10AE-4A0E-A56F-6640218B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7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6F616-562E-4C6D-8F00-BE3822001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0FAC7-D8C6-4FFB-A756-7D2CF08A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E3C6D-379E-41A1-9EBD-6AD19D25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45F16-1258-4DB6-BF44-03DE683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0CB3A-6C90-4899-A09E-D8EF46C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F8033-28E2-4BAE-AE3E-D2340291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98939-526E-42CF-ABDE-D5C7AF08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3873B-FF91-40C9-8080-6860A0EA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84CF3-A193-4D46-8946-D2A19FC7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AA33A-4E6F-4AF0-BA0C-33490AF1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59C3B-E7B2-4BFA-9774-656EEF5A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96DDE-275E-4BA0-AD6C-68A66600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24888-9D83-4CF0-BF29-004130E0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9C6B1-A59B-4A60-BA36-EA7B181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AE3B8-FF9C-4B50-B311-FDFAE7CC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1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7D05-31B1-4BCA-AAC6-044AE2FB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3E66A-B8ED-447F-8E06-5F28A6F06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10490-1385-433B-BED7-EC9483E13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D5380-84EE-45F7-A2F8-E009F069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0A327-F97F-4A8A-9082-3631715A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0D984-FEFF-482E-926F-7C4F9B9F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E6BC-DE24-4F36-B09E-3A21A4B0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2F107-6458-48FD-8582-13C61FAF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421EC-22F0-4464-81DA-994410F08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4E7EC-3FB8-47E9-88FC-23424407F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81AA5-B63A-405F-8F7A-86B80AC6C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2C3CC-2415-4D11-8EE8-48DFE8F0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C7533-349D-415B-8854-32C0F73F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424F29-95E7-4FF9-A383-2F6DF9B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7241-9FFA-4D29-82B0-3695919C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D910BD-1A85-43C6-B765-B12236C3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CC7A7-F142-477B-A046-7533692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C3B17-6AB6-4CA1-A099-9865144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9AD0B-14B1-4A36-8650-BB2895A3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2006B-DDDE-4242-A283-104CEF46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38319-5BC1-48CA-A8FA-A267344C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BF5B-F7A2-4493-A193-68118763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C2A8B-6B62-43C7-B39B-304E9E90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35CA-C735-48C6-8530-A7E245B2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21EB4-596E-44C9-BFF7-9D0BFCDE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4F3F1-9A89-41A2-A60B-48CC5BA4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51136-D8B8-4029-88DF-E65455B0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7415B-8CF7-4B1F-A73B-154BBA9F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7BED3-21A9-4CF8-9D59-6628E132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A93DC-3DB6-4675-A0D4-091C26B9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ED881-E62C-4322-9667-8D97D728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8568C-6EDD-40AE-B941-D3B60DA7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35E40-A072-4F20-A7C9-12F544E8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00757-A36F-42E8-9825-7B4C57ED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2C0AF-7D48-476A-B0DA-0AE6A7FF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F324-46DB-4A85-9002-75D6D4228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CE62-113F-4C84-9401-DBB5B4F6828A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284E4-9890-4DD9-B854-8942E162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BAA31-1D32-44C7-8F21-9F969F07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B919-5C8C-4F02-B080-52AE807E5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2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5D1E-8168-4576-A1EC-F2C146BE0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单一回合制多人</a:t>
            </a:r>
            <a:r>
              <a:rPr lang="en-US" altLang="zh-CN" dirty="0"/>
              <a:t>Voronoi</a:t>
            </a:r>
            <a:r>
              <a:rPr lang="zh-CN" altLang="en-US" dirty="0"/>
              <a:t>博弈游戏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F03FC-4CC1-4919-BFB4-7D0F325A9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孙元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2018.6.20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67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CE2-6B9E-4503-A472-959C9A98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之前的结果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BD92F-CC0F-45B8-ADE7-363D9F4A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一般性问题：</a:t>
            </a:r>
            <a:r>
              <a:rPr lang="en-US" altLang="zh-CN" dirty="0"/>
              <a:t>NP-Hard</a:t>
            </a:r>
          </a:p>
          <a:p>
            <a:r>
              <a:rPr lang="zh-CN" altLang="en-US" dirty="0"/>
              <a:t>一些特殊图上的结果：</a:t>
            </a:r>
            <a:endParaRPr lang="en-US" altLang="zh-CN" dirty="0"/>
          </a:p>
          <a:p>
            <a:r>
              <a:rPr lang="zh-CN" altLang="en-US" dirty="0"/>
              <a:t>直径</a:t>
            </a:r>
            <a:r>
              <a:rPr lang="en-US" altLang="zh-CN" dirty="0"/>
              <a:t>&lt;=2</a:t>
            </a:r>
            <a:r>
              <a:rPr lang="zh-CN" altLang="en-US" dirty="0"/>
              <a:t>的图；</a:t>
            </a:r>
            <a:endParaRPr lang="en-US" altLang="zh-CN" dirty="0"/>
          </a:p>
          <a:p>
            <a:r>
              <a:rPr lang="zh-CN" altLang="en-US" dirty="0"/>
              <a:t>路径图；</a:t>
            </a:r>
            <a:endParaRPr lang="en-US" altLang="zh-CN" dirty="0"/>
          </a:p>
          <a:p>
            <a:r>
              <a:rPr lang="zh-CN" altLang="en-US" dirty="0"/>
              <a:t>树（</a:t>
            </a:r>
            <a:r>
              <a:rPr lang="en-US" altLang="zh-CN" dirty="0"/>
              <a:t>2</a:t>
            </a:r>
            <a:r>
              <a:rPr lang="zh-CN" altLang="en-US" dirty="0"/>
              <a:t>人）；</a:t>
            </a:r>
            <a:endParaRPr lang="en-US" altLang="zh-CN" dirty="0"/>
          </a:p>
          <a:p>
            <a:r>
              <a:rPr lang="zh-CN" altLang="en-US" dirty="0"/>
              <a:t>格点图（</a:t>
            </a:r>
            <a:r>
              <a:rPr lang="en-US" altLang="zh-CN" dirty="0"/>
              <a:t>2~3</a:t>
            </a:r>
            <a:r>
              <a:rPr lang="zh-CN" altLang="en-US" dirty="0"/>
              <a:t>人）；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13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43D27-CB0B-438F-BE61-C72EC77F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CE080-77E8-45B2-AF52-7509BF4D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格点图（</a:t>
            </a:r>
            <a:r>
              <a:rPr lang="en-US" altLang="zh-CN" dirty="0"/>
              <a:t>4</a:t>
            </a:r>
            <a:r>
              <a:rPr lang="zh-CN" altLang="en-US" dirty="0"/>
              <a:t>人）</a:t>
            </a:r>
            <a:endParaRPr lang="en-US" altLang="zh-CN" dirty="0"/>
          </a:p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</p:spTree>
    <p:extLst>
      <p:ext uri="{BB962C8B-B14F-4D97-AF65-F5344CB8AC3E}">
        <p14:creationId xmlns:p14="http://schemas.microsoft.com/office/powerpoint/2010/main" val="1180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BCD9-E7E3-4864-886C-4775EE87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478B4E-E73D-4165-93C0-ECFC035B4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给出一个判断是否存在纳什均衡的充要条件。</a:t>
                </a:r>
                <a:endParaRPr lang="en-US" altLang="zh-CN" dirty="0"/>
              </a:p>
              <a:p>
                <a:r>
                  <a:rPr lang="zh-CN" altLang="en-US" dirty="0"/>
                  <a:t>根据这一条件，设计一个时空复杂度均为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的算法（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为树的节点个数）。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478B4E-E73D-4165-93C0-ECFC035B4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26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3D9DF-421F-4386-AFCB-F43F94FD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4ACE0-683E-4FEB-A38A-A5ADFB34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一个观察：</a:t>
            </a:r>
            <a:endParaRPr lang="en-US" altLang="zh-CN" dirty="0"/>
          </a:p>
          <a:p>
            <a:r>
              <a:rPr lang="zh-CN" altLang="en-US" dirty="0"/>
              <a:t>假设在树</a:t>
            </a:r>
            <a:r>
              <a:rPr lang="en-US" altLang="zh-CN" dirty="0"/>
              <a:t>T</a:t>
            </a:r>
            <a:r>
              <a:rPr lang="zh-CN" altLang="en-US" dirty="0"/>
              <a:t>上存在一个</a:t>
            </a:r>
            <a:r>
              <a:rPr lang="en-US" altLang="zh-CN" dirty="0"/>
              <a:t>3</a:t>
            </a:r>
            <a:r>
              <a:rPr lang="zh-CN" altLang="en-US" dirty="0"/>
              <a:t>人纳什均衡，则三人所选的点一定在树上诱导出一条</a:t>
            </a:r>
            <a:r>
              <a:rPr lang="en-US" altLang="zh-CN" dirty="0"/>
              <a:t>3-</a:t>
            </a:r>
            <a:r>
              <a:rPr lang="zh-CN" altLang="en-US" dirty="0"/>
              <a:t>路径。</a:t>
            </a:r>
            <a:endParaRPr lang="en-US" altLang="zh-CN" dirty="0"/>
          </a:p>
          <a:p>
            <a:r>
              <a:rPr lang="zh-CN" altLang="en-US" dirty="0"/>
              <a:t>证明：利用调整法。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751D00F-AD7D-452A-8CD6-80B2A4D1881A}"/>
              </a:ext>
            </a:extLst>
          </p:cNvPr>
          <p:cNvCxnSpPr/>
          <p:nvPr/>
        </p:nvCxnSpPr>
        <p:spPr>
          <a:xfrm>
            <a:off x="3098800" y="4429760"/>
            <a:ext cx="1452880" cy="650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4A1D50E-7E81-4E6E-BC77-0C315135121D}"/>
              </a:ext>
            </a:extLst>
          </p:cNvPr>
          <p:cNvCxnSpPr/>
          <p:nvPr/>
        </p:nvCxnSpPr>
        <p:spPr>
          <a:xfrm flipV="1">
            <a:off x="4521200" y="4572000"/>
            <a:ext cx="1574800" cy="5283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5169797-8FEE-42B4-8BBC-8F686AC1357F}"/>
              </a:ext>
            </a:extLst>
          </p:cNvPr>
          <p:cNvCxnSpPr>
            <a:cxnSpLocks/>
          </p:cNvCxnSpPr>
          <p:nvPr/>
        </p:nvCxnSpPr>
        <p:spPr>
          <a:xfrm flipH="1">
            <a:off x="2865120" y="5110480"/>
            <a:ext cx="1666240" cy="274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6452358-74C5-4C6F-BCAD-83283265B161}"/>
              </a:ext>
            </a:extLst>
          </p:cNvPr>
          <p:cNvCxnSpPr/>
          <p:nvPr/>
        </p:nvCxnSpPr>
        <p:spPr>
          <a:xfrm flipH="1">
            <a:off x="3825240" y="5110480"/>
            <a:ext cx="716280" cy="782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015F73-F767-44DF-84FB-433A3E005238}"/>
              </a:ext>
            </a:extLst>
          </p:cNvPr>
          <p:cNvCxnSpPr/>
          <p:nvPr/>
        </p:nvCxnSpPr>
        <p:spPr>
          <a:xfrm>
            <a:off x="6096000" y="4572000"/>
            <a:ext cx="1351280" cy="508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AC0514-B751-4882-ABA4-2EFDBEF8497E}"/>
              </a:ext>
            </a:extLst>
          </p:cNvPr>
          <p:cNvCxnSpPr/>
          <p:nvPr/>
        </p:nvCxnSpPr>
        <p:spPr>
          <a:xfrm flipV="1">
            <a:off x="7447280" y="4663440"/>
            <a:ext cx="1788160" cy="416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9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760E-6B13-4E00-9FCF-DB00E080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60908-9AE5-427C-AF10-9AFD72B18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假设给定的树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中存在纳什均衡，则这三点在树中诱导出一个</a:t>
                </a:r>
                <a:r>
                  <a:rPr lang="en-US" altLang="zh-CN" dirty="0"/>
                  <a:t>3-</a:t>
                </a:r>
                <a:r>
                  <a:rPr lang="zh-CN" altLang="en-US" dirty="0"/>
                  <a:t>路径。考虑路径中间那个点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为根将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重建为一棵有根树。</a:t>
                </a:r>
                <a:endParaRPr lang="en-US" altLang="zh-CN" dirty="0"/>
              </a:p>
              <a:p>
                <a:r>
                  <a:rPr lang="zh-CN" altLang="en-US" dirty="0"/>
                  <a:t>在这颗有根树中，令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表示以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节点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为根的子树的节点个数。</a:t>
                </a:r>
                <a:endParaRPr lang="en-US" altLang="zh-CN" dirty="0"/>
              </a:p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个子节点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≥…≥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为唯一可能的纳什均衡方案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60908-9AE5-427C-AF10-9AFD72B18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41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760E-6B13-4E00-9FCF-DB00E080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60908-9AE5-427C-AF10-9AFD72B18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的孩子节点中，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zh-CN" altLang="en-US" dirty="0"/>
                  <a:t>最大的节点为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的孩子节点中，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zh-CN" altLang="en-US" dirty="0"/>
                  <a:t>最大的节点为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为了保证纳什均衡，我们需要以下条件：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960908-9AE5-427C-AF10-9AFD72B18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646672-B3C1-40A3-8932-78B363A38938}"/>
              </a:ext>
            </a:extLst>
          </p:cNvPr>
          <p:cNvCxnSpPr/>
          <p:nvPr/>
        </p:nvCxnSpPr>
        <p:spPr>
          <a:xfrm flipH="1">
            <a:off x="8145780" y="2223135"/>
            <a:ext cx="119888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D9FED0-F835-457D-A998-E644E819854F}"/>
              </a:ext>
            </a:extLst>
          </p:cNvPr>
          <p:cNvCxnSpPr/>
          <p:nvPr/>
        </p:nvCxnSpPr>
        <p:spPr>
          <a:xfrm flipH="1">
            <a:off x="8806180" y="2223135"/>
            <a:ext cx="558800" cy="1056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6F921C8-D548-4424-AF8E-218F38F7C5C0}"/>
              </a:ext>
            </a:extLst>
          </p:cNvPr>
          <p:cNvCxnSpPr/>
          <p:nvPr/>
        </p:nvCxnSpPr>
        <p:spPr>
          <a:xfrm>
            <a:off x="9344660" y="2223135"/>
            <a:ext cx="40640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1FFCDD6-CA56-4A20-908D-7CF174FEC94E}"/>
              </a:ext>
            </a:extLst>
          </p:cNvPr>
          <p:cNvCxnSpPr/>
          <p:nvPr/>
        </p:nvCxnSpPr>
        <p:spPr>
          <a:xfrm>
            <a:off x="9364980" y="2223135"/>
            <a:ext cx="146304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F6092F-0E2A-4C00-B0F9-0379F027FB09}"/>
              </a:ext>
            </a:extLst>
          </p:cNvPr>
          <p:cNvCxnSpPr/>
          <p:nvPr/>
        </p:nvCxnSpPr>
        <p:spPr>
          <a:xfrm flipH="1">
            <a:off x="7637780" y="3300095"/>
            <a:ext cx="508000" cy="1310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65C9BE-79FF-4487-8855-8633474F27BD}"/>
              </a:ext>
            </a:extLst>
          </p:cNvPr>
          <p:cNvCxnSpPr/>
          <p:nvPr/>
        </p:nvCxnSpPr>
        <p:spPr>
          <a:xfrm flipH="1">
            <a:off x="8613140" y="3279775"/>
            <a:ext cx="193040" cy="1168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3055214-D8E3-4A52-AD14-A640E0B23A43}"/>
              </a:ext>
            </a:extLst>
          </p:cNvPr>
          <p:cNvSpPr/>
          <p:nvPr/>
        </p:nvSpPr>
        <p:spPr>
          <a:xfrm>
            <a:off x="9258300" y="2126615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C811578-76D6-4DA4-8E45-DB648AEFE9ED}"/>
              </a:ext>
            </a:extLst>
          </p:cNvPr>
          <p:cNvSpPr/>
          <p:nvPr/>
        </p:nvSpPr>
        <p:spPr>
          <a:xfrm>
            <a:off x="8059420" y="3162935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83D060-F45A-4A19-9063-A88F7982C925}"/>
              </a:ext>
            </a:extLst>
          </p:cNvPr>
          <p:cNvSpPr/>
          <p:nvPr/>
        </p:nvSpPr>
        <p:spPr>
          <a:xfrm>
            <a:off x="8704580" y="3193415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151973A-7634-48E8-BCF8-D27E945938B6}"/>
              </a:ext>
            </a:extLst>
          </p:cNvPr>
          <p:cNvSpPr/>
          <p:nvPr/>
        </p:nvSpPr>
        <p:spPr>
          <a:xfrm>
            <a:off x="9077325" y="1557338"/>
            <a:ext cx="2066925" cy="214788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46CE87E-1459-4696-9728-E39F1684CCB4}"/>
              </a:ext>
            </a:extLst>
          </p:cNvPr>
          <p:cNvSpPr/>
          <p:nvPr/>
        </p:nvSpPr>
        <p:spPr>
          <a:xfrm>
            <a:off x="8415020" y="2947988"/>
            <a:ext cx="709930" cy="214788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40BA084-16F0-4FB4-ADB3-E0DA571A4E16}"/>
              </a:ext>
            </a:extLst>
          </p:cNvPr>
          <p:cNvSpPr/>
          <p:nvPr/>
        </p:nvSpPr>
        <p:spPr>
          <a:xfrm rot="967411">
            <a:off x="7500620" y="2871788"/>
            <a:ext cx="709930" cy="214788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4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B0AFA-48EC-4E07-A99C-C74D858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2D420-A341-4B37-8EDF-8D72F8FE0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2D420-A341-4B37-8EDF-8D72F8FE0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CFA6F2-1E3C-4568-9281-9254D3119577}"/>
              </a:ext>
            </a:extLst>
          </p:cNvPr>
          <p:cNvCxnSpPr/>
          <p:nvPr/>
        </p:nvCxnSpPr>
        <p:spPr>
          <a:xfrm flipH="1">
            <a:off x="4754880" y="3108960"/>
            <a:ext cx="119888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E63B0CE-3648-4434-A476-0279CC30FBF4}"/>
              </a:ext>
            </a:extLst>
          </p:cNvPr>
          <p:cNvCxnSpPr/>
          <p:nvPr/>
        </p:nvCxnSpPr>
        <p:spPr>
          <a:xfrm flipH="1">
            <a:off x="5415280" y="3108960"/>
            <a:ext cx="558800" cy="1056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8A9D79-79BF-4961-B2BE-65E72C77734C}"/>
              </a:ext>
            </a:extLst>
          </p:cNvPr>
          <p:cNvCxnSpPr/>
          <p:nvPr/>
        </p:nvCxnSpPr>
        <p:spPr>
          <a:xfrm>
            <a:off x="5953760" y="3108960"/>
            <a:ext cx="40640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50516A-991D-43CD-86B3-CEF5A6218115}"/>
              </a:ext>
            </a:extLst>
          </p:cNvPr>
          <p:cNvCxnSpPr/>
          <p:nvPr/>
        </p:nvCxnSpPr>
        <p:spPr>
          <a:xfrm>
            <a:off x="5974080" y="3108960"/>
            <a:ext cx="146304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58D1A4-40EB-407E-844F-D969AF7EB30E}"/>
              </a:ext>
            </a:extLst>
          </p:cNvPr>
          <p:cNvCxnSpPr/>
          <p:nvPr/>
        </p:nvCxnSpPr>
        <p:spPr>
          <a:xfrm flipH="1">
            <a:off x="4246880" y="4185920"/>
            <a:ext cx="508000" cy="1310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444E4CD-79F0-4A08-BC88-A4F35F7BA7AF}"/>
              </a:ext>
            </a:extLst>
          </p:cNvPr>
          <p:cNvCxnSpPr/>
          <p:nvPr/>
        </p:nvCxnSpPr>
        <p:spPr>
          <a:xfrm flipH="1">
            <a:off x="5222240" y="4165600"/>
            <a:ext cx="193040" cy="1168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0239918E-0B42-4FF3-BAC8-86FF24F35BFA}"/>
              </a:ext>
            </a:extLst>
          </p:cNvPr>
          <p:cNvSpPr/>
          <p:nvPr/>
        </p:nvSpPr>
        <p:spPr>
          <a:xfrm>
            <a:off x="5867400" y="301244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1268E8E-6A43-405E-89F7-837F46C66840}"/>
              </a:ext>
            </a:extLst>
          </p:cNvPr>
          <p:cNvSpPr/>
          <p:nvPr/>
        </p:nvSpPr>
        <p:spPr>
          <a:xfrm>
            <a:off x="4668520" y="404876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5EE2D8C-E829-4AA8-A411-2CE26CBAAA03}"/>
              </a:ext>
            </a:extLst>
          </p:cNvPr>
          <p:cNvSpPr/>
          <p:nvPr/>
        </p:nvSpPr>
        <p:spPr>
          <a:xfrm>
            <a:off x="5313680" y="407924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左弧形 3">
            <a:extLst>
              <a:ext uri="{FF2B5EF4-FFF2-40B4-BE49-F238E27FC236}">
                <a16:creationId xmlns:a16="http://schemas.microsoft.com/office/drawing/2014/main" id="{7B46B2F7-6056-4B9E-BE08-FCAB28C434CC}"/>
              </a:ext>
            </a:extLst>
          </p:cNvPr>
          <p:cNvSpPr/>
          <p:nvPr/>
        </p:nvSpPr>
        <p:spPr>
          <a:xfrm rot="1938596">
            <a:off x="4037808" y="2398738"/>
            <a:ext cx="943403" cy="3360864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4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ECDEB-6C30-43CF-8703-DFFDBB75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2428E4-B590-4126-80C9-636580F08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2428E4-B590-4126-80C9-636580F08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ADC0E-8F3A-4D07-BBCB-4B32346F1ABD}"/>
              </a:ext>
            </a:extLst>
          </p:cNvPr>
          <p:cNvCxnSpPr/>
          <p:nvPr/>
        </p:nvCxnSpPr>
        <p:spPr>
          <a:xfrm flipH="1">
            <a:off x="4754880" y="3108960"/>
            <a:ext cx="119888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857DAD8-C95B-4C4B-A4C1-F6E0C04C82C6}"/>
              </a:ext>
            </a:extLst>
          </p:cNvPr>
          <p:cNvCxnSpPr/>
          <p:nvPr/>
        </p:nvCxnSpPr>
        <p:spPr>
          <a:xfrm flipH="1">
            <a:off x="5415280" y="3108960"/>
            <a:ext cx="558800" cy="1056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569D3E-9705-4BF3-857A-6D3AF80A5070}"/>
              </a:ext>
            </a:extLst>
          </p:cNvPr>
          <p:cNvCxnSpPr/>
          <p:nvPr/>
        </p:nvCxnSpPr>
        <p:spPr>
          <a:xfrm>
            <a:off x="5953760" y="3108960"/>
            <a:ext cx="40640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01D255-4080-4363-B5D1-678F2D1CACCD}"/>
              </a:ext>
            </a:extLst>
          </p:cNvPr>
          <p:cNvCxnSpPr/>
          <p:nvPr/>
        </p:nvCxnSpPr>
        <p:spPr>
          <a:xfrm>
            <a:off x="5974080" y="3108960"/>
            <a:ext cx="146304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A83493-25FB-48A9-80C9-31B3016EA38A}"/>
              </a:ext>
            </a:extLst>
          </p:cNvPr>
          <p:cNvCxnSpPr/>
          <p:nvPr/>
        </p:nvCxnSpPr>
        <p:spPr>
          <a:xfrm flipH="1">
            <a:off x="4246880" y="4185920"/>
            <a:ext cx="508000" cy="1310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23E064-FEC6-4A43-9FFF-8528031E11C9}"/>
              </a:ext>
            </a:extLst>
          </p:cNvPr>
          <p:cNvCxnSpPr/>
          <p:nvPr/>
        </p:nvCxnSpPr>
        <p:spPr>
          <a:xfrm flipH="1">
            <a:off x="5222240" y="4165600"/>
            <a:ext cx="193040" cy="1168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45DE370-1670-481C-BCDE-145DDD5050F2}"/>
              </a:ext>
            </a:extLst>
          </p:cNvPr>
          <p:cNvSpPr/>
          <p:nvPr/>
        </p:nvSpPr>
        <p:spPr>
          <a:xfrm>
            <a:off x="5867400" y="301244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8FA49F2-FDE9-4A26-B6C0-9953C65DE9CA}"/>
              </a:ext>
            </a:extLst>
          </p:cNvPr>
          <p:cNvSpPr/>
          <p:nvPr/>
        </p:nvSpPr>
        <p:spPr>
          <a:xfrm>
            <a:off x="4668520" y="404876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0E64DD-2D6F-4402-9C8B-D2523ACF6112}"/>
              </a:ext>
            </a:extLst>
          </p:cNvPr>
          <p:cNvSpPr/>
          <p:nvPr/>
        </p:nvSpPr>
        <p:spPr>
          <a:xfrm>
            <a:off x="5313680" y="407924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2D4F7B5A-BD9E-4535-82EF-522A746238A3}"/>
              </a:ext>
            </a:extLst>
          </p:cNvPr>
          <p:cNvSpPr/>
          <p:nvPr/>
        </p:nvSpPr>
        <p:spPr>
          <a:xfrm rot="1185391">
            <a:off x="4665010" y="2726975"/>
            <a:ext cx="790263" cy="275351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0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C4EF-2167-424A-BF20-772883FA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3FB95-9406-45E3-8419-509581F8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F3FB95-9406-45E3-8419-509581F8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D639BF3-ACF5-4148-97B0-C9256378AAFA}"/>
              </a:ext>
            </a:extLst>
          </p:cNvPr>
          <p:cNvCxnSpPr/>
          <p:nvPr/>
        </p:nvCxnSpPr>
        <p:spPr>
          <a:xfrm flipH="1">
            <a:off x="4754880" y="3108960"/>
            <a:ext cx="119888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2113A7-1E1D-454D-8FE1-E160CE0ECCD3}"/>
              </a:ext>
            </a:extLst>
          </p:cNvPr>
          <p:cNvCxnSpPr/>
          <p:nvPr/>
        </p:nvCxnSpPr>
        <p:spPr>
          <a:xfrm flipH="1">
            <a:off x="5415280" y="3108960"/>
            <a:ext cx="558800" cy="1056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071FECE-D73B-49CD-BE79-96823527D6C5}"/>
              </a:ext>
            </a:extLst>
          </p:cNvPr>
          <p:cNvCxnSpPr/>
          <p:nvPr/>
        </p:nvCxnSpPr>
        <p:spPr>
          <a:xfrm>
            <a:off x="5953760" y="3108960"/>
            <a:ext cx="40640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45196DB-531D-4A59-A566-4FBB7291706D}"/>
              </a:ext>
            </a:extLst>
          </p:cNvPr>
          <p:cNvCxnSpPr/>
          <p:nvPr/>
        </p:nvCxnSpPr>
        <p:spPr>
          <a:xfrm>
            <a:off x="5974080" y="3108960"/>
            <a:ext cx="1463040" cy="1076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7D284F9-00C1-4757-B623-B18592A67129}"/>
              </a:ext>
            </a:extLst>
          </p:cNvPr>
          <p:cNvCxnSpPr/>
          <p:nvPr/>
        </p:nvCxnSpPr>
        <p:spPr>
          <a:xfrm flipH="1">
            <a:off x="4246880" y="4185920"/>
            <a:ext cx="508000" cy="1310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95ACF79-E95F-438F-AE1B-8CB9E9AEE607}"/>
              </a:ext>
            </a:extLst>
          </p:cNvPr>
          <p:cNvCxnSpPr/>
          <p:nvPr/>
        </p:nvCxnSpPr>
        <p:spPr>
          <a:xfrm flipH="1">
            <a:off x="5222240" y="4165600"/>
            <a:ext cx="193040" cy="1168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C3D01F91-9FCC-4C06-A4B5-317F4BB92DE8}"/>
              </a:ext>
            </a:extLst>
          </p:cNvPr>
          <p:cNvSpPr/>
          <p:nvPr/>
        </p:nvSpPr>
        <p:spPr>
          <a:xfrm>
            <a:off x="5867400" y="301244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AB6F05C-C555-43BB-9D5C-4593DB0A8C08}"/>
              </a:ext>
            </a:extLst>
          </p:cNvPr>
          <p:cNvSpPr/>
          <p:nvPr/>
        </p:nvSpPr>
        <p:spPr>
          <a:xfrm>
            <a:off x="4668520" y="404876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DFED15-5E45-4F65-B2B1-3D20F9594A5D}"/>
              </a:ext>
            </a:extLst>
          </p:cNvPr>
          <p:cNvSpPr/>
          <p:nvPr/>
        </p:nvSpPr>
        <p:spPr>
          <a:xfrm>
            <a:off x="5313680" y="4079240"/>
            <a:ext cx="193040" cy="193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331B9D1E-2B60-4604-A944-40AA8A825376}"/>
              </a:ext>
            </a:extLst>
          </p:cNvPr>
          <p:cNvSpPr/>
          <p:nvPr/>
        </p:nvSpPr>
        <p:spPr>
          <a:xfrm rot="2655228">
            <a:off x="4817366" y="4151703"/>
            <a:ext cx="438277" cy="1845626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4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C4EF-2167-424A-BF20-772883FA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3</a:t>
            </a:r>
            <a:r>
              <a:rPr lang="zh-CN" altLang="en-US" dirty="0"/>
              <a:t>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3FB95-9406-45E3-8419-509581F8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进一步可以证明，这些条件也是必要的。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9829C-FFDF-41E7-8DFC-829D6422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22F385-43D9-41F3-A639-E527D870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个玩家。</a:t>
                </a:r>
                <a:endParaRPr lang="en-US" altLang="zh-CN" dirty="0"/>
              </a:p>
              <a:p>
                <a:r>
                  <a:rPr lang="zh-CN" altLang="en-US" dirty="0"/>
                  <a:t>初始时每个玩家同时选择图上的一个节点（可以选相同的点）。然后图上每个点立刻属于离它最近的玩家。若某个点同时离至少两个玩家最近，则该点视为无归属。</a:t>
                </a:r>
                <a:endParaRPr lang="en-US" altLang="zh-CN" dirty="0"/>
              </a:p>
              <a:p>
                <a:r>
                  <a:rPr lang="zh-CN" altLang="en-US" dirty="0"/>
                  <a:t>每个玩家都希望属于自己的点尽可能多。</a:t>
                </a:r>
                <a:endParaRPr lang="en-US" altLang="zh-CN" dirty="0"/>
              </a:p>
              <a:p>
                <a:r>
                  <a:rPr lang="zh-CN" altLang="en-US" dirty="0"/>
                  <a:t>判断给定的图是否存在纳什均衡。</a:t>
                </a:r>
                <a:endParaRPr lang="en-US" altLang="zh-CN" dirty="0"/>
              </a:p>
              <a:p>
                <a:r>
                  <a:rPr lang="zh-CN" altLang="en-US" dirty="0"/>
                  <a:t>纳什均衡：一个终局状态，其中任一玩家改变策略都不会使自己收益增加。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22F385-43D9-41F3-A639-E527D870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77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DA8B-5219-4795-A33C-8A6B978F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高效的判定算法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0F4D1-D9E2-4214-A3DD-06140578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我们注意到根据条件，对于每个节点我们只需要知道将该节点删掉后，剩下的森林中节点最多的两棵子树的信息（根和节点数）。</a:t>
            </a:r>
            <a:endParaRPr lang="en-US" altLang="zh-CN" dirty="0"/>
          </a:p>
          <a:p>
            <a:r>
              <a:rPr lang="zh-CN" altLang="en-US" dirty="0"/>
              <a:t>利用树型动态规划，我们可以高效地预处理出代表这个信息的数组。</a:t>
            </a:r>
            <a:endParaRPr lang="en-US" altLang="zh-CN" dirty="0"/>
          </a:p>
          <a:p>
            <a:r>
              <a:rPr lang="zh-CN" altLang="en-US" dirty="0"/>
              <a:t>对于树中的每个节点，检查是否符合我们的充要条件即可。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36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DA8B-5219-4795-A33C-8A6B978F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高效的判定算法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EBE2BA-98E7-44ED-BE17-BB6FD7F1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14525"/>
            <a:ext cx="7925060" cy="41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7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A89F9-9379-4BF2-A00D-64E0AE66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BB3487-1F49-4B09-96C5-126393572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Cambria Math" panose="02040503050406030204" pitchFamily="18" charset="0"/>
                  </a:rPr>
                  <a:t>关于树：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如何用更好的组合结构刻画？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zh-CN" altLang="en-US" dirty="0"/>
                  <a:t>：寻求一个高效（线性？）算法判定。</a:t>
                </a:r>
                <a:endParaRPr lang="en-US" altLang="zh-CN" dirty="0"/>
              </a:p>
              <a:p>
                <a:r>
                  <a:rPr lang="zh-CN" altLang="en-US" dirty="0"/>
                  <a:t>按照之前的思路，容易得出一个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的判定算法。</a:t>
                </a:r>
                <a:endParaRPr lang="en-US" altLang="zh-CN" dirty="0"/>
              </a:p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BB3487-1F49-4B09-96C5-126393572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9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32C2730-6DE9-4BB1-AC94-092CECF8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EDE28ED-204C-4593-9133-AF9B33ACB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E2EC-0398-4791-AFD4-B116B41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 10-</a:t>
            </a:r>
            <a:r>
              <a:rPr lang="zh-CN" altLang="en-US" dirty="0"/>
              <a:t>路径，</a:t>
            </a:r>
            <a:r>
              <a:rPr lang="en-US" altLang="zh-CN" dirty="0"/>
              <a:t>2</a:t>
            </a:r>
            <a:r>
              <a:rPr lang="zh-CN" altLang="en-US" dirty="0"/>
              <a:t>名玩家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0A09F8E-F1D0-413F-87A7-042B48AD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09335"/>
              </p:ext>
            </p:extLst>
          </p:nvPr>
        </p:nvGraphicFramePr>
        <p:xfrm>
          <a:off x="2032000" y="3706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77210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503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38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727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36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125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43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9383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2810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656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35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E2EC-0398-4791-AFD4-B116B41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 10-</a:t>
            </a:r>
            <a:r>
              <a:rPr lang="zh-CN" altLang="en-US" dirty="0"/>
              <a:t>路径，</a:t>
            </a:r>
            <a:r>
              <a:rPr lang="en-US" altLang="zh-CN" dirty="0"/>
              <a:t>2</a:t>
            </a:r>
            <a:r>
              <a:rPr lang="zh-CN" altLang="en-US" dirty="0"/>
              <a:t>名玩家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0A09F8E-F1D0-413F-87A7-042B48AD60B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06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77210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503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38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727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36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125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43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9383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2810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656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9252"/>
                  </a:ext>
                </a:extLst>
              </a:tr>
            </a:tbl>
          </a:graphicData>
        </a:graphic>
      </p:graphicFrame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562DA1CC-D2B1-4781-9C51-44934E81CAB7}"/>
              </a:ext>
            </a:extLst>
          </p:cNvPr>
          <p:cNvSpPr/>
          <p:nvPr/>
        </p:nvSpPr>
        <p:spPr>
          <a:xfrm>
            <a:off x="4663440" y="3215640"/>
            <a:ext cx="1087120" cy="37084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E2EC-0398-4791-AFD4-B116B41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 10-</a:t>
            </a:r>
            <a:r>
              <a:rPr lang="zh-CN" altLang="en-US" dirty="0"/>
              <a:t>路径，</a:t>
            </a:r>
            <a:r>
              <a:rPr lang="en-US" altLang="zh-CN" dirty="0"/>
              <a:t>2</a:t>
            </a:r>
            <a:r>
              <a:rPr lang="zh-CN" altLang="en-US" dirty="0"/>
              <a:t>名玩家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0A09F8E-F1D0-413F-87A7-042B48AD60B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06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77210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503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38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727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36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125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43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9383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2810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656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9252"/>
                  </a:ext>
                </a:extLst>
              </a:tr>
            </a:tbl>
          </a:graphicData>
        </a:graphic>
      </p:graphicFrame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562DA1CC-D2B1-4781-9C51-44934E81CAB7}"/>
              </a:ext>
            </a:extLst>
          </p:cNvPr>
          <p:cNvSpPr/>
          <p:nvPr/>
        </p:nvSpPr>
        <p:spPr>
          <a:xfrm>
            <a:off x="4663440" y="3215640"/>
            <a:ext cx="1087120" cy="37084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1FDF5AF1-DBED-4679-BBFA-EE9BAB9A55D0}"/>
              </a:ext>
            </a:extLst>
          </p:cNvPr>
          <p:cNvSpPr/>
          <p:nvPr/>
        </p:nvSpPr>
        <p:spPr>
          <a:xfrm>
            <a:off x="10505440" y="3279986"/>
            <a:ext cx="1087120" cy="10871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0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E2EC-0398-4791-AFD4-B116B41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 10-</a:t>
            </a:r>
            <a:r>
              <a:rPr lang="zh-CN" altLang="en-US" dirty="0"/>
              <a:t>路径，</a:t>
            </a:r>
            <a:r>
              <a:rPr lang="en-US" altLang="zh-CN" dirty="0"/>
              <a:t>2</a:t>
            </a:r>
            <a:r>
              <a:rPr lang="zh-CN" altLang="en-US" dirty="0"/>
              <a:t>名玩家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0A09F8E-F1D0-413F-87A7-042B48AD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08625"/>
              </p:ext>
            </p:extLst>
          </p:nvPr>
        </p:nvGraphicFramePr>
        <p:xfrm>
          <a:off x="2032000" y="3706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77210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503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38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727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36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125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43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9383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2810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656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9252"/>
                  </a:ext>
                </a:extLst>
              </a:tr>
            </a:tbl>
          </a:graphicData>
        </a:graphic>
      </p:graphicFrame>
      <p:sp>
        <p:nvSpPr>
          <p:cNvPr id="6" name="圆: 空心 5">
            <a:extLst>
              <a:ext uri="{FF2B5EF4-FFF2-40B4-BE49-F238E27FC236}">
                <a16:creationId xmlns:a16="http://schemas.microsoft.com/office/drawing/2014/main" id="{4E77D8C2-F93F-4E89-B63B-C0F7667B5674}"/>
              </a:ext>
            </a:extLst>
          </p:cNvPr>
          <p:cNvSpPr/>
          <p:nvPr/>
        </p:nvSpPr>
        <p:spPr>
          <a:xfrm>
            <a:off x="10607040" y="3429000"/>
            <a:ext cx="924560" cy="92456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0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E2EC-0398-4791-AFD4-B116B41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10-</a:t>
            </a:r>
            <a:r>
              <a:rPr lang="zh-CN" altLang="en-US" dirty="0"/>
              <a:t>路径，</a:t>
            </a:r>
            <a:r>
              <a:rPr lang="en-US" altLang="zh-CN" dirty="0"/>
              <a:t>3</a:t>
            </a:r>
            <a:r>
              <a:rPr lang="zh-CN" altLang="en-US" dirty="0"/>
              <a:t>名玩家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7B88CA-7186-46EE-AF34-8D799409A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52921"/>
              </p:ext>
            </p:extLst>
          </p:nvPr>
        </p:nvGraphicFramePr>
        <p:xfrm>
          <a:off x="2032000" y="3706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77210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503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38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727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36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125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43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9383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2810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656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E2EC-0398-4791-AFD4-B116B41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10-</a:t>
            </a:r>
            <a:r>
              <a:rPr lang="zh-CN" altLang="en-US" dirty="0"/>
              <a:t>路径，</a:t>
            </a:r>
            <a:r>
              <a:rPr lang="en-US" altLang="zh-CN" dirty="0"/>
              <a:t>3</a:t>
            </a:r>
            <a:r>
              <a:rPr lang="zh-CN" altLang="en-US" dirty="0"/>
              <a:t>名玩家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7B88CA-7186-46EE-AF34-8D799409A63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06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77210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503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38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727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36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125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43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9383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2810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656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9252"/>
                  </a:ext>
                </a:extLst>
              </a:tr>
            </a:tbl>
          </a:graphicData>
        </a:graphic>
      </p:graphicFrame>
      <p:sp>
        <p:nvSpPr>
          <p:cNvPr id="5" name="乘号 4">
            <a:extLst>
              <a:ext uri="{FF2B5EF4-FFF2-40B4-BE49-F238E27FC236}">
                <a16:creationId xmlns:a16="http://schemas.microsoft.com/office/drawing/2014/main" id="{DFD32855-07AF-46AD-83F5-E35A2CFCF5C2}"/>
              </a:ext>
            </a:extLst>
          </p:cNvPr>
          <p:cNvSpPr/>
          <p:nvPr/>
        </p:nvSpPr>
        <p:spPr>
          <a:xfrm>
            <a:off x="10505440" y="3279986"/>
            <a:ext cx="1087120" cy="10871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684F4E16-5FF6-4337-83CD-41263B993852}"/>
              </a:ext>
            </a:extLst>
          </p:cNvPr>
          <p:cNvSpPr/>
          <p:nvPr/>
        </p:nvSpPr>
        <p:spPr>
          <a:xfrm>
            <a:off x="4829175" y="3215640"/>
            <a:ext cx="1733549" cy="37084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1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913BC-12F2-4AAB-AA76-1DE2E428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10-</a:t>
            </a:r>
            <a:r>
              <a:rPr lang="zh-CN" altLang="en-US" dirty="0"/>
              <a:t>路径，</a:t>
            </a:r>
            <a:r>
              <a:rPr lang="en-US" altLang="zh-CN" dirty="0"/>
              <a:t>3</a:t>
            </a:r>
            <a:r>
              <a:rPr lang="zh-CN" altLang="en-US" dirty="0"/>
              <a:t>名玩家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35B31-973F-4B69-BDF1-F7CD34C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不存在纳什均衡。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3557C0-C895-4698-AD0E-93F7A7611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42158"/>
              </p:ext>
            </p:extLst>
          </p:nvPr>
        </p:nvGraphicFramePr>
        <p:xfrm>
          <a:off x="2032000" y="370670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77210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5037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3878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7271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236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125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434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9383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2810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656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5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15197</TotalTime>
  <Words>712</Words>
  <Application>Microsoft Office PowerPoint</Application>
  <PresentationFormat>宽屏</PresentationFormat>
  <Paragraphs>86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单一回合制多人Voronoi博弈游戏</vt:lpstr>
      <vt:lpstr>问题描述</vt:lpstr>
      <vt:lpstr>例子: 10-路径，2名玩家</vt:lpstr>
      <vt:lpstr>例子: 10-路径，2名玩家</vt:lpstr>
      <vt:lpstr>例子: 10-路径，2名玩家</vt:lpstr>
      <vt:lpstr>例子: 10-路径，2名玩家</vt:lpstr>
      <vt:lpstr>例子： 10-路径，3名玩家</vt:lpstr>
      <vt:lpstr>例子： 10-路径，3名玩家</vt:lpstr>
      <vt:lpstr>例子： 10-路径，3名玩家</vt:lpstr>
      <vt:lpstr>之前的结果</vt:lpstr>
      <vt:lpstr>我们的结果</vt:lpstr>
      <vt:lpstr>树（3人）</vt:lpstr>
      <vt:lpstr>树（3人）</vt:lpstr>
      <vt:lpstr>树（3人）</vt:lpstr>
      <vt:lpstr>树（3人）</vt:lpstr>
      <vt:lpstr>树（3人）</vt:lpstr>
      <vt:lpstr>树（3人）</vt:lpstr>
      <vt:lpstr>树（3人）</vt:lpstr>
      <vt:lpstr>树（3人）</vt:lpstr>
      <vt:lpstr>高效的判定算法</vt:lpstr>
      <vt:lpstr>高效的判定算法</vt:lpstr>
      <vt:lpstr>开放性问题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sunyuan</dc:creator>
  <cp:lastModifiedBy>sunyuan</cp:lastModifiedBy>
  <cp:revision>41</cp:revision>
  <dcterms:created xsi:type="dcterms:W3CDTF">2018-06-08T00:47:22Z</dcterms:created>
  <dcterms:modified xsi:type="dcterms:W3CDTF">2019-06-20T08:20:07Z</dcterms:modified>
</cp:coreProperties>
</file>