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0" r:id="rId4"/>
    <p:sldId id="259" r:id="rId5"/>
    <p:sldId id="264" r:id="rId6"/>
    <p:sldId id="261" r:id="rId7"/>
    <p:sldId id="258" r:id="rId8"/>
    <p:sldId id="267" r:id="rId9"/>
    <p:sldId id="266" r:id="rId10"/>
    <p:sldId id="268" r:id="rId11"/>
    <p:sldId id="262" r:id="rId12"/>
    <p:sldId id="269" r:id="rId13"/>
    <p:sldId id="265" r:id="rId14"/>
    <p:sldId id="271" r:id="rId15"/>
    <p:sldId id="281" r:id="rId16"/>
    <p:sldId id="274" r:id="rId17"/>
    <p:sldId id="273" r:id="rId18"/>
    <p:sldId id="275" r:id="rId19"/>
    <p:sldId id="276" r:id="rId20"/>
    <p:sldId id="277" r:id="rId21"/>
    <p:sldId id="263" r:id="rId22"/>
    <p:sldId id="278" r:id="rId23"/>
    <p:sldId id="270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0536"/>
  </p:normalViewPr>
  <p:slideViewPr>
    <p:cSldViewPr snapToGrid="0" snapToObjects="1">
      <p:cViewPr varScale="1">
        <p:scale>
          <a:sx n="80" d="100"/>
          <a:sy n="80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CE7DF-676A-7345-BA6E-1F20B25AA32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8D47-7318-8F47-9353-58D4CEAE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暴力需要搜索所有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8D47-7318-8F47-9353-58D4CEAED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个解：</a:t>
            </a:r>
            <a:r>
              <a:rPr lang="en-US" altLang="zh-CN" dirty="0" smtClean="0"/>
              <a:t>(N-2</a:t>
            </a:r>
            <a:r>
              <a:rPr lang="zh-CN" altLang="en-US" dirty="0" smtClean="0"/>
              <a:t> * </a:t>
            </a:r>
            <a:r>
              <a:rPr lang="en-US" altLang="zh-CN" dirty="0" smtClean="0"/>
              <a:t>1)/N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8D47-7318-8F47-9353-58D4CEAEDC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个阶段 假设第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个阶段经过</a:t>
            </a:r>
            <a:r>
              <a:rPr lang="en-US" altLang="zh-CN" dirty="0" err="1" smtClean="0"/>
              <a:t>yeta</a:t>
            </a:r>
            <a:r>
              <a:rPr lang="zh-CN" altLang="en-US" dirty="0" smtClean="0"/>
              <a:t>次</a:t>
            </a:r>
            <a:r>
              <a:rPr lang="en-US" altLang="zh-CN" dirty="0" smtClean="0"/>
              <a:t>Grover</a:t>
            </a:r>
            <a:r>
              <a:rPr lang="zh-CN" altLang="en-US" dirty="0" smtClean="0"/>
              <a:t>迭代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8D47-7318-8F47-9353-58D4CEAEDC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441477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2240" y="256001"/>
            <a:ext cx="644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Institute of Computing Technology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Chinese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Academy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Of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Sciences</a:t>
            </a:r>
            <a:endParaRPr lang="zh-CN" altLang="en-US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7" y="-3045"/>
            <a:ext cx="918203" cy="91820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0" y="6461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Simple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algorithm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partial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quantum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search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June</a:t>
            </a:r>
            <a:r>
              <a:rPr lang="zh-CN" altLang="en-US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2019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77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441477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2240" y="256001"/>
            <a:ext cx="644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Institute of Computing Technology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Chinese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Academy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Of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Sciences</a:t>
            </a:r>
            <a:endParaRPr lang="zh-CN" altLang="en-US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7" y="-3045"/>
            <a:ext cx="918203" cy="91820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0" y="6461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Simple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algorithm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partial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quantum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search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Jun</a:t>
            </a:r>
            <a:r>
              <a:rPr lang="en-US" altLang="zh-CN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20,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2019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0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41477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229D-769B-F446-B1B1-13444F15134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CF83-AE8E-1D43-9B6C-2471F571A0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2240" y="256001"/>
            <a:ext cx="644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Institute of Computing Technology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Chinese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Academy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Of</a:t>
            </a:r>
            <a:r>
              <a:rPr lang="zh-CN" altLang="en-US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Sciences</a:t>
            </a:r>
            <a:endParaRPr lang="zh-CN" altLang="en-US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7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7" y="-3045"/>
            <a:ext cx="918203" cy="91820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461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Simple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algorithm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partial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quantum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search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Jun,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15,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2019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1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0" Type="http://schemas.openxmlformats.org/officeDocument/2006/relationships/image" Target="../media/image37.png"/><Relationship Id="rId11" Type="http://schemas.openxmlformats.org/officeDocument/2006/relationships/image" Target="../media/image25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0.png"/><Relationship Id="rId12" Type="http://schemas.openxmlformats.org/officeDocument/2006/relationships/image" Target="../media/image34.png"/><Relationship Id="rId13" Type="http://schemas.openxmlformats.org/officeDocument/2006/relationships/image" Target="../media/image28.png"/><Relationship Id="rId14" Type="http://schemas.openxmlformats.org/officeDocument/2006/relationships/image" Target="../media/image35.png"/><Relationship Id="rId16" Type="http://schemas.openxmlformats.org/officeDocument/2006/relationships/image" Target="../media/image330.png"/><Relationship Id="rId17" Type="http://schemas.openxmlformats.org/officeDocument/2006/relationships/image" Target="../media/image36.png"/><Relationship Id="rId18" Type="http://schemas.openxmlformats.org/officeDocument/2006/relationships/image" Target="../media/image40.png"/><Relationship Id="rId1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8" Type="http://schemas.openxmlformats.org/officeDocument/2006/relationships/image" Target="../media/image52.png"/><Relationship Id="rId9" Type="http://schemas.openxmlformats.org/officeDocument/2006/relationships/image" Target="../media/image27.png"/><Relationship Id="rId10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4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Simple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algorithm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partial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quantum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search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078642" cy="260957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Vladimir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E.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Korepin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Lov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K.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Grover</a:t>
            </a:r>
          </a:p>
          <a:p>
            <a:pPr algn="r"/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Reporter: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Bujiao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Wu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986"/>
          </a:xfrm>
        </p:spPr>
        <p:txBody>
          <a:bodyPr/>
          <a:lstStyle/>
          <a:p>
            <a:r>
              <a:rPr lang="en-US" altLang="zh-CN" dirty="0" smtClean="0"/>
              <a:t>Transformations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2653548"/>
            <a:ext cx="8352337" cy="35671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460308" y="3007164"/>
            <a:ext cx="0" cy="26323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29090" y="2704450"/>
                <a:ext cx="4502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0" y="2704450"/>
                <a:ext cx="45027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6073" y="4244493"/>
                <a:ext cx="4502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73" y="4244493"/>
                <a:ext cx="4502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597186" y="3086668"/>
            <a:ext cx="208842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Review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of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Grover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search</a:t>
            </a:r>
          </a:p>
          <a:p>
            <a:r>
              <a:rPr lang="en-US" altLang="zh-CN" dirty="0" smtClean="0"/>
              <a:t>Main</a:t>
            </a:r>
            <a:r>
              <a:rPr lang="zh-CN" altLang="en-US" dirty="0"/>
              <a:t> </a:t>
            </a:r>
            <a:r>
              <a:rPr lang="en-US" altLang="zh-CN" dirty="0" smtClean="0"/>
              <a:t>results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Algorithm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Lower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bound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78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323891"/>
              </a:xfrm>
            </p:spPr>
            <p:txBody>
              <a:bodyPr/>
              <a:lstStyle/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took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b="0" i="1" smtClean="0">
                        <a:latin typeface="Cambria Math" charset="0"/>
                      </a:rPr>
                      <m:t>−(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𝐾</m:t>
                        </m:r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querys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oracle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database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items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which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divided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equally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sized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blocks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lower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quantum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323891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6096000" y="986047"/>
                <a:ext cx="1379621" cy="737937"/>
              </a:xfrm>
              <a:prstGeom prst="cloudCallout">
                <a:avLst>
                  <a:gd name="adj1" fmla="val -48740"/>
                  <a:gd name="adj2" fmla="val 6467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0.33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6047"/>
                <a:ext cx="1379621" cy="737937"/>
              </a:xfrm>
              <a:prstGeom prst="cloudCallout">
                <a:avLst>
                  <a:gd name="adj1" fmla="val -48740"/>
                  <a:gd name="adj2" fmla="val 64674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9424736" y="4218531"/>
                <a:ext cx="1379621" cy="737937"/>
              </a:xfrm>
              <a:prstGeom prst="cloudCallout">
                <a:avLst>
                  <a:gd name="adj1" fmla="val -26647"/>
                  <a:gd name="adj2" fmla="val -8315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0.78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736" y="4218531"/>
                <a:ext cx="1379621" cy="737937"/>
              </a:xfrm>
              <a:prstGeom prst="cloudCallout">
                <a:avLst>
                  <a:gd name="adj1" fmla="val -26647"/>
                  <a:gd name="adj2" fmla="val -83152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77" y="4218531"/>
            <a:ext cx="4090691" cy="18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Review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of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Grover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search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Main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results</a:t>
            </a:r>
          </a:p>
          <a:p>
            <a:r>
              <a:rPr lang="en-US" altLang="zh-CN" dirty="0" smtClean="0"/>
              <a:t>Algorithm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Lower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bound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7314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49070"/>
              </a:xfrm>
            </p:spPr>
            <p:txBody>
              <a:bodyPr/>
              <a:lstStyle/>
              <a:p>
                <a:r>
                  <a:rPr lang="en-US" altLang="zh-CN" dirty="0" smtClean="0"/>
                  <a:t>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1: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Grover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(Global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search).</a:t>
                </a:r>
              </a:p>
              <a:p>
                <a:r>
                  <a:rPr lang="en-US" altLang="zh-CN" dirty="0" smtClean="0"/>
                  <a:t>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𝐾</m:t>
                        </m:r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local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blocks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parallel.</a:t>
                </a:r>
              </a:p>
              <a:p>
                <a:r>
                  <a:rPr lang="en-US" altLang="zh-CN" dirty="0" smtClean="0"/>
                  <a:t>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3: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global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inversion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about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average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amplitudes.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49070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47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29" y="2195431"/>
            <a:ext cx="6070600" cy="86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68952"/>
                <a:ext cx="10920663" cy="4351338"/>
              </a:xfrm>
            </p:spPr>
            <p:txBody>
              <a:bodyPr/>
              <a:lstStyle/>
              <a:p>
                <a:r>
                  <a:rPr lang="en-US" altLang="zh-CN" b="1" i="1" dirty="0" smtClean="0"/>
                  <a:t>Lemma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items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inversion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operation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2|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|−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68952"/>
                <a:ext cx="10920663" cy="4351338"/>
              </a:xfrm>
              <a:blipFill rotWithShape="0">
                <a:blip r:embed="rId3"/>
                <a:stretch>
                  <a:fillRect l="-94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80" y="3023888"/>
            <a:ext cx="101727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179044" y="6166256"/>
                <a:ext cx="2264898" cy="476093"/>
              </a:xfrm>
              <a:prstGeom prst="cloudCallout">
                <a:avLst>
                  <a:gd name="adj1" fmla="val 51630"/>
                  <a:gd name="adj2" fmla="val -1916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cos(2k+1)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/2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4" y="6166256"/>
                <a:ext cx="2264898" cy="476093"/>
              </a:xfrm>
              <a:prstGeom prst="cloudCallout">
                <a:avLst>
                  <a:gd name="adj1" fmla="val 51630"/>
                  <a:gd name="adj2" fmla="val -191614"/>
                </a:avLst>
              </a:prstGeom>
              <a:blipFill rotWithShape="0">
                <a:blip r:embed="rId10"/>
                <a:stretch>
                  <a:fillRect b="-154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609" y="4144135"/>
            <a:ext cx="2114272" cy="2232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7226052" y="6115268"/>
                <a:ext cx="2452754" cy="476093"/>
              </a:xfrm>
              <a:prstGeom prst="cloudCallout">
                <a:avLst>
                  <a:gd name="adj1" fmla="val -75163"/>
                  <a:gd name="adj2" fmla="val -17093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sin(2k+1)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/2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52" y="6115268"/>
                <a:ext cx="2452754" cy="476093"/>
              </a:xfrm>
              <a:prstGeom prst="cloudCallout">
                <a:avLst>
                  <a:gd name="adj1" fmla="val -75163"/>
                  <a:gd name="adj2" fmla="val -170930"/>
                </a:avLst>
              </a:prstGeom>
              <a:blipFill rotWithShape="0">
                <a:blip r:embed="rId12"/>
                <a:stretch>
                  <a:fillRect b="-16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723869" y="4871803"/>
            <a:ext cx="1500594" cy="629587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40311" y="4945617"/>
            <a:ext cx="1620910" cy="629587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72" y="1817298"/>
            <a:ext cx="9092420" cy="442282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1718388" y="2504048"/>
            <a:ext cx="0" cy="152466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41280" y="4028711"/>
            <a:ext cx="147710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1229474" y="3266379"/>
            <a:ext cx="488914" cy="762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11353799" y="3769895"/>
            <a:ext cx="364587" cy="132205"/>
          </a:xfrm>
          <a:prstGeom prst="arc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506345" y="4295100"/>
                <a:ext cx="1267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iterations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45" y="4295100"/>
                <a:ext cx="126732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38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90868" y="3119421"/>
                <a:ext cx="495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868" y="3119421"/>
                <a:ext cx="49597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6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amplitude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0" y="2421689"/>
            <a:ext cx="4220411" cy="280081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14254" y="2504048"/>
            <a:ext cx="1477108" cy="1524663"/>
            <a:chOff x="4514254" y="2504048"/>
            <a:chExt cx="1477108" cy="152466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991362" y="2504048"/>
              <a:ext cx="0" cy="152466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4514254" y="4028711"/>
              <a:ext cx="1477108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79319" y="3119421"/>
            <a:ext cx="1280493" cy="1545011"/>
            <a:chOff x="4779319" y="3119421"/>
            <a:chExt cx="1280493" cy="154501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5502448" y="3266379"/>
              <a:ext cx="488914" cy="762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>
              <a:off x="5626773" y="3769895"/>
              <a:ext cx="364587" cy="132205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79319" y="4295100"/>
                  <a:ext cx="12673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iterations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319" y="4295100"/>
                  <a:ext cx="12673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384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563842" y="3119421"/>
                  <a:ext cx="495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842" y="3119421"/>
                  <a:ext cx="49597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418880" y="2504048"/>
                <a:ext cx="5612699" cy="241239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Amplitudes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for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the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first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block</a:t>
                </a:r>
                <a:endParaRPr lang="en-US" altLang="zh-CN" sz="2400" b="1" dirty="0" smtClean="0"/>
              </a:p>
              <a:p>
                <a:r>
                  <a:rPr lang="en-US" altLang="zh-CN" sz="2400" dirty="0" smtClean="0"/>
                  <a:t>Non-targets: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sin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𝜂𝜃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altLang="zh-CN" sz="2400" dirty="0" smtClean="0"/>
                  <a:t>In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total: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𝑠𝑖𝑛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(2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80" y="2504048"/>
                <a:ext cx="5612699" cy="2412392"/>
              </a:xfrm>
              <a:prstGeom prst="rect">
                <a:avLst/>
              </a:prstGeom>
              <a:blipFill rotWithShape="0">
                <a:blip r:embed="rId6"/>
                <a:stretch>
                  <a:fillRect l="-1625" t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loud Callout 12"/>
              <p:cNvSpPr/>
              <p:nvPr/>
            </p:nvSpPr>
            <p:spPr>
              <a:xfrm>
                <a:off x="8101757" y="1507958"/>
                <a:ext cx="3929822" cy="787120"/>
              </a:xfrm>
              <a:prstGeom prst="cloudCallout">
                <a:avLst>
                  <a:gd name="adj1" fmla="val -27315"/>
                  <a:gd name="adj2" fmla="val 686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≈2/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/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loud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57" y="1507958"/>
                <a:ext cx="3929822" cy="787120"/>
              </a:xfrm>
              <a:prstGeom prst="cloudCallout">
                <a:avLst>
                  <a:gd name="adj1" fmla="val -27315"/>
                  <a:gd name="adj2" fmla="val 68614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45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amplitude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state.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0" y="2421689"/>
            <a:ext cx="4220411" cy="280081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991362" y="2504048"/>
            <a:ext cx="0" cy="152466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514254" y="4028711"/>
            <a:ext cx="147710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502448" y="3266379"/>
            <a:ext cx="488914" cy="762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5626773" y="3769895"/>
            <a:ext cx="364587" cy="132205"/>
          </a:xfrm>
          <a:prstGeom prst="arc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79319" y="4295100"/>
                <a:ext cx="1267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iterations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19" y="4295100"/>
                <a:ext cx="126732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38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63842" y="3119421"/>
                <a:ext cx="495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842" y="3119421"/>
                <a:ext cx="49597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471392" y="2504048"/>
                <a:ext cx="5496020" cy="233410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Amplitudes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for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the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first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block</a:t>
                </a:r>
                <a:endParaRPr lang="en-US" altLang="zh-CN" sz="2400" b="1" dirty="0" smtClean="0"/>
              </a:p>
              <a:p>
                <a:r>
                  <a:rPr lang="en-US" altLang="zh-CN" sz="2400" dirty="0" smtClean="0"/>
                  <a:t>Non-targets: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sin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𝜂𝜃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⁡(2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altLang="zh-CN" sz="2400" dirty="0" smtClean="0"/>
                  <a:t>In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total: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𝑠𝑖𝑛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(2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e>
                    </m:rad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392" y="2504048"/>
                <a:ext cx="5496020" cy="2334101"/>
              </a:xfrm>
              <a:prstGeom prst="rect">
                <a:avLst/>
              </a:prstGeom>
              <a:blipFill rotWithShape="0">
                <a:blip r:embed="rId5"/>
                <a:stretch>
                  <a:fillRect l="-166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4168" y="4973087"/>
            <a:ext cx="2195088" cy="1334856"/>
            <a:chOff x="64168" y="4973087"/>
            <a:chExt cx="2195088" cy="1334856"/>
          </a:xfrm>
        </p:grpSpPr>
        <p:sp>
          <p:nvSpPr>
            <p:cNvPr id="13" name="Right Brace 12"/>
            <p:cNvSpPr/>
            <p:nvPr/>
          </p:nvSpPr>
          <p:spPr>
            <a:xfrm rot="5400000">
              <a:off x="660764" y="4777542"/>
              <a:ext cx="384359" cy="775450"/>
            </a:xfrm>
            <a:prstGeom prst="rightBrace">
              <a:avLst>
                <a:gd name="adj1" fmla="val 8333"/>
                <a:gd name="adj2" fmla="val 5424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168" y="5397244"/>
                  <a:ext cx="2195088" cy="9106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rad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𝑠𝑖𝑛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(2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</m:rad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8" y="5397244"/>
                  <a:ext cx="2195088" cy="9106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240670" y="4295102"/>
            <a:ext cx="3041840" cy="1269971"/>
            <a:chOff x="1240670" y="4295102"/>
            <a:chExt cx="3041840" cy="1269971"/>
          </a:xfrm>
        </p:grpSpPr>
        <p:sp>
          <p:nvSpPr>
            <p:cNvPr id="12" name="Right Brace 11"/>
            <p:cNvSpPr/>
            <p:nvPr/>
          </p:nvSpPr>
          <p:spPr>
            <a:xfrm rot="5400000">
              <a:off x="1840727" y="3695045"/>
              <a:ext cx="543048" cy="1743161"/>
            </a:xfrm>
            <a:prstGeom prst="rightBrace">
              <a:avLst>
                <a:gd name="adj1" fmla="val 8333"/>
                <a:gd name="adj2" fmla="val 5424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132306" y="4654374"/>
                  <a:ext cx="2150204" cy="9106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rad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𝑠𝑖𝑛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(2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</m:rad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306" y="4654374"/>
                  <a:ext cx="2150204" cy="9106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loud Callout 15"/>
              <p:cNvSpPr/>
              <p:nvPr/>
            </p:nvSpPr>
            <p:spPr>
              <a:xfrm>
                <a:off x="8101757" y="1507958"/>
                <a:ext cx="3929822" cy="787120"/>
              </a:xfrm>
              <a:prstGeom prst="cloudCallout">
                <a:avLst>
                  <a:gd name="adj1" fmla="val -27315"/>
                  <a:gd name="adj2" fmla="val 686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≈2/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/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loud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57" y="1507958"/>
                <a:ext cx="3929822" cy="787120"/>
              </a:xfrm>
              <a:prstGeom prst="cloudCallout">
                <a:avLst>
                  <a:gd name="adj1" fmla="val -27315"/>
                  <a:gd name="adj2" fmla="val 68614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090611" y="5325397"/>
            <a:ext cx="3801978" cy="721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Step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iterations: 𝜂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94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Stop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before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9453"/>
              </a:xfrm>
              <a:blipFill rotWithShape="0">
                <a:blip r:embed="rId8"/>
                <a:stretch>
                  <a:fillRect l="-1043" t="-28571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0" y="2421689"/>
            <a:ext cx="4220411" cy="2800818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 rot="5400000">
            <a:off x="1840727" y="3695045"/>
            <a:ext cx="543048" cy="1743161"/>
          </a:xfrm>
          <a:prstGeom prst="rightBrace">
            <a:avLst>
              <a:gd name="adj1" fmla="val 8333"/>
              <a:gd name="adj2" fmla="val 5424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5400000">
            <a:off x="660764" y="4777542"/>
            <a:ext cx="384359" cy="775450"/>
          </a:xfrm>
          <a:prstGeom prst="rightBrace">
            <a:avLst>
              <a:gd name="adj1" fmla="val 8333"/>
              <a:gd name="adj2" fmla="val 5424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4168" y="5397244"/>
                <a:ext cx="2195088" cy="9106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𝑠𝑖𝑛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(2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</m:ra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8" y="5397244"/>
                <a:ext cx="2195088" cy="9106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32306" y="4654374"/>
                <a:ext cx="2150204" cy="9106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𝑠𝑖𝑛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(2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</m:ra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06" y="4654374"/>
                <a:ext cx="2150204" cy="9106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31" y="2467900"/>
            <a:ext cx="2298257" cy="12870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807797" y="4252638"/>
            <a:ext cx="1602615" cy="1524664"/>
            <a:chOff x="4807797" y="4252638"/>
            <a:chExt cx="1602615" cy="1524664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4819060" y="4252638"/>
              <a:ext cx="0" cy="152466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807797" y="5735057"/>
              <a:ext cx="1602615" cy="42245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446478" y="2468337"/>
            <a:ext cx="1256434" cy="551908"/>
            <a:chOff x="3446478" y="2468337"/>
            <a:chExt cx="1256434" cy="551908"/>
          </a:xfrm>
        </p:grpSpPr>
        <p:sp>
          <p:nvSpPr>
            <p:cNvPr id="20" name="Striped Right Arrow 19"/>
            <p:cNvSpPr/>
            <p:nvPr/>
          </p:nvSpPr>
          <p:spPr>
            <a:xfrm>
              <a:off x="3641558" y="2779614"/>
              <a:ext cx="866273" cy="240631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446478" y="2468337"/>
                  <a:ext cx="1256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iterations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478" y="2468337"/>
                  <a:ext cx="125643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0000" r="-48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066163" y="2472964"/>
                <a:ext cx="4965416" cy="212955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Amplitudes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for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all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items</a:t>
                </a:r>
                <a:endParaRPr lang="en-US" altLang="zh-CN" sz="2400" b="1" dirty="0" smtClean="0"/>
              </a:p>
              <a:p>
                <a:r>
                  <a:rPr lang="en-US" altLang="zh-CN" sz="2400" dirty="0" smtClean="0"/>
                  <a:t>Non-targets: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sin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𝜂𝜃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⁡(2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1/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sum</a:t>
                </a:r>
                <a:r>
                  <a:rPr lang="en-US" altLang="zh-CN" sz="2400" dirty="0" smtClean="0"/>
                  <a:t>: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𝑠𝑖𝑛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(2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altLang="zh-C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>
                      <a:rPr lang="en-US" altLang="zh-C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163" y="2472964"/>
                <a:ext cx="4965416" cy="2129557"/>
              </a:xfrm>
              <a:prstGeom prst="rect">
                <a:avLst/>
              </a:prstGeom>
              <a:blipFill rotWithShape="0">
                <a:blip r:embed="rId14"/>
                <a:stretch>
                  <a:fillRect l="-1714" t="-3419" r="-245" b="-4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8101757" y="1507958"/>
                <a:ext cx="3929822" cy="787120"/>
              </a:xfrm>
              <a:prstGeom prst="cloudCallout">
                <a:avLst>
                  <a:gd name="adj1" fmla="val -27315"/>
                  <a:gd name="adj2" fmla="val 686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≈2/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57" y="1507958"/>
                <a:ext cx="3929822" cy="787120"/>
              </a:xfrm>
              <a:prstGeom prst="cloudCallout">
                <a:avLst>
                  <a:gd name="adj1" fmla="val -27315"/>
                  <a:gd name="adj2" fmla="val 68614"/>
                </a:avLst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74569" y="5181633"/>
                <a:ext cx="4940968" cy="9500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Step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iterations: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sz="20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𝑠𝑖𝑛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9" y="5181633"/>
                <a:ext cx="4940968" cy="95006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665487" y="4654374"/>
            <a:ext cx="3149700" cy="1758648"/>
            <a:chOff x="4665487" y="4654374"/>
            <a:chExt cx="3149700" cy="1758648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4841950" y="5052677"/>
              <a:ext cx="756045" cy="7246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665487" y="5445889"/>
              <a:ext cx="427518" cy="413347"/>
            </a:xfrm>
            <a:prstGeom prst="arc">
              <a:avLst>
                <a:gd name="adj1" fmla="val 15438712"/>
                <a:gd name="adj2" fmla="val 20319019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779319" y="6043690"/>
                  <a:ext cx="12673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iterations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319" y="6043690"/>
                  <a:ext cx="126732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8197" r="-38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841950" y="4868011"/>
                  <a:ext cx="495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950" y="4868011"/>
                  <a:ext cx="495970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597995" y="4654374"/>
              <a:ext cx="2217192" cy="369332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sum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amplitude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in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9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r>
              <a:rPr lang="en-US" altLang="zh-CN" dirty="0" smtClean="0"/>
              <a:t>Main</a:t>
            </a:r>
            <a:r>
              <a:rPr lang="zh-CN" altLang="en-US" dirty="0"/>
              <a:t> </a:t>
            </a:r>
            <a:r>
              <a:rPr lang="en-US" altLang="zh-CN" dirty="0" smtClean="0"/>
              <a:t>results</a:t>
            </a:r>
          </a:p>
          <a:p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</a:t>
            </a:r>
          </a:p>
          <a:p>
            <a:r>
              <a:rPr lang="en-US" altLang="zh-CN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774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0901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7695" y="4001294"/>
            <a:ext cx="3801978" cy="721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Step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iterations: 𝜂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621412"/>
                <a:ext cx="4940968" cy="9500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Step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iterations: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sz="20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𝑠𝑖𝑛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21412"/>
                <a:ext cx="4940968" cy="9500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407695" y="5152967"/>
            <a:ext cx="3801978" cy="721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Step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iterations: 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919537" y="2621412"/>
            <a:ext cx="385010" cy="2993325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44916" y="3757144"/>
                <a:ext cx="3801978" cy="7218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Minimum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when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𝜂=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/6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16" y="3757144"/>
                <a:ext cx="3801978" cy="7218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8197516" y="4479004"/>
            <a:ext cx="288758" cy="49404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14411" y="4973053"/>
                <a:ext cx="2794932" cy="473656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i="1">
                        <a:latin typeface="Cambria Math" charset="0"/>
                      </a:rPr>
                      <m:t>−(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3/4</m:t>
                        </m:r>
                      </m:e>
                    </m:rad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𝐾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11" y="4973053"/>
                <a:ext cx="2794932" cy="473656"/>
              </a:xfrm>
              <a:prstGeom prst="rect">
                <a:avLst/>
              </a:prstGeom>
              <a:blipFill rotWithShape="0">
                <a:blip r:embed="rId4"/>
                <a:stretch>
                  <a:fillRect t="-63291" b="-81013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Review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of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Grover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search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Main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results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Algorithm</a:t>
            </a:r>
          </a:p>
          <a:p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186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691"/>
          </a:xfrm>
        </p:spPr>
        <p:txBody>
          <a:bodyPr/>
          <a:lstStyle/>
          <a:p>
            <a:r>
              <a:rPr lang="en-US" altLang="zh-CN" dirty="0" smtClean="0"/>
              <a:t>Suppose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732004"/>
                <a:ext cx="10515600" cy="5806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/>
                  <a:t>Quantum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query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lower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32004"/>
                <a:ext cx="10515600" cy="580691"/>
              </a:xfrm>
              <a:prstGeom prst="rect">
                <a:avLst/>
              </a:prstGeom>
              <a:blipFill rotWithShape="0">
                <a:blip r:embed="rId2"/>
                <a:stretch>
                  <a:fillRect l="-1043" t="-14737" b="-1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766720"/>
                <a:ext cx="10515600" cy="5806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𝐾</m:t>
                        </m:r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N/K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66720"/>
                <a:ext cx="10515600" cy="580691"/>
              </a:xfrm>
              <a:prstGeom prst="rect">
                <a:avLst/>
              </a:prstGeom>
              <a:blipFill rotWithShape="0">
                <a:blip r:embed="rId3"/>
                <a:stretch>
                  <a:fillRect l="-928" t="-421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838200" y="5069305"/>
            <a:ext cx="818148" cy="3048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4790" y="4860775"/>
                <a:ext cx="3801978" cy="7218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bg-BG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bg-BG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</m:rad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bg-BG" altLang="zh-CN" sz="24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bg-BG" altLang="zh-CN" sz="24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/4 √</m:t>
                      </m:r>
                      <m:r>
                        <a:rPr lang="bg-BG" altLang="zh-CN" sz="24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90" y="4860775"/>
                <a:ext cx="3801978" cy="7218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686926" y="5027348"/>
            <a:ext cx="818148" cy="3048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41695" y="4818818"/>
                <a:ext cx="3801978" cy="7218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bg-BG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bg-BG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bg-BG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bg-BG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</m:ra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bg-BG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bg-BG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95" y="4818818"/>
                <a:ext cx="3801978" cy="7218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0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Review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of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Grover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search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Main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results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Algorithm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Lower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bound</a:t>
            </a:r>
          </a:p>
          <a:p>
            <a:r>
              <a:rPr lang="en-US" altLang="zh-CN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1207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took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b="0" i="1" smtClean="0">
                        <a:latin typeface="Cambria Math" charset="0"/>
                      </a:rPr>
                      <m:t>−(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3/4</m:t>
                        </m:r>
                      </m:e>
                    </m:rad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𝐾</m:t>
                        </m:r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Grover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database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items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which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divided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equally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sized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blocks.</a:t>
                </a:r>
              </a:p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lower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quantum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bg-BG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</m:e>
                    </m:ra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  <a:p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which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close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lower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bound?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technique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raise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lower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bound?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8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041400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Review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of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Grover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search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Main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results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Algorithm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Lower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bound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1170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05840" y="1690688"/>
                <a:ext cx="1034796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Grover search: Find a solution in the given set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with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time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</a:rPr>
                      <m:t>O</m:t>
                    </m:r>
                    <m:r>
                      <a:rPr lang="en-US" altLang="zh-CN" sz="2800" b="0" i="0" smtClean="0">
                        <a:latin typeface="Cambria Math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28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𝑀</m:t>
                        </m:r>
                      </m:e>
                    </m:rad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690688"/>
                <a:ext cx="10347960" cy="614142"/>
              </a:xfrm>
              <a:prstGeom prst="rect">
                <a:avLst/>
              </a:prstGeom>
              <a:blipFill rotWithShape="0">
                <a:blip r:embed="rId3"/>
                <a:stretch>
                  <a:fillRect l="-1178" b="-24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7247"/>
              </p:ext>
            </p:extLst>
          </p:nvPr>
        </p:nvGraphicFramePr>
        <p:xfrm>
          <a:off x="1239520" y="2645411"/>
          <a:ext cx="4566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12"/>
                <a:gridCol w="870712"/>
                <a:gridCol w="799751"/>
                <a:gridCol w="1019905"/>
                <a:gridCol w="1005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Charli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Richa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Gillian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6050280" y="2724785"/>
            <a:ext cx="944880" cy="2120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rminator 8"/>
          <p:cNvSpPr/>
          <p:nvPr/>
        </p:nvSpPr>
        <p:spPr>
          <a:xfrm>
            <a:off x="7284720" y="2645411"/>
            <a:ext cx="3459480" cy="370840"/>
          </a:xfrm>
          <a:prstGeom prst="flowChartTerminator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Search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Charli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37260" y="3763328"/>
                <a:ext cx="46101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How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item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b="1" dirty="0" smtClean="0"/>
                  <a:t>including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the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key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from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𝑘</m:t>
                    </m:r>
                    <m:r>
                      <a:rPr lang="zh-CN" altLang="en-US" sz="28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blocks</a:t>
                </a:r>
                <a:r>
                  <a:rPr lang="en-US" altLang="zh-CN" sz="2800" dirty="0" smtClean="0"/>
                  <a:t>?</a:t>
                </a:r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3763328"/>
                <a:ext cx="4610100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2778" t="-5732" r="-1984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5840" y="1690688"/>
                <a:ext cx="9738360" cy="52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Grover search: Find a solution in the given set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with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time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</a:rPr>
                      <m:t>O</m:t>
                    </m:r>
                    <m:r>
                      <a:rPr lang="en-US" altLang="zh-CN" sz="2800" b="0" i="0" smtClean="0">
                        <a:latin typeface="Cambria Math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28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e>
                    </m:rad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690688"/>
                <a:ext cx="9738360" cy="528030"/>
              </a:xfrm>
              <a:prstGeom prst="rect">
                <a:avLst/>
              </a:prstGeom>
              <a:blipFill rotWithShape="0">
                <a:blip r:embed="rId2"/>
                <a:stretch>
                  <a:fillRect l="-1252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39520" y="2645411"/>
          <a:ext cx="4566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12"/>
                <a:gridCol w="870712"/>
                <a:gridCol w="799751"/>
                <a:gridCol w="1019905"/>
                <a:gridCol w="1005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Charli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Richa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Gillian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6050280" y="2724785"/>
            <a:ext cx="944880" cy="2120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rminator 8"/>
          <p:cNvSpPr/>
          <p:nvPr/>
        </p:nvSpPr>
        <p:spPr>
          <a:xfrm>
            <a:off x="7284720" y="2645411"/>
            <a:ext cx="3459480" cy="370840"/>
          </a:xfrm>
          <a:prstGeom prst="flowChartTerminator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Search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Charli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753" y="1474788"/>
            <a:ext cx="6435187" cy="4577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37260" y="3763328"/>
                <a:ext cx="46101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How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item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b="1" dirty="0" smtClean="0"/>
                  <a:t>including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the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key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dirty="0" smtClean="0"/>
                  <a:t>from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𝑘</m:t>
                    </m:r>
                    <m:r>
                      <a:rPr lang="zh-CN" altLang="en-US" sz="28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blocks?</a:t>
                </a:r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3763328"/>
                <a:ext cx="4610100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2778" t="-5732" r="-1984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2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Main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results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Algorithm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Lower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bound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4286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68" y="1398541"/>
            <a:ext cx="7729783" cy="2116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4049127"/>
            <a:ext cx="7095771" cy="2240300"/>
          </a:xfrm>
          <a:prstGeom prst="rect">
            <a:avLst/>
          </a:prstGeom>
        </p:spPr>
      </p:pic>
      <p:sp>
        <p:nvSpPr>
          <p:cNvPr id="7" name="Terminator 6"/>
          <p:cNvSpPr/>
          <p:nvPr/>
        </p:nvSpPr>
        <p:spPr>
          <a:xfrm>
            <a:off x="312234" y="2087656"/>
            <a:ext cx="3406326" cy="738371"/>
          </a:xfrm>
          <a:prstGeom prst="flowChartTerminator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Grover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Search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circuit: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rminator 7"/>
          <p:cNvSpPr/>
          <p:nvPr/>
        </p:nvSpPr>
        <p:spPr>
          <a:xfrm>
            <a:off x="312234" y="4800091"/>
            <a:ext cx="3406326" cy="738371"/>
          </a:xfrm>
          <a:prstGeom prst="flowChartTerminator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Circuit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for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the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Grover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iteration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G: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2858"/>
                <a:ext cx="10515600" cy="931430"/>
              </a:xfrm>
            </p:spPr>
            <p:txBody>
              <a:bodyPr/>
              <a:lstStyle/>
              <a:p>
                <a:r>
                  <a:rPr lang="en-US" altLang="zh-CN" dirty="0" smtClean="0"/>
                  <a:t>G=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(2|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|−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bg-BG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bg-BG" altLang="zh-CN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𝑁</m:t>
                                    </m:r>
                                  </m:e>
                                </m:rad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altLang="zh-CN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−|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zh-CN" alt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zh-CN" alt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∈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zh-CN" alt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2858"/>
                <a:ext cx="10515600" cy="931430"/>
              </a:xfrm>
              <a:blipFill rotWithShape="0">
                <a:blip r:embed="rId3"/>
                <a:stretch>
                  <a:fillRect l="-1043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2550103"/>
            <a:ext cx="3234172" cy="982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2841163"/>
                <a:ext cx="6012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1163"/>
                <a:ext cx="601255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3265" t="-122727" r="-83673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45" y="2554288"/>
            <a:ext cx="3611725" cy="1072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37018" y="3820830"/>
                <a:ext cx="4003235" cy="7342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Mean: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18" y="3820830"/>
                <a:ext cx="4003235" cy="7342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3820831"/>
                <a:ext cx="3661131" cy="7342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Mean: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0831"/>
                <a:ext cx="3661131" cy="73429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11" y="5005137"/>
                <a:ext cx="110530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 smtClean="0"/>
                  <a:t>Lemma</a:t>
                </a:r>
                <a:r>
                  <a:rPr lang="en-US" altLang="zh-CN" sz="2800" dirty="0" smtClean="0"/>
                  <a:t>: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All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items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inversion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about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mean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after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operation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2|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|−</m:t>
                        </m:r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from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items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corresponding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1" y="5005137"/>
                <a:ext cx="11053010" cy="954107"/>
              </a:xfrm>
              <a:prstGeom prst="rect">
                <a:avLst/>
              </a:prstGeom>
              <a:blipFill rotWithShape="0">
                <a:blip r:embed="rId9"/>
                <a:stretch>
                  <a:fillRect l="-110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50981" y="2624240"/>
                <a:ext cx="4502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81" y="2624240"/>
                <a:ext cx="45027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47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29" y="2195431"/>
            <a:ext cx="6070600" cy="86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68952"/>
                <a:ext cx="10920663" cy="4351338"/>
              </a:xfrm>
            </p:spPr>
            <p:txBody>
              <a:bodyPr/>
              <a:lstStyle/>
              <a:p>
                <a:r>
                  <a:rPr lang="en-US" altLang="zh-CN" b="1" i="1" dirty="0" smtClean="0"/>
                  <a:t>Lemma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items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inversion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operation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2|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|−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68952"/>
                <a:ext cx="10920663" cy="4351338"/>
              </a:xfrm>
              <a:blipFill rotWithShape="0">
                <a:blip r:embed="rId3"/>
                <a:stretch>
                  <a:fillRect l="-94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80" y="3023888"/>
            <a:ext cx="10172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theme" id="{9809F115-1AF4-E346-88E1-26A1200AAF36}" vid="{FA4C54AE-886B-BE44-A8D1-07D8D4E716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ICTtheme</Template>
  <TotalTime>830</TotalTime>
  <Words>499</Words>
  <Application>Microsoft Macintosh PowerPoint</Application>
  <PresentationFormat>Widescreen</PresentationFormat>
  <Paragraphs>165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Cambria Math</vt:lpstr>
      <vt:lpstr>DengXian</vt:lpstr>
      <vt:lpstr>DengXian Light</vt:lpstr>
      <vt:lpstr>华文新魏</vt:lpstr>
      <vt:lpstr>华文行楷</vt:lpstr>
      <vt:lpstr>Arial</vt:lpstr>
      <vt:lpstr>ICTtheme</vt:lpstr>
      <vt:lpstr>Simple algorithm for partial quantum search</vt:lpstr>
      <vt:lpstr>Outline</vt:lpstr>
      <vt:lpstr>Outline</vt:lpstr>
      <vt:lpstr>Background</vt:lpstr>
      <vt:lpstr>Background</vt:lpstr>
      <vt:lpstr>Outline</vt:lpstr>
      <vt:lpstr>Review of Grover search</vt:lpstr>
      <vt:lpstr>Review of Grover search</vt:lpstr>
      <vt:lpstr>Review of Grover search</vt:lpstr>
      <vt:lpstr>Review of Grover search</vt:lpstr>
      <vt:lpstr>Outline</vt:lpstr>
      <vt:lpstr>Main results</vt:lpstr>
      <vt:lpstr>Outline</vt:lpstr>
      <vt:lpstr>Algorithm</vt:lpstr>
      <vt:lpstr>Review of Grover search</vt:lpstr>
      <vt:lpstr>Algorithm</vt:lpstr>
      <vt:lpstr>Algorithm analysis</vt:lpstr>
      <vt:lpstr>Algorithm analysis</vt:lpstr>
      <vt:lpstr>Algorithm analysis</vt:lpstr>
      <vt:lpstr>Algorithm analysis</vt:lpstr>
      <vt:lpstr>Outline</vt:lpstr>
      <vt:lpstr>Lower bound</vt:lpstr>
      <vt:lpstr>Outline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algorithm for partial quantum search</dc:title>
  <dc:creator>Microsoft Office User</dc:creator>
  <cp:lastModifiedBy>Microsoft Office User</cp:lastModifiedBy>
  <cp:revision>191</cp:revision>
  <dcterms:created xsi:type="dcterms:W3CDTF">2019-06-15T11:33:17Z</dcterms:created>
  <dcterms:modified xsi:type="dcterms:W3CDTF">2019-06-20T06:47:46Z</dcterms:modified>
</cp:coreProperties>
</file>